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4.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5.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6.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omments/comment7.xml" ContentType="application/vnd.openxmlformats-officedocument.presentationml.comment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0"/>
  </p:notesMasterIdLst>
  <p:handoutMasterIdLst>
    <p:handoutMasterId r:id="rId81"/>
  </p:handoutMasterIdLst>
  <p:sldIdLst>
    <p:sldId id="257" r:id="rId2"/>
    <p:sldId id="259" r:id="rId3"/>
    <p:sldId id="304" r:id="rId4"/>
    <p:sldId id="264" r:id="rId5"/>
    <p:sldId id="307" r:id="rId6"/>
    <p:sldId id="308" r:id="rId7"/>
    <p:sldId id="262" r:id="rId8"/>
    <p:sldId id="263" r:id="rId9"/>
    <p:sldId id="335" r:id="rId10"/>
    <p:sldId id="329" r:id="rId11"/>
    <p:sldId id="330" r:id="rId12"/>
    <p:sldId id="334" r:id="rId13"/>
    <p:sldId id="336" r:id="rId14"/>
    <p:sldId id="265" r:id="rId15"/>
    <p:sldId id="266" r:id="rId16"/>
    <p:sldId id="267" r:id="rId17"/>
    <p:sldId id="268" r:id="rId18"/>
    <p:sldId id="270" r:id="rId19"/>
    <p:sldId id="271" r:id="rId20"/>
    <p:sldId id="272" r:id="rId21"/>
    <p:sldId id="273" r:id="rId22"/>
    <p:sldId id="275" r:id="rId23"/>
    <p:sldId id="274" r:id="rId24"/>
    <p:sldId id="276" r:id="rId25"/>
    <p:sldId id="277" r:id="rId26"/>
    <p:sldId id="306" r:id="rId27"/>
    <p:sldId id="305" r:id="rId28"/>
    <p:sldId id="280" r:id="rId29"/>
    <p:sldId id="281" r:id="rId30"/>
    <p:sldId id="282" r:id="rId31"/>
    <p:sldId id="283" r:id="rId32"/>
    <p:sldId id="284" r:id="rId33"/>
    <p:sldId id="285" r:id="rId34"/>
    <p:sldId id="286" r:id="rId35"/>
    <p:sldId id="287" r:id="rId36"/>
    <p:sldId id="288" r:id="rId37"/>
    <p:sldId id="289" r:id="rId38"/>
    <p:sldId id="341" r:id="rId39"/>
    <p:sldId id="342"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9" r:id="rId55"/>
    <p:sldId id="337" r:id="rId56"/>
    <p:sldId id="343" r:id="rId57"/>
    <p:sldId id="346" r:id="rId58"/>
    <p:sldId id="344" r:id="rId59"/>
    <p:sldId id="345" r:id="rId60"/>
    <p:sldId id="339" r:id="rId61"/>
    <p:sldId id="311" r:id="rId62"/>
    <p:sldId id="312" r:id="rId63"/>
    <p:sldId id="320" r:id="rId64"/>
    <p:sldId id="338" r:id="rId65"/>
    <p:sldId id="313" r:id="rId66"/>
    <p:sldId id="340" r:id="rId67"/>
    <p:sldId id="315" r:id="rId68"/>
    <p:sldId id="316" r:id="rId69"/>
    <p:sldId id="317" r:id="rId70"/>
    <p:sldId id="319" r:id="rId71"/>
    <p:sldId id="321" r:id="rId72"/>
    <p:sldId id="322" r:id="rId73"/>
    <p:sldId id="323" r:id="rId74"/>
    <p:sldId id="318" r:id="rId75"/>
    <p:sldId id="347" r:id="rId76"/>
    <p:sldId id="348" r:id="rId77"/>
    <p:sldId id="349" r:id="rId78"/>
    <p:sldId id="258" r:id="rId79"/>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 clrIdx="0"/>
  <p:cmAuthor id="1" name="XinChao Ma" initials="XM" lastIdx="6" clrIdx="1">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2" autoAdjust="0"/>
    <p:restoredTop sz="94826" autoAdjust="0"/>
  </p:normalViewPr>
  <p:slideViewPr>
    <p:cSldViewPr snapToGrid="0">
      <p:cViewPr varScale="1">
        <p:scale>
          <a:sx n="80" d="100"/>
          <a:sy n="80" d="100"/>
        </p:scale>
        <p:origin x="60" y="40"/>
      </p:cViewPr>
      <p:guideLst>
        <p:guide pos="3840"/>
        <p:guide orient="horz" pos="2160"/>
      </p:guideLst>
    </p:cSldViewPr>
  </p:slideViewPr>
  <p:outlineViewPr>
    <p:cViewPr>
      <p:scale>
        <a:sx n="33" d="100"/>
        <a:sy n="33" d="100"/>
      </p:scale>
      <p:origin x="0" y="-13108"/>
    </p:cViewPr>
  </p:outlineViewPr>
  <p:notesTextViewPr>
    <p:cViewPr>
      <p:scale>
        <a:sx n="1" d="1"/>
        <a:sy n="1" d="1"/>
      </p:scale>
      <p:origin x="0" y="0"/>
    </p:cViewPr>
  </p:notesTextViewPr>
  <p:sorterViewPr>
    <p:cViewPr>
      <p:scale>
        <a:sx n="100" d="100"/>
        <a:sy n="100" d="100"/>
      </p:scale>
      <p:origin x="0" y="-14716"/>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tags" Target="tags/tag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21T16:09:00.365" idx="1">
    <p:pos x="3070" y="2474"/>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21T16:09:17.196" idx="2">
    <p:pos x="1521" y="427"/>
    <p:text>H1</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0:34:07.704" idx="3">
    <p:pos x="3600"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1-07-21T16:09:45.069" idx="3">
    <p:pos x="6718" y="427"/>
    <p:text>H2S</p:text>
    <p:extLst>
      <p:ext uri="{C676402C-5697-4E1C-873F-D02D1690AC5C}">
        <p15:threadingInfo xmlns:p15="http://schemas.microsoft.com/office/powerpoint/2012/main" timeZoneBias="-4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07-21T16:10:02.551" idx="4">
    <p:pos x="6899" y="427"/>
    <p:text>H2S</p:text>
    <p:extLst>
      <p:ext uri="{C676402C-5697-4E1C-873F-D02D1690AC5C}">
        <p15:threadingInfo xmlns:p15="http://schemas.microsoft.com/office/powerpoint/2012/main" timeZoneBias="-48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1-07-21T16:10:38.220" idx="5">
    <p:pos x="5119" y="427"/>
    <p:text>H2S</p:text>
    <p:extLst>
      <p:ext uri="{C676402C-5697-4E1C-873F-D02D1690AC5C}">
        <p15:threadingInfo xmlns:p15="http://schemas.microsoft.com/office/powerpoint/2012/main" timeZoneBias="-48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1-07-21T16:12:41.399" idx="6">
    <p:pos x="5857" y="427"/>
    <p:text>H2S</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9/23/2021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9/23/2021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2659385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Set up the Milestone Operation field in Routings,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can set up certain operations as milestone operations and labor reporting is done at these operations. When a milestone operation is reported, that operation and all previous non-milestone operations are </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as long as a valid operation number is entered in the Operation field in Product Structures &amp; Formulas; otherwise no </a:t>
            </a:r>
            <a:r>
              <a:rPr lang="en-US" sz="1200" kern="1200" dirty="0" err="1" smtClean="0">
                <a:solidFill>
                  <a:schemeClr val="tx1"/>
                </a:solidFill>
                <a:effectLst/>
                <a:latin typeface="+mn-lt"/>
                <a:ea typeface="+mn-ea"/>
                <a:cs typeface="+mn-cs"/>
              </a:rPr>
              <a:t>backflushing</a:t>
            </a:r>
            <a:r>
              <a:rPr lang="en-US" sz="1200" kern="1200" dirty="0" smtClean="0">
                <a:solidFill>
                  <a:schemeClr val="tx1"/>
                </a:solidFill>
                <a:effectLst/>
                <a:latin typeface="+mn-lt"/>
                <a:ea typeface="+mn-ea"/>
                <a:cs typeface="+mn-cs"/>
              </a:rPr>
              <a:t> of components will take place. Labor is automatically reported at standard for those operations and any components associated with those operations are issued.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Certain rules govern milestone reporting:</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can report setup, down time, reject, and scrap against milestone or non-milestone operations. In this case, you create WIP balances at non-milestones. This allows for more accurate tracking of WIP costs and quantities.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Although the system lets you report labor against a non-milestone operation, a warning is issued.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you report scrap or rejects at non-milestones operations, it will backflush components associated with that operation.</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 report all operations at standard, set up a final “receiving” operation as the only milestone operation. The last operation is always considered a milestone.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2730990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0" kern="1200" dirty="0" smtClean="0">
                <a:solidFill>
                  <a:schemeClr val="tx1"/>
                </a:solidFill>
                <a:effectLst/>
                <a:latin typeface="+mn-lt"/>
                <a:ea typeface="+mn-ea"/>
                <a:cs typeface="+mn-cs"/>
              </a:rPr>
              <a:t>Post Scrap to GL</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Select this option to have the system post the value of the scrap quantity from a work-in-process operation queue to the general ledger (GL).</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the value of scrap at the operation based on the production order, the production order routing, and bill. It calculates the cost of scrap by rolling up the material, run-time labor, burden, and subcontract costs.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the quantity is scrapped from the output queue or reject queue of an operation, the system determines the value of scrap by including the costs for that operation. When the quantity is scrapped from the input queue of an operation, the system determines the value of scrap as the value of the prior operation. </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Work Order &amp; Repetitive Activity Threshold</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Specify the earliest status that must apply to production orders before any production activity can take place.</a:t>
            </a:r>
          </a:p>
          <a:p>
            <a:r>
              <a:rPr lang="en-US" sz="1200" b="0" i="0" kern="1200" dirty="0" smtClean="0">
                <a:solidFill>
                  <a:schemeClr val="tx1"/>
                </a:solidFill>
                <a:effectLst/>
                <a:latin typeface="+mn-lt"/>
                <a:ea typeface="+mn-ea"/>
                <a:cs typeface="+mn-cs"/>
              </a:rPr>
              <a:t>Valid values include the following:</a:t>
            </a:r>
          </a:p>
          <a:p>
            <a:r>
              <a:rPr lang="en-US" sz="1200" b="0" i="0" kern="1200" dirty="0" smtClean="0">
                <a:solidFill>
                  <a:schemeClr val="tx1"/>
                </a:solidFill>
                <a:effectLst/>
                <a:latin typeface="+mn-lt"/>
                <a:ea typeface="+mn-ea"/>
                <a:cs typeface="+mn-cs"/>
              </a:rPr>
              <a:t>• Allocated</a:t>
            </a:r>
          </a:p>
          <a:p>
            <a:r>
              <a:rPr lang="en-US" sz="1200" b="0" i="0" kern="1200" dirty="0" smtClean="0">
                <a:solidFill>
                  <a:schemeClr val="tx1"/>
                </a:solidFill>
                <a:effectLst/>
                <a:latin typeface="+mn-lt"/>
                <a:ea typeface="+mn-ea"/>
                <a:cs typeface="+mn-cs"/>
              </a:rPr>
              <a:t>• Exploded</a:t>
            </a:r>
          </a:p>
          <a:p>
            <a:r>
              <a:rPr lang="en-US" sz="1200" b="0" i="0" kern="1200" dirty="0" smtClean="0">
                <a:solidFill>
                  <a:schemeClr val="tx1"/>
                </a:solidFill>
                <a:effectLst/>
                <a:latin typeface="+mn-lt"/>
                <a:ea typeface="+mn-ea"/>
                <a:cs typeface="+mn-cs"/>
              </a:rPr>
              <a:t>• Firm Planned</a:t>
            </a:r>
          </a:p>
          <a:p>
            <a:r>
              <a:rPr lang="en-US" sz="1200" b="0" i="0" kern="1200" dirty="0" smtClean="0">
                <a:solidFill>
                  <a:schemeClr val="tx1"/>
                </a:solidFill>
                <a:effectLst/>
                <a:latin typeface="+mn-lt"/>
                <a:ea typeface="+mn-ea"/>
                <a:cs typeface="+mn-cs"/>
              </a:rPr>
              <a:t>• Released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default is Released.</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End Effective Default Method</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Indicate the method to use for effective dates in new cumulative orders. Valid values to enter are as follows:</a:t>
            </a:r>
          </a:p>
          <a:p>
            <a:r>
              <a:rPr lang="en-US" sz="1200" b="0" i="0" kern="1200" dirty="0" smtClean="0">
                <a:solidFill>
                  <a:schemeClr val="tx1"/>
                </a:solidFill>
                <a:effectLst/>
                <a:latin typeface="+mn-lt"/>
                <a:ea typeface="+mn-ea"/>
                <a:cs typeface="+mn-cs"/>
              </a:rPr>
              <a:t>• GL Period</a:t>
            </a:r>
          </a:p>
          <a:p>
            <a:r>
              <a:rPr lang="en-US" sz="1200" b="0" i="0" kern="1200" dirty="0" smtClean="0">
                <a:solidFill>
                  <a:schemeClr val="tx1"/>
                </a:solidFill>
                <a:effectLst/>
                <a:latin typeface="+mn-lt"/>
                <a:ea typeface="+mn-ea"/>
                <a:cs typeface="+mn-cs"/>
              </a:rPr>
              <a:t>The cumulative order start and end effective dates are set to the GL period begin-end dates for the period corresponding to the effective date entered in the transaction.</a:t>
            </a:r>
          </a:p>
          <a:p>
            <a:r>
              <a:rPr lang="en-US" sz="1200" b="0" i="0" kern="1200" dirty="0" smtClean="0">
                <a:solidFill>
                  <a:schemeClr val="tx1"/>
                </a:solidFill>
                <a:effectLst/>
                <a:latin typeface="+mn-lt"/>
                <a:ea typeface="+mn-ea"/>
                <a:cs typeface="+mn-cs"/>
              </a:rPr>
              <a:t>• Calendar Month</a:t>
            </a:r>
          </a:p>
          <a:p>
            <a:r>
              <a:rPr lang="en-US" sz="1200" b="0" i="0" kern="1200" dirty="0" smtClean="0">
                <a:solidFill>
                  <a:schemeClr val="tx1"/>
                </a:solidFill>
                <a:effectLst/>
                <a:latin typeface="+mn-lt"/>
                <a:ea typeface="+mn-ea"/>
                <a:cs typeface="+mn-cs"/>
              </a:rPr>
              <a:t>The cumulative order start and end effective dates are set to the calendar month begin-end dates for the period corresponding to the month of the date entered in the transaction.</a:t>
            </a:r>
          </a:p>
          <a:p>
            <a:r>
              <a:rPr lang="en-US" sz="1200" b="0" i="0" kern="1200" dirty="0" smtClean="0">
                <a:solidFill>
                  <a:schemeClr val="tx1"/>
                </a:solidFill>
                <a:effectLst/>
                <a:latin typeface="+mn-lt"/>
                <a:ea typeface="+mn-ea"/>
                <a:cs typeface="+mn-cs"/>
              </a:rPr>
              <a:t>• Number of Days</a:t>
            </a:r>
          </a:p>
          <a:p>
            <a:r>
              <a:rPr lang="en-US" sz="1200" b="0" i="0" kern="1200" dirty="0" smtClean="0">
                <a:solidFill>
                  <a:schemeClr val="tx1"/>
                </a:solidFill>
                <a:effectLst/>
                <a:latin typeface="+mn-lt"/>
                <a:ea typeface="+mn-ea"/>
                <a:cs typeface="+mn-cs"/>
              </a:rPr>
              <a:t>The cumulative order start and end effective dates are set for the number of days that cover the interval for the transaction effective dates. When you select this method, specify a value in End Effective Days.</a:t>
            </a:r>
          </a:p>
          <a:p>
            <a:r>
              <a:rPr lang="en-US" sz="1200" b="0" i="0" kern="1200" dirty="0" smtClean="0">
                <a:solidFill>
                  <a:schemeClr val="tx1"/>
                </a:solidFill>
                <a:effectLst/>
                <a:latin typeface="+mn-lt"/>
                <a:ea typeface="+mn-ea"/>
                <a:cs typeface="+mn-cs"/>
              </a:rPr>
              <a:t>• Blank</a:t>
            </a:r>
          </a:p>
          <a:p>
            <a:r>
              <a:rPr lang="en-US" sz="1200" b="0" i="0" kern="1200" dirty="0" smtClean="0">
                <a:solidFill>
                  <a:schemeClr val="tx1"/>
                </a:solidFill>
                <a:effectLst/>
                <a:latin typeface="+mn-lt"/>
                <a:ea typeface="+mn-ea"/>
                <a:cs typeface="+mn-cs"/>
              </a:rPr>
              <a:t>The cumulative order start and end effective dates are not set.</a:t>
            </a:r>
          </a:p>
          <a:p>
            <a:endParaRPr lang="en-US" sz="1200" b="1" i="1"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End Effective Days</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Set this field when you set the End Effective Default Method field to Number of Days.</a:t>
            </a:r>
          </a:p>
          <a:p>
            <a:r>
              <a:rPr lang="en-US" sz="1200" b="0" i="0" kern="1200" dirty="0" smtClean="0">
                <a:solidFill>
                  <a:schemeClr val="tx1"/>
                </a:solidFill>
                <a:effectLst/>
                <a:latin typeface="+mn-lt"/>
                <a:ea typeface="+mn-ea"/>
                <a:cs typeface="+mn-cs"/>
              </a:rPr>
              <a:t>Specify the number of days that the start and end days cover; for example, for the cumulative order to be effective every 10 days, enter 10.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698059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Auto Labor field is in Routings.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non-milestone operations, if set the Auto Labor field to Yes, </a:t>
            </a:r>
            <a:r>
              <a:rPr lang="en-US" sz="1200" b="0" i="0" kern="1200" dirty="0" smtClean="0">
                <a:solidFill>
                  <a:schemeClr val="tx1"/>
                </a:solidFill>
                <a:effectLst/>
                <a:latin typeface="+mn-lt"/>
                <a:ea typeface="+mn-ea"/>
                <a:cs typeface="+mn-cs"/>
              </a:rPr>
              <a:t>the labor is automatically reported in the Report Operation Activity transaction when the following milestone operation is processed.</a:t>
            </a:r>
            <a:r>
              <a:rPr lang="en-US" sz="1200" kern="1200" dirty="0" smtClean="0">
                <a:solidFill>
                  <a:schemeClr val="tx1"/>
                </a:solidFill>
                <a:effectLst/>
                <a:latin typeface="+mn-lt"/>
                <a:ea typeface="+mn-ea"/>
                <a:cs typeface="+mn-cs"/>
              </a:rPr>
              <a:t>.</a:t>
            </a:r>
          </a:p>
          <a:p>
            <a:r>
              <a:rPr lang="en-US" sz="1200" b="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For milestone operations, if set Auto Labor to Yes, then the standard labor would be default in the Report Operation Activity transaction, users could modify it. If set Auto Labor to no, then no default value in the Report Operation Activity transaction, users need to enter the actual labor time.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Setup is never part of automatically reported costs in Production Operations Reporting. </a:t>
            </a:r>
            <a:r>
              <a:rPr lang="en-US" sz="1200" b="0" i="0" kern="1200" dirty="0" smtClean="0">
                <a:solidFill>
                  <a:schemeClr val="tx1"/>
                </a:solidFill>
                <a:effectLst/>
                <a:latin typeface="+mn-lt"/>
                <a:ea typeface="+mn-ea"/>
                <a:cs typeface="+mn-cs"/>
              </a:rPr>
              <a:t>In Report Operation Activity, if users select Standard Setup Time, then the system would default standard set up time for repetitive orders, or for discrete orders which are processed first time. In Production Order Receipt, if users select Standard Setup Time, then the system would automatically report set up time for discrete orders which are processed first time.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3115628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0" kern="1200" dirty="0" smtClean="0">
                <a:solidFill>
                  <a:schemeClr val="tx1"/>
                </a:solidFill>
                <a:effectLst/>
                <a:latin typeface="+mn-lt"/>
                <a:ea typeface="+mn-ea"/>
                <a:cs typeface="+mn-cs"/>
              </a:rPr>
              <a:t>Auto Backflush</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Select this field to make the system automatically handle component issue.</a:t>
            </a:r>
          </a:p>
          <a:p>
            <a:r>
              <a:rPr lang="en-US" sz="1200" b="0" i="0" kern="1200" dirty="0" smtClean="0">
                <a:solidFill>
                  <a:schemeClr val="tx1"/>
                </a:solidFill>
                <a:effectLst/>
                <a:latin typeface="+mn-lt"/>
                <a:ea typeface="+mn-ea"/>
                <a:cs typeface="+mn-cs"/>
              </a:rPr>
              <a:t>• When selected, the Issue Components subpanel is unavailable, and the system automatically calculates the issue list after you click Submit.</a:t>
            </a:r>
          </a:p>
          <a:p>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Note: </a:t>
            </a:r>
            <a:r>
              <a:rPr lang="en-US" sz="1200" b="0" i="0" kern="1200" dirty="0" smtClean="0">
                <a:solidFill>
                  <a:schemeClr val="tx1"/>
                </a:solidFill>
                <a:effectLst/>
                <a:latin typeface="+mn-lt"/>
                <a:ea typeface="+mn-ea"/>
                <a:cs typeface="+mn-cs"/>
              </a:rPr>
              <a:t>When Auto Backflush is selected and you click Submit, if there is any invalid inventory on the issue list, the system displays an error message, asking you to manually check the inventory by clicking Calculate Issue List in the Issue Components subpanel.</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When cleared, the system displays the Issue Components subpanel, allowing you to manually calculate the issue list by clicking Calculate Issue List there. You can then click Modify Details to launch the </a:t>
            </a:r>
            <a:r>
              <a:rPr lang="en-US" sz="1200" b="1" i="0" kern="1200" dirty="0" smtClean="0">
                <a:solidFill>
                  <a:schemeClr val="tx1"/>
                </a:solidFill>
                <a:effectLst/>
                <a:latin typeface="+mn-lt"/>
                <a:ea typeface="+mn-ea"/>
                <a:cs typeface="+mn-cs"/>
              </a:rPr>
              <a:t>Issue Components</a:t>
            </a:r>
            <a:r>
              <a:rPr lang="en-US" sz="1200" b="0" i="0" kern="1200" dirty="0" smtClean="0">
                <a:solidFill>
                  <a:schemeClr val="tx1"/>
                </a:solidFill>
                <a:effectLst/>
                <a:latin typeface="+mn-lt"/>
                <a:ea typeface="+mn-ea"/>
                <a:cs typeface="+mn-cs"/>
              </a:rPr>
              <a:t> details page for maintenance.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default value of Auto Backflush is cleared. If you click Report Another after a successful reporting transaction, the system defaults the Auto Backflush setting from the previous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3813426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Use</a:t>
            </a:r>
            <a:r>
              <a:rPr lang="en-US" baseline="0" dirty="0" smtClean="0"/>
              <a:t> Report Operation Activity action to issue components manually or backflush the components by select the Auto Backflush field.</a:t>
            </a:r>
          </a:p>
          <a:p>
            <a:endParaRPr lang="en-US" baseline="0" dirty="0" smtClean="0"/>
          </a:p>
          <a:p>
            <a:r>
              <a:rPr lang="en-US" dirty="0" smtClean="0"/>
              <a:t>When selected the</a:t>
            </a:r>
            <a:r>
              <a:rPr lang="en-US" baseline="0" dirty="0" smtClean="0"/>
              <a:t> Auto Backflush</a:t>
            </a:r>
            <a:r>
              <a:rPr lang="en-US" dirty="0" smtClean="0"/>
              <a:t> field to make the system automatically handle component issue,</a:t>
            </a:r>
            <a:r>
              <a:rPr lang="en-US" baseline="0" dirty="0" smtClean="0"/>
              <a:t> </a:t>
            </a:r>
            <a:r>
              <a:rPr lang="en-US" dirty="0" smtClean="0"/>
              <a:t>the Issue Components subpanel is unavailable, and the system automatically calculates the issue list after you click Submit.</a:t>
            </a:r>
          </a:p>
          <a:p>
            <a:endParaRPr lang="en-US" dirty="0" smtClean="0"/>
          </a:p>
          <a:p>
            <a:r>
              <a:rPr lang="en-US" dirty="0" smtClean="0"/>
              <a:t>Note: When Auto Backflush is selected and you click Submit, if there is any invalid inventory on the issue list, the system displays an error message, asking you to manually check the inventory by clicking Calculate Issue List in the Issue Components subpanel.</a:t>
            </a:r>
          </a:p>
          <a:p>
            <a:endParaRPr lang="en-US" dirty="0" smtClean="0"/>
          </a:p>
          <a:p>
            <a:r>
              <a:rPr lang="en-US" dirty="0" smtClean="0"/>
              <a:t>When cleared the</a:t>
            </a:r>
            <a:r>
              <a:rPr lang="en-US" baseline="0" dirty="0" smtClean="0"/>
              <a:t> Auto Backflush</a:t>
            </a:r>
            <a:r>
              <a:rPr lang="en-US" dirty="0" smtClean="0"/>
              <a:t> field, the system displays the Issue Components subpanel, allowing you to manually calculate the issue list by clicking Calculate Issue List there. You can then click Modify Details to launch the Issue Components details page for maintenance.</a:t>
            </a:r>
          </a:p>
          <a:p>
            <a:endParaRPr lang="en-US" dirty="0" smtClean="0"/>
          </a:p>
          <a:p>
            <a:r>
              <a:rPr lang="en-US" dirty="0" smtClean="0"/>
              <a:t>The default value of Auto Backflush is cleared. If you click Report Another after a successful reporting transaction, the system defaults the Auto Backflush setting from the previous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248718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Production Order Issue (</a:t>
            </a:r>
            <a:r>
              <a:rPr lang="en-US" altLang="zh-CN" sz="1200" b="1" kern="1200" dirty="0" smtClean="0">
                <a:solidFill>
                  <a:schemeClr val="tx1"/>
                </a:solidFill>
                <a:effectLst/>
                <a:latin typeface="+mn-lt"/>
                <a:ea typeface="+mn-ea"/>
                <a:cs typeface="+mn-cs"/>
              </a:rPr>
              <a:t>ISS-WO) </a:t>
            </a:r>
            <a:r>
              <a:rPr lang="en-US" sz="1200" b="1" kern="1200" dirty="0" smtClean="0">
                <a:solidFill>
                  <a:schemeClr val="tx1"/>
                </a:solidFill>
                <a:effectLst/>
                <a:latin typeface="+mn-lt"/>
                <a:ea typeface="+mn-ea"/>
                <a:cs typeface="+mn-cs"/>
              </a:rPr>
              <a:t>— 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materials are issued by Report Operation Activity action, a general ledger transaction is created to record the issue.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most common situation is when materials are issued from the same site as the </a:t>
            </a:r>
            <a:r>
              <a:rPr lang="en-US" altLang="zh-CN" sz="1200" kern="120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 creating a GL transaction as follows.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Component materials are issued from inventory at their total GL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Inventory account defined in Inventory Accounts, for the product line, issue site, and issue location if a record exists; otherwise uses Product Lines</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This entire amount is now considered part of Work in Process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WIP account from the production order  </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cost of the components issued does not match the frozen cost in the production order bill , a material rate variance results. This compares the total GL cost of the item issued (it may be a substitute) to the frozen cost. The difference is removed from WIP (credit WIP) and booked as a material rate variance (debit Material Rate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frozen cost is created when the production order is Exploded, Allocated, or Released; a WIP Revalue updates the frozen standard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Floor Stock and Unplanned Issues will not create material rate variances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general ledger transaction created by a production order component issue is easily traced. Its type is IC, indicating that it is generated by an inventory transaction and its description indicates that it was a</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 issue, ISS-WO, and identifies the production order number.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582156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327587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production order bills list components required for a production order. The standard bill for the item-site is used initially, but can be changed manually. production order bills control component picking and issuing, and provide standards against which variances are calculated.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production order explosion or release generates a bill automatically. These Bills can be modified using Production Orders As the production order moves through manufacturing, the production order bill tracks the status of each item number, indicating whether it is allocated, printed on a picklist, or issued. Quantity issued is used to calculate production order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item number is listed with the quantity required and the issue site. Quantity required is calculated by multiplying the quantity per unit on the bill by the production order quantity, then adjusting for scrap percentage. Site defaults to the production order site.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using standard costing, material rate and usage variances are calculated based on the standards in production order bill.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Material Rate Variance is calculated when material is issued to the production order. It is the difference between the standard item cost and the cost in the production order bill, each multiplied by the quantity issued. Variances result from issuing items from another site where they have a different cost, issuing a substitute, or from changing standard costs without running the WIP Material Cost Revaluation to reflect new standards in existing bills.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Material Usage Variance is calculated by Production Order Accounting Close. The system determines Earned Quantity, which is the expected component quantities from the production order bill to make the quantity reported complete or scrapped. Earned quantity is compared to actual issues (at item standard cost). Any difference is posted as a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2376386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Material Rate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Material Rate Variance is calculated as the difference between the GL cost of an item at the time it is issued to a production order and the frozen cost of the item in the production order bill. This variance is calculated when material is issued to a production order by Report Operation Activity..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variance is calculated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(Actual Unit Cost at Issue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Unit Cost) x Actual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Issued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2863588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2974652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2950184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WIP Material Cost Revaluation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the standard cost has been changed after the BOM and routing have been attached to a production order, WIP Material Cost Revaluation, is used to:</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Update the cost of </a:t>
            </a:r>
            <a:r>
              <a:rPr lang="en-US" sz="1200" i="1" kern="1200" dirty="0" smtClean="0">
                <a:solidFill>
                  <a:schemeClr val="tx1"/>
                </a:solidFill>
                <a:effectLst/>
                <a:latin typeface="+mn-lt"/>
                <a:ea typeface="+mn-ea"/>
                <a:cs typeface="+mn-cs"/>
              </a:rPr>
              <a:t>unissued </a:t>
            </a:r>
            <a:r>
              <a:rPr lang="en-US" sz="1200" kern="1200" dirty="0" smtClean="0">
                <a:solidFill>
                  <a:schemeClr val="tx1"/>
                </a:solidFill>
                <a:effectLst/>
                <a:latin typeface="+mn-lt"/>
                <a:ea typeface="+mn-ea"/>
                <a:cs typeface="+mn-cs"/>
              </a:rPr>
              <a:t>components on the production order bill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 rate variance will be calculated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Update the WIP value of </a:t>
            </a:r>
            <a:r>
              <a:rPr lang="en-US" sz="1200" i="1" kern="1200" dirty="0" smtClean="0">
                <a:solidFill>
                  <a:schemeClr val="tx1"/>
                </a:solidFill>
                <a:effectLst/>
                <a:latin typeface="+mn-lt"/>
                <a:ea typeface="+mn-ea"/>
                <a:cs typeface="+mn-cs"/>
              </a:rPr>
              <a:t>issued </a:t>
            </a:r>
            <a:r>
              <a:rPr lang="en-US" sz="1200" kern="1200" dirty="0" smtClean="0">
                <a:solidFill>
                  <a:schemeClr val="tx1"/>
                </a:solidFill>
                <a:effectLst/>
                <a:latin typeface="+mn-lt"/>
                <a:ea typeface="+mn-ea"/>
                <a:cs typeface="+mn-cs"/>
              </a:rPr>
              <a:t>components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Rate variances will be calculated if the material has been issued prior to running the WIP Material Cost Revaluation</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This variance is not a purchase price variance. That variance, between the PO and GL cost, is posted to the Purchase Price Variance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done, a WIP Material Cost Revaluation cannot be undone.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1771862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WIP Material Cost Revaluation—Transactions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WIP Material Cost Revaluation,, updates the production order bill with the currently effective standard GL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material that has been issued prior to running the WIP Material Cost Revaluation: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Any difference between the component issue unit cost and the standard cost is posted as a material rate variance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WIP Material Cost Revaluation does not update product structures or labor and burden costs.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 Effect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Debits the WIP account from the production order and credits the Material Rate Variance account found on the production order parent’s Product Line record.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3362191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Floor Stock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Floor stock items are bulk issue items—nuts and bolts, for example—that are part of the product structure, but that are usually inexpensive and easily replaced; there is not a need to keep track of them individually.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Floor Stock: Set-up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use an item as floor stock, change the Issue Policy to No Issue and Pick Policy</a:t>
            </a:r>
            <a:r>
              <a:rPr lang="en-US" sz="1200" kern="1200" baseline="0" dirty="0" smtClean="0">
                <a:solidFill>
                  <a:schemeClr val="tx1"/>
                </a:solidFill>
                <a:effectLst/>
                <a:latin typeface="+mn-lt"/>
                <a:ea typeface="+mn-ea"/>
                <a:cs typeface="+mn-cs"/>
              </a:rPr>
              <a:t> to No Pick </a:t>
            </a:r>
            <a:r>
              <a:rPr lang="en-US" sz="1200" kern="1200" dirty="0" smtClean="0">
                <a:solidFill>
                  <a:schemeClr val="tx1"/>
                </a:solidFill>
                <a:effectLst/>
                <a:latin typeface="+mn-lt"/>
                <a:ea typeface="+mn-ea"/>
                <a:cs typeface="+mn-cs"/>
              </a:rPr>
              <a:t>in Items.</a:t>
            </a:r>
          </a:p>
          <a:p>
            <a:endParaRPr lang="en-US"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Notes: The </a:t>
            </a:r>
            <a:r>
              <a:rPr lang="en-US" sz="1200" b="0" i="0" kern="1200" dirty="0" smtClean="0">
                <a:solidFill>
                  <a:schemeClr val="tx1"/>
                </a:solidFill>
                <a:effectLst/>
                <a:latin typeface="+mn-lt"/>
                <a:ea typeface="+mn-ea"/>
                <a:cs typeface="+mn-cs"/>
              </a:rPr>
              <a:t>floor stock items</a:t>
            </a:r>
            <a:r>
              <a:rPr lang="en-US" sz="1200" b="0" i="0" kern="1200" baseline="0" dirty="0" smtClean="0">
                <a:solidFill>
                  <a:schemeClr val="tx1"/>
                </a:solidFill>
                <a:effectLst/>
                <a:latin typeface="+mn-lt"/>
                <a:ea typeface="+mn-ea"/>
                <a:cs typeface="+mn-cs"/>
              </a:rPr>
              <a:t> will be</a:t>
            </a:r>
            <a:r>
              <a:rPr lang="en-US" sz="1200" b="0" i="0" kern="1200" dirty="0" smtClean="0">
                <a:solidFill>
                  <a:schemeClr val="tx1"/>
                </a:solidFill>
                <a:effectLst/>
                <a:latin typeface="+mn-lt"/>
                <a:ea typeface="+mn-ea"/>
                <a:cs typeface="+mn-cs"/>
              </a:rPr>
              <a:t> not included in picklist as its pick policy is No Pick. But it would be printed on Production Order Sheet without picklist assigned.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381114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issue the floor stock components out of inventory to production orders, use Issues–Unplanned</a:t>
            </a:r>
            <a:r>
              <a:rPr lang="en-US" sz="1200" kern="1200" baseline="0" dirty="0" smtClean="0">
                <a:solidFill>
                  <a:schemeClr val="tx1"/>
                </a:solidFill>
                <a:effectLst/>
                <a:latin typeface="+mn-lt"/>
                <a:ea typeface="+mn-ea"/>
                <a:cs typeface="+mn-cs"/>
              </a:rPr>
              <a:t> action in Inventory Detail</a:t>
            </a:r>
            <a:r>
              <a:rPr lang="en-US" sz="1200" kern="1200" dirty="0" smtClean="0">
                <a:solidFill>
                  <a:schemeClr val="tx1"/>
                </a:solidFill>
                <a:effectLst/>
                <a:latin typeface="+mn-lt"/>
                <a:ea typeface="+mn-ea"/>
                <a:cs typeface="+mn-cs"/>
              </a:rPr>
              <a:t>. The default debit account is automatically set to the Floor Stock account of the component item’s product line. (Note that this might not be the same as the parent item’s Floor Stock account. For this reason, the Floor Stock Account should be the same for all product line records. Upon Production Order Accounting Close, the cost of any floor stock items is debited to WIP and credited to the Floor Stock account specified on the order.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899765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Floor Stock—Transactions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Effects on the GL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Because the cost of bulk issue items is included in the rolled-up GL cost of the finished item, it is necessary to adjust WIP for the cost of these items. Otherwise this cost would get written off incorrectly to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Floor stock is calculated as the standard cost per unit multiplied by the quantity required. This quantity is posted at standard cost to WIP (debit) and Floor Stock (credit).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there is more floor stock issued than the standard calls for, the additional value becomes a method variance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These items have been issued and should not be cycle counted back into stock.</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Tip </a:t>
            </a:r>
            <a:r>
              <a:rPr lang="en-US" sz="1200" kern="1200" dirty="0" smtClean="0">
                <a:solidFill>
                  <a:schemeClr val="tx1"/>
                </a:solidFill>
                <a:effectLst/>
                <a:latin typeface="+mn-lt"/>
                <a:ea typeface="+mn-ea"/>
                <a:cs typeface="+mn-cs"/>
              </a:rPr>
              <a:t>If quantity tracking is desired as well as cost tracking, rather than issuing the items by Issues–Unplanned,  transfer them to a “floor” location. Periodically cycle count this location and debit the appropriate Floor Stock account at that time (rather than Inventory Discrepancy).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One issue that may not be apparent regarding Floor Stock is that floor stock accounts used by the Production Order Accounting Close are associated to the </a:t>
            </a:r>
            <a:r>
              <a:rPr lang="en-US" sz="1200" kern="120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 which is determined by the product line of the parent item. If the floor stock component is associated to a different product line, then, if the floor stock accounts vary by product line, you might be crediting a different floor stock account than was debited by the issue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5913284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err="1" smtClean="0">
                <a:solidFill>
                  <a:schemeClr val="tx1"/>
                </a:solidFill>
                <a:effectLst/>
                <a:latin typeface="+mn-lt"/>
                <a:ea typeface="+mn-ea"/>
                <a:cs typeface="+mn-cs"/>
              </a:rPr>
              <a:t>Intersite</a:t>
            </a:r>
            <a:r>
              <a:rPr lang="en-US" sz="1200" b="1" kern="1200" dirty="0" smtClean="0">
                <a:solidFill>
                  <a:schemeClr val="tx1"/>
                </a:solidFill>
                <a:effectLst/>
                <a:latin typeface="+mn-lt"/>
                <a:ea typeface="+mn-ea"/>
                <a:cs typeface="+mn-cs"/>
              </a:rPr>
              <a:t> Transfers and Multi-Site Component Issues Variances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same item used at different sites may have a different GL cost per site. When inventory is moved between sites, the movement is accounted for either through the Transfer Clearing account (for transfers within the same entity) or through the Intercompany account (for transfers between different entities). Differences in costs at sites in the same entity are posted to the Transfer Variance account for the site; differences in costs at sites in different entities are posted to the Material Rate Variance account.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On a production order component issue, rather than report differences in cost between two sites to the Transfer Variance account, differences are reported to the production order, crediting the Material Rate Variance account.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707168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Transfer 1,00 Inflator item 08002 from site 10-200, where the GL standard cost of the item is 12.00, to site 10-100 where the item has a GL standard cost of 10.00. </a:t>
            </a:r>
          </a:p>
          <a:p>
            <a:endParaRPr lang="en-US" sz="1200" b="1" i="1"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Location transfers within a site have no GL effect as there can be only one GL cost at a site. The Inventory Transactions shows the accounts affected by the inventory transfer.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is only one GL transaction at the Issuing site.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components are issued from Inventory (credit Inventory 1200) at the standard GL cost of the 12.00, and rather than putting them directly into inventory at the receiving site, the system debits then 1200.00, to the transfer clearing account (1670).</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2222404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Next, the items are transferred to the books at the receiving site. Because inventory transactions generate “matched pairs” of transactions, the following two transactions will be generated even if costs at the respective sites are identical.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intersite</a:t>
            </a:r>
            <a:r>
              <a:rPr lang="en-US" sz="1200" kern="1200" dirty="0" smtClean="0">
                <a:solidFill>
                  <a:schemeClr val="tx1"/>
                </a:solidFill>
                <a:effectLst/>
                <a:latin typeface="+mn-lt"/>
                <a:ea typeface="+mn-ea"/>
                <a:cs typeface="+mn-cs"/>
              </a:rPr>
              <a:t> transfer is recorded (credit transfer clearing, 1670, 1200.00). Because we do not know yet if the costs are the same, the entire standard GL cost at the sending site is booked to Transfer Variance Account (debit Transfer variance 6820, 1200.00).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same items are put into inventory at the receiving site at the standard GL cost at that site. (debit inventory, 1500, 1,000.00) The offsetting entry is to Transfer Variance (credit 6820, 1,000). When the GL standard costs are different, the difference ends up in this account.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this example, the total value of inventory is revalued downwards, thus generating a debit (unfavorable) variance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transaction points out the disadvantage of moving inventory from a high cost site to a low cost site. Any variance accrues to the receiving site.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3558258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In</a:t>
            </a:r>
            <a:r>
              <a:rPr lang="en-US" baseline="0" dirty="0" smtClean="0"/>
              <a:t> Production Operations Reporting, u</a:t>
            </a:r>
            <a:r>
              <a:rPr lang="en-US" dirty="0" smtClean="0"/>
              <a:t>se Report Operation Activity action to do the production order components issues.</a:t>
            </a:r>
          </a:p>
          <a:p>
            <a:endParaRPr lang="en-US" dirty="0" smtClean="0"/>
          </a:p>
          <a:p>
            <a:r>
              <a:rPr lang="en-US" sz="1200" kern="1200" dirty="0" smtClean="0">
                <a:solidFill>
                  <a:schemeClr val="tx1"/>
                </a:solidFill>
                <a:effectLst/>
                <a:latin typeface="+mn-lt"/>
                <a:ea typeface="+mn-ea"/>
                <a:cs typeface="+mn-cs"/>
              </a:rPr>
              <a:t>It is possible to issue items to a production order from a non standard site. In the graphic the production order is issuing 1 item 08011. The production order is released at site 10-100 and all components are expected to be issued from site 10-100. However a shortage is discovered and inquiry reveals the required items at site 10-200, which site agrees to supply the item. The site 10-100 cost of the 08011 is 10.00 and the cost at site 10-200 is 12.00. In this case the system atomically generates several inventory transactions.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2580329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As seen in the previous example the system generates the material issue from the supply site the material receipt at the demand site and then the production order issue. The detail of the transactions are shown on the next graphic.</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issue step, the 08011’s are credited to inventory (1500) at the GL cost of site 10-200, 12.00 and debited to transfer clearing 1670.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Then received at site 10-100 with a debit to transfer variance (5820) of the 12.00 and a credit to transfer clearing (1670). Then a debit to inventory (1500) at the site 10-100 cost of 10.00 and a credit to transfer variance (6820).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items are then issued to work in process with a debit to WIP (1550) at the site 10-100 GL cost of 10.00 and a credit to inventory (1500).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leaves a balance of 12-10 = 2 in the transfer variance account which accrues to the receiving site. As it is a positive number it is unfavorable.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1932925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extLst>
      <p:ext uri="{BB962C8B-B14F-4D97-AF65-F5344CB8AC3E}">
        <p14:creationId xmlns:p14="http://schemas.microsoft.com/office/powerpoint/2010/main" val="3328442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30</a:t>
            </a:fld>
            <a:endParaRPr lang="en-US"/>
          </a:p>
        </p:txBody>
      </p:sp>
    </p:spTree>
    <p:extLst>
      <p:ext uri="{BB962C8B-B14F-4D97-AF65-F5344CB8AC3E}">
        <p14:creationId xmlns:p14="http://schemas.microsoft.com/office/powerpoint/2010/main" val="22284877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Summary: </a:t>
            </a:r>
            <a:r>
              <a:rPr lang="en-US" sz="1200" b="1" kern="1200" dirty="0" err="1" smtClean="0">
                <a:solidFill>
                  <a:schemeClr val="tx1"/>
                </a:solidFill>
                <a:effectLst/>
                <a:latin typeface="+mn-lt"/>
                <a:ea typeface="+mn-ea"/>
                <a:cs typeface="+mn-cs"/>
              </a:rPr>
              <a:t>Intersite</a:t>
            </a:r>
            <a:r>
              <a:rPr lang="en-US" sz="1200" b="1" kern="1200" dirty="0" smtClean="0">
                <a:solidFill>
                  <a:schemeClr val="tx1"/>
                </a:solidFill>
                <a:effectLst/>
                <a:latin typeface="+mn-lt"/>
                <a:ea typeface="+mn-ea"/>
                <a:cs typeface="+mn-cs"/>
              </a:rPr>
              <a:t> Transfers and Multi-Site Component Issues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seen in the previous example, transfers between sites in different entities are booked to the Intercompany account and if there is a variance, it is a Material Rate Variance. Transfers between different sites in the same entity are booked to the Transfer Clearing account and if there is a variance, it is booked to the Transfer Variance account.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 issue of material from a site different than the production order site operates in much the same way as a transfer of materials from one site to another. Rather than booking any GL cost difference to the Transfer Variance account, though, a production order issue books any difference in cost to the Material Rate Variance account.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31</a:t>
            </a:fld>
            <a:endParaRPr lang="en-US"/>
          </a:p>
        </p:txBody>
      </p:sp>
    </p:spTree>
    <p:extLst>
      <p:ext uri="{BB962C8B-B14F-4D97-AF65-F5344CB8AC3E}">
        <p14:creationId xmlns:p14="http://schemas.microsoft.com/office/powerpoint/2010/main" val="424060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Reporting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There are three ways to handle labor accrual:</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1</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Report actual setup and run times</a:t>
            </a:r>
          </a:p>
          <a:p>
            <a:r>
              <a:rPr lang="en-US" sz="1200" b="1" kern="1200" dirty="0" smtClean="0">
                <a:solidFill>
                  <a:schemeClr val="tx1"/>
                </a:solidFill>
                <a:effectLst/>
                <a:latin typeface="+mn-lt"/>
                <a:ea typeface="+mn-ea"/>
                <a:cs typeface="+mn-cs"/>
              </a:rPr>
              <a:t>2</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Accept standard setup and report actual run time</a:t>
            </a:r>
          </a:p>
          <a:p>
            <a:r>
              <a:rPr lang="en-US" sz="1200" b="1" kern="1200" dirty="0" smtClean="0">
                <a:solidFill>
                  <a:schemeClr val="tx1"/>
                </a:solidFill>
                <a:effectLst/>
                <a:latin typeface="+mn-lt"/>
                <a:ea typeface="+mn-ea"/>
                <a:cs typeface="+mn-cs"/>
              </a:rPr>
              <a:t>3</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Accept standard setup and run times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section examines the first scenario—the effects of reporting actual setup and run times. Later, you will see both the effects of accepting standard setup and run times, and reporting actual setup and run times.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Reporting Actual Setup and Run Times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Report Operation Activity report the quantity completed and the actual labor time spent on a particular production order and operation.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 labor feedback transactions must specify a production order, operation, employee, and work center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can specify set-up, run, and down time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Down time (or non-productive labor) is not related to a production order and has no effect on WIP or variances. It is posted as a miscellaneous Cost of Production, which attracts burden absorption.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flag close operation or/and close order.</a:t>
            </a:r>
          </a:p>
          <a:p>
            <a:endParaRPr lang="en-US" sz="120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can close the operation or order even when the processed quantity is 0 (zero). For a discrete or scheduled order, you can enter the specific order information in the Order Selection subpanel and click Calculate Consumption. If there is no processed quantity, the system displays the specified order in the grid; otherwise, the system follows the current consumption logic in use.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If you enter information about a discrete order in the Order Selection subpanel, the system always locates the order after you click Calculate Consumption, irrespective of whether it has a processed quantity in this transaction.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Close Operation is selected, the status of the milestone operation and its affiliated non-milestone operations are changed to Closed. The system automatically removes component requirements, allocations, and shortage allocations linked to this operation, as it expects that you will not record any additional activity (material issue or labor transaction) against the operation of the order or lower-level non-milestone operations. If there is any picked allocation for components, the system converts the picked allocation into a picklist master record.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After closing an operation, the system creates GL transactions like Labor Setup, Labor Run, Burden Setup, and Burden Run Usage Variance if there is any different labor or setup time reported other than the standard one. Note that closing a scheduled order does not lead to creation of GL transactions.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Close Order is selected, the status of the order is changed to Closed, with all operations associated with the order closed. The system automatically removes component requirements, allocations, and shortage allocations, as it expects that you will not record any additional activity (material issue or labor transaction) against the order or operations.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Variances occur whenever actual rate or time does not match the standard.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32</a:t>
            </a:fld>
            <a:endParaRPr lang="en-US"/>
          </a:p>
        </p:txBody>
      </p:sp>
    </p:spTree>
    <p:extLst>
      <p:ext uri="{BB962C8B-B14F-4D97-AF65-F5344CB8AC3E}">
        <p14:creationId xmlns:p14="http://schemas.microsoft.com/office/powerpoint/2010/main" val="20480266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and Burden Absorption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timing for labor and burden absorption is based on user report labor.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user do report labor, the absorption will occur at the time labor is reported for each operation. This is independent of the amount received on the production order.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At the same time the absorption occurs, any variances calculated will be posted.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33</a:t>
            </a:fld>
            <a:endParaRPr lang="en-US"/>
          </a:p>
        </p:txBody>
      </p:sp>
    </p:spTree>
    <p:extLst>
      <p:ext uri="{BB962C8B-B14F-4D97-AF65-F5344CB8AC3E}">
        <p14:creationId xmlns:p14="http://schemas.microsoft.com/office/powerpoint/2010/main" val="737859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Calculations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Set-up and run times are treated the same, but if reported at the same time, the system creates two</a:t>
            </a:r>
          </a:p>
          <a:p>
            <a:r>
              <a:rPr lang="en-US" sz="1200" kern="1200" dirty="0" smtClean="0">
                <a:solidFill>
                  <a:schemeClr val="tx1"/>
                </a:solidFill>
                <a:effectLst/>
                <a:latin typeface="+mn-lt"/>
                <a:ea typeface="+mn-ea"/>
                <a:cs typeface="+mn-cs"/>
              </a:rPr>
              <a:t>sets of entries—one for set-up and one for run time.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actual amount of labor is posted to WIP (debit) and Labor Absorption (credit), and is calculated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Actual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x Actual Rate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employee pay rates are not loaded into the system, the standard rate at the work center where work was reported is used.</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Employee Whitehead spends 1 hour set-up time and 1 hour run time at a pay rate of $10.00 per hour. The results and calculations are shown in the figure above.</a:t>
            </a:r>
          </a:p>
          <a:p>
            <a:endParaRPr lang="en-US" dirty="0" smtClean="0"/>
          </a:p>
          <a:p>
            <a:r>
              <a:rPr lang="en-US" sz="1200" b="1" kern="1200" dirty="0" smtClean="0">
                <a:solidFill>
                  <a:schemeClr val="tx1"/>
                </a:solidFill>
                <a:effectLst/>
                <a:latin typeface="+mn-lt"/>
                <a:ea typeface="+mn-ea"/>
                <a:cs typeface="+mn-cs"/>
              </a:rPr>
              <a:t>Non-Productive Labor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Non-Productive Labor includes any time not spent in production (for example, preventative maintenance, meetings). These costs are not considered part of WIP and they don’t contribute to manufacturing variances. Down time and non-productive labor cost are reported directly to the Cost of Production account (debit) and to the Labor Absorption account (credit). An operation history record of type DOWN is generated.</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Operation transaction history provides the basis for many history reports within QAD system, efficiency, utilization, and downtime for example.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34</a:t>
            </a:fld>
            <a:endParaRPr lang="en-US"/>
          </a:p>
        </p:txBody>
      </p:sp>
    </p:spTree>
    <p:extLst>
      <p:ext uri="{BB962C8B-B14F-4D97-AF65-F5344CB8AC3E}">
        <p14:creationId xmlns:p14="http://schemas.microsoft.com/office/powerpoint/2010/main" val="3716422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Rate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 Rate Variances are posted if the employee pay rate does not match the standard pay rate at the work center where the work was reported.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Calculations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 Rate Variance is calculated at the time shop floor labor feedback is reported (only if actual employee pay rates are entered)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Set-Up Rate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Rate) x Act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[(Act Run Rate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Rate) x Act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a:t>
            </a:r>
          </a:p>
          <a:p>
            <a:r>
              <a:rPr lang="en-US" sz="1200" b="0" kern="1200" dirty="0" smtClean="0">
                <a:solidFill>
                  <a:schemeClr val="tx1"/>
                </a:solidFill>
                <a:effectLst/>
                <a:latin typeface="+mn-lt"/>
                <a:ea typeface="+mn-ea"/>
                <a:cs typeface="+mn-cs"/>
              </a:rPr>
              <a:t>• When variance posting occurs, a positive (unfavorable) or negative (favorable) variance is debited to the Labor Rate Variance account and credited to WIP</a:t>
            </a: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 The Labor Rate Variance is posted at the same time that labor is posted.  </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Because employee Whitehead’s pay rate of $15.00 per hour is different than the standard pay rate of $10 per hour, there is a labor rate variance, as shown in the figure.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35</a:t>
            </a:fld>
            <a:endParaRPr lang="en-US"/>
          </a:p>
        </p:txBody>
      </p:sp>
    </p:spTree>
    <p:extLst>
      <p:ext uri="{BB962C8B-B14F-4D97-AF65-F5344CB8AC3E}">
        <p14:creationId xmlns:p14="http://schemas.microsoft.com/office/powerpoint/2010/main" val="39015112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Labor Usage Variances are posted when actual set-up and/or run time differ from the time it should have taken to set up and/or make the number of units reported as complete (referred to as earned hours).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Calculations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the production order is a discrete order (type</a:t>
            </a:r>
            <a:r>
              <a:rPr lang="en-US" sz="1200" kern="1200" baseline="0" dirty="0" smtClean="0">
                <a:solidFill>
                  <a:schemeClr val="tx1"/>
                </a:solidFill>
                <a:effectLst/>
                <a:latin typeface="+mn-lt"/>
                <a:ea typeface="+mn-ea"/>
                <a:cs typeface="+mn-cs"/>
              </a:rPr>
              <a:t> is Work Order), the </a:t>
            </a:r>
            <a:r>
              <a:rPr lang="en-US" sz="1200" kern="1200" dirty="0" smtClean="0">
                <a:solidFill>
                  <a:schemeClr val="tx1"/>
                </a:solidFill>
                <a:effectLst/>
                <a:latin typeface="+mn-lt"/>
                <a:ea typeface="+mn-ea"/>
                <a:cs typeface="+mn-cs"/>
              </a:rPr>
              <a:t>Labor </a:t>
            </a:r>
            <a:r>
              <a:rPr lang="en-US" sz="1200" kern="1200" dirty="0" smtClean="0">
                <a:solidFill>
                  <a:schemeClr val="tx1"/>
                </a:solidFill>
                <a:effectLst/>
                <a:latin typeface="+mn-lt"/>
                <a:ea typeface="+mn-ea"/>
                <a:cs typeface="+mn-cs"/>
              </a:rPr>
              <a:t>Usage Variance is calculated at the time shop floor feedback is reported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x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Rate] + [(Act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x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Rate]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/Unit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Completed +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Rejected)</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variance reporting occurs, a positive (unfavorable) or negative (favorable) variance is debited to the Labor Usage Variance account and credited to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Labor Usage Variance is normally posted at the same time that labor is posted.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labor is reported with no completed units, no labor was earned. The total amount not attributable to set-up is flagged as unfavorable variance. The set-up portion only posts the true variance amount and is unaffected by units. The unfavorable variance is offset later by a favorable variance when completed items are reported. In an operation that takes 12 hours to finish, shift one reports 8 hours and zero complete. All 8 hours is unfavorable variance. Shift two works 4 hours and completes 100 units. It should have taken 12 hours, so shift 2 shows an 8 hours favorable variance.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one-hour set-up time that employee Whitehead reported is standard, so there is no variance recorded. The </a:t>
            </a:r>
            <a:r>
              <a:rPr lang="en-US" altLang="zh-CN" sz="1200" kern="1200" dirty="0" smtClean="0">
                <a:solidFill>
                  <a:schemeClr val="tx1"/>
                </a:solidFill>
                <a:effectLst/>
                <a:latin typeface="+mn-lt"/>
                <a:ea typeface="+mn-ea"/>
                <a:cs typeface="+mn-cs"/>
              </a:rPr>
              <a:t>1.5 </a:t>
            </a:r>
            <a:r>
              <a:rPr lang="en-US" sz="1200" kern="1200" dirty="0" smtClean="0">
                <a:solidFill>
                  <a:schemeClr val="tx1"/>
                </a:solidFill>
                <a:effectLst/>
                <a:latin typeface="+mn-lt"/>
                <a:ea typeface="+mn-ea"/>
                <a:cs typeface="+mn-cs"/>
              </a:rPr>
              <a:t>hour run time, though, is not standard—</a:t>
            </a:r>
            <a:r>
              <a:rPr lang="en-US" altLang="zh-CN" sz="1200"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 hour is standard—so a labor usage variance is created, as shown in the figure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the production order is a repetitive order (type</a:t>
            </a:r>
            <a:r>
              <a:rPr lang="en-US" sz="1200" kern="1200" baseline="0" dirty="0" smtClean="0">
                <a:solidFill>
                  <a:schemeClr val="tx1"/>
                </a:solidFill>
                <a:effectLst/>
                <a:latin typeface="+mn-lt"/>
                <a:ea typeface="+mn-ea"/>
                <a:cs typeface="+mn-cs"/>
              </a:rPr>
              <a:t> is Repetitive), the </a:t>
            </a:r>
            <a:r>
              <a:rPr lang="en-US" sz="1200" kern="1200" dirty="0" smtClean="0">
                <a:solidFill>
                  <a:schemeClr val="tx1"/>
                </a:solidFill>
                <a:effectLst/>
                <a:latin typeface="+mn-lt"/>
                <a:ea typeface="+mn-ea"/>
                <a:cs typeface="+mn-cs"/>
              </a:rPr>
              <a:t>Labor Usage Variance is calculated at Production Order Accounting Close or Post Production Order Usage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36</a:t>
            </a:fld>
            <a:endParaRPr lang="en-US"/>
          </a:p>
        </p:txBody>
      </p:sp>
    </p:spTree>
    <p:extLst>
      <p:ext uri="{BB962C8B-B14F-4D97-AF65-F5344CB8AC3E}">
        <p14:creationId xmlns:p14="http://schemas.microsoft.com/office/powerpoint/2010/main" val="21377902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Labor Reporting—GL Effect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default general ledger entry: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Labor Absorbed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credit account is derived from the Department record of the work center being processed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Upon shop floor reporting, labor usage and rate variances are calculated (see following note). If the variance amount is positive, then it is an unfavorable variance; if the amount is negative, then it is a favorable variance. The variance accounts are derived from the Department record (Department</a:t>
            </a:r>
            <a:r>
              <a:rPr lang="en-US" altLang="zh-CN" sz="1200" kern="1200" dirty="0" smtClean="0">
                <a:solidFill>
                  <a:schemeClr val="tx1"/>
                </a:solidFill>
                <a:effectLst/>
                <a:latin typeface="+mn-lt"/>
                <a:ea typeface="+mn-ea"/>
                <a:cs typeface="+mn-cs"/>
              </a:rPr>
              <a:t>s</a:t>
            </a:r>
            <a:r>
              <a:rPr lang="en-US" sz="1200" kern="1200" dirty="0" smtClean="0">
                <a:solidFill>
                  <a:schemeClr val="tx1"/>
                </a:solidFill>
                <a:effectLst/>
                <a:latin typeface="+mn-lt"/>
                <a:ea typeface="+mn-ea"/>
                <a:cs typeface="+mn-cs"/>
              </a:rPr>
              <a:t>).</a:t>
            </a:r>
          </a:p>
          <a:p>
            <a:endParaRPr lang="en-US" dirty="0" smtClean="0"/>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Labor Usage and Rate variances are posted at the same time that labor is posted.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37</a:t>
            </a:fld>
            <a:endParaRPr lang="en-US"/>
          </a:p>
        </p:txBody>
      </p:sp>
    </p:spTree>
    <p:extLst>
      <p:ext uri="{BB962C8B-B14F-4D97-AF65-F5344CB8AC3E}">
        <p14:creationId xmlns:p14="http://schemas.microsoft.com/office/powerpoint/2010/main" val="3241050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Down Time Reporting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a:t>
            </a:r>
            <a:r>
              <a:rPr lang="en-US" sz="1200" kern="1200" baseline="0" dirty="0" smtClean="0">
                <a:solidFill>
                  <a:schemeClr val="tx1"/>
                </a:solidFill>
                <a:effectLst/>
                <a:latin typeface="+mn-lt"/>
                <a:ea typeface="+mn-ea"/>
                <a:cs typeface="+mn-cs"/>
              </a:rPr>
              <a:t> Report Labor action in Production Operations Reporting</a:t>
            </a:r>
            <a:r>
              <a:rPr lang="en-US" sz="1200" kern="1200" dirty="0" smtClean="0">
                <a:solidFill>
                  <a:schemeClr val="tx1"/>
                </a:solidFill>
                <a:effectLst/>
                <a:latin typeface="+mn-lt"/>
                <a:ea typeface="+mn-ea"/>
                <a:cs typeface="+mn-cs"/>
              </a:rPr>
              <a:t>, to register labor spent due to nonproductive activities associated with a manufacturing operation, such as machine breakdown or material shortage. The value of labor is added to Cost of Production.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GL record is generated for the labor reported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38</a:t>
            </a:fld>
            <a:endParaRPr lang="en-US"/>
          </a:p>
        </p:txBody>
      </p:sp>
    </p:spTree>
    <p:extLst>
      <p:ext uri="{BB962C8B-B14F-4D97-AF65-F5344CB8AC3E}">
        <p14:creationId xmlns:p14="http://schemas.microsoft.com/office/powerpoint/2010/main" val="2131707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Non-Productive Labor Feedback—GL Effect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Use Report Non-Productive Labor action Production Operations Reporting, to record non-productive labor for an employee or down time for a work center. For an employee, it is time not directly related to set-up or production; time spent in meetings, waiting for work, cleaning up, preventative maintenance. For a work center, it is idle time.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Time can be reported for an employee, an employee at a specific work center, or a work center. The financial effects are different for each.</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39</a:t>
            </a:fld>
            <a:endParaRPr lang="en-US"/>
          </a:p>
        </p:txBody>
      </p:sp>
    </p:spTree>
    <p:extLst>
      <p:ext uri="{BB962C8B-B14F-4D97-AF65-F5344CB8AC3E}">
        <p14:creationId xmlns:p14="http://schemas.microsoft.com/office/powerpoint/2010/main" val="3704313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26396757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Burden Calculations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Burden is the variable overhead associated with production operations, and the Burden account is used to accumulate accrued burden for a department. Each operation may have labor burden and/ or machine burden depending on how variable overhead is applied. Machine burden is applied as a machine hour rate; however, labor burden may be applied either as a labor burden rate and/or as a percentage of direct labor cost.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Continuing with the example, the burden associated with employee Whitehead’s one hour of set-up and one hour of run time is shown in the figure above.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40</a:t>
            </a:fld>
            <a:endParaRPr lang="en-US"/>
          </a:p>
        </p:txBody>
      </p:sp>
    </p:spTree>
    <p:extLst>
      <p:ext uri="{BB962C8B-B14F-4D97-AF65-F5344CB8AC3E}">
        <p14:creationId xmlns:p14="http://schemas.microsoft.com/office/powerpoint/2010/main" val="3739485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Burden Rate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Burden Rate Variances are posted only if burden is calculated as a percentage of labor cost and the employee pay rate is different than the work center standard.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Calculations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 is calculated at the time shop floor feedback is reported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x Act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[(Act 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x Act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(Act Set-Up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x Mach/Op)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x Mach/Op)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(Act Run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Burden Rate Variance is normally posted at the same time that labor is posted.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Because employee Whitehead’s pay rate of $15 per hour is different than the work center standard of $10 per hour, a burden rate variance is created, as shown in the figure.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41</a:t>
            </a:fld>
            <a:endParaRPr lang="en-US"/>
          </a:p>
        </p:txBody>
      </p:sp>
    </p:spTree>
    <p:extLst>
      <p:ext uri="{BB962C8B-B14F-4D97-AF65-F5344CB8AC3E}">
        <p14:creationId xmlns:p14="http://schemas.microsoft.com/office/powerpoint/2010/main" val="9218994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Burden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Usage variance results if the actual hours do not match the standard hours required on the routing. The extra burden on those hours is a burden usage variance. This variance applies to burden calculated by any of the three allocation methods—burden rate, burden percentage, or machine hours.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Calculations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the production order is a discrete order (type is Work Order), the Burden </a:t>
            </a:r>
            <a:r>
              <a:rPr lang="en-US" sz="1200" kern="1200" dirty="0" smtClean="0">
                <a:solidFill>
                  <a:schemeClr val="tx1"/>
                </a:solidFill>
                <a:effectLst/>
                <a:latin typeface="+mn-lt"/>
                <a:ea typeface="+mn-ea"/>
                <a:cs typeface="+mn-cs"/>
              </a:rPr>
              <a:t>Usage Variance is calculated at the time shop floor feedback is reported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[(Act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x 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[(Act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a:t>
            </a:r>
            <a:r>
              <a:rPr lang="en-US" sz="1200" kern="1200" dirty="0" err="1" smtClean="0">
                <a:solidFill>
                  <a:schemeClr val="tx1"/>
                </a:solidFill>
                <a:effectLst/>
                <a:latin typeface="+mn-lt"/>
                <a:ea typeface="+mn-ea"/>
                <a:cs typeface="+mn-cs"/>
              </a:rPr>
              <a:t>Hrs</a:t>
            </a:r>
            <a:r>
              <a:rPr lang="en-US" sz="1200" kern="1200" dirty="0" smtClean="0">
                <a:solidFill>
                  <a:schemeClr val="tx1"/>
                </a:solidFill>
                <a:effectLst/>
                <a:latin typeface="+mn-lt"/>
                <a:ea typeface="+mn-ea"/>
                <a:cs typeface="+mn-cs"/>
              </a:rPr>
              <a:t>) x 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Set-Up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Set-Up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x Mach/Op)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Run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Run Rate x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Lbr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 + Mach </a:t>
            </a:r>
            <a:r>
              <a:rPr lang="en-US" sz="1200" kern="1200" dirty="0" err="1" smtClean="0">
                <a:solidFill>
                  <a:schemeClr val="tx1"/>
                </a:solidFill>
                <a:effectLst/>
                <a:latin typeface="+mn-lt"/>
                <a:ea typeface="+mn-ea"/>
                <a:cs typeface="+mn-cs"/>
              </a:rPr>
              <a:t>Bdn</a:t>
            </a:r>
            <a:r>
              <a:rPr lang="en-US" sz="1200" kern="1200" dirty="0" smtClean="0">
                <a:solidFill>
                  <a:schemeClr val="tx1"/>
                </a:solidFill>
                <a:effectLst/>
                <a:latin typeface="+mn-lt"/>
                <a:ea typeface="+mn-ea"/>
                <a:cs typeface="+mn-cs"/>
              </a:rPr>
              <a:t> Rate</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Burden Usage Variance is normally posted at the same time that labor is posted.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Because employee Whitehead’s actual run time (</a:t>
            </a:r>
            <a:r>
              <a:rPr lang="en-US" altLang="zh-CN" sz="1200" kern="1200" dirty="0" smtClean="0">
                <a:solidFill>
                  <a:schemeClr val="tx1"/>
                </a:solidFill>
                <a:effectLst/>
                <a:latin typeface="+mn-lt"/>
                <a:ea typeface="+mn-ea"/>
                <a:cs typeface="+mn-cs"/>
              </a:rPr>
              <a:t>1.5</a:t>
            </a:r>
            <a:r>
              <a:rPr lang="en-US" sz="1200" kern="1200" dirty="0" smtClean="0">
                <a:solidFill>
                  <a:schemeClr val="tx1"/>
                </a:solidFill>
                <a:effectLst/>
                <a:latin typeface="+mn-lt"/>
                <a:ea typeface="+mn-ea"/>
                <a:cs typeface="+mn-cs"/>
              </a:rPr>
              <a:t> hour) does not match standard run time (</a:t>
            </a:r>
            <a:r>
              <a:rPr lang="en-US" altLang="zh-CN" sz="1200"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 hour), a burden usage variance is created, as shown in figure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dirty="0" smtClean="0"/>
              <a:t>If the production order is a repetitive order (type is Repetitive), the </a:t>
            </a:r>
            <a:r>
              <a:rPr lang="en-US" sz="1200" kern="1200" dirty="0" smtClean="0">
                <a:solidFill>
                  <a:schemeClr val="tx1"/>
                </a:solidFill>
                <a:effectLst/>
                <a:latin typeface="+mn-lt"/>
                <a:ea typeface="+mn-ea"/>
                <a:cs typeface="+mn-cs"/>
              </a:rPr>
              <a:t>Burden</a:t>
            </a:r>
            <a:r>
              <a:rPr lang="en-US" dirty="0" smtClean="0"/>
              <a:t> Usage Variance is calculated at Production Order Accounting Close or Post Production Order Usage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42</a:t>
            </a:fld>
            <a:endParaRPr lang="en-US"/>
          </a:p>
        </p:txBody>
      </p:sp>
    </p:spTree>
    <p:extLst>
      <p:ext uri="{BB962C8B-B14F-4D97-AF65-F5344CB8AC3E}">
        <p14:creationId xmlns:p14="http://schemas.microsoft.com/office/powerpoint/2010/main" val="12938231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Burden—GL Effect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default general ledger entry: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Burden Absorbed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credit account is derived from the Department record of the work center being processed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Upon shop floor reporting, burden usage and rate variances are calculated (see following note). If the variance amount is positive, then it is an unfavorable variance; if the amount is negative, then it is a favorable variance.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Burden Usage and Rate variances are normally posted at the same time that labor is posted.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43</a:t>
            </a:fld>
            <a:endParaRPr lang="en-US"/>
          </a:p>
        </p:txBody>
      </p:sp>
    </p:spTree>
    <p:extLst>
      <p:ext uri="{BB962C8B-B14F-4D97-AF65-F5344CB8AC3E}">
        <p14:creationId xmlns:p14="http://schemas.microsoft.com/office/powerpoint/2010/main" val="89597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44</a:t>
            </a:fld>
            <a:endParaRPr lang="en-US"/>
          </a:p>
        </p:txBody>
      </p:sp>
    </p:spTree>
    <p:extLst>
      <p:ext uri="{BB962C8B-B14F-4D97-AF65-F5344CB8AC3E}">
        <p14:creationId xmlns:p14="http://schemas.microsoft.com/office/powerpoint/2010/main" val="31713354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45</a:t>
            </a:fld>
            <a:endParaRPr lang="en-US"/>
          </a:p>
        </p:txBody>
      </p:sp>
    </p:spTree>
    <p:extLst>
      <p:ext uri="{BB962C8B-B14F-4D97-AF65-F5344CB8AC3E}">
        <p14:creationId xmlns:p14="http://schemas.microsoft.com/office/powerpoint/2010/main" val="13514700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46</a:t>
            </a:fld>
            <a:endParaRPr lang="en-US"/>
          </a:p>
        </p:txBody>
      </p:sp>
    </p:spTree>
    <p:extLst>
      <p:ext uri="{BB962C8B-B14F-4D97-AF65-F5344CB8AC3E}">
        <p14:creationId xmlns:p14="http://schemas.microsoft.com/office/powerpoint/2010/main" val="3430200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47</a:t>
            </a:fld>
            <a:endParaRPr lang="en-US"/>
          </a:p>
        </p:txBody>
      </p:sp>
    </p:spTree>
    <p:extLst>
      <p:ext uri="{BB962C8B-B14F-4D97-AF65-F5344CB8AC3E}">
        <p14:creationId xmlns:p14="http://schemas.microsoft.com/office/powerpoint/2010/main" val="33608036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Subcontract—GL Effect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Along with material issues, labor, and burden, there is one other source of cost on a </a:t>
            </a:r>
            <a:r>
              <a:rPr lang="en-US" altLang="zh-CN" sz="1200" kern="1200" dirty="0" smtClean="0">
                <a:solidFill>
                  <a:schemeClr val="tx1"/>
                </a:solidFill>
                <a:effectLst/>
                <a:latin typeface="+mn-lt"/>
                <a:ea typeface="+mn-ea"/>
                <a:cs typeface="+mn-cs"/>
              </a:rPr>
              <a:t>production</a:t>
            </a:r>
            <a:r>
              <a:rPr lang="en-US" sz="1200" kern="1200" dirty="0" smtClean="0">
                <a:solidFill>
                  <a:schemeClr val="tx1"/>
                </a:solidFill>
                <a:effectLst/>
                <a:latin typeface="+mn-lt"/>
                <a:ea typeface="+mn-ea"/>
                <a:cs typeface="+mn-cs"/>
              </a:rPr>
              <a:t> order— subcontract cost, which is the cost that an external supplier charges for processing a manufacturing operation for you. We saw this earlier, when we discussed purchasing, but let’s quickly review it again here.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materials are received on a purchase order and the actual cost accrued (credit PO Receipts). Because the PO is flagged as Subcontract, the cost is posted to Cost of Production (debit).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purchase order receipt transaction specifies a valid production order and operation, then this transaction is processed to issue the materials to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actual cost is taken out of the Cost of Production account (credit) and put into WIP (debit) where it belongs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Then the actual cost on the PO is compared to the standard (frozen) subcontract cost specified on the production order routing. If there is a difference, it is posted as a Subcontract Rate Variance. The amount is: (Subcontract PO Unit Rate - Subcontract Frozen WO BOM Unit Cost)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Upon production order receipt, the total standard cost less overhead is subtracted from WIP and posted to inventory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Upon Production Order Accounting Close: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 Material and Subcontract Usage Variances are subtracted from WIP and posted to production order usage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any cost remaining in WIP is posted to production order Method Change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48</a:t>
            </a:fld>
            <a:endParaRPr lang="en-US"/>
          </a:p>
        </p:txBody>
      </p:sp>
    </p:spTree>
    <p:extLst>
      <p:ext uri="{BB962C8B-B14F-4D97-AF65-F5344CB8AC3E}">
        <p14:creationId xmlns:p14="http://schemas.microsoft.com/office/powerpoint/2010/main" val="22302376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Subcontract-Related Variances—Summary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Subcontract Rate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subcontract purchase orders, there are no Purchase Price Variances (PPV). Instead of PPV, the system debits the Subcontract Rate Variance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total amount posted as Subcontract Rate Variance is: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(Subcontract PO Unit Cost - Subcontract Frozen WO BOM Unit Cost)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a:t>
            </a:r>
          </a:p>
          <a:p>
            <a:r>
              <a:rPr lang="en-US" sz="1200" kern="1200" dirty="0" smtClean="0">
                <a:solidFill>
                  <a:schemeClr val="tx1"/>
                </a:solidFill>
                <a:effectLst/>
                <a:latin typeface="+mn-lt"/>
                <a:ea typeface="+mn-ea"/>
                <a:cs typeface="+mn-cs"/>
              </a:rPr>
              <a:t>where subcontract WO BOM unit rate is the rate entered in Routings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Subcontract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variance is generated upon </a:t>
            </a:r>
            <a:r>
              <a:rPr lang="en-US" sz="1200" kern="1200" dirty="0" err="1" smtClean="0">
                <a:solidFill>
                  <a:schemeClr val="tx1"/>
                </a:solidFill>
                <a:effectLst/>
                <a:latin typeface="+mn-lt"/>
                <a:ea typeface="+mn-ea"/>
                <a:cs typeface="+mn-cs"/>
              </a:rPr>
              <a:t>Productioin</a:t>
            </a:r>
            <a:r>
              <a:rPr lang="en-US" sz="1200" kern="1200" dirty="0" smtClean="0">
                <a:solidFill>
                  <a:schemeClr val="tx1"/>
                </a:solidFill>
                <a:effectLst/>
                <a:latin typeface="+mn-lt"/>
                <a:ea typeface="+mn-ea"/>
                <a:cs typeface="+mn-cs"/>
              </a:rPr>
              <a:t> Order Accounting Close, and tracks the difference between the quantity invoiced on a subcontract PO and the quantity completed in work in process.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total amount posted as Subcontract Usage Variance is: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on PO - (Op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 + Op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 x Subcontract Frozen WO BOM Unit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Any cost remaining in WIP is posted to production order Method Change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49</a:t>
            </a:fld>
            <a:endParaRPr lang="en-US"/>
          </a:p>
        </p:txBody>
      </p:sp>
    </p:spTree>
    <p:extLst>
      <p:ext uri="{BB962C8B-B14F-4D97-AF65-F5344CB8AC3E}">
        <p14:creationId xmlns:p14="http://schemas.microsoft.com/office/powerpoint/2010/main" val="1811081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The system determines the default value for</a:t>
            </a:r>
            <a:r>
              <a:rPr lang="en-US" baseline="0" dirty="0" smtClean="0"/>
              <a:t> </a:t>
            </a:r>
            <a:r>
              <a:rPr lang="en-US" dirty="0" smtClean="0"/>
              <a:t>the Order Type by the purchase/manufacture code defined for the item. Order</a:t>
            </a:r>
            <a:r>
              <a:rPr lang="en-US" baseline="0" dirty="0" smtClean="0"/>
              <a:t> type can be either blank for a work order or ‘S’ for a repetitive scheduled order. It also can be other code like Final Assembly (F), Rework (R), Expense (E), etc..</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default value is S when the </a:t>
            </a:r>
            <a:r>
              <a:rPr lang="en-US" dirty="0" err="1" smtClean="0"/>
              <a:t>Pur</a:t>
            </a:r>
            <a:r>
              <a:rPr lang="en-US" dirty="0" smtClean="0"/>
              <a:t>/</a:t>
            </a:r>
            <a:r>
              <a:rPr lang="en-US" dirty="0" err="1" smtClean="0"/>
              <a:t>Mfg</a:t>
            </a:r>
            <a:r>
              <a:rPr lang="en-US" dirty="0" smtClean="0"/>
              <a:t> code for the item or item-site is L. </a:t>
            </a:r>
          </a:p>
          <a:p>
            <a:endParaRPr lang="en-US" baseline="0" dirty="0" smtClean="0"/>
          </a:p>
          <a:p>
            <a:r>
              <a:rPr lang="en-US" dirty="0" smtClean="0"/>
              <a:t>Order Type is highly coupled with Manufacturing Type. Manufacturing Type values are work order (WO) and repetitive (Rep).</a:t>
            </a:r>
          </a:p>
          <a:p>
            <a:endParaRPr lang="en-US" dirty="0" smtClean="0"/>
          </a:p>
          <a:p>
            <a:r>
              <a:rPr lang="en-US" dirty="0" smtClean="0"/>
              <a:t>The Order Type field together with the Manufacturing Type field determine how an order is processed. Production orders typically have type values of either blank or S. Maintain a work order by leaving the value for type blank. In this case, the manufacturing type is set to Work Order. For repetitive orders, the value type should be set to S. In this case, the manufacturing type is set to Rep. </a:t>
            </a:r>
          </a:p>
          <a:p>
            <a:endParaRPr lang="en-US" dirty="0" smtClean="0"/>
          </a:p>
          <a:p>
            <a:r>
              <a:rPr lang="en-US" dirty="0" smtClean="0"/>
              <a:t>Status. The production order status can be Planned, Firmed, Exploded, Allocated, Closed, or Released. The Repetitive Activity Threshold in the Production Control </a:t>
            </a:r>
            <a:r>
              <a:rPr lang="en-US" sz="1200" b="0" i="0" kern="1200" dirty="0" smtClean="0">
                <a:solidFill>
                  <a:schemeClr val="tx1"/>
                </a:solidFill>
                <a:effectLst/>
                <a:latin typeface="+mn-lt"/>
                <a:ea typeface="+mn-ea"/>
                <a:cs typeface="+mn-cs"/>
              </a:rPr>
              <a:t>specify the earliest status that must be applied to repetitive production orders before any production activity </a:t>
            </a:r>
            <a:r>
              <a:rPr lang="en-US" dirty="0" smtClean="0"/>
              <a:t>can be processed for material issues, receipts, and labor in the production order and shop floor modules.</a:t>
            </a:r>
          </a:p>
          <a:p>
            <a:endParaRPr lang="en-US" dirty="0" smtClean="0"/>
          </a:p>
          <a:p>
            <a:r>
              <a:rPr lang="en-US" dirty="0" smtClean="0"/>
              <a:t>Yield. Yield is the item default yield and can be changed manually. If changed, there is no automatic change to rolled up component requirements or cost. For manually entered production orders, MRP will use the revised yield percentage to compute a “scrap requirement” and critique the material plan accordingly. Planned orders generated by MRP have their order quantities inflated to allow for the yield percentage.</a:t>
            </a:r>
          </a:p>
          <a:p>
            <a:endParaRPr lang="en-US" dirty="0" smtClean="0"/>
          </a:p>
          <a:p>
            <a:r>
              <a:rPr lang="en-US" dirty="0" smtClean="0"/>
              <a:t>Note  Changing this yield will result in Method Variance.</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BOM and Routing. These will default from the Items, and generally reflect the BOM and routing codes used to cost the item. Approved alternates can be added if the status is </a:t>
            </a:r>
            <a:r>
              <a:rPr lang="en-US" i="0" dirty="0" smtClean="0"/>
              <a:t>Exploded, Allocated, or Released</a:t>
            </a:r>
            <a:r>
              <a:rPr lang="en-US" sz="1200" i="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3946921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Production Order Receipt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Production Operations Reporting:</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You</a:t>
            </a:r>
            <a:r>
              <a:rPr lang="en-US" sz="1200" kern="1200" baseline="0" dirty="0" smtClean="0">
                <a:solidFill>
                  <a:schemeClr val="tx1"/>
                </a:solidFill>
                <a:effectLst/>
                <a:latin typeface="+mn-lt"/>
                <a:ea typeface="+mn-ea"/>
                <a:cs typeface="+mn-cs"/>
              </a:rPr>
              <a:t> can </a:t>
            </a:r>
            <a:r>
              <a:rPr lang="en-US" sz="1200" kern="1200" dirty="0" smtClean="0">
                <a:solidFill>
                  <a:schemeClr val="tx1"/>
                </a:solidFill>
                <a:effectLst/>
                <a:latin typeface="+mn-lt"/>
                <a:ea typeface="+mn-ea"/>
                <a:cs typeface="+mn-cs"/>
              </a:rPr>
              <a:t>use Report Operation Activity action to do the r</a:t>
            </a:r>
            <a:r>
              <a:rPr lang="en-US" altLang="zh-CN" sz="1200" kern="1200" dirty="0" smtClean="0">
                <a:solidFill>
                  <a:schemeClr val="tx1"/>
                </a:solidFill>
                <a:effectLst/>
                <a:latin typeface="+mn-lt"/>
                <a:ea typeface="+mn-ea"/>
                <a:cs typeface="+mn-cs"/>
              </a:rPr>
              <a:t>eceive if it is the last operation of the production order. </a:t>
            </a:r>
            <a:r>
              <a:rPr lang="en-US" sz="1200" kern="1200" dirty="0" smtClean="0">
                <a:solidFill>
                  <a:schemeClr val="tx1"/>
                </a:solidFill>
                <a:effectLst/>
                <a:latin typeface="+mn-lt"/>
                <a:ea typeface="+mn-ea"/>
                <a:cs typeface="+mn-cs"/>
              </a:rPr>
              <a:t>Once items have passed through all of the manufacturing operations, the finished units are received into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You can use Receive Order action to </a:t>
            </a:r>
            <a:r>
              <a:rPr lang="en-US" sz="1200" kern="1200" dirty="0" smtClean="0">
                <a:solidFill>
                  <a:schemeClr val="tx1"/>
                </a:solidFill>
                <a:effectLst/>
                <a:latin typeface="+mn-lt"/>
                <a:ea typeface="+mn-ea"/>
                <a:cs typeface="+mn-cs"/>
              </a:rPr>
              <a:t>do the r</a:t>
            </a:r>
            <a:r>
              <a:rPr lang="en-US" altLang="zh-CN" sz="1200" kern="1200" dirty="0" smtClean="0">
                <a:solidFill>
                  <a:schemeClr val="tx1"/>
                </a:solidFill>
                <a:effectLst/>
                <a:latin typeface="+mn-lt"/>
                <a:ea typeface="+mn-ea"/>
                <a:cs typeface="+mn-cs"/>
              </a:rPr>
              <a:t>eceive for the production order. This action processes every</a:t>
            </a:r>
            <a:r>
              <a:rPr lang="en-US" altLang="zh-CN" sz="1200" kern="1200" baseline="0" dirty="0" smtClean="0">
                <a:solidFill>
                  <a:schemeClr val="tx1"/>
                </a:solidFill>
                <a:effectLst/>
                <a:latin typeface="+mn-lt"/>
                <a:ea typeface="+mn-ea"/>
                <a:cs typeface="+mn-cs"/>
              </a:rPr>
              <a:t> operation and receive the units into stock for the production order.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If you have done all operations report but have not done the receive, </a:t>
            </a:r>
            <a:r>
              <a:rPr lang="en-US" altLang="zh-CN" dirty="0" smtClean="0"/>
              <a:t>you can use Report</a:t>
            </a:r>
            <a:r>
              <a:rPr lang="en-US" altLang="zh-CN" baseline="0" dirty="0" smtClean="0"/>
              <a:t> Operation Move action to move the units from the last operation to stock.</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50</a:t>
            </a:fld>
            <a:endParaRPr lang="en-US"/>
          </a:p>
        </p:txBody>
      </p:sp>
    </p:spTree>
    <p:extLst>
      <p:ext uri="{BB962C8B-B14F-4D97-AF65-F5344CB8AC3E}">
        <p14:creationId xmlns:p14="http://schemas.microsoft.com/office/powerpoint/2010/main" val="3000085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Production order receipt generates two GL transactions.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First, it increases Inventory (debit) and decreases WIP (credit) for the total standard GL cost (including overhead) of the finished item at that site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removed the total standard cost of the item from WIP, including this-level overhead. But this-level overhead was not posted to WIP, so if we stopped here, our subsequent variance calculations would be incorrect. So, in a second GL transaction, this-level Overhead amount is put back into WIP (debit) and absorbed by posting it to the Overhead Applied account (credit). This ensures that usage and method variances are not created for overhead amounts. </a:t>
            </a:r>
          </a:p>
          <a:p>
            <a:r>
              <a:rPr lang="en-US" sz="1200" kern="1200" dirty="0" smtClean="0">
                <a:solidFill>
                  <a:schemeClr val="tx1"/>
                </a:solidFill>
                <a:effectLst/>
                <a:latin typeface="+mn-lt"/>
                <a:ea typeface="+mn-ea"/>
                <a:cs typeface="+mn-cs"/>
              </a:rPr>
              <a:t>As with other transactions, for ease of audit, the GL transaction is identified as a type IC with the description set to RCT-WO followed by the production order number. The corresponding inventory transaction is identified as type RCT-WO as well.</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Finished items may be received into a site other than the production order site. When this happens, the system still processes the receipt into the production order site. Then it processes an inventory transfer.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51</a:t>
            </a:fld>
            <a:endParaRPr lang="en-US"/>
          </a:p>
        </p:txBody>
      </p:sp>
    </p:spTree>
    <p:extLst>
      <p:ext uri="{BB962C8B-B14F-4D97-AF65-F5344CB8AC3E}">
        <p14:creationId xmlns:p14="http://schemas.microsoft.com/office/powerpoint/2010/main" val="39674881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production order Receipt—GL Effect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default general ledger entry: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Inventory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WIP</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Overhead Applied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52</a:t>
            </a:fld>
            <a:endParaRPr lang="en-US"/>
          </a:p>
        </p:txBody>
      </p:sp>
    </p:spTree>
    <p:extLst>
      <p:ext uri="{BB962C8B-B14F-4D97-AF65-F5344CB8AC3E}">
        <p14:creationId xmlns:p14="http://schemas.microsoft.com/office/powerpoint/2010/main" val="536032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Use Report Operation Activity action to report scrap at operation level in Production Operations Reporting. </a:t>
            </a:r>
            <a:r>
              <a:rPr lang="en-US" sz="1200" kern="1200" dirty="0" smtClean="0">
                <a:solidFill>
                  <a:schemeClr val="tx1"/>
                </a:solidFill>
                <a:effectLst/>
                <a:latin typeface="+mn-lt"/>
                <a:ea typeface="+mn-ea"/>
                <a:cs typeface="+mn-cs"/>
              </a:rPr>
              <a:t>It </a:t>
            </a:r>
            <a:r>
              <a:rPr lang="en-US" sz="1200" kern="1200" dirty="0" err="1" smtClean="0">
                <a:solidFill>
                  <a:schemeClr val="tx1"/>
                </a:solidFill>
                <a:effectLst/>
                <a:latin typeface="+mn-lt"/>
                <a:ea typeface="+mn-ea"/>
                <a:cs typeface="+mn-cs"/>
              </a:rPr>
              <a:t>backflushes</a:t>
            </a:r>
            <a:r>
              <a:rPr lang="en-US" sz="1200" kern="1200" dirty="0" smtClean="0">
                <a:solidFill>
                  <a:schemeClr val="tx1"/>
                </a:solidFill>
                <a:effectLst/>
                <a:latin typeface="+mn-lt"/>
                <a:ea typeface="+mn-ea"/>
                <a:cs typeface="+mn-cs"/>
              </a:rPr>
              <a:t> the scrapped units and records all costs at the operation. There must be a quantity in the input queue operation in order to record scrap with this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53</a:t>
            </a:fld>
            <a:endParaRPr lang="en-US"/>
          </a:p>
        </p:txBody>
      </p:sp>
    </p:spTree>
    <p:extLst>
      <p:ext uri="{BB962C8B-B14F-4D97-AF65-F5344CB8AC3E}">
        <p14:creationId xmlns:p14="http://schemas.microsoft.com/office/powerpoint/2010/main" val="10969981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When you record scrap, the system optionally creates GL transactions for quantities scrapped or rejected at an operation, based on the setting of the Post Scrap to GL field in Production Control.</a:t>
            </a:r>
          </a:p>
          <a:p>
            <a:endParaRPr lang="en-US" sz="120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Quantity Open Method is Quantity Processed,</a:t>
            </a:r>
            <a:r>
              <a:rPr lang="en-US" sz="1200" b="0" i="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or scrapped quantities, the system creates consumed transaction history transactions (CONS-WO)— regardless of the operation—for scrapped amounts</a:t>
            </a:r>
            <a:r>
              <a:rPr lang="en-US" sz="1200" kern="1200" baseline="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increments the quantity scrapped on these orders regardless of the scrap operation. And it doesn't have any GL impact.</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Note: If Quantity Open Method is set to Quantity Completed in the Production Orders panel of Production Control, the system does not create an inventory history transaction record with type CONS-WO when an item is scrapped.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scrap transactions, the system automatically rolls up and totals material, run-time labor and burden, and subcontract costs by operation. The system determines the value of the scrap at the operation where it is scrapped, based on the production order reporting the scrap and the order’s routing and bill data.</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the quantity scrapped is from the output or reject queue (SCRAP-O or SCRAP-R type), the system scraps at the value of the operation where material is scrapped. When scrapped out of the input queue (SCRAP-I type), the system scraps at the value of the prior operation.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54</a:t>
            </a:fld>
            <a:endParaRPr lang="en-US"/>
          </a:p>
        </p:txBody>
      </p:sp>
    </p:spTree>
    <p:extLst>
      <p:ext uri="{BB962C8B-B14F-4D97-AF65-F5344CB8AC3E}">
        <p14:creationId xmlns:p14="http://schemas.microsoft.com/office/powerpoint/2010/main" val="41949253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Labor Rework, GL effects for production order labor,</a:t>
            </a:r>
            <a:r>
              <a:rPr lang="en-US" sz="1200" kern="1200" baseline="0" dirty="0" smtClean="0">
                <a:solidFill>
                  <a:schemeClr val="tx1"/>
                </a:solidFill>
                <a:effectLst/>
                <a:latin typeface="+mn-lt"/>
                <a:ea typeface="+mn-ea"/>
                <a:cs typeface="+mn-cs"/>
              </a:rPr>
              <a:t> i</a:t>
            </a:r>
            <a:r>
              <a:rPr lang="en-US" sz="1200" kern="1200" dirty="0" smtClean="0">
                <a:solidFill>
                  <a:schemeClr val="tx1"/>
                </a:solidFill>
                <a:effectLst/>
                <a:latin typeface="+mn-lt"/>
                <a:ea typeface="+mn-ea"/>
                <a:cs typeface="+mn-cs"/>
              </a:rPr>
              <a:t>ssues and receipts are the same as Report Labor,</a:t>
            </a:r>
            <a:r>
              <a:rPr lang="en-US" sz="1200" kern="1200" baseline="0" dirty="0" smtClean="0">
                <a:solidFill>
                  <a:schemeClr val="tx1"/>
                </a:solidFill>
                <a:effectLst/>
                <a:latin typeface="+mn-lt"/>
                <a:ea typeface="+mn-ea"/>
                <a:cs typeface="+mn-cs"/>
              </a:rPr>
              <a:t> Issue Components, and Production Order Receipts.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55</a:t>
            </a:fld>
            <a:endParaRPr lang="en-US"/>
          </a:p>
        </p:txBody>
      </p:sp>
    </p:spTree>
    <p:extLst>
      <p:ext uri="{BB962C8B-B14F-4D97-AF65-F5344CB8AC3E}">
        <p14:creationId xmlns:p14="http://schemas.microsoft.com/office/powerpoint/2010/main" val="4179641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b="1" dirty="0" smtClean="0"/>
              <a:t>Post Production Order Usage Variances</a:t>
            </a:r>
          </a:p>
          <a:p>
            <a:endParaRPr lang="en-US" b="1" dirty="0" smtClean="0"/>
          </a:p>
          <a:p>
            <a:r>
              <a:rPr lang="en-US" dirty="0" smtClean="0"/>
              <a:t>Use Post Production Order Usage Variance to calculate and post accumulated usage variances in production orders.</a:t>
            </a:r>
          </a:p>
          <a:p>
            <a:endParaRPr lang="en-US" dirty="0" smtClean="0"/>
          </a:p>
          <a:p>
            <a:r>
              <a:rPr lang="en-US" dirty="0" smtClean="0"/>
              <a:t>This function calculates and recognizes the following variances:</a:t>
            </a:r>
          </a:p>
          <a:p>
            <a:r>
              <a:rPr lang="en-US" dirty="0" smtClean="0"/>
              <a:t>• Component Material Usage Variance</a:t>
            </a:r>
          </a:p>
          <a:p>
            <a:r>
              <a:rPr lang="en-US" dirty="0" smtClean="0"/>
              <a:t>• Run Labor Usage Variance</a:t>
            </a:r>
          </a:p>
          <a:p>
            <a:r>
              <a:rPr lang="en-US" dirty="0" smtClean="0"/>
              <a:t>• Run Labor Burden Usage Variance</a:t>
            </a:r>
          </a:p>
          <a:p>
            <a:r>
              <a:rPr lang="en-US" dirty="0" smtClean="0"/>
              <a:t>• Setup Labor Usage Variance</a:t>
            </a:r>
          </a:p>
          <a:p>
            <a:r>
              <a:rPr lang="en-US" dirty="0" smtClean="0"/>
              <a:t>• Setup Labor Burden Usage Variance</a:t>
            </a:r>
          </a:p>
          <a:p>
            <a:r>
              <a:rPr lang="en-US" dirty="0" smtClean="0"/>
              <a:t>• Floor stock Component Expense</a:t>
            </a:r>
          </a:p>
          <a:p>
            <a:endParaRPr lang="en-US" dirty="0" smtClean="0"/>
          </a:p>
          <a:p>
            <a:r>
              <a:rPr lang="en-US" dirty="0" smtClean="0"/>
              <a:t>Note the following when this function posts variances:</a:t>
            </a:r>
          </a:p>
          <a:p>
            <a:r>
              <a:rPr lang="en-US" dirty="0" smtClean="0"/>
              <a:t>• The GL transaction type for production order variances is WO-VAR.</a:t>
            </a:r>
          </a:p>
          <a:p>
            <a:r>
              <a:rPr lang="en-US" dirty="0" smtClean="0"/>
              <a:t>• This function does not create Subcontract Usage Variances, Mix Variances, or Method Variances; these variances are created by Production Order Accounting Close.</a:t>
            </a:r>
          </a:p>
          <a:p>
            <a:endParaRPr lang="en-US" dirty="0" smtClean="0"/>
          </a:p>
          <a:p>
            <a:r>
              <a:rPr lang="en-US" dirty="0" smtClean="0"/>
              <a:t>The following sections provide more information on the variance types. Each topic includes a table that depicts the transaction type, the GL transaction type, the debited and credited accounts, and the program or condition that creates the variance. Use the information in the table to help you decipher transaction/costing information that displays in reports.</a:t>
            </a:r>
            <a:endParaRPr lang="en-US" sz="1200" b="1"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Component Material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When using standard costing, material usage variances are calculated based on the standards in the production order bill. Some production orders start out with a different production order bill. Rework orders have only one billed item, the item being reworked. Expense orders have no bill. To calculate variances, you must enter a standard bill. The system calculates material usage variance from the difference between the total quantity issued for a component and the expected quantity on the production order bill and the general ledger cost for the item.</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Earned Quantity, which is the expected component quantities from the production order bill to make the quantity reported complete. Earned quantity is compared to actual issues (at item standard cost). Any difference is posted as a variance. The calculation is as follows:</a:t>
            </a:r>
          </a:p>
          <a:p>
            <a:endParaRPr lang="en-US" sz="1200" b="0" i="1"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(Actual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Issued –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per (</a:t>
            </a:r>
            <a:r>
              <a:rPr lang="en-US" sz="1200" b="0" i="1" kern="1200" dirty="0" err="1" smtClean="0">
                <a:solidFill>
                  <a:schemeClr val="tx1"/>
                </a:solidFill>
                <a:effectLst/>
                <a:latin typeface="+mn-lt"/>
                <a:ea typeface="+mn-ea"/>
                <a:cs typeface="+mn-cs"/>
              </a:rPr>
              <a:t>wod_bom_qty</a:t>
            </a:r>
            <a:r>
              <a:rPr lang="en-US" sz="1200" b="0" i="1" kern="1200" dirty="0" smtClean="0">
                <a:solidFill>
                  <a:schemeClr val="tx1"/>
                </a:solidFill>
                <a:effectLst/>
                <a:latin typeface="+mn-lt"/>
                <a:ea typeface="+mn-ea"/>
                <a:cs typeface="+mn-cs"/>
              </a:rPr>
              <a:t>) *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completed +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scrapped)]) * Frozen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Unit Cost (</a:t>
            </a:r>
            <a:r>
              <a:rPr lang="en-US" sz="1200" b="0" i="1" kern="1200" dirty="0" err="1" smtClean="0">
                <a:solidFill>
                  <a:schemeClr val="tx1"/>
                </a:solidFill>
                <a:effectLst/>
                <a:latin typeface="+mn-lt"/>
                <a:ea typeface="+mn-ea"/>
                <a:cs typeface="+mn-cs"/>
              </a:rPr>
              <a:t>wod_bom_amt</a:t>
            </a:r>
            <a:r>
              <a:rPr lang="en-US" sz="1200" b="0" i="1" kern="1200" dirty="0" smtClean="0">
                <a:solidFill>
                  <a:schemeClr val="tx1"/>
                </a:solidFill>
                <a:effectLst/>
                <a:latin typeface="+mn-lt"/>
                <a:ea typeface="+mn-ea"/>
                <a:cs typeface="+mn-cs"/>
              </a:rPr>
              <a:t>)</a:t>
            </a:r>
            <a:endParaRPr lang="en-US" sz="1200" b="0" i="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i="0" kern="1200" dirty="0" smtClean="0">
                <a:solidFill>
                  <a:schemeClr val="tx1"/>
                </a:solidFill>
                <a:effectLst/>
                <a:latin typeface="+mn-lt"/>
                <a:ea typeface="+mn-ea"/>
                <a:cs typeface="+mn-cs"/>
              </a:rPr>
              <a:t>Run Labor Usage Variance</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labor usage variances for the reported setup and run hours by the difference between the total actual setup and run labor hours and the expected setup and run labor hours for the production operation. The system uses the expected labor rates for the work center on the production order routing operation.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labor run usage variance is as follows per operation:</a:t>
            </a:r>
          </a:p>
          <a:p>
            <a:endParaRPr lang="en-US" sz="1200" b="0" i="1" kern="1200" dirty="0" smtClean="0">
              <a:solidFill>
                <a:schemeClr val="tx1"/>
              </a:solidFill>
              <a:effectLst/>
              <a:latin typeface="+mn-lt"/>
              <a:ea typeface="+mn-ea"/>
              <a:cs typeface="+mn-cs"/>
            </a:endParaRPr>
          </a:p>
          <a:p>
            <a:r>
              <a:rPr lang="en-US" sz="1200" b="0" i="1" kern="1200" dirty="0" err="1" smtClean="0">
                <a:solidFill>
                  <a:schemeClr val="tx1"/>
                </a:solidFill>
                <a:effectLst/>
                <a:latin typeface="+mn-lt"/>
                <a:ea typeface="+mn-ea"/>
                <a:cs typeface="+mn-cs"/>
              </a:rPr>
              <a:t>lbr_usage</a:t>
            </a:r>
            <a:r>
              <a:rPr lang="en-US" sz="1200" b="0" i="1" kern="1200" dirty="0" smtClean="0">
                <a:solidFill>
                  <a:schemeClr val="tx1"/>
                </a:solidFill>
                <a:effectLst/>
                <a:latin typeface="+mn-lt"/>
                <a:ea typeface="+mn-ea"/>
                <a:cs typeface="+mn-cs"/>
              </a:rPr>
              <a:t> </a:t>
            </a:r>
            <a:r>
              <a:rPr lang="en-US" sz="1200" b="0" i="1" kern="1200" dirty="0" err="1" smtClean="0">
                <a:solidFill>
                  <a:schemeClr val="tx1"/>
                </a:solidFill>
                <a:effectLst/>
                <a:latin typeface="+mn-lt"/>
                <a:ea typeface="+mn-ea"/>
                <a:cs typeface="+mn-cs"/>
              </a:rPr>
              <a:t>var</a:t>
            </a:r>
            <a:r>
              <a:rPr lang="en-US" sz="1200" b="0" i="1" kern="1200" dirty="0" smtClean="0">
                <a:solidFill>
                  <a:schemeClr val="tx1"/>
                </a:solidFill>
                <a:effectLst/>
                <a:latin typeface="+mn-lt"/>
                <a:ea typeface="+mn-ea"/>
                <a:cs typeface="+mn-cs"/>
              </a:rPr>
              <a:t>= [Actual Run </a:t>
            </a:r>
            <a:r>
              <a:rPr lang="en-US" sz="1200" b="0" i="1" kern="1200" dirty="0" err="1" smtClean="0">
                <a:solidFill>
                  <a:schemeClr val="tx1"/>
                </a:solidFill>
                <a:effectLst/>
                <a:latin typeface="+mn-lt"/>
                <a:ea typeface="+mn-ea"/>
                <a:cs typeface="+mn-cs"/>
              </a:rPr>
              <a:t>Hrs</a:t>
            </a:r>
            <a:r>
              <a:rPr lang="en-US" sz="1200" b="0" i="1" kern="1200" dirty="0" smtClean="0">
                <a:solidFill>
                  <a:schemeClr val="tx1"/>
                </a:solidFill>
                <a:effectLst/>
                <a:latin typeface="+mn-lt"/>
                <a:ea typeface="+mn-ea"/>
                <a:cs typeface="+mn-cs"/>
              </a:rPr>
              <a:t> -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Run) *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Run Rate</a:t>
            </a:r>
            <a:endParaRPr lang="en-US" sz="1200" b="0" i="0"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Run Labor Burden Usage Variance</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labor usage variances for the reported setup and run hours by the difference between the total actual setup and run labor hours and the expected setup and run labor hours for the production operation. The system uses the expected labor rates for the work center on the production order routing operation.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run labor burden usage variance is as follows per operation:</a:t>
            </a:r>
          </a:p>
          <a:p>
            <a:endParaRPr lang="en-US" sz="1200" b="0" i="1"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run time * ((run rate * (</a:t>
            </a:r>
            <a:r>
              <a:rPr lang="en-US" sz="1200" b="0" i="1" kern="1200" dirty="0" err="1" smtClean="0">
                <a:solidFill>
                  <a:schemeClr val="tx1"/>
                </a:solidFill>
                <a:effectLst/>
                <a:latin typeface="+mn-lt"/>
                <a:ea typeface="+mn-ea"/>
                <a:cs typeface="+mn-cs"/>
              </a:rPr>
              <a:t>bdn</a:t>
            </a:r>
            <a:r>
              <a:rPr lang="en-US" sz="1200" b="0" i="1" kern="1200" dirty="0" smtClean="0">
                <a:solidFill>
                  <a:schemeClr val="tx1"/>
                </a:solidFill>
                <a:effectLst/>
                <a:latin typeface="+mn-lt"/>
                <a:ea typeface="+mn-ea"/>
                <a:cs typeface="+mn-cs"/>
              </a:rPr>
              <a:t> </a:t>
            </a:r>
            <a:r>
              <a:rPr lang="en-US" sz="1200" b="0" i="1" kern="1200" dirty="0" err="1" smtClean="0">
                <a:solidFill>
                  <a:schemeClr val="tx1"/>
                </a:solidFill>
                <a:effectLst/>
                <a:latin typeface="+mn-lt"/>
                <a:ea typeface="+mn-ea"/>
                <a:cs typeface="+mn-cs"/>
              </a:rPr>
              <a:t>pct</a:t>
            </a:r>
            <a:r>
              <a:rPr lang="en-US" sz="1200" b="0" i="1" kern="1200" dirty="0" smtClean="0">
                <a:solidFill>
                  <a:schemeClr val="tx1"/>
                </a:solidFill>
                <a:effectLst/>
                <a:latin typeface="+mn-lt"/>
                <a:ea typeface="+mn-ea"/>
                <a:cs typeface="+mn-cs"/>
              </a:rPr>
              <a:t>/100)) + </a:t>
            </a:r>
            <a:r>
              <a:rPr lang="en-US" sz="1200" b="0" i="1" kern="1200" dirty="0" err="1" smtClean="0">
                <a:solidFill>
                  <a:schemeClr val="tx1"/>
                </a:solidFill>
                <a:effectLst/>
                <a:latin typeface="+mn-lt"/>
                <a:ea typeface="+mn-ea"/>
                <a:cs typeface="+mn-cs"/>
              </a:rPr>
              <a:t>bdn</a:t>
            </a:r>
            <a:r>
              <a:rPr lang="en-US" sz="1200" b="0" i="1" kern="1200" dirty="0" smtClean="0">
                <a:solidFill>
                  <a:schemeClr val="tx1"/>
                </a:solidFill>
                <a:effectLst/>
                <a:latin typeface="+mn-lt"/>
                <a:ea typeface="+mn-ea"/>
                <a:cs typeface="+mn-cs"/>
              </a:rPr>
              <a:t> rate + </a:t>
            </a:r>
            <a:r>
              <a:rPr lang="en-US" sz="1200" b="0" i="1" kern="1200" dirty="0" err="1" smtClean="0">
                <a:solidFill>
                  <a:schemeClr val="tx1"/>
                </a:solidFill>
                <a:effectLst/>
                <a:latin typeface="+mn-lt"/>
                <a:ea typeface="+mn-ea"/>
                <a:cs typeface="+mn-cs"/>
              </a:rPr>
              <a:t>mch</a:t>
            </a:r>
            <a:r>
              <a:rPr lang="en-US" sz="1200" b="0" i="1" kern="1200" dirty="0" smtClean="0">
                <a:solidFill>
                  <a:schemeClr val="tx1"/>
                </a:solidFill>
                <a:effectLst/>
                <a:latin typeface="+mn-lt"/>
                <a:ea typeface="+mn-ea"/>
                <a:cs typeface="+mn-cs"/>
              </a:rPr>
              <a:t> </a:t>
            </a:r>
            <a:r>
              <a:rPr lang="en-US" sz="1200" b="0" i="1" kern="1200" dirty="0" err="1" smtClean="0">
                <a:solidFill>
                  <a:schemeClr val="tx1"/>
                </a:solidFill>
                <a:effectLst/>
                <a:latin typeface="+mn-lt"/>
                <a:ea typeface="+mn-ea"/>
                <a:cs typeface="+mn-cs"/>
              </a:rPr>
              <a:t>bd</a:t>
            </a:r>
            <a:r>
              <a:rPr lang="en-US" sz="1200" b="0" i="1" kern="1200" dirty="0" smtClean="0">
                <a:solidFill>
                  <a:schemeClr val="tx1"/>
                </a:solidFill>
                <a:effectLst/>
                <a:latin typeface="+mn-lt"/>
                <a:ea typeface="+mn-ea"/>
                <a:cs typeface="+mn-cs"/>
              </a:rPr>
              <a:t> rate)</a:t>
            </a:r>
            <a:endParaRPr lang="en-US" sz="1200" b="0" i="0"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Setup Labor Usage Variance</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labor usage variances for the reported setup and run hours by the difference between the total actual setup and run labor hours and the expected setup and run labor hours for the production operation. The system uses the expected labor rates for the work center on the production order routing operation.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setup labor usage variance is as follows per operation:</a:t>
            </a:r>
          </a:p>
          <a:p>
            <a:endParaRPr lang="en-US" sz="1200" b="0" i="1" kern="1200" dirty="0" smtClean="0">
              <a:solidFill>
                <a:schemeClr val="tx1"/>
              </a:solidFill>
              <a:effectLst/>
              <a:latin typeface="+mn-lt"/>
              <a:ea typeface="+mn-ea"/>
              <a:cs typeface="+mn-cs"/>
            </a:endParaRPr>
          </a:p>
          <a:p>
            <a:r>
              <a:rPr lang="en-US" sz="1200" b="0" i="1" kern="1200" dirty="0" err="1" smtClean="0">
                <a:solidFill>
                  <a:schemeClr val="tx1"/>
                </a:solidFill>
                <a:effectLst/>
                <a:latin typeface="+mn-lt"/>
                <a:ea typeface="+mn-ea"/>
                <a:cs typeface="+mn-cs"/>
              </a:rPr>
              <a:t>lbr_usage_var</a:t>
            </a:r>
            <a:r>
              <a:rPr lang="en-US" sz="1200" b="0" i="1" kern="1200" dirty="0" smtClean="0">
                <a:solidFill>
                  <a:schemeClr val="tx1"/>
                </a:solidFill>
                <a:effectLst/>
                <a:latin typeface="+mn-lt"/>
                <a:ea typeface="+mn-ea"/>
                <a:cs typeface="+mn-cs"/>
              </a:rPr>
              <a:t> = (Actual Setup </a:t>
            </a:r>
            <a:r>
              <a:rPr lang="en-US" sz="1200" b="0" i="1" kern="1200" dirty="0" err="1" smtClean="0">
                <a:solidFill>
                  <a:schemeClr val="tx1"/>
                </a:solidFill>
                <a:effectLst/>
                <a:latin typeface="+mn-lt"/>
                <a:ea typeface="+mn-ea"/>
                <a:cs typeface="+mn-cs"/>
              </a:rPr>
              <a:t>Hrs</a:t>
            </a:r>
            <a:r>
              <a:rPr lang="en-US" sz="1200" b="0" i="1" kern="1200" dirty="0" smtClean="0">
                <a:solidFill>
                  <a:schemeClr val="tx1"/>
                </a:solidFill>
                <a:effectLst/>
                <a:latin typeface="+mn-lt"/>
                <a:ea typeface="+mn-ea"/>
                <a:cs typeface="+mn-cs"/>
              </a:rPr>
              <a:t> -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Setup) *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Setup Rate</a:t>
            </a:r>
            <a:endParaRPr lang="en-US" sz="1200" b="0" i="0"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Setup Labor Burden Usage Variance</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determines labor usage variances for the reported setup and run hours by the difference between the total actual setup and run labor hours and the expected setup and run labor hours for the production operation. The system uses the expected labor rates for the work center on the production order routing operation.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setup labor burden usage variance is as follows per operation:</a:t>
            </a:r>
          </a:p>
          <a:p>
            <a:endParaRPr lang="en-US" sz="1200" b="0" i="1"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setup labor burden usage variance =(Actual Setup Hours - Operation Standard Setup Hours) * [(Frozen Work Center Run Rate * Frozen Work Center Labor Burden %) + Frozen Work Center Labor Burden Rate + Frozen Machines Burden Rate]</a:t>
            </a:r>
            <a:endParaRPr lang="en-US" sz="1200" b="0" i="0"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Floor stock Component Expense</a:t>
            </a:r>
          </a:p>
          <a:p>
            <a:endParaRPr lang="en-US" sz="1200" b="1"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Floor stock is inexpensive, easily replenished components such as screws, usually stocked on a factory floor and used as needed, without requisition. Floor stock is added to the WIP value of the production order, using the quantity processed at each operation.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calculation is as follows:</a:t>
            </a:r>
          </a:p>
          <a:p>
            <a:endParaRPr lang="en-US" sz="1200" b="0" i="1"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per (</a:t>
            </a:r>
            <a:r>
              <a:rPr lang="en-US" sz="1200" b="0" i="1" kern="1200" dirty="0" err="1" smtClean="0">
                <a:solidFill>
                  <a:schemeClr val="tx1"/>
                </a:solidFill>
                <a:effectLst/>
                <a:latin typeface="+mn-lt"/>
                <a:ea typeface="+mn-ea"/>
                <a:cs typeface="+mn-cs"/>
              </a:rPr>
              <a:t>wod_bom_qty</a:t>
            </a:r>
            <a:r>
              <a:rPr lang="en-US" sz="1200" b="0" i="1" kern="1200" dirty="0" smtClean="0">
                <a:solidFill>
                  <a:schemeClr val="tx1"/>
                </a:solidFill>
                <a:effectLst/>
                <a:latin typeface="+mn-lt"/>
                <a:ea typeface="+mn-ea"/>
                <a:cs typeface="+mn-cs"/>
              </a:rPr>
              <a:t>) *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completed + </a:t>
            </a:r>
            <a:r>
              <a:rPr lang="en-US" sz="1200" b="0" i="1" kern="1200" dirty="0" err="1" smtClean="0">
                <a:solidFill>
                  <a:schemeClr val="tx1"/>
                </a:solidFill>
                <a:effectLst/>
                <a:latin typeface="+mn-lt"/>
                <a:ea typeface="+mn-ea"/>
                <a:cs typeface="+mn-cs"/>
              </a:rPr>
              <a:t>qty</a:t>
            </a:r>
            <a:r>
              <a:rPr lang="en-US" sz="1200" b="0" i="1" kern="1200" dirty="0" smtClean="0">
                <a:solidFill>
                  <a:schemeClr val="tx1"/>
                </a:solidFill>
                <a:effectLst/>
                <a:latin typeface="+mn-lt"/>
                <a:ea typeface="+mn-ea"/>
                <a:cs typeface="+mn-cs"/>
              </a:rPr>
              <a:t> scrapped)] * Frozen </a:t>
            </a:r>
            <a:r>
              <a:rPr lang="en-US" sz="1200" b="0" i="1" kern="1200" dirty="0" err="1" smtClean="0">
                <a:solidFill>
                  <a:schemeClr val="tx1"/>
                </a:solidFill>
                <a:effectLst/>
                <a:latin typeface="+mn-lt"/>
                <a:ea typeface="+mn-ea"/>
                <a:cs typeface="+mn-cs"/>
              </a:rPr>
              <a:t>Std</a:t>
            </a:r>
            <a:r>
              <a:rPr lang="en-US" sz="1200" b="0" i="1" kern="1200" dirty="0" smtClean="0">
                <a:solidFill>
                  <a:schemeClr val="tx1"/>
                </a:solidFill>
                <a:effectLst/>
                <a:latin typeface="+mn-lt"/>
                <a:ea typeface="+mn-ea"/>
                <a:cs typeface="+mn-cs"/>
              </a:rPr>
              <a:t> Unit Cost (</a:t>
            </a:r>
            <a:r>
              <a:rPr lang="en-US" sz="1200" b="0" i="1" kern="1200" dirty="0" err="1" smtClean="0">
                <a:solidFill>
                  <a:schemeClr val="tx1"/>
                </a:solidFill>
                <a:effectLst/>
                <a:latin typeface="+mn-lt"/>
                <a:ea typeface="+mn-ea"/>
                <a:cs typeface="+mn-cs"/>
              </a:rPr>
              <a:t>wod_bom_amt</a:t>
            </a:r>
            <a:r>
              <a:rPr lang="en-US" sz="1200" b="0" i="1" kern="1200" dirty="0" smtClean="0">
                <a:solidFill>
                  <a:schemeClr val="tx1"/>
                </a:solidFill>
                <a:effectLst/>
                <a:latin typeface="+mn-lt"/>
                <a:ea typeface="+mn-ea"/>
                <a:cs typeface="+mn-cs"/>
              </a:rPr>
              <a:t>)</a:t>
            </a:r>
            <a:endParaRPr lang="en-US" b="1" dirty="0"/>
          </a:p>
        </p:txBody>
      </p:sp>
      <p:sp>
        <p:nvSpPr>
          <p:cNvPr id="4" name="myNotes"/>
          <p:cNvSpPr>
            <a:spLocks noGrp="1"/>
          </p:cNvSpPr>
          <p:nvPr>
            <p:ph type="sldNum" sz="quarter" idx="10"/>
          </p:nvPr>
        </p:nvSpPr>
        <p:spPr/>
        <p:txBody>
          <a:bodyPr/>
          <a:lstStyle/>
          <a:p>
            <a:fld id="{D19C3D6E-2AFE-42F9-8E48-04913595993F}" type="slidenum">
              <a:rPr lang="en-US" smtClean="0"/>
              <a:t>56</a:t>
            </a:fld>
            <a:endParaRPr lang="en-US"/>
          </a:p>
        </p:txBody>
      </p:sp>
    </p:spTree>
    <p:extLst>
      <p:ext uri="{BB962C8B-B14F-4D97-AF65-F5344CB8AC3E}">
        <p14:creationId xmlns:p14="http://schemas.microsoft.com/office/powerpoint/2010/main" val="41652368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Material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Material usage variance is generated when there is a difference between the actual quantity of components issued/</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and the standard quantity required.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variance is calculated at Post Production Order Usage Variances</a:t>
            </a:r>
            <a:r>
              <a:rPr lang="en-US" altLang="zh-CN" sz="1200" kern="1200" dirty="0" smtClean="0">
                <a:solidFill>
                  <a:schemeClr val="tx1"/>
                </a:solidFill>
                <a:effectLst/>
                <a:latin typeface="+mn-lt"/>
                <a:ea typeface="+mn-ea"/>
                <a:cs typeface="+mn-cs"/>
              </a:rPr>
              <a:t>, or</a:t>
            </a:r>
            <a:r>
              <a:rPr lang="en-US" altLang="zh-CN"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Production Order Accounting Close.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{Actual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Issued -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Per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 +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 x Frozen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Unit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Alternate structures and issues of non-standard components will also create material usage variances, and if the costs differ from standard, a method change variance will be charged for that difference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Specifying an alternate BOM/routing at Production Operations Reporting will generate a new cumulative order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57</a:t>
            </a:fld>
            <a:endParaRPr lang="en-US"/>
          </a:p>
        </p:txBody>
      </p:sp>
    </p:spTree>
    <p:extLst>
      <p:ext uri="{BB962C8B-B14F-4D97-AF65-F5344CB8AC3E}">
        <p14:creationId xmlns:p14="http://schemas.microsoft.com/office/powerpoint/2010/main" val="35872601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58</a:t>
            </a:fld>
            <a:endParaRPr lang="en-US"/>
          </a:p>
        </p:txBody>
      </p:sp>
    </p:spTree>
    <p:extLst>
      <p:ext uri="{BB962C8B-B14F-4D97-AF65-F5344CB8AC3E}">
        <p14:creationId xmlns:p14="http://schemas.microsoft.com/office/powerpoint/2010/main" val="3205885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59</a:t>
            </a:fld>
            <a:endParaRPr lang="en-US"/>
          </a:p>
        </p:txBody>
      </p:sp>
    </p:spTree>
    <p:extLst>
      <p:ext uri="{BB962C8B-B14F-4D97-AF65-F5344CB8AC3E}">
        <p14:creationId xmlns:p14="http://schemas.microsoft.com/office/powerpoint/2010/main" val="488180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Use Repetitive Cumulative Orders to manage repetitive cumulative orders, including order creation, modification, and deletion.</a:t>
            </a:r>
          </a:p>
          <a:p>
            <a:endParaRPr lang="en-US" dirty="0" smtClean="0"/>
          </a:p>
          <a:p>
            <a:r>
              <a:rPr lang="en-US" dirty="0" smtClean="0"/>
              <a:t>The system keeps a running total for each combination of items, sites, production lines, product structures, and routings using a cumulative order. The cumulative order tracks work-in-process (WIP) costs and quantities for repetitive production. A cumulative order is created for a profile that defines the site, item number, production line, routing code, BOM/formula code for the order, and start and end effective dates.</a:t>
            </a:r>
          </a:p>
          <a:p>
            <a:endParaRPr lang="en-US" dirty="0" smtClean="0"/>
          </a:p>
          <a:p>
            <a:r>
              <a:rPr lang="en-US" dirty="0" smtClean="0"/>
              <a:t>Cumulative orders account for the cost of repetitive production. The cost of production is determined by the production order routing and production order bill for a cumulative order, together with the inventory transactions posted against that cumulative order.</a:t>
            </a:r>
          </a:p>
          <a:p>
            <a:endParaRPr lang="en-US" dirty="0" smtClean="0"/>
          </a:p>
          <a:p>
            <a:r>
              <a:rPr lang="en-US" dirty="0" smtClean="0"/>
              <a:t>Cumulative orders can be created in the following ways:</a:t>
            </a:r>
          </a:p>
          <a:p>
            <a:r>
              <a:rPr lang="en-US" dirty="0" smtClean="0"/>
              <a:t>• Automatically created by the system when you invoke a repetitive transaction</a:t>
            </a:r>
          </a:p>
          <a:p>
            <a:r>
              <a:rPr lang="en-US" dirty="0" smtClean="0"/>
              <a:t>• Created one at a time when you click New in the Repetitive Cumulative Orders view</a:t>
            </a:r>
          </a:p>
          <a:p>
            <a:r>
              <a:rPr lang="en-US" dirty="0" smtClean="0"/>
              <a:t>• Created in batches when you choose Actions &gt; Bulk Create Orders in the Repetitive Cumulative Orders view</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39667127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i="0" kern="1200" dirty="0" smtClean="0">
                <a:solidFill>
                  <a:schemeClr val="tx1"/>
                </a:solidFill>
                <a:effectLst/>
                <a:latin typeface="+mn-lt"/>
                <a:ea typeface="+mn-ea"/>
                <a:cs typeface="+mn-cs"/>
              </a:rPr>
              <a:t>Production Order Accounting Close clears work in process (WIP) amounts, calculates and posts variances, and closes outstanding operations for closed production orders.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Execute this program regularly or at least at the end of each fiscal period as defined in your General Ledger (GL) calendar. This program works with all types of production orders.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When selecting records to run this function, the Effective Date must be in an open GL calendar period.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This program creates transactions in Inventory History and Operation History tables that represent the GL transactions created when closing out the WIP value of the production order. You should execute WIP Material Cost Revaluation before closing orders with this program to prevent unaccounted material rate variances.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system does not close final assembly orders with open sales order lines.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Accounting close makes the following updates to closed orders:</a:t>
            </a:r>
          </a:p>
          <a:p>
            <a:r>
              <a:rPr lang="en-US" sz="1200" b="0" i="0" kern="1200" dirty="0" smtClean="0">
                <a:solidFill>
                  <a:schemeClr val="tx1"/>
                </a:solidFill>
                <a:effectLst/>
                <a:latin typeface="+mn-lt"/>
                <a:ea typeface="+mn-ea"/>
                <a:cs typeface="+mn-cs"/>
              </a:rPr>
              <a:t>1. It marks production order operations as complete.</a:t>
            </a:r>
          </a:p>
          <a:p>
            <a:r>
              <a:rPr lang="en-US" sz="1200" b="0" i="0" kern="1200" dirty="0" smtClean="0">
                <a:solidFill>
                  <a:schemeClr val="tx1"/>
                </a:solidFill>
                <a:effectLst/>
                <a:latin typeface="+mn-lt"/>
                <a:ea typeface="+mn-ea"/>
                <a:cs typeface="+mn-cs"/>
              </a:rPr>
              <a:t>2. For standard costing only, accounting close uses the total quantity received against this production order to calculate material and subcontract usage variances. For example, if 80 units are received but material was issued for 100 units, the excess material cost is posted to material usage variance.</a:t>
            </a:r>
          </a:p>
          <a:p>
            <a:r>
              <a:rPr lang="en-US" sz="1200" b="0" i="0" kern="1200" dirty="0" smtClean="0">
                <a:solidFill>
                  <a:schemeClr val="tx1"/>
                </a:solidFill>
                <a:effectLst/>
                <a:latin typeface="+mn-lt"/>
                <a:ea typeface="+mn-ea"/>
                <a:cs typeface="+mn-cs"/>
              </a:rPr>
              <a:t>3. Floor stock is added to the WIP value of the production order, using the quantity processed plus the quantity scrapped at each operation. This is the cost of any component item with an Issue Policy set to No Issue.</a:t>
            </a:r>
          </a:p>
          <a:p>
            <a:r>
              <a:rPr lang="en-US" sz="1200" b="0" i="0" kern="1200" dirty="0" smtClean="0">
                <a:solidFill>
                  <a:schemeClr val="tx1"/>
                </a:solidFill>
                <a:effectLst/>
                <a:latin typeface="+mn-lt"/>
                <a:ea typeface="+mn-ea"/>
                <a:cs typeface="+mn-cs"/>
              </a:rPr>
              <a:t>4. For standard costing only, any amount remaining in WIP is posted to the Method Variance account. Usually this results from using non-standard routings and BOMs. It may also reflect in-process losses resulting from labor on materials that were rejected.</a:t>
            </a:r>
          </a:p>
          <a:p>
            <a:r>
              <a:rPr lang="en-US" sz="1200" b="0" i="0" kern="1200" dirty="0" smtClean="0">
                <a:solidFill>
                  <a:schemeClr val="tx1"/>
                </a:solidFill>
                <a:effectLst/>
                <a:latin typeface="+mn-lt"/>
                <a:ea typeface="+mn-ea"/>
                <a:cs typeface="+mn-cs"/>
              </a:rPr>
              <a:t>5. Current costs are updated to reflect the actual cost of labor, burden, and subcontracts.</a:t>
            </a:r>
          </a:p>
          <a:p>
            <a:r>
              <a:rPr lang="en-US" sz="1200" b="0" i="0" kern="1200" dirty="0" smtClean="0">
                <a:solidFill>
                  <a:schemeClr val="tx1"/>
                </a:solidFill>
                <a:effectLst/>
                <a:latin typeface="+mn-lt"/>
                <a:ea typeface="+mn-ea"/>
                <a:cs typeface="+mn-cs"/>
              </a:rPr>
              <a:t>6. Optionally, WIP is transferred from semi-processed repetitive CUM orders to the next CUM order for the following period.</a:t>
            </a:r>
            <a:endParaRPr lang="en-US" sz="1200" b="0" i="0" kern="1200" dirty="0">
              <a:solidFill>
                <a:schemeClr val="tx1"/>
              </a:solidFill>
              <a:effectLst/>
              <a:latin typeface="+mn-lt"/>
              <a:ea typeface="+mn-ea"/>
              <a:cs typeface="+mn-cs"/>
            </a:endParaRPr>
          </a:p>
        </p:txBody>
      </p:sp>
      <p:sp>
        <p:nvSpPr>
          <p:cNvPr id="4" name="myNotes"/>
          <p:cNvSpPr>
            <a:spLocks noGrp="1"/>
          </p:cNvSpPr>
          <p:nvPr>
            <p:ph type="sldNum" sz="quarter" idx="10"/>
          </p:nvPr>
        </p:nvSpPr>
        <p:spPr/>
        <p:txBody>
          <a:bodyPr/>
          <a:lstStyle/>
          <a:p>
            <a:fld id="{D19C3D6E-2AFE-42F9-8E48-04913595993F}" type="slidenum">
              <a:rPr lang="en-US" smtClean="0"/>
              <a:t>60</a:t>
            </a:fld>
            <a:endParaRPr lang="en-US"/>
          </a:p>
        </p:txBody>
      </p:sp>
    </p:spTree>
    <p:extLst>
      <p:ext uri="{BB962C8B-B14F-4D97-AF65-F5344CB8AC3E}">
        <p14:creationId xmlns:p14="http://schemas.microsoft.com/office/powerpoint/2010/main" val="15320255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Production Order Accounting Close is usually run at the end of each GL calendar period as part of the period-end closing process. The accounting close serves several functions: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Completes Open Operations. </a:t>
            </a:r>
            <a:r>
              <a:rPr lang="en-US" sz="1200" kern="1200" dirty="0" smtClean="0">
                <a:solidFill>
                  <a:schemeClr val="tx1"/>
                </a:solidFill>
                <a:effectLst/>
                <a:latin typeface="+mn-lt"/>
                <a:ea typeface="+mn-ea"/>
                <a:cs typeface="+mn-cs"/>
              </a:rPr>
              <a:t>Marks all operations complete. No more labor can be recorded against this production order. Any unreported operations are closed at standard. Adjusts quantities completed at open operations to match the total of completions plus rejects at production order receipt.</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Posts Floor Stock. </a:t>
            </a:r>
            <a:r>
              <a:rPr lang="en-US" sz="1200" kern="1200" dirty="0" smtClean="0">
                <a:solidFill>
                  <a:schemeClr val="tx1"/>
                </a:solidFill>
                <a:effectLst/>
                <a:latin typeface="+mn-lt"/>
                <a:ea typeface="+mn-ea"/>
                <a:cs typeface="+mn-cs"/>
              </a:rPr>
              <a:t>Costs of components flagged as Issue Policy No &amp; Pick Policy No are added to WIP before variances are calculated. Thus floor stock cost is not included in variance.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Calculates Usage Variances. </a:t>
            </a:r>
            <a:r>
              <a:rPr lang="en-US" sz="1200" kern="1200" dirty="0" smtClean="0">
                <a:solidFill>
                  <a:schemeClr val="tx1"/>
                </a:solidFill>
                <a:effectLst/>
                <a:latin typeface="+mn-lt"/>
                <a:ea typeface="+mn-ea"/>
                <a:cs typeface="+mn-cs"/>
              </a:rPr>
              <a:t>Calculates material and subcontract usage variances. Total quantity issued is compared to total quantity required to make quantity reported complete (receipts plus rejects). Any difference is a usage variance.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Clears Out WIP Balance. </a:t>
            </a:r>
            <a:r>
              <a:rPr lang="en-US" sz="1200" kern="1200" dirty="0" smtClean="0">
                <a:solidFill>
                  <a:schemeClr val="tx1"/>
                </a:solidFill>
                <a:effectLst/>
                <a:latin typeface="+mn-lt"/>
                <a:ea typeface="+mn-ea"/>
                <a:cs typeface="+mn-cs"/>
              </a:rPr>
              <a:t>Sets any remaining WIP balance to zero. Any amount left in WIP at this point is reported as a miscellaneous method variance that cannot be traced to any specific source (for example, material or labor, rate or usage). Method variances can result from the use of alternate bills and routings, different lot sizes, in-process loss, or changes in GL costs (without revaluing WIP). Because costs of component issues are tracked by operation, a method variance occurs if you issue components at an operation different than the one recorded in the bill.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61</a:t>
            </a:fld>
            <a:endParaRPr lang="en-US"/>
          </a:p>
        </p:txBody>
      </p:sp>
    </p:spTree>
    <p:extLst>
      <p:ext uri="{BB962C8B-B14F-4D97-AF65-F5344CB8AC3E}">
        <p14:creationId xmlns:p14="http://schemas.microsoft.com/office/powerpoint/2010/main" val="3027121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62</a:t>
            </a:fld>
            <a:endParaRPr lang="en-US"/>
          </a:p>
        </p:txBody>
      </p:sp>
    </p:spTree>
    <p:extLst>
      <p:ext uri="{BB962C8B-B14F-4D97-AF65-F5344CB8AC3E}">
        <p14:creationId xmlns:p14="http://schemas.microsoft.com/office/powerpoint/2010/main" val="37875772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Repetitive Cumulative Orders must be closed for accounting purposes in order to clear out WIP. Normally the repetitive cumulative order close is run as part of your period-end procedures. It creates the same GL transactions as the discrete</a:t>
            </a:r>
            <a:r>
              <a:rPr lang="en-US" sz="1200" kern="1200" baseline="0" dirty="0" smtClean="0">
                <a:solidFill>
                  <a:schemeClr val="tx1"/>
                </a:solidFill>
                <a:effectLst/>
                <a:latin typeface="+mn-lt"/>
                <a:ea typeface="+mn-ea"/>
                <a:cs typeface="+mn-cs"/>
              </a:rPr>
              <a:t> production o</a:t>
            </a:r>
            <a:r>
              <a:rPr lang="en-US" sz="1200" kern="1200" dirty="0" smtClean="0">
                <a:solidFill>
                  <a:schemeClr val="tx1"/>
                </a:solidFill>
                <a:effectLst/>
                <a:latin typeface="+mn-lt"/>
                <a:ea typeface="+mn-ea"/>
                <a:cs typeface="+mn-cs"/>
              </a:rPr>
              <a:t>rder accounting close.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dirty="0" smtClean="0"/>
              <a:t>The repetitive </a:t>
            </a:r>
            <a:r>
              <a:rPr lang="en-US" sz="1200" kern="1200" dirty="0" smtClean="0">
                <a:solidFill>
                  <a:schemeClr val="tx1"/>
                </a:solidFill>
                <a:effectLst/>
                <a:latin typeface="+mn-lt"/>
                <a:ea typeface="+mn-ea"/>
                <a:cs typeface="+mn-cs"/>
              </a:rPr>
              <a:t>cumulative order accounting close will close all repetitive cumulative orders regardless of whether they have been “completed” or not. This completes any unreported operations, but it closes them at zero cost. If all components have been issued at the first operation, or if you have not completed all production in each operation, you could incur significant variances.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repetitive cumulative order accounting close also creates GL entries for usage and method variances accumulated since the previous Post Accumulated Usage Variances report.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Orders with blank End Effective dates are not selected by Production Order Accounting Close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can transfer WIP balances to another repetitive cumulative order or write off balances to Method Change Variance</a:t>
            </a:r>
          </a:p>
          <a:p>
            <a:r>
              <a:rPr lang="en-US" sz="1200" kern="1200" dirty="0" smtClean="0">
                <a:solidFill>
                  <a:schemeClr val="tx1"/>
                </a:solidFill>
                <a:effectLst/>
                <a:latin typeface="+mn-lt"/>
                <a:ea typeface="+mn-ea"/>
                <a:cs typeface="+mn-cs"/>
              </a:rPr>
              <a:t>If Transfer WIP is set to Yes, then any amount on the old repetitive cumulative order is transferred to the new cumulative order through the Transfer Clearing account. Any difference between the old cumulative order WIP and the new cumulative order WIP will create a method change variance.</a:t>
            </a:r>
          </a:p>
          <a:p>
            <a:r>
              <a:rPr lang="en-US" sz="1200" kern="1200" dirty="0" smtClean="0">
                <a:solidFill>
                  <a:schemeClr val="tx1"/>
                </a:solidFill>
                <a:effectLst/>
                <a:latin typeface="+mn-lt"/>
                <a:ea typeface="+mn-ea"/>
                <a:cs typeface="+mn-cs"/>
              </a:rPr>
              <a:t>If Transfer WIP is set to No, then any amount on the old cumulative order is cleared through the method change variance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processing sequence for each order selected by Production Order Accounting Close is: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Execute Post Accumulated Usage Variances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Set cumulative order status to Closed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Create CLOSE operation history record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Transfer WIP, if necessary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WIP transferred, create TRANSFER operation history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Post any remaining balance in WIP to Method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63</a:t>
            </a:fld>
            <a:endParaRPr lang="en-US"/>
          </a:p>
        </p:txBody>
      </p:sp>
    </p:spTree>
    <p:extLst>
      <p:ext uri="{BB962C8B-B14F-4D97-AF65-F5344CB8AC3E}">
        <p14:creationId xmlns:p14="http://schemas.microsoft.com/office/powerpoint/2010/main" val="2335645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If the Transfer Work in Process field is set to Yes in Production Order Accounting Close, then the system transfers WIP balances to the next appropriate cumulative order—that is, an order with the same item number, site, and production line.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system adds the WIP queue quantities from the order being closed to the WIP Input Queue balance quantities of the receiving order. Depending on quantities completed at each operation, the transfer could be to the same operation in the new order or to the next operation.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system reinstates the WIP value by debiting the new cumulative order WIP account and crediting the old cumulative order WIP Transfer account (specified in the Production Control File)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cost of the WIP queue inventory at this operation is different than the cost of the receiving operation, the system calculates and records the difference to Method Change Variance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WIP Transfer Inhibitors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Below are listed some factors that will prevent a WIP transfer from taking place, thus necessitating some manual adjustments to effect the transfer.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cumulative order already exists in the next period, but is </a:t>
            </a:r>
            <a:r>
              <a:rPr lang="en-US" sz="1200" i="1" kern="1200" dirty="0" smtClean="0">
                <a:solidFill>
                  <a:schemeClr val="tx1"/>
                </a:solidFill>
                <a:effectLst/>
                <a:latin typeface="+mn-lt"/>
                <a:ea typeface="+mn-ea"/>
                <a:cs typeface="+mn-cs"/>
              </a:rPr>
              <a:t>closed</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 operation with the </a:t>
            </a:r>
            <a:r>
              <a:rPr lang="en-US" sz="1200" i="1" kern="1200" dirty="0" smtClean="0">
                <a:solidFill>
                  <a:schemeClr val="tx1"/>
                </a:solidFill>
                <a:effectLst/>
                <a:latin typeface="+mn-lt"/>
                <a:ea typeface="+mn-ea"/>
                <a:cs typeface="+mn-cs"/>
              </a:rPr>
              <a:t>same </a:t>
            </a:r>
            <a:r>
              <a:rPr lang="en-US" sz="1200" kern="1200" dirty="0" smtClean="0">
                <a:solidFill>
                  <a:schemeClr val="tx1"/>
                </a:solidFill>
                <a:effectLst/>
                <a:latin typeface="+mn-lt"/>
                <a:ea typeface="+mn-ea"/>
                <a:cs typeface="+mn-cs"/>
              </a:rPr>
              <a:t>number as the transferring operation does not exist on next period’s cumulative order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 operation number match between both cumulative orders is found, but the transferring operation is </a:t>
            </a:r>
            <a:r>
              <a:rPr lang="en-US" sz="1200" i="1" kern="1200" dirty="0" smtClean="0">
                <a:solidFill>
                  <a:schemeClr val="tx1"/>
                </a:solidFill>
                <a:effectLst/>
                <a:latin typeface="+mn-lt"/>
                <a:ea typeface="+mn-ea"/>
                <a:cs typeface="+mn-cs"/>
              </a:rPr>
              <a:t>not </a:t>
            </a:r>
            <a:r>
              <a:rPr lang="en-US" sz="1200" kern="1200" dirty="0" smtClean="0">
                <a:solidFill>
                  <a:schemeClr val="tx1"/>
                </a:solidFill>
                <a:effectLst/>
                <a:latin typeface="+mn-lt"/>
                <a:ea typeface="+mn-ea"/>
                <a:cs typeface="+mn-cs"/>
              </a:rPr>
              <a:t>the first operation whereas the operation on the new order is the first operation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64</a:t>
            </a:fld>
            <a:endParaRPr lang="en-US"/>
          </a:p>
        </p:txBody>
      </p:sp>
    </p:spTree>
    <p:extLst>
      <p:ext uri="{BB962C8B-B14F-4D97-AF65-F5344CB8AC3E}">
        <p14:creationId xmlns:p14="http://schemas.microsoft.com/office/powerpoint/2010/main" val="32453631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Material usage variance is generated when there is a difference between the actual quantity of components issued/</a:t>
            </a:r>
            <a:r>
              <a:rPr lang="en-US" sz="1200" kern="1200" dirty="0" err="1" smtClean="0">
                <a:solidFill>
                  <a:schemeClr val="tx1"/>
                </a:solidFill>
                <a:effectLst/>
                <a:latin typeface="+mn-lt"/>
                <a:ea typeface="+mn-ea"/>
                <a:cs typeface="+mn-cs"/>
              </a:rPr>
              <a:t>backflushed</a:t>
            </a:r>
            <a:r>
              <a:rPr lang="en-US" sz="1200" kern="1200" dirty="0" smtClean="0">
                <a:solidFill>
                  <a:schemeClr val="tx1"/>
                </a:solidFill>
                <a:effectLst/>
                <a:latin typeface="+mn-lt"/>
                <a:ea typeface="+mn-ea"/>
                <a:cs typeface="+mn-cs"/>
              </a:rPr>
              <a:t> and the standard quantity required.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variance is calculated at Production Order Accounting Close. This variance is calculated as: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{Actual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Issued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Per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Rejected)]} * Frozen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Unit Cost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Alternate structures and issues of non-standard components will also create material usage variances, and if the costs differ from standard, a method change variance will be charged for that difference.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65</a:t>
            </a:fld>
            <a:endParaRPr lang="en-US"/>
          </a:p>
        </p:txBody>
      </p:sp>
    </p:spTree>
    <p:extLst>
      <p:ext uri="{BB962C8B-B14F-4D97-AF65-F5344CB8AC3E}">
        <p14:creationId xmlns:p14="http://schemas.microsoft.com/office/powerpoint/2010/main" val="42200220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Method variance is calculated and recorded upon the following transactions: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Cumulative Order Close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Production Order Receipt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Rework Report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Move Report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Causes of Method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Receipt transaction and Move transaction, method variance can be generated when moving from the output queue of the last operation to finished material inventory. Method variance is calculated as the difference between the final operation cost contained in the cumulative order and the current GL standard cost of the finished material, extended by the quantity being reported.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Cumulative Order Close, method variance can be generated when transferring WIP quantities to new cumulative orders. Method variance is calculated as the difference between the operation cost in the former cumulative order operation and the operation close of the future cumulative order operation, extended by the quantity transferred.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Rounding of costs held in several decimal places could result in a non-zero balance in the WIP account. This is changed to a Method variance at Cumulative Order Close.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66</a:t>
            </a:fld>
            <a:endParaRPr lang="en-US"/>
          </a:p>
        </p:txBody>
      </p:sp>
    </p:spTree>
    <p:extLst>
      <p:ext uri="{BB962C8B-B14F-4D97-AF65-F5344CB8AC3E}">
        <p14:creationId xmlns:p14="http://schemas.microsoft.com/office/powerpoint/2010/main" val="6361145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After Production Order Accounting Close, no value should be left in WIP for the order accounting closed. If any value is left in WIP after the Production Order Accounting Close has processed variances and floor stock, then this value will be relieved from WIP and posted to the Method Variance account of the parent item.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Causes of Method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Some causes of method variance are: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Changes to the bill of material or routing without recalculating new costs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of alternate structures and/or routings or item substitutions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Order quantity (non-standard)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Floor stock (non-standard quantity issued)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Manually changing the Yield% in the Item Planning screen for manufactured items so that the planning yield does not equal the rolled-up routing and product structure yield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Batch quantity in Product Structures &amp; Formulas not the same as order quantity in Items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Wrong Quantity Per on production order BOM (Production Orders)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setup cost is calculated as part of standard labor and burden, a method variance occurs for the difference between the standard order quantity on the item planning record and production order quantity.</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67</a:t>
            </a:fld>
            <a:endParaRPr lang="en-US"/>
          </a:p>
        </p:txBody>
      </p:sp>
    </p:spTree>
    <p:extLst>
      <p:ext uri="{BB962C8B-B14F-4D97-AF65-F5344CB8AC3E}">
        <p14:creationId xmlns:p14="http://schemas.microsoft.com/office/powerpoint/2010/main" val="20558548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calculations and GL transactions created by the Production Order Accounting Close are listed below.</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Floor stock is calculated as:</a:t>
            </a:r>
          </a:p>
          <a:p>
            <a:r>
              <a:rPr lang="en-US" sz="1200" i="1" kern="1200" dirty="0" smtClean="0">
                <a:solidFill>
                  <a:schemeClr val="tx1"/>
                </a:solidFill>
                <a:effectLst/>
                <a:latin typeface="+mn-lt"/>
                <a:ea typeface="+mn-ea"/>
                <a:cs typeface="+mn-cs"/>
              </a:rPr>
              <a:t>[(</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Rcvd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Per] *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Cost Per Unit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quantity is posted at standard cost to WIP (debit) and Floor Stock (credit).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Material Usage Variance is calculated. If unfavorable, WIP is decreased (credit) by this amount and the variance is posted to the Material Usage Variance account (debit). The amount is equal to:</a:t>
            </a:r>
          </a:p>
          <a:p>
            <a:r>
              <a:rPr lang="en-US" sz="1200" i="1" kern="1200" dirty="0" smtClean="0">
                <a:solidFill>
                  <a:schemeClr val="tx1"/>
                </a:solidFill>
                <a:effectLst/>
                <a:latin typeface="+mn-lt"/>
                <a:ea typeface="+mn-ea"/>
                <a:cs typeface="+mn-cs"/>
              </a:rPr>
              <a:t>Actual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Issued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Rejected) *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Per] * Frozen </a:t>
            </a:r>
            <a:r>
              <a:rPr lang="en-US" sz="1200" i="1" kern="1200" dirty="0" err="1" smtClean="0">
                <a:solidFill>
                  <a:schemeClr val="tx1"/>
                </a:solidFill>
                <a:effectLst/>
                <a:latin typeface="+mn-lt"/>
                <a:ea typeface="+mn-ea"/>
                <a:cs typeface="+mn-cs"/>
              </a:rPr>
              <a:t>Std</a:t>
            </a:r>
            <a:r>
              <a:rPr lang="en-US" sz="1200" i="1" kern="1200" dirty="0" smtClean="0">
                <a:solidFill>
                  <a:schemeClr val="tx1"/>
                </a:solidFill>
                <a:effectLst/>
                <a:latin typeface="+mn-lt"/>
                <a:ea typeface="+mn-ea"/>
                <a:cs typeface="+mn-cs"/>
              </a:rPr>
              <a:t> Unit Cost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Subcontract Usage Variance is calculated in the same way as Material Usage Variance, comparing the number of subcontract items received to the number that should be required. It is calculated as: </a:t>
            </a:r>
          </a:p>
          <a:p>
            <a:r>
              <a:rPr lang="en-US" sz="1200" i="1" kern="1200" dirty="0" smtClean="0">
                <a:solidFill>
                  <a:schemeClr val="tx1"/>
                </a:solidFill>
                <a:effectLst/>
                <a:latin typeface="+mn-lt"/>
                <a:ea typeface="+mn-ea"/>
                <a:cs typeface="+mn-cs"/>
              </a:rPr>
              <a:t>[</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Received on PO - (Op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Completed + Op </a:t>
            </a:r>
            <a:r>
              <a:rPr lang="en-US" sz="1200" i="1" kern="1200" dirty="0" err="1" smtClean="0">
                <a:solidFill>
                  <a:schemeClr val="tx1"/>
                </a:solidFill>
                <a:effectLst/>
                <a:latin typeface="+mn-lt"/>
                <a:ea typeface="+mn-ea"/>
                <a:cs typeface="+mn-cs"/>
              </a:rPr>
              <a:t>Qty</a:t>
            </a:r>
            <a:r>
              <a:rPr lang="en-US" sz="1200" i="1" kern="1200" dirty="0" smtClean="0">
                <a:solidFill>
                  <a:schemeClr val="tx1"/>
                </a:solidFill>
                <a:effectLst/>
                <a:latin typeface="+mn-lt"/>
                <a:ea typeface="+mn-ea"/>
                <a:cs typeface="+mn-cs"/>
              </a:rPr>
              <a:t> Rejected)] * Subcontract Frozen WO BOM Unit Cost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WIP is now set to zero. Any outstanding WIP amount is removed from WIP (credit) and posted to the Method Variance account (debit).</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GL transaction is WO-CLOSE wo#. Transaction type is IC or WO, as indicated.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68</a:t>
            </a:fld>
            <a:endParaRPr lang="en-US"/>
          </a:p>
        </p:txBody>
      </p:sp>
    </p:spTree>
    <p:extLst>
      <p:ext uri="{BB962C8B-B14F-4D97-AF65-F5344CB8AC3E}">
        <p14:creationId xmlns:p14="http://schemas.microsoft.com/office/powerpoint/2010/main" val="2778335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The Production Order Cost Report,, is designed for accountants and managers who need to analyze the costs and variances associated with production orders. This report is normally used for reporting closed production orders. It identifies production order costs, grouping them into five categories— material, labor, burden, subcontract, and method change.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Material costs are supported by data from inventory transactions for production order components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Labor, burden, and subcontract costs are supported by transactions for production order operations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If this report is run for production orders before they have been processed by Production Order</a:t>
            </a:r>
          </a:p>
          <a:p>
            <a:r>
              <a:rPr lang="en-US" sz="1200" kern="1200" dirty="0" smtClean="0">
                <a:solidFill>
                  <a:schemeClr val="tx1"/>
                </a:solidFill>
                <a:effectLst/>
                <a:latin typeface="+mn-lt"/>
                <a:ea typeface="+mn-ea"/>
                <a:cs typeface="+mn-cs"/>
              </a:rPr>
              <a:t>Accounting Close, the variances calculated for those production orders may be incomplete.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69</a:t>
            </a:fld>
            <a:endParaRPr lang="en-US"/>
          </a:p>
        </p:txBody>
      </p:sp>
    </p:spTree>
    <p:extLst>
      <p:ext uri="{BB962C8B-B14F-4D97-AF65-F5344CB8AC3E}">
        <p14:creationId xmlns:p14="http://schemas.microsoft.com/office/powerpoint/2010/main" val="3610332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The default value of the Order Type is blank when the </a:t>
            </a:r>
            <a:r>
              <a:rPr lang="en-US" dirty="0" err="1" smtClean="0"/>
              <a:t>Pur</a:t>
            </a:r>
            <a:r>
              <a:rPr lang="en-US" dirty="0" smtClean="0"/>
              <a:t>/</a:t>
            </a:r>
            <a:r>
              <a:rPr lang="en-US" dirty="0" err="1" smtClean="0"/>
              <a:t>Mfg</a:t>
            </a:r>
            <a:r>
              <a:rPr lang="en-US" dirty="0" smtClean="0"/>
              <a:t> code for the item or item-site is M. Manufacturing Type values are work order if the order type is blank.</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23358885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Accumulated Quantity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Material, Accumulated Quantity is the actual quantity of components issued to this production order or parent items processed by operation. For Labor and Burden, Accumulated Quantity represents the quantity reported complete in Production Operations Reporting.</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Expected Cost: Material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material section of the report lists all the components associated with the production order.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Expected Cost is:</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 +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 x Frozen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Per x Frozen </a:t>
            </a:r>
            <a:r>
              <a:rPr lang="en-US" sz="1200" kern="1200" dirty="0" err="1" smtClean="0">
                <a:solidFill>
                  <a:schemeClr val="tx1"/>
                </a:solidFill>
                <a:effectLst/>
                <a:latin typeface="+mn-lt"/>
                <a:ea typeface="+mn-ea"/>
                <a:cs typeface="+mn-cs"/>
              </a:rPr>
              <a:t>Std</a:t>
            </a:r>
            <a:r>
              <a:rPr lang="en-US" sz="1200" kern="1200" dirty="0" smtClean="0">
                <a:solidFill>
                  <a:schemeClr val="tx1"/>
                </a:solidFill>
                <a:effectLst/>
                <a:latin typeface="+mn-lt"/>
                <a:ea typeface="+mn-ea"/>
                <a:cs typeface="+mn-cs"/>
              </a:rPr>
              <a:t> Cost</a:t>
            </a:r>
          </a:p>
          <a:p>
            <a:r>
              <a:rPr lang="en-US" sz="1200" kern="1200" dirty="0" smtClean="0">
                <a:solidFill>
                  <a:schemeClr val="tx1"/>
                </a:solidFill>
                <a:effectLst/>
                <a:latin typeface="+mn-lt"/>
                <a:ea typeface="+mn-ea"/>
                <a:cs typeface="+mn-cs"/>
              </a:rPr>
              <a:t>If this amount is zero, you probably did not receive or scrap anything against this production order. If you have received something and the value is still zero or the wrong value, then check the frozen quantity per and standard cost. These can be viewed and updated in Production Orders.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Expected Cost: Labor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expected labor cost is the standard run and set-up hours multiplied by the work center rate.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Expected Cost: Burden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Burden is calculated as an application against labor. A labor variance has an associated burden variance.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burden values are calculated the same way as labor, except the burden application rate is used. The accumulated quantity is the units reported complete in that operation.</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Expected Cost: Subcontract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Subcontract is similar to material in the way that it is handled.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Accumulated Quantity is the quantity received on the purchase order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Expected Cost for subcontract is the quantity completed plus rejects multiplied by the subcontract cost from the routing operation</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Accrued Variance is the variance the system has already recognized. It should be equal to the total of the rate variance posted and the usage variance posted columns.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Accumulated cost is the actual purchase order cost multiplied by the quantity received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Accumulated Cost: Material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accumulated cost of material is the actual cost of the production order. It is the actual quantity issued multiplied by the standard cost that was in effect at the time of the issue.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Accumulated Cost: Labor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accumulated cost for labor is the actual hours multiplied by the actual pay rate.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actual pay rate is the employee’s pay rate from payroll if available, or the work center rate if payroll is not available.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Accumulated Cost: Burden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accumulated cost for burden is the actual quantity completed multiplied by the actual burden rate.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Balance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Balance is the accumulated cost minus the rate and usage variances.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70</a:t>
            </a:fld>
            <a:endParaRPr lang="en-US"/>
          </a:p>
        </p:txBody>
      </p:sp>
    </p:spTree>
    <p:extLst>
      <p:ext uri="{BB962C8B-B14F-4D97-AF65-F5344CB8AC3E}">
        <p14:creationId xmlns:p14="http://schemas.microsoft.com/office/powerpoint/2010/main" val="9524120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Accrued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accrued variance is the variance the system has already recognized. It should be equal to the total of the rate variance posted and the usage variance posted columns.</a:t>
            </a:r>
          </a:p>
          <a:p>
            <a:endParaRPr lang="en-US" dirty="0" smtClean="0"/>
          </a:p>
          <a:p>
            <a:r>
              <a:rPr lang="en-US" sz="1200" b="1" kern="1200" dirty="0" smtClean="0">
                <a:solidFill>
                  <a:schemeClr val="tx1"/>
                </a:solidFill>
                <a:effectLst/>
                <a:latin typeface="+mn-lt"/>
                <a:ea typeface="+mn-ea"/>
                <a:cs typeface="+mn-cs"/>
              </a:rPr>
              <a:t>Rate Variance Posted: Material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material rate variance posted is the standard cost of the component at the time of issue minus the frozen standard cost of the components multiplied by the quantity issued. This is calculated at the point of issue.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Favorable variances display as negatives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negative indicates a credit balance. A credit balance for income statement accounts like variances are favorable.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Unfavorable variances show as positives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Rate Variance Posted: Labor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rate variance posted for labor is the difference between the work center rate and the actual pay rate multiplied by the actual hours.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Rate Variance Posted: Burden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burden rate variance for labor is the difference between the work center rate and the actual pay rate multiplied by the actual hours and the labor burden percent.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Rate Variance Posted: Subcontract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Subcontract Rate Variance is the actual purchase order cost minus the subcontract cost from the routing multiplied by the quantity received. It is calculated at the point of receipt (see figure above).</a:t>
            </a:r>
          </a:p>
          <a:p>
            <a:r>
              <a:rPr lang="en-US" sz="1200" kern="1200" dirty="0" smtClean="0">
                <a:solidFill>
                  <a:schemeClr val="tx1"/>
                </a:solidFill>
                <a:effectLst/>
                <a:latin typeface="+mn-lt"/>
                <a:ea typeface="+mn-ea"/>
                <a:cs typeface="+mn-cs"/>
              </a:rPr>
              <a:t>(Subcontract PO Unit Cost - Subcontract Frozen WO BOM Unit Cost) x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Usage Variance Posted: Material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material usage variance posted is calculated during an accounting close. If you have not run an accounting close, the usage variance will be zero.</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usage variance is the actual quantity used minus the quantity that should have been used multiplied by the frozen standard of the component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quantity that should have been used is the quantity completed plus the quantity rejected multiplied by the frozen quantity per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frozen standard is used rather than the standard currently in effect because the rate variance already adjusted for the differential. If the current standard is used, it will effectively calculate the rate variance twice for the quantity over or under issued.</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Usage Variance Posted: Labor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usage variance posted for labor is the difference between the actual hours and the standard hours multiplied by the work center rate. These variances can be calculated at Post Production Order Usage Variances, or at accounting close.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Usage Variance Posted: Burden</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usage variance for burden is the difference between the actual hours and the standard hours multiplied by the work center burden rate. These variances can be calculated at Post Production Order Usage Variances or at accounting close.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Usage Variance Posted: Subcontract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Usage Variance for subcontract is the difference between the quantity received on the purchase order and the quantity completed plus rejected multiplied by the subcontract cost from the router. It is calculated at accounting close.</a:t>
            </a:r>
          </a:p>
          <a:p>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 (Op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Completed + Op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Rejected)] x Subcontract Frozen WO BOM Unit Cost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71</a:t>
            </a:fld>
            <a:endParaRPr lang="en-US"/>
          </a:p>
        </p:txBody>
      </p:sp>
    </p:spTree>
    <p:extLst>
      <p:ext uri="{BB962C8B-B14F-4D97-AF65-F5344CB8AC3E}">
        <p14:creationId xmlns:p14="http://schemas.microsoft.com/office/powerpoint/2010/main" val="22956910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Standard Cost Received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Standard Cost Received is the quantity completed multiplied by the standard cost of the parent in effect at the point of receipt.</a:t>
            </a:r>
          </a:p>
          <a:p>
            <a:endParaRPr lang="en-US" sz="1200" b="1"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If</a:t>
            </a:r>
            <a:r>
              <a:rPr lang="en-US" sz="1200" b="0" kern="1200" baseline="0" dirty="0" smtClean="0">
                <a:solidFill>
                  <a:schemeClr val="tx1"/>
                </a:solidFill>
                <a:effectLst/>
                <a:latin typeface="+mn-lt"/>
                <a:ea typeface="+mn-ea"/>
                <a:cs typeface="+mn-cs"/>
              </a:rPr>
              <a:t> you do the scrap in the Receive Order action in Production Operation Reporting, the s</a:t>
            </a:r>
            <a:r>
              <a:rPr lang="en-US" sz="1200" kern="1200" dirty="0" smtClean="0">
                <a:solidFill>
                  <a:schemeClr val="tx1"/>
                </a:solidFill>
                <a:effectLst/>
                <a:latin typeface="+mn-lt"/>
                <a:ea typeface="+mn-ea"/>
                <a:cs typeface="+mn-cs"/>
              </a:rPr>
              <a:t>crapped amount is the quantity rejected multiplied by the GL Standard cost of parent item at the point of receipt</a:t>
            </a:r>
          </a:p>
          <a:p>
            <a:endParaRPr lang="en-US" sz="120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If</a:t>
            </a:r>
            <a:r>
              <a:rPr lang="en-US" sz="1200" b="0" kern="1200" baseline="0" dirty="0" smtClean="0">
                <a:solidFill>
                  <a:schemeClr val="tx1"/>
                </a:solidFill>
                <a:effectLst/>
                <a:latin typeface="+mn-lt"/>
                <a:ea typeface="+mn-ea"/>
                <a:cs typeface="+mn-cs"/>
              </a:rPr>
              <a:t> you do the scrap in the Report Operation Activity or Report Reject &amp; Scrap actions in Production Operation Reporting, the system automatically rolls up and totals material, run-time labor and burden, and subcontract costs by operation. The system determines the value of the scrap at the operation where it is scrapped, based on the production order reporting the scrap and the order’s routing and bill data.</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72</a:t>
            </a:fld>
            <a:endParaRPr lang="en-US"/>
          </a:p>
        </p:txBody>
      </p:sp>
    </p:spTree>
    <p:extLst>
      <p:ext uri="{BB962C8B-B14F-4D97-AF65-F5344CB8AC3E}">
        <p14:creationId xmlns:p14="http://schemas.microsoft.com/office/powerpoint/2010/main" val="8863282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Method Change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Method Change Variance is the residual cost in work in process. A residual work in process is caused by changing the cost standard, product structure, routing, or work center.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roll-ups are not performed after a change, the resultant differential in costs will produce a method change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production order is in process at the time of the roll-up, a revaluation of work in process may be required</a:t>
            </a:r>
          </a:p>
          <a:p>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P</a:t>
            </a:r>
            <a:r>
              <a:rPr lang="en-US" sz="1200" kern="1200" dirty="0" smtClean="0">
                <a:solidFill>
                  <a:schemeClr val="tx1"/>
                </a:solidFill>
                <a:effectLst/>
                <a:latin typeface="+mn-lt"/>
                <a:ea typeface="+mn-ea"/>
                <a:cs typeface="+mn-cs"/>
              </a:rPr>
              <a:t>roduction orders that are not released or closed do not need to be revalued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Using an alternate bill of material or routing will result in a Method Change Variance, unless the cost of the alternate is equal to the primary bill of material and routing that was the basis for the standard cost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 updates to values in the Production Orders BOM/Routing, which control variance calculation, like frozen quantity per, will result in a Method Change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set-up time is used and the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Received-plus-</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Rejected amount on the production order varies from the Order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in Items planning data, a Method Change Variance will result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the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Complete in the Production Operations Reporting is different than the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plus-</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Rejected amount in the production order, a Method Change Variance will result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73</a:t>
            </a:fld>
            <a:endParaRPr lang="en-US"/>
          </a:p>
        </p:txBody>
      </p:sp>
    </p:spTree>
    <p:extLst>
      <p:ext uri="{BB962C8B-B14F-4D97-AF65-F5344CB8AC3E}">
        <p14:creationId xmlns:p14="http://schemas.microsoft.com/office/powerpoint/2010/main" val="41597651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74</a:t>
            </a:fld>
            <a:endParaRPr lang="en-US"/>
          </a:p>
        </p:txBody>
      </p:sp>
    </p:spTree>
    <p:extLst>
      <p:ext uri="{BB962C8B-B14F-4D97-AF65-F5344CB8AC3E}">
        <p14:creationId xmlns:p14="http://schemas.microsoft.com/office/powerpoint/2010/main" val="25726176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75</a:t>
            </a:fld>
            <a:endParaRPr lang="en-US"/>
          </a:p>
        </p:txBody>
      </p:sp>
    </p:spTree>
    <p:extLst>
      <p:ext uri="{BB962C8B-B14F-4D97-AF65-F5344CB8AC3E}">
        <p14:creationId xmlns:p14="http://schemas.microsoft.com/office/powerpoint/2010/main" val="23404809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76</a:t>
            </a:fld>
            <a:endParaRPr lang="en-US"/>
          </a:p>
        </p:txBody>
      </p:sp>
    </p:spTree>
    <p:extLst>
      <p:ext uri="{BB962C8B-B14F-4D97-AF65-F5344CB8AC3E}">
        <p14:creationId xmlns:p14="http://schemas.microsoft.com/office/powerpoint/2010/main" val="14561725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77</a:t>
            </a:fld>
            <a:endParaRPr lang="en-US"/>
          </a:p>
        </p:txBody>
      </p:sp>
    </p:spTree>
    <p:extLst>
      <p:ext uri="{BB962C8B-B14F-4D97-AF65-F5344CB8AC3E}">
        <p14:creationId xmlns:p14="http://schemas.microsoft.com/office/powerpoint/2010/main" val="9360576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78</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The Accounting panel is available only for discrete production orders (Manufacturing Type is Work Order). It displays the Project field as well as the following production order accounts:</a:t>
            </a:r>
          </a:p>
          <a:p>
            <a:r>
              <a:rPr lang="en-US" dirty="0" smtClean="0"/>
              <a:t>• Work in Process</a:t>
            </a:r>
          </a:p>
          <a:p>
            <a:r>
              <a:rPr lang="en-US" dirty="0" smtClean="0"/>
              <a:t>• Material Usage Variance</a:t>
            </a:r>
          </a:p>
          <a:p>
            <a:r>
              <a:rPr lang="en-US" dirty="0" smtClean="0"/>
              <a:t>• Material Rate Variance</a:t>
            </a:r>
          </a:p>
          <a:p>
            <a:r>
              <a:rPr lang="en-US" dirty="0" smtClean="0"/>
              <a:t>• Subcontract Usage Variance</a:t>
            </a:r>
          </a:p>
          <a:p>
            <a:r>
              <a:rPr lang="en-US" dirty="0" smtClean="0"/>
              <a:t>• Subcontract Rate Variance</a:t>
            </a:r>
          </a:p>
          <a:p>
            <a:r>
              <a:rPr lang="en-US" dirty="0" smtClean="0"/>
              <a:t>• Mix Variance</a:t>
            </a:r>
          </a:p>
          <a:p>
            <a:r>
              <a:rPr lang="en-US" dirty="0" smtClean="0"/>
              <a:t>• Floor Stock</a:t>
            </a:r>
          </a:p>
          <a:p>
            <a:endParaRPr lang="en-US" dirty="0" smtClean="0"/>
          </a:p>
          <a:p>
            <a:r>
              <a:rPr lang="en-US" dirty="0" smtClean="0"/>
              <a:t>The Project field indicates an optional component of an account number defined in the GL setup functions.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4264422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b="1" dirty="0" smtClean="0"/>
              <a:t>Operation</a:t>
            </a:r>
          </a:p>
          <a:p>
            <a:endParaRPr lang="en-US" dirty="0" smtClean="0"/>
          </a:p>
          <a:p>
            <a:r>
              <a:rPr lang="en-US" dirty="0" smtClean="0"/>
              <a:t>Enter the number identifying the operation in the routing or process where this component is used.</a:t>
            </a:r>
          </a:p>
          <a:p>
            <a:endParaRPr lang="en-US" dirty="0" smtClean="0"/>
          </a:p>
          <a:p>
            <a:r>
              <a:rPr lang="en-US" dirty="0" smtClean="0"/>
              <a:t>For components, this field:</a:t>
            </a:r>
          </a:p>
          <a:p>
            <a:r>
              <a:rPr lang="en-US" dirty="0" smtClean="0"/>
              <a:t>• Determines whether this component is </a:t>
            </a:r>
            <a:r>
              <a:rPr lang="en-US" dirty="0" err="1" smtClean="0"/>
              <a:t>backflushed</a:t>
            </a:r>
            <a:r>
              <a:rPr lang="en-US" dirty="0" smtClean="0"/>
              <a:t> in repetitive manufacturing. If you enter the operation number here, this component is automatically issued (</a:t>
            </a:r>
            <a:r>
              <a:rPr lang="en-US" dirty="0" err="1" smtClean="0"/>
              <a:t>backflushed</a:t>
            </a:r>
            <a:r>
              <a:rPr lang="en-US" dirty="0" smtClean="0"/>
              <a:t>) when you report quantities for the parent using the Report Operation Activity action in Production Operations Reporting. If Operation is blank or does not match a defined operation, this component is not </a:t>
            </a:r>
            <a:r>
              <a:rPr lang="en-US" dirty="0" err="1" smtClean="0"/>
              <a:t>backflushed</a:t>
            </a:r>
            <a:r>
              <a:rPr lang="en-US" dirty="0" smtClean="0"/>
              <a:t> and you can issue it manually.</a:t>
            </a:r>
          </a:p>
          <a:p>
            <a:endParaRPr lang="en-US" dirty="0" smtClean="0"/>
          </a:p>
          <a:p>
            <a:r>
              <a:rPr lang="en-US" dirty="0" smtClean="0"/>
              <a:t>• Enables component yield cost calculations. Both Product Structure Cost Roll-Up and Routing Cost Roll-Up use this field when calculating material costs. If the operation yield is less than 100% in Routings &amp; Processes, then material costs are increased to reflect yield loss. If Operation is left blank, the system assumes components are issued at the first operation.</a:t>
            </a:r>
          </a:p>
          <a:p>
            <a:endParaRPr lang="en-US" dirty="0" smtClean="0"/>
          </a:p>
          <a:p>
            <a:r>
              <a:rPr lang="en-US" dirty="0" smtClean="0"/>
              <a:t>• Enables operation-based yield calculations. If the parent item is defined with Operation Based Yield set to Yes in Items and Enable Operation Based Yield is Yes in the MRP panel of Planning Control, MRP derives component yield percentages from the operations on the parent's routing. The same method is used when bills of material are exploded in production orders and configured products.</a:t>
            </a:r>
          </a:p>
          <a:p>
            <a:endParaRPr lang="en-US" dirty="0" smtClean="0"/>
          </a:p>
          <a:p>
            <a:r>
              <a:rPr lang="en-US" dirty="0" smtClean="0"/>
              <a:t>• Determines whether this component prints on picklists printed. If Operation is entered here, the component can be picked.</a:t>
            </a:r>
          </a:p>
          <a:p>
            <a:r>
              <a:rPr lang="en-US" dirty="0" smtClean="0"/>
              <a:t>When the same component is required more than once with different lead-time offsets, specify a different operation for each occurrence. Otherwise, the component requirements for orders are summarized by operation. When this happens, the requirement for the component is based on the shortest lead-time offset.</a:t>
            </a:r>
          </a:p>
          <a:p>
            <a:endParaRPr lang="en-US" dirty="0" smtClean="0"/>
          </a:p>
          <a:p>
            <a:r>
              <a:rPr lang="en-US" dirty="0" smtClean="0"/>
              <a:t>Do not leave Operation blank if you are using yield costing or repetitive manufacturing. In repetitive manufacturing, you do not need to report at this operation in order to backflush this component. Reporting at a subsequent milestone operation </a:t>
            </a:r>
            <a:r>
              <a:rPr lang="en-US" dirty="0" err="1" smtClean="0"/>
              <a:t>backflushes</a:t>
            </a:r>
            <a:r>
              <a:rPr lang="en-US" dirty="0" smtClean="0"/>
              <a:t> this one.</a:t>
            </a:r>
          </a:p>
          <a:p>
            <a:endParaRPr lang="en-US" dirty="0" smtClean="0"/>
          </a:p>
          <a:p>
            <a:r>
              <a:rPr lang="en-US" dirty="0" smtClean="0"/>
              <a:t>When the same component is used at several operations use Reference to make each a unique record.</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20915391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Production Costing </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Milestone Operations</a:t>
            </a:r>
          </a:p>
        </p:txBody>
      </p:sp>
      <p:sp>
        <p:nvSpPr>
          <p:cNvPr id="6" name="AutoShape 1039"/>
          <p:cNvSpPr>
            <a:spLocks noChangeArrowheads="1"/>
          </p:cNvSpPr>
          <p:nvPr/>
        </p:nvSpPr>
        <p:spPr bwMode="auto">
          <a:xfrm>
            <a:off x="4695328" y="3236013"/>
            <a:ext cx="2076450" cy="533400"/>
          </a:xfrm>
          <a:prstGeom prst="curvedUpArrow">
            <a:avLst>
              <a:gd name="adj1" fmla="val 77857"/>
              <a:gd name="adj2" fmla="val 155714"/>
              <a:gd name="adj3" fmla="val 33333"/>
            </a:avLst>
          </a:prstGeom>
          <a:solidFill>
            <a:schemeClr val="tx2"/>
          </a:solidFill>
          <a:ln w="9525">
            <a:solidFill>
              <a:schemeClr val="tx1"/>
            </a:solidFill>
            <a:miter lim="800000"/>
            <a:headEnd/>
            <a:tailEnd/>
          </a:ln>
        </p:spPr>
        <p:txBody>
          <a:bodyPr wrap="none" anchor="ctr"/>
          <a:lstStyle/>
          <a:p>
            <a:endParaRPr lang="en-US">
              <a:latin typeface="Century Gothic" panose="020B0502020202020204" pitchFamily="34" charset="0"/>
            </a:endParaRPr>
          </a:p>
        </p:txBody>
      </p:sp>
      <p:sp>
        <p:nvSpPr>
          <p:cNvPr id="7" name="Text Box 1040"/>
          <p:cNvSpPr txBox="1">
            <a:spLocks noChangeArrowheads="1"/>
          </p:cNvSpPr>
          <p:nvPr/>
        </p:nvSpPr>
        <p:spPr bwMode="auto">
          <a:xfrm>
            <a:off x="475752" y="4940988"/>
            <a:ext cx="11013883" cy="581025"/>
          </a:xfrm>
          <a:prstGeom prst="rect">
            <a:avLst/>
          </a:prstGeom>
          <a:noFill/>
          <a:ln w="9525">
            <a:noFill/>
            <a:miter lim="800000"/>
            <a:headEnd/>
            <a:tailEnd/>
          </a:ln>
        </p:spPr>
        <p:txBody>
          <a:bodyPr wrap="square">
            <a:spAutoFit/>
          </a:bodyPr>
          <a:lstStyle/>
          <a:p>
            <a:pPr algn="l" eaLnBrk="0" hangingPunct="0">
              <a:spcBef>
                <a:spcPct val="50000"/>
              </a:spcBef>
              <a:buFontTx/>
              <a:buChar char="•"/>
              <a:tabLst>
                <a:tab pos="114300" algn="l"/>
              </a:tabLst>
            </a:pPr>
            <a:r>
              <a:rPr lang="en-US" sz="1600" b="1" dirty="0">
                <a:latin typeface="Century Gothic" panose="020B0502020202020204" pitchFamily="34" charset="0"/>
              </a:rPr>
              <a:t> Scrap, reject, rework quantities can be reported at both </a:t>
            </a:r>
            <a:r>
              <a:rPr lang="en-US" sz="1600" b="1" dirty="0" smtClean="0">
                <a:latin typeface="Century Gothic" panose="020B0502020202020204" pitchFamily="34" charset="0"/>
              </a:rPr>
              <a:t>non-milestone </a:t>
            </a:r>
            <a:r>
              <a:rPr lang="en-US" sz="1600" b="1" dirty="0">
                <a:latin typeface="Century Gothic" panose="020B0502020202020204" pitchFamily="34" charset="0"/>
              </a:rPr>
              <a:t>and milestone operations in order to </a:t>
            </a:r>
            <a:r>
              <a:rPr lang="en-US" sz="1600" b="1" dirty="0" smtClean="0">
                <a:latin typeface="Century Gothic" panose="020B0502020202020204" pitchFamily="34" charset="0"/>
              </a:rPr>
              <a:t>track </a:t>
            </a:r>
            <a:r>
              <a:rPr lang="en-US" sz="1600" b="1" dirty="0">
                <a:latin typeface="Century Gothic" panose="020B0502020202020204" pitchFamily="34" charset="0"/>
              </a:rPr>
              <a:t>value of WIP</a:t>
            </a:r>
          </a:p>
        </p:txBody>
      </p:sp>
      <p:grpSp>
        <p:nvGrpSpPr>
          <p:cNvPr id="8" name="Group 7"/>
          <p:cNvGrpSpPr/>
          <p:nvPr/>
        </p:nvGrpSpPr>
        <p:grpSpPr>
          <a:xfrm>
            <a:off x="685303" y="1626288"/>
            <a:ext cx="7199313" cy="1524000"/>
            <a:chOff x="1200150" y="1228725"/>
            <a:chExt cx="7199313" cy="1524000"/>
          </a:xfrm>
        </p:grpSpPr>
        <p:sp>
          <p:nvSpPr>
            <p:cNvPr id="9" name="Line 1027"/>
            <p:cNvSpPr>
              <a:spLocks noChangeShapeType="1"/>
            </p:cNvSpPr>
            <p:nvPr/>
          </p:nvSpPr>
          <p:spPr bwMode="auto">
            <a:xfrm>
              <a:off x="1200150" y="2085975"/>
              <a:ext cx="6515100" cy="0"/>
            </a:xfrm>
            <a:prstGeom prst="line">
              <a:avLst/>
            </a:prstGeom>
            <a:noFill/>
            <a:ln w="38100">
              <a:solidFill>
                <a:schemeClr val="tx1"/>
              </a:solidFill>
              <a:round/>
              <a:headEnd/>
              <a:tailEnd/>
            </a:ln>
          </p:spPr>
          <p:txBody>
            <a:bodyPr wrap="none" anchor="ctr"/>
            <a:lstStyle/>
            <a:p>
              <a:endParaRPr lang="en-US">
                <a:latin typeface="+mj-lt"/>
              </a:endParaRPr>
            </a:p>
          </p:txBody>
        </p:sp>
        <p:sp>
          <p:nvSpPr>
            <p:cNvPr id="10" name="Text Box 1028"/>
            <p:cNvSpPr txBox="1">
              <a:spLocks noChangeArrowheads="1"/>
            </p:cNvSpPr>
            <p:nvPr/>
          </p:nvSpPr>
          <p:spPr bwMode="auto">
            <a:xfrm>
              <a:off x="1276350" y="2352675"/>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10</a:t>
              </a:r>
            </a:p>
          </p:txBody>
        </p:sp>
        <p:sp>
          <p:nvSpPr>
            <p:cNvPr id="11" name="Text Box 1029"/>
            <p:cNvSpPr txBox="1">
              <a:spLocks noChangeArrowheads="1"/>
            </p:cNvSpPr>
            <p:nvPr/>
          </p:nvSpPr>
          <p:spPr bwMode="auto">
            <a:xfrm>
              <a:off x="30289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dirty="0">
                  <a:latin typeface="+mj-lt"/>
                </a:rPr>
                <a:t>Op 20</a:t>
              </a:r>
            </a:p>
          </p:txBody>
        </p:sp>
        <p:sp>
          <p:nvSpPr>
            <p:cNvPr id="12" name="Text Box 1030"/>
            <p:cNvSpPr txBox="1">
              <a:spLocks noChangeArrowheads="1"/>
            </p:cNvSpPr>
            <p:nvPr/>
          </p:nvSpPr>
          <p:spPr bwMode="auto">
            <a:xfrm>
              <a:off x="4799013"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30</a:t>
              </a:r>
            </a:p>
          </p:txBody>
        </p:sp>
        <p:sp>
          <p:nvSpPr>
            <p:cNvPr id="13" name="Text Box 1031"/>
            <p:cNvSpPr txBox="1">
              <a:spLocks noChangeArrowheads="1"/>
            </p:cNvSpPr>
            <p:nvPr/>
          </p:nvSpPr>
          <p:spPr bwMode="auto">
            <a:xfrm>
              <a:off x="69151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40</a:t>
              </a:r>
            </a:p>
          </p:txBody>
        </p:sp>
        <p:sp>
          <p:nvSpPr>
            <p:cNvPr id="14" name="Line 1033"/>
            <p:cNvSpPr>
              <a:spLocks noChangeShapeType="1"/>
            </p:cNvSpPr>
            <p:nvPr/>
          </p:nvSpPr>
          <p:spPr bwMode="auto">
            <a:xfrm>
              <a:off x="1657350" y="18573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15" name="Line 1034"/>
            <p:cNvSpPr>
              <a:spLocks noChangeShapeType="1"/>
            </p:cNvSpPr>
            <p:nvPr/>
          </p:nvSpPr>
          <p:spPr bwMode="auto">
            <a:xfrm>
              <a:off x="346710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16" name="Line 1035"/>
            <p:cNvSpPr>
              <a:spLocks noChangeShapeType="1"/>
            </p:cNvSpPr>
            <p:nvPr/>
          </p:nvSpPr>
          <p:spPr bwMode="auto">
            <a:xfrm>
              <a:off x="5162550" y="183832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17" name="Line 1036"/>
            <p:cNvSpPr>
              <a:spLocks noChangeShapeType="1"/>
            </p:cNvSpPr>
            <p:nvPr/>
          </p:nvSpPr>
          <p:spPr bwMode="auto">
            <a:xfrm>
              <a:off x="721995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18" name="Text Box 1037"/>
            <p:cNvSpPr txBox="1">
              <a:spLocks noChangeArrowheads="1"/>
            </p:cNvSpPr>
            <p:nvPr/>
          </p:nvSpPr>
          <p:spPr bwMode="auto">
            <a:xfrm>
              <a:off x="1809750" y="1228725"/>
              <a:ext cx="32956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Ops 10 - 30</a:t>
              </a:r>
              <a:br>
                <a:rPr lang="en-US" sz="1600" b="1">
                  <a:latin typeface="+mj-lt"/>
                </a:rPr>
              </a:br>
              <a:r>
                <a:rPr lang="en-US" sz="1600" b="1">
                  <a:latin typeface="+mj-lt"/>
                </a:rPr>
                <a:t>Non-Milestone Operations</a:t>
              </a:r>
            </a:p>
          </p:txBody>
        </p:sp>
        <p:sp>
          <p:nvSpPr>
            <p:cNvPr id="19" name="Text Box 1038"/>
            <p:cNvSpPr txBox="1">
              <a:spLocks noChangeArrowheads="1"/>
            </p:cNvSpPr>
            <p:nvPr/>
          </p:nvSpPr>
          <p:spPr bwMode="auto">
            <a:xfrm>
              <a:off x="6094413" y="1228725"/>
              <a:ext cx="23050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 40</a:t>
              </a:r>
              <a:br>
                <a:rPr lang="en-US" sz="1600" b="1">
                  <a:latin typeface="+mj-lt"/>
                </a:rPr>
              </a:br>
              <a:r>
                <a:rPr lang="en-US" sz="1600" b="1">
                  <a:latin typeface="+mj-lt"/>
                </a:rPr>
                <a:t>Milestone Operation</a:t>
              </a:r>
            </a:p>
          </p:txBody>
        </p:sp>
        <p:grpSp>
          <p:nvGrpSpPr>
            <p:cNvPr id="20" name="Group 1041"/>
            <p:cNvGrpSpPr>
              <a:grpSpLocks/>
            </p:cNvGrpSpPr>
            <p:nvPr/>
          </p:nvGrpSpPr>
          <p:grpSpPr bwMode="auto">
            <a:xfrm flipH="1">
              <a:off x="1219200" y="2457450"/>
              <a:ext cx="4400550" cy="290513"/>
              <a:chOff x="624" y="2106"/>
              <a:chExt cx="2772" cy="183"/>
            </a:xfrm>
          </p:grpSpPr>
          <p:sp>
            <p:nvSpPr>
              <p:cNvPr id="24" name="Line 1042"/>
              <p:cNvSpPr>
                <a:spLocks noChangeShapeType="1"/>
              </p:cNvSpPr>
              <p:nvPr/>
            </p:nvSpPr>
            <p:spPr bwMode="auto">
              <a:xfrm>
                <a:off x="624" y="2280"/>
                <a:ext cx="2772" cy="0"/>
              </a:xfrm>
              <a:prstGeom prst="line">
                <a:avLst/>
              </a:prstGeom>
              <a:noFill/>
              <a:ln w="38100">
                <a:solidFill>
                  <a:schemeClr val="tx1"/>
                </a:solidFill>
                <a:round/>
                <a:headEnd/>
                <a:tailEnd/>
              </a:ln>
            </p:spPr>
            <p:txBody>
              <a:bodyPr wrap="none" anchor="ctr"/>
              <a:lstStyle/>
              <a:p>
                <a:endParaRPr lang="en-US">
                  <a:latin typeface="+mj-lt"/>
                </a:endParaRPr>
              </a:p>
            </p:txBody>
          </p:sp>
          <p:sp>
            <p:nvSpPr>
              <p:cNvPr id="25" name="Line 1043"/>
              <p:cNvSpPr>
                <a:spLocks noChangeShapeType="1"/>
              </p:cNvSpPr>
              <p:nvPr/>
            </p:nvSpPr>
            <p:spPr bwMode="auto">
              <a:xfrm flipV="1">
                <a:off x="633" y="2109"/>
                <a:ext cx="0" cy="180"/>
              </a:xfrm>
              <a:prstGeom prst="line">
                <a:avLst/>
              </a:prstGeom>
              <a:noFill/>
              <a:ln w="38100">
                <a:solidFill>
                  <a:schemeClr val="tx1"/>
                </a:solidFill>
                <a:round/>
                <a:headEnd/>
                <a:tailEnd/>
              </a:ln>
            </p:spPr>
            <p:txBody>
              <a:bodyPr wrap="none" anchor="ctr"/>
              <a:lstStyle/>
              <a:p>
                <a:endParaRPr lang="en-US">
                  <a:latin typeface="+mj-lt"/>
                </a:endParaRPr>
              </a:p>
            </p:txBody>
          </p:sp>
          <p:sp>
            <p:nvSpPr>
              <p:cNvPr id="26" name="Line 1044"/>
              <p:cNvSpPr>
                <a:spLocks noChangeShapeType="1"/>
              </p:cNvSpPr>
              <p:nvPr/>
            </p:nvSpPr>
            <p:spPr bwMode="auto">
              <a:xfrm flipV="1">
                <a:off x="3384" y="2106"/>
                <a:ext cx="0" cy="18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21" name="Line 1045"/>
            <p:cNvSpPr>
              <a:spLocks noChangeShapeType="1"/>
            </p:cNvSpPr>
            <p:nvPr/>
          </p:nvSpPr>
          <p:spPr bwMode="auto">
            <a:xfrm flipV="1">
              <a:off x="773430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22" name="Line 1046"/>
            <p:cNvSpPr>
              <a:spLocks noChangeShapeType="1"/>
            </p:cNvSpPr>
            <p:nvPr/>
          </p:nvSpPr>
          <p:spPr bwMode="auto">
            <a:xfrm flipV="1">
              <a:off x="683895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23" name="Line 1047"/>
            <p:cNvSpPr>
              <a:spLocks noChangeShapeType="1"/>
            </p:cNvSpPr>
            <p:nvPr/>
          </p:nvSpPr>
          <p:spPr bwMode="auto">
            <a:xfrm>
              <a:off x="6838950" y="2733675"/>
              <a:ext cx="895350" cy="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27" name="Line 1048"/>
          <p:cNvSpPr>
            <a:spLocks noChangeShapeType="1"/>
          </p:cNvSpPr>
          <p:nvPr/>
        </p:nvSpPr>
        <p:spPr bwMode="auto">
          <a:xfrm>
            <a:off x="769441" y="4807638"/>
            <a:ext cx="7029450" cy="0"/>
          </a:xfrm>
          <a:prstGeom prst="line">
            <a:avLst/>
          </a:prstGeom>
          <a:noFill/>
          <a:ln w="38100">
            <a:solidFill>
              <a:schemeClr val="tx1"/>
            </a:solidFill>
            <a:round/>
            <a:headEnd/>
            <a:tailEnd/>
          </a:ln>
        </p:spPr>
        <p:txBody>
          <a:bodyPr wrap="none" anchor="ctr"/>
          <a:lstStyle/>
          <a:p>
            <a:endParaRPr lang="en-US">
              <a:latin typeface="Century Gothic" panose="020B0502020202020204" pitchFamily="34" charset="0"/>
            </a:endParaRPr>
          </a:p>
        </p:txBody>
      </p:sp>
      <p:sp>
        <p:nvSpPr>
          <p:cNvPr id="28" name="Line 1049"/>
          <p:cNvSpPr>
            <a:spLocks noChangeShapeType="1"/>
          </p:cNvSpPr>
          <p:nvPr/>
        </p:nvSpPr>
        <p:spPr bwMode="auto">
          <a:xfrm flipV="1">
            <a:off x="778966" y="4540938"/>
            <a:ext cx="0" cy="285750"/>
          </a:xfrm>
          <a:prstGeom prst="line">
            <a:avLst/>
          </a:prstGeom>
          <a:noFill/>
          <a:ln w="38100">
            <a:solidFill>
              <a:schemeClr val="tx1"/>
            </a:solidFill>
            <a:round/>
            <a:headEnd/>
            <a:tailEnd/>
          </a:ln>
        </p:spPr>
        <p:txBody>
          <a:bodyPr wrap="none" anchor="ctr"/>
          <a:lstStyle/>
          <a:p>
            <a:endParaRPr lang="en-US">
              <a:latin typeface="Century Gothic" panose="020B0502020202020204" pitchFamily="34" charset="0"/>
            </a:endParaRPr>
          </a:p>
        </p:txBody>
      </p:sp>
      <p:sp>
        <p:nvSpPr>
          <p:cNvPr id="29" name="Line 1050"/>
          <p:cNvSpPr>
            <a:spLocks noChangeShapeType="1"/>
          </p:cNvSpPr>
          <p:nvPr/>
        </p:nvSpPr>
        <p:spPr bwMode="auto">
          <a:xfrm flipV="1">
            <a:off x="7784603" y="4540938"/>
            <a:ext cx="0" cy="285750"/>
          </a:xfrm>
          <a:prstGeom prst="line">
            <a:avLst/>
          </a:prstGeom>
          <a:noFill/>
          <a:ln w="38100">
            <a:solidFill>
              <a:schemeClr val="tx1"/>
            </a:solidFill>
            <a:round/>
            <a:headEnd/>
            <a:tailEnd/>
          </a:ln>
        </p:spPr>
        <p:txBody>
          <a:bodyPr wrap="none" anchor="ctr"/>
          <a:lstStyle/>
          <a:p>
            <a:endParaRPr lang="en-US">
              <a:latin typeface="Century Gothic" panose="020B0502020202020204" pitchFamily="34" charset="0"/>
            </a:endParaRPr>
          </a:p>
        </p:txBody>
      </p:sp>
      <p:sp>
        <p:nvSpPr>
          <p:cNvPr id="30" name="Rectangle 1051"/>
          <p:cNvSpPr>
            <a:spLocks noChangeArrowheads="1"/>
          </p:cNvSpPr>
          <p:nvPr/>
        </p:nvSpPr>
        <p:spPr bwMode="auto">
          <a:xfrm>
            <a:off x="742453" y="5874438"/>
            <a:ext cx="7085013" cy="43815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Century Gothic" panose="020B0502020202020204" pitchFamily="34" charset="0"/>
            </a:endParaRPr>
          </a:p>
        </p:txBody>
      </p:sp>
      <p:sp>
        <p:nvSpPr>
          <p:cNvPr id="31" name="Text Box 1052"/>
          <p:cNvSpPr txBox="1">
            <a:spLocks noChangeArrowheads="1"/>
          </p:cNvSpPr>
          <p:nvPr/>
        </p:nvSpPr>
        <p:spPr bwMode="auto">
          <a:xfrm>
            <a:off x="742453" y="5931588"/>
            <a:ext cx="7065963" cy="336550"/>
          </a:xfrm>
          <a:prstGeom prst="rect">
            <a:avLst/>
          </a:prstGeom>
          <a:noFill/>
          <a:ln w="9525">
            <a:noFill/>
            <a:miter lim="800000"/>
            <a:headEnd/>
            <a:tailEnd/>
          </a:ln>
        </p:spPr>
        <p:txBody>
          <a:bodyPr>
            <a:spAutoFit/>
          </a:bodyPr>
          <a:lstStyle/>
          <a:p>
            <a:pPr eaLnBrk="0" hangingPunct="0">
              <a:spcBef>
                <a:spcPct val="50000"/>
              </a:spcBef>
            </a:pPr>
            <a:r>
              <a:rPr lang="en-US" sz="1600" b="1" dirty="0">
                <a:latin typeface="Century Gothic" panose="020B0502020202020204" pitchFamily="34" charset="0"/>
              </a:rPr>
              <a:t>The Milestone Operation flag is in </a:t>
            </a:r>
            <a:r>
              <a:rPr lang="en-US" sz="1600" b="1" dirty="0" smtClean="0">
                <a:latin typeface="Century Gothic" panose="020B0502020202020204" pitchFamily="34" charset="0"/>
              </a:rPr>
              <a:t>Routings</a:t>
            </a:r>
            <a:endParaRPr lang="en-US" sz="1600" b="1" dirty="0">
              <a:latin typeface="Century Gothic" panose="020B0502020202020204" pitchFamily="34" charset="0"/>
            </a:endParaRPr>
          </a:p>
        </p:txBody>
      </p:sp>
      <p:sp>
        <p:nvSpPr>
          <p:cNvPr id="32" name="Text Box 1032"/>
          <p:cNvSpPr txBox="1">
            <a:spLocks noChangeArrowheads="1"/>
          </p:cNvSpPr>
          <p:nvPr/>
        </p:nvSpPr>
        <p:spPr bwMode="auto">
          <a:xfrm>
            <a:off x="4581028" y="3817038"/>
            <a:ext cx="3352800" cy="954107"/>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Century Gothic" panose="020B0502020202020204" pitchFamily="34" charset="0"/>
              </a:rPr>
              <a:t> Labor &amp; completed units for Ops 	10 through 30 reported at Op 40. 	Labor, burden, and components 	</a:t>
            </a:r>
            <a:r>
              <a:rPr lang="en-US" sz="1400" b="1" dirty="0" err="1">
                <a:latin typeface="Century Gothic" panose="020B0502020202020204" pitchFamily="34" charset="0"/>
              </a:rPr>
              <a:t>backflushed</a:t>
            </a:r>
            <a:r>
              <a:rPr lang="en-US" sz="1400" b="1" dirty="0">
                <a:latin typeface="Century Gothic" panose="020B0502020202020204" pitchFamily="34" charset="0"/>
              </a:rPr>
              <a:t> at standard</a:t>
            </a:r>
          </a:p>
        </p:txBody>
      </p:sp>
      <p:sp>
        <p:nvSpPr>
          <p:cNvPr id="33" name="Text Box 1053"/>
          <p:cNvSpPr txBox="1">
            <a:spLocks noChangeArrowheads="1"/>
          </p:cNvSpPr>
          <p:nvPr/>
        </p:nvSpPr>
        <p:spPr bwMode="auto">
          <a:xfrm>
            <a:off x="618628" y="3817038"/>
            <a:ext cx="3914775" cy="523220"/>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Century Gothic" panose="020B0502020202020204" pitchFamily="34" charset="0"/>
              </a:rPr>
              <a:t> If report labor at non-milestone 	operation, the system issues a warning</a:t>
            </a:r>
          </a:p>
        </p:txBody>
      </p:sp>
    </p:spTree>
    <p:extLst>
      <p:ext uri="{BB962C8B-B14F-4D97-AF65-F5344CB8AC3E}">
        <p14:creationId xmlns:p14="http://schemas.microsoft.com/office/powerpoint/2010/main" val="3958789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Control</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430918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Auto Labor Report </a:t>
            </a:r>
            <a:r>
              <a:rPr lang="en-US" altLang="zh-CN" dirty="0">
                <a:latin typeface="Century Gothic" panose="020B0502020202020204" pitchFamily="34" charset="0"/>
              </a:rPr>
              <a:t>Field</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15961962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Auto Backflush</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048504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Component Issues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70051"/>
            <a:ext cx="12185006" cy="4911152"/>
          </a:xfrm>
          <a:prstGeom prst="rect">
            <a:avLst/>
          </a:prstGeom>
        </p:spPr>
      </p:pic>
    </p:spTree>
    <p:extLst>
      <p:ext uri="{BB962C8B-B14F-4D97-AF65-F5344CB8AC3E}">
        <p14:creationId xmlns:p14="http://schemas.microsoft.com/office/powerpoint/2010/main" val="26732756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Component Issue – Transactions Detail</a:t>
            </a:r>
          </a:p>
        </p:txBody>
      </p:sp>
      <p:pic>
        <p:nvPicPr>
          <p:cNvPr id="7" name="Picture 6"/>
          <p:cNvPicPr>
            <a:picLocks noChangeAspect="1"/>
          </p:cNvPicPr>
          <p:nvPr/>
        </p:nvPicPr>
        <p:blipFill>
          <a:blip r:embed="rId3"/>
          <a:stretch>
            <a:fillRect/>
          </a:stretch>
        </p:blipFill>
        <p:spPr>
          <a:xfrm>
            <a:off x="6994" y="1562100"/>
            <a:ext cx="12185006" cy="4911152"/>
          </a:xfrm>
          <a:prstGeom prst="rect">
            <a:avLst/>
          </a:prstGeom>
        </p:spPr>
      </p:pic>
      <p:sp>
        <p:nvSpPr>
          <p:cNvPr id="8" name="Text Box 19"/>
          <p:cNvSpPr txBox="1">
            <a:spLocks noChangeArrowheads="1"/>
          </p:cNvSpPr>
          <p:nvPr/>
        </p:nvSpPr>
        <p:spPr bwMode="auto">
          <a:xfrm>
            <a:off x="5364909" y="4809581"/>
            <a:ext cx="2459174" cy="6309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a:latin typeface="Century Gothic" panose="020B0502020202020204" pitchFamily="34" charset="0"/>
              </a:rPr>
              <a:t>Example</a:t>
            </a:r>
            <a:endParaRPr lang="en-US" altLang="en-US" sz="1000" b="1" dirty="0">
              <a:latin typeface="Century Gothic" panose="020B0502020202020204" pitchFamily="34" charset="0"/>
            </a:endParaRPr>
          </a:p>
          <a:p>
            <a:pPr>
              <a:spcBef>
                <a:spcPct val="50000"/>
              </a:spcBef>
            </a:pPr>
            <a:r>
              <a:rPr lang="en-US" altLang="en-US" sz="1000" b="1" dirty="0">
                <a:latin typeface="Century Gothic" panose="020B0502020202020204" pitchFamily="34" charset="0"/>
              </a:rPr>
              <a:t>A quantity of </a:t>
            </a:r>
            <a:r>
              <a:rPr lang="en-US" altLang="en-US" sz="1000" b="1" dirty="0" smtClean="0">
                <a:latin typeface="Century Gothic" panose="020B0502020202020204" pitchFamily="34" charset="0"/>
              </a:rPr>
              <a:t>1 </a:t>
            </a:r>
            <a:r>
              <a:rPr lang="en-US" altLang="en-US" sz="1000" b="1" dirty="0">
                <a:latin typeface="Century Gothic" panose="020B0502020202020204" pitchFamily="34" charset="0"/>
              </a:rPr>
              <a:t>of an item with a GL cost of </a:t>
            </a:r>
            <a:r>
              <a:rPr lang="en-US" altLang="en-US" sz="1000" b="1" dirty="0" smtClean="0">
                <a:latin typeface="Century Gothic" panose="020B0502020202020204" pitchFamily="34" charset="0"/>
              </a:rPr>
              <a:t>$10 </a:t>
            </a:r>
            <a:r>
              <a:rPr lang="en-US" altLang="en-US" sz="1000" b="1" dirty="0">
                <a:latin typeface="Century Gothic" panose="020B0502020202020204" pitchFamily="34" charset="0"/>
              </a:rPr>
              <a:t>per unit is issued</a:t>
            </a:r>
          </a:p>
        </p:txBody>
      </p:sp>
    </p:spTree>
    <p:extLst>
      <p:ext uri="{BB962C8B-B14F-4D97-AF65-F5344CB8AC3E}">
        <p14:creationId xmlns:p14="http://schemas.microsoft.com/office/powerpoint/2010/main" val="13175606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Component Issue – Transactions Detail</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
        <p:nvSpPr>
          <p:cNvPr id="7" name="Text Box 12"/>
          <p:cNvSpPr txBox="1">
            <a:spLocks noChangeArrowheads="1"/>
          </p:cNvSpPr>
          <p:nvPr/>
        </p:nvSpPr>
        <p:spPr bwMode="auto">
          <a:xfrm>
            <a:off x="5519696" y="5088925"/>
            <a:ext cx="1803455" cy="10156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a:latin typeface="Century Gothic" panose="020B0502020202020204" pitchFamily="34" charset="0"/>
              </a:rPr>
              <a:t>ISS - WO</a:t>
            </a:r>
            <a:endParaRPr lang="en-US" altLang="en-US" sz="1000" b="1" dirty="0">
              <a:latin typeface="Century Gothic" panose="020B0502020202020204" pitchFamily="34" charset="0"/>
            </a:endParaRPr>
          </a:p>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1550 </a:t>
            </a:r>
            <a:r>
              <a:rPr lang="en-US" altLang="en-US" sz="1000" b="1" dirty="0">
                <a:latin typeface="Century Gothic" panose="020B0502020202020204" pitchFamily="34" charset="0"/>
              </a:rPr>
              <a:t>(WIP) </a:t>
            </a:r>
            <a:r>
              <a:rPr lang="en-US" altLang="en-US" sz="1000" b="1" dirty="0" smtClean="0">
                <a:latin typeface="Century Gothic" panose="020B0502020202020204" pitchFamily="34" charset="0"/>
              </a:rPr>
              <a:t>$10</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err="1">
                <a:latin typeface="Century Gothic" panose="020B0502020202020204" pitchFamily="34" charset="0"/>
              </a:rPr>
              <a:t>Qty</a:t>
            </a:r>
            <a:r>
              <a:rPr lang="en-US" altLang="en-US" sz="1000" dirty="0">
                <a:latin typeface="Century Gothic" panose="020B0502020202020204" pitchFamily="34" charset="0"/>
              </a:rPr>
              <a:t> Issued x GL Total Cost</a:t>
            </a:r>
            <a:br>
              <a:rPr lang="en-US" altLang="en-US" sz="1000" dirty="0">
                <a:latin typeface="Century Gothic" panose="020B0502020202020204" pitchFamily="34" charset="0"/>
              </a:rPr>
            </a:br>
            <a:r>
              <a:rPr lang="en-US" altLang="en-US" sz="1000" dirty="0" smtClean="0">
                <a:latin typeface="Century Gothic" panose="020B0502020202020204" pitchFamily="34" charset="0"/>
              </a:rPr>
              <a:t>1 </a:t>
            </a:r>
            <a:r>
              <a:rPr lang="en-US" altLang="en-US" sz="1000" dirty="0">
                <a:latin typeface="Century Gothic" panose="020B0502020202020204" pitchFamily="34" charset="0"/>
              </a:rPr>
              <a:t>x </a:t>
            </a:r>
            <a:r>
              <a:rPr lang="en-US" altLang="en-US" sz="1000" dirty="0" smtClean="0">
                <a:latin typeface="Century Gothic" panose="020B0502020202020204" pitchFamily="34" charset="0"/>
              </a:rPr>
              <a:t>$10 </a:t>
            </a:r>
            <a:r>
              <a:rPr lang="en-US" altLang="en-US" sz="1000" dirty="0">
                <a:latin typeface="Century Gothic" panose="020B0502020202020204" pitchFamily="34" charset="0"/>
              </a:rPr>
              <a:t>= </a:t>
            </a:r>
            <a:r>
              <a:rPr lang="en-US" altLang="en-US" sz="1000" dirty="0" smtClean="0">
                <a:latin typeface="Century Gothic" panose="020B0502020202020204" pitchFamily="34" charset="0"/>
              </a:rPr>
              <a:t>$10</a:t>
            </a:r>
            <a:endParaRPr lang="en-US" altLang="en-US" sz="1000" b="1" dirty="0">
              <a:latin typeface="Century Gothic" panose="020B0502020202020204" pitchFamily="34" charset="0"/>
            </a:endParaRPr>
          </a:p>
          <a:p>
            <a:pPr>
              <a:spcBef>
                <a:spcPct val="50000"/>
              </a:spcBef>
            </a:pPr>
            <a:r>
              <a:rPr lang="en-US" altLang="en-US" sz="1000" b="1" dirty="0">
                <a:latin typeface="Century Gothic" panose="020B0502020202020204" pitchFamily="34" charset="0"/>
              </a:rPr>
              <a:t>CR 1500 (Inventory) </a:t>
            </a:r>
            <a:r>
              <a:rPr lang="en-US" altLang="en-US" sz="1000" b="1" dirty="0" smtClean="0">
                <a:latin typeface="Century Gothic" panose="020B0502020202020204" pitchFamily="34" charset="0"/>
              </a:rPr>
              <a:t>$10</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13895911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a:t>
            </a:r>
            <a:r>
              <a:rPr lang="en-US" dirty="0">
                <a:latin typeface="Century Gothic" panose="020B0502020202020204" pitchFamily="34" charset="0"/>
              </a:rPr>
              <a:t>Order Bill of Material</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Tree>
    <p:extLst>
      <p:ext uri="{BB962C8B-B14F-4D97-AF65-F5344CB8AC3E}">
        <p14:creationId xmlns:p14="http://schemas.microsoft.com/office/powerpoint/2010/main" val="887444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Manufacturing-Related </a:t>
            </a:r>
            <a:r>
              <a:rPr lang="en-US" dirty="0" smtClean="0">
                <a:latin typeface="Century Gothic" panose="020B0502020202020204" pitchFamily="34" charset="0"/>
              </a:rPr>
              <a:t>Variances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Material Rate Variance</a:t>
            </a:r>
          </a:p>
        </p:txBody>
      </p:sp>
      <p:sp>
        <p:nvSpPr>
          <p:cNvPr id="6" name="Text Box 3"/>
          <p:cNvSpPr txBox="1">
            <a:spLocks noChangeArrowheads="1"/>
          </p:cNvSpPr>
          <p:nvPr/>
        </p:nvSpPr>
        <p:spPr bwMode="auto">
          <a:xfrm>
            <a:off x="800100" y="2590966"/>
            <a:ext cx="1390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50000"/>
              </a:spcBef>
              <a:spcAft>
                <a:spcPct val="0"/>
              </a:spcAft>
            </a:pPr>
            <a:r>
              <a:rPr lang="en-US" altLang="en-US" b="1" u="sng" smtClean="0">
                <a:solidFill>
                  <a:srgbClr val="000000"/>
                </a:solidFill>
                <a:latin typeface="Century Gothic" panose="020B0502020202020204" pitchFamily="34" charset="0"/>
              </a:rPr>
              <a:t>Variance</a:t>
            </a:r>
          </a:p>
        </p:txBody>
      </p:sp>
      <p:sp>
        <p:nvSpPr>
          <p:cNvPr id="7" name="Text Box 4"/>
          <p:cNvSpPr txBox="1">
            <a:spLocks noChangeArrowheads="1"/>
          </p:cNvSpPr>
          <p:nvPr/>
        </p:nvSpPr>
        <p:spPr bwMode="auto">
          <a:xfrm>
            <a:off x="2552700" y="2610016"/>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b="1" u="sng" smtClean="0">
                <a:solidFill>
                  <a:srgbClr val="000000"/>
                </a:solidFill>
                <a:latin typeface="Century Gothic" panose="020B0502020202020204" pitchFamily="34" charset="0"/>
              </a:rPr>
              <a:t>When Calculated</a:t>
            </a:r>
          </a:p>
        </p:txBody>
      </p:sp>
      <p:sp>
        <p:nvSpPr>
          <p:cNvPr id="8" name="Text Box 5"/>
          <p:cNvSpPr txBox="1">
            <a:spLocks noChangeArrowheads="1"/>
          </p:cNvSpPr>
          <p:nvPr/>
        </p:nvSpPr>
        <p:spPr bwMode="auto">
          <a:xfrm>
            <a:off x="552450" y="3276766"/>
            <a:ext cx="1619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50000"/>
              </a:spcBef>
              <a:spcAft>
                <a:spcPct val="0"/>
              </a:spcAft>
            </a:pPr>
            <a:r>
              <a:rPr lang="en-US" altLang="en-US" sz="1600" b="1" smtClean="0">
                <a:solidFill>
                  <a:srgbClr val="000000"/>
                </a:solidFill>
                <a:latin typeface="Century Gothic" panose="020B0502020202020204" pitchFamily="34" charset="0"/>
              </a:rPr>
              <a:t>Material Rate</a:t>
            </a:r>
          </a:p>
        </p:txBody>
      </p:sp>
      <p:sp>
        <p:nvSpPr>
          <p:cNvPr id="9" name="Text Box 6"/>
          <p:cNvSpPr txBox="1">
            <a:spLocks noChangeArrowheads="1"/>
          </p:cNvSpPr>
          <p:nvPr/>
        </p:nvSpPr>
        <p:spPr bwMode="auto">
          <a:xfrm>
            <a:off x="2552700" y="3295816"/>
            <a:ext cx="268605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dirty="0">
                <a:solidFill>
                  <a:srgbClr val="000000"/>
                </a:solidFill>
                <a:latin typeface="Century Gothic" panose="020B0502020202020204" pitchFamily="34" charset="0"/>
              </a:rPr>
              <a:t>Production Operation Reporting: Component Issue, or Backflush</a:t>
            </a:r>
          </a:p>
        </p:txBody>
      </p:sp>
      <p:sp>
        <p:nvSpPr>
          <p:cNvPr id="10" name="Text Box 7"/>
          <p:cNvSpPr txBox="1">
            <a:spLocks noChangeArrowheads="1"/>
          </p:cNvSpPr>
          <p:nvPr/>
        </p:nvSpPr>
        <p:spPr bwMode="auto">
          <a:xfrm>
            <a:off x="5276850" y="2610016"/>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b="1" u="sng" smtClean="0">
                <a:solidFill>
                  <a:srgbClr val="000000"/>
                </a:solidFill>
                <a:latin typeface="Century Gothic" panose="020B0502020202020204" pitchFamily="34" charset="0"/>
              </a:rPr>
              <a:t>Cause</a:t>
            </a:r>
          </a:p>
        </p:txBody>
      </p:sp>
      <p:sp>
        <p:nvSpPr>
          <p:cNvPr id="11" name="Text Box 8"/>
          <p:cNvSpPr txBox="1">
            <a:spLocks noChangeArrowheads="1"/>
          </p:cNvSpPr>
          <p:nvPr/>
        </p:nvSpPr>
        <p:spPr bwMode="auto">
          <a:xfrm>
            <a:off x="5276850" y="3295816"/>
            <a:ext cx="340995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eaLnBrk="0" fontAlgn="base" hangingPunct="0">
              <a:spcBef>
                <a:spcPct val="50000"/>
              </a:spcBef>
              <a:spcAft>
                <a:spcPct val="0"/>
              </a:spcAft>
            </a:pPr>
            <a:r>
              <a:rPr lang="en-US" altLang="en-US" sz="1400" smtClean="0">
                <a:solidFill>
                  <a:srgbClr val="000000"/>
                </a:solidFill>
                <a:latin typeface="Century Gothic" panose="020B0502020202020204" pitchFamily="34" charset="0"/>
              </a:rPr>
              <a:t>Difference between component costs issued to the WO (actual) and component costs on the WO BOM (std)</a:t>
            </a:r>
          </a:p>
        </p:txBody>
      </p:sp>
      <p:sp>
        <p:nvSpPr>
          <p:cNvPr id="12" name="Text Box 9"/>
          <p:cNvSpPr txBox="1">
            <a:spLocks noChangeArrowheads="1"/>
          </p:cNvSpPr>
          <p:nvPr/>
        </p:nvSpPr>
        <p:spPr bwMode="auto">
          <a:xfrm>
            <a:off x="2457450" y="4172116"/>
            <a:ext cx="5324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en-US" sz="1400" i="1" smtClean="0">
                <a:solidFill>
                  <a:srgbClr val="000000"/>
                </a:solidFill>
                <a:latin typeface="Century Gothic" panose="020B0502020202020204" pitchFamily="34" charset="0"/>
              </a:rPr>
              <a:t>(WO BOM Unit Cost at Issue - GL Unit Cost) x Actual Qty Issued</a:t>
            </a:r>
          </a:p>
        </p:txBody>
      </p:sp>
      <p:sp>
        <p:nvSpPr>
          <p:cNvPr id="13" name="Text Box 10"/>
          <p:cNvSpPr txBox="1">
            <a:spLocks noChangeArrowheads="1"/>
          </p:cNvSpPr>
          <p:nvPr/>
        </p:nvSpPr>
        <p:spPr bwMode="auto">
          <a:xfrm>
            <a:off x="742950" y="4143541"/>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50000"/>
              </a:spcBef>
              <a:spcAft>
                <a:spcPct val="0"/>
              </a:spcAft>
            </a:pPr>
            <a:r>
              <a:rPr lang="en-US" altLang="en-US" sz="1600" i="1" smtClean="0">
                <a:solidFill>
                  <a:srgbClr val="000000"/>
                </a:solidFill>
                <a:latin typeface="Century Gothic" panose="020B0502020202020204" pitchFamily="34" charset="0"/>
              </a:rPr>
              <a:t>Formula</a:t>
            </a:r>
            <a:endParaRPr lang="en-US" altLang="en-US" sz="1600" b="1" smtClean="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19737642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smtClean="0">
                <a:latin typeface="Century Gothic" panose="020B0502020202020204" pitchFamily="34" charset="0"/>
              </a:rPr>
              <a:t>Issue Components – GL Effect</a:t>
            </a:r>
            <a:endParaRPr lang="en-US" dirty="0">
              <a:latin typeface="Century Gothic" panose="020B0502020202020204" pitchFamily="34" charset="0"/>
            </a:endParaRPr>
          </a:p>
        </p:txBody>
      </p:sp>
      <p:sp>
        <p:nvSpPr>
          <p:cNvPr id="6" name="Text Box 3"/>
          <p:cNvSpPr txBox="1">
            <a:spLocks noChangeArrowheads="1"/>
          </p:cNvSpPr>
          <p:nvPr/>
        </p:nvSpPr>
        <p:spPr bwMode="auto">
          <a:xfrm>
            <a:off x="720253" y="1568397"/>
            <a:ext cx="6724650"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 pos="571500" algn="l"/>
              </a:tabLst>
              <a:defRPr sz="2400">
                <a:solidFill>
                  <a:schemeClr val="tx1"/>
                </a:solidFill>
                <a:latin typeface="Times New Roman" panose="02020603050405020304" pitchFamily="18" charset="0"/>
              </a:defRPr>
            </a:lvl1pPr>
            <a:lvl2pPr>
              <a:tabLst>
                <a:tab pos="114300" algn="l"/>
                <a:tab pos="571500" algn="l"/>
              </a:tabLst>
              <a:defRPr sz="2400">
                <a:solidFill>
                  <a:schemeClr val="tx1"/>
                </a:solidFill>
                <a:latin typeface="Times New Roman" panose="02020603050405020304" pitchFamily="18" charset="0"/>
              </a:defRPr>
            </a:lvl2pPr>
            <a:lvl3pPr>
              <a:tabLst>
                <a:tab pos="114300" algn="l"/>
                <a:tab pos="571500" algn="l"/>
              </a:tabLst>
              <a:defRPr sz="2400">
                <a:solidFill>
                  <a:schemeClr val="tx1"/>
                </a:solidFill>
                <a:latin typeface="Times New Roman" panose="02020603050405020304" pitchFamily="18" charset="0"/>
              </a:defRPr>
            </a:lvl3pPr>
            <a:lvl4pPr>
              <a:tabLst>
                <a:tab pos="114300" algn="l"/>
                <a:tab pos="571500" algn="l"/>
              </a:tabLst>
              <a:defRPr sz="2400">
                <a:solidFill>
                  <a:schemeClr val="tx1"/>
                </a:solidFill>
                <a:latin typeface="Times New Roman" panose="02020603050405020304" pitchFamily="18" charset="0"/>
              </a:defRPr>
            </a:lvl4pPr>
            <a:lvl5pPr>
              <a:tabLst>
                <a:tab pos="114300" algn="l"/>
                <a:tab pos="5715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9pPr>
          </a:lstStyle>
          <a:p>
            <a:pPr>
              <a:spcBef>
                <a:spcPct val="50000"/>
              </a:spcBef>
            </a:pPr>
            <a:r>
              <a:rPr lang="en-US" altLang="en-US" sz="1600" b="1" dirty="0">
                <a:latin typeface="Century Gothic" panose="020B0502020202020204" pitchFamily="34" charset="0"/>
              </a:rPr>
              <a:t> </a:t>
            </a:r>
            <a:r>
              <a:rPr lang="en-US" altLang="en-US" sz="1800" b="1" u="sng" dirty="0">
                <a:latin typeface="Century Gothic" panose="020B0502020202020204" pitchFamily="34" charset="0"/>
              </a:rPr>
              <a:t>Component Issue from WO site		GL Trans Type</a:t>
            </a:r>
            <a:endParaRPr lang="en-US" altLang="en-US" sz="1800" b="1" dirty="0">
              <a:latin typeface="Century Gothic" panose="020B0502020202020204" pitchFamily="34" charset="0"/>
            </a:endParaRPr>
          </a:p>
          <a:p>
            <a:pPr>
              <a:spcBef>
                <a:spcPct val="50000"/>
              </a:spcBef>
            </a:pPr>
            <a:r>
              <a:rPr lang="en-US" altLang="en-US" sz="1800" b="1" dirty="0">
                <a:latin typeface="Century Gothic" panose="020B0502020202020204" pitchFamily="34" charset="0"/>
              </a:rPr>
              <a:t>		DR WIP					IC</a:t>
            </a:r>
            <a:br>
              <a:rPr lang="en-US" altLang="en-US" sz="1800" b="1" dirty="0">
                <a:latin typeface="Century Gothic" panose="020B0502020202020204" pitchFamily="34" charset="0"/>
              </a:rPr>
            </a:br>
            <a:r>
              <a:rPr lang="en-US" altLang="en-US" sz="1800" b="1" dirty="0">
                <a:latin typeface="Century Gothic" panose="020B0502020202020204" pitchFamily="34" charset="0"/>
              </a:rPr>
              <a:t>		CR Inventory</a:t>
            </a:r>
          </a:p>
          <a:p>
            <a:pPr>
              <a:spcBef>
                <a:spcPct val="50000"/>
              </a:spcBef>
            </a:pPr>
            <a:r>
              <a:rPr lang="en-US" altLang="en-US" sz="1800" b="1" dirty="0">
                <a:latin typeface="Century Gothic" panose="020B0502020202020204" pitchFamily="34" charset="0"/>
              </a:rPr>
              <a:t>		DR Material Rate Variance			IC</a:t>
            </a:r>
            <a:br>
              <a:rPr lang="en-US" altLang="en-US" sz="1800" b="1" dirty="0">
                <a:latin typeface="Century Gothic" panose="020B0502020202020204" pitchFamily="34" charset="0"/>
              </a:rPr>
            </a:br>
            <a:r>
              <a:rPr lang="en-US" altLang="en-US" sz="1800" b="1" dirty="0">
                <a:latin typeface="Century Gothic" panose="020B0502020202020204" pitchFamily="34" charset="0"/>
              </a:rPr>
              <a:t>		CR WIP</a:t>
            </a:r>
            <a:endParaRPr lang="en-US" altLang="en-US" sz="1600" dirty="0">
              <a:latin typeface="Century Gothic" panose="020B0502020202020204" pitchFamily="34" charset="0"/>
            </a:endParaRPr>
          </a:p>
          <a:p>
            <a:pPr>
              <a:spcBef>
                <a:spcPct val="50000"/>
              </a:spcBef>
            </a:pPr>
            <a:r>
              <a:rPr lang="en-US" altLang="en-US" sz="1600" b="1" dirty="0">
                <a:latin typeface="Century Gothic" panose="020B0502020202020204" pitchFamily="34" charset="0"/>
              </a:rPr>
              <a:t>		Positive amounts = unfavorable variance;</a:t>
            </a:r>
            <a:br>
              <a:rPr lang="en-US" altLang="en-US" sz="1600" b="1" dirty="0">
                <a:latin typeface="Century Gothic" panose="020B0502020202020204" pitchFamily="34" charset="0"/>
              </a:rPr>
            </a:br>
            <a:r>
              <a:rPr lang="en-US" altLang="en-US" sz="1600" b="1" dirty="0">
                <a:latin typeface="Century Gothic" panose="020B0502020202020204" pitchFamily="34" charset="0"/>
              </a:rPr>
              <a:t>		Negative amounts = favorable variance</a:t>
            </a:r>
            <a:endParaRPr lang="en-US" altLang="en-US" sz="1800" b="1" dirty="0">
              <a:latin typeface="Century Gothic" panose="020B0502020202020204" pitchFamily="34" charset="0"/>
            </a:endParaRPr>
          </a:p>
        </p:txBody>
      </p:sp>
      <p:sp>
        <p:nvSpPr>
          <p:cNvPr id="7" name="Text Box 5"/>
          <p:cNvSpPr txBox="1">
            <a:spLocks noChangeArrowheads="1"/>
          </p:cNvSpPr>
          <p:nvPr/>
        </p:nvSpPr>
        <p:spPr bwMode="auto">
          <a:xfrm>
            <a:off x="645378" y="2534867"/>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a:t>
            </a:r>
          </a:p>
        </p:txBody>
      </p:sp>
      <p:sp>
        <p:nvSpPr>
          <p:cNvPr id="8" name="Text Box 6"/>
          <p:cNvSpPr txBox="1">
            <a:spLocks noChangeArrowheads="1"/>
          </p:cNvSpPr>
          <p:nvPr/>
        </p:nvSpPr>
        <p:spPr bwMode="auto">
          <a:xfrm>
            <a:off x="643791" y="3182567"/>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a:t>
            </a:r>
          </a:p>
        </p:txBody>
      </p:sp>
    </p:spTree>
    <p:extLst>
      <p:ext uri="{BB962C8B-B14F-4D97-AF65-F5344CB8AC3E}">
        <p14:creationId xmlns:p14="http://schemas.microsoft.com/office/powerpoint/2010/main" val="4004358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000" dirty="0">
                <a:latin typeface="Century Gothic" panose="020B0502020202020204" pitchFamily="34" charset="0"/>
              </a:rPr>
              <a:t>Production Orders Process Flow</a:t>
            </a:r>
          </a:p>
          <a:p>
            <a:r>
              <a:rPr lang="en-US" sz="2000" dirty="0">
                <a:latin typeface="Century Gothic" panose="020B0502020202020204" pitchFamily="34" charset="0"/>
              </a:rPr>
              <a:t>Production Orders</a:t>
            </a:r>
          </a:p>
          <a:p>
            <a:r>
              <a:rPr lang="en-US" sz="2000" dirty="0">
                <a:latin typeface="Century Gothic" panose="020B0502020202020204" pitchFamily="34" charset="0"/>
              </a:rPr>
              <a:t>Components Issues</a:t>
            </a:r>
          </a:p>
          <a:p>
            <a:r>
              <a:rPr lang="en-US" sz="2000" dirty="0">
                <a:latin typeface="Century Gothic" panose="020B0502020202020204" pitchFamily="34" charset="0"/>
              </a:rPr>
              <a:t>WIP Material Cost Revaluation</a:t>
            </a:r>
          </a:p>
          <a:p>
            <a:r>
              <a:rPr lang="en-US" sz="2000" dirty="0">
                <a:latin typeface="Century Gothic" panose="020B0502020202020204" pitchFamily="34" charset="0"/>
              </a:rPr>
              <a:t>Floor Stock</a:t>
            </a:r>
          </a:p>
          <a:p>
            <a:r>
              <a:rPr lang="en-US" sz="2000" dirty="0">
                <a:latin typeface="Century Gothic" panose="020B0502020202020204" pitchFamily="34" charset="0"/>
              </a:rPr>
              <a:t>Inter-site Transfers/Multi-site Component Issues</a:t>
            </a:r>
          </a:p>
          <a:p>
            <a:r>
              <a:rPr lang="en-US" sz="2000" dirty="0">
                <a:latin typeface="Century Gothic" panose="020B0502020202020204" pitchFamily="34" charset="0"/>
              </a:rPr>
              <a:t>Labor/Burden Reporting</a:t>
            </a:r>
          </a:p>
          <a:p>
            <a:r>
              <a:rPr lang="en-US" sz="2000" dirty="0">
                <a:latin typeface="Century Gothic" panose="020B0502020202020204" pitchFamily="34" charset="0"/>
              </a:rPr>
              <a:t>Subcontract</a:t>
            </a:r>
          </a:p>
          <a:p>
            <a:r>
              <a:rPr lang="en-US" sz="2000" dirty="0">
                <a:latin typeface="Century Gothic" panose="020B0502020202020204" pitchFamily="34" charset="0"/>
              </a:rPr>
              <a:t>Production Order Receipts</a:t>
            </a:r>
          </a:p>
          <a:p>
            <a:r>
              <a:rPr lang="en-US" sz="2000" dirty="0" smtClean="0">
                <a:latin typeface="Century Gothic" panose="020B0502020202020204" pitchFamily="34" charset="0"/>
              </a:rPr>
              <a:t>Scrap</a:t>
            </a:r>
            <a:endParaRPr lang="en-US" sz="2000" dirty="0">
              <a:latin typeface="Century Gothic" panose="020B0502020202020204" pitchFamily="34" charset="0"/>
            </a:endParaRPr>
          </a:p>
          <a:p>
            <a:r>
              <a:rPr lang="en-US" sz="2000" dirty="0">
                <a:latin typeface="Century Gothic" panose="020B0502020202020204" pitchFamily="34" charset="0"/>
              </a:rPr>
              <a:t>Post Production Order Usage Variances</a:t>
            </a:r>
          </a:p>
          <a:p>
            <a:r>
              <a:rPr lang="en-US" sz="2000" dirty="0">
                <a:latin typeface="Century Gothic" panose="020B0502020202020204" pitchFamily="34" charset="0"/>
              </a:rPr>
              <a:t>Production Order Accounting Close</a:t>
            </a:r>
          </a:p>
          <a:p>
            <a:r>
              <a:rPr lang="en-US" sz="2000" dirty="0">
                <a:latin typeface="Century Gothic" panose="020B0502020202020204" pitchFamily="34" charset="0"/>
              </a:rPr>
              <a:t>Production Order Cost Report</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35651738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894846" y="6583680"/>
            <a:ext cx="2025652" cy="274320"/>
          </a:xfrm>
        </p:spPr>
        <p:txBody>
          <a:bodyPr/>
          <a:lstStyle/>
          <a:p>
            <a:fld id="{D295FD85-0E9A-9A4B-AEA4-CF6493BFD0E6}" type="slidenum">
              <a:rPr lang="en-US" smtClean="0">
                <a:latin typeface="Century Gothic" panose="020B0502020202020204" pitchFamily="34" charset="0"/>
              </a:rPr>
              <a:pPr/>
              <a:t>20</a:t>
            </a:fld>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WIP Material Cost Revaluation</a:t>
            </a:r>
          </a:p>
        </p:txBody>
      </p:sp>
      <p:pic>
        <p:nvPicPr>
          <p:cNvPr id="6" name="Picture 5"/>
          <p:cNvPicPr>
            <a:picLocks noChangeAspect="1"/>
          </p:cNvPicPr>
          <p:nvPr/>
        </p:nvPicPr>
        <p:blipFill rotWithShape="1">
          <a:blip r:embed="rId3"/>
          <a:srcRect l="15408" t="8993" r="16401" b="43084"/>
          <a:stretch/>
        </p:blipFill>
        <p:spPr>
          <a:xfrm>
            <a:off x="419100" y="1562100"/>
            <a:ext cx="8309113" cy="2353586"/>
          </a:xfrm>
          <a:prstGeom prst="rect">
            <a:avLst/>
          </a:prstGeom>
          <a:ln>
            <a:solidFill>
              <a:schemeClr val="tx1"/>
            </a:solidFill>
          </a:ln>
        </p:spPr>
      </p:pic>
      <p:pic>
        <p:nvPicPr>
          <p:cNvPr id="7" name="Picture 6"/>
          <p:cNvPicPr>
            <a:picLocks noChangeAspect="1"/>
          </p:cNvPicPr>
          <p:nvPr/>
        </p:nvPicPr>
        <p:blipFill rotWithShape="1">
          <a:blip r:embed="rId4"/>
          <a:srcRect l="15175" t="8967" r="16483" b="42823"/>
          <a:stretch/>
        </p:blipFill>
        <p:spPr>
          <a:xfrm>
            <a:off x="3445328" y="3979296"/>
            <a:ext cx="8327572" cy="2367643"/>
          </a:xfrm>
          <a:prstGeom prst="rect">
            <a:avLst/>
          </a:prstGeom>
          <a:ln>
            <a:solidFill>
              <a:schemeClr val="tx1"/>
            </a:solidFill>
          </a:ln>
        </p:spPr>
      </p:pic>
      <p:sp>
        <p:nvSpPr>
          <p:cNvPr id="8" name="Text Box 5"/>
          <p:cNvSpPr txBox="1">
            <a:spLocks noChangeArrowheads="1"/>
          </p:cNvSpPr>
          <p:nvPr/>
        </p:nvSpPr>
        <p:spPr bwMode="auto">
          <a:xfrm>
            <a:off x="419100" y="4482548"/>
            <a:ext cx="30262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200" b="1" dirty="0">
                <a:latin typeface="Century Gothic" panose="020B0502020202020204" pitchFamily="34" charset="0"/>
              </a:rPr>
              <a:t>Before WIP Material Cost Revaluation</a:t>
            </a:r>
          </a:p>
        </p:txBody>
      </p:sp>
      <p:sp>
        <p:nvSpPr>
          <p:cNvPr id="9" name="Rectangle 8"/>
          <p:cNvSpPr/>
          <p:nvPr/>
        </p:nvSpPr>
        <p:spPr>
          <a:xfrm>
            <a:off x="8933727" y="3061454"/>
            <a:ext cx="2798010" cy="276999"/>
          </a:xfrm>
          <a:prstGeom prst="rect">
            <a:avLst/>
          </a:prstGeom>
        </p:spPr>
        <p:txBody>
          <a:bodyPr wrap="none">
            <a:spAutoFit/>
          </a:bodyPr>
          <a:lstStyle/>
          <a:p>
            <a:pPr>
              <a:spcBef>
                <a:spcPct val="50000"/>
              </a:spcBef>
            </a:pPr>
            <a:r>
              <a:rPr lang="en-US" altLang="en-US" sz="1200" b="1" dirty="0">
                <a:latin typeface="Century Gothic" panose="020B0502020202020204" pitchFamily="34" charset="0"/>
              </a:rPr>
              <a:t>After WIP Material Cost Revaluation</a:t>
            </a:r>
          </a:p>
        </p:txBody>
      </p:sp>
      <p:cxnSp>
        <p:nvCxnSpPr>
          <p:cNvPr id="11" name="Elbow Connector 10"/>
          <p:cNvCxnSpPr>
            <a:stCxn id="8" idx="0"/>
          </p:cNvCxnSpPr>
          <p:nvPr/>
        </p:nvCxnSpPr>
        <p:spPr>
          <a:xfrm rot="5400000" flipH="1" flipV="1">
            <a:off x="1766168" y="4081736"/>
            <a:ext cx="566858" cy="234767"/>
          </a:xfrm>
          <a:prstGeom prst="bentConnector3">
            <a:avLst/>
          </a:prstGeom>
          <a:ln w="19050"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rot="5400000">
            <a:off x="9915243" y="3450899"/>
            <a:ext cx="628221" cy="373712"/>
          </a:xfrm>
          <a:prstGeom prst="bentConnector3">
            <a:avLst/>
          </a:prstGeom>
          <a:ln w="19050" cap="rnd">
            <a:solidFill>
              <a:srgbClr val="FF0000"/>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1566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WIP Material Cost Revaluation – Transactions Detail</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
        <p:nvSpPr>
          <p:cNvPr id="7" name="Text Box 1028"/>
          <p:cNvSpPr txBox="1">
            <a:spLocks noChangeArrowheads="1"/>
          </p:cNvSpPr>
          <p:nvPr/>
        </p:nvSpPr>
        <p:spPr bwMode="auto">
          <a:xfrm>
            <a:off x="4969564" y="5093556"/>
            <a:ext cx="2449004" cy="7848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a:latin typeface="Century Gothic" panose="020B0502020202020204" pitchFamily="34" charset="0"/>
              </a:rPr>
              <a:t>WIP-ADJ</a:t>
            </a:r>
            <a:r>
              <a:rPr lang="en-US" altLang="en-US" sz="1000" b="1" dirty="0">
                <a:latin typeface="Century Gothic" panose="020B0502020202020204" pitchFamily="34" charset="0"/>
              </a:rPr>
              <a:t> </a:t>
            </a:r>
            <a:endParaRPr lang="en-US" altLang="en-US" sz="1000" b="1" dirty="0" smtClean="0">
              <a:latin typeface="Century Gothic" panose="020B0502020202020204" pitchFamily="34" charset="0"/>
            </a:endParaRPr>
          </a:p>
          <a:p>
            <a:pPr>
              <a:spcBef>
                <a:spcPct val="50000"/>
              </a:spcBef>
            </a:pPr>
            <a:r>
              <a:rPr lang="en-US" altLang="en-US" sz="1000" b="1" dirty="0" smtClean="0">
                <a:latin typeface="Century Gothic" panose="020B0502020202020204" pitchFamily="34" charset="0"/>
              </a:rPr>
              <a:t>DR 1550 </a:t>
            </a:r>
            <a:r>
              <a:rPr lang="en-US" altLang="en-US" sz="1000" b="1" dirty="0">
                <a:latin typeface="Century Gothic" panose="020B0502020202020204" pitchFamily="34" charset="0"/>
              </a:rPr>
              <a:t>(WIP) $</a:t>
            </a:r>
            <a:r>
              <a:rPr lang="en-US" altLang="en-US" sz="1000" b="1" dirty="0" smtClean="0">
                <a:latin typeface="Century Gothic" panose="020B0502020202020204" pitchFamily="34" charset="0"/>
              </a:rPr>
              <a:t>16</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CR </a:t>
            </a:r>
            <a:r>
              <a:rPr lang="en-US" altLang="en-US" sz="1000" b="1" dirty="0" smtClean="0">
                <a:latin typeface="Century Gothic" panose="020B0502020202020204" pitchFamily="34" charset="0"/>
              </a:rPr>
              <a:t>5050 </a:t>
            </a:r>
            <a:r>
              <a:rPr lang="en-US" altLang="en-US" sz="1000" b="1" dirty="0">
                <a:latin typeface="Century Gothic" panose="020B0502020202020204" pitchFamily="34" charset="0"/>
              </a:rPr>
              <a:t>(Material Rate Variance) $</a:t>
            </a:r>
            <a:r>
              <a:rPr lang="en-US" altLang="en-US" sz="1000" b="1" dirty="0" smtClean="0">
                <a:latin typeface="Century Gothic" panose="020B0502020202020204" pitchFamily="34" charset="0"/>
              </a:rPr>
              <a:t>16</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30793798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Floor </a:t>
            </a:r>
            <a:r>
              <a:rPr lang="en-US" dirty="0" smtClean="0">
                <a:latin typeface="Century Gothic" panose="020B0502020202020204" pitchFamily="34" charset="0"/>
              </a:rPr>
              <a:t>Stock </a:t>
            </a:r>
            <a:r>
              <a:rPr lang="en-US" dirty="0">
                <a:latin typeface="Century Gothic" panose="020B0502020202020204" pitchFamily="34" charset="0"/>
              </a:rPr>
              <a:t>–</a:t>
            </a:r>
            <a:r>
              <a:rPr lang="en-US" dirty="0" smtClean="0">
                <a:latin typeface="Century Gothic" panose="020B0502020202020204" pitchFamily="34" charset="0"/>
              </a:rPr>
              <a:t> No Pick, No Issue</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3856757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Floor </a:t>
            </a:r>
            <a:r>
              <a:rPr lang="en-US" dirty="0" smtClean="0">
                <a:latin typeface="Century Gothic" panose="020B0502020202020204" pitchFamily="34" charset="0"/>
              </a:rPr>
              <a:t>Stock </a:t>
            </a:r>
            <a:r>
              <a:rPr lang="en-US" dirty="0">
                <a:latin typeface="Century Gothic" panose="020B0502020202020204" pitchFamily="34" charset="0"/>
              </a:rPr>
              <a:t>–</a:t>
            </a:r>
            <a:r>
              <a:rPr lang="en-US" dirty="0" smtClean="0">
                <a:latin typeface="Century Gothic" panose="020B0502020202020204" pitchFamily="34" charset="0"/>
              </a:rPr>
              <a:t> </a:t>
            </a:r>
            <a:r>
              <a:rPr lang="en-US" dirty="0">
                <a:latin typeface="Century Gothic" panose="020B0502020202020204" pitchFamily="34" charset="0"/>
              </a:rPr>
              <a:t>Issues Unplanned</a:t>
            </a:r>
          </a:p>
        </p:txBody>
      </p:sp>
      <p:pic>
        <p:nvPicPr>
          <p:cNvPr id="9" name="Picture 8"/>
          <p:cNvPicPr>
            <a:picLocks noChangeAspect="1"/>
          </p:cNvPicPr>
          <p:nvPr/>
        </p:nvPicPr>
        <p:blipFill>
          <a:blip r:embed="rId3"/>
          <a:stretch>
            <a:fillRect/>
          </a:stretch>
        </p:blipFill>
        <p:spPr>
          <a:xfrm>
            <a:off x="6994" y="1571625"/>
            <a:ext cx="12185006" cy="4918582"/>
          </a:xfrm>
          <a:prstGeom prst="rect">
            <a:avLst/>
          </a:prstGeom>
        </p:spPr>
      </p:pic>
    </p:spTree>
    <p:extLst>
      <p:ext uri="{BB962C8B-B14F-4D97-AF65-F5344CB8AC3E}">
        <p14:creationId xmlns:p14="http://schemas.microsoft.com/office/powerpoint/2010/main" val="2032611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Floor Stock – Transactions Detail</a:t>
            </a:r>
          </a:p>
        </p:txBody>
      </p:sp>
      <p:pic>
        <p:nvPicPr>
          <p:cNvPr id="7" name="Picture 6"/>
          <p:cNvPicPr>
            <a:picLocks noChangeAspect="1"/>
          </p:cNvPicPr>
          <p:nvPr/>
        </p:nvPicPr>
        <p:blipFill>
          <a:blip r:embed="rId3"/>
          <a:stretch>
            <a:fillRect/>
          </a:stretch>
        </p:blipFill>
        <p:spPr>
          <a:xfrm>
            <a:off x="-2531" y="1562100"/>
            <a:ext cx="12185006" cy="4918582"/>
          </a:xfrm>
          <a:prstGeom prst="rect">
            <a:avLst/>
          </a:prstGeom>
        </p:spPr>
      </p:pic>
    </p:spTree>
    <p:extLst>
      <p:ext uri="{BB962C8B-B14F-4D97-AF65-F5344CB8AC3E}">
        <p14:creationId xmlns:p14="http://schemas.microsoft.com/office/powerpoint/2010/main" val="34164905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Intersite Transfers</a:t>
            </a:r>
          </a:p>
        </p:txBody>
      </p:sp>
      <p:sp>
        <p:nvSpPr>
          <p:cNvPr id="6" name="Line 1042"/>
          <p:cNvSpPr>
            <a:spLocks noChangeShapeType="1"/>
          </p:cNvSpPr>
          <p:nvPr/>
        </p:nvSpPr>
        <p:spPr bwMode="auto">
          <a:xfrm>
            <a:off x="4891088" y="4203313"/>
            <a:ext cx="746125" cy="1379538"/>
          </a:xfrm>
          <a:prstGeom prst="line">
            <a:avLst/>
          </a:prstGeom>
          <a:noFill/>
          <a:ln w="101600">
            <a:solidFill>
              <a:schemeClr val="tx1"/>
            </a:solidFill>
            <a:round/>
            <a:headEnd/>
            <a:tailEnd type="triangle" w="med" len="med"/>
          </a:ln>
        </p:spPr>
        <p:txBody>
          <a:bodyPr wrap="none" anchor="ctr"/>
          <a:lstStyle/>
          <a:p>
            <a:endParaRPr lang="en-US">
              <a:latin typeface="Century Gothic" panose="020B0502020202020204" pitchFamily="34" charset="0"/>
            </a:endParaRPr>
          </a:p>
        </p:txBody>
      </p:sp>
      <p:sp>
        <p:nvSpPr>
          <p:cNvPr id="7" name="Rectangle 1028"/>
          <p:cNvSpPr>
            <a:spLocks noChangeArrowheads="1"/>
          </p:cNvSpPr>
          <p:nvPr/>
        </p:nvSpPr>
        <p:spPr bwMode="auto">
          <a:xfrm>
            <a:off x="641350" y="1568063"/>
            <a:ext cx="4405313" cy="2578100"/>
          </a:xfrm>
          <a:prstGeom prst="rect">
            <a:avLst/>
          </a:prstGeom>
          <a:solidFill>
            <a:schemeClr val="bg1"/>
          </a:solidFill>
          <a:ln w="12700">
            <a:solidFill>
              <a:schemeClr val="tx1"/>
            </a:solidFill>
            <a:miter lim="800000"/>
            <a:headEnd/>
            <a:tailEnd/>
          </a:ln>
          <a:effectLst>
            <a:outerShdw dist="107763" dir="2700000" algn="ctr" rotWithShape="0">
              <a:schemeClr val="tx2"/>
            </a:outerShdw>
          </a:effectLst>
        </p:spPr>
        <p:txBody>
          <a:bodyPr wrap="none" anchor="ctr"/>
          <a:lstStyle/>
          <a:p>
            <a:pPr>
              <a:defRPr/>
            </a:pPr>
            <a:endParaRPr lang="en-US">
              <a:latin typeface="Century Gothic" panose="020B0502020202020204" pitchFamily="34" charset="0"/>
            </a:endParaRPr>
          </a:p>
        </p:txBody>
      </p:sp>
      <p:sp>
        <p:nvSpPr>
          <p:cNvPr id="8" name="Rectangle 1029"/>
          <p:cNvSpPr>
            <a:spLocks noChangeArrowheads="1"/>
          </p:cNvSpPr>
          <p:nvPr/>
        </p:nvSpPr>
        <p:spPr bwMode="auto">
          <a:xfrm>
            <a:off x="806450" y="2149088"/>
            <a:ext cx="1365250" cy="1847850"/>
          </a:xfrm>
          <a:prstGeom prst="rect">
            <a:avLst/>
          </a:prstGeom>
          <a:solidFill>
            <a:schemeClr val="bg1"/>
          </a:solidFill>
          <a:ln w="12700">
            <a:solidFill>
              <a:schemeClr val="tx1"/>
            </a:solidFill>
            <a:miter lim="800000"/>
            <a:headEnd/>
            <a:tailEnd/>
          </a:ln>
        </p:spPr>
        <p:txBody>
          <a:bodyPr wrap="none" anchor="ctr"/>
          <a:lstStyle/>
          <a:p>
            <a:endParaRPr lang="en-US">
              <a:latin typeface="Century Gothic" panose="020B0502020202020204" pitchFamily="34" charset="0"/>
            </a:endParaRPr>
          </a:p>
        </p:txBody>
      </p:sp>
      <p:sp>
        <p:nvSpPr>
          <p:cNvPr id="9" name="Rectangle 1030"/>
          <p:cNvSpPr>
            <a:spLocks noChangeArrowheads="1"/>
          </p:cNvSpPr>
          <p:nvPr/>
        </p:nvSpPr>
        <p:spPr bwMode="auto">
          <a:xfrm>
            <a:off x="2325688" y="2171313"/>
            <a:ext cx="948979" cy="397545"/>
          </a:xfrm>
          <a:prstGeom prst="rect">
            <a:avLst/>
          </a:prstGeom>
          <a:noFill/>
          <a:ln w="12700" cmpd="dbl">
            <a:noFill/>
            <a:miter lim="800000"/>
            <a:headEnd/>
            <a:tailEnd/>
          </a:ln>
        </p:spPr>
        <p:txBody>
          <a:bodyPr wrap="none" lIns="90488" tIns="44450" rIns="90488" bIns="44450">
            <a:spAutoFit/>
          </a:bodyPr>
          <a:lstStyle/>
          <a:p>
            <a:pPr algn="l" eaLnBrk="0" hangingPunct="0"/>
            <a:r>
              <a:rPr lang="en-US" sz="2000" dirty="0">
                <a:latin typeface="Century Gothic" panose="020B0502020202020204" pitchFamily="34" charset="0"/>
              </a:rPr>
              <a:t>ITEM X</a:t>
            </a:r>
          </a:p>
        </p:txBody>
      </p:sp>
      <p:sp>
        <p:nvSpPr>
          <p:cNvPr id="10" name="Rectangle 1031"/>
          <p:cNvSpPr>
            <a:spLocks noChangeArrowheads="1"/>
          </p:cNvSpPr>
          <p:nvPr/>
        </p:nvSpPr>
        <p:spPr bwMode="auto">
          <a:xfrm>
            <a:off x="2270125" y="3304788"/>
            <a:ext cx="1325685" cy="705321"/>
          </a:xfrm>
          <a:prstGeom prst="rect">
            <a:avLst/>
          </a:prstGeom>
          <a:noFill/>
          <a:ln w="12700" cmpd="dbl">
            <a:noFill/>
            <a:miter lim="800000"/>
            <a:headEnd/>
            <a:tailEnd/>
          </a:ln>
        </p:spPr>
        <p:txBody>
          <a:bodyPr wrap="none" lIns="90488" tIns="44450" rIns="90488" bIns="44450">
            <a:spAutoFit/>
          </a:bodyPr>
          <a:lstStyle/>
          <a:p>
            <a:pPr algn="l" eaLnBrk="0" hangingPunct="0"/>
            <a:r>
              <a:rPr lang="en-US" sz="2000" b="1">
                <a:latin typeface="Century Gothic" panose="020B0502020202020204" pitchFamily="34" charset="0"/>
              </a:rPr>
              <a:t>Transfer</a:t>
            </a:r>
          </a:p>
          <a:p>
            <a:pPr algn="l" eaLnBrk="0" hangingPunct="0"/>
            <a:r>
              <a:rPr lang="en-US" sz="2000" b="1">
                <a:latin typeface="Century Gothic" panose="020B0502020202020204" pitchFamily="34" charset="0"/>
              </a:rPr>
              <a:t>Variance</a:t>
            </a:r>
          </a:p>
        </p:txBody>
      </p:sp>
      <p:sp>
        <p:nvSpPr>
          <p:cNvPr id="11" name="Rectangle 1032"/>
          <p:cNvSpPr>
            <a:spLocks noChangeArrowheads="1"/>
          </p:cNvSpPr>
          <p:nvPr/>
        </p:nvSpPr>
        <p:spPr bwMode="auto">
          <a:xfrm>
            <a:off x="6130925" y="3661976"/>
            <a:ext cx="2693988" cy="1877437"/>
          </a:xfrm>
          <a:prstGeom prst="rect">
            <a:avLst/>
          </a:prstGeom>
          <a:noFill/>
          <a:ln w="12700" cmpd="dbl">
            <a:noFill/>
            <a:miter lim="800000"/>
            <a:headEnd/>
            <a:tailEnd/>
          </a:ln>
        </p:spPr>
        <p:txBody>
          <a:bodyPr lIns="90488" tIns="44450" rIns="90488" bIns="44450">
            <a:spAutoFit/>
          </a:bodyPr>
          <a:lstStyle/>
          <a:p>
            <a:pPr algn="l" eaLnBrk="0" hangingPunct="0">
              <a:tabLst>
                <a:tab pos="171450" algn="l"/>
              </a:tabLst>
            </a:pPr>
            <a:r>
              <a:rPr lang="en-US" sz="1400" b="1">
                <a:latin typeface="Century Gothic" panose="020B0502020202020204" pitchFamily="34" charset="0"/>
              </a:rPr>
              <a:t>Intercompany Acct</a:t>
            </a:r>
          </a:p>
          <a:p>
            <a:pPr algn="l" eaLnBrk="0" hangingPunct="0">
              <a:spcBef>
                <a:spcPts val="500"/>
              </a:spcBef>
              <a:spcAft>
                <a:spcPts val="500"/>
              </a:spcAft>
              <a:tabLst>
                <a:tab pos="171450" algn="l"/>
              </a:tabLst>
            </a:pPr>
            <a:r>
              <a:rPr lang="en-US" sz="1400">
                <a:latin typeface="Century Gothic" panose="020B0502020202020204" pitchFamily="34" charset="0"/>
              </a:rPr>
              <a:t>Transfers between sites in different entities are tracked using the Cross-Company Inventory Control account defined for the Domain and the Intercompany codes of the appropriate entities. </a:t>
            </a:r>
          </a:p>
        </p:txBody>
      </p:sp>
      <p:sp>
        <p:nvSpPr>
          <p:cNvPr id="12" name="Rectangle 1033"/>
          <p:cNvSpPr>
            <a:spLocks noChangeArrowheads="1"/>
          </p:cNvSpPr>
          <p:nvPr/>
        </p:nvSpPr>
        <p:spPr bwMode="auto">
          <a:xfrm>
            <a:off x="912813" y="2385626"/>
            <a:ext cx="1033938" cy="459100"/>
          </a:xfrm>
          <a:prstGeom prst="rect">
            <a:avLst/>
          </a:prstGeom>
          <a:noFill/>
          <a:ln w="12700" cmpd="dbl">
            <a:noFill/>
            <a:miter lim="800000"/>
            <a:headEnd/>
            <a:tailEnd/>
          </a:ln>
        </p:spPr>
        <p:txBody>
          <a:bodyPr wrap="none" lIns="90488" tIns="44450" rIns="90488" bIns="44450">
            <a:spAutoFit/>
          </a:bodyPr>
          <a:lstStyle/>
          <a:p>
            <a:pPr algn="l" eaLnBrk="0" hangingPunct="0"/>
            <a:r>
              <a:rPr lang="en-US" sz="2400" b="1" dirty="0">
                <a:latin typeface="Century Gothic" panose="020B0502020202020204" pitchFamily="34" charset="0"/>
              </a:rPr>
              <a:t>SITE A</a:t>
            </a:r>
          </a:p>
        </p:txBody>
      </p:sp>
      <p:sp>
        <p:nvSpPr>
          <p:cNvPr id="13" name="Rectangle 1034"/>
          <p:cNvSpPr>
            <a:spLocks noChangeArrowheads="1"/>
          </p:cNvSpPr>
          <p:nvPr/>
        </p:nvSpPr>
        <p:spPr bwMode="auto">
          <a:xfrm>
            <a:off x="1038225" y="2857113"/>
            <a:ext cx="873638" cy="920765"/>
          </a:xfrm>
          <a:prstGeom prst="rect">
            <a:avLst/>
          </a:prstGeom>
          <a:noFill/>
          <a:ln w="12700" cmpd="dbl">
            <a:noFill/>
            <a:miter lim="800000"/>
            <a:headEnd/>
            <a:tailEnd/>
          </a:ln>
        </p:spPr>
        <p:txBody>
          <a:bodyPr wrap="none" lIns="90488" tIns="44450" rIns="90488" bIns="44450">
            <a:spAutoFit/>
          </a:bodyPr>
          <a:lstStyle/>
          <a:p>
            <a:pPr algn="l" eaLnBrk="0" hangingPunct="0"/>
            <a:r>
              <a:rPr lang="en-US" sz="1800">
                <a:latin typeface="Century Gothic" panose="020B0502020202020204" pitchFamily="34" charset="0"/>
              </a:rPr>
              <a:t>COST</a:t>
            </a:r>
            <a:br>
              <a:rPr lang="en-US" sz="1800">
                <a:latin typeface="Century Gothic" panose="020B0502020202020204" pitchFamily="34" charset="0"/>
              </a:rPr>
            </a:br>
            <a:r>
              <a:rPr lang="en-US" sz="1800">
                <a:latin typeface="Century Gothic" panose="020B0502020202020204" pitchFamily="34" charset="0"/>
              </a:rPr>
              <a:t>ITEM X</a:t>
            </a:r>
          </a:p>
          <a:p>
            <a:pPr algn="l" eaLnBrk="0" hangingPunct="0"/>
            <a:r>
              <a:rPr lang="en-US" sz="1800">
                <a:latin typeface="Century Gothic" panose="020B0502020202020204" pitchFamily="34" charset="0"/>
              </a:rPr>
              <a:t>$10</a:t>
            </a:r>
          </a:p>
        </p:txBody>
      </p:sp>
      <p:sp>
        <p:nvSpPr>
          <p:cNvPr id="14" name="Rectangle 1035"/>
          <p:cNvSpPr>
            <a:spLocks noChangeArrowheads="1"/>
          </p:cNvSpPr>
          <p:nvPr/>
        </p:nvSpPr>
        <p:spPr bwMode="auto">
          <a:xfrm>
            <a:off x="1408113" y="1572826"/>
            <a:ext cx="3052762" cy="459100"/>
          </a:xfrm>
          <a:prstGeom prst="rect">
            <a:avLst/>
          </a:prstGeom>
          <a:noFill/>
          <a:ln w="12700" cmpd="dbl">
            <a:noFill/>
            <a:miter lim="800000"/>
            <a:headEnd/>
            <a:tailEnd/>
          </a:ln>
        </p:spPr>
        <p:txBody>
          <a:bodyPr lIns="90488" tIns="44450" rIns="90488" bIns="44450">
            <a:spAutoFit/>
          </a:bodyPr>
          <a:lstStyle/>
          <a:p>
            <a:pPr eaLnBrk="0" hangingPunct="0"/>
            <a:r>
              <a:rPr lang="en-US" sz="2400" b="1" dirty="0">
                <a:latin typeface="Century Gothic" panose="020B0502020202020204" pitchFamily="34" charset="0"/>
              </a:rPr>
              <a:t>Entity 1000</a:t>
            </a:r>
          </a:p>
        </p:txBody>
      </p:sp>
      <p:sp>
        <p:nvSpPr>
          <p:cNvPr id="15" name="Rectangle 1036"/>
          <p:cNvSpPr>
            <a:spLocks noChangeArrowheads="1"/>
          </p:cNvSpPr>
          <p:nvPr/>
        </p:nvSpPr>
        <p:spPr bwMode="auto">
          <a:xfrm>
            <a:off x="3567113" y="2107813"/>
            <a:ext cx="1365250" cy="1847850"/>
          </a:xfrm>
          <a:prstGeom prst="rect">
            <a:avLst/>
          </a:prstGeom>
          <a:solidFill>
            <a:schemeClr val="bg1"/>
          </a:solidFill>
          <a:ln w="12700">
            <a:solidFill>
              <a:schemeClr val="tx1"/>
            </a:solidFill>
            <a:miter lim="800000"/>
            <a:headEnd/>
            <a:tailEnd/>
          </a:ln>
        </p:spPr>
        <p:txBody>
          <a:bodyPr wrap="none" anchor="ctr"/>
          <a:lstStyle/>
          <a:p>
            <a:endParaRPr lang="en-US">
              <a:latin typeface="Century Gothic" panose="020B0502020202020204" pitchFamily="34" charset="0"/>
            </a:endParaRPr>
          </a:p>
        </p:txBody>
      </p:sp>
      <p:sp>
        <p:nvSpPr>
          <p:cNvPr id="16" name="Rectangle 1037"/>
          <p:cNvSpPr>
            <a:spLocks noChangeArrowheads="1"/>
          </p:cNvSpPr>
          <p:nvPr/>
        </p:nvSpPr>
        <p:spPr bwMode="auto">
          <a:xfrm>
            <a:off x="3860800" y="2860288"/>
            <a:ext cx="873638" cy="920765"/>
          </a:xfrm>
          <a:prstGeom prst="rect">
            <a:avLst/>
          </a:prstGeom>
          <a:noFill/>
          <a:ln w="12700" cmpd="dbl">
            <a:noFill/>
            <a:miter lim="800000"/>
            <a:headEnd/>
            <a:tailEnd/>
          </a:ln>
        </p:spPr>
        <p:txBody>
          <a:bodyPr wrap="none" lIns="90488" tIns="44450" rIns="90488" bIns="44450">
            <a:spAutoFit/>
          </a:bodyPr>
          <a:lstStyle/>
          <a:p>
            <a:pPr algn="l" eaLnBrk="0" hangingPunct="0"/>
            <a:r>
              <a:rPr lang="en-US" sz="1800">
                <a:latin typeface="Century Gothic" panose="020B0502020202020204" pitchFamily="34" charset="0"/>
              </a:rPr>
              <a:t>COST</a:t>
            </a:r>
            <a:br>
              <a:rPr lang="en-US" sz="1800">
                <a:latin typeface="Century Gothic" panose="020B0502020202020204" pitchFamily="34" charset="0"/>
              </a:rPr>
            </a:br>
            <a:r>
              <a:rPr lang="en-US" sz="1800">
                <a:latin typeface="Century Gothic" panose="020B0502020202020204" pitchFamily="34" charset="0"/>
              </a:rPr>
              <a:t>ITEM X</a:t>
            </a:r>
          </a:p>
          <a:p>
            <a:pPr algn="l" eaLnBrk="0" hangingPunct="0"/>
            <a:r>
              <a:rPr lang="en-US" sz="1800">
                <a:latin typeface="Century Gothic" panose="020B0502020202020204" pitchFamily="34" charset="0"/>
              </a:rPr>
              <a:t>$15</a:t>
            </a:r>
          </a:p>
        </p:txBody>
      </p:sp>
      <p:sp>
        <p:nvSpPr>
          <p:cNvPr id="17" name="Rectangle 1038"/>
          <p:cNvSpPr>
            <a:spLocks noChangeArrowheads="1"/>
          </p:cNvSpPr>
          <p:nvPr/>
        </p:nvSpPr>
        <p:spPr bwMode="auto">
          <a:xfrm>
            <a:off x="3648075" y="2388801"/>
            <a:ext cx="984245" cy="459100"/>
          </a:xfrm>
          <a:prstGeom prst="rect">
            <a:avLst/>
          </a:prstGeom>
          <a:noFill/>
          <a:ln w="12700" cmpd="dbl">
            <a:noFill/>
            <a:miter lim="800000"/>
            <a:headEnd/>
            <a:tailEnd/>
          </a:ln>
        </p:spPr>
        <p:txBody>
          <a:bodyPr wrap="none" lIns="90488" tIns="44450" rIns="90488" bIns="44450">
            <a:spAutoFit/>
          </a:bodyPr>
          <a:lstStyle/>
          <a:p>
            <a:pPr algn="l" eaLnBrk="0" hangingPunct="0"/>
            <a:r>
              <a:rPr lang="en-US" sz="2400" b="1" dirty="0">
                <a:latin typeface="Century Gothic" panose="020B0502020202020204" pitchFamily="34" charset="0"/>
              </a:rPr>
              <a:t>SITE B</a:t>
            </a:r>
          </a:p>
        </p:txBody>
      </p:sp>
      <p:sp>
        <p:nvSpPr>
          <p:cNvPr id="18" name="Rectangle 1039"/>
          <p:cNvSpPr>
            <a:spLocks noChangeArrowheads="1"/>
          </p:cNvSpPr>
          <p:nvPr/>
        </p:nvSpPr>
        <p:spPr bwMode="auto">
          <a:xfrm>
            <a:off x="5322888" y="5619363"/>
            <a:ext cx="2563812" cy="717550"/>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oAutofit/>
          </a:bodyPr>
          <a:lstStyle/>
          <a:p>
            <a:pPr algn="l" eaLnBrk="0" hangingPunct="0">
              <a:spcBef>
                <a:spcPct val="50000"/>
              </a:spcBef>
              <a:tabLst>
                <a:tab pos="114300" algn="l"/>
                <a:tab pos="571500" algn="l"/>
              </a:tabLst>
              <a:defRPr/>
            </a:pPr>
            <a:endParaRPr lang="en-US" sz="1400">
              <a:latin typeface="Century Gothic" panose="020B0502020202020204" pitchFamily="34" charset="0"/>
            </a:endParaRPr>
          </a:p>
        </p:txBody>
      </p:sp>
      <p:sp>
        <p:nvSpPr>
          <p:cNvPr id="19" name="Rectangle 1040"/>
          <p:cNvSpPr>
            <a:spLocks noChangeArrowheads="1"/>
          </p:cNvSpPr>
          <p:nvPr/>
        </p:nvSpPr>
        <p:spPr bwMode="auto">
          <a:xfrm>
            <a:off x="5629275" y="5776526"/>
            <a:ext cx="3054350" cy="459100"/>
          </a:xfrm>
          <a:prstGeom prst="rect">
            <a:avLst/>
          </a:prstGeom>
          <a:noFill/>
          <a:ln w="12700" cmpd="dbl">
            <a:noFill/>
            <a:miter lim="800000"/>
            <a:headEnd/>
            <a:tailEnd/>
          </a:ln>
        </p:spPr>
        <p:txBody>
          <a:bodyPr lIns="90488" tIns="44450" rIns="90488" bIns="44450">
            <a:spAutoFit/>
          </a:bodyPr>
          <a:lstStyle/>
          <a:p>
            <a:pPr algn="l" eaLnBrk="0" hangingPunct="0"/>
            <a:r>
              <a:rPr lang="en-US" sz="2400" b="1">
                <a:latin typeface="Century Gothic" panose="020B0502020202020204" pitchFamily="34" charset="0"/>
              </a:rPr>
              <a:t>Entity 2000</a:t>
            </a:r>
          </a:p>
        </p:txBody>
      </p:sp>
      <p:sp>
        <p:nvSpPr>
          <p:cNvPr id="20" name="Line 1041"/>
          <p:cNvSpPr>
            <a:spLocks noChangeShapeType="1"/>
          </p:cNvSpPr>
          <p:nvPr/>
        </p:nvSpPr>
        <p:spPr bwMode="auto">
          <a:xfrm>
            <a:off x="2352675" y="2968238"/>
            <a:ext cx="1017588" cy="0"/>
          </a:xfrm>
          <a:prstGeom prst="line">
            <a:avLst/>
          </a:prstGeom>
          <a:noFill/>
          <a:ln w="101600">
            <a:solidFill>
              <a:schemeClr val="tx1"/>
            </a:solidFill>
            <a:round/>
            <a:headEnd/>
            <a:tailEnd type="triangle" w="med" len="med"/>
          </a:ln>
        </p:spPr>
        <p:txBody>
          <a:bodyPr wrap="none" anchor="ctr"/>
          <a:lstStyle/>
          <a:p>
            <a:endParaRPr lang="en-US">
              <a:latin typeface="Century Gothic" panose="020B0502020202020204" pitchFamily="34" charset="0"/>
            </a:endParaRPr>
          </a:p>
        </p:txBody>
      </p:sp>
      <p:sp>
        <p:nvSpPr>
          <p:cNvPr id="21" name="Rectangle 1043"/>
          <p:cNvSpPr>
            <a:spLocks noChangeArrowheads="1"/>
          </p:cNvSpPr>
          <p:nvPr/>
        </p:nvSpPr>
        <p:spPr bwMode="auto">
          <a:xfrm>
            <a:off x="644525" y="4309676"/>
            <a:ext cx="4435475" cy="1797050"/>
          </a:xfrm>
          <a:prstGeom prst="rect">
            <a:avLst/>
          </a:prstGeom>
          <a:noFill/>
          <a:ln w="12700" cmpd="dbl">
            <a:noFill/>
            <a:miter lim="800000"/>
            <a:headEnd/>
            <a:tailEnd/>
          </a:ln>
        </p:spPr>
        <p:txBody>
          <a:bodyPr lIns="90488" tIns="44450" rIns="90488" bIns="44450">
            <a:spAutoFit/>
          </a:bodyPr>
          <a:lstStyle/>
          <a:p>
            <a:pPr algn="l" eaLnBrk="0" hangingPunct="0">
              <a:tabLst>
                <a:tab pos="171450" algn="l"/>
              </a:tabLst>
            </a:pPr>
            <a:r>
              <a:rPr lang="en-US" sz="2000" b="1" dirty="0">
                <a:latin typeface="Century Gothic" panose="020B0502020202020204" pitchFamily="34" charset="0"/>
              </a:rPr>
              <a:t>Transfer Clearing Acct</a:t>
            </a:r>
          </a:p>
          <a:p>
            <a:pPr algn="l" eaLnBrk="0" hangingPunct="0">
              <a:buFontTx/>
              <a:buChar char="•"/>
              <a:tabLst>
                <a:tab pos="171450" algn="l"/>
              </a:tabLst>
            </a:pPr>
            <a:r>
              <a:rPr lang="en-US" sz="2000" b="1" dirty="0">
                <a:latin typeface="Century Gothic" panose="020B0502020202020204" pitchFamily="34" charset="0"/>
              </a:rPr>
              <a:t> </a:t>
            </a:r>
            <a:r>
              <a:rPr lang="en-US" sz="1800" dirty="0">
                <a:latin typeface="Century Gothic" panose="020B0502020202020204" pitchFamily="34" charset="0"/>
              </a:rPr>
              <a:t>Within same entity</a:t>
            </a:r>
          </a:p>
          <a:p>
            <a:pPr algn="l" eaLnBrk="0" hangingPunct="0">
              <a:buFontTx/>
              <a:buChar char="•"/>
              <a:tabLst>
                <a:tab pos="171450" algn="l"/>
              </a:tabLst>
            </a:pPr>
            <a:r>
              <a:rPr lang="en-US" sz="1800" dirty="0">
                <a:latin typeface="Century Gothic" panose="020B0502020202020204" pitchFamily="34" charset="0"/>
              </a:rPr>
              <a:t> Acct set up </a:t>
            </a:r>
            <a:r>
              <a:rPr lang="en-US" sz="1800" dirty="0" smtClean="0">
                <a:latin typeface="Century Gothic" panose="020B0502020202020204" pitchFamily="34" charset="0"/>
              </a:rPr>
              <a:t>in Inventory Control</a:t>
            </a:r>
            <a:endParaRPr lang="en-US" sz="1800" dirty="0">
              <a:latin typeface="Century Gothic" panose="020B0502020202020204" pitchFamily="34" charset="0"/>
            </a:endParaRPr>
          </a:p>
          <a:p>
            <a:pPr algn="l" eaLnBrk="0" hangingPunct="0">
              <a:buFontTx/>
              <a:buChar char="•"/>
              <a:tabLst>
                <a:tab pos="171450" algn="l"/>
              </a:tabLst>
            </a:pPr>
            <a:r>
              <a:rPr lang="en-US" sz="1800" dirty="0">
                <a:latin typeface="Century Gothic" panose="020B0502020202020204" pitchFamily="34" charset="0"/>
              </a:rPr>
              <a:t> Differences in cost reported</a:t>
            </a:r>
            <a:br>
              <a:rPr lang="en-US" sz="1800" dirty="0">
                <a:latin typeface="Century Gothic" panose="020B0502020202020204" pitchFamily="34" charset="0"/>
              </a:rPr>
            </a:br>
            <a:r>
              <a:rPr lang="en-US" sz="1800" dirty="0">
                <a:latin typeface="Century Gothic" panose="020B0502020202020204" pitchFamily="34" charset="0"/>
              </a:rPr>
              <a:t>	to Transfer Variance Acct; </a:t>
            </a:r>
            <a:br>
              <a:rPr lang="en-US" sz="1800" dirty="0">
                <a:latin typeface="Century Gothic" panose="020B0502020202020204" pitchFamily="34" charset="0"/>
              </a:rPr>
            </a:br>
            <a:r>
              <a:rPr lang="en-US" sz="1800" dirty="0">
                <a:latin typeface="Century Gothic" panose="020B0502020202020204" pitchFamily="34" charset="0"/>
              </a:rPr>
              <a:t>	set up in </a:t>
            </a:r>
            <a:r>
              <a:rPr lang="en-US" sz="1800" dirty="0" smtClean="0">
                <a:latin typeface="Century Gothic" panose="020B0502020202020204" pitchFamily="34" charset="0"/>
              </a:rPr>
              <a:t>Sites</a:t>
            </a:r>
            <a:endParaRPr lang="en-US" sz="1800" dirty="0">
              <a:latin typeface="Century Gothic" panose="020B0502020202020204" pitchFamily="34" charset="0"/>
            </a:endParaRPr>
          </a:p>
        </p:txBody>
      </p:sp>
      <p:grpSp>
        <p:nvGrpSpPr>
          <p:cNvPr id="22" name="Group 1044"/>
          <p:cNvGrpSpPr>
            <a:grpSpLocks/>
          </p:cNvGrpSpPr>
          <p:nvPr/>
        </p:nvGrpSpPr>
        <p:grpSpPr bwMode="auto">
          <a:xfrm>
            <a:off x="5561013" y="2458651"/>
            <a:ext cx="3151187" cy="717550"/>
            <a:chOff x="911" y="3418"/>
            <a:chExt cx="1985" cy="452"/>
          </a:xfrm>
        </p:grpSpPr>
        <p:sp>
          <p:nvSpPr>
            <p:cNvPr id="23" name="Rectangle 1045"/>
            <p:cNvSpPr>
              <a:spLocks noChangeArrowheads="1"/>
            </p:cNvSpPr>
            <p:nvPr/>
          </p:nvSpPr>
          <p:spPr bwMode="auto">
            <a:xfrm>
              <a:off x="911" y="3418"/>
              <a:ext cx="1615" cy="452"/>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oAutofit/>
            </a:bodyPr>
            <a:lstStyle/>
            <a:p>
              <a:pPr algn="l" eaLnBrk="0" hangingPunct="0">
                <a:spcBef>
                  <a:spcPct val="50000"/>
                </a:spcBef>
                <a:tabLst>
                  <a:tab pos="114300" algn="l"/>
                  <a:tab pos="571500" algn="l"/>
                </a:tabLst>
                <a:defRPr/>
              </a:pPr>
              <a:endParaRPr lang="en-US" sz="1400">
                <a:latin typeface="+mj-lt"/>
              </a:endParaRPr>
            </a:p>
          </p:txBody>
        </p:sp>
        <p:sp>
          <p:nvSpPr>
            <p:cNvPr id="24" name="Rectangle 1046"/>
            <p:cNvSpPr>
              <a:spLocks noChangeArrowheads="1"/>
            </p:cNvSpPr>
            <p:nvPr/>
          </p:nvSpPr>
          <p:spPr bwMode="auto">
            <a:xfrm>
              <a:off x="972" y="3469"/>
              <a:ext cx="1924" cy="328"/>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oAutofit/>
            </a:bodyPr>
            <a:lstStyle/>
            <a:p>
              <a:pPr algn="l" eaLnBrk="0" hangingPunct="0">
                <a:spcBef>
                  <a:spcPct val="50000"/>
                </a:spcBef>
                <a:tabLst>
                  <a:tab pos="114300" algn="l"/>
                  <a:tab pos="571500" algn="l"/>
                </a:tabLst>
              </a:pPr>
              <a:r>
                <a:rPr lang="en-US" sz="1400">
                  <a:latin typeface="+mj-lt"/>
                </a:rPr>
                <a:t>Receiving site absorbs difference, if any</a:t>
              </a:r>
            </a:p>
          </p:txBody>
        </p:sp>
      </p:grpSp>
      <p:cxnSp>
        <p:nvCxnSpPr>
          <p:cNvPr id="25" name="AutoShape 1048"/>
          <p:cNvCxnSpPr>
            <a:cxnSpLocks noChangeShapeType="1"/>
            <a:stCxn id="13" idx="3"/>
            <a:endCxn id="16" idx="1"/>
          </p:cNvCxnSpPr>
          <p:nvPr/>
        </p:nvCxnSpPr>
        <p:spPr bwMode="auto">
          <a:xfrm>
            <a:off x="1911863" y="3317496"/>
            <a:ext cx="1948937" cy="3175"/>
          </a:xfrm>
          <a:prstGeom prst="bentConnector3">
            <a:avLst>
              <a:gd name="adj1" fmla="val 50000"/>
            </a:avLst>
          </a:prstGeom>
          <a:noFill/>
          <a:ln w="9525">
            <a:solidFill>
              <a:schemeClr val="tx1"/>
            </a:solidFill>
            <a:miter lim="800000"/>
            <a:headEnd/>
            <a:tailEnd/>
          </a:ln>
        </p:spPr>
      </p:cxnSp>
    </p:spTree>
    <p:extLst>
      <p:ext uri="{BB962C8B-B14F-4D97-AF65-F5344CB8AC3E}">
        <p14:creationId xmlns:p14="http://schemas.microsoft.com/office/powerpoint/2010/main" val="21773122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pic>
        <p:nvPicPr>
          <p:cNvPr id="9" name="Picture 8"/>
          <p:cNvPicPr>
            <a:picLocks noChangeAspect="1"/>
          </p:cNvPicPr>
          <p:nvPr/>
        </p:nvPicPr>
        <p:blipFill>
          <a:blip r:embed="rId3"/>
          <a:stretch>
            <a:fillRect/>
          </a:stretch>
        </p:blipFill>
        <p:spPr>
          <a:xfrm>
            <a:off x="6994" y="1562100"/>
            <a:ext cx="12185006" cy="4911152"/>
          </a:xfrm>
          <a:prstGeom prst="rect">
            <a:avLst/>
          </a:prstGeom>
        </p:spPr>
      </p:pic>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Inter Site Transfer – Transactions Detail (Issuing Site)</a:t>
            </a:r>
          </a:p>
        </p:txBody>
      </p:sp>
      <p:sp>
        <p:nvSpPr>
          <p:cNvPr id="7" name="Text Box 13"/>
          <p:cNvSpPr txBox="1">
            <a:spLocks noChangeArrowheads="1"/>
          </p:cNvSpPr>
          <p:nvPr/>
        </p:nvSpPr>
        <p:spPr bwMode="auto">
          <a:xfrm>
            <a:off x="9564672" y="3826053"/>
            <a:ext cx="2060134" cy="251626"/>
          </a:xfrm>
          <a:prstGeom prst="rect">
            <a:avLst/>
          </a:prstGeom>
          <a:solidFill>
            <a:schemeClr val="bg1"/>
          </a:solidFill>
          <a:ln w="3175">
            <a:solidFill>
              <a:schemeClr val="tx1"/>
            </a:solidFill>
            <a:miter lim="800000"/>
            <a:headEnd/>
            <a:tailEnd/>
          </a:ln>
          <a:effectLst/>
        </p:spPr>
        <p:txBody>
          <a:bodyPr wrap="square">
            <a:noAutofit/>
          </a:bodyPr>
          <a:lstStyle/>
          <a:p>
            <a:pPr algn="l" eaLnBrk="0" hangingPunct="0">
              <a:spcBef>
                <a:spcPct val="50000"/>
              </a:spcBef>
              <a:tabLst>
                <a:tab pos="114300" algn="l"/>
                <a:tab pos="571500" algn="l"/>
              </a:tabLst>
            </a:pPr>
            <a:r>
              <a:rPr lang="en-US" sz="1000" dirty="0" err="1">
                <a:latin typeface="Century Gothic" panose="020B0502020202020204" pitchFamily="34" charset="0"/>
              </a:rPr>
              <a:t>Qty</a:t>
            </a:r>
            <a:r>
              <a:rPr lang="en-US" sz="1000" dirty="0">
                <a:latin typeface="Century Gothic" panose="020B0502020202020204" pitchFamily="34" charset="0"/>
              </a:rPr>
              <a:t> Change = - </a:t>
            </a:r>
            <a:r>
              <a:rPr lang="en-US" sz="1000" dirty="0" smtClean="0">
                <a:latin typeface="Century Gothic" panose="020B0502020202020204" pitchFamily="34" charset="0"/>
              </a:rPr>
              <a:t>100 </a:t>
            </a:r>
            <a:r>
              <a:rPr lang="en-US" sz="1000" dirty="0">
                <a:latin typeface="Century Gothic" panose="020B0502020202020204" pitchFamily="34" charset="0"/>
              </a:rPr>
              <a:t>(issuing)</a:t>
            </a:r>
          </a:p>
        </p:txBody>
      </p:sp>
      <p:sp>
        <p:nvSpPr>
          <p:cNvPr id="8" name="Rectangle 7"/>
          <p:cNvSpPr/>
          <p:nvPr/>
        </p:nvSpPr>
        <p:spPr>
          <a:xfrm>
            <a:off x="5051731" y="4349255"/>
            <a:ext cx="2422497" cy="861774"/>
          </a:xfrm>
          <a:prstGeom prst="rect">
            <a:avLst/>
          </a:prstGeom>
          <a:ln>
            <a:solidFill>
              <a:schemeClr val="accent1"/>
            </a:solidFill>
          </a:ln>
        </p:spPr>
        <p:txBody>
          <a:bodyPr wrap="square">
            <a:spAutoFit/>
          </a:bodyPr>
          <a:lstStyle/>
          <a:p>
            <a:pPr eaLnBrk="0" hangingPunct="0">
              <a:spcBef>
                <a:spcPct val="50000"/>
              </a:spcBef>
              <a:tabLst>
                <a:tab pos="114300" algn="l"/>
                <a:tab pos="571500" algn="l"/>
              </a:tabLst>
            </a:pPr>
            <a:r>
              <a:rPr lang="en-US" sz="1000" b="1" u="sng" dirty="0">
                <a:latin typeface="Century Gothic" panose="020B0502020202020204" pitchFamily="34" charset="0"/>
              </a:rPr>
              <a:t>ISS - TR</a:t>
            </a:r>
          </a:p>
          <a:p>
            <a:pPr eaLnBrk="0" hangingPunct="0">
              <a:spcBef>
                <a:spcPct val="50000"/>
              </a:spcBef>
              <a:tabLst>
                <a:tab pos="114300" algn="l"/>
                <a:tab pos="571500" algn="l"/>
              </a:tabLst>
            </a:pPr>
            <a:r>
              <a:rPr lang="en-US" sz="1000" dirty="0">
                <a:latin typeface="Century Gothic" panose="020B0502020202020204" pitchFamily="34" charset="0"/>
              </a:rPr>
              <a:t>DR 1670 (Transfer Clearing) </a:t>
            </a:r>
            <a:r>
              <a:rPr lang="en-US" sz="1000" dirty="0" smtClean="0">
                <a:latin typeface="Century Gothic" panose="020B0502020202020204" pitchFamily="34" charset="0"/>
              </a:rPr>
              <a:t>1200.00</a:t>
            </a:r>
            <a:r>
              <a:rPr lang="en-US" sz="1000" dirty="0">
                <a:latin typeface="Century Gothic" panose="020B0502020202020204" pitchFamily="34" charset="0"/>
              </a:rPr>
              <a:t/>
            </a:r>
            <a:br>
              <a:rPr lang="en-US" sz="1000" dirty="0">
                <a:latin typeface="Century Gothic" panose="020B0502020202020204" pitchFamily="34" charset="0"/>
              </a:rPr>
            </a:br>
            <a:r>
              <a:rPr lang="en-US" sz="1000" dirty="0">
                <a:latin typeface="Century Gothic" panose="020B0502020202020204" pitchFamily="34" charset="0"/>
              </a:rPr>
              <a:t>(</a:t>
            </a:r>
            <a:r>
              <a:rPr lang="en-US" sz="1000" dirty="0" smtClean="0">
                <a:latin typeface="Century Gothic" panose="020B0502020202020204" pitchFamily="34" charset="0"/>
              </a:rPr>
              <a:t>1,00 </a:t>
            </a:r>
            <a:r>
              <a:rPr lang="en-US" sz="1000" dirty="0">
                <a:latin typeface="Century Gothic" panose="020B0502020202020204" pitchFamily="34" charset="0"/>
              </a:rPr>
              <a:t>x </a:t>
            </a:r>
            <a:r>
              <a:rPr lang="en-US" sz="1000" dirty="0" smtClean="0">
                <a:latin typeface="Century Gothic" panose="020B0502020202020204" pitchFamily="34" charset="0"/>
              </a:rPr>
              <a:t>12)</a:t>
            </a:r>
            <a:endParaRPr lang="en-US" sz="1000" dirty="0">
              <a:latin typeface="Century Gothic" panose="020B0502020202020204" pitchFamily="34" charset="0"/>
            </a:endParaRPr>
          </a:p>
          <a:p>
            <a:pPr eaLnBrk="0" hangingPunct="0">
              <a:spcBef>
                <a:spcPct val="50000"/>
              </a:spcBef>
              <a:tabLst>
                <a:tab pos="114300" algn="l"/>
                <a:tab pos="571500" algn="l"/>
              </a:tabLst>
            </a:pPr>
            <a:r>
              <a:rPr lang="en-US" sz="1000" dirty="0">
                <a:latin typeface="Century Gothic" panose="020B0502020202020204" pitchFamily="34" charset="0"/>
              </a:rPr>
              <a:t>CR 1500 (Inventory) </a:t>
            </a:r>
            <a:r>
              <a:rPr lang="en-US" sz="1000" dirty="0" smtClean="0">
                <a:latin typeface="Century Gothic" panose="020B0502020202020204" pitchFamily="34" charset="0"/>
              </a:rPr>
              <a:t>1200.00</a:t>
            </a:r>
            <a:endParaRPr lang="en-US" sz="1000" dirty="0">
              <a:latin typeface="Century Gothic" panose="020B0502020202020204" pitchFamily="34" charset="0"/>
            </a:endParaRPr>
          </a:p>
        </p:txBody>
      </p:sp>
    </p:spTree>
    <p:extLst>
      <p:ext uri="{BB962C8B-B14F-4D97-AF65-F5344CB8AC3E}">
        <p14:creationId xmlns:p14="http://schemas.microsoft.com/office/powerpoint/2010/main" val="34276659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Inter Site Transfer – Transactions Detail (Receiving Site)</a:t>
            </a:r>
          </a:p>
        </p:txBody>
      </p:sp>
      <p:pic>
        <p:nvPicPr>
          <p:cNvPr id="8" name="Picture 7"/>
          <p:cNvPicPr>
            <a:picLocks noChangeAspect="1"/>
          </p:cNvPicPr>
          <p:nvPr/>
        </p:nvPicPr>
        <p:blipFill>
          <a:blip r:embed="rId3"/>
          <a:stretch>
            <a:fillRect/>
          </a:stretch>
        </p:blipFill>
        <p:spPr>
          <a:xfrm>
            <a:off x="6994" y="1576352"/>
            <a:ext cx="12185006" cy="4911152"/>
          </a:xfrm>
          <a:prstGeom prst="rect">
            <a:avLst/>
          </a:prstGeom>
        </p:spPr>
      </p:pic>
      <p:sp>
        <p:nvSpPr>
          <p:cNvPr id="9" name="Text Box 12"/>
          <p:cNvSpPr txBox="1">
            <a:spLocks noChangeArrowheads="1"/>
          </p:cNvSpPr>
          <p:nvPr/>
        </p:nvSpPr>
        <p:spPr bwMode="auto">
          <a:xfrm>
            <a:off x="9612311" y="3372557"/>
            <a:ext cx="2160588" cy="236057"/>
          </a:xfrm>
          <a:prstGeom prst="rect">
            <a:avLst/>
          </a:prstGeom>
          <a:solidFill>
            <a:schemeClr val="bg1"/>
          </a:solidFill>
          <a:ln w="3175">
            <a:solidFill>
              <a:schemeClr val="tx1"/>
            </a:solidFill>
            <a:miter lim="800000"/>
            <a:headEnd/>
            <a:tailEnd/>
          </a:ln>
          <a:effectLst/>
        </p:spPr>
        <p:txBody>
          <a:bodyPr wrap="square">
            <a:noAutofit/>
          </a:bodyPr>
          <a:lstStyle/>
          <a:p>
            <a:pPr algn="l" eaLnBrk="0" hangingPunct="0">
              <a:spcBef>
                <a:spcPct val="50000"/>
              </a:spcBef>
              <a:tabLst>
                <a:tab pos="114300" algn="l"/>
                <a:tab pos="571500" algn="l"/>
              </a:tabLst>
            </a:pPr>
            <a:r>
              <a:rPr lang="en-US" sz="1000" dirty="0" err="1">
                <a:latin typeface="Century Gothic" panose="020B0502020202020204" pitchFamily="34" charset="0"/>
              </a:rPr>
              <a:t>Qty</a:t>
            </a:r>
            <a:r>
              <a:rPr lang="en-US" sz="1000" dirty="0">
                <a:latin typeface="Century Gothic" panose="020B0502020202020204" pitchFamily="34" charset="0"/>
              </a:rPr>
              <a:t> Change = </a:t>
            </a:r>
            <a:r>
              <a:rPr lang="en-US" sz="1000" dirty="0" smtClean="0">
                <a:latin typeface="Century Gothic" panose="020B0502020202020204" pitchFamily="34" charset="0"/>
              </a:rPr>
              <a:t>1,00 </a:t>
            </a:r>
            <a:r>
              <a:rPr lang="en-US" sz="1000" dirty="0">
                <a:latin typeface="Century Gothic" panose="020B0502020202020204" pitchFamily="34" charset="0"/>
              </a:rPr>
              <a:t>(Receiving)</a:t>
            </a:r>
          </a:p>
        </p:txBody>
      </p:sp>
      <p:sp>
        <p:nvSpPr>
          <p:cNvPr id="10" name="Text Box 17"/>
          <p:cNvSpPr txBox="1">
            <a:spLocks noChangeArrowheads="1"/>
          </p:cNvSpPr>
          <p:nvPr/>
        </p:nvSpPr>
        <p:spPr bwMode="auto">
          <a:xfrm>
            <a:off x="7960857" y="3820105"/>
            <a:ext cx="1957843" cy="895019"/>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oAutofit/>
          </a:bodyPr>
          <a:lstStyle/>
          <a:p>
            <a:pPr algn="l" eaLnBrk="0" hangingPunct="0">
              <a:spcBef>
                <a:spcPct val="50000"/>
              </a:spcBef>
              <a:tabLst>
                <a:tab pos="114300" algn="l"/>
                <a:tab pos="571500" algn="l"/>
              </a:tabLst>
            </a:pPr>
            <a:r>
              <a:rPr lang="en-US" sz="1000" dirty="0">
                <a:latin typeface="Century Gothic" panose="020B0502020202020204" pitchFamily="34" charset="0"/>
              </a:rPr>
              <a:t>RCT - TR</a:t>
            </a:r>
          </a:p>
          <a:p>
            <a:pPr algn="l" eaLnBrk="0" hangingPunct="0">
              <a:spcBef>
                <a:spcPct val="50000"/>
              </a:spcBef>
              <a:tabLst>
                <a:tab pos="114300" algn="l"/>
                <a:tab pos="571500" algn="l"/>
              </a:tabLst>
            </a:pPr>
            <a:r>
              <a:rPr lang="en-US" sz="1000" dirty="0">
                <a:latin typeface="Century Gothic" panose="020B0502020202020204" pitchFamily="34" charset="0"/>
              </a:rPr>
              <a:t>DR 1500 (Inventory) 1,000.00</a:t>
            </a:r>
            <a:br>
              <a:rPr lang="en-US" sz="1000" dirty="0">
                <a:latin typeface="Century Gothic" panose="020B0502020202020204" pitchFamily="34" charset="0"/>
              </a:rPr>
            </a:br>
            <a:r>
              <a:rPr lang="en-US" sz="1000" dirty="0">
                <a:latin typeface="Century Gothic" panose="020B0502020202020204" pitchFamily="34" charset="0"/>
              </a:rPr>
              <a:t>1,000 x 1.00</a:t>
            </a:r>
          </a:p>
          <a:p>
            <a:pPr algn="l" eaLnBrk="0" hangingPunct="0">
              <a:spcBef>
                <a:spcPct val="50000"/>
              </a:spcBef>
              <a:tabLst>
                <a:tab pos="114300" algn="l"/>
                <a:tab pos="571500" algn="l"/>
              </a:tabLst>
            </a:pPr>
            <a:r>
              <a:rPr lang="en-US" sz="1000" dirty="0">
                <a:latin typeface="Century Gothic" panose="020B0502020202020204" pitchFamily="34" charset="0"/>
              </a:rPr>
              <a:t>CR 6820 (TRV)</a:t>
            </a:r>
          </a:p>
        </p:txBody>
      </p:sp>
      <p:sp>
        <p:nvSpPr>
          <p:cNvPr id="11" name="Text Box 15"/>
          <p:cNvSpPr txBox="1">
            <a:spLocks noChangeArrowheads="1"/>
          </p:cNvSpPr>
          <p:nvPr/>
        </p:nvSpPr>
        <p:spPr bwMode="auto">
          <a:xfrm>
            <a:off x="329069" y="4806438"/>
            <a:ext cx="1628775" cy="10720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oAutofit/>
          </a:bodyPr>
          <a:lstStyle/>
          <a:p>
            <a:pPr algn="l" eaLnBrk="0" hangingPunct="0">
              <a:spcBef>
                <a:spcPct val="50000"/>
              </a:spcBef>
              <a:tabLst>
                <a:tab pos="114300" algn="l"/>
                <a:tab pos="571500" algn="l"/>
              </a:tabLst>
            </a:pPr>
            <a:r>
              <a:rPr lang="en-US" sz="1000" dirty="0">
                <a:latin typeface="Century Gothic" panose="020B0502020202020204" pitchFamily="34" charset="0"/>
              </a:rPr>
              <a:t>CST - TR</a:t>
            </a:r>
          </a:p>
          <a:p>
            <a:pPr algn="l" eaLnBrk="0" hangingPunct="0">
              <a:spcBef>
                <a:spcPct val="50000"/>
              </a:spcBef>
              <a:tabLst>
                <a:tab pos="114300" algn="l"/>
                <a:tab pos="571500" algn="l"/>
              </a:tabLst>
            </a:pPr>
            <a:r>
              <a:rPr lang="en-US" sz="1000" dirty="0">
                <a:latin typeface="Century Gothic" panose="020B0502020202020204" pitchFamily="34" charset="0"/>
              </a:rPr>
              <a:t>DR 6820 (TRV) </a:t>
            </a:r>
            <a:r>
              <a:rPr lang="en-US" sz="1000" dirty="0" smtClean="0">
                <a:latin typeface="Century Gothic" panose="020B0502020202020204" pitchFamily="34" charset="0"/>
              </a:rPr>
              <a:t>1200.00</a:t>
            </a:r>
            <a:r>
              <a:rPr lang="en-US" sz="1000" dirty="0">
                <a:latin typeface="Century Gothic" panose="020B0502020202020204" pitchFamily="34" charset="0"/>
              </a:rPr>
              <a:t/>
            </a:r>
            <a:br>
              <a:rPr lang="en-US" sz="1000" dirty="0">
                <a:latin typeface="Century Gothic" panose="020B0502020202020204" pitchFamily="34" charset="0"/>
              </a:rPr>
            </a:br>
            <a:r>
              <a:rPr lang="en-US" sz="1000" dirty="0">
                <a:latin typeface="Century Gothic" panose="020B0502020202020204" pitchFamily="34" charset="0"/>
              </a:rPr>
              <a:t>(</a:t>
            </a:r>
            <a:r>
              <a:rPr lang="en-US" sz="1000" dirty="0" smtClean="0">
                <a:latin typeface="Century Gothic" panose="020B0502020202020204" pitchFamily="34" charset="0"/>
              </a:rPr>
              <a:t>1,00 </a:t>
            </a:r>
            <a:r>
              <a:rPr lang="en-US" sz="1000" dirty="0">
                <a:latin typeface="Century Gothic" panose="020B0502020202020204" pitchFamily="34" charset="0"/>
              </a:rPr>
              <a:t>x </a:t>
            </a:r>
            <a:r>
              <a:rPr lang="en-US" sz="1000" dirty="0" smtClean="0">
                <a:latin typeface="Century Gothic" panose="020B0502020202020204" pitchFamily="34" charset="0"/>
              </a:rPr>
              <a:t>12)</a:t>
            </a:r>
            <a:endParaRPr lang="en-US" sz="1000" dirty="0">
              <a:latin typeface="Century Gothic" panose="020B0502020202020204" pitchFamily="34" charset="0"/>
            </a:endParaRPr>
          </a:p>
          <a:p>
            <a:pPr algn="l" eaLnBrk="0" hangingPunct="0">
              <a:spcBef>
                <a:spcPct val="50000"/>
              </a:spcBef>
              <a:tabLst>
                <a:tab pos="114300" algn="l"/>
                <a:tab pos="571500" algn="l"/>
              </a:tabLst>
            </a:pPr>
            <a:r>
              <a:rPr lang="en-US" sz="1000" dirty="0">
                <a:latin typeface="Century Gothic" panose="020B0502020202020204" pitchFamily="34" charset="0"/>
              </a:rPr>
              <a:t>CR 1670 (Transfer Clearing)</a:t>
            </a:r>
          </a:p>
        </p:txBody>
      </p:sp>
    </p:spTree>
    <p:extLst>
      <p:ext uri="{BB962C8B-B14F-4D97-AF65-F5344CB8AC3E}">
        <p14:creationId xmlns:p14="http://schemas.microsoft.com/office/powerpoint/2010/main" val="1774551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Inter Site </a:t>
            </a:r>
            <a:r>
              <a:rPr lang="en-US" dirty="0" smtClean="0">
                <a:latin typeface="Century Gothic" panose="020B0502020202020204" pitchFamily="34" charset="0"/>
              </a:rPr>
              <a:t>Production </a:t>
            </a:r>
            <a:r>
              <a:rPr lang="en-US" dirty="0">
                <a:latin typeface="Century Gothic" panose="020B0502020202020204" pitchFamily="34" charset="0"/>
              </a:rPr>
              <a:t>Order </a:t>
            </a:r>
            <a:r>
              <a:rPr lang="en-US" dirty="0" smtClean="0">
                <a:latin typeface="Century Gothic" panose="020B0502020202020204" pitchFamily="34" charset="0"/>
              </a:rPr>
              <a:t>Issue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70051"/>
            <a:ext cx="12185006" cy="4911152"/>
          </a:xfrm>
          <a:prstGeom prst="rect">
            <a:avLst/>
          </a:prstGeom>
        </p:spPr>
      </p:pic>
    </p:spTree>
    <p:extLst>
      <p:ext uri="{BB962C8B-B14F-4D97-AF65-F5344CB8AC3E}">
        <p14:creationId xmlns:p14="http://schemas.microsoft.com/office/powerpoint/2010/main" val="19284137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Inter </a:t>
            </a:r>
            <a:r>
              <a:rPr lang="en-US" dirty="0">
                <a:latin typeface="Century Gothic" panose="020B0502020202020204" pitchFamily="34" charset="0"/>
              </a:rPr>
              <a:t>Site Production Order </a:t>
            </a:r>
            <a:r>
              <a:rPr lang="en-US" dirty="0" smtClean="0">
                <a:latin typeface="Century Gothic" panose="020B0502020202020204" pitchFamily="34" charset="0"/>
              </a:rPr>
              <a:t>Issue – Transaction Detail</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419100" y="1562100"/>
            <a:ext cx="9279923" cy="899015"/>
          </a:xfrm>
          <a:prstGeom prst="rect">
            <a:avLst/>
          </a:prstGeom>
          <a:ln>
            <a:solidFill>
              <a:schemeClr val="tx1"/>
            </a:solidFill>
          </a:ln>
        </p:spPr>
      </p:pic>
      <p:pic>
        <p:nvPicPr>
          <p:cNvPr id="7" name="Picture 6"/>
          <p:cNvPicPr>
            <a:picLocks noChangeAspect="1"/>
          </p:cNvPicPr>
          <p:nvPr/>
        </p:nvPicPr>
        <p:blipFill>
          <a:blip r:embed="rId4"/>
          <a:stretch>
            <a:fillRect/>
          </a:stretch>
        </p:blipFill>
        <p:spPr>
          <a:xfrm>
            <a:off x="441390" y="2676272"/>
            <a:ext cx="9257633" cy="1463686"/>
          </a:xfrm>
          <a:prstGeom prst="rect">
            <a:avLst/>
          </a:prstGeom>
          <a:ln>
            <a:solidFill>
              <a:schemeClr val="tx1"/>
            </a:solidFill>
          </a:ln>
        </p:spPr>
      </p:pic>
      <p:pic>
        <p:nvPicPr>
          <p:cNvPr id="8" name="Picture 7"/>
          <p:cNvPicPr>
            <a:picLocks noChangeAspect="1"/>
          </p:cNvPicPr>
          <p:nvPr/>
        </p:nvPicPr>
        <p:blipFill>
          <a:blip r:embed="rId5"/>
          <a:stretch>
            <a:fillRect/>
          </a:stretch>
        </p:blipFill>
        <p:spPr>
          <a:xfrm>
            <a:off x="419100" y="4297201"/>
            <a:ext cx="9242773" cy="943594"/>
          </a:xfrm>
          <a:prstGeom prst="rect">
            <a:avLst/>
          </a:prstGeom>
          <a:ln>
            <a:solidFill>
              <a:schemeClr val="tx1"/>
            </a:solidFill>
          </a:ln>
        </p:spPr>
      </p:pic>
      <p:sp>
        <p:nvSpPr>
          <p:cNvPr id="9" name="Text Box 26"/>
          <p:cNvSpPr txBox="1">
            <a:spLocks noChangeArrowheads="1"/>
          </p:cNvSpPr>
          <p:nvPr/>
        </p:nvSpPr>
        <p:spPr bwMode="auto">
          <a:xfrm>
            <a:off x="9918700" y="1845839"/>
            <a:ext cx="941283"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chor="ctr">
            <a:noAutofit/>
          </a:bodyPr>
          <a:lstStyle/>
          <a:p>
            <a:pPr algn="l" eaLnBrk="0" hangingPunct="0">
              <a:spcBef>
                <a:spcPct val="50000"/>
              </a:spcBef>
              <a:tabLst>
                <a:tab pos="114300" algn="l"/>
                <a:tab pos="571500" algn="l"/>
              </a:tabLst>
            </a:pPr>
            <a:r>
              <a:rPr lang="en-US" sz="1400" dirty="0">
                <a:latin typeface="Century Gothic" panose="020B0502020202020204" pitchFamily="34" charset="0"/>
              </a:rPr>
              <a:t>Issue Site</a:t>
            </a:r>
          </a:p>
        </p:txBody>
      </p:sp>
      <p:sp>
        <p:nvSpPr>
          <p:cNvPr id="10" name="Text Box 27"/>
          <p:cNvSpPr txBox="1">
            <a:spLocks noChangeArrowheads="1"/>
          </p:cNvSpPr>
          <p:nvPr/>
        </p:nvSpPr>
        <p:spPr bwMode="auto">
          <a:xfrm>
            <a:off x="9918700" y="3188917"/>
            <a:ext cx="1394934"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chor="ctr">
            <a:noAutofit/>
          </a:bodyPr>
          <a:lstStyle/>
          <a:p>
            <a:pPr algn="l" eaLnBrk="0" hangingPunct="0">
              <a:spcBef>
                <a:spcPct val="50000"/>
              </a:spcBef>
              <a:tabLst>
                <a:tab pos="114300" algn="l"/>
                <a:tab pos="571500" algn="l"/>
              </a:tabLst>
            </a:pPr>
            <a:r>
              <a:rPr lang="en-US" sz="1400" dirty="0">
                <a:latin typeface="Century Gothic" panose="020B0502020202020204" pitchFamily="34" charset="0"/>
              </a:rPr>
              <a:t>Receiving Site</a:t>
            </a:r>
          </a:p>
        </p:txBody>
      </p:sp>
      <p:sp>
        <p:nvSpPr>
          <p:cNvPr id="11" name="Text Box 28"/>
          <p:cNvSpPr txBox="1">
            <a:spLocks noChangeArrowheads="1"/>
          </p:cNvSpPr>
          <p:nvPr/>
        </p:nvSpPr>
        <p:spPr bwMode="auto">
          <a:xfrm>
            <a:off x="9918700" y="4584718"/>
            <a:ext cx="1627369"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nchor="ctr">
            <a:noAutofit/>
          </a:bodyPr>
          <a:lstStyle/>
          <a:p>
            <a:pPr algn="l" eaLnBrk="0" hangingPunct="0">
              <a:spcBef>
                <a:spcPct val="50000"/>
              </a:spcBef>
              <a:tabLst>
                <a:tab pos="114300" algn="l"/>
                <a:tab pos="571500" algn="l"/>
              </a:tabLst>
            </a:pPr>
            <a:r>
              <a:rPr lang="en-US" sz="1400" dirty="0" smtClean="0">
                <a:latin typeface="Century Gothic" panose="020B0502020202020204" pitchFamily="34" charset="0"/>
              </a:rPr>
              <a:t>Work Order </a:t>
            </a:r>
            <a:r>
              <a:rPr lang="en-US" sz="1400" dirty="0">
                <a:latin typeface="Century Gothic" panose="020B0502020202020204" pitchFamily="34" charset="0"/>
              </a:rPr>
              <a:t>Issue</a:t>
            </a:r>
          </a:p>
        </p:txBody>
      </p:sp>
    </p:spTree>
    <p:extLst>
      <p:ext uri="{BB962C8B-B14F-4D97-AF65-F5344CB8AC3E}">
        <p14:creationId xmlns:p14="http://schemas.microsoft.com/office/powerpoint/2010/main" val="1511309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a:p>
        </p:txBody>
      </p:sp>
      <p:sp>
        <p:nvSpPr>
          <p:cNvPr id="4" name="Text Placeholder 3"/>
          <p:cNvSpPr>
            <a:spLocks noGrp="1"/>
          </p:cNvSpPr>
          <p:nvPr>
            <p:ph type="body" sz="quarter" idx="11"/>
          </p:nvPr>
        </p:nvSpPr>
        <p:spPr/>
        <p:txBody>
          <a:bodyPr/>
          <a:lstStyle/>
          <a:p>
            <a:r>
              <a:rPr lang="en-US" smtClean="0"/>
              <a:t>Production Costing</a:t>
            </a:r>
            <a:endParaRPr lang="en-US" dirty="0"/>
          </a:p>
        </p:txBody>
      </p:sp>
      <p:sp>
        <p:nvSpPr>
          <p:cNvPr id="5" name="myTitle"/>
          <p:cNvSpPr>
            <a:spLocks noGrp="1"/>
          </p:cNvSpPr>
          <p:nvPr>
            <p:ph type="title"/>
          </p:nvPr>
        </p:nvSpPr>
        <p:spPr/>
        <p:txBody>
          <a:bodyPr/>
          <a:lstStyle/>
          <a:p>
            <a:r>
              <a:rPr lang="en-US" altLang="zh-CN" smtClean="0"/>
              <a:t>Production Orders Process</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Order Create</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Order Allocate</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Order Picklist Print</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Picklist Pick</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11" name="Rectangle 10"/>
          <p:cNvSpPr/>
          <p:nvPr/>
        </p:nvSpPr>
        <p:spPr>
          <a:xfrm>
            <a:off x="427110" y="5167262"/>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rPr>
              <a:t>Production </a:t>
            </a:r>
            <a:r>
              <a:rPr lang="en-US" altLang="zh-CN" sz="2000" dirty="0" smtClean="0">
                <a:solidFill>
                  <a:srgbClr val="FFFFFF"/>
                </a:solidFill>
                <a:latin typeface="Century Gothic" panose="020B0502020202020204" pitchFamily="34" charset="0"/>
              </a:rPr>
              <a:t>Picklist Transfer</a:t>
            </a:r>
            <a:endParaRPr lang="en-US" sz="2000" b="0" i="0" u="none" strike="noStrike" kern="1200" spc="0" baseline="0" dirty="0" smtClean="0">
              <a:solidFill>
                <a:srgbClr val="FFFFFF"/>
              </a:solidFill>
              <a:latin typeface="Century Gothic" panose="020B0502020202020204" pitchFamily="34" charset="0"/>
            </a:endParaRPr>
          </a:p>
        </p:txBody>
      </p:sp>
      <p:sp>
        <p:nvSpPr>
          <p:cNvPr id="12" name="Rectangle 11"/>
          <p:cNvSpPr/>
          <p:nvPr/>
        </p:nvSpPr>
        <p:spPr>
          <a:xfrm>
            <a:off x="3447839" y="516565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Production Order Release</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4" name="Shape 23"/>
          <p:cNvCxnSpPr>
            <a:stCxn id="10" idx="2"/>
            <a:endCxn id="11" idx="0"/>
          </p:cNvCxnSpPr>
          <p:nvPr/>
        </p:nvCxnSpPr>
        <p:spPr>
          <a:xfrm rot="5400000">
            <a:off x="4856601" y="-643631"/>
            <a:ext cx="2503185" cy="9118600"/>
          </a:xfrm>
          <a:prstGeom prst="bentConnector3">
            <a:avLst>
              <a:gd name="adj1" fmla="val 80177"/>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3"/>
            <a:endCxn id="12" idx="1"/>
          </p:cNvCxnSpPr>
          <p:nvPr/>
        </p:nvCxnSpPr>
        <p:spPr>
          <a:xfrm flipV="1">
            <a:off x="2670675" y="5719840"/>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515161" y="5164435"/>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rPr>
              <a:t>Production </a:t>
            </a:r>
            <a:r>
              <a:rPr lang="en-US" altLang="zh-CN" sz="2000" dirty="0" smtClean="0">
                <a:solidFill>
                  <a:srgbClr val="FFFFFF"/>
                </a:solidFill>
                <a:latin typeface="Century Gothic" panose="020B0502020202020204" pitchFamily="34" charset="0"/>
              </a:rPr>
              <a:t>Activity Report</a:t>
            </a:r>
          </a:p>
        </p:txBody>
      </p:sp>
      <p:cxnSp>
        <p:nvCxnSpPr>
          <p:cNvPr id="21" name="Elbow Connector 20"/>
          <p:cNvCxnSpPr>
            <a:stCxn id="12" idx="3"/>
            <a:endCxn id="19" idx="1"/>
          </p:cNvCxnSpPr>
          <p:nvPr/>
        </p:nvCxnSpPr>
        <p:spPr>
          <a:xfrm flipV="1">
            <a:off x="5691404" y="5718617"/>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515161" y="3083385"/>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a:solidFill>
                  <a:srgbClr val="FFFFFF"/>
                </a:solidFill>
                <a:latin typeface="Century Gothic" panose="020B0502020202020204" pitchFamily="34" charset="0"/>
              </a:rPr>
              <a:t>Bulk Item Picklist Print</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25" name="Elbow Connector 24"/>
          <p:cNvCxnSpPr>
            <a:stCxn id="7" idx="3"/>
            <a:endCxn id="23" idx="1"/>
          </p:cNvCxnSpPr>
          <p:nvPr/>
        </p:nvCxnSpPr>
        <p:spPr>
          <a:xfrm>
            <a:off x="5691404" y="2108291"/>
            <a:ext cx="823757" cy="1529276"/>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23" idx="3"/>
            <a:endCxn id="10" idx="1"/>
          </p:cNvCxnSpPr>
          <p:nvPr/>
        </p:nvCxnSpPr>
        <p:spPr>
          <a:xfrm flipV="1">
            <a:off x="8758726" y="2109895"/>
            <a:ext cx="786984" cy="1527672"/>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6011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Multi-Site Component Issues – GL Effect</a:t>
            </a:r>
            <a:endParaRPr lang="en-US" dirty="0">
              <a:latin typeface="Century Gothic" panose="020B0502020202020204" pitchFamily="34" charset="0"/>
            </a:endParaRPr>
          </a:p>
        </p:txBody>
      </p:sp>
      <p:sp>
        <p:nvSpPr>
          <p:cNvPr id="6" name="Text Box 3"/>
          <p:cNvSpPr txBox="1">
            <a:spLocks noChangeArrowheads="1"/>
          </p:cNvSpPr>
          <p:nvPr/>
        </p:nvSpPr>
        <p:spPr bwMode="auto">
          <a:xfrm>
            <a:off x="1767841" y="1437035"/>
            <a:ext cx="7869140" cy="506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 pos="571500" algn="l"/>
              </a:tabLst>
              <a:defRPr sz="2400">
                <a:solidFill>
                  <a:schemeClr val="tx1"/>
                </a:solidFill>
                <a:latin typeface="Times New Roman" panose="02020603050405020304" pitchFamily="18" charset="0"/>
              </a:defRPr>
            </a:lvl1pPr>
            <a:lvl2pPr>
              <a:tabLst>
                <a:tab pos="114300" algn="l"/>
                <a:tab pos="571500" algn="l"/>
              </a:tabLst>
              <a:defRPr sz="2400">
                <a:solidFill>
                  <a:schemeClr val="tx1"/>
                </a:solidFill>
                <a:latin typeface="Times New Roman" panose="02020603050405020304" pitchFamily="18" charset="0"/>
              </a:defRPr>
            </a:lvl2pPr>
            <a:lvl3pPr>
              <a:tabLst>
                <a:tab pos="114300" algn="l"/>
                <a:tab pos="571500" algn="l"/>
              </a:tabLst>
              <a:defRPr sz="2400">
                <a:solidFill>
                  <a:schemeClr val="tx1"/>
                </a:solidFill>
                <a:latin typeface="Times New Roman" panose="02020603050405020304" pitchFamily="18" charset="0"/>
              </a:defRPr>
            </a:lvl3pPr>
            <a:lvl4pPr>
              <a:tabLst>
                <a:tab pos="114300" algn="l"/>
                <a:tab pos="571500" algn="l"/>
              </a:tabLst>
              <a:defRPr sz="2400">
                <a:solidFill>
                  <a:schemeClr val="tx1"/>
                </a:solidFill>
                <a:latin typeface="Times New Roman" panose="02020603050405020304" pitchFamily="18" charset="0"/>
              </a:defRPr>
            </a:lvl4pPr>
            <a:lvl5pPr>
              <a:tabLst>
                <a:tab pos="114300" algn="l"/>
                <a:tab pos="5715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9pPr>
          </a:lstStyle>
          <a:p>
            <a:pPr>
              <a:spcBef>
                <a:spcPct val="50000"/>
              </a:spcBef>
            </a:pPr>
            <a:r>
              <a:rPr lang="en-US" altLang="en-US" sz="1600" b="1" dirty="0">
                <a:latin typeface="Century Gothic" panose="020B0502020202020204" pitchFamily="34" charset="0"/>
              </a:rPr>
              <a:t> </a:t>
            </a:r>
            <a:r>
              <a:rPr lang="en-US" altLang="en-US" sz="1600" b="1" u="sng" dirty="0">
                <a:latin typeface="Century Gothic" panose="020B0502020202020204" pitchFamily="34" charset="0"/>
              </a:rPr>
              <a:t>Intersite Transfer - Sending Site	</a:t>
            </a:r>
            <a:r>
              <a:rPr lang="en-US" altLang="en-US" sz="1600" b="1" u="sng" dirty="0" smtClean="0">
                <a:latin typeface="Century Gothic" panose="020B0502020202020204" pitchFamily="34" charset="0"/>
              </a:rPr>
              <a:t>    </a:t>
            </a:r>
            <a:r>
              <a:rPr lang="en-US" altLang="en-US" sz="1600" b="1" u="sng" dirty="0">
                <a:latin typeface="Century Gothic" panose="020B0502020202020204" pitchFamily="34" charset="0"/>
              </a:rPr>
              <a:t>	</a:t>
            </a:r>
            <a:r>
              <a:rPr lang="en-US" altLang="en-US" sz="1600" b="1" u="sng" dirty="0" smtClean="0">
                <a:latin typeface="Century Gothic" panose="020B0502020202020204" pitchFamily="34" charset="0"/>
              </a:rPr>
              <a:t>                     GL </a:t>
            </a:r>
            <a:r>
              <a:rPr lang="en-US" altLang="en-US" sz="1600" b="1" u="sng" dirty="0">
                <a:latin typeface="Century Gothic" panose="020B0502020202020204" pitchFamily="34" charset="0"/>
              </a:rPr>
              <a:t>Trans </a:t>
            </a:r>
            <a:r>
              <a:rPr lang="en-US" altLang="en-US" sz="1600" b="1" u="sng" dirty="0" smtClean="0">
                <a:latin typeface="Century Gothic" panose="020B0502020202020204" pitchFamily="34" charset="0"/>
              </a:rPr>
              <a:t>Type         </a:t>
            </a:r>
            <a:endParaRPr lang="en-US" altLang="en-US" sz="1400" b="1" dirty="0">
              <a:latin typeface="Century Gothic" panose="020B0502020202020204" pitchFamily="34" charset="0"/>
            </a:endParaRPr>
          </a:p>
          <a:p>
            <a:pPr>
              <a:spcBef>
                <a:spcPct val="50000"/>
              </a:spcBef>
            </a:pPr>
            <a:r>
              <a:rPr lang="en-US" altLang="en-US" sz="1800" b="1" dirty="0">
                <a:latin typeface="Century Gothic" panose="020B0502020202020204" pitchFamily="34" charset="0"/>
              </a:rPr>
              <a:t>		</a:t>
            </a:r>
            <a:r>
              <a:rPr lang="en-US" altLang="en-US" sz="1400" b="1" dirty="0">
                <a:latin typeface="Century Gothic" panose="020B0502020202020204" pitchFamily="34" charset="0"/>
              </a:rPr>
              <a:t>DR Intercompany </a:t>
            </a:r>
            <a:r>
              <a:rPr lang="en-US" altLang="en-US" sz="1400" dirty="0">
                <a:latin typeface="Century Gothic" panose="020B0502020202020204" pitchFamily="34" charset="0"/>
              </a:rPr>
              <a:t>(if different entities)</a:t>
            </a:r>
            <a:r>
              <a:rPr lang="en-US" altLang="en-US" sz="1400" b="1" dirty="0">
                <a:latin typeface="Century Gothic" panose="020B0502020202020204" pitchFamily="34" charset="0"/>
              </a:rPr>
              <a:t> </a:t>
            </a:r>
            <a:r>
              <a:rPr lang="en-US" altLang="en-US" sz="1400" b="1" i="1" dirty="0">
                <a:latin typeface="Century Gothic" panose="020B0502020202020204" pitchFamily="34" charset="0"/>
              </a:rPr>
              <a:t>	 or</a:t>
            </a:r>
            <a:r>
              <a:rPr lang="en-US" altLang="en-US" sz="1400" b="1" dirty="0">
                <a:latin typeface="Century Gothic" panose="020B0502020202020204" pitchFamily="34" charset="0"/>
              </a:rPr>
              <a:t> </a:t>
            </a:r>
            <a:r>
              <a:rPr lang="en-US" altLang="en-US" sz="1400" b="1" i="1" dirty="0">
                <a:latin typeface="Century Gothic" panose="020B0502020202020204" pitchFamily="34" charset="0"/>
              </a:rPr>
              <a:t>		</a:t>
            </a:r>
            <a:r>
              <a:rPr lang="en-US" altLang="en-US" sz="1400" b="1" dirty="0">
                <a:latin typeface="Century Gothic" panose="020B0502020202020204" pitchFamily="34" charset="0"/>
              </a:rPr>
              <a:t>IC </a:t>
            </a:r>
            <a:br>
              <a:rPr lang="en-US" altLang="en-US" sz="1400" b="1" dirty="0">
                <a:latin typeface="Century Gothic" panose="020B0502020202020204" pitchFamily="34" charset="0"/>
              </a:rPr>
            </a:br>
            <a:r>
              <a:rPr lang="en-US" altLang="en-US" sz="1400" b="1" dirty="0">
                <a:latin typeface="Century Gothic" panose="020B0502020202020204" pitchFamily="34" charset="0"/>
              </a:rPr>
              <a:t>		DR Transfer Clearing </a:t>
            </a:r>
            <a:r>
              <a:rPr lang="en-US" altLang="en-US" sz="1400" dirty="0">
                <a:latin typeface="Century Gothic" panose="020B0502020202020204" pitchFamily="34" charset="0"/>
              </a:rPr>
              <a:t>(if same entity)</a:t>
            </a:r>
            <a:r>
              <a:rPr lang="en-US" altLang="en-US" sz="1400" b="1" dirty="0">
                <a:latin typeface="Century Gothic" panose="020B0502020202020204" pitchFamily="34" charset="0"/>
              </a:rPr>
              <a:t>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Inventory</a:t>
            </a:r>
          </a:p>
          <a:p>
            <a:pPr>
              <a:spcBef>
                <a:spcPct val="50000"/>
              </a:spcBef>
            </a:pPr>
            <a:r>
              <a:rPr lang="en-US" altLang="en-US" sz="1600" b="1" u="sng" dirty="0">
                <a:latin typeface="Century Gothic" panose="020B0502020202020204" pitchFamily="34" charset="0"/>
              </a:rPr>
              <a:t>Intersite Transfer - Receiving Site	</a:t>
            </a:r>
            <a:r>
              <a:rPr lang="en-US" altLang="en-US" sz="1800" b="1" u="sng" dirty="0">
                <a:latin typeface="Century Gothic" panose="020B0502020202020204" pitchFamily="34" charset="0"/>
              </a:rPr>
              <a:t>	</a:t>
            </a:r>
            <a:r>
              <a:rPr lang="en-US" altLang="en-US" sz="1800" b="1" u="sng" dirty="0" smtClean="0">
                <a:latin typeface="Century Gothic" panose="020B0502020202020204" pitchFamily="34" charset="0"/>
              </a:rPr>
              <a:t>     </a:t>
            </a:r>
            <a:r>
              <a:rPr lang="en-US" altLang="en-US" sz="1600" b="1" u="sng" dirty="0">
                <a:latin typeface="Century Gothic" panose="020B0502020202020204" pitchFamily="34" charset="0"/>
              </a:rPr>
              <a:t>	</a:t>
            </a:r>
            <a:r>
              <a:rPr lang="en-US" altLang="en-US" sz="1600" b="1" u="sng" dirty="0" smtClean="0">
                <a:latin typeface="Century Gothic" panose="020B0502020202020204" pitchFamily="34" charset="0"/>
              </a:rPr>
              <a:t>                  	</a:t>
            </a:r>
            <a:r>
              <a:rPr lang="en-US" altLang="en-US" sz="1600" b="1" dirty="0">
                <a:latin typeface="Century Gothic" panose="020B0502020202020204" pitchFamily="34" charset="0"/>
              </a:rPr>
              <a:t>		</a:t>
            </a:r>
            <a:r>
              <a:rPr lang="en-US" altLang="en-US" sz="1400" b="1" dirty="0">
                <a:latin typeface="Century Gothic" panose="020B0502020202020204" pitchFamily="34" charset="0"/>
              </a:rPr>
              <a:t>DR Material Rate Variance </a:t>
            </a:r>
            <a:r>
              <a:rPr lang="en-US" altLang="en-US" sz="1400" dirty="0">
                <a:latin typeface="Century Gothic" panose="020B0502020202020204" pitchFamily="34" charset="0"/>
              </a:rPr>
              <a:t>(if different entities)</a:t>
            </a:r>
            <a:r>
              <a:rPr lang="en-US" altLang="en-US" sz="1400" b="1" dirty="0">
                <a:latin typeface="Century Gothic" panose="020B0502020202020204" pitchFamily="34" charset="0"/>
              </a:rPr>
              <a:t> 		IC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Intercompany </a:t>
            </a:r>
            <a:r>
              <a:rPr lang="en-US" altLang="en-US" sz="1400" b="1" i="1" dirty="0">
                <a:latin typeface="Century Gothic" panose="020B0502020202020204" pitchFamily="34" charset="0"/>
              </a:rPr>
              <a:t>or</a:t>
            </a:r>
            <a:r>
              <a:rPr lang="en-US" altLang="en-US" sz="1400" b="1" dirty="0">
                <a:latin typeface="Century Gothic" panose="020B0502020202020204" pitchFamily="34" charset="0"/>
              </a:rPr>
              <a:t> </a:t>
            </a:r>
            <a:br>
              <a:rPr lang="en-US" altLang="en-US" sz="1400" b="1" dirty="0">
                <a:latin typeface="Century Gothic" panose="020B0502020202020204" pitchFamily="34" charset="0"/>
              </a:rPr>
            </a:br>
            <a:r>
              <a:rPr lang="en-US" altLang="en-US" sz="1400" b="1" dirty="0">
                <a:latin typeface="Century Gothic" panose="020B0502020202020204" pitchFamily="34" charset="0"/>
              </a:rPr>
              <a:t>		DR Transfer </a:t>
            </a:r>
            <a:r>
              <a:rPr lang="en-US" altLang="en-US" sz="1400" b="1" dirty="0" err="1">
                <a:latin typeface="Century Gothic" panose="020B0502020202020204" pitchFamily="34" charset="0"/>
              </a:rPr>
              <a:t>Var</a:t>
            </a:r>
            <a:r>
              <a:rPr lang="en-US" altLang="en-US" sz="1400" dirty="0">
                <a:latin typeface="Century Gothic" panose="020B0502020202020204" pitchFamily="34" charset="0"/>
              </a:rPr>
              <a:t> (if same entity)</a:t>
            </a:r>
            <a:r>
              <a:rPr lang="en-US" altLang="en-US" sz="1400" b="1" dirty="0">
                <a:latin typeface="Century Gothic" panose="020B0502020202020204" pitchFamily="34" charset="0"/>
              </a:rPr>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Transfer Clearing</a:t>
            </a:r>
          </a:p>
          <a:p>
            <a:pPr>
              <a:spcBef>
                <a:spcPct val="50000"/>
              </a:spcBef>
            </a:pPr>
            <a:r>
              <a:rPr lang="en-US" altLang="en-US" sz="1400" b="1" dirty="0">
                <a:latin typeface="Century Gothic" panose="020B0502020202020204" pitchFamily="34" charset="0"/>
              </a:rPr>
              <a:t>		DR Inventory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Material Rate Variance </a:t>
            </a:r>
            <a:r>
              <a:rPr lang="en-US" altLang="en-US" sz="1400" dirty="0">
                <a:latin typeface="Century Gothic" panose="020B0502020202020204" pitchFamily="34" charset="0"/>
              </a:rPr>
              <a:t>(if different entities)</a:t>
            </a:r>
            <a:r>
              <a:rPr lang="en-US" altLang="en-US" sz="1400" b="1" dirty="0">
                <a:latin typeface="Century Gothic" panose="020B0502020202020204" pitchFamily="34" charset="0"/>
              </a:rPr>
              <a:t> </a:t>
            </a:r>
            <a:r>
              <a:rPr lang="en-US" altLang="en-US" sz="1400" b="1" i="1" dirty="0">
                <a:latin typeface="Century Gothic" panose="020B0502020202020204" pitchFamily="34" charset="0"/>
              </a:rPr>
              <a:t>or</a:t>
            </a:r>
            <a:r>
              <a:rPr lang="en-US" altLang="en-US" sz="1400" b="1" dirty="0">
                <a:latin typeface="Century Gothic" panose="020B0502020202020204" pitchFamily="34" charset="0"/>
              </a:rPr>
              <a:t>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Transfer </a:t>
            </a:r>
            <a:r>
              <a:rPr lang="en-US" altLang="en-US" sz="1400" b="1" dirty="0" err="1">
                <a:latin typeface="Century Gothic" panose="020B0502020202020204" pitchFamily="34" charset="0"/>
              </a:rPr>
              <a:t>Var</a:t>
            </a:r>
            <a:r>
              <a:rPr lang="en-US" altLang="en-US" sz="1400" b="1" dirty="0">
                <a:latin typeface="Century Gothic" panose="020B0502020202020204" pitchFamily="34" charset="0"/>
              </a:rPr>
              <a:t> </a:t>
            </a:r>
            <a:r>
              <a:rPr lang="en-US" altLang="en-US" sz="1400" dirty="0">
                <a:latin typeface="Century Gothic" panose="020B0502020202020204" pitchFamily="34" charset="0"/>
              </a:rPr>
              <a:t>(if same entity) </a:t>
            </a:r>
            <a:r>
              <a:rPr lang="en-US" altLang="en-US" sz="1400" b="1" dirty="0">
                <a:latin typeface="Century Gothic" panose="020B0502020202020204" pitchFamily="34" charset="0"/>
              </a:rPr>
              <a:t/>
            </a:r>
            <a:br>
              <a:rPr lang="en-US" altLang="en-US" sz="1400" b="1" dirty="0">
                <a:latin typeface="Century Gothic" panose="020B0502020202020204" pitchFamily="34" charset="0"/>
              </a:rPr>
            </a:br>
            <a:r>
              <a:rPr lang="en-US" altLang="en-US" sz="1400" b="1" dirty="0" smtClean="0">
                <a:latin typeface="Century Gothic" panose="020B0502020202020204" pitchFamily="34" charset="0"/>
              </a:rPr>
              <a:t/>
            </a:r>
            <a:br>
              <a:rPr lang="en-US" altLang="en-US" sz="1400" b="1" dirty="0" smtClean="0">
                <a:latin typeface="Century Gothic" panose="020B0502020202020204" pitchFamily="34" charset="0"/>
              </a:rPr>
            </a:br>
            <a:r>
              <a:rPr lang="en-US" altLang="en-US" sz="1400" b="1" dirty="0">
                <a:latin typeface="Century Gothic" panose="020B0502020202020204" pitchFamily="34" charset="0"/>
              </a:rPr>
              <a:t>		DR Inventory </a:t>
            </a:r>
            <a:r>
              <a:rPr lang="en-US" altLang="en-US" sz="1400" dirty="0">
                <a:latin typeface="Century Gothic" panose="020B0502020202020204" pitchFamily="34" charset="0"/>
              </a:rPr>
              <a:t>(when no </a:t>
            </a:r>
            <a:r>
              <a:rPr lang="en-US" altLang="en-US" sz="1400" dirty="0" err="1">
                <a:latin typeface="Century Gothic" panose="020B0502020202020204" pitchFamily="34" charset="0"/>
              </a:rPr>
              <a:t>var</a:t>
            </a:r>
            <a:r>
              <a:rPr lang="en-US" altLang="en-US" sz="1400" dirty="0">
                <a:latin typeface="Century Gothic" panose="020B0502020202020204" pitchFamily="34" charset="0"/>
              </a:rPr>
              <a:t> in cost exists between sites/entities)</a:t>
            </a:r>
            <a:r>
              <a:rPr lang="en-US" altLang="en-US" sz="1400" b="1" dirty="0">
                <a:latin typeface="Century Gothic" panose="020B0502020202020204" pitchFamily="34" charset="0"/>
              </a:rPr>
              <a:t>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Intercompany </a:t>
            </a:r>
            <a:r>
              <a:rPr lang="en-US" altLang="en-US" sz="1400" dirty="0">
                <a:latin typeface="Century Gothic" panose="020B0502020202020204" pitchFamily="34" charset="0"/>
              </a:rPr>
              <a:t>(if different entities)</a:t>
            </a:r>
            <a:r>
              <a:rPr lang="en-US" altLang="en-US" sz="1400" b="1" dirty="0">
                <a:latin typeface="Century Gothic" panose="020B0502020202020204" pitchFamily="34" charset="0"/>
              </a:rPr>
              <a:t> </a:t>
            </a:r>
            <a:r>
              <a:rPr lang="en-US" altLang="en-US" sz="1400" b="1" i="1" dirty="0">
                <a:latin typeface="Century Gothic" panose="020B0502020202020204" pitchFamily="34" charset="0"/>
              </a:rPr>
              <a:t>or</a:t>
            </a:r>
            <a:r>
              <a:rPr lang="en-US" altLang="en-US" sz="1400" b="1" dirty="0">
                <a:latin typeface="Century Gothic" panose="020B0502020202020204" pitchFamily="34" charset="0"/>
              </a:rPr>
              <a:t>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Transfer Clearing </a:t>
            </a:r>
            <a:r>
              <a:rPr lang="en-US" altLang="en-US" sz="1400" dirty="0">
                <a:latin typeface="Century Gothic" panose="020B0502020202020204" pitchFamily="34" charset="0"/>
              </a:rPr>
              <a:t>(if same entity)</a:t>
            </a:r>
            <a:r>
              <a:rPr lang="en-US" altLang="en-US" sz="1200" dirty="0">
                <a:latin typeface="Century Gothic" panose="020B0502020202020204" pitchFamily="34" charset="0"/>
              </a:rPr>
              <a:t> </a:t>
            </a:r>
            <a:endParaRPr lang="en-US" altLang="en-US" sz="1600" b="1" dirty="0">
              <a:latin typeface="Century Gothic" panose="020B0502020202020204" pitchFamily="34" charset="0"/>
            </a:endParaRPr>
          </a:p>
          <a:p>
            <a:pPr>
              <a:spcBef>
                <a:spcPct val="50000"/>
              </a:spcBef>
            </a:pPr>
            <a:r>
              <a:rPr lang="en-US" altLang="en-US" sz="1600" b="1" u="sng" dirty="0">
                <a:latin typeface="Century Gothic" panose="020B0502020202020204" pitchFamily="34" charset="0"/>
              </a:rPr>
              <a:t>Issue to </a:t>
            </a:r>
            <a:r>
              <a:rPr lang="en-US" altLang="en-US" sz="1600" b="1" u="sng" dirty="0" smtClean="0">
                <a:latin typeface="Century Gothic" panose="020B0502020202020204" pitchFamily="34" charset="0"/>
              </a:rPr>
              <a:t>Production </a:t>
            </a:r>
            <a:r>
              <a:rPr lang="en-US" altLang="en-US" sz="1600" b="1" u="sng" dirty="0">
                <a:latin typeface="Century Gothic" panose="020B0502020202020204" pitchFamily="34" charset="0"/>
              </a:rPr>
              <a:t>Order - Receiving </a:t>
            </a:r>
            <a:r>
              <a:rPr lang="en-US" altLang="en-US" sz="1600" b="1" u="sng" dirty="0" smtClean="0">
                <a:latin typeface="Century Gothic" panose="020B0502020202020204" pitchFamily="34" charset="0"/>
              </a:rPr>
              <a:t>Site</a:t>
            </a:r>
            <a:r>
              <a:rPr lang="en-US" altLang="en-US" sz="1800" b="1" u="sng" dirty="0">
                <a:latin typeface="Century Gothic" panose="020B0502020202020204" pitchFamily="34" charset="0"/>
              </a:rPr>
              <a:t>	</a:t>
            </a:r>
            <a:r>
              <a:rPr lang="en-US" altLang="en-US" sz="1600" b="1" u="sng" dirty="0">
                <a:latin typeface="Century Gothic" panose="020B0502020202020204" pitchFamily="34" charset="0"/>
              </a:rPr>
              <a:t>	</a:t>
            </a:r>
            <a:r>
              <a:rPr lang="en-US" altLang="en-US" sz="1600" b="1" u="sng" dirty="0" smtClean="0">
                <a:latin typeface="Century Gothic" panose="020B0502020202020204" pitchFamily="34" charset="0"/>
              </a:rPr>
              <a:t>                   </a:t>
            </a:r>
            <a:r>
              <a:rPr lang="en-US" altLang="en-US" sz="1600" b="1" u="sng" dirty="0">
                <a:latin typeface="Century Gothic" panose="020B0502020202020204" pitchFamily="34" charset="0"/>
              </a:rPr>
              <a:t>	</a:t>
            </a:r>
            <a:r>
              <a:rPr lang="en-US" altLang="en-US" sz="1600" b="1" dirty="0" smtClean="0">
                <a:latin typeface="Century Gothic" panose="020B0502020202020204" pitchFamily="34" charset="0"/>
              </a:rPr>
              <a:t>                                                 </a:t>
            </a:r>
            <a:r>
              <a:rPr lang="en-US" altLang="en-US" sz="1600" b="1" u="sng" dirty="0" smtClean="0">
                <a:latin typeface="Century Gothic" panose="020B0502020202020204" pitchFamily="34" charset="0"/>
              </a:rPr>
              <a:t>  </a:t>
            </a:r>
            <a:endParaRPr lang="en-US" altLang="en-US" sz="1600" b="1" u="sng" dirty="0">
              <a:latin typeface="Century Gothic" panose="020B0502020202020204" pitchFamily="34" charset="0"/>
            </a:endParaRPr>
          </a:p>
          <a:p>
            <a:pPr>
              <a:spcBef>
                <a:spcPct val="50000"/>
              </a:spcBef>
            </a:pPr>
            <a:r>
              <a:rPr lang="en-US" altLang="en-US" sz="1400" b="1" dirty="0" smtClean="0">
                <a:latin typeface="Century Gothic" panose="020B0502020202020204" pitchFamily="34" charset="0"/>
              </a:rPr>
              <a:t>		DR </a:t>
            </a:r>
            <a:r>
              <a:rPr lang="en-US" altLang="en-US" sz="1400" b="1" dirty="0">
                <a:latin typeface="Century Gothic" panose="020B0502020202020204" pitchFamily="34" charset="0"/>
              </a:rPr>
              <a:t>WIP					</a:t>
            </a:r>
            <a:r>
              <a:rPr lang="en-US" altLang="en-US" sz="1400" b="1" dirty="0" smtClean="0">
                <a:latin typeface="Century Gothic" panose="020B0502020202020204" pitchFamily="34" charset="0"/>
              </a:rPr>
              <a:t>                      IC</a:t>
            </a:r>
            <a:r>
              <a:rPr lang="en-US" altLang="en-US" sz="1400" b="1" dirty="0">
                <a:latin typeface="Century Gothic" panose="020B0502020202020204" pitchFamily="34" charset="0"/>
              </a:rPr>
              <a:t/>
            </a:r>
            <a:br>
              <a:rPr lang="en-US" altLang="en-US" sz="1400" b="1" dirty="0">
                <a:latin typeface="Century Gothic" panose="020B0502020202020204" pitchFamily="34" charset="0"/>
              </a:rPr>
            </a:br>
            <a:r>
              <a:rPr lang="en-US" altLang="en-US" sz="1400" b="1" dirty="0">
                <a:latin typeface="Century Gothic" panose="020B0502020202020204" pitchFamily="34" charset="0"/>
              </a:rPr>
              <a:t>		CR Inventory				</a:t>
            </a:r>
          </a:p>
        </p:txBody>
      </p:sp>
      <p:sp>
        <p:nvSpPr>
          <p:cNvPr id="7" name="AutoShape 4"/>
          <p:cNvSpPr>
            <a:spLocks/>
          </p:cNvSpPr>
          <p:nvPr/>
        </p:nvSpPr>
        <p:spPr bwMode="auto">
          <a:xfrm>
            <a:off x="2250219" y="3140765"/>
            <a:ext cx="71562" cy="1407381"/>
          </a:xfrm>
          <a:prstGeom prst="leftBracket">
            <a:avLst>
              <a:gd name="adj" fmla="val 112500"/>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8" name="Text Box 5"/>
          <p:cNvSpPr txBox="1">
            <a:spLocks noChangeArrowheads="1"/>
          </p:cNvSpPr>
          <p:nvPr/>
        </p:nvSpPr>
        <p:spPr bwMode="auto">
          <a:xfrm>
            <a:off x="1020129" y="3575562"/>
            <a:ext cx="1143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400" b="1" dirty="0">
                <a:latin typeface="Century Gothic" panose="020B0502020202020204" pitchFamily="34" charset="0"/>
              </a:rPr>
              <a:t>If variances exist</a:t>
            </a:r>
          </a:p>
        </p:txBody>
      </p:sp>
    </p:spTree>
    <p:extLst>
      <p:ext uri="{BB962C8B-B14F-4D97-AF65-F5344CB8AC3E}">
        <p14:creationId xmlns:p14="http://schemas.microsoft.com/office/powerpoint/2010/main" val="38260784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Summary: </a:t>
            </a:r>
            <a:r>
              <a:rPr lang="en-US" dirty="0" err="1">
                <a:latin typeface="Century Gothic" panose="020B0502020202020204" pitchFamily="34" charset="0"/>
              </a:rPr>
              <a:t>Intersite</a:t>
            </a:r>
            <a:r>
              <a:rPr lang="en-US" dirty="0">
                <a:latin typeface="Century Gothic" panose="020B0502020202020204" pitchFamily="34" charset="0"/>
              </a:rPr>
              <a:t> Transfers and </a:t>
            </a:r>
            <a:r>
              <a:rPr lang="en-US" dirty="0" smtClean="0">
                <a:latin typeface="Century Gothic" panose="020B0502020202020204" pitchFamily="34" charset="0"/>
              </a:rPr>
              <a:t>Component </a:t>
            </a:r>
            <a:r>
              <a:rPr lang="en-US" dirty="0">
                <a:latin typeface="Century Gothic" panose="020B0502020202020204" pitchFamily="34" charset="0"/>
              </a:rPr>
              <a:t>Issues</a:t>
            </a:r>
          </a:p>
        </p:txBody>
      </p:sp>
      <p:sp>
        <p:nvSpPr>
          <p:cNvPr id="6" name="Text Box 4"/>
          <p:cNvSpPr txBox="1">
            <a:spLocks noChangeArrowheads="1"/>
          </p:cNvSpPr>
          <p:nvPr/>
        </p:nvSpPr>
        <p:spPr bwMode="auto">
          <a:xfrm>
            <a:off x="1172155" y="1940285"/>
            <a:ext cx="2895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a:latin typeface="Century Gothic" panose="020B0502020202020204" pitchFamily="34" charset="0"/>
              </a:rPr>
              <a:t>WO component issue </a:t>
            </a:r>
            <a:br>
              <a:rPr lang="en-US" altLang="en-US" sz="1800" b="1">
                <a:latin typeface="Century Gothic" panose="020B0502020202020204" pitchFamily="34" charset="0"/>
              </a:rPr>
            </a:br>
            <a:r>
              <a:rPr lang="en-US" altLang="en-US" sz="1800" b="1">
                <a:latin typeface="Century Gothic" panose="020B0502020202020204" pitchFamily="34" charset="0"/>
              </a:rPr>
              <a:t>from non-WO site</a:t>
            </a:r>
          </a:p>
        </p:txBody>
      </p:sp>
      <p:sp>
        <p:nvSpPr>
          <p:cNvPr id="7" name="Text Box 5"/>
          <p:cNvSpPr txBox="1">
            <a:spLocks noChangeArrowheads="1"/>
          </p:cNvSpPr>
          <p:nvPr/>
        </p:nvSpPr>
        <p:spPr bwMode="auto">
          <a:xfrm>
            <a:off x="1705555" y="2911835"/>
            <a:ext cx="2362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a:latin typeface="Century Gothic" panose="020B0502020202020204" pitchFamily="34" charset="0"/>
              </a:rPr>
              <a:t>Inventory transfer </a:t>
            </a:r>
            <a:br>
              <a:rPr lang="en-US" altLang="en-US" sz="1800" b="1">
                <a:latin typeface="Century Gothic" panose="020B0502020202020204" pitchFamily="34" charset="0"/>
              </a:rPr>
            </a:br>
            <a:r>
              <a:rPr lang="en-US" altLang="en-US" sz="1800" b="1">
                <a:latin typeface="Century Gothic" panose="020B0502020202020204" pitchFamily="34" charset="0"/>
              </a:rPr>
              <a:t>between sites</a:t>
            </a:r>
          </a:p>
        </p:txBody>
      </p:sp>
      <p:sp>
        <p:nvSpPr>
          <p:cNvPr id="8" name="Text Box 6"/>
          <p:cNvSpPr txBox="1">
            <a:spLocks noChangeArrowheads="1"/>
          </p:cNvSpPr>
          <p:nvPr/>
        </p:nvSpPr>
        <p:spPr bwMode="auto">
          <a:xfrm>
            <a:off x="600655" y="3807185"/>
            <a:ext cx="3448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a:latin typeface="Century Gothic" panose="020B0502020202020204" pitchFamily="34" charset="0"/>
              </a:rPr>
              <a:t>Transfer within same entity</a:t>
            </a:r>
          </a:p>
        </p:txBody>
      </p:sp>
      <p:sp>
        <p:nvSpPr>
          <p:cNvPr id="9" name="Text Box 7"/>
          <p:cNvSpPr txBox="1">
            <a:spLocks noChangeArrowheads="1"/>
          </p:cNvSpPr>
          <p:nvPr/>
        </p:nvSpPr>
        <p:spPr bwMode="auto">
          <a:xfrm>
            <a:off x="410155" y="4531085"/>
            <a:ext cx="363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a:latin typeface="Century Gothic" panose="020B0502020202020204" pitchFamily="34" charset="0"/>
              </a:rPr>
              <a:t>Transfer between two entities</a:t>
            </a:r>
          </a:p>
        </p:txBody>
      </p:sp>
      <p:sp>
        <p:nvSpPr>
          <p:cNvPr id="10" name="Text Box 8"/>
          <p:cNvSpPr txBox="1">
            <a:spLocks noChangeArrowheads="1"/>
          </p:cNvSpPr>
          <p:nvPr/>
        </p:nvSpPr>
        <p:spPr bwMode="auto">
          <a:xfrm>
            <a:off x="5696530" y="2041885"/>
            <a:ext cx="1666875" cy="581025"/>
          </a:xfrm>
          <a:prstGeom prst="rect">
            <a:avLst/>
          </a:prstGeom>
          <a:solidFill>
            <a:schemeClr val="bg1"/>
          </a:solidFill>
          <a:ln w="9525">
            <a:solidFill>
              <a:schemeClr val="tx1"/>
            </a:solidFill>
            <a:miter lim="800000"/>
            <a:headEnd/>
            <a:tailEnd/>
          </a:ln>
          <a:effectLst/>
        </p:spPr>
        <p:txBody>
          <a:bodyPr>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003399"/>
                </a:solidFill>
                <a:latin typeface="Century Gothic" panose="020B0502020202020204" pitchFamily="34" charset="0"/>
              </a:rPr>
              <a:t>Material Rate Variance</a:t>
            </a:r>
          </a:p>
        </p:txBody>
      </p:sp>
      <p:sp>
        <p:nvSpPr>
          <p:cNvPr id="11" name="AutoShape 9"/>
          <p:cNvSpPr>
            <a:spLocks noChangeArrowheads="1"/>
          </p:cNvSpPr>
          <p:nvPr/>
        </p:nvSpPr>
        <p:spPr bwMode="auto">
          <a:xfrm rot="5400000" flipH="1">
            <a:off x="4464630" y="1911710"/>
            <a:ext cx="571500" cy="990600"/>
          </a:xfrm>
          <a:prstGeom prst="upArrow">
            <a:avLst>
              <a:gd name="adj1" fmla="val 50000"/>
              <a:gd name="adj2" fmla="val 43333"/>
            </a:avLst>
          </a:prstGeom>
          <a:solidFill>
            <a:srgbClr val="00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2" name="Text Box 10"/>
          <p:cNvSpPr txBox="1">
            <a:spLocks noChangeArrowheads="1"/>
          </p:cNvSpPr>
          <p:nvPr/>
        </p:nvSpPr>
        <p:spPr bwMode="auto">
          <a:xfrm>
            <a:off x="5696530" y="2841985"/>
            <a:ext cx="1666875" cy="581025"/>
          </a:xfrm>
          <a:prstGeom prst="rect">
            <a:avLst/>
          </a:prstGeom>
          <a:solidFill>
            <a:schemeClr val="bg1"/>
          </a:solidFill>
          <a:ln w="9525">
            <a:solidFill>
              <a:schemeClr val="tx1"/>
            </a:solidFill>
            <a:miter lim="800000"/>
            <a:headEnd/>
            <a:tailEnd/>
          </a:ln>
          <a:effectLst/>
        </p:spPr>
        <p:txBody>
          <a:bodyPr>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003399"/>
                </a:solidFill>
                <a:latin typeface="Century Gothic" panose="020B0502020202020204" pitchFamily="34" charset="0"/>
              </a:rPr>
              <a:t>Transfer</a:t>
            </a:r>
            <a:br>
              <a:rPr lang="en-US" altLang="en-US" sz="1600" b="1" dirty="0">
                <a:solidFill>
                  <a:srgbClr val="003399"/>
                </a:solidFill>
                <a:latin typeface="Century Gothic" panose="020B0502020202020204" pitchFamily="34" charset="0"/>
              </a:rPr>
            </a:br>
            <a:r>
              <a:rPr lang="en-US" altLang="en-US" sz="1600" b="1" dirty="0">
                <a:solidFill>
                  <a:srgbClr val="003399"/>
                </a:solidFill>
                <a:latin typeface="Century Gothic" panose="020B0502020202020204" pitchFamily="34" charset="0"/>
              </a:rPr>
              <a:t>Variance</a:t>
            </a:r>
          </a:p>
        </p:txBody>
      </p:sp>
      <p:sp>
        <p:nvSpPr>
          <p:cNvPr id="13" name="Text Box 11"/>
          <p:cNvSpPr txBox="1">
            <a:spLocks noChangeArrowheads="1"/>
          </p:cNvSpPr>
          <p:nvPr/>
        </p:nvSpPr>
        <p:spPr bwMode="auto">
          <a:xfrm>
            <a:off x="5715580" y="3661135"/>
            <a:ext cx="1666875" cy="581025"/>
          </a:xfrm>
          <a:prstGeom prst="rect">
            <a:avLst/>
          </a:prstGeom>
          <a:solidFill>
            <a:schemeClr val="bg1"/>
          </a:solidFill>
          <a:ln w="9525">
            <a:solidFill>
              <a:schemeClr val="tx1"/>
            </a:solidFill>
            <a:miter lim="800000"/>
            <a:headEnd/>
            <a:tailEnd/>
          </a:ln>
          <a:effectLst/>
        </p:spPr>
        <p:txBody>
          <a:bodyPr>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003399"/>
                </a:solidFill>
                <a:latin typeface="Century Gothic" panose="020B0502020202020204" pitchFamily="34" charset="0"/>
              </a:rPr>
              <a:t>Transfer</a:t>
            </a:r>
            <a:br>
              <a:rPr lang="en-US" altLang="en-US" sz="1600" b="1" dirty="0">
                <a:solidFill>
                  <a:srgbClr val="003399"/>
                </a:solidFill>
                <a:latin typeface="Century Gothic" panose="020B0502020202020204" pitchFamily="34" charset="0"/>
              </a:rPr>
            </a:br>
            <a:r>
              <a:rPr lang="en-US" altLang="en-US" sz="1600" b="1" dirty="0">
                <a:solidFill>
                  <a:srgbClr val="003399"/>
                </a:solidFill>
                <a:latin typeface="Century Gothic" panose="020B0502020202020204" pitchFamily="34" charset="0"/>
              </a:rPr>
              <a:t>Clearing</a:t>
            </a:r>
          </a:p>
        </p:txBody>
      </p:sp>
      <p:sp>
        <p:nvSpPr>
          <p:cNvPr id="14" name="Text Box 12"/>
          <p:cNvSpPr txBox="1">
            <a:spLocks noChangeArrowheads="1"/>
          </p:cNvSpPr>
          <p:nvPr/>
        </p:nvSpPr>
        <p:spPr bwMode="auto">
          <a:xfrm>
            <a:off x="5696530" y="4499335"/>
            <a:ext cx="1666875" cy="581025"/>
          </a:xfrm>
          <a:prstGeom prst="rect">
            <a:avLst/>
          </a:prstGeom>
          <a:solidFill>
            <a:schemeClr val="bg1"/>
          </a:solidFill>
          <a:ln w="9525">
            <a:solidFill>
              <a:schemeClr val="tx1"/>
            </a:solidFill>
            <a:miter lim="800000"/>
            <a:headEnd/>
            <a:tailEnd/>
          </a:ln>
          <a:effectLst/>
        </p:spPr>
        <p:txBody>
          <a:bodyPr>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003399"/>
                </a:solidFill>
                <a:latin typeface="Century Gothic" panose="020B0502020202020204" pitchFamily="34" charset="0"/>
              </a:rPr>
              <a:t>Intercompany</a:t>
            </a:r>
            <a:br>
              <a:rPr lang="en-US" altLang="en-US" sz="1600" b="1" dirty="0">
                <a:solidFill>
                  <a:srgbClr val="003399"/>
                </a:solidFill>
                <a:latin typeface="Century Gothic" panose="020B0502020202020204" pitchFamily="34" charset="0"/>
              </a:rPr>
            </a:br>
            <a:endParaRPr lang="en-US" altLang="en-US" sz="1600" b="1" dirty="0">
              <a:solidFill>
                <a:srgbClr val="003399"/>
              </a:solidFill>
              <a:latin typeface="Century Gothic" panose="020B0502020202020204" pitchFamily="34" charset="0"/>
            </a:endParaRPr>
          </a:p>
        </p:txBody>
      </p:sp>
      <p:sp>
        <p:nvSpPr>
          <p:cNvPr id="15" name="AutoShape 13"/>
          <p:cNvSpPr>
            <a:spLocks noChangeArrowheads="1"/>
          </p:cNvSpPr>
          <p:nvPr/>
        </p:nvSpPr>
        <p:spPr bwMode="auto">
          <a:xfrm rot="5400000" flipH="1">
            <a:off x="4464630" y="2692760"/>
            <a:ext cx="571500" cy="990600"/>
          </a:xfrm>
          <a:prstGeom prst="upArrow">
            <a:avLst>
              <a:gd name="adj1" fmla="val 50000"/>
              <a:gd name="adj2" fmla="val 43333"/>
            </a:avLst>
          </a:prstGeom>
          <a:solidFill>
            <a:srgbClr val="00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6" name="AutoShape 14"/>
          <p:cNvSpPr>
            <a:spLocks noChangeArrowheads="1"/>
          </p:cNvSpPr>
          <p:nvPr/>
        </p:nvSpPr>
        <p:spPr bwMode="auto">
          <a:xfrm rot="5400000" flipH="1">
            <a:off x="4483680" y="3454760"/>
            <a:ext cx="571500" cy="990600"/>
          </a:xfrm>
          <a:prstGeom prst="upArrow">
            <a:avLst>
              <a:gd name="adj1" fmla="val 50000"/>
              <a:gd name="adj2" fmla="val 43333"/>
            </a:avLst>
          </a:prstGeom>
          <a:solidFill>
            <a:srgbClr val="00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7" name="AutoShape 15"/>
          <p:cNvSpPr>
            <a:spLocks noChangeArrowheads="1"/>
          </p:cNvSpPr>
          <p:nvPr/>
        </p:nvSpPr>
        <p:spPr bwMode="auto">
          <a:xfrm rot="5400000" flipH="1">
            <a:off x="4502730" y="4197710"/>
            <a:ext cx="571500" cy="990600"/>
          </a:xfrm>
          <a:prstGeom prst="upArrow">
            <a:avLst>
              <a:gd name="adj1" fmla="val 50000"/>
              <a:gd name="adj2" fmla="val 43333"/>
            </a:avLst>
          </a:prstGeom>
          <a:solidFill>
            <a:srgbClr val="0033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8" name="Text Box 16"/>
          <p:cNvSpPr txBox="1">
            <a:spLocks noChangeArrowheads="1"/>
          </p:cNvSpPr>
          <p:nvPr/>
        </p:nvSpPr>
        <p:spPr bwMode="auto">
          <a:xfrm>
            <a:off x="7657074" y="2203810"/>
            <a:ext cx="1971955" cy="338554"/>
          </a:xfrm>
          <a:prstGeom prst="rect">
            <a:avLst/>
          </a:prstGeom>
          <a:solidFill>
            <a:srgbClr val="003399"/>
          </a:solidFill>
          <a:ln>
            <a:noFill/>
          </a:ln>
          <a:effectLst>
            <a:outerShdw dist="107763" dir="189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zh-CN" sz="1600" b="1" dirty="0" smtClean="0">
                <a:solidFill>
                  <a:schemeClr val="bg1"/>
                </a:solidFill>
                <a:latin typeface="Century Gothic" panose="020B0502020202020204" pitchFamily="34" charset="0"/>
              </a:rPr>
              <a:t>Product Lines</a:t>
            </a:r>
            <a:endParaRPr lang="en-US" altLang="en-US" sz="1600" b="1" dirty="0">
              <a:solidFill>
                <a:schemeClr val="bg1"/>
              </a:solidFill>
              <a:latin typeface="Century Gothic" panose="020B0502020202020204" pitchFamily="34" charset="0"/>
            </a:endParaRPr>
          </a:p>
        </p:txBody>
      </p:sp>
      <p:sp>
        <p:nvSpPr>
          <p:cNvPr id="19" name="Text Box 17"/>
          <p:cNvSpPr txBox="1">
            <a:spLocks noChangeArrowheads="1"/>
          </p:cNvSpPr>
          <p:nvPr/>
        </p:nvSpPr>
        <p:spPr bwMode="auto">
          <a:xfrm>
            <a:off x="7657074" y="3019785"/>
            <a:ext cx="1971956" cy="336550"/>
          </a:xfrm>
          <a:prstGeom prst="rect">
            <a:avLst/>
          </a:prstGeom>
          <a:solidFill>
            <a:srgbClr val="003399"/>
          </a:solidFill>
          <a:ln>
            <a:noFill/>
          </a:ln>
          <a:effectLst>
            <a:outerShdw dist="107763" dir="189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smtClean="0">
                <a:solidFill>
                  <a:schemeClr val="bg1"/>
                </a:solidFill>
                <a:latin typeface="Century Gothic" panose="020B0502020202020204" pitchFamily="34" charset="0"/>
              </a:rPr>
              <a:t>Sites</a:t>
            </a:r>
            <a:endParaRPr lang="en-US" altLang="en-US" sz="1600" b="1" dirty="0">
              <a:solidFill>
                <a:schemeClr val="bg1"/>
              </a:solidFill>
              <a:latin typeface="Century Gothic" panose="020B0502020202020204" pitchFamily="34" charset="0"/>
            </a:endParaRPr>
          </a:p>
        </p:txBody>
      </p:sp>
      <p:sp>
        <p:nvSpPr>
          <p:cNvPr id="20" name="Text Box 18"/>
          <p:cNvSpPr txBox="1">
            <a:spLocks noChangeArrowheads="1"/>
          </p:cNvSpPr>
          <p:nvPr/>
        </p:nvSpPr>
        <p:spPr bwMode="auto">
          <a:xfrm>
            <a:off x="7657074" y="3822266"/>
            <a:ext cx="1971956" cy="336550"/>
          </a:xfrm>
          <a:prstGeom prst="rect">
            <a:avLst/>
          </a:prstGeom>
          <a:solidFill>
            <a:srgbClr val="003399"/>
          </a:solidFill>
          <a:ln>
            <a:noFill/>
          </a:ln>
          <a:effectLst>
            <a:outerShdw dist="107763" dir="189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smtClean="0">
                <a:solidFill>
                  <a:schemeClr val="bg1"/>
                </a:solidFill>
                <a:latin typeface="Century Gothic" panose="020B0502020202020204" pitchFamily="34" charset="0"/>
              </a:rPr>
              <a:t>Inventory Control</a:t>
            </a:r>
            <a:endParaRPr lang="en-US" altLang="en-US" sz="1600" b="1" dirty="0">
              <a:solidFill>
                <a:schemeClr val="bg1"/>
              </a:solidFill>
              <a:latin typeface="Century Gothic" panose="020B0502020202020204" pitchFamily="34" charset="0"/>
            </a:endParaRPr>
          </a:p>
        </p:txBody>
      </p:sp>
      <p:sp>
        <p:nvSpPr>
          <p:cNvPr id="21" name="Text Box 19"/>
          <p:cNvSpPr txBox="1">
            <a:spLocks noChangeArrowheads="1"/>
          </p:cNvSpPr>
          <p:nvPr/>
        </p:nvSpPr>
        <p:spPr bwMode="auto">
          <a:xfrm>
            <a:off x="7900782" y="1587860"/>
            <a:ext cx="1600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dirty="0">
                <a:latin typeface="Century Gothic" panose="020B0502020202020204" pitchFamily="34" charset="0"/>
              </a:rPr>
              <a:t>Set up in:</a:t>
            </a:r>
          </a:p>
        </p:txBody>
      </p:sp>
      <p:sp>
        <p:nvSpPr>
          <p:cNvPr id="22" name="Text Box 20"/>
          <p:cNvSpPr txBox="1">
            <a:spLocks noChangeArrowheads="1"/>
          </p:cNvSpPr>
          <p:nvPr/>
        </p:nvSpPr>
        <p:spPr bwMode="auto">
          <a:xfrm>
            <a:off x="5763205" y="1568810"/>
            <a:ext cx="1600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Account</a:t>
            </a:r>
          </a:p>
        </p:txBody>
      </p:sp>
      <p:sp>
        <p:nvSpPr>
          <p:cNvPr id="23" name="Text Box 18"/>
          <p:cNvSpPr txBox="1">
            <a:spLocks noChangeArrowheads="1"/>
          </p:cNvSpPr>
          <p:nvPr/>
        </p:nvSpPr>
        <p:spPr bwMode="auto">
          <a:xfrm>
            <a:off x="7657074" y="4621572"/>
            <a:ext cx="1971955" cy="336550"/>
          </a:xfrm>
          <a:prstGeom prst="rect">
            <a:avLst/>
          </a:prstGeom>
          <a:solidFill>
            <a:srgbClr val="003399"/>
          </a:solidFill>
          <a:ln>
            <a:noFill/>
          </a:ln>
          <a:effectLst>
            <a:outerShdw dist="107763" dir="189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tabLst>
                <a:tab pos="628650" algn="l"/>
              </a:tabLst>
              <a:defRPr sz="2400">
                <a:solidFill>
                  <a:schemeClr val="tx1"/>
                </a:solidFill>
                <a:latin typeface="Times New Roman" panose="02020603050405020304" pitchFamily="18" charset="0"/>
              </a:defRPr>
            </a:lvl1pPr>
            <a:lvl2pPr>
              <a:tabLst>
                <a:tab pos="628650" algn="l"/>
              </a:tabLst>
              <a:defRPr sz="2400">
                <a:solidFill>
                  <a:schemeClr val="tx1"/>
                </a:solidFill>
                <a:latin typeface="Times New Roman" panose="02020603050405020304" pitchFamily="18" charset="0"/>
              </a:defRPr>
            </a:lvl2pPr>
            <a:lvl3pPr>
              <a:tabLst>
                <a:tab pos="628650" algn="l"/>
              </a:tabLst>
              <a:defRPr sz="2400">
                <a:solidFill>
                  <a:schemeClr val="tx1"/>
                </a:solidFill>
                <a:latin typeface="Times New Roman" panose="02020603050405020304" pitchFamily="18" charset="0"/>
              </a:defRPr>
            </a:lvl3pPr>
            <a:lvl4pPr>
              <a:tabLst>
                <a:tab pos="628650" algn="l"/>
              </a:tabLst>
              <a:defRPr sz="2400">
                <a:solidFill>
                  <a:schemeClr val="tx1"/>
                </a:solidFill>
                <a:latin typeface="Times New Roman" panose="02020603050405020304" pitchFamily="18" charset="0"/>
              </a:defRPr>
            </a:lvl4pPr>
            <a:lvl5pPr>
              <a:tabLst>
                <a:tab pos="62865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628650" algn="l"/>
              </a:tabLst>
              <a:defRPr sz="2400">
                <a:solidFill>
                  <a:schemeClr val="tx1"/>
                </a:solidFill>
                <a:latin typeface="Times New Roman" panose="02020603050405020304" pitchFamily="18" charset="0"/>
              </a:defRPr>
            </a:lvl9pPr>
          </a:lstStyle>
          <a:p>
            <a:pPr algn="ctr">
              <a:spcBef>
                <a:spcPct val="50000"/>
              </a:spcBef>
            </a:pPr>
            <a:r>
              <a:rPr lang="en-US" altLang="en-US" sz="1600" b="1" dirty="0" smtClean="0">
                <a:solidFill>
                  <a:schemeClr val="bg1"/>
                </a:solidFill>
                <a:latin typeface="Century Gothic" panose="020B0502020202020204" pitchFamily="34" charset="0"/>
              </a:rPr>
              <a:t>Domains</a:t>
            </a:r>
            <a:endParaRPr lang="en-US" altLang="en-US" sz="1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31002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Labor </a:t>
            </a:r>
            <a:r>
              <a:rPr lang="en-US" dirty="0">
                <a:latin typeface="Century Gothic" panose="020B0502020202020204" pitchFamily="34" charset="0"/>
              </a:rPr>
              <a:t>Reporting</a:t>
            </a:r>
          </a:p>
        </p:txBody>
      </p:sp>
      <p:pic>
        <p:nvPicPr>
          <p:cNvPr id="7" name="Picture 6"/>
          <p:cNvPicPr>
            <a:picLocks noChangeAspect="1"/>
          </p:cNvPicPr>
          <p:nvPr/>
        </p:nvPicPr>
        <p:blipFill>
          <a:blip r:embed="rId3"/>
          <a:stretch>
            <a:fillRect/>
          </a:stretch>
        </p:blipFill>
        <p:spPr>
          <a:xfrm>
            <a:off x="0" y="1570051"/>
            <a:ext cx="12185006" cy="4911152"/>
          </a:xfrm>
          <a:prstGeom prst="rect">
            <a:avLst/>
          </a:prstGeom>
        </p:spPr>
      </p:pic>
    </p:spTree>
    <p:extLst>
      <p:ext uri="{BB962C8B-B14F-4D97-AF65-F5344CB8AC3E}">
        <p14:creationId xmlns:p14="http://schemas.microsoft.com/office/powerpoint/2010/main" val="11036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33</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solidFill>
                  <a:schemeClr val="tx1"/>
                </a:solidFill>
              </a:rPr>
              <a:t>The timing for labor and burden absorption is based on user report </a:t>
            </a:r>
            <a:r>
              <a:rPr lang="en-US" dirty="0" smtClean="0">
                <a:solidFill>
                  <a:schemeClr val="tx1"/>
                </a:solidFill>
              </a:rPr>
              <a:t>labor</a:t>
            </a:r>
          </a:p>
          <a:p>
            <a:r>
              <a:rPr lang="en-US" dirty="0" smtClean="0">
                <a:latin typeface="Century Gothic" panose="020B0502020202020204" pitchFamily="34" charset="0"/>
              </a:rPr>
              <a:t>If </a:t>
            </a:r>
            <a:r>
              <a:rPr lang="en-US" dirty="0">
                <a:latin typeface="Century Gothic" panose="020B0502020202020204" pitchFamily="34" charset="0"/>
              </a:rPr>
              <a:t>there is labor reporting, then calculated at (SFC) Shop Floor </a:t>
            </a:r>
            <a:r>
              <a:rPr lang="en-US" dirty="0" smtClean="0">
                <a:latin typeface="Century Gothic" panose="020B0502020202020204" pitchFamily="34" charset="0"/>
              </a:rPr>
              <a:t>Control </a:t>
            </a:r>
            <a:r>
              <a:rPr lang="en-US" dirty="0">
                <a:latin typeface="Century Gothic" panose="020B0502020202020204" pitchFamily="34" charset="0"/>
              </a:rPr>
              <a:t>through Production Operations Reporting</a:t>
            </a:r>
          </a:p>
          <a:p>
            <a:r>
              <a:rPr lang="en-US" dirty="0">
                <a:latin typeface="Century Gothic" panose="020B0502020202020204" pitchFamily="34" charset="0"/>
              </a:rPr>
              <a:t>Variances are calculated when </a:t>
            </a:r>
            <a:r>
              <a:rPr lang="en-US" dirty="0" smtClean="0">
                <a:latin typeface="Century Gothic" panose="020B0502020202020204" pitchFamily="34" charset="0"/>
              </a:rPr>
              <a:t>operation reported</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and Burden Absorption</a:t>
            </a:r>
          </a:p>
        </p:txBody>
      </p:sp>
    </p:spTree>
    <p:extLst>
      <p:ext uri="{BB962C8B-B14F-4D97-AF65-F5344CB8AC3E}">
        <p14:creationId xmlns:p14="http://schemas.microsoft.com/office/powerpoint/2010/main" val="11233852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34</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Calculations</a:t>
            </a:r>
          </a:p>
        </p:txBody>
      </p:sp>
      <p:pic>
        <p:nvPicPr>
          <p:cNvPr id="6" name="Picture 5"/>
          <p:cNvPicPr>
            <a:picLocks noChangeAspect="1"/>
          </p:cNvPicPr>
          <p:nvPr/>
        </p:nvPicPr>
        <p:blipFill>
          <a:blip r:embed="rId3"/>
          <a:stretch>
            <a:fillRect/>
          </a:stretch>
        </p:blipFill>
        <p:spPr>
          <a:xfrm>
            <a:off x="0" y="1562100"/>
            <a:ext cx="12185006" cy="4911152"/>
          </a:xfrm>
          <a:prstGeom prst="rect">
            <a:avLst/>
          </a:prstGeom>
        </p:spPr>
      </p:pic>
      <p:sp>
        <p:nvSpPr>
          <p:cNvPr id="7" name="Rectangle 7"/>
          <p:cNvSpPr>
            <a:spLocks noChangeArrowheads="1"/>
          </p:cNvSpPr>
          <p:nvPr/>
        </p:nvSpPr>
        <p:spPr bwMode="auto">
          <a:xfrm>
            <a:off x="3162044" y="5409182"/>
            <a:ext cx="2561811" cy="707886"/>
          </a:xfrm>
          <a:prstGeom prst="rect">
            <a:avLst/>
          </a:prstGeom>
          <a:noFill/>
          <a:ln w="9525">
            <a:solidFill>
              <a:schemeClr val="tx1"/>
            </a:solidFill>
            <a:miter lim="800000"/>
            <a:headEnd/>
            <a:tailEnd/>
          </a:ln>
        </p:spPr>
        <p:txBody>
          <a:bodyPr wrap="square">
            <a:spAutoFit/>
          </a:bodyPr>
          <a:lstStyle/>
          <a:p>
            <a:pPr algn="l" eaLnBrk="0" hangingPunct="0"/>
            <a:r>
              <a:rPr lang="en-US" sz="1000" b="1" dirty="0">
                <a:latin typeface="Century Gothic" panose="020B0502020202020204" pitchFamily="34" charset="0"/>
              </a:rPr>
              <a:t>Labor (Set-up) </a:t>
            </a:r>
          </a:p>
          <a:p>
            <a:pPr algn="l" eaLnBrk="0" hangingPunct="0">
              <a:buFontTx/>
              <a:buChar char="•"/>
            </a:pPr>
            <a:r>
              <a:rPr lang="en-US" sz="1000" b="1" dirty="0">
                <a:latin typeface="Century Gothic" panose="020B0502020202020204" pitchFamily="34" charset="0"/>
              </a:rPr>
              <a:t> 1 hr set-up x </a:t>
            </a:r>
            <a:r>
              <a:rPr lang="en-US" altLang="zh-CN" sz="1000" b="1" dirty="0" smtClean="0">
                <a:latin typeface="Century Gothic" panose="020B0502020202020204" pitchFamily="34" charset="0"/>
              </a:rPr>
              <a:t>10</a:t>
            </a:r>
            <a:r>
              <a:rPr lang="en-US" sz="1000" b="1" dirty="0" smtClean="0">
                <a:latin typeface="Century Gothic" panose="020B0502020202020204" pitchFamily="34" charset="0"/>
              </a:rPr>
              <a:t> </a:t>
            </a:r>
            <a:r>
              <a:rPr lang="en-US" sz="1000" b="1" dirty="0">
                <a:latin typeface="Century Gothic" panose="020B0502020202020204" pitchFamily="34" charset="0"/>
              </a:rPr>
              <a:t>= </a:t>
            </a:r>
            <a:r>
              <a:rPr lang="en-US" altLang="zh-CN" sz="1000" b="1" dirty="0" smtClean="0">
                <a:latin typeface="Century Gothic" panose="020B0502020202020204" pitchFamily="34" charset="0"/>
              </a:rPr>
              <a:t>10</a:t>
            </a:r>
            <a:r>
              <a:rPr lang="en-US" sz="1000" b="1" dirty="0" smtClean="0">
                <a:latin typeface="Century Gothic" panose="020B0502020202020204" pitchFamily="34" charset="0"/>
              </a:rPr>
              <a:t>.00</a:t>
            </a:r>
            <a:endParaRPr lang="en-US" sz="1000" b="1" dirty="0">
              <a:latin typeface="Century Gothic" panose="020B0502020202020204" pitchFamily="34" charset="0"/>
            </a:endParaRPr>
          </a:p>
          <a:p>
            <a:pPr algn="l" eaLnBrk="0" hangingPunct="0">
              <a:buFontTx/>
              <a:buChar char="•"/>
            </a:pPr>
            <a:r>
              <a:rPr lang="en-US" sz="1000" b="1" dirty="0">
                <a:latin typeface="Century Gothic" panose="020B0502020202020204" pitchFamily="34" charset="0"/>
              </a:rPr>
              <a:t> DR 1550 (WIP)</a:t>
            </a:r>
          </a:p>
          <a:p>
            <a:pPr algn="l" eaLnBrk="0" hangingPunct="0">
              <a:buFontTx/>
              <a:buChar char="•"/>
            </a:pPr>
            <a:r>
              <a:rPr lang="en-US" sz="1000" b="1" dirty="0">
                <a:latin typeface="Century Gothic" panose="020B0502020202020204" pitchFamily="34" charset="0"/>
              </a:rPr>
              <a:t> CR 5120 (Labor Absorbed)</a:t>
            </a:r>
            <a:endParaRPr lang="en-US" sz="800" dirty="0">
              <a:latin typeface="Century Gothic" panose="020B0502020202020204" pitchFamily="34" charset="0"/>
            </a:endParaRPr>
          </a:p>
        </p:txBody>
      </p:sp>
      <p:sp>
        <p:nvSpPr>
          <p:cNvPr id="8" name="Rectangle 10"/>
          <p:cNvSpPr>
            <a:spLocks noChangeArrowheads="1"/>
          </p:cNvSpPr>
          <p:nvPr/>
        </p:nvSpPr>
        <p:spPr bwMode="auto">
          <a:xfrm>
            <a:off x="6988176" y="5409182"/>
            <a:ext cx="2139922" cy="707886"/>
          </a:xfrm>
          <a:prstGeom prst="rect">
            <a:avLst/>
          </a:prstGeom>
          <a:noFill/>
          <a:ln w="9525">
            <a:solidFill>
              <a:schemeClr val="tx1"/>
            </a:solidFill>
            <a:miter lim="800000"/>
            <a:headEnd/>
            <a:tailEnd/>
          </a:ln>
        </p:spPr>
        <p:txBody>
          <a:bodyPr wrap="square">
            <a:spAutoFit/>
          </a:bodyPr>
          <a:lstStyle/>
          <a:p>
            <a:pPr algn="l" eaLnBrk="0" hangingPunct="0"/>
            <a:r>
              <a:rPr lang="en-US" sz="1000" b="1" dirty="0">
                <a:latin typeface="Century Gothic" panose="020B0502020202020204" pitchFamily="34" charset="0"/>
              </a:rPr>
              <a:t>Labor (Run) </a:t>
            </a:r>
          </a:p>
          <a:p>
            <a:pPr algn="l" eaLnBrk="0" hangingPunct="0">
              <a:buFontTx/>
              <a:buChar char="•"/>
            </a:pPr>
            <a:r>
              <a:rPr lang="en-US" sz="1000" b="1" dirty="0">
                <a:latin typeface="Century Gothic" panose="020B0502020202020204" pitchFamily="34" charset="0"/>
              </a:rPr>
              <a:t> 1 </a:t>
            </a:r>
            <a:r>
              <a:rPr lang="en-US" sz="1000" b="1" dirty="0" err="1">
                <a:latin typeface="Century Gothic" panose="020B0502020202020204" pitchFamily="34" charset="0"/>
              </a:rPr>
              <a:t>hr</a:t>
            </a:r>
            <a:r>
              <a:rPr lang="en-US" sz="1000" b="1" dirty="0">
                <a:latin typeface="Century Gothic" panose="020B0502020202020204" pitchFamily="34" charset="0"/>
              </a:rPr>
              <a:t> run x </a:t>
            </a:r>
            <a:r>
              <a:rPr lang="en-US" altLang="zh-CN" sz="1000" b="1" dirty="0" smtClean="0">
                <a:latin typeface="Century Gothic" panose="020B0502020202020204" pitchFamily="34" charset="0"/>
              </a:rPr>
              <a:t>10</a:t>
            </a:r>
            <a:r>
              <a:rPr lang="en-US" sz="1000" b="1" dirty="0" smtClean="0">
                <a:latin typeface="Century Gothic" panose="020B0502020202020204" pitchFamily="34" charset="0"/>
              </a:rPr>
              <a:t>.00 </a:t>
            </a:r>
            <a:r>
              <a:rPr lang="en-US" sz="1000" b="1" dirty="0">
                <a:latin typeface="Century Gothic" panose="020B0502020202020204" pitchFamily="34" charset="0"/>
              </a:rPr>
              <a:t>= </a:t>
            </a:r>
            <a:r>
              <a:rPr lang="en-US" altLang="zh-CN" sz="1000" b="1" dirty="0" smtClean="0">
                <a:latin typeface="Century Gothic" panose="020B0502020202020204" pitchFamily="34" charset="0"/>
              </a:rPr>
              <a:t>10</a:t>
            </a:r>
            <a:r>
              <a:rPr lang="en-US" sz="1000" b="1" dirty="0" smtClean="0">
                <a:latin typeface="Century Gothic" panose="020B0502020202020204" pitchFamily="34" charset="0"/>
              </a:rPr>
              <a:t>.00</a:t>
            </a:r>
            <a:endParaRPr lang="en-US" sz="1000" b="1" dirty="0">
              <a:latin typeface="Century Gothic" panose="020B0502020202020204" pitchFamily="34" charset="0"/>
            </a:endParaRPr>
          </a:p>
          <a:p>
            <a:pPr algn="l" eaLnBrk="0" hangingPunct="0">
              <a:buFontTx/>
              <a:buChar char="•"/>
            </a:pPr>
            <a:r>
              <a:rPr lang="en-US" sz="1000" b="1" dirty="0">
                <a:latin typeface="Century Gothic" panose="020B0502020202020204" pitchFamily="34" charset="0"/>
              </a:rPr>
              <a:t> DR 1550 (WIP)</a:t>
            </a:r>
          </a:p>
          <a:p>
            <a:pPr algn="l" eaLnBrk="0" hangingPunct="0">
              <a:buFontTx/>
              <a:buChar char="•"/>
            </a:pPr>
            <a:r>
              <a:rPr lang="en-US" sz="1000" b="1" dirty="0">
                <a:latin typeface="Century Gothic" panose="020B0502020202020204" pitchFamily="34" charset="0"/>
              </a:rPr>
              <a:t> CR 5120 (Labor Absorbed)</a:t>
            </a:r>
            <a:endParaRPr lang="en-US" sz="800" dirty="0">
              <a:latin typeface="Century Gothic" panose="020B0502020202020204" pitchFamily="34" charset="0"/>
            </a:endParaRPr>
          </a:p>
        </p:txBody>
      </p:sp>
      <p:sp>
        <p:nvSpPr>
          <p:cNvPr id="9" name="Text Box 15"/>
          <p:cNvSpPr txBox="1">
            <a:spLocks noChangeArrowheads="1"/>
          </p:cNvSpPr>
          <p:nvPr/>
        </p:nvSpPr>
        <p:spPr bwMode="auto">
          <a:xfrm>
            <a:off x="4908192" y="6190505"/>
            <a:ext cx="2327496" cy="2462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1000" b="1" i="1" dirty="0">
                <a:latin typeface="Century Gothic" panose="020B0502020202020204" pitchFamily="34" charset="0"/>
              </a:rPr>
              <a:t>Labor = Actual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x Actual Rate</a:t>
            </a:r>
            <a:endParaRPr lang="en-US" altLang="en-US" sz="1050" b="1" dirty="0">
              <a:latin typeface="Century Gothic" panose="020B0502020202020204" pitchFamily="34" charset="0"/>
            </a:endParaRPr>
          </a:p>
        </p:txBody>
      </p:sp>
    </p:spTree>
    <p:extLst>
      <p:ext uri="{BB962C8B-B14F-4D97-AF65-F5344CB8AC3E}">
        <p14:creationId xmlns:p14="http://schemas.microsoft.com/office/powerpoint/2010/main" val="3005724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Rate Variance Calculations</a:t>
            </a:r>
          </a:p>
        </p:txBody>
      </p:sp>
      <p:pic>
        <p:nvPicPr>
          <p:cNvPr id="6" name="Picture 5"/>
          <p:cNvPicPr>
            <a:picLocks noChangeAspect="1"/>
          </p:cNvPicPr>
          <p:nvPr/>
        </p:nvPicPr>
        <p:blipFill>
          <a:blip r:embed="rId3"/>
          <a:stretch>
            <a:fillRect/>
          </a:stretch>
        </p:blipFill>
        <p:spPr>
          <a:xfrm>
            <a:off x="0" y="1562100"/>
            <a:ext cx="12185006" cy="4911152"/>
          </a:xfrm>
          <a:prstGeom prst="rect">
            <a:avLst/>
          </a:prstGeom>
        </p:spPr>
      </p:pic>
      <p:sp>
        <p:nvSpPr>
          <p:cNvPr id="7" name="Text Box 16"/>
          <p:cNvSpPr txBox="1">
            <a:spLocks noChangeArrowheads="1"/>
          </p:cNvSpPr>
          <p:nvPr/>
        </p:nvSpPr>
        <p:spPr bwMode="auto">
          <a:xfrm>
            <a:off x="2409244" y="4231583"/>
            <a:ext cx="7434470" cy="400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i="1" dirty="0">
                <a:latin typeface="Century Gothic" panose="020B0502020202020204" pitchFamily="34" charset="0"/>
              </a:rPr>
              <a:t>Labor Rate </a:t>
            </a:r>
            <a:r>
              <a:rPr lang="en-US" altLang="en-US" sz="1000" b="1" i="1" dirty="0" err="1">
                <a:latin typeface="Century Gothic" panose="020B0502020202020204" pitchFamily="34" charset="0"/>
              </a:rPr>
              <a:t>Var</a:t>
            </a:r>
            <a:r>
              <a:rPr lang="en-US" altLang="en-US" sz="1000" b="1" i="1" dirty="0">
                <a:latin typeface="Century Gothic" panose="020B0502020202020204" pitchFamily="34" charset="0"/>
              </a:rPr>
              <a:t> = </a:t>
            </a:r>
            <a:br>
              <a:rPr lang="en-US" altLang="en-US" sz="1000" b="1" i="1" dirty="0">
                <a:latin typeface="Century Gothic" panose="020B0502020202020204" pitchFamily="34" charset="0"/>
              </a:rPr>
            </a:br>
            <a:r>
              <a:rPr lang="en-US" altLang="en-US" sz="1000" b="1" i="1" dirty="0">
                <a:latin typeface="Century Gothic" panose="020B0502020202020204" pitchFamily="34" charset="0"/>
              </a:rPr>
              <a:t>[(Act Set-Up Rate -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Set-Up Rate) x Act Set-Up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 </a:t>
            </a:r>
            <a:r>
              <a:rPr lang="en-US" altLang="en-US" sz="1000" b="1" i="1" dirty="0" smtClean="0">
                <a:latin typeface="Century Gothic" panose="020B0502020202020204" pitchFamily="34" charset="0"/>
              </a:rPr>
              <a:t>[(</a:t>
            </a:r>
            <a:r>
              <a:rPr lang="en-US" altLang="en-US" sz="1000" b="1" i="1" dirty="0">
                <a:latin typeface="Century Gothic" panose="020B0502020202020204" pitchFamily="34" charset="0"/>
              </a:rPr>
              <a:t>Act Run Rate -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Run Rate) x Act Run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13129103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855090" y="6583680"/>
            <a:ext cx="2025652" cy="274320"/>
          </a:xfrm>
        </p:spPr>
        <p:txBody>
          <a:bodyPr/>
          <a:lstStyle/>
          <a:p>
            <a:fld id="{D295FD85-0E9A-9A4B-AEA4-CF6493BFD0E6}" type="slidenum">
              <a:rPr lang="en-US" smtClean="0">
                <a:latin typeface="Century Gothic" panose="020B0502020202020204" pitchFamily="34" charset="0"/>
              </a:rPr>
              <a:pPr/>
              <a:t>36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Usage Variance Calculations</a:t>
            </a:r>
          </a:p>
        </p:txBody>
      </p:sp>
      <p:pic>
        <p:nvPicPr>
          <p:cNvPr id="6" name="Picture 5"/>
          <p:cNvPicPr>
            <a:picLocks noChangeAspect="1"/>
          </p:cNvPicPr>
          <p:nvPr/>
        </p:nvPicPr>
        <p:blipFill>
          <a:blip r:embed="rId3"/>
          <a:stretch>
            <a:fillRect/>
          </a:stretch>
        </p:blipFill>
        <p:spPr>
          <a:xfrm>
            <a:off x="6994" y="1570051"/>
            <a:ext cx="12185006" cy="4918582"/>
          </a:xfrm>
          <a:prstGeom prst="rect">
            <a:avLst/>
          </a:prstGeom>
        </p:spPr>
      </p:pic>
      <p:sp>
        <p:nvSpPr>
          <p:cNvPr id="7" name="Text Box 9"/>
          <p:cNvSpPr txBox="1">
            <a:spLocks noChangeArrowheads="1"/>
          </p:cNvSpPr>
          <p:nvPr/>
        </p:nvSpPr>
        <p:spPr bwMode="auto">
          <a:xfrm>
            <a:off x="3223841" y="4352344"/>
            <a:ext cx="5403324" cy="6309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i="1" dirty="0">
                <a:latin typeface="Century Gothic" panose="020B0502020202020204" pitchFamily="34" charset="0"/>
              </a:rPr>
              <a:t>Labor Usage Variance = [ ( Actual Set-up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Set-up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x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Set-Up Rate] + </a:t>
            </a:r>
            <a:br>
              <a:rPr lang="en-US" altLang="en-US" sz="1000" b="1" i="1" dirty="0">
                <a:latin typeface="Century Gothic" panose="020B0502020202020204" pitchFamily="34" charset="0"/>
              </a:rPr>
            </a:br>
            <a:r>
              <a:rPr lang="en-US" altLang="en-US" sz="1000" b="1" i="1" dirty="0">
                <a:latin typeface="Century Gothic" panose="020B0502020202020204" pitchFamily="34" charset="0"/>
              </a:rPr>
              <a:t>[(Actual Run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Run </a:t>
            </a:r>
            <a:r>
              <a:rPr lang="en-US" altLang="en-US" sz="1000" b="1" i="1" dirty="0" err="1">
                <a:latin typeface="Century Gothic" panose="020B0502020202020204" pitchFamily="34" charset="0"/>
              </a:rPr>
              <a:t>Hrs</a:t>
            </a:r>
            <a:r>
              <a:rPr lang="en-US" altLang="en-US" sz="1000" b="1" i="1" dirty="0">
                <a:latin typeface="Century Gothic" panose="020B0502020202020204" pitchFamily="34" charset="0"/>
              </a:rPr>
              <a:t>) x </a:t>
            </a:r>
            <a:r>
              <a:rPr lang="en-US" altLang="en-US" sz="1000" b="1" i="1" dirty="0" err="1">
                <a:latin typeface="Century Gothic" panose="020B0502020202020204" pitchFamily="34" charset="0"/>
              </a:rPr>
              <a:t>Std</a:t>
            </a:r>
            <a:r>
              <a:rPr lang="en-US" altLang="en-US" sz="1000" b="1" i="1" dirty="0">
                <a:latin typeface="Century Gothic" panose="020B0502020202020204" pitchFamily="34" charset="0"/>
              </a:rPr>
              <a:t> Labor Rate</a:t>
            </a:r>
            <a:r>
              <a:rPr lang="en-US" altLang="en-US" sz="1000" b="1" i="1" dirty="0" smtClean="0">
                <a:latin typeface="Century Gothic" panose="020B0502020202020204" pitchFamily="34" charset="0"/>
              </a:rPr>
              <a:t>] </a:t>
            </a:r>
          </a:p>
          <a:p>
            <a:pPr>
              <a:spcBef>
                <a:spcPct val="50000"/>
              </a:spcBef>
            </a:pPr>
            <a:r>
              <a:rPr lang="en-US" altLang="en-US" sz="1000" b="1" dirty="0" smtClean="0">
                <a:latin typeface="Century Gothic" panose="020B0502020202020204" pitchFamily="34" charset="0"/>
              </a:rPr>
              <a:t>*</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 Run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/Unit x (</a:t>
            </a:r>
            <a:r>
              <a:rPr lang="en-US" altLang="en-US" sz="1000" b="1" dirty="0" err="1">
                <a:latin typeface="Century Gothic" panose="020B0502020202020204" pitchFamily="34" charset="0"/>
              </a:rPr>
              <a:t>Qty</a:t>
            </a:r>
            <a:r>
              <a:rPr lang="en-US" altLang="en-US" sz="1000" b="1" dirty="0">
                <a:latin typeface="Century Gothic" panose="020B0502020202020204" pitchFamily="34" charset="0"/>
              </a:rPr>
              <a:t> Completed + </a:t>
            </a:r>
            <a:r>
              <a:rPr lang="en-US" altLang="en-US" sz="1000" b="1" dirty="0" err="1">
                <a:latin typeface="Century Gothic" panose="020B0502020202020204" pitchFamily="34" charset="0"/>
              </a:rPr>
              <a:t>Qty</a:t>
            </a:r>
            <a:r>
              <a:rPr lang="en-US" altLang="en-US" sz="1000" b="1" dirty="0">
                <a:latin typeface="Century Gothic" panose="020B0502020202020204" pitchFamily="34" charset="0"/>
              </a:rPr>
              <a:t> Rejected)</a:t>
            </a:r>
            <a:endParaRPr lang="en-US" altLang="en-US" sz="1050" b="1" dirty="0">
              <a:latin typeface="Century Gothic" panose="020B0502020202020204" pitchFamily="34" charset="0"/>
            </a:endParaRPr>
          </a:p>
        </p:txBody>
      </p:sp>
    </p:spTree>
    <p:extLst>
      <p:ext uri="{BB962C8B-B14F-4D97-AF65-F5344CB8AC3E}">
        <p14:creationId xmlns:p14="http://schemas.microsoft.com/office/powerpoint/2010/main" val="6802941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Reporting – GL Effect</a:t>
            </a:r>
          </a:p>
        </p:txBody>
      </p:sp>
      <p:sp>
        <p:nvSpPr>
          <p:cNvPr id="7" name="Text Box 3"/>
          <p:cNvSpPr txBox="1">
            <a:spLocks noChangeArrowheads="1"/>
          </p:cNvSpPr>
          <p:nvPr/>
        </p:nvSpPr>
        <p:spPr bwMode="auto">
          <a:xfrm>
            <a:off x="873569" y="1575354"/>
            <a:ext cx="11250350" cy="4001095"/>
          </a:xfrm>
          <a:prstGeom prst="rect">
            <a:avLst/>
          </a:prstGeom>
          <a:noFill/>
          <a:ln w="9525">
            <a:noFill/>
            <a:miter lim="800000"/>
            <a:headEnd/>
            <a:tailEnd/>
          </a:ln>
        </p:spPr>
        <p:txBody>
          <a:bodyPr wrap="square">
            <a:spAutoFit/>
          </a:bodyPr>
          <a:lstStyle/>
          <a:p>
            <a:pPr algn="l" eaLnBrk="0" hangingPunct="0">
              <a:spcBef>
                <a:spcPct val="50000"/>
              </a:spcBef>
              <a:tabLst>
                <a:tab pos="114300" algn="l"/>
                <a:tab pos="571500" algn="l"/>
              </a:tabLst>
            </a:pPr>
            <a:r>
              <a:rPr lang="en-US" sz="2000" b="1" u="sng" dirty="0">
                <a:latin typeface="Century Gothic" panose="020B0502020202020204" pitchFamily="34" charset="0"/>
              </a:rPr>
              <a:t>Set-up and Run Time</a:t>
            </a:r>
            <a:r>
              <a:rPr lang="en-US" sz="1800" b="1" dirty="0">
                <a:latin typeface="Century Gothic" panose="020B0502020202020204" pitchFamily="34" charset="0"/>
              </a:rPr>
              <a:t>			</a:t>
            </a:r>
            <a:r>
              <a:rPr lang="en-US" sz="2000" b="1" u="sng" dirty="0">
                <a:latin typeface="Century Gothic" panose="020B0502020202020204" pitchFamily="34" charset="0"/>
              </a:rPr>
              <a:t>GL Trans Type</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DR WIP					WO</a:t>
            </a:r>
            <a:br>
              <a:rPr lang="en-US" sz="1800" b="1" dirty="0">
                <a:latin typeface="Century Gothic" panose="020B0502020202020204" pitchFamily="34" charset="0"/>
              </a:rPr>
            </a:br>
            <a:r>
              <a:rPr lang="en-US" sz="1800" b="1" dirty="0">
                <a:latin typeface="Century Gothic" panose="020B0502020202020204" pitchFamily="34" charset="0"/>
              </a:rPr>
              <a:t>		CR Labor Absorbed</a:t>
            </a:r>
          </a:p>
          <a:p>
            <a:pPr algn="l" eaLnBrk="0" hangingPunct="0">
              <a:spcBef>
                <a:spcPct val="50000"/>
              </a:spcBef>
              <a:tabLst>
                <a:tab pos="114300" algn="l"/>
                <a:tab pos="571500" algn="l"/>
              </a:tabLst>
            </a:pPr>
            <a:r>
              <a:rPr lang="en-US" sz="1800" b="1" dirty="0">
                <a:latin typeface="Century Gothic" panose="020B0502020202020204" pitchFamily="34" charset="0"/>
              </a:rPr>
              <a:t>		DR Labor Rate Variance			WO</a:t>
            </a:r>
            <a:br>
              <a:rPr lang="en-US" sz="1800" b="1" dirty="0">
                <a:latin typeface="Century Gothic" panose="020B0502020202020204" pitchFamily="34" charset="0"/>
              </a:rPr>
            </a:br>
            <a:r>
              <a:rPr lang="en-US" sz="18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DR Labor Usage Variance			WO</a:t>
            </a:r>
            <a:br>
              <a:rPr lang="en-US" sz="1800" b="1" dirty="0">
                <a:latin typeface="Century Gothic" panose="020B0502020202020204" pitchFamily="34" charset="0"/>
              </a:rPr>
            </a:br>
            <a:r>
              <a:rPr lang="en-US" sz="1800" b="1" dirty="0">
                <a:latin typeface="Century Gothic" panose="020B0502020202020204" pitchFamily="34" charset="0"/>
              </a:rPr>
              <a:t>		CR WIP</a:t>
            </a:r>
          </a:p>
          <a:p>
            <a:pPr algn="l" eaLnBrk="0" hangingPunct="0">
              <a:spcBef>
                <a:spcPct val="50000"/>
              </a:spcBef>
              <a:tabLst>
                <a:tab pos="114300" algn="l"/>
                <a:tab pos="571500" algn="l"/>
              </a:tabLst>
            </a:pPr>
            <a:r>
              <a:rPr lang="en-US" sz="1600" b="1" dirty="0">
                <a:latin typeface="Century Gothic" panose="020B0502020202020204" pitchFamily="34" charset="0"/>
              </a:rPr>
              <a:t>		Positive amount = unfavorable variance;</a:t>
            </a:r>
            <a:br>
              <a:rPr lang="en-US" sz="1600" b="1" dirty="0">
                <a:latin typeface="Century Gothic" panose="020B0502020202020204" pitchFamily="34" charset="0"/>
              </a:rPr>
            </a:br>
            <a:r>
              <a:rPr lang="en-US" sz="1600" b="1" dirty="0">
                <a:latin typeface="Century Gothic" panose="020B0502020202020204" pitchFamily="34" charset="0"/>
              </a:rPr>
              <a:t>		Negative amount = favorable variance</a:t>
            </a:r>
            <a:br>
              <a:rPr lang="en-US" sz="1600" b="1" dirty="0">
                <a:latin typeface="Century Gothic" panose="020B0502020202020204" pitchFamily="34" charset="0"/>
              </a:rPr>
            </a:br>
            <a:r>
              <a:rPr lang="en-US" sz="1600" b="1" dirty="0">
                <a:latin typeface="Century Gothic" panose="020B0502020202020204" pitchFamily="34" charset="0"/>
              </a:rPr>
              <a:t>		</a:t>
            </a:r>
            <a:br>
              <a:rPr lang="en-US" sz="1600" b="1" dirty="0">
                <a:latin typeface="Century Gothic" panose="020B0502020202020204" pitchFamily="34" charset="0"/>
              </a:rPr>
            </a:br>
            <a:r>
              <a:rPr lang="en-US" sz="1600" b="1" dirty="0">
                <a:latin typeface="Century Gothic" panose="020B0502020202020204" pitchFamily="34" charset="0"/>
              </a:rPr>
              <a:t>		The credit and variance accounts are derived from the Dept. </a:t>
            </a:r>
            <a:r>
              <a:rPr lang="en-US" sz="1600" b="1" dirty="0" smtClean="0">
                <a:latin typeface="Century Gothic" panose="020B0502020202020204" pitchFamily="34" charset="0"/>
              </a:rPr>
              <a:t>record </a:t>
            </a:r>
            <a:r>
              <a:rPr lang="en-US" sz="1600" b="1" dirty="0">
                <a:latin typeface="Century Gothic" panose="020B0502020202020204" pitchFamily="34" charset="0"/>
              </a:rPr>
              <a:t>of the work center being processed</a:t>
            </a:r>
            <a:endParaRPr lang="en-US" sz="1800" b="1" dirty="0">
              <a:latin typeface="Century Gothic" panose="020B0502020202020204" pitchFamily="34" charset="0"/>
            </a:endParaRPr>
          </a:p>
          <a:p>
            <a:pPr eaLnBrk="0" hangingPunct="0">
              <a:spcBef>
                <a:spcPct val="50000"/>
              </a:spcBef>
              <a:buFontTx/>
              <a:buChar char="•"/>
              <a:tabLst>
                <a:tab pos="114300" algn="l"/>
                <a:tab pos="571500" algn="l"/>
              </a:tabLst>
            </a:pPr>
            <a:r>
              <a:rPr lang="en-US" sz="1800" b="1" dirty="0">
                <a:latin typeface="Century Gothic" panose="020B0502020202020204" pitchFamily="34" charset="0"/>
              </a:rPr>
              <a:t> Post </a:t>
            </a:r>
            <a:r>
              <a:rPr lang="en-US" sz="1800" b="1" dirty="0" smtClean="0">
                <a:latin typeface="Century Gothic" panose="020B0502020202020204" pitchFamily="34" charset="0"/>
              </a:rPr>
              <a:t>Labor Usage Variances </a:t>
            </a:r>
            <a:r>
              <a:rPr lang="en-US" b="1" dirty="0">
                <a:latin typeface="Century Gothic" panose="020B0502020202020204" pitchFamily="34" charset="0"/>
              </a:rPr>
              <a:t>by Post Production Order Usage Variances</a:t>
            </a:r>
            <a:endParaRPr lang="en-US" sz="1800" b="1" dirty="0">
              <a:latin typeface="Century Gothic" panose="020B0502020202020204" pitchFamily="34" charset="0"/>
            </a:endParaRPr>
          </a:p>
        </p:txBody>
      </p:sp>
    </p:spTree>
    <p:extLst>
      <p:ext uri="{BB962C8B-B14F-4D97-AF65-F5344CB8AC3E}">
        <p14:creationId xmlns:p14="http://schemas.microsoft.com/office/powerpoint/2010/main" val="2396722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Down Time – GL Effect</a:t>
            </a:r>
          </a:p>
        </p:txBody>
      </p:sp>
      <p:sp>
        <p:nvSpPr>
          <p:cNvPr id="6" name="Text Box 3"/>
          <p:cNvSpPr txBox="1">
            <a:spLocks noChangeArrowheads="1"/>
          </p:cNvSpPr>
          <p:nvPr/>
        </p:nvSpPr>
        <p:spPr bwMode="auto">
          <a:xfrm>
            <a:off x="816027" y="1570673"/>
            <a:ext cx="8401050" cy="977900"/>
          </a:xfrm>
          <a:prstGeom prst="rect">
            <a:avLst/>
          </a:prstGeom>
          <a:noFill/>
          <a:ln w="9525">
            <a:noFill/>
            <a:miter lim="800000"/>
            <a:headEnd/>
            <a:tailEnd/>
          </a:ln>
        </p:spPr>
        <p:txBody>
          <a:bodyPr>
            <a:spAutoFit/>
          </a:bodyPr>
          <a:lstStyle/>
          <a:p>
            <a:pPr algn="l" eaLnBrk="0" hangingPunct="0">
              <a:spcBef>
                <a:spcPct val="50000"/>
              </a:spcBef>
              <a:tabLst>
                <a:tab pos="228600" algn="l"/>
                <a:tab pos="571500" algn="l"/>
                <a:tab pos="3829050" algn="l"/>
                <a:tab pos="4286250" algn="l"/>
                <a:tab pos="6343650" algn="l"/>
                <a:tab pos="6686550" algn="l"/>
              </a:tabLst>
            </a:pPr>
            <a:r>
              <a:rPr lang="en-US" sz="1800" b="1" u="sng" dirty="0">
                <a:latin typeface="Century Gothic" panose="020B0502020202020204" pitchFamily="34" charset="0"/>
              </a:rPr>
              <a:t>	Downtime	GL Trans Type	Op </a:t>
            </a:r>
            <a:r>
              <a:rPr lang="en-US" sz="1800" b="1" u="sng" dirty="0" err="1">
                <a:latin typeface="Century Gothic" panose="020B0502020202020204" pitchFamily="34" charset="0"/>
              </a:rPr>
              <a:t>Hist</a:t>
            </a:r>
            <a:r>
              <a:rPr lang="en-US" sz="1800" b="1" u="sng" dirty="0">
                <a:latin typeface="Century Gothic" panose="020B0502020202020204" pitchFamily="34" charset="0"/>
              </a:rPr>
              <a:t> Record</a:t>
            </a:r>
            <a:endParaRPr lang="en-US" sz="1600" b="1" dirty="0">
              <a:latin typeface="Century Gothic" panose="020B0502020202020204" pitchFamily="34" charset="0"/>
            </a:endParaRPr>
          </a:p>
          <a:p>
            <a:pPr algn="l" eaLnBrk="0" hangingPunct="0">
              <a:spcBef>
                <a:spcPct val="50000"/>
              </a:spcBef>
              <a:tabLst>
                <a:tab pos="228600" algn="l"/>
                <a:tab pos="571500" algn="l"/>
                <a:tab pos="3829050" algn="l"/>
                <a:tab pos="4286250" algn="l"/>
                <a:tab pos="6343650" algn="l"/>
                <a:tab pos="6686550" algn="l"/>
              </a:tabLst>
            </a:pPr>
            <a:r>
              <a:rPr lang="en-US" sz="1600" b="1" dirty="0">
                <a:latin typeface="Century Gothic" panose="020B0502020202020204" pitchFamily="34" charset="0"/>
              </a:rPr>
              <a:t>		DR Cost of Production for Dept.		WO		DOWNTIME</a:t>
            </a:r>
            <a:br>
              <a:rPr lang="en-US" sz="1600" b="1" dirty="0">
                <a:latin typeface="Century Gothic" panose="020B0502020202020204" pitchFamily="34" charset="0"/>
              </a:rPr>
            </a:br>
            <a:r>
              <a:rPr lang="en-US" sz="1600" b="1" dirty="0">
                <a:latin typeface="Century Gothic" panose="020B0502020202020204" pitchFamily="34" charset="0"/>
              </a:rPr>
              <a:t>		CR Labor</a:t>
            </a:r>
          </a:p>
        </p:txBody>
      </p:sp>
      <p:sp>
        <p:nvSpPr>
          <p:cNvPr id="7" name="Text Box 4"/>
          <p:cNvSpPr txBox="1">
            <a:spLocks noChangeArrowheads="1"/>
          </p:cNvSpPr>
          <p:nvPr/>
        </p:nvSpPr>
        <p:spPr bwMode="auto">
          <a:xfrm>
            <a:off x="1254177" y="2742248"/>
            <a:ext cx="6648450" cy="581025"/>
          </a:xfrm>
          <a:prstGeom prst="rect">
            <a:avLst/>
          </a:prstGeom>
          <a:noFill/>
          <a:ln w="9525">
            <a:noFill/>
            <a:miter lim="800000"/>
            <a:headEnd/>
            <a:tailEnd/>
          </a:ln>
        </p:spPr>
        <p:txBody>
          <a:bodyPr>
            <a:spAutoFit/>
          </a:bodyPr>
          <a:lstStyle/>
          <a:p>
            <a:pPr algn="l" eaLnBrk="0" hangingPunct="0">
              <a:spcBef>
                <a:spcPct val="50000"/>
              </a:spcBef>
            </a:pPr>
            <a:r>
              <a:rPr lang="en-US" sz="1600" b="1" dirty="0">
                <a:latin typeface="Century Gothic" panose="020B0502020202020204" pitchFamily="34" charset="0"/>
              </a:rPr>
              <a:t>Because labor time entered here is not for direct production, the labor time is not used to update the cum order</a:t>
            </a:r>
          </a:p>
        </p:txBody>
      </p:sp>
    </p:spTree>
    <p:extLst>
      <p:ext uri="{BB962C8B-B14F-4D97-AF65-F5344CB8AC3E}">
        <p14:creationId xmlns:p14="http://schemas.microsoft.com/office/powerpoint/2010/main" val="6552118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Non-Productive Labor Feedback – GL Effect</a:t>
            </a:r>
          </a:p>
        </p:txBody>
      </p:sp>
      <p:sp>
        <p:nvSpPr>
          <p:cNvPr id="6" name="Text Box 3"/>
          <p:cNvSpPr txBox="1">
            <a:spLocks noChangeArrowheads="1"/>
          </p:cNvSpPr>
          <p:nvPr/>
        </p:nvSpPr>
        <p:spPr bwMode="auto">
          <a:xfrm>
            <a:off x="870669" y="1564185"/>
            <a:ext cx="8267700" cy="977900"/>
          </a:xfrm>
          <a:prstGeom prst="rect">
            <a:avLst/>
          </a:prstGeom>
          <a:noFill/>
          <a:ln w="9525">
            <a:noFill/>
            <a:miter lim="800000"/>
            <a:headEnd/>
            <a:tailEnd/>
          </a:ln>
        </p:spPr>
        <p:txBody>
          <a:bodyPr>
            <a:spAutoFit/>
          </a:bodyPr>
          <a:lstStyle/>
          <a:p>
            <a:pPr algn="l" defTabSz="285750" eaLnBrk="0" hangingPunct="0">
              <a:spcBef>
                <a:spcPct val="50000"/>
              </a:spcBef>
              <a:tabLst>
                <a:tab pos="114300" algn="l"/>
                <a:tab pos="571500" algn="l"/>
              </a:tabLst>
            </a:pPr>
            <a:r>
              <a:rPr lang="en-US" sz="1800" b="1" u="sng" dirty="0">
                <a:latin typeface="Century Gothic" panose="020B0502020202020204" pitchFamily="34" charset="0"/>
              </a:rPr>
              <a:t>Time Reported for an Employee</a:t>
            </a:r>
            <a:r>
              <a:rPr lang="en-US" sz="1600" b="1" dirty="0">
                <a:latin typeface="Century Gothic" panose="020B0502020202020204" pitchFamily="34" charset="0"/>
              </a:rPr>
              <a:t>		</a:t>
            </a:r>
            <a:r>
              <a:rPr lang="en-US" sz="1800" b="1" u="sng" dirty="0">
                <a:latin typeface="Century Gothic" panose="020B0502020202020204" pitchFamily="34" charset="0"/>
              </a:rPr>
              <a:t>GL Trans Type		Op </a:t>
            </a:r>
            <a:r>
              <a:rPr lang="en-US" sz="1800" b="1" u="sng" dirty="0" err="1">
                <a:latin typeface="Century Gothic" panose="020B0502020202020204" pitchFamily="34" charset="0"/>
              </a:rPr>
              <a:t>Hist</a:t>
            </a:r>
            <a:r>
              <a:rPr lang="en-US" sz="1800" b="1" u="sng" dirty="0">
                <a:latin typeface="Century Gothic" panose="020B0502020202020204" pitchFamily="34" charset="0"/>
              </a:rPr>
              <a:t> Record</a:t>
            </a:r>
            <a:endParaRPr lang="en-US" sz="1600" b="1" dirty="0">
              <a:latin typeface="Century Gothic" panose="020B0502020202020204" pitchFamily="34" charset="0"/>
            </a:endParaRPr>
          </a:p>
          <a:p>
            <a:pPr algn="l" defTabSz="285750" eaLnBrk="0" hangingPunct="0">
              <a:spcBef>
                <a:spcPct val="50000"/>
              </a:spcBef>
              <a:tabLst>
                <a:tab pos="114300" algn="l"/>
                <a:tab pos="571500" algn="l"/>
              </a:tabLst>
            </a:pPr>
            <a:r>
              <a:rPr lang="en-US" sz="1600" b="1" dirty="0">
                <a:latin typeface="Century Gothic" panose="020B0502020202020204" pitchFamily="34" charset="0"/>
              </a:rPr>
              <a:t>		DR Cost of Production 							WO						DOWN</a:t>
            </a:r>
            <a:br>
              <a:rPr lang="en-US" sz="1600" b="1" dirty="0">
                <a:latin typeface="Century Gothic" panose="020B0502020202020204" pitchFamily="34" charset="0"/>
              </a:rPr>
            </a:br>
            <a:r>
              <a:rPr lang="en-US" sz="1600" b="1" dirty="0">
                <a:latin typeface="Century Gothic" panose="020B0502020202020204" pitchFamily="34" charset="0"/>
              </a:rPr>
              <a:t>		CR Labor (for department)</a:t>
            </a:r>
          </a:p>
        </p:txBody>
      </p:sp>
      <p:sp>
        <p:nvSpPr>
          <p:cNvPr id="7" name="Text Box 4"/>
          <p:cNvSpPr txBox="1">
            <a:spLocks noChangeArrowheads="1"/>
          </p:cNvSpPr>
          <p:nvPr/>
        </p:nvSpPr>
        <p:spPr bwMode="auto">
          <a:xfrm>
            <a:off x="870669" y="2689722"/>
            <a:ext cx="8248650" cy="21082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4514850" algn="l"/>
                <a:tab pos="6572250" algn="l"/>
              </a:tabLst>
            </a:pPr>
            <a:r>
              <a:rPr lang="en-US" sz="1800" b="1" u="sng">
                <a:latin typeface="Century Gothic" panose="020B0502020202020204" pitchFamily="34" charset="0"/>
              </a:rPr>
              <a:t>Time reported for an employee </a:t>
            </a:r>
            <a:br>
              <a:rPr lang="en-US" sz="1800" b="1" u="sng">
                <a:latin typeface="Century Gothic" panose="020B0502020202020204" pitchFamily="34" charset="0"/>
              </a:rPr>
            </a:br>
            <a:r>
              <a:rPr lang="en-US" sz="1800" b="1" u="sng">
                <a:latin typeface="Century Gothic" panose="020B0502020202020204" pitchFamily="34" charset="0"/>
              </a:rPr>
              <a:t>at a work center</a:t>
            </a:r>
            <a:endParaRPr lang="en-US" sz="1600" b="1">
              <a:latin typeface="Century Gothic" panose="020B0502020202020204" pitchFamily="34" charset="0"/>
            </a:endParaRPr>
          </a:p>
          <a:p>
            <a:pPr algn="l" eaLnBrk="0" hangingPunct="0">
              <a:spcBef>
                <a:spcPct val="50000"/>
              </a:spcBef>
              <a:tabLst>
                <a:tab pos="114300" algn="l"/>
                <a:tab pos="571500" algn="l"/>
                <a:tab pos="4514850" algn="l"/>
                <a:tab pos="6572250" algn="l"/>
              </a:tabLst>
            </a:pPr>
            <a:r>
              <a:rPr lang="en-US" sz="1600" b="1">
                <a:latin typeface="Century Gothic" panose="020B0502020202020204" pitchFamily="34" charset="0"/>
              </a:rPr>
              <a:t>		DR Cost of Production	WO	DOWN</a:t>
            </a:r>
            <a:br>
              <a:rPr lang="en-US" sz="1600" b="1">
                <a:latin typeface="Century Gothic" panose="020B0502020202020204" pitchFamily="34" charset="0"/>
              </a:rPr>
            </a:br>
            <a:r>
              <a:rPr lang="en-US" sz="1600" b="1">
                <a:latin typeface="Century Gothic" panose="020B0502020202020204" pitchFamily="34" charset="0"/>
              </a:rPr>
              <a:t>		CR Labor (for department)</a:t>
            </a:r>
          </a:p>
          <a:p>
            <a:pPr algn="l" eaLnBrk="0" hangingPunct="0">
              <a:spcBef>
                <a:spcPct val="50000"/>
              </a:spcBef>
              <a:tabLst>
                <a:tab pos="114300" algn="l"/>
                <a:tab pos="571500" algn="l"/>
                <a:tab pos="4514850" algn="l"/>
                <a:tab pos="6572250" algn="l"/>
              </a:tabLst>
            </a:pPr>
            <a:r>
              <a:rPr lang="en-US" sz="1600" b="1">
                <a:latin typeface="Century Gothic" panose="020B0502020202020204" pitchFamily="34" charset="0"/>
              </a:rPr>
              <a:t>		DR Cost of Production</a:t>
            </a:r>
            <a:br>
              <a:rPr lang="en-US" sz="1600" b="1">
                <a:latin typeface="Century Gothic" panose="020B0502020202020204" pitchFamily="34" charset="0"/>
              </a:rPr>
            </a:br>
            <a:r>
              <a:rPr lang="en-US" sz="1600" b="1">
                <a:latin typeface="Century Gothic" panose="020B0502020202020204" pitchFamily="34" charset="0"/>
              </a:rPr>
              <a:t>		CR Labor Burden </a:t>
            </a:r>
            <a:br>
              <a:rPr lang="en-US" sz="1600" b="1">
                <a:latin typeface="Century Gothic" panose="020B0502020202020204" pitchFamily="34" charset="0"/>
              </a:rPr>
            </a:br>
            <a:r>
              <a:rPr lang="en-US" sz="1600" b="1">
                <a:latin typeface="Century Gothic" panose="020B0502020202020204" pitchFamily="34" charset="0"/>
              </a:rPr>
              <a:t>		(work ctr burden rate and/or work ctr percent and labor rate)</a:t>
            </a:r>
          </a:p>
        </p:txBody>
      </p:sp>
      <p:sp>
        <p:nvSpPr>
          <p:cNvPr id="8" name="Text Box 5"/>
          <p:cNvSpPr txBox="1">
            <a:spLocks noChangeArrowheads="1"/>
          </p:cNvSpPr>
          <p:nvPr/>
        </p:nvSpPr>
        <p:spPr bwMode="auto">
          <a:xfrm>
            <a:off x="870669" y="5069385"/>
            <a:ext cx="6534150" cy="733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a:latin typeface="Century Gothic" panose="020B0502020202020204" pitchFamily="34" charset="0"/>
              </a:rPr>
              <a:t>Time reported for a work center</a:t>
            </a:r>
            <a:endParaRPr lang="en-US" sz="1600" b="1">
              <a:latin typeface="Century Gothic" panose="020B0502020202020204" pitchFamily="34" charset="0"/>
            </a:endParaRPr>
          </a:p>
          <a:p>
            <a:pPr algn="l" eaLnBrk="0" hangingPunct="0">
              <a:spcBef>
                <a:spcPct val="50000"/>
              </a:spcBef>
              <a:tabLst>
                <a:tab pos="114300" algn="l"/>
                <a:tab pos="571500" algn="l"/>
              </a:tabLst>
            </a:pPr>
            <a:r>
              <a:rPr lang="en-US" sz="1600" b="1">
                <a:latin typeface="Century Gothic" panose="020B0502020202020204" pitchFamily="34" charset="0"/>
              </a:rPr>
              <a:t>		There is no financial effect</a:t>
            </a:r>
          </a:p>
        </p:txBody>
      </p:sp>
    </p:spTree>
    <p:extLst>
      <p:ext uri="{BB962C8B-B14F-4D97-AF65-F5344CB8AC3E}">
        <p14:creationId xmlns:p14="http://schemas.microsoft.com/office/powerpoint/2010/main" val="22801736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altLang="zh-CN" dirty="0">
                <a:latin typeface="Century Gothic" panose="020B0502020202020204" pitchFamily="34" charset="0"/>
              </a:rPr>
              <a:t>Production </a:t>
            </a:r>
            <a:r>
              <a:rPr lang="en-US" altLang="zh-CN" dirty="0" smtClean="0">
                <a:latin typeface="Century Gothic" panose="020B0502020202020204" pitchFamily="34" charset="0"/>
              </a:rPr>
              <a:t>orders manufacturing type</a:t>
            </a:r>
            <a:endParaRPr lang="en-US" dirty="0" smtClean="0">
              <a:latin typeface="Century Gothic" panose="020B0502020202020204" pitchFamily="34" charset="0"/>
            </a:endParaRPr>
          </a:p>
          <a:p>
            <a:pPr lvl="1"/>
            <a:r>
              <a:rPr lang="en-US" dirty="0" smtClean="0">
                <a:latin typeface="Century Gothic" panose="020B0502020202020204" pitchFamily="34" charset="0"/>
              </a:rPr>
              <a:t>Work Order</a:t>
            </a:r>
          </a:p>
          <a:p>
            <a:pPr lvl="1"/>
            <a:r>
              <a:rPr lang="en-US" dirty="0" smtClean="0">
                <a:latin typeface="Century Gothic" panose="020B0502020202020204" pitchFamily="34" charset="0"/>
              </a:rPr>
              <a:t>Repetitive</a:t>
            </a:r>
          </a:p>
          <a:p>
            <a:r>
              <a:rPr lang="en-US" altLang="zh-CN" dirty="0" smtClean="0">
                <a:latin typeface="Century Gothic" panose="020B0502020202020204" pitchFamily="34" charset="0"/>
              </a:rPr>
              <a:t>Different p</a:t>
            </a:r>
            <a:r>
              <a:rPr lang="en-US" dirty="0" smtClean="0">
                <a:latin typeface="Century Gothic" panose="020B0502020202020204" pitchFamily="34" charset="0"/>
              </a:rPr>
              <a:t>roduction costing approach for </a:t>
            </a:r>
            <a:r>
              <a:rPr lang="en-US" altLang="zh-CN" dirty="0" smtClean="0">
                <a:latin typeface="Century Gothic" panose="020B0502020202020204" pitchFamily="34" charset="0"/>
              </a:rPr>
              <a:t>manufacturing types</a:t>
            </a:r>
          </a:p>
          <a:p>
            <a:pPr lvl="1"/>
            <a:r>
              <a:rPr lang="en-US" dirty="0" smtClean="0">
                <a:latin typeface="Century Gothic" panose="020B0502020202020204" pitchFamily="34" charset="0"/>
              </a:rPr>
              <a:t>Work Order: GL account codes</a:t>
            </a:r>
          </a:p>
          <a:p>
            <a:pPr lvl="1"/>
            <a:r>
              <a:rPr lang="en-US" dirty="0" smtClean="0">
                <a:latin typeface="Century Gothic" panose="020B0502020202020204" pitchFamily="34" charset="0"/>
              </a:rPr>
              <a:t>Repetitive: Cumulative orders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zh-CN" dirty="0" smtClean="0">
                <a:latin typeface="Century Gothic" panose="020B0502020202020204" pitchFamily="34" charset="0"/>
              </a:rPr>
              <a:t>Manufacturing Types</a:t>
            </a:r>
            <a:endParaRPr lang="en-US" dirty="0">
              <a:latin typeface="Century Gothic" panose="020B0502020202020204" pitchFamily="34" charset="0"/>
            </a:endParaRPr>
          </a:p>
        </p:txBody>
      </p:sp>
    </p:spTree>
    <p:extLst>
      <p:ext uri="{BB962C8B-B14F-4D97-AF65-F5344CB8AC3E}">
        <p14:creationId xmlns:p14="http://schemas.microsoft.com/office/powerpoint/2010/main" val="1326721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Calculations</a:t>
            </a:r>
          </a:p>
        </p:txBody>
      </p:sp>
      <p:pic>
        <p:nvPicPr>
          <p:cNvPr id="6" name="Picture 5"/>
          <p:cNvPicPr>
            <a:picLocks noChangeAspect="1"/>
          </p:cNvPicPr>
          <p:nvPr/>
        </p:nvPicPr>
        <p:blipFill>
          <a:blip r:embed="rId3"/>
          <a:stretch>
            <a:fillRect/>
          </a:stretch>
        </p:blipFill>
        <p:spPr>
          <a:xfrm>
            <a:off x="0" y="1570051"/>
            <a:ext cx="12185006" cy="4911152"/>
          </a:xfrm>
          <a:prstGeom prst="rect">
            <a:avLst/>
          </a:prstGeom>
        </p:spPr>
      </p:pic>
      <p:sp>
        <p:nvSpPr>
          <p:cNvPr id="11" name="Rectangle 15"/>
          <p:cNvSpPr>
            <a:spLocks noChangeArrowheads="1"/>
          </p:cNvSpPr>
          <p:nvPr/>
        </p:nvSpPr>
        <p:spPr bwMode="auto">
          <a:xfrm>
            <a:off x="2961580" y="5539014"/>
            <a:ext cx="6349815" cy="55399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sz="1000" b="1" dirty="0">
                <a:latin typeface="Century Gothic" panose="020B0502020202020204" pitchFamily="34" charset="0"/>
              </a:rPr>
              <a:t>{Set-up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a:t>
            </a:r>
            <a:r>
              <a:rPr lang="en-US" altLang="en-US" sz="1000" b="1" dirty="0" err="1">
                <a:latin typeface="Century Gothic" panose="020B0502020202020204" pitchFamily="34" charset="0"/>
              </a:rPr>
              <a:t>Qty</a:t>
            </a:r>
            <a:r>
              <a:rPr lang="en-US" altLang="en-US" sz="1000" b="1" dirty="0">
                <a:latin typeface="Century Gothic" panose="020B0502020202020204" pitchFamily="34" charset="0"/>
              </a:rPr>
              <a:t>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(Actual Set-up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 (Mach/Op x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a:t>
            </a:r>
            <a:br>
              <a:rPr lang="en-US" altLang="en-US" sz="1000" b="1" dirty="0">
                <a:latin typeface="Century Gothic" panose="020B0502020202020204" pitchFamily="34" charset="0"/>
              </a:rPr>
            </a:br>
            <a:r>
              <a:rPr lang="en-US" altLang="en-US" sz="1000" b="1" dirty="0">
                <a:latin typeface="Century Gothic" panose="020B0502020202020204" pitchFamily="34" charset="0"/>
              </a:rPr>
              <a:t>{Run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/Unit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(Actual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/Unit</a:t>
            </a:r>
            <a:br>
              <a:rPr lang="en-US" altLang="en-US" sz="1000" b="1" dirty="0">
                <a:latin typeface="Century Gothic" panose="020B0502020202020204" pitchFamily="34" charset="0"/>
              </a:rPr>
            </a:br>
            <a:r>
              <a:rPr lang="en-US" altLang="en-US" sz="1000" b="1" dirty="0" err="1">
                <a:latin typeface="Century Gothic" panose="020B0502020202020204" pitchFamily="34" charset="0"/>
              </a:rPr>
              <a:t>Qty</a:t>
            </a:r>
            <a:r>
              <a:rPr lang="en-US" altLang="en-US" sz="1000" b="1" dirty="0">
                <a:latin typeface="Century Gothic" panose="020B0502020202020204" pitchFamily="34" charset="0"/>
              </a:rPr>
              <a:t> Completed x Burden per Unit = Burden Absorbed Dollars</a:t>
            </a:r>
          </a:p>
        </p:txBody>
      </p:sp>
    </p:spTree>
    <p:extLst>
      <p:ext uri="{BB962C8B-B14F-4D97-AF65-F5344CB8AC3E}">
        <p14:creationId xmlns:p14="http://schemas.microsoft.com/office/powerpoint/2010/main" val="397507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Rate Variance Calculations</a:t>
            </a:r>
          </a:p>
        </p:txBody>
      </p:sp>
      <p:pic>
        <p:nvPicPr>
          <p:cNvPr id="7" name="Picture 6"/>
          <p:cNvPicPr>
            <a:picLocks noChangeAspect="1"/>
          </p:cNvPicPr>
          <p:nvPr/>
        </p:nvPicPr>
        <p:blipFill>
          <a:blip r:embed="rId3"/>
          <a:stretch>
            <a:fillRect/>
          </a:stretch>
        </p:blipFill>
        <p:spPr>
          <a:xfrm>
            <a:off x="6994" y="1528644"/>
            <a:ext cx="12185006" cy="4911152"/>
          </a:xfrm>
          <a:prstGeom prst="rect">
            <a:avLst/>
          </a:prstGeom>
        </p:spPr>
      </p:pic>
      <p:sp>
        <p:nvSpPr>
          <p:cNvPr id="8" name="Text Box 16"/>
          <p:cNvSpPr txBox="1">
            <a:spLocks noChangeArrowheads="1"/>
          </p:cNvSpPr>
          <p:nvPr/>
        </p:nvSpPr>
        <p:spPr bwMode="auto">
          <a:xfrm>
            <a:off x="2883756" y="4340583"/>
            <a:ext cx="6395416" cy="14003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dirty="0">
                <a:latin typeface="Century Gothic" panose="020B0502020202020204" pitchFamily="34" charset="0"/>
              </a:rPr>
              <a:t>[(Act Set-Up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Set-Up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x Act Set-Up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 [(Act Run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Run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x Act Run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a:t>
            </a:r>
            <a:br>
              <a:rPr lang="en-US" altLang="en-US" sz="1000" b="1" dirty="0">
                <a:latin typeface="Century Gothic" panose="020B0502020202020204" pitchFamily="34" charset="0"/>
              </a:rPr>
            </a:br>
            <a:endParaRPr lang="en-US" altLang="en-US" sz="1000" b="1" dirty="0" smtClean="0">
              <a:latin typeface="Century Gothic" panose="020B0502020202020204" pitchFamily="34" charset="0"/>
            </a:endParaRPr>
          </a:p>
          <a:p>
            <a:pPr>
              <a:spcBef>
                <a:spcPct val="50000"/>
              </a:spcBef>
            </a:pP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Where: </a:t>
            </a:r>
            <a:br>
              <a:rPr lang="en-US" altLang="en-US" sz="1000" b="1" dirty="0">
                <a:latin typeface="Century Gothic" panose="020B0502020202020204" pitchFamily="34" charset="0"/>
              </a:rPr>
            </a:br>
            <a:r>
              <a:rPr lang="en-US" altLang="en-US" sz="1000" b="1" dirty="0" smtClean="0">
                <a:latin typeface="Century Gothic" panose="020B0502020202020204" pitchFamily="34" charset="0"/>
              </a:rPr>
              <a:t>Act </a:t>
            </a:r>
            <a:r>
              <a:rPr lang="en-US" altLang="en-US" sz="1000" b="1" dirty="0">
                <a:latin typeface="Century Gothic" panose="020B0502020202020204" pitchFamily="34" charset="0"/>
              </a:rPr>
              <a:t>Set-Up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(Act Set-Up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x Mach/Op)</a:t>
            </a:r>
            <a:br>
              <a:rPr lang="en-US" altLang="en-US" sz="1000" b="1" dirty="0">
                <a:latin typeface="Century Gothic" panose="020B0502020202020204" pitchFamily="34" charset="0"/>
              </a:rPr>
            </a:b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Set-Up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Set-Up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x Mach/Op)</a:t>
            </a:r>
            <a:br>
              <a:rPr lang="en-US" altLang="en-US" sz="1000" b="1" dirty="0">
                <a:latin typeface="Century Gothic" panose="020B0502020202020204" pitchFamily="34" charset="0"/>
              </a:rPr>
            </a:br>
            <a:r>
              <a:rPr lang="en-US" altLang="en-US" sz="1000" b="1" dirty="0">
                <a:latin typeface="Century Gothic" panose="020B0502020202020204" pitchFamily="34" charset="0"/>
              </a:rPr>
              <a:t>Act Run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(Act Run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a:t>
            </a:r>
            <a:br>
              <a:rPr lang="en-US" altLang="en-US" sz="1000" b="1" dirty="0">
                <a:latin typeface="Century Gothic" panose="020B0502020202020204" pitchFamily="34" charset="0"/>
              </a:rPr>
            </a:b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Run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Run Rate x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Lbr</a:t>
            </a:r>
            <a:r>
              <a:rPr lang="en-US" altLang="en-US" sz="1000" b="1" dirty="0">
                <a:latin typeface="Century Gothic" panose="020B0502020202020204" pitchFamily="34" charset="0"/>
              </a:rPr>
              <a:t>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 Mach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Rate </a:t>
            </a:r>
          </a:p>
        </p:txBody>
      </p:sp>
    </p:spTree>
    <p:extLst>
      <p:ext uri="{BB962C8B-B14F-4D97-AF65-F5344CB8AC3E}">
        <p14:creationId xmlns:p14="http://schemas.microsoft.com/office/powerpoint/2010/main" val="13903980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Usage Variance Calculations</a:t>
            </a:r>
          </a:p>
        </p:txBody>
      </p:sp>
      <p:pic>
        <p:nvPicPr>
          <p:cNvPr id="6" name="Picture 5"/>
          <p:cNvPicPr>
            <a:picLocks noChangeAspect="1"/>
          </p:cNvPicPr>
          <p:nvPr/>
        </p:nvPicPr>
        <p:blipFill>
          <a:blip r:embed="rId3"/>
          <a:stretch>
            <a:fillRect/>
          </a:stretch>
        </p:blipFill>
        <p:spPr>
          <a:xfrm>
            <a:off x="14706" y="1562100"/>
            <a:ext cx="12185006" cy="4918582"/>
          </a:xfrm>
          <a:prstGeom prst="rect">
            <a:avLst/>
          </a:prstGeom>
        </p:spPr>
      </p:pic>
      <p:sp>
        <p:nvSpPr>
          <p:cNvPr id="7" name="Text Box 10"/>
          <p:cNvSpPr txBox="1">
            <a:spLocks noChangeArrowheads="1"/>
          </p:cNvSpPr>
          <p:nvPr/>
        </p:nvSpPr>
        <p:spPr bwMode="auto">
          <a:xfrm>
            <a:off x="2194563" y="4365240"/>
            <a:ext cx="7652578" cy="8617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2057400" algn="l"/>
              </a:tabLst>
              <a:defRPr sz="2400">
                <a:solidFill>
                  <a:schemeClr val="tx1"/>
                </a:solidFill>
                <a:latin typeface="Times New Roman" panose="02020603050405020304" pitchFamily="18" charset="0"/>
              </a:defRPr>
            </a:lvl1pPr>
            <a:lvl2pPr>
              <a:tabLst>
                <a:tab pos="2057400" algn="l"/>
              </a:tabLst>
              <a:defRPr sz="2400">
                <a:solidFill>
                  <a:schemeClr val="tx1"/>
                </a:solidFill>
                <a:latin typeface="Times New Roman" panose="02020603050405020304" pitchFamily="18" charset="0"/>
              </a:defRPr>
            </a:lvl2pPr>
            <a:lvl3pPr>
              <a:tabLst>
                <a:tab pos="2057400" algn="l"/>
              </a:tabLst>
              <a:defRPr sz="2400">
                <a:solidFill>
                  <a:schemeClr val="tx1"/>
                </a:solidFill>
                <a:latin typeface="Times New Roman" panose="02020603050405020304" pitchFamily="18" charset="0"/>
              </a:defRPr>
            </a:lvl3pPr>
            <a:lvl4pPr>
              <a:tabLst>
                <a:tab pos="2057400" algn="l"/>
              </a:tabLst>
              <a:defRPr sz="2400">
                <a:solidFill>
                  <a:schemeClr val="tx1"/>
                </a:solidFill>
                <a:latin typeface="Times New Roman" panose="02020603050405020304" pitchFamily="18" charset="0"/>
              </a:defRPr>
            </a:lvl4pPr>
            <a:lvl5pPr>
              <a:tabLst>
                <a:tab pos="20574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9pPr>
          </a:lstStyle>
          <a:p>
            <a:pPr>
              <a:spcBef>
                <a:spcPct val="50000"/>
              </a:spcBef>
            </a:pPr>
            <a:r>
              <a:rPr lang="en-US" altLang="en-US" sz="1000" b="1" dirty="0">
                <a:latin typeface="Century Gothic" panose="020B0502020202020204" pitchFamily="34" charset="0"/>
              </a:rPr>
              <a:t>Burden Usage Variance = [(Actual Set-Up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Set-Up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x Set-Up </a:t>
            </a:r>
            <a:r>
              <a:rPr lang="en-US" altLang="en-US" sz="1000" b="1" dirty="0" err="1">
                <a:latin typeface="Century Gothic" panose="020B0502020202020204" pitchFamily="34" charset="0"/>
              </a:rPr>
              <a:t>Bdn</a:t>
            </a:r>
            <a:r>
              <a:rPr lang="en-US" altLang="en-US" sz="1000" b="1" dirty="0">
                <a:latin typeface="Century Gothic" panose="020B0502020202020204" pitchFamily="34" charset="0"/>
              </a:rPr>
              <a:t>] + </a:t>
            </a:r>
            <a:r>
              <a:rPr lang="en-US" altLang="en-US" sz="1000" b="1" dirty="0" smtClean="0">
                <a:latin typeface="Century Gothic" panose="020B0502020202020204" pitchFamily="34" charset="0"/>
              </a:rPr>
              <a:t>[(</a:t>
            </a:r>
            <a:r>
              <a:rPr lang="en-US" altLang="en-US" sz="1000" b="1" dirty="0">
                <a:latin typeface="Century Gothic" panose="020B0502020202020204" pitchFamily="34" charset="0"/>
              </a:rPr>
              <a:t>Actual Run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 </a:t>
            </a:r>
            <a:r>
              <a:rPr lang="en-US" altLang="en-US" sz="1000" b="1" dirty="0" err="1">
                <a:latin typeface="Century Gothic" panose="020B0502020202020204" pitchFamily="34" charset="0"/>
              </a:rPr>
              <a:t>Std</a:t>
            </a:r>
            <a:r>
              <a:rPr lang="en-US" altLang="en-US" sz="1000" b="1" dirty="0">
                <a:latin typeface="Century Gothic" panose="020B0502020202020204" pitchFamily="34" charset="0"/>
              </a:rPr>
              <a:t> Run </a:t>
            </a:r>
            <a:r>
              <a:rPr lang="en-US" altLang="en-US" sz="1000" b="1" dirty="0" err="1">
                <a:latin typeface="Century Gothic" panose="020B0502020202020204" pitchFamily="34" charset="0"/>
              </a:rPr>
              <a:t>Hrs</a:t>
            </a:r>
            <a:r>
              <a:rPr lang="en-US" altLang="en-US" sz="1000" b="1" dirty="0">
                <a:latin typeface="Century Gothic" panose="020B0502020202020204" pitchFamily="34" charset="0"/>
              </a:rPr>
              <a:t>) x Run </a:t>
            </a:r>
            <a:r>
              <a:rPr lang="en-US" altLang="en-US" sz="1000" b="1" dirty="0" err="1">
                <a:latin typeface="Century Gothic" panose="020B0502020202020204" pitchFamily="34" charset="0"/>
              </a:rPr>
              <a:t>Bdn</a:t>
            </a:r>
            <a:endParaRPr lang="en-US" altLang="en-US" sz="1000" b="1" dirty="0">
              <a:latin typeface="Century Gothic" panose="020B0502020202020204" pitchFamily="34" charset="0"/>
            </a:endParaRPr>
          </a:p>
          <a:p>
            <a:pPr>
              <a:spcBef>
                <a:spcPct val="50000"/>
              </a:spcBef>
            </a:pPr>
            <a:r>
              <a:rPr lang="en-US" altLang="en-US" sz="1000" b="1" dirty="0" smtClean="0">
                <a:latin typeface="Century Gothic" panose="020B0502020202020204" pitchFamily="34" charset="0"/>
              </a:rPr>
              <a:t>Where:</a:t>
            </a:r>
          </a:p>
          <a:p>
            <a:pPr>
              <a:spcBef>
                <a:spcPct val="50000"/>
              </a:spcBef>
            </a:pPr>
            <a:r>
              <a:rPr lang="en-US" altLang="en-US" sz="1000" b="1" dirty="0" smtClean="0">
                <a:latin typeface="Century Gothic" panose="020B0502020202020204" pitchFamily="34" charset="0"/>
              </a:rPr>
              <a:t>Set-Up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 (</a:t>
            </a:r>
            <a:r>
              <a:rPr lang="en-US" altLang="en-US" sz="1000" b="1" dirty="0" err="1" smtClean="0">
                <a:latin typeface="Century Gothic" panose="020B0502020202020204" pitchFamily="34" charset="0"/>
              </a:rPr>
              <a:t>Std</a:t>
            </a:r>
            <a:r>
              <a:rPr lang="en-US" altLang="en-US" sz="1000" b="1" dirty="0" smtClean="0">
                <a:latin typeface="Century Gothic" panose="020B0502020202020204" pitchFamily="34" charset="0"/>
              </a:rPr>
              <a:t> Set-Up Rate x </a:t>
            </a:r>
            <a:r>
              <a:rPr lang="en-US" altLang="en-US" sz="1000" b="1" dirty="0" err="1" smtClean="0">
                <a:latin typeface="Century Gothic" panose="020B0502020202020204" pitchFamily="34" charset="0"/>
              </a:rPr>
              <a:t>Lbr</a:t>
            </a:r>
            <a:r>
              <a:rPr lang="en-US" altLang="en-US" sz="1000" b="1" dirty="0" smtClean="0">
                <a:latin typeface="Century Gothic" panose="020B0502020202020204" pitchFamily="34" charset="0"/>
              </a:rPr>
              <a:t>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 </a:t>
            </a:r>
            <a:r>
              <a:rPr lang="en-US" altLang="en-US" sz="1000" b="1" dirty="0" err="1" smtClean="0">
                <a:latin typeface="Century Gothic" panose="020B0502020202020204" pitchFamily="34" charset="0"/>
              </a:rPr>
              <a:t>Lbr</a:t>
            </a:r>
            <a:r>
              <a:rPr lang="en-US" altLang="en-US" sz="1000" b="1" dirty="0" smtClean="0">
                <a:latin typeface="Century Gothic" panose="020B0502020202020204" pitchFamily="34" charset="0"/>
              </a:rPr>
              <a:t>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Rate + (Mach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Rate x Mach/Op)</a:t>
            </a:r>
            <a:br>
              <a:rPr lang="en-US" altLang="en-US" sz="1000" b="1" dirty="0" smtClean="0">
                <a:latin typeface="Century Gothic" panose="020B0502020202020204" pitchFamily="34" charset="0"/>
              </a:rPr>
            </a:br>
            <a:r>
              <a:rPr lang="en-US" altLang="en-US" sz="1000" b="1" dirty="0" smtClean="0">
                <a:latin typeface="Century Gothic" panose="020B0502020202020204" pitchFamily="34" charset="0"/>
              </a:rPr>
              <a:t>Run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 (</a:t>
            </a:r>
            <a:r>
              <a:rPr lang="en-US" altLang="en-US" sz="1000" b="1" dirty="0" err="1" smtClean="0">
                <a:latin typeface="Century Gothic" panose="020B0502020202020204" pitchFamily="34" charset="0"/>
              </a:rPr>
              <a:t>Std</a:t>
            </a:r>
            <a:r>
              <a:rPr lang="en-US" altLang="en-US" sz="1000" b="1" dirty="0" smtClean="0">
                <a:latin typeface="Century Gothic" panose="020B0502020202020204" pitchFamily="34" charset="0"/>
              </a:rPr>
              <a:t> Run Rate x </a:t>
            </a:r>
            <a:r>
              <a:rPr lang="en-US" altLang="en-US" sz="1000" b="1" dirty="0" err="1" smtClean="0">
                <a:latin typeface="Century Gothic" panose="020B0502020202020204" pitchFamily="34" charset="0"/>
              </a:rPr>
              <a:t>Lbr</a:t>
            </a:r>
            <a:r>
              <a:rPr lang="en-US" altLang="en-US" sz="1000" b="1" dirty="0" smtClean="0">
                <a:latin typeface="Century Gothic" panose="020B0502020202020204" pitchFamily="34" charset="0"/>
              </a:rPr>
              <a:t>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 </a:t>
            </a:r>
            <a:r>
              <a:rPr lang="en-US" altLang="en-US" sz="1000" b="1" dirty="0" err="1" smtClean="0">
                <a:latin typeface="Century Gothic" panose="020B0502020202020204" pitchFamily="34" charset="0"/>
              </a:rPr>
              <a:t>Lbr</a:t>
            </a:r>
            <a:r>
              <a:rPr lang="en-US" altLang="en-US" sz="1000" b="1" dirty="0" smtClean="0">
                <a:latin typeface="Century Gothic" panose="020B0502020202020204" pitchFamily="34" charset="0"/>
              </a:rPr>
              <a:t>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Rate + Mach </a:t>
            </a:r>
            <a:r>
              <a:rPr lang="en-US" altLang="en-US" sz="1000" b="1" dirty="0" err="1" smtClean="0">
                <a:latin typeface="Century Gothic" panose="020B0502020202020204" pitchFamily="34" charset="0"/>
              </a:rPr>
              <a:t>Bdn</a:t>
            </a:r>
            <a:r>
              <a:rPr lang="en-US" altLang="en-US" sz="1000" b="1" dirty="0" smtClean="0">
                <a:latin typeface="Century Gothic" panose="020B0502020202020204" pitchFamily="34" charset="0"/>
              </a:rPr>
              <a:t> Rate</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39256046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Burden – GL Effect</a:t>
            </a:r>
          </a:p>
        </p:txBody>
      </p:sp>
      <p:sp>
        <p:nvSpPr>
          <p:cNvPr id="6" name="Text Box 3"/>
          <p:cNvSpPr txBox="1">
            <a:spLocks noChangeArrowheads="1"/>
          </p:cNvSpPr>
          <p:nvPr/>
        </p:nvSpPr>
        <p:spPr bwMode="auto">
          <a:xfrm>
            <a:off x="593029" y="1560774"/>
            <a:ext cx="9974253" cy="420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 pos="571500" algn="l"/>
              </a:tabLst>
              <a:defRPr sz="2400">
                <a:solidFill>
                  <a:schemeClr val="tx1"/>
                </a:solidFill>
                <a:latin typeface="Times New Roman" panose="02020603050405020304" pitchFamily="18" charset="0"/>
              </a:defRPr>
            </a:lvl1pPr>
            <a:lvl2pPr>
              <a:tabLst>
                <a:tab pos="114300" algn="l"/>
                <a:tab pos="571500" algn="l"/>
              </a:tabLst>
              <a:defRPr sz="2400">
                <a:solidFill>
                  <a:schemeClr val="tx1"/>
                </a:solidFill>
                <a:latin typeface="Times New Roman" panose="02020603050405020304" pitchFamily="18" charset="0"/>
              </a:defRPr>
            </a:lvl2pPr>
            <a:lvl3pPr>
              <a:tabLst>
                <a:tab pos="114300" algn="l"/>
                <a:tab pos="571500" algn="l"/>
              </a:tabLst>
              <a:defRPr sz="2400">
                <a:solidFill>
                  <a:schemeClr val="tx1"/>
                </a:solidFill>
                <a:latin typeface="Times New Roman" panose="02020603050405020304" pitchFamily="18" charset="0"/>
              </a:defRPr>
            </a:lvl3pPr>
            <a:lvl4pPr>
              <a:tabLst>
                <a:tab pos="114300" algn="l"/>
                <a:tab pos="571500" algn="l"/>
              </a:tabLst>
              <a:defRPr sz="2400">
                <a:solidFill>
                  <a:schemeClr val="tx1"/>
                </a:solidFill>
                <a:latin typeface="Times New Roman" panose="02020603050405020304" pitchFamily="18" charset="0"/>
              </a:defRPr>
            </a:lvl4pPr>
            <a:lvl5pPr>
              <a:tabLst>
                <a:tab pos="114300" algn="l"/>
                <a:tab pos="5715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9pPr>
          </a:lstStyle>
          <a:p>
            <a:pPr>
              <a:spcBef>
                <a:spcPct val="50000"/>
              </a:spcBef>
            </a:pPr>
            <a:r>
              <a:rPr lang="en-US" altLang="en-US" sz="2000" b="1" u="sng" dirty="0">
                <a:latin typeface="Century Gothic" panose="020B0502020202020204" pitchFamily="34" charset="0"/>
              </a:rPr>
              <a:t>Burden Absorption</a:t>
            </a:r>
            <a:r>
              <a:rPr lang="en-US" altLang="en-US" sz="1800" b="1" dirty="0">
                <a:latin typeface="Century Gothic" panose="020B0502020202020204" pitchFamily="34" charset="0"/>
              </a:rPr>
              <a:t>			</a:t>
            </a:r>
            <a:r>
              <a:rPr lang="en-US" altLang="en-US" sz="2000" b="1" u="sng" dirty="0">
                <a:latin typeface="Century Gothic" panose="020B0502020202020204" pitchFamily="34" charset="0"/>
              </a:rPr>
              <a:t>GL Trans Type</a:t>
            </a:r>
            <a:endParaRPr lang="en-US" altLang="en-US" sz="1800" b="1" dirty="0">
              <a:latin typeface="Century Gothic" panose="020B0502020202020204" pitchFamily="34" charset="0"/>
            </a:endParaRPr>
          </a:p>
          <a:p>
            <a:pPr>
              <a:spcBef>
                <a:spcPct val="50000"/>
              </a:spcBef>
            </a:pPr>
            <a:r>
              <a:rPr lang="en-US" altLang="en-US" sz="1800" b="1" dirty="0">
                <a:latin typeface="Century Gothic" panose="020B0502020202020204" pitchFamily="34" charset="0"/>
              </a:rPr>
              <a:t>		DR WIP					WO</a:t>
            </a:r>
            <a:br>
              <a:rPr lang="en-US" altLang="en-US" sz="1800" b="1" dirty="0">
                <a:latin typeface="Century Gothic" panose="020B0502020202020204" pitchFamily="34" charset="0"/>
              </a:rPr>
            </a:br>
            <a:r>
              <a:rPr lang="en-US" altLang="en-US" sz="1800" b="1" dirty="0">
                <a:latin typeface="Century Gothic" panose="020B0502020202020204" pitchFamily="34" charset="0"/>
              </a:rPr>
              <a:t>		CR Burden Absorbed</a:t>
            </a:r>
          </a:p>
          <a:p>
            <a:pPr>
              <a:spcBef>
                <a:spcPct val="50000"/>
              </a:spcBef>
            </a:pPr>
            <a:r>
              <a:rPr lang="en-US" altLang="en-US" sz="1800" b="1" dirty="0">
                <a:latin typeface="Century Gothic" panose="020B0502020202020204" pitchFamily="34" charset="0"/>
              </a:rPr>
              <a:t>		DR Burden Rate Variance			WO</a:t>
            </a:r>
            <a:br>
              <a:rPr lang="en-US" altLang="en-US" sz="1800" b="1" dirty="0">
                <a:latin typeface="Century Gothic" panose="020B0502020202020204" pitchFamily="34" charset="0"/>
              </a:rPr>
            </a:br>
            <a:r>
              <a:rPr lang="en-US" altLang="en-US" sz="1800" b="1" dirty="0">
                <a:latin typeface="Century Gothic" panose="020B0502020202020204" pitchFamily="34" charset="0"/>
              </a:rPr>
              <a:t>		CR WIP</a:t>
            </a:r>
          </a:p>
          <a:p>
            <a:pPr>
              <a:spcBef>
                <a:spcPct val="50000"/>
              </a:spcBef>
            </a:pPr>
            <a:r>
              <a:rPr lang="en-US" altLang="en-US" sz="1800" b="1" dirty="0">
                <a:latin typeface="Century Gothic" panose="020B0502020202020204" pitchFamily="34" charset="0"/>
              </a:rPr>
              <a:t>		DR Burden Usage Variance			WO</a:t>
            </a:r>
            <a:br>
              <a:rPr lang="en-US" altLang="en-US" sz="1800" b="1" dirty="0">
                <a:latin typeface="Century Gothic" panose="020B0502020202020204" pitchFamily="34" charset="0"/>
              </a:rPr>
            </a:br>
            <a:r>
              <a:rPr lang="en-US" altLang="en-US" sz="1800" b="1" dirty="0">
                <a:latin typeface="Century Gothic" panose="020B0502020202020204" pitchFamily="34" charset="0"/>
              </a:rPr>
              <a:t>		CR WIP</a:t>
            </a:r>
          </a:p>
          <a:p>
            <a:pPr>
              <a:spcBef>
                <a:spcPct val="50000"/>
              </a:spcBef>
            </a:pPr>
            <a:r>
              <a:rPr lang="en-US" altLang="en-US" sz="1800" b="1" dirty="0">
                <a:latin typeface="Century Gothic" panose="020B0502020202020204" pitchFamily="34" charset="0"/>
              </a:rPr>
              <a:t>		</a:t>
            </a:r>
            <a:r>
              <a:rPr lang="en-US" altLang="en-US" sz="1600" b="1" dirty="0">
                <a:latin typeface="Century Gothic" panose="020B0502020202020204" pitchFamily="34" charset="0"/>
              </a:rPr>
              <a:t>Positive amounts = unfavorable variance;</a:t>
            </a:r>
            <a:br>
              <a:rPr lang="en-US" altLang="en-US" sz="1600" b="1" dirty="0">
                <a:latin typeface="Century Gothic" panose="020B0502020202020204" pitchFamily="34" charset="0"/>
              </a:rPr>
            </a:br>
            <a:r>
              <a:rPr lang="en-US" altLang="en-US" sz="1600" b="1" dirty="0">
                <a:latin typeface="Century Gothic" panose="020B0502020202020204" pitchFamily="34" charset="0"/>
              </a:rPr>
              <a:t>		Negative amounts = favorable variance</a:t>
            </a:r>
          </a:p>
          <a:p>
            <a:pPr>
              <a:spcBef>
                <a:spcPct val="50000"/>
              </a:spcBef>
            </a:pPr>
            <a:r>
              <a:rPr lang="en-US" altLang="en-US" sz="1600" b="1" dirty="0">
                <a:latin typeface="Century Gothic" panose="020B0502020202020204" pitchFamily="34" charset="0"/>
              </a:rPr>
              <a:t>		The credit account is derived from the Dept. record of the </a:t>
            </a:r>
            <a:r>
              <a:rPr lang="en-US" altLang="en-US" sz="1600" b="1" dirty="0" smtClean="0">
                <a:latin typeface="Century Gothic" panose="020B0502020202020204" pitchFamily="34" charset="0"/>
              </a:rPr>
              <a:t>work </a:t>
            </a:r>
            <a:r>
              <a:rPr lang="en-US" altLang="en-US" sz="1600" b="1" dirty="0">
                <a:latin typeface="Century Gothic" panose="020B0502020202020204" pitchFamily="34" charset="0"/>
              </a:rPr>
              <a:t>center being processed</a:t>
            </a:r>
            <a:endParaRPr lang="en-US" altLang="en-US" sz="1800" b="1" dirty="0">
              <a:latin typeface="Century Gothic" panose="020B0502020202020204" pitchFamily="34" charset="0"/>
            </a:endParaRPr>
          </a:p>
          <a:p>
            <a:pPr>
              <a:spcBef>
                <a:spcPct val="50000"/>
              </a:spcBef>
              <a:buClr>
                <a:srgbClr val="0000CC"/>
              </a:buClr>
              <a:buSzPct val="125000"/>
              <a:buFontTx/>
              <a:buChar char="•"/>
            </a:pPr>
            <a:r>
              <a:rPr lang="en-US" altLang="en-US" sz="1800" b="1" dirty="0">
                <a:latin typeface="Century Gothic" panose="020B0502020202020204" pitchFamily="34" charset="0"/>
              </a:rPr>
              <a:t> As with labor rate variances, burden rate variance is not </a:t>
            </a:r>
            <a:r>
              <a:rPr lang="en-US" altLang="en-US" sz="1800" b="1" dirty="0" smtClean="0">
                <a:latin typeface="Century Gothic" panose="020B0502020202020204" pitchFamily="34" charset="0"/>
              </a:rPr>
              <a:t>calculated </a:t>
            </a:r>
            <a:r>
              <a:rPr lang="en-US" altLang="en-US" sz="1800" b="1" dirty="0">
                <a:latin typeface="Century Gothic" panose="020B0502020202020204" pitchFamily="34" charset="0"/>
              </a:rPr>
              <a:t>unless actual pay rate is set up in </a:t>
            </a:r>
            <a:r>
              <a:rPr lang="en-US" altLang="en-US" sz="1800" b="1" dirty="0" smtClean="0">
                <a:latin typeface="Century Gothic" panose="020B0502020202020204" pitchFamily="34" charset="0"/>
              </a:rPr>
              <a:t>Employees</a:t>
            </a:r>
            <a:endParaRPr lang="en-US" altLang="en-US" sz="1800" b="1" dirty="0">
              <a:latin typeface="Century Gothic" panose="020B0502020202020204" pitchFamily="34" charset="0"/>
            </a:endParaRPr>
          </a:p>
        </p:txBody>
      </p:sp>
    </p:spTree>
    <p:extLst>
      <p:ext uri="{BB962C8B-B14F-4D97-AF65-F5344CB8AC3E}">
        <p14:creationId xmlns:p14="http://schemas.microsoft.com/office/powerpoint/2010/main" val="1648946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Labor Rate Variances</a:t>
            </a:r>
            <a:endParaRPr lang="en-US" dirty="0">
              <a:latin typeface="Century Gothic" panose="020B0502020202020204" pitchFamily="34" charset="0"/>
            </a:endParaRPr>
          </a:p>
        </p:txBody>
      </p:sp>
      <p:sp>
        <p:nvSpPr>
          <p:cNvPr id="6" name="Text Box 3"/>
          <p:cNvSpPr txBox="1">
            <a:spLocks noChangeArrowheads="1"/>
          </p:cNvSpPr>
          <p:nvPr/>
        </p:nvSpPr>
        <p:spPr bwMode="auto">
          <a:xfrm>
            <a:off x="1134427" y="1567400"/>
            <a:ext cx="1300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a:latin typeface="Century Gothic" panose="020B0502020202020204" pitchFamily="34" charset="0"/>
              </a:rPr>
              <a:t>Variance</a:t>
            </a:r>
          </a:p>
        </p:txBody>
      </p:sp>
      <p:sp>
        <p:nvSpPr>
          <p:cNvPr id="7" name="Text Box 4"/>
          <p:cNvSpPr txBox="1">
            <a:spLocks noChangeArrowheads="1"/>
          </p:cNvSpPr>
          <p:nvPr/>
        </p:nvSpPr>
        <p:spPr bwMode="auto">
          <a:xfrm>
            <a:off x="2796539" y="1586450"/>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1107439" y="1938875"/>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Labor Rate</a:t>
            </a:r>
          </a:p>
        </p:txBody>
      </p:sp>
      <p:sp>
        <p:nvSpPr>
          <p:cNvPr id="9" name="Text Box 6"/>
          <p:cNvSpPr txBox="1">
            <a:spLocks noChangeArrowheads="1"/>
          </p:cNvSpPr>
          <p:nvPr/>
        </p:nvSpPr>
        <p:spPr bwMode="auto">
          <a:xfrm>
            <a:off x="2796538" y="1962688"/>
            <a:ext cx="401773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SFC feedback, Production Operations Reporting</a:t>
            </a:r>
          </a:p>
          <a:p>
            <a:pPr>
              <a:spcBef>
                <a:spcPct val="50000"/>
              </a:spcBef>
              <a:buFontTx/>
              <a:buChar char="•"/>
            </a:pPr>
            <a:r>
              <a:rPr lang="en-US" altLang="en-US" sz="1400" dirty="0">
                <a:latin typeface="Century Gothic" panose="020B0502020202020204" pitchFamily="34" charset="0"/>
              </a:rPr>
              <a:t> Variances are calculated when operation reported</a:t>
            </a:r>
          </a:p>
          <a:p>
            <a:pPr>
              <a:spcBef>
                <a:spcPct val="50000"/>
              </a:spcBef>
              <a:buFontTx/>
              <a:buChar char="•"/>
            </a:pPr>
            <a:r>
              <a:rPr lang="en-US" altLang="en-US" sz="1400" dirty="0">
                <a:latin typeface="Century Gothic" panose="020B0502020202020204" pitchFamily="34" charset="0"/>
              </a:rPr>
              <a:t> Labor and burden </a:t>
            </a:r>
            <a:r>
              <a:rPr lang="en-US" altLang="en-US" sz="1400" dirty="0" smtClean="0">
                <a:latin typeface="Century Gothic" panose="020B0502020202020204" pitchFamily="34" charset="0"/>
              </a:rPr>
              <a:t>rate variances </a:t>
            </a:r>
            <a:r>
              <a:rPr lang="en-US" altLang="en-US" sz="1400" dirty="0">
                <a:latin typeface="Century Gothic" panose="020B0502020202020204" pitchFamily="34" charset="0"/>
              </a:rPr>
              <a:t>calculated only if </a:t>
            </a:r>
            <a:r>
              <a:rPr lang="en-US" altLang="en-US" sz="1400" dirty="0" smtClean="0">
                <a:latin typeface="Century Gothic" panose="020B0502020202020204" pitchFamily="34" charset="0"/>
              </a:rPr>
              <a:t>actual </a:t>
            </a:r>
            <a:r>
              <a:rPr lang="en-US" altLang="en-US" sz="1400" dirty="0">
                <a:latin typeface="Century Gothic" panose="020B0502020202020204" pitchFamily="34" charset="0"/>
              </a:rPr>
              <a:t>pay rates have been </a:t>
            </a:r>
            <a:r>
              <a:rPr lang="en-US" altLang="en-US" sz="1400" dirty="0" smtClean="0">
                <a:latin typeface="Century Gothic" panose="020B0502020202020204" pitchFamily="34" charset="0"/>
              </a:rPr>
              <a:t>set </a:t>
            </a:r>
            <a:r>
              <a:rPr lang="en-US" altLang="en-US" sz="1400" dirty="0">
                <a:latin typeface="Century Gothic" panose="020B0502020202020204" pitchFamily="34" charset="0"/>
              </a:rPr>
              <a:t>up in </a:t>
            </a:r>
            <a:r>
              <a:rPr lang="en-US" altLang="zh-CN" sz="1400" dirty="0" smtClean="0">
                <a:latin typeface="Century Gothic" panose="020B0502020202020204" pitchFamily="34" charset="0"/>
              </a:rPr>
              <a:t>Employees</a:t>
            </a:r>
            <a:endParaRPr lang="en-US" altLang="en-US" sz="1400" dirty="0">
              <a:latin typeface="Century Gothic" panose="020B0502020202020204" pitchFamily="34" charset="0"/>
            </a:endParaRPr>
          </a:p>
        </p:txBody>
      </p:sp>
      <p:sp>
        <p:nvSpPr>
          <p:cNvPr id="10" name="Text Box 7"/>
          <p:cNvSpPr txBox="1">
            <a:spLocks noChangeArrowheads="1"/>
          </p:cNvSpPr>
          <p:nvPr/>
        </p:nvSpPr>
        <p:spPr bwMode="auto">
          <a:xfrm>
            <a:off x="6934365" y="1586450"/>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dirty="0">
                <a:latin typeface="Century Gothic" panose="020B0502020202020204" pitchFamily="34" charset="0"/>
              </a:rPr>
              <a:t>Cause</a:t>
            </a:r>
          </a:p>
        </p:txBody>
      </p:sp>
      <p:sp>
        <p:nvSpPr>
          <p:cNvPr id="11" name="Text Box 8"/>
          <p:cNvSpPr txBox="1">
            <a:spLocks noChangeArrowheads="1"/>
          </p:cNvSpPr>
          <p:nvPr/>
        </p:nvSpPr>
        <p:spPr bwMode="auto">
          <a:xfrm>
            <a:off x="6934365" y="1962688"/>
            <a:ext cx="2914650" cy="149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Difference between actual employee pay rate and WC pay rate standard</a:t>
            </a:r>
          </a:p>
          <a:p>
            <a:pPr>
              <a:spcBef>
                <a:spcPct val="50000"/>
              </a:spcBef>
              <a:buFontTx/>
              <a:buChar char="•"/>
            </a:pPr>
            <a:r>
              <a:rPr lang="en-US" altLang="en-US" sz="1400" dirty="0">
                <a:latin typeface="Century Gothic" panose="020B0502020202020204" pitchFamily="34" charset="0"/>
              </a:rPr>
              <a:t> View employee pay rate in </a:t>
            </a:r>
            <a:r>
              <a:rPr lang="en-US" altLang="en-US" sz="1400" dirty="0" smtClean="0">
                <a:latin typeface="Century Gothic" panose="020B0502020202020204" pitchFamily="34" charset="0"/>
              </a:rPr>
              <a:t>Employees; view </a:t>
            </a:r>
            <a:r>
              <a:rPr lang="en-US" altLang="en-US" sz="1400" dirty="0">
                <a:latin typeface="Century Gothic" panose="020B0502020202020204" pitchFamily="34" charset="0"/>
              </a:rPr>
              <a:t>WC rate in </a:t>
            </a:r>
            <a:r>
              <a:rPr lang="en-US" altLang="en-US" sz="1400" dirty="0" smtClean="0">
                <a:latin typeface="Century Gothic" panose="020B0502020202020204" pitchFamily="34" charset="0"/>
              </a:rPr>
              <a:t>Work Centers</a:t>
            </a:r>
            <a:endParaRPr lang="en-US" altLang="en-US" sz="1400" dirty="0">
              <a:latin typeface="Century Gothic" panose="020B0502020202020204" pitchFamily="34" charset="0"/>
            </a:endParaRPr>
          </a:p>
        </p:txBody>
      </p:sp>
      <p:sp>
        <p:nvSpPr>
          <p:cNvPr id="12" name="Text Box 9"/>
          <p:cNvSpPr txBox="1">
            <a:spLocks noChangeArrowheads="1"/>
          </p:cNvSpPr>
          <p:nvPr/>
        </p:nvSpPr>
        <p:spPr bwMode="auto">
          <a:xfrm>
            <a:off x="2799714" y="4045488"/>
            <a:ext cx="48672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a:latin typeface="Century Gothic" panose="020B0502020202020204" pitchFamily="34" charset="0"/>
              </a:rPr>
              <a:t>[(Act Set-Up Rate - Std Set-Up Rate) x Act Set-Up Hrs] + </a:t>
            </a:r>
            <a:br>
              <a:rPr lang="en-US" altLang="en-US" sz="1400" i="1">
                <a:latin typeface="Century Gothic" panose="020B0502020202020204" pitchFamily="34" charset="0"/>
              </a:rPr>
            </a:br>
            <a:r>
              <a:rPr lang="en-US" altLang="en-US" sz="1400" i="1">
                <a:latin typeface="Century Gothic" panose="020B0502020202020204" pitchFamily="34" charset="0"/>
              </a:rPr>
              <a:t>[(Act Run Rate - Std Run Rate) x Act Run Hrs]</a:t>
            </a:r>
          </a:p>
        </p:txBody>
      </p:sp>
      <p:sp>
        <p:nvSpPr>
          <p:cNvPr id="13" name="Text Box 10"/>
          <p:cNvSpPr txBox="1">
            <a:spLocks noChangeArrowheads="1"/>
          </p:cNvSpPr>
          <p:nvPr/>
        </p:nvSpPr>
        <p:spPr bwMode="auto">
          <a:xfrm>
            <a:off x="1297939" y="4018500"/>
            <a:ext cx="1123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
        <p:nvSpPr>
          <p:cNvPr id="14" name="Text Box 13"/>
          <p:cNvSpPr txBox="1">
            <a:spLocks noChangeArrowheads="1"/>
          </p:cNvSpPr>
          <p:nvPr/>
        </p:nvSpPr>
        <p:spPr bwMode="auto">
          <a:xfrm>
            <a:off x="2806064" y="4818600"/>
            <a:ext cx="5305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dirty="0" smtClean="0">
                <a:latin typeface="Century Gothic" panose="020B0502020202020204" pitchFamily="34" charset="0"/>
              </a:rPr>
              <a:t>Production Order Costs</a:t>
            </a:r>
            <a:endParaRPr lang="en-US" altLang="en-US" sz="1400" i="1" dirty="0">
              <a:latin typeface="Century Gothic" panose="020B0502020202020204" pitchFamily="34" charset="0"/>
            </a:endParaRPr>
          </a:p>
        </p:txBody>
      </p:sp>
      <p:sp>
        <p:nvSpPr>
          <p:cNvPr id="15" name="Text Box 14"/>
          <p:cNvSpPr txBox="1">
            <a:spLocks noChangeArrowheads="1"/>
          </p:cNvSpPr>
          <p:nvPr/>
        </p:nvSpPr>
        <p:spPr bwMode="auto">
          <a:xfrm>
            <a:off x="586739" y="4791613"/>
            <a:ext cx="1824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View in Report</a:t>
            </a:r>
            <a:endParaRPr lang="en-US" altLang="en-US" sz="1600" b="1">
              <a:latin typeface="Century Gothic" panose="020B0502020202020204" pitchFamily="34" charset="0"/>
            </a:endParaRPr>
          </a:p>
        </p:txBody>
      </p:sp>
    </p:spTree>
    <p:extLst>
      <p:ext uri="{BB962C8B-B14F-4D97-AF65-F5344CB8AC3E}">
        <p14:creationId xmlns:p14="http://schemas.microsoft.com/office/powerpoint/2010/main" val="487097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Burden Rate Variances</a:t>
            </a:r>
          </a:p>
        </p:txBody>
      </p:sp>
      <p:sp>
        <p:nvSpPr>
          <p:cNvPr id="6" name="Text Box 3"/>
          <p:cNvSpPr txBox="1">
            <a:spLocks noChangeArrowheads="1"/>
          </p:cNvSpPr>
          <p:nvPr/>
        </p:nvSpPr>
        <p:spPr bwMode="auto">
          <a:xfrm>
            <a:off x="1372967" y="1568946"/>
            <a:ext cx="1300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a:latin typeface="Century Gothic" panose="020B0502020202020204" pitchFamily="34" charset="0"/>
              </a:rPr>
              <a:t>Variance</a:t>
            </a:r>
          </a:p>
        </p:txBody>
      </p:sp>
      <p:sp>
        <p:nvSpPr>
          <p:cNvPr id="7" name="Text Box 4"/>
          <p:cNvSpPr txBox="1">
            <a:spLocks noChangeArrowheads="1"/>
          </p:cNvSpPr>
          <p:nvPr/>
        </p:nvSpPr>
        <p:spPr bwMode="auto">
          <a:xfrm>
            <a:off x="3035079" y="1562596"/>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7649983" y="1562596"/>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Cause</a:t>
            </a:r>
          </a:p>
        </p:txBody>
      </p:sp>
      <p:sp>
        <p:nvSpPr>
          <p:cNvPr id="9" name="Text Box 6"/>
          <p:cNvSpPr txBox="1">
            <a:spLocks noChangeArrowheads="1"/>
          </p:cNvSpPr>
          <p:nvPr/>
        </p:nvSpPr>
        <p:spPr bwMode="auto">
          <a:xfrm>
            <a:off x="3052542" y="3032621"/>
            <a:ext cx="5537200" cy="32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35100" algn="l"/>
              </a:tabLst>
              <a:defRPr sz="2400">
                <a:solidFill>
                  <a:schemeClr val="tx1"/>
                </a:solidFill>
                <a:latin typeface="Times New Roman" panose="02020603050405020304" pitchFamily="18" charset="0"/>
              </a:defRPr>
            </a:lvl1pPr>
            <a:lvl2pPr>
              <a:tabLst>
                <a:tab pos="1435100" algn="l"/>
              </a:tabLst>
              <a:defRPr sz="2400">
                <a:solidFill>
                  <a:schemeClr val="tx1"/>
                </a:solidFill>
                <a:latin typeface="Times New Roman" panose="02020603050405020304" pitchFamily="18" charset="0"/>
              </a:defRPr>
            </a:lvl2pPr>
            <a:lvl3pPr>
              <a:tabLst>
                <a:tab pos="1435100" algn="l"/>
              </a:tabLst>
              <a:defRPr sz="2400">
                <a:solidFill>
                  <a:schemeClr val="tx1"/>
                </a:solidFill>
                <a:latin typeface="Times New Roman" panose="02020603050405020304" pitchFamily="18" charset="0"/>
              </a:defRPr>
            </a:lvl3pPr>
            <a:lvl4pPr>
              <a:tabLst>
                <a:tab pos="1435100" algn="l"/>
              </a:tabLst>
              <a:defRPr sz="2400">
                <a:solidFill>
                  <a:schemeClr val="tx1"/>
                </a:solidFill>
                <a:latin typeface="Times New Roman" panose="02020603050405020304" pitchFamily="18" charset="0"/>
              </a:defRPr>
            </a:lvl4pPr>
            <a:lvl5pPr>
              <a:tabLst>
                <a:tab pos="14351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9pPr>
          </a:lstStyle>
          <a:p>
            <a:pPr>
              <a:spcBef>
                <a:spcPct val="50000"/>
              </a:spcBef>
            </a:pPr>
            <a:r>
              <a:rPr lang="en-US" altLang="en-US" sz="1400" i="1">
                <a:latin typeface="Century Gothic" panose="020B0502020202020204" pitchFamily="34" charset="0"/>
              </a:rPr>
              <a:t>[(Act Set-Up Bdn - Std Set-Up Bdn) x Act Set-Up Hrs] + </a:t>
            </a:r>
            <a:br>
              <a:rPr lang="en-US" altLang="en-US" sz="1400" i="1">
                <a:latin typeface="Century Gothic" panose="020B0502020202020204" pitchFamily="34" charset="0"/>
              </a:rPr>
            </a:br>
            <a:r>
              <a:rPr lang="en-US" altLang="en-US" sz="1400" i="1">
                <a:latin typeface="Century Gothic" panose="020B0502020202020204" pitchFamily="34" charset="0"/>
              </a:rPr>
              <a:t>[(Act Run Bdn - Std Run Bdn) x Act Run Hrs]</a:t>
            </a:r>
            <a:br>
              <a:rPr lang="en-US" altLang="en-US" sz="1400" i="1">
                <a:latin typeface="Century Gothic" panose="020B0502020202020204" pitchFamily="34" charset="0"/>
              </a:rPr>
            </a:br>
            <a:r>
              <a:rPr lang="en-US" altLang="en-US" sz="1400" i="1">
                <a:latin typeface="Century Gothic" panose="020B0502020202020204" pitchFamily="34" charset="0"/>
              </a:rPr>
              <a:t/>
            </a:r>
            <a:br>
              <a:rPr lang="en-US" altLang="en-US" sz="1400" i="1">
                <a:latin typeface="Century Gothic" panose="020B0502020202020204" pitchFamily="34" charset="0"/>
              </a:rPr>
            </a:br>
            <a:r>
              <a:rPr lang="en-US" altLang="en-US" sz="1400" i="1">
                <a:latin typeface="Century Gothic" panose="020B0502020202020204" pitchFamily="34" charset="0"/>
              </a:rPr>
              <a:t>Where: </a:t>
            </a:r>
            <a:br>
              <a:rPr lang="en-US" altLang="en-US" sz="1400" i="1">
                <a:latin typeface="Century Gothic" panose="020B0502020202020204" pitchFamily="34" charset="0"/>
              </a:rPr>
            </a:br>
            <a:r>
              <a:rPr lang="en-US" altLang="en-US" sz="1400" i="1">
                <a:latin typeface="Century Gothic" panose="020B0502020202020204" pitchFamily="34" charset="0"/>
              </a:rPr>
              <a:t/>
            </a:r>
            <a:br>
              <a:rPr lang="en-US" altLang="en-US" sz="1400" i="1">
                <a:latin typeface="Century Gothic" panose="020B0502020202020204" pitchFamily="34" charset="0"/>
              </a:rPr>
            </a:br>
            <a:r>
              <a:rPr lang="en-US" altLang="en-US" sz="1400" i="1">
                <a:latin typeface="Century Gothic" panose="020B0502020202020204" pitchFamily="34" charset="0"/>
              </a:rPr>
              <a:t>Act Set-Up Bdn = 	(Act Set-Up Rate x Lbr Bdn%) + </a:t>
            </a:r>
            <a:br>
              <a:rPr lang="en-US" altLang="en-US" sz="1400" i="1">
                <a:latin typeface="Century Gothic" panose="020B0502020202020204" pitchFamily="34" charset="0"/>
              </a:rPr>
            </a:br>
            <a:r>
              <a:rPr lang="en-US" altLang="en-US" sz="1400" i="1">
                <a:latin typeface="Century Gothic" panose="020B0502020202020204" pitchFamily="34" charset="0"/>
              </a:rPr>
              <a:t>	Lbr Bdn Rate + (Mach Bdn Rate x Mach/Op)</a:t>
            </a:r>
            <a:br>
              <a:rPr lang="en-US" altLang="en-US" sz="1400" i="1">
                <a:latin typeface="Century Gothic" panose="020B0502020202020204" pitchFamily="34" charset="0"/>
              </a:rPr>
            </a:br>
            <a:r>
              <a:rPr lang="en-US" altLang="en-US" sz="1400" i="1">
                <a:latin typeface="Century Gothic" panose="020B0502020202020204" pitchFamily="34" charset="0"/>
              </a:rPr>
              <a:t>Std Set-Up Bdn = (Std Set-Up Rate x Lbr Bdn%) + </a:t>
            </a:r>
            <a:br>
              <a:rPr lang="en-US" altLang="en-US" sz="1400" i="1">
                <a:latin typeface="Century Gothic" panose="020B0502020202020204" pitchFamily="34" charset="0"/>
              </a:rPr>
            </a:br>
            <a:r>
              <a:rPr lang="en-US" altLang="en-US" sz="1400" i="1">
                <a:latin typeface="Century Gothic" panose="020B0502020202020204" pitchFamily="34" charset="0"/>
              </a:rPr>
              <a:t>	Lbr Bdn Rate + (Mach Bdn Rate x Mach/Op)</a:t>
            </a:r>
            <a:br>
              <a:rPr lang="en-US" altLang="en-US" sz="1400" i="1">
                <a:latin typeface="Century Gothic" panose="020B0502020202020204" pitchFamily="34" charset="0"/>
              </a:rPr>
            </a:br>
            <a:r>
              <a:rPr lang="en-US" altLang="en-US" sz="1400" i="1">
                <a:latin typeface="Century Gothic" panose="020B0502020202020204" pitchFamily="34" charset="0"/>
              </a:rPr>
              <a:t>Act Run Bdn = 	(Act Run Rate x Lbr Bdn%) + </a:t>
            </a:r>
            <a:br>
              <a:rPr lang="en-US" altLang="en-US" sz="1400" i="1">
                <a:latin typeface="Century Gothic" panose="020B0502020202020204" pitchFamily="34" charset="0"/>
              </a:rPr>
            </a:br>
            <a:r>
              <a:rPr lang="en-US" altLang="en-US" sz="1400" i="1">
                <a:latin typeface="Century Gothic" panose="020B0502020202020204" pitchFamily="34" charset="0"/>
              </a:rPr>
              <a:t>	Lbr Bdn Rate + Mach Bdn Rate</a:t>
            </a:r>
            <a:br>
              <a:rPr lang="en-US" altLang="en-US" sz="1400" i="1">
                <a:latin typeface="Century Gothic" panose="020B0502020202020204" pitchFamily="34" charset="0"/>
              </a:rPr>
            </a:br>
            <a:r>
              <a:rPr lang="en-US" altLang="en-US" sz="1400" i="1">
                <a:latin typeface="Century Gothic" panose="020B0502020202020204" pitchFamily="34" charset="0"/>
              </a:rPr>
              <a:t>Std Run Bdn = 	(Std Run Rate x Lbr Bdn%) + </a:t>
            </a:r>
            <a:br>
              <a:rPr lang="en-US" altLang="en-US" sz="1400" i="1">
                <a:latin typeface="Century Gothic" panose="020B0502020202020204" pitchFamily="34" charset="0"/>
              </a:rPr>
            </a:br>
            <a:r>
              <a:rPr lang="en-US" altLang="en-US" sz="1400" i="1">
                <a:latin typeface="Century Gothic" panose="020B0502020202020204" pitchFamily="34" charset="0"/>
              </a:rPr>
              <a:t>	Lbr Bdn Rate + Mach Bdn </a:t>
            </a:r>
            <a:endParaRPr lang="en-US" altLang="en-US" sz="1400">
              <a:latin typeface="Century Gothic" panose="020B0502020202020204" pitchFamily="34" charset="0"/>
            </a:endParaRPr>
          </a:p>
          <a:p>
            <a:pPr>
              <a:spcBef>
                <a:spcPct val="50000"/>
              </a:spcBef>
            </a:pPr>
            <a:endParaRPr lang="en-US" altLang="en-US" sz="1400" i="1">
              <a:latin typeface="Century Gothic" panose="020B0502020202020204" pitchFamily="34" charset="0"/>
            </a:endParaRPr>
          </a:p>
        </p:txBody>
      </p:sp>
      <p:sp>
        <p:nvSpPr>
          <p:cNvPr id="10" name="Text Box 9"/>
          <p:cNvSpPr txBox="1">
            <a:spLocks noChangeArrowheads="1"/>
          </p:cNvSpPr>
          <p:nvPr/>
        </p:nvSpPr>
        <p:spPr bwMode="auto">
          <a:xfrm>
            <a:off x="583979" y="1937246"/>
            <a:ext cx="2070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Labor Burden Rate</a:t>
            </a:r>
          </a:p>
        </p:txBody>
      </p:sp>
      <p:sp>
        <p:nvSpPr>
          <p:cNvPr id="11" name="Text Box 10"/>
          <p:cNvSpPr txBox="1">
            <a:spLocks noChangeArrowheads="1"/>
          </p:cNvSpPr>
          <p:nvPr/>
        </p:nvSpPr>
        <p:spPr bwMode="auto">
          <a:xfrm>
            <a:off x="7630933" y="1973759"/>
            <a:ext cx="291465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Equivalent to labor rate variance with burden rates factored in; calculated if burden rate has also been calculated as a % of </a:t>
            </a:r>
            <a:r>
              <a:rPr lang="en-US" altLang="en-US" sz="1400" dirty="0" err="1">
                <a:latin typeface="Century Gothic" panose="020B0502020202020204" pitchFamily="34" charset="0"/>
              </a:rPr>
              <a:t>lbr</a:t>
            </a:r>
            <a:r>
              <a:rPr lang="en-US" altLang="en-US" sz="1400" dirty="0">
                <a:latin typeface="Century Gothic" panose="020B0502020202020204" pitchFamily="34" charset="0"/>
              </a:rPr>
              <a:t> cost</a:t>
            </a:r>
          </a:p>
        </p:txBody>
      </p:sp>
      <p:sp>
        <p:nvSpPr>
          <p:cNvPr id="12" name="Text Box 11"/>
          <p:cNvSpPr txBox="1">
            <a:spLocks noChangeArrowheads="1"/>
          </p:cNvSpPr>
          <p:nvPr/>
        </p:nvSpPr>
        <p:spPr bwMode="auto">
          <a:xfrm>
            <a:off x="3035079" y="1956296"/>
            <a:ext cx="420060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SFC feedback, Production Operations Reporting</a:t>
            </a:r>
          </a:p>
          <a:p>
            <a:pPr>
              <a:spcBef>
                <a:spcPct val="50000"/>
              </a:spcBef>
              <a:buFontTx/>
              <a:buChar char="•"/>
            </a:pPr>
            <a:r>
              <a:rPr lang="en-US" altLang="en-US" sz="1400" dirty="0">
                <a:latin typeface="Century Gothic" panose="020B0502020202020204" pitchFamily="34" charset="0"/>
              </a:rPr>
              <a:t> Variances are calculated when operation reported</a:t>
            </a:r>
          </a:p>
          <a:p>
            <a:pPr>
              <a:spcBef>
                <a:spcPct val="50000"/>
              </a:spcBef>
              <a:buFontTx/>
              <a:buChar char="•"/>
            </a:pPr>
            <a:endParaRPr lang="en-US" altLang="en-US" sz="1400" dirty="0">
              <a:latin typeface="Century Gothic" panose="020B0502020202020204" pitchFamily="34" charset="0"/>
            </a:endParaRPr>
          </a:p>
        </p:txBody>
      </p:sp>
      <p:sp>
        <p:nvSpPr>
          <p:cNvPr id="13" name="Text Box 12"/>
          <p:cNvSpPr txBox="1">
            <a:spLocks noChangeArrowheads="1"/>
          </p:cNvSpPr>
          <p:nvPr/>
        </p:nvSpPr>
        <p:spPr bwMode="auto">
          <a:xfrm>
            <a:off x="1331692" y="3011984"/>
            <a:ext cx="1314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
        <p:nvSpPr>
          <p:cNvPr id="14" name="Text Box 13"/>
          <p:cNvSpPr txBox="1">
            <a:spLocks noChangeArrowheads="1"/>
          </p:cNvSpPr>
          <p:nvPr/>
        </p:nvSpPr>
        <p:spPr bwMode="auto">
          <a:xfrm>
            <a:off x="3044604" y="6010771"/>
            <a:ext cx="5305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dirty="0">
                <a:latin typeface="Century Gothic" panose="020B0502020202020204" pitchFamily="34" charset="0"/>
              </a:rPr>
              <a:t>Production Order Costs</a:t>
            </a:r>
          </a:p>
        </p:txBody>
      </p:sp>
      <p:sp>
        <p:nvSpPr>
          <p:cNvPr id="15" name="Text Box 14"/>
          <p:cNvSpPr txBox="1">
            <a:spLocks noChangeArrowheads="1"/>
          </p:cNvSpPr>
          <p:nvPr/>
        </p:nvSpPr>
        <p:spPr bwMode="auto">
          <a:xfrm>
            <a:off x="825279" y="5983784"/>
            <a:ext cx="1824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View in Report</a:t>
            </a:r>
            <a:endParaRPr lang="en-US" altLang="en-US" sz="1600" b="1">
              <a:latin typeface="Century Gothic" panose="020B0502020202020204" pitchFamily="34" charset="0"/>
            </a:endParaRPr>
          </a:p>
        </p:txBody>
      </p:sp>
    </p:spTree>
    <p:extLst>
      <p:ext uri="{BB962C8B-B14F-4D97-AF65-F5344CB8AC3E}">
        <p14:creationId xmlns:p14="http://schemas.microsoft.com/office/powerpoint/2010/main" val="2300692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46</a:t>
            </a:fld>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Usage Variances</a:t>
            </a:r>
          </a:p>
        </p:txBody>
      </p:sp>
      <p:sp>
        <p:nvSpPr>
          <p:cNvPr id="6" name="Text Box 3"/>
          <p:cNvSpPr txBox="1">
            <a:spLocks noChangeArrowheads="1"/>
          </p:cNvSpPr>
          <p:nvPr/>
        </p:nvSpPr>
        <p:spPr bwMode="auto">
          <a:xfrm>
            <a:off x="613411" y="1567400"/>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dirty="0">
                <a:latin typeface="Century Gothic" panose="020B0502020202020204" pitchFamily="34" charset="0"/>
              </a:rPr>
              <a:t>Variance</a:t>
            </a:r>
          </a:p>
        </p:txBody>
      </p:sp>
      <p:sp>
        <p:nvSpPr>
          <p:cNvPr id="7" name="Text Box 4"/>
          <p:cNvSpPr txBox="1">
            <a:spLocks noChangeArrowheads="1"/>
          </p:cNvSpPr>
          <p:nvPr/>
        </p:nvSpPr>
        <p:spPr bwMode="auto">
          <a:xfrm>
            <a:off x="3528061" y="1586450"/>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8095257" y="1586450"/>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Cause</a:t>
            </a:r>
          </a:p>
        </p:txBody>
      </p:sp>
      <p:sp>
        <p:nvSpPr>
          <p:cNvPr id="9" name="Text Box 6"/>
          <p:cNvSpPr txBox="1">
            <a:spLocks noChangeArrowheads="1"/>
          </p:cNvSpPr>
          <p:nvPr/>
        </p:nvSpPr>
        <p:spPr bwMode="auto">
          <a:xfrm>
            <a:off x="746761" y="1946813"/>
            <a:ext cx="2400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Labor Usage</a:t>
            </a:r>
          </a:p>
        </p:txBody>
      </p:sp>
      <p:sp>
        <p:nvSpPr>
          <p:cNvPr id="10" name="Text Box 7"/>
          <p:cNvSpPr txBox="1">
            <a:spLocks noChangeArrowheads="1"/>
          </p:cNvSpPr>
          <p:nvPr/>
        </p:nvSpPr>
        <p:spPr bwMode="auto">
          <a:xfrm>
            <a:off x="3528060" y="1965863"/>
            <a:ext cx="4176753"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smtClean="0">
                <a:latin typeface="Century Gothic" panose="020B0502020202020204" pitchFamily="34" charset="0"/>
              </a:rPr>
              <a:t>Discrete order: SFC </a:t>
            </a:r>
            <a:r>
              <a:rPr lang="en-US" altLang="en-US" sz="1400" dirty="0" smtClean="0">
                <a:latin typeface="Century Gothic" panose="020B0502020202020204" pitchFamily="34" charset="0"/>
              </a:rPr>
              <a:t>feedback</a:t>
            </a:r>
            <a:r>
              <a:rPr lang="en-US" altLang="zh-CN" sz="1400" dirty="0" smtClean="0">
                <a:latin typeface="Century Gothic" panose="020B0502020202020204" pitchFamily="34" charset="0"/>
              </a:rPr>
              <a:t>,</a:t>
            </a:r>
            <a:r>
              <a:rPr lang="en-US" altLang="en-US" sz="1400" dirty="0" smtClean="0">
                <a:latin typeface="Century Gothic" panose="020B0502020202020204" pitchFamily="34" charset="0"/>
              </a:rPr>
              <a:t> </a:t>
            </a:r>
            <a:r>
              <a:rPr lang="en-US" altLang="en-US" sz="1400" dirty="0">
                <a:latin typeface="Century Gothic" panose="020B0502020202020204" pitchFamily="34" charset="0"/>
              </a:rPr>
              <a:t>Production Operations Reporting</a:t>
            </a:r>
            <a:endParaRPr lang="en-US" altLang="en-US" sz="1400" dirty="0" smtClean="0">
              <a:latin typeface="Century Gothic" panose="020B0502020202020204" pitchFamily="34" charset="0"/>
            </a:endParaRPr>
          </a:p>
          <a:p>
            <a:pPr>
              <a:spcBef>
                <a:spcPct val="50000"/>
              </a:spcBef>
            </a:pPr>
            <a:r>
              <a:rPr lang="en-US" altLang="en-US" sz="1400" dirty="0" smtClean="0">
                <a:latin typeface="Century Gothic" panose="020B0502020202020204" pitchFamily="34" charset="0"/>
              </a:rPr>
              <a:t>Repetitive order: Variances </a:t>
            </a:r>
            <a:r>
              <a:rPr lang="en-US" altLang="en-US" sz="1400" dirty="0">
                <a:latin typeface="Century Gothic" panose="020B0502020202020204" pitchFamily="34" charset="0"/>
              </a:rPr>
              <a:t>are calculated when Post Production Order Usage </a:t>
            </a:r>
            <a:r>
              <a:rPr lang="en-US" altLang="en-US" sz="1400" dirty="0" smtClean="0">
                <a:latin typeface="Century Gothic" panose="020B0502020202020204" pitchFamily="34" charset="0"/>
              </a:rPr>
              <a:t>Variances or Production Order Accounting Close</a:t>
            </a:r>
            <a:endParaRPr lang="en-US" altLang="en-US" sz="1400" dirty="0">
              <a:latin typeface="Century Gothic" panose="020B0502020202020204" pitchFamily="34" charset="0"/>
            </a:endParaRPr>
          </a:p>
        </p:txBody>
      </p:sp>
      <p:sp>
        <p:nvSpPr>
          <p:cNvPr id="11" name="Text Box 8"/>
          <p:cNvSpPr txBox="1">
            <a:spLocks noChangeArrowheads="1"/>
          </p:cNvSpPr>
          <p:nvPr/>
        </p:nvSpPr>
        <p:spPr bwMode="auto">
          <a:xfrm>
            <a:off x="8095257" y="1965863"/>
            <a:ext cx="2847975" cy="1923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Difference between actual </a:t>
            </a:r>
            <a:r>
              <a:rPr lang="en-US" altLang="en-US" sz="1400" dirty="0" err="1">
                <a:latin typeface="Century Gothic" panose="020B0502020202020204" pitchFamily="34" charset="0"/>
              </a:rPr>
              <a:t>lbr</a:t>
            </a:r>
            <a:r>
              <a:rPr lang="en-US" altLang="en-US" sz="1400" dirty="0">
                <a:latin typeface="Century Gothic" panose="020B0502020202020204" pitchFamily="34" charset="0"/>
              </a:rPr>
              <a:t> </a:t>
            </a:r>
            <a:r>
              <a:rPr lang="en-US" altLang="en-US" sz="1400" dirty="0" err="1">
                <a:latin typeface="Century Gothic" panose="020B0502020202020204" pitchFamily="34" charset="0"/>
              </a:rPr>
              <a:t>hrs</a:t>
            </a:r>
            <a:r>
              <a:rPr lang="en-US" altLang="en-US" sz="1400" dirty="0">
                <a:latin typeface="Century Gothic" panose="020B0502020202020204" pitchFamily="34" charset="0"/>
              </a:rPr>
              <a:t> reported and the </a:t>
            </a:r>
            <a:r>
              <a:rPr lang="en-US" altLang="en-US" sz="1400" dirty="0" err="1">
                <a:latin typeface="Century Gothic" panose="020B0502020202020204" pitchFamily="34" charset="0"/>
              </a:rPr>
              <a:t>std</a:t>
            </a:r>
            <a:r>
              <a:rPr lang="en-US" altLang="en-US" sz="1400" dirty="0">
                <a:latin typeface="Century Gothic" panose="020B0502020202020204" pitchFamily="34" charset="0"/>
              </a:rPr>
              <a:t> time that should have been required to complete the quantity received</a:t>
            </a:r>
          </a:p>
          <a:p>
            <a:pPr>
              <a:spcBef>
                <a:spcPct val="50000"/>
              </a:spcBef>
              <a:buFontTx/>
              <a:buChar char="•"/>
            </a:pPr>
            <a:r>
              <a:rPr lang="en-US" altLang="en-US" sz="1400" dirty="0">
                <a:latin typeface="Century Gothic" panose="020B0502020202020204" pitchFamily="34" charset="0"/>
              </a:rPr>
              <a:t> View both actual and earned 	hours in </a:t>
            </a:r>
            <a:r>
              <a:rPr lang="en-US" altLang="en-US" sz="1400" dirty="0" smtClean="0">
                <a:latin typeface="Century Gothic" panose="020B0502020202020204" pitchFamily="34" charset="0"/>
              </a:rPr>
              <a:t>Production Orders</a:t>
            </a:r>
            <a:endParaRPr lang="en-US" altLang="en-US" sz="1400" dirty="0">
              <a:latin typeface="Century Gothic" panose="020B0502020202020204" pitchFamily="34" charset="0"/>
            </a:endParaRPr>
          </a:p>
        </p:txBody>
      </p:sp>
      <p:sp>
        <p:nvSpPr>
          <p:cNvPr id="12" name="Text Box 9"/>
          <p:cNvSpPr txBox="1">
            <a:spLocks noChangeArrowheads="1"/>
          </p:cNvSpPr>
          <p:nvPr/>
        </p:nvSpPr>
        <p:spPr bwMode="auto">
          <a:xfrm>
            <a:off x="3556636" y="3672425"/>
            <a:ext cx="5457825" cy="84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a:latin typeface="Century Gothic" panose="020B0502020202020204" pitchFamily="34" charset="0"/>
              </a:rPr>
              <a:t>[(Act Set-up Hrs - Std Set-up Hrs) x Std Set-Up Rate] +</a:t>
            </a:r>
            <a:br>
              <a:rPr lang="en-US" altLang="en-US" sz="1400" i="1">
                <a:latin typeface="Century Gothic" panose="020B0502020202020204" pitchFamily="34" charset="0"/>
              </a:rPr>
            </a:br>
            <a:r>
              <a:rPr lang="en-US" altLang="en-US" sz="1400" i="1">
                <a:latin typeface="Century Gothic" panose="020B0502020202020204" pitchFamily="34" charset="0"/>
              </a:rPr>
              <a:t>[(Act Run Hrs - Std Run Hrs) x Std Lbr Rate]</a:t>
            </a:r>
          </a:p>
          <a:p>
            <a:pPr>
              <a:spcBef>
                <a:spcPct val="50000"/>
              </a:spcBef>
            </a:pPr>
            <a:r>
              <a:rPr lang="en-US" altLang="en-US" sz="1400" i="1">
                <a:latin typeface="Century Gothic" panose="020B0502020202020204" pitchFamily="34" charset="0"/>
              </a:rPr>
              <a:t>Std Run Hrs = Run Hrs/Unit x (Qty Complete + Qty Reject)</a:t>
            </a:r>
          </a:p>
        </p:txBody>
      </p:sp>
      <p:sp>
        <p:nvSpPr>
          <p:cNvPr id="13" name="Text Box 10"/>
          <p:cNvSpPr txBox="1">
            <a:spLocks noChangeArrowheads="1"/>
          </p:cNvSpPr>
          <p:nvPr/>
        </p:nvSpPr>
        <p:spPr bwMode="auto">
          <a:xfrm>
            <a:off x="1754824" y="3643850"/>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
        <p:nvSpPr>
          <p:cNvPr id="14" name="Text Box 13"/>
          <p:cNvSpPr txBox="1">
            <a:spLocks noChangeArrowheads="1"/>
          </p:cNvSpPr>
          <p:nvPr/>
        </p:nvSpPr>
        <p:spPr bwMode="auto">
          <a:xfrm>
            <a:off x="3537586" y="4802725"/>
            <a:ext cx="5305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dirty="0">
                <a:latin typeface="Century Gothic" panose="020B0502020202020204" pitchFamily="34" charset="0"/>
              </a:rPr>
              <a:t>Production Order Costs</a:t>
            </a:r>
          </a:p>
        </p:txBody>
      </p:sp>
      <p:sp>
        <p:nvSpPr>
          <p:cNvPr id="15" name="Text Box 14"/>
          <p:cNvSpPr txBox="1">
            <a:spLocks noChangeArrowheads="1"/>
          </p:cNvSpPr>
          <p:nvPr/>
        </p:nvSpPr>
        <p:spPr bwMode="auto">
          <a:xfrm>
            <a:off x="1318261" y="4775738"/>
            <a:ext cx="1824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View in Report</a:t>
            </a:r>
            <a:endParaRPr lang="en-US" altLang="en-US" sz="1600" b="1">
              <a:latin typeface="Century Gothic" panose="020B0502020202020204" pitchFamily="34" charset="0"/>
            </a:endParaRPr>
          </a:p>
        </p:txBody>
      </p:sp>
    </p:spTree>
    <p:extLst>
      <p:ext uri="{BB962C8B-B14F-4D97-AF65-F5344CB8AC3E}">
        <p14:creationId xmlns:p14="http://schemas.microsoft.com/office/powerpoint/2010/main" val="12673760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Labor Burden Usage Variances</a:t>
            </a:r>
          </a:p>
        </p:txBody>
      </p:sp>
      <p:sp>
        <p:nvSpPr>
          <p:cNvPr id="6" name="Text Box 3"/>
          <p:cNvSpPr txBox="1">
            <a:spLocks noChangeArrowheads="1"/>
          </p:cNvSpPr>
          <p:nvPr/>
        </p:nvSpPr>
        <p:spPr bwMode="auto">
          <a:xfrm>
            <a:off x="653169" y="156894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a:latin typeface="Century Gothic" panose="020B0502020202020204" pitchFamily="34" charset="0"/>
              </a:rPr>
              <a:t>Variance</a:t>
            </a:r>
          </a:p>
        </p:txBody>
      </p:sp>
      <p:sp>
        <p:nvSpPr>
          <p:cNvPr id="7" name="Text Box 4"/>
          <p:cNvSpPr txBox="1">
            <a:spLocks noChangeArrowheads="1"/>
          </p:cNvSpPr>
          <p:nvPr/>
        </p:nvSpPr>
        <p:spPr bwMode="auto">
          <a:xfrm>
            <a:off x="3567819" y="156259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7968038" y="156259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dirty="0">
                <a:latin typeface="Century Gothic" panose="020B0502020202020204" pitchFamily="34" charset="0"/>
              </a:rPr>
              <a:t>Cause</a:t>
            </a:r>
          </a:p>
        </p:txBody>
      </p:sp>
      <p:sp>
        <p:nvSpPr>
          <p:cNvPr id="9" name="Text Box 6"/>
          <p:cNvSpPr txBox="1">
            <a:spLocks noChangeArrowheads="1"/>
          </p:cNvSpPr>
          <p:nvPr/>
        </p:nvSpPr>
        <p:spPr bwMode="auto">
          <a:xfrm>
            <a:off x="3586869" y="3292751"/>
            <a:ext cx="55499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35100" algn="l"/>
              </a:tabLst>
              <a:defRPr sz="2400">
                <a:solidFill>
                  <a:schemeClr val="tx1"/>
                </a:solidFill>
                <a:latin typeface="Times New Roman" panose="02020603050405020304" pitchFamily="18" charset="0"/>
              </a:defRPr>
            </a:lvl1pPr>
            <a:lvl2pPr>
              <a:tabLst>
                <a:tab pos="1435100" algn="l"/>
              </a:tabLst>
              <a:defRPr sz="2400">
                <a:solidFill>
                  <a:schemeClr val="tx1"/>
                </a:solidFill>
                <a:latin typeface="Times New Roman" panose="02020603050405020304" pitchFamily="18" charset="0"/>
              </a:defRPr>
            </a:lvl2pPr>
            <a:lvl3pPr>
              <a:tabLst>
                <a:tab pos="1435100" algn="l"/>
              </a:tabLst>
              <a:defRPr sz="2400">
                <a:solidFill>
                  <a:schemeClr val="tx1"/>
                </a:solidFill>
                <a:latin typeface="Times New Roman" panose="02020603050405020304" pitchFamily="18" charset="0"/>
              </a:defRPr>
            </a:lvl3pPr>
            <a:lvl4pPr>
              <a:tabLst>
                <a:tab pos="1435100" algn="l"/>
              </a:tabLst>
              <a:defRPr sz="2400">
                <a:solidFill>
                  <a:schemeClr val="tx1"/>
                </a:solidFill>
                <a:latin typeface="Times New Roman" panose="02020603050405020304" pitchFamily="18" charset="0"/>
              </a:defRPr>
            </a:lvl4pPr>
            <a:lvl5pPr>
              <a:tabLst>
                <a:tab pos="14351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435100" algn="l"/>
              </a:tabLst>
              <a:defRPr sz="2400">
                <a:solidFill>
                  <a:schemeClr val="tx1"/>
                </a:solidFill>
                <a:latin typeface="Times New Roman" panose="02020603050405020304" pitchFamily="18" charset="0"/>
              </a:defRPr>
            </a:lvl9pPr>
          </a:lstStyle>
          <a:p>
            <a:pPr>
              <a:spcBef>
                <a:spcPct val="50000"/>
              </a:spcBef>
            </a:pPr>
            <a:r>
              <a:rPr lang="en-US" altLang="en-US" sz="1400" i="1" dirty="0">
                <a:latin typeface="Century Gothic" panose="020B0502020202020204" pitchFamily="34" charset="0"/>
              </a:rPr>
              <a:t>[(Act Set-Up </a:t>
            </a:r>
            <a:r>
              <a:rPr lang="en-US" altLang="en-US" sz="1400" i="1" dirty="0" err="1">
                <a:latin typeface="Century Gothic" panose="020B0502020202020204" pitchFamily="34" charset="0"/>
              </a:rPr>
              <a:t>Hrs</a:t>
            </a:r>
            <a:r>
              <a:rPr lang="en-US" altLang="en-US" sz="1400" i="1" dirty="0">
                <a:latin typeface="Century Gothic" panose="020B0502020202020204" pitchFamily="34" charset="0"/>
              </a:rPr>
              <a:t> - </a:t>
            </a:r>
            <a:r>
              <a:rPr lang="en-US" altLang="en-US" sz="1400" i="1" dirty="0" err="1">
                <a:latin typeface="Century Gothic" panose="020B0502020202020204" pitchFamily="34" charset="0"/>
              </a:rPr>
              <a:t>Std</a:t>
            </a:r>
            <a:r>
              <a:rPr lang="en-US" altLang="en-US" sz="1400" i="1" dirty="0">
                <a:latin typeface="Century Gothic" panose="020B0502020202020204" pitchFamily="34" charset="0"/>
              </a:rPr>
              <a:t> Set-Up </a:t>
            </a:r>
            <a:r>
              <a:rPr lang="en-US" altLang="en-US" sz="1400" i="1" dirty="0" err="1">
                <a:latin typeface="Century Gothic" panose="020B0502020202020204" pitchFamily="34" charset="0"/>
              </a:rPr>
              <a:t>Hrs</a:t>
            </a:r>
            <a:r>
              <a:rPr lang="en-US" altLang="en-US" sz="1400" i="1" dirty="0">
                <a:latin typeface="Century Gothic" panose="020B0502020202020204" pitchFamily="34" charset="0"/>
              </a:rPr>
              <a:t>) x Set-Up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 </a:t>
            </a:r>
            <a:br>
              <a:rPr lang="en-US" altLang="en-US" sz="1400" i="1" dirty="0">
                <a:latin typeface="Century Gothic" panose="020B0502020202020204" pitchFamily="34" charset="0"/>
              </a:rPr>
            </a:br>
            <a:r>
              <a:rPr lang="en-US" altLang="en-US" sz="1400" i="1" dirty="0">
                <a:latin typeface="Century Gothic" panose="020B0502020202020204" pitchFamily="34" charset="0"/>
              </a:rPr>
              <a:t>[(Act Run </a:t>
            </a:r>
            <a:r>
              <a:rPr lang="en-US" altLang="en-US" sz="1400" i="1" dirty="0" err="1">
                <a:latin typeface="Century Gothic" panose="020B0502020202020204" pitchFamily="34" charset="0"/>
              </a:rPr>
              <a:t>Hrs</a:t>
            </a:r>
            <a:r>
              <a:rPr lang="en-US" altLang="en-US" sz="1400" i="1" dirty="0">
                <a:latin typeface="Century Gothic" panose="020B0502020202020204" pitchFamily="34" charset="0"/>
              </a:rPr>
              <a:t> - </a:t>
            </a:r>
            <a:r>
              <a:rPr lang="en-US" altLang="en-US" sz="1400" i="1" dirty="0" err="1">
                <a:latin typeface="Century Gothic" panose="020B0502020202020204" pitchFamily="34" charset="0"/>
              </a:rPr>
              <a:t>Std</a:t>
            </a:r>
            <a:r>
              <a:rPr lang="en-US" altLang="en-US" sz="1400" i="1" dirty="0">
                <a:latin typeface="Century Gothic" panose="020B0502020202020204" pitchFamily="34" charset="0"/>
              </a:rPr>
              <a:t> Run </a:t>
            </a:r>
            <a:r>
              <a:rPr lang="en-US" altLang="en-US" sz="1400" i="1" dirty="0" err="1">
                <a:latin typeface="Century Gothic" panose="020B0502020202020204" pitchFamily="34" charset="0"/>
              </a:rPr>
              <a:t>Hrs</a:t>
            </a:r>
            <a:r>
              <a:rPr lang="en-US" altLang="en-US" sz="1400" i="1" dirty="0">
                <a:latin typeface="Century Gothic" panose="020B0502020202020204" pitchFamily="34" charset="0"/>
              </a:rPr>
              <a:t>) x </a:t>
            </a:r>
            <a:r>
              <a:rPr lang="en-US" altLang="en-US" sz="1400" i="1" dirty="0" err="1">
                <a:latin typeface="Century Gothic" panose="020B0502020202020204" pitchFamily="34" charset="0"/>
              </a:rPr>
              <a:t>Std</a:t>
            </a:r>
            <a:r>
              <a:rPr lang="en-US" altLang="en-US" sz="1400" i="1" dirty="0">
                <a:latin typeface="Century Gothic" panose="020B0502020202020204" pitchFamily="34" charset="0"/>
              </a:rPr>
              <a:t> Run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a:t>
            </a:r>
          </a:p>
          <a:p>
            <a:pPr>
              <a:spcBef>
                <a:spcPct val="50000"/>
              </a:spcBef>
            </a:pPr>
            <a:r>
              <a:rPr lang="en-US" altLang="en-US" sz="1400" i="1" dirty="0">
                <a:latin typeface="Century Gothic" panose="020B0502020202020204" pitchFamily="34" charset="0"/>
              </a:rPr>
              <a:t>Where:</a:t>
            </a:r>
          </a:p>
          <a:p>
            <a:pPr>
              <a:spcBef>
                <a:spcPct val="50000"/>
              </a:spcBef>
            </a:pPr>
            <a:r>
              <a:rPr lang="en-US" altLang="en-US" sz="1400" i="1" dirty="0">
                <a:latin typeface="Century Gothic" panose="020B0502020202020204" pitchFamily="34" charset="0"/>
              </a:rPr>
              <a:t>Set-Up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 	(</a:t>
            </a:r>
            <a:r>
              <a:rPr lang="en-US" altLang="en-US" sz="1400" i="1" dirty="0" err="1">
                <a:latin typeface="Century Gothic" panose="020B0502020202020204" pitchFamily="34" charset="0"/>
              </a:rPr>
              <a:t>Std</a:t>
            </a:r>
            <a:r>
              <a:rPr lang="en-US" altLang="en-US" sz="1400" i="1" dirty="0">
                <a:latin typeface="Century Gothic" panose="020B0502020202020204" pitchFamily="34" charset="0"/>
              </a:rPr>
              <a:t> Set-Up Rate x </a:t>
            </a:r>
            <a:r>
              <a:rPr lang="en-US" altLang="en-US" sz="1400" i="1" dirty="0" err="1">
                <a:latin typeface="Century Gothic" panose="020B0502020202020204" pitchFamily="34" charset="0"/>
              </a:rPr>
              <a:t>Lbr</a:t>
            </a:r>
            <a:r>
              <a:rPr lang="en-US" altLang="en-US" sz="1400" i="1" dirty="0">
                <a:latin typeface="Century Gothic" panose="020B0502020202020204" pitchFamily="34" charset="0"/>
              </a:rPr>
              <a:t>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 </a:t>
            </a:r>
            <a:r>
              <a:rPr lang="en-US" altLang="en-US" sz="1400" i="1" dirty="0" err="1">
                <a:latin typeface="Century Gothic" panose="020B0502020202020204" pitchFamily="34" charset="0"/>
              </a:rPr>
              <a:t>Lbr</a:t>
            </a:r>
            <a:r>
              <a:rPr lang="en-US" altLang="en-US" sz="1400" i="1" dirty="0">
                <a:latin typeface="Century Gothic" panose="020B0502020202020204" pitchFamily="34" charset="0"/>
              </a:rPr>
              <a:t>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Rate + </a:t>
            </a:r>
            <a:br>
              <a:rPr lang="en-US" altLang="en-US" sz="1400" i="1" dirty="0">
                <a:latin typeface="Century Gothic" panose="020B0502020202020204" pitchFamily="34" charset="0"/>
              </a:rPr>
            </a:br>
            <a:r>
              <a:rPr lang="en-US" altLang="en-US" sz="1400" i="1" dirty="0">
                <a:latin typeface="Century Gothic" panose="020B0502020202020204" pitchFamily="34" charset="0"/>
              </a:rPr>
              <a:t>	(Mach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Rate x Mach/Op)</a:t>
            </a:r>
            <a:br>
              <a:rPr lang="en-US" altLang="en-US" sz="1400" i="1" dirty="0">
                <a:latin typeface="Century Gothic" panose="020B0502020202020204" pitchFamily="34" charset="0"/>
              </a:rPr>
            </a:br>
            <a:r>
              <a:rPr lang="en-US" altLang="en-US" sz="1400" i="1" dirty="0">
                <a:latin typeface="Century Gothic" panose="020B0502020202020204" pitchFamily="34" charset="0"/>
              </a:rPr>
              <a:t>Run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 	(</a:t>
            </a:r>
            <a:r>
              <a:rPr lang="en-US" altLang="en-US" sz="1400" i="1" dirty="0" err="1">
                <a:latin typeface="Century Gothic" panose="020B0502020202020204" pitchFamily="34" charset="0"/>
              </a:rPr>
              <a:t>Std</a:t>
            </a:r>
            <a:r>
              <a:rPr lang="en-US" altLang="en-US" sz="1400" i="1" dirty="0">
                <a:latin typeface="Century Gothic" panose="020B0502020202020204" pitchFamily="34" charset="0"/>
              </a:rPr>
              <a:t> Run Rate x </a:t>
            </a:r>
            <a:r>
              <a:rPr lang="en-US" altLang="en-US" sz="1400" i="1" dirty="0" err="1">
                <a:latin typeface="Century Gothic" panose="020B0502020202020204" pitchFamily="34" charset="0"/>
              </a:rPr>
              <a:t>Lbr</a:t>
            </a:r>
            <a:r>
              <a:rPr lang="en-US" altLang="en-US" sz="1400" i="1" dirty="0">
                <a:latin typeface="Century Gothic" panose="020B0502020202020204" pitchFamily="34" charset="0"/>
              </a:rPr>
              <a:t>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 </a:t>
            </a:r>
            <a:br>
              <a:rPr lang="en-US" altLang="en-US" sz="1400" i="1" dirty="0">
                <a:latin typeface="Century Gothic" panose="020B0502020202020204" pitchFamily="34" charset="0"/>
              </a:rPr>
            </a:br>
            <a:r>
              <a:rPr lang="en-US" altLang="en-US" sz="1400" i="1" dirty="0">
                <a:latin typeface="Century Gothic" panose="020B0502020202020204" pitchFamily="34" charset="0"/>
              </a:rPr>
              <a:t>	</a:t>
            </a:r>
            <a:r>
              <a:rPr lang="en-US" altLang="en-US" sz="1400" i="1" dirty="0" err="1">
                <a:latin typeface="Century Gothic" panose="020B0502020202020204" pitchFamily="34" charset="0"/>
              </a:rPr>
              <a:t>Lbr</a:t>
            </a:r>
            <a:r>
              <a:rPr lang="en-US" altLang="en-US" sz="1400" i="1" dirty="0">
                <a:latin typeface="Century Gothic" panose="020B0502020202020204" pitchFamily="34" charset="0"/>
              </a:rPr>
              <a:t>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Rate + Mach </a:t>
            </a:r>
            <a:r>
              <a:rPr lang="en-US" altLang="en-US" sz="1400" i="1" dirty="0" err="1">
                <a:latin typeface="Century Gothic" panose="020B0502020202020204" pitchFamily="34" charset="0"/>
              </a:rPr>
              <a:t>Bdn</a:t>
            </a:r>
            <a:r>
              <a:rPr lang="en-US" altLang="en-US" sz="1400" i="1" dirty="0">
                <a:latin typeface="Century Gothic" panose="020B0502020202020204" pitchFamily="34" charset="0"/>
              </a:rPr>
              <a:t> Rate</a:t>
            </a:r>
          </a:p>
        </p:txBody>
      </p:sp>
      <p:sp>
        <p:nvSpPr>
          <p:cNvPr id="10" name="Text Box 9"/>
          <p:cNvSpPr txBox="1">
            <a:spLocks noChangeArrowheads="1"/>
          </p:cNvSpPr>
          <p:nvPr/>
        </p:nvSpPr>
        <p:spPr bwMode="auto">
          <a:xfrm>
            <a:off x="3577344" y="5121551"/>
            <a:ext cx="5305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dirty="0">
                <a:latin typeface="Century Gothic" panose="020B0502020202020204" pitchFamily="34" charset="0"/>
              </a:rPr>
              <a:t>Production Order Costs</a:t>
            </a:r>
          </a:p>
        </p:txBody>
      </p:sp>
      <p:sp>
        <p:nvSpPr>
          <p:cNvPr id="11" name="Text Box 10"/>
          <p:cNvSpPr txBox="1">
            <a:spLocks noChangeArrowheads="1"/>
          </p:cNvSpPr>
          <p:nvPr/>
        </p:nvSpPr>
        <p:spPr bwMode="auto">
          <a:xfrm>
            <a:off x="1358019" y="5119964"/>
            <a:ext cx="1824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View in Report</a:t>
            </a:r>
            <a:endParaRPr lang="en-US" altLang="en-US" sz="1600" b="1">
              <a:latin typeface="Century Gothic" panose="020B0502020202020204" pitchFamily="34" charset="0"/>
            </a:endParaRPr>
          </a:p>
        </p:txBody>
      </p:sp>
      <p:sp>
        <p:nvSpPr>
          <p:cNvPr id="12" name="Text Box 11"/>
          <p:cNvSpPr txBox="1">
            <a:spLocks noChangeArrowheads="1"/>
          </p:cNvSpPr>
          <p:nvPr/>
        </p:nvSpPr>
        <p:spPr bwMode="auto">
          <a:xfrm>
            <a:off x="1813632" y="3264176"/>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dirty="0">
                <a:latin typeface="Century Gothic" panose="020B0502020202020204" pitchFamily="34" charset="0"/>
              </a:rPr>
              <a:t>Formula</a:t>
            </a:r>
            <a:endParaRPr lang="en-US" altLang="en-US" sz="1600" b="1" dirty="0">
              <a:latin typeface="Century Gothic" panose="020B0502020202020204" pitchFamily="34" charset="0"/>
            </a:endParaRPr>
          </a:p>
        </p:txBody>
      </p:sp>
      <p:sp>
        <p:nvSpPr>
          <p:cNvPr id="13" name="Text Box 12"/>
          <p:cNvSpPr txBox="1">
            <a:spLocks noChangeArrowheads="1"/>
          </p:cNvSpPr>
          <p:nvPr/>
        </p:nvSpPr>
        <p:spPr bwMode="auto">
          <a:xfrm>
            <a:off x="786519" y="1922961"/>
            <a:ext cx="2400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Labor Burden Usage</a:t>
            </a:r>
          </a:p>
        </p:txBody>
      </p:sp>
      <p:sp>
        <p:nvSpPr>
          <p:cNvPr id="14" name="Text Box 13"/>
          <p:cNvSpPr txBox="1">
            <a:spLocks noChangeArrowheads="1"/>
          </p:cNvSpPr>
          <p:nvPr/>
        </p:nvSpPr>
        <p:spPr bwMode="auto">
          <a:xfrm>
            <a:off x="3585281" y="1942011"/>
            <a:ext cx="4346243"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Discrete order: SFC feedback</a:t>
            </a:r>
            <a:r>
              <a:rPr lang="en-US" altLang="zh-CN" sz="1400" dirty="0">
                <a:latin typeface="Century Gothic" panose="020B0502020202020204" pitchFamily="34" charset="0"/>
              </a:rPr>
              <a:t>,</a:t>
            </a:r>
            <a:r>
              <a:rPr lang="en-US" altLang="en-US" sz="1400" dirty="0">
                <a:latin typeface="Century Gothic" panose="020B0502020202020204" pitchFamily="34" charset="0"/>
              </a:rPr>
              <a:t> Production Operations Reporting</a:t>
            </a:r>
          </a:p>
          <a:p>
            <a:pPr>
              <a:spcBef>
                <a:spcPct val="50000"/>
              </a:spcBef>
            </a:pPr>
            <a:r>
              <a:rPr lang="en-US" altLang="en-US" sz="1400" dirty="0">
                <a:latin typeface="Century Gothic" panose="020B0502020202020204" pitchFamily="34" charset="0"/>
              </a:rPr>
              <a:t>Repetitive order: Variances are calculated when Post Production Order Usage Variances or Production Order Accounting Close</a:t>
            </a:r>
            <a:endParaRPr lang="en-US" altLang="en-US" sz="1400" dirty="0">
              <a:latin typeface="Century Gothic" panose="020B0502020202020204" pitchFamily="34" charset="0"/>
            </a:endParaRPr>
          </a:p>
        </p:txBody>
      </p:sp>
      <p:sp>
        <p:nvSpPr>
          <p:cNvPr id="15" name="Text Box 14"/>
          <p:cNvSpPr txBox="1">
            <a:spLocks noChangeArrowheads="1"/>
          </p:cNvSpPr>
          <p:nvPr/>
        </p:nvSpPr>
        <p:spPr bwMode="auto">
          <a:xfrm>
            <a:off x="7948988" y="1961061"/>
            <a:ext cx="291465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a:latin typeface="Century Gothic" panose="020B0502020202020204" pitchFamily="34" charset="0"/>
              </a:rPr>
              <a:t>Equivalent to labor usage variance with burden rates factored in</a:t>
            </a:r>
          </a:p>
        </p:txBody>
      </p:sp>
    </p:spTree>
    <p:extLst>
      <p:ext uri="{BB962C8B-B14F-4D97-AF65-F5344CB8AC3E}">
        <p14:creationId xmlns:p14="http://schemas.microsoft.com/office/powerpoint/2010/main" val="12656733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Subcontract – GL Effect</a:t>
            </a:r>
            <a:endParaRPr lang="en-US" dirty="0">
              <a:latin typeface="Century Gothic" panose="020B0502020202020204" pitchFamily="34" charset="0"/>
            </a:endParaRPr>
          </a:p>
        </p:txBody>
      </p:sp>
      <p:sp>
        <p:nvSpPr>
          <p:cNvPr id="7" name="Text Box 3"/>
          <p:cNvSpPr txBox="1">
            <a:spLocks noChangeArrowheads="1"/>
          </p:cNvSpPr>
          <p:nvPr/>
        </p:nvSpPr>
        <p:spPr bwMode="auto">
          <a:xfrm>
            <a:off x="577130" y="1562761"/>
            <a:ext cx="10276399" cy="4293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 pos="571500" algn="l"/>
              </a:tabLst>
              <a:defRPr sz="2400">
                <a:solidFill>
                  <a:schemeClr val="tx1"/>
                </a:solidFill>
                <a:latin typeface="Times New Roman" panose="02020603050405020304" pitchFamily="18" charset="0"/>
              </a:defRPr>
            </a:lvl1pPr>
            <a:lvl2pPr>
              <a:tabLst>
                <a:tab pos="114300" algn="l"/>
                <a:tab pos="571500" algn="l"/>
              </a:tabLst>
              <a:defRPr sz="2400">
                <a:solidFill>
                  <a:schemeClr val="tx1"/>
                </a:solidFill>
                <a:latin typeface="Times New Roman" panose="02020603050405020304" pitchFamily="18" charset="0"/>
              </a:defRPr>
            </a:lvl2pPr>
            <a:lvl3pPr>
              <a:tabLst>
                <a:tab pos="114300" algn="l"/>
                <a:tab pos="571500" algn="l"/>
              </a:tabLst>
              <a:defRPr sz="2400">
                <a:solidFill>
                  <a:schemeClr val="tx1"/>
                </a:solidFill>
                <a:latin typeface="Times New Roman" panose="02020603050405020304" pitchFamily="18" charset="0"/>
              </a:defRPr>
            </a:lvl3pPr>
            <a:lvl4pPr>
              <a:tabLst>
                <a:tab pos="114300" algn="l"/>
                <a:tab pos="571500" algn="l"/>
              </a:tabLst>
              <a:defRPr sz="2400">
                <a:solidFill>
                  <a:schemeClr val="tx1"/>
                </a:solidFill>
                <a:latin typeface="Times New Roman" panose="02020603050405020304" pitchFamily="18" charset="0"/>
              </a:defRPr>
            </a:lvl4pPr>
            <a:lvl5pPr>
              <a:tabLst>
                <a:tab pos="114300" algn="l"/>
                <a:tab pos="5715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 pos="571500" algn="l"/>
              </a:tabLst>
              <a:defRPr sz="2400">
                <a:solidFill>
                  <a:schemeClr val="tx1"/>
                </a:solidFill>
                <a:latin typeface="Times New Roman" panose="02020603050405020304" pitchFamily="18" charset="0"/>
              </a:defRPr>
            </a:lvl9pPr>
          </a:lstStyle>
          <a:p>
            <a:pPr>
              <a:spcBef>
                <a:spcPct val="50000"/>
              </a:spcBef>
            </a:pPr>
            <a:r>
              <a:rPr lang="en-US" altLang="en-US" sz="2000" b="1" u="sng" dirty="0">
                <a:latin typeface="Century Gothic" panose="020B0502020202020204" pitchFamily="34" charset="0"/>
              </a:rPr>
              <a:t>Subcontract PO Receipt</a:t>
            </a:r>
            <a:r>
              <a:rPr lang="en-US" altLang="en-US" sz="1800" b="1" dirty="0">
                <a:latin typeface="Century Gothic" panose="020B0502020202020204" pitchFamily="34" charset="0"/>
              </a:rPr>
              <a:t>		</a:t>
            </a:r>
            <a:r>
              <a:rPr lang="en-US" altLang="en-US" sz="2000" b="1" u="sng" dirty="0">
                <a:latin typeface="Century Gothic" panose="020B0502020202020204" pitchFamily="34" charset="0"/>
              </a:rPr>
              <a:t>GL Trans Type</a:t>
            </a:r>
            <a:endParaRPr lang="en-US" altLang="en-US" sz="1800" b="1" dirty="0">
              <a:latin typeface="Century Gothic" panose="020B0502020202020204" pitchFamily="34" charset="0"/>
            </a:endParaRPr>
          </a:p>
          <a:p>
            <a:pPr>
              <a:spcBef>
                <a:spcPct val="50000"/>
              </a:spcBef>
            </a:pPr>
            <a:r>
              <a:rPr lang="en-US" altLang="en-US" sz="1800" b="1" dirty="0">
                <a:latin typeface="Century Gothic" panose="020B0502020202020204" pitchFamily="34" charset="0"/>
              </a:rPr>
              <a:t>		DR Cost of Production (COP)		IC</a:t>
            </a:r>
            <a:br>
              <a:rPr lang="en-US" altLang="en-US" sz="1800" b="1" dirty="0">
                <a:latin typeface="Century Gothic" panose="020B0502020202020204" pitchFamily="34" charset="0"/>
              </a:rPr>
            </a:br>
            <a:r>
              <a:rPr lang="en-US" altLang="en-US" sz="1800" b="1" dirty="0">
                <a:latin typeface="Century Gothic" panose="020B0502020202020204" pitchFamily="34" charset="0"/>
              </a:rPr>
              <a:t>		CR PO Receipts</a:t>
            </a:r>
          </a:p>
          <a:p>
            <a:pPr>
              <a:spcBef>
                <a:spcPct val="50000"/>
              </a:spcBef>
            </a:pPr>
            <a:r>
              <a:rPr lang="en-US" altLang="en-US" sz="2000" b="1" u="sng" dirty="0">
                <a:latin typeface="Century Gothic" panose="020B0502020202020204" pitchFamily="34" charset="0"/>
              </a:rPr>
              <a:t>Issue to WIP</a:t>
            </a:r>
            <a:endParaRPr lang="en-US" altLang="en-US" sz="1800" b="1" dirty="0">
              <a:latin typeface="Century Gothic" panose="020B0502020202020204" pitchFamily="34" charset="0"/>
            </a:endParaRPr>
          </a:p>
          <a:p>
            <a:pPr>
              <a:spcBef>
                <a:spcPct val="50000"/>
              </a:spcBef>
            </a:pPr>
            <a:r>
              <a:rPr lang="en-US" altLang="en-US" sz="1800" b="1" dirty="0">
                <a:latin typeface="Century Gothic" panose="020B0502020202020204" pitchFamily="34" charset="0"/>
              </a:rPr>
              <a:t>		DR WIP					WO</a:t>
            </a:r>
            <a:br>
              <a:rPr lang="en-US" altLang="en-US" sz="1800" b="1" dirty="0">
                <a:latin typeface="Century Gothic" panose="020B0502020202020204" pitchFamily="34" charset="0"/>
              </a:rPr>
            </a:br>
            <a:r>
              <a:rPr lang="en-US" altLang="en-US" sz="1800" b="1" dirty="0">
                <a:latin typeface="Century Gothic" panose="020B0502020202020204" pitchFamily="34" charset="0"/>
              </a:rPr>
              <a:t>		CR Cost of Production</a:t>
            </a:r>
          </a:p>
          <a:p>
            <a:pPr>
              <a:spcBef>
                <a:spcPct val="50000"/>
              </a:spcBef>
            </a:pPr>
            <a:r>
              <a:rPr lang="en-US" altLang="en-US" sz="1800" b="1" dirty="0">
                <a:latin typeface="Century Gothic" panose="020B0502020202020204" pitchFamily="34" charset="0"/>
              </a:rPr>
              <a:t>		DR Subcontract Rate Variance		WO</a:t>
            </a:r>
            <a:br>
              <a:rPr lang="en-US" altLang="en-US" sz="1800" b="1" dirty="0">
                <a:latin typeface="Century Gothic" panose="020B0502020202020204" pitchFamily="34" charset="0"/>
              </a:rPr>
            </a:br>
            <a:r>
              <a:rPr lang="en-US" altLang="en-US" sz="1800" b="1" dirty="0">
                <a:latin typeface="Century Gothic" panose="020B0502020202020204" pitchFamily="34" charset="0"/>
              </a:rPr>
              <a:t>		CR WIP</a:t>
            </a:r>
          </a:p>
          <a:p>
            <a:pPr>
              <a:spcBef>
                <a:spcPct val="50000"/>
              </a:spcBef>
            </a:pPr>
            <a:r>
              <a:rPr lang="en-US" altLang="en-US" sz="1800" b="1" dirty="0">
                <a:latin typeface="Century Gothic" panose="020B0502020202020204" pitchFamily="34" charset="0"/>
              </a:rPr>
              <a:t>		</a:t>
            </a:r>
            <a:r>
              <a:rPr lang="en-US" altLang="en-US" sz="1600" b="1" dirty="0">
                <a:latin typeface="Century Gothic" panose="020B0502020202020204" pitchFamily="34" charset="0"/>
              </a:rPr>
              <a:t>Positive amounts = unfavorable variance</a:t>
            </a:r>
            <a:br>
              <a:rPr lang="en-US" altLang="en-US" sz="1600" b="1" dirty="0">
                <a:latin typeface="Century Gothic" panose="020B0502020202020204" pitchFamily="34" charset="0"/>
              </a:rPr>
            </a:br>
            <a:r>
              <a:rPr lang="en-US" altLang="en-US" sz="1600" b="1" dirty="0">
                <a:latin typeface="Century Gothic" panose="020B0502020202020204" pitchFamily="34" charset="0"/>
              </a:rPr>
              <a:t>		Negative amounts = favorable variance</a:t>
            </a:r>
            <a:endParaRPr lang="en-US" altLang="en-US" sz="1800" b="1" dirty="0">
              <a:latin typeface="Century Gothic" panose="020B0502020202020204" pitchFamily="34" charset="0"/>
            </a:endParaRPr>
          </a:p>
          <a:p>
            <a:pPr>
              <a:spcBef>
                <a:spcPct val="50000"/>
              </a:spcBef>
              <a:buClr>
                <a:schemeClr val="accent2"/>
              </a:buClr>
              <a:buSzPct val="125000"/>
              <a:buFontTx/>
              <a:buChar char="•"/>
            </a:pPr>
            <a:r>
              <a:rPr lang="en-US" altLang="en-US" sz="1800" b="1" dirty="0">
                <a:latin typeface="Century Gothic" panose="020B0502020202020204" pitchFamily="34" charset="0"/>
              </a:rPr>
              <a:t>  If purchase order, of type “</a:t>
            </a:r>
            <a:r>
              <a:rPr lang="en-US" altLang="en-US" sz="1800" b="1" dirty="0" smtClean="0">
                <a:latin typeface="Century Gothic" panose="020B0502020202020204" pitchFamily="34" charset="0"/>
              </a:rPr>
              <a:t>Subcontract,” </a:t>
            </a:r>
            <a:r>
              <a:rPr lang="en-US" altLang="en-US" sz="1800" b="1" dirty="0">
                <a:latin typeface="Century Gothic" panose="020B0502020202020204" pitchFamily="34" charset="0"/>
              </a:rPr>
              <a:t>does not reference </a:t>
            </a:r>
            <a:r>
              <a:rPr lang="en-US" altLang="en-US" sz="1800" b="1" dirty="0" smtClean="0">
                <a:latin typeface="Century Gothic" panose="020B0502020202020204" pitchFamily="34" charset="0"/>
              </a:rPr>
              <a:t>a production </a:t>
            </a:r>
            <a:r>
              <a:rPr lang="en-US" altLang="en-US" sz="1800" b="1" dirty="0">
                <a:latin typeface="Century Gothic" panose="020B0502020202020204" pitchFamily="34" charset="0"/>
              </a:rPr>
              <a:t>order, then subcontract amount stays in COP</a:t>
            </a:r>
          </a:p>
        </p:txBody>
      </p:sp>
    </p:spTree>
    <p:extLst>
      <p:ext uri="{BB962C8B-B14F-4D97-AF65-F5344CB8AC3E}">
        <p14:creationId xmlns:p14="http://schemas.microsoft.com/office/powerpoint/2010/main" val="5376191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Subcontract-Related Variances</a:t>
            </a:r>
          </a:p>
        </p:txBody>
      </p:sp>
      <p:sp>
        <p:nvSpPr>
          <p:cNvPr id="6" name="Text Box 3"/>
          <p:cNvSpPr txBox="1">
            <a:spLocks noChangeArrowheads="1"/>
          </p:cNvSpPr>
          <p:nvPr/>
        </p:nvSpPr>
        <p:spPr bwMode="auto">
          <a:xfrm>
            <a:off x="602808" y="156524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a:latin typeface="Century Gothic" panose="020B0502020202020204" pitchFamily="34" charset="0"/>
              </a:rPr>
              <a:t>Variance</a:t>
            </a:r>
          </a:p>
        </p:txBody>
      </p:sp>
      <p:sp>
        <p:nvSpPr>
          <p:cNvPr id="7" name="Text Box 4"/>
          <p:cNvSpPr txBox="1">
            <a:spLocks noChangeArrowheads="1"/>
          </p:cNvSpPr>
          <p:nvPr/>
        </p:nvSpPr>
        <p:spPr bwMode="auto">
          <a:xfrm>
            <a:off x="3517458" y="158429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736158" y="2251048"/>
            <a:ext cx="2400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Subcontract Rate</a:t>
            </a:r>
          </a:p>
        </p:txBody>
      </p:sp>
      <p:sp>
        <p:nvSpPr>
          <p:cNvPr id="9" name="Text Box 6"/>
          <p:cNvSpPr txBox="1">
            <a:spLocks noChangeArrowheads="1"/>
          </p:cNvSpPr>
          <p:nvPr/>
        </p:nvSpPr>
        <p:spPr bwMode="auto">
          <a:xfrm>
            <a:off x="3517457" y="2270098"/>
            <a:ext cx="3988573"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PO Receipt, </a:t>
            </a:r>
            <a:r>
              <a:rPr lang="en-US" altLang="en-US" sz="1400" dirty="0" smtClean="0">
                <a:latin typeface="Century Gothic" panose="020B0502020202020204" pitchFamily="34" charset="0"/>
              </a:rPr>
              <a:t>Purchase Orders action Receive Order</a:t>
            </a:r>
            <a:endParaRPr lang="en-US" altLang="en-US" sz="1400" dirty="0">
              <a:latin typeface="Century Gothic" panose="020B0502020202020204" pitchFamily="34" charset="0"/>
            </a:endParaRPr>
          </a:p>
          <a:p>
            <a:pPr>
              <a:spcBef>
                <a:spcPct val="50000"/>
              </a:spcBef>
              <a:buFontTx/>
              <a:buChar char="•"/>
            </a:pPr>
            <a:r>
              <a:rPr lang="en-US" altLang="en-US" sz="1400" dirty="0">
                <a:latin typeface="Century Gothic" panose="020B0502020202020204" pitchFamily="34" charset="0"/>
              </a:rPr>
              <a:t> Calculated only if WO </a:t>
            </a:r>
            <a:r>
              <a:rPr lang="en-US" altLang="en-US" sz="1400" dirty="0" smtClean="0">
                <a:latin typeface="Century Gothic" panose="020B0502020202020204" pitchFamily="34" charset="0"/>
              </a:rPr>
              <a:t>number </a:t>
            </a:r>
            <a:r>
              <a:rPr lang="en-US" altLang="en-US" sz="1400" dirty="0">
                <a:latin typeface="Century Gothic" panose="020B0502020202020204" pitchFamily="34" charset="0"/>
              </a:rPr>
              <a:t>and operation are </a:t>
            </a:r>
            <a:r>
              <a:rPr lang="en-US" altLang="en-US" sz="1400" dirty="0" smtClean="0">
                <a:latin typeface="Century Gothic" panose="020B0502020202020204" pitchFamily="34" charset="0"/>
              </a:rPr>
              <a:t>specified</a:t>
            </a:r>
            <a:endParaRPr lang="en-US" altLang="en-US" sz="1400" dirty="0">
              <a:latin typeface="Century Gothic" panose="020B0502020202020204" pitchFamily="34" charset="0"/>
            </a:endParaRPr>
          </a:p>
        </p:txBody>
      </p:sp>
      <p:sp>
        <p:nvSpPr>
          <p:cNvPr id="10" name="Text Box 7"/>
          <p:cNvSpPr txBox="1">
            <a:spLocks noChangeArrowheads="1"/>
          </p:cNvSpPr>
          <p:nvPr/>
        </p:nvSpPr>
        <p:spPr bwMode="auto">
          <a:xfrm>
            <a:off x="7752356" y="1584298"/>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dirty="0">
                <a:latin typeface="Century Gothic" panose="020B0502020202020204" pitchFamily="34" charset="0"/>
              </a:rPr>
              <a:t>Cause</a:t>
            </a:r>
          </a:p>
        </p:txBody>
      </p:sp>
      <p:sp>
        <p:nvSpPr>
          <p:cNvPr id="11" name="Text Box 8"/>
          <p:cNvSpPr txBox="1">
            <a:spLocks noChangeArrowheads="1"/>
          </p:cNvSpPr>
          <p:nvPr/>
        </p:nvSpPr>
        <p:spPr bwMode="auto">
          <a:xfrm>
            <a:off x="7752355" y="2270098"/>
            <a:ext cx="3387421"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Difference between actual subcontract rate (PO price) and the subcontract rate entered in the routing detail</a:t>
            </a:r>
          </a:p>
          <a:p>
            <a:pPr>
              <a:spcBef>
                <a:spcPct val="50000"/>
              </a:spcBef>
              <a:buFontTx/>
              <a:buChar char="•"/>
            </a:pPr>
            <a:r>
              <a:rPr lang="en-US" altLang="en-US" sz="1400" dirty="0">
                <a:latin typeface="Century Gothic" panose="020B0502020202020204" pitchFamily="34" charset="0"/>
              </a:rPr>
              <a:t> View both actual and standard </a:t>
            </a:r>
            <a:r>
              <a:rPr lang="en-US" altLang="en-US" sz="1400" dirty="0" smtClean="0">
                <a:latin typeface="Century Gothic" panose="020B0502020202020204" pitchFamily="34" charset="0"/>
              </a:rPr>
              <a:t>		subcontract </a:t>
            </a:r>
            <a:r>
              <a:rPr lang="en-US" altLang="en-US" sz="1400" dirty="0">
                <a:latin typeface="Century Gothic" panose="020B0502020202020204" pitchFamily="34" charset="0"/>
              </a:rPr>
              <a:t>rates in PO Receipt Costs</a:t>
            </a:r>
          </a:p>
        </p:txBody>
      </p:sp>
      <p:sp>
        <p:nvSpPr>
          <p:cNvPr id="12" name="Text Box 9"/>
          <p:cNvSpPr txBox="1">
            <a:spLocks noChangeArrowheads="1"/>
          </p:cNvSpPr>
          <p:nvPr/>
        </p:nvSpPr>
        <p:spPr bwMode="auto">
          <a:xfrm>
            <a:off x="736158" y="4441798"/>
            <a:ext cx="2400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Subcontract Usage</a:t>
            </a:r>
          </a:p>
        </p:txBody>
      </p:sp>
      <p:sp>
        <p:nvSpPr>
          <p:cNvPr id="13" name="Text Box 10"/>
          <p:cNvSpPr txBox="1">
            <a:spLocks noChangeArrowheads="1"/>
          </p:cNvSpPr>
          <p:nvPr/>
        </p:nvSpPr>
        <p:spPr bwMode="auto">
          <a:xfrm>
            <a:off x="3517458" y="4460848"/>
            <a:ext cx="37261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smtClean="0">
                <a:latin typeface="Century Gothic" panose="020B0502020202020204" pitchFamily="34" charset="0"/>
              </a:rPr>
              <a:t>Production Order </a:t>
            </a:r>
            <a:r>
              <a:rPr lang="en-US" altLang="en-US" sz="1400" dirty="0">
                <a:latin typeface="Century Gothic" panose="020B0502020202020204" pitchFamily="34" charset="0"/>
              </a:rPr>
              <a:t>Accounting </a:t>
            </a:r>
            <a:r>
              <a:rPr lang="en-US" altLang="en-US" sz="1400" dirty="0" smtClean="0">
                <a:latin typeface="Century Gothic" panose="020B0502020202020204" pitchFamily="34" charset="0"/>
              </a:rPr>
              <a:t>Close</a:t>
            </a:r>
            <a:endParaRPr lang="en-US" altLang="en-US" sz="1400" dirty="0">
              <a:latin typeface="Century Gothic" panose="020B0502020202020204" pitchFamily="34" charset="0"/>
            </a:endParaRPr>
          </a:p>
        </p:txBody>
      </p:sp>
      <p:sp>
        <p:nvSpPr>
          <p:cNvPr id="14" name="Text Box 11"/>
          <p:cNvSpPr txBox="1">
            <a:spLocks noChangeArrowheads="1"/>
          </p:cNvSpPr>
          <p:nvPr/>
        </p:nvSpPr>
        <p:spPr bwMode="auto">
          <a:xfrm>
            <a:off x="7752356" y="4460848"/>
            <a:ext cx="32004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Difference between the subcontracted quantities received and the </a:t>
            </a:r>
            <a:r>
              <a:rPr lang="en-US" altLang="zh-CN" sz="1400" dirty="0" smtClean="0">
                <a:latin typeface="Century Gothic" panose="020B0502020202020204" pitchFamily="34" charset="0"/>
              </a:rPr>
              <a:t>production</a:t>
            </a:r>
            <a:r>
              <a:rPr lang="en-US" altLang="en-US" sz="1400" dirty="0" smtClean="0">
                <a:latin typeface="Century Gothic" panose="020B0502020202020204" pitchFamily="34" charset="0"/>
              </a:rPr>
              <a:t> </a:t>
            </a:r>
            <a:r>
              <a:rPr lang="en-US" altLang="en-US" sz="1400" dirty="0">
                <a:latin typeface="Century Gothic" panose="020B0502020202020204" pitchFamily="34" charset="0"/>
              </a:rPr>
              <a:t>order quantity completed. This variance can be due to yield differences, rework requirements, etc.</a:t>
            </a:r>
          </a:p>
        </p:txBody>
      </p:sp>
      <p:sp>
        <p:nvSpPr>
          <p:cNvPr id="15" name="Text Box 12"/>
          <p:cNvSpPr txBox="1">
            <a:spLocks noChangeArrowheads="1"/>
          </p:cNvSpPr>
          <p:nvPr/>
        </p:nvSpPr>
        <p:spPr bwMode="auto">
          <a:xfrm>
            <a:off x="1498158" y="3755998"/>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
        <p:nvSpPr>
          <p:cNvPr id="16" name="Text Box 13"/>
          <p:cNvSpPr txBox="1">
            <a:spLocks noChangeArrowheads="1"/>
          </p:cNvSpPr>
          <p:nvPr/>
        </p:nvSpPr>
        <p:spPr bwMode="auto">
          <a:xfrm>
            <a:off x="3498408" y="5632423"/>
            <a:ext cx="57531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a:latin typeface="Century Gothic" panose="020B0502020202020204" pitchFamily="34" charset="0"/>
              </a:rPr>
              <a:t>[Qty Rcvd on PO - (Qty Complete + Qty Reject)] x Subcontract Frozen WO BOM Unit Rate</a:t>
            </a:r>
          </a:p>
        </p:txBody>
      </p:sp>
      <p:sp>
        <p:nvSpPr>
          <p:cNvPr id="17" name="Text Box 14"/>
          <p:cNvSpPr txBox="1">
            <a:spLocks noChangeArrowheads="1"/>
          </p:cNvSpPr>
          <p:nvPr/>
        </p:nvSpPr>
        <p:spPr bwMode="auto">
          <a:xfrm>
            <a:off x="1488633" y="5603848"/>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
        <p:nvSpPr>
          <p:cNvPr id="18" name="Text Box 15"/>
          <p:cNvSpPr txBox="1">
            <a:spLocks noChangeArrowheads="1"/>
          </p:cNvSpPr>
          <p:nvPr/>
        </p:nvSpPr>
        <p:spPr bwMode="auto">
          <a:xfrm>
            <a:off x="3488883" y="3784573"/>
            <a:ext cx="5724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a:latin typeface="Century Gothic" panose="020B0502020202020204" pitchFamily="34" charset="0"/>
              </a:rPr>
              <a:t>(Subcontract PO Unit Rate - Subcontract Frozen WO BOM Unit Rate) x Qty Received</a:t>
            </a:r>
          </a:p>
        </p:txBody>
      </p:sp>
    </p:spTree>
    <p:extLst>
      <p:ext uri="{BB962C8B-B14F-4D97-AF65-F5344CB8AC3E}">
        <p14:creationId xmlns:p14="http://schemas.microsoft.com/office/powerpoint/2010/main" val="3456574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Production Costing</a:t>
            </a:r>
          </a:p>
        </p:txBody>
      </p:sp>
      <p:sp>
        <p:nvSpPr>
          <p:cNvPr id="5" name="myTitle"/>
          <p:cNvSpPr>
            <a:spLocks noGrp="1"/>
          </p:cNvSpPr>
          <p:nvPr>
            <p:ph type="title"/>
          </p:nvPr>
        </p:nvSpPr>
        <p:spPr/>
        <p:txBody>
          <a:bodyPr/>
          <a:lstStyle/>
          <a:p>
            <a:r>
              <a:rPr lang="en-US" dirty="0">
                <a:latin typeface="Century Gothic" panose="020B0502020202020204" pitchFamily="34" charset="0"/>
              </a:rPr>
              <a:t>Production </a:t>
            </a:r>
            <a:r>
              <a:rPr lang="en-US" dirty="0" smtClean="0">
                <a:latin typeface="Century Gothic" panose="020B0502020202020204" pitchFamily="34" charset="0"/>
              </a:rPr>
              <a:t>Orders – Manufacturing Type: Repetitive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26011"/>
          </a:xfrm>
          <a:prstGeom prst="rect">
            <a:avLst/>
          </a:prstGeom>
        </p:spPr>
      </p:pic>
      <p:sp>
        <p:nvSpPr>
          <p:cNvPr id="7" name="Text Box 16"/>
          <p:cNvSpPr txBox="1">
            <a:spLocks noChangeArrowheads="1"/>
          </p:cNvSpPr>
          <p:nvPr/>
        </p:nvSpPr>
        <p:spPr bwMode="auto">
          <a:xfrm>
            <a:off x="10556104" y="5062431"/>
            <a:ext cx="1092558" cy="431920"/>
          </a:xfrm>
          <a:prstGeom prst="rect">
            <a:avLst/>
          </a:prstGeom>
          <a:solidFill>
            <a:schemeClr val="bg1"/>
          </a:solidFill>
          <a:ln w="3175">
            <a:solidFill>
              <a:schemeClr val="tx1"/>
            </a:solidFill>
            <a:miter lim="800000"/>
            <a:headEnd/>
            <a:tailEnd/>
          </a:ln>
          <a:effectLst/>
        </p:spPr>
        <p:txBody>
          <a:bodyPr wrap="square">
            <a:noAutofit/>
          </a:bodyPr>
          <a:lstStyle/>
          <a:p>
            <a:pPr algn="l" eaLnBrk="0" hangingPunct="0">
              <a:spcBef>
                <a:spcPct val="50000"/>
              </a:spcBef>
            </a:pPr>
            <a:r>
              <a:rPr lang="en-US" sz="1000" dirty="0">
                <a:latin typeface="Century Gothic" panose="020B0502020202020204" pitchFamily="34" charset="0"/>
              </a:rPr>
              <a:t>Defaults from </a:t>
            </a:r>
            <a:r>
              <a:rPr lang="en-US" sz="1000" dirty="0" smtClean="0">
                <a:latin typeface="Century Gothic" panose="020B0502020202020204" pitchFamily="34" charset="0"/>
              </a:rPr>
              <a:t>Routings</a:t>
            </a:r>
            <a:endParaRPr lang="en-US" sz="1000" dirty="0">
              <a:latin typeface="Century Gothic" panose="020B0502020202020204" pitchFamily="34" charset="0"/>
            </a:endParaRPr>
          </a:p>
        </p:txBody>
      </p:sp>
      <p:sp>
        <p:nvSpPr>
          <p:cNvPr id="8" name="Text Box 11"/>
          <p:cNvSpPr txBox="1">
            <a:spLocks noChangeArrowheads="1"/>
          </p:cNvSpPr>
          <p:nvPr/>
        </p:nvSpPr>
        <p:spPr bwMode="auto">
          <a:xfrm>
            <a:off x="5362947" y="4861634"/>
            <a:ext cx="1466105" cy="1553237"/>
          </a:xfrm>
          <a:prstGeom prst="rect">
            <a:avLst/>
          </a:prstGeom>
          <a:solidFill>
            <a:schemeClr val="bg1"/>
          </a:solidFill>
          <a:ln w="3175">
            <a:solidFill>
              <a:schemeClr val="tx1"/>
            </a:solidFill>
            <a:miter lim="800000"/>
            <a:headEnd/>
            <a:tailEnd/>
          </a:ln>
          <a:effectLst/>
        </p:spPr>
        <p:txBody>
          <a:bodyPr wrap="square">
            <a:noAutofit/>
          </a:bodyPr>
          <a:lstStyle/>
          <a:p>
            <a:pPr algn="l" eaLnBrk="0" hangingPunct="0">
              <a:spcBef>
                <a:spcPct val="50000"/>
              </a:spcBef>
              <a:tabLst>
                <a:tab pos="114300" algn="l"/>
                <a:tab pos="571500" algn="l"/>
              </a:tabLst>
            </a:pPr>
            <a:r>
              <a:rPr lang="en-US" sz="1000" dirty="0">
                <a:latin typeface="Century Gothic" panose="020B0502020202020204" pitchFamily="34" charset="0"/>
              </a:rPr>
              <a:t>If an alternate BOM or routing is specified that is different than the BOM or routing used to calculate GL costs, then a method variance can result</a:t>
            </a:r>
          </a:p>
        </p:txBody>
      </p:sp>
      <p:cxnSp>
        <p:nvCxnSpPr>
          <p:cNvPr id="10" name="Elbow Connector 9"/>
          <p:cNvCxnSpPr>
            <a:stCxn id="7" idx="1"/>
          </p:cNvCxnSpPr>
          <p:nvPr/>
        </p:nvCxnSpPr>
        <p:spPr>
          <a:xfrm rot="10800000" flipV="1">
            <a:off x="9918700" y="5278390"/>
            <a:ext cx="637404" cy="1275"/>
          </a:xfrm>
          <a:prstGeom prst="bentConnector3">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8" idx="3"/>
          </p:cNvCxnSpPr>
          <p:nvPr/>
        </p:nvCxnSpPr>
        <p:spPr>
          <a:xfrm>
            <a:off x="6829052" y="5638253"/>
            <a:ext cx="358927" cy="249921"/>
          </a:xfrm>
          <a:prstGeom prst="bentConnector3">
            <a:avLst/>
          </a:prstGeom>
          <a:ln w="19050" cap="rnd">
            <a:solidFill>
              <a:srgbClr val="7F7F7F"/>
            </a:solidFill>
            <a:roun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9785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Order Receipt</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19821473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 Receipt – Transactions Detail</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4101271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52</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 Receipt </a:t>
            </a:r>
            <a:r>
              <a:rPr lang="en-US" dirty="0" smtClean="0">
                <a:latin typeface="Century Gothic" panose="020B0502020202020204" pitchFamily="34" charset="0"/>
              </a:rPr>
              <a:t>– GL Effect</a:t>
            </a:r>
            <a:endParaRPr lang="en-US" dirty="0">
              <a:latin typeface="Century Gothic" panose="020B0502020202020204" pitchFamily="34" charset="0"/>
            </a:endParaRPr>
          </a:p>
        </p:txBody>
      </p:sp>
      <p:sp>
        <p:nvSpPr>
          <p:cNvPr id="6" name="Text Box 3"/>
          <p:cNvSpPr txBox="1">
            <a:spLocks noChangeArrowheads="1"/>
          </p:cNvSpPr>
          <p:nvPr/>
        </p:nvSpPr>
        <p:spPr bwMode="auto">
          <a:xfrm>
            <a:off x="554272" y="1562100"/>
            <a:ext cx="7381875" cy="18161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2000" b="1" u="sng" dirty="0">
                <a:latin typeface="Century Gothic" panose="020B0502020202020204" pitchFamily="34" charset="0"/>
              </a:rPr>
              <a:t>Receipt		</a:t>
            </a:r>
            <a:r>
              <a:rPr lang="en-US" sz="1800" b="1" dirty="0">
                <a:latin typeface="Century Gothic" panose="020B0502020202020204" pitchFamily="34" charset="0"/>
              </a:rPr>
              <a:t>		</a:t>
            </a:r>
            <a:r>
              <a:rPr lang="en-US" sz="2000" b="1" u="sng" dirty="0">
                <a:latin typeface="Century Gothic" panose="020B0502020202020204" pitchFamily="34" charset="0"/>
              </a:rPr>
              <a:t>GL Trans Type</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DR Inventory				IC</a:t>
            </a:r>
            <a:br>
              <a:rPr lang="en-US" sz="1800" b="1" dirty="0">
                <a:latin typeface="Century Gothic" panose="020B0502020202020204" pitchFamily="34" charset="0"/>
              </a:rPr>
            </a:br>
            <a:r>
              <a:rPr lang="en-US" sz="1800" b="1" dirty="0">
                <a:latin typeface="Century Gothic" panose="020B0502020202020204" pitchFamily="34" charset="0"/>
              </a:rPr>
              <a:t>		CR WIP</a:t>
            </a:r>
          </a:p>
          <a:p>
            <a:pPr algn="l" eaLnBrk="0" hangingPunct="0">
              <a:spcBef>
                <a:spcPct val="50000"/>
              </a:spcBef>
              <a:tabLst>
                <a:tab pos="114300" algn="l"/>
                <a:tab pos="571500" algn="l"/>
              </a:tabLst>
            </a:pPr>
            <a:r>
              <a:rPr lang="en-US" sz="2000" b="1" u="sng" dirty="0">
                <a:latin typeface="Century Gothic" panose="020B0502020202020204" pitchFamily="34" charset="0"/>
              </a:rPr>
              <a:t>	</a:t>
            </a:r>
            <a:r>
              <a:rPr lang="en-US" sz="1800" b="1" dirty="0">
                <a:latin typeface="Century Gothic" panose="020B0502020202020204" pitchFamily="34" charset="0"/>
              </a:rPr>
              <a:t>	DR WIP					IC</a:t>
            </a:r>
            <a:br>
              <a:rPr lang="en-US" sz="1800" b="1" dirty="0">
                <a:latin typeface="Century Gothic" panose="020B0502020202020204" pitchFamily="34" charset="0"/>
              </a:rPr>
            </a:br>
            <a:r>
              <a:rPr lang="en-US" sz="1800" b="1" dirty="0">
                <a:latin typeface="Century Gothic" panose="020B0502020202020204" pitchFamily="34" charset="0"/>
              </a:rPr>
              <a:t>		CR Overhead Applied</a:t>
            </a:r>
          </a:p>
        </p:txBody>
      </p:sp>
    </p:spTree>
    <p:extLst>
      <p:ext uri="{BB962C8B-B14F-4D97-AF65-F5344CB8AC3E}">
        <p14:creationId xmlns:p14="http://schemas.microsoft.com/office/powerpoint/2010/main" val="544715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Scrap </a:t>
            </a:r>
            <a:r>
              <a:rPr lang="en-US" dirty="0">
                <a:latin typeface="Century Gothic" panose="020B0502020202020204" pitchFamily="34" charset="0"/>
              </a:rPr>
              <a:t>– Reject Costing</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8975236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smtClean="0">
                <a:latin typeface="Century Gothic" panose="020B0502020202020204" pitchFamily="34" charset="0"/>
              </a:rPr>
              <a:t>Scrap </a:t>
            </a:r>
            <a:r>
              <a:rPr lang="en-US" altLang="en-US" dirty="0">
                <a:latin typeface="Century Gothic" panose="020B0502020202020204" pitchFamily="34" charset="0"/>
              </a:rPr>
              <a:t>– Transactions Detail (Reject Costing)</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7693124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smtClean="0">
                <a:latin typeface="Century Gothic" panose="020B0502020202020204" pitchFamily="34" charset="0"/>
              </a:rPr>
              <a:t>GL effects are the same as</a:t>
            </a:r>
          </a:p>
          <a:p>
            <a:pPr lvl="1"/>
            <a:r>
              <a:rPr lang="en-US" altLang="zh-CN" dirty="0" smtClean="0">
                <a:latin typeface="Century Gothic" panose="020B0502020202020204" pitchFamily="34" charset="0"/>
              </a:rPr>
              <a:t>Issue components</a:t>
            </a:r>
          </a:p>
          <a:p>
            <a:pPr lvl="1"/>
            <a:r>
              <a:rPr lang="en-US" dirty="0" smtClean="0">
                <a:latin typeface="Century Gothic" panose="020B0502020202020204" pitchFamily="34" charset="0"/>
              </a:rPr>
              <a:t>Report labor</a:t>
            </a:r>
          </a:p>
          <a:p>
            <a:pPr lvl="1"/>
            <a:r>
              <a:rPr lang="en-US" dirty="0" smtClean="0">
                <a:latin typeface="Century Gothic" panose="020B0502020202020204" pitchFamily="34" charset="0"/>
              </a:rPr>
              <a:t>Report receipts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Rework</a:t>
            </a:r>
            <a:endParaRPr lang="en-US" dirty="0">
              <a:latin typeface="Century Gothic" panose="020B0502020202020204" pitchFamily="34" charset="0"/>
            </a:endParaRPr>
          </a:p>
        </p:txBody>
      </p:sp>
    </p:spTree>
    <p:extLst>
      <p:ext uri="{BB962C8B-B14F-4D97-AF65-F5344CB8AC3E}">
        <p14:creationId xmlns:p14="http://schemas.microsoft.com/office/powerpoint/2010/main" val="7708695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Post Production Order Usage Variances</a:t>
            </a:r>
          </a:p>
        </p:txBody>
      </p:sp>
      <p:pic>
        <p:nvPicPr>
          <p:cNvPr id="6" name="Picture 5"/>
          <p:cNvPicPr>
            <a:picLocks noChangeAspect="1"/>
          </p:cNvPicPr>
          <p:nvPr/>
        </p:nvPicPr>
        <p:blipFill>
          <a:blip r:embed="rId3"/>
          <a:stretch>
            <a:fillRect/>
          </a:stretch>
        </p:blipFill>
        <p:spPr>
          <a:xfrm>
            <a:off x="6994" y="1570726"/>
            <a:ext cx="12185006" cy="4911152"/>
          </a:xfrm>
          <a:prstGeom prst="rect">
            <a:avLst/>
          </a:prstGeom>
        </p:spPr>
      </p:pic>
      <p:sp>
        <p:nvSpPr>
          <p:cNvPr id="7" name="Text Box 5"/>
          <p:cNvSpPr txBox="1">
            <a:spLocks noChangeArrowheads="1"/>
          </p:cNvSpPr>
          <p:nvPr/>
        </p:nvSpPr>
        <p:spPr bwMode="auto">
          <a:xfrm>
            <a:off x="4497058" y="5240340"/>
            <a:ext cx="7343775" cy="846386"/>
          </a:xfrm>
          <a:prstGeom prst="rect">
            <a:avLst/>
          </a:prstGeom>
          <a:solidFill>
            <a:schemeClr val="bg1"/>
          </a:solidFill>
          <a:ln w="9525">
            <a:solidFill>
              <a:schemeClr val="tx1"/>
            </a:solidFill>
            <a:miter lim="800000"/>
            <a:headEnd/>
            <a:tailEnd/>
          </a:ln>
        </p:spPr>
        <p:txBody>
          <a:bodyPr>
            <a:spAutoFit/>
          </a:bodyPr>
          <a:lstStyle/>
          <a:p>
            <a:pPr algn="l" eaLnBrk="0" hangingPunct="0">
              <a:spcBef>
                <a:spcPct val="50000"/>
              </a:spcBef>
              <a:buFontTx/>
              <a:buChar char="•"/>
              <a:tabLst>
                <a:tab pos="114300" algn="l"/>
              </a:tabLst>
            </a:pPr>
            <a:r>
              <a:rPr lang="en-US" sz="1400" b="1" dirty="0">
                <a:latin typeface="Century Gothic" panose="020B0502020202020204" pitchFamily="34" charset="0"/>
              </a:rPr>
              <a:t> Can record usage variances prior to closing cum order</a:t>
            </a:r>
          </a:p>
          <a:p>
            <a:pPr algn="l" eaLnBrk="0" hangingPunct="0">
              <a:spcBef>
                <a:spcPct val="50000"/>
              </a:spcBef>
              <a:buFontTx/>
              <a:buChar char="•"/>
              <a:tabLst>
                <a:tab pos="114300" algn="l"/>
              </a:tabLst>
            </a:pPr>
            <a:r>
              <a:rPr lang="en-US" sz="1400" b="1" dirty="0">
                <a:latin typeface="Century Gothic" panose="020B0502020202020204" pitchFamily="34" charset="0"/>
              </a:rPr>
              <a:t> If Update set to No, can view usage variances in report form first </a:t>
            </a:r>
            <a:r>
              <a:rPr lang="en-US" sz="1400" b="1" dirty="0" smtClean="0">
                <a:latin typeface="Century Gothic" panose="020B0502020202020204" pitchFamily="34" charset="0"/>
              </a:rPr>
              <a:t>without </a:t>
            </a:r>
            <a:r>
              <a:rPr lang="en-US" sz="1400" b="1" dirty="0">
                <a:latin typeface="Century Gothic" panose="020B0502020202020204" pitchFamily="34" charset="0"/>
              </a:rPr>
              <a:t>updating database</a:t>
            </a:r>
          </a:p>
        </p:txBody>
      </p:sp>
    </p:spTree>
    <p:extLst>
      <p:ext uri="{BB962C8B-B14F-4D97-AF65-F5344CB8AC3E}">
        <p14:creationId xmlns:p14="http://schemas.microsoft.com/office/powerpoint/2010/main" val="4073717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57</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Material Usage Variance</a:t>
            </a:r>
          </a:p>
        </p:txBody>
      </p:sp>
      <p:sp>
        <p:nvSpPr>
          <p:cNvPr id="6" name="Text Box 3"/>
          <p:cNvSpPr txBox="1">
            <a:spLocks noChangeArrowheads="1"/>
          </p:cNvSpPr>
          <p:nvPr/>
        </p:nvSpPr>
        <p:spPr bwMode="auto">
          <a:xfrm>
            <a:off x="904875" y="1564185"/>
            <a:ext cx="1638300" cy="366712"/>
          </a:xfrm>
          <a:prstGeom prst="rect">
            <a:avLst/>
          </a:prstGeom>
          <a:noFill/>
          <a:ln w="9525">
            <a:noFill/>
            <a:miter lim="800000"/>
            <a:headEnd/>
            <a:tailEnd/>
          </a:ln>
        </p:spPr>
        <p:txBody>
          <a:bodyPr wrap="square">
            <a:spAutoFit/>
          </a:bodyPr>
          <a:lstStyle/>
          <a:p>
            <a:pPr algn="r" eaLnBrk="0" hangingPunct="0">
              <a:spcBef>
                <a:spcPct val="50000"/>
              </a:spcBef>
            </a:pPr>
            <a:r>
              <a:rPr lang="en-US" sz="1800" b="1" u="sng" dirty="0">
                <a:latin typeface="Century Gothic" panose="020B0502020202020204" pitchFamily="34" charset="0"/>
              </a:rPr>
              <a:t>Variance</a:t>
            </a:r>
          </a:p>
        </p:txBody>
      </p:sp>
      <p:sp>
        <p:nvSpPr>
          <p:cNvPr id="7" name="Text Box 4"/>
          <p:cNvSpPr txBox="1">
            <a:spLocks noChangeArrowheads="1"/>
          </p:cNvSpPr>
          <p:nvPr/>
        </p:nvSpPr>
        <p:spPr bwMode="auto">
          <a:xfrm>
            <a:off x="2733675" y="1564185"/>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Century Gothic" panose="020B0502020202020204" pitchFamily="34" charset="0"/>
              </a:rPr>
              <a:t>When Calculated</a:t>
            </a:r>
          </a:p>
        </p:txBody>
      </p:sp>
      <p:sp>
        <p:nvSpPr>
          <p:cNvPr id="8" name="Text Box 5"/>
          <p:cNvSpPr txBox="1">
            <a:spLocks noChangeArrowheads="1"/>
          </p:cNvSpPr>
          <p:nvPr/>
        </p:nvSpPr>
        <p:spPr bwMode="auto">
          <a:xfrm>
            <a:off x="6041419" y="1564185"/>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Century Gothic" panose="020B0502020202020204" pitchFamily="34" charset="0"/>
              </a:rPr>
              <a:t>Cause</a:t>
            </a:r>
          </a:p>
        </p:txBody>
      </p:sp>
      <p:sp>
        <p:nvSpPr>
          <p:cNvPr id="9" name="Text Box 6"/>
          <p:cNvSpPr txBox="1">
            <a:spLocks noChangeArrowheads="1"/>
          </p:cNvSpPr>
          <p:nvPr/>
        </p:nvSpPr>
        <p:spPr bwMode="auto">
          <a:xfrm>
            <a:off x="828675" y="2373810"/>
            <a:ext cx="1714500" cy="336550"/>
          </a:xfrm>
          <a:prstGeom prst="rect">
            <a:avLst/>
          </a:prstGeom>
          <a:noFill/>
          <a:ln w="9525">
            <a:noFill/>
            <a:miter lim="800000"/>
            <a:headEnd/>
            <a:tailEnd/>
          </a:ln>
        </p:spPr>
        <p:txBody>
          <a:bodyPr wrap="square">
            <a:spAutoFit/>
          </a:bodyPr>
          <a:lstStyle/>
          <a:p>
            <a:pPr algn="r" eaLnBrk="0" hangingPunct="0">
              <a:spcBef>
                <a:spcPct val="50000"/>
              </a:spcBef>
            </a:pPr>
            <a:r>
              <a:rPr lang="en-US" sz="1600" b="1" dirty="0">
                <a:latin typeface="Century Gothic" panose="020B0502020202020204" pitchFamily="34" charset="0"/>
              </a:rPr>
              <a:t>Material Usage</a:t>
            </a:r>
          </a:p>
        </p:txBody>
      </p:sp>
      <p:sp>
        <p:nvSpPr>
          <p:cNvPr id="10" name="Text Box 7"/>
          <p:cNvSpPr txBox="1">
            <a:spLocks noChangeArrowheads="1"/>
          </p:cNvSpPr>
          <p:nvPr/>
        </p:nvSpPr>
        <p:spPr bwMode="auto">
          <a:xfrm>
            <a:off x="2733675" y="2373810"/>
            <a:ext cx="2824287" cy="738664"/>
          </a:xfrm>
          <a:prstGeom prst="rect">
            <a:avLst/>
          </a:prstGeom>
          <a:noFill/>
          <a:ln w="9525">
            <a:noFill/>
            <a:miter lim="800000"/>
            <a:headEnd/>
            <a:tailEnd/>
          </a:ln>
        </p:spPr>
        <p:txBody>
          <a:bodyPr wrap="square">
            <a:spAutoFit/>
          </a:bodyPr>
          <a:lstStyle/>
          <a:p>
            <a:pPr eaLnBrk="0" hangingPunct="0">
              <a:spcBef>
                <a:spcPct val="50000"/>
              </a:spcBef>
              <a:tabLst>
                <a:tab pos="114300" algn="l"/>
              </a:tabLst>
            </a:pPr>
            <a:r>
              <a:rPr lang="en-US" sz="1400" dirty="0">
                <a:latin typeface="Century Gothic" panose="020B0502020202020204" pitchFamily="34" charset="0"/>
              </a:rPr>
              <a:t>Post Production Order Usage </a:t>
            </a:r>
            <a:r>
              <a:rPr lang="en-US" sz="1400" dirty="0" smtClean="0">
                <a:latin typeface="Century Gothic" panose="020B0502020202020204" pitchFamily="34" charset="0"/>
              </a:rPr>
              <a:t>Variances or Production </a:t>
            </a:r>
            <a:r>
              <a:rPr lang="en-US" sz="1400" dirty="0">
                <a:latin typeface="Century Gothic" panose="020B0502020202020204" pitchFamily="34" charset="0"/>
              </a:rPr>
              <a:t>Order Accounting Close</a:t>
            </a:r>
          </a:p>
        </p:txBody>
      </p:sp>
      <p:sp>
        <p:nvSpPr>
          <p:cNvPr id="11" name="Text Box 8"/>
          <p:cNvSpPr txBox="1">
            <a:spLocks noChangeArrowheads="1"/>
          </p:cNvSpPr>
          <p:nvPr/>
        </p:nvSpPr>
        <p:spPr bwMode="auto">
          <a:xfrm>
            <a:off x="6041419" y="2373810"/>
            <a:ext cx="2943225" cy="954107"/>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400" dirty="0">
                <a:latin typeface="Century Gothic" panose="020B0502020202020204" pitchFamily="34" charset="0"/>
              </a:rPr>
              <a:t>Difference between the actual quantity of components issued and the standard quantity required</a:t>
            </a:r>
          </a:p>
        </p:txBody>
      </p:sp>
      <p:sp>
        <p:nvSpPr>
          <p:cNvPr id="12" name="Text Box 9"/>
          <p:cNvSpPr txBox="1">
            <a:spLocks noChangeArrowheads="1"/>
          </p:cNvSpPr>
          <p:nvPr/>
        </p:nvSpPr>
        <p:spPr bwMode="auto">
          <a:xfrm>
            <a:off x="2733675" y="3707310"/>
            <a:ext cx="5324475" cy="523220"/>
          </a:xfrm>
          <a:prstGeom prst="rect">
            <a:avLst/>
          </a:prstGeom>
          <a:noFill/>
          <a:ln w="9525">
            <a:noFill/>
            <a:miter lim="800000"/>
            <a:headEnd/>
            <a:tailEnd/>
          </a:ln>
        </p:spPr>
        <p:txBody>
          <a:bodyPr>
            <a:spAutoFit/>
          </a:bodyPr>
          <a:lstStyle/>
          <a:p>
            <a:pPr algn="l" eaLnBrk="0" hangingPunct="0">
              <a:spcBef>
                <a:spcPct val="50000"/>
              </a:spcBef>
            </a:pPr>
            <a:r>
              <a:rPr lang="en-US" sz="1400" i="1" dirty="0">
                <a:latin typeface="Century Gothic" panose="020B0502020202020204" pitchFamily="34" charset="0"/>
              </a:rPr>
              <a:t>{Actual Qty Issued - [Qty Per x (Qty Complete + Qty Reject)]} x Std Unit Cost</a:t>
            </a:r>
          </a:p>
        </p:txBody>
      </p:sp>
      <p:sp>
        <p:nvSpPr>
          <p:cNvPr id="13" name="Text Box 10"/>
          <p:cNvSpPr txBox="1">
            <a:spLocks noChangeArrowheads="1"/>
          </p:cNvSpPr>
          <p:nvPr/>
        </p:nvSpPr>
        <p:spPr bwMode="auto">
          <a:xfrm>
            <a:off x="1152525" y="3707310"/>
            <a:ext cx="1390650" cy="336550"/>
          </a:xfrm>
          <a:prstGeom prst="rect">
            <a:avLst/>
          </a:prstGeom>
          <a:noFill/>
          <a:ln w="9525">
            <a:noFill/>
            <a:miter lim="800000"/>
            <a:headEnd/>
            <a:tailEnd/>
          </a:ln>
        </p:spPr>
        <p:txBody>
          <a:bodyPr>
            <a:spAutoFit/>
          </a:bodyPr>
          <a:lstStyle/>
          <a:p>
            <a:pPr algn="r" eaLnBrk="0" hangingPunct="0">
              <a:spcBef>
                <a:spcPct val="50000"/>
              </a:spcBef>
            </a:pPr>
            <a:r>
              <a:rPr lang="en-US" sz="1600" i="1" dirty="0">
                <a:latin typeface="Century Gothic" panose="020B0502020202020204" pitchFamily="34" charset="0"/>
              </a:rPr>
              <a:t>Formula</a:t>
            </a:r>
            <a:endParaRPr lang="en-US" sz="1600" b="1" dirty="0">
              <a:latin typeface="Century Gothic" panose="020B0502020202020204" pitchFamily="34" charset="0"/>
            </a:endParaRPr>
          </a:p>
        </p:txBody>
      </p:sp>
    </p:spTree>
    <p:extLst>
      <p:ext uri="{BB962C8B-B14F-4D97-AF65-F5344CB8AC3E}">
        <p14:creationId xmlns:p14="http://schemas.microsoft.com/office/powerpoint/2010/main" val="10585942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Post Production Order Usage </a:t>
            </a:r>
            <a:r>
              <a:rPr lang="en-US" dirty="0" smtClean="0">
                <a:latin typeface="Century Gothic" panose="020B0502020202020204" pitchFamily="34" charset="0"/>
              </a:rPr>
              <a:t>Variances </a:t>
            </a:r>
            <a:r>
              <a:rPr lang="en-US" dirty="0">
                <a:latin typeface="Century Gothic" panose="020B0502020202020204" pitchFamily="34" charset="0"/>
              </a:rPr>
              <a:t>– GL Effect</a:t>
            </a:r>
          </a:p>
        </p:txBody>
      </p:sp>
      <p:sp>
        <p:nvSpPr>
          <p:cNvPr id="6" name="Text Box 3"/>
          <p:cNvSpPr txBox="1">
            <a:spLocks noChangeArrowheads="1"/>
          </p:cNvSpPr>
          <p:nvPr/>
        </p:nvSpPr>
        <p:spPr bwMode="auto">
          <a:xfrm>
            <a:off x="666750" y="1569112"/>
            <a:ext cx="4191000" cy="404971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Floor Stock</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WIP</a:t>
            </a:r>
            <a:br>
              <a:rPr lang="en-US" sz="1600" b="1" dirty="0">
                <a:latin typeface="Century Gothic" panose="020B0502020202020204" pitchFamily="34" charset="0"/>
              </a:rPr>
            </a:br>
            <a:r>
              <a:rPr lang="en-US" sz="1600" b="1" dirty="0">
                <a:latin typeface="Century Gothic" panose="020B0502020202020204" pitchFamily="34" charset="0"/>
              </a:rPr>
              <a:t>		CR Floor Stock</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Component </a:t>
            </a:r>
            <a:r>
              <a:rPr lang="en-US" sz="1800" b="1" u="sng" dirty="0" err="1">
                <a:latin typeface="Century Gothic" panose="020B0502020202020204" pitchFamily="34" charset="0"/>
              </a:rPr>
              <a:t>Mat’l</a:t>
            </a:r>
            <a:r>
              <a:rPr lang="en-US" sz="1800" b="1" u="sng" dirty="0">
                <a:latin typeface="Century Gothic" panose="020B0502020202020204" pitchFamily="34" charset="0"/>
              </a:rPr>
              <a:t>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Material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WIP </a:t>
            </a:r>
            <a:r>
              <a:rPr lang="en-US" sz="1800" b="1" u="sng" dirty="0" err="1">
                <a:latin typeface="Century Gothic" panose="020B0502020202020204" pitchFamily="34" charset="0"/>
              </a:rPr>
              <a:t>Mat’l</a:t>
            </a:r>
            <a:r>
              <a:rPr lang="en-US" sz="1800" b="1" u="sng" dirty="0">
                <a:latin typeface="Century Gothic" panose="020B0502020202020204" pitchFamily="34" charset="0"/>
              </a:rPr>
              <a:t>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Scrap</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Run Labor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Labor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p:txBody>
      </p:sp>
      <p:sp>
        <p:nvSpPr>
          <p:cNvPr id="7" name="Text Box 5"/>
          <p:cNvSpPr txBox="1">
            <a:spLocks noChangeArrowheads="1"/>
          </p:cNvSpPr>
          <p:nvPr/>
        </p:nvSpPr>
        <p:spPr bwMode="auto">
          <a:xfrm>
            <a:off x="684213" y="5688675"/>
            <a:ext cx="5543550"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Century Gothic" panose="020B0502020202020204" pitchFamily="34" charset="0"/>
              </a:rPr>
              <a:t>		</a:t>
            </a:r>
            <a:r>
              <a:rPr lang="en-US" sz="1600" b="1">
                <a:latin typeface="Century Gothic" panose="020B0502020202020204" pitchFamily="34" charset="0"/>
              </a:rPr>
              <a:t>Positive amounts = unfavorable variance;</a:t>
            </a:r>
            <a:br>
              <a:rPr lang="en-US" sz="1600" b="1">
                <a:latin typeface="Century Gothic" panose="020B0502020202020204" pitchFamily="34" charset="0"/>
              </a:rPr>
            </a:br>
            <a:r>
              <a:rPr lang="en-US" sz="1600" b="1">
                <a:latin typeface="Century Gothic" panose="020B0502020202020204" pitchFamily="34" charset="0"/>
              </a:rPr>
              <a:t>		Negative amounts = favorable variance</a:t>
            </a:r>
            <a:endParaRPr lang="en-US" sz="1800" b="1">
              <a:latin typeface="Century Gothic" panose="020B0502020202020204" pitchFamily="34" charset="0"/>
            </a:endParaRPr>
          </a:p>
        </p:txBody>
      </p:sp>
      <p:sp>
        <p:nvSpPr>
          <p:cNvPr id="8" name="Text Box 6"/>
          <p:cNvSpPr txBox="1">
            <a:spLocks noChangeArrowheads="1"/>
          </p:cNvSpPr>
          <p:nvPr/>
        </p:nvSpPr>
        <p:spPr bwMode="auto">
          <a:xfrm>
            <a:off x="798513" y="403132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9" name="Text Box 7"/>
          <p:cNvSpPr txBox="1">
            <a:spLocks noChangeArrowheads="1"/>
          </p:cNvSpPr>
          <p:nvPr/>
        </p:nvSpPr>
        <p:spPr bwMode="auto">
          <a:xfrm>
            <a:off x="798513" y="506955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0" name="Text Box 8"/>
          <p:cNvSpPr txBox="1">
            <a:spLocks noChangeArrowheads="1"/>
          </p:cNvSpPr>
          <p:nvPr/>
        </p:nvSpPr>
        <p:spPr bwMode="auto">
          <a:xfrm>
            <a:off x="798513" y="300262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1" name="Text Box 9"/>
          <p:cNvSpPr txBox="1">
            <a:spLocks noChangeArrowheads="1"/>
          </p:cNvSpPr>
          <p:nvPr/>
        </p:nvSpPr>
        <p:spPr bwMode="auto">
          <a:xfrm>
            <a:off x="798513" y="569820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2" name="Text Box 10"/>
          <p:cNvSpPr txBox="1">
            <a:spLocks noChangeArrowheads="1"/>
          </p:cNvSpPr>
          <p:nvPr/>
        </p:nvSpPr>
        <p:spPr bwMode="auto">
          <a:xfrm>
            <a:off x="6362700" y="1569112"/>
            <a:ext cx="2457450" cy="38354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Century Gothic" panose="020B0502020202020204" pitchFamily="34" charset="0"/>
              </a:rPr>
              <a:t>	Op </a:t>
            </a:r>
            <a:r>
              <a:rPr lang="en-US" sz="1800" b="1" u="sng" dirty="0" err="1">
                <a:latin typeface="Century Gothic" panose="020B0502020202020204" pitchFamily="34" charset="0"/>
              </a:rPr>
              <a:t>Hist</a:t>
            </a:r>
            <a:r>
              <a:rPr lang="en-US" sz="1800" b="1" u="sng" dirty="0">
                <a:latin typeface="Century Gothic" panose="020B0502020202020204" pitchFamily="34" charset="0"/>
              </a:rPr>
              <a:t> Record</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FLOORSTK</a:t>
            </a:r>
            <a:br>
              <a:rPr lang="en-US" sz="1600" b="1" dirty="0">
                <a:latin typeface="Century Gothic" panose="020B0502020202020204" pitchFamily="34" charset="0"/>
              </a:rPr>
            </a:b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a:t>
            </a:r>
            <a:r>
              <a:rPr lang="en-US" sz="1600" b="1" dirty="0" smtClean="0">
                <a:latin typeface="Century Gothic" panose="020B0502020202020204" pitchFamily="34" charset="0"/>
              </a:rPr>
              <a:t>MUV-CMP</a:t>
            </a:r>
            <a:r>
              <a:rPr lang="en-US" sz="1600" b="1" dirty="0">
                <a:latin typeface="Century Gothic" panose="020B0502020202020204" pitchFamily="34" charset="0"/>
              </a:rPr>
              <a:t/>
            </a:r>
            <a:br>
              <a:rPr lang="en-US" sz="1600" b="1" dirty="0">
                <a:latin typeface="Century Gothic" panose="020B0502020202020204" pitchFamily="34" charset="0"/>
              </a:rPr>
            </a:br>
            <a:r>
              <a:rPr lang="en-US" sz="1600" b="1" dirty="0">
                <a:latin typeface="Century Gothic" panose="020B0502020202020204" pitchFamily="34" charset="0"/>
              </a:rPr>
              <a:t/>
            </a:r>
            <a:br>
              <a:rPr lang="en-US" sz="1600" b="1" dirty="0">
                <a:latin typeface="Century Gothic" panose="020B0502020202020204" pitchFamily="34" charset="0"/>
              </a:rPr>
            </a:br>
            <a:r>
              <a:rPr lang="en-US" sz="1600" b="1" dirty="0">
                <a:latin typeface="Century Gothic" panose="020B0502020202020204" pitchFamily="34" charset="0"/>
              </a:rPr>
              <a:t/>
            </a:r>
            <a:br>
              <a:rPr lang="en-US" sz="1600" b="1" dirty="0">
                <a:latin typeface="Century Gothic" panose="020B0502020202020204" pitchFamily="34" charset="0"/>
              </a:rPr>
            </a:b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MUV-WIP</a:t>
            </a:r>
            <a:br>
              <a:rPr lang="en-US" sz="1600" b="1" dirty="0">
                <a:latin typeface="Century Gothic" panose="020B0502020202020204" pitchFamily="34" charset="0"/>
              </a:rPr>
            </a:br>
            <a:endParaRPr lang="en-US" sz="1600" b="1" dirty="0">
              <a:latin typeface="Century Gothic" panose="020B0502020202020204" pitchFamily="34" charset="0"/>
            </a:endParaRPr>
          </a:p>
          <a:p>
            <a:pPr algn="l" eaLnBrk="0" hangingPunct="0">
              <a:spcBef>
                <a:spcPct val="50000"/>
              </a:spcBef>
              <a:tabLst>
                <a:tab pos="114300" algn="l"/>
                <a:tab pos="571500" algn="l"/>
              </a:tabLst>
            </a:pP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RLUV</a:t>
            </a:r>
          </a:p>
        </p:txBody>
      </p:sp>
      <p:sp>
        <p:nvSpPr>
          <p:cNvPr id="13" name="Text Box 12"/>
          <p:cNvSpPr txBox="1">
            <a:spLocks noChangeArrowheads="1"/>
          </p:cNvSpPr>
          <p:nvPr/>
        </p:nvSpPr>
        <p:spPr bwMode="auto">
          <a:xfrm>
            <a:off x="3695700" y="1577050"/>
            <a:ext cx="2990850" cy="4416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1200150" algn="l"/>
                <a:tab pos="1257300" algn="l"/>
              </a:tabLst>
            </a:pPr>
            <a:r>
              <a:rPr lang="en-US" sz="1800" b="1" u="sng">
                <a:latin typeface="Century Gothic" panose="020B0502020202020204" pitchFamily="34" charset="0"/>
              </a:rPr>
              <a:t>		GL Trans Type	</a:t>
            </a:r>
            <a:endParaRPr lang="en-US" sz="1600" b="1">
              <a:latin typeface="Century Gothic" panose="020B0502020202020204" pitchFamily="34" charset="0"/>
            </a:endParaRPr>
          </a:p>
          <a:p>
            <a:pPr algn="l" eaLnBrk="0" hangingPunct="0">
              <a:spcBef>
                <a:spcPct val="50000"/>
              </a:spcBef>
              <a:tabLst>
                <a:tab pos="114300" algn="l"/>
                <a:tab pos="571500" algn="l"/>
                <a:tab pos="1200150" algn="l"/>
                <a:tab pos="1257300" algn="l"/>
              </a:tabLst>
            </a:pPr>
            <a:r>
              <a:rPr lang="en-US" sz="1600" b="1">
                <a:latin typeface="Century Gothic" panose="020B0502020202020204" pitchFamily="34" charset="0"/>
              </a:rPr>
              <a:t>			WO</a:t>
            </a:r>
            <a:br>
              <a:rPr lang="en-US" sz="1600" b="1">
                <a:latin typeface="Century Gothic" panose="020B0502020202020204" pitchFamily="34" charset="0"/>
              </a:rPr>
            </a:br>
            <a:r>
              <a:rPr lang="en-US" sz="1600" b="1">
                <a:latin typeface="Century Gothic" panose="020B0502020202020204" pitchFamily="34" charset="0"/>
              </a:rPr>
              <a:t>		</a:t>
            </a:r>
          </a:p>
          <a:p>
            <a:pPr algn="l" eaLnBrk="0" hangingPunct="0">
              <a:spcBef>
                <a:spcPct val="50000"/>
              </a:spcBef>
              <a:tabLst>
                <a:tab pos="114300" algn="l"/>
                <a:tab pos="571500" algn="l"/>
                <a:tab pos="1200150" algn="l"/>
                <a:tab pos="1257300" algn="l"/>
              </a:tabLst>
            </a:pPr>
            <a:r>
              <a:rPr lang="en-US" sz="1800" b="1">
                <a:latin typeface="Century Gothic" panose="020B0502020202020204" pitchFamily="34" charset="0"/>
              </a:rPr>
              <a:t> </a:t>
            </a:r>
            <a:endParaRPr lang="en-US" sz="1600" b="1">
              <a:latin typeface="Century Gothic" panose="020B0502020202020204" pitchFamily="34" charset="0"/>
            </a:endParaRPr>
          </a:p>
          <a:p>
            <a:pPr algn="l" eaLnBrk="0" hangingPunct="0">
              <a:spcBef>
                <a:spcPct val="50000"/>
              </a:spcBef>
              <a:tabLst>
                <a:tab pos="114300" algn="l"/>
                <a:tab pos="571500" algn="l"/>
                <a:tab pos="1200150" algn="l"/>
                <a:tab pos="1257300" algn="l"/>
              </a:tabLst>
            </a:pPr>
            <a:r>
              <a:rPr lang="en-US" sz="1600" b="1">
                <a:latin typeface="Century Gothic" panose="020B0502020202020204" pitchFamily="34" charset="0"/>
              </a:rPr>
              <a:t>			WO</a:t>
            </a:r>
            <a:br>
              <a:rPr lang="en-US" sz="1600" b="1">
                <a:latin typeface="Century Gothic" panose="020B0502020202020204" pitchFamily="34" charset="0"/>
              </a:rPr>
            </a:br>
            <a:r>
              <a:rPr lang="en-US" sz="1600" b="1">
                <a:latin typeface="Century Gothic" panose="020B0502020202020204" pitchFamily="34" charset="0"/>
              </a:rPr>
              <a:t>		</a:t>
            </a:r>
          </a:p>
          <a:p>
            <a:pPr algn="l" eaLnBrk="0" hangingPunct="0">
              <a:spcBef>
                <a:spcPct val="50000"/>
              </a:spcBef>
              <a:tabLst>
                <a:tab pos="114300" algn="l"/>
                <a:tab pos="571500" algn="l"/>
                <a:tab pos="1200150" algn="l"/>
                <a:tab pos="1257300" algn="l"/>
              </a:tabLst>
            </a:pPr>
            <a:r>
              <a:rPr lang="en-US" sz="1800" b="1">
                <a:latin typeface="Century Gothic" panose="020B0502020202020204" pitchFamily="34" charset="0"/>
              </a:rPr>
              <a:t> </a:t>
            </a:r>
            <a:endParaRPr lang="en-US" sz="1600" b="1">
              <a:latin typeface="Century Gothic" panose="020B0502020202020204" pitchFamily="34" charset="0"/>
            </a:endParaRPr>
          </a:p>
          <a:p>
            <a:pPr algn="l" eaLnBrk="0" hangingPunct="0">
              <a:spcBef>
                <a:spcPct val="50000"/>
              </a:spcBef>
              <a:tabLst>
                <a:tab pos="114300" algn="l"/>
                <a:tab pos="571500" algn="l"/>
                <a:tab pos="1200150" algn="l"/>
                <a:tab pos="1257300" algn="l"/>
              </a:tabLst>
            </a:pPr>
            <a:r>
              <a:rPr lang="en-US" sz="1600" b="1">
                <a:latin typeface="Century Gothic" panose="020B0502020202020204" pitchFamily="34" charset="0"/>
              </a:rPr>
              <a:t>			WO </a:t>
            </a:r>
            <a:br>
              <a:rPr lang="en-US" sz="1600" b="1">
                <a:latin typeface="Century Gothic" panose="020B0502020202020204" pitchFamily="34" charset="0"/>
              </a:rPr>
            </a:br>
            <a:r>
              <a:rPr lang="en-US" sz="1600" b="1">
                <a:latin typeface="Century Gothic" panose="020B0502020202020204" pitchFamily="34" charset="0"/>
              </a:rPr>
              <a:t>		</a:t>
            </a:r>
          </a:p>
          <a:p>
            <a:pPr algn="l" eaLnBrk="0" hangingPunct="0">
              <a:spcBef>
                <a:spcPct val="50000"/>
              </a:spcBef>
              <a:tabLst>
                <a:tab pos="114300" algn="l"/>
                <a:tab pos="571500" algn="l"/>
                <a:tab pos="1200150" algn="l"/>
                <a:tab pos="1257300" algn="l"/>
              </a:tabLst>
            </a:pPr>
            <a:r>
              <a:rPr lang="en-US" sz="1800" b="1">
                <a:latin typeface="Century Gothic" panose="020B0502020202020204" pitchFamily="34" charset="0"/>
              </a:rPr>
              <a:t> </a:t>
            </a:r>
            <a:endParaRPr lang="en-US" sz="1600" b="1">
              <a:latin typeface="Century Gothic" panose="020B0502020202020204" pitchFamily="34" charset="0"/>
            </a:endParaRPr>
          </a:p>
          <a:p>
            <a:pPr algn="l" eaLnBrk="0" hangingPunct="0">
              <a:spcBef>
                <a:spcPct val="50000"/>
              </a:spcBef>
              <a:tabLst>
                <a:tab pos="114300" algn="l"/>
                <a:tab pos="571500" algn="l"/>
                <a:tab pos="1200150" algn="l"/>
                <a:tab pos="1257300" algn="l"/>
              </a:tabLst>
            </a:pPr>
            <a:r>
              <a:rPr lang="en-US" sz="1600" b="1">
                <a:latin typeface="Century Gothic" panose="020B0502020202020204" pitchFamily="34" charset="0"/>
              </a:rPr>
              <a:t>			WO </a:t>
            </a:r>
            <a:br>
              <a:rPr lang="en-US" sz="1600" b="1">
                <a:latin typeface="Century Gothic" panose="020B0502020202020204" pitchFamily="34" charset="0"/>
              </a:rPr>
            </a:br>
            <a:r>
              <a:rPr lang="en-US" sz="1600" b="1">
                <a:latin typeface="Century Gothic" panose="020B0502020202020204" pitchFamily="34" charset="0"/>
              </a:rPr>
              <a:t>		</a:t>
            </a:r>
          </a:p>
          <a:p>
            <a:pPr algn="l" eaLnBrk="0" hangingPunct="0">
              <a:spcBef>
                <a:spcPct val="50000"/>
              </a:spcBef>
              <a:tabLst>
                <a:tab pos="114300" algn="l"/>
                <a:tab pos="571500" algn="l"/>
                <a:tab pos="1200150" algn="l"/>
                <a:tab pos="1257300" algn="l"/>
              </a:tabLst>
            </a:pPr>
            <a:r>
              <a:rPr lang="en-US" sz="1600" b="1">
                <a:latin typeface="Century Gothic" panose="020B0502020202020204" pitchFamily="34" charset="0"/>
              </a:rPr>
              <a:t>		</a:t>
            </a:r>
          </a:p>
        </p:txBody>
      </p:sp>
    </p:spTree>
    <p:extLst>
      <p:ext uri="{BB962C8B-B14F-4D97-AF65-F5344CB8AC3E}">
        <p14:creationId xmlns:p14="http://schemas.microsoft.com/office/powerpoint/2010/main" val="3150520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59</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Post Production Order Usage Variances – GL Effect</a:t>
            </a:r>
          </a:p>
        </p:txBody>
      </p:sp>
      <p:sp>
        <p:nvSpPr>
          <p:cNvPr id="6" name="Text Box 3"/>
          <p:cNvSpPr txBox="1">
            <a:spLocks noChangeArrowheads="1"/>
          </p:cNvSpPr>
          <p:nvPr/>
        </p:nvSpPr>
        <p:spPr bwMode="auto">
          <a:xfrm>
            <a:off x="647700" y="1568856"/>
            <a:ext cx="4248150" cy="453866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Run </a:t>
            </a:r>
            <a:r>
              <a:rPr lang="en-US" sz="1800" b="1" u="sng" dirty="0" err="1">
                <a:latin typeface="Century Gothic" panose="020B0502020202020204" pitchFamily="34" charset="0"/>
              </a:rPr>
              <a:t>Lbr</a:t>
            </a:r>
            <a:r>
              <a:rPr lang="en-US" sz="1800" b="1" u="sng" dirty="0">
                <a:latin typeface="Century Gothic" panose="020B0502020202020204" pitchFamily="34" charset="0"/>
              </a:rPr>
              <a:t> Burden Usage </a:t>
            </a:r>
            <a:r>
              <a:rPr lang="en-US" sz="1800" b="1" u="sng" dirty="0" err="1">
                <a:latin typeface="Century Gothic" panose="020B0502020202020204" pitchFamily="34" charset="0"/>
              </a:rPr>
              <a:t>Var</a:t>
            </a:r>
            <a:r>
              <a:rPr lang="en-US" sz="1600" b="1" dirty="0">
                <a:latin typeface="Century Gothic" panose="020B0502020202020204" pitchFamily="34" charset="0"/>
              </a:rPr>
              <a:t>		</a:t>
            </a:r>
            <a:br>
              <a:rPr lang="en-US" sz="1600" b="1" dirty="0">
                <a:latin typeface="Century Gothic" panose="020B0502020202020204" pitchFamily="34" charset="0"/>
              </a:rPr>
            </a:br>
            <a:r>
              <a:rPr lang="en-US" sz="1600" b="1" dirty="0">
                <a:latin typeface="Century Gothic" panose="020B0502020202020204" pitchFamily="34" charset="0"/>
              </a:rPr>
              <a:t>		DR Burden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Set-up </a:t>
            </a:r>
            <a:r>
              <a:rPr lang="en-US" sz="1800" b="1" u="sng" dirty="0" err="1">
                <a:latin typeface="Century Gothic" panose="020B0502020202020204" pitchFamily="34" charset="0"/>
              </a:rPr>
              <a:t>Lbr</a:t>
            </a:r>
            <a:r>
              <a:rPr lang="en-US" sz="1800" b="1" u="sng" dirty="0">
                <a:latin typeface="Century Gothic" panose="020B0502020202020204" pitchFamily="34" charset="0"/>
              </a:rPr>
              <a:t>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Labor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Set-up </a:t>
            </a:r>
            <a:r>
              <a:rPr lang="en-US" sz="1800" b="1" u="sng" dirty="0" err="1">
                <a:latin typeface="Century Gothic" panose="020B0502020202020204" pitchFamily="34" charset="0"/>
              </a:rPr>
              <a:t>Lbr</a:t>
            </a:r>
            <a:r>
              <a:rPr lang="en-US" sz="1800" b="1" u="sng" dirty="0">
                <a:latin typeface="Century Gothic" panose="020B0502020202020204" pitchFamily="34" charset="0"/>
              </a:rPr>
              <a:t> Burden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Burden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800" b="1" dirty="0">
                <a:latin typeface="Century Gothic" panose="020B0502020202020204" pitchFamily="34" charset="0"/>
              </a:rPr>
              <a:t> </a:t>
            </a:r>
            <a:r>
              <a:rPr lang="en-US" sz="1800" b="1" u="sng" dirty="0">
                <a:latin typeface="Century Gothic" panose="020B0502020202020204" pitchFamily="34" charset="0"/>
              </a:rPr>
              <a:t>Subcontract Usage </a:t>
            </a:r>
            <a:r>
              <a:rPr lang="en-US" sz="1800" b="1" u="sng" dirty="0" err="1">
                <a:latin typeface="Century Gothic" panose="020B0502020202020204" pitchFamily="34" charset="0"/>
              </a:rPr>
              <a:t>Var</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Subcontract Usage Variance</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600" b="1" dirty="0">
                <a:latin typeface="Century Gothic" panose="020B0502020202020204" pitchFamily="34" charset="0"/>
              </a:rPr>
              <a:t>		</a:t>
            </a:r>
          </a:p>
        </p:txBody>
      </p:sp>
      <p:sp>
        <p:nvSpPr>
          <p:cNvPr id="7" name="Text Box 5"/>
          <p:cNvSpPr txBox="1">
            <a:spLocks noChangeArrowheads="1"/>
          </p:cNvSpPr>
          <p:nvPr/>
        </p:nvSpPr>
        <p:spPr bwMode="auto">
          <a:xfrm>
            <a:off x="665163" y="5688419"/>
            <a:ext cx="5648325"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Century Gothic" panose="020B0502020202020204" pitchFamily="34" charset="0"/>
              </a:rPr>
              <a:t>		</a:t>
            </a:r>
            <a:r>
              <a:rPr lang="en-US" sz="1600" b="1">
                <a:latin typeface="Century Gothic" panose="020B0502020202020204" pitchFamily="34" charset="0"/>
              </a:rPr>
              <a:t>Positive amounts = unfavorable variance;</a:t>
            </a:r>
            <a:br>
              <a:rPr lang="en-US" sz="1600" b="1">
                <a:latin typeface="Century Gothic" panose="020B0502020202020204" pitchFamily="34" charset="0"/>
              </a:rPr>
            </a:br>
            <a:r>
              <a:rPr lang="en-US" sz="1600" b="1">
                <a:latin typeface="Century Gothic" panose="020B0502020202020204" pitchFamily="34" charset="0"/>
              </a:rPr>
              <a:t>		Negative amounts = favorable variance</a:t>
            </a:r>
            <a:endParaRPr lang="en-US" sz="1800" b="1">
              <a:latin typeface="Century Gothic" panose="020B0502020202020204" pitchFamily="34" charset="0"/>
            </a:endParaRPr>
          </a:p>
        </p:txBody>
      </p:sp>
      <p:sp>
        <p:nvSpPr>
          <p:cNvPr id="8" name="Text Box 6"/>
          <p:cNvSpPr txBox="1">
            <a:spLocks noChangeArrowheads="1"/>
          </p:cNvSpPr>
          <p:nvPr/>
        </p:nvSpPr>
        <p:spPr bwMode="auto">
          <a:xfrm>
            <a:off x="760413" y="4183469"/>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9" name="Text Box 7"/>
          <p:cNvSpPr txBox="1">
            <a:spLocks noChangeArrowheads="1"/>
          </p:cNvSpPr>
          <p:nvPr/>
        </p:nvSpPr>
        <p:spPr bwMode="auto">
          <a:xfrm>
            <a:off x="769938" y="5174069"/>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0" name="Text Box 8"/>
          <p:cNvSpPr txBox="1">
            <a:spLocks noChangeArrowheads="1"/>
          </p:cNvSpPr>
          <p:nvPr/>
        </p:nvSpPr>
        <p:spPr bwMode="auto">
          <a:xfrm>
            <a:off x="760413" y="3154769"/>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1" name="Text Box 9"/>
          <p:cNvSpPr txBox="1">
            <a:spLocks noChangeArrowheads="1"/>
          </p:cNvSpPr>
          <p:nvPr/>
        </p:nvSpPr>
        <p:spPr bwMode="auto">
          <a:xfrm>
            <a:off x="769938" y="5726519"/>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2" name="Text Box 11"/>
          <p:cNvSpPr txBox="1">
            <a:spLocks noChangeArrowheads="1"/>
          </p:cNvSpPr>
          <p:nvPr/>
        </p:nvSpPr>
        <p:spPr bwMode="auto">
          <a:xfrm>
            <a:off x="4267200" y="1568856"/>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628650" algn="l"/>
              </a:tabLst>
            </a:pPr>
            <a:r>
              <a:rPr lang="en-US" sz="1800" b="1" u="sng">
                <a:latin typeface="Century Gothic" panose="020B0502020202020204" pitchFamily="34" charset="0"/>
              </a:rPr>
              <a:t>GL Trans Type</a:t>
            </a: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WO</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628650" algn="l"/>
              </a:tabLst>
            </a:pPr>
            <a:endParaRPr lang="en-US" sz="1600" b="1">
              <a:latin typeface="Century Gothic" panose="020B0502020202020204" pitchFamily="34" charset="0"/>
            </a:endParaRPr>
          </a:p>
          <a:p>
            <a:pPr algn="l" eaLnBrk="0" hangingPunct="0">
              <a:spcBef>
                <a:spcPct val="50000"/>
              </a:spcBef>
              <a:tabLst>
                <a:tab pos="114300" algn="l"/>
                <a:tab pos="628650" algn="l"/>
              </a:tabLst>
            </a:pPr>
            <a:r>
              <a:rPr lang="en-US" sz="1600" b="1">
                <a:latin typeface="Century Gothic" panose="020B0502020202020204" pitchFamily="34" charset="0"/>
              </a:rPr>
              <a:t>		WO</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628650" algn="l"/>
              </a:tabLst>
            </a:pP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WO</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628650" algn="l"/>
              </a:tabLst>
            </a:pPr>
            <a:endParaRPr lang="en-US" sz="1600" b="1">
              <a:latin typeface="Century Gothic" panose="020B0502020202020204" pitchFamily="34" charset="0"/>
            </a:endParaRPr>
          </a:p>
          <a:p>
            <a:pPr algn="l" eaLnBrk="0" hangingPunct="0">
              <a:spcBef>
                <a:spcPct val="50000"/>
              </a:spcBef>
              <a:tabLst>
                <a:tab pos="114300" algn="l"/>
                <a:tab pos="628650" algn="l"/>
              </a:tabLst>
            </a:pPr>
            <a:r>
              <a:rPr lang="en-US" sz="1600" b="1">
                <a:latin typeface="Century Gothic" panose="020B0502020202020204" pitchFamily="34" charset="0"/>
              </a:rPr>
              <a:t>		WO</a:t>
            </a:r>
          </a:p>
        </p:txBody>
      </p:sp>
      <p:sp>
        <p:nvSpPr>
          <p:cNvPr id="13" name="Text Box 13"/>
          <p:cNvSpPr txBox="1">
            <a:spLocks noChangeArrowheads="1"/>
          </p:cNvSpPr>
          <p:nvPr/>
        </p:nvSpPr>
        <p:spPr bwMode="auto">
          <a:xfrm>
            <a:off x="6515100" y="1568856"/>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400050" algn="l"/>
              </a:tabLst>
            </a:pPr>
            <a:r>
              <a:rPr lang="en-US" sz="1800" b="1" u="sng">
                <a:latin typeface="Century Gothic" panose="020B0502020202020204" pitchFamily="34" charset="0"/>
              </a:rPr>
              <a:t>Op Hist Record</a:t>
            </a: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RBUV</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400050" algn="l"/>
              </a:tabLst>
            </a:pPr>
            <a:endParaRPr lang="en-US" sz="1600" b="1">
              <a:latin typeface="Century Gothic" panose="020B0502020202020204" pitchFamily="34" charset="0"/>
            </a:endParaRPr>
          </a:p>
          <a:p>
            <a:pPr algn="l" eaLnBrk="0" hangingPunct="0">
              <a:spcBef>
                <a:spcPct val="50000"/>
              </a:spcBef>
              <a:tabLst>
                <a:tab pos="114300" algn="l"/>
                <a:tab pos="400050" algn="l"/>
              </a:tabLst>
            </a:pPr>
            <a:r>
              <a:rPr lang="en-US" sz="1600" b="1">
                <a:latin typeface="Century Gothic" panose="020B0502020202020204" pitchFamily="34" charset="0"/>
              </a:rPr>
              <a:t>		SLUV</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400050" algn="l"/>
              </a:tabLst>
            </a:pP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SBUV</a:t>
            </a:r>
            <a:br>
              <a:rPr lang="en-US" sz="1600" b="1">
                <a:latin typeface="Century Gothic" panose="020B0502020202020204" pitchFamily="34" charset="0"/>
              </a:rPr>
            </a:br>
            <a:endParaRPr lang="en-US" sz="1600" b="1">
              <a:latin typeface="Century Gothic" panose="020B0502020202020204" pitchFamily="34" charset="0"/>
            </a:endParaRPr>
          </a:p>
          <a:p>
            <a:pPr algn="l" eaLnBrk="0" hangingPunct="0">
              <a:spcBef>
                <a:spcPct val="50000"/>
              </a:spcBef>
              <a:tabLst>
                <a:tab pos="114300" algn="l"/>
                <a:tab pos="400050" algn="l"/>
              </a:tabLst>
            </a:pPr>
            <a:endParaRPr lang="en-US" sz="1600" b="1">
              <a:latin typeface="Century Gothic" panose="020B0502020202020204" pitchFamily="34" charset="0"/>
            </a:endParaRPr>
          </a:p>
          <a:p>
            <a:pPr algn="l" eaLnBrk="0" hangingPunct="0">
              <a:spcBef>
                <a:spcPct val="50000"/>
              </a:spcBef>
              <a:tabLst>
                <a:tab pos="114300" algn="l"/>
                <a:tab pos="400050" algn="l"/>
              </a:tabLst>
            </a:pPr>
            <a:r>
              <a:rPr lang="en-US" sz="1600" b="1">
                <a:latin typeface="Century Gothic" panose="020B0502020202020204" pitchFamily="34" charset="0"/>
              </a:rPr>
              <a:t>		SUV</a:t>
            </a:r>
          </a:p>
        </p:txBody>
      </p:sp>
    </p:spTree>
    <p:extLst>
      <p:ext uri="{BB962C8B-B14F-4D97-AF65-F5344CB8AC3E}">
        <p14:creationId xmlns:p14="http://schemas.microsoft.com/office/powerpoint/2010/main" val="3579814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Production Costing</a:t>
            </a: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Orders – Manufacturing Type: Repetitive</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Tree>
    <p:extLst>
      <p:ext uri="{BB962C8B-B14F-4D97-AF65-F5344CB8AC3E}">
        <p14:creationId xmlns:p14="http://schemas.microsoft.com/office/powerpoint/2010/main" val="401235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 Accounting Close</a:t>
            </a:r>
          </a:p>
        </p:txBody>
      </p:sp>
      <p:pic>
        <p:nvPicPr>
          <p:cNvPr id="7" name="Picture 6"/>
          <p:cNvPicPr>
            <a:picLocks noChangeAspect="1"/>
          </p:cNvPicPr>
          <p:nvPr/>
        </p:nvPicPr>
        <p:blipFill>
          <a:blip r:embed="rId3"/>
          <a:stretch>
            <a:fillRect/>
          </a:stretch>
        </p:blipFill>
        <p:spPr>
          <a:xfrm>
            <a:off x="6994" y="1562100"/>
            <a:ext cx="12185006" cy="4911152"/>
          </a:xfrm>
          <a:prstGeom prst="rect">
            <a:avLst/>
          </a:prstGeom>
        </p:spPr>
      </p:pic>
      <p:sp>
        <p:nvSpPr>
          <p:cNvPr id="8" name="Text Box 10"/>
          <p:cNvSpPr txBox="1">
            <a:spLocks noChangeArrowheads="1"/>
          </p:cNvSpPr>
          <p:nvPr/>
        </p:nvSpPr>
        <p:spPr bwMode="auto">
          <a:xfrm>
            <a:off x="6535975" y="3490597"/>
            <a:ext cx="477078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2057400" algn="l"/>
              </a:tabLst>
              <a:defRPr sz="2400">
                <a:solidFill>
                  <a:schemeClr val="tx1"/>
                </a:solidFill>
                <a:latin typeface="Times New Roman" panose="02020603050405020304" pitchFamily="18" charset="0"/>
              </a:defRPr>
            </a:lvl1pPr>
            <a:lvl2pPr>
              <a:tabLst>
                <a:tab pos="2057400" algn="l"/>
              </a:tabLst>
              <a:defRPr sz="2400">
                <a:solidFill>
                  <a:schemeClr val="tx1"/>
                </a:solidFill>
                <a:latin typeface="Times New Roman" panose="02020603050405020304" pitchFamily="18" charset="0"/>
              </a:defRPr>
            </a:lvl2pPr>
            <a:lvl3pPr>
              <a:tabLst>
                <a:tab pos="2057400" algn="l"/>
              </a:tabLst>
              <a:defRPr sz="2400">
                <a:solidFill>
                  <a:schemeClr val="tx1"/>
                </a:solidFill>
                <a:latin typeface="Times New Roman" panose="02020603050405020304" pitchFamily="18" charset="0"/>
              </a:defRPr>
            </a:lvl3pPr>
            <a:lvl4pPr>
              <a:tabLst>
                <a:tab pos="2057400" algn="l"/>
              </a:tabLst>
              <a:defRPr sz="2400">
                <a:solidFill>
                  <a:schemeClr val="tx1"/>
                </a:solidFill>
                <a:latin typeface="Times New Roman" panose="02020603050405020304" pitchFamily="18" charset="0"/>
              </a:defRPr>
            </a:lvl4pPr>
            <a:lvl5pPr>
              <a:tabLst>
                <a:tab pos="20574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2057400" algn="l"/>
              </a:tabLst>
              <a:defRPr sz="2400">
                <a:solidFill>
                  <a:schemeClr val="tx1"/>
                </a:solidFill>
                <a:latin typeface="Times New Roman" panose="02020603050405020304" pitchFamily="18" charset="0"/>
              </a:defRPr>
            </a:lvl9pPr>
          </a:lstStyle>
          <a:p>
            <a:pPr>
              <a:spcBef>
                <a:spcPct val="50000"/>
              </a:spcBef>
            </a:pPr>
            <a:r>
              <a:rPr lang="en-US" altLang="en-US" sz="1200" b="1" dirty="0" smtClean="0">
                <a:latin typeface="Century Gothic" panose="020B0502020202020204" pitchFamily="34" charset="0"/>
              </a:rPr>
              <a:t>Accounting </a:t>
            </a:r>
            <a:r>
              <a:rPr lang="en-US" altLang="zh-CN" sz="1200" b="1" dirty="0" smtClean="0">
                <a:latin typeface="Century Gothic" panose="020B0502020202020204" pitchFamily="34" charset="0"/>
              </a:rPr>
              <a:t>close both discrete and repetitive cumulative production orders</a:t>
            </a:r>
            <a:endParaRPr lang="en-US" altLang="en-US" sz="1200" b="1" dirty="0">
              <a:latin typeface="Century Gothic" panose="020B0502020202020204" pitchFamily="34" charset="0"/>
            </a:endParaRPr>
          </a:p>
        </p:txBody>
      </p:sp>
    </p:spTree>
    <p:extLst>
      <p:ext uri="{BB962C8B-B14F-4D97-AF65-F5344CB8AC3E}">
        <p14:creationId xmlns:p14="http://schemas.microsoft.com/office/powerpoint/2010/main" val="1958479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400" dirty="0">
                <a:latin typeface="Century Gothic" panose="020B0502020202020204" pitchFamily="34" charset="0"/>
              </a:rPr>
              <a:t>Completes Open Operations</a:t>
            </a:r>
          </a:p>
          <a:p>
            <a:pPr lvl="1"/>
            <a:r>
              <a:rPr lang="en-US" sz="1800" dirty="0">
                <a:latin typeface="Century Gothic" panose="020B0502020202020204" pitchFamily="34" charset="0"/>
              </a:rPr>
              <a:t>Marks all operations complete</a:t>
            </a:r>
          </a:p>
          <a:p>
            <a:pPr lvl="1"/>
            <a:r>
              <a:rPr lang="en-US" sz="1800" dirty="0">
                <a:latin typeface="Century Gothic" panose="020B0502020202020204" pitchFamily="34" charset="0"/>
              </a:rPr>
              <a:t>No more labor can be recorded against p</a:t>
            </a:r>
            <a:r>
              <a:rPr lang="en-US" altLang="zh-CN" sz="1800" dirty="0" smtClean="0">
                <a:latin typeface="Century Gothic" panose="020B0502020202020204" pitchFamily="34" charset="0"/>
              </a:rPr>
              <a:t>roduction orders</a:t>
            </a:r>
            <a:endParaRPr lang="en-US" sz="1800" dirty="0">
              <a:latin typeface="Century Gothic" panose="020B0502020202020204" pitchFamily="34" charset="0"/>
            </a:endParaRPr>
          </a:p>
          <a:p>
            <a:pPr lvl="1"/>
            <a:r>
              <a:rPr lang="en-US" sz="1800" dirty="0">
                <a:latin typeface="Century Gothic" panose="020B0502020202020204" pitchFamily="34" charset="0"/>
              </a:rPr>
              <a:t>Unreported operations closed at standard</a:t>
            </a:r>
          </a:p>
          <a:p>
            <a:pPr lvl="1"/>
            <a:r>
              <a:rPr lang="en-US" sz="1800" dirty="0">
                <a:latin typeface="Century Gothic" panose="020B0502020202020204" pitchFamily="34" charset="0"/>
              </a:rPr>
              <a:t>Adjusts </a:t>
            </a:r>
            <a:r>
              <a:rPr lang="en-US" sz="1800" dirty="0" smtClean="0">
                <a:latin typeface="Century Gothic" panose="020B0502020202020204" pitchFamily="34" charset="0"/>
              </a:rPr>
              <a:t>quantities </a:t>
            </a:r>
            <a:r>
              <a:rPr lang="en-US" sz="1800" dirty="0">
                <a:latin typeface="Century Gothic" panose="020B0502020202020204" pitchFamily="34" charset="0"/>
              </a:rPr>
              <a:t>completed at open operations to match the total of completions plus rejects at p</a:t>
            </a:r>
            <a:r>
              <a:rPr lang="en-US" sz="1800" dirty="0" smtClean="0">
                <a:latin typeface="Century Gothic" panose="020B0502020202020204" pitchFamily="34" charset="0"/>
              </a:rPr>
              <a:t>roduction order receipt</a:t>
            </a:r>
            <a:endParaRPr lang="en-US" sz="1800" dirty="0">
              <a:latin typeface="Century Gothic" panose="020B0502020202020204" pitchFamily="34" charset="0"/>
            </a:endParaRPr>
          </a:p>
          <a:p>
            <a:r>
              <a:rPr lang="en-US" sz="2400" dirty="0">
                <a:latin typeface="Century Gothic" panose="020B0502020202020204" pitchFamily="34" charset="0"/>
              </a:rPr>
              <a:t>Posts Floor </a:t>
            </a:r>
            <a:r>
              <a:rPr lang="en-US" sz="2400" dirty="0" smtClean="0">
                <a:latin typeface="Century Gothic" panose="020B0502020202020204" pitchFamily="34" charset="0"/>
              </a:rPr>
              <a:t>Stock</a:t>
            </a:r>
          </a:p>
          <a:p>
            <a:pPr lvl="1"/>
            <a:r>
              <a:rPr lang="en-US" sz="1800" dirty="0">
                <a:latin typeface="Century Gothic" panose="020B0502020202020204" pitchFamily="34" charset="0"/>
              </a:rPr>
              <a:t>Floor Stock added to WIP before variances calculated, i.e. variances exclude floor stock</a:t>
            </a:r>
          </a:p>
          <a:p>
            <a:r>
              <a:rPr lang="en-US" sz="2400" dirty="0" smtClean="0">
                <a:latin typeface="Century Gothic" panose="020B0502020202020204" pitchFamily="34" charset="0"/>
              </a:rPr>
              <a:t>Calculates </a:t>
            </a:r>
            <a:r>
              <a:rPr lang="en-US" sz="2400" dirty="0">
                <a:latin typeface="Century Gothic" panose="020B0502020202020204" pitchFamily="34" charset="0"/>
              </a:rPr>
              <a:t>Usage </a:t>
            </a:r>
            <a:r>
              <a:rPr lang="en-US" sz="2400" dirty="0" smtClean="0">
                <a:latin typeface="Century Gothic" panose="020B0502020202020204" pitchFamily="34" charset="0"/>
              </a:rPr>
              <a:t>Variances</a:t>
            </a:r>
          </a:p>
          <a:p>
            <a:pPr lvl="1"/>
            <a:r>
              <a:rPr lang="en-US" sz="1800" dirty="0" err="1">
                <a:latin typeface="Century Gothic" panose="020B0502020202020204" pitchFamily="34" charset="0"/>
              </a:rPr>
              <a:t>Qty</a:t>
            </a:r>
            <a:r>
              <a:rPr lang="en-US" sz="1800" dirty="0">
                <a:latin typeface="Century Gothic" panose="020B0502020202020204" pitchFamily="34" charset="0"/>
              </a:rPr>
              <a:t> required for </a:t>
            </a:r>
            <a:r>
              <a:rPr lang="en-US" sz="1800" dirty="0" err="1">
                <a:latin typeface="Century Gothic" panose="020B0502020202020204" pitchFamily="34" charset="0"/>
              </a:rPr>
              <a:t>qty</a:t>
            </a:r>
            <a:r>
              <a:rPr lang="en-US" sz="1800" dirty="0">
                <a:latin typeface="Century Gothic" panose="020B0502020202020204" pitchFamily="34" charset="0"/>
              </a:rPr>
              <a:t> reported less </a:t>
            </a:r>
            <a:r>
              <a:rPr lang="en-US" sz="1800" dirty="0" err="1">
                <a:latin typeface="Century Gothic" panose="020B0502020202020204" pitchFamily="34" charset="0"/>
              </a:rPr>
              <a:t>qty</a:t>
            </a:r>
            <a:r>
              <a:rPr lang="en-US" sz="1800" dirty="0">
                <a:latin typeface="Century Gothic" panose="020B0502020202020204" pitchFamily="34" charset="0"/>
              </a:rPr>
              <a:t> issued equals usage </a:t>
            </a:r>
            <a:r>
              <a:rPr lang="en-US" sz="1800" dirty="0" smtClean="0">
                <a:latin typeface="Century Gothic" panose="020B0502020202020204" pitchFamily="34" charset="0"/>
              </a:rPr>
              <a:t>variance</a:t>
            </a:r>
          </a:p>
          <a:p>
            <a:r>
              <a:rPr lang="en-US" sz="2400" dirty="0" smtClean="0">
                <a:latin typeface="Century Gothic" panose="020B0502020202020204" pitchFamily="34" charset="0"/>
              </a:rPr>
              <a:t>Clears </a:t>
            </a:r>
            <a:r>
              <a:rPr lang="en-US" sz="2400" dirty="0">
                <a:latin typeface="Century Gothic" panose="020B0502020202020204" pitchFamily="34" charset="0"/>
              </a:rPr>
              <a:t>Out WIP </a:t>
            </a:r>
            <a:r>
              <a:rPr lang="en-US" sz="2400" dirty="0" smtClean="0">
                <a:latin typeface="Century Gothic" panose="020B0502020202020204" pitchFamily="34" charset="0"/>
              </a:rPr>
              <a:t>Balance</a:t>
            </a:r>
          </a:p>
          <a:p>
            <a:pPr lvl="1"/>
            <a:r>
              <a:rPr lang="en-US" sz="1800" dirty="0">
                <a:latin typeface="Century Gothic" panose="020B0502020202020204" pitchFamily="34" charset="0"/>
              </a:rPr>
              <a:t>Sets any remaining WIP balance to zero. Any amount left in WIP reported as method variance</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Discrete Production </a:t>
            </a:r>
            <a:r>
              <a:rPr lang="en-US" dirty="0">
                <a:latin typeface="Century Gothic" panose="020B0502020202020204" pitchFamily="34" charset="0"/>
              </a:rPr>
              <a:t>Order Accounting Close</a:t>
            </a:r>
          </a:p>
        </p:txBody>
      </p:sp>
    </p:spTree>
    <p:extLst>
      <p:ext uri="{BB962C8B-B14F-4D97-AF65-F5344CB8AC3E}">
        <p14:creationId xmlns:p14="http://schemas.microsoft.com/office/powerpoint/2010/main" val="8109598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Discrete Production </a:t>
            </a:r>
            <a:r>
              <a:rPr lang="en-US" dirty="0">
                <a:latin typeface="Century Gothic" panose="020B0502020202020204" pitchFamily="34" charset="0"/>
              </a:rPr>
              <a:t>Order Accounting Close</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26812461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Cumulative Production </a:t>
            </a:r>
            <a:r>
              <a:rPr lang="en-US" dirty="0">
                <a:latin typeface="Century Gothic" panose="020B0502020202020204" pitchFamily="34" charset="0"/>
              </a:rPr>
              <a:t>Order Accounting Close</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14281281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Transfer Work in Process</a:t>
            </a:r>
            <a:endParaRPr lang="en-US" dirty="0">
              <a:latin typeface="Century Gothic" panose="020B0502020202020204" pitchFamily="34" charset="0"/>
            </a:endParaRPr>
          </a:p>
        </p:txBody>
      </p:sp>
      <p:sp>
        <p:nvSpPr>
          <p:cNvPr id="22" name="Line 3"/>
          <p:cNvSpPr>
            <a:spLocks noChangeShapeType="1"/>
          </p:cNvSpPr>
          <p:nvPr/>
        </p:nvSpPr>
        <p:spPr bwMode="auto">
          <a:xfrm>
            <a:off x="4381500" y="3090903"/>
            <a:ext cx="0" cy="21463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23" name="Text Box 4"/>
          <p:cNvSpPr txBox="1">
            <a:spLocks noChangeArrowheads="1"/>
          </p:cNvSpPr>
          <p:nvPr/>
        </p:nvSpPr>
        <p:spPr bwMode="auto">
          <a:xfrm>
            <a:off x="1638300" y="3268703"/>
            <a:ext cx="2463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a:latin typeface="Century Gothic" panose="020B0502020202020204" pitchFamily="34" charset="0"/>
              </a:rPr>
              <a:t>Period 11/01/00 - 11/30/00</a:t>
            </a:r>
          </a:p>
        </p:txBody>
      </p:sp>
      <p:sp>
        <p:nvSpPr>
          <p:cNvPr id="24" name="Text Box 5"/>
          <p:cNvSpPr txBox="1">
            <a:spLocks noChangeArrowheads="1"/>
          </p:cNvSpPr>
          <p:nvPr/>
        </p:nvSpPr>
        <p:spPr bwMode="auto">
          <a:xfrm>
            <a:off x="4584700" y="3268703"/>
            <a:ext cx="2463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a:latin typeface="Century Gothic" panose="020B0502020202020204" pitchFamily="34" charset="0"/>
              </a:rPr>
              <a:t>Period 12/01/00 - 12/31/00</a:t>
            </a:r>
          </a:p>
        </p:txBody>
      </p:sp>
      <p:sp>
        <p:nvSpPr>
          <p:cNvPr id="25" name="Text Box 6"/>
          <p:cNvSpPr txBox="1">
            <a:spLocks noChangeArrowheads="1"/>
          </p:cNvSpPr>
          <p:nvPr/>
        </p:nvSpPr>
        <p:spPr bwMode="auto">
          <a:xfrm>
            <a:off x="1238250" y="3776703"/>
            <a:ext cx="15748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a:latin typeface="Century Gothic" panose="020B0502020202020204" pitchFamily="34" charset="0"/>
              </a:rPr>
              <a:t>Op 10</a:t>
            </a:r>
            <a:br>
              <a:rPr lang="en-US" altLang="en-US" sz="1400" b="1">
                <a:latin typeface="Century Gothic" panose="020B0502020202020204" pitchFamily="34" charset="0"/>
              </a:rPr>
            </a:br>
            <a:r>
              <a:rPr lang="en-US" altLang="en-US" sz="1400" b="1">
                <a:latin typeface="Century Gothic" panose="020B0502020202020204" pitchFamily="34" charset="0"/>
              </a:rPr>
              <a:t>Process 5,000</a:t>
            </a:r>
            <a:br>
              <a:rPr lang="en-US" altLang="en-US" sz="1400" b="1">
                <a:latin typeface="Century Gothic" panose="020B0502020202020204" pitchFamily="34" charset="0"/>
              </a:rPr>
            </a:br>
            <a:r>
              <a:rPr lang="en-US" altLang="en-US" sz="1400" b="1">
                <a:latin typeface="Century Gothic" panose="020B0502020202020204" pitchFamily="34" charset="0"/>
              </a:rPr>
              <a:t>Eff = 11/30/00</a:t>
            </a:r>
          </a:p>
        </p:txBody>
      </p:sp>
      <p:sp>
        <p:nvSpPr>
          <p:cNvPr id="26" name="Text Box 7"/>
          <p:cNvSpPr txBox="1">
            <a:spLocks noChangeArrowheads="1"/>
          </p:cNvSpPr>
          <p:nvPr/>
        </p:nvSpPr>
        <p:spPr bwMode="auto">
          <a:xfrm>
            <a:off x="4826000" y="3776703"/>
            <a:ext cx="20320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a:latin typeface="Century Gothic" panose="020B0502020202020204" pitchFamily="34" charset="0"/>
              </a:rPr>
              <a:t>Op 20</a:t>
            </a:r>
            <a:br>
              <a:rPr lang="en-US" altLang="en-US" sz="1400" b="1">
                <a:latin typeface="Century Gothic" panose="020B0502020202020204" pitchFamily="34" charset="0"/>
              </a:rPr>
            </a:br>
            <a:r>
              <a:rPr lang="en-US" altLang="en-US" sz="1400" b="1">
                <a:latin typeface="Century Gothic" panose="020B0502020202020204" pitchFamily="34" charset="0"/>
              </a:rPr>
              <a:t>Process 2,000</a:t>
            </a:r>
            <a:br>
              <a:rPr lang="en-US" altLang="en-US" sz="1400" b="1">
                <a:latin typeface="Century Gothic" panose="020B0502020202020204" pitchFamily="34" charset="0"/>
              </a:rPr>
            </a:br>
            <a:r>
              <a:rPr lang="en-US" altLang="en-US" sz="1400" b="1">
                <a:latin typeface="Century Gothic" panose="020B0502020202020204" pitchFamily="34" charset="0"/>
              </a:rPr>
              <a:t>Eff = 12/01/00</a:t>
            </a:r>
            <a:br>
              <a:rPr lang="en-US" altLang="en-US" sz="1400" b="1">
                <a:latin typeface="Century Gothic" panose="020B0502020202020204" pitchFamily="34" charset="0"/>
              </a:rPr>
            </a:br>
            <a:r>
              <a:rPr lang="en-US" altLang="en-US" sz="1200">
                <a:latin typeface="Century Gothic" panose="020B0502020202020204" pitchFamily="34" charset="0"/>
              </a:rPr>
              <a:t>Input Queue 2,000</a:t>
            </a:r>
            <a:br>
              <a:rPr lang="en-US" altLang="en-US" sz="1200">
                <a:latin typeface="Century Gothic" panose="020B0502020202020204" pitchFamily="34" charset="0"/>
              </a:rPr>
            </a:br>
            <a:r>
              <a:rPr lang="en-US" altLang="en-US" sz="1200">
                <a:latin typeface="Century Gothic" panose="020B0502020202020204" pitchFamily="34" charset="0"/>
              </a:rPr>
              <a:t>Output Queue 5,000</a:t>
            </a:r>
          </a:p>
        </p:txBody>
      </p:sp>
      <p:sp>
        <p:nvSpPr>
          <p:cNvPr id="27" name="Text Box 8"/>
          <p:cNvSpPr txBox="1">
            <a:spLocks noChangeArrowheads="1"/>
          </p:cNvSpPr>
          <p:nvPr/>
        </p:nvSpPr>
        <p:spPr bwMode="auto">
          <a:xfrm>
            <a:off x="1562100" y="1566903"/>
            <a:ext cx="6032500" cy="13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b="1">
                <a:latin typeface="Century Gothic" panose="020B0502020202020204" pitchFamily="34" charset="0"/>
              </a:rPr>
              <a:t>Example:</a:t>
            </a:r>
            <a:br>
              <a:rPr lang="en-US" altLang="en-US" sz="1600" b="1">
                <a:latin typeface="Century Gothic" panose="020B0502020202020204" pitchFamily="34" charset="0"/>
              </a:rPr>
            </a:br>
            <a:r>
              <a:rPr lang="en-US" altLang="en-US" sz="1400" b="1">
                <a:latin typeface="Century Gothic" panose="020B0502020202020204" pitchFamily="34" charset="0"/>
              </a:rPr>
              <a:t>To produce item 02-0005, it requires two operations: </a:t>
            </a:r>
            <a:br>
              <a:rPr lang="en-US" altLang="en-US" sz="1400" b="1">
                <a:latin typeface="Century Gothic" panose="020B0502020202020204" pitchFamily="34" charset="0"/>
              </a:rPr>
            </a:br>
            <a:r>
              <a:rPr lang="en-US" altLang="en-US" sz="1400" b="1">
                <a:latin typeface="Century Gothic" panose="020B0502020202020204" pitchFamily="34" charset="0"/>
              </a:rPr>
              <a:t>Op 10 and Op 20</a:t>
            </a:r>
          </a:p>
          <a:p>
            <a:pPr>
              <a:spcBef>
                <a:spcPct val="50000"/>
              </a:spcBef>
              <a:buFontTx/>
              <a:buChar char="•"/>
            </a:pPr>
            <a:r>
              <a:rPr lang="en-US" altLang="en-US" sz="1400" b="1">
                <a:latin typeface="Century Gothic" panose="020B0502020202020204" pitchFamily="34" charset="0"/>
              </a:rPr>
              <a:t> Op 10 is completed and Op 20 is started in one period; </a:t>
            </a:r>
            <a:br>
              <a:rPr lang="en-US" altLang="en-US" sz="1400" b="1">
                <a:latin typeface="Century Gothic" panose="020B0502020202020204" pitchFamily="34" charset="0"/>
              </a:rPr>
            </a:br>
            <a:r>
              <a:rPr lang="en-US" altLang="en-US" sz="1400" b="1">
                <a:latin typeface="Century Gothic" panose="020B0502020202020204" pitchFamily="34" charset="0"/>
              </a:rPr>
              <a:t>	Op 20 is continued into the next period</a:t>
            </a:r>
          </a:p>
        </p:txBody>
      </p:sp>
      <p:sp>
        <p:nvSpPr>
          <p:cNvPr id="28" name="Text Box 9"/>
          <p:cNvSpPr txBox="1">
            <a:spLocks noChangeArrowheads="1"/>
          </p:cNvSpPr>
          <p:nvPr/>
        </p:nvSpPr>
        <p:spPr bwMode="auto">
          <a:xfrm>
            <a:off x="746125" y="4897478"/>
            <a:ext cx="3406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200" b="1">
                <a:latin typeface="Century Gothic" panose="020B0502020202020204" pitchFamily="34" charset="0"/>
              </a:rPr>
              <a:t>CR: WIP</a:t>
            </a:r>
            <a:br>
              <a:rPr lang="en-US" altLang="en-US" sz="1200" b="1">
                <a:latin typeface="Century Gothic" panose="020B0502020202020204" pitchFamily="34" charset="0"/>
              </a:rPr>
            </a:br>
            <a:r>
              <a:rPr lang="en-US" altLang="en-US" sz="1200" b="1">
                <a:latin typeface="Century Gothic" panose="020B0502020202020204" pitchFamily="34" charset="0"/>
              </a:rPr>
              <a:t>DR: Transfer Price Var</a:t>
            </a:r>
          </a:p>
        </p:txBody>
      </p:sp>
      <p:sp>
        <p:nvSpPr>
          <p:cNvPr id="29" name="Text Box 10"/>
          <p:cNvSpPr txBox="1">
            <a:spLocks noChangeArrowheads="1"/>
          </p:cNvSpPr>
          <p:nvPr/>
        </p:nvSpPr>
        <p:spPr bwMode="auto">
          <a:xfrm>
            <a:off x="4445000" y="4897478"/>
            <a:ext cx="341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b="1">
                <a:latin typeface="Century Gothic" panose="020B0502020202020204" pitchFamily="34" charset="0"/>
              </a:rPr>
              <a:t>CR: Transfer Price Var</a:t>
            </a:r>
            <a:br>
              <a:rPr lang="en-US" altLang="en-US" sz="1200" b="1">
                <a:latin typeface="Century Gothic" panose="020B0502020202020204" pitchFamily="34" charset="0"/>
              </a:rPr>
            </a:br>
            <a:r>
              <a:rPr lang="en-US" altLang="en-US" sz="1200" b="1">
                <a:latin typeface="Century Gothic" panose="020B0502020202020204" pitchFamily="34" charset="0"/>
              </a:rPr>
              <a:t>DR: WIP</a:t>
            </a:r>
          </a:p>
        </p:txBody>
      </p:sp>
      <p:sp>
        <p:nvSpPr>
          <p:cNvPr id="30" name="Line 11"/>
          <p:cNvSpPr>
            <a:spLocks noChangeShapeType="1"/>
          </p:cNvSpPr>
          <p:nvPr/>
        </p:nvSpPr>
        <p:spPr bwMode="auto">
          <a:xfrm>
            <a:off x="1308100" y="3656053"/>
            <a:ext cx="5511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1" name="AutoShape 12"/>
          <p:cNvSpPr>
            <a:spLocks noChangeArrowheads="1"/>
          </p:cNvSpPr>
          <p:nvPr/>
        </p:nvSpPr>
        <p:spPr bwMode="auto">
          <a:xfrm>
            <a:off x="3848100" y="5361028"/>
            <a:ext cx="1206500" cy="469900"/>
          </a:xfrm>
          <a:prstGeom prst="curvedUpArrow">
            <a:avLst>
              <a:gd name="adj1" fmla="val 51351"/>
              <a:gd name="adj2" fmla="val 102703"/>
              <a:gd name="adj3" fmla="val 33333"/>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2" name="Text Box 13"/>
          <p:cNvSpPr txBox="1">
            <a:spLocks noChangeArrowheads="1"/>
          </p:cNvSpPr>
          <p:nvPr/>
        </p:nvSpPr>
        <p:spPr bwMode="auto">
          <a:xfrm>
            <a:off x="3416300" y="5856328"/>
            <a:ext cx="213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dirty="0">
                <a:latin typeface="Century Gothic" panose="020B0502020202020204" pitchFamily="34" charset="0"/>
              </a:rPr>
              <a:t>WIP Transfer</a:t>
            </a:r>
          </a:p>
        </p:txBody>
      </p:sp>
      <p:sp>
        <p:nvSpPr>
          <p:cNvPr id="33" name="Text Box 15"/>
          <p:cNvSpPr txBox="1">
            <a:spLocks noChangeArrowheads="1"/>
          </p:cNvSpPr>
          <p:nvPr/>
        </p:nvSpPr>
        <p:spPr bwMode="auto">
          <a:xfrm>
            <a:off x="2628900" y="3776703"/>
            <a:ext cx="189865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a:latin typeface="Century Gothic" panose="020B0502020202020204" pitchFamily="34" charset="0"/>
              </a:rPr>
              <a:t>Op 20</a:t>
            </a:r>
            <a:br>
              <a:rPr lang="en-US" altLang="en-US" sz="1400" b="1">
                <a:latin typeface="Century Gothic" panose="020B0502020202020204" pitchFamily="34" charset="0"/>
              </a:rPr>
            </a:br>
            <a:r>
              <a:rPr lang="en-US" altLang="en-US" sz="1400" b="1">
                <a:latin typeface="Century Gothic" panose="020B0502020202020204" pitchFamily="34" charset="0"/>
              </a:rPr>
              <a:t>Process 3,000</a:t>
            </a:r>
            <a:r>
              <a:rPr lang="en-US" altLang="en-US" sz="1200">
                <a:latin typeface="Century Gothic" panose="020B0502020202020204" pitchFamily="34" charset="0"/>
              </a:rPr>
              <a:t/>
            </a:r>
            <a:br>
              <a:rPr lang="en-US" altLang="en-US" sz="1200">
                <a:latin typeface="Century Gothic" panose="020B0502020202020204" pitchFamily="34" charset="0"/>
              </a:rPr>
            </a:br>
            <a:r>
              <a:rPr lang="en-US" altLang="en-US" sz="1400" b="1">
                <a:latin typeface="Century Gothic" panose="020B0502020202020204" pitchFamily="34" charset="0"/>
              </a:rPr>
              <a:t>Eff = 11/30/00</a:t>
            </a:r>
            <a:br>
              <a:rPr lang="en-US" altLang="en-US" sz="1400" b="1">
                <a:latin typeface="Century Gothic" panose="020B0502020202020204" pitchFamily="34" charset="0"/>
              </a:rPr>
            </a:br>
            <a:r>
              <a:rPr lang="en-US" altLang="en-US" sz="1200">
                <a:latin typeface="Century Gothic" panose="020B0502020202020204" pitchFamily="34" charset="0"/>
              </a:rPr>
              <a:t>Input Queue 5,000</a:t>
            </a:r>
            <a:br>
              <a:rPr lang="en-US" altLang="en-US" sz="1200">
                <a:latin typeface="Century Gothic" panose="020B0502020202020204" pitchFamily="34" charset="0"/>
              </a:rPr>
            </a:br>
            <a:r>
              <a:rPr lang="en-US" altLang="en-US" sz="1200">
                <a:latin typeface="Century Gothic" panose="020B0502020202020204" pitchFamily="34" charset="0"/>
              </a:rPr>
              <a:t>Output Queue 3,000</a:t>
            </a:r>
          </a:p>
        </p:txBody>
      </p:sp>
    </p:spTree>
    <p:extLst>
      <p:ext uri="{BB962C8B-B14F-4D97-AF65-F5344CB8AC3E}">
        <p14:creationId xmlns:p14="http://schemas.microsoft.com/office/powerpoint/2010/main" val="31653014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Material Usage Variance</a:t>
            </a:r>
          </a:p>
        </p:txBody>
      </p:sp>
      <p:sp>
        <p:nvSpPr>
          <p:cNvPr id="6" name="Text Box 3"/>
          <p:cNvSpPr txBox="1">
            <a:spLocks noChangeArrowheads="1"/>
          </p:cNvSpPr>
          <p:nvPr/>
        </p:nvSpPr>
        <p:spPr bwMode="auto">
          <a:xfrm>
            <a:off x="598712" y="1564822"/>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800" b="1" u="sng">
                <a:latin typeface="Century Gothic" panose="020B0502020202020204" pitchFamily="34" charset="0"/>
              </a:rPr>
              <a:t>Variance</a:t>
            </a:r>
          </a:p>
        </p:txBody>
      </p:sp>
      <p:sp>
        <p:nvSpPr>
          <p:cNvPr id="7" name="Text Box 4"/>
          <p:cNvSpPr txBox="1">
            <a:spLocks noChangeArrowheads="1"/>
          </p:cNvSpPr>
          <p:nvPr/>
        </p:nvSpPr>
        <p:spPr bwMode="auto">
          <a:xfrm>
            <a:off x="3513362" y="1583872"/>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dirty="0">
                <a:latin typeface="Century Gothic" panose="020B0502020202020204" pitchFamily="34" charset="0"/>
              </a:rPr>
              <a:t>When Calculated</a:t>
            </a:r>
          </a:p>
        </p:txBody>
      </p:sp>
      <p:sp>
        <p:nvSpPr>
          <p:cNvPr id="8" name="Text Box 5"/>
          <p:cNvSpPr txBox="1">
            <a:spLocks noChangeArrowheads="1"/>
          </p:cNvSpPr>
          <p:nvPr/>
        </p:nvSpPr>
        <p:spPr bwMode="auto">
          <a:xfrm>
            <a:off x="7356018" y="1583872"/>
            <a:ext cx="255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u="sng">
                <a:latin typeface="Century Gothic" panose="020B0502020202020204" pitchFamily="34" charset="0"/>
              </a:rPr>
              <a:t>Cause</a:t>
            </a:r>
          </a:p>
        </p:txBody>
      </p:sp>
      <p:sp>
        <p:nvSpPr>
          <p:cNvPr id="9" name="Text Box 6"/>
          <p:cNvSpPr txBox="1">
            <a:spLocks noChangeArrowheads="1"/>
          </p:cNvSpPr>
          <p:nvPr/>
        </p:nvSpPr>
        <p:spPr bwMode="auto">
          <a:xfrm>
            <a:off x="732062" y="2260147"/>
            <a:ext cx="2400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b="1">
                <a:latin typeface="Century Gothic" panose="020B0502020202020204" pitchFamily="34" charset="0"/>
              </a:rPr>
              <a:t>Material Usage</a:t>
            </a:r>
          </a:p>
        </p:txBody>
      </p:sp>
      <p:sp>
        <p:nvSpPr>
          <p:cNvPr id="10" name="Text Box 7"/>
          <p:cNvSpPr txBox="1">
            <a:spLocks noChangeArrowheads="1"/>
          </p:cNvSpPr>
          <p:nvPr/>
        </p:nvSpPr>
        <p:spPr bwMode="auto">
          <a:xfrm>
            <a:off x="3513362" y="2279197"/>
            <a:ext cx="362222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zh-CN" sz="1400" dirty="0" smtClean="0">
                <a:latin typeface="Century Gothic" panose="020B0502020202020204" pitchFamily="34" charset="0"/>
              </a:rPr>
              <a:t>Production </a:t>
            </a:r>
            <a:r>
              <a:rPr lang="en-US" altLang="en-US" sz="1400" dirty="0" smtClean="0">
                <a:latin typeface="Century Gothic" panose="020B0502020202020204" pitchFamily="34" charset="0"/>
              </a:rPr>
              <a:t>Order </a:t>
            </a:r>
            <a:r>
              <a:rPr lang="en-US" altLang="en-US" sz="1400" dirty="0">
                <a:latin typeface="Century Gothic" panose="020B0502020202020204" pitchFamily="34" charset="0"/>
              </a:rPr>
              <a:t>Accounting </a:t>
            </a:r>
            <a:r>
              <a:rPr lang="en-US" altLang="en-US" sz="1400" dirty="0" smtClean="0">
                <a:latin typeface="Century Gothic" panose="020B0502020202020204" pitchFamily="34" charset="0"/>
              </a:rPr>
              <a:t>Close</a:t>
            </a:r>
            <a:endParaRPr lang="en-US" altLang="en-US" sz="1400" dirty="0">
              <a:latin typeface="Century Gothic" panose="020B0502020202020204" pitchFamily="34" charset="0"/>
            </a:endParaRPr>
          </a:p>
        </p:txBody>
      </p:sp>
      <p:sp>
        <p:nvSpPr>
          <p:cNvPr id="11" name="Text Box 8"/>
          <p:cNvSpPr txBox="1">
            <a:spLocks noChangeArrowheads="1"/>
          </p:cNvSpPr>
          <p:nvPr/>
        </p:nvSpPr>
        <p:spPr bwMode="auto">
          <a:xfrm>
            <a:off x="7356018" y="2279197"/>
            <a:ext cx="27051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400" dirty="0">
                <a:latin typeface="Century Gothic" panose="020B0502020202020204" pitchFamily="34" charset="0"/>
              </a:rPr>
              <a:t>Difference between the actual quantity of components issued and the standard quantity required</a:t>
            </a:r>
          </a:p>
        </p:txBody>
      </p:sp>
      <p:sp>
        <p:nvSpPr>
          <p:cNvPr id="12" name="Text Box 9"/>
          <p:cNvSpPr txBox="1">
            <a:spLocks noChangeArrowheads="1"/>
          </p:cNvSpPr>
          <p:nvPr/>
        </p:nvSpPr>
        <p:spPr bwMode="auto">
          <a:xfrm>
            <a:off x="3408587" y="3479347"/>
            <a:ext cx="5324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i="1">
                <a:latin typeface="Century Gothic" panose="020B0502020202020204" pitchFamily="34" charset="0"/>
              </a:rPr>
              <a:t>{Actual Qty Issued - [Qty Per x (Qty Complete + Qty Reject)]} x Std Unit Cost</a:t>
            </a:r>
          </a:p>
        </p:txBody>
      </p:sp>
      <p:sp>
        <p:nvSpPr>
          <p:cNvPr id="13" name="Text Box 10"/>
          <p:cNvSpPr txBox="1">
            <a:spLocks noChangeArrowheads="1"/>
          </p:cNvSpPr>
          <p:nvPr/>
        </p:nvSpPr>
        <p:spPr bwMode="auto">
          <a:xfrm>
            <a:off x="1694087" y="3450772"/>
            <a:ext cx="1390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ltLang="en-US" sz="1600" i="1">
                <a:latin typeface="Century Gothic" panose="020B0502020202020204" pitchFamily="34" charset="0"/>
              </a:rPr>
              <a:t>Formula</a:t>
            </a:r>
            <a:endParaRPr lang="en-US" altLang="en-US" sz="1600" b="1">
              <a:latin typeface="Century Gothic" panose="020B0502020202020204" pitchFamily="34" charset="0"/>
            </a:endParaRPr>
          </a:p>
        </p:txBody>
      </p:sp>
    </p:spTree>
    <p:extLst>
      <p:ext uri="{BB962C8B-B14F-4D97-AF65-F5344CB8AC3E}">
        <p14:creationId xmlns:p14="http://schemas.microsoft.com/office/powerpoint/2010/main" val="15556669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Causes of method variance include:</a:t>
            </a:r>
          </a:p>
          <a:p>
            <a:pPr lvl="1"/>
            <a:r>
              <a:rPr lang="en-US" dirty="0" smtClean="0">
                <a:latin typeface="Century Gothic" panose="020B0502020202020204" pitchFamily="34" charset="0"/>
              </a:rPr>
              <a:t>Moving </a:t>
            </a:r>
            <a:r>
              <a:rPr lang="en-US" dirty="0">
                <a:latin typeface="Century Gothic" panose="020B0502020202020204" pitchFamily="34" charset="0"/>
              </a:rPr>
              <a:t>from the output queue of the last operation to finished material inventory</a:t>
            </a:r>
          </a:p>
          <a:p>
            <a:pPr lvl="1"/>
            <a:r>
              <a:rPr lang="en-US" dirty="0">
                <a:latin typeface="Century Gothic" panose="020B0502020202020204" pitchFamily="34" charset="0"/>
              </a:rPr>
              <a:t>Switching to alternate BOM or routing</a:t>
            </a:r>
          </a:p>
          <a:p>
            <a:pPr lvl="1"/>
            <a:r>
              <a:rPr lang="en-US" dirty="0">
                <a:latin typeface="Century Gothic" panose="020B0502020202020204" pitchFamily="34" charset="0"/>
              </a:rPr>
              <a:t>Rounding differences</a:t>
            </a:r>
          </a:p>
          <a:p>
            <a:pPr lvl="1"/>
            <a:r>
              <a:rPr lang="en-US" dirty="0">
                <a:latin typeface="Century Gothic" panose="020B0502020202020204" pitchFamily="34" charset="0"/>
              </a:rPr>
              <a:t>Standard quantity for setup cost per unit varies from </a:t>
            </a:r>
            <a:r>
              <a:rPr lang="en-US" dirty="0" err="1">
                <a:latin typeface="Century Gothic" panose="020B0502020202020204" pitchFamily="34" charset="0"/>
              </a:rPr>
              <a:t>backflushed</a:t>
            </a:r>
            <a:r>
              <a:rPr lang="en-US" dirty="0">
                <a:latin typeface="Century Gothic" panose="020B0502020202020204" pitchFamily="34" charset="0"/>
              </a:rPr>
              <a:t> </a:t>
            </a:r>
            <a:r>
              <a:rPr lang="en-US" dirty="0" smtClean="0">
                <a:latin typeface="Century Gothic" panose="020B0502020202020204" pitchFamily="34" charset="0"/>
              </a:rPr>
              <a:t>quantity</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Method </a:t>
            </a:r>
            <a:r>
              <a:rPr lang="en-US" dirty="0" smtClean="0">
                <a:latin typeface="Century Gothic" panose="020B0502020202020204" pitchFamily="34" charset="0"/>
              </a:rPr>
              <a:t>Variance During Operation Report</a:t>
            </a:r>
            <a:endParaRPr lang="en-US" dirty="0">
              <a:latin typeface="Century Gothic" panose="020B0502020202020204" pitchFamily="34" charset="0"/>
            </a:endParaRPr>
          </a:p>
        </p:txBody>
      </p:sp>
    </p:spTree>
    <p:extLst>
      <p:ext uri="{BB962C8B-B14F-4D97-AF65-F5344CB8AC3E}">
        <p14:creationId xmlns:p14="http://schemas.microsoft.com/office/powerpoint/2010/main" val="3287528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67</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Any value left in WIP after Production Order Accounting Close is relieved from WIP and posted to Method Variance account of </a:t>
            </a:r>
            <a:r>
              <a:rPr lang="en-US" dirty="0" smtClean="0">
                <a:latin typeface="Century Gothic" panose="020B0502020202020204" pitchFamily="34" charset="0"/>
              </a:rPr>
              <a:t>parent</a:t>
            </a:r>
          </a:p>
          <a:p>
            <a:r>
              <a:rPr lang="en-US" dirty="0" smtClean="0">
                <a:latin typeface="Century Gothic" panose="020B0502020202020204" pitchFamily="34" charset="0"/>
              </a:rPr>
              <a:t>Causes</a:t>
            </a:r>
          </a:p>
          <a:p>
            <a:pPr lvl="1"/>
            <a:r>
              <a:rPr lang="en-US" dirty="0">
                <a:latin typeface="Century Gothic" panose="020B0502020202020204" pitchFamily="34" charset="0"/>
              </a:rPr>
              <a:t>Changes to BOM or routing without cost recalculation</a:t>
            </a:r>
          </a:p>
          <a:p>
            <a:pPr lvl="1"/>
            <a:r>
              <a:rPr lang="en-US" dirty="0">
                <a:latin typeface="Century Gothic" panose="020B0502020202020204" pitchFamily="34" charset="0"/>
              </a:rPr>
              <a:t>Alternate structures or routings</a:t>
            </a:r>
          </a:p>
          <a:p>
            <a:pPr lvl="1"/>
            <a:r>
              <a:rPr lang="en-US" dirty="0">
                <a:latin typeface="Century Gothic" panose="020B0502020202020204" pitchFamily="34" charset="0"/>
              </a:rPr>
              <a:t>Item substitutions</a:t>
            </a:r>
          </a:p>
          <a:p>
            <a:pPr lvl="1"/>
            <a:r>
              <a:rPr lang="en-US" dirty="0">
                <a:latin typeface="Century Gothic" panose="020B0502020202020204" pitchFamily="34" charset="0"/>
              </a:rPr>
              <a:t>Order quantity (non-standard; Items)</a:t>
            </a:r>
          </a:p>
          <a:p>
            <a:pPr lvl="1"/>
            <a:r>
              <a:rPr lang="en-US" dirty="0">
                <a:latin typeface="Century Gothic" panose="020B0502020202020204" pitchFamily="34" charset="0"/>
              </a:rPr>
              <a:t>Floor stock issued (non-standard quantity)</a:t>
            </a:r>
          </a:p>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Method </a:t>
            </a:r>
            <a:r>
              <a:rPr lang="en-US" dirty="0" smtClean="0">
                <a:latin typeface="Century Gothic" panose="020B0502020202020204" pitchFamily="34" charset="0"/>
              </a:rPr>
              <a:t>Variance During Accounting Close</a:t>
            </a:r>
            <a:endParaRPr lang="en-US" dirty="0">
              <a:latin typeface="Century Gothic" panose="020B0502020202020204" pitchFamily="34" charset="0"/>
            </a:endParaRPr>
          </a:p>
        </p:txBody>
      </p:sp>
    </p:spTree>
    <p:extLst>
      <p:ext uri="{BB962C8B-B14F-4D97-AF65-F5344CB8AC3E}">
        <p14:creationId xmlns:p14="http://schemas.microsoft.com/office/powerpoint/2010/main" val="11507821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68</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Production Order </a:t>
            </a:r>
            <a:r>
              <a:rPr lang="en-US" dirty="0">
                <a:latin typeface="Century Gothic" panose="020B0502020202020204" pitchFamily="34" charset="0"/>
              </a:rPr>
              <a:t>Accounting Close – GL Effect</a:t>
            </a:r>
          </a:p>
        </p:txBody>
      </p:sp>
      <p:sp>
        <p:nvSpPr>
          <p:cNvPr id="6" name="Text Box 4"/>
          <p:cNvSpPr txBox="1">
            <a:spLocks noChangeArrowheads="1"/>
          </p:cNvSpPr>
          <p:nvPr/>
        </p:nvSpPr>
        <p:spPr bwMode="auto">
          <a:xfrm>
            <a:off x="597262" y="1567317"/>
            <a:ext cx="8362950" cy="409416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600" b="1" u="sng" dirty="0">
                <a:latin typeface="Century Gothic" panose="020B0502020202020204" pitchFamily="34" charset="0"/>
              </a:rPr>
              <a:t>Floor Stock		</a:t>
            </a:r>
            <a:r>
              <a:rPr lang="en-US" sz="1600" b="1" dirty="0">
                <a:latin typeface="Century Gothic" panose="020B0502020202020204" pitchFamily="34" charset="0"/>
              </a:rPr>
              <a:t>			    </a:t>
            </a:r>
            <a:r>
              <a:rPr lang="en-US" sz="1600" b="1" u="sng" dirty="0">
                <a:latin typeface="Century Gothic" panose="020B0502020202020204" pitchFamily="34" charset="0"/>
              </a:rPr>
              <a:t>GL Trans Type</a:t>
            </a:r>
            <a:endParaRPr lang="en-US" sz="16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WIP						IC</a:t>
            </a:r>
            <a:br>
              <a:rPr lang="en-US" sz="1600" b="1" dirty="0">
                <a:latin typeface="Century Gothic" panose="020B0502020202020204" pitchFamily="34" charset="0"/>
              </a:rPr>
            </a:br>
            <a:r>
              <a:rPr lang="en-US" sz="1600" b="1" dirty="0">
                <a:latin typeface="Century Gothic" panose="020B0502020202020204" pitchFamily="34" charset="0"/>
              </a:rPr>
              <a:t>		CR Floor Stock</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600" b="1" u="sng" dirty="0">
                <a:latin typeface="Century Gothic" panose="020B0502020202020204" pitchFamily="34" charset="0"/>
              </a:rPr>
              <a:t>Material &amp; Subcontract Usage Variances</a:t>
            </a:r>
            <a:r>
              <a:rPr lang="en-US" sz="1600" b="1" dirty="0">
                <a:latin typeface="Century Gothic" panose="020B0502020202020204" pitchFamily="34" charset="0"/>
              </a:rPr>
              <a:t>	</a:t>
            </a:r>
          </a:p>
          <a:p>
            <a:pPr algn="l" eaLnBrk="0" hangingPunct="0">
              <a:spcBef>
                <a:spcPct val="50000"/>
              </a:spcBef>
              <a:tabLst>
                <a:tab pos="114300" algn="l"/>
                <a:tab pos="571500" algn="l"/>
              </a:tabLst>
            </a:pPr>
            <a:r>
              <a:rPr lang="en-US" sz="1600" b="1" dirty="0">
                <a:latin typeface="Century Gothic" panose="020B0502020202020204" pitchFamily="34" charset="0"/>
              </a:rPr>
              <a:t>		DR </a:t>
            </a:r>
            <a:r>
              <a:rPr lang="en-US" sz="1600" b="1" dirty="0" err="1">
                <a:latin typeface="Century Gothic" panose="020B0502020202020204" pitchFamily="34" charset="0"/>
              </a:rPr>
              <a:t>Mat’l</a:t>
            </a:r>
            <a:r>
              <a:rPr lang="en-US" sz="1600" b="1" dirty="0">
                <a:latin typeface="Century Gothic" panose="020B0502020202020204" pitchFamily="34" charset="0"/>
              </a:rPr>
              <a:t> Usage Variance				IC</a:t>
            </a:r>
            <a:br>
              <a:rPr lang="en-US" sz="1600" b="1" dirty="0">
                <a:latin typeface="Century Gothic" panose="020B0502020202020204" pitchFamily="34" charset="0"/>
              </a:rPr>
            </a:br>
            <a:r>
              <a:rPr lang="en-US" sz="1600" b="1" dirty="0">
                <a:latin typeface="Century Gothic" panose="020B0502020202020204" pitchFamily="34" charset="0"/>
              </a:rPr>
              <a:t>		CR WIP</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600" b="1" dirty="0">
                <a:latin typeface="Century Gothic" panose="020B0502020202020204" pitchFamily="34" charset="0"/>
              </a:rPr>
              <a:t>		DR Subcontract Usage Variance			WO			CR WIP</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600" b="1" u="sng" dirty="0">
                <a:latin typeface="Century Gothic" panose="020B0502020202020204" pitchFamily="34" charset="0"/>
              </a:rPr>
              <a:t>WIP Reconciliation	</a:t>
            </a:r>
            <a:r>
              <a:rPr lang="en-US" sz="1600" b="1" dirty="0">
                <a:latin typeface="Century Gothic" panose="020B0502020202020204" pitchFamily="34" charset="0"/>
              </a:rPr>
              <a:t>		</a:t>
            </a:r>
          </a:p>
          <a:p>
            <a:pPr algn="l" eaLnBrk="0" hangingPunct="0">
              <a:spcBef>
                <a:spcPct val="50000"/>
              </a:spcBef>
              <a:tabLst>
                <a:tab pos="114300" algn="l"/>
                <a:tab pos="571500" algn="l"/>
              </a:tabLst>
            </a:pPr>
            <a:r>
              <a:rPr lang="en-US" sz="1600" b="1" dirty="0">
                <a:latin typeface="Century Gothic" panose="020B0502020202020204" pitchFamily="34" charset="0"/>
              </a:rPr>
              <a:t>		DR Method Variance					IC</a:t>
            </a:r>
            <a:br>
              <a:rPr lang="en-US" sz="1600" b="1" dirty="0">
                <a:latin typeface="Century Gothic" panose="020B0502020202020204" pitchFamily="34" charset="0"/>
              </a:rPr>
            </a:br>
            <a:r>
              <a:rPr lang="en-US" sz="1600" b="1" dirty="0">
                <a:latin typeface="Century Gothic" panose="020B0502020202020204" pitchFamily="34" charset="0"/>
              </a:rPr>
              <a:t>		CR WIP</a:t>
            </a:r>
          </a:p>
          <a:p>
            <a:pPr algn="l" eaLnBrk="0" hangingPunct="0">
              <a:spcBef>
                <a:spcPct val="50000"/>
              </a:spcBef>
              <a:tabLst>
                <a:tab pos="114300" algn="l"/>
                <a:tab pos="571500" algn="l"/>
              </a:tabLst>
            </a:pPr>
            <a:r>
              <a:rPr lang="en-US" sz="1600" b="1" dirty="0">
                <a:latin typeface="Century Gothic" panose="020B0502020202020204" pitchFamily="34" charset="0"/>
              </a:rPr>
              <a:t>		</a:t>
            </a:r>
            <a:r>
              <a:rPr lang="en-US" sz="1400" b="1" dirty="0">
                <a:latin typeface="Century Gothic" panose="020B0502020202020204" pitchFamily="34" charset="0"/>
              </a:rPr>
              <a:t>Positive amounts = unfavorable variance; </a:t>
            </a:r>
            <a:br>
              <a:rPr lang="en-US" sz="1400" b="1" dirty="0">
                <a:latin typeface="Century Gothic" panose="020B0502020202020204" pitchFamily="34" charset="0"/>
              </a:rPr>
            </a:br>
            <a:r>
              <a:rPr lang="en-US" sz="1400" b="1" dirty="0">
                <a:latin typeface="Century Gothic" panose="020B0502020202020204" pitchFamily="34" charset="0"/>
              </a:rPr>
              <a:t>		Negative amounts = favorable variance</a:t>
            </a:r>
          </a:p>
        </p:txBody>
      </p:sp>
    </p:spTree>
    <p:extLst>
      <p:ext uri="{BB962C8B-B14F-4D97-AF65-F5344CB8AC3E}">
        <p14:creationId xmlns:p14="http://schemas.microsoft.com/office/powerpoint/2010/main" val="232931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smtClean="0">
                <a:latin typeface="Century Gothic" panose="020B0502020202020204" pitchFamily="34" charset="0"/>
              </a:rPr>
              <a:t>Production </a:t>
            </a:r>
            <a:r>
              <a:rPr lang="en-US" altLang="en-US" dirty="0">
                <a:latin typeface="Century Gothic" panose="020B0502020202020204" pitchFamily="34" charset="0"/>
              </a:rPr>
              <a:t>Order Cost Report</a:t>
            </a:r>
            <a:endParaRPr lang="en-US" dirty="0">
              <a:latin typeface="Century Gothic" panose="020B0502020202020204" pitchFamily="34" charset="0"/>
            </a:endParaRPr>
          </a:p>
        </p:txBody>
      </p:sp>
      <p:pic>
        <p:nvPicPr>
          <p:cNvPr id="8" name="Picture 7"/>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19596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Orders – Manufacturing Type: </a:t>
            </a:r>
            <a:r>
              <a:rPr lang="en-US" dirty="0" smtClean="0">
                <a:latin typeface="Century Gothic" panose="020B0502020202020204" pitchFamily="34" charset="0"/>
              </a:rPr>
              <a:t>Work Order</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8908" y="1562100"/>
            <a:ext cx="12185006" cy="4911152"/>
          </a:xfrm>
          <a:prstGeom prst="rect">
            <a:avLst/>
          </a:prstGeom>
        </p:spPr>
      </p:pic>
    </p:spTree>
    <p:extLst>
      <p:ext uri="{BB962C8B-B14F-4D97-AF65-F5344CB8AC3E}">
        <p14:creationId xmlns:p14="http://schemas.microsoft.com/office/powerpoint/2010/main" val="37377993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err="1" smtClean="0">
                <a:latin typeface="Century Gothic" panose="020B0502020202020204" pitchFamily="34" charset="0"/>
              </a:rPr>
              <a:t>Accum</a:t>
            </a:r>
            <a:r>
              <a:rPr lang="en-US" altLang="en-US" dirty="0" smtClean="0">
                <a:latin typeface="Century Gothic" panose="020B0502020202020204" pitchFamily="34" charset="0"/>
              </a:rPr>
              <a:t> </a:t>
            </a:r>
            <a:r>
              <a:rPr lang="en-US" altLang="en-US" dirty="0" err="1">
                <a:latin typeface="Century Gothic" panose="020B0502020202020204" pitchFamily="34" charset="0"/>
              </a:rPr>
              <a:t>Qty</a:t>
            </a:r>
            <a:r>
              <a:rPr lang="en-US" altLang="en-US" dirty="0">
                <a:latin typeface="Century Gothic" panose="020B0502020202020204" pitchFamily="34" charset="0"/>
              </a:rPr>
              <a:t>, </a:t>
            </a:r>
            <a:r>
              <a:rPr lang="en-US" altLang="en-US" dirty="0" smtClean="0">
                <a:latin typeface="Century Gothic" panose="020B0502020202020204" pitchFamily="34" charset="0"/>
              </a:rPr>
              <a:t>Expected </a:t>
            </a:r>
            <a:r>
              <a:rPr lang="en-US" altLang="en-US" dirty="0">
                <a:latin typeface="Century Gothic" panose="020B0502020202020204" pitchFamily="34" charset="0"/>
              </a:rPr>
              <a:t>Cost, </a:t>
            </a:r>
            <a:r>
              <a:rPr lang="en-US" altLang="en-US" dirty="0" err="1" smtClean="0">
                <a:latin typeface="Century Gothic" panose="020B0502020202020204" pitchFamily="34" charset="0"/>
              </a:rPr>
              <a:t>Accum</a:t>
            </a:r>
            <a:r>
              <a:rPr lang="en-US" altLang="en-US" dirty="0" smtClean="0">
                <a:latin typeface="Century Gothic" panose="020B0502020202020204" pitchFamily="34" charset="0"/>
              </a:rPr>
              <a:t> Cost, Balance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445861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Accrued </a:t>
            </a:r>
            <a:r>
              <a:rPr lang="en-US" altLang="en-US" dirty="0" smtClean="0">
                <a:latin typeface="Century Gothic" panose="020B0502020202020204" pitchFamily="34" charset="0"/>
              </a:rPr>
              <a:t>Variance, </a:t>
            </a:r>
            <a:r>
              <a:rPr lang="en-US" dirty="0">
                <a:latin typeface="Century Gothic" panose="020B0502020202020204" pitchFamily="34" charset="0"/>
              </a:rPr>
              <a:t>Rate </a:t>
            </a:r>
            <a:r>
              <a:rPr lang="en-US" dirty="0" smtClean="0">
                <a:latin typeface="Century Gothic" panose="020B0502020202020204" pitchFamily="34" charset="0"/>
              </a:rPr>
              <a:t>Variance, </a:t>
            </a:r>
            <a:r>
              <a:rPr lang="en-US" dirty="0">
                <a:latin typeface="Century Gothic" panose="020B0502020202020204" pitchFamily="34" charset="0"/>
              </a:rPr>
              <a:t>Usage Variance</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4273220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Standard Cost Received</a:t>
            </a:r>
          </a:p>
        </p:txBody>
      </p:sp>
      <p:pic>
        <p:nvPicPr>
          <p:cNvPr id="6" name="Picture 5"/>
          <p:cNvPicPr>
            <a:picLocks noChangeAspect="1"/>
          </p:cNvPicPr>
          <p:nvPr/>
        </p:nvPicPr>
        <p:blipFill>
          <a:blip r:embed="rId3"/>
          <a:stretch>
            <a:fillRect/>
          </a:stretch>
        </p:blipFill>
        <p:spPr>
          <a:xfrm>
            <a:off x="0" y="1562100"/>
            <a:ext cx="12185006" cy="4918582"/>
          </a:xfrm>
          <a:prstGeom prst="rect">
            <a:avLst/>
          </a:prstGeom>
        </p:spPr>
      </p:pic>
    </p:spTree>
    <p:extLst>
      <p:ext uri="{BB962C8B-B14F-4D97-AF65-F5344CB8AC3E}">
        <p14:creationId xmlns:p14="http://schemas.microsoft.com/office/powerpoint/2010/main" val="960031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73</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altLang="en-US" dirty="0">
                <a:latin typeface="Century Gothic" panose="020B0502020202020204" pitchFamily="34" charset="0"/>
              </a:rPr>
              <a:t>Method Change Variance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3479538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sz="2000" dirty="0">
                <a:latin typeface="Century Gothic" panose="020B0502020202020204" pitchFamily="34" charset="0"/>
              </a:rPr>
              <a:t>Production Orders Process Flow</a:t>
            </a:r>
          </a:p>
          <a:p>
            <a:r>
              <a:rPr lang="en-US" sz="2000" dirty="0">
                <a:latin typeface="Century Gothic" panose="020B0502020202020204" pitchFamily="34" charset="0"/>
              </a:rPr>
              <a:t>Production Orders</a:t>
            </a:r>
          </a:p>
          <a:p>
            <a:r>
              <a:rPr lang="en-US" sz="2000" dirty="0">
                <a:latin typeface="Century Gothic" panose="020B0502020202020204" pitchFamily="34" charset="0"/>
              </a:rPr>
              <a:t>Components Issues</a:t>
            </a:r>
          </a:p>
          <a:p>
            <a:r>
              <a:rPr lang="en-US" sz="2000" dirty="0">
                <a:latin typeface="Century Gothic" panose="020B0502020202020204" pitchFamily="34" charset="0"/>
              </a:rPr>
              <a:t>WIP Material Cost Revaluation</a:t>
            </a:r>
          </a:p>
          <a:p>
            <a:r>
              <a:rPr lang="en-US" sz="2000" dirty="0">
                <a:latin typeface="Century Gothic" panose="020B0502020202020204" pitchFamily="34" charset="0"/>
              </a:rPr>
              <a:t>Floor Stock</a:t>
            </a:r>
          </a:p>
          <a:p>
            <a:r>
              <a:rPr lang="en-US" sz="2000" dirty="0">
                <a:latin typeface="Century Gothic" panose="020B0502020202020204" pitchFamily="34" charset="0"/>
              </a:rPr>
              <a:t>Inter-site Transfers/Multi-site Component Issues</a:t>
            </a:r>
          </a:p>
          <a:p>
            <a:r>
              <a:rPr lang="en-US" sz="2000" dirty="0">
                <a:latin typeface="Century Gothic" panose="020B0502020202020204" pitchFamily="34" charset="0"/>
              </a:rPr>
              <a:t>Labor/Burden Reporting</a:t>
            </a:r>
          </a:p>
          <a:p>
            <a:r>
              <a:rPr lang="en-US" sz="2000" dirty="0">
                <a:latin typeface="Century Gothic" panose="020B0502020202020204" pitchFamily="34" charset="0"/>
              </a:rPr>
              <a:t>Subcontract</a:t>
            </a:r>
          </a:p>
          <a:p>
            <a:r>
              <a:rPr lang="en-US" sz="2000" dirty="0">
                <a:latin typeface="Century Gothic" panose="020B0502020202020204" pitchFamily="34" charset="0"/>
              </a:rPr>
              <a:t>Production Order Receipts</a:t>
            </a:r>
          </a:p>
          <a:p>
            <a:r>
              <a:rPr lang="en-US" sz="2000" dirty="0">
                <a:latin typeface="Century Gothic" panose="020B0502020202020204" pitchFamily="34" charset="0"/>
              </a:rPr>
              <a:t>Scarp</a:t>
            </a:r>
          </a:p>
          <a:p>
            <a:r>
              <a:rPr lang="en-US" sz="2000" dirty="0">
                <a:latin typeface="Century Gothic" panose="020B0502020202020204" pitchFamily="34" charset="0"/>
              </a:rPr>
              <a:t>Post Production Order Usage Variances</a:t>
            </a:r>
          </a:p>
          <a:p>
            <a:r>
              <a:rPr lang="en-US" sz="2000" dirty="0">
                <a:latin typeface="Century Gothic" panose="020B0502020202020204" pitchFamily="34" charset="0"/>
              </a:rPr>
              <a:t>Production Order Accounting Close</a:t>
            </a:r>
          </a:p>
          <a:p>
            <a:r>
              <a:rPr lang="en-US" sz="2000" dirty="0">
                <a:latin typeface="Century Gothic" panose="020B0502020202020204" pitchFamily="34" charset="0"/>
              </a:rPr>
              <a:t>Production Order Cost Report</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41124244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latin typeface="Century Gothic" panose="020B0502020202020204" pitchFamily="34" charset="0"/>
              </a:rPr>
              <a:t>If you want to post scrap to GL, which of following do you need to do?</a:t>
            </a:r>
          </a:p>
          <a:p>
            <a:pPr marL="796925" lvl="1" indent="-514350">
              <a:buFont typeface="+mj-lt"/>
              <a:buAutoNum type="alphaUcPeriod"/>
            </a:pPr>
            <a:r>
              <a:rPr lang="en-US" sz="2800" dirty="0" smtClean="0">
                <a:latin typeface="Century Gothic" panose="020B0502020202020204" pitchFamily="34" charset="0"/>
              </a:rPr>
              <a:t>Set up in Inventory Control</a:t>
            </a:r>
          </a:p>
          <a:p>
            <a:pPr marL="796925" lvl="1" indent="-514350">
              <a:buFont typeface="+mj-lt"/>
              <a:buAutoNum type="alphaUcPeriod"/>
            </a:pPr>
            <a:r>
              <a:rPr lang="en-US" sz="2800" dirty="0" smtClean="0">
                <a:latin typeface="Century Gothic" panose="020B0502020202020204" pitchFamily="34" charset="0"/>
              </a:rPr>
              <a:t>Set up in Production Control</a:t>
            </a:r>
          </a:p>
          <a:p>
            <a:pPr marL="796925" lvl="1" indent="-514350">
              <a:buFont typeface="+mj-lt"/>
              <a:buAutoNum type="alphaUcPeriod"/>
            </a:pPr>
            <a:r>
              <a:rPr lang="en-US" sz="2800" dirty="0" smtClean="0">
                <a:latin typeface="Century Gothic" panose="020B0502020202020204" pitchFamily="34" charset="0"/>
              </a:rPr>
              <a:t>Specify in operation reporting</a:t>
            </a:r>
          </a:p>
          <a:p>
            <a:pPr marL="796925" lvl="1" indent="-514350">
              <a:buFont typeface="+mj-lt"/>
              <a:buAutoNum type="alphaUcPeriod"/>
            </a:pPr>
            <a:r>
              <a:rPr lang="en-US" sz="2800" dirty="0" smtClean="0">
                <a:latin typeface="Century Gothic" panose="020B0502020202020204" pitchFamily="34" charset="0"/>
              </a:rPr>
              <a:t>Specify in production orders</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42813236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smtClean="0">
                <a:latin typeface="Century Gothic" panose="020B0502020202020204" pitchFamily="34" charset="0"/>
              </a:rPr>
              <a:t>After </a:t>
            </a:r>
            <a:r>
              <a:rPr lang="en-US" dirty="0">
                <a:latin typeface="Century Gothic" panose="020B0502020202020204" pitchFamily="34" charset="0"/>
              </a:rPr>
              <a:t>you </a:t>
            </a:r>
            <a:r>
              <a:rPr lang="en-US" dirty="0" smtClean="0">
                <a:latin typeface="Century Gothic" panose="020B0502020202020204" pitchFamily="34" charset="0"/>
              </a:rPr>
              <a:t>issued components, </a:t>
            </a:r>
            <a:r>
              <a:rPr lang="en-US" dirty="0">
                <a:latin typeface="Century Gothic" panose="020B0502020202020204" pitchFamily="34" charset="0"/>
              </a:rPr>
              <a:t>you </a:t>
            </a:r>
            <a:r>
              <a:rPr lang="en-US" dirty="0" smtClean="0">
                <a:latin typeface="Century Gothic" panose="020B0502020202020204" pitchFamily="34" charset="0"/>
              </a:rPr>
              <a:t>can run </a:t>
            </a:r>
            <a:r>
              <a:rPr lang="en-US" dirty="0">
                <a:latin typeface="Century Gothic" panose="020B0502020202020204" pitchFamily="34" charset="0"/>
              </a:rPr>
              <a:t>WIP Material Cost </a:t>
            </a:r>
            <a:r>
              <a:rPr lang="en-US" dirty="0" smtClean="0">
                <a:latin typeface="Century Gothic" panose="020B0502020202020204" pitchFamily="34" charset="0"/>
              </a:rPr>
              <a:t>Revaluation to eliminate the material </a:t>
            </a:r>
            <a:r>
              <a:rPr lang="en-US" dirty="0">
                <a:latin typeface="Century Gothic" panose="020B0502020202020204" pitchFamily="34" charset="0"/>
              </a:rPr>
              <a:t>rate </a:t>
            </a:r>
            <a:r>
              <a:rPr lang="en-US" dirty="0" smtClean="0">
                <a:latin typeface="Century Gothic" panose="020B0502020202020204" pitchFamily="34" charset="0"/>
              </a:rPr>
              <a:t>variance.</a:t>
            </a:r>
          </a:p>
          <a:p>
            <a:pPr marL="796925" lvl="1" indent="-514350">
              <a:buFont typeface="+mj-lt"/>
              <a:buAutoNum type="alphaUcPeriod"/>
            </a:pPr>
            <a:r>
              <a:rPr lang="en-US" sz="2800" dirty="0" smtClean="0">
                <a:latin typeface="Century Gothic" panose="020B0502020202020204" pitchFamily="34" charset="0"/>
              </a:rPr>
              <a:t>True</a:t>
            </a:r>
          </a:p>
          <a:p>
            <a:pPr marL="796925" lvl="1" indent="-514350">
              <a:buFont typeface="+mj-lt"/>
              <a:buAutoNum type="alphaUcPeriod"/>
            </a:pPr>
            <a:r>
              <a:rPr lang="en-US" sz="2800" dirty="0" smtClean="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1752038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a:latin typeface="Century Gothic" panose="020B0502020202020204" pitchFamily="34" charset="0"/>
              </a:rPr>
              <a:t>Use Production Order Accounting Close to close both discrete and repetitive cumulative production orders</a:t>
            </a:r>
            <a:r>
              <a:rPr lang="en-US" dirty="0" smtClean="0">
                <a:latin typeface="Century Gothic" panose="020B0502020202020204" pitchFamily="34" charset="0"/>
              </a:rPr>
              <a:t>.</a:t>
            </a:r>
          </a:p>
          <a:p>
            <a:pPr marL="796925" lvl="1" indent="-514350">
              <a:buFont typeface="+mj-lt"/>
              <a:buAutoNum type="alphaUcPeriod"/>
            </a:pPr>
            <a:r>
              <a:rPr lang="en-US" sz="2800" dirty="0" smtClean="0">
                <a:latin typeface="Century Gothic" panose="020B0502020202020204" pitchFamily="34" charset="0"/>
              </a:rPr>
              <a:t>True</a:t>
            </a:r>
          </a:p>
          <a:p>
            <a:pPr marL="796925" lvl="1" indent="-514350">
              <a:buFont typeface="+mj-lt"/>
              <a:buAutoNum type="alphaUcPeriod"/>
            </a:pPr>
            <a:r>
              <a:rPr lang="en-US" sz="2800" dirty="0" smtClean="0">
                <a:latin typeface="Century Gothic" panose="020B0502020202020204" pitchFamily="34" charset="0"/>
              </a:rPr>
              <a:t>False</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True False</a:t>
            </a:r>
          </a:p>
        </p:txBody>
      </p:sp>
    </p:spTree>
    <p:extLst>
      <p:ext uri="{BB962C8B-B14F-4D97-AF65-F5344CB8AC3E}">
        <p14:creationId xmlns:p14="http://schemas.microsoft.com/office/powerpoint/2010/main" val="2405213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78</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Production Costing</a:t>
            </a:r>
            <a:endParaRPr lang="en-US" dirty="0">
              <a:latin typeface="Century Gothic" panose="020B0502020202020204" pitchFamily="34" charset="0"/>
            </a:endParaRPr>
          </a:p>
        </p:txBody>
      </p:sp>
      <p:sp>
        <p:nvSpPr>
          <p:cNvPr id="5" name="Text Placeholder 4"/>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Production Orders – Manufacturing Type: Work Order</a:t>
            </a:r>
          </a:p>
        </p:txBody>
      </p:sp>
      <p:pic>
        <p:nvPicPr>
          <p:cNvPr id="6" name="Picture 5"/>
          <p:cNvPicPr>
            <a:picLocks noChangeAspect="1"/>
          </p:cNvPicPr>
          <p:nvPr/>
        </p:nvPicPr>
        <p:blipFill>
          <a:blip r:embed="rId3"/>
          <a:stretch>
            <a:fillRect/>
          </a:stretch>
        </p:blipFill>
        <p:spPr>
          <a:xfrm>
            <a:off x="6994" y="1562100"/>
            <a:ext cx="12185006" cy="4911152"/>
          </a:xfrm>
          <a:prstGeom prst="rect">
            <a:avLst/>
          </a:prstGeom>
        </p:spPr>
      </p:pic>
    </p:spTree>
    <p:extLst>
      <p:ext uri="{BB962C8B-B14F-4D97-AF65-F5344CB8AC3E}">
        <p14:creationId xmlns:p14="http://schemas.microsoft.com/office/powerpoint/2010/main" val="30906680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Production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Product </a:t>
            </a:r>
            <a:r>
              <a:rPr lang="en-US" dirty="0" smtClean="0">
                <a:latin typeface="Century Gothic" panose="020B0502020202020204" pitchFamily="34" charset="0"/>
              </a:rPr>
              <a:t>Structures</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Tree>
    <p:extLst>
      <p:ext uri="{BB962C8B-B14F-4D97-AF65-F5344CB8AC3E}">
        <p14:creationId xmlns:p14="http://schemas.microsoft.com/office/powerpoint/2010/main" val="27585913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15085</TotalTime>
  <Words>16063</Words>
  <Application>Microsoft Office PowerPoint</Application>
  <PresentationFormat>Widescreen</PresentationFormat>
  <Paragraphs>1420</Paragraphs>
  <Slides>78</Slides>
  <Notes>78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78</vt:i4>
      </vt:variant>
    </vt:vector>
  </HeadingPairs>
  <TitlesOfParts>
    <vt:vector size="82" baseType="lpstr">
      <vt:lpstr>宋体</vt:lpstr>
      <vt:lpstr>Arial</vt:lpstr>
      <vt:lpstr>Century Gothic</vt:lpstr>
      <vt:lpstr>QAD 2019</vt:lpstr>
      <vt:lpstr>Production Costing </vt:lpstr>
      <vt:lpstr>Overview</vt:lpstr>
      <vt:lpstr>Production Orders Process</vt:lpstr>
      <vt:lpstr>Manufacturing Types</vt:lpstr>
      <vt:lpstr>Production Orders – Manufacturing Type: Repetitive</vt:lpstr>
      <vt:lpstr>Production Orders – Manufacturing Type: Repetitive</vt:lpstr>
      <vt:lpstr>Production Orders – Manufacturing Type: Work Order</vt:lpstr>
      <vt:lpstr>Production Orders – Manufacturing Type: Work Order</vt:lpstr>
      <vt:lpstr>Product Structures</vt:lpstr>
      <vt:lpstr>Milestone Operations</vt:lpstr>
      <vt:lpstr>Production Control</vt:lpstr>
      <vt:lpstr>Auto Labor Report Field</vt:lpstr>
      <vt:lpstr>Auto Backflush</vt:lpstr>
      <vt:lpstr>Component Issues</vt:lpstr>
      <vt:lpstr>Component Issue – Transactions Detail</vt:lpstr>
      <vt:lpstr>Component Issue – Transactions Detail</vt:lpstr>
      <vt:lpstr>Production Order Bill of Material</vt:lpstr>
      <vt:lpstr>Material Rate Variance</vt:lpstr>
      <vt:lpstr>Issue Components – GL Effect</vt:lpstr>
      <vt:lpstr>WIP Material Cost Revaluation</vt:lpstr>
      <vt:lpstr>WIP Material Cost Revaluation – Transactions Detail</vt:lpstr>
      <vt:lpstr>Floor Stock – No Pick, No Issue</vt:lpstr>
      <vt:lpstr>Floor Stock – Issues Unplanned</vt:lpstr>
      <vt:lpstr>Floor Stock – Transactions Detail</vt:lpstr>
      <vt:lpstr>Intersite Transfers</vt:lpstr>
      <vt:lpstr>Inter Site Transfer – Transactions Detail (Issuing Site)</vt:lpstr>
      <vt:lpstr>Inter Site Transfer – Transactions Detail (Receiving Site)</vt:lpstr>
      <vt:lpstr>Inter Site Production Order Issue</vt:lpstr>
      <vt:lpstr>Inter Site Production Order Issue – Transaction Detail</vt:lpstr>
      <vt:lpstr>Multi-Site Component Issues – GL Effect</vt:lpstr>
      <vt:lpstr>Summary: Intersite Transfers and Component Issues</vt:lpstr>
      <vt:lpstr>Labor Reporting</vt:lpstr>
      <vt:lpstr>Labor and Burden Absorption</vt:lpstr>
      <vt:lpstr>Labor Calculations</vt:lpstr>
      <vt:lpstr>Labor Rate Variance Calculations</vt:lpstr>
      <vt:lpstr>Labor Usage Variance Calculations</vt:lpstr>
      <vt:lpstr>Labor Reporting – GL Effect</vt:lpstr>
      <vt:lpstr>Down Time – GL Effect</vt:lpstr>
      <vt:lpstr>Non-Productive Labor Feedback – GL Effect</vt:lpstr>
      <vt:lpstr>Burden Calculations</vt:lpstr>
      <vt:lpstr>Burden Rate Variance Calculations</vt:lpstr>
      <vt:lpstr>Burden Usage Variance Calculations</vt:lpstr>
      <vt:lpstr>Burden – GL Effect</vt:lpstr>
      <vt:lpstr>Labor Rate Variances</vt:lpstr>
      <vt:lpstr>Labor Burden Rate Variances</vt:lpstr>
      <vt:lpstr>Labor Usage Variances</vt:lpstr>
      <vt:lpstr>Labor Burden Usage Variances</vt:lpstr>
      <vt:lpstr>Subcontract – GL Effect</vt:lpstr>
      <vt:lpstr>Subcontract-Related Variances</vt:lpstr>
      <vt:lpstr>Production Order Receipt</vt:lpstr>
      <vt:lpstr>Production Order Receipt – Transactions Detail</vt:lpstr>
      <vt:lpstr>Production Order Receipt – GL Effect</vt:lpstr>
      <vt:lpstr>Scrap – Reject Costing</vt:lpstr>
      <vt:lpstr>Scrap – Transactions Detail (Reject Costing)</vt:lpstr>
      <vt:lpstr>Rework</vt:lpstr>
      <vt:lpstr>Post Production Order Usage Variances</vt:lpstr>
      <vt:lpstr>Material Usage Variance</vt:lpstr>
      <vt:lpstr>Post Production Order Usage Variances – GL Effect</vt:lpstr>
      <vt:lpstr>Post Production Order Usage Variances – GL Effect</vt:lpstr>
      <vt:lpstr>Production Order Accounting Close</vt:lpstr>
      <vt:lpstr>Discrete Production Order Accounting Close</vt:lpstr>
      <vt:lpstr>Discrete Production Order Accounting Close</vt:lpstr>
      <vt:lpstr>Cumulative Production Order Accounting Close</vt:lpstr>
      <vt:lpstr>Transfer Work in Process</vt:lpstr>
      <vt:lpstr>Material Usage Variance</vt:lpstr>
      <vt:lpstr>Method Variance During Operation Report</vt:lpstr>
      <vt:lpstr>Method Variance During Accounting Close</vt:lpstr>
      <vt:lpstr>Production Order Accounting Close – GL Effect</vt:lpstr>
      <vt:lpstr>Production Order Cost Report</vt:lpstr>
      <vt:lpstr>Accum Qty, Expected Cost, Accum Cost, Balance</vt:lpstr>
      <vt:lpstr>Accrued Variance, Rate Variance, Usage Variance</vt:lpstr>
      <vt:lpstr>Standard Cost Received</vt:lpstr>
      <vt:lpstr>Method Change Variance</vt:lpstr>
      <vt:lpstr>Review</vt:lpstr>
      <vt:lpstr>Mastery Question – Multiple Choice</vt:lpstr>
      <vt:lpstr>Mastery Question – True False</vt:lpstr>
      <vt:lpstr>Mastery Question – True False</vt:lpstr>
      <vt:lpstr>Exercise: Production Costing</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231</cp:revision>
  <dcterms:created xsi:type="dcterms:W3CDTF">2021-05-06T02:16:55Z</dcterms:created>
  <dcterms:modified xsi:type="dcterms:W3CDTF">2021-09-23T09:13:04Z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