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notesSlides/notesSlide2.xml" ContentType="application/vnd.openxmlformats-officedocument.presentationml.notesSlide+xml"/>
  <Override PartName="/ppt/comments/comment2.xml" ContentType="application/vnd.openxmlformats-officedocument.presentationml.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2"/>
  </p:notesMasterIdLst>
  <p:handoutMasterIdLst>
    <p:handoutMasterId r:id="rId33"/>
  </p:handoutMasterIdLst>
  <p:sldIdLst>
    <p:sldId id="257" r:id="rId2"/>
    <p:sldId id="259" r:id="rId3"/>
    <p:sldId id="260" r:id="rId4"/>
    <p:sldId id="286"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7" r:id="rId28"/>
    <p:sldId id="288" r:id="rId29"/>
    <p:sldId id="289" r:id="rId30"/>
    <p:sldId id="258" r:id="rId31"/>
  </p:sldIdLst>
  <p:sldSz cx="12192000" cy="6858000"/>
  <p:notesSz cx="6858000" cy="9144000"/>
  <p:custDataLst>
    <p:tags r:id="rId3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p15:clr>
            <a:srgbClr val="A4A3A4"/>
          </p15:clr>
        </p15:guide>
        <p15:guide id="3" orient="horz" pos="216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nChao Ma" initials="XM" lastIdx="2" clrIdx="0">
    <p:extLst>
      <p:ext uri="{19B8F6BF-5375-455C-9EA6-DF929625EA0E}">
        <p15:presenceInfo xmlns:p15="http://schemas.microsoft.com/office/powerpoint/2012/main" userId="XinChao M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826" autoAdjust="0"/>
  </p:normalViewPr>
  <p:slideViewPr>
    <p:cSldViewPr snapToGrid="0">
      <p:cViewPr varScale="1">
        <p:scale>
          <a:sx n="80" d="100"/>
          <a:sy n="80" d="100"/>
        </p:scale>
        <p:origin x="60" y="40"/>
      </p:cViewPr>
      <p:guideLst>
        <p:guide pos="3840"/>
        <p:guide orient="horz" pos="2160"/>
      </p:guideLst>
    </p:cSldViewPr>
  </p:slideViewPr>
  <p:notesTextViewPr>
    <p:cViewPr>
      <p:scale>
        <a:sx n="1" d="1"/>
        <a:sy n="1" d="1"/>
      </p:scale>
      <p:origin x="0" y="0"/>
    </p:cViewPr>
  </p:notesTextViewPr>
  <p:sorterViewPr>
    <p:cViewPr varScale="1">
      <p:scale>
        <a:sx n="1" d="1"/>
        <a:sy n="1" d="1"/>
      </p:scale>
      <p:origin x="0" y="0"/>
    </p:cViewPr>
  </p:sorterViewPr>
  <p:notesViewPr>
    <p:cSldViewPr snapToGrid="0" showGuides="1">
      <p:cViewPr varScale="1">
        <p:scale>
          <a:sx n="113" d="100"/>
          <a:sy n="113" d="100"/>
        </p:scale>
        <p:origin x="4092" y="11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 Id="rId8" Type="http://schemas.openxmlformats.org/officeDocument/2006/relationships/slide" Target="slides/slide7.xml"/><Relationship Id="rId3" Type="http://schemas.openxmlformats.org/officeDocument/2006/relationships/slide" Target="slides/slide2.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1-07-16T11:06:54.077" idx="1">
    <p:pos x="2818" y="2473"/>
    <p:text>U</p:text>
    <p:extLst>
      <p:ext uri="{C676402C-5697-4E1C-873F-D02D1690AC5C}">
        <p15:threadingInfo xmlns:p15="http://schemas.microsoft.com/office/powerpoint/2012/main" timeZoneBias="-48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1-07-16T11:07:05.883" idx="2">
    <p:pos x="1521" y="427"/>
    <p:text>H1</p:text>
    <p:extLst>
      <p:ext uri="{C676402C-5697-4E1C-873F-D02D1690AC5C}">
        <p15:threadingInfo xmlns:p15="http://schemas.microsoft.com/office/powerpoint/2012/main" timeZoneBias="-48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3019A13-B009-4E72-87BC-AF1F545DBEAA}" type="datetimeFigureOut">
              <a:rPr lang="en-US"/>
              <a:t>8/23/2021</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21FD978-EB6F-43F0-AF06-547F3FE0E93E}" type="slidenum">
              <a:rPr lang="en-US"/>
              <a:t>‹#›</a:t>
            </a:fld>
            <a:endParaRPr lang="en-US"/>
          </a:p>
        </p:txBody>
      </p:sp>
    </p:spTree>
    <p:extLst>
      <p:ext uri="{BB962C8B-B14F-4D97-AF65-F5344CB8AC3E}">
        <p14:creationId xmlns:p14="http://schemas.microsoft.com/office/powerpoint/2010/main" val="19816267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A0309D-29A5-41EB-A21C-AA04AB83B0BF}" type="datetimeFigureOut">
              <a:rPr lang="en-US"/>
              <a:t>8/23/2021</a:t>
            </a:fld>
            <a:endParaRPr lang="en-US"/>
          </a:p>
        </p:txBody>
      </p:sp>
      <p:sp>
        <p:nvSpPr>
          <p:cNvPr id="4" name="Slide Image Placeholder 3"/>
          <p:cNvSpPr>
            <a:spLocks noGrp="1" noRot="1" noChangeAspect="1"/>
          </p:cNvSpPr>
          <p:nvPr>
            <p:ph type="sldImg" idx="2"/>
          </p:nvPr>
        </p:nvSpPr>
        <p:spPr>
          <a:xfrm>
            <a:off x="685800" y="630237"/>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3887785"/>
            <a:ext cx="5486400" cy="4625977"/>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9C3D6E-2AFE-42F9-8E48-04913595993F}" type="slidenum">
              <a:rPr lang="en-US"/>
              <a:t>‹#›</a:t>
            </a:fld>
            <a:endParaRPr lang="en-US"/>
          </a:p>
        </p:txBody>
      </p:sp>
    </p:spTree>
    <p:extLst>
      <p:ext uri="{BB962C8B-B14F-4D97-AF65-F5344CB8AC3E}">
        <p14:creationId xmlns:p14="http://schemas.microsoft.com/office/powerpoint/2010/main" val="2621728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19C3D6E-2AFE-42F9-8E48-04913595993F}" type="slidenum">
              <a:rPr lang="en-US" smtClean="0"/>
              <a:t>1</a:t>
            </a:fld>
            <a:endParaRPr lang="en-US"/>
          </a:p>
        </p:txBody>
      </p:sp>
    </p:spTree>
    <p:extLst>
      <p:ext uri="{BB962C8B-B14F-4D97-AF65-F5344CB8AC3E}">
        <p14:creationId xmlns:p14="http://schemas.microsoft.com/office/powerpoint/2010/main" val="1382595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dirty="0"/>
          </a:p>
        </p:txBody>
      </p:sp>
      <p:sp>
        <p:nvSpPr>
          <p:cNvPr id="4" name="myNotes"/>
          <p:cNvSpPr>
            <a:spLocks noGrp="1"/>
          </p:cNvSpPr>
          <p:nvPr>
            <p:ph type="sldNum" sz="quarter" idx="10"/>
          </p:nvPr>
        </p:nvSpPr>
        <p:spPr/>
        <p:txBody>
          <a:bodyPr/>
          <a:lstStyle/>
          <a:p>
            <a:fld id="{D19C3D6E-2AFE-42F9-8E48-04913595993F}" type="slidenum">
              <a:rPr lang="en-US" smtClean="0"/>
              <a:t>10</a:t>
            </a:fld>
            <a:endParaRPr lang="en-US"/>
          </a:p>
        </p:txBody>
      </p:sp>
    </p:spTree>
    <p:extLst>
      <p:ext uri="{BB962C8B-B14F-4D97-AF65-F5344CB8AC3E}">
        <p14:creationId xmlns:p14="http://schemas.microsoft.com/office/powerpoint/2010/main" val="6058671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In a perpetual inventory system such as QAD Enterprise Applications, every inventory receipt, issue, count, or transfer updates the Inventory account (at GL cost). The following are the specific inventory accounts set up in QAD Enterprise Applications, with information on the account type and the QAD Enterprise Applications functions that use the accounts.</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Inventory. </a:t>
            </a:r>
            <a:r>
              <a:rPr lang="en-US" sz="1200" kern="1200" dirty="0" smtClean="0">
                <a:solidFill>
                  <a:schemeClr val="tx1"/>
                </a:solidFill>
                <a:effectLst/>
                <a:latin typeface="+mn-lt"/>
                <a:ea typeface="+mn-ea"/>
                <a:cs typeface="+mn-cs"/>
              </a:rPr>
              <a:t>Tracks inventory value. Transactions affecting Inventory accounts include purchase order receipts, production order issues/receipts, sales order shipments, physical inventory counts, as well as manual inventory transactions. Each of these transactions affects inventory by creating a GL transaction which either debits (increases) or credits (decreases) the account value. If site/location inventory accounts are specified in Inventory Accounts, all inventory transactions will use them. Otherwise, the product line inventory account associated to the item will default.</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Inventory Discrepancy. </a:t>
            </a:r>
            <a:r>
              <a:rPr lang="en-US" sz="1200" kern="1200" dirty="0" smtClean="0">
                <a:solidFill>
                  <a:schemeClr val="tx1"/>
                </a:solidFill>
                <a:effectLst/>
                <a:latin typeface="+mn-lt"/>
                <a:ea typeface="+mn-ea"/>
                <a:cs typeface="+mn-cs"/>
              </a:rPr>
              <a:t>Tracks inventory discrepancies due to cycle count or physical inventory adjustments. Positive count adjustments debit (increase) the Inventory account and credit (decrease) the Inventory Discrepancy account. Negative count adjustments do the reverse.</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Inventory Discrepancy = Quantity change * total GL cost</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Scrap. </a:t>
            </a:r>
            <a:r>
              <a:rPr lang="en-US" sz="1200" kern="1200" dirty="0" smtClean="0">
                <a:solidFill>
                  <a:schemeClr val="tx1"/>
                </a:solidFill>
                <a:effectLst/>
                <a:latin typeface="+mn-lt"/>
                <a:ea typeface="+mn-ea"/>
                <a:cs typeface="+mn-cs"/>
              </a:rPr>
              <a:t>Records scrap amounts from production orders or quality orders.</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Cost Revalue. </a:t>
            </a:r>
            <a:r>
              <a:rPr lang="en-US" sz="1200" kern="1200" dirty="0" smtClean="0">
                <a:solidFill>
                  <a:schemeClr val="tx1"/>
                </a:solidFill>
                <a:effectLst/>
                <a:latin typeface="+mn-lt"/>
                <a:ea typeface="+mn-ea"/>
                <a:cs typeface="+mn-cs"/>
              </a:rPr>
              <a:t>Records the GL impact of item cost changes on inventory. Whenever the GL costs for items are changed using either Item Cost Maintenance, Item-Site Cost Maintenance, Cost Roll-Ups in the GL cost set, or Current Cost Set Move to GL Set, the system automatically creates revaluation postings in the GL. An increase in cost will cause a debit to the Inventory account and a credit to the Cost Revalue account. Note that GL item cost changes do not automatically revalue material in WIP. This material can be revalued by using WIP Material Cost Revaluation.</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Cost Revalue = Cost change * total quantity on-hand</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11</a:t>
            </a:fld>
            <a:endParaRPr lang="en-US"/>
          </a:p>
        </p:txBody>
      </p:sp>
    </p:spTree>
    <p:extLst>
      <p:ext uri="{BB962C8B-B14F-4D97-AF65-F5344CB8AC3E}">
        <p14:creationId xmlns:p14="http://schemas.microsoft.com/office/powerpoint/2010/main" val="42148949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Usually inventory balances are maintained by product line, but you can specify inventory accounts in more detail than Product Lines, allows. If so, you can set inventory accounts by product line, site, and location in Inventory Accounts, to obtain the level of detail that you want. Location is optional and allows you to set inventory accounts differently for multiple sites within a product line.</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12</a:t>
            </a:fld>
            <a:endParaRPr lang="en-US"/>
          </a:p>
        </p:txBody>
      </p:sp>
    </p:spTree>
    <p:extLst>
      <p:ext uri="{BB962C8B-B14F-4D97-AF65-F5344CB8AC3E}">
        <p14:creationId xmlns:p14="http://schemas.microsoft.com/office/powerpoint/2010/main" val="20553414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Another group of accounts is used to monitor Purchasing and Accounts Payable activities. These purchasing accounts include variance accounts, which are used to evaluate your internal performance and that of your suppliers.</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Purchases. </a:t>
            </a:r>
            <a:r>
              <a:rPr lang="en-US" sz="1200" kern="1200" dirty="0" smtClean="0">
                <a:solidFill>
                  <a:schemeClr val="tx1"/>
                </a:solidFill>
                <a:effectLst/>
                <a:latin typeface="+mn-lt"/>
                <a:ea typeface="+mn-ea"/>
                <a:cs typeface="+mn-cs"/>
              </a:rPr>
              <a:t>Records purchases of non-inventory (expense) items that exist in the Item Master. Default account usually amended.</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PO Receipts (accrued AP) for Inventory Items. </a:t>
            </a:r>
            <a:r>
              <a:rPr lang="en-US" sz="1200" kern="1200" dirty="0" smtClean="0">
                <a:solidFill>
                  <a:schemeClr val="tx1"/>
                </a:solidFill>
                <a:effectLst/>
                <a:latin typeface="+mn-lt"/>
                <a:ea typeface="+mn-ea"/>
                <a:cs typeface="+mn-cs"/>
              </a:rPr>
              <a:t>Accrues purchase order receipts prior to receipt of supplier invoices. The Inventory account is debited for the GL cost of the item less any overhead amount multiplied by the quantity received. The Purchase Order Receipts account is credited for the purchase order price times the quantity received.</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PO unit price * PO </a:t>
            </a:r>
            <a:r>
              <a:rPr lang="en-US" sz="1200" i="1" kern="1200" dirty="0" err="1" smtClean="0">
                <a:solidFill>
                  <a:schemeClr val="tx1"/>
                </a:solidFill>
                <a:effectLst/>
                <a:latin typeface="+mn-lt"/>
                <a:ea typeface="+mn-ea"/>
                <a:cs typeface="+mn-cs"/>
              </a:rPr>
              <a:t>qty</a:t>
            </a:r>
            <a:r>
              <a:rPr lang="en-US" sz="1200" i="1" kern="1200" dirty="0" smtClean="0">
                <a:solidFill>
                  <a:schemeClr val="tx1"/>
                </a:solidFill>
                <a:effectLst/>
                <a:latin typeface="+mn-lt"/>
                <a:ea typeface="+mn-ea"/>
                <a:cs typeface="+mn-cs"/>
              </a:rPr>
              <a:t> received</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Overhead Applied . </a:t>
            </a:r>
            <a:r>
              <a:rPr lang="en-US" sz="1200" kern="1200" dirty="0" smtClean="0">
                <a:solidFill>
                  <a:schemeClr val="tx1"/>
                </a:solidFill>
                <a:effectLst/>
                <a:latin typeface="+mn-lt"/>
                <a:ea typeface="+mn-ea"/>
                <a:cs typeface="+mn-cs"/>
              </a:rPr>
              <a:t>Tracks fixed overhead amounts applied at purchase and manufacturing item receipts. When receipt transactions are made, the system credits the Overhead Applied account and debits Inventory for this-level overhead amount.</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PO Price Variance. </a:t>
            </a:r>
            <a:r>
              <a:rPr lang="en-US" sz="1200" kern="1200" dirty="0" smtClean="0">
                <a:solidFill>
                  <a:schemeClr val="tx1"/>
                </a:solidFill>
                <a:effectLst/>
                <a:latin typeface="+mn-lt"/>
                <a:ea typeface="+mn-ea"/>
                <a:cs typeface="+mn-cs"/>
              </a:rPr>
              <a:t>Tracks the difference between the PO price for an item and the total standard cost of the item at the time the PO is received (less any overhead amount).</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[PO unit price – (total GL unit cost – overhead)] * PO </a:t>
            </a:r>
            <a:r>
              <a:rPr lang="en-US" sz="1200" i="1" kern="1200" dirty="0" err="1" smtClean="0">
                <a:solidFill>
                  <a:schemeClr val="tx1"/>
                </a:solidFill>
                <a:effectLst/>
                <a:latin typeface="+mn-lt"/>
                <a:ea typeface="+mn-ea"/>
                <a:cs typeface="+mn-cs"/>
              </a:rPr>
              <a:t>qty</a:t>
            </a:r>
            <a:r>
              <a:rPr lang="en-US" sz="1200" i="1" kern="1200" dirty="0" smtClean="0">
                <a:solidFill>
                  <a:schemeClr val="tx1"/>
                </a:solidFill>
                <a:effectLst/>
                <a:latin typeface="+mn-lt"/>
                <a:ea typeface="+mn-ea"/>
                <a:cs typeface="+mn-cs"/>
              </a:rPr>
              <a:t> received</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When a purchase order item is received, the system creates a debit to Purchase Price Variance in addition to a debit to Inventory in the event the PO price is higher. It does so in order to balance the credit to Purchase Order Receipts.</a:t>
            </a:r>
          </a:p>
          <a:p>
            <a:r>
              <a:rPr lang="en-US" sz="1200" kern="1200" dirty="0" smtClean="0">
                <a:solidFill>
                  <a:schemeClr val="tx1"/>
                </a:solidFill>
                <a:effectLst/>
                <a:latin typeface="+mn-lt"/>
                <a:ea typeface="+mn-ea"/>
                <a:cs typeface="+mn-cs"/>
              </a:rPr>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AP Usage Variance . </a:t>
            </a:r>
            <a:r>
              <a:rPr lang="en-US" sz="1200" kern="1200" dirty="0" smtClean="0">
                <a:solidFill>
                  <a:schemeClr val="tx1"/>
                </a:solidFill>
                <a:effectLst/>
                <a:latin typeface="+mn-lt"/>
                <a:ea typeface="+mn-ea"/>
                <a:cs typeface="+mn-cs"/>
              </a:rPr>
              <a:t>Tracks the difference between PO quantity received and supplier invoice quantity when receipts are vouchered.</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(Invoice </a:t>
            </a:r>
            <a:r>
              <a:rPr lang="en-US" sz="1200" i="1" kern="1200" dirty="0" err="1" smtClean="0">
                <a:solidFill>
                  <a:schemeClr val="tx1"/>
                </a:solidFill>
                <a:effectLst/>
                <a:latin typeface="+mn-lt"/>
                <a:ea typeface="+mn-ea"/>
                <a:cs typeface="+mn-cs"/>
              </a:rPr>
              <a:t>qty</a:t>
            </a:r>
            <a:r>
              <a:rPr lang="en-US" sz="1200" i="1" kern="1200" dirty="0" smtClean="0">
                <a:solidFill>
                  <a:schemeClr val="tx1"/>
                </a:solidFill>
                <a:effectLst/>
                <a:latin typeface="+mn-lt"/>
                <a:ea typeface="+mn-ea"/>
                <a:cs typeface="+mn-cs"/>
              </a:rPr>
              <a:t> – PO receipt </a:t>
            </a:r>
            <a:r>
              <a:rPr lang="en-US" sz="1200" i="1" kern="1200" dirty="0" err="1" smtClean="0">
                <a:solidFill>
                  <a:schemeClr val="tx1"/>
                </a:solidFill>
                <a:effectLst/>
                <a:latin typeface="+mn-lt"/>
                <a:ea typeface="+mn-ea"/>
                <a:cs typeface="+mn-cs"/>
              </a:rPr>
              <a:t>qty</a:t>
            </a:r>
            <a:r>
              <a:rPr lang="en-US" sz="1200" i="1" kern="1200" dirty="0" smtClean="0">
                <a:solidFill>
                  <a:schemeClr val="tx1"/>
                </a:solidFill>
                <a:effectLst/>
                <a:latin typeface="+mn-lt"/>
                <a:ea typeface="+mn-ea"/>
                <a:cs typeface="+mn-cs"/>
              </a:rPr>
              <a:t>) * PO unit cost</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 positive variance (invoice quantity larger than received quantity multiplied by the PO unit price) is debited to the Accounts Payable Usage Variance account and credited to the PO Receipts account, which now contains both the original receipt value plus the value of the discrepancy between the original receipt quantity and the quantity that was vouchered.</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AP Rate Variance . </a:t>
            </a:r>
            <a:r>
              <a:rPr lang="en-US" sz="1200" kern="1200" dirty="0" smtClean="0">
                <a:solidFill>
                  <a:schemeClr val="tx1"/>
                </a:solidFill>
                <a:effectLst/>
                <a:latin typeface="+mn-lt"/>
                <a:ea typeface="+mn-ea"/>
                <a:cs typeface="+mn-cs"/>
              </a:rPr>
              <a:t>Tracks the difference between PO price and supplier invoice price when receipts are vouchered.</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(Invoice unit cost- PO unit cost) * invoice </a:t>
            </a:r>
            <a:r>
              <a:rPr lang="en-US" sz="1200" i="1" kern="1200" dirty="0" err="1" smtClean="0">
                <a:solidFill>
                  <a:schemeClr val="tx1"/>
                </a:solidFill>
                <a:effectLst/>
                <a:latin typeface="+mn-lt"/>
                <a:ea typeface="+mn-ea"/>
                <a:cs typeface="+mn-cs"/>
              </a:rPr>
              <a:t>qty</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In the case of a higher price, the Accounts Payable Rate Variance account is debited and the PO Receipts account is credited. The PO Receipts account contains the original receipt value plus the AP Usage Variance and the value of the discrepancy between the original PO cost and the cost that was vouchered.</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13</a:t>
            </a:fld>
            <a:endParaRPr lang="en-US"/>
          </a:p>
        </p:txBody>
      </p:sp>
    </p:spTree>
    <p:extLst>
      <p:ext uri="{BB962C8B-B14F-4D97-AF65-F5344CB8AC3E}">
        <p14:creationId xmlns:p14="http://schemas.microsoft.com/office/powerpoint/2010/main" val="27584373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dirty="0" smtClean="0"/>
              <a:t>Usually PO Receipts balances are maintained by product line, but you can specify PO Receipts accounts in more detail than Product Lines, allows. If so, you can set PO Receipts accounts by product line, site, and supplier type in Purchasing Accounts, to obtain the level of detail that you want. Supplier Type is optional and allows you to set PO Receipts accounts differently for multiple sites within a product line.</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14</a:t>
            </a:fld>
            <a:endParaRPr lang="en-US"/>
          </a:p>
        </p:txBody>
      </p:sp>
    </p:spTree>
    <p:extLst>
      <p:ext uri="{BB962C8B-B14F-4D97-AF65-F5344CB8AC3E}">
        <p14:creationId xmlns:p14="http://schemas.microsoft.com/office/powerpoint/2010/main" val="6532252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Sales and cost of sales amounts are tracked by product line. The GL accounts for Sales and Sales Discounts default from the sales accounts if defined in Sales Accounts; otherwise, from the item product line (Product Lines).</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Sales. </a:t>
            </a:r>
            <a:r>
              <a:rPr lang="en-US" sz="1200" kern="1200" dirty="0" smtClean="0">
                <a:solidFill>
                  <a:schemeClr val="tx1"/>
                </a:solidFill>
                <a:effectLst/>
                <a:latin typeface="+mn-lt"/>
                <a:ea typeface="+mn-ea"/>
                <a:cs typeface="+mn-cs"/>
              </a:rPr>
              <a:t>Tracks gross revenue from sales</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Sales Disc. </a:t>
            </a:r>
            <a:r>
              <a:rPr lang="en-US" sz="1200" kern="1200" dirty="0" smtClean="0">
                <a:solidFill>
                  <a:schemeClr val="tx1"/>
                </a:solidFill>
                <a:effectLst/>
                <a:latin typeface="+mn-lt"/>
                <a:ea typeface="+mn-ea"/>
                <a:cs typeface="+mn-cs"/>
              </a:rPr>
              <a:t>Tracks sales order line discount amounts</a:t>
            </a:r>
          </a:p>
          <a:p>
            <a:r>
              <a:rPr lang="en-US" sz="1200" kern="1200" dirty="0" smtClean="0">
                <a:solidFill>
                  <a:schemeClr val="tx1"/>
                </a:solidFill>
                <a:effectLst/>
                <a:latin typeface="+mn-lt"/>
                <a:ea typeface="+mn-ea"/>
                <a:cs typeface="+mn-cs"/>
              </a:rPr>
              <a:t> </a:t>
            </a:r>
          </a:p>
          <a:p>
            <a:r>
              <a:rPr lang="en-US" sz="1200" b="1" i="1" kern="1200" dirty="0" smtClean="0">
                <a:solidFill>
                  <a:schemeClr val="tx1"/>
                </a:solidFill>
                <a:effectLst/>
                <a:latin typeface="+mn-lt"/>
                <a:ea typeface="+mn-ea"/>
                <a:cs typeface="+mn-cs"/>
              </a:rPr>
              <a:t>Note  </a:t>
            </a:r>
            <a:r>
              <a:rPr lang="en-US" sz="1200" kern="1200" dirty="0" smtClean="0">
                <a:solidFill>
                  <a:schemeClr val="tx1"/>
                </a:solidFill>
                <a:effectLst/>
                <a:latin typeface="+mn-lt"/>
                <a:ea typeface="+mn-ea"/>
                <a:cs typeface="+mn-cs"/>
              </a:rPr>
              <a:t>Price Lists, Discount Account field: If a discount account, cost center, or project is specified in Price Lists, then any discounts arising from the selected price list are posted to that account, cost center, or project. If no account, cost center, or project is specified, the discount amounts are posted to the Discount account specified in Sales Accounts, or Product Lines. If you want to segregate discount postings based on sales order information, such as product line or sales channel, then you should leave the Disc Acct and Accrual fields blank in Price Lists.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item’s GL cost is used to post Cost of Goods Sold (COGS). This amount is split into the five major cost categories of material, labor, burden, overhead, and subcontract.</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COGS Material. </a:t>
            </a:r>
            <a:r>
              <a:rPr lang="en-US" sz="1200" kern="1200" dirty="0" smtClean="0">
                <a:solidFill>
                  <a:schemeClr val="tx1"/>
                </a:solidFill>
                <a:effectLst/>
                <a:latin typeface="+mn-lt"/>
                <a:ea typeface="+mn-ea"/>
                <a:cs typeface="+mn-cs"/>
              </a:rPr>
              <a:t>Tracks the material portion of cost of sales. Each time a shipment occurs, a credit is made to the Inventory account for the total GL cost of the item times the quantity shipped and a debit for the COGS material portion.</a:t>
            </a:r>
          </a:p>
          <a:p>
            <a:endParaRPr lang="en-US" sz="1200" i="1"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COGS Labor . </a:t>
            </a:r>
            <a:r>
              <a:rPr lang="en-US" sz="1200" kern="1200" dirty="0" smtClean="0">
                <a:solidFill>
                  <a:schemeClr val="tx1"/>
                </a:solidFill>
                <a:effectLst/>
                <a:latin typeface="+mn-lt"/>
                <a:ea typeface="+mn-ea"/>
                <a:cs typeface="+mn-cs"/>
              </a:rPr>
              <a:t>Tracks the labor portion of cost of sales. Each time a shipment occurs, a credit is made to the Inventory account for the total GL cost of the item times the quantity shipped and a debit for the COGS labor portion.</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COGS Burden . </a:t>
            </a:r>
            <a:r>
              <a:rPr lang="en-US" sz="1200" kern="1200" dirty="0" smtClean="0">
                <a:solidFill>
                  <a:schemeClr val="tx1"/>
                </a:solidFill>
                <a:effectLst/>
                <a:latin typeface="+mn-lt"/>
                <a:ea typeface="+mn-ea"/>
                <a:cs typeface="+mn-cs"/>
              </a:rPr>
              <a:t>Tracks the variable overhead portion of cost of sales. Each time a shipment occurs, a credit is made to the Inventory account for the total GL cost of the item times the quantity shipped and a debit for the COGS burden portion.</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COGS Overhead . </a:t>
            </a:r>
            <a:r>
              <a:rPr lang="en-US" sz="1200" kern="1200" dirty="0" smtClean="0">
                <a:solidFill>
                  <a:schemeClr val="tx1"/>
                </a:solidFill>
                <a:effectLst/>
                <a:latin typeface="+mn-lt"/>
                <a:ea typeface="+mn-ea"/>
                <a:cs typeface="+mn-cs"/>
              </a:rPr>
              <a:t>Tracks the fixed overhead portion of cost of sales. Each time a shipment occurs, a credit is made to the Inventory account for the total GL cost of the item times the quantity shipped and a debit for the COGS overhead portion.</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COGS Subcontract. </a:t>
            </a:r>
            <a:r>
              <a:rPr lang="en-US" sz="1200" kern="1200" dirty="0" smtClean="0">
                <a:solidFill>
                  <a:schemeClr val="tx1"/>
                </a:solidFill>
                <a:effectLst/>
                <a:latin typeface="+mn-lt"/>
                <a:ea typeface="+mn-ea"/>
                <a:cs typeface="+mn-cs"/>
              </a:rPr>
              <a:t>Tracks the subcontract portion of cost of sales. Each time a shipment occurs, a credit is made to the Inventory account for the total GL cost of the item times the quantity shipped and a debit for the COGS subcontract portion.</a:t>
            </a:r>
          </a:p>
          <a:p>
            <a:r>
              <a:rPr lang="en-US" sz="1200" kern="1200" dirty="0" smtClean="0">
                <a:solidFill>
                  <a:schemeClr val="tx1"/>
                </a:solidFill>
                <a:effectLst/>
                <a:latin typeface="+mn-lt"/>
                <a:ea typeface="+mn-ea"/>
                <a:cs typeface="+mn-cs"/>
              </a:rPr>
              <a:t> </a:t>
            </a:r>
          </a:p>
          <a:p>
            <a:r>
              <a:rPr lang="en-US" sz="1200" b="1" i="1" kern="1200" dirty="0" smtClean="0">
                <a:solidFill>
                  <a:schemeClr val="tx1"/>
                </a:solidFill>
                <a:effectLst/>
                <a:latin typeface="+mn-lt"/>
                <a:ea typeface="+mn-ea"/>
                <a:cs typeface="+mn-cs"/>
              </a:rPr>
              <a:t>Note  </a:t>
            </a:r>
            <a:r>
              <a:rPr lang="en-US" sz="1200" kern="1200" dirty="0" smtClean="0">
                <a:solidFill>
                  <a:schemeClr val="tx1"/>
                </a:solidFill>
                <a:effectLst/>
                <a:latin typeface="+mn-lt"/>
                <a:ea typeface="+mn-ea"/>
                <a:cs typeface="+mn-cs"/>
              </a:rPr>
              <a:t>If you do not want to track the COGS costs by cost category, then you can set the accounts to be the same for all five categories.</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15</a:t>
            </a:fld>
            <a:endParaRPr lang="en-US"/>
          </a:p>
        </p:txBody>
      </p:sp>
    </p:spTree>
    <p:extLst>
      <p:ext uri="{BB962C8B-B14F-4D97-AF65-F5344CB8AC3E}">
        <p14:creationId xmlns:p14="http://schemas.microsoft.com/office/powerpoint/2010/main" val="33982113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In some cases, you can break sales information down into more detail than is available through product lines. In that case, if you additionally define sales accounts for a product line by site, customer type (hospitals, doctors’ offices) and/or channel (direct, OEM) in Sales Accounts, you can use different accounts in sales transactions. In this function, you must specify product line and site, but only need to use customer type and channel if you want more levels of detail.</a:t>
            </a:r>
          </a:p>
          <a:p>
            <a:r>
              <a:rPr lang="en-US" sz="1200" kern="1200" dirty="0" smtClean="0">
                <a:solidFill>
                  <a:schemeClr val="tx1"/>
                </a:solidFill>
                <a:effectLst/>
                <a:latin typeface="+mn-lt"/>
                <a:ea typeface="+mn-ea"/>
                <a:cs typeface="+mn-cs"/>
              </a:rPr>
              <a:t> </a:t>
            </a:r>
          </a:p>
          <a:p>
            <a:r>
              <a:rPr lang="en-US" sz="1200" b="1" i="1" kern="1200" dirty="0" smtClean="0">
                <a:solidFill>
                  <a:schemeClr val="tx1"/>
                </a:solidFill>
                <a:effectLst/>
                <a:latin typeface="+mn-lt"/>
                <a:ea typeface="+mn-ea"/>
                <a:cs typeface="+mn-cs"/>
              </a:rPr>
              <a:t>Note  </a:t>
            </a:r>
            <a:r>
              <a:rPr lang="en-US" sz="1200" kern="1200" dirty="0" smtClean="0">
                <a:solidFill>
                  <a:schemeClr val="tx1"/>
                </a:solidFill>
                <a:effectLst/>
                <a:latin typeface="+mn-lt"/>
                <a:ea typeface="+mn-ea"/>
                <a:cs typeface="+mn-cs"/>
              </a:rPr>
              <a:t>The Customer Type is associated with the customer record, and the system will look it up during sales account assignment in sales order processing. But Channel must be entered manually on each sales order. A blank Channel code is valid if accounts are assigned strictly by Customer Type.</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16</a:t>
            </a:fld>
            <a:endParaRPr lang="en-US"/>
          </a:p>
        </p:txBody>
      </p:sp>
    </p:spTree>
    <p:extLst>
      <p:ext uri="{BB962C8B-B14F-4D97-AF65-F5344CB8AC3E}">
        <p14:creationId xmlns:p14="http://schemas.microsoft.com/office/powerpoint/2010/main" val="36472628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These product line accounts are used in manufacturing to track the cost of floor stock, miscellaneous production costs, and production order variances. They appear on each manufacturing order as the defaults, but can be changed on any order.</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Floor Stock. </a:t>
            </a:r>
            <a:r>
              <a:rPr lang="en-US" sz="1200" kern="1200" dirty="0" smtClean="0">
                <a:solidFill>
                  <a:schemeClr val="tx1"/>
                </a:solidFill>
                <a:effectLst/>
                <a:latin typeface="+mn-lt"/>
                <a:ea typeface="+mn-ea"/>
                <a:cs typeface="+mn-cs"/>
              </a:rPr>
              <a:t>This is an Inventory clearing account for bulk issue items (for example, nails or nuts and bolts) that are part of the product structure, but which are not issued in the normal manner. Such items, coded in Items, with an Issue Policy = No, are issued to the floor using an unplanned issue transaction (Inventory Detail, action: Issues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Unplanned). The system uses the Floor Stock account rather than the Cost of Production account, though, so that the material is not expensed. The issue transaction creates a debit to Floor Stock and a credit to Inventory.</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Material Usage Variance. </a:t>
            </a:r>
            <a:r>
              <a:rPr lang="en-US" sz="1200" kern="1200" dirty="0" smtClean="0">
                <a:solidFill>
                  <a:schemeClr val="tx1"/>
                </a:solidFill>
                <a:effectLst/>
                <a:latin typeface="+mn-lt"/>
                <a:ea typeface="+mn-ea"/>
                <a:cs typeface="+mn-cs"/>
              </a:rPr>
              <a:t>Tracks the difference between actual quantity issued and the standard quantity required in production orders. Since the standard cost of the item is inflated for yield losses, differences due to yield are reflected here. This variance is calculated and posted when the manufacturing order is accounting closed. Usage variance will also be calculated for substitute materials issued to production orders, production order bill modifications that add materials, phantom use-up logic under some conditions, component issues to rework jobs, and for any materials issued to an expense job that is accounting closed.</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{actual </a:t>
            </a:r>
            <a:r>
              <a:rPr lang="en-US" sz="1200" i="1" kern="1200" dirty="0" err="1" smtClean="0">
                <a:solidFill>
                  <a:schemeClr val="tx1"/>
                </a:solidFill>
                <a:effectLst/>
                <a:latin typeface="+mn-lt"/>
                <a:ea typeface="+mn-ea"/>
                <a:cs typeface="+mn-cs"/>
              </a:rPr>
              <a:t>qty</a:t>
            </a:r>
            <a:r>
              <a:rPr lang="en-US" sz="1200" i="1" kern="1200" dirty="0" smtClean="0">
                <a:solidFill>
                  <a:schemeClr val="tx1"/>
                </a:solidFill>
                <a:effectLst/>
                <a:latin typeface="+mn-lt"/>
                <a:ea typeface="+mn-ea"/>
                <a:cs typeface="+mn-cs"/>
              </a:rPr>
              <a:t> issued – [</a:t>
            </a:r>
            <a:r>
              <a:rPr lang="en-US" sz="1200" i="1" kern="1200" dirty="0" err="1" smtClean="0">
                <a:solidFill>
                  <a:schemeClr val="tx1"/>
                </a:solidFill>
                <a:effectLst/>
                <a:latin typeface="+mn-lt"/>
                <a:ea typeface="+mn-ea"/>
                <a:cs typeface="+mn-cs"/>
              </a:rPr>
              <a:t>qty</a:t>
            </a:r>
            <a:r>
              <a:rPr lang="en-US" sz="1200" i="1" kern="1200" dirty="0" smtClean="0">
                <a:solidFill>
                  <a:schemeClr val="tx1"/>
                </a:solidFill>
                <a:effectLst/>
                <a:latin typeface="+mn-lt"/>
                <a:ea typeface="+mn-ea"/>
                <a:cs typeface="+mn-cs"/>
              </a:rPr>
              <a:t> per * (</a:t>
            </a:r>
            <a:r>
              <a:rPr lang="en-US" sz="1200" i="1" kern="1200" dirty="0" err="1" smtClean="0">
                <a:solidFill>
                  <a:schemeClr val="tx1"/>
                </a:solidFill>
                <a:effectLst/>
                <a:latin typeface="+mn-lt"/>
                <a:ea typeface="+mn-ea"/>
                <a:cs typeface="+mn-cs"/>
              </a:rPr>
              <a:t>qty</a:t>
            </a:r>
            <a:r>
              <a:rPr lang="en-US" sz="1200" i="1" kern="1200" dirty="0" smtClean="0">
                <a:solidFill>
                  <a:schemeClr val="tx1"/>
                </a:solidFill>
                <a:effectLst/>
                <a:latin typeface="+mn-lt"/>
                <a:ea typeface="+mn-ea"/>
                <a:cs typeface="+mn-cs"/>
              </a:rPr>
              <a:t> complete + </a:t>
            </a:r>
            <a:r>
              <a:rPr lang="en-US" sz="1200" i="1" kern="1200" dirty="0" err="1" smtClean="0">
                <a:solidFill>
                  <a:schemeClr val="tx1"/>
                </a:solidFill>
                <a:effectLst/>
                <a:latin typeface="+mn-lt"/>
                <a:ea typeface="+mn-ea"/>
                <a:cs typeface="+mn-cs"/>
              </a:rPr>
              <a:t>qty</a:t>
            </a:r>
            <a:r>
              <a:rPr lang="en-US" sz="1200" i="1" kern="1200" dirty="0" smtClean="0">
                <a:solidFill>
                  <a:schemeClr val="tx1"/>
                </a:solidFill>
                <a:effectLst/>
                <a:latin typeface="+mn-lt"/>
                <a:ea typeface="+mn-ea"/>
                <a:cs typeface="+mn-cs"/>
              </a:rPr>
              <a:t> reject)]} * GL cost</a:t>
            </a:r>
            <a:endParaRPr lang="en-US" sz="1200" kern="1200" dirty="0" smtClean="0">
              <a:solidFill>
                <a:schemeClr val="tx1"/>
              </a:solidFill>
              <a:effectLst/>
              <a:latin typeface="+mn-lt"/>
              <a:ea typeface="+mn-ea"/>
              <a:cs typeface="+mn-cs"/>
            </a:endParaRPr>
          </a:p>
          <a:p>
            <a:endParaRPr lang="en-US" dirty="0" smtClean="0"/>
          </a:p>
          <a:p>
            <a:r>
              <a:rPr lang="en-US" sz="1200" i="1" kern="1200" dirty="0" smtClean="0">
                <a:solidFill>
                  <a:schemeClr val="tx1"/>
                </a:solidFill>
                <a:effectLst/>
                <a:latin typeface="+mn-lt"/>
                <a:ea typeface="+mn-ea"/>
                <a:cs typeface="+mn-cs"/>
              </a:rPr>
              <a:t>Material Rate Variance. </a:t>
            </a:r>
            <a:r>
              <a:rPr lang="en-US" sz="1200" kern="1200" dirty="0" smtClean="0">
                <a:solidFill>
                  <a:schemeClr val="tx1"/>
                </a:solidFill>
                <a:effectLst/>
                <a:latin typeface="+mn-lt"/>
                <a:ea typeface="+mn-ea"/>
                <a:cs typeface="+mn-cs"/>
              </a:rPr>
              <a:t>Tracks the difference between the GL cost of an item at the time it is issued to a production order and the frozen cost of the item in the production order bill. You get this difference when you issue material from a different site and it has a different cost or when you change GL costs without updating WIP.</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(WO BOM unit cost at issue – GL unit cost) * actual </a:t>
            </a:r>
            <a:r>
              <a:rPr lang="en-US" sz="1200" i="1" kern="1200" dirty="0" err="1" smtClean="0">
                <a:solidFill>
                  <a:schemeClr val="tx1"/>
                </a:solidFill>
                <a:effectLst/>
                <a:latin typeface="+mn-lt"/>
                <a:ea typeface="+mn-ea"/>
                <a:cs typeface="+mn-cs"/>
              </a:rPr>
              <a:t>qty</a:t>
            </a:r>
            <a:r>
              <a:rPr lang="en-US" sz="1200" i="1" kern="1200" dirty="0" smtClean="0">
                <a:solidFill>
                  <a:schemeClr val="tx1"/>
                </a:solidFill>
                <a:effectLst/>
                <a:latin typeface="+mn-lt"/>
                <a:ea typeface="+mn-ea"/>
                <a:cs typeface="+mn-cs"/>
              </a:rPr>
              <a:t> issued</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Mix Variance. </a:t>
            </a:r>
            <a:r>
              <a:rPr lang="en-US" sz="1200" kern="1200" dirty="0" smtClean="0">
                <a:solidFill>
                  <a:schemeClr val="tx1"/>
                </a:solidFill>
                <a:effectLst/>
                <a:latin typeface="+mn-lt"/>
                <a:ea typeface="+mn-ea"/>
                <a:cs typeface="+mn-cs"/>
              </a:rPr>
              <a:t>This is the GL account code normally used to track the mix variance. The product line Mix Variance account is used as a default on all manufacturing orders for Co- Products/By-Products in the product line.</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[order </a:t>
            </a:r>
            <a:r>
              <a:rPr lang="en-US" sz="1200" i="1" kern="1200" dirty="0" err="1" smtClean="0">
                <a:solidFill>
                  <a:schemeClr val="tx1"/>
                </a:solidFill>
                <a:effectLst/>
                <a:latin typeface="+mn-lt"/>
                <a:ea typeface="+mn-ea"/>
                <a:cs typeface="+mn-cs"/>
              </a:rPr>
              <a:t>qty</a:t>
            </a:r>
            <a:r>
              <a:rPr lang="en-US" sz="1200" i="1" kern="1200" dirty="0" smtClean="0">
                <a:solidFill>
                  <a:schemeClr val="tx1"/>
                </a:solidFill>
                <a:effectLst/>
                <a:latin typeface="+mn-lt"/>
                <a:ea typeface="+mn-ea"/>
                <a:cs typeface="+mn-cs"/>
              </a:rPr>
              <a:t> – (receipt </a:t>
            </a:r>
            <a:r>
              <a:rPr lang="en-US" sz="1200" i="1" kern="1200" dirty="0" err="1" smtClean="0">
                <a:solidFill>
                  <a:schemeClr val="tx1"/>
                </a:solidFill>
                <a:effectLst/>
                <a:latin typeface="+mn-lt"/>
                <a:ea typeface="+mn-ea"/>
                <a:cs typeface="+mn-cs"/>
              </a:rPr>
              <a:t>qty</a:t>
            </a:r>
            <a:r>
              <a:rPr lang="en-US" sz="1200" i="1" kern="1200" dirty="0" smtClean="0">
                <a:solidFill>
                  <a:schemeClr val="tx1"/>
                </a:solidFill>
                <a:effectLst/>
                <a:latin typeface="+mn-lt"/>
                <a:ea typeface="+mn-ea"/>
                <a:cs typeface="+mn-cs"/>
              </a:rPr>
              <a:t> + scrap </a:t>
            </a:r>
            <a:r>
              <a:rPr lang="en-US" sz="1200" i="1" kern="1200" dirty="0" err="1" smtClean="0">
                <a:solidFill>
                  <a:schemeClr val="tx1"/>
                </a:solidFill>
                <a:effectLst/>
                <a:latin typeface="+mn-lt"/>
                <a:ea typeface="+mn-ea"/>
                <a:cs typeface="+mn-cs"/>
              </a:rPr>
              <a:t>qty</a:t>
            </a:r>
            <a:r>
              <a:rPr lang="en-US" sz="1200" i="1" kern="1200" dirty="0" smtClean="0">
                <a:solidFill>
                  <a:schemeClr val="tx1"/>
                </a:solidFill>
                <a:effectLst/>
                <a:latin typeface="+mn-lt"/>
                <a:ea typeface="+mn-ea"/>
                <a:cs typeface="+mn-cs"/>
              </a:rPr>
              <a:t>)] * GL cost</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Cost of Production. </a:t>
            </a:r>
            <a:r>
              <a:rPr lang="en-US" sz="1200" kern="1200" dirty="0" smtClean="0">
                <a:solidFill>
                  <a:schemeClr val="tx1"/>
                </a:solidFill>
                <a:effectLst/>
                <a:latin typeface="+mn-lt"/>
                <a:ea typeface="+mn-ea"/>
                <a:cs typeface="+mn-cs"/>
              </a:rPr>
              <a:t>Miscellaneous production costs that cannot be tracked to a specific production order, such as unplanned issues. Also serves as the clearing account for subcontract purchase transactions on production orders. When a subcontract purchase order is received, the cost of the subcontract item will remain in the Cost of Production account if no production order was linked to the subcontract purchase order.</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Subcontract Usage Variance. </a:t>
            </a:r>
            <a:r>
              <a:rPr lang="en-US" sz="1200" kern="1200" dirty="0" smtClean="0">
                <a:solidFill>
                  <a:schemeClr val="tx1"/>
                </a:solidFill>
                <a:effectLst/>
                <a:latin typeface="+mn-lt"/>
                <a:ea typeface="+mn-ea"/>
                <a:cs typeface="+mn-cs"/>
              </a:rPr>
              <a:t>Tracks the difference between the quantity received on a subcontract PO and the quantity completed in work in process.</a:t>
            </a:r>
          </a:p>
          <a:p>
            <a:r>
              <a:rPr lang="en-US" sz="1200" kern="1200" dirty="0" smtClean="0">
                <a:solidFill>
                  <a:schemeClr val="tx1"/>
                </a:solidFill>
                <a:effectLst/>
                <a:latin typeface="+mn-lt"/>
                <a:ea typeface="+mn-ea"/>
                <a:cs typeface="+mn-cs"/>
              </a:rPr>
              <a:t>This variance can be due to yield differences and rework, for example. It is calculated and posted by Production Order Accounting Close. A positive quantity multiplied by the subcontract operation cost is debited to Subcontract Usage and credited to WIP.</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Subcontract Usage </a:t>
            </a:r>
            <a:r>
              <a:rPr lang="en-US" sz="1200" i="1" kern="1200" dirty="0" err="1" smtClean="0">
                <a:solidFill>
                  <a:schemeClr val="tx1"/>
                </a:solidFill>
                <a:effectLst/>
                <a:latin typeface="+mn-lt"/>
                <a:ea typeface="+mn-ea"/>
                <a:cs typeface="+mn-cs"/>
              </a:rPr>
              <a:t>Var</a:t>
            </a:r>
            <a:r>
              <a:rPr lang="en-US" sz="1200" i="1" kern="1200" dirty="0" smtClean="0">
                <a:solidFill>
                  <a:schemeClr val="tx1"/>
                </a:solidFill>
                <a:effectLst/>
                <a:latin typeface="+mn-lt"/>
                <a:ea typeface="+mn-ea"/>
                <a:cs typeface="+mn-cs"/>
              </a:rPr>
              <a:t> = [</a:t>
            </a:r>
            <a:r>
              <a:rPr lang="en-US" sz="1200" i="1" kern="1200" dirty="0" err="1" smtClean="0">
                <a:solidFill>
                  <a:schemeClr val="tx1"/>
                </a:solidFill>
                <a:effectLst/>
                <a:latin typeface="+mn-lt"/>
                <a:ea typeface="+mn-ea"/>
                <a:cs typeface="+mn-cs"/>
              </a:rPr>
              <a:t>qty</a:t>
            </a:r>
            <a:r>
              <a:rPr lang="en-US" sz="1200" i="1" kern="1200" dirty="0" smtClean="0">
                <a:solidFill>
                  <a:schemeClr val="tx1"/>
                </a:solidFill>
                <a:effectLst/>
                <a:latin typeface="+mn-lt"/>
                <a:ea typeface="+mn-ea"/>
                <a:cs typeface="+mn-cs"/>
              </a:rPr>
              <a:t> received – (</a:t>
            </a:r>
            <a:r>
              <a:rPr lang="en-US" sz="1200" i="1" kern="1200" dirty="0" err="1" smtClean="0">
                <a:solidFill>
                  <a:schemeClr val="tx1"/>
                </a:solidFill>
                <a:effectLst/>
                <a:latin typeface="+mn-lt"/>
                <a:ea typeface="+mn-ea"/>
                <a:cs typeface="+mn-cs"/>
              </a:rPr>
              <a:t>qty</a:t>
            </a:r>
            <a:r>
              <a:rPr lang="en-US" sz="1200" i="1" kern="1200" dirty="0" smtClean="0">
                <a:solidFill>
                  <a:schemeClr val="tx1"/>
                </a:solidFill>
                <a:effectLst/>
                <a:latin typeface="+mn-lt"/>
                <a:ea typeface="+mn-ea"/>
                <a:cs typeface="+mn-cs"/>
              </a:rPr>
              <a:t> complete + </a:t>
            </a:r>
            <a:r>
              <a:rPr lang="en-US" sz="1200" i="1" kern="1200" dirty="0" err="1" smtClean="0">
                <a:solidFill>
                  <a:schemeClr val="tx1"/>
                </a:solidFill>
                <a:effectLst/>
                <a:latin typeface="+mn-lt"/>
                <a:ea typeface="+mn-ea"/>
                <a:cs typeface="+mn-cs"/>
              </a:rPr>
              <a:t>qty</a:t>
            </a:r>
            <a:r>
              <a:rPr lang="en-US" sz="1200" i="1" kern="1200" dirty="0" smtClean="0">
                <a:solidFill>
                  <a:schemeClr val="tx1"/>
                </a:solidFill>
                <a:effectLst/>
                <a:latin typeface="+mn-lt"/>
                <a:ea typeface="+mn-ea"/>
                <a:cs typeface="+mn-cs"/>
              </a:rPr>
              <a:t> reject)] * subcontract frozen WO BOM unit cost</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Subcontract Rate Variance. </a:t>
            </a:r>
            <a:r>
              <a:rPr lang="en-US" sz="1200" kern="1200" dirty="0" smtClean="0">
                <a:solidFill>
                  <a:schemeClr val="tx1"/>
                </a:solidFill>
                <a:effectLst/>
                <a:latin typeface="+mn-lt"/>
                <a:ea typeface="+mn-ea"/>
                <a:cs typeface="+mn-cs"/>
              </a:rPr>
              <a:t>Tracks the difference between the subcontract PO price and the standard subcontract cost in the routing for an item. This is calculated and posted at the time the PO Receipt is processed. A positive rate difference multiplied by the quantity received at purchase order receipt is credited to WIP and debited to the Subcontract Rate Variance account.</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Subcontract Rate Variance = (subcontract PO unit cost – subcontract frozen WO BOM unit cost) * </a:t>
            </a:r>
            <a:r>
              <a:rPr lang="en-US" sz="1200" i="1" kern="1200" dirty="0" err="1" smtClean="0">
                <a:solidFill>
                  <a:schemeClr val="tx1"/>
                </a:solidFill>
                <a:effectLst/>
                <a:latin typeface="+mn-lt"/>
                <a:ea typeface="+mn-ea"/>
                <a:cs typeface="+mn-cs"/>
              </a:rPr>
              <a:t>qty</a:t>
            </a:r>
            <a:r>
              <a:rPr lang="en-US" sz="1200" i="1" kern="1200" dirty="0" smtClean="0">
                <a:solidFill>
                  <a:schemeClr val="tx1"/>
                </a:solidFill>
                <a:effectLst/>
                <a:latin typeface="+mn-lt"/>
                <a:ea typeface="+mn-ea"/>
                <a:cs typeface="+mn-cs"/>
              </a:rPr>
              <a:t> received</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Work in Process (WIP). </a:t>
            </a:r>
            <a:r>
              <a:rPr lang="en-US" sz="1200" kern="1200" dirty="0" smtClean="0">
                <a:solidFill>
                  <a:schemeClr val="tx1"/>
                </a:solidFill>
                <a:effectLst/>
                <a:latin typeface="+mn-lt"/>
                <a:ea typeface="+mn-ea"/>
                <a:cs typeface="+mn-cs"/>
              </a:rPr>
              <a:t>Tracks work-in-process inventory value.</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Method Variance. </a:t>
            </a:r>
            <a:r>
              <a:rPr lang="en-US" sz="1200" kern="1200" dirty="0" smtClean="0">
                <a:solidFill>
                  <a:schemeClr val="tx1"/>
                </a:solidFill>
                <a:effectLst/>
                <a:latin typeface="+mn-lt"/>
                <a:ea typeface="+mn-ea"/>
                <a:cs typeface="+mn-cs"/>
              </a:rPr>
              <a:t>Tracks any unexplained manufacturing variances at production order or cumulative order accounting close. Method variance might be due to alternate routings, alternate product structures, timing of changes to item cost standards, lot size variance, or a rounding remainder.</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17</a:t>
            </a:fld>
            <a:endParaRPr lang="en-US"/>
          </a:p>
        </p:txBody>
      </p:sp>
    </p:spTree>
    <p:extLst>
      <p:ext uri="{BB962C8B-B14F-4D97-AF65-F5344CB8AC3E}">
        <p14:creationId xmlns:p14="http://schemas.microsoft.com/office/powerpoint/2010/main" val="38025952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dirty="0" smtClean="0"/>
              <a:t>Use Production Order Accounts to define the product line production order accounts by site</a:t>
            </a:r>
            <a:r>
              <a:rPr lang="en-US" baseline="0" dirty="0" smtClean="0"/>
              <a:t>.</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18</a:t>
            </a:fld>
            <a:endParaRPr lang="en-US"/>
          </a:p>
        </p:txBody>
      </p:sp>
    </p:spTree>
    <p:extLst>
      <p:ext uri="{BB962C8B-B14F-4D97-AF65-F5344CB8AC3E}">
        <p14:creationId xmlns:p14="http://schemas.microsoft.com/office/powerpoint/2010/main" val="7452028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dirty="0" smtClean="0"/>
              <a:t>Use service accounts to track activity related to Service/Support Management (SSM).</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19</a:t>
            </a:fld>
            <a:endParaRPr lang="en-US"/>
          </a:p>
        </p:txBody>
      </p:sp>
    </p:spTree>
    <p:extLst>
      <p:ext uri="{BB962C8B-B14F-4D97-AF65-F5344CB8AC3E}">
        <p14:creationId xmlns:p14="http://schemas.microsoft.com/office/powerpoint/2010/main" val="4380927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19C3D6E-2AFE-42F9-8E48-04913595993F}" type="slidenum">
              <a:rPr lang="en-US" smtClean="0"/>
              <a:t>2</a:t>
            </a:fld>
            <a:endParaRPr lang="en-US"/>
          </a:p>
        </p:txBody>
      </p:sp>
    </p:spTree>
    <p:extLst>
      <p:ext uri="{BB962C8B-B14F-4D97-AF65-F5344CB8AC3E}">
        <p14:creationId xmlns:p14="http://schemas.microsoft.com/office/powerpoint/2010/main" val="13581831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dirty="0" smtClean="0"/>
              <a:t>Use consignment accounts to track the consigned inventory for customer consignment and supplier consignment. </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20</a:t>
            </a:fld>
            <a:endParaRPr lang="en-US"/>
          </a:p>
        </p:txBody>
      </p:sp>
    </p:spTree>
    <p:extLst>
      <p:ext uri="{BB962C8B-B14F-4D97-AF65-F5344CB8AC3E}">
        <p14:creationId xmlns:p14="http://schemas.microsoft.com/office/powerpoint/2010/main" val="31918992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 summary of the product line accounts, the account type, and the kinds of transactions the accounts might appear on.</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21</a:t>
            </a:fld>
            <a:endParaRPr lang="en-US"/>
          </a:p>
        </p:txBody>
      </p:sp>
    </p:spTree>
    <p:extLst>
      <p:ext uri="{BB962C8B-B14F-4D97-AF65-F5344CB8AC3E}">
        <p14:creationId xmlns:p14="http://schemas.microsoft.com/office/powerpoint/2010/main" val="6354141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dirty="0"/>
          </a:p>
        </p:txBody>
      </p:sp>
      <p:sp>
        <p:nvSpPr>
          <p:cNvPr id="4" name="myNotes"/>
          <p:cNvSpPr>
            <a:spLocks noGrp="1"/>
          </p:cNvSpPr>
          <p:nvPr>
            <p:ph type="sldNum" sz="quarter" idx="10"/>
          </p:nvPr>
        </p:nvSpPr>
        <p:spPr/>
        <p:txBody>
          <a:bodyPr/>
          <a:lstStyle/>
          <a:p>
            <a:fld id="{D19C3D6E-2AFE-42F9-8E48-04913595993F}" type="slidenum">
              <a:rPr lang="en-US" smtClean="0"/>
              <a:t>22</a:t>
            </a:fld>
            <a:endParaRPr lang="en-US"/>
          </a:p>
        </p:txBody>
      </p:sp>
    </p:spTree>
    <p:extLst>
      <p:ext uri="{BB962C8B-B14F-4D97-AF65-F5344CB8AC3E}">
        <p14:creationId xmlns:p14="http://schemas.microsoft.com/office/powerpoint/2010/main" val="24602962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Manufacturing costs are grouped by department. When you create department records, the accounts to be used for transactions associated to this department default from Base Control, and can be changed to any other valid account.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department account codes are similar to the GL account codes for product lines. They are used when reporting labor and downtime in the Shop Floor Control and production orders modules, and when </a:t>
            </a:r>
            <a:r>
              <a:rPr lang="en-US" sz="1200" kern="1200" dirty="0" err="1" smtClean="0">
                <a:solidFill>
                  <a:schemeClr val="tx1"/>
                </a:solidFill>
                <a:effectLst/>
                <a:latin typeface="+mn-lt"/>
                <a:ea typeface="+mn-ea"/>
                <a:cs typeface="+mn-cs"/>
              </a:rPr>
              <a:t>backflushing</a:t>
            </a:r>
            <a:r>
              <a:rPr lang="en-US" sz="1200" kern="1200" dirty="0" smtClean="0">
                <a:solidFill>
                  <a:schemeClr val="tx1"/>
                </a:solidFill>
                <a:effectLst/>
                <a:latin typeface="+mn-lt"/>
                <a:ea typeface="+mn-ea"/>
                <a:cs typeface="+mn-cs"/>
              </a:rPr>
              <a:t> inventory and closing the accounting for completed </a:t>
            </a:r>
            <a:r>
              <a:rPr lang="en-US" sz="1200" kern="1200" dirty="0" err="1" smtClean="0">
                <a:solidFill>
                  <a:schemeClr val="tx1"/>
                </a:solidFill>
                <a:effectLst/>
                <a:latin typeface="+mn-lt"/>
                <a:ea typeface="+mn-ea"/>
                <a:cs typeface="+mn-cs"/>
              </a:rPr>
              <a:t>productioin</a:t>
            </a:r>
            <a:r>
              <a:rPr lang="en-US" sz="1200" kern="1200" dirty="0" smtClean="0">
                <a:solidFill>
                  <a:schemeClr val="tx1"/>
                </a:solidFill>
                <a:effectLst/>
                <a:latin typeface="+mn-lt"/>
                <a:ea typeface="+mn-ea"/>
                <a:cs typeface="+mn-cs"/>
              </a:rPr>
              <a:t> orders. More detailed information about these accounts follows.</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Cost of Production. </a:t>
            </a:r>
            <a:r>
              <a:rPr lang="en-US" sz="1200" kern="1200" dirty="0" smtClean="0">
                <a:solidFill>
                  <a:schemeClr val="tx1"/>
                </a:solidFill>
                <a:effectLst/>
                <a:latin typeface="+mn-lt"/>
                <a:ea typeface="+mn-ea"/>
                <a:cs typeface="+mn-cs"/>
              </a:rPr>
              <a:t>Used for indirect labor using non-productive labor reporting, or for downtime reporting.</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Labor (absorption). </a:t>
            </a:r>
            <a:r>
              <a:rPr lang="en-US" sz="1200" kern="1200" dirty="0" smtClean="0">
                <a:solidFill>
                  <a:schemeClr val="tx1"/>
                </a:solidFill>
                <a:effectLst/>
                <a:latin typeface="+mn-lt"/>
                <a:ea typeface="+mn-ea"/>
                <a:cs typeface="+mn-cs"/>
              </a:rPr>
              <a:t>Used to accumulate the labor cost for a department. The standard hours at the standard rate are debited to WIP and credited to the Labor and Burden accounts. Labor usage and burden usage variances are calculated and credited to the Labor and Burden accounts, respectively. And labor rate variances are calculated and credited to the Labor and Burden accounts.</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Burden (absorption). </a:t>
            </a:r>
            <a:r>
              <a:rPr lang="en-US" sz="1200" kern="1200" dirty="0" smtClean="0">
                <a:solidFill>
                  <a:schemeClr val="tx1"/>
                </a:solidFill>
                <a:effectLst/>
                <a:latin typeface="+mn-lt"/>
                <a:ea typeface="+mn-ea"/>
                <a:cs typeface="+mn-cs"/>
              </a:rPr>
              <a:t>Burden is the variable overhead associated with production operations, and the burden account is used to accumulate accrued burden for a department. It is used in conjunction with labor reporting and the </a:t>
            </a:r>
            <a:r>
              <a:rPr lang="en-US" sz="1200" kern="1200" dirty="0" err="1" smtClean="0">
                <a:solidFill>
                  <a:schemeClr val="tx1"/>
                </a:solidFill>
                <a:effectLst/>
                <a:latin typeface="+mn-lt"/>
                <a:ea typeface="+mn-ea"/>
                <a:cs typeface="+mn-cs"/>
              </a:rPr>
              <a:t>backflushing</a:t>
            </a:r>
            <a:r>
              <a:rPr lang="en-US" sz="1200" kern="1200" dirty="0" smtClean="0">
                <a:solidFill>
                  <a:schemeClr val="tx1"/>
                </a:solidFill>
                <a:effectLst/>
                <a:latin typeface="+mn-lt"/>
                <a:ea typeface="+mn-ea"/>
                <a:cs typeface="+mn-cs"/>
              </a:rPr>
              <a:t> of standard labor. Both direct and downtime hours (if employee and work center are specified in Downtime Transaction) will be burdened, while non-productive hours reported will not be.</a:t>
            </a:r>
          </a:p>
          <a:p>
            <a:endParaRPr lang="en-US" dirty="0" smtClean="0"/>
          </a:p>
          <a:p>
            <a:r>
              <a:rPr lang="en-US" sz="1200" i="1" kern="1200" dirty="0" smtClean="0">
                <a:solidFill>
                  <a:schemeClr val="tx1"/>
                </a:solidFill>
                <a:effectLst/>
                <a:latin typeface="+mn-lt"/>
                <a:ea typeface="+mn-ea"/>
                <a:cs typeface="+mn-cs"/>
              </a:rPr>
              <a:t>Labor Usage Variance. </a:t>
            </a:r>
            <a:r>
              <a:rPr lang="en-US" sz="1200" kern="1200" dirty="0" smtClean="0">
                <a:solidFill>
                  <a:schemeClr val="tx1"/>
                </a:solidFill>
                <a:effectLst/>
                <a:latin typeface="+mn-lt"/>
                <a:ea typeface="+mn-ea"/>
                <a:cs typeface="+mn-cs"/>
              </a:rPr>
              <a:t>For standard cost, labor usage variance is used to track the difference between the actual time reported and the standard time set for both setup and run labor. Since standard hours are inflated to cover yield losses, differences due to yield will be reflected in labor usage variance.</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Labor Usage Variance = </a:t>
            </a:r>
            <a:endParaRPr lang="en-US"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[(actual setup </a:t>
            </a:r>
            <a:r>
              <a:rPr lang="en-US" sz="1200" i="1" kern="1200" dirty="0" err="1" smtClean="0">
                <a:solidFill>
                  <a:schemeClr val="tx1"/>
                </a:solidFill>
                <a:effectLst/>
                <a:latin typeface="+mn-lt"/>
                <a:ea typeface="+mn-ea"/>
                <a:cs typeface="+mn-cs"/>
              </a:rPr>
              <a:t>hrs</a:t>
            </a:r>
            <a:r>
              <a:rPr lang="en-US" sz="1200" i="1" kern="1200" dirty="0" smtClean="0">
                <a:solidFill>
                  <a:schemeClr val="tx1"/>
                </a:solidFill>
                <a:effectLst/>
                <a:latin typeface="+mn-lt"/>
                <a:ea typeface="+mn-ea"/>
                <a:cs typeface="+mn-cs"/>
              </a:rPr>
              <a:t> – </a:t>
            </a:r>
            <a:r>
              <a:rPr lang="en-US" sz="1200" i="1" kern="1200" dirty="0" err="1" smtClean="0">
                <a:solidFill>
                  <a:schemeClr val="tx1"/>
                </a:solidFill>
                <a:effectLst/>
                <a:latin typeface="+mn-lt"/>
                <a:ea typeface="+mn-ea"/>
                <a:cs typeface="+mn-cs"/>
              </a:rPr>
              <a:t>std</a:t>
            </a:r>
            <a:r>
              <a:rPr lang="en-US" sz="1200" i="1" kern="1200" dirty="0" smtClean="0">
                <a:solidFill>
                  <a:schemeClr val="tx1"/>
                </a:solidFill>
                <a:effectLst/>
                <a:latin typeface="+mn-lt"/>
                <a:ea typeface="+mn-ea"/>
                <a:cs typeface="+mn-cs"/>
              </a:rPr>
              <a:t> setup </a:t>
            </a:r>
            <a:r>
              <a:rPr lang="en-US" sz="1200" i="1" kern="1200" dirty="0" err="1" smtClean="0">
                <a:solidFill>
                  <a:schemeClr val="tx1"/>
                </a:solidFill>
                <a:effectLst/>
                <a:latin typeface="+mn-lt"/>
                <a:ea typeface="+mn-ea"/>
                <a:cs typeface="+mn-cs"/>
              </a:rPr>
              <a:t>hrs</a:t>
            </a:r>
            <a:r>
              <a:rPr lang="en-US" sz="1200" i="1" kern="1200" dirty="0" smtClean="0">
                <a:solidFill>
                  <a:schemeClr val="tx1"/>
                </a:solidFill>
                <a:effectLst/>
                <a:latin typeface="+mn-lt"/>
                <a:ea typeface="+mn-ea"/>
                <a:cs typeface="+mn-cs"/>
              </a:rPr>
              <a:t>) * </a:t>
            </a:r>
            <a:r>
              <a:rPr lang="en-US" sz="1200" i="1" kern="1200" dirty="0" err="1" smtClean="0">
                <a:solidFill>
                  <a:schemeClr val="tx1"/>
                </a:solidFill>
                <a:effectLst/>
                <a:latin typeface="+mn-lt"/>
                <a:ea typeface="+mn-ea"/>
                <a:cs typeface="+mn-cs"/>
              </a:rPr>
              <a:t>std</a:t>
            </a:r>
            <a:r>
              <a:rPr lang="en-US" sz="1200" i="1" kern="1200" dirty="0" smtClean="0">
                <a:solidFill>
                  <a:schemeClr val="tx1"/>
                </a:solidFill>
                <a:effectLst/>
                <a:latin typeface="+mn-lt"/>
                <a:ea typeface="+mn-ea"/>
                <a:cs typeface="+mn-cs"/>
              </a:rPr>
              <a:t> setup rate] + [actual run </a:t>
            </a:r>
            <a:r>
              <a:rPr lang="en-US" sz="1200" i="1" kern="1200" dirty="0" err="1" smtClean="0">
                <a:solidFill>
                  <a:schemeClr val="tx1"/>
                </a:solidFill>
                <a:effectLst/>
                <a:latin typeface="+mn-lt"/>
                <a:ea typeface="+mn-ea"/>
                <a:cs typeface="+mn-cs"/>
              </a:rPr>
              <a:t>hrs</a:t>
            </a:r>
            <a:r>
              <a:rPr lang="en-US" sz="1200" i="1" kern="1200" dirty="0" smtClean="0">
                <a:solidFill>
                  <a:schemeClr val="tx1"/>
                </a:solidFill>
                <a:effectLst/>
                <a:latin typeface="+mn-lt"/>
                <a:ea typeface="+mn-ea"/>
                <a:cs typeface="+mn-cs"/>
              </a:rPr>
              <a:t> – </a:t>
            </a:r>
            <a:r>
              <a:rPr lang="en-US" sz="1200" i="1" kern="1200" dirty="0" err="1" smtClean="0">
                <a:solidFill>
                  <a:schemeClr val="tx1"/>
                </a:solidFill>
                <a:effectLst/>
                <a:latin typeface="+mn-lt"/>
                <a:ea typeface="+mn-ea"/>
                <a:cs typeface="+mn-cs"/>
              </a:rPr>
              <a:t>std</a:t>
            </a:r>
            <a:r>
              <a:rPr lang="en-US" sz="1200" i="1" kern="1200" dirty="0" smtClean="0">
                <a:solidFill>
                  <a:schemeClr val="tx1"/>
                </a:solidFill>
                <a:effectLst/>
                <a:latin typeface="+mn-lt"/>
                <a:ea typeface="+mn-ea"/>
                <a:cs typeface="+mn-cs"/>
              </a:rPr>
              <a:t> run </a:t>
            </a:r>
            <a:r>
              <a:rPr lang="en-US" sz="1200" i="1" kern="1200" dirty="0" err="1" smtClean="0">
                <a:solidFill>
                  <a:schemeClr val="tx1"/>
                </a:solidFill>
                <a:effectLst/>
                <a:latin typeface="+mn-lt"/>
                <a:ea typeface="+mn-ea"/>
                <a:cs typeface="+mn-cs"/>
              </a:rPr>
              <a:t>hrs</a:t>
            </a:r>
            <a:r>
              <a:rPr lang="en-US" sz="1200" i="1" kern="1200" dirty="0" smtClean="0">
                <a:solidFill>
                  <a:schemeClr val="tx1"/>
                </a:solidFill>
                <a:effectLst/>
                <a:latin typeface="+mn-lt"/>
                <a:ea typeface="+mn-ea"/>
                <a:cs typeface="+mn-cs"/>
              </a:rPr>
              <a:t>) * </a:t>
            </a:r>
            <a:r>
              <a:rPr lang="en-US" sz="1200" i="1" kern="1200" dirty="0" err="1" smtClean="0">
                <a:solidFill>
                  <a:schemeClr val="tx1"/>
                </a:solidFill>
                <a:effectLst/>
                <a:latin typeface="+mn-lt"/>
                <a:ea typeface="+mn-ea"/>
                <a:cs typeface="+mn-cs"/>
              </a:rPr>
              <a:t>std</a:t>
            </a:r>
            <a:r>
              <a:rPr lang="en-US" sz="1200" i="1" kern="1200" dirty="0" smtClean="0">
                <a:solidFill>
                  <a:schemeClr val="tx1"/>
                </a:solidFill>
                <a:effectLst/>
                <a:latin typeface="+mn-lt"/>
                <a:ea typeface="+mn-ea"/>
                <a:cs typeface="+mn-cs"/>
              </a:rPr>
              <a:t> run rate] </a:t>
            </a:r>
            <a:r>
              <a:rPr lang="en-US" sz="1200" i="1" kern="1200" dirty="0" err="1" smtClean="0">
                <a:solidFill>
                  <a:schemeClr val="tx1"/>
                </a:solidFill>
                <a:effectLst/>
                <a:latin typeface="+mn-lt"/>
                <a:ea typeface="+mn-ea"/>
                <a:cs typeface="+mn-cs"/>
              </a:rPr>
              <a:t>Std</a:t>
            </a:r>
            <a:r>
              <a:rPr lang="en-US" sz="1200" i="1" kern="1200" dirty="0" smtClean="0">
                <a:solidFill>
                  <a:schemeClr val="tx1"/>
                </a:solidFill>
                <a:effectLst/>
                <a:latin typeface="+mn-lt"/>
                <a:ea typeface="+mn-ea"/>
                <a:cs typeface="+mn-cs"/>
              </a:rPr>
              <a:t> run </a:t>
            </a:r>
            <a:r>
              <a:rPr lang="en-US" sz="1200" i="1" kern="1200" dirty="0" err="1" smtClean="0">
                <a:solidFill>
                  <a:schemeClr val="tx1"/>
                </a:solidFill>
                <a:effectLst/>
                <a:latin typeface="+mn-lt"/>
                <a:ea typeface="+mn-ea"/>
                <a:cs typeface="+mn-cs"/>
              </a:rPr>
              <a:t>hrs</a:t>
            </a:r>
            <a:r>
              <a:rPr lang="en-US" sz="1200" i="1" kern="1200" dirty="0" smtClean="0">
                <a:solidFill>
                  <a:schemeClr val="tx1"/>
                </a:solidFill>
                <a:effectLst/>
                <a:latin typeface="+mn-lt"/>
                <a:ea typeface="+mn-ea"/>
                <a:cs typeface="+mn-cs"/>
              </a:rPr>
              <a:t> = </a:t>
            </a:r>
            <a:r>
              <a:rPr lang="en-US" sz="1200" i="1" kern="1200" dirty="0" err="1" smtClean="0">
                <a:solidFill>
                  <a:schemeClr val="tx1"/>
                </a:solidFill>
                <a:effectLst/>
                <a:latin typeface="+mn-lt"/>
                <a:ea typeface="+mn-ea"/>
                <a:cs typeface="+mn-cs"/>
              </a:rPr>
              <a:t>std</a:t>
            </a:r>
            <a:r>
              <a:rPr lang="en-US" sz="1200" i="1" kern="1200" dirty="0" smtClean="0">
                <a:solidFill>
                  <a:schemeClr val="tx1"/>
                </a:solidFill>
                <a:effectLst/>
                <a:latin typeface="+mn-lt"/>
                <a:ea typeface="+mn-ea"/>
                <a:cs typeface="+mn-cs"/>
              </a:rPr>
              <a:t> run </a:t>
            </a:r>
            <a:r>
              <a:rPr lang="en-US" sz="1200" i="1" kern="1200" dirty="0" err="1" smtClean="0">
                <a:solidFill>
                  <a:schemeClr val="tx1"/>
                </a:solidFill>
                <a:effectLst/>
                <a:latin typeface="+mn-lt"/>
                <a:ea typeface="+mn-ea"/>
                <a:cs typeface="+mn-cs"/>
              </a:rPr>
              <a:t>hrs</a:t>
            </a:r>
            <a:r>
              <a:rPr lang="en-US" sz="1200" i="1" kern="1200" dirty="0" smtClean="0">
                <a:solidFill>
                  <a:schemeClr val="tx1"/>
                </a:solidFill>
                <a:effectLst/>
                <a:latin typeface="+mn-lt"/>
                <a:ea typeface="+mn-ea"/>
                <a:cs typeface="+mn-cs"/>
              </a:rPr>
              <a:t>/unit * (</a:t>
            </a:r>
            <a:r>
              <a:rPr lang="en-US" sz="1200" i="1" kern="1200" dirty="0" err="1" smtClean="0">
                <a:solidFill>
                  <a:schemeClr val="tx1"/>
                </a:solidFill>
                <a:effectLst/>
                <a:latin typeface="+mn-lt"/>
                <a:ea typeface="+mn-ea"/>
                <a:cs typeface="+mn-cs"/>
              </a:rPr>
              <a:t>qty</a:t>
            </a:r>
            <a:r>
              <a:rPr lang="en-US" sz="1200" i="1" kern="1200" dirty="0" smtClean="0">
                <a:solidFill>
                  <a:schemeClr val="tx1"/>
                </a:solidFill>
                <a:effectLst/>
                <a:latin typeface="+mn-lt"/>
                <a:ea typeface="+mn-ea"/>
                <a:cs typeface="+mn-cs"/>
              </a:rPr>
              <a:t> completed + </a:t>
            </a:r>
            <a:r>
              <a:rPr lang="en-US" sz="1200" i="1" kern="1200" dirty="0" err="1" smtClean="0">
                <a:solidFill>
                  <a:schemeClr val="tx1"/>
                </a:solidFill>
                <a:effectLst/>
                <a:latin typeface="+mn-lt"/>
                <a:ea typeface="+mn-ea"/>
                <a:cs typeface="+mn-cs"/>
              </a:rPr>
              <a:t>qty</a:t>
            </a:r>
            <a:r>
              <a:rPr lang="en-US" sz="1200" i="1" kern="1200" dirty="0" smtClean="0">
                <a:solidFill>
                  <a:schemeClr val="tx1"/>
                </a:solidFill>
                <a:effectLst/>
                <a:latin typeface="+mn-lt"/>
                <a:ea typeface="+mn-ea"/>
                <a:cs typeface="+mn-cs"/>
              </a:rPr>
              <a:t> rejected)</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Labor Rate Variance. </a:t>
            </a:r>
            <a:r>
              <a:rPr lang="en-US" sz="1200" kern="1200" dirty="0" smtClean="0">
                <a:solidFill>
                  <a:schemeClr val="tx1"/>
                </a:solidFill>
                <a:effectLst/>
                <a:latin typeface="+mn-lt"/>
                <a:ea typeface="+mn-ea"/>
                <a:cs typeface="+mn-cs"/>
              </a:rPr>
              <a:t>Tracks the difference between the actual employee pay rate (including overtime and shift differential) and the work center standard labor rate.</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Labor Rate Variance =</a:t>
            </a:r>
            <a:endParaRPr lang="en-US"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[(actual setup rate – </a:t>
            </a:r>
            <a:r>
              <a:rPr lang="en-US" sz="1200" i="1" kern="1200" dirty="0" err="1" smtClean="0">
                <a:solidFill>
                  <a:schemeClr val="tx1"/>
                </a:solidFill>
                <a:effectLst/>
                <a:latin typeface="+mn-lt"/>
                <a:ea typeface="+mn-ea"/>
                <a:cs typeface="+mn-cs"/>
              </a:rPr>
              <a:t>std</a:t>
            </a:r>
            <a:r>
              <a:rPr lang="en-US" sz="1200" i="1" kern="1200" dirty="0" smtClean="0">
                <a:solidFill>
                  <a:schemeClr val="tx1"/>
                </a:solidFill>
                <a:effectLst/>
                <a:latin typeface="+mn-lt"/>
                <a:ea typeface="+mn-ea"/>
                <a:cs typeface="+mn-cs"/>
              </a:rPr>
              <a:t> setup rate) * actual setup </a:t>
            </a:r>
            <a:r>
              <a:rPr lang="en-US" sz="1200" i="1" kern="1200" dirty="0" err="1" smtClean="0">
                <a:solidFill>
                  <a:schemeClr val="tx1"/>
                </a:solidFill>
                <a:effectLst/>
                <a:latin typeface="+mn-lt"/>
                <a:ea typeface="+mn-ea"/>
                <a:cs typeface="+mn-cs"/>
              </a:rPr>
              <a:t>hrs</a:t>
            </a:r>
            <a:r>
              <a:rPr lang="en-US" sz="1200" i="1" kern="1200" dirty="0" smtClean="0">
                <a:solidFill>
                  <a:schemeClr val="tx1"/>
                </a:solidFill>
                <a:effectLst/>
                <a:latin typeface="+mn-lt"/>
                <a:ea typeface="+mn-ea"/>
                <a:cs typeface="+mn-cs"/>
              </a:rPr>
              <a:t>] + [(actual run rate – </a:t>
            </a:r>
            <a:r>
              <a:rPr lang="en-US" sz="1200" i="1" kern="1200" dirty="0" err="1" smtClean="0">
                <a:solidFill>
                  <a:schemeClr val="tx1"/>
                </a:solidFill>
                <a:effectLst/>
                <a:latin typeface="+mn-lt"/>
                <a:ea typeface="+mn-ea"/>
                <a:cs typeface="+mn-cs"/>
              </a:rPr>
              <a:t>std</a:t>
            </a:r>
            <a:r>
              <a:rPr lang="en-US" sz="1200" i="1" kern="1200" dirty="0" smtClean="0">
                <a:solidFill>
                  <a:schemeClr val="tx1"/>
                </a:solidFill>
                <a:effectLst/>
                <a:latin typeface="+mn-lt"/>
                <a:ea typeface="+mn-ea"/>
                <a:cs typeface="+mn-cs"/>
              </a:rPr>
              <a:t> run rate) * actual run </a:t>
            </a:r>
            <a:r>
              <a:rPr lang="en-US" sz="1200" i="1" kern="1200" dirty="0" err="1" smtClean="0">
                <a:solidFill>
                  <a:schemeClr val="tx1"/>
                </a:solidFill>
                <a:effectLst/>
                <a:latin typeface="+mn-lt"/>
                <a:ea typeface="+mn-ea"/>
                <a:cs typeface="+mn-cs"/>
              </a:rPr>
              <a:t>hrs</a:t>
            </a:r>
            <a:r>
              <a:rPr lang="en-US" sz="1200" i="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Burden Usage Variance. </a:t>
            </a:r>
            <a:r>
              <a:rPr lang="en-US" sz="1200" kern="1200" dirty="0" smtClean="0">
                <a:solidFill>
                  <a:schemeClr val="tx1"/>
                </a:solidFill>
                <a:effectLst/>
                <a:latin typeface="+mn-lt"/>
                <a:ea typeface="+mn-ea"/>
                <a:cs typeface="+mn-cs"/>
              </a:rPr>
              <a:t>Tracks the difference in burden costs due to the actual hours reported varying from the standard hours required on the routing.</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Burden Usage Variance =</a:t>
            </a:r>
            <a:endParaRPr lang="en-US"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[(actual setup </a:t>
            </a:r>
            <a:r>
              <a:rPr lang="en-US" sz="1200" i="1" kern="1200" dirty="0" err="1" smtClean="0">
                <a:solidFill>
                  <a:schemeClr val="tx1"/>
                </a:solidFill>
                <a:effectLst/>
                <a:latin typeface="+mn-lt"/>
                <a:ea typeface="+mn-ea"/>
                <a:cs typeface="+mn-cs"/>
              </a:rPr>
              <a:t>hrs</a:t>
            </a:r>
            <a:r>
              <a:rPr lang="en-US" sz="1200" i="1" kern="1200" dirty="0" smtClean="0">
                <a:solidFill>
                  <a:schemeClr val="tx1"/>
                </a:solidFill>
                <a:effectLst/>
                <a:latin typeface="+mn-lt"/>
                <a:ea typeface="+mn-ea"/>
                <a:cs typeface="+mn-cs"/>
              </a:rPr>
              <a:t> – </a:t>
            </a:r>
            <a:r>
              <a:rPr lang="en-US" sz="1200" i="1" kern="1200" dirty="0" err="1" smtClean="0">
                <a:solidFill>
                  <a:schemeClr val="tx1"/>
                </a:solidFill>
                <a:effectLst/>
                <a:latin typeface="+mn-lt"/>
                <a:ea typeface="+mn-ea"/>
                <a:cs typeface="+mn-cs"/>
              </a:rPr>
              <a:t>std</a:t>
            </a:r>
            <a:r>
              <a:rPr lang="en-US" sz="1200" i="1" kern="1200" dirty="0" smtClean="0">
                <a:solidFill>
                  <a:schemeClr val="tx1"/>
                </a:solidFill>
                <a:effectLst/>
                <a:latin typeface="+mn-lt"/>
                <a:ea typeface="+mn-ea"/>
                <a:cs typeface="+mn-cs"/>
              </a:rPr>
              <a:t> setup </a:t>
            </a:r>
            <a:r>
              <a:rPr lang="en-US" sz="1200" i="1" kern="1200" dirty="0" err="1" smtClean="0">
                <a:solidFill>
                  <a:schemeClr val="tx1"/>
                </a:solidFill>
                <a:effectLst/>
                <a:latin typeface="+mn-lt"/>
                <a:ea typeface="+mn-ea"/>
                <a:cs typeface="+mn-cs"/>
              </a:rPr>
              <a:t>hrs</a:t>
            </a:r>
            <a:r>
              <a:rPr lang="en-US" sz="1200" i="1" kern="1200" dirty="0" smtClean="0">
                <a:solidFill>
                  <a:schemeClr val="tx1"/>
                </a:solidFill>
                <a:effectLst/>
                <a:latin typeface="+mn-lt"/>
                <a:ea typeface="+mn-ea"/>
                <a:cs typeface="+mn-cs"/>
              </a:rPr>
              <a:t>) * </a:t>
            </a:r>
            <a:r>
              <a:rPr lang="en-US" sz="1200" i="1" kern="1200" dirty="0" err="1" smtClean="0">
                <a:solidFill>
                  <a:schemeClr val="tx1"/>
                </a:solidFill>
                <a:effectLst/>
                <a:latin typeface="+mn-lt"/>
                <a:ea typeface="+mn-ea"/>
                <a:cs typeface="+mn-cs"/>
              </a:rPr>
              <a:t>std</a:t>
            </a:r>
            <a:r>
              <a:rPr lang="en-US" sz="1200" i="1" kern="1200" dirty="0" smtClean="0">
                <a:solidFill>
                  <a:schemeClr val="tx1"/>
                </a:solidFill>
                <a:effectLst/>
                <a:latin typeface="+mn-lt"/>
                <a:ea typeface="+mn-ea"/>
                <a:cs typeface="+mn-cs"/>
              </a:rPr>
              <a:t> setup burden] + [(actual run </a:t>
            </a:r>
            <a:r>
              <a:rPr lang="en-US" sz="1200" i="1" kern="1200" dirty="0" err="1" smtClean="0">
                <a:solidFill>
                  <a:schemeClr val="tx1"/>
                </a:solidFill>
                <a:effectLst/>
                <a:latin typeface="+mn-lt"/>
                <a:ea typeface="+mn-ea"/>
                <a:cs typeface="+mn-cs"/>
              </a:rPr>
              <a:t>hrs</a:t>
            </a:r>
            <a:r>
              <a:rPr lang="en-US" sz="1200" i="1" kern="1200" dirty="0" smtClean="0">
                <a:solidFill>
                  <a:schemeClr val="tx1"/>
                </a:solidFill>
                <a:effectLst/>
                <a:latin typeface="+mn-lt"/>
                <a:ea typeface="+mn-ea"/>
                <a:cs typeface="+mn-cs"/>
              </a:rPr>
              <a:t> – </a:t>
            </a:r>
            <a:r>
              <a:rPr lang="en-US" sz="1200" i="1" kern="1200" dirty="0" err="1" smtClean="0">
                <a:solidFill>
                  <a:schemeClr val="tx1"/>
                </a:solidFill>
                <a:effectLst/>
                <a:latin typeface="+mn-lt"/>
                <a:ea typeface="+mn-ea"/>
                <a:cs typeface="+mn-cs"/>
              </a:rPr>
              <a:t>std</a:t>
            </a:r>
            <a:r>
              <a:rPr lang="en-US" sz="1200" i="1" kern="1200" dirty="0" smtClean="0">
                <a:solidFill>
                  <a:schemeClr val="tx1"/>
                </a:solidFill>
                <a:effectLst/>
                <a:latin typeface="+mn-lt"/>
                <a:ea typeface="+mn-ea"/>
                <a:cs typeface="+mn-cs"/>
              </a:rPr>
              <a:t> run </a:t>
            </a:r>
            <a:r>
              <a:rPr lang="en-US" sz="1200" i="1" kern="1200" dirty="0" err="1" smtClean="0">
                <a:solidFill>
                  <a:schemeClr val="tx1"/>
                </a:solidFill>
                <a:effectLst/>
                <a:latin typeface="+mn-lt"/>
                <a:ea typeface="+mn-ea"/>
                <a:cs typeface="+mn-cs"/>
              </a:rPr>
              <a:t>hrs</a:t>
            </a:r>
            <a:r>
              <a:rPr lang="en-US" sz="1200" i="1" kern="1200" dirty="0" smtClean="0">
                <a:solidFill>
                  <a:schemeClr val="tx1"/>
                </a:solidFill>
                <a:effectLst/>
                <a:latin typeface="+mn-lt"/>
                <a:ea typeface="+mn-ea"/>
                <a:cs typeface="+mn-cs"/>
              </a:rPr>
              <a:t>) * </a:t>
            </a:r>
            <a:r>
              <a:rPr lang="en-US" sz="1200" i="1" kern="1200" dirty="0" err="1" smtClean="0">
                <a:solidFill>
                  <a:schemeClr val="tx1"/>
                </a:solidFill>
                <a:effectLst/>
                <a:latin typeface="+mn-lt"/>
                <a:ea typeface="+mn-ea"/>
                <a:cs typeface="+mn-cs"/>
              </a:rPr>
              <a:t>std</a:t>
            </a:r>
            <a:r>
              <a:rPr lang="en-US" sz="1200" i="1" kern="1200" dirty="0" smtClean="0">
                <a:solidFill>
                  <a:schemeClr val="tx1"/>
                </a:solidFill>
                <a:effectLst/>
                <a:latin typeface="+mn-lt"/>
                <a:ea typeface="+mn-ea"/>
                <a:cs typeface="+mn-cs"/>
              </a:rPr>
              <a:t> run burden]</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Where:</a:t>
            </a:r>
          </a:p>
          <a:p>
            <a:r>
              <a:rPr lang="en-US" sz="1200" i="1" kern="1200" dirty="0" err="1" smtClean="0">
                <a:solidFill>
                  <a:schemeClr val="tx1"/>
                </a:solidFill>
                <a:effectLst/>
                <a:latin typeface="+mn-lt"/>
                <a:ea typeface="+mn-ea"/>
                <a:cs typeface="+mn-cs"/>
              </a:rPr>
              <a:t>Std</a:t>
            </a:r>
            <a:r>
              <a:rPr lang="en-US" sz="1200" i="1" kern="1200" dirty="0" smtClean="0">
                <a:solidFill>
                  <a:schemeClr val="tx1"/>
                </a:solidFill>
                <a:effectLst/>
                <a:latin typeface="+mn-lt"/>
                <a:ea typeface="+mn-ea"/>
                <a:cs typeface="+mn-cs"/>
              </a:rPr>
              <a:t> setup burden = (</a:t>
            </a:r>
            <a:r>
              <a:rPr lang="en-US" sz="1200" i="1" kern="1200" dirty="0" err="1" smtClean="0">
                <a:solidFill>
                  <a:schemeClr val="tx1"/>
                </a:solidFill>
                <a:effectLst/>
                <a:latin typeface="+mn-lt"/>
                <a:ea typeface="+mn-ea"/>
                <a:cs typeface="+mn-cs"/>
              </a:rPr>
              <a:t>std</a:t>
            </a:r>
            <a:r>
              <a:rPr lang="en-US" sz="1200" i="1" kern="1200" dirty="0" smtClean="0">
                <a:solidFill>
                  <a:schemeClr val="tx1"/>
                </a:solidFill>
                <a:effectLst/>
                <a:latin typeface="+mn-lt"/>
                <a:ea typeface="+mn-ea"/>
                <a:cs typeface="+mn-cs"/>
              </a:rPr>
              <a:t> setup rate * </a:t>
            </a:r>
            <a:r>
              <a:rPr lang="en-US" sz="1200" i="1" kern="1200" dirty="0" err="1" smtClean="0">
                <a:solidFill>
                  <a:schemeClr val="tx1"/>
                </a:solidFill>
                <a:effectLst/>
                <a:latin typeface="+mn-lt"/>
                <a:ea typeface="+mn-ea"/>
                <a:cs typeface="+mn-cs"/>
              </a:rPr>
              <a:t>bdn</a:t>
            </a:r>
            <a:r>
              <a:rPr lang="en-US" sz="1200" i="1" kern="1200" dirty="0" smtClean="0">
                <a:solidFill>
                  <a:schemeClr val="tx1"/>
                </a:solidFill>
                <a:effectLst/>
                <a:latin typeface="+mn-lt"/>
                <a:ea typeface="+mn-ea"/>
                <a:cs typeface="+mn-cs"/>
              </a:rPr>
              <a:t>%) + </a:t>
            </a:r>
            <a:r>
              <a:rPr lang="en-US" sz="1200" i="1" kern="1200" dirty="0" err="1" smtClean="0">
                <a:solidFill>
                  <a:schemeClr val="tx1"/>
                </a:solidFill>
                <a:effectLst/>
                <a:latin typeface="+mn-lt"/>
                <a:ea typeface="+mn-ea"/>
                <a:cs typeface="+mn-cs"/>
              </a:rPr>
              <a:t>lbr</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bdn</a:t>
            </a:r>
            <a:r>
              <a:rPr lang="en-US" sz="1200" i="1" kern="1200" dirty="0" smtClean="0">
                <a:solidFill>
                  <a:schemeClr val="tx1"/>
                </a:solidFill>
                <a:effectLst/>
                <a:latin typeface="+mn-lt"/>
                <a:ea typeface="+mn-ea"/>
                <a:cs typeface="+mn-cs"/>
              </a:rPr>
              <a:t> rate + (</a:t>
            </a:r>
            <a:r>
              <a:rPr lang="en-US" sz="1200" i="1" kern="1200" dirty="0" err="1" smtClean="0">
                <a:solidFill>
                  <a:schemeClr val="tx1"/>
                </a:solidFill>
                <a:effectLst/>
                <a:latin typeface="+mn-lt"/>
                <a:ea typeface="+mn-ea"/>
                <a:cs typeface="+mn-cs"/>
              </a:rPr>
              <a:t>mach</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bdn</a:t>
            </a:r>
            <a:r>
              <a:rPr lang="en-US" sz="1200" i="1" kern="1200" dirty="0" smtClean="0">
                <a:solidFill>
                  <a:schemeClr val="tx1"/>
                </a:solidFill>
                <a:effectLst/>
                <a:latin typeface="+mn-lt"/>
                <a:ea typeface="+mn-ea"/>
                <a:cs typeface="+mn-cs"/>
              </a:rPr>
              <a:t> rate * </a:t>
            </a:r>
            <a:r>
              <a:rPr lang="en-US" sz="1200" i="1" kern="1200" dirty="0" err="1" smtClean="0">
                <a:solidFill>
                  <a:schemeClr val="tx1"/>
                </a:solidFill>
                <a:effectLst/>
                <a:latin typeface="+mn-lt"/>
                <a:ea typeface="+mn-ea"/>
                <a:cs typeface="+mn-cs"/>
              </a:rPr>
              <a:t>mach</a:t>
            </a:r>
            <a:r>
              <a:rPr lang="en-US" sz="1200" i="1" kern="1200" dirty="0" smtClean="0">
                <a:solidFill>
                  <a:schemeClr val="tx1"/>
                </a:solidFill>
                <a:effectLst/>
                <a:latin typeface="+mn-lt"/>
                <a:ea typeface="+mn-ea"/>
                <a:cs typeface="+mn-cs"/>
              </a:rPr>
              <a:t>/op) </a:t>
            </a:r>
            <a:r>
              <a:rPr lang="en-US" sz="1200" i="1" kern="1200" dirty="0" err="1" smtClean="0">
                <a:solidFill>
                  <a:schemeClr val="tx1"/>
                </a:solidFill>
                <a:effectLst/>
                <a:latin typeface="+mn-lt"/>
                <a:ea typeface="+mn-ea"/>
                <a:cs typeface="+mn-cs"/>
              </a:rPr>
              <a:t>Std</a:t>
            </a:r>
            <a:r>
              <a:rPr lang="en-US" sz="1200" i="1" kern="1200" dirty="0" smtClean="0">
                <a:solidFill>
                  <a:schemeClr val="tx1"/>
                </a:solidFill>
                <a:effectLst/>
                <a:latin typeface="+mn-lt"/>
                <a:ea typeface="+mn-ea"/>
                <a:cs typeface="+mn-cs"/>
              </a:rPr>
              <a:t> run burden = (</a:t>
            </a:r>
            <a:r>
              <a:rPr lang="en-US" sz="1200" i="1" kern="1200" dirty="0" err="1" smtClean="0">
                <a:solidFill>
                  <a:schemeClr val="tx1"/>
                </a:solidFill>
                <a:effectLst/>
                <a:latin typeface="+mn-lt"/>
                <a:ea typeface="+mn-ea"/>
                <a:cs typeface="+mn-cs"/>
              </a:rPr>
              <a:t>std</a:t>
            </a:r>
            <a:r>
              <a:rPr lang="en-US" sz="1200" i="1" kern="1200" dirty="0" smtClean="0">
                <a:solidFill>
                  <a:schemeClr val="tx1"/>
                </a:solidFill>
                <a:effectLst/>
                <a:latin typeface="+mn-lt"/>
                <a:ea typeface="+mn-ea"/>
                <a:cs typeface="+mn-cs"/>
              </a:rPr>
              <a:t> run rate * </a:t>
            </a:r>
            <a:r>
              <a:rPr lang="en-US" sz="1200" i="1" kern="1200" dirty="0" err="1" smtClean="0">
                <a:solidFill>
                  <a:schemeClr val="tx1"/>
                </a:solidFill>
                <a:effectLst/>
                <a:latin typeface="+mn-lt"/>
                <a:ea typeface="+mn-ea"/>
                <a:cs typeface="+mn-cs"/>
              </a:rPr>
              <a:t>bdn</a:t>
            </a:r>
            <a:r>
              <a:rPr lang="en-US" sz="1200" i="1" kern="1200" dirty="0" smtClean="0">
                <a:solidFill>
                  <a:schemeClr val="tx1"/>
                </a:solidFill>
                <a:effectLst/>
                <a:latin typeface="+mn-lt"/>
                <a:ea typeface="+mn-ea"/>
                <a:cs typeface="+mn-cs"/>
              </a:rPr>
              <a:t>%) + </a:t>
            </a:r>
            <a:r>
              <a:rPr lang="en-US" sz="1200" i="1" kern="1200" dirty="0" err="1" smtClean="0">
                <a:solidFill>
                  <a:schemeClr val="tx1"/>
                </a:solidFill>
                <a:effectLst/>
                <a:latin typeface="+mn-lt"/>
                <a:ea typeface="+mn-ea"/>
                <a:cs typeface="+mn-cs"/>
              </a:rPr>
              <a:t>lbr</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bdn</a:t>
            </a:r>
            <a:r>
              <a:rPr lang="en-US" sz="1200" i="1" kern="1200" dirty="0" smtClean="0">
                <a:solidFill>
                  <a:schemeClr val="tx1"/>
                </a:solidFill>
                <a:effectLst/>
                <a:latin typeface="+mn-lt"/>
                <a:ea typeface="+mn-ea"/>
                <a:cs typeface="+mn-cs"/>
              </a:rPr>
              <a:t> rate + </a:t>
            </a:r>
            <a:r>
              <a:rPr lang="en-US" sz="1200" i="1" kern="1200" dirty="0" err="1" smtClean="0">
                <a:solidFill>
                  <a:schemeClr val="tx1"/>
                </a:solidFill>
                <a:effectLst/>
                <a:latin typeface="+mn-lt"/>
                <a:ea typeface="+mn-ea"/>
                <a:cs typeface="+mn-cs"/>
              </a:rPr>
              <a:t>mach</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bdn</a:t>
            </a:r>
            <a:r>
              <a:rPr lang="en-US" sz="1200" i="1" kern="1200" dirty="0" smtClean="0">
                <a:solidFill>
                  <a:schemeClr val="tx1"/>
                </a:solidFill>
                <a:effectLst/>
                <a:latin typeface="+mn-lt"/>
                <a:ea typeface="+mn-ea"/>
                <a:cs typeface="+mn-cs"/>
              </a:rPr>
              <a:t> rate</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Burden can be a percentage of labor, a fixed rate per labor hour for machine, or the sum of these.</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Burden Rate Variance. </a:t>
            </a:r>
            <a:r>
              <a:rPr lang="en-US" sz="1200" kern="1200" dirty="0" smtClean="0">
                <a:solidFill>
                  <a:schemeClr val="tx1"/>
                </a:solidFill>
                <a:effectLst/>
                <a:latin typeface="+mn-lt"/>
                <a:ea typeface="+mn-ea"/>
                <a:cs typeface="+mn-cs"/>
              </a:rPr>
              <a:t>Tracks the difference in burden costs due to the employee’s actual pay rate varying from the work center standard labor rate. This applies only if burden is calculated as a percentage of labor cost and the employee’s pay rate is different than the work center standard.</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Burden Rate Variance =</a:t>
            </a:r>
            <a:endParaRPr lang="en-US"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[(actual setup </a:t>
            </a:r>
            <a:r>
              <a:rPr lang="en-US" sz="1200" i="1" kern="1200" dirty="0" err="1" smtClean="0">
                <a:solidFill>
                  <a:schemeClr val="tx1"/>
                </a:solidFill>
                <a:effectLst/>
                <a:latin typeface="+mn-lt"/>
                <a:ea typeface="+mn-ea"/>
                <a:cs typeface="+mn-cs"/>
              </a:rPr>
              <a:t>bdn</a:t>
            </a:r>
            <a:r>
              <a:rPr lang="en-US" sz="1200" i="1" kern="1200" dirty="0" smtClean="0">
                <a:solidFill>
                  <a:schemeClr val="tx1"/>
                </a:solidFill>
                <a:effectLst/>
                <a:latin typeface="+mn-lt"/>
                <a:ea typeface="+mn-ea"/>
                <a:cs typeface="+mn-cs"/>
              </a:rPr>
              <a:t> – </a:t>
            </a:r>
            <a:r>
              <a:rPr lang="en-US" sz="1200" i="1" kern="1200" dirty="0" err="1" smtClean="0">
                <a:solidFill>
                  <a:schemeClr val="tx1"/>
                </a:solidFill>
                <a:effectLst/>
                <a:latin typeface="+mn-lt"/>
                <a:ea typeface="+mn-ea"/>
                <a:cs typeface="+mn-cs"/>
              </a:rPr>
              <a:t>std</a:t>
            </a:r>
            <a:r>
              <a:rPr lang="en-US" sz="1200" i="1" kern="1200" dirty="0" smtClean="0">
                <a:solidFill>
                  <a:schemeClr val="tx1"/>
                </a:solidFill>
                <a:effectLst/>
                <a:latin typeface="+mn-lt"/>
                <a:ea typeface="+mn-ea"/>
                <a:cs typeface="+mn-cs"/>
              </a:rPr>
              <a:t> setup </a:t>
            </a:r>
            <a:r>
              <a:rPr lang="en-US" sz="1200" i="1" kern="1200" dirty="0" err="1" smtClean="0">
                <a:solidFill>
                  <a:schemeClr val="tx1"/>
                </a:solidFill>
                <a:effectLst/>
                <a:latin typeface="+mn-lt"/>
                <a:ea typeface="+mn-ea"/>
                <a:cs typeface="+mn-cs"/>
              </a:rPr>
              <a:t>bdn</a:t>
            </a:r>
            <a:r>
              <a:rPr lang="en-US" sz="1200" i="1" kern="1200" dirty="0" smtClean="0">
                <a:solidFill>
                  <a:schemeClr val="tx1"/>
                </a:solidFill>
                <a:effectLst/>
                <a:latin typeface="+mn-lt"/>
                <a:ea typeface="+mn-ea"/>
                <a:cs typeface="+mn-cs"/>
              </a:rPr>
              <a:t>) * actual setup </a:t>
            </a:r>
            <a:r>
              <a:rPr lang="en-US" sz="1200" i="1" kern="1200" dirty="0" err="1" smtClean="0">
                <a:solidFill>
                  <a:schemeClr val="tx1"/>
                </a:solidFill>
                <a:effectLst/>
                <a:latin typeface="+mn-lt"/>
                <a:ea typeface="+mn-ea"/>
                <a:cs typeface="+mn-cs"/>
              </a:rPr>
              <a:t>hrs</a:t>
            </a:r>
            <a:r>
              <a:rPr lang="en-US" sz="1200" i="1" kern="1200" dirty="0" smtClean="0">
                <a:solidFill>
                  <a:schemeClr val="tx1"/>
                </a:solidFill>
                <a:effectLst/>
                <a:latin typeface="+mn-lt"/>
                <a:ea typeface="+mn-ea"/>
                <a:cs typeface="+mn-cs"/>
              </a:rPr>
              <a:t>] + [(actual run </a:t>
            </a:r>
            <a:r>
              <a:rPr lang="en-US" sz="1200" i="1" kern="1200" dirty="0" err="1" smtClean="0">
                <a:solidFill>
                  <a:schemeClr val="tx1"/>
                </a:solidFill>
                <a:effectLst/>
                <a:latin typeface="+mn-lt"/>
                <a:ea typeface="+mn-ea"/>
                <a:cs typeface="+mn-cs"/>
              </a:rPr>
              <a:t>bdn</a:t>
            </a:r>
            <a:r>
              <a:rPr lang="en-US" sz="1200" i="1" kern="1200" dirty="0" smtClean="0">
                <a:solidFill>
                  <a:schemeClr val="tx1"/>
                </a:solidFill>
                <a:effectLst/>
                <a:latin typeface="+mn-lt"/>
                <a:ea typeface="+mn-ea"/>
                <a:cs typeface="+mn-cs"/>
              </a:rPr>
              <a:t> – </a:t>
            </a:r>
            <a:r>
              <a:rPr lang="en-US" sz="1200" i="1" kern="1200" dirty="0" err="1" smtClean="0">
                <a:solidFill>
                  <a:schemeClr val="tx1"/>
                </a:solidFill>
                <a:effectLst/>
                <a:latin typeface="+mn-lt"/>
                <a:ea typeface="+mn-ea"/>
                <a:cs typeface="+mn-cs"/>
              </a:rPr>
              <a:t>std</a:t>
            </a:r>
            <a:r>
              <a:rPr lang="en-US" sz="1200" i="1" kern="1200" dirty="0" smtClean="0">
                <a:solidFill>
                  <a:schemeClr val="tx1"/>
                </a:solidFill>
                <a:effectLst/>
                <a:latin typeface="+mn-lt"/>
                <a:ea typeface="+mn-ea"/>
                <a:cs typeface="+mn-cs"/>
              </a:rPr>
              <a:t> run </a:t>
            </a:r>
            <a:r>
              <a:rPr lang="en-US" sz="1200" i="1" kern="1200" dirty="0" err="1" smtClean="0">
                <a:solidFill>
                  <a:schemeClr val="tx1"/>
                </a:solidFill>
                <a:effectLst/>
                <a:latin typeface="+mn-lt"/>
                <a:ea typeface="+mn-ea"/>
                <a:cs typeface="+mn-cs"/>
              </a:rPr>
              <a:t>bdn</a:t>
            </a:r>
            <a:r>
              <a:rPr lang="en-US" sz="1200" i="1" kern="1200" dirty="0" smtClean="0">
                <a:solidFill>
                  <a:schemeClr val="tx1"/>
                </a:solidFill>
                <a:effectLst/>
                <a:latin typeface="+mn-lt"/>
                <a:ea typeface="+mn-ea"/>
                <a:cs typeface="+mn-cs"/>
              </a:rPr>
              <a:t>) * actual run </a:t>
            </a:r>
            <a:r>
              <a:rPr lang="en-US" sz="1200" i="1" kern="1200" dirty="0" err="1" smtClean="0">
                <a:solidFill>
                  <a:schemeClr val="tx1"/>
                </a:solidFill>
                <a:effectLst/>
                <a:latin typeface="+mn-lt"/>
                <a:ea typeface="+mn-ea"/>
                <a:cs typeface="+mn-cs"/>
              </a:rPr>
              <a:t>hrs</a:t>
            </a:r>
            <a:r>
              <a:rPr lang="en-US" sz="1200" i="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Where</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Actual setup burden = (actual setup rate * </a:t>
            </a:r>
            <a:r>
              <a:rPr lang="en-US" sz="1200" i="1" kern="1200" dirty="0" err="1" smtClean="0">
                <a:solidFill>
                  <a:schemeClr val="tx1"/>
                </a:solidFill>
                <a:effectLst/>
                <a:latin typeface="+mn-lt"/>
                <a:ea typeface="+mn-ea"/>
                <a:cs typeface="+mn-cs"/>
              </a:rPr>
              <a:t>bdn</a:t>
            </a:r>
            <a:r>
              <a:rPr lang="en-US" sz="1200" i="1" kern="1200" dirty="0" smtClean="0">
                <a:solidFill>
                  <a:schemeClr val="tx1"/>
                </a:solidFill>
                <a:effectLst/>
                <a:latin typeface="+mn-lt"/>
                <a:ea typeface="+mn-ea"/>
                <a:cs typeface="+mn-cs"/>
              </a:rPr>
              <a:t>%) + </a:t>
            </a:r>
            <a:r>
              <a:rPr lang="en-US" sz="1200" i="1" kern="1200" dirty="0" err="1" smtClean="0">
                <a:solidFill>
                  <a:schemeClr val="tx1"/>
                </a:solidFill>
                <a:effectLst/>
                <a:latin typeface="+mn-lt"/>
                <a:ea typeface="+mn-ea"/>
                <a:cs typeface="+mn-cs"/>
              </a:rPr>
              <a:t>lbr</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bdn</a:t>
            </a:r>
            <a:r>
              <a:rPr lang="en-US" sz="1200" i="1" kern="1200" dirty="0" smtClean="0">
                <a:solidFill>
                  <a:schemeClr val="tx1"/>
                </a:solidFill>
                <a:effectLst/>
                <a:latin typeface="+mn-lt"/>
                <a:ea typeface="+mn-ea"/>
                <a:cs typeface="+mn-cs"/>
              </a:rPr>
              <a:t> rate + (</a:t>
            </a:r>
            <a:r>
              <a:rPr lang="en-US" sz="1200" i="1" kern="1200" dirty="0" err="1" smtClean="0">
                <a:solidFill>
                  <a:schemeClr val="tx1"/>
                </a:solidFill>
                <a:effectLst/>
                <a:latin typeface="+mn-lt"/>
                <a:ea typeface="+mn-ea"/>
                <a:cs typeface="+mn-cs"/>
              </a:rPr>
              <a:t>mach</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bdn</a:t>
            </a:r>
            <a:r>
              <a:rPr lang="en-US" sz="1200" i="1" kern="1200" dirty="0" smtClean="0">
                <a:solidFill>
                  <a:schemeClr val="tx1"/>
                </a:solidFill>
                <a:effectLst/>
                <a:latin typeface="+mn-lt"/>
                <a:ea typeface="+mn-ea"/>
                <a:cs typeface="+mn-cs"/>
              </a:rPr>
              <a:t> rate * </a:t>
            </a:r>
            <a:r>
              <a:rPr lang="en-US" sz="1200" i="1" kern="1200" dirty="0" err="1" smtClean="0">
                <a:solidFill>
                  <a:schemeClr val="tx1"/>
                </a:solidFill>
                <a:effectLst/>
                <a:latin typeface="+mn-lt"/>
                <a:ea typeface="+mn-ea"/>
                <a:cs typeface="+mn-cs"/>
              </a:rPr>
              <a:t>mach</a:t>
            </a:r>
            <a:r>
              <a:rPr lang="en-US" sz="1200" i="1" kern="1200" dirty="0" smtClean="0">
                <a:solidFill>
                  <a:schemeClr val="tx1"/>
                </a:solidFill>
                <a:effectLst/>
                <a:latin typeface="+mn-lt"/>
                <a:ea typeface="+mn-ea"/>
                <a:cs typeface="+mn-cs"/>
              </a:rPr>
              <a:t>/op) </a:t>
            </a:r>
            <a:r>
              <a:rPr lang="en-US" sz="1200" i="1" kern="1200" dirty="0" err="1" smtClean="0">
                <a:solidFill>
                  <a:schemeClr val="tx1"/>
                </a:solidFill>
                <a:effectLst/>
                <a:latin typeface="+mn-lt"/>
                <a:ea typeface="+mn-ea"/>
                <a:cs typeface="+mn-cs"/>
              </a:rPr>
              <a:t>Std</a:t>
            </a:r>
            <a:r>
              <a:rPr lang="en-US" sz="1200" i="1" kern="1200" dirty="0" smtClean="0">
                <a:solidFill>
                  <a:schemeClr val="tx1"/>
                </a:solidFill>
                <a:effectLst/>
                <a:latin typeface="+mn-lt"/>
                <a:ea typeface="+mn-ea"/>
                <a:cs typeface="+mn-cs"/>
              </a:rPr>
              <a:t> setup burden = (</a:t>
            </a:r>
            <a:r>
              <a:rPr lang="en-US" sz="1200" i="1" kern="1200" dirty="0" err="1" smtClean="0">
                <a:solidFill>
                  <a:schemeClr val="tx1"/>
                </a:solidFill>
                <a:effectLst/>
                <a:latin typeface="+mn-lt"/>
                <a:ea typeface="+mn-ea"/>
                <a:cs typeface="+mn-cs"/>
              </a:rPr>
              <a:t>std</a:t>
            </a:r>
            <a:r>
              <a:rPr lang="en-US" sz="1200" i="1" kern="1200" dirty="0" smtClean="0">
                <a:solidFill>
                  <a:schemeClr val="tx1"/>
                </a:solidFill>
                <a:effectLst/>
                <a:latin typeface="+mn-lt"/>
                <a:ea typeface="+mn-ea"/>
                <a:cs typeface="+mn-cs"/>
              </a:rPr>
              <a:t> setup rate * </a:t>
            </a:r>
            <a:r>
              <a:rPr lang="en-US" sz="1200" i="1" kern="1200" dirty="0" err="1" smtClean="0">
                <a:solidFill>
                  <a:schemeClr val="tx1"/>
                </a:solidFill>
                <a:effectLst/>
                <a:latin typeface="+mn-lt"/>
                <a:ea typeface="+mn-ea"/>
                <a:cs typeface="+mn-cs"/>
              </a:rPr>
              <a:t>bdn</a:t>
            </a:r>
            <a:r>
              <a:rPr lang="en-US" sz="1200" i="1" kern="1200" dirty="0" smtClean="0">
                <a:solidFill>
                  <a:schemeClr val="tx1"/>
                </a:solidFill>
                <a:effectLst/>
                <a:latin typeface="+mn-lt"/>
                <a:ea typeface="+mn-ea"/>
                <a:cs typeface="+mn-cs"/>
              </a:rPr>
              <a:t>%) + </a:t>
            </a:r>
            <a:r>
              <a:rPr lang="en-US" sz="1200" i="1" kern="1200" dirty="0" err="1" smtClean="0">
                <a:solidFill>
                  <a:schemeClr val="tx1"/>
                </a:solidFill>
                <a:effectLst/>
                <a:latin typeface="+mn-lt"/>
                <a:ea typeface="+mn-ea"/>
                <a:cs typeface="+mn-cs"/>
              </a:rPr>
              <a:t>lbr</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bdn</a:t>
            </a:r>
            <a:r>
              <a:rPr lang="en-US" sz="1200" i="1" kern="1200" dirty="0" smtClean="0">
                <a:solidFill>
                  <a:schemeClr val="tx1"/>
                </a:solidFill>
                <a:effectLst/>
                <a:latin typeface="+mn-lt"/>
                <a:ea typeface="+mn-ea"/>
                <a:cs typeface="+mn-cs"/>
              </a:rPr>
              <a:t> rate + (</a:t>
            </a:r>
            <a:r>
              <a:rPr lang="en-US" sz="1200" i="1" kern="1200" dirty="0" err="1" smtClean="0">
                <a:solidFill>
                  <a:schemeClr val="tx1"/>
                </a:solidFill>
                <a:effectLst/>
                <a:latin typeface="+mn-lt"/>
                <a:ea typeface="+mn-ea"/>
                <a:cs typeface="+mn-cs"/>
              </a:rPr>
              <a:t>mach</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bdn</a:t>
            </a:r>
            <a:r>
              <a:rPr lang="en-US" sz="1200" i="1" kern="1200" dirty="0" smtClean="0">
                <a:solidFill>
                  <a:schemeClr val="tx1"/>
                </a:solidFill>
                <a:effectLst/>
                <a:latin typeface="+mn-lt"/>
                <a:ea typeface="+mn-ea"/>
                <a:cs typeface="+mn-cs"/>
              </a:rPr>
              <a:t> rate * </a:t>
            </a:r>
            <a:r>
              <a:rPr lang="en-US" sz="1200" i="1" kern="1200" dirty="0" err="1" smtClean="0">
                <a:solidFill>
                  <a:schemeClr val="tx1"/>
                </a:solidFill>
                <a:effectLst/>
                <a:latin typeface="+mn-lt"/>
                <a:ea typeface="+mn-ea"/>
                <a:cs typeface="+mn-cs"/>
              </a:rPr>
              <a:t>mach</a:t>
            </a:r>
            <a:r>
              <a:rPr lang="en-US" sz="1200" i="1" kern="1200" dirty="0" smtClean="0">
                <a:solidFill>
                  <a:schemeClr val="tx1"/>
                </a:solidFill>
                <a:effectLst/>
                <a:latin typeface="+mn-lt"/>
                <a:ea typeface="+mn-ea"/>
                <a:cs typeface="+mn-cs"/>
              </a:rPr>
              <a:t>/op)</a:t>
            </a:r>
            <a:endParaRPr lang="en-US"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Actual run burden = (actual run rate * </a:t>
            </a:r>
            <a:r>
              <a:rPr lang="en-US" sz="1200" i="1" kern="1200" dirty="0" err="1" smtClean="0">
                <a:solidFill>
                  <a:schemeClr val="tx1"/>
                </a:solidFill>
                <a:effectLst/>
                <a:latin typeface="+mn-lt"/>
                <a:ea typeface="+mn-ea"/>
                <a:cs typeface="+mn-cs"/>
              </a:rPr>
              <a:t>bdn</a:t>
            </a:r>
            <a:r>
              <a:rPr lang="en-US" sz="1200" i="1" kern="1200" dirty="0" smtClean="0">
                <a:solidFill>
                  <a:schemeClr val="tx1"/>
                </a:solidFill>
                <a:effectLst/>
                <a:latin typeface="+mn-lt"/>
                <a:ea typeface="+mn-ea"/>
                <a:cs typeface="+mn-cs"/>
              </a:rPr>
              <a:t>%) + </a:t>
            </a:r>
            <a:r>
              <a:rPr lang="en-US" sz="1200" i="1" kern="1200" dirty="0" err="1" smtClean="0">
                <a:solidFill>
                  <a:schemeClr val="tx1"/>
                </a:solidFill>
                <a:effectLst/>
                <a:latin typeface="+mn-lt"/>
                <a:ea typeface="+mn-ea"/>
                <a:cs typeface="+mn-cs"/>
              </a:rPr>
              <a:t>lbr</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bdn</a:t>
            </a:r>
            <a:r>
              <a:rPr lang="en-US" sz="1200" i="1" kern="1200" dirty="0" smtClean="0">
                <a:solidFill>
                  <a:schemeClr val="tx1"/>
                </a:solidFill>
                <a:effectLst/>
                <a:latin typeface="+mn-lt"/>
                <a:ea typeface="+mn-ea"/>
                <a:cs typeface="+mn-cs"/>
              </a:rPr>
              <a:t> rate + </a:t>
            </a:r>
            <a:r>
              <a:rPr lang="en-US" sz="1200" i="1" kern="1200" dirty="0" err="1" smtClean="0">
                <a:solidFill>
                  <a:schemeClr val="tx1"/>
                </a:solidFill>
                <a:effectLst/>
                <a:latin typeface="+mn-lt"/>
                <a:ea typeface="+mn-ea"/>
                <a:cs typeface="+mn-cs"/>
              </a:rPr>
              <a:t>mach</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bdn</a:t>
            </a:r>
            <a:r>
              <a:rPr lang="en-US" sz="1200" i="1" kern="1200" dirty="0" smtClean="0">
                <a:solidFill>
                  <a:schemeClr val="tx1"/>
                </a:solidFill>
                <a:effectLst/>
                <a:latin typeface="+mn-lt"/>
                <a:ea typeface="+mn-ea"/>
                <a:cs typeface="+mn-cs"/>
              </a:rPr>
              <a:t> rate</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i="1" kern="1200" dirty="0" err="1" smtClean="0">
                <a:solidFill>
                  <a:schemeClr val="tx1"/>
                </a:solidFill>
                <a:effectLst/>
                <a:latin typeface="+mn-lt"/>
                <a:ea typeface="+mn-ea"/>
                <a:cs typeface="+mn-cs"/>
              </a:rPr>
              <a:t>Std</a:t>
            </a:r>
            <a:r>
              <a:rPr lang="en-US" sz="1200" i="1" kern="1200" dirty="0" smtClean="0">
                <a:solidFill>
                  <a:schemeClr val="tx1"/>
                </a:solidFill>
                <a:effectLst/>
                <a:latin typeface="+mn-lt"/>
                <a:ea typeface="+mn-ea"/>
                <a:cs typeface="+mn-cs"/>
              </a:rPr>
              <a:t> run burden = (</a:t>
            </a:r>
            <a:r>
              <a:rPr lang="en-US" sz="1200" i="1" kern="1200" dirty="0" err="1" smtClean="0">
                <a:solidFill>
                  <a:schemeClr val="tx1"/>
                </a:solidFill>
                <a:effectLst/>
                <a:latin typeface="+mn-lt"/>
                <a:ea typeface="+mn-ea"/>
                <a:cs typeface="+mn-cs"/>
              </a:rPr>
              <a:t>std</a:t>
            </a:r>
            <a:r>
              <a:rPr lang="en-US" sz="1200" i="1" kern="1200" dirty="0" smtClean="0">
                <a:solidFill>
                  <a:schemeClr val="tx1"/>
                </a:solidFill>
                <a:effectLst/>
                <a:latin typeface="+mn-lt"/>
                <a:ea typeface="+mn-ea"/>
                <a:cs typeface="+mn-cs"/>
              </a:rPr>
              <a:t> run rate * </a:t>
            </a:r>
            <a:r>
              <a:rPr lang="en-US" sz="1200" i="1" kern="1200" dirty="0" err="1" smtClean="0">
                <a:solidFill>
                  <a:schemeClr val="tx1"/>
                </a:solidFill>
                <a:effectLst/>
                <a:latin typeface="+mn-lt"/>
                <a:ea typeface="+mn-ea"/>
                <a:cs typeface="+mn-cs"/>
              </a:rPr>
              <a:t>bdn</a:t>
            </a:r>
            <a:r>
              <a:rPr lang="en-US" sz="1200" i="1" kern="1200" dirty="0" smtClean="0">
                <a:solidFill>
                  <a:schemeClr val="tx1"/>
                </a:solidFill>
                <a:effectLst/>
                <a:latin typeface="+mn-lt"/>
                <a:ea typeface="+mn-ea"/>
                <a:cs typeface="+mn-cs"/>
              </a:rPr>
              <a:t>%) + </a:t>
            </a:r>
            <a:r>
              <a:rPr lang="en-US" sz="1200" i="1" kern="1200" dirty="0" err="1" smtClean="0">
                <a:solidFill>
                  <a:schemeClr val="tx1"/>
                </a:solidFill>
                <a:effectLst/>
                <a:latin typeface="+mn-lt"/>
                <a:ea typeface="+mn-ea"/>
                <a:cs typeface="+mn-cs"/>
              </a:rPr>
              <a:t>lbr</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bdn</a:t>
            </a:r>
            <a:r>
              <a:rPr lang="en-US" sz="1200" i="1" kern="1200" dirty="0" smtClean="0">
                <a:solidFill>
                  <a:schemeClr val="tx1"/>
                </a:solidFill>
                <a:effectLst/>
                <a:latin typeface="+mn-lt"/>
                <a:ea typeface="+mn-ea"/>
                <a:cs typeface="+mn-cs"/>
              </a:rPr>
              <a:t> rate + </a:t>
            </a:r>
            <a:r>
              <a:rPr lang="en-US" sz="1200" i="1" kern="1200" dirty="0" err="1" smtClean="0">
                <a:solidFill>
                  <a:schemeClr val="tx1"/>
                </a:solidFill>
                <a:effectLst/>
                <a:latin typeface="+mn-lt"/>
                <a:ea typeface="+mn-ea"/>
                <a:cs typeface="+mn-cs"/>
              </a:rPr>
              <a:t>mach</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bdn</a:t>
            </a:r>
            <a:r>
              <a:rPr lang="en-US" sz="1200" i="1" kern="1200" dirty="0" smtClean="0">
                <a:solidFill>
                  <a:schemeClr val="tx1"/>
                </a:solidFill>
                <a:effectLst/>
                <a:latin typeface="+mn-lt"/>
                <a:ea typeface="+mn-ea"/>
                <a:cs typeface="+mn-cs"/>
              </a:rPr>
              <a:t> rate</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23</a:t>
            </a:fld>
            <a:endParaRPr lang="en-US"/>
          </a:p>
        </p:txBody>
      </p:sp>
    </p:spTree>
    <p:extLst>
      <p:ext uri="{BB962C8B-B14F-4D97-AF65-F5344CB8AC3E}">
        <p14:creationId xmlns:p14="http://schemas.microsoft.com/office/powerpoint/2010/main" val="34043249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 summary of the accounts for a department, the account type, and the kinds of transactions on which the accounts might appear on.</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24</a:t>
            </a:fld>
            <a:endParaRPr lang="en-US"/>
          </a:p>
        </p:txBody>
      </p:sp>
    </p:spTree>
    <p:extLst>
      <p:ext uri="{BB962C8B-B14F-4D97-AF65-F5344CB8AC3E}">
        <p14:creationId xmlns:p14="http://schemas.microsoft.com/office/powerpoint/2010/main" val="30005164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For each site in the database, you can establish a Transfer Variance account. At the time you create the site, the accounts will default from Base Control, but you can modify them.</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25</a:t>
            </a:fld>
            <a:endParaRPr lang="en-US"/>
          </a:p>
        </p:txBody>
      </p:sp>
    </p:spTree>
    <p:extLst>
      <p:ext uri="{BB962C8B-B14F-4D97-AF65-F5344CB8AC3E}">
        <p14:creationId xmlns:p14="http://schemas.microsoft.com/office/powerpoint/2010/main" val="23151588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myNotes"/>
          <p:cNvSpPr>
            <a:spLocks noGrp="1"/>
          </p:cNvSpPr>
          <p:nvPr>
            <p:ph type="sldNum" sz="quarter" idx="10"/>
          </p:nvPr>
        </p:nvSpPr>
        <p:spPr/>
        <p:txBody>
          <a:bodyPr/>
          <a:lstStyle/>
          <a:p>
            <a:fld id="{D19C3D6E-2AFE-42F9-8E48-04913595993F}" type="slidenum">
              <a:rPr lang="en-US" smtClean="0"/>
              <a:t>26</a:t>
            </a:fld>
            <a:endParaRPr lang="en-US"/>
          </a:p>
        </p:txBody>
      </p:sp>
    </p:spTree>
    <p:extLst>
      <p:ext uri="{BB962C8B-B14F-4D97-AF65-F5344CB8AC3E}">
        <p14:creationId xmlns:p14="http://schemas.microsoft.com/office/powerpoint/2010/main" val="17093688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27</a:t>
            </a:fld>
            <a:endParaRPr lang="en-US"/>
          </a:p>
        </p:txBody>
      </p:sp>
    </p:spTree>
    <p:extLst>
      <p:ext uri="{BB962C8B-B14F-4D97-AF65-F5344CB8AC3E}">
        <p14:creationId xmlns:p14="http://schemas.microsoft.com/office/powerpoint/2010/main" val="27712717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28</a:t>
            </a:fld>
            <a:endParaRPr lang="en-US"/>
          </a:p>
        </p:txBody>
      </p:sp>
    </p:spTree>
    <p:extLst>
      <p:ext uri="{BB962C8B-B14F-4D97-AF65-F5344CB8AC3E}">
        <p14:creationId xmlns:p14="http://schemas.microsoft.com/office/powerpoint/2010/main" val="8764387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29</a:t>
            </a:fld>
            <a:endParaRPr lang="en-US"/>
          </a:p>
        </p:txBody>
      </p:sp>
    </p:spTree>
    <p:extLst>
      <p:ext uri="{BB962C8B-B14F-4D97-AF65-F5344CB8AC3E}">
        <p14:creationId xmlns:p14="http://schemas.microsoft.com/office/powerpoint/2010/main" val="1301558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components of the accounting structure —entity, account, sub-account, cost center, and project—are discussed in this section.</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3</a:t>
            </a:fld>
            <a:endParaRPr lang="en-US"/>
          </a:p>
        </p:txBody>
      </p:sp>
    </p:spTree>
    <p:extLst>
      <p:ext uri="{BB962C8B-B14F-4D97-AF65-F5344CB8AC3E}">
        <p14:creationId xmlns:p14="http://schemas.microsoft.com/office/powerpoint/2010/main" val="5879115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955F40EC-4A45-4BA0-88E8-AEAD7F90807E}" type="slidenum">
              <a:rPr lang="en-US" smtClean="0"/>
              <a:pPr/>
              <a:t>30</a:t>
            </a:fld>
            <a:endParaRPr lang="en-US"/>
          </a:p>
        </p:txBody>
      </p:sp>
    </p:spTree>
    <p:extLst>
      <p:ext uri="{BB962C8B-B14F-4D97-AF65-F5344CB8AC3E}">
        <p14:creationId xmlns:p14="http://schemas.microsoft.com/office/powerpoint/2010/main" val="38709045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dirty="0" smtClean="0"/>
              <a:t>To support different types of reporting and analysis, some GL accounts can be used in combination with sub-accounts, cost centers, projects, and SAFs. These elements provide greater granularity in financial reporting. Balances in sub-accounts and cost centers can be listed separately or summarized under account codes.</a:t>
            </a:r>
          </a:p>
          <a:p>
            <a:endParaRPr lang="en-US" dirty="0" smtClean="0"/>
          </a:p>
          <a:p>
            <a:r>
              <a:rPr lang="en-US" dirty="0" smtClean="0"/>
              <a:t>SAFs provide additional analytical reporting on transactions. SAFs can be used to provide costing on a particular service before you create a purchase order for the service.</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4</a:t>
            </a:fld>
            <a:endParaRPr lang="en-US"/>
          </a:p>
        </p:txBody>
      </p:sp>
    </p:spTree>
    <p:extLst>
      <p:ext uri="{BB962C8B-B14F-4D97-AF65-F5344CB8AC3E}">
        <p14:creationId xmlns:p14="http://schemas.microsoft.com/office/powerpoint/2010/main" val="29892170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In this section, we will look at how to read the GL Reference and GL Posting lines, followed by a discussion of account defaults and where accounts are set up.</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5</a:t>
            </a:fld>
            <a:endParaRPr lang="en-US"/>
          </a:p>
        </p:txBody>
      </p:sp>
    </p:spTree>
    <p:extLst>
      <p:ext uri="{BB962C8B-B14F-4D97-AF65-F5344CB8AC3E}">
        <p14:creationId xmlns:p14="http://schemas.microsoft.com/office/powerpoint/2010/main" val="27865494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Every operational transaction is identified by a GL reference code consisting of the GL transaction type, the date that the transaction should update the GL, and the transaction number.</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transaction type indicates the module or activity (for example, IC stands for Inventory Control) that originated the transaction.</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6</a:t>
            </a:fld>
            <a:endParaRPr lang="en-US"/>
          </a:p>
        </p:txBody>
      </p:sp>
    </p:spTree>
    <p:extLst>
      <p:ext uri="{BB962C8B-B14F-4D97-AF65-F5344CB8AC3E}">
        <p14:creationId xmlns:p14="http://schemas.microsoft.com/office/powerpoint/2010/main" val="33801133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In addition to the information used to identify the transaction, the transaction record consists of one or more posting lines—debit and credit amounts that you will post to GL accounts at period-end.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QAD Enterprise Applications all GL posting lines are created for a specific entity and account combination. The entity indicates which business the transaction affected, and the account indicates which assets, liabilities, income or expenses were changed.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the example above, account and sub-account are shown. Cost center and project can also be included.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 more complex transaction, a sales order invoice for example, can have many posting lines. A credit to sales a debit to accounts receivable, a credit to sales discount, a credit to sales commissions, and a credit to tax liability. The posting lines should balance.</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7</a:t>
            </a:fld>
            <a:endParaRPr lang="en-US"/>
          </a:p>
        </p:txBody>
      </p:sp>
    </p:spTree>
    <p:extLst>
      <p:ext uri="{BB962C8B-B14F-4D97-AF65-F5344CB8AC3E}">
        <p14:creationId xmlns:p14="http://schemas.microsoft.com/office/powerpoint/2010/main" val="26325603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General ledger accounts occur in a variety of places. If set up correctly, you will not have to enter the GL accounts on most transactions; the correct ones are brought in as defaults, speeding up data entry and minimizing errors.</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Domain Accounts in Base Control</a:t>
            </a:r>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Domain-wide default accounts are set up in Base Control. A few accounts are used directly, but most account defaults flow through the system as shown above.</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Department Accounts</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Manufacturing costs are grouped by departments. When you create department records, the accounts to be used for transactions associated to this department default from Base Control, but can be changed to any other valid account in Departments.</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Product Line Accounts</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Each item record must be associated to a product line, which is then used to determine the default accounts for transactions of this item. When you create a product line, the account information defaults from Base Control and then can be modified to any other valid account in Product Lines. Product line accounts include sales, production order, inventory, and purchasing accounts. For closer tracking of inventory and sales, purchase and production orders accounts, you can use Inventory Accounts, Sales Accounts, Purchasing Accounts and Production Order Accounts, which are described below.</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Inventory Accounts</a:t>
            </a:r>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You can specify inventory accounts in more detail than the product lines allow. If so, then you can set them by Product Line, Site and Location to obtain the level of detail you want. Location is optional and allows you to set inventory accounts differently for multiple sites within a product line.</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Sales Accounts</a:t>
            </a:r>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some cases, you can break sales information down into more detail than is available through product lines alone. In that case, if you additionally define sales accounts for a product line by site, customer type, and/or channel, you can use different accounts in sales transactions. In this function, you must specify Product Line and Site, but only need to use Customer Type and Channel if you need more levels of detail.</a:t>
            </a:r>
          </a:p>
          <a:p>
            <a:r>
              <a:rPr lang="en-US" sz="1200" kern="1200" dirty="0" smtClean="0">
                <a:solidFill>
                  <a:schemeClr val="tx1"/>
                </a:solidFill>
                <a:effectLst/>
                <a:latin typeface="+mn-lt"/>
                <a:ea typeface="+mn-ea"/>
                <a:cs typeface="+mn-cs"/>
              </a:rPr>
              <a:t> </a:t>
            </a:r>
          </a:p>
          <a:p>
            <a:r>
              <a:rPr lang="en-US" sz="1200" b="1" i="1" kern="1200" dirty="0" smtClean="0">
                <a:solidFill>
                  <a:schemeClr val="tx1"/>
                </a:solidFill>
                <a:effectLst/>
                <a:latin typeface="+mn-lt"/>
                <a:ea typeface="+mn-ea"/>
                <a:cs typeface="+mn-cs"/>
              </a:rPr>
              <a:t>Note  </a:t>
            </a:r>
            <a:r>
              <a:rPr lang="en-US" sz="1200" kern="1200" dirty="0" smtClean="0">
                <a:solidFill>
                  <a:schemeClr val="tx1"/>
                </a:solidFill>
                <a:effectLst/>
                <a:latin typeface="+mn-lt"/>
                <a:ea typeface="+mn-ea"/>
                <a:cs typeface="+mn-cs"/>
              </a:rPr>
              <a:t>The Customer Type is associated to the customer record and the system will look it up during sales account assignment in sales order processing; however, channel must be entered manually on each sales order.</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Purchasing Accounts</a:t>
            </a:r>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some reporting, you might need Purchasing account breakdown by Site or Supplier Type. Purchase accounts, receipt accounts, OH applied accounts and AP variances can be set up specific to the breakdown. The supplier type is set up in the system and identified to the Supplier in the Supplier Maintenance.</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Production Order Accounts</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Production Order accounts specific to variances, Floor Stock, WIP and Cost of Production can be set up specific to a site for each Product Line.</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Site Accounts</a:t>
            </a:r>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When sites are created in Sites, the Transfer Variance account will default from Base Control. If you will be transferring materials between sites, you might want to define different account combinations for each site. If you will be using DRP to transact materials between sites, you can define these accounts by site.</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Inventory Control</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Transfer Clearing account is used to track transfers within a site or between two sites within the same entity. The Intercompany account is used when transferring between two sites that are in separate entities in a single database. The system will automatically generate the transactions required to balance between the entities. They will be entity specific, though, based on the entity associated to the sites transferring the inventory.</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8</a:t>
            </a:fld>
            <a:endParaRPr lang="en-US"/>
          </a:p>
        </p:txBody>
      </p:sp>
    </p:spTree>
    <p:extLst>
      <p:ext uri="{BB962C8B-B14F-4D97-AF65-F5344CB8AC3E}">
        <p14:creationId xmlns:p14="http://schemas.microsoft.com/office/powerpoint/2010/main" val="15816214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In this section, we will review each of the QAD Enterprise Applications costing accounts in detail.</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9</a:t>
            </a:fld>
            <a:endParaRPr lang="en-US"/>
          </a:p>
        </p:txBody>
      </p:sp>
    </p:spTree>
    <p:extLst>
      <p:ext uri="{BB962C8B-B14F-4D97-AF65-F5344CB8AC3E}">
        <p14:creationId xmlns:p14="http://schemas.microsoft.com/office/powerpoint/2010/main" val="327470833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13" name="Rectangle 12"/>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0" y="0"/>
            <a:ext cx="12193200" cy="2678933"/>
            <a:chOff x="0" y="0"/>
            <a:chExt cx="12193200" cy="2678933"/>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0"/>
              <a:ext cx="12191995" cy="2629646"/>
            </a:xfrm>
            <a:prstGeom prst="rect">
              <a:avLst/>
            </a:prstGeom>
          </p:spPr>
        </p:pic>
        <p:sp>
          <p:nvSpPr>
            <p:cNvPr id="12" name="Rounded Rectangle 7"/>
            <p:cNvSpPr/>
            <p:nvPr userDrawn="1"/>
          </p:nvSpPr>
          <p:spPr bwMode="gray">
            <a:xfrm>
              <a:off x="0" y="2570933"/>
              <a:ext cx="12193200" cy="10800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1285659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Left Side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3134" y="2895344"/>
            <a:ext cx="5071826" cy="3276856"/>
          </a:xfrm>
        </p:spPr>
        <p:txBody>
          <a:bodyPr>
            <a:noAutofit/>
          </a:bodyPr>
          <a:lstStyle>
            <a:lvl1pPr algn="ctr">
              <a:lnSpc>
                <a:spcPct val="90000"/>
              </a:lnSpc>
              <a:defRPr baseline="0">
                <a:solidFill>
                  <a:schemeClr val="tx1"/>
                </a:solidFill>
              </a:defRPr>
            </a:lvl1pPr>
          </a:lstStyle>
          <a:p>
            <a:r>
              <a:rPr lang="en-US"/>
              <a:t>Click to Edit Title</a:t>
            </a:r>
          </a:p>
        </p:txBody>
      </p:sp>
      <p:sp>
        <p:nvSpPr>
          <p:cNvPr id="3" name="Text Placeholder 2"/>
          <p:cNvSpPr>
            <a:spLocks noGrp="1"/>
          </p:cNvSpPr>
          <p:nvPr>
            <p:ph type="body" idx="1" hasCustomPrompt="1"/>
          </p:nvPr>
        </p:nvSpPr>
        <p:spPr>
          <a:xfrm>
            <a:off x="323134" y="381001"/>
            <a:ext cx="5071826" cy="2447562"/>
          </a:xfrm>
        </p:spPr>
        <p:txBody>
          <a:bodyPr anchor="b">
            <a:noAutofit/>
          </a:bodyPr>
          <a:lstStyle>
            <a:lvl1pPr marL="0" indent="0" algn="ctr">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5672030" y="381002"/>
            <a:ext cx="6100870" cy="5791198"/>
          </a:xfrm>
        </p:spPr>
        <p:txBody>
          <a:bodyPr bIns="0" anchor="ctr" anchorCtr="0">
            <a:noAutofit/>
          </a:bodyPr>
          <a:lstStyle>
            <a:lvl1pPr marL="0" indent="0" algn="ctr">
              <a:buFont typeface="Arial" panose="020B0604020202020204" pitchFamily="34" charset="0"/>
              <a:buChar char="​"/>
              <a:defRPr sz="2800">
                <a:solidFill>
                  <a:schemeClr val="tx1"/>
                </a:solidFill>
              </a:defRPr>
            </a:lvl1pPr>
            <a:lvl2pPr marL="0" indent="0" algn="ctr">
              <a:buFont typeface="Arial" panose="020B0604020202020204" pitchFamily="34" charset="0"/>
              <a:buChar char="​"/>
              <a:defRPr sz="2400">
                <a:solidFill>
                  <a:schemeClr val="tx1"/>
                </a:solidFill>
              </a:defRPr>
            </a:lvl2pPr>
            <a:lvl3pPr marL="0" indent="0" algn="ctr">
              <a:buFont typeface="Arial" panose="020B0604020202020204" pitchFamily="34" charset="0"/>
              <a:buChar char="​"/>
              <a:defRPr sz="2000">
                <a:solidFill>
                  <a:schemeClr val="tx1"/>
                </a:solidFill>
              </a:defRPr>
            </a:lvl3pPr>
            <a:lvl4pPr marL="0" indent="0" algn="ctr">
              <a:buFont typeface="Arial" panose="020B0604020202020204" pitchFamily="34" charset="0"/>
              <a:buChar char="​"/>
              <a:defRPr sz="2000"/>
            </a:lvl4pPr>
            <a:lvl5pPr marL="0" indent="0" algn="ctr">
              <a:buFont typeface="Arial" panose="020B0604020202020204" pitchFamily="34" charset="0"/>
              <a:buChar char="​"/>
              <a:defRPr sz="2000"/>
            </a:lvl5pPr>
            <a:lvl6pPr marL="0" indent="0" algn="ctr">
              <a:buFont typeface="Arial" panose="020B0604020202020204" pitchFamily="34" charset="0"/>
              <a:buChar char="​"/>
              <a:defRPr sz="2000"/>
            </a:lvl6pPr>
            <a:lvl7pPr marL="0" indent="0" algn="ctr">
              <a:buFont typeface="Arial" panose="020B0604020202020204" pitchFamily="34" charset="0"/>
              <a:buChar char="​"/>
              <a:defRPr sz="2000"/>
            </a:lvl7pPr>
            <a:lvl8pPr marL="0" indent="0" algn="ctr">
              <a:buFont typeface="Arial" panose="020B0604020202020204" pitchFamily="34" charset="0"/>
              <a:buChar char="​"/>
              <a:defRPr sz="2000"/>
            </a:lvl8pPr>
            <a:lvl9pPr marL="0" indent="0" algn="ctr">
              <a:buFont typeface="Arial" panose="020B0604020202020204" pitchFamily="34" charset="0"/>
              <a:buChar char="​"/>
              <a:defRPr sz="2000"/>
            </a:lvl9pPr>
          </a:lstStyle>
          <a:p>
            <a:pPr lvl="0"/>
            <a:r>
              <a:rPr lang="en-US" dirty="0"/>
              <a:t>Click icon to add content</a:t>
            </a:r>
          </a:p>
        </p:txBody>
      </p:sp>
      <p:sp>
        <p:nvSpPr>
          <p:cNvPr id="9" name="Slide Number Placeholder 8"/>
          <p:cNvSpPr>
            <a:spLocks noGrp="1"/>
          </p:cNvSpPr>
          <p:nvPr>
            <p:ph type="sldNum" sz="quarter" idx="12"/>
          </p:nvPr>
        </p:nvSpPr>
        <p:spPr/>
        <p:txBody>
          <a:bodyPr/>
          <a:lstStyle/>
          <a:p>
            <a:fld id="{3253438A-7C34-4C00-93F5-28C2DC00B0E3}" type="slidenum">
              <a:rPr lang="en-US"/>
              <a:t>‹#›</a:t>
            </a:fld>
            <a:endParaRPr lang="en-US"/>
          </a:p>
        </p:txBody>
      </p:sp>
    </p:spTree>
    <p:extLst>
      <p:ext uri="{BB962C8B-B14F-4D97-AF65-F5344CB8AC3E}">
        <p14:creationId xmlns:p14="http://schemas.microsoft.com/office/powerpoint/2010/main" val="11591620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Left Side Header Dark BG">
    <p:bg>
      <p:bgPr>
        <a:solidFill>
          <a:srgbClr val="38639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3134" y="2895344"/>
            <a:ext cx="5071826" cy="3276856"/>
          </a:xfrm>
        </p:spPr>
        <p:txBody>
          <a:bodyPr>
            <a:noAutofit/>
          </a:bodyPr>
          <a:lstStyle>
            <a:lvl1pPr algn="ctr">
              <a:lnSpc>
                <a:spcPct val="90000"/>
              </a:lnSpc>
              <a:defRPr baseline="0">
                <a:solidFill>
                  <a:srgbClr val="FFFFFF"/>
                </a:solidFill>
              </a:defRPr>
            </a:lvl1pPr>
          </a:lstStyle>
          <a:p>
            <a:r>
              <a:rPr lang="en-US" dirty="0"/>
              <a:t>Click to Edit Title</a:t>
            </a:r>
          </a:p>
        </p:txBody>
      </p:sp>
      <p:sp>
        <p:nvSpPr>
          <p:cNvPr id="3" name="Text Placeholder 2"/>
          <p:cNvSpPr>
            <a:spLocks noGrp="1"/>
          </p:cNvSpPr>
          <p:nvPr>
            <p:ph type="body" idx="1" hasCustomPrompt="1"/>
          </p:nvPr>
        </p:nvSpPr>
        <p:spPr>
          <a:xfrm>
            <a:off x="323134" y="381001"/>
            <a:ext cx="5071826" cy="2447562"/>
          </a:xfrm>
        </p:spPr>
        <p:txBody>
          <a:bodyPr anchor="b">
            <a:noAutofit/>
          </a:bodyPr>
          <a:lstStyle>
            <a:lvl1pPr marL="0" indent="0" algn="ctr">
              <a:buNone/>
              <a:defRPr sz="1800" b="0" cap="none" spc="-30" baseline="0">
                <a:solidFill>
                  <a:srgbClr val="FFFFFF"/>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5672030" y="381002"/>
            <a:ext cx="6100870" cy="5791198"/>
          </a:xfrm>
        </p:spPr>
        <p:txBody>
          <a:bodyPr bIns="0" anchor="ctr" anchorCtr="0">
            <a:noAutofit/>
          </a:bodyPr>
          <a:lstStyle>
            <a:lvl1pPr marL="0" indent="0" algn="ctr">
              <a:buFont typeface="Arial" panose="020B0604020202020204" pitchFamily="34" charset="0"/>
              <a:buChar char="​"/>
              <a:defRPr sz="2800">
                <a:solidFill>
                  <a:srgbClr val="FFFFFF"/>
                </a:solidFill>
              </a:defRPr>
            </a:lvl1pPr>
            <a:lvl2pPr marL="0" indent="0" algn="ctr">
              <a:buFont typeface="Arial" panose="020B0604020202020204" pitchFamily="34" charset="0"/>
              <a:buChar char="​"/>
              <a:defRPr sz="2400">
                <a:solidFill>
                  <a:schemeClr val="tx1"/>
                </a:solidFill>
              </a:defRPr>
            </a:lvl2pPr>
            <a:lvl3pPr marL="0" indent="0" algn="ctr">
              <a:buFont typeface="Arial" panose="020B0604020202020204" pitchFamily="34" charset="0"/>
              <a:buChar char="​"/>
              <a:defRPr sz="2000">
                <a:solidFill>
                  <a:schemeClr val="tx1"/>
                </a:solidFill>
              </a:defRPr>
            </a:lvl3pPr>
            <a:lvl4pPr marL="0" indent="0" algn="ctr">
              <a:buFont typeface="Arial" panose="020B0604020202020204" pitchFamily="34" charset="0"/>
              <a:buChar char="​"/>
              <a:defRPr sz="2000"/>
            </a:lvl4pPr>
            <a:lvl5pPr marL="0" indent="0" algn="ctr">
              <a:buFont typeface="Arial" panose="020B0604020202020204" pitchFamily="34" charset="0"/>
              <a:buChar char="​"/>
              <a:defRPr sz="2000"/>
            </a:lvl5pPr>
            <a:lvl6pPr marL="0" indent="0" algn="ctr">
              <a:buFont typeface="Arial" panose="020B0604020202020204" pitchFamily="34" charset="0"/>
              <a:buChar char="​"/>
              <a:defRPr sz="2000"/>
            </a:lvl6pPr>
            <a:lvl7pPr marL="0" indent="0" algn="ctr">
              <a:buFont typeface="Arial" panose="020B0604020202020204" pitchFamily="34" charset="0"/>
              <a:buChar char="​"/>
              <a:defRPr sz="2000"/>
            </a:lvl7pPr>
            <a:lvl8pPr marL="0" indent="0" algn="ctr">
              <a:buFont typeface="Arial" panose="020B0604020202020204" pitchFamily="34" charset="0"/>
              <a:buChar char="​"/>
              <a:defRPr sz="2000"/>
            </a:lvl8pPr>
            <a:lvl9pPr marL="0" indent="0" algn="ctr">
              <a:buFont typeface="Arial" panose="020B0604020202020204" pitchFamily="34" charset="0"/>
              <a:buChar char="​"/>
              <a:defRPr sz="2000"/>
            </a:lvl9pPr>
          </a:lstStyle>
          <a:p>
            <a:pPr lvl="0"/>
            <a:r>
              <a:rPr lang="en-US" dirty="0"/>
              <a:t>Click icon to add content</a:t>
            </a:r>
          </a:p>
        </p:txBody>
      </p:sp>
      <p:sp>
        <p:nvSpPr>
          <p:cNvPr id="9" name="Slide Number Placeholder 8"/>
          <p:cNvSpPr>
            <a:spLocks noGrp="1"/>
          </p:cNvSpPr>
          <p:nvPr>
            <p:ph type="sldNum" sz="quarter" idx="12"/>
          </p:nvPr>
        </p:nvSpPr>
        <p:spPr/>
        <p:txBody>
          <a:bodyPr/>
          <a:lstStyle>
            <a:lvl1pPr>
              <a:defRPr>
                <a:solidFill>
                  <a:srgbClr val="38639F"/>
                </a:solidFill>
              </a:defRPr>
            </a:lvl1pPr>
          </a:lstStyle>
          <a:p>
            <a:fld id="{3253438A-7C34-4C00-93F5-28C2DC00B0E3}" type="slidenum">
              <a:rPr lang="en-US" smtClean="0"/>
              <a:pPr/>
              <a:t>‹#›</a:t>
            </a:fld>
            <a:endParaRPr lang="en-US"/>
          </a:p>
        </p:txBody>
      </p:sp>
    </p:spTree>
    <p:extLst>
      <p:ext uri="{BB962C8B-B14F-4D97-AF65-F5344CB8AC3E}">
        <p14:creationId xmlns:p14="http://schemas.microsoft.com/office/powerpoint/2010/main" val="105222481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253438A-7C34-4C00-93F5-28C2DC00B0E3}" type="slidenum">
              <a:rPr lang="en-US"/>
              <a:t>‹#›</a:t>
            </a:fld>
            <a:endParaRPr lang="en-US"/>
          </a:p>
        </p:txBody>
      </p:sp>
    </p:spTree>
    <p:extLst>
      <p:ext uri="{BB962C8B-B14F-4D97-AF65-F5344CB8AC3E}">
        <p14:creationId xmlns:p14="http://schemas.microsoft.com/office/powerpoint/2010/main" val="39221558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Logo Web Slide">
    <p:bg>
      <p:bgPr>
        <a:solidFill>
          <a:schemeClr val="tx1"/>
        </a:solidFill>
        <a:effectLst/>
      </p:bgPr>
    </p:bg>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bwMode="hidden"/>
        <p:txBody>
          <a:bodyPr/>
          <a:lstStyle>
            <a:lvl1pPr>
              <a:defRPr>
                <a:solidFill>
                  <a:schemeClr val="tx1"/>
                </a:solidFill>
              </a:defRPr>
            </a:lvl1pPr>
          </a:lstStyle>
          <a:p>
            <a:fld id="{3253438A-7C34-4C00-93F5-28C2DC00B0E3}" type="slidenum">
              <a:rPr lang="en-US" smtClean="0"/>
              <a:pPr/>
              <a:t>‹#›</a:t>
            </a:fld>
            <a:endParaRPr lang="en-US"/>
          </a:p>
        </p:txBody>
      </p:sp>
      <p:sp>
        <p:nvSpPr>
          <p:cNvPr id="7" name="Rectangle 6"/>
          <p:cNvSpPr/>
          <p:nvPr userDrawn="1"/>
        </p:nvSpPr>
        <p:spPr>
          <a:xfrm>
            <a:off x="3054873" y="4778256"/>
            <a:ext cx="6096000" cy="1393944"/>
          </a:xfrm>
          <a:prstGeom prst="rect">
            <a:avLst/>
          </a:prstGeom>
        </p:spPr>
        <p:txBody>
          <a:bodyPr>
            <a:noAutofit/>
          </a:bodyPr>
          <a:lstStyle/>
          <a:p>
            <a:pPr algn="ctr">
              <a:spcAft>
                <a:spcPts val="1200"/>
              </a:spcAft>
            </a:pPr>
            <a:r>
              <a:rPr lang="en-GB" altLang="en-US" sz="3600" spc="100" baseline="0" dirty="0">
                <a:solidFill>
                  <a:srgbClr val="5A87C5"/>
                </a:solidFill>
              </a:rPr>
              <a:t>www.qad.com</a:t>
            </a:r>
          </a:p>
          <a:p>
            <a:pPr algn="ctr">
              <a:spcAft>
                <a:spcPts val="1200"/>
              </a:spcAft>
            </a:pPr>
            <a:r>
              <a:rPr lang="en-GB" altLang="en-US" spc="0" baseline="0" dirty="0">
                <a:solidFill>
                  <a:srgbClr val="5A87C5"/>
                </a:solidFill>
              </a:rPr>
              <a:t>© QAD </a:t>
            </a:r>
            <a:r>
              <a:rPr lang="en-GB" altLang="en-US" spc="0" baseline="0" dirty="0" err="1">
                <a:solidFill>
                  <a:srgbClr val="5A87C5"/>
                </a:solidFill>
              </a:rPr>
              <a:t>Inc</a:t>
            </a:r>
            <a:endParaRPr lang="en-GB" altLang="en-US" spc="0" baseline="0" dirty="0">
              <a:solidFill>
                <a:srgbClr val="5A87C5"/>
              </a:solidFill>
            </a:endParaRPr>
          </a:p>
        </p:txBody>
      </p:sp>
      <p:grpSp>
        <p:nvGrpSpPr>
          <p:cNvPr id="2" name="Group 1"/>
          <p:cNvGrpSpPr/>
          <p:nvPr userDrawn="1"/>
        </p:nvGrpSpPr>
        <p:grpSpPr>
          <a:xfrm>
            <a:off x="0" y="0"/>
            <a:ext cx="12192000" cy="4125113"/>
            <a:chOff x="0" y="0"/>
            <a:chExt cx="12192000" cy="4125113"/>
          </a:xfrm>
        </p:grpSpPr>
        <p:sp>
          <p:nvSpPr>
            <p:cNvPr id="4" name="Rectangle 3"/>
            <p:cNvSpPr/>
            <p:nvPr userDrawn="1"/>
          </p:nvSpPr>
          <p:spPr>
            <a:xfrm>
              <a:off x="0" y="0"/>
              <a:ext cx="12192000" cy="4125113"/>
            </a:xfrm>
            <a:prstGeom prst="rect">
              <a:avLst/>
            </a:prstGeom>
            <a:solidFill>
              <a:schemeClr val="bg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000" b="0" i="0" u="none" strike="noStrike" kern="1200" spc="0" baseline="0">
                <a:solidFill>
                  <a:srgbClr val="FFFFFF"/>
                </a:solidFill>
                <a:latin typeface="+mn-lt"/>
                <a:ea typeface="+mn-ea"/>
                <a:cs typeface="+mn-cs"/>
              </a:endParaRPr>
            </a:p>
          </p:txBody>
        </p:sp>
        <p:pic>
          <p:nvPicPr>
            <p:cNvPr id="5" name="Picture 4"/>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5003308" y="962991"/>
              <a:ext cx="2199130" cy="2199130"/>
            </a:xfrm>
            <a:prstGeom prst="rect">
              <a:avLst/>
            </a:prstGeom>
            <a:effectLst/>
          </p:spPr>
        </p:pic>
      </p:grpSp>
    </p:spTree>
    <p:extLst>
      <p:ext uri="{BB962C8B-B14F-4D97-AF65-F5344CB8AC3E}">
        <p14:creationId xmlns:p14="http://schemas.microsoft.com/office/powerpoint/2010/main" val="16850885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a16="http://schemas.microsoft.com/office/drawing/2014/main" id="{7984D4A0-B732-4C9D-BFA9-F13361DB8D85}"/>
              </a:ext>
            </a:extLst>
          </p:cNvPr>
          <p:cNvSpPr txBox="1"/>
          <p:nvPr/>
        </p:nvSpPr>
        <p:spPr>
          <a:xfrm>
            <a:off x="419100" y="1139378"/>
            <a:ext cx="11353800" cy="4579244"/>
          </a:xfrm>
          <a:prstGeom prst="rect">
            <a:avLst/>
          </a:prstGeom>
          <a:noFill/>
        </p:spPr>
        <p:txBody>
          <a:bodyPr wrap="square" lIns="0" tIns="0" rIns="0" bIns="0" rtlCol="0" anchor="ctr" anchorCtr="0">
            <a:noAutofit/>
          </a:bodyPr>
          <a:lstStyle/>
          <a:p>
            <a:pPr algn="ctr">
              <a:lnSpc>
                <a:spcPct val="95000"/>
              </a:lnSpc>
              <a:spcAft>
                <a:spcPts val="600"/>
              </a:spcAft>
            </a:pPr>
            <a:r>
              <a:rPr lang="en-US" sz="11500" b="1" dirty="0" smtClean="0">
                <a:solidFill>
                  <a:schemeClr val="tx1">
                    <a:lumMod val="75000"/>
                    <a:lumOff val="25000"/>
                  </a:schemeClr>
                </a:solidFill>
              </a:rPr>
              <a:t>SUCCESS STORY</a:t>
            </a:r>
            <a:r>
              <a:rPr lang="en-US" sz="11500" b="1" dirty="0">
                <a:solidFill>
                  <a:schemeClr val="tx1">
                    <a:lumMod val="75000"/>
                    <a:lumOff val="25000"/>
                  </a:schemeClr>
                </a:solidFill>
              </a:rPr>
              <a:t/>
            </a:r>
            <a:br>
              <a:rPr lang="en-US" sz="11500" b="1" dirty="0">
                <a:solidFill>
                  <a:schemeClr val="tx1">
                    <a:lumMod val="75000"/>
                    <a:lumOff val="25000"/>
                  </a:schemeClr>
                </a:solidFill>
              </a:rPr>
            </a:br>
            <a:r>
              <a:rPr lang="en-US" sz="11500" b="1" dirty="0" smtClean="0">
                <a:solidFill>
                  <a:schemeClr val="tx1">
                    <a:lumMod val="75000"/>
                    <a:lumOff val="25000"/>
                  </a:schemeClr>
                </a:solidFill>
              </a:rPr>
              <a:t>SLIDES</a:t>
            </a:r>
            <a:endParaRPr lang="en-US" sz="11500" b="1" dirty="0">
              <a:solidFill>
                <a:schemeClr val="tx1">
                  <a:lumMod val="75000"/>
                  <a:lumOff val="25000"/>
                </a:schemeClr>
              </a:solidFill>
            </a:endParaRPr>
          </a:p>
        </p:txBody>
      </p:sp>
    </p:spTree>
    <p:extLst>
      <p:ext uri="{BB962C8B-B14F-4D97-AF65-F5344CB8AC3E}">
        <p14:creationId xmlns:p14="http://schemas.microsoft.com/office/powerpoint/2010/main" val="2809887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uccess Story Cover Slide">
    <p:spTree>
      <p:nvGrpSpPr>
        <p:cNvPr id="1" name=""/>
        <p:cNvGrpSpPr/>
        <p:nvPr/>
      </p:nvGrpSpPr>
      <p:grpSpPr>
        <a:xfrm>
          <a:off x="0" y="0"/>
          <a:ext cx="0" cy="0"/>
          <a:chOff x="0" y="0"/>
          <a:chExt cx="0" cy="0"/>
        </a:xfrm>
      </p:grpSpPr>
      <p:grpSp>
        <p:nvGrpSpPr>
          <p:cNvPr id="19" name="Group 18"/>
          <p:cNvGrpSpPr/>
          <p:nvPr userDrawn="1"/>
        </p:nvGrpSpPr>
        <p:grpSpPr>
          <a:xfrm>
            <a:off x="0" y="6172200"/>
            <a:ext cx="12192000" cy="685800"/>
            <a:chOff x="0" y="6172200"/>
            <a:chExt cx="12192000" cy="685800"/>
          </a:xfrm>
        </p:grpSpPr>
        <p:sp>
          <p:nvSpPr>
            <p:cNvPr id="20" name="Rectangle 19"/>
            <p:cNvSpPr/>
            <p:nvPr userDrawn="1"/>
          </p:nvSpPr>
          <p:spPr>
            <a:xfrm>
              <a:off x="0" y="6172200"/>
              <a:ext cx="12192000" cy="685800"/>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grpSp>
          <p:nvGrpSpPr>
            <p:cNvPr id="21" name="Group 20"/>
            <p:cNvGrpSpPr/>
            <p:nvPr userDrawn="1"/>
          </p:nvGrpSpPr>
          <p:grpSpPr>
            <a:xfrm>
              <a:off x="0" y="6739128"/>
              <a:ext cx="12192000" cy="118872"/>
              <a:chOff x="0" y="6739128"/>
              <a:chExt cx="12192000" cy="91440"/>
            </a:xfrm>
          </p:grpSpPr>
          <p:sp>
            <p:nvSpPr>
              <p:cNvPr id="22" name="Rectangle 21"/>
              <p:cNvSpPr/>
              <p:nvPr/>
            </p:nvSpPr>
            <p:spPr>
              <a:xfrm>
                <a:off x="10160000" y="6739128"/>
                <a:ext cx="2032000" cy="91440"/>
              </a:xfrm>
              <a:prstGeom prst="rect">
                <a:avLst/>
              </a:prstGeom>
              <a:solidFill>
                <a:srgbClr val="38639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endParaRPr>
              </a:p>
            </p:txBody>
          </p:sp>
          <p:sp>
            <p:nvSpPr>
              <p:cNvPr id="23" name="Rectangle 22"/>
              <p:cNvSpPr/>
              <p:nvPr/>
            </p:nvSpPr>
            <p:spPr>
              <a:xfrm>
                <a:off x="8128000" y="6739128"/>
                <a:ext cx="2032000" cy="91440"/>
              </a:xfrm>
              <a:prstGeom prst="rect">
                <a:avLst/>
              </a:prstGeom>
              <a:solidFill>
                <a:srgbClr val="7CB854"/>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sp>
            <p:nvSpPr>
              <p:cNvPr id="24" name="Rectangle 23"/>
              <p:cNvSpPr/>
              <p:nvPr/>
            </p:nvSpPr>
            <p:spPr>
              <a:xfrm>
                <a:off x="6096000" y="6739128"/>
                <a:ext cx="2032000" cy="91440"/>
              </a:xfrm>
              <a:prstGeom prst="rect">
                <a:avLst/>
              </a:prstGeom>
              <a:solidFill>
                <a:srgbClr val="995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endParaRPr>
              </a:p>
            </p:txBody>
          </p:sp>
          <p:sp>
            <p:nvSpPr>
              <p:cNvPr id="25" name="Rectangle 24"/>
              <p:cNvSpPr/>
              <p:nvPr/>
            </p:nvSpPr>
            <p:spPr>
              <a:xfrm>
                <a:off x="4064000" y="6739128"/>
                <a:ext cx="2032000" cy="91440"/>
              </a:xfrm>
              <a:prstGeom prst="rect">
                <a:avLst/>
              </a:prstGeom>
              <a:solidFill>
                <a:srgbClr val="F1C410"/>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sp>
            <p:nvSpPr>
              <p:cNvPr id="26" name="Rectangle 25"/>
              <p:cNvSpPr/>
              <p:nvPr/>
            </p:nvSpPr>
            <p:spPr>
              <a:xfrm>
                <a:off x="2032000" y="6739128"/>
                <a:ext cx="2032000" cy="9144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sp>
            <p:nvSpPr>
              <p:cNvPr id="27" name="Rectangle 26"/>
              <p:cNvSpPr/>
              <p:nvPr/>
            </p:nvSpPr>
            <p:spPr>
              <a:xfrm>
                <a:off x="0" y="6739128"/>
                <a:ext cx="2032000" cy="91440"/>
              </a:xfrm>
              <a:prstGeom prst="rect">
                <a:avLst/>
              </a:prstGeom>
              <a:solidFill>
                <a:srgbClr val="C13A2B"/>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grpSp>
      </p:grpSp>
      <p:sp>
        <p:nvSpPr>
          <p:cNvPr id="16" name="Rectangle 15"/>
          <p:cNvSpPr/>
          <p:nvPr userDrawn="1"/>
        </p:nvSpPr>
        <p:spPr>
          <a:xfrm>
            <a:off x="0" y="0"/>
            <a:ext cx="12192000" cy="1188720"/>
          </a:xfrm>
          <a:prstGeom prst="rect">
            <a:avLst/>
          </a:prstGeom>
          <a:solidFill>
            <a:schemeClr val="tx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411480" tIns="182880" rIns="457200" bIns="91440" rtlCol="0" anchor="ctr" anchorCtr="0"/>
          <a:lstStyle/>
          <a:p>
            <a:endParaRPr lang="en-GB" sz="2600" b="0" i="0" u="none" strike="noStrike" kern="1200" cap="all" spc="0" dirty="0" smtClean="0">
              <a:solidFill>
                <a:srgbClr val="404040"/>
              </a:solidFill>
            </a:endParaRPr>
          </a:p>
        </p:txBody>
      </p:sp>
      <p:sp>
        <p:nvSpPr>
          <p:cNvPr id="5" name="Do not remove" hidden="1">
            <a:extLst>
              <a:ext uri="{FF2B5EF4-FFF2-40B4-BE49-F238E27FC236}">
                <a16:creationId xmlns:a16="http://schemas.microsoft.com/office/drawing/2014/main"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3" name="Content Placeholder 2"/>
          <p:cNvSpPr>
            <a:spLocks noGrp="1"/>
          </p:cNvSpPr>
          <p:nvPr>
            <p:ph sz="half" idx="1" hasCustomPrompt="1"/>
          </p:nvPr>
        </p:nvSpPr>
        <p:spPr>
          <a:xfrm>
            <a:off x="4114800" y="2623822"/>
            <a:ext cx="7721600" cy="1737360"/>
          </a:xfrm>
        </p:spPr>
        <p:txBody>
          <a:bodyPr>
            <a:noAutofit/>
          </a:bodyPr>
          <a:lstStyle>
            <a:lvl1pPr marL="169863" indent="-169863">
              <a:lnSpc>
                <a:spcPct val="100000"/>
              </a:lnSpc>
              <a:spcAft>
                <a:spcPts val="400"/>
              </a:spcAft>
              <a:defRPr sz="1400">
                <a:solidFill>
                  <a:schemeClr val="tx1">
                    <a:lumMod val="75000"/>
                  </a:schemeClr>
                </a:solidFill>
              </a:defRPr>
            </a:lvl1pPr>
            <a:lvl2pPr marL="346075" indent="-176213">
              <a:lnSpc>
                <a:spcPct val="100000"/>
              </a:lnSpc>
              <a:spcAft>
                <a:spcPts val="400"/>
              </a:spcAft>
              <a:defRPr sz="1400">
                <a:solidFill>
                  <a:schemeClr val="tx1">
                    <a:lumMod val="75000"/>
                  </a:schemeClr>
                </a:solidFill>
              </a:defRPr>
            </a:lvl2pPr>
            <a:lvl3pPr>
              <a:defRPr sz="18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smtClean="0"/>
              <a:t>Click </a:t>
            </a:r>
            <a:r>
              <a:rPr lang="en-US" dirty="0"/>
              <a:t>to </a:t>
            </a:r>
            <a:r>
              <a:rPr lang="en-US" dirty="0" smtClean="0"/>
              <a:t>add content</a:t>
            </a:r>
            <a:endParaRPr lang="en-US" dirty="0"/>
          </a:p>
          <a:p>
            <a:pPr lvl="1"/>
            <a:r>
              <a:rPr lang="en-US" dirty="0"/>
              <a:t>Second </a:t>
            </a:r>
            <a:r>
              <a:rPr lang="en-US" dirty="0" smtClean="0"/>
              <a:t>level</a:t>
            </a:r>
            <a:endParaRPr lang="en-US" dirty="0"/>
          </a:p>
        </p:txBody>
      </p:sp>
      <p:sp>
        <p:nvSpPr>
          <p:cNvPr id="4" name="Content Placeholder 3"/>
          <p:cNvSpPr>
            <a:spLocks noGrp="1"/>
          </p:cNvSpPr>
          <p:nvPr>
            <p:ph sz="half" idx="2" hasCustomPrompt="1"/>
          </p:nvPr>
        </p:nvSpPr>
        <p:spPr>
          <a:xfrm>
            <a:off x="4117974" y="4809820"/>
            <a:ext cx="7718425" cy="1680212"/>
          </a:xfrm>
        </p:spPr>
        <p:txBody>
          <a:bodyPr>
            <a:noAutofit/>
          </a:bodyPr>
          <a:lstStyle>
            <a:lvl1pPr marL="169863" indent="-169863">
              <a:lnSpc>
                <a:spcPct val="100000"/>
              </a:lnSpc>
              <a:spcAft>
                <a:spcPts val="400"/>
              </a:spcAft>
              <a:defRPr sz="1400">
                <a:solidFill>
                  <a:schemeClr val="tx1">
                    <a:lumMod val="75000"/>
                  </a:schemeClr>
                </a:solidFill>
              </a:defRPr>
            </a:lvl1pPr>
            <a:lvl2pPr marL="346075" indent="-176213">
              <a:lnSpc>
                <a:spcPct val="100000"/>
              </a:lnSpc>
              <a:spcAft>
                <a:spcPts val="400"/>
              </a:spcAft>
              <a:defRPr sz="1400">
                <a:solidFill>
                  <a:schemeClr val="tx1">
                    <a:lumMod val="75000"/>
                  </a:schemeClr>
                </a:solidFill>
              </a:defRPr>
            </a:lvl2pPr>
            <a:lvl3pPr>
              <a:defRPr sz="18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a:t>
            </a:r>
            <a:r>
              <a:rPr lang="en-US" dirty="0" smtClean="0"/>
              <a:t>add content</a:t>
            </a:r>
            <a:endParaRPr lang="en-US" dirty="0"/>
          </a:p>
          <a:p>
            <a:pPr lvl="1"/>
            <a:r>
              <a:rPr lang="en-US" dirty="0"/>
              <a:t>Second </a:t>
            </a:r>
            <a:r>
              <a:rPr lang="en-US" dirty="0" smtClean="0"/>
              <a:t>level</a:t>
            </a:r>
            <a:endParaRPr lang="en-US" dirty="0"/>
          </a:p>
        </p:txBody>
      </p:sp>
      <p:sp>
        <p:nvSpPr>
          <p:cNvPr id="2" name="Title 1"/>
          <p:cNvSpPr>
            <a:spLocks noGrp="1"/>
          </p:cNvSpPr>
          <p:nvPr>
            <p:ph type="title" hasCustomPrompt="1"/>
          </p:nvPr>
        </p:nvSpPr>
        <p:spPr>
          <a:xfrm>
            <a:off x="419100" y="605169"/>
            <a:ext cx="11330940" cy="457200"/>
          </a:xfrm>
        </p:spPr>
        <p:txBody>
          <a:bodyPr/>
          <a:lstStyle>
            <a:lvl1pPr>
              <a:defRPr sz="2400" b="0" cap="all" spc="30" baseline="0">
                <a:solidFill>
                  <a:srgbClr val="404040"/>
                </a:solidFill>
              </a:defRPr>
            </a:lvl1pPr>
          </a:lstStyle>
          <a:p>
            <a:r>
              <a:rPr lang="en-US" dirty="0" smtClean="0"/>
              <a:t>CLICK HERE TO EDIT TITLE</a:t>
            </a:r>
            <a:endParaRPr lang="en-US" dirty="0"/>
          </a:p>
        </p:txBody>
      </p:sp>
      <p:sp>
        <p:nvSpPr>
          <p:cNvPr id="8" name="Text Placeholder 15"/>
          <p:cNvSpPr>
            <a:spLocks noGrp="1"/>
          </p:cNvSpPr>
          <p:nvPr>
            <p:ph type="body" sz="quarter" idx="13" hasCustomPrompt="1"/>
          </p:nvPr>
        </p:nvSpPr>
        <p:spPr>
          <a:xfrm>
            <a:off x="419100" y="262888"/>
            <a:ext cx="11330940" cy="274320"/>
          </a:xfrm>
        </p:spPr>
        <p:txBody>
          <a:bodyPr anchor="b" anchorCtr="0">
            <a:noAutofit/>
          </a:bodyPr>
          <a:lstStyle>
            <a:lvl1pPr marL="0" indent="0">
              <a:buFontTx/>
              <a:buNone/>
              <a:defRPr sz="1400" b="0" cap="all" spc="30" baseline="0">
                <a:solidFill>
                  <a:srgbClr val="5A87C5"/>
                </a:solidFill>
              </a:defRPr>
            </a:lvl1pPr>
          </a:lstStyle>
          <a:p>
            <a:pPr lvl="0"/>
            <a:r>
              <a:rPr lang="en-US" dirty="0" smtClean="0"/>
              <a:t>Customer success story</a:t>
            </a:r>
            <a:endParaRPr lang="en-US" dirty="0"/>
          </a:p>
        </p:txBody>
      </p:sp>
      <p:pic>
        <p:nvPicPr>
          <p:cNvPr id="17" name="Picture 1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087100" y="248923"/>
            <a:ext cx="685800" cy="690874"/>
          </a:xfrm>
          <a:prstGeom prst="rect">
            <a:avLst/>
          </a:prstGeom>
        </p:spPr>
      </p:pic>
      <p:sp>
        <p:nvSpPr>
          <p:cNvPr id="10" name="Text Placeholder 9"/>
          <p:cNvSpPr>
            <a:spLocks noGrp="1"/>
          </p:cNvSpPr>
          <p:nvPr>
            <p:ph type="body" sz="quarter" idx="14" hasCustomPrompt="1"/>
          </p:nvPr>
        </p:nvSpPr>
        <p:spPr>
          <a:xfrm>
            <a:off x="4114800" y="2298702"/>
            <a:ext cx="7721600" cy="274320"/>
          </a:xfrm>
        </p:spPr>
        <p:txBody>
          <a:bodyPr/>
          <a:lstStyle>
            <a:lvl1pPr marL="0" indent="0">
              <a:buNone/>
              <a:defRPr sz="1600" b="1" cap="all" baseline="0">
                <a:solidFill>
                  <a:srgbClr val="5A87C5"/>
                </a:solidFill>
              </a:defRPr>
            </a:lvl1pPr>
          </a:lstStyle>
          <a:p>
            <a:pPr lvl="0"/>
            <a:r>
              <a:rPr lang="en-GB" dirty="0" smtClean="0"/>
              <a:t>CLICK TO ADD SUBHEAD</a:t>
            </a:r>
            <a:endParaRPr lang="en-GB" dirty="0"/>
          </a:p>
        </p:txBody>
      </p:sp>
      <p:sp>
        <p:nvSpPr>
          <p:cNvPr id="13" name="Text Placeholder 12"/>
          <p:cNvSpPr>
            <a:spLocks noGrp="1"/>
          </p:cNvSpPr>
          <p:nvPr>
            <p:ph type="body" sz="quarter" idx="15" hasCustomPrompt="1"/>
          </p:nvPr>
        </p:nvSpPr>
        <p:spPr>
          <a:xfrm>
            <a:off x="4114800" y="4490097"/>
            <a:ext cx="7722892" cy="274320"/>
          </a:xfrm>
        </p:spPr>
        <p:txBody>
          <a:bodyPr/>
          <a:lstStyle>
            <a:lvl1pPr marL="0" indent="0">
              <a:buNone/>
              <a:defRPr sz="1600" b="1" cap="all" baseline="0">
                <a:solidFill>
                  <a:srgbClr val="5A87C5"/>
                </a:solidFill>
              </a:defRPr>
            </a:lvl1pPr>
          </a:lstStyle>
          <a:p>
            <a:pPr lvl="0"/>
            <a:r>
              <a:rPr lang="en-US" dirty="0" smtClean="0"/>
              <a:t>CLICK TO ADD SUBHEAD</a:t>
            </a:r>
            <a:endParaRPr lang="en-GB" dirty="0"/>
          </a:p>
        </p:txBody>
      </p:sp>
      <p:sp>
        <p:nvSpPr>
          <p:cNvPr id="7" name="Picture Placeholder 6"/>
          <p:cNvSpPr>
            <a:spLocks noGrp="1"/>
          </p:cNvSpPr>
          <p:nvPr>
            <p:ph type="pic" sz="quarter" idx="17" hasCustomPrompt="1"/>
          </p:nvPr>
        </p:nvSpPr>
        <p:spPr>
          <a:xfrm>
            <a:off x="4114800" y="1562100"/>
            <a:ext cx="1214438" cy="647700"/>
          </a:xfrm>
        </p:spPr>
        <p:txBody>
          <a:bodyPr/>
          <a:lstStyle>
            <a:lvl1pPr marL="0" indent="0" algn="l">
              <a:buNone/>
              <a:defRPr sz="1200"/>
            </a:lvl1pPr>
          </a:lstStyle>
          <a:p>
            <a:r>
              <a:rPr lang="en-US" dirty="0" smtClean="0"/>
              <a:t>Customer Logo</a:t>
            </a:r>
            <a:br>
              <a:rPr lang="en-US" dirty="0" smtClean="0"/>
            </a:br>
            <a:r>
              <a:rPr lang="en-US" dirty="0" smtClean="0"/>
              <a:t>Crop to fit</a:t>
            </a:r>
            <a:endParaRPr lang="en-US" dirty="0"/>
          </a:p>
        </p:txBody>
      </p:sp>
    </p:spTree>
    <p:extLst>
      <p:ext uri="{BB962C8B-B14F-4D97-AF65-F5344CB8AC3E}">
        <p14:creationId xmlns:p14="http://schemas.microsoft.com/office/powerpoint/2010/main" val="41533141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uccess Story Content Slide">
    <p:spTree>
      <p:nvGrpSpPr>
        <p:cNvPr id="1" name=""/>
        <p:cNvGrpSpPr/>
        <p:nvPr/>
      </p:nvGrpSpPr>
      <p:grpSpPr>
        <a:xfrm>
          <a:off x="0" y="0"/>
          <a:ext cx="0" cy="0"/>
          <a:chOff x="0" y="0"/>
          <a:chExt cx="0" cy="0"/>
        </a:xfrm>
      </p:grpSpPr>
      <p:grpSp>
        <p:nvGrpSpPr>
          <p:cNvPr id="19" name="Group 18"/>
          <p:cNvGrpSpPr/>
          <p:nvPr userDrawn="1"/>
        </p:nvGrpSpPr>
        <p:grpSpPr>
          <a:xfrm>
            <a:off x="0" y="6172200"/>
            <a:ext cx="12192000" cy="685800"/>
            <a:chOff x="0" y="6172200"/>
            <a:chExt cx="12192000" cy="685800"/>
          </a:xfrm>
        </p:grpSpPr>
        <p:sp>
          <p:nvSpPr>
            <p:cNvPr id="20" name="Rectangle 19"/>
            <p:cNvSpPr/>
            <p:nvPr userDrawn="1"/>
          </p:nvSpPr>
          <p:spPr>
            <a:xfrm>
              <a:off x="0" y="6172200"/>
              <a:ext cx="12192000" cy="685800"/>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grpSp>
          <p:nvGrpSpPr>
            <p:cNvPr id="21" name="Group 20"/>
            <p:cNvGrpSpPr/>
            <p:nvPr userDrawn="1"/>
          </p:nvGrpSpPr>
          <p:grpSpPr>
            <a:xfrm>
              <a:off x="0" y="6739128"/>
              <a:ext cx="12192000" cy="118872"/>
              <a:chOff x="0" y="6739128"/>
              <a:chExt cx="12192000" cy="91440"/>
            </a:xfrm>
          </p:grpSpPr>
          <p:sp>
            <p:nvSpPr>
              <p:cNvPr id="22" name="Rectangle 21"/>
              <p:cNvSpPr/>
              <p:nvPr/>
            </p:nvSpPr>
            <p:spPr>
              <a:xfrm>
                <a:off x="10160000" y="6739128"/>
                <a:ext cx="2032000" cy="91440"/>
              </a:xfrm>
              <a:prstGeom prst="rect">
                <a:avLst/>
              </a:prstGeom>
              <a:solidFill>
                <a:srgbClr val="38639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endParaRPr>
              </a:p>
            </p:txBody>
          </p:sp>
          <p:sp>
            <p:nvSpPr>
              <p:cNvPr id="23" name="Rectangle 22"/>
              <p:cNvSpPr/>
              <p:nvPr/>
            </p:nvSpPr>
            <p:spPr>
              <a:xfrm>
                <a:off x="8128000" y="6739128"/>
                <a:ext cx="2032000" cy="91440"/>
              </a:xfrm>
              <a:prstGeom prst="rect">
                <a:avLst/>
              </a:prstGeom>
              <a:solidFill>
                <a:srgbClr val="7CB854"/>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sp>
            <p:nvSpPr>
              <p:cNvPr id="24" name="Rectangle 23"/>
              <p:cNvSpPr/>
              <p:nvPr/>
            </p:nvSpPr>
            <p:spPr>
              <a:xfrm>
                <a:off x="6096000" y="6739128"/>
                <a:ext cx="2032000" cy="91440"/>
              </a:xfrm>
              <a:prstGeom prst="rect">
                <a:avLst/>
              </a:prstGeom>
              <a:solidFill>
                <a:srgbClr val="995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endParaRPr>
              </a:p>
            </p:txBody>
          </p:sp>
          <p:sp>
            <p:nvSpPr>
              <p:cNvPr id="25" name="Rectangle 24"/>
              <p:cNvSpPr/>
              <p:nvPr/>
            </p:nvSpPr>
            <p:spPr>
              <a:xfrm>
                <a:off x="4064000" y="6739128"/>
                <a:ext cx="2032000" cy="91440"/>
              </a:xfrm>
              <a:prstGeom prst="rect">
                <a:avLst/>
              </a:prstGeom>
              <a:solidFill>
                <a:srgbClr val="F1C410"/>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sp>
            <p:nvSpPr>
              <p:cNvPr id="26" name="Rectangle 25"/>
              <p:cNvSpPr/>
              <p:nvPr/>
            </p:nvSpPr>
            <p:spPr>
              <a:xfrm>
                <a:off x="2032000" y="6739128"/>
                <a:ext cx="2032000" cy="9144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sp>
            <p:nvSpPr>
              <p:cNvPr id="27" name="Rectangle 26"/>
              <p:cNvSpPr/>
              <p:nvPr/>
            </p:nvSpPr>
            <p:spPr>
              <a:xfrm>
                <a:off x="0" y="6739128"/>
                <a:ext cx="2032000" cy="91440"/>
              </a:xfrm>
              <a:prstGeom prst="rect">
                <a:avLst/>
              </a:prstGeom>
              <a:solidFill>
                <a:srgbClr val="C13A2B"/>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grpSp>
      </p:grpSp>
      <p:sp>
        <p:nvSpPr>
          <p:cNvPr id="16" name="Rectangle 15"/>
          <p:cNvSpPr/>
          <p:nvPr userDrawn="1"/>
        </p:nvSpPr>
        <p:spPr>
          <a:xfrm>
            <a:off x="0" y="0"/>
            <a:ext cx="12192000" cy="1188720"/>
          </a:xfrm>
          <a:prstGeom prst="rect">
            <a:avLst/>
          </a:prstGeom>
          <a:solidFill>
            <a:schemeClr val="tx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411480" tIns="182880" rIns="457200" bIns="91440" rtlCol="0" anchor="ctr" anchorCtr="0"/>
          <a:lstStyle/>
          <a:p>
            <a:endParaRPr lang="en-GB" sz="2600" b="0" i="0" u="none" strike="noStrike" kern="1200" cap="all" spc="0" dirty="0" smtClean="0">
              <a:solidFill>
                <a:srgbClr val="404040"/>
              </a:solidFill>
            </a:endParaRPr>
          </a:p>
        </p:txBody>
      </p:sp>
      <p:sp>
        <p:nvSpPr>
          <p:cNvPr id="5" name="Do not remove" hidden="1">
            <a:extLst>
              <a:ext uri="{FF2B5EF4-FFF2-40B4-BE49-F238E27FC236}">
                <a16:creationId xmlns:a16="http://schemas.microsoft.com/office/drawing/2014/main"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3" name="Content Placeholder 2"/>
          <p:cNvSpPr>
            <a:spLocks noGrp="1"/>
          </p:cNvSpPr>
          <p:nvPr>
            <p:ph sz="half" idx="1" hasCustomPrompt="1"/>
          </p:nvPr>
        </p:nvSpPr>
        <p:spPr>
          <a:xfrm>
            <a:off x="419100" y="1889760"/>
            <a:ext cx="5486400" cy="4610100"/>
          </a:xfrm>
        </p:spPr>
        <p:txBody>
          <a:bodyPr>
            <a:noAutofit/>
          </a:bodyPr>
          <a:lstStyle>
            <a:lvl1pPr marL="169863" indent="-169863">
              <a:lnSpc>
                <a:spcPct val="100000"/>
              </a:lnSpc>
              <a:spcAft>
                <a:spcPts val="400"/>
              </a:spcAft>
              <a:defRPr sz="1400">
                <a:solidFill>
                  <a:schemeClr val="tx1">
                    <a:lumMod val="75000"/>
                  </a:schemeClr>
                </a:solidFill>
              </a:defRPr>
            </a:lvl1pPr>
            <a:lvl2pPr marL="346075" indent="-176213">
              <a:lnSpc>
                <a:spcPct val="100000"/>
              </a:lnSpc>
              <a:spcAft>
                <a:spcPts val="400"/>
              </a:spcAft>
              <a:defRPr sz="1400">
                <a:solidFill>
                  <a:schemeClr val="tx1">
                    <a:lumMod val="75000"/>
                  </a:schemeClr>
                </a:solidFill>
              </a:defRPr>
            </a:lvl2pPr>
            <a:lvl3pPr>
              <a:defRPr sz="18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smtClean="0"/>
              <a:t>Click </a:t>
            </a:r>
            <a:r>
              <a:rPr lang="en-US" dirty="0"/>
              <a:t>to </a:t>
            </a:r>
            <a:r>
              <a:rPr lang="en-US" dirty="0" smtClean="0"/>
              <a:t>add content</a:t>
            </a:r>
            <a:endParaRPr lang="en-US" dirty="0"/>
          </a:p>
          <a:p>
            <a:pPr lvl="1"/>
            <a:r>
              <a:rPr lang="en-US" dirty="0"/>
              <a:t>Second </a:t>
            </a:r>
            <a:r>
              <a:rPr lang="en-US" dirty="0" smtClean="0"/>
              <a:t>level</a:t>
            </a:r>
            <a:endParaRPr lang="en-US" dirty="0"/>
          </a:p>
        </p:txBody>
      </p:sp>
      <p:sp>
        <p:nvSpPr>
          <p:cNvPr id="4" name="Content Placeholder 3"/>
          <p:cNvSpPr>
            <a:spLocks noGrp="1"/>
          </p:cNvSpPr>
          <p:nvPr>
            <p:ph sz="half" idx="2" hasCustomPrompt="1"/>
          </p:nvPr>
        </p:nvSpPr>
        <p:spPr>
          <a:xfrm>
            <a:off x="6283110" y="1889760"/>
            <a:ext cx="5486400" cy="4610100"/>
          </a:xfrm>
        </p:spPr>
        <p:txBody>
          <a:bodyPr>
            <a:noAutofit/>
          </a:bodyPr>
          <a:lstStyle>
            <a:lvl1pPr marL="169863" indent="-169863">
              <a:lnSpc>
                <a:spcPct val="100000"/>
              </a:lnSpc>
              <a:spcAft>
                <a:spcPts val="400"/>
              </a:spcAft>
              <a:defRPr sz="1400">
                <a:solidFill>
                  <a:schemeClr val="tx1">
                    <a:lumMod val="75000"/>
                  </a:schemeClr>
                </a:solidFill>
              </a:defRPr>
            </a:lvl1pPr>
            <a:lvl2pPr marL="346075" indent="-176213">
              <a:lnSpc>
                <a:spcPct val="100000"/>
              </a:lnSpc>
              <a:spcAft>
                <a:spcPts val="400"/>
              </a:spcAft>
              <a:defRPr sz="1400">
                <a:solidFill>
                  <a:schemeClr val="tx1">
                    <a:lumMod val="75000"/>
                  </a:schemeClr>
                </a:solidFill>
              </a:defRPr>
            </a:lvl2pPr>
            <a:lvl3pPr>
              <a:defRPr sz="18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a:t>
            </a:r>
            <a:r>
              <a:rPr lang="en-US" dirty="0" smtClean="0"/>
              <a:t>add content</a:t>
            </a:r>
            <a:endParaRPr lang="en-US" dirty="0"/>
          </a:p>
          <a:p>
            <a:pPr lvl="1"/>
            <a:r>
              <a:rPr lang="en-US" dirty="0"/>
              <a:t>Second </a:t>
            </a:r>
            <a:r>
              <a:rPr lang="en-US" dirty="0" smtClean="0"/>
              <a:t>level</a:t>
            </a:r>
            <a:endParaRPr lang="en-US" dirty="0"/>
          </a:p>
        </p:txBody>
      </p:sp>
      <p:sp>
        <p:nvSpPr>
          <p:cNvPr id="2" name="Title 1"/>
          <p:cNvSpPr>
            <a:spLocks noGrp="1"/>
          </p:cNvSpPr>
          <p:nvPr>
            <p:ph type="title" hasCustomPrompt="1"/>
          </p:nvPr>
        </p:nvSpPr>
        <p:spPr>
          <a:xfrm>
            <a:off x="419100" y="605169"/>
            <a:ext cx="11330940" cy="457200"/>
          </a:xfrm>
        </p:spPr>
        <p:txBody>
          <a:bodyPr/>
          <a:lstStyle>
            <a:lvl1pPr>
              <a:defRPr sz="2400" b="0" cap="all" spc="30" baseline="0">
                <a:solidFill>
                  <a:srgbClr val="404040"/>
                </a:solidFill>
              </a:defRPr>
            </a:lvl1pPr>
          </a:lstStyle>
          <a:p>
            <a:r>
              <a:rPr lang="en-US" dirty="0" smtClean="0"/>
              <a:t>CLICK HERE TO EDIT TITLE</a:t>
            </a:r>
            <a:endParaRPr lang="en-US" dirty="0"/>
          </a:p>
        </p:txBody>
      </p:sp>
      <p:sp>
        <p:nvSpPr>
          <p:cNvPr id="8" name="Text Placeholder 15"/>
          <p:cNvSpPr>
            <a:spLocks noGrp="1"/>
          </p:cNvSpPr>
          <p:nvPr>
            <p:ph type="body" sz="quarter" idx="13" hasCustomPrompt="1"/>
          </p:nvPr>
        </p:nvSpPr>
        <p:spPr>
          <a:xfrm>
            <a:off x="419100" y="262888"/>
            <a:ext cx="11330940" cy="274320"/>
          </a:xfrm>
        </p:spPr>
        <p:txBody>
          <a:bodyPr anchor="b" anchorCtr="0">
            <a:noAutofit/>
          </a:bodyPr>
          <a:lstStyle>
            <a:lvl1pPr marL="0" indent="0">
              <a:buFontTx/>
              <a:buNone/>
              <a:defRPr sz="1400" b="0" cap="all" spc="30" baseline="0">
                <a:solidFill>
                  <a:srgbClr val="5A87C5"/>
                </a:solidFill>
              </a:defRPr>
            </a:lvl1pPr>
          </a:lstStyle>
          <a:p>
            <a:pPr lvl="0"/>
            <a:r>
              <a:rPr lang="en-US" dirty="0" smtClean="0"/>
              <a:t>Customer success story</a:t>
            </a:r>
            <a:endParaRPr lang="en-US" dirty="0"/>
          </a:p>
        </p:txBody>
      </p:sp>
      <p:pic>
        <p:nvPicPr>
          <p:cNvPr id="17" name="Picture 1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087100" y="248923"/>
            <a:ext cx="685800" cy="690874"/>
          </a:xfrm>
          <a:prstGeom prst="rect">
            <a:avLst/>
          </a:prstGeom>
        </p:spPr>
      </p:pic>
      <p:sp>
        <p:nvSpPr>
          <p:cNvPr id="10" name="Text Placeholder 9"/>
          <p:cNvSpPr>
            <a:spLocks noGrp="1"/>
          </p:cNvSpPr>
          <p:nvPr>
            <p:ph type="body" sz="quarter" idx="14" hasCustomPrompt="1"/>
          </p:nvPr>
        </p:nvSpPr>
        <p:spPr>
          <a:xfrm>
            <a:off x="419100" y="1515425"/>
            <a:ext cx="5486400" cy="274320"/>
          </a:xfrm>
        </p:spPr>
        <p:txBody>
          <a:bodyPr/>
          <a:lstStyle>
            <a:lvl1pPr marL="0" indent="0">
              <a:buNone/>
              <a:defRPr sz="1600" b="1" cap="all" baseline="0">
                <a:solidFill>
                  <a:srgbClr val="5A87C5"/>
                </a:solidFill>
              </a:defRPr>
            </a:lvl1pPr>
          </a:lstStyle>
          <a:p>
            <a:pPr lvl="0"/>
            <a:r>
              <a:rPr lang="en-GB" dirty="0" smtClean="0"/>
              <a:t>CLICK TO ADD SUBHEAD</a:t>
            </a:r>
            <a:endParaRPr lang="en-GB" dirty="0"/>
          </a:p>
        </p:txBody>
      </p:sp>
      <p:sp>
        <p:nvSpPr>
          <p:cNvPr id="13" name="Text Placeholder 12"/>
          <p:cNvSpPr>
            <a:spLocks noGrp="1"/>
          </p:cNvSpPr>
          <p:nvPr>
            <p:ph type="body" sz="quarter" idx="15" hasCustomPrompt="1"/>
          </p:nvPr>
        </p:nvSpPr>
        <p:spPr>
          <a:xfrm>
            <a:off x="6283325" y="1515425"/>
            <a:ext cx="5489575" cy="274320"/>
          </a:xfrm>
        </p:spPr>
        <p:txBody>
          <a:bodyPr/>
          <a:lstStyle>
            <a:lvl1pPr marL="0" indent="0">
              <a:buNone/>
              <a:defRPr sz="1600" b="1" cap="all" baseline="0">
                <a:solidFill>
                  <a:srgbClr val="5A87C5"/>
                </a:solidFill>
              </a:defRPr>
            </a:lvl1pPr>
          </a:lstStyle>
          <a:p>
            <a:pPr lvl="0"/>
            <a:r>
              <a:rPr lang="en-US" dirty="0" smtClean="0"/>
              <a:t>CLICK TO ADD SUBHEAD</a:t>
            </a:r>
            <a:endParaRPr lang="en-GB" dirty="0"/>
          </a:p>
        </p:txBody>
      </p:sp>
    </p:spTree>
    <p:extLst>
      <p:ext uri="{BB962C8B-B14F-4D97-AF65-F5344CB8AC3E}">
        <p14:creationId xmlns:p14="http://schemas.microsoft.com/office/powerpoint/2010/main" val="323733814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1_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a16="http://schemas.microsoft.com/office/drawing/2014/main" id="{7984D4A0-B732-4C9D-BFA9-F13361DB8D85}"/>
              </a:ext>
            </a:extLst>
          </p:cNvPr>
          <p:cNvSpPr txBox="1"/>
          <p:nvPr/>
        </p:nvSpPr>
        <p:spPr>
          <a:xfrm>
            <a:off x="419100" y="907156"/>
            <a:ext cx="11353800" cy="5043688"/>
          </a:xfrm>
          <a:prstGeom prst="rect">
            <a:avLst/>
          </a:prstGeom>
          <a:noFill/>
        </p:spPr>
        <p:txBody>
          <a:bodyPr wrap="square" lIns="0" tIns="0" rIns="0" bIns="0" rtlCol="0" anchor="ctr" anchorCtr="0">
            <a:noAutofit/>
          </a:bodyPr>
          <a:lstStyle/>
          <a:p>
            <a:pPr algn="ctr">
              <a:lnSpc>
                <a:spcPct val="95000"/>
              </a:lnSpc>
              <a:spcAft>
                <a:spcPts val="600"/>
              </a:spcAft>
            </a:pPr>
            <a:r>
              <a:rPr lang="en-US" sz="11500" b="1" dirty="0">
                <a:solidFill>
                  <a:schemeClr val="tx1">
                    <a:lumMod val="75000"/>
                    <a:lumOff val="25000"/>
                  </a:schemeClr>
                </a:solidFill>
              </a:rPr>
              <a:t>ADDITIONAL VERTICAL </a:t>
            </a:r>
            <a:br>
              <a:rPr lang="en-US" sz="11500" b="1" dirty="0">
                <a:solidFill>
                  <a:schemeClr val="tx1">
                    <a:lumMod val="75000"/>
                    <a:lumOff val="25000"/>
                  </a:schemeClr>
                </a:solidFill>
              </a:rPr>
            </a:br>
            <a:r>
              <a:rPr lang="en-US" sz="11500" b="1" dirty="0">
                <a:solidFill>
                  <a:schemeClr val="tx1">
                    <a:lumMod val="75000"/>
                    <a:lumOff val="25000"/>
                  </a:schemeClr>
                </a:solidFill>
              </a:rPr>
              <a:t>TITLE SLIDES</a:t>
            </a:r>
          </a:p>
        </p:txBody>
      </p:sp>
    </p:spTree>
    <p:extLst>
      <p:ext uri="{BB962C8B-B14F-4D97-AF65-F5344CB8AC3E}">
        <p14:creationId xmlns:p14="http://schemas.microsoft.com/office/powerpoint/2010/main" val="38075398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Automotive Title Slide">
    <p:spTree>
      <p:nvGrpSpPr>
        <p:cNvPr id="1" name=""/>
        <p:cNvGrpSpPr/>
        <p:nvPr/>
      </p:nvGrpSpPr>
      <p:grpSpPr>
        <a:xfrm>
          <a:off x="0" y="0"/>
          <a:ext cx="0" cy="0"/>
          <a:chOff x="0" y="0"/>
          <a:chExt cx="0" cy="0"/>
        </a:xfrm>
      </p:grpSpPr>
      <p:sp>
        <p:nvSpPr>
          <p:cNvPr id="5" name="Rectangle 4"/>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4" y="0"/>
            <a:ext cx="12191996" cy="2678933"/>
            <a:chOff x="4" y="0"/>
            <a:chExt cx="12191996" cy="2678933"/>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 y="0"/>
              <a:ext cx="12191990" cy="2629645"/>
            </a:xfrm>
            <a:prstGeom prst="rect">
              <a:avLst/>
            </a:prstGeom>
          </p:spPr>
        </p:pic>
        <p:sp>
          <p:nvSpPr>
            <p:cNvPr id="8" name="Rounded Rectangle 7"/>
            <p:cNvSpPr/>
            <p:nvPr/>
          </p:nvSpPr>
          <p:spPr bwMode="gray">
            <a:xfrm>
              <a:off x="1524" y="2570933"/>
              <a:ext cx="12190476" cy="108000"/>
            </a:xfrm>
            <a:prstGeom prst="rect">
              <a:avLst/>
            </a:prstGeom>
            <a:solidFill>
              <a:srgbClr val="C13A2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1" name="Picture 10"/>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112607181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onsumer Products Title Slide">
    <p:spTree>
      <p:nvGrpSpPr>
        <p:cNvPr id="1" name=""/>
        <p:cNvGrpSpPr/>
        <p:nvPr/>
      </p:nvGrpSpPr>
      <p:grpSpPr>
        <a:xfrm>
          <a:off x="0" y="0"/>
          <a:ext cx="0" cy="0"/>
          <a:chOff x="0" y="0"/>
          <a:chExt cx="0" cy="0"/>
        </a:xfrm>
      </p:grpSpPr>
      <p:sp>
        <p:nvSpPr>
          <p:cNvPr id="11" name="Rectangle 10"/>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2" y="0"/>
            <a:ext cx="12191998" cy="2678933"/>
            <a:chOff x="2" y="0"/>
            <a:chExt cx="12191998" cy="2678933"/>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0"/>
              <a:ext cx="12191995" cy="2629646"/>
            </a:xfrm>
            <a:prstGeom prst="rect">
              <a:avLst/>
            </a:prstGeom>
          </p:spPr>
        </p:pic>
        <p:sp>
          <p:nvSpPr>
            <p:cNvPr id="8" name="Rounded Rectangle 7"/>
            <p:cNvSpPr/>
            <p:nvPr/>
          </p:nvSpPr>
          <p:spPr bwMode="gray">
            <a:xfrm>
              <a:off x="1524" y="2570933"/>
              <a:ext cx="12190476" cy="108000"/>
            </a:xfrm>
            <a:prstGeom prst="rect">
              <a:avLst/>
            </a:prstGeom>
            <a:solidFill>
              <a:srgbClr val="E67F2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9" name="Picture 8"/>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38726367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1800" b="0"/>
            </a:lvl1pPr>
          </a:lstStyle>
          <a:p>
            <a:fld id="{D295FD85-0E9A-9A4B-AEA4-CF6493BFD0E6}" type="slidenum">
              <a:rPr lang="en-US" smtClean="0"/>
              <a:pPr/>
              <a:t>‹#›</a:t>
            </a:fld>
            <a:endParaRPr lang="en-US"/>
          </a:p>
        </p:txBody>
      </p:sp>
      <p:sp>
        <p:nvSpPr>
          <p:cNvPr id="3" name="Content Placeholder 2"/>
          <p:cNvSpPr>
            <a:spLocks noGrp="1"/>
          </p:cNvSpPr>
          <p:nvPr>
            <p:ph idx="1" hasCustomPrompt="1"/>
          </p:nvPr>
        </p:nvSpPr>
        <p:spPr>
          <a:xfrm>
            <a:off x="419100" y="1562100"/>
            <a:ext cx="11353800" cy="4779532"/>
          </a:xfrm>
        </p:spPr>
        <p:txBody>
          <a:bodyPr/>
          <a:lstStyle>
            <a:lvl1pPr>
              <a:defRPr>
                <a:solidFill>
                  <a:schemeClr val="tx1">
                    <a:lumMod val="75000"/>
                  </a:schemeClr>
                </a:solidFill>
              </a:defRPr>
            </a:lvl1pPr>
            <a:lvl2pPr>
              <a:defRPr>
                <a:solidFill>
                  <a:schemeClr val="tx1">
                    <a:lumMod val="75000"/>
                  </a:schemeClr>
                </a:solidFill>
              </a:defRPr>
            </a:lvl2pPr>
            <a:lvl3pPr>
              <a:defRPr>
                <a:solidFill>
                  <a:schemeClr val="tx1">
                    <a:lumMod val="75000"/>
                  </a:schemeClr>
                </a:solidFill>
              </a:defRPr>
            </a:lvl3pPr>
            <a:lvl4pPr>
              <a:defRPr>
                <a:solidFill>
                  <a:schemeClr val="tx1"/>
                </a:solidFill>
              </a:defRPr>
            </a:lvl4pPr>
            <a:lvl5pPr>
              <a:defRPr>
                <a:solidFill>
                  <a:schemeClr val="tx1"/>
                </a:solidFill>
              </a:defRPr>
            </a:lvl5pPr>
          </a:lstStyle>
          <a:p>
            <a:pPr lvl="0"/>
            <a:r>
              <a:rPr lang="en-US" dirty="0"/>
              <a:t>Click to add text or choose icon below to </a:t>
            </a:r>
            <a:r>
              <a:rPr lang="en-US" dirty="0" smtClean="0"/>
              <a:t>insert </a:t>
            </a:r>
            <a:r>
              <a:rPr lang="en-US" dirty="0"/>
              <a:t>content</a:t>
            </a:r>
          </a:p>
          <a:p>
            <a:pPr lvl="1"/>
            <a:r>
              <a:rPr lang="en-US" dirty="0"/>
              <a:t>Second level</a:t>
            </a:r>
          </a:p>
          <a:p>
            <a:pPr lvl="2"/>
            <a:r>
              <a:rPr lang="en-US" dirty="0"/>
              <a:t>Third level</a:t>
            </a:r>
          </a:p>
        </p:txBody>
      </p:sp>
      <p:sp>
        <p:nvSpPr>
          <p:cNvPr id="16" name="Text Placeholder 15"/>
          <p:cNvSpPr>
            <a:spLocks noGrp="1"/>
          </p:cNvSpPr>
          <p:nvPr>
            <p:ph type="body" sz="quarter" idx="11"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 </a:t>
            </a:r>
          </a:p>
        </p:txBody>
      </p:sp>
      <p:sp>
        <p:nvSpPr>
          <p:cNvPr id="7" name="Title 6">
            <a:extLst>
              <a:ext uri="{FF2B5EF4-FFF2-40B4-BE49-F238E27FC236}">
                <a16:creationId xmlns:a16="http://schemas.microsoft.com/office/drawing/2014/main" id="{05055C74-50FE-442E-B00D-27CCC9271A0E}"/>
              </a:ext>
            </a:extLst>
          </p:cNvPr>
          <p:cNvSpPr>
            <a:spLocks noGrp="1"/>
          </p:cNvSpPr>
          <p:nvPr>
            <p:ph type="title" hasCustomPrompt="1"/>
          </p:nvPr>
        </p:nvSpPr>
        <p:spPr>
          <a:xfrm>
            <a:off x="419100" y="680944"/>
            <a:ext cx="11353800" cy="457200"/>
          </a:xfrm>
        </p:spPr>
        <p:txBody>
          <a:bodyPr/>
          <a:lstStyle>
            <a:lvl1pPr>
              <a:defRPr baseline="0"/>
            </a:lvl1pPr>
          </a:lstStyle>
          <a:p>
            <a:r>
              <a:rPr lang="en-US" dirty="0"/>
              <a:t>Click Here to Edit Title</a:t>
            </a:r>
          </a:p>
        </p:txBody>
      </p:sp>
    </p:spTree>
    <p:extLst>
      <p:ext uri="{BB962C8B-B14F-4D97-AF65-F5344CB8AC3E}">
        <p14:creationId xmlns:p14="http://schemas.microsoft.com/office/powerpoint/2010/main" val="21965134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Food and Beverage Title Slide">
    <p:spTree>
      <p:nvGrpSpPr>
        <p:cNvPr id="1" name=""/>
        <p:cNvGrpSpPr/>
        <p:nvPr/>
      </p:nvGrpSpPr>
      <p:grpSpPr>
        <a:xfrm>
          <a:off x="0" y="0"/>
          <a:ext cx="0" cy="0"/>
          <a:chOff x="0" y="0"/>
          <a:chExt cx="0" cy="0"/>
        </a:xfrm>
      </p:grpSpPr>
      <p:sp>
        <p:nvSpPr>
          <p:cNvPr id="11" name="Rectangle 10"/>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0476" cy="2678934"/>
            <a:chOff x="1524" y="-1"/>
            <a:chExt cx="12190476" cy="2678934"/>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 y="-1"/>
              <a:ext cx="12190476" cy="2629317"/>
            </a:xfrm>
            <a:prstGeom prst="rect">
              <a:avLst/>
            </a:prstGeom>
          </p:spPr>
        </p:pic>
        <p:sp>
          <p:nvSpPr>
            <p:cNvPr id="8" name="Rounded Rectangle 7"/>
            <p:cNvSpPr/>
            <p:nvPr/>
          </p:nvSpPr>
          <p:spPr bwMode="gray">
            <a:xfrm>
              <a:off x="1524" y="2570933"/>
              <a:ext cx="12190476" cy="108000"/>
            </a:xfrm>
            <a:prstGeom prst="rect">
              <a:avLst/>
            </a:prstGeom>
            <a:solidFill>
              <a:srgbClr val="F1C41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9" name="Picture 8"/>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1112583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High Tech Title Slide">
    <p:spTree>
      <p:nvGrpSpPr>
        <p:cNvPr id="1" name=""/>
        <p:cNvGrpSpPr/>
        <p:nvPr/>
      </p:nvGrpSpPr>
      <p:grpSpPr>
        <a:xfrm>
          <a:off x="0" y="0"/>
          <a:ext cx="0" cy="0"/>
          <a:chOff x="0" y="0"/>
          <a:chExt cx="0" cy="0"/>
        </a:xfrm>
      </p:grpSpPr>
      <p:sp>
        <p:nvSpPr>
          <p:cNvPr id="11" name="Rectangle 10"/>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0476" cy="2678934"/>
            <a:chOff x="1524" y="-1"/>
            <a:chExt cx="12190476" cy="2678934"/>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7" y="-1"/>
              <a:ext cx="12190469" cy="2629317"/>
            </a:xfrm>
            <a:prstGeom prst="rect">
              <a:avLst/>
            </a:prstGeom>
          </p:spPr>
        </p:pic>
        <p:sp>
          <p:nvSpPr>
            <p:cNvPr id="8" name="Rounded Rectangle 7"/>
            <p:cNvSpPr/>
            <p:nvPr/>
          </p:nvSpPr>
          <p:spPr bwMode="gray">
            <a:xfrm>
              <a:off x="1524" y="2570933"/>
              <a:ext cx="12190476" cy="108000"/>
            </a:xfrm>
            <a:prstGeom prst="rect">
              <a:avLst/>
            </a:prstGeom>
            <a:solidFill>
              <a:srgbClr val="9959B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9" name="Picture 8"/>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24914425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Industrial Title Slide">
    <p:spTree>
      <p:nvGrpSpPr>
        <p:cNvPr id="1" name=""/>
        <p:cNvGrpSpPr/>
        <p:nvPr/>
      </p:nvGrpSpPr>
      <p:grpSpPr>
        <a:xfrm>
          <a:off x="0" y="0"/>
          <a:ext cx="0" cy="0"/>
          <a:chOff x="0" y="0"/>
          <a:chExt cx="0" cy="0"/>
        </a:xfrm>
      </p:grpSpPr>
      <p:sp>
        <p:nvSpPr>
          <p:cNvPr id="12" name="Rectangle 11"/>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1676" cy="2678934"/>
            <a:chOff x="1524" y="-1"/>
            <a:chExt cx="12191676" cy="2678934"/>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 y="-1"/>
              <a:ext cx="12190476" cy="2629317"/>
            </a:xfrm>
            <a:prstGeom prst="rect">
              <a:avLst/>
            </a:prstGeom>
          </p:spPr>
        </p:pic>
        <p:sp>
          <p:nvSpPr>
            <p:cNvPr id="13" name="Rounded Rectangle 7"/>
            <p:cNvSpPr/>
            <p:nvPr userDrawn="1"/>
          </p:nvSpPr>
          <p:spPr bwMode="gray">
            <a:xfrm>
              <a:off x="1524" y="2570933"/>
              <a:ext cx="12191676" cy="108000"/>
            </a:xfrm>
            <a:prstGeom prst="rect">
              <a:avLst/>
            </a:prstGeom>
            <a:solidFill>
              <a:srgbClr val="7CB85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90192743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Industrial Packaging Title Slide">
    <p:spTree>
      <p:nvGrpSpPr>
        <p:cNvPr id="1" name=""/>
        <p:cNvGrpSpPr/>
        <p:nvPr/>
      </p:nvGrpSpPr>
      <p:grpSpPr>
        <a:xfrm>
          <a:off x="0" y="0"/>
          <a:ext cx="0" cy="0"/>
          <a:chOff x="0" y="0"/>
          <a:chExt cx="0" cy="0"/>
        </a:xfrm>
      </p:grpSpPr>
      <p:sp>
        <p:nvSpPr>
          <p:cNvPr id="12" name="Rectangle 11"/>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1676" cy="2678934"/>
            <a:chOff x="1524" y="-1"/>
            <a:chExt cx="12191676" cy="2678934"/>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7" y="-1"/>
              <a:ext cx="12190469" cy="2629317"/>
            </a:xfrm>
            <a:prstGeom prst="rect">
              <a:avLst/>
            </a:prstGeom>
          </p:spPr>
        </p:pic>
        <p:sp>
          <p:nvSpPr>
            <p:cNvPr id="13" name="Rounded Rectangle 7"/>
            <p:cNvSpPr/>
            <p:nvPr userDrawn="1"/>
          </p:nvSpPr>
          <p:spPr bwMode="gray">
            <a:xfrm>
              <a:off x="1524" y="2570933"/>
              <a:ext cx="12191676" cy="108000"/>
            </a:xfrm>
            <a:prstGeom prst="rect">
              <a:avLst/>
            </a:prstGeom>
            <a:solidFill>
              <a:srgbClr val="7CB85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21798270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Life Sciences Title Slide">
    <p:spTree>
      <p:nvGrpSpPr>
        <p:cNvPr id="1" name=""/>
        <p:cNvGrpSpPr/>
        <p:nvPr/>
      </p:nvGrpSpPr>
      <p:grpSpPr>
        <a:xfrm>
          <a:off x="0" y="0"/>
          <a:ext cx="0" cy="0"/>
          <a:chOff x="0" y="0"/>
          <a:chExt cx="0" cy="0"/>
        </a:xfrm>
      </p:grpSpPr>
      <p:sp>
        <p:nvSpPr>
          <p:cNvPr id="12" name="Rectangle 11"/>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0"/>
            <a:ext cx="12191676" cy="2678933"/>
            <a:chOff x="1524" y="0"/>
            <a:chExt cx="12191676" cy="2678933"/>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 y="0"/>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3863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398787819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Medical Title Slide">
    <p:spTree>
      <p:nvGrpSpPr>
        <p:cNvPr id="1" name=""/>
        <p:cNvGrpSpPr/>
        <p:nvPr/>
      </p:nvGrpSpPr>
      <p:grpSpPr>
        <a:xfrm>
          <a:off x="0" y="0"/>
          <a:ext cx="0" cy="0"/>
          <a:chOff x="0" y="0"/>
          <a:chExt cx="0" cy="0"/>
        </a:xfrm>
      </p:grpSpPr>
      <p:sp>
        <p:nvSpPr>
          <p:cNvPr id="12" name="Rectangle 11"/>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0"/>
            <a:ext cx="12191676" cy="2678933"/>
            <a:chOff x="1524" y="0"/>
            <a:chExt cx="12191676" cy="2678933"/>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7" y="0"/>
              <a:ext cx="12191670" cy="2629576"/>
            </a:xfrm>
            <a:prstGeom prst="rect">
              <a:avLst/>
            </a:prstGeom>
          </p:spPr>
        </p:pic>
        <p:sp>
          <p:nvSpPr>
            <p:cNvPr id="13" name="Rounded Rectangle 7"/>
            <p:cNvSpPr/>
            <p:nvPr userDrawn="1"/>
          </p:nvSpPr>
          <p:spPr bwMode="gray">
            <a:xfrm>
              <a:off x="1524" y="2570933"/>
              <a:ext cx="12191676" cy="108000"/>
            </a:xfrm>
            <a:prstGeom prst="rect">
              <a:avLst/>
            </a:prstGeom>
            <a:solidFill>
              <a:srgbClr val="3863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23672579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Warehouse and Distribution Title Slide">
    <p:spTree>
      <p:nvGrpSpPr>
        <p:cNvPr id="1" name=""/>
        <p:cNvGrpSpPr/>
        <p:nvPr/>
      </p:nvGrpSpPr>
      <p:grpSpPr>
        <a:xfrm>
          <a:off x="0" y="0"/>
          <a:ext cx="0" cy="0"/>
          <a:chOff x="0" y="0"/>
          <a:chExt cx="0" cy="0"/>
        </a:xfrm>
      </p:grpSpPr>
      <p:sp>
        <p:nvSpPr>
          <p:cNvPr id="12" name="Rectangle 11"/>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1676" cy="2678934"/>
            <a:chOff x="1524" y="-1"/>
            <a:chExt cx="12191676" cy="2678934"/>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7" y="-1"/>
              <a:ext cx="12190469" cy="2629316"/>
            </a:xfrm>
            <a:prstGeom prst="rect">
              <a:avLst/>
            </a:prstGeom>
          </p:spPr>
        </p:pic>
        <p:sp>
          <p:nvSpPr>
            <p:cNvPr id="13" name="Rounded Rectangle 7"/>
            <p:cNvSpPr/>
            <p:nvPr userDrawn="1"/>
          </p:nvSpPr>
          <p:spPr bwMode="gray">
            <a:xfrm>
              <a:off x="1524" y="2570933"/>
              <a:ext cx="12191676" cy="108000"/>
            </a:xfrm>
            <a:prstGeom prst="rect">
              <a:avLst/>
            </a:prstGeom>
            <a:solidFill>
              <a:srgbClr val="377A8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7217872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Generic Title Slide">
    <p:spTree>
      <p:nvGrpSpPr>
        <p:cNvPr id="1" name=""/>
        <p:cNvGrpSpPr/>
        <p:nvPr/>
      </p:nvGrpSpPr>
      <p:grpSpPr>
        <a:xfrm>
          <a:off x="0" y="0"/>
          <a:ext cx="0" cy="0"/>
          <a:chOff x="0" y="0"/>
          <a:chExt cx="0" cy="0"/>
        </a:xfrm>
      </p:grpSpPr>
      <p:sp>
        <p:nvSpPr>
          <p:cNvPr id="9" name="Rectangle 8"/>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1676" cy="2678934"/>
            <a:chOff x="1524" y="-1"/>
            <a:chExt cx="12191676" cy="2678934"/>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 y="-1"/>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11531844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HR Title Slide">
    <p:spTree>
      <p:nvGrpSpPr>
        <p:cNvPr id="1" name=""/>
        <p:cNvGrpSpPr/>
        <p:nvPr/>
      </p:nvGrpSpPr>
      <p:grpSpPr>
        <a:xfrm>
          <a:off x="0" y="0"/>
          <a:ext cx="0" cy="0"/>
          <a:chOff x="0" y="0"/>
          <a:chExt cx="0" cy="0"/>
        </a:xfrm>
      </p:grpSpPr>
      <p:sp>
        <p:nvSpPr>
          <p:cNvPr id="12" name="Rectangle 11"/>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1676" cy="2678934"/>
            <a:chOff x="1524" y="-1"/>
            <a:chExt cx="12191676" cy="2678934"/>
          </a:xfrm>
        </p:grpSpPr>
        <p:pic>
          <p:nvPicPr>
            <p:cNvPr id="5" name="Picture 4"/>
            <p:cNvPicPr>
              <a:picLocks noChangeAspect="1"/>
            </p:cNvPicPr>
            <p:nvPr userDrawn="1"/>
          </p:nvPicPr>
          <p:blipFill>
            <a:blip r:embed="rId2">
              <a:extLst>
                <a:ext uri="{BEBA8EAE-BF5A-486C-A8C5-ECC9F3942E4B}">
                  <a14:imgProps xmlns:a14="http://schemas.microsoft.com/office/drawing/2010/main">
                    <a14:imgLayer r:embed="rId3">
                      <a14:imgEffect>
                        <a14:saturation sat="90000"/>
                      </a14:imgEffect>
                    </a14:imgLayer>
                  </a14:imgProps>
                </a:ext>
                <a:ext uri="{28A0092B-C50C-407E-A947-70E740481C1C}">
                  <a14:useLocalDpi xmlns:a14="http://schemas.microsoft.com/office/drawing/2010/main" val="0"/>
                </a:ext>
              </a:extLst>
            </a:blip>
            <a:stretch>
              <a:fillRect/>
            </a:stretch>
          </p:blipFill>
          <p:spPr>
            <a:xfrm>
              <a:off x="1527" y="-1"/>
              <a:ext cx="12191670" cy="2629576"/>
            </a:xfrm>
            <a:prstGeom prst="rect">
              <a:avLst/>
            </a:prstGeom>
          </p:spPr>
        </p:pic>
        <p:sp>
          <p:nvSpPr>
            <p:cNvPr id="13" name="Rounded Rectangle 7"/>
            <p:cNvSpPr/>
            <p:nvPr userDrawn="1"/>
          </p:nvSpPr>
          <p:spPr bwMode="gray">
            <a:xfrm>
              <a:off x="1524" y="2570933"/>
              <a:ext cx="12191676" cy="10800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4"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76826638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a16="http://schemas.microsoft.com/office/drawing/2014/main" id="{7984D4A0-B732-4C9D-BFA9-F13361DB8D85}"/>
              </a:ext>
            </a:extLst>
          </p:cNvPr>
          <p:cNvSpPr txBox="1"/>
          <p:nvPr/>
        </p:nvSpPr>
        <p:spPr>
          <a:xfrm>
            <a:off x="419100" y="907156"/>
            <a:ext cx="11353800" cy="5043688"/>
          </a:xfrm>
          <a:prstGeom prst="rect">
            <a:avLst/>
          </a:prstGeom>
          <a:noFill/>
        </p:spPr>
        <p:txBody>
          <a:bodyPr wrap="square" lIns="0" tIns="0" rIns="0" bIns="0" rtlCol="0" anchor="ctr" anchorCtr="0">
            <a:noAutofit/>
          </a:bodyPr>
          <a:lstStyle/>
          <a:p>
            <a:pPr algn="ctr">
              <a:lnSpc>
                <a:spcPct val="95000"/>
              </a:lnSpc>
              <a:spcAft>
                <a:spcPts val="600"/>
              </a:spcAft>
            </a:pPr>
            <a:r>
              <a:rPr lang="en-US" sz="11500" b="1" dirty="0">
                <a:solidFill>
                  <a:schemeClr val="tx1">
                    <a:lumMod val="75000"/>
                    <a:lumOff val="25000"/>
                  </a:schemeClr>
                </a:solidFill>
              </a:rPr>
              <a:t>DO NOT USE ANY LAYOUTS AFTER THIS</a:t>
            </a:r>
          </a:p>
        </p:txBody>
      </p:sp>
    </p:spTree>
    <p:extLst>
      <p:ext uri="{BB962C8B-B14F-4D97-AF65-F5344CB8AC3E}">
        <p14:creationId xmlns:p14="http://schemas.microsoft.com/office/powerpoint/2010/main" val="240589951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Do not remove" hidden="1">
            <a:extLst>
              <a:ext uri="{FF2B5EF4-FFF2-40B4-BE49-F238E27FC236}">
                <a16:creationId xmlns:a16="http://schemas.microsoft.com/office/drawing/2014/main"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hasCustomPrompt="1"/>
          </p:nvPr>
        </p:nvSpPr>
        <p:spPr>
          <a:xfrm>
            <a:off x="41910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3"/>
          <p:cNvSpPr>
            <a:spLocks noGrp="1"/>
          </p:cNvSpPr>
          <p:nvPr>
            <p:ph sz="half" idx="2" hasCustomPrompt="1"/>
          </p:nvPr>
        </p:nvSpPr>
        <p:spPr>
          <a:xfrm>
            <a:off x="619506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2" name="Title 1"/>
          <p:cNvSpPr>
            <a:spLocks noGrp="1"/>
          </p:cNvSpPr>
          <p:nvPr>
            <p:ph type="title" hasCustomPrompt="1"/>
          </p:nvPr>
        </p:nvSpPr>
        <p:spPr/>
        <p:txBody>
          <a:bodyPr/>
          <a:lstStyle>
            <a:lvl1pPr>
              <a:defRPr>
                <a:solidFill>
                  <a:schemeClr val="tx1">
                    <a:lumMod val="75000"/>
                  </a:schemeClr>
                </a:solidFill>
              </a:defRPr>
            </a:lvl1pPr>
          </a:lstStyle>
          <a:p>
            <a:r>
              <a:rPr lang="en-US" dirty="0"/>
              <a:t>Click Here to Edit Title</a:t>
            </a:r>
          </a:p>
        </p:txBody>
      </p:sp>
      <p:sp>
        <p:nvSpPr>
          <p:cNvPr id="8" name="Text Placeholder 15"/>
          <p:cNvSpPr>
            <a:spLocks noGrp="1"/>
          </p:cNvSpPr>
          <p:nvPr>
            <p:ph type="body" sz="quarter" idx="13" hasCustomPrompt="1"/>
          </p:nvPr>
        </p:nvSpPr>
        <p:spPr>
          <a:xfrm>
            <a:off x="419100" y="203200"/>
            <a:ext cx="11330940" cy="365760"/>
          </a:xfrm>
        </p:spPr>
        <p:txBody>
          <a:bodyPr anchor="b" anchorCtr="0">
            <a:noAutofit/>
          </a:bodyPr>
          <a:lstStyle>
            <a:lvl1pPr marL="0" indent="0">
              <a:buFontTx/>
              <a:buNone/>
              <a:defRPr sz="1800" b="0" spc="-30" baseline="0">
                <a:solidFill>
                  <a:schemeClr val="tx1"/>
                </a:solidFill>
              </a:defRPr>
            </a:lvl1pPr>
          </a:lstStyle>
          <a:p>
            <a:pPr lvl="0"/>
            <a:r>
              <a:rPr lang="en-US" dirty="0"/>
              <a:t>Click Here to Edit Section Header</a:t>
            </a:r>
          </a:p>
        </p:txBody>
      </p:sp>
    </p:spTree>
    <p:extLst>
      <p:ext uri="{BB962C8B-B14F-4D97-AF65-F5344CB8AC3E}">
        <p14:creationId xmlns:p14="http://schemas.microsoft.com/office/powerpoint/2010/main" val="38509697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o not remove" hidden="1">
            <a:extLst>
              <a:ext uri="{FF2B5EF4-FFF2-40B4-BE49-F238E27FC236}">
                <a16:creationId xmlns:a16="http://schemas.microsoft.com/office/drawing/2014/main" id="{806BABD6-553A-4DA8-A7D5-8683352EC768}"/>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2" name="Title 1"/>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
        <p:nvSpPr>
          <p:cNvPr id="6" name="Text Placeholder 15"/>
          <p:cNvSpPr>
            <a:spLocks noGrp="1"/>
          </p:cNvSpPr>
          <p:nvPr>
            <p:ph type="body" sz="quarter" idx="13" hasCustomPrompt="1"/>
          </p:nvPr>
        </p:nvSpPr>
        <p:spPr>
          <a:xfrm>
            <a:off x="419100" y="203200"/>
            <a:ext cx="11353800" cy="365760"/>
          </a:xfrm>
        </p:spPr>
        <p:txBody>
          <a:bodyPr anchor="b">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4" name="Slide Number Placeholder 5"/>
          <p:cNvSpPr>
            <a:spLocks noGrp="1"/>
          </p:cNvSpPr>
          <p:nvPr>
            <p:ph type="sldNum" sz="quarter" idx="14"/>
          </p:nvPr>
        </p:nvSpPr>
        <p:spPr/>
        <p:txBody>
          <a:bodyPr/>
          <a:lstStyle>
            <a:lvl1pPr>
              <a:defRPr/>
            </a:lvl1pPr>
          </a:lstStyle>
          <a:p>
            <a:fld id="{E24082F4-053A-445D-80E9-D47974E285C2}" type="slidenum">
              <a:rPr lang="en-US" altLang="en-US"/>
              <a:pPr/>
              <a:t>‹#›</a:t>
            </a:fld>
            <a:endParaRPr lang="en-US" altLang="en-US"/>
          </a:p>
        </p:txBody>
      </p:sp>
    </p:spTree>
    <p:extLst>
      <p:ext uri="{BB962C8B-B14F-4D97-AF65-F5344CB8AC3E}">
        <p14:creationId xmlns:p14="http://schemas.microsoft.com/office/powerpoint/2010/main" val="22822761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mod="1">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Title and Content Dark BG">
    <p:bg>
      <p:bgPr>
        <a:solidFill>
          <a:srgbClr val="38639F"/>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1800" b="0">
                <a:solidFill>
                  <a:srgbClr val="38639F"/>
                </a:solidFill>
              </a:defRPr>
            </a:lvl1pPr>
          </a:lstStyle>
          <a:p>
            <a:fld id="{D295FD85-0E9A-9A4B-AEA4-CF6493BFD0E6}" type="slidenum">
              <a:rPr lang="en-US" smtClean="0"/>
              <a:pPr/>
              <a:t>‹#›</a:t>
            </a:fld>
            <a:endParaRPr lang="en-US"/>
          </a:p>
        </p:txBody>
      </p:sp>
      <p:sp>
        <p:nvSpPr>
          <p:cNvPr id="3" name="Content Placeholder 2"/>
          <p:cNvSpPr>
            <a:spLocks noGrp="1"/>
          </p:cNvSpPr>
          <p:nvPr>
            <p:ph idx="1" hasCustomPrompt="1"/>
          </p:nvPr>
        </p:nvSpPr>
        <p:spPr>
          <a:xfrm>
            <a:off x="419100" y="1562100"/>
            <a:ext cx="11353800" cy="4779532"/>
          </a:xfrm>
        </p:spPr>
        <p:txBody>
          <a:bodyPr/>
          <a:lstStyle>
            <a:lvl1pPr>
              <a:buClr>
                <a:srgbClr val="FFFFFF"/>
              </a:buClr>
              <a:defRPr>
                <a:solidFill>
                  <a:srgbClr val="FFFFFF"/>
                </a:solidFill>
              </a:defRPr>
            </a:lvl1pPr>
            <a:lvl2pPr>
              <a:buClr>
                <a:srgbClr val="FFFFFF"/>
              </a:buClr>
              <a:defRPr>
                <a:solidFill>
                  <a:srgbClr val="FFFFFF"/>
                </a:solidFill>
              </a:defRPr>
            </a:lvl2pPr>
            <a:lvl3pPr>
              <a:buClr>
                <a:srgbClr val="FFFFFF"/>
              </a:buClr>
              <a:defRPr>
                <a:solidFill>
                  <a:srgbClr val="FFFFFF"/>
                </a:solidFill>
              </a:defRPr>
            </a:lvl3pPr>
            <a:lvl4pPr>
              <a:defRPr>
                <a:solidFill>
                  <a:schemeClr val="tx1"/>
                </a:solidFill>
              </a:defRPr>
            </a:lvl4pPr>
            <a:lvl5pPr>
              <a:defRPr>
                <a:solidFill>
                  <a:schemeClr val="tx1"/>
                </a:solidFill>
              </a:defRPr>
            </a:lvl5pPr>
          </a:lstStyle>
          <a:p>
            <a:pPr lvl="0"/>
            <a:r>
              <a:rPr lang="en-US" dirty="0"/>
              <a:t>Click to add text or choose icon below to </a:t>
            </a:r>
            <a:r>
              <a:rPr lang="en-US" dirty="0" smtClean="0"/>
              <a:t>insert </a:t>
            </a:r>
            <a:r>
              <a:rPr lang="en-US" dirty="0"/>
              <a:t>content</a:t>
            </a:r>
          </a:p>
          <a:p>
            <a:pPr lvl="1"/>
            <a:r>
              <a:rPr lang="en-US" dirty="0"/>
              <a:t>Second level</a:t>
            </a:r>
          </a:p>
          <a:p>
            <a:pPr lvl="2"/>
            <a:r>
              <a:rPr lang="en-US" dirty="0"/>
              <a:t>Third level</a:t>
            </a:r>
          </a:p>
        </p:txBody>
      </p:sp>
      <p:sp>
        <p:nvSpPr>
          <p:cNvPr id="16" name="Text Placeholder 15"/>
          <p:cNvSpPr>
            <a:spLocks noGrp="1"/>
          </p:cNvSpPr>
          <p:nvPr>
            <p:ph type="body" sz="quarter" idx="11"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rgbClr val="FFFFFF"/>
                </a:solidFill>
              </a:defRPr>
            </a:lvl1pPr>
          </a:lstStyle>
          <a:p>
            <a:pPr lvl="0"/>
            <a:r>
              <a:rPr lang="en-US" dirty="0"/>
              <a:t>Click Here to Edit Section Header </a:t>
            </a:r>
          </a:p>
        </p:txBody>
      </p:sp>
      <p:sp>
        <p:nvSpPr>
          <p:cNvPr id="7" name="Title 6">
            <a:extLst>
              <a:ext uri="{FF2B5EF4-FFF2-40B4-BE49-F238E27FC236}">
                <a16:creationId xmlns:a16="http://schemas.microsoft.com/office/drawing/2014/main" id="{05055C74-50FE-442E-B00D-27CCC9271A0E}"/>
              </a:ext>
            </a:extLst>
          </p:cNvPr>
          <p:cNvSpPr>
            <a:spLocks noGrp="1"/>
          </p:cNvSpPr>
          <p:nvPr>
            <p:ph type="title" hasCustomPrompt="1"/>
          </p:nvPr>
        </p:nvSpPr>
        <p:spPr>
          <a:xfrm>
            <a:off x="419100" y="680944"/>
            <a:ext cx="11353800" cy="457200"/>
          </a:xfrm>
        </p:spPr>
        <p:txBody>
          <a:bodyPr/>
          <a:lstStyle>
            <a:lvl1pPr>
              <a:defRPr baseline="0">
                <a:solidFill>
                  <a:srgbClr val="FFFFFF"/>
                </a:solidFill>
              </a:defRPr>
            </a:lvl1pPr>
          </a:lstStyle>
          <a:p>
            <a:r>
              <a:rPr lang="en-US" dirty="0"/>
              <a:t>Click Here to Edit Title</a:t>
            </a:r>
          </a:p>
        </p:txBody>
      </p:sp>
    </p:spTree>
    <p:extLst>
      <p:ext uri="{BB962C8B-B14F-4D97-AF65-F5344CB8AC3E}">
        <p14:creationId xmlns:p14="http://schemas.microsoft.com/office/powerpoint/2010/main" val="180524732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wo Content Dark BG">
    <p:bg>
      <p:bgPr>
        <a:solidFill>
          <a:srgbClr val="38639F"/>
        </a:solidFill>
        <a:effectLst/>
      </p:bgPr>
    </p:bg>
    <p:spTree>
      <p:nvGrpSpPr>
        <p:cNvPr id="1" name=""/>
        <p:cNvGrpSpPr/>
        <p:nvPr/>
      </p:nvGrpSpPr>
      <p:grpSpPr>
        <a:xfrm>
          <a:off x="0" y="0"/>
          <a:ext cx="0" cy="0"/>
          <a:chOff x="0" y="0"/>
          <a:chExt cx="0" cy="0"/>
        </a:xfrm>
      </p:grpSpPr>
      <p:sp>
        <p:nvSpPr>
          <p:cNvPr id="5" name="Do not remove" hidden="1">
            <a:extLst>
              <a:ext uri="{FF2B5EF4-FFF2-40B4-BE49-F238E27FC236}">
                <a16:creationId xmlns:a16="http://schemas.microsoft.com/office/drawing/2014/main"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7" name="Slide Number Placeholder 6"/>
          <p:cNvSpPr>
            <a:spLocks noGrp="1"/>
          </p:cNvSpPr>
          <p:nvPr>
            <p:ph type="sldNum" sz="quarter" idx="12"/>
          </p:nvPr>
        </p:nvSpPr>
        <p:spPr/>
        <p:txBody>
          <a:bodyPr/>
          <a:lstStyle>
            <a:lvl1pPr>
              <a:defRPr>
                <a:solidFill>
                  <a:srgbClr val="38639F"/>
                </a:solidFill>
              </a:defRPr>
            </a:lvl1pPr>
          </a:lstStyle>
          <a:p>
            <a:fld id="{D295FD85-0E9A-9A4B-AEA4-CF6493BFD0E6}" type="slidenum">
              <a:rPr lang="en-US" smtClean="0"/>
              <a:pPr/>
              <a:t>‹#›</a:t>
            </a:fld>
            <a:endParaRPr lang="en-US" dirty="0"/>
          </a:p>
        </p:txBody>
      </p:sp>
      <p:sp>
        <p:nvSpPr>
          <p:cNvPr id="3" name="Content Placeholder 2"/>
          <p:cNvSpPr>
            <a:spLocks noGrp="1"/>
          </p:cNvSpPr>
          <p:nvPr>
            <p:ph sz="half" idx="1" hasCustomPrompt="1"/>
          </p:nvPr>
        </p:nvSpPr>
        <p:spPr>
          <a:xfrm>
            <a:off x="419100" y="1562100"/>
            <a:ext cx="5577840" cy="4806248"/>
          </a:xfrm>
        </p:spPr>
        <p:txBody>
          <a:bodyPr>
            <a:noAutofit/>
          </a:bodyPr>
          <a:lstStyle>
            <a:lvl1pPr>
              <a:buClr>
                <a:srgbClr val="FFFFFF"/>
              </a:buClr>
              <a:defRPr sz="2800">
                <a:solidFill>
                  <a:srgbClr val="FFFFFF"/>
                </a:solidFill>
              </a:defRPr>
            </a:lvl1pPr>
            <a:lvl2pPr>
              <a:buClr>
                <a:srgbClr val="FFFFFF"/>
              </a:buClr>
              <a:defRPr sz="2400">
                <a:solidFill>
                  <a:srgbClr val="FFFFFF"/>
                </a:solidFill>
              </a:defRPr>
            </a:lvl2pPr>
            <a:lvl3pPr>
              <a:buClr>
                <a:srgbClr val="FFFFFF"/>
              </a:buClr>
              <a:defRPr sz="2000">
                <a:solidFill>
                  <a:srgbClr val="FFFFFF"/>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3"/>
          <p:cNvSpPr>
            <a:spLocks noGrp="1"/>
          </p:cNvSpPr>
          <p:nvPr>
            <p:ph sz="half" idx="2" hasCustomPrompt="1"/>
          </p:nvPr>
        </p:nvSpPr>
        <p:spPr>
          <a:xfrm>
            <a:off x="6195060" y="1562100"/>
            <a:ext cx="5577840" cy="4806248"/>
          </a:xfrm>
        </p:spPr>
        <p:txBody>
          <a:bodyPr>
            <a:noAutofit/>
          </a:bodyPr>
          <a:lstStyle>
            <a:lvl1pPr>
              <a:buClr>
                <a:srgbClr val="FFFFFF"/>
              </a:buClr>
              <a:defRPr sz="2800">
                <a:solidFill>
                  <a:srgbClr val="FFFFFF"/>
                </a:solidFill>
              </a:defRPr>
            </a:lvl1pPr>
            <a:lvl2pPr>
              <a:buClr>
                <a:srgbClr val="FFFFFF"/>
              </a:buClr>
              <a:defRPr sz="2400">
                <a:solidFill>
                  <a:srgbClr val="FFFFFF"/>
                </a:solidFill>
              </a:defRPr>
            </a:lvl2pPr>
            <a:lvl3pPr>
              <a:buClr>
                <a:srgbClr val="FFFFFF"/>
              </a:buClr>
              <a:defRPr sz="2000">
                <a:solidFill>
                  <a:srgbClr val="FFFFFF"/>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2" name="Title 1"/>
          <p:cNvSpPr>
            <a:spLocks noGrp="1"/>
          </p:cNvSpPr>
          <p:nvPr>
            <p:ph type="title" hasCustomPrompt="1"/>
          </p:nvPr>
        </p:nvSpPr>
        <p:spPr/>
        <p:txBody>
          <a:bodyPr/>
          <a:lstStyle>
            <a:lvl1pPr>
              <a:defRPr>
                <a:solidFill>
                  <a:srgbClr val="FFFFFF"/>
                </a:solidFill>
              </a:defRPr>
            </a:lvl1pPr>
          </a:lstStyle>
          <a:p>
            <a:r>
              <a:rPr lang="en-US" dirty="0"/>
              <a:t>Click Here to Edit Title</a:t>
            </a:r>
          </a:p>
        </p:txBody>
      </p:sp>
      <p:sp>
        <p:nvSpPr>
          <p:cNvPr id="8" name="Text Placeholder 15"/>
          <p:cNvSpPr>
            <a:spLocks noGrp="1"/>
          </p:cNvSpPr>
          <p:nvPr>
            <p:ph type="body" sz="quarter" idx="13" hasCustomPrompt="1"/>
          </p:nvPr>
        </p:nvSpPr>
        <p:spPr>
          <a:xfrm>
            <a:off x="419100" y="203200"/>
            <a:ext cx="11330940" cy="365760"/>
          </a:xfrm>
        </p:spPr>
        <p:txBody>
          <a:bodyPr anchor="b" anchorCtr="0">
            <a:noAutofit/>
          </a:bodyPr>
          <a:lstStyle>
            <a:lvl1pPr marL="0" indent="0">
              <a:buFontTx/>
              <a:buNone/>
              <a:defRPr sz="1800" b="0" spc="-30" baseline="0">
                <a:solidFill>
                  <a:srgbClr val="FFFFFF"/>
                </a:solidFill>
              </a:defRPr>
            </a:lvl1pPr>
          </a:lstStyle>
          <a:p>
            <a:pPr lvl="0"/>
            <a:r>
              <a:rPr lang="en-US" dirty="0"/>
              <a:t>Click Here to Edit Section Header</a:t>
            </a:r>
          </a:p>
        </p:txBody>
      </p:sp>
    </p:spTree>
    <p:extLst>
      <p:ext uri="{BB962C8B-B14F-4D97-AF65-F5344CB8AC3E}">
        <p14:creationId xmlns:p14="http://schemas.microsoft.com/office/powerpoint/2010/main" val="32448621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Only Dark BG">
    <p:bg>
      <p:bgPr>
        <a:solidFill>
          <a:srgbClr val="38639F"/>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419100" y="203200"/>
            <a:ext cx="11330940" cy="365760"/>
          </a:xfrm>
        </p:spPr>
        <p:txBody>
          <a:bodyPr anchor="b">
            <a:noAutofit/>
          </a:bodyPr>
          <a:lstStyle>
            <a:lvl1pPr marL="0" indent="0">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9" name="Slide Number Placeholder 8"/>
          <p:cNvSpPr>
            <a:spLocks noGrp="1"/>
          </p:cNvSpPr>
          <p:nvPr>
            <p:ph type="sldNum" sz="quarter" idx="12"/>
          </p:nvPr>
        </p:nvSpPr>
        <p:spPr bwMode="hidden"/>
        <p:txBody>
          <a:bodyPr/>
          <a:lstStyle>
            <a:lvl1pPr>
              <a:defRPr>
                <a:solidFill>
                  <a:schemeClr val="accent1"/>
                </a:solidFill>
              </a:defRPr>
            </a:lvl1pPr>
          </a:lstStyle>
          <a:p>
            <a:fld id="{3253438A-7C34-4C00-93F5-28C2DC00B0E3}" type="slidenum">
              <a:rPr lang="en-US"/>
              <a:pPr/>
              <a:t>‹#›</a:t>
            </a:fld>
            <a:endParaRPr lang="en-US" dirty="0"/>
          </a:p>
        </p:txBody>
      </p:sp>
      <p:sp>
        <p:nvSpPr>
          <p:cNvPr id="5" name="Title 4">
            <a:extLst>
              <a:ext uri="{FF2B5EF4-FFF2-40B4-BE49-F238E27FC236}">
                <a16:creationId xmlns:a16="http://schemas.microsoft.com/office/drawing/2014/main" id="{01BF302C-8174-4A35-8899-28A2601F7029}"/>
              </a:ext>
            </a:extLst>
          </p:cNvPr>
          <p:cNvSpPr>
            <a:spLocks noGrp="1"/>
          </p:cNvSpPr>
          <p:nvPr>
            <p:ph type="title" hasCustomPrompt="1"/>
          </p:nvPr>
        </p:nvSpPr>
        <p:spPr>
          <a:xfrm>
            <a:off x="419100" y="680944"/>
            <a:ext cx="1133094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p14="http://schemas.microsoft.com/office/powerpoint/2010/main" val="191355173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rgbClr val="38639F"/>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bwMode="hidden"/>
        <p:txBody>
          <a:bodyPr/>
          <a:lstStyle>
            <a:lvl1pPr>
              <a:defRPr>
                <a:solidFill>
                  <a:srgbClr val="38639F"/>
                </a:solidFill>
              </a:defRPr>
            </a:lvl1pPr>
          </a:lstStyle>
          <a:p>
            <a:fld id="{D295FD85-0E9A-9A4B-AEA4-CF6493BFD0E6}" type="slidenum">
              <a:rPr lang="en-US"/>
              <a:pPr/>
              <a:t>‹#›</a:t>
            </a:fld>
            <a:endParaRPr lang="en-US"/>
          </a:p>
        </p:txBody>
      </p:sp>
      <p:sp>
        <p:nvSpPr>
          <p:cNvPr id="8" name="Text Placeholder 13"/>
          <p:cNvSpPr>
            <a:spLocks noGrp="1"/>
          </p:cNvSpPr>
          <p:nvPr>
            <p:ph type="body" sz="quarter" idx="10" hasCustomPrompt="1"/>
          </p:nvPr>
        </p:nvSpPr>
        <p:spPr>
          <a:xfrm>
            <a:off x="609600" y="3585118"/>
            <a:ext cx="10972800" cy="1988611"/>
          </a:xfrm>
        </p:spPr>
        <p:txBody>
          <a:bodyPr>
            <a:noAutofit/>
          </a:bodyPr>
          <a:lstStyle>
            <a:lvl1pPr marL="0" indent="0" algn="ctr">
              <a:buFontTx/>
              <a:buNone/>
              <a:defRPr sz="2000" b="0" spc="-30" baseline="0">
                <a:solidFill>
                  <a:schemeClr val="tx1"/>
                </a:solidFill>
              </a:defRPr>
            </a:lvl1pPr>
          </a:lstStyle>
          <a:p>
            <a:pPr lvl="0"/>
            <a:r>
              <a:rPr lang="en-US" dirty="0"/>
              <a:t>Author/Date</a:t>
            </a:r>
          </a:p>
        </p:txBody>
      </p:sp>
      <p:sp>
        <p:nvSpPr>
          <p:cNvPr id="7" name="Title Placeholder 1"/>
          <p:cNvSpPr>
            <a:spLocks noGrp="1"/>
          </p:cNvSpPr>
          <p:nvPr>
            <p:ph type="title" hasCustomPrompt="1"/>
          </p:nvPr>
        </p:nvSpPr>
        <p:spPr>
          <a:xfrm>
            <a:off x="609600" y="2049593"/>
            <a:ext cx="10972800" cy="1450342"/>
          </a:xfrm>
          <a:prstGeom prst="rect">
            <a:avLst/>
          </a:prstGeom>
        </p:spPr>
        <p:txBody>
          <a:bodyPr vert="horz" lIns="91440" tIns="45720" rIns="91440" bIns="45720" rtlCol="0" anchor="t" anchorCtr="0">
            <a:noAutofit/>
          </a:bodyPr>
          <a:lstStyle>
            <a:lvl1pPr algn="ctr">
              <a:lnSpc>
                <a:spcPct val="100000"/>
              </a:lnSpc>
              <a:defRPr sz="3600" baseline="0">
                <a:solidFill>
                  <a:schemeClr val="tx1"/>
                </a:solidFill>
              </a:defRPr>
            </a:lvl1pPr>
          </a:lstStyle>
          <a:p>
            <a:r>
              <a:rPr lang="en-US" dirty="0"/>
              <a:t>Click Here to Edit Title</a:t>
            </a:r>
          </a:p>
        </p:txBody>
      </p:sp>
      <p:sp>
        <p:nvSpPr>
          <p:cNvPr id="9" name="Text Placeholder 15"/>
          <p:cNvSpPr>
            <a:spLocks noGrp="1"/>
          </p:cNvSpPr>
          <p:nvPr>
            <p:ph type="body" sz="quarter" idx="11" hasCustomPrompt="1"/>
          </p:nvPr>
        </p:nvSpPr>
        <p:spPr>
          <a:xfrm>
            <a:off x="609600" y="1554480"/>
            <a:ext cx="10972800" cy="428625"/>
          </a:xfrm>
        </p:spPr>
        <p:txBody>
          <a:bodyPr lIns="0" rIns="0" anchor="b" anchorCtr="0">
            <a:noAutofit/>
          </a:bodyPr>
          <a:lstStyle>
            <a:lvl1pPr marL="0" indent="0" algn="ctr">
              <a:buFontTx/>
              <a:buNone/>
              <a:defRPr sz="1800" b="0" spc="-30" baseline="0">
                <a:solidFill>
                  <a:schemeClr val="tx1"/>
                </a:solidFill>
              </a:defRPr>
            </a:lvl1pPr>
          </a:lstStyle>
          <a:p>
            <a:pPr lvl="0"/>
            <a:r>
              <a:rPr lang="en-US" dirty="0"/>
              <a:t>Edit master text styles</a:t>
            </a:r>
          </a:p>
        </p:txBody>
      </p:sp>
    </p:spTree>
    <p:extLst>
      <p:ext uri="{BB962C8B-B14F-4D97-AF65-F5344CB8AC3E}">
        <p14:creationId xmlns:p14="http://schemas.microsoft.com/office/powerpoint/2010/main" val="252141434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a:pPr/>
              <a:t>‹#›</a:t>
            </a:fld>
            <a:endParaRPr lang="en-US"/>
          </a:p>
        </p:txBody>
      </p:sp>
      <p:sp>
        <p:nvSpPr>
          <p:cNvPr id="8" name="Content Placeholder 3"/>
          <p:cNvSpPr>
            <a:spLocks noGrp="1"/>
          </p:cNvSpPr>
          <p:nvPr>
            <p:ph sz="half" idx="16" hasCustomPrompt="1"/>
          </p:nvPr>
        </p:nvSpPr>
        <p:spPr>
          <a:xfrm>
            <a:off x="8038731" y="1562100"/>
            <a:ext cx="3734169"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9" name="Content Placeholder 3"/>
          <p:cNvSpPr>
            <a:spLocks noGrp="1"/>
          </p:cNvSpPr>
          <p:nvPr>
            <p:ph sz="half" idx="17" hasCustomPrompt="1"/>
          </p:nvPr>
        </p:nvSpPr>
        <p:spPr>
          <a:xfrm>
            <a:off x="4314682" y="1562100"/>
            <a:ext cx="3533913"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7" name="Content Placeholder 3"/>
          <p:cNvSpPr>
            <a:spLocks noGrp="1"/>
          </p:cNvSpPr>
          <p:nvPr>
            <p:ph sz="half" idx="15" hasCustomPrompt="1"/>
          </p:nvPr>
        </p:nvSpPr>
        <p:spPr>
          <a:xfrm>
            <a:off x="419100" y="1562100"/>
            <a:ext cx="3705445" cy="4774692"/>
          </a:xfrm>
          <a:prstGeom prst="rect">
            <a:avLst/>
          </a:prstGeom>
        </p:spPr>
        <p:txBody>
          <a:bodyPr>
            <a:noAutofit/>
          </a:bodyPr>
          <a:lstStyle>
            <a:lvl1pPr marL="0" indent="0">
              <a:spcBef>
                <a:spcPts val="0"/>
              </a:spcBef>
              <a:buClr>
                <a:schemeClr val="accent6"/>
              </a:buClr>
              <a:buFont typeface="Arial" panose="020B0604020202020204" pitchFamily="34" charset="0"/>
              <a:buNone/>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6" name="Text Placeholder 15"/>
          <p:cNvSpPr>
            <a:spLocks noGrp="1"/>
          </p:cNvSpPr>
          <p:nvPr>
            <p:ph type="body" sz="quarter" idx="13"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3" name="Title 2">
            <a:extLst>
              <a:ext uri="{FF2B5EF4-FFF2-40B4-BE49-F238E27FC236}">
                <a16:creationId xmlns:a16="http://schemas.microsoft.com/office/drawing/2014/main" id="{ADCEA576-9606-4290-9ACE-FF0A990B8E66}"/>
              </a:ext>
            </a:extLst>
          </p:cNvPr>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p14="http://schemas.microsoft.com/office/powerpoint/2010/main" val="13420829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ounded Rectangle 6"/>
          <p:cNvSpPr/>
          <p:nvPr/>
        </p:nvSpPr>
        <p:spPr bwMode="gray">
          <a:xfrm>
            <a:off x="0" y="6492240"/>
            <a:ext cx="12192000" cy="36576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a:off x="169048" y="6533797"/>
            <a:ext cx="977624" cy="282646"/>
          </a:xfrm>
          <a:prstGeom prst="rect">
            <a:avLst/>
          </a:prstGeom>
        </p:spPr>
      </p:pic>
      <p:sp>
        <p:nvSpPr>
          <p:cNvPr id="2" name="Title Placeholder 1"/>
          <p:cNvSpPr>
            <a:spLocks noGrp="1"/>
          </p:cNvSpPr>
          <p:nvPr>
            <p:ph type="title"/>
          </p:nvPr>
        </p:nvSpPr>
        <p:spPr>
          <a:xfrm>
            <a:off x="419100" y="680944"/>
            <a:ext cx="11330940" cy="457200"/>
          </a:xfrm>
          <a:prstGeom prst="rect">
            <a:avLst/>
          </a:prstGeom>
        </p:spPr>
        <p:txBody>
          <a:bodyPr vert="horz" lIns="0" tIns="0" rIns="0" bIns="0" rtlCol="0" anchor="t" anchorCtr="0">
            <a:noAutofit/>
          </a:bodyPr>
          <a:lstStyle/>
          <a:p>
            <a:r>
              <a:rPr lang="en-US" dirty="0"/>
              <a:t>Click Here to Edit Title</a:t>
            </a:r>
          </a:p>
        </p:txBody>
      </p:sp>
      <p:sp>
        <p:nvSpPr>
          <p:cNvPr id="3" name="Text Placeholder 2"/>
          <p:cNvSpPr>
            <a:spLocks noGrp="1"/>
          </p:cNvSpPr>
          <p:nvPr>
            <p:ph type="body" idx="1"/>
          </p:nvPr>
        </p:nvSpPr>
        <p:spPr>
          <a:xfrm>
            <a:off x="419100" y="1562100"/>
            <a:ext cx="11353800" cy="4771912"/>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6" name="Slide Number Placeholder 5"/>
          <p:cNvSpPr>
            <a:spLocks noGrp="1"/>
          </p:cNvSpPr>
          <p:nvPr>
            <p:ph type="sldNum" sz="quarter" idx="4"/>
          </p:nvPr>
        </p:nvSpPr>
        <p:spPr bwMode="white">
          <a:xfrm>
            <a:off x="9918700" y="6537960"/>
            <a:ext cx="2025652" cy="274320"/>
          </a:xfrm>
          <a:prstGeom prst="rect">
            <a:avLst/>
          </a:prstGeom>
        </p:spPr>
        <p:txBody>
          <a:bodyPr vert="horz" lIns="0" tIns="45720" rIns="0" bIns="45720" rtlCol="0" anchor="ctr"/>
          <a:lstStyle>
            <a:lvl1pPr algn="r">
              <a:defRPr sz="1800">
                <a:solidFill>
                  <a:schemeClr val="bg1"/>
                </a:solidFill>
              </a:defRPr>
            </a:lvl1pPr>
          </a:lstStyle>
          <a:p>
            <a:fld id="{3253438A-7C34-4C00-93F5-28C2DC00B0E3}" type="slidenum">
              <a:rPr lang="en-US"/>
              <a:pPr/>
              <a:t>‹#›</a:t>
            </a:fld>
            <a:endParaRPr lang="en-US" dirty="0"/>
          </a:p>
        </p:txBody>
      </p:sp>
    </p:spTree>
    <p:extLst>
      <p:ext uri="{BB962C8B-B14F-4D97-AF65-F5344CB8AC3E}">
        <p14:creationId xmlns:p14="http://schemas.microsoft.com/office/powerpoint/2010/main" val="477395174"/>
      </p:ext>
    </p:extLst>
  </p:cSld>
  <p:clrMap bg1="lt1" tx1="dk1" bg2="lt2" tx2="dk2" accent1="accent1" accent2="accent2" accent3="accent3" accent4="accent4" accent5="accent5" accent6="accent6" hlink="hlink" folHlink="folHlink"/>
  <p:sldLayoutIdLst>
    <p:sldLayoutId id="2147483649" r:id="rId1"/>
    <p:sldLayoutId id="2147483704" r:id="rId2"/>
    <p:sldLayoutId id="2147483716" r:id="rId3"/>
    <p:sldLayoutId id="2147483708" r:id="rId4"/>
    <p:sldLayoutId id="2147483730" r:id="rId5"/>
    <p:sldLayoutId id="2147483723" r:id="rId6"/>
    <p:sldLayoutId id="2147483721" r:id="rId7"/>
    <p:sldLayoutId id="2147483697" r:id="rId8"/>
    <p:sldLayoutId id="2147483701" r:id="rId9"/>
    <p:sldLayoutId id="2147483693" r:id="rId10"/>
    <p:sldLayoutId id="2147483722" r:id="rId11"/>
    <p:sldLayoutId id="2147483655" r:id="rId12"/>
    <p:sldLayoutId id="2147483692" r:id="rId13"/>
    <p:sldLayoutId id="2147483705" r:id="rId14"/>
    <p:sldLayoutId id="2147483731" r:id="rId15"/>
    <p:sldLayoutId id="2147483725" r:id="rId16"/>
    <p:sldLayoutId id="2147483729" r:id="rId17"/>
    <p:sldLayoutId id="2147483662" r:id="rId18"/>
    <p:sldLayoutId id="2147483713" r:id="rId19"/>
    <p:sldLayoutId id="2147483712" r:id="rId20"/>
    <p:sldLayoutId id="2147483715" r:id="rId21"/>
    <p:sldLayoutId id="2147483663" r:id="rId22"/>
    <p:sldLayoutId id="2147483727" r:id="rId23"/>
    <p:sldLayoutId id="2147483710" r:id="rId24"/>
    <p:sldLayoutId id="2147483728" r:id="rId25"/>
    <p:sldLayoutId id="2147483720" r:id="rId26"/>
    <p:sldLayoutId id="2147483717" r:id="rId27"/>
    <p:sldLayoutId id="2147483718" r:id="rId28"/>
    <p:sldLayoutId id="2147483706" r:id="rId29"/>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ftr="0" dt="0"/>
  <p:txStyles>
    <p:titleStyle>
      <a:lvl1pPr algn="l" defTabSz="914400" rtl="0" eaLnBrk="1" latinLnBrk="0" hangingPunct="1">
        <a:lnSpc>
          <a:spcPct val="90000"/>
        </a:lnSpc>
        <a:spcBef>
          <a:spcPct val="0"/>
        </a:spcBef>
        <a:buNone/>
        <a:defRPr sz="3200" b="1" kern="1200" cap="none" spc="10" baseline="0">
          <a:solidFill>
            <a:srgbClr val="000000"/>
          </a:solidFill>
          <a:latin typeface="+mj-lt"/>
          <a:ea typeface="+mj-ea"/>
          <a:cs typeface="+mj-cs"/>
        </a:defRPr>
      </a:lvl1pPr>
    </p:titleStyle>
    <p:bodyStyle>
      <a:lvl1pPr marL="287338" indent="-287338" algn="l" defTabSz="914400" rtl="0" eaLnBrk="1" latinLnBrk="0" hangingPunct="1">
        <a:lnSpc>
          <a:spcPct val="100000"/>
        </a:lnSpc>
        <a:spcBef>
          <a:spcPts val="0"/>
        </a:spcBef>
        <a:spcAft>
          <a:spcPts val="600"/>
        </a:spcAft>
        <a:buClr>
          <a:schemeClr val="accent6"/>
        </a:buClr>
        <a:buFont typeface="Arial" panose="020B0604020202020204" pitchFamily="34" charset="0"/>
        <a:buChar char="•"/>
        <a:defRPr sz="2800" kern="1200" spc="20" baseline="0">
          <a:solidFill>
            <a:schemeClr val="tx1"/>
          </a:solidFill>
          <a:latin typeface="+mn-lt"/>
          <a:ea typeface="+mn-ea"/>
          <a:cs typeface="+mn-cs"/>
        </a:defRPr>
      </a:lvl1pPr>
      <a:lvl2pPr marL="569913" indent="-225425"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400" kern="1200" spc="20" baseline="0">
          <a:solidFill>
            <a:schemeClr val="tx1"/>
          </a:solidFill>
          <a:latin typeface="+mn-lt"/>
          <a:ea typeface="+mn-ea"/>
          <a:cs typeface="+mn-cs"/>
        </a:defRPr>
      </a:lvl2pPr>
      <a:lvl3pPr marL="857250" indent="-230188"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spc="20" baseline="0">
          <a:solidFill>
            <a:schemeClr val="tx1"/>
          </a:solidFill>
          <a:latin typeface="+mn-lt"/>
          <a:ea typeface="+mn-ea"/>
          <a:cs typeface="+mn-cs"/>
        </a:defRPr>
      </a:lvl3pPr>
      <a:lvl4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4pPr>
      <a:lvl5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5pPr>
      <a:lvl6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6pPr>
      <a:lvl7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7pPr>
      <a:lvl8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8pPr>
      <a:lvl9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3840" userDrawn="1">
          <p15:clr>
            <a:srgbClr val="C35EA4"/>
          </p15:clr>
        </p15:guide>
        <p15:guide id="2" pos="264" userDrawn="1">
          <p15:clr>
            <a:srgbClr val="C35EA4"/>
          </p15:clr>
        </p15:guide>
        <p15:guide id="3" pos="7416" userDrawn="1">
          <p15:clr>
            <a:srgbClr val="C35EA4"/>
          </p15:clr>
        </p15:guide>
        <p15:guide id="4" orient="horz" pos="984" userDrawn="1">
          <p15:clr>
            <a:srgbClr val="C35EA4"/>
          </p15:clr>
        </p15:guide>
        <p15:guide id="5" orient="horz" pos="3888" userDrawn="1">
          <p15:clr>
            <a:srgbClr val="C35EA4"/>
          </p15:clr>
        </p15:guide>
        <p15:guide id="6" orient="horz" pos="216" userDrawn="1">
          <p15:clr>
            <a:srgbClr val="C35EA4"/>
          </p15:clr>
        </p15:guide>
        <p15:guide id="7" orient="horz" pos="648" userDrawn="1">
          <p15:clr>
            <a:srgbClr val="C35EA4"/>
          </p15:clr>
        </p15:guide>
        <p15:guide id="8" orient="horz" pos="432" userDrawn="1">
          <p15:clr>
            <a:srgbClr val="C35E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yTitle"/>
          <p:cNvSpPr>
            <a:spLocks noGrp="1"/>
          </p:cNvSpPr>
          <p:nvPr>
            <p:ph type="ctrTitle"/>
          </p:nvPr>
        </p:nvSpPr>
        <p:spPr/>
        <p:txBody>
          <a:bodyPr/>
          <a:lstStyle/>
          <a:p>
            <a:r>
              <a:rPr lang="en-GB" dirty="0" smtClean="0">
                <a:latin typeface="Century Gothic" panose="020B0502020202020204" pitchFamily="34" charset="0"/>
              </a:rPr>
              <a:t>Costing Accounts</a:t>
            </a:r>
            <a:endParaRPr lang="en-GB" dirty="0">
              <a:latin typeface="Century Gothic" panose="020B0502020202020204" pitchFamily="34" charset="0"/>
            </a:endParaRPr>
          </a:p>
        </p:txBody>
      </p:sp>
      <p:sp>
        <p:nvSpPr>
          <p:cNvPr id="3" name="Subtitle 2"/>
          <p:cNvSpPr>
            <a:spLocks noGrp="1"/>
          </p:cNvSpPr>
          <p:nvPr>
            <p:ph type="subTitle" idx="1"/>
          </p:nvPr>
        </p:nvSpPr>
        <p:spPr/>
        <p:txBody>
          <a:bodyPr/>
          <a:lstStyle/>
          <a:p>
            <a:endParaRPr lang="en-GB">
              <a:latin typeface="Century Gothic" panose="020B0502020202020204" pitchFamily="34" charset="0"/>
            </a:endParaRPr>
          </a:p>
        </p:txBody>
      </p:sp>
      <p:sp>
        <p:nvSpPr>
          <p:cNvPr id="4" name="Slide Number Placeholder 3"/>
          <p:cNvSpPr>
            <a:spLocks noGrp="1"/>
          </p:cNvSpPr>
          <p:nvPr>
            <p:ph type="sldNum" sz="quarter" idx="12"/>
          </p:nvPr>
        </p:nvSpPr>
        <p:spPr/>
        <p:txBody>
          <a:bodyPr/>
          <a:lstStyle/>
          <a:p>
            <a:fld id="{3253438A-7C34-4C00-93F5-28C2DC00B0E3}" type="slidenum">
              <a:rPr lang="en-US" smtClean="0">
                <a:latin typeface="Century Gothic" panose="020B0502020202020204" pitchFamily="34" charset="0"/>
              </a:rPr>
              <a:t>1</a:t>
            </a:fld>
            <a:endParaRPr lang="en-US">
              <a:latin typeface="Century Gothic" panose="020B0502020202020204" pitchFamily="34" charset="0"/>
            </a:endParaRPr>
          </a:p>
        </p:txBody>
      </p:sp>
      <p:sp>
        <p:nvSpPr>
          <p:cNvPr id="5" name="Picture Placeholder 4"/>
          <p:cNvSpPr>
            <a:spLocks noGrp="1"/>
          </p:cNvSpPr>
          <p:nvPr>
            <p:ph type="pic" sz="quarter" idx="13"/>
          </p:nvPr>
        </p:nvSpPr>
        <p:spPr/>
      </p:sp>
    </p:spTree>
    <p:extLst>
      <p:ext uri="{BB962C8B-B14F-4D97-AF65-F5344CB8AC3E}">
        <p14:creationId xmlns:p14="http://schemas.microsoft.com/office/powerpoint/2010/main" val="37022179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10</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Accounts</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Product Line and Department Accounts</a:t>
            </a:r>
          </a:p>
        </p:txBody>
      </p:sp>
      <p:sp>
        <p:nvSpPr>
          <p:cNvPr id="6" name="Text Box 5"/>
          <p:cNvSpPr txBox="1">
            <a:spLocks noChangeArrowheads="1"/>
          </p:cNvSpPr>
          <p:nvPr/>
        </p:nvSpPr>
        <p:spPr bwMode="auto">
          <a:xfrm>
            <a:off x="427038" y="1570744"/>
            <a:ext cx="2876550" cy="366713"/>
          </a:xfrm>
          <a:prstGeom prst="rect">
            <a:avLst/>
          </a:prstGeom>
          <a:noFill/>
          <a:ln w="9525">
            <a:noFill/>
            <a:miter lim="800000"/>
            <a:headEnd/>
            <a:tailEnd/>
          </a:ln>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smtClean="0">
                <a:ln>
                  <a:noFill/>
                </a:ln>
                <a:solidFill>
                  <a:srgbClr val="141414"/>
                </a:solidFill>
                <a:effectLst/>
                <a:uLnTx/>
                <a:uFillTx/>
                <a:latin typeface="Century Gothic" panose="020B0502020202020204" pitchFamily="34" charset="0"/>
              </a:rPr>
              <a:t>Product Line Accounts</a:t>
            </a:r>
            <a:endParaRPr kumimoji="0" lang="en-US" sz="1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7" name="Text Box 7"/>
          <p:cNvSpPr txBox="1">
            <a:spLocks noChangeArrowheads="1"/>
          </p:cNvSpPr>
          <p:nvPr/>
        </p:nvSpPr>
        <p:spPr bwMode="auto">
          <a:xfrm>
            <a:off x="465138" y="1948216"/>
            <a:ext cx="1295400" cy="4216539"/>
          </a:xfrm>
          <a:prstGeom prst="rect">
            <a:avLst/>
          </a:prstGeom>
          <a:noFill/>
          <a:ln w="9525">
            <a:noFill/>
            <a:miter lim="800000"/>
            <a:headEnd/>
            <a:tailEnd/>
          </a:ln>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Sales</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Sales </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Sales Discount</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Exempt Sales</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COGS Material</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COGS Labor</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COGS Burden</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COGS Overhead</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COGS Subcontract</a:t>
            </a:r>
          </a:p>
        </p:txBody>
      </p:sp>
      <p:sp>
        <p:nvSpPr>
          <p:cNvPr id="8" name="Text Box 9"/>
          <p:cNvSpPr txBox="1">
            <a:spLocks noChangeArrowheads="1"/>
          </p:cNvSpPr>
          <p:nvPr/>
        </p:nvSpPr>
        <p:spPr bwMode="auto">
          <a:xfrm>
            <a:off x="1951038" y="1946452"/>
            <a:ext cx="1916112" cy="3462486"/>
          </a:xfrm>
          <a:prstGeom prst="rect">
            <a:avLst/>
          </a:prstGeom>
          <a:noFill/>
          <a:ln w="9525">
            <a:noFill/>
            <a:miter lim="800000"/>
            <a:headEnd/>
            <a:tailEnd/>
          </a:ln>
        </p:spPr>
        <p:txBody>
          <a:bodyPr wrap="square">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altLang="zh-CN" sz="1600" b="1" i="0" u="none" strike="noStrike" kern="0" cap="none" spc="0" normalizeH="0" baseline="0" noProof="0" dirty="0" smtClean="0">
                <a:ln>
                  <a:noFill/>
                </a:ln>
                <a:solidFill>
                  <a:srgbClr val="141414"/>
                </a:solidFill>
                <a:effectLst/>
                <a:uLnTx/>
                <a:uFillTx/>
                <a:latin typeface="Century Gothic" panose="020B0502020202020204" pitchFamily="34" charset="0"/>
              </a:rPr>
              <a:t>Production</a:t>
            </a: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 Order</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Floor Stock</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Material Usage Variance</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Material Rate Variance</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Mix Variance</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Cost of Production</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Subcontract Usage Variance</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Subcontract Rate Variance</a:t>
            </a:r>
          </a:p>
        </p:txBody>
      </p:sp>
      <p:sp>
        <p:nvSpPr>
          <p:cNvPr id="9" name="Text Box 11"/>
          <p:cNvSpPr txBox="1">
            <a:spLocks noChangeArrowheads="1"/>
          </p:cNvSpPr>
          <p:nvPr/>
        </p:nvSpPr>
        <p:spPr bwMode="auto">
          <a:xfrm>
            <a:off x="4014788" y="1948216"/>
            <a:ext cx="1295400" cy="2923877"/>
          </a:xfrm>
          <a:prstGeom prst="rect">
            <a:avLst/>
          </a:prstGeom>
          <a:noFill/>
          <a:ln w="9525">
            <a:noFill/>
            <a:miter lim="800000"/>
            <a:headEnd/>
            <a:tailEnd/>
          </a:ln>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Inventory</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Inventory</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Inventory Discrepancy</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Scrap</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WIP</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Method Variance</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Cost Revalue</a:t>
            </a:r>
          </a:p>
        </p:txBody>
      </p:sp>
      <p:sp>
        <p:nvSpPr>
          <p:cNvPr id="10" name="Text Box 13"/>
          <p:cNvSpPr txBox="1">
            <a:spLocks noChangeArrowheads="1"/>
          </p:cNvSpPr>
          <p:nvPr/>
        </p:nvSpPr>
        <p:spPr bwMode="auto">
          <a:xfrm>
            <a:off x="5557838" y="1948216"/>
            <a:ext cx="1295400" cy="3139321"/>
          </a:xfrm>
          <a:prstGeom prst="rect">
            <a:avLst/>
          </a:prstGeom>
          <a:noFill/>
          <a:ln w="9525">
            <a:noFill/>
            <a:miter lim="800000"/>
            <a:headEnd/>
            <a:tailEnd/>
          </a:ln>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Purchasing</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Purchases</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PO Receipts</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Overhead Applied</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PO Price Variance</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AP Usage Variance</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AP Rate Variance</a:t>
            </a:r>
          </a:p>
        </p:txBody>
      </p:sp>
      <p:sp>
        <p:nvSpPr>
          <p:cNvPr id="11" name="Text Box 15"/>
          <p:cNvSpPr txBox="1">
            <a:spLocks noChangeArrowheads="1"/>
          </p:cNvSpPr>
          <p:nvPr/>
        </p:nvSpPr>
        <p:spPr bwMode="auto">
          <a:xfrm>
            <a:off x="7507288" y="1948216"/>
            <a:ext cx="1457325" cy="4108817"/>
          </a:xfrm>
          <a:prstGeom prst="rect">
            <a:avLst/>
          </a:prstGeom>
          <a:noFill/>
          <a:ln w="9525">
            <a:noFill/>
            <a:miter lim="800000"/>
            <a:headEnd/>
            <a:tailEnd/>
          </a:ln>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Department</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Cost of Production</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Labor Absorbed</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Burden Absorbed</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Labor Usage Variance</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Labor Rate Variance</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Burden Usage Variance</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Burden Rate Variance</a:t>
            </a:r>
          </a:p>
        </p:txBody>
      </p:sp>
      <p:sp>
        <p:nvSpPr>
          <p:cNvPr id="12" name="Text Box 16"/>
          <p:cNvSpPr txBox="1">
            <a:spLocks noChangeArrowheads="1"/>
          </p:cNvSpPr>
          <p:nvPr/>
        </p:nvSpPr>
        <p:spPr bwMode="auto">
          <a:xfrm>
            <a:off x="7526338" y="1570744"/>
            <a:ext cx="2152650" cy="366713"/>
          </a:xfrm>
          <a:prstGeom prst="rect">
            <a:avLst/>
          </a:prstGeom>
          <a:noFill/>
          <a:ln w="9525">
            <a:noFill/>
            <a:miter lim="800000"/>
            <a:headEnd/>
            <a:tailEnd/>
          </a:ln>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smtClean="0">
                <a:ln>
                  <a:noFill/>
                </a:ln>
                <a:solidFill>
                  <a:srgbClr val="141414"/>
                </a:solidFill>
                <a:effectLst/>
                <a:uLnTx/>
                <a:uFillTx/>
                <a:latin typeface="Century Gothic" panose="020B0502020202020204" pitchFamily="34" charset="0"/>
              </a:rPr>
              <a:t>Dept.  Accounts</a:t>
            </a:r>
            <a:endParaRPr kumimoji="0" lang="en-US" sz="1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13" name="Line 17"/>
          <p:cNvSpPr>
            <a:spLocks noChangeShapeType="1"/>
          </p:cNvSpPr>
          <p:nvPr/>
        </p:nvSpPr>
        <p:spPr bwMode="auto">
          <a:xfrm flipV="1">
            <a:off x="544513" y="1937457"/>
            <a:ext cx="6326187" cy="9965"/>
          </a:xfrm>
          <a:prstGeom prst="line">
            <a:avLst/>
          </a:prstGeom>
          <a:noFill/>
          <a:ln w="38100">
            <a:solidFill>
              <a:srgbClr val="FF0000"/>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14" name="Line 18"/>
          <p:cNvSpPr>
            <a:spLocks noChangeShapeType="1"/>
          </p:cNvSpPr>
          <p:nvPr/>
        </p:nvSpPr>
        <p:spPr bwMode="auto">
          <a:xfrm>
            <a:off x="7602538" y="1947422"/>
            <a:ext cx="1790700" cy="0"/>
          </a:xfrm>
          <a:prstGeom prst="line">
            <a:avLst/>
          </a:prstGeom>
          <a:noFill/>
          <a:ln w="38100">
            <a:solidFill>
              <a:srgbClr val="FF0000"/>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Tree>
    <p:extLst>
      <p:ext uri="{BB962C8B-B14F-4D97-AF65-F5344CB8AC3E}">
        <p14:creationId xmlns:p14="http://schemas.microsoft.com/office/powerpoint/2010/main" val="41641916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11</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Accounts</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Product Line Inventory Accounts</a:t>
            </a:r>
          </a:p>
        </p:txBody>
      </p:sp>
      <p:pic>
        <p:nvPicPr>
          <p:cNvPr id="6" name="Picture 5"/>
          <p:cNvPicPr>
            <a:picLocks noChangeAspect="1"/>
          </p:cNvPicPr>
          <p:nvPr/>
        </p:nvPicPr>
        <p:blipFill>
          <a:blip r:embed="rId3"/>
          <a:stretch>
            <a:fillRect/>
          </a:stretch>
        </p:blipFill>
        <p:spPr>
          <a:xfrm>
            <a:off x="0" y="1567447"/>
            <a:ext cx="12185006" cy="4918582"/>
          </a:xfrm>
          <a:prstGeom prst="rect">
            <a:avLst/>
          </a:prstGeom>
        </p:spPr>
      </p:pic>
      <p:sp>
        <p:nvSpPr>
          <p:cNvPr id="7" name="Text Box 3"/>
          <p:cNvSpPr txBox="1">
            <a:spLocks noChangeArrowheads="1"/>
          </p:cNvSpPr>
          <p:nvPr/>
        </p:nvSpPr>
        <p:spPr bwMode="auto">
          <a:xfrm>
            <a:off x="4733468" y="5143143"/>
            <a:ext cx="3352800" cy="1277273"/>
          </a:xfrm>
          <a:prstGeom prst="rect">
            <a:avLst/>
          </a:prstGeom>
          <a:noFill/>
          <a:ln w="9525">
            <a:solidFill>
              <a:schemeClr val="accent1"/>
            </a:solidFill>
            <a:miter lim="800000"/>
            <a:headEnd/>
            <a:tailEnd/>
          </a:ln>
        </p:spPr>
        <p:txBody>
          <a:bodyPr>
            <a:spAutoFit/>
          </a:bodyPr>
          <a:lstStyle/>
          <a:p>
            <a:pPr marL="119063" marR="0" lvl="0" indent="-119063" defTabSz="914400" eaLnBrk="0" fontAlgn="base" latinLnBrk="0" hangingPunct="0">
              <a:lnSpc>
                <a:spcPct val="100000"/>
              </a:lnSpc>
              <a:spcBef>
                <a:spcPct val="50000"/>
              </a:spcBef>
              <a:spcAft>
                <a:spcPct val="0"/>
              </a:spcAft>
              <a:buClrTx/>
              <a:buSzTx/>
              <a:buFontTx/>
              <a:buChar char="•"/>
              <a:tabLst/>
              <a:defRPr/>
            </a:pPr>
            <a:r>
              <a:rPr kumimoji="0" lang="en-US" sz="1400" b="1" i="0" u="none" strike="noStrike" kern="0" cap="none" spc="0" normalizeH="0" baseline="0" noProof="0" dirty="0" smtClean="0">
                <a:ln>
                  <a:noFill/>
                </a:ln>
                <a:solidFill>
                  <a:srgbClr val="141414"/>
                </a:solidFill>
                <a:effectLst/>
                <a:uLnTx/>
                <a:uFillTx/>
                <a:latin typeface="Century Gothic" panose="020B0502020202020204" pitchFamily="34" charset="0"/>
              </a:rPr>
              <a:t> Inventory</a:t>
            </a: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 To track inventory balances for balance sheet</a:t>
            </a:r>
          </a:p>
          <a:p>
            <a:pPr marL="119063" marR="0" lvl="0" indent="-119063" defTabSz="914400" eaLnBrk="0" fontAlgn="base" latinLnBrk="0" hangingPunct="0">
              <a:lnSpc>
                <a:spcPct val="100000"/>
              </a:lnSpc>
              <a:spcBef>
                <a:spcPct val="50000"/>
              </a:spcBef>
              <a:spcAft>
                <a:spcPct val="0"/>
              </a:spcAft>
              <a:buClrTx/>
              <a:buSzTx/>
              <a:buFontTx/>
              <a:buChar char="•"/>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 </a:t>
            </a:r>
            <a:r>
              <a:rPr kumimoji="0" lang="en-US" sz="1400" b="1" i="0" u="none" strike="noStrike" kern="0" cap="none" spc="0" normalizeH="0" baseline="0" noProof="0" dirty="0" smtClean="0">
                <a:ln>
                  <a:noFill/>
                </a:ln>
                <a:solidFill>
                  <a:srgbClr val="141414"/>
                </a:solidFill>
                <a:effectLst/>
                <a:uLnTx/>
                <a:uFillTx/>
                <a:latin typeface="Century Gothic" panose="020B0502020202020204" pitchFamily="34" charset="0"/>
              </a:rPr>
              <a:t>Inventory Discrepancy</a:t>
            </a: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 Adjustments from cycle counts and physical counts</a:t>
            </a:r>
          </a:p>
        </p:txBody>
      </p:sp>
      <p:sp>
        <p:nvSpPr>
          <p:cNvPr id="8" name="Text Box 4"/>
          <p:cNvSpPr txBox="1">
            <a:spLocks noChangeArrowheads="1"/>
          </p:cNvSpPr>
          <p:nvPr/>
        </p:nvSpPr>
        <p:spPr bwMode="auto">
          <a:xfrm>
            <a:off x="8181518" y="5143143"/>
            <a:ext cx="3352800" cy="1061829"/>
          </a:xfrm>
          <a:prstGeom prst="rect">
            <a:avLst/>
          </a:prstGeom>
          <a:solidFill>
            <a:schemeClr val="bg1"/>
          </a:solidFill>
          <a:ln w="9525">
            <a:solidFill>
              <a:schemeClr val="accent1"/>
            </a:solidFill>
            <a:miter lim="800000"/>
            <a:headEnd/>
            <a:tailEnd/>
          </a:ln>
        </p:spPr>
        <p:txBody>
          <a:bodyPr>
            <a:spAutoFit/>
          </a:bodyPr>
          <a:lstStyle/>
          <a:p>
            <a:pPr marL="119063" marR="0" lvl="0" indent="-119063" defTabSz="914400" eaLnBrk="0" fontAlgn="base" latinLnBrk="0" hangingPunct="0">
              <a:lnSpc>
                <a:spcPct val="100000"/>
              </a:lnSpc>
              <a:spcBef>
                <a:spcPct val="50000"/>
              </a:spcBef>
              <a:spcAft>
                <a:spcPct val="0"/>
              </a:spcAft>
              <a:buClrTx/>
              <a:buSzTx/>
              <a:buFontTx/>
              <a:buChar char="•"/>
              <a:tabLst>
                <a:tab pos="114300" algn="l"/>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 </a:t>
            </a:r>
            <a:r>
              <a:rPr kumimoji="0" lang="en-US" sz="1400" b="1" i="0" u="none" strike="noStrike" kern="0" cap="none" spc="0" normalizeH="0" baseline="0" noProof="0" dirty="0" smtClean="0">
                <a:ln>
                  <a:noFill/>
                </a:ln>
                <a:solidFill>
                  <a:srgbClr val="141414"/>
                </a:solidFill>
                <a:effectLst/>
                <a:uLnTx/>
                <a:uFillTx/>
                <a:latin typeface="Century Gothic" panose="020B0502020202020204" pitchFamily="34" charset="0"/>
              </a:rPr>
              <a:t>Scrap</a:t>
            </a: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 From production orders and quality orders</a:t>
            </a:r>
          </a:p>
          <a:p>
            <a:pPr marL="119063" marR="0" lvl="0" indent="-119063" defTabSz="914400" eaLnBrk="0" fontAlgn="base" latinLnBrk="0" hangingPunct="0">
              <a:lnSpc>
                <a:spcPct val="100000"/>
              </a:lnSpc>
              <a:spcBef>
                <a:spcPct val="50000"/>
              </a:spcBef>
              <a:spcAft>
                <a:spcPct val="0"/>
              </a:spcAft>
              <a:buClrTx/>
              <a:buSzTx/>
              <a:buFontTx/>
              <a:buChar char="•"/>
              <a:tabLst>
                <a:tab pos="114300" algn="l"/>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 </a:t>
            </a:r>
            <a:r>
              <a:rPr kumimoji="0" lang="en-US" sz="1400" b="1" i="0" u="none" strike="noStrike" kern="0" cap="none" spc="0" normalizeH="0" baseline="0" noProof="0" dirty="0" smtClean="0">
                <a:ln>
                  <a:noFill/>
                </a:ln>
                <a:solidFill>
                  <a:srgbClr val="141414"/>
                </a:solidFill>
                <a:effectLst/>
                <a:uLnTx/>
                <a:uFillTx/>
                <a:latin typeface="Century Gothic" panose="020B0502020202020204" pitchFamily="34" charset="0"/>
              </a:rPr>
              <a:t>Cost Revaluation</a:t>
            </a: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 Resulting from standard costs changing</a:t>
            </a:r>
          </a:p>
        </p:txBody>
      </p:sp>
    </p:spTree>
    <p:extLst>
      <p:ext uri="{BB962C8B-B14F-4D97-AF65-F5344CB8AC3E}">
        <p14:creationId xmlns:p14="http://schemas.microsoft.com/office/powerpoint/2010/main" val="80347089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12</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Accounts</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Inventory </a:t>
            </a:r>
            <a:r>
              <a:rPr lang="en-US" dirty="0" smtClean="0">
                <a:latin typeface="Century Gothic" panose="020B0502020202020204" pitchFamily="34" charset="0"/>
              </a:rPr>
              <a:t>Account</a:t>
            </a:r>
            <a:r>
              <a:rPr lang="en-US" altLang="zh-CN" dirty="0" smtClean="0">
                <a:latin typeface="Century Gothic" panose="020B0502020202020204" pitchFamily="34" charset="0"/>
              </a:rPr>
              <a:t>s</a:t>
            </a:r>
            <a:endParaRPr lang="en-US" dirty="0">
              <a:latin typeface="Century Gothic" panose="020B0502020202020204" pitchFamily="34" charset="0"/>
            </a:endParaRPr>
          </a:p>
        </p:txBody>
      </p:sp>
      <p:pic>
        <p:nvPicPr>
          <p:cNvPr id="6" name="Picture 5"/>
          <p:cNvPicPr>
            <a:picLocks noChangeAspect="1"/>
          </p:cNvPicPr>
          <p:nvPr/>
        </p:nvPicPr>
        <p:blipFill>
          <a:blip r:embed="rId3"/>
          <a:stretch>
            <a:fillRect/>
          </a:stretch>
        </p:blipFill>
        <p:spPr>
          <a:xfrm>
            <a:off x="0" y="1570726"/>
            <a:ext cx="12185006" cy="4918582"/>
          </a:xfrm>
          <a:prstGeom prst="rect">
            <a:avLst/>
          </a:prstGeom>
        </p:spPr>
      </p:pic>
    </p:spTree>
    <p:extLst>
      <p:ext uri="{BB962C8B-B14F-4D97-AF65-F5344CB8AC3E}">
        <p14:creationId xmlns:p14="http://schemas.microsoft.com/office/powerpoint/2010/main" val="22011178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13</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Accounts</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Product Line Purchasing Accounts</a:t>
            </a:r>
          </a:p>
        </p:txBody>
      </p:sp>
      <p:pic>
        <p:nvPicPr>
          <p:cNvPr id="6" name="Picture 5"/>
          <p:cNvPicPr>
            <a:picLocks noChangeAspect="1"/>
          </p:cNvPicPr>
          <p:nvPr/>
        </p:nvPicPr>
        <p:blipFill>
          <a:blip r:embed="rId3"/>
          <a:stretch>
            <a:fillRect/>
          </a:stretch>
        </p:blipFill>
        <p:spPr>
          <a:xfrm>
            <a:off x="6994" y="1570726"/>
            <a:ext cx="12185006" cy="4918582"/>
          </a:xfrm>
          <a:prstGeom prst="rect">
            <a:avLst/>
          </a:prstGeom>
        </p:spPr>
      </p:pic>
      <p:sp>
        <p:nvSpPr>
          <p:cNvPr id="7" name="Text Box 2"/>
          <p:cNvSpPr txBox="1">
            <a:spLocks noChangeArrowheads="1"/>
          </p:cNvSpPr>
          <p:nvPr/>
        </p:nvSpPr>
        <p:spPr bwMode="auto">
          <a:xfrm>
            <a:off x="8936960" y="2365110"/>
            <a:ext cx="2514600" cy="284163"/>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l" eaLnBrk="0" hangingPunct="0">
              <a:lnSpc>
                <a:spcPct val="90000"/>
              </a:lnSpc>
              <a:spcBef>
                <a:spcPct val="50000"/>
              </a:spcBef>
              <a:buFontTx/>
              <a:buChar char="•"/>
              <a:defRPr/>
            </a:pPr>
            <a:r>
              <a:rPr lang="en-US" sz="1400" b="1" dirty="0">
                <a:latin typeface="Century Gothic" panose="020B0502020202020204" pitchFamily="34" charset="0"/>
              </a:rPr>
              <a:t>Purchases </a:t>
            </a:r>
            <a:r>
              <a:rPr lang="en-US" sz="1400" dirty="0">
                <a:latin typeface="Century Gothic" panose="020B0502020202020204" pitchFamily="34" charset="0"/>
              </a:rPr>
              <a:t>Non-Inventory</a:t>
            </a:r>
          </a:p>
        </p:txBody>
      </p:sp>
      <p:sp>
        <p:nvSpPr>
          <p:cNvPr id="8" name="Text Box 3"/>
          <p:cNvSpPr txBox="1">
            <a:spLocks noChangeArrowheads="1"/>
          </p:cNvSpPr>
          <p:nvPr/>
        </p:nvSpPr>
        <p:spPr bwMode="auto">
          <a:xfrm>
            <a:off x="8936960" y="2734998"/>
            <a:ext cx="2514600" cy="476250"/>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l" eaLnBrk="0" hangingPunct="0">
              <a:lnSpc>
                <a:spcPct val="90000"/>
              </a:lnSpc>
              <a:spcBef>
                <a:spcPct val="50000"/>
              </a:spcBef>
              <a:buFontTx/>
              <a:buChar char="•"/>
              <a:tabLst>
                <a:tab pos="114300" algn="l"/>
              </a:tabLst>
              <a:defRPr/>
            </a:pPr>
            <a:r>
              <a:rPr lang="en-US" sz="1400" b="1" dirty="0">
                <a:latin typeface="Century Gothic" panose="020B0502020202020204" pitchFamily="34" charset="0"/>
              </a:rPr>
              <a:t>PO Receipts Accrual </a:t>
            </a:r>
            <a:r>
              <a:rPr lang="en-US" sz="1400" dirty="0">
                <a:latin typeface="Century Gothic" panose="020B0502020202020204" pitchFamily="34" charset="0"/>
              </a:rPr>
              <a:t>(inventory items)</a:t>
            </a:r>
          </a:p>
        </p:txBody>
      </p:sp>
      <p:sp>
        <p:nvSpPr>
          <p:cNvPr id="9" name="Text Box 4"/>
          <p:cNvSpPr txBox="1">
            <a:spLocks noChangeArrowheads="1"/>
          </p:cNvSpPr>
          <p:nvPr/>
        </p:nvSpPr>
        <p:spPr bwMode="auto">
          <a:xfrm>
            <a:off x="8936960" y="3287448"/>
            <a:ext cx="2514600" cy="668337"/>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l" eaLnBrk="0" hangingPunct="0">
              <a:lnSpc>
                <a:spcPct val="90000"/>
              </a:lnSpc>
              <a:spcBef>
                <a:spcPct val="50000"/>
              </a:spcBef>
              <a:buFontTx/>
              <a:buChar char="•"/>
              <a:tabLst>
                <a:tab pos="114300" algn="l"/>
              </a:tabLst>
              <a:defRPr/>
            </a:pPr>
            <a:r>
              <a:rPr lang="en-US" sz="1400" b="1" dirty="0">
                <a:latin typeface="Century Gothic" panose="020B0502020202020204" pitchFamily="34" charset="0"/>
              </a:rPr>
              <a:t>Overhead Applied Fixed </a:t>
            </a:r>
            <a:r>
              <a:rPr lang="en-US" sz="1400" dirty="0">
                <a:latin typeface="Century Gothic" panose="020B0502020202020204" pitchFamily="34" charset="0"/>
              </a:rPr>
              <a:t>OH applied at PO Receipts and WO Receipt</a:t>
            </a:r>
          </a:p>
        </p:txBody>
      </p:sp>
      <p:sp>
        <p:nvSpPr>
          <p:cNvPr id="10" name="Text Box 5"/>
          <p:cNvSpPr txBox="1">
            <a:spLocks noChangeArrowheads="1"/>
          </p:cNvSpPr>
          <p:nvPr/>
        </p:nvSpPr>
        <p:spPr bwMode="auto">
          <a:xfrm>
            <a:off x="8936960" y="4039923"/>
            <a:ext cx="2514600" cy="674031"/>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l" eaLnBrk="0" hangingPunct="0">
              <a:lnSpc>
                <a:spcPct val="90000"/>
              </a:lnSpc>
              <a:spcBef>
                <a:spcPct val="50000"/>
              </a:spcBef>
              <a:buFontTx/>
              <a:buChar char="•"/>
              <a:tabLst>
                <a:tab pos="114300" algn="l"/>
              </a:tabLst>
              <a:defRPr/>
            </a:pPr>
            <a:r>
              <a:rPr lang="en-US" sz="1400" b="1" dirty="0">
                <a:latin typeface="Century Gothic" panose="020B0502020202020204" pitchFamily="34" charset="0"/>
              </a:rPr>
              <a:t>PO Price Variance </a:t>
            </a:r>
            <a:r>
              <a:rPr lang="en-US" sz="1400" dirty="0">
                <a:latin typeface="Century Gothic" panose="020B0502020202020204" pitchFamily="34" charset="0"/>
              </a:rPr>
              <a:t>PO price </a:t>
            </a:r>
            <a:r>
              <a:rPr lang="en-US" sz="1400" dirty="0" err="1">
                <a:latin typeface="Century Gothic" panose="020B0502020202020204" pitchFamily="34" charset="0"/>
              </a:rPr>
              <a:t>vs</a:t>
            </a:r>
            <a:r>
              <a:rPr lang="en-US" sz="1400" dirty="0">
                <a:latin typeface="Century Gothic" panose="020B0502020202020204" pitchFamily="34" charset="0"/>
              </a:rPr>
              <a:t> std price at PO Receipt</a:t>
            </a:r>
          </a:p>
        </p:txBody>
      </p:sp>
      <p:sp>
        <p:nvSpPr>
          <p:cNvPr id="11" name="Text Box 7"/>
          <p:cNvSpPr txBox="1">
            <a:spLocks noChangeArrowheads="1"/>
          </p:cNvSpPr>
          <p:nvPr/>
        </p:nvSpPr>
        <p:spPr bwMode="auto">
          <a:xfrm>
            <a:off x="8936960" y="4791676"/>
            <a:ext cx="2514600" cy="668337"/>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l" eaLnBrk="0" hangingPunct="0">
              <a:lnSpc>
                <a:spcPct val="90000"/>
              </a:lnSpc>
              <a:spcBef>
                <a:spcPct val="50000"/>
              </a:spcBef>
              <a:buFontTx/>
              <a:buChar char="•"/>
              <a:tabLst>
                <a:tab pos="114300" algn="l"/>
              </a:tabLst>
              <a:defRPr/>
            </a:pPr>
            <a:r>
              <a:rPr lang="en-US" sz="1400" b="1">
                <a:latin typeface="Century Gothic" panose="020B0502020202020204" pitchFamily="34" charset="0"/>
              </a:rPr>
              <a:t>AP Usage Variance </a:t>
            </a:r>
            <a:r>
              <a:rPr lang="en-US" sz="1400">
                <a:latin typeface="Century Gothic" panose="020B0502020202020204" pitchFamily="34" charset="0"/>
              </a:rPr>
              <a:t>PO quantity vs invoice quantity at vouchering</a:t>
            </a:r>
          </a:p>
        </p:txBody>
      </p:sp>
      <p:sp>
        <p:nvSpPr>
          <p:cNvPr id="12" name="Text Box 8"/>
          <p:cNvSpPr txBox="1">
            <a:spLocks noChangeArrowheads="1"/>
          </p:cNvSpPr>
          <p:nvPr/>
        </p:nvSpPr>
        <p:spPr bwMode="auto">
          <a:xfrm>
            <a:off x="8936960" y="5544152"/>
            <a:ext cx="2514600" cy="674031"/>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l" eaLnBrk="0" hangingPunct="0">
              <a:lnSpc>
                <a:spcPct val="90000"/>
              </a:lnSpc>
              <a:spcBef>
                <a:spcPct val="50000"/>
              </a:spcBef>
              <a:buFontTx/>
              <a:buChar char="•"/>
              <a:tabLst>
                <a:tab pos="114300" algn="l"/>
              </a:tabLst>
              <a:defRPr/>
            </a:pPr>
            <a:r>
              <a:rPr lang="en-US" sz="1400" b="1" dirty="0">
                <a:latin typeface="Century Gothic" panose="020B0502020202020204" pitchFamily="34" charset="0"/>
              </a:rPr>
              <a:t>AP Rate Variance </a:t>
            </a:r>
            <a:r>
              <a:rPr lang="en-US" sz="1400" dirty="0">
                <a:latin typeface="Century Gothic" panose="020B0502020202020204" pitchFamily="34" charset="0"/>
              </a:rPr>
              <a:t>PO rate vs invoice rate at vouchering</a:t>
            </a:r>
          </a:p>
        </p:txBody>
      </p:sp>
    </p:spTree>
    <p:extLst>
      <p:ext uri="{BB962C8B-B14F-4D97-AF65-F5344CB8AC3E}">
        <p14:creationId xmlns:p14="http://schemas.microsoft.com/office/powerpoint/2010/main" val="321235753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14</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Accounts</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Purchasing Accounts</a:t>
            </a:r>
          </a:p>
        </p:txBody>
      </p:sp>
      <p:pic>
        <p:nvPicPr>
          <p:cNvPr id="6" name="Picture 5"/>
          <p:cNvPicPr>
            <a:picLocks noChangeAspect="1"/>
          </p:cNvPicPr>
          <p:nvPr/>
        </p:nvPicPr>
        <p:blipFill>
          <a:blip r:embed="rId3"/>
          <a:stretch>
            <a:fillRect/>
          </a:stretch>
        </p:blipFill>
        <p:spPr>
          <a:xfrm>
            <a:off x="0" y="1570726"/>
            <a:ext cx="12185006" cy="4918582"/>
          </a:xfrm>
          <a:prstGeom prst="rect">
            <a:avLst/>
          </a:prstGeom>
        </p:spPr>
      </p:pic>
    </p:spTree>
    <p:extLst>
      <p:ext uri="{BB962C8B-B14F-4D97-AF65-F5344CB8AC3E}">
        <p14:creationId xmlns:p14="http://schemas.microsoft.com/office/powerpoint/2010/main" val="29924475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15</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Accounts</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Product Line Sales Accounts</a:t>
            </a:r>
          </a:p>
        </p:txBody>
      </p:sp>
      <p:pic>
        <p:nvPicPr>
          <p:cNvPr id="6" name="Picture 5"/>
          <p:cNvPicPr>
            <a:picLocks noChangeAspect="1"/>
          </p:cNvPicPr>
          <p:nvPr/>
        </p:nvPicPr>
        <p:blipFill>
          <a:blip r:embed="rId3"/>
          <a:stretch>
            <a:fillRect/>
          </a:stretch>
        </p:blipFill>
        <p:spPr>
          <a:xfrm>
            <a:off x="0" y="1570726"/>
            <a:ext cx="12185006" cy="4918582"/>
          </a:xfrm>
          <a:prstGeom prst="rect">
            <a:avLst/>
          </a:prstGeom>
        </p:spPr>
      </p:pic>
      <p:sp>
        <p:nvSpPr>
          <p:cNvPr id="7" name="Text Box 3"/>
          <p:cNvSpPr txBox="1">
            <a:spLocks noChangeArrowheads="1"/>
          </p:cNvSpPr>
          <p:nvPr/>
        </p:nvSpPr>
        <p:spPr bwMode="auto">
          <a:xfrm>
            <a:off x="9647859" y="2712490"/>
            <a:ext cx="1828800" cy="52387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l" eaLnBrk="0" hangingPunct="0">
              <a:spcBef>
                <a:spcPct val="50000"/>
              </a:spcBef>
              <a:buFontTx/>
              <a:buChar char="•"/>
              <a:tabLst>
                <a:tab pos="114300" algn="l"/>
              </a:tabLst>
              <a:defRPr/>
            </a:pPr>
            <a:r>
              <a:rPr lang="en-US" sz="1400" b="1" dirty="0">
                <a:latin typeface="Century Gothic" panose="020B0502020202020204" pitchFamily="34" charset="0"/>
              </a:rPr>
              <a:t> Sales </a:t>
            </a:r>
            <a:br>
              <a:rPr lang="en-US" sz="1400" b="1" dirty="0">
                <a:latin typeface="Century Gothic" panose="020B0502020202020204" pitchFamily="34" charset="0"/>
              </a:rPr>
            </a:br>
            <a:r>
              <a:rPr lang="en-US" sz="1400" b="1" dirty="0">
                <a:latin typeface="Century Gothic" panose="020B0502020202020204" pitchFamily="34" charset="0"/>
              </a:rPr>
              <a:t>	</a:t>
            </a:r>
            <a:r>
              <a:rPr lang="en-US" sz="1400" dirty="0">
                <a:latin typeface="Century Gothic" panose="020B0502020202020204" pitchFamily="34" charset="0"/>
              </a:rPr>
              <a:t>Gross</a:t>
            </a:r>
            <a:endParaRPr lang="en-US" sz="1600" dirty="0">
              <a:latin typeface="Century Gothic" panose="020B0502020202020204" pitchFamily="34" charset="0"/>
            </a:endParaRPr>
          </a:p>
        </p:txBody>
      </p:sp>
      <p:sp>
        <p:nvSpPr>
          <p:cNvPr id="8" name="Text Box 4"/>
          <p:cNvSpPr txBox="1">
            <a:spLocks noChangeArrowheads="1"/>
          </p:cNvSpPr>
          <p:nvPr/>
        </p:nvSpPr>
        <p:spPr bwMode="auto">
          <a:xfrm>
            <a:off x="9647859" y="3315740"/>
            <a:ext cx="1828800" cy="52387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l" eaLnBrk="0" hangingPunct="0">
              <a:spcBef>
                <a:spcPct val="50000"/>
              </a:spcBef>
              <a:buFontTx/>
              <a:buChar char="•"/>
              <a:tabLst>
                <a:tab pos="114300" algn="l"/>
              </a:tabLst>
              <a:defRPr/>
            </a:pPr>
            <a:r>
              <a:rPr lang="en-US" sz="1400" b="1" dirty="0">
                <a:latin typeface="Century Gothic" panose="020B0502020202020204" pitchFamily="34" charset="0"/>
              </a:rPr>
              <a:t> Sales Disc </a:t>
            </a:r>
            <a:r>
              <a:rPr lang="en-US" sz="1400" dirty="0">
                <a:latin typeface="Century Gothic" panose="020B0502020202020204" pitchFamily="34" charset="0"/>
              </a:rPr>
              <a:t/>
            </a:r>
            <a:br>
              <a:rPr lang="en-US" sz="1400" dirty="0">
                <a:latin typeface="Century Gothic" panose="020B0502020202020204" pitchFamily="34" charset="0"/>
              </a:rPr>
            </a:br>
            <a:r>
              <a:rPr lang="en-US" sz="1400" dirty="0">
                <a:latin typeface="Century Gothic" panose="020B0502020202020204" pitchFamily="34" charset="0"/>
              </a:rPr>
              <a:t>	Line Item</a:t>
            </a:r>
            <a:endParaRPr lang="en-US" sz="1600" dirty="0">
              <a:latin typeface="Century Gothic" panose="020B0502020202020204" pitchFamily="34" charset="0"/>
            </a:endParaRPr>
          </a:p>
        </p:txBody>
      </p:sp>
      <p:sp>
        <p:nvSpPr>
          <p:cNvPr id="9" name="Text Box 5"/>
          <p:cNvSpPr txBox="1">
            <a:spLocks noChangeArrowheads="1"/>
          </p:cNvSpPr>
          <p:nvPr/>
        </p:nvSpPr>
        <p:spPr bwMode="auto">
          <a:xfrm>
            <a:off x="9647859" y="3912640"/>
            <a:ext cx="1828800" cy="1924050"/>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indent="112713" algn="l" eaLnBrk="0" hangingPunct="0">
              <a:spcBef>
                <a:spcPct val="50000"/>
              </a:spcBef>
              <a:buFontTx/>
              <a:buChar char="•"/>
              <a:defRPr/>
            </a:pPr>
            <a:r>
              <a:rPr lang="en-US" sz="1400" b="1" dirty="0">
                <a:latin typeface="Century Gothic" panose="020B0502020202020204" pitchFamily="34" charset="0"/>
              </a:rPr>
              <a:t> COGS</a:t>
            </a:r>
          </a:p>
          <a:p>
            <a:pPr marL="169863" lvl="1" indent="168275" algn="l" eaLnBrk="0" hangingPunct="0">
              <a:spcBef>
                <a:spcPct val="50000"/>
              </a:spcBef>
              <a:buFontTx/>
              <a:buChar char="•"/>
              <a:defRPr/>
            </a:pPr>
            <a:r>
              <a:rPr lang="en-US" sz="1400" dirty="0">
                <a:latin typeface="Century Gothic" panose="020B0502020202020204" pitchFamily="34" charset="0"/>
              </a:rPr>
              <a:t>Material</a:t>
            </a:r>
          </a:p>
          <a:p>
            <a:pPr marL="169863" lvl="1" indent="168275" algn="l" eaLnBrk="0" hangingPunct="0">
              <a:spcBef>
                <a:spcPct val="50000"/>
              </a:spcBef>
              <a:buFontTx/>
              <a:buChar char="•"/>
              <a:defRPr/>
            </a:pPr>
            <a:r>
              <a:rPr lang="en-US" sz="1400" dirty="0">
                <a:latin typeface="Century Gothic" panose="020B0502020202020204" pitchFamily="34" charset="0"/>
              </a:rPr>
              <a:t>Labor</a:t>
            </a:r>
          </a:p>
          <a:p>
            <a:pPr marL="169863" lvl="1" indent="168275" algn="l" eaLnBrk="0" hangingPunct="0">
              <a:spcBef>
                <a:spcPct val="50000"/>
              </a:spcBef>
              <a:buFontTx/>
              <a:buChar char="•"/>
              <a:defRPr/>
            </a:pPr>
            <a:r>
              <a:rPr lang="en-US" sz="1400" dirty="0">
                <a:latin typeface="Century Gothic" panose="020B0502020202020204" pitchFamily="34" charset="0"/>
              </a:rPr>
              <a:t>Burden</a:t>
            </a:r>
          </a:p>
          <a:p>
            <a:pPr marL="169863" lvl="1" indent="168275" algn="l" eaLnBrk="0" hangingPunct="0">
              <a:spcBef>
                <a:spcPct val="50000"/>
              </a:spcBef>
              <a:buFontTx/>
              <a:buChar char="•"/>
              <a:defRPr/>
            </a:pPr>
            <a:r>
              <a:rPr lang="en-US" sz="1400" dirty="0">
                <a:latin typeface="Century Gothic" panose="020B0502020202020204" pitchFamily="34" charset="0"/>
              </a:rPr>
              <a:t>Overhead</a:t>
            </a:r>
          </a:p>
          <a:p>
            <a:pPr marL="169863" lvl="1" indent="168275" algn="l" eaLnBrk="0" hangingPunct="0">
              <a:spcBef>
                <a:spcPct val="50000"/>
              </a:spcBef>
              <a:buFontTx/>
              <a:buChar char="•"/>
              <a:defRPr/>
            </a:pPr>
            <a:r>
              <a:rPr lang="en-US" sz="1400" dirty="0">
                <a:latin typeface="Century Gothic" panose="020B0502020202020204" pitchFamily="34" charset="0"/>
              </a:rPr>
              <a:t>Subcontract</a:t>
            </a:r>
          </a:p>
        </p:txBody>
      </p:sp>
    </p:spTree>
    <p:extLst>
      <p:ext uri="{BB962C8B-B14F-4D97-AF65-F5344CB8AC3E}">
        <p14:creationId xmlns:p14="http://schemas.microsoft.com/office/powerpoint/2010/main" val="8811554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16</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Accounts</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solidFill>
                  <a:schemeClr val="tx1"/>
                </a:solidFill>
                <a:latin typeface="Century Gothic" panose="020B0502020202020204" pitchFamily="34" charset="0"/>
              </a:rPr>
              <a:t>Sales </a:t>
            </a:r>
            <a:r>
              <a:rPr lang="en-US" dirty="0" smtClean="0">
                <a:solidFill>
                  <a:schemeClr val="tx1"/>
                </a:solidFill>
                <a:latin typeface="Century Gothic" panose="020B0502020202020204" pitchFamily="34" charset="0"/>
              </a:rPr>
              <a:t>Accounts</a:t>
            </a:r>
            <a:endParaRPr lang="en-US" dirty="0">
              <a:latin typeface="Century Gothic" panose="020B0502020202020204" pitchFamily="34" charset="0"/>
            </a:endParaRPr>
          </a:p>
        </p:txBody>
      </p:sp>
      <p:pic>
        <p:nvPicPr>
          <p:cNvPr id="6" name="Picture 5"/>
          <p:cNvPicPr>
            <a:picLocks noChangeAspect="1"/>
          </p:cNvPicPr>
          <p:nvPr/>
        </p:nvPicPr>
        <p:blipFill>
          <a:blip r:embed="rId3"/>
          <a:stretch>
            <a:fillRect/>
          </a:stretch>
        </p:blipFill>
        <p:spPr>
          <a:xfrm>
            <a:off x="0" y="1570726"/>
            <a:ext cx="12185006" cy="4918582"/>
          </a:xfrm>
          <a:prstGeom prst="rect">
            <a:avLst/>
          </a:prstGeom>
        </p:spPr>
      </p:pic>
    </p:spTree>
    <p:extLst>
      <p:ext uri="{BB962C8B-B14F-4D97-AF65-F5344CB8AC3E}">
        <p14:creationId xmlns:p14="http://schemas.microsoft.com/office/powerpoint/2010/main" val="403114367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17</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Accounts</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solidFill>
                  <a:schemeClr val="tx1"/>
                </a:solidFill>
                <a:latin typeface="Century Gothic" panose="020B0502020202020204" pitchFamily="34" charset="0"/>
              </a:rPr>
              <a:t>Product Line Work Order Accounts</a:t>
            </a:r>
            <a:endParaRPr lang="en-US" dirty="0">
              <a:latin typeface="Century Gothic" panose="020B0502020202020204" pitchFamily="34" charset="0"/>
            </a:endParaRPr>
          </a:p>
        </p:txBody>
      </p:sp>
      <p:pic>
        <p:nvPicPr>
          <p:cNvPr id="6" name="Picture 5"/>
          <p:cNvPicPr>
            <a:picLocks noChangeAspect="1"/>
          </p:cNvPicPr>
          <p:nvPr/>
        </p:nvPicPr>
        <p:blipFill>
          <a:blip r:embed="rId3"/>
          <a:stretch>
            <a:fillRect/>
          </a:stretch>
        </p:blipFill>
        <p:spPr>
          <a:xfrm>
            <a:off x="6994" y="1570726"/>
            <a:ext cx="12185006" cy="4918582"/>
          </a:xfrm>
          <a:prstGeom prst="rect">
            <a:avLst/>
          </a:prstGeom>
        </p:spPr>
      </p:pic>
      <p:sp>
        <p:nvSpPr>
          <p:cNvPr id="7" name="Text Box 3"/>
          <p:cNvSpPr txBox="1">
            <a:spLocks noChangeArrowheads="1"/>
          </p:cNvSpPr>
          <p:nvPr/>
        </p:nvSpPr>
        <p:spPr bwMode="auto">
          <a:xfrm>
            <a:off x="9110663" y="4030017"/>
            <a:ext cx="1914525" cy="738188"/>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l" eaLnBrk="0" hangingPunct="0">
              <a:spcBef>
                <a:spcPct val="50000"/>
              </a:spcBef>
              <a:buFontTx/>
              <a:buChar char="•"/>
              <a:tabLst>
                <a:tab pos="114300" algn="l"/>
              </a:tabLst>
              <a:defRPr/>
            </a:pPr>
            <a:r>
              <a:rPr lang="en-US" sz="1400" b="1" dirty="0">
                <a:latin typeface="Century Gothic" panose="020B0502020202020204" pitchFamily="34" charset="0"/>
              </a:rPr>
              <a:t> Cost of Production</a:t>
            </a:r>
            <a:br>
              <a:rPr lang="en-US" sz="1400" b="1" dirty="0">
                <a:latin typeface="Century Gothic" panose="020B0502020202020204" pitchFamily="34" charset="0"/>
              </a:rPr>
            </a:br>
            <a:r>
              <a:rPr lang="en-US" sz="1400" dirty="0">
                <a:latin typeface="Century Gothic" panose="020B0502020202020204" pitchFamily="34" charset="0"/>
              </a:rPr>
              <a:t>Clearing acct for subcontract costs</a:t>
            </a:r>
            <a:endParaRPr lang="en-US" sz="1600" dirty="0">
              <a:latin typeface="Century Gothic" panose="020B0502020202020204" pitchFamily="34" charset="0"/>
            </a:endParaRPr>
          </a:p>
        </p:txBody>
      </p:sp>
    </p:spTree>
    <p:extLst>
      <p:ext uri="{BB962C8B-B14F-4D97-AF65-F5344CB8AC3E}">
        <p14:creationId xmlns:p14="http://schemas.microsoft.com/office/powerpoint/2010/main" val="200964127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18</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Accounts</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smtClean="0">
                <a:latin typeface="Century Gothic" panose="020B0502020202020204" pitchFamily="34" charset="0"/>
              </a:rPr>
              <a:t>Production Order Accounts</a:t>
            </a:r>
            <a:endParaRPr lang="en-US" dirty="0">
              <a:latin typeface="Century Gothic" panose="020B0502020202020204" pitchFamily="34" charset="0"/>
            </a:endParaRPr>
          </a:p>
        </p:txBody>
      </p:sp>
      <p:pic>
        <p:nvPicPr>
          <p:cNvPr id="6" name="Picture 5"/>
          <p:cNvPicPr>
            <a:picLocks noChangeAspect="1"/>
          </p:cNvPicPr>
          <p:nvPr/>
        </p:nvPicPr>
        <p:blipFill>
          <a:blip r:embed="rId3"/>
          <a:stretch>
            <a:fillRect/>
          </a:stretch>
        </p:blipFill>
        <p:spPr>
          <a:xfrm>
            <a:off x="6994" y="1570726"/>
            <a:ext cx="12185006" cy="4918582"/>
          </a:xfrm>
          <a:prstGeom prst="rect">
            <a:avLst/>
          </a:prstGeom>
        </p:spPr>
      </p:pic>
    </p:spTree>
    <p:extLst>
      <p:ext uri="{BB962C8B-B14F-4D97-AF65-F5344CB8AC3E}">
        <p14:creationId xmlns:p14="http://schemas.microsoft.com/office/powerpoint/2010/main" val="352461638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19</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Accounts</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Product Line Service Accounts</a:t>
            </a:r>
          </a:p>
        </p:txBody>
      </p:sp>
      <p:pic>
        <p:nvPicPr>
          <p:cNvPr id="6" name="Picture 5"/>
          <p:cNvPicPr>
            <a:picLocks noChangeAspect="1"/>
          </p:cNvPicPr>
          <p:nvPr/>
        </p:nvPicPr>
        <p:blipFill>
          <a:blip r:embed="rId3"/>
          <a:stretch>
            <a:fillRect/>
          </a:stretch>
        </p:blipFill>
        <p:spPr>
          <a:xfrm>
            <a:off x="0" y="1570726"/>
            <a:ext cx="12185006" cy="4918582"/>
          </a:xfrm>
          <a:prstGeom prst="rect">
            <a:avLst/>
          </a:prstGeom>
        </p:spPr>
      </p:pic>
      <p:sp>
        <p:nvSpPr>
          <p:cNvPr id="7" name="Text Box 4"/>
          <p:cNvSpPr txBox="1">
            <a:spLocks noChangeArrowheads="1"/>
          </p:cNvSpPr>
          <p:nvPr/>
        </p:nvSpPr>
        <p:spPr bwMode="auto">
          <a:xfrm>
            <a:off x="9330037" y="4030017"/>
            <a:ext cx="2159176" cy="1415772"/>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tIns="91440" bIns="91440">
            <a:spAutoFit/>
          </a:bodyPr>
          <a:lstStyle/>
          <a:p>
            <a:pPr algn="l">
              <a:defRPr/>
            </a:pPr>
            <a:r>
              <a:rPr lang="en-US" sz="1600" dirty="0">
                <a:latin typeface="Century Gothic" panose="020B0502020202020204" pitchFamily="34" charset="0"/>
              </a:rPr>
              <a:t>Not directly related to product costing but uses cost data to track service items and returns</a:t>
            </a:r>
          </a:p>
        </p:txBody>
      </p:sp>
    </p:spTree>
    <p:extLst>
      <p:ext uri="{BB962C8B-B14F-4D97-AF65-F5344CB8AC3E}">
        <p14:creationId xmlns:p14="http://schemas.microsoft.com/office/powerpoint/2010/main" val="420179860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r>
              <a:rPr lang="en-US" dirty="0">
                <a:latin typeface="Century Gothic" panose="020B0502020202020204" pitchFamily="34" charset="0"/>
              </a:rPr>
              <a:t>GL Accounting </a:t>
            </a:r>
            <a:r>
              <a:rPr lang="en-US" dirty="0" smtClean="0">
                <a:latin typeface="Century Gothic" panose="020B0502020202020204" pitchFamily="34" charset="0"/>
              </a:rPr>
              <a:t>Structure</a:t>
            </a:r>
          </a:p>
          <a:p>
            <a:pPr lvl="1"/>
            <a:r>
              <a:rPr lang="en-US" dirty="0" smtClean="0">
                <a:latin typeface="Century Gothic" panose="020B0502020202020204" pitchFamily="34" charset="0"/>
              </a:rPr>
              <a:t>Entity</a:t>
            </a:r>
            <a:r>
              <a:rPr lang="en-US" altLang="zh-CN" dirty="0" smtClean="0">
                <a:latin typeface="Century Gothic" panose="020B0502020202020204" pitchFamily="34" charset="0"/>
              </a:rPr>
              <a:t>, </a:t>
            </a:r>
            <a:r>
              <a:rPr lang="en-US" dirty="0" smtClean="0">
                <a:latin typeface="Century Gothic" panose="020B0502020202020204" pitchFamily="34" charset="0"/>
              </a:rPr>
              <a:t>Account</a:t>
            </a:r>
            <a:r>
              <a:rPr lang="en-US" altLang="zh-CN" dirty="0" smtClean="0">
                <a:latin typeface="Century Gothic" panose="020B0502020202020204" pitchFamily="34" charset="0"/>
              </a:rPr>
              <a:t>, </a:t>
            </a:r>
            <a:r>
              <a:rPr lang="en-US" dirty="0" smtClean="0">
                <a:latin typeface="Century Gothic" panose="020B0502020202020204" pitchFamily="34" charset="0"/>
              </a:rPr>
              <a:t>Sub-account</a:t>
            </a:r>
            <a:r>
              <a:rPr lang="en-US" altLang="zh-CN" dirty="0" smtClean="0">
                <a:latin typeface="Century Gothic" panose="020B0502020202020204" pitchFamily="34" charset="0"/>
              </a:rPr>
              <a:t>, </a:t>
            </a:r>
            <a:r>
              <a:rPr lang="en-US" dirty="0" smtClean="0">
                <a:latin typeface="Century Gothic" panose="020B0502020202020204" pitchFamily="34" charset="0"/>
              </a:rPr>
              <a:t>Cost Center</a:t>
            </a:r>
            <a:r>
              <a:rPr lang="en-US" altLang="zh-CN" dirty="0" smtClean="0">
                <a:latin typeface="Century Gothic" panose="020B0502020202020204" pitchFamily="34" charset="0"/>
              </a:rPr>
              <a:t>, </a:t>
            </a:r>
            <a:r>
              <a:rPr lang="en-US" dirty="0" smtClean="0">
                <a:latin typeface="Century Gothic" panose="020B0502020202020204" pitchFamily="34" charset="0"/>
              </a:rPr>
              <a:t>Project</a:t>
            </a:r>
            <a:endParaRPr lang="en-US" dirty="0">
              <a:latin typeface="Century Gothic" panose="020B0502020202020204" pitchFamily="34" charset="0"/>
            </a:endParaRPr>
          </a:p>
          <a:p>
            <a:r>
              <a:rPr lang="en-US" altLang="zh-CN" dirty="0" smtClean="0">
                <a:latin typeface="Century Gothic" panose="020B0502020202020204" pitchFamily="34" charset="0"/>
              </a:rPr>
              <a:t>GL </a:t>
            </a:r>
            <a:r>
              <a:rPr lang="en-US" dirty="0" smtClean="0">
                <a:latin typeface="Century Gothic" panose="020B0502020202020204" pitchFamily="34" charset="0"/>
              </a:rPr>
              <a:t>Reference</a:t>
            </a:r>
          </a:p>
          <a:p>
            <a:pPr lvl="1"/>
            <a:r>
              <a:rPr lang="en-US" dirty="0">
                <a:latin typeface="Century Gothic" panose="020B0502020202020204" pitchFamily="34" charset="0"/>
              </a:rPr>
              <a:t>GL Reference</a:t>
            </a:r>
          </a:p>
          <a:p>
            <a:pPr lvl="1"/>
            <a:r>
              <a:rPr lang="en-US" dirty="0">
                <a:latin typeface="Century Gothic" panose="020B0502020202020204" pitchFamily="34" charset="0"/>
              </a:rPr>
              <a:t>GL Posting Lines</a:t>
            </a:r>
          </a:p>
          <a:p>
            <a:pPr lvl="1"/>
            <a:r>
              <a:rPr lang="en-US" dirty="0">
                <a:latin typeface="Century Gothic" panose="020B0502020202020204" pitchFamily="34" charset="0"/>
              </a:rPr>
              <a:t>GL Account Setup Flow</a:t>
            </a:r>
          </a:p>
          <a:p>
            <a:r>
              <a:rPr lang="en-US" dirty="0" smtClean="0">
                <a:latin typeface="Century Gothic" panose="020B0502020202020204" pitchFamily="34" charset="0"/>
              </a:rPr>
              <a:t>GL Accounts</a:t>
            </a:r>
          </a:p>
          <a:p>
            <a:pPr lvl="1"/>
            <a:r>
              <a:rPr lang="en-US" dirty="0">
                <a:latin typeface="Century Gothic" panose="020B0502020202020204" pitchFamily="34" charset="0"/>
              </a:rPr>
              <a:t>Product Line Accounts</a:t>
            </a:r>
          </a:p>
          <a:p>
            <a:pPr lvl="1"/>
            <a:r>
              <a:rPr lang="en-US" dirty="0">
                <a:latin typeface="Century Gothic" panose="020B0502020202020204" pitchFamily="34" charset="0"/>
              </a:rPr>
              <a:t>Department Accounts</a:t>
            </a:r>
          </a:p>
          <a:p>
            <a:pPr lvl="1"/>
            <a:r>
              <a:rPr lang="en-US" dirty="0">
                <a:latin typeface="Century Gothic" panose="020B0502020202020204" pitchFamily="34" charset="0"/>
              </a:rPr>
              <a:t>Site </a:t>
            </a:r>
            <a:r>
              <a:rPr lang="en-US" dirty="0" smtClean="0">
                <a:latin typeface="Century Gothic" panose="020B0502020202020204" pitchFamily="34" charset="0"/>
              </a:rPr>
              <a:t>Accounts</a:t>
            </a:r>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Accounts</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smtClean="0">
                <a:latin typeface="Century Gothic" panose="020B0502020202020204" pitchFamily="34" charset="0"/>
              </a:rPr>
              <a:t>Overview</a:t>
            </a:r>
            <a:endParaRPr lang="en-US" dirty="0">
              <a:latin typeface="Century Gothic" panose="020B0502020202020204" pitchFamily="34" charset="0"/>
            </a:endParaRPr>
          </a:p>
        </p:txBody>
      </p:sp>
    </p:spTree>
    <p:extLst>
      <p:ext uri="{BB962C8B-B14F-4D97-AF65-F5344CB8AC3E}">
        <p14:creationId xmlns:p14="http://schemas.microsoft.com/office/powerpoint/2010/main" val="42037005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20</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Accounts</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Product Line Consignment Accounts</a:t>
            </a:r>
          </a:p>
        </p:txBody>
      </p:sp>
      <p:pic>
        <p:nvPicPr>
          <p:cNvPr id="6" name="Picture 5"/>
          <p:cNvPicPr>
            <a:picLocks noChangeAspect="1"/>
          </p:cNvPicPr>
          <p:nvPr/>
        </p:nvPicPr>
        <p:blipFill>
          <a:blip r:embed="rId3"/>
          <a:stretch>
            <a:fillRect/>
          </a:stretch>
        </p:blipFill>
        <p:spPr>
          <a:xfrm>
            <a:off x="0" y="1570726"/>
            <a:ext cx="12185006" cy="4918582"/>
          </a:xfrm>
          <a:prstGeom prst="rect">
            <a:avLst/>
          </a:prstGeom>
        </p:spPr>
      </p:pic>
      <p:sp>
        <p:nvSpPr>
          <p:cNvPr id="7" name="Text Box 4"/>
          <p:cNvSpPr txBox="1">
            <a:spLocks noChangeArrowheads="1"/>
          </p:cNvSpPr>
          <p:nvPr/>
        </p:nvSpPr>
        <p:spPr bwMode="auto">
          <a:xfrm>
            <a:off x="9180213" y="4030017"/>
            <a:ext cx="2378075" cy="2154436"/>
          </a:xfrm>
          <a:prstGeom prst="rect">
            <a:avLst/>
          </a:prstGeom>
          <a:ln>
            <a:headEnd/>
            <a:tailEnd/>
          </a:ln>
        </p:spPr>
        <p:style>
          <a:lnRef idx="2">
            <a:schemeClr val="dk1"/>
          </a:lnRef>
          <a:fillRef idx="1">
            <a:schemeClr val="lt1"/>
          </a:fillRef>
          <a:effectRef idx="0">
            <a:schemeClr val="dk1"/>
          </a:effectRef>
          <a:fontRef idx="minor">
            <a:schemeClr val="dk1"/>
          </a:fontRef>
        </p:style>
        <p:txBody>
          <a:bodyPr tIns="91440" bIns="91440">
            <a:spAutoFit/>
          </a:bodyPr>
          <a:lstStyle/>
          <a:p>
            <a:pPr algn="l">
              <a:defRPr/>
            </a:pPr>
            <a:r>
              <a:rPr lang="en-US" sz="1600" dirty="0">
                <a:latin typeface="Century Gothic" panose="020B0502020202020204" pitchFamily="34" charset="0"/>
              </a:rPr>
              <a:t>Not directly related to product costing but uses cost data to track value of inventory held at a customer location or supplier inventory held at our location</a:t>
            </a:r>
          </a:p>
        </p:txBody>
      </p:sp>
    </p:spTree>
    <p:extLst>
      <p:ext uri="{BB962C8B-B14F-4D97-AF65-F5344CB8AC3E}">
        <p14:creationId xmlns:p14="http://schemas.microsoft.com/office/powerpoint/2010/main" val="51564486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21</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smtClean="0">
                <a:latin typeface="Century Gothic" panose="020B0502020202020204" pitchFamily="34" charset="0"/>
              </a:rPr>
              <a:t>Costing Accounts</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smtClean="0">
                <a:latin typeface="Century Gothic" panose="020B0502020202020204" pitchFamily="34" charset="0"/>
              </a:rPr>
              <a:t>Product Line Accounts: Summary (1 of 2)</a:t>
            </a:r>
            <a:endParaRPr lang="en-US" dirty="0">
              <a:latin typeface="Century Gothic" panose="020B0502020202020204" pitchFamily="34" charset="0"/>
            </a:endParaRPr>
          </a:p>
        </p:txBody>
      </p:sp>
      <p:sp>
        <p:nvSpPr>
          <p:cNvPr id="6" name="Text Box 5"/>
          <p:cNvSpPr txBox="1">
            <a:spLocks noChangeArrowheads="1"/>
          </p:cNvSpPr>
          <p:nvPr/>
        </p:nvSpPr>
        <p:spPr bwMode="auto">
          <a:xfrm>
            <a:off x="497158" y="1927803"/>
            <a:ext cx="2461702" cy="4078039"/>
          </a:xfrm>
          <a:prstGeom prst="rect">
            <a:avLst/>
          </a:prstGeom>
          <a:noFill/>
          <a:ln w="9525">
            <a:noFill/>
            <a:miter lim="800000"/>
            <a:headEnd/>
            <a:tailEnd/>
          </a:ln>
        </p:spPr>
        <p:txBody>
          <a:bodyPr wrap="square">
            <a:spAutoFit/>
          </a:bodyPr>
          <a:lstStyle/>
          <a:p>
            <a:pPr algn="l" eaLnBrk="0" hangingPunct="0">
              <a:spcBef>
                <a:spcPct val="50000"/>
              </a:spcBef>
            </a:pPr>
            <a:r>
              <a:rPr lang="en-US" sz="1600" dirty="0">
                <a:latin typeface="Century Gothic" panose="020B0502020202020204" pitchFamily="34" charset="0"/>
              </a:rPr>
              <a:t>Inventory</a:t>
            </a:r>
            <a:br>
              <a:rPr lang="en-US" sz="1600" dirty="0">
                <a:latin typeface="Century Gothic" panose="020B0502020202020204" pitchFamily="34" charset="0"/>
              </a:rPr>
            </a:br>
            <a:r>
              <a:rPr lang="en-US" sz="1600" dirty="0">
                <a:latin typeface="Century Gothic" panose="020B0502020202020204" pitchFamily="34" charset="0"/>
              </a:rPr>
              <a:t>Inv </a:t>
            </a:r>
            <a:r>
              <a:rPr lang="en-US" sz="1600" dirty="0" err="1">
                <a:latin typeface="Century Gothic" panose="020B0502020202020204" pitchFamily="34" charset="0"/>
              </a:rPr>
              <a:t>Discrep</a:t>
            </a:r>
            <a:r>
              <a:rPr lang="en-US" sz="1600" dirty="0">
                <a:latin typeface="Century Gothic" panose="020B0502020202020204" pitchFamily="34" charset="0"/>
              </a:rPr>
              <a:t/>
            </a:r>
            <a:br>
              <a:rPr lang="en-US" sz="1600" dirty="0">
                <a:latin typeface="Century Gothic" panose="020B0502020202020204" pitchFamily="34" charset="0"/>
              </a:rPr>
            </a:br>
            <a:r>
              <a:rPr lang="en-US" sz="1600" dirty="0">
                <a:latin typeface="Century Gothic" panose="020B0502020202020204" pitchFamily="34" charset="0"/>
              </a:rPr>
              <a:t>Scrap</a:t>
            </a:r>
            <a:br>
              <a:rPr lang="en-US" sz="1600" dirty="0">
                <a:latin typeface="Century Gothic" panose="020B0502020202020204" pitchFamily="34" charset="0"/>
              </a:rPr>
            </a:br>
            <a:r>
              <a:rPr lang="en-US" sz="1600" dirty="0">
                <a:latin typeface="Century Gothic" panose="020B0502020202020204" pitchFamily="34" charset="0"/>
              </a:rPr>
              <a:t>Work in Process</a:t>
            </a:r>
            <a:br>
              <a:rPr lang="en-US" sz="1600" dirty="0">
                <a:latin typeface="Century Gothic" panose="020B0502020202020204" pitchFamily="34" charset="0"/>
              </a:rPr>
            </a:br>
            <a:r>
              <a:rPr lang="en-US" sz="1600" dirty="0">
                <a:latin typeface="Century Gothic" panose="020B0502020202020204" pitchFamily="34" charset="0"/>
              </a:rPr>
              <a:t>Method Variance</a:t>
            </a:r>
            <a:br>
              <a:rPr lang="en-US" sz="1600" dirty="0">
                <a:latin typeface="Century Gothic" panose="020B0502020202020204" pitchFamily="34" charset="0"/>
              </a:rPr>
            </a:br>
            <a:r>
              <a:rPr lang="en-US" sz="1600" dirty="0">
                <a:latin typeface="Century Gothic" panose="020B0502020202020204" pitchFamily="34" charset="0"/>
              </a:rPr>
              <a:t>Cost Revalue</a:t>
            </a:r>
          </a:p>
          <a:p>
            <a:pPr algn="l" eaLnBrk="0" hangingPunct="0">
              <a:spcBef>
                <a:spcPct val="50000"/>
              </a:spcBef>
            </a:pPr>
            <a:r>
              <a:rPr lang="en-US" sz="1600" dirty="0">
                <a:latin typeface="Century Gothic" panose="020B0502020202020204" pitchFamily="34" charset="0"/>
              </a:rPr>
              <a:t>Sales</a:t>
            </a:r>
            <a:br>
              <a:rPr lang="en-US" sz="1600" dirty="0">
                <a:latin typeface="Century Gothic" panose="020B0502020202020204" pitchFamily="34" charset="0"/>
              </a:rPr>
            </a:br>
            <a:r>
              <a:rPr lang="en-US" sz="1600" dirty="0">
                <a:latin typeface="Century Gothic" panose="020B0502020202020204" pitchFamily="34" charset="0"/>
              </a:rPr>
              <a:t>Sales Disc</a:t>
            </a:r>
            <a:br>
              <a:rPr lang="en-US" sz="1600" dirty="0">
                <a:latin typeface="Century Gothic" panose="020B0502020202020204" pitchFamily="34" charset="0"/>
              </a:rPr>
            </a:br>
            <a:r>
              <a:rPr lang="en-US" sz="1600" dirty="0">
                <a:latin typeface="Century Gothic" panose="020B0502020202020204" pitchFamily="34" charset="0"/>
              </a:rPr>
              <a:t>(Tax) Exempt Sales</a:t>
            </a:r>
            <a:br>
              <a:rPr lang="en-US" sz="1600" dirty="0">
                <a:latin typeface="Century Gothic" panose="020B0502020202020204" pitchFamily="34" charset="0"/>
              </a:rPr>
            </a:br>
            <a:r>
              <a:rPr lang="en-US" sz="1600" dirty="0">
                <a:latin typeface="Century Gothic" panose="020B0502020202020204" pitchFamily="34" charset="0"/>
              </a:rPr>
              <a:t>COGS Material</a:t>
            </a:r>
            <a:br>
              <a:rPr lang="en-US" sz="1600" dirty="0">
                <a:latin typeface="Century Gothic" panose="020B0502020202020204" pitchFamily="34" charset="0"/>
              </a:rPr>
            </a:br>
            <a:r>
              <a:rPr lang="en-US" sz="1600" dirty="0">
                <a:latin typeface="Century Gothic" panose="020B0502020202020204" pitchFamily="34" charset="0"/>
              </a:rPr>
              <a:t>COGS Labor</a:t>
            </a:r>
            <a:br>
              <a:rPr lang="en-US" sz="1600" dirty="0">
                <a:latin typeface="Century Gothic" panose="020B0502020202020204" pitchFamily="34" charset="0"/>
              </a:rPr>
            </a:br>
            <a:r>
              <a:rPr lang="en-US" sz="1600" dirty="0">
                <a:latin typeface="Century Gothic" panose="020B0502020202020204" pitchFamily="34" charset="0"/>
              </a:rPr>
              <a:t>COGS Burden</a:t>
            </a:r>
            <a:br>
              <a:rPr lang="en-US" sz="1600" dirty="0">
                <a:latin typeface="Century Gothic" panose="020B0502020202020204" pitchFamily="34" charset="0"/>
              </a:rPr>
            </a:br>
            <a:r>
              <a:rPr lang="en-US" sz="1600" dirty="0">
                <a:latin typeface="Century Gothic" panose="020B0502020202020204" pitchFamily="34" charset="0"/>
              </a:rPr>
              <a:t>COGS Overhead</a:t>
            </a:r>
            <a:br>
              <a:rPr lang="en-US" sz="1600" dirty="0">
                <a:latin typeface="Century Gothic" panose="020B0502020202020204" pitchFamily="34" charset="0"/>
              </a:rPr>
            </a:br>
            <a:r>
              <a:rPr lang="en-US" sz="1600" dirty="0">
                <a:latin typeface="Century Gothic" panose="020B0502020202020204" pitchFamily="34" charset="0"/>
              </a:rPr>
              <a:t>COGS Subcontract</a:t>
            </a:r>
          </a:p>
          <a:p>
            <a:pPr algn="r" eaLnBrk="0" hangingPunct="0">
              <a:spcBef>
                <a:spcPct val="50000"/>
              </a:spcBef>
            </a:pPr>
            <a:endParaRPr lang="en-US" dirty="0">
              <a:latin typeface="Century Gothic" panose="020B0502020202020204" pitchFamily="34" charset="0"/>
            </a:endParaRPr>
          </a:p>
        </p:txBody>
      </p:sp>
      <p:sp>
        <p:nvSpPr>
          <p:cNvPr id="7" name="Text Box 8"/>
          <p:cNvSpPr txBox="1">
            <a:spLocks noChangeArrowheads="1"/>
          </p:cNvSpPr>
          <p:nvPr/>
        </p:nvSpPr>
        <p:spPr bwMode="auto">
          <a:xfrm>
            <a:off x="5065983" y="1935741"/>
            <a:ext cx="4768130" cy="3662541"/>
          </a:xfrm>
          <a:prstGeom prst="rect">
            <a:avLst/>
          </a:prstGeom>
          <a:noFill/>
          <a:ln w="9525">
            <a:noFill/>
            <a:miter lim="800000"/>
            <a:headEnd/>
            <a:tailEnd/>
          </a:ln>
        </p:spPr>
        <p:txBody>
          <a:bodyPr wrap="square">
            <a:spAutoFit/>
          </a:bodyPr>
          <a:lstStyle/>
          <a:p>
            <a:pPr algn="l" eaLnBrk="0" hangingPunct="0">
              <a:spcBef>
                <a:spcPct val="50000"/>
              </a:spcBef>
              <a:tabLst>
                <a:tab pos="114300" algn="l"/>
              </a:tabLst>
            </a:pPr>
            <a:r>
              <a:rPr lang="en-US" sz="1600" dirty="0">
                <a:latin typeface="Century Gothic" panose="020B0502020202020204" pitchFamily="34" charset="0"/>
              </a:rPr>
              <a:t>Inventory Transactions</a:t>
            </a:r>
            <a:br>
              <a:rPr lang="en-US" sz="1600" dirty="0">
                <a:latin typeface="Century Gothic" panose="020B0502020202020204" pitchFamily="34" charset="0"/>
              </a:rPr>
            </a:br>
            <a:r>
              <a:rPr lang="en-US" sz="1600" dirty="0">
                <a:latin typeface="Century Gothic" panose="020B0502020202020204" pitchFamily="34" charset="0"/>
              </a:rPr>
              <a:t>Inventory Counts</a:t>
            </a:r>
            <a:br>
              <a:rPr lang="en-US" sz="1600" dirty="0">
                <a:latin typeface="Century Gothic" panose="020B0502020202020204" pitchFamily="34" charset="0"/>
              </a:rPr>
            </a:br>
            <a:r>
              <a:rPr lang="en-US" sz="1600" dirty="0">
                <a:latin typeface="Century Gothic" panose="020B0502020202020204" pitchFamily="34" charset="0"/>
              </a:rPr>
              <a:t>WO Receipt</a:t>
            </a:r>
            <a:br>
              <a:rPr lang="en-US" sz="1600" dirty="0">
                <a:latin typeface="Century Gothic" panose="020B0502020202020204" pitchFamily="34" charset="0"/>
              </a:rPr>
            </a:br>
            <a:r>
              <a:rPr lang="en-US" sz="1600" dirty="0" smtClean="0">
                <a:latin typeface="Century Gothic" panose="020B0502020202020204" pitchFamily="34" charset="0"/>
              </a:rPr>
              <a:t>production orders</a:t>
            </a:r>
            <a:r>
              <a:rPr lang="en-US" sz="1600" dirty="0">
                <a:latin typeface="Century Gothic" panose="020B0502020202020204" pitchFamily="34" charset="0"/>
              </a:rPr>
              <a:t>, Backflush, Rep</a:t>
            </a:r>
            <a:br>
              <a:rPr lang="en-US" sz="1600" dirty="0">
                <a:latin typeface="Century Gothic" panose="020B0502020202020204" pitchFamily="34" charset="0"/>
              </a:rPr>
            </a:br>
            <a:r>
              <a:rPr lang="en-US" sz="1600" dirty="0">
                <a:latin typeface="Century Gothic" panose="020B0502020202020204" pitchFamily="34" charset="0"/>
              </a:rPr>
              <a:t>WO </a:t>
            </a:r>
            <a:r>
              <a:rPr lang="en-US" sz="1600" dirty="0" err="1">
                <a:latin typeface="Century Gothic" panose="020B0502020202020204" pitchFamily="34" charset="0"/>
              </a:rPr>
              <a:t>Acctg</a:t>
            </a:r>
            <a:r>
              <a:rPr lang="en-US" sz="1600" dirty="0">
                <a:latin typeface="Century Gothic" panose="020B0502020202020204" pitchFamily="34" charset="0"/>
              </a:rPr>
              <a:t> Close, Cum Order Close</a:t>
            </a:r>
            <a:br>
              <a:rPr lang="en-US" sz="1600" dirty="0">
                <a:latin typeface="Century Gothic" panose="020B0502020202020204" pitchFamily="34" charset="0"/>
              </a:rPr>
            </a:br>
            <a:r>
              <a:rPr lang="en-US" sz="1600" dirty="0">
                <a:latin typeface="Century Gothic" panose="020B0502020202020204" pitchFamily="34" charset="0"/>
              </a:rPr>
              <a:t>GL Cost Change</a:t>
            </a:r>
          </a:p>
          <a:p>
            <a:pPr algn="l" eaLnBrk="0" hangingPunct="0">
              <a:spcBef>
                <a:spcPct val="50000"/>
              </a:spcBef>
              <a:tabLst>
                <a:tab pos="114300" algn="l"/>
              </a:tabLst>
            </a:pPr>
            <a:r>
              <a:rPr lang="en-US" sz="1600" dirty="0">
                <a:latin typeface="Century Gothic" panose="020B0502020202020204" pitchFamily="34" charset="0"/>
              </a:rPr>
              <a:t>Invoice Post</a:t>
            </a:r>
            <a:br>
              <a:rPr lang="en-US" sz="1600" dirty="0">
                <a:latin typeface="Century Gothic" panose="020B0502020202020204" pitchFamily="34" charset="0"/>
              </a:rPr>
            </a:br>
            <a:r>
              <a:rPr lang="en-US" sz="1600" dirty="0">
                <a:latin typeface="Century Gothic" panose="020B0502020202020204" pitchFamily="34" charset="0"/>
              </a:rPr>
              <a:t>Invoice Post</a:t>
            </a:r>
            <a:br>
              <a:rPr lang="en-US" sz="1600" dirty="0">
                <a:latin typeface="Century Gothic" panose="020B0502020202020204" pitchFamily="34" charset="0"/>
              </a:rPr>
            </a:br>
            <a:r>
              <a:rPr lang="en-US" sz="1600" dirty="0">
                <a:latin typeface="Century Gothic" panose="020B0502020202020204" pitchFamily="34" charset="0"/>
              </a:rPr>
              <a:t>Invoice Post (Canadian)</a:t>
            </a:r>
            <a:br>
              <a:rPr lang="en-US" sz="1600" dirty="0">
                <a:latin typeface="Century Gothic" panose="020B0502020202020204" pitchFamily="34" charset="0"/>
              </a:rPr>
            </a:br>
            <a:r>
              <a:rPr lang="en-US" sz="1600" dirty="0">
                <a:latin typeface="Century Gothic" panose="020B0502020202020204" pitchFamily="34" charset="0"/>
              </a:rPr>
              <a:t>SO Shipment</a:t>
            </a:r>
            <a:br>
              <a:rPr lang="en-US" sz="1600" dirty="0">
                <a:latin typeface="Century Gothic" panose="020B0502020202020204" pitchFamily="34" charset="0"/>
              </a:rPr>
            </a:br>
            <a:r>
              <a:rPr lang="en-US" sz="1600" dirty="0">
                <a:latin typeface="Century Gothic" panose="020B0502020202020204" pitchFamily="34" charset="0"/>
              </a:rPr>
              <a:t>SO Shipment</a:t>
            </a:r>
            <a:br>
              <a:rPr lang="en-US" sz="1600" dirty="0">
                <a:latin typeface="Century Gothic" panose="020B0502020202020204" pitchFamily="34" charset="0"/>
              </a:rPr>
            </a:br>
            <a:r>
              <a:rPr lang="en-US" sz="1600" dirty="0">
                <a:latin typeface="Century Gothic" panose="020B0502020202020204" pitchFamily="34" charset="0"/>
              </a:rPr>
              <a:t>SO Shipment</a:t>
            </a:r>
            <a:br>
              <a:rPr lang="en-US" sz="1600" dirty="0">
                <a:latin typeface="Century Gothic" panose="020B0502020202020204" pitchFamily="34" charset="0"/>
              </a:rPr>
            </a:br>
            <a:r>
              <a:rPr lang="en-US" sz="1600" dirty="0">
                <a:latin typeface="Century Gothic" panose="020B0502020202020204" pitchFamily="34" charset="0"/>
              </a:rPr>
              <a:t>SO Shipment</a:t>
            </a:r>
            <a:br>
              <a:rPr lang="en-US" sz="1600" dirty="0">
                <a:latin typeface="Century Gothic" panose="020B0502020202020204" pitchFamily="34" charset="0"/>
              </a:rPr>
            </a:br>
            <a:r>
              <a:rPr lang="en-US" sz="1600" dirty="0">
                <a:latin typeface="Century Gothic" panose="020B0502020202020204" pitchFamily="34" charset="0"/>
              </a:rPr>
              <a:t>SO Shipment</a:t>
            </a:r>
          </a:p>
        </p:txBody>
      </p:sp>
      <p:sp>
        <p:nvSpPr>
          <p:cNvPr id="8" name="Text Box 20"/>
          <p:cNvSpPr txBox="1">
            <a:spLocks noChangeArrowheads="1"/>
          </p:cNvSpPr>
          <p:nvPr/>
        </p:nvSpPr>
        <p:spPr bwMode="auto">
          <a:xfrm>
            <a:off x="3238771" y="1927803"/>
            <a:ext cx="2057400" cy="3662541"/>
          </a:xfrm>
          <a:prstGeom prst="rect">
            <a:avLst/>
          </a:prstGeom>
          <a:noFill/>
          <a:ln w="9525">
            <a:noFill/>
            <a:miter lim="800000"/>
            <a:headEnd/>
            <a:tailEnd/>
          </a:ln>
        </p:spPr>
        <p:txBody>
          <a:bodyPr>
            <a:spAutoFit/>
          </a:bodyPr>
          <a:lstStyle/>
          <a:p>
            <a:pPr algn="l" eaLnBrk="0" hangingPunct="0">
              <a:spcBef>
                <a:spcPct val="50000"/>
              </a:spcBef>
            </a:pPr>
            <a:r>
              <a:rPr lang="en-US" sz="1600">
                <a:latin typeface="Century Gothic" panose="020B0502020202020204" pitchFamily="34" charset="0"/>
              </a:rPr>
              <a:t>Asset</a:t>
            </a:r>
            <a:br>
              <a:rPr lang="en-US" sz="1600">
                <a:latin typeface="Century Gothic" panose="020B0502020202020204" pitchFamily="34" charset="0"/>
              </a:rPr>
            </a:br>
            <a:r>
              <a:rPr lang="en-US" sz="1600">
                <a:latin typeface="Century Gothic" panose="020B0502020202020204" pitchFamily="34" charset="0"/>
              </a:rPr>
              <a:t>Expense</a:t>
            </a:r>
            <a:br>
              <a:rPr lang="en-US" sz="1600">
                <a:latin typeface="Century Gothic" panose="020B0502020202020204" pitchFamily="34" charset="0"/>
              </a:rPr>
            </a:br>
            <a:r>
              <a:rPr lang="en-US" sz="1600">
                <a:latin typeface="Century Gothic" panose="020B0502020202020204" pitchFamily="34" charset="0"/>
              </a:rPr>
              <a:t>Expense</a:t>
            </a:r>
            <a:br>
              <a:rPr lang="en-US" sz="1600">
                <a:latin typeface="Century Gothic" panose="020B0502020202020204" pitchFamily="34" charset="0"/>
              </a:rPr>
            </a:br>
            <a:r>
              <a:rPr lang="en-US" sz="1600">
                <a:latin typeface="Century Gothic" panose="020B0502020202020204" pitchFamily="34" charset="0"/>
              </a:rPr>
              <a:t>Asset</a:t>
            </a:r>
            <a:br>
              <a:rPr lang="en-US" sz="1600">
                <a:latin typeface="Century Gothic" panose="020B0502020202020204" pitchFamily="34" charset="0"/>
              </a:rPr>
            </a:br>
            <a:r>
              <a:rPr lang="en-US" sz="1600">
                <a:latin typeface="Century Gothic" panose="020B0502020202020204" pitchFamily="34" charset="0"/>
              </a:rPr>
              <a:t>Expense</a:t>
            </a:r>
            <a:br>
              <a:rPr lang="en-US" sz="1600">
                <a:latin typeface="Century Gothic" panose="020B0502020202020204" pitchFamily="34" charset="0"/>
              </a:rPr>
            </a:br>
            <a:r>
              <a:rPr lang="en-US" sz="1600">
                <a:latin typeface="Century Gothic" panose="020B0502020202020204" pitchFamily="34" charset="0"/>
              </a:rPr>
              <a:t>Expense</a:t>
            </a:r>
          </a:p>
          <a:p>
            <a:pPr algn="l" eaLnBrk="0" hangingPunct="0">
              <a:spcBef>
                <a:spcPct val="50000"/>
              </a:spcBef>
            </a:pPr>
            <a:r>
              <a:rPr lang="en-US" sz="1600">
                <a:latin typeface="Century Gothic" panose="020B0502020202020204" pitchFamily="34" charset="0"/>
              </a:rPr>
              <a:t>Income</a:t>
            </a:r>
            <a:br>
              <a:rPr lang="en-US" sz="1600">
                <a:latin typeface="Century Gothic" panose="020B0502020202020204" pitchFamily="34" charset="0"/>
              </a:rPr>
            </a:br>
            <a:r>
              <a:rPr lang="en-US" sz="1600">
                <a:latin typeface="Century Gothic" panose="020B0502020202020204" pitchFamily="34" charset="0"/>
              </a:rPr>
              <a:t>Expense</a:t>
            </a:r>
            <a:br>
              <a:rPr lang="en-US" sz="1600">
                <a:latin typeface="Century Gothic" panose="020B0502020202020204" pitchFamily="34" charset="0"/>
              </a:rPr>
            </a:br>
            <a:r>
              <a:rPr lang="en-US" sz="1600">
                <a:latin typeface="Century Gothic" panose="020B0502020202020204" pitchFamily="34" charset="0"/>
              </a:rPr>
              <a:t>Income</a:t>
            </a:r>
            <a:br>
              <a:rPr lang="en-US" sz="1600">
                <a:latin typeface="Century Gothic" panose="020B0502020202020204" pitchFamily="34" charset="0"/>
              </a:rPr>
            </a:br>
            <a:r>
              <a:rPr lang="en-US" sz="1600">
                <a:latin typeface="Century Gothic" panose="020B0502020202020204" pitchFamily="34" charset="0"/>
              </a:rPr>
              <a:t>Expense</a:t>
            </a:r>
            <a:br>
              <a:rPr lang="en-US" sz="1600">
                <a:latin typeface="Century Gothic" panose="020B0502020202020204" pitchFamily="34" charset="0"/>
              </a:rPr>
            </a:br>
            <a:r>
              <a:rPr lang="en-US" sz="1600">
                <a:latin typeface="Century Gothic" panose="020B0502020202020204" pitchFamily="34" charset="0"/>
              </a:rPr>
              <a:t>Expense</a:t>
            </a:r>
            <a:br>
              <a:rPr lang="en-US" sz="1600">
                <a:latin typeface="Century Gothic" panose="020B0502020202020204" pitchFamily="34" charset="0"/>
              </a:rPr>
            </a:br>
            <a:r>
              <a:rPr lang="en-US" sz="1600">
                <a:latin typeface="Century Gothic" panose="020B0502020202020204" pitchFamily="34" charset="0"/>
              </a:rPr>
              <a:t>Expense</a:t>
            </a:r>
            <a:br>
              <a:rPr lang="en-US" sz="1600">
                <a:latin typeface="Century Gothic" panose="020B0502020202020204" pitchFamily="34" charset="0"/>
              </a:rPr>
            </a:br>
            <a:r>
              <a:rPr lang="en-US" sz="1600">
                <a:latin typeface="Century Gothic" panose="020B0502020202020204" pitchFamily="34" charset="0"/>
              </a:rPr>
              <a:t>Expense</a:t>
            </a:r>
            <a:br>
              <a:rPr lang="en-US" sz="1600">
                <a:latin typeface="Century Gothic" panose="020B0502020202020204" pitchFamily="34" charset="0"/>
              </a:rPr>
            </a:br>
            <a:r>
              <a:rPr lang="en-US" sz="1600">
                <a:latin typeface="Century Gothic" panose="020B0502020202020204" pitchFamily="34" charset="0"/>
              </a:rPr>
              <a:t>Expense</a:t>
            </a:r>
            <a:endParaRPr lang="en-US">
              <a:latin typeface="Century Gothic" panose="020B0502020202020204" pitchFamily="34" charset="0"/>
            </a:endParaRPr>
          </a:p>
        </p:txBody>
      </p:sp>
      <p:sp>
        <p:nvSpPr>
          <p:cNvPr id="9" name="Text Box 21"/>
          <p:cNvSpPr txBox="1">
            <a:spLocks noChangeArrowheads="1"/>
          </p:cNvSpPr>
          <p:nvPr/>
        </p:nvSpPr>
        <p:spPr bwMode="auto">
          <a:xfrm>
            <a:off x="490808" y="1561091"/>
            <a:ext cx="1485900" cy="400110"/>
          </a:xfrm>
          <a:prstGeom prst="rect">
            <a:avLst/>
          </a:prstGeom>
          <a:noFill/>
          <a:ln w="9525">
            <a:noFill/>
            <a:miter lim="800000"/>
            <a:headEnd/>
            <a:tailEnd/>
          </a:ln>
        </p:spPr>
        <p:txBody>
          <a:bodyPr>
            <a:spAutoFit/>
          </a:bodyPr>
          <a:lstStyle/>
          <a:p>
            <a:pPr algn="l" eaLnBrk="0" hangingPunct="0">
              <a:spcBef>
                <a:spcPct val="50000"/>
              </a:spcBef>
            </a:pPr>
            <a:r>
              <a:rPr lang="en-US" sz="2000" b="1" dirty="0">
                <a:latin typeface="Century Gothic" panose="020B0502020202020204" pitchFamily="34" charset="0"/>
              </a:rPr>
              <a:t>Account</a:t>
            </a:r>
            <a:endParaRPr lang="en-US" sz="2000" dirty="0">
              <a:latin typeface="Century Gothic" panose="020B0502020202020204" pitchFamily="34" charset="0"/>
            </a:endParaRPr>
          </a:p>
        </p:txBody>
      </p:sp>
      <p:sp>
        <p:nvSpPr>
          <p:cNvPr id="10" name="Line 23"/>
          <p:cNvSpPr>
            <a:spLocks noChangeShapeType="1"/>
          </p:cNvSpPr>
          <p:nvPr/>
        </p:nvSpPr>
        <p:spPr bwMode="auto">
          <a:xfrm>
            <a:off x="498746" y="1953203"/>
            <a:ext cx="8524484" cy="7998"/>
          </a:xfrm>
          <a:prstGeom prst="line">
            <a:avLst/>
          </a:prstGeom>
          <a:noFill/>
          <a:ln w="38100">
            <a:solidFill>
              <a:srgbClr val="FF0000"/>
            </a:solidFill>
            <a:round/>
            <a:headEnd/>
            <a:tailEnd/>
          </a:ln>
        </p:spPr>
        <p:txBody>
          <a:bodyPr wrap="none" anchor="ctr"/>
          <a:lstStyle/>
          <a:p>
            <a:endParaRPr lang="en-US" sz="2000">
              <a:latin typeface="Century Gothic" panose="020B0502020202020204" pitchFamily="34" charset="0"/>
            </a:endParaRPr>
          </a:p>
        </p:txBody>
      </p:sp>
      <p:sp>
        <p:nvSpPr>
          <p:cNvPr id="11" name="Text Box 25"/>
          <p:cNvSpPr txBox="1">
            <a:spLocks noChangeArrowheads="1"/>
          </p:cNvSpPr>
          <p:nvPr/>
        </p:nvSpPr>
        <p:spPr bwMode="auto">
          <a:xfrm>
            <a:off x="3241946" y="1561091"/>
            <a:ext cx="952500" cy="400110"/>
          </a:xfrm>
          <a:prstGeom prst="rect">
            <a:avLst/>
          </a:prstGeom>
          <a:noFill/>
          <a:ln w="9525">
            <a:noFill/>
            <a:miter lim="800000"/>
            <a:headEnd/>
            <a:tailEnd/>
          </a:ln>
        </p:spPr>
        <p:txBody>
          <a:bodyPr>
            <a:spAutoFit/>
          </a:bodyPr>
          <a:lstStyle/>
          <a:p>
            <a:pPr algn="l" eaLnBrk="0" hangingPunct="0">
              <a:spcBef>
                <a:spcPct val="50000"/>
              </a:spcBef>
            </a:pPr>
            <a:r>
              <a:rPr lang="en-US" sz="2000" b="1">
                <a:latin typeface="Century Gothic" panose="020B0502020202020204" pitchFamily="34" charset="0"/>
              </a:rPr>
              <a:t>Type</a:t>
            </a:r>
            <a:endParaRPr lang="en-US" sz="2000">
              <a:latin typeface="Century Gothic" panose="020B0502020202020204" pitchFamily="34" charset="0"/>
            </a:endParaRPr>
          </a:p>
        </p:txBody>
      </p:sp>
      <p:sp>
        <p:nvSpPr>
          <p:cNvPr id="12" name="Text Box 27"/>
          <p:cNvSpPr txBox="1">
            <a:spLocks noChangeArrowheads="1"/>
          </p:cNvSpPr>
          <p:nvPr/>
        </p:nvSpPr>
        <p:spPr bwMode="auto">
          <a:xfrm>
            <a:off x="5070746" y="1561091"/>
            <a:ext cx="952500" cy="400110"/>
          </a:xfrm>
          <a:prstGeom prst="rect">
            <a:avLst/>
          </a:prstGeom>
          <a:noFill/>
          <a:ln w="9525">
            <a:noFill/>
            <a:miter lim="800000"/>
            <a:headEnd/>
            <a:tailEnd/>
          </a:ln>
        </p:spPr>
        <p:txBody>
          <a:bodyPr>
            <a:spAutoFit/>
          </a:bodyPr>
          <a:lstStyle/>
          <a:p>
            <a:pPr algn="l" eaLnBrk="0" hangingPunct="0">
              <a:spcBef>
                <a:spcPct val="50000"/>
              </a:spcBef>
            </a:pPr>
            <a:r>
              <a:rPr lang="en-US" sz="2000" b="1">
                <a:latin typeface="Century Gothic" panose="020B0502020202020204" pitchFamily="34" charset="0"/>
              </a:rPr>
              <a:t>Use</a:t>
            </a:r>
            <a:endParaRPr lang="en-US" sz="2000">
              <a:latin typeface="Century Gothic" panose="020B0502020202020204" pitchFamily="34" charset="0"/>
            </a:endParaRPr>
          </a:p>
        </p:txBody>
      </p:sp>
    </p:spTree>
    <p:extLst>
      <p:ext uri="{BB962C8B-B14F-4D97-AF65-F5344CB8AC3E}">
        <p14:creationId xmlns:p14="http://schemas.microsoft.com/office/powerpoint/2010/main" val="35861247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22</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Accounts</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Product Line Accounts: Summary (2 of 2)</a:t>
            </a:r>
          </a:p>
        </p:txBody>
      </p:sp>
      <p:sp>
        <p:nvSpPr>
          <p:cNvPr id="20" name="Text Box 5"/>
          <p:cNvSpPr txBox="1">
            <a:spLocks noChangeArrowheads="1"/>
          </p:cNvSpPr>
          <p:nvPr/>
        </p:nvSpPr>
        <p:spPr bwMode="auto">
          <a:xfrm>
            <a:off x="521449" y="1994588"/>
            <a:ext cx="3162030" cy="3046988"/>
          </a:xfrm>
          <a:prstGeom prst="rect">
            <a:avLst/>
          </a:prstGeom>
          <a:noFill/>
          <a:ln w="9525">
            <a:noFill/>
            <a:miter lim="800000"/>
            <a:headEnd/>
            <a:tailEnd/>
          </a:ln>
        </p:spPr>
        <p:txBody>
          <a:bodyPr wrap="square">
            <a:spAutoFit/>
          </a:bodyPr>
          <a:lstStyle/>
          <a:p>
            <a:pPr algn="l" eaLnBrk="0" hangingPunct="0">
              <a:spcBef>
                <a:spcPct val="50000"/>
              </a:spcBef>
            </a:pPr>
            <a:r>
              <a:rPr lang="en-US" sz="1600" dirty="0">
                <a:latin typeface="Century Gothic" panose="020B0502020202020204" pitchFamily="34" charset="0"/>
              </a:rPr>
              <a:t>Purchases</a:t>
            </a:r>
            <a:br>
              <a:rPr lang="en-US" sz="1600" dirty="0">
                <a:latin typeface="Century Gothic" panose="020B0502020202020204" pitchFamily="34" charset="0"/>
              </a:rPr>
            </a:br>
            <a:r>
              <a:rPr lang="en-US" sz="1600" dirty="0">
                <a:latin typeface="Century Gothic" panose="020B0502020202020204" pitchFamily="34" charset="0"/>
              </a:rPr>
              <a:t>PO Receipts (Accrued AP)</a:t>
            </a:r>
            <a:br>
              <a:rPr lang="en-US" sz="1600" dirty="0">
                <a:latin typeface="Century Gothic" panose="020B0502020202020204" pitchFamily="34" charset="0"/>
              </a:rPr>
            </a:br>
            <a:r>
              <a:rPr lang="en-US" sz="1600" dirty="0">
                <a:latin typeface="Century Gothic" panose="020B0502020202020204" pitchFamily="34" charset="0"/>
              </a:rPr>
              <a:t>Overhead Applied</a:t>
            </a:r>
            <a:br>
              <a:rPr lang="en-US" sz="1600" dirty="0">
                <a:latin typeface="Century Gothic" panose="020B0502020202020204" pitchFamily="34" charset="0"/>
              </a:rPr>
            </a:br>
            <a:r>
              <a:rPr lang="en-US" sz="1600" dirty="0">
                <a:latin typeface="Century Gothic" panose="020B0502020202020204" pitchFamily="34" charset="0"/>
              </a:rPr>
              <a:t>PO Price Variance</a:t>
            </a:r>
            <a:br>
              <a:rPr lang="en-US" sz="1600" dirty="0">
                <a:latin typeface="Century Gothic" panose="020B0502020202020204" pitchFamily="34" charset="0"/>
              </a:rPr>
            </a:br>
            <a:r>
              <a:rPr lang="en-US" sz="1600" dirty="0">
                <a:latin typeface="Century Gothic" panose="020B0502020202020204" pitchFamily="34" charset="0"/>
              </a:rPr>
              <a:t>AP Usage Variance</a:t>
            </a:r>
            <a:br>
              <a:rPr lang="en-US" sz="1600" dirty="0">
                <a:latin typeface="Century Gothic" panose="020B0502020202020204" pitchFamily="34" charset="0"/>
              </a:rPr>
            </a:br>
            <a:r>
              <a:rPr lang="en-US" sz="1600" dirty="0">
                <a:latin typeface="Century Gothic" panose="020B0502020202020204" pitchFamily="34" charset="0"/>
              </a:rPr>
              <a:t>AP Rate Variance</a:t>
            </a:r>
            <a:br>
              <a:rPr lang="en-US" sz="1600" dirty="0">
                <a:latin typeface="Century Gothic" panose="020B0502020202020204" pitchFamily="34" charset="0"/>
              </a:rPr>
            </a:br>
            <a:r>
              <a:rPr lang="en-US" sz="1600" dirty="0">
                <a:latin typeface="Century Gothic" panose="020B0502020202020204" pitchFamily="34" charset="0"/>
              </a:rPr>
              <a:t>Floor Stock</a:t>
            </a:r>
            <a:br>
              <a:rPr lang="en-US" sz="1600" dirty="0">
                <a:latin typeface="Century Gothic" panose="020B0502020202020204" pitchFamily="34" charset="0"/>
              </a:rPr>
            </a:br>
            <a:r>
              <a:rPr lang="en-US" sz="1600" dirty="0">
                <a:latin typeface="Century Gothic" panose="020B0502020202020204" pitchFamily="34" charset="0"/>
              </a:rPr>
              <a:t>Material Usage Variance</a:t>
            </a:r>
            <a:br>
              <a:rPr lang="en-US" sz="1600" dirty="0">
                <a:latin typeface="Century Gothic" panose="020B0502020202020204" pitchFamily="34" charset="0"/>
              </a:rPr>
            </a:br>
            <a:r>
              <a:rPr lang="en-US" sz="1600" dirty="0">
                <a:latin typeface="Century Gothic" panose="020B0502020202020204" pitchFamily="34" charset="0"/>
              </a:rPr>
              <a:t>Material Rate Variance</a:t>
            </a:r>
            <a:br>
              <a:rPr lang="en-US" sz="1600" dirty="0">
                <a:latin typeface="Century Gothic" panose="020B0502020202020204" pitchFamily="34" charset="0"/>
              </a:rPr>
            </a:br>
            <a:r>
              <a:rPr lang="en-US" sz="1600" dirty="0" smtClean="0">
                <a:latin typeface="Century Gothic" panose="020B0502020202020204" pitchFamily="34" charset="0"/>
              </a:rPr>
              <a:t>Cost </a:t>
            </a:r>
            <a:r>
              <a:rPr lang="en-US" sz="1600" dirty="0">
                <a:latin typeface="Century Gothic" panose="020B0502020202020204" pitchFamily="34" charset="0"/>
              </a:rPr>
              <a:t>of Production</a:t>
            </a:r>
            <a:br>
              <a:rPr lang="en-US" sz="1600" dirty="0">
                <a:latin typeface="Century Gothic" panose="020B0502020202020204" pitchFamily="34" charset="0"/>
              </a:rPr>
            </a:br>
            <a:r>
              <a:rPr lang="en-US" sz="1600" dirty="0">
                <a:latin typeface="Century Gothic" panose="020B0502020202020204" pitchFamily="34" charset="0"/>
              </a:rPr>
              <a:t>Subcontract Usage </a:t>
            </a:r>
            <a:r>
              <a:rPr lang="en-US" sz="1600" dirty="0" err="1">
                <a:latin typeface="Century Gothic" panose="020B0502020202020204" pitchFamily="34" charset="0"/>
              </a:rPr>
              <a:t>Var</a:t>
            </a:r>
            <a:r>
              <a:rPr lang="en-US" sz="1600" dirty="0">
                <a:latin typeface="Century Gothic" panose="020B0502020202020204" pitchFamily="34" charset="0"/>
              </a:rPr>
              <a:t/>
            </a:r>
            <a:br>
              <a:rPr lang="en-US" sz="1600" dirty="0">
                <a:latin typeface="Century Gothic" panose="020B0502020202020204" pitchFamily="34" charset="0"/>
              </a:rPr>
            </a:br>
            <a:r>
              <a:rPr lang="en-US" sz="1600" dirty="0">
                <a:latin typeface="Century Gothic" panose="020B0502020202020204" pitchFamily="34" charset="0"/>
              </a:rPr>
              <a:t>Subcontract Rate </a:t>
            </a:r>
            <a:r>
              <a:rPr lang="en-US" sz="1600" dirty="0" err="1">
                <a:latin typeface="Century Gothic" panose="020B0502020202020204" pitchFamily="34" charset="0"/>
              </a:rPr>
              <a:t>Var</a:t>
            </a:r>
            <a:endParaRPr lang="en-US" dirty="0">
              <a:latin typeface="Century Gothic" panose="020B0502020202020204" pitchFamily="34" charset="0"/>
            </a:endParaRPr>
          </a:p>
        </p:txBody>
      </p:sp>
      <p:sp>
        <p:nvSpPr>
          <p:cNvPr id="21" name="Text Box 8"/>
          <p:cNvSpPr txBox="1">
            <a:spLocks noChangeArrowheads="1"/>
          </p:cNvSpPr>
          <p:nvPr/>
        </p:nvSpPr>
        <p:spPr bwMode="auto">
          <a:xfrm>
            <a:off x="5813301" y="1996176"/>
            <a:ext cx="5392411" cy="3046988"/>
          </a:xfrm>
          <a:prstGeom prst="rect">
            <a:avLst/>
          </a:prstGeom>
          <a:noFill/>
          <a:ln w="9525">
            <a:noFill/>
            <a:miter lim="800000"/>
            <a:headEnd/>
            <a:tailEnd/>
          </a:ln>
        </p:spPr>
        <p:txBody>
          <a:bodyPr wrap="square">
            <a:spAutoFit/>
          </a:bodyPr>
          <a:lstStyle/>
          <a:p>
            <a:pPr algn="l" eaLnBrk="0" hangingPunct="0">
              <a:spcBef>
                <a:spcPct val="50000"/>
              </a:spcBef>
              <a:tabLst>
                <a:tab pos="114300" algn="l"/>
              </a:tabLst>
            </a:pPr>
            <a:r>
              <a:rPr lang="en-US" sz="1600" dirty="0">
                <a:latin typeface="Century Gothic" panose="020B0502020202020204" pitchFamily="34" charset="0"/>
              </a:rPr>
              <a:t>PO Receipt (Non-Inventory)</a:t>
            </a:r>
            <a:br>
              <a:rPr lang="en-US" sz="1600" dirty="0">
                <a:latin typeface="Century Gothic" panose="020B0502020202020204" pitchFamily="34" charset="0"/>
              </a:rPr>
            </a:br>
            <a:r>
              <a:rPr lang="en-US" sz="1600" dirty="0">
                <a:latin typeface="Century Gothic" panose="020B0502020202020204" pitchFamily="34" charset="0"/>
              </a:rPr>
              <a:t>PO Receipt, Voucher</a:t>
            </a:r>
            <a:br>
              <a:rPr lang="en-US" sz="1600" dirty="0">
                <a:latin typeface="Century Gothic" panose="020B0502020202020204" pitchFamily="34" charset="0"/>
              </a:rPr>
            </a:br>
            <a:r>
              <a:rPr lang="en-US" sz="1600" dirty="0">
                <a:latin typeface="Century Gothic" panose="020B0502020202020204" pitchFamily="34" charset="0"/>
              </a:rPr>
              <a:t>PO Receipt, WO Receipt</a:t>
            </a:r>
            <a:br>
              <a:rPr lang="en-US" sz="1600" dirty="0">
                <a:latin typeface="Century Gothic" panose="020B0502020202020204" pitchFamily="34" charset="0"/>
              </a:rPr>
            </a:br>
            <a:r>
              <a:rPr lang="en-US" sz="1600" dirty="0">
                <a:latin typeface="Century Gothic" panose="020B0502020202020204" pitchFamily="34" charset="0"/>
              </a:rPr>
              <a:t>PO Receipt</a:t>
            </a:r>
            <a:br>
              <a:rPr lang="en-US" sz="1600" dirty="0">
                <a:latin typeface="Century Gothic" panose="020B0502020202020204" pitchFamily="34" charset="0"/>
              </a:rPr>
            </a:br>
            <a:r>
              <a:rPr lang="en-US" sz="1600" dirty="0">
                <a:latin typeface="Century Gothic" panose="020B0502020202020204" pitchFamily="34" charset="0"/>
              </a:rPr>
              <a:t>Voucher</a:t>
            </a:r>
            <a:br>
              <a:rPr lang="en-US" sz="1600" dirty="0">
                <a:latin typeface="Century Gothic" panose="020B0502020202020204" pitchFamily="34" charset="0"/>
              </a:rPr>
            </a:br>
            <a:r>
              <a:rPr lang="en-US" sz="1600" dirty="0">
                <a:latin typeface="Century Gothic" panose="020B0502020202020204" pitchFamily="34" charset="0"/>
              </a:rPr>
              <a:t>Voucher</a:t>
            </a:r>
            <a:br>
              <a:rPr lang="en-US" sz="1600" dirty="0">
                <a:latin typeface="Century Gothic" panose="020B0502020202020204" pitchFamily="34" charset="0"/>
              </a:rPr>
            </a:br>
            <a:r>
              <a:rPr lang="en-US" sz="1600" dirty="0">
                <a:latin typeface="Century Gothic" panose="020B0502020202020204" pitchFamily="34" charset="0"/>
              </a:rPr>
              <a:t>WO Close, Cum Order </a:t>
            </a:r>
            <a:r>
              <a:rPr lang="en-US" sz="1600" dirty="0" err="1">
                <a:latin typeface="Century Gothic" panose="020B0502020202020204" pitchFamily="34" charset="0"/>
              </a:rPr>
              <a:t>Acctg</a:t>
            </a:r>
            <a:r>
              <a:rPr lang="en-US" sz="1600" dirty="0">
                <a:latin typeface="Century Gothic" panose="020B0502020202020204" pitchFamily="34" charset="0"/>
              </a:rPr>
              <a:t> Close</a:t>
            </a:r>
            <a:br>
              <a:rPr lang="en-US" sz="1600" dirty="0">
                <a:latin typeface="Century Gothic" panose="020B0502020202020204" pitchFamily="34" charset="0"/>
              </a:rPr>
            </a:br>
            <a:r>
              <a:rPr lang="en-US" sz="1600" dirty="0">
                <a:latin typeface="Century Gothic" panose="020B0502020202020204" pitchFamily="34" charset="0"/>
              </a:rPr>
              <a:t>WO Close, Cum Order </a:t>
            </a:r>
            <a:r>
              <a:rPr lang="en-US" sz="1600" dirty="0" err="1">
                <a:latin typeface="Century Gothic" panose="020B0502020202020204" pitchFamily="34" charset="0"/>
              </a:rPr>
              <a:t>Acctg</a:t>
            </a:r>
            <a:r>
              <a:rPr lang="en-US" sz="1600" dirty="0">
                <a:latin typeface="Century Gothic" panose="020B0502020202020204" pitchFamily="34" charset="0"/>
              </a:rPr>
              <a:t> Close </a:t>
            </a:r>
            <a:br>
              <a:rPr lang="en-US" sz="1600" dirty="0">
                <a:latin typeface="Century Gothic" panose="020B0502020202020204" pitchFamily="34" charset="0"/>
              </a:rPr>
            </a:br>
            <a:r>
              <a:rPr lang="en-US" sz="1600" dirty="0">
                <a:latin typeface="Century Gothic" panose="020B0502020202020204" pitchFamily="34" charset="0"/>
              </a:rPr>
              <a:t>WO Issue, WO Close, Repetitive </a:t>
            </a:r>
            <a:r>
              <a:rPr lang="en-US" sz="1600" dirty="0" err="1">
                <a:latin typeface="Century Gothic" panose="020B0502020202020204" pitchFamily="34" charset="0"/>
              </a:rPr>
              <a:t>Backflush</a:t>
            </a:r>
            <a:r>
              <a:rPr lang="en-US" sz="1600" dirty="0">
                <a:latin typeface="Century Gothic" panose="020B0502020202020204" pitchFamily="34" charset="0"/>
              </a:rPr>
              <a:t>, Rework</a:t>
            </a:r>
            <a:br>
              <a:rPr lang="en-US" sz="1600" dirty="0">
                <a:latin typeface="Century Gothic" panose="020B0502020202020204" pitchFamily="34" charset="0"/>
              </a:rPr>
            </a:br>
            <a:r>
              <a:rPr lang="en-US" sz="1600" dirty="0">
                <a:latin typeface="Century Gothic" panose="020B0502020202020204" pitchFamily="34" charset="0"/>
              </a:rPr>
              <a:t>Unplanned Issues</a:t>
            </a:r>
            <a:br>
              <a:rPr lang="en-US" sz="1600" dirty="0">
                <a:latin typeface="Century Gothic" panose="020B0502020202020204" pitchFamily="34" charset="0"/>
              </a:rPr>
            </a:br>
            <a:r>
              <a:rPr lang="en-US" sz="1600" dirty="0">
                <a:latin typeface="Century Gothic" panose="020B0502020202020204" pitchFamily="34" charset="0"/>
              </a:rPr>
              <a:t>WO Close, Cum Order </a:t>
            </a:r>
            <a:r>
              <a:rPr lang="en-US" sz="1600" dirty="0" err="1">
                <a:latin typeface="Century Gothic" panose="020B0502020202020204" pitchFamily="34" charset="0"/>
              </a:rPr>
              <a:t>Acctg</a:t>
            </a:r>
            <a:r>
              <a:rPr lang="en-US" sz="1600" dirty="0">
                <a:latin typeface="Century Gothic" panose="020B0502020202020204" pitchFamily="34" charset="0"/>
              </a:rPr>
              <a:t> Close</a:t>
            </a:r>
            <a:br>
              <a:rPr lang="en-US" sz="1600" dirty="0">
                <a:latin typeface="Century Gothic" panose="020B0502020202020204" pitchFamily="34" charset="0"/>
              </a:rPr>
            </a:br>
            <a:r>
              <a:rPr lang="en-US" sz="1600" dirty="0">
                <a:latin typeface="Century Gothic" panose="020B0502020202020204" pitchFamily="34" charset="0"/>
              </a:rPr>
              <a:t>WO Close, PO Receipt</a:t>
            </a:r>
          </a:p>
        </p:txBody>
      </p:sp>
      <p:sp>
        <p:nvSpPr>
          <p:cNvPr id="22" name="Text Box 16"/>
          <p:cNvSpPr txBox="1">
            <a:spLocks noChangeArrowheads="1"/>
          </p:cNvSpPr>
          <p:nvPr/>
        </p:nvSpPr>
        <p:spPr bwMode="auto">
          <a:xfrm>
            <a:off x="4000377" y="1994588"/>
            <a:ext cx="1399759" cy="3293209"/>
          </a:xfrm>
          <a:prstGeom prst="rect">
            <a:avLst/>
          </a:prstGeom>
          <a:noFill/>
          <a:ln w="9525">
            <a:noFill/>
            <a:miter lim="800000"/>
            <a:headEnd/>
            <a:tailEnd/>
          </a:ln>
        </p:spPr>
        <p:txBody>
          <a:bodyPr wrap="square">
            <a:spAutoFit/>
          </a:bodyPr>
          <a:lstStyle/>
          <a:p>
            <a:pPr eaLnBrk="0" hangingPunct="0">
              <a:spcBef>
                <a:spcPct val="50000"/>
              </a:spcBef>
            </a:pPr>
            <a:r>
              <a:rPr lang="en-US" sz="1600" dirty="0">
                <a:latin typeface="Century Gothic" panose="020B0502020202020204" pitchFamily="34" charset="0"/>
              </a:rPr>
              <a:t>Expense</a:t>
            </a:r>
            <a:br>
              <a:rPr lang="en-US" sz="1600" dirty="0">
                <a:latin typeface="Century Gothic" panose="020B0502020202020204" pitchFamily="34" charset="0"/>
              </a:rPr>
            </a:br>
            <a:r>
              <a:rPr lang="en-US" sz="1600" dirty="0">
                <a:latin typeface="Century Gothic" panose="020B0502020202020204" pitchFamily="34" charset="0"/>
              </a:rPr>
              <a:t>Liability</a:t>
            </a:r>
            <a:br>
              <a:rPr lang="en-US" sz="1600" dirty="0">
                <a:latin typeface="Century Gothic" panose="020B0502020202020204" pitchFamily="34" charset="0"/>
              </a:rPr>
            </a:br>
            <a:r>
              <a:rPr lang="en-US" sz="1600" dirty="0">
                <a:latin typeface="Century Gothic" panose="020B0502020202020204" pitchFamily="34" charset="0"/>
              </a:rPr>
              <a:t>Expense</a:t>
            </a:r>
            <a:br>
              <a:rPr lang="en-US" sz="1600" dirty="0">
                <a:latin typeface="Century Gothic" panose="020B0502020202020204" pitchFamily="34" charset="0"/>
              </a:rPr>
            </a:br>
            <a:r>
              <a:rPr lang="en-US" sz="1600" dirty="0" err="1">
                <a:latin typeface="Century Gothic" panose="020B0502020202020204" pitchFamily="34" charset="0"/>
              </a:rPr>
              <a:t>Expense</a:t>
            </a:r>
            <a:r>
              <a:rPr lang="en-US" sz="1600" dirty="0">
                <a:latin typeface="Century Gothic" panose="020B0502020202020204" pitchFamily="34" charset="0"/>
              </a:rPr>
              <a:t/>
            </a:r>
            <a:br>
              <a:rPr lang="en-US" sz="1600" dirty="0">
                <a:latin typeface="Century Gothic" panose="020B0502020202020204" pitchFamily="34" charset="0"/>
              </a:rPr>
            </a:br>
            <a:r>
              <a:rPr lang="en-US" sz="1600" dirty="0" err="1">
                <a:latin typeface="Century Gothic" panose="020B0502020202020204" pitchFamily="34" charset="0"/>
              </a:rPr>
              <a:t>Expense</a:t>
            </a:r>
            <a:r>
              <a:rPr lang="en-US" sz="1600" dirty="0">
                <a:latin typeface="Century Gothic" panose="020B0502020202020204" pitchFamily="34" charset="0"/>
              </a:rPr>
              <a:t/>
            </a:r>
            <a:br>
              <a:rPr lang="en-US" sz="1600" dirty="0">
                <a:latin typeface="Century Gothic" panose="020B0502020202020204" pitchFamily="34" charset="0"/>
              </a:rPr>
            </a:br>
            <a:r>
              <a:rPr lang="en-US" sz="1600" dirty="0" err="1">
                <a:latin typeface="Century Gothic" panose="020B0502020202020204" pitchFamily="34" charset="0"/>
              </a:rPr>
              <a:t>Expense</a:t>
            </a:r>
            <a:r>
              <a:rPr lang="en-US" sz="1600" dirty="0">
                <a:latin typeface="Century Gothic" panose="020B0502020202020204" pitchFamily="34" charset="0"/>
              </a:rPr>
              <a:t/>
            </a:r>
            <a:br>
              <a:rPr lang="en-US" sz="1600" dirty="0">
                <a:latin typeface="Century Gothic" panose="020B0502020202020204" pitchFamily="34" charset="0"/>
              </a:rPr>
            </a:br>
            <a:r>
              <a:rPr lang="en-US" sz="1600" dirty="0">
                <a:latin typeface="Century Gothic" panose="020B0502020202020204" pitchFamily="34" charset="0"/>
              </a:rPr>
              <a:t>Asset</a:t>
            </a:r>
            <a:br>
              <a:rPr lang="en-US" sz="1600" dirty="0">
                <a:latin typeface="Century Gothic" panose="020B0502020202020204" pitchFamily="34" charset="0"/>
              </a:rPr>
            </a:br>
            <a:r>
              <a:rPr lang="en-US" sz="1600" dirty="0">
                <a:latin typeface="Century Gothic" panose="020B0502020202020204" pitchFamily="34" charset="0"/>
              </a:rPr>
              <a:t>Expense</a:t>
            </a:r>
            <a:br>
              <a:rPr lang="en-US" sz="1600" dirty="0">
                <a:latin typeface="Century Gothic" panose="020B0502020202020204" pitchFamily="34" charset="0"/>
              </a:rPr>
            </a:br>
            <a:r>
              <a:rPr lang="en-US" sz="1600" dirty="0" err="1">
                <a:latin typeface="Century Gothic" panose="020B0502020202020204" pitchFamily="34" charset="0"/>
              </a:rPr>
              <a:t>Expense</a:t>
            </a:r>
            <a:r>
              <a:rPr lang="en-US" sz="1600" dirty="0">
                <a:latin typeface="Century Gothic" panose="020B0502020202020204" pitchFamily="34" charset="0"/>
              </a:rPr>
              <a:t/>
            </a:r>
            <a:br>
              <a:rPr lang="en-US" sz="1600" dirty="0">
                <a:latin typeface="Century Gothic" panose="020B0502020202020204" pitchFamily="34" charset="0"/>
              </a:rPr>
            </a:br>
            <a:r>
              <a:rPr lang="en-US" sz="1600" dirty="0" err="1" smtClean="0">
                <a:latin typeface="Century Gothic" panose="020B0502020202020204" pitchFamily="34" charset="0"/>
              </a:rPr>
              <a:t>Expense</a:t>
            </a:r>
            <a:r>
              <a:rPr lang="en-US" sz="1600" dirty="0" smtClean="0">
                <a:latin typeface="Century Gothic" panose="020B0502020202020204" pitchFamily="34" charset="0"/>
              </a:rPr>
              <a:t> </a:t>
            </a:r>
            <a:r>
              <a:rPr lang="en-US" sz="1600" dirty="0" err="1" smtClean="0">
                <a:latin typeface="Century Gothic" panose="020B0502020202020204" pitchFamily="34" charset="0"/>
              </a:rPr>
              <a:t>Expense</a:t>
            </a:r>
            <a:r>
              <a:rPr lang="en-US" sz="1600" dirty="0">
                <a:latin typeface="Century Gothic" panose="020B0502020202020204" pitchFamily="34" charset="0"/>
              </a:rPr>
              <a:t/>
            </a:r>
            <a:br>
              <a:rPr lang="en-US" sz="1600" dirty="0">
                <a:latin typeface="Century Gothic" panose="020B0502020202020204" pitchFamily="34" charset="0"/>
              </a:rPr>
            </a:br>
            <a:r>
              <a:rPr lang="en-US" sz="1600" dirty="0">
                <a:latin typeface="Century Gothic" panose="020B0502020202020204" pitchFamily="34" charset="0"/>
              </a:rPr>
              <a:t>Expense</a:t>
            </a:r>
            <a:br>
              <a:rPr lang="en-US" sz="1600" dirty="0">
                <a:latin typeface="Century Gothic" panose="020B0502020202020204" pitchFamily="34" charset="0"/>
              </a:rPr>
            </a:br>
            <a:endParaRPr lang="en-US" sz="1600" dirty="0">
              <a:latin typeface="Century Gothic" panose="020B0502020202020204" pitchFamily="34" charset="0"/>
            </a:endParaRPr>
          </a:p>
        </p:txBody>
      </p:sp>
      <p:sp>
        <p:nvSpPr>
          <p:cNvPr id="23" name="Text Box 17"/>
          <p:cNvSpPr txBox="1">
            <a:spLocks noChangeArrowheads="1"/>
          </p:cNvSpPr>
          <p:nvPr/>
        </p:nvSpPr>
        <p:spPr bwMode="auto">
          <a:xfrm>
            <a:off x="516687" y="1570726"/>
            <a:ext cx="1485900" cy="400110"/>
          </a:xfrm>
          <a:prstGeom prst="rect">
            <a:avLst/>
          </a:prstGeom>
          <a:noFill/>
          <a:ln w="9525">
            <a:noFill/>
            <a:miter lim="800000"/>
            <a:headEnd/>
            <a:tailEnd/>
          </a:ln>
        </p:spPr>
        <p:txBody>
          <a:bodyPr>
            <a:spAutoFit/>
          </a:bodyPr>
          <a:lstStyle/>
          <a:p>
            <a:pPr algn="l" eaLnBrk="0" hangingPunct="0">
              <a:spcBef>
                <a:spcPct val="50000"/>
              </a:spcBef>
            </a:pPr>
            <a:r>
              <a:rPr lang="en-US" sz="2000" b="1">
                <a:latin typeface="Century Gothic" panose="020B0502020202020204" pitchFamily="34" charset="0"/>
              </a:rPr>
              <a:t>Account</a:t>
            </a:r>
            <a:endParaRPr lang="en-US" sz="2000">
              <a:latin typeface="Century Gothic" panose="020B0502020202020204" pitchFamily="34" charset="0"/>
            </a:endParaRPr>
          </a:p>
        </p:txBody>
      </p:sp>
      <p:sp>
        <p:nvSpPr>
          <p:cNvPr id="24" name="Line 18"/>
          <p:cNvSpPr>
            <a:spLocks noChangeShapeType="1"/>
          </p:cNvSpPr>
          <p:nvPr/>
        </p:nvSpPr>
        <p:spPr bwMode="auto">
          <a:xfrm>
            <a:off x="535737" y="1966012"/>
            <a:ext cx="10462942" cy="4824"/>
          </a:xfrm>
          <a:prstGeom prst="line">
            <a:avLst/>
          </a:prstGeom>
          <a:noFill/>
          <a:ln w="38100">
            <a:solidFill>
              <a:srgbClr val="FF0000"/>
            </a:solidFill>
            <a:round/>
            <a:headEnd/>
            <a:tailEnd/>
          </a:ln>
        </p:spPr>
        <p:txBody>
          <a:bodyPr wrap="none" anchor="ctr"/>
          <a:lstStyle/>
          <a:p>
            <a:endParaRPr lang="en-US" sz="2000">
              <a:latin typeface="Century Gothic" panose="020B0502020202020204" pitchFamily="34" charset="0"/>
            </a:endParaRPr>
          </a:p>
        </p:txBody>
      </p:sp>
      <p:sp>
        <p:nvSpPr>
          <p:cNvPr id="25" name="Text Box 20"/>
          <p:cNvSpPr txBox="1">
            <a:spLocks noChangeArrowheads="1"/>
          </p:cNvSpPr>
          <p:nvPr/>
        </p:nvSpPr>
        <p:spPr bwMode="auto">
          <a:xfrm>
            <a:off x="5821240" y="1570726"/>
            <a:ext cx="952500" cy="400110"/>
          </a:xfrm>
          <a:prstGeom prst="rect">
            <a:avLst/>
          </a:prstGeom>
          <a:noFill/>
          <a:ln w="9525">
            <a:noFill/>
            <a:miter lim="800000"/>
            <a:headEnd/>
            <a:tailEnd/>
          </a:ln>
        </p:spPr>
        <p:txBody>
          <a:bodyPr>
            <a:spAutoFit/>
          </a:bodyPr>
          <a:lstStyle/>
          <a:p>
            <a:pPr algn="l" eaLnBrk="0" hangingPunct="0">
              <a:spcBef>
                <a:spcPct val="50000"/>
              </a:spcBef>
            </a:pPr>
            <a:r>
              <a:rPr lang="en-US" sz="2000" b="1">
                <a:latin typeface="Century Gothic" panose="020B0502020202020204" pitchFamily="34" charset="0"/>
              </a:rPr>
              <a:t>Use</a:t>
            </a:r>
            <a:endParaRPr lang="en-US" sz="2000">
              <a:latin typeface="Century Gothic" panose="020B0502020202020204" pitchFamily="34" charset="0"/>
            </a:endParaRPr>
          </a:p>
        </p:txBody>
      </p:sp>
      <p:sp>
        <p:nvSpPr>
          <p:cNvPr id="26" name="Text Box 21"/>
          <p:cNvSpPr txBox="1">
            <a:spLocks noChangeArrowheads="1"/>
          </p:cNvSpPr>
          <p:nvPr/>
        </p:nvSpPr>
        <p:spPr bwMode="auto">
          <a:xfrm>
            <a:off x="3992440" y="1570726"/>
            <a:ext cx="952500" cy="400110"/>
          </a:xfrm>
          <a:prstGeom prst="rect">
            <a:avLst/>
          </a:prstGeom>
          <a:noFill/>
          <a:ln w="9525">
            <a:noFill/>
            <a:miter lim="800000"/>
            <a:headEnd/>
            <a:tailEnd/>
          </a:ln>
        </p:spPr>
        <p:txBody>
          <a:bodyPr>
            <a:spAutoFit/>
          </a:bodyPr>
          <a:lstStyle/>
          <a:p>
            <a:pPr algn="l" eaLnBrk="0" hangingPunct="0">
              <a:spcBef>
                <a:spcPct val="50000"/>
              </a:spcBef>
            </a:pPr>
            <a:r>
              <a:rPr lang="en-US" sz="2000" b="1">
                <a:latin typeface="Century Gothic" panose="020B0502020202020204" pitchFamily="34" charset="0"/>
              </a:rPr>
              <a:t>Type</a:t>
            </a:r>
            <a:endParaRPr lang="en-US" sz="2000">
              <a:latin typeface="Century Gothic" panose="020B0502020202020204" pitchFamily="34" charset="0"/>
            </a:endParaRPr>
          </a:p>
        </p:txBody>
      </p:sp>
    </p:spTree>
    <p:extLst>
      <p:ext uri="{BB962C8B-B14F-4D97-AF65-F5344CB8AC3E}">
        <p14:creationId xmlns:p14="http://schemas.microsoft.com/office/powerpoint/2010/main" val="292296011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23</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Accounts</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smtClean="0">
                <a:latin typeface="Century Gothic" panose="020B0502020202020204" pitchFamily="34" charset="0"/>
              </a:rPr>
              <a:t>Departments</a:t>
            </a:r>
            <a:endParaRPr lang="en-US" dirty="0">
              <a:latin typeface="Century Gothic" panose="020B0502020202020204" pitchFamily="34" charset="0"/>
            </a:endParaRPr>
          </a:p>
        </p:txBody>
      </p:sp>
      <p:pic>
        <p:nvPicPr>
          <p:cNvPr id="6" name="Picture 5"/>
          <p:cNvPicPr>
            <a:picLocks noChangeAspect="1"/>
          </p:cNvPicPr>
          <p:nvPr/>
        </p:nvPicPr>
        <p:blipFill>
          <a:blip r:embed="rId3"/>
          <a:stretch>
            <a:fillRect/>
          </a:stretch>
        </p:blipFill>
        <p:spPr>
          <a:xfrm>
            <a:off x="6994" y="1570726"/>
            <a:ext cx="12185006" cy="4918582"/>
          </a:xfrm>
          <a:prstGeom prst="rect">
            <a:avLst/>
          </a:prstGeom>
        </p:spPr>
      </p:pic>
      <p:sp>
        <p:nvSpPr>
          <p:cNvPr id="7" name="Text Box 4"/>
          <p:cNvSpPr txBox="1">
            <a:spLocks noChangeArrowheads="1"/>
          </p:cNvSpPr>
          <p:nvPr/>
        </p:nvSpPr>
        <p:spPr bwMode="auto">
          <a:xfrm>
            <a:off x="8438432" y="2616333"/>
            <a:ext cx="3233108" cy="549275"/>
          </a:xfrm>
          <a:prstGeom prst="rect">
            <a:avLst/>
          </a:prstGeom>
          <a:ln>
            <a:headEnd/>
            <a:tailEnd/>
          </a:ln>
        </p:spPr>
        <p:style>
          <a:lnRef idx="2">
            <a:schemeClr val="dk1"/>
          </a:lnRef>
          <a:fillRef idx="1">
            <a:schemeClr val="lt1"/>
          </a:fillRef>
          <a:effectRef idx="0">
            <a:schemeClr val="dk1"/>
          </a:effectRef>
          <a:fontRef idx="minor">
            <a:schemeClr val="dk1"/>
          </a:fontRef>
        </p:style>
        <p:txBody>
          <a:bodyPr/>
          <a:lstStyle/>
          <a:p>
            <a:pPr algn="l" eaLnBrk="0" hangingPunct="0">
              <a:spcBef>
                <a:spcPct val="50000"/>
              </a:spcBef>
              <a:buFontTx/>
              <a:buChar char="•"/>
              <a:tabLst>
                <a:tab pos="114300" algn="l"/>
              </a:tabLst>
              <a:defRPr/>
            </a:pPr>
            <a:r>
              <a:rPr lang="en-US" sz="1400" b="1" dirty="0">
                <a:latin typeface="Century Gothic" panose="020B0502020202020204" pitchFamily="34" charset="0"/>
              </a:rPr>
              <a:t> COP </a:t>
            </a:r>
            <a:r>
              <a:rPr lang="en-US" sz="1400" dirty="0">
                <a:latin typeface="Century Gothic" panose="020B0502020202020204" pitchFamily="34" charset="0"/>
              </a:rPr>
              <a:t>Misc production expense (downtime, breaks)</a:t>
            </a:r>
          </a:p>
        </p:txBody>
      </p:sp>
      <p:sp>
        <p:nvSpPr>
          <p:cNvPr id="8" name="Text Box 5"/>
          <p:cNvSpPr txBox="1">
            <a:spLocks noChangeArrowheads="1"/>
          </p:cNvSpPr>
          <p:nvPr/>
        </p:nvSpPr>
        <p:spPr bwMode="auto">
          <a:xfrm>
            <a:off x="8438432" y="3235458"/>
            <a:ext cx="3233108" cy="304800"/>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p>
            <a:pPr algn="l" eaLnBrk="0" hangingPunct="0">
              <a:spcBef>
                <a:spcPct val="50000"/>
              </a:spcBef>
              <a:buFontTx/>
              <a:buChar char="•"/>
              <a:tabLst>
                <a:tab pos="114300" algn="l"/>
              </a:tabLst>
              <a:defRPr/>
            </a:pPr>
            <a:r>
              <a:rPr lang="en-US" sz="1400" b="1">
                <a:latin typeface="Century Gothic" panose="020B0502020202020204" pitchFamily="34" charset="0"/>
              </a:rPr>
              <a:t> Labor </a:t>
            </a:r>
            <a:r>
              <a:rPr lang="en-US" sz="1400">
                <a:latin typeface="Century Gothic" panose="020B0502020202020204" pitchFamily="34" charset="0"/>
              </a:rPr>
              <a:t>Absorption</a:t>
            </a:r>
          </a:p>
        </p:txBody>
      </p:sp>
      <p:sp>
        <p:nvSpPr>
          <p:cNvPr id="9" name="Text Box 6"/>
          <p:cNvSpPr txBox="1">
            <a:spLocks noChangeArrowheads="1"/>
          </p:cNvSpPr>
          <p:nvPr/>
        </p:nvSpPr>
        <p:spPr bwMode="auto">
          <a:xfrm>
            <a:off x="8438432" y="3619633"/>
            <a:ext cx="3233108" cy="304800"/>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p>
            <a:pPr algn="l" eaLnBrk="0" hangingPunct="0">
              <a:spcBef>
                <a:spcPct val="50000"/>
              </a:spcBef>
              <a:buFontTx/>
              <a:buChar char="•"/>
              <a:tabLst>
                <a:tab pos="114300" algn="l"/>
              </a:tabLst>
              <a:defRPr/>
            </a:pPr>
            <a:r>
              <a:rPr lang="en-US" sz="1400" b="1">
                <a:latin typeface="Century Gothic" panose="020B0502020202020204" pitchFamily="34" charset="0"/>
              </a:rPr>
              <a:t> Burden </a:t>
            </a:r>
            <a:r>
              <a:rPr lang="en-US" sz="1400">
                <a:latin typeface="Century Gothic" panose="020B0502020202020204" pitchFamily="34" charset="0"/>
              </a:rPr>
              <a:t>Absorption</a:t>
            </a:r>
          </a:p>
        </p:txBody>
      </p:sp>
      <p:sp>
        <p:nvSpPr>
          <p:cNvPr id="10" name="Text Box 7"/>
          <p:cNvSpPr txBox="1">
            <a:spLocks noChangeArrowheads="1"/>
          </p:cNvSpPr>
          <p:nvPr/>
        </p:nvSpPr>
        <p:spPr bwMode="auto">
          <a:xfrm>
            <a:off x="8438432" y="4003808"/>
            <a:ext cx="3233108" cy="1016763"/>
          </a:xfrm>
          <a:prstGeom prst="rect">
            <a:avLst/>
          </a:prstGeom>
          <a:ln>
            <a:headEnd/>
            <a:tailEnd/>
          </a:ln>
        </p:spPr>
        <p:style>
          <a:lnRef idx="2">
            <a:schemeClr val="dk1"/>
          </a:lnRef>
          <a:fillRef idx="1">
            <a:schemeClr val="lt1"/>
          </a:fillRef>
          <a:effectRef idx="0">
            <a:schemeClr val="dk1"/>
          </a:effectRef>
          <a:fontRef idx="minor">
            <a:schemeClr val="dk1"/>
          </a:fontRef>
        </p:style>
        <p:txBody>
          <a:bodyPr/>
          <a:lstStyle/>
          <a:p>
            <a:pPr algn="l" eaLnBrk="0" hangingPunct="0">
              <a:spcBef>
                <a:spcPct val="50000"/>
              </a:spcBef>
              <a:buFontTx/>
              <a:buChar char="•"/>
              <a:tabLst>
                <a:tab pos="114300" algn="l"/>
              </a:tabLst>
              <a:defRPr/>
            </a:pPr>
            <a:r>
              <a:rPr lang="en-US" sz="1400" b="1" dirty="0">
                <a:latin typeface="Century Gothic" panose="020B0502020202020204" pitchFamily="34" charset="0"/>
              </a:rPr>
              <a:t> Labor &amp; Burden Usage Variance </a:t>
            </a:r>
            <a:r>
              <a:rPr lang="en-US" sz="1400" dirty="0">
                <a:latin typeface="Century Gothic" panose="020B0502020202020204" pitchFamily="34" charset="0"/>
              </a:rPr>
              <a:t>Quantity variance; posted at SFC or WO Receipt; default set in WO Control File</a:t>
            </a:r>
          </a:p>
        </p:txBody>
      </p:sp>
      <p:sp>
        <p:nvSpPr>
          <p:cNvPr id="11" name="Text Box 8"/>
          <p:cNvSpPr txBox="1">
            <a:spLocks noChangeArrowheads="1"/>
          </p:cNvSpPr>
          <p:nvPr/>
        </p:nvSpPr>
        <p:spPr bwMode="auto">
          <a:xfrm>
            <a:off x="8438432" y="5099946"/>
            <a:ext cx="3233108" cy="1010291"/>
          </a:xfrm>
          <a:prstGeom prst="rect">
            <a:avLst/>
          </a:prstGeom>
          <a:ln>
            <a:headEnd/>
            <a:tailEnd/>
          </a:ln>
        </p:spPr>
        <p:style>
          <a:lnRef idx="2">
            <a:schemeClr val="dk1"/>
          </a:lnRef>
          <a:fillRef idx="1">
            <a:schemeClr val="lt1"/>
          </a:fillRef>
          <a:effectRef idx="0">
            <a:schemeClr val="dk1"/>
          </a:effectRef>
          <a:fontRef idx="minor">
            <a:schemeClr val="dk1"/>
          </a:fontRef>
        </p:style>
        <p:txBody>
          <a:bodyPr/>
          <a:lstStyle/>
          <a:p>
            <a:pPr algn="l" eaLnBrk="0" hangingPunct="0">
              <a:spcBef>
                <a:spcPct val="50000"/>
              </a:spcBef>
              <a:buFontTx/>
              <a:buChar char="•"/>
              <a:tabLst>
                <a:tab pos="114300" algn="l"/>
              </a:tabLst>
              <a:defRPr/>
            </a:pPr>
            <a:r>
              <a:rPr lang="en-US" sz="1400" b="1" dirty="0">
                <a:latin typeface="Century Gothic" panose="020B0502020202020204" pitchFamily="34" charset="0"/>
              </a:rPr>
              <a:t> Labor &amp; Burden Rate Variance </a:t>
            </a:r>
            <a:r>
              <a:rPr lang="en-US" sz="1400" dirty="0">
                <a:latin typeface="Century Gothic" panose="020B0502020202020204" pitchFamily="34" charset="0"/>
              </a:rPr>
              <a:t>Price/rate variance; posted at SFC or WO Receipt; default set in WO Control File</a:t>
            </a:r>
          </a:p>
        </p:txBody>
      </p:sp>
    </p:spTree>
    <p:extLst>
      <p:ext uri="{BB962C8B-B14F-4D97-AF65-F5344CB8AC3E}">
        <p14:creationId xmlns:p14="http://schemas.microsoft.com/office/powerpoint/2010/main" val="11377898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24</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Accounts</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Department Accounts: Summary</a:t>
            </a:r>
          </a:p>
        </p:txBody>
      </p:sp>
      <p:sp>
        <p:nvSpPr>
          <p:cNvPr id="6" name="Text Box 5"/>
          <p:cNvSpPr txBox="1">
            <a:spLocks noChangeArrowheads="1"/>
          </p:cNvSpPr>
          <p:nvPr/>
        </p:nvSpPr>
        <p:spPr bwMode="auto">
          <a:xfrm>
            <a:off x="470470" y="2045262"/>
            <a:ext cx="2781687" cy="2308324"/>
          </a:xfrm>
          <a:prstGeom prst="rect">
            <a:avLst/>
          </a:prstGeom>
          <a:noFill/>
          <a:ln w="9525">
            <a:noFill/>
            <a:miter lim="800000"/>
            <a:headEnd/>
            <a:tailEnd/>
          </a:ln>
        </p:spPr>
        <p:txBody>
          <a:bodyPr wrap="square">
            <a:spAutoFit/>
          </a:bodyPr>
          <a:lstStyle/>
          <a:p>
            <a:pPr algn="l" eaLnBrk="0" hangingPunct="0">
              <a:spcBef>
                <a:spcPct val="50000"/>
              </a:spcBef>
            </a:pPr>
            <a:r>
              <a:rPr lang="en-US" sz="1600" dirty="0">
                <a:latin typeface="Century Gothic" panose="020B0502020202020204" pitchFamily="34" charset="0"/>
              </a:rPr>
              <a:t>Cost of Production</a:t>
            </a:r>
            <a:br>
              <a:rPr lang="en-US" sz="1600" dirty="0">
                <a:latin typeface="Century Gothic" panose="020B0502020202020204" pitchFamily="34" charset="0"/>
              </a:rPr>
            </a:br>
            <a:r>
              <a:rPr lang="en-US" sz="1600" dirty="0">
                <a:latin typeface="Century Gothic" panose="020B0502020202020204" pitchFamily="34" charset="0"/>
              </a:rPr>
              <a:t>Labor (Absorbed)</a:t>
            </a:r>
            <a:br>
              <a:rPr lang="en-US" sz="1600" dirty="0">
                <a:latin typeface="Century Gothic" panose="020B0502020202020204" pitchFamily="34" charset="0"/>
              </a:rPr>
            </a:br>
            <a:r>
              <a:rPr lang="en-US" sz="1600" dirty="0">
                <a:latin typeface="Century Gothic" panose="020B0502020202020204" pitchFamily="34" charset="0"/>
              </a:rPr>
              <a:t/>
            </a:r>
            <a:br>
              <a:rPr lang="en-US" sz="1600" dirty="0">
                <a:latin typeface="Century Gothic" panose="020B0502020202020204" pitchFamily="34" charset="0"/>
              </a:rPr>
            </a:br>
            <a:r>
              <a:rPr lang="en-US" sz="1600" dirty="0">
                <a:latin typeface="Century Gothic" panose="020B0502020202020204" pitchFamily="34" charset="0"/>
              </a:rPr>
              <a:t>Burden (Absorbed)</a:t>
            </a:r>
            <a:br>
              <a:rPr lang="en-US" sz="1600" dirty="0">
                <a:latin typeface="Century Gothic" panose="020B0502020202020204" pitchFamily="34" charset="0"/>
              </a:rPr>
            </a:br>
            <a:r>
              <a:rPr lang="en-US" sz="1600" dirty="0">
                <a:latin typeface="Century Gothic" panose="020B0502020202020204" pitchFamily="34" charset="0"/>
              </a:rPr>
              <a:t/>
            </a:r>
            <a:br>
              <a:rPr lang="en-US" sz="1600" dirty="0">
                <a:latin typeface="Century Gothic" panose="020B0502020202020204" pitchFamily="34" charset="0"/>
              </a:rPr>
            </a:br>
            <a:r>
              <a:rPr lang="en-US" sz="1600" dirty="0">
                <a:latin typeface="Century Gothic" panose="020B0502020202020204" pitchFamily="34" charset="0"/>
              </a:rPr>
              <a:t>Labor Usage Variance</a:t>
            </a:r>
            <a:br>
              <a:rPr lang="en-US" sz="1600" dirty="0">
                <a:latin typeface="Century Gothic" panose="020B0502020202020204" pitchFamily="34" charset="0"/>
              </a:rPr>
            </a:br>
            <a:r>
              <a:rPr lang="en-US" sz="1600" dirty="0">
                <a:latin typeface="Century Gothic" panose="020B0502020202020204" pitchFamily="34" charset="0"/>
              </a:rPr>
              <a:t>Labor Rate Variance</a:t>
            </a:r>
            <a:br>
              <a:rPr lang="en-US" sz="1600" dirty="0">
                <a:latin typeface="Century Gothic" panose="020B0502020202020204" pitchFamily="34" charset="0"/>
              </a:rPr>
            </a:br>
            <a:r>
              <a:rPr lang="en-US" sz="1600" dirty="0">
                <a:latin typeface="Century Gothic" panose="020B0502020202020204" pitchFamily="34" charset="0"/>
              </a:rPr>
              <a:t>Burden Usage Variance</a:t>
            </a:r>
            <a:br>
              <a:rPr lang="en-US" sz="1600" dirty="0">
                <a:latin typeface="Century Gothic" panose="020B0502020202020204" pitchFamily="34" charset="0"/>
              </a:rPr>
            </a:br>
            <a:r>
              <a:rPr lang="en-US" sz="1600" dirty="0">
                <a:latin typeface="Century Gothic" panose="020B0502020202020204" pitchFamily="34" charset="0"/>
              </a:rPr>
              <a:t>Burden Rate Variance</a:t>
            </a:r>
          </a:p>
        </p:txBody>
      </p:sp>
      <p:sp>
        <p:nvSpPr>
          <p:cNvPr id="7" name="Text Box 7"/>
          <p:cNvSpPr txBox="1">
            <a:spLocks noChangeArrowheads="1"/>
          </p:cNvSpPr>
          <p:nvPr/>
        </p:nvSpPr>
        <p:spPr bwMode="auto">
          <a:xfrm>
            <a:off x="5223623" y="2037324"/>
            <a:ext cx="4990052" cy="2308324"/>
          </a:xfrm>
          <a:prstGeom prst="rect">
            <a:avLst/>
          </a:prstGeom>
          <a:noFill/>
          <a:ln w="9525">
            <a:noFill/>
            <a:miter lim="800000"/>
            <a:headEnd/>
            <a:tailEnd/>
          </a:ln>
        </p:spPr>
        <p:txBody>
          <a:bodyPr wrap="square">
            <a:spAutoFit/>
          </a:bodyPr>
          <a:lstStyle/>
          <a:p>
            <a:pPr algn="l" eaLnBrk="0" hangingPunct="0">
              <a:spcBef>
                <a:spcPct val="50000"/>
              </a:spcBef>
              <a:tabLst>
                <a:tab pos="114300" algn="l"/>
              </a:tabLst>
            </a:pPr>
            <a:r>
              <a:rPr lang="en-US" sz="1600" dirty="0">
                <a:latin typeface="Century Gothic" panose="020B0502020202020204" pitchFamily="34" charset="0"/>
              </a:rPr>
              <a:t>Non-Prod Labor, SFC Transfer, Downtime</a:t>
            </a:r>
            <a:br>
              <a:rPr lang="en-US" sz="1600" dirty="0">
                <a:latin typeface="Century Gothic" panose="020B0502020202020204" pitchFamily="34" charset="0"/>
              </a:rPr>
            </a:br>
            <a:r>
              <a:rPr lang="en-US" sz="1600" dirty="0">
                <a:latin typeface="Century Gothic" panose="020B0502020202020204" pitchFamily="34" charset="0"/>
              </a:rPr>
              <a:t>SFC, Repetitive Backflush/Rework, </a:t>
            </a:r>
            <a:br>
              <a:rPr lang="en-US" sz="1600" dirty="0">
                <a:latin typeface="Century Gothic" panose="020B0502020202020204" pitchFamily="34" charset="0"/>
              </a:rPr>
            </a:br>
            <a:r>
              <a:rPr lang="en-US" sz="1600" dirty="0">
                <a:latin typeface="Century Gothic" panose="020B0502020202020204" pitchFamily="34" charset="0"/>
              </a:rPr>
              <a:t>WO </a:t>
            </a:r>
            <a:r>
              <a:rPr lang="en-US" sz="1600" dirty="0" err="1">
                <a:latin typeface="Century Gothic" panose="020B0502020202020204" pitchFamily="34" charset="0"/>
              </a:rPr>
              <a:t>Acctg</a:t>
            </a:r>
            <a:r>
              <a:rPr lang="en-US" sz="1600" dirty="0">
                <a:latin typeface="Century Gothic" panose="020B0502020202020204" pitchFamily="34" charset="0"/>
              </a:rPr>
              <a:t> Close </a:t>
            </a:r>
            <a:br>
              <a:rPr lang="en-US" sz="1600" dirty="0">
                <a:latin typeface="Century Gothic" panose="020B0502020202020204" pitchFamily="34" charset="0"/>
              </a:rPr>
            </a:br>
            <a:r>
              <a:rPr lang="en-US" sz="1600" dirty="0">
                <a:latin typeface="Century Gothic" panose="020B0502020202020204" pitchFamily="34" charset="0"/>
              </a:rPr>
              <a:t>SFC, Repetitive Backflush/Rework, </a:t>
            </a:r>
            <a:br>
              <a:rPr lang="en-US" sz="1600" dirty="0">
                <a:latin typeface="Century Gothic" panose="020B0502020202020204" pitchFamily="34" charset="0"/>
              </a:rPr>
            </a:br>
            <a:r>
              <a:rPr lang="en-US" sz="1600" dirty="0">
                <a:latin typeface="Century Gothic" panose="020B0502020202020204" pitchFamily="34" charset="0"/>
              </a:rPr>
              <a:t>WO </a:t>
            </a:r>
            <a:r>
              <a:rPr lang="en-US" sz="1600" dirty="0" err="1">
                <a:latin typeface="Century Gothic" panose="020B0502020202020204" pitchFamily="34" charset="0"/>
              </a:rPr>
              <a:t>Acctg</a:t>
            </a:r>
            <a:r>
              <a:rPr lang="en-US" sz="1600" dirty="0">
                <a:latin typeface="Century Gothic" panose="020B0502020202020204" pitchFamily="34" charset="0"/>
              </a:rPr>
              <a:t> Close </a:t>
            </a:r>
            <a:br>
              <a:rPr lang="en-US" sz="1600" dirty="0">
                <a:latin typeface="Century Gothic" panose="020B0502020202020204" pitchFamily="34" charset="0"/>
              </a:rPr>
            </a:br>
            <a:r>
              <a:rPr lang="en-US" sz="1600" dirty="0">
                <a:latin typeface="Century Gothic" panose="020B0502020202020204" pitchFamily="34" charset="0"/>
              </a:rPr>
              <a:t>SFC, WO Receipt, Cum Order </a:t>
            </a:r>
            <a:r>
              <a:rPr lang="en-US" sz="1600" dirty="0" err="1">
                <a:latin typeface="Century Gothic" panose="020B0502020202020204" pitchFamily="34" charset="0"/>
              </a:rPr>
              <a:t>Acctg</a:t>
            </a:r>
            <a:r>
              <a:rPr lang="en-US" sz="1600" dirty="0">
                <a:latin typeface="Century Gothic" panose="020B0502020202020204" pitchFamily="34" charset="0"/>
              </a:rPr>
              <a:t> Close</a:t>
            </a:r>
            <a:br>
              <a:rPr lang="en-US" sz="1600" dirty="0">
                <a:latin typeface="Century Gothic" panose="020B0502020202020204" pitchFamily="34" charset="0"/>
              </a:rPr>
            </a:br>
            <a:r>
              <a:rPr lang="en-US" sz="1600" dirty="0">
                <a:latin typeface="Century Gothic" panose="020B0502020202020204" pitchFamily="34" charset="0"/>
              </a:rPr>
              <a:t>SFC, WO Receipt, Repetitive Backflush/Rework</a:t>
            </a:r>
            <a:br>
              <a:rPr lang="en-US" sz="1600" dirty="0">
                <a:latin typeface="Century Gothic" panose="020B0502020202020204" pitchFamily="34" charset="0"/>
              </a:rPr>
            </a:br>
            <a:r>
              <a:rPr lang="en-US" sz="1600" dirty="0">
                <a:latin typeface="Century Gothic" panose="020B0502020202020204" pitchFamily="34" charset="0"/>
              </a:rPr>
              <a:t>SFC, WO Receipt, Cum Order </a:t>
            </a:r>
            <a:r>
              <a:rPr lang="en-US" sz="1600" dirty="0" err="1">
                <a:latin typeface="Century Gothic" panose="020B0502020202020204" pitchFamily="34" charset="0"/>
              </a:rPr>
              <a:t>Acctg</a:t>
            </a:r>
            <a:r>
              <a:rPr lang="en-US" sz="1600" dirty="0">
                <a:latin typeface="Century Gothic" panose="020B0502020202020204" pitchFamily="34" charset="0"/>
              </a:rPr>
              <a:t> Close</a:t>
            </a:r>
            <a:br>
              <a:rPr lang="en-US" sz="1600" dirty="0">
                <a:latin typeface="Century Gothic" panose="020B0502020202020204" pitchFamily="34" charset="0"/>
              </a:rPr>
            </a:br>
            <a:r>
              <a:rPr lang="en-US" sz="1600" dirty="0">
                <a:latin typeface="Century Gothic" panose="020B0502020202020204" pitchFamily="34" charset="0"/>
              </a:rPr>
              <a:t>SFC, WO Receipt, Repetitive Backflush/Rework</a:t>
            </a:r>
          </a:p>
        </p:txBody>
      </p:sp>
      <p:sp>
        <p:nvSpPr>
          <p:cNvPr id="8" name="Text Box 9"/>
          <p:cNvSpPr txBox="1">
            <a:spLocks noChangeArrowheads="1"/>
          </p:cNvSpPr>
          <p:nvPr/>
        </p:nvSpPr>
        <p:spPr bwMode="auto">
          <a:xfrm>
            <a:off x="3915523" y="2035737"/>
            <a:ext cx="1044575" cy="2292350"/>
          </a:xfrm>
          <a:prstGeom prst="rect">
            <a:avLst/>
          </a:prstGeom>
          <a:noFill/>
          <a:ln w="9525">
            <a:noFill/>
            <a:miter lim="800000"/>
            <a:headEnd/>
            <a:tailEnd/>
          </a:ln>
        </p:spPr>
        <p:txBody>
          <a:bodyPr>
            <a:spAutoFit/>
          </a:bodyPr>
          <a:lstStyle/>
          <a:p>
            <a:pPr algn="l" eaLnBrk="0" hangingPunct="0">
              <a:spcBef>
                <a:spcPct val="50000"/>
              </a:spcBef>
            </a:pPr>
            <a:r>
              <a:rPr lang="en-US" sz="1600">
                <a:latin typeface="Century Gothic" panose="020B0502020202020204" pitchFamily="34" charset="0"/>
              </a:rPr>
              <a:t>Expense</a:t>
            </a:r>
            <a:br>
              <a:rPr lang="en-US" sz="1600">
                <a:latin typeface="Century Gothic" panose="020B0502020202020204" pitchFamily="34" charset="0"/>
              </a:rPr>
            </a:br>
            <a:r>
              <a:rPr lang="en-US" sz="1600">
                <a:latin typeface="Century Gothic" panose="020B0502020202020204" pitchFamily="34" charset="0"/>
              </a:rPr>
              <a:t>Expense</a:t>
            </a:r>
            <a:br>
              <a:rPr lang="en-US" sz="1600">
                <a:latin typeface="Century Gothic" panose="020B0502020202020204" pitchFamily="34" charset="0"/>
              </a:rPr>
            </a:br>
            <a:r>
              <a:rPr lang="en-US" sz="1600">
                <a:latin typeface="Century Gothic" panose="020B0502020202020204" pitchFamily="34" charset="0"/>
              </a:rPr>
              <a:t/>
            </a:r>
            <a:br>
              <a:rPr lang="en-US" sz="1600">
                <a:latin typeface="Century Gothic" panose="020B0502020202020204" pitchFamily="34" charset="0"/>
              </a:rPr>
            </a:br>
            <a:r>
              <a:rPr lang="en-US" sz="1600">
                <a:latin typeface="Century Gothic" panose="020B0502020202020204" pitchFamily="34" charset="0"/>
              </a:rPr>
              <a:t>Expense</a:t>
            </a:r>
            <a:br>
              <a:rPr lang="en-US" sz="1600">
                <a:latin typeface="Century Gothic" panose="020B0502020202020204" pitchFamily="34" charset="0"/>
              </a:rPr>
            </a:br>
            <a:r>
              <a:rPr lang="en-US" sz="1600">
                <a:latin typeface="Century Gothic" panose="020B0502020202020204" pitchFamily="34" charset="0"/>
              </a:rPr>
              <a:t/>
            </a:r>
            <a:br>
              <a:rPr lang="en-US" sz="1600">
                <a:latin typeface="Century Gothic" panose="020B0502020202020204" pitchFamily="34" charset="0"/>
              </a:rPr>
            </a:br>
            <a:r>
              <a:rPr lang="en-US" sz="1600">
                <a:latin typeface="Century Gothic" panose="020B0502020202020204" pitchFamily="34" charset="0"/>
              </a:rPr>
              <a:t>Expense</a:t>
            </a:r>
            <a:br>
              <a:rPr lang="en-US" sz="1600">
                <a:latin typeface="Century Gothic" panose="020B0502020202020204" pitchFamily="34" charset="0"/>
              </a:rPr>
            </a:br>
            <a:r>
              <a:rPr lang="en-US" sz="1600">
                <a:latin typeface="Century Gothic" panose="020B0502020202020204" pitchFamily="34" charset="0"/>
              </a:rPr>
              <a:t>Expense</a:t>
            </a:r>
            <a:br>
              <a:rPr lang="en-US" sz="1600">
                <a:latin typeface="Century Gothic" panose="020B0502020202020204" pitchFamily="34" charset="0"/>
              </a:rPr>
            </a:br>
            <a:r>
              <a:rPr lang="en-US" sz="1600">
                <a:latin typeface="Century Gothic" panose="020B0502020202020204" pitchFamily="34" charset="0"/>
              </a:rPr>
              <a:t>Expense</a:t>
            </a:r>
            <a:br>
              <a:rPr lang="en-US" sz="1600">
                <a:latin typeface="Century Gothic" panose="020B0502020202020204" pitchFamily="34" charset="0"/>
              </a:rPr>
            </a:br>
            <a:r>
              <a:rPr lang="en-US" sz="1600">
                <a:latin typeface="Century Gothic" panose="020B0502020202020204" pitchFamily="34" charset="0"/>
              </a:rPr>
              <a:t>Expense</a:t>
            </a:r>
          </a:p>
        </p:txBody>
      </p:sp>
      <p:sp>
        <p:nvSpPr>
          <p:cNvPr id="9" name="Text Box 10"/>
          <p:cNvSpPr txBox="1">
            <a:spLocks noChangeArrowheads="1"/>
          </p:cNvSpPr>
          <p:nvPr/>
        </p:nvSpPr>
        <p:spPr bwMode="auto">
          <a:xfrm>
            <a:off x="470471" y="1567424"/>
            <a:ext cx="1485900" cy="366713"/>
          </a:xfrm>
          <a:prstGeom prst="rect">
            <a:avLst/>
          </a:prstGeom>
          <a:noFill/>
          <a:ln w="9525">
            <a:noFill/>
            <a:miter lim="800000"/>
            <a:headEnd/>
            <a:tailEnd/>
          </a:ln>
        </p:spPr>
        <p:txBody>
          <a:bodyPr>
            <a:spAutoFit/>
          </a:bodyPr>
          <a:lstStyle/>
          <a:p>
            <a:pPr algn="l" eaLnBrk="0" hangingPunct="0">
              <a:spcBef>
                <a:spcPct val="50000"/>
              </a:spcBef>
            </a:pPr>
            <a:r>
              <a:rPr lang="en-US" sz="1800" b="1">
                <a:latin typeface="Century Gothic" panose="020B0502020202020204" pitchFamily="34" charset="0"/>
              </a:rPr>
              <a:t>Account</a:t>
            </a:r>
            <a:endParaRPr lang="en-US" sz="1800">
              <a:latin typeface="Century Gothic" panose="020B0502020202020204" pitchFamily="34" charset="0"/>
            </a:endParaRPr>
          </a:p>
        </p:txBody>
      </p:sp>
      <p:sp>
        <p:nvSpPr>
          <p:cNvPr id="10" name="Line 11"/>
          <p:cNvSpPr>
            <a:spLocks noChangeShapeType="1"/>
          </p:cNvSpPr>
          <p:nvPr/>
        </p:nvSpPr>
        <p:spPr bwMode="auto">
          <a:xfrm flipV="1">
            <a:off x="511746" y="1934138"/>
            <a:ext cx="9624292" cy="25400"/>
          </a:xfrm>
          <a:prstGeom prst="line">
            <a:avLst/>
          </a:prstGeom>
          <a:noFill/>
          <a:ln w="38100">
            <a:solidFill>
              <a:srgbClr val="FF0000"/>
            </a:solidFill>
            <a:round/>
            <a:headEnd/>
            <a:tailEnd/>
          </a:ln>
        </p:spPr>
        <p:txBody>
          <a:bodyPr wrap="none" anchor="ctr"/>
          <a:lstStyle/>
          <a:p>
            <a:endParaRPr lang="en-US">
              <a:latin typeface="Century Gothic" panose="020B0502020202020204" pitchFamily="34" charset="0"/>
            </a:endParaRPr>
          </a:p>
        </p:txBody>
      </p:sp>
      <p:sp>
        <p:nvSpPr>
          <p:cNvPr id="11" name="Text Box 12"/>
          <p:cNvSpPr txBox="1">
            <a:spLocks noChangeArrowheads="1"/>
          </p:cNvSpPr>
          <p:nvPr/>
        </p:nvSpPr>
        <p:spPr bwMode="auto">
          <a:xfrm>
            <a:off x="5220448" y="1567424"/>
            <a:ext cx="952500" cy="366713"/>
          </a:xfrm>
          <a:prstGeom prst="rect">
            <a:avLst/>
          </a:prstGeom>
          <a:noFill/>
          <a:ln w="9525">
            <a:noFill/>
            <a:miter lim="800000"/>
            <a:headEnd/>
            <a:tailEnd/>
          </a:ln>
        </p:spPr>
        <p:txBody>
          <a:bodyPr>
            <a:spAutoFit/>
          </a:bodyPr>
          <a:lstStyle/>
          <a:p>
            <a:pPr algn="l" eaLnBrk="0" hangingPunct="0">
              <a:spcBef>
                <a:spcPct val="50000"/>
              </a:spcBef>
            </a:pPr>
            <a:r>
              <a:rPr lang="en-US" sz="1800" b="1">
                <a:latin typeface="Century Gothic" panose="020B0502020202020204" pitchFamily="34" charset="0"/>
              </a:rPr>
              <a:t>Use</a:t>
            </a:r>
            <a:endParaRPr lang="en-US" sz="1800">
              <a:latin typeface="Century Gothic" panose="020B0502020202020204" pitchFamily="34" charset="0"/>
            </a:endParaRPr>
          </a:p>
        </p:txBody>
      </p:sp>
      <p:sp>
        <p:nvSpPr>
          <p:cNvPr id="12" name="Text Box 13"/>
          <p:cNvSpPr txBox="1">
            <a:spLocks noChangeArrowheads="1"/>
          </p:cNvSpPr>
          <p:nvPr/>
        </p:nvSpPr>
        <p:spPr bwMode="auto">
          <a:xfrm>
            <a:off x="3913935" y="1567424"/>
            <a:ext cx="952500" cy="366713"/>
          </a:xfrm>
          <a:prstGeom prst="rect">
            <a:avLst/>
          </a:prstGeom>
          <a:noFill/>
          <a:ln w="9525">
            <a:noFill/>
            <a:miter lim="800000"/>
            <a:headEnd/>
            <a:tailEnd/>
          </a:ln>
        </p:spPr>
        <p:txBody>
          <a:bodyPr>
            <a:spAutoFit/>
          </a:bodyPr>
          <a:lstStyle/>
          <a:p>
            <a:pPr algn="l" eaLnBrk="0" hangingPunct="0">
              <a:spcBef>
                <a:spcPct val="50000"/>
              </a:spcBef>
            </a:pPr>
            <a:r>
              <a:rPr lang="en-US" sz="1800" b="1">
                <a:latin typeface="Century Gothic" panose="020B0502020202020204" pitchFamily="34" charset="0"/>
              </a:rPr>
              <a:t>Type</a:t>
            </a:r>
            <a:endParaRPr lang="en-US" sz="1800">
              <a:latin typeface="Century Gothic" panose="020B0502020202020204" pitchFamily="34" charset="0"/>
            </a:endParaRPr>
          </a:p>
        </p:txBody>
      </p:sp>
    </p:spTree>
    <p:extLst>
      <p:ext uri="{BB962C8B-B14F-4D97-AF65-F5344CB8AC3E}">
        <p14:creationId xmlns:p14="http://schemas.microsoft.com/office/powerpoint/2010/main" val="81761540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25</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Accounts</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smtClean="0">
                <a:latin typeface="Century Gothic" panose="020B0502020202020204" pitchFamily="34" charset="0"/>
              </a:rPr>
              <a:t>Sites</a:t>
            </a:r>
            <a:endParaRPr lang="en-US" dirty="0">
              <a:latin typeface="Century Gothic" panose="020B0502020202020204" pitchFamily="34" charset="0"/>
            </a:endParaRPr>
          </a:p>
        </p:txBody>
      </p:sp>
      <p:pic>
        <p:nvPicPr>
          <p:cNvPr id="9" name="Picture 8"/>
          <p:cNvPicPr>
            <a:picLocks noChangeAspect="1"/>
          </p:cNvPicPr>
          <p:nvPr/>
        </p:nvPicPr>
        <p:blipFill>
          <a:blip r:embed="rId3"/>
          <a:stretch>
            <a:fillRect/>
          </a:stretch>
        </p:blipFill>
        <p:spPr>
          <a:xfrm>
            <a:off x="6994" y="1570726"/>
            <a:ext cx="12185006" cy="4918582"/>
          </a:xfrm>
          <a:prstGeom prst="rect">
            <a:avLst/>
          </a:prstGeom>
        </p:spPr>
      </p:pic>
      <p:sp>
        <p:nvSpPr>
          <p:cNvPr id="10" name="Text Box 3"/>
          <p:cNvSpPr txBox="1">
            <a:spLocks noChangeArrowheads="1"/>
          </p:cNvSpPr>
          <p:nvPr/>
        </p:nvSpPr>
        <p:spPr bwMode="auto">
          <a:xfrm>
            <a:off x="8937350" y="4757382"/>
            <a:ext cx="2309467" cy="132343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p>
            <a:pPr algn="l" eaLnBrk="0" hangingPunct="0">
              <a:spcBef>
                <a:spcPct val="50000"/>
              </a:spcBef>
              <a:tabLst>
                <a:tab pos="114300" algn="l"/>
                <a:tab pos="457200" algn="l"/>
              </a:tabLst>
              <a:defRPr/>
            </a:pPr>
            <a:r>
              <a:rPr lang="en-US" sz="1600" dirty="0">
                <a:latin typeface="Century Gothic" panose="020B0502020202020204" pitchFamily="34" charset="0"/>
              </a:rPr>
              <a:t>Used to book cost variance when a transfer between sites results in a cost </a:t>
            </a:r>
            <a:r>
              <a:rPr lang="en-US" sz="1600" dirty="0" smtClean="0">
                <a:latin typeface="Century Gothic" panose="020B0502020202020204" pitchFamily="34" charset="0"/>
              </a:rPr>
              <a:t>difference</a:t>
            </a:r>
            <a:endParaRPr lang="en-US" sz="1600" dirty="0">
              <a:latin typeface="Century Gothic" panose="020B0502020202020204" pitchFamily="34" charset="0"/>
            </a:endParaRPr>
          </a:p>
        </p:txBody>
      </p:sp>
    </p:spTree>
    <p:extLst>
      <p:ext uri="{BB962C8B-B14F-4D97-AF65-F5344CB8AC3E}">
        <p14:creationId xmlns:p14="http://schemas.microsoft.com/office/powerpoint/2010/main" val="22230432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26</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r>
              <a:rPr lang="en-US" dirty="0">
                <a:latin typeface="Century Gothic" panose="020B0502020202020204" pitchFamily="34" charset="0"/>
              </a:rPr>
              <a:t>GL Accounting Structure</a:t>
            </a:r>
          </a:p>
          <a:p>
            <a:pPr lvl="1"/>
            <a:r>
              <a:rPr lang="en-US" dirty="0">
                <a:latin typeface="Century Gothic" panose="020B0502020202020204" pitchFamily="34" charset="0"/>
              </a:rPr>
              <a:t>Entity</a:t>
            </a:r>
            <a:r>
              <a:rPr lang="en-US" altLang="zh-CN" dirty="0">
                <a:latin typeface="Century Gothic" panose="020B0502020202020204" pitchFamily="34" charset="0"/>
              </a:rPr>
              <a:t>, </a:t>
            </a:r>
            <a:r>
              <a:rPr lang="en-US" dirty="0">
                <a:latin typeface="Century Gothic" panose="020B0502020202020204" pitchFamily="34" charset="0"/>
              </a:rPr>
              <a:t>Account</a:t>
            </a:r>
            <a:r>
              <a:rPr lang="en-US" altLang="zh-CN" dirty="0">
                <a:latin typeface="Century Gothic" panose="020B0502020202020204" pitchFamily="34" charset="0"/>
              </a:rPr>
              <a:t>, </a:t>
            </a:r>
            <a:r>
              <a:rPr lang="en-US" dirty="0">
                <a:latin typeface="Century Gothic" panose="020B0502020202020204" pitchFamily="34" charset="0"/>
              </a:rPr>
              <a:t>Sub-account</a:t>
            </a:r>
            <a:r>
              <a:rPr lang="en-US" altLang="zh-CN" dirty="0">
                <a:latin typeface="Century Gothic" panose="020B0502020202020204" pitchFamily="34" charset="0"/>
              </a:rPr>
              <a:t>, </a:t>
            </a:r>
            <a:r>
              <a:rPr lang="en-US" dirty="0">
                <a:latin typeface="Century Gothic" panose="020B0502020202020204" pitchFamily="34" charset="0"/>
              </a:rPr>
              <a:t>Cost Center</a:t>
            </a:r>
            <a:r>
              <a:rPr lang="en-US" altLang="zh-CN" dirty="0">
                <a:latin typeface="Century Gothic" panose="020B0502020202020204" pitchFamily="34" charset="0"/>
              </a:rPr>
              <a:t>, </a:t>
            </a:r>
            <a:r>
              <a:rPr lang="en-US" dirty="0">
                <a:latin typeface="Century Gothic" panose="020B0502020202020204" pitchFamily="34" charset="0"/>
              </a:rPr>
              <a:t>Project</a:t>
            </a:r>
          </a:p>
          <a:p>
            <a:r>
              <a:rPr lang="en-US" altLang="zh-CN" dirty="0">
                <a:latin typeface="Century Gothic" panose="020B0502020202020204" pitchFamily="34" charset="0"/>
              </a:rPr>
              <a:t>GL </a:t>
            </a:r>
            <a:r>
              <a:rPr lang="en-US" dirty="0">
                <a:latin typeface="Century Gothic" panose="020B0502020202020204" pitchFamily="34" charset="0"/>
              </a:rPr>
              <a:t>Reference</a:t>
            </a:r>
          </a:p>
          <a:p>
            <a:pPr lvl="1"/>
            <a:r>
              <a:rPr lang="en-US" dirty="0">
                <a:latin typeface="Century Gothic" panose="020B0502020202020204" pitchFamily="34" charset="0"/>
              </a:rPr>
              <a:t>GL Reference</a:t>
            </a:r>
          </a:p>
          <a:p>
            <a:pPr lvl="1"/>
            <a:r>
              <a:rPr lang="en-US" dirty="0">
                <a:latin typeface="Century Gothic" panose="020B0502020202020204" pitchFamily="34" charset="0"/>
              </a:rPr>
              <a:t>GL Posting Lines</a:t>
            </a:r>
          </a:p>
          <a:p>
            <a:pPr lvl="1"/>
            <a:r>
              <a:rPr lang="en-US" dirty="0">
                <a:latin typeface="Century Gothic" panose="020B0502020202020204" pitchFamily="34" charset="0"/>
              </a:rPr>
              <a:t>GL Account Setup Flow</a:t>
            </a:r>
          </a:p>
          <a:p>
            <a:r>
              <a:rPr lang="en-US" dirty="0">
                <a:latin typeface="Century Gothic" panose="020B0502020202020204" pitchFamily="34" charset="0"/>
              </a:rPr>
              <a:t>GL Accounts</a:t>
            </a:r>
          </a:p>
          <a:p>
            <a:pPr lvl="1"/>
            <a:r>
              <a:rPr lang="en-US" dirty="0">
                <a:latin typeface="Century Gothic" panose="020B0502020202020204" pitchFamily="34" charset="0"/>
              </a:rPr>
              <a:t>Product Line Accounts</a:t>
            </a:r>
          </a:p>
          <a:p>
            <a:pPr lvl="1"/>
            <a:r>
              <a:rPr lang="en-US" dirty="0">
                <a:latin typeface="Century Gothic" panose="020B0502020202020204" pitchFamily="34" charset="0"/>
              </a:rPr>
              <a:t>Department Accounts</a:t>
            </a:r>
          </a:p>
          <a:p>
            <a:pPr lvl="1"/>
            <a:r>
              <a:rPr lang="en-US" dirty="0">
                <a:latin typeface="Century Gothic" panose="020B0502020202020204" pitchFamily="34" charset="0"/>
              </a:rPr>
              <a:t>Site </a:t>
            </a:r>
            <a:r>
              <a:rPr lang="en-US" dirty="0" smtClean="0">
                <a:latin typeface="Century Gothic" panose="020B0502020202020204" pitchFamily="34" charset="0"/>
              </a:rPr>
              <a:t>Accounts</a:t>
            </a:r>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Accounts</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altLang="zh-CN" dirty="0" smtClean="0">
                <a:latin typeface="Century Gothic" panose="020B0502020202020204" pitchFamily="34" charset="0"/>
              </a:rPr>
              <a:t>Review</a:t>
            </a:r>
            <a:endParaRPr lang="en-US" dirty="0">
              <a:latin typeface="Century Gothic" panose="020B0502020202020204" pitchFamily="34" charset="0"/>
            </a:endParaRPr>
          </a:p>
        </p:txBody>
      </p:sp>
    </p:spTree>
    <p:extLst>
      <p:ext uri="{BB962C8B-B14F-4D97-AF65-F5344CB8AC3E}">
        <p14:creationId xmlns:p14="http://schemas.microsoft.com/office/powerpoint/2010/main" val="26688074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27</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pPr marL="514350" indent="-514350">
              <a:buFont typeface="+mj-lt"/>
              <a:buAutoNum type="arabicPeriod"/>
            </a:pPr>
            <a:r>
              <a:rPr lang="en-US" dirty="0" smtClean="0">
                <a:latin typeface="Century Gothic" panose="020B0502020202020204" pitchFamily="34" charset="0"/>
              </a:rPr>
              <a:t>To set up costing GL accounts, what </a:t>
            </a:r>
            <a:r>
              <a:rPr lang="en-US" dirty="0">
                <a:latin typeface="Century Gothic" panose="020B0502020202020204" pitchFamily="34" charset="0"/>
              </a:rPr>
              <a:t>of following </a:t>
            </a:r>
            <a:r>
              <a:rPr lang="en-US" dirty="0" smtClean="0">
                <a:latin typeface="Century Gothic" panose="020B0502020202020204" pitchFamily="34" charset="0"/>
              </a:rPr>
              <a:t>is optional?</a:t>
            </a:r>
          </a:p>
          <a:p>
            <a:pPr marL="796925" lvl="1" indent="-514350">
              <a:buFont typeface="+mj-lt"/>
              <a:buAutoNum type="alphaUcPeriod"/>
            </a:pPr>
            <a:r>
              <a:rPr lang="en-US" sz="2800" dirty="0" smtClean="0">
                <a:latin typeface="Century Gothic" panose="020B0502020202020204" pitchFamily="34" charset="0"/>
              </a:rPr>
              <a:t>Base Control</a:t>
            </a:r>
            <a:endParaRPr lang="en-US" sz="2800" dirty="0">
              <a:latin typeface="Century Gothic" panose="020B0502020202020204" pitchFamily="34" charset="0"/>
            </a:endParaRPr>
          </a:p>
          <a:p>
            <a:pPr marL="796925" lvl="1" indent="-514350">
              <a:buFont typeface="+mj-lt"/>
              <a:buAutoNum type="alphaUcPeriod"/>
            </a:pPr>
            <a:r>
              <a:rPr lang="en-US" sz="2800" dirty="0" smtClean="0">
                <a:latin typeface="Century Gothic" panose="020B0502020202020204" pitchFamily="34" charset="0"/>
              </a:rPr>
              <a:t>Product Lines</a:t>
            </a:r>
            <a:endParaRPr lang="en-US" sz="2800" dirty="0">
              <a:latin typeface="Century Gothic" panose="020B0502020202020204" pitchFamily="34" charset="0"/>
            </a:endParaRPr>
          </a:p>
          <a:p>
            <a:pPr marL="796925" lvl="1" indent="-514350">
              <a:buFont typeface="+mj-lt"/>
              <a:buAutoNum type="alphaUcPeriod"/>
            </a:pPr>
            <a:r>
              <a:rPr lang="en-US" sz="2800" dirty="0" smtClean="0">
                <a:latin typeface="Century Gothic" panose="020B0502020202020204" pitchFamily="34" charset="0"/>
              </a:rPr>
              <a:t>Departments</a:t>
            </a:r>
            <a:endParaRPr lang="en-US" sz="2800" dirty="0">
              <a:latin typeface="Century Gothic" panose="020B0502020202020204" pitchFamily="34" charset="0"/>
            </a:endParaRPr>
          </a:p>
          <a:p>
            <a:pPr marL="796925" lvl="1" indent="-514350">
              <a:buFont typeface="+mj-lt"/>
              <a:buAutoNum type="alphaUcPeriod"/>
            </a:pPr>
            <a:r>
              <a:rPr lang="en-US" sz="2800" dirty="0" smtClean="0">
                <a:latin typeface="Century Gothic" panose="020B0502020202020204" pitchFamily="34" charset="0"/>
              </a:rPr>
              <a:t>Inventory Accounts</a:t>
            </a:r>
            <a:endParaRPr lang="en-US" sz="2800"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Costing Accounts</a:t>
            </a:r>
          </a:p>
        </p:txBody>
      </p:sp>
      <p:sp>
        <p:nvSpPr>
          <p:cNvPr id="5" name="myTitle"/>
          <p:cNvSpPr>
            <a:spLocks noGrp="1"/>
          </p:cNvSpPr>
          <p:nvPr>
            <p:ph type="title"/>
          </p:nvPr>
        </p:nvSpPr>
        <p:spPr/>
        <p:txBody>
          <a:bodyPr/>
          <a:lstStyle/>
          <a:p>
            <a:r>
              <a:rPr lang="en-US" dirty="0">
                <a:latin typeface="Century Gothic" panose="020B0502020202020204" pitchFamily="34" charset="0"/>
              </a:rPr>
              <a:t>Mastery Question – Multiple Choice</a:t>
            </a:r>
          </a:p>
        </p:txBody>
      </p:sp>
    </p:spTree>
    <p:extLst>
      <p:ext uri="{BB962C8B-B14F-4D97-AF65-F5344CB8AC3E}">
        <p14:creationId xmlns:p14="http://schemas.microsoft.com/office/powerpoint/2010/main" val="21105705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28</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pPr marL="514350" indent="-514350">
              <a:buFont typeface="+mj-lt"/>
              <a:buAutoNum type="arabicPeriod" startAt="2"/>
            </a:pPr>
            <a:r>
              <a:rPr lang="en-US" dirty="0">
                <a:latin typeface="Century Gothic" panose="020B0502020202020204" pitchFamily="34" charset="0"/>
              </a:rPr>
              <a:t>In Inventory Accounts, you can set up inventory accounts by product line, site, and location to obtain the level of detail that you want</a:t>
            </a:r>
            <a:r>
              <a:rPr lang="en-US" dirty="0" smtClean="0">
                <a:latin typeface="Century Gothic" panose="020B0502020202020204" pitchFamily="34" charset="0"/>
              </a:rPr>
              <a:t>.</a:t>
            </a:r>
          </a:p>
          <a:p>
            <a:pPr marL="796925" lvl="1" indent="-514350">
              <a:buFont typeface="+mj-lt"/>
              <a:buAutoNum type="alphaUcPeriod"/>
            </a:pPr>
            <a:r>
              <a:rPr lang="en-US" sz="2800" dirty="0">
                <a:latin typeface="Century Gothic" panose="020B0502020202020204" pitchFamily="34" charset="0"/>
              </a:rPr>
              <a:t>True</a:t>
            </a:r>
          </a:p>
          <a:p>
            <a:pPr marL="796925" lvl="1" indent="-514350">
              <a:buFont typeface="+mj-lt"/>
              <a:buAutoNum type="alphaUcPeriod"/>
            </a:pPr>
            <a:r>
              <a:rPr lang="en-US" sz="2800" dirty="0">
                <a:latin typeface="Century Gothic" panose="020B0502020202020204" pitchFamily="34" charset="0"/>
              </a:rPr>
              <a:t>False</a:t>
            </a: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Costing Accounts</a:t>
            </a:r>
          </a:p>
        </p:txBody>
      </p:sp>
      <p:sp>
        <p:nvSpPr>
          <p:cNvPr id="5" name="myTitle"/>
          <p:cNvSpPr>
            <a:spLocks noGrp="1"/>
          </p:cNvSpPr>
          <p:nvPr>
            <p:ph type="title"/>
          </p:nvPr>
        </p:nvSpPr>
        <p:spPr/>
        <p:txBody>
          <a:bodyPr/>
          <a:lstStyle/>
          <a:p>
            <a:r>
              <a:rPr lang="en-US" dirty="0">
                <a:latin typeface="Century Gothic" panose="020B0502020202020204" pitchFamily="34" charset="0"/>
              </a:rPr>
              <a:t>Mastery Question – True False</a:t>
            </a:r>
          </a:p>
        </p:txBody>
      </p:sp>
    </p:spTree>
    <p:extLst>
      <p:ext uri="{BB962C8B-B14F-4D97-AF65-F5344CB8AC3E}">
        <p14:creationId xmlns:p14="http://schemas.microsoft.com/office/powerpoint/2010/main" val="26995133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29</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pPr marL="514350" indent="-514350">
              <a:buFont typeface="+mj-lt"/>
              <a:buAutoNum type="arabicPeriod" startAt="3"/>
            </a:pPr>
            <a:r>
              <a:rPr lang="en-US" dirty="0">
                <a:latin typeface="Century Gothic" panose="020B0502020202020204" pitchFamily="34" charset="0"/>
              </a:rPr>
              <a:t>If you want to set up COGS accounts by customer type, which of following menu you should use</a:t>
            </a:r>
            <a:r>
              <a:rPr lang="en-US" dirty="0" smtClean="0">
                <a:latin typeface="Century Gothic" panose="020B0502020202020204" pitchFamily="34" charset="0"/>
              </a:rPr>
              <a:t>?</a:t>
            </a:r>
          </a:p>
          <a:p>
            <a:pPr marL="796925" lvl="1" indent="-514350">
              <a:buFont typeface="+mj-lt"/>
              <a:buAutoNum type="alphaUcPeriod"/>
            </a:pPr>
            <a:r>
              <a:rPr lang="en-US" sz="2800" dirty="0">
                <a:latin typeface="Century Gothic" panose="020B0502020202020204" pitchFamily="34" charset="0"/>
              </a:rPr>
              <a:t>Product Lines</a:t>
            </a:r>
          </a:p>
          <a:p>
            <a:pPr marL="796925" lvl="1" indent="-514350">
              <a:buFont typeface="+mj-lt"/>
              <a:buAutoNum type="alphaUcPeriod"/>
            </a:pPr>
            <a:r>
              <a:rPr lang="en-US" sz="2800" dirty="0">
                <a:latin typeface="Century Gothic" panose="020B0502020202020204" pitchFamily="34" charset="0"/>
              </a:rPr>
              <a:t>Departments</a:t>
            </a:r>
          </a:p>
          <a:p>
            <a:pPr marL="796925" lvl="1" indent="-514350">
              <a:buFont typeface="+mj-lt"/>
              <a:buAutoNum type="alphaUcPeriod"/>
            </a:pPr>
            <a:r>
              <a:rPr lang="en-US" sz="2800" dirty="0">
                <a:latin typeface="Century Gothic" panose="020B0502020202020204" pitchFamily="34" charset="0"/>
              </a:rPr>
              <a:t>Inventory Accounts</a:t>
            </a:r>
          </a:p>
          <a:p>
            <a:pPr marL="796925" lvl="1" indent="-514350">
              <a:buFont typeface="+mj-lt"/>
              <a:buAutoNum type="alphaUcPeriod"/>
            </a:pPr>
            <a:r>
              <a:rPr lang="en-US" sz="2800" dirty="0">
                <a:latin typeface="Century Gothic" panose="020B0502020202020204" pitchFamily="34" charset="0"/>
              </a:rPr>
              <a:t>Sales Accounts</a:t>
            </a: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Costing Accounts</a:t>
            </a:r>
          </a:p>
        </p:txBody>
      </p:sp>
      <p:sp>
        <p:nvSpPr>
          <p:cNvPr id="5" name="myTitle"/>
          <p:cNvSpPr>
            <a:spLocks noGrp="1"/>
          </p:cNvSpPr>
          <p:nvPr>
            <p:ph type="title"/>
          </p:nvPr>
        </p:nvSpPr>
        <p:spPr/>
        <p:txBody>
          <a:bodyPr/>
          <a:lstStyle/>
          <a:p>
            <a:r>
              <a:rPr lang="en-US" dirty="0">
                <a:latin typeface="Century Gothic" panose="020B0502020202020204" pitchFamily="34" charset="0"/>
              </a:rPr>
              <a:t>Mastery Question – Multiple Choice</a:t>
            </a:r>
          </a:p>
        </p:txBody>
      </p:sp>
    </p:spTree>
    <p:extLst>
      <p:ext uri="{BB962C8B-B14F-4D97-AF65-F5344CB8AC3E}">
        <p14:creationId xmlns:p14="http://schemas.microsoft.com/office/powerpoint/2010/main" val="122645952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3</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r>
              <a:rPr lang="en-US" dirty="0">
                <a:latin typeface="Century Gothic" panose="020B0502020202020204" pitchFamily="34" charset="0"/>
              </a:rPr>
              <a:t>Entity</a:t>
            </a:r>
          </a:p>
          <a:p>
            <a:r>
              <a:rPr lang="en-US" dirty="0">
                <a:latin typeface="Century Gothic" panose="020B0502020202020204" pitchFamily="34" charset="0"/>
              </a:rPr>
              <a:t>Account</a:t>
            </a:r>
          </a:p>
          <a:p>
            <a:r>
              <a:rPr lang="en-US" dirty="0">
                <a:latin typeface="Century Gothic" panose="020B0502020202020204" pitchFamily="34" charset="0"/>
              </a:rPr>
              <a:t>Sub-account</a:t>
            </a:r>
          </a:p>
          <a:p>
            <a:r>
              <a:rPr lang="en-US" dirty="0">
                <a:latin typeface="Century Gothic" panose="020B0502020202020204" pitchFamily="34" charset="0"/>
              </a:rPr>
              <a:t>Cost Center</a:t>
            </a:r>
          </a:p>
          <a:p>
            <a:r>
              <a:rPr lang="en-US" dirty="0" smtClean="0">
                <a:latin typeface="Century Gothic" panose="020B0502020202020204" pitchFamily="34" charset="0"/>
              </a:rPr>
              <a:t>Project</a:t>
            </a:r>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Accounts</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GL Accounting </a:t>
            </a:r>
            <a:r>
              <a:rPr lang="en-US" dirty="0" smtClean="0">
                <a:latin typeface="Century Gothic" panose="020B0502020202020204" pitchFamily="34" charset="0"/>
              </a:rPr>
              <a:t>Structure</a:t>
            </a:r>
            <a:endParaRPr lang="en-US" dirty="0">
              <a:latin typeface="Century Gothic" panose="020B0502020202020204" pitchFamily="34" charset="0"/>
            </a:endParaRPr>
          </a:p>
        </p:txBody>
      </p:sp>
    </p:spTree>
    <p:extLst>
      <p:ext uri="{BB962C8B-B14F-4D97-AF65-F5344CB8AC3E}">
        <p14:creationId xmlns:p14="http://schemas.microsoft.com/office/powerpoint/2010/main" val="316912574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30</a:t>
            </a:fld>
            <a:endParaRPr lang="en-US" dirty="0">
              <a:latin typeface="Century Gothic" panose="020B0502020202020204" pitchFamily="34" charset="0"/>
            </a:endParaRPr>
          </a:p>
        </p:txBody>
      </p:sp>
      <p:sp>
        <p:nvSpPr>
          <p:cNvPr id="4" name="myTitle"/>
          <p:cNvSpPr>
            <a:spLocks noGrp="1"/>
          </p:cNvSpPr>
          <p:nvPr>
            <p:ph type="title"/>
          </p:nvPr>
        </p:nvSpPr>
        <p:spPr/>
        <p:txBody>
          <a:bodyPr>
            <a:normAutofit/>
          </a:bodyPr>
          <a:lstStyle/>
          <a:p>
            <a:r>
              <a:rPr lang="en-US" dirty="0" smtClean="0">
                <a:latin typeface="Century Gothic" panose="020B0502020202020204" pitchFamily="34" charset="0"/>
              </a:rPr>
              <a:t>Exercise: </a:t>
            </a:r>
            <a:r>
              <a:rPr lang="en-GB" dirty="0">
                <a:latin typeface="Century Gothic" panose="020B0502020202020204" pitchFamily="34" charset="0"/>
              </a:rPr>
              <a:t>Costing Accounts</a:t>
            </a:r>
            <a:endParaRPr lang="en-US" dirty="0">
              <a:latin typeface="Century Gothic" panose="020B0502020202020204" pitchFamily="34" charset="0"/>
            </a:endParaRPr>
          </a:p>
        </p:txBody>
      </p:sp>
      <p:sp>
        <p:nvSpPr>
          <p:cNvPr id="5" name="Text Placeholder 4"/>
          <p:cNvSpPr>
            <a:spLocks noGrp="1"/>
          </p:cNvSpPr>
          <p:nvPr>
            <p:ph type="body" sz="quarter" idx="11"/>
          </p:nvPr>
        </p:nvSpPr>
        <p:spPr/>
        <p:txBody>
          <a:bodyPr/>
          <a:lstStyle/>
          <a:p>
            <a:r>
              <a:rPr lang="en-GB" dirty="0">
                <a:latin typeface="Century Gothic" panose="020B0502020202020204" pitchFamily="34" charset="0"/>
              </a:rPr>
              <a:t>Costing Accounts</a:t>
            </a:r>
            <a:endParaRPr lang="en-US" dirty="0">
              <a:latin typeface="Century Gothic" panose="020B0502020202020204" pitchFamily="34" charset="0"/>
            </a:endParaRPr>
          </a:p>
        </p:txBody>
      </p:sp>
      <p:pic>
        <p:nvPicPr>
          <p:cNvPr id="9" name="Picture 4" descr="hand"/>
          <p:cNvPicPr>
            <a:picLocks noGrp="1" noChangeAspect="1" noChangeArrowheads="1"/>
          </p:cNvPicPr>
          <p:nvPr>
            <p:ph idx="1"/>
          </p:nvPr>
        </p:nvPicPr>
        <p:blipFill>
          <a:blip r:embed="rId3" cstate="print"/>
          <a:srcRect/>
          <a:stretch>
            <a:fillRect/>
          </a:stretch>
        </p:blipFill>
        <p:spPr bwMode="auto">
          <a:xfrm>
            <a:off x="1289786" y="1994391"/>
            <a:ext cx="9606012" cy="3624668"/>
          </a:xfrm>
          <a:prstGeom prst="rect">
            <a:avLst/>
          </a:prstGeom>
          <a:noFill/>
          <a:ln w="9525">
            <a:noFill/>
            <a:miter lim="800000"/>
            <a:headEnd/>
            <a:tailEnd/>
          </a:ln>
        </p:spPr>
      </p:pic>
    </p:spTree>
    <p:extLst>
      <p:ext uri="{BB962C8B-B14F-4D97-AF65-F5344CB8AC3E}">
        <p14:creationId xmlns:p14="http://schemas.microsoft.com/office/powerpoint/2010/main" val="3665097683"/>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4</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Accounts</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GL Account Structure</a:t>
            </a:r>
          </a:p>
        </p:txBody>
      </p:sp>
      <p:grpSp>
        <p:nvGrpSpPr>
          <p:cNvPr id="6" name="Group 5"/>
          <p:cNvGrpSpPr/>
          <p:nvPr/>
        </p:nvGrpSpPr>
        <p:grpSpPr>
          <a:xfrm>
            <a:off x="492134" y="1630143"/>
            <a:ext cx="10591984" cy="4190212"/>
            <a:chOff x="177223" y="2176463"/>
            <a:chExt cx="8799539" cy="3772932"/>
          </a:xfrm>
        </p:grpSpPr>
        <p:sp>
          <p:nvSpPr>
            <p:cNvPr id="7" name="Text Box 3"/>
            <p:cNvSpPr txBox="1">
              <a:spLocks noChangeArrowheads="1"/>
            </p:cNvSpPr>
            <p:nvPr/>
          </p:nvSpPr>
          <p:spPr bwMode="auto">
            <a:xfrm>
              <a:off x="581025" y="3000375"/>
              <a:ext cx="1522413" cy="369332"/>
            </a:xfrm>
            <a:prstGeom prst="rect">
              <a:avLst/>
            </a:prstGeom>
            <a:solidFill>
              <a:srgbClr val="141414"/>
            </a:solidFill>
            <a:ln w="57150" algn="ctr">
              <a:solidFill>
                <a:srgbClr val="366092"/>
              </a:solidFill>
              <a:miter lim="800000"/>
              <a:headEnd/>
              <a:tailEnd/>
            </a:ln>
            <a:effectLst>
              <a:outerShdw dist="53882" dir="2700000" algn="ctr" rotWithShape="0">
                <a:srgbClr val="808080"/>
              </a:outerShdw>
            </a:effectLst>
          </p:spPr>
          <p:txBody>
            <a:bodyPr tIns="91440" bIns="9144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a:ln>
                    <a:noFill/>
                  </a:ln>
                  <a:solidFill>
                    <a:prstClr val="white"/>
                  </a:solidFill>
                  <a:effectLst/>
                  <a:uLnTx/>
                  <a:uFillTx/>
                </a:rPr>
                <a:t>Account</a:t>
              </a:r>
            </a:p>
          </p:txBody>
        </p:sp>
        <p:sp>
          <p:nvSpPr>
            <p:cNvPr id="8" name="Text Box 4"/>
            <p:cNvSpPr txBox="1">
              <a:spLocks noChangeArrowheads="1"/>
            </p:cNvSpPr>
            <p:nvPr/>
          </p:nvSpPr>
          <p:spPr bwMode="auto">
            <a:xfrm>
              <a:off x="2173056" y="3000375"/>
              <a:ext cx="1164101" cy="369332"/>
            </a:xfrm>
            <a:prstGeom prst="rect">
              <a:avLst/>
            </a:prstGeom>
            <a:solidFill>
              <a:srgbClr val="4F81BD">
                <a:lumMod val="20000"/>
                <a:lumOff val="80000"/>
              </a:srgbClr>
            </a:solidFill>
            <a:ln w="57150" algn="ctr">
              <a:solidFill>
                <a:srgbClr val="366092"/>
              </a:solidFill>
              <a:miter lim="800000"/>
              <a:headEnd/>
              <a:tailEnd/>
            </a:ln>
            <a:effectLst>
              <a:outerShdw dist="53882" dir="2700000" algn="ctr" rotWithShape="0">
                <a:srgbClr val="808080"/>
              </a:outerShdw>
            </a:effectLst>
          </p:spPr>
          <p:txBody>
            <a:bodyPr wrap="none" tIns="91440" bIns="9144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rgbClr val="141414"/>
                  </a:solidFill>
                  <a:effectLst/>
                  <a:uLnTx/>
                  <a:uFillTx/>
                </a:rPr>
                <a:t>Sub-Account</a:t>
              </a:r>
            </a:p>
          </p:txBody>
        </p:sp>
        <p:sp>
          <p:nvSpPr>
            <p:cNvPr id="9" name="Text Box 5"/>
            <p:cNvSpPr txBox="1">
              <a:spLocks noChangeArrowheads="1"/>
            </p:cNvSpPr>
            <p:nvPr/>
          </p:nvSpPr>
          <p:spPr bwMode="auto">
            <a:xfrm>
              <a:off x="3379150" y="3000375"/>
              <a:ext cx="1083951" cy="369332"/>
            </a:xfrm>
            <a:prstGeom prst="rect">
              <a:avLst/>
            </a:prstGeom>
            <a:solidFill>
              <a:srgbClr val="4F81BD">
                <a:lumMod val="20000"/>
                <a:lumOff val="80000"/>
              </a:srgbClr>
            </a:solidFill>
            <a:ln w="57150" algn="ctr">
              <a:solidFill>
                <a:srgbClr val="366092"/>
              </a:solidFill>
              <a:miter lim="800000"/>
              <a:headEnd/>
              <a:tailEnd/>
            </a:ln>
            <a:effectLst>
              <a:outerShdw dist="53882" dir="2700000" algn="ctr" rotWithShape="0">
                <a:srgbClr val="808080"/>
              </a:outerShdw>
            </a:effectLst>
          </p:spPr>
          <p:txBody>
            <a:bodyPr wrap="none" tIns="91440" bIns="9144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rgbClr val="141414"/>
                  </a:solidFill>
                  <a:effectLst/>
                  <a:uLnTx/>
                  <a:uFillTx/>
                </a:rPr>
                <a:t>Cost Center</a:t>
              </a:r>
            </a:p>
          </p:txBody>
        </p:sp>
        <p:sp>
          <p:nvSpPr>
            <p:cNvPr id="10" name="Text Box 6"/>
            <p:cNvSpPr txBox="1">
              <a:spLocks noChangeArrowheads="1"/>
            </p:cNvSpPr>
            <p:nvPr/>
          </p:nvSpPr>
          <p:spPr bwMode="auto">
            <a:xfrm>
              <a:off x="4554091" y="3000375"/>
              <a:ext cx="880369" cy="369332"/>
            </a:xfrm>
            <a:prstGeom prst="rect">
              <a:avLst/>
            </a:prstGeom>
            <a:solidFill>
              <a:srgbClr val="4F81BD">
                <a:lumMod val="20000"/>
                <a:lumOff val="80000"/>
              </a:srgbClr>
            </a:solidFill>
            <a:ln w="57150" algn="ctr">
              <a:solidFill>
                <a:srgbClr val="366092"/>
              </a:solidFill>
              <a:miter lim="800000"/>
              <a:headEnd/>
              <a:tailEnd/>
            </a:ln>
            <a:effectLst>
              <a:outerShdw dist="53882" dir="2700000" algn="ctr" rotWithShape="0">
                <a:srgbClr val="808080"/>
              </a:outerShdw>
            </a:effectLst>
          </p:spPr>
          <p:txBody>
            <a:bodyPr wrap="none" tIns="91440" bIns="9144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rgbClr val="141414"/>
                  </a:solidFill>
                  <a:effectLst/>
                  <a:uLnTx/>
                  <a:uFillTx/>
                </a:rPr>
                <a:t>  Project  </a:t>
              </a:r>
            </a:p>
          </p:txBody>
        </p:sp>
        <p:sp>
          <p:nvSpPr>
            <p:cNvPr id="11" name="Text Box 7"/>
            <p:cNvSpPr txBox="1">
              <a:spLocks noChangeArrowheads="1"/>
            </p:cNvSpPr>
            <p:nvPr/>
          </p:nvSpPr>
          <p:spPr bwMode="auto">
            <a:xfrm>
              <a:off x="177223" y="2176463"/>
              <a:ext cx="579005" cy="369332"/>
            </a:xfrm>
            <a:prstGeom prst="rect">
              <a:avLst/>
            </a:prstGeom>
            <a:solidFill>
              <a:srgbClr val="8DABD7"/>
            </a:solidFill>
            <a:ln w="57150" algn="ctr">
              <a:solidFill>
                <a:srgbClr val="DFDFF1"/>
              </a:solidFill>
              <a:miter lim="800000"/>
              <a:headEnd/>
              <a:tailEnd/>
            </a:ln>
            <a:effectLst>
              <a:outerShdw dist="53882" dir="2700000" algn="ctr" rotWithShape="0">
                <a:srgbClr val="808080"/>
              </a:outerShdw>
            </a:effectLst>
          </p:spPr>
          <p:txBody>
            <a:bodyPr wrap="none" tIns="91440" bIns="9144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a:ln>
                    <a:noFill/>
                  </a:ln>
                  <a:solidFill>
                    <a:prstClr val="white"/>
                  </a:solidFill>
                  <a:effectLst/>
                  <a:uLnTx/>
                  <a:uFillTx/>
                </a:rPr>
                <a:t>Entity</a:t>
              </a:r>
            </a:p>
          </p:txBody>
        </p:sp>
        <p:sp>
          <p:nvSpPr>
            <p:cNvPr id="12" name="Text Box 8"/>
            <p:cNvSpPr txBox="1">
              <a:spLocks noChangeArrowheads="1"/>
            </p:cNvSpPr>
            <p:nvPr/>
          </p:nvSpPr>
          <p:spPr bwMode="auto">
            <a:xfrm>
              <a:off x="901084" y="2176463"/>
              <a:ext cx="587019" cy="369332"/>
            </a:xfrm>
            <a:prstGeom prst="rect">
              <a:avLst/>
            </a:prstGeom>
            <a:solidFill>
              <a:srgbClr val="8DABD7"/>
            </a:solidFill>
            <a:ln w="57150" algn="ctr">
              <a:solidFill>
                <a:srgbClr val="DFDFF1"/>
              </a:solidFill>
              <a:miter lim="800000"/>
              <a:headEnd/>
              <a:tailEnd/>
            </a:ln>
            <a:effectLst>
              <a:outerShdw dist="53882" dir="2700000" algn="ctr" rotWithShape="0">
                <a:srgbClr val="808080"/>
              </a:outerShdw>
            </a:effectLst>
          </p:spPr>
          <p:txBody>
            <a:bodyPr wrap="none" tIns="91440" bIns="9144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a:ln>
                    <a:noFill/>
                  </a:ln>
                  <a:solidFill>
                    <a:prstClr val="white"/>
                  </a:solidFill>
                  <a:effectLst/>
                  <a:uLnTx/>
                  <a:uFillTx/>
                </a:rPr>
                <a:t>Yr/Pd</a:t>
              </a:r>
            </a:p>
          </p:txBody>
        </p:sp>
        <p:sp>
          <p:nvSpPr>
            <p:cNvPr id="13" name="Text Box 9"/>
            <p:cNvSpPr txBox="1">
              <a:spLocks noChangeArrowheads="1"/>
            </p:cNvSpPr>
            <p:nvPr/>
          </p:nvSpPr>
          <p:spPr bwMode="auto">
            <a:xfrm>
              <a:off x="2305451" y="2178050"/>
              <a:ext cx="869149" cy="369332"/>
            </a:xfrm>
            <a:prstGeom prst="rect">
              <a:avLst/>
            </a:prstGeom>
            <a:solidFill>
              <a:srgbClr val="8DABD7"/>
            </a:solidFill>
            <a:ln w="57150" algn="ctr">
              <a:solidFill>
                <a:srgbClr val="DFDFF1"/>
              </a:solidFill>
              <a:miter lim="800000"/>
              <a:headEnd/>
              <a:tailEnd/>
            </a:ln>
            <a:effectLst>
              <a:outerShdw dist="53882" dir="2700000" algn="ctr" rotWithShape="0">
                <a:srgbClr val="808080"/>
              </a:outerShdw>
            </a:effectLst>
          </p:spPr>
          <p:txBody>
            <a:bodyPr wrap="none" tIns="91440" bIns="9144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a:ln>
                    <a:noFill/>
                  </a:ln>
                  <a:solidFill>
                    <a:prstClr val="white"/>
                  </a:solidFill>
                  <a:effectLst/>
                  <a:uLnTx/>
                  <a:uFillTx/>
                </a:rPr>
                <a:t>Daybook</a:t>
              </a:r>
            </a:p>
          </p:txBody>
        </p:sp>
        <p:sp>
          <p:nvSpPr>
            <p:cNvPr id="14" name="Text Box 12"/>
            <p:cNvSpPr txBox="1">
              <a:spLocks noChangeArrowheads="1"/>
            </p:cNvSpPr>
            <p:nvPr/>
          </p:nvSpPr>
          <p:spPr bwMode="auto">
            <a:xfrm>
              <a:off x="5596486" y="3000375"/>
              <a:ext cx="510076" cy="369332"/>
            </a:xfrm>
            <a:prstGeom prst="rect">
              <a:avLst/>
            </a:prstGeom>
            <a:solidFill>
              <a:srgbClr val="4F81BD">
                <a:lumMod val="20000"/>
                <a:lumOff val="80000"/>
              </a:srgbClr>
            </a:solidFill>
            <a:ln w="57150" algn="ctr">
              <a:solidFill>
                <a:srgbClr val="141414"/>
              </a:solidFill>
              <a:miter lim="800000"/>
              <a:headEnd/>
              <a:tailEnd/>
            </a:ln>
            <a:effectLst>
              <a:outerShdw dist="53882" dir="2700000" algn="ctr" rotWithShape="0">
                <a:srgbClr val="808080"/>
              </a:outerShdw>
            </a:effectLst>
          </p:spPr>
          <p:txBody>
            <a:bodyPr wrap="none" tIns="91440" bIns="9144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smtClean="0">
                  <a:ln>
                    <a:noFill/>
                  </a:ln>
                  <a:solidFill>
                    <a:srgbClr val="141414"/>
                  </a:solidFill>
                  <a:effectLst/>
                  <a:uLnTx/>
                  <a:uFillTx/>
                </a:rPr>
                <a:t>SAFs</a:t>
              </a:r>
              <a:endParaRPr kumimoji="0" lang="en-US" sz="1200" b="0" i="0" u="none" strike="noStrike" kern="0" cap="none" spc="0" normalizeH="0" baseline="0" noProof="0" dirty="0">
                <a:ln>
                  <a:noFill/>
                </a:ln>
                <a:solidFill>
                  <a:srgbClr val="141414"/>
                </a:solidFill>
                <a:effectLst/>
                <a:uLnTx/>
                <a:uFillTx/>
              </a:endParaRPr>
            </a:p>
          </p:txBody>
        </p:sp>
        <p:sp>
          <p:nvSpPr>
            <p:cNvPr id="15" name="Text Box 13"/>
            <p:cNvSpPr txBox="1">
              <a:spLocks noChangeArrowheads="1"/>
            </p:cNvSpPr>
            <p:nvPr/>
          </p:nvSpPr>
          <p:spPr bwMode="auto">
            <a:xfrm>
              <a:off x="6314831" y="3000375"/>
              <a:ext cx="510076" cy="369332"/>
            </a:xfrm>
            <a:prstGeom prst="rect">
              <a:avLst/>
            </a:prstGeom>
            <a:solidFill>
              <a:srgbClr val="4F81BD">
                <a:lumMod val="20000"/>
                <a:lumOff val="80000"/>
              </a:srgbClr>
            </a:solidFill>
            <a:ln w="57150" algn="ctr">
              <a:solidFill>
                <a:srgbClr val="141414"/>
              </a:solidFill>
              <a:miter lim="800000"/>
              <a:headEnd/>
              <a:tailEnd/>
            </a:ln>
            <a:effectLst>
              <a:outerShdw dist="53882" dir="2700000" algn="ctr" rotWithShape="0">
                <a:srgbClr val="808080"/>
              </a:outerShdw>
            </a:effectLst>
          </p:spPr>
          <p:txBody>
            <a:bodyPr wrap="none" tIns="91440" bIns="9144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smtClean="0">
                  <a:ln>
                    <a:noFill/>
                  </a:ln>
                  <a:solidFill>
                    <a:srgbClr val="141414"/>
                  </a:solidFill>
                  <a:effectLst/>
                  <a:uLnTx/>
                  <a:uFillTx/>
                </a:rPr>
                <a:t>SAFs</a:t>
              </a:r>
              <a:endParaRPr kumimoji="0" lang="en-US" sz="1200" b="0" i="0" u="none" strike="noStrike" kern="0" cap="none" spc="0" normalizeH="0" baseline="0" noProof="0" dirty="0">
                <a:ln>
                  <a:noFill/>
                </a:ln>
                <a:solidFill>
                  <a:srgbClr val="141414"/>
                </a:solidFill>
                <a:effectLst/>
                <a:uLnTx/>
                <a:uFillTx/>
              </a:endParaRPr>
            </a:p>
          </p:txBody>
        </p:sp>
        <p:sp>
          <p:nvSpPr>
            <p:cNvPr id="16" name="Text Box 14"/>
            <p:cNvSpPr txBox="1">
              <a:spLocks noChangeArrowheads="1"/>
            </p:cNvSpPr>
            <p:nvPr/>
          </p:nvSpPr>
          <p:spPr bwMode="auto">
            <a:xfrm>
              <a:off x="7032380" y="3000375"/>
              <a:ext cx="510076" cy="369332"/>
            </a:xfrm>
            <a:prstGeom prst="rect">
              <a:avLst/>
            </a:prstGeom>
            <a:solidFill>
              <a:srgbClr val="4F81BD">
                <a:lumMod val="20000"/>
                <a:lumOff val="80000"/>
              </a:srgbClr>
            </a:solidFill>
            <a:ln w="57150" algn="ctr">
              <a:solidFill>
                <a:srgbClr val="141414"/>
              </a:solidFill>
              <a:miter lim="800000"/>
              <a:headEnd/>
              <a:tailEnd/>
            </a:ln>
            <a:effectLst>
              <a:outerShdw dist="53882" dir="2700000" algn="ctr" rotWithShape="0">
                <a:srgbClr val="808080"/>
              </a:outerShdw>
            </a:effectLst>
          </p:spPr>
          <p:txBody>
            <a:bodyPr wrap="none" tIns="91440" bIns="9144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smtClean="0">
                  <a:ln>
                    <a:noFill/>
                  </a:ln>
                  <a:solidFill>
                    <a:srgbClr val="141414"/>
                  </a:solidFill>
                  <a:effectLst/>
                  <a:uLnTx/>
                  <a:uFillTx/>
                </a:rPr>
                <a:t>SAFs</a:t>
              </a:r>
              <a:endParaRPr kumimoji="0" lang="en-US" sz="1200" b="0" i="0" u="none" strike="noStrike" kern="0" cap="none" spc="0" normalizeH="0" baseline="0" noProof="0" dirty="0">
                <a:ln>
                  <a:noFill/>
                </a:ln>
                <a:solidFill>
                  <a:srgbClr val="141414"/>
                </a:solidFill>
                <a:effectLst/>
                <a:uLnTx/>
                <a:uFillTx/>
              </a:endParaRPr>
            </a:p>
          </p:txBody>
        </p:sp>
        <p:sp>
          <p:nvSpPr>
            <p:cNvPr id="17" name="Text Box 15"/>
            <p:cNvSpPr txBox="1">
              <a:spLocks noChangeArrowheads="1"/>
            </p:cNvSpPr>
            <p:nvPr/>
          </p:nvSpPr>
          <p:spPr bwMode="auto">
            <a:xfrm>
              <a:off x="7753105" y="3000375"/>
              <a:ext cx="510076" cy="369332"/>
            </a:xfrm>
            <a:prstGeom prst="rect">
              <a:avLst/>
            </a:prstGeom>
            <a:solidFill>
              <a:srgbClr val="4F81BD">
                <a:lumMod val="20000"/>
                <a:lumOff val="80000"/>
              </a:srgbClr>
            </a:solidFill>
            <a:ln w="57150" algn="ctr">
              <a:solidFill>
                <a:srgbClr val="141414"/>
              </a:solidFill>
              <a:miter lim="800000"/>
              <a:headEnd/>
              <a:tailEnd/>
            </a:ln>
            <a:effectLst>
              <a:outerShdw dist="53882" dir="2700000" algn="ctr" rotWithShape="0">
                <a:srgbClr val="808080"/>
              </a:outerShdw>
            </a:effectLst>
          </p:spPr>
          <p:txBody>
            <a:bodyPr wrap="none" tIns="91440" bIns="9144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smtClean="0">
                  <a:ln>
                    <a:noFill/>
                  </a:ln>
                  <a:solidFill>
                    <a:srgbClr val="141414"/>
                  </a:solidFill>
                  <a:effectLst/>
                  <a:uLnTx/>
                  <a:uFillTx/>
                </a:rPr>
                <a:t>SAFs</a:t>
              </a:r>
              <a:endParaRPr kumimoji="0" lang="en-US" sz="1200" b="0" i="0" u="none" strike="noStrike" kern="0" cap="none" spc="0" normalizeH="0" baseline="0" noProof="0" dirty="0">
                <a:ln>
                  <a:noFill/>
                </a:ln>
                <a:solidFill>
                  <a:srgbClr val="141414"/>
                </a:solidFill>
                <a:effectLst/>
                <a:uLnTx/>
                <a:uFillTx/>
              </a:endParaRPr>
            </a:p>
          </p:txBody>
        </p:sp>
        <p:sp>
          <p:nvSpPr>
            <p:cNvPr id="18" name="Text Box 16"/>
            <p:cNvSpPr txBox="1">
              <a:spLocks noChangeArrowheads="1"/>
            </p:cNvSpPr>
            <p:nvPr/>
          </p:nvSpPr>
          <p:spPr bwMode="auto">
            <a:xfrm>
              <a:off x="8466686" y="3000375"/>
              <a:ext cx="510076" cy="369332"/>
            </a:xfrm>
            <a:prstGeom prst="rect">
              <a:avLst/>
            </a:prstGeom>
            <a:solidFill>
              <a:srgbClr val="4F81BD">
                <a:lumMod val="20000"/>
                <a:lumOff val="80000"/>
              </a:srgbClr>
            </a:solidFill>
            <a:ln w="57150" algn="ctr">
              <a:solidFill>
                <a:srgbClr val="141414"/>
              </a:solidFill>
              <a:miter lim="800000"/>
              <a:headEnd/>
              <a:tailEnd/>
            </a:ln>
            <a:effectLst>
              <a:outerShdw dist="53882" dir="2700000" algn="ctr" rotWithShape="0">
                <a:srgbClr val="808080"/>
              </a:outerShdw>
            </a:effectLst>
          </p:spPr>
          <p:txBody>
            <a:bodyPr wrap="none" tIns="91440" bIns="9144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smtClean="0">
                  <a:ln>
                    <a:noFill/>
                  </a:ln>
                  <a:solidFill>
                    <a:srgbClr val="141414"/>
                  </a:solidFill>
                  <a:effectLst/>
                  <a:uLnTx/>
                  <a:uFillTx/>
                </a:rPr>
                <a:t>SAFs</a:t>
              </a:r>
              <a:endParaRPr kumimoji="0" lang="en-US" sz="1200" b="0" i="0" u="none" strike="noStrike" kern="0" cap="none" spc="0" normalizeH="0" baseline="0" noProof="0" dirty="0">
                <a:ln>
                  <a:noFill/>
                </a:ln>
                <a:solidFill>
                  <a:srgbClr val="141414"/>
                </a:solidFill>
                <a:effectLst/>
                <a:uLnTx/>
                <a:uFillTx/>
              </a:endParaRPr>
            </a:p>
          </p:txBody>
        </p:sp>
        <p:sp>
          <p:nvSpPr>
            <p:cNvPr id="19" name="Text Box 17"/>
            <p:cNvSpPr txBox="1">
              <a:spLocks noChangeArrowheads="1"/>
            </p:cNvSpPr>
            <p:nvPr/>
          </p:nvSpPr>
          <p:spPr bwMode="auto">
            <a:xfrm>
              <a:off x="1233331" y="5580063"/>
              <a:ext cx="1805302" cy="369332"/>
            </a:xfrm>
            <a:prstGeom prst="rect">
              <a:avLst/>
            </a:prstGeom>
            <a:solidFill>
              <a:srgbClr val="8DABD7"/>
            </a:solidFill>
            <a:ln w="57150" algn="ctr">
              <a:solidFill>
                <a:srgbClr val="DFDFF1"/>
              </a:solidFill>
              <a:miter lim="800000"/>
              <a:headEnd/>
              <a:tailEnd/>
            </a:ln>
            <a:effectLst>
              <a:outerShdw dist="53882" dir="2700000" algn="ctr" rotWithShape="0">
                <a:srgbClr val="808080"/>
              </a:outerShdw>
            </a:effectLst>
          </p:spPr>
          <p:txBody>
            <a:bodyPr wrap="none" tIns="91440" bIns="9144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a:ln>
                    <a:noFill/>
                  </a:ln>
                  <a:solidFill>
                    <a:prstClr val="white"/>
                  </a:solidFill>
                  <a:effectLst/>
                  <a:uLnTx/>
                  <a:uFillTx/>
                </a:rPr>
                <a:t>Other GAAP Account</a:t>
              </a:r>
            </a:p>
          </p:txBody>
        </p:sp>
        <p:sp>
          <p:nvSpPr>
            <p:cNvPr id="20" name="Text Box 18"/>
            <p:cNvSpPr txBox="1">
              <a:spLocks noChangeArrowheads="1"/>
            </p:cNvSpPr>
            <p:nvPr/>
          </p:nvSpPr>
          <p:spPr bwMode="auto">
            <a:xfrm>
              <a:off x="1222218" y="4997450"/>
              <a:ext cx="1805302" cy="369332"/>
            </a:xfrm>
            <a:prstGeom prst="rect">
              <a:avLst/>
            </a:prstGeom>
            <a:solidFill>
              <a:srgbClr val="8DABD7"/>
            </a:solidFill>
            <a:ln w="57150" algn="ctr">
              <a:solidFill>
                <a:srgbClr val="DFDFF1"/>
              </a:solidFill>
              <a:miter lim="800000"/>
              <a:headEnd/>
              <a:tailEnd/>
            </a:ln>
            <a:effectLst>
              <a:outerShdw dist="53882" dir="2700000" algn="ctr" rotWithShape="0">
                <a:srgbClr val="808080"/>
              </a:outerShdw>
            </a:effectLst>
          </p:spPr>
          <p:txBody>
            <a:bodyPr wrap="none" tIns="91440" bIns="9144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a:ln>
                    <a:noFill/>
                  </a:ln>
                  <a:solidFill>
                    <a:prstClr val="white"/>
                  </a:solidFill>
                  <a:effectLst/>
                  <a:uLnTx/>
                  <a:uFillTx/>
                </a:rPr>
                <a:t>Other GAAP Account</a:t>
              </a:r>
            </a:p>
          </p:txBody>
        </p:sp>
        <p:sp>
          <p:nvSpPr>
            <p:cNvPr id="21" name="Text Box 19"/>
            <p:cNvSpPr txBox="1">
              <a:spLocks noChangeArrowheads="1"/>
            </p:cNvSpPr>
            <p:nvPr/>
          </p:nvSpPr>
          <p:spPr bwMode="auto">
            <a:xfrm>
              <a:off x="1272686" y="3790950"/>
              <a:ext cx="1545616" cy="369332"/>
            </a:xfrm>
            <a:prstGeom prst="rect">
              <a:avLst/>
            </a:prstGeom>
            <a:solidFill>
              <a:srgbClr val="8DABD7"/>
            </a:solidFill>
            <a:ln w="57150" algn="ctr">
              <a:solidFill>
                <a:srgbClr val="DFDFF1"/>
              </a:solidFill>
              <a:miter lim="800000"/>
              <a:headEnd/>
              <a:tailEnd/>
            </a:ln>
            <a:effectLst>
              <a:outerShdw dist="53882" dir="2700000" algn="ctr" rotWithShape="0">
                <a:srgbClr val="808080"/>
              </a:outerShdw>
            </a:effectLst>
          </p:spPr>
          <p:txBody>
            <a:bodyPr wrap="none" tIns="91440" bIns="9144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a:ln>
                    <a:noFill/>
                  </a:ln>
                  <a:solidFill>
                    <a:prstClr val="white"/>
                  </a:solidFill>
                  <a:effectLst/>
                  <a:uLnTx/>
                  <a:uFillTx/>
                </a:rPr>
                <a:t>Intercompany key</a:t>
              </a:r>
            </a:p>
          </p:txBody>
        </p:sp>
        <p:sp>
          <p:nvSpPr>
            <p:cNvPr id="22" name="Text Box 20"/>
            <p:cNvSpPr txBox="1">
              <a:spLocks noChangeArrowheads="1"/>
            </p:cNvSpPr>
            <p:nvPr/>
          </p:nvSpPr>
          <p:spPr bwMode="auto">
            <a:xfrm>
              <a:off x="1303050" y="4394200"/>
              <a:ext cx="1503938" cy="369332"/>
            </a:xfrm>
            <a:prstGeom prst="rect">
              <a:avLst/>
            </a:prstGeom>
            <a:solidFill>
              <a:srgbClr val="8DABD7"/>
            </a:solidFill>
            <a:ln w="57150" algn="ctr">
              <a:solidFill>
                <a:srgbClr val="DFDFF1"/>
              </a:solidFill>
              <a:miter lim="800000"/>
              <a:headEnd/>
              <a:tailEnd/>
            </a:ln>
            <a:effectLst>
              <a:outerShdw dist="53882" dir="2700000" algn="ctr" rotWithShape="0">
                <a:srgbClr val="808080"/>
              </a:outerShdw>
            </a:effectLst>
          </p:spPr>
          <p:txBody>
            <a:bodyPr wrap="none" tIns="91440" bIns="9144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a:ln>
                    <a:noFill/>
                  </a:ln>
                  <a:solidFill>
                    <a:prstClr val="white"/>
                  </a:solidFill>
                  <a:effectLst/>
                  <a:uLnTx/>
                  <a:uFillTx/>
                </a:rPr>
                <a:t>   Open item key  </a:t>
              </a:r>
            </a:p>
          </p:txBody>
        </p:sp>
        <p:sp>
          <p:nvSpPr>
            <p:cNvPr id="23" name="Text Box 21"/>
            <p:cNvSpPr txBox="1">
              <a:spLocks noChangeArrowheads="1"/>
            </p:cNvSpPr>
            <p:nvPr/>
          </p:nvSpPr>
          <p:spPr bwMode="auto">
            <a:xfrm>
              <a:off x="1617038" y="2178050"/>
              <a:ext cx="588623" cy="369332"/>
            </a:xfrm>
            <a:prstGeom prst="rect">
              <a:avLst/>
            </a:prstGeom>
            <a:solidFill>
              <a:srgbClr val="8DABD7"/>
            </a:solidFill>
            <a:ln w="57150" algn="ctr">
              <a:solidFill>
                <a:srgbClr val="DFDFF1"/>
              </a:solidFill>
              <a:miter lim="800000"/>
              <a:headEnd/>
              <a:tailEnd/>
            </a:ln>
            <a:effectLst>
              <a:outerShdw dist="53882" dir="2700000" algn="ctr" rotWithShape="0">
                <a:srgbClr val="808080"/>
              </a:outerShdw>
            </a:effectLst>
          </p:spPr>
          <p:txBody>
            <a:bodyPr wrap="none" tIns="91440" bIns="9144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a:ln>
                    <a:noFill/>
                  </a:ln>
                  <a:solidFill>
                    <a:prstClr val="white"/>
                  </a:solidFill>
                  <a:effectLst/>
                  <a:uLnTx/>
                  <a:uFillTx/>
                </a:rPr>
                <a:t>Layer</a:t>
              </a:r>
            </a:p>
          </p:txBody>
        </p:sp>
        <p:sp>
          <p:nvSpPr>
            <p:cNvPr id="24" name="Text Box 24"/>
            <p:cNvSpPr txBox="1">
              <a:spLocks noChangeArrowheads="1"/>
            </p:cNvSpPr>
            <p:nvPr/>
          </p:nvSpPr>
          <p:spPr bwMode="auto">
            <a:xfrm>
              <a:off x="438150" y="2990850"/>
              <a:ext cx="1655763" cy="369332"/>
            </a:xfrm>
            <a:prstGeom prst="rect">
              <a:avLst/>
            </a:prstGeom>
            <a:solidFill>
              <a:srgbClr val="4F81BD">
                <a:lumMod val="20000"/>
                <a:lumOff val="80000"/>
              </a:srgbClr>
            </a:solidFill>
            <a:ln w="57150" algn="ctr">
              <a:solidFill>
                <a:srgbClr val="366092"/>
              </a:solidFill>
              <a:miter lim="800000"/>
              <a:headEnd/>
              <a:tailEnd/>
            </a:ln>
            <a:effectLst>
              <a:outerShdw dist="53882" dir="2700000" algn="ctr" rotWithShape="0">
                <a:srgbClr val="808080"/>
              </a:outerShdw>
            </a:effectLst>
          </p:spPr>
          <p:txBody>
            <a:bodyPr wrap="square" tIns="91440" bIns="9144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rgbClr val="141414"/>
                  </a:solidFill>
                  <a:effectLst/>
                  <a:uLnTx/>
                  <a:uFillTx/>
                </a:rPr>
                <a:t>Primary GAAP Acct</a:t>
              </a:r>
            </a:p>
          </p:txBody>
        </p:sp>
      </p:grpSp>
    </p:spTree>
    <p:extLst>
      <p:ext uri="{BB962C8B-B14F-4D97-AF65-F5344CB8AC3E}">
        <p14:creationId xmlns:p14="http://schemas.microsoft.com/office/powerpoint/2010/main" val="29830252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5</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r>
              <a:rPr lang="en-US" dirty="0">
                <a:latin typeface="Century Gothic" panose="020B0502020202020204" pitchFamily="34" charset="0"/>
              </a:rPr>
              <a:t>GL Reference</a:t>
            </a:r>
          </a:p>
          <a:p>
            <a:r>
              <a:rPr lang="en-US" dirty="0">
                <a:latin typeface="Century Gothic" panose="020B0502020202020204" pitchFamily="34" charset="0"/>
              </a:rPr>
              <a:t>GL Posting Lines</a:t>
            </a:r>
          </a:p>
          <a:p>
            <a:r>
              <a:rPr lang="en-US" dirty="0">
                <a:latin typeface="Century Gothic" panose="020B0502020202020204" pitchFamily="34" charset="0"/>
              </a:rPr>
              <a:t>GL Account Setup Flow</a:t>
            </a: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Accounts</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altLang="zh-CN" dirty="0" smtClean="0">
                <a:latin typeface="Century Gothic" panose="020B0502020202020204" pitchFamily="34" charset="0"/>
              </a:rPr>
              <a:t>GL </a:t>
            </a:r>
            <a:r>
              <a:rPr lang="en-US" dirty="0" smtClean="0">
                <a:latin typeface="Century Gothic" panose="020B0502020202020204" pitchFamily="34" charset="0"/>
              </a:rPr>
              <a:t>Reference</a:t>
            </a:r>
            <a:endParaRPr lang="en-US" dirty="0">
              <a:latin typeface="Century Gothic" panose="020B0502020202020204" pitchFamily="34" charset="0"/>
            </a:endParaRPr>
          </a:p>
        </p:txBody>
      </p:sp>
    </p:spTree>
    <p:extLst>
      <p:ext uri="{BB962C8B-B14F-4D97-AF65-F5344CB8AC3E}">
        <p14:creationId xmlns:p14="http://schemas.microsoft.com/office/powerpoint/2010/main" val="149950799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6</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Accounts</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smtClean="0">
                <a:latin typeface="Century Gothic" panose="020B0502020202020204" pitchFamily="34" charset="0"/>
              </a:rPr>
              <a:t>GL </a:t>
            </a:r>
            <a:r>
              <a:rPr lang="en-US" dirty="0">
                <a:latin typeface="Century Gothic" panose="020B0502020202020204" pitchFamily="34" charset="0"/>
              </a:rPr>
              <a:t>Reference Number</a:t>
            </a:r>
          </a:p>
        </p:txBody>
      </p:sp>
      <p:pic>
        <p:nvPicPr>
          <p:cNvPr id="6" name="Picture 5"/>
          <p:cNvPicPr>
            <a:picLocks noChangeAspect="1"/>
          </p:cNvPicPr>
          <p:nvPr/>
        </p:nvPicPr>
        <p:blipFill>
          <a:blip r:embed="rId3"/>
          <a:stretch>
            <a:fillRect/>
          </a:stretch>
        </p:blipFill>
        <p:spPr>
          <a:xfrm>
            <a:off x="6994" y="1567887"/>
            <a:ext cx="12185006" cy="4918582"/>
          </a:xfrm>
          <a:prstGeom prst="rect">
            <a:avLst/>
          </a:prstGeom>
        </p:spPr>
      </p:pic>
      <p:sp>
        <p:nvSpPr>
          <p:cNvPr id="7" name="Rectangle 6"/>
          <p:cNvSpPr>
            <a:spLocks noChangeArrowheads="1"/>
          </p:cNvSpPr>
          <p:nvPr/>
        </p:nvSpPr>
        <p:spPr bwMode="auto">
          <a:xfrm>
            <a:off x="4987587" y="3883134"/>
            <a:ext cx="2255746" cy="707886"/>
          </a:xfrm>
          <a:prstGeom prst="rect">
            <a:avLst/>
          </a:prstGeom>
          <a:solidFill>
            <a:sysClr val="window" lastClr="FFFFFF"/>
          </a:solidFill>
          <a:ln w="25400" cap="flat" cmpd="sng" algn="ctr">
            <a:solidFill>
              <a:srgbClr val="141414"/>
            </a:solidFill>
            <a:prstDash val="solid"/>
            <a:headEnd/>
            <a:tailEnd/>
          </a:ln>
          <a:effectLst/>
        </p:spPr>
        <p:txBody>
          <a:bodyPr wrap="none" anchor="ct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solidFill>
                  <a:srgbClr val="141414"/>
                </a:solidFill>
                <a:effectLst/>
                <a:uLnTx/>
                <a:uFillTx/>
                <a:latin typeface="Century Gothic" panose="020B0502020202020204" pitchFamily="34" charset="0"/>
                <a:ea typeface="+mn-ea"/>
                <a:cs typeface="+mn-cs"/>
              </a:rPr>
              <a:t>GL Reference</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smtClean="0">
                <a:ln>
                  <a:noFill/>
                </a:ln>
                <a:solidFill>
                  <a:srgbClr val="141414"/>
                </a:solidFill>
                <a:effectLst/>
                <a:uLnTx/>
                <a:uFillTx/>
                <a:latin typeface="Century Gothic" panose="020B0502020202020204" pitchFamily="34" charset="0"/>
                <a:ea typeface="+mn-ea"/>
                <a:cs typeface="+mn-cs"/>
              </a:rPr>
              <a:t>IC20141200TN4O</a:t>
            </a:r>
            <a:endParaRPr kumimoji="0" lang="en-US" sz="2000" b="0" i="0" u="none" strike="noStrike" kern="0" cap="none" spc="0" normalizeH="0" baseline="0" noProof="0" dirty="0">
              <a:ln>
                <a:noFill/>
              </a:ln>
              <a:solidFill>
                <a:srgbClr val="141414"/>
              </a:solidFill>
              <a:effectLst/>
              <a:uLnTx/>
              <a:uFillTx/>
              <a:latin typeface="Century Gothic" panose="020B0502020202020204" pitchFamily="34" charset="0"/>
              <a:ea typeface="+mn-ea"/>
              <a:cs typeface="+mn-cs"/>
            </a:endParaRPr>
          </a:p>
        </p:txBody>
      </p:sp>
      <p:cxnSp>
        <p:nvCxnSpPr>
          <p:cNvPr id="8" name="AutoShape 19"/>
          <p:cNvCxnSpPr>
            <a:cxnSpLocks noChangeShapeType="1"/>
            <a:endCxn id="7" idx="1"/>
          </p:cNvCxnSpPr>
          <p:nvPr/>
        </p:nvCxnSpPr>
        <p:spPr bwMode="auto">
          <a:xfrm>
            <a:off x="3988676" y="3321269"/>
            <a:ext cx="998911" cy="915808"/>
          </a:xfrm>
          <a:prstGeom prst="bentConnector3">
            <a:avLst>
              <a:gd name="adj1" fmla="val 50000"/>
            </a:avLst>
          </a:prstGeom>
          <a:noFill/>
          <a:ln w="28575">
            <a:solidFill>
              <a:srgbClr val="FF0000"/>
            </a:solidFill>
            <a:miter lim="800000"/>
            <a:headEnd/>
            <a:tailEnd type="triangle" w="med" len="med"/>
          </a:ln>
        </p:spPr>
      </p:cxnSp>
      <p:sp>
        <p:nvSpPr>
          <p:cNvPr id="9" name="Text Box 20"/>
          <p:cNvSpPr txBox="1">
            <a:spLocks noChangeArrowheads="1"/>
          </p:cNvSpPr>
          <p:nvPr/>
        </p:nvSpPr>
        <p:spPr bwMode="auto">
          <a:xfrm>
            <a:off x="3637072" y="5507464"/>
            <a:ext cx="2032000" cy="641350"/>
          </a:xfrm>
          <a:prstGeom prst="rect">
            <a:avLst/>
          </a:prstGeom>
          <a:noFill/>
          <a:ln w="38100">
            <a:noFill/>
            <a:miter lim="800000"/>
            <a:headEnd/>
            <a:tailEnd/>
          </a:ln>
        </p:spPr>
        <p:txBody>
          <a:bodyPr>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dirty="0" smtClean="0">
                <a:ln>
                  <a:noFill/>
                </a:ln>
                <a:solidFill>
                  <a:srgbClr val="141414"/>
                </a:solidFill>
                <a:effectLst/>
                <a:uLnTx/>
                <a:uFillTx/>
                <a:latin typeface="Century Gothic" panose="020B0502020202020204" pitchFamily="34" charset="0"/>
              </a:rPr>
              <a:t>Transaction </a:t>
            </a:r>
            <a:br>
              <a:rPr kumimoji="0" lang="en-US" sz="1800" b="1"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800" b="1" i="0" u="none" strike="noStrike" kern="0" cap="none" spc="0" normalizeH="0" baseline="0" noProof="0" dirty="0" smtClean="0">
                <a:ln>
                  <a:noFill/>
                </a:ln>
                <a:solidFill>
                  <a:srgbClr val="141414"/>
                </a:solidFill>
                <a:effectLst/>
                <a:uLnTx/>
                <a:uFillTx/>
                <a:latin typeface="Century Gothic" panose="020B0502020202020204" pitchFamily="34" charset="0"/>
              </a:rPr>
              <a:t>Typ</a:t>
            </a:r>
            <a:r>
              <a:rPr kumimoji="0" lang="en-US" sz="1800" b="0" i="0" u="none" strike="noStrike" kern="0" cap="none" spc="0" normalizeH="0" baseline="0" noProof="0" dirty="0" smtClean="0">
                <a:ln>
                  <a:noFill/>
                </a:ln>
                <a:solidFill>
                  <a:srgbClr val="141414"/>
                </a:solidFill>
                <a:effectLst/>
                <a:uLnTx/>
                <a:uFillTx/>
                <a:latin typeface="Century Gothic" panose="020B0502020202020204" pitchFamily="34" charset="0"/>
              </a:rPr>
              <a:t>e</a:t>
            </a:r>
            <a:endParaRPr kumimoji="0" lang="en-US" sz="2400" b="0" i="0" u="none" strike="noStrike" kern="0" cap="none" spc="0" normalizeH="0" baseline="0" noProof="0" dirty="0" smtClean="0">
              <a:ln>
                <a:noFill/>
              </a:ln>
              <a:solidFill>
                <a:srgbClr val="141414"/>
              </a:solidFill>
              <a:effectLst/>
              <a:uLnTx/>
              <a:uFillTx/>
              <a:latin typeface="Century Gothic" panose="020B0502020202020204" pitchFamily="34" charset="0"/>
            </a:endParaRPr>
          </a:p>
        </p:txBody>
      </p:sp>
      <p:sp>
        <p:nvSpPr>
          <p:cNvPr id="10" name="Text Box 21"/>
          <p:cNvSpPr txBox="1">
            <a:spLocks noChangeArrowheads="1"/>
          </p:cNvSpPr>
          <p:nvPr/>
        </p:nvSpPr>
        <p:spPr bwMode="auto">
          <a:xfrm>
            <a:off x="5097572" y="5098885"/>
            <a:ext cx="1387475" cy="641350"/>
          </a:xfrm>
          <a:prstGeom prst="rect">
            <a:avLst/>
          </a:prstGeom>
          <a:noFill/>
          <a:ln w="38100">
            <a:noFill/>
            <a:miter lim="800000"/>
            <a:headEnd/>
            <a:tailEnd/>
          </a:ln>
        </p:spPr>
        <p:txBody>
          <a:bodyPr>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dirty="0" smtClean="0">
                <a:ln>
                  <a:noFill/>
                </a:ln>
                <a:solidFill>
                  <a:srgbClr val="141414"/>
                </a:solidFill>
                <a:effectLst/>
                <a:uLnTx/>
                <a:uFillTx/>
                <a:latin typeface="Century Gothic" panose="020B0502020202020204" pitchFamily="34" charset="0"/>
              </a:rPr>
              <a:t>Effective </a:t>
            </a:r>
            <a:br>
              <a:rPr kumimoji="0" lang="en-US" sz="1800" b="1"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800" b="1" i="0" u="none" strike="noStrike" kern="0" cap="none" spc="0" normalizeH="0" baseline="0" noProof="0" dirty="0" smtClean="0">
                <a:ln>
                  <a:noFill/>
                </a:ln>
                <a:solidFill>
                  <a:srgbClr val="141414"/>
                </a:solidFill>
                <a:effectLst/>
                <a:uLnTx/>
                <a:uFillTx/>
                <a:latin typeface="Century Gothic" panose="020B0502020202020204" pitchFamily="34" charset="0"/>
              </a:rPr>
              <a:t>Date</a:t>
            </a:r>
            <a:endParaRPr kumimoji="0" lang="en-US" sz="2400" b="1" i="0" u="none" strike="noStrike" kern="0" cap="none" spc="0" normalizeH="0" baseline="0" noProof="0" dirty="0" smtClean="0">
              <a:ln>
                <a:noFill/>
              </a:ln>
              <a:solidFill>
                <a:srgbClr val="141414"/>
              </a:solidFill>
              <a:effectLst/>
              <a:uLnTx/>
              <a:uFillTx/>
              <a:latin typeface="Century Gothic" panose="020B0502020202020204" pitchFamily="34" charset="0"/>
            </a:endParaRPr>
          </a:p>
        </p:txBody>
      </p:sp>
      <p:sp>
        <p:nvSpPr>
          <p:cNvPr id="11" name="Text Box 34"/>
          <p:cNvSpPr txBox="1">
            <a:spLocks noChangeArrowheads="1"/>
          </p:cNvSpPr>
          <p:nvPr/>
        </p:nvSpPr>
        <p:spPr bwMode="auto">
          <a:xfrm>
            <a:off x="6273909" y="4769955"/>
            <a:ext cx="1492250" cy="646331"/>
          </a:xfrm>
          <a:prstGeom prst="rect">
            <a:avLst/>
          </a:prstGeom>
          <a:noFill/>
          <a:ln w="38100">
            <a:noFill/>
            <a:miter lim="800000"/>
            <a:headEnd/>
            <a:tailEnd/>
          </a:ln>
        </p:spPr>
        <p:txBody>
          <a:bodyPr>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b="1" i="0" u="none" strike="noStrike" kern="0" cap="none" spc="0" normalizeH="0" baseline="0" noProof="0" dirty="0" smtClean="0">
                <a:ln>
                  <a:noFill/>
                </a:ln>
                <a:solidFill>
                  <a:srgbClr val="141414"/>
                </a:solidFill>
                <a:effectLst/>
                <a:uLnTx/>
                <a:uFillTx/>
                <a:latin typeface="Century Gothic" panose="020B0502020202020204" pitchFamily="34" charset="0"/>
              </a:rPr>
              <a:t>Transaction </a:t>
            </a:r>
            <a:br>
              <a:rPr kumimoji="0" lang="en-US" b="1"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b="1" i="0" u="none" strike="noStrike" kern="0" cap="none" spc="0" normalizeH="0" baseline="0" noProof="0" dirty="0" smtClean="0">
                <a:ln>
                  <a:noFill/>
                </a:ln>
                <a:solidFill>
                  <a:srgbClr val="141414"/>
                </a:solidFill>
                <a:effectLst/>
                <a:uLnTx/>
                <a:uFillTx/>
                <a:latin typeface="Century Gothic" panose="020B0502020202020204" pitchFamily="34" charset="0"/>
              </a:rPr>
              <a:t>Number</a:t>
            </a:r>
            <a:endParaRPr kumimoji="0" lang="en-US" sz="2400" b="1" i="0" u="none" strike="noStrike" kern="0" cap="none" spc="0" normalizeH="0" baseline="0" noProof="0" dirty="0" smtClean="0">
              <a:ln>
                <a:noFill/>
              </a:ln>
              <a:solidFill>
                <a:srgbClr val="141414"/>
              </a:solidFill>
              <a:effectLst/>
              <a:uLnTx/>
              <a:uFillTx/>
              <a:latin typeface="Century Gothic" panose="020B0502020202020204" pitchFamily="34" charset="0"/>
            </a:endParaRPr>
          </a:p>
        </p:txBody>
      </p:sp>
      <p:sp>
        <p:nvSpPr>
          <p:cNvPr id="12" name="AutoShape 36"/>
          <p:cNvSpPr>
            <a:spLocks/>
          </p:cNvSpPr>
          <p:nvPr/>
        </p:nvSpPr>
        <p:spPr bwMode="auto">
          <a:xfrm rot="5400000">
            <a:off x="5473808" y="4422975"/>
            <a:ext cx="635000" cy="828675"/>
          </a:xfrm>
          <a:prstGeom prst="rightBrace">
            <a:avLst>
              <a:gd name="adj1" fmla="val 0"/>
              <a:gd name="adj2" fmla="val 51148"/>
            </a:avLst>
          </a:prstGeom>
          <a:noFill/>
          <a:ln w="19050">
            <a:solidFill>
              <a:srgbClr val="FF0000"/>
            </a:solidFill>
            <a:round/>
            <a:headEnd/>
            <a:tailEnd/>
          </a:ln>
        </p:spPr>
        <p:txBody>
          <a:bodyPr wrap="none" tIns="91440" bIns="91440" anchor="ctr"/>
          <a:lstStyle/>
          <a:p>
            <a:pPr algn="ctr" fontAlgn="base">
              <a:spcBef>
                <a:spcPct val="0"/>
              </a:spcBef>
              <a:spcAft>
                <a:spcPct val="0"/>
              </a:spcAft>
            </a:pPr>
            <a:endParaRPr lang="en-US" sz="2000">
              <a:solidFill>
                <a:srgbClr val="141414"/>
              </a:solidFill>
              <a:latin typeface="Century Gothic" panose="020B0502020202020204" pitchFamily="34" charset="0"/>
            </a:endParaRPr>
          </a:p>
        </p:txBody>
      </p:sp>
      <p:sp>
        <p:nvSpPr>
          <p:cNvPr id="13" name="AutoShape 37"/>
          <p:cNvSpPr>
            <a:spLocks/>
          </p:cNvSpPr>
          <p:nvPr/>
        </p:nvSpPr>
        <p:spPr bwMode="auto">
          <a:xfrm rot="5400000">
            <a:off x="6507671" y="4272062"/>
            <a:ext cx="304705" cy="819150"/>
          </a:xfrm>
          <a:prstGeom prst="rightBrace">
            <a:avLst>
              <a:gd name="adj1" fmla="val 0"/>
              <a:gd name="adj2" fmla="val 50000"/>
            </a:avLst>
          </a:prstGeom>
          <a:noFill/>
          <a:ln w="19050">
            <a:solidFill>
              <a:srgbClr val="FF0000"/>
            </a:solidFill>
            <a:round/>
            <a:headEnd/>
            <a:tailEnd/>
          </a:ln>
        </p:spPr>
        <p:txBody>
          <a:bodyPr wrap="none" tIns="91440" bIns="91440" anchor="ctr"/>
          <a:lstStyle/>
          <a:p>
            <a:pPr algn="ctr" fontAlgn="base">
              <a:spcBef>
                <a:spcPct val="0"/>
              </a:spcBef>
              <a:spcAft>
                <a:spcPct val="0"/>
              </a:spcAft>
            </a:pPr>
            <a:endParaRPr lang="en-US" sz="2000">
              <a:solidFill>
                <a:srgbClr val="141414"/>
              </a:solidFill>
              <a:latin typeface="Century Gothic" panose="020B0502020202020204" pitchFamily="34" charset="0"/>
            </a:endParaRPr>
          </a:p>
        </p:txBody>
      </p:sp>
      <p:sp>
        <p:nvSpPr>
          <p:cNvPr id="14" name="Line 38"/>
          <p:cNvSpPr>
            <a:spLocks noChangeShapeType="1"/>
          </p:cNvSpPr>
          <p:nvPr/>
        </p:nvSpPr>
        <p:spPr bwMode="auto">
          <a:xfrm flipV="1">
            <a:off x="4620126" y="4516864"/>
            <a:ext cx="588233" cy="1033704"/>
          </a:xfrm>
          <a:prstGeom prst="line">
            <a:avLst/>
          </a:prstGeom>
          <a:noFill/>
          <a:ln w="28575">
            <a:solidFill>
              <a:srgbClr val="FF0000"/>
            </a:solidFill>
            <a:round/>
            <a:headEnd/>
            <a:tailEnd type="triangle" w="med" len="med"/>
          </a:ln>
        </p:spPr>
        <p:txBody>
          <a:bodyPr wrap="none" tIns="91440" bIns="91440" anchor="ctr"/>
          <a:lstStyle/>
          <a:p>
            <a:pPr algn="ctr" fontAlgn="base">
              <a:spcBef>
                <a:spcPct val="0"/>
              </a:spcBef>
              <a:spcAft>
                <a:spcPct val="0"/>
              </a:spcAft>
            </a:pPr>
            <a:endParaRPr lang="en-US" sz="2000">
              <a:solidFill>
                <a:srgbClr val="141414"/>
              </a:solidFill>
              <a:latin typeface="Century Gothic" panose="020B0502020202020204" pitchFamily="34" charset="0"/>
            </a:endParaRPr>
          </a:p>
        </p:txBody>
      </p:sp>
    </p:spTree>
    <p:extLst>
      <p:ext uri="{BB962C8B-B14F-4D97-AF65-F5344CB8AC3E}">
        <p14:creationId xmlns:p14="http://schemas.microsoft.com/office/powerpoint/2010/main" val="28614703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7</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Accounts</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smtClean="0">
                <a:latin typeface="Century Gothic" panose="020B0502020202020204" pitchFamily="34" charset="0"/>
              </a:rPr>
              <a:t>GL Posting Lines</a:t>
            </a:r>
            <a:endParaRPr lang="en-US" dirty="0">
              <a:latin typeface="Century Gothic" panose="020B0502020202020204" pitchFamily="34" charset="0"/>
            </a:endParaRPr>
          </a:p>
        </p:txBody>
      </p:sp>
      <p:pic>
        <p:nvPicPr>
          <p:cNvPr id="6" name="Picture 5"/>
          <p:cNvPicPr>
            <a:picLocks noChangeAspect="1"/>
          </p:cNvPicPr>
          <p:nvPr/>
        </p:nvPicPr>
        <p:blipFill>
          <a:blip r:embed="rId3"/>
          <a:stretch>
            <a:fillRect/>
          </a:stretch>
        </p:blipFill>
        <p:spPr>
          <a:xfrm>
            <a:off x="0" y="1567447"/>
            <a:ext cx="12185006" cy="4918582"/>
          </a:xfrm>
          <a:prstGeom prst="rect">
            <a:avLst/>
          </a:prstGeom>
        </p:spPr>
      </p:pic>
    </p:spTree>
    <p:extLst>
      <p:ext uri="{BB962C8B-B14F-4D97-AF65-F5344CB8AC3E}">
        <p14:creationId xmlns:p14="http://schemas.microsoft.com/office/powerpoint/2010/main" val="42170471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8</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Accounts</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GL Account Setup Flow</a:t>
            </a:r>
          </a:p>
        </p:txBody>
      </p:sp>
      <p:sp>
        <p:nvSpPr>
          <p:cNvPr id="6" name="Rectangle 2"/>
          <p:cNvSpPr>
            <a:spLocks noChangeArrowheads="1"/>
          </p:cNvSpPr>
          <p:nvPr/>
        </p:nvSpPr>
        <p:spPr bwMode="auto">
          <a:xfrm>
            <a:off x="617134" y="3555921"/>
            <a:ext cx="6000750" cy="304800"/>
          </a:xfrm>
          <a:prstGeom prst="rect">
            <a:avLst/>
          </a:prstGeom>
          <a:solidFill>
            <a:srgbClr val="5A87C6"/>
          </a:solidFill>
          <a:ln w="9525">
            <a:solidFill>
              <a:srgbClr val="141414"/>
            </a:solidFill>
            <a:miter lim="800000"/>
            <a:headEnd/>
            <a:tailEnd/>
          </a:ln>
        </p:spPr>
        <p:txBody>
          <a:bodyPr wrap="none" anchor="ct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dirty="0" smtClean="0">
                <a:ln>
                  <a:noFill/>
                </a:ln>
                <a:solidFill>
                  <a:prstClr val="white"/>
                </a:solidFill>
                <a:effectLst/>
                <a:uLnTx/>
                <a:uFillTx/>
                <a:latin typeface="Century Gothic" panose="020B0502020202020204" pitchFamily="34" charset="0"/>
              </a:rPr>
              <a:t>(Optional)</a:t>
            </a:r>
          </a:p>
        </p:txBody>
      </p:sp>
      <p:sp>
        <p:nvSpPr>
          <p:cNvPr id="7" name="Rectangle 7"/>
          <p:cNvSpPr>
            <a:spLocks noChangeArrowheads="1"/>
          </p:cNvSpPr>
          <p:nvPr/>
        </p:nvSpPr>
        <p:spPr bwMode="auto">
          <a:xfrm>
            <a:off x="7591923" y="5563427"/>
            <a:ext cx="381000" cy="209550"/>
          </a:xfrm>
          <a:prstGeom prst="rect">
            <a:avLst/>
          </a:prstGeom>
          <a:noFill/>
          <a:ln w="9525">
            <a:noFill/>
            <a:miter lim="800000"/>
            <a:headEnd/>
            <a:tailEnd/>
          </a:ln>
        </p:spPr>
        <p:txBody>
          <a:bodyPr wrap="none" anchor="ctr"/>
          <a:lstStyle/>
          <a:p>
            <a:pPr algn="ctr" fontAlgn="base">
              <a:spcBef>
                <a:spcPct val="0"/>
              </a:spcBef>
              <a:spcAft>
                <a:spcPct val="0"/>
              </a:spcAft>
            </a:pPr>
            <a:endParaRPr lang="en-US" sz="2000">
              <a:solidFill>
                <a:srgbClr val="141414"/>
              </a:solidFill>
              <a:latin typeface="Century Gothic" panose="020B0502020202020204" pitchFamily="34" charset="0"/>
            </a:endParaRPr>
          </a:p>
        </p:txBody>
      </p:sp>
      <p:cxnSp>
        <p:nvCxnSpPr>
          <p:cNvPr id="8" name="AutoShape 8"/>
          <p:cNvCxnSpPr>
            <a:cxnSpLocks noChangeShapeType="1"/>
            <a:stCxn id="10" idx="0"/>
            <a:endCxn id="14" idx="2"/>
          </p:cNvCxnSpPr>
          <p:nvPr/>
        </p:nvCxnSpPr>
        <p:spPr bwMode="auto">
          <a:xfrm rot="16200000" flipV="1">
            <a:off x="4541317" y="4303168"/>
            <a:ext cx="408418" cy="2256034"/>
          </a:xfrm>
          <a:prstGeom prst="bentConnector3">
            <a:avLst>
              <a:gd name="adj1" fmla="val 50000"/>
            </a:avLst>
          </a:prstGeom>
          <a:noFill/>
          <a:ln w="28575">
            <a:solidFill>
              <a:srgbClr val="FF0000"/>
            </a:solidFill>
            <a:miter lim="800000"/>
            <a:headEnd/>
            <a:tailEnd type="triangle" w="med" len="med"/>
          </a:ln>
        </p:spPr>
      </p:cxnSp>
      <p:cxnSp>
        <p:nvCxnSpPr>
          <p:cNvPr id="9" name="AutoShape 9"/>
          <p:cNvCxnSpPr>
            <a:cxnSpLocks noChangeShapeType="1"/>
            <a:stCxn id="10" idx="0"/>
            <a:endCxn id="17" idx="2"/>
          </p:cNvCxnSpPr>
          <p:nvPr/>
        </p:nvCxnSpPr>
        <p:spPr bwMode="auto">
          <a:xfrm rot="5400000" flipH="1" flipV="1">
            <a:off x="6546947" y="4553572"/>
            <a:ext cx="408418" cy="1755226"/>
          </a:xfrm>
          <a:prstGeom prst="bentConnector3">
            <a:avLst>
              <a:gd name="adj1" fmla="val 50000"/>
            </a:avLst>
          </a:prstGeom>
          <a:noFill/>
          <a:ln w="28575">
            <a:solidFill>
              <a:srgbClr val="FF0000"/>
            </a:solidFill>
            <a:miter lim="800000"/>
            <a:headEnd/>
            <a:tailEnd type="triangle" w="med" len="med"/>
          </a:ln>
        </p:spPr>
      </p:cxnSp>
      <p:sp>
        <p:nvSpPr>
          <p:cNvPr id="10" name="Rectangle 10"/>
          <p:cNvSpPr>
            <a:spLocks noChangeArrowheads="1"/>
          </p:cNvSpPr>
          <p:nvPr/>
        </p:nvSpPr>
        <p:spPr bwMode="auto">
          <a:xfrm>
            <a:off x="611860" y="5635394"/>
            <a:ext cx="10523365" cy="731468"/>
          </a:xfrm>
          <a:prstGeom prst="rect">
            <a:avLst/>
          </a:prstGeom>
          <a:solidFill>
            <a:sysClr val="window" lastClr="FFFFFF"/>
          </a:solidFill>
          <a:ln w="9525">
            <a:solidFill>
              <a:srgbClr val="141414"/>
            </a:solidFill>
            <a:miter lim="800000"/>
            <a:headEnd/>
            <a:tailEnd/>
          </a:ln>
          <a:effectLst/>
        </p:spPr>
        <p:txBody>
          <a:bodyPr wrap="none" anchor="ctr"/>
          <a:lstStyle/>
          <a:p>
            <a:pPr lvl="0" algn="ctr" eaLnBrk="0" fontAlgn="base" hangingPunct="0">
              <a:spcBef>
                <a:spcPct val="50000"/>
              </a:spcBef>
              <a:spcAft>
                <a:spcPct val="0"/>
              </a:spcAft>
              <a:defRPr/>
            </a:pPr>
            <a:r>
              <a:rPr lang="en-US" b="1" kern="0" dirty="0">
                <a:solidFill>
                  <a:srgbClr val="141414"/>
                </a:solidFill>
                <a:latin typeface="Century Gothic" panose="020B0502020202020204" pitchFamily="34" charset="0"/>
              </a:rPr>
              <a:t>Base Control </a:t>
            </a:r>
            <a:r>
              <a:rPr lang="en-US" b="1" kern="0" dirty="0" smtClean="0">
                <a:solidFill>
                  <a:srgbClr val="141414"/>
                </a:solidFill>
                <a:latin typeface="Century Gothic" panose="020B0502020202020204" pitchFamily="34" charset="0"/>
              </a:rPr>
              <a:t>(Domain</a:t>
            </a:r>
            <a:r>
              <a:rPr kumimoji="0" lang="en-US" sz="1800" b="1" i="0" u="none" strike="noStrike" kern="0" cap="none" spc="0" normalizeH="0" noProof="0" dirty="0" smtClean="0">
                <a:ln>
                  <a:noFill/>
                </a:ln>
                <a:solidFill>
                  <a:srgbClr val="141414"/>
                </a:solidFill>
                <a:effectLst/>
                <a:uLnTx/>
                <a:uFillTx/>
                <a:latin typeface="Century Gothic" panose="020B0502020202020204" pitchFamily="34" charset="0"/>
              </a:rPr>
              <a:t> </a:t>
            </a:r>
            <a:r>
              <a:rPr kumimoji="0" lang="en-US" sz="1800" b="1" i="0" u="none" strike="noStrike" kern="0" cap="none" spc="0" normalizeH="0" baseline="0" noProof="0" dirty="0" smtClean="0">
                <a:ln>
                  <a:noFill/>
                </a:ln>
                <a:solidFill>
                  <a:srgbClr val="141414"/>
                </a:solidFill>
                <a:effectLst/>
                <a:uLnTx/>
                <a:uFillTx/>
                <a:latin typeface="Century Gothic" panose="020B0502020202020204" pitchFamily="34" charset="0"/>
              </a:rPr>
              <a:t>Accounts)</a:t>
            </a:r>
            <a:br>
              <a:rPr kumimoji="0" lang="en-US" sz="1800" b="1"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800" b="0" i="0" u="none" strike="noStrike" kern="0" cap="none" spc="0" normalizeH="0" baseline="0" noProof="0" dirty="0" smtClean="0">
                <a:ln>
                  <a:noFill/>
                </a:ln>
                <a:solidFill>
                  <a:srgbClr val="141414"/>
                </a:solidFill>
                <a:effectLst/>
                <a:uLnTx/>
                <a:uFillTx/>
                <a:latin typeface="Century Gothic" panose="020B0502020202020204" pitchFamily="34" charset="0"/>
              </a:rPr>
              <a:t>General defaults</a:t>
            </a:r>
            <a:endParaRPr kumimoji="0" lang="en-US" sz="1800" b="1" i="0" u="none" strike="noStrike" kern="0" cap="none" spc="0" normalizeH="0" baseline="0" noProof="0" dirty="0" smtClean="0">
              <a:ln>
                <a:noFill/>
              </a:ln>
              <a:solidFill>
                <a:srgbClr val="141414"/>
              </a:solidFill>
              <a:effectLst/>
              <a:uLnTx/>
              <a:uFillTx/>
              <a:latin typeface="Century Gothic" panose="020B0502020202020204" pitchFamily="34" charset="0"/>
            </a:endParaRPr>
          </a:p>
        </p:txBody>
      </p:sp>
      <p:sp>
        <p:nvSpPr>
          <p:cNvPr id="13" name="Rectangle 15"/>
          <p:cNvSpPr>
            <a:spLocks noChangeArrowheads="1"/>
          </p:cNvSpPr>
          <p:nvPr/>
        </p:nvSpPr>
        <p:spPr bwMode="auto">
          <a:xfrm>
            <a:off x="1928538" y="2667113"/>
            <a:ext cx="1635854" cy="904875"/>
          </a:xfrm>
          <a:prstGeom prst="rect">
            <a:avLst/>
          </a:prstGeom>
          <a:solidFill>
            <a:sysClr val="window" lastClr="FFFFFF"/>
          </a:solidFill>
          <a:ln w="9525">
            <a:solidFill>
              <a:srgbClr val="141414"/>
            </a:solidFill>
            <a:miter lim="800000"/>
            <a:headEnd/>
            <a:tailEnd/>
          </a:ln>
          <a:effectLst/>
        </p:spPr>
        <p:txBody>
          <a:bodyPr wrap="square" lIns="0" rIns="0" anchor="ct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200" b="1" i="0" u="none" strike="noStrike" kern="0" cap="none" spc="0" normalizeH="0" baseline="0" noProof="0" dirty="0" smtClean="0">
                <a:ln>
                  <a:noFill/>
                </a:ln>
                <a:solidFill>
                  <a:srgbClr val="141414"/>
                </a:solidFill>
                <a:effectLst/>
                <a:uLnTx/>
                <a:uFillTx/>
                <a:latin typeface="Century Gothic" panose="020B0502020202020204" pitchFamily="34" charset="0"/>
              </a:rPr>
              <a:t>Sales Accounts </a:t>
            </a:r>
          </a:p>
          <a:p>
            <a:pPr lvl="0" algn="ctr" eaLnBrk="0" fontAlgn="base" hangingPunct="0">
              <a:spcBef>
                <a:spcPct val="50000"/>
              </a:spcBef>
              <a:spcAft>
                <a:spcPct val="0"/>
              </a:spcAft>
            </a:pPr>
            <a:r>
              <a:rPr kumimoji="0" lang="en-US" sz="1200" b="0" i="0" u="none" strike="noStrike" kern="0" cap="none" spc="0" normalizeH="0" baseline="0" noProof="0" dirty="0" smtClean="0">
                <a:ln>
                  <a:noFill/>
                </a:ln>
                <a:solidFill>
                  <a:srgbClr val="141414"/>
                </a:solidFill>
                <a:effectLst/>
                <a:uLnTx/>
                <a:uFillTx/>
                <a:latin typeface="Century Gothic" panose="020B0502020202020204" pitchFamily="34" charset="0"/>
              </a:rPr>
              <a:t>Default per site, customer type</a:t>
            </a:r>
            <a:r>
              <a:rPr lang="en-US" sz="1200" kern="0" dirty="0">
                <a:solidFill>
                  <a:srgbClr val="141414"/>
                </a:solidFill>
                <a:latin typeface="Century Gothic" panose="020B0502020202020204" pitchFamily="34" charset="0"/>
              </a:rPr>
              <a:t>, </a:t>
            </a:r>
            <a:r>
              <a:rPr lang="en-US" sz="1200" kern="0" dirty="0" smtClean="0">
                <a:solidFill>
                  <a:srgbClr val="141414"/>
                </a:solidFill>
                <a:latin typeface="Century Gothic" panose="020B0502020202020204" pitchFamily="34" charset="0"/>
              </a:rPr>
              <a:t>channel</a:t>
            </a:r>
            <a:endParaRPr kumimoji="0" lang="en-US" sz="1200" b="1" i="0" u="none" strike="noStrike" kern="0" cap="none" spc="0" normalizeH="0" baseline="0" noProof="0" dirty="0" smtClean="0">
              <a:ln>
                <a:noFill/>
              </a:ln>
              <a:solidFill>
                <a:srgbClr val="141414"/>
              </a:solidFill>
              <a:effectLst/>
              <a:uLnTx/>
              <a:uFillTx/>
              <a:latin typeface="Century Gothic" panose="020B0502020202020204" pitchFamily="34" charset="0"/>
            </a:endParaRPr>
          </a:p>
        </p:txBody>
      </p:sp>
      <p:sp>
        <p:nvSpPr>
          <p:cNvPr id="14" name="Rectangle 18"/>
          <p:cNvSpPr>
            <a:spLocks noChangeArrowheads="1"/>
          </p:cNvSpPr>
          <p:nvPr/>
        </p:nvSpPr>
        <p:spPr bwMode="auto">
          <a:xfrm>
            <a:off x="2284009" y="4293526"/>
            <a:ext cx="2667000" cy="933450"/>
          </a:xfrm>
          <a:prstGeom prst="rect">
            <a:avLst/>
          </a:prstGeom>
          <a:solidFill>
            <a:sysClr val="window" lastClr="FFFFFF"/>
          </a:solidFill>
          <a:ln w="9525">
            <a:solidFill>
              <a:srgbClr val="141414"/>
            </a:solidFill>
            <a:miter lim="800000"/>
            <a:headEnd/>
            <a:tailEnd/>
          </a:ln>
          <a:effectLst/>
        </p:spPr>
        <p:txBody>
          <a:bodyPr wrap="none" anchor="ctr"/>
          <a:lstStyle/>
          <a:p>
            <a:pPr lvl="0" algn="ctr" eaLnBrk="0" fontAlgn="base" hangingPunct="0">
              <a:spcBef>
                <a:spcPct val="50000"/>
              </a:spcBef>
              <a:spcAft>
                <a:spcPct val="0"/>
              </a:spcAft>
            </a:pPr>
            <a:r>
              <a:rPr lang="en-US" sz="1400" b="1" kern="0" dirty="0" smtClean="0">
                <a:solidFill>
                  <a:srgbClr val="141414"/>
                </a:solidFill>
                <a:latin typeface="Century Gothic" panose="020B0502020202020204" pitchFamily="34" charset="0"/>
              </a:rPr>
              <a:t>Product Lines</a:t>
            </a:r>
          </a:p>
          <a:p>
            <a:pPr lvl="0" algn="ctr" eaLnBrk="0" fontAlgn="base" hangingPunct="0">
              <a:spcBef>
                <a:spcPct val="50000"/>
              </a:spcBef>
              <a:spcAft>
                <a:spcPct val="0"/>
              </a:spcAft>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Defaults for items</a:t>
            </a:r>
            <a:endParaRPr kumimoji="0" lang="en-US" sz="1400" b="1" i="0" u="none" strike="noStrike" kern="0" cap="none" spc="0" normalizeH="0" baseline="0" noProof="0" dirty="0" smtClean="0">
              <a:ln>
                <a:noFill/>
              </a:ln>
              <a:solidFill>
                <a:srgbClr val="141414"/>
              </a:solidFill>
              <a:effectLst/>
              <a:uLnTx/>
              <a:uFillTx/>
              <a:latin typeface="Century Gothic" panose="020B0502020202020204" pitchFamily="34" charset="0"/>
            </a:endParaRPr>
          </a:p>
        </p:txBody>
      </p:sp>
      <p:sp>
        <p:nvSpPr>
          <p:cNvPr id="15" name="Rectangle 20"/>
          <p:cNvSpPr>
            <a:spLocks noChangeArrowheads="1"/>
          </p:cNvSpPr>
          <p:nvPr/>
        </p:nvSpPr>
        <p:spPr bwMode="auto">
          <a:xfrm>
            <a:off x="1153023" y="4031907"/>
            <a:ext cx="104775" cy="142875"/>
          </a:xfrm>
          <a:prstGeom prst="rect">
            <a:avLst/>
          </a:prstGeom>
          <a:noFill/>
          <a:ln w="9525">
            <a:noFill/>
            <a:miter lim="800000"/>
            <a:headEnd/>
            <a:tailEnd/>
          </a:ln>
        </p:spPr>
        <p:txBody>
          <a:bodyPr wrap="none" anchor="ctr"/>
          <a:lstStyle/>
          <a:p>
            <a:pPr algn="ctr" fontAlgn="base">
              <a:spcBef>
                <a:spcPct val="0"/>
              </a:spcBef>
              <a:spcAft>
                <a:spcPct val="0"/>
              </a:spcAft>
            </a:pPr>
            <a:endParaRPr lang="en-US" sz="2000">
              <a:solidFill>
                <a:srgbClr val="141414"/>
              </a:solidFill>
              <a:latin typeface="Century Gothic" panose="020B0502020202020204" pitchFamily="34" charset="0"/>
            </a:endParaRPr>
          </a:p>
        </p:txBody>
      </p:sp>
      <p:sp>
        <p:nvSpPr>
          <p:cNvPr id="16" name="Rectangle 21"/>
          <p:cNvSpPr>
            <a:spLocks noChangeArrowheads="1"/>
          </p:cNvSpPr>
          <p:nvPr/>
        </p:nvSpPr>
        <p:spPr bwMode="auto">
          <a:xfrm>
            <a:off x="2705598" y="4041432"/>
            <a:ext cx="104775" cy="142875"/>
          </a:xfrm>
          <a:prstGeom prst="rect">
            <a:avLst/>
          </a:prstGeom>
          <a:noFill/>
          <a:ln w="9525">
            <a:noFill/>
            <a:miter lim="800000"/>
            <a:headEnd/>
            <a:tailEnd/>
          </a:ln>
        </p:spPr>
        <p:txBody>
          <a:bodyPr wrap="none" anchor="ctr"/>
          <a:lstStyle/>
          <a:p>
            <a:pPr algn="ctr" fontAlgn="base">
              <a:spcBef>
                <a:spcPct val="0"/>
              </a:spcBef>
              <a:spcAft>
                <a:spcPct val="0"/>
              </a:spcAft>
            </a:pPr>
            <a:endParaRPr lang="en-US" sz="2000">
              <a:solidFill>
                <a:srgbClr val="141414"/>
              </a:solidFill>
              <a:latin typeface="Century Gothic" panose="020B0502020202020204" pitchFamily="34" charset="0"/>
            </a:endParaRPr>
          </a:p>
        </p:txBody>
      </p:sp>
      <p:sp>
        <p:nvSpPr>
          <p:cNvPr id="17" name="Rectangle 24"/>
          <p:cNvSpPr>
            <a:spLocks noChangeArrowheads="1"/>
          </p:cNvSpPr>
          <p:nvPr/>
        </p:nvSpPr>
        <p:spPr bwMode="auto">
          <a:xfrm>
            <a:off x="6314319" y="4293526"/>
            <a:ext cx="2628900" cy="933450"/>
          </a:xfrm>
          <a:prstGeom prst="rect">
            <a:avLst/>
          </a:prstGeom>
          <a:solidFill>
            <a:sysClr val="window" lastClr="FFFFFF"/>
          </a:solidFill>
          <a:ln w="9525">
            <a:solidFill>
              <a:srgbClr val="141414"/>
            </a:solidFill>
            <a:miter lim="800000"/>
            <a:headEnd/>
            <a:tailEnd/>
          </a:ln>
          <a:effectLst/>
        </p:spPr>
        <p:txBody>
          <a:bodyPr wrap="none" anchor="ct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400" b="1" i="0" u="none" strike="noStrike" kern="0" cap="none" spc="0" normalizeH="0" baseline="0" noProof="0" dirty="0" smtClean="0">
                <a:ln>
                  <a:noFill/>
                </a:ln>
                <a:solidFill>
                  <a:srgbClr val="141414"/>
                </a:solidFill>
                <a:effectLst/>
                <a:uLnTx/>
                <a:uFillTx/>
                <a:latin typeface="Century Gothic" panose="020B0502020202020204" pitchFamily="34" charset="0"/>
              </a:rPr>
              <a:t>Departments</a:t>
            </a:r>
          </a:p>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Defaults for work center</a:t>
            </a:r>
            <a:endParaRPr kumimoji="0" lang="en-US" sz="1400" b="1" i="0" u="none" strike="noStrike" kern="0" cap="none" spc="0" normalizeH="0" baseline="0" noProof="0" dirty="0" smtClean="0">
              <a:ln>
                <a:noFill/>
              </a:ln>
              <a:solidFill>
                <a:srgbClr val="141414"/>
              </a:solidFill>
              <a:effectLst/>
              <a:uLnTx/>
              <a:uFillTx/>
              <a:latin typeface="Century Gothic" panose="020B0502020202020204" pitchFamily="34" charset="0"/>
            </a:endParaRPr>
          </a:p>
        </p:txBody>
      </p:sp>
      <p:cxnSp>
        <p:nvCxnSpPr>
          <p:cNvPr id="18" name="AutoShape 26"/>
          <p:cNvCxnSpPr>
            <a:cxnSpLocks noChangeShapeType="1"/>
          </p:cNvCxnSpPr>
          <p:nvPr/>
        </p:nvCxnSpPr>
        <p:spPr bwMode="auto">
          <a:xfrm rot="16200000" flipV="1">
            <a:off x="9761848" y="2512154"/>
            <a:ext cx="268195" cy="1735"/>
          </a:xfrm>
          <a:prstGeom prst="bentConnector3">
            <a:avLst>
              <a:gd name="adj1" fmla="val 48106"/>
            </a:avLst>
          </a:prstGeom>
          <a:noFill/>
          <a:ln w="28575">
            <a:solidFill>
              <a:srgbClr val="FF0000"/>
            </a:solidFill>
            <a:miter lim="800000"/>
            <a:headEnd/>
            <a:tailEnd type="triangle" w="med" len="med"/>
          </a:ln>
        </p:spPr>
      </p:cxnSp>
      <p:sp>
        <p:nvSpPr>
          <p:cNvPr id="19" name="Rectangle 28"/>
          <p:cNvSpPr>
            <a:spLocks noChangeArrowheads="1"/>
          </p:cNvSpPr>
          <p:nvPr/>
        </p:nvSpPr>
        <p:spPr bwMode="auto">
          <a:xfrm>
            <a:off x="8767007" y="2647120"/>
            <a:ext cx="2374900" cy="904874"/>
          </a:xfrm>
          <a:prstGeom prst="rect">
            <a:avLst/>
          </a:prstGeom>
          <a:solidFill>
            <a:sysClr val="window" lastClr="FFFFFF"/>
          </a:solidFill>
          <a:ln w="9525">
            <a:solidFill>
              <a:srgbClr val="141414"/>
            </a:solidFill>
            <a:miter lim="800000"/>
            <a:headEnd/>
            <a:tailEnd/>
          </a:ln>
          <a:effectLst/>
        </p:spPr>
        <p:txBody>
          <a:bodyPr wrap="none" anchor="ctr"/>
          <a:lstStyle/>
          <a:p>
            <a:pPr marL="0" marR="0" lvl="0" indent="0" defTabSz="914400" eaLnBrk="0" fontAlgn="base" latinLnBrk="0" hangingPunct="0">
              <a:lnSpc>
                <a:spcPct val="100000"/>
              </a:lnSpc>
              <a:spcBef>
                <a:spcPct val="50000"/>
              </a:spcBef>
              <a:spcAft>
                <a:spcPct val="0"/>
              </a:spcAft>
              <a:buClrTx/>
              <a:buSzTx/>
              <a:buFontTx/>
              <a:buChar char="•"/>
              <a:tabLst>
                <a:tab pos="114300" algn="l"/>
              </a:tabLst>
              <a:defRPr/>
            </a:pPr>
            <a:r>
              <a:rPr kumimoji="0" lang="en-US" sz="1200" b="1" i="0" u="none" strike="noStrike" kern="0" cap="none" spc="0" normalizeH="0" baseline="0" noProof="0" dirty="0" smtClean="0">
                <a:ln>
                  <a:noFill/>
                </a:ln>
                <a:solidFill>
                  <a:srgbClr val="141414"/>
                </a:solidFill>
                <a:effectLst/>
                <a:uLnTx/>
                <a:uFillTx/>
                <a:latin typeface="Century Gothic" panose="020B0502020202020204" pitchFamily="34" charset="0"/>
              </a:rPr>
              <a:t> Sites Accounts</a:t>
            </a:r>
          </a:p>
          <a:p>
            <a:pPr marL="0" marR="0" lvl="0" indent="0" defTabSz="914400" eaLnBrk="0" fontAlgn="base" latinLnBrk="0" hangingPunct="0">
              <a:lnSpc>
                <a:spcPct val="100000"/>
              </a:lnSpc>
              <a:spcBef>
                <a:spcPct val="50000"/>
              </a:spcBef>
              <a:spcAft>
                <a:spcPct val="0"/>
              </a:spcAft>
              <a:buClrTx/>
              <a:buSzTx/>
              <a:buFontTx/>
              <a:buChar char="•"/>
              <a:tabLst>
                <a:tab pos="114300" algn="l"/>
              </a:tabLst>
              <a:defRPr/>
            </a:pPr>
            <a:r>
              <a:rPr kumimoji="0" lang="en-US" sz="1200" b="1" i="0" u="none" strike="noStrike" kern="0" cap="none" spc="0" normalizeH="0" baseline="0" noProof="0" dirty="0" smtClean="0">
                <a:ln>
                  <a:noFill/>
                </a:ln>
                <a:solidFill>
                  <a:srgbClr val="141414"/>
                </a:solidFill>
                <a:effectLst/>
                <a:uLnTx/>
                <a:uFillTx/>
                <a:latin typeface="Century Gothic" panose="020B0502020202020204" pitchFamily="34" charset="0"/>
              </a:rPr>
              <a:t> Inventory Control Accounts</a:t>
            </a:r>
          </a:p>
          <a:p>
            <a:pPr marL="0" marR="0" lvl="0" indent="0" defTabSz="914400" eaLnBrk="0" fontAlgn="base" latinLnBrk="0" hangingPunct="0">
              <a:lnSpc>
                <a:spcPct val="100000"/>
              </a:lnSpc>
              <a:spcBef>
                <a:spcPct val="50000"/>
              </a:spcBef>
              <a:spcAft>
                <a:spcPct val="0"/>
              </a:spcAft>
              <a:buClrTx/>
              <a:buSzTx/>
              <a:buFontTx/>
              <a:buChar char="•"/>
              <a:tabLst>
                <a:tab pos="114300" algn="l"/>
              </a:tabLst>
              <a:defRPr/>
            </a:pPr>
            <a:endParaRPr kumimoji="0" lang="en-US" sz="1200" b="1" i="0" u="none" strike="noStrike" kern="0" cap="none" spc="0" normalizeH="0" baseline="0" noProof="0" dirty="0" smtClean="0">
              <a:ln>
                <a:noFill/>
              </a:ln>
              <a:solidFill>
                <a:srgbClr val="141414"/>
              </a:solidFill>
              <a:effectLst/>
              <a:uLnTx/>
              <a:uFillTx/>
              <a:latin typeface="Century Gothic" panose="020B0502020202020204" pitchFamily="34" charset="0"/>
            </a:endParaRPr>
          </a:p>
        </p:txBody>
      </p:sp>
      <p:sp>
        <p:nvSpPr>
          <p:cNvPr id="20" name="Rectangle 30"/>
          <p:cNvSpPr>
            <a:spLocks noChangeArrowheads="1"/>
          </p:cNvSpPr>
          <p:nvPr/>
        </p:nvSpPr>
        <p:spPr bwMode="auto">
          <a:xfrm>
            <a:off x="3696198" y="2667113"/>
            <a:ext cx="1438275" cy="904875"/>
          </a:xfrm>
          <a:prstGeom prst="rect">
            <a:avLst/>
          </a:prstGeom>
          <a:solidFill>
            <a:sysClr val="window" lastClr="FFFFFF"/>
          </a:solidFill>
          <a:ln w="9525">
            <a:solidFill>
              <a:srgbClr val="141414"/>
            </a:solidFill>
            <a:miter lim="800000"/>
            <a:headEnd/>
            <a:tailEnd/>
          </a:ln>
          <a:effectLst/>
        </p:spPr>
        <p:txBody>
          <a:bodyPr wrap="square" lIns="0" rIns="0" anchor="ct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200" b="1" i="0" u="none" strike="noStrike" kern="0" cap="none" spc="0" normalizeH="0" baseline="0" noProof="0" dirty="0" smtClean="0">
                <a:ln>
                  <a:noFill/>
                </a:ln>
                <a:solidFill>
                  <a:srgbClr val="141414"/>
                </a:solidFill>
                <a:effectLst/>
                <a:uLnTx/>
                <a:uFillTx/>
                <a:latin typeface="Century Gothic" panose="020B0502020202020204" pitchFamily="34" charset="0"/>
              </a:rPr>
              <a:t>Purchasing Accounts </a:t>
            </a:r>
          </a:p>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200" b="0" i="0" u="none" strike="noStrike" kern="0" cap="none" spc="0" normalizeH="0" baseline="0" noProof="0" dirty="0" smtClean="0">
                <a:ln>
                  <a:noFill/>
                </a:ln>
                <a:solidFill>
                  <a:srgbClr val="141414"/>
                </a:solidFill>
                <a:effectLst/>
                <a:uLnTx/>
                <a:uFillTx/>
                <a:latin typeface="Century Gothic" panose="020B0502020202020204" pitchFamily="34" charset="0"/>
              </a:rPr>
              <a:t>Default per site,</a:t>
            </a:r>
            <a:r>
              <a:rPr kumimoji="0" lang="en-US" sz="1200" b="0" i="0" u="none" strike="noStrike" kern="0" cap="none" spc="0" normalizeH="0" noProof="0" dirty="0" smtClean="0">
                <a:ln>
                  <a:noFill/>
                </a:ln>
                <a:solidFill>
                  <a:srgbClr val="141414"/>
                </a:solidFill>
                <a:effectLst/>
                <a:uLnTx/>
                <a:uFillTx/>
                <a:latin typeface="Century Gothic" panose="020B0502020202020204" pitchFamily="34" charset="0"/>
              </a:rPr>
              <a:t> supplier type</a:t>
            </a:r>
            <a:endParaRPr kumimoji="0" lang="en-US" sz="1200" b="1" i="0" u="none" strike="noStrike" kern="0" cap="none" spc="0" normalizeH="0" baseline="0" noProof="0" dirty="0" smtClean="0">
              <a:ln>
                <a:noFill/>
              </a:ln>
              <a:solidFill>
                <a:srgbClr val="141414"/>
              </a:solidFill>
              <a:effectLst/>
              <a:uLnTx/>
              <a:uFillTx/>
              <a:latin typeface="Century Gothic" panose="020B0502020202020204" pitchFamily="34" charset="0"/>
            </a:endParaRPr>
          </a:p>
        </p:txBody>
      </p:sp>
      <p:sp>
        <p:nvSpPr>
          <p:cNvPr id="21" name="Rectangle 33"/>
          <p:cNvSpPr>
            <a:spLocks noChangeArrowheads="1"/>
          </p:cNvSpPr>
          <p:nvPr/>
        </p:nvSpPr>
        <p:spPr bwMode="auto">
          <a:xfrm>
            <a:off x="5267823" y="2667113"/>
            <a:ext cx="1352550" cy="904875"/>
          </a:xfrm>
          <a:prstGeom prst="rect">
            <a:avLst/>
          </a:prstGeom>
          <a:solidFill>
            <a:sysClr val="window" lastClr="FFFFFF"/>
          </a:solidFill>
          <a:ln w="9525">
            <a:solidFill>
              <a:srgbClr val="141414"/>
            </a:solidFill>
            <a:miter lim="800000"/>
            <a:headEnd/>
            <a:tailEnd/>
          </a:ln>
          <a:effectLst/>
        </p:spPr>
        <p:txBody>
          <a:bodyPr wrap="square" lIns="0" rIns="0" anchor="ct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200" b="1" i="0" u="none" strike="noStrike" kern="0" cap="none" spc="0" normalizeH="0" baseline="0" noProof="0" dirty="0" smtClean="0">
                <a:ln>
                  <a:noFill/>
                </a:ln>
                <a:solidFill>
                  <a:srgbClr val="141414"/>
                </a:solidFill>
                <a:effectLst/>
                <a:uLnTx/>
                <a:uFillTx/>
                <a:latin typeface="Century Gothic" panose="020B0502020202020204" pitchFamily="34" charset="0"/>
              </a:rPr>
              <a:t>Production Order Accounts</a:t>
            </a:r>
          </a:p>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200" b="0" i="0" u="none" strike="noStrike" kern="0" cap="none" spc="0" normalizeH="0" baseline="0" noProof="0" dirty="0" smtClean="0">
                <a:ln>
                  <a:noFill/>
                </a:ln>
                <a:solidFill>
                  <a:srgbClr val="141414"/>
                </a:solidFill>
                <a:effectLst/>
                <a:uLnTx/>
                <a:uFillTx/>
                <a:latin typeface="Century Gothic" panose="020B0502020202020204" pitchFamily="34" charset="0"/>
              </a:rPr>
              <a:t>Default per site</a:t>
            </a:r>
            <a:endParaRPr kumimoji="0" lang="en-US" sz="1200" b="1" i="0" u="none" strike="noStrike" kern="0" cap="none" spc="0" normalizeH="0" baseline="0" noProof="0" dirty="0" smtClean="0">
              <a:ln>
                <a:noFill/>
              </a:ln>
              <a:solidFill>
                <a:srgbClr val="141414"/>
              </a:solidFill>
              <a:effectLst/>
              <a:uLnTx/>
              <a:uFillTx/>
              <a:latin typeface="Century Gothic" panose="020B0502020202020204" pitchFamily="34" charset="0"/>
            </a:endParaRPr>
          </a:p>
        </p:txBody>
      </p:sp>
      <p:sp>
        <p:nvSpPr>
          <p:cNvPr id="22" name="Rectangle 37"/>
          <p:cNvSpPr>
            <a:spLocks noChangeArrowheads="1"/>
          </p:cNvSpPr>
          <p:nvPr/>
        </p:nvSpPr>
        <p:spPr bwMode="auto">
          <a:xfrm>
            <a:off x="617134" y="2667113"/>
            <a:ext cx="1175866" cy="909477"/>
          </a:xfrm>
          <a:prstGeom prst="rect">
            <a:avLst/>
          </a:prstGeom>
          <a:solidFill>
            <a:sysClr val="window" lastClr="FFFFFF"/>
          </a:solidFill>
          <a:ln w="9525">
            <a:solidFill>
              <a:srgbClr val="141414"/>
            </a:solidFill>
            <a:miter lim="800000"/>
            <a:headEnd/>
            <a:tailEnd/>
          </a:ln>
          <a:effectLst/>
        </p:spPr>
        <p:txBody>
          <a:bodyPr wrap="square" lIns="0" rIns="0" anchor="ct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200" b="1" i="0" u="none" strike="noStrike" kern="0" cap="none" spc="0" normalizeH="0" baseline="0" noProof="0" dirty="0" smtClean="0">
                <a:ln>
                  <a:noFill/>
                </a:ln>
                <a:solidFill>
                  <a:srgbClr val="141414"/>
                </a:solidFill>
                <a:effectLst/>
                <a:uLnTx/>
                <a:uFillTx/>
                <a:latin typeface="Century Gothic" panose="020B0502020202020204" pitchFamily="34" charset="0"/>
              </a:rPr>
              <a:t>Inventory Accounts</a:t>
            </a:r>
          </a:p>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200" i="0" u="none" strike="noStrike" kern="0" cap="none" spc="0" normalizeH="0" baseline="0" noProof="0" dirty="0" smtClean="0">
                <a:ln>
                  <a:noFill/>
                </a:ln>
                <a:solidFill>
                  <a:srgbClr val="141414"/>
                </a:solidFill>
                <a:effectLst/>
                <a:uLnTx/>
                <a:uFillTx/>
                <a:latin typeface="Century Gothic" panose="020B0502020202020204" pitchFamily="34" charset="0"/>
              </a:rPr>
              <a:t>Default per Site,</a:t>
            </a:r>
            <a:r>
              <a:rPr kumimoji="0" lang="en-US" sz="1200" i="0" u="none" strike="noStrike" kern="0" cap="none" spc="0" normalizeH="0" noProof="0" dirty="0" smtClean="0">
                <a:ln>
                  <a:noFill/>
                </a:ln>
                <a:solidFill>
                  <a:srgbClr val="141414"/>
                </a:solidFill>
                <a:effectLst/>
                <a:uLnTx/>
                <a:uFillTx/>
                <a:latin typeface="Century Gothic" panose="020B0502020202020204" pitchFamily="34" charset="0"/>
              </a:rPr>
              <a:t> </a:t>
            </a:r>
            <a:r>
              <a:rPr kumimoji="0" lang="en-US" sz="1200" i="0" u="none" strike="noStrike" kern="0" cap="none" spc="0" normalizeH="0" baseline="0" noProof="0" dirty="0" smtClean="0">
                <a:ln>
                  <a:noFill/>
                </a:ln>
                <a:solidFill>
                  <a:srgbClr val="141414"/>
                </a:solidFill>
                <a:effectLst/>
                <a:uLnTx/>
                <a:uFillTx/>
                <a:latin typeface="Century Gothic" panose="020B0502020202020204" pitchFamily="34" charset="0"/>
              </a:rPr>
              <a:t>Location</a:t>
            </a:r>
          </a:p>
        </p:txBody>
      </p:sp>
      <p:cxnSp>
        <p:nvCxnSpPr>
          <p:cNvPr id="23" name="AutoShape 40"/>
          <p:cNvCxnSpPr>
            <a:cxnSpLocks noChangeShapeType="1"/>
            <a:stCxn id="14" idx="1"/>
            <a:endCxn id="26" idx="1"/>
          </p:cNvCxnSpPr>
          <p:nvPr/>
        </p:nvCxnSpPr>
        <p:spPr bwMode="auto">
          <a:xfrm rot="10800000">
            <a:off x="648199" y="1985373"/>
            <a:ext cx="1635811" cy="2774879"/>
          </a:xfrm>
          <a:prstGeom prst="bentConnector3">
            <a:avLst>
              <a:gd name="adj1" fmla="val 113975"/>
            </a:avLst>
          </a:prstGeom>
          <a:noFill/>
          <a:ln w="28575">
            <a:solidFill>
              <a:srgbClr val="FF0000"/>
            </a:solidFill>
            <a:miter lim="800000"/>
            <a:headEnd/>
            <a:tailEnd type="triangle" w="med" len="med"/>
          </a:ln>
        </p:spPr>
      </p:cxnSp>
      <p:sp>
        <p:nvSpPr>
          <p:cNvPr id="26" name="Rectangle 44"/>
          <p:cNvSpPr>
            <a:spLocks noChangeArrowheads="1"/>
          </p:cNvSpPr>
          <p:nvPr/>
        </p:nvSpPr>
        <p:spPr bwMode="auto">
          <a:xfrm>
            <a:off x="648198" y="1566272"/>
            <a:ext cx="10487028" cy="838200"/>
          </a:xfrm>
          <a:prstGeom prst="rect">
            <a:avLst/>
          </a:prstGeom>
          <a:solidFill>
            <a:sysClr val="window" lastClr="FFFFFF"/>
          </a:solidFill>
          <a:ln w="9525">
            <a:solidFill>
              <a:srgbClr val="141414"/>
            </a:solidFill>
            <a:miter lim="800000"/>
            <a:headEnd/>
            <a:tailEnd/>
          </a:ln>
          <a:effectLst/>
        </p:spPr>
        <p:txBody>
          <a:bodyPr wrap="none" anchor="ct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dirty="0" smtClean="0">
                <a:ln>
                  <a:noFill/>
                </a:ln>
                <a:solidFill>
                  <a:srgbClr val="141414"/>
                </a:solidFill>
                <a:effectLst/>
                <a:uLnTx/>
                <a:uFillTx/>
                <a:latin typeface="Century Gothic" panose="020B0502020202020204" pitchFamily="34" charset="0"/>
              </a:rPr>
              <a:t>Transactions</a:t>
            </a:r>
            <a:br>
              <a:rPr kumimoji="0" lang="en-US" sz="1800" b="1"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800" b="1" i="0" u="none" strike="noStrike" kern="0" cap="none" spc="0" normalizeH="0" baseline="0" noProof="0" dirty="0" smtClean="0">
                <a:ln>
                  <a:noFill/>
                </a:ln>
                <a:solidFill>
                  <a:srgbClr val="141414"/>
                </a:solidFill>
                <a:effectLst/>
                <a:uLnTx/>
                <a:uFillTx/>
                <a:latin typeface="Century Gothic" panose="020B0502020202020204" pitchFamily="34" charset="0"/>
              </a:rPr>
              <a:t>PO, SO, WO, etc.</a:t>
            </a:r>
            <a:br>
              <a:rPr kumimoji="0" lang="en-US" sz="1800" b="1"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(at this level, the default accounts may still be over-ridden)</a:t>
            </a:r>
            <a:endParaRPr kumimoji="0" lang="en-US" sz="1800" b="1" i="0" u="none" strike="noStrike" kern="0" cap="none" spc="0" normalizeH="0" baseline="0" noProof="0" dirty="0" smtClean="0">
              <a:ln>
                <a:noFill/>
              </a:ln>
              <a:solidFill>
                <a:srgbClr val="141414"/>
              </a:solidFill>
              <a:effectLst/>
              <a:uLnTx/>
              <a:uFillTx/>
              <a:latin typeface="Century Gothic" panose="020B0502020202020204" pitchFamily="34" charset="0"/>
            </a:endParaRPr>
          </a:p>
        </p:txBody>
      </p:sp>
      <p:sp>
        <p:nvSpPr>
          <p:cNvPr id="27" name="Rectangle 46"/>
          <p:cNvSpPr>
            <a:spLocks noChangeArrowheads="1"/>
          </p:cNvSpPr>
          <p:nvPr/>
        </p:nvSpPr>
        <p:spPr bwMode="auto">
          <a:xfrm>
            <a:off x="1395760" y="2261597"/>
            <a:ext cx="105055" cy="142875"/>
          </a:xfrm>
          <a:prstGeom prst="rect">
            <a:avLst/>
          </a:prstGeom>
          <a:noFill/>
          <a:ln w="9525">
            <a:noFill/>
            <a:miter lim="800000"/>
            <a:headEnd/>
            <a:tailEnd/>
          </a:ln>
        </p:spPr>
        <p:txBody>
          <a:bodyPr wrap="none" anchor="ctr"/>
          <a:lstStyle/>
          <a:p>
            <a:pPr algn="ctr" fontAlgn="base">
              <a:spcBef>
                <a:spcPct val="0"/>
              </a:spcBef>
              <a:spcAft>
                <a:spcPct val="0"/>
              </a:spcAft>
            </a:pPr>
            <a:endParaRPr lang="en-US" sz="2000">
              <a:solidFill>
                <a:srgbClr val="141414"/>
              </a:solidFill>
              <a:latin typeface="Century Gothic" panose="020B0502020202020204" pitchFamily="34" charset="0"/>
            </a:endParaRPr>
          </a:p>
        </p:txBody>
      </p:sp>
      <p:sp>
        <p:nvSpPr>
          <p:cNvPr id="28" name="Rectangle 47"/>
          <p:cNvSpPr>
            <a:spLocks noChangeArrowheads="1"/>
          </p:cNvSpPr>
          <p:nvPr/>
        </p:nvSpPr>
        <p:spPr bwMode="auto">
          <a:xfrm>
            <a:off x="2903064" y="2258422"/>
            <a:ext cx="105055" cy="142875"/>
          </a:xfrm>
          <a:prstGeom prst="rect">
            <a:avLst/>
          </a:prstGeom>
          <a:noFill/>
          <a:ln w="9525">
            <a:noFill/>
            <a:miter lim="800000"/>
            <a:headEnd/>
            <a:tailEnd/>
          </a:ln>
        </p:spPr>
        <p:txBody>
          <a:bodyPr wrap="none" anchor="ctr"/>
          <a:lstStyle/>
          <a:p>
            <a:pPr algn="ctr" fontAlgn="base">
              <a:spcBef>
                <a:spcPct val="0"/>
              </a:spcBef>
              <a:spcAft>
                <a:spcPct val="0"/>
              </a:spcAft>
            </a:pPr>
            <a:endParaRPr lang="en-US" sz="2000">
              <a:solidFill>
                <a:srgbClr val="141414"/>
              </a:solidFill>
              <a:latin typeface="Century Gothic" panose="020B0502020202020204" pitchFamily="34" charset="0"/>
            </a:endParaRPr>
          </a:p>
        </p:txBody>
      </p:sp>
      <p:sp>
        <p:nvSpPr>
          <p:cNvPr id="29" name="Rectangle 49"/>
          <p:cNvSpPr>
            <a:spLocks noChangeArrowheads="1"/>
          </p:cNvSpPr>
          <p:nvPr/>
        </p:nvSpPr>
        <p:spPr bwMode="auto">
          <a:xfrm>
            <a:off x="7589411" y="2250485"/>
            <a:ext cx="105055" cy="142875"/>
          </a:xfrm>
          <a:prstGeom prst="rect">
            <a:avLst/>
          </a:prstGeom>
          <a:noFill/>
          <a:ln w="9525">
            <a:noFill/>
            <a:miter lim="800000"/>
            <a:headEnd/>
            <a:tailEnd/>
          </a:ln>
        </p:spPr>
        <p:txBody>
          <a:bodyPr wrap="none" anchor="ctr"/>
          <a:lstStyle/>
          <a:p>
            <a:pPr algn="ctr" fontAlgn="base">
              <a:spcBef>
                <a:spcPct val="0"/>
              </a:spcBef>
              <a:spcAft>
                <a:spcPct val="0"/>
              </a:spcAft>
            </a:pPr>
            <a:endParaRPr lang="en-US" sz="2000">
              <a:solidFill>
                <a:srgbClr val="141414"/>
              </a:solidFill>
              <a:latin typeface="Century Gothic" panose="020B0502020202020204" pitchFamily="34" charset="0"/>
            </a:endParaRPr>
          </a:p>
        </p:txBody>
      </p:sp>
      <p:cxnSp>
        <p:nvCxnSpPr>
          <p:cNvPr id="30" name="AutoShape 50"/>
          <p:cNvCxnSpPr>
            <a:cxnSpLocks noChangeShapeType="1"/>
            <a:stCxn id="13" idx="0"/>
          </p:cNvCxnSpPr>
          <p:nvPr/>
        </p:nvCxnSpPr>
        <p:spPr bwMode="auto">
          <a:xfrm rot="5400000" flipH="1" flipV="1">
            <a:off x="2603959" y="2524607"/>
            <a:ext cx="285013" cy="1"/>
          </a:xfrm>
          <a:prstGeom prst="bentConnector3">
            <a:avLst>
              <a:gd name="adj1" fmla="val 50000"/>
            </a:avLst>
          </a:prstGeom>
          <a:noFill/>
          <a:ln w="28575">
            <a:solidFill>
              <a:srgbClr val="FF0000"/>
            </a:solidFill>
            <a:miter lim="800000"/>
            <a:headEnd/>
            <a:tailEnd type="triangle" w="med" len="med"/>
          </a:ln>
        </p:spPr>
      </p:cxnSp>
      <p:sp>
        <p:nvSpPr>
          <p:cNvPr id="31" name="Text Box 52"/>
          <p:cNvSpPr txBox="1">
            <a:spLocks noChangeArrowheads="1"/>
          </p:cNvSpPr>
          <p:nvPr/>
        </p:nvSpPr>
        <p:spPr bwMode="auto">
          <a:xfrm>
            <a:off x="291010" y="1418640"/>
            <a:ext cx="92076" cy="92075"/>
          </a:xfrm>
          <a:prstGeom prst="rect">
            <a:avLst/>
          </a:prstGeom>
          <a:noFill/>
          <a:ln w="9525" algn="ctr">
            <a:noFill/>
            <a:miter lim="800000"/>
            <a:headEnd/>
            <a:tailEnd/>
          </a:ln>
        </p:spPr>
        <p:txBody>
          <a:bodyPr wrap="none" tIns="91440" bIns="91440"/>
          <a:lstStyle/>
          <a:p>
            <a:pPr algn="ctr" fontAlgn="base">
              <a:spcBef>
                <a:spcPct val="0"/>
              </a:spcBef>
              <a:spcAft>
                <a:spcPct val="0"/>
              </a:spcAft>
            </a:pPr>
            <a:endParaRPr lang="en-US" sz="2800">
              <a:solidFill>
                <a:srgbClr val="141414"/>
              </a:solidFill>
              <a:latin typeface="Century Gothic" panose="020B0502020202020204" pitchFamily="34" charset="0"/>
            </a:endParaRPr>
          </a:p>
        </p:txBody>
      </p:sp>
      <p:cxnSp>
        <p:nvCxnSpPr>
          <p:cNvPr id="32" name="AutoShape 53"/>
          <p:cNvCxnSpPr>
            <a:cxnSpLocks noChangeShapeType="1"/>
            <a:stCxn id="22" idx="0"/>
          </p:cNvCxnSpPr>
          <p:nvPr/>
        </p:nvCxnSpPr>
        <p:spPr bwMode="auto">
          <a:xfrm rot="16200000" flipV="1">
            <a:off x="1059796" y="2521841"/>
            <a:ext cx="288188" cy="2355"/>
          </a:xfrm>
          <a:prstGeom prst="bentConnector3">
            <a:avLst>
              <a:gd name="adj1" fmla="val 50000"/>
            </a:avLst>
          </a:prstGeom>
          <a:noFill/>
          <a:ln w="28575">
            <a:solidFill>
              <a:srgbClr val="FF0000"/>
            </a:solidFill>
            <a:miter lim="800000"/>
            <a:headEnd/>
            <a:tailEnd type="triangle" w="med" len="med"/>
          </a:ln>
        </p:spPr>
      </p:cxnSp>
      <p:cxnSp>
        <p:nvCxnSpPr>
          <p:cNvPr id="63" name="Straight Arrow Connector 62"/>
          <p:cNvCxnSpPr>
            <a:stCxn id="20" idx="0"/>
          </p:cNvCxnSpPr>
          <p:nvPr/>
        </p:nvCxnSpPr>
        <p:spPr>
          <a:xfrm flipH="1" flipV="1">
            <a:off x="4410368" y="2392107"/>
            <a:ext cx="4968" cy="275006"/>
          </a:xfrm>
          <a:prstGeom prst="straightConnector1">
            <a:avLst/>
          </a:prstGeom>
          <a:ln w="28575" cap="rnd">
            <a:solidFill>
              <a:srgbClr val="FF0000"/>
            </a:solidFill>
            <a:round/>
            <a:tailEnd type="triangle"/>
          </a:ln>
        </p:spPr>
        <p:style>
          <a:lnRef idx="1">
            <a:schemeClr val="accent1"/>
          </a:lnRef>
          <a:fillRef idx="0">
            <a:schemeClr val="accent1"/>
          </a:fillRef>
          <a:effectRef idx="0">
            <a:schemeClr val="accent1"/>
          </a:effectRef>
          <a:fontRef idx="minor">
            <a:schemeClr val="tx1"/>
          </a:fontRef>
        </p:style>
      </p:cxnSp>
      <p:cxnSp>
        <p:nvCxnSpPr>
          <p:cNvPr id="33" name="AutoShape 9"/>
          <p:cNvCxnSpPr>
            <a:cxnSpLocks noChangeShapeType="1"/>
            <a:stCxn id="14" idx="0"/>
            <a:endCxn id="20" idx="2"/>
          </p:cNvCxnSpPr>
          <p:nvPr/>
        </p:nvCxnSpPr>
        <p:spPr bwMode="auto">
          <a:xfrm rot="5400000" flipH="1" flipV="1">
            <a:off x="3655653" y="3533844"/>
            <a:ext cx="721538" cy="797827"/>
          </a:xfrm>
          <a:prstGeom prst="bentConnector3">
            <a:avLst>
              <a:gd name="adj1" fmla="val 50000"/>
            </a:avLst>
          </a:prstGeom>
          <a:noFill/>
          <a:ln w="28575">
            <a:solidFill>
              <a:srgbClr val="FF0000"/>
            </a:solidFill>
            <a:miter lim="800000"/>
            <a:headEnd/>
            <a:tailEnd type="triangle" w="med" len="med"/>
          </a:ln>
        </p:spPr>
      </p:cxnSp>
      <p:cxnSp>
        <p:nvCxnSpPr>
          <p:cNvPr id="38" name="AutoShape 9"/>
          <p:cNvCxnSpPr>
            <a:cxnSpLocks noChangeShapeType="1"/>
            <a:stCxn id="14" idx="0"/>
            <a:endCxn id="21" idx="2"/>
          </p:cNvCxnSpPr>
          <p:nvPr/>
        </p:nvCxnSpPr>
        <p:spPr bwMode="auto">
          <a:xfrm rot="5400000" flipH="1" flipV="1">
            <a:off x="4420034" y="2769463"/>
            <a:ext cx="721538" cy="2326589"/>
          </a:xfrm>
          <a:prstGeom prst="bentConnector3">
            <a:avLst>
              <a:gd name="adj1" fmla="val 50000"/>
            </a:avLst>
          </a:prstGeom>
          <a:noFill/>
          <a:ln w="28575">
            <a:solidFill>
              <a:srgbClr val="FF0000"/>
            </a:solidFill>
            <a:miter lim="800000"/>
            <a:headEnd/>
            <a:tailEnd type="triangle" w="med" len="med"/>
          </a:ln>
        </p:spPr>
      </p:cxnSp>
      <p:cxnSp>
        <p:nvCxnSpPr>
          <p:cNvPr id="41" name="AutoShape 9"/>
          <p:cNvCxnSpPr>
            <a:cxnSpLocks noChangeShapeType="1"/>
            <a:stCxn id="14" idx="0"/>
            <a:endCxn id="13" idx="2"/>
          </p:cNvCxnSpPr>
          <p:nvPr/>
        </p:nvCxnSpPr>
        <p:spPr bwMode="auto">
          <a:xfrm rot="16200000" flipV="1">
            <a:off x="2821218" y="3497235"/>
            <a:ext cx="721538" cy="871044"/>
          </a:xfrm>
          <a:prstGeom prst="bentConnector3">
            <a:avLst>
              <a:gd name="adj1" fmla="val 50000"/>
            </a:avLst>
          </a:prstGeom>
          <a:noFill/>
          <a:ln w="28575">
            <a:solidFill>
              <a:srgbClr val="FF0000"/>
            </a:solidFill>
            <a:miter lim="800000"/>
            <a:headEnd/>
            <a:tailEnd type="triangle" w="med" len="med"/>
          </a:ln>
        </p:spPr>
      </p:cxnSp>
      <p:cxnSp>
        <p:nvCxnSpPr>
          <p:cNvPr id="44" name="AutoShape 9"/>
          <p:cNvCxnSpPr>
            <a:cxnSpLocks noChangeShapeType="1"/>
            <a:stCxn id="14" idx="0"/>
            <a:endCxn id="22" idx="2"/>
          </p:cNvCxnSpPr>
          <p:nvPr/>
        </p:nvCxnSpPr>
        <p:spPr bwMode="auto">
          <a:xfrm rot="16200000" flipV="1">
            <a:off x="2052820" y="2728837"/>
            <a:ext cx="716936" cy="2412442"/>
          </a:xfrm>
          <a:prstGeom prst="bentConnector3">
            <a:avLst>
              <a:gd name="adj1" fmla="val 50000"/>
            </a:avLst>
          </a:prstGeom>
          <a:noFill/>
          <a:ln w="28575">
            <a:solidFill>
              <a:srgbClr val="FF0000"/>
            </a:solidFill>
            <a:miter lim="800000"/>
            <a:headEnd/>
            <a:tailEnd type="triangle" w="med" len="med"/>
          </a:ln>
        </p:spPr>
      </p:cxnSp>
      <p:cxnSp>
        <p:nvCxnSpPr>
          <p:cNvPr id="80" name="Straight Arrow Connector 79"/>
          <p:cNvCxnSpPr>
            <a:endCxn id="19" idx="2"/>
          </p:cNvCxnSpPr>
          <p:nvPr/>
        </p:nvCxnSpPr>
        <p:spPr>
          <a:xfrm flipV="1">
            <a:off x="9953252" y="3551994"/>
            <a:ext cx="1205" cy="2047417"/>
          </a:xfrm>
          <a:prstGeom prst="straightConnector1">
            <a:avLst/>
          </a:prstGeom>
          <a:ln w="28575" cap="rnd">
            <a:solidFill>
              <a:srgbClr val="FF0000"/>
            </a:solidFill>
            <a:round/>
            <a:tailEnd type="triangle"/>
          </a:ln>
        </p:spPr>
        <p:style>
          <a:lnRef idx="1">
            <a:schemeClr val="accent1"/>
          </a:lnRef>
          <a:fillRef idx="0">
            <a:schemeClr val="accent1"/>
          </a:fillRef>
          <a:effectRef idx="0">
            <a:schemeClr val="accent1"/>
          </a:effectRef>
          <a:fontRef idx="minor">
            <a:schemeClr val="tx1"/>
          </a:fontRef>
        </p:style>
      </p:cxnSp>
      <p:cxnSp>
        <p:nvCxnSpPr>
          <p:cNvPr id="82" name="Straight Arrow Connector 81"/>
          <p:cNvCxnSpPr>
            <a:endCxn id="29" idx="2"/>
          </p:cNvCxnSpPr>
          <p:nvPr/>
        </p:nvCxnSpPr>
        <p:spPr>
          <a:xfrm flipV="1">
            <a:off x="7627128" y="2393360"/>
            <a:ext cx="14811" cy="1900086"/>
          </a:xfrm>
          <a:prstGeom prst="straightConnector1">
            <a:avLst/>
          </a:prstGeom>
          <a:ln w="28575" cap="rnd">
            <a:solidFill>
              <a:srgbClr val="FF0000"/>
            </a:solidFill>
            <a:round/>
            <a:tailEnd type="triangle"/>
          </a:ln>
        </p:spPr>
        <p:style>
          <a:lnRef idx="1">
            <a:schemeClr val="accent1"/>
          </a:lnRef>
          <a:fillRef idx="0">
            <a:schemeClr val="accent1"/>
          </a:fillRef>
          <a:effectRef idx="0">
            <a:schemeClr val="accent1"/>
          </a:effectRef>
          <a:fontRef idx="minor">
            <a:schemeClr val="tx1"/>
          </a:fontRef>
        </p:style>
      </p:cxnSp>
      <p:cxnSp>
        <p:nvCxnSpPr>
          <p:cNvPr id="91" name="Straight Arrow Connector 90"/>
          <p:cNvCxnSpPr/>
          <p:nvPr/>
        </p:nvCxnSpPr>
        <p:spPr>
          <a:xfrm flipH="1" flipV="1">
            <a:off x="5880421" y="2372113"/>
            <a:ext cx="4968" cy="275006"/>
          </a:xfrm>
          <a:prstGeom prst="straightConnector1">
            <a:avLst/>
          </a:prstGeom>
          <a:ln w="28575" cap="rnd">
            <a:solidFill>
              <a:srgbClr val="FF0000"/>
            </a:solidFill>
            <a:roun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583838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9</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r>
              <a:rPr lang="en-US" dirty="0">
                <a:latin typeface="Century Gothic" panose="020B0502020202020204" pitchFamily="34" charset="0"/>
              </a:rPr>
              <a:t>Product Line Accounts</a:t>
            </a:r>
          </a:p>
          <a:p>
            <a:r>
              <a:rPr lang="en-US" dirty="0">
                <a:latin typeface="Century Gothic" panose="020B0502020202020204" pitchFamily="34" charset="0"/>
              </a:rPr>
              <a:t>Department Accounts</a:t>
            </a:r>
          </a:p>
          <a:p>
            <a:r>
              <a:rPr lang="en-US" dirty="0">
                <a:latin typeface="Century Gothic" panose="020B0502020202020204" pitchFamily="34" charset="0"/>
              </a:rPr>
              <a:t>Site Accounts</a:t>
            </a:r>
          </a:p>
          <a:p>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GB" dirty="0">
                <a:latin typeface="Century Gothic" panose="020B0502020202020204" pitchFamily="34" charset="0"/>
              </a:rPr>
              <a:t>Costing Accounts</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smtClean="0">
                <a:latin typeface="Century Gothic" panose="020B0502020202020204" pitchFamily="34" charset="0"/>
              </a:rPr>
              <a:t>GL </a:t>
            </a:r>
            <a:r>
              <a:rPr lang="en-US" dirty="0">
                <a:latin typeface="Century Gothic" panose="020B0502020202020204" pitchFamily="34" charset="0"/>
              </a:rPr>
              <a:t>Accounts</a:t>
            </a:r>
          </a:p>
        </p:txBody>
      </p:sp>
    </p:spTree>
    <p:extLst>
      <p:ext uri="{BB962C8B-B14F-4D97-AF65-F5344CB8AC3E}">
        <p14:creationId xmlns:p14="http://schemas.microsoft.com/office/powerpoint/2010/main" val="204479227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YEAR" val="2018"/>
</p:tagLst>
</file>

<file path=ppt/tags/tag2.xml><?xml version="1.0" encoding="utf-8"?>
<p:tagLst xmlns:a="http://schemas.openxmlformats.org/drawingml/2006/main" xmlns:r="http://schemas.openxmlformats.org/officeDocument/2006/relationships" xmlns:p="http://schemas.openxmlformats.org/presentationml/2006/main">
  <p:tag name="MM_SLIDE_TYPE" val="6"/>
</p:tagLst>
</file>

<file path=ppt/tags/tag3.xml><?xml version="1.0" encoding="utf-8"?>
<p:tagLst xmlns:a="http://schemas.openxmlformats.org/drawingml/2006/main" xmlns:r="http://schemas.openxmlformats.org/officeDocument/2006/relationships" xmlns:p="http://schemas.openxmlformats.org/presentationml/2006/main">
  <p:tag name="MM_SLIDE_TYPE" val="6"/>
</p:tagLst>
</file>

<file path=ppt/tags/tag4.xml><?xml version="1.0" encoding="utf-8"?>
<p:tagLst xmlns:a="http://schemas.openxmlformats.org/drawingml/2006/main" xmlns:r="http://schemas.openxmlformats.org/officeDocument/2006/relationships" xmlns:p="http://schemas.openxmlformats.org/presentationml/2006/main">
  <p:tag name="MM_SLIDE_TYPE" val="6"/>
</p:tagLst>
</file>

<file path=ppt/tags/tag5.xml><?xml version="1.0" encoding="utf-8"?>
<p:tagLst xmlns:a="http://schemas.openxmlformats.org/drawingml/2006/main" xmlns:r="http://schemas.openxmlformats.org/officeDocument/2006/relationships" xmlns:p="http://schemas.openxmlformats.org/presentationml/2006/main">
  <p:tag name="MM_SLIDE_TYPE" val="6"/>
</p:tagLst>
</file>

<file path=ppt/tags/tag6.xml><?xml version="1.0" encoding="utf-8"?>
<p:tagLst xmlns:a="http://schemas.openxmlformats.org/drawingml/2006/main" xmlns:r="http://schemas.openxmlformats.org/officeDocument/2006/relationships" xmlns:p="http://schemas.openxmlformats.org/presentationml/2006/main">
  <p:tag name="MM_SLIDE_TYPE" val="6"/>
</p:tagLst>
</file>

<file path=ppt/theme/theme1.xml><?xml version="1.0" encoding="utf-8"?>
<a:theme xmlns:a="http://schemas.openxmlformats.org/drawingml/2006/main" name="QAD 2019">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6"/>
        </a:solidFill>
        <a:ln w="9525">
          <a:noFill/>
        </a:ln>
      </a:spPr>
      <a:bodyPr vert="horz" lIns="91440" tIns="91440" rIns="91440" bIns="91440" rtlCol="0" anchor="ctr" anchorCtr="0"/>
      <a:lstStyle>
        <a:defPPr algn="ctr">
          <a:defRPr sz="2400" b="0" i="0" u="none" strike="noStrike" kern="1200" spc="0" baseline="0" dirty="0" smtClean="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9050" cap="rnd">
          <a:solidFill>
            <a:srgbClr val="7F7F7F"/>
          </a:solidFill>
          <a:round/>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91440" tIns="91440" rIns="91440" bIns="91440" rtlCol="0">
        <a:noAutofit/>
      </a:bodyPr>
      <a:lstStyle>
        <a:defPPr algn="l">
          <a:lnSpc>
            <a:spcPct val="95000"/>
          </a:lnSpc>
          <a:spcAft>
            <a:spcPts val="600"/>
          </a:spcAft>
          <a:defRPr sz="2400" dirty="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thm15="http://schemas.microsoft.com/office/thememl/2012/main" name="QAD20_CORP_TEMP.potx" id="{96B37B99-3CE6-4C7E-9AFF-491DB0F10938}" vid="{DFFF866D-AEE6-44D9-8172-B2EE3A93A839}"/>
    </a:ext>
  </a:extLst>
</a:theme>
</file>

<file path=ppt/theme/theme2.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2297</TotalTime>
  <Words>5386</Words>
  <Application>Microsoft Office PowerPoint</Application>
  <PresentationFormat>Widescreen</PresentationFormat>
  <Paragraphs>477</Paragraphs>
  <Slides>30</Slides>
  <Notes>30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30</vt:i4>
      </vt:variant>
    </vt:vector>
  </HeadingPairs>
  <TitlesOfParts>
    <vt:vector size="34" baseType="lpstr">
      <vt:lpstr>宋体</vt:lpstr>
      <vt:lpstr>Arial</vt:lpstr>
      <vt:lpstr>Century Gothic</vt:lpstr>
      <vt:lpstr>QAD 2019</vt:lpstr>
      <vt:lpstr>Costing Accounts</vt:lpstr>
      <vt:lpstr>Overview</vt:lpstr>
      <vt:lpstr>GL Accounting Structure</vt:lpstr>
      <vt:lpstr>GL Account Structure</vt:lpstr>
      <vt:lpstr>GL Reference</vt:lpstr>
      <vt:lpstr>GL Reference Number</vt:lpstr>
      <vt:lpstr>GL Posting Lines</vt:lpstr>
      <vt:lpstr>GL Account Setup Flow</vt:lpstr>
      <vt:lpstr>GL Accounts</vt:lpstr>
      <vt:lpstr>Product Line and Department Accounts</vt:lpstr>
      <vt:lpstr>Product Line Inventory Accounts</vt:lpstr>
      <vt:lpstr>Inventory Accounts</vt:lpstr>
      <vt:lpstr>Product Line Purchasing Accounts</vt:lpstr>
      <vt:lpstr>Purchasing Accounts</vt:lpstr>
      <vt:lpstr>Product Line Sales Accounts</vt:lpstr>
      <vt:lpstr>Sales Accounts</vt:lpstr>
      <vt:lpstr>Product Line Work Order Accounts</vt:lpstr>
      <vt:lpstr>Production Order Accounts</vt:lpstr>
      <vt:lpstr>Product Line Service Accounts</vt:lpstr>
      <vt:lpstr>Product Line Consignment Accounts</vt:lpstr>
      <vt:lpstr>Product Line Accounts: Summary (1 of 2)</vt:lpstr>
      <vt:lpstr>Product Line Accounts: Summary (2 of 2)</vt:lpstr>
      <vt:lpstr>Departments</vt:lpstr>
      <vt:lpstr>Department Accounts: Summary</vt:lpstr>
      <vt:lpstr>Sites</vt:lpstr>
      <vt:lpstr>Review</vt:lpstr>
      <vt:lpstr>Mastery Question – Multiple Choice</vt:lpstr>
      <vt:lpstr>Mastery Question – True False</vt:lpstr>
      <vt:lpstr>Mastery Question – Multiple Choice</vt:lpstr>
      <vt:lpstr>Exercise: Costing Accounts</vt:lpstr>
    </vt:vector>
  </TitlesOfParts>
  <Company>QAD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XinChao Ma</dc:creator>
  <cp:lastModifiedBy>XinChao Ma</cp:lastModifiedBy>
  <cp:revision>54</cp:revision>
  <dcterms:created xsi:type="dcterms:W3CDTF">2021-05-06T02:16:55Z</dcterms:created>
  <dcterms:modified xsi:type="dcterms:W3CDTF">2021-08-23T05:39:46Z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2390886</vt:lpwstr>
  </property>
  <property fmtid="{D5CDD505-2E9C-101B-9397-08002B2CF9AE}" pid="3" name="NXPowerLiteSettings">
    <vt:lpwstr>C980073804F000</vt:lpwstr>
  </property>
  <property fmtid="{D5CDD505-2E9C-101B-9397-08002B2CF9AE}" pid="4" name="NXPowerLiteVersion">
    <vt:lpwstr>D8.0.1</vt:lpwstr>
  </property>
</Properties>
</file>