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3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2B2B2"/>
    <a:srgbClr val="98B4D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7444" autoAdjust="0"/>
  </p:normalViewPr>
  <p:slideViewPr>
    <p:cSldViewPr snapToGrid="0">
      <p:cViewPr>
        <p:scale>
          <a:sx n="84" d="100"/>
          <a:sy n="84" d="100"/>
        </p:scale>
        <p:origin x="-1728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1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Transactions</a:t>
            </a:r>
          </a:p>
        </p:txBody>
      </p:sp>
      <p:sp>
        <p:nvSpPr>
          <p:cNvPr id="30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REP-05-010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816500" y="2586567"/>
            <a:ext cx="1189037" cy="5857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algn="l" eaLnBrk="0" hangingPunct="0">
              <a:defRPr/>
            </a:pPr>
            <a:r>
              <a:rPr lang="en-US" sz="1400">
                <a:latin typeface="Century Gothic" pitchFamily="34" charset="0"/>
                <a:cs typeface="Calibri" pitchFamily="34" charset="0"/>
              </a:rPr>
              <a:t>Inventory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7805444" y="2645305"/>
            <a:ext cx="1187450" cy="581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defRPr/>
            </a:pPr>
            <a:r>
              <a:rPr lang="en-US" sz="1400">
                <a:latin typeface="Century Gothic" pitchFamily="34" charset="0"/>
                <a:cs typeface="Calibri" pitchFamily="34" charset="0"/>
              </a:rPr>
              <a:t>Cumulative</a:t>
            </a:r>
          </a:p>
          <a:p>
            <a:pPr eaLnBrk="0" hangingPunct="0">
              <a:defRPr/>
            </a:pPr>
            <a:r>
              <a:rPr lang="en-US" sz="1400">
                <a:latin typeface="Century Gothic" pitchFamily="34" charset="0"/>
                <a:cs typeface="Calibri" pitchFamily="34" charset="0"/>
              </a:rPr>
              <a:t>Order</a:t>
            </a:r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57095" y="4096280"/>
            <a:ext cx="769938" cy="425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eaLnBrk="0" hangingPunct="0"/>
            <a:r>
              <a:rPr lang="en-US" sz="1400">
                <a:latin typeface="Century Gothic" pitchFamily="34" charset="0"/>
                <a:cs typeface="Calibri" pitchFamily="34" charset="0"/>
              </a:rPr>
              <a:t>Next</a:t>
            </a:r>
          </a:p>
          <a:p>
            <a:pPr eaLnBrk="0" hangingPunct="0"/>
            <a:r>
              <a:rPr lang="en-US" sz="1400">
                <a:latin typeface="Century Gothic" pitchFamily="34" charset="0"/>
                <a:cs typeface="Calibri" pitchFamily="34" charset="0"/>
              </a:rPr>
              <a:t>Operation</a:t>
            </a:r>
          </a:p>
        </p:txBody>
      </p:sp>
      <p:sp>
        <p:nvSpPr>
          <p:cNvPr id="3078" name="Rectangle 14"/>
          <p:cNvSpPr>
            <a:spLocks noChangeArrowheads="1"/>
          </p:cNvSpPr>
          <p:nvPr/>
        </p:nvSpPr>
        <p:spPr bwMode="auto">
          <a:xfrm>
            <a:off x="1931870" y="2269067"/>
            <a:ext cx="547688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400" dirty="0">
                <a:latin typeface="Century Gothic" pitchFamily="34" charset="0"/>
              </a:rPr>
              <a:t>Scrap</a:t>
            </a:r>
          </a:p>
        </p:txBody>
      </p:sp>
      <p:sp>
        <p:nvSpPr>
          <p:cNvPr id="3079" name="Rectangle 15"/>
          <p:cNvSpPr>
            <a:spLocks noChangeArrowheads="1"/>
          </p:cNvSpPr>
          <p:nvPr/>
        </p:nvSpPr>
        <p:spPr bwMode="auto">
          <a:xfrm>
            <a:off x="1931870" y="3004080"/>
            <a:ext cx="547688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400">
                <a:latin typeface="Century Gothic" pitchFamily="34" charset="0"/>
              </a:rPr>
              <a:t>Reject</a:t>
            </a: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930283" y="3872442"/>
            <a:ext cx="547687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sz="1400">
                <a:latin typeface="Century Gothic" pitchFamily="34" charset="0"/>
              </a:rPr>
              <a:t>Rework</a:t>
            </a:r>
          </a:p>
        </p:txBody>
      </p:sp>
      <p:sp>
        <p:nvSpPr>
          <p:cNvPr id="3081" name="Rectangle 19"/>
          <p:cNvSpPr>
            <a:spLocks noChangeArrowheads="1"/>
          </p:cNvSpPr>
          <p:nvPr/>
        </p:nvSpPr>
        <p:spPr bwMode="auto">
          <a:xfrm>
            <a:off x="3527700" y="1195917"/>
            <a:ext cx="914400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l" eaLnBrk="0" hangingPunct="0"/>
            <a:r>
              <a:rPr lang="en-US" sz="1400">
                <a:latin typeface="Century Gothic" pitchFamily="34" charset="0"/>
              </a:rPr>
              <a:t>Backflush</a:t>
            </a:r>
          </a:p>
        </p:txBody>
      </p:sp>
      <p:sp>
        <p:nvSpPr>
          <p:cNvPr id="3082" name="Rectangle 20"/>
          <p:cNvSpPr>
            <a:spLocks noChangeArrowheads="1"/>
          </p:cNvSpPr>
          <p:nvPr/>
        </p:nvSpPr>
        <p:spPr bwMode="auto">
          <a:xfrm>
            <a:off x="3521350" y="3386667"/>
            <a:ext cx="914400" cy="62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>
              <a:lnSpc>
                <a:spcPct val="125000"/>
              </a:lnSpc>
            </a:pPr>
            <a:r>
              <a:rPr lang="en-US" sz="1400">
                <a:latin typeface="Century Gothic" pitchFamily="34" charset="0"/>
              </a:rPr>
              <a:t>Optional</a:t>
            </a:r>
          </a:p>
          <a:p>
            <a:pPr eaLnBrk="0" hangingPunct="0">
              <a:lnSpc>
                <a:spcPct val="125000"/>
              </a:lnSpc>
            </a:pPr>
            <a:r>
              <a:rPr lang="en-US" sz="1400">
                <a:latin typeface="Century Gothic" pitchFamily="34" charset="0"/>
              </a:rPr>
              <a:t>Backflush</a:t>
            </a: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4702450" y="833967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Backflush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(18.22.13)</a:t>
            </a: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4702450" y="1367367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PO Subcontract Activities (5.13.1, 5.5.511, 18.22.5)</a:t>
            </a: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4702450" y="1902355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Scrap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(18.22.18)</a:t>
            </a: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4702450" y="2432580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Repetitive Reject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(18.22.16)</a:t>
            </a:r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4702450" y="2964392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Rework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(18.22.17)</a:t>
            </a: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4702450" y="3497792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Repetitive Setup Labor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latin typeface="Century Gothic" pitchFamily="34" charset="0"/>
              </a:rPr>
              <a:t>(18.22.15)</a:t>
            </a: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4702450" y="4039130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Repetitive Move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(18.22.19)</a:t>
            </a: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4702450" y="4569355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WIP Adjust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(18.22.21)</a:t>
            </a: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4702450" y="5104342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Down Time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(18.22.20)</a:t>
            </a: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4702450" y="5639330"/>
            <a:ext cx="2659883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91440" rIns="90488" bIns="9144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Non-Productive Labor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Century Gothic" pitchFamily="34" charset="0"/>
              </a:rPr>
              <a:t>(18.22.22)</a:t>
            </a:r>
          </a:p>
        </p:txBody>
      </p:sp>
      <p:cxnSp>
        <p:nvCxnSpPr>
          <p:cNvPr id="3093" name="AutoShape 82"/>
          <p:cNvCxnSpPr>
            <a:cxnSpLocks noChangeShapeType="1"/>
            <a:stCxn id="3115" idx="3"/>
            <a:endCxn id="3083" idx="1"/>
          </p:cNvCxnSpPr>
          <p:nvPr/>
        </p:nvCxnSpPr>
        <p:spPr bwMode="auto">
          <a:xfrm flipV="1">
            <a:off x="7362333" y="2935818"/>
            <a:ext cx="443111" cy="18621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" name="AutoShape 83"/>
          <p:cNvCxnSpPr>
            <a:cxnSpLocks noChangeShapeType="1"/>
            <a:stCxn id="3106" idx="3"/>
          </p:cNvCxnSpPr>
          <p:nvPr/>
        </p:nvCxnSpPr>
        <p:spPr bwMode="auto">
          <a:xfrm flipV="1">
            <a:off x="7362333" y="2935818"/>
            <a:ext cx="443111" cy="257174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5" name="AutoShape 84"/>
          <p:cNvCxnSpPr>
            <a:cxnSpLocks noChangeShapeType="1"/>
            <a:stCxn id="3112" idx="3"/>
            <a:endCxn id="3083" idx="1"/>
          </p:cNvCxnSpPr>
          <p:nvPr/>
        </p:nvCxnSpPr>
        <p:spPr bwMode="auto">
          <a:xfrm flipV="1">
            <a:off x="7362333" y="2935818"/>
            <a:ext cx="443111" cy="1331912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6" name="AutoShape 85"/>
          <p:cNvCxnSpPr>
            <a:cxnSpLocks noChangeShapeType="1"/>
            <a:stCxn id="3109" idx="3"/>
            <a:endCxn id="3083" idx="1"/>
          </p:cNvCxnSpPr>
          <p:nvPr/>
        </p:nvCxnSpPr>
        <p:spPr bwMode="auto">
          <a:xfrm flipV="1">
            <a:off x="7362333" y="2935818"/>
            <a:ext cx="443111" cy="790574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" name="AutoShape 86"/>
          <p:cNvCxnSpPr>
            <a:cxnSpLocks noChangeShapeType="1"/>
            <a:stCxn id="3103" idx="3"/>
          </p:cNvCxnSpPr>
          <p:nvPr/>
        </p:nvCxnSpPr>
        <p:spPr bwMode="auto">
          <a:xfrm>
            <a:off x="7362333" y="2661180"/>
            <a:ext cx="443111" cy="2746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8" name="AutoShape 87"/>
          <p:cNvCxnSpPr>
            <a:cxnSpLocks noChangeShapeType="1"/>
            <a:stCxn id="3100" idx="3"/>
            <a:endCxn id="3083" idx="1"/>
          </p:cNvCxnSpPr>
          <p:nvPr/>
        </p:nvCxnSpPr>
        <p:spPr bwMode="auto">
          <a:xfrm>
            <a:off x="7362333" y="2130955"/>
            <a:ext cx="443111" cy="804863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099" name="AutoShape 88"/>
          <p:cNvCxnSpPr>
            <a:cxnSpLocks noChangeShapeType="1"/>
            <a:stCxn id="3097" idx="3"/>
            <a:endCxn id="3083" idx="1"/>
          </p:cNvCxnSpPr>
          <p:nvPr/>
        </p:nvCxnSpPr>
        <p:spPr bwMode="auto">
          <a:xfrm>
            <a:off x="7362333" y="1595967"/>
            <a:ext cx="443111" cy="1339851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" name="AutoShape 89"/>
          <p:cNvCxnSpPr>
            <a:cxnSpLocks noChangeShapeType="1"/>
            <a:stCxn id="3094" idx="3"/>
          </p:cNvCxnSpPr>
          <p:nvPr/>
        </p:nvCxnSpPr>
        <p:spPr bwMode="auto">
          <a:xfrm>
            <a:off x="7362333" y="1062567"/>
            <a:ext cx="235717" cy="18732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3101" name="AutoShape 90"/>
          <p:cNvCxnSpPr>
            <a:cxnSpLocks noChangeShapeType="1"/>
            <a:stCxn id="3102" idx="1"/>
            <a:endCxn id="3080" idx="0"/>
          </p:cNvCxnSpPr>
          <p:nvPr/>
        </p:nvCxnSpPr>
        <p:spPr bwMode="auto">
          <a:xfrm rot="10800000" flipV="1">
            <a:off x="3411019" y="1189567"/>
            <a:ext cx="1047152" cy="1396999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02" name="AutoShape 91"/>
          <p:cNvSpPr>
            <a:spLocks/>
          </p:cNvSpPr>
          <p:nvPr/>
        </p:nvSpPr>
        <p:spPr bwMode="auto">
          <a:xfrm>
            <a:off x="4458171" y="895880"/>
            <a:ext cx="251201" cy="587375"/>
          </a:xfrm>
          <a:prstGeom prst="leftBrace">
            <a:avLst>
              <a:gd name="adj1" fmla="val 21868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6" name="AutoShape 92"/>
          <p:cNvCxnSpPr>
            <a:cxnSpLocks noChangeShapeType="1"/>
          </p:cNvCxnSpPr>
          <p:nvPr/>
        </p:nvCxnSpPr>
        <p:spPr bwMode="auto">
          <a:xfrm rot="10800000">
            <a:off x="3411812" y="3172355"/>
            <a:ext cx="1290638" cy="55403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04" name="AutoShape 94"/>
          <p:cNvCxnSpPr>
            <a:cxnSpLocks noChangeShapeType="1"/>
          </p:cNvCxnSpPr>
          <p:nvPr/>
        </p:nvCxnSpPr>
        <p:spPr bwMode="auto">
          <a:xfrm rot="16200000">
            <a:off x="1907656" y="2742936"/>
            <a:ext cx="522288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5" name="AutoShape 95"/>
          <p:cNvCxnSpPr>
            <a:cxnSpLocks noChangeShapeType="1"/>
          </p:cNvCxnSpPr>
          <p:nvPr/>
        </p:nvCxnSpPr>
        <p:spPr bwMode="auto">
          <a:xfrm flipH="1">
            <a:off x="2167212" y="3216805"/>
            <a:ext cx="1588" cy="65563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" name="AutoShape 96"/>
          <p:cNvCxnSpPr>
            <a:cxnSpLocks noChangeShapeType="1"/>
          </p:cNvCxnSpPr>
          <p:nvPr/>
        </p:nvCxnSpPr>
        <p:spPr bwMode="auto">
          <a:xfrm rot="5400000">
            <a:off x="1654058" y="3758142"/>
            <a:ext cx="223838" cy="87788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3107" name="Group 105"/>
          <p:cNvGrpSpPr>
            <a:grpSpLocks/>
          </p:cNvGrpSpPr>
          <p:nvPr/>
        </p:nvGrpSpPr>
        <p:grpSpPr bwMode="auto">
          <a:xfrm>
            <a:off x="325320" y="2083330"/>
            <a:ext cx="1233488" cy="1468437"/>
            <a:chOff x="324" y="1633"/>
            <a:chExt cx="777" cy="925"/>
          </a:xfrm>
        </p:grpSpPr>
        <p:sp>
          <p:nvSpPr>
            <p:cNvPr id="3169" name="Rectangle 97"/>
            <p:cNvSpPr>
              <a:spLocks noChangeArrowheads="1"/>
            </p:cNvSpPr>
            <p:nvPr/>
          </p:nvSpPr>
          <p:spPr bwMode="auto">
            <a:xfrm>
              <a:off x="324" y="1633"/>
              <a:ext cx="777" cy="37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0" tIns="0" rIns="0" bIns="0" anchor="ctr" anchorCtr="1"/>
            <a:lstStyle/>
            <a:p>
              <a:pPr>
                <a:defRPr/>
              </a:pPr>
              <a:r>
                <a:rPr lang="en-US" sz="1400" dirty="0">
                  <a:latin typeface="Century Gothic" pitchFamily="34" charset="0"/>
                </a:rPr>
                <a:t>Operation</a:t>
              </a:r>
            </a:p>
            <a:p>
              <a:pPr>
                <a:defRPr/>
              </a:pPr>
              <a:r>
                <a:rPr lang="en-US" sz="1400" dirty="0">
                  <a:latin typeface="Century Gothic" pitchFamily="34" charset="0"/>
                </a:rPr>
                <a:t>10</a:t>
              </a: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24" y="2003"/>
              <a:ext cx="777" cy="55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0" tIns="0" rIns="0" bIns="0" anchor="ctr" anchorCtr="1"/>
            <a:lstStyle/>
            <a:p>
              <a:pPr eaLnBrk="0" hangingPunct="0">
                <a:defRPr/>
              </a:pPr>
              <a:r>
                <a:rPr lang="en-US" sz="1400">
                  <a:latin typeface="Century Gothic" pitchFamily="34" charset="0"/>
                </a:rPr>
                <a:t>Operation</a:t>
              </a:r>
            </a:p>
            <a:p>
              <a:pPr eaLnBrk="0" hangingPunct="0">
                <a:defRPr/>
              </a:pPr>
              <a:r>
                <a:rPr lang="en-US" sz="1400">
                  <a:latin typeface="Century Gothic" pitchFamily="34" charset="0"/>
                </a:rPr>
                <a:t>20</a:t>
              </a:r>
            </a:p>
            <a:p>
              <a:pPr eaLnBrk="0" hangingPunct="0">
                <a:defRPr/>
              </a:pPr>
              <a:r>
                <a:rPr lang="en-US" sz="1400">
                  <a:latin typeface="Century Gothic" pitchFamily="34" charset="0"/>
                </a:rPr>
                <a:t>Production</a:t>
              </a:r>
            </a:p>
          </p:txBody>
        </p:sp>
      </p:grpSp>
      <p:cxnSp>
        <p:nvCxnSpPr>
          <p:cNvPr id="3108" name="AutoShape 100"/>
          <p:cNvCxnSpPr>
            <a:cxnSpLocks noChangeShapeType="1"/>
            <a:stCxn id="3169" idx="3"/>
            <a:endCxn id="3078" idx="1"/>
          </p:cNvCxnSpPr>
          <p:nvPr/>
        </p:nvCxnSpPr>
        <p:spPr bwMode="auto">
          <a:xfrm flipV="1">
            <a:off x="1558808" y="2375430"/>
            <a:ext cx="373062" cy="158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9" name="AutoShape 101"/>
          <p:cNvCxnSpPr>
            <a:cxnSpLocks noChangeShapeType="1"/>
          </p:cNvCxnSpPr>
          <p:nvPr/>
        </p:nvCxnSpPr>
        <p:spPr bwMode="auto">
          <a:xfrm flipV="1">
            <a:off x="1558808" y="3110442"/>
            <a:ext cx="373062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10" name="AutoShape 102"/>
          <p:cNvCxnSpPr>
            <a:cxnSpLocks noChangeShapeType="1"/>
            <a:stCxn id="0" idx="2"/>
            <a:endCxn id="3077" idx="0"/>
          </p:cNvCxnSpPr>
          <p:nvPr/>
        </p:nvCxnSpPr>
        <p:spPr bwMode="auto">
          <a:xfrm rot="5400000">
            <a:off x="670601" y="3824024"/>
            <a:ext cx="544513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4144" y="2256798"/>
            <a:ext cx="6694487" cy="2476500"/>
          </a:xfrm>
          <a:noFill/>
        </p:spPr>
      </p:pic>
      <p:sp>
        <p:nvSpPr>
          <p:cNvPr id="1229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Cumulative Order Create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REP-05-100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8110538" y="6384925"/>
            <a:ext cx="6604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000">
                <a:latin typeface="Times New Roman" pitchFamily="18" charset="0"/>
              </a:rPr>
              <a:t>rep05100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Cumulative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REP-05-110</a:t>
            </a:r>
          </a:p>
        </p:txBody>
      </p:sp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9775" y="1790563"/>
            <a:ext cx="5103813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Cumulative Order Inquiry and Report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REP-05-120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04777" y="1496660"/>
            <a:ext cx="7321550" cy="4008438"/>
            <a:chOff x="895350" y="1920875"/>
            <a:chExt cx="7321550" cy="4008438"/>
          </a:xfrm>
        </p:grpSpPr>
        <p:pic>
          <p:nvPicPr>
            <p:cNvPr id="14340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5350" y="1920875"/>
              <a:ext cx="5408613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95500" y="3749675"/>
              <a:ext cx="6121400" cy="2179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Cumulative Order Close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REP-05-130</a:t>
            </a: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066984"/>
            <a:ext cx="6226175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Engineering Change Phase-In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370013" y="2198355"/>
            <a:ext cx="6399212" cy="2514600"/>
            <a:chOff x="1370013" y="2471738"/>
            <a:chExt cx="6399212" cy="2514600"/>
          </a:xfrm>
        </p:grpSpPr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5483225" y="2471738"/>
              <a:ext cx="2286000" cy="1143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>
                <a:defRPr/>
              </a:pPr>
              <a:r>
                <a:rPr lang="en-US" sz="2000" b="1">
                  <a:latin typeface="+mj-lt"/>
                </a:rPr>
                <a:t>Cumulative</a:t>
              </a:r>
              <a:br>
                <a:rPr lang="en-US" sz="2000" b="1">
                  <a:latin typeface="+mj-lt"/>
                </a:rPr>
              </a:br>
              <a:r>
                <a:rPr lang="en-US" sz="2000" b="1">
                  <a:latin typeface="+mj-lt"/>
                </a:rPr>
                <a:t>Order Close</a:t>
              </a:r>
            </a:p>
            <a:p>
              <a:pPr eaLnBrk="0" hangingPunct="0">
                <a:defRPr/>
              </a:pPr>
              <a:r>
                <a:rPr lang="en-US" sz="2000">
                  <a:latin typeface="+mj-lt"/>
                </a:rPr>
                <a:t>(18.22.10)</a:t>
              </a:r>
            </a:p>
          </p:txBody>
        </p:sp>
        <p:sp>
          <p:nvSpPr>
            <p:cNvPr id="29704" name="Rectangle 8"/>
            <p:cNvSpPr>
              <a:spLocks noChangeArrowheads="1"/>
            </p:cNvSpPr>
            <p:nvPr/>
          </p:nvSpPr>
          <p:spPr bwMode="auto">
            <a:xfrm>
              <a:off x="1370013" y="2471738"/>
              <a:ext cx="2286000" cy="1143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0488" tIns="44450" rIns="90488" bIns="44450" anchor="ctr" anchorCtr="1"/>
            <a:lstStyle/>
            <a:p>
              <a:pPr eaLnBrk="0" hangingPunct="0">
                <a:defRPr/>
              </a:pPr>
              <a:r>
                <a:rPr lang="en-US" sz="2000" b="1">
                  <a:latin typeface="+mj-lt"/>
                </a:rPr>
                <a:t>Cumulative</a:t>
              </a:r>
              <a:br>
                <a:rPr lang="en-US" sz="2000" b="1">
                  <a:latin typeface="+mj-lt"/>
                </a:rPr>
              </a:br>
              <a:r>
                <a:rPr lang="en-US" sz="2000" b="1">
                  <a:latin typeface="+mj-lt"/>
                </a:rPr>
                <a:t>Order Create</a:t>
              </a:r>
            </a:p>
            <a:p>
              <a:pPr eaLnBrk="0" hangingPunct="0">
                <a:defRPr/>
              </a:pPr>
              <a:r>
                <a:rPr lang="en-US" sz="2000">
                  <a:latin typeface="+mj-lt"/>
                </a:rPr>
                <a:t>(18.22.11)</a:t>
              </a:r>
            </a:p>
          </p:txBody>
        </p:sp>
        <p:sp>
          <p:nvSpPr>
            <p:cNvPr id="29706" name="Rectangle 10"/>
            <p:cNvSpPr>
              <a:spLocks noChangeArrowheads="1"/>
            </p:cNvSpPr>
            <p:nvPr/>
          </p:nvSpPr>
          <p:spPr bwMode="auto">
            <a:xfrm>
              <a:off x="4167188" y="2925763"/>
              <a:ext cx="76623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defRPr/>
              </a:pPr>
              <a:r>
                <a:rPr lang="en-US" sz="3200" b="1" dirty="0">
                  <a:solidFill>
                    <a:schemeClr val="hlink"/>
                  </a:solidFill>
                  <a:latin typeface="+mj-lt"/>
                </a:rPr>
                <a:t>OR</a:t>
              </a:r>
            </a:p>
          </p:txBody>
        </p:sp>
        <p:sp>
          <p:nvSpPr>
            <p:cNvPr id="16390" name="Rectangle 11"/>
            <p:cNvSpPr>
              <a:spLocks noChangeArrowheads="1"/>
            </p:cNvSpPr>
            <p:nvPr/>
          </p:nvSpPr>
          <p:spPr bwMode="auto">
            <a:xfrm>
              <a:off x="1370013" y="4300538"/>
              <a:ext cx="2286000" cy="6858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lang="en-US" sz="2000">
                  <a:latin typeface="+mj-lt"/>
                </a:rPr>
                <a:t>Create new</a:t>
              </a:r>
              <a:br>
                <a:rPr lang="en-US" sz="2000">
                  <a:latin typeface="+mj-lt"/>
                </a:rPr>
              </a:br>
              <a:r>
                <a:rPr lang="en-US" sz="2000">
                  <a:latin typeface="+mj-lt"/>
                </a:rPr>
                <a:t>cumulative orders</a:t>
              </a:r>
            </a:p>
          </p:txBody>
        </p:sp>
        <p:sp>
          <p:nvSpPr>
            <p:cNvPr id="16391" name="Rectangle 12"/>
            <p:cNvSpPr>
              <a:spLocks noChangeArrowheads="1"/>
            </p:cNvSpPr>
            <p:nvPr/>
          </p:nvSpPr>
          <p:spPr bwMode="auto">
            <a:xfrm>
              <a:off x="5483225" y="4300538"/>
              <a:ext cx="2286000" cy="6858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 anchorCtr="1"/>
            <a:lstStyle/>
            <a:p>
              <a:pPr eaLnBrk="0" hangingPunct="0"/>
              <a:r>
                <a:rPr lang="en-US" sz="2000">
                  <a:latin typeface="+mj-lt"/>
                </a:rPr>
                <a:t>Close</a:t>
              </a:r>
              <a:br>
                <a:rPr lang="en-US" sz="2000">
                  <a:latin typeface="+mj-lt"/>
                </a:rPr>
              </a:br>
              <a:r>
                <a:rPr lang="en-US" sz="2000">
                  <a:latin typeface="+mj-lt"/>
                </a:rPr>
                <a:t>open orders</a:t>
              </a:r>
            </a:p>
          </p:txBody>
        </p:sp>
        <p:cxnSp>
          <p:nvCxnSpPr>
            <p:cNvPr id="16393" name="AutoShape 17"/>
            <p:cNvCxnSpPr>
              <a:cxnSpLocks noChangeShapeType="1"/>
              <a:stCxn id="29704" idx="2"/>
              <a:endCxn id="16390" idx="0"/>
            </p:cNvCxnSpPr>
            <p:nvPr/>
          </p:nvCxnSpPr>
          <p:spPr bwMode="auto">
            <a:xfrm rot="5400000">
              <a:off x="2170113" y="3957638"/>
              <a:ext cx="685800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394" name="AutoShape 18"/>
            <p:cNvCxnSpPr>
              <a:cxnSpLocks noChangeShapeType="1"/>
              <a:stCxn id="29701" idx="2"/>
              <a:endCxn id="16391" idx="0"/>
            </p:cNvCxnSpPr>
            <p:nvPr/>
          </p:nvCxnSpPr>
          <p:spPr bwMode="auto">
            <a:xfrm rot="5400000">
              <a:off x="6283325" y="3957638"/>
              <a:ext cx="685800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Mistakes in Reporting</a:t>
            </a:r>
            <a:br>
              <a:rPr lang="en-US" dirty="0" smtClean="0"/>
            </a:br>
            <a:r>
              <a:rPr lang="en-US" sz="2400" dirty="0" smtClean="0"/>
              <a:t>(Repetitive Transaction History)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REP-05-150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70303" y="1154077"/>
            <a:ext cx="7389935" cy="4751267"/>
            <a:chOff x="1209675" y="1597146"/>
            <a:chExt cx="7389935" cy="4751267"/>
          </a:xfrm>
        </p:grpSpPr>
        <p:pic>
          <p:nvPicPr>
            <p:cNvPr id="17412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09675" y="1835150"/>
              <a:ext cx="6702425" cy="451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5420419" y="1597146"/>
              <a:ext cx="3179191" cy="8284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lIns="90488" tIns="44450" rIns="90488" bIns="44450" anchor="ctr" anchorCtr="1">
              <a:spAutoFit/>
            </a:bodyPr>
            <a:lstStyle/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You cannot alter the history.</a:t>
              </a:r>
            </a:p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To correct mistakes enter</a:t>
              </a:r>
            </a:p>
            <a:p>
              <a:pPr algn="l" eaLnBrk="0" hangingPunct="0">
                <a:defRPr/>
              </a:pPr>
              <a:r>
                <a:rPr lang="en-US" sz="1600">
                  <a:latin typeface="+mj-lt"/>
                </a:rPr>
                <a:t>negative amounts.</a:t>
              </a: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Downtime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REP-05-160</a:t>
            </a:r>
          </a:p>
        </p:txBody>
      </p:sp>
      <p:pic>
        <p:nvPicPr>
          <p:cNvPr id="18435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761" y="1757108"/>
            <a:ext cx="7035800" cy="373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675695" y="1485646"/>
            <a:ext cx="3473630" cy="3635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algn="l" eaLnBrk="0" hangingPunct="0">
              <a:defRPr/>
            </a:pPr>
            <a:r>
              <a:rPr lang="en-US" sz="1800">
                <a:latin typeface="+mj-lt"/>
              </a:rPr>
              <a:t>Against Cumulative Order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Non-Productive Labor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adrep-05-165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854" y="1427379"/>
            <a:ext cx="6445250" cy="423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4804442" y="1290854"/>
            <a:ext cx="3198812" cy="3635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 anchorCtr="1"/>
          <a:lstStyle/>
          <a:p>
            <a:pPr algn="l" eaLnBrk="0" hangingPunct="0">
              <a:defRPr/>
            </a:pPr>
            <a:r>
              <a:rPr lang="en-US" sz="1800">
                <a:latin typeface="+mj-lt"/>
              </a:rPr>
              <a:t>Against Department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Backflush Transaction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REP-05-020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7150" y="1026643"/>
            <a:ext cx="9018078" cy="4732337"/>
            <a:chOff x="57150" y="1592263"/>
            <a:chExt cx="9018078" cy="4732337"/>
          </a:xfrm>
        </p:grpSpPr>
        <p:grpSp>
          <p:nvGrpSpPr>
            <p:cNvPr id="4099" name="Group 43"/>
            <p:cNvGrpSpPr>
              <a:grpSpLocks/>
            </p:cNvGrpSpPr>
            <p:nvPr/>
          </p:nvGrpSpPr>
          <p:grpSpPr bwMode="auto">
            <a:xfrm>
              <a:off x="57150" y="1592263"/>
              <a:ext cx="6835775" cy="4075112"/>
              <a:chOff x="42" y="1003"/>
              <a:chExt cx="4306" cy="2567"/>
            </a:xfrm>
          </p:grpSpPr>
          <p:pic>
            <p:nvPicPr>
              <p:cNvPr id="4110" name="Picture 3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2" y="1003"/>
                <a:ext cx="4306" cy="25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11" name="Rectangle 35"/>
              <p:cNvSpPr>
                <a:spLocks noChangeArrowheads="1"/>
              </p:cNvSpPr>
              <p:nvPr/>
            </p:nvSpPr>
            <p:spPr bwMode="auto">
              <a:xfrm>
                <a:off x="3830" y="2109"/>
                <a:ext cx="425" cy="150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2" name="Rectangle 36"/>
              <p:cNvSpPr>
                <a:spLocks noChangeArrowheads="1"/>
              </p:cNvSpPr>
              <p:nvPr/>
            </p:nvSpPr>
            <p:spPr bwMode="auto">
              <a:xfrm>
                <a:off x="3468" y="2853"/>
                <a:ext cx="433" cy="231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13" name="Rectangle 37"/>
              <p:cNvSpPr>
                <a:spLocks noChangeArrowheads="1"/>
              </p:cNvSpPr>
              <p:nvPr/>
            </p:nvSpPr>
            <p:spPr bwMode="auto">
              <a:xfrm>
                <a:off x="194" y="2715"/>
                <a:ext cx="1415" cy="364"/>
              </a:xfrm>
              <a:prstGeom prst="rect">
                <a:avLst/>
              </a:prstGeom>
              <a:noFill/>
              <a:ln w="317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7086600" y="2876550"/>
              <a:ext cx="1350963" cy="59055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Cumulative</a:t>
              </a:r>
            </a:p>
            <a:p>
              <a:pPr eaLnBrk="0" hangingPunct="0">
                <a:defRPr/>
              </a:pPr>
              <a:r>
                <a:rPr lang="en-US" sz="1600" b="1">
                  <a:latin typeface="+mj-lt"/>
                </a:rPr>
                <a:t>Order ID</a:t>
              </a:r>
            </a:p>
          </p:txBody>
        </p:sp>
        <p:grpSp>
          <p:nvGrpSpPr>
            <p:cNvPr id="4102" name="Group 44"/>
            <p:cNvGrpSpPr>
              <a:grpSpLocks/>
            </p:cNvGrpSpPr>
            <p:nvPr/>
          </p:nvGrpSpPr>
          <p:grpSpPr bwMode="auto">
            <a:xfrm>
              <a:off x="6808278" y="3613150"/>
              <a:ext cx="2266950" cy="2711450"/>
              <a:chOff x="4336" y="2102"/>
              <a:chExt cx="1428" cy="1708"/>
            </a:xfrm>
          </p:grpSpPr>
          <p:sp>
            <p:nvSpPr>
              <p:cNvPr id="5137" name="Rectangle 17"/>
              <p:cNvSpPr>
                <a:spLocks noChangeArrowheads="1"/>
              </p:cNvSpPr>
              <p:nvPr/>
            </p:nvSpPr>
            <p:spPr bwMode="auto">
              <a:xfrm>
                <a:off x="4336" y="2102"/>
                <a:ext cx="1352" cy="170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4108" name="Rectangle 20"/>
              <p:cNvSpPr>
                <a:spLocks noChangeArrowheads="1"/>
              </p:cNvSpPr>
              <p:nvPr/>
            </p:nvSpPr>
            <p:spPr bwMode="auto">
              <a:xfrm>
                <a:off x="4370" y="2240"/>
                <a:ext cx="1394" cy="154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45720" tIns="44450" rIns="45720" bIns="44450">
                <a:spAutoFit/>
              </a:bodyPr>
              <a:lstStyle/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 b="1">
                    <a:latin typeface="+mj-lt"/>
                  </a:rPr>
                  <a:t>	</a:t>
                </a:r>
                <a:r>
                  <a:rPr lang="en-US" sz="1400">
                    <a:latin typeface="+mj-lt"/>
                  </a:rPr>
                  <a:t>Quantity	Reason Code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	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  <a:p>
                <a:pPr algn="l" eaLnBrk="0" hangingPunct="0">
                  <a:tabLst>
                    <a:tab pos="571500" algn="r"/>
                  </a:tabLst>
                </a:pPr>
                <a:r>
                  <a:rPr lang="en-US" sz="1400">
                    <a:latin typeface="+mj-lt"/>
                  </a:rPr>
                  <a:t>	0.0</a:t>
                </a:r>
              </a:p>
            </p:txBody>
          </p:sp>
          <p:sp>
            <p:nvSpPr>
              <p:cNvPr id="4109" name="Rectangle 22"/>
              <p:cNvSpPr>
                <a:spLocks noChangeArrowheads="1"/>
              </p:cNvSpPr>
              <p:nvPr/>
            </p:nvSpPr>
            <p:spPr bwMode="auto">
              <a:xfrm>
                <a:off x="4816" y="2113"/>
                <a:ext cx="462" cy="192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400" b="1">
                    <a:latin typeface="+mj-lt"/>
                  </a:rPr>
                  <a:t>Reject</a:t>
                </a:r>
              </a:p>
            </p:txBody>
          </p:sp>
        </p:grpSp>
        <p:cxnSp>
          <p:nvCxnSpPr>
            <p:cNvPr id="4103" name="AutoShape 30"/>
            <p:cNvCxnSpPr>
              <a:cxnSpLocks noChangeShapeType="1"/>
              <a:stCxn id="4112" idx="3"/>
              <a:endCxn id="5137" idx="1"/>
            </p:cNvCxnSpPr>
            <p:nvPr/>
          </p:nvCxnSpPr>
          <p:spPr bwMode="auto">
            <a:xfrm>
              <a:off x="6183313" y="4712494"/>
              <a:ext cx="624965" cy="256381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104" name="AutoShape 31"/>
            <p:cNvCxnSpPr>
              <a:cxnSpLocks noChangeShapeType="1"/>
              <a:stCxn id="5129" idx="1"/>
              <a:endCxn id="4111" idx="0"/>
            </p:cNvCxnSpPr>
            <p:nvPr/>
          </p:nvCxnSpPr>
          <p:spPr bwMode="auto">
            <a:xfrm rot="10800000" flipV="1">
              <a:off x="6408738" y="3171825"/>
              <a:ext cx="677862" cy="160338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105" name="AutoShape 29"/>
            <p:cNvCxnSpPr>
              <a:cxnSpLocks noChangeShapeType="1"/>
              <a:stCxn id="4113" idx="3"/>
              <a:endCxn id="5126" idx="0"/>
            </p:cNvCxnSpPr>
            <p:nvPr/>
          </p:nvCxnSpPr>
          <p:spPr bwMode="auto">
            <a:xfrm>
              <a:off x="2560638" y="4598988"/>
              <a:ext cx="512762" cy="1128712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5126" name="Rectangle 6"/>
            <p:cNvSpPr>
              <a:spLocks noChangeArrowheads="1"/>
            </p:cNvSpPr>
            <p:nvPr/>
          </p:nvSpPr>
          <p:spPr bwMode="auto">
            <a:xfrm>
              <a:off x="631825" y="5727700"/>
              <a:ext cx="4881563" cy="346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defRPr/>
              </a:pPr>
              <a:r>
                <a:rPr lang="en-US" sz="1600" b="1">
                  <a:latin typeface="+mj-lt"/>
                </a:rPr>
                <a:t>Qty Moved = Processed - Scrapped - Rejected</a:t>
              </a: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Backflush Modification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745988" y="1445860"/>
            <a:ext cx="7635622" cy="4103688"/>
            <a:chOff x="1038225" y="1860648"/>
            <a:chExt cx="7635622" cy="4103688"/>
          </a:xfrm>
          <a:effectLst>
            <a:outerShdw dist="63500" dir="2700000" algn="ctr" rotWithShape="0">
              <a:schemeClr val="bg1">
                <a:lumMod val="75000"/>
              </a:schemeClr>
            </a:outerShdw>
          </a:effectLst>
        </p:grpSpPr>
        <p:pic>
          <p:nvPicPr>
            <p:cNvPr id="5123" name="Picture 1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38225" y="1860648"/>
              <a:ext cx="7045325" cy="4103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24" name="Rectangle 6"/>
            <p:cNvSpPr>
              <a:spLocks noChangeArrowheads="1"/>
            </p:cNvSpPr>
            <p:nvPr/>
          </p:nvSpPr>
          <p:spPr bwMode="auto">
            <a:xfrm>
              <a:off x="5825771" y="2057400"/>
              <a:ext cx="2848076" cy="13208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tabLst>
                  <a:tab pos="635000" algn="r"/>
                </a:tabLst>
              </a:pPr>
              <a:r>
                <a:rPr lang="en-US" sz="1600" b="1">
                  <a:latin typeface="+mj-lt"/>
                </a:rPr>
                <a:t>Modify Backflush = Y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change amounts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add quantities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substitute item</a:t>
              </a:r>
            </a:p>
            <a:p>
              <a:pPr algn="l" eaLnBrk="0" hangingPunct="0">
                <a:buSzPct val="100000"/>
                <a:buFontTx/>
                <a:buChar char="•"/>
                <a:tabLst>
                  <a:tab pos="635000" algn="r"/>
                </a:tabLst>
              </a:pPr>
              <a:r>
                <a:rPr lang="en-US" sz="1600">
                  <a:latin typeface="+mj-lt"/>
                </a:rPr>
                <a:t> 	Can change locations</a:t>
              </a:r>
            </a:p>
          </p:txBody>
        </p:sp>
        <p:cxnSp>
          <p:nvCxnSpPr>
            <p:cNvPr id="5125" name="AutoShape 12"/>
            <p:cNvCxnSpPr>
              <a:cxnSpLocks noChangeShapeType="1"/>
              <a:stCxn id="5124" idx="1"/>
              <a:endCxn id="5127" idx="1"/>
            </p:cNvCxnSpPr>
            <p:nvPr/>
          </p:nvCxnSpPr>
          <p:spPr bwMode="auto">
            <a:xfrm rot="10800000" flipV="1">
              <a:off x="3910013" y="2717836"/>
              <a:ext cx="1915758" cy="2574095"/>
            </a:xfrm>
            <a:prstGeom prst="bentConnector3">
              <a:avLst>
                <a:gd name="adj1" fmla="val 111933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5127" name="Rectangle 19"/>
            <p:cNvSpPr>
              <a:spLocks noChangeArrowheads="1"/>
            </p:cNvSpPr>
            <p:nvPr/>
          </p:nvSpPr>
          <p:spPr bwMode="auto">
            <a:xfrm>
              <a:off x="3910013" y="5178425"/>
              <a:ext cx="1071562" cy="227013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Milestone Operations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REP-05-040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784931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Non-milestone</a:t>
            </a:r>
          </a:p>
        </p:txBody>
      </p:sp>
      <p:sp>
        <p:nvSpPr>
          <p:cNvPr id="9224" name="Oval 8"/>
          <p:cNvSpPr>
            <a:spLocks noChangeArrowheads="1"/>
          </p:cNvSpPr>
          <p:nvPr/>
        </p:nvSpPr>
        <p:spPr bwMode="auto">
          <a:xfrm>
            <a:off x="1226256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10</a:t>
            </a:r>
          </a:p>
        </p:txBody>
      </p:sp>
      <p:sp>
        <p:nvSpPr>
          <p:cNvPr id="6149" name="Rectangle 23"/>
          <p:cNvSpPr>
            <a:spLocks noChangeArrowheads="1"/>
          </p:cNvSpPr>
          <p:nvPr/>
        </p:nvSpPr>
        <p:spPr bwMode="auto">
          <a:xfrm>
            <a:off x="899231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A</a:t>
            </a:r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2774068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Milestone</a:t>
            </a: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3220156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20</a:t>
            </a:r>
          </a:p>
        </p:txBody>
      </p:sp>
      <p:sp>
        <p:nvSpPr>
          <p:cNvPr id="6152" name="Rectangle 24"/>
          <p:cNvSpPr>
            <a:spLocks noChangeArrowheads="1"/>
          </p:cNvSpPr>
          <p:nvPr/>
        </p:nvSpPr>
        <p:spPr bwMode="auto">
          <a:xfrm>
            <a:off x="2894718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B</a:t>
            </a:r>
          </a:p>
        </p:txBody>
      </p:sp>
      <p:sp>
        <p:nvSpPr>
          <p:cNvPr id="6153" name="Rectangle 6"/>
          <p:cNvSpPr>
            <a:spLocks noChangeArrowheads="1"/>
          </p:cNvSpPr>
          <p:nvPr/>
        </p:nvSpPr>
        <p:spPr bwMode="auto">
          <a:xfrm>
            <a:off x="4761618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Non-milestone</a:t>
            </a:r>
          </a:p>
        </p:txBody>
      </p:sp>
      <p:sp>
        <p:nvSpPr>
          <p:cNvPr id="9230" name="Oval 14"/>
          <p:cNvSpPr>
            <a:spLocks noChangeArrowheads="1"/>
          </p:cNvSpPr>
          <p:nvPr/>
        </p:nvSpPr>
        <p:spPr bwMode="auto">
          <a:xfrm>
            <a:off x="5204531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30</a:t>
            </a:r>
          </a:p>
        </p:txBody>
      </p:sp>
      <p:sp>
        <p:nvSpPr>
          <p:cNvPr id="6155" name="Rectangle 25"/>
          <p:cNvSpPr>
            <a:spLocks noChangeArrowheads="1"/>
          </p:cNvSpPr>
          <p:nvPr/>
        </p:nvSpPr>
        <p:spPr bwMode="auto">
          <a:xfrm>
            <a:off x="4879093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C</a:t>
            </a:r>
          </a:p>
        </p:txBody>
      </p:sp>
      <p:sp>
        <p:nvSpPr>
          <p:cNvPr id="6156" name="Rectangle 7"/>
          <p:cNvSpPr>
            <a:spLocks noChangeArrowheads="1"/>
          </p:cNvSpPr>
          <p:nvPr/>
        </p:nvSpPr>
        <p:spPr bwMode="auto">
          <a:xfrm>
            <a:off x="6752343" y="2545860"/>
            <a:ext cx="1600200" cy="3651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sz="1600" b="1">
                <a:latin typeface="+mj-lt"/>
              </a:rPr>
              <a:t>Milestone</a:t>
            </a:r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7195256" y="2998298"/>
            <a:ext cx="685800" cy="6858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>
                <a:solidFill>
                  <a:schemeClr val="bg1"/>
                </a:solidFill>
                <a:latin typeface="+mj-lt"/>
              </a:rPr>
              <a:t>40</a:t>
            </a:r>
          </a:p>
        </p:txBody>
      </p:sp>
      <p:sp>
        <p:nvSpPr>
          <p:cNvPr id="6158" name="Rectangle 26"/>
          <p:cNvSpPr>
            <a:spLocks noChangeArrowheads="1"/>
          </p:cNvSpPr>
          <p:nvPr/>
        </p:nvSpPr>
        <p:spPr bwMode="auto">
          <a:xfrm>
            <a:off x="6865056" y="3823798"/>
            <a:ext cx="1371600" cy="4889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90488" tIns="0" rIns="90488" bIns="0"/>
          <a:lstStyle/>
          <a:p>
            <a:pPr eaLnBrk="0" hangingPunct="0"/>
            <a:r>
              <a:rPr lang="en-US" sz="1600" b="1">
                <a:latin typeface="+mj-lt"/>
              </a:rPr>
              <a:t>Component</a:t>
            </a:r>
          </a:p>
          <a:p>
            <a:pPr eaLnBrk="0" hangingPunct="0"/>
            <a:r>
              <a:rPr lang="en-US" sz="1600" b="1">
                <a:latin typeface="+mj-lt"/>
              </a:rPr>
              <a:t>D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Completing Scheduled Orders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REP-05-050</a:t>
            </a:r>
          </a:p>
        </p:txBody>
      </p:sp>
      <p:pic>
        <p:nvPicPr>
          <p:cNvPr id="717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25" y="1530507"/>
            <a:ext cx="5597525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Managing Schedule Consumption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REP-05-060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98488" y="1846126"/>
            <a:ext cx="7934325" cy="3384550"/>
            <a:chOff x="598488" y="2138363"/>
            <a:chExt cx="7934325" cy="3384550"/>
          </a:xfrm>
        </p:grpSpPr>
        <p:sp>
          <p:nvSpPr>
            <p:cNvPr id="8195" name="Rectangle 4"/>
            <p:cNvSpPr>
              <a:spLocks noChangeArrowheads="1"/>
            </p:cNvSpPr>
            <p:nvPr/>
          </p:nvSpPr>
          <p:spPr bwMode="auto">
            <a:xfrm>
              <a:off x="598488" y="2138363"/>
              <a:ext cx="7934325" cy="3384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Day	M	T	W	Th	F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Completions	80	80	80	80	80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Schedule	100	100	100	100	100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Schedule consumption	80	60	40	20	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(from current work)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r>
                <a:rPr lang="en-US" sz="1800" b="1">
                  <a:latin typeface="+mj-lt"/>
                </a:rPr>
                <a:t>Schedule open	20	40	60	80	100</a:t>
              </a:r>
            </a:p>
            <a:p>
              <a:pPr algn="l" eaLnBrk="0" hangingPunct="0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  <a:p>
              <a:pPr algn="l">
                <a:tabLst>
                  <a:tab pos="2743200" algn="l"/>
                  <a:tab pos="3886200" algn="l"/>
                  <a:tab pos="5029200" algn="l"/>
                  <a:tab pos="6172200" algn="l"/>
                  <a:tab pos="7315200" algn="l"/>
                </a:tabLst>
              </a:pPr>
              <a:endParaRPr lang="en-US" sz="1800" b="1">
                <a:latin typeface="+mj-lt"/>
              </a:endParaRPr>
            </a:p>
          </p:txBody>
        </p:sp>
        <p:grpSp>
          <p:nvGrpSpPr>
            <p:cNvPr id="8196" name="Group 8"/>
            <p:cNvGrpSpPr>
              <a:grpSpLocks/>
            </p:cNvGrpSpPr>
            <p:nvPr/>
          </p:nvGrpSpPr>
          <p:grpSpPr bwMode="auto">
            <a:xfrm>
              <a:off x="696913" y="2541588"/>
              <a:ext cx="7758112" cy="2781300"/>
              <a:chOff x="653" y="1284"/>
              <a:chExt cx="4887" cy="1752"/>
            </a:xfrm>
          </p:grpSpPr>
          <p:sp>
            <p:nvSpPr>
              <p:cNvPr id="8210" name="Line 5"/>
              <p:cNvSpPr>
                <a:spLocks noChangeShapeType="1"/>
              </p:cNvSpPr>
              <p:nvPr/>
            </p:nvSpPr>
            <p:spPr bwMode="auto">
              <a:xfrm>
                <a:off x="653" y="1284"/>
                <a:ext cx="48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1" name="Line 6"/>
              <p:cNvSpPr>
                <a:spLocks noChangeShapeType="1"/>
              </p:cNvSpPr>
              <p:nvPr/>
            </p:nvSpPr>
            <p:spPr bwMode="auto">
              <a:xfrm>
                <a:off x="653" y="2808"/>
                <a:ext cx="48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12" name="Line 7"/>
              <p:cNvSpPr>
                <a:spLocks noChangeShapeType="1"/>
              </p:cNvSpPr>
              <p:nvPr/>
            </p:nvSpPr>
            <p:spPr bwMode="auto">
              <a:xfrm>
                <a:off x="653" y="3036"/>
                <a:ext cx="488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197" name="Rectangle 9"/>
            <p:cNvSpPr>
              <a:spLocks noChangeArrowheads="1"/>
            </p:cNvSpPr>
            <p:nvPr/>
          </p:nvSpPr>
          <p:spPr bwMode="auto">
            <a:xfrm>
              <a:off x="3160713" y="4957763"/>
              <a:ext cx="2806700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b="1">
                  <a:latin typeface="+mj-lt"/>
                </a:rPr>
                <a:t>Schedule Consumption</a:t>
              </a:r>
            </a:p>
          </p:txBody>
        </p:sp>
        <p:sp>
          <p:nvSpPr>
            <p:cNvPr id="8198" name="Line 10"/>
            <p:cNvSpPr>
              <a:spLocks noChangeShapeType="1"/>
            </p:cNvSpPr>
            <p:nvPr/>
          </p:nvSpPr>
          <p:spPr bwMode="auto">
            <a:xfrm>
              <a:off x="3527425" y="2968625"/>
              <a:ext cx="0" cy="3222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8199" name="Group 13"/>
            <p:cNvGrpSpPr>
              <a:grpSpLocks/>
            </p:cNvGrpSpPr>
            <p:nvPr/>
          </p:nvGrpSpPr>
          <p:grpSpPr bwMode="auto">
            <a:xfrm>
              <a:off x="3698875" y="2968625"/>
              <a:ext cx="1006475" cy="1685925"/>
              <a:chOff x="2544" y="1553"/>
              <a:chExt cx="634" cy="1062"/>
            </a:xfrm>
          </p:grpSpPr>
          <p:sp>
            <p:nvSpPr>
              <p:cNvPr id="8208" name="Line 11"/>
              <p:cNvSpPr>
                <a:spLocks noChangeShapeType="1"/>
              </p:cNvSpPr>
              <p:nvPr/>
            </p:nvSpPr>
            <p:spPr bwMode="auto">
              <a:xfrm>
                <a:off x="3176" y="1553"/>
                <a:ext cx="0" cy="2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9" name="Line 12"/>
              <p:cNvSpPr>
                <a:spLocks noChangeShapeType="1"/>
              </p:cNvSpPr>
              <p:nvPr/>
            </p:nvSpPr>
            <p:spPr bwMode="auto">
              <a:xfrm flipH="1">
                <a:off x="2544" y="1556"/>
                <a:ext cx="634" cy="10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00" name="Group 16"/>
            <p:cNvGrpSpPr>
              <a:grpSpLocks/>
            </p:cNvGrpSpPr>
            <p:nvPr/>
          </p:nvGrpSpPr>
          <p:grpSpPr bwMode="auto">
            <a:xfrm>
              <a:off x="4832350" y="2968625"/>
              <a:ext cx="1006475" cy="1685925"/>
              <a:chOff x="3258" y="1553"/>
              <a:chExt cx="634" cy="1062"/>
            </a:xfrm>
          </p:grpSpPr>
          <p:sp>
            <p:nvSpPr>
              <p:cNvPr id="8206" name="Line 14"/>
              <p:cNvSpPr>
                <a:spLocks noChangeShapeType="1"/>
              </p:cNvSpPr>
              <p:nvPr/>
            </p:nvSpPr>
            <p:spPr bwMode="auto">
              <a:xfrm>
                <a:off x="3890" y="1553"/>
                <a:ext cx="0" cy="2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7" name="Line 15"/>
              <p:cNvSpPr>
                <a:spLocks noChangeShapeType="1"/>
              </p:cNvSpPr>
              <p:nvPr/>
            </p:nvSpPr>
            <p:spPr bwMode="auto">
              <a:xfrm flipH="1">
                <a:off x="3258" y="1556"/>
                <a:ext cx="634" cy="10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8201" name="Group 19"/>
            <p:cNvGrpSpPr>
              <a:grpSpLocks/>
            </p:cNvGrpSpPr>
            <p:nvPr/>
          </p:nvGrpSpPr>
          <p:grpSpPr bwMode="auto">
            <a:xfrm>
              <a:off x="5975350" y="2968625"/>
              <a:ext cx="1006475" cy="1685925"/>
              <a:chOff x="3978" y="1553"/>
              <a:chExt cx="634" cy="1062"/>
            </a:xfrm>
          </p:grpSpPr>
          <p:sp>
            <p:nvSpPr>
              <p:cNvPr id="8204" name="Line 17"/>
              <p:cNvSpPr>
                <a:spLocks noChangeShapeType="1"/>
              </p:cNvSpPr>
              <p:nvPr/>
            </p:nvSpPr>
            <p:spPr bwMode="auto">
              <a:xfrm>
                <a:off x="4610" y="1553"/>
                <a:ext cx="0" cy="2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205" name="Line 18"/>
              <p:cNvSpPr>
                <a:spLocks noChangeShapeType="1"/>
              </p:cNvSpPr>
              <p:nvPr/>
            </p:nvSpPr>
            <p:spPr bwMode="auto">
              <a:xfrm flipH="1">
                <a:off x="3978" y="1556"/>
                <a:ext cx="634" cy="10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202" name="Line 20"/>
            <p:cNvSpPr>
              <a:spLocks noChangeShapeType="1"/>
            </p:cNvSpPr>
            <p:nvPr/>
          </p:nvSpPr>
          <p:spPr bwMode="auto">
            <a:xfrm flipH="1">
              <a:off x="7118350" y="2973388"/>
              <a:ext cx="1006475" cy="16811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Adjustments to Cumulative Completed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REP-05-070</a:t>
            </a:r>
          </a:p>
        </p:txBody>
      </p: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9227" y="2282825"/>
            <a:ext cx="46958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14"/>
          <p:cNvSpPr>
            <a:spLocks noGrp="1" noChangeArrowheads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eaLnBrk="1" hangingPunct="1"/>
            <a:r>
              <a:rPr lang="en-US" smtClean="0"/>
              <a:t>Reporting Productions (Cumulative Orders)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20800" y="2200922"/>
            <a:ext cx="7740650" cy="3911600"/>
            <a:chOff x="692150" y="2568575"/>
            <a:chExt cx="7740650" cy="3911600"/>
          </a:xfrm>
        </p:grpSpPr>
        <p:sp>
          <p:nvSpPr>
            <p:cNvPr id="17415" name="Rectangle 7"/>
            <p:cNvSpPr>
              <a:spLocks noChangeArrowheads="1"/>
            </p:cNvSpPr>
            <p:nvPr/>
          </p:nvSpPr>
          <p:spPr bwMode="auto">
            <a:xfrm>
              <a:off x="692150" y="2568575"/>
              <a:ext cx="7740650" cy="39116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245" name="Rectangle 8"/>
            <p:cNvSpPr>
              <a:spLocks noChangeArrowheads="1"/>
            </p:cNvSpPr>
            <p:nvPr/>
          </p:nvSpPr>
          <p:spPr bwMode="auto">
            <a:xfrm>
              <a:off x="2481263" y="2655888"/>
              <a:ext cx="15208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Operation 10</a:t>
              </a:r>
            </a:p>
          </p:txBody>
        </p:sp>
        <p:sp>
          <p:nvSpPr>
            <p:cNvPr id="10246" name="Rectangle 9"/>
            <p:cNvSpPr>
              <a:spLocks noChangeArrowheads="1"/>
            </p:cNvSpPr>
            <p:nvPr/>
          </p:nvSpPr>
          <p:spPr bwMode="auto">
            <a:xfrm>
              <a:off x="4281488" y="2655888"/>
              <a:ext cx="2646559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Operation 20 (Milestone)</a:t>
              </a:r>
            </a:p>
          </p:txBody>
        </p:sp>
        <p:sp>
          <p:nvSpPr>
            <p:cNvPr id="10247" name="Rectangle 10"/>
            <p:cNvSpPr>
              <a:spLocks noChangeArrowheads="1"/>
            </p:cNvSpPr>
            <p:nvPr/>
          </p:nvSpPr>
          <p:spPr bwMode="auto">
            <a:xfrm>
              <a:off x="833438" y="3121025"/>
              <a:ext cx="7453312" cy="3267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Standard/1000	1 Hour	1 Hour	Report 1.5 Hours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	@ 8.00/Hour -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	1000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Standard Cost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   Labor	10.00	10.00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   Burden	20.00	20.00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endParaRPr lang="en-US" sz="1600">
                <a:latin typeface="+mj-lt"/>
              </a:endParaRP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Reported	1 Hour	Labor 15.00	Actual Cost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Burden 30.00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10.00	Labor Rate Var. -3.00	$2.00/Hr * 1.5 Hrs.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20.00	Burden Rate Var. -6.00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Labor Usage Var. 5.00	5 Hrs * Standard</a:t>
              </a:r>
            </a:p>
            <a:p>
              <a:pPr algn="l" eaLnBrk="0" hangingPunct="0">
                <a:tabLst>
                  <a:tab pos="2286000" algn="ctr"/>
                  <a:tab pos="4114800" algn="ctr"/>
                  <a:tab pos="6400800" algn="ctr"/>
                </a:tabLst>
              </a:pPr>
              <a:r>
                <a:rPr lang="en-US" sz="1600">
                  <a:latin typeface="+mj-lt"/>
                </a:rPr>
                <a:t>		Burden Usage Var. 10.00	  Labor</a:t>
              </a:r>
            </a:p>
          </p:txBody>
        </p:sp>
        <p:sp>
          <p:nvSpPr>
            <p:cNvPr id="10248" name="Line 11"/>
            <p:cNvSpPr>
              <a:spLocks noChangeShapeType="1"/>
            </p:cNvSpPr>
            <p:nvPr/>
          </p:nvSpPr>
          <p:spPr bwMode="auto">
            <a:xfrm>
              <a:off x="693738" y="3044825"/>
              <a:ext cx="77200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6568036" y="855663"/>
            <a:ext cx="2254250" cy="1616075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lIns="90488" rIns="90488" anchor="ctr" anchorCtr="1">
            <a:spAutoFit/>
          </a:bodyPr>
          <a:lstStyle/>
          <a:p>
            <a:pPr algn="l" eaLnBrk="0" hangingPunct="0">
              <a:tabLst>
                <a:tab pos="635000" algn="r"/>
              </a:tabLst>
            </a:pPr>
            <a:r>
              <a:rPr lang="en-US" sz="1600" b="1">
                <a:latin typeface="+mj-lt"/>
              </a:rPr>
              <a:t>Cumulative Order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02-0005	         1014</a:t>
            </a:r>
            <a:r>
              <a:rPr lang="en-US" sz="1600">
                <a:latin typeface="+mj-lt"/>
              </a:rPr>
              <a:t/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Site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Production Line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Product Structure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Routing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Cumulative Order Selection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REP-05-090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04537" y="1906372"/>
            <a:ext cx="8573215" cy="3036690"/>
            <a:chOff x="525055" y="2038350"/>
            <a:chExt cx="8573215" cy="3036690"/>
          </a:xfrm>
        </p:grpSpPr>
        <p:sp>
          <p:nvSpPr>
            <p:cNvPr id="11267" name="Rectangle 4"/>
            <p:cNvSpPr>
              <a:spLocks noChangeArrowheads="1"/>
            </p:cNvSpPr>
            <p:nvPr/>
          </p:nvSpPr>
          <p:spPr bwMode="auto">
            <a:xfrm>
              <a:off x="2332038" y="2038350"/>
              <a:ext cx="3662863" cy="39754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2000" b="1" dirty="0">
                  <a:latin typeface="+mj-lt"/>
                </a:rPr>
                <a:t>Repetitive Control </a:t>
              </a:r>
              <a:r>
                <a:rPr lang="en-US" sz="2000" b="1" dirty="0" smtClean="0">
                  <a:latin typeface="+mj-lt"/>
                </a:rPr>
                <a:t>(</a:t>
              </a:r>
              <a:r>
                <a:rPr lang="en-US" sz="2000" b="1" dirty="0">
                  <a:latin typeface="+mj-lt"/>
                </a:rPr>
                <a:t>18.22.24)</a:t>
              </a:r>
            </a:p>
          </p:txBody>
        </p:sp>
        <p:sp>
          <p:nvSpPr>
            <p:cNvPr id="11268" name="Rectangle 5"/>
            <p:cNvSpPr>
              <a:spLocks noChangeArrowheads="1"/>
            </p:cNvSpPr>
            <p:nvPr/>
          </p:nvSpPr>
          <p:spPr bwMode="auto">
            <a:xfrm>
              <a:off x="1124932" y="4613375"/>
              <a:ext cx="1605568" cy="3077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bIns="0" anchor="ctr">
              <a:spAutoFit/>
            </a:bodyPr>
            <a:lstStyle/>
            <a:p>
              <a:pPr algn="r" eaLnBrk="0" hangingPunct="0">
                <a:tabLst>
                  <a:tab pos="635000" algn="r"/>
                </a:tabLst>
              </a:pPr>
              <a:r>
                <a:rPr lang="en-US" sz="2000">
                  <a:latin typeface="+mj-lt"/>
                </a:rPr>
                <a:t>End Eff Days</a:t>
              </a:r>
            </a:p>
          </p:txBody>
        </p:sp>
        <p:sp>
          <p:nvSpPr>
            <p:cNvPr id="11269" name="Rectangle 6"/>
            <p:cNvSpPr>
              <a:spLocks noChangeArrowheads="1"/>
            </p:cNvSpPr>
            <p:nvPr/>
          </p:nvSpPr>
          <p:spPr bwMode="auto">
            <a:xfrm>
              <a:off x="3649663" y="4459487"/>
              <a:ext cx="5448607" cy="6155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algn="l" eaLnBrk="0" hangingPunct="0"/>
              <a:r>
                <a:rPr lang="en-US" sz="2000">
                  <a:latin typeface="+mj-lt"/>
                </a:rPr>
                <a:t>Used only if End Eff Default Method set to 3. </a:t>
              </a:r>
            </a:p>
            <a:p>
              <a:pPr algn="l" eaLnBrk="0" hangingPunct="0"/>
              <a:r>
                <a:rPr lang="en-US" sz="2000">
                  <a:latin typeface="+mj-lt"/>
                </a:rPr>
                <a:t>Represents the interval of days.</a:t>
              </a:r>
            </a:p>
          </p:txBody>
        </p:sp>
        <p:sp>
          <p:nvSpPr>
            <p:cNvPr id="11271" name="Rectangle 9"/>
            <p:cNvSpPr>
              <a:spLocks noChangeArrowheads="1"/>
            </p:cNvSpPr>
            <p:nvPr/>
          </p:nvSpPr>
          <p:spPr bwMode="auto">
            <a:xfrm>
              <a:off x="525055" y="2903737"/>
              <a:ext cx="2598821" cy="6155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0" tIns="0" bIns="0" anchor="ctr">
              <a:spAutoFit/>
            </a:bodyPr>
            <a:lstStyle/>
            <a:p>
              <a:pPr algn="r" eaLnBrk="0" hangingPunct="0"/>
              <a:r>
                <a:rPr lang="en-US" sz="2000" dirty="0">
                  <a:latin typeface="+mj-lt"/>
                </a:rPr>
                <a:t>End </a:t>
              </a:r>
              <a:r>
                <a:rPr lang="en-US" sz="2000" dirty="0" err="1">
                  <a:latin typeface="+mj-lt"/>
                </a:rPr>
                <a:t>Eff</a:t>
              </a:r>
              <a:r>
                <a:rPr lang="en-US" sz="2000" dirty="0">
                  <a:latin typeface="+mj-lt"/>
                </a:rPr>
                <a:t/>
              </a:r>
              <a:br>
                <a:rPr lang="en-US" sz="2000" dirty="0">
                  <a:latin typeface="+mj-lt"/>
                </a:rPr>
              </a:br>
              <a:r>
                <a:rPr lang="en-US" sz="2000" dirty="0">
                  <a:latin typeface="+mj-lt"/>
                </a:rPr>
                <a:t>Default Method</a:t>
              </a:r>
            </a:p>
          </p:txBody>
        </p:sp>
        <p:sp>
          <p:nvSpPr>
            <p:cNvPr id="11272" name="Rectangle 10"/>
            <p:cNvSpPr>
              <a:spLocks noChangeArrowheads="1"/>
            </p:cNvSpPr>
            <p:nvPr/>
          </p:nvSpPr>
          <p:spPr bwMode="auto">
            <a:xfrm>
              <a:off x="4248088" y="2554288"/>
              <a:ext cx="4626904" cy="1219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l" eaLnBrk="0" hangingPunct="0">
                <a:tabLst>
                  <a:tab pos="635000" algn="r"/>
                </a:tabLst>
              </a:pPr>
              <a:r>
                <a:rPr lang="en-US" sz="2000" b="1" dirty="0">
                  <a:latin typeface="+mj-lt"/>
                </a:rPr>
                <a:t>1</a:t>
              </a:r>
              <a:r>
                <a:rPr lang="en-US" sz="2000" dirty="0">
                  <a:latin typeface="+mj-lt"/>
                </a:rPr>
                <a:t>………..GL Period</a:t>
              </a:r>
            </a:p>
            <a:p>
              <a:pPr algn="l" eaLnBrk="0" hangingPunct="0">
                <a:tabLst>
                  <a:tab pos="635000" algn="r"/>
                </a:tabLst>
              </a:pPr>
              <a:r>
                <a:rPr lang="en-US" sz="2000" b="1" dirty="0">
                  <a:latin typeface="+mj-lt"/>
                </a:rPr>
                <a:t>2</a:t>
              </a:r>
              <a:r>
                <a:rPr lang="en-US" sz="2000" dirty="0">
                  <a:latin typeface="+mj-lt"/>
                </a:rPr>
                <a:t>………..Calendar Month</a:t>
              </a:r>
            </a:p>
            <a:p>
              <a:pPr algn="l" eaLnBrk="0" hangingPunct="0">
                <a:tabLst>
                  <a:tab pos="635000" algn="r"/>
                </a:tabLst>
              </a:pPr>
              <a:r>
                <a:rPr lang="en-US" sz="2000" b="1" dirty="0">
                  <a:latin typeface="+mj-lt"/>
                </a:rPr>
                <a:t>3</a:t>
              </a:r>
              <a:r>
                <a:rPr lang="en-US" sz="2000" dirty="0">
                  <a:latin typeface="+mj-lt"/>
                </a:rPr>
                <a:t>………..Number of Days </a:t>
              </a:r>
            </a:p>
            <a:p>
              <a:pPr algn="l" eaLnBrk="0" hangingPunct="0">
                <a:tabLst>
                  <a:tab pos="635000" algn="r"/>
                </a:tabLst>
              </a:pPr>
              <a:r>
                <a:rPr lang="en-US" sz="2000" b="1" dirty="0">
                  <a:latin typeface="+mj-lt"/>
                </a:rPr>
                <a:t>Blank</a:t>
              </a:r>
              <a:r>
                <a:rPr lang="en-US" sz="2000" dirty="0">
                  <a:latin typeface="+mj-lt"/>
                </a:rPr>
                <a:t>…No Start or End Effective Days</a:t>
              </a:r>
            </a:p>
          </p:txBody>
        </p:sp>
        <p:sp>
          <p:nvSpPr>
            <p:cNvPr id="11273" name="AutoShape 18"/>
            <p:cNvSpPr>
              <a:spLocks/>
            </p:cNvSpPr>
            <p:nvPr/>
          </p:nvSpPr>
          <p:spPr bwMode="auto">
            <a:xfrm>
              <a:off x="3859315" y="2725738"/>
              <a:ext cx="280988" cy="971550"/>
            </a:xfrm>
            <a:prstGeom prst="leftBrace">
              <a:avLst>
                <a:gd name="adj1" fmla="val 18649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1274" name="AutoShape 19"/>
            <p:cNvCxnSpPr>
              <a:cxnSpLocks noChangeShapeType="1"/>
              <a:stCxn id="11273" idx="1"/>
            </p:cNvCxnSpPr>
            <p:nvPr/>
          </p:nvCxnSpPr>
          <p:spPr bwMode="auto">
            <a:xfrm flipH="1" flipV="1">
              <a:off x="3196065" y="3200031"/>
              <a:ext cx="663250" cy="11482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275" name="AutoShape 22"/>
            <p:cNvCxnSpPr>
              <a:cxnSpLocks noChangeShapeType="1"/>
              <a:stCxn id="11268" idx="3"/>
              <a:endCxn id="11269" idx="1"/>
            </p:cNvCxnSpPr>
            <p:nvPr/>
          </p:nvCxnSpPr>
          <p:spPr bwMode="auto">
            <a:xfrm>
              <a:off x="2730500" y="4767264"/>
              <a:ext cx="919163" cy="1588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533</TotalTime>
  <Pages>17</Pages>
  <Words>257</Words>
  <Application>Microsoft Office PowerPoint</Application>
  <PresentationFormat>On-screen Show (4:3)</PresentationFormat>
  <Paragraphs>154</Paragraphs>
  <Slides>17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1_EX06PP_template</vt:lpstr>
      <vt:lpstr>QAD 2010 Template</vt:lpstr>
      <vt:lpstr>Repetitive Transactions</vt:lpstr>
      <vt:lpstr>Backflush Transaction</vt:lpstr>
      <vt:lpstr>Backflush Modification</vt:lpstr>
      <vt:lpstr>Milestone Operations</vt:lpstr>
      <vt:lpstr>Completing Scheduled Orders</vt:lpstr>
      <vt:lpstr>Managing Schedule Consumption</vt:lpstr>
      <vt:lpstr>Adjustments to Cumulative Completed</vt:lpstr>
      <vt:lpstr>Reporting Productions (Cumulative Orders)</vt:lpstr>
      <vt:lpstr>Cumulative Order Selection</vt:lpstr>
      <vt:lpstr>Cumulative Order Create</vt:lpstr>
      <vt:lpstr>Cumulative Order Maintenance</vt:lpstr>
      <vt:lpstr>Cumulative Order Inquiry and Report</vt:lpstr>
      <vt:lpstr>Cumulative Order Close</vt:lpstr>
      <vt:lpstr>Engineering Change Phase-In</vt:lpstr>
      <vt:lpstr>Mistakes in Reporting (Repetitive Transaction History)</vt:lpstr>
      <vt:lpstr>Repetitive Downtime</vt:lpstr>
      <vt:lpstr>Non-Productive Labor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</dc:creator>
  <cp:lastModifiedBy>Helen Ernst</cp:lastModifiedBy>
  <cp:revision>17</cp:revision>
  <cp:lastPrinted>1997-10-07T14:23:33Z</cp:lastPrinted>
  <dcterms:created xsi:type="dcterms:W3CDTF">1997-05-21T19:23:10Z</dcterms:created>
  <dcterms:modified xsi:type="dcterms:W3CDTF">2012-07-14T03:18:11Z</dcterms:modified>
</cp:coreProperties>
</file>