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73" r:id="rId2"/>
  </p:sldMasterIdLst>
  <p:notesMasterIdLst>
    <p:notesMasterId r:id="rId9"/>
  </p:notesMasterIdLst>
  <p:handoutMasterIdLst>
    <p:handoutMasterId r:id="rId10"/>
  </p:handoutMasterIdLst>
  <p:sldIdLst>
    <p:sldId id="256" r:id="rId3"/>
    <p:sldId id="257" r:id="rId4"/>
    <p:sldId id="260" r:id="rId5"/>
    <p:sldId id="261" r:id="rId6"/>
    <p:sldId id="258" r:id="rId7"/>
    <p:sldId id="259" r:id="rId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B2B2B2"/>
    <a:srgbClr val="EDF2F9"/>
    <a:srgbClr val="DAE4F2"/>
    <a:srgbClr val="365E9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71" autoAdjust="0"/>
    <p:restoredTop sz="94660"/>
  </p:normalViewPr>
  <p:slideViewPr>
    <p:cSldViewPr snapToGrid="0">
      <p:cViewPr>
        <p:scale>
          <a:sx n="90" d="100"/>
          <a:sy n="90" d="100"/>
        </p:scale>
        <p:origin x="-606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1507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5593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2457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2662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3072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3277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 cstate="print"/>
          <a:srcRect b="12241"/>
          <a:stretch>
            <a:fillRect/>
          </a:stretch>
        </p:blipFill>
        <p:spPr bwMode="auto">
          <a:xfrm>
            <a:off x="0" y="3217863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 rtlCol="0"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7813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388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82563"/>
            <a:ext cx="8229600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331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900113"/>
            <a:ext cx="8229600" cy="540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925"/>
            <a:ext cx="914400" cy="2190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</p:sldLayoutIdLst>
  <p:timing>
    <p:tnLst>
      <p:par>
        <p:cTn id="1" dur="indefinite" restart="never" nodeType="tmRoot"/>
      </p:par>
    </p:tnLst>
  </p:timing>
  <p:txStyles>
    <p:titleStyle>
      <a:lvl1pPr algn="l" defTabSz="457200" rtl="0" fontAlgn="base">
        <a:spcBef>
          <a:spcPct val="0"/>
        </a:spcBef>
        <a:spcAft>
          <a:spcPct val="0"/>
        </a:spcAft>
        <a:defRPr sz="3200" b="1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1pPr>
      <a:lvl2pPr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 sz="28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 sz="24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 sz="20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42"/>
          <p:cNvSpPr>
            <a:spLocks noGrp="1" noChangeArrowheads="1"/>
          </p:cNvSpPr>
          <p:nvPr>
            <p:ph type="title"/>
          </p:nvPr>
        </p:nvSpPr>
        <p:spPr>
          <a:effectLst/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Repetitive Schedules</a:t>
            </a:r>
          </a:p>
        </p:txBody>
      </p:sp>
      <p:sp>
        <p:nvSpPr>
          <p:cNvPr id="23554" name="Footer Placeholder 2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  <a:effectLst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865188"/>
            <a:r>
              <a:rPr lang="en-US" smtClean="0"/>
              <a:t>REP-02-010</a:t>
            </a: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2436813" y="3006725"/>
            <a:ext cx="1462087" cy="12795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>
              <a:defRPr/>
            </a:pPr>
            <a:r>
              <a:rPr lang="en-US" sz="1600" b="1">
                <a:latin typeface="+mj-lt"/>
              </a:rPr>
              <a:t>Explode</a:t>
            </a:r>
          </a:p>
          <a:p>
            <a:pPr algn="ctr">
              <a:defRPr/>
            </a:pPr>
            <a:r>
              <a:rPr lang="en-US" sz="1600" b="1">
                <a:latin typeface="+mj-lt"/>
              </a:rPr>
              <a:t>Repetitive</a:t>
            </a:r>
          </a:p>
          <a:p>
            <a:pPr algn="ctr">
              <a:defRPr/>
            </a:pPr>
            <a:r>
              <a:rPr lang="en-US" sz="1600" b="1">
                <a:latin typeface="+mj-lt"/>
              </a:rPr>
              <a:t>Schedule</a:t>
            </a:r>
            <a:endParaRPr lang="en-US" sz="1600">
              <a:latin typeface="+mj-lt"/>
            </a:endParaRPr>
          </a:p>
          <a:p>
            <a:pPr algn="ctr">
              <a:defRPr/>
            </a:pPr>
            <a:r>
              <a:rPr lang="en-US" sz="1600">
                <a:latin typeface="+mj-lt"/>
              </a:rPr>
              <a:t>(18.22.2.4)</a:t>
            </a: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428625" y="3006725"/>
            <a:ext cx="1462088" cy="12795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>
              <a:defRPr/>
            </a:pPr>
            <a:r>
              <a:rPr lang="en-US" sz="1600" b="1">
                <a:latin typeface="+mj-lt"/>
              </a:rPr>
              <a:t>Schedule</a:t>
            </a:r>
          </a:p>
          <a:p>
            <a:pPr algn="ctr">
              <a:defRPr/>
            </a:pPr>
            <a:r>
              <a:rPr lang="en-US" sz="1600" b="1">
                <a:latin typeface="+mj-lt"/>
              </a:rPr>
              <a:t>Maintenance</a:t>
            </a:r>
            <a:endParaRPr lang="en-US" sz="1600">
              <a:latin typeface="+mj-lt"/>
            </a:endParaRPr>
          </a:p>
          <a:p>
            <a:pPr algn="ctr">
              <a:defRPr/>
            </a:pPr>
            <a:r>
              <a:rPr lang="en-US" sz="1600">
                <a:latin typeface="+mj-lt"/>
              </a:rPr>
              <a:t>(18.22.2.1)</a:t>
            </a:r>
          </a:p>
        </p:txBody>
      </p:sp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4419600" y="1216025"/>
            <a:ext cx="1538288" cy="10509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>
              <a:defRPr/>
            </a:pPr>
            <a:r>
              <a:rPr lang="en-US" sz="1600" b="1">
                <a:latin typeface="+mj-lt"/>
              </a:rPr>
              <a:t>Repetitive</a:t>
            </a:r>
          </a:p>
          <a:p>
            <a:pPr algn="ctr">
              <a:defRPr/>
            </a:pPr>
            <a:r>
              <a:rPr lang="en-US" sz="1600" b="1">
                <a:latin typeface="+mj-lt"/>
              </a:rPr>
              <a:t>Picklist</a:t>
            </a:r>
          </a:p>
          <a:p>
            <a:pPr algn="ctr">
              <a:defRPr/>
            </a:pPr>
            <a:r>
              <a:rPr lang="en-US" sz="1600">
                <a:latin typeface="+mj-lt"/>
              </a:rPr>
              <a:t>(18.22.3 Menu)</a:t>
            </a:r>
          </a:p>
        </p:txBody>
      </p:sp>
      <p:sp>
        <p:nvSpPr>
          <p:cNvPr id="3078" name="Rectangle 16"/>
          <p:cNvSpPr>
            <a:spLocks noChangeArrowheads="1"/>
          </p:cNvSpPr>
          <p:nvPr/>
        </p:nvSpPr>
        <p:spPr bwMode="auto">
          <a:xfrm>
            <a:off x="7383463" y="3317875"/>
            <a:ext cx="1327150" cy="660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600" b="1">
                <a:latin typeface="+mj-lt"/>
              </a:rPr>
              <a:t>Report</a:t>
            </a:r>
          </a:p>
          <a:p>
            <a:pPr algn="ctr">
              <a:defRPr/>
            </a:pPr>
            <a:r>
              <a:rPr lang="en-US" sz="1600">
                <a:latin typeface="+mj-lt"/>
              </a:rPr>
              <a:t>(18.22.13-22)</a:t>
            </a:r>
          </a:p>
        </p:txBody>
      </p:sp>
      <p:sp>
        <p:nvSpPr>
          <p:cNvPr id="3079" name="Rectangle 20"/>
          <p:cNvSpPr>
            <a:spLocks noChangeArrowheads="1"/>
          </p:cNvSpPr>
          <p:nvPr/>
        </p:nvSpPr>
        <p:spPr bwMode="auto">
          <a:xfrm>
            <a:off x="6297613" y="1146175"/>
            <a:ext cx="1663700" cy="1190625"/>
          </a:xfrm>
          <a:prstGeom prst="rect">
            <a:avLst/>
          </a:prstGeom>
          <a:solidFill>
            <a:schemeClr val="bg1"/>
          </a:solidFill>
          <a:ln w="38100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600" b="1">
                <a:latin typeface="+mj-lt"/>
              </a:rPr>
              <a:t>Inventory</a:t>
            </a:r>
          </a:p>
        </p:txBody>
      </p:sp>
      <p:sp>
        <p:nvSpPr>
          <p:cNvPr id="2" name="Rectangle 24"/>
          <p:cNvSpPr>
            <a:spLocks noChangeArrowheads="1"/>
          </p:cNvSpPr>
          <p:nvPr/>
        </p:nvSpPr>
        <p:spPr bwMode="auto">
          <a:xfrm>
            <a:off x="1927225" y="1622425"/>
            <a:ext cx="1254125" cy="5826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ctr" eaLnBrk="0" hangingPunct="0">
              <a:defRPr/>
            </a:pPr>
            <a:r>
              <a:rPr lang="en-US" sz="1600" b="1">
                <a:latin typeface="+mj-lt"/>
              </a:rPr>
              <a:t>Master</a:t>
            </a:r>
          </a:p>
          <a:p>
            <a:pPr algn="ctr" eaLnBrk="0" hangingPunct="0">
              <a:defRPr/>
            </a:pPr>
            <a:r>
              <a:rPr lang="en-US" sz="1600" b="1">
                <a:latin typeface="+mj-lt"/>
              </a:rPr>
              <a:t>Scheduled</a:t>
            </a:r>
          </a:p>
        </p:txBody>
      </p:sp>
      <p:sp>
        <p:nvSpPr>
          <p:cNvPr id="3081" name="Rectangle 25"/>
          <p:cNvSpPr>
            <a:spLocks noChangeArrowheads="1"/>
          </p:cNvSpPr>
          <p:nvPr/>
        </p:nvSpPr>
        <p:spPr bwMode="auto">
          <a:xfrm>
            <a:off x="1130300" y="5080000"/>
            <a:ext cx="2846388" cy="8223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ctr" eaLnBrk="0" hangingPunct="0">
              <a:defRPr/>
            </a:pPr>
            <a:r>
              <a:rPr lang="en-US" sz="1600" b="1">
                <a:latin typeface="+mj-lt"/>
              </a:rPr>
              <a:t>Component Requirements</a:t>
            </a:r>
          </a:p>
          <a:p>
            <a:pPr algn="ctr" eaLnBrk="0" hangingPunct="0">
              <a:defRPr/>
            </a:pPr>
            <a:r>
              <a:rPr lang="en-US" sz="1600" b="1">
                <a:latin typeface="+mj-lt"/>
              </a:rPr>
              <a:t>Operation Schedule Set</a:t>
            </a:r>
          </a:p>
          <a:p>
            <a:pPr algn="ctr" eaLnBrk="0" hangingPunct="0">
              <a:defRPr/>
            </a:pPr>
            <a:r>
              <a:rPr lang="en-US" sz="1600" b="1">
                <a:latin typeface="+mj-lt"/>
              </a:rPr>
              <a:t>Capacity Loaded</a:t>
            </a:r>
          </a:p>
        </p:txBody>
      </p:sp>
      <p:sp>
        <p:nvSpPr>
          <p:cNvPr id="3098" name="AutoShape 26"/>
          <p:cNvSpPr>
            <a:spLocks noChangeArrowheads="1"/>
          </p:cNvSpPr>
          <p:nvPr/>
        </p:nvSpPr>
        <p:spPr bwMode="auto">
          <a:xfrm rot="16200000" flipH="1">
            <a:off x="2255838" y="4495800"/>
            <a:ext cx="609600" cy="444500"/>
          </a:xfrm>
          <a:prstGeom prst="rightArrow">
            <a:avLst>
              <a:gd name="adj1" fmla="val 50000"/>
              <a:gd name="adj2" fmla="val 68590"/>
            </a:avLst>
          </a:prstGeom>
          <a:solidFill>
            <a:schemeClr val="tx2"/>
          </a:solidFill>
          <a:ln w="12700">
            <a:solidFill>
              <a:srgbClr val="365E9A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latin typeface="+mj-lt"/>
            </a:endParaRPr>
          </a:p>
        </p:txBody>
      </p:sp>
      <p:sp>
        <p:nvSpPr>
          <p:cNvPr id="3115" name="AutoShape 43"/>
          <p:cNvSpPr>
            <a:spLocks noChangeArrowheads="1"/>
          </p:cNvSpPr>
          <p:nvPr/>
        </p:nvSpPr>
        <p:spPr bwMode="auto">
          <a:xfrm rot="5400000" flipH="1">
            <a:off x="2255838" y="2390775"/>
            <a:ext cx="609600" cy="444500"/>
          </a:xfrm>
          <a:prstGeom prst="rightArrow">
            <a:avLst>
              <a:gd name="adj1" fmla="val 50000"/>
              <a:gd name="adj2" fmla="val 68590"/>
            </a:avLst>
          </a:prstGeom>
          <a:solidFill>
            <a:schemeClr val="tx2"/>
          </a:solidFill>
          <a:ln w="12700">
            <a:solidFill>
              <a:srgbClr val="365E9A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latin typeface="+mj-lt"/>
            </a:endParaRPr>
          </a:p>
        </p:txBody>
      </p:sp>
      <p:cxnSp>
        <p:nvCxnSpPr>
          <p:cNvPr id="23565" name="AutoShape 44"/>
          <p:cNvCxnSpPr>
            <a:cxnSpLocks noChangeShapeType="1"/>
            <a:stCxn id="3085" idx="1"/>
            <a:endCxn id="3075" idx="0"/>
          </p:cNvCxnSpPr>
          <p:nvPr/>
        </p:nvCxnSpPr>
        <p:spPr bwMode="auto">
          <a:xfrm rot="10800000" flipV="1">
            <a:off x="3168650" y="1741487"/>
            <a:ext cx="1250950" cy="1265238"/>
          </a:xfrm>
          <a:prstGeom prst="bentConnector2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23566" name="AutoShape 46"/>
          <p:cNvCxnSpPr>
            <a:cxnSpLocks noChangeShapeType="1"/>
            <a:stCxn id="3080" idx="3"/>
            <a:endCxn id="3075" idx="1"/>
          </p:cNvCxnSpPr>
          <p:nvPr/>
        </p:nvCxnSpPr>
        <p:spPr bwMode="auto">
          <a:xfrm>
            <a:off x="1890712" y="3646487"/>
            <a:ext cx="546100" cy="0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3567" name="AutoShape 47"/>
          <p:cNvCxnSpPr>
            <a:cxnSpLocks noChangeShapeType="1"/>
            <a:stCxn id="3075" idx="3"/>
            <a:endCxn id="3078" idx="1"/>
          </p:cNvCxnSpPr>
          <p:nvPr/>
        </p:nvCxnSpPr>
        <p:spPr bwMode="auto">
          <a:xfrm>
            <a:off x="3898900" y="3646487"/>
            <a:ext cx="3484562" cy="1588"/>
          </a:xfrm>
          <a:prstGeom prst="bentConnector3">
            <a:avLst>
              <a:gd name="adj1" fmla="val 49977"/>
            </a:avLst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23568" name="AutoShape 48"/>
          <p:cNvCxnSpPr>
            <a:cxnSpLocks noChangeShapeType="1"/>
            <a:stCxn id="3085" idx="3"/>
            <a:endCxn id="3079" idx="1"/>
          </p:cNvCxnSpPr>
          <p:nvPr/>
        </p:nvCxnSpPr>
        <p:spPr bwMode="auto">
          <a:xfrm>
            <a:off x="5957888" y="1741487"/>
            <a:ext cx="320675" cy="0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3569" name="AutoShape 49"/>
          <p:cNvCxnSpPr>
            <a:cxnSpLocks noChangeShapeType="1"/>
            <a:stCxn id="3124" idx="0"/>
            <a:endCxn id="3079" idx="2"/>
          </p:cNvCxnSpPr>
          <p:nvPr/>
        </p:nvCxnSpPr>
        <p:spPr bwMode="auto">
          <a:xfrm rot="16200000">
            <a:off x="6299200" y="1731963"/>
            <a:ext cx="206375" cy="1454150"/>
          </a:xfrm>
          <a:prstGeom prst="bentConnector3">
            <a:avLst>
              <a:gd name="adj1" fmla="val 54616"/>
            </a:avLst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cxnSp>
      <p:sp>
        <p:nvSpPr>
          <p:cNvPr id="3090" name="Rectangle 51"/>
          <p:cNvSpPr>
            <a:spLocks noChangeArrowheads="1"/>
          </p:cNvSpPr>
          <p:nvPr/>
        </p:nvSpPr>
        <p:spPr bwMode="auto">
          <a:xfrm>
            <a:off x="4257675" y="2562225"/>
            <a:ext cx="2833688" cy="20367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endParaRPr lang="en-US" sz="1200">
              <a:latin typeface="+mj-lt"/>
            </a:endParaRPr>
          </a:p>
        </p:txBody>
      </p:sp>
      <p:sp>
        <p:nvSpPr>
          <p:cNvPr id="3124" name="Rectangle 52"/>
          <p:cNvSpPr>
            <a:spLocks noChangeArrowheads="1"/>
          </p:cNvSpPr>
          <p:nvPr/>
        </p:nvSpPr>
        <p:spPr bwMode="auto">
          <a:xfrm>
            <a:off x="4257675" y="2562225"/>
            <a:ext cx="2835275" cy="2038350"/>
          </a:xfrm>
          <a:prstGeom prst="rect">
            <a:avLst/>
          </a:prstGeom>
          <a:solidFill>
            <a:schemeClr val="bg1"/>
          </a:solidFill>
          <a:ln w="11176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en-US">
              <a:latin typeface="+mj-lt"/>
            </a:endParaRPr>
          </a:p>
        </p:txBody>
      </p:sp>
      <p:pic>
        <p:nvPicPr>
          <p:cNvPr id="23572" name="Picture 517" descr="HubAssembl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33875" y="2895600"/>
            <a:ext cx="2693987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3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Repetitive Schedule Inputs</a:t>
            </a:r>
          </a:p>
        </p:txBody>
      </p:sp>
      <p:sp>
        <p:nvSpPr>
          <p:cNvPr id="25602" name="Footer Placeholder 2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865188"/>
            <a:r>
              <a:rPr lang="en-US" smtClean="0"/>
              <a:t>REP-02-020</a:t>
            </a:r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609599" y="1214438"/>
            <a:ext cx="1399953" cy="685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0800" dir="2700000" algn="ctr" rotWithShape="0">
              <a:schemeClr val="bg1">
                <a:lumMod val="75000"/>
              </a:schemeClr>
            </a:outerShdw>
          </a:effectLst>
        </p:spPr>
        <p:txBody>
          <a:bodyPr lIns="0" tIns="0" rIns="0" bIns="0" anchor="ctr" anchorCtr="1"/>
          <a:lstStyle/>
          <a:p>
            <a:pPr algn="ctr" eaLnBrk="0" hangingPunct="0">
              <a:defRPr/>
            </a:pPr>
            <a:r>
              <a:rPr lang="en-US" sz="1600" b="1" dirty="0">
                <a:latin typeface="+mj-lt"/>
              </a:rPr>
              <a:t>Alternate</a:t>
            </a:r>
          </a:p>
          <a:p>
            <a:pPr algn="ctr" eaLnBrk="0" hangingPunct="0">
              <a:defRPr/>
            </a:pPr>
            <a:r>
              <a:rPr lang="en-US" sz="1600" b="1" dirty="0">
                <a:latin typeface="+mj-lt"/>
              </a:rPr>
              <a:t>Routings</a:t>
            </a:r>
          </a:p>
        </p:txBody>
      </p:sp>
      <p:sp>
        <p:nvSpPr>
          <p:cNvPr id="5132" name="Rectangle 12"/>
          <p:cNvSpPr>
            <a:spLocks noChangeArrowheads="1"/>
          </p:cNvSpPr>
          <p:nvPr/>
        </p:nvSpPr>
        <p:spPr bwMode="auto">
          <a:xfrm>
            <a:off x="2251075" y="1404938"/>
            <a:ext cx="1371600" cy="685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0800" dir="2700000" algn="ctr" rotWithShape="0">
              <a:schemeClr val="bg1">
                <a:lumMod val="75000"/>
              </a:schemeClr>
            </a:outerShdw>
          </a:effectLst>
        </p:spPr>
        <p:txBody>
          <a:bodyPr lIns="0" tIns="0" rIns="0" bIns="0" anchor="ctr" anchorCtr="1"/>
          <a:lstStyle/>
          <a:p>
            <a:pPr algn="ctr" eaLnBrk="0" hangingPunct="0">
              <a:defRPr/>
            </a:pPr>
            <a:r>
              <a:rPr lang="en-US" sz="1600" b="1">
                <a:latin typeface="+mj-lt"/>
              </a:rPr>
              <a:t>Item</a:t>
            </a:r>
          </a:p>
          <a:p>
            <a:pPr algn="ctr" eaLnBrk="0" hangingPunct="0">
              <a:defRPr/>
            </a:pPr>
            <a:r>
              <a:rPr lang="en-US" sz="1600" b="1">
                <a:latin typeface="+mj-lt"/>
              </a:rPr>
              <a:t>Planning</a:t>
            </a:r>
          </a:p>
        </p:txBody>
      </p:sp>
      <p:sp>
        <p:nvSpPr>
          <p:cNvPr id="5137" name="Rectangle 17"/>
          <p:cNvSpPr>
            <a:spLocks noChangeArrowheads="1"/>
          </p:cNvSpPr>
          <p:nvPr/>
        </p:nvSpPr>
        <p:spPr bwMode="auto">
          <a:xfrm>
            <a:off x="3876675" y="1214438"/>
            <a:ext cx="1371600" cy="685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0800" dir="2700000" algn="ctr" rotWithShape="0">
              <a:schemeClr val="bg1">
                <a:lumMod val="75000"/>
              </a:schemeClr>
            </a:outerShdw>
          </a:effectLst>
        </p:spPr>
        <p:txBody>
          <a:bodyPr lIns="0" tIns="0" rIns="0" bIns="0" anchor="ctr" anchorCtr="1"/>
          <a:lstStyle/>
          <a:p>
            <a:pPr algn="ctr" eaLnBrk="0" hangingPunct="0">
              <a:defRPr/>
            </a:pPr>
            <a:r>
              <a:rPr lang="en-US" sz="1600" b="1" dirty="0">
                <a:latin typeface="+mj-lt"/>
              </a:rPr>
              <a:t>Production</a:t>
            </a:r>
          </a:p>
          <a:p>
            <a:pPr algn="ctr" eaLnBrk="0" hangingPunct="0">
              <a:defRPr/>
            </a:pPr>
            <a:r>
              <a:rPr lang="en-US" sz="1600" b="1" dirty="0">
                <a:latin typeface="+mj-lt"/>
              </a:rPr>
              <a:t>Line</a:t>
            </a:r>
          </a:p>
          <a:p>
            <a:pPr algn="ctr" eaLnBrk="0" hangingPunct="0">
              <a:defRPr/>
            </a:pPr>
            <a:r>
              <a:rPr lang="en-US" sz="1600" b="1" dirty="0">
                <a:latin typeface="+mj-lt"/>
              </a:rPr>
              <a:t>Maintenance</a:t>
            </a:r>
          </a:p>
        </p:txBody>
      </p:sp>
      <p:sp>
        <p:nvSpPr>
          <p:cNvPr id="5142" name="Rectangle 22"/>
          <p:cNvSpPr>
            <a:spLocks noChangeArrowheads="1"/>
          </p:cNvSpPr>
          <p:nvPr/>
        </p:nvSpPr>
        <p:spPr bwMode="auto">
          <a:xfrm>
            <a:off x="7140575" y="1214438"/>
            <a:ext cx="1371600" cy="685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0800" dir="2700000" algn="ctr" rotWithShape="0">
              <a:schemeClr val="bg1">
                <a:lumMod val="75000"/>
              </a:schemeClr>
            </a:outerShdw>
          </a:effectLst>
        </p:spPr>
        <p:txBody>
          <a:bodyPr lIns="0" tIns="0" rIns="0" bIns="0" anchor="ctr" anchorCtr="1"/>
          <a:lstStyle/>
          <a:p>
            <a:pPr algn="ctr" eaLnBrk="0" hangingPunct="0">
              <a:defRPr/>
            </a:pPr>
            <a:r>
              <a:rPr lang="en-US" sz="1600" b="1">
                <a:latin typeface="+mj-lt"/>
              </a:rPr>
              <a:t>Item</a:t>
            </a:r>
          </a:p>
          <a:p>
            <a:pPr algn="ctr" eaLnBrk="0" hangingPunct="0">
              <a:defRPr/>
            </a:pPr>
            <a:r>
              <a:rPr lang="en-US" sz="1600" b="1">
                <a:latin typeface="+mj-lt"/>
              </a:rPr>
              <a:t>Planning</a:t>
            </a:r>
          </a:p>
        </p:txBody>
      </p:sp>
      <p:sp>
        <p:nvSpPr>
          <p:cNvPr id="5147" name="Rectangle 27"/>
          <p:cNvSpPr>
            <a:spLocks noChangeArrowheads="1"/>
          </p:cNvSpPr>
          <p:nvPr/>
        </p:nvSpPr>
        <p:spPr bwMode="auto">
          <a:xfrm>
            <a:off x="5519738" y="1404938"/>
            <a:ext cx="1371600" cy="685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0800" dir="2700000" algn="ctr" rotWithShape="0">
              <a:schemeClr val="bg1">
                <a:lumMod val="75000"/>
              </a:schemeClr>
            </a:outerShdw>
          </a:effectLst>
        </p:spPr>
        <p:txBody>
          <a:bodyPr lIns="0" tIns="0" rIns="0" bIns="0" anchor="ctr" anchorCtr="1"/>
          <a:lstStyle/>
          <a:p>
            <a:pPr algn="ctr" eaLnBrk="0" hangingPunct="0">
              <a:defRPr/>
            </a:pPr>
            <a:r>
              <a:rPr lang="en-US" sz="1600" b="1">
                <a:latin typeface="+mj-lt"/>
              </a:rPr>
              <a:t>Alternate</a:t>
            </a:r>
          </a:p>
          <a:p>
            <a:pPr algn="ctr" eaLnBrk="0" hangingPunct="0">
              <a:defRPr/>
            </a:pPr>
            <a:r>
              <a:rPr lang="en-US" sz="1600" b="1">
                <a:latin typeface="+mj-lt"/>
              </a:rPr>
              <a:t>Structures</a:t>
            </a:r>
          </a:p>
        </p:txBody>
      </p:sp>
      <p:pic>
        <p:nvPicPr>
          <p:cNvPr id="25609" name="Picture 9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750" y="2360613"/>
            <a:ext cx="7810500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Repetitive Schedule from MRP</a:t>
            </a:r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865188"/>
            <a:r>
              <a:rPr lang="en-US" smtClean="0"/>
              <a:t>REP-02-023</a:t>
            </a:r>
          </a:p>
        </p:txBody>
      </p:sp>
      <p:pic>
        <p:nvPicPr>
          <p:cNvPr id="27651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3463" y="1584325"/>
            <a:ext cx="707707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Repetitive Schedule from MRP</a:t>
            </a:r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865188"/>
            <a:r>
              <a:rPr lang="en-US" smtClean="0"/>
              <a:t>REP-02-024</a:t>
            </a:r>
          </a:p>
        </p:txBody>
      </p:sp>
      <p:pic>
        <p:nvPicPr>
          <p:cNvPr id="28675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3" y="1212850"/>
            <a:ext cx="8237537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6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Repetitive Schedule Explosion</a:t>
            </a:r>
          </a:p>
        </p:txBody>
      </p:sp>
      <p:sp>
        <p:nvSpPr>
          <p:cNvPr id="29698" name="Footer Placeholder 2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865188"/>
            <a:r>
              <a:rPr lang="en-US" smtClean="0"/>
              <a:t>REP-02-030</a:t>
            </a:r>
          </a:p>
        </p:txBody>
      </p:sp>
      <p:pic>
        <p:nvPicPr>
          <p:cNvPr id="29700" name="Picture 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27138" y="2155825"/>
            <a:ext cx="2378075" cy="1577975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172" name="Rectangle 2"/>
          <p:cNvSpPr>
            <a:spLocks noChangeArrowheads="1"/>
          </p:cNvSpPr>
          <p:nvPr/>
        </p:nvSpPr>
        <p:spPr bwMode="auto">
          <a:xfrm>
            <a:off x="4724400" y="4518025"/>
            <a:ext cx="2154238" cy="1563688"/>
          </a:xfrm>
          <a:prstGeom prst="rect">
            <a:avLst/>
          </a:prstGeom>
          <a:solidFill>
            <a:srgbClr val="FFC0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>
              <a:lnSpc>
                <a:spcPct val="85000"/>
              </a:lnSpc>
              <a:defRPr/>
            </a:pPr>
            <a:r>
              <a:rPr lang="en-US" sz="1600" b="1" dirty="0">
                <a:latin typeface="+mj-lt"/>
              </a:rPr>
              <a:t>Thursday</a:t>
            </a:r>
            <a:endParaRPr lang="en-US" sz="1600" dirty="0">
              <a:latin typeface="+mj-lt"/>
            </a:endParaRPr>
          </a:p>
          <a:p>
            <a:pPr>
              <a:lnSpc>
                <a:spcPct val="85000"/>
              </a:lnSpc>
              <a:defRPr/>
            </a:pPr>
            <a:r>
              <a:rPr lang="en-US" sz="1600" dirty="0">
                <a:latin typeface="+mj-lt"/>
              </a:rPr>
              <a:t>Operation 10 (1 Day)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>
                <a:latin typeface="+mj-lt"/>
              </a:rPr>
              <a:t>Produce 800 1500-10</a:t>
            </a:r>
          </a:p>
          <a:p>
            <a:pPr>
              <a:lnSpc>
                <a:spcPct val="85000"/>
              </a:lnSpc>
              <a:defRPr/>
            </a:pPr>
            <a:endParaRPr lang="en-US" sz="1600" dirty="0">
              <a:latin typeface="+mj-lt"/>
            </a:endParaRPr>
          </a:p>
          <a:p>
            <a:pPr>
              <a:lnSpc>
                <a:spcPct val="85000"/>
              </a:lnSpc>
              <a:defRPr/>
            </a:pPr>
            <a:r>
              <a:rPr lang="en-US" sz="1600" b="1" dirty="0">
                <a:latin typeface="+mj-lt"/>
              </a:rPr>
              <a:t>Friday</a:t>
            </a:r>
            <a:endParaRPr lang="en-US" sz="1600" dirty="0">
              <a:latin typeface="+mj-lt"/>
            </a:endParaRPr>
          </a:p>
          <a:p>
            <a:pPr>
              <a:lnSpc>
                <a:spcPct val="85000"/>
              </a:lnSpc>
              <a:defRPr/>
            </a:pPr>
            <a:r>
              <a:rPr lang="en-US" sz="1600" dirty="0">
                <a:latin typeface="+mj-lt"/>
              </a:rPr>
              <a:t>Operation 20 (1 Day)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>
                <a:latin typeface="+mj-lt"/>
              </a:rPr>
              <a:t>Inspect 800 1500-10</a:t>
            </a:r>
          </a:p>
        </p:txBody>
      </p:sp>
      <p:sp>
        <p:nvSpPr>
          <p:cNvPr id="7173" name="Rectangle 27"/>
          <p:cNvSpPr>
            <a:spLocks noChangeArrowheads="1"/>
          </p:cNvSpPr>
          <p:nvPr/>
        </p:nvSpPr>
        <p:spPr bwMode="auto">
          <a:xfrm>
            <a:off x="6061075" y="1182688"/>
            <a:ext cx="2341563" cy="5826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>
              <a:defRPr/>
            </a:pPr>
            <a:r>
              <a:rPr lang="en-US" sz="1600" b="1">
                <a:latin typeface="+mj-lt"/>
              </a:rPr>
              <a:t>Repetitive Schedule =</a:t>
            </a:r>
          </a:p>
          <a:p>
            <a:pPr eaLnBrk="0" hangingPunct="0">
              <a:defRPr/>
            </a:pPr>
            <a:r>
              <a:rPr lang="en-US" sz="1600" b="1">
                <a:latin typeface="+mj-lt"/>
              </a:rPr>
              <a:t>800 1500-10 - Friday</a:t>
            </a:r>
          </a:p>
        </p:txBody>
      </p:sp>
      <p:sp>
        <p:nvSpPr>
          <p:cNvPr id="7197" name="Rectangle 29"/>
          <p:cNvSpPr>
            <a:spLocks noChangeArrowheads="1"/>
          </p:cNvSpPr>
          <p:nvPr/>
        </p:nvSpPr>
        <p:spPr bwMode="auto">
          <a:xfrm>
            <a:off x="3713163" y="977900"/>
            <a:ext cx="1600200" cy="100488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tIns="9144" bIns="9144" anchor="ctr"/>
          <a:lstStyle/>
          <a:p>
            <a:pPr algn="ctr">
              <a:lnSpc>
                <a:spcPct val="90000"/>
              </a:lnSpc>
              <a:defRPr/>
            </a:pPr>
            <a:r>
              <a:rPr lang="en-US" sz="1600" b="1">
                <a:latin typeface="+mj-lt"/>
              </a:rPr>
              <a:t>Explode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1600" b="1">
                <a:latin typeface="+mj-lt"/>
              </a:rPr>
              <a:t>Repetitive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1600" b="1">
                <a:latin typeface="+mj-lt"/>
              </a:rPr>
              <a:t>Schedule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1600">
                <a:latin typeface="+mj-lt"/>
              </a:rPr>
              <a:t>(18.22.2.4)</a:t>
            </a:r>
          </a:p>
        </p:txBody>
      </p:sp>
      <p:sp>
        <p:nvSpPr>
          <p:cNvPr id="7202" name="Rectangle 34"/>
          <p:cNvSpPr>
            <a:spLocks noChangeArrowheads="1"/>
          </p:cNvSpPr>
          <p:nvPr/>
        </p:nvSpPr>
        <p:spPr bwMode="auto">
          <a:xfrm>
            <a:off x="5045075" y="2160588"/>
            <a:ext cx="1600200" cy="100488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tIns="9144" bIns="9144" anchor="ctr"/>
          <a:lstStyle/>
          <a:p>
            <a:pPr algn="ctr">
              <a:lnSpc>
                <a:spcPct val="90000"/>
              </a:lnSpc>
              <a:defRPr/>
            </a:pPr>
            <a:r>
              <a:rPr lang="en-US" sz="1600" b="1" dirty="0">
                <a:latin typeface="+mj-lt"/>
              </a:rPr>
              <a:t>Scheduled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1600" b="1" dirty="0">
                <a:latin typeface="+mj-lt"/>
              </a:rPr>
              <a:t>Order for 800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1600" b="1" dirty="0">
                <a:latin typeface="+mj-lt"/>
              </a:rPr>
              <a:t>Created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1600" dirty="0">
                <a:latin typeface="+mj-lt"/>
              </a:rPr>
              <a:t>(16.2)</a:t>
            </a:r>
          </a:p>
        </p:txBody>
      </p:sp>
      <p:sp>
        <p:nvSpPr>
          <p:cNvPr id="7207" name="Rectangle 39"/>
          <p:cNvSpPr>
            <a:spLocks noChangeArrowheads="1"/>
          </p:cNvSpPr>
          <p:nvPr/>
        </p:nvSpPr>
        <p:spPr bwMode="auto">
          <a:xfrm>
            <a:off x="6146800" y="3341688"/>
            <a:ext cx="1600200" cy="100488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tIns="9144" bIns="9144" anchor="ctr"/>
          <a:lstStyle/>
          <a:p>
            <a:pPr algn="ctr">
              <a:lnSpc>
                <a:spcPct val="90000"/>
              </a:lnSpc>
              <a:defRPr/>
            </a:pPr>
            <a:r>
              <a:rPr lang="en-US" sz="1600" b="1">
                <a:latin typeface="+mj-lt"/>
              </a:rPr>
              <a:t>Component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1600" b="1">
                <a:latin typeface="+mj-lt"/>
              </a:rPr>
              <a:t>Requirements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1600" b="1">
                <a:latin typeface="+mj-lt"/>
              </a:rPr>
              <a:t>Created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1600">
                <a:latin typeface="+mj-lt"/>
              </a:rPr>
              <a:t>(22.18)</a:t>
            </a:r>
          </a:p>
        </p:txBody>
      </p:sp>
      <p:sp>
        <p:nvSpPr>
          <p:cNvPr id="7212" name="Rectangle 44"/>
          <p:cNvSpPr>
            <a:spLocks noChangeArrowheads="1"/>
          </p:cNvSpPr>
          <p:nvPr/>
        </p:nvSpPr>
        <p:spPr bwMode="auto">
          <a:xfrm>
            <a:off x="7254875" y="4524375"/>
            <a:ext cx="1600200" cy="100488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tIns="9144" bIns="9144" anchor="ctr"/>
          <a:lstStyle/>
          <a:p>
            <a:pPr algn="ctr">
              <a:lnSpc>
                <a:spcPct val="90000"/>
              </a:lnSpc>
              <a:defRPr/>
            </a:pPr>
            <a:r>
              <a:rPr lang="en-US" sz="1600" b="1">
                <a:latin typeface="+mj-lt"/>
              </a:rPr>
              <a:t>Operation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1600" b="1">
                <a:latin typeface="+mj-lt"/>
              </a:rPr>
              <a:t>Schedule Rpt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1600">
                <a:latin typeface="+mj-lt"/>
              </a:rPr>
              <a:t>(18.22.2.5)</a:t>
            </a:r>
          </a:p>
        </p:txBody>
      </p:sp>
      <p:cxnSp>
        <p:nvCxnSpPr>
          <p:cNvPr id="29707" name="AutoShape 65"/>
          <p:cNvCxnSpPr>
            <a:cxnSpLocks noChangeShapeType="1"/>
            <a:stCxn id="7197" idx="2"/>
            <a:endCxn id="7202" idx="1"/>
          </p:cNvCxnSpPr>
          <p:nvPr/>
        </p:nvCxnSpPr>
        <p:spPr bwMode="auto">
          <a:xfrm rot="16200000" flipH="1">
            <a:off x="4438650" y="2057401"/>
            <a:ext cx="681037" cy="531812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29708" name="AutoShape 66"/>
          <p:cNvCxnSpPr>
            <a:cxnSpLocks noChangeShapeType="1"/>
            <a:stCxn id="7202" idx="2"/>
            <a:endCxn id="7207" idx="1"/>
          </p:cNvCxnSpPr>
          <p:nvPr/>
        </p:nvCxnSpPr>
        <p:spPr bwMode="auto">
          <a:xfrm rot="16200000" flipH="1">
            <a:off x="5656263" y="3354387"/>
            <a:ext cx="679450" cy="30162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29709" name="AutoShape 67"/>
          <p:cNvCxnSpPr>
            <a:cxnSpLocks noChangeShapeType="1"/>
            <a:stCxn id="7207" idx="2"/>
            <a:endCxn id="7212" idx="1"/>
          </p:cNvCxnSpPr>
          <p:nvPr/>
        </p:nvCxnSpPr>
        <p:spPr bwMode="auto">
          <a:xfrm rot="16200000" flipH="1">
            <a:off x="6760369" y="4533106"/>
            <a:ext cx="681038" cy="30797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29710" name="AutoShape 109"/>
          <p:cNvCxnSpPr>
            <a:cxnSpLocks noChangeShapeType="1"/>
            <a:endCxn id="7281" idx="0"/>
          </p:cNvCxnSpPr>
          <p:nvPr/>
        </p:nvCxnSpPr>
        <p:spPr bwMode="auto">
          <a:xfrm rot="5400000">
            <a:off x="1610519" y="3925094"/>
            <a:ext cx="898525" cy="433387"/>
          </a:xfrm>
          <a:prstGeom prst="bentConnector3">
            <a:avLst>
              <a:gd name="adj1" fmla="val 50000"/>
            </a:avLst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29711" name="AutoShape 110"/>
          <p:cNvCxnSpPr>
            <a:cxnSpLocks noChangeShapeType="1"/>
            <a:endCxn id="7282" idx="0"/>
          </p:cNvCxnSpPr>
          <p:nvPr/>
        </p:nvCxnSpPr>
        <p:spPr bwMode="auto">
          <a:xfrm rot="16200000" flipH="1">
            <a:off x="2697162" y="3271838"/>
            <a:ext cx="898525" cy="1739900"/>
          </a:xfrm>
          <a:prstGeom prst="bentConnector3">
            <a:avLst>
              <a:gd name="adj1" fmla="val 50000"/>
            </a:avLst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29712" name="AutoShape 111"/>
          <p:cNvCxnSpPr>
            <a:cxnSpLocks noChangeShapeType="1"/>
            <a:endCxn id="7283" idx="0"/>
          </p:cNvCxnSpPr>
          <p:nvPr/>
        </p:nvCxnSpPr>
        <p:spPr bwMode="auto">
          <a:xfrm rot="5400000">
            <a:off x="1065212" y="3379788"/>
            <a:ext cx="898525" cy="1524000"/>
          </a:xfrm>
          <a:prstGeom prst="bentConnector3">
            <a:avLst>
              <a:gd name="adj1" fmla="val 50000"/>
            </a:avLst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29713" name="AutoShape 112"/>
          <p:cNvCxnSpPr>
            <a:cxnSpLocks noChangeShapeType="1"/>
            <a:endCxn id="7284" idx="0"/>
          </p:cNvCxnSpPr>
          <p:nvPr/>
        </p:nvCxnSpPr>
        <p:spPr bwMode="auto">
          <a:xfrm rot="16200000" flipH="1">
            <a:off x="2157412" y="3811588"/>
            <a:ext cx="898525" cy="660400"/>
          </a:xfrm>
          <a:prstGeom prst="bentConnector3">
            <a:avLst>
              <a:gd name="adj1" fmla="val 50000"/>
            </a:avLst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cxnSp>
      <p:grpSp>
        <p:nvGrpSpPr>
          <p:cNvPr id="29714" name="Group 118"/>
          <p:cNvGrpSpPr>
            <a:grpSpLocks/>
          </p:cNvGrpSpPr>
          <p:nvPr/>
        </p:nvGrpSpPr>
        <p:grpSpPr bwMode="auto">
          <a:xfrm>
            <a:off x="263525" y="4591050"/>
            <a:ext cx="4241800" cy="914400"/>
            <a:chOff x="0" y="3744"/>
            <a:chExt cx="2672" cy="576"/>
          </a:xfrm>
        </p:grpSpPr>
        <p:sp>
          <p:nvSpPr>
            <p:cNvPr id="7281" name="Text Box 113"/>
            <p:cNvSpPr txBox="1">
              <a:spLocks noChangeArrowheads="1"/>
            </p:cNvSpPr>
            <p:nvPr/>
          </p:nvSpPr>
          <p:spPr bwMode="auto">
            <a:xfrm>
              <a:off x="687" y="3744"/>
              <a:ext cx="616" cy="576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0" tIns="91440" rIns="0" bIns="91440"/>
            <a:lstStyle/>
            <a:p>
              <a:pPr algn="ctr">
                <a:defRPr/>
              </a:pPr>
              <a:r>
                <a:rPr lang="en-US" sz="1400" b="1">
                  <a:latin typeface="+mj-lt"/>
                </a:rPr>
                <a:t>Spray Assy</a:t>
              </a:r>
            </a:p>
            <a:p>
              <a:pPr algn="ctr">
                <a:defRPr/>
              </a:pPr>
              <a:r>
                <a:rPr lang="en-US" sz="1400">
                  <a:latin typeface="+mj-lt"/>
                </a:rPr>
                <a:t>2200-00</a:t>
              </a:r>
            </a:p>
          </p:txBody>
        </p:sp>
        <p:sp>
          <p:nvSpPr>
            <p:cNvPr id="7282" name="Text Box 114"/>
            <p:cNvSpPr txBox="1">
              <a:spLocks noChangeArrowheads="1"/>
            </p:cNvSpPr>
            <p:nvPr/>
          </p:nvSpPr>
          <p:spPr bwMode="auto">
            <a:xfrm>
              <a:off x="2056" y="3744"/>
              <a:ext cx="616" cy="576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0" tIns="91440" rIns="0" bIns="91440"/>
            <a:lstStyle/>
            <a:p>
              <a:pPr algn="ctr">
                <a:defRPr/>
              </a:pPr>
              <a:r>
                <a:rPr lang="en-US" sz="1400" b="1">
                  <a:latin typeface="+mj-lt"/>
                </a:rPr>
                <a:t>Lube Formula</a:t>
              </a:r>
            </a:p>
            <a:p>
              <a:pPr algn="ctr">
                <a:defRPr/>
              </a:pPr>
              <a:r>
                <a:rPr lang="en-US" sz="1400">
                  <a:latin typeface="+mj-lt"/>
                </a:rPr>
                <a:t>2400-00</a:t>
              </a:r>
            </a:p>
          </p:txBody>
        </p:sp>
        <p:sp>
          <p:nvSpPr>
            <p:cNvPr id="7283" name="Text Box 115"/>
            <p:cNvSpPr txBox="1">
              <a:spLocks noChangeArrowheads="1"/>
            </p:cNvSpPr>
            <p:nvPr/>
          </p:nvSpPr>
          <p:spPr bwMode="auto">
            <a:xfrm>
              <a:off x="0" y="3744"/>
              <a:ext cx="616" cy="576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0" tIns="91440" rIns="0" bIns="91440"/>
            <a:lstStyle/>
            <a:p>
              <a:pPr algn="ctr">
                <a:defRPr/>
              </a:pPr>
              <a:r>
                <a:rPr lang="en-US" sz="1400" b="1" dirty="0">
                  <a:latin typeface="+mj-lt"/>
                </a:rPr>
                <a:t>Aluminum Bottle</a:t>
              </a:r>
            </a:p>
            <a:p>
              <a:pPr algn="ctr">
                <a:defRPr/>
              </a:pPr>
              <a:r>
                <a:rPr lang="en-US" sz="1400" dirty="0">
                  <a:latin typeface="+mj-lt"/>
                </a:rPr>
                <a:t>2100-10</a:t>
              </a:r>
            </a:p>
          </p:txBody>
        </p:sp>
        <p:sp>
          <p:nvSpPr>
            <p:cNvPr id="7284" name="Text Box 116"/>
            <p:cNvSpPr txBox="1">
              <a:spLocks noChangeArrowheads="1"/>
            </p:cNvSpPr>
            <p:nvPr/>
          </p:nvSpPr>
          <p:spPr bwMode="auto">
            <a:xfrm>
              <a:off x="1376" y="3744"/>
              <a:ext cx="616" cy="576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0" tIns="91440" rIns="0" bIns="91440"/>
            <a:lstStyle/>
            <a:p>
              <a:pPr algn="ctr">
                <a:defRPr/>
              </a:pPr>
              <a:r>
                <a:rPr lang="en-US" sz="1400" b="1">
                  <a:latin typeface="+mj-lt"/>
                </a:rPr>
                <a:t>Cap</a:t>
              </a:r>
            </a:p>
            <a:p>
              <a:pPr algn="ctr">
                <a:defRPr/>
              </a:pPr>
              <a:r>
                <a:rPr lang="en-US" sz="1400">
                  <a:latin typeface="+mj-lt"/>
                </a:rPr>
                <a:t>2300-00</a:t>
              </a:r>
            </a:p>
            <a:p>
              <a:pPr algn="ctr">
                <a:defRPr/>
              </a:pPr>
              <a:endParaRPr lang="en-US" sz="1400">
                <a:latin typeface="+mj-lt"/>
              </a:endParaRPr>
            </a:p>
          </p:txBody>
        </p:sp>
      </p:grp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Repetitive Operation Schedule Report</a:t>
            </a:r>
          </a:p>
        </p:txBody>
      </p:sp>
      <p:sp>
        <p:nvSpPr>
          <p:cNvPr id="31746" name="Footer Placeholder 2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865188"/>
            <a:r>
              <a:rPr lang="en-US" smtClean="0"/>
              <a:t>REP-02-040</a:t>
            </a:r>
          </a:p>
        </p:txBody>
      </p:sp>
      <p:sp>
        <p:nvSpPr>
          <p:cNvPr id="31747" name="AutoShape 6"/>
          <p:cNvSpPr>
            <a:spLocks noChangeAspect="1" noChangeArrowheads="1" noTextEdit="1"/>
          </p:cNvSpPr>
          <p:nvPr/>
        </p:nvSpPr>
        <p:spPr bwMode="auto">
          <a:xfrm>
            <a:off x="1050925" y="1225550"/>
            <a:ext cx="6905625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31748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47788" y="1624013"/>
            <a:ext cx="6429375" cy="3609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614</TotalTime>
  <Pages>5</Pages>
  <Words>132</Words>
  <Application>Microsoft Office PowerPoint</Application>
  <PresentationFormat>On-screen Show (4:3)</PresentationFormat>
  <Paragraphs>73</Paragraphs>
  <Slides>6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1_EX06PP_template</vt:lpstr>
      <vt:lpstr>QAD 2010 Template</vt:lpstr>
      <vt:lpstr>Repetitive Schedules</vt:lpstr>
      <vt:lpstr>Repetitive Schedule Inputs</vt:lpstr>
      <vt:lpstr>Repetitive Schedule from MRP</vt:lpstr>
      <vt:lpstr>Repetitive Schedule from MRP</vt:lpstr>
      <vt:lpstr>Repetitive Schedule Explosion</vt:lpstr>
      <vt:lpstr>Repetitive Operation Schedule Report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Barbara Partyka</dc:creator>
  <cp:lastModifiedBy>mdf</cp:lastModifiedBy>
  <cp:revision>29</cp:revision>
  <cp:lastPrinted>1997-10-03T13:06:02Z</cp:lastPrinted>
  <dcterms:created xsi:type="dcterms:W3CDTF">1997-05-21T19:17:30Z</dcterms:created>
  <dcterms:modified xsi:type="dcterms:W3CDTF">2011-01-20T17:34:43Z</dcterms:modified>
</cp:coreProperties>
</file>