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23C16"/>
    <a:srgbClr val="7FA1D3"/>
    <a:srgbClr val="254169"/>
    <a:srgbClr val="31558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rep-08-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 dirty="0"/>
              <a:t>rep-08-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rep-08-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Cumulative Order Cost Report</a:t>
            </a:r>
          </a:p>
        </p:txBody>
      </p:sp>
      <p:sp>
        <p:nvSpPr>
          <p:cNvPr id="30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rep-08-005</a:t>
            </a:r>
          </a:p>
        </p:txBody>
      </p:sp>
      <p:pic>
        <p:nvPicPr>
          <p:cNvPr id="3076" name="Picture 4" descr="Region Capture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2075" y="1966913"/>
            <a:ext cx="64198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Group 459"/>
          <p:cNvGrpSpPr/>
          <p:nvPr/>
        </p:nvGrpSpPr>
        <p:grpSpPr>
          <a:xfrm>
            <a:off x="7257675" y="2468692"/>
            <a:ext cx="1720850" cy="3475038"/>
            <a:chOff x="7277771" y="2679700"/>
            <a:chExt cx="1720850" cy="3475038"/>
          </a:xfrm>
        </p:grpSpPr>
        <p:grpSp>
          <p:nvGrpSpPr>
            <p:cNvPr id="4109" name="Group 5453"/>
            <p:cNvGrpSpPr>
              <a:grpSpLocks/>
            </p:cNvGrpSpPr>
            <p:nvPr/>
          </p:nvGrpSpPr>
          <p:grpSpPr bwMode="auto">
            <a:xfrm>
              <a:off x="7277771" y="2679700"/>
              <a:ext cx="1720850" cy="1814513"/>
              <a:chOff x="4730" y="1688"/>
              <a:chExt cx="1084" cy="1143"/>
            </a:xfrm>
          </p:grpSpPr>
          <p:sp>
            <p:nvSpPr>
              <p:cNvPr id="37149" name="AutoShape 5405"/>
              <p:cNvSpPr>
                <a:spLocks noChangeArrowheads="1"/>
              </p:cNvSpPr>
              <p:nvPr/>
            </p:nvSpPr>
            <p:spPr bwMode="auto">
              <a:xfrm>
                <a:off x="4730" y="1823"/>
                <a:ext cx="839" cy="671"/>
              </a:xfrm>
              <a:prstGeom prst="cube">
                <a:avLst>
                  <a:gd name="adj" fmla="val 25000"/>
                </a:avLst>
              </a:prstGeom>
              <a:solidFill>
                <a:srgbClr val="CC66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45720" tIns="91440" bIns="91440" anchor="ctr"/>
              <a:lstStyle/>
              <a:p>
                <a:pPr>
                  <a:defRPr/>
                </a:pPr>
                <a:r>
                  <a:rPr lang="en-US" sz="2000" b="1" dirty="0">
                    <a:latin typeface="+mj-lt"/>
                  </a:rPr>
                  <a:t>Rework</a:t>
                </a:r>
              </a:p>
            </p:txBody>
          </p:sp>
          <p:grpSp>
            <p:nvGrpSpPr>
              <p:cNvPr id="4142" name="Group 5406"/>
              <p:cNvGrpSpPr>
                <a:grpSpLocks/>
              </p:cNvGrpSpPr>
              <p:nvPr/>
            </p:nvGrpSpPr>
            <p:grpSpPr bwMode="auto">
              <a:xfrm>
                <a:off x="4952" y="1688"/>
                <a:ext cx="464" cy="291"/>
                <a:chOff x="3914" y="2881"/>
                <a:chExt cx="464" cy="291"/>
              </a:xfrm>
            </p:grpSpPr>
            <p:sp>
              <p:nvSpPr>
                <p:cNvPr id="4144" name="AutoShape 5407"/>
                <p:cNvSpPr>
                  <a:spLocks noChangeArrowheads="1"/>
                </p:cNvSpPr>
                <p:nvPr/>
              </p:nvSpPr>
              <p:spPr bwMode="auto">
                <a:xfrm rot="-5372285">
                  <a:off x="4301" y="300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Vert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145" name="AutoShape 5408"/>
                <p:cNvSpPr>
                  <a:spLocks noChangeArrowheads="1"/>
                </p:cNvSpPr>
                <p:nvPr/>
              </p:nvSpPr>
              <p:spPr bwMode="auto">
                <a:xfrm rot="-5372285">
                  <a:off x="3878" y="2990"/>
                  <a:ext cx="180" cy="72"/>
                </a:xfrm>
                <a:prstGeom prst="can">
                  <a:avLst>
                    <a:gd name="adj" fmla="val 44995"/>
                  </a:avLst>
                </a:prstGeom>
                <a:pattFill prst="dkHorz">
                  <a:fgClr>
                    <a:srgbClr val="DDDDDD"/>
                  </a:fgClr>
                  <a:bgClr>
                    <a:schemeClr val="bg2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4146" name="Group 5409"/>
                <p:cNvGrpSpPr>
                  <a:grpSpLocks/>
                </p:cNvGrpSpPr>
                <p:nvPr/>
              </p:nvGrpSpPr>
              <p:grpSpPr bwMode="auto">
                <a:xfrm>
                  <a:off x="3978" y="2881"/>
                  <a:ext cx="375" cy="291"/>
                  <a:chOff x="3978" y="2881"/>
                  <a:chExt cx="375" cy="291"/>
                </a:xfrm>
              </p:grpSpPr>
              <p:sp>
                <p:nvSpPr>
                  <p:cNvPr id="4151" name="AutoShape 541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27" y="2991"/>
                    <a:ext cx="179" cy="73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2" name="AutoShape 541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154" y="2997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7156" name="AutoShape 5412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4050" y="2889"/>
                    <a:ext cx="206" cy="276"/>
                  </a:xfrm>
                  <a:prstGeom prst="can">
                    <a:avLst>
                      <a:gd name="adj" fmla="val 1441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8398" dir="6993903" algn="ctr" rotWithShape="0">
                      <a:srgbClr val="923C16"/>
                    </a:outerShdw>
                  </a:effectLst>
                </p:spPr>
                <p:txBody>
                  <a:bodyPr vert="eaVert" wrap="none" tIns="91440" bIns="91440" anchor="ctr"/>
                  <a:lstStyle/>
                  <a:p>
                    <a:pPr>
                      <a:defRPr/>
                    </a:pPr>
                    <a:endParaRPr lang="en-US" sz="3200" dirty="0">
                      <a:latin typeface="+mj-lt"/>
                    </a:endParaRPr>
                  </a:p>
                </p:txBody>
              </p:sp>
              <p:sp>
                <p:nvSpPr>
                  <p:cNvPr id="4154" name="Oval 541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92" y="3028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5" name="Oval 5414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77" y="3138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6" name="Oval 541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81" y="2909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7" name="Oval 541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90" y="296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8" name="Oval 541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288" y="3086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7162" name="AutoShape 541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3874" y="2985"/>
                    <a:ext cx="290" cy="82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2700" dir="5400000" algn="ctr" rotWithShape="0">
                      <a:srgbClr val="1C1C1C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60" name="Oval 541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007" y="3024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61" name="Oval 542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3991" y="3137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62" name="Oval 542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3994" y="2912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63" name="Oval 5422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004" y="2962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64" name="Oval 542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4003" y="308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4147" name="Group 5424"/>
                <p:cNvGrpSpPr>
                  <a:grpSpLocks/>
                </p:cNvGrpSpPr>
                <p:nvPr/>
              </p:nvGrpSpPr>
              <p:grpSpPr bwMode="auto">
                <a:xfrm rot="509048">
                  <a:off x="3914" y="2922"/>
                  <a:ext cx="50" cy="208"/>
                  <a:chOff x="3914" y="2922"/>
                  <a:chExt cx="50" cy="208"/>
                </a:xfrm>
              </p:grpSpPr>
              <p:sp>
                <p:nvSpPr>
                  <p:cNvPr id="4148" name="AutoShape 542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3835" y="3001"/>
                    <a:ext cx="208" cy="50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49" name="Oval 542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3834" y="3017"/>
                    <a:ext cx="182" cy="17"/>
                  </a:xfrm>
                  <a:prstGeom prst="ellipse">
                    <a:avLst/>
                  </a:prstGeom>
                  <a:solidFill>
                    <a:srgbClr val="969696"/>
                  </a:solidFill>
                  <a:ln w="1270" algn="ctr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150" name="Oval 542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3839" y="3018"/>
                    <a:ext cx="171" cy="16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270" algn="ctr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  <p:sp>
            <p:nvSpPr>
              <p:cNvPr id="4143" name="Rectangle 5448"/>
              <p:cNvSpPr>
                <a:spLocks noChangeArrowheads="1"/>
              </p:cNvSpPr>
              <p:nvPr/>
            </p:nvSpPr>
            <p:spPr bwMode="auto">
              <a:xfrm>
                <a:off x="4731" y="2467"/>
                <a:ext cx="1083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0" tIns="44450" rIns="90488" bIns="44450"/>
              <a:lstStyle/>
              <a:p>
                <a:pPr algn="l" eaLnBrk="0" hangingPunct="0"/>
                <a:r>
                  <a:rPr lang="en-US" sz="1600" dirty="0">
                    <a:latin typeface="+mj-lt"/>
                  </a:rPr>
                  <a:t>Material Variance</a:t>
                </a:r>
              </a:p>
              <a:p>
                <a:pPr algn="l" eaLnBrk="0" hangingPunct="0"/>
                <a:r>
                  <a:rPr lang="en-US" sz="1600" dirty="0">
                    <a:latin typeface="+mj-lt"/>
                  </a:rPr>
                  <a:t>Labor Variance</a:t>
                </a:r>
              </a:p>
            </p:txBody>
          </p:sp>
        </p:grpSp>
        <p:grpSp>
          <p:nvGrpSpPr>
            <p:cNvPr id="4111" name="Group 5479"/>
            <p:cNvGrpSpPr>
              <a:grpSpLocks/>
            </p:cNvGrpSpPr>
            <p:nvPr/>
          </p:nvGrpSpPr>
          <p:grpSpPr bwMode="auto">
            <a:xfrm>
              <a:off x="7277771" y="4560888"/>
              <a:ext cx="1331913" cy="1593850"/>
              <a:chOff x="4730" y="2873"/>
              <a:chExt cx="839" cy="1004"/>
            </a:xfrm>
          </p:grpSpPr>
          <p:sp>
            <p:nvSpPr>
              <p:cNvPr id="4112" name="Rectangle 5449"/>
              <p:cNvSpPr>
                <a:spLocks noChangeArrowheads="1"/>
              </p:cNvSpPr>
              <p:nvPr/>
            </p:nvSpPr>
            <p:spPr bwMode="auto">
              <a:xfrm>
                <a:off x="4730" y="3667"/>
                <a:ext cx="747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0" tIns="44450" rIns="90488" bIns="44450"/>
              <a:lstStyle/>
              <a:p>
                <a:pPr algn="l" eaLnBrk="0" hangingPunct="0"/>
                <a:r>
                  <a:rPr lang="en-US" sz="1600" dirty="0">
                    <a:latin typeface="+mj-lt"/>
                  </a:rPr>
                  <a:t>Yield/Scrap</a:t>
                </a:r>
              </a:p>
            </p:txBody>
          </p:sp>
          <p:grpSp>
            <p:nvGrpSpPr>
              <p:cNvPr id="4113" name="Group 5478"/>
              <p:cNvGrpSpPr>
                <a:grpSpLocks/>
              </p:cNvGrpSpPr>
              <p:nvPr/>
            </p:nvGrpSpPr>
            <p:grpSpPr bwMode="auto">
              <a:xfrm>
                <a:off x="4730" y="2873"/>
                <a:ext cx="839" cy="823"/>
                <a:chOff x="4730" y="2873"/>
                <a:chExt cx="839" cy="823"/>
              </a:xfrm>
            </p:grpSpPr>
            <p:sp>
              <p:nvSpPr>
                <p:cNvPr id="37172" name="AutoShape 5428"/>
                <p:cNvSpPr>
                  <a:spLocks noChangeArrowheads="1"/>
                </p:cNvSpPr>
                <p:nvPr/>
              </p:nvSpPr>
              <p:spPr bwMode="auto">
                <a:xfrm>
                  <a:off x="4730" y="3025"/>
                  <a:ext cx="839" cy="671"/>
                </a:xfrm>
                <a:prstGeom prst="cube">
                  <a:avLst>
                    <a:gd name="adj" fmla="val 25000"/>
                  </a:avLst>
                </a:prstGeom>
                <a:solidFill>
                  <a:srgbClr val="CC66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r>
                    <a:rPr lang="en-US" sz="2000" b="1" dirty="0">
                      <a:latin typeface="+mj-lt"/>
                    </a:rPr>
                    <a:t>Scrap</a:t>
                  </a:r>
                </a:p>
              </p:txBody>
            </p:sp>
            <p:grpSp>
              <p:nvGrpSpPr>
                <p:cNvPr id="4115" name="Group 5477"/>
                <p:cNvGrpSpPr>
                  <a:grpSpLocks/>
                </p:cNvGrpSpPr>
                <p:nvPr/>
              </p:nvGrpSpPr>
              <p:grpSpPr bwMode="auto">
                <a:xfrm>
                  <a:off x="4965" y="2873"/>
                  <a:ext cx="377" cy="290"/>
                  <a:chOff x="4965" y="2873"/>
                  <a:chExt cx="377" cy="290"/>
                </a:xfrm>
              </p:grpSpPr>
              <p:grpSp>
                <p:nvGrpSpPr>
                  <p:cNvPr id="4116" name="Group 5476"/>
                  <p:cNvGrpSpPr>
                    <a:grpSpLocks/>
                  </p:cNvGrpSpPr>
                  <p:nvPr/>
                </p:nvGrpSpPr>
                <p:grpSpPr bwMode="auto">
                  <a:xfrm>
                    <a:off x="4965" y="2873"/>
                    <a:ext cx="377" cy="290"/>
                    <a:chOff x="4965" y="2873"/>
                    <a:chExt cx="377" cy="290"/>
                  </a:xfrm>
                </p:grpSpPr>
                <p:sp>
                  <p:nvSpPr>
                    <p:cNvPr id="4129" name="AutoShape 5430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4929" y="2982"/>
                      <a:ext cx="180" cy="72"/>
                    </a:xfrm>
                    <a:prstGeom prst="can">
                      <a:avLst>
                        <a:gd name="adj" fmla="val 44995"/>
                      </a:avLst>
                    </a:prstGeom>
                    <a:pattFill prst="dkHorz">
                      <a:fgClr>
                        <a:srgbClr val="DDDDDD"/>
                      </a:fgClr>
                      <a:bgClr>
                        <a:schemeClr val="bg2"/>
                      </a:bgClr>
                    </a:pattFill>
                    <a:ln w="1270">
                      <a:solidFill>
                        <a:srgbClr val="969696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37175" name="AutoShape 5431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5101" y="2881"/>
                      <a:ext cx="206" cy="276"/>
                    </a:xfrm>
                    <a:prstGeom prst="can">
                      <a:avLst>
                        <a:gd name="adj" fmla="val 14415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>
                      <a:outerShdw dist="28398" dir="6993903" algn="ctr" rotWithShape="0">
                        <a:srgbClr val="923C16"/>
                      </a:outerShdw>
                    </a:effectLst>
                  </p:spPr>
                  <p:txBody>
                    <a:bodyPr vert="eaVert" wrap="none" tIns="91440" bIns="91440" anchor="ctr"/>
                    <a:lstStyle/>
                    <a:p>
                      <a:pPr>
                        <a:defRPr/>
                      </a:pPr>
                      <a:endParaRPr lang="en-US" sz="3200" dirty="0">
                        <a:latin typeface="+mj-lt"/>
                      </a:endParaRPr>
                    </a:p>
                  </p:txBody>
                </p:sp>
                <p:sp>
                  <p:nvSpPr>
                    <p:cNvPr id="37176" name="AutoShape 5432"/>
                    <p:cNvSpPr>
                      <a:spLocks noChangeArrowheads="1"/>
                    </p:cNvSpPr>
                    <p:nvPr/>
                  </p:nvSpPr>
                  <p:spPr bwMode="auto">
                    <a:xfrm rot="189027715">
                      <a:off x="4925" y="2977"/>
                      <a:ext cx="290" cy="82"/>
                    </a:xfrm>
                    <a:prstGeom prst="can">
                      <a:avLst>
                        <a:gd name="adj" fmla="val 50000"/>
                      </a:avLst>
                    </a:prstGeom>
                    <a:solidFill>
                      <a:srgbClr val="333333"/>
                    </a:solidFill>
                    <a:ln w="127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>
                      <a:outerShdw dist="12700" dir="5400000" algn="ctr" rotWithShape="0">
                        <a:srgbClr val="1C1C1C"/>
                      </a:outerShdw>
                    </a:effectLst>
                  </p:spPr>
                  <p:txBody>
                    <a:bodyPr wrap="none" tIns="91440" bIns="91440" anchor="ctr"/>
                    <a:lstStyle/>
                    <a:p>
                      <a:pPr>
                        <a:defRPr/>
                      </a:pPr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32" name="Oval 5433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5058" y="3016"/>
                      <a:ext cx="6" cy="4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33" name="Oval 5434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5042" y="3129"/>
                      <a:ext cx="10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34" name="Oval 5435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5045" y="2904"/>
                      <a:ext cx="10" cy="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35" name="Oval 5436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5055" y="2954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36" name="Oval 5437"/>
                    <p:cNvSpPr>
                      <a:spLocks noChangeArrowheads="1"/>
                    </p:cNvSpPr>
                    <p:nvPr/>
                  </p:nvSpPr>
                  <p:spPr bwMode="auto">
                    <a:xfrm rot="-5372285">
                      <a:off x="5054" y="3076"/>
                      <a:ext cx="8" cy="5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 algn="ctr">
                      <a:noFill/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grpSp>
                  <p:nvGrpSpPr>
                    <p:cNvPr id="4137" name="Group 5438"/>
                    <p:cNvGrpSpPr>
                      <a:grpSpLocks/>
                    </p:cNvGrpSpPr>
                    <p:nvPr/>
                  </p:nvGrpSpPr>
                  <p:grpSpPr bwMode="auto">
                    <a:xfrm rot="509048">
                      <a:off x="4965" y="2914"/>
                      <a:ext cx="50" cy="208"/>
                      <a:chOff x="3914" y="2922"/>
                      <a:chExt cx="50" cy="208"/>
                    </a:xfrm>
                  </p:grpSpPr>
                  <p:sp>
                    <p:nvSpPr>
                      <p:cNvPr id="4138" name="AutoShape 543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835" y="3001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39" name="Oval 544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834" y="3017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40" name="Oval 544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839" y="3018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17" name="Group 5475"/>
                  <p:cNvGrpSpPr>
                    <a:grpSpLocks/>
                  </p:cNvGrpSpPr>
                  <p:nvPr/>
                </p:nvGrpSpPr>
                <p:grpSpPr bwMode="auto">
                  <a:xfrm>
                    <a:off x="5180" y="2900"/>
                    <a:ext cx="100" cy="116"/>
                    <a:chOff x="5180" y="2900"/>
                    <a:chExt cx="100" cy="116"/>
                  </a:xfrm>
                </p:grpSpPr>
                <p:grpSp>
                  <p:nvGrpSpPr>
                    <p:cNvPr id="4118" name="Group 54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80" y="2900"/>
                      <a:ext cx="100" cy="116"/>
                      <a:chOff x="5166" y="3306"/>
                      <a:chExt cx="100" cy="116"/>
                    </a:xfrm>
                  </p:grpSpPr>
                  <p:sp>
                    <p:nvSpPr>
                      <p:cNvPr id="4124" name="Line 54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203" y="3307"/>
                        <a:ext cx="63" cy="69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25" name="Line 5444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5202" y="3368"/>
                        <a:ext cx="11" cy="33"/>
                      </a:xfrm>
                      <a:prstGeom prst="line">
                        <a:avLst/>
                      </a:prstGeom>
                      <a:noFill/>
                      <a:ln w="1905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26" name="Line 544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170" y="3398"/>
                        <a:ext cx="45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27" name="Line 544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66" y="3404"/>
                        <a:ext cx="6" cy="18"/>
                      </a:xfrm>
                      <a:prstGeom prst="line">
                        <a:avLst/>
                      </a:prstGeom>
                      <a:noFill/>
                      <a:ln w="635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4128" name="Line 54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95" y="3306"/>
                        <a:ext cx="46" cy="42"/>
                      </a:xfrm>
                      <a:prstGeom prst="line">
                        <a:avLst/>
                      </a:prstGeom>
                      <a:noFill/>
                      <a:ln w="63500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4119" name="Line 547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30" y="2918"/>
                      <a:ext cx="47" cy="5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20" name="Line 547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98" y="2918"/>
                      <a:ext cx="24" cy="2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21" name="Line 54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189" y="2995"/>
                      <a:ext cx="43" cy="5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22" name="Line 54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186" y="2988"/>
                      <a:ext cx="27" cy="5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123" name="Line 547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209" y="2943"/>
                      <a:ext cx="12" cy="16"/>
                    </a:xfrm>
                    <a:prstGeom prst="lin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4101" name="Rectangle 2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Costs and Variances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rep-08-010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445042" y="1387605"/>
            <a:ext cx="2438400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defRPr/>
            </a:pPr>
            <a:r>
              <a:rPr lang="en-US" sz="2000" b="1" dirty="0">
                <a:latin typeface="+mj-lt"/>
              </a:rPr>
              <a:t>Cumulative Order</a:t>
            </a:r>
          </a:p>
          <a:p>
            <a:pPr algn="l" eaLnBrk="0" hangingPunct="0">
              <a:defRPr/>
            </a:pPr>
            <a:r>
              <a:rPr lang="en-US" sz="2000" b="1" dirty="0">
                <a:latin typeface="+mj-lt"/>
              </a:rPr>
              <a:t>Status: C</a:t>
            </a:r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443454" y="2187705"/>
            <a:ext cx="1973298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dirty="0">
                <a:latin typeface="+mj-lt"/>
              </a:rPr>
              <a:t>Material Variance</a:t>
            </a:r>
          </a:p>
        </p:txBody>
      </p:sp>
      <p:grpSp>
        <p:nvGrpSpPr>
          <p:cNvPr id="4102" name="Group 5457"/>
          <p:cNvGrpSpPr>
            <a:grpSpLocks/>
          </p:cNvGrpSpPr>
          <p:nvPr/>
        </p:nvGrpSpPr>
        <p:grpSpPr bwMode="auto">
          <a:xfrm>
            <a:off x="170404" y="1657480"/>
            <a:ext cx="7221538" cy="3282950"/>
            <a:chOff x="0" y="1177"/>
            <a:chExt cx="4549" cy="2068"/>
          </a:xfrm>
        </p:grpSpPr>
        <p:grpSp>
          <p:nvGrpSpPr>
            <p:cNvPr id="4439" name="Group 5455"/>
            <p:cNvGrpSpPr>
              <a:grpSpLocks/>
            </p:cNvGrpSpPr>
            <p:nvPr/>
          </p:nvGrpSpPr>
          <p:grpSpPr bwMode="auto">
            <a:xfrm>
              <a:off x="0" y="1972"/>
              <a:ext cx="4549" cy="503"/>
              <a:chOff x="127" y="2236"/>
              <a:chExt cx="4549" cy="503"/>
            </a:xfrm>
          </p:grpSpPr>
          <p:sp>
            <p:nvSpPr>
              <p:cNvPr id="4458" name="AutoShape 4958"/>
              <p:cNvSpPr>
                <a:spLocks noChangeArrowheads="1"/>
              </p:cNvSpPr>
              <p:nvPr/>
            </p:nvSpPr>
            <p:spPr bwMode="auto">
              <a:xfrm>
                <a:off x="127" y="2310"/>
                <a:ext cx="4549" cy="429"/>
              </a:xfrm>
              <a:prstGeom prst="cube">
                <a:avLst>
                  <a:gd name="adj" fmla="val 88671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4459" name="Group 4959"/>
              <p:cNvGrpSpPr>
                <a:grpSpLocks/>
              </p:cNvGrpSpPr>
              <p:nvPr/>
            </p:nvGrpSpPr>
            <p:grpSpPr bwMode="auto">
              <a:xfrm>
                <a:off x="2731" y="2354"/>
                <a:ext cx="435" cy="272"/>
                <a:chOff x="3409" y="2118"/>
                <a:chExt cx="464" cy="291"/>
              </a:xfrm>
            </p:grpSpPr>
            <p:sp>
              <p:nvSpPr>
                <p:cNvPr id="4536" name="AutoShape 4960"/>
                <p:cNvSpPr>
                  <a:spLocks noChangeArrowheads="1"/>
                </p:cNvSpPr>
                <p:nvPr/>
              </p:nvSpPr>
              <p:spPr bwMode="auto">
                <a:xfrm rot="-5372285">
                  <a:off x="3796" y="2239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Vert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7" name="AutoShape 4961"/>
                <p:cNvSpPr>
                  <a:spLocks noChangeArrowheads="1"/>
                </p:cNvSpPr>
                <p:nvPr/>
              </p:nvSpPr>
              <p:spPr bwMode="auto">
                <a:xfrm rot="-5372285">
                  <a:off x="3722" y="2228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8" name="AutoShape 4962"/>
                <p:cNvSpPr>
                  <a:spLocks noChangeArrowheads="1"/>
                </p:cNvSpPr>
                <p:nvPr/>
              </p:nvSpPr>
              <p:spPr bwMode="auto">
                <a:xfrm rot="-5372285">
                  <a:off x="3649" y="2234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07" name="AutoShape 4963"/>
                <p:cNvSpPr>
                  <a:spLocks noChangeArrowheads="1"/>
                </p:cNvSpPr>
                <p:nvPr/>
              </p:nvSpPr>
              <p:spPr bwMode="auto">
                <a:xfrm rot="189027715">
                  <a:off x="3545" y="2126"/>
                  <a:ext cx="206" cy="275"/>
                </a:xfrm>
                <a:prstGeom prst="can">
                  <a:avLst>
                    <a:gd name="adj" fmla="val 1441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8398" dir="6993903" algn="ctr" rotWithShape="0">
                    <a:schemeClr val="hlink"/>
                  </a:outerShdw>
                </a:effectLst>
              </p:spPr>
              <p:txBody>
                <a:bodyPr vert="eaVert" wrap="none" tIns="91440" bIns="91440" anchor="ctr"/>
                <a:lstStyle/>
                <a:p>
                  <a:pPr>
                    <a:defRPr/>
                  </a:pPr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540" name="Oval 4964"/>
                <p:cNvSpPr>
                  <a:spLocks noChangeArrowheads="1"/>
                </p:cNvSpPr>
                <p:nvPr/>
              </p:nvSpPr>
              <p:spPr bwMode="auto">
                <a:xfrm rot="-5372285">
                  <a:off x="3787" y="2265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1" name="Oval 4965"/>
                <p:cNvSpPr>
                  <a:spLocks noChangeArrowheads="1"/>
                </p:cNvSpPr>
                <p:nvPr/>
              </p:nvSpPr>
              <p:spPr bwMode="auto">
                <a:xfrm rot="-5372285">
                  <a:off x="3772" y="2375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2" name="Oval 4966"/>
                <p:cNvSpPr>
                  <a:spLocks noChangeArrowheads="1"/>
                </p:cNvSpPr>
                <p:nvPr/>
              </p:nvSpPr>
              <p:spPr bwMode="auto">
                <a:xfrm rot="-5372285">
                  <a:off x="3776" y="2146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3" name="Oval 4967"/>
                <p:cNvSpPr>
                  <a:spLocks noChangeArrowheads="1"/>
                </p:cNvSpPr>
                <p:nvPr/>
              </p:nvSpPr>
              <p:spPr bwMode="auto">
                <a:xfrm rot="-5372285">
                  <a:off x="3785" y="2203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4" name="Oval 4968"/>
                <p:cNvSpPr>
                  <a:spLocks noChangeArrowheads="1"/>
                </p:cNvSpPr>
                <p:nvPr/>
              </p:nvSpPr>
              <p:spPr bwMode="auto">
                <a:xfrm rot="-5372285">
                  <a:off x="3783" y="2323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13" name="AutoShape 4969"/>
                <p:cNvSpPr>
                  <a:spLocks noChangeArrowheads="1"/>
                </p:cNvSpPr>
                <p:nvPr/>
              </p:nvSpPr>
              <p:spPr bwMode="auto">
                <a:xfrm rot="189027715">
                  <a:off x="3369" y="2222"/>
                  <a:ext cx="290" cy="82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rgbClr val="1C1C1C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6" name="AutoShape 4970"/>
                <p:cNvSpPr>
                  <a:spLocks noChangeArrowheads="1"/>
                </p:cNvSpPr>
                <p:nvPr/>
              </p:nvSpPr>
              <p:spPr bwMode="auto">
                <a:xfrm rot="-5372285">
                  <a:off x="3373" y="2227"/>
                  <a:ext cx="180" cy="72"/>
                </a:xfrm>
                <a:prstGeom prst="can">
                  <a:avLst>
                    <a:gd name="adj" fmla="val 44995"/>
                  </a:avLst>
                </a:prstGeom>
                <a:pattFill prst="dkHorz">
                  <a:fgClr>
                    <a:srgbClr val="DDDDDD"/>
                  </a:fgClr>
                  <a:bgClr>
                    <a:schemeClr val="bg2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7" name="AutoShape 4971"/>
                <p:cNvSpPr>
                  <a:spLocks noChangeArrowheads="1"/>
                </p:cNvSpPr>
                <p:nvPr/>
              </p:nvSpPr>
              <p:spPr bwMode="auto">
                <a:xfrm rot="-5372285">
                  <a:off x="3330" y="2238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8" name="Oval 4972"/>
                <p:cNvSpPr>
                  <a:spLocks noChangeArrowheads="1"/>
                </p:cNvSpPr>
                <p:nvPr/>
              </p:nvSpPr>
              <p:spPr bwMode="auto">
                <a:xfrm rot="-5372285">
                  <a:off x="3502" y="2261"/>
                  <a:ext cx="6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49" name="Oval 4973"/>
                <p:cNvSpPr>
                  <a:spLocks noChangeArrowheads="1"/>
                </p:cNvSpPr>
                <p:nvPr/>
              </p:nvSpPr>
              <p:spPr bwMode="auto">
                <a:xfrm rot="-5372285">
                  <a:off x="3486" y="2374"/>
                  <a:ext cx="10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50" name="Oval 4974"/>
                <p:cNvSpPr>
                  <a:spLocks noChangeArrowheads="1"/>
                </p:cNvSpPr>
                <p:nvPr/>
              </p:nvSpPr>
              <p:spPr bwMode="auto">
                <a:xfrm rot="-5372285">
                  <a:off x="3489" y="2149"/>
                  <a:ext cx="10" cy="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51" name="Oval 4975"/>
                <p:cNvSpPr>
                  <a:spLocks noChangeArrowheads="1"/>
                </p:cNvSpPr>
                <p:nvPr/>
              </p:nvSpPr>
              <p:spPr bwMode="auto">
                <a:xfrm rot="-5372285">
                  <a:off x="3499" y="2199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52" name="Oval 4976"/>
                <p:cNvSpPr>
                  <a:spLocks noChangeArrowheads="1"/>
                </p:cNvSpPr>
                <p:nvPr/>
              </p:nvSpPr>
              <p:spPr bwMode="auto">
                <a:xfrm rot="-5372285">
                  <a:off x="3498" y="2321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53" name="Oval 4977"/>
                <p:cNvSpPr>
                  <a:spLocks noChangeArrowheads="1"/>
                </p:cNvSpPr>
                <p:nvPr/>
              </p:nvSpPr>
              <p:spPr bwMode="auto">
                <a:xfrm rot="-5372285">
                  <a:off x="3329" y="2254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54" name="Oval 4978"/>
                <p:cNvSpPr>
                  <a:spLocks noChangeArrowheads="1"/>
                </p:cNvSpPr>
                <p:nvPr/>
              </p:nvSpPr>
              <p:spPr bwMode="auto">
                <a:xfrm rot="-5372285">
                  <a:off x="3334" y="2255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60" name="Group 4979"/>
              <p:cNvGrpSpPr>
                <a:grpSpLocks/>
              </p:cNvGrpSpPr>
              <p:nvPr/>
            </p:nvGrpSpPr>
            <p:grpSpPr bwMode="auto">
              <a:xfrm>
                <a:off x="3270" y="2354"/>
                <a:ext cx="493" cy="272"/>
                <a:chOff x="4037" y="2118"/>
                <a:chExt cx="526" cy="291"/>
              </a:xfrm>
            </p:grpSpPr>
            <p:sp>
              <p:nvSpPr>
                <p:cNvPr id="4515" name="AutoShape 4980"/>
                <p:cNvSpPr>
                  <a:spLocks noChangeArrowheads="1"/>
                </p:cNvSpPr>
                <p:nvPr/>
              </p:nvSpPr>
              <p:spPr bwMode="auto">
                <a:xfrm rot="-5372285">
                  <a:off x="4486" y="2239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Vert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6" name="AutoShape 4981"/>
                <p:cNvSpPr>
                  <a:spLocks noChangeArrowheads="1"/>
                </p:cNvSpPr>
                <p:nvPr/>
              </p:nvSpPr>
              <p:spPr bwMode="auto">
                <a:xfrm rot="-5372285">
                  <a:off x="4412" y="2228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7" name="AutoShape 4982"/>
                <p:cNvSpPr>
                  <a:spLocks noChangeArrowheads="1"/>
                </p:cNvSpPr>
                <p:nvPr/>
              </p:nvSpPr>
              <p:spPr bwMode="auto">
                <a:xfrm rot="-5372285">
                  <a:off x="4339" y="2234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27" name="AutoShape 4983"/>
                <p:cNvSpPr>
                  <a:spLocks noChangeArrowheads="1"/>
                </p:cNvSpPr>
                <p:nvPr/>
              </p:nvSpPr>
              <p:spPr bwMode="auto">
                <a:xfrm rot="189027715">
                  <a:off x="4235" y="2126"/>
                  <a:ext cx="206" cy="275"/>
                </a:xfrm>
                <a:prstGeom prst="can">
                  <a:avLst>
                    <a:gd name="adj" fmla="val 1441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8398" dir="6993903" algn="ctr" rotWithShape="0">
                    <a:schemeClr val="hlink"/>
                  </a:outerShdw>
                </a:effectLst>
              </p:spPr>
              <p:txBody>
                <a:bodyPr vert="eaVert" wrap="none" tIns="91440" bIns="91440" anchor="ctr"/>
                <a:lstStyle/>
                <a:p>
                  <a:pPr>
                    <a:defRPr/>
                  </a:pPr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519" name="Oval 4984"/>
                <p:cNvSpPr>
                  <a:spLocks noChangeArrowheads="1"/>
                </p:cNvSpPr>
                <p:nvPr/>
              </p:nvSpPr>
              <p:spPr bwMode="auto">
                <a:xfrm rot="-5372285">
                  <a:off x="4477" y="2265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0" name="Oval 4985"/>
                <p:cNvSpPr>
                  <a:spLocks noChangeArrowheads="1"/>
                </p:cNvSpPr>
                <p:nvPr/>
              </p:nvSpPr>
              <p:spPr bwMode="auto">
                <a:xfrm rot="-5372285">
                  <a:off x="4462" y="2375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1" name="Oval 4986"/>
                <p:cNvSpPr>
                  <a:spLocks noChangeArrowheads="1"/>
                </p:cNvSpPr>
                <p:nvPr/>
              </p:nvSpPr>
              <p:spPr bwMode="auto">
                <a:xfrm rot="-5372285">
                  <a:off x="4466" y="2146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2" name="Oval 4987"/>
                <p:cNvSpPr>
                  <a:spLocks noChangeArrowheads="1"/>
                </p:cNvSpPr>
                <p:nvPr/>
              </p:nvSpPr>
              <p:spPr bwMode="auto">
                <a:xfrm rot="-5372285">
                  <a:off x="4475" y="2203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3" name="Oval 4988"/>
                <p:cNvSpPr>
                  <a:spLocks noChangeArrowheads="1"/>
                </p:cNvSpPr>
                <p:nvPr/>
              </p:nvSpPr>
              <p:spPr bwMode="auto">
                <a:xfrm rot="-5372285">
                  <a:off x="4473" y="2323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33" name="AutoShape 4989"/>
                <p:cNvSpPr>
                  <a:spLocks noChangeArrowheads="1"/>
                </p:cNvSpPr>
                <p:nvPr/>
              </p:nvSpPr>
              <p:spPr bwMode="auto">
                <a:xfrm rot="189027715">
                  <a:off x="4059" y="2222"/>
                  <a:ext cx="290" cy="82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rgbClr val="1C1C1C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5" name="AutoShape 4990" descr="Dark horizontal"/>
                <p:cNvSpPr>
                  <a:spLocks noChangeArrowheads="1"/>
                </p:cNvSpPr>
                <p:nvPr/>
              </p:nvSpPr>
              <p:spPr bwMode="auto">
                <a:xfrm rot="-5372285">
                  <a:off x="4063" y="2227"/>
                  <a:ext cx="180" cy="72"/>
                </a:xfrm>
                <a:prstGeom prst="can">
                  <a:avLst>
                    <a:gd name="adj" fmla="val 44995"/>
                  </a:avLst>
                </a:prstGeom>
                <a:pattFill prst="dkHorz">
                  <a:fgClr>
                    <a:srgbClr val="DDDDDD"/>
                  </a:fgClr>
                  <a:bgClr>
                    <a:schemeClr val="bg2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6" name="AutoShape 4991"/>
                <p:cNvSpPr>
                  <a:spLocks noChangeArrowheads="1"/>
                </p:cNvSpPr>
                <p:nvPr/>
              </p:nvSpPr>
              <p:spPr bwMode="auto">
                <a:xfrm rot="-5372285">
                  <a:off x="4020" y="2238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7" name="Oval 4992"/>
                <p:cNvSpPr>
                  <a:spLocks noChangeArrowheads="1"/>
                </p:cNvSpPr>
                <p:nvPr/>
              </p:nvSpPr>
              <p:spPr bwMode="auto">
                <a:xfrm rot="-5372285">
                  <a:off x="4192" y="2261"/>
                  <a:ext cx="6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8" name="Oval 4993"/>
                <p:cNvSpPr>
                  <a:spLocks noChangeArrowheads="1"/>
                </p:cNvSpPr>
                <p:nvPr/>
              </p:nvSpPr>
              <p:spPr bwMode="auto">
                <a:xfrm rot="-5372285">
                  <a:off x="4176" y="2374"/>
                  <a:ext cx="10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29" name="Oval 4994"/>
                <p:cNvSpPr>
                  <a:spLocks noChangeArrowheads="1"/>
                </p:cNvSpPr>
                <p:nvPr/>
              </p:nvSpPr>
              <p:spPr bwMode="auto">
                <a:xfrm rot="-5372285">
                  <a:off x="4179" y="2149"/>
                  <a:ext cx="10" cy="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0" name="Oval 4995"/>
                <p:cNvSpPr>
                  <a:spLocks noChangeArrowheads="1"/>
                </p:cNvSpPr>
                <p:nvPr/>
              </p:nvSpPr>
              <p:spPr bwMode="auto">
                <a:xfrm rot="-5372285">
                  <a:off x="4189" y="2199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1" name="Oval 4996"/>
                <p:cNvSpPr>
                  <a:spLocks noChangeArrowheads="1"/>
                </p:cNvSpPr>
                <p:nvPr/>
              </p:nvSpPr>
              <p:spPr bwMode="auto">
                <a:xfrm rot="-5372285">
                  <a:off x="4188" y="2321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2" name="Oval 4997"/>
                <p:cNvSpPr>
                  <a:spLocks noChangeArrowheads="1"/>
                </p:cNvSpPr>
                <p:nvPr/>
              </p:nvSpPr>
              <p:spPr bwMode="auto">
                <a:xfrm rot="-5372285">
                  <a:off x="4019" y="2254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3" name="Oval 4998"/>
                <p:cNvSpPr>
                  <a:spLocks noChangeArrowheads="1"/>
                </p:cNvSpPr>
                <p:nvPr/>
              </p:nvSpPr>
              <p:spPr bwMode="auto">
                <a:xfrm rot="-5372285">
                  <a:off x="4024" y="2255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4" name="AutoShape 4999"/>
                <p:cNvSpPr>
                  <a:spLocks noChangeArrowheads="1"/>
                </p:cNvSpPr>
                <p:nvPr/>
              </p:nvSpPr>
              <p:spPr bwMode="auto">
                <a:xfrm rot="-5372285">
                  <a:off x="4024" y="2224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35" name="Oval 5000"/>
                <p:cNvSpPr>
                  <a:spLocks noChangeArrowheads="1"/>
                </p:cNvSpPr>
                <p:nvPr/>
              </p:nvSpPr>
              <p:spPr bwMode="auto">
                <a:xfrm rot="-5372285">
                  <a:off x="4001" y="2256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61" name="Group 5001"/>
              <p:cNvGrpSpPr>
                <a:grpSpLocks/>
              </p:cNvGrpSpPr>
              <p:nvPr/>
            </p:nvGrpSpPr>
            <p:grpSpPr bwMode="auto">
              <a:xfrm rot="2649964">
                <a:off x="3918" y="2236"/>
                <a:ext cx="360" cy="467"/>
                <a:chOff x="726" y="1329"/>
                <a:chExt cx="1827" cy="2241"/>
              </a:xfrm>
            </p:grpSpPr>
            <p:sp>
              <p:nvSpPr>
                <p:cNvPr id="4493" name="AutoShape 5002"/>
                <p:cNvSpPr>
                  <a:spLocks noChangeArrowheads="1"/>
                </p:cNvSpPr>
                <p:nvPr/>
              </p:nvSpPr>
              <p:spPr bwMode="auto">
                <a:xfrm rot="-8022246">
                  <a:off x="2181" y="1697"/>
                  <a:ext cx="467" cy="231"/>
                </a:xfrm>
                <a:prstGeom prst="can">
                  <a:avLst>
                    <a:gd name="adj" fmla="val 29380"/>
                  </a:avLst>
                </a:prstGeom>
                <a:pattFill prst="dkVert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94" name="AutoShape 5003"/>
                <p:cNvSpPr>
                  <a:spLocks noChangeArrowheads="1"/>
                </p:cNvSpPr>
                <p:nvPr/>
              </p:nvSpPr>
              <p:spPr bwMode="auto">
                <a:xfrm rot="-8022246">
                  <a:off x="1894" y="1759"/>
                  <a:ext cx="806" cy="33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95" name="AutoShape 5004"/>
                <p:cNvSpPr>
                  <a:spLocks noChangeArrowheads="1"/>
                </p:cNvSpPr>
                <p:nvPr/>
              </p:nvSpPr>
              <p:spPr bwMode="auto">
                <a:xfrm rot="-8022246">
                  <a:off x="1587" y="1845"/>
                  <a:ext cx="1304" cy="271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49" name="AutoShape 5005"/>
                <p:cNvSpPr>
                  <a:spLocks noChangeArrowheads="1"/>
                </p:cNvSpPr>
                <p:nvPr/>
              </p:nvSpPr>
              <p:spPr bwMode="auto">
                <a:xfrm rot="186377754">
                  <a:off x="1299" y="1807"/>
                  <a:ext cx="921" cy="1259"/>
                </a:xfrm>
                <a:prstGeom prst="can">
                  <a:avLst>
                    <a:gd name="adj" fmla="val 14613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8398" dir="6993903" algn="ctr" rotWithShape="0">
                    <a:schemeClr val="hlink"/>
                  </a:outerShdw>
                </a:effectLst>
              </p:spPr>
              <p:txBody>
                <a:bodyPr vert="eaVert" wrap="none" tIns="91440" bIns="91440" anchor="ctr"/>
                <a:lstStyle/>
                <a:p>
                  <a:pPr>
                    <a:defRPr/>
                  </a:pPr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497" name="Oval 5006"/>
                <p:cNvSpPr>
                  <a:spLocks noChangeArrowheads="1"/>
                </p:cNvSpPr>
                <p:nvPr/>
              </p:nvSpPr>
              <p:spPr bwMode="auto">
                <a:xfrm rot="-8022246">
                  <a:off x="2218" y="1994"/>
                  <a:ext cx="29" cy="1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98" name="Oval 5007"/>
                <p:cNvSpPr>
                  <a:spLocks noChangeArrowheads="1"/>
                </p:cNvSpPr>
                <p:nvPr/>
              </p:nvSpPr>
              <p:spPr bwMode="auto">
                <a:xfrm rot="-8022246">
                  <a:off x="2521" y="2389"/>
                  <a:ext cx="41" cy="2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99" name="Oval 5008"/>
                <p:cNvSpPr>
                  <a:spLocks noChangeArrowheads="1"/>
                </p:cNvSpPr>
                <p:nvPr/>
              </p:nvSpPr>
              <p:spPr bwMode="auto">
                <a:xfrm rot="-8022246">
                  <a:off x="1806" y="1640"/>
                  <a:ext cx="41" cy="2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0" name="Oval 5009"/>
                <p:cNvSpPr>
                  <a:spLocks noChangeArrowheads="1"/>
                </p:cNvSpPr>
                <p:nvPr/>
              </p:nvSpPr>
              <p:spPr bwMode="auto">
                <a:xfrm rot="-8022246">
                  <a:off x="2019" y="1801"/>
                  <a:ext cx="36" cy="20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1" name="Oval 5010"/>
                <p:cNvSpPr>
                  <a:spLocks noChangeArrowheads="1"/>
                </p:cNvSpPr>
                <p:nvPr/>
              </p:nvSpPr>
              <p:spPr bwMode="auto">
                <a:xfrm rot="-8022246">
                  <a:off x="2392" y="2189"/>
                  <a:ext cx="33" cy="19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755" name="Text Box 5011"/>
                <p:cNvSpPr txBox="1">
                  <a:spLocks noChangeArrowheads="1"/>
                </p:cNvSpPr>
                <p:nvPr/>
              </p:nvSpPr>
              <p:spPr bwMode="auto">
                <a:xfrm rot="191777754">
                  <a:off x="1462" y="2189"/>
                  <a:ext cx="629" cy="48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  <a:effectLst>
                  <a:outerShdw dist="40161" dir="4293903" algn="ctr" rotWithShape="0">
                    <a:schemeClr val="tx1"/>
                  </a:outerShdw>
                </a:effectLst>
              </p:spPr>
              <p:txBody>
                <a:bodyPr wrap="none" lIns="0" tIns="0" rIns="0" bIns="0" anchor="ctr" anchorCtr="1"/>
                <a:lstStyle/>
                <a:p>
                  <a:pPr algn="l">
                    <a:lnSpc>
                      <a:spcPct val="75000"/>
                    </a:lnSpc>
                    <a:defRPr/>
                  </a:pPr>
                  <a:endParaRPr lang="en-US" sz="800" dirty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36756" name="AutoShape 5012"/>
                <p:cNvSpPr>
                  <a:spLocks noChangeArrowheads="1"/>
                </p:cNvSpPr>
                <p:nvPr/>
              </p:nvSpPr>
              <p:spPr bwMode="auto">
                <a:xfrm rot="186377754">
                  <a:off x="667" y="2671"/>
                  <a:ext cx="1300" cy="376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2700" dir="5400000" algn="ctr" rotWithShape="0">
                    <a:srgbClr val="1C1C1C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4" name="AutoShape 5013" descr="Dark horizontal"/>
                <p:cNvSpPr>
                  <a:spLocks noChangeArrowheads="1"/>
                </p:cNvSpPr>
                <p:nvPr/>
              </p:nvSpPr>
              <p:spPr bwMode="auto">
                <a:xfrm rot="-8022246">
                  <a:off x="755" y="2848"/>
                  <a:ext cx="806" cy="330"/>
                </a:xfrm>
                <a:prstGeom prst="can">
                  <a:avLst>
                    <a:gd name="adj" fmla="val 44995"/>
                  </a:avLst>
                </a:prstGeom>
                <a:pattFill prst="dkHorz">
                  <a:fgClr>
                    <a:srgbClr val="DDDDDD"/>
                  </a:fgClr>
                  <a:bgClr>
                    <a:schemeClr val="bg2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5" name="AutoShape 5014"/>
                <p:cNvSpPr>
                  <a:spLocks noChangeArrowheads="1"/>
                </p:cNvSpPr>
                <p:nvPr/>
              </p:nvSpPr>
              <p:spPr bwMode="auto">
                <a:xfrm rot="-8022246">
                  <a:off x="597" y="2988"/>
                  <a:ext cx="932" cy="231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6" name="Oval 5015"/>
                <p:cNvSpPr>
                  <a:spLocks noChangeArrowheads="1"/>
                </p:cNvSpPr>
                <p:nvPr/>
              </p:nvSpPr>
              <p:spPr bwMode="auto">
                <a:xfrm rot="-8022246">
                  <a:off x="1279" y="2874"/>
                  <a:ext cx="29" cy="18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7" name="Oval 5016"/>
                <p:cNvSpPr>
                  <a:spLocks noChangeArrowheads="1"/>
                </p:cNvSpPr>
                <p:nvPr/>
              </p:nvSpPr>
              <p:spPr bwMode="auto">
                <a:xfrm rot="-8022246">
                  <a:off x="1584" y="3279"/>
                  <a:ext cx="42" cy="2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8" name="Oval 5017"/>
                <p:cNvSpPr>
                  <a:spLocks noChangeArrowheads="1"/>
                </p:cNvSpPr>
                <p:nvPr/>
              </p:nvSpPr>
              <p:spPr bwMode="auto">
                <a:xfrm rot="-8022246">
                  <a:off x="883" y="2546"/>
                  <a:ext cx="42" cy="26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09" name="Oval 5018"/>
                <p:cNvSpPr>
                  <a:spLocks noChangeArrowheads="1"/>
                </p:cNvSpPr>
                <p:nvPr/>
              </p:nvSpPr>
              <p:spPr bwMode="auto">
                <a:xfrm rot="-8022246">
                  <a:off x="1075" y="2678"/>
                  <a:ext cx="37" cy="2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0" name="Oval 5019"/>
                <p:cNvSpPr>
                  <a:spLocks noChangeArrowheads="1"/>
                </p:cNvSpPr>
                <p:nvPr/>
              </p:nvSpPr>
              <p:spPr bwMode="auto">
                <a:xfrm rot="-8022246">
                  <a:off x="1455" y="3074"/>
                  <a:ext cx="34" cy="22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1" name="Oval 5020"/>
                <p:cNvSpPr>
                  <a:spLocks noChangeArrowheads="1"/>
                </p:cNvSpPr>
                <p:nvPr/>
              </p:nvSpPr>
              <p:spPr bwMode="auto">
                <a:xfrm rot="-8022246">
                  <a:off x="606" y="3109"/>
                  <a:ext cx="817" cy="7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2" name="Oval 5021"/>
                <p:cNvSpPr>
                  <a:spLocks noChangeArrowheads="1"/>
                </p:cNvSpPr>
                <p:nvPr/>
              </p:nvSpPr>
              <p:spPr bwMode="auto">
                <a:xfrm rot="-8022246">
                  <a:off x="628" y="3110"/>
                  <a:ext cx="766" cy="72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3" name="AutoShape 5022"/>
                <p:cNvSpPr>
                  <a:spLocks noChangeArrowheads="1"/>
                </p:cNvSpPr>
                <p:nvPr/>
              </p:nvSpPr>
              <p:spPr bwMode="auto">
                <a:xfrm rot="-8022246">
                  <a:off x="669" y="3081"/>
                  <a:ext cx="467" cy="354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514" name="Oval 5023"/>
                <p:cNvSpPr>
                  <a:spLocks noChangeArrowheads="1"/>
                </p:cNvSpPr>
                <p:nvPr/>
              </p:nvSpPr>
              <p:spPr bwMode="auto">
                <a:xfrm rot="-8022246">
                  <a:off x="612" y="3322"/>
                  <a:ext cx="383" cy="62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62" name="Group 5024"/>
              <p:cNvGrpSpPr>
                <a:grpSpLocks/>
              </p:cNvGrpSpPr>
              <p:nvPr/>
            </p:nvGrpSpPr>
            <p:grpSpPr bwMode="auto">
              <a:xfrm>
                <a:off x="1352" y="2359"/>
                <a:ext cx="374" cy="273"/>
                <a:chOff x="1847" y="2124"/>
                <a:chExt cx="400" cy="291"/>
              </a:xfrm>
            </p:grpSpPr>
            <p:grpSp>
              <p:nvGrpSpPr>
                <p:cNvPr id="4476" name="Group 5025"/>
                <p:cNvGrpSpPr>
                  <a:grpSpLocks/>
                </p:cNvGrpSpPr>
                <p:nvPr/>
              </p:nvGrpSpPr>
              <p:grpSpPr bwMode="auto">
                <a:xfrm>
                  <a:off x="1847" y="2124"/>
                  <a:ext cx="400" cy="291"/>
                  <a:chOff x="1847" y="1565"/>
                  <a:chExt cx="400" cy="291"/>
                </a:xfrm>
              </p:grpSpPr>
              <p:sp>
                <p:nvSpPr>
                  <p:cNvPr id="36770" name="AutoShape 5026" descr="Dark vertical"/>
                  <p:cNvSpPr>
                    <a:spLocks noChangeArrowheads="1"/>
                  </p:cNvSpPr>
                  <p:nvPr/>
                </p:nvSpPr>
                <p:spPr bwMode="auto">
                  <a:xfrm rot="210627715">
                    <a:off x="2169" y="1686"/>
                    <a:ext cx="104" cy="51"/>
                  </a:xfrm>
                  <a:prstGeom prst="can">
                    <a:avLst>
                      <a:gd name="adj" fmla="val 29380"/>
                    </a:avLst>
                  </a:prstGeom>
                  <a:pattFill prst="dkVert">
                    <a:fgClr>
                      <a:srgbClr val="C0C0C0"/>
                    </a:fgClr>
                    <a:bgClr>
                      <a:schemeClr val="bg2"/>
                    </a:bgClr>
                  </a:pattFill>
                  <a:ln w="1270">
                    <a:solidFill>
                      <a:srgbClr val="333333"/>
                    </a:solidFill>
                    <a:round/>
                    <a:headEnd/>
                    <a:tailEnd/>
                  </a:ln>
                  <a:effectLst>
                    <a:outerShdw dist="25400" dir="5400000" algn="ctr" rotWithShape="0">
                      <a:schemeClr val="hlink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771" name="AutoShape 5027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096" y="1674"/>
                    <a:ext cx="179" cy="74"/>
                  </a:xfrm>
                  <a:prstGeom prst="can">
                    <a:avLst>
                      <a:gd name="adj" fmla="val 4499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5400" dir="5400000" algn="ctr" rotWithShape="0">
                      <a:schemeClr val="hlink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772" name="AutoShape 5028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2023" y="1681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5400" dir="5400000" algn="ctr" rotWithShape="0">
                      <a:schemeClr val="hlink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773" name="AutoShape 5029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1919" y="1573"/>
                    <a:ext cx="207" cy="276"/>
                  </a:xfrm>
                  <a:prstGeom prst="can">
                    <a:avLst>
                      <a:gd name="adj" fmla="val 1441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8398" dir="6993903" algn="ctr" rotWithShape="0">
                      <a:schemeClr val="hlink"/>
                    </a:outerShdw>
                  </a:effectLst>
                </p:spPr>
                <p:txBody>
                  <a:bodyPr vert="eaVert" wrap="none" tIns="91440" bIns="91440" anchor="ctr"/>
                  <a:lstStyle/>
                  <a:p>
                    <a:pPr>
                      <a:defRPr/>
                    </a:pPr>
                    <a:endParaRPr lang="en-US" sz="3200" dirty="0">
                      <a:latin typeface="+mj-lt"/>
                    </a:endParaRPr>
                  </a:p>
                </p:txBody>
              </p:sp>
              <p:sp>
                <p:nvSpPr>
                  <p:cNvPr id="4482" name="Oval 503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2161" y="1712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3" name="Oval 503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2146" y="1822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4" name="Oval 5032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2150" y="1593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5" name="Oval 503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2159" y="1650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6" name="Oval 5034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2157" y="1770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779" name="AutoShape 503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1743" y="1669"/>
                    <a:ext cx="290" cy="82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12700" dir="5400000" algn="ctr" rotWithShape="0">
                      <a:schemeClr val="hlink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8" name="Oval 503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876" y="1708"/>
                    <a:ext cx="6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89" name="Oval 503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860" y="1821"/>
                    <a:ext cx="10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90" name="Oval 503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863" y="1596"/>
                    <a:ext cx="10" cy="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91" name="Oval 503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873" y="1646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92" name="Oval 504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872" y="176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77" name="Oval 5041"/>
                <p:cNvSpPr>
                  <a:spLocks noChangeArrowheads="1"/>
                </p:cNvSpPr>
                <p:nvPr/>
              </p:nvSpPr>
              <p:spPr bwMode="auto">
                <a:xfrm>
                  <a:off x="1849" y="2184"/>
                  <a:ext cx="28" cy="169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63" name="Group 5042"/>
              <p:cNvGrpSpPr>
                <a:grpSpLocks/>
              </p:cNvGrpSpPr>
              <p:nvPr/>
            </p:nvGrpSpPr>
            <p:grpSpPr bwMode="auto">
              <a:xfrm>
                <a:off x="891" y="2349"/>
                <a:ext cx="293" cy="271"/>
                <a:chOff x="1242" y="2113"/>
                <a:chExt cx="314" cy="290"/>
              </a:xfrm>
            </p:grpSpPr>
            <p:grpSp>
              <p:nvGrpSpPr>
                <p:cNvPr id="4467" name="Group 5043"/>
                <p:cNvGrpSpPr>
                  <a:grpSpLocks/>
                </p:cNvGrpSpPr>
                <p:nvPr/>
              </p:nvGrpSpPr>
              <p:grpSpPr bwMode="auto">
                <a:xfrm>
                  <a:off x="1242" y="2113"/>
                  <a:ext cx="314" cy="290"/>
                  <a:chOff x="1242" y="1554"/>
                  <a:chExt cx="314" cy="290"/>
                </a:xfrm>
              </p:grpSpPr>
              <p:sp>
                <p:nvSpPr>
                  <p:cNvPr id="36788" name="AutoShape 5044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1381" y="1669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5400" dir="5400000" algn="ctr" rotWithShape="0">
                      <a:schemeClr val="hlink"/>
                    </a:outerShdw>
                  </a:effectLst>
                </p:spPr>
                <p:txBody>
                  <a:bodyPr wrap="none" tIns="91440" bIns="91440" anchor="ctr"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789" name="AutoShape 5045"/>
                  <p:cNvSpPr>
                    <a:spLocks noChangeArrowheads="1"/>
                  </p:cNvSpPr>
                  <p:nvPr/>
                </p:nvSpPr>
                <p:spPr bwMode="auto">
                  <a:xfrm rot="189027715">
                    <a:off x="1277" y="1561"/>
                    <a:ext cx="207" cy="276"/>
                  </a:xfrm>
                  <a:prstGeom prst="can">
                    <a:avLst>
                      <a:gd name="adj" fmla="val 14415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  <a:effectLst>
                    <a:outerShdw dist="28398" dir="6993903" algn="ctr" rotWithShape="0">
                      <a:schemeClr val="hlink"/>
                    </a:outerShdw>
                  </a:effectLst>
                </p:spPr>
                <p:txBody>
                  <a:bodyPr vert="eaVert" wrap="none" tIns="91440" bIns="91440" anchor="ctr"/>
                  <a:lstStyle/>
                  <a:p>
                    <a:pPr>
                      <a:defRPr/>
                    </a:pPr>
                    <a:endParaRPr lang="en-US" sz="3200" dirty="0">
                      <a:latin typeface="+mj-lt"/>
                    </a:endParaRPr>
                  </a:p>
                </p:txBody>
              </p:sp>
              <p:sp>
                <p:nvSpPr>
                  <p:cNvPr id="4471" name="Oval 504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519" y="1700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72" name="Oval 504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504" y="1810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73" name="Oval 504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508" y="1581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74" name="Oval 504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517" y="1638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75" name="Oval 505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515" y="1758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68" name="Oval 5051"/>
                <p:cNvSpPr>
                  <a:spLocks noChangeArrowheads="1"/>
                </p:cNvSpPr>
                <p:nvPr/>
              </p:nvSpPr>
              <p:spPr bwMode="auto">
                <a:xfrm>
                  <a:off x="1242" y="2196"/>
                  <a:ext cx="28" cy="132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64" name="Group 5052"/>
              <p:cNvGrpSpPr>
                <a:grpSpLocks/>
              </p:cNvGrpSpPr>
              <p:nvPr/>
            </p:nvGrpSpPr>
            <p:grpSpPr bwMode="auto">
              <a:xfrm>
                <a:off x="481" y="2383"/>
                <a:ext cx="258" cy="192"/>
                <a:chOff x="636" y="2149"/>
                <a:chExt cx="276" cy="206"/>
              </a:xfrm>
            </p:grpSpPr>
            <p:sp>
              <p:nvSpPr>
                <p:cNvPr id="36797" name="AutoShape 5053"/>
                <p:cNvSpPr>
                  <a:spLocks noChangeArrowheads="1"/>
                </p:cNvSpPr>
                <p:nvPr/>
              </p:nvSpPr>
              <p:spPr bwMode="auto">
                <a:xfrm rot="189027715">
                  <a:off x="671" y="2114"/>
                  <a:ext cx="206" cy="276"/>
                </a:xfrm>
                <a:prstGeom prst="can">
                  <a:avLst>
                    <a:gd name="adj" fmla="val 1441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25400" dir="5400000" algn="ctr" rotWithShape="0">
                    <a:schemeClr val="hlink"/>
                  </a:outerShdw>
                </a:effectLst>
              </p:spPr>
              <p:txBody>
                <a:bodyPr vert="eaVert" wrap="none" tIns="91440" bIns="91440" anchor="ctr"/>
                <a:lstStyle/>
                <a:p>
                  <a:pPr>
                    <a:defRPr/>
                  </a:pPr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466" name="Oval 5054"/>
                <p:cNvSpPr>
                  <a:spLocks noChangeArrowheads="1"/>
                </p:cNvSpPr>
                <p:nvPr/>
              </p:nvSpPr>
              <p:spPr bwMode="auto">
                <a:xfrm>
                  <a:off x="636" y="2185"/>
                  <a:ext cx="27" cy="132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440" name="Group 5055"/>
            <p:cNvGrpSpPr>
              <a:grpSpLocks/>
            </p:cNvGrpSpPr>
            <p:nvPr/>
          </p:nvGrpSpPr>
          <p:grpSpPr bwMode="auto">
            <a:xfrm>
              <a:off x="1610" y="1177"/>
              <a:ext cx="913" cy="2068"/>
              <a:chOff x="2279" y="1175"/>
              <a:chExt cx="976" cy="2209"/>
            </a:xfrm>
          </p:grpSpPr>
          <p:grpSp>
            <p:nvGrpSpPr>
              <p:cNvPr id="4441" name="Group 5056"/>
              <p:cNvGrpSpPr>
                <a:grpSpLocks/>
              </p:cNvGrpSpPr>
              <p:nvPr/>
            </p:nvGrpSpPr>
            <p:grpSpPr bwMode="auto">
              <a:xfrm>
                <a:off x="2279" y="1175"/>
                <a:ext cx="976" cy="1505"/>
                <a:chOff x="2279" y="1175"/>
                <a:chExt cx="976" cy="1505"/>
              </a:xfrm>
            </p:grpSpPr>
            <p:grpSp>
              <p:nvGrpSpPr>
                <p:cNvPr id="4449" name="Group 5057"/>
                <p:cNvGrpSpPr>
                  <a:grpSpLocks/>
                </p:cNvGrpSpPr>
                <p:nvPr/>
              </p:nvGrpSpPr>
              <p:grpSpPr bwMode="auto">
                <a:xfrm>
                  <a:off x="2597" y="1175"/>
                  <a:ext cx="328" cy="654"/>
                  <a:chOff x="2597" y="1175"/>
                  <a:chExt cx="328" cy="654"/>
                </a:xfrm>
              </p:grpSpPr>
              <p:sp>
                <p:nvSpPr>
                  <p:cNvPr id="36802" name="Freeform 5058"/>
                  <p:cNvSpPr>
                    <a:spLocks/>
                  </p:cNvSpPr>
                  <p:nvPr/>
                </p:nvSpPr>
                <p:spPr bwMode="auto">
                  <a:xfrm>
                    <a:off x="2596" y="1385"/>
                    <a:ext cx="328" cy="443"/>
                  </a:xfrm>
                  <a:custGeom>
                    <a:avLst/>
                    <a:gdLst/>
                    <a:ahLst/>
                    <a:cxnLst>
                      <a:cxn ang="0">
                        <a:pos x="117" y="442"/>
                      </a:cxn>
                      <a:cxn ang="0">
                        <a:pos x="131" y="443"/>
                      </a:cxn>
                      <a:cxn ang="0">
                        <a:pos x="145" y="443"/>
                      </a:cxn>
                      <a:cxn ang="0">
                        <a:pos x="159" y="443"/>
                      </a:cxn>
                      <a:cxn ang="0">
                        <a:pos x="172" y="443"/>
                      </a:cxn>
                      <a:cxn ang="0">
                        <a:pos x="186" y="442"/>
                      </a:cxn>
                      <a:cxn ang="0">
                        <a:pos x="200" y="441"/>
                      </a:cxn>
                      <a:cxn ang="0">
                        <a:pos x="214" y="439"/>
                      </a:cxn>
                      <a:cxn ang="0">
                        <a:pos x="228" y="437"/>
                      </a:cxn>
                      <a:cxn ang="0">
                        <a:pos x="241" y="435"/>
                      </a:cxn>
                      <a:cxn ang="0">
                        <a:pos x="255" y="432"/>
                      </a:cxn>
                      <a:cxn ang="0">
                        <a:pos x="268" y="430"/>
                      </a:cxn>
                      <a:cxn ang="0">
                        <a:pos x="282" y="426"/>
                      </a:cxn>
                      <a:cxn ang="0">
                        <a:pos x="279" y="420"/>
                      </a:cxn>
                      <a:cxn ang="0">
                        <a:pos x="276" y="413"/>
                      </a:cxn>
                      <a:cxn ang="0">
                        <a:pos x="274" y="407"/>
                      </a:cxn>
                      <a:cxn ang="0">
                        <a:pos x="272" y="399"/>
                      </a:cxn>
                      <a:cxn ang="0">
                        <a:pos x="271" y="393"/>
                      </a:cxn>
                      <a:cxn ang="0">
                        <a:pos x="268" y="385"/>
                      </a:cxn>
                      <a:cxn ang="0">
                        <a:pos x="267" y="377"/>
                      </a:cxn>
                      <a:cxn ang="0">
                        <a:pos x="265" y="370"/>
                      </a:cxn>
                      <a:cxn ang="0">
                        <a:pos x="263" y="361"/>
                      </a:cxn>
                      <a:cxn ang="0">
                        <a:pos x="261" y="352"/>
                      </a:cxn>
                      <a:cxn ang="0">
                        <a:pos x="259" y="342"/>
                      </a:cxn>
                      <a:cxn ang="0">
                        <a:pos x="256" y="332"/>
                      </a:cxn>
                      <a:cxn ang="0">
                        <a:pos x="253" y="322"/>
                      </a:cxn>
                      <a:cxn ang="0">
                        <a:pos x="250" y="310"/>
                      </a:cxn>
                      <a:cxn ang="0">
                        <a:pos x="246" y="298"/>
                      </a:cxn>
                      <a:cxn ang="0">
                        <a:pos x="241" y="285"/>
                      </a:cxn>
                      <a:cxn ang="0">
                        <a:pos x="262" y="255"/>
                      </a:cxn>
                      <a:cxn ang="0">
                        <a:pos x="282" y="218"/>
                      </a:cxn>
                      <a:cxn ang="0">
                        <a:pos x="297" y="183"/>
                      </a:cxn>
                      <a:cxn ang="0">
                        <a:pos x="300" y="153"/>
                      </a:cxn>
                      <a:cxn ang="0">
                        <a:pos x="312" y="159"/>
                      </a:cxn>
                      <a:cxn ang="0">
                        <a:pos x="321" y="138"/>
                      </a:cxn>
                      <a:cxn ang="0">
                        <a:pos x="327" y="98"/>
                      </a:cxn>
                      <a:cxn ang="0">
                        <a:pos x="328" y="59"/>
                      </a:cxn>
                      <a:cxn ang="0">
                        <a:pos x="324" y="29"/>
                      </a:cxn>
                      <a:cxn ang="0">
                        <a:pos x="324" y="3"/>
                      </a:cxn>
                      <a:cxn ang="0">
                        <a:pos x="301" y="0"/>
                      </a:cxn>
                      <a:cxn ang="0">
                        <a:pos x="13" y="6"/>
                      </a:cxn>
                      <a:cxn ang="0">
                        <a:pos x="3" y="47"/>
                      </a:cxn>
                      <a:cxn ang="0">
                        <a:pos x="0" y="77"/>
                      </a:cxn>
                      <a:cxn ang="0">
                        <a:pos x="3" y="99"/>
                      </a:cxn>
                      <a:cxn ang="0">
                        <a:pos x="4" y="131"/>
                      </a:cxn>
                      <a:cxn ang="0">
                        <a:pos x="13" y="158"/>
                      </a:cxn>
                      <a:cxn ang="0">
                        <a:pos x="21" y="159"/>
                      </a:cxn>
                      <a:cxn ang="0">
                        <a:pos x="27" y="155"/>
                      </a:cxn>
                      <a:cxn ang="0">
                        <a:pos x="36" y="183"/>
                      </a:cxn>
                      <a:cxn ang="0">
                        <a:pos x="40" y="212"/>
                      </a:cxn>
                      <a:cxn ang="0">
                        <a:pos x="58" y="243"/>
                      </a:cxn>
                      <a:cxn ang="0">
                        <a:pos x="87" y="287"/>
                      </a:cxn>
                      <a:cxn ang="0">
                        <a:pos x="63" y="434"/>
                      </a:cxn>
                      <a:cxn ang="0">
                        <a:pos x="77" y="437"/>
                      </a:cxn>
                      <a:cxn ang="0">
                        <a:pos x="90" y="439"/>
                      </a:cxn>
                      <a:cxn ang="0">
                        <a:pos x="103" y="441"/>
                      </a:cxn>
                      <a:cxn ang="0">
                        <a:pos x="117" y="442"/>
                      </a:cxn>
                    </a:cxnLst>
                    <a:rect l="0" t="0" r="r" b="b"/>
                    <a:pathLst>
                      <a:path w="328" h="443">
                        <a:moveTo>
                          <a:pt x="117" y="442"/>
                        </a:moveTo>
                        <a:lnTo>
                          <a:pt x="131" y="443"/>
                        </a:lnTo>
                        <a:lnTo>
                          <a:pt x="145" y="443"/>
                        </a:lnTo>
                        <a:lnTo>
                          <a:pt x="159" y="443"/>
                        </a:lnTo>
                        <a:lnTo>
                          <a:pt x="172" y="443"/>
                        </a:lnTo>
                        <a:lnTo>
                          <a:pt x="186" y="442"/>
                        </a:lnTo>
                        <a:lnTo>
                          <a:pt x="200" y="441"/>
                        </a:lnTo>
                        <a:lnTo>
                          <a:pt x="214" y="439"/>
                        </a:lnTo>
                        <a:lnTo>
                          <a:pt x="228" y="437"/>
                        </a:lnTo>
                        <a:lnTo>
                          <a:pt x="241" y="435"/>
                        </a:lnTo>
                        <a:lnTo>
                          <a:pt x="255" y="432"/>
                        </a:lnTo>
                        <a:lnTo>
                          <a:pt x="268" y="430"/>
                        </a:lnTo>
                        <a:lnTo>
                          <a:pt x="282" y="426"/>
                        </a:lnTo>
                        <a:lnTo>
                          <a:pt x="279" y="420"/>
                        </a:lnTo>
                        <a:lnTo>
                          <a:pt x="276" y="413"/>
                        </a:lnTo>
                        <a:lnTo>
                          <a:pt x="274" y="407"/>
                        </a:lnTo>
                        <a:lnTo>
                          <a:pt x="272" y="399"/>
                        </a:lnTo>
                        <a:lnTo>
                          <a:pt x="271" y="393"/>
                        </a:lnTo>
                        <a:lnTo>
                          <a:pt x="268" y="385"/>
                        </a:lnTo>
                        <a:lnTo>
                          <a:pt x="267" y="377"/>
                        </a:lnTo>
                        <a:lnTo>
                          <a:pt x="265" y="370"/>
                        </a:lnTo>
                        <a:lnTo>
                          <a:pt x="263" y="361"/>
                        </a:lnTo>
                        <a:lnTo>
                          <a:pt x="261" y="352"/>
                        </a:lnTo>
                        <a:lnTo>
                          <a:pt x="259" y="342"/>
                        </a:lnTo>
                        <a:lnTo>
                          <a:pt x="256" y="332"/>
                        </a:lnTo>
                        <a:lnTo>
                          <a:pt x="253" y="322"/>
                        </a:lnTo>
                        <a:lnTo>
                          <a:pt x="250" y="310"/>
                        </a:lnTo>
                        <a:lnTo>
                          <a:pt x="246" y="298"/>
                        </a:lnTo>
                        <a:lnTo>
                          <a:pt x="241" y="285"/>
                        </a:lnTo>
                        <a:lnTo>
                          <a:pt x="262" y="255"/>
                        </a:lnTo>
                        <a:lnTo>
                          <a:pt x="282" y="218"/>
                        </a:lnTo>
                        <a:lnTo>
                          <a:pt x="297" y="183"/>
                        </a:lnTo>
                        <a:lnTo>
                          <a:pt x="300" y="153"/>
                        </a:lnTo>
                        <a:lnTo>
                          <a:pt x="312" y="159"/>
                        </a:lnTo>
                        <a:lnTo>
                          <a:pt x="321" y="138"/>
                        </a:lnTo>
                        <a:lnTo>
                          <a:pt x="327" y="98"/>
                        </a:lnTo>
                        <a:lnTo>
                          <a:pt x="328" y="59"/>
                        </a:lnTo>
                        <a:lnTo>
                          <a:pt x="324" y="29"/>
                        </a:lnTo>
                        <a:lnTo>
                          <a:pt x="324" y="3"/>
                        </a:lnTo>
                        <a:lnTo>
                          <a:pt x="301" y="0"/>
                        </a:lnTo>
                        <a:lnTo>
                          <a:pt x="13" y="6"/>
                        </a:lnTo>
                        <a:lnTo>
                          <a:pt x="3" y="47"/>
                        </a:lnTo>
                        <a:lnTo>
                          <a:pt x="0" y="77"/>
                        </a:lnTo>
                        <a:lnTo>
                          <a:pt x="3" y="99"/>
                        </a:lnTo>
                        <a:lnTo>
                          <a:pt x="4" y="131"/>
                        </a:lnTo>
                        <a:lnTo>
                          <a:pt x="13" y="158"/>
                        </a:lnTo>
                        <a:lnTo>
                          <a:pt x="21" y="159"/>
                        </a:lnTo>
                        <a:lnTo>
                          <a:pt x="27" y="155"/>
                        </a:lnTo>
                        <a:lnTo>
                          <a:pt x="36" y="183"/>
                        </a:lnTo>
                        <a:lnTo>
                          <a:pt x="40" y="212"/>
                        </a:lnTo>
                        <a:lnTo>
                          <a:pt x="58" y="243"/>
                        </a:lnTo>
                        <a:lnTo>
                          <a:pt x="87" y="287"/>
                        </a:lnTo>
                        <a:lnTo>
                          <a:pt x="63" y="434"/>
                        </a:lnTo>
                        <a:lnTo>
                          <a:pt x="77" y="437"/>
                        </a:lnTo>
                        <a:lnTo>
                          <a:pt x="90" y="439"/>
                        </a:lnTo>
                        <a:lnTo>
                          <a:pt x="103" y="441"/>
                        </a:lnTo>
                        <a:lnTo>
                          <a:pt x="117" y="442"/>
                        </a:lnTo>
                        <a:close/>
                      </a:path>
                    </a:pathLst>
                  </a:custGeom>
                  <a:solidFill>
                    <a:srgbClr val="FFCC99"/>
                  </a:solidFill>
                  <a:ln w="3175">
                    <a:solidFill>
                      <a:srgbClr val="FFB66D"/>
                    </a:solidFill>
                    <a:round/>
                    <a:headEnd/>
                    <a:tailEnd/>
                  </a:ln>
                  <a:effectLst>
                    <a:outerShdw dist="17961" dir="2700000" algn="ctr" rotWithShape="0">
                      <a:srgbClr val="FFB66D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4455" name="Group 5059"/>
                  <p:cNvGrpSpPr>
                    <a:grpSpLocks/>
                  </p:cNvGrpSpPr>
                  <p:nvPr/>
                </p:nvGrpSpPr>
                <p:grpSpPr bwMode="auto">
                  <a:xfrm>
                    <a:off x="2603" y="1175"/>
                    <a:ext cx="319" cy="419"/>
                    <a:chOff x="2603" y="1175"/>
                    <a:chExt cx="319" cy="419"/>
                  </a:xfrm>
                </p:grpSpPr>
                <p:sp>
                  <p:nvSpPr>
                    <p:cNvPr id="4456" name="Freeform 5060"/>
                    <p:cNvSpPr>
                      <a:spLocks/>
                    </p:cNvSpPr>
                    <p:nvPr/>
                  </p:nvSpPr>
                  <p:spPr bwMode="auto">
                    <a:xfrm>
                      <a:off x="2603" y="1175"/>
                      <a:ext cx="319" cy="419"/>
                    </a:xfrm>
                    <a:custGeom>
                      <a:avLst/>
                      <a:gdLst>
                        <a:gd name="T0" fmla="*/ 137 w 787"/>
                        <a:gd name="T1" fmla="*/ 178 h 1034"/>
                        <a:gd name="T2" fmla="*/ 108 w 787"/>
                        <a:gd name="T3" fmla="*/ 209 h 1034"/>
                        <a:gd name="T4" fmla="*/ 79 w 787"/>
                        <a:gd name="T5" fmla="*/ 240 h 1034"/>
                        <a:gd name="T6" fmla="*/ 52 w 787"/>
                        <a:gd name="T7" fmla="*/ 272 h 1034"/>
                        <a:gd name="T8" fmla="*/ 29 w 787"/>
                        <a:gd name="T9" fmla="*/ 305 h 1034"/>
                        <a:gd name="T10" fmla="*/ 17 w 787"/>
                        <a:gd name="T11" fmla="*/ 343 h 1034"/>
                        <a:gd name="T12" fmla="*/ 14 w 787"/>
                        <a:gd name="T13" fmla="*/ 380 h 1034"/>
                        <a:gd name="T14" fmla="*/ 11 w 787"/>
                        <a:gd name="T15" fmla="*/ 417 h 1034"/>
                        <a:gd name="T16" fmla="*/ 8 w 787"/>
                        <a:gd name="T17" fmla="*/ 456 h 1034"/>
                        <a:gd name="T18" fmla="*/ 3 w 787"/>
                        <a:gd name="T19" fmla="*/ 493 h 1034"/>
                        <a:gd name="T20" fmla="*/ 0 w 787"/>
                        <a:gd name="T21" fmla="*/ 532 h 1034"/>
                        <a:gd name="T22" fmla="*/ 29 w 787"/>
                        <a:gd name="T23" fmla="*/ 619 h 1034"/>
                        <a:gd name="T24" fmla="*/ 58 w 787"/>
                        <a:gd name="T25" fmla="*/ 707 h 1034"/>
                        <a:gd name="T26" fmla="*/ 87 w 787"/>
                        <a:gd name="T27" fmla="*/ 795 h 1034"/>
                        <a:gd name="T28" fmla="*/ 117 w 787"/>
                        <a:gd name="T29" fmla="*/ 883 h 1034"/>
                        <a:gd name="T30" fmla="*/ 146 w 787"/>
                        <a:gd name="T31" fmla="*/ 971 h 1034"/>
                        <a:gd name="T32" fmla="*/ 217 w 787"/>
                        <a:gd name="T33" fmla="*/ 1015 h 1034"/>
                        <a:gd name="T34" fmla="*/ 308 w 787"/>
                        <a:gd name="T35" fmla="*/ 1029 h 1034"/>
                        <a:gd name="T36" fmla="*/ 399 w 787"/>
                        <a:gd name="T37" fmla="*/ 1034 h 1034"/>
                        <a:gd name="T38" fmla="*/ 492 w 787"/>
                        <a:gd name="T39" fmla="*/ 1029 h 1034"/>
                        <a:gd name="T40" fmla="*/ 586 w 787"/>
                        <a:gd name="T41" fmla="*/ 1015 h 1034"/>
                        <a:gd name="T42" fmla="*/ 659 w 787"/>
                        <a:gd name="T43" fmla="*/ 969 h 1034"/>
                        <a:gd name="T44" fmla="*/ 685 w 787"/>
                        <a:gd name="T45" fmla="*/ 876 h 1034"/>
                        <a:gd name="T46" fmla="*/ 710 w 787"/>
                        <a:gd name="T47" fmla="*/ 782 h 1034"/>
                        <a:gd name="T48" fmla="*/ 736 w 787"/>
                        <a:gd name="T49" fmla="*/ 689 h 1034"/>
                        <a:gd name="T50" fmla="*/ 761 w 787"/>
                        <a:gd name="T51" fmla="*/ 597 h 1034"/>
                        <a:gd name="T52" fmla="*/ 787 w 787"/>
                        <a:gd name="T53" fmla="*/ 504 h 1034"/>
                        <a:gd name="T54" fmla="*/ 783 w 787"/>
                        <a:gd name="T55" fmla="*/ 449 h 1034"/>
                        <a:gd name="T56" fmla="*/ 784 w 787"/>
                        <a:gd name="T57" fmla="*/ 393 h 1034"/>
                        <a:gd name="T58" fmla="*/ 784 w 787"/>
                        <a:gd name="T59" fmla="*/ 338 h 1034"/>
                        <a:gd name="T60" fmla="*/ 776 w 787"/>
                        <a:gd name="T61" fmla="*/ 284 h 1034"/>
                        <a:gd name="T62" fmla="*/ 753 w 787"/>
                        <a:gd name="T63" fmla="*/ 229 h 1034"/>
                        <a:gd name="T64" fmla="*/ 717 w 787"/>
                        <a:gd name="T65" fmla="*/ 172 h 1034"/>
                        <a:gd name="T66" fmla="*/ 678 w 787"/>
                        <a:gd name="T67" fmla="*/ 118 h 1034"/>
                        <a:gd name="T68" fmla="*/ 634 w 787"/>
                        <a:gd name="T69" fmla="*/ 71 h 1034"/>
                        <a:gd name="T70" fmla="*/ 576 w 787"/>
                        <a:gd name="T71" fmla="*/ 34 h 1034"/>
                        <a:gd name="T72" fmla="*/ 497 w 787"/>
                        <a:gd name="T73" fmla="*/ 9 h 1034"/>
                        <a:gd name="T74" fmla="*/ 410 w 787"/>
                        <a:gd name="T75" fmla="*/ 5 h 1034"/>
                        <a:gd name="T76" fmla="*/ 355 w 787"/>
                        <a:gd name="T77" fmla="*/ 22 h 1034"/>
                        <a:gd name="T78" fmla="*/ 305 w 787"/>
                        <a:gd name="T79" fmla="*/ 45 h 1034"/>
                        <a:gd name="T80" fmla="*/ 257 w 787"/>
                        <a:gd name="T81" fmla="*/ 74 h 1034"/>
                        <a:gd name="T82" fmla="*/ 208 w 787"/>
                        <a:gd name="T83" fmla="*/ 111 h 1034"/>
                        <a:gd name="T84" fmla="*/ 155 w 787"/>
                        <a:gd name="T85" fmla="*/ 156 h 1034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w 787"/>
                        <a:gd name="T130" fmla="*/ 0 h 1034"/>
                        <a:gd name="T131" fmla="*/ 787 w 787"/>
                        <a:gd name="T132" fmla="*/ 1034 h 1034"/>
                      </a:gdLst>
                      <a:ahLst/>
                      <a:cxnLst>
                        <a:cxn ang="T86">
                          <a:pos x="T0" y="T1"/>
                        </a:cxn>
                        <a:cxn ang="T87">
                          <a:pos x="T2" y="T3"/>
                        </a:cxn>
                        <a:cxn ang="T88">
                          <a:pos x="T4" y="T5"/>
                        </a:cxn>
                        <a:cxn ang="T89">
                          <a:pos x="T6" y="T7"/>
                        </a:cxn>
                        <a:cxn ang="T90">
                          <a:pos x="T8" y="T9"/>
                        </a:cxn>
                        <a:cxn ang="T91">
                          <a:pos x="T10" y="T11"/>
                        </a:cxn>
                        <a:cxn ang="T92">
                          <a:pos x="T12" y="T13"/>
                        </a:cxn>
                        <a:cxn ang="T93">
                          <a:pos x="T14" y="T15"/>
                        </a:cxn>
                        <a:cxn ang="T94">
                          <a:pos x="T16" y="T17"/>
                        </a:cxn>
                        <a:cxn ang="T95">
                          <a:pos x="T18" y="T19"/>
                        </a:cxn>
                        <a:cxn ang="T96">
                          <a:pos x="T20" y="T21"/>
                        </a:cxn>
                        <a:cxn ang="T97">
                          <a:pos x="T22" y="T23"/>
                        </a:cxn>
                        <a:cxn ang="T98">
                          <a:pos x="T24" y="T25"/>
                        </a:cxn>
                        <a:cxn ang="T99">
                          <a:pos x="T26" y="T27"/>
                        </a:cxn>
                        <a:cxn ang="T100">
                          <a:pos x="T28" y="T29"/>
                        </a:cxn>
                        <a:cxn ang="T101">
                          <a:pos x="T30" y="T31"/>
                        </a:cxn>
                        <a:cxn ang="T102">
                          <a:pos x="T32" y="T33"/>
                        </a:cxn>
                        <a:cxn ang="T103">
                          <a:pos x="T34" y="T35"/>
                        </a:cxn>
                        <a:cxn ang="T104">
                          <a:pos x="T36" y="T37"/>
                        </a:cxn>
                        <a:cxn ang="T105">
                          <a:pos x="T38" y="T39"/>
                        </a:cxn>
                        <a:cxn ang="T106">
                          <a:pos x="T40" y="T41"/>
                        </a:cxn>
                        <a:cxn ang="T107">
                          <a:pos x="T42" y="T43"/>
                        </a:cxn>
                        <a:cxn ang="T108">
                          <a:pos x="T44" y="T45"/>
                        </a:cxn>
                        <a:cxn ang="T109">
                          <a:pos x="T46" y="T47"/>
                        </a:cxn>
                        <a:cxn ang="T110">
                          <a:pos x="T48" y="T49"/>
                        </a:cxn>
                        <a:cxn ang="T111">
                          <a:pos x="T50" y="T51"/>
                        </a:cxn>
                        <a:cxn ang="T112">
                          <a:pos x="T52" y="T53"/>
                        </a:cxn>
                        <a:cxn ang="T113">
                          <a:pos x="T54" y="T55"/>
                        </a:cxn>
                        <a:cxn ang="T114">
                          <a:pos x="T56" y="T57"/>
                        </a:cxn>
                        <a:cxn ang="T115">
                          <a:pos x="T58" y="T59"/>
                        </a:cxn>
                        <a:cxn ang="T116">
                          <a:pos x="T60" y="T61"/>
                        </a:cxn>
                        <a:cxn ang="T117">
                          <a:pos x="T62" y="T63"/>
                        </a:cxn>
                        <a:cxn ang="T118">
                          <a:pos x="T64" y="T65"/>
                        </a:cxn>
                        <a:cxn ang="T119">
                          <a:pos x="T66" y="T67"/>
                        </a:cxn>
                        <a:cxn ang="T120">
                          <a:pos x="T68" y="T69"/>
                        </a:cxn>
                        <a:cxn ang="T121">
                          <a:pos x="T70" y="T71"/>
                        </a:cxn>
                        <a:cxn ang="T122">
                          <a:pos x="T72" y="T73"/>
                        </a:cxn>
                        <a:cxn ang="T123">
                          <a:pos x="T74" y="T75"/>
                        </a:cxn>
                        <a:cxn ang="T124">
                          <a:pos x="T76" y="T77"/>
                        </a:cxn>
                        <a:cxn ang="T125">
                          <a:pos x="T78" y="T79"/>
                        </a:cxn>
                        <a:cxn ang="T126">
                          <a:pos x="T80" y="T81"/>
                        </a:cxn>
                        <a:cxn ang="T127">
                          <a:pos x="T82" y="T83"/>
                        </a:cxn>
                        <a:cxn ang="T128">
                          <a:pos x="T84" y="T85"/>
                        </a:cxn>
                      </a:cxnLst>
                      <a:rect l="T129" t="T130" r="T131" b="T132"/>
                      <a:pathLst>
                        <a:path w="787" h="1034">
                          <a:moveTo>
                            <a:pt x="155" y="156"/>
                          </a:moveTo>
                          <a:lnTo>
                            <a:pt x="146" y="167"/>
                          </a:lnTo>
                          <a:lnTo>
                            <a:pt x="137" y="178"/>
                          </a:lnTo>
                          <a:lnTo>
                            <a:pt x="128" y="188"/>
                          </a:lnTo>
                          <a:lnTo>
                            <a:pt x="117" y="199"/>
                          </a:lnTo>
                          <a:lnTo>
                            <a:pt x="108" y="209"/>
                          </a:lnTo>
                          <a:lnTo>
                            <a:pt x="99" y="219"/>
                          </a:lnTo>
                          <a:lnTo>
                            <a:pt x="88" y="230"/>
                          </a:lnTo>
                          <a:lnTo>
                            <a:pt x="79" y="240"/>
                          </a:lnTo>
                          <a:lnTo>
                            <a:pt x="70" y="251"/>
                          </a:lnTo>
                          <a:lnTo>
                            <a:pt x="61" y="261"/>
                          </a:lnTo>
                          <a:lnTo>
                            <a:pt x="52" y="272"/>
                          </a:lnTo>
                          <a:lnTo>
                            <a:pt x="44" y="283"/>
                          </a:lnTo>
                          <a:lnTo>
                            <a:pt x="37" y="294"/>
                          </a:lnTo>
                          <a:lnTo>
                            <a:pt x="29" y="305"/>
                          </a:lnTo>
                          <a:lnTo>
                            <a:pt x="23" y="318"/>
                          </a:lnTo>
                          <a:lnTo>
                            <a:pt x="18" y="330"/>
                          </a:lnTo>
                          <a:lnTo>
                            <a:pt x="17" y="343"/>
                          </a:lnTo>
                          <a:lnTo>
                            <a:pt x="16" y="355"/>
                          </a:lnTo>
                          <a:lnTo>
                            <a:pt x="15" y="368"/>
                          </a:lnTo>
                          <a:lnTo>
                            <a:pt x="14" y="380"/>
                          </a:lnTo>
                          <a:lnTo>
                            <a:pt x="13" y="393"/>
                          </a:lnTo>
                          <a:lnTo>
                            <a:pt x="12" y="405"/>
                          </a:lnTo>
                          <a:lnTo>
                            <a:pt x="11" y="417"/>
                          </a:lnTo>
                          <a:lnTo>
                            <a:pt x="10" y="431"/>
                          </a:lnTo>
                          <a:lnTo>
                            <a:pt x="9" y="443"/>
                          </a:lnTo>
                          <a:lnTo>
                            <a:pt x="8" y="456"/>
                          </a:lnTo>
                          <a:lnTo>
                            <a:pt x="6" y="468"/>
                          </a:lnTo>
                          <a:lnTo>
                            <a:pt x="4" y="481"/>
                          </a:lnTo>
                          <a:lnTo>
                            <a:pt x="3" y="493"/>
                          </a:lnTo>
                          <a:lnTo>
                            <a:pt x="2" y="507"/>
                          </a:lnTo>
                          <a:lnTo>
                            <a:pt x="1" y="519"/>
                          </a:lnTo>
                          <a:lnTo>
                            <a:pt x="0" y="532"/>
                          </a:lnTo>
                          <a:lnTo>
                            <a:pt x="10" y="561"/>
                          </a:lnTo>
                          <a:lnTo>
                            <a:pt x="20" y="590"/>
                          </a:lnTo>
                          <a:lnTo>
                            <a:pt x="29" y="619"/>
                          </a:lnTo>
                          <a:lnTo>
                            <a:pt x="40" y="649"/>
                          </a:lnTo>
                          <a:lnTo>
                            <a:pt x="49" y="678"/>
                          </a:lnTo>
                          <a:lnTo>
                            <a:pt x="58" y="707"/>
                          </a:lnTo>
                          <a:lnTo>
                            <a:pt x="69" y="736"/>
                          </a:lnTo>
                          <a:lnTo>
                            <a:pt x="78" y="766"/>
                          </a:lnTo>
                          <a:lnTo>
                            <a:pt x="87" y="795"/>
                          </a:lnTo>
                          <a:lnTo>
                            <a:pt x="98" y="824"/>
                          </a:lnTo>
                          <a:lnTo>
                            <a:pt x="107" y="853"/>
                          </a:lnTo>
                          <a:lnTo>
                            <a:pt x="117" y="883"/>
                          </a:lnTo>
                          <a:lnTo>
                            <a:pt x="127" y="912"/>
                          </a:lnTo>
                          <a:lnTo>
                            <a:pt x="136" y="941"/>
                          </a:lnTo>
                          <a:lnTo>
                            <a:pt x="146" y="971"/>
                          </a:lnTo>
                          <a:lnTo>
                            <a:pt x="156" y="1000"/>
                          </a:lnTo>
                          <a:lnTo>
                            <a:pt x="187" y="1008"/>
                          </a:lnTo>
                          <a:lnTo>
                            <a:pt x="217" y="1015"/>
                          </a:lnTo>
                          <a:lnTo>
                            <a:pt x="248" y="1021"/>
                          </a:lnTo>
                          <a:lnTo>
                            <a:pt x="278" y="1026"/>
                          </a:lnTo>
                          <a:lnTo>
                            <a:pt x="308" y="1029"/>
                          </a:lnTo>
                          <a:lnTo>
                            <a:pt x="339" y="1032"/>
                          </a:lnTo>
                          <a:lnTo>
                            <a:pt x="369" y="1033"/>
                          </a:lnTo>
                          <a:lnTo>
                            <a:pt x="399" y="1034"/>
                          </a:lnTo>
                          <a:lnTo>
                            <a:pt x="431" y="1033"/>
                          </a:lnTo>
                          <a:lnTo>
                            <a:pt x="461" y="1032"/>
                          </a:lnTo>
                          <a:lnTo>
                            <a:pt x="492" y="1029"/>
                          </a:lnTo>
                          <a:lnTo>
                            <a:pt x="523" y="1026"/>
                          </a:lnTo>
                          <a:lnTo>
                            <a:pt x="554" y="1021"/>
                          </a:lnTo>
                          <a:lnTo>
                            <a:pt x="586" y="1015"/>
                          </a:lnTo>
                          <a:lnTo>
                            <a:pt x="618" y="1008"/>
                          </a:lnTo>
                          <a:lnTo>
                            <a:pt x="650" y="1000"/>
                          </a:lnTo>
                          <a:lnTo>
                            <a:pt x="659" y="969"/>
                          </a:lnTo>
                          <a:lnTo>
                            <a:pt x="668" y="938"/>
                          </a:lnTo>
                          <a:lnTo>
                            <a:pt x="676" y="907"/>
                          </a:lnTo>
                          <a:lnTo>
                            <a:pt x="685" y="876"/>
                          </a:lnTo>
                          <a:lnTo>
                            <a:pt x="693" y="845"/>
                          </a:lnTo>
                          <a:lnTo>
                            <a:pt x="702" y="814"/>
                          </a:lnTo>
                          <a:lnTo>
                            <a:pt x="710" y="782"/>
                          </a:lnTo>
                          <a:lnTo>
                            <a:pt x="719" y="751"/>
                          </a:lnTo>
                          <a:lnTo>
                            <a:pt x="727" y="720"/>
                          </a:lnTo>
                          <a:lnTo>
                            <a:pt x="736" y="689"/>
                          </a:lnTo>
                          <a:lnTo>
                            <a:pt x="745" y="658"/>
                          </a:lnTo>
                          <a:lnTo>
                            <a:pt x="753" y="627"/>
                          </a:lnTo>
                          <a:lnTo>
                            <a:pt x="761" y="597"/>
                          </a:lnTo>
                          <a:lnTo>
                            <a:pt x="771" y="566"/>
                          </a:lnTo>
                          <a:lnTo>
                            <a:pt x="779" y="535"/>
                          </a:lnTo>
                          <a:lnTo>
                            <a:pt x="787" y="504"/>
                          </a:lnTo>
                          <a:lnTo>
                            <a:pt x="785" y="485"/>
                          </a:lnTo>
                          <a:lnTo>
                            <a:pt x="784" y="466"/>
                          </a:lnTo>
                          <a:lnTo>
                            <a:pt x="783" y="449"/>
                          </a:lnTo>
                          <a:lnTo>
                            <a:pt x="783" y="430"/>
                          </a:lnTo>
                          <a:lnTo>
                            <a:pt x="784" y="411"/>
                          </a:lnTo>
                          <a:lnTo>
                            <a:pt x="784" y="393"/>
                          </a:lnTo>
                          <a:lnTo>
                            <a:pt x="785" y="375"/>
                          </a:lnTo>
                          <a:lnTo>
                            <a:pt x="785" y="356"/>
                          </a:lnTo>
                          <a:lnTo>
                            <a:pt x="784" y="338"/>
                          </a:lnTo>
                          <a:lnTo>
                            <a:pt x="782" y="320"/>
                          </a:lnTo>
                          <a:lnTo>
                            <a:pt x="780" y="301"/>
                          </a:lnTo>
                          <a:lnTo>
                            <a:pt x="776" y="284"/>
                          </a:lnTo>
                          <a:lnTo>
                            <a:pt x="771" y="265"/>
                          </a:lnTo>
                          <a:lnTo>
                            <a:pt x="763" y="246"/>
                          </a:lnTo>
                          <a:lnTo>
                            <a:pt x="753" y="229"/>
                          </a:lnTo>
                          <a:lnTo>
                            <a:pt x="742" y="210"/>
                          </a:lnTo>
                          <a:lnTo>
                            <a:pt x="729" y="190"/>
                          </a:lnTo>
                          <a:lnTo>
                            <a:pt x="717" y="172"/>
                          </a:lnTo>
                          <a:lnTo>
                            <a:pt x="704" y="153"/>
                          </a:lnTo>
                          <a:lnTo>
                            <a:pt x="692" y="134"/>
                          </a:lnTo>
                          <a:lnTo>
                            <a:pt x="678" y="118"/>
                          </a:lnTo>
                          <a:lnTo>
                            <a:pt x="665" y="101"/>
                          </a:lnTo>
                          <a:lnTo>
                            <a:pt x="650" y="86"/>
                          </a:lnTo>
                          <a:lnTo>
                            <a:pt x="634" y="71"/>
                          </a:lnTo>
                          <a:lnTo>
                            <a:pt x="616" y="58"/>
                          </a:lnTo>
                          <a:lnTo>
                            <a:pt x="596" y="45"/>
                          </a:lnTo>
                          <a:lnTo>
                            <a:pt x="576" y="34"/>
                          </a:lnTo>
                          <a:lnTo>
                            <a:pt x="552" y="24"/>
                          </a:lnTo>
                          <a:lnTo>
                            <a:pt x="526" y="16"/>
                          </a:lnTo>
                          <a:lnTo>
                            <a:pt x="497" y="9"/>
                          </a:lnTo>
                          <a:lnTo>
                            <a:pt x="466" y="4"/>
                          </a:lnTo>
                          <a:lnTo>
                            <a:pt x="431" y="0"/>
                          </a:lnTo>
                          <a:lnTo>
                            <a:pt x="410" y="5"/>
                          </a:lnTo>
                          <a:lnTo>
                            <a:pt x="391" y="10"/>
                          </a:lnTo>
                          <a:lnTo>
                            <a:pt x="372" y="15"/>
                          </a:lnTo>
                          <a:lnTo>
                            <a:pt x="355" y="22"/>
                          </a:lnTo>
                          <a:lnTo>
                            <a:pt x="337" y="29"/>
                          </a:lnTo>
                          <a:lnTo>
                            <a:pt x="321" y="37"/>
                          </a:lnTo>
                          <a:lnTo>
                            <a:pt x="305" y="45"/>
                          </a:lnTo>
                          <a:lnTo>
                            <a:pt x="288" y="54"/>
                          </a:lnTo>
                          <a:lnTo>
                            <a:pt x="273" y="64"/>
                          </a:lnTo>
                          <a:lnTo>
                            <a:pt x="257" y="74"/>
                          </a:lnTo>
                          <a:lnTo>
                            <a:pt x="241" y="86"/>
                          </a:lnTo>
                          <a:lnTo>
                            <a:pt x="224" y="97"/>
                          </a:lnTo>
                          <a:lnTo>
                            <a:pt x="208" y="111"/>
                          </a:lnTo>
                          <a:lnTo>
                            <a:pt x="191" y="125"/>
                          </a:lnTo>
                          <a:lnTo>
                            <a:pt x="173" y="140"/>
                          </a:lnTo>
                          <a:lnTo>
                            <a:pt x="155" y="156"/>
                          </a:lnTo>
                          <a:close/>
                        </a:path>
                      </a:pathLst>
                    </a:custGeom>
                    <a:solidFill>
                      <a:srgbClr val="19191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4457" name="Freeform 5061"/>
                    <p:cNvSpPr>
                      <a:spLocks/>
                    </p:cNvSpPr>
                    <p:nvPr/>
                  </p:nvSpPr>
                  <p:spPr bwMode="auto">
                    <a:xfrm>
                      <a:off x="2655" y="1251"/>
                      <a:ext cx="43" cy="69"/>
                    </a:xfrm>
                    <a:custGeom>
                      <a:avLst/>
                      <a:gdLst>
                        <a:gd name="T0" fmla="*/ 101 w 105"/>
                        <a:gd name="T1" fmla="*/ 168 h 171"/>
                        <a:gd name="T2" fmla="*/ 105 w 105"/>
                        <a:gd name="T3" fmla="*/ 165 h 171"/>
                        <a:gd name="T4" fmla="*/ 9 w 105"/>
                        <a:gd name="T5" fmla="*/ 0 h 171"/>
                        <a:gd name="T6" fmla="*/ 0 w 105"/>
                        <a:gd name="T7" fmla="*/ 6 h 171"/>
                        <a:gd name="T8" fmla="*/ 97 w 105"/>
                        <a:gd name="T9" fmla="*/ 171 h 171"/>
                        <a:gd name="T10" fmla="*/ 101 w 105"/>
                        <a:gd name="T11" fmla="*/ 168 h 171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105"/>
                        <a:gd name="T19" fmla="*/ 0 h 171"/>
                        <a:gd name="T20" fmla="*/ 105 w 105"/>
                        <a:gd name="T21" fmla="*/ 171 h 171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105" h="171">
                          <a:moveTo>
                            <a:pt x="101" y="168"/>
                          </a:moveTo>
                          <a:lnTo>
                            <a:pt x="105" y="165"/>
                          </a:lnTo>
                          <a:lnTo>
                            <a:pt x="9" y="0"/>
                          </a:lnTo>
                          <a:lnTo>
                            <a:pt x="0" y="6"/>
                          </a:lnTo>
                          <a:lnTo>
                            <a:pt x="97" y="171"/>
                          </a:lnTo>
                          <a:lnTo>
                            <a:pt x="101" y="168"/>
                          </a:lnTo>
                          <a:close/>
                        </a:path>
                      </a:pathLst>
                    </a:custGeom>
                    <a:solidFill>
                      <a:srgbClr val="FFCC99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4450" name="Group 5062"/>
                <p:cNvGrpSpPr>
                  <a:grpSpLocks/>
                </p:cNvGrpSpPr>
                <p:nvPr/>
              </p:nvGrpSpPr>
              <p:grpSpPr bwMode="auto">
                <a:xfrm>
                  <a:off x="2279" y="1787"/>
                  <a:ext cx="976" cy="893"/>
                  <a:chOff x="2279" y="1787"/>
                  <a:chExt cx="976" cy="893"/>
                </a:xfrm>
              </p:grpSpPr>
              <p:sp>
                <p:nvSpPr>
                  <p:cNvPr id="36807" name="Freeform 5063"/>
                  <p:cNvSpPr>
                    <a:spLocks/>
                  </p:cNvSpPr>
                  <p:nvPr/>
                </p:nvSpPr>
                <p:spPr bwMode="auto">
                  <a:xfrm>
                    <a:off x="2409" y="1787"/>
                    <a:ext cx="695" cy="893"/>
                  </a:xfrm>
                  <a:custGeom>
                    <a:avLst/>
                    <a:gdLst/>
                    <a:ahLst/>
                    <a:cxnLst>
                      <a:cxn ang="0">
                        <a:pos x="1667" y="98"/>
                      </a:cxn>
                      <a:cxn ang="0">
                        <a:pos x="1569" y="76"/>
                      </a:cxn>
                      <a:cxn ang="0">
                        <a:pos x="1471" y="55"/>
                      </a:cxn>
                      <a:cxn ang="0">
                        <a:pos x="1372" y="39"/>
                      </a:cxn>
                      <a:cxn ang="0">
                        <a:pos x="1272" y="24"/>
                      </a:cxn>
                      <a:cxn ang="0">
                        <a:pos x="1171" y="13"/>
                      </a:cxn>
                      <a:cxn ang="0">
                        <a:pos x="1068" y="6"/>
                      </a:cxn>
                      <a:cxn ang="0">
                        <a:pos x="965" y="1"/>
                      </a:cxn>
                      <a:cxn ang="0">
                        <a:pos x="859" y="1"/>
                      </a:cxn>
                      <a:cxn ang="0">
                        <a:pos x="752" y="6"/>
                      </a:cxn>
                      <a:cxn ang="0">
                        <a:pos x="642" y="14"/>
                      </a:cxn>
                      <a:cxn ang="0">
                        <a:pos x="531" y="26"/>
                      </a:cxn>
                      <a:cxn ang="0">
                        <a:pos x="417" y="44"/>
                      </a:cxn>
                      <a:cxn ang="0">
                        <a:pos x="302" y="67"/>
                      </a:cxn>
                      <a:cxn ang="0">
                        <a:pos x="183" y="95"/>
                      </a:cxn>
                      <a:cxn ang="0">
                        <a:pos x="62" y="128"/>
                      </a:cxn>
                      <a:cxn ang="0">
                        <a:pos x="7" y="211"/>
                      </a:cxn>
                      <a:cxn ang="0">
                        <a:pos x="21" y="340"/>
                      </a:cxn>
                      <a:cxn ang="0">
                        <a:pos x="39" y="468"/>
                      </a:cxn>
                      <a:cxn ang="0">
                        <a:pos x="59" y="597"/>
                      </a:cxn>
                      <a:cxn ang="0">
                        <a:pos x="80" y="725"/>
                      </a:cxn>
                      <a:cxn ang="0">
                        <a:pos x="104" y="854"/>
                      </a:cxn>
                      <a:cxn ang="0">
                        <a:pos x="130" y="982"/>
                      </a:cxn>
                      <a:cxn ang="0">
                        <a:pos x="157" y="1111"/>
                      </a:cxn>
                      <a:cxn ang="0">
                        <a:pos x="185" y="1239"/>
                      </a:cxn>
                      <a:cxn ang="0">
                        <a:pos x="214" y="1368"/>
                      </a:cxn>
                      <a:cxn ang="0">
                        <a:pos x="243" y="1497"/>
                      </a:cxn>
                      <a:cxn ang="0">
                        <a:pos x="272" y="1625"/>
                      </a:cxn>
                      <a:cxn ang="0">
                        <a:pos x="300" y="1755"/>
                      </a:cxn>
                      <a:cxn ang="0">
                        <a:pos x="329" y="1883"/>
                      </a:cxn>
                      <a:cxn ang="0">
                        <a:pos x="356" y="2012"/>
                      </a:cxn>
                      <a:cxn ang="0">
                        <a:pos x="382" y="2140"/>
                      </a:cxn>
                      <a:cxn ang="0">
                        <a:pos x="1449" y="2205"/>
                      </a:cxn>
                      <a:cxn ang="0">
                        <a:pos x="1466" y="2073"/>
                      </a:cxn>
                      <a:cxn ang="0">
                        <a:pos x="1486" y="1942"/>
                      </a:cxn>
                      <a:cxn ang="0">
                        <a:pos x="1507" y="1811"/>
                      </a:cxn>
                      <a:cxn ang="0">
                        <a:pos x="1529" y="1678"/>
                      </a:cxn>
                      <a:cxn ang="0">
                        <a:pos x="1550" y="1546"/>
                      </a:cxn>
                      <a:cxn ang="0">
                        <a:pos x="1572" y="1415"/>
                      </a:cxn>
                      <a:cxn ang="0">
                        <a:pos x="1595" y="1282"/>
                      </a:cxn>
                      <a:cxn ang="0">
                        <a:pos x="1616" y="1150"/>
                      </a:cxn>
                      <a:cxn ang="0">
                        <a:pos x="1636" y="1019"/>
                      </a:cxn>
                      <a:cxn ang="0">
                        <a:pos x="1655" y="888"/>
                      </a:cxn>
                      <a:cxn ang="0">
                        <a:pos x="1672" y="756"/>
                      </a:cxn>
                      <a:cxn ang="0">
                        <a:pos x="1686" y="627"/>
                      </a:cxn>
                      <a:cxn ang="0">
                        <a:pos x="1699" y="496"/>
                      </a:cxn>
                      <a:cxn ang="0">
                        <a:pos x="1708" y="366"/>
                      </a:cxn>
                      <a:cxn ang="0">
                        <a:pos x="1713" y="238"/>
                      </a:cxn>
                      <a:cxn ang="0">
                        <a:pos x="1715" y="110"/>
                      </a:cxn>
                    </a:cxnLst>
                    <a:rect l="0" t="0" r="r" b="b"/>
                    <a:pathLst>
                      <a:path w="1715" h="2205">
                        <a:moveTo>
                          <a:pt x="1715" y="110"/>
                        </a:moveTo>
                        <a:lnTo>
                          <a:pt x="1667" y="98"/>
                        </a:lnTo>
                        <a:lnTo>
                          <a:pt x="1618" y="87"/>
                        </a:lnTo>
                        <a:lnTo>
                          <a:pt x="1569" y="76"/>
                        </a:lnTo>
                        <a:lnTo>
                          <a:pt x="1520" y="66"/>
                        </a:lnTo>
                        <a:lnTo>
                          <a:pt x="1471" y="55"/>
                        </a:lnTo>
                        <a:lnTo>
                          <a:pt x="1422" y="47"/>
                        </a:lnTo>
                        <a:lnTo>
                          <a:pt x="1372" y="39"/>
                        </a:lnTo>
                        <a:lnTo>
                          <a:pt x="1322" y="32"/>
                        </a:lnTo>
                        <a:lnTo>
                          <a:pt x="1272" y="24"/>
                        </a:lnTo>
                        <a:lnTo>
                          <a:pt x="1222" y="18"/>
                        </a:lnTo>
                        <a:lnTo>
                          <a:pt x="1171" y="13"/>
                        </a:lnTo>
                        <a:lnTo>
                          <a:pt x="1120" y="9"/>
                        </a:lnTo>
                        <a:lnTo>
                          <a:pt x="1068" y="6"/>
                        </a:lnTo>
                        <a:lnTo>
                          <a:pt x="1016" y="4"/>
                        </a:lnTo>
                        <a:lnTo>
                          <a:pt x="965" y="1"/>
                        </a:lnTo>
                        <a:lnTo>
                          <a:pt x="912" y="0"/>
                        </a:lnTo>
                        <a:lnTo>
                          <a:pt x="859" y="1"/>
                        </a:lnTo>
                        <a:lnTo>
                          <a:pt x="806" y="3"/>
                        </a:lnTo>
                        <a:lnTo>
                          <a:pt x="752" y="6"/>
                        </a:lnTo>
                        <a:lnTo>
                          <a:pt x="697" y="9"/>
                        </a:lnTo>
                        <a:lnTo>
                          <a:pt x="642" y="14"/>
                        </a:lnTo>
                        <a:lnTo>
                          <a:pt x="587" y="19"/>
                        </a:lnTo>
                        <a:lnTo>
                          <a:pt x="531" y="26"/>
                        </a:lnTo>
                        <a:lnTo>
                          <a:pt x="474" y="35"/>
                        </a:lnTo>
                        <a:lnTo>
                          <a:pt x="417" y="44"/>
                        </a:lnTo>
                        <a:lnTo>
                          <a:pt x="360" y="54"/>
                        </a:lnTo>
                        <a:lnTo>
                          <a:pt x="302" y="67"/>
                        </a:lnTo>
                        <a:lnTo>
                          <a:pt x="243" y="80"/>
                        </a:lnTo>
                        <a:lnTo>
                          <a:pt x="183" y="95"/>
                        </a:lnTo>
                        <a:lnTo>
                          <a:pt x="123" y="110"/>
                        </a:lnTo>
                        <a:lnTo>
                          <a:pt x="62" y="128"/>
                        </a:lnTo>
                        <a:lnTo>
                          <a:pt x="0" y="147"/>
                        </a:lnTo>
                        <a:lnTo>
                          <a:pt x="7" y="211"/>
                        </a:lnTo>
                        <a:lnTo>
                          <a:pt x="13" y="275"/>
                        </a:lnTo>
                        <a:lnTo>
                          <a:pt x="21" y="340"/>
                        </a:lnTo>
                        <a:lnTo>
                          <a:pt x="30" y="404"/>
                        </a:lnTo>
                        <a:lnTo>
                          <a:pt x="39" y="468"/>
                        </a:lnTo>
                        <a:lnTo>
                          <a:pt x="48" y="532"/>
                        </a:lnTo>
                        <a:lnTo>
                          <a:pt x="59" y="597"/>
                        </a:lnTo>
                        <a:lnTo>
                          <a:pt x="69" y="661"/>
                        </a:lnTo>
                        <a:lnTo>
                          <a:pt x="80" y="725"/>
                        </a:lnTo>
                        <a:lnTo>
                          <a:pt x="92" y="789"/>
                        </a:lnTo>
                        <a:lnTo>
                          <a:pt x="104" y="854"/>
                        </a:lnTo>
                        <a:lnTo>
                          <a:pt x="118" y="918"/>
                        </a:lnTo>
                        <a:lnTo>
                          <a:pt x="130" y="982"/>
                        </a:lnTo>
                        <a:lnTo>
                          <a:pt x="144" y="1047"/>
                        </a:lnTo>
                        <a:lnTo>
                          <a:pt x="157" y="1111"/>
                        </a:lnTo>
                        <a:lnTo>
                          <a:pt x="172" y="1175"/>
                        </a:lnTo>
                        <a:lnTo>
                          <a:pt x="185" y="1239"/>
                        </a:lnTo>
                        <a:lnTo>
                          <a:pt x="200" y="1304"/>
                        </a:lnTo>
                        <a:lnTo>
                          <a:pt x="214" y="1368"/>
                        </a:lnTo>
                        <a:lnTo>
                          <a:pt x="229" y="1432"/>
                        </a:lnTo>
                        <a:lnTo>
                          <a:pt x="243" y="1497"/>
                        </a:lnTo>
                        <a:lnTo>
                          <a:pt x="258" y="1561"/>
                        </a:lnTo>
                        <a:lnTo>
                          <a:pt x="272" y="1625"/>
                        </a:lnTo>
                        <a:lnTo>
                          <a:pt x="287" y="1690"/>
                        </a:lnTo>
                        <a:lnTo>
                          <a:pt x="300" y="1755"/>
                        </a:lnTo>
                        <a:lnTo>
                          <a:pt x="315" y="1819"/>
                        </a:lnTo>
                        <a:lnTo>
                          <a:pt x="329" y="1883"/>
                        </a:lnTo>
                        <a:lnTo>
                          <a:pt x="343" y="1948"/>
                        </a:lnTo>
                        <a:lnTo>
                          <a:pt x="356" y="2012"/>
                        </a:lnTo>
                        <a:lnTo>
                          <a:pt x="370" y="2076"/>
                        </a:lnTo>
                        <a:lnTo>
                          <a:pt x="382" y="2140"/>
                        </a:lnTo>
                        <a:lnTo>
                          <a:pt x="394" y="2205"/>
                        </a:lnTo>
                        <a:lnTo>
                          <a:pt x="1449" y="2205"/>
                        </a:lnTo>
                        <a:lnTo>
                          <a:pt x="1457" y="2139"/>
                        </a:lnTo>
                        <a:lnTo>
                          <a:pt x="1466" y="2073"/>
                        </a:lnTo>
                        <a:lnTo>
                          <a:pt x="1476" y="2008"/>
                        </a:lnTo>
                        <a:lnTo>
                          <a:pt x="1486" y="1942"/>
                        </a:lnTo>
                        <a:lnTo>
                          <a:pt x="1496" y="1876"/>
                        </a:lnTo>
                        <a:lnTo>
                          <a:pt x="1507" y="1811"/>
                        </a:lnTo>
                        <a:lnTo>
                          <a:pt x="1517" y="1744"/>
                        </a:lnTo>
                        <a:lnTo>
                          <a:pt x="1529" y="1678"/>
                        </a:lnTo>
                        <a:lnTo>
                          <a:pt x="1539" y="1613"/>
                        </a:lnTo>
                        <a:lnTo>
                          <a:pt x="1550" y="1546"/>
                        </a:lnTo>
                        <a:lnTo>
                          <a:pt x="1562" y="1480"/>
                        </a:lnTo>
                        <a:lnTo>
                          <a:pt x="1572" y="1415"/>
                        </a:lnTo>
                        <a:lnTo>
                          <a:pt x="1584" y="1348"/>
                        </a:lnTo>
                        <a:lnTo>
                          <a:pt x="1595" y="1282"/>
                        </a:lnTo>
                        <a:lnTo>
                          <a:pt x="1605" y="1217"/>
                        </a:lnTo>
                        <a:lnTo>
                          <a:pt x="1616" y="1150"/>
                        </a:lnTo>
                        <a:lnTo>
                          <a:pt x="1626" y="1085"/>
                        </a:lnTo>
                        <a:lnTo>
                          <a:pt x="1636" y="1019"/>
                        </a:lnTo>
                        <a:lnTo>
                          <a:pt x="1646" y="953"/>
                        </a:lnTo>
                        <a:lnTo>
                          <a:pt x="1655" y="888"/>
                        </a:lnTo>
                        <a:lnTo>
                          <a:pt x="1663" y="823"/>
                        </a:lnTo>
                        <a:lnTo>
                          <a:pt x="1672" y="756"/>
                        </a:lnTo>
                        <a:lnTo>
                          <a:pt x="1680" y="691"/>
                        </a:lnTo>
                        <a:lnTo>
                          <a:pt x="1686" y="627"/>
                        </a:lnTo>
                        <a:lnTo>
                          <a:pt x="1693" y="561"/>
                        </a:lnTo>
                        <a:lnTo>
                          <a:pt x="1699" y="496"/>
                        </a:lnTo>
                        <a:lnTo>
                          <a:pt x="1704" y="432"/>
                        </a:lnTo>
                        <a:lnTo>
                          <a:pt x="1708" y="366"/>
                        </a:lnTo>
                        <a:lnTo>
                          <a:pt x="1711" y="302"/>
                        </a:lnTo>
                        <a:lnTo>
                          <a:pt x="1713" y="238"/>
                        </a:lnTo>
                        <a:lnTo>
                          <a:pt x="1715" y="175"/>
                        </a:lnTo>
                        <a:lnTo>
                          <a:pt x="1715" y="11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4D4D4D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52" name="Freeform 5064"/>
                  <p:cNvSpPr>
                    <a:spLocks/>
                  </p:cNvSpPr>
                  <p:nvPr/>
                </p:nvSpPr>
                <p:spPr bwMode="auto">
                  <a:xfrm rot="-124732">
                    <a:off x="2279" y="1854"/>
                    <a:ext cx="215" cy="605"/>
                  </a:xfrm>
                  <a:custGeom>
                    <a:avLst/>
                    <a:gdLst>
                      <a:gd name="T0" fmla="*/ 336 w 530"/>
                      <a:gd name="T1" fmla="*/ 34 h 1491"/>
                      <a:gd name="T2" fmla="*/ 314 w 530"/>
                      <a:gd name="T3" fmla="*/ 103 h 1491"/>
                      <a:gd name="T4" fmla="*/ 293 w 530"/>
                      <a:gd name="T5" fmla="*/ 171 h 1491"/>
                      <a:gd name="T6" fmla="*/ 271 w 530"/>
                      <a:gd name="T7" fmla="*/ 239 h 1491"/>
                      <a:gd name="T8" fmla="*/ 251 w 530"/>
                      <a:gd name="T9" fmla="*/ 307 h 1491"/>
                      <a:gd name="T10" fmla="*/ 230 w 530"/>
                      <a:gd name="T11" fmla="*/ 376 h 1491"/>
                      <a:gd name="T12" fmla="*/ 208 w 530"/>
                      <a:gd name="T13" fmla="*/ 444 h 1491"/>
                      <a:gd name="T14" fmla="*/ 187 w 530"/>
                      <a:gd name="T15" fmla="*/ 512 h 1491"/>
                      <a:gd name="T16" fmla="*/ 166 w 530"/>
                      <a:gd name="T17" fmla="*/ 580 h 1491"/>
                      <a:gd name="T18" fmla="*/ 145 w 530"/>
                      <a:gd name="T19" fmla="*/ 648 h 1491"/>
                      <a:gd name="T20" fmla="*/ 123 w 530"/>
                      <a:gd name="T21" fmla="*/ 717 h 1491"/>
                      <a:gd name="T22" fmla="*/ 102 w 530"/>
                      <a:gd name="T23" fmla="*/ 785 h 1491"/>
                      <a:gd name="T24" fmla="*/ 82 w 530"/>
                      <a:gd name="T25" fmla="*/ 854 h 1491"/>
                      <a:gd name="T26" fmla="*/ 60 w 530"/>
                      <a:gd name="T27" fmla="*/ 921 h 1491"/>
                      <a:gd name="T28" fmla="*/ 39 w 530"/>
                      <a:gd name="T29" fmla="*/ 989 h 1491"/>
                      <a:gd name="T30" fmla="*/ 17 w 530"/>
                      <a:gd name="T31" fmla="*/ 1058 h 1491"/>
                      <a:gd name="T32" fmla="*/ 3 w 530"/>
                      <a:gd name="T33" fmla="*/ 1119 h 1491"/>
                      <a:gd name="T34" fmla="*/ 0 w 530"/>
                      <a:gd name="T35" fmla="*/ 1173 h 1491"/>
                      <a:gd name="T36" fmla="*/ 4 w 530"/>
                      <a:gd name="T37" fmla="*/ 1224 h 1491"/>
                      <a:gd name="T38" fmla="*/ 15 w 530"/>
                      <a:gd name="T39" fmla="*/ 1273 h 1491"/>
                      <a:gd name="T40" fmla="*/ 32 w 530"/>
                      <a:gd name="T41" fmla="*/ 1321 h 1491"/>
                      <a:gd name="T42" fmla="*/ 55 w 530"/>
                      <a:gd name="T43" fmla="*/ 1369 h 1491"/>
                      <a:gd name="T44" fmla="*/ 83 w 530"/>
                      <a:gd name="T45" fmla="*/ 1416 h 1491"/>
                      <a:gd name="T46" fmla="*/ 116 w 530"/>
                      <a:gd name="T47" fmla="*/ 1462 h 1491"/>
                      <a:gd name="T48" fmla="*/ 162 w 530"/>
                      <a:gd name="T49" fmla="*/ 1490 h 1491"/>
                      <a:gd name="T50" fmla="*/ 218 w 530"/>
                      <a:gd name="T51" fmla="*/ 1488 h 1491"/>
                      <a:gd name="T52" fmla="*/ 270 w 530"/>
                      <a:gd name="T53" fmla="*/ 1470 h 1491"/>
                      <a:gd name="T54" fmla="*/ 320 w 530"/>
                      <a:gd name="T55" fmla="*/ 1444 h 1491"/>
                      <a:gd name="T56" fmla="*/ 368 w 530"/>
                      <a:gd name="T57" fmla="*/ 1411 h 1491"/>
                      <a:gd name="T58" fmla="*/ 415 w 530"/>
                      <a:gd name="T59" fmla="*/ 1376 h 1491"/>
                      <a:gd name="T60" fmla="*/ 461 w 530"/>
                      <a:gd name="T61" fmla="*/ 1344 h 1491"/>
                      <a:gd name="T62" fmla="*/ 508 w 530"/>
                      <a:gd name="T63" fmla="*/ 1318 h 1491"/>
                      <a:gd name="T64" fmla="*/ 525 w 530"/>
                      <a:gd name="T65" fmla="*/ 1266 h 1491"/>
                      <a:gd name="T66" fmla="*/ 514 w 530"/>
                      <a:gd name="T67" fmla="*/ 1182 h 1491"/>
                      <a:gd name="T68" fmla="*/ 502 w 530"/>
                      <a:gd name="T69" fmla="*/ 1099 h 1491"/>
                      <a:gd name="T70" fmla="*/ 491 w 530"/>
                      <a:gd name="T71" fmla="*/ 1017 h 1491"/>
                      <a:gd name="T72" fmla="*/ 480 w 530"/>
                      <a:gd name="T73" fmla="*/ 937 h 1491"/>
                      <a:gd name="T74" fmla="*/ 467 w 530"/>
                      <a:gd name="T75" fmla="*/ 856 h 1491"/>
                      <a:gd name="T76" fmla="*/ 456 w 530"/>
                      <a:gd name="T77" fmla="*/ 775 h 1491"/>
                      <a:gd name="T78" fmla="*/ 444 w 530"/>
                      <a:gd name="T79" fmla="*/ 695 h 1491"/>
                      <a:gd name="T80" fmla="*/ 432 w 530"/>
                      <a:gd name="T81" fmla="*/ 614 h 1491"/>
                      <a:gd name="T82" fmla="*/ 421 w 530"/>
                      <a:gd name="T83" fmla="*/ 534 h 1491"/>
                      <a:gd name="T84" fmla="*/ 409 w 530"/>
                      <a:gd name="T85" fmla="*/ 453 h 1491"/>
                      <a:gd name="T86" fmla="*/ 397 w 530"/>
                      <a:gd name="T87" fmla="*/ 372 h 1491"/>
                      <a:gd name="T88" fmla="*/ 385 w 530"/>
                      <a:gd name="T89" fmla="*/ 292 h 1491"/>
                      <a:gd name="T90" fmla="*/ 374 w 530"/>
                      <a:gd name="T91" fmla="*/ 210 h 1491"/>
                      <a:gd name="T92" fmla="*/ 363 w 530"/>
                      <a:gd name="T93" fmla="*/ 127 h 1491"/>
                      <a:gd name="T94" fmla="*/ 351 w 530"/>
                      <a:gd name="T95" fmla="*/ 43 h 1491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530"/>
                      <a:gd name="T145" fmla="*/ 0 h 1491"/>
                      <a:gd name="T146" fmla="*/ 530 w 530"/>
                      <a:gd name="T147" fmla="*/ 1491 h 1491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530" h="1491">
                        <a:moveTo>
                          <a:pt x="346" y="0"/>
                        </a:moveTo>
                        <a:lnTo>
                          <a:pt x="336" y="34"/>
                        </a:lnTo>
                        <a:lnTo>
                          <a:pt x="325" y="69"/>
                        </a:lnTo>
                        <a:lnTo>
                          <a:pt x="314" y="103"/>
                        </a:lnTo>
                        <a:lnTo>
                          <a:pt x="303" y="137"/>
                        </a:lnTo>
                        <a:lnTo>
                          <a:pt x="293" y="171"/>
                        </a:lnTo>
                        <a:lnTo>
                          <a:pt x="283" y="205"/>
                        </a:lnTo>
                        <a:lnTo>
                          <a:pt x="271" y="239"/>
                        </a:lnTo>
                        <a:lnTo>
                          <a:pt x="261" y="273"/>
                        </a:lnTo>
                        <a:lnTo>
                          <a:pt x="251" y="307"/>
                        </a:lnTo>
                        <a:lnTo>
                          <a:pt x="240" y="341"/>
                        </a:lnTo>
                        <a:lnTo>
                          <a:pt x="230" y="376"/>
                        </a:lnTo>
                        <a:lnTo>
                          <a:pt x="218" y="410"/>
                        </a:lnTo>
                        <a:lnTo>
                          <a:pt x="208" y="444"/>
                        </a:lnTo>
                        <a:lnTo>
                          <a:pt x="198" y="478"/>
                        </a:lnTo>
                        <a:lnTo>
                          <a:pt x="187" y="512"/>
                        </a:lnTo>
                        <a:lnTo>
                          <a:pt x="177" y="546"/>
                        </a:lnTo>
                        <a:lnTo>
                          <a:pt x="166" y="580"/>
                        </a:lnTo>
                        <a:lnTo>
                          <a:pt x="155" y="614"/>
                        </a:lnTo>
                        <a:lnTo>
                          <a:pt x="145" y="648"/>
                        </a:lnTo>
                        <a:lnTo>
                          <a:pt x="134" y="682"/>
                        </a:lnTo>
                        <a:lnTo>
                          <a:pt x="123" y="717"/>
                        </a:lnTo>
                        <a:lnTo>
                          <a:pt x="113" y="751"/>
                        </a:lnTo>
                        <a:lnTo>
                          <a:pt x="102" y="785"/>
                        </a:lnTo>
                        <a:lnTo>
                          <a:pt x="92" y="819"/>
                        </a:lnTo>
                        <a:lnTo>
                          <a:pt x="82" y="854"/>
                        </a:lnTo>
                        <a:lnTo>
                          <a:pt x="70" y="888"/>
                        </a:lnTo>
                        <a:lnTo>
                          <a:pt x="60" y="921"/>
                        </a:lnTo>
                        <a:lnTo>
                          <a:pt x="49" y="955"/>
                        </a:lnTo>
                        <a:lnTo>
                          <a:pt x="39" y="989"/>
                        </a:lnTo>
                        <a:lnTo>
                          <a:pt x="28" y="1024"/>
                        </a:lnTo>
                        <a:lnTo>
                          <a:pt x="17" y="1058"/>
                        </a:lnTo>
                        <a:lnTo>
                          <a:pt x="7" y="1092"/>
                        </a:lnTo>
                        <a:lnTo>
                          <a:pt x="3" y="1119"/>
                        </a:lnTo>
                        <a:lnTo>
                          <a:pt x="1" y="1146"/>
                        </a:lnTo>
                        <a:lnTo>
                          <a:pt x="0" y="1173"/>
                        </a:lnTo>
                        <a:lnTo>
                          <a:pt x="1" y="1198"/>
                        </a:lnTo>
                        <a:lnTo>
                          <a:pt x="4" y="1224"/>
                        </a:lnTo>
                        <a:lnTo>
                          <a:pt x="9" y="1249"/>
                        </a:lnTo>
                        <a:lnTo>
                          <a:pt x="15" y="1273"/>
                        </a:lnTo>
                        <a:lnTo>
                          <a:pt x="22" y="1297"/>
                        </a:lnTo>
                        <a:lnTo>
                          <a:pt x="32" y="1321"/>
                        </a:lnTo>
                        <a:lnTo>
                          <a:pt x="43" y="1345"/>
                        </a:lnTo>
                        <a:lnTo>
                          <a:pt x="55" y="1369"/>
                        </a:lnTo>
                        <a:lnTo>
                          <a:pt x="68" y="1393"/>
                        </a:lnTo>
                        <a:lnTo>
                          <a:pt x="83" y="1416"/>
                        </a:lnTo>
                        <a:lnTo>
                          <a:pt x="98" y="1438"/>
                        </a:lnTo>
                        <a:lnTo>
                          <a:pt x="116" y="1462"/>
                        </a:lnTo>
                        <a:lnTo>
                          <a:pt x="133" y="1485"/>
                        </a:lnTo>
                        <a:lnTo>
                          <a:pt x="162" y="1490"/>
                        </a:lnTo>
                        <a:lnTo>
                          <a:pt x="190" y="1491"/>
                        </a:lnTo>
                        <a:lnTo>
                          <a:pt x="218" y="1488"/>
                        </a:lnTo>
                        <a:lnTo>
                          <a:pt x="244" y="1481"/>
                        </a:lnTo>
                        <a:lnTo>
                          <a:pt x="270" y="1470"/>
                        </a:lnTo>
                        <a:lnTo>
                          <a:pt x="295" y="1458"/>
                        </a:lnTo>
                        <a:lnTo>
                          <a:pt x="320" y="1444"/>
                        </a:lnTo>
                        <a:lnTo>
                          <a:pt x="345" y="1428"/>
                        </a:lnTo>
                        <a:lnTo>
                          <a:pt x="368" y="1411"/>
                        </a:lnTo>
                        <a:lnTo>
                          <a:pt x="392" y="1394"/>
                        </a:lnTo>
                        <a:lnTo>
                          <a:pt x="415" y="1376"/>
                        </a:lnTo>
                        <a:lnTo>
                          <a:pt x="438" y="1360"/>
                        </a:lnTo>
                        <a:lnTo>
                          <a:pt x="461" y="1344"/>
                        </a:lnTo>
                        <a:lnTo>
                          <a:pt x="484" y="1329"/>
                        </a:lnTo>
                        <a:lnTo>
                          <a:pt x="508" y="1318"/>
                        </a:lnTo>
                        <a:lnTo>
                          <a:pt x="530" y="1309"/>
                        </a:lnTo>
                        <a:lnTo>
                          <a:pt x="525" y="1266"/>
                        </a:lnTo>
                        <a:lnTo>
                          <a:pt x="519" y="1225"/>
                        </a:lnTo>
                        <a:lnTo>
                          <a:pt x="514" y="1182"/>
                        </a:lnTo>
                        <a:lnTo>
                          <a:pt x="508" y="1141"/>
                        </a:lnTo>
                        <a:lnTo>
                          <a:pt x="502" y="1099"/>
                        </a:lnTo>
                        <a:lnTo>
                          <a:pt x="496" y="1059"/>
                        </a:lnTo>
                        <a:lnTo>
                          <a:pt x="491" y="1017"/>
                        </a:lnTo>
                        <a:lnTo>
                          <a:pt x="485" y="977"/>
                        </a:lnTo>
                        <a:lnTo>
                          <a:pt x="480" y="937"/>
                        </a:lnTo>
                        <a:lnTo>
                          <a:pt x="473" y="896"/>
                        </a:lnTo>
                        <a:lnTo>
                          <a:pt x="467" y="856"/>
                        </a:lnTo>
                        <a:lnTo>
                          <a:pt x="462" y="815"/>
                        </a:lnTo>
                        <a:lnTo>
                          <a:pt x="456" y="775"/>
                        </a:lnTo>
                        <a:lnTo>
                          <a:pt x="450" y="734"/>
                        </a:lnTo>
                        <a:lnTo>
                          <a:pt x="444" y="695"/>
                        </a:lnTo>
                        <a:lnTo>
                          <a:pt x="438" y="654"/>
                        </a:lnTo>
                        <a:lnTo>
                          <a:pt x="432" y="614"/>
                        </a:lnTo>
                        <a:lnTo>
                          <a:pt x="427" y="575"/>
                        </a:lnTo>
                        <a:lnTo>
                          <a:pt x="421" y="534"/>
                        </a:lnTo>
                        <a:lnTo>
                          <a:pt x="414" y="494"/>
                        </a:lnTo>
                        <a:lnTo>
                          <a:pt x="409" y="453"/>
                        </a:lnTo>
                        <a:lnTo>
                          <a:pt x="403" y="413"/>
                        </a:lnTo>
                        <a:lnTo>
                          <a:pt x="397" y="372"/>
                        </a:lnTo>
                        <a:lnTo>
                          <a:pt x="392" y="332"/>
                        </a:lnTo>
                        <a:lnTo>
                          <a:pt x="385" y="292"/>
                        </a:lnTo>
                        <a:lnTo>
                          <a:pt x="380" y="250"/>
                        </a:lnTo>
                        <a:lnTo>
                          <a:pt x="374" y="210"/>
                        </a:lnTo>
                        <a:lnTo>
                          <a:pt x="369" y="168"/>
                        </a:lnTo>
                        <a:lnTo>
                          <a:pt x="363" y="127"/>
                        </a:lnTo>
                        <a:lnTo>
                          <a:pt x="357" y="84"/>
                        </a:lnTo>
                        <a:lnTo>
                          <a:pt x="351" y="43"/>
                        </a:lnTo>
                        <a:lnTo>
                          <a:pt x="346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36809" name="Freeform 5065"/>
                  <p:cNvSpPr>
                    <a:spLocks/>
                  </p:cNvSpPr>
                  <p:nvPr/>
                </p:nvSpPr>
                <p:spPr bwMode="auto">
                  <a:xfrm>
                    <a:off x="3045" y="1832"/>
                    <a:ext cx="210" cy="617"/>
                  </a:xfrm>
                  <a:custGeom>
                    <a:avLst/>
                    <a:gdLst/>
                    <a:ahLst/>
                    <a:cxnLst>
                      <a:cxn ang="0">
                        <a:pos x="163" y="35"/>
                      </a:cxn>
                      <a:cxn ang="0">
                        <a:pos x="185" y="104"/>
                      </a:cxn>
                      <a:cxn ang="0">
                        <a:pos x="206" y="174"/>
                      </a:cxn>
                      <a:cxn ang="0">
                        <a:pos x="228" y="243"/>
                      </a:cxn>
                      <a:cxn ang="0">
                        <a:pos x="251" y="313"/>
                      </a:cxn>
                      <a:cxn ang="0">
                        <a:pos x="274" y="385"/>
                      </a:cxn>
                      <a:cxn ang="0">
                        <a:pos x="297" y="456"/>
                      </a:cxn>
                      <a:cxn ang="0">
                        <a:pos x="319" y="527"/>
                      </a:cxn>
                      <a:cxn ang="0">
                        <a:pos x="341" y="599"/>
                      </a:cxn>
                      <a:cxn ang="0">
                        <a:pos x="364" y="670"/>
                      </a:cxn>
                      <a:cxn ang="0">
                        <a:pos x="387" y="741"/>
                      </a:cxn>
                      <a:cxn ang="0">
                        <a:pos x="410" y="812"/>
                      </a:cxn>
                      <a:cxn ang="0">
                        <a:pos x="433" y="883"/>
                      </a:cxn>
                      <a:cxn ang="0">
                        <a:pos x="454" y="952"/>
                      </a:cxn>
                      <a:cxn ang="0">
                        <a:pos x="476" y="1022"/>
                      </a:cxn>
                      <a:cxn ang="0">
                        <a:pos x="498" y="1091"/>
                      </a:cxn>
                      <a:cxn ang="0">
                        <a:pos x="512" y="1152"/>
                      </a:cxn>
                      <a:cxn ang="0">
                        <a:pos x="515" y="1206"/>
                      </a:cxn>
                      <a:cxn ang="0">
                        <a:pos x="511" y="1257"/>
                      </a:cxn>
                      <a:cxn ang="0">
                        <a:pos x="500" y="1307"/>
                      </a:cxn>
                      <a:cxn ang="0">
                        <a:pos x="483" y="1354"/>
                      </a:cxn>
                      <a:cxn ang="0">
                        <a:pos x="460" y="1402"/>
                      </a:cxn>
                      <a:cxn ang="0">
                        <a:pos x="433" y="1449"/>
                      </a:cxn>
                      <a:cxn ang="0">
                        <a:pos x="399" y="1495"/>
                      </a:cxn>
                      <a:cxn ang="0">
                        <a:pos x="353" y="1523"/>
                      </a:cxn>
                      <a:cxn ang="0">
                        <a:pos x="299" y="1521"/>
                      </a:cxn>
                      <a:cxn ang="0">
                        <a:pos x="248" y="1504"/>
                      </a:cxn>
                      <a:cxn ang="0">
                        <a:pos x="201" y="1477"/>
                      </a:cxn>
                      <a:cxn ang="0">
                        <a:pos x="156" y="1445"/>
                      </a:cxn>
                      <a:cxn ang="0">
                        <a:pos x="112" y="1409"/>
                      </a:cxn>
                      <a:cxn ang="0">
                        <a:pos x="68" y="1377"/>
                      </a:cxn>
                      <a:cxn ang="0">
                        <a:pos x="23" y="1351"/>
                      </a:cxn>
                      <a:cxn ang="0">
                        <a:pos x="5" y="1300"/>
                      </a:cxn>
                      <a:cxn ang="0">
                        <a:pos x="16" y="1216"/>
                      </a:cxn>
                      <a:cxn ang="0">
                        <a:pos x="26" y="1131"/>
                      </a:cxn>
                      <a:cxn ang="0">
                        <a:pos x="35" y="1047"/>
                      </a:cxn>
                      <a:cxn ang="0">
                        <a:pos x="45" y="964"/>
                      </a:cxn>
                      <a:cxn ang="0">
                        <a:pos x="54" y="880"/>
                      </a:cxn>
                      <a:cxn ang="0">
                        <a:pos x="63" y="797"/>
                      </a:cxn>
                      <a:cxn ang="0">
                        <a:pos x="72" y="713"/>
                      </a:cxn>
                      <a:cxn ang="0">
                        <a:pos x="81" y="630"/>
                      </a:cxn>
                      <a:cxn ang="0">
                        <a:pos x="89" y="546"/>
                      </a:cxn>
                      <a:cxn ang="0">
                        <a:pos x="99" y="463"/>
                      </a:cxn>
                      <a:cxn ang="0">
                        <a:pos x="108" y="379"/>
                      </a:cxn>
                      <a:cxn ang="0">
                        <a:pos x="117" y="296"/>
                      </a:cxn>
                      <a:cxn ang="0">
                        <a:pos x="127" y="212"/>
                      </a:cxn>
                      <a:cxn ang="0">
                        <a:pos x="137" y="127"/>
                      </a:cxn>
                      <a:cxn ang="0">
                        <a:pos x="147" y="43"/>
                      </a:cxn>
                    </a:cxnLst>
                    <a:rect l="0" t="0" r="r" b="b"/>
                    <a:pathLst>
                      <a:path w="515" h="1525">
                        <a:moveTo>
                          <a:pt x="153" y="0"/>
                        </a:moveTo>
                        <a:lnTo>
                          <a:pt x="163" y="35"/>
                        </a:lnTo>
                        <a:lnTo>
                          <a:pt x="174" y="69"/>
                        </a:lnTo>
                        <a:lnTo>
                          <a:pt x="185" y="104"/>
                        </a:lnTo>
                        <a:lnTo>
                          <a:pt x="196" y="138"/>
                        </a:lnTo>
                        <a:lnTo>
                          <a:pt x="206" y="174"/>
                        </a:lnTo>
                        <a:lnTo>
                          <a:pt x="218" y="208"/>
                        </a:lnTo>
                        <a:lnTo>
                          <a:pt x="228" y="243"/>
                        </a:lnTo>
                        <a:lnTo>
                          <a:pt x="240" y="278"/>
                        </a:lnTo>
                        <a:lnTo>
                          <a:pt x="251" y="313"/>
                        </a:lnTo>
                        <a:lnTo>
                          <a:pt x="262" y="349"/>
                        </a:lnTo>
                        <a:lnTo>
                          <a:pt x="274" y="385"/>
                        </a:lnTo>
                        <a:lnTo>
                          <a:pt x="285" y="420"/>
                        </a:lnTo>
                        <a:lnTo>
                          <a:pt x="297" y="456"/>
                        </a:lnTo>
                        <a:lnTo>
                          <a:pt x="308" y="492"/>
                        </a:lnTo>
                        <a:lnTo>
                          <a:pt x="319" y="527"/>
                        </a:lnTo>
                        <a:lnTo>
                          <a:pt x="331" y="562"/>
                        </a:lnTo>
                        <a:lnTo>
                          <a:pt x="341" y="599"/>
                        </a:lnTo>
                        <a:lnTo>
                          <a:pt x="353" y="634"/>
                        </a:lnTo>
                        <a:lnTo>
                          <a:pt x="364" y="670"/>
                        </a:lnTo>
                        <a:lnTo>
                          <a:pt x="375" y="705"/>
                        </a:lnTo>
                        <a:lnTo>
                          <a:pt x="387" y="741"/>
                        </a:lnTo>
                        <a:lnTo>
                          <a:pt x="398" y="777"/>
                        </a:lnTo>
                        <a:lnTo>
                          <a:pt x="410" y="812"/>
                        </a:lnTo>
                        <a:lnTo>
                          <a:pt x="421" y="847"/>
                        </a:lnTo>
                        <a:lnTo>
                          <a:pt x="433" y="883"/>
                        </a:lnTo>
                        <a:lnTo>
                          <a:pt x="443" y="918"/>
                        </a:lnTo>
                        <a:lnTo>
                          <a:pt x="454" y="952"/>
                        </a:lnTo>
                        <a:lnTo>
                          <a:pt x="465" y="987"/>
                        </a:lnTo>
                        <a:lnTo>
                          <a:pt x="476" y="1022"/>
                        </a:lnTo>
                        <a:lnTo>
                          <a:pt x="486" y="1057"/>
                        </a:lnTo>
                        <a:lnTo>
                          <a:pt x="498" y="1091"/>
                        </a:lnTo>
                        <a:lnTo>
                          <a:pt x="508" y="1125"/>
                        </a:lnTo>
                        <a:lnTo>
                          <a:pt x="512" y="1152"/>
                        </a:lnTo>
                        <a:lnTo>
                          <a:pt x="514" y="1179"/>
                        </a:lnTo>
                        <a:lnTo>
                          <a:pt x="515" y="1206"/>
                        </a:lnTo>
                        <a:lnTo>
                          <a:pt x="514" y="1231"/>
                        </a:lnTo>
                        <a:lnTo>
                          <a:pt x="511" y="1257"/>
                        </a:lnTo>
                        <a:lnTo>
                          <a:pt x="506" y="1282"/>
                        </a:lnTo>
                        <a:lnTo>
                          <a:pt x="500" y="1307"/>
                        </a:lnTo>
                        <a:lnTo>
                          <a:pt x="493" y="1331"/>
                        </a:lnTo>
                        <a:lnTo>
                          <a:pt x="483" y="1354"/>
                        </a:lnTo>
                        <a:lnTo>
                          <a:pt x="472" y="1378"/>
                        </a:lnTo>
                        <a:lnTo>
                          <a:pt x="460" y="1402"/>
                        </a:lnTo>
                        <a:lnTo>
                          <a:pt x="447" y="1426"/>
                        </a:lnTo>
                        <a:lnTo>
                          <a:pt x="433" y="1449"/>
                        </a:lnTo>
                        <a:lnTo>
                          <a:pt x="417" y="1472"/>
                        </a:lnTo>
                        <a:lnTo>
                          <a:pt x="399" y="1495"/>
                        </a:lnTo>
                        <a:lnTo>
                          <a:pt x="382" y="1518"/>
                        </a:lnTo>
                        <a:lnTo>
                          <a:pt x="353" y="1523"/>
                        </a:lnTo>
                        <a:lnTo>
                          <a:pt x="325" y="1525"/>
                        </a:lnTo>
                        <a:lnTo>
                          <a:pt x="299" y="1521"/>
                        </a:lnTo>
                        <a:lnTo>
                          <a:pt x="273" y="1514"/>
                        </a:lnTo>
                        <a:lnTo>
                          <a:pt x="248" y="1504"/>
                        </a:lnTo>
                        <a:lnTo>
                          <a:pt x="224" y="1491"/>
                        </a:lnTo>
                        <a:lnTo>
                          <a:pt x="201" y="1477"/>
                        </a:lnTo>
                        <a:lnTo>
                          <a:pt x="179" y="1461"/>
                        </a:lnTo>
                        <a:lnTo>
                          <a:pt x="156" y="1445"/>
                        </a:lnTo>
                        <a:lnTo>
                          <a:pt x="134" y="1427"/>
                        </a:lnTo>
                        <a:lnTo>
                          <a:pt x="112" y="1409"/>
                        </a:lnTo>
                        <a:lnTo>
                          <a:pt x="90" y="1393"/>
                        </a:lnTo>
                        <a:lnTo>
                          <a:pt x="68" y="1377"/>
                        </a:lnTo>
                        <a:lnTo>
                          <a:pt x="46" y="1363"/>
                        </a:lnTo>
                        <a:lnTo>
                          <a:pt x="23" y="1351"/>
                        </a:lnTo>
                        <a:lnTo>
                          <a:pt x="0" y="1342"/>
                        </a:lnTo>
                        <a:lnTo>
                          <a:pt x="5" y="1300"/>
                        </a:lnTo>
                        <a:lnTo>
                          <a:pt x="11" y="1257"/>
                        </a:lnTo>
                        <a:lnTo>
                          <a:pt x="16" y="1216"/>
                        </a:lnTo>
                        <a:lnTo>
                          <a:pt x="21" y="1173"/>
                        </a:lnTo>
                        <a:lnTo>
                          <a:pt x="26" y="1131"/>
                        </a:lnTo>
                        <a:lnTo>
                          <a:pt x="31" y="1089"/>
                        </a:lnTo>
                        <a:lnTo>
                          <a:pt x="35" y="1047"/>
                        </a:lnTo>
                        <a:lnTo>
                          <a:pt x="41" y="1005"/>
                        </a:lnTo>
                        <a:lnTo>
                          <a:pt x="45" y="964"/>
                        </a:lnTo>
                        <a:lnTo>
                          <a:pt x="50" y="921"/>
                        </a:lnTo>
                        <a:lnTo>
                          <a:pt x="54" y="880"/>
                        </a:lnTo>
                        <a:lnTo>
                          <a:pt x="59" y="838"/>
                        </a:lnTo>
                        <a:lnTo>
                          <a:pt x="63" y="797"/>
                        </a:lnTo>
                        <a:lnTo>
                          <a:pt x="68" y="754"/>
                        </a:lnTo>
                        <a:lnTo>
                          <a:pt x="72" y="713"/>
                        </a:lnTo>
                        <a:lnTo>
                          <a:pt x="77" y="671"/>
                        </a:lnTo>
                        <a:lnTo>
                          <a:pt x="81" y="630"/>
                        </a:lnTo>
                        <a:lnTo>
                          <a:pt x="85" y="588"/>
                        </a:lnTo>
                        <a:lnTo>
                          <a:pt x="89" y="546"/>
                        </a:lnTo>
                        <a:lnTo>
                          <a:pt x="93" y="504"/>
                        </a:lnTo>
                        <a:lnTo>
                          <a:pt x="99" y="463"/>
                        </a:lnTo>
                        <a:lnTo>
                          <a:pt x="103" y="421"/>
                        </a:lnTo>
                        <a:lnTo>
                          <a:pt x="108" y="379"/>
                        </a:lnTo>
                        <a:lnTo>
                          <a:pt x="112" y="337"/>
                        </a:lnTo>
                        <a:lnTo>
                          <a:pt x="117" y="296"/>
                        </a:lnTo>
                        <a:lnTo>
                          <a:pt x="121" y="253"/>
                        </a:lnTo>
                        <a:lnTo>
                          <a:pt x="127" y="212"/>
                        </a:lnTo>
                        <a:lnTo>
                          <a:pt x="132" y="169"/>
                        </a:lnTo>
                        <a:lnTo>
                          <a:pt x="137" y="127"/>
                        </a:lnTo>
                        <a:lnTo>
                          <a:pt x="142" y="85"/>
                        </a:lnTo>
                        <a:lnTo>
                          <a:pt x="147" y="43"/>
                        </a:lnTo>
                        <a:lnTo>
                          <a:pt x="153" y="0"/>
                        </a:lnTo>
                        <a:close/>
                      </a:path>
                    </a:pathLst>
                  </a:custGeom>
                  <a:solidFill>
                    <a:srgbClr val="7FA1D3"/>
                  </a:solidFill>
                  <a:ln w="9525">
                    <a:solidFill>
                      <a:srgbClr val="2F5389"/>
                    </a:solidFill>
                    <a:round/>
                    <a:headEnd/>
                    <a:tailEnd/>
                  </a:ln>
                  <a:effectLst>
                    <a:outerShdw dist="35921" dir="2700000" algn="ctr" rotWithShape="0">
                      <a:srgbClr val="4D4D4D"/>
                    </a:outerShdw>
                  </a:effectLst>
                </p:spPr>
                <p:txBody>
                  <a:bodyPr/>
                  <a:lstStyle/>
                  <a:p>
                    <a:pPr>
                      <a:defRPr/>
                    </a:pPr>
                    <a:endParaRPr lang="en-US" dirty="0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4442" name="Group 5066"/>
              <p:cNvGrpSpPr>
                <a:grpSpLocks/>
              </p:cNvGrpSpPr>
              <p:nvPr/>
            </p:nvGrpSpPr>
            <p:grpSpPr bwMode="auto">
              <a:xfrm>
                <a:off x="2470" y="2680"/>
                <a:ext cx="602" cy="704"/>
                <a:chOff x="2469" y="2680"/>
                <a:chExt cx="602" cy="704"/>
              </a:xfrm>
            </p:grpSpPr>
            <p:sp>
              <p:nvSpPr>
                <p:cNvPr id="36811" name="Freeform 5067"/>
                <p:cNvSpPr>
                  <a:spLocks/>
                </p:cNvSpPr>
                <p:nvPr/>
              </p:nvSpPr>
              <p:spPr bwMode="auto">
                <a:xfrm>
                  <a:off x="2469" y="2680"/>
                  <a:ext cx="602" cy="704"/>
                </a:xfrm>
                <a:custGeom>
                  <a:avLst/>
                  <a:gdLst/>
                  <a:ahLst/>
                  <a:cxnLst>
                    <a:cxn ang="0">
                      <a:pos x="80" y="23"/>
                    </a:cxn>
                    <a:cxn ang="0">
                      <a:pos x="64" y="58"/>
                    </a:cxn>
                    <a:cxn ang="0">
                      <a:pos x="52" y="92"/>
                    </a:cxn>
                    <a:cxn ang="0">
                      <a:pos x="41" y="127"/>
                    </a:cxn>
                    <a:cxn ang="0">
                      <a:pos x="33" y="162"/>
                    </a:cxn>
                    <a:cxn ang="0">
                      <a:pos x="26" y="197"/>
                    </a:cxn>
                    <a:cxn ang="0">
                      <a:pos x="19" y="231"/>
                    </a:cxn>
                    <a:cxn ang="0">
                      <a:pos x="13" y="266"/>
                    </a:cxn>
                    <a:cxn ang="0">
                      <a:pos x="0" y="495"/>
                    </a:cxn>
                    <a:cxn ang="0">
                      <a:pos x="2" y="527"/>
                    </a:cxn>
                    <a:cxn ang="0">
                      <a:pos x="4" y="558"/>
                    </a:cxn>
                    <a:cxn ang="0">
                      <a:pos x="6" y="589"/>
                    </a:cxn>
                    <a:cxn ang="0">
                      <a:pos x="8" y="620"/>
                    </a:cxn>
                    <a:cxn ang="0">
                      <a:pos x="10" y="652"/>
                    </a:cxn>
                    <a:cxn ang="0">
                      <a:pos x="12" y="683"/>
                    </a:cxn>
                    <a:cxn ang="0">
                      <a:pos x="31" y="704"/>
                    </a:cxn>
                    <a:cxn ang="0">
                      <a:pos x="85" y="704"/>
                    </a:cxn>
                    <a:cxn ang="0">
                      <a:pos x="138" y="704"/>
                    </a:cxn>
                    <a:cxn ang="0">
                      <a:pos x="192" y="704"/>
                    </a:cxn>
                    <a:cxn ang="0">
                      <a:pos x="245" y="704"/>
                    </a:cxn>
                    <a:cxn ang="0">
                      <a:pos x="299" y="704"/>
                    </a:cxn>
                    <a:cxn ang="0">
                      <a:pos x="352" y="704"/>
                    </a:cxn>
                    <a:cxn ang="0">
                      <a:pos x="406" y="704"/>
                    </a:cxn>
                    <a:cxn ang="0">
                      <a:pos x="459" y="704"/>
                    </a:cxn>
                    <a:cxn ang="0">
                      <a:pos x="513" y="704"/>
                    </a:cxn>
                    <a:cxn ang="0">
                      <a:pos x="566" y="704"/>
                    </a:cxn>
                    <a:cxn ang="0">
                      <a:pos x="586" y="684"/>
                    </a:cxn>
                    <a:cxn ang="0">
                      <a:pos x="589" y="654"/>
                    </a:cxn>
                    <a:cxn ang="0">
                      <a:pos x="591" y="624"/>
                    </a:cxn>
                    <a:cxn ang="0">
                      <a:pos x="594" y="594"/>
                    </a:cxn>
                    <a:cxn ang="0">
                      <a:pos x="597" y="564"/>
                    </a:cxn>
                    <a:cxn ang="0">
                      <a:pos x="600" y="534"/>
                    </a:cxn>
                    <a:cxn ang="0">
                      <a:pos x="602" y="504"/>
                    </a:cxn>
                    <a:cxn ang="0">
                      <a:pos x="591" y="269"/>
                    </a:cxn>
                    <a:cxn ang="0">
                      <a:pos x="585" y="235"/>
                    </a:cxn>
                    <a:cxn ang="0">
                      <a:pos x="579" y="200"/>
                    </a:cxn>
                    <a:cxn ang="0">
                      <a:pos x="572" y="165"/>
                    </a:cxn>
                    <a:cxn ang="0">
                      <a:pos x="565" y="130"/>
                    </a:cxn>
                    <a:cxn ang="0">
                      <a:pos x="557" y="93"/>
                    </a:cxn>
                    <a:cxn ang="0">
                      <a:pos x="548" y="54"/>
                    </a:cxn>
                    <a:cxn ang="0">
                      <a:pos x="538" y="14"/>
                    </a:cxn>
                    <a:cxn ang="0">
                      <a:pos x="506" y="0"/>
                    </a:cxn>
                    <a:cxn ang="0">
                      <a:pos x="465" y="0"/>
                    </a:cxn>
                    <a:cxn ang="0">
                      <a:pos x="423" y="0"/>
                    </a:cxn>
                    <a:cxn ang="0">
                      <a:pos x="382" y="0"/>
                    </a:cxn>
                    <a:cxn ang="0">
                      <a:pos x="340" y="0"/>
                    </a:cxn>
                    <a:cxn ang="0">
                      <a:pos x="299" y="0"/>
                    </a:cxn>
                    <a:cxn ang="0">
                      <a:pos x="258" y="0"/>
                    </a:cxn>
                    <a:cxn ang="0">
                      <a:pos x="216" y="0"/>
                    </a:cxn>
                    <a:cxn ang="0">
                      <a:pos x="175" y="0"/>
                    </a:cxn>
                    <a:cxn ang="0">
                      <a:pos x="133" y="0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602" h="704">
                      <a:moveTo>
                        <a:pt x="92" y="0"/>
                      </a:moveTo>
                      <a:lnTo>
                        <a:pt x="86" y="11"/>
                      </a:lnTo>
                      <a:lnTo>
                        <a:pt x="80" y="23"/>
                      </a:lnTo>
                      <a:lnTo>
                        <a:pt x="74" y="34"/>
                      </a:lnTo>
                      <a:lnTo>
                        <a:pt x="69" y="46"/>
                      </a:lnTo>
                      <a:lnTo>
                        <a:pt x="64" y="58"/>
                      </a:lnTo>
                      <a:lnTo>
                        <a:pt x="60" y="69"/>
                      </a:lnTo>
                      <a:lnTo>
                        <a:pt x="56" y="81"/>
                      </a:lnTo>
                      <a:lnTo>
                        <a:pt x="52" y="92"/>
                      </a:lnTo>
                      <a:lnTo>
                        <a:pt x="48" y="104"/>
                      </a:lnTo>
                      <a:lnTo>
                        <a:pt x="45" y="116"/>
                      </a:lnTo>
                      <a:lnTo>
                        <a:pt x="41" y="127"/>
                      </a:lnTo>
                      <a:lnTo>
                        <a:pt x="38" y="139"/>
                      </a:lnTo>
                      <a:lnTo>
                        <a:pt x="36" y="150"/>
                      </a:lnTo>
                      <a:lnTo>
                        <a:pt x="33" y="162"/>
                      </a:lnTo>
                      <a:lnTo>
                        <a:pt x="30" y="174"/>
                      </a:lnTo>
                      <a:lnTo>
                        <a:pt x="28" y="185"/>
                      </a:lnTo>
                      <a:lnTo>
                        <a:pt x="26" y="197"/>
                      </a:lnTo>
                      <a:lnTo>
                        <a:pt x="24" y="208"/>
                      </a:lnTo>
                      <a:lnTo>
                        <a:pt x="22" y="220"/>
                      </a:lnTo>
                      <a:lnTo>
                        <a:pt x="19" y="231"/>
                      </a:lnTo>
                      <a:lnTo>
                        <a:pt x="17" y="243"/>
                      </a:lnTo>
                      <a:lnTo>
                        <a:pt x="15" y="254"/>
                      </a:lnTo>
                      <a:lnTo>
                        <a:pt x="13" y="266"/>
                      </a:lnTo>
                      <a:lnTo>
                        <a:pt x="11" y="278"/>
                      </a:lnTo>
                      <a:lnTo>
                        <a:pt x="9" y="289"/>
                      </a:lnTo>
                      <a:lnTo>
                        <a:pt x="0" y="495"/>
                      </a:lnTo>
                      <a:lnTo>
                        <a:pt x="0" y="506"/>
                      </a:lnTo>
                      <a:lnTo>
                        <a:pt x="1" y="516"/>
                      </a:lnTo>
                      <a:lnTo>
                        <a:pt x="2" y="527"/>
                      </a:lnTo>
                      <a:lnTo>
                        <a:pt x="2" y="537"/>
                      </a:lnTo>
                      <a:lnTo>
                        <a:pt x="3" y="547"/>
                      </a:lnTo>
                      <a:lnTo>
                        <a:pt x="4" y="558"/>
                      </a:lnTo>
                      <a:lnTo>
                        <a:pt x="4" y="569"/>
                      </a:lnTo>
                      <a:lnTo>
                        <a:pt x="5" y="579"/>
                      </a:lnTo>
                      <a:lnTo>
                        <a:pt x="6" y="589"/>
                      </a:lnTo>
                      <a:lnTo>
                        <a:pt x="6" y="600"/>
                      </a:lnTo>
                      <a:lnTo>
                        <a:pt x="7" y="610"/>
                      </a:lnTo>
                      <a:lnTo>
                        <a:pt x="8" y="620"/>
                      </a:lnTo>
                      <a:lnTo>
                        <a:pt x="8" y="631"/>
                      </a:lnTo>
                      <a:lnTo>
                        <a:pt x="9" y="642"/>
                      </a:lnTo>
                      <a:lnTo>
                        <a:pt x="10" y="652"/>
                      </a:lnTo>
                      <a:lnTo>
                        <a:pt x="11" y="663"/>
                      </a:lnTo>
                      <a:lnTo>
                        <a:pt x="11" y="673"/>
                      </a:lnTo>
                      <a:lnTo>
                        <a:pt x="12" y="683"/>
                      </a:lnTo>
                      <a:lnTo>
                        <a:pt x="12" y="694"/>
                      </a:lnTo>
                      <a:lnTo>
                        <a:pt x="13" y="704"/>
                      </a:lnTo>
                      <a:lnTo>
                        <a:pt x="31" y="704"/>
                      </a:lnTo>
                      <a:lnTo>
                        <a:pt x="49" y="704"/>
                      </a:lnTo>
                      <a:lnTo>
                        <a:pt x="67" y="704"/>
                      </a:lnTo>
                      <a:lnTo>
                        <a:pt x="85" y="704"/>
                      </a:lnTo>
                      <a:lnTo>
                        <a:pt x="102" y="704"/>
                      </a:lnTo>
                      <a:lnTo>
                        <a:pt x="120" y="704"/>
                      </a:lnTo>
                      <a:lnTo>
                        <a:pt x="138" y="704"/>
                      </a:lnTo>
                      <a:lnTo>
                        <a:pt x="156" y="704"/>
                      </a:lnTo>
                      <a:lnTo>
                        <a:pt x="174" y="704"/>
                      </a:lnTo>
                      <a:lnTo>
                        <a:pt x="192" y="704"/>
                      </a:lnTo>
                      <a:lnTo>
                        <a:pt x="209" y="704"/>
                      </a:lnTo>
                      <a:lnTo>
                        <a:pt x="228" y="704"/>
                      </a:lnTo>
                      <a:lnTo>
                        <a:pt x="245" y="704"/>
                      </a:lnTo>
                      <a:lnTo>
                        <a:pt x="263" y="704"/>
                      </a:lnTo>
                      <a:lnTo>
                        <a:pt x="281" y="704"/>
                      </a:lnTo>
                      <a:lnTo>
                        <a:pt x="299" y="704"/>
                      </a:lnTo>
                      <a:lnTo>
                        <a:pt x="316" y="704"/>
                      </a:lnTo>
                      <a:lnTo>
                        <a:pt x="334" y="704"/>
                      </a:lnTo>
                      <a:lnTo>
                        <a:pt x="352" y="704"/>
                      </a:lnTo>
                      <a:lnTo>
                        <a:pt x="370" y="704"/>
                      </a:lnTo>
                      <a:lnTo>
                        <a:pt x="388" y="704"/>
                      </a:lnTo>
                      <a:lnTo>
                        <a:pt x="406" y="704"/>
                      </a:lnTo>
                      <a:lnTo>
                        <a:pt x="424" y="704"/>
                      </a:lnTo>
                      <a:lnTo>
                        <a:pt x="441" y="704"/>
                      </a:lnTo>
                      <a:lnTo>
                        <a:pt x="459" y="704"/>
                      </a:lnTo>
                      <a:lnTo>
                        <a:pt x="477" y="704"/>
                      </a:lnTo>
                      <a:lnTo>
                        <a:pt x="495" y="704"/>
                      </a:lnTo>
                      <a:lnTo>
                        <a:pt x="513" y="704"/>
                      </a:lnTo>
                      <a:lnTo>
                        <a:pt x="531" y="704"/>
                      </a:lnTo>
                      <a:lnTo>
                        <a:pt x="549" y="704"/>
                      </a:lnTo>
                      <a:lnTo>
                        <a:pt x="566" y="704"/>
                      </a:lnTo>
                      <a:lnTo>
                        <a:pt x="584" y="704"/>
                      </a:lnTo>
                      <a:lnTo>
                        <a:pt x="585" y="694"/>
                      </a:lnTo>
                      <a:lnTo>
                        <a:pt x="586" y="684"/>
                      </a:lnTo>
                      <a:lnTo>
                        <a:pt x="587" y="674"/>
                      </a:lnTo>
                      <a:lnTo>
                        <a:pt x="588" y="664"/>
                      </a:lnTo>
                      <a:lnTo>
                        <a:pt x="589" y="654"/>
                      </a:lnTo>
                      <a:lnTo>
                        <a:pt x="589" y="644"/>
                      </a:lnTo>
                      <a:lnTo>
                        <a:pt x="590" y="634"/>
                      </a:lnTo>
                      <a:lnTo>
                        <a:pt x="591" y="624"/>
                      </a:lnTo>
                      <a:lnTo>
                        <a:pt x="592" y="614"/>
                      </a:lnTo>
                      <a:lnTo>
                        <a:pt x="594" y="604"/>
                      </a:lnTo>
                      <a:lnTo>
                        <a:pt x="594" y="594"/>
                      </a:lnTo>
                      <a:lnTo>
                        <a:pt x="595" y="584"/>
                      </a:lnTo>
                      <a:lnTo>
                        <a:pt x="596" y="574"/>
                      </a:lnTo>
                      <a:lnTo>
                        <a:pt x="597" y="564"/>
                      </a:lnTo>
                      <a:lnTo>
                        <a:pt x="598" y="554"/>
                      </a:lnTo>
                      <a:lnTo>
                        <a:pt x="599" y="544"/>
                      </a:lnTo>
                      <a:lnTo>
                        <a:pt x="600" y="534"/>
                      </a:lnTo>
                      <a:lnTo>
                        <a:pt x="600" y="524"/>
                      </a:lnTo>
                      <a:lnTo>
                        <a:pt x="601" y="514"/>
                      </a:lnTo>
                      <a:lnTo>
                        <a:pt x="602" y="504"/>
                      </a:lnTo>
                      <a:lnTo>
                        <a:pt x="596" y="292"/>
                      </a:lnTo>
                      <a:lnTo>
                        <a:pt x="594" y="280"/>
                      </a:lnTo>
                      <a:lnTo>
                        <a:pt x="591" y="269"/>
                      </a:lnTo>
                      <a:lnTo>
                        <a:pt x="589" y="258"/>
                      </a:lnTo>
                      <a:lnTo>
                        <a:pt x="587" y="246"/>
                      </a:lnTo>
                      <a:lnTo>
                        <a:pt x="585" y="235"/>
                      </a:lnTo>
                      <a:lnTo>
                        <a:pt x="583" y="223"/>
                      </a:lnTo>
                      <a:lnTo>
                        <a:pt x="581" y="212"/>
                      </a:lnTo>
                      <a:lnTo>
                        <a:pt x="579" y="200"/>
                      </a:lnTo>
                      <a:lnTo>
                        <a:pt x="577" y="189"/>
                      </a:lnTo>
                      <a:lnTo>
                        <a:pt x="575" y="177"/>
                      </a:lnTo>
                      <a:lnTo>
                        <a:pt x="572" y="165"/>
                      </a:lnTo>
                      <a:lnTo>
                        <a:pt x="570" y="154"/>
                      </a:lnTo>
                      <a:lnTo>
                        <a:pt x="567" y="142"/>
                      </a:lnTo>
                      <a:lnTo>
                        <a:pt x="565" y="130"/>
                      </a:lnTo>
                      <a:lnTo>
                        <a:pt x="562" y="118"/>
                      </a:lnTo>
                      <a:lnTo>
                        <a:pt x="560" y="105"/>
                      </a:lnTo>
                      <a:lnTo>
                        <a:pt x="557" y="93"/>
                      </a:lnTo>
                      <a:lnTo>
                        <a:pt x="554" y="80"/>
                      </a:lnTo>
                      <a:lnTo>
                        <a:pt x="551" y="67"/>
                      </a:lnTo>
                      <a:lnTo>
                        <a:pt x="548" y="54"/>
                      </a:lnTo>
                      <a:lnTo>
                        <a:pt x="545" y="41"/>
                      </a:lnTo>
                      <a:lnTo>
                        <a:pt x="541" y="28"/>
                      </a:lnTo>
                      <a:lnTo>
                        <a:pt x="538" y="14"/>
                      </a:lnTo>
                      <a:lnTo>
                        <a:pt x="534" y="0"/>
                      </a:lnTo>
                      <a:lnTo>
                        <a:pt x="520" y="0"/>
                      </a:lnTo>
                      <a:lnTo>
                        <a:pt x="506" y="0"/>
                      </a:lnTo>
                      <a:lnTo>
                        <a:pt x="492" y="0"/>
                      </a:lnTo>
                      <a:lnTo>
                        <a:pt x="478" y="0"/>
                      </a:lnTo>
                      <a:lnTo>
                        <a:pt x="465" y="0"/>
                      </a:lnTo>
                      <a:lnTo>
                        <a:pt x="451" y="0"/>
                      </a:lnTo>
                      <a:lnTo>
                        <a:pt x="437" y="0"/>
                      </a:lnTo>
                      <a:lnTo>
                        <a:pt x="423" y="0"/>
                      </a:lnTo>
                      <a:lnTo>
                        <a:pt x="410" y="0"/>
                      </a:lnTo>
                      <a:lnTo>
                        <a:pt x="395" y="0"/>
                      </a:lnTo>
                      <a:lnTo>
                        <a:pt x="382" y="0"/>
                      </a:lnTo>
                      <a:lnTo>
                        <a:pt x="368" y="0"/>
                      </a:lnTo>
                      <a:lnTo>
                        <a:pt x="354" y="0"/>
                      </a:lnTo>
                      <a:lnTo>
                        <a:pt x="340" y="0"/>
                      </a:lnTo>
                      <a:lnTo>
                        <a:pt x="327" y="0"/>
                      </a:lnTo>
                      <a:lnTo>
                        <a:pt x="313" y="0"/>
                      </a:lnTo>
                      <a:lnTo>
                        <a:pt x="299" y="0"/>
                      </a:lnTo>
                      <a:lnTo>
                        <a:pt x="285" y="0"/>
                      </a:lnTo>
                      <a:lnTo>
                        <a:pt x="271" y="0"/>
                      </a:lnTo>
                      <a:lnTo>
                        <a:pt x="258" y="0"/>
                      </a:lnTo>
                      <a:lnTo>
                        <a:pt x="244" y="0"/>
                      </a:lnTo>
                      <a:lnTo>
                        <a:pt x="230" y="0"/>
                      </a:lnTo>
                      <a:lnTo>
                        <a:pt x="216" y="0"/>
                      </a:lnTo>
                      <a:lnTo>
                        <a:pt x="203" y="0"/>
                      </a:lnTo>
                      <a:lnTo>
                        <a:pt x="189" y="0"/>
                      </a:lnTo>
                      <a:lnTo>
                        <a:pt x="175" y="0"/>
                      </a:lnTo>
                      <a:lnTo>
                        <a:pt x="161" y="0"/>
                      </a:lnTo>
                      <a:lnTo>
                        <a:pt x="147" y="0"/>
                      </a:lnTo>
                      <a:lnTo>
                        <a:pt x="133" y="0"/>
                      </a:lnTo>
                      <a:lnTo>
                        <a:pt x="120" y="0"/>
                      </a:lnTo>
                      <a:lnTo>
                        <a:pt x="106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6350">
                  <a:solidFill>
                    <a:srgbClr val="254169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4D4D4D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44" name="AutoShape 5068"/>
                <p:cNvSpPr>
                  <a:spLocks noChangeArrowheads="1"/>
                </p:cNvSpPr>
                <p:nvPr/>
              </p:nvSpPr>
              <p:spPr bwMode="auto">
                <a:xfrm rot="10800000">
                  <a:off x="2539" y="2698"/>
                  <a:ext cx="479" cy="42"/>
                </a:xfrm>
                <a:custGeom>
                  <a:avLst/>
                  <a:gdLst>
                    <a:gd name="T0" fmla="*/ 474 w 21600"/>
                    <a:gd name="T1" fmla="*/ 21 h 21600"/>
                    <a:gd name="T2" fmla="*/ 240 w 21600"/>
                    <a:gd name="T3" fmla="*/ 42 h 21600"/>
                    <a:gd name="T4" fmla="*/ 5 w 21600"/>
                    <a:gd name="T5" fmla="*/ 21 h 21600"/>
                    <a:gd name="T6" fmla="*/ 24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029 w 21600"/>
                    <a:gd name="T13" fmla="*/ 2057 h 21600"/>
                    <a:gd name="T14" fmla="*/ 19571 w 21600"/>
                    <a:gd name="T15" fmla="*/ 19543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496" y="21600"/>
                      </a:lnTo>
                      <a:lnTo>
                        <a:pt x="21104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45" name="Line 5069"/>
                <p:cNvSpPr>
                  <a:spLocks noChangeShapeType="1"/>
                </p:cNvSpPr>
                <p:nvPr/>
              </p:nvSpPr>
              <p:spPr bwMode="auto">
                <a:xfrm>
                  <a:off x="2529" y="2751"/>
                  <a:ext cx="491" cy="0"/>
                </a:xfrm>
                <a:prstGeom prst="line">
                  <a:avLst/>
                </a:prstGeom>
                <a:noFill/>
                <a:ln w="3810">
                  <a:solidFill>
                    <a:srgbClr val="254169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46" name="Rectangle 5070"/>
                <p:cNvSpPr>
                  <a:spLocks noChangeArrowheads="1"/>
                </p:cNvSpPr>
                <p:nvPr/>
              </p:nvSpPr>
              <p:spPr bwMode="auto">
                <a:xfrm>
                  <a:off x="2762" y="2683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47" name="Rectangle 5071"/>
                <p:cNvSpPr>
                  <a:spLocks noChangeArrowheads="1"/>
                </p:cNvSpPr>
                <p:nvPr/>
              </p:nvSpPr>
              <p:spPr bwMode="auto">
                <a:xfrm>
                  <a:off x="2568" y="2684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448" name="Rectangle 5072"/>
                <p:cNvSpPr>
                  <a:spLocks noChangeArrowheads="1"/>
                </p:cNvSpPr>
                <p:nvPr/>
              </p:nvSpPr>
              <p:spPr bwMode="auto">
                <a:xfrm>
                  <a:off x="2972" y="2684"/>
                  <a:ext cx="27" cy="73"/>
                </a:xfrm>
                <a:prstGeom prst="rect">
                  <a:avLst/>
                </a:prstGeom>
                <a:solidFill>
                  <a:schemeClr val="hlink"/>
                </a:solidFill>
                <a:ln w="3810" algn="ctr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  <p:sp>
        <p:nvSpPr>
          <p:cNvPr id="4103" name="AutoShape 5073"/>
          <p:cNvSpPr>
            <a:spLocks noChangeArrowheads="1"/>
          </p:cNvSpPr>
          <p:nvPr/>
        </p:nvSpPr>
        <p:spPr bwMode="auto">
          <a:xfrm>
            <a:off x="170404" y="4716592"/>
            <a:ext cx="7123113" cy="687388"/>
          </a:xfrm>
          <a:prstGeom prst="cube">
            <a:avLst>
              <a:gd name="adj" fmla="val 84231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4104" name="Group 5074"/>
          <p:cNvGrpSpPr>
            <a:grpSpLocks/>
          </p:cNvGrpSpPr>
          <p:nvPr/>
        </p:nvGrpSpPr>
        <p:grpSpPr bwMode="auto">
          <a:xfrm>
            <a:off x="1924592" y="4678492"/>
            <a:ext cx="1306512" cy="581025"/>
            <a:chOff x="1297" y="2937"/>
            <a:chExt cx="879" cy="391"/>
          </a:xfrm>
        </p:grpSpPr>
        <p:grpSp>
          <p:nvGrpSpPr>
            <p:cNvPr id="4365" name="Group 5075"/>
            <p:cNvGrpSpPr>
              <a:grpSpLocks/>
            </p:cNvGrpSpPr>
            <p:nvPr/>
          </p:nvGrpSpPr>
          <p:grpSpPr bwMode="auto">
            <a:xfrm>
              <a:off x="1598" y="2937"/>
              <a:ext cx="578" cy="391"/>
              <a:chOff x="1494" y="2860"/>
              <a:chExt cx="578" cy="391"/>
            </a:xfrm>
          </p:grpSpPr>
          <p:grpSp>
            <p:nvGrpSpPr>
              <p:cNvPr id="4403" name="Group 5076"/>
              <p:cNvGrpSpPr>
                <a:grpSpLocks/>
              </p:cNvGrpSpPr>
              <p:nvPr/>
            </p:nvGrpSpPr>
            <p:grpSpPr bwMode="auto">
              <a:xfrm>
                <a:off x="1494" y="2860"/>
                <a:ext cx="290" cy="103"/>
                <a:chOff x="1494" y="2860"/>
                <a:chExt cx="290" cy="103"/>
              </a:xfrm>
            </p:grpSpPr>
            <p:grpSp>
              <p:nvGrpSpPr>
                <p:cNvPr id="4431" name="Group 5077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433" name="AutoShape 507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4" name="Oval 507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5" name="Oval 508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6" name="Oval 508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7" name="Oval 5082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8" name="Oval 508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32" name="Oval 5084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04" name="Group 5085"/>
              <p:cNvGrpSpPr>
                <a:grpSpLocks/>
              </p:cNvGrpSpPr>
              <p:nvPr/>
            </p:nvGrpSpPr>
            <p:grpSpPr bwMode="auto">
              <a:xfrm>
                <a:off x="1590" y="2956"/>
                <a:ext cx="290" cy="103"/>
                <a:chOff x="1494" y="2860"/>
                <a:chExt cx="290" cy="103"/>
              </a:xfrm>
            </p:grpSpPr>
            <p:grpSp>
              <p:nvGrpSpPr>
                <p:cNvPr id="4423" name="Group 5086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425" name="AutoShape 508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6" name="Oval 508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7" name="Oval 508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8" name="Oval 509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9" name="Oval 509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30" name="Oval 5092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24" name="Oval 5093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05" name="Group 5094"/>
              <p:cNvGrpSpPr>
                <a:grpSpLocks/>
              </p:cNvGrpSpPr>
              <p:nvPr/>
            </p:nvGrpSpPr>
            <p:grpSpPr bwMode="auto">
              <a:xfrm>
                <a:off x="1686" y="3052"/>
                <a:ext cx="290" cy="103"/>
                <a:chOff x="1494" y="2860"/>
                <a:chExt cx="290" cy="103"/>
              </a:xfrm>
            </p:grpSpPr>
            <p:grpSp>
              <p:nvGrpSpPr>
                <p:cNvPr id="4415" name="Group 5095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417" name="AutoShape 509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8" name="Oval 509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9" name="Oval 509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0" name="Oval 509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1" name="Oval 510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22" name="Oval 5101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16" name="Oval 5102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406" name="Group 5103"/>
              <p:cNvGrpSpPr>
                <a:grpSpLocks/>
              </p:cNvGrpSpPr>
              <p:nvPr/>
            </p:nvGrpSpPr>
            <p:grpSpPr bwMode="auto">
              <a:xfrm>
                <a:off x="1782" y="3148"/>
                <a:ext cx="290" cy="103"/>
                <a:chOff x="1494" y="2860"/>
                <a:chExt cx="290" cy="103"/>
              </a:xfrm>
            </p:grpSpPr>
            <p:grpSp>
              <p:nvGrpSpPr>
                <p:cNvPr id="4407" name="Group 5104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409" name="AutoShape 510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0" name="Oval 510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1" name="Oval 510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2" name="Oval 510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3" name="Oval 510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14" name="Oval 511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408" name="Oval 5111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366" name="Group 5112"/>
            <p:cNvGrpSpPr>
              <a:grpSpLocks/>
            </p:cNvGrpSpPr>
            <p:nvPr/>
          </p:nvGrpSpPr>
          <p:grpSpPr bwMode="auto">
            <a:xfrm>
              <a:off x="1297" y="2937"/>
              <a:ext cx="578" cy="391"/>
              <a:chOff x="1878" y="3244"/>
              <a:chExt cx="578" cy="391"/>
            </a:xfrm>
          </p:grpSpPr>
          <p:grpSp>
            <p:nvGrpSpPr>
              <p:cNvPr id="4367" name="Group 5113"/>
              <p:cNvGrpSpPr>
                <a:grpSpLocks/>
              </p:cNvGrpSpPr>
              <p:nvPr/>
            </p:nvGrpSpPr>
            <p:grpSpPr bwMode="auto">
              <a:xfrm>
                <a:off x="1878" y="3244"/>
                <a:ext cx="290" cy="103"/>
                <a:chOff x="1494" y="2860"/>
                <a:chExt cx="290" cy="103"/>
              </a:xfrm>
            </p:grpSpPr>
            <p:grpSp>
              <p:nvGrpSpPr>
                <p:cNvPr id="4395" name="Group 5114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397" name="AutoShape 511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8" name="Oval 511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9" name="Oval 511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00" name="Oval 511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01" name="Oval 511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402" name="Oval 5120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396" name="Oval 5121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68" name="Group 5122"/>
              <p:cNvGrpSpPr>
                <a:grpSpLocks/>
              </p:cNvGrpSpPr>
              <p:nvPr/>
            </p:nvGrpSpPr>
            <p:grpSpPr bwMode="auto">
              <a:xfrm>
                <a:off x="1974" y="3340"/>
                <a:ext cx="290" cy="103"/>
                <a:chOff x="1494" y="2860"/>
                <a:chExt cx="290" cy="103"/>
              </a:xfrm>
            </p:grpSpPr>
            <p:grpSp>
              <p:nvGrpSpPr>
                <p:cNvPr id="4387" name="Group 5123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389" name="AutoShape 5124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0" name="Oval 512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1" name="Oval 512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2" name="Oval 512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3" name="Oval 512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94" name="Oval 5129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388" name="Oval 5130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69" name="Group 5131"/>
              <p:cNvGrpSpPr>
                <a:grpSpLocks/>
              </p:cNvGrpSpPr>
              <p:nvPr/>
            </p:nvGrpSpPr>
            <p:grpSpPr bwMode="auto">
              <a:xfrm>
                <a:off x="2070" y="3436"/>
                <a:ext cx="290" cy="103"/>
                <a:chOff x="1494" y="2860"/>
                <a:chExt cx="290" cy="103"/>
              </a:xfrm>
            </p:grpSpPr>
            <p:grpSp>
              <p:nvGrpSpPr>
                <p:cNvPr id="4379" name="Group 5132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381" name="AutoShape 513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82" name="Oval 5134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83" name="Oval 513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84" name="Oval 513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85" name="Oval 513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86" name="Oval 5138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380" name="Oval 5139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70" name="Group 5140"/>
              <p:cNvGrpSpPr>
                <a:grpSpLocks/>
              </p:cNvGrpSpPr>
              <p:nvPr/>
            </p:nvGrpSpPr>
            <p:grpSpPr bwMode="auto">
              <a:xfrm>
                <a:off x="2166" y="3532"/>
                <a:ext cx="290" cy="103"/>
                <a:chOff x="1494" y="2860"/>
                <a:chExt cx="290" cy="103"/>
              </a:xfrm>
            </p:grpSpPr>
            <p:grpSp>
              <p:nvGrpSpPr>
                <p:cNvPr id="4371" name="Group 5141"/>
                <p:cNvGrpSpPr>
                  <a:grpSpLocks/>
                </p:cNvGrpSpPr>
                <p:nvPr/>
              </p:nvGrpSpPr>
              <p:grpSpPr bwMode="auto">
                <a:xfrm rot="5400000">
                  <a:off x="1587" y="2767"/>
                  <a:ext cx="103" cy="290"/>
                  <a:chOff x="1592" y="1650"/>
                  <a:chExt cx="60" cy="290"/>
                </a:xfrm>
              </p:grpSpPr>
              <p:sp>
                <p:nvSpPr>
                  <p:cNvPr id="4373" name="AutoShape 5142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477" y="1765"/>
                    <a:ext cx="290" cy="60"/>
                  </a:xfrm>
                  <a:prstGeom prst="can">
                    <a:avLst>
                      <a:gd name="adj" fmla="val 50000"/>
                    </a:avLst>
                  </a:prstGeom>
                  <a:solidFill>
                    <a:srgbClr val="333333"/>
                  </a:solidFill>
                  <a:ln w="127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74" name="Oval 5143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5" y="1796"/>
                    <a:ext cx="6" cy="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75" name="Oval 5144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0" y="1906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76" name="Oval 5145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04" y="1677"/>
                    <a:ext cx="9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77" name="Oval 5146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3" y="1734"/>
                    <a:ext cx="8" cy="5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4378" name="Oval 5147"/>
                  <p:cNvSpPr>
                    <a:spLocks noChangeArrowheads="1"/>
                  </p:cNvSpPr>
                  <p:nvPr/>
                </p:nvSpPr>
                <p:spPr bwMode="auto">
                  <a:xfrm rot="-5372285">
                    <a:off x="1611" y="1854"/>
                    <a:ext cx="7" cy="4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4372" name="Oval 5148"/>
                <p:cNvSpPr>
                  <a:spLocks noChangeArrowheads="1"/>
                </p:cNvSpPr>
                <p:nvPr/>
              </p:nvSpPr>
              <p:spPr bwMode="auto">
                <a:xfrm>
                  <a:off x="1572" y="2865"/>
                  <a:ext cx="121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  <p:grpSp>
        <p:nvGrpSpPr>
          <p:cNvPr id="4105" name="Group 5149"/>
          <p:cNvGrpSpPr>
            <a:grpSpLocks/>
          </p:cNvGrpSpPr>
          <p:nvPr/>
        </p:nvGrpSpPr>
        <p:grpSpPr bwMode="auto">
          <a:xfrm>
            <a:off x="3346992" y="4713417"/>
            <a:ext cx="1331912" cy="544513"/>
            <a:chOff x="2044" y="2960"/>
            <a:chExt cx="897" cy="367"/>
          </a:xfrm>
        </p:grpSpPr>
        <p:grpSp>
          <p:nvGrpSpPr>
            <p:cNvPr id="4291" name="Group 5150"/>
            <p:cNvGrpSpPr>
              <a:grpSpLocks/>
            </p:cNvGrpSpPr>
            <p:nvPr/>
          </p:nvGrpSpPr>
          <p:grpSpPr bwMode="auto">
            <a:xfrm>
              <a:off x="2044" y="2969"/>
              <a:ext cx="578" cy="342"/>
              <a:chOff x="2129" y="2969"/>
              <a:chExt cx="578" cy="342"/>
            </a:xfrm>
          </p:grpSpPr>
          <p:grpSp>
            <p:nvGrpSpPr>
              <p:cNvPr id="4329" name="Group 5151"/>
              <p:cNvGrpSpPr>
                <a:grpSpLocks/>
              </p:cNvGrpSpPr>
              <p:nvPr/>
            </p:nvGrpSpPr>
            <p:grpSpPr bwMode="auto">
              <a:xfrm rot="-5400000">
                <a:off x="2219" y="2879"/>
                <a:ext cx="109" cy="290"/>
                <a:chOff x="2234" y="1662"/>
                <a:chExt cx="109" cy="290"/>
              </a:xfrm>
            </p:grpSpPr>
            <p:sp>
              <p:nvSpPr>
                <p:cNvPr id="4357" name="AutoShape 5152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8" name="AutoShape 5153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898" name="AutoShape 5154"/>
                <p:cNvSpPr>
                  <a:spLocks noChangeArrowheads="1"/>
                </p:cNvSpPr>
                <p:nvPr/>
              </p:nvSpPr>
              <p:spPr bwMode="auto">
                <a:xfrm rot="189027715">
                  <a:off x="2120" y="1777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60" name="Oval 5155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61" name="Oval 5156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62" name="Oval 5157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63" name="Oval 5158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64" name="Oval 5159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30" name="Group 5160"/>
              <p:cNvGrpSpPr>
                <a:grpSpLocks/>
              </p:cNvGrpSpPr>
              <p:nvPr/>
            </p:nvGrpSpPr>
            <p:grpSpPr bwMode="auto">
              <a:xfrm rot="-5400000">
                <a:off x="2315" y="2945"/>
                <a:ext cx="109" cy="290"/>
                <a:chOff x="2234" y="1662"/>
                <a:chExt cx="109" cy="290"/>
              </a:xfrm>
            </p:grpSpPr>
            <p:sp>
              <p:nvSpPr>
                <p:cNvPr id="4349" name="AutoShape 5161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0" name="AutoShape 5162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07" name="AutoShape 5163"/>
                <p:cNvSpPr>
                  <a:spLocks noChangeArrowheads="1"/>
                </p:cNvSpPr>
                <p:nvPr/>
              </p:nvSpPr>
              <p:spPr bwMode="auto">
                <a:xfrm rot="189027715">
                  <a:off x="2120" y="1778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2" name="Oval 5164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3" name="Oval 5165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4" name="Oval 5166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5" name="Oval 5167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56" name="Oval 5168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31" name="Group 5169"/>
              <p:cNvGrpSpPr>
                <a:grpSpLocks/>
              </p:cNvGrpSpPr>
              <p:nvPr/>
            </p:nvGrpSpPr>
            <p:grpSpPr bwMode="auto">
              <a:xfrm rot="-5400000">
                <a:off x="2411" y="3026"/>
                <a:ext cx="109" cy="290"/>
                <a:chOff x="2234" y="1662"/>
                <a:chExt cx="109" cy="290"/>
              </a:xfrm>
            </p:grpSpPr>
            <p:sp>
              <p:nvSpPr>
                <p:cNvPr id="4341" name="AutoShape 5170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2" name="AutoShape 5171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16" name="AutoShape 5172"/>
                <p:cNvSpPr>
                  <a:spLocks noChangeArrowheads="1"/>
                </p:cNvSpPr>
                <p:nvPr/>
              </p:nvSpPr>
              <p:spPr bwMode="auto">
                <a:xfrm rot="189027715">
                  <a:off x="2119" y="1778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4" name="Oval 5173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5" name="Oval 5174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6" name="Oval 5175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7" name="Oval 5176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8" name="Oval 5177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332" name="Group 5178"/>
              <p:cNvGrpSpPr>
                <a:grpSpLocks/>
              </p:cNvGrpSpPr>
              <p:nvPr/>
            </p:nvGrpSpPr>
            <p:grpSpPr bwMode="auto">
              <a:xfrm rot="-5400000">
                <a:off x="2507" y="3112"/>
                <a:ext cx="109" cy="290"/>
                <a:chOff x="2234" y="1662"/>
                <a:chExt cx="109" cy="290"/>
              </a:xfrm>
            </p:grpSpPr>
            <p:sp>
              <p:nvSpPr>
                <p:cNvPr id="4333" name="AutoShape 5179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34" name="AutoShape 5180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25" name="AutoShape 5181"/>
                <p:cNvSpPr>
                  <a:spLocks noChangeArrowheads="1"/>
                </p:cNvSpPr>
                <p:nvPr/>
              </p:nvSpPr>
              <p:spPr bwMode="auto">
                <a:xfrm rot="189027715">
                  <a:off x="2120" y="1778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36" name="Oval 5182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37" name="Oval 5183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38" name="Oval 5184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39" name="Oval 5185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40" name="Oval 5186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292" name="Group 5187"/>
            <p:cNvGrpSpPr>
              <a:grpSpLocks/>
            </p:cNvGrpSpPr>
            <p:nvPr/>
          </p:nvGrpSpPr>
          <p:grpSpPr bwMode="auto">
            <a:xfrm>
              <a:off x="2363" y="2960"/>
              <a:ext cx="578" cy="367"/>
              <a:chOff x="2513" y="2960"/>
              <a:chExt cx="578" cy="367"/>
            </a:xfrm>
          </p:grpSpPr>
          <p:grpSp>
            <p:nvGrpSpPr>
              <p:cNvPr id="4293" name="Group 5188"/>
              <p:cNvGrpSpPr>
                <a:grpSpLocks/>
              </p:cNvGrpSpPr>
              <p:nvPr/>
            </p:nvGrpSpPr>
            <p:grpSpPr bwMode="auto">
              <a:xfrm rot="-5400000">
                <a:off x="2603" y="2870"/>
                <a:ext cx="109" cy="290"/>
                <a:chOff x="2234" y="1662"/>
                <a:chExt cx="109" cy="290"/>
              </a:xfrm>
            </p:grpSpPr>
            <p:sp>
              <p:nvSpPr>
                <p:cNvPr id="4321" name="AutoShape 5189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2" name="AutoShape 5190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35" name="AutoShape 5191"/>
                <p:cNvSpPr>
                  <a:spLocks noChangeArrowheads="1"/>
                </p:cNvSpPr>
                <p:nvPr/>
              </p:nvSpPr>
              <p:spPr bwMode="auto">
                <a:xfrm rot="189027715">
                  <a:off x="2119" y="1777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4" name="Oval 5192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5" name="Oval 5193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6" name="Oval 5194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7" name="Oval 5195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8" name="Oval 5196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94" name="Group 5197"/>
              <p:cNvGrpSpPr>
                <a:grpSpLocks/>
              </p:cNvGrpSpPr>
              <p:nvPr/>
            </p:nvGrpSpPr>
            <p:grpSpPr bwMode="auto">
              <a:xfrm rot="-5400000">
                <a:off x="2699" y="2956"/>
                <a:ext cx="109" cy="290"/>
                <a:chOff x="2234" y="1662"/>
                <a:chExt cx="109" cy="290"/>
              </a:xfrm>
            </p:grpSpPr>
            <p:sp>
              <p:nvSpPr>
                <p:cNvPr id="4313" name="AutoShape 5198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4" name="AutoShape 5199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44" name="AutoShape 5200"/>
                <p:cNvSpPr>
                  <a:spLocks noChangeArrowheads="1"/>
                </p:cNvSpPr>
                <p:nvPr/>
              </p:nvSpPr>
              <p:spPr bwMode="auto">
                <a:xfrm rot="189027715">
                  <a:off x="2120" y="1777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6" name="Oval 5201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7" name="Oval 5202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8" name="Oval 5203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9" name="Oval 5204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20" name="Oval 5205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95" name="Group 5206"/>
              <p:cNvGrpSpPr>
                <a:grpSpLocks/>
              </p:cNvGrpSpPr>
              <p:nvPr/>
            </p:nvGrpSpPr>
            <p:grpSpPr bwMode="auto">
              <a:xfrm rot="-5400000">
                <a:off x="2795" y="3042"/>
                <a:ext cx="109" cy="290"/>
                <a:chOff x="2234" y="1662"/>
                <a:chExt cx="109" cy="290"/>
              </a:xfrm>
            </p:grpSpPr>
            <p:sp>
              <p:nvSpPr>
                <p:cNvPr id="4305" name="AutoShape 5207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6" name="AutoShape 5208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53" name="AutoShape 5209"/>
                <p:cNvSpPr>
                  <a:spLocks noChangeArrowheads="1"/>
                </p:cNvSpPr>
                <p:nvPr/>
              </p:nvSpPr>
              <p:spPr bwMode="auto">
                <a:xfrm rot="189027715">
                  <a:off x="2119" y="1777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8" name="Oval 5210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9" name="Oval 5211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0" name="Oval 5212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1" name="Oval 5213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12" name="Oval 5214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96" name="Group 5215"/>
              <p:cNvGrpSpPr>
                <a:grpSpLocks/>
              </p:cNvGrpSpPr>
              <p:nvPr/>
            </p:nvGrpSpPr>
            <p:grpSpPr bwMode="auto">
              <a:xfrm rot="-5400000">
                <a:off x="2891" y="3128"/>
                <a:ext cx="109" cy="290"/>
                <a:chOff x="2234" y="1662"/>
                <a:chExt cx="109" cy="290"/>
              </a:xfrm>
            </p:grpSpPr>
            <p:sp>
              <p:nvSpPr>
                <p:cNvPr id="4297" name="AutoShape 5216"/>
                <p:cNvSpPr>
                  <a:spLocks noChangeArrowheads="1"/>
                </p:cNvSpPr>
                <p:nvPr/>
              </p:nvSpPr>
              <p:spPr bwMode="auto">
                <a:xfrm rot="-5372285">
                  <a:off x="2266" y="1782"/>
                  <a:ext cx="104" cy="51"/>
                </a:xfrm>
                <a:prstGeom prst="can">
                  <a:avLst>
                    <a:gd name="adj" fmla="val 29380"/>
                  </a:avLst>
                </a:prstGeom>
                <a:pattFill prst="dkHorz">
                  <a:fgClr>
                    <a:srgbClr val="C0C0C0"/>
                  </a:fgClr>
                  <a:bgClr>
                    <a:schemeClr val="bg2"/>
                  </a:bgClr>
                </a:pattFill>
                <a:ln w="1270">
                  <a:solidFill>
                    <a:srgbClr val="333333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98" name="AutoShape 5217"/>
                <p:cNvSpPr>
                  <a:spLocks noChangeArrowheads="1"/>
                </p:cNvSpPr>
                <p:nvPr/>
              </p:nvSpPr>
              <p:spPr bwMode="auto">
                <a:xfrm rot="-5372285">
                  <a:off x="2192" y="1771"/>
                  <a:ext cx="179" cy="73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36962" name="AutoShape 5218"/>
                <p:cNvSpPr>
                  <a:spLocks noChangeArrowheads="1"/>
                </p:cNvSpPr>
                <p:nvPr/>
              </p:nvSpPr>
              <p:spPr bwMode="auto">
                <a:xfrm rot="189027715">
                  <a:off x="2120" y="1778"/>
                  <a:ext cx="290" cy="60"/>
                </a:xfrm>
                <a:prstGeom prst="can">
                  <a:avLst>
                    <a:gd name="adj" fmla="val 50000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0" name="Oval 5219"/>
                <p:cNvSpPr>
                  <a:spLocks noChangeArrowheads="1"/>
                </p:cNvSpPr>
                <p:nvPr/>
              </p:nvSpPr>
              <p:spPr bwMode="auto">
                <a:xfrm rot="-5372285">
                  <a:off x="2257" y="1808"/>
                  <a:ext cx="6" cy="3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1" name="Oval 5220"/>
                <p:cNvSpPr>
                  <a:spLocks noChangeArrowheads="1"/>
                </p:cNvSpPr>
                <p:nvPr/>
              </p:nvSpPr>
              <p:spPr bwMode="auto">
                <a:xfrm rot="-5372285">
                  <a:off x="2242" y="1918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2" name="Oval 5221"/>
                <p:cNvSpPr>
                  <a:spLocks noChangeArrowheads="1"/>
                </p:cNvSpPr>
                <p:nvPr/>
              </p:nvSpPr>
              <p:spPr bwMode="auto">
                <a:xfrm rot="-5372285">
                  <a:off x="2246" y="1689"/>
                  <a:ext cx="9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3" name="Oval 5222"/>
                <p:cNvSpPr>
                  <a:spLocks noChangeArrowheads="1"/>
                </p:cNvSpPr>
                <p:nvPr/>
              </p:nvSpPr>
              <p:spPr bwMode="auto">
                <a:xfrm rot="-5372285">
                  <a:off x="2255" y="1746"/>
                  <a:ext cx="8" cy="5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304" name="Oval 5223"/>
                <p:cNvSpPr>
                  <a:spLocks noChangeArrowheads="1"/>
                </p:cNvSpPr>
                <p:nvPr/>
              </p:nvSpPr>
              <p:spPr bwMode="auto">
                <a:xfrm rot="-5372285">
                  <a:off x="2253" y="1866"/>
                  <a:ext cx="7" cy="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  <p:grpSp>
        <p:nvGrpSpPr>
          <p:cNvPr id="4106" name="Group 5480"/>
          <p:cNvGrpSpPr>
            <a:grpSpLocks/>
          </p:cNvGrpSpPr>
          <p:nvPr/>
        </p:nvGrpSpPr>
        <p:grpSpPr bwMode="auto">
          <a:xfrm>
            <a:off x="4920204" y="4667380"/>
            <a:ext cx="814388" cy="579437"/>
            <a:chOff x="3112" y="2585"/>
            <a:chExt cx="513" cy="365"/>
          </a:xfrm>
        </p:grpSpPr>
        <p:sp>
          <p:nvSpPr>
            <p:cNvPr id="4259" name="AutoShape 5227"/>
            <p:cNvSpPr>
              <a:spLocks noChangeArrowheads="1"/>
            </p:cNvSpPr>
            <p:nvPr/>
          </p:nvSpPr>
          <p:spPr bwMode="auto">
            <a:xfrm rot="-10772285">
              <a:off x="3140" y="2585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972" name="AutoShape 5228"/>
            <p:cNvSpPr>
              <a:spLocks noChangeArrowheads="1"/>
            </p:cNvSpPr>
            <p:nvPr/>
          </p:nvSpPr>
          <p:spPr bwMode="auto">
            <a:xfrm rot="183627715">
              <a:off x="3127" y="2622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61" name="Oval 5234"/>
            <p:cNvSpPr>
              <a:spLocks noChangeArrowheads="1"/>
            </p:cNvSpPr>
            <p:nvPr/>
          </p:nvSpPr>
          <p:spPr bwMode="auto">
            <a:xfrm rot="-10772285">
              <a:off x="3139" y="2652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62" name="Oval 5235"/>
            <p:cNvSpPr>
              <a:spLocks noChangeArrowheads="1"/>
            </p:cNvSpPr>
            <p:nvPr/>
          </p:nvSpPr>
          <p:spPr bwMode="auto">
            <a:xfrm rot="-10772285">
              <a:off x="3144" y="2651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63" name="AutoShape 5237"/>
            <p:cNvSpPr>
              <a:spLocks noChangeArrowheads="1"/>
            </p:cNvSpPr>
            <p:nvPr/>
          </p:nvSpPr>
          <p:spPr bwMode="auto">
            <a:xfrm rot="-10772285">
              <a:off x="3200" y="2679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982" name="AutoShape 5238"/>
            <p:cNvSpPr>
              <a:spLocks noChangeArrowheads="1"/>
            </p:cNvSpPr>
            <p:nvPr/>
          </p:nvSpPr>
          <p:spPr bwMode="auto">
            <a:xfrm rot="183627715">
              <a:off x="3187" y="2716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65" name="Oval 5244"/>
            <p:cNvSpPr>
              <a:spLocks noChangeArrowheads="1"/>
            </p:cNvSpPr>
            <p:nvPr/>
          </p:nvSpPr>
          <p:spPr bwMode="auto">
            <a:xfrm rot="-10772285">
              <a:off x="3199" y="2746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66" name="Oval 5245"/>
            <p:cNvSpPr>
              <a:spLocks noChangeArrowheads="1"/>
            </p:cNvSpPr>
            <p:nvPr/>
          </p:nvSpPr>
          <p:spPr bwMode="auto">
            <a:xfrm rot="-10772285">
              <a:off x="3204" y="2745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67" name="AutoShape 5248"/>
            <p:cNvSpPr>
              <a:spLocks noChangeArrowheads="1"/>
            </p:cNvSpPr>
            <p:nvPr/>
          </p:nvSpPr>
          <p:spPr bwMode="auto">
            <a:xfrm rot="-10772285">
              <a:off x="3125" y="2772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6993" name="AutoShape 5249"/>
            <p:cNvSpPr>
              <a:spLocks noChangeArrowheads="1"/>
            </p:cNvSpPr>
            <p:nvPr/>
          </p:nvSpPr>
          <p:spPr bwMode="auto">
            <a:xfrm rot="183627715">
              <a:off x="3112" y="2809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69" name="Oval 5255"/>
            <p:cNvSpPr>
              <a:spLocks noChangeArrowheads="1"/>
            </p:cNvSpPr>
            <p:nvPr/>
          </p:nvSpPr>
          <p:spPr bwMode="auto">
            <a:xfrm rot="-10772285">
              <a:off x="3124" y="2839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0" name="Oval 5256"/>
            <p:cNvSpPr>
              <a:spLocks noChangeArrowheads="1"/>
            </p:cNvSpPr>
            <p:nvPr/>
          </p:nvSpPr>
          <p:spPr bwMode="auto">
            <a:xfrm rot="-10772285">
              <a:off x="3129" y="2838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1" name="AutoShape 5258"/>
            <p:cNvSpPr>
              <a:spLocks noChangeArrowheads="1"/>
            </p:cNvSpPr>
            <p:nvPr/>
          </p:nvSpPr>
          <p:spPr bwMode="auto">
            <a:xfrm rot="-10772285">
              <a:off x="3185" y="2866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003" name="AutoShape 5259"/>
            <p:cNvSpPr>
              <a:spLocks noChangeArrowheads="1"/>
            </p:cNvSpPr>
            <p:nvPr/>
          </p:nvSpPr>
          <p:spPr bwMode="auto">
            <a:xfrm rot="183627715">
              <a:off x="3172" y="2903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73" name="Oval 5265"/>
            <p:cNvSpPr>
              <a:spLocks noChangeArrowheads="1"/>
            </p:cNvSpPr>
            <p:nvPr/>
          </p:nvSpPr>
          <p:spPr bwMode="auto">
            <a:xfrm rot="-10772285">
              <a:off x="3184" y="2933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4" name="Oval 5266"/>
            <p:cNvSpPr>
              <a:spLocks noChangeArrowheads="1"/>
            </p:cNvSpPr>
            <p:nvPr/>
          </p:nvSpPr>
          <p:spPr bwMode="auto">
            <a:xfrm rot="-10772285">
              <a:off x="3189" y="2932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5" name="AutoShape 5269"/>
            <p:cNvSpPr>
              <a:spLocks noChangeArrowheads="1"/>
            </p:cNvSpPr>
            <p:nvPr/>
          </p:nvSpPr>
          <p:spPr bwMode="auto">
            <a:xfrm rot="-10772285">
              <a:off x="3368" y="2589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014" name="AutoShape 5270"/>
            <p:cNvSpPr>
              <a:spLocks noChangeArrowheads="1"/>
            </p:cNvSpPr>
            <p:nvPr/>
          </p:nvSpPr>
          <p:spPr bwMode="auto">
            <a:xfrm rot="183627715">
              <a:off x="3355" y="2626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77" name="Oval 5276"/>
            <p:cNvSpPr>
              <a:spLocks noChangeArrowheads="1"/>
            </p:cNvSpPr>
            <p:nvPr/>
          </p:nvSpPr>
          <p:spPr bwMode="auto">
            <a:xfrm rot="-10772285">
              <a:off x="3367" y="2656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8" name="Oval 5277"/>
            <p:cNvSpPr>
              <a:spLocks noChangeArrowheads="1"/>
            </p:cNvSpPr>
            <p:nvPr/>
          </p:nvSpPr>
          <p:spPr bwMode="auto">
            <a:xfrm rot="-10772285">
              <a:off x="3372" y="2655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79" name="AutoShape 5279"/>
            <p:cNvSpPr>
              <a:spLocks noChangeArrowheads="1"/>
            </p:cNvSpPr>
            <p:nvPr/>
          </p:nvSpPr>
          <p:spPr bwMode="auto">
            <a:xfrm rot="-10772285">
              <a:off x="3428" y="2682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024" name="AutoShape 5280"/>
            <p:cNvSpPr>
              <a:spLocks noChangeArrowheads="1"/>
            </p:cNvSpPr>
            <p:nvPr/>
          </p:nvSpPr>
          <p:spPr bwMode="auto">
            <a:xfrm rot="183627715">
              <a:off x="3415" y="2719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81" name="Oval 5286"/>
            <p:cNvSpPr>
              <a:spLocks noChangeArrowheads="1"/>
            </p:cNvSpPr>
            <p:nvPr/>
          </p:nvSpPr>
          <p:spPr bwMode="auto">
            <a:xfrm rot="-10772285">
              <a:off x="3427" y="2749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82" name="Oval 5287"/>
            <p:cNvSpPr>
              <a:spLocks noChangeArrowheads="1"/>
            </p:cNvSpPr>
            <p:nvPr/>
          </p:nvSpPr>
          <p:spPr bwMode="auto">
            <a:xfrm rot="-10772285">
              <a:off x="3432" y="2748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83" name="AutoShape 5290"/>
            <p:cNvSpPr>
              <a:spLocks noChangeArrowheads="1"/>
            </p:cNvSpPr>
            <p:nvPr/>
          </p:nvSpPr>
          <p:spPr bwMode="auto">
            <a:xfrm rot="-10772285">
              <a:off x="3383" y="2772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035" name="AutoShape 5291"/>
            <p:cNvSpPr>
              <a:spLocks noChangeArrowheads="1"/>
            </p:cNvSpPr>
            <p:nvPr/>
          </p:nvSpPr>
          <p:spPr bwMode="auto">
            <a:xfrm rot="183627715">
              <a:off x="3370" y="2809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85" name="Oval 5297"/>
            <p:cNvSpPr>
              <a:spLocks noChangeArrowheads="1"/>
            </p:cNvSpPr>
            <p:nvPr/>
          </p:nvSpPr>
          <p:spPr bwMode="auto">
            <a:xfrm rot="-10772285">
              <a:off x="3382" y="2839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86" name="Oval 5298"/>
            <p:cNvSpPr>
              <a:spLocks noChangeArrowheads="1"/>
            </p:cNvSpPr>
            <p:nvPr/>
          </p:nvSpPr>
          <p:spPr bwMode="auto">
            <a:xfrm rot="-10772285">
              <a:off x="3387" y="2838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87" name="AutoShape 5300"/>
            <p:cNvSpPr>
              <a:spLocks noChangeArrowheads="1"/>
            </p:cNvSpPr>
            <p:nvPr/>
          </p:nvSpPr>
          <p:spPr bwMode="auto">
            <a:xfrm rot="-10772285">
              <a:off x="3443" y="2866"/>
              <a:ext cx="169" cy="67"/>
            </a:xfrm>
            <a:prstGeom prst="can">
              <a:avLst>
                <a:gd name="adj" fmla="val 44995"/>
              </a:avLst>
            </a:prstGeom>
            <a:pattFill prst="dkVert">
              <a:fgClr>
                <a:srgbClr val="DDDDDD"/>
              </a:fgClr>
              <a:bgClr>
                <a:schemeClr val="bg2"/>
              </a:bgClr>
            </a:pattFill>
            <a:ln w="1270">
              <a:solidFill>
                <a:srgbClr val="333333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7045" name="AutoShape 5301"/>
            <p:cNvSpPr>
              <a:spLocks noChangeArrowheads="1"/>
            </p:cNvSpPr>
            <p:nvPr/>
          </p:nvSpPr>
          <p:spPr bwMode="auto">
            <a:xfrm rot="183627715">
              <a:off x="3430" y="2903"/>
              <a:ext cx="195" cy="47"/>
            </a:xfrm>
            <a:prstGeom prst="can">
              <a:avLst>
                <a:gd name="adj" fmla="val 44995"/>
              </a:avLst>
            </a:prstGeom>
            <a:solidFill>
              <a:srgbClr val="333333"/>
            </a:solidFill>
            <a:ln w="1270">
              <a:solidFill>
                <a:schemeClr val="tx1"/>
              </a:solidFill>
              <a:round/>
              <a:headEnd/>
              <a:tailEnd/>
            </a:ln>
            <a:effectLst>
              <a:outerShdw dist="17961" dir="2700000" algn="ctr" rotWithShape="0">
                <a:schemeClr val="hlink"/>
              </a:outerShdw>
            </a:effectLst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4289" name="Oval 5307"/>
            <p:cNvSpPr>
              <a:spLocks noChangeArrowheads="1"/>
            </p:cNvSpPr>
            <p:nvPr/>
          </p:nvSpPr>
          <p:spPr bwMode="auto">
            <a:xfrm rot="-10772285">
              <a:off x="3442" y="2933"/>
              <a:ext cx="171" cy="16"/>
            </a:xfrm>
            <a:prstGeom prst="ellipse">
              <a:avLst/>
            </a:prstGeom>
            <a:solidFill>
              <a:srgbClr val="969696"/>
            </a:solidFill>
            <a:ln w="127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290" name="Oval 5308"/>
            <p:cNvSpPr>
              <a:spLocks noChangeArrowheads="1"/>
            </p:cNvSpPr>
            <p:nvPr/>
          </p:nvSpPr>
          <p:spPr bwMode="auto">
            <a:xfrm rot="-10772285">
              <a:off x="3447" y="2932"/>
              <a:ext cx="160" cy="15"/>
            </a:xfrm>
            <a:prstGeom prst="ellipse">
              <a:avLst/>
            </a:prstGeom>
            <a:solidFill>
              <a:srgbClr val="C0C0C0"/>
            </a:solidFill>
            <a:ln w="127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  <p:grpSp>
        <p:nvGrpSpPr>
          <p:cNvPr id="4107" name="Group 5309"/>
          <p:cNvGrpSpPr>
            <a:grpSpLocks/>
          </p:cNvGrpSpPr>
          <p:nvPr/>
        </p:nvGrpSpPr>
        <p:grpSpPr bwMode="auto">
          <a:xfrm>
            <a:off x="5975892" y="4719767"/>
            <a:ext cx="679450" cy="550863"/>
            <a:chOff x="4094" y="2965"/>
            <a:chExt cx="457" cy="370"/>
          </a:xfrm>
        </p:grpSpPr>
        <p:grpSp>
          <p:nvGrpSpPr>
            <p:cNvPr id="4194" name="Group 5310"/>
            <p:cNvGrpSpPr>
              <a:grpSpLocks/>
            </p:cNvGrpSpPr>
            <p:nvPr/>
          </p:nvGrpSpPr>
          <p:grpSpPr bwMode="auto">
            <a:xfrm>
              <a:off x="4094" y="2965"/>
              <a:ext cx="457" cy="118"/>
              <a:chOff x="4094" y="2965"/>
              <a:chExt cx="457" cy="118"/>
            </a:xfrm>
          </p:grpSpPr>
          <p:grpSp>
            <p:nvGrpSpPr>
              <p:cNvPr id="4247" name="Group 5311"/>
              <p:cNvGrpSpPr>
                <a:grpSpLocks/>
              </p:cNvGrpSpPr>
              <p:nvPr/>
            </p:nvGrpSpPr>
            <p:grpSpPr bwMode="auto">
              <a:xfrm rot="5400000">
                <a:off x="4142" y="2923"/>
                <a:ext cx="112" cy="208"/>
                <a:chOff x="4133" y="1696"/>
                <a:chExt cx="112" cy="208"/>
              </a:xfrm>
            </p:grpSpPr>
            <p:sp>
              <p:nvSpPr>
                <p:cNvPr id="37056" name="AutoShape 5312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5" name="Oval 5313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6" name="Oval 5314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7" name="AutoShape 5315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8" name="Oval 5316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48" name="Group 5317"/>
              <p:cNvGrpSpPr>
                <a:grpSpLocks/>
              </p:cNvGrpSpPr>
              <p:nvPr/>
            </p:nvGrpSpPr>
            <p:grpSpPr bwMode="auto">
              <a:xfrm rot="5400000">
                <a:off x="4391" y="2917"/>
                <a:ext cx="112" cy="208"/>
                <a:chOff x="4133" y="1696"/>
                <a:chExt cx="112" cy="208"/>
              </a:xfrm>
            </p:grpSpPr>
            <p:sp>
              <p:nvSpPr>
                <p:cNvPr id="37062" name="AutoShape 5318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0" name="Oval 5319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1" name="Oval 5320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2" name="AutoShape 5321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53" name="Oval 5322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195" name="Group 5323"/>
            <p:cNvGrpSpPr>
              <a:grpSpLocks/>
            </p:cNvGrpSpPr>
            <p:nvPr/>
          </p:nvGrpSpPr>
          <p:grpSpPr bwMode="auto">
            <a:xfrm>
              <a:off x="4094" y="2965"/>
              <a:ext cx="457" cy="118"/>
              <a:chOff x="4094" y="2965"/>
              <a:chExt cx="457" cy="118"/>
            </a:xfrm>
          </p:grpSpPr>
          <p:grpSp>
            <p:nvGrpSpPr>
              <p:cNvPr id="4235" name="Group 5324"/>
              <p:cNvGrpSpPr>
                <a:grpSpLocks/>
              </p:cNvGrpSpPr>
              <p:nvPr/>
            </p:nvGrpSpPr>
            <p:grpSpPr bwMode="auto">
              <a:xfrm rot="5400000">
                <a:off x="4142" y="2923"/>
                <a:ext cx="112" cy="208"/>
                <a:chOff x="4133" y="1696"/>
                <a:chExt cx="112" cy="208"/>
              </a:xfrm>
            </p:grpSpPr>
            <p:sp>
              <p:nvSpPr>
                <p:cNvPr id="37069" name="AutoShape 5325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3" name="Oval 5326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4" name="Oval 5327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5" name="AutoShape 5328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6" name="Oval 5329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36" name="Group 5330"/>
              <p:cNvGrpSpPr>
                <a:grpSpLocks/>
              </p:cNvGrpSpPr>
              <p:nvPr/>
            </p:nvGrpSpPr>
            <p:grpSpPr bwMode="auto">
              <a:xfrm rot="5400000">
                <a:off x="4391" y="2917"/>
                <a:ext cx="112" cy="208"/>
                <a:chOff x="4133" y="1696"/>
                <a:chExt cx="112" cy="208"/>
              </a:xfrm>
            </p:grpSpPr>
            <p:sp>
              <p:nvSpPr>
                <p:cNvPr id="37075" name="AutoShape 5331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8" name="Oval 5332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9" name="Oval 5333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0" name="AutoShape 5334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41" name="Oval 5335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196" name="Group 5336"/>
            <p:cNvGrpSpPr>
              <a:grpSpLocks/>
            </p:cNvGrpSpPr>
            <p:nvPr/>
          </p:nvGrpSpPr>
          <p:grpSpPr bwMode="auto">
            <a:xfrm>
              <a:off x="4094" y="3053"/>
              <a:ext cx="457" cy="118"/>
              <a:chOff x="4094" y="2965"/>
              <a:chExt cx="457" cy="118"/>
            </a:xfrm>
          </p:grpSpPr>
          <p:grpSp>
            <p:nvGrpSpPr>
              <p:cNvPr id="4223" name="Group 5337"/>
              <p:cNvGrpSpPr>
                <a:grpSpLocks/>
              </p:cNvGrpSpPr>
              <p:nvPr/>
            </p:nvGrpSpPr>
            <p:grpSpPr bwMode="auto">
              <a:xfrm rot="5400000">
                <a:off x="4142" y="2923"/>
                <a:ext cx="112" cy="208"/>
                <a:chOff x="4133" y="1696"/>
                <a:chExt cx="112" cy="208"/>
              </a:xfrm>
            </p:grpSpPr>
            <p:sp>
              <p:nvSpPr>
                <p:cNvPr id="37082" name="AutoShape 5338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49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1" name="Oval 5339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2" name="Oval 5340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3" name="AutoShape 5341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34" name="Oval 5342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24" name="Group 5343"/>
              <p:cNvGrpSpPr>
                <a:grpSpLocks/>
              </p:cNvGrpSpPr>
              <p:nvPr/>
            </p:nvGrpSpPr>
            <p:grpSpPr bwMode="auto">
              <a:xfrm rot="5400000">
                <a:off x="4391" y="2917"/>
                <a:ext cx="112" cy="208"/>
                <a:chOff x="4133" y="1696"/>
                <a:chExt cx="112" cy="208"/>
              </a:xfrm>
            </p:grpSpPr>
            <p:sp>
              <p:nvSpPr>
                <p:cNvPr id="37088" name="AutoShape 5344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6"/>
                  <a:ext cx="208" cy="49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6" name="Oval 5345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7" name="Oval 5346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8" name="AutoShape 5347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9" name="Oval 5348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197" name="Group 5349"/>
            <p:cNvGrpSpPr>
              <a:grpSpLocks/>
            </p:cNvGrpSpPr>
            <p:nvPr/>
          </p:nvGrpSpPr>
          <p:grpSpPr bwMode="auto">
            <a:xfrm>
              <a:off x="4094" y="3141"/>
              <a:ext cx="457" cy="118"/>
              <a:chOff x="4094" y="2965"/>
              <a:chExt cx="457" cy="118"/>
            </a:xfrm>
          </p:grpSpPr>
          <p:grpSp>
            <p:nvGrpSpPr>
              <p:cNvPr id="4211" name="Group 5350"/>
              <p:cNvGrpSpPr>
                <a:grpSpLocks/>
              </p:cNvGrpSpPr>
              <p:nvPr/>
            </p:nvGrpSpPr>
            <p:grpSpPr bwMode="auto">
              <a:xfrm rot="5400000">
                <a:off x="4142" y="2923"/>
                <a:ext cx="112" cy="208"/>
                <a:chOff x="4133" y="1696"/>
                <a:chExt cx="112" cy="208"/>
              </a:xfrm>
            </p:grpSpPr>
            <p:sp>
              <p:nvSpPr>
                <p:cNvPr id="37095" name="AutoShape 5351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9" name="Oval 5352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0" name="Oval 5353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1" name="AutoShape 5354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22" name="Oval 5355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12" name="Group 5356"/>
              <p:cNvGrpSpPr>
                <a:grpSpLocks/>
              </p:cNvGrpSpPr>
              <p:nvPr/>
            </p:nvGrpSpPr>
            <p:grpSpPr bwMode="auto">
              <a:xfrm rot="5400000">
                <a:off x="4391" y="2917"/>
                <a:ext cx="112" cy="208"/>
                <a:chOff x="4133" y="1696"/>
                <a:chExt cx="112" cy="208"/>
              </a:xfrm>
            </p:grpSpPr>
            <p:sp>
              <p:nvSpPr>
                <p:cNvPr id="37101" name="AutoShape 5357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4" name="Oval 5358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5" name="Oval 5359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6" name="AutoShape 5360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7" name="Oval 5361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198" name="Group 5362"/>
            <p:cNvGrpSpPr>
              <a:grpSpLocks/>
            </p:cNvGrpSpPr>
            <p:nvPr/>
          </p:nvGrpSpPr>
          <p:grpSpPr bwMode="auto">
            <a:xfrm>
              <a:off x="4094" y="3217"/>
              <a:ext cx="457" cy="118"/>
              <a:chOff x="4094" y="2965"/>
              <a:chExt cx="457" cy="118"/>
            </a:xfrm>
          </p:grpSpPr>
          <p:grpSp>
            <p:nvGrpSpPr>
              <p:cNvPr id="4199" name="Group 5363"/>
              <p:cNvGrpSpPr>
                <a:grpSpLocks/>
              </p:cNvGrpSpPr>
              <p:nvPr/>
            </p:nvGrpSpPr>
            <p:grpSpPr bwMode="auto">
              <a:xfrm rot="5400000">
                <a:off x="4142" y="2923"/>
                <a:ext cx="112" cy="208"/>
                <a:chOff x="4133" y="1696"/>
                <a:chExt cx="112" cy="208"/>
              </a:xfrm>
            </p:grpSpPr>
            <p:sp>
              <p:nvSpPr>
                <p:cNvPr id="37108" name="AutoShape 5364"/>
                <p:cNvSpPr>
                  <a:spLocks noChangeArrowheads="1"/>
                </p:cNvSpPr>
                <p:nvPr/>
              </p:nvSpPr>
              <p:spPr bwMode="auto">
                <a:xfrm rot="189027715">
                  <a:off x="4116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7" name="Oval 5365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8" name="Oval 5366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9" name="AutoShape 5367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10" name="Oval 5368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200" name="Group 5369"/>
              <p:cNvGrpSpPr>
                <a:grpSpLocks/>
              </p:cNvGrpSpPr>
              <p:nvPr/>
            </p:nvGrpSpPr>
            <p:grpSpPr bwMode="auto">
              <a:xfrm rot="5400000">
                <a:off x="4391" y="2917"/>
                <a:ext cx="112" cy="208"/>
                <a:chOff x="4133" y="1696"/>
                <a:chExt cx="112" cy="208"/>
              </a:xfrm>
            </p:grpSpPr>
            <p:sp>
              <p:nvSpPr>
                <p:cNvPr id="37114" name="AutoShape 5370"/>
                <p:cNvSpPr>
                  <a:spLocks noChangeArrowheads="1"/>
                </p:cNvSpPr>
                <p:nvPr/>
              </p:nvSpPr>
              <p:spPr bwMode="auto">
                <a:xfrm rot="189027715">
                  <a:off x="4115" y="1775"/>
                  <a:ext cx="208" cy="50"/>
                </a:xfrm>
                <a:prstGeom prst="can">
                  <a:avLst>
                    <a:gd name="adj" fmla="val 44995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hlink"/>
                  </a:outerShdw>
                </a:effectLst>
              </p:spPr>
              <p:txBody>
                <a:bodyPr wrap="none" tIns="91440" bIns="91440" anchor="ctr"/>
                <a:lstStyle/>
                <a:p>
                  <a:pPr>
                    <a:defRPr/>
                  </a:pPr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2" name="Oval 5371"/>
                <p:cNvSpPr>
                  <a:spLocks noChangeArrowheads="1"/>
                </p:cNvSpPr>
                <p:nvPr/>
              </p:nvSpPr>
              <p:spPr bwMode="auto">
                <a:xfrm rot="-5372285">
                  <a:off x="4115" y="1791"/>
                  <a:ext cx="182" cy="17"/>
                </a:xfrm>
                <a:prstGeom prst="ellipse">
                  <a:avLst/>
                </a:prstGeom>
                <a:solidFill>
                  <a:srgbClr val="969696"/>
                </a:solidFill>
                <a:ln w="1270" algn="ctr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3" name="Oval 5372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92"/>
                  <a:ext cx="171" cy="16"/>
                </a:xfrm>
                <a:prstGeom prst="ellipse">
                  <a:avLst/>
                </a:prstGeom>
                <a:solidFill>
                  <a:srgbClr val="C0C0C0"/>
                </a:solidFill>
                <a:ln w="127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4" name="AutoShape 5373"/>
                <p:cNvSpPr>
                  <a:spLocks noChangeArrowheads="1"/>
                </p:cNvSpPr>
                <p:nvPr/>
              </p:nvSpPr>
              <p:spPr bwMode="auto">
                <a:xfrm rot="-5372285">
                  <a:off x="4120" y="1761"/>
                  <a:ext cx="104" cy="78"/>
                </a:xfrm>
                <a:prstGeom prst="can">
                  <a:avLst>
                    <a:gd name="adj" fmla="val 21468"/>
                  </a:avLst>
                </a:prstGeom>
                <a:pattFill prst="dotDmnd">
                  <a:fgClr>
                    <a:srgbClr val="C0C0C0"/>
                  </a:fgClr>
                  <a:bgClr>
                    <a:schemeClr val="bg1"/>
                  </a:bgClr>
                </a:pattFill>
                <a:ln w="1270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4205" name="Oval 5374"/>
                <p:cNvSpPr>
                  <a:spLocks noChangeArrowheads="1"/>
                </p:cNvSpPr>
                <p:nvPr/>
              </p:nvSpPr>
              <p:spPr bwMode="auto">
                <a:xfrm rot="-5372285">
                  <a:off x="4097" y="1793"/>
                  <a:ext cx="85" cy="14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  <p:grpSp>
        <p:nvGrpSpPr>
          <p:cNvPr id="4108" name="Group 5375"/>
          <p:cNvGrpSpPr>
            <a:grpSpLocks/>
          </p:cNvGrpSpPr>
          <p:nvPr/>
        </p:nvGrpSpPr>
        <p:grpSpPr bwMode="auto">
          <a:xfrm>
            <a:off x="605379" y="4135567"/>
            <a:ext cx="1095375" cy="1109663"/>
            <a:chOff x="570" y="2571"/>
            <a:chExt cx="737" cy="747"/>
          </a:xfrm>
        </p:grpSpPr>
        <p:grpSp>
          <p:nvGrpSpPr>
            <p:cNvPr id="4165" name="Group 5376"/>
            <p:cNvGrpSpPr>
              <a:grpSpLocks/>
            </p:cNvGrpSpPr>
            <p:nvPr/>
          </p:nvGrpSpPr>
          <p:grpSpPr bwMode="auto">
            <a:xfrm>
              <a:off x="699" y="2767"/>
              <a:ext cx="462" cy="512"/>
              <a:chOff x="703" y="2783"/>
              <a:chExt cx="462" cy="512"/>
            </a:xfrm>
          </p:grpSpPr>
          <p:grpSp>
            <p:nvGrpSpPr>
              <p:cNvPr id="4185" name="Group 5377"/>
              <p:cNvGrpSpPr>
                <a:grpSpLocks/>
              </p:cNvGrpSpPr>
              <p:nvPr/>
            </p:nvGrpSpPr>
            <p:grpSpPr bwMode="auto">
              <a:xfrm>
                <a:off x="703" y="3011"/>
                <a:ext cx="206" cy="276"/>
                <a:chOff x="923" y="2543"/>
                <a:chExt cx="206" cy="276"/>
              </a:xfrm>
            </p:grpSpPr>
            <p:sp>
              <p:nvSpPr>
                <p:cNvPr id="4192" name="AutoShape 5378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93" name="Oval 5379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86" name="Group 5380"/>
              <p:cNvGrpSpPr>
                <a:grpSpLocks/>
              </p:cNvGrpSpPr>
              <p:nvPr/>
            </p:nvGrpSpPr>
            <p:grpSpPr bwMode="auto">
              <a:xfrm>
                <a:off x="959" y="3019"/>
                <a:ext cx="206" cy="276"/>
                <a:chOff x="923" y="2543"/>
                <a:chExt cx="206" cy="276"/>
              </a:xfrm>
            </p:grpSpPr>
            <p:sp>
              <p:nvSpPr>
                <p:cNvPr id="4190" name="AutoShape 5381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91" name="Oval 5382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87" name="Group 5383"/>
              <p:cNvGrpSpPr>
                <a:grpSpLocks/>
              </p:cNvGrpSpPr>
              <p:nvPr/>
            </p:nvGrpSpPr>
            <p:grpSpPr bwMode="auto">
              <a:xfrm>
                <a:off x="831" y="2783"/>
                <a:ext cx="206" cy="276"/>
                <a:chOff x="923" y="2543"/>
                <a:chExt cx="206" cy="276"/>
              </a:xfrm>
            </p:grpSpPr>
            <p:sp>
              <p:nvSpPr>
                <p:cNvPr id="4188" name="AutoShape 5384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333333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89" name="Oval 5385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grpSp>
          <p:nvGrpSpPr>
            <p:cNvPr id="4166" name="Group 5386"/>
            <p:cNvGrpSpPr>
              <a:grpSpLocks/>
            </p:cNvGrpSpPr>
            <p:nvPr/>
          </p:nvGrpSpPr>
          <p:grpSpPr bwMode="auto">
            <a:xfrm>
              <a:off x="570" y="2571"/>
              <a:ext cx="737" cy="747"/>
              <a:chOff x="570" y="2571"/>
              <a:chExt cx="737" cy="747"/>
            </a:xfrm>
          </p:grpSpPr>
          <p:grpSp>
            <p:nvGrpSpPr>
              <p:cNvPr id="4167" name="Group 5387"/>
              <p:cNvGrpSpPr>
                <a:grpSpLocks/>
              </p:cNvGrpSpPr>
              <p:nvPr/>
            </p:nvGrpSpPr>
            <p:grpSpPr bwMode="auto">
              <a:xfrm>
                <a:off x="1101" y="3042"/>
                <a:ext cx="206" cy="276"/>
                <a:chOff x="923" y="2543"/>
                <a:chExt cx="206" cy="276"/>
              </a:xfrm>
            </p:grpSpPr>
            <p:sp>
              <p:nvSpPr>
                <p:cNvPr id="4183" name="AutoShape 5388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84" name="Oval 5389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68" name="Group 5390"/>
              <p:cNvGrpSpPr>
                <a:grpSpLocks/>
              </p:cNvGrpSpPr>
              <p:nvPr/>
            </p:nvGrpSpPr>
            <p:grpSpPr bwMode="auto">
              <a:xfrm>
                <a:off x="840" y="3042"/>
                <a:ext cx="206" cy="276"/>
                <a:chOff x="923" y="2543"/>
                <a:chExt cx="206" cy="276"/>
              </a:xfrm>
            </p:grpSpPr>
            <p:sp>
              <p:nvSpPr>
                <p:cNvPr id="4181" name="AutoShape 5391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82" name="Oval 5392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69" name="Group 5393"/>
              <p:cNvGrpSpPr>
                <a:grpSpLocks/>
              </p:cNvGrpSpPr>
              <p:nvPr/>
            </p:nvGrpSpPr>
            <p:grpSpPr bwMode="auto">
              <a:xfrm>
                <a:off x="570" y="3039"/>
                <a:ext cx="206" cy="276"/>
                <a:chOff x="923" y="2543"/>
                <a:chExt cx="206" cy="276"/>
              </a:xfrm>
            </p:grpSpPr>
            <p:sp>
              <p:nvSpPr>
                <p:cNvPr id="4179" name="AutoShape 5394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80" name="Oval 5395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70" name="Group 5396"/>
              <p:cNvGrpSpPr>
                <a:grpSpLocks/>
              </p:cNvGrpSpPr>
              <p:nvPr/>
            </p:nvGrpSpPr>
            <p:grpSpPr bwMode="auto">
              <a:xfrm>
                <a:off x="989" y="2817"/>
                <a:ext cx="206" cy="276"/>
                <a:chOff x="923" y="2543"/>
                <a:chExt cx="206" cy="276"/>
              </a:xfrm>
            </p:grpSpPr>
            <p:sp>
              <p:nvSpPr>
                <p:cNvPr id="4177" name="AutoShape 5397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78" name="Oval 5398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71" name="Group 5399"/>
              <p:cNvGrpSpPr>
                <a:grpSpLocks/>
              </p:cNvGrpSpPr>
              <p:nvPr/>
            </p:nvGrpSpPr>
            <p:grpSpPr bwMode="auto">
              <a:xfrm>
                <a:off x="715" y="2806"/>
                <a:ext cx="206" cy="276"/>
                <a:chOff x="923" y="2543"/>
                <a:chExt cx="206" cy="276"/>
              </a:xfrm>
            </p:grpSpPr>
            <p:sp>
              <p:nvSpPr>
                <p:cNvPr id="4175" name="AutoShape 5400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76" name="Oval 5401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172" name="Group 5402"/>
              <p:cNvGrpSpPr>
                <a:grpSpLocks/>
              </p:cNvGrpSpPr>
              <p:nvPr/>
            </p:nvGrpSpPr>
            <p:grpSpPr bwMode="auto">
              <a:xfrm>
                <a:off x="855" y="2571"/>
                <a:ext cx="206" cy="276"/>
                <a:chOff x="923" y="2543"/>
                <a:chExt cx="206" cy="276"/>
              </a:xfrm>
            </p:grpSpPr>
            <p:sp>
              <p:nvSpPr>
                <p:cNvPr id="4173" name="AutoShape 5403"/>
                <p:cNvSpPr>
                  <a:spLocks noChangeArrowheads="1"/>
                </p:cNvSpPr>
                <p:nvPr/>
              </p:nvSpPr>
              <p:spPr bwMode="auto">
                <a:xfrm rot="27715">
                  <a:off x="923" y="2543"/>
                  <a:ext cx="206" cy="276"/>
                </a:xfrm>
                <a:prstGeom prst="can">
                  <a:avLst>
                    <a:gd name="adj" fmla="val 20872"/>
                  </a:avLst>
                </a:prstGeom>
                <a:solidFill>
                  <a:srgbClr val="4D4D4D"/>
                </a:solidFill>
                <a:ln w="127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sz="3200" dirty="0">
                    <a:latin typeface="+mj-lt"/>
                  </a:endParaRPr>
                </a:p>
              </p:txBody>
            </p:sp>
            <p:sp>
              <p:nvSpPr>
                <p:cNvPr id="4174" name="Oval 5404"/>
                <p:cNvSpPr>
                  <a:spLocks noChangeArrowheads="1"/>
                </p:cNvSpPr>
                <p:nvPr/>
              </p:nvSpPr>
              <p:spPr bwMode="auto">
                <a:xfrm>
                  <a:off x="974" y="2549"/>
                  <a:ext cx="102" cy="27"/>
                </a:xfrm>
                <a:prstGeom prst="ellipse">
                  <a:avLst/>
                </a:prstGeom>
                <a:solidFill>
                  <a:schemeClr val="tx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</p:grpSp>
      <p:sp>
        <p:nvSpPr>
          <p:cNvPr id="4110" name="Line 5463"/>
          <p:cNvSpPr>
            <a:spLocks noChangeShapeType="1"/>
          </p:cNvSpPr>
          <p:nvPr/>
        </p:nvSpPr>
        <p:spPr bwMode="auto">
          <a:xfrm>
            <a:off x="3513679" y="4075242"/>
            <a:ext cx="233363" cy="0"/>
          </a:xfrm>
          <a:prstGeom prst="line">
            <a:avLst/>
          </a:prstGeom>
          <a:noFill/>
          <a:ln w="6350">
            <a:solidFill>
              <a:srgbClr val="254169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Usage Variance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4472" y="1611590"/>
            <a:ext cx="8697402" cy="3700517"/>
            <a:chOff x="395288" y="2063750"/>
            <a:chExt cx="8697402" cy="3700517"/>
          </a:xfrm>
        </p:grpSpPr>
        <p:sp>
          <p:nvSpPr>
            <p:cNvPr id="5123" name="Rectangle 4"/>
            <p:cNvSpPr>
              <a:spLocks noChangeArrowheads="1"/>
            </p:cNvSpPr>
            <p:nvPr/>
          </p:nvSpPr>
          <p:spPr bwMode="auto">
            <a:xfrm>
              <a:off x="395288" y="2063750"/>
              <a:ext cx="2944812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dirty="0">
                  <a:latin typeface="+mj-lt"/>
                </a:rPr>
                <a:t>Labor Usage Variance</a:t>
              </a:r>
            </a:p>
          </p:txBody>
        </p:sp>
        <p:sp>
          <p:nvSpPr>
            <p:cNvPr id="5124" name="Rectangle 5"/>
            <p:cNvSpPr>
              <a:spLocks noChangeArrowheads="1"/>
            </p:cNvSpPr>
            <p:nvPr/>
          </p:nvSpPr>
          <p:spPr bwMode="auto">
            <a:xfrm>
              <a:off x="900113" y="2559050"/>
              <a:ext cx="7109320" cy="20287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Actual Hours - Standard Hours x Work Center Labor Rate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		(Captured on Cumulative Order)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endParaRPr lang="en-US" sz="1800" dirty="0">
                <a:latin typeface="+mj-lt"/>
              </a:endParaRP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where: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endParaRPr lang="en-US" sz="1800" dirty="0">
                <a:latin typeface="+mj-lt"/>
              </a:endParaRP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Standard Hours = </a:t>
              </a:r>
              <a:r>
                <a:rPr lang="en-US" sz="1800" u="sng" dirty="0">
                  <a:latin typeface="+mj-lt"/>
                </a:rPr>
                <a:t>Run Hours </a:t>
              </a:r>
              <a:r>
                <a:rPr lang="en-US" sz="1800" dirty="0">
                  <a:latin typeface="+mj-lt"/>
                </a:rPr>
                <a:t>x Number of Units Completed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	Unit</a:t>
              </a:r>
            </a:p>
          </p:txBody>
        </p:sp>
        <p:sp>
          <p:nvSpPr>
            <p:cNvPr id="5125" name="Rectangle 6"/>
            <p:cNvSpPr>
              <a:spLocks noChangeArrowheads="1"/>
            </p:cNvSpPr>
            <p:nvPr/>
          </p:nvSpPr>
          <p:spPr bwMode="auto">
            <a:xfrm>
              <a:off x="404813" y="4654550"/>
              <a:ext cx="3138487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dirty="0">
                  <a:latin typeface="+mj-lt"/>
                </a:rPr>
                <a:t>Burden Usage Variance</a:t>
              </a:r>
            </a:p>
          </p:txBody>
        </p:sp>
        <p:sp>
          <p:nvSpPr>
            <p:cNvPr id="5126" name="Rectangle 7"/>
            <p:cNvSpPr>
              <a:spLocks noChangeArrowheads="1"/>
            </p:cNvSpPr>
            <p:nvPr/>
          </p:nvSpPr>
          <p:spPr bwMode="auto">
            <a:xfrm>
              <a:off x="938213" y="5397500"/>
              <a:ext cx="8154477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Burden Usage Variance = (Actual Hrs - Standard Hrs) x Standard Burden</a:t>
              </a: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Rate Variance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60773" y="1970703"/>
            <a:ext cx="8827635" cy="2905125"/>
            <a:chOff x="180869" y="2111375"/>
            <a:chExt cx="8827635" cy="2905125"/>
          </a:xfrm>
        </p:grpSpPr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180869" y="4330700"/>
              <a:ext cx="6853473" cy="685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/>
            <a:lstStyle/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Labor Burden</a:t>
              </a:r>
              <a:r>
                <a:rPr lang="en-US" sz="1800" dirty="0"/>
                <a:t> </a:t>
              </a:r>
              <a:r>
                <a:rPr lang="en-US" sz="1800" b="1" dirty="0"/>
                <a:t>/</a:t>
              </a:r>
              <a:r>
                <a:rPr lang="en-US" sz="1800" dirty="0"/>
                <a:t>   </a:t>
              </a:r>
              <a:r>
                <a:rPr lang="en-US" sz="1600" dirty="0">
                  <a:latin typeface="+mj-lt"/>
                </a:rPr>
                <a:t>Actual Labor Rate </a:t>
              </a:r>
              <a:r>
                <a:rPr lang="en-US" sz="1600" b="1" dirty="0">
                  <a:latin typeface="+mj-lt"/>
                </a:rPr>
                <a:t>-</a:t>
              </a:r>
              <a:r>
                <a:rPr lang="en-US" sz="1600" dirty="0">
                  <a:latin typeface="+mj-lt"/>
                </a:rPr>
                <a:t> Work Center Labor Rate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600" dirty="0">
                  <a:latin typeface="+mj-lt"/>
                </a:rPr>
                <a:t>		Captured on Cumulative Order</a:t>
              </a:r>
            </a:p>
          </p:txBody>
        </p:sp>
        <p:sp>
          <p:nvSpPr>
            <p:cNvPr id="6158" name="Rectangle 36"/>
            <p:cNvSpPr>
              <a:spLocks noChangeArrowheads="1"/>
            </p:cNvSpPr>
            <p:nvPr/>
          </p:nvSpPr>
          <p:spPr bwMode="auto">
            <a:xfrm>
              <a:off x="1788615" y="4210050"/>
              <a:ext cx="5346823" cy="774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4500" dirty="0" smtClean="0"/>
                <a:t>(                          )</a:t>
              </a:r>
              <a:endParaRPr lang="en-US" sz="4500" dirty="0"/>
            </a:p>
          </p:txBody>
        </p:sp>
        <p:sp>
          <p:nvSpPr>
            <p:cNvPr id="6147" name="Rectangle 4"/>
            <p:cNvSpPr>
              <a:spLocks noChangeArrowheads="1"/>
            </p:cNvSpPr>
            <p:nvPr/>
          </p:nvSpPr>
          <p:spPr bwMode="auto">
            <a:xfrm>
              <a:off x="352333" y="2111375"/>
              <a:ext cx="2755900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dirty="0">
                  <a:latin typeface="+mj-lt"/>
                </a:rPr>
                <a:t>Labor Rate Variance</a:t>
              </a:r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570839" y="2501900"/>
              <a:ext cx="7239058" cy="685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/>
            <a:lstStyle/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Actual Labor Rate </a:t>
              </a:r>
              <a:r>
                <a:rPr lang="en-US" sz="1800" b="1" dirty="0">
                  <a:latin typeface="+mj-lt"/>
                </a:rPr>
                <a:t>-</a:t>
              </a:r>
              <a:r>
                <a:rPr lang="en-US" sz="1800" dirty="0">
                  <a:latin typeface="+mj-lt"/>
                </a:rPr>
                <a:t> Work Center Labor Rate</a:t>
              </a:r>
            </a:p>
            <a:p>
              <a:pPr algn="l" eaLnBrk="0" hangingPunct="0">
                <a:tabLst>
                  <a:tab pos="1943100" algn="l"/>
                  <a:tab pos="3200400" algn="l"/>
                </a:tabLst>
              </a:pPr>
              <a:r>
                <a:rPr lang="en-US" sz="1800" dirty="0">
                  <a:latin typeface="+mj-lt"/>
                </a:rPr>
                <a:t>	(Captured on Cumulative Order)</a:t>
              </a:r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251853" y="3940175"/>
              <a:ext cx="2949575" cy="3937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dirty="0">
                  <a:latin typeface="+mj-lt"/>
                </a:rPr>
                <a:t>Burden Rate Variance</a:t>
              </a:r>
            </a:p>
          </p:txBody>
        </p:sp>
        <p:sp>
          <p:nvSpPr>
            <p:cNvPr id="6150" name="Rectangle 7"/>
            <p:cNvSpPr>
              <a:spLocks noChangeArrowheads="1"/>
            </p:cNvSpPr>
            <p:nvPr/>
          </p:nvSpPr>
          <p:spPr bwMode="auto">
            <a:xfrm>
              <a:off x="6482189" y="2695575"/>
              <a:ext cx="2204013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x</a:t>
              </a:r>
              <a:r>
                <a:rPr lang="en-US" sz="1800" dirty="0">
                  <a:latin typeface="+mj-lt"/>
                </a:rPr>
                <a:t> Actual Hours</a:t>
              </a:r>
            </a:p>
          </p:txBody>
        </p:sp>
        <p:sp>
          <p:nvSpPr>
            <p:cNvPr id="6152" name="Rectangle 11"/>
            <p:cNvSpPr>
              <a:spLocks noChangeArrowheads="1"/>
            </p:cNvSpPr>
            <p:nvPr/>
          </p:nvSpPr>
          <p:spPr bwMode="auto">
            <a:xfrm>
              <a:off x="7216346" y="4479440"/>
              <a:ext cx="1792158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x</a:t>
              </a:r>
              <a:r>
                <a:rPr lang="en-US" sz="1800" dirty="0">
                  <a:latin typeface="+mj-lt"/>
                </a:rPr>
                <a:t> Actual Hours</a:t>
              </a:r>
            </a:p>
          </p:txBody>
        </p:sp>
        <p:sp>
          <p:nvSpPr>
            <p:cNvPr id="6154" name="AutoShape 30"/>
            <p:cNvSpPr>
              <a:spLocks/>
            </p:cNvSpPr>
            <p:nvPr/>
          </p:nvSpPr>
          <p:spPr bwMode="auto">
            <a:xfrm>
              <a:off x="612951" y="2508250"/>
              <a:ext cx="241161" cy="685800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55" name="AutoShape 31"/>
            <p:cNvSpPr>
              <a:spLocks/>
            </p:cNvSpPr>
            <p:nvPr/>
          </p:nvSpPr>
          <p:spPr bwMode="auto">
            <a:xfrm>
              <a:off x="6116161" y="2508250"/>
              <a:ext cx="241161" cy="685800"/>
            </a:xfrm>
            <a:prstGeom prst="rightBracke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6156" name="AutoShape 32"/>
            <p:cNvSpPr>
              <a:spLocks/>
            </p:cNvSpPr>
            <p:nvPr/>
          </p:nvSpPr>
          <p:spPr bwMode="auto">
            <a:xfrm>
              <a:off x="222528" y="4323304"/>
              <a:ext cx="182562" cy="685800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sp>
          <p:nvSpPr>
            <p:cNvPr id="6157" name="AutoShape 33"/>
            <p:cNvSpPr>
              <a:spLocks/>
            </p:cNvSpPr>
            <p:nvPr/>
          </p:nvSpPr>
          <p:spPr bwMode="auto">
            <a:xfrm>
              <a:off x="6884668" y="4323304"/>
              <a:ext cx="182563" cy="685800"/>
            </a:xfrm>
            <a:prstGeom prst="rightBracket">
              <a:avLst>
                <a:gd name="adj" fmla="val 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Method Change Variance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rep-08-050</a:t>
            </a:r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1975109" y="1858121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1975109" y="2475154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1975109" y="3056179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1975109" y="4886548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5" name="Rectangle 10"/>
          <p:cNvSpPr>
            <a:spLocks noChangeArrowheads="1"/>
          </p:cNvSpPr>
          <p:nvPr/>
        </p:nvSpPr>
        <p:spPr bwMode="auto">
          <a:xfrm>
            <a:off x="1975109" y="4277471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6" name="Rectangle 11"/>
          <p:cNvSpPr>
            <a:spLocks noChangeArrowheads="1"/>
          </p:cNvSpPr>
          <p:nvPr/>
        </p:nvSpPr>
        <p:spPr bwMode="auto">
          <a:xfrm>
            <a:off x="1975109" y="3677396"/>
            <a:ext cx="5179332" cy="4390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049864" y="1856047"/>
            <a:ext cx="5106592" cy="34753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Cumulative Order Close 	(18.22.10)</a:t>
            </a:r>
          </a:p>
          <a:p>
            <a:pPr algn="l" eaLnBrk="0" hangingPunct="0">
              <a:tabLst>
                <a:tab pos="2743200" algn="l"/>
              </a:tabLst>
              <a:defRPr/>
            </a:pP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Backflush Transaction	</a:t>
            </a: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	(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18.22.13)</a:t>
            </a:r>
          </a:p>
          <a:p>
            <a:pPr algn="l" eaLnBrk="0" hangingPunct="0">
              <a:tabLst>
                <a:tab pos="2743200" algn="l"/>
              </a:tabLst>
              <a:defRPr/>
            </a:pP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Labor Transaction	</a:t>
            </a: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	(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18.22.14)</a:t>
            </a:r>
          </a:p>
          <a:p>
            <a:pPr algn="l" eaLnBrk="0" hangingPunct="0">
              <a:tabLst>
                <a:tab pos="2743200" algn="l"/>
              </a:tabLst>
              <a:defRPr/>
            </a:pP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Setup Labor Transaction	(18.22.15)</a:t>
            </a:r>
          </a:p>
          <a:p>
            <a:pPr algn="l" eaLnBrk="0" hangingPunct="0">
              <a:tabLst>
                <a:tab pos="2743200" algn="l"/>
              </a:tabLst>
              <a:defRPr/>
            </a:pP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Rework Transaction	</a:t>
            </a: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	(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18.22.17)</a:t>
            </a:r>
          </a:p>
          <a:p>
            <a:pPr algn="l" eaLnBrk="0" hangingPunct="0">
              <a:tabLst>
                <a:tab pos="2743200" algn="l"/>
              </a:tabLst>
              <a:defRPr/>
            </a:pP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pPr algn="l" eaLnBrk="0" hangingPunct="0">
              <a:tabLst>
                <a:tab pos="2743200" algn="l"/>
              </a:tabLst>
              <a:defRPr/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Move Transaction	</a:t>
            </a: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	(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18.22.19)</a:t>
            </a:r>
          </a:p>
        </p:txBody>
      </p:sp>
      <p:sp>
        <p:nvSpPr>
          <p:cNvPr id="7178" name="Rectangle 5"/>
          <p:cNvSpPr>
            <a:spLocks noChangeArrowheads="1"/>
          </p:cNvSpPr>
          <p:nvPr/>
        </p:nvSpPr>
        <p:spPr bwMode="auto">
          <a:xfrm>
            <a:off x="1123950" y="1119484"/>
            <a:ext cx="3374323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2000" dirty="0">
                <a:latin typeface="+mj-lt"/>
              </a:rPr>
              <a:t>Calculate and post using: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1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Booking Variance and Closing Orders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819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rep-08-060</a:t>
            </a:r>
          </a:p>
        </p:txBody>
      </p:sp>
      <p:pic>
        <p:nvPicPr>
          <p:cNvPr id="8194" name="Picture 12" descr="Region Capture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727" y="3375247"/>
            <a:ext cx="5313362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 descr="Region Capture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352" y="843185"/>
            <a:ext cx="58642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196" name="AutoShape 16"/>
          <p:cNvCxnSpPr>
            <a:cxnSpLocks noChangeShapeType="1"/>
            <a:stCxn id="13318" idx="0"/>
          </p:cNvCxnSpPr>
          <p:nvPr/>
        </p:nvCxnSpPr>
        <p:spPr bwMode="auto">
          <a:xfrm rot="16200000" flipV="1">
            <a:off x="4279122" y="1545993"/>
            <a:ext cx="1512886" cy="4768172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958673" y="4686522"/>
            <a:ext cx="2921956" cy="828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defRPr/>
            </a:pPr>
            <a:r>
              <a:rPr lang="en-US" sz="1600" dirty="0">
                <a:latin typeface="+mj-lt"/>
              </a:rPr>
              <a:t>Update = Yes; </a:t>
            </a:r>
          </a:p>
          <a:p>
            <a:pPr algn="l" eaLnBrk="0" hangingPunct="0">
              <a:defRPr/>
            </a:pPr>
            <a:r>
              <a:rPr lang="en-US" sz="1600" dirty="0">
                <a:latin typeface="+mj-lt"/>
              </a:rPr>
              <a:t>variances are </a:t>
            </a:r>
          </a:p>
          <a:p>
            <a:pPr algn="l" eaLnBrk="0" hangingPunct="0">
              <a:defRPr/>
            </a:pPr>
            <a:r>
              <a:rPr lang="en-US" sz="1600" dirty="0">
                <a:latin typeface="+mj-lt"/>
              </a:rPr>
              <a:t>accumulated and posted</a:t>
            </a:r>
          </a:p>
        </p:txBody>
      </p:sp>
      <p:cxnSp>
        <p:nvCxnSpPr>
          <p:cNvPr id="8200" name="AutoShape 17"/>
          <p:cNvCxnSpPr>
            <a:cxnSpLocks noChangeShapeType="1"/>
            <a:stCxn id="13318" idx="2"/>
          </p:cNvCxnSpPr>
          <p:nvPr/>
        </p:nvCxnSpPr>
        <p:spPr bwMode="auto">
          <a:xfrm rot="5400000">
            <a:off x="5294206" y="3842189"/>
            <a:ext cx="452680" cy="379821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Post Accumulated Usage Variances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rep-08-070</a:t>
            </a:r>
          </a:p>
        </p:txBody>
      </p:sp>
      <p:pic>
        <p:nvPicPr>
          <p:cNvPr id="9220" name="Picture 4" descr="Region Capture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7338" y="1925619"/>
            <a:ext cx="60293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514</TotalTime>
  <Pages>8</Pages>
  <Words>124</Words>
  <Application>Microsoft Office PowerPoint</Application>
  <PresentationFormat>On-screen Show (4:3)</PresentationFormat>
  <Paragraphs>56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1_EX06PP_template</vt:lpstr>
      <vt:lpstr>QAD 2010 Template</vt:lpstr>
      <vt:lpstr>Cumulative Order Cost Report</vt:lpstr>
      <vt:lpstr>Costs and Variances</vt:lpstr>
      <vt:lpstr>Usage Variance</vt:lpstr>
      <vt:lpstr>Rate Variance</vt:lpstr>
      <vt:lpstr>Method Change Variance</vt:lpstr>
      <vt:lpstr>Booking Variance and Closing Orders </vt:lpstr>
      <vt:lpstr>Post Accumulated Usage Variances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Repetitive Costs and Variances</dc:title>
  <dc:creator>Barbara Partyka</dc:creator>
  <cp:lastModifiedBy>mdf</cp:lastModifiedBy>
  <cp:revision>19</cp:revision>
  <cp:lastPrinted>1997-10-07T19:34:00Z</cp:lastPrinted>
  <dcterms:created xsi:type="dcterms:W3CDTF">1997-05-22T14:48:08Z</dcterms:created>
  <dcterms:modified xsi:type="dcterms:W3CDTF">2011-01-20T19:30:44Z</dcterms:modified>
</cp:coreProperties>
</file>