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5" r:id="rId2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B3773B"/>
    <a:srgbClr val="063DE8"/>
    <a:srgbClr val="081D5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Picklist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REP-04-010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552281" y="1509000"/>
            <a:ext cx="1838849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 dirty="0">
                <a:latin typeface="+mj-lt"/>
              </a:rPr>
              <a:t>Repetitive</a:t>
            </a:r>
          </a:p>
          <a:p>
            <a:pPr>
              <a:defRPr/>
            </a:pPr>
            <a:r>
              <a:rPr lang="en-US" sz="1600" b="1" dirty="0">
                <a:latin typeface="+mj-lt"/>
              </a:rPr>
              <a:t>Picklist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(18.22.3 Menu)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30630" y="2855200"/>
            <a:ext cx="1358446" cy="1096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Enter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Repetitive</a:t>
            </a:r>
          </a:p>
          <a:p>
            <a:pPr>
              <a:defRPr/>
            </a:pPr>
            <a:r>
              <a:rPr lang="en-US" sz="1600" b="1">
                <a:latin typeface="+mj-lt"/>
              </a:rPr>
              <a:t>Schedule</a:t>
            </a:r>
          </a:p>
          <a:p>
            <a:pPr>
              <a:defRPr/>
            </a:pPr>
            <a:r>
              <a:rPr lang="en-US" sz="1600">
                <a:latin typeface="+mj-lt"/>
              </a:rPr>
              <a:t>(18.22.2.1)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698171" y="2855200"/>
            <a:ext cx="1357767" cy="1096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 dirty="0">
                <a:latin typeface="+mj-lt"/>
              </a:rPr>
              <a:t>Explode</a:t>
            </a:r>
          </a:p>
          <a:p>
            <a:pPr>
              <a:defRPr/>
            </a:pPr>
            <a:r>
              <a:rPr lang="en-US" sz="1600" b="1" dirty="0">
                <a:latin typeface="+mj-lt"/>
              </a:rPr>
              <a:t>Repetitive</a:t>
            </a:r>
          </a:p>
          <a:p>
            <a:pPr>
              <a:defRPr/>
            </a:pPr>
            <a:r>
              <a:rPr lang="en-US" sz="1600" b="1" dirty="0">
                <a:latin typeface="+mj-lt"/>
              </a:rPr>
              <a:t>Schedule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(18.22.2.4)</a:t>
            </a: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7465925" y="2855200"/>
            <a:ext cx="1547446" cy="1096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 dirty="0">
                <a:latin typeface="+mj-lt"/>
              </a:rPr>
              <a:t>Report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(18.22.13-22)</a:t>
            </a:r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4665663" y="1278812"/>
            <a:ext cx="1371600" cy="1371600"/>
          </a:xfrm>
          <a:prstGeom prst="rect">
            <a:avLst/>
          </a:prstGeom>
          <a:solidFill>
            <a:schemeClr val="tx2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228600" tIns="228600" rIns="228600" bIns="228600" anchor="ctr"/>
          <a:lstStyle/>
          <a:p>
            <a:pPr>
              <a:defRPr/>
            </a:pP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cxnSp>
        <p:nvCxnSpPr>
          <p:cNvPr id="4105" name="AutoShape 34"/>
          <p:cNvCxnSpPr>
            <a:cxnSpLocks noChangeShapeType="1"/>
            <a:stCxn id="3081" idx="3"/>
            <a:endCxn id="3084" idx="1"/>
          </p:cNvCxnSpPr>
          <p:nvPr/>
        </p:nvCxnSpPr>
        <p:spPr bwMode="auto">
          <a:xfrm>
            <a:off x="1489076" y="3403681"/>
            <a:ext cx="209095" cy="158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06" name="AutoShape 35"/>
          <p:cNvCxnSpPr>
            <a:cxnSpLocks noChangeShapeType="1"/>
            <a:stCxn id="3084" idx="3"/>
            <a:endCxn id="3087" idx="1"/>
          </p:cNvCxnSpPr>
          <p:nvPr/>
        </p:nvCxnSpPr>
        <p:spPr bwMode="auto">
          <a:xfrm>
            <a:off x="3055938" y="3403681"/>
            <a:ext cx="4409987" cy="158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sp>
        <p:nvSpPr>
          <p:cNvPr id="4107" name="Rectangle 1827"/>
          <p:cNvSpPr>
            <a:spLocks noChangeArrowheads="1"/>
          </p:cNvSpPr>
          <p:nvPr/>
        </p:nvSpPr>
        <p:spPr bwMode="auto">
          <a:xfrm>
            <a:off x="3373438" y="2852025"/>
            <a:ext cx="3959225" cy="284162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08" name="Rectangle 1229"/>
          <p:cNvSpPr>
            <a:spLocks noChangeArrowheads="1"/>
          </p:cNvSpPr>
          <p:nvPr/>
        </p:nvSpPr>
        <p:spPr bwMode="auto">
          <a:xfrm>
            <a:off x="3378200" y="2852025"/>
            <a:ext cx="2886075" cy="654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720" tIns="52388" rIns="106363" bIns="52388">
            <a:spAutoFit/>
          </a:bodyPr>
          <a:lstStyle/>
          <a:p>
            <a:pPr algn="l" defTabSz="1208088" eaLnBrk="0" hangingPunct="0"/>
            <a:r>
              <a:rPr lang="en-US" sz="1800" b="1">
                <a:latin typeface="+mj-lt"/>
              </a:rPr>
              <a:t>Production Line Work Center/ Locations</a:t>
            </a:r>
          </a:p>
        </p:txBody>
      </p:sp>
      <p:cxnSp>
        <p:nvCxnSpPr>
          <p:cNvPr id="4109" name="AutoShape 2428"/>
          <p:cNvCxnSpPr>
            <a:cxnSpLocks noChangeShapeType="1"/>
            <a:stCxn id="3091" idx="2"/>
            <a:endCxn id="4107" idx="0"/>
          </p:cNvCxnSpPr>
          <p:nvPr/>
        </p:nvCxnSpPr>
        <p:spPr bwMode="auto">
          <a:xfrm>
            <a:off x="5351463" y="2663112"/>
            <a:ext cx="1587" cy="188913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10" name="AutoShape 2429"/>
          <p:cNvCxnSpPr>
            <a:cxnSpLocks noChangeShapeType="1"/>
            <a:stCxn id="3084" idx="0"/>
            <a:endCxn id="3077" idx="1"/>
          </p:cNvCxnSpPr>
          <p:nvPr/>
        </p:nvCxnSpPr>
        <p:spPr bwMode="auto">
          <a:xfrm rot="5400000" flipH="1" flipV="1">
            <a:off x="2020168" y="2323087"/>
            <a:ext cx="889000" cy="175226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111" name="AutoShape 2430"/>
          <p:cNvCxnSpPr>
            <a:cxnSpLocks noChangeShapeType="1"/>
            <a:stCxn id="3077" idx="3"/>
            <a:endCxn id="3091" idx="1"/>
          </p:cNvCxnSpPr>
          <p:nvPr/>
        </p:nvCxnSpPr>
        <p:spPr bwMode="auto">
          <a:xfrm flipV="1">
            <a:off x="4391130" y="1964612"/>
            <a:ext cx="274533" cy="158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sp>
        <p:nvSpPr>
          <p:cNvPr id="22912" name="Rectangle 2432"/>
          <p:cNvSpPr>
            <a:spLocks noChangeArrowheads="1"/>
          </p:cNvSpPr>
          <p:nvPr/>
        </p:nvSpPr>
        <p:spPr bwMode="auto">
          <a:xfrm>
            <a:off x="4716463" y="1331200"/>
            <a:ext cx="1262062" cy="1262062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pPr>
              <a:defRPr/>
            </a:pPr>
            <a:r>
              <a:rPr lang="en-US" b="1" dirty="0">
                <a:latin typeface="+mj-lt"/>
              </a:rPr>
              <a:t>Stock</a:t>
            </a:r>
          </a:p>
          <a:p>
            <a:pPr>
              <a:defRPr/>
            </a:pPr>
            <a:r>
              <a:rPr lang="en-US" b="1" dirty="0">
                <a:latin typeface="+mj-lt"/>
              </a:rPr>
              <a:t>Room</a:t>
            </a:r>
          </a:p>
        </p:txBody>
      </p:sp>
      <p:grpSp>
        <p:nvGrpSpPr>
          <p:cNvPr id="4113" name="Group 2433"/>
          <p:cNvGrpSpPr>
            <a:grpSpLocks/>
          </p:cNvGrpSpPr>
          <p:nvPr/>
        </p:nvGrpSpPr>
        <p:grpSpPr bwMode="auto">
          <a:xfrm>
            <a:off x="3538538" y="3634662"/>
            <a:ext cx="3614737" cy="1758950"/>
            <a:chOff x="413" y="1031"/>
            <a:chExt cx="4923" cy="2394"/>
          </a:xfrm>
        </p:grpSpPr>
        <p:grpSp>
          <p:nvGrpSpPr>
            <p:cNvPr id="4114" name="Group 2434"/>
            <p:cNvGrpSpPr>
              <a:grpSpLocks/>
            </p:cNvGrpSpPr>
            <p:nvPr/>
          </p:nvGrpSpPr>
          <p:grpSpPr bwMode="auto">
            <a:xfrm>
              <a:off x="4205" y="1031"/>
              <a:ext cx="936" cy="726"/>
              <a:chOff x="4614" y="1063"/>
              <a:chExt cx="936" cy="726"/>
            </a:xfrm>
          </p:grpSpPr>
          <p:sp>
            <p:nvSpPr>
              <p:cNvPr id="22915" name="Rectangle 2435"/>
              <p:cNvSpPr>
                <a:spLocks noChangeArrowheads="1"/>
              </p:cNvSpPr>
              <p:nvPr/>
            </p:nvSpPr>
            <p:spPr bwMode="auto">
              <a:xfrm>
                <a:off x="4614" y="1063"/>
                <a:ext cx="936" cy="726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28398" dir="1593903"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4569" name="Rectangle 2436"/>
              <p:cNvSpPr>
                <a:spLocks noChangeArrowheads="1"/>
              </p:cNvSpPr>
              <p:nvPr/>
            </p:nvSpPr>
            <p:spPr bwMode="auto">
              <a:xfrm>
                <a:off x="4732" y="1265"/>
                <a:ext cx="101" cy="503"/>
              </a:xfrm>
              <a:prstGeom prst="rect">
                <a:avLst/>
              </a:prstGeom>
              <a:solidFill>
                <a:srgbClr val="FFC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70" name="Rectangle 2437"/>
              <p:cNvSpPr>
                <a:spLocks noChangeArrowheads="1"/>
              </p:cNvSpPr>
              <p:nvPr/>
            </p:nvSpPr>
            <p:spPr bwMode="auto">
              <a:xfrm>
                <a:off x="4933" y="1357"/>
                <a:ext cx="101" cy="413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71" name="Rectangle 2438"/>
              <p:cNvSpPr>
                <a:spLocks noChangeArrowheads="1"/>
              </p:cNvSpPr>
              <p:nvPr/>
            </p:nvSpPr>
            <p:spPr bwMode="auto">
              <a:xfrm>
                <a:off x="5131" y="1437"/>
                <a:ext cx="105" cy="332"/>
              </a:xfrm>
              <a:prstGeom prst="rect">
                <a:avLst/>
              </a:prstGeom>
              <a:solidFill>
                <a:srgbClr val="99CC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72" name="Rectangle 2439"/>
              <p:cNvSpPr>
                <a:spLocks noChangeArrowheads="1"/>
              </p:cNvSpPr>
              <p:nvPr/>
            </p:nvSpPr>
            <p:spPr bwMode="auto">
              <a:xfrm>
                <a:off x="5334" y="1266"/>
                <a:ext cx="104" cy="504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2920" name="Text Box 2440"/>
              <p:cNvSpPr txBox="1">
                <a:spLocks noChangeArrowheads="1"/>
              </p:cNvSpPr>
              <p:nvPr/>
            </p:nvSpPr>
            <p:spPr bwMode="auto">
              <a:xfrm>
                <a:off x="4634" y="1082"/>
                <a:ext cx="895" cy="106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0" tIns="91440" rIns="0" bIns="91440" anchor="ctr"/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sz="400" b="1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+mj-lt"/>
                  </a:rPr>
                  <a:t>DAILY PRODUCTION</a:t>
                </a:r>
              </a:p>
            </p:txBody>
          </p:sp>
          <p:sp>
            <p:nvSpPr>
              <p:cNvPr id="4574" name="Line 2441"/>
              <p:cNvSpPr>
                <a:spLocks noChangeShapeType="1"/>
              </p:cNvSpPr>
              <p:nvPr/>
            </p:nvSpPr>
            <p:spPr bwMode="auto">
              <a:xfrm>
                <a:off x="4633" y="1354"/>
                <a:ext cx="89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115" name="Group 2442"/>
            <p:cNvGrpSpPr>
              <a:grpSpLocks/>
            </p:cNvGrpSpPr>
            <p:nvPr/>
          </p:nvGrpSpPr>
          <p:grpSpPr bwMode="auto">
            <a:xfrm>
              <a:off x="413" y="1175"/>
              <a:ext cx="4923" cy="2250"/>
              <a:chOff x="837" y="1175"/>
              <a:chExt cx="4923" cy="2250"/>
            </a:xfrm>
          </p:grpSpPr>
          <p:grpSp>
            <p:nvGrpSpPr>
              <p:cNvPr id="4116" name="Group 2443"/>
              <p:cNvGrpSpPr>
                <a:grpSpLocks/>
              </p:cNvGrpSpPr>
              <p:nvPr/>
            </p:nvGrpSpPr>
            <p:grpSpPr bwMode="auto">
              <a:xfrm>
                <a:off x="899" y="1175"/>
                <a:ext cx="4861" cy="2209"/>
                <a:chOff x="559" y="1175"/>
                <a:chExt cx="4861" cy="2209"/>
              </a:xfrm>
            </p:grpSpPr>
            <p:grpSp>
              <p:nvGrpSpPr>
                <p:cNvPr id="4450" name="Group 2444"/>
                <p:cNvGrpSpPr>
                  <a:grpSpLocks/>
                </p:cNvGrpSpPr>
                <p:nvPr/>
              </p:nvGrpSpPr>
              <p:grpSpPr bwMode="auto">
                <a:xfrm>
                  <a:off x="559" y="1992"/>
                  <a:ext cx="4861" cy="538"/>
                  <a:chOff x="559" y="1992"/>
                  <a:chExt cx="4861" cy="538"/>
                </a:xfrm>
              </p:grpSpPr>
              <p:sp>
                <p:nvSpPr>
                  <p:cNvPr id="4469" name="AutoShape 2445"/>
                  <p:cNvSpPr>
                    <a:spLocks noChangeArrowheads="1"/>
                  </p:cNvSpPr>
                  <p:nvPr/>
                </p:nvSpPr>
                <p:spPr bwMode="auto">
                  <a:xfrm>
                    <a:off x="559" y="2071"/>
                    <a:ext cx="4861" cy="459"/>
                  </a:xfrm>
                  <a:prstGeom prst="cube">
                    <a:avLst>
                      <a:gd name="adj" fmla="val 88671"/>
                    </a:avLst>
                  </a:pr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4470" name="Group 2446"/>
                  <p:cNvGrpSpPr>
                    <a:grpSpLocks/>
                  </p:cNvGrpSpPr>
                  <p:nvPr/>
                </p:nvGrpSpPr>
                <p:grpSpPr bwMode="auto">
                  <a:xfrm>
                    <a:off x="3342" y="1992"/>
                    <a:ext cx="1653" cy="499"/>
                    <a:chOff x="3342" y="1992"/>
                    <a:chExt cx="1653" cy="499"/>
                  </a:xfrm>
                </p:grpSpPr>
                <p:grpSp>
                  <p:nvGrpSpPr>
                    <p:cNvPr id="4503" name="Group 24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42" y="2118"/>
                      <a:ext cx="464" cy="291"/>
                      <a:chOff x="3409" y="2118"/>
                      <a:chExt cx="464" cy="291"/>
                    </a:xfrm>
                  </p:grpSpPr>
                  <p:sp>
                    <p:nvSpPr>
                      <p:cNvPr id="4549" name="AutoShape 244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796" y="2239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dkVert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50" name="AutoShape 244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722" y="2228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51" name="AutoShape 245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649" y="2234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2931" name="AutoShape 245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543" y="2129"/>
                        <a:ext cx="207" cy="272"/>
                      </a:xfrm>
                      <a:prstGeom prst="can">
                        <a:avLst>
                          <a:gd name="adj" fmla="val 1441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28398" dir="6993903" algn="ctr" rotWithShape="0">
                          <a:schemeClr val="hlink"/>
                        </a:outerShdw>
                      </a:effectLst>
                    </p:spPr>
                    <p:txBody>
                      <a:bodyPr vert="eaVert" wrap="none" tIns="91440" bIns="91440" anchor="ctr"/>
                      <a:lstStyle/>
                      <a:p>
                        <a:pPr>
                          <a:defRPr/>
                        </a:pPr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553" name="Oval 245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787" y="2265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54" name="Oval 245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772" y="2375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55" name="Oval 245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776" y="2146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56" name="Oval 245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785" y="2203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57" name="Oval 245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783" y="2323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2937" name="AutoShape 2457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368" y="2224"/>
                        <a:ext cx="292" cy="8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2700" dir="5400000" algn="ctr" rotWithShape="0">
                          <a:srgbClr val="1C1C1C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59" name="AutoShape 245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373" y="2227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Horz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0" name="AutoShape 245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330" y="2238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1" name="Oval 246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02" y="2261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2" name="Oval 246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86" y="2374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3" name="Oval 246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89" y="2149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4" name="Oval 246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99" y="2199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5" name="Oval 246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98" y="2321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6" name="Oval 246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329" y="2254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67" name="Oval 246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334" y="2255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504" name="Group 24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18" y="2118"/>
                      <a:ext cx="526" cy="291"/>
                      <a:chOff x="4037" y="2118"/>
                      <a:chExt cx="526" cy="291"/>
                    </a:xfrm>
                  </p:grpSpPr>
                  <p:sp>
                    <p:nvSpPr>
                      <p:cNvPr id="4528" name="AutoShape 246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486" y="2239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dkVert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9" name="AutoShape 246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412" y="2228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30" name="AutoShape 247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339" y="2234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2951" name="AutoShape 247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231" y="2126"/>
                        <a:ext cx="207" cy="277"/>
                      </a:xfrm>
                      <a:prstGeom prst="can">
                        <a:avLst>
                          <a:gd name="adj" fmla="val 1441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28398" dir="6993903" algn="ctr" rotWithShape="0">
                          <a:schemeClr val="hlink"/>
                        </a:outerShdw>
                      </a:effectLst>
                    </p:spPr>
                    <p:txBody>
                      <a:bodyPr vert="eaVert" wrap="none" tIns="91440" bIns="91440" anchor="ctr"/>
                      <a:lstStyle/>
                      <a:p>
                        <a:pPr>
                          <a:defRPr/>
                        </a:pPr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532" name="Oval 247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477" y="2265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33" name="Oval 247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462" y="2375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34" name="Oval 247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466" y="2146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35" name="Oval 247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475" y="2203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36" name="Oval 247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473" y="2323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2957" name="AutoShape 2477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057" y="2223"/>
                        <a:ext cx="292" cy="82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2700" dir="5400000" algn="ctr" rotWithShape="0">
                          <a:srgbClr val="1C1C1C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38" name="AutoShape 2478" descr="Dark horizontal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63" y="2227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Horz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39" name="AutoShape 247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20" y="2238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0" name="Oval 248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92" y="2261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1" name="Oval 248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76" y="2374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2" name="Oval 248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79" y="2149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3" name="Oval 248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89" y="2199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4" name="Oval 248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88" y="2321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5" name="Oval 248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19" y="2254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6" name="Oval 248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24" y="2255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7" name="AutoShape 248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24" y="2224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48" name="Oval 248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01" y="2256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505" name="Group 2489"/>
                    <p:cNvGrpSpPr>
                      <a:grpSpLocks/>
                    </p:cNvGrpSpPr>
                    <p:nvPr/>
                  </p:nvGrpSpPr>
                  <p:grpSpPr bwMode="auto">
                    <a:xfrm rot="2649964">
                      <a:off x="4610" y="1992"/>
                      <a:ext cx="385" cy="499"/>
                      <a:chOff x="726" y="1329"/>
                      <a:chExt cx="1827" cy="2241"/>
                    </a:xfrm>
                  </p:grpSpPr>
                  <p:sp>
                    <p:nvSpPr>
                      <p:cNvPr id="4506" name="AutoShape 2490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2181" y="1697"/>
                        <a:ext cx="467" cy="23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dkVert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07" name="AutoShape 2491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1894" y="1759"/>
                        <a:ext cx="806" cy="33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08" name="AutoShape 2492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1587" y="1845"/>
                        <a:ext cx="1304" cy="271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2973" name="AutoShape 2493"/>
                      <p:cNvSpPr>
                        <a:spLocks noChangeArrowheads="1"/>
                      </p:cNvSpPr>
                      <p:nvPr/>
                    </p:nvSpPr>
                    <p:spPr bwMode="auto">
                      <a:xfrm rot="186377754">
                        <a:off x="1279" y="1816"/>
                        <a:ext cx="922" cy="1252"/>
                      </a:xfrm>
                      <a:prstGeom prst="can">
                        <a:avLst>
                          <a:gd name="adj" fmla="val 14613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28398" dir="6993903" algn="ctr" rotWithShape="0">
                          <a:schemeClr val="hlink"/>
                        </a:outerShdw>
                      </a:effectLst>
                    </p:spPr>
                    <p:txBody>
                      <a:bodyPr vert="eaVert" wrap="none" tIns="91440" bIns="91440" anchor="ctr"/>
                      <a:lstStyle/>
                      <a:p>
                        <a:pPr>
                          <a:defRPr/>
                        </a:pPr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510" name="Oval 2494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2218" y="1994"/>
                        <a:ext cx="29" cy="1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11" name="Oval 2495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2521" y="2389"/>
                        <a:ext cx="41" cy="2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12" name="Oval 2496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1806" y="1640"/>
                        <a:ext cx="41" cy="2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13" name="Oval 2497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2019" y="1801"/>
                        <a:ext cx="36" cy="20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14" name="Oval 2498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2392" y="2189"/>
                        <a:ext cx="33" cy="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2979" name="Text Box 249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191777754">
                        <a:off x="1463" y="2213"/>
                        <a:ext cx="626" cy="485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>
                        <a:outerShdw dist="40161" dir="4293903" algn="ctr" rotWithShape="0">
                          <a:schemeClr val="tx1"/>
                        </a:outerShdw>
                      </a:effectLst>
                    </p:spPr>
                    <p:txBody>
                      <a:bodyPr wrap="none" lIns="0" tIns="0" rIns="0" bIns="0" anchor="ctr" anchorCtr="1"/>
                      <a:lstStyle/>
                      <a:p>
                        <a:pPr algn="l">
                          <a:lnSpc>
                            <a:spcPct val="75000"/>
                          </a:lnSpc>
                          <a:defRPr/>
                        </a:pPr>
                        <a:r>
                          <a:rPr lang="en-US" sz="800">
                            <a:solidFill>
                              <a:schemeClr val="bg2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+mj-lt"/>
                          </a:rPr>
                          <a:t> </a:t>
                        </a:r>
                      </a:p>
                      <a:p>
                        <a:pPr algn="l">
                          <a:lnSpc>
                            <a:spcPct val="75000"/>
                          </a:lnSpc>
                          <a:defRPr/>
                        </a:pPr>
                        <a:r>
                          <a:rPr lang="en-US" sz="800">
                            <a:solidFill>
                              <a:schemeClr val="bg2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+mj-lt"/>
                          </a:rPr>
                          <a:t>   </a:t>
                        </a:r>
                      </a:p>
                    </p:txBody>
                  </p:sp>
                  <p:sp>
                    <p:nvSpPr>
                      <p:cNvPr id="22980" name="AutoShape 2500"/>
                      <p:cNvSpPr>
                        <a:spLocks noChangeArrowheads="1"/>
                      </p:cNvSpPr>
                      <p:nvPr/>
                    </p:nvSpPr>
                    <p:spPr bwMode="auto">
                      <a:xfrm rot="186377754">
                        <a:off x="643" y="2676"/>
                        <a:ext cx="1310" cy="369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2700" dir="5400000" algn="ctr" rotWithShape="0">
                          <a:srgbClr val="1C1C1C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17" name="AutoShape 2501" descr="Dark horizontal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755" y="2848"/>
                        <a:ext cx="806" cy="330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Horz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18" name="AutoShape 2502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597" y="2988"/>
                        <a:ext cx="932" cy="231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19" name="Oval 2503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1279" y="2874"/>
                        <a:ext cx="29" cy="18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0" name="Oval 2504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1584" y="3279"/>
                        <a:ext cx="42" cy="2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1" name="Oval 2505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883" y="2546"/>
                        <a:ext cx="42" cy="2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2" name="Oval 2506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1075" y="2678"/>
                        <a:ext cx="37" cy="2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3" name="Oval 2507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1455" y="3074"/>
                        <a:ext cx="34" cy="22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4" name="Oval 2508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606" y="3109"/>
                        <a:ext cx="817" cy="7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5" name="Oval 2509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628" y="3110"/>
                        <a:ext cx="766" cy="72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6" name="AutoShape 2510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669" y="3081"/>
                        <a:ext cx="467" cy="354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527" name="Oval 2511"/>
                      <p:cNvSpPr>
                        <a:spLocks noChangeArrowheads="1"/>
                      </p:cNvSpPr>
                      <p:nvPr/>
                    </p:nvSpPr>
                    <p:spPr bwMode="auto">
                      <a:xfrm rot="-8022246">
                        <a:off x="612" y="3322"/>
                        <a:ext cx="383" cy="62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471" name="Group 2512"/>
                  <p:cNvGrpSpPr>
                    <a:grpSpLocks/>
                  </p:cNvGrpSpPr>
                  <p:nvPr/>
                </p:nvGrpSpPr>
                <p:grpSpPr bwMode="auto">
                  <a:xfrm>
                    <a:off x="937" y="2113"/>
                    <a:ext cx="1331" cy="302"/>
                    <a:chOff x="937" y="2113"/>
                    <a:chExt cx="1331" cy="302"/>
                  </a:xfrm>
                </p:grpSpPr>
                <p:grpSp>
                  <p:nvGrpSpPr>
                    <p:cNvPr id="4472" name="Group 25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68" y="2124"/>
                      <a:ext cx="400" cy="291"/>
                      <a:chOff x="1847" y="2124"/>
                      <a:chExt cx="400" cy="291"/>
                    </a:xfrm>
                  </p:grpSpPr>
                  <p:grpSp>
                    <p:nvGrpSpPr>
                      <p:cNvPr id="4486" name="Group 25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847" y="2124"/>
                        <a:ext cx="400" cy="291"/>
                        <a:chOff x="1847" y="1565"/>
                        <a:chExt cx="400" cy="291"/>
                      </a:xfrm>
                    </p:grpSpPr>
                    <p:sp>
                      <p:nvSpPr>
                        <p:cNvPr id="22995" name="AutoShape 2515" descr="Dark vertical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210627715">
                          <a:off x="2169" y="1686"/>
                          <a:ext cx="104" cy="52"/>
                        </a:xfrm>
                        <a:prstGeom prst="can">
                          <a:avLst>
                            <a:gd name="adj" fmla="val 29380"/>
                          </a:avLst>
                        </a:prstGeom>
                        <a:pattFill prst="dkVert">
                          <a:fgClr>
                            <a:srgbClr val="C0C0C0"/>
                          </a:fgClr>
                          <a:bgClr>
                            <a:schemeClr val="bg2"/>
                          </a:bgClr>
                        </a:pattFill>
                        <a:ln w="1270">
                          <a:solidFill>
                            <a:srgbClr val="333333"/>
                          </a:solidFill>
                          <a:round/>
                          <a:headEnd/>
                          <a:tailEnd/>
                        </a:ln>
                        <a:effectLst>
                          <a:outerShdw dist="25400" dir="5400000" algn="ctr" rotWithShape="0">
                            <a:schemeClr val="hlink"/>
                          </a:outerShdw>
                        </a:effectLst>
                      </p:spPr>
                      <p:txBody>
                        <a:bodyPr wrap="none" tIns="91440" bIns="91440" anchor="ctr"/>
                        <a:lstStyle/>
                        <a:p>
                          <a:pPr>
                            <a:defRPr/>
                          </a:pPr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2996" name="AutoShape 251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89027715">
                          <a:off x="2095" y="1675"/>
                          <a:ext cx="179" cy="71"/>
                        </a:xfrm>
                        <a:prstGeom prst="can">
                          <a:avLst>
                            <a:gd name="adj" fmla="val 44995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>
                          <a:outerShdw dist="25400" dir="5400000" algn="ctr" rotWithShape="0">
                            <a:schemeClr val="hlink"/>
                          </a:outerShdw>
                        </a:effectLst>
                      </p:spPr>
                      <p:txBody>
                        <a:bodyPr wrap="none" tIns="91440" bIns="91440" anchor="ctr"/>
                        <a:lstStyle/>
                        <a:p>
                          <a:pPr>
                            <a:defRPr/>
                          </a:pPr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2997" name="AutoShape 251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89027715">
                          <a:off x="2022" y="1682"/>
                          <a:ext cx="292" cy="58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>
                          <a:outerShdw dist="25400" dir="5400000" algn="ctr" rotWithShape="0">
                            <a:schemeClr val="hlink"/>
                          </a:outerShdw>
                        </a:effectLst>
                      </p:spPr>
                      <p:txBody>
                        <a:bodyPr wrap="none" tIns="91440" bIns="91440" anchor="ctr"/>
                        <a:lstStyle/>
                        <a:p>
                          <a:pPr>
                            <a:defRPr/>
                          </a:pPr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2998" name="AutoShape 25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89027715">
                          <a:off x="1918" y="1574"/>
                          <a:ext cx="207" cy="277"/>
                        </a:xfrm>
                        <a:prstGeom prst="can">
                          <a:avLst>
                            <a:gd name="adj" fmla="val 14415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>
                          <a:outerShdw dist="28398" dir="6993903" algn="ctr" rotWithShape="0">
                            <a:schemeClr val="hlink"/>
                          </a:outerShdw>
                        </a:effectLst>
                      </p:spPr>
                      <p:txBody>
                        <a:bodyPr vert="eaVert" wrap="none" tIns="91440" bIns="91440" anchor="ctr"/>
                        <a:lstStyle/>
                        <a:p>
                          <a:pPr>
                            <a:defRPr/>
                          </a:pPr>
                          <a:endParaRPr lang="en-US" sz="320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92" name="Oval 251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2161" y="1712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93" name="Oval 25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2146" y="1822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94" name="Oval 25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2150" y="1593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95" name="Oval 252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2159" y="1650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96" name="Oval 25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2157" y="1770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3004" name="AutoShape 25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89027715">
                          <a:off x="1742" y="1670"/>
                          <a:ext cx="292" cy="82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>
                          <a:outerShdw dist="12700" dir="5400000" algn="ctr" rotWithShape="0">
                            <a:schemeClr val="hlink"/>
                          </a:outerShdw>
                        </a:effectLst>
                      </p:spPr>
                      <p:txBody>
                        <a:bodyPr wrap="none" tIns="91440" bIns="91440" anchor="ctr"/>
                        <a:lstStyle/>
                        <a:p>
                          <a:pPr>
                            <a:defRPr/>
                          </a:pPr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98" name="Oval 25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876" y="1708"/>
                          <a:ext cx="6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99" name="Oval 25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860" y="1821"/>
                          <a:ext cx="10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500" name="Oval 25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863" y="1596"/>
                          <a:ext cx="10" cy="6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501" name="Oval 25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873" y="1646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502" name="Oval 25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872" y="1768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487" name="Oval 25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49" y="2184"/>
                        <a:ext cx="28" cy="16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473" name="Group 25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75" y="2113"/>
                      <a:ext cx="314" cy="290"/>
                      <a:chOff x="1242" y="2113"/>
                      <a:chExt cx="314" cy="290"/>
                    </a:xfrm>
                  </p:grpSpPr>
                  <p:grpSp>
                    <p:nvGrpSpPr>
                      <p:cNvPr id="4477" name="Group 25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42" y="2113"/>
                        <a:ext cx="314" cy="290"/>
                        <a:chOff x="1242" y="1554"/>
                        <a:chExt cx="314" cy="290"/>
                      </a:xfrm>
                    </p:grpSpPr>
                    <p:sp>
                      <p:nvSpPr>
                        <p:cNvPr id="23013" name="AutoShape 25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89027715">
                          <a:off x="1379" y="1668"/>
                          <a:ext cx="290" cy="63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>
                          <a:outerShdw dist="25400" dir="5400000" algn="ctr" rotWithShape="0">
                            <a:schemeClr val="hlink"/>
                          </a:outerShdw>
                        </a:effectLst>
                      </p:spPr>
                      <p:txBody>
                        <a:bodyPr wrap="none" tIns="91440" bIns="91440" anchor="ctr"/>
                        <a:lstStyle/>
                        <a:p>
                          <a:pPr>
                            <a:defRPr/>
                          </a:pPr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23014" name="AutoShape 25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89027715">
                          <a:off x="1275" y="1562"/>
                          <a:ext cx="207" cy="275"/>
                        </a:xfrm>
                        <a:prstGeom prst="can">
                          <a:avLst>
                            <a:gd name="adj" fmla="val 14415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>
                          <a:outerShdw dist="28398" dir="6993903" algn="ctr" rotWithShape="0">
                            <a:schemeClr val="hlink"/>
                          </a:outerShdw>
                        </a:effectLst>
                      </p:spPr>
                      <p:txBody>
                        <a:bodyPr vert="eaVert" wrap="none" tIns="91440" bIns="91440" anchor="ctr"/>
                        <a:lstStyle/>
                        <a:p>
                          <a:pPr>
                            <a:defRPr/>
                          </a:pPr>
                          <a:endParaRPr lang="en-US" sz="3200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81" name="Oval 25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519" y="1700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82" name="Oval 25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504" y="1810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83" name="Oval 25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508" y="1581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84" name="Oval 25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517" y="1638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85" name="Oval 25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515" y="1758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478" name="Oval 25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42" y="2196"/>
                        <a:ext cx="28" cy="132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474" name="Group 25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37" y="2149"/>
                      <a:ext cx="276" cy="206"/>
                      <a:chOff x="636" y="2149"/>
                      <a:chExt cx="276" cy="206"/>
                    </a:xfrm>
                  </p:grpSpPr>
                  <p:sp>
                    <p:nvSpPr>
                      <p:cNvPr id="23022" name="AutoShape 2542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674" y="2113"/>
                        <a:ext cx="205" cy="279"/>
                      </a:xfrm>
                      <a:prstGeom prst="can">
                        <a:avLst>
                          <a:gd name="adj" fmla="val 1441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25400" dir="5400000" algn="ctr" rotWithShape="0">
                          <a:schemeClr val="hlink"/>
                        </a:outerShdw>
                      </a:effectLst>
                    </p:spPr>
                    <p:txBody>
                      <a:bodyPr vert="eaVert" wrap="none" tIns="91440" bIns="91440" anchor="ctr"/>
                      <a:lstStyle/>
                      <a:p>
                        <a:pPr>
                          <a:defRPr/>
                        </a:pPr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476" name="Oval 25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36" y="2185"/>
                        <a:ext cx="27" cy="132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451" name="Group 2544"/>
                <p:cNvGrpSpPr>
                  <a:grpSpLocks/>
                </p:cNvGrpSpPr>
                <p:nvPr/>
              </p:nvGrpSpPr>
              <p:grpSpPr bwMode="auto">
                <a:xfrm>
                  <a:off x="2279" y="1175"/>
                  <a:ext cx="976" cy="2209"/>
                  <a:chOff x="2279" y="1175"/>
                  <a:chExt cx="976" cy="2209"/>
                </a:xfrm>
              </p:grpSpPr>
              <p:grpSp>
                <p:nvGrpSpPr>
                  <p:cNvPr id="4452" name="Group 2545"/>
                  <p:cNvGrpSpPr>
                    <a:grpSpLocks/>
                  </p:cNvGrpSpPr>
                  <p:nvPr/>
                </p:nvGrpSpPr>
                <p:grpSpPr bwMode="auto">
                  <a:xfrm>
                    <a:off x="2279" y="1175"/>
                    <a:ext cx="976" cy="1505"/>
                    <a:chOff x="2279" y="1175"/>
                    <a:chExt cx="976" cy="1505"/>
                  </a:xfrm>
                </p:grpSpPr>
                <p:grpSp>
                  <p:nvGrpSpPr>
                    <p:cNvPr id="4460" name="Group 25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97" y="1175"/>
                      <a:ext cx="328" cy="654"/>
                      <a:chOff x="2597" y="1175"/>
                      <a:chExt cx="328" cy="654"/>
                    </a:xfrm>
                  </p:grpSpPr>
                  <p:sp>
                    <p:nvSpPr>
                      <p:cNvPr id="23027" name="Freeform 25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96" y="1385"/>
                        <a:ext cx="329" cy="44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7" y="442"/>
                          </a:cxn>
                          <a:cxn ang="0">
                            <a:pos x="131" y="443"/>
                          </a:cxn>
                          <a:cxn ang="0">
                            <a:pos x="145" y="443"/>
                          </a:cxn>
                          <a:cxn ang="0">
                            <a:pos x="159" y="443"/>
                          </a:cxn>
                          <a:cxn ang="0">
                            <a:pos x="172" y="443"/>
                          </a:cxn>
                          <a:cxn ang="0">
                            <a:pos x="186" y="442"/>
                          </a:cxn>
                          <a:cxn ang="0">
                            <a:pos x="200" y="441"/>
                          </a:cxn>
                          <a:cxn ang="0">
                            <a:pos x="214" y="439"/>
                          </a:cxn>
                          <a:cxn ang="0">
                            <a:pos x="228" y="437"/>
                          </a:cxn>
                          <a:cxn ang="0">
                            <a:pos x="241" y="435"/>
                          </a:cxn>
                          <a:cxn ang="0">
                            <a:pos x="255" y="432"/>
                          </a:cxn>
                          <a:cxn ang="0">
                            <a:pos x="268" y="430"/>
                          </a:cxn>
                          <a:cxn ang="0">
                            <a:pos x="282" y="426"/>
                          </a:cxn>
                          <a:cxn ang="0">
                            <a:pos x="279" y="420"/>
                          </a:cxn>
                          <a:cxn ang="0">
                            <a:pos x="276" y="413"/>
                          </a:cxn>
                          <a:cxn ang="0">
                            <a:pos x="274" y="407"/>
                          </a:cxn>
                          <a:cxn ang="0">
                            <a:pos x="272" y="399"/>
                          </a:cxn>
                          <a:cxn ang="0">
                            <a:pos x="271" y="393"/>
                          </a:cxn>
                          <a:cxn ang="0">
                            <a:pos x="268" y="385"/>
                          </a:cxn>
                          <a:cxn ang="0">
                            <a:pos x="267" y="377"/>
                          </a:cxn>
                          <a:cxn ang="0">
                            <a:pos x="265" y="370"/>
                          </a:cxn>
                          <a:cxn ang="0">
                            <a:pos x="263" y="361"/>
                          </a:cxn>
                          <a:cxn ang="0">
                            <a:pos x="261" y="352"/>
                          </a:cxn>
                          <a:cxn ang="0">
                            <a:pos x="259" y="342"/>
                          </a:cxn>
                          <a:cxn ang="0">
                            <a:pos x="256" y="332"/>
                          </a:cxn>
                          <a:cxn ang="0">
                            <a:pos x="253" y="322"/>
                          </a:cxn>
                          <a:cxn ang="0">
                            <a:pos x="250" y="310"/>
                          </a:cxn>
                          <a:cxn ang="0">
                            <a:pos x="246" y="298"/>
                          </a:cxn>
                          <a:cxn ang="0">
                            <a:pos x="241" y="285"/>
                          </a:cxn>
                          <a:cxn ang="0">
                            <a:pos x="262" y="255"/>
                          </a:cxn>
                          <a:cxn ang="0">
                            <a:pos x="282" y="218"/>
                          </a:cxn>
                          <a:cxn ang="0">
                            <a:pos x="297" y="183"/>
                          </a:cxn>
                          <a:cxn ang="0">
                            <a:pos x="300" y="153"/>
                          </a:cxn>
                          <a:cxn ang="0">
                            <a:pos x="312" y="159"/>
                          </a:cxn>
                          <a:cxn ang="0">
                            <a:pos x="321" y="138"/>
                          </a:cxn>
                          <a:cxn ang="0">
                            <a:pos x="327" y="98"/>
                          </a:cxn>
                          <a:cxn ang="0">
                            <a:pos x="328" y="59"/>
                          </a:cxn>
                          <a:cxn ang="0">
                            <a:pos x="324" y="29"/>
                          </a:cxn>
                          <a:cxn ang="0">
                            <a:pos x="324" y="3"/>
                          </a:cxn>
                          <a:cxn ang="0">
                            <a:pos x="301" y="0"/>
                          </a:cxn>
                          <a:cxn ang="0">
                            <a:pos x="13" y="6"/>
                          </a:cxn>
                          <a:cxn ang="0">
                            <a:pos x="3" y="47"/>
                          </a:cxn>
                          <a:cxn ang="0">
                            <a:pos x="0" y="77"/>
                          </a:cxn>
                          <a:cxn ang="0">
                            <a:pos x="3" y="99"/>
                          </a:cxn>
                          <a:cxn ang="0">
                            <a:pos x="4" y="131"/>
                          </a:cxn>
                          <a:cxn ang="0">
                            <a:pos x="13" y="158"/>
                          </a:cxn>
                          <a:cxn ang="0">
                            <a:pos x="21" y="159"/>
                          </a:cxn>
                          <a:cxn ang="0">
                            <a:pos x="27" y="155"/>
                          </a:cxn>
                          <a:cxn ang="0">
                            <a:pos x="36" y="183"/>
                          </a:cxn>
                          <a:cxn ang="0">
                            <a:pos x="40" y="212"/>
                          </a:cxn>
                          <a:cxn ang="0">
                            <a:pos x="58" y="243"/>
                          </a:cxn>
                          <a:cxn ang="0">
                            <a:pos x="87" y="287"/>
                          </a:cxn>
                          <a:cxn ang="0">
                            <a:pos x="63" y="434"/>
                          </a:cxn>
                          <a:cxn ang="0">
                            <a:pos x="77" y="437"/>
                          </a:cxn>
                          <a:cxn ang="0">
                            <a:pos x="90" y="439"/>
                          </a:cxn>
                          <a:cxn ang="0">
                            <a:pos x="103" y="441"/>
                          </a:cxn>
                          <a:cxn ang="0">
                            <a:pos x="117" y="442"/>
                          </a:cxn>
                        </a:cxnLst>
                        <a:rect l="0" t="0" r="r" b="b"/>
                        <a:pathLst>
                          <a:path w="328" h="443">
                            <a:moveTo>
                              <a:pt x="117" y="442"/>
                            </a:moveTo>
                            <a:lnTo>
                              <a:pt x="131" y="443"/>
                            </a:lnTo>
                            <a:lnTo>
                              <a:pt x="145" y="443"/>
                            </a:lnTo>
                            <a:lnTo>
                              <a:pt x="159" y="443"/>
                            </a:lnTo>
                            <a:lnTo>
                              <a:pt x="172" y="443"/>
                            </a:lnTo>
                            <a:lnTo>
                              <a:pt x="186" y="442"/>
                            </a:lnTo>
                            <a:lnTo>
                              <a:pt x="200" y="441"/>
                            </a:lnTo>
                            <a:lnTo>
                              <a:pt x="214" y="439"/>
                            </a:lnTo>
                            <a:lnTo>
                              <a:pt x="228" y="437"/>
                            </a:lnTo>
                            <a:lnTo>
                              <a:pt x="241" y="435"/>
                            </a:lnTo>
                            <a:lnTo>
                              <a:pt x="255" y="432"/>
                            </a:lnTo>
                            <a:lnTo>
                              <a:pt x="268" y="430"/>
                            </a:lnTo>
                            <a:lnTo>
                              <a:pt x="282" y="426"/>
                            </a:lnTo>
                            <a:lnTo>
                              <a:pt x="279" y="420"/>
                            </a:lnTo>
                            <a:lnTo>
                              <a:pt x="276" y="413"/>
                            </a:lnTo>
                            <a:lnTo>
                              <a:pt x="274" y="407"/>
                            </a:lnTo>
                            <a:lnTo>
                              <a:pt x="272" y="399"/>
                            </a:lnTo>
                            <a:lnTo>
                              <a:pt x="271" y="393"/>
                            </a:lnTo>
                            <a:lnTo>
                              <a:pt x="268" y="385"/>
                            </a:lnTo>
                            <a:lnTo>
                              <a:pt x="267" y="377"/>
                            </a:lnTo>
                            <a:lnTo>
                              <a:pt x="265" y="370"/>
                            </a:lnTo>
                            <a:lnTo>
                              <a:pt x="263" y="361"/>
                            </a:lnTo>
                            <a:lnTo>
                              <a:pt x="261" y="352"/>
                            </a:lnTo>
                            <a:lnTo>
                              <a:pt x="259" y="342"/>
                            </a:lnTo>
                            <a:lnTo>
                              <a:pt x="256" y="332"/>
                            </a:lnTo>
                            <a:lnTo>
                              <a:pt x="253" y="322"/>
                            </a:lnTo>
                            <a:lnTo>
                              <a:pt x="250" y="310"/>
                            </a:lnTo>
                            <a:lnTo>
                              <a:pt x="246" y="298"/>
                            </a:lnTo>
                            <a:lnTo>
                              <a:pt x="241" y="285"/>
                            </a:lnTo>
                            <a:lnTo>
                              <a:pt x="262" y="255"/>
                            </a:lnTo>
                            <a:lnTo>
                              <a:pt x="282" y="218"/>
                            </a:lnTo>
                            <a:lnTo>
                              <a:pt x="297" y="183"/>
                            </a:lnTo>
                            <a:lnTo>
                              <a:pt x="300" y="153"/>
                            </a:lnTo>
                            <a:lnTo>
                              <a:pt x="312" y="159"/>
                            </a:lnTo>
                            <a:lnTo>
                              <a:pt x="321" y="138"/>
                            </a:lnTo>
                            <a:lnTo>
                              <a:pt x="327" y="98"/>
                            </a:lnTo>
                            <a:lnTo>
                              <a:pt x="328" y="59"/>
                            </a:lnTo>
                            <a:lnTo>
                              <a:pt x="324" y="29"/>
                            </a:lnTo>
                            <a:lnTo>
                              <a:pt x="324" y="3"/>
                            </a:lnTo>
                            <a:lnTo>
                              <a:pt x="301" y="0"/>
                            </a:lnTo>
                            <a:lnTo>
                              <a:pt x="13" y="6"/>
                            </a:lnTo>
                            <a:lnTo>
                              <a:pt x="3" y="47"/>
                            </a:lnTo>
                            <a:lnTo>
                              <a:pt x="0" y="77"/>
                            </a:lnTo>
                            <a:lnTo>
                              <a:pt x="3" y="99"/>
                            </a:lnTo>
                            <a:lnTo>
                              <a:pt x="4" y="131"/>
                            </a:lnTo>
                            <a:lnTo>
                              <a:pt x="13" y="158"/>
                            </a:lnTo>
                            <a:lnTo>
                              <a:pt x="21" y="159"/>
                            </a:lnTo>
                            <a:lnTo>
                              <a:pt x="27" y="155"/>
                            </a:lnTo>
                            <a:lnTo>
                              <a:pt x="36" y="183"/>
                            </a:lnTo>
                            <a:lnTo>
                              <a:pt x="40" y="212"/>
                            </a:lnTo>
                            <a:lnTo>
                              <a:pt x="58" y="243"/>
                            </a:lnTo>
                            <a:lnTo>
                              <a:pt x="87" y="287"/>
                            </a:lnTo>
                            <a:lnTo>
                              <a:pt x="63" y="434"/>
                            </a:lnTo>
                            <a:lnTo>
                              <a:pt x="77" y="437"/>
                            </a:lnTo>
                            <a:lnTo>
                              <a:pt x="90" y="439"/>
                            </a:lnTo>
                            <a:lnTo>
                              <a:pt x="103" y="441"/>
                            </a:lnTo>
                            <a:lnTo>
                              <a:pt x="117" y="442"/>
                            </a:lnTo>
                            <a:close/>
                          </a:path>
                        </a:pathLst>
                      </a:custGeom>
                      <a:solidFill>
                        <a:srgbClr val="FFCC99"/>
                      </a:solidFill>
                      <a:ln w="3175">
                        <a:solidFill>
                          <a:srgbClr val="FFB66D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rgbClr val="FFB66D"/>
                        </a:outerShdw>
                      </a:effectLst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grpSp>
                    <p:nvGrpSpPr>
                      <p:cNvPr id="4466" name="Group 25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03" y="1175"/>
                        <a:ext cx="319" cy="419"/>
                        <a:chOff x="2603" y="1175"/>
                        <a:chExt cx="319" cy="419"/>
                      </a:xfrm>
                    </p:grpSpPr>
                    <p:sp>
                      <p:nvSpPr>
                        <p:cNvPr id="4467" name="Freeform 254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603" y="1175"/>
                          <a:ext cx="319" cy="419"/>
                        </a:xfrm>
                        <a:custGeom>
                          <a:avLst/>
                          <a:gdLst>
                            <a:gd name="T0" fmla="*/ 56 w 787"/>
                            <a:gd name="T1" fmla="*/ 72 h 1034"/>
                            <a:gd name="T2" fmla="*/ 44 w 787"/>
                            <a:gd name="T3" fmla="*/ 85 h 1034"/>
                            <a:gd name="T4" fmla="*/ 32 w 787"/>
                            <a:gd name="T5" fmla="*/ 97 h 1034"/>
                            <a:gd name="T6" fmla="*/ 21 w 787"/>
                            <a:gd name="T7" fmla="*/ 110 h 1034"/>
                            <a:gd name="T8" fmla="*/ 12 w 787"/>
                            <a:gd name="T9" fmla="*/ 124 h 1034"/>
                            <a:gd name="T10" fmla="*/ 7 w 787"/>
                            <a:gd name="T11" fmla="*/ 139 h 1034"/>
                            <a:gd name="T12" fmla="*/ 6 w 787"/>
                            <a:gd name="T13" fmla="*/ 154 h 1034"/>
                            <a:gd name="T14" fmla="*/ 4 w 787"/>
                            <a:gd name="T15" fmla="*/ 169 h 1034"/>
                            <a:gd name="T16" fmla="*/ 3 w 787"/>
                            <a:gd name="T17" fmla="*/ 185 h 1034"/>
                            <a:gd name="T18" fmla="*/ 1 w 787"/>
                            <a:gd name="T19" fmla="*/ 200 h 1034"/>
                            <a:gd name="T20" fmla="*/ 0 w 787"/>
                            <a:gd name="T21" fmla="*/ 216 h 1034"/>
                            <a:gd name="T22" fmla="*/ 12 w 787"/>
                            <a:gd name="T23" fmla="*/ 251 h 1034"/>
                            <a:gd name="T24" fmla="*/ 24 w 787"/>
                            <a:gd name="T25" fmla="*/ 286 h 1034"/>
                            <a:gd name="T26" fmla="*/ 35 w 787"/>
                            <a:gd name="T27" fmla="*/ 322 h 1034"/>
                            <a:gd name="T28" fmla="*/ 47 w 787"/>
                            <a:gd name="T29" fmla="*/ 358 h 1034"/>
                            <a:gd name="T30" fmla="*/ 59 w 787"/>
                            <a:gd name="T31" fmla="*/ 393 h 1034"/>
                            <a:gd name="T32" fmla="*/ 88 w 787"/>
                            <a:gd name="T33" fmla="*/ 411 h 1034"/>
                            <a:gd name="T34" fmla="*/ 125 w 787"/>
                            <a:gd name="T35" fmla="*/ 417 h 1034"/>
                            <a:gd name="T36" fmla="*/ 162 w 787"/>
                            <a:gd name="T37" fmla="*/ 419 h 1034"/>
                            <a:gd name="T38" fmla="*/ 199 w 787"/>
                            <a:gd name="T39" fmla="*/ 417 h 1034"/>
                            <a:gd name="T40" fmla="*/ 238 w 787"/>
                            <a:gd name="T41" fmla="*/ 411 h 1034"/>
                            <a:gd name="T42" fmla="*/ 267 w 787"/>
                            <a:gd name="T43" fmla="*/ 393 h 1034"/>
                            <a:gd name="T44" fmla="*/ 278 w 787"/>
                            <a:gd name="T45" fmla="*/ 355 h 1034"/>
                            <a:gd name="T46" fmla="*/ 288 w 787"/>
                            <a:gd name="T47" fmla="*/ 317 h 1034"/>
                            <a:gd name="T48" fmla="*/ 298 w 787"/>
                            <a:gd name="T49" fmla="*/ 279 h 1034"/>
                            <a:gd name="T50" fmla="*/ 308 w 787"/>
                            <a:gd name="T51" fmla="*/ 242 h 1034"/>
                            <a:gd name="T52" fmla="*/ 319 w 787"/>
                            <a:gd name="T53" fmla="*/ 204 h 1034"/>
                            <a:gd name="T54" fmla="*/ 317 w 787"/>
                            <a:gd name="T55" fmla="*/ 182 h 1034"/>
                            <a:gd name="T56" fmla="*/ 318 w 787"/>
                            <a:gd name="T57" fmla="*/ 159 h 1034"/>
                            <a:gd name="T58" fmla="*/ 318 w 787"/>
                            <a:gd name="T59" fmla="*/ 137 h 1034"/>
                            <a:gd name="T60" fmla="*/ 315 w 787"/>
                            <a:gd name="T61" fmla="*/ 115 h 1034"/>
                            <a:gd name="T62" fmla="*/ 305 w 787"/>
                            <a:gd name="T63" fmla="*/ 93 h 1034"/>
                            <a:gd name="T64" fmla="*/ 291 w 787"/>
                            <a:gd name="T65" fmla="*/ 70 h 1034"/>
                            <a:gd name="T66" fmla="*/ 275 w 787"/>
                            <a:gd name="T67" fmla="*/ 48 h 1034"/>
                            <a:gd name="T68" fmla="*/ 257 w 787"/>
                            <a:gd name="T69" fmla="*/ 29 h 1034"/>
                            <a:gd name="T70" fmla="*/ 233 w 787"/>
                            <a:gd name="T71" fmla="*/ 14 h 1034"/>
                            <a:gd name="T72" fmla="*/ 201 w 787"/>
                            <a:gd name="T73" fmla="*/ 4 h 1034"/>
                            <a:gd name="T74" fmla="*/ 166 w 787"/>
                            <a:gd name="T75" fmla="*/ 2 h 1034"/>
                            <a:gd name="T76" fmla="*/ 144 w 787"/>
                            <a:gd name="T77" fmla="*/ 9 h 1034"/>
                            <a:gd name="T78" fmla="*/ 124 w 787"/>
                            <a:gd name="T79" fmla="*/ 18 h 1034"/>
                            <a:gd name="T80" fmla="*/ 104 w 787"/>
                            <a:gd name="T81" fmla="*/ 30 h 1034"/>
                            <a:gd name="T82" fmla="*/ 84 w 787"/>
                            <a:gd name="T83" fmla="*/ 45 h 1034"/>
                            <a:gd name="T84" fmla="*/ 63 w 787"/>
                            <a:gd name="T85" fmla="*/ 63 h 1034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w 787"/>
                            <a:gd name="T130" fmla="*/ 0 h 1034"/>
                            <a:gd name="T131" fmla="*/ 787 w 787"/>
                            <a:gd name="T132" fmla="*/ 1034 h 1034"/>
                          </a:gdLst>
                          <a:ahLst/>
                          <a:cxnLst>
                            <a:cxn ang="T86">
                              <a:pos x="T0" y="T1"/>
                            </a:cxn>
                            <a:cxn ang="T87">
                              <a:pos x="T2" y="T3"/>
                            </a:cxn>
                            <a:cxn ang="T88">
                              <a:pos x="T4" y="T5"/>
                            </a:cxn>
                            <a:cxn ang="T89">
                              <a:pos x="T6" y="T7"/>
                            </a:cxn>
                            <a:cxn ang="T90">
                              <a:pos x="T8" y="T9"/>
                            </a:cxn>
                            <a:cxn ang="T91">
                              <a:pos x="T10" y="T11"/>
                            </a:cxn>
                            <a:cxn ang="T92">
                              <a:pos x="T12" y="T13"/>
                            </a:cxn>
                            <a:cxn ang="T93">
                              <a:pos x="T14" y="T15"/>
                            </a:cxn>
                            <a:cxn ang="T94">
                              <a:pos x="T16" y="T17"/>
                            </a:cxn>
                            <a:cxn ang="T95">
                              <a:pos x="T18" y="T19"/>
                            </a:cxn>
                            <a:cxn ang="T96">
                              <a:pos x="T20" y="T21"/>
                            </a:cxn>
                            <a:cxn ang="T97">
                              <a:pos x="T22" y="T23"/>
                            </a:cxn>
                            <a:cxn ang="T98">
                              <a:pos x="T24" y="T25"/>
                            </a:cxn>
                            <a:cxn ang="T99">
                              <a:pos x="T26" y="T27"/>
                            </a:cxn>
                            <a:cxn ang="T100">
                              <a:pos x="T28" y="T29"/>
                            </a:cxn>
                            <a:cxn ang="T101">
                              <a:pos x="T30" y="T31"/>
                            </a:cxn>
                            <a:cxn ang="T102">
                              <a:pos x="T32" y="T33"/>
                            </a:cxn>
                            <a:cxn ang="T103">
                              <a:pos x="T34" y="T35"/>
                            </a:cxn>
                            <a:cxn ang="T104">
                              <a:pos x="T36" y="T37"/>
                            </a:cxn>
                            <a:cxn ang="T105">
                              <a:pos x="T38" y="T39"/>
                            </a:cxn>
                            <a:cxn ang="T106">
                              <a:pos x="T40" y="T41"/>
                            </a:cxn>
                            <a:cxn ang="T107">
                              <a:pos x="T42" y="T43"/>
                            </a:cxn>
                            <a:cxn ang="T108">
                              <a:pos x="T44" y="T45"/>
                            </a:cxn>
                            <a:cxn ang="T109">
                              <a:pos x="T46" y="T47"/>
                            </a:cxn>
                            <a:cxn ang="T110">
                              <a:pos x="T48" y="T49"/>
                            </a:cxn>
                            <a:cxn ang="T111">
                              <a:pos x="T50" y="T51"/>
                            </a:cxn>
                            <a:cxn ang="T112">
                              <a:pos x="T52" y="T53"/>
                            </a:cxn>
                            <a:cxn ang="T113">
                              <a:pos x="T54" y="T55"/>
                            </a:cxn>
                            <a:cxn ang="T114">
                              <a:pos x="T56" y="T57"/>
                            </a:cxn>
                            <a:cxn ang="T115">
                              <a:pos x="T58" y="T59"/>
                            </a:cxn>
                            <a:cxn ang="T116">
                              <a:pos x="T60" y="T61"/>
                            </a:cxn>
                            <a:cxn ang="T117">
                              <a:pos x="T62" y="T63"/>
                            </a:cxn>
                            <a:cxn ang="T118">
                              <a:pos x="T64" y="T65"/>
                            </a:cxn>
                            <a:cxn ang="T119">
                              <a:pos x="T66" y="T67"/>
                            </a:cxn>
                            <a:cxn ang="T120">
                              <a:pos x="T68" y="T69"/>
                            </a:cxn>
                            <a:cxn ang="T121">
                              <a:pos x="T70" y="T71"/>
                            </a:cxn>
                            <a:cxn ang="T122">
                              <a:pos x="T72" y="T73"/>
                            </a:cxn>
                            <a:cxn ang="T123">
                              <a:pos x="T74" y="T75"/>
                            </a:cxn>
                            <a:cxn ang="T124">
                              <a:pos x="T76" y="T77"/>
                            </a:cxn>
                            <a:cxn ang="T125">
                              <a:pos x="T78" y="T79"/>
                            </a:cxn>
                            <a:cxn ang="T126">
                              <a:pos x="T80" y="T81"/>
                            </a:cxn>
                            <a:cxn ang="T127">
                              <a:pos x="T82" y="T83"/>
                            </a:cxn>
                            <a:cxn ang="T128">
                              <a:pos x="T84" y="T85"/>
                            </a:cxn>
                          </a:cxnLst>
                          <a:rect l="T129" t="T130" r="T131" b="T132"/>
                          <a:pathLst>
                            <a:path w="787" h="1034">
                              <a:moveTo>
                                <a:pt x="155" y="156"/>
                              </a:moveTo>
                              <a:lnTo>
                                <a:pt x="146" y="167"/>
                              </a:lnTo>
                              <a:lnTo>
                                <a:pt x="137" y="178"/>
                              </a:lnTo>
                              <a:lnTo>
                                <a:pt x="128" y="188"/>
                              </a:lnTo>
                              <a:lnTo>
                                <a:pt x="117" y="199"/>
                              </a:lnTo>
                              <a:lnTo>
                                <a:pt x="108" y="209"/>
                              </a:lnTo>
                              <a:lnTo>
                                <a:pt x="99" y="219"/>
                              </a:lnTo>
                              <a:lnTo>
                                <a:pt x="88" y="230"/>
                              </a:lnTo>
                              <a:lnTo>
                                <a:pt x="79" y="240"/>
                              </a:lnTo>
                              <a:lnTo>
                                <a:pt x="70" y="251"/>
                              </a:lnTo>
                              <a:lnTo>
                                <a:pt x="61" y="261"/>
                              </a:lnTo>
                              <a:lnTo>
                                <a:pt x="52" y="272"/>
                              </a:lnTo>
                              <a:lnTo>
                                <a:pt x="44" y="283"/>
                              </a:lnTo>
                              <a:lnTo>
                                <a:pt x="37" y="294"/>
                              </a:lnTo>
                              <a:lnTo>
                                <a:pt x="29" y="305"/>
                              </a:lnTo>
                              <a:lnTo>
                                <a:pt x="23" y="318"/>
                              </a:lnTo>
                              <a:lnTo>
                                <a:pt x="18" y="330"/>
                              </a:lnTo>
                              <a:lnTo>
                                <a:pt x="17" y="343"/>
                              </a:lnTo>
                              <a:lnTo>
                                <a:pt x="16" y="355"/>
                              </a:lnTo>
                              <a:lnTo>
                                <a:pt x="15" y="368"/>
                              </a:lnTo>
                              <a:lnTo>
                                <a:pt x="14" y="380"/>
                              </a:lnTo>
                              <a:lnTo>
                                <a:pt x="13" y="393"/>
                              </a:lnTo>
                              <a:lnTo>
                                <a:pt x="12" y="405"/>
                              </a:lnTo>
                              <a:lnTo>
                                <a:pt x="11" y="417"/>
                              </a:lnTo>
                              <a:lnTo>
                                <a:pt x="10" y="431"/>
                              </a:lnTo>
                              <a:lnTo>
                                <a:pt x="9" y="443"/>
                              </a:lnTo>
                              <a:lnTo>
                                <a:pt x="8" y="456"/>
                              </a:lnTo>
                              <a:lnTo>
                                <a:pt x="6" y="468"/>
                              </a:lnTo>
                              <a:lnTo>
                                <a:pt x="4" y="481"/>
                              </a:lnTo>
                              <a:lnTo>
                                <a:pt x="3" y="493"/>
                              </a:lnTo>
                              <a:lnTo>
                                <a:pt x="2" y="507"/>
                              </a:lnTo>
                              <a:lnTo>
                                <a:pt x="1" y="519"/>
                              </a:lnTo>
                              <a:lnTo>
                                <a:pt x="0" y="532"/>
                              </a:lnTo>
                              <a:lnTo>
                                <a:pt x="10" y="561"/>
                              </a:lnTo>
                              <a:lnTo>
                                <a:pt x="20" y="590"/>
                              </a:lnTo>
                              <a:lnTo>
                                <a:pt x="29" y="619"/>
                              </a:lnTo>
                              <a:lnTo>
                                <a:pt x="40" y="649"/>
                              </a:lnTo>
                              <a:lnTo>
                                <a:pt x="49" y="678"/>
                              </a:lnTo>
                              <a:lnTo>
                                <a:pt x="58" y="707"/>
                              </a:lnTo>
                              <a:lnTo>
                                <a:pt x="69" y="736"/>
                              </a:lnTo>
                              <a:lnTo>
                                <a:pt x="78" y="766"/>
                              </a:lnTo>
                              <a:lnTo>
                                <a:pt x="87" y="795"/>
                              </a:lnTo>
                              <a:lnTo>
                                <a:pt x="98" y="824"/>
                              </a:lnTo>
                              <a:lnTo>
                                <a:pt x="107" y="853"/>
                              </a:lnTo>
                              <a:lnTo>
                                <a:pt x="117" y="883"/>
                              </a:lnTo>
                              <a:lnTo>
                                <a:pt x="127" y="912"/>
                              </a:lnTo>
                              <a:lnTo>
                                <a:pt x="136" y="941"/>
                              </a:lnTo>
                              <a:lnTo>
                                <a:pt x="146" y="971"/>
                              </a:lnTo>
                              <a:lnTo>
                                <a:pt x="156" y="1000"/>
                              </a:lnTo>
                              <a:lnTo>
                                <a:pt x="187" y="1008"/>
                              </a:lnTo>
                              <a:lnTo>
                                <a:pt x="217" y="1015"/>
                              </a:lnTo>
                              <a:lnTo>
                                <a:pt x="248" y="1021"/>
                              </a:lnTo>
                              <a:lnTo>
                                <a:pt x="278" y="1026"/>
                              </a:lnTo>
                              <a:lnTo>
                                <a:pt x="308" y="1029"/>
                              </a:lnTo>
                              <a:lnTo>
                                <a:pt x="339" y="1032"/>
                              </a:lnTo>
                              <a:lnTo>
                                <a:pt x="369" y="1033"/>
                              </a:lnTo>
                              <a:lnTo>
                                <a:pt x="399" y="1034"/>
                              </a:lnTo>
                              <a:lnTo>
                                <a:pt x="431" y="1033"/>
                              </a:lnTo>
                              <a:lnTo>
                                <a:pt x="461" y="1032"/>
                              </a:lnTo>
                              <a:lnTo>
                                <a:pt x="492" y="1029"/>
                              </a:lnTo>
                              <a:lnTo>
                                <a:pt x="523" y="1026"/>
                              </a:lnTo>
                              <a:lnTo>
                                <a:pt x="554" y="1021"/>
                              </a:lnTo>
                              <a:lnTo>
                                <a:pt x="586" y="1015"/>
                              </a:lnTo>
                              <a:lnTo>
                                <a:pt x="618" y="1008"/>
                              </a:lnTo>
                              <a:lnTo>
                                <a:pt x="650" y="1000"/>
                              </a:lnTo>
                              <a:lnTo>
                                <a:pt x="659" y="969"/>
                              </a:lnTo>
                              <a:lnTo>
                                <a:pt x="668" y="938"/>
                              </a:lnTo>
                              <a:lnTo>
                                <a:pt x="676" y="907"/>
                              </a:lnTo>
                              <a:lnTo>
                                <a:pt x="685" y="876"/>
                              </a:lnTo>
                              <a:lnTo>
                                <a:pt x="693" y="845"/>
                              </a:lnTo>
                              <a:lnTo>
                                <a:pt x="702" y="814"/>
                              </a:lnTo>
                              <a:lnTo>
                                <a:pt x="710" y="782"/>
                              </a:lnTo>
                              <a:lnTo>
                                <a:pt x="719" y="751"/>
                              </a:lnTo>
                              <a:lnTo>
                                <a:pt x="727" y="720"/>
                              </a:lnTo>
                              <a:lnTo>
                                <a:pt x="736" y="689"/>
                              </a:lnTo>
                              <a:lnTo>
                                <a:pt x="745" y="658"/>
                              </a:lnTo>
                              <a:lnTo>
                                <a:pt x="753" y="627"/>
                              </a:lnTo>
                              <a:lnTo>
                                <a:pt x="761" y="597"/>
                              </a:lnTo>
                              <a:lnTo>
                                <a:pt x="771" y="566"/>
                              </a:lnTo>
                              <a:lnTo>
                                <a:pt x="779" y="535"/>
                              </a:lnTo>
                              <a:lnTo>
                                <a:pt x="787" y="504"/>
                              </a:lnTo>
                              <a:lnTo>
                                <a:pt x="785" y="485"/>
                              </a:lnTo>
                              <a:lnTo>
                                <a:pt x="784" y="466"/>
                              </a:lnTo>
                              <a:lnTo>
                                <a:pt x="783" y="449"/>
                              </a:lnTo>
                              <a:lnTo>
                                <a:pt x="783" y="430"/>
                              </a:lnTo>
                              <a:lnTo>
                                <a:pt x="784" y="411"/>
                              </a:lnTo>
                              <a:lnTo>
                                <a:pt x="784" y="393"/>
                              </a:lnTo>
                              <a:lnTo>
                                <a:pt x="785" y="375"/>
                              </a:lnTo>
                              <a:lnTo>
                                <a:pt x="785" y="356"/>
                              </a:lnTo>
                              <a:lnTo>
                                <a:pt x="784" y="338"/>
                              </a:lnTo>
                              <a:lnTo>
                                <a:pt x="782" y="320"/>
                              </a:lnTo>
                              <a:lnTo>
                                <a:pt x="780" y="301"/>
                              </a:lnTo>
                              <a:lnTo>
                                <a:pt x="776" y="284"/>
                              </a:lnTo>
                              <a:lnTo>
                                <a:pt x="771" y="265"/>
                              </a:lnTo>
                              <a:lnTo>
                                <a:pt x="763" y="246"/>
                              </a:lnTo>
                              <a:lnTo>
                                <a:pt x="753" y="229"/>
                              </a:lnTo>
                              <a:lnTo>
                                <a:pt x="742" y="210"/>
                              </a:lnTo>
                              <a:lnTo>
                                <a:pt x="729" y="190"/>
                              </a:lnTo>
                              <a:lnTo>
                                <a:pt x="717" y="172"/>
                              </a:lnTo>
                              <a:lnTo>
                                <a:pt x="704" y="153"/>
                              </a:lnTo>
                              <a:lnTo>
                                <a:pt x="692" y="134"/>
                              </a:lnTo>
                              <a:lnTo>
                                <a:pt x="678" y="118"/>
                              </a:lnTo>
                              <a:lnTo>
                                <a:pt x="665" y="101"/>
                              </a:lnTo>
                              <a:lnTo>
                                <a:pt x="650" y="86"/>
                              </a:lnTo>
                              <a:lnTo>
                                <a:pt x="634" y="71"/>
                              </a:lnTo>
                              <a:lnTo>
                                <a:pt x="616" y="58"/>
                              </a:lnTo>
                              <a:lnTo>
                                <a:pt x="596" y="45"/>
                              </a:lnTo>
                              <a:lnTo>
                                <a:pt x="576" y="34"/>
                              </a:lnTo>
                              <a:lnTo>
                                <a:pt x="552" y="24"/>
                              </a:lnTo>
                              <a:lnTo>
                                <a:pt x="526" y="16"/>
                              </a:lnTo>
                              <a:lnTo>
                                <a:pt x="497" y="9"/>
                              </a:lnTo>
                              <a:lnTo>
                                <a:pt x="466" y="4"/>
                              </a:lnTo>
                              <a:lnTo>
                                <a:pt x="431" y="0"/>
                              </a:lnTo>
                              <a:lnTo>
                                <a:pt x="410" y="5"/>
                              </a:lnTo>
                              <a:lnTo>
                                <a:pt x="391" y="10"/>
                              </a:lnTo>
                              <a:lnTo>
                                <a:pt x="372" y="15"/>
                              </a:lnTo>
                              <a:lnTo>
                                <a:pt x="355" y="22"/>
                              </a:lnTo>
                              <a:lnTo>
                                <a:pt x="337" y="29"/>
                              </a:lnTo>
                              <a:lnTo>
                                <a:pt x="321" y="37"/>
                              </a:lnTo>
                              <a:lnTo>
                                <a:pt x="305" y="45"/>
                              </a:lnTo>
                              <a:lnTo>
                                <a:pt x="288" y="54"/>
                              </a:lnTo>
                              <a:lnTo>
                                <a:pt x="273" y="64"/>
                              </a:lnTo>
                              <a:lnTo>
                                <a:pt x="257" y="74"/>
                              </a:lnTo>
                              <a:lnTo>
                                <a:pt x="241" y="86"/>
                              </a:lnTo>
                              <a:lnTo>
                                <a:pt x="224" y="97"/>
                              </a:lnTo>
                              <a:lnTo>
                                <a:pt x="208" y="111"/>
                              </a:lnTo>
                              <a:lnTo>
                                <a:pt x="191" y="125"/>
                              </a:lnTo>
                              <a:lnTo>
                                <a:pt x="173" y="140"/>
                              </a:lnTo>
                              <a:lnTo>
                                <a:pt x="155" y="15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191919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68" name="Freeform 255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655" y="1251"/>
                          <a:ext cx="43" cy="69"/>
                        </a:xfrm>
                        <a:custGeom>
                          <a:avLst/>
                          <a:gdLst>
                            <a:gd name="T0" fmla="*/ 41 w 105"/>
                            <a:gd name="T1" fmla="*/ 68 h 171"/>
                            <a:gd name="T2" fmla="*/ 43 w 105"/>
                            <a:gd name="T3" fmla="*/ 67 h 171"/>
                            <a:gd name="T4" fmla="*/ 4 w 105"/>
                            <a:gd name="T5" fmla="*/ 0 h 171"/>
                            <a:gd name="T6" fmla="*/ 0 w 105"/>
                            <a:gd name="T7" fmla="*/ 2 h 171"/>
                            <a:gd name="T8" fmla="*/ 40 w 105"/>
                            <a:gd name="T9" fmla="*/ 69 h 171"/>
                            <a:gd name="T10" fmla="*/ 41 w 105"/>
                            <a:gd name="T11" fmla="*/ 68 h 171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w 105"/>
                            <a:gd name="T19" fmla="*/ 0 h 171"/>
                            <a:gd name="T20" fmla="*/ 105 w 105"/>
                            <a:gd name="T21" fmla="*/ 171 h 171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T18" t="T19" r="T20" b="T21"/>
                          <a:pathLst>
                            <a:path w="105" h="171">
                              <a:moveTo>
                                <a:pt x="101" y="168"/>
                              </a:moveTo>
                              <a:lnTo>
                                <a:pt x="105" y="165"/>
                              </a:lnTo>
                              <a:lnTo>
                                <a:pt x="9" y="0"/>
                              </a:lnTo>
                              <a:lnTo>
                                <a:pt x="0" y="6"/>
                              </a:lnTo>
                              <a:lnTo>
                                <a:pt x="97" y="171"/>
                              </a:lnTo>
                              <a:lnTo>
                                <a:pt x="101" y="16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C99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461" name="Group 25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79" y="1787"/>
                      <a:ext cx="976" cy="893"/>
                      <a:chOff x="2279" y="1787"/>
                      <a:chExt cx="976" cy="893"/>
                    </a:xfrm>
                  </p:grpSpPr>
                  <p:sp>
                    <p:nvSpPr>
                      <p:cNvPr id="23032" name="Freeform 25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08" y="1787"/>
                        <a:ext cx="696" cy="89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67" y="98"/>
                          </a:cxn>
                          <a:cxn ang="0">
                            <a:pos x="1569" y="76"/>
                          </a:cxn>
                          <a:cxn ang="0">
                            <a:pos x="1471" y="55"/>
                          </a:cxn>
                          <a:cxn ang="0">
                            <a:pos x="1372" y="39"/>
                          </a:cxn>
                          <a:cxn ang="0">
                            <a:pos x="1272" y="24"/>
                          </a:cxn>
                          <a:cxn ang="0">
                            <a:pos x="1171" y="13"/>
                          </a:cxn>
                          <a:cxn ang="0">
                            <a:pos x="1068" y="6"/>
                          </a:cxn>
                          <a:cxn ang="0">
                            <a:pos x="965" y="1"/>
                          </a:cxn>
                          <a:cxn ang="0">
                            <a:pos x="859" y="1"/>
                          </a:cxn>
                          <a:cxn ang="0">
                            <a:pos x="752" y="6"/>
                          </a:cxn>
                          <a:cxn ang="0">
                            <a:pos x="642" y="14"/>
                          </a:cxn>
                          <a:cxn ang="0">
                            <a:pos x="531" y="26"/>
                          </a:cxn>
                          <a:cxn ang="0">
                            <a:pos x="417" y="44"/>
                          </a:cxn>
                          <a:cxn ang="0">
                            <a:pos x="302" y="67"/>
                          </a:cxn>
                          <a:cxn ang="0">
                            <a:pos x="183" y="95"/>
                          </a:cxn>
                          <a:cxn ang="0">
                            <a:pos x="62" y="128"/>
                          </a:cxn>
                          <a:cxn ang="0">
                            <a:pos x="7" y="211"/>
                          </a:cxn>
                          <a:cxn ang="0">
                            <a:pos x="21" y="340"/>
                          </a:cxn>
                          <a:cxn ang="0">
                            <a:pos x="39" y="468"/>
                          </a:cxn>
                          <a:cxn ang="0">
                            <a:pos x="59" y="597"/>
                          </a:cxn>
                          <a:cxn ang="0">
                            <a:pos x="80" y="725"/>
                          </a:cxn>
                          <a:cxn ang="0">
                            <a:pos x="104" y="854"/>
                          </a:cxn>
                          <a:cxn ang="0">
                            <a:pos x="130" y="982"/>
                          </a:cxn>
                          <a:cxn ang="0">
                            <a:pos x="157" y="1111"/>
                          </a:cxn>
                          <a:cxn ang="0">
                            <a:pos x="185" y="1239"/>
                          </a:cxn>
                          <a:cxn ang="0">
                            <a:pos x="214" y="1368"/>
                          </a:cxn>
                          <a:cxn ang="0">
                            <a:pos x="243" y="1497"/>
                          </a:cxn>
                          <a:cxn ang="0">
                            <a:pos x="272" y="1625"/>
                          </a:cxn>
                          <a:cxn ang="0">
                            <a:pos x="300" y="1755"/>
                          </a:cxn>
                          <a:cxn ang="0">
                            <a:pos x="329" y="1883"/>
                          </a:cxn>
                          <a:cxn ang="0">
                            <a:pos x="356" y="2012"/>
                          </a:cxn>
                          <a:cxn ang="0">
                            <a:pos x="382" y="2140"/>
                          </a:cxn>
                          <a:cxn ang="0">
                            <a:pos x="1449" y="2205"/>
                          </a:cxn>
                          <a:cxn ang="0">
                            <a:pos x="1466" y="2073"/>
                          </a:cxn>
                          <a:cxn ang="0">
                            <a:pos x="1486" y="1942"/>
                          </a:cxn>
                          <a:cxn ang="0">
                            <a:pos x="1507" y="1811"/>
                          </a:cxn>
                          <a:cxn ang="0">
                            <a:pos x="1529" y="1678"/>
                          </a:cxn>
                          <a:cxn ang="0">
                            <a:pos x="1550" y="1546"/>
                          </a:cxn>
                          <a:cxn ang="0">
                            <a:pos x="1572" y="1415"/>
                          </a:cxn>
                          <a:cxn ang="0">
                            <a:pos x="1595" y="1282"/>
                          </a:cxn>
                          <a:cxn ang="0">
                            <a:pos x="1616" y="1150"/>
                          </a:cxn>
                          <a:cxn ang="0">
                            <a:pos x="1636" y="1019"/>
                          </a:cxn>
                          <a:cxn ang="0">
                            <a:pos x="1655" y="888"/>
                          </a:cxn>
                          <a:cxn ang="0">
                            <a:pos x="1672" y="756"/>
                          </a:cxn>
                          <a:cxn ang="0">
                            <a:pos x="1686" y="627"/>
                          </a:cxn>
                          <a:cxn ang="0">
                            <a:pos x="1699" y="496"/>
                          </a:cxn>
                          <a:cxn ang="0">
                            <a:pos x="1708" y="366"/>
                          </a:cxn>
                          <a:cxn ang="0">
                            <a:pos x="1713" y="238"/>
                          </a:cxn>
                          <a:cxn ang="0">
                            <a:pos x="1715" y="110"/>
                          </a:cxn>
                        </a:cxnLst>
                        <a:rect l="0" t="0" r="r" b="b"/>
                        <a:pathLst>
                          <a:path w="1715" h="2205">
                            <a:moveTo>
                              <a:pt x="1715" y="110"/>
                            </a:moveTo>
                            <a:lnTo>
                              <a:pt x="1667" y="98"/>
                            </a:lnTo>
                            <a:lnTo>
                              <a:pt x="1618" y="87"/>
                            </a:lnTo>
                            <a:lnTo>
                              <a:pt x="1569" y="76"/>
                            </a:lnTo>
                            <a:lnTo>
                              <a:pt x="1520" y="66"/>
                            </a:lnTo>
                            <a:lnTo>
                              <a:pt x="1471" y="55"/>
                            </a:lnTo>
                            <a:lnTo>
                              <a:pt x="1422" y="47"/>
                            </a:lnTo>
                            <a:lnTo>
                              <a:pt x="1372" y="39"/>
                            </a:lnTo>
                            <a:lnTo>
                              <a:pt x="1322" y="32"/>
                            </a:lnTo>
                            <a:lnTo>
                              <a:pt x="1272" y="24"/>
                            </a:lnTo>
                            <a:lnTo>
                              <a:pt x="1222" y="18"/>
                            </a:lnTo>
                            <a:lnTo>
                              <a:pt x="1171" y="13"/>
                            </a:lnTo>
                            <a:lnTo>
                              <a:pt x="1120" y="9"/>
                            </a:lnTo>
                            <a:lnTo>
                              <a:pt x="1068" y="6"/>
                            </a:lnTo>
                            <a:lnTo>
                              <a:pt x="1016" y="4"/>
                            </a:lnTo>
                            <a:lnTo>
                              <a:pt x="965" y="1"/>
                            </a:lnTo>
                            <a:lnTo>
                              <a:pt x="912" y="0"/>
                            </a:lnTo>
                            <a:lnTo>
                              <a:pt x="859" y="1"/>
                            </a:lnTo>
                            <a:lnTo>
                              <a:pt x="806" y="3"/>
                            </a:lnTo>
                            <a:lnTo>
                              <a:pt x="752" y="6"/>
                            </a:lnTo>
                            <a:lnTo>
                              <a:pt x="697" y="9"/>
                            </a:lnTo>
                            <a:lnTo>
                              <a:pt x="642" y="14"/>
                            </a:lnTo>
                            <a:lnTo>
                              <a:pt x="587" y="19"/>
                            </a:lnTo>
                            <a:lnTo>
                              <a:pt x="531" y="26"/>
                            </a:lnTo>
                            <a:lnTo>
                              <a:pt x="474" y="35"/>
                            </a:lnTo>
                            <a:lnTo>
                              <a:pt x="417" y="44"/>
                            </a:lnTo>
                            <a:lnTo>
                              <a:pt x="360" y="54"/>
                            </a:lnTo>
                            <a:lnTo>
                              <a:pt x="302" y="67"/>
                            </a:lnTo>
                            <a:lnTo>
                              <a:pt x="243" y="80"/>
                            </a:lnTo>
                            <a:lnTo>
                              <a:pt x="183" y="95"/>
                            </a:lnTo>
                            <a:lnTo>
                              <a:pt x="123" y="110"/>
                            </a:lnTo>
                            <a:lnTo>
                              <a:pt x="62" y="128"/>
                            </a:lnTo>
                            <a:lnTo>
                              <a:pt x="0" y="147"/>
                            </a:lnTo>
                            <a:lnTo>
                              <a:pt x="7" y="211"/>
                            </a:lnTo>
                            <a:lnTo>
                              <a:pt x="13" y="275"/>
                            </a:lnTo>
                            <a:lnTo>
                              <a:pt x="21" y="340"/>
                            </a:lnTo>
                            <a:lnTo>
                              <a:pt x="30" y="404"/>
                            </a:lnTo>
                            <a:lnTo>
                              <a:pt x="39" y="468"/>
                            </a:lnTo>
                            <a:lnTo>
                              <a:pt x="48" y="532"/>
                            </a:lnTo>
                            <a:lnTo>
                              <a:pt x="59" y="597"/>
                            </a:lnTo>
                            <a:lnTo>
                              <a:pt x="69" y="661"/>
                            </a:lnTo>
                            <a:lnTo>
                              <a:pt x="80" y="725"/>
                            </a:lnTo>
                            <a:lnTo>
                              <a:pt x="92" y="789"/>
                            </a:lnTo>
                            <a:lnTo>
                              <a:pt x="104" y="854"/>
                            </a:lnTo>
                            <a:lnTo>
                              <a:pt x="118" y="918"/>
                            </a:lnTo>
                            <a:lnTo>
                              <a:pt x="130" y="982"/>
                            </a:lnTo>
                            <a:lnTo>
                              <a:pt x="144" y="1047"/>
                            </a:lnTo>
                            <a:lnTo>
                              <a:pt x="157" y="1111"/>
                            </a:lnTo>
                            <a:lnTo>
                              <a:pt x="172" y="1175"/>
                            </a:lnTo>
                            <a:lnTo>
                              <a:pt x="185" y="1239"/>
                            </a:lnTo>
                            <a:lnTo>
                              <a:pt x="200" y="1304"/>
                            </a:lnTo>
                            <a:lnTo>
                              <a:pt x="214" y="1368"/>
                            </a:lnTo>
                            <a:lnTo>
                              <a:pt x="229" y="1432"/>
                            </a:lnTo>
                            <a:lnTo>
                              <a:pt x="243" y="1497"/>
                            </a:lnTo>
                            <a:lnTo>
                              <a:pt x="258" y="1561"/>
                            </a:lnTo>
                            <a:lnTo>
                              <a:pt x="272" y="1625"/>
                            </a:lnTo>
                            <a:lnTo>
                              <a:pt x="287" y="1690"/>
                            </a:lnTo>
                            <a:lnTo>
                              <a:pt x="300" y="1755"/>
                            </a:lnTo>
                            <a:lnTo>
                              <a:pt x="315" y="1819"/>
                            </a:lnTo>
                            <a:lnTo>
                              <a:pt x="329" y="1883"/>
                            </a:lnTo>
                            <a:lnTo>
                              <a:pt x="343" y="1948"/>
                            </a:lnTo>
                            <a:lnTo>
                              <a:pt x="356" y="2012"/>
                            </a:lnTo>
                            <a:lnTo>
                              <a:pt x="370" y="2076"/>
                            </a:lnTo>
                            <a:lnTo>
                              <a:pt x="382" y="2140"/>
                            </a:lnTo>
                            <a:lnTo>
                              <a:pt x="394" y="2205"/>
                            </a:lnTo>
                            <a:lnTo>
                              <a:pt x="1449" y="2205"/>
                            </a:lnTo>
                            <a:lnTo>
                              <a:pt x="1457" y="2139"/>
                            </a:lnTo>
                            <a:lnTo>
                              <a:pt x="1466" y="2073"/>
                            </a:lnTo>
                            <a:lnTo>
                              <a:pt x="1476" y="2008"/>
                            </a:lnTo>
                            <a:lnTo>
                              <a:pt x="1486" y="1942"/>
                            </a:lnTo>
                            <a:lnTo>
                              <a:pt x="1496" y="1876"/>
                            </a:lnTo>
                            <a:lnTo>
                              <a:pt x="1507" y="1811"/>
                            </a:lnTo>
                            <a:lnTo>
                              <a:pt x="1517" y="1744"/>
                            </a:lnTo>
                            <a:lnTo>
                              <a:pt x="1529" y="1678"/>
                            </a:lnTo>
                            <a:lnTo>
                              <a:pt x="1539" y="1613"/>
                            </a:lnTo>
                            <a:lnTo>
                              <a:pt x="1550" y="1546"/>
                            </a:lnTo>
                            <a:lnTo>
                              <a:pt x="1562" y="1480"/>
                            </a:lnTo>
                            <a:lnTo>
                              <a:pt x="1572" y="1415"/>
                            </a:lnTo>
                            <a:lnTo>
                              <a:pt x="1584" y="1348"/>
                            </a:lnTo>
                            <a:lnTo>
                              <a:pt x="1595" y="1282"/>
                            </a:lnTo>
                            <a:lnTo>
                              <a:pt x="1605" y="1217"/>
                            </a:lnTo>
                            <a:lnTo>
                              <a:pt x="1616" y="1150"/>
                            </a:lnTo>
                            <a:lnTo>
                              <a:pt x="1626" y="1085"/>
                            </a:lnTo>
                            <a:lnTo>
                              <a:pt x="1636" y="1019"/>
                            </a:lnTo>
                            <a:lnTo>
                              <a:pt x="1646" y="953"/>
                            </a:lnTo>
                            <a:lnTo>
                              <a:pt x="1655" y="888"/>
                            </a:lnTo>
                            <a:lnTo>
                              <a:pt x="1663" y="823"/>
                            </a:lnTo>
                            <a:lnTo>
                              <a:pt x="1672" y="756"/>
                            </a:lnTo>
                            <a:lnTo>
                              <a:pt x="1680" y="691"/>
                            </a:lnTo>
                            <a:lnTo>
                              <a:pt x="1686" y="627"/>
                            </a:lnTo>
                            <a:lnTo>
                              <a:pt x="1693" y="561"/>
                            </a:lnTo>
                            <a:lnTo>
                              <a:pt x="1699" y="496"/>
                            </a:lnTo>
                            <a:lnTo>
                              <a:pt x="1704" y="432"/>
                            </a:lnTo>
                            <a:lnTo>
                              <a:pt x="1708" y="366"/>
                            </a:lnTo>
                            <a:lnTo>
                              <a:pt x="1711" y="302"/>
                            </a:lnTo>
                            <a:lnTo>
                              <a:pt x="1713" y="238"/>
                            </a:lnTo>
                            <a:lnTo>
                              <a:pt x="1715" y="175"/>
                            </a:lnTo>
                            <a:lnTo>
                              <a:pt x="1715" y="110"/>
                            </a:lnTo>
                            <a:close/>
                          </a:path>
                        </a:pathLst>
                      </a:custGeom>
                      <a:solidFill>
                        <a:srgbClr val="7FA1D3"/>
                      </a:solidFill>
                      <a:ln w="9525">
                        <a:solidFill>
                          <a:srgbClr val="2F5389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rgbClr val="4D4D4D"/>
                        </a:outerShdw>
                      </a:effectLst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463" name="Freeform 2553"/>
                      <p:cNvSpPr>
                        <a:spLocks/>
                      </p:cNvSpPr>
                      <p:nvPr/>
                    </p:nvSpPr>
                    <p:spPr bwMode="auto">
                      <a:xfrm rot="-124732">
                        <a:off x="2279" y="1854"/>
                        <a:ext cx="215" cy="605"/>
                      </a:xfrm>
                      <a:custGeom>
                        <a:avLst/>
                        <a:gdLst>
                          <a:gd name="T0" fmla="*/ 136 w 530"/>
                          <a:gd name="T1" fmla="*/ 14 h 1491"/>
                          <a:gd name="T2" fmla="*/ 127 w 530"/>
                          <a:gd name="T3" fmla="*/ 42 h 1491"/>
                          <a:gd name="T4" fmla="*/ 119 w 530"/>
                          <a:gd name="T5" fmla="*/ 69 h 1491"/>
                          <a:gd name="T6" fmla="*/ 110 w 530"/>
                          <a:gd name="T7" fmla="*/ 97 h 1491"/>
                          <a:gd name="T8" fmla="*/ 102 w 530"/>
                          <a:gd name="T9" fmla="*/ 125 h 1491"/>
                          <a:gd name="T10" fmla="*/ 93 w 530"/>
                          <a:gd name="T11" fmla="*/ 153 h 1491"/>
                          <a:gd name="T12" fmla="*/ 84 w 530"/>
                          <a:gd name="T13" fmla="*/ 180 h 1491"/>
                          <a:gd name="T14" fmla="*/ 76 w 530"/>
                          <a:gd name="T15" fmla="*/ 208 h 1491"/>
                          <a:gd name="T16" fmla="*/ 67 w 530"/>
                          <a:gd name="T17" fmla="*/ 235 h 1491"/>
                          <a:gd name="T18" fmla="*/ 59 w 530"/>
                          <a:gd name="T19" fmla="*/ 263 h 1491"/>
                          <a:gd name="T20" fmla="*/ 50 w 530"/>
                          <a:gd name="T21" fmla="*/ 291 h 1491"/>
                          <a:gd name="T22" fmla="*/ 41 w 530"/>
                          <a:gd name="T23" fmla="*/ 319 h 1491"/>
                          <a:gd name="T24" fmla="*/ 33 w 530"/>
                          <a:gd name="T25" fmla="*/ 347 h 1491"/>
                          <a:gd name="T26" fmla="*/ 24 w 530"/>
                          <a:gd name="T27" fmla="*/ 374 h 1491"/>
                          <a:gd name="T28" fmla="*/ 16 w 530"/>
                          <a:gd name="T29" fmla="*/ 401 h 1491"/>
                          <a:gd name="T30" fmla="*/ 7 w 530"/>
                          <a:gd name="T31" fmla="*/ 429 h 1491"/>
                          <a:gd name="T32" fmla="*/ 1 w 530"/>
                          <a:gd name="T33" fmla="*/ 454 h 1491"/>
                          <a:gd name="T34" fmla="*/ 0 w 530"/>
                          <a:gd name="T35" fmla="*/ 476 h 1491"/>
                          <a:gd name="T36" fmla="*/ 2 w 530"/>
                          <a:gd name="T37" fmla="*/ 497 h 1491"/>
                          <a:gd name="T38" fmla="*/ 6 w 530"/>
                          <a:gd name="T39" fmla="*/ 517 h 1491"/>
                          <a:gd name="T40" fmla="*/ 13 w 530"/>
                          <a:gd name="T41" fmla="*/ 536 h 1491"/>
                          <a:gd name="T42" fmla="*/ 22 w 530"/>
                          <a:gd name="T43" fmla="*/ 555 h 1491"/>
                          <a:gd name="T44" fmla="*/ 34 w 530"/>
                          <a:gd name="T45" fmla="*/ 575 h 1491"/>
                          <a:gd name="T46" fmla="*/ 47 w 530"/>
                          <a:gd name="T47" fmla="*/ 593 h 1491"/>
                          <a:gd name="T48" fmla="*/ 66 w 530"/>
                          <a:gd name="T49" fmla="*/ 605 h 1491"/>
                          <a:gd name="T50" fmla="*/ 88 w 530"/>
                          <a:gd name="T51" fmla="*/ 604 h 1491"/>
                          <a:gd name="T52" fmla="*/ 110 w 530"/>
                          <a:gd name="T53" fmla="*/ 596 h 1491"/>
                          <a:gd name="T54" fmla="*/ 130 w 530"/>
                          <a:gd name="T55" fmla="*/ 586 h 1491"/>
                          <a:gd name="T56" fmla="*/ 149 w 530"/>
                          <a:gd name="T57" fmla="*/ 573 h 1491"/>
                          <a:gd name="T58" fmla="*/ 168 w 530"/>
                          <a:gd name="T59" fmla="*/ 558 h 1491"/>
                          <a:gd name="T60" fmla="*/ 187 w 530"/>
                          <a:gd name="T61" fmla="*/ 545 h 1491"/>
                          <a:gd name="T62" fmla="*/ 206 w 530"/>
                          <a:gd name="T63" fmla="*/ 535 h 1491"/>
                          <a:gd name="T64" fmla="*/ 213 w 530"/>
                          <a:gd name="T65" fmla="*/ 514 h 1491"/>
                          <a:gd name="T66" fmla="*/ 209 w 530"/>
                          <a:gd name="T67" fmla="*/ 480 h 1491"/>
                          <a:gd name="T68" fmla="*/ 204 w 530"/>
                          <a:gd name="T69" fmla="*/ 446 h 1491"/>
                          <a:gd name="T70" fmla="*/ 199 w 530"/>
                          <a:gd name="T71" fmla="*/ 413 h 1491"/>
                          <a:gd name="T72" fmla="*/ 195 w 530"/>
                          <a:gd name="T73" fmla="*/ 380 h 1491"/>
                          <a:gd name="T74" fmla="*/ 189 w 530"/>
                          <a:gd name="T75" fmla="*/ 347 h 1491"/>
                          <a:gd name="T76" fmla="*/ 185 w 530"/>
                          <a:gd name="T77" fmla="*/ 314 h 1491"/>
                          <a:gd name="T78" fmla="*/ 180 w 530"/>
                          <a:gd name="T79" fmla="*/ 282 h 1491"/>
                          <a:gd name="T80" fmla="*/ 175 w 530"/>
                          <a:gd name="T81" fmla="*/ 249 h 1491"/>
                          <a:gd name="T82" fmla="*/ 171 w 530"/>
                          <a:gd name="T83" fmla="*/ 217 h 1491"/>
                          <a:gd name="T84" fmla="*/ 166 w 530"/>
                          <a:gd name="T85" fmla="*/ 184 h 1491"/>
                          <a:gd name="T86" fmla="*/ 161 w 530"/>
                          <a:gd name="T87" fmla="*/ 151 h 1491"/>
                          <a:gd name="T88" fmla="*/ 156 w 530"/>
                          <a:gd name="T89" fmla="*/ 118 h 1491"/>
                          <a:gd name="T90" fmla="*/ 152 w 530"/>
                          <a:gd name="T91" fmla="*/ 85 h 1491"/>
                          <a:gd name="T92" fmla="*/ 147 w 530"/>
                          <a:gd name="T93" fmla="*/ 52 h 1491"/>
                          <a:gd name="T94" fmla="*/ 142 w 530"/>
                          <a:gd name="T95" fmla="*/ 17 h 1491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w 530"/>
                          <a:gd name="T145" fmla="*/ 0 h 1491"/>
                          <a:gd name="T146" fmla="*/ 530 w 530"/>
                          <a:gd name="T147" fmla="*/ 1491 h 1491"/>
                        </a:gdLst>
                        <a:ahLst/>
                        <a:cxnLst>
                          <a:cxn ang="T96">
                            <a:pos x="T0" y="T1"/>
                          </a:cxn>
                          <a:cxn ang="T97">
                            <a:pos x="T2" y="T3"/>
                          </a:cxn>
                          <a:cxn ang="T98">
                            <a:pos x="T4" y="T5"/>
                          </a:cxn>
                          <a:cxn ang="T99">
                            <a:pos x="T6" y="T7"/>
                          </a:cxn>
                          <a:cxn ang="T100">
                            <a:pos x="T8" y="T9"/>
                          </a:cxn>
                          <a:cxn ang="T101">
                            <a:pos x="T10" y="T11"/>
                          </a:cxn>
                          <a:cxn ang="T102">
                            <a:pos x="T12" y="T13"/>
                          </a:cxn>
                          <a:cxn ang="T103">
                            <a:pos x="T14" y="T15"/>
                          </a:cxn>
                          <a:cxn ang="T104">
                            <a:pos x="T16" y="T17"/>
                          </a:cxn>
                          <a:cxn ang="T105">
                            <a:pos x="T18" y="T19"/>
                          </a:cxn>
                          <a:cxn ang="T106">
                            <a:pos x="T20" y="T21"/>
                          </a:cxn>
                          <a:cxn ang="T107">
                            <a:pos x="T22" y="T23"/>
                          </a:cxn>
                          <a:cxn ang="T108">
                            <a:pos x="T24" y="T25"/>
                          </a:cxn>
                          <a:cxn ang="T109">
                            <a:pos x="T26" y="T27"/>
                          </a:cxn>
                          <a:cxn ang="T110">
                            <a:pos x="T28" y="T29"/>
                          </a:cxn>
                          <a:cxn ang="T111">
                            <a:pos x="T30" y="T31"/>
                          </a:cxn>
                          <a:cxn ang="T112">
                            <a:pos x="T32" y="T33"/>
                          </a:cxn>
                          <a:cxn ang="T113">
                            <a:pos x="T34" y="T35"/>
                          </a:cxn>
                          <a:cxn ang="T114">
                            <a:pos x="T36" y="T37"/>
                          </a:cxn>
                          <a:cxn ang="T115">
                            <a:pos x="T38" y="T39"/>
                          </a:cxn>
                          <a:cxn ang="T116">
                            <a:pos x="T40" y="T41"/>
                          </a:cxn>
                          <a:cxn ang="T117">
                            <a:pos x="T42" y="T43"/>
                          </a:cxn>
                          <a:cxn ang="T118">
                            <a:pos x="T44" y="T45"/>
                          </a:cxn>
                          <a:cxn ang="T119">
                            <a:pos x="T46" y="T47"/>
                          </a:cxn>
                          <a:cxn ang="T120">
                            <a:pos x="T48" y="T49"/>
                          </a:cxn>
                          <a:cxn ang="T121">
                            <a:pos x="T50" y="T51"/>
                          </a:cxn>
                          <a:cxn ang="T122">
                            <a:pos x="T52" y="T53"/>
                          </a:cxn>
                          <a:cxn ang="T123">
                            <a:pos x="T54" y="T55"/>
                          </a:cxn>
                          <a:cxn ang="T124">
                            <a:pos x="T56" y="T57"/>
                          </a:cxn>
                          <a:cxn ang="T125">
                            <a:pos x="T58" y="T59"/>
                          </a:cxn>
                          <a:cxn ang="T126">
                            <a:pos x="T60" y="T61"/>
                          </a:cxn>
                          <a:cxn ang="T127">
                            <a:pos x="T62" y="T63"/>
                          </a:cxn>
                          <a:cxn ang="T128">
                            <a:pos x="T64" y="T65"/>
                          </a:cxn>
                          <a:cxn ang="T129">
                            <a:pos x="T66" y="T67"/>
                          </a:cxn>
                          <a:cxn ang="T130">
                            <a:pos x="T68" y="T69"/>
                          </a:cxn>
                          <a:cxn ang="T131">
                            <a:pos x="T70" y="T71"/>
                          </a:cxn>
                          <a:cxn ang="T132">
                            <a:pos x="T72" y="T73"/>
                          </a:cxn>
                          <a:cxn ang="T133">
                            <a:pos x="T74" y="T75"/>
                          </a:cxn>
                          <a:cxn ang="T134">
                            <a:pos x="T76" y="T77"/>
                          </a:cxn>
                          <a:cxn ang="T135">
                            <a:pos x="T78" y="T79"/>
                          </a:cxn>
                          <a:cxn ang="T136">
                            <a:pos x="T80" y="T81"/>
                          </a:cxn>
                          <a:cxn ang="T137">
                            <a:pos x="T82" y="T83"/>
                          </a:cxn>
                          <a:cxn ang="T138">
                            <a:pos x="T84" y="T85"/>
                          </a:cxn>
                          <a:cxn ang="T139">
                            <a:pos x="T86" y="T87"/>
                          </a:cxn>
                          <a:cxn ang="T140">
                            <a:pos x="T88" y="T89"/>
                          </a:cxn>
                          <a:cxn ang="T141">
                            <a:pos x="T90" y="T91"/>
                          </a:cxn>
                          <a:cxn ang="T142">
                            <a:pos x="T92" y="T93"/>
                          </a:cxn>
                          <a:cxn ang="T143">
                            <a:pos x="T94" y="T95"/>
                          </a:cxn>
                        </a:cxnLst>
                        <a:rect l="T144" t="T145" r="T146" b="T147"/>
                        <a:pathLst>
                          <a:path w="530" h="1491">
                            <a:moveTo>
                              <a:pt x="346" y="0"/>
                            </a:moveTo>
                            <a:lnTo>
                              <a:pt x="336" y="34"/>
                            </a:lnTo>
                            <a:lnTo>
                              <a:pt x="325" y="69"/>
                            </a:lnTo>
                            <a:lnTo>
                              <a:pt x="314" y="103"/>
                            </a:lnTo>
                            <a:lnTo>
                              <a:pt x="303" y="137"/>
                            </a:lnTo>
                            <a:lnTo>
                              <a:pt x="293" y="171"/>
                            </a:lnTo>
                            <a:lnTo>
                              <a:pt x="283" y="205"/>
                            </a:lnTo>
                            <a:lnTo>
                              <a:pt x="271" y="239"/>
                            </a:lnTo>
                            <a:lnTo>
                              <a:pt x="261" y="273"/>
                            </a:lnTo>
                            <a:lnTo>
                              <a:pt x="251" y="307"/>
                            </a:lnTo>
                            <a:lnTo>
                              <a:pt x="240" y="341"/>
                            </a:lnTo>
                            <a:lnTo>
                              <a:pt x="230" y="376"/>
                            </a:lnTo>
                            <a:lnTo>
                              <a:pt x="218" y="410"/>
                            </a:lnTo>
                            <a:lnTo>
                              <a:pt x="208" y="444"/>
                            </a:lnTo>
                            <a:lnTo>
                              <a:pt x="198" y="478"/>
                            </a:lnTo>
                            <a:lnTo>
                              <a:pt x="187" y="512"/>
                            </a:lnTo>
                            <a:lnTo>
                              <a:pt x="177" y="546"/>
                            </a:lnTo>
                            <a:lnTo>
                              <a:pt x="166" y="580"/>
                            </a:lnTo>
                            <a:lnTo>
                              <a:pt x="155" y="614"/>
                            </a:lnTo>
                            <a:lnTo>
                              <a:pt x="145" y="648"/>
                            </a:lnTo>
                            <a:lnTo>
                              <a:pt x="134" y="682"/>
                            </a:lnTo>
                            <a:lnTo>
                              <a:pt x="123" y="717"/>
                            </a:lnTo>
                            <a:lnTo>
                              <a:pt x="113" y="751"/>
                            </a:lnTo>
                            <a:lnTo>
                              <a:pt x="102" y="785"/>
                            </a:lnTo>
                            <a:lnTo>
                              <a:pt x="92" y="819"/>
                            </a:lnTo>
                            <a:lnTo>
                              <a:pt x="82" y="854"/>
                            </a:lnTo>
                            <a:lnTo>
                              <a:pt x="70" y="888"/>
                            </a:lnTo>
                            <a:lnTo>
                              <a:pt x="60" y="921"/>
                            </a:lnTo>
                            <a:lnTo>
                              <a:pt x="49" y="955"/>
                            </a:lnTo>
                            <a:lnTo>
                              <a:pt x="39" y="989"/>
                            </a:lnTo>
                            <a:lnTo>
                              <a:pt x="28" y="1024"/>
                            </a:lnTo>
                            <a:lnTo>
                              <a:pt x="17" y="1058"/>
                            </a:lnTo>
                            <a:lnTo>
                              <a:pt x="7" y="1092"/>
                            </a:lnTo>
                            <a:lnTo>
                              <a:pt x="3" y="1119"/>
                            </a:lnTo>
                            <a:lnTo>
                              <a:pt x="1" y="1146"/>
                            </a:lnTo>
                            <a:lnTo>
                              <a:pt x="0" y="1173"/>
                            </a:lnTo>
                            <a:lnTo>
                              <a:pt x="1" y="1198"/>
                            </a:lnTo>
                            <a:lnTo>
                              <a:pt x="4" y="1224"/>
                            </a:lnTo>
                            <a:lnTo>
                              <a:pt x="9" y="1249"/>
                            </a:lnTo>
                            <a:lnTo>
                              <a:pt x="15" y="1273"/>
                            </a:lnTo>
                            <a:lnTo>
                              <a:pt x="22" y="1297"/>
                            </a:lnTo>
                            <a:lnTo>
                              <a:pt x="32" y="1321"/>
                            </a:lnTo>
                            <a:lnTo>
                              <a:pt x="43" y="1345"/>
                            </a:lnTo>
                            <a:lnTo>
                              <a:pt x="55" y="1369"/>
                            </a:lnTo>
                            <a:lnTo>
                              <a:pt x="68" y="1393"/>
                            </a:lnTo>
                            <a:lnTo>
                              <a:pt x="83" y="1416"/>
                            </a:lnTo>
                            <a:lnTo>
                              <a:pt x="98" y="1438"/>
                            </a:lnTo>
                            <a:lnTo>
                              <a:pt x="116" y="1462"/>
                            </a:lnTo>
                            <a:lnTo>
                              <a:pt x="133" y="1485"/>
                            </a:lnTo>
                            <a:lnTo>
                              <a:pt x="162" y="1490"/>
                            </a:lnTo>
                            <a:lnTo>
                              <a:pt x="190" y="1491"/>
                            </a:lnTo>
                            <a:lnTo>
                              <a:pt x="218" y="1488"/>
                            </a:lnTo>
                            <a:lnTo>
                              <a:pt x="244" y="1481"/>
                            </a:lnTo>
                            <a:lnTo>
                              <a:pt x="270" y="1470"/>
                            </a:lnTo>
                            <a:lnTo>
                              <a:pt x="295" y="1458"/>
                            </a:lnTo>
                            <a:lnTo>
                              <a:pt x="320" y="1444"/>
                            </a:lnTo>
                            <a:lnTo>
                              <a:pt x="345" y="1428"/>
                            </a:lnTo>
                            <a:lnTo>
                              <a:pt x="368" y="1411"/>
                            </a:lnTo>
                            <a:lnTo>
                              <a:pt x="392" y="1394"/>
                            </a:lnTo>
                            <a:lnTo>
                              <a:pt x="415" y="1376"/>
                            </a:lnTo>
                            <a:lnTo>
                              <a:pt x="438" y="1360"/>
                            </a:lnTo>
                            <a:lnTo>
                              <a:pt x="461" y="1344"/>
                            </a:lnTo>
                            <a:lnTo>
                              <a:pt x="484" y="1329"/>
                            </a:lnTo>
                            <a:lnTo>
                              <a:pt x="508" y="1318"/>
                            </a:lnTo>
                            <a:lnTo>
                              <a:pt x="530" y="1309"/>
                            </a:lnTo>
                            <a:lnTo>
                              <a:pt x="525" y="1266"/>
                            </a:lnTo>
                            <a:lnTo>
                              <a:pt x="519" y="1225"/>
                            </a:lnTo>
                            <a:lnTo>
                              <a:pt x="514" y="1182"/>
                            </a:lnTo>
                            <a:lnTo>
                              <a:pt x="508" y="1141"/>
                            </a:lnTo>
                            <a:lnTo>
                              <a:pt x="502" y="1099"/>
                            </a:lnTo>
                            <a:lnTo>
                              <a:pt x="496" y="1059"/>
                            </a:lnTo>
                            <a:lnTo>
                              <a:pt x="491" y="1017"/>
                            </a:lnTo>
                            <a:lnTo>
                              <a:pt x="485" y="977"/>
                            </a:lnTo>
                            <a:lnTo>
                              <a:pt x="480" y="937"/>
                            </a:lnTo>
                            <a:lnTo>
                              <a:pt x="473" y="896"/>
                            </a:lnTo>
                            <a:lnTo>
                              <a:pt x="467" y="856"/>
                            </a:lnTo>
                            <a:lnTo>
                              <a:pt x="462" y="815"/>
                            </a:lnTo>
                            <a:lnTo>
                              <a:pt x="456" y="775"/>
                            </a:lnTo>
                            <a:lnTo>
                              <a:pt x="450" y="734"/>
                            </a:lnTo>
                            <a:lnTo>
                              <a:pt x="444" y="695"/>
                            </a:lnTo>
                            <a:lnTo>
                              <a:pt x="438" y="654"/>
                            </a:lnTo>
                            <a:lnTo>
                              <a:pt x="432" y="614"/>
                            </a:lnTo>
                            <a:lnTo>
                              <a:pt x="427" y="575"/>
                            </a:lnTo>
                            <a:lnTo>
                              <a:pt x="421" y="534"/>
                            </a:lnTo>
                            <a:lnTo>
                              <a:pt x="414" y="494"/>
                            </a:lnTo>
                            <a:lnTo>
                              <a:pt x="409" y="453"/>
                            </a:lnTo>
                            <a:lnTo>
                              <a:pt x="403" y="413"/>
                            </a:lnTo>
                            <a:lnTo>
                              <a:pt x="397" y="372"/>
                            </a:lnTo>
                            <a:lnTo>
                              <a:pt x="392" y="332"/>
                            </a:lnTo>
                            <a:lnTo>
                              <a:pt x="385" y="292"/>
                            </a:lnTo>
                            <a:lnTo>
                              <a:pt x="380" y="250"/>
                            </a:lnTo>
                            <a:lnTo>
                              <a:pt x="374" y="210"/>
                            </a:lnTo>
                            <a:lnTo>
                              <a:pt x="369" y="168"/>
                            </a:lnTo>
                            <a:lnTo>
                              <a:pt x="363" y="127"/>
                            </a:lnTo>
                            <a:lnTo>
                              <a:pt x="357" y="84"/>
                            </a:lnTo>
                            <a:lnTo>
                              <a:pt x="351" y="43"/>
                            </a:lnTo>
                            <a:lnTo>
                              <a:pt x="346" y="0"/>
                            </a:lnTo>
                            <a:close/>
                          </a:path>
                        </a:pathLst>
                      </a:custGeom>
                      <a:solidFill>
                        <a:srgbClr val="7FA1D3"/>
                      </a:solidFill>
                      <a:ln w="9525">
                        <a:solidFill>
                          <a:srgbClr val="2F5389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034" name="Freeform 25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46" y="1833"/>
                        <a:ext cx="210" cy="61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3" y="35"/>
                          </a:cxn>
                          <a:cxn ang="0">
                            <a:pos x="185" y="104"/>
                          </a:cxn>
                          <a:cxn ang="0">
                            <a:pos x="206" y="174"/>
                          </a:cxn>
                          <a:cxn ang="0">
                            <a:pos x="228" y="243"/>
                          </a:cxn>
                          <a:cxn ang="0">
                            <a:pos x="251" y="313"/>
                          </a:cxn>
                          <a:cxn ang="0">
                            <a:pos x="274" y="385"/>
                          </a:cxn>
                          <a:cxn ang="0">
                            <a:pos x="297" y="456"/>
                          </a:cxn>
                          <a:cxn ang="0">
                            <a:pos x="319" y="527"/>
                          </a:cxn>
                          <a:cxn ang="0">
                            <a:pos x="341" y="599"/>
                          </a:cxn>
                          <a:cxn ang="0">
                            <a:pos x="364" y="670"/>
                          </a:cxn>
                          <a:cxn ang="0">
                            <a:pos x="387" y="741"/>
                          </a:cxn>
                          <a:cxn ang="0">
                            <a:pos x="410" y="812"/>
                          </a:cxn>
                          <a:cxn ang="0">
                            <a:pos x="433" y="883"/>
                          </a:cxn>
                          <a:cxn ang="0">
                            <a:pos x="454" y="952"/>
                          </a:cxn>
                          <a:cxn ang="0">
                            <a:pos x="476" y="1022"/>
                          </a:cxn>
                          <a:cxn ang="0">
                            <a:pos x="498" y="1091"/>
                          </a:cxn>
                          <a:cxn ang="0">
                            <a:pos x="512" y="1152"/>
                          </a:cxn>
                          <a:cxn ang="0">
                            <a:pos x="515" y="1206"/>
                          </a:cxn>
                          <a:cxn ang="0">
                            <a:pos x="511" y="1257"/>
                          </a:cxn>
                          <a:cxn ang="0">
                            <a:pos x="500" y="1307"/>
                          </a:cxn>
                          <a:cxn ang="0">
                            <a:pos x="483" y="1354"/>
                          </a:cxn>
                          <a:cxn ang="0">
                            <a:pos x="460" y="1402"/>
                          </a:cxn>
                          <a:cxn ang="0">
                            <a:pos x="433" y="1449"/>
                          </a:cxn>
                          <a:cxn ang="0">
                            <a:pos x="399" y="1495"/>
                          </a:cxn>
                          <a:cxn ang="0">
                            <a:pos x="353" y="1523"/>
                          </a:cxn>
                          <a:cxn ang="0">
                            <a:pos x="299" y="1521"/>
                          </a:cxn>
                          <a:cxn ang="0">
                            <a:pos x="248" y="1504"/>
                          </a:cxn>
                          <a:cxn ang="0">
                            <a:pos x="201" y="1477"/>
                          </a:cxn>
                          <a:cxn ang="0">
                            <a:pos x="156" y="1445"/>
                          </a:cxn>
                          <a:cxn ang="0">
                            <a:pos x="112" y="1409"/>
                          </a:cxn>
                          <a:cxn ang="0">
                            <a:pos x="68" y="1377"/>
                          </a:cxn>
                          <a:cxn ang="0">
                            <a:pos x="23" y="1351"/>
                          </a:cxn>
                          <a:cxn ang="0">
                            <a:pos x="5" y="1300"/>
                          </a:cxn>
                          <a:cxn ang="0">
                            <a:pos x="16" y="1216"/>
                          </a:cxn>
                          <a:cxn ang="0">
                            <a:pos x="26" y="1131"/>
                          </a:cxn>
                          <a:cxn ang="0">
                            <a:pos x="35" y="1047"/>
                          </a:cxn>
                          <a:cxn ang="0">
                            <a:pos x="45" y="964"/>
                          </a:cxn>
                          <a:cxn ang="0">
                            <a:pos x="54" y="880"/>
                          </a:cxn>
                          <a:cxn ang="0">
                            <a:pos x="63" y="797"/>
                          </a:cxn>
                          <a:cxn ang="0">
                            <a:pos x="72" y="713"/>
                          </a:cxn>
                          <a:cxn ang="0">
                            <a:pos x="81" y="630"/>
                          </a:cxn>
                          <a:cxn ang="0">
                            <a:pos x="89" y="546"/>
                          </a:cxn>
                          <a:cxn ang="0">
                            <a:pos x="99" y="463"/>
                          </a:cxn>
                          <a:cxn ang="0">
                            <a:pos x="108" y="379"/>
                          </a:cxn>
                          <a:cxn ang="0">
                            <a:pos x="117" y="296"/>
                          </a:cxn>
                          <a:cxn ang="0">
                            <a:pos x="127" y="212"/>
                          </a:cxn>
                          <a:cxn ang="0">
                            <a:pos x="137" y="127"/>
                          </a:cxn>
                          <a:cxn ang="0">
                            <a:pos x="147" y="43"/>
                          </a:cxn>
                        </a:cxnLst>
                        <a:rect l="0" t="0" r="r" b="b"/>
                        <a:pathLst>
                          <a:path w="515" h="1525">
                            <a:moveTo>
                              <a:pt x="153" y="0"/>
                            </a:moveTo>
                            <a:lnTo>
                              <a:pt x="163" y="35"/>
                            </a:lnTo>
                            <a:lnTo>
                              <a:pt x="174" y="69"/>
                            </a:lnTo>
                            <a:lnTo>
                              <a:pt x="185" y="104"/>
                            </a:lnTo>
                            <a:lnTo>
                              <a:pt x="196" y="138"/>
                            </a:lnTo>
                            <a:lnTo>
                              <a:pt x="206" y="174"/>
                            </a:lnTo>
                            <a:lnTo>
                              <a:pt x="218" y="208"/>
                            </a:lnTo>
                            <a:lnTo>
                              <a:pt x="228" y="243"/>
                            </a:lnTo>
                            <a:lnTo>
                              <a:pt x="240" y="278"/>
                            </a:lnTo>
                            <a:lnTo>
                              <a:pt x="251" y="313"/>
                            </a:lnTo>
                            <a:lnTo>
                              <a:pt x="262" y="349"/>
                            </a:lnTo>
                            <a:lnTo>
                              <a:pt x="274" y="385"/>
                            </a:lnTo>
                            <a:lnTo>
                              <a:pt x="285" y="420"/>
                            </a:lnTo>
                            <a:lnTo>
                              <a:pt x="297" y="456"/>
                            </a:lnTo>
                            <a:lnTo>
                              <a:pt x="308" y="492"/>
                            </a:lnTo>
                            <a:lnTo>
                              <a:pt x="319" y="527"/>
                            </a:lnTo>
                            <a:lnTo>
                              <a:pt x="331" y="562"/>
                            </a:lnTo>
                            <a:lnTo>
                              <a:pt x="341" y="599"/>
                            </a:lnTo>
                            <a:lnTo>
                              <a:pt x="353" y="634"/>
                            </a:lnTo>
                            <a:lnTo>
                              <a:pt x="364" y="670"/>
                            </a:lnTo>
                            <a:lnTo>
                              <a:pt x="375" y="705"/>
                            </a:lnTo>
                            <a:lnTo>
                              <a:pt x="387" y="741"/>
                            </a:lnTo>
                            <a:lnTo>
                              <a:pt x="398" y="777"/>
                            </a:lnTo>
                            <a:lnTo>
                              <a:pt x="410" y="812"/>
                            </a:lnTo>
                            <a:lnTo>
                              <a:pt x="421" y="847"/>
                            </a:lnTo>
                            <a:lnTo>
                              <a:pt x="433" y="883"/>
                            </a:lnTo>
                            <a:lnTo>
                              <a:pt x="443" y="918"/>
                            </a:lnTo>
                            <a:lnTo>
                              <a:pt x="454" y="952"/>
                            </a:lnTo>
                            <a:lnTo>
                              <a:pt x="465" y="987"/>
                            </a:lnTo>
                            <a:lnTo>
                              <a:pt x="476" y="1022"/>
                            </a:lnTo>
                            <a:lnTo>
                              <a:pt x="486" y="1057"/>
                            </a:lnTo>
                            <a:lnTo>
                              <a:pt x="498" y="1091"/>
                            </a:lnTo>
                            <a:lnTo>
                              <a:pt x="508" y="1125"/>
                            </a:lnTo>
                            <a:lnTo>
                              <a:pt x="512" y="1152"/>
                            </a:lnTo>
                            <a:lnTo>
                              <a:pt x="514" y="1179"/>
                            </a:lnTo>
                            <a:lnTo>
                              <a:pt x="515" y="1206"/>
                            </a:lnTo>
                            <a:lnTo>
                              <a:pt x="514" y="1231"/>
                            </a:lnTo>
                            <a:lnTo>
                              <a:pt x="511" y="1257"/>
                            </a:lnTo>
                            <a:lnTo>
                              <a:pt x="506" y="1282"/>
                            </a:lnTo>
                            <a:lnTo>
                              <a:pt x="500" y="1307"/>
                            </a:lnTo>
                            <a:lnTo>
                              <a:pt x="493" y="1331"/>
                            </a:lnTo>
                            <a:lnTo>
                              <a:pt x="483" y="1354"/>
                            </a:lnTo>
                            <a:lnTo>
                              <a:pt x="472" y="1378"/>
                            </a:lnTo>
                            <a:lnTo>
                              <a:pt x="460" y="1402"/>
                            </a:lnTo>
                            <a:lnTo>
                              <a:pt x="447" y="1426"/>
                            </a:lnTo>
                            <a:lnTo>
                              <a:pt x="433" y="1449"/>
                            </a:lnTo>
                            <a:lnTo>
                              <a:pt x="417" y="1472"/>
                            </a:lnTo>
                            <a:lnTo>
                              <a:pt x="399" y="1495"/>
                            </a:lnTo>
                            <a:lnTo>
                              <a:pt x="382" y="1518"/>
                            </a:lnTo>
                            <a:lnTo>
                              <a:pt x="353" y="1523"/>
                            </a:lnTo>
                            <a:lnTo>
                              <a:pt x="325" y="1525"/>
                            </a:lnTo>
                            <a:lnTo>
                              <a:pt x="299" y="1521"/>
                            </a:lnTo>
                            <a:lnTo>
                              <a:pt x="273" y="1514"/>
                            </a:lnTo>
                            <a:lnTo>
                              <a:pt x="248" y="1504"/>
                            </a:lnTo>
                            <a:lnTo>
                              <a:pt x="224" y="1491"/>
                            </a:lnTo>
                            <a:lnTo>
                              <a:pt x="201" y="1477"/>
                            </a:lnTo>
                            <a:lnTo>
                              <a:pt x="179" y="1461"/>
                            </a:lnTo>
                            <a:lnTo>
                              <a:pt x="156" y="1445"/>
                            </a:lnTo>
                            <a:lnTo>
                              <a:pt x="134" y="1427"/>
                            </a:lnTo>
                            <a:lnTo>
                              <a:pt x="112" y="1409"/>
                            </a:lnTo>
                            <a:lnTo>
                              <a:pt x="90" y="1393"/>
                            </a:lnTo>
                            <a:lnTo>
                              <a:pt x="68" y="1377"/>
                            </a:lnTo>
                            <a:lnTo>
                              <a:pt x="46" y="1363"/>
                            </a:lnTo>
                            <a:lnTo>
                              <a:pt x="23" y="1351"/>
                            </a:lnTo>
                            <a:lnTo>
                              <a:pt x="0" y="1342"/>
                            </a:lnTo>
                            <a:lnTo>
                              <a:pt x="5" y="1300"/>
                            </a:lnTo>
                            <a:lnTo>
                              <a:pt x="11" y="1257"/>
                            </a:lnTo>
                            <a:lnTo>
                              <a:pt x="16" y="1216"/>
                            </a:lnTo>
                            <a:lnTo>
                              <a:pt x="21" y="1173"/>
                            </a:lnTo>
                            <a:lnTo>
                              <a:pt x="26" y="1131"/>
                            </a:lnTo>
                            <a:lnTo>
                              <a:pt x="31" y="1089"/>
                            </a:lnTo>
                            <a:lnTo>
                              <a:pt x="35" y="1047"/>
                            </a:lnTo>
                            <a:lnTo>
                              <a:pt x="41" y="1005"/>
                            </a:lnTo>
                            <a:lnTo>
                              <a:pt x="45" y="964"/>
                            </a:lnTo>
                            <a:lnTo>
                              <a:pt x="50" y="921"/>
                            </a:lnTo>
                            <a:lnTo>
                              <a:pt x="54" y="880"/>
                            </a:lnTo>
                            <a:lnTo>
                              <a:pt x="59" y="838"/>
                            </a:lnTo>
                            <a:lnTo>
                              <a:pt x="63" y="797"/>
                            </a:lnTo>
                            <a:lnTo>
                              <a:pt x="68" y="754"/>
                            </a:lnTo>
                            <a:lnTo>
                              <a:pt x="72" y="713"/>
                            </a:lnTo>
                            <a:lnTo>
                              <a:pt x="77" y="671"/>
                            </a:lnTo>
                            <a:lnTo>
                              <a:pt x="81" y="630"/>
                            </a:lnTo>
                            <a:lnTo>
                              <a:pt x="85" y="588"/>
                            </a:lnTo>
                            <a:lnTo>
                              <a:pt x="89" y="546"/>
                            </a:lnTo>
                            <a:lnTo>
                              <a:pt x="93" y="504"/>
                            </a:lnTo>
                            <a:lnTo>
                              <a:pt x="99" y="463"/>
                            </a:lnTo>
                            <a:lnTo>
                              <a:pt x="103" y="421"/>
                            </a:lnTo>
                            <a:lnTo>
                              <a:pt x="108" y="379"/>
                            </a:lnTo>
                            <a:lnTo>
                              <a:pt x="112" y="337"/>
                            </a:lnTo>
                            <a:lnTo>
                              <a:pt x="117" y="296"/>
                            </a:lnTo>
                            <a:lnTo>
                              <a:pt x="121" y="253"/>
                            </a:lnTo>
                            <a:lnTo>
                              <a:pt x="127" y="212"/>
                            </a:lnTo>
                            <a:lnTo>
                              <a:pt x="132" y="169"/>
                            </a:lnTo>
                            <a:lnTo>
                              <a:pt x="137" y="127"/>
                            </a:lnTo>
                            <a:lnTo>
                              <a:pt x="142" y="85"/>
                            </a:lnTo>
                            <a:lnTo>
                              <a:pt x="147" y="43"/>
                            </a:lnTo>
                            <a:lnTo>
                              <a:pt x="153" y="0"/>
                            </a:lnTo>
                            <a:close/>
                          </a:path>
                        </a:pathLst>
                      </a:custGeom>
                      <a:solidFill>
                        <a:srgbClr val="7FA1D3"/>
                      </a:solidFill>
                      <a:ln w="9525">
                        <a:solidFill>
                          <a:srgbClr val="2F5389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rgbClr val="4D4D4D"/>
                        </a:outerShdw>
                      </a:effectLst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453" name="Group 2555"/>
                  <p:cNvGrpSpPr>
                    <a:grpSpLocks/>
                  </p:cNvGrpSpPr>
                  <p:nvPr/>
                </p:nvGrpSpPr>
                <p:grpSpPr bwMode="auto">
                  <a:xfrm>
                    <a:off x="2470" y="2680"/>
                    <a:ext cx="602" cy="704"/>
                    <a:chOff x="2469" y="2680"/>
                    <a:chExt cx="602" cy="704"/>
                  </a:xfrm>
                </p:grpSpPr>
                <p:sp>
                  <p:nvSpPr>
                    <p:cNvPr id="23036" name="Freeform 2556"/>
                    <p:cNvSpPr>
                      <a:spLocks/>
                    </p:cNvSpPr>
                    <p:nvPr/>
                  </p:nvSpPr>
                  <p:spPr bwMode="auto">
                    <a:xfrm>
                      <a:off x="2468" y="2680"/>
                      <a:ext cx="603" cy="704"/>
                    </a:xfrm>
                    <a:custGeom>
                      <a:avLst/>
                      <a:gdLst/>
                      <a:ahLst/>
                      <a:cxnLst>
                        <a:cxn ang="0">
                          <a:pos x="80" y="23"/>
                        </a:cxn>
                        <a:cxn ang="0">
                          <a:pos x="64" y="58"/>
                        </a:cxn>
                        <a:cxn ang="0">
                          <a:pos x="52" y="92"/>
                        </a:cxn>
                        <a:cxn ang="0">
                          <a:pos x="41" y="127"/>
                        </a:cxn>
                        <a:cxn ang="0">
                          <a:pos x="33" y="162"/>
                        </a:cxn>
                        <a:cxn ang="0">
                          <a:pos x="26" y="197"/>
                        </a:cxn>
                        <a:cxn ang="0">
                          <a:pos x="19" y="231"/>
                        </a:cxn>
                        <a:cxn ang="0">
                          <a:pos x="13" y="266"/>
                        </a:cxn>
                        <a:cxn ang="0">
                          <a:pos x="0" y="495"/>
                        </a:cxn>
                        <a:cxn ang="0">
                          <a:pos x="2" y="527"/>
                        </a:cxn>
                        <a:cxn ang="0">
                          <a:pos x="4" y="558"/>
                        </a:cxn>
                        <a:cxn ang="0">
                          <a:pos x="6" y="589"/>
                        </a:cxn>
                        <a:cxn ang="0">
                          <a:pos x="8" y="620"/>
                        </a:cxn>
                        <a:cxn ang="0">
                          <a:pos x="10" y="652"/>
                        </a:cxn>
                        <a:cxn ang="0">
                          <a:pos x="12" y="683"/>
                        </a:cxn>
                        <a:cxn ang="0">
                          <a:pos x="31" y="704"/>
                        </a:cxn>
                        <a:cxn ang="0">
                          <a:pos x="85" y="704"/>
                        </a:cxn>
                        <a:cxn ang="0">
                          <a:pos x="138" y="704"/>
                        </a:cxn>
                        <a:cxn ang="0">
                          <a:pos x="192" y="704"/>
                        </a:cxn>
                        <a:cxn ang="0">
                          <a:pos x="245" y="704"/>
                        </a:cxn>
                        <a:cxn ang="0">
                          <a:pos x="299" y="704"/>
                        </a:cxn>
                        <a:cxn ang="0">
                          <a:pos x="352" y="704"/>
                        </a:cxn>
                        <a:cxn ang="0">
                          <a:pos x="406" y="704"/>
                        </a:cxn>
                        <a:cxn ang="0">
                          <a:pos x="459" y="704"/>
                        </a:cxn>
                        <a:cxn ang="0">
                          <a:pos x="513" y="704"/>
                        </a:cxn>
                        <a:cxn ang="0">
                          <a:pos x="566" y="704"/>
                        </a:cxn>
                        <a:cxn ang="0">
                          <a:pos x="586" y="684"/>
                        </a:cxn>
                        <a:cxn ang="0">
                          <a:pos x="589" y="654"/>
                        </a:cxn>
                        <a:cxn ang="0">
                          <a:pos x="591" y="624"/>
                        </a:cxn>
                        <a:cxn ang="0">
                          <a:pos x="594" y="594"/>
                        </a:cxn>
                        <a:cxn ang="0">
                          <a:pos x="597" y="564"/>
                        </a:cxn>
                        <a:cxn ang="0">
                          <a:pos x="600" y="534"/>
                        </a:cxn>
                        <a:cxn ang="0">
                          <a:pos x="602" y="504"/>
                        </a:cxn>
                        <a:cxn ang="0">
                          <a:pos x="591" y="269"/>
                        </a:cxn>
                        <a:cxn ang="0">
                          <a:pos x="585" y="235"/>
                        </a:cxn>
                        <a:cxn ang="0">
                          <a:pos x="579" y="200"/>
                        </a:cxn>
                        <a:cxn ang="0">
                          <a:pos x="572" y="165"/>
                        </a:cxn>
                        <a:cxn ang="0">
                          <a:pos x="565" y="130"/>
                        </a:cxn>
                        <a:cxn ang="0">
                          <a:pos x="557" y="93"/>
                        </a:cxn>
                        <a:cxn ang="0">
                          <a:pos x="548" y="54"/>
                        </a:cxn>
                        <a:cxn ang="0">
                          <a:pos x="538" y="14"/>
                        </a:cxn>
                        <a:cxn ang="0">
                          <a:pos x="506" y="0"/>
                        </a:cxn>
                        <a:cxn ang="0">
                          <a:pos x="465" y="0"/>
                        </a:cxn>
                        <a:cxn ang="0">
                          <a:pos x="423" y="0"/>
                        </a:cxn>
                        <a:cxn ang="0">
                          <a:pos x="382" y="0"/>
                        </a:cxn>
                        <a:cxn ang="0">
                          <a:pos x="340" y="0"/>
                        </a:cxn>
                        <a:cxn ang="0">
                          <a:pos x="299" y="0"/>
                        </a:cxn>
                        <a:cxn ang="0">
                          <a:pos x="258" y="0"/>
                        </a:cxn>
                        <a:cxn ang="0">
                          <a:pos x="216" y="0"/>
                        </a:cxn>
                        <a:cxn ang="0">
                          <a:pos x="175" y="0"/>
                        </a:cxn>
                        <a:cxn ang="0">
                          <a:pos x="133" y="0"/>
                        </a:cxn>
                        <a:cxn ang="0">
                          <a:pos x="92" y="0"/>
                        </a:cxn>
                      </a:cxnLst>
                      <a:rect l="0" t="0" r="r" b="b"/>
                      <a:pathLst>
                        <a:path w="602" h="704">
                          <a:moveTo>
                            <a:pt x="92" y="0"/>
                          </a:moveTo>
                          <a:lnTo>
                            <a:pt x="86" y="11"/>
                          </a:lnTo>
                          <a:lnTo>
                            <a:pt x="80" y="23"/>
                          </a:lnTo>
                          <a:lnTo>
                            <a:pt x="74" y="34"/>
                          </a:lnTo>
                          <a:lnTo>
                            <a:pt x="69" y="46"/>
                          </a:lnTo>
                          <a:lnTo>
                            <a:pt x="64" y="58"/>
                          </a:lnTo>
                          <a:lnTo>
                            <a:pt x="60" y="69"/>
                          </a:lnTo>
                          <a:lnTo>
                            <a:pt x="56" y="81"/>
                          </a:lnTo>
                          <a:lnTo>
                            <a:pt x="52" y="92"/>
                          </a:lnTo>
                          <a:lnTo>
                            <a:pt x="48" y="104"/>
                          </a:lnTo>
                          <a:lnTo>
                            <a:pt x="45" y="116"/>
                          </a:lnTo>
                          <a:lnTo>
                            <a:pt x="41" y="127"/>
                          </a:lnTo>
                          <a:lnTo>
                            <a:pt x="38" y="139"/>
                          </a:lnTo>
                          <a:lnTo>
                            <a:pt x="36" y="150"/>
                          </a:lnTo>
                          <a:lnTo>
                            <a:pt x="33" y="162"/>
                          </a:lnTo>
                          <a:lnTo>
                            <a:pt x="30" y="174"/>
                          </a:lnTo>
                          <a:lnTo>
                            <a:pt x="28" y="185"/>
                          </a:lnTo>
                          <a:lnTo>
                            <a:pt x="26" y="197"/>
                          </a:lnTo>
                          <a:lnTo>
                            <a:pt x="24" y="208"/>
                          </a:lnTo>
                          <a:lnTo>
                            <a:pt x="22" y="220"/>
                          </a:lnTo>
                          <a:lnTo>
                            <a:pt x="19" y="231"/>
                          </a:lnTo>
                          <a:lnTo>
                            <a:pt x="17" y="243"/>
                          </a:lnTo>
                          <a:lnTo>
                            <a:pt x="15" y="254"/>
                          </a:lnTo>
                          <a:lnTo>
                            <a:pt x="13" y="266"/>
                          </a:lnTo>
                          <a:lnTo>
                            <a:pt x="11" y="278"/>
                          </a:lnTo>
                          <a:lnTo>
                            <a:pt x="9" y="289"/>
                          </a:lnTo>
                          <a:lnTo>
                            <a:pt x="0" y="495"/>
                          </a:lnTo>
                          <a:lnTo>
                            <a:pt x="0" y="506"/>
                          </a:lnTo>
                          <a:lnTo>
                            <a:pt x="1" y="516"/>
                          </a:lnTo>
                          <a:lnTo>
                            <a:pt x="2" y="527"/>
                          </a:lnTo>
                          <a:lnTo>
                            <a:pt x="2" y="537"/>
                          </a:lnTo>
                          <a:lnTo>
                            <a:pt x="3" y="547"/>
                          </a:lnTo>
                          <a:lnTo>
                            <a:pt x="4" y="558"/>
                          </a:lnTo>
                          <a:lnTo>
                            <a:pt x="4" y="569"/>
                          </a:lnTo>
                          <a:lnTo>
                            <a:pt x="5" y="579"/>
                          </a:lnTo>
                          <a:lnTo>
                            <a:pt x="6" y="589"/>
                          </a:lnTo>
                          <a:lnTo>
                            <a:pt x="6" y="600"/>
                          </a:lnTo>
                          <a:lnTo>
                            <a:pt x="7" y="610"/>
                          </a:lnTo>
                          <a:lnTo>
                            <a:pt x="8" y="620"/>
                          </a:lnTo>
                          <a:lnTo>
                            <a:pt x="8" y="631"/>
                          </a:lnTo>
                          <a:lnTo>
                            <a:pt x="9" y="642"/>
                          </a:lnTo>
                          <a:lnTo>
                            <a:pt x="10" y="652"/>
                          </a:lnTo>
                          <a:lnTo>
                            <a:pt x="11" y="663"/>
                          </a:lnTo>
                          <a:lnTo>
                            <a:pt x="11" y="673"/>
                          </a:lnTo>
                          <a:lnTo>
                            <a:pt x="12" y="683"/>
                          </a:lnTo>
                          <a:lnTo>
                            <a:pt x="12" y="694"/>
                          </a:lnTo>
                          <a:lnTo>
                            <a:pt x="13" y="704"/>
                          </a:lnTo>
                          <a:lnTo>
                            <a:pt x="31" y="704"/>
                          </a:lnTo>
                          <a:lnTo>
                            <a:pt x="49" y="704"/>
                          </a:lnTo>
                          <a:lnTo>
                            <a:pt x="67" y="704"/>
                          </a:lnTo>
                          <a:lnTo>
                            <a:pt x="85" y="704"/>
                          </a:lnTo>
                          <a:lnTo>
                            <a:pt x="102" y="704"/>
                          </a:lnTo>
                          <a:lnTo>
                            <a:pt x="120" y="704"/>
                          </a:lnTo>
                          <a:lnTo>
                            <a:pt x="138" y="704"/>
                          </a:lnTo>
                          <a:lnTo>
                            <a:pt x="156" y="704"/>
                          </a:lnTo>
                          <a:lnTo>
                            <a:pt x="174" y="704"/>
                          </a:lnTo>
                          <a:lnTo>
                            <a:pt x="192" y="704"/>
                          </a:lnTo>
                          <a:lnTo>
                            <a:pt x="209" y="704"/>
                          </a:lnTo>
                          <a:lnTo>
                            <a:pt x="228" y="704"/>
                          </a:lnTo>
                          <a:lnTo>
                            <a:pt x="245" y="704"/>
                          </a:lnTo>
                          <a:lnTo>
                            <a:pt x="263" y="704"/>
                          </a:lnTo>
                          <a:lnTo>
                            <a:pt x="281" y="704"/>
                          </a:lnTo>
                          <a:lnTo>
                            <a:pt x="299" y="704"/>
                          </a:lnTo>
                          <a:lnTo>
                            <a:pt x="316" y="704"/>
                          </a:lnTo>
                          <a:lnTo>
                            <a:pt x="334" y="704"/>
                          </a:lnTo>
                          <a:lnTo>
                            <a:pt x="352" y="704"/>
                          </a:lnTo>
                          <a:lnTo>
                            <a:pt x="370" y="704"/>
                          </a:lnTo>
                          <a:lnTo>
                            <a:pt x="388" y="704"/>
                          </a:lnTo>
                          <a:lnTo>
                            <a:pt x="406" y="704"/>
                          </a:lnTo>
                          <a:lnTo>
                            <a:pt x="424" y="704"/>
                          </a:lnTo>
                          <a:lnTo>
                            <a:pt x="441" y="704"/>
                          </a:lnTo>
                          <a:lnTo>
                            <a:pt x="459" y="704"/>
                          </a:lnTo>
                          <a:lnTo>
                            <a:pt x="477" y="704"/>
                          </a:lnTo>
                          <a:lnTo>
                            <a:pt x="495" y="704"/>
                          </a:lnTo>
                          <a:lnTo>
                            <a:pt x="513" y="704"/>
                          </a:lnTo>
                          <a:lnTo>
                            <a:pt x="531" y="704"/>
                          </a:lnTo>
                          <a:lnTo>
                            <a:pt x="549" y="704"/>
                          </a:lnTo>
                          <a:lnTo>
                            <a:pt x="566" y="704"/>
                          </a:lnTo>
                          <a:lnTo>
                            <a:pt x="584" y="704"/>
                          </a:lnTo>
                          <a:lnTo>
                            <a:pt x="585" y="694"/>
                          </a:lnTo>
                          <a:lnTo>
                            <a:pt x="586" y="684"/>
                          </a:lnTo>
                          <a:lnTo>
                            <a:pt x="587" y="674"/>
                          </a:lnTo>
                          <a:lnTo>
                            <a:pt x="588" y="664"/>
                          </a:lnTo>
                          <a:lnTo>
                            <a:pt x="589" y="654"/>
                          </a:lnTo>
                          <a:lnTo>
                            <a:pt x="589" y="644"/>
                          </a:lnTo>
                          <a:lnTo>
                            <a:pt x="590" y="634"/>
                          </a:lnTo>
                          <a:lnTo>
                            <a:pt x="591" y="624"/>
                          </a:lnTo>
                          <a:lnTo>
                            <a:pt x="592" y="614"/>
                          </a:lnTo>
                          <a:lnTo>
                            <a:pt x="594" y="604"/>
                          </a:lnTo>
                          <a:lnTo>
                            <a:pt x="594" y="594"/>
                          </a:lnTo>
                          <a:lnTo>
                            <a:pt x="595" y="584"/>
                          </a:lnTo>
                          <a:lnTo>
                            <a:pt x="596" y="574"/>
                          </a:lnTo>
                          <a:lnTo>
                            <a:pt x="597" y="564"/>
                          </a:lnTo>
                          <a:lnTo>
                            <a:pt x="598" y="554"/>
                          </a:lnTo>
                          <a:lnTo>
                            <a:pt x="599" y="544"/>
                          </a:lnTo>
                          <a:lnTo>
                            <a:pt x="600" y="534"/>
                          </a:lnTo>
                          <a:lnTo>
                            <a:pt x="600" y="524"/>
                          </a:lnTo>
                          <a:lnTo>
                            <a:pt x="601" y="514"/>
                          </a:lnTo>
                          <a:lnTo>
                            <a:pt x="602" y="504"/>
                          </a:lnTo>
                          <a:lnTo>
                            <a:pt x="596" y="292"/>
                          </a:lnTo>
                          <a:lnTo>
                            <a:pt x="594" y="280"/>
                          </a:lnTo>
                          <a:lnTo>
                            <a:pt x="591" y="269"/>
                          </a:lnTo>
                          <a:lnTo>
                            <a:pt x="589" y="258"/>
                          </a:lnTo>
                          <a:lnTo>
                            <a:pt x="587" y="246"/>
                          </a:lnTo>
                          <a:lnTo>
                            <a:pt x="585" y="235"/>
                          </a:lnTo>
                          <a:lnTo>
                            <a:pt x="583" y="223"/>
                          </a:lnTo>
                          <a:lnTo>
                            <a:pt x="581" y="212"/>
                          </a:lnTo>
                          <a:lnTo>
                            <a:pt x="579" y="200"/>
                          </a:lnTo>
                          <a:lnTo>
                            <a:pt x="577" y="189"/>
                          </a:lnTo>
                          <a:lnTo>
                            <a:pt x="575" y="177"/>
                          </a:lnTo>
                          <a:lnTo>
                            <a:pt x="572" y="165"/>
                          </a:lnTo>
                          <a:lnTo>
                            <a:pt x="570" y="154"/>
                          </a:lnTo>
                          <a:lnTo>
                            <a:pt x="567" y="142"/>
                          </a:lnTo>
                          <a:lnTo>
                            <a:pt x="565" y="130"/>
                          </a:lnTo>
                          <a:lnTo>
                            <a:pt x="562" y="118"/>
                          </a:lnTo>
                          <a:lnTo>
                            <a:pt x="560" y="105"/>
                          </a:lnTo>
                          <a:lnTo>
                            <a:pt x="557" y="93"/>
                          </a:lnTo>
                          <a:lnTo>
                            <a:pt x="554" y="80"/>
                          </a:lnTo>
                          <a:lnTo>
                            <a:pt x="551" y="67"/>
                          </a:lnTo>
                          <a:lnTo>
                            <a:pt x="548" y="54"/>
                          </a:lnTo>
                          <a:lnTo>
                            <a:pt x="545" y="41"/>
                          </a:lnTo>
                          <a:lnTo>
                            <a:pt x="541" y="28"/>
                          </a:lnTo>
                          <a:lnTo>
                            <a:pt x="538" y="14"/>
                          </a:lnTo>
                          <a:lnTo>
                            <a:pt x="534" y="0"/>
                          </a:lnTo>
                          <a:lnTo>
                            <a:pt x="520" y="0"/>
                          </a:lnTo>
                          <a:lnTo>
                            <a:pt x="506" y="0"/>
                          </a:lnTo>
                          <a:lnTo>
                            <a:pt x="492" y="0"/>
                          </a:lnTo>
                          <a:lnTo>
                            <a:pt x="478" y="0"/>
                          </a:lnTo>
                          <a:lnTo>
                            <a:pt x="465" y="0"/>
                          </a:lnTo>
                          <a:lnTo>
                            <a:pt x="451" y="0"/>
                          </a:lnTo>
                          <a:lnTo>
                            <a:pt x="437" y="0"/>
                          </a:lnTo>
                          <a:lnTo>
                            <a:pt x="423" y="0"/>
                          </a:lnTo>
                          <a:lnTo>
                            <a:pt x="410" y="0"/>
                          </a:lnTo>
                          <a:lnTo>
                            <a:pt x="395" y="0"/>
                          </a:lnTo>
                          <a:lnTo>
                            <a:pt x="382" y="0"/>
                          </a:lnTo>
                          <a:lnTo>
                            <a:pt x="368" y="0"/>
                          </a:lnTo>
                          <a:lnTo>
                            <a:pt x="354" y="0"/>
                          </a:lnTo>
                          <a:lnTo>
                            <a:pt x="340" y="0"/>
                          </a:lnTo>
                          <a:lnTo>
                            <a:pt x="327" y="0"/>
                          </a:lnTo>
                          <a:lnTo>
                            <a:pt x="313" y="0"/>
                          </a:lnTo>
                          <a:lnTo>
                            <a:pt x="299" y="0"/>
                          </a:lnTo>
                          <a:lnTo>
                            <a:pt x="285" y="0"/>
                          </a:lnTo>
                          <a:lnTo>
                            <a:pt x="271" y="0"/>
                          </a:lnTo>
                          <a:lnTo>
                            <a:pt x="258" y="0"/>
                          </a:lnTo>
                          <a:lnTo>
                            <a:pt x="244" y="0"/>
                          </a:lnTo>
                          <a:lnTo>
                            <a:pt x="230" y="0"/>
                          </a:lnTo>
                          <a:lnTo>
                            <a:pt x="216" y="0"/>
                          </a:lnTo>
                          <a:lnTo>
                            <a:pt x="203" y="0"/>
                          </a:lnTo>
                          <a:lnTo>
                            <a:pt x="189" y="0"/>
                          </a:lnTo>
                          <a:lnTo>
                            <a:pt x="175" y="0"/>
                          </a:lnTo>
                          <a:lnTo>
                            <a:pt x="161" y="0"/>
                          </a:lnTo>
                          <a:lnTo>
                            <a:pt x="147" y="0"/>
                          </a:lnTo>
                          <a:lnTo>
                            <a:pt x="133" y="0"/>
                          </a:lnTo>
                          <a:lnTo>
                            <a:pt x="120" y="0"/>
                          </a:lnTo>
                          <a:lnTo>
                            <a:pt x="106" y="0"/>
                          </a:lnTo>
                          <a:lnTo>
                            <a:pt x="92" y="0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6350">
                      <a:solidFill>
                        <a:srgbClr val="254169"/>
                      </a:solidFill>
                      <a:round/>
                      <a:headEnd/>
                      <a:tailEnd/>
                    </a:ln>
                    <a:effectLst>
                      <a:outerShdw dist="35921" dir="2700000" algn="ctr" rotWithShape="0">
                        <a:srgbClr val="4D4D4D"/>
                      </a:outerShdw>
                    </a:effectLst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455" name="AutoShape 2557"/>
                    <p:cNvSpPr>
                      <a:spLocks noChangeArrowheads="1"/>
                    </p:cNvSpPr>
                    <p:nvPr/>
                  </p:nvSpPr>
                  <p:spPr bwMode="auto">
                    <a:xfrm rot="10800000">
                      <a:off x="2539" y="2698"/>
                      <a:ext cx="479" cy="42"/>
                    </a:xfrm>
                    <a:custGeom>
                      <a:avLst/>
                      <a:gdLst>
                        <a:gd name="T0" fmla="*/ 11 w 21600"/>
                        <a:gd name="T1" fmla="*/ 0 h 21600"/>
                        <a:gd name="T2" fmla="*/ 5 w 21600"/>
                        <a:gd name="T3" fmla="*/ 0 h 21600"/>
                        <a:gd name="T4" fmla="*/ 0 w 21600"/>
                        <a:gd name="T5" fmla="*/ 0 h 21600"/>
                        <a:gd name="T6" fmla="*/ 5 w 21600"/>
                        <a:gd name="T7" fmla="*/ 0 h 21600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2029 w 21600"/>
                        <a:gd name="T13" fmla="*/ 2057 h 21600"/>
                        <a:gd name="T14" fmla="*/ 19571 w 21600"/>
                        <a:gd name="T15" fmla="*/ 19543 h 21600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496" y="21600"/>
                          </a:lnTo>
                          <a:lnTo>
                            <a:pt x="21104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solidFill>
                      <a:schemeClr val="tx1"/>
                    </a:solidFill>
                    <a:ln w="9525" algn="ctr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456" name="Line 25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29" y="2751"/>
                      <a:ext cx="491" cy="0"/>
                    </a:xfrm>
                    <a:prstGeom prst="line">
                      <a:avLst/>
                    </a:prstGeom>
                    <a:noFill/>
                    <a:ln w="3810">
                      <a:solidFill>
                        <a:srgbClr val="254169"/>
                      </a:solidFill>
                      <a:round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457" name="Rectangle 25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62" y="2683"/>
                      <a:ext cx="27" cy="73"/>
                    </a:xfrm>
                    <a:prstGeom prst="rect">
                      <a:avLst/>
                    </a:prstGeom>
                    <a:solidFill>
                      <a:schemeClr val="hlink"/>
                    </a:solidFill>
                    <a:ln w="3810" algn="ctr">
                      <a:solidFill>
                        <a:srgbClr val="254169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458" name="Rectangle 25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68" y="2684"/>
                      <a:ext cx="27" cy="73"/>
                    </a:xfrm>
                    <a:prstGeom prst="rect">
                      <a:avLst/>
                    </a:prstGeom>
                    <a:solidFill>
                      <a:schemeClr val="hlink"/>
                    </a:solidFill>
                    <a:ln w="3810" algn="ctr">
                      <a:solidFill>
                        <a:srgbClr val="254169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4459" name="Rectangle 25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2" y="2684"/>
                      <a:ext cx="27" cy="73"/>
                    </a:xfrm>
                    <a:prstGeom prst="rect">
                      <a:avLst/>
                    </a:prstGeom>
                    <a:solidFill>
                      <a:schemeClr val="hlink"/>
                    </a:solidFill>
                    <a:ln w="3810" algn="ctr">
                      <a:solidFill>
                        <a:srgbClr val="254169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tIns="91440" bIns="91440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4117" name="Group 2562"/>
              <p:cNvGrpSpPr>
                <a:grpSpLocks/>
              </p:cNvGrpSpPr>
              <p:nvPr/>
            </p:nvGrpSpPr>
            <p:grpSpPr bwMode="auto">
              <a:xfrm>
                <a:off x="837" y="2571"/>
                <a:ext cx="4795" cy="854"/>
                <a:chOff x="211" y="2571"/>
                <a:chExt cx="4795" cy="854"/>
              </a:xfrm>
            </p:grpSpPr>
            <p:sp>
              <p:nvSpPr>
                <p:cNvPr id="4118" name="AutoShape 2563"/>
                <p:cNvSpPr>
                  <a:spLocks noChangeArrowheads="1"/>
                </p:cNvSpPr>
                <p:nvPr/>
              </p:nvSpPr>
              <p:spPr bwMode="auto">
                <a:xfrm>
                  <a:off x="211" y="2962"/>
                  <a:ext cx="4795" cy="463"/>
                </a:xfrm>
                <a:prstGeom prst="cube">
                  <a:avLst>
                    <a:gd name="adj" fmla="val 84231"/>
                  </a:avLst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19" name="Group 2564"/>
                <p:cNvGrpSpPr>
                  <a:grpSpLocks/>
                </p:cNvGrpSpPr>
                <p:nvPr/>
              </p:nvGrpSpPr>
              <p:grpSpPr bwMode="auto">
                <a:xfrm>
                  <a:off x="1392" y="2937"/>
                  <a:ext cx="879" cy="391"/>
                  <a:chOff x="1297" y="2937"/>
                  <a:chExt cx="879" cy="391"/>
                </a:xfrm>
              </p:grpSpPr>
              <p:grpSp>
                <p:nvGrpSpPr>
                  <p:cNvPr id="4376" name="Group 2565"/>
                  <p:cNvGrpSpPr>
                    <a:grpSpLocks/>
                  </p:cNvGrpSpPr>
                  <p:nvPr/>
                </p:nvGrpSpPr>
                <p:grpSpPr bwMode="auto">
                  <a:xfrm>
                    <a:off x="1598" y="2937"/>
                    <a:ext cx="578" cy="391"/>
                    <a:chOff x="1494" y="2860"/>
                    <a:chExt cx="578" cy="391"/>
                  </a:xfrm>
                </p:grpSpPr>
                <p:grpSp>
                  <p:nvGrpSpPr>
                    <p:cNvPr id="4414" name="Group 25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94" y="2860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442" name="Group 2567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444" name="AutoShape 256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45" name="Oval 256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46" name="Oval 257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47" name="Oval 257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48" name="Oval 257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49" name="Oval 257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443" name="Oval 25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415" name="Group 25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0" y="2956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434" name="Group 2576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436" name="AutoShape 257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37" name="Oval 257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38" name="Oval 257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39" name="Oval 258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40" name="Oval 258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41" name="Oval 258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435" name="Oval 25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416" name="Group 25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86" y="3052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426" name="Group 2585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428" name="AutoShape 258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29" name="Oval 258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30" name="Oval 258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31" name="Oval 258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32" name="Oval 259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33" name="Oval 259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427" name="Oval 25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417" name="Group 25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2" y="3148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418" name="Group 2594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420" name="AutoShape 259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21" name="Oval 259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22" name="Oval 259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23" name="Oval 259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24" name="Oval 259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25" name="Oval 260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419" name="Oval 26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377" name="Group 2602"/>
                  <p:cNvGrpSpPr>
                    <a:grpSpLocks/>
                  </p:cNvGrpSpPr>
                  <p:nvPr/>
                </p:nvGrpSpPr>
                <p:grpSpPr bwMode="auto">
                  <a:xfrm>
                    <a:off x="1297" y="2937"/>
                    <a:ext cx="578" cy="391"/>
                    <a:chOff x="1878" y="3244"/>
                    <a:chExt cx="578" cy="391"/>
                  </a:xfrm>
                </p:grpSpPr>
                <p:grpSp>
                  <p:nvGrpSpPr>
                    <p:cNvPr id="4378" name="Group 26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78" y="3244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406" name="Group 2604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408" name="AutoShape 260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09" name="Oval 260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10" name="Oval 260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11" name="Oval 260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12" name="Oval 260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13" name="Oval 261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407" name="Oval 26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79" name="Group 26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74" y="3340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398" name="Group 2613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400" name="AutoShape 261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01" name="Oval 26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02" name="Oval 261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03" name="Oval 261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04" name="Oval 26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405" name="Oval 261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399" name="Oval 26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80" name="Group 26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70" y="3436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390" name="Group 2622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392" name="AutoShape 26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93" name="Oval 26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94" name="Oval 26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95" name="Oval 26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96" name="Oval 26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97" name="Oval 26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391" name="Oval 26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81" name="Group 26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66" y="3532"/>
                      <a:ext cx="290" cy="103"/>
                      <a:chOff x="1494" y="2860"/>
                      <a:chExt cx="290" cy="103"/>
                    </a:xfrm>
                  </p:grpSpPr>
                  <p:grpSp>
                    <p:nvGrpSpPr>
                      <p:cNvPr id="4382" name="Group 2631"/>
                      <p:cNvGrpSpPr>
                        <a:grpSpLocks/>
                      </p:cNvGrpSpPr>
                      <p:nvPr/>
                    </p:nvGrpSpPr>
                    <p:grpSpPr bwMode="auto">
                      <a:xfrm rot="5400000">
                        <a:off x="1587" y="2767"/>
                        <a:ext cx="103" cy="290"/>
                        <a:chOff x="1592" y="1650"/>
                        <a:chExt cx="60" cy="290"/>
                      </a:xfrm>
                    </p:grpSpPr>
                    <p:sp>
                      <p:nvSpPr>
                        <p:cNvPr id="4384" name="AutoShape 26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477" y="1765"/>
                          <a:ext cx="290" cy="60"/>
                        </a:xfrm>
                        <a:prstGeom prst="can">
                          <a:avLst>
                            <a:gd name="adj" fmla="val 50000"/>
                          </a:avLst>
                        </a:prstGeom>
                        <a:solidFill>
                          <a:srgbClr val="333333"/>
                        </a:solidFill>
                        <a:ln w="127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85" name="Oval 26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5" y="1796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86" name="Oval 26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0" y="1906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87" name="Oval 26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04" y="1677"/>
                          <a:ext cx="9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88" name="Oval 26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3" y="1734"/>
                          <a:ext cx="8" cy="5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4389" name="Oval 26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5372285">
                          <a:off x="1611" y="1854"/>
                          <a:ext cx="7" cy="4"/>
                        </a:xfrm>
                        <a:prstGeom prst="ellipse">
                          <a:avLst/>
                        </a:prstGeom>
                        <a:solidFill>
                          <a:schemeClr val="tx1"/>
                        </a:solidFill>
                        <a:ln w="9525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none" tIns="91440" bIns="91440" anchor="ctr"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sp>
                    <p:nvSpPr>
                      <p:cNvPr id="4383" name="Oval 26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72" y="2865"/>
                        <a:ext cx="121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120" name="Group 2639"/>
                <p:cNvGrpSpPr>
                  <a:grpSpLocks/>
                </p:cNvGrpSpPr>
                <p:nvPr/>
              </p:nvGrpSpPr>
              <p:grpSpPr bwMode="auto">
                <a:xfrm>
                  <a:off x="2349" y="2960"/>
                  <a:ext cx="897" cy="367"/>
                  <a:chOff x="2044" y="2960"/>
                  <a:chExt cx="897" cy="367"/>
                </a:xfrm>
              </p:grpSpPr>
              <p:grpSp>
                <p:nvGrpSpPr>
                  <p:cNvPr id="4302" name="Group 2640"/>
                  <p:cNvGrpSpPr>
                    <a:grpSpLocks/>
                  </p:cNvGrpSpPr>
                  <p:nvPr/>
                </p:nvGrpSpPr>
                <p:grpSpPr bwMode="auto">
                  <a:xfrm>
                    <a:off x="2044" y="2969"/>
                    <a:ext cx="578" cy="342"/>
                    <a:chOff x="2129" y="2969"/>
                    <a:chExt cx="578" cy="342"/>
                  </a:xfrm>
                </p:grpSpPr>
                <p:grpSp>
                  <p:nvGrpSpPr>
                    <p:cNvPr id="4340" name="Group 2641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219" y="2879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68" name="AutoShape 264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69" name="AutoShape 264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24" name="AutoShape 2644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14" y="1777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71" name="Oval 264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72" name="Oval 264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73" name="Oval 264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74" name="Oval 264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75" name="Oval 264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41" name="Group 2650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315" y="2945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60" name="AutoShape 265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61" name="AutoShape 265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33" name="AutoShape 2653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20" y="1777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63" name="Oval 265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64" name="Oval 265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65" name="Oval 265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66" name="Oval 265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67" name="Oval 265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42" name="Group 2659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411" y="3026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52" name="AutoShape 266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3" name="AutoShape 266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42" name="AutoShape 2662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14" y="1778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5" name="Oval 266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6" name="Oval 266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7" name="Oval 266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8" name="Oval 266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9" name="Oval 266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43" name="Group 2668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507" y="3112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44" name="AutoShape 266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45" name="AutoShape 267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51" name="AutoShape 267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14" y="1777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47" name="Oval 267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48" name="Oval 267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49" name="Oval 267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0" name="Oval 267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51" name="Oval 267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303" name="Group 2677"/>
                  <p:cNvGrpSpPr>
                    <a:grpSpLocks/>
                  </p:cNvGrpSpPr>
                  <p:nvPr/>
                </p:nvGrpSpPr>
                <p:grpSpPr bwMode="auto">
                  <a:xfrm>
                    <a:off x="2363" y="2960"/>
                    <a:ext cx="578" cy="367"/>
                    <a:chOff x="2513" y="2960"/>
                    <a:chExt cx="578" cy="367"/>
                  </a:xfrm>
                </p:grpSpPr>
                <p:grpSp>
                  <p:nvGrpSpPr>
                    <p:cNvPr id="4304" name="Group 2678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603" y="2870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32" name="AutoShape 267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3" name="AutoShape 268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61" name="AutoShape 268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20" y="1778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5" name="Oval 268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6" name="Oval 268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7" name="Oval 268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8" name="Oval 268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9" name="Oval 268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05" name="Group 2687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699" y="2956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24" name="AutoShape 268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5" name="AutoShape 268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70" name="AutoShape 2690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20" y="1777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7" name="Oval 269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8" name="Oval 269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9" name="Oval 269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0" name="Oval 269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31" name="Oval 269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06" name="Group 2696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795" y="3042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16" name="AutoShape 269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17" name="AutoShape 269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79" name="AutoShape 2699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20" y="1781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19" name="Oval 270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0" name="Oval 270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1" name="Oval 270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2" name="Oval 270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23" name="Oval 270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307" name="Group 2705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2891" y="3128"/>
                      <a:ext cx="109" cy="290"/>
                      <a:chOff x="2234" y="1662"/>
                      <a:chExt cx="109" cy="290"/>
                    </a:xfrm>
                  </p:grpSpPr>
                  <p:sp>
                    <p:nvSpPr>
                      <p:cNvPr id="4308" name="AutoShape 270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66" y="1782"/>
                        <a:ext cx="104" cy="51"/>
                      </a:xfrm>
                      <a:prstGeom prst="can">
                        <a:avLst>
                          <a:gd name="adj" fmla="val 29380"/>
                        </a:avLst>
                      </a:prstGeom>
                      <a:pattFill prst="wdDnDiag">
                        <a:fgClr>
                          <a:srgbClr val="C0C0C0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09" name="AutoShape 270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192" y="1771"/>
                        <a:ext cx="179" cy="73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88" name="AutoShape 2708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2119" y="1778"/>
                        <a:ext cx="290" cy="60"/>
                      </a:xfrm>
                      <a:prstGeom prst="can">
                        <a:avLst>
                          <a:gd name="adj" fmla="val 50000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3592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11" name="Oval 270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7" y="1808"/>
                        <a:ext cx="6" cy="3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12" name="Oval 271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2" y="1918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13" name="Oval 271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46" y="1689"/>
                        <a:ext cx="9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14" name="Oval 271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5" y="174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15" name="Oval 271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2253" y="1866"/>
                        <a:ext cx="7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121" name="Group 2714"/>
                <p:cNvGrpSpPr>
                  <a:grpSpLocks/>
                </p:cNvGrpSpPr>
                <p:nvPr/>
              </p:nvGrpSpPr>
              <p:grpSpPr bwMode="auto">
                <a:xfrm>
                  <a:off x="3396" y="2937"/>
                  <a:ext cx="575" cy="398"/>
                  <a:chOff x="3280" y="2937"/>
                  <a:chExt cx="575" cy="398"/>
                </a:xfrm>
              </p:grpSpPr>
              <p:grpSp>
                <p:nvGrpSpPr>
                  <p:cNvPr id="4218" name="Group 2715"/>
                  <p:cNvGrpSpPr>
                    <a:grpSpLocks/>
                  </p:cNvGrpSpPr>
                  <p:nvPr/>
                </p:nvGrpSpPr>
                <p:grpSpPr bwMode="auto">
                  <a:xfrm>
                    <a:off x="3296" y="2937"/>
                    <a:ext cx="299" cy="198"/>
                    <a:chOff x="3348" y="2929"/>
                    <a:chExt cx="299" cy="198"/>
                  </a:xfrm>
                </p:grpSpPr>
                <p:grpSp>
                  <p:nvGrpSpPr>
                    <p:cNvPr id="4282" name="Group 2716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17" y="28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93" name="AutoShape 271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198" name="AutoShape 2718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24" y="1772"/>
                        <a:ext cx="210" cy="52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5" name="Oval 271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6" name="Oval 272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7" name="Oval 272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8" name="Oval 272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9" name="Oval 272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00" name="Oval 272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301" name="Oval 272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283" name="Group 2726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81" y="29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84" name="AutoShape 272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208" name="AutoShape 2728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26" y="1774"/>
                        <a:ext cx="208" cy="52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86" name="Oval 272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87" name="Oval 273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88" name="Oval 273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89" name="Oval 273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0" name="Oval 273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1" name="Oval 273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92" name="Oval 273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219" name="Group 2736"/>
                  <p:cNvGrpSpPr>
                    <a:grpSpLocks/>
                  </p:cNvGrpSpPr>
                  <p:nvPr/>
                </p:nvGrpSpPr>
                <p:grpSpPr bwMode="auto">
                  <a:xfrm>
                    <a:off x="3280" y="3137"/>
                    <a:ext cx="299" cy="198"/>
                    <a:chOff x="3348" y="2929"/>
                    <a:chExt cx="299" cy="198"/>
                  </a:xfrm>
                </p:grpSpPr>
                <p:grpSp>
                  <p:nvGrpSpPr>
                    <p:cNvPr id="4262" name="Group 2737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17" y="28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73" name="AutoShape 273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219" name="AutoShape 2739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32" y="1773"/>
                        <a:ext cx="203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5" name="Oval 274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6" name="Oval 274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7" name="Oval 274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8" name="Oval 274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9" name="Oval 274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80" name="Oval 274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81" name="Oval 274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263" name="Group 2747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81" y="29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64" name="AutoShape 274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229" name="AutoShape 2749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32" y="1773"/>
                        <a:ext cx="203" cy="52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66" name="Oval 275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67" name="Oval 275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68" name="Oval 275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69" name="Oval 275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0" name="Oval 275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1" name="Oval 275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72" name="Oval 275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220" name="Group 2757"/>
                  <p:cNvGrpSpPr>
                    <a:grpSpLocks/>
                  </p:cNvGrpSpPr>
                  <p:nvPr/>
                </p:nvGrpSpPr>
                <p:grpSpPr bwMode="auto">
                  <a:xfrm>
                    <a:off x="3540" y="2941"/>
                    <a:ext cx="299" cy="198"/>
                    <a:chOff x="3348" y="2929"/>
                    <a:chExt cx="299" cy="198"/>
                  </a:xfrm>
                </p:grpSpPr>
                <p:grpSp>
                  <p:nvGrpSpPr>
                    <p:cNvPr id="4242" name="Group 2758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17" y="28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53" name="AutoShape 275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240" name="AutoShape 2760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26" y="1775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5" name="Oval 276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6" name="Oval 276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7" name="Oval 276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8" name="Oval 276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9" name="Oval 276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60" name="Oval 276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61" name="Oval 276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243" name="Group 2768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81" y="29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44" name="AutoShape 276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250" name="AutoShape 2770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27" y="1775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46" name="Oval 277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47" name="Oval 277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48" name="Oval 277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49" name="Oval 277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0" name="Oval 277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1" name="Oval 277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52" name="Oval 277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221" name="Group 2778"/>
                  <p:cNvGrpSpPr>
                    <a:grpSpLocks/>
                  </p:cNvGrpSpPr>
                  <p:nvPr/>
                </p:nvGrpSpPr>
                <p:grpSpPr bwMode="auto">
                  <a:xfrm>
                    <a:off x="3556" y="3137"/>
                    <a:ext cx="299" cy="198"/>
                    <a:chOff x="3348" y="2929"/>
                    <a:chExt cx="299" cy="198"/>
                  </a:xfrm>
                </p:grpSpPr>
                <p:grpSp>
                  <p:nvGrpSpPr>
                    <p:cNvPr id="4222" name="Group 2779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17" y="28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33" name="AutoShape 278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261" name="AutoShape 278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32" y="1774"/>
                        <a:ext cx="203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5" name="Oval 278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6" name="Oval 278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7" name="Oval 278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8" name="Oval 278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9" name="Oval 278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40" name="Oval 278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41" name="Oval 278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223" name="Group 2789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481" y="2960"/>
                      <a:ext cx="98" cy="235"/>
                      <a:chOff x="3505" y="1684"/>
                      <a:chExt cx="98" cy="235"/>
                    </a:xfrm>
                  </p:grpSpPr>
                  <p:sp>
                    <p:nvSpPr>
                      <p:cNvPr id="4224" name="AutoShape 279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69" y="1764"/>
                        <a:ext cx="180" cy="72"/>
                      </a:xfrm>
                      <a:prstGeom prst="can">
                        <a:avLst>
                          <a:gd name="adj" fmla="val 44995"/>
                        </a:avLst>
                      </a:prstGeom>
                      <a:pattFill prst="dkVert">
                        <a:fgClr>
                          <a:srgbClr val="DDDDDD"/>
                        </a:fgClr>
                        <a:bgClr>
                          <a:schemeClr val="bg2"/>
                        </a:bgClr>
                      </a:pattFill>
                      <a:ln w="1270">
                        <a:solidFill>
                          <a:srgbClr val="333333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23271" name="AutoShape 279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3431" y="1775"/>
                        <a:ext cx="205" cy="52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26" name="Oval 279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8" y="1798"/>
                        <a:ext cx="6" cy="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27" name="Oval 279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2" y="1911"/>
                        <a:ext cx="10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28" name="Oval 279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85" y="1686"/>
                        <a:ext cx="10" cy="6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29" name="Oval 279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5" y="1736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0" name="Oval 279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594" y="1858"/>
                        <a:ext cx="8" cy="5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1" name="Oval 279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2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32" name="Oval 279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343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122" name="Group 2799"/>
                <p:cNvGrpSpPr>
                  <a:grpSpLocks/>
                </p:cNvGrpSpPr>
                <p:nvPr/>
              </p:nvGrpSpPr>
              <p:grpSpPr bwMode="auto">
                <a:xfrm>
                  <a:off x="4119" y="2965"/>
                  <a:ext cx="457" cy="370"/>
                  <a:chOff x="4094" y="2965"/>
                  <a:chExt cx="457" cy="370"/>
                </a:xfrm>
              </p:grpSpPr>
              <p:grpSp>
                <p:nvGrpSpPr>
                  <p:cNvPr id="4153" name="Group 2800"/>
                  <p:cNvGrpSpPr>
                    <a:grpSpLocks/>
                  </p:cNvGrpSpPr>
                  <p:nvPr/>
                </p:nvGrpSpPr>
                <p:grpSpPr bwMode="auto">
                  <a:xfrm>
                    <a:off x="4094" y="2965"/>
                    <a:ext cx="457" cy="118"/>
                    <a:chOff x="4094" y="2965"/>
                    <a:chExt cx="457" cy="118"/>
                  </a:xfrm>
                </p:grpSpPr>
                <p:grpSp>
                  <p:nvGrpSpPr>
                    <p:cNvPr id="4206" name="Group 2801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142" y="2923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282" name="AutoShape 2802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7" y="1774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14" name="Oval 280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15" name="Oval 280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16" name="AutoShape 280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17" name="Oval 280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207" name="Group 2807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391" y="2917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288" name="AutoShape 2808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7" y="1775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09" name="Oval 280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10" name="Oval 281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11" name="AutoShape 281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12" name="Oval 281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154" name="Group 2813"/>
                  <p:cNvGrpSpPr>
                    <a:grpSpLocks/>
                  </p:cNvGrpSpPr>
                  <p:nvPr/>
                </p:nvGrpSpPr>
                <p:grpSpPr bwMode="auto">
                  <a:xfrm>
                    <a:off x="4094" y="2965"/>
                    <a:ext cx="457" cy="118"/>
                    <a:chOff x="4094" y="2965"/>
                    <a:chExt cx="457" cy="118"/>
                  </a:xfrm>
                </p:grpSpPr>
                <p:grpSp>
                  <p:nvGrpSpPr>
                    <p:cNvPr id="4194" name="Group 2814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142" y="2923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295" name="AutoShape 2815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7" y="1774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02" name="Oval 281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03" name="Oval 281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04" name="AutoShape 281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05" name="Oval 281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95" name="Group 2820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391" y="2917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301" name="AutoShape 282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7" y="1775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97" name="Oval 282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98" name="Oval 282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99" name="AutoShape 282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200" name="Oval 282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155" name="Group 2826"/>
                  <p:cNvGrpSpPr>
                    <a:grpSpLocks/>
                  </p:cNvGrpSpPr>
                  <p:nvPr/>
                </p:nvGrpSpPr>
                <p:grpSpPr bwMode="auto">
                  <a:xfrm>
                    <a:off x="4094" y="3053"/>
                    <a:ext cx="457" cy="118"/>
                    <a:chOff x="4094" y="2965"/>
                    <a:chExt cx="457" cy="118"/>
                  </a:xfrm>
                </p:grpSpPr>
                <p:grpSp>
                  <p:nvGrpSpPr>
                    <p:cNvPr id="4182" name="Group 2827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142" y="2923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308" name="AutoShape 2828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5" y="1774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90" name="Oval 282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91" name="Oval 283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92" name="AutoShape 283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93" name="Oval 283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83" name="Group 2833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391" y="2917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314" name="AutoShape 2834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5" y="1775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85" name="Oval 283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86" name="Oval 283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87" name="AutoShape 283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88" name="Oval 283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156" name="Group 2839"/>
                  <p:cNvGrpSpPr>
                    <a:grpSpLocks/>
                  </p:cNvGrpSpPr>
                  <p:nvPr/>
                </p:nvGrpSpPr>
                <p:grpSpPr bwMode="auto">
                  <a:xfrm>
                    <a:off x="4094" y="3141"/>
                    <a:ext cx="457" cy="118"/>
                    <a:chOff x="4094" y="2965"/>
                    <a:chExt cx="457" cy="118"/>
                  </a:xfrm>
                </p:grpSpPr>
                <p:grpSp>
                  <p:nvGrpSpPr>
                    <p:cNvPr id="4170" name="Group 2840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142" y="2923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321" name="AutoShape 2841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6" y="1774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78" name="Oval 284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79" name="Oval 284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80" name="AutoShape 284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81" name="Oval 284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71" name="Group 2846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391" y="2917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327" name="AutoShape 2847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6" y="1775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73" name="Oval 284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74" name="Oval 2849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75" name="AutoShape 2850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76" name="Oval 285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157" name="Group 2852"/>
                  <p:cNvGrpSpPr>
                    <a:grpSpLocks/>
                  </p:cNvGrpSpPr>
                  <p:nvPr/>
                </p:nvGrpSpPr>
                <p:grpSpPr bwMode="auto">
                  <a:xfrm>
                    <a:off x="4094" y="3217"/>
                    <a:ext cx="457" cy="118"/>
                    <a:chOff x="4094" y="2965"/>
                    <a:chExt cx="457" cy="118"/>
                  </a:xfrm>
                </p:grpSpPr>
                <p:grpSp>
                  <p:nvGrpSpPr>
                    <p:cNvPr id="4158" name="Group 2853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142" y="2923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334" name="AutoShape 2854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6" y="1774"/>
                        <a:ext cx="208" cy="50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6" name="Oval 2855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7" name="Oval 2856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8" name="AutoShape 2857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9" name="Oval 2858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59" name="Group 2859"/>
                    <p:cNvGrpSpPr>
                      <a:grpSpLocks/>
                    </p:cNvGrpSpPr>
                    <p:nvPr/>
                  </p:nvGrpSpPr>
                  <p:grpSpPr bwMode="auto">
                    <a:xfrm rot="5400000">
                      <a:off x="4391" y="2917"/>
                      <a:ext cx="112" cy="208"/>
                      <a:chOff x="4133" y="1696"/>
                      <a:chExt cx="112" cy="208"/>
                    </a:xfrm>
                  </p:grpSpPr>
                  <p:sp>
                    <p:nvSpPr>
                      <p:cNvPr id="23340" name="AutoShape 2860"/>
                      <p:cNvSpPr>
                        <a:spLocks noChangeArrowheads="1"/>
                      </p:cNvSpPr>
                      <p:nvPr/>
                    </p:nvSpPr>
                    <p:spPr bwMode="auto">
                      <a:xfrm rot="189027715">
                        <a:off x="4114" y="1774"/>
                        <a:ext cx="208" cy="52"/>
                      </a:xfrm>
                      <a:prstGeom prst="can">
                        <a:avLst>
                          <a:gd name="adj" fmla="val 44995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>
                        <a:outerShdw dist="17961" dir="2700000" algn="ctr" rotWithShape="0">
                          <a:schemeClr val="hlink"/>
                        </a:outerShdw>
                      </a:effectLst>
                    </p:spPr>
                    <p:txBody>
                      <a:bodyPr wrap="none" tIns="91440" bIns="91440" anchor="ctr"/>
                      <a:lstStyle/>
                      <a:p>
                        <a:pPr>
                          <a:defRPr/>
                        </a:pPr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1" name="Oval 2861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15" y="1791"/>
                        <a:ext cx="182" cy="17"/>
                      </a:xfrm>
                      <a:prstGeom prst="ellipse">
                        <a:avLst/>
                      </a:prstGeom>
                      <a:solidFill>
                        <a:srgbClr val="969696"/>
                      </a:solidFill>
                      <a:ln w="1270" algn="ctr">
                        <a:solidFill>
                          <a:srgbClr val="80808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2" name="Oval 2862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92"/>
                        <a:ext cx="171" cy="16"/>
                      </a:xfrm>
                      <a:prstGeom prst="ellipse">
                        <a:avLst/>
                      </a:prstGeom>
                      <a:solidFill>
                        <a:srgbClr val="C0C0C0"/>
                      </a:solidFill>
                      <a:ln w="1270" algn="ctr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3" name="AutoShape 2863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120" y="1761"/>
                        <a:ext cx="104" cy="78"/>
                      </a:xfrm>
                      <a:prstGeom prst="can">
                        <a:avLst>
                          <a:gd name="adj" fmla="val 21468"/>
                        </a:avLst>
                      </a:prstGeom>
                      <a:pattFill prst="dotDmnd">
                        <a:fgClr>
                          <a:srgbClr val="C0C0C0"/>
                        </a:fgClr>
                        <a:bgClr>
                          <a:schemeClr val="bg1"/>
                        </a:bgClr>
                      </a:pattFill>
                      <a:ln w="1270">
                        <a:solidFill>
                          <a:srgbClr val="969696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4164" name="Oval 2864"/>
                      <p:cNvSpPr>
                        <a:spLocks noChangeArrowheads="1"/>
                      </p:cNvSpPr>
                      <p:nvPr/>
                    </p:nvSpPr>
                    <p:spPr bwMode="auto">
                      <a:xfrm rot="-5372285">
                        <a:off x="4097" y="1793"/>
                        <a:ext cx="85" cy="14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123" name="Group 2865"/>
                <p:cNvGrpSpPr>
                  <a:grpSpLocks/>
                </p:cNvGrpSpPr>
                <p:nvPr/>
              </p:nvGrpSpPr>
              <p:grpSpPr bwMode="auto">
                <a:xfrm>
                  <a:off x="504" y="2571"/>
                  <a:ext cx="737" cy="747"/>
                  <a:chOff x="570" y="2571"/>
                  <a:chExt cx="737" cy="747"/>
                </a:xfrm>
              </p:grpSpPr>
              <p:grpSp>
                <p:nvGrpSpPr>
                  <p:cNvPr id="4124" name="Group 2866"/>
                  <p:cNvGrpSpPr>
                    <a:grpSpLocks/>
                  </p:cNvGrpSpPr>
                  <p:nvPr/>
                </p:nvGrpSpPr>
                <p:grpSpPr bwMode="auto">
                  <a:xfrm>
                    <a:off x="699" y="2767"/>
                    <a:ext cx="462" cy="512"/>
                    <a:chOff x="703" y="2783"/>
                    <a:chExt cx="462" cy="512"/>
                  </a:xfrm>
                </p:grpSpPr>
                <p:grpSp>
                  <p:nvGrpSpPr>
                    <p:cNvPr id="4144" name="Group 28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03" y="3011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51" name="AutoShape 2868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52" name="Oval 28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45" name="Group 28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59" y="3019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49" name="AutoShape 2871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50" name="Oval 28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46" name="Group 28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31" y="2783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47" name="AutoShape 2874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333333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48" name="Oval 28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4125" name="Group 2876"/>
                  <p:cNvGrpSpPr>
                    <a:grpSpLocks/>
                  </p:cNvGrpSpPr>
                  <p:nvPr/>
                </p:nvGrpSpPr>
                <p:grpSpPr bwMode="auto">
                  <a:xfrm>
                    <a:off x="570" y="2571"/>
                    <a:ext cx="737" cy="747"/>
                    <a:chOff x="570" y="2571"/>
                    <a:chExt cx="737" cy="747"/>
                  </a:xfrm>
                </p:grpSpPr>
                <p:grpSp>
                  <p:nvGrpSpPr>
                    <p:cNvPr id="4126" name="Group 28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01" y="3042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42" name="AutoShape 2878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4D4D4D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43" name="Oval 28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27" name="Group 28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40" y="3042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40" name="AutoShape 2881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4D4D4D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41" name="Oval 28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28" name="Group 28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70" y="3039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38" name="AutoShape 2884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4D4D4D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39" name="Oval 28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29" name="Group 28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89" y="2817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36" name="AutoShape 2887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4D4D4D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37" name="Oval 28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30" name="Group 28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15" y="2806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34" name="AutoShape 2890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4D4D4D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35" name="Oval 28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4131" name="Group 28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55" y="2571"/>
                      <a:ext cx="206" cy="276"/>
                      <a:chOff x="923" y="2543"/>
                      <a:chExt cx="206" cy="276"/>
                    </a:xfrm>
                  </p:grpSpPr>
                  <p:sp>
                    <p:nvSpPr>
                      <p:cNvPr id="4132" name="AutoShape 2893"/>
                      <p:cNvSpPr>
                        <a:spLocks noChangeArrowheads="1"/>
                      </p:cNvSpPr>
                      <p:nvPr/>
                    </p:nvSpPr>
                    <p:spPr bwMode="auto">
                      <a:xfrm rot="27715">
                        <a:off x="923" y="2543"/>
                        <a:ext cx="206" cy="276"/>
                      </a:xfrm>
                      <a:prstGeom prst="can">
                        <a:avLst>
                          <a:gd name="adj" fmla="val 20872"/>
                        </a:avLst>
                      </a:prstGeom>
                      <a:solidFill>
                        <a:srgbClr val="4D4D4D"/>
                      </a:solidFill>
                      <a:ln w="127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 sz="3200">
                          <a:latin typeface="+mj-lt"/>
                        </a:endParaRPr>
                      </a:p>
                    </p:txBody>
                  </p:sp>
                  <p:sp>
                    <p:nvSpPr>
                      <p:cNvPr id="4133" name="Oval 289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74" y="2549"/>
                        <a:ext cx="102" cy="27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 w="9525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tIns="91440" bIns="91440" anchor="ctr"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64" descr="SHOT0000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63" y="1087229"/>
            <a:ext cx="8251825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2" name="Rectangle 2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Repetitive Picklist Cycle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REP-04-020</a:t>
            </a:r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5780088" y="1665079"/>
            <a:ext cx="3017837" cy="1600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7115887" y="1769854"/>
            <a:ext cx="1567738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r" eaLnBrk="0" hangingPunct="0">
              <a:tabLst>
                <a:tab pos="1371600" algn="r"/>
              </a:tabLst>
            </a:pPr>
            <a:r>
              <a:rPr lang="en-US" sz="1400" b="1">
                <a:latin typeface="+mj-lt"/>
              </a:rPr>
              <a:t>	Stock</a:t>
            </a:r>
          </a:p>
          <a:p>
            <a:pPr algn="r" eaLnBrk="0" hangingPunct="0">
              <a:tabLst>
                <a:tab pos="1371600" algn="r"/>
              </a:tabLst>
            </a:pPr>
            <a:r>
              <a:rPr lang="en-US" sz="1400" b="1">
                <a:latin typeface="+mj-lt"/>
              </a:rPr>
              <a:t>	Room Inventory</a:t>
            </a:r>
          </a:p>
        </p:txBody>
      </p:sp>
      <p:graphicFrame>
        <p:nvGraphicFramePr>
          <p:cNvPr id="1026" name="Object 8">
            <a:hlinkClick r:id="" action="ppaction://ole?verb=0"/>
          </p:cNvPr>
          <p:cNvGraphicFramePr>
            <a:graphicFrameLocks/>
          </p:cNvGraphicFramePr>
          <p:nvPr/>
        </p:nvGraphicFramePr>
        <p:xfrm>
          <a:off x="6607175" y="2368342"/>
          <a:ext cx="836613" cy="758825"/>
        </p:xfrm>
        <a:graphic>
          <a:graphicData uri="http://schemas.openxmlformats.org/presentationml/2006/ole">
            <p:oleObj spid="_x0000_s1026" r:id="rId5" imgW="834840" imgH="757080" progId="">
              <p:embed/>
            </p:oleObj>
          </a:graphicData>
        </a:graphic>
      </p:graphicFrame>
      <p:sp>
        <p:nvSpPr>
          <p:cNvPr id="5176" name="Rectangle 56"/>
          <p:cNvSpPr>
            <a:spLocks noChangeArrowheads="1"/>
          </p:cNvSpPr>
          <p:nvPr/>
        </p:nvSpPr>
        <p:spPr bwMode="auto">
          <a:xfrm>
            <a:off x="70342" y="4484479"/>
            <a:ext cx="1929946" cy="666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45720" tIns="0" rIns="45720" bIns="0" anchor="ctr"/>
          <a:lstStyle/>
          <a:p>
            <a:pPr>
              <a:lnSpc>
                <a:spcPct val="85000"/>
              </a:lnSpc>
              <a:defRPr/>
            </a:pPr>
            <a:r>
              <a:rPr lang="en-US" sz="1400">
                <a:latin typeface="+mj-lt"/>
              </a:rPr>
              <a:t>Repetitive Picklist Calculation (18.22.3.1)</a:t>
            </a:r>
          </a:p>
        </p:txBody>
      </p:sp>
      <p:sp>
        <p:nvSpPr>
          <p:cNvPr id="1033" name="Rectangle 59"/>
          <p:cNvSpPr>
            <a:spLocks noChangeArrowheads="1"/>
          </p:cNvSpPr>
          <p:nvPr/>
        </p:nvSpPr>
        <p:spPr bwMode="auto">
          <a:xfrm>
            <a:off x="196887" y="5216317"/>
            <a:ext cx="1941513" cy="8239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44450" rIns="0" bIns="44450"/>
          <a:lstStyle/>
          <a:p>
            <a:pPr marL="228600" indent="-228600" algn="l" eaLnBrk="0" hangingPunct="0">
              <a:lnSpc>
                <a:spcPct val="90000"/>
              </a:lnSpc>
              <a:buFontTx/>
              <a:buAutoNum type="arabicPeriod"/>
              <a:tabLst>
                <a:tab pos="1371600" algn="r"/>
              </a:tabLst>
            </a:pPr>
            <a:r>
              <a:rPr lang="en-US" sz="1400">
                <a:latin typeface="+mj-lt"/>
              </a:rPr>
              <a:t>	Calculate Amount Needed at Work Center. Detail Allocate Inventory.</a:t>
            </a:r>
          </a:p>
        </p:txBody>
      </p:sp>
      <p:sp>
        <p:nvSpPr>
          <p:cNvPr id="5181" name="Rectangle 61"/>
          <p:cNvSpPr>
            <a:spLocks noChangeArrowheads="1"/>
          </p:cNvSpPr>
          <p:nvPr/>
        </p:nvSpPr>
        <p:spPr bwMode="auto">
          <a:xfrm>
            <a:off x="2263775" y="4484479"/>
            <a:ext cx="1714500" cy="666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45720" tIns="0" rIns="45720" bIns="0" anchor="ctr"/>
          <a:lstStyle/>
          <a:p>
            <a:pPr algn="l">
              <a:lnSpc>
                <a:spcPct val="85000"/>
              </a:lnSpc>
              <a:defRPr/>
            </a:pPr>
            <a:r>
              <a:rPr lang="en-US" sz="1400">
                <a:latin typeface="+mj-lt"/>
              </a:rPr>
              <a:t>Repetitive Picklist Print (18.22.3.5)</a:t>
            </a:r>
          </a:p>
        </p:txBody>
      </p:sp>
      <p:sp>
        <p:nvSpPr>
          <p:cNvPr id="1035" name="Rectangle 64"/>
          <p:cNvSpPr>
            <a:spLocks noChangeArrowheads="1"/>
          </p:cNvSpPr>
          <p:nvPr/>
        </p:nvSpPr>
        <p:spPr bwMode="auto">
          <a:xfrm>
            <a:off x="2259013" y="5216317"/>
            <a:ext cx="1719262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/>
          <a:lstStyle/>
          <a:p>
            <a:pPr marL="228600" indent="-228600" algn="l" eaLnBrk="0" hangingPunct="0">
              <a:buFontTx/>
              <a:buAutoNum type="arabicPeriod" startAt="2"/>
              <a:tabLst>
                <a:tab pos="1371600" algn="r"/>
              </a:tabLst>
            </a:pPr>
            <a:r>
              <a:rPr lang="en-US" sz="1400">
                <a:latin typeface="+mj-lt"/>
              </a:rPr>
              <a:t>Print Picklist</a:t>
            </a:r>
          </a:p>
        </p:txBody>
      </p:sp>
      <p:sp>
        <p:nvSpPr>
          <p:cNvPr id="5186" name="Rectangle 66"/>
          <p:cNvSpPr>
            <a:spLocks noChangeArrowheads="1"/>
          </p:cNvSpPr>
          <p:nvPr/>
        </p:nvSpPr>
        <p:spPr bwMode="auto">
          <a:xfrm>
            <a:off x="4184649" y="4484479"/>
            <a:ext cx="1944846" cy="666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lIns="45720" tIns="0" rIns="45720" bIns="0" anchor="ctr"/>
          <a:lstStyle/>
          <a:p>
            <a:pPr algn="l">
              <a:lnSpc>
                <a:spcPct val="85000"/>
              </a:lnSpc>
              <a:defRPr/>
            </a:pPr>
            <a:r>
              <a:rPr lang="en-US" sz="1400">
                <a:latin typeface="+mj-lt"/>
              </a:rPr>
              <a:t>Repetitive Picklist Transfer (18.22.3.6)</a:t>
            </a:r>
          </a:p>
        </p:txBody>
      </p:sp>
      <p:sp>
        <p:nvSpPr>
          <p:cNvPr id="1037" name="Rectangle 69"/>
          <p:cNvSpPr>
            <a:spLocks noChangeArrowheads="1"/>
          </p:cNvSpPr>
          <p:nvPr/>
        </p:nvSpPr>
        <p:spPr bwMode="auto">
          <a:xfrm>
            <a:off x="4171950" y="5216317"/>
            <a:ext cx="1719263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/>
          <a:lstStyle/>
          <a:p>
            <a:pPr marL="228600" indent="-228600" algn="l" eaLnBrk="0" hangingPunct="0">
              <a:buFontTx/>
              <a:buAutoNum type="arabicPeriod" startAt="3"/>
              <a:tabLst>
                <a:tab pos="1371600" algn="r"/>
              </a:tabLst>
            </a:pPr>
            <a:r>
              <a:rPr lang="en-US" sz="1400">
                <a:latin typeface="+mj-lt"/>
              </a:rPr>
              <a:t>Transfer Inventory</a:t>
            </a:r>
          </a:p>
        </p:txBody>
      </p:sp>
      <p:sp>
        <p:nvSpPr>
          <p:cNvPr id="5193" name="Rectangle 73"/>
          <p:cNvSpPr>
            <a:spLocks noChangeArrowheads="1"/>
          </p:cNvSpPr>
          <p:nvPr/>
        </p:nvSpPr>
        <p:spPr bwMode="auto">
          <a:xfrm>
            <a:off x="5291138" y="3571667"/>
            <a:ext cx="1692466" cy="739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 b="1">
                <a:latin typeface="+mj-lt"/>
              </a:rPr>
              <a:t>Operation	10</a:t>
            </a:r>
            <a:endParaRPr lang="en-US" sz="1400">
              <a:latin typeface="+mj-lt"/>
            </a:endParaRPr>
          </a:p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>
                <a:latin typeface="+mj-lt"/>
              </a:rPr>
              <a:t>On Hand:	70</a:t>
            </a:r>
          </a:p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>
                <a:latin typeface="+mj-lt"/>
              </a:rPr>
              <a:t>Need:	30</a:t>
            </a:r>
          </a:p>
        </p:txBody>
      </p:sp>
      <p:sp>
        <p:nvSpPr>
          <p:cNvPr id="5194" name="Rectangle 74"/>
          <p:cNvSpPr>
            <a:spLocks noChangeArrowheads="1"/>
          </p:cNvSpPr>
          <p:nvPr/>
        </p:nvSpPr>
        <p:spPr bwMode="auto">
          <a:xfrm>
            <a:off x="6180138" y="4270167"/>
            <a:ext cx="1758060" cy="739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 b="1">
                <a:latin typeface="+mj-lt"/>
              </a:rPr>
              <a:t>Operation	20</a:t>
            </a:r>
            <a:endParaRPr lang="en-US" sz="1400">
              <a:latin typeface="+mj-lt"/>
            </a:endParaRPr>
          </a:p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>
                <a:latin typeface="+mj-lt"/>
              </a:rPr>
              <a:t>On Hand:	50</a:t>
            </a:r>
          </a:p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>
                <a:latin typeface="+mj-lt"/>
              </a:rPr>
              <a:t>Need:	50</a:t>
            </a:r>
          </a:p>
        </p:txBody>
      </p:sp>
      <p:sp>
        <p:nvSpPr>
          <p:cNvPr id="5195" name="Rectangle 75"/>
          <p:cNvSpPr>
            <a:spLocks noChangeArrowheads="1"/>
          </p:cNvSpPr>
          <p:nvPr/>
        </p:nvSpPr>
        <p:spPr bwMode="auto">
          <a:xfrm>
            <a:off x="7171747" y="4968667"/>
            <a:ext cx="1771283" cy="739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 b="1">
                <a:latin typeface="+mj-lt"/>
              </a:rPr>
              <a:t>Operation	30</a:t>
            </a:r>
            <a:endParaRPr lang="en-US" sz="1400">
              <a:latin typeface="+mj-lt"/>
            </a:endParaRPr>
          </a:p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>
                <a:latin typeface="+mj-lt"/>
              </a:rPr>
              <a:t>On Hand:	20</a:t>
            </a:r>
          </a:p>
          <a:p>
            <a:pPr algn="l" eaLnBrk="0" hangingPunct="0">
              <a:tabLst>
                <a:tab pos="1371600" algn="r"/>
              </a:tabLst>
              <a:defRPr/>
            </a:pPr>
            <a:r>
              <a:rPr lang="en-US" sz="1400">
                <a:latin typeface="+mj-lt"/>
              </a:rPr>
              <a:t>Need:	80</a:t>
            </a:r>
          </a:p>
        </p:txBody>
      </p:sp>
      <p:sp>
        <p:nvSpPr>
          <p:cNvPr id="5201" name="Rectangle 81"/>
          <p:cNvSpPr>
            <a:spLocks noChangeArrowheads="1"/>
          </p:cNvSpPr>
          <p:nvPr/>
        </p:nvSpPr>
        <p:spPr bwMode="auto">
          <a:xfrm>
            <a:off x="172084" y="3465304"/>
            <a:ext cx="1719263" cy="5302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1400" b="1">
                <a:latin typeface="+mj-lt"/>
              </a:rPr>
              <a:t>Need for 100 Ds</a:t>
            </a:r>
            <a:endParaRPr lang="en-US" sz="1400">
              <a:latin typeface="+mj-lt"/>
            </a:endParaRPr>
          </a:p>
        </p:txBody>
      </p:sp>
      <p:graphicFrame>
        <p:nvGraphicFramePr>
          <p:cNvPr id="5352" name="Group 232"/>
          <p:cNvGraphicFramePr>
            <a:graphicFrameLocks noGrp="1"/>
          </p:cNvGraphicFramePr>
          <p:nvPr/>
        </p:nvGraphicFramePr>
        <p:xfrm>
          <a:off x="5048250" y="1088817"/>
          <a:ext cx="1562100" cy="1128713"/>
        </p:xfrm>
        <a:graphic>
          <a:graphicData uri="http://schemas.openxmlformats.org/drawingml/2006/table">
            <a:tbl>
              <a:tblPr/>
              <a:tblGrid>
                <a:gridCol w="520700"/>
                <a:gridCol w="520700"/>
                <a:gridCol w="520700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QTY.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Lot #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70-31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40-19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11-5111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064" name="AutoShape 218"/>
          <p:cNvCxnSpPr>
            <a:cxnSpLocks noChangeShapeType="1"/>
            <a:stCxn id="5176" idx="3"/>
            <a:endCxn id="5181" idx="1"/>
          </p:cNvCxnSpPr>
          <p:nvPr/>
        </p:nvCxnSpPr>
        <p:spPr bwMode="auto">
          <a:xfrm>
            <a:off x="2000288" y="4817854"/>
            <a:ext cx="263487" cy="158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65" name="AutoShape 219"/>
          <p:cNvCxnSpPr>
            <a:cxnSpLocks noChangeShapeType="1"/>
            <a:stCxn id="5181" idx="3"/>
            <a:endCxn id="5186" idx="1"/>
          </p:cNvCxnSpPr>
          <p:nvPr/>
        </p:nvCxnSpPr>
        <p:spPr bwMode="auto">
          <a:xfrm>
            <a:off x="3978275" y="4817854"/>
            <a:ext cx="206374" cy="158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66" name="AutoShape 220"/>
          <p:cNvCxnSpPr>
            <a:cxnSpLocks noChangeShapeType="1"/>
            <a:stCxn id="5201" idx="2"/>
            <a:endCxn id="5176" idx="0"/>
          </p:cNvCxnSpPr>
          <p:nvPr/>
        </p:nvCxnSpPr>
        <p:spPr bwMode="auto">
          <a:xfrm rot="16200000" flipH="1">
            <a:off x="789040" y="4238204"/>
            <a:ext cx="488950" cy="3599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67" name="AutoShape 221"/>
          <p:cNvCxnSpPr>
            <a:cxnSpLocks noChangeShapeType="1"/>
            <a:stCxn id="5181" idx="0"/>
            <a:endCxn id="1087" idx="1"/>
          </p:cNvCxnSpPr>
          <p:nvPr/>
        </p:nvCxnSpPr>
        <p:spPr bwMode="auto">
          <a:xfrm rot="16200000">
            <a:off x="2571750" y="2098467"/>
            <a:ext cx="2935287" cy="1836738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068" name="AutoShape 222"/>
          <p:cNvCxnSpPr>
            <a:cxnSpLocks noChangeShapeType="1"/>
            <a:stCxn id="5186" idx="0"/>
            <a:endCxn id="1029" idx="1"/>
          </p:cNvCxnSpPr>
          <p:nvPr/>
        </p:nvCxnSpPr>
        <p:spPr bwMode="auto">
          <a:xfrm rot="5400000" flipH="1" flipV="1">
            <a:off x="4458930" y="3163321"/>
            <a:ext cx="2019300" cy="623016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069" name="AutoShape 223"/>
          <p:cNvCxnSpPr>
            <a:cxnSpLocks noChangeShapeType="1"/>
            <a:endCxn id="5195" idx="0"/>
          </p:cNvCxnSpPr>
          <p:nvPr/>
        </p:nvCxnSpPr>
        <p:spPr bwMode="auto">
          <a:xfrm rot="5400000">
            <a:off x="7198645" y="4008137"/>
            <a:ext cx="1819275" cy="10178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070" name="AutoShape 224"/>
          <p:cNvCxnSpPr>
            <a:cxnSpLocks noChangeShapeType="1"/>
            <a:endCxn id="5194" idx="0"/>
          </p:cNvCxnSpPr>
          <p:nvPr/>
        </p:nvCxnSpPr>
        <p:spPr bwMode="auto">
          <a:xfrm rot="16200000" flipH="1">
            <a:off x="6471221" y="3682220"/>
            <a:ext cx="1143000" cy="32894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071" name="AutoShape 225"/>
          <p:cNvCxnSpPr>
            <a:cxnSpLocks noChangeShapeType="1"/>
            <a:endCxn id="5193" idx="0"/>
          </p:cNvCxnSpPr>
          <p:nvPr/>
        </p:nvCxnSpPr>
        <p:spPr bwMode="auto">
          <a:xfrm rot="5400000">
            <a:off x="5949205" y="3316920"/>
            <a:ext cx="442914" cy="66581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pic>
        <p:nvPicPr>
          <p:cNvPr id="1073" name="Picture 233" descr="BikeTireHubAssembl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100000">
            <a:off x="5843588" y="2404854"/>
            <a:ext cx="714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7" name="Rectangle 13"/>
          <p:cNvSpPr>
            <a:spLocks noChangeArrowheads="1"/>
          </p:cNvSpPr>
          <p:nvPr/>
        </p:nvSpPr>
        <p:spPr bwMode="auto">
          <a:xfrm>
            <a:off x="4957763" y="795129"/>
            <a:ext cx="1765300" cy="1508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88" name="Rectangle 51"/>
          <p:cNvSpPr>
            <a:spLocks noChangeArrowheads="1"/>
          </p:cNvSpPr>
          <p:nvPr/>
        </p:nvSpPr>
        <p:spPr bwMode="auto">
          <a:xfrm>
            <a:off x="5051426" y="825292"/>
            <a:ext cx="1579563" cy="2508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en-US" sz="1300" b="1">
                <a:latin typeface="+mj-lt"/>
              </a:rPr>
              <a:t>Repetitive Picklist</a:t>
            </a:r>
          </a:p>
        </p:txBody>
      </p:sp>
      <p:sp>
        <p:nvSpPr>
          <p:cNvPr id="1075" name="AutoShape 234"/>
          <p:cNvSpPr>
            <a:spLocks noChangeAspect="1" noChangeArrowheads="1" noTextEdit="1"/>
          </p:cNvSpPr>
          <p:nvPr/>
        </p:nvSpPr>
        <p:spPr bwMode="auto">
          <a:xfrm>
            <a:off x="7518400" y="2328654"/>
            <a:ext cx="1120775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6" name="Rectangle 236"/>
          <p:cNvSpPr>
            <a:spLocks noChangeArrowheads="1"/>
          </p:cNvSpPr>
          <p:nvPr/>
        </p:nvSpPr>
        <p:spPr bwMode="auto">
          <a:xfrm>
            <a:off x="7550150" y="2360404"/>
            <a:ext cx="1030288" cy="731838"/>
          </a:xfrm>
          <a:prstGeom prst="rect">
            <a:avLst/>
          </a:prstGeom>
          <a:solidFill>
            <a:srgbClr val="B3773B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7" name="Freeform 237"/>
          <p:cNvSpPr>
            <a:spLocks/>
          </p:cNvSpPr>
          <p:nvPr/>
        </p:nvSpPr>
        <p:spPr bwMode="auto">
          <a:xfrm>
            <a:off x="7550150" y="2354054"/>
            <a:ext cx="1036638" cy="12700"/>
          </a:xfrm>
          <a:custGeom>
            <a:avLst/>
            <a:gdLst>
              <a:gd name="T0" fmla="*/ 653 w 2612"/>
              <a:gd name="T1" fmla="*/ 4 h 35"/>
              <a:gd name="T2" fmla="*/ 649 w 2612"/>
              <a:gd name="T3" fmla="*/ 0 h 35"/>
              <a:gd name="T4" fmla="*/ 0 w 2612"/>
              <a:gd name="T5" fmla="*/ 0 h 35"/>
              <a:gd name="T6" fmla="*/ 0 w 2612"/>
              <a:gd name="T7" fmla="*/ 8 h 35"/>
              <a:gd name="T8" fmla="*/ 649 w 2612"/>
              <a:gd name="T9" fmla="*/ 8 h 35"/>
              <a:gd name="T10" fmla="*/ 644 w 2612"/>
              <a:gd name="T11" fmla="*/ 4 h 35"/>
              <a:gd name="T12" fmla="*/ 653 w 2612"/>
              <a:gd name="T13" fmla="*/ 4 h 35"/>
              <a:gd name="T14" fmla="*/ 653 w 2612"/>
              <a:gd name="T15" fmla="*/ 0 h 35"/>
              <a:gd name="T16" fmla="*/ 649 w 2612"/>
              <a:gd name="T17" fmla="*/ 0 h 35"/>
              <a:gd name="T18" fmla="*/ 653 w 2612"/>
              <a:gd name="T19" fmla="*/ 4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612"/>
              <a:gd name="T31" fmla="*/ 0 h 35"/>
              <a:gd name="T32" fmla="*/ 2612 w 2612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612" h="35">
                <a:moveTo>
                  <a:pt x="2612" y="17"/>
                </a:moveTo>
                <a:lnTo>
                  <a:pt x="2594" y="0"/>
                </a:lnTo>
                <a:lnTo>
                  <a:pt x="0" y="0"/>
                </a:lnTo>
                <a:lnTo>
                  <a:pt x="0" y="35"/>
                </a:lnTo>
                <a:lnTo>
                  <a:pt x="2594" y="35"/>
                </a:lnTo>
                <a:lnTo>
                  <a:pt x="2577" y="17"/>
                </a:lnTo>
                <a:lnTo>
                  <a:pt x="2612" y="17"/>
                </a:lnTo>
                <a:lnTo>
                  <a:pt x="2612" y="0"/>
                </a:lnTo>
                <a:lnTo>
                  <a:pt x="2594" y="0"/>
                </a:lnTo>
                <a:lnTo>
                  <a:pt x="2612" y="1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8" name="Freeform 238"/>
          <p:cNvSpPr>
            <a:spLocks/>
          </p:cNvSpPr>
          <p:nvPr/>
        </p:nvSpPr>
        <p:spPr bwMode="auto">
          <a:xfrm>
            <a:off x="8572500" y="2360404"/>
            <a:ext cx="14288" cy="738188"/>
          </a:xfrm>
          <a:custGeom>
            <a:avLst/>
            <a:gdLst>
              <a:gd name="T0" fmla="*/ 4 w 35"/>
              <a:gd name="T1" fmla="*/ 465 h 1863"/>
              <a:gd name="T2" fmla="*/ 9 w 35"/>
              <a:gd name="T3" fmla="*/ 461 h 1863"/>
              <a:gd name="T4" fmla="*/ 9 w 35"/>
              <a:gd name="T5" fmla="*/ 0 h 1863"/>
              <a:gd name="T6" fmla="*/ 0 w 35"/>
              <a:gd name="T7" fmla="*/ 0 h 1863"/>
              <a:gd name="T8" fmla="*/ 0 w 35"/>
              <a:gd name="T9" fmla="*/ 461 h 1863"/>
              <a:gd name="T10" fmla="*/ 4 w 35"/>
              <a:gd name="T11" fmla="*/ 456 h 1863"/>
              <a:gd name="T12" fmla="*/ 4 w 35"/>
              <a:gd name="T13" fmla="*/ 465 h 1863"/>
              <a:gd name="T14" fmla="*/ 9 w 35"/>
              <a:gd name="T15" fmla="*/ 465 h 1863"/>
              <a:gd name="T16" fmla="*/ 9 w 35"/>
              <a:gd name="T17" fmla="*/ 461 h 1863"/>
              <a:gd name="T18" fmla="*/ 4 w 35"/>
              <a:gd name="T19" fmla="*/ 465 h 186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"/>
              <a:gd name="T31" fmla="*/ 0 h 1863"/>
              <a:gd name="T32" fmla="*/ 35 w 35"/>
              <a:gd name="T33" fmla="*/ 1863 h 186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5" h="1863">
                <a:moveTo>
                  <a:pt x="17" y="1863"/>
                </a:moveTo>
                <a:lnTo>
                  <a:pt x="35" y="1846"/>
                </a:lnTo>
                <a:lnTo>
                  <a:pt x="35" y="0"/>
                </a:lnTo>
                <a:lnTo>
                  <a:pt x="0" y="0"/>
                </a:lnTo>
                <a:lnTo>
                  <a:pt x="0" y="1846"/>
                </a:lnTo>
                <a:lnTo>
                  <a:pt x="17" y="1828"/>
                </a:lnTo>
                <a:lnTo>
                  <a:pt x="17" y="1863"/>
                </a:lnTo>
                <a:lnTo>
                  <a:pt x="35" y="1863"/>
                </a:lnTo>
                <a:lnTo>
                  <a:pt x="35" y="1846"/>
                </a:lnTo>
                <a:lnTo>
                  <a:pt x="17" y="186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79" name="Freeform 239"/>
          <p:cNvSpPr>
            <a:spLocks/>
          </p:cNvSpPr>
          <p:nvPr/>
        </p:nvSpPr>
        <p:spPr bwMode="auto">
          <a:xfrm>
            <a:off x="7543800" y="3085892"/>
            <a:ext cx="1036638" cy="12700"/>
          </a:xfrm>
          <a:custGeom>
            <a:avLst/>
            <a:gdLst>
              <a:gd name="T0" fmla="*/ 0 w 2612"/>
              <a:gd name="T1" fmla="*/ 4 h 35"/>
              <a:gd name="T2" fmla="*/ 5 w 2612"/>
              <a:gd name="T3" fmla="*/ 8 h 35"/>
              <a:gd name="T4" fmla="*/ 653 w 2612"/>
              <a:gd name="T5" fmla="*/ 8 h 35"/>
              <a:gd name="T6" fmla="*/ 653 w 2612"/>
              <a:gd name="T7" fmla="*/ 0 h 35"/>
              <a:gd name="T8" fmla="*/ 5 w 2612"/>
              <a:gd name="T9" fmla="*/ 0 h 35"/>
              <a:gd name="T10" fmla="*/ 9 w 2612"/>
              <a:gd name="T11" fmla="*/ 4 h 35"/>
              <a:gd name="T12" fmla="*/ 0 w 2612"/>
              <a:gd name="T13" fmla="*/ 4 h 35"/>
              <a:gd name="T14" fmla="*/ 0 w 2612"/>
              <a:gd name="T15" fmla="*/ 8 h 35"/>
              <a:gd name="T16" fmla="*/ 5 w 2612"/>
              <a:gd name="T17" fmla="*/ 8 h 35"/>
              <a:gd name="T18" fmla="*/ 0 w 2612"/>
              <a:gd name="T19" fmla="*/ 4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612"/>
              <a:gd name="T31" fmla="*/ 0 h 35"/>
              <a:gd name="T32" fmla="*/ 2612 w 2612"/>
              <a:gd name="T33" fmla="*/ 35 h 3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612" h="35">
                <a:moveTo>
                  <a:pt x="0" y="18"/>
                </a:moveTo>
                <a:lnTo>
                  <a:pt x="18" y="35"/>
                </a:lnTo>
                <a:lnTo>
                  <a:pt x="2612" y="35"/>
                </a:lnTo>
                <a:lnTo>
                  <a:pt x="2612" y="0"/>
                </a:lnTo>
                <a:lnTo>
                  <a:pt x="18" y="0"/>
                </a:lnTo>
                <a:lnTo>
                  <a:pt x="35" y="18"/>
                </a:lnTo>
                <a:lnTo>
                  <a:pt x="0" y="18"/>
                </a:lnTo>
                <a:lnTo>
                  <a:pt x="0" y="35"/>
                </a:lnTo>
                <a:lnTo>
                  <a:pt x="18" y="35"/>
                </a:lnTo>
                <a:lnTo>
                  <a:pt x="0" y="1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0" name="Freeform 240"/>
          <p:cNvSpPr>
            <a:spLocks/>
          </p:cNvSpPr>
          <p:nvPr/>
        </p:nvSpPr>
        <p:spPr bwMode="auto">
          <a:xfrm>
            <a:off x="7543800" y="2354054"/>
            <a:ext cx="12700" cy="738188"/>
          </a:xfrm>
          <a:custGeom>
            <a:avLst/>
            <a:gdLst>
              <a:gd name="T0" fmla="*/ 4 w 35"/>
              <a:gd name="T1" fmla="*/ 0 h 1863"/>
              <a:gd name="T2" fmla="*/ 0 w 35"/>
              <a:gd name="T3" fmla="*/ 4 h 1863"/>
              <a:gd name="T4" fmla="*/ 0 w 35"/>
              <a:gd name="T5" fmla="*/ 465 h 1863"/>
              <a:gd name="T6" fmla="*/ 8 w 35"/>
              <a:gd name="T7" fmla="*/ 465 h 1863"/>
              <a:gd name="T8" fmla="*/ 8 w 35"/>
              <a:gd name="T9" fmla="*/ 4 h 1863"/>
              <a:gd name="T10" fmla="*/ 4 w 35"/>
              <a:gd name="T11" fmla="*/ 9 h 1863"/>
              <a:gd name="T12" fmla="*/ 4 w 35"/>
              <a:gd name="T13" fmla="*/ 0 h 1863"/>
              <a:gd name="T14" fmla="*/ 0 w 35"/>
              <a:gd name="T15" fmla="*/ 0 h 1863"/>
              <a:gd name="T16" fmla="*/ 0 w 35"/>
              <a:gd name="T17" fmla="*/ 4 h 1863"/>
              <a:gd name="T18" fmla="*/ 4 w 35"/>
              <a:gd name="T19" fmla="*/ 0 h 186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"/>
              <a:gd name="T31" fmla="*/ 0 h 1863"/>
              <a:gd name="T32" fmla="*/ 35 w 35"/>
              <a:gd name="T33" fmla="*/ 1863 h 186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5" h="1863">
                <a:moveTo>
                  <a:pt x="18" y="0"/>
                </a:moveTo>
                <a:lnTo>
                  <a:pt x="0" y="17"/>
                </a:lnTo>
                <a:lnTo>
                  <a:pt x="0" y="1863"/>
                </a:lnTo>
                <a:lnTo>
                  <a:pt x="35" y="1863"/>
                </a:lnTo>
                <a:lnTo>
                  <a:pt x="35" y="17"/>
                </a:lnTo>
                <a:lnTo>
                  <a:pt x="18" y="35"/>
                </a:lnTo>
                <a:lnTo>
                  <a:pt x="18" y="0"/>
                </a:lnTo>
                <a:lnTo>
                  <a:pt x="0" y="0"/>
                </a:lnTo>
                <a:lnTo>
                  <a:pt x="0" y="17"/>
                </a:lnTo>
                <a:lnTo>
                  <a:pt x="1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1" name="Freeform 241"/>
          <p:cNvSpPr>
            <a:spLocks/>
          </p:cNvSpPr>
          <p:nvPr/>
        </p:nvSpPr>
        <p:spPr bwMode="auto">
          <a:xfrm>
            <a:off x="7546975" y="2357229"/>
            <a:ext cx="381000" cy="363538"/>
          </a:xfrm>
          <a:custGeom>
            <a:avLst/>
            <a:gdLst>
              <a:gd name="T0" fmla="*/ 237 w 960"/>
              <a:gd name="T1" fmla="*/ 220 h 915"/>
              <a:gd name="T2" fmla="*/ 240 w 960"/>
              <a:gd name="T3" fmla="*/ 222 h 915"/>
              <a:gd name="T4" fmla="*/ 6 w 960"/>
              <a:gd name="T5" fmla="*/ 0 h 915"/>
              <a:gd name="T6" fmla="*/ 0 w 960"/>
              <a:gd name="T7" fmla="*/ 6 h 915"/>
              <a:gd name="T8" fmla="*/ 234 w 960"/>
              <a:gd name="T9" fmla="*/ 228 h 915"/>
              <a:gd name="T10" fmla="*/ 237 w 960"/>
              <a:gd name="T11" fmla="*/ 229 h 915"/>
              <a:gd name="T12" fmla="*/ 234 w 960"/>
              <a:gd name="T13" fmla="*/ 228 h 915"/>
              <a:gd name="T14" fmla="*/ 235 w 960"/>
              <a:gd name="T15" fmla="*/ 229 h 915"/>
              <a:gd name="T16" fmla="*/ 237 w 960"/>
              <a:gd name="T17" fmla="*/ 229 h 915"/>
              <a:gd name="T18" fmla="*/ 237 w 960"/>
              <a:gd name="T19" fmla="*/ 220 h 9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60"/>
              <a:gd name="T31" fmla="*/ 0 h 915"/>
              <a:gd name="T32" fmla="*/ 960 w 960"/>
              <a:gd name="T33" fmla="*/ 915 h 9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60" h="915">
                <a:moveTo>
                  <a:pt x="947" y="881"/>
                </a:moveTo>
                <a:lnTo>
                  <a:pt x="960" y="886"/>
                </a:lnTo>
                <a:lnTo>
                  <a:pt x="25" y="0"/>
                </a:lnTo>
                <a:lnTo>
                  <a:pt x="0" y="25"/>
                </a:lnTo>
                <a:lnTo>
                  <a:pt x="935" y="910"/>
                </a:lnTo>
                <a:lnTo>
                  <a:pt x="947" y="915"/>
                </a:lnTo>
                <a:lnTo>
                  <a:pt x="935" y="910"/>
                </a:lnTo>
                <a:lnTo>
                  <a:pt x="940" y="915"/>
                </a:lnTo>
                <a:lnTo>
                  <a:pt x="947" y="915"/>
                </a:lnTo>
                <a:lnTo>
                  <a:pt x="947" y="88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2" name="Freeform 242"/>
          <p:cNvSpPr>
            <a:spLocks/>
          </p:cNvSpPr>
          <p:nvPr/>
        </p:nvSpPr>
        <p:spPr bwMode="auto">
          <a:xfrm>
            <a:off x="7923213" y="2706479"/>
            <a:ext cx="285750" cy="14288"/>
          </a:xfrm>
          <a:custGeom>
            <a:avLst/>
            <a:gdLst>
              <a:gd name="T0" fmla="*/ 174 w 719"/>
              <a:gd name="T1" fmla="*/ 1 h 36"/>
              <a:gd name="T2" fmla="*/ 177 w 719"/>
              <a:gd name="T3" fmla="*/ 0 h 36"/>
              <a:gd name="T4" fmla="*/ 0 w 719"/>
              <a:gd name="T5" fmla="*/ 1 h 36"/>
              <a:gd name="T6" fmla="*/ 0 w 719"/>
              <a:gd name="T7" fmla="*/ 9 h 36"/>
              <a:gd name="T8" fmla="*/ 177 w 719"/>
              <a:gd name="T9" fmla="*/ 9 h 36"/>
              <a:gd name="T10" fmla="*/ 180 w 719"/>
              <a:gd name="T11" fmla="*/ 7 h 36"/>
              <a:gd name="T12" fmla="*/ 177 w 719"/>
              <a:gd name="T13" fmla="*/ 9 h 36"/>
              <a:gd name="T14" fmla="*/ 179 w 719"/>
              <a:gd name="T15" fmla="*/ 9 h 36"/>
              <a:gd name="T16" fmla="*/ 180 w 719"/>
              <a:gd name="T17" fmla="*/ 7 h 36"/>
              <a:gd name="T18" fmla="*/ 174 w 719"/>
              <a:gd name="T19" fmla="*/ 1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19"/>
              <a:gd name="T31" fmla="*/ 0 h 36"/>
              <a:gd name="T32" fmla="*/ 719 w 719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19" h="36">
                <a:moveTo>
                  <a:pt x="697" y="5"/>
                </a:moveTo>
                <a:lnTo>
                  <a:pt x="708" y="0"/>
                </a:lnTo>
                <a:lnTo>
                  <a:pt x="0" y="2"/>
                </a:lnTo>
                <a:lnTo>
                  <a:pt x="0" y="36"/>
                </a:lnTo>
                <a:lnTo>
                  <a:pt x="708" y="35"/>
                </a:lnTo>
                <a:lnTo>
                  <a:pt x="719" y="30"/>
                </a:lnTo>
                <a:lnTo>
                  <a:pt x="708" y="35"/>
                </a:lnTo>
                <a:lnTo>
                  <a:pt x="714" y="35"/>
                </a:lnTo>
                <a:lnTo>
                  <a:pt x="719" y="30"/>
                </a:lnTo>
                <a:lnTo>
                  <a:pt x="697" y="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3" name="Freeform 243"/>
          <p:cNvSpPr>
            <a:spLocks/>
          </p:cNvSpPr>
          <p:nvPr/>
        </p:nvSpPr>
        <p:spPr bwMode="auto">
          <a:xfrm>
            <a:off x="8199438" y="2360404"/>
            <a:ext cx="388938" cy="358775"/>
          </a:xfrm>
          <a:custGeom>
            <a:avLst/>
            <a:gdLst>
              <a:gd name="T0" fmla="*/ 242 w 982"/>
              <a:gd name="T1" fmla="*/ 3 h 904"/>
              <a:gd name="T2" fmla="*/ 239 w 982"/>
              <a:gd name="T3" fmla="*/ 0 h 904"/>
              <a:gd name="T4" fmla="*/ 0 w 982"/>
              <a:gd name="T5" fmla="*/ 220 h 904"/>
              <a:gd name="T6" fmla="*/ 5 w 982"/>
              <a:gd name="T7" fmla="*/ 226 h 904"/>
              <a:gd name="T8" fmla="*/ 245 w 982"/>
              <a:gd name="T9" fmla="*/ 6 h 904"/>
              <a:gd name="T10" fmla="*/ 242 w 982"/>
              <a:gd name="T11" fmla="*/ 3 h 9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2"/>
              <a:gd name="T19" fmla="*/ 0 h 904"/>
              <a:gd name="T20" fmla="*/ 982 w 982"/>
              <a:gd name="T21" fmla="*/ 904 h 9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2" h="904">
                <a:moveTo>
                  <a:pt x="971" y="13"/>
                </a:moveTo>
                <a:lnTo>
                  <a:pt x="959" y="0"/>
                </a:lnTo>
                <a:lnTo>
                  <a:pt x="0" y="879"/>
                </a:lnTo>
                <a:lnTo>
                  <a:pt x="22" y="904"/>
                </a:lnTo>
                <a:lnTo>
                  <a:pt x="982" y="25"/>
                </a:lnTo>
                <a:lnTo>
                  <a:pt x="971" y="1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4" name="Freeform 244"/>
          <p:cNvSpPr>
            <a:spLocks/>
          </p:cNvSpPr>
          <p:nvPr/>
        </p:nvSpPr>
        <p:spPr bwMode="auto">
          <a:xfrm>
            <a:off x="7543800" y="2708067"/>
            <a:ext cx="381000" cy="387350"/>
          </a:xfrm>
          <a:custGeom>
            <a:avLst/>
            <a:gdLst>
              <a:gd name="T0" fmla="*/ 237 w 960"/>
              <a:gd name="T1" fmla="*/ 0 h 977"/>
              <a:gd name="T2" fmla="*/ 234 w 960"/>
              <a:gd name="T3" fmla="*/ 1 h 977"/>
              <a:gd name="T4" fmla="*/ 0 w 960"/>
              <a:gd name="T5" fmla="*/ 238 h 977"/>
              <a:gd name="T6" fmla="*/ 6 w 960"/>
              <a:gd name="T7" fmla="*/ 244 h 977"/>
              <a:gd name="T8" fmla="*/ 240 w 960"/>
              <a:gd name="T9" fmla="*/ 7 h 977"/>
              <a:gd name="T10" fmla="*/ 237 w 960"/>
              <a:gd name="T11" fmla="*/ 9 h 977"/>
              <a:gd name="T12" fmla="*/ 237 w 960"/>
              <a:gd name="T13" fmla="*/ 0 h 977"/>
              <a:gd name="T14" fmla="*/ 235 w 960"/>
              <a:gd name="T15" fmla="*/ 0 h 977"/>
              <a:gd name="T16" fmla="*/ 234 w 960"/>
              <a:gd name="T17" fmla="*/ 1 h 977"/>
              <a:gd name="T18" fmla="*/ 237 w 960"/>
              <a:gd name="T19" fmla="*/ 0 h 97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60"/>
              <a:gd name="T31" fmla="*/ 0 h 977"/>
              <a:gd name="T32" fmla="*/ 960 w 960"/>
              <a:gd name="T33" fmla="*/ 977 h 97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60" h="977">
                <a:moveTo>
                  <a:pt x="947" y="0"/>
                </a:moveTo>
                <a:lnTo>
                  <a:pt x="935" y="5"/>
                </a:lnTo>
                <a:lnTo>
                  <a:pt x="0" y="952"/>
                </a:lnTo>
                <a:lnTo>
                  <a:pt x="25" y="977"/>
                </a:lnTo>
                <a:lnTo>
                  <a:pt x="960" y="30"/>
                </a:lnTo>
                <a:lnTo>
                  <a:pt x="947" y="35"/>
                </a:lnTo>
                <a:lnTo>
                  <a:pt x="947" y="0"/>
                </a:lnTo>
                <a:lnTo>
                  <a:pt x="940" y="0"/>
                </a:lnTo>
                <a:lnTo>
                  <a:pt x="935" y="5"/>
                </a:lnTo>
                <a:lnTo>
                  <a:pt x="94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5" name="Freeform 245"/>
          <p:cNvSpPr>
            <a:spLocks/>
          </p:cNvSpPr>
          <p:nvPr/>
        </p:nvSpPr>
        <p:spPr bwMode="auto">
          <a:xfrm>
            <a:off x="7920038" y="2708067"/>
            <a:ext cx="295275" cy="14288"/>
          </a:xfrm>
          <a:custGeom>
            <a:avLst/>
            <a:gdLst>
              <a:gd name="T0" fmla="*/ 186 w 745"/>
              <a:gd name="T1" fmla="*/ 1 h 36"/>
              <a:gd name="T2" fmla="*/ 183 w 745"/>
              <a:gd name="T3" fmla="*/ 0 h 36"/>
              <a:gd name="T4" fmla="*/ 0 w 745"/>
              <a:gd name="T5" fmla="*/ 0 h 36"/>
              <a:gd name="T6" fmla="*/ 0 w 745"/>
              <a:gd name="T7" fmla="*/ 9 h 36"/>
              <a:gd name="T8" fmla="*/ 183 w 745"/>
              <a:gd name="T9" fmla="*/ 9 h 36"/>
              <a:gd name="T10" fmla="*/ 180 w 745"/>
              <a:gd name="T11" fmla="*/ 8 h 36"/>
              <a:gd name="T12" fmla="*/ 186 w 745"/>
              <a:gd name="T13" fmla="*/ 1 h 36"/>
              <a:gd name="T14" fmla="*/ 185 w 745"/>
              <a:gd name="T15" fmla="*/ 0 h 36"/>
              <a:gd name="T16" fmla="*/ 183 w 745"/>
              <a:gd name="T17" fmla="*/ 0 h 36"/>
              <a:gd name="T18" fmla="*/ 186 w 745"/>
              <a:gd name="T19" fmla="*/ 1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45"/>
              <a:gd name="T31" fmla="*/ 0 h 36"/>
              <a:gd name="T32" fmla="*/ 745 w 745"/>
              <a:gd name="T33" fmla="*/ 36 h 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45" h="36">
                <a:moveTo>
                  <a:pt x="745" y="6"/>
                </a:moveTo>
                <a:lnTo>
                  <a:pt x="733" y="1"/>
                </a:lnTo>
                <a:lnTo>
                  <a:pt x="0" y="0"/>
                </a:lnTo>
                <a:lnTo>
                  <a:pt x="0" y="35"/>
                </a:lnTo>
                <a:lnTo>
                  <a:pt x="733" y="36"/>
                </a:lnTo>
                <a:lnTo>
                  <a:pt x="720" y="31"/>
                </a:lnTo>
                <a:lnTo>
                  <a:pt x="745" y="6"/>
                </a:lnTo>
                <a:lnTo>
                  <a:pt x="740" y="1"/>
                </a:lnTo>
                <a:lnTo>
                  <a:pt x="733" y="1"/>
                </a:lnTo>
                <a:lnTo>
                  <a:pt x="745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086" name="Freeform 246"/>
          <p:cNvSpPr>
            <a:spLocks/>
          </p:cNvSpPr>
          <p:nvPr/>
        </p:nvSpPr>
        <p:spPr bwMode="auto">
          <a:xfrm>
            <a:off x="8205788" y="2709654"/>
            <a:ext cx="381000" cy="379413"/>
          </a:xfrm>
          <a:custGeom>
            <a:avLst/>
            <a:gdLst>
              <a:gd name="T0" fmla="*/ 237 w 960"/>
              <a:gd name="T1" fmla="*/ 236 h 954"/>
              <a:gd name="T2" fmla="*/ 240 w 960"/>
              <a:gd name="T3" fmla="*/ 233 h 954"/>
              <a:gd name="T4" fmla="*/ 6 w 960"/>
              <a:gd name="T5" fmla="*/ 0 h 954"/>
              <a:gd name="T6" fmla="*/ 0 w 960"/>
              <a:gd name="T7" fmla="*/ 6 h 954"/>
              <a:gd name="T8" fmla="*/ 234 w 960"/>
              <a:gd name="T9" fmla="*/ 239 h 954"/>
              <a:gd name="T10" fmla="*/ 237 w 960"/>
              <a:gd name="T11" fmla="*/ 236 h 9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0"/>
              <a:gd name="T19" fmla="*/ 0 h 954"/>
              <a:gd name="T20" fmla="*/ 960 w 960"/>
              <a:gd name="T21" fmla="*/ 954 h 95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0" h="954">
                <a:moveTo>
                  <a:pt x="947" y="941"/>
                </a:moveTo>
                <a:lnTo>
                  <a:pt x="960" y="929"/>
                </a:lnTo>
                <a:lnTo>
                  <a:pt x="25" y="0"/>
                </a:lnTo>
                <a:lnTo>
                  <a:pt x="0" y="25"/>
                </a:lnTo>
                <a:lnTo>
                  <a:pt x="935" y="954"/>
                </a:lnTo>
                <a:lnTo>
                  <a:pt x="947" y="94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Rectangle 16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Repetitive Picklist Calculation</a:t>
            </a:r>
            <a:br>
              <a:rPr lang="en-US" smtClean="0"/>
            </a:br>
            <a:endParaRPr lang="en-US" smtClean="0"/>
          </a:p>
        </p:txBody>
      </p:sp>
      <p:sp>
        <p:nvSpPr>
          <p:cNvPr id="51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REP-04-030</a:t>
            </a:r>
          </a:p>
        </p:txBody>
      </p:sp>
      <p:pic>
        <p:nvPicPr>
          <p:cNvPr id="5122" name="Picture 16" descr="SHOT0000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233" y="725187"/>
            <a:ext cx="6951663" cy="353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160"/>
          <p:cNvSpPr>
            <a:spLocks noChangeArrowheads="1"/>
          </p:cNvSpPr>
          <p:nvPr/>
        </p:nvSpPr>
        <p:spPr bwMode="auto">
          <a:xfrm>
            <a:off x="1988633" y="3698574"/>
            <a:ext cx="155575" cy="1492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97933" y="4374849"/>
            <a:ext cx="4806950" cy="17399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Total Required at Work Center = 	100	Schedule 1</a:t>
            </a: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	</a:t>
            </a:r>
            <a:r>
              <a:rPr lang="en-US" sz="1200" u="sng">
                <a:latin typeface="+mj-lt"/>
              </a:rPr>
              <a:t>100</a:t>
            </a:r>
            <a:r>
              <a:rPr lang="en-US" sz="1200">
                <a:latin typeface="+mj-lt"/>
              </a:rPr>
              <a:t>	Schedule 2</a:t>
            </a: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	</a:t>
            </a:r>
            <a:r>
              <a:rPr lang="en-US" sz="1200" b="1">
                <a:latin typeface="+mj-lt"/>
              </a:rPr>
              <a:t>200</a:t>
            </a:r>
            <a:endParaRPr lang="en-US" sz="1200">
              <a:latin typeface="+mj-lt"/>
            </a:endParaRP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-QOH at Work Center	 </a:t>
            </a:r>
            <a:r>
              <a:rPr lang="en-US" sz="1200" u="sng">
                <a:latin typeface="+mj-lt"/>
              </a:rPr>
              <a:t>90</a:t>
            </a:r>
            <a:endParaRPr lang="en-US" sz="1200">
              <a:latin typeface="+mj-lt"/>
            </a:endParaRP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	</a:t>
            </a:r>
            <a:r>
              <a:rPr lang="en-US" sz="1200" b="1">
                <a:latin typeface="+mj-lt"/>
              </a:rPr>
              <a:t>110</a:t>
            </a:r>
            <a:endParaRPr lang="en-US" sz="1200">
              <a:latin typeface="+mj-lt"/>
            </a:endParaRP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+Quantity Allocated at WC	 </a:t>
            </a:r>
            <a:r>
              <a:rPr lang="en-US" sz="1200" u="sng">
                <a:latin typeface="+mj-lt"/>
              </a:rPr>
              <a:t>40</a:t>
            </a:r>
            <a:endParaRPr lang="en-US" sz="1200">
              <a:latin typeface="+mj-lt"/>
            </a:endParaRP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	</a:t>
            </a:r>
            <a:r>
              <a:rPr lang="en-US" sz="1200" b="1">
                <a:latin typeface="+mj-lt"/>
              </a:rPr>
              <a:t>150</a:t>
            </a:r>
            <a:endParaRPr lang="en-US" sz="1200">
              <a:latin typeface="+mj-lt"/>
            </a:endParaRP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-Untransferred Picklists	20	PL 098</a:t>
            </a: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>
                <a:latin typeface="+mj-lt"/>
              </a:rPr>
              <a:t>	</a:t>
            </a:r>
            <a:r>
              <a:rPr lang="en-US" sz="1200" u="sng">
                <a:latin typeface="+mj-lt"/>
              </a:rPr>
              <a:t>20</a:t>
            </a:r>
            <a:r>
              <a:rPr lang="en-US" sz="1200">
                <a:latin typeface="+mj-lt"/>
              </a:rPr>
              <a:t>	PL 099</a:t>
            </a:r>
          </a:p>
          <a:p>
            <a:pPr algn="l" eaLnBrk="0" hangingPunct="0">
              <a:lnSpc>
                <a:spcPct val="90000"/>
              </a:lnSpc>
              <a:tabLst>
                <a:tab pos="2686050" algn="r"/>
                <a:tab pos="3543300" algn="r"/>
                <a:tab pos="3771900" algn="r"/>
              </a:tabLst>
            </a:pPr>
            <a:r>
              <a:rPr lang="en-US" sz="1200" b="1">
                <a:latin typeface="+mj-lt"/>
              </a:rPr>
              <a:t>Picked Quantity	110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494337" y="4430412"/>
            <a:ext cx="1454287" cy="122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sz="1600" b="1" dirty="0" err="1">
                <a:latin typeface="+mj-lt"/>
              </a:rPr>
              <a:t>Picklist</a:t>
            </a:r>
            <a:endParaRPr lang="en-US" sz="1600" b="1" dirty="0">
              <a:latin typeface="+mj-lt"/>
            </a:endParaRPr>
          </a:p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#PL100</a:t>
            </a:r>
          </a:p>
          <a:p>
            <a:pPr eaLnBrk="0" hangingPunct="0">
              <a:defRPr/>
            </a:pPr>
            <a:endParaRPr lang="en-US" sz="1000" b="1" dirty="0">
              <a:latin typeface="+mj-lt"/>
            </a:endParaRPr>
          </a:p>
          <a:p>
            <a:pPr>
              <a:defRPr/>
            </a:pPr>
            <a:r>
              <a:rPr lang="en-US" sz="1600" dirty="0">
                <a:latin typeface="+mj-lt"/>
              </a:rPr>
              <a:t>Pick 10 for</a:t>
            </a:r>
          </a:p>
          <a:p>
            <a:pPr>
              <a:defRPr/>
            </a:pPr>
            <a:r>
              <a:rPr lang="en-US" sz="1600" dirty="0">
                <a:latin typeface="+mj-lt"/>
              </a:rPr>
              <a:t>WC 10</a:t>
            </a:r>
            <a:endParaRPr lang="en-US" sz="1600" b="1" dirty="0">
              <a:latin typeface="+mj-lt"/>
            </a:endParaRPr>
          </a:p>
        </p:txBody>
      </p:sp>
      <p:sp>
        <p:nvSpPr>
          <p:cNvPr id="7217" name="Rectangle 49"/>
          <p:cNvSpPr>
            <a:spLocks noChangeArrowheads="1"/>
          </p:cNvSpPr>
          <p:nvPr/>
        </p:nvSpPr>
        <p:spPr bwMode="auto">
          <a:xfrm>
            <a:off x="6672105" y="877656"/>
            <a:ext cx="1888253" cy="707886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000" b="1">
                <a:latin typeface="+mj-lt"/>
              </a:rPr>
              <a:t>Inventory</a:t>
            </a:r>
          </a:p>
          <a:p>
            <a:pPr>
              <a:defRPr/>
            </a:pPr>
            <a:r>
              <a:rPr lang="en-US" sz="2000" b="1">
                <a:latin typeface="+mj-lt"/>
              </a:rPr>
              <a:t>QOH = 1000</a:t>
            </a:r>
            <a:endParaRPr lang="en-US" sz="2000">
              <a:latin typeface="+mj-lt"/>
            </a:endParaRPr>
          </a:p>
        </p:txBody>
      </p:sp>
      <p:sp>
        <p:nvSpPr>
          <p:cNvPr id="7220" name="Rectangle 52"/>
          <p:cNvSpPr>
            <a:spLocks noChangeArrowheads="1"/>
          </p:cNvSpPr>
          <p:nvPr/>
        </p:nvSpPr>
        <p:spPr bwMode="auto">
          <a:xfrm>
            <a:off x="6029011" y="1757062"/>
            <a:ext cx="1387433" cy="830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400" b="1">
                <a:latin typeface="+mj-lt"/>
              </a:rPr>
              <a:t>Schedule 1</a:t>
            </a:r>
            <a:endParaRPr lang="en-US" sz="1400">
              <a:latin typeface="+mj-lt"/>
            </a:endParaRPr>
          </a:p>
          <a:p>
            <a:pPr>
              <a:defRPr/>
            </a:pPr>
            <a:r>
              <a:rPr lang="en-US" sz="1400">
                <a:latin typeface="+mj-lt"/>
              </a:rPr>
              <a:t>Need 100 A</a:t>
            </a:r>
          </a:p>
          <a:p>
            <a:pPr>
              <a:defRPr/>
            </a:pPr>
            <a:r>
              <a:rPr lang="en-US" sz="1400">
                <a:latin typeface="+mj-lt"/>
              </a:rPr>
              <a:t>at WC 10</a:t>
            </a:r>
          </a:p>
        </p:txBody>
      </p:sp>
      <p:sp>
        <p:nvSpPr>
          <p:cNvPr id="7223" name="Rectangle 55"/>
          <p:cNvSpPr>
            <a:spLocks noChangeArrowheads="1"/>
          </p:cNvSpPr>
          <p:nvPr/>
        </p:nvSpPr>
        <p:spPr bwMode="auto">
          <a:xfrm>
            <a:off x="7616651" y="1757062"/>
            <a:ext cx="1342695" cy="8302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400" b="1">
                <a:latin typeface="+mj-lt"/>
              </a:rPr>
              <a:t>Schedule 2</a:t>
            </a:r>
            <a:endParaRPr lang="en-US" sz="1400">
              <a:latin typeface="+mj-lt"/>
            </a:endParaRPr>
          </a:p>
          <a:p>
            <a:pPr>
              <a:defRPr/>
            </a:pPr>
            <a:r>
              <a:rPr lang="en-US" sz="1400">
                <a:latin typeface="+mj-lt"/>
              </a:rPr>
              <a:t>Need 100 A</a:t>
            </a:r>
          </a:p>
          <a:p>
            <a:pPr>
              <a:defRPr/>
            </a:pPr>
            <a:r>
              <a:rPr lang="en-US" sz="1400">
                <a:latin typeface="+mj-lt"/>
              </a:rPr>
              <a:t>at WC 10</a:t>
            </a:r>
          </a:p>
        </p:txBody>
      </p:sp>
      <p:sp>
        <p:nvSpPr>
          <p:cNvPr id="7313" name="Rectangle 145"/>
          <p:cNvSpPr>
            <a:spLocks noChangeArrowheads="1"/>
          </p:cNvSpPr>
          <p:nvPr/>
        </p:nvSpPr>
        <p:spPr bwMode="auto">
          <a:xfrm>
            <a:off x="6561574" y="5181299"/>
            <a:ext cx="2083447" cy="739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>
              <a:defRPr/>
            </a:pPr>
            <a:r>
              <a:rPr lang="en-US" sz="1400" b="1">
                <a:latin typeface="+mj-lt"/>
              </a:rPr>
              <a:t>Work Center 10</a:t>
            </a:r>
          </a:p>
          <a:p>
            <a:pPr>
              <a:defRPr/>
            </a:pPr>
            <a:r>
              <a:rPr lang="en-US" sz="1400">
                <a:latin typeface="+mj-lt"/>
              </a:rPr>
              <a:t>QOH = 90</a:t>
            </a:r>
          </a:p>
          <a:p>
            <a:pPr>
              <a:defRPr/>
            </a:pPr>
            <a:r>
              <a:rPr lang="en-US" sz="1400">
                <a:latin typeface="+mj-lt"/>
              </a:rPr>
              <a:t>Qty Allocated = 40</a:t>
            </a:r>
            <a:endParaRPr lang="en-US" sz="1400" b="1">
              <a:latin typeface="+mj-lt"/>
            </a:endParaRPr>
          </a:p>
        </p:txBody>
      </p:sp>
      <p:cxnSp>
        <p:nvCxnSpPr>
          <p:cNvPr id="5130" name="AutoShape 154"/>
          <p:cNvCxnSpPr>
            <a:cxnSpLocks noChangeShapeType="1"/>
            <a:stCxn id="5124" idx="3"/>
            <a:endCxn id="7174" idx="0"/>
          </p:cNvCxnSpPr>
          <p:nvPr/>
        </p:nvCxnSpPr>
        <p:spPr bwMode="auto">
          <a:xfrm>
            <a:off x="2144208" y="3773187"/>
            <a:ext cx="3077273" cy="65722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7264" name="Rectangle 96"/>
          <p:cNvSpPr>
            <a:spLocks noChangeArrowheads="1"/>
          </p:cNvSpPr>
          <p:nvPr/>
        </p:nvSpPr>
        <p:spPr bwMode="auto">
          <a:xfrm>
            <a:off x="6380707" y="2830212"/>
            <a:ext cx="1366911" cy="1219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77788" tIns="39688" rIns="77788" bIns="39688">
            <a:spAutoFit/>
          </a:bodyPr>
          <a:lstStyle/>
          <a:p>
            <a:pPr defTabSz="661988" eaLnBrk="0" hangingPunct="0">
              <a:defRPr/>
            </a:pPr>
            <a:r>
              <a:rPr lang="en-US" sz="1600" b="1" dirty="0" err="1">
                <a:latin typeface="+mj-lt"/>
              </a:rPr>
              <a:t>Picklist</a:t>
            </a:r>
            <a:endParaRPr lang="en-US" sz="1600" b="1" dirty="0">
              <a:latin typeface="+mj-lt"/>
            </a:endParaRPr>
          </a:p>
          <a:p>
            <a:pPr defTabSz="661988" eaLnBrk="0" hangingPunct="0">
              <a:defRPr/>
            </a:pPr>
            <a:r>
              <a:rPr lang="en-US" sz="1600" b="1" dirty="0">
                <a:latin typeface="+mj-lt"/>
              </a:rPr>
              <a:t>#098</a:t>
            </a:r>
          </a:p>
          <a:p>
            <a:pPr defTabSz="661988">
              <a:defRPr/>
            </a:pPr>
            <a:endParaRPr lang="en-US" sz="1000" dirty="0">
              <a:latin typeface="+mj-lt"/>
            </a:endParaRPr>
          </a:p>
          <a:p>
            <a:pPr defTabSz="661988">
              <a:defRPr/>
            </a:pPr>
            <a:r>
              <a:rPr lang="en-US" sz="1600" dirty="0">
                <a:latin typeface="+mj-lt"/>
              </a:rPr>
              <a:t>Pick 20 for</a:t>
            </a:r>
          </a:p>
          <a:p>
            <a:pPr defTabSz="661988">
              <a:defRPr/>
            </a:pPr>
            <a:r>
              <a:rPr lang="en-US" sz="1600" dirty="0">
                <a:latin typeface="+mj-lt"/>
              </a:rPr>
              <a:t>WC 10</a:t>
            </a:r>
            <a:endParaRPr lang="en-US" sz="1600" b="1" dirty="0">
              <a:latin typeface="+mj-lt"/>
            </a:endParaRPr>
          </a:p>
        </p:txBody>
      </p:sp>
      <p:sp>
        <p:nvSpPr>
          <p:cNvPr id="7307" name="Rectangle 139"/>
          <p:cNvSpPr>
            <a:spLocks noChangeArrowheads="1"/>
          </p:cNvSpPr>
          <p:nvPr/>
        </p:nvSpPr>
        <p:spPr bwMode="auto">
          <a:xfrm>
            <a:off x="7445829" y="3789062"/>
            <a:ext cx="1321432" cy="1219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77788" tIns="39688" rIns="77788" bIns="39688">
            <a:spAutoFit/>
          </a:bodyPr>
          <a:lstStyle/>
          <a:p>
            <a:pPr defTabSz="661988" eaLnBrk="0" hangingPunct="0">
              <a:defRPr/>
            </a:pPr>
            <a:r>
              <a:rPr lang="en-US" sz="1600" b="1" dirty="0" err="1">
                <a:latin typeface="+mj-lt"/>
              </a:rPr>
              <a:t>Picklist</a:t>
            </a:r>
            <a:endParaRPr lang="en-US" sz="1600" b="1" dirty="0">
              <a:latin typeface="+mj-lt"/>
            </a:endParaRPr>
          </a:p>
          <a:p>
            <a:pPr defTabSz="661988" eaLnBrk="0" hangingPunct="0">
              <a:defRPr/>
            </a:pPr>
            <a:r>
              <a:rPr lang="en-US" sz="1600" b="1" dirty="0">
                <a:latin typeface="+mj-lt"/>
              </a:rPr>
              <a:t>#099</a:t>
            </a:r>
          </a:p>
          <a:p>
            <a:pPr defTabSz="661988" eaLnBrk="0" hangingPunct="0">
              <a:defRPr/>
            </a:pPr>
            <a:endParaRPr lang="en-US" sz="1000" b="1" dirty="0">
              <a:latin typeface="+mj-lt"/>
            </a:endParaRPr>
          </a:p>
          <a:p>
            <a:pPr defTabSz="661988">
              <a:defRPr/>
            </a:pPr>
            <a:r>
              <a:rPr lang="en-US" sz="1600" dirty="0">
                <a:latin typeface="+mj-lt"/>
              </a:rPr>
              <a:t>Pick 20 for</a:t>
            </a:r>
          </a:p>
          <a:p>
            <a:pPr defTabSz="661988">
              <a:defRPr/>
            </a:pPr>
            <a:r>
              <a:rPr lang="en-US" sz="1600" dirty="0">
                <a:latin typeface="+mj-lt"/>
              </a:rPr>
              <a:t>WC 10</a:t>
            </a:r>
            <a:endParaRPr lang="en-US" sz="1600" b="1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Rectangle 14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Repetitive Picklist Sequence Calculations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REP-04-040</a:t>
            </a:r>
          </a:p>
        </p:txBody>
      </p:sp>
      <p:sp>
        <p:nvSpPr>
          <p:cNvPr id="6158" name="Rectangle 150"/>
          <p:cNvSpPr>
            <a:spLocks noGrp="1" noChangeArrowheads="1"/>
          </p:cNvSpPr>
          <p:nvPr>
            <p:ph idx="4294967295"/>
          </p:nvPr>
        </p:nvSpPr>
        <p:spPr>
          <a:xfrm>
            <a:off x="80384" y="1277151"/>
            <a:ext cx="3436938" cy="4572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b="1" smtClean="0">
                <a:latin typeface="+mj-lt"/>
              </a:rPr>
              <a:t>After determines quantities:</a:t>
            </a:r>
            <a:endParaRPr lang="en-US" sz="1600" smtClean="0">
              <a:latin typeface="+mj-lt"/>
            </a:endParaRP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1600" smtClean="0">
              <a:latin typeface="+mj-lt"/>
            </a:endParaRP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1.	Get picklist number.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1600" smtClean="0">
              <a:latin typeface="+mj-lt"/>
            </a:endParaRP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2.	Consult Order Multiple,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	Order Maximum.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1600" smtClean="0">
              <a:latin typeface="+mj-lt"/>
            </a:endParaRP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3.	Determine whether there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	is inventory to allocate.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1600" smtClean="0">
              <a:latin typeface="+mj-lt"/>
            </a:endParaRP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4N.	If no, print shortages.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	Return picklist number to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	original.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1600" smtClean="0">
              <a:latin typeface="+mj-lt"/>
            </a:endParaRP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4Y.	If yes, detail allocate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	inventory. Create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	picklists (with sequence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r>
              <a:rPr lang="en-US" sz="1600" smtClean="0">
                <a:latin typeface="+mj-lt"/>
              </a:rPr>
              <a:t>	numbers, if required).</a:t>
            </a:r>
          </a:p>
          <a:p>
            <a:pPr eaLnBrk="1" hangingPunct="1">
              <a:lnSpc>
                <a:spcPct val="70000"/>
              </a:lnSpc>
              <a:buFont typeface="Webdings" pitchFamily="18" charset="2"/>
              <a:buNone/>
            </a:pPr>
            <a:endParaRPr lang="en-US" sz="1600" smtClean="0">
              <a:latin typeface="+mj-lt"/>
            </a:endParaRP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5737610" y="4703243"/>
            <a:ext cx="1288360" cy="11265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77788" tIns="39688" rIns="77788" bIns="39688" anchor="ctr">
            <a:spAutoFit/>
          </a:bodyPr>
          <a:lstStyle/>
          <a:p>
            <a:pPr defTabSz="661988" eaLnBrk="0" hangingPunct="0">
              <a:defRPr/>
            </a:pPr>
            <a:r>
              <a:rPr lang="en-US" sz="1400" b="1">
                <a:latin typeface="+mj-lt"/>
              </a:rPr>
              <a:t>Repetitive</a:t>
            </a:r>
          </a:p>
          <a:p>
            <a:pPr defTabSz="661988" eaLnBrk="0" hangingPunct="0">
              <a:defRPr/>
            </a:pPr>
            <a:r>
              <a:rPr lang="en-US" sz="1400" b="1">
                <a:latin typeface="+mj-lt"/>
              </a:rPr>
              <a:t>Picklist #40</a:t>
            </a:r>
          </a:p>
          <a:p>
            <a:pPr defTabSz="661988">
              <a:defRPr/>
            </a:pPr>
            <a:endParaRPr lang="en-US" sz="800" u="sng">
              <a:latin typeface="+mj-lt"/>
            </a:endParaRPr>
          </a:p>
          <a:p>
            <a:pPr defTabSz="661988">
              <a:defRPr/>
            </a:pPr>
            <a:r>
              <a:rPr lang="en-US" sz="1200" u="sng">
                <a:latin typeface="+mj-lt"/>
              </a:rPr>
              <a:t>Sequence 2</a:t>
            </a:r>
            <a:endParaRPr lang="en-US" sz="1200">
              <a:latin typeface="+mj-lt"/>
            </a:endParaRPr>
          </a:p>
          <a:p>
            <a:pPr defTabSz="661988">
              <a:defRPr/>
            </a:pPr>
            <a:endParaRPr lang="en-US" sz="800">
              <a:latin typeface="+mj-lt"/>
            </a:endParaRPr>
          </a:p>
          <a:p>
            <a:pPr defTabSz="661988">
              <a:defRPr/>
            </a:pPr>
            <a:r>
              <a:rPr lang="en-US" sz="1200">
                <a:latin typeface="+mj-lt"/>
              </a:rPr>
              <a:t>10 at A</a:t>
            </a:r>
            <a:endParaRPr lang="en-US" sz="1200" b="1">
              <a:latin typeface="+mj-lt"/>
            </a:endParaRPr>
          </a:p>
        </p:txBody>
      </p:sp>
      <p:sp>
        <p:nvSpPr>
          <p:cNvPr id="9301" name="Rectangle 85"/>
          <p:cNvSpPr>
            <a:spLocks noChangeArrowheads="1"/>
          </p:cNvSpPr>
          <p:nvPr/>
        </p:nvSpPr>
        <p:spPr bwMode="auto">
          <a:xfrm>
            <a:off x="7315200" y="4192068"/>
            <a:ext cx="1287439" cy="11265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77788" tIns="39688" rIns="77788" bIns="39688" anchor="ctr">
            <a:spAutoFit/>
          </a:bodyPr>
          <a:lstStyle/>
          <a:p>
            <a:pPr defTabSz="661988" eaLnBrk="0" hangingPunct="0">
              <a:defRPr/>
            </a:pPr>
            <a:r>
              <a:rPr lang="en-US" sz="1400" b="1">
                <a:latin typeface="+mj-lt"/>
              </a:rPr>
              <a:t>Repetitive</a:t>
            </a:r>
          </a:p>
          <a:p>
            <a:pPr defTabSz="661988" eaLnBrk="0" hangingPunct="0">
              <a:defRPr/>
            </a:pPr>
            <a:r>
              <a:rPr lang="en-US" sz="1400" b="1">
                <a:latin typeface="+mj-lt"/>
              </a:rPr>
              <a:t>Picklist #40</a:t>
            </a:r>
          </a:p>
          <a:p>
            <a:pPr defTabSz="661988" eaLnBrk="0" hangingPunct="0">
              <a:defRPr/>
            </a:pPr>
            <a:endParaRPr lang="en-US" sz="800">
              <a:latin typeface="+mj-lt"/>
            </a:endParaRPr>
          </a:p>
          <a:p>
            <a:pPr defTabSz="661988">
              <a:defRPr/>
            </a:pPr>
            <a:r>
              <a:rPr lang="en-US" sz="1200" u="sng">
                <a:latin typeface="+mj-lt"/>
              </a:rPr>
              <a:t>Sequence 1</a:t>
            </a:r>
            <a:endParaRPr lang="en-US" sz="1200">
              <a:latin typeface="+mj-lt"/>
            </a:endParaRPr>
          </a:p>
          <a:p>
            <a:pPr defTabSz="661988">
              <a:defRPr/>
            </a:pPr>
            <a:endParaRPr lang="en-US" sz="800">
              <a:latin typeface="+mj-lt"/>
            </a:endParaRPr>
          </a:p>
          <a:p>
            <a:pPr defTabSz="661988">
              <a:defRPr/>
            </a:pPr>
            <a:r>
              <a:rPr lang="en-US" sz="1200">
                <a:latin typeface="+mj-lt"/>
              </a:rPr>
              <a:t>10 at A</a:t>
            </a:r>
            <a:endParaRPr lang="en-US" sz="1200" b="1">
              <a:latin typeface="+mj-lt"/>
            </a:endParaRPr>
          </a:p>
        </p:txBody>
      </p:sp>
      <p:sp>
        <p:nvSpPr>
          <p:cNvPr id="9310" name="Rectangle 94"/>
          <p:cNvSpPr>
            <a:spLocks noChangeArrowheads="1"/>
          </p:cNvSpPr>
          <p:nvPr/>
        </p:nvSpPr>
        <p:spPr bwMode="auto">
          <a:xfrm>
            <a:off x="4639684" y="1281913"/>
            <a:ext cx="13716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eaLnBrk="0" hangingPunct="0">
              <a:defRPr/>
            </a:pPr>
            <a:r>
              <a:rPr lang="en-US" sz="1400" b="1">
                <a:latin typeface="+mj-lt"/>
              </a:rPr>
              <a:t>Item/Site</a:t>
            </a:r>
          </a:p>
          <a:p>
            <a:pPr eaLnBrk="0" hangingPunct="0">
              <a:defRPr/>
            </a:pPr>
            <a:r>
              <a:rPr lang="en-US" sz="1400" b="1">
                <a:latin typeface="+mj-lt"/>
              </a:rPr>
              <a:t>Planning</a:t>
            </a:r>
          </a:p>
          <a:p>
            <a:pPr eaLnBrk="0" hangingPunct="0">
              <a:defRPr/>
            </a:pPr>
            <a:r>
              <a:rPr lang="en-US" sz="1400">
                <a:latin typeface="+mj-lt"/>
              </a:rPr>
              <a:t>(1.4.17)</a:t>
            </a:r>
          </a:p>
        </p:txBody>
      </p:sp>
      <p:sp>
        <p:nvSpPr>
          <p:cNvPr id="9315" name="Rectangle 99"/>
          <p:cNvSpPr>
            <a:spLocks noChangeArrowheads="1"/>
          </p:cNvSpPr>
          <p:nvPr/>
        </p:nvSpPr>
        <p:spPr bwMode="auto">
          <a:xfrm>
            <a:off x="6932034" y="1281913"/>
            <a:ext cx="13716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eaLnBrk="0" hangingPunct="0">
              <a:defRPr/>
            </a:pPr>
            <a:r>
              <a:rPr lang="en-US" sz="1400" b="1">
                <a:latin typeface="+mj-lt"/>
              </a:rPr>
              <a:t>Inventory</a:t>
            </a:r>
          </a:p>
        </p:txBody>
      </p:sp>
      <p:sp>
        <p:nvSpPr>
          <p:cNvPr id="9325" name="Rectangle 109"/>
          <p:cNvSpPr>
            <a:spLocks noChangeArrowheads="1"/>
          </p:cNvSpPr>
          <p:nvPr/>
        </p:nvSpPr>
        <p:spPr bwMode="auto">
          <a:xfrm>
            <a:off x="5789034" y="2764638"/>
            <a:ext cx="13716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Repetitive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Picklist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Calculation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+mj-lt"/>
              </a:rPr>
              <a:t>(18.22.3.1)</a:t>
            </a:r>
          </a:p>
        </p:txBody>
      </p:sp>
      <p:sp>
        <p:nvSpPr>
          <p:cNvPr id="9330" name="Rectangle 114"/>
          <p:cNvSpPr>
            <a:spLocks noChangeArrowheads="1"/>
          </p:cNvSpPr>
          <p:nvPr/>
        </p:nvSpPr>
        <p:spPr bwMode="auto">
          <a:xfrm>
            <a:off x="7689272" y="2764638"/>
            <a:ext cx="13716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Repetitive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Picklist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b="1">
                <a:latin typeface="+mj-lt"/>
              </a:rPr>
              <a:t>Report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>
                <a:latin typeface="+mj-lt"/>
              </a:rPr>
              <a:t>(18.22.3.3)</a:t>
            </a:r>
          </a:p>
        </p:txBody>
      </p:sp>
      <p:grpSp>
        <p:nvGrpSpPr>
          <p:cNvPr id="6153" name="Group 161"/>
          <p:cNvGrpSpPr>
            <a:grpSpLocks/>
          </p:cNvGrpSpPr>
          <p:nvPr/>
        </p:nvGrpSpPr>
        <p:grpSpPr bwMode="auto">
          <a:xfrm>
            <a:off x="6016047" y="2001051"/>
            <a:ext cx="228600" cy="762000"/>
            <a:chOff x="3739" y="1407"/>
            <a:chExt cx="144" cy="480"/>
          </a:xfrm>
        </p:grpSpPr>
        <p:sp>
          <p:nvSpPr>
            <p:cNvPr id="6170" name="Line 116"/>
            <p:cNvSpPr>
              <a:spLocks noChangeShapeType="1"/>
            </p:cNvSpPr>
            <p:nvPr/>
          </p:nvSpPr>
          <p:spPr bwMode="auto">
            <a:xfrm>
              <a:off x="3739" y="1416"/>
              <a:ext cx="14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71" name="Line 117"/>
            <p:cNvSpPr>
              <a:spLocks noChangeShapeType="1"/>
            </p:cNvSpPr>
            <p:nvPr/>
          </p:nvSpPr>
          <p:spPr bwMode="auto">
            <a:xfrm>
              <a:off x="3874" y="1407"/>
              <a:ext cx="0" cy="48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6154" name="Group 162"/>
          <p:cNvGrpSpPr>
            <a:grpSpLocks/>
          </p:cNvGrpSpPr>
          <p:nvPr/>
        </p:nvGrpSpPr>
        <p:grpSpPr bwMode="auto">
          <a:xfrm>
            <a:off x="6700259" y="2001051"/>
            <a:ext cx="228600" cy="762000"/>
            <a:chOff x="4170" y="1407"/>
            <a:chExt cx="144" cy="480"/>
          </a:xfrm>
        </p:grpSpPr>
        <p:sp>
          <p:nvSpPr>
            <p:cNvPr id="6168" name="Line 119"/>
            <p:cNvSpPr>
              <a:spLocks noChangeShapeType="1"/>
            </p:cNvSpPr>
            <p:nvPr/>
          </p:nvSpPr>
          <p:spPr bwMode="auto">
            <a:xfrm flipH="1">
              <a:off x="4170" y="1416"/>
              <a:ext cx="14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169" name="Line 120"/>
            <p:cNvSpPr>
              <a:spLocks noChangeShapeType="1"/>
            </p:cNvSpPr>
            <p:nvPr/>
          </p:nvSpPr>
          <p:spPr bwMode="auto">
            <a:xfrm>
              <a:off x="4180" y="1407"/>
              <a:ext cx="0" cy="48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9340" name="Rectangle 124"/>
          <p:cNvSpPr>
            <a:spLocks noChangeArrowheads="1"/>
          </p:cNvSpPr>
          <p:nvPr/>
        </p:nvSpPr>
        <p:spPr bwMode="auto">
          <a:xfrm>
            <a:off x="4320791" y="2225947"/>
            <a:ext cx="1438081" cy="30777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0" rIns="9144" bIns="0" anchor="ctr">
            <a:spAutoFit/>
          </a:bodyPr>
          <a:lstStyle/>
          <a:p>
            <a:pPr eaLnBrk="0" hangingPunct="0">
              <a:defRPr/>
            </a:pPr>
            <a:r>
              <a:rPr lang="en-US" sz="1000" b="1">
                <a:latin typeface="+mj-lt"/>
              </a:rPr>
              <a:t>Order Multiple</a:t>
            </a:r>
          </a:p>
          <a:p>
            <a:pPr eaLnBrk="0" hangingPunct="0">
              <a:defRPr/>
            </a:pPr>
            <a:r>
              <a:rPr lang="en-US" sz="1000" b="1">
                <a:latin typeface="+mj-lt"/>
              </a:rPr>
              <a:t>Order Maximum</a:t>
            </a:r>
          </a:p>
        </p:txBody>
      </p:sp>
      <p:sp>
        <p:nvSpPr>
          <p:cNvPr id="9342" name="Oval 126"/>
          <p:cNvSpPr>
            <a:spLocks noChangeArrowheads="1"/>
          </p:cNvSpPr>
          <p:nvPr/>
        </p:nvSpPr>
        <p:spPr bwMode="auto">
          <a:xfrm>
            <a:off x="4458709" y="1288263"/>
            <a:ext cx="320675" cy="320675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9320" name="Rectangle 104"/>
          <p:cNvSpPr>
            <a:spLocks noChangeArrowheads="1"/>
          </p:cNvSpPr>
          <p:nvPr/>
        </p:nvSpPr>
        <p:spPr bwMode="auto">
          <a:xfrm>
            <a:off x="3888797" y="2764638"/>
            <a:ext cx="13716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9803" dir="2700000" algn="ctr" rotWithShape="0">
              <a:schemeClr val="bg1">
                <a:lumMod val="75000"/>
              </a:schemeClr>
            </a:outerShdw>
          </a:effectLst>
        </p:spPr>
        <p:txBody>
          <a:bodyPr lIns="0" tIns="0" rIns="0" bIns="0" anchor="ctr" anchorCtr="1"/>
          <a:lstStyle/>
          <a:p>
            <a:pPr eaLnBrk="0" hangingPunct="0">
              <a:defRPr/>
            </a:pPr>
            <a:r>
              <a:rPr lang="en-US" sz="1400" b="1">
                <a:latin typeface="+mj-lt"/>
              </a:rPr>
              <a:t>Repetitive</a:t>
            </a:r>
          </a:p>
          <a:p>
            <a:pPr eaLnBrk="0" hangingPunct="0">
              <a:defRPr/>
            </a:pPr>
            <a:r>
              <a:rPr lang="en-US" sz="1400" b="1">
                <a:latin typeface="+mj-lt"/>
              </a:rPr>
              <a:t>Control File</a:t>
            </a:r>
          </a:p>
          <a:p>
            <a:pPr eaLnBrk="0" hangingPunct="0">
              <a:defRPr/>
            </a:pPr>
            <a:r>
              <a:rPr lang="en-US" sz="1400">
                <a:latin typeface="+mj-lt"/>
              </a:rPr>
              <a:t>(18.22.24)</a:t>
            </a:r>
          </a:p>
        </p:txBody>
      </p:sp>
      <p:sp>
        <p:nvSpPr>
          <p:cNvPr id="9367" name="Oval 151"/>
          <p:cNvSpPr>
            <a:spLocks noChangeArrowheads="1"/>
          </p:cNvSpPr>
          <p:nvPr/>
        </p:nvSpPr>
        <p:spPr bwMode="auto">
          <a:xfrm>
            <a:off x="3699884" y="2770988"/>
            <a:ext cx="320675" cy="320675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9368" name="Oval 152"/>
          <p:cNvSpPr>
            <a:spLocks noChangeArrowheads="1"/>
          </p:cNvSpPr>
          <p:nvPr/>
        </p:nvSpPr>
        <p:spPr bwMode="auto">
          <a:xfrm>
            <a:off x="6744709" y="1285088"/>
            <a:ext cx="320675" cy="320675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cxnSp>
        <p:nvCxnSpPr>
          <p:cNvPr id="6162" name="AutoShape 155"/>
          <p:cNvCxnSpPr>
            <a:cxnSpLocks noChangeShapeType="1"/>
            <a:stCxn id="9320" idx="2"/>
            <a:endCxn id="9325" idx="2"/>
          </p:cNvCxnSpPr>
          <p:nvPr/>
        </p:nvCxnSpPr>
        <p:spPr bwMode="auto">
          <a:xfrm rot="16200000" flipH="1">
            <a:off x="5523922" y="2729713"/>
            <a:ext cx="1588" cy="1900237"/>
          </a:xfrm>
          <a:prstGeom prst="bentConnector3">
            <a:avLst>
              <a:gd name="adj1" fmla="val 14400005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9369" name="Oval 153"/>
          <p:cNvSpPr>
            <a:spLocks noChangeArrowheads="1"/>
          </p:cNvSpPr>
          <p:nvPr/>
        </p:nvSpPr>
        <p:spPr bwMode="auto">
          <a:xfrm>
            <a:off x="5377872" y="3721901"/>
            <a:ext cx="320675" cy="320675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4N</a:t>
            </a:r>
          </a:p>
        </p:txBody>
      </p:sp>
      <p:cxnSp>
        <p:nvCxnSpPr>
          <p:cNvPr id="6164" name="AutoShape 156"/>
          <p:cNvCxnSpPr>
            <a:cxnSpLocks noChangeShapeType="1"/>
            <a:stCxn id="9320" idx="3"/>
            <a:endCxn id="9325" idx="1"/>
          </p:cNvCxnSpPr>
          <p:nvPr/>
        </p:nvCxnSpPr>
        <p:spPr bwMode="auto">
          <a:xfrm>
            <a:off x="5260397" y="3221838"/>
            <a:ext cx="528637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65" name="AutoShape 157"/>
          <p:cNvCxnSpPr>
            <a:cxnSpLocks noChangeShapeType="1"/>
            <a:stCxn id="9325" idx="3"/>
            <a:endCxn id="9330" idx="1"/>
          </p:cNvCxnSpPr>
          <p:nvPr/>
        </p:nvCxnSpPr>
        <p:spPr bwMode="auto">
          <a:xfrm>
            <a:off x="7160634" y="3221838"/>
            <a:ext cx="528638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66" name="AutoShape 158"/>
          <p:cNvCxnSpPr>
            <a:cxnSpLocks noChangeShapeType="1"/>
            <a:stCxn id="9301" idx="0"/>
            <a:endCxn id="9330" idx="2"/>
          </p:cNvCxnSpPr>
          <p:nvPr/>
        </p:nvCxnSpPr>
        <p:spPr bwMode="auto">
          <a:xfrm rot="5400000" flipH="1" flipV="1">
            <a:off x="7910481" y="3727477"/>
            <a:ext cx="513030" cy="416152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9370" name="Oval 154"/>
          <p:cNvSpPr>
            <a:spLocks noChangeArrowheads="1"/>
          </p:cNvSpPr>
          <p:nvPr/>
        </p:nvSpPr>
        <p:spPr bwMode="auto">
          <a:xfrm>
            <a:off x="7284459" y="3034513"/>
            <a:ext cx="320675" cy="320675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4Y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Picklist Print/Undo/Delete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REP-04-050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2130245" y="1278944"/>
            <a:ext cx="4876884" cy="39754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 eaLnBrk="0" hangingPunct="0">
              <a:defRPr/>
            </a:pPr>
            <a:r>
              <a:rPr lang="en-US" sz="2000" b="1">
                <a:latin typeface="+mj-lt"/>
              </a:rPr>
              <a:t>Repetitive Picklist Delete (18.22.3.9)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4833257" y="2044455"/>
            <a:ext cx="3393691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 eaLnBrk="0" hangingPunct="0">
              <a:defRPr/>
            </a:pPr>
            <a:r>
              <a:rPr lang="en-US" sz="2000" b="1">
                <a:latin typeface="+mj-lt"/>
              </a:rPr>
              <a:t>Repetitive Picklist Undo </a:t>
            </a:r>
          </a:p>
          <a:p>
            <a:pPr eaLnBrk="0" hangingPunct="0">
              <a:defRPr/>
            </a:pPr>
            <a:r>
              <a:rPr lang="en-US" sz="2000" b="1">
                <a:latin typeface="+mj-lt"/>
              </a:rPr>
              <a:t>(18.22.3.8)</a:t>
            </a:r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911747" y="2025405"/>
            <a:ext cx="3398995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 eaLnBrk="0" hangingPunct="0">
              <a:defRPr/>
            </a:pPr>
            <a:r>
              <a:rPr lang="en-US" sz="2000" b="1" dirty="0">
                <a:latin typeface="+mj-lt"/>
              </a:rPr>
              <a:t>Repetitive Picklist Print </a:t>
            </a:r>
          </a:p>
          <a:p>
            <a:pPr eaLnBrk="0" hangingPunct="0">
              <a:defRPr/>
            </a:pPr>
            <a:r>
              <a:rPr lang="en-US" sz="2000" b="1" dirty="0">
                <a:latin typeface="+mj-lt"/>
              </a:rPr>
              <a:t>(18.22.3.5)</a:t>
            </a:r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2183761" y="5449307"/>
            <a:ext cx="4769706" cy="39754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1">
                <a:lumMod val="75000"/>
              </a:scheme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 eaLnBrk="0" hangingPunct="0">
              <a:defRPr/>
            </a:pPr>
            <a:r>
              <a:rPr lang="en-US" sz="2000" b="1">
                <a:latin typeface="+mj-lt"/>
              </a:rPr>
              <a:t>Allocated Inventory Inquiry (3.18)</a:t>
            </a:r>
          </a:p>
        </p:txBody>
      </p:sp>
      <p:grpSp>
        <p:nvGrpSpPr>
          <p:cNvPr id="7176" name="Group 4"/>
          <p:cNvGrpSpPr>
            <a:grpSpLocks/>
          </p:cNvGrpSpPr>
          <p:nvPr/>
        </p:nvGrpSpPr>
        <p:grpSpPr bwMode="auto">
          <a:xfrm>
            <a:off x="2988198" y="3093792"/>
            <a:ext cx="3175000" cy="2060575"/>
            <a:chOff x="1736" y="2114"/>
            <a:chExt cx="2000" cy="1298"/>
          </a:xfrm>
        </p:grpSpPr>
        <p:sp>
          <p:nvSpPr>
            <p:cNvPr id="7185" name="Rectangle 2"/>
            <p:cNvSpPr>
              <a:spLocks noChangeArrowheads="1"/>
            </p:cNvSpPr>
            <p:nvPr/>
          </p:nvSpPr>
          <p:spPr bwMode="auto">
            <a:xfrm>
              <a:off x="1736" y="2114"/>
              <a:ext cx="2000" cy="1298"/>
            </a:xfrm>
            <a:prstGeom prst="rect">
              <a:avLst/>
            </a:prstGeom>
            <a:solidFill>
              <a:schemeClr val="tx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6" name="Rectangle 3"/>
            <p:cNvSpPr>
              <a:spLocks noChangeArrowheads="1"/>
            </p:cNvSpPr>
            <p:nvPr/>
          </p:nvSpPr>
          <p:spPr bwMode="auto">
            <a:xfrm>
              <a:off x="1786" y="2164"/>
              <a:ext cx="1900" cy="119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b="1">
                <a:latin typeface="+mj-lt"/>
              </a:endParaRPr>
            </a:p>
          </p:txBody>
        </p:sp>
      </p:grp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3204098" y="3270005"/>
            <a:ext cx="928139" cy="246221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Inventory</a:t>
            </a:r>
          </a:p>
        </p:txBody>
      </p:sp>
      <p:pic>
        <p:nvPicPr>
          <p:cNvPr id="7178" name="Picture 34" descr="BikeTireHubAssemb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100000">
            <a:off x="4210573" y="4289180"/>
            <a:ext cx="714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36"/>
          <p:cNvSpPr>
            <a:spLocks noChangeShapeType="1"/>
          </p:cNvSpPr>
          <p:nvPr/>
        </p:nvSpPr>
        <p:spPr bwMode="auto">
          <a:xfrm>
            <a:off x="3591448" y="3871667"/>
            <a:ext cx="0" cy="9144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0" name="Line 37"/>
          <p:cNvSpPr>
            <a:spLocks noChangeShapeType="1"/>
          </p:cNvSpPr>
          <p:nvPr/>
        </p:nvSpPr>
        <p:spPr bwMode="auto">
          <a:xfrm flipV="1">
            <a:off x="4577286" y="3257305"/>
            <a:ext cx="0" cy="9144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1" name="Line 38"/>
          <p:cNvSpPr>
            <a:spLocks noChangeShapeType="1"/>
          </p:cNvSpPr>
          <p:nvPr/>
        </p:nvSpPr>
        <p:spPr bwMode="auto">
          <a:xfrm flipV="1">
            <a:off x="5567886" y="3862142"/>
            <a:ext cx="0" cy="9144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2" name="Rectangle 6"/>
          <p:cNvSpPr>
            <a:spLocks noChangeArrowheads="1"/>
          </p:cNvSpPr>
          <p:nvPr/>
        </p:nvSpPr>
        <p:spPr bwMode="auto">
          <a:xfrm>
            <a:off x="3132661" y="4125667"/>
            <a:ext cx="914400" cy="2127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eaLnBrk="0" hangingPunct="0"/>
            <a:r>
              <a:rPr lang="en-US" sz="1400" b="1">
                <a:latin typeface="+mj-lt"/>
              </a:rPr>
              <a:t>Picked</a:t>
            </a:r>
          </a:p>
        </p:txBody>
      </p:sp>
      <p:sp>
        <p:nvSpPr>
          <p:cNvPr id="7183" name="Rectangle 7"/>
          <p:cNvSpPr>
            <a:spLocks noChangeArrowheads="1"/>
          </p:cNvSpPr>
          <p:nvPr/>
        </p:nvSpPr>
        <p:spPr bwMode="auto">
          <a:xfrm>
            <a:off x="4118498" y="3624017"/>
            <a:ext cx="914400" cy="4254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eaLnBrk="0" hangingPunct="0"/>
            <a:r>
              <a:rPr lang="en-US" sz="1400" b="1">
                <a:latin typeface="+mj-lt"/>
              </a:rPr>
              <a:t>Not</a:t>
            </a:r>
          </a:p>
          <a:p>
            <a:pPr eaLnBrk="0" hangingPunct="0"/>
            <a:r>
              <a:rPr lang="en-US" sz="1400" b="1">
                <a:latin typeface="+mj-lt"/>
              </a:rPr>
              <a:t>Allocated</a:t>
            </a:r>
          </a:p>
        </p:txBody>
      </p:sp>
      <p:sp>
        <p:nvSpPr>
          <p:cNvPr id="7184" name="Rectangle 8"/>
          <p:cNvSpPr>
            <a:spLocks noChangeArrowheads="1"/>
          </p:cNvSpPr>
          <p:nvPr/>
        </p:nvSpPr>
        <p:spPr bwMode="auto">
          <a:xfrm>
            <a:off x="5109098" y="4124080"/>
            <a:ext cx="914400" cy="4254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eaLnBrk="0" hangingPunct="0"/>
            <a:r>
              <a:rPr lang="en-US" sz="1400" b="1">
                <a:latin typeface="+mj-lt"/>
              </a:rPr>
              <a:t>Detail</a:t>
            </a:r>
          </a:p>
          <a:p>
            <a:pPr eaLnBrk="0" hangingPunct="0"/>
            <a:r>
              <a:rPr lang="en-US" sz="1400" b="1">
                <a:latin typeface="+mj-lt"/>
              </a:rPr>
              <a:t>Allocated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Picklist Transfer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REP-04-060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53359" y="1296687"/>
            <a:ext cx="8418514" cy="4333875"/>
            <a:chOff x="152399" y="1668463"/>
            <a:chExt cx="8418514" cy="4333875"/>
          </a:xfrm>
        </p:grpSpPr>
        <p:pic>
          <p:nvPicPr>
            <p:cNvPr id="8194" name="Picture 8" descr="SHOT0000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9888" y="1668463"/>
              <a:ext cx="8201025" cy="433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7" name="Rectangle 5"/>
            <p:cNvSpPr>
              <a:spLocks noChangeArrowheads="1"/>
            </p:cNvSpPr>
            <p:nvPr/>
          </p:nvSpPr>
          <p:spPr bwMode="auto">
            <a:xfrm>
              <a:off x="152399" y="4021138"/>
              <a:ext cx="1796987" cy="8284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>
                <a:defRPr/>
              </a:pPr>
              <a:r>
                <a:rPr lang="en-US" sz="1600" dirty="0">
                  <a:latin typeface="+mj-lt"/>
                </a:rPr>
                <a:t>Use to specify</a:t>
              </a:r>
            </a:p>
            <a:p>
              <a:pPr algn="l" eaLnBrk="0" hangingPunct="0">
                <a:defRPr/>
              </a:pPr>
              <a:r>
                <a:rPr lang="en-US" sz="1600" dirty="0">
                  <a:latin typeface="+mj-lt"/>
                </a:rPr>
                <a:t>inventory you</a:t>
              </a:r>
            </a:p>
            <a:p>
              <a:pPr algn="l" eaLnBrk="0" hangingPunct="0">
                <a:defRPr/>
              </a:pPr>
              <a:r>
                <a:rPr lang="en-US" sz="1600" dirty="0">
                  <a:latin typeface="+mj-lt"/>
                </a:rPr>
                <a:t>are issuing</a:t>
              </a:r>
            </a:p>
          </p:txBody>
        </p:sp>
        <p:cxnSp>
          <p:nvCxnSpPr>
            <p:cNvPr id="8198" name="AutoShape 7"/>
            <p:cNvCxnSpPr>
              <a:cxnSpLocks noChangeShapeType="1"/>
              <a:stCxn id="33797" idx="3"/>
              <a:endCxn id="8200" idx="0"/>
            </p:cNvCxnSpPr>
            <p:nvPr/>
          </p:nvCxnSpPr>
          <p:spPr bwMode="auto">
            <a:xfrm>
              <a:off x="1949386" y="4435354"/>
              <a:ext cx="206439" cy="616071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8199" name="Rectangle 16"/>
            <p:cNvSpPr>
              <a:spLocks noChangeArrowheads="1"/>
            </p:cNvSpPr>
            <p:nvPr/>
          </p:nvSpPr>
          <p:spPr bwMode="auto">
            <a:xfrm>
              <a:off x="7213600" y="2571750"/>
              <a:ext cx="1266825" cy="425450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8200" name="Rectangle 17"/>
            <p:cNvSpPr>
              <a:spLocks noChangeArrowheads="1"/>
            </p:cNvSpPr>
            <p:nvPr/>
          </p:nvSpPr>
          <p:spPr bwMode="auto">
            <a:xfrm>
              <a:off x="609600" y="5051425"/>
              <a:ext cx="3092450" cy="644525"/>
            </a:xfrm>
            <a:prstGeom prst="rect">
              <a:avLst/>
            </a:prstGeom>
            <a:noFill/>
            <a:ln w="317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850</TotalTime>
  <Pages>7</Pages>
  <Words>257</Words>
  <Application>Microsoft Office PowerPoint</Application>
  <PresentationFormat>On-screen Show (4:3)</PresentationFormat>
  <Paragraphs>165</Paragraphs>
  <Slides>6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1_EX06PP_template</vt:lpstr>
      <vt:lpstr>QAD 2010 Template</vt:lpstr>
      <vt:lpstr>Repetitive Picklist</vt:lpstr>
      <vt:lpstr>Repetitive Picklist Cycle</vt:lpstr>
      <vt:lpstr>Repetitive Picklist Calculation </vt:lpstr>
      <vt:lpstr>Repetitive Picklist Sequence Calculations</vt:lpstr>
      <vt:lpstr>Repetitive Picklist Print/Undo/Delete</vt:lpstr>
      <vt:lpstr>Repetitive Picklist Transfer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Repetitive Picklist</dc:title>
  <dc:creator>Barbara Partyka</dc:creator>
  <cp:lastModifiedBy>mdf</cp:lastModifiedBy>
  <cp:revision>31</cp:revision>
  <cp:lastPrinted>1997-10-06T17:19:06Z</cp:lastPrinted>
  <dcterms:created xsi:type="dcterms:W3CDTF">1997-05-21T19:21:28Z</dcterms:created>
  <dcterms:modified xsi:type="dcterms:W3CDTF">2011-01-20T18:22:47Z</dcterms:modified>
</cp:coreProperties>
</file>