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3" r:id="rId2"/>
  </p:sldMasterIdLst>
  <p:notesMasterIdLst>
    <p:notesMasterId r:id="rId9"/>
  </p:notesMasterIdLst>
  <p:handoutMasterIdLst>
    <p:handoutMasterId r:id="rId10"/>
  </p:handout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94660"/>
  </p:normalViewPr>
  <p:slideViewPr>
    <p:cSldViewPr snapToGrid="0">
      <p:cViewPr varScale="1">
        <p:scale>
          <a:sx n="95" d="100"/>
          <a:sy n="95" d="100"/>
        </p:scale>
        <p:origin x="-4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19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3" name="Rectangle 1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Line Schedules</a:t>
            </a:r>
          </a:p>
        </p:txBody>
      </p:sp>
      <p:sp>
        <p:nvSpPr>
          <p:cNvPr id="30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REP-03-101</a:t>
            </a:r>
          </a:p>
        </p:txBody>
      </p:sp>
      <p:grpSp>
        <p:nvGrpSpPr>
          <p:cNvPr id="104" name="Group 103"/>
          <p:cNvGrpSpPr/>
          <p:nvPr/>
        </p:nvGrpSpPr>
        <p:grpSpPr>
          <a:xfrm>
            <a:off x="543300" y="875680"/>
            <a:ext cx="8039100" cy="4876800"/>
            <a:chOff x="292100" y="1589088"/>
            <a:chExt cx="8039100" cy="4876800"/>
          </a:xfrm>
        </p:grpSpPr>
        <p:sp>
          <p:nvSpPr>
            <p:cNvPr id="3075" name="Rectangle 2"/>
            <p:cNvSpPr>
              <a:spLocks noChangeArrowheads="1"/>
            </p:cNvSpPr>
            <p:nvPr/>
          </p:nvSpPr>
          <p:spPr bwMode="auto">
            <a:xfrm>
              <a:off x="4514850" y="1589088"/>
              <a:ext cx="1816100" cy="774700"/>
            </a:xfrm>
            <a:prstGeom prst="rect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1400">
                  <a:latin typeface="+mj-lt"/>
                </a:rPr>
                <a:t>Production Line</a:t>
              </a:r>
            </a:p>
            <a:p>
              <a:endParaRPr lang="en-US" sz="1400">
                <a:latin typeface="+mj-lt"/>
              </a:endParaRPr>
            </a:p>
            <a:p>
              <a:r>
                <a:rPr lang="en-US" sz="1400">
                  <a:latin typeface="+mj-lt"/>
                </a:rPr>
                <a:t>Capacity = 67/Day</a:t>
              </a:r>
            </a:p>
          </p:txBody>
        </p:sp>
        <p:grpSp>
          <p:nvGrpSpPr>
            <p:cNvPr id="3076" name="Group 28"/>
            <p:cNvGrpSpPr>
              <a:grpSpLocks/>
            </p:cNvGrpSpPr>
            <p:nvPr/>
          </p:nvGrpSpPr>
          <p:grpSpPr bwMode="auto">
            <a:xfrm>
              <a:off x="3498850" y="3571875"/>
              <a:ext cx="2136775" cy="2014538"/>
              <a:chOff x="2204" y="1765"/>
              <a:chExt cx="1346" cy="1269"/>
            </a:xfrm>
          </p:grpSpPr>
          <p:grpSp>
            <p:nvGrpSpPr>
              <p:cNvPr id="3153" name="Group 19"/>
              <p:cNvGrpSpPr>
                <a:grpSpLocks/>
              </p:cNvGrpSpPr>
              <p:nvPr/>
            </p:nvGrpSpPr>
            <p:grpSpPr bwMode="auto">
              <a:xfrm>
                <a:off x="2224" y="1796"/>
                <a:ext cx="1288" cy="1238"/>
                <a:chOff x="2224" y="1796"/>
                <a:chExt cx="1288" cy="1238"/>
              </a:xfrm>
            </p:grpSpPr>
            <p:grpSp>
              <p:nvGrpSpPr>
                <p:cNvPr id="3162" name="Group 12"/>
                <p:cNvGrpSpPr>
                  <a:grpSpLocks/>
                </p:cNvGrpSpPr>
                <p:nvPr/>
              </p:nvGrpSpPr>
              <p:grpSpPr bwMode="auto">
                <a:xfrm>
                  <a:off x="2224" y="1796"/>
                  <a:ext cx="1288" cy="1238"/>
                  <a:chOff x="2224" y="1796"/>
                  <a:chExt cx="1288" cy="1238"/>
                </a:xfrm>
              </p:grpSpPr>
              <p:sp>
                <p:nvSpPr>
                  <p:cNvPr id="3169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2224" y="1796"/>
                    <a:ext cx="1288" cy="1238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70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2225" y="1909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71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2225" y="1963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72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225" y="2174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73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2225" y="2377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74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2225" y="2597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75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2225" y="2822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163" name="Group 18"/>
                <p:cNvGrpSpPr>
                  <a:grpSpLocks/>
                </p:cNvGrpSpPr>
                <p:nvPr/>
              </p:nvGrpSpPr>
              <p:grpSpPr bwMode="auto">
                <a:xfrm>
                  <a:off x="2445" y="1972"/>
                  <a:ext cx="860" cy="1062"/>
                  <a:chOff x="2445" y="1972"/>
                  <a:chExt cx="860" cy="1062"/>
                </a:xfrm>
              </p:grpSpPr>
              <p:sp>
                <p:nvSpPr>
                  <p:cNvPr id="3164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2445" y="1972"/>
                    <a:ext cx="0" cy="106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65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2661" y="1972"/>
                    <a:ext cx="0" cy="106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66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2877" y="1972"/>
                    <a:ext cx="0" cy="106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67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3093" y="1972"/>
                    <a:ext cx="0" cy="106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68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3305" y="1972"/>
                    <a:ext cx="0" cy="106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3154" name="Rectangle 20"/>
              <p:cNvSpPr>
                <a:spLocks noChangeArrowheads="1"/>
              </p:cNvSpPr>
              <p:nvPr/>
            </p:nvSpPr>
            <p:spPr bwMode="auto">
              <a:xfrm>
                <a:off x="2658" y="1765"/>
                <a:ext cx="506" cy="16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1200">
                    <a:latin typeface="+mj-lt"/>
                  </a:rPr>
                  <a:t>July 1997</a:t>
                </a:r>
              </a:p>
            </p:txBody>
          </p:sp>
          <p:sp>
            <p:nvSpPr>
              <p:cNvPr id="3155" name="Rectangle 21"/>
              <p:cNvSpPr>
                <a:spLocks noChangeArrowheads="1"/>
              </p:cNvSpPr>
              <p:nvPr/>
            </p:nvSpPr>
            <p:spPr bwMode="auto">
              <a:xfrm>
                <a:off x="2204" y="1876"/>
                <a:ext cx="230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Mon</a:t>
                </a:r>
              </a:p>
            </p:txBody>
          </p:sp>
          <p:sp>
            <p:nvSpPr>
              <p:cNvPr id="3156" name="Rectangle 22"/>
              <p:cNvSpPr>
                <a:spLocks noChangeArrowheads="1"/>
              </p:cNvSpPr>
              <p:nvPr/>
            </p:nvSpPr>
            <p:spPr bwMode="auto">
              <a:xfrm>
                <a:off x="2447" y="1876"/>
                <a:ext cx="198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Tue</a:t>
                </a:r>
              </a:p>
            </p:txBody>
          </p:sp>
          <p:sp>
            <p:nvSpPr>
              <p:cNvPr id="3157" name="Rectangle 23"/>
              <p:cNvSpPr>
                <a:spLocks noChangeArrowheads="1"/>
              </p:cNvSpPr>
              <p:nvPr/>
            </p:nvSpPr>
            <p:spPr bwMode="auto">
              <a:xfrm>
                <a:off x="2663" y="1876"/>
                <a:ext cx="237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Wed</a:t>
                </a:r>
              </a:p>
            </p:txBody>
          </p:sp>
          <p:sp>
            <p:nvSpPr>
              <p:cNvPr id="3158" name="Rectangle 24"/>
              <p:cNvSpPr>
                <a:spLocks noChangeArrowheads="1"/>
              </p:cNvSpPr>
              <p:nvPr/>
            </p:nvSpPr>
            <p:spPr bwMode="auto">
              <a:xfrm>
                <a:off x="2865" y="1876"/>
                <a:ext cx="197" cy="12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Thu</a:t>
                </a:r>
              </a:p>
            </p:txBody>
          </p:sp>
          <p:sp>
            <p:nvSpPr>
              <p:cNvPr id="3159" name="Rectangle 25"/>
              <p:cNvSpPr>
                <a:spLocks noChangeArrowheads="1"/>
              </p:cNvSpPr>
              <p:nvPr/>
            </p:nvSpPr>
            <p:spPr bwMode="auto">
              <a:xfrm>
                <a:off x="3086" y="1876"/>
                <a:ext cx="152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Fri</a:t>
                </a:r>
              </a:p>
            </p:txBody>
          </p:sp>
          <p:sp>
            <p:nvSpPr>
              <p:cNvPr id="3160" name="Rectangle 26"/>
              <p:cNvSpPr>
                <a:spLocks noChangeArrowheads="1"/>
              </p:cNvSpPr>
              <p:nvPr/>
            </p:nvSpPr>
            <p:spPr bwMode="auto">
              <a:xfrm>
                <a:off x="3302" y="1876"/>
                <a:ext cx="188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Sat</a:t>
                </a:r>
              </a:p>
            </p:txBody>
          </p:sp>
          <p:sp>
            <p:nvSpPr>
              <p:cNvPr id="3161" name="Rectangle 27"/>
              <p:cNvSpPr>
                <a:spLocks noChangeArrowheads="1"/>
              </p:cNvSpPr>
              <p:nvPr/>
            </p:nvSpPr>
            <p:spPr bwMode="auto">
              <a:xfrm>
                <a:off x="2226" y="1961"/>
                <a:ext cx="1324" cy="104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69850" tIns="34925" rIns="69850" bIns="34925">
                <a:spAutoFit/>
              </a:bodyPr>
              <a:lstStyle/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	1	2	3	4	5</a:t>
                </a: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7	8	9	10	11	12</a:t>
                </a: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	67	67	67	67</a:t>
                </a: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14	15	16	17	18	19</a:t>
                </a: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21	22	23	24	25	26</a:t>
                </a: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28	29	30	31</a:t>
                </a:r>
              </a:p>
            </p:txBody>
          </p:sp>
        </p:grpSp>
        <p:grpSp>
          <p:nvGrpSpPr>
            <p:cNvPr id="3077" name="Group 52"/>
            <p:cNvGrpSpPr>
              <a:grpSpLocks/>
            </p:cNvGrpSpPr>
            <p:nvPr/>
          </p:nvGrpSpPr>
          <p:grpSpPr bwMode="auto">
            <a:xfrm>
              <a:off x="6194425" y="3571875"/>
              <a:ext cx="2136775" cy="2014538"/>
              <a:chOff x="3902" y="1765"/>
              <a:chExt cx="1346" cy="1269"/>
            </a:xfrm>
          </p:grpSpPr>
          <p:grpSp>
            <p:nvGrpSpPr>
              <p:cNvPr id="3130" name="Group 43"/>
              <p:cNvGrpSpPr>
                <a:grpSpLocks/>
              </p:cNvGrpSpPr>
              <p:nvPr/>
            </p:nvGrpSpPr>
            <p:grpSpPr bwMode="auto">
              <a:xfrm>
                <a:off x="3922" y="1796"/>
                <a:ext cx="1288" cy="1238"/>
                <a:chOff x="3922" y="1796"/>
                <a:chExt cx="1288" cy="1238"/>
              </a:xfrm>
            </p:grpSpPr>
            <p:grpSp>
              <p:nvGrpSpPr>
                <p:cNvPr id="3139" name="Group 36"/>
                <p:cNvGrpSpPr>
                  <a:grpSpLocks/>
                </p:cNvGrpSpPr>
                <p:nvPr/>
              </p:nvGrpSpPr>
              <p:grpSpPr bwMode="auto">
                <a:xfrm>
                  <a:off x="3922" y="1796"/>
                  <a:ext cx="1288" cy="1238"/>
                  <a:chOff x="3922" y="1796"/>
                  <a:chExt cx="1288" cy="1238"/>
                </a:xfrm>
              </p:grpSpPr>
              <p:sp>
                <p:nvSpPr>
                  <p:cNvPr id="3146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3922" y="1796"/>
                    <a:ext cx="1288" cy="1238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47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3923" y="1909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48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3923" y="1963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49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3923" y="2174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50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3923" y="2377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51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3923" y="2597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52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3923" y="2822"/>
                    <a:ext cx="1287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140" name="Group 42"/>
                <p:cNvGrpSpPr>
                  <a:grpSpLocks/>
                </p:cNvGrpSpPr>
                <p:nvPr/>
              </p:nvGrpSpPr>
              <p:grpSpPr bwMode="auto">
                <a:xfrm>
                  <a:off x="4143" y="1972"/>
                  <a:ext cx="860" cy="1062"/>
                  <a:chOff x="4143" y="1972"/>
                  <a:chExt cx="860" cy="1062"/>
                </a:xfrm>
              </p:grpSpPr>
              <p:sp>
                <p:nvSpPr>
                  <p:cNvPr id="3141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4143" y="1972"/>
                    <a:ext cx="0" cy="106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42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4359" y="1972"/>
                    <a:ext cx="0" cy="106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43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4575" y="1972"/>
                    <a:ext cx="0" cy="106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44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4791" y="1972"/>
                    <a:ext cx="0" cy="106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45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5003" y="1972"/>
                    <a:ext cx="0" cy="106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3131" name="Rectangle 44"/>
              <p:cNvSpPr>
                <a:spLocks noChangeArrowheads="1"/>
              </p:cNvSpPr>
              <p:nvPr/>
            </p:nvSpPr>
            <p:spPr bwMode="auto">
              <a:xfrm>
                <a:off x="4356" y="1765"/>
                <a:ext cx="506" cy="16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1200">
                    <a:latin typeface="+mj-lt"/>
                  </a:rPr>
                  <a:t>July 1997</a:t>
                </a:r>
              </a:p>
            </p:txBody>
          </p:sp>
          <p:sp>
            <p:nvSpPr>
              <p:cNvPr id="3132" name="Rectangle 45"/>
              <p:cNvSpPr>
                <a:spLocks noChangeArrowheads="1"/>
              </p:cNvSpPr>
              <p:nvPr/>
            </p:nvSpPr>
            <p:spPr bwMode="auto">
              <a:xfrm>
                <a:off x="3902" y="1876"/>
                <a:ext cx="230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Mon</a:t>
                </a:r>
              </a:p>
            </p:txBody>
          </p:sp>
          <p:sp>
            <p:nvSpPr>
              <p:cNvPr id="3133" name="Rectangle 46"/>
              <p:cNvSpPr>
                <a:spLocks noChangeArrowheads="1"/>
              </p:cNvSpPr>
              <p:nvPr/>
            </p:nvSpPr>
            <p:spPr bwMode="auto">
              <a:xfrm>
                <a:off x="4145" y="1876"/>
                <a:ext cx="198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Tue</a:t>
                </a:r>
              </a:p>
            </p:txBody>
          </p:sp>
          <p:sp>
            <p:nvSpPr>
              <p:cNvPr id="3134" name="Rectangle 47"/>
              <p:cNvSpPr>
                <a:spLocks noChangeArrowheads="1"/>
              </p:cNvSpPr>
              <p:nvPr/>
            </p:nvSpPr>
            <p:spPr bwMode="auto">
              <a:xfrm>
                <a:off x="4361" y="1876"/>
                <a:ext cx="237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Wed</a:t>
                </a:r>
              </a:p>
            </p:txBody>
          </p:sp>
          <p:sp>
            <p:nvSpPr>
              <p:cNvPr id="3135" name="Rectangle 48"/>
              <p:cNvSpPr>
                <a:spLocks noChangeArrowheads="1"/>
              </p:cNvSpPr>
              <p:nvPr/>
            </p:nvSpPr>
            <p:spPr bwMode="auto">
              <a:xfrm>
                <a:off x="4563" y="1876"/>
                <a:ext cx="197" cy="12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Thu</a:t>
                </a:r>
              </a:p>
            </p:txBody>
          </p:sp>
          <p:sp>
            <p:nvSpPr>
              <p:cNvPr id="3136" name="Rectangle 49"/>
              <p:cNvSpPr>
                <a:spLocks noChangeArrowheads="1"/>
              </p:cNvSpPr>
              <p:nvPr/>
            </p:nvSpPr>
            <p:spPr bwMode="auto">
              <a:xfrm>
                <a:off x="4784" y="1876"/>
                <a:ext cx="152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Fri</a:t>
                </a:r>
              </a:p>
            </p:txBody>
          </p:sp>
          <p:sp>
            <p:nvSpPr>
              <p:cNvPr id="3137" name="Rectangle 50"/>
              <p:cNvSpPr>
                <a:spLocks noChangeArrowheads="1"/>
              </p:cNvSpPr>
              <p:nvPr/>
            </p:nvSpPr>
            <p:spPr bwMode="auto">
              <a:xfrm>
                <a:off x="5000" y="1876"/>
                <a:ext cx="188" cy="12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9850" tIns="34925" rIns="69850" bIns="34925">
                <a:spAutoFit/>
              </a:bodyPr>
              <a:lstStyle/>
              <a:p>
                <a:pPr algn="l" defTabSz="514350" eaLnBrk="0" hangingPunct="0"/>
                <a:r>
                  <a:rPr lang="en-US" sz="800">
                    <a:latin typeface="+mj-lt"/>
                  </a:rPr>
                  <a:t>Sat</a:t>
                </a:r>
              </a:p>
            </p:txBody>
          </p:sp>
          <p:sp>
            <p:nvSpPr>
              <p:cNvPr id="3138" name="Rectangle 51"/>
              <p:cNvSpPr>
                <a:spLocks noChangeArrowheads="1"/>
              </p:cNvSpPr>
              <p:nvPr/>
            </p:nvSpPr>
            <p:spPr bwMode="auto">
              <a:xfrm>
                <a:off x="3924" y="1961"/>
                <a:ext cx="1324" cy="104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69850" tIns="34925" rIns="69850" bIns="34925">
                <a:spAutoFit/>
              </a:bodyPr>
              <a:lstStyle/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	1	2	3	4	5</a:t>
                </a: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7	8	9	10	11	12</a:t>
                </a: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67	67	67	67	67</a:t>
                </a: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14	15	16	17	18	19</a:t>
                </a: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21	22	23	24	25	26</a:t>
                </a: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endParaRPr lang="en-US" sz="800">
                  <a:latin typeface="+mj-lt"/>
                </a:endParaRPr>
              </a:p>
              <a:p>
                <a:pPr algn="l" defTabSz="514350" eaLnBrk="0" hangingPunct="0">
                  <a:tabLst>
                    <a:tab pos="257175" algn="r"/>
                    <a:tab pos="600075" algn="r"/>
                    <a:tab pos="942975" algn="r"/>
                    <a:tab pos="1285875" algn="r"/>
                    <a:tab pos="1628775" algn="r"/>
                    <a:tab pos="1928813" algn="r"/>
                  </a:tabLst>
                </a:pPr>
                <a:r>
                  <a:rPr lang="en-US" sz="800">
                    <a:latin typeface="+mj-lt"/>
                  </a:rPr>
                  <a:t>	28	29	30	31</a:t>
                </a:r>
              </a:p>
            </p:txBody>
          </p:sp>
        </p:grpSp>
        <p:grpSp>
          <p:nvGrpSpPr>
            <p:cNvPr id="3078" name="Group 58"/>
            <p:cNvGrpSpPr>
              <a:grpSpLocks/>
            </p:cNvGrpSpPr>
            <p:nvPr/>
          </p:nvGrpSpPr>
          <p:grpSpPr bwMode="auto">
            <a:xfrm>
              <a:off x="292100" y="2481263"/>
              <a:ext cx="1416050" cy="787400"/>
              <a:chOff x="184" y="1078"/>
              <a:chExt cx="892" cy="496"/>
            </a:xfrm>
          </p:grpSpPr>
          <p:grpSp>
            <p:nvGrpSpPr>
              <p:cNvPr id="3126" name="Group 56"/>
              <p:cNvGrpSpPr>
                <a:grpSpLocks/>
              </p:cNvGrpSpPr>
              <p:nvPr/>
            </p:nvGrpSpPr>
            <p:grpSpPr bwMode="auto">
              <a:xfrm>
                <a:off x="184" y="1078"/>
                <a:ext cx="892" cy="496"/>
                <a:chOff x="184" y="1078"/>
                <a:chExt cx="892" cy="496"/>
              </a:xfrm>
            </p:grpSpPr>
            <p:sp>
              <p:nvSpPr>
                <p:cNvPr id="3128" name="Rectangle 54"/>
                <p:cNvSpPr>
                  <a:spLocks noChangeArrowheads="1"/>
                </p:cNvSpPr>
                <p:nvPr/>
              </p:nvSpPr>
              <p:spPr bwMode="auto">
                <a:xfrm>
                  <a:off x="226" y="1120"/>
                  <a:ext cx="850" cy="454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29" name="Rectangle 55"/>
                <p:cNvSpPr>
                  <a:spLocks noChangeArrowheads="1"/>
                </p:cNvSpPr>
                <p:nvPr/>
              </p:nvSpPr>
              <p:spPr bwMode="auto">
                <a:xfrm>
                  <a:off x="184" y="1078"/>
                  <a:ext cx="850" cy="454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127" name="Rectangle 57"/>
              <p:cNvSpPr>
                <a:spLocks noChangeArrowheads="1"/>
              </p:cNvSpPr>
              <p:nvPr/>
            </p:nvSpPr>
            <p:spPr bwMode="auto">
              <a:xfrm>
                <a:off x="372" y="1133"/>
                <a:ext cx="517" cy="3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400" b="1">
                    <a:latin typeface="+mj-lt"/>
                  </a:rPr>
                  <a:t>MRP</a:t>
                </a:r>
              </a:p>
              <a:p>
                <a:pPr eaLnBrk="0" hangingPunct="0"/>
                <a:r>
                  <a:rPr lang="en-US" sz="1400">
                    <a:latin typeface="+mj-lt"/>
                  </a:rPr>
                  <a:t>(23.1-3)</a:t>
                </a:r>
              </a:p>
            </p:txBody>
          </p:sp>
        </p:grpSp>
        <p:grpSp>
          <p:nvGrpSpPr>
            <p:cNvPr id="3079" name="Group 63"/>
            <p:cNvGrpSpPr>
              <a:grpSpLocks/>
            </p:cNvGrpSpPr>
            <p:nvPr/>
          </p:nvGrpSpPr>
          <p:grpSpPr bwMode="auto">
            <a:xfrm>
              <a:off x="2873375" y="2473325"/>
              <a:ext cx="1425575" cy="795338"/>
              <a:chOff x="1810" y="1073"/>
              <a:chExt cx="898" cy="501"/>
            </a:xfrm>
          </p:grpSpPr>
          <p:grpSp>
            <p:nvGrpSpPr>
              <p:cNvPr id="3122" name="Group 61"/>
              <p:cNvGrpSpPr>
                <a:grpSpLocks/>
              </p:cNvGrpSpPr>
              <p:nvPr/>
            </p:nvGrpSpPr>
            <p:grpSpPr bwMode="auto">
              <a:xfrm>
                <a:off x="1810" y="1078"/>
                <a:ext cx="898" cy="496"/>
                <a:chOff x="1810" y="1078"/>
                <a:chExt cx="898" cy="496"/>
              </a:xfrm>
            </p:grpSpPr>
            <p:sp>
              <p:nvSpPr>
                <p:cNvPr id="3124" name="Rectangle 59"/>
                <p:cNvSpPr>
                  <a:spLocks noChangeArrowheads="1"/>
                </p:cNvSpPr>
                <p:nvPr/>
              </p:nvSpPr>
              <p:spPr bwMode="auto">
                <a:xfrm>
                  <a:off x="1852" y="1120"/>
                  <a:ext cx="856" cy="454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25" name="Rectangle 60"/>
                <p:cNvSpPr>
                  <a:spLocks noChangeArrowheads="1"/>
                </p:cNvSpPr>
                <p:nvPr/>
              </p:nvSpPr>
              <p:spPr bwMode="auto">
                <a:xfrm>
                  <a:off x="1810" y="1078"/>
                  <a:ext cx="856" cy="454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123" name="Rectangle 62"/>
              <p:cNvSpPr>
                <a:spLocks noChangeArrowheads="1"/>
              </p:cNvSpPr>
              <p:nvPr/>
            </p:nvSpPr>
            <p:spPr bwMode="auto">
              <a:xfrm>
                <a:off x="1821" y="1073"/>
                <a:ext cx="877" cy="4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400" b="1">
                    <a:latin typeface="+mj-lt"/>
                  </a:rPr>
                  <a:t>Line Schedule</a:t>
                </a:r>
              </a:p>
              <a:p>
                <a:pPr eaLnBrk="0" hangingPunct="0"/>
                <a:r>
                  <a:rPr lang="en-US" sz="1400" b="1">
                    <a:latin typeface="+mj-lt"/>
                  </a:rPr>
                  <a:t>Workbench</a:t>
                </a:r>
              </a:p>
              <a:p>
                <a:pPr eaLnBrk="0" hangingPunct="0"/>
                <a:r>
                  <a:rPr lang="en-US" sz="1400">
                    <a:latin typeface="+mj-lt"/>
                  </a:rPr>
                  <a:t>(18.22.1.10)</a:t>
                </a:r>
              </a:p>
            </p:txBody>
          </p:sp>
        </p:grpSp>
        <p:grpSp>
          <p:nvGrpSpPr>
            <p:cNvPr id="3080" name="Group 68"/>
            <p:cNvGrpSpPr>
              <a:grpSpLocks/>
            </p:cNvGrpSpPr>
            <p:nvPr/>
          </p:nvGrpSpPr>
          <p:grpSpPr bwMode="auto">
            <a:xfrm>
              <a:off x="5578475" y="2481263"/>
              <a:ext cx="1416050" cy="787400"/>
              <a:chOff x="3514" y="1078"/>
              <a:chExt cx="892" cy="496"/>
            </a:xfrm>
          </p:grpSpPr>
          <p:grpSp>
            <p:nvGrpSpPr>
              <p:cNvPr id="3118" name="Group 66"/>
              <p:cNvGrpSpPr>
                <a:grpSpLocks/>
              </p:cNvGrpSpPr>
              <p:nvPr/>
            </p:nvGrpSpPr>
            <p:grpSpPr bwMode="auto">
              <a:xfrm>
                <a:off x="3514" y="1078"/>
                <a:ext cx="892" cy="496"/>
                <a:chOff x="3514" y="1078"/>
                <a:chExt cx="892" cy="496"/>
              </a:xfrm>
            </p:grpSpPr>
            <p:sp>
              <p:nvSpPr>
                <p:cNvPr id="3120" name="Rectangle 64"/>
                <p:cNvSpPr>
                  <a:spLocks noChangeArrowheads="1"/>
                </p:cNvSpPr>
                <p:nvPr/>
              </p:nvSpPr>
              <p:spPr bwMode="auto">
                <a:xfrm>
                  <a:off x="3556" y="1120"/>
                  <a:ext cx="850" cy="454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21" name="Rectangle 65"/>
                <p:cNvSpPr>
                  <a:spLocks noChangeArrowheads="1"/>
                </p:cNvSpPr>
                <p:nvPr/>
              </p:nvSpPr>
              <p:spPr bwMode="auto">
                <a:xfrm>
                  <a:off x="3514" y="1078"/>
                  <a:ext cx="850" cy="454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119" name="Rectangle 67"/>
              <p:cNvSpPr>
                <a:spLocks noChangeArrowheads="1"/>
              </p:cNvSpPr>
              <p:nvPr/>
            </p:nvSpPr>
            <p:spPr bwMode="auto">
              <a:xfrm>
                <a:off x="3702" y="1127"/>
                <a:ext cx="517" cy="3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sz="1400" b="1">
                    <a:latin typeface="+mj-lt"/>
                  </a:rPr>
                  <a:t>MRP</a:t>
                </a:r>
              </a:p>
              <a:p>
                <a:pPr eaLnBrk="0" hangingPunct="0"/>
                <a:r>
                  <a:rPr lang="en-US" sz="1400">
                    <a:latin typeface="+mj-lt"/>
                  </a:rPr>
                  <a:t>(23.1-3)</a:t>
                </a:r>
              </a:p>
            </p:txBody>
          </p:sp>
        </p:grpSp>
        <p:sp>
          <p:nvSpPr>
            <p:cNvPr id="3081" name="Rectangle 69"/>
            <p:cNvSpPr>
              <a:spLocks noChangeArrowheads="1"/>
            </p:cNvSpPr>
            <p:nvPr/>
          </p:nvSpPr>
          <p:spPr bwMode="auto">
            <a:xfrm>
              <a:off x="3932238" y="3292475"/>
              <a:ext cx="1393011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Line Schedule</a:t>
              </a:r>
            </a:p>
          </p:txBody>
        </p:sp>
        <p:sp>
          <p:nvSpPr>
            <p:cNvPr id="3082" name="Rectangle 70"/>
            <p:cNvSpPr>
              <a:spLocks noChangeArrowheads="1"/>
            </p:cNvSpPr>
            <p:nvPr/>
          </p:nvSpPr>
          <p:spPr bwMode="auto">
            <a:xfrm>
              <a:off x="6284913" y="3292475"/>
              <a:ext cx="1913987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400" b="1">
                  <a:latin typeface="+mj-lt"/>
                </a:rPr>
                <a:t>Repetitive Schedule</a:t>
              </a:r>
            </a:p>
          </p:txBody>
        </p:sp>
        <p:grpSp>
          <p:nvGrpSpPr>
            <p:cNvPr id="3083" name="Group 146"/>
            <p:cNvGrpSpPr>
              <a:grpSpLocks/>
            </p:cNvGrpSpPr>
            <p:nvPr/>
          </p:nvGrpSpPr>
          <p:grpSpPr bwMode="auto">
            <a:xfrm>
              <a:off x="396875" y="3554413"/>
              <a:ext cx="2530475" cy="1733550"/>
              <a:chOff x="250" y="2377"/>
              <a:chExt cx="1594" cy="1092"/>
            </a:xfrm>
          </p:grpSpPr>
          <p:sp>
            <p:nvSpPr>
              <p:cNvPr id="3112" name="Rectangle 71"/>
              <p:cNvSpPr>
                <a:spLocks noChangeArrowheads="1"/>
              </p:cNvSpPr>
              <p:nvPr/>
            </p:nvSpPr>
            <p:spPr bwMode="auto">
              <a:xfrm>
                <a:off x="298" y="2641"/>
                <a:ext cx="1496" cy="224"/>
              </a:xfrm>
              <a:prstGeom prst="rect">
                <a:avLst/>
              </a:prstGeom>
              <a:solidFill>
                <a:schemeClr val="accent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13" name="Rectangle 72"/>
              <p:cNvSpPr>
                <a:spLocks noChangeArrowheads="1"/>
              </p:cNvSpPr>
              <p:nvPr/>
            </p:nvSpPr>
            <p:spPr bwMode="auto">
              <a:xfrm>
                <a:off x="298" y="2909"/>
                <a:ext cx="1496" cy="224"/>
              </a:xfrm>
              <a:prstGeom prst="rect">
                <a:avLst/>
              </a:prstGeom>
              <a:solidFill>
                <a:schemeClr val="accent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14" name="Rectangle 73"/>
              <p:cNvSpPr>
                <a:spLocks noChangeArrowheads="1"/>
              </p:cNvSpPr>
              <p:nvPr/>
            </p:nvSpPr>
            <p:spPr bwMode="auto">
              <a:xfrm>
                <a:off x="298" y="3193"/>
                <a:ext cx="1496" cy="224"/>
              </a:xfrm>
              <a:prstGeom prst="rect">
                <a:avLst/>
              </a:prstGeom>
              <a:solidFill>
                <a:schemeClr val="accent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15" name="Rectangle 74"/>
              <p:cNvSpPr>
                <a:spLocks noChangeArrowheads="1"/>
              </p:cNvSpPr>
              <p:nvPr/>
            </p:nvSpPr>
            <p:spPr bwMode="auto">
              <a:xfrm>
                <a:off x="539" y="2377"/>
                <a:ext cx="1041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600" b="1">
                    <a:latin typeface="+mj-lt"/>
                  </a:rPr>
                  <a:t>Planned Order</a:t>
                </a:r>
              </a:p>
            </p:txBody>
          </p:sp>
          <p:sp>
            <p:nvSpPr>
              <p:cNvPr id="3116" name="Rectangle 75"/>
              <p:cNvSpPr>
                <a:spLocks noChangeArrowheads="1"/>
              </p:cNvSpPr>
              <p:nvPr/>
            </p:nvSpPr>
            <p:spPr bwMode="auto">
              <a:xfrm>
                <a:off x="281" y="2614"/>
                <a:ext cx="1525" cy="4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lang="en-US" sz="1400" u="sng">
                    <a:latin typeface="+mj-lt"/>
                  </a:rPr>
                  <a:t>Date	Item	Qty.</a:t>
                </a:r>
              </a:p>
              <a:p>
                <a:pPr algn="l" eaLnBrk="0" hangingPunct="0"/>
                <a:endParaRPr lang="en-US" sz="1400" u="sng">
                  <a:latin typeface="+mj-lt"/>
                </a:endParaRPr>
              </a:p>
              <a:p>
                <a:pPr algn="l" eaLnBrk="0" hangingPunct="0"/>
                <a:r>
                  <a:rPr lang="en-US" sz="1400">
                    <a:latin typeface="+mj-lt"/>
                  </a:rPr>
                  <a:t>04/11/97	010202	268</a:t>
                </a:r>
              </a:p>
            </p:txBody>
          </p:sp>
          <p:sp>
            <p:nvSpPr>
              <p:cNvPr id="3117" name="Rectangle 76"/>
              <p:cNvSpPr>
                <a:spLocks noChangeArrowheads="1"/>
              </p:cNvSpPr>
              <p:nvPr/>
            </p:nvSpPr>
            <p:spPr bwMode="auto">
              <a:xfrm>
                <a:off x="250" y="2385"/>
                <a:ext cx="1594" cy="108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084" name="Rectangle 115"/>
            <p:cNvSpPr>
              <a:spLocks noChangeArrowheads="1"/>
            </p:cNvSpPr>
            <p:nvPr/>
          </p:nvSpPr>
          <p:spPr bwMode="auto">
            <a:xfrm>
              <a:off x="2578100" y="5802313"/>
              <a:ext cx="2520950" cy="635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85" name="Rectangle 116"/>
            <p:cNvSpPr>
              <a:spLocks noChangeArrowheads="1"/>
            </p:cNvSpPr>
            <p:nvPr/>
          </p:nvSpPr>
          <p:spPr bwMode="auto">
            <a:xfrm>
              <a:off x="2506663" y="5710238"/>
              <a:ext cx="2466975" cy="5016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0" rIns="90488" bIns="0"/>
            <a:lstStyle/>
            <a:p>
              <a:pPr algn="l" eaLnBrk="0" hangingPunct="0">
                <a:tabLst>
                  <a:tab pos="457200" algn="r"/>
                  <a:tab pos="914400" algn="r"/>
                  <a:tab pos="1371600" algn="r"/>
                  <a:tab pos="1828800" algn="r"/>
                  <a:tab pos="2286000" algn="r"/>
                </a:tabLst>
              </a:pPr>
              <a:r>
                <a:rPr lang="en-US" sz="2400" dirty="0">
                  <a:latin typeface="+mj-lt"/>
                </a:rPr>
                <a:t>	</a:t>
              </a:r>
              <a:r>
                <a:rPr lang="en-US" sz="1000" dirty="0">
                  <a:latin typeface="+mj-lt"/>
                </a:rPr>
                <a:t>7	8	9	10	11</a:t>
              </a:r>
            </a:p>
            <a:p>
              <a:pPr algn="l" eaLnBrk="0" hangingPunct="0">
                <a:tabLst>
                  <a:tab pos="457200" algn="r"/>
                  <a:tab pos="914400" algn="r"/>
                  <a:tab pos="1371600" algn="r"/>
                  <a:tab pos="1828800" algn="r"/>
                  <a:tab pos="2286000" algn="r"/>
                </a:tabLst>
              </a:pPr>
              <a:r>
                <a:rPr lang="en-US" sz="1000" dirty="0">
                  <a:latin typeface="+mj-lt"/>
                </a:rPr>
                <a:t>	</a:t>
              </a:r>
              <a:r>
                <a:rPr lang="en-US" sz="1000" dirty="0" smtClean="0">
                  <a:latin typeface="+mj-lt"/>
                </a:rPr>
                <a:t> 	</a:t>
              </a:r>
              <a:r>
                <a:rPr lang="en-US" sz="1400" b="1" dirty="0" smtClean="0">
                  <a:latin typeface="+mj-lt"/>
                </a:rPr>
                <a:t>67</a:t>
              </a:r>
              <a:r>
                <a:rPr lang="en-US" sz="1400" b="1" dirty="0">
                  <a:latin typeface="+mj-lt"/>
                </a:rPr>
                <a:t>	67	67	67</a:t>
              </a:r>
            </a:p>
          </p:txBody>
        </p:sp>
        <p:sp>
          <p:nvSpPr>
            <p:cNvPr id="3086" name="Line 117"/>
            <p:cNvSpPr>
              <a:spLocks noChangeShapeType="1"/>
            </p:cNvSpPr>
            <p:nvPr/>
          </p:nvSpPr>
          <p:spPr bwMode="auto">
            <a:xfrm>
              <a:off x="2579688" y="5862638"/>
              <a:ext cx="25193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87" name="Line 118"/>
            <p:cNvSpPr>
              <a:spLocks noChangeShapeType="1"/>
            </p:cNvSpPr>
            <p:nvPr/>
          </p:nvSpPr>
          <p:spPr bwMode="auto">
            <a:xfrm>
              <a:off x="2579688" y="6376988"/>
              <a:ext cx="25193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088" name="Group 123"/>
            <p:cNvGrpSpPr>
              <a:grpSpLocks/>
            </p:cNvGrpSpPr>
            <p:nvPr/>
          </p:nvGrpSpPr>
          <p:grpSpPr bwMode="auto">
            <a:xfrm>
              <a:off x="3133725" y="5794375"/>
              <a:ext cx="1390650" cy="633413"/>
              <a:chOff x="1974" y="3317"/>
              <a:chExt cx="876" cy="399"/>
            </a:xfrm>
          </p:grpSpPr>
          <p:sp>
            <p:nvSpPr>
              <p:cNvPr id="3108" name="Line 119"/>
              <p:cNvSpPr>
                <a:spLocks noChangeShapeType="1"/>
              </p:cNvSpPr>
              <p:nvPr/>
            </p:nvSpPr>
            <p:spPr bwMode="auto">
              <a:xfrm>
                <a:off x="1974" y="3317"/>
                <a:ext cx="0" cy="39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09" name="Line 120"/>
              <p:cNvSpPr>
                <a:spLocks noChangeShapeType="1"/>
              </p:cNvSpPr>
              <p:nvPr/>
            </p:nvSpPr>
            <p:spPr bwMode="auto">
              <a:xfrm>
                <a:off x="2274" y="3317"/>
                <a:ext cx="0" cy="39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10" name="Line 121"/>
              <p:cNvSpPr>
                <a:spLocks noChangeShapeType="1"/>
              </p:cNvSpPr>
              <p:nvPr/>
            </p:nvSpPr>
            <p:spPr bwMode="auto">
              <a:xfrm>
                <a:off x="2562" y="3317"/>
                <a:ext cx="0" cy="39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11" name="Line 122"/>
              <p:cNvSpPr>
                <a:spLocks noChangeShapeType="1"/>
              </p:cNvSpPr>
              <p:nvPr/>
            </p:nvSpPr>
            <p:spPr bwMode="auto">
              <a:xfrm>
                <a:off x="2850" y="3317"/>
                <a:ext cx="0" cy="39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089" name="Rectangle 125"/>
            <p:cNvSpPr>
              <a:spLocks noChangeArrowheads="1"/>
            </p:cNvSpPr>
            <p:nvPr/>
          </p:nvSpPr>
          <p:spPr bwMode="auto">
            <a:xfrm>
              <a:off x="5673725" y="5802313"/>
              <a:ext cx="2520950" cy="635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0" name="Rectangle 126"/>
            <p:cNvSpPr>
              <a:spLocks noChangeArrowheads="1"/>
            </p:cNvSpPr>
            <p:nvPr/>
          </p:nvSpPr>
          <p:spPr bwMode="auto">
            <a:xfrm>
              <a:off x="5506505" y="5753100"/>
              <a:ext cx="2642133" cy="5016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0" rIns="90488" bIns="0"/>
            <a:lstStyle/>
            <a:p>
              <a:pPr algn="l" eaLnBrk="0" hangingPunct="0">
                <a:tabLst>
                  <a:tab pos="457200" algn="r"/>
                  <a:tab pos="914400" algn="r"/>
                  <a:tab pos="1371600" algn="r"/>
                  <a:tab pos="1828800" algn="r"/>
                  <a:tab pos="2286000" algn="r"/>
                </a:tabLst>
              </a:pPr>
              <a:r>
                <a:rPr lang="en-US" sz="2400" dirty="0" smtClean="0">
                  <a:latin typeface="+mj-lt"/>
                </a:rPr>
                <a:t>	</a:t>
              </a:r>
              <a:r>
                <a:rPr lang="en-US" sz="1000" dirty="0" smtClean="0">
                  <a:latin typeface="+mj-lt"/>
                </a:rPr>
                <a:t>7</a:t>
              </a:r>
              <a:r>
                <a:rPr lang="en-US" sz="1000" dirty="0">
                  <a:latin typeface="+mj-lt"/>
                </a:rPr>
                <a:t>	8	9	10	11</a:t>
              </a:r>
            </a:p>
            <a:p>
              <a:pPr algn="l" eaLnBrk="0" hangingPunct="0">
                <a:tabLst>
                  <a:tab pos="457200" algn="r"/>
                  <a:tab pos="914400" algn="r"/>
                  <a:tab pos="1371600" algn="r"/>
                  <a:tab pos="1828800" algn="r"/>
                  <a:tab pos="2286000" algn="r"/>
                </a:tabLst>
              </a:pPr>
              <a:r>
                <a:rPr lang="en-US" sz="1000" dirty="0">
                  <a:latin typeface="+mj-lt"/>
                </a:rPr>
                <a:t>	    </a:t>
              </a:r>
              <a:r>
                <a:rPr lang="en-US" sz="1000" dirty="0" smtClean="0">
                  <a:latin typeface="+mj-lt"/>
                </a:rPr>
                <a:t>    </a:t>
              </a:r>
              <a:r>
                <a:rPr lang="en-US" sz="1400" b="1" dirty="0" smtClean="0">
                  <a:latin typeface="+mj-lt"/>
                </a:rPr>
                <a:t>67     </a:t>
              </a:r>
              <a:r>
                <a:rPr lang="en-US" sz="1400" b="1" dirty="0">
                  <a:latin typeface="+mj-lt"/>
                </a:rPr>
                <a:t>67	    67	     67    </a:t>
              </a:r>
              <a:r>
                <a:rPr lang="en-US" sz="1400" b="1" dirty="0" smtClean="0">
                  <a:latin typeface="+mj-lt"/>
                </a:rPr>
                <a:t> 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3091" name="Line 127"/>
            <p:cNvSpPr>
              <a:spLocks noChangeShapeType="1"/>
            </p:cNvSpPr>
            <p:nvPr/>
          </p:nvSpPr>
          <p:spPr bwMode="auto">
            <a:xfrm>
              <a:off x="5675313" y="5862638"/>
              <a:ext cx="25193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2" name="Line 128"/>
            <p:cNvSpPr>
              <a:spLocks noChangeShapeType="1"/>
            </p:cNvSpPr>
            <p:nvPr/>
          </p:nvSpPr>
          <p:spPr bwMode="auto">
            <a:xfrm>
              <a:off x="5675313" y="6376988"/>
              <a:ext cx="25193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093" name="Group 133"/>
            <p:cNvGrpSpPr>
              <a:grpSpLocks/>
            </p:cNvGrpSpPr>
            <p:nvPr/>
          </p:nvGrpSpPr>
          <p:grpSpPr bwMode="auto">
            <a:xfrm>
              <a:off x="6153150" y="5832475"/>
              <a:ext cx="1390650" cy="633413"/>
              <a:chOff x="3924" y="3317"/>
              <a:chExt cx="876" cy="399"/>
            </a:xfrm>
          </p:grpSpPr>
          <p:sp>
            <p:nvSpPr>
              <p:cNvPr id="3104" name="Line 129"/>
              <p:cNvSpPr>
                <a:spLocks noChangeShapeType="1"/>
              </p:cNvSpPr>
              <p:nvPr/>
            </p:nvSpPr>
            <p:spPr bwMode="auto">
              <a:xfrm>
                <a:off x="3924" y="3317"/>
                <a:ext cx="0" cy="39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05" name="Line 130"/>
              <p:cNvSpPr>
                <a:spLocks noChangeShapeType="1"/>
              </p:cNvSpPr>
              <p:nvPr/>
            </p:nvSpPr>
            <p:spPr bwMode="auto">
              <a:xfrm>
                <a:off x="4224" y="3317"/>
                <a:ext cx="0" cy="39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06" name="Line 131"/>
              <p:cNvSpPr>
                <a:spLocks noChangeShapeType="1"/>
              </p:cNvSpPr>
              <p:nvPr/>
            </p:nvSpPr>
            <p:spPr bwMode="auto">
              <a:xfrm>
                <a:off x="4512" y="3317"/>
                <a:ext cx="0" cy="39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07" name="Line 132"/>
              <p:cNvSpPr>
                <a:spLocks noChangeShapeType="1"/>
              </p:cNvSpPr>
              <p:nvPr/>
            </p:nvSpPr>
            <p:spPr bwMode="auto">
              <a:xfrm>
                <a:off x="4800" y="3317"/>
                <a:ext cx="0" cy="39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094" name="Line 135"/>
            <p:cNvSpPr>
              <a:spLocks noChangeShapeType="1"/>
            </p:cNvSpPr>
            <p:nvPr/>
          </p:nvSpPr>
          <p:spPr bwMode="auto">
            <a:xfrm flipH="1">
              <a:off x="3740150" y="4521200"/>
              <a:ext cx="990600" cy="12319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5" name="Line 136"/>
            <p:cNvSpPr>
              <a:spLocks noChangeShapeType="1"/>
            </p:cNvSpPr>
            <p:nvPr/>
          </p:nvSpPr>
          <p:spPr bwMode="auto">
            <a:xfrm flipH="1">
              <a:off x="6596063" y="4502150"/>
              <a:ext cx="896937" cy="12319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6" name="Line 137"/>
            <p:cNvSpPr>
              <a:spLocks noChangeShapeType="1"/>
            </p:cNvSpPr>
            <p:nvPr/>
          </p:nvSpPr>
          <p:spPr bwMode="auto">
            <a:xfrm>
              <a:off x="1741488" y="2894013"/>
              <a:ext cx="11096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7" name="Line 138"/>
            <p:cNvSpPr>
              <a:spLocks noChangeShapeType="1"/>
            </p:cNvSpPr>
            <p:nvPr/>
          </p:nvSpPr>
          <p:spPr bwMode="auto">
            <a:xfrm>
              <a:off x="4332288" y="2894013"/>
              <a:ext cx="12239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8" name="Line 139"/>
            <p:cNvSpPr>
              <a:spLocks noChangeShapeType="1"/>
            </p:cNvSpPr>
            <p:nvPr/>
          </p:nvSpPr>
          <p:spPr bwMode="auto">
            <a:xfrm>
              <a:off x="7037388" y="2894013"/>
              <a:ext cx="9001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9" name="Line 140"/>
            <p:cNvSpPr>
              <a:spLocks noChangeShapeType="1"/>
            </p:cNvSpPr>
            <p:nvPr/>
          </p:nvSpPr>
          <p:spPr bwMode="auto">
            <a:xfrm>
              <a:off x="2184400" y="2911475"/>
              <a:ext cx="0" cy="6588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00" name="Line 141"/>
            <p:cNvSpPr>
              <a:spLocks noChangeShapeType="1"/>
            </p:cNvSpPr>
            <p:nvPr/>
          </p:nvSpPr>
          <p:spPr bwMode="auto">
            <a:xfrm>
              <a:off x="4610100" y="2898775"/>
              <a:ext cx="0" cy="4556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01" name="Line 142"/>
            <p:cNvSpPr>
              <a:spLocks noChangeShapeType="1"/>
            </p:cNvSpPr>
            <p:nvPr/>
          </p:nvSpPr>
          <p:spPr bwMode="auto">
            <a:xfrm>
              <a:off x="7315200" y="2911475"/>
              <a:ext cx="0" cy="4429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02" name="Line 143"/>
            <p:cNvSpPr>
              <a:spLocks noChangeShapeType="1"/>
            </p:cNvSpPr>
            <p:nvPr/>
          </p:nvSpPr>
          <p:spPr bwMode="auto">
            <a:xfrm>
              <a:off x="4554538" y="1963738"/>
              <a:ext cx="17637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0" name="Rectangle 6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Line Schedule Implementation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REP-03-020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1320222" y="811078"/>
            <a:ext cx="64293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600" b="1" i="1">
                <a:latin typeface="+mj-lt"/>
              </a:rPr>
              <a:t>Step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3063297" y="811078"/>
            <a:ext cx="1747274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600" b="1" i="1">
                <a:latin typeface="+mj-lt"/>
              </a:rPr>
              <a:t>Key Information</a:t>
            </a: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5073072" y="811078"/>
            <a:ext cx="1055687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600" b="1" i="1">
                <a:latin typeface="+mj-lt"/>
              </a:rPr>
              <a:t>Example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1020184" y="1244466"/>
            <a:ext cx="1600200" cy="73183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>
              <a:lnSpc>
                <a:spcPct val="90000"/>
              </a:lnSpc>
              <a:defRPr/>
            </a:pPr>
            <a:r>
              <a:rPr lang="en-US" sz="1400" b="1" dirty="0">
                <a:latin typeface="+mj-lt"/>
              </a:rPr>
              <a:t>Shift Maintenance </a:t>
            </a:r>
            <a:r>
              <a:rPr lang="en-US" sz="1400" dirty="0">
                <a:latin typeface="+mj-lt"/>
              </a:rPr>
              <a:t>(18.22.1.22)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1020184" y="2390641"/>
            <a:ext cx="1600200" cy="73183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>
              <a:lnSpc>
                <a:spcPct val="90000"/>
              </a:lnSpc>
              <a:defRPr/>
            </a:pPr>
            <a:r>
              <a:rPr lang="en-US" sz="1400" b="1" dirty="0">
                <a:latin typeface="+mj-lt"/>
              </a:rPr>
              <a:t>Production Line Maintenance </a:t>
            </a:r>
            <a:r>
              <a:rPr lang="en-US" sz="1400" dirty="0">
                <a:latin typeface="+mj-lt"/>
              </a:rPr>
              <a:t>(18.22.1.1)</a:t>
            </a:r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1020184" y="3549516"/>
            <a:ext cx="1600200" cy="73183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>
              <a:lnSpc>
                <a:spcPct val="90000"/>
              </a:lnSpc>
              <a:defRPr/>
            </a:pPr>
            <a:r>
              <a:rPr lang="en-US" sz="1400" b="1" dirty="0">
                <a:latin typeface="+mj-lt"/>
              </a:rPr>
              <a:t> Line Changeover Maintenance </a:t>
            </a:r>
            <a:r>
              <a:rPr lang="en-US" sz="1400" dirty="0">
                <a:latin typeface="+mj-lt"/>
              </a:rPr>
              <a:t>(18.22.1.6)</a:t>
            </a:r>
          </a:p>
        </p:txBody>
      </p:sp>
      <p:sp>
        <p:nvSpPr>
          <p:cNvPr id="5143" name="Rectangle 23"/>
          <p:cNvSpPr>
            <a:spLocks noChangeArrowheads="1"/>
          </p:cNvSpPr>
          <p:nvPr/>
        </p:nvSpPr>
        <p:spPr bwMode="auto">
          <a:xfrm>
            <a:off x="1020184" y="4702041"/>
            <a:ext cx="1600200" cy="73183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>
              <a:lnSpc>
                <a:spcPct val="90000"/>
              </a:lnSpc>
              <a:defRPr/>
            </a:pPr>
            <a:r>
              <a:rPr lang="en-US" sz="1400" b="1" dirty="0">
                <a:latin typeface="+mj-lt"/>
              </a:rPr>
              <a:t>Line Schedule Workbench </a:t>
            </a:r>
            <a:r>
              <a:rPr lang="en-US" sz="1400" dirty="0">
                <a:latin typeface="+mj-lt"/>
              </a:rPr>
              <a:t>(18.22.1.10)</a:t>
            </a:r>
          </a:p>
        </p:txBody>
      </p:sp>
      <p:sp>
        <p:nvSpPr>
          <p:cNvPr id="4106" name="Rectangle 28"/>
          <p:cNvSpPr>
            <a:spLocks noChangeArrowheads="1"/>
          </p:cNvSpPr>
          <p:nvPr/>
        </p:nvSpPr>
        <p:spPr bwMode="auto">
          <a:xfrm>
            <a:off x="3063297" y="1247641"/>
            <a:ext cx="1195841" cy="7360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400">
                <a:latin typeface="+mj-lt"/>
              </a:rPr>
              <a:t>Shift</a:t>
            </a:r>
          </a:p>
          <a:p>
            <a:pPr algn="l" eaLnBrk="0" hangingPunct="0"/>
            <a:r>
              <a:rPr lang="en-US" sz="1400">
                <a:latin typeface="+mj-lt"/>
              </a:rPr>
              <a:t>Hours</a:t>
            </a:r>
          </a:p>
          <a:p>
            <a:pPr algn="l" eaLnBrk="0" hangingPunct="0"/>
            <a:r>
              <a:rPr lang="en-US" sz="1400">
                <a:latin typeface="+mj-lt"/>
              </a:rPr>
              <a:t>Productivity</a:t>
            </a:r>
          </a:p>
        </p:txBody>
      </p:sp>
      <p:sp>
        <p:nvSpPr>
          <p:cNvPr id="4107" name="Rectangle 29"/>
          <p:cNvSpPr>
            <a:spLocks noChangeArrowheads="1"/>
          </p:cNvSpPr>
          <p:nvPr/>
        </p:nvSpPr>
        <p:spPr bwMode="auto">
          <a:xfrm>
            <a:off x="3063297" y="2389053"/>
            <a:ext cx="1005084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400">
                <a:latin typeface="+mj-lt"/>
              </a:rPr>
              <a:t>Items</a:t>
            </a:r>
          </a:p>
          <a:p>
            <a:pPr algn="l" eaLnBrk="0" hangingPunct="0"/>
            <a:r>
              <a:rPr lang="en-US" sz="1400">
                <a:latin typeface="+mj-lt"/>
              </a:rPr>
              <a:t>Capacity</a:t>
            </a:r>
          </a:p>
        </p:txBody>
      </p:sp>
      <p:sp>
        <p:nvSpPr>
          <p:cNvPr id="4108" name="Rectangle 30"/>
          <p:cNvSpPr>
            <a:spLocks noChangeArrowheads="1"/>
          </p:cNvSpPr>
          <p:nvPr/>
        </p:nvSpPr>
        <p:spPr bwMode="auto">
          <a:xfrm>
            <a:off x="5073072" y="1246053"/>
            <a:ext cx="1978107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tabLst>
                <a:tab pos="685800" algn="l"/>
                <a:tab pos="1778000" algn="r"/>
              </a:tabLst>
            </a:pPr>
            <a:r>
              <a:rPr lang="en-US" sz="1400">
                <a:latin typeface="+mj-lt"/>
              </a:rPr>
              <a:t>Shift 1:	8 Hours	100%</a:t>
            </a:r>
          </a:p>
          <a:p>
            <a:pPr algn="l" eaLnBrk="0" hangingPunct="0">
              <a:tabLst>
                <a:tab pos="685800" algn="l"/>
                <a:tab pos="1778000" algn="r"/>
              </a:tabLst>
            </a:pPr>
            <a:r>
              <a:rPr lang="en-US" sz="1400">
                <a:latin typeface="+mj-lt"/>
              </a:rPr>
              <a:t>Shift 2:	4 Hours	50%</a:t>
            </a:r>
          </a:p>
        </p:txBody>
      </p:sp>
      <p:sp>
        <p:nvSpPr>
          <p:cNvPr id="4109" name="Rectangle 31"/>
          <p:cNvSpPr>
            <a:spLocks noChangeArrowheads="1"/>
          </p:cNvSpPr>
          <p:nvPr/>
        </p:nvSpPr>
        <p:spPr bwMode="auto">
          <a:xfrm>
            <a:off x="3063297" y="3532053"/>
            <a:ext cx="1582165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400">
                <a:latin typeface="+mj-lt"/>
              </a:rPr>
              <a:t>Time to Change</a:t>
            </a:r>
          </a:p>
        </p:txBody>
      </p:sp>
      <p:sp>
        <p:nvSpPr>
          <p:cNvPr id="4110" name="Rectangle 32"/>
          <p:cNvSpPr>
            <a:spLocks noChangeArrowheads="1"/>
          </p:cNvSpPr>
          <p:nvPr/>
        </p:nvSpPr>
        <p:spPr bwMode="auto">
          <a:xfrm>
            <a:off x="5073072" y="2389053"/>
            <a:ext cx="1280801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tabLst>
                <a:tab pos="685800" algn="l"/>
                <a:tab pos="1778000" algn="r"/>
              </a:tabLst>
            </a:pPr>
            <a:r>
              <a:rPr lang="en-US" sz="1400">
                <a:latin typeface="+mj-lt"/>
              </a:rPr>
              <a:t>01020	6/Hr.</a:t>
            </a:r>
          </a:p>
          <a:p>
            <a:pPr algn="l" eaLnBrk="0" hangingPunct="0">
              <a:tabLst>
                <a:tab pos="685800" algn="l"/>
                <a:tab pos="1778000" algn="r"/>
              </a:tabLst>
            </a:pPr>
            <a:r>
              <a:rPr lang="en-US" sz="1400">
                <a:latin typeface="+mj-lt"/>
              </a:rPr>
              <a:t>01030	3/Hr.</a:t>
            </a:r>
          </a:p>
        </p:txBody>
      </p:sp>
      <p:sp>
        <p:nvSpPr>
          <p:cNvPr id="4111" name="Rectangle 33"/>
          <p:cNvSpPr>
            <a:spLocks noChangeArrowheads="1"/>
          </p:cNvSpPr>
          <p:nvPr/>
        </p:nvSpPr>
        <p:spPr bwMode="auto">
          <a:xfrm>
            <a:off x="5073072" y="3532053"/>
            <a:ext cx="2081212" cy="520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tabLst>
                <a:tab pos="685800" algn="l"/>
                <a:tab pos="1778000" algn="r"/>
              </a:tabLst>
            </a:pPr>
            <a:r>
              <a:rPr lang="en-US" sz="1400">
                <a:latin typeface="+mj-lt"/>
              </a:rPr>
              <a:t>01020	01030 = 2 Hrs.</a:t>
            </a:r>
          </a:p>
          <a:p>
            <a:pPr algn="l" eaLnBrk="0" hangingPunct="0">
              <a:tabLst>
                <a:tab pos="685800" algn="l"/>
                <a:tab pos="1778000" algn="r"/>
              </a:tabLst>
            </a:pPr>
            <a:r>
              <a:rPr lang="en-US" sz="1400">
                <a:latin typeface="+mj-lt"/>
              </a:rPr>
              <a:t>01020	01030 = 1 Hr.</a:t>
            </a:r>
          </a:p>
        </p:txBody>
      </p:sp>
      <p:sp>
        <p:nvSpPr>
          <p:cNvPr id="4112" name="Rectangle 34"/>
          <p:cNvSpPr>
            <a:spLocks noChangeArrowheads="1"/>
          </p:cNvSpPr>
          <p:nvPr/>
        </p:nvSpPr>
        <p:spPr bwMode="auto">
          <a:xfrm>
            <a:off x="5073072" y="4687753"/>
            <a:ext cx="3184525" cy="1382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tabLst>
                <a:tab pos="1371600" algn="l"/>
                <a:tab pos="2171700" algn="r"/>
                <a:tab pos="2286000" algn="l"/>
                <a:tab pos="2743200" algn="r"/>
                <a:tab pos="3200400" algn="r"/>
                <a:tab pos="3657600" algn="r"/>
              </a:tabLst>
            </a:pPr>
            <a:r>
              <a:rPr lang="en-US" sz="1400">
                <a:latin typeface="+mj-lt"/>
              </a:rPr>
              <a:t>MRP Schedule:</a:t>
            </a:r>
          </a:p>
          <a:p>
            <a:pPr algn="l" eaLnBrk="0" hangingPunct="0">
              <a:tabLst>
                <a:tab pos="1371600" algn="l"/>
                <a:tab pos="2171700" algn="r"/>
                <a:tab pos="2286000" algn="l"/>
                <a:tab pos="2743200" algn="r"/>
                <a:tab pos="3200400" algn="r"/>
                <a:tab pos="3657600" algn="r"/>
              </a:tabLst>
            </a:pPr>
            <a:r>
              <a:rPr lang="en-US" sz="1400">
                <a:latin typeface="+mj-lt"/>
              </a:rPr>
              <a:t>48   01020	Mon.	48      01020</a:t>
            </a:r>
          </a:p>
          <a:p>
            <a:pPr algn="l" eaLnBrk="0" hangingPunct="0">
              <a:tabLst>
                <a:tab pos="1371600" algn="l"/>
                <a:tab pos="2171700" algn="r"/>
                <a:tab pos="2286000" algn="l"/>
                <a:tab pos="2743200" algn="r"/>
                <a:tab pos="3200400" algn="r"/>
                <a:tab pos="3657600" algn="r"/>
              </a:tabLst>
            </a:pPr>
            <a:r>
              <a:rPr lang="en-US" sz="1400">
                <a:latin typeface="+mj-lt"/>
              </a:rPr>
              <a:t>24   01030	         6		01030  </a:t>
            </a:r>
          </a:p>
          <a:p>
            <a:pPr algn="l" eaLnBrk="0" hangingPunct="0">
              <a:tabLst>
                <a:tab pos="1371600" algn="l"/>
                <a:tab pos="2171700" algn="r"/>
                <a:tab pos="2286000" algn="l"/>
                <a:tab pos="2743200" algn="r"/>
                <a:tab pos="3200400" algn="r"/>
                <a:tab pos="3657600" algn="r"/>
              </a:tabLst>
            </a:pPr>
            <a:r>
              <a:rPr lang="en-US" sz="1400">
                <a:latin typeface="+mj-lt"/>
              </a:rPr>
              <a:t>48   01020 	Tues.18	      01030</a:t>
            </a:r>
          </a:p>
          <a:p>
            <a:pPr algn="l" eaLnBrk="0" hangingPunct="0">
              <a:tabLst>
                <a:tab pos="1371600" algn="l"/>
                <a:tab pos="2171700" algn="r"/>
                <a:tab pos="2286000" algn="l"/>
                <a:tab pos="2743200" algn="r"/>
                <a:tab pos="3200400" algn="r"/>
                <a:tab pos="3657600" algn="r"/>
              </a:tabLst>
            </a:pPr>
            <a:r>
              <a:rPr lang="en-US" sz="1400">
                <a:latin typeface="+mj-lt"/>
              </a:rPr>
              <a:t>	      	  18      01020</a:t>
            </a:r>
          </a:p>
          <a:p>
            <a:pPr algn="l" eaLnBrk="0" hangingPunct="0">
              <a:tabLst>
                <a:tab pos="1371600" algn="l"/>
                <a:tab pos="2171700" algn="r"/>
                <a:tab pos="2286000" algn="l"/>
                <a:tab pos="2743200" algn="r"/>
                <a:tab pos="3200400" algn="r"/>
                <a:tab pos="3657600" algn="r"/>
              </a:tabLst>
            </a:pPr>
            <a:r>
              <a:rPr lang="en-US" sz="1400">
                <a:latin typeface="+mj-lt"/>
              </a:rPr>
              <a:t>	Wed. 30		 01020</a:t>
            </a:r>
          </a:p>
        </p:txBody>
      </p:sp>
      <p:cxnSp>
        <p:nvCxnSpPr>
          <p:cNvPr id="4113" name="AutoShape 52"/>
          <p:cNvCxnSpPr>
            <a:cxnSpLocks noChangeShapeType="1"/>
            <a:stCxn id="5128" idx="2"/>
            <a:endCxn id="5133" idx="0"/>
          </p:cNvCxnSpPr>
          <p:nvPr/>
        </p:nvCxnSpPr>
        <p:spPr bwMode="auto">
          <a:xfrm rot="5400000">
            <a:off x="1613115" y="2183472"/>
            <a:ext cx="41433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14" name="AutoShape 53"/>
          <p:cNvCxnSpPr>
            <a:cxnSpLocks noChangeShapeType="1"/>
            <a:stCxn id="5133" idx="2"/>
            <a:endCxn id="5138" idx="0"/>
          </p:cNvCxnSpPr>
          <p:nvPr/>
        </p:nvCxnSpPr>
        <p:spPr bwMode="auto">
          <a:xfrm rot="5400000">
            <a:off x="1606765" y="3335997"/>
            <a:ext cx="42703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15" name="AutoShape 54"/>
          <p:cNvCxnSpPr>
            <a:cxnSpLocks noChangeShapeType="1"/>
            <a:stCxn id="5138" idx="2"/>
            <a:endCxn id="5143" idx="0"/>
          </p:cNvCxnSpPr>
          <p:nvPr/>
        </p:nvCxnSpPr>
        <p:spPr bwMode="auto">
          <a:xfrm rot="5400000">
            <a:off x="1609940" y="4491697"/>
            <a:ext cx="42068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5177" name="Oval 57"/>
          <p:cNvSpPr>
            <a:spLocks noChangeArrowheads="1"/>
          </p:cNvSpPr>
          <p:nvPr/>
        </p:nvSpPr>
        <p:spPr bwMode="auto">
          <a:xfrm>
            <a:off x="878897" y="3409816"/>
            <a:ext cx="274637" cy="274637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5178" name="Oval 58"/>
          <p:cNvSpPr>
            <a:spLocks noChangeArrowheads="1"/>
          </p:cNvSpPr>
          <p:nvPr/>
        </p:nvSpPr>
        <p:spPr bwMode="auto">
          <a:xfrm>
            <a:off x="878897" y="1103178"/>
            <a:ext cx="274637" cy="2746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5179" name="Oval 59"/>
          <p:cNvSpPr>
            <a:spLocks noChangeArrowheads="1"/>
          </p:cNvSpPr>
          <p:nvPr/>
        </p:nvSpPr>
        <p:spPr bwMode="auto">
          <a:xfrm>
            <a:off x="880484" y="2249353"/>
            <a:ext cx="274638" cy="274638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5180" name="Oval 60"/>
          <p:cNvSpPr>
            <a:spLocks noChangeArrowheads="1"/>
          </p:cNvSpPr>
          <p:nvPr/>
        </p:nvSpPr>
        <p:spPr bwMode="auto">
          <a:xfrm>
            <a:off x="877309" y="4559166"/>
            <a:ext cx="274638" cy="274637"/>
          </a:xfrm>
          <a:prstGeom prst="ellipse">
            <a:avLst/>
          </a:prstGeom>
          <a:solidFill>
            <a:schemeClr val="tx2"/>
          </a:soli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4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Line Schedule Workbench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REP-03-030</a:t>
            </a:r>
          </a:p>
        </p:txBody>
      </p:sp>
      <p:pic>
        <p:nvPicPr>
          <p:cNvPr id="5124" name="Picture 4" descr="Region Captur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776413"/>
            <a:ext cx="72009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Line Sequencing Calculation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REP-03-040</a:t>
            </a:r>
          </a:p>
        </p:txBody>
      </p:sp>
      <p:pic>
        <p:nvPicPr>
          <p:cNvPr id="6148" name="Picture 7" descr="Region Captur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263" y="1354957"/>
            <a:ext cx="722947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 Schedule Update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REP-03-050</a:t>
            </a:r>
          </a:p>
        </p:txBody>
      </p:sp>
      <p:pic>
        <p:nvPicPr>
          <p:cNvPr id="7172" name="Picture 4" descr="Region Captur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513" y="1584436"/>
            <a:ext cx="703897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 Schedule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REP-03-055</a:t>
            </a:r>
          </a:p>
        </p:txBody>
      </p:sp>
      <p:pic>
        <p:nvPicPr>
          <p:cNvPr id="8196" name="Picture 4" descr="Region Cap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853" y="1535728"/>
            <a:ext cx="73533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293</TotalTime>
  <Pages>6</Pages>
  <Words>115</Words>
  <Application>Microsoft Office PowerPoint</Application>
  <PresentationFormat>On-screen Show (4:3)</PresentationFormat>
  <Paragraphs>101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1_EX06PP_template</vt:lpstr>
      <vt:lpstr>QAD 2010 Template</vt:lpstr>
      <vt:lpstr>Line Schedules</vt:lpstr>
      <vt:lpstr>Line Schedule Implementation</vt:lpstr>
      <vt:lpstr>Line Schedule Workbench</vt:lpstr>
      <vt:lpstr>Line Sequencing Calculation</vt:lpstr>
      <vt:lpstr>Repetitive Schedule Update</vt:lpstr>
      <vt:lpstr>Repetitive Schedule Maintenance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Barbara Partyka;re</dc:creator>
  <cp:lastModifiedBy>mdf</cp:lastModifiedBy>
  <cp:revision>19</cp:revision>
  <cp:lastPrinted>1997-10-06T14:44:12Z</cp:lastPrinted>
  <dcterms:created xsi:type="dcterms:W3CDTF">1997-05-21T19:19:18Z</dcterms:created>
  <dcterms:modified xsi:type="dcterms:W3CDTF">2011-01-20T17:43:57Z</dcterms:modified>
</cp:coreProperties>
</file>