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66"/>
  </p:notesMasterIdLst>
  <p:handoutMasterIdLst>
    <p:handoutMasterId r:id="rId67"/>
  </p:handoutMasterIdLst>
  <p:sldIdLst>
    <p:sldId id="425" r:id="rId3"/>
    <p:sldId id="404" r:id="rId4"/>
    <p:sldId id="349" r:id="rId5"/>
    <p:sldId id="370" r:id="rId6"/>
    <p:sldId id="371" r:id="rId7"/>
    <p:sldId id="372" r:id="rId8"/>
    <p:sldId id="406" r:id="rId9"/>
    <p:sldId id="423" r:id="rId10"/>
    <p:sldId id="350" r:id="rId11"/>
    <p:sldId id="373" r:id="rId12"/>
    <p:sldId id="374" r:id="rId13"/>
    <p:sldId id="375" r:id="rId14"/>
    <p:sldId id="376" r:id="rId15"/>
    <p:sldId id="407" r:id="rId16"/>
    <p:sldId id="378" r:id="rId17"/>
    <p:sldId id="408" r:id="rId18"/>
    <p:sldId id="409" r:id="rId19"/>
    <p:sldId id="381" r:id="rId20"/>
    <p:sldId id="383" r:id="rId21"/>
    <p:sldId id="382" r:id="rId22"/>
    <p:sldId id="384" r:id="rId23"/>
    <p:sldId id="422" r:id="rId24"/>
    <p:sldId id="401" r:id="rId25"/>
    <p:sldId id="310" r:id="rId26"/>
    <p:sldId id="385" r:id="rId27"/>
    <p:sldId id="386" r:id="rId28"/>
    <p:sldId id="410" r:id="rId29"/>
    <p:sldId id="387" r:id="rId30"/>
    <p:sldId id="388" r:id="rId31"/>
    <p:sldId id="411" r:id="rId32"/>
    <p:sldId id="389" r:id="rId33"/>
    <p:sldId id="412" r:id="rId34"/>
    <p:sldId id="413" r:id="rId35"/>
    <p:sldId id="298" r:id="rId36"/>
    <p:sldId id="414" r:id="rId37"/>
    <p:sldId id="415" r:id="rId38"/>
    <p:sldId id="390" r:id="rId39"/>
    <p:sldId id="391" r:id="rId40"/>
    <p:sldId id="291" r:id="rId41"/>
    <p:sldId id="416" r:id="rId42"/>
    <p:sldId id="392" r:id="rId43"/>
    <p:sldId id="417" r:id="rId44"/>
    <p:sldId id="288" r:id="rId45"/>
    <p:sldId id="325" r:id="rId46"/>
    <p:sldId id="359" r:id="rId47"/>
    <p:sldId id="393" r:id="rId48"/>
    <p:sldId id="394" r:id="rId49"/>
    <p:sldId id="320" r:id="rId50"/>
    <p:sldId id="395" r:id="rId51"/>
    <p:sldId id="421" r:id="rId52"/>
    <p:sldId id="396" r:id="rId53"/>
    <p:sldId id="319" r:id="rId54"/>
    <p:sldId id="397" r:id="rId55"/>
    <p:sldId id="418" r:id="rId56"/>
    <p:sldId id="316" r:id="rId57"/>
    <p:sldId id="398" r:id="rId58"/>
    <p:sldId id="321" r:id="rId59"/>
    <p:sldId id="399" r:id="rId60"/>
    <p:sldId id="366" r:id="rId61"/>
    <p:sldId id="424" r:id="rId62"/>
    <p:sldId id="420" r:id="rId63"/>
    <p:sldId id="405" r:id="rId64"/>
    <p:sldId id="403" r:id="rId6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1D3"/>
    <a:srgbClr val="E6E7DB"/>
    <a:srgbClr val="D9DBC9"/>
    <a:srgbClr val="E1E3D5"/>
    <a:srgbClr val="D8DACA"/>
    <a:srgbClr val="FF0000"/>
    <a:srgbClr val="E0E2D4"/>
    <a:srgbClr val="5A87C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545" autoAdjust="0"/>
    <p:restoredTop sz="94660"/>
  </p:normalViewPr>
  <p:slideViewPr>
    <p:cSldViewPr snapToGrid="0">
      <p:cViewPr>
        <p:scale>
          <a:sx n="100" d="100"/>
          <a:sy n="100" d="100"/>
        </p:scale>
        <p:origin x="-66" y="-132"/>
      </p:cViewPr>
      <p:guideLst>
        <p:guide orient="horz" pos="4161"/>
        <p:guide pos="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58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9638535-CC70-4612-9556-C02F7D293B6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5A18142-47F5-482D-B117-C5C8B61A18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683EFB-6A64-4492-B410-9597A4493493}" type="slidenum">
              <a:rPr lang="en-US"/>
              <a:pPr/>
              <a:t>20</a:t>
            </a:fld>
            <a:endParaRPr lang="en-US"/>
          </a:p>
        </p:txBody>
      </p:sp>
      <p:sp>
        <p:nvSpPr>
          <p:cNvPr id="156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6575"/>
            <a:ext cx="5029200" cy="3849688"/>
          </a:xfrm>
          <a:ln/>
        </p:spPr>
        <p:txBody>
          <a:bodyPr lIns="90488" tIns="44450" rIns="90488" bIns="44450"/>
          <a:lstStyle/>
          <a:p>
            <a:endParaRPr lang="en-US"/>
          </a:p>
        </p:txBody>
      </p:sp>
      <p:sp>
        <p:nvSpPr>
          <p:cNvPr id="1566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01750" y="803275"/>
            <a:ext cx="4256088" cy="3192463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19B8E9-34E5-4B5E-A2D8-52D4BBAAC187}" type="slidenum">
              <a:rPr lang="en-US"/>
              <a:pPr/>
              <a:t>21</a:t>
            </a:fld>
            <a:endParaRPr lang="en-US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87397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873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572250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PC-CM-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PC-CM-090</a:t>
            </a:r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0" y="1600200"/>
          <a:ext cx="60960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Cost Category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Cost Element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Material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Domestic Content</a:t>
                      </a:r>
                    </a:p>
                    <a:p>
                      <a:r>
                        <a:rPr lang="en-US" sz="2000" dirty="0" smtClean="0"/>
                        <a:t>Foreign</a:t>
                      </a:r>
                      <a:r>
                        <a:rPr lang="en-US" sz="2000" baseline="0" dirty="0" smtClean="0"/>
                        <a:t> Content</a:t>
                      </a:r>
                    </a:p>
                    <a:p>
                      <a:r>
                        <a:rPr lang="en-US" sz="2000" baseline="0" dirty="0" smtClean="0"/>
                        <a:t>Packaging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Labor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Fabrication</a:t>
                      </a:r>
                    </a:p>
                    <a:p>
                      <a:r>
                        <a:rPr lang="en-US" sz="2000" dirty="0" smtClean="0"/>
                        <a:t>Assembly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Burden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Burden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Overhead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Freight, Duty &amp; Insurance</a:t>
                      </a:r>
                    </a:p>
                    <a:p>
                      <a:r>
                        <a:rPr lang="en-US" sz="2000" dirty="0" smtClean="0"/>
                        <a:t>General Factory O/H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Subcontract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Subcontract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PC-CM-100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9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PC-CM-110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PC-CM-120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Elements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PC-CM-130</a:t>
            </a:r>
            <a:endParaRPr lang="en-US"/>
          </a:p>
        </p:txBody>
      </p:sp>
      <p:pic>
        <p:nvPicPr>
          <p:cNvPr id="20276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975" y="1479550"/>
            <a:ext cx="6648450" cy="4762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2758" name="Rectangle 6"/>
          <p:cNvSpPr>
            <a:spLocks noChangeArrowheads="1"/>
          </p:cNvSpPr>
          <p:nvPr/>
        </p:nvSpPr>
        <p:spPr bwMode="auto">
          <a:xfrm>
            <a:off x="1063625" y="3603625"/>
            <a:ext cx="3886200" cy="234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5207000" y="4843463"/>
            <a:ext cx="3365500" cy="1096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71450" algn="l"/>
                <a:tab pos="571500" algn="l"/>
              </a:tabLst>
            </a:pPr>
            <a:r>
              <a:rPr lang="en-US" sz="1200" b="1"/>
              <a:t> Unlimited Cost Elements</a:t>
            </a:r>
          </a:p>
          <a:p>
            <a:pPr lvl="1" algn="l" eaLnBrk="0" hangingPunct="0">
              <a:spcBef>
                <a:spcPct val="50000"/>
              </a:spcBef>
              <a:buClr>
                <a:srgbClr val="5A87C6"/>
              </a:buClr>
              <a:buSzPct val="150000"/>
              <a:buFontTx/>
              <a:buChar char="–"/>
              <a:tabLst>
                <a:tab pos="171450" algn="l"/>
                <a:tab pos="571500" algn="l"/>
              </a:tabLst>
            </a:pPr>
            <a:r>
              <a:rPr lang="en-US" sz="1200" b="1"/>
              <a:t> New cost elements must be associated with one of the five cost categories = Mat’l, Lbr, Burden, OH, Subcontract</a:t>
            </a: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1114425" y="5673725"/>
            <a:ext cx="3886200" cy="4381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PC-CM-140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16145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Use Insert from the Actions pull down to add new elements</a:t>
            </a:r>
          </a:p>
          <a:p>
            <a:r>
              <a:rPr lang="en-US" sz="2000" dirty="0" smtClean="0"/>
              <a:t> Enter This-Level costs</a:t>
            </a:r>
          </a:p>
          <a:p>
            <a:r>
              <a:rPr lang="en-US" sz="2000" dirty="0" smtClean="0"/>
              <a:t> Identify Primary element in each cost (routing roll-up)</a:t>
            </a:r>
          </a:p>
          <a:p>
            <a:pPr lvl="1"/>
            <a:r>
              <a:rPr lang="en-US" sz="1800" dirty="0" smtClean="0"/>
              <a:t> Elements must already be defined in (30.17.1)</a:t>
            </a:r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Enter Costs Manually 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PC-CM-150</a:t>
            </a:r>
            <a:endParaRPr lang="en-US"/>
          </a:p>
        </p:txBody>
      </p:sp>
      <p:pic>
        <p:nvPicPr>
          <p:cNvPr id="203786" name="Picture 1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08443" y="2435751"/>
            <a:ext cx="6114571" cy="3845364"/>
          </a:xfrm>
          <a:prstGeom prst="rect">
            <a:avLst/>
          </a:prstGeom>
          <a:noFill/>
          <a:ln>
            <a:noFill/>
          </a:ln>
        </p:spPr>
      </p:pic>
      <p:sp>
        <p:nvSpPr>
          <p:cNvPr id="203784" name="Rectangle 8"/>
          <p:cNvSpPr>
            <a:spLocks noChangeArrowheads="1"/>
          </p:cNvSpPr>
          <p:nvPr/>
        </p:nvSpPr>
        <p:spPr bwMode="auto">
          <a:xfrm>
            <a:off x="6145344" y="5117109"/>
            <a:ext cx="227522" cy="104747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3787" name="Rectangle 11"/>
          <p:cNvSpPr>
            <a:spLocks noChangeArrowheads="1"/>
          </p:cNvSpPr>
          <p:nvPr/>
        </p:nvSpPr>
        <p:spPr bwMode="auto">
          <a:xfrm rot="16200000">
            <a:off x="2440404" y="4600669"/>
            <a:ext cx="154128" cy="19278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 System Calculate Costs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PC-CM-160</a:t>
            </a:r>
            <a:endParaRPr lang="en-US"/>
          </a:p>
        </p:txBody>
      </p:sp>
      <p:pic>
        <p:nvPicPr>
          <p:cNvPr id="206862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538" y="1104191"/>
            <a:ext cx="7400925" cy="4762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6855" name="Rectangle 7"/>
          <p:cNvSpPr>
            <a:spLocks noChangeArrowheads="1"/>
          </p:cNvSpPr>
          <p:nvPr/>
        </p:nvSpPr>
        <p:spPr bwMode="auto">
          <a:xfrm>
            <a:off x="3048000" y="3174291"/>
            <a:ext cx="155257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6229350" y="3161591"/>
            <a:ext cx="187642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7" name="Rectangle 9"/>
          <p:cNvSpPr>
            <a:spLocks noChangeArrowheads="1"/>
          </p:cNvSpPr>
          <p:nvPr/>
        </p:nvSpPr>
        <p:spPr bwMode="auto">
          <a:xfrm>
            <a:off x="819150" y="3885491"/>
            <a:ext cx="1905000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957263" y="5895266"/>
            <a:ext cx="3122612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b="1" dirty="0">
                <a:latin typeface="+mj-lt"/>
              </a:rPr>
              <a:t>Calculate Element Cost From</a:t>
            </a:r>
          </a:p>
        </p:txBody>
      </p:sp>
      <p:cxnSp>
        <p:nvCxnSpPr>
          <p:cNvPr id="206859" name="AutoShape 11"/>
          <p:cNvCxnSpPr>
            <a:cxnSpLocks noChangeShapeType="1"/>
            <a:stCxn id="206858" idx="1"/>
            <a:endCxn id="206857" idx="1"/>
          </p:cNvCxnSpPr>
          <p:nvPr/>
        </p:nvCxnSpPr>
        <p:spPr bwMode="auto">
          <a:xfrm rot="10800000">
            <a:off x="804863" y="4029954"/>
            <a:ext cx="152400" cy="2079625"/>
          </a:xfrm>
          <a:prstGeom prst="bentConnector3">
            <a:avLst>
              <a:gd name="adj1" fmla="val 240625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6860" name="Rectangle 12"/>
          <p:cNvSpPr>
            <a:spLocks noChangeArrowheads="1"/>
          </p:cNvSpPr>
          <p:nvPr/>
        </p:nvSpPr>
        <p:spPr bwMode="auto">
          <a:xfrm>
            <a:off x="2181225" y="5250741"/>
            <a:ext cx="2489200" cy="511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6829425" y="5507916"/>
            <a:ext cx="971550" cy="2476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3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PC-CM-170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4" name="Rectangle 10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Roll-Up</a:t>
            </a:r>
            <a:endParaRPr lang="en-US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PC-CM-180</a:t>
            </a:r>
            <a:endParaRPr lang="en-US"/>
          </a:p>
        </p:txBody>
      </p:sp>
      <p:sp>
        <p:nvSpPr>
          <p:cNvPr id="157699" name="Rectangle 1027"/>
          <p:cNvSpPr>
            <a:spLocks noChangeArrowheads="1"/>
          </p:cNvSpPr>
          <p:nvPr/>
        </p:nvSpPr>
        <p:spPr bwMode="auto">
          <a:xfrm>
            <a:off x="627063" y="1979613"/>
            <a:ext cx="101790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Clr>
                <a:srgbClr val="5A87C6"/>
              </a:buClr>
              <a:buSzPct val="150000"/>
            </a:pPr>
            <a:r>
              <a:rPr lang="en-US" sz="1800" b="1">
                <a:latin typeface="+mj-lt"/>
              </a:rPr>
              <a:t>Routing</a:t>
            </a:r>
          </a:p>
        </p:txBody>
      </p:sp>
      <p:sp>
        <p:nvSpPr>
          <p:cNvPr id="157700" name="Rectangle 1028"/>
          <p:cNvSpPr>
            <a:spLocks noChangeArrowheads="1"/>
          </p:cNvSpPr>
          <p:nvPr/>
        </p:nvSpPr>
        <p:spPr bwMode="auto">
          <a:xfrm>
            <a:off x="4573588" y="1979613"/>
            <a:ext cx="239488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Clr>
                <a:srgbClr val="5A87C6"/>
              </a:buClr>
              <a:buSzPct val="150000"/>
            </a:pPr>
            <a:r>
              <a:rPr lang="en-US" sz="1800" b="1">
                <a:latin typeface="+mj-lt"/>
              </a:rPr>
              <a:t>Rolled-Up Item Cost</a:t>
            </a:r>
          </a:p>
        </p:txBody>
      </p:sp>
      <p:sp>
        <p:nvSpPr>
          <p:cNvPr id="157701" name="Rectangle 1029"/>
          <p:cNvSpPr>
            <a:spLocks noChangeArrowheads="1"/>
          </p:cNvSpPr>
          <p:nvPr/>
        </p:nvSpPr>
        <p:spPr bwMode="auto">
          <a:xfrm>
            <a:off x="4714875" y="2389188"/>
            <a:ext cx="2185988" cy="2406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Labor:               $30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Category: Labor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Assembly Labor    $0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Category: Labor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Fabrication Labor  $0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Category: Labor</a:t>
            </a:r>
          </a:p>
        </p:txBody>
      </p:sp>
      <p:sp>
        <p:nvSpPr>
          <p:cNvPr id="157702" name="Line 1030"/>
          <p:cNvSpPr>
            <a:spLocks noChangeShapeType="1"/>
          </p:cNvSpPr>
          <p:nvPr/>
        </p:nvSpPr>
        <p:spPr bwMode="auto">
          <a:xfrm>
            <a:off x="2862263" y="2801938"/>
            <a:ext cx="18526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03" name="Line 1031"/>
          <p:cNvSpPr>
            <a:spLocks noChangeShapeType="1"/>
          </p:cNvSpPr>
          <p:nvPr/>
        </p:nvSpPr>
        <p:spPr bwMode="auto">
          <a:xfrm flipV="1">
            <a:off x="2849563" y="2833688"/>
            <a:ext cx="1882775" cy="20701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05" name="Rectangle 1033"/>
          <p:cNvSpPr>
            <a:spLocks noChangeArrowheads="1"/>
          </p:cNvSpPr>
          <p:nvPr/>
        </p:nvSpPr>
        <p:spPr bwMode="auto">
          <a:xfrm>
            <a:off x="3036888" y="5233988"/>
            <a:ext cx="5849937" cy="720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3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800" b="1">
                <a:latin typeface="+mj-lt"/>
              </a:rPr>
              <a:t> Only primary cost element is updated</a:t>
            </a:r>
          </a:p>
          <a:p>
            <a:pPr algn="l" eaLnBrk="0" hangingPunct="0">
              <a:spcBef>
                <a:spcPct val="3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800" b="1">
                <a:latin typeface="+mj-lt"/>
              </a:rPr>
              <a:t> Secondary elements maintained manually</a:t>
            </a:r>
            <a:endParaRPr lang="en-US" sz="24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7706" name="Text Box 1034"/>
          <p:cNvSpPr txBox="1">
            <a:spLocks noChangeArrowheads="1"/>
          </p:cNvSpPr>
          <p:nvPr/>
        </p:nvSpPr>
        <p:spPr bwMode="auto">
          <a:xfrm>
            <a:off x="7143750" y="3643313"/>
            <a:ext cx="140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</a:pPr>
            <a:r>
              <a:rPr lang="en-US" sz="1600" b="1">
                <a:latin typeface="+mj-lt"/>
              </a:rPr>
              <a:t>Secondary Elements</a:t>
            </a:r>
          </a:p>
        </p:txBody>
      </p:sp>
      <p:sp>
        <p:nvSpPr>
          <p:cNvPr id="157707" name="Text Box 1035"/>
          <p:cNvSpPr txBox="1">
            <a:spLocks noChangeArrowheads="1"/>
          </p:cNvSpPr>
          <p:nvPr/>
        </p:nvSpPr>
        <p:spPr bwMode="auto">
          <a:xfrm>
            <a:off x="7143750" y="2533650"/>
            <a:ext cx="140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</a:pPr>
            <a:r>
              <a:rPr lang="en-US" sz="1600" b="1">
                <a:latin typeface="+mj-lt"/>
              </a:rPr>
              <a:t>Primary Element</a:t>
            </a:r>
          </a:p>
        </p:txBody>
      </p:sp>
      <p:sp>
        <p:nvSpPr>
          <p:cNvPr id="157708" name="Rectangle 1036"/>
          <p:cNvSpPr>
            <a:spLocks noChangeArrowheads="1"/>
          </p:cNvSpPr>
          <p:nvPr/>
        </p:nvSpPr>
        <p:spPr bwMode="auto">
          <a:xfrm>
            <a:off x="722313" y="2332038"/>
            <a:ext cx="2116137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Operation 10: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Assembly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1 Hour @ $10</a:t>
            </a:r>
          </a:p>
        </p:txBody>
      </p:sp>
      <p:sp>
        <p:nvSpPr>
          <p:cNvPr id="157709" name="Rectangle 1037"/>
          <p:cNvSpPr>
            <a:spLocks noChangeArrowheads="1"/>
          </p:cNvSpPr>
          <p:nvPr/>
        </p:nvSpPr>
        <p:spPr bwMode="auto">
          <a:xfrm>
            <a:off x="722313" y="4160838"/>
            <a:ext cx="2116137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Operation 20: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Fabrication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2 Hours @ $10</a:t>
            </a:r>
          </a:p>
        </p:txBody>
      </p:sp>
      <p:sp>
        <p:nvSpPr>
          <p:cNvPr id="157710" name="AutoShape 1038"/>
          <p:cNvSpPr>
            <a:spLocks/>
          </p:cNvSpPr>
          <p:nvPr/>
        </p:nvSpPr>
        <p:spPr bwMode="auto">
          <a:xfrm>
            <a:off x="6500813" y="3276600"/>
            <a:ext cx="304800" cy="1295400"/>
          </a:xfrm>
          <a:prstGeom prst="rightBracket">
            <a:avLst>
              <a:gd name="adj" fmla="val 3541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11" name="Rectangle 1039"/>
          <p:cNvSpPr>
            <a:spLocks noChangeArrowheads="1"/>
          </p:cNvSpPr>
          <p:nvPr/>
        </p:nvSpPr>
        <p:spPr bwMode="auto">
          <a:xfrm>
            <a:off x="7205663" y="3814763"/>
            <a:ext cx="20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7712" name="AutoShape 1040"/>
          <p:cNvCxnSpPr>
            <a:cxnSpLocks noChangeShapeType="1"/>
            <a:stCxn id="157710" idx="2"/>
            <a:endCxn id="157711" idx="1"/>
          </p:cNvCxnSpPr>
          <p:nvPr/>
        </p:nvCxnSpPr>
        <p:spPr bwMode="auto">
          <a:xfrm>
            <a:off x="6824663" y="3924300"/>
            <a:ext cx="381000" cy="476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PC-CM-010</a:t>
            </a:r>
            <a:endParaRPr lang="en-US"/>
          </a:p>
        </p:txBody>
      </p:sp>
      <p:sp>
        <p:nvSpPr>
          <p:cNvPr id="183307" name="Text Box 1035"/>
          <p:cNvSpPr txBox="1">
            <a:spLocks noChangeArrowheads="1"/>
          </p:cNvSpPr>
          <p:nvPr/>
        </p:nvSpPr>
        <p:spPr bwMode="auto">
          <a:xfrm>
            <a:off x="5338792" y="2612143"/>
            <a:ext cx="30289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Multi-Element Costing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Simulation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Planning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765174" y="26253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876550" y="26098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Management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Cost Roll-Up</a:t>
            </a:r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PC-CM-190</a:t>
            </a:r>
            <a:endParaRPr lang="en-US"/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914400" y="1549219"/>
            <a:ext cx="219456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>
                <a:latin typeface="+mj-lt"/>
              </a:rPr>
              <a:t>Cardboard box</a:t>
            </a: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914400" y="3663769"/>
            <a:ext cx="219456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>
                <a:latin typeface="+mj-lt"/>
              </a:rPr>
              <a:t>Bananas</a:t>
            </a:r>
            <a:endParaRPr lang="en-US" sz="1600" b="1">
              <a:latin typeface="+mj-lt"/>
            </a:endParaRP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5029200" y="1900056"/>
            <a:ext cx="228600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>
                <a:latin typeface="+mj-lt"/>
              </a:rPr>
              <a:t>Box of Bananas</a:t>
            </a:r>
          </a:p>
        </p:txBody>
      </p:sp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5029200" y="2231844"/>
            <a:ext cx="2286000" cy="2406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Package         $2.50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</a:p>
          <a:p>
            <a:pPr algn="l" eaLnBrk="0" hangingPunct="0"/>
            <a:endParaRPr lang="en-US" sz="1600" dirty="0">
              <a:latin typeface="+mj-lt"/>
            </a:endParaRPr>
          </a:p>
          <a:p>
            <a:pPr algn="l" eaLnBrk="0" hangingPunct="0"/>
            <a:r>
              <a:rPr lang="en-US" sz="1600" dirty="0">
                <a:latin typeface="+mj-lt"/>
              </a:rPr>
              <a:t>Overhead       $3.25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</a:t>
            </a:r>
            <a:r>
              <a:rPr lang="en-US" sz="1600" dirty="0" smtClean="0">
                <a:latin typeface="+mj-lt"/>
              </a:rPr>
              <a:t>Overhead</a:t>
            </a:r>
            <a:endParaRPr lang="en-US" sz="1800" dirty="0" smtClean="0">
              <a:latin typeface="+mj-lt"/>
            </a:endParaRPr>
          </a:p>
          <a:p>
            <a:pPr algn="l" eaLnBrk="0" hangingPunct="0"/>
            <a:endParaRPr lang="en-US" sz="1800" dirty="0" smtClean="0">
              <a:latin typeface="+mj-lt"/>
            </a:endParaRPr>
          </a:p>
          <a:p>
            <a:pPr algn="l" eaLnBrk="0" hangingPunct="0"/>
            <a:r>
              <a:rPr lang="en-US" sz="1600" dirty="0" smtClean="0">
                <a:latin typeface="+mj-lt"/>
              </a:rPr>
              <a:t>Food               </a:t>
            </a:r>
            <a:r>
              <a:rPr lang="en-US" sz="1600" dirty="0">
                <a:latin typeface="+mj-lt"/>
              </a:rPr>
              <a:t>$5.00</a:t>
            </a:r>
          </a:p>
          <a:p>
            <a:pPr algn="l" eaLnBrk="0" hangingPunct="0"/>
            <a:r>
              <a:rPr lang="en-US" sz="1600" dirty="0">
                <a:latin typeface="+mj-lt"/>
              </a:rPr>
              <a:t>Category:    Material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3494088" y="5057594"/>
            <a:ext cx="5021262" cy="11054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buClr>
                <a:srgbClr val="5A87C6"/>
              </a:buClr>
              <a:buSzPct val="150000"/>
              <a:tabLst>
                <a:tab pos="114300" algn="l"/>
              </a:tabLst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Roll-Up by Element</a:t>
            </a:r>
          </a:p>
          <a:p>
            <a:pPr marL="225425" indent="-225425" algn="l" eaLnBrk="0" hangingPunct="0">
              <a:buClr>
                <a:srgbClr val="5A87C6"/>
              </a:buClr>
              <a:buSzPct val="150000"/>
              <a:buFontTx/>
              <a:buChar char="•"/>
            </a:pPr>
            <a:r>
              <a:rPr lang="en-US" sz="1600" dirty="0" smtClean="0">
                <a:latin typeface="+mj-lt"/>
              </a:rPr>
              <a:t>Product </a:t>
            </a:r>
            <a:r>
              <a:rPr lang="en-US" sz="1600" dirty="0">
                <a:latin typeface="+mj-lt"/>
              </a:rPr>
              <a:t>Structure Cost Roll-Up adds elements to </a:t>
            </a:r>
            <a:r>
              <a:rPr lang="en-US" sz="1600" dirty="0" smtClean="0">
                <a:latin typeface="+mj-lt"/>
              </a:rPr>
              <a:t>parent </a:t>
            </a:r>
            <a:r>
              <a:rPr lang="en-US" sz="1600" dirty="0">
                <a:latin typeface="+mj-lt"/>
              </a:rPr>
              <a:t>where needed and summarizes existing ones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155658" name="AutoShape 10"/>
          <p:cNvCxnSpPr>
            <a:cxnSpLocks noChangeShapeType="1"/>
            <a:stCxn id="155664" idx="3"/>
            <a:endCxn id="155665" idx="1"/>
          </p:cNvCxnSpPr>
          <p:nvPr/>
        </p:nvCxnSpPr>
        <p:spPr bwMode="auto">
          <a:xfrm flipV="1">
            <a:off x="3213735" y="4224156"/>
            <a:ext cx="1815465" cy="8858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3108960" y="218580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5029200" y="262395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5661" name="AutoShape 13"/>
          <p:cNvCxnSpPr>
            <a:cxnSpLocks noChangeShapeType="1"/>
            <a:stCxn id="155659" idx="3"/>
            <a:endCxn id="155660" idx="1"/>
          </p:cNvCxnSpPr>
          <p:nvPr/>
        </p:nvCxnSpPr>
        <p:spPr bwMode="auto">
          <a:xfrm>
            <a:off x="3213735" y="2252481"/>
            <a:ext cx="1815465" cy="4381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55662" name="Rectangle 14"/>
          <p:cNvSpPr>
            <a:spLocks noChangeArrowheads="1"/>
          </p:cNvSpPr>
          <p:nvPr/>
        </p:nvSpPr>
        <p:spPr bwMode="auto">
          <a:xfrm>
            <a:off x="5010150" y="3424056"/>
            <a:ext cx="2286000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4" name="Rectangle 16"/>
          <p:cNvSpPr>
            <a:spLocks noChangeArrowheads="1"/>
          </p:cNvSpPr>
          <p:nvPr/>
        </p:nvSpPr>
        <p:spPr bwMode="auto">
          <a:xfrm>
            <a:off x="3108960" y="504330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5" name="Rectangle 17"/>
          <p:cNvSpPr>
            <a:spLocks noChangeArrowheads="1"/>
          </p:cNvSpPr>
          <p:nvPr/>
        </p:nvSpPr>
        <p:spPr bwMode="auto">
          <a:xfrm>
            <a:off x="5029200" y="4157481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6" name="Oval 18"/>
          <p:cNvSpPr>
            <a:spLocks noChangeArrowheads="1"/>
          </p:cNvSpPr>
          <p:nvPr/>
        </p:nvSpPr>
        <p:spPr bwMode="auto">
          <a:xfrm>
            <a:off x="5029200" y="3081156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7" name="Rectangle 19"/>
          <p:cNvSpPr>
            <a:spLocks noChangeArrowheads="1"/>
          </p:cNvSpPr>
          <p:nvPr/>
        </p:nvSpPr>
        <p:spPr bwMode="auto">
          <a:xfrm>
            <a:off x="914400" y="4003494"/>
            <a:ext cx="228600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Overhead       $2.00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Overhead</a:t>
            </a:r>
          </a:p>
          <a:p>
            <a:pPr algn="l" eaLnBrk="0" hangingPunct="0"/>
            <a:endParaRPr lang="en-US" sz="1800" dirty="0">
              <a:latin typeface="+mj-lt"/>
            </a:endParaRPr>
          </a:p>
          <a:p>
            <a:pPr algn="l" eaLnBrk="0" hangingPunct="0"/>
            <a:r>
              <a:rPr lang="en-US" sz="1600" dirty="0">
                <a:latin typeface="+mj-lt"/>
              </a:rPr>
              <a:t>Food               $5.00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  <a:endParaRPr lang="en-US" sz="1800" dirty="0">
              <a:latin typeface="+mj-lt"/>
            </a:endParaRPr>
          </a:p>
        </p:txBody>
      </p:sp>
      <p:sp>
        <p:nvSpPr>
          <p:cNvPr id="155668" name="Oval 20"/>
          <p:cNvSpPr>
            <a:spLocks noChangeArrowheads="1"/>
          </p:cNvSpPr>
          <p:nvPr/>
        </p:nvSpPr>
        <p:spPr bwMode="auto">
          <a:xfrm>
            <a:off x="914400" y="4024131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9" name="Rectangle 21"/>
          <p:cNvSpPr>
            <a:spLocks noChangeArrowheads="1"/>
          </p:cNvSpPr>
          <p:nvPr/>
        </p:nvSpPr>
        <p:spPr bwMode="auto">
          <a:xfrm>
            <a:off x="914400" y="1888944"/>
            <a:ext cx="228600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Package         $2.50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  <a:br>
              <a:rPr lang="en-US" sz="16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600" dirty="0">
                <a:latin typeface="+mj-lt"/>
              </a:rPr>
              <a:t>Overhead       $1.25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Overhead</a:t>
            </a:r>
            <a:endParaRPr lang="en-US" sz="1800" dirty="0">
              <a:latin typeface="+mj-lt"/>
            </a:endParaRPr>
          </a:p>
        </p:txBody>
      </p:sp>
      <p:sp>
        <p:nvSpPr>
          <p:cNvPr id="155670" name="Oval 22"/>
          <p:cNvSpPr>
            <a:spLocks noChangeArrowheads="1"/>
          </p:cNvSpPr>
          <p:nvPr/>
        </p:nvSpPr>
        <p:spPr bwMode="auto">
          <a:xfrm>
            <a:off x="914400" y="2662056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71" name="Rectangle 23"/>
          <p:cNvSpPr>
            <a:spLocks noChangeArrowheads="1"/>
          </p:cNvSpPr>
          <p:nvPr/>
        </p:nvSpPr>
        <p:spPr bwMode="auto">
          <a:xfrm>
            <a:off x="914399" y="1066619"/>
            <a:ext cx="22860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>
                <a:latin typeface="+mj-lt"/>
              </a:rPr>
              <a:t>Components</a:t>
            </a:r>
          </a:p>
        </p:txBody>
      </p:sp>
      <p:sp>
        <p:nvSpPr>
          <p:cNvPr id="155672" name="Rectangle 24"/>
          <p:cNvSpPr>
            <a:spLocks noChangeArrowheads="1"/>
          </p:cNvSpPr>
          <p:nvPr/>
        </p:nvSpPr>
        <p:spPr bwMode="auto">
          <a:xfrm>
            <a:off x="5029200" y="1072969"/>
            <a:ext cx="22860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>
                <a:latin typeface="+mj-lt"/>
              </a:rPr>
              <a:t>Parent</a:t>
            </a:r>
          </a:p>
        </p:txBody>
      </p:sp>
      <p:cxnSp>
        <p:nvCxnSpPr>
          <p:cNvPr id="32" name="Elbow Connector 31"/>
          <p:cNvCxnSpPr>
            <a:stCxn id="155670" idx="3"/>
            <a:endCxn id="155666" idx="1"/>
          </p:cNvCxnSpPr>
          <p:nvPr/>
        </p:nvCxnSpPr>
        <p:spPr>
          <a:xfrm>
            <a:off x="3200400" y="2982096"/>
            <a:ext cx="1828800" cy="4191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33" name="Elbow Connector 32"/>
          <p:cNvCxnSpPr>
            <a:stCxn id="155668" idx="3"/>
            <a:endCxn id="155666" idx="1"/>
          </p:cNvCxnSpPr>
          <p:nvPr/>
        </p:nvCxnSpPr>
        <p:spPr>
          <a:xfrm flipV="1">
            <a:off x="3200400" y="3401196"/>
            <a:ext cx="18288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Reporting</a:t>
            </a:r>
            <a:endParaRPr lang="en-US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PC-CM-200</a:t>
            </a:r>
            <a:endParaRPr lang="en-US"/>
          </a:p>
        </p:txBody>
      </p:sp>
      <p:sp>
        <p:nvSpPr>
          <p:cNvPr id="15872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903120" y="1211965"/>
            <a:ext cx="2362200" cy="3371850"/>
          </a:xfrm>
          <a:noFill/>
          <a:ln/>
        </p:spPr>
        <p:txBody>
          <a:bodyPr lIns="90488" tIns="44450" rIns="90488" bIns="44450"/>
          <a:lstStyle/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endParaRPr lang="en-US" sz="1800">
              <a:latin typeface="+mj-lt"/>
            </a:endParaRP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Domestic content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Foreign content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Packaging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Assembly labor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Fabrication labor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Burden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Factory OH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Insurance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Subcontract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4190127" y="1211965"/>
            <a:ext cx="1085850" cy="3371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80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5.50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25.00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20.00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12.00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5.00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2.50</a:t>
            </a:r>
          </a:p>
        </p:txBody>
      </p:sp>
      <p:sp>
        <p:nvSpPr>
          <p:cNvPr id="158726" name="Rectangle 6"/>
          <p:cNvSpPr>
            <a:spLocks noChangeArrowheads="1"/>
          </p:cNvSpPr>
          <p:nvPr/>
        </p:nvSpPr>
        <p:spPr bwMode="auto">
          <a:xfrm>
            <a:off x="5504577" y="1859665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17.50 Material</a:t>
            </a:r>
          </a:p>
        </p:txBody>
      </p:sp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5504577" y="2726440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45.00 Labor</a:t>
            </a: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5504577" y="3193165"/>
            <a:ext cx="1885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 Burden</a:t>
            </a:r>
          </a:p>
        </p:txBody>
      </p:sp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5504577" y="3659890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17.00 Overhead</a:t>
            </a: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auto">
          <a:xfrm>
            <a:off x="5504577" y="4183765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2.50 Subcontract</a:t>
            </a:r>
          </a:p>
        </p:txBody>
      </p:sp>
      <p:sp>
        <p:nvSpPr>
          <p:cNvPr id="158731" name="Rectangle 11"/>
          <p:cNvSpPr>
            <a:spLocks noChangeArrowheads="1"/>
          </p:cNvSpPr>
          <p:nvPr/>
        </p:nvSpPr>
        <p:spPr bwMode="auto">
          <a:xfrm>
            <a:off x="5095002" y="1850140"/>
            <a:ext cx="3048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auto">
          <a:xfrm>
            <a:off x="5095002" y="2697865"/>
            <a:ext cx="3429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3" name="Rectangle 13"/>
          <p:cNvSpPr>
            <a:spLocks noChangeArrowheads="1"/>
          </p:cNvSpPr>
          <p:nvPr/>
        </p:nvSpPr>
        <p:spPr bwMode="auto">
          <a:xfrm>
            <a:off x="5095002" y="3193165"/>
            <a:ext cx="3238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4" name="Rectangle 14"/>
          <p:cNvSpPr>
            <a:spLocks noChangeArrowheads="1"/>
          </p:cNvSpPr>
          <p:nvPr/>
        </p:nvSpPr>
        <p:spPr bwMode="auto">
          <a:xfrm>
            <a:off x="5095002" y="3659890"/>
            <a:ext cx="3048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5" name="Rectangle 15"/>
          <p:cNvSpPr>
            <a:spLocks noChangeArrowheads="1"/>
          </p:cNvSpPr>
          <p:nvPr/>
        </p:nvSpPr>
        <p:spPr bwMode="auto">
          <a:xfrm>
            <a:off x="5095002" y="4193290"/>
            <a:ext cx="361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6" name="Rectangle 16"/>
          <p:cNvSpPr>
            <a:spLocks noChangeArrowheads="1"/>
          </p:cNvSpPr>
          <p:nvPr/>
        </p:nvSpPr>
        <p:spPr bwMode="auto">
          <a:xfrm>
            <a:off x="1865145" y="1075440"/>
            <a:ext cx="825548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b="1">
                <a:latin typeface="+mj-lt"/>
              </a:rPr>
              <a:t>Detail</a:t>
            </a:r>
          </a:p>
        </p:txBody>
      </p:sp>
      <p:sp>
        <p:nvSpPr>
          <p:cNvPr id="158737" name="Rectangle 17"/>
          <p:cNvSpPr>
            <a:spLocks noChangeArrowheads="1"/>
          </p:cNvSpPr>
          <p:nvPr/>
        </p:nvSpPr>
        <p:spPr bwMode="auto">
          <a:xfrm>
            <a:off x="5266452" y="1075440"/>
            <a:ext cx="294311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b="1">
                <a:latin typeface="+mj-lt"/>
              </a:rPr>
              <a:t>Posted to GL in Summary</a:t>
            </a:r>
          </a:p>
        </p:txBody>
      </p:sp>
      <p:sp>
        <p:nvSpPr>
          <p:cNvPr id="158738" name="Rectangle 18"/>
          <p:cNvSpPr>
            <a:spLocks noChangeArrowheads="1"/>
          </p:cNvSpPr>
          <p:nvPr/>
        </p:nvSpPr>
        <p:spPr bwMode="auto">
          <a:xfrm>
            <a:off x="1837452" y="4583815"/>
            <a:ext cx="236220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Total Std Cost</a:t>
            </a:r>
          </a:p>
        </p:txBody>
      </p:sp>
      <p:sp>
        <p:nvSpPr>
          <p:cNvPr id="158739" name="Rectangle 19"/>
          <p:cNvSpPr>
            <a:spLocks noChangeArrowheads="1"/>
          </p:cNvSpPr>
          <p:nvPr/>
        </p:nvSpPr>
        <p:spPr bwMode="auto">
          <a:xfrm>
            <a:off x="4190127" y="4602865"/>
            <a:ext cx="1085850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92.00</a:t>
            </a:r>
          </a:p>
        </p:txBody>
      </p:sp>
      <p:sp>
        <p:nvSpPr>
          <p:cNvPr id="158740" name="Rectangle 20"/>
          <p:cNvSpPr>
            <a:spLocks noChangeArrowheads="1"/>
          </p:cNvSpPr>
          <p:nvPr/>
        </p:nvSpPr>
        <p:spPr bwMode="auto">
          <a:xfrm>
            <a:off x="5504577" y="4593340"/>
            <a:ext cx="8572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92.00</a:t>
            </a:r>
          </a:p>
        </p:txBody>
      </p:sp>
      <p:sp>
        <p:nvSpPr>
          <p:cNvPr id="158741" name="Rectangle 21"/>
          <p:cNvSpPr>
            <a:spLocks noChangeArrowheads="1"/>
          </p:cNvSpPr>
          <p:nvPr/>
        </p:nvSpPr>
        <p:spPr bwMode="auto">
          <a:xfrm>
            <a:off x="5095002" y="4583815"/>
            <a:ext cx="361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42" name="Line 22"/>
          <p:cNvSpPr>
            <a:spLocks noChangeShapeType="1"/>
          </p:cNvSpPr>
          <p:nvPr/>
        </p:nvSpPr>
        <p:spPr bwMode="auto">
          <a:xfrm>
            <a:off x="4115514" y="4515552"/>
            <a:ext cx="941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3" name="Line 23"/>
          <p:cNvSpPr>
            <a:spLocks noChangeShapeType="1"/>
          </p:cNvSpPr>
          <p:nvPr/>
        </p:nvSpPr>
        <p:spPr bwMode="auto">
          <a:xfrm>
            <a:off x="5544264" y="4515552"/>
            <a:ext cx="742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4" name="Rectangle 24"/>
          <p:cNvSpPr>
            <a:spLocks noChangeArrowheads="1"/>
          </p:cNvSpPr>
          <p:nvPr/>
        </p:nvSpPr>
        <p:spPr bwMode="auto">
          <a:xfrm>
            <a:off x="3980577" y="460286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5" name="Rectangle 25"/>
          <p:cNvSpPr>
            <a:spLocks noChangeArrowheads="1"/>
          </p:cNvSpPr>
          <p:nvPr/>
        </p:nvSpPr>
        <p:spPr bwMode="auto">
          <a:xfrm>
            <a:off x="4028202" y="15358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6" name="Rectangle 26"/>
          <p:cNvSpPr>
            <a:spLocks noChangeArrowheads="1"/>
          </p:cNvSpPr>
          <p:nvPr/>
        </p:nvSpPr>
        <p:spPr bwMode="auto">
          <a:xfrm>
            <a:off x="5361702" y="18406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7" name="Rectangle 27"/>
          <p:cNvSpPr>
            <a:spLocks noChangeArrowheads="1"/>
          </p:cNvSpPr>
          <p:nvPr/>
        </p:nvSpPr>
        <p:spPr bwMode="auto">
          <a:xfrm>
            <a:off x="5314077" y="45838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8" name="AutoShape 28"/>
          <p:cNvSpPr>
            <a:spLocks/>
          </p:cNvSpPr>
          <p:nvPr/>
        </p:nvSpPr>
        <p:spPr bwMode="auto">
          <a:xfrm>
            <a:off x="4972764" y="1543752"/>
            <a:ext cx="74613" cy="904875"/>
          </a:xfrm>
          <a:prstGeom prst="rightBracket">
            <a:avLst>
              <a:gd name="adj" fmla="val 101063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9" name="AutoShape 29"/>
          <p:cNvSpPr>
            <a:spLocks/>
          </p:cNvSpPr>
          <p:nvPr/>
        </p:nvSpPr>
        <p:spPr bwMode="auto">
          <a:xfrm>
            <a:off x="4972764" y="2534352"/>
            <a:ext cx="74613" cy="685800"/>
          </a:xfrm>
          <a:prstGeom prst="rightBracket">
            <a:avLst>
              <a:gd name="adj" fmla="val 76595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50" name="AutoShape 30"/>
          <p:cNvSpPr>
            <a:spLocks/>
          </p:cNvSpPr>
          <p:nvPr/>
        </p:nvSpPr>
        <p:spPr bwMode="auto">
          <a:xfrm>
            <a:off x="4972764" y="3477327"/>
            <a:ext cx="76200" cy="704850"/>
          </a:xfrm>
          <a:prstGeom prst="rightBracket">
            <a:avLst>
              <a:gd name="adj" fmla="val 77083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51" name="Text Box 31"/>
          <p:cNvSpPr txBox="1">
            <a:spLocks noChangeArrowheads="1"/>
          </p:cNvSpPr>
          <p:nvPr/>
        </p:nvSpPr>
        <p:spPr bwMode="auto">
          <a:xfrm>
            <a:off x="617365" y="5182302"/>
            <a:ext cx="796219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5425" indent="-225425"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</a:pPr>
            <a:r>
              <a:rPr lang="en-US" sz="1600" b="1" dirty="0" smtClean="0">
                <a:latin typeface="+mj-lt"/>
              </a:rPr>
              <a:t>View </a:t>
            </a:r>
            <a:r>
              <a:rPr lang="en-US" sz="1600" b="1" dirty="0">
                <a:latin typeface="+mj-lt"/>
              </a:rPr>
              <a:t>by element in Product Structure Cost Rpt (13.12.4), or Routing Cost Rpt (14.13.14)</a:t>
            </a:r>
          </a:p>
          <a:p>
            <a:pPr marL="225425" indent="-225425"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</a:pPr>
            <a:r>
              <a:rPr lang="en-US" sz="1600" b="1" dirty="0" smtClean="0">
                <a:latin typeface="+mj-lt"/>
              </a:rPr>
              <a:t>No </a:t>
            </a:r>
            <a:r>
              <a:rPr lang="en-US" sz="1600" b="1" dirty="0">
                <a:latin typeface="+mj-lt"/>
              </a:rPr>
              <a:t>reporting to financials by elements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Report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PC-CM-210</a:t>
            </a:r>
            <a:endParaRPr lang="en-US"/>
          </a:p>
        </p:txBody>
      </p:sp>
      <p:pic>
        <p:nvPicPr>
          <p:cNvPr id="2211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055" y="1148640"/>
            <a:ext cx="8102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155" y="3980740"/>
            <a:ext cx="8078788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3775780" y="4857040"/>
            <a:ext cx="4775200" cy="7778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518583" y="3450868"/>
            <a:ext cx="605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View by element in Product Structure Cost Rpt (13.12.4</a:t>
            </a:r>
            <a:r>
              <a:rPr lang="en-US" sz="1400" b="1" dirty="0" smtClean="0">
                <a:latin typeface="+mj-lt"/>
              </a:rPr>
              <a:t>) </a:t>
            </a:r>
            <a:endParaRPr lang="en-US" sz="1400" b="1" dirty="0">
              <a:latin typeface="+mj-lt"/>
            </a:endParaRPr>
          </a:p>
        </p:txBody>
      </p:sp>
      <p:sp>
        <p:nvSpPr>
          <p:cNvPr id="221192" name="Text Box 8"/>
          <p:cNvSpPr txBox="1">
            <a:spLocks noChangeArrowheads="1"/>
          </p:cNvSpPr>
          <p:nvPr/>
        </p:nvSpPr>
        <p:spPr bwMode="auto">
          <a:xfrm>
            <a:off x="589138" y="5742512"/>
            <a:ext cx="605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View by category in Product Structure Cost Rpt (13.12.4</a:t>
            </a:r>
            <a:r>
              <a:rPr lang="en-US" sz="1400" b="1" dirty="0" smtClean="0">
                <a:latin typeface="+mj-lt"/>
              </a:rPr>
              <a:t>) </a:t>
            </a:r>
            <a:endParaRPr lang="en-US" sz="1400" b="1" dirty="0">
              <a:latin typeface="+mj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PC-CM-220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17510" y="3850568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</a:t>
            </a:r>
            <a:endParaRPr lang="en-US"/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PC-CM-230</a:t>
            </a:r>
            <a:endParaRPr lang="en-US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1038225" y="23985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771525" y="21318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828675" y="222708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What-If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400">
              <a:latin typeface="+mj-lt"/>
            </a:endParaRP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6276975" y="18270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5991225" y="15603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5934075" y="1655586"/>
            <a:ext cx="1695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Projected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Future Cost</a:t>
            </a:r>
            <a:endParaRPr lang="en-US" sz="2400">
              <a:latin typeface="+mj-lt"/>
            </a:endParaRPr>
          </a:p>
        </p:txBody>
      </p:sp>
      <p:sp>
        <p:nvSpPr>
          <p:cNvPr id="75795" name="Rectangle 19"/>
          <p:cNvSpPr>
            <a:spLocks noChangeArrowheads="1"/>
          </p:cNvSpPr>
          <p:nvPr/>
        </p:nvSpPr>
        <p:spPr bwMode="auto">
          <a:xfrm>
            <a:off x="3592513" y="26271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3630613" y="30271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Revision 2</a:t>
            </a:r>
            <a:endParaRPr lang="en-US" sz="2400">
              <a:latin typeface="+mj-lt"/>
            </a:endParaRPr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3287713" y="20365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2" name="Rectangle 16"/>
          <p:cNvSpPr>
            <a:spLocks noChangeArrowheads="1"/>
          </p:cNvSpPr>
          <p:nvPr/>
        </p:nvSpPr>
        <p:spPr bwMode="auto">
          <a:xfrm>
            <a:off x="2963863" y="14269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3021013" y="152223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Budgeted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400">
              <a:latin typeface="+mj-lt"/>
            </a:endParaRP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3325813" y="239853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Revision 1</a:t>
            </a:r>
            <a:endParaRPr lang="en-US" sz="2400">
              <a:latin typeface="+mj-lt"/>
            </a:endParaRPr>
          </a:p>
        </p:txBody>
      </p:sp>
      <p:sp>
        <p:nvSpPr>
          <p:cNvPr id="75800" name="Rectangle 24"/>
          <p:cNvSpPr>
            <a:spLocks noChangeArrowheads="1"/>
          </p:cNvSpPr>
          <p:nvPr/>
        </p:nvSpPr>
        <p:spPr bwMode="auto">
          <a:xfrm>
            <a:off x="6069013" y="30843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9" name="Rectangle 23"/>
          <p:cNvSpPr>
            <a:spLocks noChangeArrowheads="1"/>
          </p:cNvSpPr>
          <p:nvPr/>
        </p:nvSpPr>
        <p:spPr bwMode="auto">
          <a:xfrm>
            <a:off x="5707063" y="35986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5192713" y="41701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5230813" y="430353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Historical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000">
              <a:latin typeface="+mj-lt"/>
            </a:endParaRPr>
          </a:p>
        </p:txBody>
      </p:sp>
      <p:sp>
        <p:nvSpPr>
          <p:cNvPr id="75801" name="Text Box 25"/>
          <p:cNvSpPr txBox="1">
            <a:spLocks noChangeArrowheads="1"/>
          </p:cNvSpPr>
          <p:nvPr/>
        </p:nvSpPr>
        <p:spPr bwMode="auto">
          <a:xfrm>
            <a:off x="6126163" y="31795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Year 2</a:t>
            </a:r>
            <a:endParaRPr lang="en-US" sz="2400">
              <a:latin typeface="+mj-lt"/>
            </a:endParaRPr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5745163" y="37510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Year 1</a:t>
            </a:r>
            <a:endParaRPr lang="en-US" sz="2400">
              <a:latin typeface="+mj-lt"/>
            </a:endParaRPr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904875" y="3865386"/>
            <a:ext cx="412432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Multiple Simulations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Simulate Cost Changes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Use to Update Standards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Unlimited Cost Sets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80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PC-CM-240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0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PC-CM-250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New Cost Set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PC-CM-260</a:t>
            </a:r>
            <a:endParaRPr lang="en-US"/>
          </a:p>
        </p:txBody>
      </p:sp>
      <p:pic>
        <p:nvPicPr>
          <p:cNvPr id="2078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7425" y="2338388"/>
            <a:ext cx="4629150" cy="2181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7878" name="Rectangle 6"/>
          <p:cNvSpPr>
            <a:spLocks noChangeArrowheads="1"/>
          </p:cNvSpPr>
          <p:nvPr/>
        </p:nvSpPr>
        <p:spPr bwMode="auto">
          <a:xfrm>
            <a:off x="2368550" y="3790950"/>
            <a:ext cx="1647825" cy="4476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PC-CM-270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PC-CM-280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PC-CM-020</a:t>
            </a:r>
            <a:endParaRPr lang="en-US"/>
          </a:p>
        </p:txBody>
      </p:sp>
      <p:sp>
        <p:nvSpPr>
          <p:cNvPr id="121860" name="AutoShape 4"/>
          <p:cNvSpPr>
            <a:spLocks noChangeArrowheads="1"/>
          </p:cNvSpPr>
          <p:nvPr/>
        </p:nvSpPr>
        <p:spPr bwMode="auto">
          <a:xfrm>
            <a:off x="1822449" y="14442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21864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Cost Elements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PC-CM-290</a:t>
            </a:r>
            <a:endParaRPr lang="en-US"/>
          </a:p>
        </p:txBody>
      </p:sp>
      <p:pic>
        <p:nvPicPr>
          <p:cNvPr id="2089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100" y="1708150"/>
            <a:ext cx="7469188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8902" name="Rectangle 6"/>
          <p:cNvSpPr>
            <a:spLocks noChangeArrowheads="1"/>
          </p:cNvSpPr>
          <p:nvPr/>
        </p:nvSpPr>
        <p:spPr bwMode="auto">
          <a:xfrm>
            <a:off x="1031875" y="4733925"/>
            <a:ext cx="4152900" cy="606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PC-CM-300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Simulation Cost Update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PC-CM-310</a:t>
            </a:r>
            <a:endParaRPr lang="en-US"/>
          </a:p>
        </p:txBody>
      </p:sp>
      <p:pic>
        <p:nvPicPr>
          <p:cNvPr id="2099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021022"/>
            <a:ext cx="798195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650875" y="5632709"/>
            <a:ext cx="4152900" cy="3016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Work Center Rates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PC-CM-320</a:t>
            </a:r>
            <a:endParaRPr lang="en-US"/>
          </a:p>
        </p:txBody>
      </p:sp>
      <p:grpSp>
        <p:nvGrpSpPr>
          <p:cNvPr id="210959" name="Group 15"/>
          <p:cNvGrpSpPr>
            <a:grpSpLocks/>
          </p:cNvGrpSpPr>
          <p:nvPr/>
        </p:nvGrpSpPr>
        <p:grpSpPr bwMode="auto">
          <a:xfrm>
            <a:off x="252413" y="959688"/>
            <a:ext cx="6124575" cy="3629025"/>
            <a:chOff x="159" y="921"/>
            <a:chExt cx="3858" cy="2286"/>
          </a:xfrm>
        </p:grpSpPr>
        <p:pic>
          <p:nvPicPr>
            <p:cNvPr id="210951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9" y="921"/>
              <a:ext cx="3858" cy="22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0952" name="Rectangle 8"/>
            <p:cNvSpPr>
              <a:spLocks noChangeArrowheads="1"/>
            </p:cNvSpPr>
            <p:nvPr/>
          </p:nvSpPr>
          <p:spPr bwMode="auto">
            <a:xfrm>
              <a:off x="330" y="2246"/>
              <a:ext cx="776" cy="2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0953" name="Rectangle 9"/>
            <p:cNvSpPr>
              <a:spLocks noChangeArrowheads="1"/>
            </p:cNvSpPr>
            <p:nvPr/>
          </p:nvSpPr>
          <p:spPr bwMode="auto">
            <a:xfrm>
              <a:off x="410" y="2670"/>
              <a:ext cx="1128" cy="32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210958" name="Group 14"/>
          <p:cNvGrpSpPr>
            <a:grpSpLocks/>
          </p:cNvGrpSpPr>
          <p:nvPr/>
        </p:nvGrpSpPr>
        <p:grpSpPr bwMode="auto">
          <a:xfrm>
            <a:off x="3222625" y="2396375"/>
            <a:ext cx="5695950" cy="3676650"/>
            <a:chOff x="2030" y="1826"/>
            <a:chExt cx="3588" cy="2316"/>
          </a:xfrm>
        </p:grpSpPr>
        <p:pic>
          <p:nvPicPr>
            <p:cNvPr id="210955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30" y="1826"/>
              <a:ext cx="3588" cy="23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0956" name="Rectangle 12"/>
            <p:cNvSpPr>
              <a:spLocks noChangeArrowheads="1"/>
            </p:cNvSpPr>
            <p:nvPr/>
          </p:nvSpPr>
          <p:spPr bwMode="auto">
            <a:xfrm>
              <a:off x="2178" y="3158"/>
              <a:ext cx="776" cy="2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0957" name="Rectangle 13"/>
            <p:cNvSpPr>
              <a:spLocks noChangeArrowheads="1"/>
            </p:cNvSpPr>
            <p:nvPr/>
          </p:nvSpPr>
          <p:spPr bwMode="auto">
            <a:xfrm>
              <a:off x="4274" y="3558"/>
              <a:ext cx="1240" cy="47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Subcontract Costs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PC-CM-330</a:t>
            </a:r>
            <a:endParaRPr lang="en-US"/>
          </a:p>
        </p:txBody>
      </p:sp>
      <p:pic>
        <p:nvPicPr>
          <p:cNvPr id="62478" name="Picture 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49443" y="1962150"/>
            <a:ext cx="4247619" cy="29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 the System Calculate Costs 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PC-CM-340</a:t>
            </a:r>
            <a:endParaRPr lang="en-US"/>
          </a:p>
        </p:txBody>
      </p:sp>
      <p:pic>
        <p:nvPicPr>
          <p:cNvPr id="211983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" y="4198938"/>
            <a:ext cx="8791575" cy="176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1981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325" y="1092200"/>
            <a:ext cx="6610350" cy="312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4257675" y="5356225"/>
            <a:ext cx="1041400" cy="3333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1978" name="Rectangle 10"/>
          <p:cNvSpPr>
            <a:spLocks noChangeArrowheads="1"/>
          </p:cNvSpPr>
          <p:nvPr/>
        </p:nvSpPr>
        <p:spPr bwMode="auto">
          <a:xfrm>
            <a:off x="2584450" y="3384550"/>
            <a:ext cx="1171575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11979" name="AutoShape 11"/>
          <p:cNvCxnSpPr>
            <a:cxnSpLocks noChangeShapeType="1"/>
            <a:stCxn id="211978" idx="3"/>
            <a:endCxn id="211975" idx="3"/>
          </p:cNvCxnSpPr>
          <p:nvPr/>
        </p:nvCxnSpPr>
        <p:spPr bwMode="auto">
          <a:xfrm>
            <a:off x="3770313" y="3529013"/>
            <a:ext cx="1543050" cy="1993900"/>
          </a:xfrm>
          <a:prstGeom prst="bentConnector3">
            <a:avLst>
              <a:gd name="adj1" fmla="val 113889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 Costs From Another Source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PC-CM-350</a:t>
            </a:r>
            <a:endParaRPr lang="en-US"/>
          </a:p>
        </p:txBody>
      </p:sp>
      <p:pic>
        <p:nvPicPr>
          <p:cNvPr id="2129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271588"/>
            <a:ext cx="7239000" cy="4352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0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PC-CM-360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PC-CM-370</a:t>
            </a:r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Set Report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PC-CM-380</a:t>
            </a:r>
            <a:endParaRPr lang="en-US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1819275" y="5391150"/>
            <a:ext cx="6457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/>
              <a:t>Shows new this-level and lower-level costs</a:t>
            </a:r>
            <a:endParaRPr lang="en-US" sz="2400"/>
          </a:p>
        </p:txBody>
      </p:sp>
      <p:pic>
        <p:nvPicPr>
          <p:cNvPr id="68621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2576513"/>
            <a:ext cx="8791575" cy="170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Unlimited Cost Sets</a:t>
            </a:r>
          </a:p>
          <a:p>
            <a:r>
              <a:rPr lang="en-US" smtClean="0"/>
              <a:t> Unlimited Cost Elements per Cost Category</a:t>
            </a:r>
          </a:p>
          <a:p>
            <a:r>
              <a:rPr lang="en-US" smtClean="0"/>
              <a:t> Cost Simulation - “What If” analysis</a:t>
            </a:r>
          </a:p>
          <a:p>
            <a:r>
              <a:rPr lang="en-US" smtClean="0"/>
              <a:t> Cost Planning – Implementing future costs</a:t>
            </a:r>
          </a:p>
          <a:p>
            <a:r>
              <a:rPr lang="en-US" smtClean="0"/>
              <a:t> Linked Site Costing </a:t>
            </a:r>
          </a:p>
          <a:p>
            <a:endParaRPr lang="en-US" dirty="0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PC-CM-030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Comparative Cost Set Report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PC-CM-390</a:t>
            </a:r>
            <a:endParaRPr lang="en-US"/>
          </a:p>
        </p:txBody>
      </p:sp>
      <p:pic>
        <p:nvPicPr>
          <p:cNvPr id="21402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2519363"/>
            <a:ext cx="8867775" cy="181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PC-CM-400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Update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PC-CM-410</a:t>
            </a:r>
            <a:endParaRPr lang="en-US"/>
          </a:p>
        </p:txBody>
      </p:sp>
      <p:pic>
        <p:nvPicPr>
          <p:cNvPr id="215058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0" y="2867550"/>
            <a:ext cx="7543800" cy="3171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5059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3" y="1029225"/>
            <a:ext cx="7305675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5060" name="Rectangle 20"/>
          <p:cNvSpPr>
            <a:spLocks noChangeArrowheads="1"/>
          </p:cNvSpPr>
          <p:nvPr/>
        </p:nvSpPr>
        <p:spPr bwMode="auto">
          <a:xfrm>
            <a:off x="1200150" y="5215462"/>
            <a:ext cx="5346700" cy="863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Verify Changes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PC-CM-420</a:t>
            </a:r>
            <a:endParaRPr lang="en-US"/>
          </a:p>
        </p:txBody>
      </p:sp>
      <p:pic>
        <p:nvPicPr>
          <p:cNvPr id="9421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25" y="1593672"/>
            <a:ext cx="7981950" cy="166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9421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5" y="3422648"/>
            <a:ext cx="8448675" cy="218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Historical Cost Sets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PC-CM-430</a:t>
            </a:r>
            <a:endParaRPr lang="en-US"/>
          </a:p>
        </p:txBody>
      </p:sp>
      <p:pic>
        <p:nvPicPr>
          <p:cNvPr id="180276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4023605"/>
            <a:ext cx="8782050" cy="181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80277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538" y="1185155"/>
            <a:ext cx="7629525" cy="277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PC-CM-440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14829" y="5065949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72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PC-CM-450</a:t>
            </a:r>
            <a:endParaRPr lang="en-US"/>
          </a:p>
        </p:txBody>
      </p:sp>
      <p:sp>
        <p:nvSpPr>
          <p:cNvPr id="168963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Copy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</a:t>
            </a:r>
          </a:p>
        </p:txBody>
      </p:sp>
      <p:cxnSp>
        <p:nvCxnSpPr>
          <p:cNvPr id="168964" name="AutoShape 1028"/>
          <p:cNvCxnSpPr>
            <a:cxnSpLocks noChangeShapeType="1"/>
            <a:stCxn id="168965" idx="3"/>
            <a:endCxn id="168963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65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Create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Plan</a:t>
            </a:r>
          </a:p>
        </p:txBody>
      </p:sp>
      <p:cxnSp>
        <p:nvCxnSpPr>
          <p:cNvPr id="168966" name="AutoShape 1030"/>
          <p:cNvCxnSpPr>
            <a:cxnSpLocks noChangeShapeType="1"/>
            <a:stCxn id="168967" idx="3"/>
            <a:endCxn id="168965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67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b="1" dirty="0">
              <a:latin typeface="+mj-lt"/>
            </a:endParaRPr>
          </a:p>
          <a:p>
            <a:pPr eaLnBrk="0" hangingPunct="0"/>
            <a:r>
              <a:rPr lang="en-US" sz="1600" b="1" dirty="0">
                <a:latin typeface="+mj-lt"/>
              </a:rPr>
              <a:t>Create New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Sets</a:t>
            </a:r>
          </a:p>
          <a:p>
            <a:pPr eaLnBrk="0" hangingPunct="0"/>
            <a:endParaRPr lang="en-US" sz="1600" b="1" dirty="0">
              <a:latin typeface="+mj-lt"/>
            </a:endParaRPr>
          </a:p>
        </p:txBody>
      </p:sp>
      <p:cxnSp>
        <p:nvCxnSpPr>
          <p:cNvPr id="168968" name="AutoShape 1032"/>
          <p:cNvCxnSpPr>
            <a:cxnSpLocks noChangeShapeType="1"/>
            <a:stCxn id="168963" idx="2"/>
            <a:endCxn id="168969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68969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Adjust Costs</a:t>
            </a:r>
          </a:p>
        </p:txBody>
      </p:sp>
      <p:sp>
        <p:nvSpPr>
          <p:cNvPr id="168970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Activate Costs</a:t>
            </a:r>
          </a:p>
        </p:txBody>
      </p:sp>
      <p:cxnSp>
        <p:nvCxnSpPr>
          <p:cNvPr id="168971" name="AutoShape 1035"/>
          <p:cNvCxnSpPr>
            <a:cxnSpLocks noChangeShapeType="1"/>
            <a:stCxn id="168969" idx="3"/>
            <a:endCxn id="168970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73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WIP</a:t>
            </a:r>
          </a:p>
        </p:txBody>
      </p:sp>
      <p:cxnSp>
        <p:nvCxnSpPr>
          <p:cNvPr id="168974" name="AutoShape 1038"/>
          <p:cNvCxnSpPr>
            <a:cxnSpLocks noChangeShapeType="1"/>
            <a:stCxn id="168970" idx="3"/>
            <a:endCxn id="168973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75" name="AutoShape 1039"/>
          <p:cNvSpPr>
            <a:spLocks noChangeArrowheads="1"/>
          </p:cNvSpPr>
          <p:nvPr/>
        </p:nvSpPr>
        <p:spPr bwMode="auto">
          <a:xfrm>
            <a:off x="6400800" y="45088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Sales</a:t>
            </a:r>
          </a:p>
          <a:p>
            <a:pPr eaLnBrk="0" hangingPunct="0"/>
            <a:r>
              <a:rPr lang="en-US" sz="1600" b="1">
                <a:latin typeface="+mj-lt"/>
              </a:rPr>
              <a:t>Orders</a:t>
            </a:r>
          </a:p>
        </p:txBody>
      </p:sp>
      <p:cxnSp>
        <p:nvCxnSpPr>
          <p:cNvPr id="23" name="AutoShape 1032"/>
          <p:cNvCxnSpPr>
            <a:cxnSpLocks noChangeShapeType="1"/>
            <a:stCxn id="168970" idx="3"/>
            <a:endCxn id="168975" idx="1"/>
          </p:cNvCxnSpPr>
          <p:nvPr/>
        </p:nvCxnSpPr>
        <p:spPr bwMode="auto">
          <a:xfrm>
            <a:off x="5484016" y="3797644"/>
            <a:ext cx="916784" cy="1168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96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PC-CM-460</a:t>
            </a:r>
            <a:endParaRPr lang="en-US"/>
          </a:p>
        </p:txBody>
      </p:sp>
      <p:sp>
        <p:nvSpPr>
          <p:cNvPr id="32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33" name="AutoShape 1028"/>
          <p:cNvCxnSpPr>
            <a:cxnSpLocks noChangeShapeType="1"/>
            <a:stCxn id="34" idx="3"/>
            <a:endCxn id="32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4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35" name="AutoShape 1030"/>
          <p:cNvCxnSpPr>
            <a:cxnSpLocks noChangeShapeType="1"/>
            <a:stCxn id="36" idx="3"/>
            <a:endCxn id="34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6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b="1" dirty="0">
              <a:latin typeface="+mj-lt"/>
            </a:endParaRPr>
          </a:p>
          <a:p>
            <a:pPr eaLnBrk="0" hangingPunct="0"/>
            <a:r>
              <a:rPr lang="en-US" sz="1600" b="1" dirty="0">
                <a:latin typeface="+mj-lt"/>
              </a:rPr>
              <a:t>Create New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Sets</a:t>
            </a:r>
          </a:p>
          <a:p>
            <a:pPr eaLnBrk="0" hangingPunct="0"/>
            <a:endParaRPr lang="en-US" sz="1600" b="1" dirty="0">
              <a:latin typeface="+mj-lt"/>
            </a:endParaRPr>
          </a:p>
        </p:txBody>
      </p:sp>
      <p:cxnSp>
        <p:nvCxnSpPr>
          <p:cNvPr id="37" name="AutoShape 1032"/>
          <p:cNvCxnSpPr>
            <a:cxnSpLocks noChangeShapeType="1"/>
            <a:stCxn id="32" idx="2"/>
            <a:endCxn id="38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8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39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40" name="AutoShape 1035"/>
          <p:cNvCxnSpPr>
            <a:cxnSpLocks noChangeShapeType="1"/>
            <a:stCxn id="38" idx="3"/>
            <a:endCxn id="39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41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42" name="AutoShape 1038"/>
          <p:cNvCxnSpPr>
            <a:cxnSpLocks noChangeShapeType="1"/>
            <a:stCxn id="39" idx="3"/>
            <a:endCxn id="41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New Cost Set for Planning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PC-CM-470</a:t>
            </a:r>
            <a:endParaRPr lang="en-US"/>
          </a:p>
        </p:txBody>
      </p:sp>
      <p:pic>
        <p:nvPicPr>
          <p:cNvPr id="171026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9925" y="2008188"/>
            <a:ext cx="5010150" cy="233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20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PC-CM-480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smtClean="0">
                <a:latin typeface="+mj-lt"/>
              </a:rPr>
              <a:t>Create </a:t>
            </a:r>
            <a:br>
              <a:rPr lang="en-US" sz="1600" b="1" smtClean="0">
                <a:latin typeface="+mj-lt"/>
              </a:rPr>
            </a:br>
            <a:r>
              <a:rPr lang="en-US" sz="1600" b="1" smtClean="0">
                <a:latin typeface="+mj-lt"/>
              </a:rPr>
              <a:t>Cost Plan</a:t>
            </a:r>
            <a:endParaRPr lang="en-US" sz="1600" b="1" dirty="0">
              <a:latin typeface="+mj-lt"/>
            </a:endParaRP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Multiple Cost Sets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PC-CM-040</a:t>
            </a:r>
            <a:endParaRPr lang="en-US"/>
          </a:p>
        </p:txBody>
      </p:sp>
      <p:pic>
        <p:nvPicPr>
          <p:cNvPr id="144394" name="Picture 103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05050" y="2357438"/>
            <a:ext cx="4533334" cy="214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Cost Plan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PC-CM-490</a:t>
            </a:r>
            <a:endParaRPr lang="en-US"/>
          </a:p>
        </p:txBody>
      </p:sp>
      <p:pic>
        <p:nvPicPr>
          <p:cNvPr id="21914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28700" y="1843088"/>
            <a:ext cx="7085715" cy="31722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44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PC-CM-500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Copy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 Cost Set as Baseline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PC-CM-510</a:t>
            </a:r>
            <a:endParaRPr lang="en-US"/>
          </a:p>
        </p:txBody>
      </p:sp>
      <p:pic>
        <p:nvPicPr>
          <p:cNvPr id="173075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1008063"/>
            <a:ext cx="6538913" cy="371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73074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413" y="3654425"/>
            <a:ext cx="8410575" cy="2419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PC-CM-520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Change Baseline to Fit Plan 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PC-CM-530</a:t>
            </a:r>
            <a:endParaRPr lang="en-US"/>
          </a:p>
        </p:txBody>
      </p:sp>
      <p:grpSp>
        <p:nvGrpSpPr>
          <p:cNvPr id="216075" name="Group 11"/>
          <p:cNvGrpSpPr>
            <a:grpSpLocks/>
          </p:cNvGrpSpPr>
          <p:nvPr/>
        </p:nvGrpSpPr>
        <p:grpSpPr bwMode="auto">
          <a:xfrm>
            <a:off x="760413" y="1082675"/>
            <a:ext cx="7788275" cy="4926013"/>
            <a:chOff x="461" y="958"/>
            <a:chExt cx="4906" cy="3103"/>
          </a:xfrm>
        </p:grpSpPr>
        <p:pic>
          <p:nvPicPr>
            <p:cNvPr id="216074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1" y="958"/>
              <a:ext cx="4906" cy="31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6071" name="Rectangle 7"/>
            <p:cNvSpPr>
              <a:spLocks noChangeArrowheads="1"/>
            </p:cNvSpPr>
            <p:nvPr/>
          </p:nvSpPr>
          <p:spPr bwMode="auto">
            <a:xfrm>
              <a:off x="484" y="2622"/>
              <a:ext cx="1092" cy="27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6072" name="Rectangle 8"/>
            <p:cNvSpPr>
              <a:spLocks noChangeArrowheads="1"/>
            </p:cNvSpPr>
            <p:nvPr/>
          </p:nvSpPr>
          <p:spPr bwMode="auto">
            <a:xfrm>
              <a:off x="1906" y="2280"/>
              <a:ext cx="796" cy="19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6073" name="Rectangle 9"/>
            <p:cNvSpPr>
              <a:spLocks noChangeArrowheads="1"/>
            </p:cNvSpPr>
            <p:nvPr/>
          </p:nvSpPr>
          <p:spPr bwMode="auto">
            <a:xfrm>
              <a:off x="4378" y="3796"/>
              <a:ext cx="564" cy="21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Item-Element Cost Calculation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PC-CM-540</a:t>
            </a:r>
            <a:endParaRPr lang="en-US"/>
          </a:p>
        </p:txBody>
      </p:sp>
      <p:pic>
        <p:nvPicPr>
          <p:cNvPr id="81950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2433638"/>
            <a:ext cx="8801100" cy="199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1489075" y="3419475"/>
            <a:ext cx="2940050" cy="835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2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PC-CM-550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Activate Cost Set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PC-CM-560</a:t>
            </a:r>
            <a:endParaRPr lang="en-US"/>
          </a:p>
        </p:txBody>
      </p:sp>
      <p:pic>
        <p:nvPicPr>
          <p:cNvPr id="8807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669" y="1046334"/>
            <a:ext cx="7953375" cy="1866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8077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2144" y="3148891"/>
            <a:ext cx="6705600" cy="300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16" name="Rectangle 20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PC-CM-570</a:t>
            </a:r>
            <a:endParaRPr lang="en-US"/>
          </a:p>
        </p:txBody>
      </p:sp>
      <p:sp>
        <p:nvSpPr>
          <p:cNvPr id="20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1" name="AutoShape 1028"/>
          <p:cNvCxnSpPr>
            <a:cxnSpLocks noChangeShapeType="1"/>
            <a:stCxn id="22" idx="3"/>
            <a:endCxn id="20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2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3" name="AutoShape 1030"/>
          <p:cNvCxnSpPr>
            <a:cxnSpLocks noChangeShapeType="1"/>
            <a:stCxn id="24" idx="3"/>
            <a:endCxn id="22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4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5" name="AutoShape 1032"/>
          <p:cNvCxnSpPr>
            <a:cxnSpLocks noChangeShapeType="1"/>
            <a:stCxn id="20" idx="2"/>
            <a:endCxn id="26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7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8" name="AutoShape 1035"/>
          <p:cNvCxnSpPr>
            <a:cxnSpLocks noChangeShapeType="1"/>
            <a:stCxn id="26" idx="3"/>
            <a:endCxn id="27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9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WIP</a:t>
            </a:r>
          </a:p>
        </p:txBody>
      </p:sp>
      <p:cxnSp>
        <p:nvCxnSpPr>
          <p:cNvPr id="30" name="AutoShape 1038"/>
          <p:cNvCxnSpPr>
            <a:cxnSpLocks noChangeShapeType="1"/>
            <a:stCxn id="27" idx="3"/>
            <a:endCxn id="29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1" name="AutoShape 1039"/>
          <p:cNvSpPr>
            <a:spLocks noChangeArrowheads="1"/>
          </p:cNvSpPr>
          <p:nvPr/>
        </p:nvSpPr>
        <p:spPr bwMode="auto">
          <a:xfrm>
            <a:off x="6400800" y="45088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Sales</a:t>
            </a:r>
          </a:p>
          <a:p>
            <a:pPr eaLnBrk="0" hangingPunct="0"/>
            <a:r>
              <a:rPr lang="en-US" sz="1600" b="1">
                <a:latin typeface="+mj-lt"/>
              </a:rPr>
              <a:t>Orders</a:t>
            </a:r>
          </a:p>
        </p:txBody>
      </p:sp>
      <p:cxnSp>
        <p:nvCxnSpPr>
          <p:cNvPr id="32" name="AutoShape 1032"/>
          <p:cNvCxnSpPr>
            <a:cxnSpLocks noChangeShapeType="1"/>
            <a:stCxn id="27" idx="3"/>
            <a:endCxn id="31" idx="1"/>
          </p:cNvCxnSpPr>
          <p:nvPr/>
        </p:nvCxnSpPr>
        <p:spPr bwMode="auto">
          <a:xfrm>
            <a:off x="5484016" y="3797644"/>
            <a:ext cx="916784" cy="1168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Revalue WIP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PC-CM-580</a:t>
            </a:r>
            <a:endParaRPr lang="en-US"/>
          </a:p>
        </p:txBody>
      </p:sp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613" y="1611313"/>
            <a:ext cx="8029575" cy="437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1438275" y="4746625"/>
            <a:ext cx="5915025" cy="3397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36" name="Rectangle 10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Multiple Cost Sets and Sites</a:t>
            </a:r>
            <a:endParaRPr lang="en-US"/>
          </a:p>
        </p:txBody>
      </p:sp>
      <p:sp>
        <p:nvSpPr>
          <p:cNvPr id="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PC-CM-050</a:t>
            </a:r>
            <a:endParaRPr lang="en-US"/>
          </a:p>
        </p:txBody>
      </p:sp>
      <p:sp>
        <p:nvSpPr>
          <p:cNvPr id="145411" name="Rectangle 1027"/>
          <p:cNvSpPr>
            <a:spLocks noChangeArrowheads="1"/>
          </p:cNvSpPr>
          <p:nvPr/>
        </p:nvSpPr>
        <p:spPr bwMode="auto">
          <a:xfrm>
            <a:off x="276225" y="511175"/>
            <a:ext cx="95250" cy="4572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endParaRPr lang="en-US" b="1">
              <a:latin typeface="Helvetica" pitchFamily="34" charset="0"/>
            </a:endParaRPr>
          </a:p>
        </p:txBody>
      </p:sp>
      <p:sp>
        <p:nvSpPr>
          <p:cNvPr id="145413" name="Rectangle 1029"/>
          <p:cNvSpPr>
            <a:spLocks noChangeArrowheads="1"/>
          </p:cNvSpPr>
          <p:nvPr/>
        </p:nvSpPr>
        <p:spPr bwMode="auto">
          <a:xfrm>
            <a:off x="3379788" y="2009775"/>
            <a:ext cx="2257028" cy="33701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>
                <a:latin typeface="+mj-lt"/>
              </a:rPr>
              <a:t>Multiple Cost Sets</a:t>
            </a:r>
          </a:p>
        </p:txBody>
      </p:sp>
      <p:sp useBgFill="1">
        <p:nvSpPr>
          <p:cNvPr id="145414" name="Rectangle 1030"/>
          <p:cNvSpPr>
            <a:spLocks noChangeArrowheads="1"/>
          </p:cNvSpPr>
          <p:nvPr/>
        </p:nvSpPr>
        <p:spPr bwMode="auto">
          <a:xfrm>
            <a:off x="461963" y="2673350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15" name="Line 1031"/>
          <p:cNvSpPr>
            <a:spLocks noChangeShapeType="1"/>
          </p:cNvSpPr>
          <p:nvPr/>
        </p:nvSpPr>
        <p:spPr bwMode="auto">
          <a:xfrm flipH="1">
            <a:off x="6865938" y="3359150"/>
            <a:ext cx="985837" cy="16494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6" name="Rectangle 1032"/>
          <p:cNvSpPr>
            <a:spLocks noChangeArrowheads="1"/>
          </p:cNvSpPr>
          <p:nvPr/>
        </p:nvSpPr>
        <p:spPr bwMode="auto">
          <a:xfrm>
            <a:off x="7207250" y="2695575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7" name="Rectangle 1033"/>
          <p:cNvSpPr>
            <a:spLocks noChangeArrowheads="1"/>
          </p:cNvSpPr>
          <p:nvPr/>
        </p:nvSpPr>
        <p:spPr bwMode="auto">
          <a:xfrm>
            <a:off x="5551488" y="2697163"/>
            <a:ext cx="1358900" cy="56038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8" name="Rectangle 1034"/>
          <p:cNvSpPr>
            <a:spLocks noChangeArrowheads="1"/>
          </p:cNvSpPr>
          <p:nvPr/>
        </p:nvSpPr>
        <p:spPr bwMode="auto">
          <a:xfrm>
            <a:off x="2130425" y="2676525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9" name="Rectangle 1035"/>
          <p:cNvSpPr>
            <a:spLocks noChangeArrowheads="1"/>
          </p:cNvSpPr>
          <p:nvPr/>
        </p:nvSpPr>
        <p:spPr bwMode="auto">
          <a:xfrm>
            <a:off x="3852863" y="2693988"/>
            <a:ext cx="1358900" cy="5588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0" name="Rectangle 1036"/>
          <p:cNvSpPr>
            <a:spLocks noChangeArrowheads="1"/>
          </p:cNvSpPr>
          <p:nvPr/>
        </p:nvSpPr>
        <p:spPr bwMode="auto">
          <a:xfrm>
            <a:off x="3879850" y="2687638"/>
            <a:ext cx="1298575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Historical</a:t>
            </a:r>
          </a:p>
        </p:txBody>
      </p:sp>
      <p:sp>
        <p:nvSpPr>
          <p:cNvPr id="145421" name="Rectangle 1037"/>
          <p:cNvSpPr>
            <a:spLocks noChangeArrowheads="1"/>
          </p:cNvSpPr>
          <p:nvPr/>
        </p:nvSpPr>
        <p:spPr bwMode="auto">
          <a:xfrm>
            <a:off x="3660775" y="4268788"/>
            <a:ext cx="1692771" cy="33701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>
                <a:latin typeface="+mj-lt"/>
              </a:rPr>
              <a:t>Multiple Sites</a:t>
            </a:r>
          </a:p>
        </p:txBody>
      </p:sp>
      <p:sp useBgFill="1">
        <p:nvSpPr>
          <p:cNvPr id="145422" name="Rectangle 1038"/>
          <p:cNvSpPr>
            <a:spLocks noChangeArrowheads="1"/>
          </p:cNvSpPr>
          <p:nvPr/>
        </p:nvSpPr>
        <p:spPr bwMode="auto">
          <a:xfrm>
            <a:off x="1500188" y="5057775"/>
            <a:ext cx="1290637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3" name="Rectangle 1039"/>
          <p:cNvSpPr>
            <a:spLocks noChangeArrowheads="1"/>
          </p:cNvSpPr>
          <p:nvPr/>
        </p:nvSpPr>
        <p:spPr bwMode="auto">
          <a:xfrm>
            <a:off x="1520825" y="5165725"/>
            <a:ext cx="1233488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0" tIns="19050" rIns="0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1000</a:t>
            </a:r>
          </a:p>
        </p:txBody>
      </p:sp>
      <p:sp useBgFill="1">
        <p:nvSpPr>
          <p:cNvPr id="145424" name="Rectangle 1040"/>
          <p:cNvSpPr>
            <a:spLocks noChangeArrowheads="1"/>
          </p:cNvSpPr>
          <p:nvPr/>
        </p:nvSpPr>
        <p:spPr bwMode="auto">
          <a:xfrm>
            <a:off x="3184525" y="5057775"/>
            <a:ext cx="1292225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5" name="Rectangle 1041"/>
          <p:cNvSpPr>
            <a:spLocks noChangeArrowheads="1"/>
          </p:cNvSpPr>
          <p:nvPr/>
        </p:nvSpPr>
        <p:spPr bwMode="auto">
          <a:xfrm>
            <a:off x="3208338" y="5175250"/>
            <a:ext cx="1252537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2000</a:t>
            </a:r>
          </a:p>
        </p:txBody>
      </p:sp>
      <p:sp useBgFill="1">
        <p:nvSpPr>
          <p:cNvPr id="145426" name="Rectangle 1042"/>
          <p:cNvSpPr>
            <a:spLocks noChangeArrowheads="1"/>
          </p:cNvSpPr>
          <p:nvPr/>
        </p:nvSpPr>
        <p:spPr bwMode="auto">
          <a:xfrm>
            <a:off x="4814888" y="5057775"/>
            <a:ext cx="1290637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7" name="Rectangle 1043"/>
          <p:cNvSpPr>
            <a:spLocks noChangeArrowheads="1"/>
          </p:cNvSpPr>
          <p:nvPr/>
        </p:nvSpPr>
        <p:spPr bwMode="auto">
          <a:xfrm>
            <a:off x="4827588" y="5165725"/>
            <a:ext cx="1252537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3000</a:t>
            </a:r>
          </a:p>
        </p:txBody>
      </p:sp>
      <p:sp useBgFill="1">
        <p:nvSpPr>
          <p:cNvPr id="145428" name="Rectangle 1044"/>
          <p:cNvSpPr>
            <a:spLocks noChangeArrowheads="1"/>
          </p:cNvSpPr>
          <p:nvPr/>
        </p:nvSpPr>
        <p:spPr bwMode="auto">
          <a:xfrm>
            <a:off x="6375400" y="5057775"/>
            <a:ext cx="1290638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9" name="Rectangle 1045"/>
          <p:cNvSpPr>
            <a:spLocks noChangeArrowheads="1"/>
          </p:cNvSpPr>
          <p:nvPr/>
        </p:nvSpPr>
        <p:spPr bwMode="auto">
          <a:xfrm>
            <a:off x="6376988" y="5176838"/>
            <a:ext cx="1214437" cy="27732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4000</a:t>
            </a:r>
          </a:p>
        </p:txBody>
      </p:sp>
      <p:sp>
        <p:nvSpPr>
          <p:cNvPr id="145430" name="Line 1046"/>
          <p:cNvSpPr>
            <a:spLocks noChangeShapeType="1"/>
          </p:cNvSpPr>
          <p:nvPr/>
        </p:nvSpPr>
        <p:spPr bwMode="auto">
          <a:xfrm>
            <a:off x="1095375" y="3354388"/>
            <a:ext cx="869950" cy="1663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31" name="Rectangle 1047"/>
          <p:cNvSpPr>
            <a:spLocks noChangeArrowheads="1"/>
          </p:cNvSpPr>
          <p:nvPr/>
        </p:nvSpPr>
        <p:spPr bwMode="auto">
          <a:xfrm>
            <a:off x="469900" y="2671763"/>
            <a:ext cx="1341438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GL</a:t>
            </a:r>
          </a:p>
        </p:txBody>
      </p:sp>
      <p:sp>
        <p:nvSpPr>
          <p:cNvPr id="145432" name="Rectangle 1048"/>
          <p:cNvSpPr>
            <a:spLocks noChangeArrowheads="1"/>
          </p:cNvSpPr>
          <p:nvPr/>
        </p:nvSpPr>
        <p:spPr bwMode="auto">
          <a:xfrm>
            <a:off x="7224713" y="2709863"/>
            <a:ext cx="1341437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Current</a:t>
            </a:r>
          </a:p>
        </p:txBody>
      </p:sp>
      <p:sp>
        <p:nvSpPr>
          <p:cNvPr id="145433" name="Rectangle 1049"/>
          <p:cNvSpPr>
            <a:spLocks noChangeArrowheads="1"/>
          </p:cNvSpPr>
          <p:nvPr/>
        </p:nvSpPr>
        <p:spPr bwMode="auto">
          <a:xfrm>
            <a:off x="2174875" y="2657475"/>
            <a:ext cx="1289050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0" tIns="19050" rIns="0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Projection A</a:t>
            </a:r>
          </a:p>
        </p:txBody>
      </p:sp>
      <p:sp>
        <p:nvSpPr>
          <p:cNvPr id="145434" name="Rectangle 1050"/>
          <p:cNvSpPr>
            <a:spLocks noChangeArrowheads="1"/>
          </p:cNvSpPr>
          <p:nvPr/>
        </p:nvSpPr>
        <p:spPr bwMode="auto">
          <a:xfrm>
            <a:off x="5538788" y="2709863"/>
            <a:ext cx="1266372" cy="52104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Projection B</a:t>
            </a:r>
          </a:p>
        </p:txBody>
      </p:sp>
      <p:sp>
        <p:nvSpPr>
          <p:cNvPr id="145435" name="Line 1051"/>
          <p:cNvSpPr>
            <a:spLocks noChangeShapeType="1"/>
          </p:cNvSpPr>
          <p:nvPr/>
        </p:nvSpPr>
        <p:spPr bwMode="auto">
          <a:xfrm>
            <a:off x="2828925" y="3341688"/>
            <a:ext cx="869950" cy="1663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37" name="Line 1053"/>
          <p:cNvSpPr>
            <a:spLocks noChangeShapeType="1"/>
          </p:cNvSpPr>
          <p:nvPr/>
        </p:nvSpPr>
        <p:spPr bwMode="auto">
          <a:xfrm flipH="1">
            <a:off x="5348288" y="3381375"/>
            <a:ext cx="855662" cy="16224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Revalue Sales Orders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PC-CM-590</a:t>
            </a:r>
            <a:endParaRPr lang="en-US"/>
          </a:p>
        </p:txBody>
      </p:sp>
      <p:pic>
        <p:nvPicPr>
          <p:cNvPr id="2263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005013"/>
            <a:ext cx="7858125" cy="284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See Effects in MSS and MRP Summary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PC-CM-600</a:t>
            </a:r>
            <a:endParaRPr lang="en-US"/>
          </a:p>
        </p:txBody>
      </p:sp>
      <p:pic>
        <p:nvPicPr>
          <p:cNvPr id="21812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772" y="1189916"/>
            <a:ext cx="7289800" cy="4919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122" name="Rectangle 10"/>
          <p:cNvSpPr>
            <a:spLocks noChangeArrowheads="1"/>
          </p:cNvSpPr>
          <p:nvPr/>
        </p:nvSpPr>
        <p:spPr bwMode="auto">
          <a:xfrm>
            <a:off x="5821681" y="4297680"/>
            <a:ext cx="1325880" cy="23551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1812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1110" y="1318504"/>
            <a:ext cx="5838825" cy="227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Sources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PC-CM-610</a:t>
            </a:r>
            <a:endParaRPr lang="en-US"/>
          </a:p>
        </p:txBody>
      </p:sp>
      <p:pic>
        <p:nvPicPr>
          <p:cNvPr id="184328" name="Picture 8" descr="CMpg506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157" y="2445804"/>
            <a:ext cx="9052560" cy="112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2" name="Picture 51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71" name="Rectangle 2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Cost Considerations</a:t>
            </a:r>
            <a:endParaRPr 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PC-CM-060</a:t>
            </a:r>
            <a:endParaRPr lang="en-US"/>
          </a:p>
        </p:txBody>
      </p:sp>
      <p:sp>
        <p:nvSpPr>
          <p:cNvPr id="185347" name="Rectangle 2051"/>
          <p:cNvSpPr>
            <a:spLocks noChangeArrowheads="1"/>
          </p:cNvSpPr>
          <p:nvPr/>
        </p:nvSpPr>
        <p:spPr bwMode="auto">
          <a:xfrm>
            <a:off x="276225" y="511175"/>
            <a:ext cx="95250" cy="4572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endParaRPr lang="en-US" b="1">
              <a:latin typeface="Helvetica" pitchFamily="34" charset="0"/>
            </a:endParaRPr>
          </a:p>
        </p:txBody>
      </p:sp>
      <p:sp useBgFill="1">
        <p:nvSpPr>
          <p:cNvPr id="185353" name="Rectangle 2057"/>
          <p:cNvSpPr>
            <a:spLocks noChangeArrowheads="1"/>
          </p:cNvSpPr>
          <p:nvPr/>
        </p:nvSpPr>
        <p:spPr bwMode="auto">
          <a:xfrm>
            <a:off x="1181100" y="22225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68" name="Rectangle 2072"/>
          <p:cNvSpPr>
            <a:spLocks noChangeArrowheads="1"/>
          </p:cNvSpPr>
          <p:nvPr/>
        </p:nvSpPr>
        <p:spPr bwMode="auto">
          <a:xfrm>
            <a:off x="1252538" y="2295525"/>
            <a:ext cx="2646558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A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GL-A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Standard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Cur-Avg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AVG</a:t>
            </a:r>
            <a:endParaRPr lang="en-US" sz="1600" b="1" i="1">
              <a:latin typeface="+mj-lt"/>
            </a:endParaRPr>
          </a:p>
        </p:txBody>
      </p:sp>
      <p:sp useBgFill="1">
        <p:nvSpPr>
          <p:cNvPr id="185373" name="Rectangle 2077"/>
          <p:cNvSpPr>
            <a:spLocks noChangeArrowheads="1"/>
          </p:cNvSpPr>
          <p:nvPr/>
        </p:nvSpPr>
        <p:spPr bwMode="auto">
          <a:xfrm>
            <a:off x="4838700" y="22225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74" name="Rectangle 2078"/>
          <p:cNvSpPr>
            <a:spLocks noChangeArrowheads="1"/>
          </p:cNvSpPr>
          <p:nvPr/>
        </p:nvSpPr>
        <p:spPr bwMode="auto">
          <a:xfrm>
            <a:off x="4910138" y="2295525"/>
            <a:ext cx="2646558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C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GL-C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Standard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Cur-Avg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AVG</a:t>
            </a:r>
            <a:endParaRPr lang="en-US" sz="1600" b="1" i="1">
              <a:latin typeface="+mj-lt"/>
            </a:endParaRPr>
          </a:p>
        </p:txBody>
      </p:sp>
      <p:sp useBgFill="1">
        <p:nvSpPr>
          <p:cNvPr id="185375" name="Rectangle 2079"/>
          <p:cNvSpPr>
            <a:spLocks noChangeArrowheads="1"/>
          </p:cNvSpPr>
          <p:nvPr/>
        </p:nvSpPr>
        <p:spPr bwMode="auto">
          <a:xfrm>
            <a:off x="3035300" y="43434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76" name="Rectangle 2080"/>
          <p:cNvSpPr>
            <a:spLocks noChangeArrowheads="1"/>
          </p:cNvSpPr>
          <p:nvPr/>
        </p:nvSpPr>
        <p:spPr bwMode="auto">
          <a:xfrm>
            <a:off x="3106738" y="4416425"/>
            <a:ext cx="2625719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B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GL-B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Average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Cur-Last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LAST</a:t>
            </a:r>
            <a:endParaRPr lang="en-US" sz="1600" b="1" i="1">
              <a:latin typeface="+mj-lt"/>
            </a:endParaRPr>
          </a:p>
        </p:txBody>
      </p:sp>
      <p:sp>
        <p:nvSpPr>
          <p:cNvPr id="185377" name="Rectangle 2081"/>
          <p:cNvSpPr>
            <a:spLocks noChangeArrowheads="1"/>
          </p:cNvSpPr>
          <p:nvPr/>
        </p:nvSpPr>
        <p:spPr bwMode="auto">
          <a:xfrm>
            <a:off x="1017588" y="3173413"/>
            <a:ext cx="6953250" cy="9001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2506133"/>
            <a:ext cx="8229600" cy="3810000"/>
          </a:xfrm>
        </p:spPr>
        <p:txBody>
          <a:bodyPr>
            <a:normAutofit/>
          </a:bodyPr>
          <a:lstStyle/>
          <a:p>
            <a:r>
              <a:rPr lang="en-US" dirty="0" smtClean="0"/>
              <a:t>Rule 1 sets the inventory site as the default GL cost source site. The inventory site is also the default site if you are not linking costs. </a:t>
            </a:r>
          </a:p>
          <a:p>
            <a:r>
              <a:rPr lang="en-US" dirty="0" smtClean="0"/>
              <a:t>Rule 2 sets the site in Item Master Maintenance as the default GL cost source site.</a:t>
            </a:r>
          </a:p>
          <a:p>
            <a:r>
              <a:rPr lang="en-US" dirty="0" smtClean="0"/>
              <a:t>Rule 3 sets any site you designate as the default GL cost source site. 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Linked Site Costing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PC-CM-070</a:t>
            </a:r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3495675" y="1018992"/>
            <a:ext cx="1692771" cy="33701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 dirty="0">
                <a:latin typeface="+mj-lt"/>
              </a:rPr>
              <a:t>Multiple Sites</a:t>
            </a:r>
          </a:p>
        </p:txBody>
      </p:sp>
      <p:sp useBgFill="1">
        <p:nvSpPr>
          <p:cNvPr id="225285" name="Rectangle 5"/>
          <p:cNvSpPr>
            <a:spLocks noChangeArrowheads="1"/>
          </p:cNvSpPr>
          <p:nvPr/>
        </p:nvSpPr>
        <p:spPr bwMode="auto">
          <a:xfrm>
            <a:off x="2363775" y="1597722"/>
            <a:ext cx="1290637" cy="698500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1000</a:t>
            </a:r>
          </a:p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Rule 1</a:t>
            </a:r>
          </a:p>
        </p:txBody>
      </p:sp>
      <p:sp useBgFill="1">
        <p:nvSpPr>
          <p:cNvPr id="225287" name="Rectangle 7"/>
          <p:cNvSpPr>
            <a:spLocks noChangeArrowheads="1"/>
          </p:cNvSpPr>
          <p:nvPr/>
        </p:nvSpPr>
        <p:spPr bwMode="auto">
          <a:xfrm>
            <a:off x="3924300" y="1597722"/>
            <a:ext cx="1292225" cy="730250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2000</a:t>
            </a:r>
          </a:p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Rule 2</a:t>
            </a:r>
          </a:p>
        </p:txBody>
      </p:sp>
      <p:sp useBgFill="1">
        <p:nvSpPr>
          <p:cNvPr id="225289" name="Rectangle 9"/>
          <p:cNvSpPr>
            <a:spLocks noChangeArrowheads="1"/>
          </p:cNvSpPr>
          <p:nvPr/>
        </p:nvSpPr>
        <p:spPr bwMode="auto">
          <a:xfrm>
            <a:off x="5484813" y="1597722"/>
            <a:ext cx="1290637" cy="719138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3000</a:t>
            </a:r>
          </a:p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Rule 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PC-CM-080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22449" y="26380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5473</TotalTime>
  <Words>1117</Words>
  <Application>Microsoft PowerPoint</Application>
  <PresentationFormat>On-screen Show (4:3)</PresentationFormat>
  <Paragraphs>442</Paragraphs>
  <Slides>63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65" baseType="lpstr">
      <vt:lpstr>1_EX06PP_template</vt:lpstr>
      <vt:lpstr>QAD 2010 Template</vt:lpstr>
      <vt:lpstr>Cost Management</vt:lpstr>
      <vt:lpstr>Course Overview</vt:lpstr>
      <vt:lpstr>Cost Management Topics</vt:lpstr>
      <vt:lpstr>Cost Management</vt:lpstr>
      <vt:lpstr>Create Multiple Cost Sets</vt:lpstr>
      <vt:lpstr>Multiple Cost Sets and Sites</vt:lpstr>
      <vt:lpstr>Multi-Site Cost Considerations</vt:lpstr>
      <vt:lpstr>Linked Site Costing</vt:lpstr>
      <vt:lpstr>Cost Management Topics</vt:lpstr>
      <vt:lpstr>Multi-Element Costing</vt:lpstr>
      <vt:lpstr>Multi-Element Costing: Set-Up</vt:lpstr>
      <vt:lpstr>Multi-Element Costing: Set-Up</vt:lpstr>
      <vt:lpstr>Multi-Element Costing: Set-Up</vt:lpstr>
      <vt:lpstr>Cost Elements</vt:lpstr>
      <vt:lpstr>Multi-Element Costing: Set-Up</vt:lpstr>
      <vt:lpstr>Enter Costs Manually </vt:lpstr>
      <vt:lpstr>Let System Calculate Costs</vt:lpstr>
      <vt:lpstr>Multi-Element Costing: Set-Up</vt:lpstr>
      <vt:lpstr>Routing Cost Roll-Up</vt:lpstr>
      <vt:lpstr>Product Structure Cost Roll-Up</vt:lpstr>
      <vt:lpstr>Cost Reporting</vt:lpstr>
      <vt:lpstr>Cost Report</vt:lpstr>
      <vt:lpstr>Cost Management Topics</vt:lpstr>
      <vt:lpstr>Cost Simulation</vt:lpstr>
      <vt:lpstr>Cost Simulation Process</vt:lpstr>
      <vt:lpstr>Cost Simulation Process</vt:lpstr>
      <vt:lpstr>Create New Cost Set </vt:lpstr>
      <vt:lpstr>Cost Simulation Process</vt:lpstr>
      <vt:lpstr>Cost Simulation Process</vt:lpstr>
      <vt:lpstr>Modify Cost Elements</vt:lpstr>
      <vt:lpstr>Cost Simulation Process</vt:lpstr>
      <vt:lpstr>Simulation Cost Update</vt:lpstr>
      <vt:lpstr>Modify Work Center Rates</vt:lpstr>
      <vt:lpstr>Modify Subcontract Costs</vt:lpstr>
      <vt:lpstr>Let the System Calculate Costs </vt:lpstr>
      <vt:lpstr>Copy Costs From Another Source </vt:lpstr>
      <vt:lpstr>Cost Simulation Process</vt:lpstr>
      <vt:lpstr>Cost Simulation Process</vt:lpstr>
      <vt:lpstr>Cost Set Report</vt:lpstr>
      <vt:lpstr>Comparative Cost Set Report </vt:lpstr>
      <vt:lpstr>Cost Simulation Process</vt:lpstr>
      <vt:lpstr>Cost Update</vt:lpstr>
      <vt:lpstr>Verify Changes</vt:lpstr>
      <vt:lpstr>Historical Cost Sets</vt:lpstr>
      <vt:lpstr>Cost Management Topics</vt:lpstr>
      <vt:lpstr>Cost Planning Process</vt:lpstr>
      <vt:lpstr>Cost Planning Process</vt:lpstr>
      <vt:lpstr>Create New Cost Set for Planning</vt:lpstr>
      <vt:lpstr>Cost Planning Process</vt:lpstr>
      <vt:lpstr>Create Cost Plan</vt:lpstr>
      <vt:lpstr>Cost Planning Process</vt:lpstr>
      <vt:lpstr>Copy Cost Set as Baseline</vt:lpstr>
      <vt:lpstr>Cost Planning Process</vt:lpstr>
      <vt:lpstr>Change Baseline to Fit Plan </vt:lpstr>
      <vt:lpstr>Item-Element Cost Calculation</vt:lpstr>
      <vt:lpstr>Cost Planning Process</vt:lpstr>
      <vt:lpstr>Activate Cost Set</vt:lpstr>
      <vt:lpstr>Cost Planning Process</vt:lpstr>
      <vt:lpstr>Revalue WIP</vt:lpstr>
      <vt:lpstr>Revalue Sales Orders</vt:lpstr>
      <vt:lpstr>See Effects in MSS and MRP Summary</vt:lpstr>
      <vt:lpstr>Information Sources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225</cp:revision>
  <cp:lastPrinted>2000-01-19T02:36:16Z</cp:lastPrinted>
  <dcterms:created xsi:type="dcterms:W3CDTF">1998-03-17T23:27:45Z</dcterms:created>
  <dcterms:modified xsi:type="dcterms:W3CDTF">2011-02-11T01:46:03Z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1</vt:i4>
  </property>
  <property fmtid="{D5CDD505-2E9C-101B-9397-08002B2CF9AE}" pid="21" name="OutputDir">
    <vt:lpwstr>C:\rgr\TEST</vt:lpwstr>
  </property>
</Properties>
</file>