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745" r:id="rId3"/>
  </p:sldMasterIdLst>
  <p:notesMasterIdLst>
    <p:notesMasterId r:id="rId22"/>
  </p:notesMasterIdLst>
  <p:sldIdLst>
    <p:sldId id="423" r:id="rId4"/>
    <p:sldId id="535" r:id="rId5"/>
    <p:sldId id="518" r:id="rId6"/>
    <p:sldId id="519" r:id="rId7"/>
    <p:sldId id="528" r:id="rId8"/>
    <p:sldId id="529" r:id="rId9"/>
    <p:sldId id="524" r:id="rId10"/>
    <p:sldId id="525" r:id="rId11"/>
    <p:sldId id="526" r:id="rId12"/>
    <p:sldId id="527" r:id="rId13"/>
    <p:sldId id="537" r:id="rId14"/>
    <p:sldId id="523" r:id="rId15"/>
    <p:sldId id="521" r:id="rId16"/>
    <p:sldId id="522" r:id="rId17"/>
    <p:sldId id="531" r:id="rId18"/>
    <p:sldId id="532" r:id="rId19"/>
    <p:sldId id="533" r:id="rId20"/>
    <p:sldId id="534" r:id="rId21"/>
  </p:sldIdLst>
  <p:sldSz cx="9144000" cy="6858000" type="screen4x3"/>
  <p:notesSz cx="6985000" cy="92710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0000FF"/>
    <a:srgbClr val="A8E2C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129" autoAdjust="0"/>
    <p:restoredTop sz="90614" autoAdjust="0"/>
  </p:normalViewPr>
  <p:slideViewPr>
    <p:cSldViewPr>
      <p:cViewPr>
        <p:scale>
          <a:sx n="90" d="100"/>
          <a:sy n="90" d="100"/>
        </p:scale>
        <p:origin x="-564" y="-19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20"/>
        <p:guide pos="220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1" y="0"/>
            <a:ext cx="3027137" cy="46293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dirty="0"/>
          </a:p>
        </p:txBody>
      </p:sp>
      <p:sp>
        <p:nvSpPr>
          <p:cNvPr id="57347" name="Rectangle 3"/>
          <p:cNvSpPr>
            <a:spLocks noGrp="1" noChangeArrowheads="1"/>
          </p:cNvSpPr>
          <p:nvPr>
            <p:ph type="dt" idx="1"/>
          </p:nvPr>
        </p:nvSpPr>
        <p:spPr bwMode="auto">
          <a:xfrm>
            <a:off x="3956348" y="0"/>
            <a:ext cx="3027137" cy="46293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dirty="0"/>
          </a:p>
        </p:txBody>
      </p:sp>
      <p:sp>
        <p:nvSpPr>
          <p:cNvPr id="23556" name="Rectangle 4"/>
          <p:cNvSpPr>
            <a:spLocks noGrp="1" noRot="1" noChangeAspect="1" noChangeArrowheads="1" noTextEdit="1"/>
          </p:cNvSpPr>
          <p:nvPr>
            <p:ph type="sldImg" idx="2"/>
          </p:nvPr>
        </p:nvSpPr>
        <p:spPr bwMode="auto">
          <a:xfrm>
            <a:off x="1176338" y="696913"/>
            <a:ext cx="4632325" cy="34750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698804" y="4404033"/>
            <a:ext cx="5587393" cy="4171030"/>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1" y="8806532"/>
            <a:ext cx="3027137" cy="462937"/>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56348" y="8806532"/>
            <a:ext cx="3027137" cy="462937"/>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4B7284B9-A2F7-4BBE-BA3A-A5278C89D89E}"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8B9FE364-8209-4CF7-BBBA-F594383431D1}" type="slidenum">
              <a:rPr lang="en-US" smtClean="0"/>
              <a:pPr/>
              <a:t>1</a:t>
            </a:fld>
            <a:endParaRPr lang="en-US" dirty="0"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930728" y="4404033"/>
            <a:ext cx="5123546" cy="4171030"/>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2827F28-B328-402F-A103-8249994EB04A}" type="slidenum">
              <a:rPr lang="en-US" smtClean="0"/>
              <a:pPr/>
              <a:t>10</a:t>
            </a:fld>
            <a:endParaRPr lang="en-US" dirty="0"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2FCC8C48-0A67-4AA2-BC74-06DE8247D247}" type="slidenum">
              <a:rPr lang="en-US" smtClean="0"/>
              <a:pPr/>
              <a:t>11</a:t>
            </a:fld>
            <a:endParaRPr lang="en-US" dirty="0"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D1FDC4BD-F6D3-4F0A-9AA0-EDEAABB87C61}" type="slidenum">
              <a:rPr lang="en-US" smtClean="0"/>
              <a:pPr/>
              <a:t>12</a:t>
            </a:fld>
            <a:endParaRPr lang="en-US" dirty="0"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r>
              <a:rPr lang="en-US" dirty="0" smtClean="0"/>
              <a:t>For example:</a:t>
            </a:r>
          </a:p>
          <a:p>
            <a:pPr marL="219525" indent="-219525" defTabSz="878098" eaLnBrk="1" hangingPunct="1"/>
            <a:endParaRPr lang="en-US" dirty="0" smtClean="0"/>
          </a:p>
          <a:p>
            <a:pPr marL="219525" indent="-219525" defTabSz="878098" eaLnBrk="1" hangingPunct="1"/>
            <a:r>
              <a:rPr lang="en-US" dirty="0" smtClean="0">
                <a:latin typeface="Courier New" pitchFamily="49" charset="0"/>
              </a:rPr>
              <a:t>   create tFilter.</a:t>
            </a:r>
          </a:p>
          <a:p>
            <a:pPr marL="219525" indent="-219525" defTabSz="878098" eaLnBrk="1" hangingPunct="1"/>
            <a:r>
              <a:rPr lang="en-US" dirty="0" smtClean="0">
                <a:latin typeface="Courier New" pitchFamily="49" charset="0"/>
              </a:rPr>
              <a:t>   assign tFilter.tcBusinessFieldName = "iiCompanyID"</a:t>
            </a:r>
          </a:p>
          <a:p>
            <a:pPr marL="219525" indent="-219525" defTabSz="878098" eaLnBrk="1" hangingPunct="1"/>
            <a:r>
              <a:rPr lang="en-US" dirty="0" smtClean="0">
                <a:latin typeface="Courier New" pitchFamily="49" charset="0"/>
              </a:rPr>
              <a:t>          tFilter.tcDataType = "i"</a:t>
            </a:r>
          </a:p>
          <a:p>
            <a:pPr marL="219525" indent="-219525" defTabSz="878098" eaLnBrk="1" hangingPunct="1"/>
            <a:r>
              <a:rPr lang="en-US" dirty="0" smtClean="0">
                <a:latin typeface="Courier New" pitchFamily="49" charset="0"/>
              </a:rPr>
              <a:t>          tFilter.tcOperator = "="</a:t>
            </a:r>
          </a:p>
          <a:p>
            <a:pPr marL="219525" indent="-219525" defTabSz="878098" eaLnBrk="1" hangingPunct="1"/>
            <a:r>
              <a:rPr lang="en-US" dirty="0" smtClean="0">
                <a:latin typeface="Courier New" pitchFamily="49" charset="0"/>
              </a:rPr>
              <a:t>          tFilter.tcParameterValue = STRING(9144).</a:t>
            </a:r>
          </a:p>
          <a:p>
            <a:pPr marL="219525" indent="-219525" defTabSz="878098" eaLnBrk="1" hangingPunct="1"/>
            <a:endParaRPr lang="en-US" dirty="0" smtClean="0">
              <a:latin typeface="Courier New" pitchFamily="49" charset="0"/>
            </a:endParaRPr>
          </a:p>
          <a:p>
            <a:pPr marL="219525" indent="-219525" defTabSz="878098" eaLnBrk="1" hangingPunct="1"/>
            <a:r>
              <a:rPr lang="en-US" dirty="0" smtClean="0">
                <a:latin typeface="Courier New" pitchFamily="49" charset="0"/>
              </a:rPr>
              <a:t>   create tFilter.</a:t>
            </a:r>
          </a:p>
          <a:p>
            <a:pPr marL="219525" indent="-219525" defTabSz="878098" eaLnBrk="1" hangingPunct="1"/>
            <a:r>
              <a:rPr lang="en-US" dirty="0" smtClean="0">
                <a:latin typeface="Courier New" pitchFamily="49" charset="0"/>
              </a:rPr>
              <a:t>   assign tFilter.tcBusinessFieldName = "icGLCode"</a:t>
            </a:r>
          </a:p>
          <a:p>
            <a:pPr marL="219525" indent="-219525" defTabSz="878098" eaLnBrk="1" hangingPunct="1"/>
            <a:r>
              <a:rPr lang="en-US" dirty="0" smtClean="0">
                <a:latin typeface="Courier New" pitchFamily="49" charset="0"/>
              </a:rPr>
              <a:t>          tFilter.tcDataType = "c"</a:t>
            </a:r>
          </a:p>
          <a:p>
            <a:pPr marL="219525" indent="-219525" defTabSz="878098" eaLnBrk="1" hangingPunct="1"/>
            <a:r>
              <a:rPr lang="en-US" dirty="0" smtClean="0">
                <a:latin typeface="Courier New" pitchFamily="49" charset="0"/>
              </a:rPr>
              <a:t>          tFilter.tcOperator = "="</a:t>
            </a:r>
          </a:p>
          <a:p>
            <a:pPr marL="219525" indent="-219525" defTabSz="878098" eaLnBrk="1" hangingPunct="1"/>
            <a:r>
              <a:rPr lang="en-US" dirty="0" smtClean="0">
                <a:latin typeface="Courier New" pitchFamily="49" charset="0"/>
              </a:rPr>
              <a:t>          tFilter.tcParameterValue = "2200".</a:t>
            </a:r>
          </a:p>
          <a:p>
            <a:pPr marL="219525" indent="-219525" defTabSz="878098" eaLnBrk="1" hangingPunct="1"/>
            <a:endParaRPr lang="en-US" dirty="0" smtClean="0">
              <a:latin typeface="Courier New" pitchFamily="49" charset="0"/>
            </a:endParaRPr>
          </a:p>
          <a:p>
            <a:pPr marL="219525" indent="-219525" defTabSz="878098" eaLnBrk="1" hangingPunct="1"/>
            <a:r>
              <a:rPr lang="en-US" dirty="0" smtClean="0">
                <a:latin typeface="Courier New" pitchFamily="49" charset="0"/>
              </a:rPr>
              <a:t>   create tFilter.</a:t>
            </a:r>
          </a:p>
          <a:p>
            <a:pPr marL="219525" indent="-219525" defTabSz="878098" eaLnBrk="1" hangingPunct="1"/>
            <a:r>
              <a:rPr lang="en-US" dirty="0" smtClean="0">
                <a:latin typeface="Courier New" pitchFamily="49" charset="0"/>
              </a:rPr>
              <a:t>   assign tFilter.tcBusinessFieldName = "icDomainCode"</a:t>
            </a:r>
          </a:p>
          <a:p>
            <a:pPr marL="219525" indent="-219525" defTabSz="878098" eaLnBrk="1" hangingPunct="1"/>
            <a:r>
              <a:rPr lang="en-US" dirty="0" smtClean="0">
                <a:latin typeface="Courier New" pitchFamily="49" charset="0"/>
              </a:rPr>
              <a:t>          tFilter.tcDataType = "c"</a:t>
            </a:r>
          </a:p>
          <a:p>
            <a:pPr marL="219525" indent="-219525" defTabSz="878098" eaLnBrk="1" hangingPunct="1"/>
            <a:r>
              <a:rPr lang="en-US" dirty="0" smtClean="0">
                <a:latin typeface="Courier New" pitchFamily="49" charset="0"/>
              </a:rPr>
              <a:t>          tFilter.tcOperator = "="</a:t>
            </a:r>
          </a:p>
          <a:p>
            <a:pPr marL="219525" indent="-219525" defTabSz="878098" eaLnBrk="1" hangingPunct="1"/>
            <a:r>
              <a:rPr lang="en-US" dirty="0" smtClean="0">
                <a:latin typeface="Courier New" pitchFamily="49" charset="0"/>
              </a:rPr>
              <a:t>          tFilter.tcParameterValue = "domain1".</a:t>
            </a:r>
          </a:p>
          <a:p>
            <a:pPr marL="219525" indent="-219525" defTabSz="878098" eaLnBrk="1" hangingPunct="1">
              <a:lnSpc>
                <a:spcPct val="80000"/>
              </a:lnSpc>
            </a:pPr>
            <a:endParaRPr lang="en-US" sz="800" dirty="0" smtClean="0">
              <a:latin typeface="Courier New" pitchFamily="49"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5535217-7FD6-46F8-82CC-221DCD53A609}" type="slidenum">
              <a:rPr lang="en-US" smtClean="0"/>
              <a:pPr/>
              <a:t>13</a:t>
            </a:fld>
            <a:endParaRPr lang="en-US" dirty="0"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dirty="0" smtClean="0"/>
              <a:t>With:</a:t>
            </a:r>
          </a:p>
          <a:p>
            <a:pPr marL="219525" indent="-219525" defTabSz="878098" eaLnBrk="1" hangingPunct="1">
              <a:buFontTx/>
              <a:buChar char="•"/>
            </a:pPr>
            <a:r>
              <a:rPr lang="en-US" dirty="0" smtClean="0"/>
              <a:t>icRange: The range to be read: “A” (all), “F” (first) or “L” (last).</a:t>
            </a:r>
          </a:p>
          <a:p>
            <a:pPr marL="219525" indent="-219525" defTabSz="878098" eaLnBrk="1" hangingPunct="1">
              <a:buFontTx/>
              <a:buChar char="•"/>
            </a:pPr>
            <a:r>
              <a:rPr lang="en-US" dirty="0" smtClean="0"/>
              <a:t>icRowid: Start reading with this rowid (reposition first before start reading) (if = '' then start at beginning).</a:t>
            </a:r>
          </a:p>
          <a:p>
            <a:pPr marL="219525" indent="-219525" defTabSz="878098" eaLnBrk="1" hangingPunct="1">
              <a:buFontTx/>
              <a:buChar char="•"/>
            </a:pPr>
            <a:r>
              <a:rPr lang="en-US" dirty="0" smtClean="0"/>
              <a:t>iiRowNumber:</a:t>
            </a:r>
            <a:r>
              <a:rPr lang="en-US" baseline="0" dirty="0" smtClean="0"/>
              <a:t> T</a:t>
            </a:r>
            <a:r>
              <a:rPr lang="en-US" dirty="0" smtClean="0"/>
              <a:t>he number of the row to start reading (if = 0 then start at beginning).</a:t>
            </a:r>
          </a:p>
          <a:p>
            <a:pPr marL="219525" indent="-219525" defTabSz="878098" eaLnBrk="1" hangingPunct="1">
              <a:buFontTx/>
              <a:buChar char="•"/>
            </a:pPr>
            <a:r>
              <a:rPr lang="en-US" dirty="0" smtClean="0"/>
              <a:t>iiNumberOfRows: The number of rows to be read (if = 0 then all is read).</a:t>
            </a:r>
          </a:p>
          <a:p>
            <a:pPr marL="219525" indent="-219525" defTabSz="878098" eaLnBrk="1" hangingPunct="1">
              <a:buFontTx/>
              <a:buChar char="•"/>
            </a:pPr>
            <a:r>
              <a:rPr lang="en-US" dirty="0" smtClean="0"/>
              <a:t>icSortColumns: Comma-separated list of field on which the result list need to be sorted.</a:t>
            </a:r>
          </a:p>
          <a:p>
            <a:pPr marL="219525" indent="-219525" defTabSz="878098" eaLnBrk="1" hangingPunct="1">
              <a:buFontTx/>
              <a:buChar char="•"/>
            </a:pPr>
            <a:r>
              <a:rPr lang="en-US" dirty="0" smtClean="0"/>
              <a:t>ilCountOnly: (default false), if true, then only count, so the result dataset is not filled in, and only the viCount is returned.</a:t>
            </a:r>
          </a:p>
          <a:p>
            <a:pPr marL="219525" indent="-219525" defTabSz="878098" eaLnBrk="1" hangingPunct="1">
              <a:buFontTx/>
              <a:buChar char="•"/>
            </a:pPr>
            <a:r>
              <a:rPr lang="en-US" dirty="0" smtClean="0"/>
              <a:t>ilForwardRead (default true): Read forward through the query</a:t>
            </a:r>
          </a:p>
          <a:p>
            <a:pPr marL="219525" indent="-219525" defTabSz="878098" eaLnBrk="1" hangingPunct="1">
              <a:buFontTx/>
              <a:buChar char="•"/>
            </a:pPr>
            <a:r>
              <a:rPr lang="en-US" dirty="0" smtClean="0"/>
              <a:t>iiMaximumRowsToCount: Stop counting after number of rows</a:t>
            </a:r>
            <a:r>
              <a:rPr lang="en-US" baseline="0" dirty="0" smtClean="0"/>
              <a:t> </a:t>
            </a:r>
            <a:r>
              <a:rPr lang="en-US" dirty="0" smtClean="0"/>
              <a:t>(if = 0, NO COUNTING will occur).</a:t>
            </a:r>
          </a:p>
          <a:p>
            <a:pPr marL="219525" indent="-219525" defTabSz="878098" eaLnBrk="1" hangingPunct="1">
              <a:buFontTx/>
              <a:buChar char="•"/>
            </a:pPr>
            <a:r>
              <a:rPr lang="en-US" dirty="0" smtClean="0"/>
              <a:t>Dataset tFilter: The condition for the query (see HTML documentation for the specific query).</a:t>
            </a:r>
          </a:p>
          <a:p>
            <a:pPr marL="219525" indent="-219525" defTabSz="878098" eaLnBrk="1" hangingPunct="1">
              <a:buFontTx/>
              <a:buChar char="•"/>
            </a:pPr>
            <a:r>
              <a:rPr lang="en-US" dirty="0" smtClean="0"/>
              <a:t>viCount: The number of records counted.</a:t>
            </a:r>
          </a:p>
          <a:p>
            <a:pPr marL="219525" indent="-219525" defTabSz="878098" eaLnBrk="1" hangingPunct="1">
              <a:buFontTx/>
              <a:buChar char="•"/>
            </a:pPr>
            <a:r>
              <a:rPr lang="en-US" dirty="0" smtClean="0"/>
              <a:t>vlEoq: End of query reached.</a:t>
            </a:r>
            <a:r>
              <a:rPr lang="en-US" baseline="0" dirty="0" smtClean="0"/>
              <a:t> </a:t>
            </a:r>
            <a:r>
              <a:rPr lang="en-US" dirty="0" smtClean="0"/>
              <a:t>This is true if the last record matching the conditions was read from the database.</a:t>
            </a:r>
          </a:p>
          <a:p>
            <a:pPr marL="219525" indent="-219525" defTabSz="878098" eaLnBrk="1" hangingPunct="1">
              <a:buFontTx/>
              <a:buChar char="•"/>
            </a:pPr>
            <a:r>
              <a:rPr lang="en-US" dirty="0" smtClean="0"/>
              <a:t>Tq&lt;QueryName&gt;:</a:t>
            </a:r>
            <a:r>
              <a:rPr lang="en-US" baseline="0" dirty="0" smtClean="0"/>
              <a:t> </a:t>
            </a:r>
            <a:r>
              <a:rPr lang="en-US" dirty="0" smtClean="0"/>
              <a:t>The result dataset.</a:t>
            </a:r>
          </a:p>
          <a:p>
            <a:pPr marL="219525" indent="-219525" defTabSz="878098" eaLnBrk="1" hangingPunct="1">
              <a:lnSpc>
                <a:spcPct val="80000"/>
              </a:lnSpc>
            </a:pPr>
            <a:endParaRPr lang="en-US" dirty="0" smtClean="0"/>
          </a:p>
          <a:p>
            <a:pPr marL="219525" indent="-219525" defTabSz="878098" eaLnBrk="1" hangingPunct="1">
              <a:lnSpc>
                <a:spcPct val="80000"/>
              </a:lnSpc>
            </a:pPr>
            <a:r>
              <a:rPr lang="en-US" dirty="0" smtClean="0"/>
              <a:t>For example:</a:t>
            </a:r>
          </a:p>
          <a:p>
            <a:pPr marL="219525" indent="-219525" defTabSz="878098" eaLnBrk="1" hangingPunct="1">
              <a:lnSpc>
                <a:spcPct val="70000"/>
              </a:lnSpc>
            </a:pPr>
            <a:r>
              <a:rPr lang="en-US" sz="900" dirty="0" smtClean="0">
                <a:latin typeface="Courier New" pitchFamily="49" charset="0"/>
              </a:rPr>
              <a:t>run SelectGl in vhProxyComponent ('', /* Company code */</a:t>
            </a:r>
          </a:p>
          <a:p>
            <a:pPr marL="219525" indent="-219525" defTabSz="878098" eaLnBrk="1" hangingPunct="1">
              <a:lnSpc>
                <a:spcPct val="70000"/>
              </a:lnSpc>
            </a:pPr>
            <a:r>
              <a:rPr lang="en-US" sz="900" dirty="0" smtClean="0">
                <a:latin typeface="Courier New" pitchFamily="49" charset="0"/>
              </a:rPr>
              <a:t>                                  'A', /* range */</a:t>
            </a:r>
          </a:p>
          <a:p>
            <a:pPr marL="219525" indent="-219525" defTabSz="878098" eaLnBrk="1" hangingPunct="1">
              <a:lnSpc>
                <a:spcPct val="70000"/>
              </a:lnSpc>
            </a:pPr>
            <a:r>
              <a:rPr lang="en-US" sz="900" dirty="0" smtClean="0">
                <a:latin typeface="Courier New" pitchFamily="49" charset="0"/>
              </a:rPr>
              <a:t>                                  '', /* start from rowid */</a:t>
            </a:r>
          </a:p>
          <a:p>
            <a:pPr marL="219525" indent="-219525" defTabSz="878098" eaLnBrk="1" hangingPunct="1">
              <a:lnSpc>
                <a:spcPct val="70000"/>
              </a:lnSpc>
            </a:pPr>
            <a:r>
              <a:rPr lang="en-US" sz="900" dirty="0" smtClean="0">
                <a:latin typeface="Courier New" pitchFamily="49" charset="0"/>
              </a:rPr>
              <a:t>                                  0, /* start from row number */</a:t>
            </a:r>
          </a:p>
          <a:p>
            <a:pPr marL="219525" indent="-219525" defTabSz="878098" eaLnBrk="1" hangingPunct="1">
              <a:lnSpc>
                <a:spcPct val="70000"/>
              </a:lnSpc>
            </a:pPr>
            <a:r>
              <a:rPr lang="en-US" sz="900" dirty="0" smtClean="0">
                <a:latin typeface="Courier New" pitchFamily="49" charset="0"/>
              </a:rPr>
              <a:t>                                  50, /* number of rows to retrieve */</a:t>
            </a:r>
          </a:p>
          <a:p>
            <a:pPr marL="219525" indent="-219525" defTabSz="878098" eaLnBrk="1" hangingPunct="1">
              <a:lnSpc>
                <a:spcPct val="70000"/>
              </a:lnSpc>
            </a:pPr>
            <a:r>
              <a:rPr lang="en-US" sz="900" dirty="0" smtClean="0">
                <a:latin typeface="Courier New" pitchFamily="49" charset="0"/>
              </a:rPr>
              <a:t>                                  '', /* sort columns */</a:t>
            </a:r>
          </a:p>
          <a:p>
            <a:pPr marL="219525" indent="-219525" defTabSz="878098" eaLnBrk="1" hangingPunct="1">
              <a:lnSpc>
                <a:spcPct val="70000"/>
              </a:lnSpc>
            </a:pPr>
            <a:r>
              <a:rPr lang="en-US" sz="900" dirty="0" smtClean="0">
                <a:latin typeface="Courier New" pitchFamily="49" charset="0"/>
              </a:rPr>
              <a:t>                                  FALSE, /* only counting */</a:t>
            </a:r>
          </a:p>
          <a:p>
            <a:pPr marL="219525" indent="-219525" defTabSz="878098" eaLnBrk="1" hangingPunct="1">
              <a:lnSpc>
                <a:spcPct val="70000"/>
              </a:lnSpc>
            </a:pPr>
            <a:r>
              <a:rPr lang="en-US" sz="900" dirty="0" smtClean="0">
                <a:latin typeface="Courier New" pitchFamily="49" charset="0"/>
              </a:rPr>
              <a:t>                                  TRUE, /* forward read */</a:t>
            </a:r>
          </a:p>
          <a:p>
            <a:pPr marL="219525" indent="-219525" defTabSz="878098" eaLnBrk="1" hangingPunct="1">
              <a:lnSpc>
                <a:spcPct val="70000"/>
              </a:lnSpc>
            </a:pPr>
            <a:r>
              <a:rPr lang="en-US" sz="900" dirty="0" smtClean="0">
                <a:latin typeface="Courier New" pitchFamily="49" charset="0"/>
              </a:rPr>
              <a:t>                                  0, /* maximum rows to count */</a:t>
            </a:r>
          </a:p>
          <a:p>
            <a:pPr marL="219525" indent="-219525" defTabSz="878098" eaLnBrk="1" hangingPunct="1">
              <a:lnSpc>
                <a:spcPct val="70000"/>
              </a:lnSpc>
            </a:pPr>
            <a:r>
              <a:rPr lang="en-US" sz="900" dirty="0" smtClean="0">
                <a:latin typeface="Courier New" pitchFamily="49" charset="0"/>
              </a:rPr>
              <a:t>                                  DATASET tFilter,</a:t>
            </a:r>
          </a:p>
          <a:p>
            <a:pPr marL="219525" indent="-219525" defTabSz="878098" eaLnBrk="1" hangingPunct="1">
              <a:lnSpc>
                <a:spcPct val="70000"/>
              </a:lnSpc>
            </a:pPr>
            <a:r>
              <a:rPr lang="en-US" sz="900" dirty="0" smtClean="0">
                <a:latin typeface="Courier New" pitchFamily="49" charset="0"/>
              </a:rPr>
              <a:t>                                  OUTPUT viCount,</a:t>
            </a:r>
          </a:p>
          <a:p>
            <a:pPr marL="219525" indent="-219525" defTabSz="878098" eaLnBrk="1" hangingPunct="1">
              <a:lnSpc>
                <a:spcPct val="70000"/>
              </a:lnSpc>
            </a:pPr>
            <a:r>
              <a:rPr lang="en-US" sz="900" dirty="0" smtClean="0">
                <a:latin typeface="Courier New" pitchFamily="49" charset="0"/>
              </a:rPr>
              <a:t>                                  OUTPUT vlEoq,</a:t>
            </a:r>
          </a:p>
          <a:p>
            <a:pPr marL="219525" indent="-219525" defTabSz="878098" eaLnBrk="1" hangingPunct="1">
              <a:lnSpc>
                <a:spcPct val="70000"/>
              </a:lnSpc>
            </a:pPr>
            <a:r>
              <a:rPr lang="en-US" sz="900" dirty="0" smtClean="0">
                <a:latin typeface="Courier New" pitchFamily="49" charset="0"/>
              </a:rPr>
              <a:t>                                  OUTPUT DATASET tqSelectGl,</a:t>
            </a:r>
          </a:p>
          <a:p>
            <a:pPr marL="219525" indent="-219525" defTabSz="878098" eaLnBrk="1" hangingPunct="1">
              <a:lnSpc>
                <a:spcPct val="70000"/>
              </a:lnSpc>
            </a:pPr>
            <a:r>
              <a:rPr lang="en-US" sz="900" dirty="0" smtClean="0">
                <a:latin typeface="Courier New" pitchFamily="49" charset="0"/>
              </a:rPr>
              <a:t>                                  OUTPUT DATASET tFcMessages,</a:t>
            </a:r>
          </a:p>
          <a:p>
            <a:pPr marL="219525" indent="-219525" defTabSz="878098" eaLnBrk="1" hangingPunct="1">
              <a:lnSpc>
                <a:spcPct val="70000"/>
              </a:lnSpc>
            </a:pPr>
            <a:r>
              <a:rPr lang="en-US" sz="900" dirty="0" smtClean="0">
                <a:latin typeface="Courier New" pitchFamily="49" charset="0"/>
              </a:rPr>
              <a:t>                                  OUTPUT viReturn).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19BAD91A-8EB8-495D-A97C-6111465B0B95}" type="slidenum">
              <a:rPr lang="en-US" smtClean="0"/>
              <a:pPr/>
              <a:t>14</a:t>
            </a:fld>
            <a:endParaRPr lang="en-US" dirty="0"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Use the HTML documentation for the classes to find the right method or query.</a:t>
            </a:r>
          </a:p>
          <a:p>
            <a:pPr marL="219525" indent="-219525" defTabSz="878098" eaLnBrk="1" hangingPunct="1">
              <a:lnSpc>
                <a:spcPct val="80000"/>
              </a:lnSpc>
            </a:pPr>
            <a:endParaRPr lang="en-US" sz="800" dirty="0" smtClean="0"/>
          </a:p>
          <a:p>
            <a:pPr defTabSz="878098" eaLnBrk="1" hangingPunct="1">
              <a:lnSpc>
                <a:spcPct val="80000"/>
              </a:lnSpc>
            </a:pPr>
            <a:r>
              <a:rPr lang="en-US" sz="800" dirty="0" smtClean="0">
                <a:latin typeface="Courier New" pitchFamily="49" charset="0"/>
              </a:rPr>
              <a:t>ApiMaintainByDataset</a:t>
            </a:r>
            <a:r>
              <a:rPr lang="en-US" sz="800" dirty="0" smtClean="0"/>
              <a:t> is typically used for updates. This method has the object dataset as an input parameter. It generically creates data that is not found in the database, and updates data it finds (using the alternate key: the object dataset is not expected to have ID fields filled in). It does not delete data.</a:t>
            </a:r>
          </a:p>
          <a:p>
            <a:pPr marL="219525" indent="-219525" defTabSz="878098" eaLnBrk="1" hangingPunct="1">
              <a:lnSpc>
                <a:spcPct val="80000"/>
              </a:lnSpc>
            </a:pPr>
            <a:endParaRPr lang="en-US" sz="800" dirty="0" smtClean="0"/>
          </a:p>
          <a:p>
            <a:pPr indent="-219525" defTabSz="878098" eaLnBrk="1" hangingPunct="1">
              <a:lnSpc>
                <a:spcPct val="80000"/>
              </a:lnSpc>
            </a:pPr>
            <a:r>
              <a:rPr lang="en-US" sz="800" dirty="0" smtClean="0"/>
              <a:t>The </a:t>
            </a:r>
            <a:r>
              <a:rPr lang="en-US" sz="800" dirty="0" smtClean="0">
                <a:latin typeface="Courier New" pitchFamily="49" charset="0"/>
              </a:rPr>
              <a:t>ApiMaintainByDatasetWithOutput</a:t>
            </a:r>
            <a:r>
              <a:rPr lang="en-US" sz="800" dirty="0" smtClean="0"/>
              <a:t> method is the same method that is used for QXtend inbound integration, and the XML daemon. This method works only if the component has the method </a:t>
            </a:r>
            <a:r>
              <a:rPr lang="en-US" sz="800" dirty="0" smtClean="0">
                <a:latin typeface="Courier New" pitchFamily="49" charset="0"/>
              </a:rPr>
              <a:t>DataLoadByInput</a:t>
            </a:r>
            <a:r>
              <a:rPr lang="en-US" sz="800" dirty="0" smtClean="0"/>
              <a:t> implemented. This can be checked in the HTML documentation, by looking at the code.</a:t>
            </a:r>
          </a:p>
          <a:p>
            <a:pPr marL="219525" indent="-219525" defTabSz="878098" eaLnBrk="1" hangingPunct="1">
              <a:lnSpc>
                <a:spcPct val="80000"/>
              </a:lnSpc>
            </a:pPr>
            <a:endParaRPr lang="en-US" sz="800" dirty="0" smtClean="0"/>
          </a:p>
          <a:p>
            <a:pPr marL="219525" indent="-219525" defTabSz="878098" eaLnBrk="1" hangingPunct="1">
              <a:lnSpc>
                <a:spcPct val="80000"/>
              </a:lnSpc>
            </a:pPr>
            <a:r>
              <a:rPr lang="en-US" sz="800" dirty="0" smtClean="0"/>
              <a:t>See the Solutions document for a description of what should be done as preparation for API calls (cbserver.xml and env.p files).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259F8EB-93E4-4A77-86DB-AF59989A90D7}" type="slidenum">
              <a:rPr lang="en-US" smtClean="0"/>
              <a:pPr/>
              <a:t>15</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This example uses the </a:t>
            </a:r>
            <a:r>
              <a:rPr lang="en-US" sz="800" dirty="0" err="1" smtClean="0"/>
              <a:t>apiMaintainByDatasetWithOutput</a:t>
            </a:r>
            <a:r>
              <a:rPr lang="en-US" sz="800" dirty="0" smtClean="0"/>
              <a:t> method to create a Country object on the Financials business layer.</a:t>
            </a:r>
          </a:p>
          <a:p>
            <a:pPr marL="219525" indent="-219525" defTabSz="878098" eaLnBrk="1" hangingPunct="1">
              <a:lnSpc>
                <a:spcPct val="80000"/>
              </a:lnSpc>
            </a:pPr>
            <a:r>
              <a:rPr lang="en-US" sz="800" dirty="0" smtClean="0"/>
              <a:t>The following needs to be done on the client caller to implement this:</a:t>
            </a:r>
          </a:p>
          <a:p>
            <a:pPr marL="219525" indent="-219525" defTabSz="878098" eaLnBrk="1" hangingPunct="1">
              <a:lnSpc>
                <a:spcPct val="80000"/>
              </a:lnSpc>
            </a:pPr>
            <a:endParaRPr lang="en-US" sz="800" dirty="0" smtClean="0"/>
          </a:p>
          <a:p>
            <a:pPr marL="219525" indent="-219525" defTabSz="878098" eaLnBrk="1" hangingPunct="1">
              <a:lnSpc>
                <a:spcPct val="80000"/>
              </a:lnSpc>
              <a:buFontTx/>
              <a:buChar char="•"/>
            </a:pPr>
            <a:r>
              <a:rPr lang="en-US" sz="800" dirty="0" smtClean="0"/>
              <a:t>Include the definitions for everything required on the client side proxy call.</a:t>
            </a:r>
          </a:p>
          <a:p>
            <a:pPr marL="219525" indent="-219525" defTabSz="878098" eaLnBrk="1" hangingPunct="1">
              <a:lnSpc>
                <a:spcPct val="80000"/>
              </a:lnSpc>
              <a:buFontTx/>
              <a:buChar char="•"/>
            </a:pPr>
            <a:r>
              <a:rPr lang="en-US" sz="800" dirty="0" smtClean="0"/>
              <a:t>Run the proxy method persistently.</a:t>
            </a:r>
          </a:p>
          <a:p>
            <a:pPr marL="219525" indent="-219525" defTabSz="878098" eaLnBrk="1" hangingPunct="1">
              <a:lnSpc>
                <a:spcPct val="80000"/>
              </a:lnSpc>
              <a:buFontTx/>
              <a:buChar char="•"/>
            </a:pPr>
            <a:r>
              <a:rPr lang="en-US" sz="800" dirty="0" smtClean="0"/>
              <a:t>Create the records that hold the information of the country object that needs to be created. Remark the </a:t>
            </a:r>
            <a:r>
              <a:rPr lang="en-US" sz="800" dirty="0" err="1" smtClean="0"/>
              <a:t>tc_rowid</a:t>
            </a:r>
            <a:r>
              <a:rPr lang="en-US" sz="800" dirty="0" smtClean="0"/>
              <a:t> and </a:t>
            </a:r>
            <a:r>
              <a:rPr lang="en-US" sz="800" dirty="0" err="1" smtClean="0"/>
              <a:t>tc_parentrowid</a:t>
            </a:r>
            <a:r>
              <a:rPr lang="en-US" sz="800" dirty="0" smtClean="0"/>
              <a:t>. These fields need to be filled in because this is the how </a:t>
            </a:r>
            <a:r>
              <a:rPr lang="en-US" sz="800" smtClean="0"/>
              <a:t>the backend </a:t>
            </a:r>
            <a:r>
              <a:rPr lang="en-US" sz="800" dirty="0" smtClean="0"/>
              <a:t>knows what information belongs together. In this simple sample, we are creating only one object. Of course it is possible to create a whole set of objects in one call.</a:t>
            </a:r>
          </a:p>
          <a:p>
            <a:pPr marL="219525" indent="-219525" defTabSz="878098" eaLnBrk="1" hangingPunct="1">
              <a:lnSpc>
                <a:spcPct val="80000"/>
              </a:lnSpc>
              <a:buFontTx/>
              <a:buChar char="•"/>
            </a:pPr>
            <a:r>
              <a:rPr lang="en-US" sz="800" dirty="0" smtClean="0"/>
              <a:t>Run the </a:t>
            </a:r>
            <a:r>
              <a:rPr lang="en-US" sz="800" dirty="0" err="1" smtClean="0"/>
              <a:t>ApiMaintainByDatasetWithOutput</a:t>
            </a:r>
            <a:r>
              <a:rPr lang="en-US" sz="800" dirty="0" smtClean="0"/>
              <a:t> method.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4660B020-8D22-41BD-B825-5C4C5D6C674C}" type="slidenum">
              <a:rPr lang="en-US" smtClean="0"/>
              <a:pPr/>
              <a:t>16</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5. Use the information in tFcMessages to look for any exception messages coming back from the business logic.</a:t>
            </a:r>
          </a:p>
          <a:p>
            <a:pPr marL="219525" indent="-219525" defTabSz="878098" eaLnBrk="1" hangingPunct="1">
              <a:lnSpc>
                <a:spcPct val="80000"/>
              </a:lnSpc>
            </a:pPr>
            <a:r>
              <a:rPr lang="en-US" sz="800" dirty="0" smtClean="0"/>
              <a:t>6. Use the output dataset to look for the exact data that was written to the database for the new object.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A6F0989-5090-44C1-B7DD-350352684FE6}" type="slidenum">
              <a:rPr lang="en-US" smtClean="0"/>
              <a:pPr/>
              <a:t>17</a:t>
            </a:fld>
            <a:endParaRPr lang="en-US" dirty="0"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u="sng" dirty="0" smtClean="0"/>
              <a:t>apiMaintainByDataset:</a:t>
            </a:r>
          </a:p>
          <a:p>
            <a:pPr marL="219525" indent="-219525" defTabSz="878098" eaLnBrk="1" hangingPunct="1">
              <a:lnSpc>
                <a:spcPct val="80000"/>
              </a:lnSpc>
              <a:buFontTx/>
              <a:buChar char="•"/>
            </a:pPr>
            <a:r>
              <a:rPr lang="en-US" sz="800" dirty="0" smtClean="0"/>
              <a:t>Expects an input dataset that exactly matches the structure of the object dataset.</a:t>
            </a:r>
          </a:p>
          <a:p>
            <a:pPr marL="219525" indent="-219525" defTabSz="878098" eaLnBrk="1" hangingPunct="1">
              <a:lnSpc>
                <a:spcPct val="80000"/>
              </a:lnSpc>
              <a:buFontTx/>
              <a:buChar char="•"/>
            </a:pPr>
            <a:r>
              <a:rPr lang="en-US" sz="800" dirty="0" smtClean="0"/>
              <a:t>Automatically detects if the object needs to be created or modified based on the alternate key values.</a:t>
            </a:r>
          </a:p>
          <a:p>
            <a:pPr marL="219525" indent="-219525" defTabSz="878098" eaLnBrk="1" hangingPunct="1">
              <a:lnSpc>
                <a:spcPct val="80000"/>
              </a:lnSpc>
              <a:buFontTx/>
              <a:buChar char="•"/>
            </a:pPr>
            <a:r>
              <a:rPr lang="en-US" sz="800" dirty="0" smtClean="0"/>
              <a:t>Expects the full object data. Automatically deletes child records that exist in the database, but do not exist in the input dataset.</a:t>
            </a:r>
          </a:p>
          <a:p>
            <a:pPr marL="219525" indent="-219525" defTabSz="878098" eaLnBrk="1" hangingPunct="1">
              <a:lnSpc>
                <a:spcPct val="80000"/>
              </a:lnSpc>
              <a:buFontTx/>
              <a:buChar char="•"/>
            </a:pPr>
            <a:r>
              <a:rPr lang="en-US" sz="800" dirty="0" smtClean="0"/>
              <a:t>Cannot be used to delete specific detail lines (child records).</a:t>
            </a:r>
          </a:p>
          <a:p>
            <a:pPr marL="219525" indent="-219525" defTabSz="878098" eaLnBrk="1" hangingPunct="1">
              <a:lnSpc>
                <a:spcPct val="80000"/>
              </a:lnSpc>
              <a:buFontTx/>
              <a:buChar char="•"/>
            </a:pPr>
            <a:r>
              <a:rPr lang="en-US" sz="800" dirty="0" smtClean="0"/>
              <a:t>Cannot be used to add specific detail lines.</a:t>
            </a:r>
          </a:p>
          <a:p>
            <a:pPr marL="219525" indent="-219525" defTabSz="878098" eaLnBrk="1" hangingPunct="1">
              <a:lnSpc>
                <a:spcPct val="80000"/>
              </a:lnSpc>
              <a:buFontTx/>
              <a:buChar char="•"/>
            </a:pPr>
            <a:r>
              <a:rPr lang="en-US" sz="800" dirty="0" smtClean="0"/>
              <a:t>Does not return the created/modified/deleted objects. It does only return a result via the oiReturnStatus.</a:t>
            </a:r>
          </a:p>
          <a:p>
            <a:pPr marL="219525" indent="-219525" defTabSz="878098" eaLnBrk="1" hangingPunct="1">
              <a:lnSpc>
                <a:spcPct val="80000"/>
              </a:lnSpc>
            </a:pPr>
            <a:endParaRPr lang="en-US" sz="800" dirty="0" smtClean="0"/>
          </a:p>
          <a:p>
            <a:pPr marL="219525" indent="-219525" defTabSz="878098" eaLnBrk="1" hangingPunct="1">
              <a:lnSpc>
                <a:spcPct val="80000"/>
              </a:lnSpc>
            </a:pPr>
            <a:r>
              <a:rPr lang="en-US" sz="800" u="sng" dirty="0" smtClean="0"/>
              <a:t>apiMaintainByDatasetWithOutput:</a:t>
            </a:r>
          </a:p>
          <a:p>
            <a:pPr marL="219525" indent="-219525" defTabSz="878098" eaLnBrk="1" hangingPunct="1">
              <a:lnSpc>
                <a:spcPct val="80000"/>
              </a:lnSpc>
              <a:buFontTx/>
              <a:buChar char="•"/>
            </a:pPr>
            <a:r>
              <a:rPr lang="en-US" sz="800" dirty="0" smtClean="0"/>
              <a:t>If ilPartialUpdate is true then:</a:t>
            </a:r>
          </a:p>
          <a:p>
            <a:pPr marL="658574" lvl="1" indent="-486308" defTabSz="878098" eaLnBrk="1" hangingPunct="1">
              <a:lnSpc>
                <a:spcPct val="80000"/>
              </a:lnSpc>
              <a:buFontTx/>
              <a:buChar char="•"/>
            </a:pPr>
            <a:r>
              <a:rPr lang="en-US" sz="800" dirty="0" smtClean="0"/>
              <a:t>Expects an input dataset that can be a subset of the object dataset what concerns the structure.</a:t>
            </a:r>
          </a:p>
          <a:p>
            <a:pPr marL="658574" lvl="1" indent="-486308" defTabSz="878098" eaLnBrk="1" hangingPunct="1">
              <a:lnSpc>
                <a:spcPct val="80000"/>
              </a:lnSpc>
              <a:buFontTx/>
              <a:buChar char="•"/>
            </a:pPr>
            <a:r>
              <a:rPr lang="en-US" sz="800" dirty="0" smtClean="0"/>
              <a:t>For modification of objects, the data passed to the method does not need to be complete. The bare minimum is the alternate key fields of the main table in the object.</a:t>
            </a:r>
          </a:p>
          <a:p>
            <a:pPr marL="658574" lvl="1" indent="-486308" defTabSz="878098" eaLnBrk="1" hangingPunct="1">
              <a:lnSpc>
                <a:spcPct val="80000"/>
              </a:lnSpc>
              <a:buFontTx/>
              <a:buChar char="•"/>
            </a:pPr>
            <a:r>
              <a:rPr lang="en-US" sz="800" dirty="0" smtClean="0"/>
              <a:t>If fields are passed with value ? (unknown value / null), they are not updated in the database (exception can be made by using icPartialUpdateExceptionList).</a:t>
            </a:r>
          </a:p>
          <a:p>
            <a:pPr marL="658574" lvl="1" indent="-486308" defTabSz="878098" eaLnBrk="1" hangingPunct="1">
              <a:lnSpc>
                <a:spcPct val="80000"/>
              </a:lnSpc>
              <a:buFontTx/>
              <a:buChar char="•"/>
            </a:pPr>
            <a:r>
              <a:rPr lang="en-US" sz="800" dirty="0" smtClean="0"/>
              <a:t>Value of “tc_rowid” is taken into account for deletion of child records. If the tc_rowid is “D”, then the logic will try to delete the record..</a:t>
            </a:r>
          </a:p>
          <a:p>
            <a:pPr marL="219525" indent="-219525" defTabSz="878098" eaLnBrk="1" hangingPunct="1">
              <a:lnSpc>
                <a:spcPct val="80000"/>
              </a:lnSpc>
              <a:buFontTx/>
              <a:buChar char="•"/>
            </a:pPr>
            <a:r>
              <a:rPr lang="en-US" sz="800" dirty="0" smtClean="0"/>
              <a:t>This method returns the object dataset if ilReturnDataset is set to true.</a:t>
            </a:r>
          </a:p>
          <a:p>
            <a:pPr marL="658574" lvl="1" indent="-486308" defTabSz="878098" eaLnBrk="1" hangingPunct="1">
              <a:lnSpc>
                <a:spcPct val="80000"/>
              </a:lnSpc>
              <a:buFontTx/>
              <a:buChar char="•"/>
            </a:pPr>
            <a:endParaRPr lang="en-US" sz="800" dirty="0" smtClean="0"/>
          </a:p>
          <a:p>
            <a:pPr marL="219525" indent="-219525" defTabSz="878098" eaLnBrk="1" hangingPunct="1">
              <a:lnSpc>
                <a:spcPct val="80000"/>
              </a:lnSpc>
              <a:buFontTx/>
              <a:buChar char="•"/>
            </a:pPr>
            <a:endParaRPr lang="en-US" sz="8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C0D1C5B-69CB-4CEF-BD9E-D9950A7AAF47}" type="slidenum">
              <a:rPr lang="en-US" smtClean="0"/>
              <a:pPr/>
              <a:t>18</a:t>
            </a:fld>
            <a:endParaRPr lang="en-US"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buFontTx/>
              <a:buChar char="•"/>
            </a:pPr>
            <a:endParaRPr lang="en-US" sz="8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580BAF2F-5D60-4963-BFD6-B4B8DA2B0E52}" type="slidenum">
              <a:rPr lang="en-US" smtClean="0"/>
              <a:pPr/>
              <a:t>2</a:t>
            </a:fld>
            <a:endParaRPr lang="en-US" dirty="0" smtClean="0"/>
          </a:p>
        </p:txBody>
      </p:sp>
      <p:sp>
        <p:nvSpPr>
          <p:cNvPr id="25603" name="Rectangle 7"/>
          <p:cNvSpPr txBox="1">
            <a:spLocks noGrp="1" noChangeArrowheads="1"/>
          </p:cNvSpPr>
          <p:nvPr/>
        </p:nvSpPr>
        <p:spPr bwMode="auto">
          <a:xfrm>
            <a:off x="3956348" y="8806532"/>
            <a:ext cx="3027137" cy="462937"/>
          </a:xfrm>
          <a:prstGeom prst="rect">
            <a:avLst/>
          </a:prstGeom>
          <a:noFill/>
          <a:ln w="9525">
            <a:noFill/>
            <a:miter lim="800000"/>
            <a:headEnd/>
            <a:tailEnd/>
          </a:ln>
        </p:spPr>
        <p:txBody>
          <a:bodyPr lIns="92824" tIns="46412" rIns="92824" bIns="46412" anchor="b"/>
          <a:lstStyle/>
          <a:p>
            <a:pPr algn="r" defTabSz="928407"/>
            <a:fld id="{FDA3002E-A472-4FF3-81DC-B0BCDA2239F6}" type="slidenum">
              <a:rPr lang="en-US" sz="1200" b="0"/>
              <a:pPr algn="r" defTabSz="928407"/>
              <a:t>2</a:t>
            </a:fld>
            <a:endParaRPr lang="en-US" sz="1200" b="0" dirty="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p:spPr>
        <p:txBody>
          <a:bodyPr lIns="92824" tIns="46412" rIns="92824" bIns="46412"/>
          <a:lstStyle/>
          <a:p>
            <a:pPr defTabSz="878098"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FBE4B067-552F-4C9C-A456-E5F6B98F474E}" type="slidenum">
              <a:rPr lang="en-US" smtClean="0"/>
              <a:pPr/>
              <a:t>3</a:t>
            </a:fld>
            <a:endParaRPr lang="en-US" dirty="0"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dirty="0" smtClean="0"/>
              <a:t>Refer to the QXtend training for information on how to set up and configure data sync for Financials data using QXtend.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D2C8D6C4-B121-40F0-B986-B4286902B91E}" type="slidenum">
              <a:rPr lang="en-US" smtClean="0"/>
              <a:pPr/>
              <a:t>4</a:t>
            </a:fld>
            <a:endParaRPr lang="en-US" dirty="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Refer to the document “Calling API Documentation” for more detailed information and sample code.</a:t>
            </a:r>
          </a:p>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210E0CA5-6F9E-47BC-92AF-EA9D7144ABDF}" type="slidenum">
              <a:rPr lang="en-US" smtClean="0"/>
              <a:pPr/>
              <a:t>5</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0C48456F-E36C-4905-B103-FEA2407A6379}" type="slidenum">
              <a:rPr lang="en-US" smtClean="0"/>
              <a:pPr/>
              <a:t>6</a:t>
            </a:fld>
            <a:endParaRPr lang="en-US" dirty="0"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dirty="0" smtClean="0">
              <a:latin typeface="Courier New" pitchFamily="49"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3D0F08A-A582-4939-9C36-7963497EC1EB}" type="slidenum">
              <a:rPr lang="en-US" smtClean="0"/>
              <a:pPr/>
              <a:t>7</a:t>
            </a:fld>
            <a:endParaRPr lang="en-US" dirty="0"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B359B71-898A-4D17-8920-FF9948693B72}" type="slidenum">
              <a:rPr lang="en-US" smtClean="0"/>
              <a:pPr/>
              <a:t>8</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In the training environment, the PROPATH should point to “/dr01/qadapps/qea/fin/proxysrc”.</a:t>
            </a:r>
          </a:p>
          <a:p>
            <a:pPr marL="219525" indent="-219525" defTabSz="878098" eaLnBrk="1" hangingPunct="1">
              <a:lnSpc>
                <a:spcPct val="80000"/>
              </a:lnSpc>
            </a:pPr>
            <a:endParaRPr lang="en-US" sz="8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A4DFA7F-0698-4EDD-B4ED-36C347D3ECE5}" type="slidenum">
              <a:rPr lang="en-US" smtClean="0"/>
              <a:pPr/>
              <a:t>9</a:t>
            </a:fld>
            <a:endParaRPr lang="en-US" dirty="0"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899746" y="4940301"/>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6962"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801688"/>
            <a:ext cx="6031523"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3C5FC1EC-8D86-42B5-8B9F-8CEC0EADF14F}"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33E39170-5531-400C-BA3D-31FF193E3D52}"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04239"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9E10B4C3-1101-4803-BDFF-CC1D8E4B5BCD}"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A0F377CD-1A3A-49FE-9743-6C2BFD3AF109}"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F5FE6535-0E45-4A1C-8044-C4A0704E59EA}"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B6F81F2C-EAA0-4A89-B9EC-F96814402A2C}"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2F37162-EA89-437E-AC72-0A8C7F1C2D1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C270A9B-09E7-469D-985B-22EBCE3D2D6F}"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C7663DB7-8A8A-453C-9C6D-09E88EF5EE8A}"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6273"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6241074"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30CA3FC-598D-4BD2-91B1-FA0A5FB5FD2C}"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3C5FC1EC-8D86-42B5-8B9F-8CEC0EADF14F}"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E10B4C3-1101-4803-BDFF-CC1D8E4B5BCD}"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A0F377CD-1A3A-49FE-9743-6C2BFD3AF109}"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5FE6535-0E45-4A1C-8044-C4A0704E59EA}"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B6F81F2C-EAA0-4A89-B9EC-F96814402A2C}"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36477"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1028"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029"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43"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Arial" charset="0"/>
        </a:defRPr>
      </a:lvl2pPr>
      <a:lvl3pPr algn="l" rtl="0" eaLnBrk="0" fontAlgn="base" hangingPunct="0">
        <a:lnSpc>
          <a:spcPct val="90000"/>
        </a:lnSpc>
        <a:spcBef>
          <a:spcPct val="0"/>
        </a:spcBef>
        <a:spcAft>
          <a:spcPct val="0"/>
        </a:spcAft>
        <a:defRPr sz="3200" b="1">
          <a:solidFill>
            <a:srgbClr val="5A87C6"/>
          </a:solidFill>
          <a:latin typeface="Arial" charset="0"/>
        </a:defRPr>
      </a:lvl3pPr>
      <a:lvl4pPr algn="l" rtl="0" eaLnBrk="0" fontAlgn="base" hangingPunct="0">
        <a:lnSpc>
          <a:spcPct val="90000"/>
        </a:lnSpc>
        <a:spcBef>
          <a:spcPct val="0"/>
        </a:spcBef>
        <a:spcAft>
          <a:spcPct val="0"/>
        </a:spcAft>
        <a:defRPr sz="3200" b="1">
          <a:solidFill>
            <a:srgbClr val="5A87C6"/>
          </a:solidFill>
          <a:latin typeface="Arial" charset="0"/>
        </a:defRPr>
      </a:lvl4pPr>
      <a:lvl5pPr algn="l" rtl="0" eaLnBrk="0" fontAlgn="base" hangingPunct="0">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eaLnBrk="0" fontAlgn="base" hangingPunct="0">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pPr>
              <a:defRPr/>
            </a:pPr>
            <a:fld id="{011784E1-DAC9-4F02-BF4B-65F6ED60777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44"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t>
            </a:r>
            <a:r>
              <a:rPr lang="en-US" sz="2600" smtClean="0"/>
              <a:t>Applications </a:t>
            </a:r>
            <a:r>
              <a:rPr lang="en-US" sz="2600" smtClean="0"/>
              <a:t>2012.1 </a:t>
            </a:r>
            <a:r>
              <a:rPr lang="en-US" sz="2600" dirty="0" smtClean="0"/>
              <a:t>Enterprise Edition Customization</a:t>
            </a:r>
          </a:p>
        </p:txBody>
      </p:sp>
      <p:sp>
        <p:nvSpPr>
          <p:cNvPr id="5123" name="Rectangle 3"/>
          <p:cNvSpPr>
            <a:spLocks noGrp="1" noChangeArrowheads="1"/>
          </p:cNvSpPr>
          <p:nvPr>
            <p:ph type="body" sz="quarter" idx="10"/>
          </p:nvPr>
        </p:nvSpPr>
        <p:spPr>
          <a:xfrm>
            <a:off x="457200" y="1714488"/>
            <a:ext cx="8229600" cy="349250"/>
          </a:xfrm>
        </p:spPr>
        <p:txBody>
          <a:bodyPr lIns="91432" tIns="45716" rIns="91432" bIns="45716"/>
          <a:lstStyle/>
          <a:p>
            <a:pPr eaLnBrk="1" hangingPunct="1"/>
            <a:r>
              <a:rPr lang="en-US" dirty="0" smtClean="0"/>
              <a:t>Integration with Enterprise Financials: Backend</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October 2012</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9" name="Text Placeholder 3"/>
          <p:cNvSpPr txBox="1">
            <a:spLocks/>
          </p:cNvSpPr>
          <p:nvPr/>
        </p:nvSpPr>
        <p:spPr>
          <a:xfrm>
            <a:off x="457200" y="2428868"/>
            <a:ext cx="8229600" cy="27432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a:xfrm>
            <a:off x="457200" y="785794"/>
            <a:ext cx="8229600" cy="5424523"/>
          </a:xfrm>
        </p:spPr>
        <p:txBody>
          <a:bodyPr/>
          <a:lstStyle/>
          <a:p>
            <a:pPr eaLnBrk="1" hangingPunct="1">
              <a:spcBef>
                <a:spcPts val="0"/>
              </a:spcBef>
              <a:buNone/>
            </a:pPr>
            <a:r>
              <a:rPr lang="en-US" sz="2400" dirty="0" smtClean="0"/>
              <a:t>Using 4GL proxy layer – Implementation</a:t>
            </a:r>
          </a:p>
          <a:p>
            <a:pPr>
              <a:spcBef>
                <a:spcPts val="0"/>
              </a:spcBef>
            </a:pPr>
            <a:r>
              <a:rPr lang="en-US" sz="2200" dirty="0" smtClean="0"/>
              <a:t>Run the API method</a:t>
            </a:r>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buNone/>
            </a:pPr>
            <a:endParaRPr lang="en-US" sz="2000" dirty="0" smtClean="0"/>
          </a:p>
          <a:p>
            <a:pPr>
              <a:spcBef>
                <a:spcPts val="0"/>
              </a:spcBef>
            </a:pPr>
            <a:r>
              <a:rPr lang="en-US" sz="2200" dirty="0" smtClean="0"/>
              <a:t>Stop persistent proxy</a:t>
            </a:r>
          </a:p>
          <a:p>
            <a:pPr lvl="1" eaLnBrk="1" hangingPunct="1"/>
            <a:endParaRPr lang="en-US" sz="2000" dirty="0" smtClean="0"/>
          </a:p>
          <a:p>
            <a:pPr>
              <a:spcBef>
                <a:spcPts val="0"/>
              </a:spcBef>
            </a:pPr>
            <a:r>
              <a:rPr lang="en-US" sz="2200" dirty="0" smtClean="0"/>
              <a:t>Error handling</a:t>
            </a:r>
          </a:p>
        </p:txBody>
      </p:sp>
      <p:sp>
        <p:nvSpPr>
          <p:cNvPr id="14339" name="Rectangle 2"/>
          <p:cNvSpPr>
            <a:spLocks noGrp="1" noChangeArrowheads="1"/>
          </p:cNvSpPr>
          <p:nvPr>
            <p:ph type="title"/>
          </p:nvPr>
        </p:nvSpPr>
        <p:spPr/>
        <p:txBody>
          <a:bodyPr/>
          <a:lstStyle/>
          <a:p>
            <a:pPr eaLnBrk="1" hangingPunct="1"/>
            <a:r>
              <a:rPr lang="en-US" dirty="0" smtClean="0"/>
              <a:t>Calling the Application API</a:t>
            </a:r>
          </a:p>
        </p:txBody>
      </p:sp>
      <p:sp>
        <p:nvSpPr>
          <p:cNvPr id="14338" name="Footer Placeholder 3"/>
          <p:cNvSpPr>
            <a:spLocks noGrp="1"/>
          </p:cNvSpPr>
          <p:nvPr>
            <p:ph type="ftr" sz="quarter" idx="10"/>
          </p:nvPr>
        </p:nvSpPr>
        <p:spPr>
          <a:noFill/>
        </p:spPr>
        <p:txBody>
          <a:bodyPr/>
          <a:lstStyle/>
          <a:p>
            <a:r>
              <a:rPr lang="en-US" dirty="0" smtClean="0"/>
              <a:t>CUST_INT_</a:t>
            </a:r>
            <a:fld id="{E3533AE8-EBE8-4764-9CBC-D0C5F9D0D5BC}" type="slidenum">
              <a:rPr lang="en-US" smtClean="0"/>
              <a:pPr/>
              <a:t>10</a:t>
            </a:fld>
            <a:r>
              <a:rPr lang="en-US" dirty="0" smtClean="0"/>
              <a:t>0</a:t>
            </a:r>
          </a:p>
        </p:txBody>
      </p:sp>
      <p:grpSp>
        <p:nvGrpSpPr>
          <p:cNvPr id="8" name="Group 7"/>
          <p:cNvGrpSpPr/>
          <p:nvPr/>
        </p:nvGrpSpPr>
        <p:grpSpPr>
          <a:xfrm>
            <a:off x="1500166" y="1500207"/>
            <a:ext cx="5451475" cy="4686292"/>
            <a:chOff x="1182688" y="2117725"/>
            <a:chExt cx="5451475" cy="4686292"/>
          </a:xfrm>
        </p:grpSpPr>
        <p:pic>
          <p:nvPicPr>
            <p:cNvPr id="14341" name="Picture 7"/>
            <p:cNvPicPr>
              <a:picLocks noChangeAspect="1" noChangeArrowheads="1"/>
            </p:cNvPicPr>
            <p:nvPr/>
          </p:nvPicPr>
          <p:blipFill>
            <a:blip r:embed="rId3" cstate="print"/>
            <a:srcRect/>
            <a:stretch>
              <a:fillRect/>
            </a:stretch>
          </p:blipFill>
          <p:spPr bwMode="auto">
            <a:xfrm>
              <a:off x="1182688" y="2117725"/>
              <a:ext cx="5451475" cy="2552700"/>
            </a:xfrm>
            <a:prstGeom prst="rect">
              <a:avLst/>
            </a:prstGeom>
            <a:noFill/>
            <a:ln w="9525" algn="ctr">
              <a:noFill/>
              <a:miter lim="800000"/>
              <a:headEnd/>
              <a:tailEnd/>
            </a:ln>
          </p:spPr>
        </p:pic>
        <p:pic>
          <p:nvPicPr>
            <p:cNvPr id="14342" name="Picture 8"/>
            <p:cNvPicPr>
              <a:picLocks noChangeAspect="1" noChangeArrowheads="1"/>
            </p:cNvPicPr>
            <p:nvPr/>
          </p:nvPicPr>
          <p:blipFill>
            <a:blip r:embed="rId4" cstate="print"/>
            <a:srcRect/>
            <a:stretch>
              <a:fillRect/>
            </a:stretch>
          </p:blipFill>
          <p:spPr bwMode="auto">
            <a:xfrm>
              <a:off x="1182688" y="4903774"/>
              <a:ext cx="5451475" cy="466725"/>
            </a:xfrm>
            <a:prstGeom prst="rect">
              <a:avLst/>
            </a:prstGeom>
            <a:noFill/>
            <a:ln w="9525" algn="ctr">
              <a:noFill/>
              <a:miter lim="800000"/>
              <a:headEnd/>
              <a:tailEnd/>
            </a:ln>
          </p:spPr>
        </p:pic>
        <p:pic>
          <p:nvPicPr>
            <p:cNvPr id="14343" name="Picture 9"/>
            <p:cNvPicPr>
              <a:picLocks noChangeAspect="1" noChangeArrowheads="1"/>
            </p:cNvPicPr>
            <p:nvPr/>
          </p:nvPicPr>
          <p:blipFill>
            <a:blip r:embed="rId5" cstate="print"/>
            <a:srcRect/>
            <a:stretch>
              <a:fillRect/>
            </a:stretch>
          </p:blipFill>
          <p:spPr bwMode="auto">
            <a:xfrm>
              <a:off x="1182688" y="5689592"/>
              <a:ext cx="5441950" cy="1114425"/>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None/>
            </a:pPr>
            <a:r>
              <a:rPr lang="en-US" dirty="0" smtClean="0"/>
              <a:t>Alternative – Use the predefined includes</a:t>
            </a:r>
            <a:br>
              <a:rPr lang="en-US" dirty="0" smtClean="0"/>
            </a:br>
            <a:r>
              <a:rPr lang="en-US" dirty="0" smtClean="0"/>
              <a:t/>
            </a:r>
            <a:br>
              <a:rPr lang="en-US" dirty="0" smtClean="0"/>
            </a:br>
            <a:r>
              <a:rPr lang="en-US" dirty="0" smtClean="0">
                <a:latin typeface="Courier New" pitchFamily="49" charset="0"/>
                <a:cs typeface="Courier New" pitchFamily="49" charset="0"/>
              </a:rPr>
              <a:t>{ proxy/bgl/selectgldef.i }</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 proxy/bgl/selectglrun.i }</a:t>
            </a:r>
            <a:r>
              <a:rPr lang="en-US" dirty="0" smtClean="0"/>
              <a:t/>
            </a:r>
            <a:br>
              <a:rPr lang="en-US" dirty="0" smtClean="0"/>
            </a:br>
            <a:r>
              <a:rPr lang="en-US" dirty="0" smtClean="0"/>
              <a:t/>
            </a:r>
            <a:br>
              <a:rPr lang="en-US" dirty="0" smtClean="0"/>
            </a:br>
            <a:r>
              <a:rPr lang="en-US" dirty="0" smtClean="0"/>
              <a:t>(These do not include error handling)</a:t>
            </a:r>
          </a:p>
        </p:txBody>
      </p:sp>
      <p:sp>
        <p:nvSpPr>
          <p:cNvPr id="15363" name="Rectangle 2"/>
          <p:cNvSpPr>
            <a:spLocks noGrp="1" noChangeArrowheads="1"/>
          </p:cNvSpPr>
          <p:nvPr>
            <p:ph type="title"/>
          </p:nvPr>
        </p:nvSpPr>
        <p:spPr/>
        <p:txBody>
          <a:bodyPr/>
          <a:lstStyle/>
          <a:p>
            <a:pPr eaLnBrk="1" hangingPunct="1"/>
            <a:r>
              <a:rPr lang="en-US" dirty="0" smtClean="0"/>
              <a:t>Calling the Application API</a:t>
            </a:r>
          </a:p>
        </p:txBody>
      </p:sp>
      <p:sp>
        <p:nvSpPr>
          <p:cNvPr id="15362" name="Footer Placeholder 3"/>
          <p:cNvSpPr>
            <a:spLocks noGrp="1"/>
          </p:cNvSpPr>
          <p:nvPr>
            <p:ph type="ftr" sz="quarter" idx="10"/>
          </p:nvPr>
        </p:nvSpPr>
        <p:spPr>
          <a:noFill/>
        </p:spPr>
        <p:txBody>
          <a:bodyPr/>
          <a:lstStyle/>
          <a:p>
            <a:r>
              <a:rPr lang="en-US" dirty="0" smtClean="0"/>
              <a:t>CUST_INT_</a:t>
            </a:r>
            <a:fld id="{7E6B6AA0-06B7-4142-BCAD-A1BF7C7D33F6}" type="slidenum">
              <a:rPr lang="en-US" smtClean="0"/>
              <a:pPr/>
              <a:t>11</a:t>
            </a:fld>
            <a:r>
              <a:rPr lang="en-US" dirty="0" smtClean="0"/>
              <a:t>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buNone/>
            </a:pPr>
            <a:r>
              <a:rPr lang="en-US" dirty="0" smtClean="0"/>
              <a:t>Specific for API queries</a:t>
            </a:r>
          </a:p>
          <a:p>
            <a:r>
              <a:rPr lang="en-US" dirty="0" smtClean="0"/>
              <a:t>API queries get  the filter conditions in a generic way, using the </a:t>
            </a:r>
            <a:r>
              <a:rPr lang="en-US" dirty="0" smtClean="0">
                <a:latin typeface="Courier New" pitchFamily="49" charset="0"/>
                <a:cs typeface="Courier New" pitchFamily="49" charset="0"/>
              </a:rPr>
              <a:t>tFilter</a:t>
            </a:r>
            <a:r>
              <a:rPr lang="en-US" dirty="0" smtClean="0"/>
              <a:t> table in the </a:t>
            </a:r>
            <a:r>
              <a:rPr lang="en-US" dirty="0" smtClean="0">
                <a:latin typeface="Courier New" pitchFamily="49" charset="0"/>
                <a:cs typeface="Courier New" pitchFamily="49" charset="0"/>
              </a:rPr>
              <a:t>tFilter</a:t>
            </a:r>
            <a:r>
              <a:rPr lang="en-US" dirty="0" smtClean="0"/>
              <a:t> dataset</a:t>
            </a:r>
          </a:p>
          <a:p>
            <a:r>
              <a:rPr lang="en-US" dirty="0" smtClean="0">
                <a:latin typeface="Courier New" pitchFamily="49" charset="0"/>
                <a:cs typeface="Courier New" pitchFamily="49" charset="0"/>
              </a:rPr>
              <a:t>tFilter</a:t>
            </a:r>
            <a:r>
              <a:rPr lang="en-US" dirty="0" smtClean="0"/>
              <a:t> dataset as input can be used to pass conditions to the query execution</a:t>
            </a:r>
          </a:p>
        </p:txBody>
      </p:sp>
      <p:sp>
        <p:nvSpPr>
          <p:cNvPr id="16387" name="Rectangle 2"/>
          <p:cNvSpPr>
            <a:spLocks noGrp="1" noChangeArrowheads="1"/>
          </p:cNvSpPr>
          <p:nvPr>
            <p:ph type="title"/>
          </p:nvPr>
        </p:nvSpPr>
        <p:spPr/>
        <p:txBody>
          <a:bodyPr/>
          <a:lstStyle/>
          <a:p>
            <a:pPr eaLnBrk="1" hangingPunct="1"/>
            <a:r>
              <a:rPr lang="en-US" dirty="0" smtClean="0"/>
              <a:t>Calling the Application API</a:t>
            </a:r>
          </a:p>
        </p:txBody>
      </p:sp>
      <p:sp>
        <p:nvSpPr>
          <p:cNvPr id="16386" name="Footer Placeholder 3"/>
          <p:cNvSpPr>
            <a:spLocks noGrp="1"/>
          </p:cNvSpPr>
          <p:nvPr>
            <p:ph type="ftr" sz="quarter" idx="10"/>
          </p:nvPr>
        </p:nvSpPr>
        <p:spPr>
          <a:noFill/>
        </p:spPr>
        <p:txBody>
          <a:bodyPr/>
          <a:lstStyle/>
          <a:p>
            <a:r>
              <a:rPr lang="en-US" dirty="0" smtClean="0"/>
              <a:t>CUST_INT_</a:t>
            </a:r>
            <a:fld id="{2CD6E1BF-9472-4629-93A6-3A03284B1E99}" type="slidenum">
              <a:rPr lang="en-US" smtClean="0"/>
              <a:pPr/>
              <a:t>12</a:t>
            </a:fld>
            <a:r>
              <a:rPr lang="en-US" dirty="0" smtClean="0"/>
              <a:t>0</a:t>
            </a:r>
          </a:p>
        </p:txBody>
      </p:sp>
      <p:pic>
        <p:nvPicPr>
          <p:cNvPr id="16389" name="Picture 4"/>
          <p:cNvPicPr>
            <a:picLocks noChangeAspect="1" noChangeArrowheads="1"/>
          </p:cNvPicPr>
          <p:nvPr/>
        </p:nvPicPr>
        <p:blipFill>
          <a:blip r:embed="rId3" cstate="print"/>
          <a:srcRect/>
          <a:stretch>
            <a:fillRect/>
          </a:stretch>
        </p:blipFill>
        <p:spPr bwMode="auto">
          <a:xfrm>
            <a:off x="928662" y="3895736"/>
            <a:ext cx="7544142" cy="114502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sz="3200" dirty="0" smtClean="0"/>
              <a:t>Specific for API queries</a:t>
            </a:r>
          </a:p>
          <a:p>
            <a:r>
              <a:rPr lang="en-US" sz="3200" dirty="0" smtClean="0"/>
              <a:t>API queries have the same additional parameters for straight API and Proxy calls</a:t>
            </a:r>
          </a:p>
          <a:p>
            <a:pPr>
              <a:lnSpc>
                <a:spcPct val="70000"/>
              </a:lnSpc>
            </a:pPr>
            <a:r>
              <a:rPr lang="en-US" sz="3200" dirty="0" smtClean="0"/>
              <a:t>Other standard parameters:</a:t>
            </a:r>
          </a:p>
          <a:p>
            <a:pPr lvl="1">
              <a:lnSpc>
                <a:spcPct val="70000"/>
              </a:lnSpc>
            </a:pPr>
            <a:r>
              <a:rPr lang="en-US" sz="2200" dirty="0" smtClean="0">
                <a:latin typeface="Courier New" pitchFamily="49" charset="0"/>
              </a:rPr>
              <a:t>Input icRange</a:t>
            </a:r>
          </a:p>
          <a:p>
            <a:pPr lvl="1">
              <a:lnSpc>
                <a:spcPct val="70000"/>
              </a:lnSpc>
            </a:pPr>
            <a:r>
              <a:rPr lang="en-US" sz="2200" dirty="0" smtClean="0">
                <a:latin typeface="Courier New" pitchFamily="49" charset="0"/>
              </a:rPr>
              <a:t>Input icRowid</a:t>
            </a:r>
          </a:p>
          <a:p>
            <a:pPr lvl="1">
              <a:lnSpc>
                <a:spcPct val="70000"/>
              </a:lnSpc>
            </a:pPr>
            <a:r>
              <a:rPr lang="en-US" sz="2200" dirty="0" smtClean="0">
                <a:latin typeface="Courier New" pitchFamily="49" charset="0"/>
              </a:rPr>
              <a:t>Input iiRowNumber</a:t>
            </a:r>
          </a:p>
          <a:p>
            <a:pPr lvl="1">
              <a:lnSpc>
                <a:spcPct val="70000"/>
              </a:lnSpc>
            </a:pPr>
            <a:r>
              <a:rPr lang="en-US" sz="2200" dirty="0" smtClean="0">
                <a:latin typeface="Courier New" pitchFamily="49" charset="0"/>
              </a:rPr>
              <a:t>Input iiNumberOfRows</a:t>
            </a:r>
          </a:p>
          <a:p>
            <a:pPr lvl="1">
              <a:lnSpc>
                <a:spcPct val="70000"/>
              </a:lnSpc>
            </a:pPr>
            <a:r>
              <a:rPr lang="en-US" sz="2200" dirty="0" smtClean="0">
                <a:latin typeface="Courier New" pitchFamily="49" charset="0"/>
              </a:rPr>
              <a:t>Input icSortColumns</a:t>
            </a:r>
          </a:p>
          <a:p>
            <a:pPr lvl="1">
              <a:lnSpc>
                <a:spcPct val="70000"/>
              </a:lnSpc>
            </a:pPr>
            <a:r>
              <a:rPr lang="en-US" sz="2200" dirty="0" smtClean="0">
                <a:latin typeface="Courier New" pitchFamily="49" charset="0"/>
              </a:rPr>
              <a:t>Input ilCountOnly</a:t>
            </a:r>
          </a:p>
          <a:p>
            <a:pPr lvl="1">
              <a:lnSpc>
                <a:spcPct val="70000"/>
              </a:lnSpc>
            </a:pPr>
            <a:r>
              <a:rPr lang="en-US" sz="2200" dirty="0" smtClean="0">
                <a:latin typeface="Courier New" pitchFamily="49" charset="0"/>
              </a:rPr>
              <a:t>Input ilForwardRead</a:t>
            </a:r>
          </a:p>
          <a:p>
            <a:pPr lvl="1">
              <a:lnSpc>
                <a:spcPct val="70000"/>
              </a:lnSpc>
            </a:pPr>
            <a:r>
              <a:rPr lang="en-US" sz="2200" dirty="0" smtClean="0">
                <a:latin typeface="Courier New" pitchFamily="49" charset="0"/>
              </a:rPr>
              <a:t>Input iiMaximumRowsToCount</a:t>
            </a:r>
          </a:p>
          <a:p>
            <a:pPr lvl="1">
              <a:lnSpc>
                <a:spcPct val="70000"/>
              </a:lnSpc>
            </a:pPr>
            <a:r>
              <a:rPr lang="en-US" sz="2200" dirty="0" smtClean="0">
                <a:latin typeface="Courier New" pitchFamily="49" charset="0"/>
              </a:rPr>
              <a:t>Input dataset tFilter</a:t>
            </a:r>
          </a:p>
          <a:p>
            <a:pPr lvl="1">
              <a:lnSpc>
                <a:spcPct val="70000"/>
              </a:lnSpc>
            </a:pPr>
            <a:r>
              <a:rPr lang="en-US" sz="2200" dirty="0" smtClean="0">
                <a:latin typeface="Courier New" pitchFamily="49" charset="0"/>
              </a:rPr>
              <a:t>Output viCount</a:t>
            </a:r>
          </a:p>
          <a:p>
            <a:pPr lvl="1">
              <a:lnSpc>
                <a:spcPct val="70000"/>
              </a:lnSpc>
            </a:pPr>
            <a:r>
              <a:rPr lang="en-US" sz="2200" dirty="0" smtClean="0">
                <a:latin typeface="Courier New" pitchFamily="49" charset="0"/>
              </a:rPr>
              <a:t>Output vlEoq</a:t>
            </a:r>
          </a:p>
          <a:p>
            <a:pPr lvl="1">
              <a:lnSpc>
                <a:spcPct val="70000"/>
              </a:lnSpc>
            </a:pPr>
            <a:r>
              <a:rPr lang="en-US" sz="2200" dirty="0" smtClean="0">
                <a:latin typeface="Courier New" pitchFamily="49" charset="0"/>
              </a:rPr>
              <a:t>Output dataset tq&lt;queryName&gt;</a:t>
            </a:r>
          </a:p>
          <a:p>
            <a:pPr lvl="1">
              <a:lnSpc>
                <a:spcPct val="70000"/>
              </a:lnSpc>
            </a:pPr>
            <a:r>
              <a:rPr lang="en-US" sz="2200" dirty="0" smtClean="0">
                <a:latin typeface="Courier New" pitchFamily="49" charset="0"/>
              </a:rPr>
              <a:t>Output oiReturnStatus</a:t>
            </a:r>
          </a:p>
        </p:txBody>
      </p:sp>
      <p:sp>
        <p:nvSpPr>
          <p:cNvPr id="17411" name="Rectangle 2"/>
          <p:cNvSpPr>
            <a:spLocks noGrp="1" noChangeArrowheads="1"/>
          </p:cNvSpPr>
          <p:nvPr>
            <p:ph type="title"/>
          </p:nvPr>
        </p:nvSpPr>
        <p:spPr/>
        <p:txBody>
          <a:bodyPr/>
          <a:lstStyle/>
          <a:p>
            <a:pPr eaLnBrk="1" hangingPunct="1"/>
            <a:r>
              <a:rPr lang="en-US" dirty="0" smtClean="0"/>
              <a:t>Calling the Application API</a:t>
            </a:r>
          </a:p>
        </p:txBody>
      </p:sp>
      <p:sp>
        <p:nvSpPr>
          <p:cNvPr id="17410" name="Footer Placeholder 3"/>
          <p:cNvSpPr>
            <a:spLocks noGrp="1"/>
          </p:cNvSpPr>
          <p:nvPr>
            <p:ph type="ftr" sz="quarter" idx="10"/>
          </p:nvPr>
        </p:nvSpPr>
        <p:spPr>
          <a:noFill/>
        </p:spPr>
        <p:txBody>
          <a:bodyPr/>
          <a:lstStyle/>
          <a:p>
            <a:r>
              <a:rPr lang="en-US" dirty="0" smtClean="0"/>
              <a:t>CUST_INT_</a:t>
            </a:r>
            <a:fld id="{E7CB11AE-3DAA-456B-847B-642BC9D7BCAE}" type="slidenum">
              <a:rPr lang="en-US" smtClean="0"/>
              <a:pPr/>
              <a:t>13</a:t>
            </a:fld>
            <a:r>
              <a:rPr lang="en-US" dirty="0"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r>
              <a:rPr lang="en-US" dirty="0" smtClean="0"/>
              <a:t>Use the HTML documentation to find the right API method. Some guidelines:</a:t>
            </a:r>
          </a:p>
          <a:p>
            <a:pPr lvl="1" eaLnBrk="1" hangingPunct="1">
              <a:lnSpc>
                <a:spcPct val="100000"/>
              </a:lnSpc>
            </a:pPr>
            <a:r>
              <a:rPr lang="en-US" dirty="0" smtClean="0"/>
              <a:t>For data retrieval: API Queries</a:t>
            </a:r>
          </a:p>
          <a:p>
            <a:pPr lvl="1" eaLnBrk="1" hangingPunct="1">
              <a:lnSpc>
                <a:spcPct val="100000"/>
              </a:lnSpc>
            </a:pPr>
            <a:r>
              <a:rPr lang="en-US" dirty="0" smtClean="0"/>
              <a:t>For updates: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p>
          <a:p>
            <a:pPr lvl="1" eaLnBrk="1" hangingPunct="1"/>
            <a:endParaRPr lang="en-US" dirty="0" smtClean="0"/>
          </a:p>
          <a:p>
            <a:pPr eaLnBrk="1" hangingPunct="1"/>
            <a:r>
              <a:rPr lang="en-US" dirty="0" smtClean="0"/>
              <a:t>Example: Dump &amp; Load UI customizations</a:t>
            </a:r>
          </a:p>
        </p:txBody>
      </p:sp>
      <p:sp>
        <p:nvSpPr>
          <p:cNvPr id="18435" name="Rectangle 2"/>
          <p:cNvSpPr>
            <a:spLocks noGrp="1" noChangeArrowheads="1"/>
          </p:cNvSpPr>
          <p:nvPr>
            <p:ph type="title"/>
          </p:nvPr>
        </p:nvSpPr>
        <p:spPr/>
        <p:txBody>
          <a:bodyPr/>
          <a:lstStyle/>
          <a:p>
            <a:pPr eaLnBrk="1" hangingPunct="1"/>
            <a:r>
              <a:rPr lang="en-US" dirty="0" smtClean="0"/>
              <a:t>Calling the Application API</a:t>
            </a:r>
          </a:p>
        </p:txBody>
      </p:sp>
      <p:sp>
        <p:nvSpPr>
          <p:cNvPr id="18434" name="Footer Placeholder 3"/>
          <p:cNvSpPr>
            <a:spLocks noGrp="1"/>
          </p:cNvSpPr>
          <p:nvPr>
            <p:ph type="ftr" sz="quarter" idx="10"/>
          </p:nvPr>
        </p:nvSpPr>
        <p:spPr>
          <a:noFill/>
        </p:spPr>
        <p:txBody>
          <a:bodyPr/>
          <a:lstStyle/>
          <a:p>
            <a:r>
              <a:rPr lang="en-US" dirty="0" smtClean="0"/>
              <a:t>CUST_INT_</a:t>
            </a:r>
            <a:fld id="{61DE5B46-46B0-4B8F-A614-DEFD0B350D62}" type="slidenum">
              <a:rPr lang="en-US" smtClean="0"/>
              <a:pPr/>
              <a:t>14</a:t>
            </a:fld>
            <a:r>
              <a:rPr lang="en-US" dirty="0" smtClean="0"/>
              <a:t>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19459" name="Rectangle 2"/>
          <p:cNvSpPr>
            <a:spLocks noGrp="1" noChangeArrowheads="1"/>
          </p:cNvSpPr>
          <p:nvPr>
            <p:ph type="title"/>
          </p:nvPr>
        </p:nvSpPr>
        <p:spPr/>
        <p:txBody>
          <a:bodyPr/>
          <a:lstStyle/>
          <a:p>
            <a:pPr eaLnBrk="1" hangingPunct="1"/>
            <a:r>
              <a:rPr lang="en-US" dirty="0" smtClean="0"/>
              <a:t>Calling the Application API</a:t>
            </a:r>
          </a:p>
        </p:txBody>
      </p:sp>
      <p:sp>
        <p:nvSpPr>
          <p:cNvPr id="19458" name="Footer Placeholder 3"/>
          <p:cNvSpPr>
            <a:spLocks noGrp="1"/>
          </p:cNvSpPr>
          <p:nvPr>
            <p:ph type="ftr" sz="quarter" idx="10"/>
          </p:nvPr>
        </p:nvSpPr>
        <p:spPr>
          <a:noFill/>
        </p:spPr>
        <p:txBody>
          <a:bodyPr/>
          <a:lstStyle/>
          <a:p>
            <a:r>
              <a:rPr lang="en-US" dirty="0" smtClean="0"/>
              <a:t>CUST_INT_</a:t>
            </a:r>
            <a:fld id="{9AAB2EF0-4864-4498-B03F-24ECC7754967}" type="slidenum">
              <a:rPr lang="en-US" smtClean="0"/>
              <a:pPr/>
              <a:t>15</a:t>
            </a:fld>
            <a:r>
              <a:rPr lang="en-US" dirty="0" smtClean="0"/>
              <a:t>0</a:t>
            </a:r>
          </a:p>
        </p:txBody>
      </p:sp>
      <p:grpSp>
        <p:nvGrpSpPr>
          <p:cNvPr id="11" name="Group 10"/>
          <p:cNvGrpSpPr/>
          <p:nvPr/>
        </p:nvGrpSpPr>
        <p:grpSpPr>
          <a:xfrm>
            <a:off x="1325835" y="1714488"/>
            <a:ext cx="6486525" cy="4583112"/>
            <a:chOff x="915988" y="1989138"/>
            <a:chExt cx="6486525" cy="4583112"/>
          </a:xfrm>
        </p:grpSpPr>
        <p:pic>
          <p:nvPicPr>
            <p:cNvPr id="19461" name="Picture 4"/>
            <p:cNvPicPr>
              <a:picLocks noChangeAspect="1" noChangeArrowheads="1"/>
            </p:cNvPicPr>
            <p:nvPr/>
          </p:nvPicPr>
          <p:blipFill>
            <a:blip r:embed="rId3" cstate="print"/>
            <a:srcRect/>
            <a:stretch>
              <a:fillRect/>
            </a:stretch>
          </p:blipFill>
          <p:spPr bwMode="auto">
            <a:xfrm>
              <a:off x="915988" y="1989138"/>
              <a:ext cx="5783262" cy="2236787"/>
            </a:xfrm>
            <a:prstGeom prst="rect">
              <a:avLst/>
            </a:prstGeom>
            <a:noFill/>
            <a:ln w="9525" algn="ctr">
              <a:noFill/>
              <a:miter lim="800000"/>
              <a:headEnd/>
              <a:tailEnd/>
            </a:ln>
          </p:spPr>
        </p:pic>
        <p:pic>
          <p:nvPicPr>
            <p:cNvPr id="19462" name="Picture 5"/>
            <p:cNvPicPr>
              <a:picLocks noChangeAspect="1" noChangeArrowheads="1"/>
            </p:cNvPicPr>
            <p:nvPr/>
          </p:nvPicPr>
          <p:blipFill>
            <a:blip r:embed="rId4" cstate="print"/>
            <a:srcRect/>
            <a:stretch>
              <a:fillRect/>
            </a:stretch>
          </p:blipFill>
          <p:spPr bwMode="auto">
            <a:xfrm>
              <a:off x="915988" y="4221163"/>
              <a:ext cx="5783262" cy="2351087"/>
            </a:xfrm>
            <a:prstGeom prst="rect">
              <a:avLst/>
            </a:prstGeom>
            <a:noFill/>
            <a:ln w="9525" algn="ctr">
              <a:noFill/>
              <a:miter lim="800000"/>
              <a:headEnd/>
              <a:tailEnd/>
            </a:ln>
          </p:spPr>
        </p:pic>
        <p:sp>
          <p:nvSpPr>
            <p:cNvPr id="19463" name="Oval 6"/>
            <p:cNvSpPr>
              <a:spLocks noChangeAspect="1" noChangeArrowheads="1"/>
            </p:cNvSpPr>
            <p:nvPr/>
          </p:nvSpPr>
          <p:spPr bwMode="auto">
            <a:xfrm>
              <a:off x="6594475" y="1989138"/>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19464" name="Oval 7"/>
            <p:cNvSpPr>
              <a:spLocks noChangeAspect="1" noChangeArrowheads="1"/>
            </p:cNvSpPr>
            <p:nvPr/>
          </p:nvSpPr>
          <p:spPr bwMode="auto">
            <a:xfrm>
              <a:off x="6899275" y="21336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19465" name="Oval 8"/>
            <p:cNvSpPr>
              <a:spLocks noChangeAspect="1" noChangeArrowheads="1"/>
            </p:cNvSpPr>
            <p:nvPr/>
          </p:nvSpPr>
          <p:spPr bwMode="auto">
            <a:xfrm>
              <a:off x="6565900" y="285273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19466" name="Oval 9"/>
            <p:cNvSpPr>
              <a:spLocks noChangeAspect="1" noChangeArrowheads="1"/>
            </p:cNvSpPr>
            <p:nvPr/>
          </p:nvSpPr>
          <p:spPr bwMode="auto">
            <a:xfrm>
              <a:off x="6526213" y="494188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20483" name="Rectangle 2"/>
          <p:cNvSpPr>
            <a:spLocks noGrp="1" noChangeArrowheads="1"/>
          </p:cNvSpPr>
          <p:nvPr>
            <p:ph type="title"/>
          </p:nvPr>
        </p:nvSpPr>
        <p:spPr/>
        <p:txBody>
          <a:bodyPr/>
          <a:lstStyle/>
          <a:p>
            <a:pPr eaLnBrk="1" hangingPunct="1"/>
            <a:r>
              <a:rPr lang="en-US" dirty="0" smtClean="0"/>
              <a:t>Calling the Application API</a:t>
            </a:r>
          </a:p>
        </p:txBody>
      </p:sp>
      <p:sp>
        <p:nvSpPr>
          <p:cNvPr id="20482" name="Footer Placeholder 3"/>
          <p:cNvSpPr>
            <a:spLocks noGrp="1"/>
          </p:cNvSpPr>
          <p:nvPr>
            <p:ph type="ftr" sz="quarter" idx="10"/>
          </p:nvPr>
        </p:nvSpPr>
        <p:spPr>
          <a:noFill/>
        </p:spPr>
        <p:txBody>
          <a:bodyPr/>
          <a:lstStyle/>
          <a:p>
            <a:r>
              <a:rPr lang="en-US" dirty="0" smtClean="0"/>
              <a:t>CUST_INT_</a:t>
            </a:r>
            <a:fld id="{76EFB40A-B89E-4B11-A643-A471307E8685}" type="slidenum">
              <a:rPr lang="en-US" smtClean="0"/>
              <a:pPr/>
              <a:t>16</a:t>
            </a:fld>
            <a:r>
              <a:rPr lang="en-US" dirty="0" smtClean="0"/>
              <a:t>0</a:t>
            </a:r>
          </a:p>
        </p:txBody>
      </p:sp>
      <p:grpSp>
        <p:nvGrpSpPr>
          <p:cNvPr id="8" name="Group 7"/>
          <p:cNvGrpSpPr/>
          <p:nvPr/>
        </p:nvGrpSpPr>
        <p:grpSpPr>
          <a:xfrm>
            <a:off x="1646502" y="2564904"/>
            <a:ext cx="5848350" cy="2038350"/>
            <a:chOff x="982663" y="2890838"/>
            <a:chExt cx="5848350" cy="2038350"/>
          </a:xfrm>
        </p:grpSpPr>
        <p:pic>
          <p:nvPicPr>
            <p:cNvPr id="20485" name="Picture 10"/>
            <p:cNvPicPr>
              <a:picLocks noChangeAspect="1" noChangeArrowheads="1"/>
            </p:cNvPicPr>
            <p:nvPr/>
          </p:nvPicPr>
          <p:blipFill>
            <a:blip r:embed="rId3" cstate="print"/>
            <a:srcRect/>
            <a:stretch>
              <a:fillRect/>
            </a:stretch>
          </p:blipFill>
          <p:spPr bwMode="auto">
            <a:xfrm>
              <a:off x="982663" y="2890838"/>
              <a:ext cx="5443537" cy="2038350"/>
            </a:xfrm>
            <a:prstGeom prst="rect">
              <a:avLst/>
            </a:prstGeom>
            <a:noFill/>
            <a:ln w="9525" algn="ctr">
              <a:noFill/>
              <a:miter lim="800000"/>
              <a:headEnd/>
              <a:tailEnd/>
            </a:ln>
          </p:spPr>
        </p:pic>
        <p:sp>
          <p:nvSpPr>
            <p:cNvPr id="20486" name="Oval 9"/>
            <p:cNvSpPr>
              <a:spLocks noChangeAspect="1" noChangeArrowheads="1"/>
            </p:cNvSpPr>
            <p:nvPr/>
          </p:nvSpPr>
          <p:spPr bwMode="auto">
            <a:xfrm>
              <a:off x="6327775" y="3057525"/>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5</a:t>
              </a:r>
            </a:p>
          </p:txBody>
        </p:sp>
        <p:sp>
          <p:nvSpPr>
            <p:cNvPr id="20487" name="Oval 11"/>
            <p:cNvSpPr>
              <a:spLocks noChangeAspect="1" noChangeArrowheads="1"/>
            </p:cNvSpPr>
            <p:nvPr/>
          </p:nvSpPr>
          <p:spPr bwMode="auto">
            <a:xfrm>
              <a:off x="6327775" y="42799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6</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normAutofit fontScale="92500" lnSpcReduction="10000"/>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p>
          <a:p>
            <a:r>
              <a:rPr lang="en-US" sz="2600" dirty="0" smtClean="0"/>
              <a:t>These methods are generically available for all business components responsible for access to one or more database tables</a:t>
            </a:r>
          </a:p>
          <a:p>
            <a:pPr marL="347472" lvl="2" indent="0" eaLnBrk="1" hangingPunct="1">
              <a:buNone/>
            </a:pPr>
            <a:r>
              <a:rPr lang="en-US" sz="2200" dirty="0" smtClean="0"/>
              <a:t>BUT: These will only work when </a:t>
            </a:r>
            <a:r>
              <a:rPr lang="en-US" sz="2200" dirty="0" smtClean="0">
                <a:latin typeface="Courier New" pitchFamily="49" charset="0"/>
                <a:cs typeface="Courier New" pitchFamily="49" charset="0"/>
              </a:rPr>
              <a:t>DataLoadByInput</a:t>
            </a:r>
            <a:r>
              <a:rPr lang="en-US" sz="2200" dirty="0" smtClean="0"/>
              <a:t> is implemented on the component</a:t>
            </a:r>
          </a:p>
          <a:p>
            <a:r>
              <a:rPr lang="en-US" sz="2600" dirty="0" smtClean="0"/>
              <a:t>Biggest differences:</a:t>
            </a:r>
          </a:p>
          <a:p>
            <a:pPr lvl="1"/>
            <a:r>
              <a:rPr lang="en-US" sz="2600" dirty="0" smtClean="0">
                <a:latin typeface="Courier New" pitchFamily="49" charset="0"/>
                <a:cs typeface="Courier New" pitchFamily="49" charset="0"/>
              </a:rPr>
              <a:t>apiMaintainByDataset</a:t>
            </a:r>
            <a:r>
              <a:rPr lang="en-US" sz="2600" dirty="0" smtClean="0"/>
              <a:t> expects the full dataset as input (data and structure).  This is not the case for </a:t>
            </a:r>
            <a:r>
              <a:rPr lang="en-US" sz="2600" dirty="0" smtClean="0">
                <a:latin typeface="Courier New" pitchFamily="49" charset="0"/>
                <a:cs typeface="Courier New" pitchFamily="49" charset="0"/>
              </a:rPr>
              <a:t>apiMaintainByDatasetWithOutput</a:t>
            </a:r>
          </a:p>
          <a:p>
            <a:pPr lvl="1"/>
            <a:r>
              <a:rPr lang="en-US" sz="2600" dirty="0" smtClean="0">
                <a:latin typeface="Courier New" pitchFamily="49" charset="0"/>
                <a:cs typeface="Courier New" pitchFamily="49" charset="0"/>
              </a:rPr>
              <a:t>apiMaintainByDataset</a:t>
            </a:r>
            <a:r>
              <a:rPr lang="en-US" sz="2600" dirty="0" smtClean="0"/>
              <a:t> does not return the object that was created by the call</a:t>
            </a:r>
          </a:p>
        </p:txBody>
      </p:sp>
      <p:sp>
        <p:nvSpPr>
          <p:cNvPr id="21507" name="Rectangle 2"/>
          <p:cNvSpPr>
            <a:spLocks noGrp="1" noChangeArrowheads="1"/>
          </p:cNvSpPr>
          <p:nvPr>
            <p:ph type="title"/>
          </p:nvPr>
        </p:nvSpPr>
        <p:spPr/>
        <p:txBody>
          <a:bodyPr/>
          <a:lstStyle/>
          <a:p>
            <a:pPr eaLnBrk="1" hangingPunct="1"/>
            <a:r>
              <a:rPr lang="en-US" dirty="0" smtClean="0"/>
              <a:t>Calling the Application API</a:t>
            </a:r>
          </a:p>
        </p:txBody>
      </p:sp>
      <p:sp>
        <p:nvSpPr>
          <p:cNvPr id="21506" name="Footer Placeholder 3"/>
          <p:cNvSpPr>
            <a:spLocks noGrp="1"/>
          </p:cNvSpPr>
          <p:nvPr>
            <p:ph type="ftr" sz="quarter" idx="10"/>
          </p:nvPr>
        </p:nvSpPr>
        <p:spPr>
          <a:noFill/>
        </p:spPr>
        <p:txBody>
          <a:bodyPr/>
          <a:lstStyle/>
          <a:p>
            <a:r>
              <a:rPr lang="en-US" dirty="0" smtClean="0"/>
              <a:t>CUST_INT_</a:t>
            </a:r>
            <a:fld id="{3A528E89-FC20-4D45-8DBD-18F389031AB9}" type="slidenum">
              <a:rPr lang="en-US" smtClean="0"/>
              <a:pPr/>
              <a:t>17</a:t>
            </a:fld>
            <a:r>
              <a:rPr lang="en-US" dirty="0" smtClean="0"/>
              <a:t>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p>
          <a:p>
            <a:r>
              <a:rPr lang="en-US" dirty="0" smtClean="0"/>
              <a:t>The *</a:t>
            </a:r>
            <a:r>
              <a:rPr lang="en-US" dirty="0" smtClean="0">
                <a:latin typeface="Courier New" pitchFamily="49" charset="0"/>
                <a:cs typeface="Courier New" pitchFamily="49" charset="0"/>
              </a:rPr>
              <a:t>WithOutput</a:t>
            </a:r>
            <a:r>
              <a:rPr lang="en-US" dirty="0" smtClean="0"/>
              <a:t> method is used by QXtend inbound for data synchronization and by the XML daemon to load records in the system</a:t>
            </a:r>
          </a:p>
          <a:p>
            <a:r>
              <a:rPr lang="en-US" dirty="0" smtClean="0"/>
              <a:t>These methods are the prescribed way of passing data into the business layer (without using the UI)</a:t>
            </a:r>
          </a:p>
          <a:p>
            <a:pPr marL="347472" indent="0">
              <a:buNone/>
            </a:pPr>
            <a:r>
              <a:rPr lang="en-US" dirty="0" smtClean="0"/>
              <a:t>For specific business components, more specialized API methods might exist</a:t>
            </a:r>
          </a:p>
        </p:txBody>
      </p:sp>
      <p:sp>
        <p:nvSpPr>
          <p:cNvPr id="22531" name="Rectangle 2"/>
          <p:cNvSpPr>
            <a:spLocks noGrp="1" noChangeArrowheads="1"/>
          </p:cNvSpPr>
          <p:nvPr>
            <p:ph type="title"/>
          </p:nvPr>
        </p:nvSpPr>
        <p:spPr/>
        <p:txBody>
          <a:bodyPr/>
          <a:lstStyle/>
          <a:p>
            <a:pPr eaLnBrk="1" hangingPunct="1"/>
            <a:r>
              <a:rPr lang="en-US" dirty="0" smtClean="0"/>
              <a:t>Calling the Application API</a:t>
            </a:r>
          </a:p>
        </p:txBody>
      </p:sp>
      <p:sp>
        <p:nvSpPr>
          <p:cNvPr id="22530" name="Footer Placeholder 3"/>
          <p:cNvSpPr>
            <a:spLocks noGrp="1"/>
          </p:cNvSpPr>
          <p:nvPr>
            <p:ph type="ftr" sz="quarter" idx="10"/>
          </p:nvPr>
        </p:nvSpPr>
        <p:spPr>
          <a:noFill/>
        </p:spPr>
        <p:txBody>
          <a:bodyPr/>
          <a:lstStyle/>
          <a:p>
            <a:r>
              <a:rPr lang="en-US" dirty="0" smtClean="0"/>
              <a:t>CUST_INT_</a:t>
            </a:r>
            <a:fld id="{336B4C8B-68DB-4169-AA78-6B2CC7198C8B}" type="slidenum">
              <a:rPr lang="en-US" smtClean="0"/>
              <a:pPr/>
              <a:t>18</a:t>
            </a:fld>
            <a:r>
              <a:rPr lang="en-US" dirty="0" smtClean="0"/>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1"/>
          <p:cNvSpPr>
            <a:spLocks noGrp="1"/>
          </p:cNvSpPr>
          <p:nvPr>
            <p:ph type="ftr" sz="quarter" idx="10"/>
          </p:nvPr>
        </p:nvSpPr>
        <p:spPr>
          <a:noFill/>
        </p:spPr>
        <p:txBody>
          <a:bodyPr/>
          <a:lstStyle/>
          <a:p>
            <a:fld id="{7E4AB40D-6392-4BE1-B6FD-5510888248CD}" type="slidenum">
              <a:rPr lang="en-US" smtClean="0"/>
              <a:pPr/>
              <a:t>2</a:t>
            </a:fld>
            <a:endParaRPr lang="en-US" dirty="0" smtClean="0"/>
          </a:p>
        </p:txBody>
      </p:sp>
      <p:sp>
        <p:nvSpPr>
          <p:cNvPr id="6147" name="Rectangle 3"/>
          <p:cNvSpPr>
            <a:spLocks noGrp="1" noChangeArrowheads="1"/>
          </p:cNvSpPr>
          <p:nvPr>
            <p:ph type="body" idx="4294967295"/>
          </p:nvPr>
        </p:nvSpPr>
        <p:spPr>
          <a:xfrm>
            <a:off x="523056" y="116632"/>
            <a:ext cx="8153400" cy="6148536"/>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2012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marL="347472" indent="-347472" eaLnBrk="1" hangingPunct="1"/>
            <a:r>
              <a:rPr lang="en-US" dirty="0" smtClean="0"/>
              <a:t>You can do integration:</a:t>
            </a:r>
          </a:p>
          <a:p>
            <a:pPr marL="740664" lvl="1" indent="-283464" eaLnBrk="1" hangingPunct="1">
              <a:lnSpc>
                <a:spcPct val="100000"/>
              </a:lnSpc>
            </a:pPr>
            <a:r>
              <a:rPr lang="en-US" dirty="0" smtClean="0"/>
              <a:t>Through QXtend</a:t>
            </a:r>
            <a:br>
              <a:rPr lang="en-US" dirty="0" smtClean="0"/>
            </a:br>
            <a:r>
              <a:rPr lang="en-US" i="1" dirty="0" smtClean="0"/>
              <a:t>Currently only available for DataSync</a:t>
            </a:r>
          </a:p>
          <a:p>
            <a:pPr marL="740664" lvl="1" indent="-283464" eaLnBrk="1" hangingPunct="1">
              <a:lnSpc>
                <a:spcPct val="100000"/>
              </a:lnSpc>
            </a:pPr>
            <a:r>
              <a:rPr lang="en-US" dirty="0" smtClean="0"/>
              <a:t>Using public API methods</a:t>
            </a:r>
          </a:p>
          <a:p>
            <a:pPr marL="347472" indent="-347472" eaLnBrk="1" hangingPunct="1">
              <a:lnSpc>
                <a:spcPct val="100000"/>
              </a:lnSpc>
            </a:pPr>
            <a:r>
              <a:rPr lang="en-US" dirty="0" smtClean="0"/>
              <a:t>Purpose of this training</a:t>
            </a:r>
          </a:p>
          <a:p>
            <a:pPr marL="347472" indent="0" eaLnBrk="1" hangingPunct="1">
              <a:lnSpc>
                <a:spcPct val="100000"/>
              </a:lnSpc>
              <a:buNone/>
            </a:pPr>
            <a:r>
              <a:rPr lang="en-US" dirty="0" smtClean="0"/>
              <a:t>Following this training you, will be able to write an integration to Enterprise Financials in Progress 4GL using 4GL proxies provided by QAD</a:t>
            </a:r>
          </a:p>
        </p:txBody>
      </p:sp>
      <p:sp>
        <p:nvSpPr>
          <p:cNvPr id="7171" name="Rectangle 2"/>
          <p:cNvSpPr>
            <a:spLocks noGrp="1" noChangeArrowheads="1"/>
          </p:cNvSpPr>
          <p:nvPr>
            <p:ph type="title"/>
          </p:nvPr>
        </p:nvSpPr>
        <p:spPr/>
        <p:txBody>
          <a:bodyPr/>
          <a:lstStyle/>
          <a:p>
            <a:pPr eaLnBrk="1" hangingPunct="1"/>
            <a:r>
              <a:rPr lang="en-US" dirty="0" smtClean="0"/>
              <a:t>Integrating with Financials Backend</a:t>
            </a:r>
          </a:p>
        </p:txBody>
      </p:sp>
      <p:sp>
        <p:nvSpPr>
          <p:cNvPr id="7170" name="Footer Placeholder 3"/>
          <p:cNvSpPr>
            <a:spLocks noGrp="1"/>
          </p:cNvSpPr>
          <p:nvPr>
            <p:ph type="ftr" sz="quarter" idx="10"/>
          </p:nvPr>
        </p:nvSpPr>
        <p:spPr>
          <a:noFill/>
        </p:spPr>
        <p:txBody>
          <a:bodyPr/>
          <a:lstStyle/>
          <a:p>
            <a:r>
              <a:rPr lang="en-US" dirty="0" smtClean="0"/>
              <a:t>CUST_INT_0</a:t>
            </a:r>
            <a:fld id="{2AE87061-8302-4E59-9F6A-BD5147E0409B}" type="slidenum">
              <a:rPr lang="en-US" smtClean="0"/>
              <a:pPr/>
              <a:t>3</a:t>
            </a:fld>
            <a:r>
              <a:rPr lang="en-US" dirty="0" smtClean="0"/>
              <a:t>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1" name="Rectangle 8"/>
          <p:cNvSpPr>
            <a:spLocks noChangeArrowheads="1"/>
          </p:cNvSpPr>
          <p:nvPr/>
        </p:nvSpPr>
        <p:spPr bwMode="auto">
          <a:xfrm>
            <a:off x="775885" y="2996952"/>
            <a:ext cx="2857961" cy="1116490"/>
          </a:xfrm>
          <a:prstGeom prst="rect">
            <a:avLst/>
          </a:prstGeom>
          <a:noFill/>
          <a:ln w="9525" algn="ctr">
            <a:solidFill>
              <a:schemeClr val="tx1"/>
            </a:solidFill>
            <a:miter lim="800000"/>
            <a:headEnd/>
            <a:tailEnd/>
          </a:ln>
        </p:spPr>
        <p:txBody>
          <a:bodyPr wrap="none" tIns="91440" bIns="91440"/>
          <a:lstStyle/>
          <a:p>
            <a:r>
              <a:rPr lang="en-US" sz="1600" dirty="0">
                <a:latin typeface="+mj-lt"/>
              </a:rPr>
              <a:t>.</a:t>
            </a:r>
            <a:r>
              <a:rPr lang="en-US" sz="1600" dirty="0" smtClean="0">
                <a:latin typeface="+mj-lt"/>
              </a:rPr>
              <a:t>NET </a:t>
            </a:r>
            <a:r>
              <a:rPr lang="en-US" sz="1600" dirty="0">
                <a:latin typeface="+mj-lt"/>
              </a:rPr>
              <a:t>C</a:t>
            </a:r>
            <a:r>
              <a:rPr lang="en-US" sz="1600" dirty="0" smtClean="0">
                <a:latin typeface="+mj-lt"/>
              </a:rPr>
              <a:t>lient</a:t>
            </a:r>
            <a:endParaRPr lang="en-US" sz="1600" dirty="0">
              <a:latin typeface="+mj-lt"/>
            </a:endParaRPr>
          </a:p>
        </p:txBody>
      </p:sp>
      <p:sp>
        <p:nvSpPr>
          <p:cNvPr id="8196" name="Rectangle 3"/>
          <p:cNvSpPr>
            <a:spLocks noGrp="1" noChangeArrowheads="1"/>
          </p:cNvSpPr>
          <p:nvPr>
            <p:ph idx="1"/>
          </p:nvPr>
        </p:nvSpPr>
        <p:spPr/>
        <p:txBody>
          <a:bodyPr/>
          <a:lstStyle/>
          <a:p>
            <a:pPr eaLnBrk="1" hangingPunct="1">
              <a:buNone/>
            </a:pPr>
            <a:r>
              <a:rPr lang="en-US" dirty="0" smtClean="0"/>
              <a:t>Ways to call a component API:</a:t>
            </a:r>
          </a:p>
          <a:p>
            <a:r>
              <a:rPr lang="en-US" dirty="0" smtClean="0"/>
              <a:t>Using the 4GL proxy layer</a:t>
            </a:r>
          </a:p>
          <a:p>
            <a:r>
              <a:rPr lang="en-US" dirty="0" smtClean="0"/>
              <a:t>Using direct API calls to the AppServer</a:t>
            </a:r>
          </a:p>
          <a:p>
            <a:r>
              <a:rPr lang="en-US" dirty="0" smtClean="0"/>
              <a:t>Calls in C# through the C# proxy layer</a:t>
            </a:r>
          </a:p>
        </p:txBody>
      </p:sp>
      <p:sp>
        <p:nvSpPr>
          <p:cNvPr id="8195" name="Rectangle 2"/>
          <p:cNvSpPr>
            <a:spLocks noGrp="1" noChangeArrowheads="1"/>
          </p:cNvSpPr>
          <p:nvPr>
            <p:ph type="title"/>
          </p:nvPr>
        </p:nvSpPr>
        <p:spPr/>
        <p:txBody>
          <a:bodyPr/>
          <a:lstStyle/>
          <a:p>
            <a:pPr eaLnBrk="1" hangingPunct="1"/>
            <a:r>
              <a:rPr lang="en-US" dirty="0" smtClean="0"/>
              <a:t>Calling the Application API</a:t>
            </a:r>
          </a:p>
        </p:txBody>
      </p:sp>
      <p:sp>
        <p:nvSpPr>
          <p:cNvPr id="8194" name="Footer Placeholder 3"/>
          <p:cNvSpPr>
            <a:spLocks noGrp="1"/>
          </p:cNvSpPr>
          <p:nvPr>
            <p:ph type="ftr" sz="quarter" idx="10"/>
          </p:nvPr>
        </p:nvSpPr>
        <p:spPr>
          <a:noFill/>
        </p:spPr>
        <p:txBody>
          <a:bodyPr/>
          <a:lstStyle/>
          <a:p>
            <a:r>
              <a:rPr lang="en-US" dirty="0" smtClean="0"/>
              <a:t>CUST_INT_0</a:t>
            </a:r>
            <a:fld id="{280C111A-29AB-44A6-91F0-222EC92600EA}" type="slidenum">
              <a:rPr lang="en-US" smtClean="0"/>
              <a:pPr/>
              <a:t>4</a:t>
            </a:fld>
            <a:r>
              <a:rPr lang="en-US" dirty="0" smtClean="0"/>
              <a:t>0</a:t>
            </a:r>
          </a:p>
        </p:txBody>
      </p:sp>
      <p:sp>
        <p:nvSpPr>
          <p:cNvPr id="8198" name="Rectangle 5"/>
          <p:cNvSpPr>
            <a:spLocks noChangeArrowheads="1"/>
          </p:cNvSpPr>
          <p:nvPr/>
        </p:nvSpPr>
        <p:spPr bwMode="auto">
          <a:xfrm>
            <a:off x="4963163" y="2996952"/>
            <a:ext cx="3389981" cy="3000375"/>
          </a:xfrm>
          <a:prstGeom prst="rect">
            <a:avLst/>
          </a:prstGeom>
          <a:noFill/>
          <a:ln w="9525" algn="ctr">
            <a:solidFill>
              <a:schemeClr val="tx1"/>
            </a:solidFill>
            <a:prstDash val="lgDash"/>
            <a:miter lim="800000"/>
            <a:headEnd/>
            <a:tailEnd/>
          </a:ln>
        </p:spPr>
        <p:txBody>
          <a:bodyPr wrap="none" tIns="91440" bIns="91440"/>
          <a:lstStyle/>
          <a:p>
            <a:r>
              <a:rPr lang="en-US" sz="1600" dirty="0">
                <a:latin typeface="+mj-lt"/>
              </a:rPr>
              <a:t>Fin </a:t>
            </a:r>
            <a:r>
              <a:rPr lang="en-US" sz="1600" dirty="0" smtClean="0">
                <a:latin typeface="+mj-lt"/>
              </a:rPr>
              <a:t>AppServer</a:t>
            </a:r>
            <a:endParaRPr lang="en-US" sz="1600" dirty="0">
              <a:latin typeface="+mj-lt"/>
            </a:endParaRPr>
          </a:p>
        </p:txBody>
      </p:sp>
      <p:sp>
        <p:nvSpPr>
          <p:cNvPr id="8199" name="Rectangle 6"/>
          <p:cNvSpPr>
            <a:spLocks noChangeArrowheads="1"/>
          </p:cNvSpPr>
          <p:nvPr/>
        </p:nvSpPr>
        <p:spPr bwMode="auto">
          <a:xfrm>
            <a:off x="4963163" y="390429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API</a:t>
            </a:r>
          </a:p>
        </p:txBody>
      </p:sp>
      <p:sp>
        <p:nvSpPr>
          <p:cNvPr id="8200" name="Rectangle 7"/>
          <p:cNvSpPr>
            <a:spLocks noChangeArrowheads="1"/>
          </p:cNvSpPr>
          <p:nvPr/>
        </p:nvSpPr>
        <p:spPr bwMode="auto">
          <a:xfrm>
            <a:off x="5959785" y="3904292"/>
            <a:ext cx="1279487" cy="885810"/>
          </a:xfrm>
          <a:prstGeom prst="rect">
            <a:avLst/>
          </a:prstGeom>
          <a:solidFill>
            <a:srgbClr val="EBCF89"/>
          </a:solidFill>
          <a:ln w="9525" algn="ctr">
            <a:solidFill>
              <a:schemeClr val="tx1"/>
            </a:solidFill>
            <a:miter lim="800000"/>
            <a:headEnd/>
            <a:tailEnd/>
          </a:ln>
        </p:spPr>
        <p:txBody>
          <a:bodyPr wrap="none" tIns="91440" bIns="91440" anchor="ctr"/>
          <a:lstStyle/>
          <a:p>
            <a:r>
              <a:rPr lang="en-US" sz="1600" dirty="0">
                <a:latin typeface="+mj-lt"/>
              </a:rPr>
              <a:t>Business</a:t>
            </a:r>
          </a:p>
          <a:p>
            <a:r>
              <a:rPr lang="en-US" sz="1600" dirty="0" smtClean="0">
                <a:latin typeface="+mj-lt"/>
              </a:rPr>
              <a:t>Component</a:t>
            </a:r>
            <a:endParaRPr lang="en-US" sz="1600" dirty="0">
              <a:latin typeface="+mj-lt"/>
            </a:endParaRPr>
          </a:p>
        </p:txBody>
      </p:sp>
      <p:sp>
        <p:nvSpPr>
          <p:cNvPr id="8202" name="Rectangle 9"/>
          <p:cNvSpPr>
            <a:spLocks noChangeArrowheads="1"/>
          </p:cNvSpPr>
          <p:nvPr/>
        </p:nvSpPr>
        <p:spPr bwMode="auto">
          <a:xfrm>
            <a:off x="774419" y="4253388"/>
            <a:ext cx="2857961" cy="1673197"/>
          </a:xfrm>
          <a:prstGeom prst="rect">
            <a:avLst/>
          </a:prstGeom>
          <a:noFill/>
          <a:ln w="9525" algn="ctr">
            <a:solidFill>
              <a:schemeClr val="tx1"/>
            </a:solidFill>
            <a:miter lim="800000"/>
            <a:headEnd/>
            <a:tailEnd/>
          </a:ln>
        </p:spPr>
        <p:txBody>
          <a:bodyPr wrap="none" tIns="91440" bIns="91440"/>
          <a:lstStyle/>
          <a:p>
            <a:r>
              <a:rPr lang="en-US" sz="1600" dirty="0">
                <a:latin typeface="+mj-lt"/>
              </a:rPr>
              <a:t>4GL </a:t>
            </a:r>
            <a:r>
              <a:rPr lang="en-US" sz="1600" dirty="0" smtClean="0">
                <a:latin typeface="+mj-lt"/>
              </a:rPr>
              <a:t>Client</a:t>
            </a:r>
            <a:endParaRPr lang="en-US" sz="1600" dirty="0">
              <a:latin typeface="+mj-lt"/>
            </a:endParaRPr>
          </a:p>
        </p:txBody>
      </p:sp>
      <p:sp>
        <p:nvSpPr>
          <p:cNvPr id="8203" name="Rectangle 11"/>
          <p:cNvSpPr>
            <a:spLocks noChangeArrowheads="1"/>
          </p:cNvSpPr>
          <p:nvPr/>
        </p:nvSpPr>
        <p:spPr bwMode="auto">
          <a:xfrm>
            <a:off x="3314340" y="321994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C# </a:t>
            </a:r>
            <a:r>
              <a:rPr lang="en-US" sz="1600" dirty="0" smtClean="0">
                <a:latin typeface="+mj-lt"/>
              </a:rPr>
              <a:t>Proxy</a:t>
            </a:r>
            <a:endParaRPr lang="en-US" sz="1600" dirty="0">
              <a:latin typeface="+mj-lt"/>
            </a:endParaRPr>
          </a:p>
        </p:txBody>
      </p:sp>
      <p:sp>
        <p:nvSpPr>
          <p:cNvPr id="8204" name="Rectangle 12"/>
          <p:cNvSpPr>
            <a:spLocks noChangeArrowheads="1"/>
          </p:cNvSpPr>
          <p:nvPr/>
        </p:nvSpPr>
        <p:spPr bwMode="auto">
          <a:xfrm>
            <a:off x="3301149" y="4900829"/>
            <a:ext cx="331230" cy="1025756"/>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4GL </a:t>
            </a:r>
            <a:r>
              <a:rPr lang="en-US" sz="1600" dirty="0" smtClean="0">
                <a:latin typeface="+mj-lt"/>
              </a:rPr>
              <a:t>Proxy</a:t>
            </a:r>
            <a:endParaRPr lang="en-US" sz="1600" dirty="0">
              <a:latin typeface="+mj-lt"/>
            </a:endParaRPr>
          </a:p>
        </p:txBody>
      </p:sp>
      <p:sp>
        <p:nvSpPr>
          <p:cNvPr id="8205" name="Line 13"/>
          <p:cNvSpPr>
            <a:spLocks noChangeShapeType="1"/>
          </p:cNvSpPr>
          <p:nvPr/>
        </p:nvSpPr>
        <p:spPr bwMode="auto">
          <a:xfrm>
            <a:off x="1971831" y="3625939"/>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6" name="Line 14"/>
          <p:cNvSpPr>
            <a:spLocks noChangeShapeType="1"/>
          </p:cNvSpPr>
          <p:nvPr/>
        </p:nvSpPr>
        <p:spPr bwMode="auto">
          <a:xfrm>
            <a:off x="3633845" y="3625939"/>
            <a:ext cx="1329318" cy="556707"/>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7" name="Line 15"/>
          <p:cNvSpPr>
            <a:spLocks noChangeShapeType="1"/>
          </p:cNvSpPr>
          <p:nvPr/>
        </p:nvSpPr>
        <p:spPr bwMode="auto">
          <a:xfrm>
            <a:off x="5295859" y="4322592"/>
            <a:ext cx="663926" cy="0"/>
          </a:xfrm>
          <a:prstGeom prst="line">
            <a:avLst/>
          </a:prstGeom>
          <a:noFill/>
          <a:ln w="9525">
            <a:solidFill>
              <a:schemeClr val="tx1"/>
            </a:solidFill>
            <a:round/>
            <a:headEnd type="triangle" w="med" len="med"/>
            <a:tailEnd type="triangle" w="med" len="med"/>
          </a:ln>
        </p:spPr>
        <p:txBody>
          <a:bodyPr wrap="none" tIns="91440" bIns="91440" anchor="ctr"/>
          <a:lstStyle/>
          <a:p>
            <a:endParaRPr lang="en-US" dirty="0">
              <a:latin typeface="+mj-lt"/>
            </a:endParaRPr>
          </a:p>
        </p:txBody>
      </p:sp>
      <p:sp>
        <p:nvSpPr>
          <p:cNvPr id="8208" name="Line 16"/>
          <p:cNvSpPr>
            <a:spLocks noChangeShapeType="1"/>
          </p:cNvSpPr>
          <p:nvPr/>
        </p:nvSpPr>
        <p:spPr bwMode="auto">
          <a:xfrm flipV="1">
            <a:off x="3633845" y="4462538"/>
            <a:ext cx="1329318" cy="976544"/>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9" name="Line 17"/>
          <p:cNvSpPr>
            <a:spLocks noChangeShapeType="1"/>
          </p:cNvSpPr>
          <p:nvPr/>
        </p:nvSpPr>
        <p:spPr bwMode="auto">
          <a:xfrm>
            <a:off x="1971831" y="5508286"/>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10" name="Line 18"/>
          <p:cNvSpPr>
            <a:spLocks noChangeShapeType="1"/>
          </p:cNvSpPr>
          <p:nvPr/>
        </p:nvSpPr>
        <p:spPr bwMode="auto">
          <a:xfrm flipV="1">
            <a:off x="2103737" y="4322592"/>
            <a:ext cx="2859426" cy="489041"/>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buNone/>
            </a:pPr>
            <a:r>
              <a:rPr lang="en-US" dirty="0" smtClean="0"/>
              <a:t>Available API methods:</a:t>
            </a:r>
          </a:p>
          <a:p>
            <a:r>
              <a:rPr lang="en-US" sz="2400" dirty="0" smtClean="0"/>
              <a:t>Use HTML documentation</a:t>
            </a:r>
          </a:p>
          <a:p>
            <a:r>
              <a:rPr lang="en-US" sz="2400" dirty="0" smtClean="0"/>
              <a:t>Look for API queries and methods on the main page of a business component</a:t>
            </a:r>
          </a:p>
        </p:txBody>
      </p:sp>
      <p:sp>
        <p:nvSpPr>
          <p:cNvPr id="9219" name="Rectangle 2"/>
          <p:cNvSpPr>
            <a:spLocks noGrp="1" noChangeArrowheads="1"/>
          </p:cNvSpPr>
          <p:nvPr>
            <p:ph type="title"/>
          </p:nvPr>
        </p:nvSpPr>
        <p:spPr/>
        <p:txBody>
          <a:bodyPr/>
          <a:lstStyle/>
          <a:p>
            <a:pPr eaLnBrk="1" hangingPunct="1"/>
            <a:r>
              <a:rPr lang="en-US" dirty="0" smtClean="0"/>
              <a:t>Calling the Application API</a:t>
            </a:r>
          </a:p>
        </p:txBody>
      </p:sp>
      <p:sp>
        <p:nvSpPr>
          <p:cNvPr id="9218" name="Footer Placeholder 3"/>
          <p:cNvSpPr>
            <a:spLocks noGrp="1"/>
          </p:cNvSpPr>
          <p:nvPr>
            <p:ph type="ftr" sz="quarter" idx="10"/>
          </p:nvPr>
        </p:nvSpPr>
        <p:spPr>
          <a:noFill/>
        </p:spPr>
        <p:txBody>
          <a:bodyPr/>
          <a:lstStyle/>
          <a:p>
            <a:r>
              <a:rPr lang="en-US" dirty="0" smtClean="0"/>
              <a:t>CUST_INT_0</a:t>
            </a:r>
            <a:fld id="{2D4E7FA9-BB29-4192-BA61-DDD278A9807E}" type="slidenum">
              <a:rPr lang="en-US" smtClean="0"/>
              <a:pPr/>
              <a:t>5</a:t>
            </a:fld>
            <a:r>
              <a:rPr lang="en-US" dirty="0" smtClean="0"/>
              <a:t>0</a:t>
            </a:r>
          </a:p>
        </p:txBody>
      </p:sp>
      <p:grpSp>
        <p:nvGrpSpPr>
          <p:cNvPr id="9" name="Group 8"/>
          <p:cNvGrpSpPr/>
          <p:nvPr/>
        </p:nvGrpSpPr>
        <p:grpSpPr>
          <a:xfrm>
            <a:off x="1083717" y="2640277"/>
            <a:ext cx="6978650" cy="3711575"/>
            <a:chOff x="1247775" y="3146425"/>
            <a:chExt cx="6978650" cy="3711575"/>
          </a:xfrm>
        </p:grpSpPr>
        <p:pic>
          <p:nvPicPr>
            <p:cNvPr id="9221" name="Picture 6"/>
            <p:cNvPicPr>
              <a:picLocks noChangeAspect="1" noChangeArrowheads="1"/>
            </p:cNvPicPr>
            <p:nvPr/>
          </p:nvPicPr>
          <p:blipFill>
            <a:blip r:embed="rId3" cstate="print"/>
            <a:srcRect/>
            <a:stretch>
              <a:fillRect/>
            </a:stretch>
          </p:blipFill>
          <p:spPr bwMode="auto">
            <a:xfrm>
              <a:off x="1247775" y="3146425"/>
              <a:ext cx="5170488" cy="3711575"/>
            </a:xfrm>
            <a:prstGeom prst="rect">
              <a:avLst/>
            </a:prstGeom>
            <a:noFill/>
            <a:ln w="9525" algn="ctr">
              <a:noFill/>
              <a:miter lim="800000"/>
              <a:headEnd/>
              <a:tailEnd/>
            </a:ln>
          </p:spPr>
        </p:pic>
        <p:sp>
          <p:nvSpPr>
            <p:cNvPr id="9222" name="AutoShape 7"/>
            <p:cNvSpPr>
              <a:spLocks/>
            </p:cNvSpPr>
            <p:nvPr/>
          </p:nvSpPr>
          <p:spPr bwMode="auto">
            <a:xfrm>
              <a:off x="2776538" y="4221163"/>
              <a:ext cx="266700" cy="2447925"/>
            </a:xfrm>
            <a:prstGeom prst="rightBrace">
              <a:avLst>
                <a:gd name="adj1" fmla="val 70624"/>
                <a:gd name="adj2" fmla="val 50000"/>
              </a:avLst>
            </a:prstGeom>
            <a:noFill/>
            <a:ln w="19050">
              <a:solidFill>
                <a:srgbClr val="0000FF"/>
              </a:solidFill>
              <a:round/>
              <a:headEnd/>
              <a:tailEnd/>
            </a:ln>
          </p:spPr>
          <p:txBody>
            <a:bodyPr wrap="none" tIns="91440" bIns="91440" anchor="ctr"/>
            <a:lstStyle/>
            <a:p>
              <a:endParaRPr lang="en-IE" dirty="0">
                <a:latin typeface="+mj-lt"/>
              </a:endParaRPr>
            </a:p>
          </p:txBody>
        </p:sp>
        <p:sp>
          <p:nvSpPr>
            <p:cNvPr id="9223" name="Oval 8"/>
            <p:cNvSpPr>
              <a:spLocks noChangeArrowheads="1"/>
            </p:cNvSpPr>
            <p:nvPr/>
          </p:nvSpPr>
          <p:spPr bwMode="auto">
            <a:xfrm>
              <a:off x="5767388" y="4508500"/>
              <a:ext cx="2459037" cy="914400"/>
            </a:xfrm>
            <a:prstGeom prst="ellipse">
              <a:avLst/>
            </a:prstGeom>
            <a:solidFill>
              <a:schemeClr val="bg1"/>
            </a:solidFill>
            <a:ln w="19050" algn="ctr">
              <a:solidFill>
                <a:srgbClr val="0000FF"/>
              </a:solidFill>
              <a:round/>
              <a:headEnd/>
              <a:tailEnd/>
            </a:ln>
          </p:spPr>
          <p:txBody>
            <a:bodyPr wrap="none" tIns="91440" bIns="91440" anchor="ctr"/>
            <a:lstStyle/>
            <a:p>
              <a:r>
                <a:rPr lang="en-US" sz="1200" dirty="0">
                  <a:solidFill>
                    <a:srgbClr val="0000FF"/>
                  </a:solidFill>
                  <a:latin typeface="+mj-lt"/>
                </a:rPr>
                <a:t>Available methods and </a:t>
              </a:r>
            </a:p>
            <a:p>
              <a:r>
                <a:rPr lang="en-US" sz="1200" dirty="0">
                  <a:solidFill>
                    <a:srgbClr val="0000FF"/>
                  </a:solidFill>
                  <a:latin typeface="+mj-lt"/>
                </a:rPr>
                <a:t>queries for BGL (GL accounts) </a:t>
              </a:r>
            </a:p>
            <a:p>
              <a:r>
                <a:rPr lang="en-US" sz="1200" dirty="0">
                  <a:solidFill>
                    <a:srgbClr val="0000FF"/>
                  </a:solidFill>
                  <a:latin typeface="+mj-lt"/>
                </a:rPr>
                <a:t>on the API layer</a:t>
              </a:r>
            </a:p>
          </p:txBody>
        </p:sp>
        <p:cxnSp>
          <p:nvCxnSpPr>
            <p:cNvPr id="9224" name="AutoShape 9"/>
            <p:cNvCxnSpPr>
              <a:cxnSpLocks noChangeShapeType="1"/>
              <a:stCxn id="9222" idx="1"/>
              <a:endCxn id="9223" idx="2"/>
            </p:cNvCxnSpPr>
            <p:nvPr/>
          </p:nvCxnSpPr>
          <p:spPr bwMode="auto">
            <a:xfrm flipV="1">
              <a:off x="3052763" y="4965700"/>
              <a:ext cx="2706687" cy="479425"/>
            </a:xfrm>
            <a:prstGeom prst="straightConnector1">
              <a:avLst/>
            </a:prstGeom>
            <a:noFill/>
            <a:ln w="9525">
              <a:solidFill>
                <a:srgbClr val="0000FF"/>
              </a:solidFill>
              <a:round/>
              <a:headEnd/>
              <a:tailEnd type="triangle" w="med" len="med"/>
            </a:ln>
          </p:spPr>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dirty="0" smtClean="0"/>
              <a:t>Documentation of API methods</a:t>
            </a:r>
          </a:p>
          <a:p>
            <a:r>
              <a:rPr lang="en-US" dirty="0" smtClean="0"/>
              <a:t>The documentation shows the parameters used internally. For API calls, more parameters are necessary</a:t>
            </a:r>
          </a:p>
          <a:p>
            <a:r>
              <a:rPr lang="en-US" dirty="0" smtClean="0"/>
              <a:t>For the proxy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ic_CompanyCode as character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tFcMessages</a:t>
            </a:r>
          </a:p>
          <a:p>
            <a:pPr lvl="1" eaLnBrk="1" hangingPunct="1">
              <a:buFont typeface="Times New Roman" pitchFamily="18" charset="0"/>
              <a:buNone/>
            </a:pPr>
            <a:r>
              <a:rPr lang="en-US" sz="1600" dirty="0" smtClean="0">
                <a:solidFill>
                  <a:srgbClr val="0000FF"/>
                </a:solidFill>
                <a:latin typeface="Courier New" pitchFamily="49" charset="0"/>
              </a:rPr>
              <a:t>		define output parameter oiReturnStatus as integer no-undo</a:t>
            </a:r>
          </a:p>
          <a:p>
            <a:r>
              <a:rPr lang="en-US" dirty="0" smtClean="0"/>
              <a:t>For the direct API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icApiLogin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icApiPassword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icApiExtra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iiApiSessionId as integer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tFcMessages</a:t>
            </a:r>
          </a:p>
          <a:p>
            <a:pPr lvl="1" eaLnBrk="1" hangingPunct="1">
              <a:buFont typeface="Times New Roman" pitchFamily="18" charset="0"/>
              <a:buNone/>
            </a:pPr>
            <a:r>
              <a:rPr lang="en-US" sz="1600" dirty="0" smtClean="0">
                <a:solidFill>
                  <a:srgbClr val="0000FF"/>
                </a:solidFill>
                <a:latin typeface="Courier New" pitchFamily="49" charset="0"/>
              </a:rPr>
              <a:t>		define output parameter oiReturnStatus as integer no-undo</a:t>
            </a:r>
            <a:endParaRPr lang="en-US" dirty="0" smtClean="0">
              <a:solidFill>
                <a:srgbClr val="0000FF"/>
              </a:solidFill>
            </a:endParaRPr>
          </a:p>
        </p:txBody>
      </p:sp>
      <p:sp>
        <p:nvSpPr>
          <p:cNvPr id="10243" name="Rectangle 2"/>
          <p:cNvSpPr>
            <a:spLocks noGrp="1" noChangeArrowheads="1"/>
          </p:cNvSpPr>
          <p:nvPr>
            <p:ph type="title"/>
          </p:nvPr>
        </p:nvSpPr>
        <p:spPr/>
        <p:txBody>
          <a:bodyPr/>
          <a:lstStyle/>
          <a:p>
            <a:pPr eaLnBrk="1" hangingPunct="1"/>
            <a:r>
              <a:rPr lang="en-US" dirty="0" smtClean="0"/>
              <a:t>Calling the Application API</a:t>
            </a:r>
          </a:p>
        </p:txBody>
      </p:sp>
      <p:sp>
        <p:nvSpPr>
          <p:cNvPr id="10242" name="Footer Placeholder 3"/>
          <p:cNvSpPr>
            <a:spLocks noGrp="1"/>
          </p:cNvSpPr>
          <p:nvPr>
            <p:ph type="ftr" sz="quarter" idx="10"/>
          </p:nvPr>
        </p:nvSpPr>
        <p:spPr>
          <a:noFill/>
        </p:spPr>
        <p:txBody>
          <a:bodyPr/>
          <a:lstStyle/>
          <a:p>
            <a:r>
              <a:rPr lang="en-US" dirty="0" smtClean="0"/>
              <a:t>CUST_INT_0</a:t>
            </a:r>
            <a:fld id="{05DA500B-E123-4705-914A-A8286505F62C}"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US" dirty="0" smtClean="0"/>
              <a:t>Using 4GL proxy layer – Set up</a:t>
            </a:r>
          </a:p>
          <a:p>
            <a:pPr marL="117475" lvl="1" indent="0" eaLnBrk="1" hangingPunct="1">
              <a:buNone/>
            </a:pPr>
            <a:r>
              <a:rPr lang="en-US" dirty="0" smtClean="0"/>
              <a:t>Configure connection in </a:t>
            </a:r>
            <a:r>
              <a:rPr lang="en-US" dirty="0" smtClean="0">
                <a:latin typeface="Courier New" pitchFamily="49" charset="0"/>
                <a:cs typeface="Courier New" pitchFamily="49" charset="0"/>
              </a:rPr>
              <a:t>cbserver.xml</a:t>
            </a:r>
            <a:r>
              <a:rPr lang="en-US" dirty="0" smtClean="0"/>
              <a:t> in the client PROPATH</a:t>
            </a:r>
          </a:p>
        </p:txBody>
      </p:sp>
      <p:sp>
        <p:nvSpPr>
          <p:cNvPr id="11267" name="Rectangle 2"/>
          <p:cNvSpPr>
            <a:spLocks noGrp="1" noChangeArrowheads="1"/>
          </p:cNvSpPr>
          <p:nvPr>
            <p:ph type="title"/>
          </p:nvPr>
        </p:nvSpPr>
        <p:spPr/>
        <p:txBody>
          <a:bodyPr/>
          <a:lstStyle/>
          <a:p>
            <a:pPr eaLnBrk="1" hangingPunct="1"/>
            <a:r>
              <a:rPr lang="en-US" dirty="0" smtClean="0"/>
              <a:t>Calling the Application API</a:t>
            </a:r>
          </a:p>
        </p:txBody>
      </p:sp>
      <p:sp>
        <p:nvSpPr>
          <p:cNvPr id="11266" name="Footer Placeholder 3"/>
          <p:cNvSpPr>
            <a:spLocks noGrp="1"/>
          </p:cNvSpPr>
          <p:nvPr>
            <p:ph type="ftr" sz="quarter" idx="10"/>
          </p:nvPr>
        </p:nvSpPr>
        <p:spPr>
          <a:noFill/>
        </p:spPr>
        <p:txBody>
          <a:bodyPr/>
          <a:lstStyle/>
          <a:p>
            <a:r>
              <a:rPr lang="en-US" dirty="0" smtClean="0"/>
              <a:t>CUST_INT_0</a:t>
            </a:r>
            <a:fld id="{5D19F028-86A5-4F4C-8931-C75F6C8EA020}" type="slidenum">
              <a:rPr lang="en-US" smtClean="0"/>
              <a:pPr/>
              <a:t>7</a:t>
            </a:fld>
            <a:r>
              <a:rPr lang="en-US" dirty="0" smtClean="0"/>
              <a:t>0</a:t>
            </a:r>
          </a:p>
        </p:txBody>
      </p:sp>
      <p:pic>
        <p:nvPicPr>
          <p:cNvPr id="11269" name="Picture 18"/>
          <p:cNvPicPr>
            <a:picLocks noChangeAspect="1" noChangeArrowheads="1"/>
          </p:cNvPicPr>
          <p:nvPr/>
        </p:nvPicPr>
        <p:blipFill>
          <a:blip r:embed="rId3" cstate="print"/>
          <a:srcRect/>
          <a:stretch>
            <a:fillRect/>
          </a:stretch>
        </p:blipFill>
        <p:spPr bwMode="auto">
          <a:xfrm>
            <a:off x="1124611" y="2560290"/>
            <a:ext cx="6884988" cy="30289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None/>
              <a:defRPr/>
            </a:pPr>
            <a:r>
              <a:rPr lang="en-US" dirty="0" smtClean="0"/>
              <a:t>Using 4GL proxy layer – Set up</a:t>
            </a:r>
          </a:p>
          <a:p>
            <a:pPr>
              <a:defRPr/>
            </a:pPr>
            <a:r>
              <a:rPr lang="en-US" dirty="0" smtClean="0"/>
              <a:t>Implement the </a:t>
            </a:r>
            <a:r>
              <a:rPr lang="en-US" dirty="0" smtClean="0">
                <a:latin typeface="Courier New" pitchFamily="49" charset="0"/>
                <a:cs typeface="Courier New" pitchFamily="49" charset="0"/>
              </a:rPr>
              <a:t>infogetter </a:t>
            </a:r>
            <a:r>
              <a:rPr lang="en-US" dirty="0" smtClean="0">
                <a:latin typeface="+mj-lt"/>
                <a:cs typeface="Courier New" pitchFamily="49" charset="0"/>
              </a:rPr>
              <a:t>procedure</a:t>
            </a:r>
            <a:r>
              <a:rPr lang="en-US" dirty="0" smtClean="0"/>
              <a:t> </a:t>
            </a:r>
          </a:p>
          <a:p>
            <a:pPr marL="758952" lvl="2" indent="0">
              <a:buNone/>
              <a:defRPr/>
            </a:pPr>
            <a:r>
              <a:rPr lang="en-US" dirty="0" smtClean="0"/>
              <a:t>By default called </a:t>
            </a:r>
            <a:r>
              <a:rPr lang="en-US" dirty="0" smtClean="0">
                <a:latin typeface="Courier New" pitchFamily="49" charset="0"/>
                <a:cs typeface="Courier New" pitchFamily="49" charset="0"/>
              </a:rPr>
              <a:t>env.p</a:t>
            </a:r>
            <a:r>
              <a:rPr lang="en-US" dirty="0" smtClean="0"/>
              <a:t> in the client PROPATH</a:t>
            </a:r>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a:defRPr/>
            </a:pPr>
            <a:r>
              <a:rPr lang="en-US" dirty="0" smtClean="0"/>
              <a:t>For the client session make sure the PROPATH points to the directory or procedure library containing the </a:t>
            </a:r>
            <a:r>
              <a:rPr lang="en-US" dirty="0" smtClean="0">
                <a:latin typeface="Courier New" pitchFamily="49" charset="0"/>
                <a:cs typeface="Courier New" pitchFamily="49" charset="0"/>
              </a:rPr>
              <a:t>proxy</a:t>
            </a:r>
            <a:r>
              <a:rPr lang="en-US" dirty="0" smtClean="0"/>
              <a:t> subfolder</a:t>
            </a:r>
          </a:p>
        </p:txBody>
      </p:sp>
      <p:sp>
        <p:nvSpPr>
          <p:cNvPr id="12291" name="Rectangle 2"/>
          <p:cNvSpPr>
            <a:spLocks noGrp="1" noChangeArrowheads="1"/>
          </p:cNvSpPr>
          <p:nvPr>
            <p:ph type="title"/>
          </p:nvPr>
        </p:nvSpPr>
        <p:spPr/>
        <p:txBody>
          <a:bodyPr/>
          <a:lstStyle/>
          <a:p>
            <a:pPr eaLnBrk="1" hangingPunct="1"/>
            <a:r>
              <a:rPr lang="en-US" dirty="0" smtClean="0"/>
              <a:t>Calling the Application API</a:t>
            </a:r>
          </a:p>
        </p:txBody>
      </p:sp>
      <p:sp>
        <p:nvSpPr>
          <p:cNvPr id="12290" name="Footer Placeholder 3"/>
          <p:cNvSpPr>
            <a:spLocks noGrp="1"/>
          </p:cNvSpPr>
          <p:nvPr>
            <p:ph type="ftr" sz="quarter" idx="10"/>
          </p:nvPr>
        </p:nvSpPr>
        <p:spPr>
          <a:noFill/>
        </p:spPr>
        <p:txBody>
          <a:bodyPr/>
          <a:lstStyle/>
          <a:p>
            <a:r>
              <a:rPr lang="en-US" dirty="0" smtClean="0"/>
              <a:t>CUST_INT_0</a:t>
            </a:r>
            <a:fld id="{CD4ED0CD-93C2-47F5-B7F4-28246991FD4B}" type="slidenum">
              <a:rPr lang="en-US" smtClean="0"/>
              <a:pPr/>
              <a:t>8</a:t>
            </a:fld>
            <a:r>
              <a:rPr lang="en-US" dirty="0" smtClean="0"/>
              <a:t>0</a:t>
            </a:r>
          </a:p>
        </p:txBody>
      </p:sp>
      <p:pic>
        <p:nvPicPr>
          <p:cNvPr id="12293" name="Picture 5"/>
          <p:cNvPicPr>
            <a:picLocks noChangeAspect="1" noChangeArrowheads="1"/>
          </p:cNvPicPr>
          <p:nvPr/>
        </p:nvPicPr>
        <p:blipFill>
          <a:blip r:embed="rId3" cstate="print"/>
          <a:srcRect/>
          <a:stretch>
            <a:fillRect/>
          </a:stretch>
        </p:blipFill>
        <p:spPr bwMode="auto">
          <a:xfrm>
            <a:off x="1538163" y="2376413"/>
            <a:ext cx="6049963" cy="1844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buNone/>
            </a:pPr>
            <a:r>
              <a:rPr lang="en-US" dirty="0" smtClean="0"/>
              <a:t>Using 4GL proxy layer – Implementation</a:t>
            </a:r>
          </a:p>
          <a:p>
            <a:r>
              <a:rPr lang="en-US" dirty="0" smtClean="0"/>
              <a:t>Include the correct definitions</a:t>
            </a:r>
          </a:p>
          <a:p>
            <a:pPr lvl="1" eaLnBrk="1" hangingPunct="1"/>
            <a:endParaRPr lang="en-US" sz="2000" dirty="0" smtClean="0"/>
          </a:p>
          <a:p>
            <a:pPr lvl="1" eaLnBrk="1" hangingPunct="1"/>
            <a:endParaRPr lang="en-US" sz="2000" dirty="0" smtClean="0"/>
          </a:p>
          <a:p>
            <a:r>
              <a:rPr lang="en-US" dirty="0" smtClean="0"/>
              <a:t>Prepare input data</a:t>
            </a:r>
          </a:p>
          <a:p>
            <a:pPr lvl="1" eaLnBrk="1" hangingPunct="1"/>
            <a:endParaRPr lang="en-US" sz="2000" dirty="0" smtClean="0"/>
          </a:p>
          <a:p>
            <a:pPr lvl="1" eaLnBrk="1" hangingPunct="1"/>
            <a:endParaRPr lang="en-US" sz="2000" dirty="0" smtClean="0"/>
          </a:p>
          <a:p>
            <a:pPr lvl="1" eaLnBrk="1" hangingPunct="1"/>
            <a:endParaRPr lang="en-US" sz="2000" dirty="0" smtClean="0"/>
          </a:p>
          <a:p>
            <a:pPr lvl="1" eaLnBrk="1" hangingPunct="1"/>
            <a:endParaRPr lang="en-US" sz="2000" dirty="0" smtClean="0"/>
          </a:p>
          <a:p>
            <a:r>
              <a:rPr lang="en-US" dirty="0" smtClean="0"/>
              <a:t>Start proxy persistently</a:t>
            </a:r>
          </a:p>
          <a:p>
            <a:pPr lvl="1" eaLnBrk="1" hangingPunct="1"/>
            <a:endParaRPr lang="en-US" sz="2000" dirty="0" smtClean="0"/>
          </a:p>
          <a:p>
            <a:pPr lvl="1" eaLnBrk="1" hangingPunct="1">
              <a:buFont typeface="Times New Roman" pitchFamily="18" charset="0"/>
              <a:buNone/>
            </a:pPr>
            <a:endParaRPr lang="en-US" sz="2000" dirty="0" smtClean="0"/>
          </a:p>
        </p:txBody>
      </p:sp>
      <p:sp>
        <p:nvSpPr>
          <p:cNvPr id="13315" name="Rectangle 2"/>
          <p:cNvSpPr>
            <a:spLocks noGrp="1" noChangeArrowheads="1"/>
          </p:cNvSpPr>
          <p:nvPr>
            <p:ph type="title"/>
          </p:nvPr>
        </p:nvSpPr>
        <p:spPr/>
        <p:txBody>
          <a:bodyPr/>
          <a:lstStyle/>
          <a:p>
            <a:pPr eaLnBrk="1" hangingPunct="1"/>
            <a:r>
              <a:rPr lang="en-US" dirty="0" smtClean="0"/>
              <a:t>Calling the Application API</a:t>
            </a:r>
          </a:p>
        </p:txBody>
      </p:sp>
      <p:sp>
        <p:nvSpPr>
          <p:cNvPr id="13314" name="Footer Placeholder 3"/>
          <p:cNvSpPr>
            <a:spLocks noGrp="1"/>
          </p:cNvSpPr>
          <p:nvPr>
            <p:ph type="ftr" sz="quarter" idx="10"/>
          </p:nvPr>
        </p:nvSpPr>
        <p:spPr>
          <a:noFill/>
        </p:spPr>
        <p:txBody>
          <a:bodyPr/>
          <a:lstStyle/>
          <a:p>
            <a:r>
              <a:rPr lang="en-US" dirty="0" smtClean="0"/>
              <a:t>CUST_INT_0</a:t>
            </a:r>
            <a:fld id="{4338A187-A657-43E1-B5AE-BCD767ABB1C0}" type="slidenum">
              <a:rPr lang="en-US" smtClean="0"/>
              <a:pPr/>
              <a:t>9</a:t>
            </a:fld>
            <a:r>
              <a:rPr lang="en-US" dirty="0" smtClean="0"/>
              <a:t>0</a:t>
            </a:r>
          </a:p>
        </p:txBody>
      </p:sp>
      <p:pic>
        <p:nvPicPr>
          <p:cNvPr id="13317" name="Picture 5"/>
          <p:cNvPicPr>
            <a:picLocks noChangeAspect="1" noChangeArrowheads="1"/>
          </p:cNvPicPr>
          <p:nvPr/>
        </p:nvPicPr>
        <p:blipFill>
          <a:blip r:embed="rId3" cstate="print"/>
          <a:srcRect/>
          <a:stretch>
            <a:fillRect/>
          </a:stretch>
        </p:blipFill>
        <p:spPr bwMode="auto">
          <a:xfrm>
            <a:off x="1845088" y="1995482"/>
            <a:ext cx="5441950" cy="647700"/>
          </a:xfrm>
          <a:prstGeom prst="rect">
            <a:avLst/>
          </a:prstGeom>
          <a:noFill/>
          <a:ln w="9525" algn="ctr">
            <a:noFill/>
            <a:miter lim="800000"/>
            <a:headEnd/>
            <a:tailEnd/>
          </a:ln>
        </p:spPr>
      </p:pic>
      <p:pic>
        <p:nvPicPr>
          <p:cNvPr id="13318" name="Picture 6"/>
          <p:cNvPicPr>
            <a:picLocks noChangeAspect="1" noChangeArrowheads="1"/>
          </p:cNvPicPr>
          <p:nvPr/>
        </p:nvPicPr>
        <p:blipFill>
          <a:blip r:embed="rId4" cstate="print"/>
          <a:srcRect/>
          <a:stretch>
            <a:fillRect/>
          </a:stretch>
        </p:blipFill>
        <p:spPr bwMode="auto">
          <a:xfrm>
            <a:off x="1846196" y="3390908"/>
            <a:ext cx="5451475" cy="1181100"/>
          </a:xfrm>
          <a:prstGeom prst="rect">
            <a:avLst/>
          </a:prstGeom>
          <a:noFill/>
          <a:ln w="9525" algn="ctr">
            <a:noFill/>
            <a:miter lim="800000"/>
            <a:headEnd/>
            <a:tailEnd/>
          </a:ln>
        </p:spPr>
      </p:pic>
      <p:pic>
        <p:nvPicPr>
          <p:cNvPr id="13319" name="Picture 7"/>
          <p:cNvPicPr>
            <a:picLocks noChangeAspect="1" noChangeArrowheads="1"/>
          </p:cNvPicPr>
          <p:nvPr/>
        </p:nvPicPr>
        <p:blipFill>
          <a:blip r:embed="rId5" cstate="print"/>
          <a:srcRect/>
          <a:stretch>
            <a:fillRect/>
          </a:stretch>
        </p:blipFill>
        <p:spPr bwMode="auto">
          <a:xfrm>
            <a:off x="1846196" y="5238766"/>
            <a:ext cx="5451475" cy="476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44477</TotalTime>
  <Words>1794</Words>
  <Application>Microsoft Office PowerPoint</Application>
  <PresentationFormat>On-screen Show (4:3)</PresentationFormat>
  <Paragraphs>261</Paragraphs>
  <Slides>18</Slides>
  <Notes>18</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1_EX06PP_template</vt:lpstr>
      <vt:lpstr>2_EX06PP_template</vt:lpstr>
      <vt:lpstr>QAD 2010 Template</vt:lpstr>
      <vt:lpstr>QAD Enterprise Applications 2012.1 Enterprise Edition Customization</vt:lpstr>
      <vt:lpstr>Slide 2</vt:lpstr>
      <vt:lpstr>Integrating with Financials Backend</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lpstr>Calling the Application API</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1012</cp:revision>
  <dcterms:created xsi:type="dcterms:W3CDTF">2007-07-31T09:27:00Z</dcterms:created>
  <dcterms:modified xsi:type="dcterms:W3CDTF">2012-10-01T17:13:53Z</dcterms:modified>
</cp:coreProperties>
</file>