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72"/>
  </p:notesMasterIdLst>
  <p:handoutMasterIdLst>
    <p:handoutMasterId r:id="rId73"/>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10" autoAdjust="0"/>
    <p:restoredTop sz="94660"/>
  </p:normalViewPr>
  <p:slideViewPr>
    <p:cSldViewPr snapToGrid="0" snapToObjects="1">
      <p:cViewPr varScale="1">
        <p:scale>
          <a:sx n="99" d="100"/>
          <a:sy n="99" d="100"/>
        </p:scale>
        <p:origin x="-348"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540B581-A8EA-4EFF-9C91-89F916451444}" type="datetimeFigureOut">
              <a:rPr lang="en-US"/>
              <a:pPr/>
              <a:t>10/1/2012</a:t>
            </a:fld>
            <a:endParaRPr lang="en-US"/>
          </a:p>
        </p:txBody>
      </p:sp>
      <p:sp>
        <p:nvSpPr>
          <p:cNvPr id="4" name="Footer Placeholder 3"/>
          <p:cNvSpPr>
            <a:spLocks noGrp="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5" name="Slide Number Placeholder 4"/>
          <p:cNvSpPr>
            <a:spLocks noGrp="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272E0FFC-F904-412E-9585-9C434ABB466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F5441F3-E1A8-4403-9677-726E0BDB824C}" type="datetimeFigureOut">
              <a:rPr lang="en-US"/>
              <a:pPr/>
              <a:t>10/1/2012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7" name="Slide Number Placeholder 6"/>
          <p:cNvSpPr>
            <a:spLocks noGrp="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8E40C51C-4F22-43D4-9FD6-9EC82417660E}"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DBD0D73-158D-4734-8370-8D3AAE7E02BE}" type="slidenum">
              <a:rPr lang="en-US" sz="1200"/>
              <a:pPr algn="r" defTabSz="931863"/>
              <a:t>25</a:t>
            </a:fld>
            <a:endParaRPr lang="en-US" sz="1200"/>
          </a:p>
        </p:txBody>
      </p:sp>
      <p:sp>
        <p:nvSpPr>
          <p:cNvPr id="4505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00B9F950-F6D6-4441-9B6F-7824E6C842A5}" type="slidenum">
              <a:rPr lang="en-US" sz="1200"/>
              <a:pPr algn="r" defTabSz="931863"/>
              <a:t>25</a:t>
            </a:fld>
            <a:endParaRPr lang="en-US" sz="120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p:txBody>
          <a:bodyPr lIns="93172" tIns="46587" rIns="93172" bIns="46587"/>
          <a:lstStyle/>
          <a:p>
            <a:pPr eaLnBrk="1" hangingPunct="1"/>
            <a:r>
              <a:rPr lang="en-US" smtClean="0"/>
              <a:t>The report can be run in summary or detail mode, see screens for the detailed differences.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E9C0CCD-03A7-40FC-8440-582F0A5BCE94}" type="slidenum">
              <a:rPr lang="en-US" sz="1200"/>
              <a:pPr algn="r" defTabSz="931863"/>
              <a:t>26</a:t>
            </a:fld>
            <a:endParaRPr lang="en-US" sz="1200"/>
          </a:p>
        </p:txBody>
      </p:sp>
      <p:sp>
        <p:nvSpPr>
          <p:cNvPr id="4710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7F7D39A-D825-4C74-8455-C63E10AFE423}" type="slidenum">
              <a:rPr lang="en-US" sz="1200"/>
              <a:pPr algn="r" defTabSz="931863"/>
              <a:t>26</a:t>
            </a:fld>
            <a:endParaRPr lang="en-US" sz="120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6A5B1DC-0A5F-484D-8457-A3AAAAE82604}" type="slidenum">
              <a:rPr lang="en-US" sz="1200"/>
              <a:pPr algn="r" defTabSz="931863"/>
              <a:t>27</a:t>
            </a:fld>
            <a:endParaRPr lang="en-US" sz="1200"/>
          </a:p>
        </p:txBody>
      </p:sp>
      <p:sp>
        <p:nvSpPr>
          <p:cNvPr id="4915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F41468D9-7A2F-4C33-8205-528855C920B1}" type="slidenum">
              <a:rPr lang="en-US" sz="1200"/>
              <a:pPr algn="r" defTabSz="931863"/>
              <a:t>27</a:t>
            </a:fld>
            <a:endParaRPr lang="en-US" sz="120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13A6178-554B-4735-ADF2-28DE9E6FB07C}" type="slidenum">
              <a:rPr lang="en-US" sz="1200"/>
              <a:pPr algn="r" defTabSz="931863"/>
              <a:t>28</a:t>
            </a:fld>
            <a:endParaRPr lang="en-US" sz="1200"/>
          </a:p>
        </p:txBody>
      </p:sp>
      <p:sp>
        <p:nvSpPr>
          <p:cNvPr id="5120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EC024F6-7795-43EA-B1AA-3BF98C98BFBA}" type="slidenum">
              <a:rPr lang="en-US" sz="1200"/>
              <a:pPr algn="r" defTabSz="931863"/>
              <a:t>28</a:t>
            </a:fld>
            <a:endParaRPr lang="en-US" sz="120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B14F1D37-A488-47EB-883C-5FBBC31D15C9}" type="slidenum">
              <a:rPr lang="en-US" sz="1200"/>
              <a:pPr algn="r" defTabSz="931863"/>
              <a:t>29</a:t>
            </a:fld>
            <a:endParaRPr lang="en-US" sz="1200"/>
          </a:p>
        </p:txBody>
      </p:sp>
      <p:sp>
        <p:nvSpPr>
          <p:cNvPr id="5325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6A543CA3-D4EB-45CE-9D3F-F0C14779D559}" type="slidenum">
              <a:rPr lang="en-US" sz="1200"/>
              <a:pPr algn="r" defTabSz="931863"/>
              <a:t>29</a:t>
            </a:fld>
            <a:endParaRPr lang="en-US" sz="120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6FC2BF8-CEF2-4173-AC95-64F7EA6A75CC}" type="slidenum">
              <a:rPr lang="en-US" sz="1200"/>
              <a:pPr algn="r" defTabSz="931863"/>
              <a:t>30</a:t>
            </a:fld>
            <a:endParaRPr lang="en-US" sz="1200"/>
          </a:p>
        </p:txBody>
      </p:sp>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B779413-2743-437E-BC98-E032B6251876}" type="slidenum">
              <a:rPr lang="en-US" sz="1200"/>
              <a:pPr algn="r" defTabSz="931863"/>
              <a:t>30</a:t>
            </a:fld>
            <a:endParaRPr lang="en-US" sz="120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p:txBody>
          <a:bodyPr lIns="93172" tIns="46587" rIns="93172" bIns="46587"/>
          <a:lstStyle/>
          <a:p>
            <a:endParaRPr lang="en-US" smtClean="0"/>
          </a:p>
        </p:txBody>
      </p:sp>
      <p:sp>
        <p:nvSpPr>
          <p:cNvPr id="6246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D32E4809-459C-4651-BED8-99A6F38F5FC7}" type="slidenum">
              <a:rPr lang="en-US" sz="1200"/>
              <a:pPr algn="r" defTabSz="931863"/>
              <a:t>36</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5611575-05C3-4808-A01C-176C33DCDD53}" type="slidenum">
              <a:rPr lang="en-US" sz="1200"/>
              <a:pPr algn="r" defTabSz="931863"/>
              <a:t>69</a:t>
            </a:fld>
            <a:endParaRPr lang="en-US" sz="1200"/>
          </a:p>
        </p:txBody>
      </p:sp>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3"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029EACA-302D-4D49-95FA-892F14CABFDA}" type="slidenum">
              <a:rPr lang="en-US" sz="1200"/>
              <a:pPr algn="r" defTabSz="931863"/>
              <a:t>70</a:t>
            </a:fld>
            <a:endParaRPr lang="en-US" sz="1200"/>
          </a:p>
        </p:txBody>
      </p:sp>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1"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5E2CB4BB-CB57-4BBF-BE88-CD520573A24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C1D9A43-0056-45B6-9EAE-31A2D23FDB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A628FF2-2620-4C47-8754-B61CBE063EA4}"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E6343281-B852-4CCD-A292-5F18C1866079}"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62F22D65-A58D-4B7D-9A86-C39DD059968A}"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723DFB70-E10C-4C46-BEA2-7D75F01187F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E2ECA473-74BC-4E21-A259-0DC211878EA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7"/>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7"/>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69" r:id="rId2"/>
    <p:sldLayoutId id="2147483670" r:id="rId3"/>
    <p:sldLayoutId id="2147483671" r:id="rId4"/>
    <p:sldLayoutId id="2147483672" r:id="rId5"/>
    <p:sldLayoutId id="2147483673" r:id="rId6"/>
    <p:sldLayoutId id="2147483674"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4 – Post-conversion</a:t>
            </a:r>
          </a:p>
        </p:txBody>
      </p:sp>
      <p:sp>
        <p:nvSpPr>
          <p:cNvPr id="19458" name="Text Placeholder 2"/>
          <p:cNvSpPr>
            <a:spLocks noGrp="1"/>
          </p:cNvSpPr>
          <p:nvPr>
            <p:ph type="body" sz="quarter" idx="10"/>
          </p:nvPr>
        </p:nvSpPr>
        <p:spPr/>
        <p:txBody>
          <a:bodyPr/>
          <a:lstStyle/>
          <a:p>
            <a:pPr eaLnBrk="1" hangingPunct="1"/>
            <a:r>
              <a:rPr lang="en-US" smtClean="0">
                <a:solidFill>
                  <a:srgbClr val="4F4F4F"/>
                </a:solidFill>
                <a:latin typeface="Century Gothic" pitchFamily="34" charset="0"/>
                <a:cs typeface="Century Gothic" pitchFamily="34" charset="0"/>
              </a:rPr>
              <a:t>Updated October 2012</a:t>
            </a:r>
            <a:endParaRPr lang="en-US" dirty="0" smtClean="0">
              <a:solidFill>
                <a:srgbClr val="4F4F4F"/>
              </a:solidFill>
              <a:latin typeface="Century Gothic" pitchFamily="34" charset="0"/>
              <a:cs typeface="Century Gothic" pitchFamily="34" charset="0"/>
            </a:endParaRPr>
          </a:p>
        </p:txBody>
      </p:sp>
      <p:sp>
        <p:nvSpPr>
          <p:cNvPr id="19459"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2012.1 </a:t>
            </a:r>
            <a:r>
              <a:rPr lang="en-US" smtClean="0">
                <a:latin typeface="Century Gothic" pitchFamily="34" charset="0"/>
                <a:cs typeface="Century Gothic" pitchFamily="34" charset="0"/>
              </a:rPr>
              <a:t>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 name="Title 4"/>
          <p:cNvSpPr>
            <a:spLocks noGrp="1"/>
          </p:cNvSpPr>
          <p:nvPr>
            <p:ph type="title"/>
          </p:nvPr>
        </p:nvSpPr>
        <p:spPr>
          <a:xfrm>
            <a:off x="457200" y="182563"/>
            <a:ext cx="8229600" cy="709612"/>
          </a:xfrm>
        </p:spPr>
        <p:txBody>
          <a:bodyPr rtlCol="0">
            <a:normAutofit fontScale="90000"/>
          </a:bodyPr>
          <a:lstStyle/>
          <a:p>
            <a:pPr eaLnBrk="1" fontAlgn="auto" hangingPunct="1">
              <a:spcAft>
                <a:spcPts val="0"/>
              </a:spcAft>
              <a:defRPr/>
            </a:pPr>
            <a:r>
              <a:rPr lang="fr-FR" dirty="0" smtClean="0">
                <a:ea typeface="+mj-ea"/>
              </a:rPr>
              <a:t>Table Extension Domain Conversion – Part 2</a:t>
            </a:r>
            <a:endParaRPr lang="en-US" dirty="0">
              <a:ea typeface="+mj-ea"/>
            </a:endParaRPr>
          </a:p>
        </p:txBody>
      </p:sp>
      <p:sp>
        <p:nvSpPr>
          <p:cNvPr id="28675" name="Rectangle 3"/>
          <p:cNvSpPr>
            <a:spLocks noChangeArrowheads="1"/>
          </p:cNvSpPr>
          <p:nvPr/>
        </p:nvSpPr>
        <p:spPr bwMode="auto">
          <a:xfrm>
            <a:off x="457200" y="892175"/>
            <a:ext cx="8153400" cy="5043488"/>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These utilities complete the conversion of data previously held in table extension records. </a:t>
            </a:r>
            <a:r>
              <a:rPr lang="en-US" sz="2800" u="sng">
                <a:latin typeface="Century Gothic" pitchFamily="34" charset="0"/>
              </a:rPr>
              <a:t>Only one of these two menu items should be executed.</a:t>
            </a:r>
            <a:r>
              <a:rPr lang="en-US" sz="2800">
                <a:latin typeface="Century Gothic" pitchFamily="34" charset="0"/>
              </a:rPr>
              <a:t> </a:t>
            </a:r>
          </a:p>
          <a:p>
            <a:pPr marL="342900" indent="-342900" defTabSz="914400">
              <a:lnSpc>
                <a:spcPct val="90000"/>
              </a:lnSpc>
              <a:spcBef>
                <a:spcPct val="30000"/>
              </a:spcBef>
              <a:buClr>
                <a:schemeClr val="accent2"/>
              </a:buClr>
              <a:buFontTx/>
              <a:buChar char="•"/>
            </a:pPr>
            <a:r>
              <a:rPr lang="en-US" sz="2800">
                <a:latin typeface="Century Gothic" pitchFamily="34" charset="0"/>
              </a:rPr>
              <a:t>The pertinent menu option must be run for each active domain in the system. </a:t>
            </a:r>
          </a:p>
          <a:p>
            <a:pPr marL="742950" lvl="1" indent="-285750" defTabSz="914400">
              <a:lnSpc>
                <a:spcPct val="90000"/>
              </a:lnSpc>
              <a:spcBef>
                <a:spcPct val="25000"/>
              </a:spcBef>
              <a:buClr>
                <a:schemeClr val="accent2"/>
              </a:buClr>
              <a:buFont typeface="Times New Roman" pitchFamily="18" charset="0"/>
              <a:buChar char="–"/>
            </a:pPr>
            <a:r>
              <a:rPr lang="en-US" sz="2400">
                <a:latin typeface="Century Gothic" pitchFamily="34" charset="0"/>
              </a:rPr>
              <a:t>Users upgrading to QAD EE from eB2 or eB2.1 with any Service Pack before SP 6 must run the utility at menu 5.25.7. </a:t>
            </a:r>
          </a:p>
          <a:p>
            <a:pPr marL="742950" lvl="1" indent="-285750" defTabSz="914400">
              <a:lnSpc>
                <a:spcPct val="90000"/>
              </a:lnSpc>
              <a:spcBef>
                <a:spcPct val="25000"/>
              </a:spcBef>
              <a:buClr>
                <a:schemeClr val="accent2"/>
              </a:buClr>
              <a:buFont typeface="Times New Roman" pitchFamily="18" charset="0"/>
              <a:buChar char="–"/>
            </a:pPr>
            <a:r>
              <a:rPr lang="en-US" sz="2400">
                <a:latin typeface="Century Gothic" pitchFamily="34" charset="0"/>
              </a:rPr>
              <a:t>Users upgrading to QAD EE from eB2.1 SP 6 or higher must run the utility at menu 5.25.8.</a:t>
            </a:r>
            <a:endParaRPr lang="en-IE" sz="2400">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9698"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9699" name="Rectangle 3"/>
          <p:cNvSpPr>
            <a:spLocks noChangeArrowheads="1"/>
          </p:cNvSpPr>
          <p:nvPr/>
        </p:nvSpPr>
        <p:spPr bwMode="auto">
          <a:xfrm>
            <a:off x="457200" y="911225"/>
            <a:ext cx="8153400" cy="46624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latin typeface="Century Gothic" pitchFamily="34" charset="0"/>
              </a:rPr>
              <a:t>Sales Order Balance Update</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
        <p:nvSpPr>
          <p:cNvPr id="29700"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072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Sales Order Balance Update</a:t>
            </a:r>
          </a:p>
        </p:txBody>
      </p:sp>
      <p:sp>
        <p:nvSpPr>
          <p:cNvPr id="30723" name="Rectangle 3"/>
          <p:cNvSpPr>
            <a:spLocks noChangeArrowheads="1"/>
          </p:cNvSpPr>
          <p:nvPr/>
        </p:nvSpPr>
        <p:spPr bwMode="auto">
          <a:xfrm>
            <a:off x="457200" y="931863"/>
            <a:ext cx="8153400" cy="5024437"/>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This utility recalculates the open sales order balance by customer and updates the outstanding balance on the customer master.</a:t>
            </a:r>
          </a:p>
          <a:p>
            <a:pPr marL="342900" indent="-342900" defTabSz="914400">
              <a:lnSpc>
                <a:spcPct val="90000"/>
              </a:lnSpc>
              <a:spcBef>
                <a:spcPct val="30000"/>
              </a:spcBef>
              <a:buClr>
                <a:schemeClr val="accent2"/>
              </a:buClr>
              <a:buFontTx/>
              <a:buChar char="•"/>
            </a:pPr>
            <a:r>
              <a:rPr lang="en-US" sz="2800">
                <a:latin typeface="Century Gothic" pitchFamily="34" charset="0"/>
              </a:rPr>
              <a:t>This balance is checked when a credit check is performed and the Include Sales Order flag is checked.</a:t>
            </a:r>
            <a:endParaRPr lang="en-IE" sz="2800">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174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31747" name="Rectangle 3"/>
          <p:cNvSpPr>
            <a:spLocks noChangeArrowheads="1"/>
          </p:cNvSpPr>
          <p:nvPr/>
        </p:nvSpPr>
        <p:spPr bwMode="auto">
          <a:xfrm>
            <a:off x="457200" y="992188"/>
            <a:ext cx="8153400" cy="46339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Sales Order Balance Update</a:t>
            </a:r>
          </a:p>
          <a:p>
            <a:pPr marL="342900" indent="-342900" defTabSz="914400">
              <a:lnSpc>
                <a:spcPct val="80000"/>
              </a:lnSpc>
              <a:spcBef>
                <a:spcPct val="30000"/>
              </a:spcBef>
              <a:buClr>
                <a:schemeClr val="accent2"/>
              </a:buClr>
              <a:buFontTx/>
              <a:buChar char="•"/>
            </a:pPr>
            <a:r>
              <a:rPr lang="en-IE" sz="2400">
                <a:latin typeface="Century Gothic" pitchFamily="34" charset="0"/>
              </a:rPr>
              <a:t>Document Credit Terms</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2175"/>
            <a:ext cx="8229600" cy="5424488"/>
          </a:xfrm>
        </p:spPr>
        <p:txBody>
          <a:bodyPr rtlCol="0">
            <a:normAutofit lnSpcReduction="10000"/>
          </a:bodyPr>
          <a:lstStyle/>
          <a:p>
            <a:pPr eaLnBrk="1" fontAlgn="auto" hangingPunct="1">
              <a:spcAft>
                <a:spcPts val="0"/>
              </a:spcAft>
              <a:buClr>
                <a:schemeClr val="accent6"/>
              </a:buClr>
              <a:buFont typeface="Arial"/>
              <a:buChar char="•"/>
              <a:defRPr/>
            </a:pPr>
            <a:r>
              <a:rPr lang="en-US" dirty="0" smtClean="0">
                <a:ea typeface="+mn-ea"/>
              </a:rPr>
              <a:t>Any credit term that has a fixed due date or multiple stages and references a credit term with a fixed due date is not converted. </a:t>
            </a:r>
          </a:p>
          <a:p>
            <a:pPr eaLnBrk="1" fontAlgn="auto" hangingPunct="1">
              <a:spcAft>
                <a:spcPts val="0"/>
              </a:spcAft>
              <a:buClr>
                <a:schemeClr val="accent6"/>
              </a:buClr>
              <a:buFont typeface="Arial"/>
              <a:buChar char="•"/>
              <a:defRPr/>
            </a:pPr>
            <a:r>
              <a:rPr lang="en-US" dirty="0" smtClean="0">
                <a:ea typeface="+mn-ea"/>
              </a:rPr>
              <a:t>This utility updates various documents (calls, invoice history, sales orders, purchase orders, service contracts, price list detail, sales quotes) of the user’s choosing with a user-specified credit terms code. This credit terms code is applied to any documents meeting the selection criteria that have blank or invalid credit terms assigned to them. </a:t>
            </a:r>
          </a:p>
          <a:p>
            <a:pPr eaLnBrk="1" fontAlgn="auto" hangingPunct="1">
              <a:spcAft>
                <a:spcPts val="0"/>
              </a:spcAft>
              <a:buClr>
                <a:schemeClr val="accent6"/>
              </a:buClr>
              <a:buFont typeface="Arial"/>
              <a:buChar char="•"/>
              <a:defRPr/>
            </a:pPr>
            <a:r>
              <a:rPr lang="en-US" dirty="0" smtClean="0">
                <a:ea typeface="+mn-ea"/>
              </a:rPr>
              <a:t>The utility must be run for each domain and separately for each document type.</a:t>
            </a:r>
          </a:p>
          <a:p>
            <a:pPr eaLnBrk="1" fontAlgn="auto" hangingPunct="1">
              <a:spcAft>
                <a:spcPts val="0"/>
              </a:spcAft>
              <a:buClr>
                <a:schemeClr val="accent6"/>
              </a:buClr>
              <a:buFont typeface="Arial"/>
              <a:buChar char="•"/>
              <a:defRPr/>
            </a:pPr>
            <a:endParaRPr lang="en-US" dirty="0">
              <a:ea typeface="+mn-ea"/>
            </a:endParaRPr>
          </a:p>
        </p:txBody>
      </p:sp>
      <p:sp>
        <p:nvSpPr>
          <p:cNvPr id="3277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Document Credit Terms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3794"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Data Validations</a:t>
            </a:r>
          </a:p>
        </p:txBody>
      </p:sp>
      <p:sp>
        <p:nvSpPr>
          <p:cNvPr id="33795" name="Rectangle 3"/>
          <p:cNvSpPr>
            <a:spLocks noChangeArrowheads="1"/>
          </p:cNvSpPr>
          <p:nvPr/>
        </p:nvSpPr>
        <p:spPr bwMode="auto">
          <a:xfrm>
            <a:off x="457200" y="973138"/>
            <a:ext cx="8153400" cy="4384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Tx/>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Tx/>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4818" name="Rectangle 6"/>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4819" name="Rectangle 4"/>
          <p:cNvSpPr>
            <a:spLocks noChangeArrowheads="1"/>
          </p:cNvSpPr>
          <p:nvPr/>
        </p:nvSpPr>
        <p:spPr bwMode="auto">
          <a:xfrm>
            <a:off x="457200" y="1123950"/>
            <a:ext cx="8153400" cy="4422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584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5843" name="Rectangle 3"/>
          <p:cNvSpPr>
            <a:spLocks noChangeArrowheads="1"/>
          </p:cNvSpPr>
          <p:nvPr/>
        </p:nvSpPr>
        <p:spPr bwMode="auto">
          <a:xfrm>
            <a:off x="457200" y="1063625"/>
            <a:ext cx="8153400" cy="45735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endParaRPr lang="en-IE" sz="2800" dirty="0" smtClean="0">
              <a:latin typeface="Century Gothic" pitchFamily="34" charset="0"/>
            </a:endParaRPr>
          </a:p>
          <a:p>
            <a:pPr marL="342900" indent="-342900" defTabSz="914400">
              <a:lnSpc>
                <a:spcPct val="80000"/>
              </a:lnSpc>
              <a:spcBef>
                <a:spcPct val="30000"/>
              </a:spcBef>
              <a:buClr>
                <a:schemeClr val="accent2"/>
              </a:buClr>
              <a:buFontTx/>
              <a:buChar char="•"/>
            </a:pPr>
            <a:r>
              <a:rPr lang="en-IE" sz="2800" dirty="0" smtClean="0">
                <a:latin typeface="Century Gothic" pitchFamily="34" charset="0"/>
              </a:rPr>
              <a:t>36.16.23.1 </a:t>
            </a:r>
            <a:r>
              <a:rPr lang="en-IE" sz="2800" dirty="0">
                <a:latin typeface="Century Gothic" pitchFamily="34" charset="0"/>
              </a:rPr>
              <a:t>or </a:t>
            </a:r>
            <a:r>
              <a:rPr lang="en-IE" sz="2800" dirty="0" err="1">
                <a:latin typeface="Century Gothic" pitchFamily="34" charset="0"/>
              </a:rPr>
              <a:t>utsyscon.p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ensures that master data, which is maintained in the Financials and replicated to the operational part, remains consistent.</a:t>
            </a:r>
          </a:p>
          <a:p>
            <a:pPr marL="342900" indent="-342900" defTabSz="914400">
              <a:lnSpc>
                <a:spcPct val="80000"/>
              </a:lnSpc>
              <a:spcBef>
                <a:spcPct val="30000"/>
              </a:spcBef>
              <a:buClr>
                <a:schemeClr val="accent2"/>
              </a:buClr>
              <a:buFontTx/>
              <a:buChar char="•"/>
            </a:pPr>
            <a:r>
              <a:rPr lang="en-US" sz="2800" dirty="0">
                <a:latin typeface="Century Gothic" pitchFamily="34" charset="0"/>
              </a:rPr>
              <a:t>If there is a record in the operational part of the system, there must be a record in the financials and vice versa. </a:t>
            </a:r>
          </a:p>
          <a:p>
            <a:pPr marL="342900" indent="-342900" defTabSz="914400">
              <a:lnSpc>
                <a:spcPct val="80000"/>
              </a:lnSpc>
              <a:spcBef>
                <a:spcPct val="30000"/>
              </a:spcBef>
              <a:buClr>
                <a:schemeClr val="accent2"/>
              </a:buClr>
              <a:buFontTx/>
              <a:buChar char="•"/>
            </a:pPr>
            <a:r>
              <a:rPr lang="en-US" sz="2800" dirty="0">
                <a:latin typeface="Century Gothic" pitchFamily="34" charset="0"/>
              </a:rPr>
              <a:t>This check ensures that new records were created in the Financials by the conversion for every master record in the original version.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z="2400" smtClean="0">
                <a:solidFill>
                  <a:schemeClr val="tx1"/>
                </a:solidFill>
                <a:latin typeface="Century Gothic" pitchFamily="34" charset="0"/>
                <a:cs typeface="Century Gothic" pitchFamily="34" charset="0"/>
              </a:rPr>
              <a:t>Type System Consistency Check in the .NET UI or 36.16.23.1 (utsyscon.p) in CHUI.</a:t>
            </a:r>
          </a:p>
          <a:p>
            <a:pPr marL="533400" indent="-533400" defTabSz="914400" eaLnBrk="1" hangingPunct="1">
              <a:buFont typeface="Arial" charset="0"/>
              <a:buNone/>
            </a:pPr>
            <a:endParaRPr lang="en-US" sz="2400" smtClean="0">
              <a:solidFill>
                <a:schemeClr val="tx1"/>
              </a:solidFill>
              <a:latin typeface="Century Gothic" pitchFamily="34" charset="0"/>
              <a:cs typeface="Century Gothic" pitchFamily="34" charset="0"/>
            </a:endParaRPr>
          </a:p>
        </p:txBody>
      </p:sp>
      <p:sp>
        <p:nvSpPr>
          <p:cNvPr id="3686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6867" name="Rectangle 3"/>
          <p:cNvSpPr>
            <a:spLocks noChangeArrowheads="1"/>
          </p:cNvSpPr>
          <p:nvPr/>
        </p:nvSpPr>
        <p:spPr bwMode="auto">
          <a:xfrm>
            <a:off x="457200" y="1676400"/>
            <a:ext cx="8153400" cy="46355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6868" name="Picture 6" descr="SystemConsistency"/>
          <p:cNvPicPr>
            <a:picLocks noChangeAspect="1" noChangeArrowheads="1"/>
          </p:cNvPicPr>
          <p:nvPr/>
        </p:nvPicPr>
        <p:blipFill>
          <a:blip r:embed="rId2"/>
          <a:srcRect/>
          <a:stretch>
            <a:fillRect/>
          </a:stretch>
        </p:blipFill>
        <p:spPr bwMode="auto">
          <a:xfrm>
            <a:off x="1558925" y="2005013"/>
            <a:ext cx="6024563" cy="40433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z="2400" smtClean="0">
                <a:solidFill>
                  <a:schemeClr val="tx1"/>
                </a:solidFill>
                <a:latin typeface="Century Gothic" pitchFamily="34" charset="0"/>
                <a:cs typeface="Century Gothic" pitchFamily="34" charset="0"/>
              </a:rPr>
              <a:t>The resulting report contains a summary and details of any inconsistencies.</a:t>
            </a:r>
            <a:endParaRPr lang="en-US" sz="2400" smtClean="0">
              <a:solidFill>
                <a:schemeClr val="tx1"/>
              </a:solidFill>
              <a:latin typeface="Century Gothic" pitchFamily="34" charset="0"/>
              <a:cs typeface="Century Gothic" pitchFamily="34" charset="0"/>
            </a:endParaRPr>
          </a:p>
        </p:txBody>
      </p:sp>
      <p:sp>
        <p:nvSpPr>
          <p:cNvPr id="3789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7891" name="Rectangle 3"/>
          <p:cNvSpPr>
            <a:spLocks noChangeArrowheads="1"/>
          </p:cNvSpPr>
          <p:nvPr/>
        </p:nvSpPr>
        <p:spPr bwMode="auto">
          <a:xfrm>
            <a:off x="457200" y="1676400"/>
            <a:ext cx="8153400" cy="46863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7892" name="Picture 6" descr="SystemConsistency_res"/>
          <p:cNvPicPr>
            <a:picLocks noChangeAspect="1" noChangeArrowheads="1"/>
          </p:cNvPicPr>
          <p:nvPr/>
        </p:nvPicPr>
        <p:blipFill>
          <a:blip r:embed="rId2"/>
          <a:srcRect/>
          <a:stretch>
            <a:fillRect/>
          </a:stretch>
        </p:blipFill>
        <p:spPr bwMode="auto">
          <a:xfrm>
            <a:off x="1655763" y="1914525"/>
            <a:ext cx="5795962" cy="41767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chemeClr val="tx1"/>
                </a:solidFill>
                <a:latin typeface="Century Gothic" pitchFamily="34" charset="0"/>
                <a:cs typeface="Century Gothic" pitchFamily="34" charset="0"/>
              </a:rPr>
              <a:t>Post-conversion objectives:</a:t>
            </a:r>
          </a:p>
          <a:p>
            <a:pPr lvl="1" eaLnBrk="1" hangingPunct="1">
              <a:buClr>
                <a:schemeClr val="accent2"/>
              </a:buClr>
            </a:pPr>
            <a:r>
              <a:rPr lang="en-IE" smtClean="0">
                <a:solidFill>
                  <a:schemeClr val="tx1"/>
                </a:solidFill>
                <a:latin typeface="Century Gothic" pitchFamily="34" charset="0"/>
                <a:cs typeface="Century Gothic" pitchFamily="34" charset="0"/>
              </a:rPr>
              <a:t>Test and validate a converted database</a:t>
            </a:r>
          </a:p>
          <a:p>
            <a:pPr lvl="1" eaLnBrk="1" hangingPunct="1">
              <a:buClr>
                <a:schemeClr val="accent2"/>
              </a:buClr>
            </a:pPr>
            <a:r>
              <a:rPr lang="en-IE" smtClean="0">
                <a:solidFill>
                  <a:schemeClr val="tx1"/>
                </a:solidFill>
                <a:latin typeface="Century Gothic" pitchFamily="34" charset="0"/>
                <a:cs typeface="Century Gothic" pitchFamily="34" charset="0"/>
              </a:rPr>
              <a:t>Prepare a converted database for a go-live implementation</a:t>
            </a:r>
          </a:p>
          <a:p>
            <a:pPr lvl="1" eaLnBrk="1" hangingPunct="1"/>
            <a:endParaRPr lang="en-IE" smtClean="0">
              <a:solidFill>
                <a:schemeClr val="tx1"/>
              </a:solidFill>
              <a:latin typeface="Century Gothic" pitchFamily="34" charset="0"/>
              <a:cs typeface="Century Gothic" pitchFamily="34" charset="0"/>
            </a:endParaRP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0482"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891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8915" name="Rectangle 3"/>
          <p:cNvSpPr>
            <a:spLocks noChangeArrowheads="1"/>
          </p:cNvSpPr>
          <p:nvPr/>
        </p:nvSpPr>
        <p:spPr bwMode="auto">
          <a:xfrm>
            <a:off x="457200" y="10541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Financials Consistency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993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39939" name="Rectangle 3"/>
          <p:cNvSpPr>
            <a:spLocks noChangeArrowheads="1"/>
          </p:cNvSpPr>
          <p:nvPr/>
        </p:nvSpPr>
        <p:spPr bwMode="auto">
          <a:xfrm>
            <a:off x="457200" y="995363"/>
            <a:ext cx="8153400" cy="47640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36.16.23.2 or utfincon.p</a:t>
            </a:r>
            <a:endParaRPr lang="en-US" sz="2800">
              <a:latin typeface="Century Gothic" pitchFamily="34" charset="0"/>
            </a:endParaRPr>
          </a:p>
          <a:p>
            <a:pPr marL="342900" indent="-342900" defTabSz="914400">
              <a:lnSpc>
                <a:spcPct val="80000"/>
              </a:lnSpc>
              <a:spcBef>
                <a:spcPct val="30000"/>
              </a:spcBef>
              <a:buClr>
                <a:schemeClr val="accent2"/>
              </a:buClr>
              <a:buFontTx/>
              <a:buChar char="•"/>
            </a:pPr>
            <a:r>
              <a:rPr lang="en-US" sz="2800">
                <a:latin typeface="Century Gothic" pitchFamily="34" charset="0"/>
              </a:rPr>
              <a:t>This utility validates </a:t>
            </a:r>
            <a:r>
              <a:rPr lang="nl-NL" sz="2800">
                <a:latin typeface="Century Gothic" pitchFamily="34" charset="0"/>
              </a:rPr>
              <a:t>the consistency, completeness, and integrity of converted financial data and that </a:t>
            </a:r>
            <a:r>
              <a:rPr lang="en-US" sz="2800">
                <a:latin typeface="Century Gothic" pitchFamily="34" charset="0"/>
              </a:rPr>
              <a:t>all table structures in the new Financials are as they should be and that their links are correct. </a:t>
            </a:r>
          </a:p>
          <a:p>
            <a:pPr marL="342900" indent="-342900" defTabSz="914400">
              <a:lnSpc>
                <a:spcPct val="80000"/>
              </a:lnSpc>
              <a:spcBef>
                <a:spcPct val="30000"/>
              </a:spcBef>
              <a:buClr>
                <a:schemeClr val="accent2"/>
              </a:buClr>
              <a:buFontTx/>
              <a:buChar char="•"/>
            </a:pPr>
            <a:r>
              <a:rPr lang="en-US" sz="2800">
                <a:latin typeface="Century Gothic" pitchFamily="34" charset="0"/>
              </a:rPr>
              <a:t>It validates some balances (AR, AP) to ensure transactions balance across entities with regard to debits and credits and that the sub-ledgers balance to GL.</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096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0963" name="Rectangle 3"/>
          <p:cNvSpPr>
            <a:spLocks noChangeArrowheads="1"/>
          </p:cNvSpPr>
          <p:nvPr/>
        </p:nvSpPr>
        <p:spPr bwMode="auto">
          <a:xfrm>
            <a:off x="457200" y="938213"/>
            <a:ext cx="8153400" cy="51054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Type Financial Consistency Check in the .NET UI or 36.16.23.2 (utfincon.p) in CHUI.</a:t>
            </a:r>
          </a:p>
        </p:txBody>
      </p:sp>
      <p:pic>
        <p:nvPicPr>
          <p:cNvPr id="40964" name="Picture 5" descr="Fin_consistency"/>
          <p:cNvPicPr>
            <a:picLocks noChangeAspect="1" noChangeArrowheads="1"/>
          </p:cNvPicPr>
          <p:nvPr/>
        </p:nvPicPr>
        <p:blipFill>
          <a:blip r:embed="rId2"/>
          <a:srcRect/>
          <a:stretch>
            <a:fillRect/>
          </a:stretch>
        </p:blipFill>
        <p:spPr bwMode="auto">
          <a:xfrm>
            <a:off x="1225550" y="1878013"/>
            <a:ext cx="6681788" cy="41068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198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96950"/>
            <a:ext cx="8153400" cy="51054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The resulting report contains the details of any inconsistencies.</a:t>
            </a:r>
          </a:p>
        </p:txBody>
      </p:sp>
      <p:pic>
        <p:nvPicPr>
          <p:cNvPr id="41988" name="Picture 6" descr="Fin_consistency_Report"/>
          <p:cNvPicPr>
            <a:picLocks noChangeAspect="1" noChangeArrowheads="1"/>
          </p:cNvPicPr>
          <p:nvPr/>
        </p:nvPicPr>
        <p:blipFill>
          <a:blip r:embed="rId2"/>
          <a:srcRect/>
          <a:stretch>
            <a:fillRect/>
          </a:stretch>
        </p:blipFill>
        <p:spPr bwMode="auto">
          <a:xfrm>
            <a:off x="762000" y="1884363"/>
            <a:ext cx="7620000" cy="4041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301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43011" name="Rectangle 3"/>
          <p:cNvSpPr>
            <a:spLocks noChangeArrowheads="1"/>
          </p:cNvSpPr>
          <p:nvPr/>
        </p:nvSpPr>
        <p:spPr bwMode="auto">
          <a:xfrm>
            <a:off x="457200" y="10033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Financials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a:xfrm>
            <a:off x="457200" y="892175"/>
            <a:ext cx="8229600" cy="5424488"/>
          </a:xfrm>
        </p:spPr>
        <p:txBody>
          <a:bodyPr tIns="91440" bIns="91440"/>
          <a:lstStyle/>
          <a:p>
            <a:pPr eaLnBrk="1" hangingPunct="1">
              <a:lnSpc>
                <a:spcPct val="95000"/>
              </a:lnSpc>
            </a:pPr>
            <a:r>
              <a:rPr lang="en-US" sz="1800" smtClean="0">
                <a:solidFill>
                  <a:schemeClr val="tx1"/>
                </a:solidFill>
                <a:latin typeface="Century Gothic" pitchFamily="34" charset="0"/>
                <a:cs typeface="Century Gothic" pitchFamily="34" charset="0"/>
              </a:rPr>
              <a:t>36.16.23.3, acinckrp.p</a:t>
            </a:r>
          </a:p>
          <a:p>
            <a:pPr eaLnBrk="1" hangingPunct="1">
              <a:lnSpc>
                <a:spcPct val="95000"/>
              </a:lnSpc>
            </a:pPr>
            <a:r>
              <a:rPr lang="en-US" sz="1800" smtClean="0">
                <a:solidFill>
                  <a:schemeClr val="tx1"/>
                </a:solidFill>
                <a:latin typeface="Century Gothic" pitchFamily="34" charset="0"/>
                <a:cs typeface="Century Gothic" pitchFamily="34" charset="0"/>
              </a:rPr>
              <a:t>A post-conversion report provided to assess the status of financial transaction data after conversion.</a:t>
            </a:r>
          </a:p>
          <a:p>
            <a:pPr eaLnBrk="1" hangingPunct="1">
              <a:lnSpc>
                <a:spcPct val="95000"/>
              </a:lnSpc>
            </a:pPr>
            <a:r>
              <a:rPr lang="en-US" sz="1800" smtClean="0">
                <a:solidFill>
                  <a:schemeClr val="tx1"/>
                </a:solidFill>
                <a:latin typeface="Century Gothic" pitchFamily="34" charset="0"/>
                <a:cs typeface="Century Gothic" pitchFamily="34" charset="0"/>
              </a:rPr>
              <a:t>The corresponding pre-conversion report (gpinckrp.p) must be run prior to the conversion. If not, the contents of the report will be inaccurate. </a:t>
            </a:r>
          </a:p>
          <a:p>
            <a:pPr eaLnBrk="1" hangingPunct="1">
              <a:lnSpc>
                <a:spcPct val="95000"/>
              </a:lnSpc>
            </a:pPr>
            <a:r>
              <a:rPr lang="en-US" sz="1800" smtClean="0">
                <a:solidFill>
                  <a:schemeClr val="tx1"/>
                </a:solidFill>
                <a:latin typeface="Century Gothic" pitchFamily="34" charset="0"/>
                <a:cs typeface="Century Gothic" pitchFamily="34" charset="0"/>
              </a:rPr>
              <a:t>The report is split across domains with one section per domain. Each domain section is broken down into these three sub-sections:</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GL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AR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AP Transaction Integrity</a:t>
            </a:r>
          </a:p>
          <a:p>
            <a:pPr eaLnBrk="1" hangingPunct="1">
              <a:lnSpc>
                <a:spcPct val="95000"/>
              </a:lnSpc>
            </a:pPr>
            <a:r>
              <a:rPr lang="en-US" sz="1800" smtClean="0">
                <a:solidFill>
                  <a:schemeClr val="tx1"/>
                </a:solidFill>
                <a:latin typeface="Century Gothic" pitchFamily="34" charset="0"/>
                <a:cs typeface="Century Gothic" pitchFamily="34" charset="0"/>
              </a:rPr>
              <a:t>Should show the data is in the same condition as before conversion with the exception of any unbalanced GL transactions from the current period, which were balanced by the conversion. </a:t>
            </a:r>
          </a:p>
          <a:p>
            <a:pPr eaLnBrk="1" hangingPunct="1">
              <a:lnSpc>
                <a:spcPct val="95000"/>
              </a:lnSpc>
            </a:pPr>
            <a:r>
              <a:rPr lang="en-US" sz="1800" smtClean="0">
                <a:solidFill>
                  <a:schemeClr val="tx1"/>
                </a:solidFill>
                <a:latin typeface="Century Gothic" pitchFamily="34" charset="0"/>
                <a:cs typeface="Century Gothic" pitchFamily="34" charset="0"/>
              </a:rPr>
              <a:t>Report can be run in summary or detail mode.</a:t>
            </a:r>
          </a:p>
        </p:txBody>
      </p:sp>
      <p:sp>
        <p:nvSpPr>
          <p:cNvPr id="44034"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Integrity Check</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Integrity – Menu</a:t>
            </a:r>
          </a:p>
        </p:txBody>
      </p:sp>
      <p:pic>
        <p:nvPicPr>
          <p:cNvPr id="46082" name="Picture 4"/>
          <p:cNvPicPr>
            <a:picLocks noChangeAspect="1" noChangeArrowheads="1"/>
          </p:cNvPicPr>
          <p:nvPr/>
        </p:nvPicPr>
        <p:blipFill>
          <a:blip r:embed="rId3"/>
          <a:srcRect/>
          <a:stretch>
            <a:fillRect/>
          </a:stretch>
        </p:blipFill>
        <p:spPr bwMode="auto">
          <a:xfrm>
            <a:off x="989013" y="1362075"/>
            <a:ext cx="7132637" cy="4781550"/>
          </a:xfrm>
          <a:prstGeom prst="rect">
            <a:avLst/>
          </a:prstGeom>
          <a:noFill/>
          <a:ln w="9525">
            <a:solidFill>
              <a:schemeClr val="tx1"/>
            </a:solid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4"/>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Summary mode only displays accounts where differences are found.</a:t>
            </a:r>
          </a:p>
          <a:p>
            <a:pPr eaLnBrk="1" hangingPunct="1"/>
            <a:endParaRPr lang="en-US" smtClean="0">
              <a:solidFill>
                <a:schemeClr val="tx1"/>
              </a:solidFill>
              <a:latin typeface="Century Gothic" pitchFamily="34" charset="0"/>
              <a:cs typeface="Century Gothic" pitchFamily="34" charset="0"/>
            </a:endParaRPr>
          </a:p>
        </p:txBody>
      </p:sp>
      <p:sp>
        <p:nvSpPr>
          <p:cNvPr id="48130"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(Sum)</a:t>
            </a:r>
          </a:p>
        </p:txBody>
      </p:sp>
      <p:pic>
        <p:nvPicPr>
          <p:cNvPr id="48131" name="Picture 7"/>
          <p:cNvPicPr>
            <a:picLocks noChangeAspect="1" noChangeArrowheads="1"/>
          </p:cNvPicPr>
          <p:nvPr/>
        </p:nvPicPr>
        <p:blipFill>
          <a:blip r:embed="rId3"/>
          <a:srcRect/>
          <a:stretch>
            <a:fillRect/>
          </a:stretch>
        </p:blipFill>
        <p:spPr bwMode="auto">
          <a:xfrm>
            <a:off x="787400" y="2590800"/>
            <a:ext cx="7535863" cy="2133600"/>
          </a:xfrm>
          <a:prstGeom prst="rect">
            <a:avLst/>
          </a:prstGeom>
          <a:noFill/>
          <a:ln w="9525">
            <a:solidFill>
              <a:schemeClr val="tx1"/>
            </a:solid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Content Placeholder 4"/>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Detail mode shows all accounts even when there are no differences between pre- and post-conversion amounts.</a:t>
            </a:r>
          </a:p>
          <a:p>
            <a:pPr eaLnBrk="1" hangingPunct="1"/>
            <a:endParaRPr lang="en-US" smtClean="0">
              <a:solidFill>
                <a:schemeClr val="tx1"/>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(Detail)</a:t>
            </a:r>
          </a:p>
        </p:txBody>
      </p:sp>
      <p:pic>
        <p:nvPicPr>
          <p:cNvPr id="50179" name="Picture 6"/>
          <p:cNvPicPr>
            <a:picLocks noChangeAspect="1" noChangeArrowheads="1"/>
          </p:cNvPicPr>
          <p:nvPr/>
        </p:nvPicPr>
        <p:blipFill>
          <a:blip r:embed="rId3"/>
          <a:srcRect/>
          <a:stretch>
            <a:fillRect/>
          </a:stretch>
        </p:blipFill>
        <p:spPr bwMode="auto">
          <a:xfrm>
            <a:off x="1079500" y="2316163"/>
            <a:ext cx="6953250" cy="3394075"/>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AR Integrity</a:t>
            </a:r>
          </a:p>
        </p:txBody>
      </p:sp>
      <p:pic>
        <p:nvPicPr>
          <p:cNvPr id="52226" name="Picture 4"/>
          <p:cNvPicPr>
            <a:picLocks noChangeAspect="1" noChangeArrowheads="1"/>
          </p:cNvPicPr>
          <p:nvPr/>
        </p:nvPicPr>
        <p:blipFill>
          <a:blip r:embed="rId3"/>
          <a:srcRect/>
          <a:stretch>
            <a:fillRect/>
          </a:stretch>
        </p:blipFill>
        <p:spPr bwMode="auto">
          <a:xfrm>
            <a:off x="381000" y="1801813"/>
            <a:ext cx="8367713" cy="3138487"/>
          </a:xfrm>
          <a:prstGeom prst="rect">
            <a:avLst/>
          </a:prstGeom>
          <a:noFill/>
          <a:ln w="9525">
            <a:solidFill>
              <a:schemeClr val="tx1"/>
            </a:solid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utilities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reports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Process flow and static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set up:</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Mandatory data</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Non-mandatory data</a:t>
            </a:r>
            <a:endParaRPr lang="en-US" smtClean="0">
              <a:solidFill>
                <a:schemeClr val="tx1"/>
              </a:solidFill>
              <a:latin typeface="Century Gothic" pitchFamily="34" charset="0"/>
              <a:cs typeface="Century Gothic" pitchFamily="34" charset="0"/>
            </a:endParaRPr>
          </a:p>
        </p:txBody>
      </p:sp>
      <p:sp>
        <p:nvSpPr>
          <p:cNvPr id="21506"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AP Integrity</a:t>
            </a:r>
          </a:p>
        </p:txBody>
      </p:sp>
      <p:pic>
        <p:nvPicPr>
          <p:cNvPr id="54274" name="Picture 4"/>
          <p:cNvPicPr>
            <a:picLocks noChangeAspect="1" noChangeArrowheads="1"/>
          </p:cNvPicPr>
          <p:nvPr/>
        </p:nvPicPr>
        <p:blipFill>
          <a:blip r:embed="rId3"/>
          <a:srcRect/>
          <a:stretch>
            <a:fillRect/>
          </a:stretch>
        </p:blipFill>
        <p:spPr bwMode="auto">
          <a:xfrm>
            <a:off x="290513" y="1716088"/>
            <a:ext cx="8547100" cy="3497262"/>
          </a:xfrm>
          <a:prstGeom prst="rect">
            <a:avLst/>
          </a:prstGeom>
          <a:noFill/>
          <a:ln w="9525">
            <a:solidFill>
              <a:schemeClr val="tx1"/>
            </a:solid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63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56323" name="Rectangle 3"/>
          <p:cNvSpPr>
            <a:spLocks noChangeArrowheads="1"/>
          </p:cNvSpPr>
          <p:nvPr/>
        </p:nvSpPr>
        <p:spPr bwMode="auto">
          <a:xfrm>
            <a:off x="457200" y="1003300"/>
            <a:ext cx="8153400" cy="44418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73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7347" name="Rectangle 3"/>
          <p:cNvSpPr>
            <a:spLocks noChangeArrowheads="1"/>
          </p:cNvSpPr>
          <p:nvPr/>
        </p:nvSpPr>
        <p:spPr bwMode="auto">
          <a:xfrm>
            <a:off x="457200" y="963613"/>
            <a:ext cx="8153400" cy="4827587"/>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IE" sz="2000">
                <a:latin typeface="Century Gothic" pitchFamily="34" charset="0"/>
              </a:rPr>
              <a:t>36.9.20 or uxacval.p</a:t>
            </a:r>
            <a:endParaRPr lang="en-US" sz="2000">
              <a:latin typeface="Century Gothic" pitchFamily="34" charset="0"/>
            </a:endParaRPr>
          </a:p>
          <a:p>
            <a:pPr marL="342900" indent="-342900" defTabSz="914400">
              <a:lnSpc>
                <a:spcPct val="85000"/>
              </a:lnSpc>
              <a:spcBef>
                <a:spcPct val="30000"/>
              </a:spcBef>
              <a:buClr>
                <a:schemeClr val="accent2"/>
              </a:buClr>
              <a:buFontTx/>
              <a:buChar char="•"/>
            </a:pPr>
            <a:r>
              <a:rPr lang="en-US" sz="2000">
                <a:latin typeface="Century Gothic" pitchFamily="34" charset="0"/>
              </a:rPr>
              <a:t>This report checks all of the places in the system where default GL accounts, sub-accounts, and cost centers can be specified and are used to create GL transactions in the operational modules (for example, Product Line Maintenance, Department Maintenance, and so on). It reports any invalid combinations. </a:t>
            </a:r>
          </a:p>
          <a:p>
            <a:pPr marL="342900" indent="-342900" defTabSz="914400">
              <a:lnSpc>
                <a:spcPct val="85000"/>
              </a:lnSpc>
              <a:spcBef>
                <a:spcPct val="30000"/>
              </a:spcBef>
              <a:buClr>
                <a:schemeClr val="accent2"/>
              </a:buClr>
              <a:buFontTx/>
              <a:buChar char="•"/>
            </a:pPr>
            <a:r>
              <a:rPr lang="en-US" sz="2000">
                <a:latin typeface="Century Gothic" pitchFamily="34" charset="0"/>
              </a:rPr>
              <a:t>Invalid combinations could exist for a number of reasons, but more typically when accounts, sub-accounts, and cost centers are made inactive. Such invalid settings can result in GL transactions that cannot be posted to the Financials. </a:t>
            </a:r>
          </a:p>
          <a:p>
            <a:pPr marL="342900" indent="-342900" defTabSz="914400">
              <a:lnSpc>
                <a:spcPct val="85000"/>
              </a:lnSpc>
              <a:spcBef>
                <a:spcPct val="30000"/>
              </a:spcBef>
              <a:buClr>
                <a:schemeClr val="accent2"/>
              </a:buClr>
              <a:buFontTx/>
              <a:buChar char="•"/>
            </a:pPr>
            <a:r>
              <a:rPr lang="en-US" sz="2000">
                <a:latin typeface="Century Gothic" pitchFamily="34" charset="0"/>
              </a:rPr>
              <a:t>Users should manually correct errors reported by this function to prevent the generation of invalid GL transactions. If all combinations are valid, the Verify GL Accounts flag in Domain / Account Control is set to Yes.</a:t>
            </a:r>
          </a:p>
          <a:p>
            <a:pPr marL="342900" indent="-342900" defTabSz="914400">
              <a:lnSpc>
                <a:spcPct val="85000"/>
              </a:lnSpc>
              <a:spcBef>
                <a:spcPct val="30000"/>
              </a:spcBef>
              <a:buClr>
                <a:schemeClr val="accent2"/>
              </a:buClr>
              <a:buFontTx/>
              <a:buChar char="•"/>
            </a:pPr>
            <a:r>
              <a:rPr lang="en-US" sz="2000">
                <a:latin typeface="Century Gothic" pitchFamily="34" charset="0"/>
              </a:rPr>
              <a:t>This report must be run for each active domain.</a:t>
            </a:r>
            <a:endParaRPr lang="en-IE" sz="2000">
              <a:latin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837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8371" name="Rectangle 3"/>
          <p:cNvSpPr>
            <a:spLocks noChangeArrowheads="1"/>
          </p:cNvSpPr>
          <p:nvPr/>
        </p:nvSpPr>
        <p:spPr bwMode="auto">
          <a:xfrm>
            <a:off x="457200" y="939800"/>
            <a:ext cx="8153400" cy="525780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 typeface="Wingdings" pitchFamily="2" charset="2"/>
              <a:buChar char="§"/>
            </a:pPr>
            <a:r>
              <a:rPr lang="en-IE" sz="2000">
                <a:latin typeface="Century Gothic" pitchFamily="34" charset="0"/>
              </a:rPr>
              <a:t>Type Op Acct Structure Validation in the .NET UI or 36.9.20 (uxacval.p) in CHUI</a:t>
            </a:r>
          </a:p>
        </p:txBody>
      </p:sp>
      <p:pic>
        <p:nvPicPr>
          <p:cNvPr id="58372" name="Picture 5" descr="Op_Struc_Validation"/>
          <p:cNvPicPr>
            <a:picLocks noChangeAspect="1" noChangeArrowheads="1"/>
          </p:cNvPicPr>
          <p:nvPr/>
        </p:nvPicPr>
        <p:blipFill>
          <a:blip r:embed="rId2"/>
          <a:srcRect/>
          <a:stretch>
            <a:fillRect/>
          </a:stretch>
        </p:blipFill>
        <p:spPr bwMode="auto">
          <a:xfrm>
            <a:off x="1608138" y="1770063"/>
            <a:ext cx="5915025" cy="43132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93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9395" name="Rectangle 3"/>
          <p:cNvSpPr>
            <a:spLocks noChangeArrowheads="1"/>
          </p:cNvSpPr>
          <p:nvPr/>
        </p:nvSpPr>
        <p:spPr bwMode="auto">
          <a:xfrm>
            <a:off x="457200" y="1033463"/>
            <a:ext cx="8153400" cy="5238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The resulting report contains the details of any conflicts.</a:t>
            </a:r>
          </a:p>
          <a:p>
            <a:pPr marL="342900" indent="-342900" defTabSz="914400">
              <a:lnSpc>
                <a:spcPct val="80000"/>
              </a:lnSpc>
              <a:spcBef>
                <a:spcPct val="30000"/>
              </a:spcBef>
              <a:buClr>
                <a:srgbClr val="890C4C"/>
              </a:buClr>
              <a:buFont typeface="Webdings" pitchFamily="18" charset="2"/>
              <a:buChar char="5"/>
            </a:pPr>
            <a:endParaRPr lang="en-IE" sz="2000">
              <a:latin typeface="Tahoma" pitchFamily="34" charset="0"/>
            </a:endParaRPr>
          </a:p>
        </p:txBody>
      </p:sp>
      <p:pic>
        <p:nvPicPr>
          <p:cNvPr id="59396" name="Picture 6" descr="Op_Struc_Validation_rep"/>
          <p:cNvPicPr>
            <a:picLocks noChangeAspect="1" noChangeArrowheads="1"/>
          </p:cNvPicPr>
          <p:nvPr/>
        </p:nvPicPr>
        <p:blipFill>
          <a:blip r:embed="rId2"/>
          <a:srcRect/>
          <a:stretch>
            <a:fillRect/>
          </a:stretch>
        </p:blipFill>
        <p:spPr bwMode="auto">
          <a:xfrm>
            <a:off x="180975" y="2114550"/>
            <a:ext cx="8772525" cy="37576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041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60419" name="Rectangle 3"/>
          <p:cNvSpPr>
            <a:spLocks noChangeArrowheads="1"/>
          </p:cNvSpPr>
          <p:nvPr/>
        </p:nvSpPr>
        <p:spPr bwMode="auto">
          <a:xfrm>
            <a:off x="457200" y="1063625"/>
            <a:ext cx="8153400" cy="437673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Content Placeholder 2"/>
          <p:cNvSpPr>
            <a:spLocks noGrp="1"/>
          </p:cNvSpPr>
          <p:nvPr>
            <p:ph idx="1"/>
          </p:nvPr>
        </p:nvSpPr>
        <p:spPr>
          <a:xfrm>
            <a:off x="457200" y="892175"/>
            <a:ext cx="8229600" cy="5424488"/>
          </a:xfrm>
        </p:spPr>
        <p:txBody>
          <a:bodyPr tIns="91440" bIns="91440"/>
          <a:lstStyle/>
          <a:p>
            <a:pPr eaLnBrk="1" hangingPunct="1"/>
            <a:r>
              <a:rPr lang="en-US" smtClean="0">
                <a:solidFill>
                  <a:schemeClr val="tx1"/>
                </a:solidFill>
                <a:latin typeface="Century Gothic" pitchFamily="34" charset="0"/>
                <a:cs typeface="Century Gothic" pitchFamily="34" charset="0"/>
              </a:rPr>
              <a:t>AR: arpcrnrp.p 36.16.23.9</a:t>
            </a:r>
          </a:p>
          <a:p>
            <a:pPr eaLnBrk="1" hangingPunct="1"/>
            <a:r>
              <a:rPr lang="en-US" smtClean="0">
                <a:solidFill>
                  <a:schemeClr val="tx1"/>
                </a:solidFill>
                <a:latin typeface="Century Gothic" pitchFamily="34" charset="0"/>
                <a:cs typeface="Century Gothic" pitchFamily="34" charset="0"/>
              </a:rPr>
              <a:t>AP: appcrnrp.p 36.16.23.10</a:t>
            </a:r>
          </a:p>
          <a:p>
            <a:pPr eaLnBrk="1" hangingPunct="1">
              <a:buFont typeface="Arial" charset="0"/>
              <a:buNone/>
            </a:pPr>
            <a:endParaRPr lang="en-US" sz="2400" smtClean="0">
              <a:solidFill>
                <a:schemeClr val="tx1"/>
              </a:solidFill>
              <a:latin typeface="Tahoma" pitchFamily="34" charset="0"/>
              <a:cs typeface="Century Gothic" pitchFamily="34" charset="0"/>
            </a:endParaRPr>
          </a:p>
          <a:p>
            <a:pPr eaLnBrk="1" hangingPunct="1">
              <a:buFont typeface="Arial" charset="0"/>
              <a:buNone/>
            </a:pPr>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2"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7" name="Picture 6" descr="MainMenuAP.jpg"/>
          <p:cNvPicPr>
            <a:picLocks noChangeAspect="1"/>
          </p:cNvPicPr>
          <p:nvPr/>
        </p:nvPicPr>
        <p:blipFill>
          <a:blip r:embed="rId3"/>
          <a:stretch>
            <a:fillRect/>
          </a:stretch>
        </p:blipFill>
        <p:spPr>
          <a:xfrm>
            <a:off x="649288" y="2482850"/>
            <a:ext cx="7839075" cy="32385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2"/>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The main purpose of this set of reports is to allow the user to identify items that are out of balance just after the conversion.  </a:t>
            </a:r>
          </a:p>
          <a:p>
            <a:pPr eaLnBrk="1" hangingPunct="1"/>
            <a:r>
              <a:rPr lang="en-US" sz="2400" smtClean="0">
                <a:solidFill>
                  <a:schemeClr val="tx1"/>
                </a:solidFill>
                <a:latin typeface="Century Gothic" pitchFamily="34" charset="0"/>
                <a:cs typeface="Century Gothic" pitchFamily="34" charset="0"/>
              </a:rPr>
              <a:t>Summary mode only displays the items that are out of balance, while detail mode displays all open items, whether they are balanced or not. </a:t>
            </a:r>
          </a:p>
          <a:p>
            <a:pPr eaLnBrk="1" hangingPunct="1"/>
            <a:r>
              <a:rPr lang="en-US" sz="2400" smtClean="0">
                <a:solidFill>
                  <a:schemeClr val="tx1"/>
                </a:solidFill>
                <a:latin typeface="Century Gothic" pitchFamily="34" charset="0"/>
                <a:cs typeface="Century Gothic" pitchFamily="34" charset="0"/>
              </a:rPr>
              <a:t>The report can be sorted by customer or supplier (depending on which report is run), item type, or date. The user can run the report just for the current domain or across all domains. </a:t>
            </a:r>
          </a:p>
          <a:p>
            <a:pPr eaLnBrk="1" hangingPunct="1"/>
            <a:r>
              <a:rPr lang="en-US" sz="2400" smtClean="0">
                <a:solidFill>
                  <a:schemeClr val="tx1"/>
                </a:solidFill>
                <a:latin typeface="Century Gothic" pitchFamily="34" charset="0"/>
                <a:cs typeface="Century Gothic" pitchFamily="34" charset="0"/>
              </a:rPr>
              <a:t>After an item is reconciled, subsequent runs of the report will not display these items</a:t>
            </a:r>
            <a:r>
              <a:rPr lang="en-US" smtClean="0">
                <a:solidFill>
                  <a:schemeClr val="tx1"/>
                </a:solidFill>
                <a:latin typeface="Century Gothic" pitchFamily="34" charset="0"/>
                <a:cs typeface="Century Gothic" pitchFamily="34" charset="0"/>
              </a:rPr>
              <a:t>.</a:t>
            </a:r>
            <a:r>
              <a:rPr lang="en-US" smtClean="0">
                <a:solidFill>
                  <a:schemeClr val="tx1"/>
                </a:solidFill>
                <a:latin typeface="Tahoma" pitchFamily="34" charset="0"/>
                <a:cs typeface="Century Gothic" pitchFamily="34" charset="0"/>
              </a:rPr>
              <a:t> </a:t>
            </a:r>
          </a:p>
        </p:txBody>
      </p:sp>
      <p:sp>
        <p:nvSpPr>
          <p:cNvPr id="63490"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Content Placeholder 2"/>
          <p:cNvSpPr>
            <a:spLocks noGrp="1"/>
          </p:cNvSpPr>
          <p:nvPr>
            <p:ph idx="1"/>
          </p:nvPr>
        </p:nvSpPr>
        <p:spPr>
          <a:xfrm>
            <a:off x="457200" y="892175"/>
            <a:ext cx="8229600" cy="5424488"/>
          </a:xfrm>
        </p:spPr>
        <p:txBody>
          <a:bodyPr tIns="91440" bIns="91440"/>
          <a:lstStyle/>
          <a:p>
            <a:pPr eaLnBrk="1" hangingPunct="1">
              <a:lnSpc>
                <a:spcPct val="90000"/>
              </a:lnSpc>
            </a:pPr>
            <a:r>
              <a:rPr lang="en-US" sz="2400" smtClean="0">
                <a:solidFill>
                  <a:schemeClr val="tx1"/>
                </a:solidFill>
                <a:latin typeface="Century Gothic" pitchFamily="34" charset="0"/>
                <a:cs typeface="Century Gothic" pitchFamily="34" charset="0"/>
              </a:rPr>
              <a:t>In customer/supplier mode, the report displays the Domain, customer/supplier, item type, pre-conversion reference, pre-conversion base &amp; currency balances, post-conversion reference, post-conversion base &amp; currency balances, and the differences between the pre- and post-conversion amounts (if one exists). This version of the report is ordered by customer or supplier.</a:t>
            </a:r>
          </a:p>
          <a:p>
            <a:pPr eaLnBrk="1" hangingPunct="1">
              <a:lnSpc>
                <a:spcPct val="90000"/>
              </a:lnSpc>
            </a:pPr>
            <a:r>
              <a:rPr lang="en-US" sz="2400" smtClean="0">
                <a:solidFill>
                  <a:schemeClr val="tx1"/>
                </a:solidFill>
                <a:latin typeface="Century Gothic" pitchFamily="34" charset="0"/>
                <a:cs typeface="Century Gothic" pitchFamily="34" charset="0"/>
              </a:rPr>
              <a:t>In date mode, the report displays the same as above, except it displays the item date instead of customer and type. The report is ordered by date.</a:t>
            </a:r>
          </a:p>
          <a:p>
            <a:pPr eaLnBrk="1" hangingPunct="1">
              <a:lnSpc>
                <a:spcPct val="90000"/>
              </a:lnSpc>
            </a:pPr>
            <a:r>
              <a:rPr lang="en-US" sz="2400" smtClean="0">
                <a:solidFill>
                  <a:schemeClr val="tx1"/>
                </a:solidFill>
                <a:latin typeface="Century Gothic" pitchFamily="34" charset="0"/>
                <a:cs typeface="Century Gothic" pitchFamily="34" charset="0"/>
              </a:rPr>
              <a:t>When in type mode, the report displays the same columns as in customer/supplier mode. However, the results are ordered by Item type.</a:t>
            </a:r>
            <a:endParaRPr lang="en-US" smtClean="0">
              <a:solidFill>
                <a:schemeClr val="tx1"/>
              </a:solidFill>
              <a:latin typeface="Century Gothic" pitchFamily="34" charset="0"/>
              <a:cs typeface="Century Gothic" pitchFamily="34" charset="0"/>
            </a:endParaRPr>
          </a:p>
        </p:txBody>
      </p:sp>
      <p:sp>
        <p:nvSpPr>
          <p:cNvPr id="64514"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Content Placeholder 2"/>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Sample AR Report ordered by customer</a:t>
            </a:r>
          </a:p>
          <a:p>
            <a:pPr eaLnBrk="1" hangingPunct="1"/>
            <a:endParaRPr lang="en-US" sz="2400" smtClean="0">
              <a:solidFill>
                <a:schemeClr val="tx1"/>
              </a:solidFill>
              <a:latin typeface="Century Gothic" pitchFamily="34" charset="0"/>
              <a:cs typeface="Century Gothic" pitchFamily="34" charset="0"/>
            </a:endParaRPr>
          </a:p>
        </p:txBody>
      </p:sp>
      <p:sp>
        <p:nvSpPr>
          <p:cNvPr id="65538"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6" name="Picture 5" descr="Clipboard01.jpg"/>
          <p:cNvPicPr>
            <a:picLocks noChangeAspect="1"/>
          </p:cNvPicPr>
          <p:nvPr/>
        </p:nvPicPr>
        <p:blipFill>
          <a:blip r:embed="rId2"/>
          <a:stretch>
            <a:fillRect/>
          </a:stretch>
        </p:blipFill>
        <p:spPr>
          <a:xfrm>
            <a:off x="1543050" y="1576388"/>
            <a:ext cx="6042025" cy="44227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2530" name="Picture 5"/>
          <p:cNvPicPr>
            <a:picLocks noChangeAspect="1" noChangeArrowheads="1"/>
          </p:cNvPicPr>
          <p:nvPr/>
        </p:nvPicPr>
        <p:blipFill>
          <a:blip r:embed="rId2"/>
          <a:srcRect/>
          <a:stretch>
            <a:fillRect/>
          </a:stretch>
        </p:blipFill>
        <p:spPr bwMode="auto">
          <a:xfrm>
            <a:off x="1673225" y="1068388"/>
            <a:ext cx="5781675" cy="4962525"/>
          </a:xfrm>
          <a:prstGeom prst="rect">
            <a:avLst/>
          </a:prstGeom>
          <a:solidFill>
            <a:schemeClr val="accent1"/>
          </a:solidFill>
          <a:ln w="12700" algn="ctr">
            <a:solidFill>
              <a:schemeClr val="tx1"/>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6562"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Reports</a:t>
            </a:r>
            <a:endParaRPr lang="en-US" smtClean="0">
              <a:solidFill>
                <a:srgbClr val="4F4F4F"/>
              </a:solidFill>
              <a:latin typeface="Century Gothic" pitchFamily="34" charset="0"/>
              <a:cs typeface="Century Gothic" pitchFamily="34" charset="0"/>
            </a:endParaRPr>
          </a:p>
        </p:txBody>
      </p:sp>
      <p:sp>
        <p:nvSpPr>
          <p:cNvPr id="66563" name="Rectangle 4"/>
          <p:cNvSpPr>
            <a:spLocks noChangeArrowheads="1"/>
          </p:cNvSpPr>
          <p:nvPr/>
        </p:nvSpPr>
        <p:spPr bwMode="auto">
          <a:xfrm>
            <a:off x="457200" y="1042988"/>
            <a:ext cx="8153400" cy="4257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Trial Balance</a:t>
            </a:r>
          </a:p>
          <a:p>
            <a:pPr marL="342900" indent="-342900" defTabSz="914400">
              <a:lnSpc>
                <a:spcPct val="80000"/>
              </a:lnSpc>
              <a:spcBef>
                <a:spcPct val="30000"/>
              </a:spcBef>
              <a:buClr>
                <a:schemeClr val="accent2"/>
              </a:buClr>
              <a:buFontTx/>
              <a:buChar char="•"/>
            </a:pPr>
            <a:r>
              <a:rPr lang="en-IE" sz="2800">
                <a:latin typeface="Century Gothic" pitchFamily="34" charset="0"/>
              </a:rPr>
              <a:t>Balance Sheet</a:t>
            </a:r>
          </a:p>
          <a:p>
            <a:pPr marL="342900" indent="-342900" defTabSz="914400">
              <a:lnSpc>
                <a:spcPct val="80000"/>
              </a:lnSpc>
              <a:spcBef>
                <a:spcPct val="30000"/>
              </a:spcBef>
              <a:buClr>
                <a:schemeClr val="accent2"/>
              </a:buClr>
              <a:buFontTx/>
              <a:buChar char="•"/>
            </a:pPr>
            <a:r>
              <a:rPr lang="en-IE" sz="2800">
                <a:latin typeface="Century Gothic" pitchFamily="34" charset="0"/>
              </a:rPr>
              <a:t>Income Statement</a:t>
            </a:r>
          </a:p>
          <a:p>
            <a:pPr marL="342900" indent="-342900" defTabSz="914400">
              <a:lnSpc>
                <a:spcPct val="80000"/>
              </a:lnSpc>
              <a:spcBef>
                <a:spcPct val="30000"/>
              </a:spcBef>
              <a:buClr>
                <a:schemeClr val="accent2"/>
              </a:buClr>
              <a:buFontTx/>
              <a:buChar char="•"/>
            </a:pPr>
            <a:r>
              <a:rPr lang="en-IE" sz="2800">
                <a:latin typeface="Century Gothic" pitchFamily="34" charset="0"/>
              </a:rPr>
              <a:t>Customer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Supplier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Inventory Valuation as of Date</a:t>
            </a:r>
          </a:p>
          <a:p>
            <a:pPr marL="342900" indent="-342900" defTabSz="914400">
              <a:lnSpc>
                <a:spcPct val="80000"/>
              </a:lnSpc>
              <a:spcBef>
                <a:spcPct val="30000"/>
              </a:spcBef>
              <a:buClr>
                <a:schemeClr val="accent2"/>
              </a:buClr>
              <a:buFontTx/>
              <a:buChar char="•"/>
            </a:pPr>
            <a:r>
              <a:rPr lang="en-IE" sz="2800">
                <a:latin typeface="Century Gothic" pitchFamily="34" charset="0"/>
              </a:rPr>
              <a:t>Unmatched PO receipts as of Date</a:t>
            </a:r>
          </a:p>
          <a:p>
            <a:pPr marL="342900" indent="-342900" defTabSz="914400">
              <a:lnSpc>
                <a:spcPct val="80000"/>
              </a:lnSpc>
              <a:spcBef>
                <a:spcPct val="30000"/>
              </a:spcBef>
              <a:buClr>
                <a:schemeClr val="accent2"/>
              </a:buClr>
              <a:buFontTx/>
              <a:buChar char="•"/>
            </a:pPr>
            <a:r>
              <a:rPr lang="en-IE" sz="2800">
                <a:latin typeface="Century Gothic" pitchFamily="34" charset="0"/>
              </a:rPr>
              <a:t>Asset Owned report (Fixed Assets Valuation)</a:t>
            </a:r>
          </a:p>
          <a:p>
            <a:pPr marL="342900" indent="-342900" defTabSz="914400">
              <a:lnSpc>
                <a:spcPct val="80000"/>
              </a:lnSpc>
              <a:spcBef>
                <a:spcPct val="30000"/>
              </a:spcBef>
              <a:buClr>
                <a:schemeClr val="accent2"/>
              </a:buClr>
              <a:buFontTx/>
              <a:buChar char="•"/>
            </a:pPr>
            <a:r>
              <a:rPr lang="en-IE" sz="2800">
                <a:latin typeface="Century Gothic" pitchFamily="34" charset="0"/>
              </a:rPr>
              <a:t>Open Sales Order Balances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3" name="Rectangle 7"/>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7587" name="Rectangle 6"/>
          <p:cNvSpPr>
            <a:spLocks noChangeArrowheads="1"/>
          </p:cNvSpPr>
          <p:nvPr/>
        </p:nvSpPr>
        <p:spPr bwMode="auto">
          <a:xfrm>
            <a:off x="457200" y="925513"/>
            <a:ext cx="8153400" cy="51038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Sales Order – AR Process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 Release to Order</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 Shipment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Invoice Post and Print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Customer Statement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AR Payment</a:t>
            </a:r>
          </a:p>
          <a:p>
            <a:pPr marL="342900" indent="-342900" defTabSz="914400">
              <a:lnSpc>
                <a:spcPct val="8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Discreet /Scheduled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Inventory / Memo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Shipments / Returns (include enhanced shipping)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Despatch Documents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Correction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Consolidated Invoicing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Required payment formats (for example, Cheque, Electronic, Draft, and so on)</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SSM</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Credit Checking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Multi Currency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2467"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8611" name="Rectangle 4"/>
          <p:cNvSpPr>
            <a:spLocks noChangeArrowheads="1"/>
          </p:cNvSpPr>
          <p:nvPr/>
        </p:nvSpPr>
        <p:spPr bwMode="auto">
          <a:xfrm>
            <a:off x="457200" y="982663"/>
            <a:ext cx="8153400" cy="50276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Purchase Order – AP Process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Requisition Release to PO</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Order</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Invoice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Invoice Matching</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AP Payment</a:t>
            </a:r>
          </a:p>
          <a:p>
            <a:pPr marL="342900" indent="-342900" defTabSz="914400">
              <a:lnSpc>
                <a:spcPct val="9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Standard / Global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Discreet /Scheduled Orders / Blanket Orders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Inventory / Memo Orders / Sub-Contract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 / Return to Vendor (RTV)</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Evaluated Receipts Settlement (ERS)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Performance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Required payment methods (for example, Cheque, Electronic, Draft, and so on)</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Multi Currency</a:t>
            </a:r>
            <a:endParaRPr lang="en-US" sz="1600">
              <a:latin typeface="Century Gothic"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3491"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9635" name="Rectangle 4"/>
          <p:cNvSpPr>
            <a:spLocks noChangeArrowheads="1"/>
          </p:cNvSpPr>
          <p:nvPr/>
        </p:nvSpPr>
        <p:spPr bwMode="auto">
          <a:xfrm>
            <a:off x="457200" y="923925"/>
            <a:ext cx="8153400" cy="5095875"/>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000">
                <a:latin typeface="Century Gothic" pitchFamily="34" charset="0"/>
              </a:rPr>
              <a:t>Round trip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demand for MRP (for example, Sales Order, Forecast)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Run MRP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Approve Work Orders / Planned Purchase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Purchase Orders and Purchase Order Receipts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Work Orders (Issue, Receipt, Close, Accounting Close)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Delivery and Picking Documents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Ship Sales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Invoices (Customer / Supplier)</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Pay Invoices (Customer / Supplier)</a:t>
            </a:r>
            <a:endParaRPr lang="en-US" sz="1400">
              <a:latin typeface="Century Gothic" pitchFamily="34" charset="0"/>
            </a:endParaRPr>
          </a:p>
          <a:p>
            <a:pPr marL="342900" indent="-342900" defTabSz="914400">
              <a:lnSpc>
                <a:spcPct val="85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Shop Floor Control</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Repetitive / Advanced Repetitive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Sub Contract Work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Logistics Accounting</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Configured Products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EDI</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Price Lists </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Tax and Intrastat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4515"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
            </a:r>
            <a:br>
              <a:rPr lang="en-IE" sz="2800" smtClean="0">
                <a:latin typeface="Century Gothic" pitchFamily="34" charset="0"/>
                <a:ea typeface="+mj-ea"/>
                <a:cs typeface="Century Gothic" pitchFamily="34" charset="0"/>
              </a:rPr>
            </a:br>
            <a:r>
              <a:rPr lang="en-IE" sz="2800" smtClean="0">
                <a:latin typeface="Century Gothic" pitchFamily="34" charset="0"/>
                <a:ea typeface="+mj-ea"/>
                <a:cs typeface="Century Gothic" pitchFamily="34" charset="0"/>
              </a:rPr>
              <a:t>Suggested Process Flow and Static Data Validation</a:t>
            </a:r>
            <a:endParaRPr lang="en-US" sz="2800" smtClean="0">
              <a:latin typeface="Century Gothic" pitchFamily="34" charset="0"/>
              <a:ea typeface="+mj-ea"/>
              <a:cs typeface="Century Gothic" pitchFamily="34" charset="0"/>
            </a:endParaRPr>
          </a:p>
        </p:txBody>
      </p:sp>
      <p:sp>
        <p:nvSpPr>
          <p:cNvPr id="70659" name="Rectangle 4"/>
          <p:cNvSpPr>
            <a:spLocks noChangeArrowheads="1"/>
          </p:cNvSpPr>
          <p:nvPr/>
        </p:nvSpPr>
        <p:spPr bwMode="auto">
          <a:xfrm>
            <a:off x="457200" y="1016000"/>
            <a:ext cx="8153400" cy="4941888"/>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a:latin typeface="Century Gothic" pitchFamily="34" charset="0"/>
              </a:rPr>
              <a:t>Static data validation</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Credit Terms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Daybooks / Daybook Sets /Default Daybooks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GL Accounts / Sub-Accounts / Cost Centres / Projects / GL Mask</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Accounting and Operation Control (e.g. Sales Order Control, Domain/Acct Control)</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Business Relations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Customer / End User / Ship-to / Bill-to data</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Suppliers / Remit-to data</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Other Addresses (Sales Person, Company)</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Payment Formats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Product Lines / Inventory Account Maintenance / Sales Account Maintenance</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Tax Type, Class, Usage, Base, Zone, Environment, Rate</a:t>
            </a:r>
          </a:p>
          <a:p>
            <a:pPr marL="342900" indent="-342900" defTabSz="914400">
              <a:lnSpc>
                <a:spcPct val="85000"/>
              </a:lnSpc>
              <a:spcBef>
                <a:spcPct val="30000"/>
              </a:spcBef>
              <a:buClr>
                <a:schemeClr val="accent2"/>
              </a:buClr>
              <a:buFontTx/>
              <a:buChar char="•"/>
            </a:pPr>
            <a:r>
              <a:rPr lang="en-IE" sz="2000">
                <a:latin typeface="Century Gothic" pitchFamily="34" charset="0"/>
              </a:rPr>
              <a:t>The above is not an complete list and may need to be extended depending on individual implementations.</a:t>
            </a:r>
            <a:endParaRPr lang="en-US" sz="2000">
              <a:latin typeface="Century Gothic"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1682" name="Title 4"/>
          <p:cNvSpPr>
            <a:spLocks noGrp="1"/>
          </p:cNvSpPr>
          <p:nvPr>
            <p:ph type="title"/>
          </p:nvPr>
        </p:nvSpPr>
        <p:spPr>
          <a:xfrm>
            <a:off x="457200" y="182563"/>
            <a:ext cx="8229600" cy="709612"/>
          </a:xfrm>
        </p:spPr>
        <p:txBody>
          <a:bodyPr/>
          <a:lstStyle/>
          <a:p>
            <a:pPr eaLnBrk="1" hangingPunct="1"/>
            <a:r>
              <a:rPr lang="en-US" sz="3000" dirty="0" smtClean="0">
                <a:solidFill>
                  <a:srgbClr val="4F4F4F"/>
                </a:solidFill>
                <a:latin typeface="Century Gothic" pitchFamily="34" charset="0"/>
                <a:cs typeface="Century Gothic" pitchFamily="34" charset="0"/>
              </a:rPr>
              <a:t>Post-conversion Set-up – Mandatory Data</a:t>
            </a:r>
          </a:p>
        </p:txBody>
      </p:sp>
      <p:sp>
        <p:nvSpPr>
          <p:cNvPr id="71683" name="Rectangle 4"/>
          <p:cNvSpPr>
            <a:spLocks noChangeArrowheads="1"/>
          </p:cNvSpPr>
          <p:nvPr/>
        </p:nvSpPr>
        <p:spPr bwMode="auto">
          <a:xfrm>
            <a:off x="457200" y="973138"/>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Structured Reports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Balance Sheet</a:t>
            </a:r>
          </a:p>
          <a:p>
            <a:pPr marL="1143000" lvl="2" indent="-228600" defTabSz="914400">
              <a:lnSpc>
                <a:spcPct val="80000"/>
              </a:lnSpc>
              <a:spcBef>
                <a:spcPct val="20000"/>
              </a:spcBef>
              <a:buClr>
                <a:schemeClr val="accent2"/>
              </a:buClr>
            </a:pPr>
            <a:r>
              <a:rPr lang="en-US" sz="2000">
                <a:latin typeface="Tahoma" pitchFamily="34" charset="0"/>
              </a:rPr>
              <a:t> 	</a:t>
            </a:r>
            <a:r>
              <a:rPr lang="en-US" sz="2000">
                <a:latin typeface="Century Gothic" pitchFamily="34" charset="0"/>
              </a:rPr>
              <a:t>The Balance Sheet Report (25.15.5.4) runs based on report structures implemented using the Budget function. The system constructs the balance sheet based on the accounts specified in the report structure. All other accounts are excluded. Refer to the </a:t>
            </a:r>
            <a:r>
              <a:rPr lang="en-US" sz="2000" i="1">
                <a:latin typeface="Century Gothic" pitchFamily="34" charset="0"/>
              </a:rPr>
              <a:t>QAD EE Financials User Guide</a:t>
            </a:r>
            <a:r>
              <a:rPr lang="en-US" sz="2000">
                <a:latin typeface="Century Gothic" pitchFamily="34" charset="0"/>
              </a:rPr>
              <a:t> for more information</a:t>
            </a:r>
            <a:r>
              <a:rPr lang="en-US" sz="2800">
                <a:latin typeface="Century Gothic" pitchFamily="34" charset="0"/>
              </a:rPr>
              <a:t> </a:t>
            </a:r>
            <a:endParaRPr lang="en-IE" sz="2400">
              <a:latin typeface="Century Gothic" pitchFamily="34" charset="0"/>
            </a:endParaRP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Income Statement</a:t>
            </a:r>
          </a:p>
          <a:p>
            <a:pPr marL="1143000" lvl="2" indent="-228600" defTabSz="914400">
              <a:lnSpc>
                <a:spcPct val="80000"/>
              </a:lnSpc>
              <a:spcBef>
                <a:spcPct val="20000"/>
              </a:spcBef>
              <a:buClr>
                <a:schemeClr val="accent2"/>
              </a:buClr>
            </a:pPr>
            <a:r>
              <a:rPr lang="en-US" sz="2000">
                <a:latin typeface="Century Gothic" pitchFamily="34" charset="0"/>
              </a:rPr>
              <a:t>   The Income Statement Report (25.15.5.5) runs based on report structures implemented using the Budget function. The system constructs the income statement based on the accounts specified in the report structure. All other accounts are excluded. Refer to the </a:t>
            </a:r>
            <a:r>
              <a:rPr lang="en-US" sz="2000" i="1">
                <a:latin typeface="Century Gothic" pitchFamily="34" charset="0"/>
              </a:rPr>
              <a:t>QAD EE Financials User Guide</a:t>
            </a:r>
            <a:r>
              <a:rPr lang="en-US" sz="2000">
                <a:latin typeface="Century Gothic" pitchFamily="34" charset="0"/>
              </a:rPr>
              <a:t> for more information.	</a:t>
            </a:r>
            <a:endParaRPr lang="en-IE" sz="2000">
              <a:latin typeface="Century Gothic"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270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Set-up – Mandatory Data</a:t>
            </a:r>
            <a:endParaRPr lang="en-US" sz="2800" smtClean="0">
              <a:solidFill>
                <a:srgbClr val="4F4F4F"/>
              </a:solidFill>
              <a:latin typeface="Century Gothic" pitchFamily="34" charset="0"/>
              <a:cs typeface="Century Gothic" pitchFamily="34" charset="0"/>
            </a:endParaRPr>
          </a:p>
        </p:txBody>
      </p:sp>
      <p:sp>
        <p:nvSpPr>
          <p:cNvPr id="72707" name="Rectangle 3"/>
          <p:cNvSpPr>
            <a:spLocks noChangeArrowheads="1"/>
          </p:cNvSpPr>
          <p:nvPr/>
        </p:nvSpPr>
        <p:spPr bwMode="auto">
          <a:xfrm>
            <a:off x="457200" y="1044575"/>
            <a:ext cx="8153400" cy="45783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Invoice Status Codes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Rename or replace codes provided by the conversion. The conversion only creates three invoice status codes. Consider the number of codes that will be needed for receiver matching and financial matching purposes. Decide at what point in the process invoices are deemed to be approved, released for payment, and so on. Set up new status codes and assign them to suppliers (and customers) as appropriate. Refer to the </a:t>
            </a:r>
            <a:r>
              <a:rPr lang="en-US" sz="2400" i="1">
                <a:latin typeface="Century Gothic" pitchFamily="34" charset="0"/>
              </a:rPr>
              <a:t>QAD EE Financials User Guide</a:t>
            </a:r>
            <a:r>
              <a:rPr lang="en-US" sz="240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373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3731" name="Rectangle 3"/>
          <p:cNvSpPr>
            <a:spLocks noChangeArrowheads="1"/>
          </p:cNvSpPr>
          <p:nvPr/>
        </p:nvSpPr>
        <p:spPr bwMode="auto">
          <a:xfrm>
            <a:off x="457200" y="963613"/>
            <a:ext cx="8153400" cy="47974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475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4755" name="Rectangle 3"/>
          <p:cNvSpPr>
            <a:spLocks noChangeArrowheads="1"/>
          </p:cNvSpPr>
          <p:nvPr/>
        </p:nvSpPr>
        <p:spPr bwMode="auto">
          <a:xfrm>
            <a:off x="457200" y="1023938"/>
            <a:ext cx="8153400" cy="5257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577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Daybooks</a:t>
            </a:r>
            <a:endParaRPr lang="en-US" smtClean="0">
              <a:solidFill>
                <a:srgbClr val="4F4F4F"/>
              </a:solidFill>
              <a:latin typeface="Century Gothic" pitchFamily="34" charset="0"/>
              <a:cs typeface="Century Gothic" pitchFamily="34" charset="0"/>
            </a:endParaRPr>
          </a:p>
        </p:txBody>
      </p:sp>
      <p:sp>
        <p:nvSpPr>
          <p:cNvPr id="75779" name="Rectangle 3"/>
          <p:cNvSpPr>
            <a:spLocks noChangeArrowheads="1"/>
          </p:cNvSpPr>
          <p:nvPr/>
        </p:nvSpPr>
        <p:spPr bwMode="auto">
          <a:xfrm>
            <a:off x="457200" y="957263"/>
            <a:ext cx="8153400" cy="499745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800">
                <a:latin typeface="Century Gothic" pitchFamily="34" charset="0"/>
              </a:rPr>
              <a:t>Daybooks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Decide if any further reporting granularity is required. Add new daybooks as necessary and assign to transaction types using Default Daybook Maintenance. Optionally, delete or deactivate any unused daybooks.</a:t>
            </a:r>
            <a:r>
              <a:rPr lang="en-US" sz="2800">
                <a:latin typeface="Century Gothic" pitchFamily="34" charset="0"/>
              </a:rPr>
              <a:t> </a:t>
            </a:r>
            <a:endParaRPr lang="en-IE" sz="2400">
              <a:latin typeface="Century Gothic" pitchFamily="34" charset="0"/>
            </a:endParaRPr>
          </a:p>
          <a:p>
            <a:pPr marL="342900" indent="-342900" defTabSz="914400">
              <a:lnSpc>
                <a:spcPct val="75000"/>
              </a:lnSpc>
              <a:spcBef>
                <a:spcPct val="30000"/>
              </a:spcBef>
              <a:buClr>
                <a:schemeClr val="accent2"/>
              </a:buClr>
              <a:buFontTx/>
              <a:buChar char="•"/>
            </a:pPr>
            <a:r>
              <a:rPr lang="en-IE" sz="2800">
                <a:latin typeface="Century Gothic" pitchFamily="34" charset="0"/>
              </a:rPr>
              <a:t>Daybook Sets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At least one daybook set is mandatory. Additional daybook sets may be used to facilitate multiple invoice/credit note number ranges. Their use is optional. Daybook sets can be defined for an entire domain or for individual sites. In the latter case, the daybooks sets must be assigned to the desired sites. Refer to the </a:t>
            </a:r>
            <a:r>
              <a:rPr lang="en-US" sz="2400" i="1">
                <a:latin typeface="Century Gothic" pitchFamily="34" charset="0"/>
              </a:rPr>
              <a:t>QAD EE Financials User Guide</a:t>
            </a:r>
            <a:r>
              <a:rPr lang="en-US" sz="240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3554" name="Picture 5" descr="2"/>
          <p:cNvPicPr>
            <a:picLocks noChangeAspect="1" noChangeArrowheads="1"/>
          </p:cNvPicPr>
          <p:nvPr/>
        </p:nvPicPr>
        <p:blipFill>
          <a:blip r:embed="rId2"/>
          <a:srcRect/>
          <a:stretch>
            <a:fillRect/>
          </a:stretch>
        </p:blipFill>
        <p:spPr bwMode="auto">
          <a:xfrm>
            <a:off x="1971675" y="998538"/>
            <a:ext cx="5181600" cy="497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6802"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6803" name="Rectangle 3"/>
          <p:cNvSpPr>
            <a:spLocks noChangeArrowheads="1"/>
          </p:cNvSpPr>
          <p:nvPr/>
        </p:nvSpPr>
        <p:spPr bwMode="auto">
          <a:xfrm>
            <a:off x="457200" y="1003300"/>
            <a:ext cx="8153400" cy="47879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rgbClr val="890C4C"/>
              </a:buClr>
              <a:buFont typeface="Webdings" pitchFamily="18" charset="2"/>
              <a:buChar char="5"/>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782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Security</a:t>
            </a:r>
            <a:endParaRPr lang="en-US" smtClean="0">
              <a:solidFill>
                <a:srgbClr val="4F4F4F"/>
              </a:solidFill>
              <a:latin typeface="Century Gothic" pitchFamily="34" charset="0"/>
              <a:cs typeface="Century Gothic" pitchFamily="34" charset="0"/>
            </a:endParaRPr>
          </a:p>
        </p:txBody>
      </p:sp>
      <p:sp>
        <p:nvSpPr>
          <p:cNvPr id="77827" name="Rectangle 3"/>
          <p:cNvSpPr>
            <a:spLocks noChangeArrowheads="1"/>
          </p:cNvSpPr>
          <p:nvPr/>
        </p:nvSpPr>
        <p:spPr bwMode="auto">
          <a:xfrm>
            <a:off x="457200" y="973138"/>
            <a:ext cx="8153400" cy="47180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Roles and Permissions</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Roles and permissions are similar to User Group Maintenance and Menu Security Maintenance in older versions of MFG/PRO for granting access by role.</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Set up notification roles, including e-mail notification, and associated users for customers, suppliers, end users and engineers.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Update Domain/Entity/User</a:t>
            </a:r>
          </a:p>
          <a:p>
            <a:pPr marL="742950" lvl="1" indent="-285750" defTabSz="914400">
              <a:lnSpc>
                <a:spcPct val="80000"/>
              </a:lnSpc>
              <a:spcBef>
                <a:spcPct val="25000"/>
              </a:spcBef>
              <a:buClr>
                <a:srgbClr val="2461AA"/>
              </a:buClr>
            </a:pPr>
            <a:r>
              <a:rPr lang="en-US" sz="2400">
                <a:latin typeface="Century Gothic" pitchFamily="34" charset="0"/>
              </a:rPr>
              <a:t>	Grant access by user to entities and domains.</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800">
              <a:latin typeface="Tahoma"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885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8851"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rgbClr val="890C4C"/>
              </a:buClr>
              <a:buFont typeface="Webdings" pitchFamily="18" charset="2"/>
              <a:buNone/>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987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Tax Periods</a:t>
            </a:r>
            <a:endParaRPr lang="en-US" smtClean="0">
              <a:solidFill>
                <a:srgbClr val="4F4F4F"/>
              </a:solidFill>
              <a:latin typeface="Century Gothic" pitchFamily="34" charset="0"/>
              <a:cs typeface="Century Gothic" pitchFamily="34" charset="0"/>
            </a:endParaRPr>
          </a:p>
        </p:txBody>
      </p:sp>
      <p:sp>
        <p:nvSpPr>
          <p:cNvPr id="79875" name="Rectangle 3"/>
          <p:cNvSpPr>
            <a:spLocks noChangeArrowheads="1"/>
          </p:cNvSpPr>
          <p:nvPr/>
        </p:nvSpPr>
        <p:spPr bwMode="auto">
          <a:xfrm>
            <a:off x="457200" y="101441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a:latin typeface="Century Gothic" pitchFamily="34" charset="0"/>
              </a:rPr>
              <a:t>Tax periods need to be created from the GL calendar unless the Create Entity Tax Periods parameter for each domain in the Conversion Parameters Utility was set to Yes.</a:t>
            </a: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None/>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0898"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0899" name="Rectangle 3"/>
          <p:cNvSpPr>
            <a:spLocks noChangeArrowheads="1"/>
          </p:cNvSpPr>
          <p:nvPr/>
        </p:nvSpPr>
        <p:spPr bwMode="auto">
          <a:xfrm>
            <a:off x="457200" y="103346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19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Reporting Periods</a:t>
            </a:r>
            <a:endParaRPr lang="en-US" smtClean="0">
              <a:solidFill>
                <a:srgbClr val="4F4F4F"/>
              </a:solidFill>
              <a:latin typeface="Century Gothic" pitchFamily="34" charset="0"/>
              <a:cs typeface="Century Gothic" pitchFamily="34" charset="0"/>
            </a:endParaRPr>
          </a:p>
        </p:txBody>
      </p:sp>
      <p:sp>
        <p:nvSpPr>
          <p:cNvPr id="81923"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algn="just" defTabSz="914400">
              <a:lnSpc>
                <a:spcPct val="80000"/>
              </a:lnSpc>
              <a:spcBef>
                <a:spcPct val="30000"/>
              </a:spcBef>
              <a:buClr>
                <a:schemeClr val="accent2"/>
              </a:buClr>
              <a:buFontTx/>
              <a:buChar char="•"/>
            </a:pPr>
            <a:r>
              <a:rPr lang="en-US" sz="2800">
                <a:latin typeface="Century Gothic" pitchFamily="34" charset="0"/>
              </a:rPr>
              <a:t>Set up Reporting Periods if Budgeting is used. Report periods are used to mark a specific time span for producing budget reports. Reporting periods are independent of GL periods and tax periods, and can span multiple GL periods across multiple entities.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29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2947" name="Rectangle 3"/>
          <p:cNvSpPr>
            <a:spLocks noChangeArrowheads="1"/>
          </p:cNvSpPr>
          <p:nvPr/>
        </p:nvSpPr>
        <p:spPr bwMode="auto">
          <a:xfrm>
            <a:off x="457200" y="1014413"/>
            <a:ext cx="8153400" cy="47482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397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Profiles</a:t>
            </a:r>
            <a:endParaRPr lang="en-US" smtClean="0">
              <a:solidFill>
                <a:srgbClr val="4F4F4F"/>
              </a:solidFill>
              <a:latin typeface="Century Gothic" pitchFamily="34" charset="0"/>
              <a:cs typeface="Century Gothic" pitchFamily="34" charset="0"/>
            </a:endParaRPr>
          </a:p>
        </p:txBody>
      </p:sp>
      <p:sp>
        <p:nvSpPr>
          <p:cNvPr id="83971" name="Rectangle 3"/>
          <p:cNvSpPr>
            <a:spLocks noChangeArrowheads="1"/>
          </p:cNvSpPr>
          <p:nvPr/>
        </p:nvSpPr>
        <p:spPr bwMode="auto">
          <a:xfrm>
            <a:off x="457200" y="912813"/>
            <a:ext cx="8153400" cy="5084762"/>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a:latin typeface="Century Gothic" pitchFamily="34" charset="0"/>
              </a:rPr>
              <a:t>The conversion creates the required profiles for each element in a GL transaction. These profiles must be reviewed to verify they are linked to the correct shared set.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Sub-account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Cost Center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Project Profiles</a:t>
            </a:r>
          </a:p>
          <a:p>
            <a:pPr marL="342900" indent="-342900" defTabSz="914400">
              <a:lnSpc>
                <a:spcPct val="85000"/>
              </a:lnSpc>
              <a:spcBef>
                <a:spcPct val="30000"/>
              </a:spcBef>
              <a:buClr>
                <a:schemeClr val="accent2"/>
              </a:buClr>
              <a:buFontTx/>
              <a:buChar char="•"/>
            </a:pPr>
            <a:r>
              <a:rPr lang="en-US" sz="2400">
                <a:latin typeface="Century Gothic" pitchFamily="34" charset="0"/>
              </a:rPr>
              <a:t>Additionally, the account codes for the specialized account profiles must be reviewed to ensure that the correct default sub-account, cost center and project codes (as well as their associated linked shared sets) are set for each specialized account.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Customer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Purchase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Sales Account Profiles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49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4995" name="Rectangle 3"/>
          <p:cNvSpPr>
            <a:spLocks noChangeArrowheads="1"/>
          </p:cNvSpPr>
          <p:nvPr/>
        </p:nvSpPr>
        <p:spPr bwMode="auto">
          <a:xfrm>
            <a:off x="457200" y="954088"/>
            <a:ext cx="8153400" cy="48466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6018"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Configure Daemons</a:t>
            </a:r>
            <a:endParaRPr lang="en-US" smtClean="0">
              <a:solidFill>
                <a:srgbClr val="4F4F4F"/>
              </a:solidFill>
              <a:latin typeface="Century Gothic" pitchFamily="34" charset="0"/>
              <a:cs typeface="Century Gothic" pitchFamily="34" charset="0"/>
            </a:endParaRPr>
          </a:p>
        </p:txBody>
      </p:sp>
      <p:sp>
        <p:nvSpPr>
          <p:cNvPr id="86019" name="Rectangle 4"/>
          <p:cNvSpPr>
            <a:spLocks noChangeArrowheads="1"/>
          </p:cNvSpPr>
          <p:nvPr/>
        </p:nvSpPr>
        <p:spPr bwMode="auto">
          <a:xfrm>
            <a:off x="457200" y="1000125"/>
            <a:ext cx="8153400" cy="47513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a:latin typeface="Century Gothic" pitchFamily="34" charset="0"/>
              </a:rPr>
              <a:t>The History and Balance daemons are mandatory for correct operation of the system. The budget and replication daemons should also be reviewed for correct configuration. </a:t>
            </a:r>
          </a:p>
          <a:p>
            <a:pPr marL="342900" indent="-342900" defTabSz="914400">
              <a:lnSpc>
                <a:spcPct val="80000"/>
              </a:lnSpc>
              <a:spcBef>
                <a:spcPct val="30000"/>
              </a:spcBef>
              <a:buClr>
                <a:schemeClr val="accent2"/>
              </a:buClr>
              <a:buFontTx/>
              <a:buChar char="•"/>
            </a:pPr>
            <a:r>
              <a:rPr lang="en-US" sz="2800">
                <a:latin typeface="Century Gothic" pitchFamily="34" charset="0"/>
              </a:rPr>
              <a:t>For more information on system daemons, see </a:t>
            </a:r>
            <a:r>
              <a:rPr lang="en-US" sz="2800" i="1">
                <a:latin typeface="Century Gothic" pitchFamily="34" charset="0"/>
              </a:rPr>
              <a:t>User Guide: QAD System Administration</a:t>
            </a:r>
            <a:r>
              <a:rPr lang="en-US" sz="2800">
                <a:latin typeface="Century Gothic" pitchFamily="34" charset="0"/>
              </a:rPr>
              <a:t>.</a:t>
            </a: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sz="half" idx="1"/>
          </p:nvPr>
        </p:nvSpPr>
        <p:spPr>
          <a:xfrm>
            <a:off x="457200" y="900113"/>
            <a:ext cx="4038600" cy="5416550"/>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4578" name="Content Placeholder 8"/>
          <p:cNvSpPr>
            <a:spLocks noGrp="1"/>
          </p:cNvSpPr>
          <p:nvPr>
            <p:ph sz="half" idx="2"/>
          </p:nvPr>
        </p:nvSpPr>
        <p:spPr>
          <a:xfrm>
            <a:off x="457200" y="900113"/>
            <a:ext cx="8229600" cy="5416550"/>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a:p>
            <a:pPr eaLnBrk="1" hangingPunct="1"/>
            <a:r>
              <a:rPr lang="en-US" smtClean="0">
                <a:solidFill>
                  <a:srgbClr val="4F4F4F"/>
                </a:solidFill>
                <a:latin typeface="Century Gothic" pitchFamily="34" charset="0"/>
                <a:cs typeface="Century Gothic" pitchFamily="34" charset="0"/>
              </a:rPr>
              <a:t>Table Extension Domain Conversion – Part 2</a:t>
            </a:r>
          </a:p>
          <a:p>
            <a:pPr eaLnBrk="1" hangingPunct="1"/>
            <a:r>
              <a:rPr lang="en-US" smtClean="0">
                <a:solidFill>
                  <a:srgbClr val="4F4F4F"/>
                </a:solidFill>
                <a:latin typeface="Century Gothic" pitchFamily="34" charset="0"/>
                <a:cs typeface="Century Gothic" pitchFamily="34" charset="0"/>
              </a:rPr>
              <a:t>Sales Order Balance Update</a:t>
            </a:r>
          </a:p>
          <a:p>
            <a:pPr eaLnBrk="1" hangingPunct="1"/>
            <a:r>
              <a:rPr lang="en-US" smtClean="0">
                <a:solidFill>
                  <a:srgbClr val="4F4F4F"/>
                </a:solidFill>
                <a:latin typeface="Century Gothic" pitchFamily="34" charset="0"/>
                <a:cs typeface="Century Gothic" pitchFamily="34" charset="0"/>
              </a:rPr>
              <a:t>Document Credit Terms</a:t>
            </a:r>
          </a:p>
          <a:p>
            <a:pPr eaLnBrk="1" hangingPunct="1"/>
            <a:endParaRPr lang="en-US" smtClean="0">
              <a:solidFill>
                <a:srgbClr val="4F4F4F"/>
              </a:solidFill>
              <a:latin typeface="Century Gothic" pitchFamily="34" charset="0"/>
              <a:cs typeface="Century Gothic" pitchFamily="34" charset="0"/>
            </a:endParaRPr>
          </a:p>
        </p:txBody>
      </p:sp>
      <p:sp>
        <p:nvSpPr>
          <p:cNvPr id="6" name="Title 5"/>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Post-conversion Utilities</a:t>
            </a:r>
            <a:br>
              <a:rPr lang="en-US" dirty="0" smtClean="0">
                <a:ea typeface="+mj-ea"/>
              </a:rPr>
            </a:br>
            <a:endParaRPr lang="en-US" dirty="0">
              <a:ea typeface="+mj-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7042" name="Rectangle 32"/>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7043" name="Rectangle 4"/>
          <p:cNvSpPr>
            <a:spLocks noChangeArrowheads="1"/>
          </p:cNvSpPr>
          <p:nvPr/>
        </p:nvSpPr>
        <p:spPr bwMode="auto">
          <a:xfrm>
            <a:off x="457200" y="963613"/>
            <a:ext cx="8153400" cy="5078412"/>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806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8067" name="Rectangle 3"/>
          <p:cNvSpPr>
            <a:spLocks noChangeArrowheads="1"/>
          </p:cNvSpPr>
          <p:nvPr/>
        </p:nvSpPr>
        <p:spPr bwMode="auto">
          <a:xfrm>
            <a:off x="457200" y="942975"/>
            <a:ext cx="8153400" cy="4930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Accounting Layers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The conversion creates transient and official layers. Add any additional layers desired such as adjustments, internal reporting, and so on.</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Cash Groups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Cash groups are used to group GL accounts for cash flow reporting purposes. Define new cash group(s) for petty cash (as opposed to the bank account(s) for AR, AP and Payroll). Once cash groups are defined, they must be assigned to the required GL account codes.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Report Structures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Define any desired new reports.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909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9091" name="Rectangle 3"/>
          <p:cNvSpPr>
            <a:spLocks noChangeArrowheads="1"/>
          </p:cNvSpPr>
          <p:nvPr/>
        </p:nvSpPr>
        <p:spPr bwMode="auto">
          <a:xfrm>
            <a:off x="457200" y="954088"/>
            <a:ext cx="8153400" cy="45481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800">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Posting Tax Group Update</a:t>
            </a:r>
          </a:p>
          <a:p>
            <a:pPr marL="342900" indent="-342900" defTabSz="914400">
              <a:lnSpc>
                <a:spcPct val="80000"/>
              </a:lnSpc>
              <a:spcBef>
                <a:spcPct val="30000"/>
              </a:spcBef>
              <a:buClr>
                <a:srgbClr val="890C4C"/>
              </a:buClr>
              <a:buFont typeface="Webdings" pitchFamily="18" charset="2"/>
              <a:buChar char="5"/>
            </a:pPr>
            <a:endParaRPr lang="en-US" sz="2400">
              <a:latin typeface="Century Gothic"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011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0115" name="Rectangle 3"/>
          <p:cNvSpPr>
            <a:spLocks noChangeArrowheads="1"/>
          </p:cNvSpPr>
          <p:nvPr/>
        </p:nvSpPr>
        <p:spPr bwMode="auto">
          <a:xfrm>
            <a:off x="457200" y="915988"/>
            <a:ext cx="8153400" cy="4949825"/>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buFontTx/>
              <a:buChar char="•"/>
            </a:pPr>
            <a:r>
              <a:rPr lang="en-IE" sz="2400">
                <a:latin typeface="Century Gothic" pitchFamily="34" charset="0"/>
              </a:rPr>
              <a:t>Taxes</a:t>
            </a:r>
          </a:p>
          <a:p>
            <a:pPr marL="533400" indent="-533400" defTabSz="914400">
              <a:lnSpc>
                <a:spcPct val="80000"/>
              </a:lnSpc>
              <a:spcBef>
                <a:spcPct val="30000"/>
              </a:spcBef>
              <a:buClr>
                <a:srgbClr val="890C4C"/>
              </a:buClr>
              <a:buFont typeface="Webdings" pitchFamily="18" charset="2"/>
              <a:buNone/>
            </a:pPr>
            <a:r>
              <a:rPr lang="en-IE" sz="2000">
                <a:latin typeface="Century Gothic" pitchFamily="34" charset="0"/>
              </a:rPr>
              <a:t>	QAD EE has a new concept called Tax Groups. With tax groups (and boxes) the user can set up tax reporting. During normal transaction processing, the application populates the tax transaction with the tax group defined against the tax rate(s)</a:t>
            </a:r>
          </a:p>
          <a:p>
            <a:pPr marL="914400" lvl="1" indent="-457200" defTabSz="914400">
              <a:lnSpc>
                <a:spcPct val="80000"/>
              </a:lnSpc>
              <a:spcBef>
                <a:spcPct val="25000"/>
              </a:spcBef>
              <a:buClr>
                <a:schemeClr val="accent2"/>
              </a:buClr>
              <a:buFont typeface="Webdings" pitchFamily="18" charset="2"/>
              <a:buAutoNum type="arabicPeriod"/>
            </a:pPr>
            <a:r>
              <a:rPr lang="en-IE" sz="2000">
                <a:latin typeface="Century Gothic" pitchFamily="34" charset="0"/>
              </a:rPr>
              <a:t>Tax Codes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Define any new tax codes needed to take advantage of new functionality such as Suspended/Delayed taxes.</a:t>
            </a:r>
            <a:endParaRPr lang="en-IE">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a:pPr>
            <a:r>
              <a:rPr lang="en-IE" sz="2000">
                <a:latin typeface="Century Gothic" pitchFamily="34" charset="0"/>
              </a:rPr>
              <a:t>Tax Boxes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Tax boxes contain the individual elements of a transaction (for example, Tax Amount and Tax Base Amount) as they are reported in official returns to the authorities. </a:t>
            </a:r>
            <a:endParaRPr lang="en-IE" sz="2000">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a:pPr>
            <a:r>
              <a:rPr lang="en-IE" sz="2000">
                <a:latin typeface="Century Gothic" pitchFamily="34" charset="0"/>
              </a:rPr>
              <a:t>Tax Groups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A tax group contains one or more tax boxes.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1138"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1139" name="Rectangle 3"/>
          <p:cNvSpPr>
            <a:spLocks noChangeArrowheads="1"/>
          </p:cNvSpPr>
          <p:nvPr/>
        </p:nvSpPr>
        <p:spPr bwMode="auto">
          <a:xfrm>
            <a:off x="457200" y="985838"/>
            <a:ext cx="8153400" cy="4584700"/>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buFontTx/>
              <a:buChar char="•"/>
            </a:pPr>
            <a:r>
              <a:rPr lang="en-IE" sz="2400">
                <a:latin typeface="Century Gothic" pitchFamily="34" charset="0"/>
              </a:rPr>
              <a:t>Taxes (continued)</a:t>
            </a:r>
          </a:p>
          <a:p>
            <a:pPr marL="914400" lvl="1" indent="-457200" defTabSz="914400">
              <a:lnSpc>
                <a:spcPct val="80000"/>
              </a:lnSpc>
              <a:spcBef>
                <a:spcPct val="25000"/>
              </a:spcBef>
              <a:buClr>
                <a:schemeClr val="accent2"/>
              </a:buClr>
              <a:buFont typeface="Times New Roman" pitchFamily="18" charset="0"/>
              <a:buAutoNum type="arabicPeriod" startAt="4"/>
            </a:pPr>
            <a:r>
              <a:rPr lang="en-IE" sz="2000">
                <a:latin typeface="Century Gothic" pitchFamily="34" charset="0"/>
              </a:rPr>
              <a:t>Update Tax Rates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Add any new tax groups define to applicable tax rate(s) </a:t>
            </a:r>
            <a:endParaRPr lang="en-IE" sz="2000">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startAt="4"/>
            </a:pPr>
            <a:r>
              <a:rPr lang="en-IE" sz="2000">
                <a:latin typeface="Century Gothic" pitchFamily="34" charset="0"/>
              </a:rPr>
              <a:t>Posting Tax Group Update</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The conversion creates one default tax group. This default is assigned to transactions until the required set up is defined.</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This utility updates existing tax transactions with new tax groups added to a tax rate. This allows transaction processing to start without the need to define tax groups/boxes.</a:t>
            </a:r>
            <a:endParaRPr lang="en-IE">
              <a:latin typeface="Century Gothic" pitchFamily="34" charset="0"/>
            </a:endParaRPr>
          </a:p>
          <a:p>
            <a:pPr marL="533400" indent="-5334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2162"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2163" name="Rectangle 3"/>
          <p:cNvSpPr>
            <a:spLocks noChangeArrowheads="1"/>
          </p:cNvSpPr>
          <p:nvPr/>
        </p:nvSpPr>
        <p:spPr bwMode="auto">
          <a:xfrm>
            <a:off x="457200" y="1023938"/>
            <a:ext cx="8153400" cy="439896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90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90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318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3187" name="Rectangle 3"/>
          <p:cNvSpPr>
            <a:spLocks noChangeArrowheads="1"/>
          </p:cNvSpPr>
          <p:nvPr/>
        </p:nvSpPr>
        <p:spPr bwMode="auto">
          <a:xfrm>
            <a:off x="457200" y="973138"/>
            <a:ext cx="8153400" cy="4479925"/>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400">
                <a:latin typeface="Century Gothic" pitchFamily="34" charset="0"/>
              </a:rPr>
              <a:t>Supplementary Analysis Fields</a:t>
            </a:r>
          </a:p>
          <a:p>
            <a:pPr marL="742950" lvl="1" indent="-285750" defTabSz="914400">
              <a:lnSpc>
                <a:spcPct val="90000"/>
              </a:lnSpc>
              <a:spcBef>
                <a:spcPct val="25000"/>
              </a:spcBef>
              <a:buClr>
                <a:srgbClr val="2461AA"/>
              </a:buClr>
              <a:buFont typeface="Times New Roman" pitchFamily="18" charset="0"/>
              <a:buNone/>
            </a:pPr>
            <a:r>
              <a:rPr lang="en-US" sz="2000">
                <a:latin typeface="Century Gothic" pitchFamily="34" charset="0"/>
              </a:rPr>
              <a:t>	Define any SAF codes and assign to accounts, sub-accounts, cost centers if this level of detail analysis is desired. Refer to the </a:t>
            </a:r>
            <a:r>
              <a:rPr lang="en-US" sz="2000" i="1">
                <a:latin typeface="Century Gothic" pitchFamily="34" charset="0"/>
              </a:rPr>
              <a:t>QAD EE Financials User Guide</a:t>
            </a:r>
            <a:r>
              <a:rPr lang="en-US" sz="2000">
                <a:latin typeface="Century Gothic" pitchFamily="34" charset="0"/>
              </a:rPr>
              <a:t> for more information.</a:t>
            </a:r>
            <a:endParaRPr lang="en-IE">
              <a:latin typeface="Century Gothic" pitchFamily="34" charset="0"/>
            </a:endParaRPr>
          </a:p>
          <a:p>
            <a:pPr marL="342900" indent="-342900" defTabSz="914400">
              <a:lnSpc>
                <a:spcPct val="90000"/>
              </a:lnSpc>
              <a:spcBef>
                <a:spcPct val="30000"/>
              </a:spcBef>
              <a:buClr>
                <a:schemeClr val="accent2"/>
              </a:buClr>
              <a:buFontTx/>
              <a:buChar char="•"/>
            </a:pPr>
            <a:r>
              <a:rPr lang="en-IE" sz="2400">
                <a:latin typeface="Century Gothic" pitchFamily="34" charset="0"/>
              </a:rPr>
              <a:t>Customer Credit Checking</a:t>
            </a:r>
          </a:p>
          <a:p>
            <a:pPr marL="742950" lvl="1" indent="-285750" defTabSz="914400">
              <a:lnSpc>
                <a:spcPct val="90000"/>
              </a:lnSpc>
              <a:spcBef>
                <a:spcPct val="25000"/>
              </a:spcBef>
              <a:buClr>
                <a:srgbClr val="2461AA"/>
              </a:buClr>
              <a:buFont typeface="Times New Roman" pitchFamily="18" charset="0"/>
              <a:buNone/>
            </a:pPr>
            <a:r>
              <a:rPr lang="en-US" sz="2000">
                <a:latin typeface="Century Gothic" pitchFamily="34" charset="0"/>
              </a:rPr>
              <a:t>	Customer credit checking is significantly enhanced in QAD EE. To take full advantage of all the new capabilities in this area, the credit checking parameters should be reviewed to ensure they are set according to the desired behavior for each customer.</a:t>
            </a:r>
            <a:endParaRPr lang="en-IE">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421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4211" name="Rectangle 3"/>
          <p:cNvSpPr>
            <a:spLocks noChangeArrowheads="1"/>
          </p:cNvSpPr>
          <p:nvPr/>
        </p:nvSpPr>
        <p:spPr bwMode="auto">
          <a:xfrm>
            <a:off x="457200" y="928688"/>
            <a:ext cx="8153400" cy="510540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523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5235" name="Rectangle 3"/>
          <p:cNvSpPr>
            <a:spLocks noChangeArrowheads="1"/>
          </p:cNvSpPr>
          <p:nvPr/>
        </p:nvSpPr>
        <p:spPr bwMode="auto">
          <a:xfrm>
            <a:off x="457200" y="1014413"/>
            <a:ext cx="8153400" cy="4906962"/>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800">
                <a:latin typeface="Century Gothic" pitchFamily="34" charset="0"/>
              </a:rPr>
              <a:t>Customer/Supplier Payment Statuses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and/or create additional payment statuses for customers and suppliers.</a:t>
            </a:r>
            <a:endParaRPr lang="en-IE" sz="2000">
              <a:latin typeface="Century Gothic" pitchFamily="34" charset="0"/>
            </a:endParaRPr>
          </a:p>
          <a:p>
            <a:pPr marL="342900" indent="-342900" defTabSz="914400">
              <a:lnSpc>
                <a:spcPct val="90000"/>
              </a:lnSpc>
              <a:spcBef>
                <a:spcPct val="30000"/>
              </a:spcBef>
              <a:buClr>
                <a:schemeClr val="accent2"/>
              </a:buClr>
              <a:buFontTx/>
              <a:buChar char="•"/>
            </a:pPr>
            <a:r>
              <a:rPr lang="en-IE" sz="2800">
                <a:latin typeface="Century Gothic" pitchFamily="34" charset="0"/>
              </a:rPr>
              <a:t>Customer/Supplier Control Accounts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and/or create additional the control accounts for customers and suppliers.</a:t>
            </a:r>
            <a:endParaRPr lang="en-IE" sz="2000">
              <a:latin typeface="Century Gothic" pitchFamily="34" charset="0"/>
            </a:endParaRPr>
          </a:p>
          <a:p>
            <a:pPr marL="342900" indent="-342900" defTabSz="914400">
              <a:lnSpc>
                <a:spcPct val="90000"/>
              </a:lnSpc>
              <a:spcBef>
                <a:spcPct val="30000"/>
              </a:spcBef>
              <a:buClr>
                <a:schemeClr val="accent2"/>
              </a:buClr>
              <a:buFontTx/>
              <a:buChar char="•"/>
            </a:pPr>
            <a:r>
              <a:rPr lang="en-IE" sz="2800">
                <a:latin typeface="Century Gothic" pitchFamily="34" charset="0"/>
              </a:rPr>
              <a:t>Additional Profiles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any new profiles set up for customer and supplier credit notes and prepayments.</a:t>
            </a:r>
            <a:endParaRPr lang="en-IE" sz="20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ChangeArrowheads="1"/>
          </p:cNvSpPr>
          <p:nvPr/>
        </p:nvSpPr>
        <p:spPr bwMode="auto">
          <a:xfrm>
            <a:off x="457200" y="323850"/>
            <a:ext cx="8153400" cy="5053013"/>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560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5603" name="Rectangle 3"/>
          <p:cNvSpPr>
            <a:spLocks noChangeArrowheads="1"/>
          </p:cNvSpPr>
          <p:nvPr/>
        </p:nvSpPr>
        <p:spPr bwMode="auto">
          <a:xfrm>
            <a:off x="457200" y="962025"/>
            <a:ext cx="8153400" cy="4672013"/>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Fixed Assets Migration Utility</a:t>
            </a:r>
          </a:p>
        </p:txBody>
      </p:sp>
      <p:sp>
        <p:nvSpPr>
          <p:cNvPr id="25604"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ChangeArrowheads="1"/>
          </p:cNvSpPr>
          <p:nvPr/>
        </p:nvSpPr>
        <p:spPr bwMode="auto">
          <a:xfrm>
            <a:off x="490538" y="2887663"/>
            <a:ext cx="8153400" cy="619125"/>
          </a:xfrm>
          <a:prstGeom prst="rect">
            <a:avLst/>
          </a:prstGeom>
          <a:noFill/>
          <a:ln w="9525">
            <a:noFill/>
            <a:miter lim="800000"/>
            <a:headEnd/>
            <a:tailEnd/>
          </a:ln>
        </p:spPr>
        <p:txBody>
          <a:bodyPr anchor="b"/>
          <a:lstStyle/>
          <a:p>
            <a:pPr algn="ctr" defTabSz="914400">
              <a:lnSpc>
                <a:spcPct val="90000"/>
              </a:lnSpc>
            </a:pPr>
            <a:r>
              <a:rPr lang="en-US" sz="40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662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p:txBody>
      </p:sp>
      <p:sp>
        <p:nvSpPr>
          <p:cNvPr id="26627" name="Rectangle 3"/>
          <p:cNvSpPr>
            <a:spLocks noChangeArrowheads="1"/>
          </p:cNvSpPr>
          <p:nvPr/>
        </p:nvSpPr>
        <p:spPr bwMode="auto">
          <a:xfrm>
            <a:off x="457200" y="892175"/>
            <a:ext cx="8153400" cy="520065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Users on MFG/PRO 8.6e or 9.0 who use the original Fixed Assets module, must upgrade to the Enhanced Fixed Assets when upgrading to QAD EE. </a:t>
            </a:r>
          </a:p>
          <a:p>
            <a:pPr marL="342900" indent="-342900" defTabSz="914400">
              <a:lnSpc>
                <a:spcPct val="90000"/>
              </a:lnSpc>
              <a:spcBef>
                <a:spcPct val="30000"/>
              </a:spcBef>
              <a:buClr>
                <a:schemeClr val="accent2"/>
              </a:buClr>
              <a:buFontTx/>
              <a:buChar char="•"/>
            </a:pPr>
            <a:r>
              <a:rPr lang="en-US" sz="2800">
                <a:latin typeface="Century Gothic" pitchFamily="34" charset="0"/>
              </a:rPr>
              <a:t>The legacy data is dumped during conversion. Run this utility to load the legacy data into the new tables. </a:t>
            </a:r>
          </a:p>
          <a:p>
            <a:pPr marL="342900" indent="-342900" defTabSz="914400">
              <a:lnSpc>
                <a:spcPct val="90000"/>
              </a:lnSpc>
              <a:spcBef>
                <a:spcPct val="30000"/>
              </a:spcBef>
              <a:buClr>
                <a:schemeClr val="accent2"/>
              </a:buClr>
              <a:buFontTx/>
              <a:buChar char="•"/>
            </a:pPr>
            <a:r>
              <a:rPr lang="en-US" sz="2800">
                <a:latin typeface="Century Gothic" pitchFamily="34" charset="0"/>
              </a:rPr>
              <a:t>This utility is to be run </a:t>
            </a:r>
            <a:r>
              <a:rPr lang="en-US" sz="2800" u="sng">
                <a:latin typeface="Century Gothic" pitchFamily="34" charset="0"/>
              </a:rPr>
              <a:t>only</a:t>
            </a:r>
            <a:r>
              <a:rPr lang="en-US" sz="2800">
                <a:latin typeface="Century Gothic" pitchFamily="34" charset="0"/>
              </a:rPr>
              <a:t> by users upgrading from MFG/PRO 8.6e or 9.0. Please refer to the Fixed Assets Conversion chapter in </a:t>
            </a:r>
            <a:r>
              <a:rPr lang="en-US" sz="2800" i="1">
                <a:latin typeface="Century Gothic" pitchFamily="34" charset="0"/>
              </a:rPr>
              <a:t>QAD SE User Guide</a:t>
            </a:r>
            <a:r>
              <a:rPr lang="en-US" sz="2800">
                <a:latin typeface="Century Gothic" pitchFamily="34" charset="0"/>
              </a:rPr>
              <a:t> for more information.</a:t>
            </a:r>
            <a:endParaRPr lang="en-IE" sz="2800">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765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7651" name="Rectangle 3"/>
          <p:cNvSpPr>
            <a:spLocks noChangeArrowheads="1"/>
          </p:cNvSpPr>
          <p:nvPr/>
        </p:nvSpPr>
        <p:spPr bwMode="auto">
          <a:xfrm>
            <a:off x="457200" y="881063"/>
            <a:ext cx="8153400" cy="46037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latin typeface="Century Gothic" pitchFamily="34" charset="0"/>
              </a:rPr>
              <a:t>Table Extension Domain Conversion – Part 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965</TotalTime>
  <Words>2642</Words>
  <Application>Microsoft Office PowerPoint</Application>
  <PresentationFormat>On-screen Show (4:3)</PresentationFormat>
  <Paragraphs>435</Paragraphs>
  <Slides>70</Slides>
  <Notes>9</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QAD 2010 Template</vt:lpstr>
      <vt:lpstr>Part 4 – Post-conversion</vt:lpstr>
      <vt:lpstr>Post-conversion Introduction</vt:lpstr>
      <vt:lpstr>Overview of Post-conversion Steps</vt:lpstr>
      <vt:lpstr>Overview of Post-conversion Steps</vt:lpstr>
      <vt:lpstr>Overview of Post-conversion Steps</vt:lpstr>
      <vt:lpstr>Post-conversion Utilities </vt:lpstr>
      <vt:lpstr>Post-conversion Utilities</vt:lpstr>
      <vt:lpstr>Fixed Assets Migration Utility</vt:lpstr>
      <vt:lpstr>Post-conversion Utilities</vt:lpstr>
      <vt:lpstr>Table Extension Domain Conversion – Part 2</vt:lpstr>
      <vt:lpstr>Post-conversion Utilities</vt:lpstr>
      <vt:lpstr>Sales Order Balance Update</vt:lpstr>
      <vt:lpstr>Post-conversion Utilities</vt:lpstr>
      <vt:lpstr>Document Credit Terms</vt:lpstr>
      <vt:lpstr>Post-conversion Data Validations</vt:lpstr>
      <vt:lpstr>Post-conversion Data Validations</vt:lpstr>
      <vt:lpstr>System Consistency Check</vt:lpstr>
      <vt:lpstr>System Consistency Check</vt:lpstr>
      <vt:lpstr>System Consistency Check</vt:lpstr>
      <vt:lpstr>Post-conversion Data Validations</vt:lpstr>
      <vt:lpstr>Financial Consistency Check</vt:lpstr>
      <vt:lpstr>Financial Consistency Check</vt:lpstr>
      <vt:lpstr>Financial Consistency Check</vt:lpstr>
      <vt:lpstr>Post-conversion Data Validations</vt:lpstr>
      <vt:lpstr>Post-conversion – Integrity Check</vt:lpstr>
      <vt:lpstr>Post-conversion Integrity – Menu</vt:lpstr>
      <vt:lpstr>Post-conversion – GL Integrity (Sum)</vt:lpstr>
      <vt:lpstr>Post-conversion – GL Integrity (Detail)</vt:lpstr>
      <vt:lpstr>Post-conversion – AR Integrity</vt:lpstr>
      <vt:lpstr>Post-conversion – AP Integrity</vt:lpstr>
      <vt:lpstr>Post-conversion Data Validations</vt:lpstr>
      <vt:lpstr>Operational Account Structure Validation</vt:lpstr>
      <vt:lpstr>Operational Account Structure Validation</vt:lpstr>
      <vt:lpstr>Operational Account Structure Validation</vt:lpstr>
      <vt:lpstr>Post-conversion Data Validations</vt:lpstr>
      <vt:lpstr>Reconciliation Reports</vt:lpstr>
      <vt:lpstr>Reconciliation Reports</vt:lpstr>
      <vt:lpstr>Reconciliation Reports</vt:lpstr>
      <vt:lpstr>Reconciliation Reports</vt:lpstr>
      <vt:lpstr>Post-conversion Reports</vt:lpstr>
      <vt:lpstr>Suggested Process Flow &amp; Static Data Validation</vt:lpstr>
      <vt:lpstr>Suggested Process Flow &amp; Static Data Validation</vt:lpstr>
      <vt:lpstr>Suggested Process Flow &amp; Static Data Validation</vt:lpstr>
      <vt:lpstr> Suggested Process Flow and Static Data Validation</vt:lpstr>
      <vt:lpstr>Post-conversion Set-up – Mandatory Data</vt:lpstr>
      <vt:lpstr>Post-conversion Set-up – Mandatory Data</vt:lpstr>
      <vt:lpstr>Post-conversion Set Up – Mandatory Data</vt:lpstr>
      <vt:lpstr>Post-conversion Set Up – Mandatory Data</vt:lpstr>
      <vt:lpstr>Daybooks</vt:lpstr>
      <vt:lpstr>Post-conversion Set Up – Mandatory Data</vt:lpstr>
      <vt:lpstr>Security</vt:lpstr>
      <vt:lpstr>Post-conversion Set Up – Mandatory Data</vt:lpstr>
      <vt:lpstr>Tax Periods</vt:lpstr>
      <vt:lpstr>Post-conversion Set Up – Mandatory Data</vt:lpstr>
      <vt:lpstr>Reporting Periods</vt:lpstr>
      <vt:lpstr>Post-conversion Set Up – Mandatory Data</vt:lpstr>
      <vt:lpstr>Profiles</vt:lpstr>
      <vt:lpstr>Post-conversion Set Up – Mandatory Data</vt:lpstr>
      <vt:lpstr>Configure Daemons</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Slide 69</vt:lpstr>
      <vt:lpstr>Slide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73</cp:revision>
  <dcterms:created xsi:type="dcterms:W3CDTF">2010-10-05T00:44:07Z</dcterms:created>
  <dcterms:modified xsi:type="dcterms:W3CDTF">2012-10-01T20:40:51Z</dcterms:modified>
</cp:coreProperties>
</file>