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9"/>
  </p:notesMasterIdLst>
  <p:handoutMasterIdLst>
    <p:handoutMasterId r:id="rId1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5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3/4/2011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3/4/2011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Does “MFG/PRO Doc”, “MFG/PRO Definition”, “MFG/PRO Document” need to be changed to “QAD Enterprise applications” since some program are still named, “MFG/PRO….” and not “QAD Enterprise Applications…”.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shadow. </a:t>
            </a:r>
            <a:br>
              <a:rPr lang="en-US" dirty="0" smtClean="0"/>
            </a:br>
            <a:r>
              <a:rPr lang="en-US" dirty="0" smtClean="0"/>
              <a:t>- Should “MFG/PRO..” need to be changed to “QAD Enterprise Applications..” because title of screen shot is “MFG/PRO..” and not “QAD ….”?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shadow. </a:t>
            </a:r>
            <a:br>
              <a:rPr lang="en-US" dirty="0" smtClean="0"/>
            </a:br>
            <a:r>
              <a:rPr lang="en-US" dirty="0" smtClean="0"/>
              <a:t>- Should “MFG/PRO..” need to be changed to “QAD Enterprise Applications..” because title of screen shot is “MFG/PRO..” and not “QAD ….”?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 shot. Daisy does not contain an updated screenshot.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65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 shot. Daisy does not contain an updated screenshot.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66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 shot. Daisy does not contain an updated screenshot.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68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Gary – Need new screenshot. Daisy does not contain the updated screenshot.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81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screenshot. Daisy does not contain the updated screenshot.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82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screenshot. Daisy does not contain the updated screenshot.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83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Should “MFG/PRO” in this case be changed to “QAD Enterprise Applications” because “MFG/PRO Document” is the title name of a program?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Annotation may be wrong because this program screenshot has no &lt;go&gt; button but only &lt;next&gt; button.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new screen shot. Is this the screen shot desired?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a new screen shot because the previous screen shot does not contain Status number : “14” but it contains “14”. </a:t>
            </a:r>
            <a:br>
              <a:rPr lang="en-US" dirty="0" smtClean="0"/>
            </a:br>
            <a:r>
              <a:rPr lang="en-US" dirty="0" smtClean="0"/>
              <a:t>- May also need drop down shadow.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In Training Guide the field ‘Status’ is set to integer “23” and not “34”, so is this integer above in screenshot correct?</a:t>
            </a:r>
            <a:br>
              <a:rPr lang="en-US" dirty="0" smtClean="0"/>
            </a:br>
            <a:r>
              <a:rPr lang="en-US" dirty="0" smtClean="0"/>
              <a:t>- Should “MFG/PRO..” be changed to “QAD Enterprise Applications…” because program name is “MFG/PRO..” and not “QAD …?”.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Should “MFG/PRO” slide title be changed to “QAD Enterprise Applications…” because the program title screenshot is “MFG/PRO…” and not “QAD Enterprise Applications…”?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new screenshot or may keep old one with a drop down shadow. </a:t>
            </a:r>
            <a:br>
              <a:rPr lang="en-US" dirty="0" smtClean="0"/>
            </a:br>
            <a:r>
              <a:rPr lang="en-US" dirty="0" smtClean="0"/>
              <a:t>- Should “MFG/PRO” slide title be changed to “QAD Enterprise Applications…” because the program title screenshot is “MFG/PRO…” and not “QAD Enterprise Applications…”?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shadow. </a:t>
            </a:r>
            <a:br>
              <a:rPr lang="en-US" dirty="0" smtClean="0"/>
            </a:br>
            <a:r>
              <a:rPr lang="en-US" dirty="0" smtClean="0"/>
              <a:t>- Should “MFG/PRO..” need to be changed to “QAD Enterprise Applications..” because title of screen shot is “MFG/PRO..” and not “QAD ….”?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shadow. </a:t>
            </a:r>
            <a:br>
              <a:rPr lang="en-US" dirty="0" smtClean="0"/>
            </a:br>
            <a:r>
              <a:rPr lang="en-US" dirty="0" smtClean="0"/>
              <a:t>- Should “MFG/PRO..” need to be changed to “QAD Enterprise Applications..” because title of screen shot is “MFG/PRO..” and not “QAD ….”?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959012" y="6638544"/>
            <a:ext cx="1184988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EDI-EC-Pro-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en-US" dirty="0" smtClean="0"/>
              <a:t>In this section you learn how to: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Identify key business considerations before setting up EDI eCommerce in QAD Enterprise Applications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Set up EDI eCommerce in QAD Enterprise Applications</a:t>
            </a:r>
          </a:p>
          <a:p>
            <a:pPr>
              <a:defRPr/>
            </a:pPr>
            <a:r>
              <a:rPr lang="en-US" b="1" dirty="0" smtClean="0"/>
              <a:t>Process EDI eCommerce in QAD Enterprise Applications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EDI eCommerce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 Processing Status Codes - Outbound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15793"/>
            <a:ext cx="8258175" cy="4452937"/>
          </a:xfrm>
          <a:prstGeom prst="rect">
            <a:avLst/>
          </a:prstGeom>
          <a:ln w="19050">
            <a:solidFill>
              <a:srgbClr val="6287C6"/>
            </a:solidFill>
          </a:ln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Code	Direction	Status                                                                                                                   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31			Outbound	Application document transfer errors. Correct 					in QAD Enterprise Applications, then treat as 					new export.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32			Outbound	Application document transfer successful.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33			Outbound	Application document transformation errors.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34			Outbound	Application document transformation 							successful.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41			Outbound	Exchange file created, but has not moved to 					unload process. May indicate a problem with 					gateway processing.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42			Outbound	Exchange file unload errors.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43			Outbound	Exchange file unload successful.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Library Load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EDI-EC-Pro-1000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80" y="1325198"/>
            <a:ext cx="6895239" cy="4609524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Library Unload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EDI-EC-Pro-1010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80" y="1330484"/>
            <a:ext cx="6895239" cy="4619048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</a:t>
            </a:r>
            <a:r>
              <a:rPr lang="en-US" dirty="0" err="1" smtClean="0"/>
              <a:t>ReNumber</a:t>
            </a:r>
            <a:r>
              <a:rPr lang="en-US" dirty="0" smtClean="0"/>
              <a:t> Utility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EDI-EC-Pro-1020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000" y="1339483"/>
            <a:ext cx="6400000" cy="4580953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 Cross-ref Archive/Delete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EDI-EC-Pro-1030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761" y="1249051"/>
            <a:ext cx="6390477" cy="4580953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Data Archive/Delete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EDI-EC-Pro-1040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23" y="1354817"/>
            <a:ext cx="6380953" cy="4590477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 -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EDI-EC-Pro-1050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8774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1005781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EDI-EC-Pro-1060</a:t>
            </a:r>
            <a:endParaRPr lang="en-US" dirty="0"/>
          </a:p>
        </p:txBody>
      </p:sp>
      <p:pic>
        <p:nvPicPr>
          <p:cNvPr id="4" name="Picture 75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EDI eCommerce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EDI eCommerce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EDI eCommerce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EDI-EC-Pro-1070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Table-Based Design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EDI-EC-Pro-110</a:t>
            </a:r>
            <a:endParaRPr lang="en-US" dirty="0"/>
          </a:p>
        </p:txBody>
      </p:sp>
      <p:grpSp>
        <p:nvGrpSpPr>
          <p:cNvPr id="4" name="Group 1217"/>
          <p:cNvGrpSpPr>
            <a:grpSpLocks/>
          </p:cNvGrpSpPr>
          <p:nvPr/>
        </p:nvGrpSpPr>
        <p:grpSpPr bwMode="auto">
          <a:xfrm>
            <a:off x="369888" y="1090497"/>
            <a:ext cx="8432800" cy="4789487"/>
            <a:chOff x="233" y="1111"/>
            <a:chExt cx="5312" cy="3017"/>
          </a:xfrm>
        </p:grpSpPr>
        <p:sp>
          <p:nvSpPr>
            <p:cNvPr id="5" name="Line 1124"/>
            <p:cNvSpPr>
              <a:spLocks noChangeShapeType="1"/>
            </p:cNvSpPr>
            <p:nvPr/>
          </p:nvSpPr>
          <p:spPr bwMode="auto">
            <a:xfrm flipH="1">
              <a:off x="3729" y="1737"/>
              <a:ext cx="270" cy="1102"/>
            </a:xfrm>
            <a:prstGeom prst="line">
              <a:avLst/>
            </a:prstGeom>
            <a:noFill/>
            <a:ln w="12700">
              <a:solidFill>
                <a:srgbClr val="3F6FB5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" name="Group 1207"/>
            <p:cNvGrpSpPr>
              <a:grpSpLocks/>
            </p:cNvGrpSpPr>
            <p:nvPr/>
          </p:nvGrpSpPr>
          <p:grpSpPr bwMode="auto">
            <a:xfrm>
              <a:off x="2939" y="1113"/>
              <a:ext cx="624" cy="663"/>
              <a:chOff x="2939" y="1113"/>
              <a:chExt cx="624" cy="663"/>
            </a:xfrm>
          </p:grpSpPr>
          <p:sp>
            <p:nvSpPr>
              <p:cNvPr id="97" name="AutoShape 1126"/>
              <p:cNvSpPr>
                <a:spLocks noChangeArrowheads="1"/>
              </p:cNvSpPr>
              <p:nvPr/>
            </p:nvSpPr>
            <p:spPr bwMode="auto">
              <a:xfrm>
                <a:off x="2951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8" name="Text Box 1127"/>
              <p:cNvSpPr txBox="1">
                <a:spLocks noChangeArrowheads="1"/>
              </p:cNvSpPr>
              <p:nvPr/>
            </p:nvSpPr>
            <p:spPr bwMode="auto">
              <a:xfrm>
                <a:off x="2939" y="1113"/>
                <a:ext cx="624" cy="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000" dirty="0"/>
                  <a:t>Document</a:t>
                </a:r>
              </a:p>
              <a:p>
                <a:r>
                  <a:rPr lang="en-US" sz="1000" dirty="0"/>
                  <a:t>Transmission</a:t>
                </a:r>
              </a:p>
              <a:p>
                <a:r>
                  <a:rPr lang="en-US" sz="1000" dirty="0"/>
                  <a:t>Group</a:t>
                </a:r>
              </a:p>
            </p:txBody>
          </p:sp>
        </p:grpSp>
        <p:grpSp>
          <p:nvGrpSpPr>
            <p:cNvPr id="7" name="Group 1204"/>
            <p:cNvGrpSpPr>
              <a:grpSpLocks/>
            </p:cNvGrpSpPr>
            <p:nvPr/>
          </p:nvGrpSpPr>
          <p:grpSpPr bwMode="auto">
            <a:xfrm>
              <a:off x="431" y="1159"/>
              <a:ext cx="1012" cy="617"/>
              <a:chOff x="431" y="1159"/>
              <a:chExt cx="1012" cy="617"/>
            </a:xfrm>
          </p:grpSpPr>
          <p:sp>
            <p:nvSpPr>
              <p:cNvPr id="93" name="AutoShape 1128"/>
              <p:cNvSpPr>
                <a:spLocks noChangeArrowheads="1"/>
              </p:cNvSpPr>
              <p:nvPr/>
            </p:nvSpPr>
            <p:spPr bwMode="auto">
              <a:xfrm>
                <a:off x="683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" name="AutoShape 1129"/>
              <p:cNvSpPr>
                <a:spLocks noChangeArrowheads="1"/>
              </p:cNvSpPr>
              <p:nvPr/>
            </p:nvSpPr>
            <p:spPr bwMode="auto">
              <a:xfrm>
                <a:off x="1031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5" name="Text Box 1131"/>
              <p:cNvSpPr txBox="1">
                <a:spLocks noChangeArrowheads="1"/>
              </p:cNvSpPr>
              <p:nvPr/>
            </p:nvSpPr>
            <p:spPr bwMode="auto">
              <a:xfrm>
                <a:off x="431" y="1159"/>
                <a:ext cx="36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/>
                  <a:t>EC</a:t>
                </a:r>
              </a:p>
              <a:p>
                <a:r>
                  <a:rPr lang="en-US" sz="1000" dirty="0"/>
                  <a:t>Control</a:t>
                </a:r>
              </a:p>
            </p:txBody>
          </p:sp>
          <p:sp>
            <p:nvSpPr>
              <p:cNvPr id="96" name="Text Box 1132"/>
              <p:cNvSpPr txBox="1">
                <a:spLocks noChangeArrowheads="1"/>
              </p:cNvSpPr>
              <p:nvPr/>
            </p:nvSpPr>
            <p:spPr bwMode="auto">
              <a:xfrm>
                <a:off x="827" y="1207"/>
                <a:ext cx="61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/>
                  <a:t>EC Subsystem</a:t>
                </a:r>
              </a:p>
            </p:txBody>
          </p:sp>
        </p:grpSp>
        <p:grpSp>
          <p:nvGrpSpPr>
            <p:cNvPr id="8" name="Group 1206"/>
            <p:cNvGrpSpPr>
              <a:grpSpLocks/>
            </p:cNvGrpSpPr>
            <p:nvPr/>
          </p:nvGrpSpPr>
          <p:grpSpPr bwMode="auto">
            <a:xfrm>
              <a:off x="2171" y="1207"/>
              <a:ext cx="694" cy="569"/>
              <a:chOff x="2171" y="1207"/>
              <a:chExt cx="694" cy="569"/>
            </a:xfrm>
          </p:grpSpPr>
          <p:sp>
            <p:nvSpPr>
              <p:cNvPr id="91" name="AutoShape 1130"/>
              <p:cNvSpPr>
                <a:spLocks noChangeArrowheads="1"/>
              </p:cNvSpPr>
              <p:nvPr/>
            </p:nvSpPr>
            <p:spPr bwMode="auto">
              <a:xfrm>
                <a:off x="2279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" name="Text Box 1134"/>
              <p:cNvSpPr txBox="1">
                <a:spLocks noChangeArrowheads="1"/>
              </p:cNvSpPr>
              <p:nvPr/>
            </p:nvSpPr>
            <p:spPr bwMode="auto">
              <a:xfrm>
                <a:off x="2171" y="1207"/>
                <a:ext cx="69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/>
                  <a:t>TP Location Xref</a:t>
                </a:r>
              </a:p>
            </p:txBody>
          </p:sp>
        </p:grpSp>
        <p:grpSp>
          <p:nvGrpSpPr>
            <p:cNvPr id="9" name="Group 1205"/>
            <p:cNvGrpSpPr>
              <a:grpSpLocks/>
            </p:cNvGrpSpPr>
            <p:nvPr/>
          </p:nvGrpSpPr>
          <p:grpSpPr bwMode="auto">
            <a:xfrm>
              <a:off x="1595" y="1111"/>
              <a:ext cx="592" cy="665"/>
              <a:chOff x="1595" y="1111"/>
              <a:chExt cx="592" cy="665"/>
            </a:xfrm>
          </p:grpSpPr>
          <p:sp>
            <p:nvSpPr>
              <p:cNvPr id="88" name="AutoShape 1125"/>
              <p:cNvSpPr>
                <a:spLocks noChangeArrowheads="1"/>
              </p:cNvSpPr>
              <p:nvPr/>
            </p:nvSpPr>
            <p:spPr bwMode="auto">
              <a:xfrm>
                <a:off x="1697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" name="Text Box 1133"/>
              <p:cNvSpPr txBox="1">
                <a:spLocks noChangeArrowheads="1"/>
              </p:cNvSpPr>
              <p:nvPr/>
            </p:nvSpPr>
            <p:spPr bwMode="auto">
              <a:xfrm>
                <a:off x="1595" y="1111"/>
                <a:ext cx="59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/>
                  <a:t>TP Master</a:t>
                </a:r>
              </a:p>
              <a:p>
                <a:r>
                  <a:rPr lang="en-US" sz="1000" dirty="0"/>
                  <a:t>TP Document</a:t>
                </a:r>
              </a:p>
            </p:txBody>
          </p:sp>
          <p:sp>
            <p:nvSpPr>
              <p:cNvPr id="90" name="AutoShape 1135"/>
              <p:cNvSpPr>
                <a:spLocks noChangeArrowheads="1"/>
              </p:cNvSpPr>
              <p:nvPr/>
            </p:nvSpPr>
            <p:spPr bwMode="auto">
              <a:xfrm>
                <a:off x="1811" y="144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0" name="Line 1136"/>
            <p:cNvSpPr>
              <a:spLocks noChangeShapeType="1"/>
            </p:cNvSpPr>
            <p:nvPr/>
          </p:nvSpPr>
          <p:spPr bwMode="auto">
            <a:xfrm flipV="1">
              <a:off x="1929" y="2409"/>
              <a:ext cx="464" cy="10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" name="Line 1137"/>
            <p:cNvSpPr>
              <a:spLocks noChangeShapeType="1"/>
            </p:cNvSpPr>
            <p:nvPr/>
          </p:nvSpPr>
          <p:spPr bwMode="auto">
            <a:xfrm flipV="1">
              <a:off x="1953" y="2409"/>
              <a:ext cx="536" cy="119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1138"/>
            <p:cNvSpPr>
              <a:spLocks noChangeShapeType="1"/>
            </p:cNvSpPr>
            <p:nvPr/>
          </p:nvSpPr>
          <p:spPr bwMode="auto">
            <a:xfrm flipH="1" flipV="1">
              <a:off x="2849" y="2433"/>
              <a:ext cx="296" cy="94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1139"/>
            <p:cNvSpPr>
              <a:spLocks noChangeShapeType="1"/>
            </p:cNvSpPr>
            <p:nvPr/>
          </p:nvSpPr>
          <p:spPr bwMode="auto">
            <a:xfrm flipH="1" flipV="1">
              <a:off x="2769" y="2409"/>
              <a:ext cx="378" cy="104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1140"/>
            <p:cNvSpPr>
              <a:spLocks noChangeShapeType="1"/>
            </p:cNvSpPr>
            <p:nvPr/>
          </p:nvSpPr>
          <p:spPr bwMode="auto">
            <a:xfrm flipV="1">
              <a:off x="2489" y="2409"/>
              <a:ext cx="48" cy="48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5" name="Line 1141"/>
            <p:cNvSpPr>
              <a:spLocks noChangeShapeType="1"/>
            </p:cNvSpPr>
            <p:nvPr/>
          </p:nvSpPr>
          <p:spPr bwMode="auto">
            <a:xfrm flipV="1">
              <a:off x="2585" y="2409"/>
              <a:ext cx="0" cy="48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" name="Line 1142"/>
            <p:cNvSpPr>
              <a:spLocks noChangeShapeType="1"/>
            </p:cNvSpPr>
            <p:nvPr/>
          </p:nvSpPr>
          <p:spPr bwMode="auto">
            <a:xfrm flipH="1" flipV="1">
              <a:off x="2633" y="2409"/>
              <a:ext cx="48" cy="48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Line 1143"/>
            <p:cNvSpPr>
              <a:spLocks noChangeShapeType="1"/>
            </p:cNvSpPr>
            <p:nvPr/>
          </p:nvSpPr>
          <p:spPr bwMode="auto">
            <a:xfrm flipH="1" flipV="1">
              <a:off x="2681" y="2409"/>
              <a:ext cx="96" cy="48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Line 1144"/>
            <p:cNvSpPr>
              <a:spLocks noChangeShapeType="1"/>
            </p:cNvSpPr>
            <p:nvPr/>
          </p:nvSpPr>
          <p:spPr bwMode="auto">
            <a:xfrm flipH="1" flipV="1">
              <a:off x="1001" y="2409"/>
              <a:ext cx="192" cy="108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Line 1145"/>
            <p:cNvSpPr>
              <a:spLocks noChangeShapeType="1"/>
            </p:cNvSpPr>
            <p:nvPr/>
          </p:nvSpPr>
          <p:spPr bwMode="auto">
            <a:xfrm flipH="1" flipV="1">
              <a:off x="953" y="2409"/>
              <a:ext cx="8" cy="98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Line 1146"/>
            <p:cNvSpPr>
              <a:spLocks noChangeShapeType="1"/>
            </p:cNvSpPr>
            <p:nvPr/>
          </p:nvSpPr>
          <p:spPr bwMode="auto">
            <a:xfrm flipH="1" flipV="1">
              <a:off x="1241" y="2409"/>
              <a:ext cx="160" cy="109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Line 1147"/>
            <p:cNvSpPr>
              <a:spLocks noChangeShapeType="1"/>
            </p:cNvSpPr>
            <p:nvPr/>
          </p:nvSpPr>
          <p:spPr bwMode="auto">
            <a:xfrm flipH="1" flipV="1">
              <a:off x="1145" y="2409"/>
              <a:ext cx="240" cy="12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2" name="Group 1209"/>
            <p:cNvGrpSpPr>
              <a:grpSpLocks/>
            </p:cNvGrpSpPr>
            <p:nvPr/>
          </p:nvGrpSpPr>
          <p:grpSpPr bwMode="auto">
            <a:xfrm>
              <a:off x="1337" y="2841"/>
              <a:ext cx="692" cy="1208"/>
              <a:chOff x="1337" y="2841"/>
              <a:chExt cx="692" cy="1208"/>
            </a:xfrm>
          </p:grpSpPr>
          <p:sp>
            <p:nvSpPr>
              <p:cNvPr id="81" name="AutoShape 1149"/>
              <p:cNvSpPr>
                <a:spLocks noChangeArrowheads="1"/>
              </p:cNvSpPr>
              <p:nvPr/>
            </p:nvSpPr>
            <p:spPr bwMode="auto">
              <a:xfrm>
                <a:off x="1481" y="2841"/>
                <a:ext cx="240" cy="336"/>
              </a:xfrm>
              <a:prstGeom prst="can">
                <a:avLst>
                  <a:gd name="adj" fmla="val 30003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" name="AutoShape 1150"/>
              <p:cNvSpPr>
                <a:spLocks noChangeArrowheads="1"/>
              </p:cNvSpPr>
              <p:nvPr/>
            </p:nvSpPr>
            <p:spPr bwMode="auto">
              <a:xfrm>
                <a:off x="1529" y="2841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" name="AutoShape 1151"/>
              <p:cNvSpPr>
                <a:spLocks noChangeArrowheads="1"/>
              </p:cNvSpPr>
              <p:nvPr/>
            </p:nvSpPr>
            <p:spPr bwMode="auto">
              <a:xfrm>
                <a:off x="1577" y="2841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4" name="AutoShape 1152"/>
              <p:cNvSpPr>
                <a:spLocks noChangeArrowheads="1"/>
              </p:cNvSpPr>
              <p:nvPr/>
            </p:nvSpPr>
            <p:spPr bwMode="auto">
              <a:xfrm>
                <a:off x="1625" y="2841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" name="Text Box 1155"/>
              <p:cNvSpPr txBox="1">
                <a:spLocks noChangeArrowheads="1"/>
              </p:cNvSpPr>
              <p:nvPr/>
            </p:nvSpPr>
            <p:spPr bwMode="auto">
              <a:xfrm>
                <a:off x="1337" y="3223"/>
                <a:ext cx="692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Exchange File</a:t>
                </a:r>
              </a:p>
              <a:p>
                <a:r>
                  <a:rPr lang="en-US" sz="1000" b="1" dirty="0"/>
                  <a:t>Definitions</a:t>
                </a:r>
              </a:p>
              <a:p>
                <a:r>
                  <a:rPr lang="en-US" sz="1000" dirty="0"/>
                  <a:t> </a:t>
                </a:r>
                <a:r>
                  <a:rPr lang="en-US" sz="1000" dirty="0">
                    <a:solidFill>
                      <a:srgbClr val="FF3300"/>
                    </a:solidFill>
                  </a:rPr>
                  <a:t>Record Format</a:t>
                </a:r>
              </a:p>
              <a:p>
                <a:r>
                  <a:rPr lang="en-US" sz="1000" dirty="0">
                    <a:solidFill>
                      <a:srgbClr val="FF3300"/>
                    </a:solidFill>
                  </a:rPr>
                  <a:t> Field Format</a:t>
                </a:r>
              </a:p>
              <a:p>
                <a:r>
                  <a:rPr lang="en-US" sz="1000" dirty="0"/>
                  <a:t> Status</a:t>
                </a:r>
              </a:p>
              <a:p>
                <a:r>
                  <a:rPr lang="en-US" sz="1000" dirty="0"/>
                  <a:t> Status Message</a:t>
                </a:r>
              </a:p>
              <a:p>
                <a:r>
                  <a:rPr lang="en-US" sz="1000" dirty="0"/>
                  <a:t> Status History</a:t>
                </a:r>
              </a:p>
              <a:p>
                <a:r>
                  <a:rPr lang="en-US" sz="1000" dirty="0"/>
                  <a:t> Processing List</a:t>
                </a:r>
                <a:endParaRPr lang="en-US" sz="800" dirty="0"/>
              </a:p>
            </p:txBody>
          </p:sp>
          <p:sp>
            <p:nvSpPr>
              <p:cNvPr id="86" name="AutoShape 1160"/>
              <p:cNvSpPr>
                <a:spLocks noChangeArrowheads="1"/>
              </p:cNvSpPr>
              <p:nvPr/>
            </p:nvSpPr>
            <p:spPr bwMode="auto">
              <a:xfrm>
                <a:off x="1673" y="2841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7" name="AutoShape 1161"/>
              <p:cNvSpPr>
                <a:spLocks noChangeArrowheads="1"/>
              </p:cNvSpPr>
              <p:nvPr/>
            </p:nvSpPr>
            <p:spPr bwMode="auto">
              <a:xfrm>
                <a:off x="1721" y="2841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oup 1208"/>
            <p:cNvGrpSpPr>
              <a:grpSpLocks/>
            </p:cNvGrpSpPr>
            <p:nvPr/>
          </p:nvGrpSpPr>
          <p:grpSpPr bwMode="auto">
            <a:xfrm>
              <a:off x="233" y="2793"/>
              <a:ext cx="1128" cy="920"/>
              <a:chOff x="233" y="2793"/>
              <a:chExt cx="1128" cy="920"/>
            </a:xfrm>
          </p:grpSpPr>
          <p:sp>
            <p:nvSpPr>
              <p:cNvPr id="77" name="AutoShape 1148"/>
              <p:cNvSpPr>
                <a:spLocks noChangeArrowheads="1"/>
              </p:cNvSpPr>
              <p:nvPr/>
            </p:nvSpPr>
            <p:spPr bwMode="auto">
              <a:xfrm>
                <a:off x="665" y="2793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8" name="Text Box 1156"/>
              <p:cNvSpPr txBox="1">
                <a:spLocks noChangeArrowheads="1"/>
              </p:cNvSpPr>
              <p:nvPr/>
            </p:nvSpPr>
            <p:spPr bwMode="auto">
              <a:xfrm>
                <a:off x="233" y="3175"/>
                <a:ext cx="1128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EC Subsystem</a:t>
                </a:r>
              </a:p>
              <a:p>
                <a:r>
                  <a:rPr lang="en-US" sz="1000" b="1" dirty="0"/>
                  <a:t>Definitions</a:t>
                </a:r>
                <a:endParaRPr lang="en-US" sz="1000" dirty="0"/>
              </a:p>
              <a:p>
                <a:r>
                  <a:rPr lang="en-US" sz="1000" dirty="0"/>
                  <a:t> </a:t>
                </a:r>
                <a:r>
                  <a:rPr lang="en-US" sz="1000" dirty="0">
                    <a:solidFill>
                      <a:srgbClr val="FF3300"/>
                    </a:solidFill>
                  </a:rPr>
                  <a:t>Control Record Format</a:t>
                </a:r>
              </a:p>
              <a:p>
                <a:r>
                  <a:rPr lang="en-US" sz="1000" dirty="0">
                    <a:solidFill>
                      <a:srgbClr val="FF3300"/>
                    </a:solidFill>
                  </a:rPr>
                  <a:t> Control Record Field Format</a:t>
                </a:r>
              </a:p>
              <a:p>
                <a:r>
                  <a:rPr lang="en-US" sz="1000" dirty="0"/>
                  <a:t> Exchange file Xref</a:t>
                </a:r>
              </a:p>
            </p:txBody>
          </p:sp>
          <p:sp>
            <p:nvSpPr>
              <p:cNvPr id="79" name="AutoShape 1158"/>
              <p:cNvSpPr>
                <a:spLocks noChangeArrowheads="1"/>
              </p:cNvSpPr>
              <p:nvPr/>
            </p:nvSpPr>
            <p:spPr bwMode="auto">
              <a:xfrm>
                <a:off x="713" y="2793"/>
                <a:ext cx="240" cy="336"/>
              </a:xfrm>
              <a:prstGeom prst="can">
                <a:avLst>
                  <a:gd name="adj" fmla="val 37502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0" name="AutoShape 1162"/>
              <p:cNvSpPr>
                <a:spLocks noChangeArrowheads="1"/>
              </p:cNvSpPr>
              <p:nvPr/>
            </p:nvSpPr>
            <p:spPr bwMode="auto">
              <a:xfrm>
                <a:off x="761" y="2793"/>
                <a:ext cx="240" cy="336"/>
              </a:xfrm>
              <a:prstGeom prst="can">
                <a:avLst>
                  <a:gd name="adj" fmla="val 37502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4" name="Group 1211"/>
            <p:cNvGrpSpPr>
              <a:grpSpLocks/>
            </p:cNvGrpSpPr>
            <p:nvPr/>
          </p:nvGrpSpPr>
          <p:grpSpPr bwMode="auto">
            <a:xfrm>
              <a:off x="3073" y="2865"/>
              <a:ext cx="985" cy="1263"/>
              <a:chOff x="3073" y="2865"/>
              <a:chExt cx="985" cy="1263"/>
            </a:xfrm>
          </p:grpSpPr>
          <p:sp>
            <p:nvSpPr>
              <p:cNvPr id="68" name="Text Box 1166"/>
              <p:cNvSpPr txBox="1">
                <a:spLocks noChangeArrowheads="1"/>
              </p:cNvSpPr>
              <p:nvPr/>
            </p:nvSpPr>
            <p:spPr bwMode="auto">
              <a:xfrm>
                <a:off x="3073" y="3206"/>
                <a:ext cx="985" cy="9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Application Definition</a:t>
                </a:r>
              </a:p>
              <a:p>
                <a:r>
                  <a:rPr lang="en-US" sz="1000" b="1" dirty="0"/>
                  <a:t>  </a:t>
                </a:r>
                <a:r>
                  <a:rPr lang="en-US" sz="1000" dirty="0">
                    <a:solidFill>
                      <a:srgbClr val="FF0000"/>
                    </a:solidFill>
                  </a:rPr>
                  <a:t>Record Format</a:t>
                </a:r>
              </a:p>
              <a:p>
                <a:r>
                  <a:rPr lang="en-US" sz="1000" dirty="0">
                    <a:solidFill>
                      <a:srgbClr val="FF0000"/>
                    </a:solidFill>
                  </a:rPr>
                  <a:t>  Field Format</a:t>
                </a:r>
              </a:p>
              <a:p>
                <a:r>
                  <a:rPr lang="en-US" sz="1000" dirty="0"/>
                  <a:t>  Status Message</a:t>
                </a:r>
              </a:p>
              <a:p>
                <a:r>
                  <a:rPr lang="en-US" sz="1000" dirty="0"/>
                  <a:t>  Document Status Join</a:t>
                </a:r>
              </a:p>
              <a:p>
                <a:r>
                  <a:rPr lang="en-US" sz="1000" dirty="0"/>
                  <a:t>  Data Entry Codes</a:t>
                </a:r>
              </a:p>
              <a:p>
                <a:r>
                  <a:rPr lang="en-US" sz="1000" dirty="0"/>
                  <a:t>  Status</a:t>
                </a:r>
              </a:p>
              <a:p>
                <a:r>
                  <a:rPr lang="en-US" sz="1000" dirty="0"/>
                  <a:t>  Status History</a:t>
                </a:r>
              </a:p>
              <a:p>
                <a:r>
                  <a:rPr lang="en-US" sz="1000" dirty="0"/>
                  <a:t>  Processing List </a:t>
                </a:r>
              </a:p>
            </p:txBody>
          </p:sp>
          <p:sp>
            <p:nvSpPr>
              <p:cNvPr id="69" name="AutoShape 1173"/>
              <p:cNvSpPr>
                <a:spLocks noChangeArrowheads="1"/>
              </p:cNvSpPr>
              <p:nvPr/>
            </p:nvSpPr>
            <p:spPr bwMode="auto">
              <a:xfrm>
                <a:off x="3305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" name="AutoShape 1174"/>
              <p:cNvSpPr>
                <a:spLocks noChangeArrowheads="1"/>
              </p:cNvSpPr>
              <p:nvPr/>
            </p:nvSpPr>
            <p:spPr bwMode="auto">
              <a:xfrm>
                <a:off x="3353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1" name="AutoShape 1175"/>
              <p:cNvSpPr>
                <a:spLocks noChangeArrowheads="1"/>
              </p:cNvSpPr>
              <p:nvPr/>
            </p:nvSpPr>
            <p:spPr bwMode="auto">
              <a:xfrm>
                <a:off x="3401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2" name="AutoShape 1176"/>
              <p:cNvSpPr>
                <a:spLocks noChangeArrowheads="1"/>
              </p:cNvSpPr>
              <p:nvPr/>
            </p:nvSpPr>
            <p:spPr bwMode="auto">
              <a:xfrm>
                <a:off x="3449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" name="AutoShape 1177"/>
              <p:cNvSpPr>
                <a:spLocks noChangeArrowheads="1"/>
              </p:cNvSpPr>
              <p:nvPr/>
            </p:nvSpPr>
            <p:spPr bwMode="auto">
              <a:xfrm>
                <a:off x="3497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4" name="AutoShape 1178"/>
              <p:cNvSpPr>
                <a:spLocks noChangeArrowheads="1"/>
              </p:cNvSpPr>
              <p:nvPr/>
            </p:nvSpPr>
            <p:spPr bwMode="auto">
              <a:xfrm>
                <a:off x="3545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5" name="AutoShape 1179"/>
              <p:cNvSpPr>
                <a:spLocks noChangeArrowheads="1"/>
              </p:cNvSpPr>
              <p:nvPr/>
            </p:nvSpPr>
            <p:spPr bwMode="auto">
              <a:xfrm>
                <a:off x="3593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" name="AutoShape 1180"/>
              <p:cNvSpPr>
                <a:spLocks noChangeArrowheads="1"/>
              </p:cNvSpPr>
              <p:nvPr/>
            </p:nvSpPr>
            <p:spPr bwMode="auto">
              <a:xfrm>
                <a:off x="3641" y="286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5" name="Group 1210"/>
            <p:cNvGrpSpPr>
              <a:grpSpLocks/>
            </p:cNvGrpSpPr>
            <p:nvPr/>
          </p:nvGrpSpPr>
          <p:grpSpPr bwMode="auto">
            <a:xfrm>
              <a:off x="2287" y="2835"/>
              <a:ext cx="751" cy="1220"/>
              <a:chOff x="2287" y="2835"/>
              <a:chExt cx="751" cy="1220"/>
            </a:xfrm>
          </p:grpSpPr>
          <p:sp>
            <p:nvSpPr>
              <p:cNvPr id="62" name="Text Box 1167"/>
              <p:cNvSpPr txBox="1">
                <a:spLocks noChangeArrowheads="1"/>
              </p:cNvSpPr>
              <p:nvPr/>
            </p:nvSpPr>
            <p:spPr bwMode="auto">
              <a:xfrm>
                <a:off x="2287" y="3219"/>
                <a:ext cx="736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Transformation</a:t>
                </a:r>
                <a:endParaRPr lang="en-US" sz="1000" dirty="0"/>
              </a:p>
              <a:p>
                <a:r>
                  <a:rPr lang="en-US" sz="1000" dirty="0"/>
                  <a:t>  </a:t>
                </a:r>
                <a:r>
                  <a:rPr lang="en-US" sz="1000" dirty="0">
                    <a:solidFill>
                      <a:srgbClr val="FF0000"/>
                    </a:solidFill>
                  </a:rPr>
                  <a:t>Definition</a:t>
                </a:r>
              </a:p>
              <a:p>
                <a:r>
                  <a:rPr lang="en-US" sz="1000" dirty="0">
                    <a:solidFill>
                      <a:srgbClr val="FF0000"/>
                    </a:solidFill>
                  </a:rPr>
                  <a:t>  Actions Map</a:t>
                </a:r>
              </a:p>
              <a:p>
                <a:r>
                  <a:rPr lang="en-US" sz="1000" dirty="0">
                    <a:solidFill>
                      <a:srgbClr val="FF0000"/>
                    </a:solidFill>
                  </a:rPr>
                  <a:t>  Functions</a:t>
                </a:r>
              </a:p>
              <a:p>
                <a:r>
                  <a:rPr lang="en-US" sz="1000" dirty="0">
                    <a:solidFill>
                      <a:srgbClr val="FF0000"/>
                    </a:solidFill>
                  </a:rPr>
                  <a:t>  Variables</a:t>
                </a:r>
              </a:p>
            </p:txBody>
          </p:sp>
          <p:sp>
            <p:nvSpPr>
              <p:cNvPr id="63" name="AutoShape 1169"/>
              <p:cNvSpPr>
                <a:spLocks noChangeArrowheads="1"/>
              </p:cNvSpPr>
              <p:nvPr/>
            </p:nvSpPr>
            <p:spPr bwMode="auto">
              <a:xfrm>
                <a:off x="2341" y="2835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" name="AutoShape 1170"/>
              <p:cNvSpPr>
                <a:spLocks noChangeArrowheads="1"/>
              </p:cNvSpPr>
              <p:nvPr/>
            </p:nvSpPr>
            <p:spPr bwMode="auto">
              <a:xfrm>
                <a:off x="2437" y="2835"/>
                <a:ext cx="244" cy="342"/>
              </a:xfrm>
              <a:prstGeom prst="can">
                <a:avLst>
                  <a:gd name="adj" fmla="val 3504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5" name="AutoShape 1171"/>
              <p:cNvSpPr>
                <a:spLocks noChangeArrowheads="1"/>
              </p:cNvSpPr>
              <p:nvPr/>
            </p:nvSpPr>
            <p:spPr bwMode="auto">
              <a:xfrm>
                <a:off x="2533" y="2835"/>
                <a:ext cx="244" cy="342"/>
              </a:xfrm>
              <a:prstGeom prst="can">
                <a:avLst>
                  <a:gd name="adj" fmla="val 3504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" name="AutoShape 1172"/>
              <p:cNvSpPr>
                <a:spLocks noChangeArrowheads="1"/>
              </p:cNvSpPr>
              <p:nvPr/>
            </p:nvSpPr>
            <p:spPr bwMode="auto">
              <a:xfrm>
                <a:off x="2629" y="2835"/>
                <a:ext cx="244" cy="342"/>
              </a:xfrm>
              <a:prstGeom prst="can">
                <a:avLst>
                  <a:gd name="adj" fmla="val 3504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" name="Text Box 1181"/>
              <p:cNvSpPr txBox="1">
                <a:spLocks noChangeArrowheads="1"/>
              </p:cNvSpPr>
              <p:nvPr/>
            </p:nvSpPr>
            <p:spPr bwMode="auto">
              <a:xfrm>
                <a:off x="2297" y="3709"/>
                <a:ext cx="741" cy="34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Exchange Doc</a:t>
                </a:r>
              </a:p>
              <a:p>
                <a:r>
                  <a:rPr lang="en-US" sz="1000" b="1" dirty="0"/>
                  <a:t>Application Doc</a:t>
                </a:r>
              </a:p>
              <a:p>
                <a:r>
                  <a:rPr lang="en-US" sz="1000" dirty="0"/>
                  <a:t>  Cross Reference</a:t>
                </a:r>
              </a:p>
            </p:txBody>
          </p:sp>
        </p:grpSp>
        <p:grpSp>
          <p:nvGrpSpPr>
            <p:cNvPr id="26" name="Group 1213"/>
            <p:cNvGrpSpPr>
              <a:grpSpLocks/>
            </p:cNvGrpSpPr>
            <p:nvPr/>
          </p:nvGrpSpPr>
          <p:grpSpPr bwMode="auto">
            <a:xfrm>
              <a:off x="4793" y="2760"/>
              <a:ext cx="730" cy="737"/>
              <a:chOff x="4793" y="2760"/>
              <a:chExt cx="730" cy="737"/>
            </a:xfrm>
          </p:grpSpPr>
          <p:sp>
            <p:nvSpPr>
              <p:cNvPr id="60" name="Text Box 1189"/>
              <p:cNvSpPr txBox="1">
                <a:spLocks noChangeArrowheads="1"/>
              </p:cNvSpPr>
              <p:nvPr/>
            </p:nvSpPr>
            <p:spPr bwMode="auto">
              <a:xfrm>
                <a:off x="4793" y="2823"/>
                <a:ext cx="730" cy="6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 b="1" dirty="0">
                    <a:solidFill>
                      <a:srgbClr val="3F6FB5"/>
                    </a:solidFill>
                  </a:rPr>
                  <a:t>Suppler Schedule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Purchase Order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Invoice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Inventory 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Remittance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Shipment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Purchase Order Ack</a:t>
                </a:r>
                <a:endParaRPr lang="en-US" sz="800" dirty="0">
                  <a:solidFill>
                    <a:srgbClr val="3F6FB5"/>
                  </a:solidFill>
                </a:endParaRPr>
              </a:p>
            </p:txBody>
          </p:sp>
          <p:sp>
            <p:nvSpPr>
              <p:cNvPr id="61" name="AutoShape 1190"/>
              <p:cNvSpPr>
                <a:spLocks noChangeArrowheads="1"/>
              </p:cNvSpPr>
              <p:nvPr/>
            </p:nvSpPr>
            <p:spPr bwMode="auto">
              <a:xfrm>
                <a:off x="4889" y="2760"/>
                <a:ext cx="288" cy="86"/>
              </a:xfrm>
              <a:prstGeom prst="leftArrow">
                <a:avLst>
                  <a:gd name="adj1" fmla="val 50000"/>
                  <a:gd name="adj2" fmla="val 83721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1214"/>
            <p:cNvGrpSpPr>
              <a:grpSpLocks/>
            </p:cNvGrpSpPr>
            <p:nvPr/>
          </p:nvGrpSpPr>
          <p:grpSpPr bwMode="auto">
            <a:xfrm>
              <a:off x="4793" y="1141"/>
              <a:ext cx="738" cy="616"/>
              <a:chOff x="4793" y="1141"/>
              <a:chExt cx="738" cy="616"/>
            </a:xfrm>
          </p:grpSpPr>
          <p:sp>
            <p:nvSpPr>
              <p:cNvPr id="58" name="Text Box 1188"/>
              <p:cNvSpPr txBox="1">
                <a:spLocks noChangeArrowheads="1"/>
              </p:cNvSpPr>
              <p:nvPr/>
            </p:nvSpPr>
            <p:spPr bwMode="auto">
              <a:xfrm>
                <a:off x="4793" y="1141"/>
                <a:ext cx="738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solidFill>
                      <a:srgbClr val="3F6FB5"/>
                    </a:solidFill>
                  </a:rPr>
                  <a:t>Customer Schedule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Sales Order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Invoice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Inventory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Remittance</a:t>
                </a:r>
              </a:p>
              <a:p>
                <a:r>
                  <a:rPr lang="en-US" sz="800" b="1" dirty="0">
                    <a:solidFill>
                      <a:srgbClr val="3F6FB5"/>
                    </a:solidFill>
                  </a:rPr>
                  <a:t>Shipment</a:t>
                </a:r>
              </a:p>
            </p:txBody>
          </p:sp>
          <p:sp>
            <p:nvSpPr>
              <p:cNvPr id="59" name="AutoShape 1191"/>
              <p:cNvSpPr>
                <a:spLocks noChangeArrowheads="1"/>
              </p:cNvSpPr>
              <p:nvPr/>
            </p:nvSpPr>
            <p:spPr bwMode="auto">
              <a:xfrm>
                <a:off x="4889" y="1671"/>
                <a:ext cx="288" cy="86"/>
              </a:xfrm>
              <a:prstGeom prst="rightArrow">
                <a:avLst>
                  <a:gd name="adj1" fmla="val 50000"/>
                  <a:gd name="adj2" fmla="val 83721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8" name="Group 1216"/>
            <p:cNvGrpSpPr>
              <a:grpSpLocks/>
            </p:cNvGrpSpPr>
            <p:nvPr/>
          </p:nvGrpSpPr>
          <p:grpSpPr bwMode="auto">
            <a:xfrm>
              <a:off x="3611" y="1111"/>
              <a:ext cx="1185" cy="737"/>
              <a:chOff x="3611" y="1111"/>
              <a:chExt cx="1185" cy="737"/>
            </a:xfrm>
          </p:grpSpPr>
          <p:sp>
            <p:nvSpPr>
              <p:cNvPr id="55" name="AutoShape 1192"/>
              <p:cNvSpPr>
                <a:spLocks noChangeArrowheads="1"/>
              </p:cNvSpPr>
              <p:nvPr/>
            </p:nvSpPr>
            <p:spPr bwMode="auto">
              <a:xfrm>
                <a:off x="3947" y="1464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6" name="Text Box 1193"/>
              <p:cNvSpPr txBox="1">
                <a:spLocks noChangeArrowheads="1"/>
              </p:cNvSpPr>
              <p:nvPr/>
            </p:nvSpPr>
            <p:spPr bwMode="auto">
              <a:xfrm>
                <a:off x="3611" y="1111"/>
                <a:ext cx="1185" cy="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Implementation Definition</a:t>
                </a:r>
                <a:endParaRPr lang="en-US" sz="1000" dirty="0"/>
              </a:p>
              <a:p>
                <a:r>
                  <a:rPr lang="en-US" sz="1000" dirty="0"/>
                  <a:t>Implementation Record</a:t>
                </a:r>
              </a:p>
              <a:p>
                <a:r>
                  <a:rPr lang="en-US" sz="1000" dirty="0"/>
                  <a:t>Implementation Field</a:t>
                </a:r>
                <a:endParaRPr lang="en-US" sz="800" dirty="0"/>
              </a:p>
            </p:txBody>
          </p:sp>
          <p:sp>
            <p:nvSpPr>
              <p:cNvPr id="57" name="AutoShape 1194"/>
              <p:cNvSpPr>
                <a:spLocks noChangeArrowheads="1"/>
              </p:cNvSpPr>
              <p:nvPr/>
            </p:nvSpPr>
            <p:spPr bwMode="auto">
              <a:xfrm>
                <a:off x="3995" y="1512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29" name="Line 1195"/>
            <p:cNvSpPr>
              <a:spLocks noChangeShapeType="1"/>
            </p:cNvSpPr>
            <p:nvPr/>
          </p:nvSpPr>
          <p:spPr bwMode="auto">
            <a:xfrm flipH="1">
              <a:off x="4313" y="2424"/>
              <a:ext cx="0" cy="336"/>
            </a:xfrm>
            <a:prstGeom prst="line">
              <a:avLst/>
            </a:prstGeom>
            <a:noFill/>
            <a:ln w="12700">
              <a:solidFill>
                <a:srgbClr val="3F6FB5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0" name="Group 1212"/>
            <p:cNvGrpSpPr>
              <a:grpSpLocks/>
            </p:cNvGrpSpPr>
            <p:nvPr/>
          </p:nvGrpSpPr>
          <p:grpSpPr bwMode="auto">
            <a:xfrm>
              <a:off x="4159" y="2760"/>
              <a:ext cx="712" cy="943"/>
              <a:chOff x="4159" y="2760"/>
              <a:chExt cx="712" cy="943"/>
            </a:xfrm>
          </p:grpSpPr>
          <p:sp>
            <p:nvSpPr>
              <p:cNvPr id="50" name="Text Box 1183"/>
              <p:cNvSpPr txBox="1">
                <a:spLocks noChangeArrowheads="1"/>
              </p:cNvSpPr>
              <p:nvPr/>
            </p:nvSpPr>
            <p:spPr bwMode="auto">
              <a:xfrm>
                <a:off x="4159" y="3165"/>
                <a:ext cx="712" cy="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b="1" dirty="0"/>
                  <a:t>Turnaround</a:t>
                </a:r>
                <a:endParaRPr lang="en-US" sz="1000" dirty="0"/>
              </a:p>
              <a:p>
                <a:r>
                  <a:rPr lang="en-US" sz="1000" dirty="0"/>
                  <a:t>Data Item</a:t>
                </a:r>
              </a:p>
              <a:p>
                <a:r>
                  <a:rPr lang="en-US" sz="1000" dirty="0"/>
                  <a:t>Data Mapping</a:t>
                </a:r>
              </a:p>
              <a:p>
                <a:r>
                  <a:rPr lang="en-US" sz="1000" dirty="0"/>
                  <a:t>Data Repository</a:t>
                </a:r>
              </a:p>
              <a:p>
                <a:r>
                  <a:rPr lang="en-US" sz="1000" dirty="0"/>
                  <a:t>Retrieval Method</a:t>
                </a:r>
              </a:p>
            </p:txBody>
          </p:sp>
          <p:sp>
            <p:nvSpPr>
              <p:cNvPr id="51" name="AutoShape 1196"/>
              <p:cNvSpPr>
                <a:spLocks noChangeArrowheads="1"/>
              </p:cNvSpPr>
              <p:nvPr/>
            </p:nvSpPr>
            <p:spPr bwMode="auto">
              <a:xfrm>
                <a:off x="4169" y="276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2" name="AutoShape 1197"/>
              <p:cNvSpPr>
                <a:spLocks noChangeArrowheads="1"/>
              </p:cNvSpPr>
              <p:nvPr/>
            </p:nvSpPr>
            <p:spPr bwMode="auto">
              <a:xfrm>
                <a:off x="4217" y="276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3" name="AutoShape 1198"/>
              <p:cNvSpPr>
                <a:spLocks noChangeArrowheads="1"/>
              </p:cNvSpPr>
              <p:nvPr/>
            </p:nvSpPr>
            <p:spPr bwMode="auto">
              <a:xfrm>
                <a:off x="4265" y="276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4" name="AutoShape 1199"/>
              <p:cNvSpPr>
                <a:spLocks noChangeArrowheads="1"/>
              </p:cNvSpPr>
              <p:nvPr/>
            </p:nvSpPr>
            <p:spPr bwMode="auto">
              <a:xfrm>
                <a:off x="4313" y="2760"/>
                <a:ext cx="240" cy="336"/>
              </a:xfrm>
              <a:prstGeom prst="can">
                <a:avLst>
                  <a:gd name="adj" fmla="val 35000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1" name="Line 1200"/>
            <p:cNvSpPr>
              <a:spLocks noChangeShapeType="1"/>
            </p:cNvSpPr>
            <p:nvPr/>
          </p:nvSpPr>
          <p:spPr bwMode="auto">
            <a:xfrm flipH="1">
              <a:off x="3841" y="2432"/>
              <a:ext cx="264" cy="416"/>
            </a:xfrm>
            <a:prstGeom prst="line">
              <a:avLst/>
            </a:prstGeom>
            <a:noFill/>
            <a:ln w="12700">
              <a:solidFill>
                <a:srgbClr val="3F6FB5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2" name="Group 1215"/>
            <p:cNvGrpSpPr>
              <a:grpSpLocks/>
            </p:cNvGrpSpPr>
            <p:nvPr/>
          </p:nvGrpSpPr>
          <p:grpSpPr bwMode="auto">
            <a:xfrm>
              <a:off x="233" y="1635"/>
              <a:ext cx="5312" cy="1083"/>
              <a:chOff x="233" y="1635"/>
              <a:chExt cx="5312" cy="1083"/>
            </a:xfrm>
          </p:grpSpPr>
          <p:sp>
            <p:nvSpPr>
              <p:cNvPr id="33" name="AutoShape 1123"/>
              <p:cNvSpPr>
                <a:spLocks noChangeArrowheads="1"/>
              </p:cNvSpPr>
              <p:nvPr/>
            </p:nvSpPr>
            <p:spPr bwMode="auto">
              <a:xfrm>
                <a:off x="233" y="1635"/>
                <a:ext cx="192" cy="1068"/>
              </a:xfrm>
              <a:prstGeom prst="can">
                <a:avLst>
                  <a:gd name="adj" fmla="val 46354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34" name="Rectangle 1153"/>
              <p:cNvSpPr>
                <a:spLocks noChangeArrowheads="1"/>
              </p:cNvSpPr>
              <p:nvPr/>
            </p:nvSpPr>
            <p:spPr bwMode="auto">
              <a:xfrm>
                <a:off x="809" y="2073"/>
                <a:ext cx="528" cy="336"/>
              </a:xfrm>
              <a:prstGeom prst="rect">
                <a:avLst/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Load / </a:t>
                </a:r>
              </a:p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Unload</a:t>
                </a:r>
                <a:endParaRPr 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AutoShape 1154"/>
              <p:cNvSpPr>
                <a:spLocks noChangeArrowheads="1"/>
              </p:cNvSpPr>
              <p:nvPr/>
            </p:nvSpPr>
            <p:spPr bwMode="auto">
              <a:xfrm>
                <a:off x="1625" y="1977"/>
                <a:ext cx="528" cy="624"/>
              </a:xfrm>
              <a:prstGeom prst="can">
                <a:avLst>
                  <a:gd name="adj" fmla="val 29545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</a:rPr>
                  <a:t>Exchange</a:t>
                </a:r>
              </a:p>
              <a:p>
                <a:pPr algn="ctr"/>
                <a:r>
                  <a:rPr lang="en-US" sz="1000" b="1" dirty="0">
                    <a:solidFill>
                      <a:schemeClr val="bg1"/>
                    </a:solidFill>
                  </a:rPr>
                  <a:t> File</a:t>
                </a:r>
              </a:p>
              <a:p>
                <a:pPr algn="ctr">
                  <a:buFontTx/>
                  <a:buChar char="•"/>
                </a:pPr>
                <a:r>
                  <a:rPr lang="en-US" sz="1000" b="1" dirty="0">
                    <a:solidFill>
                      <a:schemeClr val="bg1"/>
                    </a:solidFill>
                  </a:rPr>
                  <a:t>Master</a:t>
                </a:r>
              </a:p>
              <a:p>
                <a:pPr algn="ctr">
                  <a:buFontTx/>
                  <a:buChar char="•"/>
                </a:pPr>
                <a:r>
                  <a:rPr lang="en-US" sz="1000" b="1" dirty="0">
                    <a:solidFill>
                      <a:schemeClr val="bg1"/>
                    </a:solidFill>
                  </a:rPr>
                  <a:t>Detail</a:t>
                </a:r>
                <a:endParaRPr lang="en-US" sz="1000" dirty="0">
                  <a:solidFill>
                    <a:schemeClr val="folHlink"/>
                  </a:solidFill>
                </a:endParaRPr>
              </a:p>
            </p:txBody>
          </p:sp>
          <p:sp>
            <p:nvSpPr>
              <p:cNvPr id="36" name="AutoShape 1157"/>
              <p:cNvSpPr>
                <a:spLocks noChangeArrowheads="1"/>
              </p:cNvSpPr>
              <p:nvPr/>
            </p:nvSpPr>
            <p:spPr bwMode="auto">
              <a:xfrm>
                <a:off x="1337" y="2217"/>
                <a:ext cx="288" cy="86"/>
              </a:xfrm>
              <a:prstGeom prst="leftRightArrow">
                <a:avLst>
                  <a:gd name="adj1" fmla="val 50000"/>
                  <a:gd name="adj2" fmla="val 66977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7" name="AutoShape 1159"/>
              <p:cNvSpPr>
                <a:spLocks noChangeArrowheads="1"/>
              </p:cNvSpPr>
              <p:nvPr/>
            </p:nvSpPr>
            <p:spPr bwMode="auto">
              <a:xfrm>
                <a:off x="425" y="2133"/>
                <a:ext cx="384" cy="86"/>
              </a:xfrm>
              <a:prstGeom prst="rightArrow">
                <a:avLst>
                  <a:gd name="adj1" fmla="val 50000"/>
                  <a:gd name="adj2" fmla="val 111628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" name="AutoShape 1163"/>
              <p:cNvSpPr>
                <a:spLocks noChangeArrowheads="1"/>
              </p:cNvSpPr>
              <p:nvPr/>
            </p:nvSpPr>
            <p:spPr bwMode="auto">
              <a:xfrm>
                <a:off x="2921" y="2222"/>
                <a:ext cx="196" cy="86"/>
              </a:xfrm>
              <a:prstGeom prst="leftRightArrow">
                <a:avLst>
                  <a:gd name="adj1" fmla="val 50000"/>
                  <a:gd name="adj2" fmla="val 45581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9" name="Rectangle 1164"/>
              <p:cNvSpPr>
                <a:spLocks noChangeArrowheads="1"/>
              </p:cNvSpPr>
              <p:nvPr/>
            </p:nvSpPr>
            <p:spPr bwMode="auto">
              <a:xfrm>
                <a:off x="2345" y="2073"/>
                <a:ext cx="586" cy="342"/>
              </a:xfrm>
              <a:prstGeom prst="rect">
                <a:avLst/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Transform</a:t>
                </a:r>
              </a:p>
            </p:txBody>
          </p:sp>
          <p:sp>
            <p:nvSpPr>
              <p:cNvPr id="40" name="AutoShape 1165"/>
              <p:cNvSpPr>
                <a:spLocks noChangeArrowheads="1"/>
              </p:cNvSpPr>
              <p:nvPr/>
            </p:nvSpPr>
            <p:spPr bwMode="auto">
              <a:xfrm>
                <a:off x="3113" y="1972"/>
                <a:ext cx="537" cy="635"/>
              </a:xfrm>
              <a:prstGeom prst="can">
                <a:avLst>
                  <a:gd name="adj" fmla="val 29562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1000" b="1" dirty="0"/>
              </a:p>
              <a:p>
                <a:pPr algn="ctr"/>
                <a:r>
                  <a:rPr lang="en-US" sz="800" b="1" dirty="0">
                    <a:solidFill>
                      <a:schemeClr val="bg1"/>
                    </a:solidFill>
                  </a:rPr>
                  <a:t>Application</a:t>
                </a:r>
              </a:p>
              <a:p>
                <a:pPr algn="ctr"/>
                <a:r>
                  <a:rPr lang="en-US" sz="800" b="1" dirty="0">
                    <a:solidFill>
                      <a:schemeClr val="bg1"/>
                    </a:solidFill>
                  </a:rPr>
                  <a:t>Document</a:t>
                </a:r>
              </a:p>
              <a:p>
                <a:pPr algn="ctr">
                  <a:buFontTx/>
                  <a:buChar char="•"/>
                </a:pPr>
                <a:r>
                  <a:rPr lang="en-US" sz="800" b="1" dirty="0">
                    <a:solidFill>
                      <a:schemeClr val="bg1"/>
                    </a:solidFill>
                  </a:rPr>
                  <a:t>Master</a:t>
                </a:r>
              </a:p>
              <a:p>
                <a:pPr algn="ctr">
                  <a:buFontTx/>
                  <a:buChar char="•"/>
                </a:pPr>
                <a:r>
                  <a:rPr lang="en-US" sz="800" b="1" dirty="0">
                    <a:solidFill>
                      <a:schemeClr val="bg1"/>
                    </a:solidFill>
                  </a:rPr>
                  <a:t>Detail</a:t>
                </a:r>
              </a:p>
            </p:txBody>
          </p:sp>
          <p:sp>
            <p:nvSpPr>
              <p:cNvPr id="41" name="AutoShape 1168"/>
              <p:cNvSpPr>
                <a:spLocks noChangeArrowheads="1"/>
              </p:cNvSpPr>
              <p:nvPr/>
            </p:nvSpPr>
            <p:spPr bwMode="auto">
              <a:xfrm>
                <a:off x="2153" y="2222"/>
                <a:ext cx="196" cy="86"/>
              </a:xfrm>
              <a:prstGeom prst="leftRightArrow">
                <a:avLst>
                  <a:gd name="adj1" fmla="val 50000"/>
                  <a:gd name="adj2" fmla="val 45581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AutoShape 1182"/>
              <p:cNvSpPr>
                <a:spLocks noChangeArrowheads="1"/>
              </p:cNvSpPr>
              <p:nvPr/>
            </p:nvSpPr>
            <p:spPr bwMode="auto">
              <a:xfrm>
                <a:off x="425" y="2232"/>
                <a:ext cx="384" cy="86"/>
              </a:xfrm>
              <a:prstGeom prst="leftArrow">
                <a:avLst>
                  <a:gd name="adj1" fmla="val 50000"/>
                  <a:gd name="adj2" fmla="val 111628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3" name="Rectangle 1184"/>
              <p:cNvSpPr>
                <a:spLocks noChangeArrowheads="1"/>
              </p:cNvSpPr>
              <p:nvPr/>
            </p:nvSpPr>
            <p:spPr bwMode="auto">
              <a:xfrm>
                <a:off x="4025" y="2088"/>
                <a:ext cx="528" cy="336"/>
              </a:xfrm>
              <a:prstGeom prst="rect">
                <a:avLst/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Gateway</a:t>
                </a:r>
              </a:p>
            </p:txBody>
          </p:sp>
          <p:sp>
            <p:nvSpPr>
              <p:cNvPr id="44" name="Rectangle 1185"/>
              <p:cNvSpPr>
                <a:spLocks noChangeArrowheads="1"/>
              </p:cNvSpPr>
              <p:nvPr/>
            </p:nvSpPr>
            <p:spPr bwMode="auto">
              <a:xfrm>
                <a:off x="5033" y="1815"/>
                <a:ext cx="512" cy="864"/>
              </a:xfrm>
              <a:prstGeom prst="rect">
                <a:avLst/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rIns="0" anchor="ctr"/>
              <a:lstStyle/>
              <a:p>
                <a:pPr algn="ctr">
                  <a:defRPr/>
                </a:pPr>
                <a:r>
                  <a:rPr lang="en-US" sz="1050" b="1" dirty="0">
                    <a:solidFill>
                      <a:schemeClr val="bg1"/>
                    </a:solidFill>
                  </a:rPr>
                  <a:t>QAD</a:t>
                </a:r>
              </a:p>
              <a:p>
                <a:pPr algn="ctr">
                  <a:defRPr/>
                </a:pPr>
                <a:r>
                  <a:rPr lang="en-US" sz="1050" b="1" dirty="0">
                    <a:solidFill>
                      <a:schemeClr val="bg1"/>
                    </a:solidFill>
                  </a:rPr>
                  <a:t>Enterprise</a:t>
                </a:r>
              </a:p>
              <a:p>
                <a:pPr algn="ctr">
                  <a:defRPr/>
                </a:pPr>
                <a:r>
                  <a:rPr lang="en-US" sz="1050" b="1" dirty="0">
                    <a:solidFill>
                      <a:schemeClr val="bg1"/>
                    </a:solidFill>
                  </a:rPr>
                  <a:t>Applications</a:t>
                </a:r>
                <a:endParaRPr lang="en-US" sz="1050" b="1" dirty="0"/>
              </a:p>
            </p:txBody>
          </p:sp>
          <p:sp>
            <p:nvSpPr>
              <p:cNvPr id="45" name="AutoShape 1186"/>
              <p:cNvSpPr>
                <a:spLocks noChangeArrowheads="1"/>
              </p:cNvSpPr>
              <p:nvPr/>
            </p:nvSpPr>
            <p:spPr bwMode="auto">
              <a:xfrm>
                <a:off x="4553" y="2247"/>
                <a:ext cx="480" cy="86"/>
              </a:xfrm>
              <a:prstGeom prst="leftRightArrow">
                <a:avLst>
                  <a:gd name="adj1" fmla="val 50000"/>
                  <a:gd name="adj2" fmla="val 111628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6" name="AutoShape 1187"/>
              <p:cNvSpPr>
                <a:spLocks noChangeArrowheads="1"/>
              </p:cNvSpPr>
              <p:nvPr/>
            </p:nvSpPr>
            <p:spPr bwMode="auto">
              <a:xfrm>
                <a:off x="3653" y="2205"/>
                <a:ext cx="384" cy="86"/>
              </a:xfrm>
              <a:prstGeom prst="leftRightArrow">
                <a:avLst>
                  <a:gd name="adj1" fmla="val 50000"/>
                  <a:gd name="adj2" fmla="val 89302"/>
                </a:avLst>
              </a:prstGeom>
              <a:solidFill>
                <a:srgbClr val="3F6FB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7" name="Text Box 1201"/>
              <p:cNvSpPr txBox="1">
                <a:spLocks noChangeArrowheads="1"/>
              </p:cNvSpPr>
              <p:nvPr/>
            </p:nvSpPr>
            <p:spPr bwMode="auto">
              <a:xfrm>
                <a:off x="1643" y="1980"/>
                <a:ext cx="505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Repository</a:t>
                </a:r>
                <a:endParaRPr 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Text Box 1202"/>
              <p:cNvSpPr txBox="1">
                <a:spLocks noChangeArrowheads="1"/>
              </p:cNvSpPr>
              <p:nvPr/>
            </p:nvSpPr>
            <p:spPr bwMode="auto">
              <a:xfrm>
                <a:off x="3131" y="1981"/>
                <a:ext cx="505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Repository</a:t>
                </a:r>
              </a:p>
            </p:txBody>
          </p:sp>
          <p:sp>
            <p:nvSpPr>
              <p:cNvPr id="49" name="Text Box 1203"/>
              <p:cNvSpPr txBox="1">
                <a:spLocks noChangeArrowheads="1"/>
              </p:cNvSpPr>
              <p:nvPr/>
            </p:nvSpPr>
            <p:spPr bwMode="auto">
              <a:xfrm>
                <a:off x="246" y="1722"/>
                <a:ext cx="163" cy="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1000" b="1" dirty="0">
                    <a:solidFill>
                      <a:schemeClr val="bg1"/>
                    </a:solidFill>
                  </a:rPr>
                  <a:t>EXCHANGE FILES</a:t>
                </a:r>
                <a:endParaRPr lang="en-US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EDI-EC-Pro-120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Doc Status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EDI-EC-Pro-130</a:t>
            </a:r>
            <a:endParaRPr lang="en-US" dirty="0"/>
          </a:p>
        </p:txBody>
      </p:sp>
      <p:pic>
        <p:nvPicPr>
          <p:cNvPr id="4" name="Picture 9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750" y="997265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Doc Status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EDI-EC-Pro-140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47750" y="1016838"/>
            <a:ext cx="7029450" cy="5032375"/>
            <a:chOff x="1047750" y="1519238"/>
            <a:chExt cx="7029450" cy="5032375"/>
          </a:xfrm>
        </p:grpSpPr>
        <p:pic>
          <p:nvPicPr>
            <p:cNvPr id="5" name="Picture 8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7750" y="1519238"/>
              <a:ext cx="7029450" cy="5032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1038"/>
            <p:cNvSpPr txBox="1">
              <a:spLocks noChangeArrowheads="1"/>
            </p:cNvSpPr>
            <p:nvPr/>
          </p:nvSpPr>
          <p:spPr bwMode="auto">
            <a:xfrm>
              <a:off x="2278063" y="5251450"/>
              <a:ext cx="4570412" cy="6794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3F6FB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Error Level 3 and 4 are hard errors. Level 1 and 2 are warning messages.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Doc Status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EDI-EC-Pro-150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006790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Doc Status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EDI-EC-Pro-160</a:t>
            </a:r>
            <a:endParaRPr lang="en-US" dirty="0"/>
          </a:p>
        </p:txBody>
      </p:sp>
      <p:pic>
        <p:nvPicPr>
          <p:cNvPr id="4" name="Picture 8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25" y="1041173"/>
            <a:ext cx="78867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EDI-EC-Pro-170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Data Repository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EDI-EC-Pro-180</a:t>
            </a:r>
            <a:endParaRPr lang="en-US" dirty="0"/>
          </a:p>
        </p:txBody>
      </p:sp>
      <p:pic>
        <p:nvPicPr>
          <p:cNvPr id="4" name="Picture 8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32171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EDI-EC-Pro-190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Follow Four Steps: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Use import/export program to select documents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Review reports to determine if errors exist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Correct conditions that created errors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Reprocess documents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and Exporting Documents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Doc Status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EDI-EC-Pro-200</a:t>
            </a:r>
            <a:endParaRPr lang="en-US" dirty="0"/>
          </a:p>
        </p:txBody>
      </p:sp>
      <p:pic>
        <p:nvPicPr>
          <p:cNvPr id="4" name="Picture 7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046982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EDI-EC-Pro-210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Data Repos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EDI-EC-Pro-220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996742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EDI-EC-Pro-230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Exchange/Application Xref Browse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EDI-EC-Pro-240</a:t>
            </a:r>
            <a:endParaRPr lang="en-US" dirty="0"/>
          </a:p>
        </p:txBody>
      </p:sp>
      <p:pic>
        <p:nvPicPr>
          <p:cNvPr id="4" name="Picture 6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3" y="1141130"/>
            <a:ext cx="82042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Exchange/Application Xref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EDI-EC-Pro-250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1306716"/>
            <a:ext cx="7826375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EDI-EC-Pro-260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 Maintenance Programs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EDI-EC-Pro-270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58869" y="1124751"/>
            <a:ext cx="7227887" cy="4941887"/>
            <a:chOff x="989013" y="1566863"/>
            <a:chExt cx="7227887" cy="4941887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89013" y="1566863"/>
              <a:ext cx="6916737" cy="494188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3813175" y="2538413"/>
              <a:ext cx="4403725" cy="9525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1600" b="1" dirty="0"/>
                <a:t>Select a processing sequence number, repository record, and field, then update the current value as required.</a:t>
              </a:r>
              <a:endParaRPr lang="en-US" sz="1600" dirty="0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189038" y="2217738"/>
              <a:ext cx="2227262" cy="403225"/>
            </a:xfrm>
            <a:prstGeom prst="rect">
              <a:avLst/>
            </a:prstGeom>
            <a:noFill/>
            <a:ln w="28575">
              <a:solidFill>
                <a:srgbClr val="62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cxnSp>
          <p:nvCxnSpPr>
            <p:cNvPr id="8" name="AutoShape 9"/>
            <p:cNvCxnSpPr>
              <a:cxnSpLocks noChangeShapeType="1"/>
              <a:stCxn id="6" idx="1"/>
              <a:endCxn id="7" idx="3"/>
            </p:cNvCxnSpPr>
            <p:nvPr/>
          </p:nvCxnSpPr>
          <p:spPr bwMode="auto">
            <a:xfrm rot="10800000">
              <a:off x="3430588" y="2419350"/>
              <a:ext cx="368300" cy="59531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62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033838" y="4173538"/>
              <a:ext cx="1262062" cy="1635125"/>
            </a:xfrm>
            <a:prstGeom prst="rect">
              <a:avLst/>
            </a:prstGeom>
            <a:noFill/>
            <a:ln w="28575">
              <a:solidFill>
                <a:srgbClr val="62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cxnSp>
          <p:nvCxnSpPr>
            <p:cNvPr id="10" name="AutoShape 9"/>
            <p:cNvCxnSpPr>
              <a:cxnSpLocks noChangeShapeType="1"/>
              <a:stCxn id="6" idx="2"/>
              <a:endCxn id="9" idx="3"/>
            </p:cNvCxnSpPr>
            <p:nvPr/>
          </p:nvCxnSpPr>
          <p:spPr bwMode="auto">
            <a:xfrm rot="5400000">
              <a:off x="4919663" y="3895725"/>
              <a:ext cx="1485900" cy="704850"/>
            </a:xfrm>
            <a:prstGeom prst="bentConnector2">
              <a:avLst/>
            </a:prstGeom>
            <a:noFill/>
            <a:ln w="28575">
              <a:solidFill>
                <a:srgbClr val="62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Reprocessing Programs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EDI-EC-Pro-280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247" y="1125292"/>
            <a:ext cx="6764338" cy="4848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Maintain eCommerce Repository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EDI-EC-Pro-290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173" y="1207805"/>
            <a:ext cx="8226425" cy="46402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EDI-EC-Pro-030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 -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EDI-EC-Pro-300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EDI-EC-Pro-310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Menu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EDI-EC-Pro-320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Menu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Shipment ASN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EDI-EC-Pro-330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47750" y="1082411"/>
            <a:ext cx="7029450" cy="5022850"/>
            <a:chOff x="1047750" y="1514475"/>
            <a:chExt cx="7029450" cy="5022850"/>
          </a:xfrm>
        </p:grpSpPr>
        <p:pic>
          <p:nvPicPr>
            <p:cNvPr id="5" name="Picture 8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7750" y="1514475"/>
              <a:ext cx="7029450" cy="502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4059238" y="4445000"/>
              <a:ext cx="3130550" cy="2587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1887538" y="5445125"/>
              <a:ext cx="5364162" cy="6794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F6FB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Arial" charset="0"/>
                </a:rPr>
                <a:t>Each export session is assigned an EDI Batch number to prevent records from being re-exported.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EDI-EC-Pro-340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42219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Consignment Usage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EDI-EC-Pro-350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36934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 Order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EDI-EC-Pro-360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1016315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 Order Acknowledgement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EDI-EC-Pro-370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3746" y="1159134"/>
            <a:ext cx="6554788" cy="48450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Self Billing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EDI-EC-Pro-380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4735" y="1130559"/>
            <a:ext cx="6737350" cy="48450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Shipping Schedule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EDI-EC-Pro-390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7184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EDI-EC-Pro-040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Cycle Count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EDI-EC-Pro-400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7803" y="1123668"/>
            <a:ext cx="6791325" cy="48434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Packing List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EDI-EC-Pro-410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7474" y="1088798"/>
            <a:ext cx="6535737" cy="4848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Packing List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EDI-EC-Pro-420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096773"/>
            <a:ext cx="6535738" cy="4846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Catalog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EDI-EC-Pro-430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6951" y="1058673"/>
            <a:ext cx="6526212" cy="48450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Shipment Advice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EDI-EC-Pro-440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9043" y="1145388"/>
            <a:ext cx="6535737" cy="48450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Gateway Export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52513" y="1066555"/>
            <a:ext cx="7037387" cy="5032375"/>
            <a:chOff x="1052513" y="1528763"/>
            <a:chExt cx="7037387" cy="5032375"/>
          </a:xfrm>
        </p:grpSpPr>
        <p:pic>
          <p:nvPicPr>
            <p:cNvPr id="5" name="Picture 6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52513" y="1528763"/>
              <a:ext cx="7037387" cy="5032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1620838" y="4994275"/>
              <a:ext cx="5892800" cy="6794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F6FB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Arial" charset="0"/>
                </a:rPr>
                <a:t>The generic gateway can be used to manually export an EDI document using an existing template.</a:t>
              </a: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Exporting Documents -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EDI-EC-Pro-460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Menu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45013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Functions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EDI-EC-Pro-470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3702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Turnaround Data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/Import Controller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794773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Data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EDI-EC-Pro-480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065453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Export/Import Controller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EDI-EC-Pro-490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00981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Import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176560"/>
            <a:ext cx="7829550" cy="4829175"/>
            <a:chOff x="657225" y="1538288"/>
            <a:chExt cx="7829550" cy="4829175"/>
          </a:xfrm>
        </p:grpSpPr>
        <p:pic>
          <p:nvPicPr>
            <p:cNvPr id="5" name="Picture 7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7225" y="1538288"/>
              <a:ext cx="7829550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108200" y="4062413"/>
              <a:ext cx="4924425" cy="9525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1600" b="1" dirty="0"/>
                <a:t>New</a:t>
              </a:r>
              <a:r>
                <a:rPr lang="en-US" sz="1600" dirty="0"/>
                <a:t> = Displays list of unprocessed files</a:t>
              </a:r>
            </a:p>
            <a:p>
              <a:r>
                <a:rPr lang="en-US" sz="1600" b="1" dirty="0"/>
                <a:t>Error</a:t>
              </a:r>
              <a:r>
                <a:rPr lang="en-US" sz="1600" dirty="0"/>
                <a:t> = Displays only files containing documents that encountered errors during previous import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646238" y="2268538"/>
              <a:ext cx="2227262" cy="276225"/>
            </a:xfrm>
            <a:prstGeom prst="rect">
              <a:avLst/>
            </a:prstGeom>
            <a:noFill/>
            <a:ln w="28575">
              <a:solidFill>
                <a:srgbClr val="62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cxnSp>
          <p:nvCxnSpPr>
            <p:cNvPr id="8" name="AutoShape 9"/>
            <p:cNvCxnSpPr>
              <a:cxnSpLocks noChangeShapeType="1"/>
              <a:stCxn id="6" idx="1"/>
              <a:endCxn id="7" idx="1"/>
            </p:cNvCxnSpPr>
            <p:nvPr/>
          </p:nvCxnSpPr>
          <p:spPr bwMode="auto">
            <a:xfrm rot="10800000">
              <a:off x="1646238" y="2406650"/>
              <a:ext cx="461962" cy="2132013"/>
            </a:xfrm>
            <a:prstGeom prst="bentConnector3">
              <a:avLst>
                <a:gd name="adj1" fmla="val 289690"/>
              </a:avLst>
            </a:prstGeom>
            <a:noFill/>
            <a:ln w="28575">
              <a:solidFill>
                <a:srgbClr val="62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Reprocessing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EDI-EC-Pro-500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Import Reprocessing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Reprocessing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Reprocessing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EDI-EC-Pro-510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Import Reprocessing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Reprocessing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Reprocessing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EDI-EC-Pro-520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15269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Reprocessing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EDI-EC-Pro-530</a:t>
            </a:r>
            <a:endParaRPr lang="en-US" dirty="0"/>
          </a:p>
        </p:txBody>
      </p:sp>
      <p:pic>
        <p:nvPicPr>
          <p:cNvPr id="4" name="Picture 4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" y="1440645"/>
            <a:ext cx="822960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Reprocessing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EDI-EC-Pro-540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35365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Reprocessing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EDI-EC-Pro-550</a:t>
            </a:r>
            <a:endParaRPr lang="en-US" dirty="0"/>
          </a:p>
        </p:txBody>
      </p:sp>
      <p:pic>
        <p:nvPicPr>
          <p:cNvPr id="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1430597"/>
            <a:ext cx="822960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Reprocessing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EDI-EC-Pro-560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Import Reprocessing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Reprocessing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 Reprocessing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EDI-EC-Pro-570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15792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 Reprocessing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EDI-EC-Pro-580</a:t>
            </a:r>
            <a:endParaRPr lang="en-US" dirty="0"/>
          </a:p>
        </p:txBody>
      </p:sp>
      <p:pic>
        <p:nvPicPr>
          <p:cNvPr id="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088275"/>
            <a:ext cx="8270875" cy="49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Reprocessing Documents -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EDI-EC-Pro-590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Import Reprocessing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Export Reprocessing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EDI-EC-Pro-060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Import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Session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Doc Status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Data Repository Inquiry/Report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Exchange/Application Xref Browse/Report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Maintain eCommerce Repository Data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3496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EDI-EC-Pro-600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Tracking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Tracking Inquiry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 Tracking Archive/Delete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EDI-EC-Pro-610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052513" y="1002027"/>
            <a:ext cx="7037387" cy="5040313"/>
            <a:chOff x="1052513" y="1002027"/>
            <a:chExt cx="7037387" cy="5040313"/>
          </a:xfrm>
        </p:grpSpPr>
        <p:pic>
          <p:nvPicPr>
            <p:cNvPr id="5" name="Picture 4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52513" y="1002027"/>
              <a:ext cx="7037387" cy="5040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1033"/>
            <p:cNvSpPr txBox="1">
              <a:spLocks noChangeArrowheads="1"/>
            </p:cNvSpPr>
            <p:nvPr/>
          </p:nvSpPr>
          <p:spPr bwMode="auto">
            <a:xfrm>
              <a:off x="4283075" y="3108640"/>
              <a:ext cx="3473450" cy="100113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6287C6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Set to ‘Yes’ to enable document tracking functionality.</a:t>
              </a:r>
            </a:p>
          </p:txBody>
        </p:sp>
        <p:sp>
          <p:nvSpPr>
            <p:cNvPr id="7" name="Text Box 1037"/>
            <p:cNvSpPr txBox="1">
              <a:spLocks noChangeArrowheads="1"/>
            </p:cNvSpPr>
            <p:nvPr/>
          </p:nvSpPr>
          <p:spPr bwMode="auto">
            <a:xfrm>
              <a:off x="4286250" y="4359589"/>
              <a:ext cx="3473450" cy="9760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n-lt"/>
                </a:rPr>
                <a:t>If set to ‘Yes,’ a return acknowledgement is expected.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66469" y="2259055"/>
              <a:ext cx="533418" cy="247665"/>
            </a:xfrm>
            <a:prstGeom prst="rect">
              <a:avLst/>
            </a:prstGeom>
            <a:noFill/>
            <a:ln w="38100" algn="ctr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056944" y="2478144"/>
              <a:ext cx="533418" cy="247665"/>
            </a:xfrm>
            <a:prstGeom prst="rect">
              <a:avLst/>
            </a:prstGeom>
            <a:noFill/>
            <a:ln w="38100" algn="ctr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10" name="Elbow Connector 10"/>
            <p:cNvCxnSpPr>
              <a:cxnSpLocks noChangeShapeType="1"/>
              <a:stCxn id="6" idx="1"/>
              <a:endCxn id="8" idx="3"/>
            </p:cNvCxnSpPr>
            <p:nvPr/>
          </p:nvCxnSpPr>
          <p:spPr bwMode="auto">
            <a:xfrm rot="10800000">
              <a:off x="2599887" y="2382888"/>
              <a:ext cx="1683188" cy="1226320"/>
            </a:xfrm>
            <a:prstGeom prst="bentConnector3">
              <a:avLst>
                <a:gd name="adj1" fmla="val 33284"/>
              </a:avLst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  <p:cxnSp>
          <p:nvCxnSpPr>
            <p:cNvPr id="11" name="Elbow Connector 17"/>
            <p:cNvCxnSpPr>
              <a:cxnSpLocks noChangeShapeType="1"/>
              <a:stCxn id="7" idx="1"/>
              <a:endCxn id="9" idx="3"/>
            </p:cNvCxnSpPr>
            <p:nvPr/>
          </p:nvCxnSpPr>
          <p:spPr bwMode="auto">
            <a:xfrm rot="10800000">
              <a:off x="2590362" y="2601978"/>
              <a:ext cx="1695888" cy="2245655"/>
            </a:xfrm>
            <a:prstGeom prst="bentConnector3">
              <a:avLst>
                <a:gd name="adj1" fmla="val 42890"/>
              </a:avLst>
            </a:prstGeom>
            <a:noFill/>
            <a:ln w="2857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EDI-EC-Pro-620</a:t>
            </a:r>
            <a:endParaRPr lang="en-US" dirty="0"/>
          </a:p>
        </p:txBody>
      </p:sp>
      <p:pic>
        <p:nvPicPr>
          <p:cNvPr id="4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1006790"/>
            <a:ext cx="704691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EDI-EC-Pro-630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998889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EDI-EC-Pro-640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42219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47750" y="971360"/>
            <a:ext cx="7029450" cy="5022850"/>
            <a:chOff x="1047750" y="1524000"/>
            <a:chExt cx="7029450" cy="5022850"/>
          </a:xfrm>
        </p:grpSpPr>
        <p:pic>
          <p:nvPicPr>
            <p:cNvPr id="5" name="Picture 6" descr="Region Capture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7750" y="1524000"/>
              <a:ext cx="7029450" cy="502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2073275" y="3705225"/>
              <a:ext cx="4997450" cy="12287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Click on a record to drill down for additional processing information. Users can drill down to the corresponding Doc Statuses and Data Repositories</a:t>
              </a:r>
              <a:r>
                <a:rPr lang="en-US" sz="1800" dirty="0">
                  <a:latin typeface="Arial" charset="0"/>
                </a:rPr>
                <a:t>.</a:t>
              </a: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EDI-EC-Pro-660</a:t>
            </a:r>
            <a:endParaRPr lang="en-US" dirty="0"/>
          </a:p>
        </p:txBody>
      </p:sp>
      <p:pic>
        <p:nvPicPr>
          <p:cNvPr id="4" name="Picture 7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036934"/>
            <a:ext cx="714851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EDI-EC-Pro-670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42988" y="1136891"/>
            <a:ext cx="7037387" cy="5048250"/>
            <a:chOff x="1042988" y="1337851"/>
            <a:chExt cx="7037387" cy="5048250"/>
          </a:xfrm>
        </p:grpSpPr>
        <p:pic>
          <p:nvPicPr>
            <p:cNvPr id="5" name="Picture 7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2988" y="1337851"/>
              <a:ext cx="7037387" cy="504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2008188" y="4384675"/>
              <a:ext cx="5105400" cy="64611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n-lt"/>
                </a:rPr>
                <a:t>Users can drill down to the corresponding Doc Statuses and Data Repositories.</a:t>
              </a: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EDI-EC-Pro-680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991456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Tracking Archive/Delete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EDI-EC-Pro-690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03073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EDI-EC-Pro-070</a:t>
            </a:r>
            <a:endParaRPr lang="en-US" dirty="0"/>
          </a:p>
        </p:txBody>
      </p:sp>
      <p:pic>
        <p:nvPicPr>
          <p:cNvPr id="4" name="Picture 6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47505"/>
            <a:ext cx="7029450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EDI-EC-Pro-700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1048028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965589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EDI-EC-Pro-710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8774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985685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Function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EDI-EC-Pro-720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47750" y="1105645"/>
            <a:ext cx="7029450" cy="5022850"/>
            <a:chOff x="1047750" y="1155885"/>
            <a:chExt cx="7029450" cy="5022850"/>
          </a:xfrm>
        </p:grpSpPr>
        <p:pic>
          <p:nvPicPr>
            <p:cNvPr id="5" name="Picture 14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7750" y="1155885"/>
              <a:ext cx="7029450" cy="502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3748088" y="2621148"/>
              <a:ext cx="3484562" cy="88423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1800" dirty="0">
                  <a:solidFill>
                    <a:schemeClr val="tx2"/>
                  </a:solidFill>
                </a:rPr>
                <a:t>Function name must be used consistently throughout EDI eCommerce</a:t>
              </a:r>
              <a:endParaRPr lang="en-US" sz="1800" dirty="0">
                <a:solidFill>
                  <a:srgbClr val="FF0000"/>
                </a:solidFill>
              </a:endParaRP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4281488" y="3848519"/>
              <a:ext cx="2571488" cy="145867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62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/>
                <a:t>Parameter must be</a:t>
              </a:r>
            </a:p>
            <a:p>
              <a:pPr algn="ctr"/>
              <a:r>
                <a:rPr lang="en-US" sz="1800" dirty="0"/>
                <a:t>consistent with </a:t>
              </a:r>
            </a:p>
            <a:p>
              <a:pPr algn="ctr"/>
              <a:r>
                <a:rPr lang="en-US" sz="1800" dirty="0"/>
                <a:t>Progress</a:t>
              </a: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3762375" y="1832160"/>
              <a:ext cx="342900" cy="190500"/>
            </a:xfrm>
            <a:prstGeom prst="rect">
              <a:avLst/>
            </a:prstGeom>
            <a:noFill/>
            <a:ln w="38100" algn="ctr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1666875" y="2860860"/>
              <a:ext cx="342900" cy="190500"/>
            </a:xfrm>
            <a:prstGeom prst="rect">
              <a:avLst/>
            </a:prstGeom>
            <a:noFill/>
            <a:ln w="38100" algn="ctr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10" name="Shape 18"/>
            <p:cNvCxnSpPr>
              <a:cxnSpLocks noChangeShapeType="1"/>
              <a:stCxn id="6" idx="0"/>
              <a:endCxn id="8" idx="3"/>
            </p:cNvCxnSpPr>
            <p:nvPr/>
          </p:nvCxnSpPr>
          <p:spPr bwMode="auto">
            <a:xfrm rot="16200000" flipV="1">
              <a:off x="4451350" y="1581335"/>
              <a:ext cx="693738" cy="1385888"/>
            </a:xfrm>
            <a:prstGeom prst="bentConnector2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11" name="Elbow Connector 20"/>
            <p:cNvCxnSpPr>
              <a:cxnSpLocks noChangeShapeType="1"/>
              <a:endCxn id="9" idx="3"/>
            </p:cNvCxnSpPr>
            <p:nvPr/>
          </p:nvCxnSpPr>
          <p:spPr bwMode="auto">
            <a:xfrm rot="10800000">
              <a:off x="2009775" y="2956110"/>
              <a:ext cx="2247900" cy="1695450"/>
            </a:xfrm>
            <a:prstGeom prst="bentConnector3">
              <a:avLst>
                <a:gd name="adj1" fmla="val 50000"/>
              </a:avLst>
            </a:prstGeom>
            <a:noFill/>
            <a:ln w="28575" algn="ctr">
              <a:solidFill>
                <a:srgbClr val="6287C6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Function Inquiry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EDI-EC-Pro-730</a:t>
            </a:r>
            <a:endParaRPr lang="en-US" dirty="0"/>
          </a:p>
        </p:txBody>
      </p:sp>
      <p:pic>
        <p:nvPicPr>
          <p:cNvPr id="4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081888"/>
            <a:ext cx="702945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QAD Defined Functions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EDI-EC-Pro-740</a:t>
            </a:r>
            <a:endParaRPr lang="en-US" dirty="0"/>
          </a:p>
        </p:txBody>
      </p:sp>
      <p:graphicFrame>
        <p:nvGraphicFramePr>
          <p:cNvPr id="4" name="Group 176"/>
          <p:cNvGraphicFramePr>
            <a:graphicFrameLocks/>
          </p:cNvGraphicFramePr>
          <p:nvPr/>
        </p:nvGraphicFramePr>
        <p:xfrm>
          <a:off x="457200" y="1269139"/>
          <a:ext cx="8151813" cy="4568827"/>
        </p:xfrm>
        <a:graphic>
          <a:graphicData uri="http://schemas.openxmlformats.org/drawingml/2006/table">
            <a:tbl>
              <a:tblPr/>
              <a:tblGrid>
                <a:gridCol w="1572567"/>
                <a:gridCol w="1688158"/>
                <a:gridCol w="1630363"/>
                <a:gridCol w="1630362"/>
                <a:gridCol w="1630363"/>
              </a:tblGrid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getCumShipped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create-addr-mstr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getTPAddress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get_pod_field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Raise-Error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get_po_no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Date-Offset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getTPSite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get_shipto_TA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Round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Isblank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DateToString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getXrefValue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get_sod_det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Saturn-Kanban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SysDate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DetailHash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get_abs_field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get_sod_field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SetXrefValue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Add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Divide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get_addr_mstr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get_so_field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Substring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Check-Hash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get-release-id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get_comm_code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get_so_nbr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Subtract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CheckHashOut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get-schd-po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get_custpart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Isgreater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Systime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get-val-chkhash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get_custpart_field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Modulo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ToDate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compare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GetBatchNo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get_mfgpart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Multiply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Truncate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ComparePairs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getMFGPROAddress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get_partshipto_TA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Progress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get_part_mstr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Concat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getMFGPROSite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get_part_field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put-val-chkhash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CnvtTime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Maps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EDI-EC-Pro-750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6873875" y="2344738"/>
            <a:ext cx="2012950" cy="2141537"/>
          </a:xfrm>
          <a:prstGeom prst="flowChartMagneticDisk">
            <a:avLst/>
          </a:prstGeom>
          <a:solidFill>
            <a:srgbClr val="93AFD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charset="0"/>
              </a:rPr>
              <a:t>Application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Arial" charset="0"/>
              </a:rPr>
              <a:t>Repository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260600" y="2233613"/>
            <a:ext cx="4594225" cy="2366962"/>
          </a:xfrm>
          <a:prstGeom prst="leftRightArrow">
            <a:avLst>
              <a:gd name="adj1" fmla="val 50000"/>
              <a:gd name="adj2" fmla="val 38820"/>
            </a:avLst>
          </a:prstGeom>
          <a:solidFill>
            <a:srgbClr val="FFCC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u="sng" dirty="0">
                <a:latin typeface="Arial" charset="0"/>
              </a:rPr>
              <a:t>Transformation Map</a:t>
            </a:r>
          </a:p>
          <a:p>
            <a:pPr algn="ctr"/>
            <a:r>
              <a:rPr lang="en-US" sz="2000" b="1" dirty="0">
                <a:latin typeface="Arial" charset="0"/>
              </a:rPr>
              <a:t>Exchange File Definition</a:t>
            </a:r>
          </a:p>
          <a:p>
            <a:pPr algn="ctr"/>
            <a:r>
              <a:rPr lang="en-US" sz="2000" b="1" dirty="0">
                <a:latin typeface="Arial" charset="0"/>
              </a:rPr>
              <a:t>Implementation File Definition</a:t>
            </a:r>
            <a:endParaRPr lang="en-US" sz="1600" b="1" dirty="0">
              <a:latin typeface="Arial" charset="0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228600" y="2344738"/>
            <a:ext cx="2012950" cy="2141537"/>
          </a:xfrm>
          <a:prstGeom prst="flowChartMagneticDisk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charset="0"/>
              </a:rPr>
              <a:t>Exchange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Arial" charset="0"/>
              </a:rPr>
              <a:t>Repository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EDI-EC-Pro-760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8774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1005781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Transformation Definition Maint – Records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EDI-EC-Pro-770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228" y="1103609"/>
            <a:ext cx="6599238" cy="4846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Definition Maint – Events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EDI-EC-Pro-780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9039" y="1071859"/>
            <a:ext cx="6572250" cy="4846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Definition Maint - Events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EDI-EC-Pro-790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523" y="1305102"/>
            <a:ext cx="6580953" cy="46095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Report – Print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EDI-EC-Pro-080</a:t>
            </a:r>
            <a:endParaRPr lang="en-US" dirty="0"/>
          </a:p>
        </p:txBody>
      </p:sp>
      <p:pic>
        <p:nvPicPr>
          <p:cNvPr id="4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971360"/>
            <a:ext cx="6948488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Definition Maint - Events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EDI-EC-Pro-800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88" y="1065023"/>
            <a:ext cx="6526212" cy="4841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Transformation Definition Maint – Record Sort Capability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EDI-EC-Pro-810</a:t>
            </a:r>
            <a:endParaRPr lang="en-US" dirty="0"/>
          </a:p>
        </p:txBody>
      </p:sp>
      <p:pic>
        <p:nvPicPr>
          <p:cNvPr id="4" name="Picture 6" descr="sort_qualifier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3" y="1052790"/>
            <a:ext cx="7261225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Transformation Definition Maint – Record Sort Capability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EDI-EC-Pro-820</a:t>
            </a:r>
            <a:endParaRPr lang="en-US" dirty="0"/>
          </a:p>
        </p:txBody>
      </p:sp>
      <p:pic>
        <p:nvPicPr>
          <p:cNvPr id="4" name="Picture 8" descr="sort_seque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026363"/>
            <a:ext cx="7277100" cy="510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Transformation Definition Maint – Editing Records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EDI-EC-Pro-830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23" y="1415674"/>
            <a:ext cx="5980953" cy="4428572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EDI-EC-Pro-840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7769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975637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Loop Occurs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EDI-EC-Pro-850</a:t>
            </a:r>
            <a:endParaRPr lang="en-US" dirty="0"/>
          </a:p>
        </p:txBody>
      </p:sp>
      <p:graphicFrame>
        <p:nvGraphicFramePr>
          <p:cNvPr id="4" name="Group 110"/>
          <p:cNvGraphicFramePr>
            <a:graphicFrameLocks/>
          </p:cNvGraphicFramePr>
          <p:nvPr/>
        </p:nvGraphicFramePr>
        <p:xfrm>
          <a:off x="469900" y="1106784"/>
          <a:ext cx="8137525" cy="4912236"/>
        </p:xfrm>
        <a:graphic>
          <a:graphicData uri="http://schemas.openxmlformats.org/drawingml/2006/table">
            <a:tbl>
              <a:tblPr/>
              <a:tblGrid>
                <a:gridCol w="1740737"/>
                <a:gridCol w="2085138"/>
                <a:gridCol w="2155825"/>
                <a:gridCol w="2155825"/>
              </a:tblGrid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Sequence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Loops Occur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Loops End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 or 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Item-Comm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Looping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EDI-EC-Pro-860</a:t>
            </a:r>
            <a:endParaRPr lang="en-US" dirty="0"/>
          </a:p>
        </p:txBody>
      </p:sp>
      <p:graphicFrame>
        <p:nvGraphicFramePr>
          <p:cNvPr id="4" name="Group 223"/>
          <p:cNvGraphicFramePr>
            <a:graphicFrameLocks/>
          </p:cNvGraphicFramePr>
          <p:nvPr/>
        </p:nvGraphicFramePr>
        <p:xfrm>
          <a:off x="391872" y="1136928"/>
          <a:ext cx="8218488" cy="4953000"/>
        </p:xfrm>
        <a:graphic>
          <a:graphicData uri="http://schemas.openxmlformats.org/drawingml/2006/table">
            <a:tbl>
              <a:tblPr/>
              <a:tblGrid>
                <a:gridCol w="728663"/>
                <a:gridCol w="1774825"/>
                <a:gridCol w="1428750"/>
                <a:gridCol w="1428750"/>
                <a:gridCol w="1428750"/>
                <a:gridCol w="1428750"/>
              </a:tblGrid>
              <a:tr h="6191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anchor="ctr" horzOverflow="overflow">
                    <a:lnL cap="flat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F6FB5"/>
                          </a:solidFill>
                          <a:effectLst/>
                          <a:latin typeface="+mj-lt"/>
                        </a:rPr>
                        <a:t>Record Exit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F6FB5"/>
                          </a:solidFill>
                          <a:effectLst/>
                          <a:latin typeface="+mj-lt"/>
                        </a:rPr>
                        <a:t>Loop Exit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F6FB5"/>
                          </a:solidFill>
                          <a:effectLst/>
                          <a:latin typeface="+mj-lt"/>
                        </a:rPr>
                        <a:t>Loop Entry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F6FB5"/>
                          </a:solidFill>
                          <a:effectLst/>
                          <a:latin typeface="+mj-lt"/>
                        </a:rPr>
                        <a:t>Record Entry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anchor="ctr" horzOverflow="overflow">
                    <a:lnL cap="flat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Header-Ext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Header-Comm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Header-Ext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Header-Ext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Item-Comm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Item-Comm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Item-Comm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Item-Ext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Item-Comm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Item-Comm Item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Item-Ext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*End of File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Item-Ext</a:t>
                      </a:r>
                    </a:p>
                  </a:txBody>
                  <a:tcPr marL="0" marR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Header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" name="AutoShape 224"/>
          <p:cNvCxnSpPr>
            <a:cxnSpLocks noChangeShapeType="1"/>
          </p:cNvCxnSpPr>
          <p:nvPr/>
        </p:nvCxnSpPr>
        <p:spPr bwMode="auto">
          <a:xfrm rot="10800000" flipH="1">
            <a:off x="1120535" y="2065615"/>
            <a:ext cx="1587" cy="3714750"/>
          </a:xfrm>
          <a:prstGeom prst="bentConnector3">
            <a:avLst>
              <a:gd name="adj1" fmla="val -34600014"/>
            </a:avLst>
          </a:prstGeom>
          <a:noFill/>
          <a:ln w="38100">
            <a:solidFill>
              <a:srgbClr val="3F6FB5"/>
            </a:solidFill>
            <a:miter lim="800000"/>
            <a:headEnd/>
            <a:tailEnd/>
          </a:ln>
        </p:spPr>
      </p:cxnSp>
      <p:cxnSp>
        <p:nvCxnSpPr>
          <p:cNvPr id="6" name="AutoShape 225"/>
          <p:cNvCxnSpPr>
            <a:cxnSpLocks noChangeShapeType="1"/>
          </p:cNvCxnSpPr>
          <p:nvPr/>
        </p:nvCxnSpPr>
        <p:spPr bwMode="auto">
          <a:xfrm rot="10800000" flipH="1">
            <a:off x="1120535" y="3922990"/>
            <a:ext cx="1587" cy="1238250"/>
          </a:xfrm>
          <a:prstGeom prst="bentConnector3">
            <a:avLst>
              <a:gd name="adj1" fmla="val -22300009"/>
            </a:avLst>
          </a:prstGeom>
          <a:noFill/>
          <a:ln w="38100">
            <a:solidFill>
              <a:srgbClr val="3F6FB5"/>
            </a:solidFill>
            <a:miter lim="800000"/>
            <a:headEnd/>
            <a:tailEnd/>
          </a:ln>
        </p:spPr>
      </p:cxnSp>
      <p:cxnSp>
        <p:nvCxnSpPr>
          <p:cNvPr id="7" name="AutoShape 226"/>
          <p:cNvCxnSpPr>
            <a:cxnSpLocks noChangeShapeType="1"/>
          </p:cNvCxnSpPr>
          <p:nvPr/>
        </p:nvCxnSpPr>
        <p:spPr bwMode="auto">
          <a:xfrm rot="10800000" flipH="1">
            <a:off x="1101485" y="4451628"/>
            <a:ext cx="1587" cy="196850"/>
          </a:xfrm>
          <a:prstGeom prst="bentConnector3">
            <a:avLst>
              <a:gd name="adj1" fmla="val -11100005"/>
            </a:avLst>
          </a:prstGeom>
          <a:noFill/>
          <a:ln w="38100">
            <a:solidFill>
              <a:srgbClr val="3F6FB5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EDI-EC-Pro-870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8774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1005781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Cross-References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604838" y="1450188"/>
            <a:ext cx="1730375" cy="1914525"/>
          </a:xfrm>
          <a:prstGeom prst="flowChartMagneticDisk">
            <a:avLst/>
          </a:prstGeom>
          <a:solidFill>
            <a:srgbClr val="3F6FB5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</a:rPr>
              <a:t>Exchange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</a:rPr>
              <a:t>Document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</a:rPr>
              <a:t>Repository</a:t>
            </a:r>
          </a:p>
          <a:p>
            <a:pPr algn="ctr">
              <a:defRPr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5" name="AutoShape 26"/>
          <p:cNvSpPr>
            <a:spLocks noChangeArrowheads="1"/>
          </p:cNvSpPr>
          <p:nvPr/>
        </p:nvSpPr>
        <p:spPr bwMode="auto">
          <a:xfrm>
            <a:off x="2339975" y="2391576"/>
            <a:ext cx="1249363" cy="230187"/>
          </a:xfrm>
          <a:prstGeom prst="leftRightArrow">
            <a:avLst>
              <a:gd name="adj1" fmla="val 50000"/>
              <a:gd name="adj2" fmla="val 108552"/>
            </a:avLst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3603625" y="2210601"/>
            <a:ext cx="1922463" cy="573087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C0C0C0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b="1" dirty="0"/>
              <a:t>Transform</a:t>
            </a:r>
            <a:endParaRPr lang="en-US" dirty="0"/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5526088" y="2388401"/>
            <a:ext cx="1249362" cy="230187"/>
          </a:xfrm>
          <a:prstGeom prst="leftRightArrow">
            <a:avLst>
              <a:gd name="adj1" fmla="val 50000"/>
              <a:gd name="adj2" fmla="val 108552"/>
            </a:avLst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6775450" y="1507338"/>
            <a:ext cx="1730375" cy="1914525"/>
          </a:xfrm>
          <a:prstGeom prst="flowChartMagneticDisk">
            <a:avLst/>
          </a:prstGeom>
          <a:solidFill>
            <a:srgbClr val="3F6FB5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000" b="1">
              <a:solidFill>
                <a:schemeClr val="bg1"/>
              </a:solidFill>
            </a:endParaRP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Application</a:t>
            </a: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Document</a:t>
            </a: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Repository</a:t>
            </a:r>
          </a:p>
        </p:txBody>
      </p:sp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4414838" y="2807501"/>
            <a:ext cx="288925" cy="1039812"/>
          </a:xfrm>
          <a:prstGeom prst="upDownArrow">
            <a:avLst>
              <a:gd name="adj1" fmla="val 40500"/>
              <a:gd name="adj2" fmla="val 71978"/>
            </a:avLst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3700463" y="3867951"/>
            <a:ext cx="1728787" cy="1914525"/>
          </a:xfrm>
          <a:prstGeom prst="flowChartMagneticDisk">
            <a:avLst/>
          </a:prstGeom>
          <a:solidFill>
            <a:srgbClr val="3F6FB5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</a:rPr>
              <a:t>Cross-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</a:rPr>
              <a:t>References</a:t>
            </a:r>
          </a:p>
          <a:p>
            <a:pPr algn="ctr">
              <a:defRPr/>
            </a:pP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Cross-Reference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EDI-EC-Pro-890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23" y="1349007"/>
            <a:ext cx="6380953" cy="45619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 Processing Status Codes - Inbound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EDI-EC-Pro-090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56889"/>
            <a:ext cx="8258175" cy="4227512"/>
          </a:xfrm>
          <a:prstGeom prst="rect">
            <a:avLst/>
          </a:prstGeom>
          <a:ln w="19050">
            <a:solidFill>
              <a:srgbClr val="6287C6"/>
            </a:solidFill>
          </a:ln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Code	Direction	Status                                                                                                                   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11			Inbound	Load process failed. Could indicate problem in 					SNF file or with trading partner or document 						definition.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12			Inbound	Exchange file load successful.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13			Inbound	Exchange file transformation errors.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14			Inbound	Exchange file transformation successful.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21			Inbound	Application document created but has not 						moved to transfer process. May 	indicate a 						problem with gateway processing.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22			Inbound	Application document transfer errors.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23			Inbound	Application document transfer successful.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Validation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EDI-EC-Pro-900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23" y="1294529"/>
            <a:ext cx="6380953" cy="4590477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EDI eCommerce Set Up and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EDI-EC-Pro-910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98774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Function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Looping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Cross-References and Validation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Utilities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1025877"/>
            <a:ext cx="0" cy="4554537"/>
          </a:xfrm>
          <a:prstGeom prst="line">
            <a:avLst/>
          </a:prstGeom>
          <a:noFill/>
          <a:ln w="381000">
            <a:solidFill>
              <a:srgbClr val="0070C0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eCommerce Doc Definitions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EDI-EC-Pro-920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1285500"/>
            <a:ext cx="6599238" cy="47529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Definition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EDI-EC-Pro-930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047" y="1424629"/>
            <a:ext cx="6361905" cy="4571429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Definition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EDI-EC-Pro-940</a:t>
            </a:r>
            <a:endParaRPr lang="en-US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196674"/>
            <a:ext cx="6416675" cy="47545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Definition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EDI-EC-Pro-950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6988" y="1189727"/>
            <a:ext cx="6380162" cy="4756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Definition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EDI-EC-Pro-960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3175" y="1124191"/>
            <a:ext cx="6380163" cy="47513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Function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EDI-EC-Pro-970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761" y="1409295"/>
            <a:ext cx="6390477" cy="4561905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Inbound Delete/Archive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EDI-EC-Pro-980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285" y="1374913"/>
            <a:ext cx="6371429" cy="4590477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Outbound Delete/Archive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EDI-EC-Pro-990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3175" y="1159620"/>
            <a:ext cx="6635750" cy="4756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1041</TotalTime>
  <Words>1815</Words>
  <Application>Microsoft Office PowerPoint</Application>
  <PresentationFormat>On-screen Show (4:3)</PresentationFormat>
  <Paragraphs>676</Paragraphs>
  <Slides>107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08" baseType="lpstr">
      <vt:lpstr>QAD 2010 Template</vt:lpstr>
      <vt:lpstr>Process EDI eCommerce</vt:lpstr>
      <vt:lpstr>Importing and Exporting Documents</vt:lpstr>
      <vt:lpstr>Importing Documents</vt:lpstr>
      <vt:lpstr>Importing Documents</vt:lpstr>
      <vt:lpstr>Document Import</vt:lpstr>
      <vt:lpstr>Importing Documents</vt:lpstr>
      <vt:lpstr>Session Report</vt:lpstr>
      <vt:lpstr>Session Report – Print Report</vt:lpstr>
      <vt:lpstr>Document Processing Status Codes - Inbound</vt:lpstr>
      <vt:lpstr>Document Processing Status Codes - Outbound</vt:lpstr>
      <vt:lpstr>EDI eCommerce Table-Based Design</vt:lpstr>
      <vt:lpstr>Importing Documents</vt:lpstr>
      <vt:lpstr>Exchange Doc Status Inquiry</vt:lpstr>
      <vt:lpstr>Exchange Doc Status Inquiry</vt:lpstr>
      <vt:lpstr>Exchange Doc Status Inquiry</vt:lpstr>
      <vt:lpstr>Exchange Doc Status Report</vt:lpstr>
      <vt:lpstr>Importing Documents</vt:lpstr>
      <vt:lpstr>Exchange Data Repository Inquiry</vt:lpstr>
      <vt:lpstr>Importing Documents</vt:lpstr>
      <vt:lpstr>Application Doc Status Inquiry</vt:lpstr>
      <vt:lpstr>Importing Documents</vt:lpstr>
      <vt:lpstr>Application Data Repos Inquiry</vt:lpstr>
      <vt:lpstr>Importing Documents</vt:lpstr>
      <vt:lpstr>Exchange/Application Xref Browse</vt:lpstr>
      <vt:lpstr>Exchange/Application Xref Report</vt:lpstr>
      <vt:lpstr>Importing Documents</vt:lpstr>
      <vt:lpstr>Repository Maintenance Programs</vt:lpstr>
      <vt:lpstr>Document Reprocessing Programs</vt:lpstr>
      <vt:lpstr>Maintain eCommerce Repository Data</vt:lpstr>
      <vt:lpstr>Importing Documents - Review</vt:lpstr>
      <vt:lpstr>Exporting Documents</vt:lpstr>
      <vt:lpstr>Exporting Documents</vt:lpstr>
      <vt:lpstr>Shipment ASN Export</vt:lpstr>
      <vt:lpstr>Invoice Export</vt:lpstr>
      <vt:lpstr>Consignment Usage Export</vt:lpstr>
      <vt:lpstr>Purchase Order Export</vt:lpstr>
      <vt:lpstr>Purchase Order Acknowledgement</vt:lpstr>
      <vt:lpstr>Supplier Self Billing Export</vt:lpstr>
      <vt:lpstr>Supplier Shipping Schedule</vt:lpstr>
      <vt:lpstr>Inventory Cycle Count Export</vt:lpstr>
      <vt:lpstr>Packing List Export</vt:lpstr>
      <vt:lpstr>DO Packing List Export</vt:lpstr>
      <vt:lpstr>Price Catalog Export</vt:lpstr>
      <vt:lpstr>Warehouse Shipment Advice</vt:lpstr>
      <vt:lpstr>Generic Gateway Export</vt:lpstr>
      <vt:lpstr>Exporting Documents - Review</vt:lpstr>
      <vt:lpstr>Related Functions</vt:lpstr>
      <vt:lpstr>Turnaround Data Maintenance</vt:lpstr>
      <vt:lpstr>Export/Import Controller</vt:lpstr>
      <vt:lpstr>Reprocessing Documents</vt:lpstr>
      <vt:lpstr>Reprocessing Documents</vt:lpstr>
      <vt:lpstr>Import Reprocessing</vt:lpstr>
      <vt:lpstr>Import Reprocessing Report</vt:lpstr>
      <vt:lpstr>Import Reprocessing</vt:lpstr>
      <vt:lpstr>Import Reprocessing Report</vt:lpstr>
      <vt:lpstr>Reprocessing Documents</vt:lpstr>
      <vt:lpstr>Export Reprocessing</vt:lpstr>
      <vt:lpstr>Export Reprocessing Report</vt:lpstr>
      <vt:lpstr>Reprocessing Documents - Review</vt:lpstr>
      <vt:lpstr>Document Tracking</vt:lpstr>
      <vt:lpstr>Trading Partner Maintenance</vt:lpstr>
      <vt:lpstr>Document Tracking Maintenance</vt:lpstr>
      <vt:lpstr>Document Tracking Maintenance</vt:lpstr>
      <vt:lpstr>Document Tracking Inquiry</vt:lpstr>
      <vt:lpstr>Document Tracking Inquiry</vt:lpstr>
      <vt:lpstr>Document Tracking Inquiry</vt:lpstr>
      <vt:lpstr>Document Tracking Inquiry</vt:lpstr>
      <vt:lpstr>Document Tracking Inquiry</vt:lpstr>
      <vt:lpstr>Document Tracking Archive/Delete</vt:lpstr>
      <vt:lpstr>Advanced EDI eCommerce Set Up and Processing</vt:lpstr>
      <vt:lpstr>Advanced EDI eCommerce Set Up and Processing</vt:lpstr>
      <vt:lpstr>eCommerce Function Maintenance</vt:lpstr>
      <vt:lpstr>eCommerce Function Inquiry</vt:lpstr>
      <vt:lpstr>List of QAD Defined Functions</vt:lpstr>
      <vt:lpstr>Transformation Maps</vt:lpstr>
      <vt:lpstr>Advanced EDI eCommerce Set Up and Processing</vt:lpstr>
      <vt:lpstr>Transformation Definition Maint – Records</vt:lpstr>
      <vt:lpstr>Transformation Definition Maint – Events</vt:lpstr>
      <vt:lpstr>Transformation Definition Maint - Events</vt:lpstr>
      <vt:lpstr>Transformation Definition Maint - Events</vt:lpstr>
      <vt:lpstr>Transformation Definition Maint – Record Sort Capability </vt:lpstr>
      <vt:lpstr>Transformation Definition Maint – Record Sort Capability </vt:lpstr>
      <vt:lpstr>Transformation Definition Maint – Editing Records </vt:lpstr>
      <vt:lpstr>Advanced EDI eCommerce Set Up and Processing</vt:lpstr>
      <vt:lpstr>Example of Loop Occurs</vt:lpstr>
      <vt:lpstr>Example of Looping</vt:lpstr>
      <vt:lpstr>Advanced EDI eCommerce Set Up and Processing</vt:lpstr>
      <vt:lpstr>Cross-References</vt:lpstr>
      <vt:lpstr>Data Cross-Reference Maintenance</vt:lpstr>
      <vt:lpstr>Data Validation Maintenance</vt:lpstr>
      <vt:lpstr>Advanced EDI eCommerce Set Up and Processing</vt:lpstr>
      <vt:lpstr>Create eCommerce Doc Definitions</vt:lpstr>
      <vt:lpstr>Exchange Definition Copy</vt:lpstr>
      <vt:lpstr>Application Definition Copy</vt:lpstr>
      <vt:lpstr>Implementation Definition Copy</vt:lpstr>
      <vt:lpstr>Transformation Definition Copy</vt:lpstr>
      <vt:lpstr>eCommerce Function Copy</vt:lpstr>
      <vt:lpstr>Inbound Delete/Archive</vt:lpstr>
      <vt:lpstr>Outbound Delete/Archive</vt:lpstr>
      <vt:lpstr>Trading Partner Library Load</vt:lpstr>
      <vt:lpstr>Trading Partner Library Unload</vt:lpstr>
      <vt:lpstr>Transformation ReNumber Utility</vt:lpstr>
      <vt:lpstr>Comment Cross-ref Archive/Delete</vt:lpstr>
      <vt:lpstr>Turnaround Data Archive/Delete</vt:lpstr>
      <vt:lpstr>Advanced EDI eCommerce Set Up and Processing - Review</vt:lpstr>
      <vt:lpstr>Activities</vt:lpstr>
      <vt:lpstr>Course Overview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67</cp:revision>
  <dcterms:created xsi:type="dcterms:W3CDTF">2010-10-05T00:44:07Z</dcterms:created>
  <dcterms:modified xsi:type="dcterms:W3CDTF">2011-03-04T16:00:55Z</dcterms:modified>
</cp:coreProperties>
</file>