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2"/>
  </p:notesMasterIdLst>
  <p:handoutMasterIdLst>
    <p:handoutMasterId r:id="rId63"/>
  </p:handout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308" r:id="rId51"/>
    <p:sldId id="309" r:id="rId52"/>
    <p:sldId id="310" r:id="rId53"/>
    <p:sldId id="311" r:id="rId54"/>
    <p:sldId id="312" r:id="rId55"/>
    <p:sldId id="313" r:id="rId56"/>
    <p:sldId id="314" r:id="rId57"/>
    <p:sldId id="315" r:id="rId58"/>
    <p:sldId id="316" r:id="rId59"/>
    <p:sldId id="317" r:id="rId60"/>
    <p:sldId id="318" r:id="rId6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 snapToGrid="0" snapToObjects="1">
      <p:cViewPr varScale="1">
        <p:scale>
          <a:sx n="95" d="100"/>
          <a:sy n="95" d="100"/>
        </p:scale>
        <p:origin x="-552" y="-108"/>
      </p:cViewPr>
      <p:guideLst>
        <p:guide orient="horz" pos="827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665D8-C10E-9C46-8783-A12B3CD6100C}" type="datetimeFigureOut">
              <a:rPr lang="en-US" smtClean="0"/>
              <a:pPr/>
              <a:t>1/27/2011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FA14F0-1295-094D-9000-E461C7564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9094978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4BC101-12CB-45ED-A75F-B426B780A662}" type="datetimeFigureOut">
              <a:rPr lang="en-US" smtClean="0"/>
              <a:pPr/>
              <a:t>1/27/2011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5F40EC-4A45-4BA0-88E8-AEAD7F90807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9260324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Gary – Do we need “Training Partner Specifications” text in .ppt file because the Daisy document does not have it in its content?</a:t>
            </a:r>
            <a:br>
              <a:rPr lang="en-US" dirty="0" smtClean="0"/>
            </a:br>
            <a:r>
              <a:rPr lang="en-US" dirty="0" smtClean="0"/>
              <a:t>- Do we need to change “MFG/PRO” to “QAD Enterprise Applications” in this case?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Gary – May need new screen shot because may need Logical Parameter Value set to “Yes”.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55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Gary – Is “MFGdoc” correct? </a:t>
            </a:r>
          </a:p>
          <a:p>
            <a:pPr eaLnBrk="1" hangingPunct="1"/>
            <a:r>
              <a:rPr lang="en-US" dirty="0" smtClean="0"/>
              <a:t>- Do we need to change “MFG/PRO” to “QAD Enterprise Applications”?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Gary – Should “MFG/PRO” be changed to “QAD Enterprise Applications”?</a:t>
            </a:r>
            <a:br>
              <a:rPr lang="en-US" dirty="0" smtClean="0"/>
            </a:br>
            <a:r>
              <a:rPr lang="en-US" dirty="0" smtClean="0"/>
              <a:t>??? QAD Enterprise Applications Doc</a:t>
            </a:r>
          </a:p>
          <a:p>
            <a:pPr eaLnBrk="1" hangingPunct="1"/>
            <a:r>
              <a:rPr lang="en-US" dirty="0" smtClean="0"/>
              <a:t>Is this correct? Or should it be QAD Applications etc.</a:t>
            </a:r>
            <a:br>
              <a:rPr lang="en-US" dirty="0" smtClean="0"/>
            </a:b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Gary – “Trusted Link” is it two word or one word?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Structure of standard X12 documents… contains PO and Receiving Advice…..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Gary – May need drop down shadow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Gary – Need new screenshot that has field name: “</a:t>
            </a:r>
            <a:r>
              <a:rPr lang="en-US" dirty="0" err="1" smtClean="0"/>
              <a:t>DepartmentNo</a:t>
            </a:r>
            <a:r>
              <a:rPr lang="en-US" dirty="0" smtClean="0"/>
              <a:t>” in Sequence 12 because in Training Guide content references “</a:t>
            </a:r>
            <a:r>
              <a:rPr lang="en-US" dirty="0" err="1" smtClean="0"/>
              <a:t>DepartmentNo</a:t>
            </a:r>
            <a:r>
              <a:rPr lang="en-US" dirty="0" smtClean="0"/>
              <a:t>” field name.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41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Gary – Need new screen shot due to content reference “</a:t>
            </a:r>
            <a:r>
              <a:rPr lang="en-US" dirty="0" err="1" smtClean="0"/>
              <a:t>DepartmentNo</a:t>
            </a:r>
            <a:r>
              <a:rPr lang="en-US" dirty="0" smtClean="0"/>
              <a:t>” field name in Training Guide.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42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Gary- need new screen shot (Does not have one in Daisy) Or take it out?</a:t>
            </a:r>
          </a:p>
          <a:p>
            <a:pPr eaLnBrk="1" hangingPunct="1"/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45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 userDrawn="1"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EDI-EC-SU-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60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In this section you learn how to:</a:t>
            </a:r>
          </a:p>
          <a:p>
            <a:r>
              <a:rPr lang="en-US" dirty="0" smtClean="0"/>
              <a:t>Identify key business considerations before setting up EDI eCommerce</a:t>
            </a:r>
          </a:p>
          <a:p>
            <a:r>
              <a:rPr lang="en-US" b="1" dirty="0" smtClean="0"/>
              <a:t>Set up EDI eCommerce in QAD Enterprise Applications</a:t>
            </a:r>
          </a:p>
          <a:p>
            <a:r>
              <a:rPr lang="en-US" dirty="0" smtClean="0"/>
              <a:t>Process EDI eCommerce in QAD Enterprise Applications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Setup EDI eCommerce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EDI-EC-SU-010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Schematic of an EDI Transmission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EDI-EC-SU-100</a:t>
            </a:r>
            <a:endParaRPr lang="en-US" dirty="0"/>
          </a:p>
        </p:txBody>
      </p:sp>
      <p:grpSp>
        <p:nvGrpSpPr>
          <p:cNvPr id="199" name="Group 198"/>
          <p:cNvGrpSpPr/>
          <p:nvPr/>
        </p:nvGrpSpPr>
        <p:grpSpPr>
          <a:xfrm>
            <a:off x="2112347" y="652666"/>
            <a:ext cx="4906963" cy="5835650"/>
            <a:chOff x="1971675" y="984250"/>
            <a:chExt cx="4906963" cy="5835650"/>
          </a:xfrm>
        </p:grpSpPr>
        <p:grpSp>
          <p:nvGrpSpPr>
            <p:cNvPr id="4" name="Group 207"/>
            <p:cNvGrpSpPr>
              <a:grpSpLocks/>
            </p:cNvGrpSpPr>
            <p:nvPr/>
          </p:nvGrpSpPr>
          <p:grpSpPr bwMode="auto">
            <a:xfrm>
              <a:off x="2254250" y="984250"/>
              <a:ext cx="4624388" cy="5835650"/>
              <a:chOff x="1415" y="584"/>
              <a:chExt cx="2913" cy="3676"/>
            </a:xfrm>
          </p:grpSpPr>
          <p:sp>
            <p:nvSpPr>
              <p:cNvPr id="5" name="Freeform 160"/>
              <p:cNvSpPr>
                <a:spLocks/>
              </p:cNvSpPr>
              <p:nvPr/>
            </p:nvSpPr>
            <p:spPr bwMode="auto">
              <a:xfrm>
                <a:off x="1464" y="1690"/>
                <a:ext cx="50" cy="221"/>
              </a:xfrm>
              <a:custGeom>
                <a:avLst/>
                <a:gdLst>
                  <a:gd name="T0" fmla="*/ 0 w 99"/>
                  <a:gd name="T1" fmla="*/ 0 h 495"/>
                  <a:gd name="T2" fmla="*/ 7 w 99"/>
                  <a:gd name="T3" fmla="*/ 4 h 495"/>
                  <a:gd name="T4" fmla="*/ 7 w 99"/>
                  <a:gd name="T5" fmla="*/ 20 h 495"/>
                  <a:gd name="T6" fmla="*/ 0 w 99"/>
                  <a:gd name="T7" fmla="*/ 16 h 495"/>
                  <a:gd name="T8" fmla="*/ 0 w 99"/>
                  <a:gd name="T9" fmla="*/ 0 h 49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"/>
                  <a:gd name="T16" fmla="*/ 0 h 495"/>
                  <a:gd name="T17" fmla="*/ 99 w 99"/>
                  <a:gd name="T18" fmla="*/ 495 h 49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" h="495">
                    <a:moveTo>
                      <a:pt x="0" y="0"/>
                    </a:moveTo>
                    <a:lnTo>
                      <a:pt x="99" y="99"/>
                    </a:lnTo>
                    <a:lnTo>
                      <a:pt x="99" y="495"/>
                    </a:lnTo>
                    <a:lnTo>
                      <a:pt x="0" y="3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788BE"/>
              </a:solidFill>
              <a:ln w="16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" name="Rectangle 16"/>
              <p:cNvSpPr>
                <a:spLocks noChangeArrowheads="1"/>
              </p:cNvSpPr>
              <p:nvPr/>
            </p:nvSpPr>
            <p:spPr bwMode="auto">
              <a:xfrm>
                <a:off x="3922" y="4163"/>
                <a:ext cx="11" cy="97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" name="Rectangle 57"/>
              <p:cNvSpPr>
                <a:spLocks noChangeArrowheads="1"/>
              </p:cNvSpPr>
              <p:nvPr/>
            </p:nvSpPr>
            <p:spPr bwMode="auto">
              <a:xfrm>
                <a:off x="3576" y="604"/>
                <a:ext cx="11" cy="98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" name="Rectangle 77"/>
              <p:cNvSpPr>
                <a:spLocks noChangeArrowheads="1"/>
              </p:cNvSpPr>
              <p:nvPr/>
            </p:nvSpPr>
            <p:spPr bwMode="auto">
              <a:xfrm>
                <a:off x="3576" y="2631"/>
                <a:ext cx="11" cy="97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9" name="Rectangle 83"/>
              <p:cNvSpPr>
                <a:spLocks noChangeArrowheads="1"/>
              </p:cNvSpPr>
              <p:nvPr/>
            </p:nvSpPr>
            <p:spPr bwMode="auto">
              <a:xfrm>
                <a:off x="3576" y="2878"/>
                <a:ext cx="11" cy="97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" name="Rectangle 103"/>
              <p:cNvSpPr>
                <a:spLocks noChangeArrowheads="1"/>
              </p:cNvSpPr>
              <p:nvPr/>
            </p:nvSpPr>
            <p:spPr bwMode="auto">
              <a:xfrm>
                <a:off x="3576" y="3866"/>
                <a:ext cx="11" cy="98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1" name="Rectangle 109"/>
              <p:cNvSpPr>
                <a:spLocks noChangeArrowheads="1"/>
              </p:cNvSpPr>
              <p:nvPr/>
            </p:nvSpPr>
            <p:spPr bwMode="auto">
              <a:xfrm>
                <a:off x="3576" y="3026"/>
                <a:ext cx="11" cy="97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2" name="Rectangle 120"/>
              <p:cNvSpPr>
                <a:spLocks noChangeArrowheads="1"/>
              </p:cNvSpPr>
              <p:nvPr/>
            </p:nvSpPr>
            <p:spPr bwMode="auto">
              <a:xfrm>
                <a:off x="3576" y="3718"/>
                <a:ext cx="11" cy="97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" name="Rectangle 130"/>
              <p:cNvSpPr>
                <a:spLocks noChangeArrowheads="1"/>
              </p:cNvSpPr>
              <p:nvPr/>
            </p:nvSpPr>
            <p:spPr bwMode="auto">
              <a:xfrm>
                <a:off x="3576" y="752"/>
                <a:ext cx="11" cy="98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" name="Rectangle 136"/>
              <p:cNvSpPr>
                <a:spLocks noChangeArrowheads="1"/>
              </p:cNvSpPr>
              <p:nvPr/>
            </p:nvSpPr>
            <p:spPr bwMode="auto">
              <a:xfrm>
                <a:off x="3576" y="2433"/>
                <a:ext cx="11" cy="97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5" name="Rectangle 151"/>
              <p:cNvSpPr>
                <a:spLocks noChangeArrowheads="1"/>
              </p:cNvSpPr>
              <p:nvPr/>
            </p:nvSpPr>
            <p:spPr bwMode="auto">
              <a:xfrm>
                <a:off x="3576" y="1692"/>
                <a:ext cx="11" cy="97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6" name="Rectangle 162"/>
              <p:cNvSpPr>
                <a:spLocks noChangeArrowheads="1"/>
              </p:cNvSpPr>
              <p:nvPr/>
            </p:nvSpPr>
            <p:spPr bwMode="auto">
              <a:xfrm>
                <a:off x="3576" y="1543"/>
                <a:ext cx="11" cy="98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7" name="Freeform 3"/>
              <p:cNvSpPr>
                <a:spLocks/>
              </p:cNvSpPr>
              <p:nvPr/>
            </p:nvSpPr>
            <p:spPr bwMode="auto">
              <a:xfrm>
                <a:off x="1464" y="584"/>
                <a:ext cx="50" cy="221"/>
              </a:xfrm>
              <a:custGeom>
                <a:avLst/>
                <a:gdLst>
                  <a:gd name="T0" fmla="*/ 0 w 99"/>
                  <a:gd name="T1" fmla="*/ 0 h 494"/>
                  <a:gd name="T2" fmla="*/ 7 w 99"/>
                  <a:gd name="T3" fmla="*/ 4 h 494"/>
                  <a:gd name="T4" fmla="*/ 7 w 99"/>
                  <a:gd name="T5" fmla="*/ 20 h 494"/>
                  <a:gd name="T6" fmla="*/ 0 w 99"/>
                  <a:gd name="T7" fmla="*/ 16 h 494"/>
                  <a:gd name="T8" fmla="*/ 0 w 99"/>
                  <a:gd name="T9" fmla="*/ 0 h 49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"/>
                  <a:gd name="T16" fmla="*/ 0 h 494"/>
                  <a:gd name="T17" fmla="*/ 99 w 99"/>
                  <a:gd name="T18" fmla="*/ 494 h 49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" h="494">
                    <a:moveTo>
                      <a:pt x="0" y="0"/>
                    </a:moveTo>
                    <a:lnTo>
                      <a:pt x="99" y="99"/>
                    </a:lnTo>
                    <a:lnTo>
                      <a:pt x="99" y="494"/>
                    </a:lnTo>
                    <a:lnTo>
                      <a:pt x="0" y="3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788BE"/>
              </a:solidFill>
              <a:ln w="16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" name="Freeform 4"/>
              <p:cNvSpPr>
                <a:spLocks/>
              </p:cNvSpPr>
              <p:nvPr/>
            </p:nvSpPr>
            <p:spPr bwMode="auto">
              <a:xfrm>
                <a:off x="1464" y="628"/>
                <a:ext cx="2519" cy="133"/>
              </a:xfrm>
              <a:custGeom>
                <a:avLst/>
                <a:gdLst>
                  <a:gd name="T0" fmla="*/ 315 w 5037"/>
                  <a:gd name="T1" fmla="*/ 8 h 297"/>
                  <a:gd name="T2" fmla="*/ 0 w 5037"/>
                  <a:gd name="T3" fmla="*/ 8 h 297"/>
                  <a:gd name="T4" fmla="*/ 7 w 5037"/>
                  <a:gd name="T5" fmla="*/ 12 h 297"/>
                  <a:gd name="T6" fmla="*/ 315 w 5037"/>
                  <a:gd name="T7" fmla="*/ 12 h 297"/>
                  <a:gd name="T8" fmla="*/ 315 w 5037"/>
                  <a:gd name="T9" fmla="*/ 8 h 297"/>
                  <a:gd name="T10" fmla="*/ 315 w 5037"/>
                  <a:gd name="T11" fmla="*/ 12 h 297"/>
                  <a:gd name="T12" fmla="*/ 315 w 5037"/>
                  <a:gd name="T13" fmla="*/ 4 h 297"/>
                  <a:gd name="T14" fmla="*/ 315 w 5037"/>
                  <a:gd name="T15" fmla="*/ 0 h 297"/>
                  <a:gd name="T16" fmla="*/ 315 w 5037"/>
                  <a:gd name="T17" fmla="*/ 8 h 29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037"/>
                  <a:gd name="T28" fmla="*/ 0 h 297"/>
                  <a:gd name="T29" fmla="*/ 5037 w 5037"/>
                  <a:gd name="T30" fmla="*/ 297 h 29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037" h="297">
                    <a:moveTo>
                      <a:pt x="5037" y="198"/>
                    </a:moveTo>
                    <a:lnTo>
                      <a:pt x="0" y="198"/>
                    </a:lnTo>
                    <a:lnTo>
                      <a:pt x="99" y="297"/>
                    </a:lnTo>
                    <a:lnTo>
                      <a:pt x="5037" y="297"/>
                    </a:lnTo>
                    <a:lnTo>
                      <a:pt x="5037" y="198"/>
                    </a:lnTo>
                    <a:lnTo>
                      <a:pt x="5037" y="297"/>
                    </a:lnTo>
                    <a:lnTo>
                      <a:pt x="5037" y="99"/>
                    </a:lnTo>
                    <a:lnTo>
                      <a:pt x="5037" y="0"/>
                    </a:lnTo>
                    <a:lnTo>
                      <a:pt x="5037" y="198"/>
                    </a:lnTo>
                    <a:close/>
                  </a:path>
                </a:pathLst>
              </a:custGeom>
              <a:solidFill>
                <a:srgbClr val="5788BE"/>
              </a:solidFill>
              <a:ln w="16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" name="Rectangle 5"/>
              <p:cNvSpPr>
                <a:spLocks noChangeArrowheads="1"/>
              </p:cNvSpPr>
              <p:nvPr/>
            </p:nvSpPr>
            <p:spPr bwMode="auto">
              <a:xfrm>
                <a:off x="3977" y="629"/>
                <a:ext cx="11" cy="87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0" name="Freeform 6"/>
              <p:cNvSpPr>
                <a:spLocks/>
              </p:cNvSpPr>
              <p:nvPr/>
            </p:nvSpPr>
            <p:spPr bwMode="auto">
              <a:xfrm>
                <a:off x="1415" y="584"/>
                <a:ext cx="2568" cy="177"/>
              </a:xfrm>
              <a:custGeom>
                <a:avLst/>
                <a:gdLst>
                  <a:gd name="T0" fmla="*/ 321 w 5135"/>
                  <a:gd name="T1" fmla="*/ 12 h 396"/>
                  <a:gd name="T2" fmla="*/ 7 w 5135"/>
                  <a:gd name="T3" fmla="*/ 12 h 396"/>
                  <a:gd name="T4" fmla="*/ 7 w 5135"/>
                  <a:gd name="T5" fmla="*/ 16 h 396"/>
                  <a:gd name="T6" fmla="*/ 0 w 5135"/>
                  <a:gd name="T7" fmla="*/ 8 h 396"/>
                  <a:gd name="T8" fmla="*/ 7 w 5135"/>
                  <a:gd name="T9" fmla="*/ 0 h 396"/>
                  <a:gd name="T10" fmla="*/ 7 w 5135"/>
                  <a:gd name="T11" fmla="*/ 4 h 396"/>
                  <a:gd name="T12" fmla="*/ 321 w 5135"/>
                  <a:gd name="T13" fmla="*/ 4 h 396"/>
                  <a:gd name="T14" fmla="*/ 321 w 5135"/>
                  <a:gd name="T15" fmla="*/ 12 h 39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135"/>
                  <a:gd name="T25" fmla="*/ 0 h 396"/>
                  <a:gd name="T26" fmla="*/ 5135 w 5135"/>
                  <a:gd name="T27" fmla="*/ 396 h 39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135" h="396">
                    <a:moveTo>
                      <a:pt x="5135" y="297"/>
                    </a:moveTo>
                    <a:lnTo>
                      <a:pt x="98" y="297"/>
                    </a:lnTo>
                    <a:lnTo>
                      <a:pt x="98" y="396"/>
                    </a:lnTo>
                    <a:lnTo>
                      <a:pt x="0" y="198"/>
                    </a:lnTo>
                    <a:lnTo>
                      <a:pt x="98" y="0"/>
                    </a:lnTo>
                    <a:lnTo>
                      <a:pt x="98" y="99"/>
                    </a:lnTo>
                    <a:lnTo>
                      <a:pt x="5135" y="99"/>
                    </a:lnTo>
                    <a:lnTo>
                      <a:pt x="5135" y="29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1" name="Freeform 7"/>
              <p:cNvSpPr>
                <a:spLocks/>
              </p:cNvSpPr>
              <p:nvPr/>
            </p:nvSpPr>
            <p:spPr bwMode="auto">
              <a:xfrm>
                <a:off x="1415" y="584"/>
                <a:ext cx="2568" cy="177"/>
              </a:xfrm>
              <a:custGeom>
                <a:avLst/>
                <a:gdLst>
                  <a:gd name="T0" fmla="*/ 321 w 5135"/>
                  <a:gd name="T1" fmla="*/ 12 h 396"/>
                  <a:gd name="T2" fmla="*/ 7 w 5135"/>
                  <a:gd name="T3" fmla="*/ 12 h 396"/>
                  <a:gd name="T4" fmla="*/ 7 w 5135"/>
                  <a:gd name="T5" fmla="*/ 16 h 396"/>
                  <a:gd name="T6" fmla="*/ 0 w 5135"/>
                  <a:gd name="T7" fmla="*/ 8 h 396"/>
                  <a:gd name="T8" fmla="*/ 7 w 5135"/>
                  <a:gd name="T9" fmla="*/ 0 h 396"/>
                  <a:gd name="T10" fmla="*/ 7 w 5135"/>
                  <a:gd name="T11" fmla="*/ 4 h 396"/>
                  <a:gd name="T12" fmla="*/ 321 w 5135"/>
                  <a:gd name="T13" fmla="*/ 4 h 39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135"/>
                  <a:gd name="T22" fmla="*/ 0 h 396"/>
                  <a:gd name="T23" fmla="*/ 5135 w 5135"/>
                  <a:gd name="T24" fmla="*/ 396 h 39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135" h="396">
                    <a:moveTo>
                      <a:pt x="5135" y="297"/>
                    </a:moveTo>
                    <a:lnTo>
                      <a:pt x="98" y="297"/>
                    </a:lnTo>
                    <a:lnTo>
                      <a:pt x="98" y="396"/>
                    </a:lnTo>
                    <a:lnTo>
                      <a:pt x="0" y="198"/>
                    </a:lnTo>
                    <a:lnTo>
                      <a:pt x="98" y="0"/>
                    </a:lnTo>
                    <a:lnTo>
                      <a:pt x="98" y="99"/>
                    </a:lnTo>
                    <a:lnTo>
                      <a:pt x="5135" y="99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2" name="Freeform 9"/>
              <p:cNvSpPr>
                <a:spLocks/>
              </p:cNvSpPr>
              <p:nvPr/>
            </p:nvSpPr>
            <p:spPr bwMode="auto">
              <a:xfrm>
                <a:off x="3884" y="717"/>
                <a:ext cx="346" cy="44"/>
              </a:xfrm>
              <a:custGeom>
                <a:avLst/>
                <a:gdLst>
                  <a:gd name="T0" fmla="*/ 0 w 691"/>
                  <a:gd name="T1" fmla="*/ 0 h 99"/>
                  <a:gd name="T2" fmla="*/ 7 w 691"/>
                  <a:gd name="T3" fmla="*/ 4 h 99"/>
                  <a:gd name="T4" fmla="*/ 44 w 691"/>
                  <a:gd name="T5" fmla="*/ 4 h 99"/>
                  <a:gd name="T6" fmla="*/ 37 w 691"/>
                  <a:gd name="T7" fmla="*/ 0 h 99"/>
                  <a:gd name="T8" fmla="*/ 0 w 691"/>
                  <a:gd name="T9" fmla="*/ 0 h 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1"/>
                  <a:gd name="T16" fmla="*/ 0 h 99"/>
                  <a:gd name="T17" fmla="*/ 691 w 691"/>
                  <a:gd name="T18" fmla="*/ 99 h 9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1" h="99">
                    <a:moveTo>
                      <a:pt x="0" y="0"/>
                    </a:moveTo>
                    <a:lnTo>
                      <a:pt x="99" y="99"/>
                    </a:lnTo>
                    <a:lnTo>
                      <a:pt x="691" y="99"/>
                    </a:lnTo>
                    <a:lnTo>
                      <a:pt x="59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788BE"/>
              </a:solidFill>
              <a:ln w="16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" name="Freeform 10"/>
              <p:cNvSpPr>
                <a:spLocks/>
              </p:cNvSpPr>
              <p:nvPr/>
            </p:nvSpPr>
            <p:spPr bwMode="auto">
              <a:xfrm>
                <a:off x="4180" y="628"/>
                <a:ext cx="148" cy="354"/>
              </a:xfrm>
              <a:custGeom>
                <a:avLst/>
                <a:gdLst>
                  <a:gd name="T0" fmla="*/ 12 w 297"/>
                  <a:gd name="T1" fmla="*/ 32 h 791"/>
                  <a:gd name="T2" fmla="*/ 12 w 297"/>
                  <a:gd name="T3" fmla="*/ 0 h 791"/>
                  <a:gd name="T4" fmla="*/ 18 w 297"/>
                  <a:gd name="T5" fmla="*/ 4 h 791"/>
                  <a:gd name="T6" fmla="*/ 18 w 297"/>
                  <a:gd name="T7" fmla="*/ 32 h 791"/>
                  <a:gd name="T8" fmla="*/ 12 w 297"/>
                  <a:gd name="T9" fmla="*/ 32 h 791"/>
                  <a:gd name="T10" fmla="*/ 18 w 297"/>
                  <a:gd name="T11" fmla="*/ 32 h 791"/>
                  <a:gd name="T12" fmla="*/ 6 w 297"/>
                  <a:gd name="T13" fmla="*/ 32 h 791"/>
                  <a:gd name="T14" fmla="*/ 0 w 297"/>
                  <a:gd name="T15" fmla="*/ 32 h 791"/>
                  <a:gd name="T16" fmla="*/ 12 w 297"/>
                  <a:gd name="T17" fmla="*/ 32 h 79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97"/>
                  <a:gd name="T28" fmla="*/ 0 h 791"/>
                  <a:gd name="T29" fmla="*/ 297 w 297"/>
                  <a:gd name="T30" fmla="*/ 791 h 79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97" h="791">
                    <a:moveTo>
                      <a:pt x="198" y="791"/>
                    </a:moveTo>
                    <a:lnTo>
                      <a:pt x="198" y="0"/>
                    </a:lnTo>
                    <a:lnTo>
                      <a:pt x="297" y="99"/>
                    </a:lnTo>
                    <a:lnTo>
                      <a:pt x="297" y="791"/>
                    </a:lnTo>
                    <a:lnTo>
                      <a:pt x="198" y="791"/>
                    </a:lnTo>
                    <a:lnTo>
                      <a:pt x="297" y="791"/>
                    </a:lnTo>
                    <a:lnTo>
                      <a:pt x="99" y="791"/>
                    </a:lnTo>
                    <a:lnTo>
                      <a:pt x="0" y="791"/>
                    </a:lnTo>
                    <a:lnTo>
                      <a:pt x="198" y="791"/>
                    </a:lnTo>
                    <a:close/>
                  </a:path>
                </a:pathLst>
              </a:custGeom>
              <a:solidFill>
                <a:srgbClr val="5788BE"/>
              </a:solidFill>
              <a:ln w="16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" name="Freeform 11"/>
              <p:cNvSpPr>
                <a:spLocks/>
              </p:cNvSpPr>
              <p:nvPr/>
            </p:nvSpPr>
            <p:spPr bwMode="auto">
              <a:xfrm>
                <a:off x="3879" y="628"/>
                <a:ext cx="400" cy="359"/>
              </a:xfrm>
              <a:custGeom>
                <a:avLst/>
                <a:gdLst>
                  <a:gd name="T0" fmla="*/ 0 w 801"/>
                  <a:gd name="T1" fmla="*/ 0 h 801"/>
                  <a:gd name="T2" fmla="*/ 50 w 801"/>
                  <a:gd name="T3" fmla="*/ 0 h 801"/>
                  <a:gd name="T4" fmla="*/ 50 w 801"/>
                  <a:gd name="T5" fmla="*/ 32 h 801"/>
                  <a:gd name="T6" fmla="*/ 37 w 801"/>
                  <a:gd name="T7" fmla="*/ 32 h 801"/>
                  <a:gd name="T8" fmla="*/ 37 w 801"/>
                  <a:gd name="T9" fmla="*/ 8 h 801"/>
                  <a:gd name="T10" fmla="*/ 0 w 801"/>
                  <a:gd name="T11" fmla="*/ 8 h 801"/>
                  <a:gd name="T12" fmla="*/ 0 w 801"/>
                  <a:gd name="T13" fmla="*/ 0 h 80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01"/>
                  <a:gd name="T22" fmla="*/ 0 h 801"/>
                  <a:gd name="T23" fmla="*/ 801 w 801"/>
                  <a:gd name="T24" fmla="*/ 801 h 80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01" h="801">
                    <a:moveTo>
                      <a:pt x="0" y="0"/>
                    </a:moveTo>
                    <a:lnTo>
                      <a:pt x="801" y="0"/>
                    </a:lnTo>
                    <a:lnTo>
                      <a:pt x="801" y="801"/>
                    </a:lnTo>
                    <a:lnTo>
                      <a:pt x="603" y="801"/>
                    </a:lnTo>
                    <a:lnTo>
                      <a:pt x="603" y="198"/>
                    </a:lnTo>
                    <a:lnTo>
                      <a:pt x="0" y="19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" name="Freeform 12"/>
              <p:cNvSpPr>
                <a:spLocks/>
              </p:cNvSpPr>
              <p:nvPr/>
            </p:nvSpPr>
            <p:spPr bwMode="auto">
              <a:xfrm>
                <a:off x="3884" y="628"/>
                <a:ext cx="395" cy="354"/>
              </a:xfrm>
              <a:custGeom>
                <a:avLst/>
                <a:gdLst>
                  <a:gd name="T0" fmla="*/ 49 w 790"/>
                  <a:gd name="T1" fmla="*/ 32 h 791"/>
                  <a:gd name="T2" fmla="*/ 49 w 790"/>
                  <a:gd name="T3" fmla="*/ 0 h 791"/>
                  <a:gd name="T4" fmla="*/ 0 w 790"/>
                  <a:gd name="T5" fmla="*/ 0 h 791"/>
                  <a:gd name="T6" fmla="*/ 0 60000 65536"/>
                  <a:gd name="T7" fmla="*/ 0 60000 65536"/>
                  <a:gd name="T8" fmla="*/ 0 60000 65536"/>
                  <a:gd name="T9" fmla="*/ 0 w 790"/>
                  <a:gd name="T10" fmla="*/ 0 h 791"/>
                  <a:gd name="T11" fmla="*/ 790 w 790"/>
                  <a:gd name="T12" fmla="*/ 791 h 79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90" h="791">
                    <a:moveTo>
                      <a:pt x="790" y="791"/>
                    </a:moveTo>
                    <a:lnTo>
                      <a:pt x="790" y="0"/>
                    </a:lnTo>
                    <a:lnTo>
                      <a:pt x="0" y="0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" name="Freeform 13"/>
              <p:cNvSpPr>
                <a:spLocks/>
              </p:cNvSpPr>
              <p:nvPr/>
            </p:nvSpPr>
            <p:spPr bwMode="auto">
              <a:xfrm>
                <a:off x="3884" y="717"/>
                <a:ext cx="296" cy="265"/>
              </a:xfrm>
              <a:custGeom>
                <a:avLst/>
                <a:gdLst>
                  <a:gd name="T0" fmla="*/ 37 w 592"/>
                  <a:gd name="T1" fmla="*/ 24 h 593"/>
                  <a:gd name="T2" fmla="*/ 37 w 592"/>
                  <a:gd name="T3" fmla="*/ 0 h 593"/>
                  <a:gd name="T4" fmla="*/ 0 w 592"/>
                  <a:gd name="T5" fmla="*/ 0 h 593"/>
                  <a:gd name="T6" fmla="*/ 0 60000 65536"/>
                  <a:gd name="T7" fmla="*/ 0 60000 65536"/>
                  <a:gd name="T8" fmla="*/ 0 60000 65536"/>
                  <a:gd name="T9" fmla="*/ 0 w 592"/>
                  <a:gd name="T10" fmla="*/ 0 h 593"/>
                  <a:gd name="T11" fmla="*/ 592 w 592"/>
                  <a:gd name="T12" fmla="*/ 593 h 59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2" h="593">
                    <a:moveTo>
                      <a:pt x="592" y="593"/>
                    </a:moveTo>
                    <a:lnTo>
                      <a:pt x="592" y="0"/>
                    </a:lnTo>
                    <a:lnTo>
                      <a:pt x="0" y="0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7" name="Freeform 14"/>
              <p:cNvSpPr>
                <a:spLocks/>
              </p:cNvSpPr>
              <p:nvPr/>
            </p:nvSpPr>
            <p:spPr bwMode="auto">
              <a:xfrm>
                <a:off x="1464" y="4034"/>
                <a:ext cx="50" cy="222"/>
              </a:xfrm>
              <a:custGeom>
                <a:avLst/>
                <a:gdLst>
                  <a:gd name="T0" fmla="*/ 0 w 99"/>
                  <a:gd name="T1" fmla="*/ 0 h 494"/>
                  <a:gd name="T2" fmla="*/ 7 w 99"/>
                  <a:gd name="T3" fmla="*/ 4 h 494"/>
                  <a:gd name="T4" fmla="*/ 7 w 99"/>
                  <a:gd name="T5" fmla="*/ 20 h 494"/>
                  <a:gd name="T6" fmla="*/ 0 w 99"/>
                  <a:gd name="T7" fmla="*/ 16 h 494"/>
                  <a:gd name="T8" fmla="*/ 0 w 99"/>
                  <a:gd name="T9" fmla="*/ 0 h 49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"/>
                  <a:gd name="T16" fmla="*/ 0 h 494"/>
                  <a:gd name="T17" fmla="*/ 99 w 99"/>
                  <a:gd name="T18" fmla="*/ 494 h 49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" h="494">
                    <a:moveTo>
                      <a:pt x="0" y="0"/>
                    </a:moveTo>
                    <a:lnTo>
                      <a:pt x="99" y="99"/>
                    </a:lnTo>
                    <a:lnTo>
                      <a:pt x="99" y="494"/>
                    </a:lnTo>
                    <a:lnTo>
                      <a:pt x="0" y="3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788BE"/>
              </a:solidFill>
              <a:ln w="16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8" name="Freeform 15"/>
              <p:cNvSpPr>
                <a:spLocks/>
              </p:cNvSpPr>
              <p:nvPr/>
            </p:nvSpPr>
            <p:spPr bwMode="auto">
              <a:xfrm>
                <a:off x="1464" y="4078"/>
                <a:ext cx="2469" cy="133"/>
              </a:xfrm>
              <a:custGeom>
                <a:avLst/>
                <a:gdLst>
                  <a:gd name="T0" fmla="*/ 308 w 4939"/>
                  <a:gd name="T1" fmla="*/ 8 h 296"/>
                  <a:gd name="T2" fmla="*/ 0 w 4939"/>
                  <a:gd name="T3" fmla="*/ 8 h 296"/>
                  <a:gd name="T4" fmla="*/ 6 w 4939"/>
                  <a:gd name="T5" fmla="*/ 12 h 296"/>
                  <a:gd name="T6" fmla="*/ 308 w 4939"/>
                  <a:gd name="T7" fmla="*/ 12 h 296"/>
                  <a:gd name="T8" fmla="*/ 308 w 4939"/>
                  <a:gd name="T9" fmla="*/ 8 h 296"/>
                  <a:gd name="T10" fmla="*/ 308 w 4939"/>
                  <a:gd name="T11" fmla="*/ 12 h 296"/>
                  <a:gd name="T12" fmla="*/ 308 w 4939"/>
                  <a:gd name="T13" fmla="*/ 4 h 296"/>
                  <a:gd name="T14" fmla="*/ 308 w 4939"/>
                  <a:gd name="T15" fmla="*/ 0 h 296"/>
                  <a:gd name="T16" fmla="*/ 308 w 4939"/>
                  <a:gd name="T17" fmla="*/ 8 h 29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939"/>
                  <a:gd name="T28" fmla="*/ 0 h 296"/>
                  <a:gd name="T29" fmla="*/ 4939 w 4939"/>
                  <a:gd name="T30" fmla="*/ 296 h 29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939" h="296">
                    <a:moveTo>
                      <a:pt x="4939" y="198"/>
                    </a:moveTo>
                    <a:lnTo>
                      <a:pt x="0" y="198"/>
                    </a:lnTo>
                    <a:lnTo>
                      <a:pt x="99" y="296"/>
                    </a:lnTo>
                    <a:lnTo>
                      <a:pt x="4939" y="296"/>
                    </a:lnTo>
                    <a:lnTo>
                      <a:pt x="4939" y="198"/>
                    </a:lnTo>
                    <a:lnTo>
                      <a:pt x="4939" y="296"/>
                    </a:lnTo>
                    <a:lnTo>
                      <a:pt x="4939" y="99"/>
                    </a:lnTo>
                    <a:lnTo>
                      <a:pt x="4939" y="0"/>
                    </a:lnTo>
                    <a:lnTo>
                      <a:pt x="4939" y="198"/>
                    </a:lnTo>
                    <a:close/>
                  </a:path>
                </a:pathLst>
              </a:custGeom>
              <a:solidFill>
                <a:srgbClr val="5788BE"/>
              </a:solidFill>
              <a:ln w="16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9" name="Freeform 17"/>
              <p:cNvSpPr>
                <a:spLocks/>
              </p:cNvSpPr>
              <p:nvPr/>
            </p:nvSpPr>
            <p:spPr bwMode="auto">
              <a:xfrm>
                <a:off x="1415" y="4034"/>
                <a:ext cx="2518" cy="177"/>
              </a:xfrm>
              <a:custGeom>
                <a:avLst/>
                <a:gdLst>
                  <a:gd name="T0" fmla="*/ 314 w 5037"/>
                  <a:gd name="T1" fmla="*/ 12 h 395"/>
                  <a:gd name="T2" fmla="*/ 6 w 5037"/>
                  <a:gd name="T3" fmla="*/ 12 h 395"/>
                  <a:gd name="T4" fmla="*/ 6 w 5037"/>
                  <a:gd name="T5" fmla="*/ 16 h 395"/>
                  <a:gd name="T6" fmla="*/ 0 w 5037"/>
                  <a:gd name="T7" fmla="*/ 8 h 395"/>
                  <a:gd name="T8" fmla="*/ 6 w 5037"/>
                  <a:gd name="T9" fmla="*/ 0 h 395"/>
                  <a:gd name="T10" fmla="*/ 6 w 5037"/>
                  <a:gd name="T11" fmla="*/ 4 h 395"/>
                  <a:gd name="T12" fmla="*/ 314 w 5037"/>
                  <a:gd name="T13" fmla="*/ 4 h 395"/>
                  <a:gd name="T14" fmla="*/ 314 w 5037"/>
                  <a:gd name="T15" fmla="*/ 12 h 39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037"/>
                  <a:gd name="T25" fmla="*/ 0 h 395"/>
                  <a:gd name="T26" fmla="*/ 5037 w 5037"/>
                  <a:gd name="T27" fmla="*/ 395 h 39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037" h="395">
                    <a:moveTo>
                      <a:pt x="5037" y="297"/>
                    </a:moveTo>
                    <a:lnTo>
                      <a:pt x="98" y="297"/>
                    </a:lnTo>
                    <a:lnTo>
                      <a:pt x="98" y="395"/>
                    </a:lnTo>
                    <a:lnTo>
                      <a:pt x="0" y="198"/>
                    </a:lnTo>
                    <a:lnTo>
                      <a:pt x="98" y="0"/>
                    </a:lnTo>
                    <a:lnTo>
                      <a:pt x="98" y="99"/>
                    </a:lnTo>
                    <a:lnTo>
                      <a:pt x="5037" y="99"/>
                    </a:lnTo>
                    <a:lnTo>
                      <a:pt x="5037" y="29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0" name="Freeform 18"/>
              <p:cNvSpPr>
                <a:spLocks/>
              </p:cNvSpPr>
              <p:nvPr/>
            </p:nvSpPr>
            <p:spPr bwMode="auto">
              <a:xfrm>
                <a:off x="1415" y="4034"/>
                <a:ext cx="2518" cy="177"/>
              </a:xfrm>
              <a:custGeom>
                <a:avLst/>
                <a:gdLst>
                  <a:gd name="T0" fmla="*/ 314 w 5037"/>
                  <a:gd name="T1" fmla="*/ 12 h 395"/>
                  <a:gd name="T2" fmla="*/ 6 w 5037"/>
                  <a:gd name="T3" fmla="*/ 12 h 395"/>
                  <a:gd name="T4" fmla="*/ 6 w 5037"/>
                  <a:gd name="T5" fmla="*/ 16 h 395"/>
                  <a:gd name="T6" fmla="*/ 0 w 5037"/>
                  <a:gd name="T7" fmla="*/ 8 h 395"/>
                  <a:gd name="T8" fmla="*/ 6 w 5037"/>
                  <a:gd name="T9" fmla="*/ 0 h 395"/>
                  <a:gd name="T10" fmla="*/ 6 w 5037"/>
                  <a:gd name="T11" fmla="*/ 4 h 395"/>
                  <a:gd name="T12" fmla="*/ 314 w 5037"/>
                  <a:gd name="T13" fmla="*/ 4 h 39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037"/>
                  <a:gd name="T22" fmla="*/ 0 h 395"/>
                  <a:gd name="T23" fmla="*/ 5037 w 5037"/>
                  <a:gd name="T24" fmla="*/ 395 h 39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037" h="395">
                    <a:moveTo>
                      <a:pt x="5037" y="297"/>
                    </a:moveTo>
                    <a:lnTo>
                      <a:pt x="98" y="297"/>
                    </a:lnTo>
                    <a:lnTo>
                      <a:pt x="98" y="395"/>
                    </a:lnTo>
                    <a:lnTo>
                      <a:pt x="0" y="198"/>
                    </a:lnTo>
                    <a:lnTo>
                      <a:pt x="98" y="0"/>
                    </a:lnTo>
                    <a:lnTo>
                      <a:pt x="98" y="99"/>
                    </a:lnTo>
                    <a:lnTo>
                      <a:pt x="5037" y="99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1" name="Freeform 20"/>
              <p:cNvSpPr>
                <a:spLocks/>
              </p:cNvSpPr>
              <p:nvPr/>
            </p:nvSpPr>
            <p:spPr bwMode="auto">
              <a:xfrm>
                <a:off x="4180" y="938"/>
                <a:ext cx="148" cy="3008"/>
              </a:xfrm>
              <a:custGeom>
                <a:avLst/>
                <a:gdLst>
                  <a:gd name="T0" fmla="*/ 12 w 297"/>
                  <a:gd name="T1" fmla="*/ 0 h 6721"/>
                  <a:gd name="T2" fmla="*/ 12 w 297"/>
                  <a:gd name="T3" fmla="*/ 269 h 6721"/>
                  <a:gd name="T4" fmla="*/ 0 w 297"/>
                  <a:gd name="T5" fmla="*/ 269 h 6721"/>
                  <a:gd name="T6" fmla="*/ 6 w 297"/>
                  <a:gd name="T7" fmla="*/ 269 h 6721"/>
                  <a:gd name="T8" fmla="*/ 18 w 297"/>
                  <a:gd name="T9" fmla="*/ 269 h 6721"/>
                  <a:gd name="T10" fmla="*/ 12 w 297"/>
                  <a:gd name="T11" fmla="*/ 269 h 6721"/>
                  <a:gd name="T12" fmla="*/ 18 w 297"/>
                  <a:gd name="T13" fmla="*/ 269 h 6721"/>
                  <a:gd name="T14" fmla="*/ 18 w 297"/>
                  <a:gd name="T15" fmla="*/ 4 h 6721"/>
                  <a:gd name="T16" fmla="*/ 12 w 297"/>
                  <a:gd name="T17" fmla="*/ 0 h 67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97"/>
                  <a:gd name="T28" fmla="*/ 0 h 6721"/>
                  <a:gd name="T29" fmla="*/ 297 w 297"/>
                  <a:gd name="T30" fmla="*/ 6721 h 672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97" h="6721">
                    <a:moveTo>
                      <a:pt x="198" y="0"/>
                    </a:moveTo>
                    <a:lnTo>
                      <a:pt x="198" y="6721"/>
                    </a:lnTo>
                    <a:lnTo>
                      <a:pt x="0" y="6721"/>
                    </a:lnTo>
                    <a:lnTo>
                      <a:pt x="99" y="6721"/>
                    </a:lnTo>
                    <a:lnTo>
                      <a:pt x="297" y="6721"/>
                    </a:lnTo>
                    <a:lnTo>
                      <a:pt x="198" y="6721"/>
                    </a:lnTo>
                    <a:lnTo>
                      <a:pt x="297" y="6721"/>
                    </a:lnTo>
                    <a:lnTo>
                      <a:pt x="297" y="99"/>
                    </a:lnTo>
                    <a:lnTo>
                      <a:pt x="198" y="0"/>
                    </a:lnTo>
                    <a:close/>
                  </a:path>
                </a:pathLst>
              </a:custGeom>
              <a:solidFill>
                <a:srgbClr val="5788BE"/>
              </a:solidFill>
              <a:ln w="16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" name="Rectangle 21"/>
              <p:cNvSpPr>
                <a:spLocks noChangeArrowheads="1"/>
              </p:cNvSpPr>
              <p:nvPr/>
            </p:nvSpPr>
            <p:spPr bwMode="auto">
              <a:xfrm>
                <a:off x="4181" y="933"/>
                <a:ext cx="97" cy="3017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3" name="Line 22"/>
              <p:cNvSpPr>
                <a:spLocks noChangeShapeType="1"/>
              </p:cNvSpPr>
              <p:nvPr/>
            </p:nvSpPr>
            <p:spPr bwMode="auto">
              <a:xfrm>
                <a:off x="4180" y="938"/>
                <a:ext cx="1" cy="3008"/>
              </a:xfrm>
              <a:prstGeom prst="lin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4" name="Line 23"/>
              <p:cNvSpPr>
                <a:spLocks noChangeShapeType="1"/>
              </p:cNvSpPr>
              <p:nvPr/>
            </p:nvSpPr>
            <p:spPr bwMode="auto">
              <a:xfrm>
                <a:off x="4279" y="938"/>
                <a:ext cx="1" cy="3008"/>
              </a:xfrm>
              <a:prstGeom prst="lin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5" name="Freeform 25"/>
              <p:cNvSpPr>
                <a:spLocks/>
              </p:cNvSpPr>
              <p:nvPr/>
            </p:nvSpPr>
            <p:spPr bwMode="auto">
              <a:xfrm>
                <a:off x="3884" y="3813"/>
                <a:ext cx="444" cy="398"/>
              </a:xfrm>
              <a:custGeom>
                <a:avLst/>
                <a:gdLst>
                  <a:gd name="T0" fmla="*/ 49 w 889"/>
                  <a:gd name="T1" fmla="*/ 0 h 889"/>
                  <a:gd name="T2" fmla="*/ 49 w 889"/>
                  <a:gd name="T3" fmla="*/ 32 h 889"/>
                  <a:gd name="T4" fmla="*/ 0 w 889"/>
                  <a:gd name="T5" fmla="*/ 32 h 889"/>
                  <a:gd name="T6" fmla="*/ 6 w 889"/>
                  <a:gd name="T7" fmla="*/ 36 h 889"/>
                  <a:gd name="T8" fmla="*/ 55 w 889"/>
                  <a:gd name="T9" fmla="*/ 36 h 889"/>
                  <a:gd name="T10" fmla="*/ 49 w 889"/>
                  <a:gd name="T11" fmla="*/ 32 h 889"/>
                  <a:gd name="T12" fmla="*/ 55 w 889"/>
                  <a:gd name="T13" fmla="*/ 36 h 889"/>
                  <a:gd name="T14" fmla="*/ 55 w 889"/>
                  <a:gd name="T15" fmla="*/ 4 h 889"/>
                  <a:gd name="T16" fmla="*/ 49 w 889"/>
                  <a:gd name="T17" fmla="*/ 0 h 88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89"/>
                  <a:gd name="T28" fmla="*/ 0 h 889"/>
                  <a:gd name="T29" fmla="*/ 889 w 889"/>
                  <a:gd name="T30" fmla="*/ 889 h 88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89" h="889">
                    <a:moveTo>
                      <a:pt x="790" y="0"/>
                    </a:moveTo>
                    <a:lnTo>
                      <a:pt x="790" y="791"/>
                    </a:lnTo>
                    <a:lnTo>
                      <a:pt x="0" y="791"/>
                    </a:lnTo>
                    <a:lnTo>
                      <a:pt x="99" y="889"/>
                    </a:lnTo>
                    <a:lnTo>
                      <a:pt x="889" y="889"/>
                    </a:lnTo>
                    <a:lnTo>
                      <a:pt x="790" y="791"/>
                    </a:lnTo>
                    <a:lnTo>
                      <a:pt x="889" y="889"/>
                    </a:lnTo>
                    <a:lnTo>
                      <a:pt x="889" y="99"/>
                    </a:lnTo>
                    <a:lnTo>
                      <a:pt x="790" y="0"/>
                    </a:lnTo>
                    <a:close/>
                  </a:path>
                </a:pathLst>
              </a:custGeom>
              <a:solidFill>
                <a:srgbClr val="5788BE"/>
              </a:solidFill>
              <a:ln w="16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6" name="Freeform 26"/>
              <p:cNvSpPr>
                <a:spLocks/>
              </p:cNvSpPr>
              <p:nvPr/>
            </p:nvSpPr>
            <p:spPr bwMode="auto">
              <a:xfrm>
                <a:off x="3879" y="3808"/>
                <a:ext cx="400" cy="359"/>
              </a:xfrm>
              <a:custGeom>
                <a:avLst/>
                <a:gdLst>
                  <a:gd name="T0" fmla="*/ 50 w 801"/>
                  <a:gd name="T1" fmla="*/ 0 h 802"/>
                  <a:gd name="T2" fmla="*/ 50 w 801"/>
                  <a:gd name="T3" fmla="*/ 32 h 802"/>
                  <a:gd name="T4" fmla="*/ 0 w 801"/>
                  <a:gd name="T5" fmla="*/ 32 h 802"/>
                  <a:gd name="T6" fmla="*/ 0 w 801"/>
                  <a:gd name="T7" fmla="*/ 24 h 802"/>
                  <a:gd name="T8" fmla="*/ 37 w 801"/>
                  <a:gd name="T9" fmla="*/ 24 h 802"/>
                  <a:gd name="T10" fmla="*/ 37 w 801"/>
                  <a:gd name="T11" fmla="*/ 0 h 802"/>
                  <a:gd name="T12" fmla="*/ 50 w 801"/>
                  <a:gd name="T13" fmla="*/ 0 h 80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01"/>
                  <a:gd name="T22" fmla="*/ 0 h 802"/>
                  <a:gd name="T23" fmla="*/ 801 w 801"/>
                  <a:gd name="T24" fmla="*/ 802 h 80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01" h="802">
                    <a:moveTo>
                      <a:pt x="801" y="0"/>
                    </a:moveTo>
                    <a:lnTo>
                      <a:pt x="801" y="802"/>
                    </a:lnTo>
                    <a:lnTo>
                      <a:pt x="0" y="802"/>
                    </a:lnTo>
                    <a:lnTo>
                      <a:pt x="0" y="604"/>
                    </a:lnTo>
                    <a:lnTo>
                      <a:pt x="603" y="604"/>
                    </a:lnTo>
                    <a:lnTo>
                      <a:pt x="603" y="0"/>
                    </a:lnTo>
                    <a:lnTo>
                      <a:pt x="801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7" name="Freeform 27"/>
              <p:cNvSpPr>
                <a:spLocks/>
              </p:cNvSpPr>
              <p:nvPr/>
            </p:nvSpPr>
            <p:spPr bwMode="auto">
              <a:xfrm>
                <a:off x="3884" y="3813"/>
                <a:ext cx="395" cy="354"/>
              </a:xfrm>
              <a:custGeom>
                <a:avLst/>
                <a:gdLst>
                  <a:gd name="T0" fmla="*/ 49 w 790"/>
                  <a:gd name="T1" fmla="*/ 0 h 791"/>
                  <a:gd name="T2" fmla="*/ 49 w 790"/>
                  <a:gd name="T3" fmla="*/ 32 h 791"/>
                  <a:gd name="T4" fmla="*/ 0 w 790"/>
                  <a:gd name="T5" fmla="*/ 32 h 791"/>
                  <a:gd name="T6" fmla="*/ 0 60000 65536"/>
                  <a:gd name="T7" fmla="*/ 0 60000 65536"/>
                  <a:gd name="T8" fmla="*/ 0 60000 65536"/>
                  <a:gd name="T9" fmla="*/ 0 w 790"/>
                  <a:gd name="T10" fmla="*/ 0 h 791"/>
                  <a:gd name="T11" fmla="*/ 790 w 790"/>
                  <a:gd name="T12" fmla="*/ 791 h 79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90" h="791">
                    <a:moveTo>
                      <a:pt x="790" y="0"/>
                    </a:moveTo>
                    <a:lnTo>
                      <a:pt x="790" y="791"/>
                    </a:lnTo>
                    <a:lnTo>
                      <a:pt x="0" y="791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" name="Freeform 28"/>
              <p:cNvSpPr>
                <a:spLocks/>
              </p:cNvSpPr>
              <p:nvPr/>
            </p:nvSpPr>
            <p:spPr bwMode="auto">
              <a:xfrm>
                <a:off x="3884" y="3813"/>
                <a:ext cx="296" cy="265"/>
              </a:xfrm>
              <a:custGeom>
                <a:avLst/>
                <a:gdLst>
                  <a:gd name="T0" fmla="*/ 37 w 592"/>
                  <a:gd name="T1" fmla="*/ 0 h 593"/>
                  <a:gd name="T2" fmla="*/ 37 w 592"/>
                  <a:gd name="T3" fmla="*/ 24 h 593"/>
                  <a:gd name="T4" fmla="*/ 0 w 592"/>
                  <a:gd name="T5" fmla="*/ 24 h 593"/>
                  <a:gd name="T6" fmla="*/ 0 60000 65536"/>
                  <a:gd name="T7" fmla="*/ 0 60000 65536"/>
                  <a:gd name="T8" fmla="*/ 0 60000 65536"/>
                  <a:gd name="T9" fmla="*/ 0 w 592"/>
                  <a:gd name="T10" fmla="*/ 0 h 593"/>
                  <a:gd name="T11" fmla="*/ 592 w 592"/>
                  <a:gd name="T12" fmla="*/ 593 h 59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2" h="593">
                    <a:moveTo>
                      <a:pt x="592" y="0"/>
                    </a:moveTo>
                    <a:lnTo>
                      <a:pt x="592" y="593"/>
                    </a:lnTo>
                    <a:lnTo>
                      <a:pt x="0" y="593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" name="Freeform 29"/>
              <p:cNvSpPr>
                <a:spLocks/>
              </p:cNvSpPr>
              <p:nvPr/>
            </p:nvSpPr>
            <p:spPr bwMode="auto">
              <a:xfrm>
                <a:off x="1464" y="717"/>
                <a:ext cx="50" cy="221"/>
              </a:xfrm>
              <a:custGeom>
                <a:avLst/>
                <a:gdLst>
                  <a:gd name="T0" fmla="*/ 0 w 99"/>
                  <a:gd name="T1" fmla="*/ 0 h 494"/>
                  <a:gd name="T2" fmla="*/ 7 w 99"/>
                  <a:gd name="T3" fmla="*/ 4 h 494"/>
                  <a:gd name="T4" fmla="*/ 7 w 99"/>
                  <a:gd name="T5" fmla="*/ 20 h 494"/>
                  <a:gd name="T6" fmla="*/ 0 w 99"/>
                  <a:gd name="T7" fmla="*/ 16 h 494"/>
                  <a:gd name="T8" fmla="*/ 0 w 99"/>
                  <a:gd name="T9" fmla="*/ 0 h 49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"/>
                  <a:gd name="T16" fmla="*/ 0 h 494"/>
                  <a:gd name="T17" fmla="*/ 99 w 99"/>
                  <a:gd name="T18" fmla="*/ 494 h 49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" h="494">
                    <a:moveTo>
                      <a:pt x="0" y="0"/>
                    </a:moveTo>
                    <a:lnTo>
                      <a:pt x="99" y="99"/>
                    </a:lnTo>
                    <a:lnTo>
                      <a:pt x="99" y="494"/>
                    </a:lnTo>
                    <a:lnTo>
                      <a:pt x="0" y="3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788BE"/>
              </a:solidFill>
              <a:ln w="16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" name="Freeform 30"/>
              <p:cNvSpPr>
                <a:spLocks/>
              </p:cNvSpPr>
              <p:nvPr/>
            </p:nvSpPr>
            <p:spPr bwMode="auto">
              <a:xfrm>
                <a:off x="1464" y="761"/>
                <a:ext cx="2321" cy="133"/>
              </a:xfrm>
              <a:custGeom>
                <a:avLst/>
                <a:gdLst>
                  <a:gd name="T0" fmla="*/ 290 w 4642"/>
                  <a:gd name="T1" fmla="*/ 8 h 296"/>
                  <a:gd name="T2" fmla="*/ 0 w 4642"/>
                  <a:gd name="T3" fmla="*/ 8 h 296"/>
                  <a:gd name="T4" fmla="*/ 6 w 4642"/>
                  <a:gd name="T5" fmla="*/ 12 h 296"/>
                  <a:gd name="T6" fmla="*/ 290 w 4642"/>
                  <a:gd name="T7" fmla="*/ 12 h 296"/>
                  <a:gd name="T8" fmla="*/ 290 w 4642"/>
                  <a:gd name="T9" fmla="*/ 8 h 296"/>
                  <a:gd name="T10" fmla="*/ 290 w 4642"/>
                  <a:gd name="T11" fmla="*/ 12 h 296"/>
                  <a:gd name="T12" fmla="*/ 290 w 4642"/>
                  <a:gd name="T13" fmla="*/ 4 h 296"/>
                  <a:gd name="T14" fmla="*/ 290 w 4642"/>
                  <a:gd name="T15" fmla="*/ 0 h 296"/>
                  <a:gd name="T16" fmla="*/ 290 w 4642"/>
                  <a:gd name="T17" fmla="*/ 8 h 29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642"/>
                  <a:gd name="T28" fmla="*/ 0 h 296"/>
                  <a:gd name="T29" fmla="*/ 4642 w 4642"/>
                  <a:gd name="T30" fmla="*/ 296 h 29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642" h="296">
                    <a:moveTo>
                      <a:pt x="4642" y="197"/>
                    </a:moveTo>
                    <a:lnTo>
                      <a:pt x="0" y="197"/>
                    </a:lnTo>
                    <a:lnTo>
                      <a:pt x="99" y="296"/>
                    </a:lnTo>
                    <a:lnTo>
                      <a:pt x="4642" y="296"/>
                    </a:lnTo>
                    <a:lnTo>
                      <a:pt x="4642" y="197"/>
                    </a:lnTo>
                    <a:lnTo>
                      <a:pt x="4642" y="296"/>
                    </a:lnTo>
                    <a:lnTo>
                      <a:pt x="4642" y="98"/>
                    </a:lnTo>
                    <a:lnTo>
                      <a:pt x="4642" y="0"/>
                    </a:lnTo>
                    <a:lnTo>
                      <a:pt x="4642" y="197"/>
                    </a:lnTo>
                    <a:close/>
                  </a:path>
                </a:pathLst>
              </a:custGeom>
              <a:solidFill>
                <a:srgbClr val="5788BE"/>
              </a:solidFill>
              <a:ln w="16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" name="Rectangle 31"/>
              <p:cNvSpPr>
                <a:spLocks noChangeArrowheads="1"/>
              </p:cNvSpPr>
              <p:nvPr/>
            </p:nvSpPr>
            <p:spPr bwMode="auto">
              <a:xfrm>
                <a:off x="3780" y="761"/>
                <a:ext cx="10" cy="87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2" name="Freeform 32"/>
              <p:cNvSpPr>
                <a:spLocks/>
              </p:cNvSpPr>
              <p:nvPr/>
            </p:nvSpPr>
            <p:spPr bwMode="auto">
              <a:xfrm>
                <a:off x="1415" y="717"/>
                <a:ext cx="2370" cy="177"/>
              </a:xfrm>
              <a:custGeom>
                <a:avLst/>
                <a:gdLst>
                  <a:gd name="T0" fmla="*/ 296 w 4740"/>
                  <a:gd name="T1" fmla="*/ 12 h 395"/>
                  <a:gd name="T2" fmla="*/ 6 w 4740"/>
                  <a:gd name="T3" fmla="*/ 12 h 395"/>
                  <a:gd name="T4" fmla="*/ 6 w 4740"/>
                  <a:gd name="T5" fmla="*/ 16 h 395"/>
                  <a:gd name="T6" fmla="*/ 0 w 4740"/>
                  <a:gd name="T7" fmla="*/ 8 h 395"/>
                  <a:gd name="T8" fmla="*/ 6 w 4740"/>
                  <a:gd name="T9" fmla="*/ 0 h 395"/>
                  <a:gd name="T10" fmla="*/ 6 w 4740"/>
                  <a:gd name="T11" fmla="*/ 4 h 395"/>
                  <a:gd name="T12" fmla="*/ 296 w 4740"/>
                  <a:gd name="T13" fmla="*/ 4 h 395"/>
                  <a:gd name="T14" fmla="*/ 296 w 4740"/>
                  <a:gd name="T15" fmla="*/ 12 h 39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740"/>
                  <a:gd name="T25" fmla="*/ 0 h 395"/>
                  <a:gd name="T26" fmla="*/ 4740 w 4740"/>
                  <a:gd name="T27" fmla="*/ 395 h 39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740" h="395">
                    <a:moveTo>
                      <a:pt x="4740" y="296"/>
                    </a:moveTo>
                    <a:lnTo>
                      <a:pt x="98" y="296"/>
                    </a:lnTo>
                    <a:lnTo>
                      <a:pt x="98" y="395"/>
                    </a:lnTo>
                    <a:lnTo>
                      <a:pt x="0" y="197"/>
                    </a:lnTo>
                    <a:lnTo>
                      <a:pt x="98" y="0"/>
                    </a:lnTo>
                    <a:lnTo>
                      <a:pt x="98" y="99"/>
                    </a:lnTo>
                    <a:lnTo>
                      <a:pt x="4740" y="99"/>
                    </a:lnTo>
                    <a:lnTo>
                      <a:pt x="4740" y="29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3" name="Freeform 33"/>
              <p:cNvSpPr>
                <a:spLocks/>
              </p:cNvSpPr>
              <p:nvPr/>
            </p:nvSpPr>
            <p:spPr bwMode="auto">
              <a:xfrm>
                <a:off x="1415" y="717"/>
                <a:ext cx="2370" cy="177"/>
              </a:xfrm>
              <a:custGeom>
                <a:avLst/>
                <a:gdLst>
                  <a:gd name="T0" fmla="*/ 296 w 4740"/>
                  <a:gd name="T1" fmla="*/ 12 h 395"/>
                  <a:gd name="T2" fmla="*/ 6 w 4740"/>
                  <a:gd name="T3" fmla="*/ 12 h 395"/>
                  <a:gd name="T4" fmla="*/ 6 w 4740"/>
                  <a:gd name="T5" fmla="*/ 16 h 395"/>
                  <a:gd name="T6" fmla="*/ 0 w 4740"/>
                  <a:gd name="T7" fmla="*/ 8 h 395"/>
                  <a:gd name="T8" fmla="*/ 6 w 4740"/>
                  <a:gd name="T9" fmla="*/ 0 h 395"/>
                  <a:gd name="T10" fmla="*/ 6 w 4740"/>
                  <a:gd name="T11" fmla="*/ 4 h 395"/>
                  <a:gd name="T12" fmla="*/ 296 w 4740"/>
                  <a:gd name="T13" fmla="*/ 4 h 39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740"/>
                  <a:gd name="T22" fmla="*/ 0 h 395"/>
                  <a:gd name="T23" fmla="*/ 4740 w 4740"/>
                  <a:gd name="T24" fmla="*/ 395 h 39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740" h="395">
                    <a:moveTo>
                      <a:pt x="4740" y="296"/>
                    </a:moveTo>
                    <a:lnTo>
                      <a:pt x="98" y="296"/>
                    </a:lnTo>
                    <a:lnTo>
                      <a:pt x="98" y="395"/>
                    </a:lnTo>
                    <a:lnTo>
                      <a:pt x="0" y="197"/>
                    </a:lnTo>
                    <a:lnTo>
                      <a:pt x="98" y="0"/>
                    </a:lnTo>
                    <a:lnTo>
                      <a:pt x="98" y="99"/>
                    </a:lnTo>
                    <a:lnTo>
                      <a:pt x="4740" y="99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" name="Freeform 35"/>
              <p:cNvSpPr>
                <a:spLocks/>
              </p:cNvSpPr>
              <p:nvPr/>
            </p:nvSpPr>
            <p:spPr bwMode="auto">
              <a:xfrm>
                <a:off x="3686" y="849"/>
                <a:ext cx="346" cy="45"/>
              </a:xfrm>
              <a:custGeom>
                <a:avLst/>
                <a:gdLst>
                  <a:gd name="T0" fmla="*/ 0 w 691"/>
                  <a:gd name="T1" fmla="*/ 0 h 99"/>
                  <a:gd name="T2" fmla="*/ 7 w 691"/>
                  <a:gd name="T3" fmla="*/ 4 h 99"/>
                  <a:gd name="T4" fmla="*/ 44 w 691"/>
                  <a:gd name="T5" fmla="*/ 4 h 99"/>
                  <a:gd name="T6" fmla="*/ 37 w 691"/>
                  <a:gd name="T7" fmla="*/ 0 h 99"/>
                  <a:gd name="T8" fmla="*/ 0 w 691"/>
                  <a:gd name="T9" fmla="*/ 0 h 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1"/>
                  <a:gd name="T16" fmla="*/ 0 h 99"/>
                  <a:gd name="T17" fmla="*/ 691 w 691"/>
                  <a:gd name="T18" fmla="*/ 99 h 9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1" h="99">
                    <a:moveTo>
                      <a:pt x="0" y="0"/>
                    </a:moveTo>
                    <a:lnTo>
                      <a:pt x="99" y="99"/>
                    </a:lnTo>
                    <a:lnTo>
                      <a:pt x="691" y="99"/>
                    </a:lnTo>
                    <a:lnTo>
                      <a:pt x="59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788BE"/>
              </a:solidFill>
              <a:ln w="16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5" name="Freeform 36"/>
              <p:cNvSpPr>
                <a:spLocks/>
              </p:cNvSpPr>
              <p:nvPr/>
            </p:nvSpPr>
            <p:spPr bwMode="auto">
              <a:xfrm>
                <a:off x="3983" y="761"/>
                <a:ext cx="148" cy="354"/>
              </a:xfrm>
              <a:custGeom>
                <a:avLst/>
                <a:gdLst>
                  <a:gd name="T0" fmla="*/ 12 w 297"/>
                  <a:gd name="T1" fmla="*/ 32 h 790"/>
                  <a:gd name="T2" fmla="*/ 12 w 297"/>
                  <a:gd name="T3" fmla="*/ 0 h 790"/>
                  <a:gd name="T4" fmla="*/ 18 w 297"/>
                  <a:gd name="T5" fmla="*/ 4 h 790"/>
                  <a:gd name="T6" fmla="*/ 18 w 297"/>
                  <a:gd name="T7" fmla="*/ 32 h 790"/>
                  <a:gd name="T8" fmla="*/ 12 w 297"/>
                  <a:gd name="T9" fmla="*/ 32 h 790"/>
                  <a:gd name="T10" fmla="*/ 18 w 297"/>
                  <a:gd name="T11" fmla="*/ 32 h 790"/>
                  <a:gd name="T12" fmla="*/ 6 w 297"/>
                  <a:gd name="T13" fmla="*/ 32 h 790"/>
                  <a:gd name="T14" fmla="*/ 0 w 297"/>
                  <a:gd name="T15" fmla="*/ 32 h 790"/>
                  <a:gd name="T16" fmla="*/ 12 w 297"/>
                  <a:gd name="T17" fmla="*/ 32 h 79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97"/>
                  <a:gd name="T28" fmla="*/ 0 h 790"/>
                  <a:gd name="T29" fmla="*/ 297 w 297"/>
                  <a:gd name="T30" fmla="*/ 790 h 79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97" h="790">
                    <a:moveTo>
                      <a:pt x="198" y="790"/>
                    </a:moveTo>
                    <a:lnTo>
                      <a:pt x="198" y="0"/>
                    </a:lnTo>
                    <a:lnTo>
                      <a:pt x="297" y="98"/>
                    </a:lnTo>
                    <a:lnTo>
                      <a:pt x="297" y="790"/>
                    </a:lnTo>
                    <a:lnTo>
                      <a:pt x="198" y="790"/>
                    </a:lnTo>
                    <a:lnTo>
                      <a:pt x="297" y="790"/>
                    </a:lnTo>
                    <a:lnTo>
                      <a:pt x="99" y="790"/>
                    </a:lnTo>
                    <a:lnTo>
                      <a:pt x="0" y="790"/>
                    </a:lnTo>
                    <a:lnTo>
                      <a:pt x="198" y="790"/>
                    </a:lnTo>
                    <a:close/>
                  </a:path>
                </a:pathLst>
              </a:custGeom>
              <a:solidFill>
                <a:srgbClr val="5788BE"/>
              </a:solidFill>
              <a:ln w="16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6" name="Freeform 37"/>
              <p:cNvSpPr>
                <a:spLocks/>
              </p:cNvSpPr>
              <p:nvPr/>
            </p:nvSpPr>
            <p:spPr bwMode="auto">
              <a:xfrm>
                <a:off x="3681" y="761"/>
                <a:ext cx="400" cy="358"/>
              </a:xfrm>
              <a:custGeom>
                <a:avLst/>
                <a:gdLst>
                  <a:gd name="T0" fmla="*/ 0 w 801"/>
                  <a:gd name="T1" fmla="*/ 0 h 801"/>
                  <a:gd name="T2" fmla="*/ 50 w 801"/>
                  <a:gd name="T3" fmla="*/ 0 h 801"/>
                  <a:gd name="T4" fmla="*/ 50 w 801"/>
                  <a:gd name="T5" fmla="*/ 32 h 801"/>
                  <a:gd name="T6" fmla="*/ 37 w 801"/>
                  <a:gd name="T7" fmla="*/ 32 h 801"/>
                  <a:gd name="T8" fmla="*/ 37 w 801"/>
                  <a:gd name="T9" fmla="*/ 8 h 801"/>
                  <a:gd name="T10" fmla="*/ 0 w 801"/>
                  <a:gd name="T11" fmla="*/ 8 h 801"/>
                  <a:gd name="T12" fmla="*/ 0 w 801"/>
                  <a:gd name="T13" fmla="*/ 0 h 80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01"/>
                  <a:gd name="T22" fmla="*/ 0 h 801"/>
                  <a:gd name="T23" fmla="*/ 801 w 801"/>
                  <a:gd name="T24" fmla="*/ 801 h 80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01" h="801">
                    <a:moveTo>
                      <a:pt x="0" y="0"/>
                    </a:moveTo>
                    <a:lnTo>
                      <a:pt x="801" y="0"/>
                    </a:lnTo>
                    <a:lnTo>
                      <a:pt x="801" y="801"/>
                    </a:lnTo>
                    <a:lnTo>
                      <a:pt x="603" y="801"/>
                    </a:lnTo>
                    <a:lnTo>
                      <a:pt x="603" y="197"/>
                    </a:lnTo>
                    <a:lnTo>
                      <a:pt x="0" y="19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7" name="Freeform 38"/>
              <p:cNvSpPr>
                <a:spLocks/>
              </p:cNvSpPr>
              <p:nvPr/>
            </p:nvSpPr>
            <p:spPr bwMode="auto">
              <a:xfrm>
                <a:off x="3686" y="761"/>
                <a:ext cx="395" cy="354"/>
              </a:xfrm>
              <a:custGeom>
                <a:avLst/>
                <a:gdLst>
                  <a:gd name="T0" fmla="*/ 49 w 790"/>
                  <a:gd name="T1" fmla="*/ 32 h 790"/>
                  <a:gd name="T2" fmla="*/ 49 w 790"/>
                  <a:gd name="T3" fmla="*/ 0 h 790"/>
                  <a:gd name="T4" fmla="*/ 0 w 790"/>
                  <a:gd name="T5" fmla="*/ 0 h 790"/>
                  <a:gd name="T6" fmla="*/ 0 60000 65536"/>
                  <a:gd name="T7" fmla="*/ 0 60000 65536"/>
                  <a:gd name="T8" fmla="*/ 0 60000 65536"/>
                  <a:gd name="T9" fmla="*/ 0 w 790"/>
                  <a:gd name="T10" fmla="*/ 0 h 790"/>
                  <a:gd name="T11" fmla="*/ 790 w 790"/>
                  <a:gd name="T12" fmla="*/ 790 h 79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90" h="790">
                    <a:moveTo>
                      <a:pt x="790" y="790"/>
                    </a:moveTo>
                    <a:lnTo>
                      <a:pt x="790" y="0"/>
                    </a:lnTo>
                    <a:lnTo>
                      <a:pt x="0" y="0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8" name="Freeform 39"/>
              <p:cNvSpPr>
                <a:spLocks/>
              </p:cNvSpPr>
              <p:nvPr/>
            </p:nvSpPr>
            <p:spPr bwMode="auto">
              <a:xfrm>
                <a:off x="3686" y="849"/>
                <a:ext cx="297" cy="266"/>
              </a:xfrm>
              <a:custGeom>
                <a:avLst/>
                <a:gdLst>
                  <a:gd name="T0" fmla="*/ 38 w 592"/>
                  <a:gd name="T1" fmla="*/ 24 h 593"/>
                  <a:gd name="T2" fmla="*/ 38 w 592"/>
                  <a:gd name="T3" fmla="*/ 0 h 593"/>
                  <a:gd name="T4" fmla="*/ 0 w 592"/>
                  <a:gd name="T5" fmla="*/ 0 h 593"/>
                  <a:gd name="T6" fmla="*/ 0 60000 65536"/>
                  <a:gd name="T7" fmla="*/ 0 60000 65536"/>
                  <a:gd name="T8" fmla="*/ 0 60000 65536"/>
                  <a:gd name="T9" fmla="*/ 0 w 592"/>
                  <a:gd name="T10" fmla="*/ 0 h 593"/>
                  <a:gd name="T11" fmla="*/ 592 w 592"/>
                  <a:gd name="T12" fmla="*/ 593 h 59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2" h="593">
                    <a:moveTo>
                      <a:pt x="592" y="593"/>
                    </a:moveTo>
                    <a:lnTo>
                      <a:pt x="592" y="0"/>
                    </a:lnTo>
                    <a:lnTo>
                      <a:pt x="0" y="0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" name="Freeform 40"/>
              <p:cNvSpPr>
                <a:spLocks/>
              </p:cNvSpPr>
              <p:nvPr/>
            </p:nvSpPr>
            <p:spPr bwMode="auto">
              <a:xfrm>
                <a:off x="1464" y="3901"/>
                <a:ext cx="50" cy="221"/>
              </a:xfrm>
              <a:custGeom>
                <a:avLst/>
                <a:gdLst>
                  <a:gd name="T0" fmla="*/ 0 w 99"/>
                  <a:gd name="T1" fmla="*/ 0 h 494"/>
                  <a:gd name="T2" fmla="*/ 7 w 99"/>
                  <a:gd name="T3" fmla="*/ 4 h 494"/>
                  <a:gd name="T4" fmla="*/ 7 w 99"/>
                  <a:gd name="T5" fmla="*/ 20 h 494"/>
                  <a:gd name="T6" fmla="*/ 0 w 99"/>
                  <a:gd name="T7" fmla="*/ 16 h 494"/>
                  <a:gd name="T8" fmla="*/ 0 w 99"/>
                  <a:gd name="T9" fmla="*/ 0 h 49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"/>
                  <a:gd name="T16" fmla="*/ 0 h 494"/>
                  <a:gd name="T17" fmla="*/ 99 w 99"/>
                  <a:gd name="T18" fmla="*/ 494 h 49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" h="494">
                    <a:moveTo>
                      <a:pt x="0" y="0"/>
                    </a:moveTo>
                    <a:lnTo>
                      <a:pt x="99" y="98"/>
                    </a:lnTo>
                    <a:lnTo>
                      <a:pt x="99" y="494"/>
                    </a:lnTo>
                    <a:lnTo>
                      <a:pt x="0" y="3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788BE"/>
              </a:solidFill>
              <a:ln w="16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" name="Freeform 41"/>
              <p:cNvSpPr>
                <a:spLocks/>
              </p:cNvSpPr>
              <p:nvPr/>
            </p:nvSpPr>
            <p:spPr bwMode="auto">
              <a:xfrm>
                <a:off x="1464" y="3946"/>
                <a:ext cx="2321" cy="132"/>
              </a:xfrm>
              <a:custGeom>
                <a:avLst/>
                <a:gdLst>
                  <a:gd name="T0" fmla="*/ 290 w 4642"/>
                  <a:gd name="T1" fmla="*/ 8 h 297"/>
                  <a:gd name="T2" fmla="*/ 0 w 4642"/>
                  <a:gd name="T3" fmla="*/ 8 h 297"/>
                  <a:gd name="T4" fmla="*/ 6 w 4642"/>
                  <a:gd name="T5" fmla="*/ 12 h 297"/>
                  <a:gd name="T6" fmla="*/ 290 w 4642"/>
                  <a:gd name="T7" fmla="*/ 12 h 297"/>
                  <a:gd name="T8" fmla="*/ 290 w 4642"/>
                  <a:gd name="T9" fmla="*/ 8 h 297"/>
                  <a:gd name="T10" fmla="*/ 290 w 4642"/>
                  <a:gd name="T11" fmla="*/ 12 h 297"/>
                  <a:gd name="T12" fmla="*/ 290 w 4642"/>
                  <a:gd name="T13" fmla="*/ 4 h 297"/>
                  <a:gd name="T14" fmla="*/ 290 w 4642"/>
                  <a:gd name="T15" fmla="*/ 0 h 297"/>
                  <a:gd name="T16" fmla="*/ 290 w 4642"/>
                  <a:gd name="T17" fmla="*/ 8 h 29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642"/>
                  <a:gd name="T28" fmla="*/ 0 h 297"/>
                  <a:gd name="T29" fmla="*/ 4642 w 4642"/>
                  <a:gd name="T30" fmla="*/ 297 h 29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642" h="297">
                    <a:moveTo>
                      <a:pt x="4642" y="198"/>
                    </a:moveTo>
                    <a:lnTo>
                      <a:pt x="0" y="198"/>
                    </a:lnTo>
                    <a:lnTo>
                      <a:pt x="99" y="297"/>
                    </a:lnTo>
                    <a:lnTo>
                      <a:pt x="4642" y="297"/>
                    </a:lnTo>
                    <a:lnTo>
                      <a:pt x="4642" y="198"/>
                    </a:lnTo>
                    <a:lnTo>
                      <a:pt x="4642" y="297"/>
                    </a:lnTo>
                    <a:lnTo>
                      <a:pt x="4642" y="99"/>
                    </a:lnTo>
                    <a:lnTo>
                      <a:pt x="4642" y="0"/>
                    </a:lnTo>
                    <a:lnTo>
                      <a:pt x="4642" y="198"/>
                    </a:lnTo>
                    <a:close/>
                  </a:path>
                </a:pathLst>
              </a:custGeom>
              <a:solidFill>
                <a:srgbClr val="5788BE"/>
              </a:solidFill>
              <a:ln w="16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" name="Rectangle 42"/>
              <p:cNvSpPr>
                <a:spLocks noChangeArrowheads="1"/>
              </p:cNvSpPr>
              <p:nvPr/>
            </p:nvSpPr>
            <p:spPr bwMode="auto">
              <a:xfrm>
                <a:off x="3780" y="3946"/>
                <a:ext cx="10" cy="88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2" name="Freeform 43"/>
              <p:cNvSpPr>
                <a:spLocks/>
              </p:cNvSpPr>
              <p:nvPr/>
            </p:nvSpPr>
            <p:spPr bwMode="auto">
              <a:xfrm>
                <a:off x="1415" y="3901"/>
                <a:ext cx="2370" cy="177"/>
              </a:xfrm>
              <a:custGeom>
                <a:avLst/>
                <a:gdLst>
                  <a:gd name="T0" fmla="*/ 296 w 4740"/>
                  <a:gd name="T1" fmla="*/ 12 h 395"/>
                  <a:gd name="T2" fmla="*/ 6 w 4740"/>
                  <a:gd name="T3" fmla="*/ 12 h 395"/>
                  <a:gd name="T4" fmla="*/ 6 w 4740"/>
                  <a:gd name="T5" fmla="*/ 16 h 395"/>
                  <a:gd name="T6" fmla="*/ 0 w 4740"/>
                  <a:gd name="T7" fmla="*/ 8 h 395"/>
                  <a:gd name="T8" fmla="*/ 6 w 4740"/>
                  <a:gd name="T9" fmla="*/ 0 h 395"/>
                  <a:gd name="T10" fmla="*/ 6 w 4740"/>
                  <a:gd name="T11" fmla="*/ 4 h 395"/>
                  <a:gd name="T12" fmla="*/ 296 w 4740"/>
                  <a:gd name="T13" fmla="*/ 4 h 395"/>
                  <a:gd name="T14" fmla="*/ 296 w 4740"/>
                  <a:gd name="T15" fmla="*/ 12 h 39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740"/>
                  <a:gd name="T25" fmla="*/ 0 h 395"/>
                  <a:gd name="T26" fmla="*/ 4740 w 4740"/>
                  <a:gd name="T27" fmla="*/ 395 h 39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740" h="395">
                    <a:moveTo>
                      <a:pt x="4740" y="296"/>
                    </a:moveTo>
                    <a:lnTo>
                      <a:pt x="98" y="296"/>
                    </a:lnTo>
                    <a:lnTo>
                      <a:pt x="98" y="395"/>
                    </a:lnTo>
                    <a:lnTo>
                      <a:pt x="0" y="197"/>
                    </a:lnTo>
                    <a:lnTo>
                      <a:pt x="98" y="0"/>
                    </a:lnTo>
                    <a:lnTo>
                      <a:pt x="98" y="98"/>
                    </a:lnTo>
                    <a:lnTo>
                      <a:pt x="4740" y="98"/>
                    </a:lnTo>
                    <a:lnTo>
                      <a:pt x="4740" y="29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3" name="Freeform 44"/>
              <p:cNvSpPr>
                <a:spLocks/>
              </p:cNvSpPr>
              <p:nvPr/>
            </p:nvSpPr>
            <p:spPr bwMode="auto">
              <a:xfrm>
                <a:off x="1415" y="3901"/>
                <a:ext cx="2370" cy="177"/>
              </a:xfrm>
              <a:custGeom>
                <a:avLst/>
                <a:gdLst>
                  <a:gd name="T0" fmla="*/ 296 w 4740"/>
                  <a:gd name="T1" fmla="*/ 12 h 395"/>
                  <a:gd name="T2" fmla="*/ 6 w 4740"/>
                  <a:gd name="T3" fmla="*/ 12 h 395"/>
                  <a:gd name="T4" fmla="*/ 6 w 4740"/>
                  <a:gd name="T5" fmla="*/ 16 h 395"/>
                  <a:gd name="T6" fmla="*/ 0 w 4740"/>
                  <a:gd name="T7" fmla="*/ 8 h 395"/>
                  <a:gd name="T8" fmla="*/ 6 w 4740"/>
                  <a:gd name="T9" fmla="*/ 0 h 395"/>
                  <a:gd name="T10" fmla="*/ 6 w 4740"/>
                  <a:gd name="T11" fmla="*/ 4 h 395"/>
                  <a:gd name="T12" fmla="*/ 296 w 4740"/>
                  <a:gd name="T13" fmla="*/ 4 h 39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740"/>
                  <a:gd name="T22" fmla="*/ 0 h 395"/>
                  <a:gd name="T23" fmla="*/ 4740 w 4740"/>
                  <a:gd name="T24" fmla="*/ 395 h 39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740" h="395">
                    <a:moveTo>
                      <a:pt x="4740" y="296"/>
                    </a:moveTo>
                    <a:lnTo>
                      <a:pt x="98" y="296"/>
                    </a:lnTo>
                    <a:lnTo>
                      <a:pt x="98" y="395"/>
                    </a:lnTo>
                    <a:lnTo>
                      <a:pt x="0" y="197"/>
                    </a:lnTo>
                    <a:lnTo>
                      <a:pt x="98" y="0"/>
                    </a:lnTo>
                    <a:lnTo>
                      <a:pt x="98" y="98"/>
                    </a:lnTo>
                    <a:lnTo>
                      <a:pt x="4740" y="98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4" name="Freeform 46"/>
              <p:cNvSpPr>
                <a:spLocks/>
              </p:cNvSpPr>
              <p:nvPr/>
            </p:nvSpPr>
            <p:spPr bwMode="auto">
              <a:xfrm>
                <a:off x="3686" y="3680"/>
                <a:ext cx="445" cy="398"/>
              </a:xfrm>
              <a:custGeom>
                <a:avLst/>
                <a:gdLst>
                  <a:gd name="T0" fmla="*/ 50 w 889"/>
                  <a:gd name="T1" fmla="*/ 0 h 890"/>
                  <a:gd name="T2" fmla="*/ 50 w 889"/>
                  <a:gd name="T3" fmla="*/ 32 h 890"/>
                  <a:gd name="T4" fmla="*/ 0 w 889"/>
                  <a:gd name="T5" fmla="*/ 32 h 890"/>
                  <a:gd name="T6" fmla="*/ 7 w 889"/>
                  <a:gd name="T7" fmla="*/ 36 h 890"/>
                  <a:gd name="T8" fmla="*/ 56 w 889"/>
                  <a:gd name="T9" fmla="*/ 36 h 890"/>
                  <a:gd name="T10" fmla="*/ 50 w 889"/>
                  <a:gd name="T11" fmla="*/ 32 h 890"/>
                  <a:gd name="T12" fmla="*/ 56 w 889"/>
                  <a:gd name="T13" fmla="*/ 36 h 890"/>
                  <a:gd name="T14" fmla="*/ 56 w 889"/>
                  <a:gd name="T15" fmla="*/ 4 h 890"/>
                  <a:gd name="T16" fmla="*/ 50 w 889"/>
                  <a:gd name="T17" fmla="*/ 0 h 89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89"/>
                  <a:gd name="T28" fmla="*/ 0 h 890"/>
                  <a:gd name="T29" fmla="*/ 889 w 889"/>
                  <a:gd name="T30" fmla="*/ 890 h 89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89" h="890">
                    <a:moveTo>
                      <a:pt x="790" y="0"/>
                    </a:moveTo>
                    <a:lnTo>
                      <a:pt x="790" y="791"/>
                    </a:lnTo>
                    <a:lnTo>
                      <a:pt x="0" y="791"/>
                    </a:lnTo>
                    <a:lnTo>
                      <a:pt x="99" y="890"/>
                    </a:lnTo>
                    <a:lnTo>
                      <a:pt x="889" y="890"/>
                    </a:lnTo>
                    <a:lnTo>
                      <a:pt x="790" y="791"/>
                    </a:lnTo>
                    <a:lnTo>
                      <a:pt x="889" y="890"/>
                    </a:lnTo>
                    <a:lnTo>
                      <a:pt x="889" y="99"/>
                    </a:lnTo>
                    <a:lnTo>
                      <a:pt x="790" y="0"/>
                    </a:lnTo>
                    <a:close/>
                  </a:path>
                </a:pathLst>
              </a:custGeom>
              <a:solidFill>
                <a:srgbClr val="5788BE"/>
              </a:solidFill>
              <a:ln w="16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5" name="Freeform 47"/>
              <p:cNvSpPr>
                <a:spLocks/>
              </p:cNvSpPr>
              <p:nvPr/>
            </p:nvSpPr>
            <p:spPr bwMode="auto">
              <a:xfrm>
                <a:off x="3681" y="3676"/>
                <a:ext cx="400" cy="358"/>
              </a:xfrm>
              <a:custGeom>
                <a:avLst/>
                <a:gdLst>
                  <a:gd name="T0" fmla="*/ 50 w 801"/>
                  <a:gd name="T1" fmla="*/ 0 h 801"/>
                  <a:gd name="T2" fmla="*/ 50 w 801"/>
                  <a:gd name="T3" fmla="*/ 32 h 801"/>
                  <a:gd name="T4" fmla="*/ 0 w 801"/>
                  <a:gd name="T5" fmla="*/ 32 h 801"/>
                  <a:gd name="T6" fmla="*/ 0 w 801"/>
                  <a:gd name="T7" fmla="*/ 24 h 801"/>
                  <a:gd name="T8" fmla="*/ 37 w 801"/>
                  <a:gd name="T9" fmla="*/ 24 h 801"/>
                  <a:gd name="T10" fmla="*/ 37 w 801"/>
                  <a:gd name="T11" fmla="*/ 0 h 801"/>
                  <a:gd name="T12" fmla="*/ 50 w 801"/>
                  <a:gd name="T13" fmla="*/ 0 h 80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01"/>
                  <a:gd name="T22" fmla="*/ 0 h 801"/>
                  <a:gd name="T23" fmla="*/ 801 w 801"/>
                  <a:gd name="T24" fmla="*/ 801 h 80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01" h="801">
                    <a:moveTo>
                      <a:pt x="801" y="0"/>
                    </a:moveTo>
                    <a:lnTo>
                      <a:pt x="801" y="801"/>
                    </a:lnTo>
                    <a:lnTo>
                      <a:pt x="0" y="801"/>
                    </a:lnTo>
                    <a:lnTo>
                      <a:pt x="0" y="603"/>
                    </a:lnTo>
                    <a:lnTo>
                      <a:pt x="603" y="603"/>
                    </a:lnTo>
                    <a:lnTo>
                      <a:pt x="603" y="0"/>
                    </a:lnTo>
                    <a:lnTo>
                      <a:pt x="801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6" name="Freeform 48"/>
              <p:cNvSpPr>
                <a:spLocks/>
              </p:cNvSpPr>
              <p:nvPr/>
            </p:nvSpPr>
            <p:spPr bwMode="auto">
              <a:xfrm>
                <a:off x="3686" y="3680"/>
                <a:ext cx="395" cy="354"/>
              </a:xfrm>
              <a:custGeom>
                <a:avLst/>
                <a:gdLst>
                  <a:gd name="T0" fmla="*/ 49 w 790"/>
                  <a:gd name="T1" fmla="*/ 0 h 791"/>
                  <a:gd name="T2" fmla="*/ 49 w 790"/>
                  <a:gd name="T3" fmla="*/ 32 h 791"/>
                  <a:gd name="T4" fmla="*/ 0 w 790"/>
                  <a:gd name="T5" fmla="*/ 32 h 791"/>
                  <a:gd name="T6" fmla="*/ 0 60000 65536"/>
                  <a:gd name="T7" fmla="*/ 0 60000 65536"/>
                  <a:gd name="T8" fmla="*/ 0 60000 65536"/>
                  <a:gd name="T9" fmla="*/ 0 w 790"/>
                  <a:gd name="T10" fmla="*/ 0 h 791"/>
                  <a:gd name="T11" fmla="*/ 790 w 790"/>
                  <a:gd name="T12" fmla="*/ 791 h 79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90" h="791">
                    <a:moveTo>
                      <a:pt x="790" y="0"/>
                    </a:moveTo>
                    <a:lnTo>
                      <a:pt x="790" y="791"/>
                    </a:lnTo>
                    <a:lnTo>
                      <a:pt x="0" y="791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7" name="Freeform 49"/>
              <p:cNvSpPr>
                <a:spLocks/>
              </p:cNvSpPr>
              <p:nvPr/>
            </p:nvSpPr>
            <p:spPr bwMode="auto">
              <a:xfrm>
                <a:off x="3686" y="3680"/>
                <a:ext cx="297" cy="266"/>
              </a:xfrm>
              <a:custGeom>
                <a:avLst/>
                <a:gdLst>
                  <a:gd name="T0" fmla="*/ 38 w 592"/>
                  <a:gd name="T1" fmla="*/ 0 h 593"/>
                  <a:gd name="T2" fmla="*/ 38 w 592"/>
                  <a:gd name="T3" fmla="*/ 24 h 593"/>
                  <a:gd name="T4" fmla="*/ 0 w 592"/>
                  <a:gd name="T5" fmla="*/ 24 h 593"/>
                  <a:gd name="T6" fmla="*/ 0 60000 65536"/>
                  <a:gd name="T7" fmla="*/ 0 60000 65536"/>
                  <a:gd name="T8" fmla="*/ 0 60000 65536"/>
                  <a:gd name="T9" fmla="*/ 0 w 592"/>
                  <a:gd name="T10" fmla="*/ 0 h 593"/>
                  <a:gd name="T11" fmla="*/ 592 w 592"/>
                  <a:gd name="T12" fmla="*/ 593 h 59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2" h="593">
                    <a:moveTo>
                      <a:pt x="592" y="0"/>
                    </a:moveTo>
                    <a:lnTo>
                      <a:pt x="592" y="593"/>
                    </a:lnTo>
                    <a:lnTo>
                      <a:pt x="0" y="593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" name="Freeform 50"/>
              <p:cNvSpPr>
                <a:spLocks/>
              </p:cNvSpPr>
              <p:nvPr/>
            </p:nvSpPr>
            <p:spPr bwMode="auto">
              <a:xfrm>
                <a:off x="3983" y="1026"/>
                <a:ext cx="148" cy="2743"/>
              </a:xfrm>
              <a:custGeom>
                <a:avLst/>
                <a:gdLst>
                  <a:gd name="T0" fmla="*/ 12 w 297"/>
                  <a:gd name="T1" fmla="*/ 0 h 6128"/>
                  <a:gd name="T2" fmla="*/ 12 w 297"/>
                  <a:gd name="T3" fmla="*/ 246 h 6128"/>
                  <a:gd name="T4" fmla="*/ 0 w 297"/>
                  <a:gd name="T5" fmla="*/ 246 h 6128"/>
                  <a:gd name="T6" fmla="*/ 6 w 297"/>
                  <a:gd name="T7" fmla="*/ 246 h 6128"/>
                  <a:gd name="T8" fmla="*/ 18 w 297"/>
                  <a:gd name="T9" fmla="*/ 246 h 6128"/>
                  <a:gd name="T10" fmla="*/ 12 w 297"/>
                  <a:gd name="T11" fmla="*/ 246 h 6128"/>
                  <a:gd name="T12" fmla="*/ 18 w 297"/>
                  <a:gd name="T13" fmla="*/ 246 h 6128"/>
                  <a:gd name="T14" fmla="*/ 18 w 297"/>
                  <a:gd name="T15" fmla="*/ 4 h 6128"/>
                  <a:gd name="T16" fmla="*/ 12 w 297"/>
                  <a:gd name="T17" fmla="*/ 0 h 612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97"/>
                  <a:gd name="T28" fmla="*/ 0 h 6128"/>
                  <a:gd name="T29" fmla="*/ 297 w 297"/>
                  <a:gd name="T30" fmla="*/ 6128 h 612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97" h="6128">
                    <a:moveTo>
                      <a:pt x="198" y="0"/>
                    </a:moveTo>
                    <a:lnTo>
                      <a:pt x="198" y="6128"/>
                    </a:lnTo>
                    <a:lnTo>
                      <a:pt x="0" y="6128"/>
                    </a:lnTo>
                    <a:lnTo>
                      <a:pt x="99" y="6128"/>
                    </a:lnTo>
                    <a:lnTo>
                      <a:pt x="297" y="6128"/>
                    </a:lnTo>
                    <a:lnTo>
                      <a:pt x="198" y="6128"/>
                    </a:lnTo>
                    <a:lnTo>
                      <a:pt x="297" y="6128"/>
                    </a:lnTo>
                    <a:lnTo>
                      <a:pt x="297" y="99"/>
                    </a:lnTo>
                    <a:lnTo>
                      <a:pt x="198" y="0"/>
                    </a:lnTo>
                    <a:close/>
                  </a:path>
                </a:pathLst>
              </a:custGeom>
              <a:solidFill>
                <a:srgbClr val="5788BE"/>
              </a:solidFill>
              <a:ln w="16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9" name="Rectangle 51"/>
              <p:cNvSpPr>
                <a:spLocks noChangeArrowheads="1"/>
              </p:cNvSpPr>
              <p:nvPr/>
            </p:nvSpPr>
            <p:spPr bwMode="auto">
              <a:xfrm>
                <a:off x="3983" y="1022"/>
                <a:ext cx="98" cy="275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0" name="Line 52"/>
              <p:cNvSpPr>
                <a:spLocks noChangeShapeType="1"/>
              </p:cNvSpPr>
              <p:nvPr/>
            </p:nvSpPr>
            <p:spPr bwMode="auto">
              <a:xfrm>
                <a:off x="3983" y="1026"/>
                <a:ext cx="1" cy="2743"/>
              </a:xfrm>
              <a:prstGeom prst="lin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1" name="Line 53"/>
              <p:cNvSpPr>
                <a:spLocks noChangeShapeType="1"/>
              </p:cNvSpPr>
              <p:nvPr/>
            </p:nvSpPr>
            <p:spPr bwMode="auto">
              <a:xfrm>
                <a:off x="4081" y="1026"/>
                <a:ext cx="1" cy="2743"/>
              </a:xfrm>
              <a:prstGeom prst="lin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" name="Freeform 55"/>
              <p:cNvSpPr>
                <a:spLocks/>
              </p:cNvSpPr>
              <p:nvPr/>
            </p:nvSpPr>
            <p:spPr bwMode="auto">
              <a:xfrm>
                <a:off x="1464" y="849"/>
                <a:ext cx="50" cy="221"/>
              </a:xfrm>
              <a:custGeom>
                <a:avLst/>
                <a:gdLst>
                  <a:gd name="T0" fmla="*/ 0 w 99"/>
                  <a:gd name="T1" fmla="*/ 0 h 495"/>
                  <a:gd name="T2" fmla="*/ 7 w 99"/>
                  <a:gd name="T3" fmla="*/ 4 h 495"/>
                  <a:gd name="T4" fmla="*/ 7 w 99"/>
                  <a:gd name="T5" fmla="*/ 20 h 495"/>
                  <a:gd name="T6" fmla="*/ 0 w 99"/>
                  <a:gd name="T7" fmla="*/ 16 h 495"/>
                  <a:gd name="T8" fmla="*/ 0 w 99"/>
                  <a:gd name="T9" fmla="*/ 0 h 49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"/>
                  <a:gd name="T16" fmla="*/ 0 h 495"/>
                  <a:gd name="T17" fmla="*/ 99 w 99"/>
                  <a:gd name="T18" fmla="*/ 495 h 49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" h="495">
                    <a:moveTo>
                      <a:pt x="0" y="0"/>
                    </a:moveTo>
                    <a:lnTo>
                      <a:pt x="99" y="99"/>
                    </a:lnTo>
                    <a:lnTo>
                      <a:pt x="99" y="495"/>
                    </a:lnTo>
                    <a:lnTo>
                      <a:pt x="0" y="3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788BE"/>
              </a:solidFill>
              <a:ln w="16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" name="Freeform 56"/>
              <p:cNvSpPr>
                <a:spLocks/>
              </p:cNvSpPr>
              <p:nvPr/>
            </p:nvSpPr>
            <p:spPr bwMode="auto">
              <a:xfrm>
                <a:off x="1464" y="894"/>
                <a:ext cx="2124" cy="132"/>
              </a:xfrm>
              <a:custGeom>
                <a:avLst/>
                <a:gdLst>
                  <a:gd name="T0" fmla="*/ 266 w 4247"/>
                  <a:gd name="T1" fmla="*/ 8 h 297"/>
                  <a:gd name="T2" fmla="*/ 0 w 4247"/>
                  <a:gd name="T3" fmla="*/ 8 h 297"/>
                  <a:gd name="T4" fmla="*/ 7 w 4247"/>
                  <a:gd name="T5" fmla="*/ 12 h 297"/>
                  <a:gd name="T6" fmla="*/ 266 w 4247"/>
                  <a:gd name="T7" fmla="*/ 12 h 297"/>
                  <a:gd name="T8" fmla="*/ 266 w 4247"/>
                  <a:gd name="T9" fmla="*/ 8 h 297"/>
                  <a:gd name="T10" fmla="*/ 266 w 4247"/>
                  <a:gd name="T11" fmla="*/ 12 h 297"/>
                  <a:gd name="T12" fmla="*/ 266 w 4247"/>
                  <a:gd name="T13" fmla="*/ 4 h 297"/>
                  <a:gd name="T14" fmla="*/ 266 w 4247"/>
                  <a:gd name="T15" fmla="*/ 0 h 297"/>
                  <a:gd name="T16" fmla="*/ 266 w 4247"/>
                  <a:gd name="T17" fmla="*/ 8 h 29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247"/>
                  <a:gd name="T28" fmla="*/ 0 h 297"/>
                  <a:gd name="T29" fmla="*/ 4247 w 4247"/>
                  <a:gd name="T30" fmla="*/ 297 h 29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247" h="297">
                    <a:moveTo>
                      <a:pt x="4247" y="198"/>
                    </a:moveTo>
                    <a:lnTo>
                      <a:pt x="0" y="198"/>
                    </a:lnTo>
                    <a:lnTo>
                      <a:pt x="99" y="297"/>
                    </a:lnTo>
                    <a:lnTo>
                      <a:pt x="4247" y="297"/>
                    </a:lnTo>
                    <a:lnTo>
                      <a:pt x="4247" y="198"/>
                    </a:lnTo>
                    <a:lnTo>
                      <a:pt x="4247" y="297"/>
                    </a:lnTo>
                    <a:lnTo>
                      <a:pt x="4247" y="99"/>
                    </a:lnTo>
                    <a:lnTo>
                      <a:pt x="4247" y="0"/>
                    </a:lnTo>
                    <a:lnTo>
                      <a:pt x="4247" y="198"/>
                    </a:lnTo>
                    <a:close/>
                  </a:path>
                </a:pathLst>
              </a:custGeom>
              <a:solidFill>
                <a:srgbClr val="5788BE"/>
              </a:solidFill>
              <a:ln w="16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" name="Freeform 58"/>
              <p:cNvSpPr>
                <a:spLocks/>
              </p:cNvSpPr>
              <p:nvPr/>
            </p:nvSpPr>
            <p:spPr bwMode="auto">
              <a:xfrm>
                <a:off x="1415" y="849"/>
                <a:ext cx="2173" cy="177"/>
              </a:xfrm>
              <a:custGeom>
                <a:avLst/>
                <a:gdLst>
                  <a:gd name="T0" fmla="*/ 272 w 4345"/>
                  <a:gd name="T1" fmla="*/ 12 h 396"/>
                  <a:gd name="T2" fmla="*/ 7 w 4345"/>
                  <a:gd name="T3" fmla="*/ 12 h 396"/>
                  <a:gd name="T4" fmla="*/ 7 w 4345"/>
                  <a:gd name="T5" fmla="*/ 16 h 396"/>
                  <a:gd name="T6" fmla="*/ 0 w 4345"/>
                  <a:gd name="T7" fmla="*/ 8 h 396"/>
                  <a:gd name="T8" fmla="*/ 7 w 4345"/>
                  <a:gd name="T9" fmla="*/ 0 h 396"/>
                  <a:gd name="T10" fmla="*/ 7 w 4345"/>
                  <a:gd name="T11" fmla="*/ 4 h 396"/>
                  <a:gd name="T12" fmla="*/ 272 w 4345"/>
                  <a:gd name="T13" fmla="*/ 4 h 396"/>
                  <a:gd name="T14" fmla="*/ 272 w 4345"/>
                  <a:gd name="T15" fmla="*/ 12 h 39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345"/>
                  <a:gd name="T25" fmla="*/ 0 h 396"/>
                  <a:gd name="T26" fmla="*/ 4345 w 4345"/>
                  <a:gd name="T27" fmla="*/ 396 h 39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345" h="396">
                    <a:moveTo>
                      <a:pt x="4345" y="297"/>
                    </a:moveTo>
                    <a:lnTo>
                      <a:pt x="98" y="297"/>
                    </a:lnTo>
                    <a:lnTo>
                      <a:pt x="98" y="396"/>
                    </a:lnTo>
                    <a:lnTo>
                      <a:pt x="0" y="198"/>
                    </a:lnTo>
                    <a:lnTo>
                      <a:pt x="98" y="0"/>
                    </a:lnTo>
                    <a:lnTo>
                      <a:pt x="98" y="99"/>
                    </a:lnTo>
                    <a:lnTo>
                      <a:pt x="4345" y="99"/>
                    </a:lnTo>
                    <a:lnTo>
                      <a:pt x="4345" y="29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5" name="Freeform 59"/>
              <p:cNvSpPr>
                <a:spLocks/>
              </p:cNvSpPr>
              <p:nvPr/>
            </p:nvSpPr>
            <p:spPr bwMode="auto">
              <a:xfrm>
                <a:off x="1415" y="849"/>
                <a:ext cx="2173" cy="177"/>
              </a:xfrm>
              <a:custGeom>
                <a:avLst/>
                <a:gdLst>
                  <a:gd name="T0" fmla="*/ 272 w 4345"/>
                  <a:gd name="T1" fmla="*/ 12 h 396"/>
                  <a:gd name="T2" fmla="*/ 7 w 4345"/>
                  <a:gd name="T3" fmla="*/ 12 h 396"/>
                  <a:gd name="T4" fmla="*/ 7 w 4345"/>
                  <a:gd name="T5" fmla="*/ 16 h 396"/>
                  <a:gd name="T6" fmla="*/ 0 w 4345"/>
                  <a:gd name="T7" fmla="*/ 8 h 396"/>
                  <a:gd name="T8" fmla="*/ 7 w 4345"/>
                  <a:gd name="T9" fmla="*/ 0 h 396"/>
                  <a:gd name="T10" fmla="*/ 7 w 4345"/>
                  <a:gd name="T11" fmla="*/ 4 h 396"/>
                  <a:gd name="T12" fmla="*/ 272 w 4345"/>
                  <a:gd name="T13" fmla="*/ 4 h 39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345"/>
                  <a:gd name="T22" fmla="*/ 0 h 396"/>
                  <a:gd name="T23" fmla="*/ 4345 w 4345"/>
                  <a:gd name="T24" fmla="*/ 396 h 39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345" h="396">
                    <a:moveTo>
                      <a:pt x="4345" y="297"/>
                    </a:moveTo>
                    <a:lnTo>
                      <a:pt x="98" y="297"/>
                    </a:lnTo>
                    <a:lnTo>
                      <a:pt x="98" y="396"/>
                    </a:lnTo>
                    <a:lnTo>
                      <a:pt x="0" y="198"/>
                    </a:lnTo>
                    <a:lnTo>
                      <a:pt x="98" y="0"/>
                    </a:lnTo>
                    <a:lnTo>
                      <a:pt x="98" y="99"/>
                    </a:lnTo>
                    <a:lnTo>
                      <a:pt x="4345" y="99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" name="Freeform 61"/>
              <p:cNvSpPr>
                <a:spLocks/>
              </p:cNvSpPr>
              <p:nvPr/>
            </p:nvSpPr>
            <p:spPr bwMode="auto">
              <a:xfrm>
                <a:off x="3489" y="982"/>
                <a:ext cx="346" cy="44"/>
              </a:xfrm>
              <a:custGeom>
                <a:avLst/>
                <a:gdLst>
                  <a:gd name="T0" fmla="*/ 0 w 691"/>
                  <a:gd name="T1" fmla="*/ 0 h 99"/>
                  <a:gd name="T2" fmla="*/ 7 w 691"/>
                  <a:gd name="T3" fmla="*/ 4 h 99"/>
                  <a:gd name="T4" fmla="*/ 44 w 691"/>
                  <a:gd name="T5" fmla="*/ 4 h 99"/>
                  <a:gd name="T6" fmla="*/ 37 w 691"/>
                  <a:gd name="T7" fmla="*/ 0 h 99"/>
                  <a:gd name="T8" fmla="*/ 0 w 691"/>
                  <a:gd name="T9" fmla="*/ 0 h 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1"/>
                  <a:gd name="T16" fmla="*/ 0 h 99"/>
                  <a:gd name="T17" fmla="*/ 691 w 691"/>
                  <a:gd name="T18" fmla="*/ 99 h 9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1" h="99">
                    <a:moveTo>
                      <a:pt x="0" y="0"/>
                    </a:moveTo>
                    <a:lnTo>
                      <a:pt x="98" y="99"/>
                    </a:lnTo>
                    <a:lnTo>
                      <a:pt x="691" y="99"/>
                    </a:lnTo>
                    <a:lnTo>
                      <a:pt x="59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788BE"/>
              </a:solidFill>
              <a:ln w="16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7" name="Freeform 62"/>
              <p:cNvSpPr>
                <a:spLocks/>
              </p:cNvSpPr>
              <p:nvPr/>
            </p:nvSpPr>
            <p:spPr bwMode="auto">
              <a:xfrm>
                <a:off x="3785" y="894"/>
                <a:ext cx="148" cy="353"/>
              </a:xfrm>
              <a:custGeom>
                <a:avLst/>
                <a:gdLst>
                  <a:gd name="T0" fmla="*/ 12 w 297"/>
                  <a:gd name="T1" fmla="*/ 32 h 791"/>
                  <a:gd name="T2" fmla="*/ 12 w 297"/>
                  <a:gd name="T3" fmla="*/ 0 h 791"/>
                  <a:gd name="T4" fmla="*/ 18 w 297"/>
                  <a:gd name="T5" fmla="*/ 4 h 791"/>
                  <a:gd name="T6" fmla="*/ 18 w 297"/>
                  <a:gd name="T7" fmla="*/ 32 h 791"/>
                  <a:gd name="T8" fmla="*/ 12 w 297"/>
                  <a:gd name="T9" fmla="*/ 32 h 791"/>
                  <a:gd name="T10" fmla="*/ 18 w 297"/>
                  <a:gd name="T11" fmla="*/ 32 h 791"/>
                  <a:gd name="T12" fmla="*/ 6 w 297"/>
                  <a:gd name="T13" fmla="*/ 32 h 791"/>
                  <a:gd name="T14" fmla="*/ 0 w 297"/>
                  <a:gd name="T15" fmla="*/ 32 h 791"/>
                  <a:gd name="T16" fmla="*/ 12 w 297"/>
                  <a:gd name="T17" fmla="*/ 32 h 79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97"/>
                  <a:gd name="T28" fmla="*/ 0 h 791"/>
                  <a:gd name="T29" fmla="*/ 297 w 297"/>
                  <a:gd name="T30" fmla="*/ 791 h 79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97" h="791">
                    <a:moveTo>
                      <a:pt x="198" y="791"/>
                    </a:moveTo>
                    <a:lnTo>
                      <a:pt x="198" y="0"/>
                    </a:lnTo>
                    <a:lnTo>
                      <a:pt x="297" y="99"/>
                    </a:lnTo>
                    <a:lnTo>
                      <a:pt x="297" y="791"/>
                    </a:lnTo>
                    <a:lnTo>
                      <a:pt x="198" y="791"/>
                    </a:lnTo>
                    <a:lnTo>
                      <a:pt x="297" y="791"/>
                    </a:lnTo>
                    <a:lnTo>
                      <a:pt x="99" y="791"/>
                    </a:lnTo>
                    <a:lnTo>
                      <a:pt x="0" y="791"/>
                    </a:lnTo>
                    <a:lnTo>
                      <a:pt x="198" y="791"/>
                    </a:lnTo>
                    <a:close/>
                  </a:path>
                </a:pathLst>
              </a:custGeom>
              <a:solidFill>
                <a:srgbClr val="5788BE"/>
              </a:solidFill>
              <a:ln w="16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8" name="Freeform 63"/>
              <p:cNvSpPr>
                <a:spLocks/>
              </p:cNvSpPr>
              <p:nvPr/>
            </p:nvSpPr>
            <p:spPr bwMode="auto">
              <a:xfrm>
                <a:off x="3484" y="894"/>
                <a:ext cx="400" cy="358"/>
              </a:xfrm>
              <a:custGeom>
                <a:avLst/>
                <a:gdLst>
                  <a:gd name="T0" fmla="*/ 0 w 801"/>
                  <a:gd name="T1" fmla="*/ 0 h 801"/>
                  <a:gd name="T2" fmla="*/ 50 w 801"/>
                  <a:gd name="T3" fmla="*/ 0 h 801"/>
                  <a:gd name="T4" fmla="*/ 50 w 801"/>
                  <a:gd name="T5" fmla="*/ 32 h 801"/>
                  <a:gd name="T6" fmla="*/ 37 w 801"/>
                  <a:gd name="T7" fmla="*/ 32 h 801"/>
                  <a:gd name="T8" fmla="*/ 37 w 801"/>
                  <a:gd name="T9" fmla="*/ 8 h 801"/>
                  <a:gd name="T10" fmla="*/ 0 w 801"/>
                  <a:gd name="T11" fmla="*/ 8 h 801"/>
                  <a:gd name="T12" fmla="*/ 0 w 801"/>
                  <a:gd name="T13" fmla="*/ 0 h 80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01"/>
                  <a:gd name="T22" fmla="*/ 0 h 801"/>
                  <a:gd name="T23" fmla="*/ 801 w 801"/>
                  <a:gd name="T24" fmla="*/ 801 h 80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01" h="801">
                    <a:moveTo>
                      <a:pt x="0" y="0"/>
                    </a:moveTo>
                    <a:lnTo>
                      <a:pt x="801" y="0"/>
                    </a:lnTo>
                    <a:lnTo>
                      <a:pt x="801" y="801"/>
                    </a:lnTo>
                    <a:lnTo>
                      <a:pt x="603" y="801"/>
                    </a:lnTo>
                    <a:lnTo>
                      <a:pt x="603" y="198"/>
                    </a:lnTo>
                    <a:lnTo>
                      <a:pt x="0" y="19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9" name="Freeform 64"/>
              <p:cNvSpPr>
                <a:spLocks/>
              </p:cNvSpPr>
              <p:nvPr/>
            </p:nvSpPr>
            <p:spPr bwMode="auto">
              <a:xfrm>
                <a:off x="3489" y="894"/>
                <a:ext cx="395" cy="353"/>
              </a:xfrm>
              <a:custGeom>
                <a:avLst/>
                <a:gdLst>
                  <a:gd name="T0" fmla="*/ 49 w 790"/>
                  <a:gd name="T1" fmla="*/ 32 h 791"/>
                  <a:gd name="T2" fmla="*/ 49 w 790"/>
                  <a:gd name="T3" fmla="*/ 0 h 791"/>
                  <a:gd name="T4" fmla="*/ 0 w 790"/>
                  <a:gd name="T5" fmla="*/ 0 h 791"/>
                  <a:gd name="T6" fmla="*/ 0 60000 65536"/>
                  <a:gd name="T7" fmla="*/ 0 60000 65536"/>
                  <a:gd name="T8" fmla="*/ 0 60000 65536"/>
                  <a:gd name="T9" fmla="*/ 0 w 790"/>
                  <a:gd name="T10" fmla="*/ 0 h 791"/>
                  <a:gd name="T11" fmla="*/ 790 w 790"/>
                  <a:gd name="T12" fmla="*/ 791 h 79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90" h="791">
                    <a:moveTo>
                      <a:pt x="790" y="791"/>
                    </a:moveTo>
                    <a:lnTo>
                      <a:pt x="790" y="0"/>
                    </a:lnTo>
                    <a:lnTo>
                      <a:pt x="0" y="0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" name="Freeform 65"/>
              <p:cNvSpPr>
                <a:spLocks/>
              </p:cNvSpPr>
              <p:nvPr/>
            </p:nvSpPr>
            <p:spPr bwMode="auto">
              <a:xfrm>
                <a:off x="3489" y="982"/>
                <a:ext cx="296" cy="265"/>
              </a:xfrm>
              <a:custGeom>
                <a:avLst/>
                <a:gdLst>
                  <a:gd name="T0" fmla="*/ 37 w 592"/>
                  <a:gd name="T1" fmla="*/ 24 h 593"/>
                  <a:gd name="T2" fmla="*/ 37 w 592"/>
                  <a:gd name="T3" fmla="*/ 0 h 593"/>
                  <a:gd name="T4" fmla="*/ 0 w 592"/>
                  <a:gd name="T5" fmla="*/ 0 h 593"/>
                  <a:gd name="T6" fmla="*/ 0 60000 65536"/>
                  <a:gd name="T7" fmla="*/ 0 60000 65536"/>
                  <a:gd name="T8" fmla="*/ 0 60000 65536"/>
                  <a:gd name="T9" fmla="*/ 0 w 592"/>
                  <a:gd name="T10" fmla="*/ 0 h 593"/>
                  <a:gd name="T11" fmla="*/ 592 w 592"/>
                  <a:gd name="T12" fmla="*/ 593 h 59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2" h="593">
                    <a:moveTo>
                      <a:pt x="592" y="593"/>
                    </a:moveTo>
                    <a:lnTo>
                      <a:pt x="592" y="0"/>
                    </a:lnTo>
                    <a:lnTo>
                      <a:pt x="0" y="0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" name="Freeform 66"/>
              <p:cNvSpPr>
                <a:spLocks/>
              </p:cNvSpPr>
              <p:nvPr/>
            </p:nvSpPr>
            <p:spPr bwMode="auto">
              <a:xfrm>
                <a:off x="3785" y="1204"/>
                <a:ext cx="148" cy="1415"/>
              </a:xfrm>
              <a:custGeom>
                <a:avLst/>
                <a:gdLst>
                  <a:gd name="T0" fmla="*/ 12 w 297"/>
                  <a:gd name="T1" fmla="*/ 0 h 3163"/>
                  <a:gd name="T2" fmla="*/ 12 w 297"/>
                  <a:gd name="T3" fmla="*/ 127 h 3163"/>
                  <a:gd name="T4" fmla="*/ 0 w 297"/>
                  <a:gd name="T5" fmla="*/ 127 h 3163"/>
                  <a:gd name="T6" fmla="*/ 6 w 297"/>
                  <a:gd name="T7" fmla="*/ 127 h 3163"/>
                  <a:gd name="T8" fmla="*/ 18 w 297"/>
                  <a:gd name="T9" fmla="*/ 127 h 3163"/>
                  <a:gd name="T10" fmla="*/ 12 w 297"/>
                  <a:gd name="T11" fmla="*/ 127 h 3163"/>
                  <a:gd name="T12" fmla="*/ 18 w 297"/>
                  <a:gd name="T13" fmla="*/ 127 h 3163"/>
                  <a:gd name="T14" fmla="*/ 18 w 297"/>
                  <a:gd name="T15" fmla="*/ 4 h 3163"/>
                  <a:gd name="T16" fmla="*/ 12 w 297"/>
                  <a:gd name="T17" fmla="*/ 0 h 31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97"/>
                  <a:gd name="T28" fmla="*/ 0 h 3163"/>
                  <a:gd name="T29" fmla="*/ 297 w 297"/>
                  <a:gd name="T30" fmla="*/ 3163 h 31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97" h="3163">
                    <a:moveTo>
                      <a:pt x="198" y="0"/>
                    </a:moveTo>
                    <a:lnTo>
                      <a:pt x="198" y="3163"/>
                    </a:lnTo>
                    <a:lnTo>
                      <a:pt x="0" y="3163"/>
                    </a:lnTo>
                    <a:lnTo>
                      <a:pt x="99" y="3163"/>
                    </a:lnTo>
                    <a:lnTo>
                      <a:pt x="297" y="3163"/>
                    </a:lnTo>
                    <a:lnTo>
                      <a:pt x="198" y="3163"/>
                    </a:lnTo>
                    <a:lnTo>
                      <a:pt x="297" y="3163"/>
                    </a:lnTo>
                    <a:lnTo>
                      <a:pt x="297" y="99"/>
                    </a:lnTo>
                    <a:lnTo>
                      <a:pt x="198" y="0"/>
                    </a:lnTo>
                    <a:close/>
                  </a:path>
                </a:pathLst>
              </a:custGeom>
              <a:solidFill>
                <a:srgbClr val="5788BE"/>
              </a:solidFill>
              <a:ln w="16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" name="Rectangle 67"/>
              <p:cNvSpPr>
                <a:spLocks noChangeArrowheads="1"/>
              </p:cNvSpPr>
              <p:nvPr/>
            </p:nvSpPr>
            <p:spPr bwMode="auto">
              <a:xfrm>
                <a:off x="3786" y="1198"/>
                <a:ext cx="97" cy="142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" name="Line 68"/>
              <p:cNvSpPr>
                <a:spLocks noChangeShapeType="1"/>
              </p:cNvSpPr>
              <p:nvPr/>
            </p:nvSpPr>
            <p:spPr bwMode="auto">
              <a:xfrm>
                <a:off x="3785" y="1204"/>
                <a:ext cx="1" cy="1415"/>
              </a:xfrm>
              <a:prstGeom prst="lin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" name="Line 69"/>
              <p:cNvSpPr>
                <a:spLocks noChangeShapeType="1"/>
              </p:cNvSpPr>
              <p:nvPr/>
            </p:nvSpPr>
            <p:spPr bwMode="auto">
              <a:xfrm>
                <a:off x="3884" y="1204"/>
                <a:ext cx="1" cy="1415"/>
              </a:xfrm>
              <a:prstGeom prst="lin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" name="Freeform 71"/>
              <p:cNvSpPr>
                <a:spLocks/>
              </p:cNvSpPr>
              <p:nvPr/>
            </p:nvSpPr>
            <p:spPr bwMode="auto">
              <a:xfrm>
                <a:off x="3489" y="2441"/>
                <a:ext cx="444" cy="399"/>
              </a:xfrm>
              <a:custGeom>
                <a:avLst/>
                <a:gdLst>
                  <a:gd name="T0" fmla="*/ 49 w 889"/>
                  <a:gd name="T1" fmla="*/ 0 h 889"/>
                  <a:gd name="T2" fmla="*/ 49 w 889"/>
                  <a:gd name="T3" fmla="*/ 32 h 889"/>
                  <a:gd name="T4" fmla="*/ 0 w 889"/>
                  <a:gd name="T5" fmla="*/ 32 h 889"/>
                  <a:gd name="T6" fmla="*/ 6 w 889"/>
                  <a:gd name="T7" fmla="*/ 36 h 889"/>
                  <a:gd name="T8" fmla="*/ 55 w 889"/>
                  <a:gd name="T9" fmla="*/ 36 h 889"/>
                  <a:gd name="T10" fmla="*/ 49 w 889"/>
                  <a:gd name="T11" fmla="*/ 32 h 889"/>
                  <a:gd name="T12" fmla="*/ 55 w 889"/>
                  <a:gd name="T13" fmla="*/ 36 h 889"/>
                  <a:gd name="T14" fmla="*/ 55 w 889"/>
                  <a:gd name="T15" fmla="*/ 4 h 889"/>
                  <a:gd name="T16" fmla="*/ 49 w 889"/>
                  <a:gd name="T17" fmla="*/ 0 h 88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89"/>
                  <a:gd name="T28" fmla="*/ 0 h 889"/>
                  <a:gd name="T29" fmla="*/ 889 w 889"/>
                  <a:gd name="T30" fmla="*/ 889 h 88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89" h="889">
                    <a:moveTo>
                      <a:pt x="790" y="0"/>
                    </a:moveTo>
                    <a:lnTo>
                      <a:pt x="790" y="790"/>
                    </a:lnTo>
                    <a:lnTo>
                      <a:pt x="0" y="790"/>
                    </a:lnTo>
                    <a:lnTo>
                      <a:pt x="98" y="889"/>
                    </a:lnTo>
                    <a:lnTo>
                      <a:pt x="889" y="889"/>
                    </a:lnTo>
                    <a:lnTo>
                      <a:pt x="790" y="790"/>
                    </a:lnTo>
                    <a:lnTo>
                      <a:pt x="889" y="889"/>
                    </a:lnTo>
                    <a:lnTo>
                      <a:pt x="889" y="99"/>
                    </a:lnTo>
                    <a:lnTo>
                      <a:pt x="790" y="0"/>
                    </a:lnTo>
                    <a:close/>
                  </a:path>
                </a:pathLst>
              </a:custGeom>
              <a:solidFill>
                <a:srgbClr val="5788BE"/>
              </a:solidFill>
              <a:ln w="16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" name="Freeform 72"/>
              <p:cNvSpPr>
                <a:spLocks/>
              </p:cNvSpPr>
              <p:nvPr/>
            </p:nvSpPr>
            <p:spPr bwMode="auto">
              <a:xfrm>
                <a:off x="3484" y="2437"/>
                <a:ext cx="400" cy="359"/>
              </a:xfrm>
              <a:custGeom>
                <a:avLst/>
                <a:gdLst>
                  <a:gd name="T0" fmla="*/ 50 w 801"/>
                  <a:gd name="T1" fmla="*/ 0 h 801"/>
                  <a:gd name="T2" fmla="*/ 50 w 801"/>
                  <a:gd name="T3" fmla="*/ 32 h 801"/>
                  <a:gd name="T4" fmla="*/ 0 w 801"/>
                  <a:gd name="T5" fmla="*/ 32 h 801"/>
                  <a:gd name="T6" fmla="*/ 0 w 801"/>
                  <a:gd name="T7" fmla="*/ 24 h 801"/>
                  <a:gd name="T8" fmla="*/ 37 w 801"/>
                  <a:gd name="T9" fmla="*/ 24 h 801"/>
                  <a:gd name="T10" fmla="*/ 37 w 801"/>
                  <a:gd name="T11" fmla="*/ 0 h 801"/>
                  <a:gd name="T12" fmla="*/ 50 w 801"/>
                  <a:gd name="T13" fmla="*/ 0 h 80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01"/>
                  <a:gd name="T22" fmla="*/ 0 h 801"/>
                  <a:gd name="T23" fmla="*/ 801 w 801"/>
                  <a:gd name="T24" fmla="*/ 801 h 80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01" h="801">
                    <a:moveTo>
                      <a:pt x="801" y="0"/>
                    </a:moveTo>
                    <a:lnTo>
                      <a:pt x="801" y="801"/>
                    </a:lnTo>
                    <a:lnTo>
                      <a:pt x="0" y="801"/>
                    </a:lnTo>
                    <a:lnTo>
                      <a:pt x="0" y="604"/>
                    </a:lnTo>
                    <a:lnTo>
                      <a:pt x="603" y="604"/>
                    </a:lnTo>
                    <a:lnTo>
                      <a:pt x="603" y="0"/>
                    </a:lnTo>
                    <a:lnTo>
                      <a:pt x="801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7" name="Freeform 73"/>
              <p:cNvSpPr>
                <a:spLocks/>
              </p:cNvSpPr>
              <p:nvPr/>
            </p:nvSpPr>
            <p:spPr bwMode="auto">
              <a:xfrm>
                <a:off x="3489" y="2441"/>
                <a:ext cx="395" cy="355"/>
              </a:xfrm>
              <a:custGeom>
                <a:avLst/>
                <a:gdLst>
                  <a:gd name="T0" fmla="*/ 49 w 790"/>
                  <a:gd name="T1" fmla="*/ 0 h 790"/>
                  <a:gd name="T2" fmla="*/ 49 w 790"/>
                  <a:gd name="T3" fmla="*/ 32 h 790"/>
                  <a:gd name="T4" fmla="*/ 0 w 790"/>
                  <a:gd name="T5" fmla="*/ 32 h 790"/>
                  <a:gd name="T6" fmla="*/ 0 60000 65536"/>
                  <a:gd name="T7" fmla="*/ 0 60000 65536"/>
                  <a:gd name="T8" fmla="*/ 0 60000 65536"/>
                  <a:gd name="T9" fmla="*/ 0 w 790"/>
                  <a:gd name="T10" fmla="*/ 0 h 790"/>
                  <a:gd name="T11" fmla="*/ 790 w 790"/>
                  <a:gd name="T12" fmla="*/ 790 h 79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90" h="790">
                    <a:moveTo>
                      <a:pt x="790" y="0"/>
                    </a:moveTo>
                    <a:lnTo>
                      <a:pt x="790" y="790"/>
                    </a:lnTo>
                    <a:lnTo>
                      <a:pt x="0" y="790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8" name="Freeform 74"/>
              <p:cNvSpPr>
                <a:spLocks/>
              </p:cNvSpPr>
              <p:nvPr/>
            </p:nvSpPr>
            <p:spPr bwMode="auto">
              <a:xfrm>
                <a:off x="3489" y="2441"/>
                <a:ext cx="296" cy="266"/>
              </a:xfrm>
              <a:custGeom>
                <a:avLst/>
                <a:gdLst>
                  <a:gd name="T0" fmla="*/ 37 w 592"/>
                  <a:gd name="T1" fmla="*/ 0 h 593"/>
                  <a:gd name="T2" fmla="*/ 37 w 592"/>
                  <a:gd name="T3" fmla="*/ 24 h 593"/>
                  <a:gd name="T4" fmla="*/ 0 w 592"/>
                  <a:gd name="T5" fmla="*/ 24 h 593"/>
                  <a:gd name="T6" fmla="*/ 0 60000 65536"/>
                  <a:gd name="T7" fmla="*/ 0 60000 65536"/>
                  <a:gd name="T8" fmla="*/ 0 60000 65536"/>
                  <a:gd name="T9" fmla="*/ 0 w 592"/>
                  <a:gd name="T10" fmla="*/ 0 h 593"/>
                  <a:gd name="T11" fmla="*/ 592 w 592"/>
                  <a:gd name="T12" fmla="*/ 593 h 59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2" h="593">
                    <a:moveTo>
                      <a:pt x="592" y="0"/>
                    </a:moveTo>
                    <a:lnTo>
                      <a:pt x="592" y="593"/>
                    </a:lnTo>
                    <a:lnTo>
                      <a:pt x="0" y="593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" name="Freeform 75"/>
              <p:cNvSpPr>
                <a:spLocks/>
              </p:cNvSpPr>
              <p:nvPr/>
            </p:nvSpPr>
            <p:spPr bwMode="auto">
              <a:xfrm>
                <a:off x="1464" y="2662"/>
                <a:ext cx="50" cy="222"/>
              </a:xfrm>
              <a:custGeom>
                <a:avLst/>
                <a:gdLst>
                  <a:gd name="T0" fmla="*/ 0 w 99"/>
                  <a:gd name="T1" fmla="*/ 0 h 494"/>
                  <a:gd name="T2" fmla="*/ 7 w 99"/>
                  <a:gd name="T3" fmla="*/ 4 h 494"/>
                  <a:gd name="T4" fmla="*/ 7 w 99"/>
                  <a:gd name="T5" fmla="*/ 20 h 494"/>
                  <a:gd name="T6" fmla="*/ 0 w 99"/>
                  <a:gd name="T7" fmla="*/ 16 h 494"/>
                  <a:gd name="T8" fmla="*/ 0 w 99"/>
                  <a:gd name="T9" fmla="*/ 0 h 49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"/>
                  <a:gd name="T16" fmla="*/ 0 h 494"/>
                  <a:gd name="T17" fmla="*/ 99 w 99"/>
                  <a:gd name="T18" fmla="*/ 494 h 49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" h="494">
                    <a:moveTo>
                      <a:pt x="0" y="0"/>
                    </a:moveTo>
                    <a:lnTo>
                      <a:pt x="99" y="99"/>
                    </a:lnTo>
                    <a:lnTo>
                      <a:pt x="99" y="494"/>
                    </a:lnTo>
                    <a:lnTo>
                      <a:pt x="0" y="3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788BE"/>
              </a:solidFill>
              <a:ln w="16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0" name="Freeform 76"/>
              <p:cNvSpPr>
                <a:spLocks/>
              </p:cNvSpPr>
              <p:nvPr/>
            </p:nvSpPr>
            <p:spPr bwMode="auto">
              <a:xfrm>
                <a:off x="1464" y="2707"/>
                <a:ext cx="2124" cy="133"/>
              </a:xfrm>
              <a:custGeom>
                <a:avLst/>
                <a:gdLst>
                  <a:gd name="T0" fmla="*/ 266 w 4247"/>
                  <a:gd name="T1" fmla="*/ 8 h 296"/>
                  <a:gd name="T2" fmla="*/ 0 w 4247"/>
                  <a:gd name="T3" fmla="*/ 8 h 296"/>
                  <a:gd name="T4" fmla="*/ 7 w 4247"/>
                  <a:gd name="T5" fmla="*/ 12 h 296"/>
                  <a:gd name="T6" fmla="*/ 266 w 4247"/>
                  <a:gd name="T7" fmla="*/ 12 h 296"/>
                  <a:gd name="T8" fmla="*/ 266 w 4247"/>
                  <a:gd name="T9" fmla="*/ 8 h 296"/>
                  <a:gd name="T10" fmla="*/ 266 w 4247"/>
                  <a:gd name="T11" fmla="*/ 12 h 296"/>
                  <a:gd name="T12" fmla="*/ 266 w 4247"/>
                  <a:gd name="T13" fmla="*/ 4 h 296"/>
                  <a:gd name="T14" fmla="*/ 266 w 4247"/>
                  <a:gd name="T15" fmla="*/ 0 h 296"/>
                  <a:gd name="T16" fmla="*/ 266 w 4247"/>
                  <a:gd name="T17" fmla="*/ 8 h 29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247"/>
                  <a:gd name="T28" fmla="*/ 0 h 296"/>
                  <a:gd name="T29" fmla="*/ 4247 w 4247"/>
                  <a:gd name="T30" fmla="*/ 296 h 29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247" h="296">
                    <a:moveTo>
                      <a:pt x="4247" y="197"/>
                    </a:moveTo>
                    <a:lnTo>
                      <a:pt x="0" y="197"/>
                    </a:lnTo>
                    <a:lnTo>
                      <a:pt x="99" y="296"/>
                    </a:lnTo>
                    <a:lnTo>
                      <a:pt x="4247" y="296"/>
                    </a:lnTo>
                    <a:lnTo>
                      <a:pt x="4247" y="197"/>
                    </a:lnTo>
                    <a:lnTo>
                      <a:pt x="4247" y="296"/>
                    </a:lnTo>
                    <a:lnTo>
                      <a:pt x="4247" y="99"/>
                    </a:lnTo>
                    <a:lnTo>
                      <a:pt x="4247" y="0"/>
                    </a:lnTo>
                    <a:lnTo>
                      <a:pt x="4247" y="197"/>
                    </a:lnTo>
                    <a:close/>
                  </a:path>
                </a:pathLst>
              </a:custGeom>
              <a:solidFill>
                <a:srgbClr val="5788BE"/>
              </a:solidFill>
              <a:ln w="16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1" name="Freeform 78"/>
              <p:cNvSpPr>
                <a:spLocks/>
              </p:cNvSpPr>
              <p:nvPr/>
            </p:nvSpPr>
            <p:spPr bwMode="auto">
              <a:xfrm>
                <a:off x="1415" y="2662"/>
                <a:ext cx="2175" cy="178"/>
              </a:xfrm>
              <a:custGeom>
                <a:avLst/>
                <a:gdLst>
                  <a:gd name="T0" fmla="*/ 273 w 4345"/>
                  <a:gd name="T1" fmla="*/ 12 h 395"/>
                  <a:gd name="T2" fmla="*/ 7 w 4345"/>
                  <a:gd name="T3" fmla="*/ 12 h 395"/>
                  <a:gd name="T4" fmla="*/ 7 w 4345"/>
                  <a:gd name="T5" fmla="*/ 16 h 395"/>
                  <a:gd name="T6" fmla="*/ 0 w 4345"/>
                  <a:gd name="T7" fmla="*/ 8 h 395"/>
                  <a:gd name="T8" fmla="*/ 7 w 4345"/>
                  <a:gd name="T9" fmla="*/ 0 h 395"/>
                  <a:gd name="T10" fmla="*/ 7 w 4345"/>
                  <a:gd name="T11" fmla="*/ 4 h 395"/>
                  <a:gd name="T12" fmla="*/ 273 w 4345"/>
                  <a:gd name="T13" fmla="*/ 4 h 395"/>
                  <a:gd name="T14" fmla="*/ 273 w 4345"/>
                  <a:gd name="T15" fmla="*/ 12 h 39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345"/>
                  <a:gd name="T25" fmla="*/ 0 h 395"/>
                  <a:gd name="T26" fmla="*/ 4345 w 4345"/>
                  <a:gd name="T27" fmla="*/ 395 h 39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345" h="395">
                    <a:moveTo>
                      <a:pt x="4345" y="296"/>
                    </a:moveTo>
                    <a:lnTo>
                      <a:pt x="98" y="296"/>
                    </a:lnTo>
                    <a:lnTo>
                      <a:pt x="98" y="395"/>
                    </a:lnTo>
                    <a:lnTo>
                      <a:pt x="0" y="198"/>
                    </a:lnTo>
                    <a:lnTo>
                      <a:pt x="98" y="0"/>
                    </a:lnTo>
                    <a:lnTo>
                      <a:pt x="98" y="99"/>
                    </a:lnTo>
                    <a:lnTo>
                      <a:pt x="4345" y="99"/>
                    </a:lnTo>
                    <a:lnTo>
                      <a:pt x="4345" y="29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" name="Freeform 79"/>
              <p:cNvSpPr>
                <a:spLocks/>
              </p:cNvSpPr>
              <p:nvPr/>
            </p:nvSpPr>
            <p:spPr bwMode="auto">
              <a:xfrm>
                <a:off x="1415" y="2662"/>
                <a:ext cx="2173" cy="178"/>
              </a:xfrm>
              <a:custGeom>
                <a:avLst/>
                <a:gdLst>
                  <a:gd name="T0" fmla="*/ 272 w 4345"/>
                  <a:gd name="T1" fmla="*/ 12 h 395"/>
                  <a:gd name="T2" fmla="*/ 7 w 4345"/>
                  <a:gd name="T3" fmla="*/ 12 h 395"/>
                  <a:gd name="T4" fmla="*/ 7 w 4345"/>
                  <a:gd name="T5" fmla="*/ 16 h 395"/>
                  <a:gd name="T6" fmla="*/ 0 w 4345"/>
                  <a:gd name="T7" fmla="*/ 8 h 395"/>
                  <a:gd name="T8" fmla="*/ 7 w 4345"/>
                  <a:gd name="T9" fmla="*/ 0 h 395"/>
                  <a:gd name="T10" fmla="*/ 7 w 4345"/>
                  <a:gd name="T11" fmla="*/ 4 h 395"/>
                  <a:gd name="T12" fmla="*/ 272 w 4345"/>
                  <a:gd name="T13" fmla="*/ 4 h 39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345"/>
                  <a:gd name="T22" fmla="*/ 0 h 395"/>
                  <a:gd name="T23" fmla="*/ 4345 w 4345"/>
                  <a:gd name="T24" fmla="*/ 395 h 39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345" h="395">
                    <a:moveTo>
                      <a:pt x="4345" y="296"/>
                    </a:moveTo>
                    <a:lnTo>
                      <a:pt x="98" y="296"/>
                    </a:lnTo>
                    <a:lnTo>
                      <a:pt x="98" y="395"/>
                    </a:lnTo>
                    <a:lnTo>
                      <a:pt x="0" y="198"/>
                    </a:lnTo>
                    <a:lnTo>
                      <a:pt x="98" y="0"/>
                    </a:lnTo>
                    <a:lnTo>
                      <a:pt x="98" y="99"/>
                    </a:lnTo>
                    <a:lnTo>
                      <a:pt x="4345" y="99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3" name="Freeform 81"/>
              <p:cNvSpPr>
                <a:spLocks/>
              </p:cNvSpPr>
              <p:nvPr/>
            </p:nvSpPr>
            <p:spPr bwMode="auto">
              <a:xfrm>
                <a:off x="1464" y="2884"/>
                <a:ext cx="50" cy="221"/>
              </a:xfrm>
              <a:custGeom>
                <a:avLst/>
                <a:gdLst>
                  <a:gd name="T0" fmla="*/ 0 w 99"/>
                  <a:gd name="T1" fmla="*/ 0 h 494"/>
                  <a:gd name="T2" fmla="*/ 7 w 99"/>
                  <a:gd name="T3" fmla="*/ 4 h 494"/>
                  <a:gd name="T4" fmla="*/ 7 w 99"/>
                  <a:gd name="T5" fmla="*/ 20 h 494"/>
                  <a:gd name="T6" fmla="*/ 0 w 99"/>
                  <a:gd name="T7" fmla="*/ 16 h 494"/>
                  <a:gd name="T8" fmla="*/ 0 w 99"/>
                  <a:gd name="T9" fmla="*/ 0 h 49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"/>
                  <a:gd name="T16" fmla="*/ 0 h 494"/>
                  <a:gd name="T17" fmla="*/ 99 w 99"/>
                  <a:gd name="T18" fmla="*/ 494 h 49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" h="494">
                    <a:moveTo>
                      <a:pt x="0" y="0"/>
                    </a:moveTo>
                    <a:lnTo>
                      <a:pt x="99" y="99"/>
                    </a:lnTo>
                    <a:lnTo>
                      <a:pt x="99" y="494"/>
                    </a:lnTo>
                    <a:lnTo>
                      <a:pt x="0" y="3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788BE"/>
              </a:solidFill>
              <a:ln w="16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4" name="Freeform 82"/>
              <p:cNvSpPr>
                <a:spLocks/>
              </p:cNvSpPr>
              <p:nvPr/>
            </p:nvSpPr>
            <p:spPr bwMode="auto">
              <a:xfrm>
                <a:off x="1464" y="2928"/>
                <a:ext cx="2124" cy="133"/>
              </a:xfrm>
              <a:custGeom>
                <a:avLst/>
                <a:gdLst>
                  <a:gd name="T0" fmla="*/ 266 w 4247"/>
                  <a:gd name="T1" fmla="*/ 8 h 296"/>
                  <a:gd name="T2" fmla="*/ 0 w 4247"/>
                  <a:gd name="T3" fmla="*/ 8 h 296"/>
                  <a:gd name="T4" fmla="*/ 7 w 4247"/>
                  <a:gd name="T5" fmla="*/ 12 h 296"/>
                  <a:gd name="T6" fmla="*/ 266 w 4247"/>
                  <a:gd name="T7" fmla="*/ 12 h 296"/>
                  <a:gd name="T8" fmla="*/ 266 w 4247"/>
                  <a:gd name="T9" fmla="*/ 8 h 296"/>
                  <a:gd name="T10" fmla="*/ 266 w 4247"/>
                  <a:gd name="T11" fmla="*/ 12 h 296"/>
                  <a:gd name="T12" fmla="*/ 266 w 4247"/>
                  <a:gd name="T13" fmla="*/ 4 h 296"/>
                  <a:gd name="T14" fmla="*/ 266 w 4247"/>
                  <a:gd name="T15" fmla="*/ 0 h 296"/>
                  <a:gd name="T16" fmla="*/ 266 w 4247"/>
                  <a:gd name="T17" fmla="*/ 8 h 29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247"/>
                  <a:gd name="T28" fmla="*/ 0 h 296"/>
                  <a:gd name="T29" fmla="*/ 4247 w 4247"/>
                  <a:gd name="T30" fmla="*/ 296 h 29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247" h="296">
                    <a:moveTo>
                      <a:pt x="4247" y="198"/>
                    </a:moveTo>
                    <a:lnTo>
                      <a:pt x="0" y="198"/>
                    </a:lnTo>
                    <a:lnTo>
                      <a:pt x="99" y="296"/>
                    </a:lnTo>
                    <a:lnTo>
                      <a:pt x="4247" y="296"/>
                    </a:lnTo>
                    <a:lnTo>
                      <a:pt x="4247" y="198"/>
                    </a:lnTo>
                    <a:lnTo>
                      <a:pt x="4247" y="296"/>
                    </a:lnTo>
                    <a:lnTo>
                      <a:pt x="4247" y="99"/>
                    </a:lnTo>
                    <a:lnTo>
                      <a:pt x="4247" y="0"/>
                    </a:lnTo>
                    <a:lnTo>
                      <a:pt x="4247" y="198"/>
                    </a:lnTo>
                    <a:close/>
                  </a:path>
                </a:pathLst>
              </a:custGeom>
              <a:solidFill>
                <a:srgbClr val="5788BE"/>
              </a:solidFill>
              <a:ln w="16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5" name="Freeform 84"/>
              <p:cNvSpPr>
                <a:spLocks/>
              </p:cNvSpPr>
              <p:nvPr/>
            </p:nvSpPr>
            <p:spPr bwMode="auto">
              <a:xfrm>
                <a:off x="1415" y="2884"/>
                <a:ext cx="2173" cy="177"/>
              </a:xfrm>
              <a:custGeom>
                <a:avLst/>
                <a:gdLst>
                  <a:gd name="T0" fmla="*/ 272 w 4345"/>
                  <a:gd name="T1" fmla="*/ 12 h 395"/>
                  <a:gd name="T2" fmla="*/ 7 w 4345"/>
                  <a:gd name="T3" fmla="*/ 12 h 395"/>
                  <a:gd name="T4" fmla="*/ 7 w 4345"/>
                  <a:gd name="T5" fmla="*/ 16 h 395"/>
                  <a:gd name="T6" fmla="*/ 0 w 4345"/>
                  <a:gd name="T7" fmla="*/ 8 h 395"/>
                  <a:gd name="T8" fmla="*/ 7 w 4345"/>
                  <a:gd name="T9" fmla="*/ 0 h 395"/>
                  <a:gd name="T10" fmla="*/ 7 w 4345"/>
                  <a:gd name="T11" fmla="*/ 4 h 395"/>
                  <a:gd name="T12" fmla="*/ 272 w 4345"/>
                  <a:gd name="T13" fmla="*/ 4 h 395"/>
                  <a:gd name="T14" fmla="*/ 272 w 4345"/>
                  <a:gd name="T15" fmla="*/ 12 h 39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345"/>
                  <a:gd name="T25" fmla="*/ 0 h 395"/>
                  <a:gd name="T26" fmla="*/ 4345 w 4345"/>
                  <a:gd name="T27" fmla="*/ 395 h 39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345" h="395">
                    <a:moveTo>
                      <a:pt x="4345" y="297"/>
                    </a:moveTo>
                    <a:lnTo>
                      <a:pt x="98" y="297"/>
                    </a:lnTo>
                    <a:lnTo>
                      <a:pt x="98" y="395"/>
                    </a:lnTo>
                    <a:lnTo>
                      <a:pt x="0" y="198"/>
                    </a:lnTo>
                    <a:lnTo>
                      <a:pt x="98" y="0"/>
                    </a:lnTo>
                    <a:lnTo>
                      <a:pt x="98" y="99"/>
                    </a:lnTo>
                    <a:lnTo>
                      <a:pt x="4345" y="99"/>
                    </a:lnTo>
                    <a:lnTo>
                      <a:pt x="4345" y="29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6" name="Freeform 85"/>
              <p:cNvSpPr>
                <a:spLocks/>
              </p:cNvSpPr>
              <p:nvPr/>
            </p:nvSpPr>
            <p:spPr bwMode="auto">
              <a:xfrm>
                <a:off x="1415" y="2884"/>
                <a:ext cx="2173" cy="177"/>
              </a:xfrm>
              <a:custGeom>
                <a:avLst/>
                <a:gdLst>
                  <a:gd name="T0" fmla="*/ 272 w 4345"/>
                  <a:gd name="T1" fmla="*/ 12 h 395"/>
                  <a:gd name="T2" fmla="*/ 7 w 4345"/>
                  <a:gd name="T3" fmla="*/ 12 h 395"/>
                  <a:gd name="T4" fmla="*/ 7 w 4345"/>
                  <a:gd name="T5" fmla="*/ 16 h 395"/>
                  <a:gd name="T6" fmla="*/ 0 w 4345"/>
                  <a:gd name="T7" fmla="*/ 8 h 395"/>
                  <a:gd name="T8" fmla="*/ 7 w 4345"/>
                  <a:gd name="T9" fmla="*/ 0 h 395"/>
                  <a:gd name="T10" fmla="*/ 7 w 4345"/>
                  <a:gd name="T11" fmla="*/ 4 h 395"/>
                  <a:gd name="T12" fmla="*/ 272 w 4345"/>
                  <a:gd name="T13" fmla="*/ 4 h 39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345"/>
                  <a:gd name="T22" fmla="*/ 0 h 395"/>
                  <a:gd name="T23" fmla="*/ 4345 w 4345"/>
                  <a:gd name="T24" fmla="*/ 395 h 39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345" h="395">
                    <a:moveTo>
                      <a:pt x="4345" y="297"/>
                    </a:moveTo>
                    <a:lnTo>
                      <a:pt x="98" y="297"/>
                    </a:lnTo>
                    <a:lnTo>
                      <a:pt x="98" y="395"/>
                    </a:lnTo>
                    <a:lnTo>
                      <a:pt x="0" y="198"/>
                    </a:lnTo>
                    <a:lnTo>
                      <a:pt x="98" y="0"/>
                    </a:lnTo>
                    <a:lnTo>
                      <a:pt x="98" y="99"/>
                    </a:lnTo>
                    <a:lnTo>
                      <a:pt x="4345" y="99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7" name="Freeform 87"/>
              <p:cNvSpPr>
                <a:spLocks/>
              </p:cNvSpPr>
              <p:nvPr/>
            </p:nvSpPr>
            <p:spPr bwMode="auto">
              <a:xfrm>
                <a:off x="3489" y="3017"/>
                <a:ext cx="346" cy="44"/>
              </a:xfrm>
              <a:custGeom>
                <a:avLst/>
                <a:gdLst>
                  <a:gd name="T0" fmla="*/ 0 w 691"/>
                  <a:gd name="T1" fmla="*/ 0 h 98"/>
                  <a:gd name="T2" fmla="*/ 7 w 691"/>
                  <a:gd name="T3" fmla="*/ 4 h 98"/>
                  <a:gd name="T4" fmla="*/ 44 w 691"/>
                  <a:gd name="T5" fmla="*/ 4 h 98"/>
                  <a:gd name="T6" fmla="*/ 37 w 691"/>
                  <a:gd name="T7" fmla="*/ 0 h 98"/>
                  <a:gd name="T8" fmla="*/ 0 w 691"/>
                  <a:gd name="T9" fmla="*/ 0 h 9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1"/>
                  <a:gd name="T16" fmla="*/ 0 h 98"/>
                  <a:gd name="T17" fmla="*/ 691 w 691"/>
                  <a:gd name="T18" fmla="*/ 98 h 9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1" h="98">
                    <a:moveTo>
                      <a:pt x="0" y="0"/>
                    </a:moveTo>
                    <a:lnTo>
                      <a:pt x="98" y="98"/>
                    </a:lnTo>
                    <a:lnTo>
                      <a:pt x="691" y="98"/>
                    </a:lnTo>
                    <a:lnTo>
                      <a:pt x="59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788BE"/>
              </a:solidFill>
              <a:ln w="16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8" name="Freeform 88"/>
              <p:cNvSpPr>
                <a:spLocks/>
              </p:cNvSpPr>
              <p:nvPr/>
            </p:nvSpPr>
            <p:spPr bwMode="auto">
              <a:xfrm>
                <a:off x="3785" y="2928"/>
                <a:ext cx="148" cy="354"/>
              </a:xfrm>
              <a:custGeom>
                <a:avLst/>
                <a:gdLst>
                  <a:gd name="T0" fmla="*/ 12 w 297"/>
                  <a:gd name="T1" fmla="*/ 32 h 791"/>
                  <a:gd name="T2" fmla="*/ 12 w 297"/>
                  <a:gd name="T3" fmla="*/ 0 h 791"/>
                  <a:gd name="T4" fmla="*/ 18 w 297"/>
                  <a:gd name="T5" fmla="*/ 4 h 791"/>
                  <a:gd name="T6" fmla="*/ 18 w 297"/>
                  <a:gd name="T7" fmla="*/ 32 h 791"/>
                  <a:gd name="T8" fmla="*/ 12 w 297"/>
                  <a:gd name="T9" fmla="*/ 32 h 791"/>
                  <a:gd name="T10" fmla="*/ 18 w 297"/>
                  <a:gd name="T11" fmla="*/ 32 h 791"/>
                  <a:gd name="T12" fmla="*/ 6 w 297"/>
                  <a:gd name="T13" fmla="*/ 32 h 791"/>
                  <a:gd name="T14" fmla="*/ 0 w 297"/>
                  <a:gd name="T15" fmla="*/ 32 h 791"/>
                  <a:gd name="T16" fmla="*/ 12 w 297"/>
                  <a:gd name="T17" fmla="*/ 32 h 79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97"/>
                  <a:gd name="T28" fmla="*/ 0 h 791"/>
                  <a:gd name="T29" fmla="*/ 297 w 297"/>
                  <a:gd name="T30" fmla="*/ 791 h 79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97" h="791">
                    <a:moveTo>
                      <a:pt x="198" y="791"/>
                    </a:moveTo>
                    <a:lnTo>
                      <a:pt x="198" y="0"/>
                    </a:lnTo>
                    <a:lnTo>
                      <a:pt x="297" y="99"/>
                    </a:lnTo>
                    <a:lnTo>
                      <a:pt x="297" y="791"/>
                    </a:lnTo>
                    <a:lnTo>
                      <a:pt x="198" y="791"/>
                    </a:lnTo>
                    <a:lnTo>
                      <a:pt x="297" y="791"/>
                    </a:lnTo>
                    <a:lnTo>
                      <a:pt x="99" y="791"/>
                    </a:lnTo>
                    <a:lnTo>
                      <a:pt x="0" y="791"/>
                    </a:lnTo>
                    <a:lnTo>
                      <a:pt x="198" y="791"/>
                    </a:lnTo>
                    <a:close/>
                  </a:path>
                </a:pathLst>
              </a:custGeom>
              <a:solidFill>
                <a:srgbClr val="5788BE"/>
              </a:solidFill>
              <a:ln w="16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9" name="Freeform 89"/>
              <p:cNvSpPr>
                <a:spLocks/>
              </p:cNvSpPr>
              <p:nvPr/>
            </p:nvSpPr>
            <p:spPr bwMode="auto">
              <a:xfrm>
                <a:off x="3484" y="2928"/>
                <a:ext cx="400" cy="359"/>
              </a:xfrm>
              <a:custGeom>
                <a:avLst/>
                <a:gdLst>
                  <a:gd name="T0" fmla="*/ 0 w 801"/>
                  <a:gd name="T1" fmla="*/ 0 h 801"/>
                  <a:gd name="T2" fmla="*/ 50 w 801"/>
                  <a:gd name="T3" fmla="*/ 0 h 801"/>
                  <a:gd name="T4" fmla="*/ 50 w 801"/>
                  <a:gd name="T5" fmla="*/ 32 h 801"/>
                  <a:gd name="T6" fmla="*/ 37 w 801"/>
                  <a:gd name="T7" fmla="*/ 32 h 801"/>
                  <a:gd name="T8" fmla="*/ 37 w 801"/>
                  <a:gd name="T9" fmla="*/ 8 h 801"/>
                  <a:gd name="T10" fmla="*/ 0 w 801"/>
                  <a:gd name="T11" fmla="*/ 8 h 801"/>
                  <a:gd name="T12" fmla="*/ 0 w 801"/>
                  <a:gd name="T13" fmla="*/ 0 h 80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01"/>
                  <a:gd name="T22" fmla="*/ 0 h 801"/>
                  <a:gd name="T23" fmla="*/ 801 w 801"/>
                  <a:gd name="T24" fmla="*/ 801 h 80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01" h="801">
                    <a:moveTo>
                      <a:pt x="0" y="0"/>
                    </a:moveTo>
                    <a:lnTo>
                      <a:pt x="801" y="0"/>
                    </a:lnTo>
                    <a:lnTo>
                      <a:pt x="801" y="801"/>
                    </a:lnTo>
                    <a:lnTo>
                      <a:pt x="603" y="801"/>
                    </a:lnTo>
                    <a:lnTo>
                      <a:pt x="603" y="198"/>
                    </a:lnTo>
                    <a:lnTo>
                      <a:pt x="0" y="19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90" name="Freeform 90"/>
              <p:cNvSpPr>
                <a:spLocks/>
              </p:cNvSpPr>
              <p:nvPr/>
            </p:nvSpPr>
            <p:spPr bwMode="auto">
              <a:xfrm>
                <a:off x="3489" y="2928"/>
                <a:ext cx="395" cy="354"/>
              </a:xfrm>
              <a:custGeom>
                <a:avLst/>
                <a:gdLst>
                  <a:gd name="T0" fmla="*/ 49 w 790"/>
                  <a:gd name="T1" fmla="*/ 32 h 791"/>
                  <a:gd name="T2" fmla="*/ 49 w 790"/>
                  <a:gd name="T3" fmla="*/ 0 h 791"/>
                  <a:gd name="T4" fmla="*/ 0 w 790"/>
                  <a:gd name="T5" fmla="*/ 0 h 791"/>
                  <a:gd name="T6" fmla="*/ 0 60000 65536"/>
                  <a:gd name="T7" fmla="*/ 0 60000 65536"/>
                  <a:gd name="T8" fmla="*/ 0 60000 65536"/>
                  <a:gd name="T9" fmla="*/ 0 w 790"/>
                  <a:gd name="T10" fmla="*/ 0 h 791"/>
                  <a:gd name="T11" fmla="*/ 790 w 790"/>
                  <a:gd name="T12" fmla="*/ 791 h 79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90" h="791">
                    <a:moveTo>
                      <a:pt x="790" y="791"/>
                    </a:moveTo>
                    <a:lnTo>
                      <a:pt x="790" y="0"/>
                    </a:lnTo>
                    <a:lnTo>
                      <a:pt x="0" y="0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91" name="Freeform 91"/>
              <p:cNvSpPr>
                <a:spLocks/>
              </p:cNvSpPr>
              <p:nvPr/>
            </p:nvSpPr>
            <p:spPr bwMode="auto">
              <a:xfrm>
                <a:off x="3489" y="3017"/>
                <a:ext cx="296" cy="265"/>
              </a:xfrm>
              <a:custGeom>
                <a:avLst/>
                <a:gdLst>
                  <a:gd name="T0" fmla="*/ 37 w 592"/>
                  <a:gd name="T1" fmla="*/ 24 h 593"/>
                  <a:gd name="T2" fmla="*/ 37 w 592"/>
                  <a:gd name="T3" fmla="*/ 0 h 593"/>
                  <a:gd name="T4" fmla="*/ 0 w 592"/>
                  <a:gd name="T5" fmla="*/ 0 h 593"/>
                  <a:gd name="T6" fmla="*/ 0 60000 65536"/>
                  <a:gd name="T7" fmla="*/ 0 60000 65536"/>
                  <a:gd name="T8" fmla="*/ 0 60000 65536"/>
                  <a:gd name="T9" fmla="*/ 0 w 592"/>
                  <a:gd name="T10" fmla="*/ 0 h 593"/>
                  <a:gd name="T11" fmla="*/ 592 w 592"/>
                  <a:gd name="T12" fmla="*/ 593 h 59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2" h="593">
                    <a:moveTo>
                      <a:pt x="592" y="593"/>
                    </a:moveTo>
                    <a:lnTo>
                      <a:pt x="592" y="0"/>
                    </a:lnTo>
                    <a:lnTo>
                      <a:pt x="0" y="0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92" name="Freeform 92"/>
              <p:cNvSpPr>
                <a:spLocks/>
              </p:cNvSpPr>
              <p:nvPr/>
            </p:nvSpPr>
            <p:spPr bwMode="auto">
              <a:xfrm>
                <a:off x="3785" y="3149"/>
                <a:ext cx="148" cy="531"/>
              </a:xfrm>
              <a:custGeom>
                <a:avLst/>
                <a:gdLst>
                  <a:gd name="T0" fmla="*/ 12 w 297"/>
                  <a:gd name="T1" fmla="*/ 0 h 1186"/>
                  <a:gd name="T2" fmla="*/ 12 w 297"/>
                  <a:gd name="T3" fmla="*/ 48 h 1186"/>
                  <a:gd name="T4" fmla="*/ 0 w 297"/>
                  <a:gd name="T5" fmla="*/ 48 h 1186"/>
                  <a:gd name="T6" fmla="*/ 6 w 297"/>
                  <a:gd name="T7" fmla="*/ 48 h 1186"/>
                  <a:gd name="T8" fmla="*/ 18 w 297"/>
                  <a:gd name="T9" fmla="*/ 48 h 1186"/>
                  <a:gd name="T10" fmla="*/ 12 w 297"/>
                  <a:gd name="T11" fmla="*/ 48 h 1186"/>
                  <a:gd name="T12" fmla="*/ 18 w 297"/>
                  <a:gd name="T13" fmla="*/ 48 h 1186"/>
                  <a:gd name="T14" fmla="*/ 18 w 297"/>
                  <a:gd name="T15" fmla="*/ 4 h 1186"/>
                  <a:gd name="T16" fmla="*/ 12 w 297"/>
                  <a:gd name="T17" fmla="*/ 0 h 118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97"/>
                  <a:gd name="T28" fmla="*/ 0 h 1186"/>
                  <a:gd name="T29" fmla="*/ 297 w 297"/>
                  <a:gd name="T30" fmla="*/ 1186 h 118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97" h="1186">
                    <a:moveTo>
                      <a:pt x="198" y="0"/>
                    </a:moveTo>
                    <a:lnTo>
                      <a:pt x="198" y="1186"/>
                    </a:lnTo>
                    <a:lnTo>
                      <a:pt x="0" y="1186"/>
                    </a:lnTo>
                    <a:lnTo>
                      <a:pt x="99" y="1186"/>
                    </a:lnTo>
                    <a:lnTo>
                      <a:pt x="297" y="1186"/>
                    </a:lnTo>
                    <a:lnTo>
                      <a:pt x="198" y="1186"/>
                    </a:lnTo>
                    <a:lnTo>
                      <a:pt x="297" y="1186"/>
                    </a:lnTo>
                    <a:lnTo>
                      <a:pt x="297" y="99"/>
                    </a:lnTo>
                    <a:lnTo>
                      <a:pt x="198" y="0"/>
                    </a:lnTo>
                    <a:close/>
                  </a:path>
                </a:pathLst>
              </a:custGeom>
              <a:solidFill>
                <a:srgbClr val="5788BE"/>
              </a:solidFill>
              <a:ln w="16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93" name="Rectangle 93"/>
              <p:cNvSpPr>
                <a:spLocks noChangeArrowheads="1"/>
              </p:cNvSpPr>
              <p:nvPr/>
            </p:nvSpPr>
            <p:spPr bwMode="auto">
              <a:xfrm>
                <a:off x="3786" y="3145"/>
                <a:ext cx="97" cy="54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94" name="Line 94"/>
              <p:cNvSpPr>
                <a:spLocks noChangeShapeType="1"/>
              </p:cNvSpPr>
              <p:nvPr/>
            </p:nvSpPr>
            <p:spPr bwMode="auto">
              <a:xfrm>
                <a:off x="3785" y="3149"/>
                <a:ext cx="1" cy="531"/>
              </a:xfrm>
              <a:prstGeom prst="lin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95" name="Line 95"/>
              <p:cNvSpPr>
                <a:spLocks noChangeShapeType="1"/>
              </p:cNvSpPr>
              <p:nvPr/>
            </p:nvSpPr>
            <p:spPr bwMode="auto">
              <a:xfrm>
                <a:off x="3884" y="3149"/>
                <a:ext cx="1" cy="531"/>
              </a:xfrm>
              <a:prstGeom prst="lin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96" name="Freeform 97"/>
              <p:cNvSpPr>
                <a:spLocks/>
              </p:cNvSpPr>
              <p:nvPr/>
            </p:nvSpPr>
            <p:spPr bwMode="auto">
              <a:xfrm>
                <a:off x="3489" y="3636"/>
                <a:ext cx="444" cy="310"/>
              </a:xfrm>
              <a:custGeom>
                <a:avLst/>
                <a:gdLst>
                  <a:gd name="T0" fmla="*/ 49 w 889"/>
                  <a:gd name="T1" fmla="*/ 0 h 692"/>
                  <a:gd name="T2" fmla="*/ 49 w 889"/>
                  <a:gd name="T3" fmla="*/ 24 h 692"/>
                  <a:gd name="T4" fmla="*/ 0 w 889"/>
                  <a:gd name="T5" fmla="*/ 24 h 692"/>
                  <a:gd name="T6" fmla="*/ 6 w 889"/>
                  <a:gd name="T7" fmla="*/ 28 h 692"/>
                  <a:gd name="T8" fmla="*/ 55 w 889"/>
                  <a:gd name="T9" fmla="*/ 28 h 692"/>
                  <a:gd name="T10" fmla="*/ 49 w 889"/>
                  <a:gd name="T11" fmla="*/ 24 h 692"/>
                  <a:gd name="T12" fmla="*/ 55 w 889"/>
                  <a:gd name="T13" fmla="*/ 28 h 692"/>
                  <a:gd name="T14" fmla="*/ 55 w 889"/>
                  <a:gd name="T15" fmla="*/ 4 h 692"/>
                  <a:gd name="T16" fmla="*/ 49 w 889"/>
                  <a:gd name="T17" fmla="*/ 0 h 69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89"/>
                  <a:gd name="T28" fmla="*/ 0 h 692"/>
                  <a:gd name="T29" fmla="*/ 889 w 889"/>
                  <a:gd name="T30" fmla="*/ 692 h 69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89" h="692">
                    <a:moveTo>
                      <a:pt x="790" y="0"/>
                    </a:moveTo>
                    <a:lnTo>
                      <a:pt x="790" y="594"/>
                    </a:lnTo>
                    <a:lnTo>
                      <a:pt x="0" y="594"/>
                    </a:lnTo>
                    <a:lnTo>
                      <a:pt x="98" y="692"/>
                    </a:lnTo>
                    <a:lnTo>
                      <a:pt x="889" y="692"/>
                    </a:lnTo>
                    <a:lnTo>
                      <a:pt x="790" y="594"/>
                    </a:lnTo>
                    <a:lnTo>
                      <a:pt x="889" y="692"/>
                    </a:lnTo>
                    <a:lnTo>
                      <a:pt x="889" y="99"/>
                    </a:lnTo>
                    <a:lnTo>
                      <a:pt x="790" y="0"/>
                    </a:lnTo>
                    <a:close/>
                  </a:path>
                </a:pathLst>
              </a:custGeom>
              <a:solidFill>
                <a:srgbClr val="5788BE"/>
              </a:solidFill>
              <a:ln w="16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97" name="Freeform 98"/>
              <p:cNvSpPr>
                <a:spLocks/>
              </p:cNvSpPr>
              <p:nvPr/>
            </p:nvSpPr>
            <p:spPr bwMode="auto">
              <a:xfrm>
                <a:off x="3484" y="3631"/>
                <a:ext cx="400" cy="270"/>
              </a:xfrm>
              <a:custGeom>
                <a:avLst/>
                <a:gdLst>
                  <a:gd name="T0" fmla="*/ 50 w 801"/>
                  <a:gd name="T1" fmla="*/ 0 h 604"/>
                  <a:gd name="T2" fmla="*/ 50 w 801"/>
                  <a:gd name="T3" fmla="*/ 24 h 604"/>
                  <a:gd name="T4" fmla="*/ 0 w 801"/>
                  <a:gd name="T5" fmla="*/ 24 h 604"/>
                  <a:gd name="T6" fmla="*/ 0 w 801"/>
                  <a:gd name="T7" fmla="*/ 16 h 604"/>
                  <a:gd name="T8" fmla="*/ 37 w 801"/>
                  <a:gd name="T9" fmla="*/ 16 h 604"/>
                  <a:gd name="T10" fmla="*/ 37 w 801"/>
                  <a:gd name="T11" fmla="*/ 0 h 604"/>
                  <a:gd name="T12" fmla="*/ 50 w 801"/>
                  <a:gd name="T13" fmla="*/ 0 h 60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01"/>
                  <a:gd name="T22" fmla="*/ 0 h 604"/>
                  <a:gd name="T23" fmla="*/ 801 w 801"/>
                  <a:gd name="T24" fmla="*/ 604 h 60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01" h="604">
                    <a:moveTo>
                      <a:pt x="801" y="0"/>
                    </a:moveTo>
                    <a:lnTo>
                      <a:pt x="801" y="604"/>
                    </a:lnTo>
                    <a:lnTo>
                      <a:pt x="0" y="604"/>
                    </a:lnTo>
                    <a:lnTo>
                      <a:pt x="0" y="406"/>
                    </a:lnTo>
                    <a:lnTo>
                      <a:pt x="603" y="406"/>
                    </a:lnTo>
                    <a:lnTo>
                      <a:pt x="603" y="0"/>
                    </a:lnTo>
                    <a:lnTo>
                      <a:pt x="801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98" name="Freeform 99"/>
              <p:cNvSpPr>
                <a:spLocks/>
              </p:cNvSpPr>
              <p:nvPr/>
            </p:nvSpPr>
            <p:spPr bwMode="auto">
              <a:xfrm>
                <a:off x="3489" y="3636"/>
                <a:ext cx="395" cy="265"/>
              </a:xfrm>
              <a:custGeom>
                <a:avLst/>
                <a:gdLst>
                  <a:gd name="T0" fmla="*/ 49 w 790"/>
                  <a:gd name="T1" fmla="*/ 0 h 594"/>
                  <a:gd name="T2" fmla="*/ 49 w 790"/>
                  <a:gd name="T3" fmla="*/ 24 h 594"/>
                  <a:gd name="T4" fmla="*/ 0 w 790"/>
                  <a:gd name="T5" fmla="*/ 24 h 594"/>
                  <a:gd name="T6" fmla="*/ 0 60000 65536"/>
                  <a:gd name="T7" fmla="*/ 0 60000 65536"/>
                  <a:gd name="T8" fmla="*/ 0 60000 65536"/>
                  <a:gd name="T9" fmla="*/ 0 w 790"/>
                  <a:gd name="T10" fmla="*/ 0 h 594"/>
                  <a:gd name="T11" fmla="*/ 790 w 790"/>
                  <a:gd name="T12" fmla="*/ 594 h 59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90" h="594">
                    <a:moveTo>
                      <a:pt x="790" y="0"/>
                    </a:moveTo>
                    <a:lnTo>
                      <a:pt x="790" y="594"/>
                    </a:lnTo>
                    <a:lnTo>
                      <a:pt x="0" y="594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99" name="Freeform 100"/>
              <p:cNvSpPr>
                <a:spLocks/>
              </p:cNvSpPr>
              <p:nvPr/>
            </p:nvSpPr>
            <p:spPr bwMode="auto">
              <a:xfrm>
                <a:off x="3489" y="3636"/>
                <a:ext cx="296" cy="177"/>
              </a:xfrm>
              <a:custGeom>
                <a:avLst/>
                <a:gdLst>
                  <a:gd name="T0" fmla="*/ 37 w 592"/>
                  <a:gd name="T1" fmla="*/ 0 h 396"/>
                  <a:gd name="T2" fmla="*/ 37 w 592"/>
                  <a:gd name="T3" fmla="*/ 16 h 396"/>
                  <a:gd name="T4" fmla="*/ 0 w 592"/>
                  <a:gd name="T5" fmla="*/ 16 h 396"/>
                  <a:gd name="T6" fmla="*/ 0 60000 65536"/>
                  <a:gd name="T7" fmla="*/ 0 60000 65536"/>
                  <a:gd name="T8" fmla="*/ 0 60000 65536"/>
                  <a:gd name="T9" fmla="*/ 0 w 592"/>
                  <a:gd name="T10" fmla="*/ 0 h 396"/>
                  <a:gd name="T11" fmla="*/ 592 w 592"/>
                  <a:gd name="T12" fmla="*/ 396 h 39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2" h="396">
                    <a:moveTo>
                      <a:pt x="592" y="0"/>
                    </a:moveTo>
                    <a:lnTo>
                      <a:pt x="592" y="396"/>
                    </a:lnTo>
                    <a:lnTo>
                      <a:pt x="0" y="396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0" name="Freeform 101"/>
              <p:cNvSpPr>
                <a:spLocks/>
              </p:cNvSpPr>
              <p:nvPr/>
            </p:nvSpPr>
            <p:spPr bwMode="auto">
              <a:xfrm>
                <a:off x="1464" y="3769"/>
                <a:ext cx="50" cy="221"/>
              </a:xfrm>
              <a:custGeom>
                <a:avLst/>
                <a:gdLst>
                  <a:gd name="T0" fmla="*/ 0 w 99"/>
                  <a:gd name="T1" fmla="*/ 0 h 494"/>
                  <a:gd name="T2" fmla="*/ 7 w 99"/>
                  <a:gd name="T3" fmla="*/ 4 h 494"/>
                  <a:gd name="T4" fmla="*/ 7 w 99"/>
                  <a:gd name="T5" fmla="*/ 20 h 494"/>
                  <a:gd name="T6" fmla="*/ 0 w 99"/>
                  <a:gd name="T7" fmla="*/ 16 h 494"/>
                  <a:gd name="T8" fmla="*/ 0 w 99"/>
                  <a:gd name="T9" fmla="*/ 0 h 49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"/>
                  <a:gd name="T16" fmla="*/ 0 h 494"/>
                  <a:gd name="T17" fmla="*/ 99 w 99"/>
                  <a:gd name="T18" fmla="*/ 494 h 49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" h="494">
                    <a:moveTo>
                      <a:pt x="0" y="0"/>
                    </a:moveTo>
                    <a:lnTo>
                      <a:pt x="99" y="99"/>
                    </a:lnTo>
                    <a:lnTo>
                      <a:pt x="99" y="494"/>
                    </a:lnTo>
                    <a:lnTo>
                      <a:pt x="0" y="3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788BE"/>
              </a:solidFill>
              <a:ln w="16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1" name="Freeform 102"/>
              <p:cNvSpPr>
                <a:spLocks/>
              </p:cNvSpPr>
              <p:nvPr/>
            </p:nvSpPr>
            <p:spPr bwMode="auto">
              <a:xfrm>
                <a:off x="1464" y="3813"/>
                <a:ext cx="2124" cy="133"/>
              </a:xfrm>
              <a:custGeom>
                <a:avLst/>
                <a:gdLst>
                  <a:gd name="T0" fmla="*/ 266 w 4247"/>
                  <a:gd name="T1" fmla="*/ 8 h 296"/>
                  <a:gd name="T2" fmla="*/ 0 w 4247"/>
                  <a:gd name="T3" fmla="*/ 8 h 296"/>
                  <a:gd name="T4" fmla="*/ 7 w 4247"/>
                  <a:gd name="T5" fmla="*/ 12 h 296"/>
                  <a:gd name="T6" fmla="*/ 266 w 4247"/>
                  <a:gd name="T7" fmla="*/ 12 h 296"/>
                  <a:gd name="T8" fmla="*/ 266 w 4247"/>
                  <a:gd name="T9" fmla="*/ 8 h 296"/>
                  <a:gd name="T10" fmla="*/ 266 w 4247"/>
                  <a:gd name="T11" fmla="*/ 12 h 296"/>
                  <a:gd name="T12" fmla="*/ 266 w 4247"/>
                  <a:gd name="T13" fmla="*/ 4 h 296"/>
                  <a:gd name="T14" fmla="*/ 266 w 4247"/>
                  <a:gd name="T15" fmla="*/ 0 h 296"/>
                  <a:gd name="T16" fmla="*/ 266 w 4247"/>
                  <a:gd name="T17" fmla="*/ 8 h 29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247"/>
                  <a:gd name="T28" fmla="*/ 0 h 296"/>
                  <a:gd name="T29" fmla="*/ 4247 w 4247"/>
                  <a:gd name="T30" fmla="*/ 296 h 29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247" h="296">
                    <a:moveTo>
                      <a:pt x="4247" y="198"/>
                    </a:moveTo>
                    <a:lnTo>
                      <a:pt x="0" y="198"/>
                    </a:lnTo>
                    <a:lnTo>
                      <a:pt x="99" y="296"/>
                    </a:lnTo>
                    <a:lnTo>
                      <a:pt x="4247" y="296"/>
                    </a:lnTo>
                    <a:lnTo>
                      <a:pt x="4247" y="198"/>
                    </a:lnTo>
                    <a:lnTo>
                      <a:pt x="4247" y="296"/>
                    </a:lnTo>
                    <a:lnTo>
                      <a:pt x="4247" y="99"/>
                    </a:lnTo>
                    <a:lnTo>
                      <a:pt x="4247" y="0"/>
                    </a:lnTo>
                    <a:lnTo>
                      <a:pt x="4247" y="198"/>
                    </a:lnTo>
                    <a:close/>
                  </a:path>
                </a:pathLst>
              </a:custGeom>
              <a:solidFill>
                <a:srgbClr val="5788BE"/>
              </a:solidFill>
              <a:ln w="16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2" name="Freeform 104"/>
              <p:cNvSpPr>
                <a:spLocks/>
              </p:cNvSpPr>
              <p:nvPr/>
            </p:nvSpPr>
            <p:spPr bwMode="auto">
              <a:xfrm>
                <a:off x="1415" y="3769"/>
                <a:ext cx="2177" cy="177"/>
              </a:xfrm>
              <a:custGeom>
                <a:avLst/>
                <a:gdLst>
                  <a:gd name="T0" fmla="*/ 274 w 4345"/>
                  <a:gd name="T1" fmla="*/ 12 h 395"/>
                  <a:gd name="T2" fmla="*/ 7 w 4345"/>
                  <a:gd name="T3" fmla="*/ 12 h 395"/>
                  <a:gd name="T4" fmla="*/ 7 w 4345"/>
                  <a:gd name="T5" fmla="*/ 16 h 395"/>
                  <a:gd name="T6" fmla="*/ 0 w 4345"/>
                  <a:gd name="T7" fmla="*/ 8 h 395"/>
                  <a:gd name="T8" fmla="*/ 7 w 4345"/>
                  <a:gd name="T9" fmla="*/ 0 h 395"/>
                  <a:gd name="T10" fmla="*/ 7 w 4345"/>
                  <a:gd name="T11" fmla="*/ 4 h 395"/>
                  <a:gd name="T12" fmla="*/ 274 w 4345"/>
                  <a:gd name="T13" fmla="*/ 4 h 395"/>
                  <a:gd name="T14" fmla="*/ 274 w 4345"/>
                  <a:gd name="T15" fmla="*/ 12 h 39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345"/>
                  <a:gd name="T25" fmla="*/ 0 h 395"/>
                  <a:gd name="T26" fmla="*/ 4345 w 4345"/>
                  <a:gd name="T27" fmla="*/ 395 h 39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345" h="395">
                    <a:moveTo>
                      <a:pt x="4345" y="297"/>
                    </a:moveTo>
                    <a:lnTo>
                      <a:pt x="98" y="297"/>
                    </a:lnTo>
                    <a:lnTo>
                      <a:pt x="98" y="395"/>
                    </a:lnTo>
                    <a:lnTo>
                      <a:pt x="0" y="198"/>
                    </a:lnTo>
                    <a:lnTo>
                      <a:pt x="98" y="0"/>
                    </a:lnTo>
                    <a:lnTo>
                      <a:pt x="98" y="99"/>
                    </a:lnTo>
                    <a:lnTo>
                      <a:pt x="4345" y="99"/>
                    </a:lnTo>
                    <a:lnTo>
                      <a:pt x="4345" y="29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3" name="Freeform 105"/>
              <p:cNvSpPr>
                <a:spLocks/>
              </p:cNvSpPr>
              <p:nvPr/>
            </p:nvSpPr>
            <p:spPr bwMode="auto">
              <a:xfrm>
                <a:off x="1415" y="3769"/>
                <a:ext cx="2173" cy="177"/>
              </a:xfrm>
              <a:custGeom>
                <a:avLst/>
                <a:gdLst>
                  <a:gd name="T0" fmla="*/ 272 w 4345"/>
                  <a:gd name="T1" fmla="*/ 12 h 395"/>
                  <a:gd name="T2" fmla="*/ 7 w 4345"/>
                  <a:gd name="T3" fmla="*/ 12 h 395"/>
                  <a:gd name="T4" fmla="*/ 7 w 4345"/>
                  <a:gd name="T5" fmla="*/ 16 h 395"/>
                  <a:gd name="T6" fmla="*/ 0 w 4345"/>
                  <a:gd name="T7" fmla="*/ 8 h 395"/>
                  <a:gd name="T8" fmla="*/ 7 w 4345"/>
                  <a:gd name="T9" fmla="*/ 0 h 395"/>
                  <a:gd name="T10" fmla="*/ 7 w 4345"/>
                  <a:gd name="T11" fmla="*/ 4 h 395"/>
                  <a:gd name="T12" fmla="*/ 272 w 4345"/>
                  <a:gd name="T13" fmla="*/ 4 h 39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345"/>
                  <a:gd name="T22" fmla="*/ 0 h 395"/>
                  <a:gd name="T23" fmla="*/ 4345 w 4345"/>
                  <a:gd name="T24" fmla="*/ 395 h 39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345" h="395">
                    <a:moveTo>
                      <a:pt x="4345" y="297"/>
                    </a:moveTo>
                    <a:lnTo>
                      <a:pt x="98" y="297"/>
                    </a:lnTo>
                    <a:lnTo>
                      <a:pt x="98" y="395"/>
                    </a:lnTo>
                    <a:lnTo>
                      <a:pt x="0" y="198"/>
                    </a:lnTo>
                    <a:lnTo>
                      <a:pt x="98" y="0"/>
                    </a:lnTo>
                    <a:lnTo>
                      <a:pt x="98" y="99"/>
                    </a:lnTo>
                    <a:lnTo>
                      <a:pt x="4345" y="99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4" name="Freeform 107"/>
              <p:cNvSpPr>
                <a:spLocks/>
              </p:cNvSpPr>
              <p:nvPr/>
            </p:nvSpPr>
            <p:spPr bwMode="auto">
              <a:xfrm>
                <a:off x="1464" y="3017"/>
                <a:ext cx="50" cy="221"/>
              </a:xfrm>
              <a:custGeom>
                <a:avLst/>
                <a:gdLst>
                  <a:gd name="T0" fmla="*/ 0 w 99"/>
                  <a:gd name="T1" fmla="*/ 0 h 494"/>
                  <a:gd name="T2" fmla="*/ 7 w 99"/>
                  <a:gd name="T3" fmla="*/ 4 h 494"/>
                  <a:gd name="T4" fmla="*/ 7 w 99"/>
                  <a:gd name="T5" fmla="*/ 20 h 494"/>
                  <a:gd name="T6" fmla="*/ 0 w 99"/>
                  <a:gd name="T7" fmla="*/ 16 h 494"/>
                  <a:gd name="T8" fmla="*/ 0 w 99"/>
                  <a:gd name="T9" fmla="*/ 0 h 49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"/>
                  <a:gd name="T16" fmla="*/ 0 h 494"/>
                  <a:gd name="T17" fmla="*/ 99 w 99"/>
                  <a:gd name="T18" fmla="*/ 494 h 49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" h="494">
                    <a:moveTo>
                      <a:pt x="0" y="0"/>
                    </a:moveTo>
                    <a:lnTo>
                      <a:pt x="99" y="98"/>
                    </a:lnTo>
                    <a:lnTo>
                      <a:pt x="99" y="494"/>
                    </a:lnTo>
                    <a:lnTo>
                      <a:pt x="0" y="3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788BE"/>
              </a:solidFill>
              <a:ln w="16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5" name="Freeform 108"/>
              <p:cNvSpPr>
                <a:spLocks/>
              </p:cNvSpPr>
              <p:nvPr/>
            </p:nvSpPr>
            <p:spPr bwMode="auto">
              <a:xfrm>
                <a:off x="1464" y="3061"/>
                <a:ext cx="2124" cy="133"/>
              </a:xfrm>
              <a:custGeom>
                <a:avLst/>
                <a:gdLst>
                  <a:gd name="T0" fmla="*/ 266 w 4247"/>
                  <a:gd name="T1" fmla="*/ 8 h 297"/>
                  <a:gd name="T2" fmla="*/ 0 w 4247"/>
                  <a:gd name="T3" fmla="*/ 8 h 297"/>
                  <a:gd name="T4" fmla="*/ 7 w 4247"/>
                  <a:gd name="T5" fmla="*/ 12 h 297"/>
                  <a:gd name="T6" fmla="*/ 266 w 4247"/>
                  <a:gd name="T7" fmla="*/ 12 h 297"/>
                  <a:gd name="T8" fmla="*/ 266 w 4247"/>
                  <a:gd name="T9" fmla="*/ 8 h 297"/>
                  <a:gd name="T10" fmla="*/ 266 w 4247"/>
                  <a:gd name="T11" fmla="*/ 12 h 297"/>
                  <a:gd name="T12" fmla="*/ 266 w 4247"/>
                  <a:gd name="T13" fmla="*/ 4 h 297"/>
                  <a:gd name="T14" fmla="*/ 266 w 4247"/>
                  <a:gd name="T15" fmla="*/ 0 h 297"/>
                  <a:gd name="T16" fmla="*/ 266 w 4247"/>
                  <a:gd name="T17" fmla="*/ 8 h 29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247"/>
                  <a:gd name="T28" fmla="*/ 0 h 297"/>
                  <a:gd name="T29" fmla="*/ 4247 w 4247"/>
                  <a:gd name="T30" fmla="*/ 297 h 29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247" h="297">
                    <a:moveTo>
                      <a:pt x="4247" y="198"/>
                    </a:moveTo>
                    <a:lnTo>
                      <a:pt x="0" y="198"/>
                    </a:lnTo>
                    <a:lnTo>
                      <a:pt x="99" y="297"/>
                    </a:lnTo>
                    <a:lnTo>
                      <a:pt x="4247" y="297"/>
                    </a:lnTo>
                    <a:lnTo>
                      <a:pt x="4247" y="198"/>
                    </a:lnTo>
                    <a:lnTo>
                      <a:pt x="4247" y="297"/>
                    </a:lnTo>
                    <a:lnTo>
                      <a:pt x="4247" y="99"/>
                    </a:lnTo>
                    <a:lnTo>
                      <a:pt x="4247" y="0"/>
                    </a:lnTo>
                    <a:lnTo>
                      <a:pt x="4247" y="198"/>
                    </a:lnTo>
                    <a:close/>
                  </a:path>
                </a:pathLst>
              </a:custGeom>
              <a:solidFill>
                <a:srgbClr val="5788BE"/>
              </a:solidFill>
              <a:ln w="16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6" name="Freeform 110"/>
              <p:cNvSpPr>
                <a:spLocks/>
              </p:cNvSpPr>
              <p:nvPr/>
            </p:nvSpPr>
            <p:spPr bwMode="auto">
              <a:xfrm>
                <a:off x="1415" y="3017"/>
                <a:ext cx="2173" cy="177"/>
              </a:xfrm>
              <a:custGeom>
                <a:avLst/>
                <a:gdLst>
                  <a:gd name="T0" fmla="*/ 272 w 4345"/>
                  <a:gd name="T1" fmla="*/ 12 h 395"/>
                  <a:gd name="T2" fmla="*/ 7 w 4345"/>
                  <a:gd name="T3" fmla="*/ 12 h 395"/>
                  <a:gd name="T4" fmla="*/ 7 w 4345"/>
                  <a:gd name="T5" fmla="*/ 16 h 395"/>
                  <a:gd name="T6" fmla="*/ 0 w 4345"/>
                  <a:gd name="T7" fmla="*/ 8 h 395"/>
                  <a:gd name="T8" fmla="*/ 7 w 4345"/>
                  <a:gd name="T9" fmla="*/ 0 h 395"/>
                  <a:gd name="T10" fmla="*/ 7 w 4345"/>
                  <a:gd name="T11" fmla="*/ 4 h 395"/>
                  <a:gd name="T12" fmla="*/ 272 w 4345"/>
                  <a:gd name="T13" fmla="*/ 4 h 395"/>
                  <a:gd name="T14" fmla="*/ 272 w 4345"/>
                  <a:gd name="T15" fmla="*/ 12 h 39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345"/>
                  <a:gd name="T25" fmla="*/ 0 h 395"/>
                  <a:gd name="T26" fmla="*/ 4345 w 4345"/>
                  <a:gd name="T27" fmla="*/ 395 h 39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345" h="395">
                    <a:moveTo>
                      <a:pt x="4345" y="296"/>
                    </a:moveTo>
                    <a:lnTo>
                      <a:pt x="98" y="296"/>
                    </a:lnTo>
                    <a:lnTo>
                      <a:pt x="98" y="395"/>
                    </a:lnTo>
                    <a:lnTo>
                      <a:pt x="0" y="197"/>
                    </a:lnTo>
                    <a:lnTo>
                      <a:pt x="98" y="0"/>
                    </a:lnTo>
                    <a:lnTo>
                      <a:pt x="98" y="98"/>
                    </a:lnTo>
                    <a:lnTo>
                      <a:pt x="4345" y="98"/>
                    </a:lnTo>
                    <a:lnTo>
                      <a:pt x="4345" y="29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7" name="Freeform 111"/>
              <p:cNvSpPr>
                <a:spLocks/>
              </p:cNvSpPr>
              <p:nvPr/>
            </p:nvSpPr>
            <p:spPr bwMode="auto">
              <a:xfrm>
                <a:off x="1415" y="3017"/>
                <a:ext cx="2173" cy="177"/>
              </a:xfrm>
              <a:custGeom>
                <a:avLst/>
                <a:gdLst>
                  <a:gd name="T0" fmla="*/ 272 w 4345"/>
                  <a:gd name="T1" fmla="*/ 12 h 395"/>
                  <a:gd name="T2" fmla="*/ 7 w 4345"/>
                  <a:gd name="T3" fmla="*/ 12 h 395"/>
                  <a:gd name="T4" fmla="*/ 7 w 4345"/>
                  <a:gd name="T5" fmla="*/ 16 h 395"/>
                  <a:gd name="T6" fmla="*/ 0 w 4345"/>
                  <a:gd name="T7" fmla="*/ 8 h 395"/>
                  <a:gd name="T8" fmla="*/ 7 w 4345"/>
                  <a:gd name="T9" fmla="*/ 0 h 395"/>
                  <a:gd name="T10" fmla="*/ 7 w 4345"/>
                  <a:gd name="T11" fmla="*/ 4 h 395"/>
                  <a:gd name="T12" fmla="*/ 272 w 4345"/>
                  <a:gd name="T13" fmla="*/ 4 h 39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345"/>
                  <a:gd name="T22" fmla="*/ 0 h 395"/>
                  <a:gd name="T23" fmla="*/ 4345 w 4345"/>
                  <a:gd name="T24" fmla="*/ 395 h 39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345" h="395">
                    <a:moveTo>
                      <a:pt x="4345" y="296"/>
                    </a:moveTo>
                    <a:lnTo>
                      <a:pt x="98" y="296"/>
                    </a:lnTo>
                    <a:lnTo>
                      <a:pt x="98" y="395"/>
                    </a:lnTo>
                    <a:lnTo>
                      <a:pt x="0" y="197"/>
                    </a:lnTo>
                    <a:lnTo>
                      <a:pt x="98" y="0"/>
                    </a:lnTo>
                    <a:lnTo>
                      <a:pt x="98" y="98"/>
                    </a:lnTo>
                    <a:lnTo>
                      <a:pt x="4345" y="98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8" name="Freeform 113"/>
              <p:cNvSpPr>
                <a:spLocks/>
              </p:cNvSpPr>
              <p:nvPr/>
            </p:nvSpPr>
            <p:spPr bwMode="auto">
              <a:xfrm>
                <a:off x="3291" y="3149"/>
                <a:ext cx="346" cy="45"/>
              </a:xfrm>
              <a:custGeom>
                <a:avLst/>
                <a:gdLst>
                  <a:gd name="T0" fmla="*/ 0 w 691"/>
                  <a:gd name="T1" fmla="*/ 0 h 99"/>
                  <a:gd name="T2" fmla="*/ 7 w 691"/>
                  <a:gd name="T3" fmla="*/ 4 h 99"/>
                  <a:gd name="T4" fmla="*/ 44 w 691"/>
                  <a:gd name="T5" fmla="*/ 4 h 99"/>
                  <a:gd name="T6" fmla="*/ 37 w 691"/>
                  <a:gd name="T7" fmla="*/ 0 h 99"/>
                  <a:gd name="T8" fmla="*/ 0 w 691"/>
                  <a:gd name="T9" fmla="*/ 0 h 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1"/>
                  <a:gd name="T16" fmla="*/ 0 h 99"/>
                  <a:gd name="T17" fmla="*/ 691 w 691"/>
                  <a:gd name="T18" fmla="*/ 99 h 9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1" h="99">
                    <a:moveTo>
                      <a:pt x="0" y="0"/>
                    </a:moveTo>
                    <a:lnTo>
                      <a:pt x="98" y="99"/>
                    </a:lnTo>
                    <a:lnTo>
                      <a:pt x="691" y="99"/>
                    </a:lnTo>
                    <a:lnTo>
                      <a:pt x="59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788BE"/>
              </a:solidFill>
              <a:ln w="16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9" name="Freeform 114"/>
              <p:cNvSpPr>
                <a:spLocks/>
              </p:cNvSpPr>
              <p:nvPr/>
            </p:nvSpPr>
            <p:spPr bwMode="auto">
              <a:xfrm>
                <a:off x="3588" y="3061"/>
                <a:ext cx="148" cy="442"/>
              </a:xfrm>
              <a:custGeom>
                <a:avLst/>
                <a:gdLst>
                  <a:gd name="T0" fmla="*/ 12 w 297"/>
                  <a:gd name="T1" fmla="*/ 39 h 989"/>
                  <a:gd name="T2" fmla="*/ 12 w 297"/>
                  <a:gd name="T3" fmla="*/ 0 h 989"/>
                  <a:gd name="T4" fmla="*/ 18 w 297"/>
                  <a:gd name="T5" fmla="*/ 4 h 989"/>
                  <a:gd name="T6" fmla="*/ 18 w 297"/>
                  <a:gd name="T7" fmla="*/ 39 h 989"/>
                  <a:gd name="T8" fmla="*/ 12 w 297"/>
                  <a:gd name="T9" fmla="*/ 39 h 989"/>
                  <a:gd name="T10" fmla="*/ 18 w 297"/>
                  <a:gd name="T11" fmla="*/ 39 h 989"/>
                  <a:gd name="T12" fmla="*/ 6 w 297"/>
                  <a:gd name="T13" fmla="*/ 39 h 989"/>
                  <a:gd name="T14" fmla="*/ 0 w 297"/>
                  <a:gd name="T15" fmla="*/ 39 h 989"/>
                  <a:gd name="T16" fmla="*/ 12 w 297"/>
                  <a:gd name="T17" fmla="*/ 39 h 98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97"/>
                  <a:gd name="T28" fmla="*/ 0 h 989"/>
                  <a:gd name="T29" fmla="*/ 297 w 297"/>
                  <a:gd name="T30" fmla="*/ 989 h 98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97" h="989">
                    <a:moveTo>
                      <a:pt x="198" y="989"/>
                    </a:moveTo>
                    <a:lnTo>
                      <a:pt x="198" y="0"/>
                    </a:lnTo>
                    <a:lnTo>
                      <a:pt x="297" y="99"/>
                    </a:lnTo>
                    <a:lnTo>
                      <a:pt x="297" y="989"/>
                    </a:lnTo>
                    <a:lnTo>
                      <a:pt x="198" y="989"/>
                    </a:lnTo>
                    <a:lnTo>
                      <a:pt x="297" y="989"/>
                    </a:lnTo>
                    <a:lnTo>
                      <a:pt x="99" y="989"/>
                    </a:lnTo>
                    <a:lnTo>
                      <a:pt x="0" y="989"/>
                    </a:lnTo>
                    <a:lnTo>
                      <a:pt x="198" y="989"/>
                    </a:lnTo>
                    <a:close/>
                  </a:path>
                </a:pathLst>
              </a:custGeom>
              <a:solidFill>
                <a:srgbClr val="5788BE"/>
              </a:solidFill>
              <a:ln w="16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10" name="Freeform 115"/>
              <p:cNvSpPr>
                <a:spLocks/>
              </p:cNvSpPr>
              <p:nvPr/>
            </p:nvSpPr>
            <p:spPr bwMode="auto">
              <a:xfrm>
                <a:off x="3286" y="3061"/>
                <a:ext cx="400" cy="447"/>
              </a:xfrm>
              <a:custGeom>
                <a:avLst/>
                <a:gdLst>
                  <a:gd name="T0" fmla="*/ 0 w 801"/>
                  <a:gd name="T1" fmla="*/ 0 h 999"/>
                  <a:gd name="T2" fmla="*/ 50 w 801"/>
                  <a:gd name="T3" fmla="*/ 0 h 999"/>
                  <a:gd name="T4" fmla="*/ 50 w 801"/>
                  <a:gd name="T5" fmla="*/ 40 h 999"/>
                  <a:gd name="T6" fmla="*/ 37 w 801"/>
                  <a:gd name="T7" fmla="*/ 40 h 999"/>
                  <a:gd name="T8" fmla="*/ 37 w 801"/>
                  <a:gd name="T9" fmla="*/ 8 h 999"/>
                  <a:gd name="T10" fmla="*/ 0 w 801"/>
                  <a:gd name="T11" fmla="*/ 8 h 999"/>
                  <a:gd name="T12" fmla="*/ 0 w 801"/>
                  <a:gd name="T13" fmla="*/ 0 h 99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01"/>
                  <a:gd name="T22" fmla="*/ 0 h 999"/>
                  <a:gd name="T23" fmla="*/ 801 w 801"/>
                  <a:gd name="T24" fmla="*/ 999 h 99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01" h="999">
                    <a:moveTo>
                      <a:pt x="0" y="0"/>
                    </a:moveTo>
                    <a:lnTo>
                      <a:pt x="801" y="0"/>
                    </a:lnTo>
                    <a:lnTo>
                      <a:pt x="801" y="999"/>
                    </a:lnTo>
                    <a:lnTo>
                      <a:pt x="603" y="999"/>
                    </a:lnTo>
                    <a:lnTo>
                      <a:pt x="603" y="198"/>
                    </a:lnTo>
                    <a:lnTo>
                      <a:pt x="0" y="19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11" name="Freeform 116"/>
              <p:cNvSpPr>
                <a:spLocks/>
              </p:cNvSpPr>
              <p:nvPr/>
            </p:nvSpPr>
            <p:spPr bwMode="auto">
              <a:xfrm>
                <a:off x="3291" y="3061"/>
                <a:ext cx="395" cy="442"/>
              </a:xfrm>
              <a:custGeom>
                <a:avLst/>
                <a:gdLst>
                  <a:gd name="T0" fmla="*/ 49 w 790"/>
                  <a:gd name="T1" fmla="*/ 39 h 989"/>
                  <a:gd name="T2" fmla="*/ 49 w 790"/>
                  <a:gd name="T3" fmla="*/ 0 h 989"/>
                  <a:gd name="T4" fmla="*/ 0 w 790"/>
                  <a:gd name="T5" fmla="*/ 0 h 989"/>
                  <a:gd name="T6" fmla="*/ 0 60000 65536"/>
                  <a:gd name="T7" fmla="*/ 0 60000 65536"/>
                  <a:gd name="T8" fmla="*/ 0 60000 65536"/>
                  <a:gd name="T9" fmla="*/ 0 w 790"/>
                  <a:gd name="T10" fmla="*/ 0 h 989"/>
                  <a:gd name="T11" fmla="*/ 790 w 790"/>
                  <a:gd name="T12" fmla="*/ 989 h 98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90" h="989">
                    <a:moveTo>
                      <a:pt x="790" y="989"/>
                    </a:moveTo>
                    <a:lnTo>
                      <a:pt x="790" y="0"/>
                    </a:lnTo>
                    <a:lnTo>
                      <a:pt x="0" y="0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12" name="Freeform 117"/>
              <p:cNvSpPr>
                <a:spLocks/>
              </p:cNvSpPr>
              <p:nvPr/>
            </p:nvSpPr>
            <p:spPr bwMode="auto">
              <a:xfrm>
                <a:off x="3291" y="3149"/>
                <a:ext cx="297" cy="354"/>
              </a:xfrm>
              <a:custGeom>
                <a:avLst/>
                <a:gdLst>
                  <a:gd name="T0" fmla="*/ 38 w 592"/>
                  <a:gd name="T1" fmla="*/ 32 h 791"/>
                  <a:gd name="T2" fmla="*/ 38 w 592"/>
                  <a:gd name="T3" fmla="*/ 0 h 791"/>
                  <a:gd name="T4" fmla="*/ 0 w 592"/>
                  <a:gd name="T5" fmla="*/ 0 h 791"/>
                  <a:gd name="T6" fmla="*/ 0 60000 65536"/>
                  <a:gd name="T7" fmla="*/ 0 60000 65536"/>
                  <a:gd name="T8" fmla="*/ 0 60000 65536"/>
                  <a:gd name="T9" fmla="*/ 0 w 592"/>
                  <a:gd name="T10" fmla="*/ 0 h 791"/>
                  <a:gd name="T11" fmla="*/ 592 w 592"/>
                  <a:gd name="T12" fmla="*/ 791 h 79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2" h="791">
                    <a:moveTo>
                      <a:pt x="592" y="791"/>
                    </a:moveTo>
                    <a:lnTo>
                      <a:pt x="592" y="0"/>
                    </a:lnTo>
                    <a:lnTo>
                      <a:pt x="0" y="0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13" name="Freeform 118"/>
              <p:cNvSpPr>
                <a:spLocks/>
              </p:cNvSpPr>
              <p:nvPr/>
            </p:nvSpPr>
            <p:spPr bwMode="auto">
              <a:xfrm>
                <a:off x="1464" y="3636"/>
                <a:ext cx="50" cy="221"/>
              </a:xfrm>
              <a:custGeom>
                <a:avLst/>
                <a:gdLst>
                  <a:gd name="T0" fmla="*/ 0 w 99"/>
                  <a:gd name="T1" fmla="*/ 0 h 495"/>
                  <a:gd name="T2" fmla="*/ 7 w 99"/>
                  <a:gd name="T3" fmla="*/ 4 h 495"/>
                  <a:gd name="T4" fmla="*/ 7 w 99"/>
                  <a:gd name="T5" fmla="*/ 20 h 495"/>
                  <a:gd name="T6" fmla="*/ 0 w 99"/>
                  <a:gd name="T7" fmla="*/ 16 h 495"/>
                  <a:gd name="T8" fmla="*/ 0 w 99"/>
                  <a:gd name="T9" fmla="*/ 0 h 49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"/>
                  <a:gd name="T16" fmla="*/ 0 h 495"/>
                  <a:gd name="T17" fmla="*/ 99 w 99"/>
                  <a:gd name="T18" fmla="*/ 495 h 49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" h="495">
                    <a:moveTo>
                      <a:pt x="0" y="0"/>
                    </a:moveTo>
                    <a:lnTo>
                      <a:pt x="99" y="99"/>
                    </a:lnTo>
                    <a:lnTo>
                      <a:pt x="99" y="495"/>
                    </a:lnTo>
                    <a:lnTo>
                      <a:pt x="0" y="3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788BE"/>
              </a:solidFill>
              <a:ln w="16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14" name="Freeform 119"/>
              <p:cNvSpPr>
                <a:spLocks/>
              </p:cNvSpPr>
              <p:nvPr/>
            </p:nvSpPr>
            <p:spPr bwMode="auto">
              <a:xfrm>
                <a:off x="1464" y="3680"/>
                <a:ext cx="2124" cy="133"/>
              </a:xfrm>
              <a:custGeom>
                <a:avLst/>
                <a:gdLst>
                  <a:gd name="T0" fmla="*/ 266 w 4247"/>
                  <a:gd name="T1" fmla="*/ 8 h 297"/>
                  <a:gd name="T2" fmla="*/ 0 w 4247"/>
                  <a:gd name="T3" fmla="*/ 8 h 297"/>
                  <a:gd name="T4" fmla="*/ 7 w 4247"/>
                  <a:gd name="T5" fmla="*/ 12 h 297"/>
                  <a:gd name="T6" fmla="*/ 266 w 4247"/>
                  <a:gd name="T7" fmla="*/ 12 h 297"/>
                  <a:gd name="T8" fmla="*/ 266 w 4247"/>
                  <a:gd name="T9" fmla="*/ 8 h 297"/>
                  <a:gd name="T10" fmla="*/ 266 w 4247"/>
                  <a:gd name="T11" fmla="*/ 12 h 297"/>
                  <a:gd name="T12" fmla="*/ 266 w 4247"/>
                  <a:gd name="T13" fmla="*/ 4 h 297"/>
                  <a:gd name="T14" fmla="*/ 266 w 4247"/>
                  <a:gd name="T15" fmla="*/ 0 h 297"/>
                  <a:gd name="T16" fmla="*/ 266 w 4247"/>
                  <a:gd name="T17" fmla="*/ 8 h 29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247"/>
                  <a:gd name="T28" fmla="*/ 0 h 297"/>
                  <a:gd name="T29" fmla="*/ 4247 w 4247"/>
                  <a:gd name="T30" fmla="*/ 297 h 29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247" h="297">
                    <a:moveTo>
                      <a:pt x="4247" y="198"/>
                    </a:moveTo>
                    <a:lnTo>
                      <a:pt x="0" y="198"/>
                    </a:lnTo>
                    <a:lnTo>
                      <a:pt x="99" y="297"/>
                    </a:lnTo>
                    <a:lnTo>
                      <a:pt x="4247" y="297"/>
                    </a:lnTo>
                    <a:lnTo>
                      <a:pt x="4247" y="198"/>
                    </a:lnTo>
                    <a:lnTo>
                      <a:pt x="4247" y="297"/>
                    </a:lnTo>
                    <a:lnTo>
                      <a:pt x="4247" y="99"/>
                    </a:lnTo>
                    <a:lnTo>
                      <a:pt x="4247" y="0"/>
                    </a:lnTo>
                    <a:lnTo>
                      <a:pt x="4247" y="198"/>
                    </a:lnTo>
                    <a:close/>
                  </a:path>
                </a:pathLst>
              </a:custGeom>
              <a:solidFill>
                <a:srgbClr val="5788BE"/>
              </a:solidFill>
              <a:ln w="16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15" name="Freeform 121"/>
              <p:cNvSpPr>
                <a:spLocks/>
              </p:cNvSpPr>
              <p:nvPr/>
            </p:nvSpPr>
            <p:spPr bwMode="auto">
              <a:xfrm>
                <a:off x="1415" y="3636"/>
                <a:ext cx="2173" cy="177"/>
              </a:xfrm>
              <a:custGeom>
                <a:avLst/>
                <a:gdLst>
                  <a:gd name="T0" fmla="*/ 272 w 4345"/>
                  <a:gd name="T1" fmla="*/ 12 h 396"/>
                  <a:gd name="T2" fmla="*/ 7 w 4345"/>
                  <a:gd name="T3" fmla="*/ 12 h 396"/>
                  <a:gd name="T4" fmla="*/ 7 w 4345"/>
                  <a:gd name="T5" fmla="*/ 16 h 396"/>
                  <a:gd name="T6" fmla="*/ 0 w 4345"/>
                  <a:gd name="T7" fmla="*/ 8 h 396"/>
                  <a:gd name="T8" fmla="*/ 7 w 4345"/>
                  <a:gd name="T9" fmla="*/ 0 h 396"/>
                  <a:gd name="T10" fmla="*/ 7 w 4345"/>
                  <a:gd name="T11" fmla="*/ 4 h 396"/>
                  <a:gd name="T12" fmla="*/ 272 w 4345"/>
                  <a:gd name="T13" fmla="*/ 4 h 396"/>
                  <a:gd name="T14" fmla="*/ 272 w 4345"/>
                  <a:gd name="T15" fmla="*/ 12 h 39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345"/>
                  <a:gd name="T25" fmla="*/ 0 h 396"/>
                  <a:gd name="T26" fmla="*/ 4345 w 4345"/>
                  <a:gd name="T27" fmla="*/ 396 h 39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345" h="396">
                    <a:moveTo>
                      <a:pt x="4345" y="297"/>
                    </a:moveTo>
                    <a:lnTo>
                      <a:pt x="98" y="297"/>
                    </a:lnTo>
                    <a:lnTo>
                      <a:pt x="98" y="396"/>
                    </a:lnTo>
                    <a:lnTo>
                      <a:pt x="0" y="198"/>
                    </a:lnTo>
                    <a:lnTo>
                      <a:pt x="98" y="0"/>
                    </a:lnTo>
                    <a:lnTo>
                      <a:pt x="98" y="99"/>
                    </a:lnTo>
                    <a:lnTo>
                      <a:pt x="4345" y="99"/>
                    </a:lnTo>
                    <a:lnTo>
                      <a:pt x="4345" y="29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16" name="Freeform 122"/>
              <p:cNvSpPr>
                <a:spLocks/>
              </p:cNvSpPr>
              <p:nvPr/>
            </p:nvSpPr>
            <p:spPr bwMode="auto">
              <a:xfrm>
                <a:off x="1415" y="3636"/>
                <a:ext cx="2173" cy="177"/>
              </a:xfrm>
              <a:custGeom>
                <a:avLst/>
                <a:gdLst>
                  <a:gd name="T0" fmla="*/ 272 w 4345"/>
                  <a:gd name="T1" fmla="*/ 12 h 396"/>
                  <a:gd name="T2" fmla="*/ 7 w 4345"/>
                  <a:gd name="T3" fmla="*/ 12 h 396"/>
                  <a:gd name="T4" fmla="*/ 7 w 4345"/>
                  <a:gd name="T5" fmla="*/ 16 h 396"/>
                  <a:gd name="T6" fmla="*/ 0 w 4345"/>
                  <a:gd name="T7" fmla="*/ 8 h 396"/>
                  <a:gd name="T8" fmla="*/ 7 w 4345"/>
                  <a:gd name="T9" fmla="*/ 0 h 396"/>
                  <a:gd name="T10" fmla="*/ 7 w 4345"/>
                  <a:gd name="T11" fmla="*/ 4 h 396"/>
                  <a:gd name="T12" fmla="*/ 272 w 4345"/>
                  <a:gd name="T13" fmla="*/ 4 h 39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345"/>
                  <a:gd name="T22" fmla="*/ 0 h 396"/>
                  <a:gd name="T23" fmla="*/ 4345 w 4345"/>
                  <a:gd name="T24" fmla="*/ 396 h 39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345" h="396">
                    <a:moveTo>
                      <a:pt x="4345" y="297"/>
                    </a:moveTo>
                    <a:lnTo>
                      <a:pt x="98" y="297"/>
                    </a:lnTo>
                    <a:lnTo>
                      <a:pt x="98" y="396"/>
                    </a:lnTo>
                    <a:lnTo>
                      <a:pt x="0" y="198"/>
                    </a:lnTo>
                    <a:lnTo>
                      <a:pt x="98" y="0"/>
                    </a:lnTo>
                    <a:lnTo>
                      <a:pt x="98" y="99"/>
                    </a:lnTo>
                    <a:lnTo>
                      <a:pt x="4345" y="99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17" name="Freeform 124"/>
              <p:cNvSpPr>
                <a:spLocks/>
              </p:cNvSpPr>
              <p:nvPr/>
            </p:nvSpPr>
            <p:spPr bwMode="auto">
              <a:xfrm>
                <a:off x="3291" y="3415"/>
                <a:ext cx="445" cy="398"/>
              </a:xfrm>
              <a:custGeom>
                <a:avLst/>
                <a:gdLst>
                  <a:gd name="T0" fmla="*/ 50 w 889"/>
                  <a:gd name="T1" fmla="*/ 0 h 890"/>
                  <a:gd name="T2" fmla="*/ 50 w 889"/>
                  <a:gd name="T3" fmla="*/ 32 h 890"/>
                  <a:gd name="T4" fmla="*/ 0 w 889"/>
                  <a:gd name="T5" fmla="*/ 32 h 890"/>
                  <a:gd name="T6" fmla="*/ 7 w 889"/>
                  <a:gd name="T7" fmla="*/ 36 h 890"/>
                  <a:gd name="T8" fmla="*/ 56 w 889"/>
                  <a:gd name="T9" fmla="*/ 36 h 890"/>
                  <a:gd name="T10" fmla="*/ 50 w 889"/>
                  <a:gd name="T11" fmla="*/ 32 h 890"/>
                  <a:gd name="T12" fmla="*/ 56 w 889"/>
                  <a:gd name="T13" fmla="*/ 36 h 890"/>
                  <a:gd name="T14" fmla="*/ 56 w 889"/>
                  <a:gd name="T15" fmla="*/ 4 h 890"/>
                  <a:gd name="T16" fmla="*/ 50 w 889"/>
                  <a:gd name="T17" fmla="*/ 0 h 89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89"/>
                  <a:gd name="T28" fmla="*/ 0 h 890"/>
                  <a:gd name="T29" fmla="*/ 889 w 889"/>
                  <a:gd name="T30" fmla="*/ 890 h 89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89" h="890">
                    <a:moveTo>
                      <a:pt x="790" y="0"/>
                    </a:moveTo>
                    <a:lnTo>
                      <a:pt x="790" y="791"/>
                    </a:lnTo>
                    <a:lnTo>
                      <a:pt x="0" y="791"/>
                    </a:lnTo>
                    <a:lnTo>
                      <a:pt x="98" y="890"/>
                    </a:lnTo>
                    <a:lnTo>
                      <a:pt x="889" y="890"/>
                    </a:lnTo>
                    <a:lnTo>
                      <a:pt x="790" y="791"/>
                    </a:lnTo>
                    <a:lnTo>
                      <a:pt x="889" y="890"/>
                    </a:lnTo>
                    <a:lnTo>
                      <a:pt x="889" y="99"/>
                    </a:lnTo>
                    <a:lnTo>
                      <a:pt x="790" y="0"/>
                    </a:lnTo>
                    <a:close/>
                  </a:path>
                </a:pathLst>
              </a:custGeom>
              <a:solidFill>
                <a:srgbClr val="5788BE"/>
              </a:solidFill>
              <a:ln w="16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18" name="Freeform 125"/>
              <p:cNvSpPr>
                <a:spLocks/>
              </p:cNvSpPr>
              <p:nvPr/>
            </p:nvSpPr>
            <p:spPr bwMode="auto">
              <a:xfrm>
                <a:off x="3286" y="3410"/>
                <a:ext cx="400" cy="359"/>
              </a:xfrm>
              <a:custGeom>
                <a:avLst/>
                <a:gdLst>
                  <a:gd name="T0" fmla="*/ 50 w 801"/>
                  <a:gd name="T1" fmla="*/ 0 h 801"/>
                  <a:gd name="T2" fmla="*/ 50 w 801"/>
                  <a:gd name="T3" fmla="*/ 32 h 801"/>
                  <a:gd name="T4" fmla="*/ 0 w 801"/>
                  <a:gd name="T5" fmla="*/ 32 h 801"/>
                  <a:gd name="T6" fmla="*/ 0 w 801"/>
                  <a:gd name="T7" fmla="*/ 24 h 801"/>
                  <a:gd name="T8" fmla="*/ 37 w 801"/>
                  <a:gd name="T9" fmla="*/ 24 h 801"/>
                  <a:gd name="T10" fmla="*/ 37 w 801"/>
                  <a:gd name="T11" fmla="*/ 0 h 801"/>
                  <a:gd name="T12" fmla="*/ 50 w 801"/>
                  <a:gd name="T13" fmla="*/ 0 h 80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01"/>
                  <a:gd name="T22" fmla="*/ 0 h 801"/>
                  <a:gd name="T23" fmla="*/ 801 w 801"/>
                  <a:gd name="T24" fmla="*/ 801 h 80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01" h="801">
                    <a:moveTo>
                      <a:pt x="801" y="0"/>
                    </a:moveTo>
                    <a:lnTo>
                      <a:pt x="801" y="801"/>
                    </a:lnTo>
                    <a:lnTo>
                      <a:pt x="0" y="801"/>
                    </a:lnTo>
                    <a:lnTo>
                      <a:pt x="0" y="603"/>
                    </a:lnTo>
                    <a:lnTo>
                      <a:pt x="603" y="603"/>
                    </a:lnTo>
                    <a:lnTo>
                      <a:pt x="603" y="0"/>
                    </a:lnTo>
                    <a:lnTo>
                      <a:pt x="801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19" name="Freeform 126"/>
              <p:cNvSpPr>
                <a:spLocks/>
              </p:cNvSpPr>
              <p:nvPr/>
            </p:nvSpPr>
            <p:spPr bwMode="auto">
              <a:xfrm>
                <a:off x="3291" y="3415"/>
                <a:ext cx="395" cy="354"/>
              </a:xfrm>
              <a:custGeom>
                <a:avLst/>
                <a:gdLst>
                  <a:gd name="T0" fmla="*/ 49 w 790"/>
                  <a:gd name="T1" fmla="*/ 0 h 791"/>
                  <a:gd name="T2" fmla="*/ 49 w 790"/>
                  <a:gd name="T3" fmla="*/ 32 h 791"/>
                  <a:gd name="T4" fmla="*/ 0 w 790"/>
                  <a:gd name="T5" fmla="*/ 32 h 791"/>
                  <a:gd name="T6" fmla="*/ 0 60000 65536"/>
                  <a:gd name="T7" fmla="*/ 0 60000 65536"/>
                  <a:gd name="T8" fmla="*/ 0 60000 65536"/>
                  <a:gd name="T9" fmla="*/ 0 w 790"/>
                  <a:gd name="T10" fmla="*/ 0 h 791"/>
                  <a:gd name="T11" fmla="*/ 790 w 790"/>
                  <a:gd name="T12" fmla="*/ 791 h 79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90" h="791">
                    <a:moveTo>
                      <a:pt x="790" y="0"/>
                    </a:moveTo>
                    <a:lnTo>
                      <a:pt x="790" y="791"/>
                    </a:lnTo>
                    <a:lnTo>
                      <a:pt x="0" y="791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20" name="Freeform 128"/>
              <p:cNvSpPr>
                <a:spLocks/>
              </p:cNvSpPr>
              <p:nvPr/>
            </p:nvSpPr>
            <p:spPr bwMode="auto">
              <a:xfrm>
                <a:off x="1464" y="982"/>
                <a:ext cx="50" cy="222"/>
              </a:xfrm>
              <a:custGeom>
                <a:avLst/>
                <a:gdLst>
                  <a:gd name="T0" fmla="*/ 0 w 99"/>
                  <a:gd name="T1" fmla="*/ 0 h 494"/>
                  <a:gd name="T2" fmla="*/ 7 w 99"/>
                  <a:gd name="T3" fmla="*/ 4 h 494"/>
                  <a:gd name="T4" fmla="*/ 7 w 99"/>
                  <a:gd name="T5" fmla="*/ 20 h 494"/>
                  <a:gd name="T6" fmla="*/ 0 w 99"/>
                  <a:gd name="T7" fmla="*/ 16 h 494"/>
                  <a:gd name="T8" fmla="*/ 0 w 99"/>
                  <a:gd name="T9" fmla="*/ 0 h 49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"/>
                  <a:gd name="T16" fmla="*/ 0 h 494"/>
                  <a:gd name="T17" fmla="*/ 99 w 99"/>
                  <a:gd name="T18" fmla="*/ 494 h 49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" h="494">
                    <a:moveTo>
                      <a:pt x="0" y="0"/>
                    </a:moveTo>
                    <a:lnTo>
                      <a:pt x="99" y="99"/>
                    </a:lnTo>
                    <a:lnTo>
                      <a:pt x="99" y="494"/>
                    </a:lnTo>
                    <a:lnTo>
                      <a:pt x="0" y="3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788BE"/>
              </a:solidFill>
              <a:ln w="16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21" name="Freeform 129"/>
              <p:cNvSpPr>
                <a:spLocks/>
              </p:cNvSpPr>
              <p:nvPr/>
            </p:nvSpPr>
            <p:spPr bwMode="auto">
              <a:xfrm>
                <a:off x="1464" y="1026"/>
                <a:ext cx="2124" cy="133"/>
              </a:xfrm>
              <a:custGeom>
                <a:avLst/>
                <a:gdLst>
                  <a:gd name="T0" fmla="*/ 266 w 4247"/>
                  <a:gd name="T1" fmla="*/ 8 h 296"/>
                  <a:gd name="T2" fmla="*/ 0 w 4247"/>
                  <a:gd name="T3" fmla="*/ 8 h 296"/>
                  <a:gd name="T4" fmla="*/ 7 w 4247"/>
                  <a:gd name="T5" fmla="*/ 12 h 296"/>
                  <a:gd name="T6" fmla="*/ 266 w 4247"/>
                  <a:gd name="T7" fmla="*/ 12 h 296"/>
                  <a:gd name="T8" fmla="*/ 266 w 4247"/>
                  <a:gd name="T9" fmla="*/ 8 h 296"/>
                  <a:gd name="T10" fmla="*/ 266 w 4247"/>
                  <a:gd name="T11" fmla="*/ 12 h 296"/>
                  <a:gd name="T12" fmla="*/ 266 w 4247"/>
                  <a:gd name="T13" fmla="*/ 4 h 296"/>
                  <a:gd name="T14" fmla="*/ 266 w 4247"/>
                  <a:gd name="T15" fmla="*/ 0 h 296"/>
                  <a:gd name="T16" fmla="*/ 266 w 4247"/>
                  <a:gd name="T17" fmla="*/ 8 h 29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247"/>
                  <a:gd name="T28" fmla="*/ 0 h 296"/>
                  <a:gd name="T29" fmla="*/ 4247 w 4247"/>
                  <a:gd name="T30" fmla="*/ 296 h 29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247" h="296">
                    <a:moveTo>
                      <a:pt x="4247" y="197"/>
                    </a:moveTo>
                    <a:lnTo>
                      <a:pt x="0" y="197"/>
                    </a:lnTo>
                    <a:lnTo>
                      <a:pt x="99" y="296"/>
                    </a:lnTo>
                    <a:lnTo>
                      <a:pt x="4247" y="296"/>
                    </a:lnTo>
                    <a:lnTo>
                      <a:pt x="4247" y="197"/>
                    </a:lnTo>
                    <a:lnTo>
                      <a:pt x="4247" y="296"/>
                    </a:lnTo>
                    <a:lnTo>
                      <a:pt x="4247" y="99"/>
                    </a:lnTo>
                    <a:lnTo>
                      <a:pt x="4247" y="0"/>
                    </a:lnTo>
                    <a:lnTo>
                      <a:pt x="4247" y="197"/>
                    </a:lnTo>
                    <a:close/>
                  </a:path>
                </a:pathLst>
              </a:custGeom>
              <a:solidFill>
                <a:srgbClr val="5788BE"/>
              </a:solidFill>
              <a:ln w="16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22" name="Freeform 131"/>
              <p:cNvSpPr>
                <a:spLocks/>
              </p:cNvSpPr>
              <p:nvPr/>
            </p:nvSpPr>
            <p:spPr bwMode="auto">
              <a:xfrm>
                <a:off x="1415" y="982"/>
                <a:ext cx="2173" cy="177"/>
              </a:xfrm>
              <a:custGeom>
                <a:avLst/>
                <a:gdLst>
                  <a:gd name="T0" fmla="*/ 272 w 4345"/>
                  <a:gd name="T1" fmla="*/ 12 h 395"/>
                  <a:gd name="T2" fmla="*/ 7 w 4345"/>
                  <a:gd name="T3" fmla="*/ 12 h 395"/>
                  <a:gd name="T4" fmla="*/ 7 w 4345"/>
                  <a:gd name="T5" fmla="*/ 16 h 395"/>
                  <a:gd name="T6" fmla="*/ 0 w 4345"/>
                  <a:gd name="T7" fmla="*/ 8 h 395"/>
                  <a:gd name="T8" fmla="*/ 7 w 4345"/>
                  <a:gd name="T9" fmla="*/ 0 h 395"/>
                  <a:gd name="T10" fmla="*/ 7 w 4345"/>
                  <a:gd name="T11" fmla="*/ 4 h 395"/>
                  <a:gd name="T12" fmla="*/ 272 w 4345"/>
                  <a:gd name="T13" fmla="*/ 4 h 395"/>
                  <a:gd name="T14" fmla="*/ 272 w 4345"/>
                  <a:gd name="T15" fmla="*/ 12 h 39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345"/>
                  <a:gd name="T25" fmla="*/ 0 h 395"/>
                  <a:gd name="T26" fmla="*/ 4345 w 4345"/>
                  <a:gd name="T27" fmla="*/ 395 h 39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345" h="395">
                    <a:moveTo>
                      <a:pt x="4345" y="296"/>
                    </a:moveTo>
                    <a:lnTo>
                      <a:pt x="98" y="296"/>
                    </a:lnTo>
                    <a:lnTo>
                      <a:pt x="98" y="395"/>
                    </a:lnTo>
                    <a:lnTo>
                      <a:pt x="0" y="198"/>
                    </a:lnTo>
                    <a:lnTo>
                      <a:pt x="98" y="0"/>
                    </a:lnTo>
                    <a:lnTo>
                      <a:pt x="98" y="99"/>
                    </a:lnTo>
                    <a:lnTo>
                      <a:pt x="4345" y="99"/>
                    </a:lnTo>
                    <a:lnTo>
                      <a:pt x="4345" y="29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23" name="Freeform 132"/>
              <p:cNvSpPr>
                <a:spLocks/>
              </p:cNvSpPr>
              <p:nvPr/>
            </p:nvSpPr>
            <p:spPr bwMode="auto">
              <a:xfrm>
                <a:off x="1415" y="982"/>
                <a:ext cx="2173" cy="177"/>
              </a:xfrm>
              <a:custGeom>
                <a:avLst/>
                <a:gdLst>
                  <a:gd name="T0" fmla="*/ 272 w 4345"/>
                  <a:gd name="T1" fmla="*/ 12 h 395"/>
                  <a:gd name="T2" fmla="*/ 7 w 4345"/>
                  <a:gd name="T3" fmla="*/ 12 h 395"/>
                  <a:gd name="T4" fmla="*/ 7 w 4345"/>
                  <a:gd name="T5" fmla="*/ 16 h 395"/>
                  <a:gd name="T6" fmla="*/ 0 w 4345"/>
                  <a:gd name="T7" fmla="*/ 8 h 395"/>
                  <a:gd name="T8" fmla="*/ 7 w 4345"/>
                  <a:gd name="T9" fmla="*/ 0 h 395"/>
                  <a:gd name="T10" fmla="*/ 7 w 4345"/>
                  <a:gd name="T11" fmla="*/ 4 h 395"/>
                  <a:gd name="T12" fmla="*/ 272 w 4345"/>
                  <a:gd name="T13" fmla="*/ 4 h 39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345"/>
                  <a:gd name="T22" fmla="*/ 0 h 395"/>
                  <a:gd name="T23" fmla="*/ 4345 w 4345"/>
                  <a:gd name="T24" fmla="*/ 395 h 39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345" h="395">
                    <a:moveTo>
                      <a:pt x="4345" y="296"/>
                    </a:moveTo>
                    <a:lnTo>
                      <a:pt x="98" y="296"/>
                    </a:lnTo>
                    <a:lnTo>
                      <a:pt x="98" y="395"/>
                    </a:lnTo>
                    <a:lnTo>
                      <a:pt x="0" y="198"/>
                    </a:lnTo>
                    <a:lnTo>
                      <a:pt x="98" y="0"/>
                    </a:lnTo>
                    <a:lnTo>
                      <a:pt x="98" y="99"/>
                    </a:lnTo>
                    <a:lnTo>
                      <a:pt x="4345" y="99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24" name="Freeform 134"/>
              <p:cNvSpPr>
                <a:spLocks/>
              </p:cNvSpPr>
              <p:nvPr/>
            </p:nvSpPr>
            <p:spPr bwMode="auto">
              <a:xfrm>
                <a:off x="1464" y="2486"/>
                <a:ext cx="50" cy="221"/>
              </a:xfrm>
              <a:custGeom>
                <a:avLst/>
                <a:gdLst>
                  <a:gd name="T0" fmla="*/ 0 w 99"/>
                  <a:gd name="T1" fmla="*/ 0 h 494"/>
                  <a:gd name="T2" fmla="*/ 7 w 99"/>
                  <a:gd name="T3" fmla="*/ 4 h 494"/>
                  <a:gd name="T4" fmla="*/ 7 w 99"/>
                  <a:gd name="T5" fmla="*/ 20 h 494"/>
                  <a:gd name="T6" fmla="*/ 0 w 99"/>
                  <a:gd name="T7" fmla="*/ 16 h 494"/>
                  <a:gd name="T8" fmla="*/ 0 w 99"/>
                  <a:gd name="T9" fmla="*/ 0 h 49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"/>
                  <a:gd name="T16" fmla="*/ 0 h 494"/>
                  <a:gd name="T17" fmla="*/ 99 w 99"/>
                  <a:gd name="T18" fmla="*/ 494 h 49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" h="494">
                    <a:moveTo>
                      <a:pt x="0" y="0"/>
                    </a:moveTo>
                    <a:lnTo>
                      <a:pt x="99" y="98"/>
                    </a:lnTo>
                    <a:lnTo>
                      <a:pt x="99" y="494"/>
                    </a:lnTo>
                    <a:lnTo>
                      <a:pt x="0" y="3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788BE"/>
              </a:solidFill>
              <a:ln w="16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25" name="Freeform 135"/>
              <p:cNvSpPr>
                <a:spLocks/>
              </p:cNvSpPr>
              <p:nvPr/>
            </p:nvSpPr>
            <p:spPr bwMode="auto">
              <a:xfrm>
                <a:off x="1464" y="2530"/>
                <a:ext cx="2124" cy="132"/>
              </a:xfrm>
              <a:custGeom>
                <a:avLst/>
                <a:gdLst>
                  <a:gd name="T0" fmla="*/ 266 w 4247"/>
                  <a:gd name="T1" fmla="*/ 8 h 297"/>
                  <a:gd name="T2" fmla="*/ 0 w 4247"/>
                  <a:gd name="T3" fmla="*/ 8 h 297"/>
                  <a:gd name="T4" fmla="*/ 7 w 4247"/>
                  <a:gd name="T5" fmla="*/ 12 h 297"/>
                  <a:gd name="T6" fmla="*/ 266 w 4247"/>
                  <a:gd name="T7" fmla="*/ 12 h 297"/>
                  <a:gd name="T8" fmla="*/ 266 w 4247"/>
                  <a:gd name="T9" fmla="*/ 8 h 297"/>
                  <a:gd name="T10" fmla="*/ 266 w 4247"/>
                  <a:gd name="T11" fmla="*/ 12 h 297"/>
                  <a:gd name="T12" fmla="*/ 266 w 4247"/>
                  <a:gd name="T13" fmla="*/ 4 h 297"/>
                  <a:gd name="T14" fmla="*/ 266 w 4247"/>
                  <a:gd name="T15" fmla="*/ 0 h 297"/>
                  <a:gd name="T16" fmla="*/ 266 w 4247"/>
                  <a:gd name="T17" fmla="*/ 8 h 29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247"/>
                  <a:gd name="T28" fmla="*/ 0 h 297"/>
                  <a:gd name="T29" fmla="*/ 4247 w 4247"/>
                  <a:gd name="T30" fmla="*/ 297 h 29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247" h="297">
                    <a:moveTo>
                      <a:pt x="4247" y="198"/>
                    </a:moveTo>
                    <a:lnTo>
                      <a:pt x="0" y="198"/>
                    </a:lnTo>
                    <a:lnTo>
                      <a:pt x="99" y="297"/>
                    </a:lnTo>
                    <a:lnTo>
                      <a:pt x="4247" y="297"/>
                    </a:lnTo>
                    <a:lnTo>
                      <a:pt x="4247" y="198"/>
                    </a:lnTo>
                    <a:lnTo>
                      <a:pt x="4247" y="297"/>
                    </a:lnTo>
                    <a:lnTo>
                      <a:pt x="4247" y="99"/>
                    </a:lnTo>
                    <a:lnTo>
                      <a:pt x="4247" y="0"/>
                    </a:lnTo>
                    <a:lnTo>
                      <a:pt x="4247" y="198"/>
                    </a:lnTo>
                    <a:close/>
                  </a:path>
                </a:pathLst>
              </a:custGeom>
              <a:solidFill>
                <a:srgbClr val="5788BE"/>
              </a:solidFill>
              <a:ln w="16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26" name="Freeform 137"/>
              <p:cNvSpPr>
                <a:spLocks/>
              </p:cNvSpPr>
              <p:nvPr/>
            </p:nvSpPr>
            <p:spPr bwMode="auto">
              <a:xfrm>
                <a:off x="1415" y="2486"/>
                <a:ext cx="2173" cy="176"/>
              </a:xfrm>
              <a:custGeom>
                <a:avLst/>
                <a:gdLst>
                  <a:gd name="T0" fmla="*/ 272 w 4345"/>
                  <a:gd name="T1" fmla="*/ 12 h 395"/>
                  <a:gd name="T2" fmla="*/ 7 w 4345"/>
                  <a:gd name="T3" fmla="*/ 12 h 395"/>
                  <a:gd name="T4" fmla="*/ 7 w 4345"/>
                  <a:gd name="T5" fmla="*/ 16 h 395"/>
                  <a:gd name="T6" fmla="*/ 0 w 4345"/>
                  <a:gd name="T7" fmla="*/ 8 h 395"/>
                  <a:gd name="T8" fmla="*/ 7 w 4345"/>
                  <a:gd name="T9" fmla="*/ 0 h 395"/>
                  <a:gd name="T10" fmla="*/ 7 w 4345"/>
                  <a:gd name="T11" fmla="*/ 4 h 395"/>
                  <a:gd name="T12" fmla="*/ 272 w 4345"/>
                  <a:gd name="T13" fmla="*/ 4 h 395"/>
                  <a:gd name="T14" fmla="*/ 272 w 4345"/>
                  <a:gd name="T15" fmla="*/ 12 h 39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345"/>
                  <a:gd name="T25" fmla="*/ 0 h 395"/>
                  <a:gd name="T26" fmla="*/ 4345 w 4345"/>
                  <a:gd name="T27" fmla="*/ 395 h 39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345" h="395">
                    <a:moveTo>
                      <a:pt x="4345" y="296"/>
                    </a:moveTo>
                    <a:lnTo>
                      <a:pt x="98" y="296"/>
                    </a:lnTo>
                    <a:lnTo>
                      <a:pt x="98" y="395"/>
                    </a:lnTo>
                    <a:lnTo>
                      <a:pt x="0" y="197"/>
                    </a:lnTo>
                    <a:lnTo>
                      <a:pt x="98" y="0"/>
                    </a:lnTo>
                    <a:lnTo>
                      <a:pt x="98" y="98"/>
                    </a:lnTo>
                    <a:lnTo>
                      <a:pt x="4345" y="98"/>
                    </a:lnTo>
                    <a:lnTo>
                      <a:pt x="4345" y="29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27" name="Freeform 138"/>
              <p:cNvSpPr>
                <a:spLocks/>
              </p:cNvSpPr>
              <p:nvPr/>
            </p:nvSpPr>
            <p:spPr bwMode="auto">
              <a:xfrm>
                <a:off x="1415" y="2486"/>
                <a:ext cx="2173" cy="176"/>
              </a:xfrm>
              <a:custGeom>
                <a:avLst/>
                <a:gdLst>
                  <a:gd name="T0" fmla="*/ 272 w 4345"/>
                  <a:gd name="T1" fmla="*/ 12 h 395"/>
                  <a:gd name="T2" fmla="*/ 7 w 4345"/>
                  <a:gd name="T3" fmla="*/ 12 h 395"/>
                  <a:gd name="T4" fmla="*/ 7 w 4345"/>
                  <a:gd name="T5" fmla="*/ 16 h 395"/>
                  <a:gd name="T6" fmla="*/ 0 w 4345"/>
                  <a:gd name="T7" fmla="*/ 8 h 395"/>
                  <a:gd name="T8" fmla="*/ 7 w 4345"/>
                  <a:gd name="T9" fmla="*/ 0 h 395"/>
                  <a:gd name="T10" fmla="*/ 7 w 4345"/>
                  <a:gd name="T11" fmla="*/ 4 h 395"/>
                  <a:gd name="T12" fmla="*/ 272 w 4345"/>
                  <a:gd name="T13" fmla="*/ 4 h 39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345"/>
                  <a:gd name="T22" fmla="*/ 0 h 395"/>
                  <a:gd name="T23" fmla="*/ 4345 w 4345"/>
                  <a:gd name="T24" fmla="*/ 395 h 39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345" h="395">
                    <a:moveTo>
                      <a:pt x="4345" y="296"/>
                    </a:moveTo>
                    <a:lnTo>
                      <a:pt x="98" y="296"/>
                    </a:lnTo>
                    <a:lnTo>
                      <a:pt x="98" y="395"/>
                    </a:lnTo>
                    <a:lnTo>
                      <a:pt x="0" y="197"/>
                    </a:lnTo>
                    <a:lnTo>
                      <a:pt x="98" y="0"/>
                    </a:lnTo>
                    <a:lnTo>
                      <a:pt x="98" y="98"/>
                    </a:lnTo>
                    <a:lnTo>
                      <a:pt x="4345" y="98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28" name="Freeform 140"/>
              <p:cNvSpPr>
                <a:spLocks/>
              </p:cNvSpPr>
              <p:nvPr/>
            </p:nvSpPr>
            <p:spPr bwMode="auto">
              <a:xfrm>
                <a:off x="3291" y="2265"/>
                <a:ext cx="445" cy="397"/>
              </a:xfrm>
              <a:custGeom>
                <a:avLst/>
                <a:gdLst>
                  <a:gd name="T0" fmla="*/ 50 w 889"/>
                  <a:gd name="T1" fmla="*/ 0 h 890"/>
                  <a:gd name="T2" fmla="*/ 50 w 889"/>
                  <a:gd name="T3" fmla="*/ 31 h 890"/>
                  <a:gd name="T4" fmla="*/ 0 w 889"/>
                  <a:gd name="T5" fmla="*/ 31 h 890"/>
                  <a:gd name="T6" fmla="*/ 7 w 889"/>
                  <a:gd name="T7" fmla="*/ 35 h 890"/>
                  <a:gd name="T8" fmla="*/ 56 w 889"/>
                  <a:gd name="T9" fmla="*/ 35 h 890"/>
                  <a:gd name="T10" fmla="*/ 50 w 889"/>
                  <a:gd name="T11" fmla="*/ 31 h 890"/>
                  <a:gd name="T12" fmla="*/ 56 w 889"/>
                  <a:gd name="T13" fmla="*/ 35 h 890"/>
                  <a:gd name="T14" fmla="*/ 56 w 889"/>
                  <a:gd name="T15" fmla="*/ 4 h 890"/>
                  <a:gd name="T16" fmla="*/ 50 w 889"/>
                  <a:gd name="T17" fmla="*/ 0 h 89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89"/>
                  <a:gd name="T28" fmla="*/ 0 h 890"/>
                  <a:gd name="T29" fmla="*/ 889 w 889"/>
                  <a:gd name="T30" fmla="*/ 890 h 89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89" h="890">
                    <a:moveTo>
                      <a:pt x="790" y="0"/>
                    </a:moveTo>
                    <a:lnTo>
                      <a:pt x="790" y="791"/>
                    </a:lnTo>
                    <a:lnTo>
                      <a:pt x="0" y="791"/>
                    </a:lnTo>
                    <a:lnTo>
                      <a:pt x="98" y="890"/>
                    </a:lnTo>
                    <a:lnTo>
                      <a:pt x="889" y="890"/>
                    </a:lnTo>
                    <a:lnTo>
                      <a:pt x="790" y="791"/>
                    </a:lnTo>
                    <a:lnTo>
                      <a:pt x="889" y="890"/>
                    </a:lnTo>
                    <a:lnTo>
                      <a:pt x="889" y="99"/>
                    </a:lnTo>
                    <a:lnTo>
                      <a:pt x="790" y="0"/>
                    </a:lnTo>
                    <a:close/>
                  </a:path>
                </a:pathLst>
              </a:custGeom>
              <a:solidFill>
                <a:srgbClr val="5788BE"/>
              </a:solidFill>
              <a:ln w="16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29" name="Freeform 141"/>
              <p:cNvSpPr>
                <a:spLocks/>
              </p:cNvSpPr>
              <p:nvPr/>
            </p:nvSpPr>
            <p:spPr bwMode="auto">
              <a:xfrm>
                <a:off x="3286" y="2260"/>
                <a:ext cx="400" cy="359"/>
              </a:xfrm>
              <a:custGeom>
                <a:avLst/>
                <a:gdLst>
                  <a:gd name="T0" fmla="*/ 50 w 801"/>
                  <a:gd name="T1" fmla="*/ 0 h 801"/>
                  <a:gd name="T2" fmla="*/ 50 w 801"/>
                  <a:gd name="T3" fmla="*/ 32 h 801"/>
                  <a:gd name="T4" fmla="*/ 0 w 801"/>
                  <a:gd name="T5" fmla="*/ 32 h 801"/>
                  <a:gd name="T6" fmla="*/ 0 w 801"/>
                  <a:gd name="T7" fmla="*/ 24 h 801"/>
                  <a:gd name="T8" fmla="*/ 37 w 801"/>
                  <a:gd name="T9" fmla="*/ 24 h 801"/>
                  <a:gd name="T10" fmla="*/ 37 w 801"/>
                  <a:gd name="T11" fmla="*/ 0 h 801"/>
                  <a:gd name="T12" fmla="*/ 50 w 801"/>
                  <a:gd name="T13" fmla="*/ 0 h 80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01"/>
                  <a:gd name="T22" fmla="*/ 0 h 801"/>
                  <a:gd name="T23" fmla="*/ 801 w 801"/>
                  <a:gd name="T24" fmla="*/ 801 h 80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01" h="801">
                    <a:moveTo>
                      <a:pt x="801" y="0"/>
                    </a:moveTo>
                    <a:lnTo>
                      <a:pt x="801" y="801"/>
                    </a:lnTo>
                    <a:lnTo>
                      <a:pt x="0" y="801"/>
                    </a:lnTo>
                    <a:lnTo>
                      <a:pt x="0" y="603"/>
                    </a:lnTo>
                    <a:lnTo>
                      <a:pt x="603" y="603"/>
                    </a:lnTo>
                    <a:lnTo>
                      <a:pt x="603" y="0"/>
                    </a:lnTo>
                    <a:lnTo>
                      <a:pt x="801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0" name="Freeform 142"/>
              <p:cNvSpPr>
                <a:spLocks/>
              </p:cNvSpPr>
              <p:nvPr/>
            </p:nvSpPr>
            <p:spPr bwMode="auto">
              <a:xfrm>
                <a:off x="3291" y="2265"/>
                <a:ext cx="395" cy="354"/>
              </a:xfrm>
              <a:custGeom>
                <a:avLst/>
                <a:gdLst>
                  <a:gd name="T0" fmla="*/ 49 w 790"/>
                  <a:gd name="T1" fmla="*/ 0 h 791"/>
                  <a:gd name="T2" fmla="*/ 49 w 790"/>
                  <a:gd name="T3" fmla="*/ 32 h 791"/>
                  <a:gd name="T4" fmla="*/ 0 w 790"/>
                  <a:gd name="T5" fmla="*/ 32 h 791"/>
                  <a:gd name="T6" fmla="*/ 0 60000 65536"/>
                  <a:gd name="T7" fmla="*/ 0 60000 65536"/>
                  <a:gd name="T8" fmla="*/ 0 60000 65536"/>
                  <a:gd name="T9" fmla="*/ 0 w 790"/>
                  <a:gd name="T10" fmla="*/ 0 h 791"/>
                  <a:gd name="T11" fmla="*/ 790 w 790"/>
                  <a:gd name="T12" fmla="*/ 791 h 79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90" h="791">
                    <a:moveTo>
                      <a:pt x="790" y="0"/>
                    </a:moveTo>
                    <a:lnTo>
                      <a:pt x="790" y="791"/>
                    </a:lnTo>
                    <a:lnTo>
                      <a:pt x="0" y="791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1" name="Freeform 143"/>
              <p:cNvSpPr>
                <a:spLocks/>
              </p:cNvSpPr>
              <p:nvPr/>
            </p:nvSpPr>
            <p:spPr bwMode="auto">
              <a:xfrm>
                <a:off x="3291" y="2265"/>
                <a:ext cx="297" cy="265"/>
              </a:xfrm>
              <a:custGeom>
                <a:avLst/>
                <a:gdLst>
                  <a:gd name="T0" fmla="*/ 38 w 592"/>
                  <a:gd name="T1" fmla="*/ 0 h 593"/>
                  <a:gd name="T2" fmla="*/ 38 w 592"/>
                  <a:gd name="T3" fmla="*/ 24 h 593"/>
                  <a:gd name="T4" fmla="*/ 0 w 592"/>
                  <a:gd name="T5" fmla="*/ 24 h 593"/>
                  <a:gd name="T6" fmla="*/ 0 60000 65536"/>
                  <a:gd name="T7" fmla="*/ 0 60000 65536"/>
                  <a:gd name="T8" fmla="*/ 0 60000 65536"/>
                  <a:gd name="T9" fmla="*/ 0 w 592"/>
                  <a:gd name="T10" fmla="*/ 0 h 593"/>
                  <a:gd name="T11" fmla="*/ 592 w 592"/>
                  <a:gd name="T12" fmla="*/ 593 h 59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2" h="593">
                    <a:moveTo>
                      <a:pt x="592" y="0"/>
                    </a:moveTo>
                    <a:lnTo>
                      <a:pt x="592" y="593"/>
                    </a:lnTo>
                    <a:lnTo>
                      <a:pt x="0" y="593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2" name="Freeform 144"/>
              <p:cNvSpPr>
                <a:spLocks/>
              </p:cNvSpPr>
              <p:nvPr/>
            </p:nvSpPr>
            <p:spPr bwMode="auto">
              <a:xfrm>
                <a:off x="3291" y="1955"/>
                <a:ext cx="346" cy="44"/>
              </a:xfrm>
              <a:custGeom>
                <a:avLst/>
                <a:gdLst>
                  <a:gd name="T0" fmla="*/ 0 w 691"/>
                  <a:gd name="T1" fmla="*/ 0 h 99"/>
                  <a:gd name="T2" fmla="*/ 7 w 691"/>
                  <a:gd name="T3" fmla="*/ 4 h 99"/>
                  <a:gd name="T4" fmla="*/ 44 w 691"/>
                  <a:gd name="T5" fmla="*/ 4 h 99"/>
                  <a:gd name="T6" fmla="*/ 37 w 691"/>
                  <a:gd name="T7" fmla="*/ 0 h 99"/>
                  <a:gd name="T8" fmla="*/ 0 w 691"/>
                  <a:gd name="T9" fmla="*/ 0 h 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1"/>
                  <a:gd name="T16" fmla="*/ 0 h 99"/>
                  <a:gd name="T17" fmla="*/ 691 w 691"/>
                  <a:gd name="T18" fmla="*/ 99 h 9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1" h="99">
                    <a:moveTo>
                      <a:pt x="0" y="0"/>
                    </a:moveTo>
                    <a:lnTo>
                      <a:pt x="98" y="99"/>
                    </a:lnTo>
                    <a:lnTo>
                      <a:pt x="691" y="99"/>
                    </a:lnTo>
                    <a:lnTo>
                      <a:pt x="59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8080"/>
              </a:solidFill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3" name="Freeform 145"/>
              <p:cNvSpPr>
                <a:spLocks/>
              </p:cNvSpPr>
              <p:nvPr/>
            </p:nvSpPr>
            <p:spPr bwMode="auto">
              <a:xfrm>
                <a:off x="3588" y="1867"/>
                <a:ext cx="148" cy="442"/>
              </a:xfrm>
              <a:custGeom>
                <a:avLst/>
                <a:gdLst>
                  <a:gd name="T0" fmla="*/ 12 w 297"/>
                  <a:gd name="T1" fmla="*/ 40 h 988"/>
                  <a:gd name="T2" fmla="*/ 12 w 297"/>
                  <a:gd name="T3" fmla="*/ 0 h 988"/>
                  <a:gd name="T4" fmla="*/ 18 w 297"/>
                  <a:gd name="T5" fmla="*/ 4 h 988"/>
                  <a:gd name="T6" fmla="*/ 18 w 297"/>
                  <a:gd name="T7" fmla="*/ 40 h 988"/>
                  <a:gd name="T8" fmla="*/ 12 w 297"/>
                  <a:gd name="T9" fmla="*/ 40 h 988"/>
                  <a:gd name="T10" fmla="*/ 18 w 297"/>
                  <a:gd name="T11" fmla="*/ 40 h 988"/>
                  <a:gd name="T12" fmla="*/ 6 w 297"/>
                  <a:gd name="T13" fmla="*/ 40 h 988"/>
                  <a:gd name="T14" fmla="*/ 0 w 297"/>
                  <a:gd name="T15" fmla="*/ 40 h 988"/>
                  <a:gd name="T16" fmla="*/ 12 w 297"/>
                  <a:gd name="T17" fmla="*/ 40 h 98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97"/>
                  <a:gd name="T28" fmla="*/ 0 h 988"/>
                  <a:gd name="T29" fmla="*/ 297 w 297"/>
                  <a:gd name="T30" fmla="*/ 988 h 98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97" h="988">
                    <a:moveTo>
                      <a:pt x="198" y="988"/>
                    </a:moveTo>
                    <a:lnTo>
                      <a:pt x="198" y="0"/>
                    </a:lnTo>
                    <a:lnTo>
                      <a:pt x="297" y="99"/>
                    </a:lnTo>
                    <a:lnTo>
                      <a:pt x="297" y="988"/>
                    </a:lnTo>
                    <a:lnTo>
                      <a:pt x="198" y="988"/>
                    </a:lnTo>
                    <a:lnTo>
                      <a:pt x="297" y="988"/>
                    </a:lnTo>
                    <a:lnTo>
                      <a:pt x="99" y="988"/>
                    </a:lnTo>
                    <a:lnTo>
                      <a:pt x="0" y="988"/>
                    </a:lnTo>
                    <a:lnTo>
                      <a:pt x="198" y="988"/>
                    </a:lnTo>
                    <a:close/>
                  </a:path>
                </a:pathLst>
              </a:custGeom>
              <a:solidFill>
                <a:srgbClr val="5788BE"/>
              </a:solidFill>
              <a:ln w="16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4" name="Freeform 146"/>
              <p:cNvSpPr>
                <a:spLocks/>
              </p:cNvSpPr>
              <p:nvPr/>
            </p:nvSpPr>
            <p:spPr bwMode="auto">
              <a:xfrm>
                <a:off x="3286" y="1867"/>
                <a:ext cx="400" cy="446"/>
              </a:xfrm>
              <a:custGeom>
                <a:avLst/>
                <a:gdLst>
                  <a:gd name="T0" fmla="*/ 0 w 801"/>
                  <a:gd name="T1" fmla="*/ 0 h 999"/>
                  <a:gd name="T2" fmla="*/ 50 w 801"/>
                  <a:gd name="T3" fmla="*/ 0 h 999"/>
                  <a:gd name="T4" fmla="*/ 50 w 801"/>
                  <a:gd name="T5" fmla="*/ 40 h 999"/>
                  <a:gd name="T6" fmla="*/ 37 w 801"/>
                  <a:gd name="T7" fmla="*/ 40 h 999"/>
                  <a:gd name="T8" fmla="*/ 37 w 801"/>
                  <a:gd name="T9" fmla="*/ 8 h 999"/>
                  <a:gd name="T10" fmla="*/ 0 w 801"/>
                  <a:gd name="T11" fmla="*/ 8 h 999"/>
                  <a:gd name="T12" fmla="*/ 0 w 801"/>
                  <a:gd name="T13" fmla="*/ 0 h 99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01"/>
                  <a:gd name="T22" fmla="*/ 0 h 999"/>
                  <a:gd name="T23" fmla="*/ 801 w 801"/>
                  <a:gd name="T24" fmla="*/ 999 h 99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01" h="999">
                    <a:moveTo>
                      <a:pt x="0" y="0"/>
                    </a:moveTo>
                    <a:lnTo>
                      <a:pt x="801" y="0"/>
                    </a:lnTo>
                    <a:lnTo>
                      <a:pt x="801" y="999"/>
                    </a:lnTo>
                    <a:lnTo>
                      <a:pt x="603" y="999"/>
                    </a:lnTo>
                    <a:lnTo>
                      <a:pt x="603" y="197"/>
                    </a:lnTo>
                    <a:lnTo>
                      <a:pt x="0" y="19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5" name="Freeform 147"/>
              <p:cNvSpPr>
                <a:spLocks/>
              </p:cNvSpPr>
              <p:nvPr/>
            </p:nvSpPr>
            <p:spPr bwMode="auto">
              <a:xfrm>
                <a:off x="3291" y="1867"/>
                <a:ext cx="395" cy="442"/>
              </a:xfrm>
              <a:custGeom>
                <a:avLst/>
                <a:gdLst>
                  <a:gd name="T0" fmla="*/ 49 w 790"/>
                  <a:gd name="T1" fmla="*/ 40 h 988"/>
                  <a:gd name="T2" fmla="*/ 49 w 790"/>
                  <a:gd name="T3" fmla="*/ 0 h 988"/>
                  <a:gd name="T4" fmla="*/ 0 w 790"/>
                  <a:gd name="T5" fmla="*/ 0 h 988"/>
                  <a:gd name="T6" fmla="*/ 0 60000 65536"/>
                  <a:gd name="T7" fmla="*/ 0 60000 65536"/>
                  <a:gd name="T8" fmla="*/ 0 60000 65536"/>
                  <a:gd name="T9" fmla="*/ 0 w 790"/>
                  <a:gd name="T10" fmla="*/ 0 h 988"/>
                  <a:gd name="T11" fmla="*/ 790 w 790"/>
                  <a:gd name="T12" fmla="*/ 988 h 9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90" h="988">
                    <a:moveTo>
                      <a:pt x="790" y="988"/>
                    </a:moveTo>
                    <a:lnTo>
                      <a:pt x="790" y="0"/>
                    </a:lnTo>
                    <a:lnTo>
                      <a:pt x="0" y="0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6" name="Freeform 148"/>
              <p:cNvSpPr>
                <a:spLocks/>
              </p:cNvSpPr>
              <p:nvPr/>
            </p:nvSpPr>
            <p:spPr bwMode="auto">
              <a:xfrm>
                <a:off x="3291" y="1955"/>
                <a:ext cx="297" cy="354"/>
              </a:xfrm>
              <a:custGeom>
                <a:avLst/>
                <a:gdLst>
                  <a:gd name="T0" fmla="*/ 38 w 592"/>
                  <a:gd name="T1" fmla="*/ 32 h 791"/>
                  <a:gd name="T2" fmla="*/ 38 w 592"/>
                  <a:gd name="T3" fmla="*/ 0 h 791"/>
                  <a:gd name="T4" fmla="*/ 0 w 592"/>
                  <a:gd name="T5" fmla="*/ 0 h 791"/>
                  <a:gd name="T6" fmla="*/ 0 60000 65536"/>
                  <a:gd name="T7" fmla="*/ 0 60000 65536"/>
                  <a:gd name="T8" fmla="*/ 0 60000 65536"/>
                  <a:gd name="T9" fmla="*/ 0 w 592"/>
                  <a:gd name="T10" fmla="*/ 0 h 791"/>
                  <a:gd name="T11" fmla="*/ 592 w 592"/>
                  <a:gd name="T12" fmla="*/ 791 h 79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2" h="791">
                    <a:moveTo>
                      <a:pt x="592" y="791"/>
                    </a:moveTo>
                    <a:lnTo>
                      <a:pt x="592" y="0"/>
                    </a:lnTo>
                    <a:lnTo>
                      <a:pt x="0" y="0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7" name="Freeform 149"/>
              <p:cNvSpPr>
                <a:spLocks/>
              </p:cNvSpPr>
              <p:nvPr/>
            </p:nvSpPr>
            <p:spPr bwMode="auto">
              <a:xfrm>
                <a:off x="1464" y="1822"/>
                <a:ext cx="50" cy="222"/>
              </a:xfrm>
              <a:custGeom>
                <a:avLst/>
                <a:gdLst>
                  <a:gd name="T0" fmla="*/ 0 w 99"/>
                  <a:gd name="T1" fmla="*/ 0 h 494"/>
                  <a:gd name="T2" fmla="*/ 7 w 99"/>
                  <a:gd name="T3" fmla="*/ 4 h 494"/>
                  <a:gd name="T4" fmla="*/ 7 w 99"/>
                  <a:gd name="T5" fmla="*/ 20 h 494"/>
                  <a:gd name="T6" fmla="*/ 0 w 99"/>
                  <a:gd name="T7" fmla="*/ 16 h 494"/>
                  <a:gd name="T8" fmla="*/ 0 w 99"/>
                  <a:gd name="T9" fmla="*/ 0 h 49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"/>
                  <a:gd name="T16" fmla="*/ 0 h 494"/>
                  <a:gd name="T17" fmla="*/ 99 w 99"/>
                  <a:gd name="T18" fmla="*/ 494 h 49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" h="494">
                    <a:moveTo>
                      <a:pt x="0" y="0"/>
                    </a:moveTo>
                    <a:lnTo>
                      <a:pt x="99" y="99"/>
                    </a:lnTo>
                    <a:lnTo>
                      <a:pt x="99" y="494"/>
                    </a:lnTo>
                    <a:lnTo>
                      <a:pt x="0" y="3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788BE"/>
              </a:solidFill>
              <a:ln w="16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8" name="Freeform 150"/>
              <p:cNvSpPr>
                <a:spLocks/>
              </p:cNvSpPr>
              <p:nvPr/>
            </p:nvSpPr>
            <p:spPr bwMode="auto">
              <a:xfrm>
                <a:off x="1464" y="1867"/>
                <a:ext cx="2124" cy="132"/>
              </a:xfrm>
              <a:custGeom>
                <a:avLst/>
                <a:gdLst>
                  <a:gd name="T0" fmla="*/ 266 w 4247"/>
                  <a:gd name="T1" fmla="*/ 8 h 296"/>
                  <a:gd name="T2" fmla="*/ 0 w 4247"/>
                  <a:gd name="T3" fmla="*/ 8 h 296"/>
                  <a:gd name="T4" fmla="*/ 7 w 4247"/>
                  <a:gd name="T5" fmla="*/ 12 h 296"/>
                  <a:gd name="T6" fmla="*/ 266 w 4247"/>
                  <a:gd name="T7" fmla="*/ 12 h 296"/>
                  <a:gd name="T8" fmla="*/ 266 w 4247"/>
                  <a:gd name="T9" fmla="*/ 8 h 296"/>
                  <a:gd name="T10" fmla="*/ 266 w 4247"/>
                  <a:gd name="T11" fmla="*/ 12 h 296"/>
                  <a:gd name="T12" fmla="*/ 266 w 4247"/>
                  <a:gd name="T13" fmla="*/ 4 h 296"/>
                  <a:gd name="T14" fmla="*/ 266 w 4247"/>
                  <a:gd name="T15" fmla="*/ 0 h 296"/>
                  <a:gd name="T16" fmla="*/ 266 w 4247"/>
                  <a:gd name="T17" fmla="*/ 8 h 29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247"/>
                  <a:gd name="T28" fmla="*/ 0 h 296"/>
                  <a:gd name="T29" fmla="*/ 4247 w 4247"/>
                  <a:gd name="T30" fmla="*/ 296 h 29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247" h="296">
                    <a:moveTo>
                      <a:pt x="4247" y="197"/>
                    </a:moveTo>
                    <a:lnTo>
                      <a:pt x="0" y="197"/>
                    </a:lnTo>
                    <a:lnTo>
                      <a:pt x="99" y="296"/>
                    </a:lnTo>
                    <a:lnTo>
                      <a:pt x="4247" y="296"/>
                    </a:lnTo>
                    <a:lnTo>
                      <a:pt x="4247" y="197"/>
                    </a:lnTo>
                    <a:lnTo>
                      <a:pt x="4247" y="296"/>
                    </a:lnTo>
                    <a:lnTo>
                      <a:pt x="4247" y="99"/>
                    </a:lnTo>
                    <a:lnTo>
                      <a:pt x="4247" y="0"/>
                    </a:lnTo>
                    <a:lnTo>
                      <a:pt x="4247" y="197"/>
                    </a:lnTo>
                    <a:close/>
                  </a:path>
                </a:pathLst>
              </a:custGeom>
              <a:solidFill>
                <a:srgbClr val="5788BE"/>
              </a:solidFill>
              <a:ln w="16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9" name="Freeform 155"/>
              <p:cNvSpPr>
                <a:spLocks/>
              </p:cNvSpPr>
              <p:nvPr/>
            </p:nvSpPr>
            <p:spPr bwMode="auto">
              <a:xfrm>
                <a:off x="3291" y="1115"/>
                <a:ext cx="346" cy="44"/>
              </a:xfrm>
              <a:custGeom>
                <a:avLst/>
                <a:gdLst>
                  <a:gd name="T0" fmla="*/ 0 w 691"/>
                  <a:gd name="T1" fmla="*/ 0 h 99"/>
                  <a:gd name="T2" fmla="*/ 7 w 691"/>
                  <a:gd name="T3" fmla="*/ 4 h 99"/>
                  <a:gd name="T4" fmla="*/ 44 w 691"/>
                  <a:gd name="T5" fmla="*/ 4 h 99"/>
                  <a:gd name="T6" fmla="*/ 37 w 691"/>
                  <a:gd name="T7" fmla="*/ 0 h 99"/>
                  <a:gd name="T8" fmla="*/ 0 w 691"/>
                  <a:gd name="T9" fmla="*/ 0 h 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1"/>
                  <a:gd name="T16" fmla="*/ 0 h 99"/>
                  <a:gd name="T17" fmla="*/ 691 w 691"/>
                  <a:gd name="T18" fmla="*/ 99 h 9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1" h="99">
                    <a:moveTo>
                      <a:pt x="0" y="0"/>
                    </a:moveTo>
                    <a:lnTo>
                      <a:pt x="98" y="99"/>
                    </a:lnTo>
                    <a:lnTo>
                      <a:pt x="691" y="99"/>
                    </a:lnTo>
                    <a:lnTo>
                      <a:pt x="59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788BE"/>
              </a:solidFill>
              <a:ln w="16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0" name="Freeform 156"/>
              <p:cNvSpPr>
                <a:spLocks/>
              </p:cNvSpPr>
              <p:nvPr/>
            </p:nvSpPr>
            <p:spPr bwMode="auto">
              <a:xfrm>
                <a:off x="3588" y="1026"/>
                <a:ext cx="148" cy="442"/>
              </a:xfrm>
              <a:custGeom>
                <a:avLst/>
                <a:gdLst>
                  <a:gd name="T0" fmla="*/ 12 w 297"/>
                  <a:gd name="T1" fmla="*/ 40 h 988"/>
                  <a:gd name="T2" fmla="*/ 12 w 297"/>
                  <a:gd name="T3" fmla="*/ 0 h 988"/>
                  <a:gd name="T4" fmla="*/ 18 w 297"/>
                  <a:gd name="T5" fmla="*/ 4 h 988"/>
                  <a:gd name="T6" fmla="*/ 18 w 297"/>
                  <a:gd name="T7" fmla="*/ 40 h 988"/>
                  <a:gd name="T8" fmla="*/ 12 w 297"/>
                  <a:gd name="T9" fmla="*/ 40 h 988"/>
                  <a:gd name="T10" fmla="*/ 18 w 297"/>
                  <a:gd name="T11" fmla="*/ 40 h 988"/>
                  <a:gd name="T12" fmla="*/ 6 w 297"/>
                  <a:gd name="T13" fmla="*/ 40 h 988"/>
                  <a:gd name="T14" fmla="*/ 0 w 297"/>
                  <a:gd name="T15" fmla="*/ 40 h 988"/>
                  <a:gd name="T16" fmla="*/ 12 w 297"/>
                  <a:gd name="T17" fmla="*/ 40 h 98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97"/>
                  <a:gd name="T28" fmla="*/ 0 h 988"/>
                  <a:gd name="T29" fmla="*/ 297 w 297"/>
                  <a:gd name="T30" fmla="*/ 988 h 98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97" h="988">
                    <a:moveTo>
                      <a:pt x="198" y="988"/>
                    </a:moveTo>
                    <a:lnTo>
                      <a:pt x="198" y="0"/>
                    </a:lnTo>
                    <a:lnTo>
                      <a:pt x="297" y="99"/>
                    </a:lnTo>
                    <a:lnTo>
                      <a:pt x="297" y="988"/>
                    </a:lnTo>
                    <a:lnTo>
                      <a:pt x="198" y="988"/>
                    </a:lnTo>
                    <a:lnTo>
                      <a:pt x="297" y="988"/>
                    </a:lnTo>
                    <a:lnTo>
                      <a:pt x="99" y="988"/>
                    </a:lnTo>
                    <a:lnTo>
                      <a:pt x="0" y="988"/>
                    </a:lnTo>
                    <a:lnTo>
                      <a:pt x="198" y="988"/>
                    </a:lnTo>
                    <a:close/>
                  </a:path>
                </a:pathLst>
              </a:custGeom>
              <a:solidFill>
                <a:srgbClr val="5788BE"/>
              </a:solidFill>
              <a:ln w="16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1" name="Freeform 157"/>
              <p:cNvSpPr>
                <a:spLocks/>
              </p:cNvSpPr>
              <p:nvPr/>
            </p:nvSpPr>
            <p:spPr bwMode="auto">
              <a:xfrm>
                <a:off x="3286" y="1026"/>
                <a:ext cx="400" cy="447"/>
              </a:xfrm>
              <a:custGeom>
                <a:avLst/>
                <a:gdLst>
                  <a:gd name="T0" fmla="*/ 0 w 801"/>
                  <a:gd name="T1" fmla="*/ 0 h 999"/>
                  <a:gd name="T2" fmla="*/ 50 w 801"/>
                  <a:gd name="T3" fmla="*/ 0 h 999"/>
                  <a:gd name="T4" fmla="*/ 50 w 801"/>
                  <a:gd name="T5" fmla="*/ 40 h 999"/>
                  <a:gd name="T6" fmla="*/ 37 w 801"/>
                  <a:gd name="T7" fmla="*/ 40 h 999"/>
                  <a:gd name="T8" fmla="*/ 37 w 801"/>
                  <a:gd name="T9" fmla="*/ 8 h 999"/>
                  <a:gd name="T10" fmla="*/ 0 w 801"/>
                  <a:gd name="T11" fmla="*/ 8 h 999"/>
                  <a:gd name="T12" fmla="*/ 0 w 801"/>
                  <a:gd name="T13" fmla="*/ 0 h 99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01"/>
                  <a:gd name="T22" fmla="*/ 0 h 999"/>
                  <a:gd name="T23" fmla="*/ 801 w 801"/>
                  <a:gd name="T24" fmla="*/ 999 h 99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01" h="999">
                    <a:moveTo>
                      <a:pt x="0" y="0"/>
                    </a:moveTo>
                    <a:lnTo>
                      <a:pt x="801" y="0"/>
                    </a:lnTo>
                    <a:lnTo>
                      <a:pt x="801" y="999"/>
                    </a:lnTo>
                    <a:lnTo>
                      <a:pt x="603" y="999"/>
                    </a:lnTo>
                    <a:lnTo>
                      <a:pt x="603" y="197"/>
                    </a:lnTo>
                    <a:lnTo>
                      <a:pt x="0" y="19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2" name="Freeform 158"/>
              <p:cNvSpPr>
                <a:spLocks/>
              </p:cNvSpPr>
              <p:nvPr/>
            </p:nvSpPr>
            <p:spPr bwMode="auto">
              <a:xfrm>
                <a:off x="3291" y="1026"/>
                <a:ext cx="395" cy="442"/>
              </a:xfrm>
              <a:custGeom>
                <a:avLst/>
                <a:gdLst>
                  <a:gd name="T0" fmla="*/ 49 w 790"/>
                  <a:gd name="T1" fmla="*/ 40 h 988"/>
                  <a:gd name="T2" fmla="*/ 49 w 790"/>
                  <a:gd name="T3" fmla="*/ 0 h 988"/>
                  <a:gd name="T4" fmla="*/ 0 w 790"/>
                  <a:gd name="T5" fmla="*/ 0 h 988"/>
                  <a:gd name="T6" fmla="*/ 0 60000 65536"/>
                  <a:gd name="T7" fmla="*/ 0 60000 65536"/>
                  <a:gd name="T8" fmla="*/ 0 60000 65536"/>
                  <a:gd name="T9" fmla="*/ 0 w 790"/>
                  <a:gd name="T10" fmla="*/ 0 h 988"/>
                  <a:gd name="T11" fmla="*/ 790 w 790"/>
                  <a:gd name="T12" fmla="*/ 988 h 9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90" h="988">
                    <a:moveTo>
                      <a:pt x="790" y="988"/>
                    </a:moveTo>
                    <a:lnTo>
                      <a:pt x="790" y="0"/>
                    </a:lnTo>
                    <a:lnTo>
                      <a:pt x="0" y="0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3" name="Freeform 159"/>
              <p:cNvSpPr>
                <a:spLocks/>
              </p:cNvSpPr>
              <p:nvPr/>
            </p:nvSpPr>
            <p:spPr bwMode="auto">
              <a:xfrm>
                <a:off x="3291" y="1115"/>
                <a:ext cx="297" cy="353"/>
              </a:xfrm>
              <a:custGeom>
                <a:avLst/>
                <a:gdLst>
                  <a:gd name="T0" fmla="*/ 38 w 592"/>
                  <a:gd name="T1" fmla="*/ 32 h 791"/>
                  <a:gd name="T2" fmla="*/ 38 w 592"/>
                  <a:gd name="T3" fmla="*/ 0 h 791"/>
                  <a:gd name="T4" fmla="*/ 0 w 592"/>
                  <a:gd name="T5" fmla="*/ 0 h 791"/>
                  <a:gd name="T6" fmla="*/ 0 60000 65536"/>
                  <a:gd name="T7" fmla="*/ 0 60000 65536"/>
                  <a:gd name="T8" fmla="*/ 0 60000 65536"/>
                  <a:gd name="T9" fmla="*/ 0 w 592"/>
                  <a:gd name="T10" fmla="*/ 0 h 791"/>
                  <a:gd name="T11" fmla="*/ 592 w 592"/>
                  <a:gd name="T12" fmla="*/ 791 h 79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2" h="791">
                    <a:moveTo>
                      <a:pt x="592" y="791"/>
                    </a:moveTo>
                    <a:lnTo>
                      <a:pt x="592" y="0"/>
                    </a:lnTo>
                    <a:lnTo>
                      <a:pt x="0" y="0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4" name="Freeform 161"/>
              <p:cNvSpPr>
                <a:spLocks/>
              </p:cNvSpPr>
              <p:nvPr/>
            </p:nvSpPr>
            <p:spPr bwMode="auto">
              <a:xfrm>
                <a:off x="1464" y="1734"/>
                <a:ext cx="2124" cy="133"/>
              </a:xfrm>
              <a:custGeom>
                <a:avLst/>
                <a:gdLst>
                  <a:gd name="T0" fmla="*/ 266 w 4247"/>
                  <a:gd name="T1" fmla="*/ 8 h 297"/>
                  <a:gd name="T2" fmla="*/ 0 w 4247"/>
                  <a:gd name="T3" fmla="*/ 8 h 297"/>
                  <a:gd name="T4" fmla="*/ 7 w 4247"/>
                  <a:gd name="T5" fmla="*/ 12 h 297"/>
                  <a:gd name="T6" fmla="*/ 266 w 4247"/>
                  <a:gd name="T7" fmla="*/ 12 h 297"/>
                  <a:gd name="T8" fmla="*/ 266 w 4247"/>
                  <a:gd name="T9" fmla="*/ 8 h 297"/>
                  <a:gd name="T10" fmla="*/ 266 w 4247"/>
                  <a:gd name="T11" fmla="*/ 12 h 297"/>
                  <a:gd name="T12" fmla="*/ 266 w 4247"/>
                  <a:gd name="T13" fmla="*/ 4 h 297"/>
                  <a:gd name="T14" fmla="*/ 266 w 4247"/>
                  <a:gd name="T15" fmla="*/ 0 h 297"/>
                  <a:gd name="T16" fmla="*/ 266 w 4247"/>
                  <a:gd name="T17" fmla="*/ 8 h 29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247"/>
                  <a:gd name="T28" fmla="*/ 0 h 297"/>
                  <a:gd name="T29" fmla="*/ 4247 w 4247"/>
                  <a:gd name="T30" fmla="*/ 297 h 29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247" h="297">
                    <a:moveTo>
                      <a:pt x="4247" y="198"/>
                    </a:moveTo>
                    <a:lnTo>
                      <a:pt x="0" y="198"/>
                    </a:lnTo>
                    <a:lnTo>
                      <a:pt x="99" y="297"/>
                    </a:lnTo>
                    <a:lnTo>
                      <a:pt x="4247" y="297"/>
                    </a:lnTo>
                    <a:lnTo>
                      <a:pt x="4247" y="198"/>
                    </a:lnTo>
                    <a:lnTo>
                      <a:pt x="4247" y="297"/>
                    </a:lnTo>
                    <a:lnTo>
                      <a:pt x="4247" y="99"/>
                    </a:lnTo>
                    <a:lnTo>
                      <a:pt x="4247" y="0"/>
                    </a:lnTo>
                    <a:lnTo>
                      <a:pt x="4247" y="198"/>
                    </a:lnTo>
                    <a:close/>
                  </a:path>
                </a:pathLst>
              </a:custGeom>
              <a:solidFill>
                <a:srgbClr val="5788BE"/>
              </a:solidFill>
              <a:ln w="16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" name="Freeform 163"/>
              <p:cNvSpPr>
                <a:spLocks/>
              </p:cNvSpPr>
              <p:nvPr/>
            </p:nvSpPr>
            <p:spPr bwMode="auto">
              <a:xfrm>
                <a:off x="1415" y="1690"/>
                <a:ext cx="2173" cy="177"/>
              </a:xfrm>
              <a:custGeom>
                <a:avLst/>
                <a:gdLst>
                  <a:gd name="T0" fmla="*/ 272 w 4345"/>
                  <a:gd name="T1" fmla="*/ 12 h 396"/>
                  <a:gd name="T2" fmla="*/ 7 w 4345"/>
                  <a:gd name="T3" fmla="*/ 12 h 396"/>
                  <a:gd name="T4" fmla="*/ 7 w 4345"/>
                  <a:gd name="T5" fmla="*/ 16 h 396"/>
                  <a:gd name="T6" fmla="*/ 0 w 4345"/>
                  <a:gd name="T7" fmla="*/ 8 h 396"/>
                  <a:gd name="T8" fmla="*/ 7 w 4345"/>
                  <a:gd name="T9" fmla="*/ 0 h 396"/>
                  <a:gd name="T10" fmla="*/ 7 w 4345"/>
                  <a:gd name="T11" fmla="*/ 4 h 396"/>
                  <a:gd name="T12" fmla="*/ 272 w 4345"/>
                  <a:gd name="T13" fmla="*/ 4 h 396"/>
                  <a:gd name="T14" fmla="*/ 272 w 4345"/>
                  <a:gd name="T15" fmla="*/ 12 h 39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345"/>
                  <a:gd name="T25" fmla="*/ 0 h 396"/>
                  <a:gd name="T26" fmla="*/ 4345 w 4345"/>
                  <a:gd name="T27" fmla="*/ 396 h 39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345" h="396">
                    <a:moveTo>
                      <a:pt x="4345" y="297"/>
                    </a:moveTo>
                    <a:lnTo>
                      <a:pt x="98" y="297"/>
                    </a:lnTo>
                    <a:lnTo>
                      <a:pt x="98" y="396"/>
                    </a:lnTo>
                    <a:lnTo>
                      <a:pt x="0" y="198"/>
                    </a:lnTo>
                    <a:lnTo>
                      <a:pt x="98" y="0"/>
                    </a:lnTo>
                    <a:lnTo>
                      <a:pt x="98" y="99"/>
                    </a:lnTo>
                    <a:lnTo>
                      <a:pt x="4345" y="99"/>
                    </a:lnTo>
                    <a:lnTo>
                      <a:pt x="4345" y="29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6" name="Freeform 164"/>
              <p:cNvSpPr>
                <a:spLocks/>
              </p:cNvSpPr>
              <p:nvPr/>
            </p:nvSpPr>
            <p:spPr bwMode="auto">
              <a:xfrm>
                <a:off x="1415" y="1690"/>
                <a:ext cx="2173" cy="177"/>
              </a:xfrm>
              <a:custGeom>
                <a:avLst/>
                <a:gdLst>
                  <a:gd name="T0" fmla="*/ 272 w 4345"/>
                  <a:gd name="T1" fmla="*/ 12 h 396"/>
                  <a:gd name="T2" fmla="*/ 7 w 4345"/>
                  <a:gd name="T3" fmla="*/ 12 h 396"/>
                  <a:gd name="T4" fmla="*/ 7 w 4345"/>
                  <a:gd name="T5" fmla="*/ 16 h 396"/>
                  <a:gd name="T6" fmla="*/ 0 w 4345"/>
                  <a:gd name="T7" fmla="*/ 8 h 396"/>
                  <a:gd name="T8" fmla="*/ 7 w 4345"/>
                  <a:gd name="T9" fmla="*/ 0 h 396"/>
                  <a:gd name="T10" fmla="*/ 7 w 4345"/>
                  <a:gd name="T11" fmla="*/ 4 h 396"/>
                  <a:gd name="T12" fmla="*/ 272 w 4345"/>
                  <a:gd name="T13" fmla="*/ 4 h 39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345"/>
                  <a:gd name="T22" fmla="*/ 0 h 396"/>
                  <a:gd name="T23" fmla="*/ 4345 w 4345"/>
                  <a:gd name="T24" fmla="*/ 396 h 39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345" h="396">
                    <a:moveTo>
                      <a:pt x="4345" y="297"/>
                    </a:moveTo>
                    <a:lnTo>
                      <a:pt x="98" y="297"/>
                    </a:lnTo>
                    <a:lnTo>
                      <a:pt x="98" y="396"/>
                    </a:lnTo>
                    <a:lnTo>
                      <a:pt x="0" y="198"/>
                    </a:lnTo>
                    <a:lnTo>
                      <a:pt x="98" y="0"/>
                    </a:lnTo>
                    <a:lnTo>
                      <a:pt x="98" y="99"/>
                    </a:lnTo>
                    <a:lnTo>
                      <a:pt x="4345" y="99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7" name="Freeform 166"/>
              <p:cNvSpPr>
                <a:spLocks/>
              </p:cNvSpPr>
              <p:nvPr/>
            </p:nvSpPr>
            <p:spPr bwMode="auto">
              <a:xfrm>
                <a:off x="3291" y="1380"/>
                <a:ext cx="445" cy="487"/>
              </a:xfrm>
              <a:custGeom>
                <a:avLst/>
                <a:gdLst>
                  <a:gd name="T0" fmla="*/ 50 w 889"/>
                  <a:gd name="T1" fmla="*/ 0 h 1088"/>
                  <a:gd name="T2" fmla="*/ 50 w 889"/>
                  <a:gd name="T3" fmla="*/ 40 h 1088"/>
                  <a:gd name="T4" fmla="*/ 0 w 889"/>
                  <a:gd name="T5" fmla="*/ 40 h 1088"/>
                  <a:gd name="T6" fmla="*/ 7 w 889"/>
                  <a:gd name="T7" fmla="*/ 44 h 1088"/>
                  <a:gd name="T8" fmla="*/ 56 w 889"/>
                  <a:gd name="T9" fmla="*/ 44 h 1088"/>
                  <a:gd name="T10" fmla="*/ 50 w 889"/>
                  <a:gd name="T11" fmla="*/ 40 h 1088"/>
                  <a:gd name="T12" fmla="*/ 56 w 889"/>
                  <a:gd name="T13" fmla="*/ 44 h 1088"/>
                  <a:gd name="T14" fmla="*/ 56 w 889"/>
                  <a:gd name="T15" fmla="*/ 4 h 1088"/>
                  <a:gd name="T16" fmla="*/ 50 w 889"/>
                  <a:gd name="T17" fmla="*/ 0 h 108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89"/>
                  <a:gd name="T28" fmla="*/ 0 h 1088"/>
                  <a:gd name="T29" fmla="*/ 889 w 889"/>
                  <a:gd name="T30" fmla="*/ 1088 h 108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89" h="1088">
                    <a:moveTo>
                      <a:pt x="790" y="0"/>
                    </a:moveTo>
                    <a:lnTo>
                      <a:pt x="790" y="989"/>
                    </a:lnTo>
                    <a:lnTo>
                      <a:pt x="0" y="989"/>
                    </a:lnTo>
                    <a:lnTo>
                      <a:pt x="98" y="1088"/>
                    </a:lnTo>
                    <a:lnTo>
                      <a:pt x="889" y="1088"/>
                    </a:lnTo>
                    <a:lnTo>
                      <a:pt x="790" y="989"/>
                    </a:lnTo>
                    <a:lnTo>
                      <a:pt x="889" y="1088"/>
                    </a:lnTo>
                    <a:lnTo>
                      <a:pt x="889" y="99"/>
                    </a:lnTo>
                    <a:lnTo>
                      <a:pt x="790" y="0"/>
                    </a:lnTo>
                    <a:close/>
                  </a:path>
                </a:pathLst>
              </a:custGeom>
              <a:solidFill>
                <a:srgbClr val="5788BE"/>
              </a:solidFill>
              <a:ln w="16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8" name="Freeform 167"/>
              <p:cNvSpPr>
                <a:spLocks/>
              </p:cNvSpPr>
              <p:nvPr/>
            </p:nvSpPr>
            <p:spPr bwMode="auto">
              <a:xfrm>
                <a:off x="3286" y="1375"/>
                <a:ext cx="400" cy="447"/>
              </a:xfrm>
              <a:custGeom>
                <a:avLst/>
                <a:gdLst>
                  <a:gd name="T0" fmla="*/ 50 w 801"/>
                  <a:gd name="T1" fmla="*/ 0 h 999"/>
                  <a:gd name="T2" fmla="*/ 50 w 801"/>
                  <a:gd name="T3" fmla="*/ 40 h 999"/>
                  <a:gd name="T4" fmla="*/ 0 w 801"/>
                  <a:gd name="T5" fmla="*/ 40 h 999"/>
                  <a:gd name="T6" fmla="*/ 0 w 801"/>
                  <a:gd name="T7" fmla="*/ 32 h 999"/>
                  <a:gd name="T8" fmla="*/ 37 w 801"/>
                  <a:gd name="T9" fmla="*/ 32 h 999"/>
                  <a:gd name="T10" fmla="*/ 37 w 801"/>
                  <a:gd name="T11" fmla="*/ 0 h 999"/>
                  <a:gd name="T12" fmla="*/ 50 w 801"/>
                  <a:gd name="T13" fmla="*/ 0 h 99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01"/>
                  <a:gd name="T22" fmla="*/ 0 h 999"/>
                  <a:gd name="T23" fmla="*/ 801 w 801"/>
                  <a:gd name="T24" fmla="*/ 999 h 99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01" h="999">
                    <a:moveTo>
                      <a:pt x="801" y="0"/>
                    </a:moveTo>
                    <a:lnTo>
                      <a:pt x="801" y="999"/>
                    </a:lnTo>
                    <a:lnTo>
                      <a:pt x="0" y="999"/>
                    </a:lnTo>
                    <a:lnTo>
                      <a:pt x="0" y="801"/>
                    </a:lnTo>
                    <a:lnTo>
                      <a:pt x="603" y="801"/>
                    </a:lnTo>
                    <a:lnTo>
                      <a:pt x="603" y="0"/>
                    </a:lnTo>
                    <a:lnTo>
                      <a:pt x="801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9" name="Freeform 168"/>
              <p:cNvSpPr>
                <a:spLocks/>
              </p:cNvSpPr>
              <p:nvPr/>
            </p:nvSpPr>
            <p:spPr bwMode="auto">
              <a:xfrm>
                <a:off x="3291" y="1380"/>
                <a:ext cx="395" cy="442"/>
              </a:xfrm>
              <a:custGeom>
                <a:avLst/>
                <a:gdLst>
                  <a:gd name="T0" fmla="*/ 49 w 790"/>
                  <a:gd name="T1" fmla="*/ 0 h 989"/>
                  <a:gd name="T2" fmla="*/ 49 w 790"/>
                  <a:gd name="T3" fmla="*/ 39 h 989"/>
                  <a:gd name="T4" fmla="*/ 0 w 790"/>
                  <a:gd name="T5" fmla="*/ 39 h 989"/>
                  <a:gd name="T6" fmla="*/ 0 60000 65536"/>
                  <a:gd name="T7" fmla="*/ 0 60000 65536"/>
                  <a:gd name="T8" fmla="*/ 0 60000 65536"/>
                  <a:gd name="T9" fmla="*/ 0 w 790"/>
                  <a:gd name="T10" fmla="*/ 0 h 989"/>
                  <a:gd name="T11" fmla="*/ 790 w 790"/>
                  <a:gd name="T12" fmla="*/ 989 h 98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90" h="989">
                    <a:moveTo>
                      <a:pt x="790" y="0"/>
                    </a:moveTo>
                    <a:lnTo>
                      <a:pt x="790" y="989"/>
                    </a:lnTo>
                    <a:lnTo>
                      <a:pt x="0" y="989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50" name="Freeform 169"/>
              <p:cNvSpPr>
                <a:spLocks/>
              </p:cNvSpPr>
              <p:nvPr/>
            </p:nvSpPr>
            <p:spPr bwMode="auto">
              <a:xfrm>
                <a:off x="3291" y="1380"/>
                <a:ext cx="297" cy="354"/>
              </a:xfrm>
              <a:custGeom>
                <a:avLst/>
                <a:gdLst>
                  <a:gd name="T0" fmla="*/ 38 w 592"/>
                  <a:gd name="T1" fmla="*/ 0 h 791"/>
                  <a:gd name="T2" fmla="*/ 38 w 592"/>
                  <a:gd name="T3" fmla="*/ 32 h 791"/>
                  <a:gd name="T4" fmla="*/ 0 w 592"/>
                  <a:gd name="T5" fmla="*/ 32 h 791"/>
                  <a:gd name="T6" fmla="*/ 0 60000 65536"/>
                  <a:gd name="T7" fmla="*/ 0 60000 65536"/>
                  <a:gd name="T8" fmla="*/ 0 60000 65536"/>
                  <a:gd name="T9" fmla="*/ 0 w 592"/>
                  <a:gd name="T10" fmla="*/ 0 h 791"/>
                  <a:gd name="T11" fmla="*/ 592 w 592"/>
                  <a:gd name="T12" fmla="*/ 791 h 79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2" h="791">
                    <a:moveTo>
                      <a:pt x="592" y="0"/>
                    </a:moveTo>
                    <a:lnTo>
                      <a:pt x="592" y="791"/>
                    </a:lnTo>
                    <a:lnTo>
                      <a:pt x="0" y="791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151" name="Group 204"/>
              <p:cNvGrpSpPr>
                <a:grpSpLocks/>
              </p:cNvGrpSpPr>
              <p:nvPr/>
            </p:nvGrpSpPr>
            <p:grpSpPr bwMode="auto">
              <a:xfrm>
                <a:off x="1611" y="1258"/>
                <a:ext cx="1927" cy="398"/>
                <a:chOff x="1611" y="1258"/>
                <a:chExt cx="1927" cy="398"/>
              </a:xfrm>
            </p:grpSpPr>
            <p:sp>
              <p:nvSpPr>
                <p:cNvPr id="165" name="Freeform 184"/>
                <p:cNvSpPr>
                  <a:spLocks/>
                </p:cNvSpPr>
                <p:nvPr/>
              </p:nvSpPr>
              <p:spPr bwMode="auto">
                <a:xfrm>
                  <a:off x="1612" y="1258"/>
                  <a:ext cx="1926" cy="398"/>
                </a:xfrm>
                <a:custGeom>
                  <a:avLst/>
                  <a:gdLst>
                    <a:gd name="T0" fmla="*/ 0 w 3851"/>
                    <a:gd name="T1" fmla="*/ 32 h 890"/>
                    <a:gd name="T2" fmla="*/ 235 w 3851"/>
                    <a:gd name="T3" fmla="*/ 32 h 890"/>
                    <a:gd name="T4" fmla="*/ 235 w 3851"/>
                    <a:gd name="T5" fmla="*/ 0 h 890"/>
                    <a:gd name="T6" fmla="*/ 241 w 3851"/>
                    <a:gd name="T7" fmla="*/ 4 h 890"/>
                    <a:gd name="T8" fmla="*/ 241 w 3851"/>
                    <a:gd name="T9" fmla="*/ 36 h 890"/>
                    <a:gd name="T10" fmla="*/ 235 w 3851"/>
                    <a:gd name="T11" fmla="*/ 32 h 890"/>
                    <a:gd name="T12" fmla="*/ 241 w 3851"/>
                    <a:gd name="T13" fmla="*/ 36 h 890"/>
                    <a:gd name="T14" fmla="*/ 7 w 3851"/>
                    <a:gd name="T15" fmla="*/ 36 h 890"/>
                    <a:gd name="T16" fmla="*/ 0 w 3851"/>
                    <a:gd name="T17" fmla="*/ 32 h 89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3851"/>
                    <a:gd name="T28" fmla="*/ 0 h 890"/>
                    <a:gd name="T29" fmla="*/ 3851 w 3851"/>
                    <a:gd name="T30" fmla="*/ 890 h 89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3851" h="890">
                      <a:moveTo>
                        <a:pt x="0" y="791"/>
                      </a:moveTo>
                      <a:lnTo>
                        <a:pt x="3753" y="791"/>
                      </a:lnTo>
                      <a:lnTo>
                        <a:pt x="3753" y="0"/>
                      </a:lnTo>
                      <a:lnTo>
                        <a:pt x="3851" y="99"/>
                      </a:lnTo>
                      <a:lnTo>
                        <a:pt x="3851" y="890"/>
                      </a:lnTo>
                      <a:lnTo>
                        <a:pt x="3753" y="791"/>
                      </a:lnTo>
                      <a:lnTo>
                        <a:pt x="3851" y="890"/>
                      </a:lnTo>
                      <a:lnTo>
                        <a:pt x="98" y="890"/>
                      </a:lnTo>
                      <a:lnTo>
                        <a:pt x="0" y="791"/>
                      </a:lnTo>
                      <a:close/>
                    </a:path>
                  </a:pathLst>
                </a:custGeom>
                <a:solidFill>
                  <a:srgbClr val="5788BE"/>
                </a:solidFill>
                <a:ln w="1651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6" name="Rectangle 185"/>
                <p:cNvSpPr>
                  <a:spLocks noChangeArrowheads="1"/>
                </p:cNvSpPr>
                <p:nvPr/>
              </p:nvSpPr>
              <p:spPr bwMode="auto">
                <a:xfrm>
                  <a:off x="1612" y="1258"/>
                  <a:ext cx="1877" cy="355"/>
                </a:xfrm>
                <a:prstGeom prst="rect">
                  <a:avLst/>
                </a:prstGeom>
                <a:solidFill>
                  <a:srgbClr val="FFFFFF"/>
                </a:solidFill>
                <a:ln w="1588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7" name="Rectangle 186"/>
                <p:cNvSpPr>
                  <a:spLocks noChangeArrowheads="1"/>
                </p:cNvSpPr>
                <p:nvPr/>
              </p:nvSpPr>
              <p:spPr bwMode="auto">
                <a:xfrm>
                  <a:off x="1611" y="1346"/>
                  <a:ext cx="1877" cy="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>
                  <a:spAutoFit/>
                </a:bodyPr>
                <a:lstStyle/>
                <a:p>
                  <a:r>
                    <a:rPr lang="en-US" sz="800" b="1" dirty="0">
                      <a:solidFill>
                        <a:srgbClr val="000000"/>
                      </a:solidFill>
                      <a:latin typeface="Arial" charset="0"/>
                    </a:rPr>
                    <a:t>DETAIL SEGMENTS</a:t>
                  </a:r>
                  <a:endParaRPr lang="en-US" sz="800" dirty="0">
                    <a:latin typeface="Arial" charset="0"/>
                  </a:endParaRPr>
                </a:p>
              </p:txBody>
            </p:sp>
            <p:sp>
              <p:nvSpPr>
                <p:cNvPr id="168" name="Rectangle 187"/>
                <p:cNvSpPr>
                  <a:spLocks noChangeArrowheads="1"/>
                </p:cNvSpPr>
                <p:nvPr/>
              </p:nvSpPr>
              <p:spPr bwMode="auto">
                <a:xfrm>
                  <a:off x="1611" y="1464"/>
                  <a:ext cx="1876" cy="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>
                  <a:spAutoFit/>
                </a:bodyPr>
                <a:lstStyle/>
                <a:p>
                  <a:r>
                    <a:rPr lang="en-US" sz="800" b="1" dirty="0">
                      <a:solidFill>
                        <a:srgbClr val="000000"/>
                      </a:solidFill>
                      <a:latin typeface="Arial" charset="0"/>
                    </a:rPr>
                    <a:t>(e.g. Purchase Order)</a:t>
                  </a:r>
                  <a:endParaRPr lang="en-US" sz="800" dirty="0">
                    <a:latin typeface="Arial" charset="0"/>
                  </a:endParaRPr>
                </a:p>
              </p:txBody>
            </p:sp>
          </p:grpSp>
          <p:grpSp>
            <p:nvGrpSpPr>
              <p:cNvPr id="152" name="Group 205"/>
              <p:cNvGrpSpPr>
                <a:grpSpLocks/>
              </p:cNvGrpSpPr>
              <p:nvPr/>
            </p:nvGrpSpPr>
            <p:grpSpPr bwMode="auto">
              <a:xfrm>
                <a:off x="1611" y="2099"/>
                <a:ext cx="1927" cy="398"/>
                <a:chOff x="1611" y="2099"/>
                <a:chExt cx="1927" cy="398"/>
              </a:xfrm>
            </p:grpSpPr>
            <p:sp>
              <p:nvSpPr>
                <p:cNvPr id="161" name="Freeform 188"/>
                <p:cNvSpPr>
                  <a:spLocks/>
                </p:cNvSpPr>
                <p:nvPr/>
              </p:nvSpPr>
              <p:spPr bwMode="auto">
                <a:xfrm>
                  <a:off x="1612" y="2099"/>
                  <a:ext cx="1926" cy="398"/>
                </a:xfrm>
                <a:custGeom>
                  <a:avLst/>
                  <a:gdLst>
                    <a:gd name="T0" fmla="*/ 0 w 3851"/>
                    <a:gd name="T1" fmla="*/ 32 h 890"/>
                    <a:gd name="T2" fmla="*/ 235 w 3851"/>
                    <a:gd name="T3" fmla="*/ 32 h 890"/>
                    <a:gd name="T4" fmla="*/ 235 w 3851"/>
                    <a:gd name="T5" fmla="*/ 0 h 890"/>
                    <a:gd name="T6" fmla="*/ 241 w 3851"/>
                    <a:gd name="T7" fmla="*/ 4 h 890"/>
                    <a:gd name="T8" fmla="*/ 241 w 3851"/>
                    <a:gd name="T9" fmla="*/ 36 h 890"/>
                    <a:gd name="T10" fmla="*/ 235 w 3851"/>
                    <a:gd name="T11" fmla="*/ 32 h 890"/>
                    <a:gd name="T12" fmla="*/ 241 w 3851"/>
                    <a:gd name="T13" fmla="*/ 36 h 890"/>
                    <a:gd name="T14" fmla="*/ 7 w 3851"/>
                    <a:gd name="T15" fmla="*/ 36 h 890"/>
                    <a:gd name="T16" fmla="*/ 0 w 3851"/>
                    <a:gd name="T17" fmla="*/ 32 h 89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3851"/>
                    <a:gd name="T28" fmla="*/ 0 h 890"/>
                    <a:gd name="T29" fmla="*/ 3851 w 3851"/>
                    <a:gd name="T30" fmla="*/ 890 h 89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3851" h="890">
                      <a:moveTo>
                        <a:pt x="0" y="791"/>
                      </a:moveTo>
                      <a:lnTo>
                        <a:pt x="3753" y="791"/>
                      </a:lnTo>
                      <a:lnTo>
                        <a:pt x="3753" y="0"/>
                      </a:lnTo>
                      <a:lnTo>
                        <a:pt x="3851" y="99"/>
                      </a:lnTo>
                      <a:lnTo>
                        <a:pt x="3851" y="890"/>
                      </a:lnTo>
                      <a:lnTo>
                        <a:pt x="3753" y="791"/>
                      </a:lnTo>
                      <a:lnTo>
                        <a:pt x="3851" y="890"/>
                      </a:lnTo>
                      <a:lnTo>
                        <a:pt x="98" y="890"/>
                      </a:lnTo>
                      <a:lnTo>
                        <a:pt x="0" y="791"/>
                      </a:lnTo>
                      <a:close/>
                    </a:path>
                  </a:pathLst>
                </a:custGeom>
                <a:solidFill>
                  <a:srgbClr val="5788BE"/>
                </a:solidFill>
                <a:ln w="1651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2" name="Rectangle 189"/>
                <p:cNvSpPr>
                  <a:spLocks noChangeArrowheads="1"/>
                </p:cNvSpPr>
                <p:nvPr/>
              </p:nvSpPr>
              <p:spPr bwMode="auto">
                <a:xfrm>
                  <a:off x="1612" y="2099"/>
                  <a:ext cx="1877" cy="354"/>
                </a:xfrm>
                <a:prstGeom prst="rect">
                  <a:avLst/>
                </a:prstGeom>
                <a:solidFill>
                  <a:srgbClr val="FFFFFF"/>
                </a:solidFill>
                <a:ln w="1588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3" name="Rectangle 190"/>
                <p:cNvSpPr>
                  <a:spLocks noChangeArrowheads="1"/>
                </p:cNvSpPr>
                <p:nvPr/>
              </p:nvSpPr>
              <p:spPr bwMode="auto">
                <a:xfrm>
                  <a:off x="1611" y="2187"/>
                  <a:ext cx="1877" cy="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>
                  <a:spAutoFit/>
                </a:bodyPr>
                <a:lstStyle/>
                <a:p>
                  <a:r>
                    <a:rPr lang="en-US" sz="800" b="1" dirty="0">
                      <a:solidFill>
                        <a:srgbClr val="000000"/>
                      </a:solidFill>
                      <a:latin typeface="Arial" charset="0"/>
                    </a:rPr>
                    <a:t>DETAIL SEGMENTS</a:t>
                  </a:r>
                  <a:endParaRPr lang="en-US" sz="800" dirty="0">
                    <a:latin typeface="Arial" charset="0"/>
                  </a:endParaRPr>
                </a:p>
              </p:txBody>
            </p:sp>
            <p:sp>
              <p:nvSpPr>
                <p:cNvPr id="164" name="Rectangle 191"/>
                <p:cNvSpPr>
                  <a:spLocks noChangeArrowheads="1"/>
                </p:cNvSpPr>
                <p:nvPr/>
              </p:nvSpPr>
              <p:spPr bwMode="auto">
                <a:xfrm>
                  <a:off x="1611" y="2304"/>
                  <a:ext cx="1876" cy="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>
                  <a:spAutoFit/>
                </a:bodyPr>
                <a:lstStyle/>
                <a:p>
                  <a:r>
                    <a:rPr lang="en-US" sz="800" b="1" dirty="0">
                      <a:solidFill>
                        <a:srgbClr val="000000"/>
                      </a:solidFill>
                      <a:latin typeface="Arial" charset="0"/>
                    </a:rPr>
                    <a:t>(e.g. Purchase Order)</a:t>
                  </a:r>
                  <a:endParaRPr lang="en-US" sz="800" dirty="0">
                    <a:latin typeface="Arial" charset="0"/>
                  </a:endParaRPr>
                </a:p>
              </p:txBody>
            </p:sp>
          </p:grpSp>
          <p:grpSp>
            <p:nvGrpSpPr>
              <p:cNvPr id="153" name="Group 206"/>
              <p:cNvGrpSpPr>
                <a:grpSpLocks/>
              </p:cNvGrpSpPr>
              <p:nvPr/>
            </p:nvGrpSpPr>
            <p:grpSpPr bwMode="auto">
              <a:xfrm>
                <a:off x="1611" y="3249"/>
                <a:ext cx="1977" cy="431"/>
                <a:chOff x="1611" y="3249"/>
                <a:chExt cx="1977" cy="431"/>
              </a:xfrm>
            </p:grpSpPr>
            <p:sp>
              <p:nvSpPr>
                <p:cNvPr id="156" name="Freeform 127"/>
                <p:cNvSpPr>
                  <a:spLocks/>
                </p:cNvSpPr>
                <p:nvPr/>
              </p:nvSpPr>
              <p:spPr bwMode="auto">
                <a:xfrm>
                  <a:off x="3291" y="3415"/>
                  <a:ext cx="297" cy="265"/>
                </a:xfrm>
                <a:custGeom>
                  <a:avLst/>
                  <a:gdLst>
                    <a:gd name="T0" fmla="*/ 38 w 592"/>
                    <a:gd name="T1" fmla="*/ 0 h 593"/>
                    <a:gd name="T2" fmla="*/ 38 w 592"/>
                    <a:gd name="T3" fmla="*/ 24 h 593"/>
                    <a:gd name="T4" fmla="*/ 0 w 592"/>
                    <a:gd name="T5" fmla="*/ 24 h 593"/>
                    <a:gd name="T6" fmla="*/ 0 60000 65536"/>
                    <a:gd name="T7" fmla="*/ 0 60000 65536"/>
                    <a:gd name="T8" fmla="*/ 0 60000 65536"/>
                    <a:gd name="T9" fmla="*/ 0 w 592"/>
                    <a:gd name="T10" fmla="*/ 0 h 593"/>
                    <a:gd name="T11" fmla="*/ 592 w 592"/>
                    <a:gd name="T12" fmla="*/ 593 h 59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92" h="593">
                      <a:moveTo>
                        <a:pt x="592" y="0"/>
                      </a:moveTo>
                      <a:lnTo>
                        <a:pt x="592" y="593"/>
                      </a:lnTo>
                      <a:lnTo>
                        <a:pt x="0" y="593"/>
                      </a:lnTo>
                    </a:path>
                  </a:pathLst>
                </a:custGeom>
                <a:noFill/>
                <a:ln w="15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57" name="Freeform 192"/>
                <p:cNvSpPr>
                  <a:spLocks/>
                </p:cNvSpPr>
                <p:nvPr/>
              </p:nvSpPr>
              <p:spPr bwMode="auto">
                <a:xfrm>
                  <a:off x="1612" y="3249"/>
                  <a:ext cx="1926" cy="398"/>
                </a:xfrm>
                <a:custGeom>
                  <a:avLst/>
                  <a:gdLst>
                    <a:gd name="T0" fmla="*/ 0 w 3851"/>
                    <a:gd name="T1" fmla="*/ 32 h 890"/>
                    <a:gd name="T2" fmla="*/ 235 w 3851"/>
                    <a:gd name="T3" fmla="*/ 32 h 890"/>
                    <a:gd name="T4" fmla="*/ 235 w 3851"/>
                    <a:gd name="T5" fmla="*/ 0 h 890"/>
                    <a:gd name="T6" fmla="*/ 241 w 3851"/>
                    <a:gd name="T7" fmla="*/ 4 h 890"/>
                    <a:gd name="T8" fmla="*/ 241 w 3851"/>
                    <a:gd name="T9" fmla="*/ 36 h 890"/>
                    <a:gd name="T10" fmla="*/ 235 w 3851"/>
                    <a:gd name="T11" fmla="*/ 32 h 890"/>
                    <a:gd name="T12" fmla="*/ 241 w 3851"/>
                    <a:gd name="T13" fmla="*/ 36 h 890"/>
                    <a:gd name="T14" fmla="*/ 7 w 3851"/>
                    <a:gd name="T15" fmla="*/ 36 h 890"/>
                    <a:gd name="T16" fmla="*/ 0 w 3851"/>
                    <a:gd name="T17" fmla="*/ 32 h 89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3851"/>
                    <a:gd name="T28" fmla="*/ 0 h 890"/>
                    <a:gd name="T29" fmla="*/ 3851 w 3851"/>
                    <a:gd name="T30" fmla="*/ 890 h 89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3851" h="890">
                      <a:moveTo>
                        <a:pt x="0" y="791"/>
                      </a:moveTo>
                      <a:lnTo>
                        <a:pt x="3753" y="791"/>
                      </a:lnTo>
                      <a:lnTo>
                        <a:pt x="3753" y="0"/>
                      </a:lnTo>
                      <a:lnTo>
                        <a:pt x="3851" y="99"/>
                      </a:lnTo>
                      <a:lnTo>
                        <a:pt x="3851" y="890"/>
                      </a:lnTo>
                      <a:lnTo>
                        <a:pt x="3753" y="791"/>
                      </a:lnTo>
                      <a:lnTo>
                        <a:pt x="3851" y="890"/>
                      </a:lnTo>
                      <a:lnTo>
                        <a:pt x="98" y="890"/>
                      </a:lnTo>
                      <a:lnTo>
                        <a:pt x="0" y="791"/>
                      </a:lnTo>
                      <a:close/>
                    </a:path>
                  </a:pathLst>
                </a:custGeom>
                <a:solidFill>
                  <a:srgbClr val="5788BE"/>
                </a:solidFill>
                <a:ln w="1651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58" name="Rectangle 193"/>
                <p:cNvSpPr>
                  <a:spLocks noChangeArrowheads="1"/>
                </p:cNvSpPr>
                <p:nvPr/>
              </p:nvSpPr>
              <p:spPr bwMode="auto">
                <a:xfrm>
                  <a:off x="1612" y="3249"/>
                  <a:ext cx="1877" cy="354"/>
                </a:xfrm>
                <a:prstGeom prst="rect">
                  <a:avLst/>
                </a:prstGeom>
                <a:solidFill>
                  <a:srgbClr val="FFFFFF"/>
                </a:solidFill>
                <a:ln w="1588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59" name="Rectangle 194"/>
                <p:cNvSpPr>
                  <a:spLocks noChangeArrowheads="1"/>
                </p:cNvSpPr>
                <p:nvPr/>
              </p:nvSpPr>
              <p:spPr bwMode="auto">
                <a:xfrm>
                  <a:off x="1611" y="3336"/>
                  <a:ext cx="1877" cy="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>
                  <a:spAutoFit/>
                </a:bodyPr>
                <a:lstStyle/>
                <a:p>
                  <a:r>
                    <a:rPr lang="en-US" sz="800" b="1" dirty="0">
                      <a:solidFill>
                        <a:srgbClr val="000000"/>
                      </a:solidFill>
                      <a:latin typeface="Arial" charset="0"/>
                    </a:rPr>
                    <a:t>DETAIL SEGMENTS</a:t>
                  </a:r>
                  <a:endParaRPr lang="en-US" sz="800" dirty="0">
                    <a:latin typeface="Arial" charset="0"/>
                  </a:endParaRPr>
                </a:p>
              </p:txBody>
            </p:sp>
            <p:sp>
              <p:nvSpPr>
                <p:cNvPr id="160" name="Rectangle 195"/>
                <p:cNvSpPr>
                  <a:spLocks noChangeArrowheads="1"/>
                </p:cNvSpPr>
                <p:nvPr/>
              </p:nvSpPr>
              <p:spPr bwMode="auto">
                <a:xfrm>
                  <a:off x="1612" y="3455"/>
                  <a:ext cx="1877" cy="7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>
                  <a:spAutoFit/>
                </a:bodyPr>
                <a:lstStyle/>
                <a:p>
                  <a:r>
                    <a:rPr lang="en-US" sz="800" b="1" dirty="0">
                      <a:solidFill>
                        <a:srgbClr val="000000"/>
                      </a:solidFill>
                      <a:latin typeface="Arial" charset="0"/>
                    </a:rPr>
                    <a:t>(e.g. Receiving Advice)</a:t>
                  </a:r>
                  <a:endParaRPr lang="en-US" sz="800" dirty="0">
                    <a:latin typeface="Arial" charset="0"/>
                  </a:endParaRPr>
                </a:p>
              </p:txBody>
            </p:sp>
          </p:grpSp>
          <p:sp>
            <p:nvSpPr>
              <p:cNvPr id="154" name="Freeform 152"/>
              <p:cNvSpPr>
                <a:spLocks/>
              </p:cNvSpPr>
              <p:nvPr/>
            </p:nvSpPr>
            <p:spPr bwMode="auto">
              <a:xfrm>
                <a:off x="1415" y="1822"/>
                <a:ext cx="2173" cy="177"/>
              </a:xfrm>
              <a:custGeom>
                <a:avLst/>
                <a:gdLst>
                  <a:gd name="T0" fmla="*/ 272 w 4345"/>
                  <a:gd name="T1" fmla="*/ 12 h 395"/>
                  <a:gd name="T2" fmla="*/ 7 w 4345"/>
                  <a:gd name="T3" fmla="*/ 12 h 395"/>
                  <a:gd name="T4" fmla="*/ 7 w 4345"/>
                  <a:gd name="T5" fmla="*/ 16 h 395"/>
                  <a:gd name="T6" fmla="*/ 0 w 4345"/>
                  <a:gd name="T7" fmla="*/ 8 h 395"/>
                  <a:gd name="T8" fmla="*/ 7 w 4345"/>
                  <a:gd name="T9" fmla="*/ 0 h 395"/>
                  <a:gd name="T10" fmla="*/ 7 w 4345"/>
                  <a:gd name="T11" fmla="*/ 4 h 395"/>
                  <a:gd name="T12" fmla="*/ 272 w 4345"/>
                  <a:gd name="T13" fmla="*/ 4 h 395"/>
                  <a:gd name="T14" fmla="*/ 272 w 4345"/>
                  <a:gd name="T15" fmla="*/ 12 h 39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345"/>
                  <a:gd name="T25" fmla="*/ 0 h 395"/>
                  <a:gd name="T26" fmla="*/ 4345 w 4345"/>
                  <a:gd name="T27" fmla="*/ 395 h 39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345" h="395">
                    <a:moveTo>
                      <a:pt x="4345" y="296"/>
                    </a:moveTo>
                    <a:lnTo>
                      <a:pt x="98" y="296"/>
                    </a:lnTo>
                    <a:lnTo>
                      <a:pt x="98" y="395"/>
                    </a:lnTo>
                    <a:lnTo>
                      <a:pt x="0" y="198"/>
                    </a:lnTo>
                    <a:lnTo>
                      <a:pt x="98" y="0"/>
                    </a:lnTo>
                    <a:lnTo>
                      <a:pt x="98" y="99"/>
                    </a:lnTo>
                    <a:lnTo>
                      <a:pt x="4345" y="99"/>
                    </a:lnTo>
                    <a:lnTo>
                      <a:pt x="4345" y="29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55" name="Freeform 153"/>
              <p:cNvSpPr>
                <a:spLocks/>
              </p:cNvSpPr>
              <p:nvPr/>
            </p:nvSpPr>
            <p:spPr bwMode="auto">
              <a:xfrm>
                <a:off x="1415" y="1822"/>
                <a:ext cx="2173" cy="177"/>
              </a:xfrm>
              <a:custGeom>
                <a:avLst/>
                <a:gdLst>
                  <a:gd name="T0" fmla="*/ 272 w 4345"/>
                  <a:gd name="T1" fmla="*/ 12 h 395"/>
                  <a:gd name="T2" fmla="*/ 7 w 4345"/>
                  <a:gd name="T3" fmla="*/ 12 h 395"/>
                  <a:gd name="T4" fmla="*/ 7 w 4345"/>
                  <a:gd name="T5" fmla="*/ 16 h 395"/>
                  <a:gd name="T6" fmla="*/ 0 w 4345"/>
                  <a:gd name="T7" fmla="*/ 8 h 395"/>
                  <a:gd name="T8" fmla="*/ 7 w 4345"/>
                  <a:gd name="T9" fmla="*/ 0 h 395"/>
                  <a:gd name="T10" fmla="*/ 7 w 4345"/>
                  <a:gd name="T11" fmla="*/ 4 h 395"/>
                  <a:gd name="T12" fmla="*/ 272 w 4345"/>
                  <a:gd name="T13" fmla="*/ 4 h 39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345"/>
                  <a:gd name="T22" fmla="*/ 0 h 395"/>
                  <a:gd name="T23" fmla="*/ 4345 w 4345"/>
                  <a:gd name="T24" fmla="*/ 395 h 39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345" h="395">
                    <a:moveTo>
                      <a:pt x="4345" y="296"/>
                    </a:moveTo>
                    <a:lnTo>
                      <a:pt x="98" y="296"/>
                    </a:lnTo>
                    <a:lnTo>
                      <a:pt x="98" y="395"/>
                    </a:lnTo>
                    <a:lnTo>
                      <a:pt x="0" y="198"/>
                    </a:lnTo>
                    <a:lnTo>
                      <a:pt x="98" y="0"/>
                    </a:lnTo>
                    <a:lnTo>
                      <a:pt x="98" y="99"/>
                    </a:lnTo>
                    <a:lnTo>
                      <a:pt x="4345" y="99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69" name="Rectangle 170"/>
            <p:cNvSpPr>
              <a:spLocks noChangeArrowheads="1"/>
            </p:cNvSpPr>
            <p:nvPr/>
          </p:nvSpPr>
          <p:spPr bwMode="auto">
            <a:xfrm>
              <a:off x="1971675" y="1292225"/>
              <a:ext cx="169863" cy="122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800" b="1" dirty="0">
                  <a:solidFill>
                    <a:srgbClr val="000000"/>
                  </a:solidFill>
                  <a:latin typeface="Arial" charset="0"/>
                </a:rPr>
                <a:t>ISA</a:t>
              </a:r>
              <a:endParaRPr lang="en-US" sz="800" dirty="0">
                <a:latin typeface="Arial" charset="0"/>
              </a:endParaRPr>
            </a:p>
          </p:txBody>
        </p:sp>
        <p:sp>
          <p:nvSpPr>
            <p:cNvPr id="170" name="Rectangle 171"/>
            <p:cNvSpPr>
              <a:spLocks noChangeArrowheads="1"/>
            </p:cNvSpPr>
            <p:nvPr/>
          </p:nvSpPr>
          <p:spPr bwMode="auto">
            <a:xfrm>
              <a:off x="1982788" y="1504950"/>
              <a:ext cx="147637" cy="122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800" b="1" dirty="0">
                  <a:solidFill>
                    <a:srgbClr val="000000"/>
                  </a:solidFill>
                  <a:latin typeface="Arial" charset="0"/>
                </a:rPr>
                <a:t>GS</a:t>
              </a:r>
              <a:endParaRPr lang="en-US" sz="800" dirty="0">
                <a:latin typeface="Arial" charset="0"/>
              </a:endParaRPr>
            </a:p>
          </p:txBody>
        </p:sp>
        <p:sp>
          <p:nvSpPr>
            <p:cNvPr id="171" name="Rectangle 172"/>
            <p:cNvSpPr>
              <a:spLocks noChangeArrowheads="1"/>
            </p:cNvSpPr>
            <p:nvPr/>
          </p:nvSpPr>
          <p:spPr bwMode="auto">
            <a:xfrm>
              <a:off x="1990725" y="1698625"/>
              <a:ext cx="130175" cy="122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800" b="1" dirty="0">
                  <a:solidFill>
                    <a:srgbClr val="000000"/>
                  </a:solidFill>
                  <a:latin typeface="Arial" charset="0"/>
                </a:rPr>
                <a:t>ST</a:t>
              </a:r>
              <a:endParaRPr lang="en-US" sz="800" dirty="0">
                <a:latin typeface="Arial" charset="0"/>
              </a:endParaRPr>
            </a:p>
          </p:txBody>
        </p:sp>
        <p:sp>
          <p:nvSpPr>
            <p:cNvPr id="172" name="Rectangle 173"/>
            <p:cNvSpPr>
              <a:spLocks noChangeArrowheads="1"/>
            </p:cNvSpPr>
            <p:nvPr/>
          </p:nvSpPr>
          <p:spPr bwMode="auto">
            <a:xfrm>
              <a:off x="1987550" y="2820988"/>
              <a:ext cx="136525" cy="122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800" b="1" dirty="0">
                  <a:solidFill>
                    <a:srgbClr val="000000"/>
                  </a:solidFill>
                  <a:latin typeface="Arial" charset="0"/>
                </a:rPr>
                <a:t>SE</a:t>
              </a:r>
              <a:endParaRPr lang="en-US" sz="800" dirty="0">
                <a:latin typeface="Arial" charset="0"/>
              </a:endParaRPr>
            </a:p>
          </p:txBody>
        </p:sp>
        <p:sp>
          <p:nvSpPr>
            <p:cNvPr id="173" name="Rectangle 174"/>
            <p:cNvSpPr>
              <a:spLocks noChangeArrowheads="1"/>
            </p:cNvSpPr>
            <p:nvPr/>
          </p:nvSpPr>
          <p:spPr bwMode="auto">
            <a:xfrm>
              <a:off x="1990725" y="3051175"/>
              <a:ext cx="130175" cy="122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800" b="1" dirty="0">
                  <a:solidFill>
                    <a:srgbClr val="000000"/>
                  </a:solidFill>
                  <a:latin typeface="Arial" charset="0"/>
                </a:rPr>
                <a:t>ST</a:t>
              </a:r>
              <a:endParaRPr lang="en-US" sz="800" dirty="0">
                <a:latin typeface="Arial" charset="0"/>
              </a:endParaRPr>
            </a:p>
          </p:txBody>
        </p:sp>
        <p:sp>
          <p:nvSpPr>
            <p:cNvPr id="174" name="Rectangle 175"/>
            <p:cNvSpPr>
              <a:spLocks noChangeArrowheads="1"/>
            </p:cNvSpPr>
            <p:nvPr/>
          </p:nvSpPr>
          <p:spPr bwMode="auto">
            <a:xfrm>
              <a:off x="1987550" y="4103688"/>
              <a:ext cx="136525" cy="122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800" b="1" dirty="0">
                  <a:solidFill>
                    <a:srgbClr val="000000"/>
                  </a:solidFill>
                  <a:latin typeface="Arial" charset="0"/>
                </a:rPr>
                <a:t>SE</a:t>
              </a:r>
              <a:endParaRPr lang="en-US" sz="800" dirty="0">
                <a:latin typeface="Arial" charset="0"/>
              </a:endParaRPr>
            </a:p>
          </p:txBody>
        </p:sp>
        <p:sp>
          <p:nvSpPr>
            <p:cNvPr id="175" name="Rectangle 176"/>
            <p:cNvSpPr>
              <a:spLocks noChangeArrowheads="1"/>
            </p:cNvSpPr>
            <p:nvPr/>
          </p:nvSpPr>
          <p:spPr bwMode="auto">
            <a:xfrm>
              <a:off x="1982788" y="4386263"/>
              <a:ext cx="147637" cy="122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800" b="1" dirty="0">
                  <a:solidFill>
                    <a:srgbClr val="000000"/>
                  </a:solidFill>
                  <a:latin typeface="Arial" charset="0"/>
                </a:rPr>
                <a:t>GE</a:t>
              </a:r>
              <a:endParaRPr lang="en-US" sz="800" dirty="0">
                <a:latin typeface="Arial" charset="0"/>
              </a:endParaRPr>
            </a:p>
          </p:txBody>
        </p:sp>
        <p:sp>
          <p:nvSpPr>
            <p:cNvPr id="176" name="Rectangle 177"/>
            <p:cNvSpPr>
              <a:spLocks noChangeArrowheads="1"/>
            </p:cNvSpPr>
            <p:nvPr/>
          </p:nvSpPr>
          <p:spPr bwMode="auto">
            <a:xfrm>
              <a:off x="1982788" y="4716463"/>
              <a:ext cx="147637" cy="122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800" b="1" dirty="0">
                  <a:solidFill>
                    <a:srgbClr val="000000"/>
                  </a:solidFill>
                  <a:latin typeface="Arial" charset="0"/>
                </a:rPr>
                <a:t>GS</a:t>
              </a:r>
              <a:endParaRPr lang="en-US" sz="800" dirty="0">
                <a:latin typeface="Arial" charset="0"/>
              </a:endParaRPr>
            </a:p>
          </p:txBody>
        </p:sp>
        <p:sp>
          <p:nvSpPr>
            <p:cNvPr id="177" name="Rectangle 178"/>
            <p:cNvSpPr>
              <a:spLocks noChangeArrowheads="1"/>
            </p:cNvSpPr>
            <p:nvPr/>
          </p:nvSpPr>
          <p:spPr bwMode="auto">
            <a:xfrm>
              <a:off x="1990725" y="4929188"/>
              <a:ext cx="130175" cy="122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800" b="1" dirty="0">
                  <a:solidFill>
                    <a:srgbClr val="000000"/>
                  </a:solidFill>
                  <a:latin typeface="Arial" charset="0"/>
                </a:rPr>
                <a:t>ST</a:t>
              </a:r>
              <a:endParaRPr lang="en-US" sz="800" dirty="0">
                <a:latin typeface="Arial" charset="0"/>
              </a:endParaRPr>
            </a:p>
          </p:txBody>
        </p:sp>
        <p:sp>
          <p:nvSpPr>
            <p:cNvPr id="178" name="Rectangle 179"/>
            <p:cNvSpPr>
              <a:spLocks noChangeArrowheads="1"/>
            </p:cNvSpPr>
            <p:nvPr/>
          </p:nvSpPr>
          <p:spPr bwMode="auto">
            <a:xfrm>
              <a:off x="1987550" y="5929313"/>
              <a:ext cx="136525" cy="122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800" b="1" dirty="0">
                  <a:solidFill>
                    <a:srgbClr val="000000"/>
                  </a:solidFill>
                  <a:latin typeface="Arial" charset="0"/>
                </a:rPr>
                <a:t>SE</a:t>
              </a:r>
              <a:endParaRPr lang="en-US" sz="800" dirty="0">
                <a:latin typeface="Arial" charset="0"/>
              </a:endParaRPr>
            </a:p>
          </p:txBody>
        </p:sp>
        <p:sp>
          <p:nvSpPr>
            <p:cNvPr id="179" name="Rectangle 180"/>
            <p:cNvSpPr>
              <a:spLocks noChangeArrowheads="1"/>
            </p:cNvSpPr>
            <p:nvPr/>
          </p:nvSpPr>
          <p:spPr bwMode="auto">
            <a:xfrm>
              <a:off x="1982788" y="6138863"/>
              <a:ext cx="147637" cy="122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800" b="1" dirty="0">
                  <a:solidFill>
                    <a:srgbClr val="000000"/>
                  </a:solidFill>
                  <a:latin typeface="Arial" charset="0"/>
                </a:rPr>
                <a:t>GE</a:t>
              </a:r>
              <a:endParaRPr lang="en-US" sz="800" dirty="0">
                <a:latin typeface="Arial" charset="0"/>
              </a:endParaRPr>
            </a:p>
          </p:txBody>
        </p:sp>
        <p:sp>
          <p:nvSpPr>
            <p:cNvPr id="180" name="Rectangle 181"/>
            <p:cNvSpPr>
              <a:spLocks noChangeArrowheads="1"/>
            </p:cNvSpPr>
            <p:nvPr/>
          </p:nvSpPr>
          <p:spPr bwMode="auto">
            <a:xfrm>
              <a:off x="1971675" y="6402388"/>
              <a:ext cx="169863" cy="122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800" b="1" dirty="0">
                  <a:solidFill>
                    <a:srgbClr val="000000"/>
                  </a:solidFill>
                  <a:latin typeface="Arial" charset="0"/>
                </a:rPr>
                <a:t>IEA</a:t>
              </a:r>
              <a:endParaRPr lang="en-US" sz="800" dirty="0">
                <a:latin typeface="Arial" charset="0"/>
              </a:endParaRPr>
            </a:p>
          </p:txBody>
        </p:sp>
        <p:sp>
          <p:nvSpPr>
            <p:cNvPr id="181" name="Rectangle 8"/>
            <p:cNvSpPr>
              <a:spLocks noChangeArrowheads="1"/>
            </p:cNvSpPr>
            <p:nvPr/>
          </p:nvSpPr>
          <p:spPr bwMode="auto">
            <a:xfrm>
              <a:off x="3173413" y="1058863"/>
              <a:ext cx="2203450" cy="122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sz="800" dirty="0">
                  <a:solidFill>
                    <a:srgbClr val="000000"/>
                  </a:solidFill>
                  <a:latin typeface="Arial" charset="0"/>
                </a:rPr>
                <a:t>COMMUNICATIONS TRANSPORT PROTOCOL</a:t>
              </a:r>
              <a:endParaRPr lang="en-US" sz="800" dirty="0">
                <a:latin typeface="Arial" charset="0"/>
              </a:endParaRPr>
            </a:p>
          </p:txBody>
        </p:sp>
        <p:sp>
          <p:nvSpPr>
            <p:cNvPr id="182" name="Rectangle 19"/>
            <p:cNvSpPr>
              <a:spLocks noChangeArrowheads="1"/>
            </p:cNvSpPr>
            <p:nvPr/>
          </p:nvSpPr>
          <p:spPr bwMode="auto">
            <a:xfrm>
              <a:off x="3173413" y="6540500"/>
              <a:ext cx="2203450" cy="122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 dirty="0">
                  <a:solidFill>
                    <a:srgbClr val="000000"/>
                  </a:solidFill>
                  <a:latin typeface="Arial" charset="0"/>
                </a:rPr>
                <a:t>COMMUNICATIONS TRANSPORT PROTOCOL</a:t>
              </a:r>
              <a:endParaRPr lang="en-US" sz="800" dirty="0">
                <a:latin typeface="Arial" charset="0"/>
              </a:endParaRPr>
            </a:p>
          </p:txBody>
        </p:sp>
        <p:sp>
          <p:nvSpPr>
            <p:cNvPr id="183" name="Rectangle 24"/>
            <p:cNvSpPr>
              <a:spLocks noChangeArrowheads="1"/>
            </p:cNvSpPr>
            <p:nvPr/>
          </p:nvSpPr>
          <p:spPr bwMode="auto">
            <a:xfrm rot="16200000">
              <a:off x="6007100" y="3876675"/>
              <a:ext cx="1430338" cy="122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800" dirty="0">
                  <a:solidFill>
                    <a:srgbClr val="000000"/>
                  </a:solidFill>
                  <a:latin typeface="Arial" charset="0"/>
                </a:rPr>
                <a:t>COMMUNICATIONS SESSION</a:t>
              </a:r>
              <a:endParaRPr lang="en-US" sz="800" dirty="0">
                <a:latin typeface="Arial" charset="0"/>
              </a:endParaRPr>
            </a:p>
          </p:txBody>
        </p:sp>
        <p:sp>
          <p:nvSpPr>
            <p:cNvPr id="184" name="Rectangle 34"/>
            <p:cNvSpPr>
              <a:spLocks noChangeArrowheads="1"/>
            </p:cNvSpPr>
            <p:nvPr/>
          </p:nvSpPr>
          <p:spPr bwMode="auto">
            <a:xfrm>
              <a:off x="3416300" y="1277938"/>
              <a:ext cx="1717675" cy="122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 dirty="0">
                  <a:solidFill>
                    <a:srgbClr val="000000"/>
                  </a:solidFill>
                  <a:latin typeface="Arial" charset="0"/>
                </a:rPr>
                <a:t>INTERCHANGE CONTROL HEADER</a:t>
              </a:r>
              <a:endParaRPr lang="en-US" sz="800" dirty="0">
                <a:latin typeface="Arial" charset="0"/>
              </a:endParaRPr>
            </a:p>
          </p:txBody>
        </p:sp>
        <p:sp>
          <p:nvSpPr>
            <p:cNvPr id="185" name="Rectangle 45"/>
            <p:cNvSpPr>
              <a:spLocks noChangeArrowheads="1"/>
            </p:cNvSpPr>
            <p:nvPr/>
          </p:nvSpPr>
          <p:spPr bwMode="auto">
            <a:xfrm>
              <a:off x="3414713" y="6324600"/>
              <a:ext cx="1724025" cy="122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 dirty="0">
                  <a:solidFill>
                    <a:srgbClr val="000000"/>
                  </a:solidFill>
                  <a:latin typeface="Arial" charset="0"/>
                </a:rPr>
                <a:t>INTERCHANGE CONTROL TRAILER</a:t>
              </a:r>
              <a:endParaRPr lang="en-US" sz="800" dirty="0">
                <a:latin typeface="Arial" charset="0"/>
              </a:endParaRPr>
            </a:p>
          </p:txBody>
        </p:sp>
        <p:sp>
          <p:nvSpPr>
            <p:cNvPr id="186" name="Rectangle 54"/>
            <p:cNvSpPr>
              <a:spLocks noChangeArrowheads="1"/>
            </p:cNvSpPr>
            <p:nvPr/>
          </p:nvSpPr>
          <p:spPr bwMode="auto">
            <a:xfrm rot="16200000">
              <a:off x="5753100" y="3865563"/>
              <a:ext cx="1319213" cy="122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800" dirty="0">
                  <a:solidFill>
                    <a:srgbClr val="000000"/>
                  </a:solidFill>
                  <a:latin typeface="Arial" charset="0"/>
                </a:rPr>
                <a:t>INTERCHANGE ENVELOPE</a:t>
              </a:r>
              <a:endParaRPr lang="en-US" sz="800" dirty="0">
                <a:latin typeface="Arial" charset="0"/>
              </a:endParaRPr>
            </a:p>
          </p:txBody>
        </p:sp>
        <p:sp>
          <p:nvSpPr>
            <p:cNvPr id="187" name="Rectangle 60"/>
            <p:cNvSpPr>
              <a:spLocks noChangeArrowheads="1"/>
            </p:cNvSpPr>
            <p:nvPr/>
          </p:nvSpPr>
          <p:spPr bwMode="auto">
            <a:xfrm>
              <a:off x="3522663" y="1482725"/>
              <a:ext cx="1503362" cy="122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 dirty="0">
                  <a:solidFill>
                    <a:srgbClr val="000000"/>
                  </a:solidFill>
                  <a:latin typeface="Arial" charset="0"/>
                </a:rPr>
                <a:t>FUNCTIONAL GROUP HEADER</a:t>
              </a:r>
              <a:endParaRPr lang="en-US" sz="800" dirty="0">
                <a:latin typeface="Arial" charset="0"/>
              </a:endParaRPr>
            </a:p>
          </p:txBody>
        </p:sp>
        <p:sp>
          <p:nvSpPr>
            <p:cNvPr id="188" name="Rectangle 70"/>
            <p:cNvSpPr>
              <a:spLocks noChangeArrowheads="1"/>
            </p:cNvSpPr>
            <p:nvPr/>
          </p:nvSpPr>
          <p:spPr bwMode="auto">
            <a:xfrm rot="16200000">
              <a:off x="5569744" y="2821782"/>
              <a:ext cx="1050925" cy="122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800" dirty="0">
                  <a:solidFill>
                    <a:srgbClr val="000000"/>
                  </a:solidFill>
                  <a:latin typeface="Arial" charset="0"/>
                </a:rPr>
                <a:t>FUNCTIONAL GROUP</a:t>
              </a:r>
              <a:endParaRPr lang="en-US" sz="800" dirty="0">
                <a:latin typeface="Arial" charset="0"/>
              </a:endParaRPr>
            </a:p>
          </p:txBody>
        </p:sp>
        <p:sp>
          <p:nvSpPr>
            <p:cNvPr id="189" name="Rectangle 80"/>
            <p:cNvSpPr>
              <a:spLocks noChangeArrowheads="1"/>
            </p:cNvSpPr>
            <p:nvPr/>
          </p:nvSpPr>
          <p:spPr bwMode="auto">
            <a:xfrm>
              <a:off x="3519488" y="4362450"/>
              <a:ext cx="1509712" cy="122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 dirty="0">
                  <a:solidFill>
                    <a:srgbClr val="000000"/>
                  </a:solidFill>
                  <a:latin typeface="Arial" charset="0"/>
                </a:rPr>
                <a:t>FUNCTIONAL GROUP TRAILER</a:t>
              </a:r>
              <a:endParaRPr lang="en-US" sz="800" dirty="0">
                <a:latin typeface="Arial" charset="0"/>
              </a:endParaRPr>
            </a:p>
          </p:txBody>
        </p:sp>
        <p:sp>
          <p:nvSpPr>
            <p:cNvPr id="190" name="Rectangle 86"/>
            <p:cNvSpPr>
              <a:spLocks noChangeArrowheads="1"/>
            </p:cNvSpPr>
            <p:nvPr/>
          </p:nvSpPr>
          <p:spPr bwMode="auto">
            <a:xfrm>
              <a:off x="3522663" y="4714875"/>
              <a:ext cx="1503362" cy="122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 dirty="0">
                  <a:solidFill>
                    <a:srgbClr val="000000"/>
                  </a:solidFill>
                  <a:latin typeface="Arial" charset="0"/>
                </a:rPr>
                <a:t>FUNCTIONAL GROUP HEADER</a:t>
              </a:r>
              <a:endParaRPr lang="en-US" sz="800" dirty="0">
                <a:latin typeface="Arial" charset="0"/>
              </a:endParaRPr>
            </a:p>
          </p:txBody>
        </p:sp>
        <p:sp>
          <p:nvSpPr>
            <p:cNvPr id="191" name="Rectangle 96"/>
            <p:cNvSpPr>
              <a:spLocks noChangeArrowheads="1"/>
            </p:cNvSpPr>
            <p:nvPr/>
          </p:nvSpPr>
          <p:spPr bwMode="auto">
            <a:xfrm rot="16200000">
              <a:off x="5569744" y="5396707"/>
              <a:ext cx="1050925" cy="122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800" dirty="0">
                  <a:solidFill>
                    <a:srgbClr val="000000"/>
                  </a:solidFill>
                  <a:latin typeface="Arial" charset="0"/>
                </a:rPr>
                <a:t>FUNCTIONAL GROUP</a:t>
              </a:r>
              <a:endParaRPr lang="en-US" sz="800" dirty="0">
                <a:latin typeface="Arial" charset="0"/>
              </a:endParaRPr>
            </a:p>
          </p:txBody>
        </p:sp>
        <p:sp>
          <p:nvSpPr>
            <p:cNvPr id="192" name="Rectangle 106"/>
            <p:cNvSpPr>
              <a:spLocks noChangeArrowheads="1"/>
            </p:cNvSpPr>
            <p:nvPr/>
          </p:nvSpPr>
          <p:spPr bwMode="auto">
            <a:xfrm>
              <a:off x="3521075" y="6118225"/>
              <a:ext cx="1509713" cy="122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 dirty="0">
                  <a:solidFill>
                    <a:srgbClr val="000000"/>
                  </a:solidFill>
                  <a:latin typeface="Arial" charset="0"/>
                </a:rPr>
                <a:t>FUNCTIONAL GROUP TRAILER</a:t>
              </a:r>
              <a:endParaRPr lang="en-US" sz="800" dirty="0">
                <a:latin typeface="Arial" charset="0"/>
              </a:endParaRPr>
            </a:p>
          </p:txBody>
        </p:sp>
        <p:sp>
          <p:nvSpPr>
            <p:cNvPr id="193" name="Rectangle 112"/>
            <p:cNvSpPr>
              <a:spLocks noChangeArrowheads="1"/>
            </p:cNvSpPr>
            <p:nvPr/>
          </p:nvSpPr>
          <p:spPr bwMode="auto">
            <a:xfrm>
              <a:off x="3571875" y="4919663"/>
              <a:ext cx="1408113" cy="122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 dirty="0">
                  <a:solidFill>
                    <a:srgbClr val="000000"/>
                  </a:solidFill>
                  <a:latin typeface="Arial" charset="0"/>
                </a:rPr>
                <a:t>TRANSACTION SET HEADER</a:t>
              </a:r>
              <a:endParaRPr lang="en-US" sz="800" dirty="0">
                <a:latin typeface="Arial" charset="0"/>
              </a:endParaRPr>
            </a:p>
          </p:txBody>
        </p:sp>
        <p:sp>
          <p:nvSpPr>
            <p:cNvPr id="194" name="Rectangle 123"/>
            <p:cNvSpPr>
              <a:spLocks noChangeArrowheads="1"/>
            </p:cNvSpPr>
            <p:nvPr/>
          </p:nvSpPr>
          <p:spPr bwMode="auto">
            <a:xfrm>
              <a:off x="3570288" y="5908675"/>
              <a:ext cx="1414462" cy="122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 dirty="0">
                  <a:solidFill>
                    <a:srgbClr val="000000"/>
                  </a:solidFill>
                  <a:latin typeface="Arial" charset="0"/>
                </a:rPr>
                <a:t>TRANSACTION SET TRAILER</a:t>
              </a:r>
              <a:endParaRPr lang="en-US" sz="800" dirty="0">
                <a:latin typeface="Arial" charset="0"/>
              </a:endParaRPr>
            </a:p>
          </p:txBody>
        </p:sp>
        <p:sp>
          <p:nvSpPr>
            <p:cNvPr id="195" name="Rectangle 133"/>
            <p:cNvSpPr>
              <a:spLocks noChangeArrowheads="1"/>
            </p:cNvSpPr>
            <p:nvPr/>
          </p:nvSpPr>
          <p:spPr bwMode="auto">
            <a:xfrm>
              <a:off x="3571875" y="1693863"/>
              <a:ext cx="1408113" cy="122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 dirty="0">
                  <a:solidFill>
                    <a:srgbClr val="000000"/>
                  </a:solidFill>
                  <a:latin typeface="Arial" charset="0"/>
                </a:rPr>
                <a:t>TRANSACTION SET HEADER</a:t>
              </a:r>
              <a:endParaRPr lang="en-US" sz="800" dirty="0">
                <a:latin typeface="Arial" charset="0"/>
              </a:endParaRPr>
            </a:p>
          </p:txBody>
        </p:sp>
        <p:sp>
          <p:nvSpPr>
            <p:cNvPr id="196" name="Rectangle 139"/>
            <p:cNvSpPr>
              <a:spLocks noChangeArrowheads="1"/>
            </p:cNvSpPr>
            <p:nvPr/>
          </p:nvSpPr>
          <p:spPr bwMode="auto">
            <a:xfrm>
              <a:off x="3568700" y="4083050"/>
              <a:ext cx="1414463" cy="122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 dirty="0">
                  <a:solidFill>
                    <a:srgbClr val="000000"/>
                  </a:solidFill>
                  <a:latin typeface="Arial" charset="0"/>
                </a:rPr>
                <a:t>TRANSACTION SET TRAILER</a:t>
              </a:r>
              <a:endParaRPr lang="en-US" sz="800" dirty="0">
                <a:latin typeface="Arial" charset="0"/>
              </a:endParaRPr>
            </a:p>
          </p:txBody>
        </p:sp>
        <p:sp>
          <p:nvSpPr>
            <p:cNvPr id="197" name="Rectangle 165"/>
            <p:cNvSpPr>
              <a:spLocks noChangeArrowheads="1"/>
            </p:cNvSpPr>
            <p:nvPr/>
          </p:nvSpPr>
          <p:spPr bwMode="auto">
            <a:xfrm>
              <a:off x="3568700" y="2820988"/>
              <a:ext cx="1414463" cy="122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 dirty="0">
                  <a:solidFill>
                    <a:srgbClr val="000000"/>
                  </a:solidFill>
                  <a:latin typeface="Arial" charset="0"/>
                </a:rPr>
                <a:t>TRANSACTION SET TRAILER</a:t>
              </a:r>
              <a:endParaRPr lang="en-US" sz="800" dirty="0">
                <a:latin typeface="Arial" charset="0"/>
              </a:endParaRPr>
            </a:p>
          </p:txBody>
        </p:sp>
        <p:sp>
          <p:nvSpPr>
            <p:cNvPr id="198" name="Rectangle 154"/>
            <p:cNvSpPr>
              <a:spLocks noChangeArrowheads="1"/>
            </p:cNvSpPr>
            <p:nvPr/>
          </p:nvSpPr>
          <p:spPr bwMode="auto">
            <a:xfrm>
              <a:off x="3570288" y="3025775"/>
              <a:ext cx="1408112" cy="122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 dirty="0">
                  <a:solidFill>
                    <a:srgbClr val="000000"/>
                  </a:solidFill>
                  <a:latin typeface="Arial" charset="0"/>
                </a:rPr>
                <a:t>TRANSACTION SET HEADER</a:t>
              </a:r>
              <a:endParaRPr lang="en-US" sz="800" dirty="0">
                <a:latin typeface="Arial" charset="0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 Subsystem </a:t>
            </a:r>
            <a:r>
              <a:rPr lang="en-US" smtClean="0"/>
              <a:t>Definition Maintenance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EDI-EC-SU-110</a:t>
            </a:r>
            <a:endParaRPr lang="en-US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7110" y="1130036"/>
            <a:ext cx="6518275" cy="484663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Flat File Information In Standards Neutral Format (SNF)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EDI-EC-SU-120</a:t>
            </a:r>
            <a:endParaRPr lang="en-US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6725" y="1661326"/>
            <a:ext cx="8210550" cy="388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606425" y="2478888"/>
            <a:ext cx="5141913" cy="2254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 Subsystem </a:t>
            </a:r>
            <a:r>
              <a:rPr lang="en-US" smtClean="0"/>
              <a:t>Definition Maintenance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EDI-EC-SU-130</a:t>
            </a:r>
            <a:endParaRPr lang="en-US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88447" y="1086128"/>
            <a:ext cx="6946900" cy="4846637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1597585" y="837020"/>
            <a:ext cx="6962775" cy="50530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 Subsystem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 Number Range Management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eCommerce Control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Exchange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 Subsystem/Exchange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Application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Implementation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Transformation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Trading Partner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Transmission Group Maintenance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EDI eCommerce Setup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EDI-EC-SU-140</a:t>
            </a:r>
            <a:endParaRPr lang="en-US" dirty="0"/>
          </a:p>
        </p:txBody>
      </p:sp>
      <p:sp>
        <p:nvSpPr>
          <p:cNvPr id="6" name="Line 1135"/>
          <p:cNvSpPr>
            <a:spLocks noChangeShapeType="1"/>
          </p:cNvSpPr>
          <p:nvPr/>
        </p:nvSpPr>
        <p:spPr bwMode="auto">
          <a:xfrm>
            <a:off x="1104900" y="754581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eCommerce Number Range Maintenance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EDI-EC-SU-150</a:t>
            </a:r>
            <a:endParaRPr lang="en-US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6920" y="1117336"/>
            <a:ext cx="6754812" cy="484663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1647825" y="1138460"/>
            <a:ext cx="6962775" cy="50530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 Subsystem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 Number Range Management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eCommerce Control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Exchange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 Subsystem/Exchange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Application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Implementation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Transformation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Trading Partner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Transmission Group Maintenance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EDI eCommerce Setup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EDI-EC-SU-160</a:t>
            </a:r>
            <a:endParaRPr lang="en-US" dirty="0"/>
          </a:p>
        </p:txBody>
      </p:sp>
      <p:sp>
        <p:nvSpPr>
          <p:cNvPr id="6" name="Line 1135"/>
          <p:cNvSpPr>
            <a:spLocks noChangeShapeType="1"/>
          </p:cNvSpPr>
          <p:nvPr/>
        </p:nvSpPr>
        <p:spPr bwMode="auto">
          <a:xfrm>
            <a:off x="1104900" y="123688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eCommerce Control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EDI-EC-SU-170</a:t>
            </a:r>
            <a:endParaRPr lang="en-US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38773" y="1225231"/>
            <a:ext cx="6657975" cy="475932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eCommerce Control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EDI-EC-SU-180</a:t>
            </a:r>
            <a:endParaRPr lang="en-US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0534" y="1260156"/>
            <a:ext cx="6570663" cy="469582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eCommerce Control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EDI-EC-SU-190</a:t>
            </a:r>
            <a:endParaRPr lang="en-US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79513" y="1198225"/>
            <a:ext cx="6783387" cy="484822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dirty="0" smtClean="0"/>
              <a:t>Document Repositories</a:t>
            </a:r>
          </a:p>
          <a:p>
            <a:pPr lvl="1">
              <a:lnSpc>
                <a:spcPct val="80000"/>
              </a:lnSpc>
            </a:pPr>
            <a:r>
              <a:rPr lang="en-US" dirty="0" smtClean="0"/>
              <a:t>Exchange</a:t>
            </a:r>
            <a:r>
              <a:rPr lang="en-US" dirty="0" smtClean="0">
                <a:solidFill>
                  <a:schemeClr val="accent2"/>
                </a:solidFill>
              </a:rPr>
              <a:t> </a:t>
            </a:r>
            <a:r>
              <a:rPr lang="en-US" dirty="0" smtClean="0"/>
              <a:t>Documents</a:t>
            </a:r>
          </a:p>
          <a:p>
            <a:pPr lvl="1">
              <a:lnSpc>
                <a:spcPct val="80000"/>
              </a:lnSpc>
            </a:pPr>
            <a:r>
              <a:rPr lang="en-US" dirty="0" smtClean="0"/>
              <a:t>Application</a:t>
            </a:r>
            <a:r>
              <a:rPr lang="en-US" dirty="0" smtClean="0">
                <a:solidFill>
                  <a:schemeClr val="accent2"/>
                </a:solidFill>
              </a:rPr>
              <a:t> </a:t>
            </a:r>
            <a:r>
              <a:rPr lang="en-US" dirty="0" smtClean="0"/>
              <a:t>Documents</a:t>
            </a:r>
          </a:p>
          <a:p>
            <a:pPr lvl="1">
              <a:lnSpc>
                <a:spcPct val="80000"/>
              </a:lnSpc>
            </a:pPr>
            <a:r>
              <a:rPr lang="en-US" dirty="0" smtClean="0"/>
              <a:t>Turnaround Data</a:t>
            </a:r>
          </a:p>
          <a:p>
            <a:pPr>
              <a:lnSpc>
                <a:spcPct val="80000"/>
              </a:lnSpc>
            </a:pPr>
            <a:r>
              <a:rPr lang="en-US" dirty="0" smtClean="0"/>
              <a:t>Table-Driven Tool Set</a:t>
            </a:r>
          </a:p>
          <a:p>
            <a:pPr lvl="1">
              <a:lnSpc>
                <a:spcPct val="80000"/>
              </a:lnSpc>
            </a:pPr>
            <a:r>
              <a:rPr lang="en-US" dirty="0" smtClean="0"/>
              <a:t>Table Definitions</a:t>
            </a:r>
          </a:p>
          <a:p>
            <a:pPr lvl="1">
              <a:lnSpc>
                <a:spcPct val="80000"/>
              </a:lnSpc>
            </a:pPr>
            <a:r>
              <a:rPr lang="en-US" dirty="0" smtClean="0"/>
              <a:t>Exchange File Document Definitions </a:t>
            </a:r>
          </a:p>
          <a:p>
            <a:pPr lvl="1">
              <a:lnSpc>
                <a:spcPct val="80000"/>
              </a:lnSpc>
            </a:pPr>
            <a:r>
              <a:rPr lang="en-US" dirty="0" smtClean="0"/>
              <a:t>Transformation Definitions</a:t>
            </a:r>
          </a:p>
          <a:p>
            <a:pPr lvl="1">
              <a:lnSpc>
                <a:spcPct val="80000"/>
              </a:lnSpc>
            </a:pPr>
            <a:r>
              <a:rPr lang="en-US" dirty="0" smtClean="0"/>
              <a:t>Trading Partner Specifications</a:t>
            </a:r>
          </a:p>
          <a:p>
            <a:pPr lvl="1">
              <a:lnSpc>
                <a:spcPct val="80000"/>
              </a:lnSpc>
            </a:pPr>
            <a:r>
              <a:rPr lang="en-US" dirty="0" smtClean="0"/>
              <a:t>Implementation-Specific Document Definitions</a:t>
            </a:r>
          </a:p>
          <a:p>
            <a:pPr lvl="1">
              <a:lnSpc>
                <a:spcPct val="80000"/>
              </a:lnSpc>
            </a:pPr>
            <a:r>
              <a:rPr lang="en-US" dirty="0" smtClean="0"/>
              <a:t>Functions</a:t>
            </a:r>
          </a:p>
          <a:p>
            <a:pPr>
              <a:lnSpc>
                <a:spcPct val="80000"/>
              </a:lnSpc>
            </a:pPr>
            <a:r>
              <a:rPr lang="en-US" dirty="0" smtClean="0"/>
              <a:t>Import/Export Process Control Functions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EDI eCommerce: A Data Integration Tool Set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EDI-EC-SU-020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1597585" y="826972"/>
            <a:ext cx="6962775" cy="50530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 Subsystem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 Number Range Management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eCommerce Control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Exchange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 Subsystem/Exchange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Application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Implementation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Transformation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Trading Partner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Transmission Group Maintenance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EDI eCommerce Setup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EDI-EC-SU-200</a:t>
            </a:r>
            <a:endParaRPr lang="en-US" dirty="0"/>
          </a:p>
        </p:txBody>
      </p:sp>
      <p:sp>
        <p:nvSpPr>
          <p:cNvPr id="6" name="Line 1135"/>
          <p:cNvSpPr>
            <a:spLocks noChangeShapeType="1"/>
          </p:cNvSpPr>
          <p:nvPr/>
        </p:nvSpPr>
        <p:spPr bwMode="auto">
          <a:xfrm>
            <a:off x="1104900" y="754581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Exchange </a:t>
            </a:r>
            <a:r>
              <a:rPr lang="en-US" smtClean="0"/>
              <a:t>Definition Maintenance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EDI-EC-SU-210</a:t>
            </a:r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654555" y="1235802"/>
            <a:ext cx="7820025" cy="4829175"/>
            <a:chOff x="614363" y="1557338"/>
            <a:chExt cx="7820025" cy="4829175"/>
          </a:xfrm>
        </p:grpSpPr>
        <p:pic>
          <p:nvPicPr>
            <p:cNvPr id="6" name="Picture 8" descr="Region Capture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14363" y="1557338"/>
              <a:ext cx="7820025" cy="4829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Rectangle 14"/>
            <p:cNvSpPr>
              <a:spLocks noChangeArrowheads="1"/>
            </p:cNvSpPr>
            <p:nvPr/>
          </p:nvSpPr>
          <p:spPr bwMode="auto">
            <a:xfrm>
              <a:off x="723900" y="2327275"/>
              <a:ext cx="4411663" cy="422275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8" name="Group 39"/>
            <p:cNvGrpSpPr>
              <a:grpSpLocks/>
            </p:cNvGrpSpPr>
            <p:nvPr/>
          </p:nvGrpSpPr>
          <p:grpSpPr bwMode="auto">
            <a:xfrm>
              <a:off x="5178425" y="2717800"/>
              <a:ext cx="3011488" cy="1773238"/>
              <a:chOff x="3130" y="1226"/>
              <a:chExt cx="1897" cy="1117"/>
            </a:xfrm>
          </p:grpSpPr>
          <p:sp>
            <p:nvSpPr>
              <p:cNvPr id="9" name="Rectangle 7"/>
              <p:cNvSpPr>
                <a:spLocks noChangeArrowheads="1"/>
              </p:cNvSpPr>
              <p:nvPr/>
            </p:nvSpPr>
            <p:spPr bwMode="auto">
              <a:xfrm>
                <a:off x="3130" y="1743"/>
                <a:ext cx="1897" cy="6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FF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r>
                  <a:rPr lang="en-US" sz="1800" dirty="0">
                    <a:latin typeface="+mj-lt"/>
                  </a:rPr>
                  <a:t>Indicates that this is a</a:t>
                </a:r>
              </a:p>
              <a:p>
                <a:pPr algn="l">
                  <a:defRPr/>
                </a:pPr>
                <a:r>
                  <a:rPr lang="en-US" sz="1800" dirty="0">
                    <a:latin typeface="+mj-lt"/>
                  </a:rPr>
                  <a:t>QAD defined definition</a:t>
                </a:r>
              </a:p>
              <a:p>
                <a:pPr algn="l">
                  <a:defRPr/>
                </a:pPr>
                <a:r>
                  <a:rPr lang="en-US" sz="1800" dirty="0">
                    <a:latin typeface="+mj-lt"/>
                  </a:rPr>
                  <a:t>and cannot be modified</a:t>
                </a:r>
              </a:p>
            </p:txBody>
          </p:sp>
          <p:cxnSp>
            <p:nvCxnSpPr>
              <p:cNvPr id="10" name="AutoShape 16"/>
              <p:cNvCxnSpPr>
                <a:cxnSpLocks noChangeShapeType="1"/>
              </p:cNvCxnSpPr>
              <p:nvPr/>
            </p:nvCxnSpPr>
            <p:spPr bwMode="auto">
              <a:xfrm flipV="1">
                <a:off x="4182" y="1226"/>
                <a:ext cx="364" cy="516"/>
              </a:xfrm>
              <a:prstGeom prst="straightConnector1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</p:cxnSp>
        </p:grp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Exchange </a:t>
            </a:r>
            <a:r>
              <a:rPr lang="en-US" smtClean="0"/>
              <a:t>Definition Maintenance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EDI-EC-SU-220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652463" y="1219945"/>
            <a:ext cx="7839075" cy="4838700"/>
            <a:chOff x="652463" y="1571625"/>
            <a:chExt cx="7839075" cy="4838700"/>
          </a:xfrm>
        </p:grpSpPr>
        <p:pic>
          <p:nvPicPr>
            <p:cNvPr id="5" name="Picture 5" descr="Region Capture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52463" y="1571625"/>
              <a:ext cx="7839075" cy="4838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706438" y="2327275"/>
              <a:ext cx="1169987" cy="436563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Exchange </a:t>
            </a:r>
            <a:r>
              <a:rPr lang="en-US" smtClean="0"/>
              <a:t>Definition Maintenance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EDI-EC-SU-230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666750" y="1159134"/>
            <a:ext cx="7810500" cy="4819650"/>
            <a:chOff x="666750" y="1581150"/>
            <a:chExt cx="7810500" cy="4819650"/>
          </a:xfrm>
        </p:grpSpPr>
        <p:pic>
          <p:nvPicPr>
            <p:cNvPr id="5" name="Picture 6" descr="Region Capture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66750" y="1581150"/>
              <a:ext cx="7810500" cy="4819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25"/>
            <p:cNvSpPr>
              <a:spLocks noChangeArrowheads="1"/>
            </p:cNvSpPr>
            <p:nvPr/>
          </p:nvSpPr>
          <p:spPr bwMode="auto">
            <a:xfrm>
              <a:off x="5707063" y="2536825"/>
              <a:ext cx="1054100" cy="214313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" name="Rectangle 27"/>
            <p:cNvSpPr>
              <a:spLocks noChangeArrowheads="1"/>
            </p:cNvSpPr>
            <p:nvPr/>
          </p:nvSpPr>
          <p:spPr bwMode="auto">
            <a:xfrm>
              <a:off x="738188" y="2309813"/>
              <a:ext cx="1519237" cy="468312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Exchange </a:t>
            </a:r>
            <a:r>
              <a:rPr lang="fr-FR" smtClean="0"/>
              <a:t>Definition Maintenance </a:t>
            </a:r>
            <a:r>
              <a:rPr lang="fr-FR" dirty="0" smtClean="0"/>
              <a:t>– XML Setup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EDI-EC-SU-240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657225" y="1214660"/>
            <a:ext cx="7829550" cy="4829175"/>
            <a:chOff x="657225" y="1576388"/>
            <a:chExt cx="7829550" cy="4829175"/>
          </a:xfrm>
        </p:grpSpPr>
        <p:pic>
          <p:nvPicPr>
            <p:cNvPr id="5" name="Picture 6" descr="Region Capture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57225" y="1576388"/>
              <a:ext cx="7829550" cy="4829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9"/>
            <p:cNvSpPr>
              <a:spLocks noChangeArrowheads="1"/>
            </p:cNvSpPr>
            <p:nvPr/>
          </p:nvSpPr>
          <p:spPr bwMode="auto">
            <a:xfrm>
              <a:off x="709613" y="2328863"/>
              <a:ext cx="1519237" cy="468312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5697538" y="2536825"/>
              <a:ext cx="1054100" cy="214313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Exchange </a:t>
            </a:r>
            <a:r>
              <a:rPr lang="fr-FR" smtClean="0"/>
              <a:t>Definition Maintenance </a:t>
            </a:r>
            <a:r>
              <a:rPr lang="fr-FR" dirty="0" smtClean="0"/>
              <a:t>– XML Setup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EDI-EC-SU-250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600075" y="1182891"/>
            <a:ext cx="7943850" cy="4838700"/>
            <a:chOff x="600075" y="1514475"/>
            <a:chExt cx="7943850" cy="4838700"/>
          </a:xfrm>
        </p:grpSpPr>
        <p:pic>
          <p:nvPicPr>
            <p:cNvPr id="5" name="Picture 9" descr="Region Capture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00075" y="1514475"/>
              <a:ext cx="7943850" cy="4838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>
              <a:off x="684213" y="2260600"/>
              <a:ext cx="1020762" cy="454025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7" name="Group 27"/>
            <p:cNvGrpSpPr>
              <a:grpSpLocks/>
            </p:cNvGrpSpPr>
            <p:nvPr/>
          </p:nvGrpSpPr>
          <p:grpSpPr bwMode="auto">
            <a:xfrm>
              <a:off x="3900487" y="3254375"/>
              <a:ext cx="3292473" cy="549275"/>
              <a:chOff x="2249" y="1522"/>
              <a:chExt cx="2639" cy="840"/>
            </a:xfrm>
          </p:grpSpPr>
          <p:cxnSp>
            <p:nvCxnSpPr>
              <p:cNvPr id="8" name="AutoShape 22"/>
              <p:cNvCxnSpPr>
                <a:cxnSpLocks noChangeShapeType="1"/>
                <a:stCxn id="9" idx="1"/>
                <a:endCxn id="10" idx="0"/>
              </p:cNvCxnSpPr>
              <p:nvPr/>
            </p:nvCxnSpPr>
            <p:spPr bwMode="auto">
              <a:xfrm rot="10800000" flipV="1">
                <a:off x="2769" y="1653"/>
                <a:ext cx="1919" cy="669"/>
              </a:xfrm>
              <a:prstGeom prst="bentConnector2">
                <a:avLst/>
              </a:prstGeom>
              <a:noFill/>
              <a:ln w="28575">
                <a:solidFill>
                  <a:srgbClr val="FF0000"/>
                </a:solidFill>
                <a:miter lim="800000"/>
                <a:headEnd/>
                <a:tailEnd type="triangle" w="med" len="med"/>
              </a:ln>
            </p:spPr>
          </p:cxnSp>
          <p:sp>
            <p:nvSpPr>
              <p:cNvPr id="9" name="Rectangle 21"/>
              <p:cNvSpPr>
                <a:spLocks noChangeArrowheads="1"/>
              </p:cNvSpPr>
              <p:nvPr/>
            </p:nvSpPr>
            <p:spPr bwMode="auto">
              <a:xfrm>
                <a:off x="4697" y="1522"/>
                <a:ext cx="191" cy="262"/>
              </a:xfrm>
              <a:prstGeom prst="rect">
                <a:avLst/>
              </a:prstGeom>
              <a:noFill/>
              <a:ln w="2857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" name="Rectangle 26"/>
              <p:cNvSpPr>
                <a:spLocks noChangeArrowheads="1"/>
              </p:cNvSpPr>
              <p:nvPr/>
            </p:nvSpPr>
            <p:spPr bwMode="auto">
              <a:xfrm>
                <a:off x="2249" y="2331"/>
                <a:ext cx="1039" cy="31"/>
              </a:xfrm>
              <a:prstGeom prst="rect">
                <a:avLst/>
              </a:prstGeom>
              <a:noFill/>
              <a:ln w="2857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Exchange </a:t>
            </a:r>
            <a:r>
              <a:rPr lang="en-US" smtClean="0"/>
              <a:t>Definition Maintenance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EDI-EC-SU-260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538163" y="1101461"/>
            <a:ext cx="8067675" cy="4838700"/>
            <a:chOff x="538163" y="1533525"/>
            <a:chExt cx="8067675" cy="4838700"/>
          </a:xfrm>
        </p:grpSpPr>
        <p:pic>
          <p:nvPicPr>
            <p:cNvPr id="5" name="Picture 5" descr="Region Capture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38163" y="1533525"/>
              <a:ext cx="8067675" cy="4838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625475" y="2290763"/>
              <a:ext cx="1393825" cy="41275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Exchange </a:t>
            </a:r>
            <a:r>
              <a:rPr lang="fr-FR" smtClean="0"/>
              <a:t>Definition Maintenance </a:t>
            </a:r>
            <a:r>
              <a:rPr lang="fr-FR" dirty="0" smtClean="0"/>
              <a:t>– XML Setup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EDI-EC-SU-270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657225" y="1163897"/>
            <a:ext cx="7829550" cy="4829175"/>
            <a:chOff x="657225" y="1585913"/>
            <a:chExt cx="7829550" cy="4829175"/>
          </a:xfrm>
        </p:grpSpPr>
        <p:pic>
          <p:nvPicPr>
            <p:cNvPr id="5" name="Picture 6" descr="Region Capture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57225" y="1585913"/>
              <a:ext cx="7829550" cy="4829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749300" y="2343150"/>
              <a:ext cx="1412875" cy="436563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1039813" y="4583113"/>
              <a:ext cx="5470525" cy="896937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1597585" y="826972"/>
            <a:ext cx="6962775" cy="50530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 Subsystem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 Number Range Management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eCommerce Control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Exchange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 Subsystem/Exchange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Application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Implementation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Transformation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Trading Partner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Transmission Group Maintenance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EDI eCommerce Setup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EDI-EC-SU-280</a:t>
            </a:r>
            <a:endParaRPr lang="en-US" dirty="0"/>
          </a:p>
        </p:txBody>
      </p:sp>
      <p:sp>
        <p:nvSpPr>
          <p:cNvPr id="6" name="Line 1135"/>
          <p:cNvSpPr>
            <a:spLocks noChangeShapeType="1"/>
          </p:cNvSpPr>
          <p:nvPr/>
        </p:nvSpPr>
        <p:spPr bwMode="auto">
          <a:xfrm>
            <a:off x="1104900" y="764629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 </a:t>
            </a:r>
            <a:r>
              <a:rPr lang="en-US" smtClean="0"/>
              <a:t>Subsystem/Exchange Maintenance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EDI-EC-SU-290</a:t>
            </a:r>
            <a:endParaRPr lang="en-US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0571" y="1145370"/>
            <a:ext cx="6562725" cy="484505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Data communications</a:t>
            </a:r>
          </a:p>
          <a:p>
            <a:r>
              <a:rPr lang="en-US" dirty="0" smtClean="0"/>
              <a:t>Trading partner documents</a:t>
            </a:r>
          </a:p>
          <a:p>
            <a:pPr lvl="1"/>
            <a:r>
              <a:rPr lang="en-US" dirty="0" smtClean="0"/>
              <a:t>Mapped to/from exchange file formats</a:t>
            </a:r>
          </a:p>
          <a:p>
            <a:r>
              <a:rPr lang="en-US" dirty="0" smtClean="0"/>
              <a:t>Document acknowledgement, reconciliation, archiving</a:t>
            </a:r>
            <a:endParaRPr lang="en-US" dirty="0" smtClean="0">
              <a:solidFill>
                <a:schemeClr val="accent2"/>
              </a:solidFill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 Subsystem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EDI-EC-SU-030</a:t>
            </a:r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Flat File Information In Standards Neutral Format (SNF)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EDI-EC-SU-300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457200" y="1605333"/>
            <a:ext cx="8210550" cy="3883025"/>
            <a:chOff x="457200" y="2208213"/>
            <a:chExt cx="8210550" cy="3883025"/>
          </a:xfrm>
        </p:grpSpPr>
        <p:pic>
          <p:nvPicPr>
            <p:cNvPr id="5" name="Picture 18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57200" y="2208213"/>
              <a:ext cx="8210550" cy="3883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19"/>
            <p:cNvSpPr>
              <a:spLocks noChangeArrowheads="1"/>
            </p:cNvSpPr>
            <p:nvPr/>
          </p:nvSpPr>
          <p:spPr bwMode="auto">
            <a:xfrm>
              <a:off x="606425" y="3224213"/>
              <a:ext cx="254000" cy="1800225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1597585" y="826972"/>
            <a:ext cx="6962775" cy="50530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 Subsystem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 Number Range Management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eCommerce Control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Exchange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 Subsystem/Exchange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Application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Implementation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Transformation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Trading Partner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Transmission Group Maintenance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EDI eCommerce Setup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EDI-EC-SU-310</a:t>
            </a:r>
            <a:endParaRPr lang="en-US" dirty="0"/>
          </a:p>
        </p:txBody>
      </p:sp>
      <p:sp>
        <p:nvSpPr>
          <p:cNvPr id="6" name="Line 1135"/>
          <p:cNvSpPr>
            <a:spLocks noChangeShapeType="1"/>
          </p:cNvSpPr>
          <p:nvPr/>
        </p:nvSpPr>
        <p:spPr bwMode="auto">
          <a:xfrm>
            <a:off x="1104900" y="754581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 </a:t>
            </a:r>
            <a:r>
              <a:rPr lang="en-US" smtClean="0"/>
              <a:t>Definition Maint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EDI-EC-SU-320</a:t>
            </a:r>
            <a:endParaRPr lang="en-US" dirty="0"/>
          </a:p>
        </p:txBody>
      </p:sp>
      <p:pic>
        <p:nvPicPr>
          <p:cNvPr id="4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9632" y="1142718"/>
            <a:ext cx="6515100" cy="4846637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 </a:t>
            </a:r>
            <a:r>
              <a:rPr lang="en-US" smtClean="0"/>
              <a:t>Definition Maint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EDI-EC-SU-330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103294" y="1081907"/>
            <a:ext cx="6915150" cy="4846637"/>
            <a:chOff x="1073150" y="1554163"/>
            <a:chExt cx="6915150" cy="4846637"/>
          </a:xfrm>
        </p:grpSpPr>
        <p:pic>
          <p:nvPicPr>
            <p:cNvPr id="5" name="Picture 10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073150" y="1554163"/>
              <a:ext cx="6915150" cy="4846637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</p:pic>
        <p:grpSp>
          <p:nvGrpSpPr>
            <p:cNvPr id="6" name="Group 39"/>
            <p:cNvGrpSpPr>
              <a:grpSpLocks/>
            </p:cNvGrpSpPr>
            <p:nvPr/>
          </p:nvGrpSpPr>
          <p:grpSpPr bwMode="auto">
            <a:xfrm>
              <a:off x="5353050" y="3806825"/>
              <a:ext cx="2519363" cy="1773238"/>
              <a:chOff x="3130" y="1226"/>
              <a:chExt cx="1587" cy="1117"/>
            </a:xfrm>
          </p:grpSpPr>
          <p:sp>
            <p:nvSpPr>
              <p:cNvPr id="7" name="Rectangle 7"/>
              <p:cNvSpPr>
                <a:spLocks noChangeArrowheads="1"/>
              </p:cNvSpPr>
              <p:nvPr/>
            </p:nvSpPr>
            <p:spPr bwMode="auto">
              <a:xfrm>
                <a:off x="3130" y="1743"/>
                <a:ext cx="1587" cy="6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FF0000"/>
                </a:solidFill>
                <a:miter lim="800000"/>
                <a:headEnd/>
                <a:tailEnd/>
              </a:ln>
              <a:effectLst/>
            </p:spPr>
            <p:txBody>
              <a:bodyPr anchor="ctr"/>
              <a:lstStyle/>
              <a:p>
                <a:pPr algn="l">
                  <a:defRPr/>
                </a:pPr>
                <a:r>
                  <a:rPr lang="en-US" sz="1800" dirty="0">
                    <a:latin typeface="+mj-lt"/>
                  </a:rPr>
                  <a:t>Must be Yes for the next frame to display.</a:t>
                </a:r>
              </a:p>
            </p:txBody>
          </p:sp>
          <p:cxnSp>
            <p:nvCxnSpPr>
              <p:cNvPr id="8" name="AutoShape 16"/>
              <p:cNvCxnSpPr>
                <a:cxnSpLocks noChangeShapeType="1"/>
              </p:cNvCxnSpPr>
              <p:nvPr/>
            </p:nvCxnSpPr>
            <p:spPr bwMode="auto">
              <a:xfrm flipV="1">
                <a:off x="4182" y="1226"/>
                <a:ext cx="364" cy="516"/>
              </a:xfrm>
              <a:prstGeom prst="straightConnector1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</p:cxnSp>
        </p:grpSp>
      </p:grp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 </a:t>
            </a:r>
            <a:r>
              <a:rPr lang="en-US" smtClean="0"/>
              <a:t>Definition Maint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EDI-EC-SU-340</a:t>
            </a:r>
            <a:endParaRPr lang="en-US" dirty="0"/>
          </a:p>
        </p:txBody>
      </p:sp>
      <p:pic>
        <p:nvPicPr>
          <p:cNvPr id="4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99110" y="1089284"/>
            <a:ext cx="6932613" cy="484663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1597585" y="837020"/>
            <a:ext cx="6962775" cy="50530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 Subsystem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 Number Range Management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eCommerce Control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Exchange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 Subsystem/Exchange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Application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Implementation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Transformation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Trading Partner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Transmission Group Maintenance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EDI eCommerce Setup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EDI-EC-SU-350</a:t>
            </a:r>
            <a:endParaRPr lang="en-US" dirty="0"/>
          </a:p>
        </p:txBody>
      </p:sp>
      <p:sp>
        <p:nvSpPr>
          <p:cNvPr id="6" name="Line 1135"/>
          <p:cNvSpPr>
            <a:spLocks noChangeShapeType="1"/>
          </p:cNvSpPr>
          <p:nvPr/>
        </p:nvSpPr>
        <p:spPr bwMode="auto">
          <a:xfrm>
            <a:off x="1104900" y="754581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Implementation </a:t>
            </a:r>
            <a:r>
              <a:rPr lang="en-US" smtClean="0"/>
              <a:t>Definition Maint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EDI-EC-SU-360</a:t>
            </a:r>
            <a:endParaRPr lang="en-US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10789" y="1095671"/>
            <a:ext cx="6508750" cy="4843463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Implementation </a:t>
            </a:r>
            <a:r>
              <a:rPr lang="en-US" smtClean="0"/>
              <a:t>Definition Maint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EDI-EC-SU-370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846906" y="1131101"/>
            <a:ext cx="7434263" cy="4846637"/>
            <a:chOff x="374650" y="1573213"/>
            <a:chExt cx="7434263" cy="4846637"/>
          </a:xfrm>
        </p:grpSpPr>
        <p:pic>
          <p:nvPicPr>
            <p:cNvPr id="5" name="Picture 9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290638" y="1573213"/>
              <a:ext cx="6518275" cy="4846637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  <a:effectLst/>
          </p:spPr>
        </p:pic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374650" y="5019675"/>
              <a:ext cx="2519363" cy="9525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l">
                <a:defRPr/>
              </a:pPr>
              <a:r>
                <a:rPr lang="en-US" sz="1800" dirty="0">
                  <a:latin typeface="+mj-lt"/>
                </a:rPr>
                <a:t>Additional fields display only when Advanced is Yes.</a:t>
              </a:r>
            </a:p>
          </p:txBody>
        </p:sp>
        <p:cxnSp>
          <p:nvCxnSpPr>
            <p:cNvPr id="7" name="AutoShape 16"/>
            <p:cNvCxnSpPr>
              <a:cxnSpLocks noChangeShapeType="1"/>
            </p:cNvCxnSpPr>
            <p:nvPr/>
          </p:nvCxnSpPr>
          <p:spPr bwMode="auto">
            <a:xfrm rot="5400000" flipH="1" flipV="1">
              <a:off x="407194" y="3480594"/>
              <a:ext cx="1941513" cy="1133475"/>
            </a:xfrm>
            <a:prstGeom prst="straightConnector1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Implementation </a:t>
            </a:r>
            <a:r>
              <a:rPr lang="en-US" smtClean="0"/>
              <a:t>Definition Maint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EDI-EC-SU-380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050365" y="1106224"/>
            <a:ext cx="7038975" cy="4848225"/>
            <a:chOff x="1000125" y="1538288"/>
            <a:chExt cx="7038975" cy="4848225"/>
          </a:xfrm>
        </p:grpSpPr>
        <p:pic>
          <p:nvPicPr>
            <p:cNvPr id="5" name="Picture 9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000125" y="1538288"/>
              <a:ext cx="7038975" cy="484822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  <a:effectLst/>
          </p:spPr>
        </p:pic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5381625" y="4379913"/>
              <a:ext cx="2519363" cy="9525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l">
                <a:defRPr/>
              </a:pPr>
              <a:r>
                <a:rPr lang="en-US" sz="1800" dirty="0">
                  <a:latin typeface="+mj-lt"/>
                </a:rPr>
                <a:t>Set XML to Yes to display XML Table Tag fields.</a:t>
              </a:r>
            </a:p>
          </p:txBody>
        </p:sp>
        <p:cxnSp>
          <p:nvCxnSpPr>
            <p:cNvPr id="7" name="AutoShape 16"/>
            <p:cNvCxnSpPr>
              <a:cxnSpLocks noChangeShapeType="1"/>
            </p:cNvCxnSpPr>
            <p:nvPr/>
          </p:nvCxnSpPr>
          <p:spPr bwMode="auto">
            <a:xfrm flipV="1">
              <a:off x="7065963" y="3832225"/>
              <a:ext cx="612775" cy="546100"/>
            </a:xfrm>
            <a:prstGeom prst="straightConnector1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Implementation </a:t>
            </a:r>
            <a:r>
              <a:rPr lang="en-US" smtClean="0"/>
              <a:t>Definition Maint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EDI-EC-SU-390</a:t>
            </a:r>
            <a:endParaRPr lang="en-US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6361" y="1123145"/>
            <a:ext cx="6554788" cy="484822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EDI eCommerce Architecture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EDI-EC-SU-040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419624" y="1343247"/>
            <a:ext cx="8296275" cy="4572000"/>
            <a:chOff x="409576" y="1704975"/>
            <a:chExt cx="8296275" cy="4572000"/>
          </a:xfrm>
        </p:grpSpPr>
        <p:grpSp>
          <p:nvGrpSpPr>
            <p:cNvPr id="4" name="Group 26"/>
            <p:cNvGrpSpPr>
              <a:grpSpLocks/>
            </p:cNvGrpSpPr>
            <p:nvPr/>
          </p:nvGrpSpPr>
          <p:grpSpPr bwMode="auto">
            <a:xfrm>
              <a:off x="409576" y="1704975"/>
              <a:ext cx="8296275" cy="4572000"/>
              <a:chOff x="258" y="1002"/>
              <a:chExt cx="5226" cy="2880"/>
            </a:xfrm>
          </p:grpSpPr>
          <p:sp>
            <p:nvSpPr>
              <p:cNvPr id="5" name="Line 4"/>
              <p:cNvSpPr>
                <a:spLocks noChangeShapeType="1"/>
              </p:cNvSpPr>
              <p:nvPr/>
            </p:nvSpPr>
            <p:spPr bwMode="auto">
              <a:xfrm>
                <a:off x="1722" y="1002"/>
                <a:ext cx="0" cy="288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anchor="ctr">
                <a:spAutoFit/>
              </a:bodyPr>
              <a:lstStyle/>
              <a:p>
                <a:endParaRPr lang="en-US" dirty="0"/>
              </a:p>
            </p:txBody>
          </p:sp>
          <p:sp>
            <p:nvSpPr>
              <p:cNvPr id="6" name="Rectangle 5"/>
              <p:cNvSpPr>
                <a:spLocks noChangeArrowheads="1"/>
              </p:cNvSpPr>
              <p:nvPr/>
            </p:nvSpPr>
            <p:spPr bwMode="auto">
              <a:xfrm>
                <a:off x="258" y="1848"/>
                <a:ext cx="1344" cy="1200"/>
              </a:xfrm>
              <a:prstGeom prst="rect">
                <a:avLst/>
              </a:prstGeom>
              <a:solidFill>
                <a:srgbClr val="DBFFC9"/>
              </a:solidFill>
              <a:ln w="9525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anchor="ctr">
                <a:spAutoFit/>
              </a:bodyPr>
              <a:lstStyle/>
              <a:p>
                <a:endParaRPr lang="en-US" dirty="0"/>
              </a:p>
            </p:txBody>
          </p:sp>
          <p:sp>
            <p:nvSpPr>
              <p:cNvPr id="7" name="Rectangle 6"/>
              <p:cNvSpPr>
                <a:spLocks noChangeArrowheads="1"/>
              </p:cNvSpPr>
              <p:nvPr/>
            </p:nvSpPr>
            <p:spPr bwMode="auto">
              <a:xfrm>
                <a:off x="4482" y="1848"/>
                <a:ext cx="1002" cy="1193"/>
              </a:xfrm>
              <a:prstGeom prst="rect">
                <a:avLst/>
              </a:prstGeom>
              <a:solidFill>
                <a:srgbClr val="FFFFC3"/>
              </a:solidFill>
              <a:ln w="9525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wrap="none" lIns="0" rIns="0" anchor="ctr"/>
              <a:lstStyle/>
              <a:p>
                <a:pPr algn="ctr"/>
                <a:r>
                  <a:rPr lang="en-US" sz="2000" b="1" dirty="0"/>
                  <a:t>QAD</a:t>
                </a:r>
              </a:p>
              <a:p>
                <a:pPr algn="ctr"/>
                <a:r>
                  <a:rPr lang="en-US" sz="2000" b="1" dirty="0"/>
                  <a:t>Enterprise</a:t>
                </a:r>
              </a:p>
              <a:p>
                <a:pPr algn="ctr"/>
                <a:r>
                  <a:rPr lang="en-US" sz="2000" b="1" dirty="0"/>
                  <a:t>Applications</a:t>
                </a:r>
              </a:p>
              <a:p>
                <a:pPr algn="ctr"/>
                <a:endParaRPr lang="en-US" sz="2000" dirty="0"/>
              </a:p>
            </p:txBody>
          </p:sp>
          <p:sp>
            <p:nvSpPr>
              <p:cNvPr id="8" name="Rectangle 7"/>
              <p:cNvSpPr>
                <a:spLocks noChangeArrowheads="1"/>
              </p:cNvSpPr>
              <p:nvPr/>
            </p:nvSpPr>
            <p:spPr bwMode="auto">
              <a:xfrm>
                <a:off x="1794" y="1848"/>
                <a:ext cx="2640" cy="1200"/>
              </a:xfrm>
              <a:prstGeom prst="rect">
                <a:avLst/>
              </a:prstGeom>
              <a:solidFill>
                <a:srgbClr val="B7CFFF"/>
              </a:solidFill>
              <a:ln w="9525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wrap="none" lIns="0" rIns="0" anchor="ctr"/>
              <a:lstStyle/>
              <a:p>
                <a:pPr algn="ctr"/>
                <a:r>
                  <a:rPr lang="en-US" sz="2000" b="1" dirty="0"/>
                  <a:t>QAD</a:t>
                </a:r>
              </a:p>
              <a:p>
                <a:pPr algn="ctr"/>
                <a:r>
                  <a:rPr lang="en-US" sz="2000" b="1" dirty="0"/>
                  <a:t>EDI eCommerce</a:t>
                </a:r>
              </a:p>
            </p:txBody>
          </p:sp>
          <p:sp>
            <p:nvSpPr>
              <p:cNvPr id="9" name="Text Box 9"/>
              <p:cNvSpPr txBox="1">
                <a:spLocks noChangeArrowheads="1"/>
              </p:cNvSpPr>
              <p:nvPr/>
            </p:nvSpPr>
            <p:spPr bwMode="auto">
              <a:xfrm>
                <a:off x="335" y="2119"/>
                <a:ext cx="1179" cy="634"/>
              </a:xfrm>
              <a:prstGeom prst="rect">
                <a:avLst/>
              </a:prstGeom>
              <a:noFill/>
              <a:ln w="9525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square">
                <a:spAutoFit/>
              </a:bodyPr>
              <a:lstStyle/>
              <a:p>
                <a:r>
                  <a:rPr lang="en-US" sz="2000" b="1" dirty="0"/>
                  <a:t>3rd Party</a:t>
                </a:r>
              </a:p>
              <a:p>
                <a:r>
                  <a:rPr lang="en-US" sz="2000" b="1" dirty="0"/>
                  <a:t>eCommerce</a:t>
                </a:r>
                <a:br>
                  <a:rPr lang="en-US" sz="2000" b="1" dirty="0"/>
                </a:br>
                <a:r>
                  <a:rPr lang="en-US" sz="2000" b="1" dirty="0"/>
                  <a:t>Subsystem</a:t>
                </a:r>
              </a:p>
            </p:txBody>
          </p:sp>
          <p:sp>
            <p:nvSpPr>
              <p:cNvPr id="10" name="AutoShape 10"/>
              <p:cNvSpPr>
                <a:spLocks noChangeArrowheads="1"/>
              </p:cNvSpPr>
              <p:nvPr/>
            </p:nvSpPr>
            <p:spPr bwMode="auto">
              <a:xfrm>
                <a:off x="1406" y="2202"/>
                <a:ext cx="697" cy="558"/>
              </a:xfrm>
              <a:prstGeom prst="flowChartDocument">
                <a:avLst/>
              </a:prstGeom>
              <a:solidFill>
                <a:schemeClr val="tx1">
                  <a:lumMod val="10000"/>
                  <a:lumOff val="90000"/>
                </a:schemeClr>
              </a:solidFill>
              <a:ln w="3175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r>
                  <a:rPr lang="en-US" sz="2000" b="1" dirty="0"/>
                  <a:t>SNF</a:t>
                </a:r>
              </a:p>
              <a:p>
                <a:r>
                  <a:rPr lang="en-US" sz="2000" b="1" dirty="0"/>
                  <a:t>File</a:t>
                </a:r>
              </a:p>
            </p:txBody>
          </p:sp>
        </p:grpSp>
        <p:sp>
          <p:nvSpPr>
            <p:cNvPr id="11" name="AutoShape 22"/>
            <p:cNvSpPr>
              <a:spLocks noChangeArrowheads="1"/>
            </p:cNvSpPr>
            <p:nvPr/>
          </p:nvSpPr>
          <p:spPr bwMode="auto">
            <a:xfrm flipH="1">
              <a:off x="447675" y="5041900"/>
              <a:ext cx="8229600" cy="711200"/>
            </a:xfrm>
            <a:prstGeom prst="rightArrow">
              <a:avLst>
                <a:gd name="adj1" fmla="val 53130"/>
                <a:gd name="adj2" fmla="val 174161"/>
              </a:avLst>
            </a:prstGeom>
            <a:solidFill>
              <a:srgbClr val="FFDBC3"/>
            </a:solidFill>
            <a:ln w="9525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r>
                <a:rPr lang="en-US" sz="2000" b="1" dirty="0"/>
                <a:t>Outbound</a:t>
              </a:r>
            </a:p>
          </p:txBody>
        </p:sp>
        <p:sp>
          <p:nvSpPr>
            <p:cNvPr id="12" name="AutoShape 24"/>
            <p:cNvSpPr>
              <a:spLocks noChangeArrowheads="1"/>
            </p:cNvSpPr>
            <p:nvPr/>
          </p:nvSpPr>
          <p:spPr bwMode="auto">
            <a:xfrm>
              <a:off x="438150" y="2251075"/>
              <a:ext cx="8239125" cy="711200"/>
            </a:xfrm>
            <a:prstGeom prst="rightArrow">
              <a:avLst>
                <a:gd name="adj1" fmla="val 53130"/>
                <a:gd name="adj2" fmla="val 174362"/>
              </a:avLst>
            </a:prstGeom>
            <a:solidFill>
              <a:srgbClr val="FFDBC3"/>
            </a:solidFill>
            <a:ln w="9525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r>
                <a:rPr lang="en-US" sz="2000" b="1" dirty="0"/>
                <a:t>Inbound</a:t>
              </a:r>
            </a:p>
          </p:txBody>
        </p:sp>
      </p:grp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Implementation </a:t>
            </a:r>
            <a:r>
              <a:rPr lang="en-US" smtClean="0"/>
              <a:t>Definition Maint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EDI-EC-SU-400</a:t>
            </a:r>
            <a:endParaRPr lang="en-US" dirty="0"/>
          </a:p>
        </p:txBody>
      </p:sp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1111528"/>
            <a:ext cx="6543675" cy="4846637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Implementation </a:t>
            </a:r>
            <a:r>
              <a:rPr lang="en-US" smtClean="0"/>
              <a:t>Definition Maint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EDI-EC-SU-410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571500" y="1146994"/>
            <a:ext cx="8001000" cy="4838700"/>
            <a:chOff x="571500" y="1619250"/>
            <a:chExt cx="8001000" cy="4838700"/>
          </a:xfrm>
        </p:grpSpPr>
        <p:pic>
          <p:nvPicPr>
            <p:cNvPr id="5" name="Picture 9" descr="Region Capture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71500" y="1619250"/>
              <a:ext cx="8001000" cy="4838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13"/>
            <p:cNvSpPr>
              <a:spLocks noChangeArrowheads="1"/>
            </p:cNvSpPr>
            <p:nvPr/>
          </p:nvSpPr>
          <p:spPr bwMode="auto">
            <a:xfrm>
              <a:off x="1069975" y="3535363"/>
              <a:ext cx="7131050" cy="239712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Implementation </a:t>
            </a:r>
            <a:r>
              <a:rPr lang="en-US" smtClean="0"/>
              <a:t>Definition Maint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EDI-EC-SU-420</a:t>
            </a:r>
            <a:endParaRPr lang="en-US" dirty="0"/>
          </a:p>
        </p:txBody>
      </p:sp>
      <p:pic>
        <p:nvPicPr>
          <p:cNvPr id="4" name="Picture 6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1988" y="1117896"/>
            <a:ext cx="7820025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Turnaround </a:t>
            </a:r>
            <a:r>
              <a:rPr lang="en-US" smtClean="0"/>
              <a:t>Data Maintenance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EDI-EC-SU-430</a:t>
            </a:r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652463" y="1036989"/>
            <a:ext cx="7839075" cy="4819650"/>
            <a:chOff x="652463" y="1609725"/>
            <a:chExt cx="7839075" cy="4819650"/>
          </a:xfrm>
        </p:grpSpPr>
        <p:pic>
          <p:nvPicPr>
            <p:cNvPr id="6" name="Picture 6" descr="Region Capture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52463" y="1609725"/>
              <a:ext cx="7839075" cy="4819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Content Placeholder 4"/>
            <p:cNvSpPr txBox="1">
              <a:spLocks/>
            </p:cNvSpPr>
            <p:nvPr/>
          </p:nvSpPr>
          <p:spPr>
            <a:xfrm>
              <a:off x="742950" y="3605213"/>
              <a:ext cx="7581900" cy="2700337"/>
            </a:xfrm>
            <a:prstGeom prst="rect">
              <a:avLst/>
            </a:prstGeom>
          </p:spPr>
          <p:txBody>
            <a:bodyPr/>
            <a:lstStyle/>
            <a:p>
              <a:pPr marL="342900" indent="-342900" algn="l">
                <a:lnSpc>
                  <a:spcPct val="90000"/>
                </a:lnSpc>
                <a:spcBef>
                  <a:spcPct val="30000"/>
                </a:spcBef>
                <a:buClr>
                  <a:schemeClr val="accent6"/>
                </a:buClr>
                <a:buFont typeface="Arial" pitchFamily="34" charset="0"/>
                <a:buChar char="•"/>
                <a:defRPr/>
              </a:pPr>
              <a:r>
                <a:rPr lang="en-US" sz="1200" b="1" kern="0" dirty="0">
                  <a:latin typeface="+mn-lt"/>
                </a:rPr>
                <a:t>Definition </a:t>
              </a:r>
            </a:p>
            <a:p>
              <a:pPr marL="742950" lvl="1" indent="-285750" algn="l">
                <a:lnSpc>
                  <a:spcPct val="90000"/>
                </a:lnSpc>
                <a:spcBef>
                  <a:spcPct val="25000"/>
                </a:spcBef>
                <a:buClr>
                  <a:schemeClr val="accent6"/>
                </a:buClr>
                <a:buFont typeface="Arial" pitchFamily="34" charset="0"/>
                <a:buChar char="•"/>
                <a:defRPr/>
              </a:pPr>
              <a:r>
                <a:rPr lang="en-US" sz="1100" b="1" kern="0" dirty="0">
                  <a:latin typeface="+mn-lt"/>
                </a:rPr>
                <a:t>Turnaround data is data that has no home within the QAD Enterprise Applications database  but needs to be sent back to the trading partner</a:t>
              </a:r>
            </a:p>
            <a:p>
              <a:pPr marL="342900" indent="-342900" algn="l">
                <a:lnSpc>
                  <a:spcPct val="90000"/>
                </a:lnSpc>
                <a:spcBef>
                  <a:spcPct val="30000"/>
                </a:spcBef>
                <a:buClr>
                  <a:schemeClr val="accent6"/>
                </a:buClr>
                <a:buFont typeface="Arial" pitchFamily="34" charset="0"/>
                <a:buChar char="•"/>
                <a:defRPr/>
              </a:pPr>
              <a:r>
                <a:rPr lang="en-US" sz="1200" b="1" kern="0" dirty="0">
                  <a:latin typeface="+mn-lt"/>
                </a:rPr>
                <a:t>Storage &amp; Retrieval</a:t>
              </a:r>
            </a:p>
            <a:p>
              <a:pPr marL="742950" lvl="1" indent="-285750" algn="l">
                <a:lnSpc>
                  <a:spcPct val="90000"/>
                </a:lnSpc>
                <a:spcBef>
                  <a:spcPct val="25000"/>
                </a:spcBef>
                <a:buClr>
                  <a:schemeClr val="accent6"/>
                </a:buClr>
                <a:buFont typeface="Arial" pitchFamily="34" charset="0"/>
                <a:buChar char="•"/>
                <a:defRPr/>
              </a:pPr>
              <a:r>
                <a:rPr lang="en-US" sz="1100" b="1" kern="0" dirty="0">
                  <a:latin typeface="+mn-lt"/>
                </a:rPr>
                <a:t>Stored against any values the user decides</a:t>
              </a:r>
            </a:p>
            <a:p>
              <a:pPr marL="742950" lvl="1" indent="-285750" algn="l">
                <a:lnSpc>
                  <a:spcPct val="90000"/>
                </a:lnSpc>
                <a:spcBef>
                  <a:spcPct val="25000"/>
                </a:spcBef>
                <a:buClr>
                  <a:schemeClr val="accent6"/>
                </a:buClr>
                <a:buFont typeface="Arial" pitchFamily="34" charset="0"/>
                <a:buChar char="•"/>
                <a:defRPr/>
              </a:pPr>
              <a:r>
                <a:rPr lang="en-US" sz="1100" b="1" kern="0" dirty="0">
                  <a:latin typeface="+mn-lt"/>
                </a:rPr>
                <a:t>Retrieved by functions (User Defined or QAD defined)</a:t>
              </a:r>
            </a:p>
            <a:p>
              <a:pPr marL="342900" indent="-342900" algn="l">
                <a:lnSpc>
                  <a:spcPct val="90000"/>
                </a:lnSpc>
                <a:spcBef>
                  <a:spcPct val="30000"/>
                </a:spcBef>
                <a:buClr>
                  <a:schemeClr val="accent6"/>
                </a:buClr>
                <a:buFont typeface="Arial" pitchFamily="34" charset="0"/>
                <a:buChar char="•"/>
                <a:defRPr/>
              </a:pPr>
              <a:r>
                <a:rPr lang="en-US" sz="1200" b="1" kern="0" dirty="0">
                  <a:latin typeface="+mn-lt"/>
                </a:rPr>
                <a:t>Real Life Examples</a:t>
              </a:r>
            </a:p>
            <a:p>
              <a:pPr marL="742950" lvl="1" indent="-285750" algn="l">
                <a:lnSpc>
                  <a:spcPct val="90000"/>
                </a:lnSpc>
                <a:spcBef>
                  <a:spcPct val="25000"/>
                </a:spcBef>
                <a:buClr>
                  <a:schemeClr val="accent6"/>
                </a:buClr>
                <a:buFont typeface="Arial" pitchFamily="34" charset="0"/>
                <a:buChar char="•"/>
                <a:defRPr/>
              </a:pPr>
              <a:r>
                <a:rPr lang="en-US" sz="1100" b="1" kern="0" dirty="0">
                  <a:latin typeface="+mn-lt"/>
                </a:rPr>
                <a:t>Dock Codes</a:t>
              </a:r>
            </a:p>
            <a:p>
              <a:pPr marL="742950" lvl="1" indent="-285750" algn="l">
                <a:lnSpc>
                  <a:spcPct val="90000"/>
                </a:lnSpc>
                <a:spcBef>
                  <a:spcPct val="25000"/>
                </a:spcBef>
                <a:buClr>
                  <a:schemeClr val="accent6"/>
                </a:buClr>
                <a:buFont typeface="Arial" pitchFamily="34" charset="0"/>
                <a:buChar char="•"/>
                <a:defRPr/>
              </a:pPr>
              <a:r>
                <a:rPr lang="en-US" sz="1100" b="1" kern="0" dirty="0">
                  <a:latin typeface="+mn-lt"/>
                </a:rPr>
                <a:t>Line Feeds</a:t>
              </a:r>
            </a:p>
            <a:p>
              <a:pPr marL="742950" lvl="1" indent="-285750" algn="l">
                <a:lnSpc>
                  <a:spcPct val="90000"/>
                </a:lnSpc>
                <a:spcBef>
                  <a:spcPct val="25000"/>
                </a:spcBef>
                <a:buClr>
                  <a:schemeClr val="accent6"/>
                </a:buClr>
                <a:buFont typeface="Arial" pitchFamily="34" charset="0"/>
                <a:buChar char="•"/>
                <a:defRPr/>
              </a:pPr>
              <a:r>
                <a:rPr lang="en-US" sz="1100" b="1" kern="0" dirty="0">
                  <a:latin typeface="+mn-lt"/>
                </a:rPr>
                <a:t>Engineering Changes</a:t>
              </a:r>
            </a:p>
            <a:p>
              <a:pPr marL="342900" indent="-342900" algn="l">
                <a:lnSpc>
                  <a:spcPct val="90000"/>
                </a:lnSpc>
                <a:spcBef>
                  <a:spcPct val="30000"/>
                </a:spcBef>
                <a:buClr>
                  <a:schemeClr val="accent6"/>
                </a:buClr>
                <a:buFont typeface="Arial" pitchFamily="34" charset="0"/>
                <a:buChar char="•"/>
                <a:defRPr/>
              </a:pPr>
              <a:r>
                <a:rPr lang="en-US" sz="1200" b="1" kern="0" dirty="0">
                  <a:latin typeface="+mn-lt"/>
                </a:rPr>
                <a:t>Benefits….</a:t>
              </a:r>
            </a:p>
            <a:p>
              <a:pPr marL="742950" lvl="1" indent="-285750" algn="l">
                <a:lnSpc>
                  <a:spcPct val="90000"/>
                </a:lnSpc>
                <a:spcBef>
                  <a:spcPct val="25000"/>
                </a:spcBef>
                <a:buClr>
                  <a:schemeClr val="accent6"/>
                </a:buClr>
                <a:buFont typeface="Arial" pitchFamily="34" charset="0"/>
                <a:buChar char="•"/>
                <a:defRPr/>
              </a:pPr>
              <a:r>
                <a:rPr lang="en-US" sz="1100" b="1" kern="0" dirty="0">
                  <a:latin typeface="+mn-lt"/>
                </a:rPr>
                <a:t>Business Rules Determined by Customers</a:t>
              </a:r>
            </a:p>
            <a:p>
              <a:pPr marL="742950" lvl="1" indent="-285750" algn="l">
                <a:lnSpc>
                  <a:spcPct val="90000"/>
                </a:lnSpc>
                <a:spcBef>
                  <a:spcPct val="25000"/>
                </a:spcBef>
                <a:buClr>
                  <a:schemeClr val="accent6"/>
                </a:buClr>
                <a:buFont typeface="Arial" pitchFamily="34" charset="0"/>
                <a:buChar char="•"/>
                <a:defRPr/>
              </a:pPr>
              <a:r>
                <a:rPr lang="en-US" sz="1100" b="1" kern="0" dirty="0">
                  <a:latin typeface="+mn-lt"/>
                </a:rPr>
                <a:t>BarCoding Usage</a:t>
              </a:r>
            </a:p>
            <a:p>
              <a:pPr marL="342900" indent="-342900" algn="l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Char char="5"/>
                <a:defRPr/>
              </a:pPr>
              <a:endParaRPr lang="en-US" kern="0" dirty="0">
                <a:latin typeface="+mn-lt"/>
              </a:endParaRPr>
            </a:p>
          </p:txBody>
        </p:sp>
      </p:grp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Implementation </a:t>
            </a:r>
            <a:r>
              <a:rPr lang="en-US" smtClean="0"/>
              <a:t>Definition Maint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EDI-EC-SU-440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519113" y="1112088"/>
            <a:ext cx="8105775" cy="4848225"/>
            <a:chOff x="519113" y="1614488"/>
            <a:chExt cx="8105775" cy="4848225"/>
          </a:xfrm>
        </p:grpSpPr>
        <p:pic>
          <p:nvPicPr>
            <p:cNvPr id="5" name="Picture 5" descr="Region Capture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19113" y="1614488"/>
              <a:ext cx="8105775" cy="4848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12"/>
            <p:cNvSpPr>
              <a:spLocks noChangeArrowheads="1"/>
            </p:cNvSpPr>
            <p:nvPr/>
          </p:nvSpPr>
          <p:spPr bwMode="auto">
            <a:xfrm>
              <a:off x="1166813" y="3560763"/>
              <a:ext cx="7223125" cy="182562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Implementation </a:t>
            </a:r>
            <a:r>
              <a:rPr lang="en-US" smtClean="0"/>
              <a:t>Definition Maint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EDI-EC-SU-450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657225" y="1127421"/>
            <a:ext cx="7829550" cy="4838700"/>
            <a:chOff x="657225" y="1609725"/>
            <a:chExt cx="7829550" cy="4838700"/>
          </a:xfrm>
        </p:grpSpPr>
        <p:pic>
          <p:nvPicPr>
            <p:cNvPr id="5" name="Picture 5" descr="Region Capture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57225" y="1609725"/>
              <a:ext cx="7829550" cy="4838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1036"/>
            <p:cNvSpPr>
              <a:spLocks noChangeArrowheads="1"/>
            </p:cNvSpPr>
            <p:nvPr/>
          </p:nvSpPr>
          <p:spPr bwMode="auto">
            <a:xfrm>
              <a:off x="2817813" y="2935288"/>
              <a:ext cx="3154362" cy="263525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1597585" y="826972"/>
            <a:ext cx="6962775" cy="50530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 Subsystem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 Number Range Management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eCommerce Control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Exchange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 Subsystem/Exchange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Application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Implementation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Transformation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Trading Partner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Transmission Group Maintenance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EDI eCommerce Setup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EDI-EC-SU-460</a:t>
            </a:r>
            <a:endParaRPr lang="en-US" dirty="0"/>
          </a:p>
        </p:txBody>
      </p:sp>
      <p:sp>
        <p:nvSpPr>
          <p:cNvPr id="6" name="Line 1135"/>
          <p:cNvSpPr>
            <a:spLocks noChangeShapeType="1"/>
          </p:cNvSpPr>
          <p:nvPr/>
        </p:nvSpPr>
        <p:spPr bwMode="auto">
          <a:xfrm>
            <a:off x="1104900" y="754581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Transformation </a:t>
            </a:r>
            <a:r>
              <a:rPr lang="en-US" smtClean="0"/>
              <a:t>Definition Maint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EDI-EC-SU-470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657225" y="1143278"/>
            <a:ext cx="7829550" cy="4848225"/>
            <a:chOff x="657225" y="1595438"/>
            <a:chExt cx="7829550" cy="4848225"/>
          </a:xfrm>
        </p:grpSpPr>
        <p:pic>
          <p:nvPicPr>
            <p:cNvPr id="5" name="Picture 4" descr="Region Capture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57225" y="1595438"/>
              <a:ext cx="7829550" cy="4848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15"/>
            <p:cNvSpPr>
              <a:spLocks noChangeArrowheads="1"/>
            </p:cNvSpPr>
            <p:nvPr/>
          </p:nvSpPr>
          <p:spPr bwMode="auto">
            <a:xfrm>
              <a:off x="847725" y="2363788"/>
              <a:ext cx="4408488" cy="841375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Rectangle 19"/>
            <p:cNvSpPr>
              <a:spLocks noChangeArrowheads="1"/>
            </p:cNvSpPr>
            <p:nvPr/>
          </p:nvSpPr>
          <p:spPr bwMode="auto">
            <a:xfrm>
              <a:off x="704850" y="3527425"/>
              <a:ext cx="3105150" cy="21590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Rectangle 17"/>
            <p:cNvSpPr>
              <a:spLocks noChangeArrowheads="1"/>
            </p:cNvSpPr>
            <p:nvPr/>
          </p:nvSpPr>
          <p:spPr bwMode="auto">
            <a:xfrm>
              <a:off x="4090988" y="3527425"/>
              <a:ext cx="4114800" cy="2157413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Text Box 21"/>
            <p:cNvSpPr txBox="1">
              <a:spLocks noChangeArrowheads="1"/>
            </p:cNvSpPr>
            <p:nvPr/>
          </p:nvSpPr>
          <p:spPr bwMode="auto">
            <a:xfrm>
              <a:off x="2879725" y="5865813"/>
              <a:ext cx="935038" cy="376237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Events</a:t>
              </a:r>
            </a:p>
          </p:txBody>
        </p:sp>
        <p:sp>
          <p:nvSpPr>
            <p:cNvPr id="10" name="Text Box 23"/>
            <p:cNvSpPr txBox="1">
              <a:spLocks noChangeArrowheads="1"/>
            </p:cNvSpPr>
            <p:nvPr/>
          </p:nvSpPr>
          <p:spPr bwMode="auto">
            <a:xfrm>
              <a:off x="3949002" y="5868988"/>
              <a:ext cx="1102423" cy="36933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Actions</a:t>
              </a:r>
            </a:p>
          </p:txBody>
        </p:sp>
        <p:cxnSp>
          <p:nvCxnSpPr>
            <p:cNvPr id="11" name="Shape 16"/>
            <p:cNvCxnSpPr>
              <a:cxnSpLocks noChangeShapeType="1"/>
              <a:stCxn id="8" idx="2"/>
              <a:endCxn id="10" idx="3"/>
            </p:cNvCxnSpPr>
            <p:nvPr/>
          </p:nvCxnSpPr>
          <p:spPr bwMode="auto">
            <a:xfrm rot="5400000">
              <a:off x="5415499" y="5320765"/>
              <a:ext cx="368816" cy="1096963"/>
            </a:xfrm>
            <a:prstGeom prst="bentConnector2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 type="arrow" w="med" len="med"/>
            </a:ln>
          </p:spPr>
        </p:cxnSp>
        <p:cxnSp>
          <p:nvCxnSpPr>
            <p:cNvPr id="12" name="Shape 18"/>
            <p:cNvCxnSpPr>
              <a:cxnSpLocks noChangeShapeType="1"/>
              <a:stCxn id="7" idx="2"/>
              <a:endCxn id="9" idx="1"/>
            </p:cNvCxnSpPr>
            <p:nvPr/>
          </p:nvCxnSpPr>
          <p:spPr bwMode="auto">
            <a:xfrm rot="16200000" flipH="1">
              <a:off x="2385218" y="5558632"/>
              <a:ext cx="366713" cy="622300"/>
            </a:xfrm>
            <a:prstGeom prst="bentConnector2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 type="arrow" w="med" len="med"/>
            </a:ln>
          </p:spPr>
        </p:cxnSp>
      </p:grp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Transformation Definition</a:t>
            </a:r>
          </a:p>
          <a:p>
            <a:pPr lvl="1"/>
            <a:r>
              <a:rPr lang="en-US" dirty="0" smtClean="0"/>
              <a:t>Events</a:t>
            </a:r>
          </a:p>
          <a:p>
            <a:pPr lvl="2"/>
            <a:r>
              <a:rPr lang="en-US" dirty="0" smtClean="0"/>
              <a:t>Loop-Exit, Loop-Entry, Record-Entry, Record Exit</a:t>
            </a:r>
          </a:p>
          <a:p>
            <a:pPr lvl="1"/>
            <a:r>
              <a:rPr lang="en-US" dirty="0" smtClean="0"/>
              <a:t>Actions</a:t>
            </a:r>
          </a:p>
          <a:p>
            <a:pPr lvl="2"/>
            <a:r>
              <a:rPr lang="en-US" dirty="0" smtClean="0"/>
              <a:t>Record Level</a:t>
            </a:r>
          </a:p>
          <a:p>
            <a:pPr lvl="3"/>
            <a:r>
              <a:rPr lang="en-US" dirty="0" smtClean="0"/>
              <a:t>Read, Write, Clear, New, Repeat-</a:t>
            </a:r>
            <a:r>
              <a:rPr lang="en-US" dirty="0" err="1" smtClean="0"/>
              <a:t>EndRepeat</a:t>
            </a:r>
            <a:r>
              <a:rPr lang="en-US" dirty="0" smtClean="0"/>
              <a:t>, Loop-</a:t>
            </a:r>
            <a:r>
              <a:rPr lang="en-US" dirty="0" err="1" smtClean="0"/>
              <a:t>Loopend</a:t>
            </a:r>
            <a:r>
              <a:rPr lang="en-US" dirty="0" smtClean="0"/>
              <a:t> (with “sort” capability)</a:t>
            </a:r>
          </a:p>
          <a:p>
            <a:pPr lvl="2"/>
            <a:r>
              <a:rPr lang="en-US" dirty="0" smtClean="0"/>
              <a:t>Field Level</a:t>
            </a:r>
          </a:p>
          <a:p>
            <a:pPr lvl="3"/>
            <a:r>
              <a:rPr lang="en-US" dirty="0" smtClean="0"/>
              <a:t>If-else-</a:t>
            </a:r>
            <a:r>
              <a:rPr lang="en-US" dirty="0" err="1" smtClean="0"/>
              <a:t>endif</a:t>
            </a:r>
            <a:r>
              <a:rPr lang="en-US" dirty="0" smtClean="0"/>
              <a:t>, equate</a:t>
            </a:r>
          </a:p>
          <a:p>
            <a:pPr lvl="1"/>
            <a:r>
              <a:rPr lang="en-US" dirty="0" smtClean="0"/>
              <a:t>Solves customization at the gateway level</a:t>
            </a:r>
          </a:p>
          <a:p>
            <a:pPr lvl="2"/>
            <a:r>
              <a:rPr lang="en-US" i="1" dirty="0" smtClean="0"/>
              <a:t>Many to Many capabilities</a:t>
            </a:r>
          </a:p>
          <a:p>
            <a:pPr lvl="2"/>
            <a:r>
              <a:rPr lang="en-US" i="1" dirty="0" smtClean="0"/>
              <a:t>Functions - User and QAD designed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Transformation Engine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EDI-EC-SU-480</a:t>
            </a:r>
            <a:endParaRPr lang="en-US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1597585" y="857116"/>
            <a:ext cx="6962775" cy="50530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 Subsystem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 Number Range Management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eCommerce Control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Exchange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 Subsystem/Exchange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Application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Implementation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Transformation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Trading Partner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Transmission Group Maintenance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EDI eCommerce Setup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EDI-EC-SU-490</a:t>
            </a:r>
            <a:endParaRPr lang="en-US" dirty="0"/>
          </a:p>
        </p:txBody>
      </p:sp>
      <p:sp>
        <p:nvSpPr>
          <p:cNvPr id="6" name="Line 1135"/>
          <p:cNvSpPr>
            <a:spLocks noChangeShapeType="1"/>
          </p:cNvSpPr>
          <p:nvPr/>
        </p:nvSpPr>
        <p:spPr bwMode="auto">
          <a:xfrm>
            <a:off x="1104900" y="754581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EDI eCommerce Architecture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EDI-EC-SU-050</a:t>
            </a:r>
            <a:endParaRPr lang="en-US" dirty="0"/>
          </a:p>
        </p:txBody>
      </p:sp>
      <p:grpSp>
        <p:nvGrpSpPr>
          <p:cNvPr id="16" name="Group 15"/>
          <p:cNvGrpSpPr/>
          <p:nvPr/>
        </p:nvGrpSpPr>
        <p:grpSpPr>
          <a:xfrm>
            <a:off x="52388" y="2068230"/>
            <a:ext cx="9010650" cy="2835275"/>
            <a:chOff x="52388" y="2470150"/>
            <a:chExt cx="9010650" cy="2835275"/>
          </a:xfrm>
        </p:grpSpPr>
        <p:grpSp>
          <p:nvGrpSpPr>
            <p:cNvPr id="4" name="Group 2081"/>
            <p:cNvGrpSpPr>
              <a:grpSpLocks/>
            </p:cNvGrpSpPr>
            <p:nvPr/>
          </p:nvGrpSpPr>
          <p:grpSpPr bwMode="auto">
            <a:xfrm>
              <a:off x="52388" y="3378201"/>
              <a:ext cx="9010650" cy="1042988"/>
              <a:chOff x="39" y="1888"/>
              <a:chExt cx="5676" cy="657"/>
            </a:xfrm>
          </p:grpSpPr>
          <p:sp>
            <p:nvSpPr>
              <p:cNvPr id="5" name="Rectangle 2052"/>
              <p:cNvSpPr>
                <a:spLocks noChangeArrowheads="1"/>
              </p:cNvSpPr>
              <p:nvPr/>
            </p:nvSpPr>
            <p:spPr bwMode="auto">
              <a:xfrm>
                <a:off x="4491" y="2096"/>
                <a:ext cx="1224" cy="233"/>
              </a:xfrm>
              <a:prstGeom prst="rect">
                <a:avLst/>
              </a:prstGeom>
              <a:solidFill>
                <a:srgbClr val="FFFFC3"/>
              </a:solidFill>
              <a:ln w="9525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anchor="ctr">
                <a:spAutoFit/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6" name="Rectangle 2053"/>
              <p:cNvSpPr>
                <a:spLocks noChangeArrowheads="1"/>
              </p:cNvSpPr>
              <p:nvPr/>
            </p:nvSpPr>
            <p:spPr bwMode="auto">
              <a:xfrm>
                <a:off x="457" y="2096"/>
                <a:ext cx="3962" cy="233"/>
              </a:xfrm>
              <a:prstGeom prst="rect">
                <a:avLst/>
              </a:prstGeom>
              <a:solidFill>
                <a:srgbClr val="B7CFFF"/>
              </a:solidFill>
              <a:ln w="9525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anchor="ctr">
                <a:spAutoFit/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7" name="AutoShape 2056"/>
              <p:cNvSpPr>
                <a:spLocks noChangeArrowheads="1"/>
              </p:cNvSpPr>
              <p:nvPr/>
            </p:nvSpPr>
            <p:spPr bwMode="auto">
              <a:xfrm>
                <a:off x="1649" y="1907"/>
                <a:ext cx="743" cy="638"/>
              </a:xfrm>
              <a:prstGeom prst="can">
                <a:avLst>
                  <a:gd name="adj" fmla="val 25000"/>
                </a:avLst>
              </a:prstGeom>
              <a:solidFill>
                <a:srgbClr val="FFDBC3"/>
              </a:solidFill>
              <a:ln w="9525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anchor="ctr"/>
              <a:lstStyle/>
              <a:p>
                <a:pPr algn="ctr"/>
                <a:r>
                  <a:rPr lang="en-US" sz="1700" b="1" dirty="0"/>
                  <a:t>Xdoc</a:t>
                </a:r>
              </a:p>
            </p:txBody>
          </p:sp>
          <p:sp>
            <p:nvSpPr>
              <p:cNvPr id="8" name="AutoShape 2058"/>
              <p:cNvSpPr>
                <a:spLocks noChangeArrowheads="1"/>
              </p:cNvSpPr>
              <p:nvPr/>
            </p:nvSpPr>
            <p:spPr bwMode="auto">
              <a:xfrm>
                <a:off x="39" y="1987"/>
                <a:ext cx="743" cy="481"/>
              </a:xfrm>
              <a:prstGeom prst="flowChartDocumen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anchor="ctr">
                <a:spAutoFit/>
              </a:bodyPr>
              <a:lstStyle/>
              <a:p>
                <a:pPr algn="ctr"/>
                <a:r>
                  <a:rPr lang="en-US" sz="1700" b="1" dirty="0"/>
                  <a:t>SNF</a:t>
                </a:r>
              </a:p>
              <a:p>
                <a:pPr algn="ctr"/>
                <a:r>
                  <a:rPr lang="en-US" sz="1700" b="1" dirty="0"/>
                  <a:t>File</a:t>
                </a:r>
              </a:p>
            </p:txBody>
          </p:sp>
          <p:sp>
            <p:nvSpPr>
              <p:cNvPr id="9" name="Rectangle 2059"/>
              <p:cNvSpPr>
                <a:spLocks noChangeArrowheads="1"/>
              </p:cNvSpPr>
              <p:nvPr/>
            </p:nvSpPr>
            <p:spPr bwMode="auto">
              <a:xfrm>
                <a:off x="844" y="2097"/>
                <a:ext cx="742" cy="227"/>
              </a:xfrm>
              <a:prstGeom prst="rect">
                <a:avLst/>
              </a:prstGeom>
              <a:solidFill>
                <a:srgbClr val="FFDBC3"/>
              </a:solidFill>
              <a:ln w="9525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anchor="ctr">
                <a:spAutoFit/>
              </a:bodyPr>
              <a:lstStyle/>
              <a:p>
                <a:pPr algn="ctr"/>
                <a:r>
                  <a:rPr lang="en-US" sz="1700" b="1" dirty="0"/>
                  <a:t>Load</a:t>
                </a:r>
              </a:p>
            </p:txBody>
          </p:sp>
          <p:sp>
            <p:nvSpPr>
              <p:cNvPr id="10" name="Rectangle 2060"/>
              <p:cNvSpPr>
                <a:spLocks noChangeArrowheads="1"/>
              </p:cNvSpPr>
              <p:nvPr/>
            </p:nvSpPr>
            <p:spPr bwMode="auto">
              <a:xfrm>
                <a:off x="2454" y="2031"/>
                <a:ext cx="743" cy="36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pPr algn="ctr"/>
                <a:r>
                  <a:rPr lang="en-US" sz="1700" b="1" dirty="0"/>
                  <a:t>Transform</a:t>
                </a:r>
              </a:p>
            </p:txBody>
          </p:sp>
          <p:sp>
            <p:nvSpPr>
              <p:cNvPr id="11" name="AutoShape 2061"/>
              <p:cNvSpPr>
                <a:spLocks noChangeArrowheads="1"/>
              </p:cNvSpPr>
              <p:nvPr/>
            </p:nvSpPr>
            <p:spPr bwMode="auto">
              <a:xfrm>
                <a:off x="3258" y="1888"/>
                <a:ext cx="743" cy="648"/>
              </a:xfrm>
              <a:prstGeom prst="can">
                <a:avLst>
                  <a:gd name="adj" fmla="val 25000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pPr algn="ctr"/>
                <a:r>
                  <a:rPr lang="en-US" sz="1700" b="1" dirty="0"/>
                  <a:t>Application</a:t>
                </a:r>
                <a:br>
                  <a:rPr lang="en-US" sz="1700" b="1" dirty="0"/>
                </a:br>
                <a:r>
                  <a:rPr lang="en-US" sz="1700" b="1" dirty="0"/>
                  <a:t>doc</a:t>
                </a:r>
              </a:p>
            </p:txBody>
          </p:sp>
          <p:sp>
            <p:nvSpPr>
              <p:cNvPr id="12" name="Rectangle 2062"/>
              <p:cNvSpPr>
                <a:spLocks noChangeArrowheads="1"/>
              </p:cNvSpPr>
              <p:nvPr/>
            </p:nvSpPr>
            <p:spPr bwMode="auto">
              <a:xfrm>
                <a:off x="4064" y="2031"/>
                <a:ext cx="744" cy="36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pPr algn="ctr"/>
                <a:r>
                  <a:rPr lang="en-US" sz="1700" b="1" dirty="0"/>
                  <a:t>Gateway</a:t>
                </a:r>
              </a:p>
            </p:txBody>
          </p:sp>
          <p:sp>
            <p:nvSpPr>
              <p:cNvPr id="13" name="AutoShape 2063"/>
              <p:cNvSpPr>
                <a:spLocks noChangeArrowheads="1"/>
              </p:cNvSpPr>
              <p:nvPr/>
            </p:nvSpPr>
            <p:spPr bwMode="auto">
              <a:xfrm>
                <a:off x="4869" y="1888"/>
                <a:ext cx="796" cy="648"/>
              </a:xfrm>
              <a:prstGeom prst="can">
                <a:avLst>
                  <a:gd name="adj" fmla="val 25000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pPr algn="ctr"/>
                <a:r>
                  <a:rPr lang="en-US" sz="1200" b="1" dirty="0"/>
                  <a:t>QAD</a:t>
                </a:r>
              </a:p>
              <a:p>
                <a:pPr algn="ctr"/>
                <a:r>
                  <a:rPr lang="en-US" sz="1200" b="1" dirty="0"/>
                  <a:t>Enterprise</a:t>
                </a:r>
              </a:p>
              <a:p>
                <a:pPr algn="ctr"/>
                <a:r>
                  <a:rPr lang="en-US" sz="1200" b="1" dirty="0"/>
                  <a:t>Applications</a:t>
                </a:r>
              </a:p>
            </p:txBody>
          </p:sp>
        </p:grpSp>
        <p:sp>
          <p:nvSpPr>
            <p:cNvPr id="14" name="AutoShape 2083"/>
            <p:cNvSpPr>
              <a:spLocks noChangeArrowheads="1"/>
            </p:cNvSpPr>
            <p:nvPr/>
          </p:nvSpPr>
          <p:spPr bwMode="auto">
            <a:xfrm flipH="1">
              <a:off x="447675" y="4594225"/>
              <a:ext cx="8229600" cy="711200"/>
            </a:xfrm>
            <a:prstGeom prst="rightArrow">
              <a:avLst>
                <a:gd name="adj1" fmla="val 53130"/>
                <a:gd name="adj2" fmla="val 174161"/>
              </a:avLst>
            </a:prstGeom>
            <a:solidFill>
              <a:srgbClr val="FFDBC3"/>
            </a:solidFill>
            <a:ln w="9525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ctr"/>
              <a:r>
                <a:rPr lang="en-US" sz="2000" b="1" dirty="0"/>
                <a:t>Outbound</a:t>
              </a:r>
            </a:p>
          </p:txBody>
        </p:sp>
        <p:sp>
          <p:nvSpPr>
            <p:cNvPr id="15" name="AutoShape 2084"/>
            <p:cNvSpPr>
              <a:spLocks noChangeArrowheads="1"/>
            </p:cNvSpPr>
            <p:nvPr/>
          </p:nvSpPr>
          <p:spPr bwMode="auto">
            <a:xfrm>
              <a:off x="438150" y="2470150"/>
              <a:ext cx="8239125" cy="711200"/>
            </a:xfrm>
            <a:prstGeom prst="rightArrow">
              <a:avLst>
                <a:gd name="adj1" fmla="val 53130"/>
                <a:gd name="adj2" fmla="val 174362"/>
              </a:avLst>
            </a:prstGeom>
            <a:solidFill>
              <a:srgbClr val="FFDBC3"/>
            </a:solidFill>
            <a:ln w="9525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ctr"/>
              <a:r>
                <a:rPr lang="en-US" sz="2000" b="1" dirty="0"/>
                <a:t>Inbound</a:t>
              </a:r>
            </a:p>
          </p:txBody>
        </p:sp>
      </p:grp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Trading </a:t>
            </a:r>
            <a:r>
              <a:rPr lang="en-US" smtClean="0"/>
              <a:t>Partner Maintenance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EDI-EC-SU-500</a:t>
            </a:r>
            <a:endParaRPr lang="en-US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9165" y="1167576"/>
            <a:ext cx="6526212" cy="484505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Trading Partner Maintenance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EDI-EC-SU-510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898863" y="1195050"/>
            <a:ext cx="7340600" cy="4843462"/>
            <a:chOff x="587375" y="1506538"/>
            <a:chExt cx="7340600" cy="4843462"/>
          </a:xfrm>
        </p:grpSpPr>
        <p:pic>
          <p:nvPicPr>
            <p:cNvPr id="5" name="Picture 8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52488" y="1506538"/>
              <a:ext cx="7075487" cy="4843462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  <a:effectLst/>
          </p:spPr>
        </p:pic>
        <p:sp>
          <p:nvSpPr>
            <p:cNvPr id="6" name="Rectangle 25"/>
            <p:cNvSpPr>
              <a:spLocks noChangeArrowheads="1"/>
            </p:cNvSpPr>
            <p:nvPr/>
          </p:nvSpPr>
          <p:spPr bwMode="auto">
            <a:xfrm>
              <a:off x="587375" y="3046413"/>
              <a:ext cx="7315200" cy="2159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Trading Partner Maintenance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EDI-EC-SU-520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305393" y="1176560"/>
            <a:ext cx="6526212" cy="4843462"/>
            <a:chOff x="1204913" y="1538288"/>
            <a:chExt cx="6526212" cy="4843462"/>
          </a:xfrm>
        </p:grpSpPr>
        <p:pic>
          <p:nvPicPr>
            <p:cNvPr id="5" name="Picture 7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204913" y="1538288"/>
              <a:ext cx="6526212" cy="4843462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  <a:effectLst/>
          </p:spPr>
        </p:pic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4205288" y="2898775"/>
              <a:ext cx="2519362" cy="9525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l"/>
              <a:r>
                <a:rPr lang="en-US" sz="1800"/>
                <a:t>Controls display of subsequent frames.</a:t>
              </a:r>
            </a:p>
          </p:txBody>
        </p:sp>
        <p:cxnSp>
          <p:nvCxnSpPr>
            <p:cNvPr id="7" name="AutoShape 16"/>
            <p:cNvCxnSpPr>
              <a:cxnSpLocks noChangeShapeType="1"/>
              <a:stCxn id="6" idx="1"/>
              <a:endCxn id="8" idx="3"/>
            </p:cNvCxnSpPr>
            <p:nvPr/>
          </p:nvCxnSpPr>
          <p:spPr bwMode="auto">
            <a:xfrm flipH="1">
              <a:off x="2570163" y="3375025"/>
              <a:ext cx="1620837" cy="0"/>
            </a:xfrm>
            <a:prstGeom prst="straightConnector1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</p:cxn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2481263" y="3324225"/>
              <a:ext cx="88900" cy="10160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Trading Partner Maintenance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EDI-EC-SU-530</a:t>
            </a:r>
            <a:endParaRPr lang="en-US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5300" y="1208814"/>
            <a:ext cx="6526213" cy="484663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Trading </a:t>
            </a:r>
            <a:r>
              <a:rPr lang="en-US" dirty="0" err="1" smtClean="0"/>
              <a:t>Parnter</a:t>
            </a:r>
            <a:r>
              <a:rPr lang="en-US" dirty="0" smtClean="0"/>
              <a:t> Maintenance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EDI-EC-SU-540</a:t>
            </a:r>
            <a:endParaRPr lang="en-US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0564" y="1114703"/>
            <a:ext cx="6545262" cy="484505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Trading Partner Parameter Maintenance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EDI-EC-SU-550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657225" y="1155418"/>
            <a:ext cx="7829550" cy="4848225"/>
            <a:chOff x="657225" y="1557338"/>
            <a:chExt cx="7829550" cy="4848225"/>
          </a:xfrm>
        </p:grpSpPr>
        <p:pic>
          <p:nvPicPr>
            <p:cNvPr id="5" name="Picture 7" descr="Region Capture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57225" y="1557338"/>
              <a:ext cx="7829550" cy="4848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18"/>
            <p:cNvSpPr>
              <a:spLocks noChangeArrowheads="1"/>
            </p:cNvSpPr>
            <p:nvPr/>
          </p:nvSpPr>
          <p:spPr bwMode="auto">
            <a:xfrm>
              <a:off x="695325" y="3654425"/>
              <a:ext cx="3382963" cy="207963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Rectangle 24"/>
            <p:cNvSpPr>
              <a:spLocks noChangeArrowheads="1"/>
            </p:cNvSpPr>
            <p:nvPr/>
          </p:nvSpPr>
          <p:spPr bwMode="auto">
            <a:xfrm>
              <a:off x="695325" y="4806950"/>
              <a:ext cx="3382963" cy="207963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1597585" y="847068"/>
            <a:ext cx="6962775" cy="50530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 Subsystem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 Number Range Management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eCommerce Control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Exchange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 Subsystem/Exchange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Application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Implementation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Transformation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Trading Partner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Transmission Group Maintenance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EDI eCommerce Setup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EDI-EC-SU-560</a:t>
            </a:r>
            <a:endParaRPr lang="en-US" dirty="0"/>
          </a:p>
        </p:txBody>
      </p:sp>
      <p:sp>
        <p:nvSpPr>
          <p:cNvPr id="6" name="Line 1135"/>
          <p:cNvSpPr>
            <a:spLocks noChangeShapeType="1"/>
          </p:cNvSpPr>
          <p:nvPr/>
        </p:nvSpPr>
        <p:spPr bwMode="auto">
          <a:xfrm>
            <a:off x="1104900" y="754581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Transmission Group Maintenance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EDI-EC-SU-570</a:t>
            </a:r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1298464" y="1115712"/>
            <a:ext cx="6535738" cy="4843462"/>
            <a:chOff x="1117600" y="1487488"/>
            <a:chExt cx="6535738" cy="4843462"/>
          </a:xfrm>
        </p:grpSpPr>
        <p:pic>
          <p:nvPicPr>
            <p:cNvPr id="6" name="Picture 10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17600" y="1487488"/>
              <a:ext cx="6535738" cy="4843462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  <a:effectLst/>
          </p:spPr>
        </p:pic>
        <p:sp>
          <p:nvSpPr>
            <p:cNvPr id="7" name="Rectangle 22"/>
            <p:cNvSpPr>
              <a:spLocks noChangeArrowheads="1"/>
            </p:cNvSpPr>
            <p:nvPr/>
          </p:nvSpPr>
          <p:spPr bwMode="auto">
            <a:xfrm>
              <a:off x="1838325" y="2852738"/>
              <a:ext cx="4037013" cy="2286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Rectangle 23"/>
            <p:cNvSpPr>
              <a:spLocks noChangeArrowheads="1"/>
            </p:cNvSpPr>
            <p:nvPr/>
          </p:nvSpPr>
          <p:spPr bwMode="auto">
            <a:xfrm>
              <a:off x="1847850" y="3819525"/>
              <a:ext cx="2600325" cy="193675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1597585" y="867164"/>
            <a:ext cx="6962775" cy="50530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 Subsystem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 Number Range Management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eCommerce Control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Exchange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 Subsystem/Exchange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Application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Implementation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Transformation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Trading Partner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Transmission Group Maintenance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EDI eCommerce Setup - Review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EDI-EC-SU-580</a:t>
            </a:r>
            <a:endParaRPr lang="en-US" dirty="0"/>
          </a:p>
        </p:txBody>
      </p:sp>
      <p:sp>
        <p:nvSpPr>
          <p:cNvPr id="6" name="Line 1135"/>
          <p:cNvSpPr>
            <a:spLocks noChangeShapeType="1"/>
          </p:cNvSpPr>
          <p:nvPr/>
        </p:nvSpPr>
        <p:spPr bwMode="auto">
          <a:xfrm>
            <a:off x="1104900" y="754581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Activities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EDI-EC-SU-590</a:t>
            </a:r>
            <a:endParaRPr lang="en-US" dirty="0"/>
          </a:p>
        </p:txBody>
      </p:sp>
      <p:pic>
        <p:nvPicPr>
          <p:cNvPr id="4" name="Picture 73" descr="ha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EDI eCommerce Table-Based Design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EDI-EC-SU-060</a:t>
            </a:r>
            <a:endParaRPr lang="en-US" dirty="0"/>
          </a:p>
        </p:txBody>
      </p:sp>
      <p:grpSp>
        <p:nvGrpSpPr>
          <p:cNvPr id="85" name="Group 84"/>
          <p:cNvGrpSpPr/>
          <p:nvPr/>
        </p:nvGrpSpPr>
        <p:grpSpPr>
          <a:xfrm>
            <a:off x="349792" y="1150785"/>
            <a:ext cx="8432800" cy="4751387"/>
            <a:chOff x="369888" y="1763713"/>
            <a:chExt cx="8432800" cy="4751387"/>
          </a:xfrm>
        </p:grpSpPr>
        <p:sp>
          <p:nvSpPr>
            <p:cNvPr id="4" name="AutoShape 3089"/>
            <p:cNvSpPr>
              <a:spLocks noChangeArrowheads="1"/>
            </p:cNvSpPr>
            <p:nvPr/>
          </p:nvSpPr>
          <p:spPr bwMode="auto">
            <a:xfrm>
              <a:off x="369888" y="2595563"/>
              <a:ext cx="304800" cy="1695450"/>
            </a:xfrm>
            <a:prstGeom prst="can">
              <a:avLst>
                <a:gd name="adj" fmla="val 46354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800" dirty="0"/>
            </a:p>
          </p:txBody>
        </p:sp>
        <p:sp>
          <p:nvSpPr>
            <p:cNvPr id="5" name="Line 3075"/>
            <p:cNvSpPr>
              <a:spLocks noChangeShapeType="1"/>
            </p:cNvSpPr>
            <p:nvPr/>
          </p:nvSpPr>
          <p:spPr bwMode="auto">
            <a:xfrm flipH="1">
              <a:off x="5919788" y="2757488"/>
              <a:ext cx="428625" cy="1749425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" name="AutoShape 3076"/>
            <p:cNvSpPr>
              <a:spLocks noChangeArrowheads="1"/>
            </p:cNvSpPr>
            <p:nvPr/>
          </p:nvSpPr>
          <p:spPr bwMode="auto">
            <a:xfrm>
              <a:off x="2693988" y="2286000"/>
              <a:ext cx="381000" cy="533400"/>
            </a:xfrm>
            <a:prstGeom prst="can">
              <a:avLst>
                <a:gd name="adj" fmla="val 3500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" name="AutoShape 3077"/>
            <p:cNvSpPr>
              <a:spLocks noChangeArrowheads="1"/>
            </p:cNvSpPr>
            <p:nvPr/>
          </p:nvSpPr>
          <p:spPr bwMode="auto">
            <a:xfrm>
              <a:off x="4684713" y="2286000"/>
              <a:ext cx="381000" cy="533400"/>
            </a:xfrm>
            <a:prstGeom prst="can">
              <a:avLst>
                <a:gd name="adj" fmla="val 3500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" name="Text Box 3078"/>
            <p:cNvSpPr txBox="1">
              <a:spLocks noChangeArrowheads="1"/>
            </p:cNvSpPr>
            <p:nvPr/>
          </p:nvSpPr>
          <p:spPr bwMode="auto">
            <a:xfrm>
              <a:off x="4665663" y="1766888"/>
              <a:ext cx="990600" cy="54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/>
              <a:r>
                <a:rPr lang="en-US" sz="1000" dirty="0"/>
                <a:t>Document</a:t>
              </a:r>
            </a:p>
            <a:p>
              <a:pPr algn="l"/>
              <a:r>
                <a:rPr lang="en-US" sz="1000" dirty="0"/>
                <a:t>Transmission</a:t>
              </a:r>
            </a:p>
            <a:p>
              <a:pPr algn="l"/>
              <a:r>
                <a:rPr lang="en-US" sz="1000" dirty="0"/>
                <a:t>Group</a:t>
              </a:r>
            </a:p>
          </p:txBody>
        </p:sp>
        <p:sp>
          <p:nvSpPr>
            <p:cNvPr id="9" name="AutoShape 3079"/>
            <p:cNvSpPr>
              <a:spLocks noChangeArrowheads="1"/>
            </p:cNvSpPr>
            <p:nvPr/>
          </p:nvSpPr>
          <p:spPr bwMode="auto">
            <a:xfrm>
              <a:off x="1084263" y="2286000"/>
              <a:ext cx="381000" cy="533400"/>
            </a:xfrm>
            <a:prstGeom prst="can">
              <a:avLst>
                <a:gd name="adj" fmla="val 3500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0" name="AutoShape 3080"/>
            <p:cNvSpPr>
              <a:spLocks noChangeArrowheads="1"/>
            </p:cNvSpPr>
            <p:nvPr/>
          </p:nvSpPr>
          <p:spPr bwMode="auto">
            <a:xfrm>
              <a:off x="1636713" y="2286000"/>
              <a:ext cx="381000" cy="533400"/>
            </a:xfrm>
            <a:prstGeom prst="can">
              <a:avLst>
                <a:gd name="adj" fmla="val 3500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1" name="AutoShape 3081"/>
            <p:cNvSpPr>
              <a:spLocks noChangeArrowheads="1"/>
            </p:cNvSpPr>
            <p:nvPr/>
          </p:nvSpPr>
          <p:spPr bwMode="auto">
            <a:xfrm>
              <a:off x="3617913" y="2286000"/>
              <a:ext cx="381000" cy="533400"/>
            </a:xfrm>
            <a:prstGeom prst="can">
              <a:avLst>
                <a:gd name="adj" fmla="val 3500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2" name="Text Box 3082"/>
            <p:cNvSpPr txBox="1">
              <a:spLocks noChangeArrowheads="1"/>
            </p:cNvSpPr>
            <p:nvPr/>
          </p:nvSpPr>
          <p:spPr bwMode="auto">
            <a:xfrm>
              <a:off x="684213" y="1839913"/>
              <a:ext cx="585787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sz="1000" dirty="0"/>
                <a:t>EC</a:t>
              </a:r>
            </a:p>
            <a:p>
              <a:pPr algn="l"/>
              <a:r>
                <a:rPr lang="en-US" sz="1000" dirty="0"/>
                <a:t>Control</a:t>
              </a:r>
            </a:p>
          </p:txBody>
        </p:sp>
        <p:sp>
          <p:nvSpPr>
            <p:cNvPr id="13" name="Text Box 3083"/>
            <p:cNvSpPr txBox="1">
              <a:spLocks noChangeArrowheads="1"/>
            </p:cNvSpPr>
            <p:nvPr/>
          </p:nvSpPr>
          <p:spPr bwMode="auto">
            <a:xfrm>
              <a:off x="1312863" y="1916113"/>
              <a:ext cx="9779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sz="1000" dirty="0"/>
                <a:t>EC Subsystem</a:t>
              </a:r>
            </a:p>
          </p:txBody>
        </p:sp>
        <p:sp>
          <p:nvSpPr>
            <p:cNvPr id="14" name="Text Box 3084"/>
            <p:cNvSpPr txBox="1">
              <a:spLocks noChangeArrowheads="1"/>
            </p:cNvSpPr>
            <p:nvPr/>
          </p:nvSpPr>
          <p:spPr bwMode="auto">
            <a:xfrm>
              <a:off x="2532063" y="1763713"/>
              <a:ext cx="939800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sz="1000" dirty="0"/>
                <a:t>TP Master</a:t>
              </a:r>
            </a:p>
            <a:p>
              <a:pPr algn="l"/>
              <a:r>
                <a:rPr lang="en-US" sz="1000" dirty="0"/>
                <a:t>TP Document</a:t>
              </a:r>
            </a:p>
          </p:txBody>
        </p:sp>
        <p:sp>
          <p:nvSpPr>
            <p:cNvPr id="15" name="Text Box 3085"/>
            <p:cNvSpPr txBox="1">
              <a:spLocks noChangeArrowheads="1"/>
            </p:cNvSpPr>
            <p:nvPr/>
          </p:nvSpPr>
          <p:spPr bwMode="auto">
            <a:xfrm>
              <a:off x="3446463" y="1916113"/>
              <a:ext cx="1101725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sz="1000" dirty="0"/>
                <a:t>TP Location Xref</a:t>
              </a:r>
            </a:p>
          </p:txBody>
        </p:sp>
        <p:sp>
          <p:nvSpPr>
            <p:cNvPr id="16" name="AutoShape 3086"/>
            <p:cNvSpPr>
              <a:spLocks noChangeArrowheads="1"/>
            </p:cNvSpPr>
            <p:nvPr/>
          </p:nvSpPr>
          <p:spPr bwMode="auto">
            <a:xfrm>
              <a:off x="2874963" y="2286000"/>
              <a:ext cx="381000" cy="533400"/>
            </a:xfrm>
            <a:prstGeom prst="can">
              <a:avLst>
                <a:gd name="adj" fmla="val 3500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" name="Line 3090"/>
            <p:cNvSpPr>
              <a:spLocks noChangeShapeType="1"/>
            </p:cNvSpPr>
            <p:nvPr/>
          </p:nvSpPr>
          <p:spPr bwMode="auto">
            <a:xfrm flipV="1">
              <a:off x="3062288" y="3824288"/>
              <a:ext cx="736600" cy="163830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 type="none" w="sm" len="sm"/>
              <a:tailEnd type="triangle" w="sm" len="sm"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" name="Line 3091"/>
            <p:cNvSpPr>
              <a:spLocks noChangeShapeType="1"/>
            </p:cNvSpPr>
            <p:nvPr/>
          </p:nvSpPr>
          <p:spPr bwMode="auto">
            <a:xfrm flipV="1">
              <a:off x="3100388" y="3824288"/>
              <a:ext cx="850900" cy="1895475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 type="none" w="sm" len="sm"/>
              <a:tailEnd type="triangle" w="sm" len="sm"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" name="Line 3092"/>
            <p:cNvSpPr>
              <a:spLocks noChangeShapeType="1"/>
            </p:cNvSpPr>
            <p:nvPr/>
          </p:nvSpPr>
          <p:spPr bwMode="auto">
            <a:xfrm flipH="1" flipV="1">
              <a:off x="4522788" y="3862388"/>
              <a:ext cx="469900" cy="165100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 type="none" w="sm" len="sm"/>
              <a:tailEnd type="triangle" w="sm" len="sm"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" name="Line 3093"/>
            <p:cNvSpPr>
              <a:spLocks noChangeShapeType="1"/>
            </p:cNvSpPr>
            <p:nvPr/>
          </p:nvSpPr>
          <p:spPr bwMode="auto">
            <a:xfrm flipH="1" flipV="1">
              <a:off x="4395788" y="3824288"/>
              <a:ext cx="609600" cy="185420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 type="none" w="sm" len="sm"/>
              <a:tailEnd type="triangle" w="sm" len="sm"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" name="Line 3094"/>
            <p:cNvSpPr>
              <a:spLocks noChangeShapeType="1"/>
            </p:cNvSpPr>
            <p:nvPr/>
          </p:nvSpPr>
          <p:spPr bwMode="auto">
            <a:xfrm flipV="1">
              <a:off x="3951288" y="3824288"/>
              <a:ext cx="76200" cy="76200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 type="none" w="sm" len="sm"/>
              <a:tailEnd type="triangle" w="sm" len="sm"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2" name="Line 3095"/>
            <p:cNvSpPr>
              <a:spLocks noChangeShapeType="1"/>
            </p:cNvSpPr>
            <p:nvPr/>
          </p:nvSpPr>
          <p:spPr bwMode="auto">
            <a:xfrm flipV="1">
              <a:off x="4103688" y="3824288"/>
              <a:ext cx="0" cy="76200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 type="none" w="sm" len="sm"/>
              <a:tailEnd type="triangle" w="sm" len="sm"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3" name="Line 3096"/>
            <p:cNvSpPr>
              <a:spLocks noChangeShapeType="1"/>
            </p:cNvSpPr>
            <p:nvPr/>
          </p:nvSpPr>
          <p:spPr bwMode="auto">
            <a:xfrm flipH="1" flipV="1">
              <a:off x="4179888" y="3824288"/>
              <a:ext cx="76200" cy="76200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 type="none" w="sm" len="sm"/>
              <a:tailEnd type="triangle" w="sm" len="sm"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4" name="Line 3097"/>
            <p:cNvSpPr>
              <a:spLocks noChangeShapeType="1"/>
            </p:cNvSpPr>
            <p:nvPr/>
          </p:nvSpPr>
          <p:spPr bwMode="auto">
            <a:xfrm flipH="1" flipV="1">
              <a:off x="4256088" y="3824288"/>
              <a:ext cx="152400" cy="76200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 type="none" w="sm" len="sm"/>
              <a:tailEnd type="triangle" w="sm" len="sm"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5" name="Line 3099"/>
            <p:cNvSpPr>
              <a:spLocks noChangeShapeType="1"/>
            </p:cNvSpPr>
            <p:nvPr/>
          </p:nvSpPr>
          <p:spPr bwMode="auto">
            <a:xfrm flipH="1" flipV="1">
              <a:off x="1589088" y="3824288"/>
              <a:ext cx="304800" cy="171450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 type="none" w="sm" len="sm"/>
              <a:tailEnd type="triangle" w="sm" len="sm"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6" name="Line 3100"/>
            <p:cNvSpPr>
              <a:spLocks noChangeShapeType="1"/>
            </p:cNvSpPr>
            <p:nvPr/>
          </p:nvSpPr>
          <p:spPr bwMode="auto">
            <a:xfrm flipH="1" flipV="1">
              <a:off x="1512888" y="3824288"/>
              <a:ext cx="12700" cy="156210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 type="none" w="sm" len="sm"/>
              <a:tailEnd type="triangle" w="sm" len="sm"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7" name="Line 3101"/>
            <p:cNvSpPr>
              <a:spLocks noChangeShapeType="1"/>
            </p:cNvSpPr>
            <p:nvPr/>
          </p:nvSpPr>
          <p:spPr bwMode="auto">
            <a:xfrm flipH="1" flipV="1">
              <a:off x="1970088" y="3824288"/>
              <a:ext cx="254000" cy="173990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 type="none" w="sm" len="sm"/>
              <a:tailEnd type="triangle" w="sm" len="sm"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8" name="Line 3102"/>
            <p:cNvSpPr>
              <a:spLocks noChangeShapeType="1"/>
            </p:cNvSpPr>
            <p:nvPr/>
          </p:nvSpPr>
          <p:spPr bwMode="auto">
            <a:xfrm flipH="1" flipV="1">
              <a:off x="1817688" y="3824288"/>
              <a:ext cx="381000" cy="190500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 type="none" w="sm" len="sm"/>
              <a:tailEnd type="triangle" w="sm" len="sm"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9" name="AutoShape 3105"/>
            <p:cNvSpPr>
              <a:spLocks noChangeArrowheads="1"/>
            </p:cNvSpPr>
            <p:nvPr/>
          </p:nvSpPr>
          <p:spPr bwMode="auto">
            <a:xfrm>
              <a:off x="1055688" y="4433888"/>
              <a:ext cx="381000" cy="533400"/>
            </a:xfrm>
            <a:prstGeom prst="can">
              <a:avLst>
                <a:gd name="adj" fmla="val 35000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0" name="AutoShape 3106"/>
            <p:cNvSpPr>
              <a:spLocks noChangeArrowheads="1"/>
            </p:cNvSpPr>
            <p:nvPr/>
          </p:nvSpPr>
          <p:spPr bwMode="auto">
            <a:xfrm>
              <a:off x="2351088" y="4510088"/>
              <a:ext cx="381000" cy="533400"/>
            </a:xfrm>
            <a:prstGeom prst="can">
              <a:avLst>
                <a:gd name="adj" fmla="val 30003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" name="AutoShape 3107"/>
            <p:cNvSpPr>
              <a:spLocks noChangeArrowheads="1"/>
            </p:cNvSpPr>
            <p:nvPr/>
          </p:nvSpPr>
          <p:spPr bwMode="auto">
            <a:xfrm>
              <a:off x="2427288" y="4510088"/>
              <a:ext cx="381000" cy="533400"/>
            </a:xfrm>
            <a:prstGeom prst="can">
              <a:avLst>
                <a:gd name="adj" fmla="val 35000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2" name="AutoShape 3108"/>
            <p:cNvSpPr>
              <a:spLocks noChangeArrowheads="1"/>
            </p:cNvSpPr>
            <p:nvPr/>
          </p:nvSpPr>
          <p:spPr bwMode="auto">
            <a:xfrm>
              <a:off x="2503488" y="4510088"/>
              <a:ext cx="381000" cy="533400"/>
            </a:xfrm>
            <a:prstGeom prst="can">
              <a:avLst>
                <a:gd name="adj" fmla="val 35000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3" name="AutoShape 3109"/>
            <p:cNvSpPr>
              <a:spLocks noChangeArrowheads="1"/>
            </p:cNvSpPr>
            <p:nvPr/>
          </p:nvSpPr>
          <p:spPr bwMode="auto">
            <a:xfrm>
              <a:off x="2579688" y="4510088"/>
              <a:ext cx="381000" cy="533400"/>
            </a:xfrm>
            <a:prstGeom prst="can">
              <a:avLst>
                <a:gd name="adj" fmla="val 35000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4" name="Rectangle 3110"/>
            <p:cNvSpPr>
              <a:spLocks noChangeArrowheads="1"/>
            </p:cNvSpPr>
            <p:nvPr/>
          </p:nvSpPr>
          <p:spPr bwMode="auto">
            <a:xfrm>
              <a:off x="1284288" y="3290888"/>
              <a:ext cx="838200" cy="533400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sz="1200" b="1" dirty="0">
                  <a:solidFill>
                    <a:schemeClr val="bg1"/>
                  </a:solidFill>
                </a:rPr>
                <a:t>Load / </a:t>
              </a:r>
            </a:p>
            <a:p>
              <a:r>
                <a:rPr lang="en-US" sz="1200" b="1" dirty="0">
                  <a:solidFill>
                    <a:schemeClr val="bg1"/>
                  </a:solidFill>
                </a:rPr>
                <a:t>Unload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35" name="AutoShape 3111"/>
            <p:cNvSpPr>
              <a:spLocks noChangeArrowheads="1"/>
            </p:cNvSpPr>
            <p:nvPr/>
          </p:nvSpPr>
          <p:spPr bwMode="auto">
            <a:xfrm>
              <a:off x="2579688" y="3138488"/>
              <a:ext cx="838200" cy="990600"/>
            </a:xfrm>
            <a:prstGeom prst="can">
              <a:avLst>
                <a:gd name="adj" fmla="val 29545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r>
                <a:rPr lang="en-US" sz="1000" b="1" dirty="0">
                  <a:solidFill>
                    <a:schemeClr val="bg1"/>
                  </a:solidFill>
                </a:rPr>
                <a:t>Exchange</a:t>
              </a:r>
            </a:p>
            <a:p>
              <a:r>
                <a:rPr lang="en-US" sz="1000" b="1" dirty="0">
                  <a:solidFill>
                    <a:schemeClr val="bg1"/>
                  </a:solidFill>
                </a:rPr>
                <a:t> File</a:t>
              </a:r>
            </a:p>
            <a:p>
              <a:pPr>
                <a:buFontTx/>
                <a:buChar char="•"/>
              </a:pPr>
              <a:r>
                <a:rPr lang="en-US" sz="1000" b="1" dirty="0">
                  <a:solidFill>
                    <a:schemeClr val="bg1"/>
                  </a:solidFill>
                </a:rPr>
                <a:t>Master</a:t>
              </a:r>
            </a:p>
            <a:p>
              <a:pPr>
                <a:buFontTx/>
                <a:buChar char="•"/>
              </a:pPr>
              <a:r>
                <a:rPr lang="en-US" sz="1000" b="1" dirty="0">
                  <a:solidFill>
                    <a:schemeClr val="bg1"/>
                  </a:solidFill>
                </a:rPr>
                <a:t>Detail</a:t>
              </a:r>
              <a:endParaRPr lang="en-US" sz="1000" dirty="0">
                <a:solidFill>
                  <a:schemeClr val="folHlink"/>
                </a:solidFill>
              </a:endParaRPr>
            </a:p>
          </p:txBody>
        </p:sp>
        <p:sp>
          <p:nvSpPr>
            <p:cNvPr id="36" name="Text Box 3112"/>
            <p:cNvSpPr txBox="1">
              <a:spLocks noChangeArrowheads="1"/>
            </p:cNvSpPr>
            <p:nvPr/>
          </p:nvSpPr>
          <p:spPr bwMode="auto">
            <a:xfrm>
              <a:off x="2122488" y="5116513"/>
              <a:ext cx="1098550" cy="1311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sz="1000" b="1" dirty="0"/>
                <a:t>Exchange File</a:t>
              </a:r>
            </a:p>
            <a:p>
              <a:pPr algn="l"/>
              <a:r>
                <a:rPr lang="en-US" sz="1000" b="1" dirty="0"/>
                <a:t>Definitions</a:t>
              </a:r>
            </a:p>
            <a:p>
              <a:pPr algn="l"/>
              <a:r>
                <a:rPr lang="en-US" sz="1000" dirty="0"/>
                <a:t> </a:t>
              </a:r>
              <a:r>
                <a:rPr lang="en-US" sz="1000" dirty="0">
                  <a:solidFill>
                    <a:srgbClr val="FF3300"/>
                  </a:solidFill>
                </a:rPr>
                <a:t>Record Format</a:t>
              </a:r>
            </a:p>
            <a:p>
              <a:pPr algn="l"/>
              <a:r>
                <a:rPr lang="en-US" sz="1000" dirty="0">
                  <a:solidFill>
                    <a:srgbClr val="FF3300"/>
                  </a:solidFill>
                </a:rPr>
                <a:t> Field Format</a:t>
              </a:r>
            </a:p>
            <a:p>
              <a:pPr algn="l"/>
              <a:r>
                <a:rPr lang="en-US" sz="1000" dirty="0"/>
                <a:t> Status</a:t>
              </a:r>
            </a:p>
            <a:p>
              <a:pPr algn="l"/>
              <a:r>
                <a:rPr lang="en-US" sz="1000" dirty="0"/>
                <a:t> Status Message</a:t>
              </a:r>
            </a:p>
            <a:p>
              <a:pPr algn="l"/>
              <a:r>
                <a:rPr lang="en-US" sz="1000" dirty="0"/>
                <a:t> Status History</a:t>
              </a:r>
            </a:p>
            <a:p>
              <a:pPr algn="l"/>
              <a:r>
                <a:rPr lang="en-US" sz="1000" dirty="0"/>
                <a:t> Processing List</a:t>
              </a:r>
              <a:endParaRPr lang="en-US" sz="800" dirty="0"/>
            </a:p>
          </p:txBody>
        </p:sp>
        <p:sp>
          <p:nvSpPr>
            <p:cNvPr id="37" name="Text Box 3113"/>
            <p:cNvSpPr txBox="1">
              <a:spLocks noChangeArrowheads="1"/>
            </p:cNvSpPr>
            <p:nvPr/>
          </p:nvSpPr>
          <p:spPr bwMode="auto">
            <a:xfrm>
              <a:off x="369888" y="5040313"/>
              <a:ext cx="1790700" cy="854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sz="1000" b="1" dirty="0"/>
                <a:t>EC Subsystem</a:t>
              </a:r>
            </a:p>
            <a:p>
              <a:pPr algn="l"/>
              <a:r>
                <a:rPr lang="en-US" sz="1000" b="1" dirty="0"/>
                <a:t>Definitions</a:t>
              </a:r>
              <a:endParaRPr lang="en-US" sz="1000" dirty="0"/>
            </a:p>
            <a:p>
              <a:pPr algn="l"/>
              <a:r>
                <a:rPr lang="en-US" sz="1000" dirty="0"/>
                <a:t> </a:t>
              </a:r>
              <a:r>
                <a:rPr lang="en-US" sz="1000" dirty="0">
                  <a:solidFill>
                    <a:srgbClr val="FF3300"/>
                  </a:solidFill>
                </a:rPr>
                <a:t>Control Record Format</a:t>
              </a:r>
            </a:p>
            <a:p>
              <a:pPr algn="l"/>
              <a:r>
                <a:rPr lang="en-US" sz="1000" dirty="0">
                  <a:solidFill>
                    <a:srgbClr val="FF3300"/>
                  </a:solidFill>
                </a:rPr>
                <a:t> Control Record Field Format</a:t>
              </a:r>
            </a:p>
            <a:p>
              <a:pPr algn="l"/>
              <a:r>
                <a:rPr lang="en-US" sz="1000" dirty="0"/>
                <a:t> Exchange file Xref</a:t>
              </a:r>
            </a:p>
          </p:txBody>
        </p:sp>
        <p:sp>
          <p:nvSpPr>
            <p:cNvPr id="38" name="AutoShape 3114"/>
            <p:cNvSpPr>
              <a:spLocks noChangeArrowheads="1"/>
            </p:cNvSpPr>
            <p:nvPr/>
          </p:nvSpPr>
          <p:spPr bwMode="auto">
            <a:xfrm>
              <a:off x="2122488" y="3519488"/>
              <a:ext cx="457200" cy="136525"/>
            </a:xfrm>
            <a:prstGeom prst="leftRightArrow">
              <a:avLst>
                <a:gd name="adj1" fmla="val 50000"/>
                <a:gd name="adj2" fmla="val 66977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9" name="AutoShape 3115"/>
            <p:cNvSpPr>
              <a:spLocks noChangeArrowheads="1"/>
            </p:cNvSpPr>
            <p:nvPr/>
          </p:nvSpPr>
          <p:spPr bwMode="auto">
            <a:xfrm>
              <a:off x="1131888" y="4433888"/>
              <a:ext cx="381000" cy="533400"/>
            </a:xfrm>
            <a:prstGeom prst="can">
              <a:avLst>
                <a:gd name="adj" fmla="val 37502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0" name="AutoShape 3116"/>
            <p:cNvSpPr>
              <a:spLocks noChangeArrowheads="1"/>
            </p:cNvSpPr>
            <p:nvPr/>
          </p:nvSpPr>
          <p:spPr bwMode="auto">
            <a:xfrm>
              <a:off x="674688" y="3386138"/>
              <a:ext cx="609600" cy="136525"/>
            </a:xfrm>
            <a:prstGeom prst="rightArrow">
              <a:avLst>
                <a:gd name="adj1" fmla="val 50000"/>
                <a:gd name="adj2" fmla="val 111628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1" name="AutoShape 3117"/>
            <p:cNvSpPr>
              <a:spLocks noChangeArrowheads="1"/>
            </p:cNvSpPr>
            <p:nvPr/>
          </p:nvSpPr>
          <p:spPr bwMode="auto">
            <a:xfrm>
              <a:off x="2655888" y="4510088"/>
              <a:ext cx="381000" cy="533400"/>
            </a:xfrm>
            <a:prstGeom prst="can">
              <a:avLst>
                <a:gd name="adj" fmla="val 35000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2" name="AutoShape 3118"/>
            <p:cNvSpPr>
              <a:spLocks noChangeArrowheads="1"/>
            </p:cNvSpPr>
            <p:nvPr/>
          </p:nvSpPr>
          <p:spPr bwMode="auto">
            <a:xfrm>
              <a:off x="2732088" y="4510088"/>
              <a:ext cx="381000" cy="533400"/>
            </a:xfrm>
            <a:prstGeom prst="can">
              <a:avLst>
                <a:gd name="adj" fmla="val 35000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3" name="AutoShape 3119"/>
            <p:cNvSpPr>
              <a:spLocks noChangeArrowheads="1"/>
            </p:cNvSpPr>
            <p:nvPr/>
          </p:nvSpPr>
          <p:spPr bwMode="auto">
            <a:xfrm>
              <a:off x="1208088" y="4433888"/>
              <a:ext cx="381000" cy="533400"/>
            </a:xfrm>
            <a:prstGeom prst="can">
              <a:avLst>
                <a:gd name="adj" fmla="val 37502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4" name="AutoShape 3122"/>
            <p:cNvSpPr>
              <a:spLocks noChangeArrowheads="1"/>
            </p:cNvSpPr>
            <p:nvPr/>
          </p:nvSpPr>
          <p:spPr bwMode="auto">
            <a:xfrm>
              <a:off x="4637088" y="3527425"/>
              <a:ext cx="311150" cy="136525"/>
            </a:xfrm>
            <a:prstGeom prst="leftRightArrow">
              <a:avLst>
                <a:gd name="adj1" fmla="val 50000"/>
                <a:gd name="adj2" fmla="val 45581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5" name="Rectangle 3123"/>
            <p:cNvSpPr>
              <a:spLocks noChangeArrowheads="1"/>
            </p:cNvSpPr>
            <p:nvPr/>
          </p:nvSpPr>
          <p:spPr bwMode="auto">
            <a:xfrm>
              <a:off x="3722688" y="3290888"/>
              <a:ext cx="930275" cy="542925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sz="1200" b="1" dirty="0">
                  <a:solidFill>
                    <a:schemeClr val="bg1"/>
                  </a:solidFill>
                </a:rPr>
                <a:t>Transform</a:t>
              </a:r>
            </a:p>
          </p:txBody>
        </p:sp>
        <p:sp>
          <p:nvSpPr>
            <p:cNvPr id="46" name="AutoShape 3124"/>
            <p:cNvSpPr>
              <a:spLocks noChangeArrowheads="1"/>
            </p:cNvSpPr>
            <p:nvPr/>
          </p:nvSpPr>
          <p:spPr bwMode="auto">
            <a:xfrm>
              <a:off x="4941888" y="3130550"/>
              <a:ext cx="852487" cy="1008063"/>
            </a:xfrm>
            <a:prstGeom prst="can">
              <a:avLst>
                <a:gd name="adj" fmla="val 29562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000" b="1" dirty="0"/>
            </a:p>
            <a:p>
              <a:r>
                <a:rPr lang="en-US" sz="1000" b="1" dirty="0">
                  <a:solidFill>
                    <a:schemeClr val="bg1"/>
                  </a:solidFill>
                </a:rPr>
                <a:t>Application</a:t>
              </a:r>
            </a:p>
            <a:p>
              <a:r>
                <a:rPr lang="en-US" sz="1000" b="1" dirty="0">
                  <a:solidFill>
                    <a:schemeClr val="bg1"/>
                  </a:solidFill>
                </a:rPr>
                <a:t>Document</a:t>
              </a:r>
            </a:p>
            <a:p>
              <a:pPr>
                <a:buFontTx/>
                <a:buChar char="•"/>
              </a:pPr>
              <a:r>
                <a:rPr lang="en-US" sz="1000" b="1" dirty="0">
                  <a:solidFill>
                    <a:schemeClr val="bg1"/>
                  </a:solidFill>
                </a:rPr>
                <a:t>Master</a:t>
              </a:r>
            </a:p>
            <a:p>
              <a:pPr>
                <a:buFontTx/>
                <a:buChar char="•"/>
              </a:pPr>
              <a:r>
                <a:rPr lang="en-US" sz="1000" b="1" dirty="0">
                  <a:solidFill>
                    <a:schemeClr val="bg1"/>
                  </a:solidFill>
                </a:rPr>
                <a:t>Detail</a:t>
              </a:r>
            </a:p>
          </p:txBody>
        </p:sp>
        <p:sp>
          <p:nvSpPr>
            <p:cNvPr id="47" name="Text Box 3125"/>
            <p:cNvSpPr txBox="1">
              <a:spLocks noChangeArrowheads="1"/>
            </p:cNvSpPr>
            <p:nvPr/>
          </p:nvSpPr>
          <p:spPr bwMode="auto">
            <a:xfrm>
              <a:off x="4878388" y="5051425"/>
              <a:ext cx="1563687" cy="1463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sz="1000" b="1" dirty="0"/>
                <a:t>Application Definition</a:t>
              </a:r>
            </a:p>
            <a:p>
              <a:pPr algn="l"/>
              <a:r>
                <a:rPr lang="en-US" sz="1000" b="1" dirty="0"/>
                <a:t>  </a:t>
              </a:r>
              <a:r>
                <a:rPr lang="en-US" sz="1000" dirty="0">
                  <a:solidFill>
                    <a:srgbClr val="FF0000"/>
                  </a:solidFill>
                </a:rPr>
                <a:t>Record Format</a:t>
              </a:r>
            </a:p>
            <a:p>
              <a:pPr algn="l"/>
              <a:r>
                <a:rPr lang="en-US" sz="1000" dirty="0">
                  <a:solidFill>
                    <a:srgbClr val="FF0000"/>
                  </a:solidFill>
                </a:rPr>
                <a:t>  Field Format</a:t>
              </a:r>
            </a:p>
            <a:p>
              <a:pPr algn="l"/>
              <a:r>
                <a:rPr lang="en-US" sz="1000" dirty="0"/>
                <a:t>  Status Message</a:t>
              </a:r>
            </a:p>
            <a:p>
              <a:pPr algn="l"/>
              <a:r>
                <a:rPr lang="en-US" sz="1000" dirty="0"/>
                <a:t>  Document Status Join</a:t>
              </a:r>
            </a:p>
            <a:p>
              <a:pPr algn="l"/>
              <a:r>
                <a:rPr lang="en-US" sz="1000" dirty="0"/>
                <a:t>  Data Entry Codes</a:t>
              </a:r>
            </a:p>
            <a:p>
              <a:pPr algn="l"/>
              <a:r>
                <a:rPr lang="en-US" sz="1000" dirty="0"/>
                <a:t>  Status</a:t>
              </a:r>
            </a:p>
            <a:p>
              <a:pPr algn="l"/>
              <a:r>
                <a:rPr lang="en-US" sz="1000" dirty="0"/>
                <a:t>  Status History</a:t>
              </a:r>
            </a:p>
            <a:p>
              <a:pPr algn="l"/>
              <a:r>
                <a:rPr lang="en-US" sz="1000" dirty="0"/>
                <a:t>  Processing List </a:t>
              </a:r>
            </a:p>
          </p:txBody>
        </p:sp>
        <p:sp>
          <p:nvSpPr>
            <p:cNvPr id="48" name="Text Box 3126"/>
            <p:cNvSpPr txBox="1">
              <a:spLocks noChangeArrowheads="1"/>
            </p:cNvSpPr>
            <p:nvPr/>
          </p:nvSpPr>
          <p:spPr bwMode="auto">
            <a:xfrm>
              <a:off x="3630613" y="5110163"/>
              <a:ext cx="1168400" cy="854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sz="1000" b="1" dirty="0"/>
                <a:t>Transformation</a:t>
              </a:r>
              <a:endParaRPr lang="en-US" sz="1000" dirty="0"/>
            </a:p>
            <a:p>
              <a:pPr algn="l"/>
              <a:r>
                <a:rPr lang="en-US" sz="1000" dirty="0"/>
                <a:t>  </a:t>
              </a:r>
              <a:r>
                <a:rPr lang="en-US" sz="1000" dirty="0">
                  <a:solidFill>
                    <a:srgbClr val="FF0000"/>
                  </a:solidFill>
                </a:rPr>
                <a:t>Definition</a:t>
              </a:r>
            </a:p>
            <a:p>
              <a:pPr algn="l"/>
              <a:r>
                <a:rPr lang="en-US" sz="1000" dirty="0">
                  <a:solidFill>
                    <a:srgbClr val="FF0000"/>
                  </a:solidFill>
                </a:rPr>
                <a:t>  Actions Map</a:t>
              </a:r>
            </a:p>
            <a:p>
              <a:pPr algn="l"/>
              <a:r>
                <a:rPr lang="en-US" sz="1000" dirty="0">
                  <a:solidFill>
                    <a:srgbClr val="FF0000"/>
                  </a:solidFill>
                </a:rPr>
                <a:t>  Functions</a:t>
              </a:r>
            </a:p>
            <a:p>
              <a:pPr algn="l"/>
              <a:r>
                <a:rPr lang="en-US" sz="1000" dirty="0">
                  <a:solidFill>
                    <a:srgbClr val="FF0000"/>
                  </a:solidFill>
                </a:rPr>
                <a:t>  Variables</a:t>
              </a:r>
            </a:p>
          </p:txBody>
        </p:sp>
        <p:sp>
          <p:nvSpPr>
            <p:cNvPr id="49" name="AutoShape 3127"/>
            <p:cNvSpPr>
              <a:spLocks noChangeArrowheads="1"/>
            </p:cNvSpPr>
            <p:nvPr/>
          </p:nvSpPr>
          <p:spPr bwMode="auto">
            <a:xfrm>
              <a:off x="3417888" y="3527425"/>
              <a:ext cx="311150" cy="136525"/>
            </a:xfrm>
            <a:prstGeom prst="leftRightArrow">
              <a:avLst>
                <a:gd name="adj1" fmla="val 50000"/>
                <a:gd name="adj2" fmla="val 45581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" name="AutoShape 3129"/>
            <p:cNvSpPr>
              <a:spLocks noChangeArrowheads="1"/>
            </p:cNvSpPr>
            <p:nvPr/>
          </p:nvSpPr>
          <p:spPr bwMode="auto">
            <a:xfrm>
              <a:off x="3716338" y="4500563"/>
              <a:ext cx="381000" cy="533400"/>
            </a:xfrm>
            <a:prstGeom prst="can">
              <a:avLst>
                <a:gd name="adj" fmla="val 350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1" name="AutoShape 3130"/>
            <p:cNvSpPr>
              <a:spLocks noChangeArrowheads="1"/>
            </p:cNvSpPr>
            <p:nvPr/>
          </p:nvSpPr>
          <p:spPr bwMode="auto">
            <a:xfrm>
              <a:off x="3868738" y="4500563"/>
              <a:ext cx="387350" cy="542925"/>
            </a:xfrm>
            <a:prstGeom prst="can">
              <a:avLst>
                <a:gd name="adj" fmla="val 35041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2" name="AutoShape 3131"/>
            <p:cNvSpPr>
              <a:spLocks noChangeArrowheads="1"/>
            </p:cNvSpPr>
            <p:nvPr/>
          </p:nvSpPr>
          <p:spPr bwMode="auto">
            <a:xfrm>
              <a:off x="4021138" y="4500563"/>
              <a:ext cx="387350" cy="542925"/>
            </a:xfrm>
            <a:prstGeom prst="can">
              <a:avLst>
                <a:gd name="adj" fmla="val 35041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3" name="AutoShape 3132"/>
            <p:cNvSpPr>
              <a:spLocks noChangeArrowheads="1"/>
            </p:cNvSpPr>
            <p:nvPr/>
          </p:nvSpPr>
          <p:spPr bwMode="auto">
            <a:xfrm>
              <a:off x="4173538" y="4500563"/>
              <a:ext cx="387350" cy="542925"/>
            </a:xfrm>
            <a:prstGeom prst="can">
              <a:avLst>
                <a:gd name="adj" fmla="val 35041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4" name="AutoShape 3134"/>
            <p:cNvSpPr>
              <a:spLocks noChangeArrowheads="1"/>
            </p:cNvSpPr>
            <p:nvPr/>
          </p:nvSpPr>
          <p:spPr bwMode="auto">
            <a:xfrm>
              <a:off x="5246688" y="4510088"/>
              <a:ext cx="381000" cy="533400"/>
            </a:xfrm>
            <a:prstGeom prst="can">
              <a:avLst>
                <a:gd name="adj" fmla="val 35000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5" name="AutoShape 3135"/>
            <p:cNvSpPr>
              <a:spLocks noChangeArrowheads="1"/>
            </p:cNvSpPr>
            <p:nvPr/>
          </p:nvSpPr>
          <p:spPr bwMode="auto">
            <a:xfrm>
              <a:off x="5322888" y="4510088"/>
              <a:ext cx="381000" cy="533400"/>
            </a:xfrm>
            <a:prstGeom prst="can">
              <a:avLst>
                <a:gd name="adj" fmla="val 35000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6" name="AutoShape 3136"/>
            <p:cNvSpPr>
              <a:spLocks noChangeArrowheads="1"/>
            </p:cNvSpPr>
            <p:nvPr/>
          </p:nvSpPr>
          <p:spPr bwMode="auto">
            <a:xfrm>
              <a:off x="5399088" y="4510088"/>
              <a:ext cx="381000" cy="533400"/>
            </a:xfrm>
            <a:prstGeom prst="can">
              <a:avLst>
                <a:gd name="adj" fmla="val 35000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7" name="AutoShape 3137"/>
            <p:cNvSpPr>
              <a:spLocks noChangeArrowheads="1"/>
            </p:cNvSpPr>
            <p:nvPr/>
          </p:nvSpPr>
          <p:spPr bwMode="auto">
            <a:xfrm>
              <a:off x="5475288" y="4510088"/>
              <a:ext cx="381000" cy="533400"/>
            </a:xfrm>
            <a:prstGeom prst="can">
              <a:avLst>
                <a:gd name="adj" fmla="val 35000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8" name="AutoShape 3138"/>
            <p:cNvSpPr>
              <a:spLocks noChangeArrowheads="1"/>
            </p:cNvSpPr>
            <p:nvPr/>
          </p:nvSpPr>
          <p:spPr bwMode="auto">
            <a:xfrm>
              <a:off x="5551488" y="4510088"/>
              <a:ext cx="381000" cy="533400"/>
            </a:xfrm>
            <a:prstGeom prst="can">
              <a:avLst>
                <a:gd name="adj" fmla="val 35000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9" name="AutoShape 3139"/>
            <p:cNvSpPr>
              <a:spLocks noChangeArrowheads="1"/>
            </p:cNvSpPr>
            <p:nvPr/>
          </p:nvSpPr>
          <p:spPr bwMode="auto">
            <a:xfrm>
              <a:off x="5627688" y="4510088"/>
              <a:ext cx="381000" cy="533400"/>
            </a:xfrm>
            <a:prstGeom prst="can">
              <a:avLst>
                <a:gd name="adj" fmla="val 35000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0" name="AutoShape 3140"/>
            <p:cNvSpPr>
              <a:spLocks noChangeArrowheads="1"/>
            </p:cNvSpPr>
            <p:nvPr/>
          </p:nvSpPr>
          <p:spPr bwMode="auto">
            <a:xfrm>
              <a:off x="5703888" y="4510088"/>
              <a:ext cx="381000" cy="533400"/>
            </a:xfrm>
            <a:prstGeom prst="can">
              <a:avLst>
                <a:gd name="adj" fmla="val 35000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1" name="AutoShape 3141"/>
            <p:cNvSpPr>
              <a:spLocks noChangeArrowheads="1"/>
            </p:cNvSpPr>
            <p:nvPr/>
          </p:nvSpPr>
          <p:spPr bwMode="auto">
            <a:xfrm>
              <a:off x="5780088" y="4510088"/>
              <a:ext cx="381000" cy="533400"/>
            </a:xfrm>
            <a:prstGeom prst="can">
              <a:avLst>
                <a:gd name="adj" fmla="val 35000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2" name="Text Box 3142"/>
            <p:cNvSpPr txBox="1">
              <a:spLocks noChangeArrowheads="1"/>
            </p:cNvSpPr>
            <p:nvPr/>
          </p:nvSpPr>
          <p:spPr bwMode="auto">
            <a:xfrm>
              <a:off x="3579813" y="5907088"/>
              <a:ext cx="1176337" cy="549275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sz="1000" b="1" dirty="0"/>
                <a:t>Exchange Doc</a:t>
              </a:r>
            </a:p>
            <a:p>
              <a:pPr algn="l"/>
              <a:r>
                <a:rPr lang="en-US" sz="1000" b="1" dirty="0"/>
                <a:t>Application Doc</a:t>
              </a:r>
            </a:p>
            <a:p>
              <a:pPr algn="l"/>
              <a:r>
                <a:rPr lang="en-US" sz="1000" dirty="0"/>
                <a:t>  Cross Reference</a:t>
              </a:r>
            </a:p>
          </p:txBody>
        </p:sp>
        <p:sp>
          <p:nvSpPr>
            <p:cNvPr id="63" name="AutoShape 3143"/>
            <p:cNvSpPr>
              <a:spLocks noChangeArrowheads="1"/>
            </p:cNvSpPr>
            <p:nvPr/>
          </p:nvSpPr>
          <p:spPr bwMode="auto">
            <a:xfrm>
              <a:off x="674688" y="3543300"/>
              <a:ext cx="609600" cy="136525"/>
            </a:xfrm>
            <a:prstGeom prst="leftArrow">
              <a:avLst>
                <a:gd name="adj1" fmla="val 50000"/>
                <a:gd name="adj2" fmla="val 111628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4" name="Text Box 3144"/>
            <p:cNvSpPr txBox="1">
              <a:spLocks noChangeArrowheads="1"/>
            </p:cNvSpPr>
            <p:nvPr/>
          </p:nvSpPr>
          <p:spPr bwMode="auto">
            <a:xfrm>
              <a:off x="6602413" y="5024438"/>
              <a:ext cx="1130300" cy="854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sz="1000" b="1" dirty="0"/>
                <a:t>Turnaround</a:t>
              </a:r>
              <a:endParaRPr lang="en-US" sz="1000" dirty="0"/>
            </a:p>
            <a:p>
              <a:pPr algn="l"/>
              <a:r>
                <a:rPr lang="en-US" sz="1000" dirty="0"/>
                <a:t>Data Item</a:t>
              </a:r>
            </a:p>
            <a:p>
              <a:pPr algn="l"/>
              <a:r>
                <a:rPr lang="en-US" sz="1000" dirty="0"/>
                <a:t>Data Mapping</a:t>
              </a:r>
            </a:p>
            <a:p>
              <a:pPr algn="l"/>
              <a:r>
                <a:rPr lang="en-US" sz="1000" dirty="0"/>
                <a:t>Data Repository</a:t>
              </a:r>
            </a:p>
            <a:p>
              <a:pPr algn="l"/>
              <a:r>
                <a:rPr lang="en-US" sz="1000" dirty="0"/>
                <a:t>Retrieval Method</a:t>
              </a:r>
            </a:p>
          </p:txBody>
        </p:sp>
        <p:sp>
          <p:nvSpPr>
            <p:cNvPr id="65" name="Rectangle 3145"/>
            <p:cNvSpPr>
              <a:spLocks noChangeArrowheads="1"/>
            </p:cNvSpPr>
            <p:nvPr/>
          </p:nvSpPr>
          <p:spPr bwMode="auto">
            <a:xfrm>
              <a:off x="6389688" y="3314700"/>
              <a:ext cx="838200" cy="533400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sz="1200" b="1" dirty="0">
                  <a:solidFill>
                    <a:schemeClr val="bg1"/>
                  </a:solidFill>
                </a:rPr>
                <a:t>Gateway</a:t>
              </a:r>
            </a:p>
          </p:txBody>
        </p:sp>
        <p:sp>
          <p:nvSpPr>
            <p:cNvPr id="66" name="Rectangle 3146"/>
            <p:cNvSpPr>
              <a:spLocks noChangeArrowheads="1"/>
            </p:cNvSpPr>
            <p:nvPr/>
          </p:nvSpPr>
          <p:spPr bwMode="auto">
            <a:xfrm>
              <a:off x="7989888" y="2881313"/>
              <a:ext cx="812800" cy="1371600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0" rIns="0" anchor="ctr"/>
            <a:lstStyle/>
            <a:p>
              <a:r>
                <a:rPr lang="en-US" sz="1000" b="1" dirty="0">
                  <a:solidFill>
                    <a:schemeClr val="bg1"/>
                  </a:solidFill>
                </a:rPr>
                <a:t>QAD</a:t>
              </a:r>
            </a:p>
            <a:p>
              <a:r>
                <a:rPr lang="en-US" sz="1000" b="1" dirty="0">
                  <a:solidFill>
                    <a:schemeClr val="bg1"/>
                  </a:solidFill>
                </a:rPr>
                <a:t>Enterprise</a:t>
              </a:r>
            </a:p>
            <a:p>
              <a:r>
                <a:rPr lang="en-US" sz="1000" b="1" dirty="0">
                  <a:solidFill>
                    <a:schemeClr val="bg1"/>
                  </a:solidFill>
                </a:rPr>
                <a:t>Applications</a:t>
              </a:r>
              <a:endParaRPr lang="en-US" sz="1000" b="1" dirty="0"/>
            </a:p>
          </p:txBody>
        </p:sp>
        <p:sp>
          <p:nvSpPr>
            <p:cNvPr id="67" name="AutoShape 3147"/>
            <p:cNvSpPr>
              <a:spLocks noChangeArrowheads="1"/>
            </p:cNvSpPr>
            <p:nvPr/>
          </p:nvSpPr>
          <p:spPr bwMode="auto">
            <a:xfrm>
              <a:off x="7227888" y="3567113"/>
              <a:ext cx="762000" cy="136525"/>
            </a:xfrm>
            <a:prstGeom prst="leftRightArrow">
              <a:avLst>
                <a:gd name="adj1" fmla="val 50000"/>
                <a:gd name="adj2" fmla="val 111628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8" name="AutoShape 3148"/>
            <p:cNvSpPr>
              <a:spLocks noChangeArrowheads="1"/>
            </p:cNvSpPr>
            <p:nvPr/>
          </p:nvSpPr>
          <p:spPr bwMode="auto">
            <a:xfrm>
              <a:off x="5799138" y="3500438"/>
              <a:ext cx="609600" cy="136525"/>
            </a:xfrm>
            <a:prstGeom prst="leftRightArrow">
              <a:avLst>
                <a:gd name="adj1" fmla="val 50000"/>
                <a:gd name="adj2" fmla="val 89302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9" name="Text Box 3149"/>
            <p:cNvSpPr txBox="1">
              <a:spLocks noChangeArrowheads="1"/>
            </p:cNvSpPr>
            <p:nvPr/>
          </p:nvSpPr>
          <p:spPr bwMode="auto">
            <a:xfrm>
              <a:off x="7608888" y="1811338"/>
              <a:ext cx="1171575" cy="825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sz="800" b="1" dirty="0">
                  <a:solidFill>
                    <a:schemeClr val="hlink"/>
                  </a:solidFill>
                </a:rPr>
                <a:t>Customer Schedule</a:t>
              </a:r>
            </a:p>
            <a:p>
              <a:pPr algn="l"/>
              <a:r>
                <a:rPr lang="en-US" sz="800" b="1" dirty="0">
                  <a:solidFill>
                    <a:schemeClr val="hlink"/>
                  </a:solidFill>
                </a:rPr>
                <a:t>Sales Order</a:t>
              </a:r>
            </a:p>
            <a:p>
              <a:pPr algn="l"/>
              <a:r>
                <a:rPr lang="en-US" sz="800" b="1" dirty="0">
                  <a:solidFill>
                    <a:schemeClr val="hlink"/>
                  </a:solidFill>
                </a:rPr>
                <a:t>Invoice</a:t>
              </a:r>
            </a:p>
            <a:p>
              <a:pPr algn="l"/>
              <a:r>
                <a:rPr lang="en-US" sz="800" b="1" dirty="0">
                  <a:solidFill>
                    <a:schemeClr val="hlink"/>
                  </a:solidFill>
                </a:rPr>
                <a:t>Inventory</a:t>
              </a:r>
            </a:p>
            <a:p>
              <a:pPr algn="l"/>
              <a:r>
                <a:rPr lang="en-US" sz="800" b="1" dirty="0">
                  <a:solidFill>
                    <a:schemeClr val="hlink"/>
                  </a:solidFill>
                </a:rPr>
                <a:t>Remittance</a:t>
              </a:r>
            </a:p>
            <a:p>
              <a:pPr algn="l"/>
              <a:r>
                <a:rPr lang="en-US" sz="800" b="1" dirty="0">
                  <a:solidFill>
                    <a:schemeClr val="hlink"/>
                  </a:solidFill>
                </a:rPr>
                <a:t>Shipment</a:t>
              </a:r>
            </a:p>
          </p:txBody>
        </p:sp>
        <p:sp>
          <p:nvSpPr>
            <p:cNvPr id="70" name="Text Box 3150"/>
            <p:cNvSpPr txBox="1">
              <a:spLocks noChangeArrowheads="1"/>
            </p:cNvSpPr>
            <p:nvPr/>
          </p:nvSpPr>
          <p:spPr bwMode="auto">
            <a:xfrm>
              <a:off x="7608888" y="4481513"/>
              <a:ext cx="1158875" cy="1069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/>
              <a:r>
                <a:rPr lang="en-US" sz="800" b="1" dirty="0">
                  <a:solidFill>
                    <a:schemeClr val="hlink"/>
                  </a:solidFill>
                </a:rPr>
                <a:t>Suppler Schedule</a:t>
              </a:r>
            </a:p>
            <a:p>
              <a:pPr algn="l"/>
              <a:r>
                <a:rPr lang="en-US" sz="800" b="1" dirty="0">
                  <a:solidFill>
                    <a:schemeClr val="hlink"/>
                  </a:solidFill>
                </a:rPr>
                <a:t>Purchase Order</a:t>
              </a:r>
            </a:p>
            <a:p>
              <a:pPr algn="l"/>
              <a:r>
                <a:rPr lang="en-US" sz="800" b="1" dirty="0">
                  <a:solidFill>
                    <a:schemeClr val="hlink"/>
                  </a:solidFill>
                </a:rPr>
                <a:t>Invoice</a:t>
              </a:r>
            </a:p>
            <a:p>
              <a:pPr algn="l"/>
              <a:r>
                <a:rPr lang="en-US" sz="800" b="1" dirty="0">
                  <a:solidFill>
                    <a:schemeClr val="hlink"/>
                  </a:solidFill>
                </a:rPr>
                <a:t>Inventory </a:t>
              </a:r>
            </a:p>
            <a:p>
              <a:pPr algn="l"/>
              <a:r>
                <a:rPr lang="en-US" sz="800" b="1" dirty="0">
                  <a:solidFill>
                    <a:schemeClr val="hlink"/>
                  </a:solidFill>
                </a:rPr>
                <a:t>Remittance</a:t>
              </a:r>
            </a:p>
            <a:p>
              <a:pPr algn="l"/>
              <a:r>
                <a:rPr lang="en-US" sz="800" b="1" dirty="0">
                  <a:solidFill>
                    <a:schemeClr val="hlink"/>
                  </a:solidFill>
                </a:rPr>
                <a:t>Shipment</a:t>
              </a:r>
            </a:p>
            <a:p>
              <a:pPr algn="l"/>
              <a:r>
                <a:rPr lang="en-US" sz="800" b="1" dirty="0">
                  <a:solidFill>
                    <a:schemeClr val="hlink"/>
                  </a:solidFill>
                </a:rPr>
                <a:t>Purchase Order Ack</a:t>
              </a:r>
              <a:endParaRPr lang="en-US" sz="800" dirty="0">
                <a:solidFill>
                  <a:schemeClr val="hlink"/>
                </a:solidFill>
              </a:endParaRPr>
            </a:p>
          </p:txBody>
        </p:sp>
        <p:sp>
          <p:nvSpPr>
            <p:cNvPr id="71" name="AutoShape 3151"/>
            <p:cNvSpPr>
              <a:spLocks noChangeArrowheads="1"/>
            </p:cNvSpPr>
            <p:nvPr/>
          </p:nvSpPr>
          <p:spPr bwMode="auto">
            <a:xfrm>
              <a:off x="7761288" y="4381500"/>
              <a:ext cx="457200" cy="136525"/>
            </a:xfrm>
            <a:prstGeom prst="leftArrow">
              <a:avLst>
                <a:gd name="adj1" fmla="val 50000"/>
                <a:gd name="adj2" fmla="val 83721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2" name="AutoShape 3152"/>
            <p:cNvSpPr>
              <a:spLocks noChangeArrowheads="1"/>
            </p:cNvSpPr>
            <p:nvPr/>
          </p:nvSpPr>
          <p:spPr bwMode="auto">
            <a:xfrm>
              <a:off x="7761288" y="2652713"/>
              <a:ext cx="457200" cy="136525"/>
            </a:xfrm>
            <a:prstGeom prst="rightArrow">
              <a:avLst>
                <a:gd name="adj1" fmla="val 50000"/>
                <a:gd name="adj2" fmla="val 83721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" name="AutoShape 3153"/>
            <p:cNvSpPr>
              <a:spLocks noChangeArrowheads="1"/>
            </p:cNvSpPr>
            <p:nvPr/>
          </p:nvSpPr>
          <p:spPr bwMode="auto">
            <a:xfrm>
              <a:off x="6265863" y="2324100"/>
              <a:ext cx="381000" cy="533400"/>
            </a:xfrm>
            <a:prstGeom prst="can">
              <a:avLst>
                <a:gd name="adj" fmla="val 35000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4" name="Text Box 3154"/>
            <p:cNvSpPr txBox="1">
              <a:spLocks noChangeArrowheads="1"/>
            </p:cNvSpPr>
            <p:nvPr/>
          </p:nvSpPr>
          <p:spPr bwMode="auto">
            <a:xfrm>
              <a:off x="5732463" y="1763713"/>
              <a:ext cx="1881187" cy="54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sz="1000" b="1" dirty="0"/>
                <a:t>Implementation Definition</a:t>
              </a:r>
              <a:endParaRPr lang="en-US" sz="1000" dirty="0"/>
            </a:p>
            <a:p>
              <a:pPr algn="l"/>
              <a:r>
                <a:rPr lang="en-US" sz="1000" dirty="0"/>
                <a:t>Implementation Record</a:t>
              </a:r>
            </a:p>
            <a:p>
              <a:pPr algn="l"/>
              <a:r>
                <a:rPr lang="en-US" sz="1000" dirty="0"/>
                <a:t>Implementation Field</a:t>
              </a:r>
              <a:endParaRPr lang="en-US" sz="800" dirty="0"/>
            </a:p>
          </p:txBody>
        </p:sp>
        <p:sp>
          <p:nvSpPr>
            <p:cNvPr id="75" name="AutoShape 3155"/>
            <p:cNvSpPr>
              <a:spLocks noChangeArrowheads="1"/>
            </p:cNvSpPr>
            <p:nvPr/>
          </p:nvSpPr>
          <p:spPr bwMode="auto">
            <a:xfrm>
              <a:off x="6342063" y="2400300"/>
              <a:ext cx="381000" cy="533400"/>
            </a:xfrm>
            <a:prstGeom prst="can">
              <a:avLst>
                <a:gd name="adj" fmla="val 35000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6" name="Line 3156"/>
            <p:cNvSpPr>
              <a:spLocks noChangeShapeType="1"/>
            </p:cNvSpPr>
            <p:nvPr/>
          </p:nvSpPr>
          <p:spPr bwMode="auto">
            <a:xfrm flipH="1">
              <a:off x="6846888" y="3848100"/>
              <a:ext cx="0" cy="533400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7" name="AutoShape 3157"/>
            <p:cNvSpPr>
              <a:spLocks noChangeArrowheads="1"/>
            </p:cNvSpPr>
            <p:nvPr/>
          </p:nvSpPr>
          <p:spPr bwMode="auto">
            <a:xfrm>
              <a:off x="6618288" y="4381500"/>
              <a:ext cx="381000" cy="533400"/>
            </a:xfrm>
            <a:prstGeom prst="can">
              <a:avLst>
                <a:gd name="adj" fmla="val 35000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8" name="AutoShape 3158"/>
            <p:cNvSpPr>
              <a:spLocks noChangeArrowheads="1"/>
            </p:cNvSpPr>
            <p:nvPr/>
          </p:nvSpPr>
          <p:spPr bwMode="auto">
            <a:xfrm>
              <a:off x="6694488" y="4381500"/>
              <a:ext cx="381000" cy="533400"/>
            </a:xfrm>
            <a:prstGeom prst="can">
              <a:avLst>
                <a:gd name="adj" fmla="val 35000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9" name="AutoShape 3159"/>
            <p:cNvSpPr>
              <a:spLocks noChangeArrowheads="1"/>
            </p:cNvSpPr>
            <p:nvPr/>
          </p:nvSpPr>
          <p:spPr bwMode="auto">
            <a:xfrm>
              <a:off x="6770688" y="4381500"/>
              <a:ext cx="381000" cy="533400"/>
            </a:xfrm>
            <a:prstGeom prst="can">
              <a:avLst>
                <a:gd name="adj" fmla="val 35000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0" name="AutoShape 3160"/>
            <p:cNvSpPr>
              <a:spLocks noChangeArrowheads="1"/>
            </p:cNvSpPr>
            <p:nvPr/>
          </p:nvSpPr>
          <p:spPr bwMode="auto">
            <a:xfrm>
              <a:off x="6846888" y="4381500"/>
              <a:ext cx="381000" cy="533400"/>
            </a:xfrm>
            <a:prstGeom prst="can">
              <a:avLst>
                <a:gd name="adj" fmla="val 35000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1" name="Line 3162"/>
            <p:cNvSpPr>
              <a:spLocks noChangeShapeType="1"/>
            </p:cNvSpPr>
            <p:nvPr/>
          </p:nvSpPr>
          <p:spPr bwMode="auto">
            <a:xfrm flipH="1">
              <a:off x="6097588" y="3860800"/>
              <a:ext cx="419100" cy="660400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2" name="Text Box 3104"/>
            <p:cNvSpPr txBox="1">
              <a:spLocks noChangeArrowheads="1"/>
            </p:cNvSpPr>
            <p:nvPr/>
          </p:nvSpPr>
          <p:spPr bwMode="auto">
            <a:xfrm>
              <a:off x="2608263" y="3143250"/>
              <a:ext cx="801687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sz="900" b="1" dirty="0">
                  <a:solidFill>
                    <a:schemeClr val="folHlink"/>
                  </a:solidFill>
                </a:rPr>
                <a:t>Repository</a:t>
              </a:r>
              <a:endParaRPr lang="en-US" sz="800" dirty="0"/>
            </a:p>
          </p:txBody>
        </p:sp>
        <p:sp>
          <p:nvSpPr>
            <p:cNvPr id="83" name="Text Box 3120"/>
            <p:cNvSpPr txBox="1">
              <a:spLocks noChangeArrowheads="1"/>
            </p:cNvSpPr>
            <p:nvPr/>
          </p:nvSpPr>
          <p:spPr bwMode="auto">
            <a:xfrm>
              <a:off x="4970463" y="3144838"/>
              <a:ext cx="801687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sz="900" b="1" dirty="0">
                  <a:solidFill>
                    <a:schemeClr val="folHlink"/>
                  </a:solidFill>
                </a:rPr>
                <a:t>Repository</a:t>
              </a:r>
              <a:endParaRPr lang="en-US" sz="900" b="1" dirty="0"/>
            </a:p>
          </p:txBody>
        </p:sp>
        <p:sp>
          <p:nvSpPr>
            <p:cNvPr id="84" name="Text Box 3088"/>
            <p:cNvSpPr txBox="1">
              <a:spLocks noChangeArrowheads="1"/>
            </p:cNvSpPr>
            <p:nvPr/>
          </p:nvSpPr>
          <p:spPr bwMode="auto">
            <a:xfrm>
              <a:off x="390525" y="2733675"/>
              <a:ext cx="258763" cy="1581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000" b="1" dirty="0">
                  <a:solidFill>
                    <a:schemeClr val="bg1"/>
                  </a:solidFill>
                </a:rPr>
                <a:t>EXCHANGE FILES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dirty="0" smtClean="0"/>
              <a:t>Introduction to EDI eCommerce</a:t>
            </a:r>
          </a:p>
          <a:p>
            <a:pPr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dirty="0" smtClean="0"/>
              <a:t>Business Considerations</a:t>
            </a:r>
          </a:p>
          <a:p>
            <a:pPr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dirty="0" smtClean="0"/>
              <a:t>Set up EDI eCommerce</a:t>
            </a:r>
          </a:p>
          <a:p>
            <a:r>
              <a:rPr lang="en-US" dirty="0" smtClean="0"/>
              <a:t>Process EDI eCommerce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Overview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EDI-EC-SU-600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EDI eCommerce Setup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EDI-EC-SU-070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597585" y="806876"/>
            <a:ext cx="6962775" cy="50530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 Subsystem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 Number Range Management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eCommerce Control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Exchange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 Subsystem/Exchange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Application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Implementation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Transformation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Trading Partner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Transmission Group Maintenance</a:t>
            </a:r>
          </a:p>
        </p:txBody>
      </p:sp>
      <p:sp>
        <p:nvSpPr>
          <p:cNvPr id="5" name="Line 1135"/>
          <p:cNvSpPr>
            <a:spLocks noChangeShapeType="1"/>
          </p:cNvSpPr>
          <p:nvPr/>
        </p:nvSpPr>
        <p:spPr bwMode="auto">
          <a:xfrm>
            <a:off x="1104900" y="764629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1607633" y="857116"/>
            <a:ext cx="6962775" cy="50530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 Subsystem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 Number Range Management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eCommerce Control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Exchange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EC Subsystem/Exchange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Application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Implementation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Transformation Definition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Trading Partner Maintenance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Transmission Group Maintenance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EDI eCommerce Setup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EDI-EC-SU-080</a:t>
            </a:r>
            <a:endParaRPr lang="en-US" dirty="0"/>
          </a:p>
        </p:txBody>
      </p:sp>
      <p:sp>
        <p:nvSpPr>
          <p:cNvPr id="6" name="Line 1135"/>
          <p:cNvSpPr>
            <a:spLocks noChangeShapeType="1"/>
          </p:cNvSpPr>
          <p:nvPr/>
        </p:nvSpPr>
        <p:spPr bwMode="auto">
          <a:xfrm>
            <a:off x="1104900" y="754581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dirty="0" smtClean="0"/>
              <a:t>Actis</a:t>
            </a:r>
          </a:p>
          <a:p>
            <a:pPr>
              <a:lnSpc>
                <a:spcPct val="80000"/>
              </a:lnSpc>
            </a:pPr>
            <a:r>
              <a:rPr lang="en-US" dirty="0" smtClean="0"/>
              <a:t>GE Exchange</a:t>
            </a:r>
          </a:p>
          <a:p>
            <a:pPr>
              <a:lnSpc>
                <a:spcPct val="80000"/>
              </a:lnSpc>
            </a:pPr>
            <a:r>
              <a:rPr lang="en-US" dirty="0" smtClean="0"/>
              <a:t>Peregrine STX (Trusted Link)</a:t>
            </a:r>
          </a:p>
          <a:p>
            <a:pPr>
              <a:lnSpc>
                <a:spcPct val="80000"/>
              </a:lnSpc>
            </a:pPr>
            <a:r>
              <a:rPr lang="en-US" dirty="0" smtClean="0"/>
              <a:t>Perwill</a:t>
            </a:r>
          </a:p>
          <a:p>
            <a:pPr>
              <a:lnSpc>
                <a:spcPct val="80000"/>
              </a:lnSpc>
            </a:pPr>
            <a:r>
              <a:rPr lang="en-US" dirty="0" smtClean="0"/>
              <a:t>Radley’s Redi</a:t>
            </a:r>
          </a:p>
          <a:p>
            <a:pPr>
              <a:lnSpc>
                <a:spcPct val="80000"/>
              </a:lnSpc>
            </a:pPr>
            <a:r>
              <a:rPr lang="en-US" dirty="0" smtClean="0"/>
              <a:t>Seeburger</a:t>
            </a:r>
          </a:p>
          <a:p>
            <a:pPr>
              <a:lnSpc>
                <a:spcPct val="80000"/>
              </a:lnSpc>
            </a:pPr>
            <a:r>
              <a:rPr lang="en-US" dirty="0" smtClean="0"/>
              <a:t>Sterling’s Gentran</a:t>
            </a:r>
          </a:p>
          <a:p>
            <a:pPr>
              <a:lnSpc>
                <a:spcPct val="80000"/>
              </a:lnSpc>
            </a:pPr>
            <a:r>
              <a:rPr lang="en-US" dirty="0" smtClean="0"/>
              <a:t>Tie-Commerce (formerly St. Paul’s Software)</a:t>
            </a:r>
          </a:p>
          <a:p>
            <a:pPr>
              <a:lnSpc>
                <a:spcPct val="80000"/>
              </a:lnSpc>
            </a:pPr>
            <a:r>
              <a:rPr lang="en-US" dirty="0" smtClean="0"/>
              <a:t>Trinary Edi-windows</a:t>
            </a:r>
          </a:p>
          <a:p>
            <a:pPr>
              <a:lnSpc>
                <a:spcPct val="80000"/>
              </a:lnSpc>
            </a:pPr>
            <a:r>
              <a:rPr lang="en-US" dirty="0" smtClean="0"/>
              <a:t>Others</a:t>
            </a:r>
          </a:p>
          <a:p>
            <a:pPr>
              <a:lnSpc>
                <a:spcPct val="80000"/>
              </a:lnSpc>
              <a:buNone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 Subsystems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EDI-EC-SU-090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 2010 Template.potx</Template>
  <TotalTime>820</TotalTime>
  <Words>1373</Words>
  <Application>Microsoft Office PowerPoint</Application>
  <PresentationFormat>On-screen Show (4:3)</PresentationFormat>
  <Paragraphs>466</Paragraphs>
  <Slides>60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1" baseType="lpstr">
      <vt:lpstr>QAD 2010 Template</vt:lpstr>
      <vt:lpstr>Setup EDI eCommerce</vt:lpstr>
      <vt:lpstr>EDI eCommerce: A Data Integration Tool Set</vt:lpstr>
      <vt:lpstr>EC Subsystem</vt:lpstr>
      <vt:lpstr>EDI eCommerce Architecture</vt:lpstr>
      <vt:lpstr>EDI eCommerce Architecture</vt:lpstr>
      <vt:lpstr>EDI eCommerce Table-Based Design</vt:lpstr>
      <vt:lpstr>EDI eCommerce Setup</vt:lpstr>
      <vt:lpstr>EDI eCommerce Setup</vt:lpstr>
      <vt:lpstr>EC Subsystems</vt:lpstr>
      <vt:lpstr>Schematic of an EDI Transmission</vt:lpstr>
      <vt:lpstr>EC Subsystem Definition Maintenance</vt:lpstr>
      <vt:lpstr>Flat File Information In Standards Neutral Format (SNF)</vt:lpstr>
      <vt:lpstr>EC Subsystem Definition Maintenance</vt:lpstr>
      <vt:lpstr>EDI eCommerce Setup</vt:lpstr>
      <vt:lpstr>eCommerce Number Range Maintenance</vt:lpstr>
      <vt:lpstr>EDI eCommerce Setup</vt:lpstr>
      <vt:lpstr>eCommerce Control</vt:lpstr>
      <vt:lpstr>eCommerce Control</vt:lpstr>
      <vt:lpstr>eCommerce Control</vt:lpstr>
      <vt:lpstr>EDI eCommerce Setup</vt:lpstr>
      <vt:lpstr>Exchange Definition Maintenance</vt:lpstr>
      <vt:lpstr>Exchange Definition Maintenance</vt:lpstr>
      <vt:lpstr>Exchange Definition Maintenance</vt:lpstr>
      <vt:lpstr>Exchange Definition Maintenance – XML Setup</vt:lpstr>
      <vt:lpstr>Exchange Definition Maintenance – XML Setup</vt:lpstr>
      <vt:lpstr>Exchange Definition Maintenance</vt:lpstr>
      <vt:lpstr>Exchange Definition Maintenance – XML Setup</vt:lpstr>
      <vt:lpstr>EDI eCommerce Setup</vt:lpstr>
      <vt:lpstr>EC Subsystem/Exchange Maintenance</vt:lpstr>
      <vt:lpstr>Flat File Information In Standards Neutral Format (SNF)</vt:lpstr>
      <vt:lpstr>EDI eCommerce Setup</vt:lpstr>
      <vt:lpstr>Application Definition Maint</vt:lpstr>
      <vt:lpstr>Application Definition Maint</vt:lpstr>
      <vt:lpstr>Application Definition Maint</vt:lpstr>
      <vt:lpstr>EDI eCommerce Setup</vt:lpstr>
      <vt:lpstr>Implementation Definition Maint</vt:lpstr>
      <vt:lpstr>Implementation Definition Maint</vt:lpstr>
      <vt:lpstr>Implementation Definition Maint</vt:lpstr>
      <vt:lpstr>Implementation Definition Maint</vt:lpstr>
      <vt:lpstr>Implementation Definition Maint</vt:lpstr>
      <vt:lpstr>Implementation Definition Maint</vt:lpstr>
      <vt:lpstr>Implementation Definition Maint</vt:lpstr>
      <vt:lpstr>Turnaround Data Maintenance</vt:lpstr>
      <vt:lpstr>Implementation Definition Maint</vt:lpstr>
      <vt:lpstr>Implementation Definition Maint</vt:lpstr>
      <vt:lpstr>EDI eCommerce Setup</vt:lpstr>
      <vt:lpstr>Transformation Definition Maint</vt:lpstr>
      <vt:lpstr>Transformation Engine</vt:lpstr>
      <vt:lpstr>EDI eCommerce Setup</vt:lpstr>
      <vt:lpstr>Trading Partner Maintenance</vt:lpstr>
      <vt:lpstr>Trading Partner Maintenance</vt:lpstr>
      <vt:lpstr>Trading Partner Maintenance</vt:lpstr>
      <vt:lpstr>Trading Partner Maintenance</vt:lpstr>
      <vt:lpstr>Trading Parnter Maintenance</vt:lpstr>
      <vt:lpstr>Trading Partner Parameter Maintenance</vt:lpstr>
      <vt:lpstr>EDI eCommerce Setup</vt:lpstr>
      <vt:lpstr>Transmission Group Maintenance</vt:lpstr>
      <vt:lpstr>EDI eCommerce Setup - Review</vt:lpstr>
      <vt:lpstr>Activities</vt:lpstr>
      <vt:lpstr>Course Overview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jdk</dc:creator>
  <cp:lastModifiedBy>mdf</cp:lastModifiedBy>
  <cp:revision>40</cp:revision>
  <dcterms:created xsi:type="dcterms:W3CDTF">2010-10-05T00:44:07Z</dcterms:created>
  <dcterms:modified xsi:type="dcterms:W3CDTF">2011-01-27T19:33:50Z</dcterms:modified>
</cp:coreProperties>
</file>