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675" r:id="rId2"/>
  </p:sldMasterIdLst>
  <p:notesMasterIdLst>
    <p:notesMasterId r:id="rId28"/>
  </p:notesMasterIdLst>
  <p:sldIdLst>
    <p:sldId id="256" r:id="rId3"/>
    <p:sldId id="258" r:id="rId4"/>
    <p:sldId id="259" r:id="rId5"/>
    <p:sldId id="260" r:id="rId6"/>
    <p:sldId id="261" r:id="rId7"/>
    <p:sldId id="280" r:id="rId8"/>
    <p:sldId id="279" r:id="rId9"/>
    <p:sldId id="28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</p:sldIdLst>
  <p:sldSz cx="9144000" cy="6858000" type="screen4x3"/>
  <p:notesSz cx="6858000" cy="9144000"/>
  <p:custDataLst>
    <p:tags r:id="rId29"/>
  </p:custData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ECFF"/>
    <a:srgbClr val="FFFFCC"/>
    <a:srgbClr val="808080"/>
    <a:srgbClr val="5A87C6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9667" autoAdjust="0"/>
  </p:normalViewPr>
  <p:slideViewPr>
    <p:cSldViewPr>
      <p:cViewPr varScale="1">
        <p:scale>
          <a:sx n="73" d="100"/>
          <a:sy n="73" d="100"/>
        </p:scale>
        <p:origin x="-42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60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fld id="{CF05F1E2-376A-4CD4-BAC9-BF707856E0C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F7F4898-76F2-4F98-BFF9-837CFC78B5BE}" type="slidenum">
              <a:rPr lang="en-US"/>
              <a:pPr/>
              <a:t>3</a:t>
            </a:fld>
            <a:endParaRPr lang="en-US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b="1" smtClean="0"/>
              <a:t>Period Statuses</a:t>
            </a:r>
          </a:p>
          <a:p>
            <a:pPr eaLnBrk="1" hangingPunct="1"/>
            <a:r>
              <a:rPr lang="en-US" smtClean="0"/>
              <a:t>The status associated with a GL period determines what kind of activity</a:t>
            </a:r>
          </a:p>
          <a:p>
            <a:pPr eaLnBrk="1" hangingPunct="1"/>
            <a:r>
              <a:rPr lang="en-US" smtClean="0"/>
              <a:t>can take place. A period can have one of four assigned statuses:</a:t>
            </a:r>
          </a:p>
          <a:p>
            <a:pPr eaLnBrk="1" hangingPunct="1"/>
            <a:r>
              <a:rPr lang="en-US" i="1" smtClean="0"/>
              <a:t>Open. </a:t>
            </a:r>
            <a:r>
              <a:rPr lang="en-US" smtClean="0"/>
              <a:t>This is the normal period status and applies when no closing</a:t>
            </a:r>
          </a:p>
          <a:p>
            <a:pPr eaLnBrk="1" hangingPunct="1"/>
            <a:r>
              <a:rPr lang="en-US" smtClean="0"/>
              <a:t>date has been set for the period. Transactions are normally posted</a:t>
            </a:r>
          </a:p>
          <a:p>
            <a:pPr eaLnBrk="1" hangingPunct="1"/>
            <a:r>
              <a:rPr lang="en-US" smtClean="0"/>
              <a:t>during open periods, except when the period has been Locked and reopened.</a:t>
            </a:r>
          </a:p>
          <a:p>
            <a:pPr eaLnBrk="1" hangingPunct="1"/>
            <a:r>
              <a:rPr lang="en-US" smtClean="0"/>
              <a:t>The closing date for the period is automatically set once you</a:t>
            </a:r>
          </a:p>
          <a:p>
            <a:pPr eaLnBrk="1" hangingPunct="1"/>
            <a:r>
              <a:rPr lang="en-US" smtClean="0"/>
              <a:t>begin the process of closing the period. Some entities within a domain</a:t>
            </a:r>
          </a:p>
          <a:p>
            <a:pPr eaLnBrk="1" hangingPunct="1"/>
            <a:r>
              <a:rPr lang="en-US" smtClean="0"/>
              <a:t>may need to keep a GL period open for longer than other entities in</a:t>
            </a:r>
          </a:p>
          <a:p>
            <a:pPr eaLnBrk="1" hangingPunct="1"/>
            <a:r>
              <a:rPr lang="en-US" smtClean="0"/>
              <a:t>the same domain.</a:t>
            </a:r>
          </a:p>
          <a:p>
            <a:pPr eaLnBrk="1" hangingPunct="1"/>
            <a:r>
              <a:rPr lang="en-US" i="1" smtClean="0"/>
              <a:t>Locked/Locked. </a:t>
            </a:r>
            <a:r>
              <a:rPr lang="en-US" smtClean="0"/>
              <a:t>This status applies when the period is subject to a</a:t>
            </a:r>
          </a:p>
          <a:p>
            <a:pPr eaLnBrk="1" hangingPunct="1"/>
            <a:r>
              <a:rPr lang="en-US" smtClean="0"/>
              <a:t>monthly closing. You can close a GL period for one entity and leave it</a:t>
            </a:r>
          </a:p>
          <a:p>
            <a:pPr eaLnBrk="1" hangingPunct="1"/>
            <a:r>
              <a:rPr lang="en-US" smtClean="0"/>
              <a:t>open for all other entities in the same domain. You can unlock a GL</a:t>
            </a:r>
          </a:p>
          <a:p>
            <a:pPr eaLnBrk="1" hangingPunct="1"/>
            <a:r>
              <a:rPr lang="en-US" smtClean="0"/>
              <a:t>period if more transactions need to be processed for that period.</a:t>
            </a:r>
          </a:p>
          <a:p>
            <a:pPr eaLnBrk="1" hangingPunct="1"/>
            <a:r>
              <a:rPr lang="en-US" i="1" smtClean="0"/>
              <a:t>Reported. </a:t>
            </a:r>
            <a:r>
              <a:rPr lang="en-US" smtClean="0"/>
              <a:t>The Reported status applies to a period for which Monthly</a:t>
            </a:r>
          </a:p>
          <a:p>
            <a:pPr eaLnBrk="1" hangingPunct="1"/>
            <a:r>
              <a:rPr lang="en-US" smtClean="0"/>
              <a:t>Closing has been successfully run and reported. You can reset a</a:t>
            </a:r>
          </a:p>
          <a:p>
            <a:pPr eaLnBrk="1" hangingPunct="1"/>
            <a:r>
              <a:rPr lang="en-US" smtClean="0"/>
              <a:t>reported GL period to a different status.</a:t>
            </a:r>
          </a:p>
          <a:p>
            <a:pPr eaLnBrk="1" hangingPunct="1"/>
            <a:r>
              <a:rPr lang="en-US" i="1" smtClean="0"/>
              <a:t>Frozen. </a:t>
            </a:r>
            <a:r>
              <a:rPr lang="en-US" smtClean="0"/>
              <a:t>When you run Monthly Closing for a period, the Frozen</a:t>
            </a:r>
          </a:p>
          <a:p>
            <a:pPr eaLnBrk="1" hangingPunct="1"/>
            <a:r>
              <a:rPr lang="en-US" smtClean="0"/>
              <a:t>status is automatically applied to the previous period. A Frozen</a:t>
            </a:r>
          </a:p>
          <a:p>
            <a:pPr eaLnBrk="1" hangingPunct="1"/>
            <a:r>
              <a:rPr lang="en-US" smtClean="0"/>
              <a:t>period cannot be reopened.</a:t>
            </a:r>
          </a:p>
          <a:p>
            <a:pPr eaLnBrk="1" hangingPunct="1">
              <a:lnSpc>
                <a:spcPct val="80000"/>
              </a:lnSpc>
            </a:pPr>
            <a:r>
              <a:rPr lang="en-US" smtClean="0"/>
              <a:t>Open Period</a:t>
            </a:r>
          </a:p>
          <a:p>
            <a:pPr lvl="1" eaLnBrk="1" hangingPunct="1">
              <a:lnSpc>
                <a:spcPct val="80000"/>
              </a:lnSpc>
            </a:pPr>
            <a:r>
              <a:rPr lang="en-US" smtClean="0"/>
              <a:t>Transaction posting allowed</a:t>
            </a:r>
          </a:p>
          <a:p>
            <a:pPr eaLnBrk="1" hangingPunct="1">
              <a:lnSpc>
                <a:spcPct val="80000"/>
              </a:lnSpc>
            </a:pPr>
            <a:r>
              <a:rPr lang="en-US" smtClean="0"/>
              <a:t>Report Period</a:t>
            </a:r>
          </a:p>
          <a:p>
            <a:pPr eaLnBrk="1" hangingPunct="1">
              <a:lnSpc>
                <a:spcPct val="80000"/>
              </a:lnSpc>
            </a:pPr>
            <a:r>
              <a:rPr lang="en-US" smtClean="0"/>
              <a:t>Close Report Period</a:t>
            </a:r>
          </a:p>
          <a:p>
            <a:pPr lvl="1" eaLnBrk="1" hangingPunct="1">
              <a:lnSpc>
                <a:spcPct val="80000"/>
              </a:lnSpc>
            </a:pPr>
            <a:r>
              <a:rPr lang="en-US" smtClean="0"/>
              <a:t>No transaction posting</a:t>
            </a:r>
          </a:p>
          <a:p>
            <a:pPr eaLnBrk="1" hangingPunct="1">
              <a:lnSpc>
                <a:spcPct val="80000"/>
              </a:lnSpc>
            </a:pPr>
            <a:r>
              <a:rPr lang="en-US" smtClean="0"/>
              <a:t>Undo Close Report Period</a:t>
            </a:r>
          </a:p>
          <a:p>
            <a:pPr eaLnBrk="1" hangingPunct="1">
              <a:lnSpc>
                <a:spcPct val="80000"/>
              </a:lnSpc>
            </a:pPr>
            <a:r>
              <a:rPr lang="en-US" smtClean="0"/>
              <a:t>Undo Report Period</a:t>
            </a:r>
          </a:p>
          <a:p>
            <a:pPr eaLnBrk="1" hangingPunct="1">
              <a:lnSpc>
                <a:spcPct val="80000"/>
              </a:lnSpc>
            </a:pPr>
            <a:endParaRPr lang="en-US" sz="1000" smtClean="0"/>
          </a:p>
          <a:p>
            <a:pPr eaLnBrk="1" hangingPunct="1"/>
            <a:r>
              <a:rPr lang="en-US" smtClean="0"/>
              <a:t>Undo close only if:</a:t>
            </a:r>
          </a:p>
          <a:p>
            <a:pPr lvl="1" eaLnBrk="1" hangingPunct="1"/>
            <a:r>
              <a:rPr lang="en-US" smtClean="0"/>
              <a:t>Period status = locked</a:t>
            </a:r>
          </a:p>
          <a:p>
            <a:pPr lvl="1" eaLnBrk="1" hangingPunct="1"/>
            <a:r>
              <a:rPr lang="en-US" smtClean="0"/>
              <a:t>Previous period = reported</a:t>
            </a:r>
          </a:p>
          <a:p>
            <a:pPr lvl="1" eaLnBrk="1" hangingPunct="1"/>
            <a:r>
              <a:rPr lang="en-US" smtClean="0"/>
              <a:t>No unposted transactions in operational modules</a:t>
            </a:r>
          </a:p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90A7864-FDF3-4F94-B23A-212812BAB856}" type="slidenum">
              <a:rPr lang="en-US"/>
              <a:pPr/>
              <a:t>4</a:t>
            </a:fld>
            <a:endParaRPr lang="en-US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/>
              <a:t>AP includes AP subledger and Sales include Sales Subledger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930BBE9-BADA-4D2D-9C93-591BCD549D9D}" type="slidenum">
              <a:rPr lang="en-US"/>
              <a:pPr/>
              <a:t>5</a:t>
            </a:fld>
            <a:endParaRPr lang="en-US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z="1000" smtClean="0"/>
              <a:t>If the conditions to close the accounting are met :</a:t>
            </a:r>
            <a:r>
              <a:rPr lang="en-US" smtClean="0"/>
              <a:t> </a:t>
            </a:r>
          </a:p>
          <a:p>
            <a:pPr lvl="1" eaLnBrk="1" hangingPunct="1"/>
            <a:r>
              <a:rPr lang="en-US" smtClean="0"/>
              <a:t>System creates “closing period”</a:t>
            </a:r>
          </a:p>
          <a:p>
            <a:pPr lvl="1" eaLnBrk="1" hangingPunct="1"/>
            <a:r>
              <a:rPr lang="en-US" smtClean="0"/>
              <a:t>System creates “opening period(00)”</a:t>
            </a:r>
          </a:p>
          <a:p>
            <a:pPr lvl="1" eaLnBrk="1" hangingPunct="1"/>
            <a:r>
              <a:rPr lang="en-US" smtClean="0"/>
              <a:t>P&amp;L transfer to Balance Sheet posting (optional)</a:t>
            </a:r>
          </a:p>
          <a:p>
            <a:pPr lvl="1" eaLnBrk="1" hangingPunct="1"/>
            <a:r>
              <a:rPr lang="en-US" smtClean="0"/>
              <a:t>P&amp;L closing posting</a:t>
            </a:r>
          </a:p>
          <a:p>
            <a:pPr lvl="1" eaLnBrk="1" hangingPunct="1"/>
            <a:r>
              <a:rPr lang="en-US" smtClean="0"/>
              <a:t>Balance Sheet closing posting</a:t>
            </a:r>
          </a:p>
          <a:p>
            <a:pPr lvl="1" eaLnBrk="1" hangingPunct="1"/>
            <a:r>
              <a:rPr lang="en-US" smtClean="0"/>
              <a:t>Balance Sheet reopening posting</a:t>
            </a:r>
          </a:p>
          <a:p>
            <a:pPr lvl="1" eaLnBrk="1" hangingPunct="1"/>
            <a:r>
              <a:rPr lang="en-US" smtClean="0"/>
              <a:t>Freeze accounting periods of the year </a:t>
            </a:r>
          </a:p>
          <a:p>
            <a:pPr lvl="1" eaLnBrk="1" hangingPunct="1"/>
            <a:r>
              <a:rPr lang="en-US" smtClean="0"/>
              <a:t>Year Closing Postings : </a:t>
            </a:r>
          </a:p>
          <a:p>
            <a:pPr lvl="3" eaLnBrk="1" hangingPunct="1"/>
            <a:r>
              <a:rPr lang="en-US" smtClean="0"/>
              <a:t>GL and Sub-account  level</a:t>
            </a:r>
          </a:p>
          <a:p>
            <a:pPr lvl="3" eaLnBrk="1" hangingPunct="1"/>
            <a:r>
              <a:rPr lang="en-US" smtClean="0"/>
              <a:t>BC and MC </a:t>
            </a:r>
          </a:p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2008-EF-GLPC-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2008-EF-GLPC-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2008-EF-GLPC-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EF-GLPC-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EF-GLPC-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EF-GLPC-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EF-GLPC-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EF-GLPC-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EF-GLPC-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2008-EF-GLPC-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2008-EF-GLPC-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2008-EF-GLPC-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2008-EF-GLPC-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2008-EF-GLPC-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2008-EF-GLPC-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2008-EF-GLPC-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2008-EF-GLPC-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2008-EF-GLPC-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17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1029" name="Picture 5" descr="pg2_graphic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954963" y="6648450"/>
            <a:ext cx="1189037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 smtClean="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2008-EF-GLPC-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dirty="0" smtClean="0"/>
              <a:t>EF-GLPC-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7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>
            <a:normAutofit/>
          </a:bodyPr>
          <a:lstStyle/>
          <a:p>
            <a:r>
              <a:rPr lang="en-US" sz="2400" dirty="0" smtClean="0"/>
              <a:t>GL Period Closing Process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IE" dirty="0" smtClean="0"/>
              <a:t>Enterprise Financials Fundamentals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Lock by Application Areas - Example</a:t>
            </a:r>
          </a:p>
        </p:txBody>
      </p:sp>
      <p:sp>
        <p:nvSpPr>
          <p:cNvPr id="9218" name="Footer Placeholder 4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EF-GLPC-070</a:t>
            </a:r>
            <a:endParaRPr lang="en-US"/>
          </a:p>
        </p:txBody>
      </p:sp>
      <p:graphicFrame>
        <p:nvGraphicFramePr>
          <p:cNvPr id="17411" name="Group 3"/>
          <p:cNvGraphicFramePr>
            <a:graphicFrameLocks noGrp="1"/>
          </p:cNvGraphicFramePr>
          <p:nvPr>
            <p:ph sz="half" idx="4294967295"/>
          </p:nvPr>
        </p:nvGraphicFramePr>
        <p:xfrm>
          <a:off x="660400" y="2085975"/>
          <a:ext cx="7788275" cy="2983232"/>
        </p:xfrm>
        <a:graphic>
          <a:graphicData uri="http://schemas.openxmlformats.org/drawingml/2006/table">
            <a:tbl>
              <a:tblPr/>
              <a:tblGrid>
                <a:gridCol w="3011488"/>
                <a:gridCol w="1092200"/>
                <a:gridCol w="1187450"/>
                <a:gridCol w="1169987"/>
                <a:gridCol w="1327150"/>
              </a:tblGrid>
              <a:tr h="546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ahoma" pitchFamily="34" charset="0"/>
                        </a:rPr>
                        <a:t>Period</a:t>
                      </a:r>
                    </a:p>
                  </a:txBody>
                  <a:tcPr marL="92075" marR="92075" marT="46038" marB="4603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ahoma" pitchFamily="34" charset="0"/>
                        </a:rPr>
                        <a:t>01/12</a:t>
                      </a: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ahoma" pitchFamily="34" charset="0"/>
                        </a:rPr>
                        <a:t>02/12</a:t>
                      </a: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ahoma" pitchFamily="34" charset="0"/>
                        </a:rPr>
                        <a:t>03/12</a:t>
                      </a: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ahoma" pitchFamily="34" charset="0"/>
                        </a:rPr>
                        <a:t>04/12</a:t>
                      </a: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6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ahoma" pitchFamily="34" charset="0"/>
                        </a:rPr>
                        <a:t>Global Period Status</a:t>
                      </a:r>
                    </a:p>
                  </a:txBody>
                  <a:tcPr marL="92075" marR="92075" marT="46038" marB="4603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ahoma" pitchFamily="34" charset="0"/>
                        </a:rPr>
                        <a:t>Open</a:t>
                      </a: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ahoma" pitchFamily="34" charset="0"/>
                        </a:rPr>
                        <a:t>Open</a:t>
                      </a: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ahoma" pitchFamily="34" charset="0"/>
                        </a:rPr>
                        <a:t>Open</a:t>
                      </a: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ahoma" pitchFamily="34" charset="0"/>
                        </a:rPr>
                        <a:t>Locked</a:t>
                      </a: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9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ahoma" pitchFamily="34" charset="0"/>
                        </a:rPr>
                        <a:t>AP Ledger</a:t>
                      </a:r>
                    </a:p>
                  </a:txBody>
                  <a:tcPr marL="92075" marR="92075" marT="46038" marB="4603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ahoma" pitchFamily="34" charset="0"/>
                        </a:rPr>
                        <a:t>Open</a:t>
                      </a: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ahoma" pitchFamily="34" charset="0"/>
                        </a:rPr>
                        <a:t>Open</a:t>
                      </a: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ahoma" pitchFamily="34" charset="0"/>
                        </a:rPr>
                        <a:t>Locked</a:t>
                      </a: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ahoma" pitchFamily="34" charset="0"/>
                        </a:rPr>
                        <a:t>Locked</a:t>
                      </a: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8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ahoma" pitchFamily="34" charset="0"/>
                        </a:rPr>
                        <a:t>AR Ledger</a:t>
                      </a:r>
                    </a:p>
                  </a:txBody>
                  <a:tcPr marL="92075" marR="92075" marT="46038" marB="4603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ahoma" pitchFamily="34" charset="0"/>
                        </a:rPr>
                        <a:t>Open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ahoma" pitchFamily="34" charset="0"/>
                        </a:rPr>
                        <a:t>Locked</a:t>
                      </a: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ahoma" pitchFamily="34" charset="0"/>
                        </a:rPr>
                        <a:t>Locked</a:t>
                      </a: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ahoma" pitchFamily="34" charset="0"/>
                        </a:rPr>
                        <a:t>Locked</a:t>
                      </a: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4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ahoma" pitchFamily="34" charset="0"/>
                        </a:rPr>
                        <a:t>…</a:t>
                      </a:r>
                    </a:p>
                  </a:txBody>
                  <a:tcPr marL="92075" marR="92075" marT="46038" marB="4603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ahoma" pitchFamily="34" charset="0"/>
                        </a:rPr>
                        <a:t>Open</a:t>
                      </a: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ahoma" pitchFamily="34" charset="0"/>
                        </a:rPr>
                        <a:t>Open</a:t>
                      </a: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ahoma" pitchFamily="34" charset="0"/>
                        </a:rPr>
                        <a:t>Locked</a:t>
                      </a: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ahoma" pitchFamily="34" charset="0"/>
                        </a:rPr>
                        <a:t>Locked</a:t>
                      </a: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2800" smtClean="0"/>
              <a:t>Period Report</a:t>
            </a:r>
          </a:p>
        </p:txBody>
      </p:sp>
      <p:sp>
        <p:nvSpPr>
          <p:cNvPr id="102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EF-GLPC-080</a:t>
            </a:r>
            <a:endParaRPr lang="en-US"/>
          </a:p>
        </p:txBody>
      </p:sp>
      <p:pic>
        <p:nvPicPr>
          <p:cNvPr id="7" name="Picture 6" descr="Entity-GL-Period-Repor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7225" y="938212"/>
            <a:ext cx="7829550" cy="4981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84" name="Line 19"/>
          <p:cNvSpPr>
            <a:spLocks noChangeShapeType="1"/>
          </p:cNvSpPr>
          <p:nvPr/>
        </p:nvSpPr>
        <p:spPr bwMode="auto">
          <a:xfrm>
            <a:off x="1638300" y="3824288"/>
            <a:ext cx="800100" cy="0"/>
          </a:xfrm>
          <a:prstGeom prst="line">
            <a:avLst/>
          </a:prstGeom>
          <a:noFill/>
          <a:ln w="28575">
            <a:solidFill>
              <a:schemeClr val="tx2"/>
            </a:solidFill>
            <a:round/>
            <a:headEnd/>
            <a:tailEnd type="triangle" w="med" len="med"/>
          </a:ln>
          <a:effectLst/>
        </p:spPr>
        <p:txBody>
          <a:bodyPr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1283" name="Line 18"/>
          <p:cNvSpPr>
            <a:spLocks noChangeShapeType="1"/>
          </p:cNvSpPr>
          <p:nvPr/>
        </p:nvSpPr>
        <p:spPr bwMode="auto">
          <a:xfrm>
            <a:off x="3848100" y="3824288"/>
            <a:ext cx="723900" cy="0"/>
          </a:xfrm>
          <a:prstGeom prst="line">
            <a:avLst/>
          </a:prstGeom>
          <a:noFill/>
          <a:ln w="28575">
            <a:solidFill>
              <a:schemeClr val="tx2"/>
            </a:solidFill>
            <a:round/>
            <a:headEnd/>
            <a:tailEnd type="triangle" w="med" len="med"/>
          </a:ln>
          <a:effectLst/>
        </p:spPr>
        <p:txBody>
          <a:bodyPr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1285" name="Line 20"/>
          <p:cNvSpPr>
            <a:spLocks noChangeShapeType="1"/>
          </p:cNvSpPr>
          <p:nvPr/>
        </p:nvSpPr>
        <p:spPr bwMode="auto">
          <a:xfrm>
            <a:off x="6057900" y="3811588"/>
            <a:ext cx="800100" cy="0"/>
          </a:xfrm>
          <a:prstGeom prst="line">
            <a:avLst/>
          </a:prstGeom>
          <a:noFill/>
          <a:ln w="28575">
            <a:solidFill>
              <a:schemeClr val="tx2"/>
            </a:solidFill>
            <a:round/>
            <a:headEnd/>
            <a:tailEnd type="triangle" w="med" len="med"/>
          </a:ln>
          <a:effectLst/>
        </p:spPr>
        <p:txBody>
          <a:bodyPr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Period Report - Gateways</a:t>
            </a:r>
            <a:endParaRPr lang="en-US" dirty="0"/>
          </a:p>
        </p:txBody>
      </p:sp>
      <p:sp>
        <p:nvSpPr>
          <p:cNvPr id="1126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EF-GLPC-090</a:t>
            </a: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533400" y="2597150"/>
            <a:ext cx="1279525" cy="2387600"/>
          </a:xfrm>
          <a:prstGeom prst="rect">
            <a:avLst/>
          </a:prstGeom>
          <a:solidFill>
            <a:schemeClr val="accent1"/>
          </a:solidFill>
          <a:ln w="28575" algn="ctr">
            <a:solidFill>
              <a:srgbClr val="5A87C6"/>
            </a:solidFill>
            <a:miter lim="800000"/>
            <a:headEnd/>
            <a:tailEnd/>
          </a:ln>
          <a:effectLst>
            <a:outerShdw dist="71842" dir="2700000" algn="ctr" rotWithShape="0">
              <a:srgbClr val="808080"/>
            </a:outerShdw>
          </a:effectLst>
        </p:spPr>
        <p:txBody>
          <a:bodyPr lIns="92075" tIns="46038" rIns="92075" bIns="46038" anchor="ctr"/>
          <a:lstStyle/>
          <a:p>
            <a:pPr eaLnBrk="0" hangingPunct="0">
              <a:lnSpc>
                <a:spcPts val="3200"/>
              </a:lnSpc>
              <a:defRPr/>
            </a:pPr>
            <a:r>
              <a:rPr kumimoji="1" lang="en-US" sz="2000" b="1" dirty="0">
                <a:latin typeface="+mj-lt"/>
              </a:rPr>
              <a:t>Open</a:t>
            </a:r>
          </a:p>
        </p:txBody>
      </p:sp>
      <p:sp>
        <p:nvSpPr>
          <p:cNvPr id="11267" name="Rectangle 2"/>
          <p:cNvSpPr>
            <a:spLocks noChangeArrowheads="1"/>
          </p:cNvSpPr>
          <p:nvPr/>
        </p:nvSpPr>
        <p:spPr bwMode="auto">
          <a:xfrm>
            <a:off x="752475" y="2252663"/>
            <a:ext cx="1008063" cy="10144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92075" tIns="46038" rIns="92075" bIns="46038" anchor="ctr"/>
          <a:lstStyle/>
          <a:p>
            <a:endParaRPr lang="en-US">
              <a:latin typeface="+mj-lt"/>
            </a:endParaRP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2438400" y="2597150"/>
            <a:ext cx="1431925" cy="2417763"/>
          </a:xfrm>
          <a:prstGeom prst="rect">
            <a:avLst/>
          </a:prstGeom>
          <a:solidFill>
            <a:schemeClr val="accent1"/>
          </a:solidFill>
          <a:ln w="28575" algn="ctr">
            <a:solidFill>
              <a:srgbClr val="5A87C6"/>
            </a:solidFill>
            <a:miter lim="800000"/>
            <a:headEnd/>
            <a:tailEnd/>
          </a:ln>
          <a:effectLst>
            <a:outerShdw dist="71842" dir="2700000" algn="ctr" rotWithShape="0">
              <a:srgbClr val="808080"/>
            </a:outerShdw>
          </a:effectLst>
        </p:spPr>
        <p:txBody>
          <a:bodyPr lIns="92075" tIns="46038" rIns="92075" bIns="46038" anchor="ctr"/>
          <a:lstStyle/>
          <a:p>
            <a:pPr eaLnBrk="0" hangingPunct="0">
              <a:lnSpc>
                <a:spcPts val="3200"/>
              </a:lnSpc>
              <a:defRPr/>
            </a:pPr>
            <a:r>
              <a:rPr kumimoji="1" lang="en-US" sz="2000" b="1" dirty="0">
                <a:latin typeface="+mj-lt"/>
              </a:rPr>
              <a:t>Locked</a:t>
            </a:r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4572000" y="2597150"/>
            <a:ext cx="1677988" cy="2381250"/>
          </a:xfrm>
          <a:prstGeom prst="rect">
            <a:avLst/>
          </a:prstGeom>
          <a:solidFill>
            <a:schemeClr val="accent1"/>
          </a:solidFill>
          <a:ln w="28575" algn="ctr">
            <a:solidFill>
              <a:srgbClr val="5A87C6"/>
            </a:solidFill>
            <a:miter lim="800000"/>
            <a:headEnd/>
            <a:tailEnd/>
          </a:ln>
          <a:effectLst>
            <a:outerShdw dist="71842" dir="2700000" algn="ctr" rotWithShape="0">
              <a:srgbClr val="808080"/>
            </a:outerShdw>
          </a:effectLst>
        </p:spPr>
        <p:txBody>
          <a:bodyPr lIns="92075" tIns="46038" rIns="92075" bIns="46038" anchor="ctr"/>
          <a:lstStyle/>
          <a:p>
            <a:pPr eaLnBrk="0" hangingPunct="0">
              <a:lnSpc>
                <a:spcPts val="3200"/>
              </a:lnSpc>
              <a:defRPr/>
            </a:pPr>
            <a:r>
              <a:rPr kumimoji="1" lang="en-US" sz="2000" b="1" dirty="0">
                <a:latin typeface="+mj-lt"/>
              </a:rPr>
              <a:t>Reported</a:t>
            </a:r>
          </a:p>
        </p:txBody>
      </p:sp>
      <p:sp>
        <p:nvSpPr>
          <p:cNvPr id="19462" name="Rectangle 6"/>
          <p:cNvSpPr>
            <a:spLocks noChangeArrowheads="1"/>
          </p:cNvSpPr>
          <p:nvPr/>
        </p:nvSpPr>
        <p:spPr bwMode="auto">
          <a:xfrm>
            <a:off x="6858000" y="2597150"/>
            <a:ext cx="1433513" cy="2392363"/>
          </a:xfrm>
          <a:prstGeom prst="rect">
            <a:avLst/>
          </a:prstGeom>
          <a:solidFill>
            <a:schemeClr val="accent1"/>
          </a:solidFill>
          <a:ln w="28575" algn="ctr">
            <a:solidFill>
              <a:srgbClr val="5A87C6"/>
            </a:solidFill>
            <a:miter lim="800000"/>
            <a:headEnd/>
            <a:tailEnd/>
          </a:ln>
          <a:effectLst>
            <a:outerShdw dist="71842" dir="2700000" algn="ctr" rotWithShape="0">
              <a:srgbClr val="808080"/>
            </a:outerShdw>
          </a:effectLst>
        </p:spPr>
        <p:txBody>
          <a:bodyPr lIns="92075" tIns="46038" rIns="92075" bIns="46038" anchor="ctr"/>
          <a:lstStyle/>
          <a:p>
            <a:pPr eaLnBrk="0" hangingPunct="0">
              <a:lnSpc>
                <a:spcPts val="3200"/>
              </a:lnSpc>
              <a:defRPr/>
            </a:pPr>
            <a:r>
              <a:rPr kumimoji="1" lang="en-US" sz="2000" b="1" dirty="0">
                <a:latin typeface="+mj-lt"/>
              </a:rPr>
              <a:t>Frozen</a:t>
            </a:r>
          </a:p>
        </p:txBody>
      </p:sp>
      <p:cxnSp>
        <p:nvCxnSpPr>
          <p:cNvPr id="11272" name="AutoShape 7"/>
          <p:cNvCxnSpPr>
            <a:cxnSpLocks noChangeShapeType="1"/>
            <a:stCxn id="19460" idx="0"/>
            <a:endCxn id="19459" idx="0"/>
          </p:cNvCxnSpPr>
          <p:nvPr/>
        </p:nvCxnSpPr>
        <p:spPr bwMode="auto">
          <a:xfrm rot="16200000" flipV="1">
            <a:off x="2163763" y="1606550"/>
            <a:ext cx="1588" cy="1981200"/>
          </a:xfrm>
          <a:prstGeom prst="curvedConnector3">
            <a:avLst>
              <a:gd name="adj1" fmla="val 14395466"/>
            </a:avLst>
          </a:prstGeom>
          <a:noFill/>
          <a:ln w="28575">
            <a:solidFill>
              <a:srgbClr val="3366FF"/>
            </a:solidFill>
            <a:prstDash val="sysDot"/>
            <a:round/>
            <a:headEnd type="none" w="lg" len="lg"/>
            <a:tailEnd type="triangle" w="lg" len="lg"/>
          </a:ln>
        </p:spPr>
      </p:cxnSp>
      <p:cxnSp>
        <p:nvCxnSpPr>
          <p:cNvPr id="11273" name="AutoShape 8"/>
          <p:cNvCxnSpPr>
            <a:cxnSpLocks noChangeShapeType="1"/>
            <a:stCxn id="19461" idx="0"/>
            <a:endCxn id="19459" idx="0"/>
          </p:cNvCxnSpPr>
          <p:nvPr/>
        </p:nvCxnSpPr>
        <p:spPr bwMode="auto">
          <a:xfrm rot="16200000" flipV="1">
            <a:off x="3292079" y="478234"/>
            <a:ext cx="1588" cy="4237831"/>
          </a:xfrm>
          <a:prstGeom prst="curvedConnector3">
            <a:avLst>
              <a:gd name="adj1" fmla="val 14395466"/>
            </a:avLst>
          </a:prstGeom>
          <a:noFill/>
          <a:ln w="28575">
            <a:solidFill>
              <a:srgbClr val="5A87C6"/>
            </a:solidFill>
            <a:prstDash val="sysDot"/>
            <a:round/>
            <a:headEnd type="none" w="lg" len="lg"/>
            <a:tailEnd type="triangle" w="lg" len="lg"/>
          </a:ln>
        </p:spPr>
      </p:cxnSp>
      <p:sp>
        <p:nvSpPr>
          <p:cNvPr id="11274" name="AutoShape 9"/>
          <p:cNvSpPr>
            <a:spLocks/>
          </p:cNvSpPr>
          <p:nvPr/>
        </p:nvSpPr>
        <p:spPr bwMode="auto">
          <a:xfrm>
            <a:off x="5360989" y="1210402"/>
            <a:ext cx="2792412" cy="646973"/>
          </a:xfrm>
          <a:prstGeom prst="borderCallout1">
            <a:avLst>
              <a:gd name="adj1" fmla="val 12500"/>
              <a:gd name="adj2" fmla="val -2519"/>
              <a:gd name="adj3" fmla="val 54167"/>
              <a:gd name="adj4" fmla="val -23676"/>
            </a:avLst>
          </a:prstGeom>
          <a:solidFill>
            <a:srgbClr val="CCECFF"/>
          </a:solidFill>
          <a:ln w="19050" algn="ctr">
            <a:solidFill>
              <a:schemeClr val="tx1"/>
            </a:solidFill>
            <a:miter lim="800000"/>
            <a:headEnd/>
            <a:tailEnd/>
          </a:ln>
        </p:spPr>
        <p:txBody>
          <a:bodyPr wrap="square" lIns="92075" tIns="46038" rIns="92075" bIns="46038" anchor="b">
            <a:spAutoFit/>
          </a:bodyPr>
          <a:lstStyle/>
          <a:p>
            <a:pPr algn="l" eaLnBrk="0" hangingPunct="0"/>
            <a:r>
              <a:rPr kumimoji="1" lang="en-US" sz="1800" dirty="0">
                <a:latin typeface="+mj-lt"/>
              </a:rPr>
              <a:t>Only if the next period is still open or locked</a:t>
            </a:r>
          </a:p>
        </p:txBody>
      </p:sp>
      <p:sp>
        <p:nvSpPr>
          <p:cNvPr id="11275" name="AutoShape 10"/>
          <p:cNvSpPr>
            <a:spLocks/>
          </p:cNvSpPr>
          <p:nvPr/>
        </p:nvSpPr>
        <p:spPr bwMode="auto">
          <a:xfrm>
            <a:off x="1285875" y="5468077"/>
            <a:ext cx="2859088" cy="646973"/>
          </a:xfrm>
          <a:prstGeom prst="borderCallout1">
            <a:avLst>
              <a:gd name="adj1" fmla="val 8532"/>
              <a:gd name="adj2" fmla="val 102667"/>
              <a:gd name="adj3" fmla="val -129384"/>
              <a:gd name="adj4" fmla="val 106940"/>
            </a:avLst>
          </a:prstGeom>
          <a:solidFill>
            <a:srgbClr val="CCECFF"/>
          </a:solidFill>
          <a:ln w="19050" algn="ctr">
            <a:solidFill>
              <a:schemeClr val="tx1"/>
            </a:solidFill>
            <a:miter lim="800000"/>
            <a:headEnd/>
            <a:tailEnd/>
          </a:ln>
        </p:spPr>
        <p:txBody>
          <a:bodyPr lIns="92075" tIns="46038" rIns="92075" bIns="46038" anchor="b">
            <a:spAutoFit/>
          </a:bodyPr>
          <a:lstStyle/>
          <a:p>
            <a:pPr eaLnBrk="0" hangingPunct="0"/>
            <a:r>
              <a:rPr kumimoji="1" lang="en-US" sz="1800" dirty="0">
                <a:latin typeface="+mj-lt"/>
              </a:rPr>
              <a:t>Only if the previous period is reported</a:t>
            </a:r>
          </a:p>
        </p:txBody>
      </p:sp>
      <p:sp>
        <p:nvSpPr>
          <p:cNvPr id="11276" name="Rectangle 11"/>
          <p:cNvSpPr>
            <a:spLocks noChangeArrowheads="1"/>
          </p:cNvSpPr>
          <p:nvPr/>
        </p:nvSpPr>
        <p:spPr bwMode="auto">
          <a:xfrm>
            <a:off x="5057775" y="5324838"/>
            <a:ext cx="3171825" cy="646973"/>
          </a:xfrm>
          <a:prstGeom prst="rect">
            <a:avLst/>
          </a:prstGeom>
          <a:solidFill>
            <a:srgbClr val="CCECFF"/>
          </a:solidFill>
          <a:ln w="19050" algn="ctr">
            <a:solidFill>
              <a:schemeClr val="tx1"/>
            </a:solidFill>
            <a:miter lim="800000"/>
            <a:headEnd/>
            <a:tailEnd/>
          </a:ln>
        </p:spPr>
        <p:txBody>
          <a:bodyPr lIns="92075" tIns="46038" rIns="92075" bIns="46038" anchor="ctr">
            <a:spAutoFit/>
          </a:bodyPr>
          <a:lstStyle/>
          <a:p>
            <a:pPr eaLnBrk="0" hangingPunct="0"/>
            <a:r>
              <a:rPr kumimoji="1" lang="en-US" sz="1800" dirty="0">
                <a:latin typeface="+mj-lt"/>
              </a:rPr>
              <a:t>Only if all  periods of the </a:t>
            </a:r>
          </a:p>
          <a:p>
            <a:pPr eaLnBrk="0" hangingPunct="0"/>
            <a:r>
              <a:rPr kumimoji="1" lang="en-US" sz="1800" dirty="0">
                <a:latin typeface="+mj-lt"/>
              </a:rPr>
              <a:t>year are reported</a:t>
            </a:r>
          </a:p>
        </p:txBody>
      </p:sp>
      <p:sp>
        <p:nvSpPr>
          <p:cNvPr id="11277" name="Line 12"/>
          <p:cNvSpPr>
            <a:spLocks noChangeShapeType="1"/>
          </p:cNvSpPr>
          <p:nvPr/>
        </p:nvSpPr>
        <p:spPr bwMode="auto">
          <a:xfrm flipV="1">
            <a:off x="6635750" y="4395788"/>
            <a:ext cx="71438" cy="7080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lIns="92075" tIns="46038" rIns="92075" bIns="46038" anchor="b"/>
          <a:lstStyle/>
          <a:p>
            <a:endParaRPr lang="en-US">
              <a:latin typeface="+mj-lt"/>
            </a:endParaRPr>
          </a:p>
        </p:txBody>
      </p:sp>
      <p:sp>
        <p:nvSpPr>
          <p:cNvPr id="11278" name="Oval 13"/>
          <p:cNvSpPr>
            <a:spLocks noChangeArrowheads="1"/>
          </p:cNvSpPr>
          <p:nvPr/>
        </p:nvSpPr>
        <p:spPr bwMode="auto">
          <a:xfrm>
            <a:off x="1600200" y="2901950"/>
            <a:ext cx="1008062" cy="6477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2225" algn="ctr">
            <a:solidFill>
              <a:schemeClr val="tx1"/>
            </a:solidFill>
            <a:round/>
            <a:headEnd/>
            <a:tailEnd/>
          </a:ln>
        </p:spPr>
        <p:txBody>
          <a:bodyPr wrap="none" lIns="92075" tIns="46038" rIns="92075" bIns="46038" anchor="ctr"/>
          <a:lstStyle/>
          <a:p>
            <a:pPr eaLnBrk="0" hangingPunct="0">
              <a:lnSpc>
                <a:spcPts val="3200"/>
              </a:lnSpc>
            </a:pPr>
            <a:r>
              <a:rPr kumimoji="1"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Close</a:t>
            </a:r>
          </a:p>
        </p:txBody>
      </p:sp>
      <p:sp>
        <p:nvSpPr>
          <p:cNvPr id="11279" name="Oval 14"/>
          <p:cNvSpPr>
            <a:spLocks noChangeArrowheads="1"/>
          </p:cNvSpPr>
          <p:nvPr/>
        </p:nvSpPr>
        <p:spPr bwMode="auto">
          <a:xfrm>
            <a:off x="3716338" y="2901950"/>
            <a:ext cx="1008062" cy="6477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2225" algn="ctr">
            <a:solidFill>
              <a:schemeClr val="tx1"/>
            </a:solidFill>
            <a:round/>
            <a:headEnd/>
            <a:tailEnd/>
          </a:ln>
        </p:spPr>
        <p:txBody>
          <a:bodyPr wrap="none" lIns="92075" tIns="46038" rIns="92075" bIns="46038" anchor="ctr"/>
          <a:lstStyle/>
          <a:p>
            <a:pPr eaLnBrk="0" hangingPunct="0">
              <a:lnSpc>
                <a:spcPts val="3200"/>
              </a:lnSpc>
            </a:pPr>
            <a:r>
              <a:rPr kumimoji="1"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Report</a:t>
            </a:r>
          </a:p>
        </p:txBody>
      </p:sp>
      <p:sp>
        <p:nvSpPr>
          <p:cNvPr id="11280" name="Oval 15"/>
          <p:cNvSpPr>
            <a:spLocks noChangeArrowheads="1"/>
          </p:cNvSpPr>
          <p:nvPr/>
        </p:nvSpPr>
        <p:spPr bwMode="auto">
          <a:xfrm>
            <a:off x="6069012" y="2901950"/>
            <a:ext cx="1008063" cy="6477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15875" algn="ctr">
            <a:solidFill>
              <a:schemeClr val="tx1"/>
            </a:solidFill>
            <a:round/>
            <a:headEnd/>
            <a:tailEnd/>
          </a:ln>
        </p:spPr>
        <p:txBody>
          <a:bodyPr wrap="none" lIns="92075" tIns="46038" rIns="92075" bIns="46038" anchor="ctr"/>
          <a:lstStyle/>
          <a:p>
            <a:pPr eaLnBrk="0" hangingPunct="0">
              <a:lnSpc>
                <a:spcPts val="3200"/>
              </a:lnSpc>
            </a:pPr>
            <a:r>
              <a:rPr kumimoji="1"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Freeze</a:t>
            </a:r>
          </a:p>
        </p:txBody>
      </p:sp>
      <p:sp>
        <p:nvSpPr>
          <p:cNvPr id="11281" name="Oval 16"/>
          <p:cNvSpPr>
            <a:spLocks noChangeArrowheads="1"/>
          </p:cNvSpPr>
          <p:nvPr/>
        </p:nvSpPr>
        <p:spPr bwMode="auto">
          <a:xfrm>
            <a:off x="1981201" y="1476375"/>
            <a:ext cx="1252538" cy="6477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222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</p:spPr>
        <p:txBody>
          <a:bodyPr wrap="none" lIns="92075" tIns="46038" rIns="92075" bIns="46038" anchor="ctr"/>
          <a:lstStyle/>
          <a:p>
            <a:pPr eaLnBrk="0" hangingPunct="0">
              <a:lnSpc>
                <a:spcPts val="3200"/>
              </a:lnSpc>
            </a:pPr>
            <a:r>
              <a:rPr kumimoji="1"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Re-Open</a:t>
            </a:r>
          </a:p>
        </p:txBody>
      </p:sp>
      <p:sp>
        <p:nvSpPr>
          <p:cNvPr id="11282" name="Oval 17"/>
          <p:cNvSpPr>
            <a:spLocks noChangeArrowheads="1"/>
          </p:cNvSpPr>
          <p:nvPr/>
        </p:nvSpPr>
        <p:spPr bwMode="auto">
          <a:xfrm>
            <a:off x="3352800" y="1028700"/>
            <a:ext cx="1244600" cy="6477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2225" algn="ctr">
            <a:solidFill>
              <a:schemeClr val="tx1"/>
            </a:solidFill>
            <a:round/>
            <a:headEnd/>
            <a:tailEnd/>
          </a:ln>
        </p:spPr>
        <p:txBody>
          <a:bodyPr wrap="none" lIns="92075" tIns="46038" rIns="92075" bIns="46038" anchor="ctr"/>
          <a:lstStyle/>
          <a:p>
            <a:pPr eaLnBrk="0" hangingPunct="0">
              <a:lnSpc>
                <a:spcPts val="3200"/>
              </a:lnSpc>
            </a:pPr>
            <a:r>
              <a:rPr kumimoji="1"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Re-Open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40" name="Rectangle 61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>
            <a:normAutofit/>
          </a:bodyPr>
          <a:lstStyle/>
          <a:p>
            <a:pPr eaLnBrk="1" hangingPunct="1"/>
            <a:r>
              <a:rPr lang="en-US" smtClean="0"/>
              <a:t>Conditions for Period Status Change</a:t>
            </a:r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EF-GLPC-100</a:t>
            </a:r>
            <a:endParaRPr lang="en-US"/>
          </a:p>
        </p:txBody>
      </p:sp>
      <p:graphicFrame>
        <p:nvGraphicFramePr>
          <p:cNvPr id="20482" name="Group 2"/>
          <p:cNvGraphicFramePr>
            <a:graphicFrameLocks noGrp="1"/>
          </p:cNvGraphicFramePr>
          <p:nvPr>
            <p:ph idx="4294967295"/>
          </p:nvPr>
        </p:nvGraphicFramePr>
        <p:xfrm>
          <a:off x="485775" y="838200"/>
          <a:ext cx="8153400" cy="5524438"/>
        </p:xfrm>
        <a:graphic>
          <a:graphicData uri="http://schemas.openxmlformats.org/drawingml/2006/table">
            <a:tbl>
              <a:tblPr/>
              <a:tblGrid>
                <a:gridCol w="1865313"/>
                <a:gridCol w="1828800"/>
                <a:gridCol w="4459287"/>
              </a:tblGrid>
              <a:tr h="334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From Status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To Status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Condition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Open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Locked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No unposted transaction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1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Reported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n/a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7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Frozen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n/a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Locked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Open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Anytime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8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Reported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No </a:t>
                      </a: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unposted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operational transactions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Consistency check OK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Previous period is reported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+mj-lt"/>
                      </a:endParaRP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Frozen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n/a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7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Reported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Open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Next period is not reported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7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Locked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n/a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03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Frozen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All periods are reported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Other conditions applicable to year closing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Frozen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No status change allowed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Automatic P&amp;L transfer to Balance Sheet (Y/N)</a:t>
            </a:r>
          </a:p>
          <a:p>
            <a:pPr eaLnBrk="1" hangingPunct="1">
              <a:spcBef>
                <a:spcPts val="1800"/>
              </a:spcBef>
            </a:pPr>
            <a:r>
              <a:rPr lang="en-US" dirty="0" smtClean="0"/>
              <a:t>Conditions for status open </a:t>
            </a:r>
            <a:r>
              <a:rPr lang="en-US" dirty="0" smtClean="0">
                <a:sym typeface="Wingdings" pitchFamily="2" charset="2"/>
              </a:rPr>
              <a:t> </a:t>
            </a:r>
            <a:r>
              <a:rPr lang="en-US" dirty="0" smtClean="0"/>
              <a:t>frozen </a:t>
            </a:r>
          </a:p>
          <a:p>
            <a:pPr lvl="1" eaLnBrk="1" hangingPunct="1">
              <a:spcBef>
                <a:spcPts val="1200"/>
              </a:spcBef>
            </a:pPr>
            <a:r>
              <a:rPr lang="en-US" dirty="0" smtClean="0"/>
              <a:t>All periods of the year reported</a:t>
            </a:r>
          </a:p>
          <a:p>
            <a:pPr lvl="1" eaLnBrk="1" hangingPunct="1">
              <a:spcBef>
                <a:spcPts val="1200"/>
              </a:spcBef>
            </a:pPr>
            <a:r>
              <a:rPr lang="en-US" dirty="0" smtClean="0"/>
              <a:t>Previous year status frozen</a:t>
            </a:r>
          </a:p>
          <a:p>
            <a:pPr lvl="1" eaLnBrk="1" hangingPunct="1">
              <a:spcBef>
                <a:spcPts val="1200"/>
              </a:spcBef>
            </a:pPr>
            <a:r>
              <a:rPr lang="en-US" dirty="0" smtClean="0"/>
              <a:t>Next GL calendar year available</a:t>
            </a:r>
          </a:p>
          <a:p>
            <a:pPr lvl="1" eaLnBrk="1" hangingPunct="1">
              <a:spcBef>
                <a:spcPts val="1200"/>
              </a:spcBef>
            </a:pPr>
            <a:r>
              <a:rPr lang="en-US" dirty="0" smtClean="0"/>
              <a:t>History tables up to date</a:t>
            </a:r>
          </a:p>
          <a:p>
            <a:pPr lvl="1" eaLnBrk="1" hangingPunct="1">
              <a:spcBef>
                <a:spcPts val="1200"/>
              </a:spcBef>
            </a:pPr>
            <a:r>
              <a:rPr lang="en-US" dirty="0" smtClean="0"/>
              <a:t>Total of all accounts (Trial Balance) = zero</a:t>
            </a:r>
          </a:p>
          <a:p>
            <a:pPr lvl="1" eaLnBrk="1" hangingPunct="1">
              <a:spcBef>
                <a:spcPts val="1200"/>
              </a:spcBef>
            </a:pPr>
            <a:r>
              <a:rPr lang="en-US" dirty="0" smtClean="0"/>
              <a:t>Optional check: P&amp;L balance = zero (if “no automatic P&amp;L transfer to BS” )</a:t>
            </a:r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GL Calendar Year Closing</a:t>
            </a:r>
          </a:p>
        </p:txBody>
      </p:sp>
      <p:sp>
        <p:nvSpPr>
          <p:cNvPr id="133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EF-GLPC-110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Basic rule</a:t>
            </a:r>
          </a:p>
          <a:p>
            <a:pPr eaLnBrk="1" hangingPunct="1">
              <a:spcBef>
                <a:spcPct val="50000"/>
              </a:spcBef>
            </a:pPr>
            <a:r>
              <a:rPr lang="en-US" smtClean="0"/>
              <a:t>Business case</a:t>
            </a:r>
          </a:p>
          <a:p>
            <a:pPr eaLnBrk="1" hangingPunct="1">
              <a:spcBef>
                <a:spcPct val="50000"/>
              </a:spcBef>
            </a:pPr>
            <a:r>
              <a:rPr lang="en-US" smtClean="0"/>
              <a:t>Approaches</a:t>
            </a:r>
          </a:p>
          <a:p>
            <a:pPr eaLnBrk="1" hangingPunct="1">
              <a:spcBef>
                <a:spcPct val="50000"/>
              </a:spcBef>
            </a:pPr>
            <a:r>
              <a:rPr lang="en-US" smtClean="0"/>
              <a:t>Additional offset accounts</a:t>
            </a:r>
          </a:p>
          <a:p>
            <a:pPr eaLnBrk="1" hangingPunct="1">
              <a:spcBef>
                <a:spcPct val="50000"/>
              </a:spcBef>
            </a:pPr>
            <a:r>
              <a:rPr lang="en-US" smtClean="0"/>
              <a:t>Dummy tax code</a:t>
            </a:r>
          </a:p>
          <a:p>
            <a:pPr eaLnBrk="1" hangingPunct="1">
              <a:spcBef>
                <a:spcPct val="50000"/>
              </a:spcBef>
            </a:pPr>
            <a:r>
              <a:rPr lang="en-US" smtClean="0"/>
              <a:t>Best practice</a:t>
            </a:r>
          </a:p>
          <a:p>
            <a:pPr eaLnBrk="1" hangingPunct="1"/>
            <a:endParaRPr lang="en-US" smtClean="0"/>
          </a:p>
        </p:txBody>
      </p:sp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Manual Postings to Tax Accounts</a:t>
            </a:r>
          </a:p>
        </p:txBody>
      </p:sp>
      <p:sp>
        <p:nvSpPr>
          <p:cNvPr id="143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EF-GLPC-120</a:t>
            </a:r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For a tax account, any </a:t>
            </a:r>
            <a:r>
              <a:rPr lang="en-US" smtClean="0"/>
              <a:t>postings</a:t>
            </a:r>
            <a:endParaRPr lang="en-US" smtClean="0"/>
          </a:p>
          <a:p>
            <a:pPr lvl="1" eaLnBrk="1" hangingPunct="1"/>
            <a:r>
              <a:rPr lang="en-US" dirty="0" smtClean="0"/>
              <a:t>AR</a:t>
            </a:r>
          </a:p>
          <a:p>
            <a:pPr lvl="1" eaLnBrk="1" hangingPunct="1"/>
            <a:r>
              <a:rPr lang="en-US" dirty="0" smtClean="0"/>
              <a:t>AP</a:t>
            </a:r>
          </a:p>
          <a:p>
            <a:pPr lvl="1" eaLnBrk="1" hangingPunct="1"/>
            <a:r>
              <a:rPr lang="en-US" dirty="0" smtClean="0"/>
              <a:t>PO</a:t>
            </a:r>
          </a:p>
          <a:p>
            <a:pPr lvl="1" eaLnBrk="1" hangingPunct="1"/>
            <a:r>
              <a:rPr lang="en-US" dirty="0" smtClean="0"/>
              <a:t>Journal Entry</a:t>
            </a:r>
          </a:p>
          <a:p>
            <a:pPr eaLnBrk="1" hangingPunct="1">
              <a:spcBef>
                <a:spcPct val="50000"/>
              </a:spcBef>
            </a:pPr>
            <a:r>
              <a:rPr lang="en-US" dirty="0" smtClean="0"/>
              <a:t>Must have </a:t>
            </a:r>
            <a:r>
              <a:rPr lang="en-US" dirty="0" err="1" smtClean="0"/>
              <a:t>PostingVAT</a:t>
            </a:r>
            <a:r>
              <a:rPr lang="en-US" dirty="0" smtClean="0"/>
              <a:t> records associated with them </a:t>
            </a:r>
          </a:p>
          <a:p>
            <a:pPr eaLnBrk="1" hangingPunct="1"/>
            <a:endParaRPr lang="en-US" dirty="0" smtClean="0"/>
          </a:p>
        </p:txBody>
      </p:sp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Basic Rule</a:t>
            </a:r>
          </a:p>
        </p:txBody>
      </p:sp>
      <p:sp>
        <p:nvSpPr>
          <p:cNvPr id="1536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EF-GLPC-130</a:t>
            </a:r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325533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US" dirty="0" smtClean="0"/>
              <a:t>Need to transfer the net balance of input and output tax to a single account </a:t>
            </a:r>
          </a:p>
          <a:p>
            <a:pPr lvl="1"/>
            <a:r>
              <a:rPr lang="en-US" dirty="0" smtClean="0"/>
              <a:t>holds the accrued liability to the tax authorities</a:t>
            </a:r>
          </a:p>
          <a:p>
            <a:pPr>
              <a:spcBef>
                <a:spcPts val="2400"/>
              </a:spcBef>
            </a:pPr>
            <a:r>
              <a:rPr lang="en-US" dirty="0" smtClean="0"/>
              <a:t>Payment can be made to this separate accrual account</a:t>
            </a:r>
          </a:p>
          <a:p>
            <a:pPr lvl="1">
              <a:spcBef>
                <a:spcPts val="600"/>
              </a:spcBef>
            </a:pPr>
            <a:r>
              <a:rPr lang="en-US" dirty="0" smtClean="0"/>
              <a:t>normally a standard GL account</a:t>
            </a:r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Business Case for Accrual and Payment of Taxes</a:t>
            </a:r>
            <a:endParaRPr lang="en-US" dirty="0"/>
          </a:p>
        </p:txBody>
      </p:sp>
      <p:sp>
        <p:nvSpPr>
          <p:cNvPr id="1638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EF-GLPC-140</a:t>
            </a:r>
            <a:endParaRPr 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 one or two additional offset accounts </a:t>
            </a:r>
          </a:p>
          <a:p>
            <a:pPr lvl="1"/>
            <a:r>
              <a:rPr lang="en-US" dirty="0" smtClean="0"/>
              <a:t>Post the reverse of the balance of the relevant tax accounts</a:t>
            </a:r>
          </a:p>
          <a:p>
            <a:pPr>
              <a:spcBef>
                <a:spcPts val="2400"/>
              </a:spcBef>
            </a:pPr>
            <a:r>
              <a:rPr lang="en-US" dirty="0" smtClean="0"/>
              <a:t>Set up a “dummy” tax code</a:t>
            </a:r>
          </a:p>
          <a:p>
            <a:pPr lvl="1"/>
            <a:r>
              <a:rPr lang="en-US" dirty="0" smtClean="0"/>
              <a:t>Use the same input and output VAT accounts</a:t>
            </a:r>
          </a:p>
          <a:p>
            <a:pPr lvl="1"/>
            <a:r>
              <a:rPr lang="en-US" dirty="0" smtClean="0"/>
              <a:t>Post actual tax transactions</a:t>
            </a:r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Possible Approaches</a:t>
            </a:r>
            <a:endParaRPr lang="en-US" dirty="0"/>
          </a:p>
        </p:txBody>
      </p:sp>
      <p:sp>
        <p:nvSpPr>
          <p:cNvPr id="1741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EF-GLPC-150</a:t>
            </a:r>
            <a:endParaRPr 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Create standard accounts</a:t>
            </a:r>
          </a:p>
          <a:p>
            <a:pPr>
              <a:spcBef>
                <a:spcPts val="2400"/>
              </a:spcBef>
            </a:pPr>
            <a:r>
              <a:rPr lang="en-US" dirty="0" smtClean="0"/>
              <a:t>Post the reverse of the balance of the relevant tax accounts</a:t>
            </a:r>
          </a:p>
          <a:p>
            <a:pPr>
              <a:spcBef>
                <a:spcPts val="2400"/>
              </a:spcBef>
            </a:pPr>
            <a:r>
              <a:rPr lang="en-US" dirty="0" smtClean="0"/>
              <a:t>Show these offset accounts in the same location on the balance sheet as the output and input tax accounts (for reporting purposes)</a:t>
            </a:r>
          </a:p>
          <a:p>
            <a:pPr lvl="1"/>
            <a:r>
              <a:rPr lang="en-US" dirty="0" smtClean="0"/>
              <a:t>Disadvantage: actual balances of input and output tax accounts never actually decrease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Additional Offset Accounts</a:t>
            </a:r>
            <a:endParaRPr lang="en-US" dirty="0"/>
          </a:p>
        </p:txBody>
      </p:sp>
      <p:sp>
        <p:nvSpPr>
          <p:cNvPr id="1843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EF-GLPC-160</a:t>
            </a:r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Period statuses and period marks</a:t>
            </a:r>
          </a:p>
          <a:p>
            <a:pPr eaLnBrk="1" hangingPunct="1">
              <a:spcBef>
                <a:spcPts val="1800"/>
              </a:spcBef>
            </a:pPr>
            <a:r>
              <a:rPr lang="en-US" dirty="0" smtClean="0"/>
              <a:t>Application areas</a:t>
            </a:r>
          </a:p>
          <a:p>
            <a:pPr eaLnBrk="1" hangingPunct="1">
              <a:spcBef>
                <a:spcPts val="1800"/>
              </a:spcBef>
            </a:pPr>
            <a:r>
              <a:rPr lang="en-IE" dirty="0" smtClean="0"/>
              <a:t>Consistency checks</a:t>
            </a:r>
            <a:endParaRPr lang="en-US" dirty="0" smtClean="0"/>
          </a:p>
          <a:p>
            <a:pPr eaLnBrk="1" hangingPunct="1">
              <a:spcBef>
                <a:spcPts val="1800"/>
              </a:spcBef>
            </a:pPr>
            <a:r>
              <a:rPr lang="en-US" dirty="0" smtClean="0"/>
              <a:t>GL period closing</a:t>
            </a:r>
          </a:p>
          <a:p>
            <a:pPr eaLnBrk="1" hangingPunct="1">
              <a:spcBef>
                <a:spcPts val="1800"/>
              </a:spcBef>
            </a:pPr>
            <a:r>
              <a:rPr lang="en-US" dirty="0" smtClean="0"/>
              <a:t>GL calendar year closing</a:t>
            </a:r>
          </a:p>
          <a:p>
            <a:pPr eaLnBrk="1" hangingPunct="1">
              <a:spcBef>
                <a:spcPts val="1800"/>
              </a:spcBef>
            </a:pPr>
            <a:r>
              <a:rPr lang="en-US" dirty="0" smtClean="0"/>
              <a:t>Manual postings to tax accounts</a:t>
            </a: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Closing Functionality Overview</a:t>
            </a:r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EF-GLPC-020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Set up a tax rate in each domain for “tax centralization” purposes only</a:t>
            </a:r>
          </a:p>
          <a:p>
            <a:pPr>
              <a:spcBef>
                <a:spcPts val="1800"/>
              </a:spcBef>
            </a:pPr>
            <a:r>
              <a:rPr lang="en-US" dirty="0" smtClean="0"/>
              <a:t>Can also be used for:</a:t>
            </a:r>
          </a:p>
          <a:p>
            <a:pPr lvl="1"/>
            <a:r>
              <a:rPr lang="en-US" dirty="0" smtClean="0"/>
              <a:t>Year-End closing </a:t>
            </a:r>
          </a:p>
          <a:p>
            <a:pPr lvl="1"/>
            <a:r>
              <a:rPr lang="en-US" dirty="0" smtClean="0"/>
              <a:t>Consolidation</a:t>
            </a:r>
          </a:p>
          <a:p>
            <a:pPr>
              <a:spcBef>
                <a:spcPts val="1800"/>
              </a:spcBef>
            </a:pPr>
            <a:r>
              <a:rPr lang="en-US" dirty="0" smtClean="0"/>
              <a:t>Recommended approach</a:t>
            </a:r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Dummy Tax Code</a:t>
            </a:r>
            <a:endParaRPr lang="en-US" dirty="0"/>
          </a:p>
        </p:txBody>
      </p:sp>
      <p:sp>
        <p:nvSpPr>
          <p:cNvPr id="1945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EF-GLPC-170</a:t>
            </a:r>
            <a:endParaRPr 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Rectangle 5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Set up tax parameters</a:t>
            </a:r>
          </a:p>
          <a:p>
            <a:pPr eaLnBrk="1" hangingPunct="1">
              <a:spcBef>
                <a:spcPct val="55000"/>
              </a:spcBef>
            </a:pPr>
            <a:r>
              <a:rPr lang="en-US" smtClean="0"/>
              <a:t>Report on tax account balances</a:t>
            </a:r>
          </a:p>
          <a:p>
            <a:pPr eaLnBrk="1" hangingPunct="1">
              <a:spcBef>
                <a:spcPct val="55000"/>
              </a:spcBef>
            </a:pPr>
            <a:r>
              <a:rPr lang="en-US" smtClean="0"/>
              <a:t>Clear out the balances of tax accounts</a:t>
            </a:r>
          </a:p>
          <a:p>
            <a:pPr eaLnBrk="1" hangingPunct="1"/>
            <a:endParaRPr lang="en-US" smtClean="0"/>
          </a:p>
        </p:txBody>
      </p:sp>
      <p:sp>
        <p:nvSpPr>
          <p:cNvPr id="20483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Best Practice: Dummy Tax Code</a:t>
            </a:r>
          </a:p>
        </p:txBody>
      </p:sp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EF-GLPC-180</a:t>
            </a:r>
            <a:endParaRPr 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Country tax zone</a:t>
            </a:r>
          </a:p>
          <a:p>
            <a:pPr>
              <a:spcBef>
                <a:spcPts val="1800"/>
              </a:spcBef>
            </a:pPr>
            <a:r>
              <a:rPr lang="en-US" dirty="0" smtClean="0"/>
              <a:t>Tax class, type, usage</a:t>
            </a:r>
          </a:p>
          <a:p>
            <a:pPr>
              <a:spcBef>
                <a:spcPts val="1800"/>
              </a:spcBef>
            </a:pPr>
            <a:r>
              <a:rPr lang="en-US" dirty="0" smtClean="0"/>
              <a:t>Tax environment</a:t>
            </a:r>
          </a:p>
          <a:p>
            <a:pPr>
              <a:spcBef>
                <a:spcPts val="1800"/>
              </a:spcBef>
            </a:pPr>
            <a:r>
              <a:rPr lang="en-US" dirty="0" smtClean="0"/>
              <a:t>Tax box, group</a:t>
            </a:r>
          </a:p>
          <a:p>
            <a:pPr>
              <a:spcBef>
                <a:spcPts val="1800"/>
              </a:spcBef>
            </a:pPr>
            <a:r>
              <a:rPr lang="en-US" dirty="0" smtClean="0"/>
              <a:t>Tax rate</a:t>
            </a:r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Set Up Tax Parameters </a:t>
            </a:r>
            <a:endParaRPr lang="en-US" dirty="0"/>
          </a:p>
        </p:txBody>
      </p:sp>
      <p:sp>
        <p:nvSpPr>
          <p:cNvPr id="2150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EF-GLPC-190</a:t>
            </a:r>
            <a:endParaRPr 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Tax Rate</a:t>
            </a:r>
            <a:endParaRPr lang="en-US" dirty="0"/>
          </a:p>
        </p:txBody>
      </p:sp>
      <p:sp>
        <p:nvSpPr>
          <p:cNvPr id="2253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EF-GLPC-200</a:t>
            </a:r>
            <a:endParaRPr lang="en-US"/>
          </a:p>
        </p:txBody>
      </p:sp>
      <p:pic>
        <p:nvPicPr>
          <p:cNvPr id="22532" name="Picture 4" descr="9 tax rate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09675" y="1270000"/>
            <a:ext cx="6705600" cy="452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Report on Tax Account Balances</a:t>
            </a:r>
            <a:endParaRPr lang="en-US" dirty="0"/>
          </a:p>
        </p:txBody>
      </p:sp>
      <p:sp>
        <p:nvSpPr>
          <p:cNvPr id="2355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EF-GLPC-210</a:t>
            </a:r>
            <a:endParaRPr lang="en-US"/>
          </a:p>
        </p:txBody>
      </p:sp>
      <p:pic>
        <p:nvPicPr>
          <p:cNvPr id="23556" name="Picture 7" descr="Trial_Bal_Vie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28725" y="1190625"/>
            <a:ext cx="6667500" cy="467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Clear Out Tax Account Balances</a:t>
            </a:r>
          </a:p>
        </p:txBody>
      </p:sp>
      <p:sp>
        <p:nvSpPr>
          <p:cNvPr id="2457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EF-GLPC-220</a:t>
            </a:r>
            <a:endParaRPr lang="en-US"/>
          </a:p>
        </p:txBody>
      </p:sp>
      <p:pic>
        <p:nvPicPr>
          <p:cNvPr id="24580" name="Picture 5" descr="ClearOutTax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7225" y="1752600"/>
            <a:ext cx="7810500" cy="346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dirty="0" smtClean="0"/>
              <a:t>Open</a:t>
            </a:r>
          </a:p>
          <a:p>
            <a:pPr lvl="1" eaLnBrk="1" hangingPunct="1"/>
            <a:r>
              <a:rPr lang="en-US" dirty="0" smtClean="0"/>
              <a:t>All transaction postings allowed</a:t>
            </a:r>
          </a:p>
          <a:p>
            <a:pPr eaLnBrk="1" hangingPunct="1">
              <a:spcBef>
                <a:spcPts val="1200"/>
              </a:spcBef>
            </a:pPr>
            <a:r>
              <a:rPr lang="en-US" dirty="0" smtClean="0"/>
              <a:t>Locked</a:t>
            </a:r>
          </a:p>
          <a:p>
            <a:pPr lvl="1" eaLnBrk="1" hangingPunct="1"/>
            <a:r>
              <a:rPr lang="en-US" dirty="0" smtClean="0"/>
              <a:t>Monthly closing, No posting</a:t>
            </a:r>
          </a:p>
          <a:p>
            <a:pPr eaLnBrk="1" hangingPunct="1">
              <a:spcBef>
                <a:spcPts val="1200"/>
              </a:spcBef>
            </a:pPr>
            <a:r>
              <a:rPr lang="en-US" dirty="0" smtClean="0"/>
              <a:t>Reported</a:t>
            </a:r>
          </a:p>
          <a:p>
            <a:pPr lvl="1" eaLnBrk="1" hangingPunct="1"/>
            <a:r>
              <a:rPr lang="en-US" dirty="0" smtClean="0"/>
              <a:t>Monthly closing, No posting</a:t>
            </a:r>
          </a:p>
          <a:p>
            <a:pPr eaLnBrk="1" hangingPunct="1">
              <a:spcBef>
                <a:spcPts val="1200"/>
              </a:spcBef>
            </a:pPr>
            <a:r>
              <a:rPr lang="en-US" dirty="0" smtClean="0"/>
              <a:t>Frozen</a:t>
            </a:r>
            <a:endParaRPr lang="en-US" dirty="0" smtClean="0"/>
          </a:p>
          <a:p>
            <a:pPr lvl="1" eaLnBrk="1" hangingPunct="1"/>
            <a:r>
              <a:rPr lang="en-US" dirty="0" smtClean="0"/>
              <a:t>Year closing</a:t>
            </a:r>
          </a:p>
          <a:p>
            <a:pPr eaLnBrk="1" hangingPunct="1">
              <a:spcBef>
                <a:spcPts val="1200"/>
              </a:spcBef>
            </a:pPr>
            <a:r>
              <a:rPr lang="en-US" dirty="0" smtClean="0"/>
              <a:t>Period status change triggers period mark change (audit trail)</a:t>
            </a:r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Period Status and Period Marks</a:t>
            </a:r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EF-GLPC-030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Lock areas separately</a:t>
            </a:r>
          </a:p>
          <a:p>
            <a:pPr lvl="1" eaLnBrk="1" hangingPunct="1"/>
            <a:r>
              <a:rPr lang="en-US" dirty="0" smtClean="0"/>
              <a:t>AP ledger, sales ledger, inventory</a:t>
            </a:r>
          </a:p>
          <a:p>
            <a:pPr lvl="1" eaLnBrk="1" hangingPunct="1"/>
            <a:r>
              <a:rPr lang="en-US" dirty="0" smtClean="0"/>
              <a:t>Locking GL locks all areas including fixed assets</a:t>
            </a:r>
          </a:p>
          <a:p>
            <a:pPr eaLnBrk="1" hangingPunct="1">
              <a:spcBef>
                <a:spcPts val="1800"/>
              </a:spcBef>
            </a:pPr>
            <a:r>
              <a:rPr lang="en-US" dirty="0" smtClean="0"/>
              <a:t>Global period status change</a:t>
            </a:r>
          </a:p>
          <a:p>
            <a:pPr lvl="1" eaLnBrk="1" hangingPunct="1"/>
            <a:r>
              <a:rPr lang="en-US" dirty="0" smtClean="0"/>
              <a:t>Period lock, locks all application areas</a:t>
            </a:r>
          </a:p>
          <a:p>
            <a:pPr lvl="1" eaLnBrk="1" hangingPunct="1"/>
            <a:r>
              <a:rPr lang="en-US" dirty="0" smtClean="0"/>
              <a:t>Reopen selected application area</a:t>
            </a:r>
          </a:p>
          <a:p>
            <a:pPr eaLnBrk="1" hangingPunct="1">
              <a:spcBef>
                <a:spcPts val="1800"/>
              </a:spcBef>
            </a:pPr>
            <a:r>
              <a:rPr lang="en-US" dirty="0" smtClean="0"/>
              <a:t>Application area status change</a:t>
            </a:r>
          </a:p>
          <a:p>
            <a:pPr lvl="1" eaLnBrk="1" hangingPunct="1"/>
            <a:r>
              <a:rPr lang="en-US" dirty="0" smtClean="0"/>
              <a:t>Application area locked, no impact on other areas</a:t>
            </a:r>
          </a:p>
          <a:p>
            <a:pPr lvl="1" eaLnBrk="1" hangingPunct="1"/>
            <a:r>
              <a:rPr lang="en-US" dirty="0" smtClean="0"/>
              <a:t>Application area reopen, no impact on other application areas, but global status is open</a:t>
            </a:r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Application Areas</a:t>
            </a:r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EF-GLPC-040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Period Closing Process Flow</a:t>
            </a:r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EF-GLPC-050</a:t>
            </a:r>
            <a:endParaRPr lang="en-US"/>
          </a:p>
        </p:txBody>
      </p:sp>
      <p:pic>
        <p:nvPicPr>
          <p:cNvPr id="5" name="Picture 4" descr="Period-End-Pmap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19200" y="1066800"/>
            <a:ext cx="6000750" cy="51054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 series of validations that verify the integrity of the Financials tables. </a:t>
            </a:r>
          </a:p>
          <a:p>
            <a:pPr>
              <a:spcBef>
                <a:spcPts val="1800"/>
              </a:spcBef>
            </a:pPr>
            <a:r>
              <a:rPr lang="en-US" dirty="0" smtClean="0"/>
              <a:t>You can run three categories of consistency check:</a:t>
            </a:r>
          </a:p>
          <a:p>
            <a:pPr lvl="1"/>
            <a:r>
              <a:rPr lang="en-US" dirty="0" smtClean="0"/>
              <a:t>Technical</a:t>
            </a:r>
          </a:p>
          <a:p>
            <a:pPr lvl="1"/>
            <a:r>
              <a:rPr lang="en-US" dirty="0" smtClean="0"/>
              <a:t>Business</a:t>
            </a:r>
          </a:p>
          <a:p>
            <a:pPr lvl="1"/>
            <a:r>
              <a:rPr lang="en-US" dirty="0" smtClean="0"/>
              <a:t>Other</a:t>
            </a:r>
          </a:p>
          <a:p>
            <a:pPr>
              <a:spcBef>
                <a:spcPts val="1800"/>
              </a:spcBef>
            </a:pPr>
            <a:r>
              <a:rPr lang="en-US" dirty="0" smtClean="0"/>
              <a:t>Technical and business checks are prerequisites to closing a GL period.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Consistency Checks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EF-GLPC-052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Consistency Checks Execute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EF-GLPC-054</a:t>
            </a:r>
            <a:endParaRPr lang="en-US" dirty="0"/>
          </a:p>
        </p:txBody>
      </p:sp>
      <p:pic>
        <p:nvPicPr>
          <p:cNvPr id="4" name="Picture 3" descr="ConsistencyChecksExec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" y="990600"/>
            <a:ext cx="8224308" cy="4976052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Consistency Check Results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EF-GLPC-056</a:t>
            </a:r>
            <a:endParaRPr lang="en-US" dirty="0"/>
          </a:p>
        </p:txBody>
      </p:sp>
      <p:pic>
        <p:nvPicPr>
          <p:cNvPr id="4" name="Picture 3" descr="ConsistencyChecksExec-PassFaile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1000" y="1447800"/>
            <a:ext cx="8686800" cy="372802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Period Lock</a:t>
            </a:r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EF-GLPC-060</a:t>
            </a:r>
            <a:endParaRPr lang="en-US"/>
          </a:p>
        </p:txBody>
      </p:sp>
      <p:pic>
        <p:nvPicPr>
          <p:cNvPr id="5" name="Picture 4" descr="Entity-GL-Period-Loc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7700" y="928687"/>
            <a:ext cx="7848600" cy="5000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QAD Enterprise Edition,&amp;#x0D;&amp;#x0A;Financials Fundamentals&amp;quot;&quot;/&gt;&lt;property id=&quot;20307&quot; value=&quot;256&quot;/&gt;&lt;/object&gt;&lt;object type=&quot;3&quot; unique_id=&quot;10005&quot;&gt;&lt;property id=&quot;20148&quot; value=&quot;5&quot;/&gt;&lt;property id=&quot;20300&quot; value=&quot;Slide 2 - &amp;quot;Closing Functionality Overview&amp;quot;&quot;/&gt;&lt;property id=&quot;20307&quot; value=&quot;258&quot;/&gt;&lt;/object&gt;&lt;object type=&quot;3&quot; unique_id=&quot;10006&quot;&gt;&lt;property id=&quot;20148&quot; value=&quot;5&quot;/&gt;&lt;property id=&quot;20300&quot; value=&quot;Slide 3 - &amp;quot;Period Status and Period Marks&amp;quot;&quot;/&gt;&lt;property id=&quot;20307&quot; value=&quot;259&quot;/&gt;&lt;/object&gt;&lt;object type=&quot;3&quot; unique_id=&quot;10007&quot;&gt;&lt;property id=&quot;20148&quot; value=&quot;5&quot;/&gt;&lt;property id=&quot;20300&quot; value=&quot;Slide 4 - &amp;quot;Application Areas&amp;quot;&quot;/&gt;&lt;property id=&quot;20307&quot; value=&quot;260&quot;/&gt;&lt;/object&gt;&lt;object type=&quot;3&quot; unique_id=&quot;10008&quot;&gt;&lt;property id=&quot;20148&quot; value=&quot;5&quot;/&gt;&lt;property id=&quot;20300&quot; value=&quot;Slide 5 - &amp;quot;Period Closing Process Flow&amp;quot;&quot;/&gt;&lt;property id=&quot;20307&quot; value=&quot;261&quot;/&gt;&lt;/object&gt;&lt;object type=&quot;3&quot; unique_id=&quot;10009&quot;&gt;&lt;property id=&quot;20148&quot; value=&quot;5&quot;/&gt;&lt;property id=&quot;20300&quot; value=&quot;Slide 6 - &amp;quot;Period Lock&amp;quot;&quot;/&gt;&lt;property id=&quot;20307&quot; value=&quot;262&quot;/&gt;&lt;/object&gt;&lt;object type=&quot;3&quot; unique_id=&quot;10010&quot;&gt;&lt;property id=&quot;20148&quot; value=&quot;5&quot;/&gt;&lt;property id=&quot;20300&quot; value=&quot;Slide 7 - &amp;quot;Lock by Application Areas - Example&amp;quot;&quot;/&gt;&lt;property id=&quot;20307&quot; value=&quot;263&quot;/&gt;&lt;/object&gt;&lt;object type=&quot;3&quot; unique_id=&quot;10011&quot;&gt;&lt;property id=&quot;20148&quot; value=&quot;5&quot;/&gt;&lt;property id=&quot;20300&quot; value=&quot;Slide 8 - &amp;quot;Period Report&amp;quot;&quot;/&gt;&lt;property id=&quot;20307&quot; value=&quot;264&quot;/&gt;&lt;/object&gt;&lt;object type=&quot;3&quot; unique_id=&quot;10012&quot;&gt;&lt;property id=&quot;20148&quot; value=&quot;5&quot;/&gt;&lt;property id=&quot;20300&quot; value=&quot;Slide 9&quot;/&gt;&lt;property id=&quot;20307&quot; value=&quot;265&quot;/&gt;&lt;/object&gt;&lt;object type=&quot;3&quot; unique_id=&quot;10013&quot;&gt;&lt;property id=&quot;20148&quot; value=&quot;5&quot;/&gt;&lt;property id=&quot;20300&quot; value=&quot;Slide 10 - &amp;quot;Conditions for Period Status Change&amp;quot;&quot;/&gt;&lt;property id=&quot;20307&quot; value=&quot;266&quot;/&gt;&lt;/object&gt;&lt;object type=&quot;3&quot; unique_id=&quot;10014&quot;&gt;&lt;property id=&quot;20148&quot; value=&quot;5&quot;/&gt;&lt;property id=&quot;20300&quot; value=&quot;Slide 11 - &amp;quot;GL Calendar Year Closing&amp;quot;&quot;/&gt;&lt;property id=&quot;20307&quot; value=&quot;267&quot;/&gt;&lt;/object&gt;&lt;object type=&quot;3&quot; unique_id=&quot;10015&quot;&gt;&lt;property id=&quot;20148&quot; value=&quot;5&quot;/&gt;&lt;property id=&quot;20300&quot; value=&quot;Slide 12 - &amp;quot;Manual Postings to Tax Accounts&amp;quot;&quot;/&gt;&lt;property id=&quot;20307&quot; value=&quot;268&quot;/&gt;&lt;/object&gt;&lt;object type=&quot;3&quot; unique_id=&quot;10016&quot;&gt;&lt;property id=&quot;20148&quot; value=&quot;5&quot;/&gt;&lt;property id=&quot;20300&quot; value=&quot;Slide 13 - &amp;quot;Basic Rule&amp;quot;&quot;/&gt;&lt;property id=&quot;20307&quot; value=&quot;269&quot;/&gt;&lt;/object&gt;&lt;object type=&quot;3&quot; unique_id=&quot;10017&quot;&gt;&lt;property id=&quot;20148&quot; value=&quot;5&quot;/&gt;&lt;property id=&quot;20300&quot; value=&quot;Slide 14&quot;/&gt;&lt;property id=&quot;20307&quot; value=&quot;270&quot;/&gt;&lt;/object&gt;&lt;object type=&quot;3&quot; unique_id=&quot;10018&quot;&gt;&lt;property id=&quot;20148&quot; value=&quot;5&quot;/&gt;&lt;property id=&quot;20300&quot; value=&quot;Slide 15&quot;/&gt;&lt;property id=&quot;20307&quot; value=&quot;271&quot;/&gt;&lt;/object&gt;&lt;object type=&quot;3&quot; unique_id=&quot;10019&quot;&gt;&lt;property id=&quot;20148&quot; value=&quot;5&quot;/&gt;&lt;property id=&quot;20300&quot; value=&quot;Slide 16&quot;/&gt;&lt;property id=&quot;20307&quot; value=&quot;272&quot;/&gt;&lt;/object&gt;&lt;object type=&quot;3&quot; unique_id=&quot;10020&quot;&gt;&lt;property id=&quot;20148&quot; value=&quot;5&quot;/&gt;&lt;property id=&quot;20300&quot; value=&quot;Slide 17&quot;/&gt;&lt;property id=&quot;20307&quot; value=&quot;273&quot;/&gt;&lt;/object&gt;&lt;object type=&quot;3&quot; unique_id=&quot;10021&quot;&gt;&lt;property id=&quot;20148&quot; value=&quot;5&quot;/&gt;&lt;property id=&quot;20300&quot; value=&quot;Slide 18 - &amp;quot;Best Practice: Dummy Tax Code&amp;quot;&quot;/&gt;&lt;property id=&quot;20307&quot; value=&quot;274&quot;/&gt;&lt;/object&gt;&lt;object type=&quot;3&quot; unique_id=&quot;10022&quot;&gt;&lt;property id=&quot;20148&quot; value=&quot;5&quot;/&gt;&lt;property id=&quot;20300&quot; value=&quot;Slide 19&quot;/&gt;&lt;property id=&quot;20307&quot; value=&quot;275&quot;/&gt;&lt;/object&gt;&lt;object type=&quot;3&quot; unique_id=&quot;10023&quot;&gt;&lt;property id=&quot;20148&quot; value=&quot;5&quot;/&gt;&lt;property id=&quot;20300&quot; value=&quot;Slide 20&quot;/&gt;&lt;property id=&quot;20307&quot; value=&quot;276&quot;/&gt;&lt;/object&gt;&lt;object type=&quot;3&quot; unique_id=&quot;10024&quot;&gt;&lt;property id=&quot;20148&quot; value=&quot;5&quot;/&gt;&lt;property id=&quot;20300&quot; value=&quot;Slide 21&quot;/&gt;&lt;property id=&quot;20307&quot; value=&quot;277&quot;/&gt;&lt;/object&gt;&lt;object type=&quot;3&quot; unique_id=&quot;10025&quot;&gt;&lt;property id=&quot;20148&quot; value=&quot;5&quot;/&gt;&lt;property id=&quot;20300&quot; value=&quot;Slide 22 - &amp;quot;Clear Out Tax Account Balances&amp;quot;&quot;/&gt;&lt;property id=&quot;20307&quot; value=&quot;278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1098</TotalTime>
  <Words>1006</Words>
  <Application>Microsoft Office PowerPoint</Application>
  <PresentationFormat>On-screen Show (4:3)</PresentationFormat>
  <Paragraphs>240</Paragraphs>
  <Slides>25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25</vt:i4>
      </vt:variant>
    </vt:vector>
  </HeadingPairs>
  <TitlesOfParts>
    <vt:vector size="27" baseType="lpstr">
      <vt:lpstr>1_EX06PP_template</vt:lpstr>
      <vt:lpstr>QAD 2010 Template</vt:lpstr>
      <vt:lpstr>GL Period Closing Process</vt:lpstr>
      <vt:lpstr>Closing Functionality Overview</vt:lpstr>
      <vt:lpstr>Period Status and Period Marks</vt:lpstr>
      <vt:lpstr>Application Areas</vt:lpstr>
      <vt:lpstr>Period Closing Process Flow</vt:lpstr>
      <vt:lpstr>Consistency Checks</vt:lpstr>
      <vt:lpstr>Consistency Checks Execute</vt:lpstr>
      <vt:lpstr>Consistency Check Results</vt:lpstr>
      <vt:lpstr>Period Lock</vt:lpstr>
      <vt:lpstr>Lock by Application Areas - Example</vt:lpstr>
      <vt:lpstr>Period Report</vt:lpstr>
      <vt:lpstr>Period Report - Gateways</vt:lpstr>
      <vt:lpstr>Conditions for Period Status Change</vt:lpstr>
      <vt:lpstr>GL Calendar Year Closing</vt:lpstr>
      <vt:lpstr>Manual Postings to Tax Accounts</vt:lpstr>
      <vt:lpstr>Basic Rule</vt:lpstr>
      <vt:lpstr>Business Case for Accrual and Payment of Taxes</vt:lpstr>
      <vt:lpstr>Possible Approaches</vt:lpstr>
      <vt:lpstr>Additional Offset Accounts</vt:lpstr>
      <vt:lpstr>Dummy Tax Code</vt:lpstr>
      <vt:lpstr>Best Practice: Dummy Tax Code</vt:lpstr>
      <vt:lpstr>Set Up Tax Parameters </vt:lpstr>
      <vt:lpstr>Tax Rate</vt:lpstr>
      <vt:lpstr>Report on Tax Account Balances</vt:lpstr>
      <vt:lpstr>Clear Out Tax Account Balances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Fundamentals of QAD 2008 Enterprise Financials</dc:title>
  <dc:creator>QAD</dc:creator>
  <cp:lastModifiedBy>ymg</cp:lastModifiedBy>
  <cp:revision>76</cp:revision>
  <dcterms:created xsi:type="dcterms:W3CDTF">2008-08-07T23:46:20Z</dcterms:created>
  <dcterms:modified xsi:type="dcterms:W3CDTF">2012-04-29T18:42:03Z</dcterms:modified>
</cp:coreProperties>
</file>