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21"/>
  </p:notesMasterIdLst>
  <p:handoutMasterIdLst>
    <p:handoutMasterId r:id="rId22"/>
  </p:handoutMasterIdLst>
  <p:sldIdLst>
    <p:sldId id="310" r:id="rId2"/>
    <p:sldId id="346" r:id="rId3"/>
    <p:sldId id="339" r:id="rId4"/>
    <p:sldId id="336" r:id="rId5"/>
    <p:sldId id="358" r:id="rId6"/>
    <p:sldId id="338" r:id="rId7"/>
    <p:sldId id="345" r:id="rId8"/>
    <p:sldId id="344" r:id="rId9"/>
    <p:sldId id="340" r:id="rId10"/>
    <p:sldId id="355" r:id="rId11"/>
    <p:sldId id="348" r:id="rId12"/>
    <p:sldId id="349" r:id="rId13"/>
    <p:sldId id="356" r:id="rId14"/>
    <p:sldId id="351" r:id="rId15"/>
    <p:sldId id="352" r:id="rId16"/>
    <p:sldId id="357" r:id="rId17"/>
    <p:sldId id="354" r:id="rId18"/>
    <p:sldId id="342" r:id="rId19"/>
    <p:sldId id="343" r:id="rId20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B26E"/>
    <a:srgbClr val="FEA46A"/>
    <a:srgbClr val="FF8500"/>
    <a:srgbClr val="FFE354"/>
    <a:srgbClr val="6A9913"/>
    <a:srgbClr val="4BB69D"/>
    <a:srgbClr val="2461AA"/>
    <a:srgbClr val="716FB0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382" autoAdjust="0"/>
    <p:restoredTop sz="99661" autoAdjust="0"/>
  </p:normalViewPr>
  <p:slideViewPr>
    <p:cSldViewPr snapToGrid="0">
      <p:cViewPr varScale="1">
        <p:scale>
          <a:sx n="109" d="100"/>
          <a:sy n="109" d="100"/>
        </p:scale>
        <p:origin x="-61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82BB8492-B49F-4B62-BBC4-01D2E95FF60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E921DC1E-9B77-49C8-87FD-5687AAED44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AC8DF-F2BE-4813-BDD2-40CFB4250D20}" type="slidenum">
              <a:rPr lang="en-US"/>
              <a:pPr/>
              <a:t>1</a:t>
            </a:fld>
            <a:endParaRPr lang="en-US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D0B66E-9561-4062-9F72-08F30CF29811}" type="slidenum">
              <a:rPr lang="en-US"/>
              <a:pPr/>
              <a:t>7</a:t>
            </a:fld>
            <a:endParaRPr lang="en-US"/>
          </a:p>
        </p:txBody>
      </p:sp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B098B4-ADBC-4234-B6E1-7855E8E1DE97}" type="slidenum">
              <a:rPr lang="en-US"/>
              <a:pPr/>
              <a:t>8</a:t>
            </a:fld>
            <a:endParaRPr lang="en-US"/>
          </a:p>
        </p:txBody>
      </p:sp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271C84-64BC-49B7-84B0-2EF2AC4F7EC4}" type="slidenum">
              <a:rPr lang="en-US"/>
              <a:pPr/>
              <a:t>9</a:t>
            </a:fld>
            <a:endParaRPr lang="en-US"/>
          </a:p>
        </p:txBody>
      </p:sp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9FDD69-0701-483B-B7ED-CD76D55908C5}" type="slidenum">
              <a:rPr lang="en-US"/>
              <a:pPr/>
              <a:t>11</a:t>
            </a:fld>
            <a:endParaRPr lang="en-US"/>
          </a:p>
        </p:txBody>
      </p:sp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10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F37637-8BC2-4CD6-AA59-44169EBE22F6}" type="slidenum">
              <a:rPr lang="en-US"/>
              <a:pPr/>
              <a:t>12</a:t>
            </a:fld>
            <a:endParaRPr lang="en-US"/>
          </a:p>
        </p:txBody>
      </p:sp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3D756C-322C-4273-B30B-9B5DECE0F796}" type="slidenum">
              <a:rPr lang="en-US"/>
              <a:pPr/>
              <a:t>14</a:t>
            </a:fld>
            <a:endParaRPr lang="en-US"/>
          </a:p>
        </p:txBody>
      </p:sp>
      <p:sp>
        <p:nvSpPr>
          <p:cNvPr id="31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977A8A-8C4A-406C-A840-F974B0E5ED74}" type="slidenum">
              <a:rPr lang="en-US"/>
              <a:pPr/>
              <a:t>15</a:t>
            </a:fld>
            <a:endParaRPr lang="en-US"/>
          </a:p>
        </p:txBody>
      </p:sp>
      <p:sp>
        <p:nvSpPr>
          <p:cNvPr id="321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95A9B8-1439-4FF0-9ECE-BFA1212FD14F}" type="slidenum">
              <a:rPr lang="en-US"/>
              <a:pPr/>
              <a:t>17</a:t>
            </a:fld>
            <a:endParaRPr lang="en-US"/>
          </a:p>
        </p:txBody>
      </p:sp>
      <p:sp>
        <p:nvSpPr>
          <p:cNvPr id="32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Customer Setup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Address Setup</a:t>
            </a: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EF-CS-090</a:t>
            </a:r>
            <a:endParaRPr lang="en-US"/>
          </a:p>
        </p:txBody>
      </p:sp>
      <p:sp>
        <p:nvSpPr>
          <p:cNvPr id="327684" name="Text Box 4"/>
          <p:cNvSpPr txBox="1">
            <a:spLocks noChangeArrowheads="1"/>
          </p:cNvSpPr>
          <p:nvPr/>
        </p:nvSpPr>
        <p:spPr bwMode="auto">
          <a:xfrm>
            <a:off x="3557307" y="1488135"/>
            <a:ext cx="2300931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2600" dirty="0">
                <a:latin typeface="+mj-lt"/>
              </a:rPr>
              <a:t>Sales Order</a:t>
            </a:r>
          </a:p>
        </p:txBody>
      </p:sp>
      <p:sp>
        <p:nvSpPr>
          <p:cNvPr id="327685" name="Text Box 5"/>
          <p:cNvSpPr txBox="1">
            <a:spLocks noChangeArrowheads="1"/>
          </p:cNvSpPr>
          <p:nvPr/>
        </p:nvSpPr>
        <p:spPr bwMode="auto">
          <a:xfrm>
            <a:off x="806162" y="2921647"/>
            <a:ext cx="2302638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Sold-To</a:t>
            </a:r>
          </a:p>
          <a:p>
            <a:r>
              <a:rPr lang="en-US" sz="1800">
                <a:latin typeface="+mj-lt"/>
              </a:rPr>
              <a:t>Placing the Order</a:t>
            </a:r>
          </a:p>
        </p:txBody>
      </p:sp>
      <p:sp>
        <p:nvSpPr>
          <p:cNvPr id="327686" name="Text Box 6"/>
          <p:cNvSpPr txBox="1">
            <a:spLocks noChangeArrowheads="1"/>
          </p:cNvSpPr>
          <p:nvPr/>
        </p:nvSpPr>
        <p:spPr bwMode="auto">
          <a:xfrm>
            <a:off x="3501255" y="2929585"/>
            <a:ext cx="2408451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dirty="0">
                <a:latin typeface="+mj-lt"/>
              </a:rPr>
              <a:t>Bill-To</a:t>
            </a:r>
          </a:p>
          <a:p>
            <a:r>
              <a:rPr lang="en-US" sz="1800" dirty="0">
                <a:latin typeface="+mj-lt"/>
              </a:rPr>
              <a:t>Paying the Invoice</a:t>
            </a:r>
          </a:p>
        </p:txBody>
      </p:sp>
      <p:sp>
        <p:nvSpPr>
          <p:cNvPr id="327687" name="Text Box 7"/>
          <p:cNvSpPr txBox="1">
            <a:spLocks noChangeArrowheads="1"/>
          </p:cNvSpPr>
          <p:nvPr/>
        </p:nvSpPr>
        <p:spPr bwMode="auto">
          <a:xfrm>
            <a:off x="6156291" y="2931172"/>
            <a:ext cx="2596185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Ship-To</a:t>
            </a:r>
          </a:p>
          <a:p>
            <a:r>
              <a:rPr lang="en-US" sz="1800">
                <a:latin typeface="+mj-lt"/>
              </a:rPr>
              <a:t>Receiving the Order</a:t>
            </a:r>
          </a:p>
        </p:txBody>
      </p:sp>
      <p:sp>
        <p:nvSpPr>
          <p:cNvPr id="327688" name="Text Box 8"/>
          <p:cNvSpPr txBox="1">
            <a:spLocks noChangeArrowheads="1"/>
          </p:cNvSpPr>
          <p:nvPr/>
        </p:nvSpPr>
        <p:spPr bwMode="auto">
          <a:xfrm>
            <a:off x="4059832" y="4363097"/>
            <a:ext cx="123426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 sz="1800" dirty="0">
                <a:latin typeface="+mj-lt"/>
              </a:rPr>
              <a:t>Set Up In</a:t>
            </a:r>
          </a:p>
        </p:txBody>
      </p:sp>
      <p:sp>
        <p:nvSpPr>
          <p:cNvPr id="327689" name="Text Box 9"/>
          <p:cNvSpPr txBox="1">
            <a:spLocks noChangeArrowheads="1"/>
          </p:cNvSpPr>
          <p:nvPr/>
        </p:nvSpPr>
        <p:spPr bwMode="auto">
          <a:xfrm>
            <a:off x="97788" y="4931422"/>
            <a:ext cx="3710639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Customer Create</a:t>
            </a:r>
          </a:p>
          <a:p>
            <a:r>
              <a:rPr lang="en-US" sz="1800">
                <a:latin typeface="+mj-lt"/>
              </a:rPr>
              <a:t>Customer Data Maintenance</a:t>
            </a:r>
          </a:p>
        </p:txBody>
      </p:sp>
      <p:sp>
        <p:nvSpPr>
          <p:cNvPr id="327690" name="Text Box 10"/>
          <p:cNvSpPr txBox="1">
            <a:spLocks noChangeArrowheads="1"/>
          </p:cNvSpPr>
          <p:nvPr/>
        </p:nvSpPr>
        <p:spPr bwMode="auto">
          <a:xfrm>
            <a:off x="5871315" y="5072710"/>
            <a:ext cx="316791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Customer Ship-To Create</a:t>
            </a:r>
          </a:p>
        </p:txBody>
      </p:sp>
      <p:cxnSp>
        <p:nvCxnSpPr>
          <p:cNvPr id="327693" name="AutoShape 13"/>
          <p:cNvCxnSpPr>
            <a:cxnSpLocks noChangeShapeType="1"/>
            <a:stCxn id="327684" idx="2"/>
            <a:endCxn id="327685" idx="0"/>
          </p:cNvCxnSpPr>
          <p:nvPr/>
        </p:nvCxnSpPr>
        <p:spPr bwMode="auto">
          <a:xfrm rot="5400000">
            <a:off x="2908259" y="1122132"/>
            <a:ext cx="848737" cy="275029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7694" name="AutoShape 14"/>
          <p:cNvCxnSpPr>
            <a:cxnSpLocks noChangeShapeType="1"/>
            <a:stCxn id="327684" idx="2"/>
            <a:endCxn id="327686" idx="0"/>
          </p:cNvCxnSpPr>
          <p:nvPr/>
        </p:nvCxnSpPr>
        <p:spPr bwMode="auto">
          <a:xfrm rot="5400000">
            <a:off x="4278290" y="2500101"/>
            <a:ext cx="856675" cy="229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7695" name="AutoShape 15"/>
          <p:cNvCxnSpPr>
            <a:cxnSpLocks noChangeShapeType="1"/>
            <a:stCxn id="327684" idx="2"/>
            <a:endCxn id="327687" idx="0"/>
          </p:cNvCxnSpPr>
          <p:nvPr/>
        </p:nvCxnSpPr>
        <p:spPr bwMode="auto">
          <a:xfrm rot="16200000" flipH="1">
            <a:off x="5651947" y="1128735"/>
            <a:ext cx="858262" cy="274661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2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7696" name="AutoShape 16"/>
          <p:cNvCxnSpPr>
            <a:cxnSpLocks noChangeShapeType="1"/>
            <a:stCxn id="327686" idx="2"/>
            <a:endCxn id="327689" idx="0"/>
          </p:cNvCxnSpPr>
          <p:nvPr/>
        </p:nvCxnSpPr>
        <p:spPr bwMode="auto">
          <a:xfrm rot="5400000">
            <a:off x="2774653" y="3000593"/>
            <a:ext cx="1109285" cy="275237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7697" name="AutoShape 17"/>
          <p:cNvCxnSpPr>
            <a:cxnSpLocks noChangeShapeType="1"/>
            <a:stCxn id="327685" idx="2"/>
            <a:endCxn id="327689" idx="0"/>
          </p:cNvCxnSpPr>
          <p:nvPr/>
        </p:nvCxnSpPr>
        <p:spPr bwMode="auto">
          <a:xfrm rot="5400000">
            <a:off x="1396684" y="4370624"/>
            <a:ext cx="1117223" cy="437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327698" name="AutoShape 18"/>
          <p:cNvCxnSpPr>
            <a:cxnSpLocks noChangeShapeType="1"/>
            <a:stCxn id="327687" idx="2"/>
            <a:endCxn id="327690" idx="0"/>
          </p:cNvCxnSpPr>
          <p:nvPr/>
        </p:nvCxnSpPr>
        <p:spPr bwMode="auto">
          <a:xfrm rot="16200000" flipH="1">
            <a:off x="6830336" y="4447771"/>
            <a:ext cx="1248986" cy="89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153400" cy="881063"/>
          </a:xfrm>
        </p:spPr>
        <p:txBody>
          <a:bodyPr/>
          <a:lstStyle/>
          <a:p>
            <a:r>
              <a:rPr lang="en-US"/>
              <a:t>Business Relation Addresses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EF-CS-091</a:t>
            </a:r>
            <a:endParaRPr lang="en-US"/>
          </a:p>
        </p:txBody>
      </p:sp>
      <p:pic>
        <p:nvPicPr>
          <p:cNvPr id="3123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989" y="1081459"/>
            <a:ext cx="7895553" cy="5121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Create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EF-CS-092</a:t>
            </a:r>
            <a:endParaRPr lang="en-US"/>
          </a:p>
        </p:txBody>
      </p:sp>
      <p:pic>
        <p:nvPicPr>
          <p:cNvPr id="31437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1256103" y="1622748"/>
            <a:ext cx="6524625" cy="4440238"/>
          </a:xfrm>
          <a:prstGeom prst="rect">
            <a:avLst/>
          </a:prstGeom>
        </p:spPr>
      </p:pic>
      <p:sp>
        <p:nvSpPr>
          <p:cNvPr id="314371" name="Oval 3"/>
          <p:cNvSpPr>
            <a:spLocks noChangeArrowheads="1"/>
          </p:cNvSpPr>
          <p:nvPr/>
        </p:nvSpPr>
        <p:spPr bwMode="auto">
          <a:xfrm>
            <a:off x="4742330" y="2712708"/>
            <a:ext cx="3505200" cy="6096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4373" name="Line 5"/>
          <p:cNvSpPr>
            <a:spLocks noChangeShapeType="1"/>
          </p:cNvSpPr>
          <p:nvPr/>
        </p:nvSpPr>
        <p:spPr bwMode="auto">
          <a:xfrm>
            <a:off x="3917576" y="1515035"/>
            <a:ext cx="1846730" cy="1246094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4374" name="Oval 6"/>
          <p:cNvSpPr>
            <a:spLocks noChangeArrowheads="1"/>
          </p:cNvSpPr>
          <p:nvPr/>
        </p:nvSpPr>
        <p:spPr bwMode="auto">
          <a:xfrm>
            <a:off x="744071" y="2587202"/>
            <a:ext cx="3733800" cy="6096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4372" name="Text Box 4"/>
          <p:cNvSpPr txBox="1">
            <a:spLocks noChangeArrowheads="1"/>
          </p:cNvSpPr>
          <p:nvPr/>
        </p:nvSpPr>
        <p:spPr bwMode="auto">
          <a:xfrm>
            <a:off x="2517502" y="1054237"/>
            <a:ext cx="265008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2200" dirty="0">
                <a:latin typeface="+mj-lt"/>
              </a:rPr>
              <a:t>Link Bill-To Address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Ship-To Scenarios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EF-CS-093</a:t>
            </a:r>
            <a:endParaRPr lang="en-US"/>
          </a:p>
        </p:txBody>
      </p:sp>
      <p:sp>
        <p:nvSpPr>
          <p:cNvPr id="328708" name="Text Box 4"/>
          <p:cNvSpPr txBox="1">
            <a:spLocks noChangeArrowheads="1"/>
          </p:cNvSpPr>
          <p:nvPr/>
        </p:nvSpPr>
        <p:spPr bwMode="auto">
          <a:xfrm>
            <a:off x="2528460" y="1571096"/>
            <a:ext cx="4013741" cy="55399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2400" dirty="0">
                <a:latin typeface="+mj-lt"/>
              </a:rPr>
              <a:t>Customer A Ship-To</a:t>
            </a:r>
          </a:p>
        </p:txBody>
      </p:sp>
      <p:sp>
        <p:nvSpPr>
          <p:cNvPr id="328709" name="Text Box 5"/>
          <p:cNvSpPr txBox="1">
            <a:spLocks noChangeArrowheads="1"/>
          </p:cNvSpPr>
          <p:nvPr/>
        </p:nvSpPr>
        <p:spPr bwMode="auto">
          <a:xfrm>
            <a:off x="787954" y="3418946"/>
            <a:ext cx="1813844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 dirty="0">
                <a:latin typeface="+mj-lt"/>
              </a:rPr>
              <a:t>New Ship-To</a:t>
            </a:r>
          </a:p>
          <a:p>
            <a:r>
              <a:rPr lang="en-US" sz="1800" dirty="0">
                <a:latin typeface="+mj-lt"/>
              </a:rPr>
              <a:t>Address</a:t>
            </a:r>
          </a:p>
        </p:txBody>
      </p:sp>
      <p:sp>
        <p:nvSpPr>
          <p:cNvPr id="328710" name="Text Box 6"/>
          <p:cNvSpPr txBox="1">
            <a:spLocks noChangeArrowheads="1"/>
          </p:cNvSpPr>
          <p:nvPr/>
        </p:nvSpPr>
        <p:spPr bwMode="auto">
          <a:xfrm>
            <a:off x="2407606" y="4827059"/>
            <a:ext cx="1721333" cy="7386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Customer B</a:t>
            </a:r>
          </a:p>
          <a:p>
            <a:r>
              <a:rPr lang="en-US" sz="1800">
                <a:latin typeface="+mj-lt"/>
              </a:rPr>
              <a:t>Address</a:t>
            </a:r>
          </a:p>
        </p:txBody>
      </p:sp>
      <p:sp>
        <p:nvSpPr>
          <p:cNvPr id="328711" name="Text Box 7"/>
          <p:cNvSpPr txBox="1">
            <a:spLocks noChangeArrowheads="1"/>
          </p:cNvSpPr>
          <p:nvPr/>
        </p:nvSpPr>
        <p:spPr bwMode="auto">
          <a:xfrm>
            <a:off x="4872226" y="4827059"/>
            <a:ext cx="1415452" cy="7386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End User</a:t>
            </a:r>
          </a:p>
          <a:p>
            <a:r>
              <a:rPr lang="en-US" sz="1800">
                <a:latin typeface="+mj-lt"/>
              </a:rPr>
              <a:t>Address</a:t>
            </a:r>
          </a:p>
        </p:txBody>
      </p:sp>
      <p:sp>
        <p:nvSpPr>
          <p:cNvPr id="328712" name="Text Box 8"/>
          <p:cNvSpPr txBox="1">
            <a:spLocks noChangeArrowheads="1"/>
          </p:cNvSpPr>
          <p:nvPr/>
        </p:nvSpPr>
        <p:spPr bwMode="auto">
          <a:xfrm>
            <a:off x="5718929" y="3422121"/>
            <a:ext cx="2991437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New Ship-To Code,</a:t>
            </a:r>
          </a:p>
          <a:p>
            <a:r>
              <a:rPr lang="en-US" sz="1800">
                <a:latin typeface="+mj-lt"/>
              </a:rPr>
              <a:t>Existing address</a:t>
            </a:r>
          </a:p>
          <a:p>
            <a:r>
              <a:rPr lang="en-US" sz="1800">
                <a:latin typeface="+mj-lt"/>
              </a:rPr>
              <a:t>(Customer B’s Ship-To)</a:t>
            </a:r>
          </a:p>
        </p:txBody>
      </p:sp>
      <p:cxnSp>
        <p:nvCxnSpPr>
          <p:cNvPr id="328713" name="AutoShape 9"/>
          <p:cNvCxnSpPr>
            <a:cxnSpLocks noChangeShapeType="1"/>
            <a:stCxn id="328708" idx="2"/>
            <a:endCxn id="328709" idx="0"/>
          </p:cNvCxnSpPr>
          <p:nvPr/>
        </p:nvCxnSpPr>
        <p:spPr bwMode="auto">
          <a:xfrm rot="5400000">
            <a:off x="2468178" y="1351793"/>
            <a:ext cx="1293852" cy="2840455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8714" name="AutoShape 10"/>
          <p:cNvCxnSpPr>
            <a:cxnSpLocks noChangeShapeType="1"/>
            <a:stCxn id="328708" idx="2"/>
            <a:endCxn id="328710" idx="0"/>
          </p:cNvCxnSpPr>
          <p:nvPr/>
        </p:nvCxnSpPr>
        <p:spPr bwMode="auto">
          <a:xfrm rot="5400000">
            <a:off x="2550820" y="2842547"/>
            <a:ext cx="2701965" cy="126705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8715" name="AutoShape 11"/>
          <p:cNvCxnSpPr>
            <a:cxnSpLocks noChangeShapeType="1"/>
            <a:stCxn id="328708" idx="2"/>
            <a:endCxn id="328711" idx="0"/>
          </p:cNvCxnSpPr>
          <p:nvPr/>
        </p:nvCxnSpPr>
        <p:spPr bwMode="auto">
          <a:xfrm rot="16200000" flipH="1">
            <a:off x="3706659" y="2953765"/>
            <a:ext cx="2701965" cy="104462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8716" name="AutoShape 12"/>
          <p:cNvCxnSpPr>
            <a:cxnSpLocks noChangeShapeType="1"/>
            <a:stCxn id="328708" idx="2"/>
            <a:endCxn id="328712" idx="0"/>
          </p:cNvCxnSpPr>
          <p:nvPr/>
        </p:nvCxnSpPr>
        <p:spPr bwMode="auto">
          <a:xfrm rot="16200000" flipH="1">
            <a:off x="5226476" y="1433948"/>
            <a:ext cx="1297027" cy="2679317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ustomer-Ship-To-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6815" y="1303972"/>
            <a:ext cx="6724650" cy="4638675"/>
          </a:xfrm>
          <a:prstGeom prst="rect">
            <a:avLst/>
          </a:prstGeom>
        </p:spPr>
      </p:pic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Ship-To Create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EF-CS-094</a:t>
            </a:r>
            <a:endParaRPr lang="en-US"/>
          </a:p>
        </p:txBody>
      </p:sp>
      <p:sp>
        <p:nvSpPr>
          <p:cNvPr id="318470" name="Line 6"/>
          <p:cNvSpPr>
            <a:spLocks noChangeShapeType="1"/>
          </p:cNvSpPr>
          <p:nvPr/>
        </p:nvSpPr>
        <p:spPr bwMode="auto">
          <a:xfrm flipH="1" flipV="1">
            <a:off x="2460396" y="2638488"/>
            <a:ext cx="1730604" cy="871194"/>
          </a:xfrm>
          <a:prstGeom prst="line">
            <a:avLst/>
          </a:prstGeom>
          <a:noFill/>
          <a:ln w="222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8471" name="Line 7"/>
          <p:cNvSpPr>
            <a:spLocks noChangeShapeType="1"/>
          </p:cNvSpPr>
          <p:nvPr/>
        </p:nvSpPr>
        <p:spPr bwMode="auto">
          <a:xfrm flipV="1">
            <a:off x="4267199" y="2638488"/>
            <a:ext cx="1445443" cy="871194"/>
          </a:xfrm>
          <a:prstGeom prst="line">
            <a:avLst/>
          </a:prstGeom>
          <a:noFill/>
          <a:ln w="2222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8469" name="Text Box 5"/>
          <p:cNvSpPr txBox="1">
            <a:spLocks noChangeArrowheads="1"/>
          </p:cNvSpPr>
          <p:nvPr/>
        </p:nvSpPr>
        <p:spPr bwMode="auto">
          <a:xfrm>
            <a:off x="2873188" y="3469341"/>
            <a:ext cx="2468880" cy="5486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 sz="1800" dirty="0" smtClean="0">
                <a:latin typeface="+mj-lt"/>
              </a:rPr>
              <a:t>Link </a:t>
            </a:r>
            <a:r>
              <a:rPr lang="en-US" sz="1800" dirty="0">
                <a:latin typeface="+mj-lt"/>
              </a:rPr>
              <a:t>Ship-To address</a:t>
            </a:r>
          </a:p>
          <a:p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in the Service </a:t>
            </a:r>
            <a:r>
              <a:rPr lang="en-US" dirty="0"/>
              <a:t>and </a:t>
            </a:r>
            <a:r>
              <a:rPr lang="en-US" dirty="0" smtClean="0"/>
              <a:t>Support (SSM) </a:t>
            </a:r>
            <a:r>
              <a:rPr lang="en-US" dirty="0"/>
              <a:t>Management module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Use address </a:t>
            </a:r>
            <a:r>
              <a:rPr lang="en-US" dirty="0"/>
              <a:t>type: end user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Use two menus to create a complete end user record:</a:t>
            </a:r>
            <a:endParaRPr lang="en-US" dirty="0"/>
          </a:p>
          <a:p>
            <a:pPr lvl="1"/>
            <a:r>
              <a:rPr lang="en-US" dirty="0" smtClean="0"/>
              <a:t>Financial data: Customer </a:t>
            </a:r>
            <a:r>
              <a:rPr lang="en-US" dirty="0"/>
              <a:t>End User </a:t>
            </a:r>
            <a:r>
              <a:rPr lang="en-US" dirty="0" smtClean="0"/>
              <a:t>Create</a:t>
            </a:r>
            <a:endParaRPr lang="en-US" dirty="0"/>
          </a:p>
          <a:p>
            <a:pPr lvl="1"/>
            <a:r>
              <a:rPr lang="en-US" dirty="0" smtClean="0"/>
              <a:t>Operational data: End </a:t>
            </a:r>
            <a:r>
              <a:rPr lang="en-US" dirty="0"/>
              <a:t>User Data </a:t>
            </a:r>
            <a:r>
              <a:rPr lang="en-US" dirty="0" smtClean="0"/>
              <a:t>Maintenance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You can create end users as needed in SSM:</a:t>
            </a:r>
            <a:endParaRPr lang="en-US" dirty="0"/>
          </a:p>
          <a:p>
            <a:pPr lvl="1"/>
            <a:r>
              <a:rPr lang="en-US" dirty="0"/>
              <a:t>Contract Maintenance, Call Maintenance</a:t>
            </a:r>
          </a:p>
          <a:p>
            <a:endParaRPr lang="en-US" dirty="0"/>
          </a:p>
        </p:txBody>
      </p:sp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</a:t>
            </a:r>
            <a:r>
              <a:rPr lang="en-US" dirty="0" smtClean="0"/>
              <a:t>End Users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EF-CS-095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User Creation Scenarios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EF-CS-096</a:t>
            </a: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707796" y="1533388"/>
            <a:ext cx="7749376" cy="3994627"/>
            <a:chOff x="962325" y="1797344"/>
            <a:chExt cx="7749376" cy="3994627"/>
          </a:xfrm>
        </p:grpSpPr>
        <p:sp>
          <p:nvSpPr>
            <p:cNvPr id="329731" name="Text Box 3"/>
            <p:cNvSpPr txBox="1">
              <a:spLocks noChangeArrowheads="1"/>
            </p:cNvSpPr>
            <p:nvPr/>
          </p:nvSpPr>
          <p:spPr bwMode="auto">
            <a:xfrm>
              <a:off x="3045898" y="1797344"/>
              <a:ext cx="3028393" cy="52322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22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200" dirty="0">
                  <a:latin typeface="+mj-lt"/>
                </a:rPr>
                <a:t>Customer A End User</a:t>
              </a:r>
            </a:p>
          </p:txBody>
        </p:sp>
        <p:sp>
          <p:nvSpPr>
            <p:cNvPr id="329732" name="Text Box 4"/>
            <p:cNvSpPr txBox="1">
              <a:spLocks noChangeArrowheads="1"/>
            </p:cNvSpPr>
            <p:nvPr/>
          </p:nvSpPr>
          <p:spPr bwMode="auto">
            <a:xfrm>
              <a:off x="962325" y="3645194"/>
              <a:ext cx="1710726" cy="73866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New End User</a:t>
              </a:r>
            </a:p>
            <a:p>
              <a:r>
                <a:rPr lang="en-US" sz="1800">
                  <a:latin typeface="+mj-lt"/>
                </a:rPr>
                <a:t>Address</a:t>
              </a:r>
            </a:p>
          </p:txBody>
        </p:sp>
        <p:sp>
          <p:nvSpPr>
            <p:cNvPr id="329733" name="Text Box 5"/>
            <p:cNvSpPr txBox="1">
              <a:spLocks noChangeArrowheads="1"/>
            </p:cNvSpPr>
            <p:nvPr/>
          </p:nvSpPr>
          <p:spPr bwMode="auto">
            <a:xfrm>
              <a:off x="2357566" y="5053307"/>
              <a:ext cx="2074607" cy="73866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Customer equals</a:t>
              </a:r>
            </a:p>
            <a:p>
              <a:r>
                <a:rPr lang="en-US" sz="1800">
                  <a:latin typeface="+mj-lt"/>
                </a:rPr>
                <a:t>End User</a:t>
              </a:r>
            </a:p>
          </p:txBody>
        </p:sp>
        <p:sp>
          <p:nvSpPr>
            <p:cNvPr id="329734" name="Text Box 6"/>
            <p:cNvSpPr txBox="1">
              <a:spLocks noChangeArrowheads="1"/>
            </p:cNvSpPr>
            <p:nvPr/>
          </p:nvSpPr>
          <p:spPr bwMode="auto">
            <a:xfrm>
              <a:off x="4805345" y="5053307"/>
              <a:ext cx="1776448" cy="73866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1800" dirty="0">
                  <a:latin typeface="+mj-lt"/>
                </a:rPr>
                <a:t>Ship-To equals</a:t>
              </a:r>
            </a:p>
            <a:p>
              <a:r>
                <a:rPr lang="en-US" sz="1800" dirty="0">
                  <a:latin typeface="+mj-lt"/>
                </a:rPr>
                <a:t>End User</a:t>
              </a:r>
            </a:p>
          </p:txBody>
        </p:sp>
        <p:sp>
          <p:nvSpPr>
            <p:cNvPr id="329735" name="Text Box 7"/>
            <p:cNvSpPr txBox="1">
              <a:spLocks noChangeArrowheads="1"/>
            </p:cNvSpPr>
            <p:nvPr/>
          </p:nvSpPr>
          <p:spPr bwMode="auto">
            <a:xfrm>
              <a:off x="5893301" y="3648369"/>
              <a:ext cx="2818400" cy="10156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22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New End User Code,</a:t>
              </a:r>
            </a:p>
            <a:p>
              <a:r>
                <a:rPr lang="en-US" sz="1800">
                  <a:latin typeface="+mj-lt"/>
                </a:rPr>
                <a:t>Existing address</a:t>
              </a:r>
            </a:p>
            <a:p>
              <a:r>
                <a:rPr lang="en-US" sz="1800">
                  <a:latin typeface="+mj-lt"/>
                </a:rPr>
                <a:t>(Customer B’s End User)</a:t>
              </a:r>
            </a:p>
          </p:txBody>
        </p:sp>
        <p:cxnSp>
          <p:nvCxnSpPr>
            <p:cNvPr id="329736" name="AutoShape 8"/>
            <p:cNvCxnSpPr>
              <a:cxnSpLocks noChangeShapeType="1"/>
              <a:stCxn id="329731" idx="2"/>
              <a:endCxn id="329732" idx="0"/>
            </p:cNvCxnSpPr>
            <p:nvPr/>
          </p:nvCxnSpPr>
          <p:spPr bwMode="auto">
            <a:xfrm rot="5400000">
              <a:off x="2526577" y="1611676"/>
              <a:ext cx="1324630" cy="2742407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29737" name="AutoShape 9"/>
            <p:cNvCxnSpPr>
              <a:cxnSpLocks noChangeShapeType="1"/>
              <a:stCxn id="329731" idx="2"/>
              <a:endCxn id="329733" idx="0"/>
            </p:cNvCxnSpPr>
            <p:nvPr/>
          </p:nvCxnSpPr>
          <p:spPr bwMode="auto">
            <a:xfrm rot="5400000">
              <a:off x="2611112" y="3104323"/>
              <a:ext cx="2732743" cy="1165225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29738" name="AutoShape 10"/>
            <p:cNvCxnSpPr>
              <a:cxnSpLocks noChangeShapeType="1"/>
              <a:stCxn id="329731" idx="2"/>
              <a:endCxn id="329734" idx="0"/>
            </p:cNvCxnSpPr>
            <p:nvPr/>
          </p:nvCxnSpPr>
          <p:spPr bwMode="auto">
            <a:xfrm rot="16200000" flipH="1">
              <a:off x="3760461" y="3120198"/>
              <a:ext cx="2732743" cy="1133474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29739" name="AutoShape 11"/>
            <p:cNvCxnSpPr>
              <a:cxnSpLocks noChangeShapeType="1"/>
              <a:stCxn id="329731" idx="2"/>
              <a:endCxn id="329735" idx="0"/>
            </p:cNvCxnSpPr>
            <p:nvPr/>
          </p:nvCxnSpPr>
          <p:spPr bwMode="auto">
            <a:xfrm rot="16200000" flipH="1">
              <a:off x="5267396" y="1613263"/>
              <a:ext cx="1327805" cy="2742406"/>
            </a:xfrm>
            <a:prstGeom prst="bentConnector3">
              <a:avLst>
                <a:gd name="adj1" fmla="val 50000"/>
              </a:avLst>
            </a:prstGeom>
            <a:noFill/>
            <a:ln w="222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End User Create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EF-CS-097</a:t>
            </a:r>
            <a:endParaRPr lang="en-US"/>
          </a:p>
        </p:txBody>
      </p:sp>
      <p:pic>
        <p:nvPicPr>
          <p:cNvPr id="5" name="Picture 4" descr="End-User-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0637" y="1033462"/>
            <a:ext cx="6562725" cy="47910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configurable types of credit limit:</a:t>
            </a:r>
          </a:p>
          <a:p>
            <a:pPr lvl="1"/>
            <a:r>
              <a:rPr lang="en-US" dirty="0"/>
              <a:t>Fixed maximum limit</a:t>
            </a:r>
          </a:p>
          <a:p>
            <a:pPr lvl="1"/>
            <a:r>
              <a:rPr lang="en-US" dirty="0"/>
              <a:t>Percentage of gross turnover</a:t>
            </a:r>
          </a:p>
          <a:p>
            <a:pPr lvl="1"/>
            <a:r>
              <a:rPr lang="en-US" dirty="0"/>
              <a:t>Maximum number of days overdue</a:t>
            </a:r>
          </a:p>
          <a:p>
            <a:pPr>
              <a:spcBef>
                <a:spcPts val="1800"/>
              </a:spcBef>
            </a:pPr>
            <a:r>
              <a:rPr lang="en-US" dirty="0"/>
              <a:t>Credit limit valid for all </a:t>
            </a:r>
            <a:r>
              <a:rPr lang="en-US"/>
              <a:t>entities </a:t>
            </a:r>
            <a:r>
              <a:rPr lang="en-US" smtClean="0"/>
              <a:t>with same </a:t>
            </a:r>
            <a:r>
              <a:rPr lang="en-US" dirty="0"/>
              <a:t>customer shared set</a:t>
            </a:r>
          </a:p>
          <a:p>
            <a:endParaRPr lang="en-US" dirty="0"/>
          </a:p>
        </p:txBody>
      </p:sp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Managing Customer Credit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EF-CS-100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EF-CS-110</a:t>
            </a:r>
            <a:endParaRPr lang="en-US"/>
          </a:p>
        </p:txBody>
      </p:sp>
      <p:pic>
        <p:nvPicPr>
          <p:cNvPr id="296963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08" y="1940847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 setup flow</a:t>
            </a:r>
          </a:p>
          <a:p>
            <a:pPr>
              <a:spcBef>
                <a:spcPts val="1200"/>
              </a:spcBef>
            </a:pPr>
            <a:r>
              <a:rPr lang="en-US" dirty="0"/>
              <a:t>Customer setup highlights</a:t>
            </a:r>
          </a:p>
          <a:p>
            <a:pPr>
              <a:spcBef>
                <a:spcPts val="1200"/>
              </a:spcBef>
            </a:pPr>
            <a:r>
              <a:rPr lang="en-US" dirty="0"/>
              <a:t>Customer data setup</a:t>
            </a:r>
          </a:p>
          <a:p>
            <a:pPr lvl="1"/>
            <a:r>
              <a:rPr lang="en-US" dirty="0"/>
              <a:t>Customer type</a:t>
            </a:r>
          </a:p>
          <a:p>
            <a:pPr lvl="1"/>
            <a:r>
              <a:rPr lang="en-US" dirty="0"/>
              <a:t>Customer rating</a:t>
            </a:r>
          </a:p>
          <a:p>
            <a:pPr lvl="1"/>
            <a:r>
              <a:rPr lang="en-US" dirty="0"/>
              <a:t>Customer Create and Customer Data Maintenance menus</a:t>
            </a:r>
          </a:p>
          <a:p>
            <a:pPr>
              <a:spcBef>
                <a:spcPts val="1200"/>
              </a:spcBef>
            </a:pPr>
            <a:r>
              <a:rPr lang="en-US" dirty="0"/>
              <a:t>Customer ship-to and </a:t>
            </a:r>
            <a:r>
              <a:rPr lang="en-US" dirty="0" smtClean="0"/>
              <a:t>end user </a:t>
            </a:r>
            <a:r>
              <a:rPr lang="en-US" dirty="0"/>
              <a:t>setup</a:t>
            </a:r>
          </a:p>
          <a:p>
            <a:pPr>
              <a:spcBef>
                <a:spcPts val="1200"/>
              </a:spcBef>
            </a:pPr>
            <a:r>
              <a:rPr lang="en-US" dirty="0"/>
              <a:t>Managing customer credit</a:t>
            </a:r>
          </a:p>
          <a:p>
            <a:pPr>
              <a:spcBef>
                <a:spcPts val="1200"/>
              </a:spcBef>
            </a:pPr>
            <a:r>
              <a:rPr lang="en-US" dirty="0"/>
              <a:t>Customer payment status codes</a:t>
            </a:r>
          </a:p>
          <a:p>
            <a:pPr lvl="1"/>
            <a:endParaRPr lang="en-US" dirty="0"/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Setup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Setup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EF-CS-030</a:t>
            </a:r>
            <a:endParaRPr lang="en-US"/>
          </a:p>
        </p:txBody>
      </p:sp>
      <p:pic>
        <p:nvPicPr>
          <p:cNvPr id="5" name="Picture 4" descr="customer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696" y="1056155"/>
            <a:ext cx="762952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Three control accounts</a:t>
            </a:r>
          </a:p>
          <a:p>
            <a:pPr>
              <a:spcBef>
                <a:spcPts val="1800"/>
              </a:spcBef>
            </a:pPr>
            <a:r>
              <a:rPr lang="en-US" dirty="0"/>
              <a:t>Sales account profile </a:t>
            </a:r>
          </a:p>
          <a:p>
            <a:pPr>
              <a:spcBef>
                <a:spcPts val="1800"/>
              </a:spcBef>
            </a:pPr>
            <a:r>
              <a:rPr lang="en-US" dirty="0"/>
              <a:t>Sold-to, bill-to, </a:t>
            </a:r>
            <a:r>
              <a:rPr lang="en-US" dirty="0" smtClean="0"/>
              <a:t>ship-to, </a:t>
            </a:r>
            <a:r>
              <a:rPr lang="en-US" dirty="0"/>
              <a:t>and end user addresses</a:t>
            </a:r>
          </a:p>
          <a:p>
            <a:pPr>
              <a:spcBef>
                <a:spcPts val="1800"/>
              </a:spcBef>
            </a:pPr>
            <a:r>
              <a:rPr lang="en-US" dirty="0"/>
              <a:t>Banking tab</a:t>
            </a:r>
          </a:p>
          <a:p>
            <a:pPr lvl="1"/>
            <a:r>
              <a:rPr lang="en-US" dirty="0"/>
              <a:t>Link customer bank account to your bank and payment </a:t>
            </a:r>
            <a:r>
              <a:rPr lang="en-US" dirty="0" smtClean="0"/>
              <a:t>format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Credit control</a:t>
            </a:r>
          </a:p>
          <a:p>
            <a:pPr lvl="1"/>
            <a:endParaRPr lang="en-US" dirty="0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</a:t>
            </a:r>
            <a:r>
              <a:rPr lang="en-US" dirty="0" smtClean="0"/>
              <a:t>Setup Details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Separate operational customer data</a:t>
            </a:r>
          </a:p>
          <a:p>
            <a:pPr lvl="1"/>
            <a:r>
              <a:rPr lang="en-US" dirty="0" smtClean="0"/>
              <a:t>Customer Data Maintenance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Email notification</a:t>
            </a:r>
          </a:p>
          <a:p>
            <a:pPr>
              <a:spcBef>
                <a:spcPts val="1800"/>
              </a:spcBef>
            </a:pPr>
            <a:r>
              <a:rPr lang="en-US" dirty="0" err="1" smtClean="0"/>
              <a:t>Autonumbering</a:t>
            </a:r>
            <a:r>
              <a:rPr lang="en-US" dirty="0" smtClean="0"/>
              <a:t> sequences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Setup Details – Continued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EF-CS-045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Financial data (Customer Create)</a:t>
            </a:r>
          </a:p>
          <a:p>
            <a:pPr lvl="1"/>
            <a:r>
              <a:rPr lang="en-US" sz="2000" dirty="0"/>
              <a:t>Customer code</a:t>
            </a:r>
          </a:p>
          <a:p>
            <a:pPr lvl="1"/>
            <a:r>
              <a:rPr lang="en-US" sz="2000" dirty="0"/>
              <a:t>Customer type code (optional)</a:t>
            </a:r>
          </a:p>
          <a:p>
            <a:pPr lvl="1"/>
            <a:r>
              <a:rPr lang="en-US" sz="2000" dirty="0"/>
              <a:t>Business relation</a:t>
            </a:r>
          </a:p>
          <a:p>
            <a:pPr lvl="1"/>
            <a:r>
              <a:rPr lang="en-US" sz="2000" dirty="0"/>
              <a:t>Accounts profiles</a:t>
            </a:r>
          </a:p>
          <a:p>
            <a:pPr lvl="1"/>
            <a:r>
              <a:rPr lang="en-US" sz="2000" dirty="0"/>
              <a:t>Credit terms</a:t>
            </a:r>
          </a:p>
          <a:p>
            <a:pPr lvl="1"/>
            <a:r>
              <a:rPr lang="en-US" sz="2000" dirty="0"/>
              <a:t>Credit rating code (optional)</a:t>
            </a:r>
          </a:p>
          <a:p>
            <a:pPr lvl="1"/>
            <a:r>
              <a:rPr lang="en-US" sz="2000" dirty="0"/>
              <a:t>Tax zone </a:t>
            </a:r>
          </a:p>
          <a:p>
            <a:pPr lvl="1"/>
            <a:r>
              <a:rPr lang="en-US" sz="2000" dirty="0"/>
              <a:t>Invoice status code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Operational data </a:t>
            </a:r>
            <a:r>
              <a:rPr lang="en-US" sz="2400" dirty="0" smtClean="0"/>
              <a:t>in Customer </a:t>
            </a:r>
            <a:r>
              <a:rPr lang="en-US" sz="2400" dirty="0"/>
              <a:t>Data </a:t>
            </a:r>
            <a:r>
              <a:rPr lang="en-US" sz="2400" dirty="0" smtClean="0"/>
              <a:t>Maintenance (mandatory)</a:t>
            </a:r>
            <a:endParaRPr lang="en-US" sz="2400" dirty="0"/>
          </a:p>
          <a:p>
            <a:pPr lvl="1"/>
            <a:r>
              <a:rPr lang="en-US" sz="2000" dirty="0"/>
              <a:t>Site</a:t>
            </a:r>
          </a:p>
          <a:p>
            <a:pPr lvl="1"/>
            <a:r>
              <a:rPr lang="en-US" sz="2000" dirty="0"/>
              <a:t>Daybook set</a:t>
            </a:r>
          </a:p>
          <a:p>
            <a:pPr lvl="1"/>
            <a:r>
              <a:rPr lang="en-US" sz="2000" dirty="0"/>
              <a:t>EMT type</a:t>
            </a:r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Data Setup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EF-CS-050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for sales </a:t>
            </a:r>
            <a:r>
              <a:rPr lang="en-US" dirty="0"/>
              <a:t>analysis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Available system wide when defined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/>
              <a:t>Define GL sales account by customer type </a:t>
            </a:r>
            <a:r>
              <a:rPr lang="en-US" dirty="0" smtClean="0"/>
              <a:t>(optional)</a:t>
            </a:r>
            <a:endParaRPr lang="en-US" dirty="0"/>
          </a:p>
          <a:p>
            <a:pPr lvl="1"/>
            <a:r>
              <a:rPr lang="en-US" dirty="0" smtClean="0"/>
              <a:t>For example, you can report </a:t>
            </a:r>
            <a:r>
              <a:rPr lang="en-US" dirty="0"/>
              <a:t>sales </a:t>
            </a:r>
            <a:r>
              <a:rPr lang="en-US" dirty="0" smtClean="0"/>
              <a:t>by </a:t>
            </a:r>
            <a:r>
              <a:rPr lang="en-US" dirty="0"/>
              <a:t>customer type</a:t>
            </a:r>
          </a:p>
          <a:p>
            <a:endParaRPr lang="en-US" dirty="0"/>
          </a:p>
        </p:txBody>
      </p:sp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Type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EF-CS-060</a:t>
            </a:r>
            <a:endParaRPr lang="en-US"/>
          </a:p>
        </p:txBody>
      </p:sp>
      <p:pic>
        <p:nvPicPr>
          <p:cNvPr id="29901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0697" y="3793779"/>
            <a:ext cx="4191467" cy="23369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Used to rate customer creditworthiness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Available system wide when defined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Useful for reporting</a:t>
            </a:r>
            <a:endParaRPr lang="en-US" dirty="0"/>
          </a:p>
          <a:p>
            <a:endParaRPr lang="en-US" dirty="0"/>
          </a:p>
        </p:txBody>
      </p:sp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Credit Rating Code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EF-CS-070</a:t>
            </a:r>
            <a:endParaRPr lang="en-US"/>
          </a:p>
        </p:txBody>
      </p:sp>
      <p:pic>
        <p:nvPicPr>
          <p:cNvPr id="297988" name="Picture 4" descr="Customer Credit Rating Cre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5051" y="3253321"/>
            <a:ext cx="4406526" cy="2416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Financial </a:t>
            </a:r>
            <a:r>
              <a:rPr lang="en-US" dirty="0" smtClean="0"/>
              <a:t>setup</a:t>
            </a:r>
            <a:r>
              <a:rPr lang="en-US" dirty="0"/>
              <a:t>: Customer Create</a:t>
            </a:r>
          </a:p>
          <a:p>
            <a:pPr>
              <a:spcBef>
                <a:spcPts val="1800"/>
              </a:spcBef>
            </a:pPr>
            <a:r>
              <a:rPr lang="en-US" dirty="0"/>
              <a:t>Operational </a:t>
            </a:r>
            <a:r>
              <a:rPr lang="en-US" dirty="0" smtClean="0"/>
              <a:t>setup</a:t>
            </a:r>
            <a:r>
              <a:rPr lang="en-US" dirty="0"/>
              <a:t>: Customer Data Maintenance</a:t>
            </a:r>
          </a:p>
        </p:txBody>
      </p:sp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Mandatory Customer Setup Components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EF-CS-080</a:t>
            </a:r>
            <a:endParaRPr lang="en-US"/>
          </a:p>
        </p:txBody>
      </p:sp>
      <p:pic>
        <p:nvPicPr>
          <p:cNvPr id="2928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729" y="2859613"/>
            <a:ext cx="5094755" cy="22057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928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9975" y="2934100"/>
            <a:ext cx="5534025" cy="34400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86&quot;&gt;&lt;object type=&quot;3&quot; unique_id=&quot;10088&quot;&gt;&lt;property id=&quot;20148&quot; value=&quot;5&quot;/&gt;&lt;property id=&quot;20300&quot; value=&quot;Slide 1&quot;/&gt;&lt;property id=&quot;20307&quot; value=&quot;310&quot;/&gt;&lt;/object&gt;&lt;object type=&quot;3&quot; unique_id=&quot;10089&quot;&gt;&lt;property id=&quot;20148&quot; value=&quot;5&quot;/&gt;&lt;property id=&quot;20300&quot; value=&quot;Slide 2 - &amp;quot;Customer Setup Overview&amp;quot;&quot;/&gt;&lt;property id=&quot;20307&quot; value=&quot;346&quot;/&gt;&lt;/object&gt;&lt;object type=&quot;3&quot; unique_id=&quot;10090&quot;&gt;&lt;property id=&quot;20148&quot; value=&quot;5&quot;/&gt;&lt;property id=&quot;20300&quot; value=&quot;Slide 3 - &amp;quot;Customer Setup Flow&amp;quot;&quot;/&gt;&lt;property id=&quot;20307&quot; value=&quot;339&quot;/&gt;&lt;/object&gt;&lt;object type=&quot;3&quot; unique_id=&quot;10091&quot;&gt;&lt;property id=&quot;20148&quot; value=&quot;5&quot;/&gt;&lt;property id=&quot;20300&quot; value=&quot;Slide 4 - &amp;quot;Customer Setup - Highlights&amp;quot;&quot;/&gt;&lt;property id=&quot;20307&quot; value=&quot;336&quot;/&gt;&lt;/object&gt;&lt;object type=&quot;3&quot; unique_id=&quot;10092&quot;&gt;&lt;property id=&quot;20148&quot; value=&quot;5&quot;/&gt;&lt;property id=&quot;20300&quot; value=&quot;Slide 5 - &amp;quot;Customer Data Setup&amp;quot;&quot;/&gt;&lt;property id=&quot;20307&quot; value=&quot;338&quot;/&gt;&lt;/object&gt;&lt;object type=&quot;3&quot; unique_id=&quot;10093&quot;&gt;&lt;property id=&quot;20148&quot; value=&quot;5&quot;/&gt;&lt;property id=&quot;20300&quot; value=&quot;Slide 6 - &amp;quot;Customer Type&amp;quot;&quot;/&gt;&lt;property id=&quot;20307&quot; value=&quot;345&quot;/&gt;&lt;/object&gt;&lt;object type=&quot;3&quot; unique_id=&quot;10094&quot;&gt;&lt;property id=&quot;20148&quot; value=&quot;5&quot;/&gt;&lt;property id=&quot;20300&quot; value=&quot;Slide 7 - &amp;quot;Customer Credit Rating Code&amp;quot;&quot;/&gt;&lt;property id=&quot;20307&quot; value=&quot;344&quot;/&gt;&lt;/object&gt;&lt;object type=&quot;3&quot; unique_id=&quot;10095&quot;&gt;&lt;property id=&quot;20148&quot; value=&quot;5&quot;/&gt;&lt;property id=&quot;20300&quot; value=&quot;Slide 8 - &amp;quot;Customer Setup&amp;quot;&quot;/&gt;&lt;property id=&quot;20307&quot; value=&quot;340&quot;/&gt;&lt;/object&gt;&lt;object type=&quot;3&quot; unique_id=&quot;10096&quot;&gt;&lt;property id=&quot;20148&quot; value=&quot;5&quot;/&gt;&lt;property id=&quot;20300&quot; value=&quot;Slide 9 - &amp;quot;Customer Address Setup&amp;quot;&quot;/&gt;&lt;property id=&quot;20307&quot; value=&quot;355&quot;/&gt;&lt;/object&gt;&lt;object type=&quot;3&quot; unique_id=&quot;10097&quot;&gt;&lt;property id=&quot;20148&quot; value=&quot;5&quot;/&gt;&lt;property id=&quot;20300&quot; value=&quot;Slide 10 - &amp;quot;Business Relation Addresses&amp;quot;&quot;/&gt;&lt;property id=&quot;20307&quot; value=&quot;348&quot;/&gt;&lt;/object&gt;&lt;object type=&quot;3&quot; unique_id=&quot;10098&quot;&gt;&lt;property id=&quot;20148&quot; value=&quot;5&quot;/&gt;&lt;property id=&quot;20300&quot; value=&quot;Slide 11&quot;/&gt;&lt;property id=&quot;20307&quot; value=&quot;349&quot;/&gt;&lt;/object&gt;&lt;object type=&quot;3&quot; unique_id=&quot;10099&quot;&gt;&lt;property id=&quot;20148&quot; value=&quot;5&quot;/&gt;&lt;property id=&quot;20300&quot; value=&quot;Slide 12 - &amp;quot;Customer Ship-To Scenarios&amp;quot;&quot;/&gt;&lt;property id=&quot;20307&quot; value=&quot;356&quot;/&gt;&lt;/object&gt;&lt;object type=&quot;3&quot; unique_id=&quot;10100&quot;&gt;&lt;property id=&quot;20148&quot; value=&quot;5&quot;/&gt;&lt;property id=&quot;20300&quot; value=&quot;Slide 13 - &amp;quot;Customer Ship-To Create&amp;quot;&quot;/&gt;&lt;property id=&quot;20307&quot; value=&quot;351&quot;/&gt;&lt;/object&gt;&lt;object type=&quot;3&quot; unique_id=&quot;10101&quot;&gt;&lt;property id=&quot;20148&quot; value=&quot;5&quot;/&gt;&lt;property id=&quot;20300&quot; value=&quot;Slide 14 - &amp;quot;Defining End-Users&amp;quot;&quot;/&gt;&lt;property id=&quot;20307&quot; value=&quot;352&quot;/&gt;&lt;/object&gt;&lt;object type=&quot;3&quot; unique_id=&quot;10102&quot;&gt;&lt;property id=&quot;20148&quot; value=&quot;5&quot;/&gt;&lt;property id=&quot;20300&quot; value=&quot;Slide 15 - &amp;quot;End-User Creation Scenarios&amp;quot;&quot;/&gt;&lt;property id=&quot;20307&quot; value=&quot;353&quot;/&gt;&lt;/object&gt;&lt;object type=&quot;3&quot; unique_id=&quot;10103&quot;&gt;&lt;property id=&quot;20148&quot; value=&quot;5&quot;/&gt;&lt;property id=&quot;20300&quot; value=&quot;Slide 16 - &amp;quot;End User Creation Scenarios&amp;quot;&quot;/&gt;&lt;property id=&quot;20307&quot; value=&quot;357&quot;/&gt;&lt;/object&gt;&lt;object type=&quot;3&quot; unique_id=&quot;10104&quot;&gt;&lt;property id=&quot;20148&quot; value=&quot;5&quot;/&gt;&lt;property id=&quot;20300&quot; value=&quot;Slide 17 - &amp;quot;End User Create&amp;quot;&quot;/&gt;&lt;property id=&quot;20307&quot; value=&quot;354&quot;/&gt;&lt;/object&gt;&lt;object type=&quot;3&quot; unique_id=&quot;10105&quot;&gt;&lt;property id=&quot;20148&quot; value=&quot;5&quot;/&gt;&lt;property id=&quot;20300&quot; value=&quot;Slide 18 - &amp;quot;Managing Customer Credit&amp;quot;&quot;/&gt;&lt;property id=&quot;20307&quot; value=&quot;342&quot;/&gt;&lt;/object&gt;&lt;object type=&quot;3&quot; unique_id=&quot;10106&quot;&gt;&lt;property id=&quot;20148&quot; value=&quot;5&quot;/&gt;&lt;property id=&quot;20300&quot; value=&quot;Slide 19 - &amp;quot;Hands-on Exercise&amp;quot;&quot;/&gt;&lt;property id=&quot;20307&quot; value=&quot;343&quot;/&gt;&lt;/object&gt;&lt;/object&gt;&lt;object type=&quot;8&quot; unique_id=&quot;10087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2141</TotalTime>
  <Words>448</Words>
  <Application>Microsoft Office PowerPoint</Application>
  <PresentationFormat>On-screen Show (4:3)</PresentationFormat>
  <Paragraphs>142</Paragraphs>
  <Slides>19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Customer Setup</vt:lpstr>
      <vt:lpstr>Customer Setup Overview</vt:lpstr>
      <vt:lpstr>Customer Setup Flow</vt:lpstr>
      <vt:lpstr>Customer Setup Details</vt:lpstr>
      <vt:lpstr>Customer Setup Details – Continued</vt:lpstr>
      <vt:lpstr>Customer Data Setup</vt:lpstr>
      <vt:lpstr>Customer Type</vt:lpstr>
      <vt:lpstr>Customer Credit Rating Code</vt:lpstr>
      <vt:lpstr>Mandatory Customer Setup Components</vt:lpstr>
      <vt:lpstr>Customer Address Setup</vt:lpstr>
      <vt:lpstr>Business Relation Addresses</vt:lpstr>
      <vt:lpstr>Customer Create</vt:lpstr>
      <vt:lpstr>Customer Ship-To Scenarios</vt:lpstr>
      <vt:lpstr>Customer Ship-To Create</vt:lpstr>
      <vt:lpstr>Defining End Users</vt:lpstr>
      <vt:lpstr>End User Creation Scenarios</vt:lpstr>
      <vt:lpstr>End User Create</vt:lpstr>
      <vt:lpstr>Managing Customer Credit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164</cp:revision>
  <dcterms:created xsi:type="dcterms:W3CDTF">2006-05-18T22:11:08Z</dcterms:created>
  <dcterms:modified xsi:type="dcterms:W3CDTF">2012-04-25T15:52:04Z</dcterms:modified>
</cp:coreProperties>
</file>