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3"/>
  </p:notesMasterIdLst>
  <p:handoutMasterIdLst>
    <p:handoutMasterId r:id="rId14"/>
  </p:handoutMasterIdLst>
  <p:sldIdLst>
    <p:sldId id="264" r:id="rId2"/>
    <p:sldId id="265" r:id="rId3"/>
    <p:sldId id="275" r:id="rId4"/>
    <p:sldId id="268" r:id="rId5"/>
    <p:sldId id="266" r:id="rId6"/>
    <p:sldId id="267" r:id="rId7"/>
    <p:sldId id="271" r:id="rId8"/>
    <p:sldId id="270" r:id="rId9"/>
    <p:sldId id="269" r:id="rId10"/>
    <p:sldId id="274" r:id="rId11"/>
    <p:sldId id="272" r:id="rId12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DCFF"/>
    <a:srgbClr val="FEA46A"/>
    <a:srgbClr val="FF8500"/>
    <a:srgbClr val="FFE354"/>
    <a:srgbClr val="6A9913"/>
    <a:srgbClr val="4BB69D"/>
    <a:srgbClr val="2461AA"/>
    <a:srgbClr val="80808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95" autoAdjust="0"/>
    <p:restoredTop sz="99736" autoAdjust="0"/>
  </p:normalViewPr>
  <p:slideViewPr>
    <p:cSldViewPr snapToGrid="0">
      <p:cViewPr>
        <p:scale>
          <a:sx n="100" d="100"/>
          <a:sy n="100" d="100"/>
        </p:scale>
        <p:origin x="-26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3.3_1_banking entry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5F70BEB-1B45-48EF-94EA-C53214258A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3.3_1_banking entry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B95307C-3025-4B1C-9548-C418C8A28A2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881026-83A4-4FFD-A143-94D22B999CB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5794D3-8985-4435-B108-79F05A97F467}" type="slidenum">
              <a:rPr lang="en-US"/>
              <a:pPr/>
              <a:t>4</a:t>
            </a:fld>
            <a:endParaRPr lang="en-US"/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Each statement has one of the following statuses depending on the status of its statement lines:</a:t>
            </a:r>
            <a:endParaRPr lang="en-GB" b="1"/>
          </a:p>
          <a:p>
            <a:pPr lvl="1"/>
            <a:r>
              <a:rPr lang="en-GB" b="1"/>
              <a:t>Allocated. </a:t>
            </a:r>
            <a:r>
              <a:rPr lang="en-GB"/>
              <a:t>All statement lines are allocated</a:t>
            </a:r>
            <a:endParaRPr lang="en-GB" b="1"/>
          </a:p>
          <a:p>
            <a:pPr lvl="1"/>
            <a:r>
              <a:rPr lang="en-GB" b="1"/>
              <a:t>Unallocated. </a:t>
            </a:r>
            <a:r>
              <a:rPr lang="en-GB"/>
              <a:t>No statement lines are allocated yet</a:t>
            </a:r>
            <a:endParaRPr lang="en-GB" b="1"/>
          </a:p>
          <a:p>
            <a:pPr lvl="1"/>
            <a:r>
              <a:rPr lang="en-GB" b="1"/>
              <a:t>Partially</a:t>
            </a:r>
            <a:r>
              <a:rPr lang="en-GB"/>
              <a:t> </a:t>
            </a:r>
            <a:r>
              <a:rPr lang="en-GB" b="1"/>
              <a:t>Allocated</a:t>
            </a:r>
            <a:r>
              <a:rPr lang="en-GB"/>
              <a:t>. Some (but not all) statement lines are allocated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E4D4D2-C437-47E8-98CE-BBD4207D5E26}" type="slidenum">
              <a:rPr lang="en-US"/>
              <a:pPr/>
              <a:t>6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Bank statement lines can be created manually or uploaded.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136CCB-9B5B-48E9-B7E9-506FFF718211}" type="slidenum">
              <a:rPr lang="en-US"/>
              <a:pPr/>
              <a:t>7</a:t>
            </a:fld>
            <a:endParaRPr lang="en-US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Banking Entry Allocate</a:t>
            </a:r>
          </a:p>
          <a:p>
            <a:pPr lvl="1"/>
            <a:r>
              <a:rPr lang="en-US"/>
              <a:t>Browse through unallocated/partially allocated bank statements</a:t>
            </a:r>
          </a:p>
          <a:p>
            <a:r>
              <a:rPr lang="en-US"/>
              <a:t>Select a bank statement in the browse</a:t>
            </a:r>
          </a:p>
          <a:p>
            <a:pPr lvl="1"/>
            <a:r>
              <a:rPr lang="en-US"/>
              <a:t>Screen with one bank statement</a:t>
            </a:r>
          </a:p>
          <a:p>
            <a:r>
              <a:rPr lang="en-US"/>
              <a:t>Select a bank statement line</a:t>
            </a:r>
          </a:p>
          <a:p>
            <a:r>
              <a:rPr lang="en-US"/>
              <a:t>Use Allocation button </a:t>
            </a:r>
          </a:p>
          <a:p>
            <a:r>
              <a:rPr lang="en-US"/>
              <a:t>or</a:t>
            </a:r>
          </a:p>
          <a:p>
            <a:r>
              <a:rPr lang="en-US"/>
              <a:t>Right-mouse click and select Allocate</a:t>
            </a:r>
          </a:p>
          <a:p>
            <a:r>
              <a:rPr lang="en-US"/>
              <a:t>Fill-out the Allocation screen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23F624-38FD-4711-AEC7-D1FE0C97793D}" type="slidenum">
              <a:rPr lang="en-US"/>
              <a:pPr/>
              <a:t>8</a:t>
            </a:fld>
            <a:endParaRPr lang="en-US"/>
          </a:p>
        </p:txBody>
      </p:sp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Each statement line must be allocated to:</a:t>
            </a:r>
          </a:p>
          <a:p>
            <a:pPr lvl="1"/>
            <a:r>
              <a:rPr lang="en-GB"/>
              <a:t>An invoice (customer or supplier)</a:t>
            </a:r>
          </a:p>
          <a:p>
            <a:pPr lvl="2"/>
            <a:r>
              <a:rPr lang="en-GB"/>
              <a:t>Open item (including prepayments) </a:t>
            </a:r>
          </a:p>
          <a:p>
            <a:pPr lvl="1"/>
            <a:r>
              <a:rPr lang="en-GB"/>
              <a:t>A GL account</a:t>
            </a:r>
          </a:p>
          <a:p>
            <a:pPr lvl="1"/>
            <a:r>
              <a:rPr lang="en-GB"/>
              <a:t>A payment selection </a:t>
            </a:r>
          </a:p>
          <a:p>
            <a:pPr lvl="2"/>
            <a:r>
              <a:rPr lang="en-GB"/>
              <a:t>Payment selection is a grouping of payments (supplier related) or a direct debit (customer related)</a:t>
            </a:r>
          </a:p>
          <a:p>
            <a:pPr lvl="1"/>
            <a:r>
              <a:rPr lang="en-GB"/>
              <a:t>A payment (check, draft, …)</a:t>
            </a:r>
            <a:endParaRPr lang="en-US"/>
          </a:p>
          <a:p>
            <a:pPr lvl="2"/>
            <a:endParaRPr lang="en-GB"/>
          </a:p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E0575-68C4-4599-B0C9-9B04F944699F}" type="slidenum">
              <a:rPr lang="en-US"/>
              <a:pPr/>
              <a:t>9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Status update</a:t>
            </a:r>
          </a:p>
          <a:p>
            <a:pPr lvl="1"/>
            <a:r>
              <a:rPr lang="en-GB"/>
              <a:t>The status of the bank statement defines which fields</a:t>
            </a:r>
          </a:p>
          <a:p>
            <a:pPr lvl="1"/>
            <a:r>
              <a:rPr lang="en-GB"/>
              <a:t>are modifiable:</a:t>
            </a:r>
          </a:p>
          <a:p>
            <a:pPr lvl="1"/>
            <a:r>
              <a:rPr lang="en-GB"/>
              <a:t>Allocated: All fields are read-only; only the View activity is allowed</a:t>
            </a:r>
          </a:p>
          <a:p>
            <a:pPr lvl="1"/>
            <a:r>
              <a:rPr lang="en-GB"/>
              <a:t>Not Allocated/Partly Allocated:</a:t>
            </a:r>
          </a:p>
          <a:p>
            <a:pPr lvl="2"/>
            <a:r>
              <a:rPr lang="en-GB"/>
              <a:t>Bank Statement Number</a:t>
            </a:r>
          </a:p>
          <a:p>
            <a:pPr lvl="2"/>
            <a:r>
              <a:rPr lang="en-GB"/>
              <a:t>Posting Year/Date (used at registration time)</a:t>
            </a:r>
          </a:p>
          <a:p>
            <a:pPr lvl="2"/>
            <a:r>
              <a:rPr lang="en-GB"/>
              <a:t>Opening Balance</a:t>
            </a:r>
          </a:p>
          <a:p>
            <a:pPr lvl="2"/>
            <a:r>
              <a:rPr lang="en-GB"/>
              <a:t>All line information</a:t>
            </a:r>
          </a:p>
          <a:p>
            <a:r>
              <a:rPr lang="en-US"/>
              <a:t>Delete  </a:t>
            </a:r>
          </a:p>
          <a:p>
            <a:pPr lvl="1"/>
            <a:r>
              <a:rPr lang="en-GB"/>
              <a:t>Only allowed for statements with status Unallocated</a:t>
            </a:r>
            <a:r>
              <a:rPr lang="en-US"/>
              <a:t>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2008-EF-BE-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Banking Entries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Case 1: 2 currencies</a:t>
            </a:r>
          </a:p>
          <a:p>
            <a:pPr lvl="1"/>
            <a:r>
              <a:rPr lang="en-US"/>
              <a:t>Example: EUR bank, CNY payment</a:t>
            </a:r>
          </a:p>
          <a:p>
            <a:pPr lvl="1"/>
            <a:r>
              <a:rPr lang="en-US"/>
              <a:t>Bank exchange rate : 1 EUR = 10.10 CNY</a:t>
            </a:r>
          </a:p>
          <a:p>
            <a:endParaRPr lang="en-US"/>
          </a:p>
          <a:p>
            <a:r>
              <a:rPr lang="en-US"/>
              <a:t>Case 2: 3 currencies</a:t>
            </a:r>
          </a:p>
          <a:p>
            <a:pPr lvl="1"/>
            <a:r>
              <a:rPr lang="en-US"/>
              <a:t>Example: EUR bank - USD payment, CNY invoice</a:t>
            </a:r>
          </a:p>
          <a:p>
            <a:pPr lvl="1"/>
            <a:r>
              <a:rPr lang="en-US"/>
              <a:t>Bank exchange rate : 1 EUR = 1.75 USD</a:t>
            </a:r>
          </a:p>
          <a:p>
            <a:pPr lvl="1">
              <a:buFontTx/>
              <a:buNone/>
            </a:pPr>
            <a:endParaRPr lang="en-US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Banking Entries and Foreign Currency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EF-BE-100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Related Reports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EF-BE-110</a:t>
            </a:r>
            <a:endParaRPr lang="en-US"/>
          </a:p>
        </p:txBody>
      </p:sp>
      <p:pic>
        <p:nvPicPr>
          <p:cNvPr id="207879" name="Picture 7" descr="CashBankGLR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09738"/>
            <a:ext cx="8513763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Banking flow</a:t>
            </a:r>
          </a:p>
          <a:p>
            <a:pPr>
              <a:spcBef>
                <a:spcPts val="1800"/>
              </a:spcBef>
            </a:pPr>
            <a:r>
              <a:rPr lang="en-US" dirty="0"/>
              <a:t>Bank statement allocation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Prerequisites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Flow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Activities</a:t>
            </a:r>
          </a:p>
          <a:p>
            <a:pPr>
              <a:spcBef>
                <a:spcPts val="1800"/>
              </a:spcBef>
            </a:pPr>
            <a:r>
              <a:rPr lang="en-US" dirty="0"/>
              <a:t>Bank statement, other activities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Banking Flow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EF-BE-030</a:t>
            </a:r>
            <a:endParaRPr lang="en-US"/>
          </a:p>
        </p:txBody>
      </p:sp>
      <p:pic>
        <p:nvPicPr>
          <p:cNvPr id="6" name="Picture 5" descr="Banking-Entry-pma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666" y="1048047"/>
            <a:ext cx="8266667" cy="47619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2690813" algn="l"/>
              </a:tabLst>
            </a:pPr>
            <a:r>
              <a:rPr lang="en-US" dirty="0"/>
              <a:t>Create </a:t>
            </a:r>
            <a:r>
              <a:rPr lang="en-US" dirty="0" smtClean="0"/>
              <a:t>a bank statement </a:t>
            </a:r>
            <a:endParaRPr lang="en-US" dirty="0"/>
          </a:p>
          <a:p>
            <a:pPr>
              <a:spcBef>
                <a:spcPts val="1800"/>
              </a:spcBef>
              <a:tabLst>
                <a:tab pos="2690813" algn="l"/>
              </a:tabLst>
            </a:pPr>
            <a:r>
              <a:rPr lang="en-US" dirty="0"/>
              <a:t>Allocate and register bank statement line</a:t>
            </a:r>
          </a:p>
          <a:p>
            <a:pPr>
              <a:spcBef>
                <a:spcPts val="1800"/>
              </a:spcBef>
              <a:tabLst>
                <a:tab pos="2690813" algn="l"/>
              </a:tabLst>
            </a:pPr>
            <a:r>
              <a:rPr lang="en-GB" dirty="0"/>
              <a:t>Statement status</a:t>
            </a:r>
          </a:p>
          <a:p>
            <a:pPr lvl="1">
              <a:tabLst>
                <a:tab pos="2690813" algn="l"/>
              </a:tabLst>
            </a:pPr>
            <a:r>
              <a:rPr lang="en-GB" dirty="0"/>
              <a:t>Allocated, </a:t>
            </a:r>
            <a:r>
              <a:rPr lang="en-GB" dirty="0" smtClean="0"/>
              <a:t>Unallocated</a:t>
            </a:r>
            <a:r>
              <a:rPr lang="en-GB" dirty="0"/>
              <a:t>, </a:t>
            </a:r>
            <a:r>
              <a:rPr lang="en-GB" dirty="0" smtClean="0"/>
              <a:t>Partially </a:t>
            </a:r>
            <a:r>
              <a:rPr lang="en-GB" dirty="0"/>
              <a:t>A</a:t>
            </a:r>
            <a:r>
              <a:rPr lang="en-GB" dirty="0" smtClean="0"/>
              <a:t>llocated</a:t>
            </a:r>
            <a:endParaRPr lang="en-US" dirty="0"/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Banking </a:t>
            </a:r>
            <a:r>
              <a:rPr lang="en-US" dirty="0" smtClean="0"/>
              <a:t>Entry Flow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EF-BE-040</a:t>
            </a:r>
            <a:endParaRPr lang="en-US"/>
          </a:p>
        </p:txBody>
      </p:sp>
      <p:pic>
        <p:nvPicPr>
          <p:cNvPr id="7" name="Picture 6" descr="Banking-Entry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0" y="3260703"/>
            <a:ext cx="7658099" cy="3178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Prerequisites</a:t>
            </a:r>
          </a:p>
          <a:p>
            <a:pPr>
              <a:spcBef>
                <a:spcPts val="1800"/>
              </a:spcBef>
            </a:pPr>
            <a:r>
              <a:rPr lang="en-US" dirty="0"/>
              <a:t>Flow</a:t>
            </a:r>
          </a:p>
          <a:p>
            <a:pPr>
              <a:spcBef>
                <a:spcPts val="1800"/>
              </a:spcBef>
            </a:pPr>
            <a:r>
              <a:rPr lang="en-US" dirty="0"/>
              <a:t>Activities 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Allocate to invoice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Allocate to GL account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Allocate to payment selection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Allocate to payment</a:t>
            </a:r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Bank Statement Allocation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Mandatory</a:t>
            </a:r>
          </a:p>
          <a:p>
            <a:pPr lvl="1"/>
            <a:r>
              <a:rPr lang="en-US" dirty="0"/>
              <a:t>Bank statement with at least one line</a:t>
            </a:r>
          </a:p>
          <a:p>
            <a:pPr lvl="1"/>
            <a:r>
              <a:rPr lang="en-US" dirty="0" smtClean="0"/>
              <a:t>Activity</a:t>
            </a:r>
            <a:r>
              <a:rPr lang="en-US" dirty="0"/>
              <a:t>: create, modify or </a:t>
            </a:r>
            <a:r>
              <a:rPr lang="en-US" dirty="0" smtClean="0"/>
              <a:t>allocate</a:t>
            </a:r>
            <a:endParaRPr lang="en-US" dirty="0"/>
          </a:p>
        </p:txBody>
      </p:sp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Allocation Prerequisites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EF-BE-060</a:t>
            </a:r>
            <a:endParaRPr lang="en-US"/>
          </a:p>
        </p:txBody>
      </p:sp>
      <p:pic>
        <p:nvPicPr>
          <p:cNvPr id="8" name="Picture 7" descr="Banking-Entry-Allocate-Butt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9625" y="2652712"/>
            <a:ext cx="769620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Allocation Menu Flow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EF-BE-070</a:t>
            </a:r>
            <a:endParaRPr lang="en-US"/>
          </a:p>
        </p:txBody>
      </p:sp>
      <p:sp>
        <p:nvSpPr>
          <p:cNvPr id="202760" name="Rectangle 8"/>
          <p:cNvSpPr>
            <a:spLocks noChangeArrowheads="1"/>
          </p:cNvSpPr>
          <p:nvPr/>
        </p:nvSpPr>
        <p:spPr bwMode="auto">
          <a:xfrm>
            <a:off x="695325" y="1616075"/>
            <a:ext cx="1924050" cy="1128713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Banking Entry </a:t>
            </a:r>
          </a:p>
          <a:p>
            <a:r>
              <a:rPr lang="en-US" sz="1800" dirty="0">
                <a:latin typeface="+mj-lt"/>
              </a:rPr>
              <a:t>Allocate</a:t>
            </a:r>
          </a:p>
          <a:p>
            <a:endParaRPr lang="en-US" sz="1800" dirty="0">
              <a:latin typeface="+mj-lt"/>
            </a:endParaRPr>
          </a:p>
        </p:txBody>
      </p:sp>
      <p:sp>
        <p:nvSpPr>
          <p:cNvPr id="202761" name="Rectangle 9"/>
          <p:cNvSpPr>
            <a:spLocks noChangeArrowheads="1"/>
          </p:cNvSpPr>
          <p:nvPr/>
        </p:nvSpPr>
        <p:spPr bwMode="auto">
          <a:xfrm>
            <a:off x="3371850" y="1625600"/>
            <a:ext cx="2190750" cy="1128713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Select </a:t>
            </a:r>
          </a:p>
          <a:p>
            <a:r>
              <a:rPr lang="en-US" sz="1800" dirty="0" smtClean="0">
                <a:latin typeface="+mj-lt"/>
              </a:rPr>
              <a:t>Bank </a:t>
            </a:r>
          </a:p>
          <a:p>
            <a:r>
              <a:rPr lang="en-US" sz="1800" dirty="0" smtClean="0">
                <a:latin typeface="+mj-lt"/>
              </a:rPr>
              <a:t>Statement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2" name="Rectangle 10"/>
          <p:cNvSpPr>
            <a:spLocks noChangeArrowheads="1"/>
          </p:cNvSpPr>
          <p:nvPr/>
        </p:nvSpPr>
        <p:spPr bwMode="auto">
          <a:xfrm>
            <a:off x="6524625" y="1611313"/>
            <a:ext cx="1720850" cy="1127125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Select </a:t>
            </a:r>
          </a:p>
          <a:p>
            <a:r>
              <a:rPr lang="en-US" sz="1800" dirty="0" smtClean="0">
                <a:latin typeface="+mj-lt"/>
              </a:rPr>
              <a:t>Statement </a:t>
            </a:r>
          </a:p>
          <a:p>
            <a:r>
              <a:rPr lang="en-US" sz="1800" dirty="0" smtClean="0">
                <a:latin typeface="+mj-lt"/>
              </a:rPr>
              <a:t>Line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3" name="Rectangle 11"/>
          <p:cNvSpPr>
            <a:spLocks noChangeArrowheads="1"/>
          </p:cNvSpPr>
          <p:nvPr/>
        </p:nvSpPr>
        <p:spPr bwMode="auto">
          <a:xfrm>
            <a:off x="1266825" y="4140200"/>
            <a:ext cx="1717675" cy="1130300"/>
          </a:xfrm>
          <a:prstGeom prst="rect">
            <a:avLst/>
          </a:prstGeom>
          <a:solidFill>
            <a:srgbClr val="B9DCFF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Select </a:t>
            </a:r>
          </a:p>
          <a:p>
            <a:r>
              <a:rPr lang="en-US" sz="1800">
                <a:latin typeface="+mj-lt"/>
              </a:rPr>
              <a:t>Allocation</a:t>
            </a:r>
          </a:p>
          <a:p>
            <a:endParaRPr lang="en-US" sz="1800">
              <a:latin typeface="+mj-lt"/>
            </a:endParaRPr>
          </a:p>
        </p:txBody>
      </p:sp>
      <p:sp>
        <p:nvSpPr>
          <p:cNvPr id="202764" name="Rectangle 12"/>
          <p:cNvSpPr>
            <a:spLocks noChangeArrowheads="1"/>
          </p:cNvSpPr>
          <p:nvPr/>
        </p:nvSpPr>
        <p:spPr bwMode="auto">
          <a:xfrm>
            <a:off x="4246563" y="4197350"/>
            <a:ext cx="2106612" cy="1112838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Fill out </a:t>
            </a:r>
          </a:p>
          <a:p>
            <a:r>
              <a:rPr lang="en-US" sz="1800" dirty="0" smtClean="0">
                <a:latin typeface="+mj-lt"/>
              </a:rPr>
              <a:t>Allocation </a:t>
            </a:r>
          </a:p>
          <a:p>
            <a:r>
              <a:rPr lang="en-US" sz="1800" dirty="0" smtClean="0">
                <a:latin typeface="+mj-lt"/>
              </a:rPr>
              <a:t>Screen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5" name="Line 13"/>
          <p:cNvSpPr>
            <a:spLocks noChangeShapeType="1"/>
          </p:cNvSpPr>
          <p:nvPr/>
        </p:nvSpPr>
        <p:spPr bwMode="auto">
          <a:xfrm flipV="1">
            <a:off x="2630488" y="2124074"/>
            <a:ext cx="750888" cy="15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02766" name="Line 14"/>
          <p:cNvSpPr>
            <a:spLocks noChangeShapeType="1"/>
          </p:cNvSpPr>
          <p:nvPr/>
        </p:nvSpPr>
        <p:spPr bwMode="auto">
          <a:xfrm flipV="1">
            <a:off x="5600700" y="2166938"/>
            <a:ext cx="915988" cy="47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02767" name="AutoShape 15"/>
          <p:cNvCxnSpPr>
            <a:cxnSpLocks noChangeShapeType="1"/>
            <a:stCxn id="202762" idx="2"/>
            <a:endCxn id="202763" idx="0"/>
          </p:cNvCxnSpPr>
          <p:nvPr/>
        </p:nvCxnSpPr>
        <p:spPr bwMode="auto">
          <a:xfrm rot="5400000">
            <a:off x="4068763" y="809625"/>
            <a:ext cx="1373188" cy="5259387"/>
          </a:xfrm>
          <a:prstGeom prst="bentConnector3">
            <a:avLst>
              <a:gd name="adj1" fmla="val 49944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02768" name="Line 16"/>
          <p:cNvSpPr>
            <a:spLocks noChangeShapeType="1"/>
          </p:cNvSpPr>
          <p:nvPr/>
        </p:nvSpPr>
        <p:spPr bwMode="auto">
          <a:xfrm>
            <a:off x="3017838" y="4695825"/>
            <a:ext cx="11969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Allocate bank statement line </a:t>
            </a:r>
            <a:r>
              <a:rPr lang="en-GB" dirty="0" smtClean="0"/>
              <a:t>to: 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 smtClean="0"/>
              <a:t>Invoice (open item)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/>
              <a:t>GL account</a:t>
            </a:r>
          </a:p>
          <a:p>
            <a:pPr lvl="1">
              <a:spcBef>
                <a:spcPts val="1200"/>
              </a:spcBef>
            </a:pPr>
            <a:r>
              <a:rPr lang="en-GB" dirty="0"/>
              <a:t>Payment selection </a:t>
            </a:r>
          </a:p>
          <a:p>
            <a:pPr lvl="1">
              <a:spcBef>
                <a:spcPts val="1200"/>
              </a:spcBef>
            </a:pPr>
            <a:r>
              <a:rPr lang="en-GB" dirty="0"/>
              <a:t>P</a:t>
            </a:r>
            <a:r>
              <a:rPr lang="en-GB" dirty="0" smtClean="0"/>
              <a:t>ayment</a:t>
            </a:r>
            <a:endParaRPr lang="en-US" dirty="0"/>
          </a:p>
          <a:p>
            <a:pPr lvl="2">
              <a:buFontTx/>
              <a:buNone/>
            </a:pPr>
            <a:endParaRPr lang="en-GB" dirty="0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Allocation Variants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EF-BE-080</a:t>
            </a:r>
            <a:endParaRPr lang="en-US"/>
          </a:p>
        </p:txBody>
      </p:sp>
      <p:pic>
        <p:nvPicPr>
          <p:cNvPr id="2017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100" y="3586163"/>
            <a:ext cx="4660900" cy="1797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1735" name="Rectangle 7"/>
          <p:cNvSpPr>
            <a:spLocks noChangeArrowheads="1"/>
          </p:cNvSpPr>
          <p:nvPr/>
        </p:nvSpPr>
        <p:spPr bwMode="auto">
          <a:xfrm>
            <a:off x="5554663" y="3976688"/>
            <a:ext cx="2409825" cy="1177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Ability to update statement lines depends on the line status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 smtClean="0"/>
              <a:t>Allocated status: cannot update lines</a:t>
            </a:r>
            <a:endParaRPr lang="en-GB" dirty="0"/>
          </a:p>
          <a:p>
            <a:pPr lvl="1">
              <a:spcBef>
                <a:spcPts val="1200"/>
              </a:spcBef>
            </a:pPr>
            <a:r>
              <a:rPr lang="en-GB" dirty="0" smtClean="0"/>
              <a:t>Unallocated and Partially Allocated statuses, can update:</a:t>
            </a:r>
            <a:endParaRPr lang="en-GB" dirty="0"/>
          </a:p>
          <a:p>
            <a:pPr lvl="2">
              <a:spcBef>
                <a:spcPts val="600"/>
              </a:spcBef>
            </a:pPr>
            <a:r>
              <a:rPr lang="en-GB" dirty="0"/>
              <a:t>Bank s</a:t>
            </a:r>
            <a:r>
              <a:rPr lang="en-GB" dirty="0" smtClean="0"/>
              <a:t>tatement number</a:t>
            </a:r>
            <a:endParaRPr lang="en-GB" dirty="0"/>
          </a:p>
          <a:p>
            <a:pPr lvl="2">
              <a:spcBef>
                <a:spcPts val="600"/>
              </a:spcBef>
            </a:pPr>
            <a:r>
              <a:rPr lang="en-GB" dirty="0"/>
              <a:t>Posting Year, </a:t>
            </a:r>
            <a:r>
              <a:rPr lang="en-GB" dirty="0" smtClean="0"/>
              <a:t>date </a:t>
            </a:r>
            <a:r>
              <a:rPr lang="en-GB" dirty="0"/>
              <a:t>(used at registration time)</a:t>
            </a:r>
          </a:p>
          <a:p>
            <a:pPr lvl="2">
              <a:spcBef>
                <a:spcPts val="600"/>
              </a:spcBef>
            </a:pPr>
            <a:r>
              <a:rPr lang="en-GB" dirty="0"/>
              <a:t>Opening </a:t>
            </a:r>
            <a:r>
              <a:rPr lang="en-GB" dirty="0" smtClean="0"/>
              <a:t>balance</a:t>
            </a:r>
            <a:endParaRPr lang="en-GB" dirty="0"/>
          </a:p>
          <a:p>
            <a:pPr lvl="2">
              <a:spcBef>
                <a:spcPts val="600"/>
              </a:spcBef>
            </a:pPr>
            <a:r>
              <a:rPr lang="en-GB" dirty="0"/>
              <a:t>All line information</a:t>
            </a:r>
          </a:p>
          <a:p>
            <a:pPr>
              <a:spcBef>
                <a:spcPts val="1800"/>
              </a:spcBef>
            </a:pPr>
            <a:r>
              <a:rPr lang="en-US" dirty="0"/>
              <a:t>Delete  </a:t>
            </a:r>
          </a:p>
          <a:p>
            <a:pPr lvl="1">
              <a:spcBef>
                <a:spcPts val="1200"/>
              </a:spcBef>
            </a:pPr>
            <a:r>
              <a:rPr lang="en-GB" dirty="0"/>
              <a:t>Only </a:t>
            </a:r>
            <a:r>
              <a:rPr lang="en-US" dirty="0" smtClean="0"/>
              <a:t>lines with </a:t>
            </a:r>
            <a:r>
              <a:rPr lang="en-GB" dirty="0" smtClean="0"/>
              <a:t>Unallocated</a:t>
            </a:r>
            <a:r>
              <a:rPr lang="en-US" dirty="0" smtClean="0"/>
              <a:t> status</a:t>
            </a:r>
            <a:endParaRPr lang="en-US" dirty="0"/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Updates and Deletion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Banking Entrie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&quot;/&gt;&lt;property id=&quot;20307&quot; value=&quot;275&quot;/&gt;&lt;/object&gt;&lt;object type=&quot;3&quot; unique_id=&quot;10007&quot;&gt;&lt;property id=&quot;20148&quot; value=&quot;5&quot;/&gt;&lt;property id=&quot;20300&quot; value=&quot;Slide 4 - &amp;quot;Banking Flow&amp;quot;&quot;/&gt;&lt;property id=&quot;20307&quot; value=&quot;268&quot;/&gt;&lt;/object&gt;&lt;object type=&quot;3&quot; unique_id=&quot;10008&quot;&gt;&lt;property id=&quot;20148&quot; value=&quot;5&quot;/&gt;&lt;property id=&quot;20300&quot; value=&quot;Slide 5 - &amp;quot;Bank Statement Allocation&amp;quot;&quot;/&gt;&lt;property id=&quot;20307&quot; value=&quot;266&quot;/&gt;&lt;/object&gt;&lt;object type=&quot;3&quot; unique_id=&quot;10009&quot;&gt;&lt;property id=&quot;20148&quot; value=&quot;5&quot;/&gt;&lt;property id=&quot;20300&quot; value=&quot;Slide 6 - &amp;quot;Bank Statement Allocation Prerequisites&amp;quot;&quot;/&gt;&lt;property id=&quot;20307&quot; value=&quot;267&quot;/&gt;&lt;/object&gt;&lt;object type=&quot;3&quot; unique_id=&quot;10010&quot;&gt;&lt;property id=&quot;20148&quot; value=&quot;5&quot;/&gt;&lt;property id=&quot;20300&quot; value=&quot;Slide 7 - &amp;quot;Bank Statement Allocation Menu Flow&amp;quot;&quot;/&gt;&lt;property id=&quot;20307&quot; value=&quot;271&quot;/&gt;&lt;/object&gt;&lt;object type=&quot;3&quot; unique_id=&quot;10011&quot;&gt;&lt;property id=&quot;20148&quot; value=&quot;5&quot;/&gt;&lt;property id=&quot;20300&quot; value=&quot;Slide 8 - &amp;quot;Bank Statement Allocation Variants&amp;quot;&quot;/&gt;&lt;property id=&quot;20307&quot; value=&quot;270&quot;/&gt;&lt;/object&gt;&lt;object type=&quot;3&quot; unique_id=&quot;10012&quot;&gt;&lt;property id=&quot;20148&quot; value=&quot;5&quot;/&gt;&lt;property id=&quot;20300&quot; value=&quot;Slide 9 - &amp;quot;Bank Statement Updates and Deletion&amp;quot;&quot;/&gt;&lt;property id=&quot;20307&quot; value=&quot;269&quot;/&gt;&lt;/object&gt;&lt;object type=&quot;3&quot; unique_id=&quot;10013&quot;&gt;&lt;property id=&quot;20148&quot; value=&quot;5&quot;/&gt;&lt;property id=&quot;20300&quot; value=&quot;Slide 10 - &amp;quot;Banking Entries and Foreign Currency&amp;quot;&quot;/&gt;&lt;property id=&quot;20307&quot; value=&quot;274&quot;/&gt;&lt;/object&gt;&lt;object type=&quot;3&quot; unique_id=&quot;10014&quot;&gt;&lt;property id=&quot;20148&quot; value=&quot;5&quot;/&gt;&lt;property id=&quot;20300&quot; value=&quot;Slide 11 - &amp;quot;Bank Statement Related Reports&amp;quot;&quot;/&gt;&lt;property id=&quot;20307&quot; value=&quot;27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1296</TotalTime>
  <Words>460</Words>
  <Application>Microsoft Office PowerPoint</Application>
  <PresentationFormat>On-screen Show (4:3)</PresentationFormat>
  <Paragraphs>122</Paragraphs>
  <Slides>11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Banking Entries</vt:lpstr>
      <vt:lpstr>Overview</vt:lpstr>
      <vt:lpstr>Banking Flow</vt:lpstr>
      <vt:lpstr>Banking Entry Flow</vt:lpstr>
      <vt:lpstr>Bank Statement Allocation</vt:lpstr>
      <vt:lpstr>Bank Statement Allocation Prerequisites</vt:lpstr>
      <vt:lpstr>Bank Statement Allocation Menu Flow</vt:lpstr>
      <vt:lpstr>Bank Statement Allocation Variants</vt:lpstr>
      <vt:lpstr>Bank Statement Updates and Deletion</vt:lpstr>
      <vt:lpstr>Banking Entries and Foreign Currency</vt:lpstr>
      <vt:lpstr>Bank Statement Related Reports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97</cp:revision>
  <dcterms:created xsi:type="dcterms:W3CDTF">2006-05-18T22:11:08Z</dcterms:created>
  <dcterms:modified xsi:type="dcterms:W3CDTF">2012-04-24T11:15:55Z</dcterms:modified>
</cp:coreProperties>
</file>