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10"/>
  </p:notesMasterIdLst>
  <p:handoutMasterIdLst>
    <p:handoutMasterId r:id="rId11"/>
  </p:handoutMasterIdLst>
  <p:sldIdLst>
    <p:sldId id="264" r:id="rId2"/>
    <p:sldId id="301" r:id="rId3"/>
    <p:sldId id="276" r:id="rId4"/>
    <p:sldId id="312" r:id="rId5"/>
    <p:sldId id="313" r:id="rId6"/>
    <p:sldId id="310" r:id="rId7"/>
    <p:sldId id="311" r:id="rId8"/>
    <p:sldId id="315" r:id="rId9"/>
  </p:sldIdLst>
  <p:sldSz cx="9144000" cy="6858000" type="screen4x3"/>
  <p:notesSz cx="7315200" cy="9601200"/>
  <p:custDataLst>
    <p:tags r:id="rId12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EB9B2"/>
    <a:srgbClr val="BDE9BD"/>
    <a:srgbClr val="C9E9FF"/>
    <a:srgbClr val="ABDDFF"/>
    <a:srgbClr val="93D3FF"/>
    <a:srgbClr val="FEA46A"/>
    <a:srgbClr val="FF8500"/>
    <a:srgbClr val="FFE354"/>
    <a:srgbClr val="6A9913"/>
    <a:srgbClr val="4BB69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38" autoAdjust="0"/>
    <p:restoredTop sz="98813" autoAdjust="0"/>
  </p:normalViewPr>
  <p:slideViewPr>
    <p:cSldViewPr snapToGrid="0">
      <p:cViewPr>
        <p:scale>
          <a:sx n="100" d="100"/>
          <a:sy n="100" d="100"/>
        </p:scale>
        <p:origin x="-234" y="-1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l" defTabSz="966788">
              <a:defRPr sz="13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406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406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l" defTabSz="966788">
              <a:defRPr sz="1300">
                <a:latin typeface="Arial" charset="0"/>
              </a:defRPr>
            </a:lvl1pPr>
          </a:lstStyle>
          <a:p>
            <a:r>
              <a:rPr lang="en-US"/>
              <a:t>2.3.1_requisition to payment</a:t>
            </a:r>
          </a:p>
        </p:txBody>
      </p:sp>
      <p:sp>
        <p:nvSpPr>
          <p:cNvPr id="2406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>
                <a:latin typeface="Arial" charset="0"/>
              </a:defRPr>
            </a:lvl1pPr>
          </a:lstStyle>
          <a:p>
            <a:fld id="{77D9E5BA-DF19-4B24-B268-0415325AEA72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l" defTabSz="966788">
              <a:defRPr sz="13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838" y="4560888"/>
            <a:ext cx="5851525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l" defTabSz="966788">
              <a:defRPr sz="1300">
                <a:latin typeface="Arial" charset="0"/>
              </a:defRPr>
            </a:lvl1pPr>
          </a:lstStyle>
          <a:p>
            <a:r>
              <a:rPr lang="en-US"/>
              <a:t>2.3.1_requisition to payment</a:t>
            </a:r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>
                <a:latin typeface="Arial" charset="0"/>
              </a:defRPr>
            </a:lvl1pPr>
          </a:lstStyle>
          <a:p>
            <a:fld id="{0972EE7F-4F2B-4021-9143-3354B8892B49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2.3.1_requisition to payment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AF24297-B6BC-425F-A30B-9F91AC5055AF}" type="slidenum">
              <a:rPr lang="en-US"/>
              <a:pPr/>
              <a:t>1</a:t>
            </a:fld>
            <a:endParaRPr lang="en-US"/>
          </a:p>
        </p:txBody>
      </p:sp>
      <p:sp>
        <p:nvSpPr>
          <p:cNvPr id="178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8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EF-PP-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EF-PP-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EF-PP-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EF-PP-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EF-PP-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EF-PP-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19200" y="4648200"/>
            <a:ext cx="7467600" cy="7620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410200"/>
            <a:ext cx="7467600" cy="762000"/>
          </a:xfrm>
        </p:spPr>
        <p:txBody>
          <a:bodyPr tIns="45720" bIns="45720"/>
          <a:lstStyle>
            <a:lvl1pPr marL="0" indent="0" algn="r">
              <a:buFont typeface="Webdings" pitchFamily="18" charset="2"/>
              <a:buNone/>
              <a:defRPr sz="2000" b="1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EF-PP-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../../../../Local%20Settings/Temp/Scrum/System%20setup.ppt" TargetMode="Externa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400" b="0">
                <a:solidFill>
                  <a:schemeClr val="tx1"/>
                </a:solidFill>
              </a:rPr>
              <a:t>Purchasing Process</a:t>
            </a:r>
            <a:br>
              <a:rPr lang="en-US" sz="2400" b="0">
                <a:solidFill>
                  <a:schemeClr val="tx1"/>
                </a:solidFill>
              </a:rPr>
            </a:br>
            <a:endParaRPr lang="en-US" sz="1800" b="0">
              <a:solidFill>
                <a:schemeClr val="tx1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E" dirty="0" smtClean="0"/>
              <a:t>Enterprise </a:t>
            </a:r>
            <a:r>
              <a:rPr lang="en-IE" smtClean="0"/>
              <a:t>Financials Fundamentals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Demo</a:t>
            </a:r>
          </a:p>
          <a:p>
            <a:pPr>
              <a:buFont typeface="Webdings" pitchFamily="18" charset="2"/>
              <a:buNone/>
            </a:pPr>
            <a:endParaRPr lang="en-US"/>
          </a:p>
          <a:p>
            <a:r>
              <a:rPr lang="en-US"/>
              <a:t>Functional overview</a:t>
            </a:r>
          </a:p>
          <a:p>
            <a:pPr lvl="1"/>
            <a:r>
              <a:rPr lang="en-US"/>
              <a:t>Requisition to purchase order receipt flow</a:t>
            </a:r>
          </a:p>
          <a:p>
            <a:pPr lvl="1"/>
            <a:r>
              <a:rPr lang="en-US"/>
              <a:t>Supplier invoice flow</a:t>
            </a:r>
          </a:p>
          <a:p>
            <a:pPr lvl="1"/>
            <a:r>
              <a:rPr lang="en-US"/>
              <a:t>Receiver matching vs. financial matching</a:t>
            </a:r>
          </a:p>
          <a:p>
            <a:pPr lvl="1"/>
            <a:r>
              <a:rPr lang="en-US"/>
              <a:t>Supplier payment flow</a:t>
            </a:r>
          </a:p>
          <a:p>
            <a:pPr>
              <a:buFont typeface="Webdings" pitchFamily="18" charset="2"/>
              <a:buNone/>
            </a:pPr>
            <a:endParaRPr lang="en-US"/>
          </a:p>
          <a:p>
            <a:r>
              <a:rPr lang="en-US"/>
              <a:t>Hands-on exercise</a:t>
            </a:r>
          </a:p>
          <a:p>
            <a:pPr>
              <a:buFont typeface="Webdings" pitchFamily="18" charset="2"/>
              <a:buNone/>
            </a:pPr>
            <a:endParaRPr lang="en-US"/>
          </a:p>
        </p:txBody>
      </p:sp>
      <p:sp>
        <p:nvSpPr>
          <p:cNvPr id="220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EF-PP-020</a:t>
            </a:r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533400" indent="-533400">
              <a:lnSpc>
                <a:spcPct val="90000"/>
              </a:lnSpc>
              <a:buFont typeface="Webdings" pitchFamily="18" charset="2"/>
              <a:buAutoNum type="arabicPeriod"/>
            </a:pPr>
            <a:r>
              <a:rPr lang="en-US"/>
              <a:t>Purchase Order Maintenance (5.7)</a:t>
            </a:r>
          </a:p>
          <a:p>
            <a:pPr marL="533400" indent="-533400">
              <a:lnSpc>
                <a:spcPct val="90000"/>
              </a:lnSpc>
              <a:buFont typeface="Webdings" pitchFamily="18" charset="2"/>
              <a:buAutoNum type="arabicPeriod"/>
            </a:pPr>
            <a:r>
              <a:rPr lang="en-US"/>
              <a:t>Purchase Order Receipts (5.13.1)</a:t>
            </a:r>
          </a:p>
          <a:p>
            <a:pPr marL="533400" indent="-533400">
              <a:lnSpc>
                <a:spcPct val="90000"/>
              </a:lnSpc>
              <a:buFont typeface="Webdings" pitchFamily="18" charset="2"/>
              <a:buAutoNum type="arabicPeriod"/>
            </a:pPr>
            <a:r>
              <a:rPr lang="en-US"/>
              <a:t>Operational Transaction Post (25.13.7)</a:t>
            </a:r>
          </a:p>
          <a:p>
            <a:pPr marL="533400" indent="-533400">
              <a:lnSpc>
                <a:spcPct val="90000"/>
              </a:lnSpc>
              <a:buFont typeface="Webdings" pitchFamily="18" charset="2"/>
              <a:buAutoNum type="arabicPeriod"/>
            </a:pPr>
            <a:r>
              <a:rPr lang="en-US"/>
              <a:t>Journal Entry View (*) (25.13.1.3)</a:t>
            </a:r>
          </a:p>
          <a:p>
            <a:pPr marL="533400" indent="-533400">
              <a:lnSpc>
                <a:spcPct val="90000"/>
              </a:lnSpc>
              <a:buFont typeface="Webdings" pitchFamily="18" charset="2"/>
              <a:buAutoNum type="arabicPeriod"/>
            </a:pPr>
            <a:r>
              <a:rPr lang="en-US"/>
              <a:t>Supplier Invoice Create (28.1.1.1)</a:t>
            </a:r>
          </a:p>
          <a:p>
            <a:pPr marL="533400" indent="-533400">
              <a:lnSpc>
                <a:spcPct val="90000"/>
              </a:lnSpc>
              <a:buFont typeface="Webdings" pitchFamily="18" charset="2"/>
              <a:buAutoNum type="arabicPeriod"/>
            </a:pPr>
            <a:r>
              <a:rPr lang="en-US"/>
              <a:t>Supplier invoice view (*) (28.1.1.3)</a:t>
            </a:r>
          </a:p>
          <a:p>
            <a:pPr marL="533400" indent="-533400">
              <a:lnSpc>
                <a:spcPct val="90000"/>
              </a:lnSpc>
              <a:buFont typeface="Webdings" pitchFamily="18" charset="2"/>
              <a:buAutoNum type="arabicPeriod"/>
            </a:pPr>
            <a:r>
              <a:rPr lang="en-US"/>
              <a:t>Receiver Matching (28.2.1)</a:t>
            </a:r>
          </a:p>
          <a:p>
            <a:pPr marL="533400" indent="-533400">
              <a:lnSpc>
                <a:spcPct val="90000"/>
              </a:lnSpc>
              <a:buFont typeface="Webdings" pitchFamily="18" charset="2"/>
              <a:buAutoNum type="arabicPeriod"/>
            </a:pPr>
            <a:r>
              <a:rPr lang="en-US"/>
              <a:t>Receiver Matching view (*) (28.2.3)</a:t>
            </a:r>
          </a:p>
          <a:p>
            <a:pPr marL="533400" indent="-533400">
              <a:lnSpc>
                <a:spcPct val="90000"/>
              </a:lnSpc>
              <a:buFont typeface="Webdings" pitchFamily="18" charset="2"/>
              <a:buNone/>
            </a:pPr>
            <a:endParaRPr lang="en-US"/>
          </a:p>
          <a:p>
            <a:pPr marL="533400" indent="-533400">
              <a:lnSpc>
                <a:spcPct val="90000"/>
              </a:lnSpc>
              <a:buFont typeface="Webdings" pitchFamily="18" charset="2"/>
              <a:buNone/>
            </a:pPr>
            <a:r>
              <a:rPr lang="en-US"/>
              <a:t> * (optional)</a:t>
            </a:r>
          </a:p>
          <a:p>
            <a:pPr marL="533400" indent="-533400">
              <a:lnSpc>
                <a:spcPct val="90000"/>
              </a:lnSpc>
              <a:buFont typeface="Webdings" pitchFamily="18" charset="2"/>
              <a:buNone/>
            </a:pPr>
            <a:endParaRPr lang="en-US"/>
          </a:p>
        </p:txBody>
      </p:sp>
      <p:sp>
        <p:nvSpPr>
          <p:cNvPr id="190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Demo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EF-PP-030</a:t>
            </a:r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Requisition to Shipment Flow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EF-PP-040</a:t>
            </a:r>
            <a:endParaRPr lang="en-US"/>
          </a:p>
        </p:txBody>
      </p:sp>
      <p:pic>
        <p:nvPicPr>
          <p:cNvPr id="5" name="Picture 4" descr="Purch-Requisition-pma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9587" y="1076325"/>
            <a:ext cx="8124825" cy="470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Supplier Invoice Flow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EF-PP-050</a:t>
            </a:r>
            <a:endParaRPr lang="en-US"/>
          </a:p>
        </p:txBody>
      </p:sp>
      <p:pic>
        <p:nvPicPr>
          <p:cNvPr id="5" name="Picture 4" descr="Supplier-Invoice-pma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0025" y="1211127"/>
            <a:ext cx="8943975" cy="45567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Receiver Matching vs. Financial Matching</a:t>
            </a:r>
            <a:endParaRPr lang="en-US" dirty="0"/>
          </a:p>
        </p:txBody>
      </p:sp>
      <p:sp>
        <p:nvSpPr>
          <p:cNvPr id="1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EF-PP-060</a:t>
            </a:r>
            <a:endParaRPr lang="en-US"/>
          </a:p>
        </p:txBody>
      </p:sp>
      <p:sp>
        <p:nvSpPr>
          <p:cNvPr id="250882" name="Rectangle 2"/>
          <p:cNvSpPr>
            <a:spLocks noChangeArrowheads="1"/>
          </p:cNvSpPr>
          <p:nvPr/>
        </p:nvSpPr>
        <p:spPr bwMode="auto">
          <a:xfrm>
            <a:off x="5829300" y="2028825"/>
            <a:ext cx="1762125" cy="93821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lIns="228600" tIns="228600" rIns="228600" bIns="228600" anchor="ctr" anchorCtr="1"/>
          <a:lstStyle/>
          <a:p>
            <a:pPr eaLnBrk="0" hangingPunct="0"/>
            <a:r>
              <a:rPr lang="en-US" sz="1200" b="1">
                <a:latin typeface="+mj-lt"/>
              </a:rPr>
              <a:t>Receiver Matching</a:t>
            </a:r>
          </a:p>
        </p:txBody>
      </p:sp>
      <p:sp>
        <p:nvSpPr>
          <p:cNvPr id="250883" name="Rectangle 3"/>
          <p:cNvSpPr>
            <a:spLocks noChangeArrowheads="1"/>
          </p:cNvSpPr>
          <p:nvPr/>
        </p:nvSpPr>
        <p:spPr bwMode="auto">
          <a:xfrm>
            <a:off x="5700712" y="4833938"/>
            <a:ext cx="1900237" cy="93821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lIns="228600" tIns="228600" rIns="228600" bIns="228600" anchor="ctr" anchorCtr="1"/>
          <a:lstStyle/>
          <a:p>
            <a:pPr eaLnBrk="0" hangingPunct="0"/>
            <a:r>
              <a:rPr lang="en-US" sz="1200" b="1">
                <a:latin typeface="+mj-lt"/>
              </a:rPr>
              <a:t>Financial Matching</a:t>
            </a:r>
          </a:p>
          <a:p>
            <a:pPr eaLnBrk="0" hangingPunct="0"/>
            <a:r>
              <a:rPr lang="en-US" sz="1200" b="1">
                <a:latin typeface="+mj-lt"/>
              </a:rPr>
              <a:t>(Allocation)</a:t>
            </a:r>
          </a:p>
        </p:txBody>
      </p:sp>
      <p:sp>
        <p:nvSpPr>
          <p:cNvPr id="250884" name="Rectangle 4"/>
          <p:cNvSpPr>
            <a:spLocks noChangeArrowheads="1"/>
          </p:cNvSpPr>
          <p:nvPr/>
        </p:nvSpPr>
        <p:spPr bwMode="auto">
          <a:xfrm>
            <a:off x="3314701" y="4803775"/>
            <a:ext cx="1817688" cy="938213"/>
          </a:xfrm>
          <a:prstGeom prst="rect">
            <a:avLst/>
          </a:prstGeom>
          <a:solidFill>
            <a:srgbClr val="CEB9B2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lIns="228600" tIns="228600" rIns="228600" bIns="228600" anchor="ctr" anchorCtr="1"/>
          <a:lstStyle/>
          <a:p>
            <a:pPr eaLnBrk="0" hangingPunct="0"/>
            <a:r>
              <a:rPr lang="en-US" sz="1200" b="1">
                <a:latin typeface="+mj-lt"/>
              </a:rPr>
              <a:t>Supplier Invoice</a:t>
            </a:r>
          </a:p>
          <a:p>
            <a:pPr eaLnBrk="0" hangingPunct="0"/>
            <a:r>
              <a:rPr lang="en-US" sz="1200" b="1">
                <a:latin typeface="+mj-lt"/>
              </a:rPr>
              <a:t>Receiver Matching False</a:t>
            </a:r>
          </a:p>
        </p:txBody>
      </p:sp>
      <p:sp>
        <p:nvSpPr>
          <p:cNvPr id="250885" name="Line 5"/>
          <p:cNvSpPr>
            <a:spLocks noChangeShapeType="1"/>
          </p:cNvSpPr>
          <p:nvPr/>
        </p:nvSpPr>
        <p:spPr bwMode="auto">
          <a:xfrm rot="5400000" flipH="1" flipV="1">
            <a:off x="4503738" y="1244600"/>
            <a:ext cx="4762" cy="5926138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50887" name="Rectangle 7"/>
          <p:cNvSpPr>
            <a:spLocks noChangeArrowheads="1"/>
          </p:cNvSpPr>
          <p:nvPr/>
        </p:nvSpPr>
        <p:spPr bwMode="auto">
          <a:xfrm>
            <a:off x="1527175" y="1349375"/>
            <a:ext cx="1541463" cy="938213"/>
          </a:xfrm>
          <a:prstGeom prst="rect">
            <a:avLst/>
          </a:prstGeom>
          <a:solidFill>
            <a:srgbClr val="BDE9BD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lIns="228600" tIns="228600" rIns="228600" bIns="228600" anchor="ctr" anchorCtr="1"/>
          <a:lstStyle/>
          <a:p>
            <a:pPr eaLnBrk="0" hangingPunct="0"/>
            <a:r>
              <a:rPr lang="en-US" sz="1200" b="1">
                <a:latin typeface="+mj-lt"/>
              </a:rPr>
              <a:t>Create</a:t>
            </a:r>
          </a:p>
          <a:p>
            <a:pPr eaLnBrk="0" hangingPunct="0"/>
            <a:r>
              <a:rPr lang="en-US" sz="1200" b="1">
                <a:latin typeface="+mj-lt"/>
              </a:rPr>
              <a:t>Purchase Order</a:t>
            </a:r>
          </a:p>
        </p:txBody>
      </p:sp>
      <p:sp>
        <p:nvSpPr>
          <p:cNvPr id="250888" name="Rectangle 8"/>
          <p:cNvSpPr>
            <a:spLocks noChangeArrowheads="1"/>
          </p:cNvSpPr>
          <p:nvPr/>
        </p:nvSpPr>
        <p:spPr bwMode="auto">
          <a:xfrm>
            <a:off x="3602038" y="1350963"/>
            <a:ext cx="1541463" cy="938213"/>
          </a:xfrm>
          <a:prstGeom prst="rect">
            <a:avLst/>
          </a:prstGeom>
          <a:solidFill>
            <a:srgbClr val="BDE9BD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lIns="228600" tIns="228600" rIns="228600" bIns="228600" anchor="ctr" anchorCtr="1"/>
          <a:lstStyle/>
          <a:p>
            <a:pPr eaLnBrk="0" hangingPunct="0"/>
            <a:r>
              <a:rPr lang="en-US" sz="1200" b="1">
                <a:latin typeface="+mj-lt"/>
              </a:rPr>
              <a:t>Purchase Order Receipt</a:t>
            </a:r>
          </a:p>
        </p:txBody>
      </p:sp>
      <p:sp>
        <p:nvSpPr>
          <p:cNvPr id="250889" name="Rectangle 9"/>
          <p:cNvSpPr>
            <a:spLocks noChangeArrowheads="1"/>
          </p:cNvSpPr>
          <p:nvPr/>
        </p:nvSpPr>
        <p:spPr bwMode="auto">
          <a:xfrm>
            <a:off x="3611563" y="2860675"/>
            <a:ext cx="1541463" cy="938213"/>
          </a:xfrm>
          <a:prstGeom prst="rect">
            <a:avLst/>
          </a:prstGeom>
          <a:solidFill>
            <a:srgbClr val="CEB9B2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lIns="228600" tIns="228600" rIns="228600" bIns="228600" anchor="ctr"/>
          <a:lstStyle/>
          <a:p>
            <a:pPr eaLnBrk="0" hangingPunct="0"/>
            <a:r>
              <a:rPr lang="en-US" sz="1200" b="1">
                <a:latin typeface="+mj-lt"/>
              </a:rPr>
              <a:t>Supplier Invoice</a:t>
            </a:r>
          </a:p>
          <a:p>
            <a:pPr eaLnBrk="0" hangingPunct="0"/>
            <a:r>
              <a:rPr lang="en-US" sz="1200" b="1">
                <a:latin typeface="+mj-lt"/>
              </a:rPr>
              <a:t>Receiver Matching True</a:t>
            </a:r>
          </a:p>
        </p:txBody>
      </p:sp>
      <p:sp>
        <p:nvSpPr>
          <p:cNvPr id="250890" name="Line 10"/>
          <p:cNvSpPr>
            <a:spLocks noChangeShapeType="1"/>
          </p:cNvSpPr>
          <p:nvPr/>
        </p:nvSpPr>
        <p:spPr bwMode="auto">
          <a:xfrm>
            <a:off x="3097213" y="1697038"/>
            <a:ext cx="5143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50891" name="Line 11"/>
          <p:cNvSpPr>
            <a:spLocks noChangeShapeType="1"/>
          </p:cNvSpPr>
          <p:nvPr/>
        </p:nvSpPr>
        <p:spPr bwMode="auto">
          <a:xfrm>
            <a:off x="4379913" y="2328863"/>
            <a:ext cx="0" cy="508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50892" name="Line 12"/>
          <p:cNvSpPr>
            <a:spLocks noChangeShapeType="1"/>
          </p:cNvSpPr>
          <p:nvPr/>
        </p:nvSpPr>
        <p:spPr bwMode="auto">
          <a:xfrm>
            <a:off x="5224463" y="1792288"/>
            <a:ext cx="596900" cy="4191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50894" name="Line 14"/>
          <p:cNvSpPr>
            <a:spLocks noChangeShapeType="1"/>
          </p:cNvSpPr>
          <p:nvPr/>
        </p:nvSpPr>
        <p:spPr bwMode="auto">
          <a:xfrm>
            <a:off x="5118100" y="5251450"/>
            <a:ext cx="577850" cy="0"/>
          </a:xfrm>
          <a:prstGeom prst="line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50893" name="Line 13"/>
          <p:cNvSpPr>
            <a:spLocks noChangeShapeType="1"/>
          </p:cNvSpPr>
          <p:nvPr/>
        </p:nvSpPr>
        <p:spPr bwMode="auto">
          <a:xfrm flipV="1">
            <a:off x="5203825" y="2822575"/>
            <a:ext cx="590550" cy="4191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/>
              <a:t>Supplier Invoice Flows with Invoice Status</a:t>
            </a:r>
          </a:p>
        </p:txBody>
      </p:sp>
      <p:sp>
        <p:nvSpPr>
          <p:cNvPr id="2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EF-PP-070</a:t>
            </a:r>
            <a:endParaRPr lang="en-US"/>
          </a:p>
        </p:txBody>
      </p:sp>
      <p:sp>
        <p:nvSpPr>
          <p:cNvPr id="251907" name="Rectangle 3">
            <a:hlinkClick r:id="rId2" action="ppaction://hlinkpres?slideindex=1&amp;slidetitle="/>
          </p:cNvPr>
          <p:cNvSpPr>
            <a:spLocks noChangeArrowheads="1"/>
          </p:cNvSpPr>
          <p:nvPr/>
        </p:nvSpPr>
        <p:spPr bwMode="auto">
          <a:xfrm>
            <a:off x="3344862" y="2109788"/>
            <a:ext cx="2156579" cy="858837"/>
          </a:xfrm>
          <a:prstGeom prst="rect">
            <a:avLst/>
          </a:prstGeom>
          <a:solidFill>
            <a:srgbClr val="C9E9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en-US" sz="1400" b="1" dirty="0">
                <a:latin typeface="+mj-lt"/>
              </a:rPr>
              <a:t>Post  SI</a:t>
            </a:r>
          </a:p>
          <a:p>
            <a:r>
              <a:rPr lang="en-US" sz="1400" dirty="0">
                <a:latin typeface="+mj-lt"/>
              </a:rPr>
              <a:t>No Allocation *</a:t>
            </a:r>
          </a:p>
        </p:txBody>
      </p:sp>
      <p:sp>
        <p:nvSpPr>
          <p:cNvPr id="251908" name="Rectangle 4">
            <a:hlinkClick r:id="rId2" action="ppaction://hlinkpres?slideindex=1&amp;slidetitle="/>
          </p:cNvPr>
          <p:cNvSpPr>
            <a:spLocks noChangeArrowheads="1"/>
          </p:cNvSpPr>
          <p:nvPr/>
        </p:nvSpPr>
        <p:spPr bwMode="auto">
          <a:xfrm>
            <a:off x="519113" y="3095626"/>
            <a:ext cx="1465262" cy="977900"/>
          </a:xfrm>
          <a:prstGeom prst="rect">
            <a:avLst/>
          </a:prstGeom>
          <a:solidFill>
            <a:srgbClr val="C9E9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anchor="ctr"/>
          <a:lstStyle/>
          <a:p>
            <a:r>
              <a:rPr lang="en-US" sz="1400" b="1" dirty="0">
                <a:latin typeface="+mj-lt"/>
              </a:rPr>
              <a:t>Supplier Invoice Document</a:t>
            </a:r>
            <a:endParaRPr lang="en-US" sz="1400" dirty="0">
              <a:latin typeface="+mj-lt"/>
            </a:endParaRPr>
          </a:p>
        </p:txBody>
      </p:sp>
      <p:cxnSp>
        <p:nvCxnSpPr>
          <p:cNvPr id="251909" name="AutoShape 5"/>
          <p:cNvCxnSpPr>
            <a:cxnSpLocks noChangeShapeType="1"/>
            <a:stCxn id="251908" idx="3"/>
            <a:endCxn id="251907" idx="1"/>
          </p:cNvCxnSpPr>
          <p:nvPr/>
        </p:nvCxnSpPr>
        <p:spPr bwMode="auto">
          <a:xfrm flipV="1">
            <a:off x="1984375" y="2539207"/>
            <a:ext cx="1360487" cy="1045369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251910" name="Rectangle 6">
            <a:hlinkClick r:id="rId2" action="ppaction://hlinkpres?slideindex=1&amp;slidetitle="/>
          </p:cNvPr>
          <p:cNvSpPr>
            <a:spLocks noChangeArrowheads="1"/>
          </p:cNvSpPr>
          <p:nvPr/>
        </p:nvSpPr>
        <p:spPr bwMode="auto">
          <a:xfrm>
            <a:off x="6945312" y="1068388"/>
            <a:ext cx="1665287" cy="884237"/>
          </a:xfrm>
          <a:prstGeom prst="rect">
            <a:avLst/>
          </a:prstGeom>
          <a:solidFill>
            <a:srgbClr val="C9E9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anchor="ctr"/>
          <a:lstStyle/>
          <a:p>
            <a:r>
              <a:rPr lang="en-US" sz="1400" b="1" dirty="0">
                <a:latin typeface="+mj-lt"/>
              </a:rPr>
              <a:t>Primary Layer</a:t>
            </a:r>
          </a:p>
          <a:p>
            <a:r>
              <a:rPr lang="en-US" sz="1400" dirty="0">
                <a:latin typeface="+mj-lt"/>
              </a:rPr>
              <a:t>Allocated</a:t>
            </a:r>
          </a:p>
        </p:txBody>
      </p:sp>
      <p:cxnSp>
        <p:nvCxnSpPr>
          <p:cNvPr id="251911" name="AutoShape 7"/>
          <p:cNvCxnSpPr>
            <a:cxnSpLocks noChangeShapeType="1"/>
          </p:cNvCxnSpPr>
          <p:nvPr/>
        </p:nvCxnSpPr>
        <p:spPr bwMode="auto">
          <a:xfrm flipV="1">
            <a:off x="5553320" y="1510507"/>
            <a:ext cx="1401517" cy="1028700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251912" name="Rectangle 8">
            <a:hlinkClick r:id="rId2" action="ppaction://hlinkpres?slideindex=1&amp;slidetitle="/>
          </p:cNvPr>
          <p:cNvSpPr>
            <a:spLocks noChangeArrowheads="1"/>
          </p:cNvSpPr>
          <p:nvPr/>
        </p:nvSpPr>
        <p:spPr bwMode="auto">
          <a:xfrm>
            <a:off x="6945312" y="2097088"/>
            <a:ext cx="1665287" cy="884237"/>
          </a:xfrm>
          <a:prstGeom prst="rect">
            <a:avLst/>
          </a:prstGeom>
          <a:solidFill>
            <a:srgbClr val="C9E9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anchor="ctr"/>
          <a:lstStyle/>
          <a:p>
            <a:r>
              <a:rPr lang="en-US" sz="1400" b="1" dirty="0">
                <a:latin typeface="+mj-lt"/>
              </a:rPr>
              <a:t>Primary Layer</a:t>
            </a:r>
          </a:p>
          <a:p>
            <a:r>
              <a:rPr lang="en-US" sz="1400" dirty="0">
                <a:latin typeface="+mj-lt"/>
              </a:rPr>
              <a:t>Allocated</a:t>
            </a:r>
          </a:p>
        </p:txBody>
      </p:sp>
      <p:cxnSp>
        <p:nvCxnSpPr>
          <p:cNvPr id="251913" name="AutoShape 9"/>
          <p:cNvCxnSpPr>
            <a:cxnSpLocks noChangeShapeType="1"/>
          </p:cNvCxnSpPr>
          <p:nvPr/>
        </p:nvCxnSpPr>
        <p:spPr bwMode="auto">
          <a:xfrm>
            <a:off x="5553320" y="2539207"/>
            <a:ext cx="1401517" cy="1588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251914" name="Rectangle 10">
            <a:hlinkClick r:id="rId2" action="ppaction://hlinkpres?slideindex=1&amp;slidetitle="/>
          </p:cNvPr>
          <p:cNvSpPr>
            <a:spLocks noChangeArrowheads="1"/>
          </p:cNvSpPr>
          <p:nvPr/>
        </p:nvSpPr>
        <p:spPr bwMode="auto">
          <a:xfrm>
            <a:off x="3344863" y="3138488"/>
            <a:ext cx="2189162" cy="896937"/>
          </a:xfrm>
          <a:prstGeom prst="rect">
            <a:avLst/>
          </a:prstGeom>
          <a:solidFill>
            <a:srgbClr val="C9E9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en-US" sz="1400" b="1" dirty="0">
                <a:latin typeface="+mj-lt"/>
              </a:rPr>
              <a:t>Post  SI</a:t>
            </a:r>
          </a:p>
          <a:p>
            <a:r>
              <a:rPr lang="en-US" sz="1400" b="1" dirty="0">
                <a:latin typeface="+mj-lt"/>
              </a:rPr>
              <a:t>Transient Layer</a:t>
            </a:r>
          </a:p>
          <a:p>
            <a:r>
              <a:rPr lang="en-US" sz="1400" dirty="0">
                <a:latin typeface="+mj-lt"/>
              </a:rPr>
              <a:t>Transient Allocated *</a:t>
            </a:r>
          </a:p>
        </p:txBody>
      </p:sp>
      <p:cxnSp>
        <p:nvCxnSpPr>
          <p:cNvPr id="251915" name="AutoShape 11"/>
          <p:cNvCxnSpPr>
            <a:cxnSpLocks noChangeShapeType="1"/>
            <a:stCxn id="251908" idx="3"/>
            <a:endCxn id="251914" idx="1"/>
          </p:cNvCxnSpPr>
          <p:nvPr/>
        </p:nvCxnSpPr>
        <p:spPr bwMode="auto">
          <a:xfrm>
            <a:off x="1984375" y="3584576"/>
            <a:ext cx="1360488" cy="2381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251916" name="Rectangle 12">
            <a:hlinkClick r:id="rId2" action="ppaction://hlinkpres?slideindex=1&amp;slidetitle="/>
          </p:cNvPr>
          <p:cNvSpPr>
            <a:spLocks noChangeArrowheads="1"/>
          </p:cNvSpPr>
          <p:nvPr/>
        </p:nvSpPr>
        <p:spPr bwMode="auto">
          <a:xfrm>
            <a:off x="3357562" y="4230688"/>
            <a:ext cx="2156579" cy="909637"/>
          </a:xfrm>
          <a:prstGeom prst="rect">
            <a:avLst/>
          </a:prstGeom>
          <a:solidFill>
            <a:srgbClr val="C9E9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en-US" sz="1400" b="1" dirty="0">
                <a:latin typeface="+mj-lt"/>
              </a:rPr>
              <a:t>Post  SI</a:t>
            </a:r>
          </a:p>
          <a:p>
            <a:r>
              <a:rPr lang="en-US" sz="1400" b="1" dirty="0">
                <a:latin typeface="+mj-lt"/>
              </a:rPr>
              <a:t>Primary Layer</a:t>
            </a:r>
          </a:p>
          <a:p>
            <a:r>
              <a:rPr lang="en-US" sz="1400" dirty="0">
                <a:latin typeface="+mj-lt"/>
              </a:rPr>
              <a:t>Allocated *</a:t>
            </a:r>
          </a:p>
        </p:txBody>
      </p:sp>
      <p:sp>
        <p:nvSpPr>
          <p:cNvPr id="251917" name="Rectangle 13">
            <a:hlinkClick r:id="rId2" action="ppaction://hlinkpres?slideindex=1&amp;slidetitle="/>
          </p:cNvPr>
          <p:cNvSpPr>
            <a:spLocks noChangeArrowheads="1"/>
          </p:cNvSpPr>
          <p:nvPr/>
        </p:nvSpPr>
        <p:spPr bwMode="auto">
          <a:xfrm>
            <a:off x="6958012" y="3138488"/>
            <a:ext cx="1637619" cy="896937"/>
          </a:xfrm>
          <a:prstGeom prst="rect">
            <a:avLst/>
          </a:prstGeom>
          <a:solidFill>
            <a:srgbClr val="C9E9FF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en-US" sz="1400" b="1" dirty="0">
                <a:latin typeface="+mj-lt"/>
              </a:rPr>
              <a:t>Primary Layer</a:t>
            </a:r>
          </a:p>
          <a:p>
            <a:r>
              <a:rPr lang="en-US" sz="1400" dirty="0">
                <a:latin typeface="+mj-lt"/>
              </a:rPr>
              <a:t>Allocated</a:t>
            </a:r>
          </a:p>
        </p:txBody>
      </p:sp>
      <p:cxnSp>
        <p:nvCxnSpPr>
          <p:cNvPr id="251918" name="AutoShape 14"/>
          <p:cNvCxnSpPr>
            <a:cxnSpLocks noChangeShapeType="1"/>
          </p:cNvCxnSpPr>
          <p:nvPr/>
        </p:nvCxnSpPr>
        <p:spPr bwMode="auto">
          <a:xfrm>
            <a:off x="5581650" y="3586957"/>
            <a:ext cx="1385887" cy="1588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251919" name="Text Box 15"/>
          <p:cNvSpPr txBox="1">
            <a:spLocks noChangeArrowheads="1"/>
          </p:cNvSpPr>
          <p:nvPr/>
        </p:nvSpPr>
        <p:spPr bwMode="auto">
          <a:xfrm>
            <a:off x="5629275" y="1203325"/>
            <a:ext cx="1143000" cy="609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 dirty="0">
                <a:solidFill>
                  <a:srgbClr val="0033CC"/>
                </a:solidFill>
                <a:latin typeface="+mj-lt"/>
              </a:rPr>
              <a:t>Receiver Matching</a:t>
            </a:r>
          </a:p>
        </p:txBody>
      </p:sp>
      <p:sp>
        <p:nvSpPr>
          <p:cNvPr id="251920" name="Text Box 16"/>
          <p:cNvSpPr txBox="1">
            <a:spLocks noChangeArrowheads="1"/>
          </p:cNvSpPr>
          <p:nvPr/>
        </p:nvSpPr>
        <p:spPr bwMode="auto">
          <a:xfrm>
            <a:off x="5635625" y="2225675"/>
            <a:ext cx="1143000" cy="609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 dirty="0">
                <a:solidFill>
                  <a:srgbClr val="0033CC"/>
                </a:solidFill>
                <a:latin typeface="+mj-lt"/>
              </a:rPr>
              <a:t>Modify</a:t>
            </a:r>
            <a:br>
              <a:rPr lang="en-US" sz="1400" b="1" dirty="0">
                <a:solidFill>
                  <a:srgbClr val="0033CC"/>
                </a:solidFill>
                <a:latin typeface="+mj-lt"/>
              </a:rPr>
            </a:br>
            <a:r>
              <a:rPr lang="en-US" sz="1400" b="1" dirty="0">
                <a:solidFill>
                  <a:srgbClr val="0033CC"/>
                </a:solidFill>
                <a:latin typeface="+mj-lt"/>
              </a:rPr>
              <a:t>Allocate</a:t>
            </a:r>
          </a:p>
        </p:txBody>
      </p:sp>
      <p:sp>
        <p:nvSpPr>
          <p:cNvPr id="251921" name="Text Box 17"/>
          <p:cNvSpPr txBox="1">
            <a:spLocks noChangeArrowheads="1"/>
          </p:cNvSpPr>
          <p:nvPr/>
        </p:nvSpPr>
        <p:spPr bwMode="auto">
          <a:xfrm>
            <a:off x="5635625" y="3267075"/>
            <a:ext cx="1143000" cy="609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 dirty="0">
                <a:solidFill>
                  <a:srgbClr val="0033CC"/>
                </a:solidFill>
                <a:latin typeface="+mj-lt"/>
              </a:rPr>
              <a:t>Modify</a:t>
            </a:r>
            <a:br>
              <a:rPr lang="en-US" sz="1400" b="1" dirty="0">
                <a:solidFill>
                  <a:srgbClr val="0033CC"/>
                </a:solidFill>
                <a:latin typeface="+mj-lt"/>
              </a:rPr>
            </a:br>
            <a:r>
              <a:rPr lang="en-US" sz="1400" b="1" dirty="0">
                <a:solidFill>
                  <a:srgbClr val="0033CC"/>
                </a:solidFill>
                <a:latin typeface="+mj-lt"/>
              </a:rPr>
              <a:t>Allocate</a:t>
            </a:r>
          </a:p>
        </p:txBody>
      </p:sp>
      <p:sp>
        <p:nvSpPr>
          <p:cNvPr id="251922" name="Text Box 18"/>
          <p:cNvSpPr txBox="1">
            <a:spLocks noChangeArrowheads="1"/>
          </p:cNvSpPr>
          <p:nvPr/>
        </p:nvSpPr>
        <p:spPr bwMode="auto">
          <a:xfrm>
            <a:off x="2222500" y="3082925"/>
            <a:ext cx="1143000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 dirty="0">
                <a:solidFill>
                  <a:srgbClr val="0033CC"/>
                </a:solidFill>
                <a:latin typeface="+mj-lt"/>
              </a:rPr>
              <a:t>Supplier Invoice Create</a:t>
            </a:r>
          </a:p>
        </p:txBody>
      </p:sp>
      <p:sp>
        <p:nvSpPr>
          <p:cNvPr id="251923" name="Rectangle 19">
            <a:hlinkClick r:id="rId2" action="ppaction://hlinkpres?slideindex=1&amp;slidetitle="/>
          </p:cNvPr>
          <p:cNvSpPr>
            <a:spLocks noChangeArrowheads="1"/>
          </p:cNvSpPr>
          <p:nvPr/>
        </p:nvSpPr>
        <p:spPr bwMode="auto">
          <a:xfrm>
            <a:off x="3357563" y="1068388"/>
            <a:ext cx="2123996" cy="88423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9050" algn="ctr">
            <a:solidFill>
              <a:schemeClr val="tx1"/>
            </a:solidFill>
            <a:prstDash val="dash"/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anchor="ctr"/>
          <a:lstStyle/>
          <a:p>
            <a:r>
              <a:rPr lang="en-US" sz="1400" b="1" dirty="0">
                <a:latin typeface="+mj-lt"/>
              </a:rPr>
              <a:t>No postings</a:t>
            </a:r>
          </a:p>
          <a:p>
            <a:r>
              <a:rPr lang="en-US" sz="1400" u="sng" dirty="0">
                <a:latin typeface="+mj-lt"/>
              </a:rPr>
              <a:t>Initial *</a:t>
            </a:r>
          </a:p>
        </p:txBody>
      </p:sp>
      <p:cxnSp>
        <p:nvCxnSpPr>
          <p:cNvPr id="251924" name="AutoShape 20"/>
          <p:cNvCxnSpPr>
            <a:cxnSpLocks noChangeShapeType="1"/>
            <a:stCxn id="251908" idx="3"/>
            <a:endCxn id="251923" idx="1"/>
          </p:cNvCxnSpPr>
          <p:nvPr/>
        </p:nvCxnSpPr>
        <p:spPr bwMode="auto">
          <a:xfrm flipV="1">
            <a:off x="1984375" y="1510507"/>
            <a:ext cx="1373188" cy="2074069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251925" name="AutoShape 21"/>
          <p:cNvCxnSpPr>
            <a:cxnSpLocks noChangeShapeType="1"/>
            <a:stCxn id="251908" idx="3"/>
            <a:endCxn id="251916" idx="1"/>
          </p:cNvCxnSpPr>
          <p:nvPr/>
        </p:nvCxnSpPr>
        <p:spPr bwMode="auto">
          <a:xfrm>
            <a:off x="1984375" y="3584576"/>
            <a:ext cx="1373187" cy="1100931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251926" name="AutoShape 22"/>
          <p:cNvCxnSpPr>
            <a:cxnSpLocks noChangeShapeType="1"/>
            <a:stCxn id="251923" idx="1"/>
            <a:endCxn id="251916" idx="1"/>
          </p:cNvCxnSpPr>
          <p:nvPr/>
        </p:nvCxnSpPr>
        <p:spPr bwMode="auto">
          <a:xfrm rot="10800000" flipV="1">
            <a:off x="3357563" y="1510507"/>
            <a:ext cx="1" cy="3175000"/>
          </a:xfrm>
          <a:prstGeom prst="bentConnector3">
            <a:avLst>
              <a:gd name="adj1" fmla="val 22860100000"/>
            </a:avLst>
          </a:prstGeom>
          <a:noFill/>
          <a:ln w="12700">
            <a:solidFill>
              <a:srgbClr val="007A00"/>
            </a:solidFill>
            <a:prstDash val="dash"/>
            <a:miter lim="800000"/>
            <a:headEnd/>
            <a:tailEnd type="triangle" w="med" len="med"/>
          </a:ln>
          <a:effectLst/>
        </p:spPr>
      </p:cxnSp>
      <p:cxnSp>
        <p:nvCxnSpPr>
          <p:cNvPr id="251927" name="AutoShape 23"/>
          <p:cNvCxnSpPr>
            <a:cxnSpLocks noChangeShapeType="1"/>
            <a:stCxn id="251923" idx="1"/>
            <a:endCxn id="251914" idx="1"/>
          </p:cNvCxnSpPr>
          <p:nvPr/>
        </p:nvCxnSpPr>
        <p:spPr bwMode="auto">
          <a:xfrm rot="10800000" flipV="1">
            <a:off x="3344863" y="1510507"/>
            <a:ext cx="12700" cy="2076450"/>
          </a:xfrm>
          <a:prstGeom prst="bentConnector3">
            <a:avLst>
              <a:gd name="adj1" fmla="val 1900000"/>
            </a:avLst>
          </a:prstGeom>
          <a:noFill/>
          <a:ln w="12700">
            <a:solidFill>
              <a:srgbClr val="5A87C6"/>
            </a:solidFill>
            <a:prstDash val="dash"/>
            <a:miter lim="800000"/>
            <a:headEnd/>
            <a:tailEnd type="triangle" w="med" len="med"/>
          </a:ln>
          <a:effectLst/>
        </p:spPr>
      </p:cxnSp>
      <p:sp>
        <p:nvSpPr>
          <p:cNvPr id="251928" name="Text Box 24"/>
          <p:cNvSpPr txBox="1">
            <a:spLocks noChangeArrowheads="1"/>
          </p:cNvSpPr>
          <p:nvPr/>
        </p:nvSpPr>
        <p:spPr bwMode="auto">
          <a:xfrm>
            <a:off x="3346450" y="5391150"/>
            <a:ext cx="2603500" cy="609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 dirty="0">
                <a:solidFill>
                  <a:srgbClr val="0033CC"/>
                </a:solidFill>
                <a:latin typeface="+mj-lt"/>
              </a:rPr>
              <a:t>(*) Determined by Invoice Status Code</a:t>
            </a:r>
          </a:p>
        </p:txBody>
      </p:sp>
      <p:cxnSp>
        <p:nvCxnSpPr>
          <p:cNvPr id="251929" name="AutoShape 25"/>
          <p:cNvCxnSpPr>
            <a:cxnSpLocks noChangeShapeType="1"/>
            <a:stCxn id="251923" idx="1"/>
            <a:endCxn id="251907" idx="1"/>
          </p:cNvCxnSpPr>
          <p:nvPr/>
        </p:nvCxnSpPr>
        <p:spPr bwMode="auto">
          <a:xfrm rot="10800000" flipV="1">
            <a:off x="3344863" y="1510507"/>
            <a:ext cx="12701" cy="1028700"/>
          </a:xfrm>
          <a:prstGeom prst="bentConnector3">
            <a:avLst>
              <a:gd name="adj1" fmla="val 1899858"/>
            </a:avLst>
          </a:prstGeom>
          <a:noFill/>
          <a:ln w="12700">
            <a:solidFill>
              <a:srgbClr val="007A00"/>
            </a:solidFill>
            <a:prstDash val="dash"/>
            <a:miter lim="800000"/>
            <a:headEnd/>
            <a:tailEnd type="triangle" w="med" len="med"/>
          </a:ln>
          <a:effectLst/>
        </p:spPr>
      </p:cxnSp>
      <p:cxnSp>
        <p:nvCxnSpPr>
          <p:cNvPr id="251930" name="AutoShape 26"/>
          <p:cNvCxnSpPr>
            <a:cxnSpLocks noChangeShapeType="1"/>
          </p:cNvCxnSpPr>
          <p:nvPr/>
        </p:nvCxnSpPr>
        <p:spPr bwMode="auto">
          <a:xfrm>
            <a:off x="5537690" y="1510507"/>
            <a:ext cx="1417147" cy="1588"/>
          </a:xfrm>
          <a:prstGeom prst="straightConnector1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 type="triangle" w="med" len="med"/>
          </a:ln>
          <a:effectLst/>
        </p:spPr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0099" name="Picture 3" descr="hands-on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880318"/>
            <a:ext cx="8229600" cy="3105302"/>
          </a:xfrm>
          <a:noFill/>
          <a:ln/>
        </p:spPr>
      </p:pic>
      <p:sp>
        <p:nvSpPr>
          <p:cNvPr id="260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Hands-on Exercises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EF-PP-090</a:t>
            </a:r>
            <a:endParaRPr lang="en-US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Purchasing Process&amp;#x0D;&amp;#x0A;&amp;quot;&quot;/&gt;&lt;property id=&quot;20307&quot; value=&quot;264&quot;/&gt;&lt;/object&gt;&lt;object type=&quot;3&quot; unique_id=&quot;10005&quot;&gt;&lt;property id=&quot;20148&quot; value=&quot;5&quot;/&gt;&lt;property id=&quot;20300&quot; value=&quot;Slide 2 - &amp;quot;Overview&amp;quot;&quot;/&gt;&lt;property id=&quot;20307&quot; value=&quot;301&quot;/&gt;&lt;/object&gt;&lt;object type=&quot;3&quot; unique_id=&quot;10006&quot;&gt;&lt;property id=&quot;20148&quot; value=&quot;5&quot;/&gt;&lt;property id=&quot;20300&quot; value=&quot;Slide 3 - &amp;quot;Demo&amp;quot;&quot;/&gt;&lt;property id=&quot;20307&quot; value=&quot;276&quot;/&gt;&lt;/object&gt;&lt;object type=&quot;3&quot; unique_id=&quot;10007&quot;&gt;&lt;property id=&quot;20148&quot; value=&quot;5&quot;/&gt;&lt;property id=&quot;20300&quot; value=&quot;Slide 4 - &amp;quot;Requisition to Shipment Flow&amp;quot;&quot;/&gt;&lt;property id=&quot;20307&quot; value=&quot;312&quot;/&gt;&lt;/object&gt;&lt;object type=&quot;3&quot; unique_id=&quot;10008&quot;&gt;&lt;property id=&quot;20148&quot; value=&quot;5&quot;/&gt;&lt;property id=&quot;20300&quot; value=&quot;Slide 5 - &amp;quot;Supplier Invoice Flow&amp;quot;&quot;/&gt;&lt;property id=&quot;20307&quot; value=&quot;313&quot;/&gt;&lt;/object&gt;&lt;object type=&quot;3&quot; unique_id=&quot;10009&quot;&gt;&lt;property id=&quot;20148&quot; value=&quot;5&quot;/&gt;&lt;property id=&quot;20300&quot; value=&quot;Slide 6&quot;/&gt;&lt;property id=&quot;20307&quot; value=&quot;310&quot;/&gt;&lt;/object&gt;&lt;object type=&quot;3&quot; unique_id=&quot;10010&quot;&gt;&lt;property id=&quot;20148&quot; value=&quot;5&quot;/&gt;&lt;property id=&quot;20300&quot; value=&quot;Slide 7 - &amp;quot;Supplier Invoice Flows with Invoice Status&amp;quot;&quot;/&gt;&lt;property id=&quot;20307&quot; value=&quot;311&quot;/&gt;&lt;/object&gt;&lt;object type=&quot;3&quot; unique_id=&quot;10011&quot;&gt;&lt;property id=&quot;20148&quot; value=&quot;5&quot;/&gt;&lt;property id=&quot;20300&quot; value=&quot;Slide 8 - &amp;quot;Hands-on Exercises&amp;quot;&quot;/&gt;&lt;property id=&quot;20307&quot; value=&quot;315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1985</TotalTime>
  <Words>187</Words>
  <Application>Microsoft Office PowerPoint</Application>
  <PresentationFormat>On-screen Show (4:3)</PresentationFormat>
  <Paragraphs>69</Paragraphs>
  <Slides>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QAD 2010 Template</vt:lpstr>
      <vt:lpstr>Purchasing Process </vt:lpstr>
      <vt:lpstr>Overview</vt:lpstr>
      <vt:lpstr>Demo</vt:lpstr>
      <vt:lpstr>Requisition to Shipment Flow</vt:lpstr>
      <vt:lpstr>Supplier Invoice Flow</vt:lpstr>
      <vt:lpstr>Receiver Matching vs. Financial Matching</vt:lpstr>
      <vt:lpstr>Supplier Invoice Flows with Invoice Status</vt:lpstr>
      <vt:lpstr>Hands-on Exercises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QAD</dc:creator>
  <cp:lastModifiedBy>ymg</cp:lastModifiedBy>
  <cp:revision>129</cp:revision>
  <dcterms:created xsi:type="dcterms:W3CDTF">2006-05-18T22:11:08Z</dcterms:created>
  <dcterms:modified xsi:type="dcterms:W3CDTF">2012-04-10T16:18:50Z</dcterms:modified>
</cp:coreProperties>
</file>