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2"/>
  </p:notesMasterIdLst>
  <p:handoutMasterIdLst>
    <p:handoutMasterId r:id="rId13"/>
  </p:handoutMasterIdLst>
  <p:sldIdLst>
    <p:sldId id="279" r:id="rId2"/>
    <p:sldId id="284" r:id="rId3"/>
    <p:sldId id="272" r:id="rId4"/>
    <p:sldId id="281" r:id="rId5"/>
    <p:sldId id="283" r:id="rId6"/>
    <p:sldId id="278" r:id="rId7"/>
    <p:sldId id="282" r:id="rId8"/>
    <p:sldId id="286" r:id="rId9"/>
    <p:sldId id="288" r:id="rId10"/>
    <p:sldId id="285" r:id="rId11"/>
  </p:sldIdLst>
  <p:sldSz cx="9144000" cy="6858000" type="screen4x3"/>
  <p:notesSz cx="6856413" cy="9083675"/>
  <p:custDataLst>
    <p:tags r:id="rId14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25" autoAdjust="0"/>
    <p:restoredTop sz="89520" autoAdjust="0"/>
  </p:normalViewPr>
  <p:slideViewPr>
    <p:cSldViewPr snapToGrid="0">
      <p:cViewPr varScale="1">
        <p:scale>
          <a:sx n="94" d="100"/>
          <a:sy n="94" d="100"/>
        </p:scale>
        <p:origin x="-7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3.2_12_posting netting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9232DA82-FE68-46E1-B1E3-874F63F977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3.2_12_posting netting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DA8A989C-A7CD-4895-AECD-7C483A9676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331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81A748-9515-4EED-A1DD-10EB1E9A2A47}" type="slidenum">
              <a:rPr lang="en-US"/>
              <a:pPr/>
              <a:t>1</a:t>
            </a:fld>
            <a:endParaRPr lang="en-US"/>
          </a:p>
        </p:txBody>
      </p:sp>
      <p:sp>
        <p:nvSpPr>
          <p:cNvPr id="133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AF15ED-2984-4F77-B8B8-125A8FE17B16}" type="slidenum">
              <a:rPr lang="en-US"/>
              <a:pPr/>
              <a:t>3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53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2014FB-1C04-40C2-B4BE-D74EF37962AB}" type="slidenum">
              <a:rPr lang="en-US"/>
              <a:pPr/>
              <a:t>4</a:t>
            </a:fld>
            <a:endParaRPr lang="en-US"/>
          </a:p>
        </p:txBody>
      </p:sp>
      <p:sp>
        <p:nvSpPr>
          <p:cNvPr id="153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Customer Open Item basic report</a:t>
            </a:r>
          </a:p>
          <a:p>
            <a:pPr eaLnBrk="1" hangingPunct="1"/>
            <a:r>
              <a:rPr lang="en-US" smtClean="0"/>
              <a:t>Supplier Open Item basic report = same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63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3D38DB-48AF-4B5F-BF47-ECBCCEBEAE46}" type="slidenum">
              <a:rPr lang="en-US"/>
              <a:pPr/>
              <a:t>5</a:t>
            </a:fld>
            <a:endParaRPr lang="en-US"/>
          </a:p>
        </p:txBody>
      </p:sp>
      <p:sp>
        <p:nvSpPr>
          <p:cNvPr id="163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Supplier Open Item Extended Report = more data</a:t>
            </a:r>
          </a:p>
          <a:p>
            <a:pPr eaLnBrk="1" hangingPunct="1"/>
            <a:r>
              <a:rPr lang="en-US" smtClean="0"/>
              <a:t>Customer Open Item Report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74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EFE3E5-8DC1-45B3-A749-79CC9DDC9961}" type="slidenum">
              <a:rPr lang="en-US"/>
              <a:pPr/>
              <a:t>7</a:t>
            </a:fld>
            <a:endParaRPr lang="en-US"/>
          </a:p>
        </p:txBody>
      </p:sp>
      <p:sp>
        <p:nvSpPr>
          <p:cNvPr id="17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2" eaLnBrk="1" hangingPunct="1"/>
            <a:r>
              <a:rPr lang="en-US" smtClean="0"/>
              <a:t>Create a new open item </a:t>
            </a:r>
          </a:p>
          <a:p>
            <a:pPr lvl="3" eaLnBrk="1" hangingPunct="1"/>
            <a:r>
              <a:rPr lang="en-US" smtClean="0"/>
              <a:t>or</a:t>
            </a:r>
          </a:p>
          <a:p>
            <a:pPr lvl="2" eaLnBrk="1" hangingPunct="1"/>
            <a:r>
              <a:rPr lang="en-US" smtClean="0"/>
              <a:t>Allocate to existing open item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84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EFF6F3-65E0-422C-8533-FFB59134BC48}" type="slidenum">
              <a:rPr lang="en-US"/>
              <a:pPr/>
              <a:t>8</a:t>
            </a:fld>
            <a:endParaRPr lang="en-US"/>
          </a:p>
        </p:txBody>
      </p:sp>
      <p:sp>
        <p:nvSpPr>
          <p:cNvPr id="184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Prerequisite for customer/supplier netting: Business Relation setup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b="0" smtClean="0">
                <a:solidFill>
                  <a:schemeClr val="tx1"/>
                </a:solidFill>
              </a:rPr>
              <a:t>Netting and Open Item Adjustment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80318"/>
            <a:ext cx="8229600" cy="3105302"/>
          </a:xfrm>
          <a:noFill/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Hands-on Exercise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Definitions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Open item reports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Netting and open item adjustment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Open item</a:t>
            </a:r>
          </a:p>
          <a:p>
            <a:pPr lvl="1" eaLnBrk="1" hangingPunct="1"/>
            <a:r>
              <a:rPr lang="en-GB" sz="2000" dirty="0" smtClean="0"/>
              <a:t>An unpaid customer or supplier invoice or credit note</a:t>
            </a:r>
          </a:p>
          <a:p>
            <a:pPr lvl="1" eaLnBrk="1" hangingPunct="1"/>
            <a:r>
              <a:rPr lang="en-GB" sz="2000" dirty="0" smtClean="0"/>
              <a:t>A prepayment that is not yet allocated (netted)</a:t>
            </a:r>
          </a:p>
          <a:p>
            <a:pPr lvl="1" eaLnBrk="1" hangingPunct="1"/>
            <a:r>
              <a:rPr lang="en-GB" sz="2000" dirty="0" smtClean="0"/>
              <a:t>An open transaction on a GL account of type open item</a:t>
            </a:r>
          </a:p>
          <a:p>
            <a:pPr eaLnBrk="1" hangingPunct="1">
              <a:spcBef>
                <a:spcPts val="1800"/>
              </a:spcBef>
            </a:pPr>
            <a:r>
              <a:rPr lang="en-GB" sz="2400" dirty="0" smtClean="0"/>
              <a:t>Open item types</a:t>
            </a:r>
          </a:p>
          <a:p>
            <a:pPr lvl="1" eaLnBrk="1" hangingPunct="1"/>
            <a:r>
              <a:rPr lang="en-GB" sz="2000" dirty="0" smtClean="0"/>
              <a:t>Invoice</a:t>
            </a:r>
          </a:p>
          <a:p>
            <a:pPr lvl="1" eaLnBrk="1" hangingPunct="1"/>
            <a:r>
              <a:rPr lang="en-GB" sz="2000" dirty="0" smtClean="0"/>
              <a:t>Credit note</a:t>
            </a:r>
          </a:p>
          <a:p>
            <a:pPr lvl="1" eaLnBrk="1" hangingPunct="1"/>
            <a:r>
              <a:rPr lang="en-GB" sz="2000" dirty="0" smtClean="0"/>
              <a:t>Prepayment</a:t>
            </a:r>
          </a:p>
          <a:p>
            <a:pPr lvl="1" eaLnBrk="1" hangingPunct="1"/>
            <a:r>
              <a:rPr lang="en-GB" sz="2000" dirty="0" smtClean="0"/>
              <a:t>Adjustment</a:t>
            </a:r>
          </a:p>
          <a:p>
            <a:pPr eaLnBrk="1" hangingPunct="1">
              <a:spcBef>
                <a:spcPts val="1800"/>
              </a:spcBef>
            </a:pPr>
            <a:r>
              <a:rPr lang="en-GB" sz="2400" dirty="0" smtClean="0"/>
              <a:t>Closed open item</a:t>
            </a:r>
          </a:p>
          <a:p>
            <a:pPr lvl="1" eaLnBrk="1" hangingPunct="1"/>
            <a:r>
              <a:rPr lang="en-GB" sz="2000" dirty="0" smtClean="0"/>
              <a:t>Balance = 0</a:t>
            </a:r>
          </a:p>
          <a:p>
            <a:pPr lvl="1" eaLnBrk="1" hangingPunct="1"/>
            <a:r>
              <a:rPr lang="en-GB" sz="2000" dirty="0" smtClean="0"/>
              <a:t>Closed by payment/receipt/netting</a:t>
            </a:r>
            <a:endParaRPr lang="en-US" sz="2000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Open Item Definitions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EF-NOI-030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Open Item Basic Report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EF-NOI-040</a:t>
            </a:r>
            <a:endParaRPr lang="en-US"/>
          </a:p>
        </p:txBody>
      </p:sp>
      <p:pic>
        <p:nvPicPr>
          <p:cNvPr id="6148" name="Picture 8" descr="CustOIRe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028" y="1667828"/>
            <a:ext cx="8691562" cy="349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Open Item Extended Report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EF-NOI-050</a:t>
            </a:r>
            <a:endParaRPr lang="en-US"/>
          </a:p>
        </p:txBody>
      </p:sp>
      <p:pic>
        <p:nvPicPr>
          <p:cNvPr id="7172" name="Picture 8" descr="SuppOIExRep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3" y="1949450"/>
            <a:ext cx="8805862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pen-Item-Adj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587" y="1955408"/>
            <a:ext cx="7579277" cy="4445391"/>
          </a:xfrm>
          <a:prstGeom prst="rect">
            <a:avLst/>
          </a:prstGeom>
        </p:spPr>
      </p:pic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Customer, supplier open items</a:t>
            </a:r>
          </a:p>
          <a:p>
            <a:pPr lvl="1" eaLnBrk="1" hangingPunct="1"/>
            <a:r>
              <a:rPr lang="en-US" dirty="0" smtClean="0"/>
              <a:t>Use Open Item Adjustment Create</a:t>
            </a:r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Netting and Open Item Adjustment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EF-NOI-060</a:t>
            </a:r>
            <a:endParaRPr lang="en-US"/>
          </a:p>
        </p:txBody>
      </p:sp>
      <p:sp>
        <p:nvSpPr>
          <p:cNvPr id="8198" name="Rectangle 8"/>
          <p:cNvSpPr>
            <a:spLocks noChangeArrowheads="1"/>
          </p:cNvSpPr>
          <p:nvPr/>
        </p:nvSpPr>
        <p:spPr bwMode="auto">
          <a:xfrm>
            <a:off x="848068" y="3249637"/>
            <a:ext cx="1473102" cy="216486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 open item</a:t>
            </a:r>
          </a:p>
          <a:p>
            <a:pPr lvl="1" eaLnBrk="1" hangingPunct="1"/>
            <a:r>
              <a:rPr lang="en-US" dirty="0" smtClean="0"/>
              <a:t>Journal entry with GL account type of Open Item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Netting and Open Item Adjustment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EF-NOI-070</a:t>
            </a:r>
            <a:endParaRPr lang="en-US"/>
          </a:p>
        </p:txBody>
      </p:sp>
      <p:pic>
        <p:nvPicPr>
          <p:cNvPr id="9221" name="Picture 8" descr="OI-J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8879" y="2002121"/>
            <a:ext cx="6094413" cy="4128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Line 9"/>
          <p:cNvSpPr>
            <a:spLocks noChangeShapeType="1"/>
          </p:cNvSpPr>
          <p:nvPr/>
        </p:nvSpPr>
        <p:spPr bwMode="auto">
          <a:xfrm>
            <a:off x="2255203" y="3945890"/>
            <a:ext cx="452437" cy="676275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Customer/Supplier </a:t>
            </a:r>
            <a:r>
              <a:rPr lang="en-US" dirty="0" smtClean="0"/>
              <a:t>Netting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EF-NOI-080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33998" y="1142048"/>
            <a:ext cx="8674100" cy="4770437"/>
            <a:chOff x="268288" y="1576388"/>
            <a:chExt cx="8674100" cy="4770437"/>
          </a:xfrm>
        </p:grpSpPr>
        <p:grpSp>
          <p:nvGrpSpPr>
            <p:cNvPr id="10244" name="Group 5"/>
            <p:cNvGrpSpPr>
              <a:grpSpLocks/>
            </p:cNvGrpSpPr>
            <p:nvPr/>
          </p:nvGrpSpPr>
          <p:grpSpPr bwMode="auto">
            <a:xfrm>
              <a:off x="268288" y="1576388"/>
              <a:ext cx="5003800" cy="4200525"/>
              <a:chOff x="827088" y="2408230"/>
              <a:chExt cx="5003695" cy="4200533"/>
            </a:xfrm>
          </p:grpSpPr>
          <p:pic>
            <p:nvPicPr>
              <p:cNvPr id="10249" name="Picture 7" descr="BR-CustSuppComp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27088" y="2408230"/>
                <a:ext cx="5003695" cy="42005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50" name="Rectangle 8"/>
              <p:cNvSpPr>
                <a:spLocks noChangeArrowheads="1"/>
              </p:cNvSpPr>
              <p:nvPr/>
            </p:nvSpPr>
            <p:spPr bwMode="auto">
              <a:xfrm>
                <a:off x="890649" y="2434441"/>
                <a:ext cx="1306286" cy="245629"/>
              </a:xfrm>
              <a:prstGeom prst="rect">
                <a:avLst/>
              </a:prstGeom>
              <a:noFill/>
              <a:ln w="22225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pic>
          <p:nvPicPr>
            <p:cNvPr id="10245" name="Picture 6" descr="Entity-Create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3275" y="2244725"/>
              <a:ext cx="5599113" cy="410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6" name="Rectangle 8"/>
            <p:cNvSpPr>
              <a:spLocks noChangeArrowheads="1"/>
            </p:cNvSpPr>
            <p:nvPr/>
          </p:nvSpPr>
          <p:spPr bwMode="auto">
            <a:xfrm>
              <a:off x="392113" y="3254375"/>
              <a:ext cx="2897187" cy="201613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247" name="Rectangle 8"/>
            <p:cNvSpPr>
              <a:spLocks noChangeArrowheads="1"/>
            </p:cNvSpPr>
            <p:nvPr/>
          </p:nvSpPr>
          <p:spPr bwMode="auto">
            <a:xfrm>
              <a:off x="3656013" y="5653088"/>
              <a:ext cx="4359275" cy="509587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248" name="Rectangle 8"/>
            <p:cNvSpPr>
              <a:spLocks noChangeArrowheads="1"/>
            </p:cNvSpPr>
            <p:nvPr/>
          </p:nvSpPr>
          <p:spPr bwMode="auto">
            <a:xfrm>
              <a:off x="3346450" y="2301875"/>
              <a:ext cx="749300" cy="231775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EF-NOI-085</a:t>
            </a:r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891610"/>
            <a:ext cx="8229600" cy="542452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</a:t>
            </a:r>
            <a:r>
              <a:rPr kumimoji="0" lang="en-US" sz="28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odify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the Description field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1828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Open Item Adjustment Modify</a:t>
            </a:r>
          </a:p>
        </p:txBody>
      </p:sp>
      <p:pic>
        <p:nvPicPr>
          <p:cNvPr id="7" name="Picture 6" descr="Open_item_Modif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743" y="2326712"/>
            <a:ext cx="8382000" cy="242503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Netting and Open Item Adjustment&amp;quot;&quot;/&gt;&lt;property id=&quot;20307&quot; value=&quot;279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84&quot;/&gt;&lt;/object&gt;&lt;object type=&quot;3&quot; unique_id=&quot;10006&quot;&gt;&lt;property id=&quot;20148&quot; value=&quot;5&quot;/&gt;&lt;property id=&quot;20300&quot; value=&quot;Slide 3 - &amp;quot;Open Item Definitions&amp;quot;&quot;/&gt;&lt;property id=&quot;20307&quot; value=&quot;272&quot;/&gt;&lt;/object&gt;&lt;object type=&quot;3&quot; unique_id=&quot;10007&quot;&gt;&lt;property id=&quot;20148&quot; value=&quot;5&quot;/&gt;&lt;property id=&quot;20300&quot; value=&quot;Slide 4 - &amp;quot;Customer Open Item Basic Report&amp;quot;&quot;/&gt;&lt;property id=&quot;20307&quot; value=&quot;281&quot;/&gt;&lt;/object&gt;&lt;object type=&quot;3&quot; unique_id=&quot;10008&quot;&gt;&lt;property id=&quot;20148&quot; value=&quot;5&quot;/&gt;&lt;property id=&quot;20300&quot; value=&quot;Slide 5 - &amp;quot;Supplier Open Item Extended Report&amp;quot;&quot;/&gt;&lt;property id=&quot;20307&quot; value=&quot;283&quot;/&gt;&lt;/object&gt;&lt;object type=&quot;3&quot; unique_id=&quot;10009&quot;&gt;&lt;property id=&quot;20148&quot; value=&quot;5&quot;/&gt;&lt;property id=&quot;20300&quot; value=&quot;Slide 6 - &amp;quot;Netting and Open Item Adjustment&amp;quot;&quot;/&gt;&lt;property id=&quot;20307&quot; value=&quot;278&quot;/&gt;&lt;/object&gt;&lt;object type=&quot;3&quot; unique_id=&quot;10010&quot;&gt;&lt;property id=&quot;20148&quot; value=&quot;5&quot;/&gt;&lt;property id=&quot;20300&quot; value=&quot;Slide 7 - &amp;quot;Netting and Open Item Adjustment&amp;quot;&quot;/&gt;&lt;property id=&quot;20307&quot; value=&quot;282&quot;/&gt;&lt;/object&gt;&lt;object type=&quot;3&quot; unique_id=&quot;10011&quot;&gt;&lt;property id=&quot;20148&quot; value=&quot;5&quot;/&gt;&lt;property id=&quot;20300&quot; value=&quot;Slide 8 - &amp;quot;Customer/Supplier Netting&amp;quot;&quot;/&gt;&lt;property id=&quot;20307&quot; value=&quot;286&quot;/&gt;&lt;/object&gt;&lt;object type=&quot;3&quot; unique_id=&quot;10012&quot;&gt;&lt;property id=&quot;20148&quot; value=&quot;5&quot;/&gt;&lt;property id=&quot;20300&quot; value=&quot;Slide 9 - &amp;quot;Hands-on Exercise&amp;quot;&quot;/&gt;&lt;property id=&quot;20307&quot; value=&quot;28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1596</TotalTime>
  <Words>194</Words>
  <Application>Microsoft Office PowerPoint</Application>
  <PresentationFormat>On-screen Show (4:3)</PresentationFormat>
  <Paragraphs>60</Paragraphs>
  <Slides>10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QAD 2010 Template</vt:lpstr>
      <vt:lpstr>Netting and Open Item Adjustment</vt:lpstr>
      <vt:lpstr>Overview</vt:lpstr>
      <vt:lpstr>Open Item Definitions</vt:lpstr>
      <vt:lpstr>Customer Open Item Basic Report</vt:lpstr>
      <vt:lpstr>Supplier Open Item Extended Report</vt:lpstr>
      <vt:lpstr>Netting and Open Item Adjustment</vt:lpstr>
      <vt:lpstr>Netting and Open Item Adjustment</vt:lpstr>
      <vt:lpstr>Customer/Supplier Netting</vt:lpstr>
      <vt:lpstr>Slide 9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104</cp:revision>
  <dcterms:created xsi:type="dcterms:W3CDTF">2006-05-18T22:11:08Z</dcterms:created>
  <dcterms:modified xsi:type="dcterms:W3CDTF">2012-04-24T08:56:16Z</dcterms:modified>
</cp:coreProperties>
</file>