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4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7DBA"/>
    <a:srgbClr val="4F4F4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 snapToGrid="0" snapToObjects="1">
      <p:cViewPr>
        <p:scale>
          <a:sx n="100" d="100"/>
          <a:sy n="100" d="100"/>
        </p:scale>
        <p:origin x="-402" y="-150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6031247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6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QAD Financials Concepts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Three accounting layers:</a:t>
            </a:r>
          </a:p>
          <a:p>
            <a:pPr lvl="1"/>
            <a:r>
              <a:rPr lang="en-US" dirty="0" smtClean="0"/>
              <a:t>Primary layer </a:t>
            </a:r>
          </a:p>
          <a:p>
            <a:pPr lvl="2"/>
            <a:r>
              <a:rPr lang="en-US" dirty="0" smtClean="0"/>
              <a:t>For daily transaction posting</a:t>
            </a:r>
          </a:p>
          <a:p>
            <a:pPr lvl="1"/>
            <a:r>
              <a:rPr lang="en-US" dirty="0" smtClean="0"/>
              <a:t>Secondary layer(s)</a:t>
            </a:r>
          </a:p>
          <a:p>
            <a:pPr lvl="2"/>
            <a:r>
              <a:rPr lang="en-US" dirty="0" smtClean="0"/>
              <a:t>For adjustments (GAAP, IFRS compliance, or management reporting adjustments)</a:t>
            </a:r>
          </a:p>
          <a:p>
            <a:pPr lvl="1"/>
            <a:r>
              <a:rPr lang="en-US" dirty="0" smtClean="0"/>
              <a:t>Transient layer(s)</a:t>
            </a:r>
          </a:p>
          <a:p>
            <a:pPr lvl="2"/>
            <a:r>
              <a:rPr lang="en-US" dirty="0" smtClean="0"/>
              <a:t>For temporary postings </a:t>
            </a:r>
          </a:p>
          <a:p>
            <a:pPr lvl="2"/>
            <a:r>
              <a:rPr lang="en-US" dirty="0" smtClean="0"/>
              <a:t>For what if simulations</a:t>
            </a:r>
          </a:p>
          <a:p>
            <a:pPr lvl="2"/>
            <a:r>
              <a:rPr lang="en-US" dirty="0" smtClean="0"/>
              <a:t>Or before approval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Accounting Layers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EF-QAD-330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Accounting Layers and Reporting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68826" y="6638544"/>
            <a:ext cx="1075174" cy="219456"/>
          </a:xfrm>
        </p:spPr>
        <p:txBody>
          <a:bodyPr/>
          <a:lstStyle/>
          <a:p>
            <a:r>
              <a:rPr lang="en-US" smtClean="0"/>
              <a:t>EF-QAD-350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720" y="1038632"/>
            <a:ext cx="5819775" cy="48307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016551" y="860814"/>
            <a:ext cx="3027363" cy="50530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91440" rIns="90000" bIns="91440"/>
          <a:lstStyle/>
          <a:p>
            <a:pPr marL="908050" lvl="1" indent="-284163" algn="l" defTabSz="449263">
              <a:lnSpc>
                <a:spcPct val="90000"/>
              </a:lnSpc>
              <a:spcBef>
                <a:spcPts val="750"/>
              </a:spcBef>
              <a:buClr>
                <a:srgbClr val="2461AA"/>
              </a:buClr>
              <a:buSzPct val="100000"/>
              <a:buFont typeface="Times New Roman" pitchFamily="18" charset="0"/>
              <a:buNone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endParaRPr lang="en-GB" sz="2400" dirty="0">
              <a:solidFill>
                <a:srgbClr val="000000"/>
              </a:solidFill>
            </a:endParaRPr>
          </a:p>
          <a:p>
            <a:pPr marL="442913" indent="-442913" algn="l" defTabSz="449263">
              <a:lnSpc>
                <a:spcPct val="90000"/>
              </a:lnSpc>
              <a:spcBef>
                <a:spcPts val="750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en-GB" sz="2000" dirty="0">
                <a:solidFill>
                  <a:srgbClr val="000000"/>
                </a:solidFill>
              </a:rPr>
              <a:t>Reporting can be based on:</a:t>
            </a:r>
          </a:p>
          <a:p>
            <a:pPr marL="908050" lvl="1" indent="-284163" algn="l" defTabSz="449263">
              <a:lnSpc>
                <a:spcPct val="90000"/>
              </a:lnSpc>
              <a:spcBef>
                <a:spcPts val="563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en-GB" sz="1800" dirty="0">
                <a:solidFill>
                  <a:srgbClr val="000000"/>
                </a:solidFill>
              </a:rPr>
              <a:t>A single layer</a:t>
            </a:r>
          </a:p>
          <a:p>
            <a:pPr marL="908050" lvl="1" indent="-284163" algn="l" defTabSz="449263">
              <a:lnSpc>
                <a:spcPct val="90000"/>
              </a:lnSpc>
              <a:spcBef>
                <a:spcPts val="563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en-GB" sz="1800" dirty="0">
                <a:solidFill>
                  <a:srgbClr val="000000"/>
                </a:solidFill>
              </a:rPr>
              <a:t>Or a combination of layers</a:t>
            </a:r>
          </a:p>
          <a:p>
            <a:pPr marL="442913" indent="-442913" algn="l" defTabSz="449263">
              <a:lnSpc>
                <a:spcPct val="90000"/>
              </a:lnSpc>
              <a:spcBef>
                <a:spcPts val="750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en-GB" sz="2000" dirty="0">
                <a:solidFill>
                  <a:srgbClr val="000000"/>
                </a:solidFill>
              </a:rPr>
              <a:t>Layer combinations for reporting can be stored as user preferences</a:t>
            </a:r>
          </a:p>
          <a:p>
            <a:pPr marL="442913" indent="-442913" algn="l" defTabSz="449263">
              <a:lnSpc>
                <a:spcPct val="90000"/>
              </a:lnSpc>
              <a:spcBef>
                <a:spcPts val="750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en-GB" sz="2000" dirty="0">
                <a:solidFill>
                  <a:srgbClr val="000000"/>
                </a:solidFill>
              </a:rPr>
              <a:t>An account can have a balance for each layer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Mandatory</a:t>
            </a:r>
          </a:p>
          <a:p>
            <a:pPr lvl="1"/>
            <a:r>
              <a:rPr lang="en-US" dirty="0" smtClean="0"/>
              <a:t>Multiple daybooks possible (recommended)</a:t>
            </a:r>
          </a:p>
          <a:p>
            <a:pPr lvl="1"/>
            <a:r>
              <a:rPr lang="en-US" dirty="0" smtClean="0"/>
              <a:t>Default when single daybook by type</a:t>
            </a:r>
          </a:p>
          <a:p>
            <a:r>
              <a:rPr lang="en-US" dirty="0" smtClean="0"/>
              <a:t>Control document numbering</a:t>
            </a:r>
          </a:p>
          <a:p>
            <a:r>
              <a:rPr lang="en-US" dirty="0" smtClean="0"/>
              <a:t>Linked to an accounting layer</a:t>
            </a:r>
          </a:p>
          <a:p>
            <a:r>
              <a:rPr lang="en-US" dirty="0" smtClean="0"/>
              <a:t>Controlled by </a:t>
            </a:r>
          </a:p>
          <a:p>
            <a:pPr lvl="1"/>
            <a:r>
              <a:rPr lang="en-US" dirty="0" smtClean="0"/>
              <a:t>Financials</a:t>
            </a:r>
          </a:p>
          <a:p>
            <a:pPr lvl="1"/>
            <a:r>
              <a:rPr lang="en-US" dirty="0" smtClean="0"/>
              <a:t>Operational</a:t>
            </a:r>
          </a:p>
          <a:p>
            <a:pPr lvl="1"/>
            <a:r>
              <a:rPr lang="en-US" dirty="0" smtClean="0"/>
              <a:t>External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Daybooks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98488" y="6638544"/>
            <a:ext cx="1145512" cy="219456"/>
          </a:xfrm>
        </p:spPr>
        <p:txBody>
          <a:bodyPr/>
          <a:lstStyle/>
          <a:p>
            <a:r>
              <a:rPr lang="en-US" smtClean="0"/>
              <a:t>EF-QAD-360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GL Type</a:t>
            </a:r>
          </a:p>
          <a:p>
            <a:pPr lvl="1"/>
            <a:r>
              <a:rPr lang="en-US" sz="1800" dirty="0" smtClean="0"/>
              <a:t>Standard</a:t>
            </a:r>
          </a:p>
          <a:p>
            <a:pPr lvl="1"/>
            <a:r>
              <a:rPr lang="en-US" sz="1800" dirty="0" smtClean="0"/>
              <a:t>Bank </a:t>
            </a:r>
          </a:p>
          <a:p>
            <a:pPr lvl="1"/>
            <a:r>
              <a:rPr lang="en-US" sz="1800" dirty="0" smtClean="0"/>
              <a:t>Customer and Supplier Control</a:t>
            </a:r>
          </a:p>
          <a:p>
            <a:pPr lvl="1"/>
            <a:r>
              <a:rPr lang="en-US" sz="1800" dirty="0" smtClean="0"/>
              <a:t>System</a:t>
            </a:r>
          </a:p>
          <a:p>
            <a:pPr lvl="2"/>
            <a:r>
              <a:rPr lang="en-US" sz="1600" dirty="0" smtClean="0"/>
              <a:t>Types – gains and losses</a:t>
            </a:r>
          </a:p>
          <a:p>
            <a:r>
              <a:rPr lang="en-US" sz="2200" dirty="0" smtClean="0"/>
              <a:t>Posting Control</a:t>
            </a:r>
          </a:p>
          <a:p>
            <a:pPr lvl="1"/>
            <a:r>
              <a:rPr lang="en-US" sz="1800" dirty="0" smtClean="0"/>
              <a:t>Debit, Credit</a:t>
            </a:r>
          </a:p>
          <a:p>
            <a:pPr lvl="1"/>
            <a:r>
              <a:rPr lang="en-US" sz="1800" dirty="0" smtClean="0"/>
              <a:t>Balance Sheet, P&amp;L</a:t>
            </a:r>
          </a:p>
          <a:p>
            <a:pPr lvl="1"/>
            <a:r>
              <a:rPr lang="en-US" sz="1800" dirty="0" smtClean="0"/>
              <a:t>Inter Company</a:t>
            </a:r>
          </a:p>
          <a:p>
            <a:pPr lvl="1"/>
            <a:r>
              <a:rPr lang="en-US" sz="1800" dirty="0" smtClean="0"/>
              <a:t>Quantities</a:t>
            </a:r>
          </a:p>
          <a:p>
            <a:r>
              <a:rPr lang="en-US" sz="2200" dirty="0" smtClean="0"/>
              <a:t>Analysis</a:t>
            </a:r>
          </a:p>
          <a:p>
            <a:pPr lvl="1"/>
            <a:r>
              <a:rPr lang="en-US" sz="1800" dirty="0" smtClean="0"/>
              <a:t>Cost Center, SAF, Sub-Accounts, (Default </a:t>
            </a:r>
            <a:r>
              <a:rPr lang="en-US" sz="2200" dirty="0" smtClean="0"/>
              <a:t>Values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Account Create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EF-QAD-370</a:t>
            </a:r>
            <a:endParaRPr lang="en-US" dirty="0"/>
          </a:p>
        </p:txBody>
      </p:sp>
      <p:pic>
        <p:nvPicPr>
          <p:cNvPr id="6" name="Picture 5" descr="Account-Analysi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3850" y="2541596"/>
            <a:ext cx="5010150" cy="245880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Analytical Coding Segments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58295" y="6638544"/>
            <a:ext cx="1185705" cy="219456"/>
          </a:xfrm>
        </p:spPr>
        <p:txBody>
          <a:bodyPr/>
          <a:lstStyle/>
          <a:p>
            <a:r>
              <a:rPr lang="en-US" smtClean="0"/>
              <a:t>EF-QAD-380</a:t>
            </a:r>
            <a:endParaRPr lang="en-US" dirty="0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92568" y="1643919"/>
            <a:ext cx="625475" cy="42386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Entity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027580" y="1643919"/>
            <a:ext cx="611188" cy="42386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Yr/Pd</a:t>
            </a: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2465855" y="1675649"/>
            <a:ext cx="960632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Daybook</a:t>
            </a: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1453030" y="5028469"/>
            <a:ext cx="1973458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Other GAAP Account</a:t>
            </a: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1451442" y="4464906"/>
            <a:ext cx="1975045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Other GAAP Account</a:t>
            </a:r>
          </a:p>
        </p:txBody>
      </p:sp>
      <p:sp>
        <p:nvSpPr>
          <p:cNvPr id="9" name="Text Box 19"/>
          <p:cNvSpPr txBox="1">
            <a:spLocks noChangeArrowheads="1"/>
          </p:cNvSpPr>
          <p:nvPr/>
        </p:nvSpPr>
        <p:spPr bwMode="auto">
          <a:xfrm>
            <a:off x="1454618" y="3258406"/>
            <a:ext cx="1666876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Intercompany key</a:t>
            </a: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1462554" y="3861656"/>
            <a:ext cx="1658939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   Open item key  </a:t>
            </a:r>
          </a:p>
        </p:txBody>
      </p:sp>
      <p:sp>
        <p:nvSpPr>
          <p:cNvPr id="11" name="Text Box 21"/>
          <p:cNvSpPr txBox="1">
            <a:spLocks noChangeArrowheads="1"/>
          </p:cNvSpPr>
          <p:nvPr/>
        </p:nvSpPr>
        <p:spPr bwMode="auto">
          <a:xfrm>
            <a:off x="1745130" y="1645506"/>
            <a:ext cx="609600" cy="423863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Layer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961485" y="2421794"/>
            <a:ext cx="1160009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Sub-Account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160792" y="2421794"/>
            <a:ext cx="1097351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Cost Center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4307717" y="2421794"/>
            <a:ext cx="958489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  Project  </a:t>
            </a: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5335908" y="2421794"/>
            <a:ext cx="636735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6053352" y="2421794"/>
            <a:ext cx="638429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6772703" y="2421794"/>
            <a:ext cx="635042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7493428" y="2421794"/>
            <a:ext cx="635042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8206108" y="2421794"/>
            <a:ext cx="636735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292568" y="2422317"/>
            <a:ext cx="1624013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Primary GAAP Acct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Additional information linked to GL transactions for specific account, sub-account, cost center, and project combinations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Up to five SAFs on a posting line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System or user-defined SAF concepts</a:t>
            </a:r>
          </a:p>
          <a:p>
            <a:pPr>
              <a:spcBef>
                <a:spcPts val="1200"/>
              </a:spcBef>
            </a:pPr>
            <a:r>
              <a:rPr lang="en-GB" sz="2200" dirty="0" smtClean="0"/>
              <a:t>System SAF concepts capture data from operational transactions</a:t>
            </a:r>
            <a:endParaRPr lang="en-US" sz="2200" dirty="0" smtClean="0"/>
          </a:p>
          <a:p>
            <a:endParaRPr lang="en-US" sz="22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Supplementary Analysis Fields (SAFs)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EF-QAD-390</a:t>
            </a:r>
            <a:endParaRPr lang="en-US" dirty="0"/>
          </a:p>
        </p:txBody>
      </p:sp>
      <p:pic>
        <p:nvPicPr>
          <p:cNvPr id="23" name="Picture 2" descr="SA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995663" y="3940397"/>
            <a:ext cx="5138737" cy="2257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01658"/>
            <a:ext cx="8229600" cy="5424523"/>
          </a:xfrm>
        </p:spPr>
        <p:txBody>
          <a:bodyPr/>
          <a:lstStyle/>
          <a:p>
            <a:r>
              <a:rPr lang="en-US" dirty="0" smtClean="0"/>
              <a:t>Secondary grouping of accounts</a:t>
            </a:r>
          </a:p>
          <a:p>
            <a:r>
              <a:rPr lang="en-US" dirty="0" smtClean="0"/>
              <a:t>Cross-domain</a:t>
            </a:r>
          </a:p>
          <a:p>
            <a:pPr lvl="1"/>
            <a:r>
              <a:rPr lang="en-US" dirty="0" smtClean="0"/>
              <a:t>Maintained at system level</a:t>
            </a:r>
          </a:p>
          <a:p>
            <a:r>
              <a:rPr lang="en-US" dirty="0" smtClean="0"/>
              <a:t>Multiple structures</a:t>
            </a:r>
          </a:p>
          <a:p>
            <a:r>
              <a:rPr lang="en-US" dirty="0" smtClean="0"/>
              <a:t>Mapping with cross references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1A7BB2"/>
                </a:solidFill>
              </a:rPr>
              <a:t>Alternate Chart Of Accounts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77908" y="6638544"/>
            <a:ext cx="1266092" cy="219456"/>
          </a:xfrm>
        </p:spPr>
        <p:txBody>
          <a:bodyPr/>
          <a:lstStyle/>
          <a:p>
            <a:r>
              <a:rPr lang="en-US" smtClean="0"/>
              <a:t>EF-QAD-395</a:t>
            </a:r>
            <a:endParaRPr lang="en-US" dirty="0"/>
          </a:p>
        </p:txBody>
      </p:sp>
      <p:pic>
        <p:nvPicPr>
          <p:cNvPr id="6" name="Picture 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3200" y="3949307"/>
            <a:ext cx="2009775" cy="17954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2465480" y="4641457"/>
            <a:ext cx="1845266" cy="13525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Universal </a:t>
            </a:r>
            <a:b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</a:br>
            <a: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Cross Reference</a:t>
            </a:r>
          </a:p>
          <a:p>
            <a:pPr algn="ctr">
              <a:defRPr/>
            </a:pPr>
            <a: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Source =&gt; Target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03853" y="4660507"/>
            <a:ext cx="1685925" cy="12366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Operational chart</a:t>
            </a:r>
            <a:b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</a:br>
            <a: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&amp;</a:t>
            </a:r>
            <a:b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</a:br>
            <a: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Transactions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583113" y="4741469"/>
            <a:ext cx="1571625" cy="12144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Alternate COA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921500" y="4770044"/>
            <a:ext cx="1571625" cy="12144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1400">
                <a:solidFill>
                  <a:srgbClr val="1E3355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Reports</a:t>
            </a:r>
          </a:p>
        </p:txBody>
      </p:sp>
      <p:sp>
        <p:nvSpPr>
          <p:cNvPr id="11" name="Right Arrow 10"/>
          <p:cNvSpPr/>
          <p:nvPr/>
        </p:nvSpPr>
        <p:spPr bwMode="auto">
          <a:xfrm>
            <a:off x="2016759" y="5089132"/>
            <a:ext cx="563563" cy="40322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2" name="Right Arrow 35"/>
          <p:cNvSpPr/>
          <p:nvPr/>
        </p:nvSpPr>
        <p:spPr bwMode="auto">
          <a:xfrm>
            <a:off x="4156075" y="5095482"/>
            <a:ext cx="563563" cy="40322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" name="Right Arrow 12"/>
          <p:cNvSpPr/>
          <p:nvPr/>
        </p:nvSpPr>
        <p:spPr bwMode="auto">
          <a:xfrm>
            <a:off x="6353175" y="5154219"/>
            <a:ext cx="565150" cy="40322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14" name="Group 24"/>
          <p:cNvGrpSpPr>
            <a:grpSpLocks/>
          </p:cNvGrpSpPr>
          <p:nvPr/>
        </p:nvGrpSpPr>
        <p:grpSpPr bwMode="auto">
          <a:xfrm>
            <a:off x="815975" y="3874683"/>
            <a:ext cx="4600575" cy="695323"/>
            <a:chOff x="1381124" y="2657474"/>
            <a:chExt cx="3859213" cy="46672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3419929" y="3003789"/>
              <a:ext cx="1820408" cy="120410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800" dirty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Alternate Account</a:t>
              </a:r>
            </a:p>
          </p:txBody>
        </p:sp>
        <p:sp>
          <p:nvSpPr>
            <p:cNvPr id="16" name="Rectangle 8"/>
            <p:cNvSpPr>
              <a:spLocks noChangeArrowheads="1"/>
            </p:cNvSpPr>
            <p:nvPr/>
          </p:nvSpPr>
          <p:spPr bwMode="auto">
            <a:xfrm>
              <a:off x="1381124" y="3003789"/>
              <a:ext cx="480737" cy="120410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800" dirty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GL account</a:t>
              </a: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896485" y="3003789"/>
              <a:ext cx="420811" cy="120410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800" dirty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Sub-acct.</a:t>
              </a:r>
            </a:p>
          </p:txBody>
        </p:sp>
        <p:sp>
          <p:nvSpPr>
            <p:cNvPr id="18" name="Rectangle 8"/>
            <p:cNvSpPr>
              <a:spLocks noChangeArrowheads="1"/>
            </p:cNvSpPr>
            <p:nvPr/>
          </p:nvSpPr>
          <p:spPr bwMode="auto">
            <a:xfrm>
              <a:off x="2351920" y="3003789"/>
              <a:ext cx="480737" cy="120410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800" dirty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Cost Center</a:t>
              </a: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2867281" y="3003789"/>
              <a:ext cx="368876" cy="120410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800" dirty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Project</a:t>
              </a: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1393110" y="2866328"/>
              <a:ext cx="1820408" cy="120411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12700" dir="108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800" dirty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Source</a:t>
              </a: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419929" y="2866328"/>
              <a:ext cx="1820408" cy="120411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12700" dir="108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800" dirty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Target</a:t>
              </a:r>
            </a:p>
          </p:txBody>
        </p:sp>
        <p:sp>
          <p:nvSpPr>
            <p:cNvPr id="22" name="Curved Down Arrow 23"/>
            <p:cNvSpPr>
              <a:spLocks noChangeArrowheads="1"/>
            </p:cNvSpPr>
            <p:nvPr/>
          </p:nvSpPr>
          <p:spPr bwMode="auto">
            <a:xfrm>
              <a:off x="2780241" y="2657474"/>
              <a:ext cx="1067085" cy="192181"/>
            </a:xfrm>
            <a:prstGeom prst="curvedDownArrow">
              <a:avLst>
                <a:gd name="adj1" fmla="val 25012"/>
                <a:gd name="adj2" fmla="val 49998"/>
                <a:gd name="adj3" fmla="val 25000"/>
              </a:avLst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>
              <a:outerShdw dist="12700" dir="10800000" algn="ctr" rotWithShape="0">
                <a:srgbClr val="808080"/>
              </a:outerShdw>
            </a:effectLst>
          </p:spPr>
          <p:txBody>
            <a:bodyPr wrap="none" tIns="91440" bIns="91440" anchor="ctr"/>
            <a:lstStyle/>
            <a:p>
              <a:pPr algn="ctr"/>
              <a:endParaRPr lang="nl-NL" sz="800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Transaction amounts always stored in </a:t>
            </a:r>
          </a:p>
          <a:p>
            <a:pPr lvl="1"/>
            <a:r>
              <a:rPr lang="en-US" dirty="0" smtClean="0"/>
              <a:t>transaction currency</a:t>
            </a:r>
          </a:p>
          <a:p>
            <a:pPr lvl="1"/>
            <a:r>
              <a:rPr lang="en-US" dirty="0" smtClean="0"/>
              <a:t>base currency </a:t>
            </a:r>
          </a:p>
          <a:p>
            <a:pPr lvl="1"/>
            <a:r>
              <a:rPr lang="en-US" dirty="0" smtClean="0"/>
              <a:t>statutory currency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Dual Base Currency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38681" y="6638544"/>
            <a:ext cx="1105319" cy="219456"/>
          </a:xfrm>
        </p:spPr>
        <p:txBody>
          <a:bodyPr/>
          <a:lstStyle/>
          <a:p>
            <a:r>
              <a:rPr lang="en-US" smtClean="0"/>
              <a:t>EF-QAD-400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396912" y="3468331"/>
            <a:ext cx="8345488" cy="1846263"/>
            <a:chOff x="457200" y="3749675"/>
            <a:chExt cx="8345488" cy="1846263"/>
          </a:xfrm>
        </p:grpSpPr>
        <p:sp>
          <p:nvSpPr>
            <p:cNvPr id="5" name="AutoShape 7"/>
            <p:cNvSpPr>
              <a:spLocks noChangeArrowheads="1"/>
            </p:cNvSpPr>
            <p:nvPr/>
          </p:nvSpPr>
          <p:spPr bwMode="auto">
            <a:xfrm>
              <a:off x="5748338" y="3749675"/>
              <a:ext cx="1231900" cy="504825"/>
            </a:xfrm>
            <a:prstGeom prst="wedgeRectCallout">
              <a:avLst>
                <a:gd name="adj1" fmla="val 27708"/>
                <a:gd name="adj2" fmla="val 166981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en-US" sz="1200"/>
                <a:t>In USD (transaction)</a:t>
              </a:r>
            </a:p>
          </p:txBody>
        </p:sp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3798888" y="3756025"/>
              <a:ext cx="1231900" cy="504825"/>
            </a:xfrm>
            <a:prstGeom prst="wedgeRectCallout">
              <a:avLst>
                <a:gd name="adj1" fmla="val 84921"/>
                <a:gd name="adj2" fmla="val 176731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en-US" sz="1200"/>
                <a:t>In USD </a:t>
              </a:r>
              <a:br>
                <a:rPr lang="en-US" sz="1200"/>
              </a:br>
              <a:r>
                <a:rPr lang="en-US" sz="1200"/>
                <a:t>(base)</a:t>
              </a:r>
            </a:p>
          </p:txBody>
        </p:sp>
        <p:sp>
          <p:nvSpPr>
            <p:cNvPr id="7" name="AutoShape 9"/>
            <p:cNvSpPr>
              <a:spLocks noChangeArrowheads="1"/>
            </p:cNvSpPr>
            <p:nvPr/>
          </p:nvSpPr>
          <p:spPr bwMode="auto">
            <a:xfrm>
              <a:off x="7462838" y="3752850"/>
              <a:ext cx="1339850" cy="504825"/>
            </a:xfrm>
            <a:prstGeom prst="wedgeRectCallout">
              <a:avLst>
                <a:gd name="adj1" fmla="val -50236"/>
                <a:gd name="adj2" fmla="val 171069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en-US" sz="1200"/>
                <a:t>In MXN </a:t>
              </a:r>
              <a:br>
                <a:rPr lang="en-US" sz="1200"/>
              </a:br>
              <a:r>
                <a:rPr lang="en-US" sz="1200"/>
                <a:t>(statutory)</a:t>
              </a: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auto">
            <a:xfrm>
              <a:off x="541338" y="3749675"/>
              <a:ext cx="1512887" cy="504825"/>
            </a:xfrm>
            <a:prstGeom prst="wedgeRectCallout">
              <a:avLst>
                <a:gd name="adj1" fmla="val 3199"/>
                <a:gd name="adj2" fmla="val 23269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/>
            <a:lstStyle/>
            <a:p>
              <a:pPr algn="ctr"/>
              <a:r>
                <a:rPr lang="en-US" sz="1200"/>
                <a:t>Sample</a:t>
              </a:r>
            </a:p>
            <a:p>
              <a:pPr algn="ctr"/>
              <a:r>
                <a:rPr lang="en-US" sz="1200"/>
                <a:t>Supplier Invoice</a:t>
              </a:r>
            </a:p>
          </p:txBody>
        </p:sp>
        <p:pic>
          <p:nvPicPr>
            <p:cNvPr id="9" name="Picture 11" descr="View-Header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7200" y="4938713"/>
              <a:ext cx="7981950" cy="6572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Transaction currency: </a:t>
            </a:r>
          </a:p>
          <a:p>
            <a:pPr lvl="1"/>
            <a:r>
              <a:rPr lang="en-US" dirty="0" smtClean="0"/>
              <a:t>Functional currency of the transaction that is recorded</a:t>
            </a:r>
          </a:p>
          <a:p>
            <a:endParaRPr lang="en-US" dirty="0" smtClean="0"/>
          </a:p>
          <a:p>
            <a:r>
              <a:rPr lang="en-US" dirty="0" smtClean="0"/>
              <a:t>Base currency: </a:t>
            </a:r>
          </a:p>
          <a:p>
            <a:pPr lvl="1"/>
            <a:r>
              <a:rPr lang="en-US" dirty="0" smtClean="0"/>
              <a:t>Functional currency of the entity in which the transaction is recorded</a:t>
            </a:r>
          </a:p>
          <a:p>
            <a:endParaRPr lang="en-US" dirty="0" smtClean="0"/>
          </a:p>
          <a:p>
            <a:r>
              <a:rPr lang="en-US" dirty="0" smtClean="0"/>
              <a:t>Statutory currency: </a:t>
            </a:r>
          </a:p>
          <a:p>
            <a:pPr lvl="1"/>
            <a:r>
              <a:rPr lang="en-US" dirty="0" smtClean="0"/>
              <a:t>Local currency in which the organization must produce declarations and reports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EF-QAD-410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US Company in Mexico</a:t>
            </a:r>
          </a:p>
          <a:p>
            <a:pPr lvl="1"/>
            <a:r>
              <a:rPr lang="en-US" dirty="0" smtClean="0"/>
              <a:t>keeps its accounting records in USD</a:t>
            </a:r>
          </a:p>
          <a:p>
            <a:pPr lvl="1"/>
            <a:r>
              <a:rPr lang="en-US" dirty="0" smtClean="0"/>
              <a:t>Submits reports to the Mexican government in MXN</a:t>
            </a:r>
          </a:p>
          <a:p>
            <a:pPr lvl="1"/>
            <a:r>
              <a:rPr lang="en-US" dirty="0" smtClean="0"/>
              <a:t>receives a supplier invoice from a UK supplier in GBP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EF-QAD-420</a:t>
            </a:r>
            <a:endParaRPr lang="en-US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802878" y="4427070"/>
            <a:ext cx="5091112" cy="5683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802878" y="4993808"/>
            <a:ext cx="5091112" cy="568325"/>
          </a:xfrm>
          <a:prstGeom prst="rect">
            <a:avLst/>
          </a:prstGeom>
          <a:solidFill>
            <a:srgbClr val="4A7DBA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798115" y="3853983"/>
            <a:ext cx="5091113" cy="568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8" name="Picture 7" descr="GB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7353" y="3811120"/>
            <a:ext cx="1006475" cy="601663"/>
          </a:xfrm>
          <a:prstGeom prst="rect">
            <a:avLst/>
          </a:prstGeom>
          <a:noFill/>
        </p:spPr>
      </p:pic>
      <p:pic>
        <p:nvPicPr>
          <p:cNvPr id="9" name="Picture 8" descr="dollar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0628" y="4398495"/>
            <a:ext cx="1477962" cy="609600"/>
          </a:xfrm>
          <a:prstGeom prst="rect">
            <a:avLst/>
          </a:prstGeom>
          <a:noFill/>
        </p:spPr>
      </p:pic>
      <p:pic>
        <p:nvPicPr>
          <p:cNvPr id="10" name="Picture 12" descr="Mexican_Pes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43953" y="5019208"/>
            <a:ext cx="1543050" cy="657225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802878" y="4010025"/>
            <a:ext cx="509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Transaction Currency  = GBP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802878" y="4531757"/>
            <a:ext cx="509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Base Currency             = USD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802878" y="5053489"/>
            <a:ext cx="509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Statutory Currency      = MXN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QAD Enterprise Financials Concepts</a:t>
            </a:r>
          </a:p>
          <a:p>
            <a:pPr lvl="1"/>
            <a:r>
              <a:rPr lang="en-US" dirty="0" smtClean="0"/>
              <a:t>Business Data Model</a:t>
            </a:r>
          </a:p>
          <a:p>
            <a:pPr lvl="1"/>
            <a:r>
              <a:rPr lang="en-US" dirty="0" smtClean="0"/>
              <a:t>Shared Sets</a:t>
            </a:r>
          </a:p>
          <a:p>
            <a:pPr lvl="1"/>
            <a:r>
              <a:rPr lang="en-US" dirty="0" smtClean="0"/>
              <a:t>Profiles</a:t>
            </a:r>
          </a:p>
          <a:p>
            <a:pPr lvl="1"/>
            <a:r>
              <a:rPr lang="en-US" dirty="0" smtClean="0"/>
              <a:t>Business Relations</a:t>
            </a:r>
          </a:p>
          <a:p>
            <a:pPr lvl="1"/>
            <a:r>
              <a:rPr lang="en-US" dirty="0" smtClean="0"/>
              <a:t>Accounting Layers </a:t>
            </a:r>
          </a:p>
          <a:p>
            <a:pPr lvl="1"/>
            <a:r>
              <a:rPr lang="en-US" dirty="0" smtClean="0"/>
              <a:t>Daybooks</a:t>
            </a:r>
          </a:p>
          <a:p>
            <a:pPr lvl="1"/>
            <a:r>
              <a:rPr lang="en-US" dirty="0" smtClean="0"/>
              <a:t>GL Analytical Coding Segments (includes SAF)</a:t>
            </a:r>
          </a:p>
          <a:p>
            <a:pPr lvl="1"/>
            <a:r>
              <a:rPr lang="en-US" dirty="0" smtClean="0"/>
              <a:t>Alternate COA</a:t>
            </a:r>
          </a:p>
          <a:p>
            <a:pPr lvl="1"/>
            <a:r>
              <a:rPr lang="en-US" dirty="0" smtClean="0"/>
              <a:t>Dual Base Currency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918101" y="6638544"/>
            <a:ext cx="1225899" cy="219456"/>
          </a:xfrm>
        </p:spPr>
        <p:txBody>
          <a:bodyPr/>
          <a:lstStyle/>
          <a:p>
            <a:r>
              <a:rPr lang="en-US" smtClean="0"/>
              <a:t>EF-QAD-020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Model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EF-QAD-250</a:t>
            </a:r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1327076" y="911896"/>
            <a:ext cx="6477000" cy="5159375"/>
            <a:chOff x="1206500" y="1143000"/>
            <a:chExt cx="6477000" cy="5159375"/>
          </a:xfrm>
        </p:grpSpPr>
        <p:sp>
          <p:nvSpPr>
            <p:cNvPr id="4" name="AutoShape 19"/>
            <p:cNvSpPr>
              <a:spLocks noChangeArrowheads="1"/>
            </p:cNvSpPr>
            <p:nvPr/>
          </p:nvSpPr>
          <p:spPr bwMode="auto">
            <a:xfrm>
              <a:off x="1206500" y="1143000"/>
              <a:ext cx="6477000" cy="5159375"/>
            </a:xfrm>
            <a:prstGeom prst="can">
              <a:avLst>
                <a:gd name="adj" fmla="val 14856"/>
              </a:avLst>
            </a:prstGeom>
            <a:solidFill>
              <a:srgbClr val="E5E1DA"/>
            </a:solidFill>
            <a:ln w="57150">
              <a:solidFill>
                <a:srgbClr val="6287C6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lIns="228600" tIns="228600" rIns="228600" bIns="228600" anchor="ctr" anchorCtr="1"/>
            <a:lstStyle/>
            <a:p>
              <a:pPr eaLnBrk="0" hangingPunct="0"/>
              <a:endParaRPr lang="en-GB" sz="1100">
                <a:latin typeface="+mj-lt"/>
              </a:endParaRPr>
            </a:p>
          </p:txBody>
        </p:sp>
        <p:sp>
          <p:nvSpPr>
            <p:cNvPr id="5" name="Text Box 20"/>
            <p:cNvSpPr txBox="1">
              <a:spLocks noChangeArrowheads="1"/>
            </p:cNvSpPr>
            <p:nvPr/>
          </p:nvSpPr>
          <p:spPr bwMode="auto">
            <a:xfrm>
              <a:off x="3098800" y="1873250"/>
              <a:ext cx="2988319" cy="3385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600" b="1">
                  <a:latin typeface="+mj-lt"/>
                </a:rPr>
                <a:t>QAD Applications Database</a:t>
              </a:r>
            </a:p>
          </p:txBody>
        </p:sp>
        <p:sp>
          <p:nvSpPr>
            <p:cNvPr id="6" name="Rectangle 21"/>
            <p:cNvSpPr>
              <a:spLocks noChangeArrowheads="1"/>
            </p:cNvSpPr>
            <p:nvPr/>
          </p:nvSpPr>
          <p:spPr bwMode="auto">
            <a:xfrm>
              <a:off x="3733800" y="3422650"/>
              <a:ext cx="1409700" cy="171291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>
                  <a:latin typeface="+mj-lt"/>
                </a:rPr>
                <a:t>Domain 2</a:t>
              </a: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>
              <a:off x="5410200" y="3448050"/>
              <a:ext cx="876300" cy="171926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>
                  <a:latin typeface="+mj-lt"/>
                </a:rPr>
                <a:t>Domain 3</a:t>
              </a:r>
            </a:p>
          </p:txBody>
        </p:sp>
        <p:sp>
          <p:nvSpPr>
            <p:cNvPr id="8" name="Rectangle 23"/>
            <p:cNvSpPr>
              <a:spLocks noChangeArrowheads="1"/>
            </p:cNvSpPr>
            <p:nvPr/>
          </p:nvSpPr>
          <p:spPr bwMode="auto">
            <a:xfrm>
              <a:off x="6502400" y="3448050"/>
              <a:ext cx="876300" cy="169386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>
                  <a:latin typeface="+mj-lt"/>
                </a:rPr>
                <a:t>Domain 4</a:t>
              </a:r>
            </a:p>
          </p:txBody>
        </p:sp>
        <p:sp>
          <p:nvSpPr>
            <p:cNvPr id="9" name="Line 24"/>
            <p:cNvSpPr>
              <a:spLocks noChangeShapeType="1"/>
            </p:cNvSpPr>
            <p:nvPr/>
          </p:nvSpPr>
          <p:spPr bwMode="auto">
            <a:xfrm>
              <a:off x="4502150" y="2728913"/>
              <a:ext cx="0" cy="6302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" name="Line 25"/>
            <p:cNvSpPr>
              <a:spLocks noChangeShapeType="1"/>
            </p:cNvSpPr>
            <p:nvPr/>
          </p:nvSpPr>
          <p:spPr bwMode="auto">
            <a:xfrm>
              <a:off x="5848350" y="2754313"/>
              <a:ext cx="0" cy="5699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" name="Line 26"/>
            <p:cNvSpPr>
              <a:spLocks noChangeShapeType="1"/>
            </p:cNvSpPr>
            <p:nvPr/>
          </p:nvSpPr>
          <p:spPr bwMode="auto">
            <a:xfrm>
              <a:off x="6877050" y="2744788"/>
              <a:ext cx="0" cy="5445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" name="Rectangle 27"/>
            <p:cNvSpPr>
              <a:spLocks noChangeArrowheads="1"/>
            </p:cNvSpPr>
            <p:nvPr/>
          </p:nvSpPr>
          <p:spPr bwMode="auto">
            <a:xfrm>
              <a:off x="1371600" y="3422650"/>
              <a:ext cx="2082800" cy="171291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>
                  <a:latin typeface="+mj-lt"/>
                </a:rPr>
                <a:t>Domain 1</a:t>
              </a:r>
            </a:p>
          </p:txBody>
        </p:sp>
        <p:sp>
          <p:nvSpPr>
            <p:cNvPr id="13" name="Line 28"/>
            <p:cNvSpPr>
              <a:spLocks noChangeShapeType="1"/>
            </p:cNvSpPr>
            <p:nvPr/>
          </p:nvSpPr>
          <p:spPr bwMode="auto">
            <a:xfrm>
              <a:off x="2419350" y="2728913"/>
              <a:ext cx="0" cy="6302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" name="Rectangle 29"/>
            <p:cNvSpPr>
              <a:spLocks noChangeArrowheads="1"/>
            </p:cNvSpPr>
            <p:nvPr/>
          </p:nvSpPr>
          <p:spPr bwMode="auto">
            <a:xfrm>
              <a:off x="1401763" y="2619375"/>
              <a:ext cx="5957887" cy="306388"/>
            </a:xfrm>
            <a:prstGeom prst="rect">
              <a:avLst/>
            </a:prstGeom>
            <a:solidFill>
              <a:srgbClr val="EAF1E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System-Wide Data</a:t>
              </a:r>
            </a:p>
          </p:txBody>
        </p:sp>
        <p:sp>
          <p:nvSpPr>
            <p:cNvPr id="15" name="Rectangle 30"/>
            <p:cNvSpPr>
              <a:spLocks noChangeArrowheads="1"/>
            </p:cNvSpPr>
            <p:nvPr/>
          </p:nvSpPr>
          <p:spPr bwMode="auto">
            <a:xfrm>
              <a:off x="1668463" y="3495675"/>
              <a:ext cx="1550987" cy="3063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>
                  <a:latin typeface="+mj-lt"/>
                </a:rPr>
                <a:t>Domain-Wide Data</a:t>
              </a:r>
            </a:p>
          </p:txBody>
        </p:sp>
        <p:sp>
          <p:nvSpPr>
            <p:cNvPr id="16" name="Rectangle 31"/>
            <p:cNvSpPr>
              <a:spLocks noChangeArrowheads="1"/>
            </p:cNvSpPr>
            <p:nvPr/>
          </p:nvSpPr>
          <p:spPr bwMode="auto">
            <a:xfrm>
              <a:off x="3852863" y="3495675"/>
              <a:ext cx="1220787" cy="3063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>
                  <a:latin typeface="+mj-lt"/>
                </a:rPr>
                <a:t>Domain-Wide Data</a:t>
              </a:r>
            </a:p>
          </p:txBody>
        </p:sp>
        <p:sp>
          <p:nvSpPr>
            <p:cNvPr id="17" name="Rectangle 32"/>
            <p:cNvSpPr>
              <a:spLocks noChangeArrowheads="1"/>
            </p:cNvSpPr>
            <p:nvPr/>
          </p:nvSpPr>
          <p:spPr bwMode="auto">
            <a:xfrm>
              <a:off x="6557963" y="3508375"/>
              <a:ext cx="788987" cy="3190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>
                  <a:latin typeface="+mj-lt"/>
                </a:rPr>
                <a:t>Domain-Wide Data</a:t>
              </a:r>
            </a:p>
          </p:txBody>
        </p:sp>
        <p:sp>
          <p:nvSpPr>
            <p:cNvPr id="18" name="Rectangle 33"/>
            <p:cNvSpPr>
              <a:spLocks noChangeArrowheads="1"/>
            </p:cNvSpPr>
            <p:nvPr/>
          </p:nvSpPr>
          <p:spPr bwMode="auto">
            <a:xfrm>
              <a:off x="5465763" y="3533775"/>
              <a:ext cx="788987" cy="3190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>
                  <a:latin typeface="+mj-lt"/>
                </a:rPr>
                <a:t>Domain-Wide Data</a:t>
              </a:r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auto">
            <a:xfrm>
              <a:off x="1579563" y="5133975"/>
              <a:ext cx="5719762" cy="290513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Profiles</a:t>
              </a:r>
            </a:p>
          </p:txBody>
        </p:sp>
        <p:sp>
          <p:nvSpPr>
            <p:cNvPr id="20" name="AutoShape 35"/>
            <p:cNvSpPr>
              <a:spLocks noChangeArrowheads="1"/>
            </p:cNvSpPr>
            <p:nvPr/>
          </p:nvSpPr>
          <p:spPr bwMode="auto">
            <a:xfrm>
              <a:off x="38862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EntityD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1" name="AutoShape 36"/>
            <p:cNvSpPr>
              <a:spLocks noChangeArrowheads="1"/>
            </p:cNvSpPr>
            <p:nvPr/>
          </p:nvSpPr>
          <p:spPr bwMode="auto">
            <a:xfrm>
              <a:off x="45339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EntityE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2" name="AutoShape 37"/>
            <p:cNvSpPr>
              <a:spLocks noChangeArrowheads="1"/>
            </p:cNvSpPr>
            <p:nvPr/>
          </p:nvSpPr>
          <p:spPr bwMode="auto">
            <a:xfrm>
              <a:off x="21971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EntityB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3" name="AutoShape 38"/>
            <p:cNvSpPr>
              <a:spLocks noChangeArrowheads="1"/>
            </p:cNvSpPr>
            <p:nvPr/>
          </p:nvSpPr>
          <p:spPr bwMode="auto">
            <a:xfrm>
              <a:off x="28448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EntityC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4" name="AutoShape 39"/>
            <p:cNvSpPr>
              <a:spLocks noChangeArrowheads="1"/>
            </p:cNvSpPr>
            <p:nvPr/>
          </p:nvSpPr>
          <p:spPr bwMode="auto">
            <a:xfrm>
              <a:off x="15367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EntityA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5" name="AutoShape 40"/>
            <p:cNvSpPr>
              <a:spLocks noChangeArrowheads="1"/>
            </p:cNvSpPr>
            <p:nvPr/>
          </p:nvSpPr>
          <p:spPr bwMode="auto">
            <a:xfrm>
              <a:off x="56007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EntityF</a:t>
              </a:r>
              <a:br>
                <a:rPr lang="en-US" sz="1100">
                  <a:latin typeface="+mj-lt"/>
                </a:rPr>
              </a:br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6" name="AutoShape 41"/>
            <p:cNvSpPr>
              <a:spLocks noChangeArrowheads="1"/>
            </p:cNvSpPr>
            <p:nvPr/>
          </p:nvSpPr>
          <p:spPr bwMode="auto">
            <a:xfrm>
              <a:off x="66929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EntityG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7" name="Rectangle 42"/>
            <p:cNvSpPr>
              <a:spLocks noChangeArrowheads="1"/>
            </p:cNvSpPr>
            <p:nvPr/>
          </p:nvSpPr>
          <p:spPr bwMode="auto">
            <a:xfrm>
              <a:off x="1579563" y="5410200"/>
              <a:ext cx="3471862" cy="290513"/>
            </a:xfrm>
            <a:prstGeom prst="rect">
              <a:avLst/>
            </a:prstGeom>
            <a:solidFill>
              <a:srgbClr val="DFAE9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Shared Set Data</a:t>
              </a:r>
            </a:p>
          </p:txBody>
        </p:sp>
        <p:sp>
          <p:nvSpPr>
            <p:cNvPr id="28" name="Rectangle 43"/>
            <p:cNvSpPr>
              <a:spLocks noChangeArrowheads="1"/>
            </p:cNvSpPr>
            <p:nvPr/>
          </p:nvSpPr>
          <p:spPr bwMode="auto">
            <a:xfrm>
              <a:off x="5541963" y="5410200"/>
              <a:ext cx="1782762" cy="290513"/>
            </a:xfrm>
            <a:prstGeom prst="rect">
              <a:avLst/>
            </a:prstGeom>
            <a:solidFill>
              <a:srgbClr val="DFAE9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Shared Set Data</a:t>
              </a:r>
            </a:p>
          </p:txBody>
        </p:sp>
        <p:sp>
          <p:nvSpPr>
            <p:cNvPr id="29" name="Line 44"/>
            <p:cNvSpPr>
              <a:spLocks noChangeShapeType="1"/>
            </p:cNvSpPr>
            <p:nvPr/>
          </p:nvSpPr>
          <p:spPr bwMode="auto">
            <a:xfrm>
              <a:off x="2609850" y="51292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" name="Line 45"/>
            <p:cNvSpPr>
              <a:spLocks noChangeShapeType="1"/>
            </p:cNvSpPr>
            <p:nvPr/>
          </p:nvSpPr>
          <p:spPr bwMode="auto">
            <a:xfrm>
              <a:off x="5759450" y="51419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1" name="Line 46"/>
            <p:cNvSpPr>
              <a:spLocks noChangeShapeType="1"/>
            </p:cNvSpPr>
            <p:nvPr/>
          </p:nvSpPr>
          <p:spPr bwMode="auto">
            <a:xfrm>
              <a:off x="7131050" y="51419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" name="Line 47"/>
            <p:cNvSpPr>
              <a:spLocks noChangeShapeType="1"/>
            </p:cNvSpPr>
            <p:nvPr/>
          </p:nvSpPr>
          <p:spPr bwMode="auto">
            <a:xfrm>
              <a:off x="4819650" y="51292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System wide</a:t>
            </a:r>
          </a:p>
          <a:p>
            <a:pPr lvl="1"/>
            <a:r>
              <a:rPr lang="en-US" dirty="0" smtClean="0"/>
              <a:t> Country codes, currencies, tax zones, alternate COA.</a:t>
            </a:r>
          </a:p>
          <a:p>
            <a:r>
              <a:rPr lang="en-US" dirty="0" smtClean="0"/>
              <a:t>Shared sets </a:t>
            </a:r>
          </a:p>
          <a:p>
            <a:pPr lvl="1"/>
            <a:r>
              <a:rPr lang="en-US" dirty="0" smtClean="0"/>
              <a:t>GL accounts, sub-accounts, sub-account mask, cost centers, cost center mask, projects, project mask, suppliers, customers, daybooks, exchange rates.</a:t>
            </a:r>
          </a:p>
          <a:p>
            <a:r>
              <a:rPr lang="en-US" dirty="0" smtClean="0"/>
              <a:t>Domain </a:t>
            </a:r>
          </a:p>
          <a:p>
            <a:pPr lvl="1"/>
            <a:r>
              <a:rPr lang="en-US" dirty="0" smtClean="0"/>
              <a:t>Base currency, statutory currency, GL calendar, combination of shared sets.</a:t>
            </a:r>
          </a:p>
          <a:p>
            <a:r>
              <a:rPr lang="en-US" dirty="0" smtClean="0"/>
              <a:t>Entity </a:t>
            </a:r>
          </a:p>
          <a:p>
            <a:pPr lvl="1"/>
            <a:r>
              <a:rPr lang="en-US" dirty="0" smtClean="0"/>
              <a:t>Transactions, own bank account number.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Four Levels of Data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18585" y="6638544"/>
            <a:ext cx="1125415" cy="219456"/>
          </a:xfrm>
        </p:spPr>
        <p:txBody>
          <a:bodyPr/>
          <a:lstStyle/>
          <a:p>
            <a:r>
              <a:rPr lang="en-US" smtClean="0"/>
              <a:t>EF-QAD-260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38138" indent="-338138" defTabSz="449263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dirty="0" smtClean="0"/>
              <a:t>A domain points to one shared set by type</a:t>
            </a:r>
          </a:p>
          <a:p>
            <a:pPr marL="338138" indent="-338138" defTabSz="449263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dirty="0" smtClean="0"/>
              <a:t>Multiple domains can use the same shared set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Shared Sets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33536" y="6638544"/>
            <a:ext cx="1110464" cy="219456"/>
          </a:xfrm>
        </p:spPr>
        <p:txBody>
          <a:bodyPr/>
          <a:lstStyle/>
          <a:p>
            <a:r>
              <a:rPr lang="en-US" smtClean="0"/>
              <a:t>EF-QAD-270</a:t>
            </a:r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5619510" y="5065689"/>
            <a:ext cx="1296987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>
                <a:solidFill>
                  <a:srgbClr val="000000"/>
                </a:solidFill>
              </a:rPr>
              <a:t>Domain 4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7054610" y="5064102"/>
            <a:ext cx="1296987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>
                <a:solidFill>
                  <a:srgbClr val="000000"/>
                </a:solidFill>
              </a:rPr>
              <a:t>Domain 5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5711417" y="2728015"/>
            <a:ext cx="2519603" cy="12926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 lIns="90000" tIns="91440" rIns="90000" bIns="91440">
            <a:spAutoFit/>
          </a:bodyPr>
          <a:lstStyle/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GL Accounts set 2</a:t>
            </a: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1100 Assets</a:t>
            </a: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1200 Liabilities</a:t>
            </a: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2000 Revenues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766522" y="5056164"/>
            <a:ext cx="1296988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>
                <a:solidFill>
                  <a:srgbClr val="000000"/>
                </a:solidFill>
              </a:rPr>
              <a:t>Domain 1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200035" y="5057752"/>
            <a:ext cx="1296987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>
                <a:solidFill>
                  <a:srgbClr val="000000"/>
                </a:solidFill>
              </a:rPr>
              <a:t>Domain 2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3635135" y="5057752"/>
            <a:ext cx="1296987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>
                <a:solidFill>
                  <a:srgbClr val="000000"/>
                </a:solidFill>
              </a:rPr>
              <a:t>Domain 3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629937" y="2671425"/>
            <a:ext cx="2471474" cy="12926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square" lIns="90000" tIns="91440" rIns="90000" bIns="91440">
            <a:spAutoFit/>
          </a:bodyPr>
          <a:lstStyle/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GL Accounts set 1</a:t>
            </a: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100 Assets</a:t>
            </a: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200 Liabilities</a:t>
            </a: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300 Revenues</a:t>
            </a:r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 flipV="1">
            <a:off x="1391997" y="4089377"/>
            <a:ext cx="960438" cy="958850"/>
          </a:xfrm>
          <a:prstGeom prst="line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 flipV="1">
            <a:off x="2850910" y="4054452"/>
            <a:ext cx="1587" cy="1017587"/>
          </a:xfrm>
          <a:prstGeom prst="line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 flipH="1" flipV="1">
            <a:off x="3539885" y="4054452"/>
            <a:ext cx="692150" cy="1004887"/>
          </a:xfrm>
          <a:prstGeom prst="line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 flipV="1">
            <a:off x="6283085" y="4051277"/>
            <a:ext cx="312737" cy="1004887"/>
          </a:xfrm>
          <a:prstGeom prst="line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 flipH="1" flipV="1">
            <a:off x="7343535" y="4051277"/>
            <a:ext cx="333375" cy="1004887"/>
          </a:xfrm>
          <a:prstGeom prst="line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Setup Scenario Example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EF-QAD-280</a:t>
            </a:r>
            <a:endParaRPr lang="en-US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987550" y="1762796"/>
            <a:ext cx="5151438" cy="3875088"/>
          </a:xfrm>
          <a:prstGeom prst="can">
            <a:avLst>
              <a:gd name="adj" fmla="val 20486"/>
            </a:avLst>
          </a:prstGeom>
          <a:solidFill>
            <a:schemeClr val="hlink"/>
          </a:solidFill>
          <a:ln w="57150">
            <a:solidFill>
              <a:srgbClr val="62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084966" y="3586834"/>
            <a:ext cx="979488" cy="950912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1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EUR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064453" y="3585246"/>
            <a:ext cx="979487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2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GBP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4043941" y="3586834"/>
            <a:ext cx="979488" cy="946150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3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USD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023428" y="3585246"/>
            <a:ext cx="979488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4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USD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6002916" y="3585246"/>
            <a:ext cx="1055688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5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CHF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003550" y="1931071"/>
            <a:ext cx="3011488" cy="488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91440" rIns="90000" bIns="9144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000" b="1">
                <a:solidFill>
                  <a:schemeClr val="bg1"/>
                </a:solidFill>
              </a:rPr>
              <a:t>QAD EE System -  USD</a:t>
            </a: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144713" y="2807371"/>
            <a:ext cx="2806700" cy="550863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/>
              <a:t>GL Account Set 1</a:t>
            </a: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5110162" y="2816896"/>
            <a:ext cx="2028825" cy="533400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/>
              <a:t>GL Account Set 2</a:t>
            </a: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2165350" y="4798096"/>
            <a:ext cx="4727575" cy="509588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Customer Set 1</a:t>
            </a: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 flipH="1" flipV="1">
            <a:off x="2549525" y="3334421"/>
            <a:ext cx="12700" cy="258763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Line 16"/>
          <p:cNvSpPr>
            <a:spLocks noChangeShapeType="1"/>
          </p:cNvSpPr>
          <p:nvPr/>
        </p:nvSpPr>
        <p:spPr bwMode="auto">
          <a:xfrm flipV="1">
            <a:off x="3543300" y="3345534"/>
            <a:ext cx="1588" cy="23971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 flipV="1">
            <a:off x="4508500" y="3351884"/>
            <a:ext cx="1588" cy="23971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 flipV="1">
            <a:off x="5505450" y="3345534"/>
            <a:ext cx="1588" cy="24606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 flipV="1">
            <a:off x="6464300" y="3345534"/>
            <a:ext cx="1588" cy="24606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>
            <a:off x="2578100" y="4537746"/>
            <a:ext cx="1588" cy="255588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>
            <a:off x="3549650" y="4532984"/>
            <a:ext cx="1588" cy="2603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>
            <a:off x="4508500" y="4532984"/>
            <a:ext cx="1588" cy="2603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>
            <a:off x="5505450" y="4526634"/>
            <a:ext cx="1588" cy="2730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24"/>
          <p:cNvSpPr>
            <a:spLocks noChangeShapeType="1"/>
          </p:cNvSpPr>
          <p:nvPr/>
        </p:nvSpPr>
        <p:spPr bwMode="auto">
          <a:xfrm>
            <a:off x="6457950" y="4537746"/>
            <a:ext cx="1588" cy="261938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Profiles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68826" y="6638544"/>
            <a:ext cx="1075174" cy="219456"/>
          </a:xfrm>
        </p:spPr>
        <p:txBody>
          <a:bodyPr/>
          <a:lstStyle/>
          <a:p>
            <a:r>
              <a:rPr lang="en-US" smtClean="0"/>
              <a:t>EF-QAD-290</a:t>
            </a:r>
            <a:endParaRPr lang="en-US" dirty="0"/>
          </a:p>
        </p:txBody>
      </p:sp>
      <p:grpSp>
        <p:nvGrpSpPr>
          <p:cNvPr id="29" name="Group 28"/>
          <p:cNvGrpSpPr/>
          <p:nvPr/>
        </p:nvGrpSpPr>
        <p:grpSpPr>
          <a:xfrm>
            <a:off x="1503432" y="847799"/>
            <a:ext cx="6119812" cy="5251450"/>
            <a:chOff x="1503432" y="847799"/>
            <a:chExt cx="6119812" cy="5251450"/>
          </a:xfrm>
        </p:grpSpPr>
        <p:sp>
          <p:nvSpPr>
            <p:cNvPr id="4" name="Rectangle 15"/>
            <p:cNvSpPr>
              <a:spLocks noChangeArrowheads="1"/>
            </p:cNvSpPr>
            <p:nvPr/>
          </p:nvSpPr>
          <p:spPr bwMode="auto">
            <a:xfrm>
              <a:off x="1503432" y="847799"/>
              <a:ext cx="3252787" cy="1909763"/>
            </a:xfrm>
            <a:prstGeom prst="rect">
              <a:avLst/>
            </a:prstGeom>
            <a:solidFill>
              <a:srgbClr val="C0D3CE"/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lIns="82550" tIns="41275" rIns="82550" bIns="41275" anchor="ctr"/>
            <a:lstStyle/>
            <a:p>
              <a:pPr defTabSz="739775" eaLnBrk="0" hangingPunct="0"/>
              <a:endParaRPr lang="en-US" sz="1200"/>
            </a:p>
          </p:txBody>
        </p:sp>
        <p:sp>
          <p:nvSpPr>
            <p:cNvPr id="5" name="Text Box 16"/>
            <p:cNvSpPr txBox="1">
              <a:spLocks noChangeArrowheads="1"/>
            </p:cNvSpPr>
            <p:nvPr/>
          </p:nvSpPr>
          <p:spPr bwMode="auto">
            <a:xfrm>
              <a:off x="1573282" y="912887"/>
              <a:ext cx="838200" cy="2746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/>
                <a:t>Domain A</a:t>
              </a:r>
            </a:p>
          </p:txBody>
        </p:sp>
        <p:sp>
          <p:nvSpPr>
            <p:cNvPr id="6" name="Rectangle 17"/>
            <p:cNvSpPr>
              <a:spLocks noChangeArrowheads="1"/>
            </p:cNvSpPr>
            <p:nvPr/>
          </p:nvSpPr>
          <p:spPr bwMode="auto">
            <a:xfrm>
              <a:off x="5018157" y="857324"/>
              <a:ext cx="2605087" cy="1890713"/>
            </a:xfrm>
            <a:prstGeom prst="rect">
              <a:avLst/>
            </a:prstGeom>
            <a:solidFill>
              <a:srgbClr val="C0D3CE"/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lIns="82550" tIns="41275" rIns="82550" bIns="41275" anchor="ctr"/>
            <a:lstStyle/>
            <a:p>
              <a:pPr defTabSz="739775" eaLnBrk="0" hangingPunct="0"/>
              <a:endParaRPr lang="en-US" sz="1200"/>
            </a:p>
          </p:txBody>
        </p:sp>
        <p:sp>
          <p:nvSpPr>
            <p:cNvPr id="7" name="Text Box 18"/>
            <p:cNvSpPr txBox="1">
              <a:spLocks noChangeArrowheads="1"/>
            </p:cNvSpPr>
            <p:nvPr/>
          </p:nvSpPr>
          <p:spPr bwMode="auto">
            <a:xfrm>
              <a:off x="6697732" y="922412"/>
              <a:ext cx="836612" cy="2746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/>
                <a:t>Domain B</a:t>
              </a:r>
            </a:p>
          </p:txBody>
        </p:sp>
        <p:sp>
          <p:nvSpPr>
            <p:cNvPr id="8" name="Rectangle 19"/>
            <p:cNvSpPr>
              <a:spLocks noChangeArrowheads="1"/>
            </p:cNvSpPr>
            <p:nvPr/>
          </p:nvSpPr>
          <p:spPr bwMode="auto">
            <a:xfrm>
              <a:off x="2886741" y="5421387"/>
              <a:ext cx="1869478" cy="677862"/>
            </a:xfrm>
            <a:prstGeom prst="rect">
              <a:avLst/>
            </a:prstGeom>
            <a:solidFill>
              <a:srgbClr val="C0C0C0"/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endParaRPr lang="en-US" sz="1200" b="1" dirty="0"/>
            </a:p>
            <a:p>
              <a:pPr defTabSz="739775" eaLnBrk="0" hangingPunct="0"/>
              <a:endParaRPr lang="en-US" sz="1200" b="1" dirty="0"/>
            </a:p>
            <a:p>
              <a:pPr defTabSz="739775" eaLnBrk="0" hangingPunct="0"/>
              <a:r>
                <a:rPr lang="en-US" sz="1200" dirty="0"/>
                <a:t>Account Shared Set 1</a:t>
              </a:r>
            </a:p>
          </p:txBody>
        </p:sp>
        <p:sp>
          <p:nvSpPr>
            <p:cNvPr id="9" name="Rectangle 20"/>
            <p:cNvSpPr>
              <a:spLocks noChangeArrowheads="1"/>
            </p:cNvSpPr>
            <p:nvPr/>
          </p:nvSpPr>
          <p:spPr bwMode="auto">
            <a:xfrm>
              <a:off x="2936981" y="5497587"/>
              <a:ext cx="1734541" cy="306387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dirty="0"/>
                <a:t>Control Account 407100</a:t>
              </a:r>
            </a:p>
          </p:txBody>
        </p:sp>
        <p:sp>
          <p:nvSpPr>
            <p:cNvPr id="10" name="Rectangle 21"/>
            <p:cNvSpPr>
              <a:spLocks noChangeArrowheads="1"/>
            </p:cNvSpPr>
            <p:nvPr/>
          </p:nvSpPr>
          <p:spPr bwMode="auto">
            <a:xfrm>
              <a:off x="3589407" y="4352999"/>
              <a:ext cx="2109787" cy="576263"/>
            </a:xfrm>
            <a:prstGeom prst="rect">
              <a:avLst/>
            </a:prstGeom>
            <a:solidFill>
              <a:srgbClr val="EDD1C5"/>
            </a:soli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/>
              <a:r>
                <a:rPr lang="en-US" sz="1200"/>
                <a:t>Customer Control</a:t>
              </a:r>
            </a:p>
            <a:p>
              <a:pPr algn="ctr" defTabSz="739775" eaLnBrk="0" hangingPunct="0"/>
              <a:r>
                <a:rPr lang="en-US" sz="1200"/>
                <a:t>Account Profile</a:t>
              </a:r>
            </a:p>
          </p:txBody>
        </p:sp>
        <p:sp>
          <p:nvSpPr>
            <p:cNvPr id="11" name="Rectangle 22"/>
            <p:cNvSpPr>
              <a:spLocks noChangeArrowheads="1"/>
            </p:cNvSpPr>
            <p:nvPr/>
          </p:nvSpPr>
          <p:spPr bwMode="auto">
            <a:xfrm>
              <a:off x="5002859" y="5421387"/>
              <a:ext cx="1930503" cy="677862"/>
            </a:xfrm>
            <a:prstGeom prst="rect">
              <a:avLst/>
            </a:prstGeom>
            <a:solidFill>
              <a:srgbClr val="C0C0C0"/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endParaRPr lang="en-US" sz="1200" b="1" dirty="0"/>
            </a:p>
            <a:p>
              <a:pPr defTabSz="739775" eaLnBrk="0" hangingPunct="0"/>
              <a:endParaRPr lang="en-US" sz="1200" b="1" dirty="0"/>
            </a:p>
            <a:p>
              <a:pPr defTabSz="739775" eaLnBrk="0" hangingPunct="0"/>
              <a:r>
                <a:rPr lang="en-US" sz="1200" dirty="0"/>
                <a:t>Account Shared Set 2</a:t>
              </a:r>
            </a:p>
          </p:txBody>
        </p:sp>
        <p:sp>
          <p:nvSpPr>
            <p:cNvPr id="12" name="Rectangle 23"/>
            <p:cNvSpPr>
              <a:spLocks noChangeArrowheads="1"/>
            </p:cNvSpPr>
            <p:nvPr/>
          </p:nvSpPr>
          <p:spPr bwMode="auto">
            <a:xfrm>
              <a:off x="5093292" y="5497587"/>
              <a:ext cx="1694872" cy="306387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/>
                <a:t>Control Account 407120</a:t>
              </a:r>
            </a:p>
          </p:txBody>
        </p:sp>
        <p:sp>
          <p:nvSpPr>
            <p:cNvPr id="13" name="Rectangle 24"/>
            <p:cNvSpPr>
              <a:spLocks noChangeArrowheads="1"/>
            </p:cNvSpPr>
            <p:nvPr/>
          </p:nvSpPr>
          <p:spPr bwMode="auto">
            <a:xfrm>
              <a:off x="2940119" y="3192537"/>
              <a:ext cx="3309938" cy="677862"/>
            </a:xfrm>
            <a:prstGeom prst="rect">
              <a:avLst/>
            </a:prstGeom>
            <a:solidFill>
              <a:srgbClr val="C0C0C0"/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/>
              <a:r>
                <a:rPr lang="en-US" sz="1200"/>
                <a:t>Customer Shared Set </a:t>
              </a:r>
            </a:p>
          </p:txBody>
        </p:sp>
        <p:sp>
          <p:nvSpPr>
            <p:cNvPr id="14" name="Rectangle 25"/>
            <p:cNvSpPr>
              <a:spLocks noChangeArrowheads="1"/>
            </p:cNvSpPr>
            <p:nvPr/>
          </p:nvSpPr>
          <p:spPr bwMode="auto">
            <a:xfrm>
              <a:off x="1616144" y="1257374"/>
              <a:ext cx="1109663" cy="5921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200"/>
                <a:t>Entity 1 - US</a:t>
              </a:r>
            </a:p>
          </p:txBody>
        </p:sp>
        <p:sp>
          <p:nvSpPr>
            <p:cNvPr id="15" name="Rectangle 26"/>
            <p:cNvSpPr>
              <a:spLocks noChangeArrowheads="1"/>
            </p:cNvSpPr>
            <p:nvPr/>
          </p:nvSpPr>
          <p:spPr bwMode="auto">
            <a:xfrm>
              <a:off x="2568644" y="1666949"/>
              <a:ext cx="1109663" cy="5921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200"/>
                <a:t>Entity 2 - UK</a:t>
              </a:r>
            </a:p>
          </p:txBody>
        </p:sp>
        <p:sp>
          <p:nvSpPr>
            <p:cNvPr id="16" name="Rectangle 27"/>
            <p:cNvSpPr>
              <a:spLocks noChangeArrowheads="1"/>
            </p:cNvSpPr>
            <p:nvPr/>
          </p:nvSpPr>
          <p:spPr bwMode="auto">
            <a:xfrm>
              <a:off x="3511619" y="2071762"/>
              <a:ext cx="1109663" cy="5921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100" dirty="0"/>
                <a:t>Entity 3 - JPN</a:t>
              </a:r>
            </a:p>
          </p:txBody>
        </p:sp>
        <p:sp>
          <p:nvSpPr>
            <p:cNvPr id="17" name="Rectangle 28"/>
            <p:cNvSpPr>
              <a:spLocks noChangeArrowheads="1"/>
            </p:cNvSpPr>
            <p:nvPr/>
          </p:nvSpPr>
          <p:spPr bwMode="auto">
            <a:xfrm>
              <a:off x="5168969" y="1666949"/>
              <a:ext cx="1109663" cy="5921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200"/>
                <a:t>Entity 4 - DE</a:t>
              </a:r>
            </a:p>
          </p:txBody>
        </p:sp>
        <p:sp>
          <p:nvSpPr>
            <p:cNvPr id="18" name="Rectangle 29"/>
            <p:cNvSpPr>
              <a:spLocks noChangeArrowheads="1"/>
            </p:cNvSpPr>
            <p:nvPr/>
          </p:nvSpPr>
          <p:spPr bwMode="auto">
            <a:xfrm>
              <a:off x="6111944" y="1257374"/>
              <a:ext cx="1109663" cy="5921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200"/>
                <a:t>Entity 5 - FR</a:t>
              </a:r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auto">
            <a:xfrm>
              <a:off x="5041969" y="4927674"/>
              <a:ext cx="793750" cy="485775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31"/>
            <p:cNvSpPr>
              <a:spLocks noChangeShapeType="1"/>
            </p:cNvSpPr>
            <p:nvPr/>
          </p:nvSpPr>
          <p:spPr bwMode="auto">
            <a:xfrm flipH="1">
              <a:off x="3784669" y="4932437"/>
              <a:ext cx="546100" cy="48260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32"/>
            <p:cNvSpPr>
              <a:spLocks noChangeShapeType="1"/>
            </p:cNvSpPr>
            <p:nvPr/>
          </p:nvSpPr>
          <p:spPr bwMode="auto">
            <a:xfrm>
              <a:off x="2173357" y="1844749"/>
              <a:ext cx="949325" cy="133985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33"/>
            <p:cNvSpPr>
              <a:spLocks noChangeShapeType="1"/>
            </p:cNvSpPr>
            <p:nvPr/>
          </p:nvSpPr>
          <p:spPr bwMode="auto">
            <a:xfrm>
              <a:off x="3138557" y="2263849"/>
              <a:ext cx="274637" cy="919163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34"/>
            <p:cNvSpPr>
              <a:spLocks noChangeShapeType="1"/>
            </p:cNvSpPr>
            <p:nvPr/>
          </p:nvSpPr>
          <p:spPr bwMode="auto">
            <a:xfrm flipH="1">
              <a:off x="3818007" y="2660724"/>
              <a:ext cx="174625" cy="52070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Line 35"/>
            <p:cNvSpPr>
              <a:spLocks noChangeShapeType="1"/>
            </p:cNvSpPr>
            <p:nvPr/>
          </p:nvSpPr>
          <p:spPr bwMode="auto">
            <a:xfrm flipH="1">
              <a:off x="5481707" y="2260674"/>
              <a:ext cx="250825" cy="915988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Line 36"/>
            <p:cNvSpPr>
              <a:spLocks noChangeShapeType="1"/>
            </p:cNvSpPr>
            <p:nvPr/>
          </p:nvSpPr>
          <p:spPr bwMode="auto">
            <a:xfrm flipH="1">
              <a:off x="6030982" y="1851099"/>
              <a:ext cx="635000" cy="1336675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Line 37"/>
            <p:cNvSpPr>
              <a:spLocks noChangeShapeType="1"/>
            </p:cNvSpPr>
            <p:nvPr/>
          </p:nvSpPr>
          <p:spPr bwMode="auto">
            <a:xfrm flipH="1" flipV="1">
              <a:off x="3484632" y="3875162"/>
              <a:ext cx="650875" cy="46990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Line 38"/>
            <p:cNvSpPr>
              <a:spLocks noChangeShapeType="1"/>
            </p:cNvSpPr>
            <p:nvPr/>
          </p:nvSpPr>
          <p:spPr bwMode="auto">
            <a:xfrm flipV="1">
              <a:off x="4987994" y="3867224"/>
              <a:ext cx="765175" cy="47625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Each customer, supplier, entity, and employee is linked to a business relation code</a:t>
            </a:r>
          </a:p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Defined at database or domain level</a:t>
            </a:r>
          </a:p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Can be created when creating a new customer or supplier</a:t>
            </a:r>
          </a:p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Business Relations have different address types:</a:t>
            </a:r>
          </a:p>
          <a:p>
            <a:pPr marL="738188" lvl="1" indent="-280988" defTabSz="449263">
              <a:spcBef>
                <a:spcPts val="625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0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Relation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08536" y="6638544"/>
            <a:ext cx="1135464" cy="219456"/>
          </a:xfrm>
        </p:spPr>
        <p:txBody>
          <a:bodyPr/>
          <a:lstStyle/>
          <a:p>
            <a:r>
              <a:rPr lang="en-US" smtClean="0"/>
              <a:t>EF-QAD-300</a:t>
            </a:r>
            <a:endParaRPr lang="en-US" dirty="0"/>
          </a:p>
        </p:txBody>
      </p:sp>
      <p:graphicFrame>
        <p:nvGraphicFramePr>
          <p:cNvPr id="5" name="Group 18"/>
          <p:cNvGraphicFramePr>
            <a:graphicFrameLocks/>
          </p:cNvGraphicFramePr>
          <p:nvPr/>
        </p:nvGraphicFramePr>
        <p:xfrm>
          <a:off x="1244077" y="4196341"/>
          <a:ext cx="6642100" cy="1257300"/>
        </p:xfrm>
        <a:graphic>
          <a:graphicData uri="http://schemas.openxmlformats.org/drawingml/2006/table">
            <a:tbl>
              <a:tblPr/>
              <a:tblGrid>
                <a:gridCol w="3321050"/>
                <a:gridCol w="3321050"/>
              </a:tblGrid>
              <a:tr h="1257300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Head office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Ship-to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Reminder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Remittance 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Dock 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End User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Relation Hierarchy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05203" y="6638544"/>
            <a:ext cx="1138797" cy="219456"/>
          </a:xfrm>
        </p:spPr>
        <p:txBody>
          <a:bodyPr/>
          <a:lstStyle/>
          <a:p>
            <a:r>
              <a:rPr lang="en-US" smtClean="0"/>
              <a:t>EF-QAD-310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145615" y="2637226"/>
            <a:ext cx="944563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en-US" sz="1200" b="1">
                <a:solidFill>
                  <a:schemeClr val="bg1"/>
                </a:solidFill>
              </a:rPr>
              <a:t>Customer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139265" y="3329376"/>
            <a:ext cx="958850" cy="596900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/>
        </p:spPr>
        <p:txBody>
          <a:bodyPr wrap="none" tIns="91440" bIns="91440"/>
          <a:lstStyle/>
          <a:p>
            <a:r>
              <a:rPr lang="en-US" sz="1200" b="1">
                <a:solidFill>
                  <a:schemeClr val="bg1"/>
                </a:solidFill>
              </a:rPr>
              <a:t>Supplier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523690" y="2980126"/>
            <a:ext cx="1524000" cy="5539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Relation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523690" y="4580326"/>
            <a:ext cx="1524000" cy="5539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Relation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523690" y="5342326"/>
            <a:ext cx="1524000" cy="5539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Relation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3523690" y="1341826"/>
            <a:ext cx="1524000" cy="5539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Relation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3523690" y="2103826"/>
            <a:ext cx="1524000" cy="5539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Relation</a:t>
            </a: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3523690" y="3665926"/>
            <a:ext cx="1524000" cy="5539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Relation</a:t>
            </a: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6605028" y="1913326"/>
            <a:ext cx="1400175" cy="996950"/>
          </a:xfrm>
          <a:prstGeom prst="rect">
            <a:avLst/>
          </a:prstGeom>
          <a:solidFill>
            <a:schemeClr val="folHlink"/>
          </a:solidFill>
          <a:ln w="57150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 anchor="ctr" anchorCtr="1"/>
          <a:lstStyle/>
          <a:p>
            <a:r>
              <a:rPr lang="en-US" sz="1200" b="1">
                <a:solidFill>
                  <a:schemeClr val="bg1"/>
                </a:solidFill>
              </a:rPr>
              <a:t>Corporate </a:t>
            </a:r>
          </a:p>
          <a:p>
            <a:r>
              <a:rPr lang="en-US" sz="1200" b="1">
                <a:solidFill>
                  <a:schemeClr val="bg1"/>
                </a:solidFill>
              </a:rPr>
              <a:t>Group</a:t>
            </a: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1145615" y="1684726"/>
            <a:ext cx="944563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en-US" sz="1200" b="1">
                <a:solidFill>
                  <a:schemeClr val="bg1"/>
                </a:solidFill>
              </a:rPr>
              <a:t>Customer</a:t>
            </a:r>
            <a:br>
              <a:rPr lang="en-US" sz="1200" b="1">
                <a:solidFill>
                  <a:schemeClr val="bg1"/>
                </a:solidFill>
              </a:rPr>
            </a:br>
            <a:endParaRPr lang="en-US" sz="1200" b="1">
              <a:solidFill>
                <a:schemeClr val="bg1"/>
              </a:solidFill>
            </a:endParaRPr>
          </a:p>
        </p:txBody>
      </p:sp>
      <p:sp>
        <p:nvSpPr>
          <p:cNvPr id="14" name="Rectangle 23"/>
          <p:cNvSpPr>
            <a:spLocks noChangeArrowheads="1"/>
          </p:cNvSpPr>
          <p:nvPr/>
        </p:nvSpPr>
        <p:spPr bwMode="auto">
          <a:xfrm>
            <a:off x="1024930" y="4560230"/>
            <a:ext cx="1154111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en-US" sz="1200" b="1">
                <a:solidFill>
                  <a:schemeClr val="bg1"/>
                </a:solidFill>
              </a:rPr>
              <a:t>Inter</a:t>
            </a:r>
            <a:br>
              <a:rPr lang="en-US" sz="1200" b="1">
                <a:solidFill>
                  <a:schemeClr val="bg1"/>
                </a:solidFill>
              </a:rPr>
            </a:br>
            <a:r>
              <a:rPr lang="en-US" sz="1200" b="1">
                <a:solidFill>
                  <a:schemeClr val="bg1"/>
                </a:solidFill>
              </a:rPr>
              <a:t>Company 1</a:t>
            </a:r>
          </a:p>
        </p:txBody>
      </p:sp>
      <p:sp>
        <p:nvSpPr>
          <p:cNvPr id="15" name="Rectangle 24"/>
          <p:cNvSpPr>
            <a:spLocks noChangeArrowheads="1"/>
          </p:cNvSpPr>
          <p:nvPr/>
        </p:nvSpPr>
        <p:spPr bwMode="auto">
          <a:xfrm>
            <a:off x="1024930" y="5322230"/>
            <a:ext cx="1154111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en-US" sz="1200" b="1">
                <a:solidFill>
                  <a:schemeClr val="bg1"/>
                </a:solidFill>
              </a:rPr>
              <a:t>Inter</a:t>
            </a:r>
          </a:p>
          <a:p>
            <a:r>
              <a:rPr lang="en-US" sz="1200" b="1">
                <a:solidFill>
                  <a:schemeClr val="bg1"/>
                </a:solidFill>
              </a:rPr>
              <a:t>Company 2</a:t>
            </a:r>
          </a:p>
        </p:txBody>
      </p:sp>
      <p:sp>
        <p:nvSpPr>
          <p:cNvPr id="16" name="Rectangle 26"/>
          <p:cNvSpPr>
            <a:spLocks noChangeArrowheads="1"/>
          </p:cNvSpPr>
          <p:nvPr/>
        </p:nvSpPr>
        <p:spPr bwMode="auto">
          <a:xfrm>
            <a:off x="1142440" y="987814"/>
            <a:ext cx="944563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en-US" sz="1200" b="1">
                <a:solidFill>
                  <a:schemeClr val="bg1"/>
                </a:solidFill>
              </a:rPr>
              <a:t>Customer</a:t>
            </a:r>
            <a:br>
              <a:rPr lang="en-US" sz="1200" b="1">
                <a:solidFill>
                  <a:schemeClr val="bg1"/>
                </a:solidFill>
              </a:rPr>
            </a:br>
            <a:endParaRPr lang="en-US" sz="1200" b="1">
              <a:solidFill>
                <a:schemeClr val="bg1"/>
              </a:solidFill>
            </a:endParaRPr>
          </a:p>
        </p:txBody>
      </p:sp>
      <p:sp>
        <p:nvSpPr>
          <p:cNvPr id="17" name="Rectangle 27"/>
          <p:cNvSpPr>
            <a:spLocks noChangeArrowheads="1"/>
          </p:cNvSpPr>
          <p:nvPr/>
        </p:nvSpPr>
        <p:spPr bwMode="auto">
          <a:xfrm>
            <a:off x="6605028" y="3885001"/>
            <a:ext cx="1400175" cy="996950"/>
          </a:xfrm>
          <a:prstGeom prst="rect">
            <a:avLst/>
          </a:prstGeom>
          <a:solidFill>
            <a:schemeClr val="folHlink"/>
          </a:solidFill>
          <a:ln w="57150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 anchor="ctr" anchorCtr="1"/>
          <a:lstStyle/>
          <a:p>
            <a:r>
              <a:rPr lang="en-US" sz="1200" b="1">
                <a:solidFill>
                  <a:schemeClr val="bg1"/>
                </a:solidFill>
              </a:rPr>
              <a:t>Corporate </a:t>
            </a:r>
          </a:p>
          <a:p>
            <a:r>
              <a:rPr lang="en-US" sz="1200" b="1">
                <a:solidFill>
                  <a:schemeClr val="bg1"/>
                </a:solidFill>
              </a:rPr>
              <a:t>Group</a:t>
            </a:r>
          </a:p>
        </p:txBody>
      </p:sp>
      <p:cxnSp>
        <p:nvCxnSpPr>
          <p:cNvPr id="18" name="AutoShape 31"/>
          <p:cNvCxnSpPr>
            <a:cxnSpLocks noChangeShapeType="1"/>
            <a:stCxn id="13" idx="3"/>
            <a:endCxn id="9" idx="1"/>
          </p:cNvCxnSpPr>
          <p:nvPr/>
        </p:nvCxnSpPr>
        <p:spPr bwMode="auto">
          <a:xfrm flipV="1">
            <a:off x="2090178" y="1618825"/>
            <a:ext cx="1433512" cy="36911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9" name="AutoShape 32"/>
          <p:cNvCxnSpPr>
            <a:cxnSpLocks noChangeShapeType="1"/>
            <a:stCxn id="16" idx="3"/>
            <a:endCxn id="9" idx="1"/>
          </p:cNvCxnSpPr>
          <p:nvPr/>
        </p:nvCxnSpPr>
        <p:spPr bwMode="auto">
          <a:xfrm>
            <a:off x="2087003" y="1291027"/>
            <a:ext cx="1436687" cy="32779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" name="AutoShape 33"/>
          <p:cNvCxnSpPr>
            <a:cxnSpLocks noChangeShapeType="1"/>
            <a:stCxn id="4" idx="3"/>
            <a:endCxn id="6" idx="1"/>
          </p:cNvCxnSpPr>
          <p:nvPr/>
        </p:nvCxnSpPr>
        <p:spPr bwMode="auto">
          <a:xfrm>
            <a:off x="2090178" y="2940439"/>
            <a:ext cx="1433512" cy="31668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1" name="AutoShape 34"/>
          <p:cNvCxnSpPr>
            <a:cxnSpLocks noChangeShapeType="1"/>
            <a:stCxn id="5" idx="3"/>
            <a:endCxn id="6" idx="1"/>
          </p:cNvCxnSpPr>
          <p:nvPr/>
        </p:nvCxnSpPr>
        <p:spPr bwMode="auto">
          <a:xfrm flipV="1">
            <a:off x="2098115" y="3257125"/>
            <a:ext cx="1425575" cy="37070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2" name="AutoShape 35"/>
          <p:cNvCxnSpPr>
            <a:cxnSpLocks noChangeShapeType="1"/>
            <a:stCxn id="14" idx="3"/>
            <a:endCxn id="7" idx="1"/>
          </p:cNvCxnSpPr>
          <p:nvPr/>
        </p:nvCxnSpPr>
        <p:spPr bwMode="auto">
          <a:xfrm flipV="1">
            <a:off x="2179041" y="4857325"/>
            <a:ext cx="1344649" cy="6118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  <p:cxnSp>
        <p:nvCxnSpPr>
          <p:cNvPr id="23" name="AutoShape 36"/>
          <p:cNvCxnSpPr>
            <a:cxnSpLocks noChangeShapeType="1"/>
            <a:stCxn id="15" idx="3"/>
            <a:endCxn id="8" idx="1"/>
          </p:cNvCxnSpPr>
          <p:nvPr/>
        </p:nvCxnSpPr>
        <p:spPr bwMode="auto">
          <a:xfrm flipV="1">
            <a:off x="2179041" y="5619325"/>
            <a:ext cx="1344649" cy="6118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  <p:cxnSp>
        <p:nvCxnSpPr>
          <p:cNvPr id="24" name="AutoShape 37"/>
          <p:cNvCxnSpPr>
            <a:cxnSpLocks noChangeShapeType="1"/>
            <a:stCxn id="10" idx="3"/>
            <a:endCxn id="12" idx="1"/>
          </p:cNvCxnSpPr>
          <p:nvPr/>
        </p:nvCxnSpPr>
        <p:spPr bwMode="auto">
          <a:xfrm>
            <a:off x="5047690" y="2380825"/>
            <a:ext cx="1557338" cy="3097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5" name="AutoShape 38"/>
          <p:cNvCxnSpPr>
            <a:cxnSpLocks noChangeShapeType="1"/>
            <a:stCxn id="6" idx="3"/>
            <a:endCxn id="12" idx="1"/>
          </p:cNvCxnSpPr>
          <p:nvPr/>
        </p:nvCxnSpPr>
        <p:spPr bwMode="auto">
          <a:xfrm flipV="1">
            <a:off x="5047690" y="2411801"/>
            <a:ext cx="1557338" cy="84532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6" name="AutoShape 40"/>
          <p:cNvCxnSpPr>
            <a:cxnSpLocks noChangeShapeType="1"/>
            <a:stCxn id="7" idx="3"/>
            <a:endCxn id="17" idx="1"/>
          </p:cNvCxnSpPr>
          <p:nvPr/>
        </p:nvCxnSpPr>
        <p:spPr bwMode="auto">
          <a:xfrm flipV="1">
            <a:off x="5047690" y="4383476"/>
            <a:ext cx="1557338" cy="473849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" name="AutoShape 41"/>
          <p:cNvCxnSpPr>
            <a:cxnSpLocks noChangeShapeType="1"/>
            <a:stCxn id="8" idx="3"/>
            <a:endCxn id="17" idx="1"/>
          </p:cNvCxnSpPr>
          <p:nvPr/>
        </p:nvCxnSpPr>
        <p:spPr bwMode="auto">
          <a:xfrm flipV="1">
            <a:off x="5047690" y="4383476"/>
            <a:ext cx="1557338" cy="1235849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895</TotalTime>
  <Words>749</Words>
  <Application>Microsoft Office PowerPoint</Application>
  <PresentationFormat>On-screen Show (4:3)</PresentationFormat>
  <Paragraphs>266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QAD 2010 Template</vt:lpstr>
      <vt:lpstr> QAD Financials Concepts</vt:lpstr>
      <vt:lpstr>Overview</vt:lpstr>
      <vt:lpstr>Business Model</vt:lpstr>
      <vt:lpstr>Four Levels of Data</vt:lpstr>
      <vt:lpstr>Shared Sets</vt:lpstr>
      <vt:lpstr>Data Setup Scenario Example</vt:lpstr>
      <vt:lpstr>Profiles</vt:lpstr>
      <vt:lpstr>Business Relation</vt:lpstr>
      <vt:lpstr>Business Relation Hierarchy</vt:lpstr>
      <vt:lpstr>Accounting Layers</vt:lpstr>
      <vt:lpstr>Accounting Layers and Reporting</vt:lpstr>
      <vt:lpstr>Daybooks</vt:lpstr>
      <vt:lpstr>GL Account Create</vt:lpstr>
      <vt:lpstr>GL Analytical Coding Segments</vt:lpstr>
      <vt:lpstr>Supplementary Analysis Fields (SAFs)</vt:lpstr>
      <vt:lpstr>Alternate Chart Of Accounts </vt:lpstr>
      <vt:lpstr>Dual Base Currency</vt:lpstr>
      <vt:lpstr>Definitions</vt:lpstr>
      <vt:lpstr>Example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ymg</cp:lastModifiedBy>
  <cp:revision>56</cp:revision>
  <dcterms:created xsi:type="dcterms:W3CDTF">2010-10-05T00:44:07Z</dcterms:created>
  <dcterms:modified xsi:type="dcterms:W3CDTF">2012-05-10T09:10:04Z</dcterms:modified>
</cp:coreProperties>
</file>