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8" r:id="rId2"/>
  </p:sldMasterIdLst>
  <p:notesMasterIdLst>
    <p:notesMasterId r:id="rId52"/>
  </p:notesMasterIdLst>
  <p:sldIdLst>
    <p:sldId id="257" r:id="rId3"/>
    <p:sldId id="321" r:id="rId4"/>
    <p:sldId id="258" r:id="rId5"/>
    <p:sldId id="260" r:id="rId6"/>
    <p:sldId id="285" r:id="rId7"/>
    <p:sldId id="287" r:id="rId8"/>
    <p:sldId id="288" r:id="rId9"/>
    <p:sldId id="290" r:id="rId10"/>
    <p:sldId id="289" r:id="rId11"/>
    <p:sldId id="337" r:id="rId12"/>
    <p:sldId id="335" r:id="rId13"/>
    <p:sldId id="338" r:id="rId14"/>
    <p:sldId id="354" r:id="rId15"/>
    <p:sldId id="353" r:id="rId16"/>
    <p:sldId id="346" r:id="rId17"/>
    <p:sldId id="347" r:id="rId18"/>
    <p:sldId id="355" r:id="rId19"/>
    <p:sldId id="356" r:id="rId20"/>
    <p:sldId id="348" r:id="rId21"/>
    <p:sldId id="351" r:id="rId22"/>
    <p:sldId id="349" r:id="rId23"/>
    <p:sldId id="350" r:id="rId24"/>
    <p:sldId id="352" r:id="rId25"/>
    <p:sldId id="357" r:id="rId26"/>
    <p:sldId id="280" r:id="rId27"/>
    <p:sldId id="281" r:id="rId28"/>
    <p:sldId id="282" r:id="rId29"/>
    <p:sldId id="283" r:id="rId30"/>
    <p:sldId id="284" r:id="rId31"/>
    <p:sldId id="291" r:id="rId32"/>
    <p:sldId id="286" r:id="rId33"/>
    <p:sldId id="294" r:id="rId34"/>
    <p:sldId id="296" r:id="rId35"/>
    <p:sldId id="336" r:id="rId36"/>
    <p:sldId id="292" r:id="rId37"/>
    <p:sldId id="297" r:id="rId38"/>
    <p:sldId id="298" r:id="rId39"/>
    <p:sldId id="299" r:id="rId40"/>
    <p:sldId id="300" r:id="rId41"/>
    <p:sldId id="301" r:id="rId42"/>
    <p:sldId id="320" r:id="rId43"/>
    <p:sldId id="302" r:id="rId44"/>
    <p:sldId id="303" r:id="rId45"/>
    <p:sldId id="305" r:id="rId46"/>
    <p:sldId id="306" r:id="rId47"/>
    <p:sldId id="307" r:id="rId48"/>
    <p:sldId id="308" r:id="rId49"/>
    <p:sldId id="339" r:id="rId50"/>
    <p:sldId id="345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8080"/>
    <a:srgbClr val="62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4" autoAdjust="0"/>
    <p:restoredTop sz="97797" autoAdjust="0"/>
  </p:normalViewPr>
  <p:slideViewPr>
    <p:cSldViewPr snapToGrid="0">
      <p:cViewPr>
        <p:scale>
          <a:sx n="100" d="100"/>
          <a:sy n="100" d="100"/>
        </p:scale>
        <p:origin x="-22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4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9AC11-3840-4821-9659-66AE4994D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066005-AE49-4854-9F1C-2BD75CB16D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B51DC-ECF6-4EB3-AAD5-C8A66C6D2A9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90873C-C990-4FFC-ABB6-A6EF27BCBF0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6379B-A2B4-4C06-998A-046A7A5DC04E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59313-12B8-472A-A367-B2C1DA51EF78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50D04-9157-4C91-8684-451100070A3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82ECC3-E936-47D9-8774-0CAA5AC5BCE0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C7CDA4-5CE3-43FE-B170-E864488D76B1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23EA0-45A2-42A6-8FEC-F54C2D94C9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54AA4-0A40-49F1-9299-3031997883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91EE3-97BC-46B6-A91D-63E1F12A4FC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A3C81-9250-45A0-947C-3FC1B764C0C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5753E-3468-4ACD-AE2B-41A937891C1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8E7E8-7FA9-471F-B1C6-8E083980F2E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B1D16D-28C1-4DFC-B448-FCEDCA2FC2B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917F9-658D-4C81-A620-B03CBAB87AF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3BCE8C-BA2F-4AB7-AF88-B5AB5541902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2302A-124B-4FFE-82EB-5100B8AD942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D5594-5254-4D30-BC61-007A64422FB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F4FAE-D8B1-4A38-A0EA-F6F384B0497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1672E-9C09-472B-99F7-E2E2963B3EF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BF488-2233-4E3A-800F-259A3E5C0E0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43688"/>
            <a:ext cx="1143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Arial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96200" y="6648450"/>
            <a:ext cx="14478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Setting Up Financial Foundations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z="2000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To connect data in different shared set types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To solve </a:t>
            </a:r>
            <a:r>
              <a:rPr lang="en-US" dirty="0" smtClean="0"/>
              <a:t>one </a:t>
            </a:r>
            <a:r>
              <a:rPr lang="en-US" dirty="0" smtClean="0"/>
              <a:t>to many relationship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Profiles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EF-FFSB-091</a:t>
            </a:r>
          </a:p>
        </p:txBody>
      </p:sp>
      <p:sp>
        <p:nvSpPr>
          <p:cNvPr id="12293" name="Oval 4"/>
          <p:cNvSpPr>
            <a:spLocks noChangeArrowheads="1"/>
          </p:cNvSpPr>
          <p:nvPr/>
        </p:nvSpPr>
        <p:spPr bwMode="auto">
          <a:xfrm>
            <a:off x="152400" y="1638300"/>
            <a:ext cx="2667000" cy="1676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customers</a:t>
            </a:r>
          </a:p>
        </p:txBody>
      </p:sp>
      <p:sp>
        <p:nvSpPr>
          <p:cNvPr id="12294" name="Oval 5"/>
          <p:cNvSpPr>
            <a:spLocks noChangeArrowheads="1"/>
          </p:cNvSpPr>
          <p:nvPr/>
        </p:nvSpPr>
        <p:spPr bwMode="auto">
          <a:xfrm>
            <a:off x="6248400" y="1638300"/>
            <a:ext cx="2667000" cy="1752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GL accounts</a:t>
            </a:r>
          </a:p>
        </p:txBody>
      </p:sp>
      <p:sp>
        <p:nvSpPr>
          <p:cNvPr id="12295" name="Oval 6"/>
          <p:cNvSpPr>
            <a:spLocks noChangeArrowheads="1"/>
          </p:cNvSpPr>
          <p:nvPr/>
        </p:nvSpPr>
        <p:spPr bwMode="auto">
          <a:xfrm>
            <a:off x="4038600" y="1638300"/>
            <a:ext cx="1066800" cy="1828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Profile</a:t>
            </a: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auto">
          <a:xfrm>
            <a:off x="28956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297" name="AutoShape 8"/>
          <p:cNvSpPr>
            <a:spLocks noChangeArrowheads="1"/>
          </p:cNvSpPr>
          <p:nvPr/>
        </p:nvSpPr>
        <p:spPr bwMode="auto">
          <a:xfrm>
            <a:off x="52578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Ten predefined profile types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In the grid, specify records to link to the profile for each listed shared set (domain)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Profiles </a:t>
            </a:r>
            <a:r>
              <a:rPr lang="en-US" dirty="0" smtClean="0"/>
              <a:t>Setup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EF-FFSB-092</a:t>
            </a: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2647950"/>
            <a:ext cx="5524500" cy="322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962150" y="4781550"/>
            <a:ext cx="5334000" cy="106680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1809750" y="3867150"/>
            <a:ext cx="28956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Daybook and GL Accounts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Banking entry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Cash </a:t>
            </a:r>
            <a:r>
              <a:rPr lang="en-US" dirty="0" smtClean="0"/>
              <a:t>Paid and </a:t>
            </a:r>
            <a:r>
              <a:rPr lang="en-US" dirty="0" smtClean="0"/>
              <a:t>Cash Received daybooks</a:t>
            </a:r>
            <a:endParaRPr lang="en-US" dirty="0" smtClean="0"/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Customer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Customer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Sales account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Supplier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Supplier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Purchase account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Account and Default Values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Sub-account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Cost center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Project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Profile Types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Primary, secondary, </a:t>
            </a:r>
            <a:r>
              <a:rPr lang="en-US" dirty="0" smtClean="0"/>
              <a:t>and transient layers</a:t>
            </a:r>
            <a:endParaRPr lang="en-US" dirty="0" smtClean="0"/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Associate daybooks with a layer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Change daybook to move to other layer</a:t>
            </a:r>
          </a:p>
          <a:p>
            <a:pPr lvl="1" eaLnBrk="1" hangingPunct="1"/>
            <a:r>
              <a:rPr lang="en-US" dirty="0" smtClean="0"/>
              <a:t>Use Mass </a:t>
            </a:r>
            <a:r>
              <a:rPr lang="en-US" dirty="0" smtClean="0"/>
              <a:t>Layer Transfer to move transactions in batch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Optional: select multiple layers for reporting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Accounting </a:t>
            </a:r>
            <a:r>
              <a:rPr lang="en-US" dirty="0" smtClean="0"/>
              <a:t>Layers</a:t>
            </a:r>
            <a:endParaRPr lang="en-US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EF-FFSB-94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2951" y="1018020"/>
            <a:ext cx="7219048" cy="5172797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System- </a:t>
            </a:r>
            <a:r>
              <a:rPr lang="en-US" dirty="0" smtClean="0"/>
              <a:t>or </a:t>
            </a:r>
            <a:r>
              <a:rPr lang="en-US" dirty="0" smtClean="0"/>
              <a:t>user-defined </a:t>
            </a:r>
            <a:r>
              <a:rPr lang="en-US" dirty="0" smtClean="0"/>
              <a:t>GL views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Mandatory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Useful for analysis and period close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Document numbering control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Financial, operational, external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Daybook groups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Daybook reporting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EF-FFSB-096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Process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EF-FFSB-097</a:t>
            </a:r>
          </a:p>
        </p:txBody>
      </p:sp>
      <p:pic>
        <p:nvPicPr>
          <p:cNvPr id="5" name="Picture 4" descr="Daybook-p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2075" y="1209675"/>
            <a:ext cx="51816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Link daybooks together for reporting purposes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Optional functionality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Create groups in Daybook Group Create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Link groups to daybooks using Daybook Create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If you create a daybook group:</a:t>
            </a:r>
          </a:p>
          <a:p>
            <a:pPr lvl="1" eaLnBrk="1" hangingPunct="1"/>
            <a:r>
              <a:rPr lang="en-US" smtClean="0"/>
              <a:t>They become mandatory </a:t>
            </a:r>
          </a:p>
          <a:p>
            <a:pPr lvl="1" eaLnBrk="1" hangingPunct="1"/>
            <a:r>
              <a:rPr lang="en-US" smtClean="0"/>
              <a:t>Users must then specify a group when creating daybooks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Groups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Groups – Continued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EF-FFSB-098B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5573713" y="3219450"/>
            <a:ext cx="1223962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5575300" y="3238500"/>
            <a:ext cx="1255713" cy="646331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+mj-lt"/>
              </a:rPr>
              <a:t>Create a Daybook Group</a:t>
            </a: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3619500" y="42830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7" name="Rectangle 12"/>
          <p:cNvSpPr>
            <a:spLocks noChangeArrowheads="1"/>
          </p:cNvSpPr>
          <p:nvPr/>
        </p:nvSpPr>
        <p:spPr bwMode="auto">
          <a:xfrm>
            <a:off x="5589588" y="4283075"/>
            <a:ext cx="1223962" cy="652463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Text Box 13"/>
          <p:cNvSpPr txBox="1">
            <a:spLocks noChangeArrowheads="1"/>
          </p:cNvSpPr>
          <p:nvPr/>
        </p:nvSpPr>
        <p:spPr bwMode="auto">
          <a:xfrm>
            <a:off x="5568950" y="4375150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B to Group</a:t>
            </a:r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7667625" y="42703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0" name="Text Box 16"/>
          <p:cNvSpPr txBox="1">
            <a:spLocks noChangeArrowheads="1"/>
          </p:cNvSpPr>
          <p:nvPr/>
        </p:nvSpPr>
        <p:spPr bwMode="auto">
          <a:xfrm>
            <a:off x="7645400" y="4360863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C to Group</a:t>
            </a:r>
          </a:p>
        </p:txBody>
      </p:sp>
      <p:sp>
        <p:nvSpPr>
          <p:cNvPr id="20491" name="Rectangle 18"/>
          <p:cNvSpPr>
            <a:spLocks noChangeArrowheads="1"/>
          </p:cNvSpPr>
          <p:nvPr/>
        </p:nvSpPr>
        <p:spPr bwMode="auto">
          <a:xfrm>
            <a:off x="5556250" y="5311775"/>
            <a:ext cx="1223963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2" name="Text Box 19"/>
          <p:cNvSpPr txBox="1">
            <a:spLocks noChangeArrowheads="1"/>
          </p:cNvSpPr>
          <p:nvPr/>
        </p:nvSpPr>
        <p:spPr bwMode="auto">
          <a:xfrm>
            <a:off x="5689600" y="5426075"/>
            <a:ext cx="9747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Report on Group</a:t>
            </a:r>
          </a:p>
        </p:txBody>
      </p:sp>
      <p:sp>
        <p:nvSpPr>
          <p:cNvPr id="20493" name="Line 20"/>
          <p:cNvSpPr>
            <a:spLocks noChangeShapeType="1"/>
          </p:cNvSpPr>
          <p:nvPr/>
        </p:nvSpPr>
        <p:spPr bwMode="auto">
          <a:xfrm>
            <a:off x="6134100" y="3887788"/>
            <a:ext cx="0" cy="3905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4" name="Line 21"/>
          <p:cNvSpPr>
            <a:spLocks noChangeShapeType="1"/>
          </p:cNvSpPr>
          <p:nvPr/>
        </p:nvSpPr>
        <p:spPr bwMode="auto">
          <a:xfrm>
            <a:off x="4117975" y="4078288"/>
            <a:ext cx="4168775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5" name="Line 22"/>
          <p:cNvSpPr>
            <a:spLocks noChangeShapeType="1"/>
          </p:cNvSpPr>
          <p:nvPr/>
        </p:nvSpPr>
        <p:spPr bwMode="auto">
          <a:xfrm>
            <a:off x="8286750" y="4068763"/>
            <a:ext cx="0" cy="2000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6" name="Line 23"/>
          <p:cNvSpPr>
            <a:spLocks noChangeShapeType="1"/>
          </p:cNvSpPr>
          <p:nvPr/>
        </p:nvSpPr>
        <p:spPr bwMode="auto">
          <a:xfrm>
            <a:off x="4117975" y="4067175"/>
            <a:ext cx="0" cy="211138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7" name="Line 24"/>
          <p:cNvSpPr>
            <a:spLocks noChangeShapeType="1"/>
          </p:cNvSpPr>
          <p:nvPr/>
        </p:nvSpPr>
        <p:spPr bwMode="auto">
          <a:xfrm>
            <a:off x="4125913" y="5078413"/>
            <a:ext cx="4170362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8" name="Line 25"/>
          <p:cNvSpPr>
            <a:spLocks noChangeShapeType="1"/>
          </p:cNvSpPr>
          <p:nvPr/>
        </p:nvSpPr>
        <p:spPr bwMode="auto">
          <a:xfrm>
            <a:off x="6134100" y="4941888"/>
            <a:ext cx="0" cy="3698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>
            <a:off x="4140200" y="4943475"/>
            <a:ext cx="0" cy="1333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0" name="Line 27"/>
          <p:cNvSpPr>
            <a:spLocks noChangeShapeType="1"/>
          </p:cNvSpPr>
          <p:nvPr/>
        </p:nvSpPr>
        <p:spPr bwMode="auto">
          <a:xfrm>
            <a:off x="8305800" y="4932363"/>
            <a:ext cx="0" cy="1539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1" name="Text Box 28"/>
          <p:cNvSpPr txBox="1">
            <a:spLocks noChangeArrowheads="1"/>
          </p:cNvSpPr>
          <p:nvPr/>
        </p:nvSpPr>
        <p:spPr bwMode="auto">
          <a:xfrm>
            <a:off x="3597275" y="4395788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A to Group</a:t>
            </a:r>
          </a:p>
        </p:txBody>
      </p:sp>
      <p:pic>
        <p:nvPicPr>
          <p:cNvPr id="20502" name="Picture 29" descr="Daybook_Grp_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1327150"/>
            <a:ext cx="5114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Create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</a:t>
            </a:r>
          </a:p>
        </p:txBody>
      </p:sp>
      <p:pic>
        <p:nvPicPr>
          <p:cNvPr id="21508" name="Picture 4" descr="Daybook-C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5313" y="1546225"/>
            <a:ext cx="54006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6"/>
          <p:cNvSpPr>
            <a:spLocks noChangeArrowheads="1"/>
          </p:cNvSpPr>
          <p:nvPr/>
        </p:nvSpPr>
        <p:spPr bwMode="auto">
          <a:xfrm>
            <a:off x="2092325" y="3448050"/>
            <a:ext cx="2520950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0" name="Oval 7"/>
          <p:cNvSpPr>
            <a:spLocks noChangeArrowheads="1"/>
          </p:cNvSpPr>
          <p:nvPr/>
        </p:nvSpPr>
        <p:spPr bwMode="auto">
          <a:xfrm>
            <a:off x="2122488" y="3714750"/>
            <a:ext cx="2522537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1" name="Oval 8"/>
          <p:cNvSpPr>
            <a:spLocks noChangeArrowheads="1"/>
          </p:cNvSpPr>
          <p:nvPr/>
        </p:nvSpPr>
        <p:spPr bwMode="auto">
          <a:xfrm>
            <a:off x="2130425" y="4240213"/>
            <a:ext cx="2520950" cy="214312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Understand the </a:t>
            </a:r>
            <a:r>
              <a:rPr lang="en-US" smtClean="0">
                <a:solidFill>
                  <a:schemeClr val="tx2"/>
                </a:solidFill>
              </a:rPr>
              <a:t>business considerations</a:t>
            </a:r>
            <a:r>
              <a:rPr lang="en-US" smtClean="0"/>
              <a:t> related to setting up the financial foundations in QAD Enterprise Edition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Be able to </a:t>
            </a:r>
            <a:r>
              <a:rPr lang="en-US" smtClean="0">
                <a:solidFill>
                  <a:schemeClr val="tx2"/>
                </a:solidFill>
              </a:rPr>
              <a:t>set up financial foundations</a:t>
            </a:r>
            <a:r>
              <a:rPr lang="en-US" smtClean="0"/>
              <a:t> in QAD Enterprise Financials for a given business model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Understand the configuration </a:t>
            </a:r>
            <a:r>
              <a:rPr lang="en-US" smtClean="0">
                <a:solidFill>
                  <a:schemeClr val="tx2"/>
                </a:solidFill>
              </a:rPr>
              <a:t>impact on operations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Objectives</a:t>
            </a: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postings from: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Fixed Assets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Inventory Control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Sales Orders, Invoices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Work Orders</a:t>
            </a:r>
          </a:p>
          <a:p>
            <a:pPr eaLnBrk="1" hangingPunct="1"/>
            <a:r>
              <a:rPr lang="en-US" smtClean="0"/>
              <a:t>Default daybooks to group transactions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Daybooks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Default Daybook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295400"/>
            <a:ext cx="9144000" cy="4724400"/>
            <a:chOff x="0" y="1752600"/>
            <a:chExt cx="9144000" cy="4724400"/>
          </a:xfrm>
        </p:grpSpPr>
        <p:pic>
          <p:nvPicPr>
            <p:cNvPr id="2355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752600"/>
              <a:ext cx="5410200" cy="2797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56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2800" y="3505200"/>
              <a:ext cx="5457825" cy="297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3558" name="Oval 7"/>
            <p:cNvSpPr>
              <a:spLocks noChangeArrowheads="1"/>
            </p:cNvSpPr>
            <p:nvPr/>
          </p:nvSpPr>
          <p:spPr bwMode="auto">
            <a:xfrm>
              <a:off x="0" y="2209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59" name="Oval 8"/>
            <p:cNvSpPr>
              <a:spLocks noChangeArrowheads="1"/>
            </p:cNvSpPr>
            <p:nvPr/>
          </p:nvSpPr>
          <p:spPr bwMode="auto">
            <a:xfrm>
              <a:off x="3429000" y="4876800"/>
              <a:ext cx="5715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0" name="Oval 10"/>
            <p:cNvSpPr>
              <a:spLocks noChangeArrowheads="1"/>
            </p:cNvSpPr>
            <p:nvPr/>
          </p:nvSpPr>
          <p:spPr bwMode="auto">
            <a:xfrm>
              <a:off x="304800" y="2971800"/>
              <a:ext cx="2133600" cy="381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1" name="Oval 11"/>
            <p:cNvSpPr>
              <a:spLocks noChangeArrowheads="1"/>
            </p:cNvSpPr>
            <p:nvPr/>
          </p:nvSpPr>
          <p:spPr bwMode="auto">
            <a:xfrm>
              <a:off x="3352800" y="4114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For both AR and AP transactions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Assigned to customer bill-to in Customer Data Maintenance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Assigned to suppliers in Supplier Data Maintenance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Separate daybooks </a:t>
            </a:r>
            <a:r>
              <a:rPr lang="en-US" dirty="0" smtClean="0"/>
              <a:t>for: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Invoices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Credit notes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Intercompany transactions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Correction invoices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By domain or by site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Daybook Sets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AR Daybook Sets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EF-FFSB-099C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19125" y="1076325"/>
            <a:ext cx="7897813" cy="4960938"/>
            <a:chOff x="381000" y="1752600"/>
            <a:chExt cx="7897813" cy="4960938"/>
          </a:xfrm>
        </p:grpSpPr>
        <p:pic>
          <p:nvPicPr>
            <p:cNvPr id="2560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4572000"/>
              <a:ext cx="6534150" cy="17240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560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1752600"/>
              <a:ext cx="5343525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6" name="Oval 7"/>
            <p:cNvSpPr>
              <a:spLocks noChangeArrowheads="1"/>
            </p:cNvSpPr>
            <p:nvPr/>
          </p:nvSpPr>
          <p:spPr bwMode="auto">
            <a:xfrm>
              <a:off x="762000" y="2819400"/>
              <a:ext cx="1752600" cy="6858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7" name="Oval 8"/>
            <p:cNvSpPr>
              <a:spLocks noChangeArrowheads="1"/>
            </p:cNvSpPr>
            <p:nvPr/>
          </p:nvSpPr>
          <p:spPr bwMode="auto">
            <a:xfrm>
              <a:off x="457200" y="5410200"/>
              <a:ext cx="2286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8" name="Rectangle 10"/>
            <p:cNvSpPr>
              <a:spLocks noChangeArrowheads="1"/>
            </p:cNvSpPr>
            <p:nvPr/>
          </p:nvSpPr>
          <p:spPr bwMode="auto">
            <a:xfrm>
              <a:off x="457200" y="4191000"/>
              <a:ext cx="2438400" cy="304800"/>
            </a:xfrm>
            <a:prstGeom prst="rect">
              <a:avLst/>
            </a:prstGeom>
            <a:noFill/>
            <a:ln w="28575" algn="ctr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1400">
                  <a:solidFill>
                    <a:schemeClr val="tx2"/>
                  </a:solidFill>
                </a:rPr>
                <a:t>Customer Data Maintenance</a:t>
              </a:r>
            </a:p>
          </p:txBody>
        </p:sp>
        <p:pic>
          <p:nvPicPr>
            <p:cNvPr id="25609" name="Picture 11" descr="Daybook_Set_Maint_A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0263" y="3135313"/>
              <a:ext cx="3638550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Oval 12"/>
            <p:cNvSpPr>
              <a:spLocks noChangeArrowheads="1"/>
            </p:cNvSpPr>
            <p:nvPr/>
          </p:nvSpPr>
          <p:spPr bwMode="auto">
            <a:xfrm>
              <a:off x="4792663" y="5556250"/>
              <a:ext cx="2605087" cy="1157288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Setting Up AP Daybook Sets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90500" y="1095375"/>
            <a:ext cx="8753475" cy="4987925"/>
            <a:chOff x="0" y="1600200"/>
            <a:chExt cx="8753475" cy="4987925"/>
          </a:xfrm>
        </p:grpSpPr>
        <p:pic>
          <p:nvPicPr>
            <p:cNvPr id="26628" name="Picture 5" descr="Purch-Acct-Ctr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363" y="1600200"/>
              <a:ext cx="4184650" cy="221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Oval 6"/>
            <p:cNvSpPr>
              <a:spLocks noChangeArrowheads="1"/>
            </p:cNvSpPr>
            <p:nvPr/>
          </p:nvSpPr>
          <p:spPr bwMode="auto">
            <a:xfrm>
              <a:off x="323850" y="3113088"/>
              <a:ext cx="2117725" cy="614362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6630" name="Picture 7" descr="Supplier_Dbk_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225" y="4759325"/>
              <a:ext cx="7896225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Text Box 8"/>
            <p:cNvSpPr txBox="1">
              <a:spLocks noChangeArrowheads="1"/>
            </p:cNvSpPr>
            <p:nvPr/>
          </p:nvSpPr>
          <p:spPr bwMode="auto">
            <a:xfrm>
              <a:off x="242888" y="4202113"/>
              <a:ext cx="283527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6632" name="Text Box 9"/>
            <p:cNvSpPr txBox="1">
              <a:spLocks noChangeArrowheads="1"/>
            </p:cNvSpPr>
            <p:nvPr/>
          </p:nvSpPr>
          <p:spPr bwMode="auto">
            <a:xfrm>
              <a:off x="0" y="4202113"/>
              <a:ext cx="3135313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u="sng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Supplier Data Maintenance</a:t>
              </a:r>
            </a:p>
          </p:txBody>
        </p:sp>
        <p:pic>
          <p:nvPicPr>
            <p:cNvPr id="26633" name="Picture 10" descr="Daybook_Set_Maint_A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81525" y="1744663"/>
              <a:ext cx="417195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4" name="Oval 11"/>
            <p:cNvSpPr>
              <a:spLocks noChangeArrowheads="1"/>
            </p:cNvSpPr>
            <p:nvPr/>
          </p:nvSpPr>
          <p:spPr bwMode="auto">
            <a:xfrm>
              <a:off x="4724400" y="4238625"/>
              <a:ext cx="1633538" cy="614363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6635" name="Oval 12"/>
            <p:cNvSpPr>
              <a:spLocks noChangeArrowheads="1"/>
            </p:cNvSpPr>
            <p:nvPr/>
          </p:nvSpPr>
          <p:spPr bwMode="auto">
            <a:xfrm>
              <a:off x="5824538" y="5364163"/>
              <a:ext cx="2141537" cy="312737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Creation Process Flow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EF-FFSB-100</a:t>
            </a:r>
          </a:p>
        </p:txBody>
      </p:sp>
      <p:pic>
        <p:nvPicPr>
          <p:cNvPr id="8" name="Picture 7" descr="Set-Up-Fin-Str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915" y="1438275"/>
            <a:ext cx="5093309" cy="4471987"/>
          </a:xfrm>
          <a:prstGeom prst="rect">
            <a:avLst/>
          </a:prstGeom>
        </p:spPr>
      </p:pic>
      <p:pic>
        <p:nvPicPr>
          <p:cNvPr id="9" name="Picture 8" descr="Internal Entities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5900" y="1521984"/>
            <a:ext cx="3848100" cy="1606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EF-FFSB-110</a:t>
            </a:r>
          </a:p>
        </p:txBody>
      </p:sp>
      <p:pic>
        <p:nvPicPr>
          <p:cNvPr id="5" name="Picture 4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925" y="1200150"/>
            <a:ext cx="6534150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Domain-SharedSet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270000"/>
            <a:ext cx="7467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Link Domain to Shared Sets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EF-FFSB-120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550988" y="2905125"/>
            <a:ext cx="706437" cy="2873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Base currency and statutory currency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 Create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Default GL accounts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Domain/Account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Verify GL accounts field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COA masks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GL calendar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Domain GL Period Create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Tax rates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Most operational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Items, purchasing, sales and manufacturing setup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Domain-Level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EF-FFSB-130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636" y="1085850"/>
            <a:ext cx="4977463" cy="3395704"/>
          </a:xfrm>
          <a:prstGeom prst="rect">
            <a:avLst/>
          </a:prstGeom>
        </p:spPr>
      </p:pic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Domain-Level Data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EF-FFSB-140</a:t>
            </a:r>
          </a:p>
        </p:txBody>
      </p:sp>
      <p:sp>
        <p:nvSpPr>
          <p:cNvPr id="31751" name="Rectangle 13"/>
          <p:cNvSpPr>
            <a:spLocks noChangeArrowheads="1"/>
          </p:cNvSpPr>
          <p:nvPr/>
        </p:nvSpPr>
        <p:spPr bwMode="auto">
          <a:xfrm>
            <a:off x="5440363" y="3794125"/>
            <a:ext cx="3581400" cy="28654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>
            <a:off x="457200" y="4427538"/>
            <a:ext cx="4098925" cy="22399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0" y="993775"/>
            <a:ext cx="8975725" cy="5021263"/>
            <a:chOff x="168275" y="1231900"/>
            <a:chExt cx="8975725" cy="5021263"/>
          </a:xfrm>
        </p:grpSpPr>
        <p:sp>
          <p:nvSpPr>
            <p:cNvPr id="31759" name="Rectangle 17"/>
            <p:cNvSpPr>
              <a:spLocks noChangeArrowheads="1"/>
            </p:cNvSpPr>
            <p:nvPr/>
          </p:nvSpPr>
          <p:spPr bwMode="auto">
            <a:xfrm>
              <a:off x="168275" y="1546225"/>
              <a:ext cx="4289425" cy="297497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31748" name="Group 21"/>
            <p:cNvGrpSpPr>
              <a:grpSpLocks/>
            </p:cNvGrpSpPr>
            <p:nvPr/>
          </p:nvGrpSpPr>
          <p:grpSpPr bwMode="auto">
            <a:xfrm>
              <a:off x="3581400" y="1231900"/>
              <a:ext cx="4090988" cy="2028825"/>
              <a:chOff x="2256" y="560"/>
              <a:chExt cx="2577" cy="1278"/>
            </a:xfrm>
          </p:grpSpPr>
          <p:pic>
            <p:nvPicPr>
              <p:cNvPr id="31757" name="Picture 19" descr="Domain_AcctCTR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71" y="578"/>
                <a:ext cx="2562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58" name="Rectangle 20"/>
              <p:cNvSpPr>
                <a:spLocks noChangeArrowheads="1"/>
              </p:cNvSpPr>
              <p:nvPr/>
            </p:nvSpPr>
            <p:spPr bwMode="auto">
              <a:xfrm>
                <a:off x="2256" y="560"/>
                <a:ext cx="2560" cy="126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317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4000500"/>
              <a:ext cx="4114800" cy="2244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75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7800" y="1971675"/>
              <a:ext cx="3886200" cy="2117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1756" name="Rectangle 16"/>
            <p:cNvSpPr>
              <a:spLocks noChangeArrowheads="1"/>
            </p:cNvSpPr>
            <p:nvPr/>
          </p:nvSpPr>
          <p:spPr bwMode="auto">
            <a:xfrm>
              <a:off x="5227638" y="1363663"/>
              <a:ext cx="3916362" cy="211931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31750" name="Picture 11" descr="Tax_Rate_Mai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56238" y="3376613"/>
              <a:ext cx="3557587" cy="287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62300" y="4352925"/>
              <a:ext cx="2503488" cy="163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Financial structure setup</a:t>
            </a:r>
          </a:p>
          <a:p>
            <a:pPr lvl="1"/>
            <a:r>
              <a:rPr lang="en-US" dirty="0" smtClean="0"/>
              <a:t>Domains</a:t>
            </a:r>
          </a:p>
          <a:p>
            <a:pPr lvl="2"/>
            <a:r>
              <a:rPr lang="en-US" dirty="0" smtClean="0"/>
              <a:t>Currency</a:t>
            </a:r>
          </a:p>
          <a:p>
            <a:pPr lvl="2"/>
            <a:r>
              <a:rPr lang="en-US" dirty="0" smtClean="0"/>
              <a:t>Shared set codes</a:t>
            </a:r>
          </a:p>
          <a:p>
            <a:pPr lvl="2"/>
            <a:r>
              <a:rPr lang="en-US" dirty="0" smtClean="0"/>
              <a:t>Profiles</a:t>
            </a:r>
          </a:p>
          <a:p>
            <a:pPr lvl="2"/>
            <a:r>
              <a:rPr lang="en-US" dirty="0" smtClean="0"/>
              <a:t>Accounting Layers</a:t>
            </a:r>
          </a:p>
          <a:p>
            <a:pPr lvl="2"/>
            <a:r>
              <a:rPr lang="en-US" dirty="0" smtClean="0"/>
              <a:t>Daybooks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Entities</a:t>
            </a:r>
          </a:p>
          <a:p>
            <a:pPr lvl="2"/>
            <a:r>
              <a:rPr lang="en-US" dirty="0" smtClean="0"/>
              <a:t>Address data</a:t>
            </a:r>
          </a:p>
          <a:p>
            <a:pPr lvl="2"/>
            <a:r>
              <a:rPr lang="en-US" dirty="0" smtClean="0"/>
              <a:t>Business relation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Security setup</a:t>
            </a:r>
          </a:p>
          <a:p>
            <a:pPr lvl="2"/>
            <a:r>
              <a:rPr lang="en-US" dirty="0" smtClean="0"/>
              <a:t>Users, roles, permissions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setup</a:t>
            </a:r>
          </a:p>
          <a:p>
            <a:endParaRPr lang="en-US" dirty="0" smtClean="0"/>
          </a:p>
          <a:p>
            <a:r>
              <a:rPr lang="en-US" dirty="0" smtClean="0"/>
              <a:t>Exercise: Domain and entity creation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EF-FFSB-030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Prerequisites: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Active domain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Address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Business relation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Independent financial unit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Separate balance sheet, income statement and tax declaration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Base currency, statutory currency, and shared sets equals domain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Entity-specific data: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Employees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Bank account numbers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Entity Setup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3" descr="Address Data Creat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9650" y="2061369"/>
            <a:ext cx="7124700" cy="2876550"/>
          </a:xfrm>
          <a:noFill/>
          <a:ln>
            <a:solidFill>
              <a:schemeClr val="tx1"/>
            </a:solidFill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Address-Related Data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28650" y="871538"/>
            <a:ext cx="8029575" cy="5053012"/>
          </a:xfrm>
        </p:spPr>
        <p:txBody>
          <a:bodyPr/>
          <a:lstStyle/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Every customer, supplier, end user, entity, and employee is linked to a business relation code</a:t>
            </a:r>
          </a:p>
          <a:p>
            <a:pPr marL="338138" indent="-338138" defTabSz="449263" eaLnBrk="1" hangingPunct="1">
              <a:spcBef>
                <a:spcPts val="12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 eaLnBrk="1" hangingPunct="1">
              <a:spcBef>
                <a:spcPts val="12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Create business relations as needed when creating a new customer or supplier</a:t>
            </a:r>
          </a:p>
          <a:p>
            <a:pPr marL="338138" indent="-338138" defTabSz="449263" eaLnBrk="1" hangingPunct="1">
              <a:spcBef>
                <a:spcPts val="12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can have different address types:</a:t>
            </a:r>
          </a:p>
          <a:p>
            <a:pPr marL="738188" lvl="1" indent="-280988" defTabSz="449263" eaLnBrk="1" hangingPunct="1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</p:txBody>
      </p:sp>
      <p:graphicFrame>
        <p:nvGraphicFramePr>
          <p:cNvPr id="56324" name="Group 4"/>
          <p:cNvGraphicFramePr>
            <a:graphicFrameLocks noGrp="1"/>
          </p:cNvGraphicFramePr>
          <p:nvPr>
            <p:ph idx="1"/>
          </p:nvPr>
        </p:nvGraphicFramePr>
        <p:xfrm>
          <a:off x="523875" y="4054475"/>
          <a:ext cx="8229601" cy="1566863"/>
        </p:xfrm>
        <a:graphic>
          <a:graphicData uri="http://schemas.openxmlformats.org/drawingml/2006/table">
            <a:tbl>
              <a:tblPr/>
              <a:tblGrid>
                <a:gridCol w="4115796"/>
                <a:gridCol w="4113805"/>
              </a:tblGrid>
              <a:tr h="15668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Reminder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Remittance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14748" marR="114748"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14748" marR="114748"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Relations Setup</a:t>
            </a:r>
          </a:p>
        </p:txBody>
      </p:sp>
      <p:sp>
        <p:nvSpPr>
          <p:cNvPr id="348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 Create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EF-FFSB-190</a:t>
            </a:r>
          </a:p>
        </p:txBody>
      </p:sp>
      <p:pic>
        <p:nvPicPr>
          <p:cNvPr id="35843" name="Picture 17" descr="Custom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550" y="982663"/>
            <a:ext cx="5430838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4451202" y="1504950"/>
            <a:ext cx="4254647" cy="46166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hlink"/>
                </a:solidFill>
                <a:latin typeface="+mj-lt"/>
              </a:rPr>
              <a:t>Click to create a business relation</a:t>
            </a:r>
          </a:p>
        </p:txBody>
      </p:sp>
      <p:sp>
        <p:nvSpPr>
          <p:cNvPr id="35846" name="Line 11"/>
          <p:cNvSpPr>
            <a:spLocks noChangeShapeType="1"/>
          </p:cNvSpPr>
          <p:nvPr/>
        </p:nvSpPr>
        <p:spPr bwMode="auto">
          <a:xfrm flipH="1">
            <a:off x="3838575" y="1866900"/>
            <a:ext cx="60960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8" name="Oval 14"/>
          <p:cNvSpPr>
            <a:spLocks noChangeArrowheads="1"/>
          </p:cNvSpPr>
          <p:nvPr/>
        </p:nvSpPr>
        <p:spPr bwMode="auto">
          <a:xfrm>
            <a:off x="923925" y="885825"/>
            <a:ext cx="14478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9" name="Line 16"/>
          <p:cNvSpPr>
            <a:spLocks noChangeShapeType="1"/>
          </p:cNvSpPr>
          <p:nvPr/>
        </p:nvSpPr>
        <p:spPr bwMode="auto">
          <a:xfrm>
            <a:off x="1762125" y="1419225"/>
            <a:ext cx="838200" cy="1066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0" name="Picture 18" descr="BR-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513" y="2487613"/>
            <a:ext cx="60864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Oval 15"/>
          <p:cNvSpPr>
            <a:spLocks noChangeArrowheads="1"/>
          </p:cNvSpPr>
          <p:nvPr/>
        </p:nvSpPr>
        <p:spPr bwMode="auto">
          <a:xfrm>
            <a:off x="2308225" y="2447925"/>
            <a:ext cx="1828800" cy="3810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2" name="Picture 19" descr="BR-Addr-Crea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0" y="3292475"/>
            <a:ext cx="6115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1381125" y="4086225"/>
            <a:ext cx="1371600" cy="16637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88857" y="3273425"/>
            <a:ext cx="2368593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Insert New Row to </a:t>
            </a:r>
          </a:p>
          <a:p>
            <a:pPr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create address info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Combine multiple debtor, creditor positions</a:t>
            </a:r>
          </a:p>
          <a:p>
            <a:pPr eaLnBrk="1" hangingPunct="1"/>
            <a:r>
              <a:rPr lang="en-US" sz="2400" smtClean="0"/>
              <a:t>Allows for AR, AP netting and inter-company transactions</a:t>
            </a:r>
          </a:p>
          <a:p>
            <a:pPr eaLnBrk="1" hangingPunct="1"/>
            <a:endParaRPr lang="en-US" sz="2400" smtClean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 Features</a:t>
            </a:r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EF-QAD-320</a:t>
            </a:r>
          </a:p>
        </p:txBody>
      </p:sp>
      <p:pic>
        <p:nvPicPr>
          <p:cNvPr id="36867" name="Picture 2" descr="Business Relation Create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588" y="2216150"/>
            <a:ext cx="78581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187575" y="3919538"/>
            <a:ext cx="550863" cy="858837"/>
          </a:xfrm>
          <a:prstGeom prst="ellipse">
            <a:avLst/>
          </a:prstGeom>
          <a:noFill/>
          <a:ln w="952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Entity Create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08013" y="1120775"/>
            <a:ext cx="7904162" cy="4749800"/>
            <a:chOff x="541338" y="1778000"/>
            <a:chExt cx="7904162" cy="4749800"/>
          </a:xfrm>
        </p:grpSpPr>
        <p:pic>
          <p:nvPicPr>
            <p:cNvPr id="37890" name="Picture 10" descr="Entity-Creat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1338" y="1778000"/>
              <a:ext cx="6480175" cy="474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3" name="Text Box 4"/>
            <p:cNvSpPr txBox="1">
              <a:spLocks noChangeArrowheads="1"/>
            </p:cNvSpPr>
            <p:nvPr/>
          </p:nvSpPr>
          <p:spPr bwMode="auto">
            <a:xfrm>
              <a:off x="5454650" y="5145088"/>
              <a:ext cx="2990850" cy="558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Error prevention</a:t>
              </a:r>
            </a:p>
          </p:txBody>
        </p:sp>
        <p:sp>
          <p:nvSpPr>
            <p:cNvPr id="37895" name="Line 6"/>
            <p:cNvSpPr>
              <a:spLocks noChangeShapeType="1"/>
            </p:cNvSpPr>
            <p:nvPr/>
          </p:nvSpPr>
          <p:spPr bwMode="auto">
            <a:xfrm flipH="1" flipV="1">
              <a:off x="6165850" y="4476750"/>
              <a:ext cx="768350" cy="66675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6" name="Line 7"/>
            <p:cNvSpPr>
              <a:spLocks noChangeShapeType="1"/>
            </p:cNvSpPr>
            <p:nvPr/>
          </p:nvSpPr>
          <p:spPr bwMode="auto">
            <a:xfrm flipH="1" flipV="1">
              <a:off x="6273800" y="4203700"/>
              <a:ext cx="685800" cy="93980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596900" y="2971800"/>
              <a:ext cx="2857500" cy="203200"/>
            </a:xfrm>
            <a:prstGeom prst="rect">
              <a:avLst/>
            </a:prstGeom>
            <a:noFill/>
            <a:ln w="19050" algn="ctr">
              <a:solidFill>
                <a:srgbClr val="0000CC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EF-FFSB-210</a:t>
            </a:r>
          </a:p>
        </p:txBody>
      </p:sp>
      <p:pic>
        <p:nvPicPr>
          <p:cNvPr id="5" name="Picture 4" descr="security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" y="1590675"/>
            <a:ext cx="49911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smtClean="0">
                <a:ea typeface="宋体" pitchFamily="2" charset="-122"/>
              </a:rPr>
              <a:t>1)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EF-FFSB-220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2) User Maintenance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EF-FFSB-230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63" y="1022350"/>
            <a:ext cx="6819900" cy="4219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5" y="4038600"/>
            <a:ext cx="7467600" cy="213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0213" y="3665538"/>
            <a:ext cx="2324100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smtClean="0"/>
              <a:t>3) User Access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EF-FFSB-240</a:t>
            </a:r>
          </a:p>
        </p:txBody>
      </p:sp>
      <p:pic>
        <p:nvPicPr>
          <p:cNvPr id="41988" name="Picture 7" descr="UserDom-EntAc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2003425"/>
            <a:ext cx="846137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869407" y="4322763"/>
            <a:ext cx="2670924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000">
                <a:latin typeface="+mj-lt"/>
              </a:rPr>
              <a:t>Assign domains and</a:t>
            </a:r>
          </a:p>
          <a:p>
            <a:r>
              <a:rPr lang="en-US" sz="2000">
                <a:latin typeface="+mj-lt"/>
              </a:rPr>
              <a:t>Entities to 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Structure 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EF-FFSB-040</a:t>
            </a:r>
          </a:p>
        </p:txBody>
      </p:sp>
      <p:pic>
        <p:nvPicPr>
          <p:cNvPr id="12" name="Picture 11" descr="Set-Up-Fin-Str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335" y="1019175"/>
            <a:ext cx="5885240" cy="516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4) Link All Together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EF-FFSB-250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55875" y="5802313"/>
            <a:ext cx="612457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1600"/>
              <a:t>  </a:t>
            </a:r>
          </a:p>
        </p:txBody>
      </p:sp>
      <p:pic>
        <p:nvPicPr>
          <p:cNvPr id="43013" name="Picture 6" descr="RoleMem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2076450"/>
            <a:ext cx="85121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12750" y="2882900"/>
            <a:ext cx="378460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44036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51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at database level </a:t>
            </a:r>
          </a:p>
          <a:p>
            <a:pPr lvl="1" eaLnBrk="1" hangingPunct="1"/>
            <a:r>
              <a:rPr lang="en-US" dirty="0" smtClean="0"/>
              <a:t>To be used with business relations and shared set data (customers, suppliers)</a:t>
            </a:r>
          </a:p>
          <a:p>
            <a:pPr lvl="1" eaLnBrk="1" hangingPunct="1"/>
            <a:r>
              <a:rPr lang="en-US" dirty="0" smtClean="0"/>
              <a:t>Exception: tax rate setup at domain level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Introduced in QAD Enterprise Edition:</a:t>
            </a:r>
          </a:p>
          <a:p>
            <a:pPr lvl="1" eaLnBrk="1" hangingPunct="1"/>
            <a:r>
              <a:rPr lang="en-US" dirty="0" smtClean="0"/>
              <a:t>Tax box</a:t>
            </a:r>
          </a:p>
          <a:p>
            <a:pPr lvl="1" eaLnBrk="1" hangingPunct="1"/>
            <a:r>
              <a:rPr lang="en-US" dirty="0" smtClean="0"/>
              <a:t>Tax group</a:t>
            </a:r>
          </a:p>
          <a:p>
            <a:pPr lvl="1" eaLnBrk="1" hangingPunct="1"/>
            <a:r>
              <a:rPr lang="en-US" dirty="0" smtClean="0"/>
              <a:t>Extensive reporting</a:t>
            </a:r>
          </a:p>
          <a:p>
            <a:pPr lvl="1" eaLnBrk="1" hangingPunct="1"/>
            <a:r>
              <a:rPr lang="en-US" dirty="0" smtClean="0"/>
              <a:t>Tax calendar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Setup: Global Tax Management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>
            <a:normAutofit/>
          </a:bodyPr>
          <a:lstStyle/>
          <a:p>
            <a:pPr eaLnBrk="1" hangingPunct="1"/>
            <a:r>
              <a:rPr lang="en-US" smtClean="0"/>
              <a:t>Tax Attributes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EF-FFSB-350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527425" y="938213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Class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303963" y="177323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Group</a:t>
            </a:r>
            <a:endParaRPr lang="en-US" sz="1600">
              <a:latin typeface="+mj-lt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536950" y="30638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Zone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3532188" y="1992313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46088" name="Text Box 7"/>
          <p:cNvSpPr txBox="1">
            <a:spLocks noChangeArrowheads="1"/>
          </p:cNvSpPr>
          <p:nvPr/>
        </p:nvSpPr>
        <p:spPr bwMode="auto">
          <a:xfrm>
            <a:off x="6186488" y="5622925"/>
            <a:ext cx="21605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(*) = optional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6302375" y="28352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Box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614363" y="938213"/>
            <a:ext cx="2205037" cy="719137"/>
          </a:xfrm>
          <a:prstGeom prst="rect">
            <a:avLst/>
          </a:prstGeom>
          <a:solidFill>
            <a:srgbClr val="E6E6E6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GTM</a:t>
            </a:r>
            <a:endParaRPr lang="en-US" sz="1600">
              <a:latin typeface="+mj-lt"/>
            </a:endParaRP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6297613" y="3924300"/>
            <a:ext cx="2205037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Calendar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3530600" y="4230688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Environment</a:t>
            </a:r>
          </a:p>
        </p:txBody>
      </p:sp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3544888" y="534828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Rate</a:t>
            </a:r>
          </a:p>
        </p:txBody>
      </p:sp>
      <p:cxnSp>
        <p:nvCxnSpPr>
          <p:cNvPr id="72724" name="AutoShape 20"/>
          <p:cNvCxnSpPr>
            <a:cxnSpLocks noChangeShapeType="1"/>
            <a:stCxn id="72713" idx="3"/>
            <a:endCxn id="72721" idx="1"/>
          </p:cNvCxnSpPr>
          <p:nvPr/>
        </p:nvCxnSpPr>
        <p:spPr bwMode="auto">
          <a:xfrm>
            <a:off x="2833688" y="1298575"/>
            <a:ext cx="696912" cy="4410075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5" name="AutoShape 21"/>
          <p:cNvCxnSpPr>
            <a:cxnSpLocks noChangeShapeType="1"/>
            <a:stCxn id="72713" idx="3"/>
            <a:endCxn id="72718" idx="1"/>
          </p:cNvCxnSpPr>
          <p:nvPr/>
        </p:nvCxnSpPr>
        <p:spPr bwMode="auto">
          <a:xfrm>
            <a:off x="2833688" y="1298575"/>
            <a:ext cx="682625" cy="3292475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6" name="AutoShape 22"/>
          <p:cNvCxnSpPr>
            <a:cxnSpLocks noChangeShapeType="1"/>
            <a:stCxn id="72713" idx="3"/>
            <a:endCxn id="72709" idx="1"/>
          </p:cNvCxnSpPr>
          <p:nvPr/>
        </p:nvCxnSpPr>
        <p:spPr bwMode="auto">
          <a:xfrm>
            <a:off x="2833688" y="1298575"/>
            <a:ext cx="688975" cy="2125663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7" name="AutoShape 23"/>
          <p:cNvCxnSpPr>
            <a:cxnSpLocks noChangeShapeType="1"/>
            <a:stCxn id="72713" idx="3"/>
            <a:endCxn id="72710" idx="1"/>
          </p:cNvCxnSpPr>
          <p:nvPr/>
        </p:nvCxnSpPr>
        <p:spPr bwMode="auto">
          <a:xfrm>
            <a:off x="2833688" y="1298575"/>
            <a:ext cx="684212" cy="1054100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8" name="AutoShape 24"/>
          <p:cNvCxnSpPr>
            <a:cxnSpLocks noChangeShapeType="1"/>
            <a:stCxn id="72713" idx="3"/>
            <a:endCxn id="72707" idx="1"/>
          </p:cNvCxnSpPr>
          <p:nvPr/>
        </p:nvCxnSpPr>
        <p:spPr bwMode="auto">
          <a:xfrm>
            <a:off x="2833688" y="1298575"/>
            <a:ext cx="679450" cy="0"/>
          </a:xfrm>
          <a:prstGeom prst="straightConnector1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Credit Terms Data Setup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19163" y="1236663"/>
            <a:ext cx="7398294" cy="4638675"/>
            <a:chOff x="661988" y="1503363"/>
            <a:chExt cx="7398294" cy="4638675"/>
          </a:xfrm>
        </p:grpSpPr>
        <p:pic>
          <p:nvPicPr>
            <p:cNvPr id="47106" name="Picture 10" descr="Credit-Terms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1988" y="1503363"/>
              <a:ext cx="6448425" cy="463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Text Box 9"/>
            <p:cNvSpPr txBox="1">
              <a:spLocks noChangeArrowheads="1"/>
            </p:cNvSpPr>
            <p:nvPr/>
          </p:nvSpPr>
          <p:spPr bwMode="auto">
            <a:xfrm>
              <a:off x="5834977" y="2112963"/>
              <a:ext cx="2076209" cy="8002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2000" dirty="0" smtClean="0">
                  <a:latin typeface="+mj-lt"/>
                </a:rPr>
                <a:t>Multi-language</a:t>
              </a:r>
              <a:endParaRPr lang="en-US" sz="2000" dirty="0">
                <a:latin typeface="+mj-lt"/>
              </a:endParaRPr>
            </a:p>
            <a:p>
              <a:r>
                <a:rPr lang="en-US" sz="2000" dirty="0">
                  <a:latin typeface="+mj-lt"/>
                </a:rPr>
                <a:t>Description</a:t>
              </a:r>
            </a:p>
          </p:txBody>
        </p:sp>
        <p:sp>
          <p:nvSpPr>
            <p:cNvPr id="47110" name="Rectangle 10"/>
            <p:cNvSpPr>
              <a:spLocks noChangeArrowheads="1"/>
            </p:cNvSpPr>
            <p:nvPr/>
          </p:nvSpPr>
          <p:spPr bwMode="auto">
            <a:xfrm>
              <a:off x="4991100" y="2962275"/>
              <a:ext cx="161925" cy="180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1" name="AutoShape 11"/>
            <p:cNvCxnSpPr>
              <a:cxnSpLocks noChangeShapeType="1"/>
              <a:stCxn id="47109" idx="1"/>
              <a:endCxn id="47110" idx="3"/>
            </p:cNvCxnSpPr>
            <p:nvPr/>
          </p:nvCxnSpPr>
          <p:spPr bwMode="auto">
            <a:xfrm rot="10800000" flipV="1">
              <a:off x="5153025" y="2513073"/>
              <a:ext cx="681952" cy="53969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  <p:sp>
          <p:nvSpPr>
            <p:cNvPr id="47112" name="Text Box 12"/>
            <p:cNvSpPr txBox="1">
              <a:spLocks noChangeArrowheads="1"/>
            </p:cNvSpPr>
            <p:nvPr/>
          </p:nvSpPr>
          <p:spPr bwMode="auto">
            <a:xfrm>
              <a:off x="5682707" y="3332163"/>
              <a:ext cx="2377575" cy="8002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Payment type:</a:t>
              </a:r>
            </a:p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Normal or Staged</a:t>
              </a:r>
            </a:p>
          </p:txBody>
        </p:sp>
        <p:sp>
          <p:nvSpPr>
            <p:cNvPr id="47113" name="Rectangle 14"/>
            <p:cNvSpPr>
              <a:spLocks noChangeArrowheads="1"/>
            </p:cNvSpPr>
            <p:nvPr/>
          </p:nvSpPr>
          <p:spPr bwMode="auto">
            <a:xfrm>
              <a:off x="3705225" y="3228975"/>
              <a:ext cx="200025" cy="171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4" name="AutoShape 15"/>
            <p:cNvCxnSpPr>
              <a:cxnSpLocks noChangeShapeType="1"/>
              <a:stCxn id="47112" idx="1"/>
              <a:endCxn id="47113" idx="3"/>
            </p:cNvCxnSpPr>
            <p:nvPr/>
          </p:nvCxnSpPr>
          <p:spPr bwMode="auto">
            <a:xfrm rot="10800000">
              <a:off x="3905251" y="3314701"/>
              <a:ext cx="1777457" cy="41757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Terms Data Setup 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EF-FFSB-450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352425" y="1331913"/>
            <a:ext cx="2957513" cy="2384425"/>
          </a:xfrm>
          <a:noFill/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>
                <a:solidFill>
                  <a:schemeClr val="hlink"/>
                </a:solidFill>
              </a:rPr>
              <a:t>Early payment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>
                <a:solidFill>
                  <a:schemeClr val="hlink"/>
                </a:solidFill>
              </a:rPr>
              <a:t>discount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hlink"/>
                </a:solidFill>
              </a:rPr>
              <a:t>setup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855663" y="4559300"/>
            <a:ext cx="2865437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  <a:latin typeface="+mj-lt"/>
              </a:rPr>
              <a:t>Discount Tab</a:t>
            </a:r>
          </a:p>
        </p:txBody>
      </p:sp>
      <p:sp>
        <p:nvSpPr>
          <p:cNvPr id="48133" name="AutoShape 5"/>
          <p:cNvSpPr>
            <a:spLocks/>
          </p:cNvSpPr>
          <p:nvPr/>
        </p:nvSpPr>
        <p:spPr bwMode="auto">
          <a:xfrm>
            <a:off x="3676650" y="4086225"/>
            <a:ext cx="390525" cy="1612900"/>
          </a:xfrm>
          <a:prstGeom prst="leftBrace">
            <a:avLst>
              <a:gd name="adj1" fmla="val 151190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825" y="1476375"/>
            <a:ext cx="4543425" cy="433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133600"/>
            <a:ext cx="3597275" cy="5053013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>
                <a:solidFill>
                  <a:schemeClr val="hlink"/>
                </a:solidFill>
              </a:rPr>
              <a:t>Staged credit terms</a:t>
            </a:r>
          </a:p>
          <a:p>
            <a:pPr eaLnBrk="1" hangingPunct="1"/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Terms Data Setup 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EF-FFSB-460</a:t>
            </a:r>
          </a:p>
        </p:txBody>
      </p:sp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5" y="1720850"/>
            <a:ext cx="4743450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9158" name="AutoShape 5"/>
          <p:cNvSpPr>
            <a:spLocks/>
          </p:cNvSpPr>
          <p:nvPr/>
        </p:nvSpPr>
        <p:spPr bwMode="auto">
          <a:xfrm>
            <a:off x="3733800" y="4343400"/>
            <a:ext cx="107950" cy="1123950"/>
          </a:xfrm>
          <a:prstGeom prst="leftBrace">
            <a:avLst>
              <a:gd name="adj1" fmla="val 86765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9159" name="Text Box 6"/>
          <p:cNvSpPr txBox="1">
            <a:spLocks noChangeArrowheads="1"/>
          </p:cNvSpPr>
          <p:nvPr/>
        </p:nvSpPr>
        <p:spPr bwMode="auto">
          <a:xfrm>
            <a:off x="609600" y="4648200"/>
            <a:ext cx="2865438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hlink"/>
                </a:solidFill>
                <a:latin typeface="+mj-lt"/>
              </a:rPr>
              <a:t>Staged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Determine invoice process flow</a:t>
            </a:r>
          </a:p>
          <a:p>
            <a:pPr eaLnBrk="1" hangingPunct="1"/>
            <a:r>
              <a:rPr lang="en-US" smtClean="0"/>
              <a:t>Use for supplier and customer invoices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Codes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EF-FFSB-470</a:t>
            </a:r>
          </a:p>
        </p:txBody>
      </p:sp>
      <p:sp>
        <p:nvSpPr>
          <p:cNvPr id="50181" name="AutoShape 5"/>
          <p:cNvSpPr>
            <a:spLocks/>
          </p:cNvSpPr>
          <p:nvPr/>
        </p:nvSpPr>
        <p:spPr bwMode="auto">
          <a:xfrm>
            <a:off x="2676525" y="3848100"/>
            <a:ext cx="111125" cy="2173288"/>
          </a:xfrm>
          <a:prstGeom prst="leftBrace">
            <a:avLst>
              <a:gd name="adj1" fmla="val 162976"/>
              <a:gd name="adj2" fmla="val 50000"/>
            </a:avLst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707736" y="4610100"/>
            <a:ext cx="183255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Attributes</a:t>
            </a:r>
          </a:p>
        </p:txBody>
      </p:sp>
      <p:pic>
        <p:nvPicPr>
          <p:cNvPr id="5018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25" y="1943100"/>
            <a:ext cx="5638800" cy="426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Locked for payment: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Invoice Approved: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Allocation status:</a:t>
            </a:r>
          </a:p>
          <a:p>
            <a:pPr lvl="1" eaLnBrk="1" hangingPunct="1"/>
            <a:r>
              <a:rPr lang="en-US" dirty="0" smtClean="0"/>
              <a:t>No Allocation</a:t>
            </a:r>
          </a:p>
          <a:p>
            <a:pPr lvl="1" eaLnBrk="1" hangingPunct="1"/>
            <a:r>
              <a:rPr lang="en-US" dirty="0" smtClean="0"/>
              <a:t>Transient Allocation</a:t>
            </a:r>
          </a:p>
          <a:p>
            <a:pPr lvl="1" eaLnBrk="1" hangingPunct="1"/>
            <a:r>
              <a:rPr lang="en-US" dirty="0" smtClean="0"/>
              <a:t>Allocation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Initial status: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Receiver Matching: Y/N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Status after match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Do not Increment Reminder Count: Y/N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 Attributes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52228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9256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Currency-Related Data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5825" y="1133475"/>
            <a:ext cx="7356475" cy="5026025"/>
            <a:chOff x="304800" y="1495425"/>
            <a:chExt cx="7356475" cy="5026025"/>
          </a:xfrm>
        </p:grpSpPr>
        <p:pic>
          <p:nvPicPr>
            <p:cNvPr id="717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752600"/>
              <a:ext cx="4991100" cy="281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73350" y="4149725"/>
              <a:ext cx="4324350" cy="2371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 descr="ExchangRateTyp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41950" y="1495425"/>
              <a:ext cx="2219325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set of codes supplied with system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Determined by  specific </a:t>
            </a:r>
            <a:r>
              <a:rPr lang="en-US" dirty="0" smtClean="0"/>
              <a:t>financial structure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Shared Set Codes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EF-FFSB-060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533650"/>
            <a:ext cx="5943600" cy="291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Financial data shared across domains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Minimum one shared set code of each type of data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Use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profiles to link one shared set type to data in another shared set type </a:t>
            </a:r>
          </a:p>
          <a:p>
            <a:pPr lvl="1" eaLnBrk="1" hangingPunct="1"/>
            <a:r>
              <a:rPr lang="en-US" dirty="0" smtClean="0"/>
              <a:t>Example: customers and suppliers link to control </a:t>
            </a:r>
            <a:r>
              <a:rPr lang="en-US" dirty="0" smtClean="0"/>
              <a:t>accounts</a:t>
            </a:r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Shared Set Data Setup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Exchange rates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GL 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Daybooks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Suppliers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Customers</a:t>
            </a:r>
          </a:p>
          <a:p>
            <a:pPr eaLnBrk="1" hangingPunct="1">
              <a:tabLst>
                <a:tab pos="4976813" algn="l"/>
              </a:tabLst>
            </a:pPr>
            <a:endParaRPr lang="en-US" sz="2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Types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 Supplier (Supplier Shared Set): </a:t>
            </a:r>
            <a:r>
              <a:rPr lang="en-US" dirty="0" err="1" smtClean="0"/>
              <a:t>MyVendor</a:t>
            </a:r>
            <a:endParaRPr lang="en-US" dirty="0" smtClean="0"/>
          </a:p>
          <a:p>
            <a:pPr eaLnBrk="1" hangingPunct="1"/>
            <a:r>
              <a:rPr lang="en-US" dirty="0" smtClean="0"/>
              <a:t>3 Domains: US, EMEA, ASIA</a:t>
            </a:r>
          </a:p>
          <a:p>
            <a:pPr eaLnBrk="1" hangingPunct="1"/>
            <a:r>
              <a:rPr lang="en-US" dirty="0" smtClean="0"/>
              <a:t>3 COAs (GL Shared Sets)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Supplier: </a:t>
            </a:r>
            <a:r>
              <a:rPr lang="en-US" b="1" dirty="0" err="1" smtClean="0"/>
              <a:t>MyVendor</a:t>
            </a:r>
            <a:r>
              <a:rPr lang="en-US" dirty="0" smtClean="0"/>
              <a:t> (exists in domains A, B, C)</a:t>
            </a:r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Profile for Supplier Account Control Invoices: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          </a:t>
            </a:r>
            <a:r>
              <a:rPr lang="en-US" sz="2400" dirty="0" smtClean="0"/>
              <a:t>Domain US       Domain EMEA     Domain Asia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2400" dirty="0" smtClean="0"/>
              <a:t>GL Acct:	 2000		     		2500	  	        		3000</a:t>
            </a:r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Data Setup with Profiles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EF-FFSB-090</a:t>
            </a: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 rot="18413903">
            <a:off x="2404269" y="4104481"/>
            <a:ext cx="750888" cy="447675"/>
          </a:xfrm>
          <a:prstGeom prst="leftArrow">
            <a:avLst>
              <a:gd name="adj1" fmla="val 50000"/>
              <a:gd name="adj2" fmla="val 41933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0" name="AutoShape 5"/>
          <p:cNvSpPr>
            <a:spLocks noChangeArrowheads="1"/>
          </p:cNvSpPr>
          <p:nvPr/>
        </p:nvSpPr>
        <p:spPr bwMode="auto">
          <a:xfrm rot="13891421">
            <a:off x="4441825" y="4090988"/>
            <a:ext cx="598487" cy="446088"/>
          </a:xfrm>
          <a:prstGeom prst="leftArrow">
            <a:avLst>
              <a:gd name="adj1" fmla="val 50000"/>
              <a:gd name="adj2" fmla="val 33541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rot="13571946">
            <a:off x="6267450" y="4059238"/>
            <a:ext cx="746125" cy="361950"/>
          </a:xfrm>
          <a:prstGeom prst="leftArrow">
            <a:avLst>
              <a:gd name="adj1" fmla="val 50000"/>
              <a:gd name="adj2" fmla="val 51535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Objectives&amp;#x0D;&amp;#x0A;&amp;quot;&quot;/&gt;&lt;property id=&quot;20307&quot; value=&quot;321&quot;/&gt;&lt;/object&gt;&lt;object type=&quot;3&quot; unique_id=&quot;10006&quot;&gt;&lt;property id=&quot;20148&quot; value=&quot;5&quot;/&gt;&lt;property id=&quot;20300&quot; value=&quot;Slide 3 - &amp;quot;Overview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 - &amp;quot;Currency Related Data&amp;quot;&quot;/&gt;&lt;property id=&quot;20307&quot; value=&quot;285&quot;/&gt;&lt;/object&gt;&lt;object type=&quot;3&quot; unique_id=&quot;10009&quot;&gt;&lt;property id=&quot;20148&quot; value=&quot;5&quot;/&gt;&lt;property id=&quot;20300&quot; value=&quot;Slide 6 - &amp;quot;Shared Set Codes&amp;quot;&quot;/&gt;&lt;property id=&quot;20307&quot; value=&quot;287&quot;/&gt;&lt;/object&gt;&lt;object type=&quot;3&quot; unique_id=&quot;10010&quot;&gt;&lt;property id=&quot;20148&quot; value=&quot;5&quot;/&gt;&lt;property id=&quot;20300&quot; value=&quot;Slide 7 - &amp;quot;Shared Set Data Setup&amp;quot;&quot;/&gt;&lt;property id=&quot;20307&quot; value=&quot;288&quot;/&gt;&lt;/object&gt;&lt;object type=&quot;3&quot; unique_id=&quot;10011&quot;&gt;&lt;property id=&quot;20148&quot; value=&quot;5&quot;/&gt;&lt;property id=&quot;20300&quot; value=&quot;Slide 8 - &amp;quot;Shared Set Types&amp;quot;&quot;/&gt;&lt;property id=&quot;20307&quot; value=&quot;290&quot;/&gt;&lt;/object&gt;&lt;object type=&quot;3&quot; unique_id=&quot;10012&quot;&gt;&lt;property id=&quot;20148&quot; value=&quot;5&quot;/&gt;&lt;property id=&quot;20300&quot; value=&quot;Slide 9 - &amp;quot;Shared Set Data Setup with Profiles&amp;quot;&quot;/&gt;&lt;property id=&quot;20307&quot; value=&quot;289&quot;/&gt;&lt;/object&gt;&lt;object type=&quot;3&quot; unique_id=&quot;10013&quot;&gt;&lt;property id=&quot;20148&quot; value=&quot;5&quot;/&gt;&lt;property id=&quot;20300&quot; value=&quot;Slide 10 - &amp;quot;Profiles&amp;quot;&quot;/&gt;&lt;property id=&quot;20307&quot; value=&quot;337&quot;/&gt;&lt;/object&gt;&lt;object type=&quot;3&quot; unique_id=&quot;10014&quot;&gt;&lt;property id=&quot;20148&quot; value=&quot;5&quot;/&gt;&lt;property id=&quot;20300&quot; value=&quot;Slide 11 - &amp;quot;Profiles Setup Highlights&amp;quot;&quot;/&gt;&lt;property id=&quot;20307&quot; value=&quot;335&quot;/&gt;&lt;/object&gt;&lt;object type=&quot;3&quot; unique_id=&quot;10015&quot;&gt;&lt;property id=&quot;20148&quot; value=&quot;5&quot;/&gt;&lt;property id=&quot;20300&quot; value=&quot;Slide 12 - &amp;quot;Profile Types&amp;quot;&quot;/&gt;&lt;property id=&quot;20307&quot; value=&quot;338&quot;/&gt;&lt;/object&gt;&lt;object type=&quot;3&quot; unique_id=&quot;10016&quot;&gt;&lt;property id=&quot;20148&quot; value=&quot;5&quot;/&gt;&lt;property id=&quot;20300&quot; value=&quot;Slide 13 - &amp;quot;Accounting Layer Highlights&amp;quot;&quot;/&gt;&lt;property id=&quot;20307&quot; value=&quot;354&quot;/&gt;&lt;/object&gt;&lt;object type=&quot;3&quot; unique_id=&quot;10017&quot;&gt;&lt;property id=&quot;20148&quot; value=&quot;5&quot;/&gt;&lt;property id=&quot;20300&quot; value=&quot;Slide 14 - &amp;quot;Accounting Layers&amp;quot;&quot;/&gt;&lt;property id=&quot;20307&quot; value=&quot;353&quot;/&gt;&lt;/object&gt;&lt;object type=&quot;3&quot; unique_id=&quot;10018&quot;&gt;&lt;property id=&quot;20148&quot; value=&quot;5&quot;/&gt;&lt;property id=&quot;20300&quot; value=&quot;Slide 15 - &amp;quot;Daybooks&amp;quot;&quot;/&gt;&lt;property id=&quot;20307&quot; value=&quot;346&quot;/&gt;&lt;/object&gt;&lt;object type=&quot;3&quot; unique_id=&quot;10019&quot;&gt;&lt;property id=&quot;20148&quot; value=&quot;5&quot;/&gt;&lt;property id=&quot;20300&quot; value=&quot;Slide 16 - &amp;quot;Daybook Process&amp;quot;&quot;/&gt;&lt;property id=&quot;20307&quot; value=&quot;347&quot;/&gt;&lt;/object&gt;&lt;object type=&quot;3&quot; unique_id=&quot;10020&quot;&gt;&lt;property id=&quot;20148&quot; value=&quot;5&quot;/&gt;&lt;property id=&quot;20300&quot; value=&quot;Slide 17 - &amp;quot;Daybook Groups&amp;quot;&quot;/&gt;&lt;property id=&quot;20307&quot; value=&quot;355&quot;/&gt;&lt;/object&gt;&lt;object type=&quot;3&quot; unique_id=&quot;10021&quot;&gt;&lt;property id=&quot;20148&quot; value=&quot;5&quot;/&gt;&lt;property id=&quot;20300&quot; value=&quot;Slide 18 - &amp;quot;Daybook Groups – Continued&amp;quot;&quot;/&gt;&lt;property id=&quot;20307&quot; value=&quot;356&quot;/&gt;&lt;/object&gt;&lt;object type=&quot;3&quot; unique_id=&quot;10022&quot;&gt;&lt;property id=&quot;20148&quot; value=&quot;5&quot;/&gt;&lt;property id=&quot;20300&quot; value=&quot;Slide 19 - &amp;quot;Daybook Create&amp;quot;&quot;/&gt;&lt;property id=&quot;20307&quot; value=&quot;348&quot;/&gt;&lt;/object&gt;&lt;object type=&quot;3&quot; unique_id=&quot;10023&quot;&gt;&lt;property id=&quot;20148&quot; value=&quot;5&quot;/&gt;&lt;property id=&quot;20300&quot; value=&quot;Slide 20 - &amp;quot;Operational Daybooks&amp;quot;&quot;/&gt;&lt;property id=&quot;20307&quot; value=&quot;351&quot;/&gt;&lt;/object&gt;&lt;object type=&quot;3&quot; unique_id=&quot;10024&quot;&gt;&lt;property id=&quot;20148&quot; value=&quot;5&quot;/&gt;&lt;property id=&quot;20300&quot; value=&quot;Slide 21 - &amp;quot;Default Daybook Maintenance&amp;quot;&quot;/&gt;&lt;property id=&quot;20307&quot; value=&quot;349&quot;/&gt;&lt;/object&gt;&lt;object type=&quot;3&quot; unique_id=&quot;10025&quot;&gt;&lt;property id=&quot;20148&quot; value=&quot;5&quot;/&gt;&lt;property id=&quot;20300&quot; value=&quot;Slide 22 - &amp;quot;Daybook Sets&amp;quot;&quot;/&gt;&lt;property id=&quot;20307&quot; value=&quot;350&quot;/&gt;&lt;/object&gt;&lt;object type=&quot;3&quot; unique_id=&quot;10026&quot;&gt;&lt;property id=&quot;20148&quot; value=&quot;5&quot;/&gt;&lt;property id=&quot;20300&quot; value=&quot;Slide 23 - &amp;quot;Setting Up AR Daybook Sets&amp;quot;&quot;/&gt;&lt;property id=&quot;20307&quot; value=&quot;352&quot;/&gt;&lt;/object&gt;&lt;object type=&quot;3&quot; unique_id=&quot;10027&quot;&gt;&lt;property id=&quot;20148&quot; value=&quot;5&quot;/&gt;&lt;property id=&quot;20300&quot; value=&quot;Slide 24 - &amp;quot;Setting Up AP Daybook Sets&amp;quot;&quot;/&gt;&lt;property id=&quot;20307&quot; value=&quot;357&quot;/&gt;&lt;/object&gt;&lt;object type=&quot;3&quot; unique_id=&quot;10028&quot;&gt;&lt;property id=&quot;20148&quot; value=&quot;5&quot;/&gt;&lt;property id=&quot;20300&quot; value=&quot;Slide 25 - &amp;quot;Domain Creation Process Flow&amp;quot;&quot;/&gt;&lt;property id=&quot;20307&quot; value=&quot;280&quot;/&gt;&lt;/object&gt;&lt;object type=&quot;3&quot; unique_id=&quot;10029&quot;&gt;&lt;property id=&quot;20148&quot; value=&quot;5&quot;/&gt;&lt;property id=&quot;20300&quot; value=&quot;Slide 26 - &amp;quot;Domain Create&amp;quot;&quot;/&gt;&lt;property id=&quot;20307&quot; value=&quot;281&quot;/&gt;&lt;/object&gt;&lt;object type=&quot;3&quot; unique_id=&quot;10030&quot;&gt;&lt;property id=&quot;20148&quot; value=&quot;5&quot;/&gt;&lt;property id=&quot;20300&quot; value=&quot;Slide 27 - &amp;quot;Link Domain to Shared Sets&amp;quot;&quot;/&gt;&lt;property id=&quot;20307&quot; value=&quot;282&quot;/&gt;&lt;/object&gt;&lt;object type=&quot;3&quot; unique_id=&quot;10031&quot;&gt;&lt;property id=&quot;20148&quot; value=&quot;5&quot;/&gt;&lt;property id=&quot;20300&quot; value=&quot;Slide 28 - &amp;quot;Domain Level Data&amp;quot;&quot;/&gt;&lt;property id=&quot;20307&quot; value=&quot;283&quot;/&gt;&lt;/object&gt;&lt;object type=&quot;3&quot; unique_id=&quot;10032&quot;&gt;&lt;property id=&quot;20148&quot; value=&quot;5&quot;/&gt;&lt;property id=&quot;20300&quot; value=&quot;Slide 29 - &amp;quot;Domain Level&amp;#x0D;&amp;#x0A;Data&amp;quot;&quot;/&gt;&lt;property id=&quot;20307&quot; value=&quot;284&quot;/&gt;&lt;/object&gt;&lt;object type=&quot;3&quot; unique_id=&quot;10033&quot;&gt;&lt;property id=&quot;20148&quot; value=&quot;5&quot;/&gt;&lt;property id=&quot;20300&quot; value=&quot;Slide 30 - &amp;quot;Entity Setup&amp;quot;&quot;/&gt;&lt;property id=&quot;20307&quot; value=&quot;291&quot;/&gt;&lt;/object&gt;&lt;object type=&quot;3&quot; unique_id=&quot;10034&quot;&gt;&lt;property id=&quot;20148&quot; value=&quot;5&quot;/&gt;&lt;property id=&quot;20300&quot; value=&quot;Slide 31 - &amp;quot;Address Related Data&amp;quot;&quot;/&gt;&lt;property id=&quot;20307&quot; value=&quot;286&quot;/&gt;&lt;/object&gt;&lt;object type=&quot;3&quot; unique_id=&quot;10035&quot;&gt;&lt;property id=&quot;20148&quot; value=&quot;5&quot;/&gt;&lt;property id=&quot;20300&quot; value=&quot;Slide 32 - &amp;quot;Business Relations Setup&amp;quot;&quot;/&gt;&lt;property id=&quot;20307&quot; value=&quot;294&quot;/&gt;&lt;/object&gt;&lt;object type=&quot;3&quot; unique_id=&quot;10036&quot;&gt;&lt;property id=&quot;20148&quot; value=&quot;5&quot;/&gt;&lt;property id=&quot;20300&quot; value=&quot;Slide 33 - &amp;quot;Business Relation Create&amp;quot;&quot;/&gt;&lt;property id=&quot;20307&quot; value=&quot;296&quot;/&gt;&lt;/object&gt;&lt;object type=&quot;3&quot; unique_id=&quot;10037&quot;&gt;&lt;property id=&quot;20148&quot; value=&quot;5&quot;/&gt;&lt;property id=&quot;20300&quot; value=&quot;Slide 34 - &amp;quot;Business Relation Features&amp;quot;&quot;/&gt;&lt;property id=&quot;20307&quot; value=&quot;336&quot;/&gt;&lt;/object&gt;&lt;object type=&quot;3&quot; unique_id=&quot;10038&quot;&gt;&lt;property id=&quot;20148&quot; value=&quot;5&quot;/&gt;&lt;property id=&quot;20300&quot; value=&quot;Slide 35 - &amp;quot;Entity Create&amp;quot;&quot;/&gt;&lt;property id=&quot;20307&quot; value=&quot;292&quot;/&gt;&lt;/object&gt;&lt;object type=&quot;3&quot; unique_id=&quot;10039&quot;&gt;&lt;property id=&quot;20148&quot; value=&quot;5&quot;/&gt;&lt;property id=&quot;20300&quot; value=&quot;Slide 36 - &amp;quot;Security Setup&amp;quot;&quot;/&gt;&lt;property id=&quot;20307&quot; value=&quot;297&quot;/&gt;&lt;/object&gt;&lt;object type=&quot;3&quot; unique_id=&quot;10040&quot;&gt;&lt;property id=&quot;20148&quot; value=&quot;5&quot;/&gt;&lt;property id=&quot;20300&quot; value=&quot;Slide 37 - &amp;quot;1) Roles&amp;quot;&quot;/&gt;&lt;property id=&quot;20307&quot; value=&quot;298&quot;/&gt;&lt;/object&gt;&lt;object type=&quot;3&quot; unique_id=&quot;10041&quot;&gt;&lt;property id=&quot;20148&quot; value=&quot;5&quot;/&gt;&lt;property id=&quot;20300&quot; value=&quot;Slide 38 - &amp;quot;2) User Maintenance&amp;quot;&quot;/&gt;&lt;property id=&quot;20307&quot; value=&quot;299&quot;/&gt;&lt;/object&gt;&lt;object type=&quot;3&quot; unique_id=&quot;10042&quot;&gt;&lt;property id=&quot;20148&quot; value=&quot;5&quot;/&gt;&lt;property id=&quot;20300&quot; value=&quot;Slide 39 - &amp;quot;3) User Access&amp;quot;&quot;/&gt;&lt;property id=&quot;20307&quot; value=&quot;300&quot;/&gt;&lt;/object&gt;&lt;object type=&quot;3&quot; unique_id=&quot;10043&quot;&gt;&lt;property id=&quot;20148&quot; value=&quot;5&quot;/&gt;&lt;property id=&quot;20300&quot; value=&quot;Slide 40 - &amp;quot;4) Link All Together&amp;quot;&quot;/&gt;&lt;property id=&quot;20307&quot; value=&quot;301&quot;/&gt;&lt;/object&gt;&lt;object type=&quot;3&quot; unique_id=&quot;10044&quot;&gt;&lt;property id=&quot;20148&quot; value=&quot;5&quot;/&gt;&lt;property id=&quot;20300&quot; value=&quot;Slide 41 - &amp;quot;Hands-on Exercise&amp;quot;&quot;/&gt;&lt;property id=&quot;20307&quot; value=&quot;320&quot;/&gt;&lt;/object&gt;&lt;object type=&quot;3&quot; unique_id=&quot;10045&quot;&gt;&lt;property id=&quot;20148&quot; value=&quot;5&quot;/&gt;&lt;property id=&quot;20300&quot; value=&quot;Slide 42 - &amp;quot;Tax Setup: Global Tax Management&amp;quot;&quot;/&gt;&lt;property id=&quot;20307&quot; value=&quot;302&quot;/&gt;&lt;/object&gt;&lt;object type=&quot;3&quot; unique_id=&quot;10046&quot;&gt;&lt;property id=&quot;20148&quot; value=&quot;5&quot;/&gt;&lt;property id=&quot;20300&quot; value=&quot;Slide 43 - &amp;quot;Tax Attributes&amp;quot;&quot;/&gt;&lt;property id=&quot;20307&quot; value=&quot;303&quot;/&gt;&lt;/object&gt;&lt;object type=&quot;3&quot; unique_id=&quot;10047&quot;&gt;&lt;property id=&quot;20148&quot; value=&quot;5&quot;/&gt;&lt;property id=&quot;20300&quot; value=&quot;Slide 44 - &amp;quot;Credit Terms Data Setup&amp;quot;&quot;/&gt;&lt;property id=&quot;20307&quot; value=&quot;305&quot;/&gt;&lt;/object&gt;&lt;object type=&quot;3&quot; unique_id=&quot;10048&quot;&gt;&lt;property id=&quot;20148&quot; value=&quot;5&quot;/&gt;&lt;property id=&quot;20300&quot; value=&quot;Slide 45 - &amp;quot;Credit Terms Data Setup &amp;quot;&quot;/&gt;&lt;property id=&quot;20307&quot; value=&quot;306&quot;/&gt;&lt;/object&gt;&lt;object type=&quot;3&quot; unique_id=&quot;10049&quot;&gt;&lt;property id=&quot;20148&quot; value=&quot;5&quot;/&gt;&lt;property id=&quot;20300&quot; value=&quot;Slide 46 - &amp;quot;Credit Terms Data Setup &amp;quot;&quot;/&gt;&lt;property id=&quot;20307&quot; value=&quot;307&quot;/&gt;&lt;/object&gt;&lt;object type=&quot;3&quot; unique_id=&quot;10050&quot;&gt;&lt;property id=&quot;20148&quot; value=&quot;5&quot;/&gt;&lt;property id=&quot;20300&quot; value=&quot;Slide 47 - &amp;quot;Invoice Status Codes&amp;quot;&quot;/&gt;&lt;property id=&quot;20307&quot; value=&quot;308&quot;/&gt;&lt;/object&gt;&lt;object type=&quot;3&quot; unique_id=&quot;10051&quot;&gt;&lt;property id=&quot;20148&quot; value=&quot;5&quot;/&gt;&lt;property id=&quot;20300&quot; value=&quot;Slide 48 - &amp;quot;Invoice Status Code Attributes&amp;quot;&quot;/&gt;&lt;property id=&quot;20307&quot; value=&quot;339&quot;/&gt;&lt;/object&gt;&lt;object type=&quot;3&quot; unique_id=&quot;10052&quot;&gt;&lt;property id=&quot;20148&quot; value=&quot;5&quot;/&gt;&lt;property id=&quot;20300&quot; value=&quot;Slide 49 - &amp;quot;Hands-on Exercise&amp;quot;&quot;/&gt;&lt;property id=&quot;20307&quot; value=&quot;34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3821</TotalTime>
  <Words>974</Words>
  <Application>Microsoft Office PowerPoint</Application>
  <PresentationFormat>On-screen Show (4:3)</PresentationFormat>
  <Paragraphs>318</Paragraphs>
  <Slides>49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1_EX06PP_template</vt:lpstr>
      <vt:lpstr>QAD 2010 Template</vt:lpstr>
      <vt:lpstr>Setting Up Financial Foundations</vt:lpstr>
      <vt:lpstr>Objectives </vt:lpstr>
      <vt:lpstr>Overview</vt:lpstr>
      <vt:lpstr>Financial Structure Setup</vt:lpstr>
      <vt:lpstr>Currency-Related Data</vt:lpstr>
      <vt:lpstr>Shared Set Codes</vt:lpstr>
      <vt:lpstr>Shared Set Data Setup</vt:lpstr>
      <vt:lpstr>Shared Set Types</vt:lpstr>
      <vt:lpstr>Shared Set Data Setup with Profiles</vt:lpstr>
      <vt:lpstr>Profiles</vt:lpstr>
      <vt:lpstr>Profiles Setup</vt:lpstr>
      <vt:lpstr>Profile Types</vt:lpstr>
      <vt:lpstr>Accounting Layers</vt:lpstr>
      <vt:lpstr>Accounting Layers</vt:lpstr>
      <vt:lpstr>Daybooks</vt:lpstr>
      <vt:lpstr>Daybook Process</vt:lpstr>
      <vt:lpstr>Daybook Groups</vt:lpstr>
      <vt:lpstr>Daybook Groups – Continued</vt:lpstr>
      <vt:lpstr>Daybook Create</vt:lpstr>
      <vt:lpstr>Operational Daybooks</vt:lpstr>
      <vt:lpstr>Default Daybook Maintenance</vt:lpstr>
      <vt:lpstr>Daybook Sets</vt:lpstr>
      <vt:lpstr>Setting Up AR Daybook Sets</vt:lpstr>
      <vt:lpstr>Setting Up AP Daybook Sets</vt:lpstr>
      <vt:lpstr>Domain Creation Process Flow</vt:lpstr>
      <vt:lpstr>Domain Create</vt:lpstr>
      <vt:lpstr>Link Domain to Shared Sets</vt:lpstr>
      <vt:lpstr>Domain-Level Data</vt:lpstr>
      <vt:lpstr>Domain-Level Data</vt:lpstr>
      <vt:lpstr>Entity Setup</vt:lpstr>
      <vt:lpstr>Address-Related Data</vt:lpstr>
      <vt:lpstr>Business Relations Setup</vt:lpstr>
      <vt:lpstr>Business Relation Create</vt:lpstr>
      <vt:lpstr>Business Relation Features</vt:lpstr>
      <vt:lpstr>Entity Create</vt:lpstr>
      <vt:lpstr>Security Setup</vt:lpstr>
      <vt:lpstr>1) Roles</vt:lpstr>
      <vt:lpstr>2) User Maintenance</vt:lpstr>
      <vt:lpstr>3) User Access</vt:lpstr>
      <vt:lpstr>4) Link All Together</vt:lpstr>
      <vt:lpstr>Hands-on Exercise</vt:lpstr>
      <vt:lpstr>Tax Setup: Global Tax Management</vt:lpstr>
      <vt:lpstr>Tax Attributes</vt:lpstr>
      <vt:lpstr>Credit Terms Data Setup</vt:lpstr>
      <vt:lpstr>Credit Terms Data Setup </vt:lpstr>
      <vt:lpstr>Credit Terms Data Setup </vt:lpstr>
      <vt:lpstr>Invoice Status Codes</vt:lpstr>
      <vt:lpstr>Invoice Status Code Attributes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2008   Introduction to Enterprise Financials</dc:title>
  <dc:creator>QAD</dc:creator>
  <cp:lastModifiedBy>ymg</cp:lastModifiedBy>
  <cp:revision>127</cp:revision>
  <dcterms:created xsi:type="dcterms:W3CDTF">2008-08-05T22:34:10Z</dcterms:created>
  <dcterms:modified xsi:type="dcterms:W3CDTF">2012-04-27T16:41:39Z</dcterms:modified>
</cp:coreProperties>
</file>