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75" r:id="rId3"/>
  </p:sldMasterIdLst>
  <p:notesMasterIdLst>
    <p:notesMasterId r:id="rId17"/>
  </p:notesMasterIdLst>
  <p:handoutMasterIdLst>
    <p:handoutMasterId r:id="rId18"/>
  </p:handoutMasterIdLst>
  <p:sldIdLst>
    <p:sldId id="259" r:id="rId4"/>
    <p:sldId id="269" r:id="rId5"/>
    <p:sldId id="260" r:id="rId6"/>
    <p:sldId id="261" r:id="rId7"/>
    <p:sldId id="262" r:id="rId8"/>
    <p:sldId id="274" r:id="rId9"/>
    <p:sldId id="270" r:id="rId10"/>
    <p:sldId id="271" r:id="rId11"/>
    <p:sldId id="264" r:id="rId12"/>
    <p:sldId id="265" r:id="rId13"/>
    <p:sldId id="266" r:id="rId14"/>
    <p:sldId id="267" r:id="rId15"/>
    <p:sldId id="273" r:id="rId16"/>
  </p:sldIdLst>
  <p:sldSz cx="9144000" cy="6858000" type="screen4x3"/>
  <p:notesSz cx="7019925" cy="9305925"/>
  <p:custDataLst>
    <p:tags r:id="rId19"/>
  </p:custDataLst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F8BEAC"/>
    <a:srgbClr val="EFEDEE"/>
    <a:srgbClr val="E0DEDF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6" autoAdjust="0"/>
    <p:restoredTop sz="84354" autoAdjust="0"/>
  </p:normalViewPr>
  <p:slideViewPr>
    <p:cSldViewPr>
      <p:cViewPr varScale="1">
        <p:scale>
          <a:sx n="106" d="100"/>
          <a:sy n="106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0822AB1B-B136-43CA-ABAD-609A03FFFF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7906A9E0-8965-4081-B152-701B1E1FF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F36B9-1251-46AE-883A-354EA03B26CC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EA0D4-20E8-4284-B43F-B40754AEAE3F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57C5B9-E3F2-4594-9BE7-CC89E159C7CB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4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latin typeface="Arial" charset="0"/>
              </a:defRPr>
            </a:lvl1pPr>
          </a:lstStyle>
          <a:p>
            <a:r>
              <a:rPr lang="en-US"/>
              <a:t>2008-EF-MA-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638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Mirror Accounting</a:t>
            </a:r>
            <a:endParaRPr lang="en-US" sz="24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Mirror accounting transactions triggered when</a:t>
            </a:r>
          </a:p>
          <a:p>
            <a:pPr lvl="1"/>
            <a:r>
              <a:rPr lang="en-US"/>
              <a:t>Mirror accounting is active for the entity</a:t>
            </a:r>
          </a:p>
          <a:p>
            <a:pPr lvl="1"/>
            <a:r>
              <a:rPr lang="en-US"/>
              <a:t>The transaction contains a mirror account pair</a:t>
            </a:r>
          </a:p>
          <a:p>
            <a:pPr lvl="1"/>
            <a:r>
              <a:rPr lang="en-US"/>
              <a:t>The transaction is in a mirror daybook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for Execution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277219"/>
            <a:ext cx="3035300" cy="1235075"/>
          </a:xfrm>
        </p:spPr>
        <p:txBody>
          <a:bodyPr/>
          <a:lstStyle/>
          <a:p>
            <a:r>
              <a:rPr lang="en-US"/>
              <a:t>Transactions</a:t>
            </a:r>
            <a:br>
              <a:rPr lang="en-US"/>
            </a:br>
            <a:r>
              <a:rPr lang="en-US"/>
              <a:t>Example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EF-MA-110</a:t>
            </a:r>
            <a:endParaRPr lang="en-US"/>
          </a:p>
        </p:txBody>
      </p:sp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16632"/>
            <a:ext cx="548481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Example - Split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EF-MA-120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87052" y="1052736"/>
            <a:ext cx="7951787" cy="4781550"/>
            <a:chOff x="827584" y="1052736"/>
            <a:chExt cx="7951787" cy="4781550"/>
          </a:xfrm>
        </p:grpSpPr>
        <p:pic>
          <p:nvPicPr>
            <p:cNvPr id="275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052736"/>
              <a:ext cx="4191000" cy="478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5460" name="Text Box 4"/>
            <p:cNvSpPr txBox="1">
              <a:spLocks noChangeArrowheads="1"/>
            </p:cNvSpPr>
            <p:nvPr/>
          </p:nvSpPr>
          <p:spPr bwMode="auto">
            <a:xfrm>
              <a:off x="4994771" y="4188048"/>
              <a:ext cx="3784600" cy="1098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Each transaction is assigned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a daybook from the mirror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daybook setup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7874"/>
            <a:ext cx="8229600" cy="3105302"/>
          </a:xfrm>
          <a:noFill/>
          <a:ln/>
        </p:spPr>
      </p:pic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requirement</a:t>
            </a:r>
          </a:p>
          <a:p>
            <a:pPr>
              <a:spcBef>
                <a:spcPts val="1800"/>
              </a:spcBef>
            </a:pPr>
            <a:r>
              <a:rPr lang="en-US" dirty="0"/>
              <a:t>Scope</a:t>
            </a:r>
          </a:p>
          <a:p>
            <a:pPr>
              <a:spcBef>
                <a:spcPts val="1800"/>
              </a:spcBef>
            </a:pPr>
            <a:r>
              <a:rPr lang="en-US" dirty="0"/>
              <a:t>Mirror accounting flow</a:t>
            </a:r>
          </a:p>
          <a:p>
            <a:pPr lvl="1"/>
            <a:r>
              <a:rPr lang="en-US" dirty="0"/>
              <a:t>High level flow</a:t>
            </a:r>
          </a:p>
          <a:p>
            <a:pPr lvl="1"/>
            <a:r>
              <a:rPr lang="en-US" dirty="0"/>
              <a:t>Setup</a:t>
            </a:r>
          </a:p>
          <a:p>
            <a:pPr lvl="1"/>
            <a:r>
              <a:rPr lang="en-US" dirty="0"/>
              <a:t>Transactions</a:t>
            </a:r>
          </a:p>
          <a:p>
            <a:pPr>
              <a:spcBef>
                <a:spcPts val="1800"/>
              </a:spcBef>
            </a:pPr>
            <a:r>
              <a:rPr lang="en-US" dirty="0"/>
              <a:t>Hands-on 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Inventory transactions on income statement </a:t>
            </a:r>
          </a:p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Reasons</a:t>
            </a:r>
          </a:p>
          <a:p>
            <a:pPr marL="914400" lvl="1" indent="-457200"/>
            <a:r>
              <a:rPr lang="en-US" dirty="0"/>
              <a:t>Business requirement (management reporting)</a:t>
            </a:r>
          </a:p>
          <a:p>
            <a:pPr marL="914400" lvl="1" indent="-457200"/>
            <a:r>
              <a:rPr lang="en-US" dirty="0"/>
              <a:t>Legal requirement (country, region) </a:t>
            </a:r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Requirement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IC transactions (Inventory Control):</a:t>
            </a:r>
          </a:p>
          <a:p>
            <a:pPr lvl="1"/>
            <a:r>
              <a:rPr lang="en-US"/>
              <a:t>PO Receipt</a:t>
            </a:r>
          </a:p>
          <a:p>
            <a:pPr lvl="1"/>
            <a:r>
              <a:rPr lang="en-US"/>
              <a:t>Unplanned Issues, Receipt</a:t>
            </a:r>
          </a:p>
          <a:p>
            <a:pPr lvl="1"/>
            <a:r>
              <a:rPr lang="en-US"/>
              <a:t>WO Issue, Receipt</a:t>
            </a:r>
          </a:p>
          <a:p>
            <a:pPr lvl="1"/>
            <a:r>
              <a:rPr lang="en-US"/>
              <a:t>SO Shipment</a:t>
            </a:r>
          </a:p>
          <a:p>
            <a:pPr lvl="1"/>
            <a:r>
              <a:rPr lang="en-US"/>
              <a:t>Inventory transfers</a:t>
            </a:r>
          </a:p>
          <a:p>
            <a:pPr lvl="1">
              <a:buFont typeface="Times New Roman" pitchFamily="18" charset="0"/>
              <a:buNone/>
            </a:pPr>
            <a:endParaRPr lang="en-US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QAD Enterprise Applications Standard Edition</a:t>
            </a:r>
          </a:p>
          <a:p>
            <a:pPr lvl="1"/>
            <a:r>
              <a:rPr lang="en-US"/>
              <a:t>Exists in QAD SE and some earlier versions</a:t>
            </a:r>
          </a:p>
          <a:p>
            <a:pPr lvl="1"/>
            <a:r>
              <a:rPr lang="en-US"/>
              <a:t>Use Memo, Statistical accounts</a:t>
            </a:r>
          </a:p>
          <a:p>
            <a:endParaRPr lang="en-US"/>
          </a:p>
          <a:p>
            <a:r>
              <a:rPr lang="en-US"/>
              <a:t>QAD Enterprise Applications Enterprise Edition</a:t>
            </a:r>
          </a:p>
          <a:p>
            <a:pPr lvl="1"/>
            <a:r>
              <a:rPr lang="en-US"/>
              <a:t>Use accounting layers to implement the mirroring</a:t>
            </a:r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Across Versions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Flow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EF-MA-060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11188" y="980728"/>
            <a:ext cx="7921625" cy="4968875"/>
            <a:chOff x="611188" y="1700213"/>
            <a:chExt cx="7921625" cy="4968875"/>
          </a:xfrm>
        </p:grpSpPr>
        <p:sp>
          <p:nvSpPr>
            <p:cNvPr id="301061" name="Rectangle 5"/>
            <p:cNvSpPr>
              <a:spLocks noChangeArrowheads="1"/>
            </p:cNvSpPr>
            <p:nvPr/>
          </p:nvSpPr>
          <p:spPr bwMode="auto">
            <a:xfrm>
              <a:off x="1331913" y="3068638"/>
              <a:ext cx="1439862" cy="100806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2" name="Rectangle 6"/>
            <p:cNvSpPr>
              <a:spLocks noChangeArrowheads="1"/>
            </p:cNvSpPr>
            <p:nvPr/>
          </p:nvSpPr>
          <p:spPr bwMode="auto">
            <a:xfrm>
              <a:off x="4283075" y="306863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3" name="Rectangle 7"/>
            <p:cNvSpPr>
              <a:spLocks noChangeArrowheads="1"/>
            </p:cNvSpPr>
            <p:nvPr/>
          </p:nvSpPr>
          <p:spPr bwMode="auto">
            <a:xfrm>
              <a:off x="2555875" y="494188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Regular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4" name="Rectangle 8"/>
            <p:cNvSpPr>
              <a:spLocks noChangeArrowheads="1"/>
            </p:cNvSpPr>
            <p:nvPr/>
          </p:nvSpPr>
          <p:spPr bwMode="auto">
            <a:xfrm>
              <a:off x="4427538" y="4941888"/>
              <a:ext cx="1439862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Mirrored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5" name="Rectangle 9"/>
            <p:cNvSpPr>
              <a:spLocks noChangeArrowheads="1"/>
            </p:cNvSpPr>
            <p:nvPr/>
          </p:nvSpPr>
          <p:spPr bwMode="auto">
            <a:xfrm>
              <a:off x="6299200" y="494188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Mirrored 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+ Split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6" name="Rectangle 10"/>
            <p:cNvSpPr>
              <a:spLocks noChangeArrowheads="1"/>
            </p:cNvSpPr>
            <p:nvPr/>
          </p:nvSpPr>
          <p:spPr bwMode="auto">
            <a:xfrm>
              <a:off x="4283075" y="1700213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7" name="Line 11"/>
            <p:cNvSpPr>
              <a:spLocks noChangeShapeType="1"/>
            </p:cNvSpPr>
            <p:nvPr/>
          </p:nvSpPr>
          <p:spPr bwMode="auto">
            <a:xfrm flipH="1">
              <a:off x="3275013" y="4005263"/>
              <a:ext cx="1728787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8" name="Line 12"/>
            <p:cNvSpPr>
              <a:spLocks noChangeShapeType="1"/>
            </p:cNvSpPr>
            <p:nvPr/>
          </p:nvSpPr>
          <p:spPr bwMode="auto">
            <a:xfrm>
              <a:off x="5003800" y="4005263"/>
              <a:ext cx="0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9" name="Line 13"/>
            <p:cNvSpPr>
              <a:spLocks noChangeShapeType="1"/>
            </p:cNvSpPr>
            <p:nvPr/>
          </p:nvSpPr>
          <p:spPr bwMode="auto">
            <a:xfrm>
              <a:off x="5003800" y="4005263"/>
              <a:ext cx="2016125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0" name="Line 14"/>
            <p:cNvSpPr>
              <a:spLocks noChangeShapeType="1"/>
            </p:cNvSpPr>
            <p:nvPr/>
          </p:nvSpPr>
          <p:spPr bwMode="auto">
            <a:xfrm>
              <a:off x="5003800" y="2636838"/>
              <a:ext cx="0" cy="4318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1" name="Text Box 15"/>
            <p:cNvSpPr txBox="1">
              <a:spLocks noChangeArrowheads="1"/>
            </p:cNvSpPr>
            <p:nvPr/>
          </p:nvSpPr>
          <p:spPr bwMode="auto">
            <a:xfrm>
              <a:off x="4330825" y="1953513"/>
              <a:ext cx="1345803" cy="4062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Operations</a:t>
              </a:r>
            </a:p>
          </p:txBody>
        </p:sp>
        <p:sp>
          <p:nvSpPr>
            <p:cNvPr id="301072" name="Text Box 16"/>
            <p:cNvSpPr txBox="1">
              <a:spLocks noChangeArrowheads="1"/>
            </p:cNvSpPr>
            <p:nvPr/>
          </p:nvSpPr>
          <p:spPr bwMode="auto">
            <a:xfrm>
              <a:off x="1331342" y="3093014"/>
              <a:ext cx="1440458" cy="92333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Mirror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Accounting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Setup</a:t>
              </a:r>
            </a:p>
          </p:txBody>
        </p:sp>
        <p:sp>
          <p:nvSpPr>
            <p:cNvPr id="301073" name="Text Box 17"/>
            <p:cNvSpPr txBox="1">
              <a:spLocks noChangeArrowheads="1"/>
            </p:cNvSpPr>
            <p:nvPr/>
          </p:nvSpPr>
          <p:spPr bwMode="auto">
            <a:xfrm>
              <a:off x="4284850" y="3213100"/>
              <a:ext cx="1440036" cy="652486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Operational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Transaction</a:t>
              </a:r>
            </a:p>
          </p:txBody>
        </p:sp>
        <p:sp>
          <p:nvSpPr>
            <p:cNvPr id="301075" name="Text Box 19"/>
            <p:cNvSpPr txBox="1">
              <a:spLocks noChangeArrowheads="1"/>
            </p:cNvSpPr>
            <p:nvPr/>
          </p:nvSpPr>
          <p:spPr bwMode="auto">
            <a:xfrm>
              <a:off x="1187450" y="1916113"/>
              <a:ext cx="2016125" cy="4339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 source</a:t>
              </a:r>
            </a:p>
          </p:txBody>
        </p:sp>
        <p:sp>
          <p:nvSpPr>
            <p:cNvPr id="301077" name="Text Box 21"/>
            <p:cNvSpPr txBox="1">
              <a:spLocks noChangeArrowheads="1"/>
            </p:cNvSpPr>
            <p:nvPr/>
          </p:nvSpPr>
          <p:spPr bwMode="auto">
            <a:xfrm>
              <a:off x="611188" y="4941888"/>
              <a:ext cx="1584548" cy="96026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Operational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Transactions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Register</a:t>
              </a:r>
            </a:p>
          </p:txBody>
        </p:sp>
        <p:sp>
          <p:nvSpPr>
            <p:cNvPr id="301078" name="Line 22"/>
            <p:cNvSpPr>
              <a:spLocks noChangeShapeType="1"/>
            </p:cNvSpPr>
            <p:nvPr/>
          </p:nvSpPr>
          <p:spPr bwMode="auto">
            <a:xfrm>
              <a:off x="2771775" y="3357563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9" name="Line 23"/>
            <p:cNvSpPr>
              <a:spLocks noChangeShapeType="1"/>
            </p:cNvSpPr>
            <p:nvPr/>
          </p:nvSpPr>
          <p:spPr bwMode="auto">
            <a:xfrm flipH="1">
              <a:off x="2771775" y="3644900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0" name="Text Box 24"/>
            <p:cNvSpPr txBox="1">
              <a:spLocks noChangeArrowheads="1"/>
            </p:cNvSpPr>
            <p:nvPr/>
          </p:nvSpPr>
          <p:spPr bwMode="auto">
            <a:xfrm>
              <a:off x="2339975" y="6237288"/>
              <a:ext cx="6192838" cy="43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r>
                <a:rPr lang="en-US">
                  <a:latin typeface="+mj-lt"/>
                </a:rPr>
                <a:t>Unposted Transactions / Operational Transaction Post</a:t>
              </a:r>
            </a:p>
          </p:txBody>
        </p:sp>
        <p:sp>
          <p:nvSpPr>
            <p:cNvPr id="301081" name="Line 25"/>
            <p:cNvSpPr>
              <a:spLocks noChangeShapeType="1"/>
            </p:cNvSpPr>
            <p:nvPr/>
          </p:nvSpPr>
          <p:spPr bwMode="auto">
            <a:xfrm>
              <a:off x="3203575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2" name="Line 26"/>
            <p:cNvSpPr>
              <a:spLocks noChangeShapeType="1"/>
            </p:cNvSpPr>
            <p:nvPr/>
          </p:nvSpPr>
          <p:spPr bwMode="auto">
            <a:xfrm>
              <a:off x="51482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3" name="Line 27"/>
            <p:cNvSpPr>
              <a:spLocks noChangeShapeType="1"/>
            </p:cNvSpPr>
            <p:nvPr/>
          </p:nvSpPr>
          <p:spPr bwMode="auto">
            <a:xfrm>
              <a:off x="70913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EF-MA-070</a:t>
            </a:r>
            <a:endParaRPr lang="en-US"/>
          </a:p>
        </p:txBody>
      </p:sp>
      <p:pic>
        <p:nvPicPr>
          <p:cNvPr id="6" name="Picture 5" descr="Mirror-Accounting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988840"/>
            <a:ext cx="48672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EF-MA-080</a:t>
            </a:r>
            <a:endParaRPr lang="en-US"/>
          </a:p>
        </p:txBody>
      </p:sp>
      <p:pic>
        <p:nvPicPr>
          <p:cNvPr id="6" name="Picture 5" descr="Mirror-Accounting-setup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416918"/>
            <a:ext cx="4161284" cy="4280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Activate at entity level</a:t>
            </a:r>
          </a:p>
          <a:p>
            <a:pPr>
              <a:spcBef>
                <a:spcPts val="1800"/>
              </a:spcBef>
            </a:pPr>
            <a:r>
              <a:rPr lang="en-US" dirty="0"/>
              <a:t>Setup </a:t>
            </a:r>
            <a:r>
              <a:rPr lang="en-US" dirty="0" smtClean="0"/>
              <a:t>mirror account </a:t>
            </a:r>
            <a:r>
              <a:rPr lang="en-US" dirty="0"/>
              <a:t>pairs </a:t>
            </a:r>
          </a:p>
          <a:p>
            <a:pPr lvl="1"/>
            <a:r>
              <a:rPr lang="en-US" dirty="0"/>
              <a:t>Optionally include</a:t>
            </a:r>
          </a:p>
          <a:p>
            <a:pPr lvl="2"/>
            <a:r>
              <a:rPr lang="en-US" dirty="0"/>
              <a:t>Analytical information</a:t>
            </a:r>
          </a:p>
          <a:p>
            <a:pPr lvl="2"/>
            <a:r>
              <a:rPr lang="en-US" dirty="0"/>
              <a:t>Split option</a:t>
            </a:r>
          </a:p>
          <a:p>
            <a:pPr>
              <a:spcBef>
                <a:spcPts val="1800"/>
              </a:spcBef>
            </a:pPr>
            <a:r>
              <a:rPr lang="en-US" dirty="0"/>
              <a:t>Setup </a:t>
            </a:r>
            <a:r>
              <a:rPr lang="en-US" dirty="0" smtClean="0"/>
              <a:t>mirror </a:t>
            </a:r>
            <a:r>
              <a:rPr lang="en-US" dirty="0"/>
              <a:t>d</a:t>
            </a:r>
            <a:r>
              <a:rPr lang="en-US" dirty="0" smtClean="0"/>
              <a:t>aybooks </a:t>
            </a:r>
            <a:r>
              <a:rPr lang="en-US" dirty="0"/>
              <a:t>pairs</a:t>
            </a:r>
          </a:p>
          <a:p>
            <a:endParaRPr lang="en-US" dirty="0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9&quot;/&gt;&lt;/object&gt;&lt;object type=&quot;3&quot; unique_id=&quot;10006&quot;&gt;&lt;property id=&quot;20148&quot; value=&quot;5&quot;/&gt;&lt;property id=&quot;20300&quot; value=&quot;Slide 3 - &amp;quot;Business Requirement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Scope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irror Accounting Across Versions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Mirror Accounting Flow&amp;quot;&quot;/&gt;&lt;property id=&quot;20307&quot; value=&quot;274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71&quot;/&gt;&lt;/object&gt;&lt;object type=&quot;3&quot; unique_id=&quot;10012&quot;&gt;&lt;property id=&quot;20148&quot; value=&quot;5&quot;/&gt;&lt;property id=&quot;20300&quot; value=&quot;Slide 9 - &amp;quot;Mirror Accounting Setup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Requirements for Execution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Transactions&amp;#x0D;&amp;#x0A;Example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Transaction Example - Split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Hands-on Exercise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">
  <a:themeElements>
    <a:clrScheme name="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QAD">
  <a:themeElements>
    <a:clrScheme name="1_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QA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</Template>
  <TotalTime>29098</TotalTime>
  <Words>214</Words>
  <Application>Microsoft Office PowerPoint</Application>
  <PresentationFormat>On-screen Show (4:3)</PresentationFormat>
  <Paragraphs>87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QAD</vt:lpstr>
      <vt:lpstr>1_QAD</vt:lpstr>
      <vt:lpstr>QAD 2010 Template</vt:lpstr>
      <vt:lpstr>Mirror Accounting</vt:lpstr>
      <vt:lpstr>Overview</vt:lpstr>
      <vt:lpstr>Business Requirement</vt:lpstr>
      <vt:lpstr>Scope</vt:lpstr>
      <vt:lpstr>Mirror Accounting Across Versions</vt:lpstr>
      <vt:lpstr>Mirror Accounting Flow</vt:lpstr>
      <vt:lpstr>Mirror Accounting Setup Flow</vt:lpstr>
      <vt:lpstr>Mirror Accounting Setup Flow</vt:lpstr>
      <vt:lpstr>Mirror Accounting Setup</vt:lpstr>
      <vt:lpstr>Requirements for Execution</vt:lpstr>
      <vt:lpstr>Transactions Example</vt:lpstr>
      <vt:lpstr>Transaction Example - Split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ymg</cp:lastModifiedBy>
  <cp:revision>479</cp:revision>
  <dcterms:created xsi:type="dcterms:W3CDTF">2006-10-13T07:32:17Z</dcterms:created>
  <dcterms:modified xsi:type="dcterms:W3CDTF">2012-04-24T15:30:02Z</dcterms:modified>
</cp:coreProperties>
</file>