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40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can send an electronic file to the bank, </a:t>
            </a:r>
          </a:p>
          <a:p>
            <a:r>
              <a:rPr lang="en-US" dirty="0" smtClean="0"/>
              <a:t>we can receive an electronic bank statement from the bank.  </a:t>
            </a:r>
          </a:p>
          <a:p>
            <a:r>
              <a:rPr lang="en-US" dirty="0" smtClean="0"/>
              <a:t>we cannot do automatic reconciliation yet, </a:t>
            </a:r>
          </a:p>
          <a:p>
            <a:r>
              <a:rPr lang="en-US" dirty="0" smtClean="0"/>
              <a:t>but the manual process is very easy and provides several tools to work in an efficient way.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Work Order to GL Posting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Financials Fundamentals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EF-WOP-100</a:t>
            </a:r>
            <a:endParaRPr lang="en-US" dirty="0"/>
          </a:p>
        </p:txBody>
      </p:sp>
      <p:pic>
        <p:nvPicPr>
          <p:cNvPr id="3" name="Picture 6" descr="SAF-Code-Trans-Det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200" y="360173"/>
            <a:ext cx="7621587" cy="4549775"/>
          </a:xfrm>
          <a:prstGeom prst="rect">
            <a:avLst/>
          </a:prstGeom>
          <a:noFill/>
        </p:spPr>
      </p:pic>
      <p:sp>
        <p:nvSpPr>
          <p:cNvPr id="4" name="AutoShape 5"/>
          <p:cNvSpPr>
            <a:spLocks/>
          </p:cNvSpPr>
          <p:nvPr/>
        </p:nvSpPr>
        <p:spPr bwMode="auto">
          <a:xfrm>
            <a:off x="4808200" y="4982973"/>
            <a:ext cx="4024312" cy="1054100"/>
          </a:xfrm>
          <a:prstGeom prst="accentBorderCallout2">
            <a:avLst>
              <a:gd name="adj1" fmla="val 10843"/>
              <a:gd name="adj2" fmla="val -1894"/>
              <a:gd name="adj3" fmla="val 10843"/>
              <a:gd name="adj4" fmla="val -41537"/>
              <a:gd name="adj5" fmla="val -106023"/>
              <a:gd name="adj6" fmla="val -84852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 dirty="0"/>
              <a:t>Several reports on SAFs are </a:t>
            </a:r>
            <a:r>
              <a:rPr lang="en-US" sz="1400" dirty="0" smtClean="0"/>
              <a:t>available. This </a:t>
            </a:r>
            <a:r>
              <a:rPr lang="en-US" sz="1400" dirty="0"/>
              <a:t>one </a:t>
            </a:r>
            <a:r>
              <a:rPr lang="en-US" sz="1400" dirty="0" smtClean="0"/>
              <a:t>provides an </a:t>
            </a:r>
            <a:r>
              <a:rPr lang="en-US" sz="1400" dirty="0"/>
              <a:t>overview of transactions </a:t>
            </a:r>
            <a:r>
              <a:rPr lang="en-US" sz="1400" dirty="0" smtClean="0"/>
              <a:t> per </a:t>
            </a:r>
            <a:r>
              <a:rPr lang="en-US" sz="1400" dirty="0"/>
              <a:t>site, per product </a:t>
            </a:r>
            <a:r>
              <a:rPr lang="en-US" sz="1400" dirty="0" smtClean="0"/>
              <a:t>line, </a:t>
            </a:r>
            <a:r>
              <a:rPr lang="en-US" sz="1400" dirty="0"/>
              <a:t>and per item type.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analysis with various reports, browses and related views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order processing demo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Setup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Scenario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Processing demo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EF-WOP-030</a:t>
            </a:r>
            <a:endParaRPr lang="en-US" dirty="0"/>
          </a:p>
        </p:txBody>
      </p:sp>
      <p:pic>
        <p:nvPicPr>
          <p:cNvPr id="3" name="Picture 9" descr="iStock_000007984381X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3900" y="2134345"/>
            <a:ext cx="182721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02003 Standard Connec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551608"/>
            <a:ext cx="8223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60007 - Moveable C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3" y="2996358"/>
            <a:ext cx="1724025" cy="1497012"/>
          </a:xfrm>
          <a:prstGeom prst="rect">
            <a:avLst/>
          </a:prstGeom>
          <a:noFill/>
        </p:spPr>
      </p:pic>
      <p:pic>
        <p:nvPicPr>
          <p:cNvPr id="6" name="Picture 7" descr="60008 - Print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" y="1967658"/>
            <a:ext cx="1573213" cy="1108075"/>
          </a:xfrm>
          <a:prstGeom prst="rect">
            <a:avLst/>
          </a:prstGeom>
          <a:noFill/>
        </p:spPr>
      </p:pic>
      <p:pic>
        <p:nvPicPr>
          <p:cNvPr id="7" name="Picture 8" descr="Keyboar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4013" y="1383458"/>
            <a:ext cx="1012825" cy="636587"/>
          </a:xfrm>
          <a:prstGeom prst="rect">
            <a:avLst/>
          </a:prstGeom>
          <a:noFill/>
        </p:spPr>
      </p:pic>
      <p:pic>
        <p:nvPicPr>
          <p:cNvPr id="8" name="Picture 9" descr="Monito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4963" y="527795"/>
            <a:ext cx="984250" cy="765175"/>
          </a:xfrm>
          <a:prstGeom prst="rect">
            <a:avLst/>
          </a:prstGeom>
          <a:noFill/>
        </p:spPr>
      </p:pic>
      <p:pic>
        <p:nvPicPr>
          <p:cNvPr id="9" name="Picture 8" descr="01030 Consumer Ultrasoun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25925" y="2901108"/>
            <a:ext cx="86201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02002 Electrical Connecto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73300" y="2843958"/>
            <a:ext cx="129222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02001 Automotive Connecto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94175" y="2151808"/>
            <a:ext cx="9540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MC900434785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52663" y="3734545"/>
            <a:ext cx="641350" cy="641350"/>
          </a:xfrm>
          <a:prstGeom prst="rect">
            <a:avLst/>
          </a:prstGeom>
          <a:noFill/>
        </p:spPr>
      </p:pic>
      <p:pic>
        <p:nvPicPr>
          <p:cNvPr id="13" name="Picture 15" descr="MC910217009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62275" y="3732958"/>
            <a:ext cx="1030288" cy="1065212"/>
          </a:xfrm>
          <a:prstGeom prst="rect">
            <a:avLst/>
          </a:prstGeom>
          <a:noFill/>
        </p:spPr>
      </p:pic>
      <p:pic>
        <p:nvPicPr>
          <p:cNvPr id="14" name="Picture 16" descr="CPU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12988" y="1281858"/>
            <a:ext cx="889000" cy="1054100"/>
          </a:xfrm>
          <a:prstGeom prst="rect">
            <a:avLst/>
          </a:prstGeom>
          <a:noFill/>
        </p:spPr>
      </p:pic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95325" y="427783"/>
            <a:ext cx="4710113" cy="4298950"/>
          </a:xfrm>
          <a:prstGeom prst="rect">
            <a:avLst/>
          </a:prstGeom>
          <a:noFill/>
          <a:ln w="254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603375" y="418258"/>
            <a:ext cx="2195513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r>
              <a:rPr lang="en-US" sz="1600" b="1"/>
              <a:t>Work Order </a:t>
            </a:r>
            <a:br>
              <a:rPr lang="en-US" sz="1600" b="1"/>
            </a:br>
            <a:r>
              <a:rPr lang="en-US" sz="1600" b="1"/>
              <a:t>for assembly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 rot="16200000">
            <a:off x="2047876" y="5244257"/>
            <a:ext cx="1281112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LABOUR</a:t>
            </a: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 rot="16200000">
            <a:off x="2889250" y="5249020"/>
            <a:ext cx="1281113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BURDEN</a:t>
            </a: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5649913" y="2937620"/>
            <a:ext cx="914400" cy="504825"/>
          </a:xfrm>
          <a:prstGeom prst="homePlate">
            <a:avLst>
              <a:gd name="adj" fmla="val 45283"/>
            </a:avLst>
          </a:prstGeom>
          <a:solidFill>
            <a:srgbClr val="003399"/>
          </a:solidFill>
          <a:ln w="9525" algn="ctr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 </a:t>
            </a:r>
            <a:r>
              <a:rPr lang="en-US" dirty="0" smtClean="0"/>
              <a:t>control </a:t>
            </a:r>
            <a:r>
              <a:rPr lang="en-US" dirty="0" smtClean="0"/>
              <a:t>f</a:t>
            </a:r>
            <a:r>
              <a:rPr lang="en-US" dirty="0" smtClean="0"/>
              <a:t>iles</a:t>
            </a:r>
            <a:endParaRPr lang="en-US" dirty="0" smtClean="0"/>
          </a:p>
          <a:p>
            <a:r>
              <a:rPr lang="en-US" dirty="0" smtClean="0"/>
              <a:t>Items</a:t>
            </a:r>
          </a:p>
          <a:p>
            <a:pPr lvl="1"/>
            <a:r>
              <a:rPr lang="en-US" dirty="0" smtClean="0"/>
              <a:t>Manufacturing </a:t>
            </a:r>
            <a:r>
              <a:rPr lang="en-US" dirty="0" smtClean="0"/>
              <a:t>item:  Medical </a:t>
            </a:r>
            <a:r>
              <a:rPr lang="en-US" dirty="0" smtClean="0"/>
              <a:t>Ultrasound</a:t>
            </a:r>
          </a:p>
          <a:p>
            <a:pPr lvl="1"/>
            <a:r>
              <a:rPr lang="en-US" dirty="0" smtClean="0"/>
              <a:t>Components: Keyboard, CPU, probe, moveable cart, printer, durable plastic housing, standard connector, monitor cable, battery, shipping box</a:t>
            </a:r>
          </a:p>
          <a:p>
            <a:pPr lvl="2"/>
            <a:r>
              <a:rPr lang="en-US" dirty="0" smtClean="0"/>
              <a:t>Includes item costs</a:t>
            </a:r>
          </a:p>
          <a:p>
            <a:r>
              <a:rPr lang="en-US" dirty="0" smtClean="0"/>
              <a:t>Product structure</a:t>
            </a:r>
          </a:p>
          <a:p>
            <a:pPr lvl="1"/>
            <a:r>
              <a:rPr lang="en-US" dirty="0" smtClean="0"/>
              <a:t>Medical Ultrasound</a:t>
            </a:r>
          </a:p>
          <a:p>
            <a:pPr lvl="2"/>
            <a:r>
              <a:rPr lang="en-US" dirty="0" smtClean="0"/>
              <a:t>1 of component item listed</a:t>
            </a:r>
          </a:p>
          <a:p>
            <a:r>
              <a:rPr lang="en-US" dirty="0" smtClean="0"/>
              <a:t>Department</a:t>
            </a:r>
          </a:p>
          <a:p>
            <a:pPr lvl="1"/>
            <a:r>
              <a:rPr lang="en-US" dirty="0" smtClean="0"/>
              <a:t>Accounts: Labor, Burden, Variances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Work </a:t>
            </a:r>
            <a:r>
              <a:rPr lang="en-US" dirty="0" smtClean="0"/>
              <a:t>center</a:t>
            </a:r>
            <a:endParaRPr lang="en-US" dirty="0" smtClean="0"/>
          </a:p>
          <a:p>
            <a:pPr lvl="1"/>
            <a:r>
              <a:rPr lang="en-US" dirty="0" smtClean="0"/>
              <a:t>Labor </a:t>
            </a:r>
            <a:r>
              <a:rPr lang="en-US" dirty="0" smtClean="0"/>
              <a:t>rate</a:t>
            </a:r>
            <a:r>
              <a:rPr lang="en-US" dirty="0" smtClean="0"/>
              <a:t>, </a:t>
            </a:r>
            <a:r>
              <a:rPr lang="en-US" dirty="0" smtClean="0"/>
              <a:t>burden </a:t>
            </a:r>
            <a:r>
              <a:rPr lang="en-US" dirty="0" smtClean="0"/>
              <a:t>r</a:t>
            </a:r>
            <a:r>
              <a:rPr lang="en-US" dirty="0" smtClean="0"/>
              <a:t>ate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Standard </a:t>
            </a:r>
            <a:r>
              <a:rPr lang="en-US" dirty="0" smtClean="0"/>
              <a:t>operation </a:t>
            </a:r>
            <a:r>
              <a:rPr lang="en-US" dirty="0" smtClean="0"/>
              <a:t>and </a:t>
            </a:r>
            <a:r>
              <a:rPr lang="en-US" dirty="0" smtClean="0"/>
              <a:t>routing</a:t>
            </a:r>
            <a:endParaRPr lang="en-US" dirty="0" smtClean="0"/>
          </a:p>
          <a:p>
            <a:pPr lvl="1"/>
            <a:r>
              <a:rPr lang="en-US" dirty="0" smtClean="0"/>
              <a:t>Processing time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Cost </a:t>
            </a:r>
            <a:r>
              <a:rPr lang="en-US" dirty="0" smtClean="0"/>
              <a:t>r</a:t>
            </a:r>
            <a:r>
              <a:rPr lang="en-US" dirty="0" smtClean="0"/>
              <a:t>oll-ups</a:t>
            </a:r>
            <a:endParaRPr lang="en-US" dirty="0" smtClean="0"/>
          </a:p>
          <a:p>
            <a:pPr lvl="1"/>
            <a:r>
              <a:rPr lang="en-US" dirty="0" smtClean="0"/>
              <a:t>Routing</a:t>
            </a:r>
          </a:p>
          <a:p>
            <a:pPr lvl="1"/>
            <a:r>
              <a:rPr lang="en-US" dirty="0" smtClean="0"/>
              <a:t>Product structure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WOISS, WORCT, WOCLOSE, WO-MVAR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Default </a:t>
            </a:r>
            <a:r>
              <a:rPr lang="en-US" dirty="0" smtClean="0"/>
              <a:t>daybooks </a:t>
            </a:r>
            <a:r>
              <a:rPr lang="en-US" dirty="0" smtClean="0"/>
              <a:t>for transactions</a:t>
            </a:r>
          </a:p>
          <a:p>
            <a:pPr lvl="1"/>
            <a:r>
              <a:rPr lang="en-US" dirty="0" smtClean="0"/>
              <a:t>ISS-WO, RCT-WO, WO-CLOSE, MATL-VAR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SAF structures, SAF codes</a:t>
            </a:r>
          </a:p>
          <a:p>
            <a:pPr lvl="1"/>
            <a:r>
              <a:rPr lang="en-US" dirty="0" smtClean="0"/>
              <a:t>Product line, </a:t>
            </a:r>
            <a:r>
              <a:rPr lang="en-US" dirty="0" smtClean="0"/>
              <a:t>site</a:t>
            </a:r>
            <a:r>
              <a:rPr lang="en-US" dirty="0" smtClean="0"/>
              <a:t>, </a:t>
            </a:r>
            <a:r>
              <a:rPr lang="en-US" dirty="0" smtClean="0"/>
              <a:t>item </a:t>
            </a:r>
            <a:r>
              <a:rPr lang="en-US" dirty="0" smtClean="0"/>
              <a:t>type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Prior to this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Entity:	10-USA-CO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Site:	10-100</a:t>
            </a:r>
          </a:p>
          <a:p>
            <a:pPr lvl="1"/>
            <a:r>
              <a:rPr lang="en-US" dirty="0" smtClean="0"/>
              <a:t>Production site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Work </a:t>
            </a:r>
            <a:r>
              <a:rPr lang="en-US" dirty="0" smtClean="0"/>
              <a:t>order </a:t>
            </a:r>
            <a:r>
              <a:rPr lang="en-US" dirty="0" smtClean="0"/>
              <a:t>for </a:t>
            </a:r>
            <a:r>
              <a:rPr lang="en-US" dirty="0" smtClean="0"/>
              <a:t>1ultrasound</a:t>
            </a:r>
            <a:endParaRPr lang="en-US" dirty="0" smtClean="0"/>
          </a:p>
          <a:p>
            <a:pPr lvl="1"/>
            <a:r>
              <a:rPr lang="en-US" dirty="0" smtClean="0"/>
              <a:t>Use 1 extra connector</a:t>
            </a:r>
          </a:p>
          <a:p>
            <a:pPr lvl="1"/>
            <a:r>
              <a:rPr lang="en-US" dirty="0" smtClean="0"/>
              <a:t>Review postings after each processing step</a:t>
            </a:r>
          </a:p>
          <a:p>
            <a:pPr lvl="1"/>
            <a:r>
              <a:rPr lang="en-US" dirty="0" smtClean="0"/>
              <a:t>Post postings to Financials</a:t>
            </a:r>
          </a:p>
          <a:p>
            <a:pPr lvl="1"/>
            <a:r>
              <a:rPr lang="en-US" dirty="0" smtClean="0"/>
              <a:t>Review </a:t>
            </a:r>
            <a:r>
              <a:rPr lang="en-US" dirty="0" smtClean="0"/>
              <a:t>journal </a:t>
            </a:r>
            <a:r>
              <a:rPr lang="en-US" dirty="0" smtClean="0"/>
              <a:t>e</a:t>
            </a:r>
            <a:r>
              <a:rPr lang="en-US" dirty="0" smtClean="0"/>
              <a:t>ntries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Case Scenario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WO Maintenance (16.1)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Release (16.6)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Browse (16.2)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Component Issue (16.10)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Receipt (16.11)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WO Accounting Close (16.21)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Unposted Transaction Register (25.13.14)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Operational Transaction Post (25.13.7)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Journal Entry View (25.13.1.3)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EF-WOP-080</a:t>
            </a:r>
            <a:endParaRPr lang="en-US" dirty="0"/>
          </a:p>
        </p:txBody>
      </p:sp>
      <p:pic>
        <p:nvPicPr>
          <p:cNvPr id="4" name="Picture 7" descr="JE-View-WOI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225" y="963613"/>
            <a:ext cx="7572375" cy="4305300"/>
          </a:xfrm>
          <a:prstGeom prst="rect">
            <a:avLst/>
          </a:prstGeom>
          <a:noFill/>
        </p:spPr>
      </p:pic>
      <p:sp>
        <p:nvSpPr>
          <p:cNvPr id="5" name="AutoShape 6"/>
          <p:cNvSpPr>
            <a:spLocks/>
          </p:cNvSpPr>
          <p:nvPr/>
        </p:nvSpPr>
        <p:spPr bwMode="auto">
          <a:xfrm>
            <a:off x="5895975" y="5319713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33704"/>
              <a:gd name="adj5" fmla="val -99398"/>
              <a:gd name="adj6" fmla="val -67861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 dirty="0"/>
              <a:t>This will trigger the Journal Entry to carry additional (operational) information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EF-WOP-090</a:t>
            </a:r>
            <a:endParaRPr lang="en-US" dirty="0"/>
          </a:p>
        </p:txBody>
      </p:sp>
      <p:pic>
        <p:nvPicPr>
          <p:cNvPr id="4" name="Picture 7" descr="JE-View-WOMV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5" name="AutoShape 6"/>
          <p:cNvSpPr>
            <a:spLocks/>
          </p:cNvSpPr>
          <p:nvPr/>
        </p:nvSpPr>
        <p:spPr bwMode="auto">
          <a:xfrm>
            <a:off x="5827620" y="5192842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26731"/>
              <a:gd name="adj5" fmla="val -143824"/>
              <a:gd name="adj6" fmla="val -53361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 dirty="0" smtClean="0"/>
              <a:t>The journal entry includes the site</a:t>
            </a:r>
            <a:r>
              <a:rPr lang="en-US" sz="1400" dirty="0"/>
              <a:t>, </a:t>
            </a:r>
            <a:r>
              <a:rPr lang="en-US" sz="1400" dirty="0" smtClean="0"/>
              <a:t>product, item type, and work order </a:t>
            </a:r>
            <a:r>
              <a:rPr lang="en-US" sz="1400" dirty="0"/>
              <a:t>number </a:t>
            </a:r>
            <a:r>
              <a:rPr lang="en-US" sz="1400" dirty="0" smtClean="0"/>
              <a:t>from which the variance originated.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1079</TotalTime>
  <Words>342</Words>
  <Application>Microsoft Office PowerPoint</Application>
  <PresentationFormat>On-screen Show (4:3)</PresentationFormat>
  <Paragraphs>81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From Work Order to GL Posting</vt:lpstr>
      <vt:lpstr>Overview</vt:lpstr>
      <vt:lpstr>Slide 3</vt:lpstr>
      <vt:lpstr>Setup</vt:lpstr>
      <vt:lpstr>Setup Prior to this Scenario</vt:lpstr>
      <vt:lpstr>Business Case Scenario </vt:lpstr>
      <vt:lpstr>Detailed Scenario</vt:lpstr>
      <vt:lpstr>Journal Entry View</vt:lpstr>
      <vt:lpstr>Journal Entry View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77</cp:revision>
  <dcterms:created xsi:type="dcterms:W3CDTF">2010-10-05T00:44:07Z</dcterms:created>
  <dcterms:modified xsi:type="dcterms:W3CDTF">2012-04-24T14:44:02Z</dcterms:modified>
</cp:coreProperties>
</file>