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23"/>
  </p:notesMasterIdLst>
  <p:handoutMasterIdLst>
    <p:handoutMasterId r:id="rId24"/>
  </p:handoutMasterIdLst>
  <p:sldIdLst>
    <p:sldId id="264" r:id="rId2"/>
    <p:sldId id="356" r:id="rId3"/>
    <p:sldId id="273" r:id="rId4"/>
    <p:sldId id="274" r:id="rId5"/>
    <p:sldId id="275" r:id="rId6"/>
    <p:sldId id="337" r:id="rId7"/>
    <p:sldId id="338" r:id="rId8"/>
    <p:sldId id="339" r:id="rId9"/>
    <p:sldId id="340" r:id="rId10"/>
    <p:sldId id="341" r:id="rId11"/>
    <p:sldId id="344" r:id="rId12"/>
    <p:sldId id="353" r:id="rId13"/>
    <p:sldId id="354" r:id="rId14"/>
    <p:sldId id="355" r:id="rId15"/>
    <p:sldId id="360" r:id="rId16"/>
    <p:sldId id="359" r:id="rId17"/>
    <p:sldId id="361" r:id="rId18"/>
    <p:sldId id="362" r:id="rId19"/>
    <p:sldId id="364" r:id="rId20"/>
    <p:sldId id="363" r:id="rId21"/>
    <p:sldId id="365" r:id="rId22"/>
  </p:sldIdLst>
  <p:sldSz cx="9144000" cy="6858000" type="screen4x3"/>
  <p:notesSz cx="6856413" cy="9083675"/>
  <p:custDataLst>
    <p:tags r:id="rId25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62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22" autoAdjust="0"/>
    <p:restoredTop sz="86778" autoAdjust="0"/>
  </p:normalViewPr>
  <p:slideViewPr>
    <p:cSldViewPr snapToGrid="0">
      <p:cViewPr>
        <p:scale>
          <a:sx n="100" d="100"/>
          <a:sy n="100" d="100"/>
        </p:scale>
        <p:origin x="-528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E6186F8C-E786-4077-8C1F-57A1119C5A7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940721A0-38EE-46B8-B012-19663EF2FDC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39AAB7-2EDB-42EF-8F39-930D7890373D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9B5C37-09B6-498C-94BB-7F93D0C199A5}" type="slidenum">
              <a:rPr lang="en-US"/>
              <a:pPr/>
              <a:t>3</a:t>
            </a:fld>
            <a:endParaRPr lang="en-US"/>
          </a:p>
        </p:txBody>
      </p:sp>
      <p:sp>
        <p:nvSpPr>
          <p:cNvPr id="34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Reports on open items, transactions, history, and summary are supported</a:t>
            </a:r>
          </a:p>
          <a:p>
            <a:r>
              <a:rPr lang="en-US"/>
              <a:t>with extensive selection criteria. Aging lists can be drawn per customer,</a:t>
            </a:r>
          </a:p>
          <a:p>
            <a:r>
              <a:rPr lang="en-US"/>
              <a:t>agent, group, or sub-account. Statements of account and different levels</a:t>
            </a:r>
          </a:p>
          <a:p>
            <a:r>
              <a:rPr lang="en-US"/>
              <a:t>of reminder letters are supported.</a:t>
            </a:r>
          </a:p>
          <a:p>
            <a:r>
              <a:rPr lang="en-US"/>
              <a:t>AP browses let you view multiple details at the same time. In this way,</a:t>
            </a:r>
          </a:p>
          <a:p>
            <a:r>
              <a:rPr lang="en-US"/>
              <a:t>you can, for example, view whether an invoice is matched, the receipt</a:t>
            </a:r>
          </a:p>
          <a:p>
            <a:r>
              <a:rPr lang="en-US"/>
              <a:t>with which it is matched, the purchase order to which it refers, and if and</a:t>
            </a:r>
          </a:p>
          <a:p>
            <a:r>
              <a:rPr lang="en-US"/>
              <a:t>how it is to be paid.</a:t>
            </a:r>
          </a:p>
          <a:p>
            <a:r>
              <a:rPr lang="en-US"/>
              <a:t>You can generate reports on open items, transactions, history, and</a:t>
            </a:r>
          </a:p>
          <a:p>
            <a:r>
              <a:rPr lang="en-US"/>
              <a:t>summary. Aging lists can be generated for supplier, group, or subaccount.</a:t>
            </a:r>
          </a:p>
          <a:p>
            <a:r>
              <a:rPr lang="en-US"/>
              <a:t>You can easily select held invoices by supplier or approval status</a:t>
            </a:r>
          </a:p>
          <a:p>
            <a:r>
              <a:rPr lang="en-US"/>
              <a:t>and due date, providing complete control of the invoice approval process</a:t>
            </a:r>
          </a:p>
          <a:p>
            <a:r>
              <a:rPr lang="en-US"/>
              <a:t>in your organization.</a:t>
            </a:r>
          </a:p>
          <a:p>
            <a:endParaRPr lang="en-US"/>
          </a:p>
          <a:p>
            <a:r>
              <a:rPr lang="en-US"/>
              <a:t>The system provides a variety of reports to let you analyze general ledger</a:t>
            </a:r>
          </a:p>
          <a:p>
            <a:r>
              <a:rPr lang="en-US"/>
              <a:t>transactions, supplier and customer details and activity, banking and cash</a:t>
            </a:r>
          </a:p>
          <a:p>
            <a:r>
              <a:rPr lang="en-US"/>
              <a:t>transactions, and other specialized areas:</a:t>
            </a:r>
          </a:p>
          <a:p>
            <a:r>
              <a:rPr lang="en-US" b="1"/>
              <a:t>• </a:t>
            </a:r>
            <a:r>
              <a:rPr lang="en-US"/>
              <a:t>GL transaction reports</a:t>
            </a:r>
          </a:p>
          <a:p>
            <a:r>
              <a:rPr lang="en-US" b="1"/>
              <a:t>• </a:t>
            </a:r>
            <a:r>
              <a:rPr lang="en-US"/>
              <a:t>Customer and supplier reports</a:t>
            </a:r>
          </a:p>
          <a:p>
            <a:r>
              <a:rPr lang="en-US" b="1"/>
              <a:t>• </a:t>
            </a:r>
            <a:r>
              <a:rPr lang="en-US"/>
              <a:t>Bank and cash reports</a:t>
            </a:r>
          </a:p>
          <a:p>
            <a:r>
              <a:rPr lang="en-US" b="1"/>
              <a:t>• </a:t>
            </a:r>
            <a:r>
              <a:rPr lang="en-US"/>
              <a:t>Financial reports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FAD102-9CA1-4821-BDB7-097F0765A57F}" type="slidenum">
              <a:rPr lang="en-US"/>
              <a:pPr/>
              <a:t>5</a:t>
            </a:fld>
            <a:endParaRPr lang="en-US"/>
          </a:p>
        </p:txBody>
      </p:sp>
      <p:sp>
        <p:nvSpPr>
          <p:cNvPr id="348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1000"/>
              <a:t>Viewing and printing the report: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Each report result = new window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Run multiple reports simultaneously 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Report viewed with the Crystal Reports client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Standard report layout is used by default (.rpt)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Language of user (can be changed)</a:t>
            </a:r>
          </a:p>
          <a:p>
            <a:pPr lvl="3">
              <a:lnSpc>
                <a:spcPct val="80000"/>
              </a:lnSpc>
            </a:pPr>
            <a:r>
              <a:rPr lang="en-US" sz="1000"/>
              <a:t>For documents in language of business relation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 Viewing on the screen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Paging, go to page …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Search strings in the report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Table of contents, zoom in on a section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Selection criteria on separate page (begin/end)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Report template with company identity &amp; style</a:t>
            </a:r>
            <a:endParaRPr lang="nl-BE" sz="1000"/>
          </a:p>
          <a:p>
            <a:pPr>
              <a:lnSpc>
                <a:spcPct val="80000"/>
              </a:lnSpc>
            </a:pPr>
            <a:endParaRPr lang="en-US" sz="1000"/>
          </a:p>
          <a:p>
            <a:pPr>
              <a:lnSpc>
                <a:spcPct val="80000"/>
              </a:lnSpc>
            </a:pPr>
            <a:r>
              <a:rPr lang="en-US" sz="1000"/>
              <a:t>Report Output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Export file formats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PDF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Excel</a:t>
            </a:r>
          </a:p>
          <a:p>
            <a:pPr lvl="3">
              <a:lnSpc>
                <a:spcPct val="80000"/>
              </a:lnSpc>
            </a:pPr>
            <a:r>
              <a:rPr lang="en-US" sz="1000"/>
              <a:t>data only (only rows and columns)</a:t>
            </a:r>
          </a:p>
          <a:p>
            <a:pPr lvl="3">
              <a:lnSpc>
                <a:spcPct val="80000"/>
              </a:lnSpc>
            </a:pPr>
            <a:r>
              <a:rPr lang="en-US" sz="1000"/>
              <a:t>Full report (including headers and footers and style)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Word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RTF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Printing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Using standard Windows printer setup and drivers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FE67EB-3E05-420A-A9E2-A4E2D61BB60D}" type="slidenum">
              <a:rPr lang="en-US"/>
              <a:pPr/>
              <a:t>6</a:t>
            </a:fld>
            <a:endParaRPr lang="en-US"/>
          </a:p>
        </p:txBody>
      </p:sp>
      <p:sp>
        <p:nvSpPr>
          <p:cNvPr id="34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EBBA95-FF67-4213-8F8E-C14E23FEDC06}" type="slidenum">
              <a:rPr lang="en-US"/>
              <a:pPr/>
              <a:t>9</a:t>
            </a:fld>
            <a:endParaRPr lang="en-US"/>
          </a:p>
        </p:txBody>
      </p:sp>
      <p:sp>
        <p:nvSpPr>
          <p:cNvPr id="35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nl-NL"/>
              <a:t>No separate entries on the menu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870825" y="6648450"/>
            <a:ext cx="1273175" cy="2095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2008-EF-RO-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500188"/>
            <a:ext cx="4000500" cy="2449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4102100"/>
            <a:ext cx="4000500" cy="2451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870825" y="6648450"/>
            <a:ext cx="1273175" cy="2095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2008-EF-RO-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9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Reporting Overview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1800"/>
          </a:p>
          <a:p>
            <a:pPr>
              <a:lnSpc>
                <a:spcPct val="80000"/>
              </a:lnSpc>
            </a:pPr>
            <a:endParaRPr lang="en-US" sz="180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Report Variants – Standard Reports</a:t>
            </a: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EF-RO-100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495300" y="1228725"/>
            <a:ext cx="8148638" cy="4625975"/>
            <a:chOff x="476250" y="1628775"/>
            <a:chExt cx="8148638" cy="4625975"/>
          </a:xfrm>
        </p:grpSpPr>
        <p:pic>
          <p:nvPicPr>
            <p:cNvPr id="328710" name="Picture 6" descr="ReportVariant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6250" y="1628775"/>
              <a:ext cx="6496050" cy="4086225"/>
            </a:xfrm>
            <a:prstGeom prst="rect">
              <a:avLst/>
            </a:prstGeom>
            <a:noFill/>
          </p:spPr>
        </p:pic>
        <p:pic>
          <p:nvPicPr>
            <p:cNvPr id="328709" name="Picture 5" descr="ReportVariant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70350" y="3152775"/>
              <a:ext cx="4554538" cy="3101975"/>
            </a:xfrm>
            <a:prstGeom prst="rect">
              <a:avLst/>
            </a:prstGeom>
            <a:noFill/>
          </p:spPr>
        </p:pic>
        <p:sp>
          <p:nvSpPr>
            <p:cNvPr id="328711" name="Oval 7"/>
            <p:cNvSpPr>
              <a:spLocks noChangeArrowheads="1"/>
            </p:cNvSpPr>
            <p:nvPr/>
          </p:nvSpPr>
          <p:spPr bwMode="auto">
            <a:xfrm>
              <a:off x="2259013" y="1735138"/>
              <a:ext cx="1519237" cy="1062037"/>
            </a:xfrm>
            <a:prstGeom prst="ellipse">
              <a:avLst/>
            </a:prstGeom>
            <a:noFill/>
            <a:ln w="28575" algn="ctr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for standard </a:t>
            </a:r>
            <a:r>
              <a:rPr lang="en-US" dirty="0"/>
              <a:t>report or variant</a:t>
            </a:r>
          </a:p>
          <a:p>
            <a:pPr>
              <a:spcBef>
                <a:spcPts val="1800"/>
              </a:spcBef>
            </a:pPr>
            <a:r>
              <a:rPr lang="en-US" dirty="0"/>
              <a:t>Crystal Report design skills required</a:t>
            </a:r>
            <a:endParaRPr lang="en-US" sz="2400" dirty="0"/>
          </a:p>
          <a:p>
            <a:pPr>
              <a:spcBef>
                <a:spcPts val="1800"/>
              </a:spcBef>
            </a:pPr>
            <a:r>
              <a:rPr lang="en-US" dirty="0" smtClean="0"/>
              <a:t>Examples: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Change sort order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Add or remove columns</a:t>
            </a:r>
          </a:p>
          <a:p>
            <a:pPr lvl="2"/>
            <a:r>
              <a:rPr lang="en-US" dirty="0"/>
              <a:t>Other business fields </a:t>
            </a:r>
            <a:r>
              <a:rPr lang="en-US" dirty="0" smtClean="0"/>
              <a:t>for the </a:t>
            </a:r>
            <a:r>
              <a:rPr lang="en-US" dirty="0"/>
              <a:t>objects in the report</a:t>
            </a:r>
          </a:p>
          <a:p>
            <a:pPr lvl="2"/>
            <a:r>
              <a:rPr lang="en-US" dirty="0"/>
              <a:t>User-Defined Fields (UDF) </a:t>
            </a:r>
            <a:r>
              <a:rPr lang="en-US" dirty="0" smtClean="0"/>
              <a:t>for the </a:t>
            </a:r>
            <a:r>
              <a:rPr lang="en-US" dirty="0"/>
              <a:t>objects in the report</a:t>
            </a:r>
          </a:p>
          <a:p>
            <a:pPr lvl="2"/>
            <a:r>
              <a:rPr lang="en-US" dirty="0"/>
              <a:t>Calculated fields 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Add or remove break levels (subtotals)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Change fonts, logo, other graphics</a:t>
            </a:r>
          </a:p>
          <a:p>
            <a:pPr lvl="1">
              <a:buFontTx/>
              <a:buNone/>
            </a:pPr>
            <a:endParaRPr lang="nl-BE" dirty="0"/>
          </a:p>
        </p:txBody>
      </p:sp>
      <p:sp>
        <p:nvSpPr>
          <p:cNvPr id="331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Layout Customization</a:t>
            </a:r>
            <a:r>
              <a:rPr lang="nl-NL" sz="2000"/>
              <a:t> (Crystal Report Designer)</a:t>
            </a:r>
            <a:endParaRPr lang="en-US" sz="20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EF-RO-130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Report: </a:t>
            </a:r>
            <a:r>
              <a:rPr lang="en-US" dirty="0"/>
              <a:t>Customer Statement of Account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The report layout was edited: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 smtClean="0"/>
              <a:t>Data formatting: suppressed </a:t>
            </a:r>
            <a:r>
              <a:rPr lang="en-US" dirty="0"/>
              <a:t>leading </a:t>
            </a:r>
            <a:r>
              <a:rPr lang="en-US" dirty="0" smtClean="0"/>
              <a:t>zeros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 smtClean="0"/>
              <a:t>Positioned </a:t>
            </a:r>
            <a:r>
              <a:rPr lang="en-US" dirty="0"/>
              <a:t>address info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Added  the QAD logo</a:t>
            </a:r>
            <a:endParaRPr lang="en-US" dirty="0"/>
          </a:p>
          <a:p>
            <a:pPr lvl="2"/>
            <a:endParaRPr lang="en-US" dirty="0"/>
          </a:p>
        </p:txBody>
      </p:sp>
      <p:sp>
        <p:nvSpPr>
          <p:cNvPr id="340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Example: Report Layout Customization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EF-RO-140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EF-RO-150</a:t>
            </a:r>
            <a:endParaRPr lang="en-US"/>
          </a:p>
        </p:txBody>
      </p:sp>
      <p:pic>
        <p:nvPicPr>
          <p:cNvPr id="342018" name="Picture 2"/>
          <p:cNvPicPr>
            <a:picLocks noChangeAspect="1" noChangeArrowheads="1"/>
          </p:cNvPicPr>
          <p:nvPr/>
        </p:nvPicPr>
        <p:blipFill>
          <a:blip r:embed="rId2" cstate="print"/>
          <a:srcRect t="1018"/>
          <a:stretch>
            <a:fillRect/>
          </a:stretch>
        </p:blipFill>
        <p:spPr bwMode="auto">
          <a:xfrm>
            <a:off x="47625" y="434975"/>
            <a:ext cx="4543425" cy="5710238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342019" name="Picture 3"/>
          <p:cNvPicPr>
            <a:picLocks noChangeAspect="1" noChangeArrowheads="1"/>
          </p:cNvPicPr>
          <p:nvPr/>
        </p:nvPicPr>
        <p:blipFill>
          <a:blip r:embed="rId3" cstate="print"/>
          <a:srcRect l="2220"/>
          <a:stretch>
            <a:fillRect/>
          </a:stretch>
        </p:blipFill>
        <p:spPr bwMode="auto">
          <a:xfrm>
            <a:off x="4686300" y="436563"/>
            <a:ext cx="4333875" cy="5724525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342020" name="Text Box 4"/>
          <p:cNvSpPr txBox="1">
            <a:spLocks noChangeArrowheads="1"/>
          </p:cNvSpPr>
          <p:nvPr/>
        </p:nvSpPr>
        <p:spPr bwMode="auto">
          <a:xfrm>
            <a:off x="1857168" y="88900"/>
            <a:ext cx="83067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400" b="1">
                <a:solidFill>
                  <a:srgbClr val="FF9933"/>
                </a:solidFill>
                <a:latin typeface="+mj-lt"/>
              </a:rPr>
              <a:t>BEFORE</a:t>
            </a:r>
          </a:p>
        </p:txBody>
      </p:sp>
      <p:sp>
        <p:nvSpPr>
          <p:cNvPr id="342021" name="Text Box 5"/>
          <p:cNvSpPr txBox="1">
            <a:spLocks noChangeArrowheads="1"/>
          </p:cNvSpPr>
          <p:nvPr/>
        </p:nvSpPr>
        <p:spPr bwMode="auto">
          <a:xfrm>
            <a:off x="6581775" y="103188"/>
            <a:ext cx="6969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400" b="1">
                <a:solidFill>
                  <a:srgbClr val="FF9933"/>
                </a:solidFill>
                <a:latin typeface="+mj-lt"/>
              </a:rPr>
              <a:t>AFTER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EF-RO-160</a:t>
            </a:r>
            <a:endParaRPr lang="en-US"/>
          </a:p>
        </p:txBody>
      </p:sp>
      <p:pic>
        <p:nvPicPr>
          <p:cNvPr id="343042" name="Picture 2"/>
          <p:cNvPicPr>
            <a:picLocks noChangeAspect="1" noChangeArrowheads="1"/>
          </p:cNvPicPr>
          <p:nvPr/>
        </p:nvPicPr>
        <p:blipFill>
          <a:blip r:embed="rId2" cstate="print"/>
          <a:srcRect t="1018"/>
          <a:stretch>
            <a:fillRect/>
          </a:stretch>
        </p:blipFill>
        <p:spPr bwMode="auto">
          <a:xfrm>
            <a:off x="47625" y="454025"/>
            <a:ext cx="4543425" cy="5710238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343043" name="Picture 3"/>
          <p:cNvPicPr>
            <a:picLocks noChangeAspect="1" noChangeArrowheads="1"/>
          </p:cNvPicPr>
          <p:nvPr/>
        </p:nvPicPr>
        <p:blipFill>
          <a:blip r:embed="rId3" cstate="print"/>
          <a:srcRect l="2220"/>
          <a:stretch>
            <a:fillRect/>
          </a:stretch>
        </p:blipFill>
        <p:spPr bwMode="auto">
          <a:xfrm>
            <a:off x="4686300" y="455613"/>
            <a:ext cx="4333875" cy="5724525"/>
          </a:xfrm>
          <a:prstGeom prst="rect">
            <a:avLst/>
          </a:prstGeom>
          <a:noFill/>
          <a:ln w="9525" algn="ctr">
            <a:solidFill>
              <a:schemeClr val="accent6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343044" name="Text Box 4"/>
          <p:cNvSpPr txBox="1">
            <a:spLocks noChangeArrowheads="1"/>
          </p:cNvSpPr>
          <p:nvPr/>
        </p:nvSpPr>
        <p:spPr bwMode="auto">
          <a:xfrm>
            <a:off x="1857168" y="107950"/>
            <a:ext cx="83067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400" b="1">
                <a:solidFill>
                  <a:srgbClr val="FF9933"/>
                </a:solidFill>
                <a:latin typeface="+mj-lt"/>
              </a:rPr>
              <a:t>BEFORE</a:t>
            </a:r>
          </a:p>
        </p:txBody>
      </p:sp>
      <p:sp>
        <p:nvSpPr>
          <p:cNvPr id="343045" name="Text Box 5"/>
          <p:cNvSpPr txBox="1">
            <a:spLocks noChangeArrowheads="1"/>
          </p:cNvSpPr>
          <p:nvPr/>
        </p:nvSpPr>
        <p:spPr bwMode="auto">
          <a:xfrm>
            <a:off x="6581775" y="122238"/>
            <a:ext cx="6969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400" b="1">
                <a:solidFill>
                  <a:srgbClr val="FF9933"/>
                </a:solidFill>
                <a:latin typeface="+mj-lt"/>
              </a:rPr>
              <a:t>AFTER</a:t>
            </a:r>
          </a:p>
        </p:txBody>
      </p:sp>
      <p:sp>
        <p:nvSpPr>
          <p:cNvPr id="343046" name="AutoShape 6"/>
          <p:cNvSpPr>
            <a:spLocks/>
          </p:cNvSpPr>
          <p:nvPr/>
        </p:nvSpPr>
        <p:spPr bwMode="auto">
          <a:xfrm>
            <a:off x="7583488" y="233363"/>
            <a:ext cx="617537" cy="344487"/>
          </a:xfrm>
          <a:prstGeom prst="borderCallout1">
            <a:avLst>
              <a:gd name="adj1" fmla="val 33181"/>
              <a:gd name="adj2" fmla="val 112338"/>
              <a:gd name="adj3" fmla="val 68204"/>
              <a:gd name="adj4" fmla="val 148329"/>
            </a:avLst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 b="1">
                <a:latin typeface="+mj-lt"/>
              </a:rPr>
              <a:t>Added logo</a:t>
            </a:r>
          </a:p>
        </p:txBody>
      </p:sp>
      <p:sp>
        <p:nvSpPr>
          <p:cNvPr id="343047" name="AutoShape 7"/>
          <p:cNvSpPr>
            <a:spLocks/>
          </p:cNvSpPr>
          <p:nvPr/>
        </p:nvSpPr>
        <p:spPr bwMode="auto">
          <a:xfrm>
            <a:off x="6637338" y="838200"/>
            <a:ext cx="1069975" cy="571500"/>
          </a:xfrm>
          <a:prstGeom prst="borderCallout1">
            <a:avLst>
              <a:gd name="adj1" fmla="val 20000"/>
              <a:gd name="adj2" fmla="val 107120"/>
              <a:gd name="adj3" fmla="val 66944"/>
              <a:gd name="adj4" fmla="val 141245"/>
            </a:avLst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 b="1">
                <a:latin typeface="+mj-lt"/>
              </a:rPr>
              <a:t>Swapped address boxes</a:t>
            </a:r>
          </a:p>
        </p:txBody>
      </p:sp>
      <p:sp>
        <p:nvSpPr>
          <p:cNvPr id="343048" name="AutoShape 8"/>
          <p:cNvSpPr>
            <a:spLocks/>
          </p:cNvSpPr>
          <p:nvPr/>
        </p:nvSpPr>
        <p:spPr bwMode="auto">
          <a:xfrm>
            <a:off x="5897563" y="2209800"/>
            <a:ext cx="1069975" cy="571500"/>
          </a:xfrm>
          <a:prstGeom prst="borderCallout1">
            <a:avLst>
              <a:gd name="adj1" fmla="val 20000"/>
              <a:gd name="adj2" fmla="val -7120"/>
              <a:gd name="adj3" fmla="val 267500"/>
              <a:gd name="adj4" fmla="val -36500"/>
            </a:avLst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 b="1" dirty="0">
                <a:latin typeface="+mj-lt"/>
              </a:rPr>
              <a:t>Suppressed leading </a:t>
            </a:r>
            <a:r>
              <a:rPr lang="en-US" sz="1000" b="1" dirty="0" smtClean="0">
                <a:latin typeface="+mj-lt"/>
              </a:rPr>
              <a:t>zeros</a:t>
            </a:r>
            <a:endParaRPr lang="en-US" sz="1000" b="1" dirty="0">
              <a:latin typeface="+mj-lt"/>
            </a:endParaRPr>
          </a:p>
        </p:txBody>
      </p:sp>
      <p:sp>
        <p:nvSpPr>
          <p:cNvPr id="343049" name="AutoShape 9"/>
          <p:cNvSpPr>
            <a:spLocks/>
          </p:cNvSpPr>
          <p:nvPr/>
        </p:nvSpPr>
        <p:spPr bwMode="auto">
          <a:xfrm>
            <a:off x="7935913" y="2519363"/>
            <a:ext cx="827087" cy="344487"/>
          </a:xfrm>
          <a:prstGeom prst="borderCallout1">
            <a:avLst>
              <a:gd name="adj1" fmla="val 33181"/>
              <a:gd name="adj2" fmla="val -10958"/>
              <a:gd name="adj3" fmla="val 452532"/>
              <a:gd name="adj4" fmla="val -44977"/>
            </a:avLst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 b="1" dirty="0">
                <a:latin typeface="+mj-lt"/>
              </a:rPr>
              <a:t>Added column </a:t>
            </a:r>
          </a:p>
        </p:txBody>
      </p:sp>
      <p:sp>
        <p:nvSpPr>
          <p:cNvPr id="343050" name="AutoShape 10"/>
          <p:cNvSpPr>
            <a:spLocks/>
          </p:cNvSpPr>
          <p:nvPr/>
        </p:nvSpPr>
        <p:spPr bwMode="auto">
          <a:xfrm>
            <a:off x="7931150" y="2082800"/>
            <a:ext cx="831850" cy="344488"/>
          </a:xfrm>
          <a:prstGeom prst="borderCallout1">
            <a:avLst>
              <a:gd name="adj1" fmla="val 33181"/>
              <a:gd name="adj2" fmla="val -10958"/>
              <a:gd name="adj3" fmla="val 281565"/>
              <a:gd name="adj4" fmla="val -89727"/>
            </a:avLst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 b="1">
                <a:latin typeface="+mj-lt"/>
              </a:rPr>
              <a:t>Changed color</a:t>
            </a:r>
          </a:p>
        </p:txBody>
      </p:sp>
      <p:sp>
        <p:nvSpPr>
          <p:cNvPr id="343051" name="Line 11"/>
          <p:cNvSpPr>
            <a:spLocks noChangeShapeType="1"/>
          </p:cNvSpPr>
          <p:nvPr/>
        </p:nvSpPr>
        <p:spPr bwMode="auto">
          <a:xfrm flipV="1">
            <a:off x="6162675" y="925513"/>
            <a:ext cx="369888" cy="436562"/>
          </a:xfrm>
          <a:prstGeom prst="line">
            <a:avLst/>
          </a:prstGeom>
          <a:noFill/>
          <a:ln w="19050">
            <a:solidFill>
              <a:schemeClr val="accent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 b="1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ct val="55000"/>
              </a:spcAft>
            </a:pPr>
            <a:r>
              <a:rPr lang="en-US" sz="2400" dirty="0" smtClean="0"/>
              <a:t>In QAD 2009.1 EE, the QAD Reporting Framework (QRF) was introduced.</a:t>
            </a:r>
            <a:endParaRPr lang="en-US" sz="2400" dirty="0"/>
          </a:p>
          <a:p>
            <a:pPr>
              <a:spcAft>
                <a:spcPct val="55000"/>
              </a:spcAft>
            </a:pPr>
            <a:r>
              <a:rPr lang="en-US" sz="2400" dirty="0"/>
              <a:t>All new reports </a:t>
            </a:r>
            <a:r>
              <a:rPr lang="en-US" sz="2400" dirty="0" smtClean="0"/>
              <a:t>from QAD </a:t>
            </a:r>
            <a:r>
              <a:rPr lang="en-US" sz="2400" dirty="0"/>
              <a:t>2009.1 EE </a:t>
            </a:r>
            <a:r>
              <a:rPr lang="en-US" sz="2400" dirty="0" smtClean="0"/>
              <a:t>were created using QRF.</a:t>
            </a:r>
            <a:endParaRPr lang="en-US" sz="2400" dirty="0"/>
          </a:p>
        </p:txBody>
      </p:sp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Reporting Framework (QRF)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EF-RO-052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P-Tax-Register-Detai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3862" y="1590675"/>
            <a:ext cx="6770139" cy="3848100"/>
          </a:xfrm>
          <a:prstGeom prst="rect">
            <a:avLst/>
          </a:prstGeom>
        </p:spPr>
      </p:pic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QRF Reports </a:t>
            </a:r>
            <a:r>
              <a:rPr lang="en-US" sz="2800" dirty="0"/>
              <a:t>– Selection Criteria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29019"/>
            <a:ext cx="914400" cy="219456"/>
          </a:xfrm>
        </p:spPr>
        <p:txBody>
          <a:bodyPr/>
          <a:lstStyle/>
          <a:p>
            <a:r>
              <a:rPr lang="en-US" smtClean="0"/>
              <a:t>EF-RO-054</a:t>
            </a:r>
            <a:endParaRPr lang="en-US"/>
          </a:p>
        </p:txBody>
      </p:sp>
      <p:sp>
        <p:nvSpPr>
          <p:cNvPr id="374789" name="Rectangle 5"/>
          <p:cNvSpPr>
            <a:spLocks noChangeArrowheads="1"/>
          </p:cNvSpPr>
          <p:nvPr/>
        </p:nvSpPr>
        <p:spPr bwMode="auto">
          <a:xfrm>
            <a:off x="4829175" y="2084388"/>
            <a:ext cx="1027113" cy="223837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74790" name="Text Box 6"/>
          <p:cNvSpPr txBox="1">
            <a:spLocks noChangeArrowheads="1"/>
          </p:cNvSpPr>
          <p:nvPr/>
        </p:nvSpPr>
        <p:spPr bwMode="auto">
          <a:xfrm>
            <a:off x="7058024" y="2038350"/>
            <a:ext cx="1533525" cy="1127125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+mj-lt"/>
              </a:rPr>
              <a:t>Select output type</a:t>
            </a:r>
          </a:p>
        </p:txBody>
      </p:sp>
      <p:cxnSp>
        <p:nvCxnSpPr>
          <p:cNvPr id="374791" name="AutoShape 7"/>
          <p:cNvCxnSpPr>
            <a:cxnSpLocks noChangeShapeType="1"/>
            <a:stCxn id="374790" idx="1"/>
            <a:endCxn id="374789" idx="3"/>
          </p:cNvCxnSpPr>
          <p:nvPr/>
        </p:nvCxnSpPr>
        <p:spPr bwMode="auto">
          <a:xfrm rot="10800000">
            <a:off x="5856288" y="2196307"/>
            <a:ext cx="1201736" cy="40560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74792" name="Rectangle 8"/>
          <p:cNvSpPr>
            <a:spLocks noChangeArrowheads="1"/>
          </p:cNvSpPr>
          <p:nvPr/>
        </p:nvSpPr>
        <p:spPr bwMode="auto">
          <a:xfrm>
            <a:off x="5248275" y="3289300"/>
            <a:ext cx="103188" cy="111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74794" name="AutoShape 10"/>
          <p:cNvCxnSpPr>
            <a:cxnSpLocks noChangeShapeType="1"/>
          </p:cNvCxnSpPr>
          <p:nvPr/>
        </p:nvCxnSpPr>
        <p:spPr bwMode="auto">
          <a:xfrm rot="10800000">
            <a:off x="5484814" y="3402013"/>
            <a:ext cx="1685925" cy="37465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74796" name="Rectangle 12"/>
          <p:cNvSpPr>
            <a:spLocks noChangeArrowheads="1"/>
          </p:cNvSpPr>
          <p:nvPr/>
        </p:nvSpPr>
        <p:spPr bwMode="auto">
          <a:xfrm>
            <a:off x="5472113" y="4832350"/>
            <a:ext cx="152400" cy="203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74797" name="AutoShape 13"/>
          <p:cNvCxnSpPr>
            <a:cxnSpLocks noChangeShapeType="1"/>
          </p:cNvCxnSpPr>
          <p:nvPr/>
        </p:nvCxnSpPr>
        <p:spPr bwMode="auto">
          <a:xfrm rot="10800000" flipV="1">
            <a:off x="5738813" y="4646613"/>
            <a:ext cx="1422400" cy="23971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74795" name="Text Box 11"/>
          <p:cNvSpPr txBox="1">
            <a:spLocks noChangeArrowheads="1"/>
          </p:cNvSpPr>
          <p:nvPr/>
        </p:nvSpPr>
        <p:spPr bwMode="auto">
          <a:xfrm>
            <a:off x="7046913" y="4283075"/>
            <a:ext cx="1533524" cy="822325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+mj-lt"/>
              </a:rPr>
              <a:t>Remove criteria</a:t>
            </a:r>
          </a:p>
        </p:txBody>
      </p:sp>
      <p:sp>
        <p:nvSpPr>
          <p:cNvPr id="374793" name="Text Box 9"/>
          <p:cNvSpPr txBox="1">
            <a:spLocks noChangeArrowheads="1"/>
          </p:cNvSpPr>
          <p:nvPr/>
        </p:nvSpPr>
        <p:spPr bwMode="auto">
          <a:xfrm>
            <a:off x="7037388" y="3308350"/>
            <a:ext cx="1533524" cy="822325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+mj-lt"/>
              </a:rPr>
              <a:t>Add criteria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QRF Reports </a:t>
            </a:r>
            <a:r>
              <a:rPr lang="en-US" dirty="0"/>
              <a:t>– Viewer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EF-RO-056</a:t>
            </a:r>
            <a:endParaRPr lang="en-US"/>
          </a:p>
        </p:txBody>
      </p:sp>
      <p:pic>
        <p:nvPicPr>
          <p:cNvPr id="376836" name="Picture 4" descr="Comp1-Outpu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000" y="1195388"/>
            <a:ext cx="7107238" cy="475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EF-RO-180</a:t>
            </a:r>
            <a:endParaRPr lang="en-US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609600" y="1044010"/>
            <a:ext cx="8229600" cy="542452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Group reporting solution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Combines the existing Financials report functionality into a single user experience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Produce reports built on: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 common chart of accounts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 common currency – the presentation currency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 common calendar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609600" y="3352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Introduction to Financial Report Writer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EF-RO-190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2200" y="1107752"/>
            <a:ext cx="551180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57200" y="891610"/>
            <a:ext cx="8229600" cy="542452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Single solution </a:t>
            </a:r>
            <a:b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</a:b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for GL reporting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Real time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Multi-domain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Consolidated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Chart Translation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Currency Translation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Multi-GAAP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1828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Benefits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Reporting features</a:t>
            </a:r>
          </a:p>
          <a:p>
            <a:pPr>
              <a:spcBef>
                <a:spcPts val="1800"/>
              </a:spcBef>
            </a:pPr>
            <a:r>
              <a:rPr lang="en-US" dirty="0"/>
              <a:t>Customization options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QAD Reporting Framework (QRF)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Financial Report Writer</a:t>
            </a:r>
            <a:endParaRPr lang="en-US" dirty="0"/>
          </a:p>
        </p:txBody>
      </p:sp>
      <p:sp>
        <p:nvSpPr>
          <p:cNvPr id="371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EF-RO-020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EF-RO-200</a:t>
            </a:r>
            <a:endParaRPr lang="en-US" dirty="0"/>
          </a:p>
        </p:txBody>
      </p:sp>
      <p:sp>
        <p:nvSpPr>
          <p:cNvPr id="3" name="Content Placeholder 1"/>
          <p:cNvSpPr txBox="1">
            <a:spLocks/>
          </p:cNvSpPr>
          <p:nvPr/>
        </p:nvSpPr>
        <p:spPr>
          <a:xfrm>
            <a:off x="457200" y="891610"/>
            <a:ext cx="8229600" cy="5424523"/>
          </a:xfrm>
          <a:prstGeom prst="rect">
            <a:avLst/>
          </a:prstGeom>
        </p:spPr>
        <p:txBody>
          <a:bodyPr/>
          <a:lstStyle/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Build and run flexible reports</a:t>
            </a:r>
          </a:p>
          <a:p>
            <a:pPr marL="914400" marR="0" lvl="1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Flexible report hierarchies</a:t>
            </a:r>
          </a:p>
          <a:p>
            <a:pPr marL="914400" marR="0" lvl="1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Flexible row and column definitions with in-line calculations</a:t>
            </a:r>
          </a:p>
          <a:p>
            <a:pPr marL="914400" marR="0" lvl="1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Reusable analysis codes</a:t>
            </a: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Based on harmonized data in a reporting cube</a:t>
            </a:r>
          </a:p>
          <a:p>
            <a:pPr marL="914400" marR="0" lvl="1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Across multiple COAs, currencies, GAAPs</a:t>
            </a:r>
          </a:p>
          <a:p>
            <a:pPr marL="914400" marR="0" lvl="1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Optimized for reporting inquiries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57200" y="1828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Financial Report Writer – Main Features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EF-RO-210</a:t>
            </a:r>
            <a:endParaRPr lang="en-US" dirty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457200" y="1828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Financial Report Writer Components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4" name="Rounded Rectangle 3"/>
          <p:cNvSpPr/>
          <p:nvPr>
            <p:custDataLst>
              <p:tags r:id="rId1"/>
            </p:custDataLst>
          </p:nvPr>
        </p:nvSpPr>
        <p:spPr>
          <a:xfrm>
            <a:off x="5805285" y="1304150"/>
            <a:ext cx="291062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Reports</a:t>
            </a:r>
          </a:p>
        </p:txBody>
      </p:sp>
      <p:cxnSp>
        <p:nvCxnSpPr>
          <p:cNvPr id="5" name="Straight Arrow Connector 4"/>
          <p:cNvCxnSpPr/>
          <p:nvPr>
            <p:custDataLst>
              <p:tags r:id="rId2"/>
            </p:custDataLst>
          </p:nvPr>
        </p:nvCxnSpPr>
        <p:spPr>
          <a:xfrm>
            <a:off x="3779262" y="3399823"/>
            <a:ext cx="1970592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>
            <p:custDataLst>
              <p:tags r:id="rId3"/>
            </p:custDataLst>
          </p:nvPr>
        </p:nvSpPr>
        <p:spPr>
          <a:xfrm>
            <a:off x="971874" y="987714"/>
            <a:ext cx="2910624" cy="529674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7" name="Rounded Rectangle 6"/>
          <p:cNvSpPr/>
          <p:nvPr>
            <p:custDataLst>
              <p:tags r:id="rId4"/>
            </p:custDataLst>
          </p:nvPr>
        </p:nvSpPr>
        <p:spPr>
          <a:xfrm>
            <a:off x="1122266" y="1863236"/>
            <a:ext cx="2656996" cy="237261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-Entity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-Layer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-GL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-Sub-Account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-Cost Center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-Project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-SAF 1-10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-Intercompany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-Daybook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-TC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8" name="Rounded Rectangle 7"/>
          <p:cNvSpPr/>
          <p:nvPr>
            <p:custDataLst>
              <p:tags r:id="rId5"/>
            </p:custDataLst>
          </p:nvPr>
        </p:nvSpPr>
        <p:spPr>
          <a:xfrm>
            <a:off x="1122266" y="5403739"/>
            <a:ext cx="2656996" cy="478998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Report Calendar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9" name="Rounded Rectangle 8"/>
          <p:cNvSpPr/>
          <p:nvPr>
            <p:custDataLst>
              <p:tags r:id="rId6"/>
            </p:custDataLst>
          </p:nvPr>
        </p:nvSpPr>
        <p:spPr>
          <a:xfrm>
            <a:off x="1122266" y="4511470"/>
            <a:ext cx="2656996" cy="70419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Presentation Currency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10" name="Vertical Scroll 9"/>
          <p:cNvSpPr/>
          <p:nvPr>
            <p:custDataLst>
              <p:tags r:id="rId7"/>
            </p:custDataLst>
          </p:nvPr>
        </p:nvSpPr>
        <p:spPr>
          <a:xfrm>
            <a:off x="5906684" y="1863236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Vertical Scroll 10"/>
          <p:cNvSpPr/>
          <p:nvPr>
            <p:custDataLst>
              <p:tags r:id="rId8"/>
            </p:custDataLst>
          </p:nvPr>
        </p:nvSpPr>
        <p:spPr>
          <a:xfrm>
            <a:off x="6157409" y="2160038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Vertical Scroll 11"/>
          <p:cNvSpPr/>
          <p:nvPr>
            <p:custDataLst>
              <p:tags r:id="rId9"/>
            </p:custDataLst>
          </p:nvPr>
        </p:nvSpPr>
        <p:spPr>
          <a:xfrm>
            <a:off x="6416060" y="2462062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64957" y="2714354"/>
            <a:ext cx="1413971" cy="2047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Available in all </a:t>
            </a:r>
            <a:r>
              <a:rPr lang="en-US" sz="2200" dirty="0"/>
              <a:t>areas of </a:t>
            </a:r>
            <a:r>
              <a:rPr lang="en-US" sz="2200" dirty="0" smtClean="0"/>
              <a:t>QAD </a:t>
            </a:r>
            <a:r>
              <a:rPr lang="en-US" sz="2200" dirty="0"/>
              <a:t>Enterprise Financials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Extensive </a:t>
            </a:r>
            <a:r>
              <a:rPr lang="en-US" sz="2200" dirty="0" smtClean="0"/>
              <a:t>options for creating and managing reports</a:t>
            </a:r>
            <a:endParaRPr lang="en-US" sz="2200" dirty="0"/>
          </a:p>
          <a:p>
            <a:pPr>
              <a:spcBef>
                <a:spcPts val="1200"/>
              </a:spcBef>
            </a:pPr>
            <a:r>
              <a:rPr lang="en-US" sz="2200" dirty="0"/>
              <a:t>Accessible</a:t>
            </a:r>
          </a:p>
          <a:p>
            <a:pPr lvl="1"/>
            <a:r>
              <a:rPr lang="en-US" sz="2000" dirty="0"/>
              <a:t>From the main menu </a:t>
            </a:r>
          </a:p>
          <a:p>
            <a:pPr lvl="1"/>
            <a:r>
              <a:rPr lang="en-US" sz="2000" dirty="0" smtClean="0"/>
              <a:t>Using Go To</a:t>
            </a:r>
            <a:endParaRPr lang="nl-BE" sz="1500" dirty="0"/>
          </a:p>
        </p:txBody>
      </p:sp>
      <p:sp>
        <p:nvSpPr>
          <p:cNvPr id="259083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nl-NL" dirty="0"/>
              <a:t>Standard Reports</a:t>
            </a:r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EF-RO-030</a:t>
            </a:r>
            <a:endParaRPr lang="en-US"/>
          </a:p>
        </p:txBody>
      </p:sp>
      <p:pic>
        <p:nvPicPr>
          <p:cNvPr id="259081" name="Picture 9" descr="op item by creditor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" y="3086399"/>
            <a:ext cx="4514850" cy="3239789"/>
          </a:xfrm>
          <a:prstGeom prst="rect">
            <a:avLst/>
          </a:prstGeom>
          <a:noFill/>
        </p:spPr>
      </p:pic>
      <p:pic>
        <p:nvPicPr>
          <p:cNvPr id="259085" name="Picture 13" descr="ReportFi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99266" y="2238375"/>
            <a:ext cx="2279534" cy="39846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Standard Reports Selection</a:t>
            </a:r>
            <a:endParaRPr lang="nl-BE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EF-RO-040</a:t>
            </a:r>
            <a:endParaRPr lang="en-US"/>
          </a:p>
        </p:txBody>
      </p:sp>
      <p:pic>
        <p:nvPicPr>
          <p:cNvPr id="260103" name="Picture 7" descr="ReportSelec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263" y="2700338"/>
            <a:ext cx="5057775" cy="3381375"/>
          </a:xfrm>
          <a:prstGeom prst="rect">
            <a:avLst/>
          </a:prstGeom>
          <a:noFill/>
        </p:spPr>
      </p:pic>
      <p:sp>
        <p:nvSpPr>
          <p:cNvPr id="260109" name="Text Box 13"/>
          <p:cNvSpPr txBox="1">
            <a:spLocks noChangeArrowheads="1"/>
          </p:cNvSpPr>
          <p:nvPr/>
        </p:nvSpPr>
        <p:spPr bwMode="auto">
          <a:xfrm>
            <a:off x="1042988" y="4954588"/>
            <a:ext cx="1895475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+mj-lt"/>
            </a:endParaRPr>
          </a:p>
        </p:txBody>
      </p:sp>
      <p:sp>
        <p:nvSpPr>
          <p:cNvPr id="260114" name="Rectangle 18"/>
          <p:cNvSpPr>
            <a:spLocks noChangeArrowheads="1"/>
          </p:cNvSpPr>
          <p:nvPr/>
        </p:nvSpPr>
        <p:spPr bwMode="auto">
          <a:xfrm>
            <a:off x="1439862" y="1358900"/>
            <a:ext cx="2293937" cy="1036638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1A7BB2"/>
              </a:buClr>
            </a:pPr>
            <a:r>
              <a:rPr lang="en-US" sz="2000">
                <a:latin typeface="+mj-lt"/>
              </a:rPr>
              <a:t>Relevant user defined fields are included</a:t>
            </a:r>
          </a:p>
        </p:txBody>
      </p:sp>
      <p:pic>
        <p:nvPicPr>
          <p:cNvPr id="260118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9175" y="1114425"/>
            <a:ext cx="3492500" cy="2705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60123" name="Text Box 27"/>
          <p:cNvSpPr txBox="1">
            <a:spLocks noChangeArrowheads="1"/>
          </p:cNvSpPr>
          <p:nvPr/>
        </p:nvSpPr>
        <p:spPr bwMode="auto">
          <a:xfrm>
            <a:off x="6180396" y="4703763"/>
            <a:ext cx="2573079" cy="800219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2000">
                <a:latin typeface="+mj-lt"/>
              </a:rPr>
              <a:t>Execute now or</a:t>
            </a:r>
          </a:p>
          <a:p>
            <a:r>
              <a:rPr lang="en-US" sz="2000">
                <a:latin typeface="+mj-lt"/>
              </a:rPr>
              <a:t>Schedule for later</a:t>
            </a:r>
          </a:p>
        </p:txBody>
      </p:sp>
      <p:sp>
        <p:nvSpPr>
          <p:cNvPr id="260124" name="Rectangle 28"/>
          <p:cNvSpPr>
            <a:spLocks noChangeArrowheads="1"/>
          </p:cNvSpPr>
          <p:nvPr/>
        </p:nvSpPr>
        <p:spPr bwMode="auto">
          <a:xfrm>
            <a:off x="4114800" y="5781675"/>
            <a:ext cx="733425" cy="200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60125" name="AutoShape 29"/>
          <p:cNvCxnSpPr>
            <a:cxnSpLocks noChangeShapeType="1"/>
            <a:stCxn id="260123" idx="1"/>
            <a:endCxn id="260124" idx="0"/>
          </p:cNvCxnSpPr>
          <p:nvPr/>
        </p:nvCxnSpPr>
        <p:spPr bwMode="auto">
          <a:xfrm rot="10800000" flipV="1">
            <a:off x="4481514" y="5103873"/>
            <a:ext cx="1698883" cy="677802"/>
          </a:xfrm>
          <a:prstGeom prst="bentConnector2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60126" name="Rectangle 30"/>
          <p:cNvSpPr>
            <a:spLocks noChangeArrowheads="1"/>
          </p:cNvSpPr>
          <p:nvPr/>
        </p:nvSpPr>
        <p:spPr bwMode="auto">
          <a:xfrm>
            <a:off x="3400425" y="5791200"/>
            <a:ext cx="647700" cy="180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0127" name="Rectangle 31"/>
          <p:cNvSpPr>
            <a:spLocks noChangeArrowheads="1"/>
          </p:cNvSpPr>
          <p:nvPr/>
        </p:nvSpPr>
        <p:spPr bwMode="auto">
          <a:xfrm>
            <a:off x="5133975" y="3152775"/>
            <a:ext cx="647700" cy="180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60128" name="AutoShape 32"/>
          <p:cNvCxnSpPr>
            <a:cxnSpLocks noChangeShapeType="1"/>
            <a:stCxn id="260126" idx="0"/>
            <a:endCxn id="260127" idx="1"/>
          </p:cNvCxnSpPr>
          <p:nvPr/>
        </p:nvCxnSpPr>
        <p:spPr bwMode="auto">
          <a:xfrm rot="16200000">
            <a:off x="3155156" y="3812382"/>
            <a:ext cx="2547937" cy="1409700"/>
          </a:xfrm>
          <a:prstGeom prst="bentConnector2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7" name="Rectangle 7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 sz="2400"/>
              <a:t>View in new window</a:t>
            </a:r>
          </a:p>
          <a:p>
            <a:r>
              <a:rPr lang="en-US" sz="2400"/>
              <a:t>Print, export, email</a:t>
            </a:r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Standard Reports Output</a:t>
            </a:r>
            <a:endParaRPr lang="nl-BE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EF-RO-050</a:t>
            </a: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49238" y="2039938"/>
            <a:ext cx="8629650" cy="3943350"/>
            <a:chOff x="277813" y="2401888"/>
            <a:chExt cx="8629650" cy="3943350"/>
          </a:xfrm>
        </p:grpSpPr>
        <p:pic>
          <p:nvPicPr>
            <p:cNvPr id="261128" name="Picture 8" descr="ReportOutpu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8488" y="2401888"/>
              <a:ext cx="7650162" cy="3879850"/>
            </a:xfrm>
            <a:prstGeom prst="rect">
              <a:avLst/>
            </a:prstGeom>
            <a:noFill/>
          </p:spPr>
        </p:pic>
        <p:pic>
          <p:nvPicPr>
            <p:cNvPr id="261126" name="Picture 6" descr="cc trans sum rep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30663" y="3797300"/>
              <a:ext cx="4876800" cy="2547938"/>
            </a:xfrm>
            <a:prstGeom prst="rect">
              <a:avLst/>
            </a:prstGeom>
            <a:noFill/>
          </p:spPr>
        </p:pic>
        <p:sp>
          <p:nvSpPr>
            <p:cNvPr id="261129" name="Oval 9"/>
            <p:cNvSpPr>
              <a:spLocks noChangeArrowheads="1"/>
            </p:cNvSpPr>
            <p:nvPr/>
          </p:nvSpPr>
          <p:spPr bwMode="auto">
            <a:xfrm>
              <a:off x="277813" y="3513138"/>
              <a:ext cx="2359025" cy="2622550"/>
            </a:xfrm>
            <a:prstGeom prst="ellipse">
              <a:avLst/>
            </a:prstGeom>
            <a:noFill/>
            <a:ln w="28575" algn="ctr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/>
            <a:r>
              <a:rPr lang="en-US" dirty="0"/>
              <a:t>Usage</a:t>
            </a:r>
          </a:p>
          <a:p>
            <a:pPr marL="914400" lvl="1" indent="-457200">
              <a:spcBef>
                <a:spcPts val="1200"/>
              </a:spcBef>
            </a:pPr>
            <a:r>
              <a:rPr lang="en-US" dirty="0"/>
              <a:t>Filter fields management, report options, variants</a:t>
            </a:r>
            <a:endParaRPr lang="en-US" b="1" dirty="0"/>
          </a:p>
          <a:p>
            <a:pPr marL="914400" lvl="1" indent="-457200">
              <a:spcBef>
                <a:spcPts val="1200"/>
              </a:spcBef>
            </a:pPr>
            <a:r>
              <a:rPr lang="en-US" dirty="0"/>
              <a:t>Using QAD </a:t>
            </a:r>
            <a:r>
              <a:rPr lang="en-US" dirty="0" err="1"/>
              <a:t>.Net</a:t>
            </a:r>
            <a:r>
              <a:rPr lang="en-US" dirty="0"/>
              <a:t> UI</a:t>
            </a:r>
          </a:p>
          <a:p>
            <a:pPr marL="533400" indent="-533400">
              <a:spcBef>
                <a:spcPts val="1800"/>
              </a:spcBef>
            </a:pPr>
            <a:r>
              <a:rPr lang="en-US" dirty="0"/>
              <a:t>Layout</a:t>
            </a:r>
          </a:p>
          <a:p>
            <a:pPr marL="914400" lvl="1" indent="-457200"/>
            <a:r>
              <a:rPr lang="en-US" dirty="0"/>
              <a:t>Using Crystal reports designer</a:t>
            </a:r>
          </a:p>
          <a:p>
            <a:pPr marL="533400" indent="-533400">
              <a:spcBef>
                <a:spcPts val="1800"/>
              </a:spcBef>
            </a:pPr>
            <a:r>
              <a:rPr lang="en-US" dirty="0"/>
              <a:t>Business </a:t>
            </a:r>
            <a:r>
              <a:rPr lang="en-US" dirty="0" smtClean="0"/>
              <a:t>logic</a:t>
            </a:r>
            <a:endParaRPr lang="en-US" dirty="0"/>
          </a:p>
          <a:p>
            <a:pPr marL="914400" lvl="1" indent="-457200"/>
            <a:r>
              <a:rPr lang="en-US" dirty="0"/>
              <a:t>Requires source code customization</a:t>
            </a:r>
          </a:p>
          <a:p>
            <a:pPr marL="533400" indent="-533400"/>
            <a:endParaRPr lang="en-US" dirty="0"/>
          </a:p>
        </p:txBody>
      </p:sp>
      <p:sp>
        <p:nvSpPr>
          <p:cNvPr id="324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Report Customization Levels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EF-RO-060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Use </a:t>
            </a:r>
            <a:r>
              <a:rPr lang="en-US" sz="2400" dirty="0" smtClean="0"/>
              <a:t>filter </a:t>
            </a:r>
            <a:r>
              <a:rPr lang="en-US" sz="2400" dirty="0"/>
              <a:t>fields</a:t>
            </a:r>
          </a:p>
          <a:p>
            <a:pPr lvl="1"/>
            <a:r>
              <a:rPr lang="en-US" sz="2000" dirty="0"/>
              <a:t>Define how data is filtered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Manage </a:t>
            </a:r>
            <a:r>
              <a:rPr lang="en-US" sz="2400" dirty="0" smtClean="0"/>
              <a:t>Filter Fields</a:t>
            </a:r>
            <a:endParaRPr lang="en-US" sz="2400" dirty="0"/>
          </a:p>
          <a:p>
            <a:pPr lvl="1"/>
            <a:r>
              <a:rPr lang="en-US" sz="2000" dirty="0"/>
              <a:t>Select from the list of available filter fields </a:t>
            </a:r>
          </a:p>
          <a:p>
            <a:pPr lvl="1"/>
            <a:r>
              <a:rPr lang="en-US" sz="2000" dirty="0"/>
              <a:t>Set the sequence of the fields on the UI </a:t>
            </a:r>
          </a:p>
          <a:p>
            <a:pPr lvl="1"/>
            <a:r>
              <a:rPr lang="en-US" sz="2000" dirty="0"/>
              <a:t>Set initial values</a:t>
            </a:r>
          </a:p>
          <a:p>
            <a:pPr>
              <a:buFont typeface="Webdings" pitchFamily="18" charset="2"/>
              <a:buNone/>
            </a:pPr>
            <a:endParaRPr lang="nl-BE" sz="2000" dirty="0"/>
          </a:p>
        </p:txBody>
      </p:sp>
      <p:sp>
        <p:nvSpPr>
          <p:cNvPr id="325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sz="2800" dirty="0"/>
              <a:t>Usage </a:t>
            </a:r>
            <a:r>
              <a:rPr lang="en-US" sz="2800" dirty="0"/>
              <a:t>Customization – Standard </a:t>
            </a:r>
            <a:r>
              <a:rPr lang="en-US" sz="2800" dirty="0" smtClean="0"/>
              <a:t>Reports</a:t>
            </a:r>
            <a:endParaRPr lang="en-US" sz="2800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EF-RO-070</a:t>
            </a:r>
            <a:endParaRPr lang="en-US"/>
          </a:p>
        </p:txBody>
      </p:sp>
      <p:grpSp>
        <p:nvGrpSpPr>
          <p:cNvPr id="325638" name="Group 6"/>
          <p:cNvGrpSpPr>
            <a:grpSpLocks/>
          </p:cNvGrpSpPr>
          <p:nvPr/>
        </p:nvGrpSpPr>
        <p:grpSpPr bwMode="auto">
          <a:xfrm>
            <a:off x="6234113" y="4170363"/>
            <a:ext cx="2662237" cy="1909762"/>
            <a:chOff x="3744" y="280"/>
            <a:chExt cx="1677" cy="1517"/>
          </a:xfrm>
        </p:grpSpPr>
        <p:pic>
          <p:nvPicPr>
            <p:cNvPr id="325639" name="Picture 7" descr="ReportsManageFilters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72" y="297"/>
              <a:ext cx="1549" cy="1500"/>
            </a:xfrm>
            <a:prstGeom prst="rect">
              <a:avLst/>
            </a:prstGeom>
            <a:noFill/>
          </p:spPr>
        </p:pic>
        <p:sp>
          <p:nvSpPr>
            <p:cNvPr id="325640" name="Oval 8"/>
            <p:cNvSpPr>
              <a:spLocks noChangeArrowheads="1"/>
            </p:cNvSpPr>
            <p:nvPr/>
          </p:nvSpPr>
          <p:spPr bwMode="auto">
            <a:xfrm>
              <a:off x="3744" y="280"/>
              <a:ext cx="1008" cy="474"/>
            </a:xfrm>
            <a:prstGeom prst="ellipse">
              <a:avLst/>
            </a:prstGeom>
            <a:noFill/>
            <a:ln w="28575" algn="ctr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solidFill>
                  <a:srgbClr val="CC3300"/>
                </a:solidFill>
              </a:endParaRPr>
            </a:p>
          </p:txBody>
        </p:sp>
      </p:grpSp>
      <p:pic>
        <p:nvPicPr>
          <p:cNvPr id="325641" name="Picture 9" descr="ReportsManageFilters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638" y="3440113"/>
            <a:ext cx="5545137" cy="27209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tabLst>
                <a:tab pos="3600450" algn="r"/>
              </a:tabLst>
            </a:pPr>
            <a:r>
              <a:rPr lang="en-US" dirty="0"/>
              <a:t>Report </a:t>
            </a:r>
            <a:r>
              <a:rPr lang="en-US" dirty="0" smtClean="0"/>
              <a:t>options</a:t>
            </a:r>
          </a:p>
          <a:p>
            <a:pPr marL="742950" lvl="2" indent="-342900">
              <a:lnSpc>
                <a:spcPct val="90000"/>
              </a:lnSpc>
              <a:spcBef>
                <a:spcPts val="1200"/>
              </a:spcBef>
              <a:tabLst>
                <a:tab pos="3600450" algn="r"/>
              </a:tabLst>
            </a:pPr>
            <a:r>
              <a:rPr lang="en-US" dirty="0" smtClean="0"/>
              <a:t>Language Code</a:t>
            </a:r>
          </a:p>
          <a:p>
            <a:pPr marL="742950" lvl="2" indent="-342900">
              <a:lnSpc>
                <a:spcPct val="90000"/>
              </a:lnSpc>
              <a:spcBef>
                <a:spcPts val="1200"/>
              </a:spcBef>
              <a:tabLst>
                <a:tab pos="3600450" algn="r"/>
              </a:tabLst>
            </a:pPr>
            <a:r>
              <a:rPr lang="en-GB" dirty="0" smtClean="0"/>
              <a:t>Date format</a:t>
            </a:r>
          </a:p>
          <a:p>
            <a:pPr marL="742950" lvl="2" indent="-342900">
              <a:lnSpc>
                <a:spcPct val="90000"/>
              </a:lnSpc>
              <a:spcBef>
                <a:spcPts val="1200"/>
              </a:spcBef>
              <a:tabLst>
                <a:tab pos="3600450" algn="r"/>
              </a:tabLst>
            </a:pPr>
            <a:r>
              <a:rPr lang="en-GB" dirty="0" smtClean="0"/>
              <a:t>Numeric format</a:t>
            </a:r>
          </a:p>
          <a:p>
            <a:pPr marL="742950" lvl="2" indent="-342900">
              <a:lnSpc>
                <a:spcPct val="90000"/>
              </a:lnSpc>
              <a:spcBef>
                <a:spcPts val="1200"/>
              </a:spcBef>
              <a:tabLst>
                <a:tab pos="3600450" algn="r"/>
              </a:tabLst>
            </a:pPr>
            <a:r>
              <a:rPr lang="en-GB" dirty="0" smtClean="0"/>
              <a:t>Alternate shading</a:t>
            </a:r>
            <a:endParaRPr lang="en-US" dirty="0"/>
          </a:p>
        </p:txBody>
      </p:sp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sz="2800"/>
              <a:t>Usage Customization – Standard Reports</a:t>
            </a:r>
            <a:endParaRPr lang="en-US" sz="280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EF-RO-080</a:t>
            </a:r>
            <a:endParaRPr lang="en-US"/>
          </a:p>
        </p:txBody>
      </p:sp>
      <p:pic>
        <p:nvPicPr>
          <p:cNvPr id="326663" name="Picture 7" descr="ReportOptions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300" y="1979613"/>
            <a:ext cx="4629150" cy="3387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Store specific </a:t>
            </a:r>
            <a:r>
              <a:rPr lang="en-US" dirty="0"/>
              <a:t>selection </a:t>
            </a:r>
            <a:r>
              <a:rPr lang="en-US" dirty="0" smtClean="0"/>
              <a:t>criteria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Available next time the report is started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Unlimited number of variants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Save </a:t>
            </a:r>
            <a:r>
              <a:rPr lang="en-US" dirty="0"/>
              <a:t>for personal </a:t>
            </a:r>
            <a:r>
              <a:rPr lang="en-US" dirty="0" smtClean="0"/>
              <a:t>use or share </a:t>
            </a:r>
            <a:r>
              <a:rPr lang="en-US" dirty="0"/>
              <a:t>with other users</a:t>
            </a:r>
          </a:p>
          <a:p>
            <a:endParaRPr lang="nl-NL" dirty="0"/>
          </a:p>
          <a:p>
            <a:r>
              <a:rPr lang="nl-NL" dirty="0"/>
              <a:t>All </a:t>
            </a:r>
            <a:r>
              <a:rPr lang="nl-NL" dirty="0" smtClean="0"/>
              <a:t>variants:</a:t>
            </a:r>
            <a:endParaRPr lang="nl-NL" dirty="0"/>
          </a:p>
          <a:p>
            <a:pPr lvl="1">
              <a:spcBef>
                <a:spcPts val="1200"/>
              </a:spcBef>
            </a:pPr>
            <a:r>
              <a:rPr lang="nl-NL" dirty="0"/>
              <a:t>A</a:t>
            </a:r>
            <a:r>
              <a:rPr lang="nl-NL" dirty="0" smtClean="0"/>
              <a:t>re </a:t>
            </a:r>
            <a:r>
              <a:rPr lang="nl-NL" dirty="0"/>
              <a:t>based on the same data</a:t>
            </a:r>
          </a:p>
          <a:p>
            <a:pPr lvl="1">
              <a:spcBef>
                <a:spcPts val="1200"/>
              </a:spcBef>
            </a:pPr>
            <a:r>
              <a:rPr lang="nl-NL" dirty="0"/>
              <a:t>U</a:t>
            </a:r>
            <a:r>
              <a:rPr lang="nl-NL" dirty="0" smtClean="0"/>
              <a:t>se </a:t>
            </a:r>
            <a:r>
              <a:rPr lang="nl-NL" dirty="0"/>
              <a:t>different filter criteria</a:t>
            </a:r>
          </a:p>
          <a:p>
            <a:pPr lvl="1">
              <a:spcBef>
                <a:spcPts val="1200"/>
              </a:spcBef>
            </a:pPr>
            <a:r>
              <a:rPr lang="nl-NL" dirty="0"/>
              <a:t>C</a:t>
            </a:r>
            <a:r>
              <a:rPr lang="nl-NL" dirty="0" smtClean="0"/>
              <a:t>an </a:t>
            </a:r>
            <a:r>
              <a:rPr lang="nl-NL" dirty="0"/>
              <a:t>use a different report layout</a:t>
            </a:r>
            <a:endParaRPr lang="en-US" sz="1800" dirty="0"/>
          </a:p>
        </p:txBody>
      </p:sp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Report Variants – Standard Reports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Reporting Overview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56&quot;/&gt;&lt;/object&gt;&lt;object type=&quot;3&quot; unique_id=&quot;10006&quot;&gt;&lt;property id=&quot;20148&quot; value=&quot;5&quot;/&gt;&lt;property id=&quot;20300&quot; value=&quot;Slide 3 - &amp;quot;Standard Reports&amp;quot;&quot;/&gt;&lt;property id=&quot;20307&quot; value=&quot;273&quot;/&gt;&lt;/object&gt;&lt;object type=&quot;3&quot; unique_id=&quot;10007&quot;&gt;&lt;property id=&quot;20148&quot; value=&quot;5&quot;/&gt;&lt;property id=&quot;20300&quot; value=&quot;Slide 4 - &amp;quot;Standard Reports Selection&amp;quot;&quot;/&gt;&lt;property id=&quot;20307&quot; value=&quot;274&quot;/&gt;&lt;/object&gt;&lt;object type=&quot;3&quot; unique_id=&quot;10008&quot;&gt;&lt;property id=&quot;20148&quot; value=&quot;5&quot;/&gt;&lt;property id=&quot;20300&quot; value=&quot;Slide 5 - &amp;quot;Standard Reports Output&amp;quot;&quot;/&gt;&lt;property id=&quot;20307&quot; value=&quot;275&quot;/&gt;&lt;/object&gt;&lt;object type=&quot;3&quot; unique_id=&quot;10009&quot;&gt;&lt;property id=&quot;20148&quot; value=&quot;5&quot;/&gt;&lt;property id=&quot;20300&quot; value=&quot;Slide 6 - &amp;quot;Report Customization Levels&amp;quot;&quot;/&gt;&lt;property id=&quot;20307&quot; value=&quot;337&quot;/&gt;&lt;/object&gt;&lt;object type=&quot;3&quot; unique_id=&quot;10010&quot;&gt;&lt;property id=&quot;20148&quot; value=&quot;5&quot;/&gt;&lt;property id=&quot;20300&quot; value=&quot;Slide 7 - &amp;quot;Usage Customization – Standard Reports&amp;quot;&quot;/&gt;&lt;property id=&quot;20307&quot; value=&quot;338&quot;/&gt;&lt;/object&gt;&lt;object type=&quot;3&quot; unique_id=&quot;10011&quot;&gt;&lt;property id=&quot;20148&quot; value=&quot;5&quot;/&gt;&lt;property id=&quot;20300&quot; value=&quot;Slide 8 - &amp;quot;Usage Customization – Standard Reports&amp;quot;&quot;/&gt;&lt;property id=&quot;20307&quot; value=&quot;339&quot;/&gt;&lt;/object&gt;&lt;object type=&quot;3&quot; unique_id=&quot;10012&quot;&gt;&lt;property id=&quot;20148&quot; value=&quot;5&quot;/&gt;&lt;property id=&quot;20300&quot; value=&quot;Slide 9 - &amp;quot;Report Variants – Standard Reports&amp;quot;&quot;/&gt;&lt;property id=&quot;20307&quot; value=&quot;340&quot;/&gt;&lt;/object&gt;&lt;object type=&quot;3&quot; unique_id=&quot;10013&quot;&gt;&lt;property id=&quot;20148&quot; value=&quot;5&quot;/&gt;&lt;property id=&quot;20300&quot; value=&quot;Slide 10 - &amp;quot;Report Variants – Standard Reports&amp;quot;&quot;/&gt;&lt;property id=&quot;20307&quot; value=&quot;341&quot;/&gt;&lt;/object&gt;&lt;object type=&quot;3&quot; unique_id=&quot;10014&quot;&gt;&lt;property id=&quot;20148&quot; value=&quot;5&quot;/&gt;&lt;property id=&quot;20300&quot; value=&quot;Slide 11 - &amp;quot;Exercise&amp;quot;&quot;/&gt;&lt;property id=&quot;20307&quot; value=&quot;358&quot;/&gt;&lt;/object&gt;&lt;object type=&quot;3&quot; unique_id=&quot;10015&quot;&gt;&lt;property id=&quot;20148&quot; value=&quot;5&quot;/&gt;&lt;property id=&quot;20300&quot; value=&quot;Slide 12 - &amp;quot;Exercise: Usage Customization&amp;quot;&quot;/&gt;&lt;property id=&quot;20307&quot; value=&quot;343&quot;/&gt;&lt;/object&gt;&lt;object type=&quot;3&quot; unique_id=&quot;10016&quot;&gt;&lt;property id=&quot;20148&quot; value=&quot;5&quot;/&gt;&lt;property id=&quot;20300&quot; value=&quot;Slide 13 - &amp;quot;Layout Customization (Crystal Report Designer)&amp;quot;&quot;/&gt;&lt;property id=&quot;20307&quot; value=&quot;344&quot;/&gt;&lt;/object&gt;&lt;object type=&quot;3&quot; unique_id=&quot;10017&quot;&gt;&lt;property id=&quot;20148&quot; value=&quot;5&quot;/&gt;&lt;property id=&quot;20300&quot; value=&quot;Slide 14 - &amp;quot;Example: Report Layout Customization&amp;quot;&quot;/&gt;&lt;property id=&quot;20307&quot; value=&quot;353&quot;/&gt;&lt;/object&gt;&lt;object type=&quot;3&quot; unique_id=&quot;10018&quot;&gt;&lt;property id=&quot;20148&quot; value=&quot;5&quot;/&gt;&lt;property id=&quot;20300&quot; value=&quot;Slide 15&quot;/&gt;&lt;property id=&quot;20307&quot; value=&quot;354&quot;/&gt;&lt;/object&gt;&lt;object type=&quot;3&quot; unique_id=&quot;10019&quot;&gt;&lt;property id=&quot;20148&quot; value=&quot;5&quot;/&gt;&lt;property id=&quot;20300&quot; value=&quot;Slide 16&quot;/&gt;&lt;property id=&quot;20307&quot; value=&quot;355&quot;/&gt;&lt;/object&gt;&lt;object type=&quot;3&quot; unique_id=&quot;10020&quot;&gt;&lt;property id=&quot;20148&quot; value=&quot;5&quot;/&gt;&lt;property id=&quot;20300&quot; value=&quot;Slide 17 - &amp;quot;Component 1 Framework&amp;quot;&quot;/&gt;&lt;property id=&quot;20307&quot; value=&quot;360&quot;/&gt;&lt;/object&gt;&lt;object type=&quot;3&quot; unique_id=&quot;10021&quot;&gt;&lt;property id=&quot;20148&quot; value=&quot;5&quot;/&gt;&lt;property id=&quot;20300&quot; value=&quot;Slide 18 - &amp;quot;Component 1 Reports – Selection Criteria&amp;quot;&quot;/&gt;&lt;property id=&quot;20307&quot; value=&quot;359&quot;/&gt;&lt;/object&gt;&lt;object type=&quot;3&quot; unique_id=&quot;10022&quot;&gt;&lt;property id=&quot;20148&quot; value=&quot;5&quot;/&gt;&lt;property id=&quot;20300&quot; value=&quot;Slide 19 - &amp;quot;Component 1 Reports – Viewer&amp;quot;&quot;/&gt;&lt;property id=&quot;20307&quot; value=&quot;361&quot;/&gt;&lt;/object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GDsVLVzoEp7jsFVx0R9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6P6PWblna22YF8r9IsOo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YBq3m4O8NPgN3BVcXMF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rLdQLuJpCw5mld7sI2oqN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6HgevsOk3M303ZoCGTDj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2qbRwSNLG8FoBGxvJgs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Im1i4kEhBxbh2FQ3DVVwh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kEoH5b9mQuWj49zry8u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7y1Hr5lxJPDrGDGCz5r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6lLU4tnnNZkQxQFoK40j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7918</TotalTime>
  <Words>850</Words>
  <Application>Microsoft Office PowerPoint</Application>
  <PresentationFormat>On-screen Show (4:3)</PresentationFormat>
  <Paragraphs>201</Paragraphs>
  <Slides>21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QAD 2010 Template</vt:lpstr>
      <vt:lpstr>Reporting Overview</vt:lpstr>
      <vt:lpstr>Overview</vt:lpstr>
      <vt:lpstr>Standard Reports</vt:lpstr>
      <vt:lpstr>Standard Reports Selection</vt:lpstr>
      <vt:lpstr>Standard Reports Output</vt:lpstr>
      <vt:lpstr>Report Customization Levels</vt:lpstr>
      <vt:lpstr>Usage Customization – Standard Reports</vt:lpstr>
      <vt:lpstr>Usage Customization – Standard Reports</vt:lpstr>
      <vt:lpstr>Report Variants – Standard Reports</vt:lpstr>
      <vt:lpstr>Report Variants – Standard Reports</vt:lpstr>
      <vt:lpstr>Layout Customization (Crystal Report Designer)</vt:lpstr>
      <vt:lpstr>Example: Report Layout Customization</vt:lpstr>
      <vt:lpstr>Slide 13</vt:lpstr>
      <vt:lpstr>Slide 14</vt:lpstr>
      <vt:lpstr>QAD Reporting Framework (QRF)</vt:lpstr>
      <vt:lpstr>QRF Reports – Selection Criteria</vt:lpstr>
      <vt:lpstr>QRF Reports – Viewer</vt:lpstr>
      <vt:lpstr>Slide 18</vt:lpstr>
      <vt:lpstr>Slide 19</vt:lpstr>
      <vt:lpstr>Slide 20</vt:lpstr>
      <vt:lpstr>Slide 21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147</cp:revision>
  <dcterms:created xsi:type="dcterms:W3CDTF">2006-05-18T22:11:08Z</dcterms:created>
  <dcterms:modified xsi:type="dcterms:W3CDTF">2012-05-10T14:27:59Z</dcterms:modified>
</cp:coreProperties>
</file>