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2"/>
  </p:notesMasterIdLst>
  <p:handoutMasterIdLst>
    <p:handoutMasterId r:id="rId23"/>
  </p:handoutMasterIdLst>
  <p:sldIdLst>
    <p:sldId id="310" r:id="rId2"/>
    <p:sldId id="289" r:id="rId3"/>
    <p:sldId id="290" r:id="rId4"/>
    <p:sldId id="291" r:id="rId5"/>
    <p:sldId id="292" r:id="rId6"/>
    <p:sldId id="293" r:id="rId7"/>
    <p:sldId id="302" r:id="rId8"/>
    <p:sldId id="294" r:id="rId9"/>
    <p:sldId id="298" r:id="rId10"/>
    <p:sldId id="311" r:id="rId11"/>
    <p:sldId id="299" r:id="rId12"/>
    <p:sldId id="308" r:id="rId13"/>
    <p:sldId id="301" r:id="rId14"/>
    <p:sldId id="303" r:id="rId15"/>
    <p:sldId id="304" r:id="rId16"/>
    <p:sldId id="305" r:id="rId17"/>
    <p:sldId id="307" r:id="rId18"/>
    <p:sldId id="312" r:id="rId19"/>
    <p:sldId id="313" r:id="rId20"/>
    <p:sldId id="314" r:id="rId21"/>
  </p:sldIdLst>
  <p:sldSz cx="9144000" cy="6858000" type="screen4x3"/>
  <p:notesSz cx="6856413" cy="9083675"/>
  <p:custDataLst>
    <p:tags r:id="rId24"/>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C1EFFF"/>
    <a:srgbClr val="C9E4FF"/>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72" autoAdjust="0"/>
    <p:restoredTop sz="96949" autoAdjust="0"/>
  </p:normalViewPr>
  <p:slideViewPr>
    <p:cSldViewPr snapToGrid="0">
      <p:cViewPr varScale="1">
        <p:scale>
          <a:sx n="71" d="100"/>
          <a:sy n="71" d="100"/>
        </p:scale>
        <p:origin x="-300" y="-90"/>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190467" name="Rectangle 3"/>
          <p:cNvSpPr>
            <a:spLocks noGrp="1" noChangeArrowheads="1"/>
          </p:cNvSpPr>
          <p:nvPr>
            <p:ph type="dt" sz="quarter"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190468" name="Rectangle 4"/>
          <p:cNvSpPr>
            <a:spLocks noGrp="1" noChangeArrowheads="1"/>
          </p:cNvSpPr>
          <p:nvPr>
            <p:ph type="ftr" sz="quarter" idx="2"/>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190469" name="Rectangle 5"/>
          <p:cNvSpPr>
            <a:spLocks noGrp="1" noChangeArrowheads="1"/>
          </p:cNvSpPr>
          <p:nvPr>
            <p:ph type="sldNum" sz="quarter" idx="3"/>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B75BA29F-630E-4685-A4E5-551AB61853A8}"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39939" name="Rectangle 3"/>
          <p:cNvSpPr>
            <a:spLocks noGrp="1" noChangeArrowheads="1"/>
          </p:cNvSpPr>
          <p:nvPr>
            <p:ph type="dt"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57288" y="681038"/>
            <a:ext cx="4541837" cy="3406775"/>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14825"/>
            <a:ext cx="5484813" cy="4087813"/>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39943" name="Rectangle 7"/>
          <p:cNvSpPr>
            <a:spLocks noGrp="1" noChangeArrowheads="1"/>
          </p:cNvSpPr>
          <p:nvPr>
            <p:ph type="sldNum" sz="quarter" idx="5"/>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CB7CBE23-CF92-41BE-8292-983408DFC59F}"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447AF94-4AC1-4FA3-88DE-019175600B6E}" type="slidenum">
              <a:rPr lang="en-US"/>
              <a:pPr/>
              <a:t>1</a:t>
            </a:fld>
            <a:endParaRPr lang="en-US"/>
          </a:p>
        </p:txBody>
      </p:sp>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A2168CB1-7F3B-4171-B13D-607AF684E12F}" type="slidenum">
              <a:rPr lang="en-US"/>
              <a:pPr/>
              <a:t>14</a:t>
            </a:fld>
            <a:endParaRPr lang="en-US"/>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r>
              <a:rPr lang="en-US"/>
              <a:t>Analytical structure of the Revaluation account is similar to that of the Source Account </a:t>
            </a:r>
          </a:p>
          <a:p>
            <a:r>
              <a:rPr lang="en-US" dirty="0"/>
              <a:t>Analytical structure of the Target account </a:t>
            </a:r>
          </a:p>
          <a:p>
            <a:pPr lvl="1"/>
            <a:r>
              <a:rPr lang="en-US" dirty="0"/>
              <a:t>Either Sub-Account analysis or no analysis</a:t>
            </a:r>
          </a:p>
          <a:p>
            <a:pPr lvl="1"/>
            <a:r>
              <a:rPr lang="en-US" dirty="0"/>
              <a:t>The posting on the Target account follows this analysis, whatever the structure of the Source account is</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017A860B-DB36-4CA2-BB32-695EA35CA154}" type="slidenum">
              <a:rPr lang="en-US"/>
              <a:pPr/>
              <a:t>15</a:t>
            </a:fld>
            <a:endParaRPr lang="en-US"/>
          </a:p>
        </p:txBody>
      </p:sp>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p:txBody>
          <a:bodyPr/>
          <a:lstStyle/>
          <a:p>
            <a:r>
              <a:rPr lang="en-US" sz="1000"/>
              <a:t>Define revaluation daybooks for each account type that is being revalued. The daybook type must match the account type.</a:t>
            </a:r>
          </a:p>
          <a:p>
            <a:endParaRPr lang="en-US" sz="1000" b="1" i="1"/>
          </a:p>
          <a:p>
            <a:endParaRPr lang="en-US" sz="1000" b="1" i="1"/>
          </a:p>
          <a:p>
            <a:endParaRPr lang="en-US" sz="1000" b="1" i="1"/>
          </a:p>
          <a:p>
            <a:r>
              <a:rPr lang="en-US" sz="1000" b="1" i="1"/>
              <a:t>Note </a:t>
            </a:r>
            <a:r>
              <a:rPr lang="en-US" sz="1000"/>
              <a:t>The Revaluation Tax daybook is typically used by organizations</a:t>
            </a:r>
          </a:p>
          <a:p>
            <a:r>
              <a:rPr lang="en-US" sz="1000"/>
              <a:t>with an accounting exchange rate that does not match that used by the</a:t>
            </a:r>
          </a:p>
          <a:p>
            <a:r>
              <a:rPr lang="en-US" sz="1000"/>
              <a:t>local tax authority.</a:t>
            </a:r>
          </a:p>
          <a:p>
            <a:r>
              <a:rPr lang="en-US" sz="1000"/>
              <a:t>Use the Revaluation GL daybook type as the default daybook for account</a:t>
            </a:r>
          </a:p>
          <a:p>
            <a:r>
              <a:rPr lang="en-US" sz="1000"/>
              <a:t>types for which no revaluation daybook type exists.</a:t>
            </a:r>
          </a:p>
          <a:p>
            <a:r>
              <a:rPr lang="en-US" sz="1000"/>
              <a:t>The revaluation posting is based on the target and revaluation accounts</a:t>
            </a:r>
          </a:p>
          <a:p>
            <a:r>
              <a:rPr lang="en-US" sz="1000"/>
              <a:t>For GL Accounts (non subledger):</a:t>
            </a:r>
            <a:br>
              <a:rPr lang="en-US" sz="1000"/>
            </a:br>
            <a:r>
              <a:rPr lang="en-US" sz="1000"/>
              <a:t>Debit Credit</a:t>
            </a:r>
          </a:p>
          <a:p>
            <a:r>
              <a:rPr lang="en-US" sz="1000"/>
              <a:t>GL Revaluation</a:t>
            </a:r>
          </a:p>
          <a:p>
            <a:r>
              <a:rPr lang="en-US" sz="1000"/>
              <a:t>Unrealized</a:t>
            </a:r>
          </a:p>
          <a:p>
            <a:endParaRPr lang="en-US" sz="1000" b="1"/>
          </a:p>
          <a:p>
            <a:r>
              <a:rPr lang="en-US" sz="1000"/>
              <a:t>For AR accounts:</a:t>
            </a:r>
          </a:p>
          <a:p>
            <a:r>
              <a:rPr lang="en-US" sz="1000"/>
              <a:t>Debit: Revaluation</a:t>
            </a:r>
          </a:p>
          <a:p>
            <a:r>
              <a:rPr lang="en-US" sz="1000"/>
              <a:t>Credit Customer Realized/Unrealized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8FBD21B-68C9-4A8A-A4CD-E702B4C9A5B3}" type="slidenum">
              <a:rPr lang="en-US"/>
              <a:pPr/>
              <a:t>16</a:t>
            </a:fld>
            <a:endParaRPr lang="en-US"/>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r>
              <a:rPr lang="en-US"/>
              <a:t>Multiple revaluation runs can be done during the same GL period</a:t>
            </a:r>
          </a:p>
          <a:p>
            <a:endParaRPr lang="en-US"/>
          </a:p>
          <a:p>
            <a:r>
              <a:rPr lang="en-US"/>
              <a:t>If the system detects that a revaluation run will be posted for a Revaluation Area such as Supplier Open Items and a revaluation posting already exists in that period, this posting is reversed.</a:t>
            </a:r>
          </a:p>
          <a:p>
            <a:endParaRPr lang="en-US"/>
          </a:p>
          <a:p>
            <a:r>
              <a:rPr lang="en-US"/>
              <a:t>Revaluation postings cannot occur in correction periods; correction periods are not revaluated and reversing posting are not allowed in such a period.</a:t>
            </a:r>
          </a:p>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7DB16D11-6794-4205-85FA-28BF60C0BEC2}" type="slidenum">
              <a:rPr lang="en-US"/>
              <a:pPr/>
              <a:t>17</a:t>
            </a:fld>
            <a:endParaRPr lang="en-US"/>
          </a:p>
        </p:txBody>
      </p:sp>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p:txBody>
          <a:bodyPr/>
          <a:lstStyle/>
          <a:p>
            <a:r>
              <a:rPr lang="en-US" b="1"/>
              <a:t>Simulate</a:t>
            </a:r>
            <a:r>
              <a:rPr lang="en-US"/>
              <a:t>: Create a new revaluation in Revaluation Simulate activity. All selected Revaluation Areas have status Initial.</a:t>
            </a:r>
          </a:p>
          <a:p>
            <a:endParaRPr lang="en-US" b="1"/>
          </a:p>
          <a:p>
            <a:r>
              <a:rPr lang="en-US" b="1"/>
              <a:t>View: </a:t>
            </a:r>
            <a:r>
              <a:rPr lang="en-US"/>
              <a:t>Shows all data of a revaluation in read-only mode</a:t>
            </a:r>
          </a:p>
          <a:p>
            <a:endParaRPr lang="en-US" b="1"/>
          </a:p>
          <a:p>
            <a:r>
              <a:rPr lang="en-US" b="1"/>
              <a:t>Modify</a:t>
            </a:r>
            <a:r>
              <a:rPr lang="en-US"/>
              <a:t>:</a:t>
            </a:r>
          </a:p>
          <a:p>
            <a:r>
              <a:rPr lang="en-US"/>
              <a:t>You can modify or delete revaluations only when all revaluation areas</a:t>
            </a:r>
          </a:p>
          <a:p>
            <a:r>
              <a:rPr lang="en-US"/>
              <a:t>have an initial status. In this case, you can modify only the revaluation</a:t>
            </a:r>
          </a:p>
          <a:p>
            <a:r>
              <a:rPr lang="en-US"/>
              <a:t>header or scope, and can delete entire rows in the Simulation tab of the</a:t>
            </a:r>
          </a:p>
          <a:p>
            <a:r>
              <a:rPr lang="en-US"/>
              <a:t>Revaluation screen, but not modify the row data.</a:t>
            </a:r>
          </a:p>
          <a:p>
            <a:r>
              <a:rPr lang="en-US"/>
              <a:t> The Exchange Rate tab is read-only</a:t>
            </a:r>
            <a:endParaRPr lang="en-US" b="1"/>
          </a:p>
          <a:p>
            <a:endParaRPr lang="en-US" b="1"/>
          </a:p>
          <a:p>
            <a:r>
              <a:rPr lang="en-US" b="1"/>
              <a:t>Delete</a:t>
            </a:r>
            <a:r>
              <a:rPr lang="en-US"/>
              <a:t>: Revaluation with all areas in Initial status can be deleted</a:t>
            </a:r>
          </a:p>
          <a:p>
            <a:endParaRPr lang="en-US" b="1"/>
          </a:p>
          <a:p>
            <a:r>
              <a:rPr lang="en-US" b="1"/>
              <a:t>Post	</a:t>
            </a:r>
            <a:r>
              <a:rPr lang="en-US"/>
              <a:t>: Select a number of revaluations and generate the postings. The selected Revaluation Areas are given the status Posted</a:t>
            </a:r>
          </a:p>
          <a:p>
            <a:endParaRPr lang="en-US" b="1"/>
          </a:p>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497D53F-7394-4F48-8086-FCE0484471CA}" type="slidenum">
              <a:rPr lang="en-US"/>
              <a:pPr/>
              <a:t>18</a:t>
            </a:fld>
            <a:endParaRPr lang="en-US"/>
          </a:p>
        </p:txBody>
      </p:sp>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p:txBody>
          <a:bodyPr/>
          <a:lstStyle/>
          <a:p>
            <a:r>
              <a:rPr lang="en-US" sz="1000"/>
              <a:t>The Revaluation Simulate activity (25.21.1.1) identifies the revaluations</a:t>
            </a:r>
          </a:p>
          <a:p>
            <a:r>
              <a:rPr lang="en-US" sz="1000"/>
              <a:t>to be run for the GL periods and revaluation areas specified.</a:t>
            </a:r>
          </a:p>
          <a:p>
            <a:r>
              <a:rPr lang="en-US" sz="1000"/>
              <a:t>The Revaluation Scope settings let you identify specific types of accounts</a:t>
            </a:r>
          </a:p>
          <a:p>
            <a:r>
              <a:rPr lang="en-US" sz="1000"/>
              <a:t>for which to run the revaluation process; for example, customer or</a:t>
            </a:r>
          </a:p>
          <a:p>
            <a:r>
              <a:rPr lang="en-US" sz="1000"/>
              <a:t>supplier payment or control accounts, or balance sheet accounts. The</a:t>
            </a:r>
          </a:p>
          <a:p>
            <a:r>
              <a:rPr lang="en-US" sz="1000"/>
              <a:t>account types you select are displayed in the Revaluation Area column of</a:t>
            </a:r>
          </a:p>
          <a:p>
            <a:r>
              <a:rPr lang="en-US" sz="1000"/>
              <a:t>the simulation grid when you click Apply to begin the simulation.</a:t>
            </a:r>
          </a:p>
          <a:p>
            <a:endParaRPr lang="en-US" sz="1000"/>
          </a:p>
          <a:p>
            <a:r>
              <a:rPr lang="en-US" sz="1000"/>
              <a:t>The simulation results are displayed in a hierarchical grid. You can drill</a:t>
            </a:r>
          </a:p>
          <a:p>
            <a:r>
              <a:rPr lang="en-US" sz="1000"/>
              <a:t>down for more detail on individual items. The results are grouped by</a:t>
            </a:r>
          </a:p>
          <a:p>
            <a:r>
              <a:rPr lang="en-US" sz="1000"/>
              <a:t>revaluation area, and by transaction currency or by transaction currency/</a:t>
            </a:r>
          </a:p>
          <a:p>
            <a:r>
              <a:rPr lang="en-US" sz="1000"/>
              <a:t>sub-account combination if you defined sub-account analysis for the</a:t>
            </a:r>
          </a:p>
          <a:p>
            <a:r>
              <a:rPr lang="en-US" sz="1000"/>
              <a:t>system accounts.</a:t>
            </a:r>
          </a:p>
          <a:p>
            <a:r>
              <a:rPr lang="en-US" sz="1000"/>
              <a:t>The results display the following information:</a:t>
            </a:r>
          </a:p>
          <a:p>
            <a:r>
              <a:rPr lang="en-US" sz="1000" b="1"/>
              <a:t>• </a:t>
            </a:r>
            <a:r>
              <a:rPr lang="en-US" sz="1000"/>
              <a:t>The original debit and credit amounts in TC, BC, and MC</a:t>
            </a:r>
          </a:p>
          <a:p>
            <a:r>
              <a:rPr lang="en-US" sz="1000" b="1"/>
              <a:t>• </a:t>
            </a:r>
            <a:r>
              <a:rPr lang="en-US" sz="1000"/>
              <a:t>The revaluated debit and credit amounts in TC, BC, and MC</a:t>
            </a:r>
          </a:p>
          <a:p>
            <a:r>
              <a:rPr lang="en-US" sz="1000" b="1"/>
              <a:t>• </a:t>
            </a:r>
            <a:r>
              <a:rPr lang="en-US" sz="1000"/>
              <a:t>The revaluation differences to be posted</a:t>
            </a:r>
          </a:p>
          <a:p>
            <a:r>
              <a:rPr lang="en-US" sz="1000" b="1"/>
              <a:t>• </a:t>
            </a:r>
            <a:r>
              <a:rPr lang="en-US" sz="1000"/>
              <a:t>Analytical information, if you defined analysis on the accounts</a:t>
            </a:r>
          </a:p>
          <a:p>
            <a:r>
              <a:rPr lang="en-US" sz="1000"/>
              <a:t>When you have completed the fields, click Save to save the revaluation.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DCF33DBF-D641-4253-B584-5E0B048A3E08}" type="slidenum">
              <a:rPr lang="en-US"/>
              <a:pPr/>
              <a:t>19</a:t>
            </a:fld>
            <a:endParaRPr lang="en-US"/>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p:txBody>
          <a:bodyPr/>
          <a:lstStyle/>
          <a:p>
            <a:r>
              <a:rPr lang="en-US"/>
              <a:t>Similar to simulation, but with GL impact: Use the Revaluation Post activity (25.21.1.5) to post the revaluation</a:t>
            </a:r>
          </a:p>
          <a:p>
            <a:r>
              <a:rPr lang="en-US"/>
              <a:t>differences to the relevant accounts.</a:t>
            </a:r>
          </a:p>
          <a:p>
            <a:r>
              <a:rPr lang="en-US"/>
              <a:t>Select revaluations for posting using the GL calendar year and GL period,</a:t>
            </a:r>
          </a:p>
          <a:p>
            <a:r>
              <a:rPr lang="en-US"/>
              <a:t>revaluation number, layer, and revaluation scope items as search criteria.</a:t>
            </a:r>
          </a:p>
          <a:p>
            <a:r>
              <a:rPr lang="en-US"/>
              <a:t>Click Add to add revaluations that match the criteria to the Posting grid.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549F87-3E53-4834-891A-9D16249DD97B}" type="slidenum">
              <a:rPr lang="en-US"/>
              <a:pPr/>
              <a:t>2</a:t>
            </a:fld>
            <a:endParaRPr lang="en-US"/>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C5702FE9-BF09-4EF8-BBF7-0D1056291A67}" type="slidenum">
              <a:rPr lang="en-US"/>
              <a:pPr/>
              <a:t>3</a:t>
            </a:fld>
            <a:endParaRPr lang="en-US"/>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r>
              <a:rPr lang="en-US" b="1"/>
              <a:t>Transaction currency</a:t>
            </a:r>
            <a:r>
              <a:rPr lang="en-US"/>
              <a:t> (TC): Functional currency of the transaction that is recorded</a:t>
            </a:r>
          </a:p>
          <a:p>
            <a:endParaRPr lang="en-US"/>
          </a:p>
          <a:p>
            <a:r>
              <a:rPr lang="en-US" b="1"/>
              <a:t>Base currency</a:t>
            </a:r>
            <a:r>
              <a:rPr lang="en-US"/>
              <a:t> (BC): The functional currency of the entity in which the transaction is recorded</a:t>
            </a:r>
          </a:p>
          <a:p>
            <a:endParaRPr lang="en-US"/>
          </a:p>
          <a:p>
            <a:r>
              <a:rPr lang="en-US" b="1"/>
              <a:t>Management currency</a:t>
            </a:r>
            <a:r>
              <a:rPr lang="en-US"/>
              <a:t> (MC): The functional currency of the entity to which the operational entity has to report to</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E344BE3-0E79-42FB-B6AC-9C8E3652EDAF}" type="slidenum">
              <a:rPr lang="en-US"/>
              <a:pPr/>
              <a:t>6</a:t>
            </a:fld>
            <a:endParaRPr lang="en-US"/>
          </a:p>
        </p:txBody>
      </p:sp>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p:txBody>
          <a:bodyPr/>
          <a:lstStyle/>
          <a:p>
            <a:r>
              <a:rPr lang="en-US"/>
              <a:t>Mandatory exchange rate of type “Accounting” used by system if no other defined</a:t>
            </a:r>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6CF2CE09-6802-4D6D-AC61-19F2A996A5F7}" type="slidenum">
              <a:rPr lang="en-US"/>
              <a:pPr/>
              <a:t>7</a:t>
            </a:fld>
            <a:endParaRPr lang="en-US"/>
          </a:p>
        </p:txBody>
      </p:sp>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p:txBody>
          <a:bodyPr/>
          <a:lstStyle/>
          <a:p>
            <a:r>
              <a:rPr lang="en-US" b="1"/>
              <a:t>Source Account. </a:t>
            </a:r>
            <a:r>
              <a:rPr lang="en-US"/>
              <a:t>The original account to which the transaction was posted affected by revaluation</a:t>
            </a:r>
            <a:endParaRPr lang="en-US" b="1"/>
          </a:p>
          <a:p>
            <a:r>
              <a:rPr lang="en-US" b="1"/>
              <a:t>Target Account. </a:t>
            </a:r>
            <a:r>
              <a:rPr lang="en-US"/>
              <a:t>Exchange rate difference account resulting from revaluation. The target account is one of the two system accounts (unrealized)</a:t>
            </a:r>
          </a:p>
          <a:p>
            <a:r>
              <a:rPr lang="en-US" b="1"/>
              <a:t>Revaluation Account. </a:t>
            </a:r>
            <a:r>
              <a:rPr lang="en-US"/>
              <a:t>The account where revaluation results are posted</a:t>
            </a:r>
          </a:p>
          <a:p>
            <a:endParaRPr lang="en-US"/>
          </a:p>
          <a:p>
            <a:r>
              <a:rPr lang="en-US" b="1" i="1"/>
              <a:t>Note </a:t>
            </a:r>
            <a:r>
              <a:rPr lang="en-US"/>
              <a:t>Only the system account and the revaluation account (for subledger</a:t>
            </a:r>
          </a:p>
          <a:p>
            <a:r>
              <a:rPr lang="en-US"/>
              <a:t>accounts) are used in the posting. However, for standard GL</a:t>
            </a:r>
          </a:p>
          <a:p>
            <a:r>
              <a:rPr lang="en-US"/>
              <a:t>accounts, the source and revaluation accounts are the same, and the</a:t>
            </a:r>
          </a:p>
          <a:p>
            <a:r>
              <a:rPr lang="en-US"/>
              <a:t>source account is also used in the posting.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4414C76B-AFF9-4CEF-BCA2-04F396B56610}" type="slidenum">
              <a:rPr lang="en-US"/>
              <a:pPr/>
              <a:t>8</a:t>
            </a:fld>
            <a:endParaRPr lang="en-US"/>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p:txBody>
          <a:bodyPr/>
          <a:lstStyle/>
          <a:p>
            <a:pPr>
              <a:lnSpc>
                <a:spcPct val="80000"/>
              </a:lnSpc>
            </a:pPr>
            <a:r>
              <a:rPr lang="en-US" sz="1000"/>
              <a:t>To enable accounts to be revalued, you must configure currencies and</a:t>
            </a:r>
          </a:p>
          <a:p>
            <a:pPr>
              <a:lnSpc>
                <a:spcPct val="80000"/>
              </a:lnSpc>
            </a:pPr>
            <a:r>
              <a:rPr lang="en-US" sz="1000"/>
              <a:t>revaluation parameters on the accounts, and then create a posting</a:t>
            </a:r>
          </a:p>
          <a:p>
            <a:pPr>
              <a:lnSpc>
                <a:spcPct val="80000"/>
              </a:lnSpc>
            </a:pPr>
            <a:r>
              <a:rPr lang="en-US" sz="1000"/>
              <a:t>structure for revaluation postings.</a:t>
            </a:r>
          </a:p>
          <a:p>
            <a:pPr>
              <a:lnSpc>
                <a:spcPct val="80000"/>
              </a:lnSpc>
            </a:pPr>
            <a:endParaRPr lang="en-US" sz="1000"/>
          </a:p>
          <a:p>
            <a:pPr>
              <a:lnSpc>
                <a:spcPct val="80000"/>
              </a:lnSpc>
            </a:pPr>
            <a:r>
              <a:rPr lang="en-US" sz="1000"/>
              <a:t>Set up parameters in the GL shared set. The system uses the same set of accounts for both transaction currency and management currency revaluation.</a:t>
            </a:r>
          </a:p>
          <a:p>
            <a:pPr>
              <a:lnSpc>
                <a:spcPct val="80000"/>
              </a:lnSpc>
            </a:pPr>
            <a:r>
              <a:rPr lang="en-US" sz="1000"/>
              <a:t>Revaluation affects the following account types:</a:t>
            </a:r>
          </a:p>
          <a:p>
            <a:pPr>
              <a:lnSpc>
                <a:spcPct val="80000"/>
              </a:lnSpc>
            </a:pPr>
            <a:r>
              <a:rPr lang="en-US" sz="1000"/>
              <a:t>Customer and supplier control account</a:t>
            </a:r>
          </a:p>
          <a:p>
            <a:pPr>
              <a:lnSpc>
                <a:spcPct val="80000"/>
              </a:lnSpc>
            </a:pPr>
            <a:r>
              <a:rPr lang="en-US" sz="1000"/>
              <a:t>	Open items denominated in a foreign currency are subject to revaluation until paid</a:t>
            </a:r>
          </a:p>
          <a:p>
            <a:pPr>
              <a:lnSpc>
                <a:spcPct val="80000"/>
              </a:lnSpc>
            </a:pPr>
            <a:r>
              <a:rPr lang="en-US" sz="1000"/>
              <a:t>Customer and supplier payment account</a:t>
            </a:r>
          </a:p>
          <a:p>
            <a:pPr>
              <a:lnSpc>
                <a:spcPct val="80000"/>
              </a:lnSpc>
            </a:pPr>
            <a:r>
              <a:rPr lang="en-US" sz="1000"/>
              <a:t>	The effect depends on the payment instrument. If the payment instrument is direct debit (customer account only), the foreign currencty transactions are performed using the accounting exchange rate for the direct debit date, and revaluation is not required. However, for drafts and post-dated checks in a foreing currency, the payee must wait until the due date to collect the value. The value of the check or draft can vary from the date of issue until the due date, and is subject to revaluation.</a:t>
            </a:r>
          </a:p>
          <a:p>
            <a:pPr>
              <a:lnSpc>
                <a:spcPct val="80000"/>
              </a:lnSpc>
            </a:pPr>
            <a:endParaRPr lang="en-US" sz="1000"/>
          </a:p>
          <a:p>
            <a:pPr>
              <a:lnSpc>
                <a:spcPct val="80000"/>
              </a:lnSpc>
            </a:pPr>
            <a:r>
              <a:rPr lang="en-US" sz="1000"/>
              <a:t>Standard GL accounts</a:t>
            </a:r>
          </a:p>
          <a:p>
            <a:pPr>
              <a:lnSpc>
                <a:spcPct val="80000"/>
              </a:lnSpc>
            </a:pPr>
            <a:r>
              <a:rPr lang="en-US" sz="1000"/>
              <a:t>Some standard GL accounts accept transactions in any currency and are therefore subject to revaluation</a:t>
            </a:r>
          </a:p>
          <a:p>
            <a:pPr>
              <a:lnSpc>
                <a:spcPct val="80000"/>
              </a:lnSpc>
            </a:pPr>
            <a:endParaRPr lang="en-US" sz="1000"/>
          </a:p>
          <a:p>
            <a:pPr>
              <a:lnSpc>
                <a:spcPct val="80000"/>
              </a:lnSpc>
            </a:pPr>
            <a:r>
              <a:rPr lang="en-US" sz="1000"/>
              <a:t>Bank and Cash accounts</a:t>
            </a:r>
          </a:p>
          <a:p>
            <a:pPr>
              <a:lnSpc>
                <a:spcPct val="80000"/>
              </a:lnSpc>
            </a:pPr>
            <a:r>
              <a:rPr lang="en-US" sz="1000"/>
              <a:t>Bank and cash accounts can be denominated in a non-base currency, which must be expressed in the base currency of the entity.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55C16D0A-9744-4F38-BCA5-529A8683DB91}" type="slidenum">
              <a:rPr lang="en-US"/>
              <a:pPr/>
              <a:t>9</a:t>
            </a:fld>
            <a:endParaRPr lang="en-US"/>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p:txBody>
          <a:bodyPr/>
          <a:lstStyle/>
          <a:p>
            <a:r>
              <a:rPr lang="en-US"/>
              <a:t>Revaluation GL </a:t>
            </a:r>
          </a:p>
          <a:p>
            <a:pPr lvl="1"/>
            <a:r>
              <a:rPr lang="en-US"/>
              <a:t>Revaluation results for control accounts must not be posted on the account itself</a:t>
            </a:r>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55141A5-8CC2-42C8-9E93-7E199C60E1C0}" type="slidenum">
              <a:rPr lang="en-US"/>
              <a:pPr/>
              <a:t>11</a:t>
            </a:fld>
            <a:endParaRPr lang="en-US"/>
          </a:p>
        </p:txBody>
      </p:sp>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p:txBody>
          <a:bodyPr/>
          <a:lstStyle/>
          <a:p>
            <a:r>
              <a:rPr lang="en-US" sz="1000"/>
              <a:t>Define the revaluation methods and rates for a source GL account in</a:t>
            </a:r>
          </a:p>
          <a:p>
            <a:r>
              <a:rPr lang="en-US" sz="1000"/>
              <a:t>the Currency tab of Account Create (25.3.13.1). The tab lets you define</a:t>
            </a:r>
          </a:p>
          <a:p>
            <a:r>
              <a:rPr lang="en-US" sz="1000"/>
              <a:t>both methods and rates for the revaluation of both transaction currencies</a:t>
            </a:r>
          </a:p>
          <a:p>
            <a:r>
              <a:rPr lang="en-US" sz="1000"/>
              <a:t>and for the management currency.</a:t>
            </a:r>
          </a:p>
          <a:p>
            <a:r>
              <a:rPr lang="en-US" sz="1000"/>
              <a:t>Four options are available for the revaluation method:</a:t>
            </a:r>
          </a:p>
          <a:p>
            <a:r>
              <a:rPr lang="en-US" sz="1000"/>
              <a:t>None: No revaluation is performed.</a:t>
            </a:r>
          </a:p>
          <a:p>
            <a:r>
              <a:rPr lang="en-US" sz="1000"/>
              <a:t>Actual: The accounting exchange rate for that date is used; this is the</a:t>
            </a:r>
          </a:p>
          <a:p>
            <a:r>
              <a:rPr lang="en-US" sz="1000"/>
              <a:t>most common option.</a:t>
            </a:r>
          </a:p>
          <a:p>
            <a:r>
              <a:rPr lang="en-US" sz="1000"/>
              <a:t>Revaluation: You can use a separate rate. For example, in certain</a:t>
            </a:r>
          </a:p>
          <a:p>
            <a:r>
              <a:rPr lang="en-US" sz="1000"/>
              <a:t>countries, the government sets the rate that must be used for</a:t>
            </a:r>
          </a:p>
          <a:p>
            <a:r>
              <a:rPr lang="en-US" sz="1000"/>
              <a:t>revaluation, and this is separate from the accounting exchange rate.</a:t>
            </a:r>
          </a:p>
          <a:p>
            <a:r>
              <a:rPr lang="en-US" sz="1000"/>
              <a:t>Own Method: This option accommodates situations where different</a:t>
            </a:r>
          </a:p>
          <a:p>
            <a:r>
              <a:rPr lang="en-US" sz="1000"/>
              <a:t>revaluation rules apply for particular types of assets.</a:t>
            </a:r>
          </a:p>
          <a:p>
            <a:r>
              <a:rPr lang="en-US" sz="1000"/>
              <a:t>When you select the Revaluation method in the TC Revaluation Method</a:t>
            </a:r>
          </a:p>
          <a:p>
            <a:r>
              <a:rPr lang="en-US" sz="1000"/>
              <a:t>or MC Revaluation Method field, ensure that a revaluation exchange rate</a:t>
            </a:r>
          </a:p>
          <a:p>
            <a:r>
              <a:rPr lang="en-US" sz="1000"/>
              <a:t>type is defined for all currencies used in postings to the account.</a:t>
            </a:r>
          </a:p>
          <a:p>
            <a:r>
              <a:rPr lang="en-US" sz="1000"/>
              <a:t>The default exchange rate type is the accounting exchange rate. When</a:t>
            </a:r>
          </a:p>
          <a:p>
            <a:r>
              <a:rPr lang="en-US" sz="1000"/>
              <a:t>you use a currency for which no exchange rate has been configured, you</a:t>
            </a:r>
          </a:p>
          <a:p>
            <a:r>
              <a:rPr lang="en-US" sz="1000"/>
              <a:t>manually enter a rate in the posting lines.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11564F-081C-4354-B2F3-B551FC36D604}" type="slidenum">
              <a:rPr lang="en-US"/>
              <a:pPr/>
              <a:t>13</a:t>
            </a:fld>
            <a:endParaRPr lang="en-US"/>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p:txBody>
          <a:bodyPr/>
          <a:lstStyle/>
          <a:p>
            <a:r>
              <a:rPr lang="en-US"/>
              <a:t>Analytical: only sub-account : set up default</a:t>
            </a:r>
          </a:p>
          <a:p>
            <a:r>
              <a:rPr lang="en-GB"/>
              <a:t>Same set of accounts used during TC &amp; MC revaluation</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7954963" y="6648450"/>
            <a:ext cx="1189037" cy="209550"/>
          </a:xfrm>
        </p:spPr>
        <p:txBody>
          <a:bodyPr/>
          <a:lstStyle>
            <a:lvl1pPr>
              <a:defRPr/>
            </a:lvl1pPr>
          </a:lstStyle>
          <a:p>
            <a:r>
              <a:rPr lang="en-US"/>
              <a:t>2008-EF-CR-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t>EF-CR-</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en-US" sz="2400" b="0"/>
              <a:t>Foreign Currency Revaluation</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en-IE" dirty="0" smtClean="0"/>
              <a:t>Enterprise Financials Fundamentals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normAutofit fontScale="90000"/>
          </a:bodyPr>
          <a:lstStyle/>
          <a:p>
            <a:r>
              <a:rPr lang="en-US" sz="2800"/>
              <a:t>GL Account  Create – Currency Tab</a:t>
            </a:r>
            <a:br>
              <a:rPr lang="en-US" sz="2800"/>
            </a:br>
            <a:r>
              <a:rPr lang="en-US" sz="2800"/>
              <a:t>Revaluation Method</a:t>
            </a:r>
          </a:p>
        </p:txBody>
      </p:sp>
      <p:sp>
        <p:nvSpPr>
          <p:cNvPr id="5" name="Footer Placeholder 3"/>
          <p:cNvSpPr>
            <a:spLocks noGrp="1"/>
          </p:cNvSpPr>
          <p:nvPr>
            <p:ph type="ftr" sz="quarter" idx="10"/>
          </p:nvPr>
        </p:nvSpPr>
        <p:spPr/>
        <p:txBody>
          <a:bodyPr/>
          <a:lstStyle/>
          <a:p>
            <a:r>
              <a:rPr lang="en-US" smtClean="0"/>
              <a:t>EF-CR-090</a:t>
            </a:r>
            <a:endParaRPr lang="en-US"/>
          </a:p>
        </p:txBody>
      </p:sp>
      <p:grpSp>
        <p:nvGrpSpPr>
          <p:cNvPr id="6" name="Group 5"/>
          <p:cNvGrpSpPr/>
          <p:nvPr/>
        </p:nvGrpSpPr>
        <p:grpSpPr>
          <a:xfrm>
            <a:off x="271057" y="1878918"/>
            <a:ext cx="8601075" cy="3328988"/>
            <a:chOff x="290513" y="2063750"/>
            <a:chExt cx="8601075" cy="3328988"/>
          </a:xfrm>
        </p:grpSpPr>
        <p:pic>
          <p:nvPicPr>
            <p:cNvPr id="262151" name="Picture 7" descr="Account-Currency"/>
            <p:cNvPicPr>
              <a:picLocks noChangeAspect="1" noChangeArrowheads="1"/>
            </p:cNvPicPr>
            <p:nvPr/>
          </p:nvPicPr>
          <p:blipFill>
            <a:blip r:embed="rId2" cstate="print"/>
            <a:srcRect/>
            <a:stretch>
              <a:fillRect/>
            </a:stretch>
          </p:blipFill>
          <p:spPr bwMode="auto">
            <a:xfrm>
              <a:off x="290513" y="2063750"/>
              <a:ext cx="8601075" cy="3328988"/>
            </a:xfrm>
            <a:prstGeom prst="rect">
              <a:avLst/>
            </a:prstGeom>
            <a:noFill/>
          </p:spPr>
        </p:pic>
        <p:sp>
          <p:nvSpPr>
            <p:cNvPr id="262152" name="Oval 8"/>
            <p:cNvSpPr>
              <a:spLocks noChangeArrowheads="1"/>
            </p:cNvSpPr>
            <p:nvPr/>
          </p:nvSpPr>
          <p:spPr bwMode="auto">
            <a:xfrm>
              <a:off x="409575" y="3479800"/>
              <a:ext cx="4176713" cy="819150"/>
            </a:xfrm>
            <a:prstGeom prst="ellipse">
              <a:avLst/>
            </a:prstGeom>
            <a:noFill/>
            <a:ln w="28575" algn="ctr">
              <a:solidFill>
                <a:srgbClr val="333399"/>
              </a:solidFill>
              <a:round/>
              <a:headEnd/>
              <a:tailEnd/>
            </a:ln>
            <a:effectLst/>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en-US" sz="2800"/>
              <a:t>Revaluation Method and Rate</a:t>
            </a:r>
          </a:p>
        </p:txBody>
      </p:sp>
      <p:sp>
        <p:nvSpPr>
          <p:cNvPr id="35" name="Footer Placeholder 3"/>
          <p:cNvSpPr>
            <a:spLocks noGrp="1"/>
          </p:cNvSpPr>
          <p:nvPr>
            <p:ph type="ftr" sz="quarter" idx="10"/>
          </p:nvPr>
        </p:nvSpPr>
        <p:spPr/>
        <p:txBody>
          <a:bodyPr/>
          <a:lstStyle/>
          <a:p>
            <a:r>
              <a:rPr lang="en-US" smtClean="0"/>
              <a:t>EF-CR-100</a:t>
            </a:r>
            <a:endParaRPr lang="en-US"/>
          </a:p>
        </p:txBody>
      </p:sp>
      <p:sp>
        <p:nvSpPr>
          <p:cNvPr id="236547" name="Rectangle 3"/>
          <p:cNvSpPr>
            <a:spLocks noChangeArrowheads="1"/>
          </p:cNvSpPr>
          <p:nvPr/>
        </p:nvSpPr>
        <p:spPr bwMode="auto">
          <a:xfrm>
            <a:off x="0" y="2424113"/>
            <a:ext cx="9144000" cy="0"/>
          </a:xfrm>
          <a:prstGeom prst="rect">
            <a:avLst/>
          </a:prstGeom>
          <a:noFill/>
          <a:ln w="9525" algn="ctr">
            <a:noFill/>
            <a:miter lim="800000"/>
            <a:headEnd/>
            <a:tailEnd/>
          </a:ln>
          <a:effectLst/>
        </p:spPr>
        <p:txBody>
          <a:bodyPr wrap="none" tIns="91440" bIns="91440" anchor="ctr">
            <a:spAutoFit/>
          </a:bodyPr>
          <a:lstStyle/>
          <a:p>
            <a:pPr algn="l">
              <a:tabLst>
                <a:tab pos="1425575" algn="l"/>
                <a:tab pos="1543050" algn="l"/>
              </a:tabLst>
            </a:pPr>
            <a:endParaRPr lang="en-US" sz="1800">
              <a:latin typeface="Arial" charset="0"/>
            </a:endParaRPr>
          </a:p>
        </p:txBody>
      </p:sp>
      <p:graphicFrame>
        <p:nvGraphicFramePr>
          <p:cNvPr id="236598" name="Group 54"/>
          <p:cNvGraphicFramePr>
            <a:graphicFrameLocks noGrp="1"/>
          </p:cNvGraphicFramePr>
          <p:nvPr/>
        </p:nvGraphicFramePr>
        <p:xfrm>
          <a:off x="520461" y="959131"/>
          <a:ext cx="8110537" cy="5100638"/>
        </p:xfrm>
        <a:graphic>
          <a:graphicData uri="http://schemas.openxmlformats.org/drawingml/2006/table">
            <a:tbl>
              <a:tblPr/>
              <a:tblGrid>
                <a:gridCol w="1803400"/>
                <a:gridCol w="2300287"/>
                <a:gridCol w="4006850"/>
              </a:tblGrid>
              <a:tr h="5873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dirty="0" smtClean="0">
                          <a:ln>
                            <a:noFill/>
                          </a:ln>
                          <a:solidFill>
                            <a:schemeClr val="tx1"/>
                          </a:solidFill>
                          <a:effectLst/>
                          <a:latin typeface="+mj-lt"/>
                          <a:ea typeface="Times" pitchFamily="18" charset="0"/>
                          <a:cs typeface="Arial" charset="0"/>
                        </a:rPr>
                        <a:t>TC Revaluation in BC/SC</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smtClean="0">
                          <a:ln>
                            <a:noFill/>
                          </a:ln>
                          <a:solidFill>
                            <a:schemeClr val="tx1"/>
                          </a:solidFill>
                          <a:effectLst/>
                          <a:latin typeface="+mj-lt"/>
                          <a:ea typeface="Times" pitchFamily="18" charset="0"/>
                          <a:cs typeface="Arial" charset="0"/>
                        </a:rPr>
                        <a:t>Rate Type for Revaluation in BC/SC</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smtClean="0">
                          <a:ln>
                            <a:noFill/>
                          </a:ln>
                          <a:solidFill>
                            <a:schemeClr val="tx1"/>
                          </a:solidFill>
                          <a:effectLst/>
                          <a:latin typeface="+mj-lt"/>
                          <a:ea typeface="Times" pitchFamily="18" charset="0"/>
                          <a:cs typeface="Arial" charset="0"/>
                        </a:rPr>
                        <a:t>Description</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None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dirty="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account is not revaluated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Accounting Rate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accounting rates valid at month-end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326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Revaluation</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dirty="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exchange rates of type REVALUATION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Statutory</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smtClean="0">
                          <a:ln>
                            <a:noFill/>
                          </a:ln>
                          <a:solidFill>
                            <a:schemeClr val="tx1"/>
                          </a:solidFill>
                          <a:effectLst/>
                          <a:latin typeface="+mj-lt"/>
                          <a:ea typeface="Times" pitchFamily="18" charset="0"/>
                          <a:cs typeface="Arial" charset="0"/>
                        </a:rPr>
                        <a:t>Disabled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dirty="0" smtClean="0">
                          <a:ln>
                            <a:noFill/>
                          </a:ln>
                          <a:solidFill>
                            <a:schemeClr val="tx1"/>
                          </a:solidFill>
                          <a:effectLst/>
                          <a:latin typeface="+mj-lt"/>
                        </a:rPr>
                        <a:t>The system uses the statutory exchange rate type valid at month-end, but it can revert to using the accounting exchange rate if Fallback to Accounting is set.</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User-Defined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Any exchange rate with a user-defined exchange rate type.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dirty="0" smtClean="0">
                          <a:ln>
                            <a:noFill/>
                          </a:ln>
                          <a:solidFill>
                            <a:schemeClr val="tx1"/>
                          </a:solidFill>
                          <a:effectLst/>
                          <a:latin typeface="+mj-lt"/>
                          <a:ea typeface="Times" pitchFamily="18" charset="0"/>
                          <a:cs typeface="Arial" charset="0"/>
                        </a:rPr>
                        <a:t>The exchanges rates of the user-defined type in TC Revaluation Rate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US"/>
              <a:t>GL Account Setup by Type</a:t>
            </a:r>
          </a:p>
        </p:txBody>
      </p:sp>
      <p:sp>
        <p:nvSpPr>
          <p:cNvPr id="9" name="Footer Placeholder 3"/>
          <p:cNvSpPr>
            <a:spLocks noGrp="1"/>
          </p:cNvSpPr>
          <p:nvPr>
            <p:ph type="ftr" sz="quarter" idx="10"/>
          </p:nvPr>
        </p:nvSpPr>
        <p:spPr/>
        <p:txBody>
          <a:bodyPr/>
          <a:lstStyle/>
          <a:p>
            <a:r>
              <a:rPr lang="en-US" smtClean="0"/>
              <a:t>EF-CR-110</a:t>
            </a:r>
            <a:endParaRPr lang="en-US"/>
          </a:p>
        </p:txBody>
      </p:sp>
      <p:grpSp>
        <p:nvGrpSpPr>
          <p:cNvPr id="10" name="Group 9"/>
          <p:cNvGrpSpPr/>
          <p:nvPr/>
        </p:nvGrpSpPr>
        <p:grpSpPr>
          <a:xfrm>
            <a:off x="1410325" y="1317479"/>
            <a:ext cx="6808455" cy="4541322"/>
            <a:chOff x="1527061" y="1628775"/>
            <a:chExt cx="6808455" cy="4541322"/>
          </a:xfrm>
        </p:grpSpPr>
        <p:sp>
          <p:nvSpPr>
            <p:cNvPr id="245765" name="Text Box 5"/>
            <p:cNvSpPr txBox="1">
              <a:spLocks noChangeArrowheads="1"/>
            </p:cNvSpPr>
            <p:nvPr/>
          </p:nvSpPr>
          <p:spPr bwMode="auto">
            <a:xfrm>
              <a:off x="1542161" y="1628775"/>
              <a:ext cx="6767512"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Control GL account multi currency</a:t>
              </a:r>
            </a:p>
          </p:txBody>
        </p:sp>
        <p:sp>
          <p:nvSpPr>
            <p:cNvPr id="245766" name="Text Box 6"/>
            <p:cNvSpPr txBox="1">
              <a:spLocks noChangeArrowheads="1"/>
            </p:cNvSpPr>
            <p:nvPr/>
          </p:nvSpPr>
          <p:spPr bwMode="auto">
            <a:xfrm>
              <a:off x="1574686" y="3180575"/>
              <a:ext cx="6337300"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Standard GL account with one currency (USD)</a:t>
              </a:r>
            </a:p>
          </p:txBody>
        </p:sp>
        <p:sp>
          <p:nvSpPr>
            <p:cNvPr id="245767" name="Text Box 7"/>
            <p:cNvSpPr txBox="1">
              <a:spLocks noChangeArrowheads="1"/>
            </p:cNvSpPr>
            <p:nvPr/>
          </p:nvSpPr>
          <p:spPr bwMode="auto">
            <a:xfrm>
              <a:off x="1639441" y="4724400"/>
              <a:ext cx="6696075"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Standard GL account with base currency (EUR)</a:t>
              </a:r>
            </a:p>
          </p:txBody>
        </p:sp>
        <p:pic>
          <p:nvPicPr>
            <p:cNvPr id="245769" name="Picture 9" descr="GL-Account-Curr-Tab"/>
            <p:cNvPicPr>
              <a:picLocks noChangeAspect="1" noChangeArrowheads="1"/>
            </p:cNvPicPr>
            <p:nvPr/>
          </p:nvPicPr>
          <p:blipFill>
            <a:blip r:embed="rId2" cstate="print"/>
            <a:srcRect/>
            <a:stretch>
              <a:fillRect/>
            </a:stretch>
          </p:blipFill>
          <p:spPr bwMode="auto">
            <a:xfrm>
              <a:off x="1527061" y="2020888"/>
              <a:ext cx="6084888" cy="1122362"/>
            </a:xfrm>
            <a:prstGeom prst="rect">
              <a:avLst/>
            </a:prstGeom>
            <a:noFill/>
          </p:spPr>
        </p:pic>
        <p:pic>
          <p:nvPicPr>
            <p:cNvPr id="245770" name="Picture 10" descr="GL-Account-Curr-Tab2"/>
            <p:cNvPicPr>
              <a:picLocks noChangeAspect="1" noChangeArrowheads="1"/>
            </p:cNvPicPr>
            <p:nvPr/>
          </p:nvPicPr>
          <p:blipFill>
            <a:blip r:embed="rId3" cstate="print"/>
            <a:srcRect/>
            <a:stretch>
              <a:fillRect/>
            </a:stretch>
          </p:blipFill>
          <p:spPr bwMode="auto">
            <a:xfrm>
              <a:off x="1556042" y="3575050"/>
              <a:ext cx="6019800" cy="1125538"/>
            </a:xfrm>
            <a:prstGeom prst="rect">
              <a:avLst/>
            </a:prstGeom>
            <a:noFill/>
          </p:spPr>
        </p:pic>
        <p:pic>
          <p:nvPicPr>
            <p:cNvPr id="245771" name="Picture 11" descr="GL-Account-Curr-Tab3"/>
            <p:cNvPicPr>
              <a:picLocks noChangeAspect="1" noChangeArrowheads="1"/>
            </p:cNvPicPr>
            <p:nvPr/>
          </p:nvPicPr>
          <p:blipFill>
            <a:blip r:embed="rId4" cstate="print"/>
            <a:srcRect/>
            <a:stretch>
              <a:fillRect/>
            </a:stretch>
          </p:blipFill>
          <p:spPr bwMode="auto">
            <a:xfrm>
              <a:off x="1628661" y="5115997"/>
              <a:ext cx="5881688" cy="1054100"/>
            </a:xfrm>
            <a:prstGeom prst="rect">
              <a:avLst/>
            </a:prstGeom>
            <a:noFill/>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5" name="Rectangle 3"/>
          <p:cNvSpPr>
            <a:spLocks noGrp="1" noChangeArrowheads="1"/>
          </p:cNvSpPr>
          <p:nvPr>
            <p:ph idx="1"/>
          </p:nvPr>
        </p:nvSpPr>
        <p:spPr/>
        <p:txBody>
          <a:bodyPr/>
          <a:lstStyle/>
          <a:p>
            <a:r>
              <a:rPr lang="en-GB" dirty="0"/>
              <a:t>System accounts for exchange rate differences</a:t>
            </a:r>
          </a:p>
          <a:p>
            <a:pPr lvl="1"/>
            <a:r>
              <a:rPr lang="en-US" dirty="0"/>
              <a:t>Realized Exchange Gain</a:t>
            </a:r>
          </a:p>
          <a:p>
            <a:pPr lvl="1"/>
            <a:r>
              <a:rPr lang="en-US" dirty="0"/>
              <a:t>Realized Exchange </a:t>
            </a:r>
            <a:r>
              <a:rPr lang="en-US" dirty="0" smtClean="0"/>
              <a:t>Loss</a:t>
            </a:r>
            <a:endParaRPr lang="en-US" dirty="0"/>
          </a:p>
          <a:p>
            <a:pPr lvl="1"/>
            <a:r>
              <a:rPr lang="en-US" dirty="0"/>
              <a:t>Unrealized Exchange Gain</a:t>
            </a:r>
          </a:p>
          <a:p>
            <a:pPr lvl="1"/>
            <a:r>
              <a:rPr lang="en-US" dirty="0"/>
              <a:t>Unrealized Exchange Loss</a:t>
            </a:r>
          </a:p>
          <a:p>
            <a:pPr>
              <a:spcBef>
                <a:spcPts val="1800"/>
              </a:spcBef>
            </a:pPr>
            <a:r>
              <a:rPr lang="en-US" dirty="0"/>
              <a:t>Balance Sheet or P/L</a:t>
            </a:r>
          </a:p>
          <a:p>
            <a:pPr>
              <a:spcBef>
                <a:spcPts val="1800"/>
              </a:spcBef>
            </a:pPr>
            <a:r>
              <a:rPr lang="en-US" dirty="0"/>
              <a:t>Automatic posting</a:t>
            </a:r>
          </a:p>
          <a:p>
            <a:pPr>
              <a:spcBef>
                <a:spcPts val="1800"/>
              </a:spcBef>
            </a:pPr>
            <a:r>
              <a:rPr lang="en-US" dirty="0"/>
              <a:t>Analytical: only sub-account</a:t>
            </a:r>
          </a:p>
        </p:txBody>
      </p:sp>
      <p:sp>
        <p:nvSpPr>
          <p:cNvPr id="238594" name="Rectangle 2"/>
          <p:cNvSpPr>
            <a:spLocks noGrp="1" noChangeArrowheads="1"/>
          </p:cNvSpPr>
          <p:nvPr>
            <p:ph type="title"/>
          </p:nvPr>
        </p:nvSpPr>
        <p:spPr/>
        <p:txBody>
          <a:bodyPr>
            <a:normAutofit/>
          </a:bodyPr>
          <a:lstStyle/>
          <a:p>
            <a:r>
              <a:rPr lang="en-US" sz="2800" dirty="0" smtClean="0"/>
              <a:t>Revaluation </a:t>
            </a:r>
            <a:r>
              <a:rPr lang="en-US" sz="2800" dirty="0"/>
              <a:t>Results GL Accounts </a:t>
            </a:r>
          </a:p>
        </p:txBody>
      </p:sp>
      <p:sp>
        <p:nvSpPr>
          <p:cNvPr id="4" name="Footer Placeholder 3"/>
          <p:cNvSpPr>
            <a:spLocks noGrp="1"/>
          </p:cNvSpPr>
          <p:nvPr>
            <p:ph type="ftr" sz="quarter" idx="10"/>
          </p:nvPr>
        </p:nvSpPr>
        <p:spPr/>
        <p:txBody>
          <a:bodyPr/>
          <a:lstStyle/>
          <a:p>
            <a:r>
              <a:rPr lang="en-US" smtClean="0"/>
              <a:t>EF-CR-120</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3"/>
          <p:cNvSpPr>
            <a:spLocks noGrp="1" noChangeArrowheads="1"/>
          </p:cNvSpPr>
          <p:nvPr>
            <p:ph idx="1"/>
          </p:nvPr>
        </p:nvSpPr>
        <p:spPr>
          <a:xfrm>
            <a:off x="447574" y="968612"/>
            <a:ext cx="8229600" cy="5424523"/>
          </a:xfrm>
        </p:spPr>
        <p:txBody>
          <a:bodyPr>
            <a:normAutofit/>
          </a:bodyPr>
          <a:lstStyle/>
          <a:p>
            <a:pPr>
              <a:spcBef>
                <a:spcPts val="3000"/>
              </a:spcBef>
            </a:pPr>
            <a:r>
              <a:rPr lang="en-US" dirty="0"/>
              <a:t>Revaluation accounts</a:t>
            </a:r>
          </a:p>
          <a:p>
            <a:pPr lvl="1"/>
            <a:r>
              <a:rPr lang="en-US" dirty="0"/>
              <a:t>Source, </a:t>
            </a:r>
            <a:r>
              <a:rPr lang="en-US" dirty="0" smtClean="0"/>
              <a:t>system, </a:t>
            </a:r>
            <a:r>
              <a:rPr lang="en-US" dirty="0"/>
              <a:t>revaluation</a:t>
            </a:r>
          </a:p>
          <a:p>
            <a:pPr>
              <a:spcBef>
                <a:spcPts val="3600"/>
              </a:spcBef>
            </a:pPr>
            <a:r>
              <a:rPr lang="en-US" dirty="0"/>
              <a:t>Analytical </a:t>
            </a:r>
            <a:r>
              <a:rPr lang="en-US" dirty="0" smtClean="0"/>
              <a:t>structure</a:t>
            </a:r>
          </a:p>
          <a:p>
            <a:pPr lvl="1"/>
            <a:r>
              <a:rPr lang="en-US" dirty="0" smtClean="0"/>
              <a:t>Source: any analysis type, but defaults are required. </a:t>
            </a:r>
          </a:p>
          <a:p>
            <a:pPr lvl="1"/>
            <a:r>
              <a:rPr lang="en-US" dirty="0" smtClean="0"/>
              <a:t>System: sub-account analysis only. </a:t>
            </a:r>
          </a:p>
          <a:p>
            <a:pPr lvl="1"/>
            <a:r>
              <a:rPr lang="en-US" dirty="0" smtClean="0"/>
              <a:t>Revaluation: sub-account analysis only. </a:t>
            </a:r>
          </a:p>
        </p:txBody>
      </p:sp>
      <p:sp>
        <p:nvSpPr>
          <p:cNvPr id="240642" name="Rectangle 2"/>
          <p:cNvSpPr>
            <a:spLocks noGrp="1" noChangeArrowheads="1"/>
          </p:cNvSpPr>
          <p:nvPr>
            <p:ph type="title"/>
          </p:nvPr>
        </p:nvSpPr>
        <p:spPr/>
        <p:txBody>
          <a:bodyPr>
            <a:normAutofit/>
          </a:bodyPr>
          <a:lstStyle/>
          <a:p>
            <a:r>
              <a:rPr lang="en-US" sz="2800" dirty="0" smtClean="0"/>
              <a:t>Revaluation </a:t>
            </a:r>
            <a:r>
              <a:rPr lang="en-US" sz="2800" dirty="0"/>
              <a:t>Results Analysis Structure</a:t>
            </a:r>
          </a:p>
        </p:txBody>
      </p:sp>
      <p:sp>
        <p:nvSpPr>
          <p:cNvPr id="4" name="Footer Placeholder 3"/>
          <p:cNvSpPr>
            <a:spLocks noGrp="1"/>
          </p:cNvSpPr>
          <p:nvPr>
            <p:ph type="ftr" sz="quarter" idx="10"/>
          </p:nvPr>
        </p:nvSpPr>
        <p:spPr/>
        <p:txBody>
          <a:bodyPr/>
          <a:lstStyle/>
          <a:p>
            <a:r>
              <a:rPr lang="en-US" smtClean="0"/>
              <a:t>EF-CR-130</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ChangeArrowheads="1"/>
          </p:cNvSpPr>
          <p:nvPr>
            <p:ph type="body" sz="half" idx="1"/>
          </p:nvPr>
        </p:nvSpPr>
        <p:spPr/>
        <p:txBody>
          <a:bodyPr>
            <a:normAutofit fontScale="85000" lnSpcReduction="20000"/>
          </a:bodyPr>
          <a:lstStyle/>
          <a:p>
            <a:r>
              <a:rPr lang="en-US" smtClean="0"/>
              <a:t>1 daybook, account type</a:t>
            </a:r>
          </a:p>
          <a:p>
            <a:r>
              <a:rPr lang="en-US" smtClean="0"/>
              <a:t>Daybook type must match account type:</a:t>
            </a:r>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r>
              <a:rPr lang="en-US" smtClean="0"/>
              <a:t>Layer </a:t>
            </a:r>
          </a:p>
          <a:p>
            <a:pPr lvl="1"/>
            <a:r>
              <a:rPr lang="en-US" smtClean="0"/>
              <a:t>Source and target types always equal</a:t>
            </a:r>
          </a:p>
          <a:p>
            <a:pPr lvl="1"/>
            <a:r>
              <a:rPr lang="en-US" smtClean="0"/>
              <a:t>Primary, secondary layers only</a:t>
            </a:r>
            <a:endParaRPr lang="en-US" dirty="0"/>
          </a:p>
        </p:txBody>
      </p:sp>
      <p:sp>
        <p:nvSpPr>
          <p:cNvPr id="241666" name="Rectangle 2"/>
          <p:cNvSpPr>
            <a:spLocks noGrp="1" noChangeArrowheads="1"/>
          </p:cNvSpPr>
          <p:nvPr>
            <p:ph type="title"/>
          </p:nvPr>
        </p:nvSpPr>
        <p:spPr/>
        <p:txBody>
          <a:bodyPr/>
          <a:lstStyle/>
          <a:p>
            <a:r>
              <a:rPr lang="en-US" smtClean="0"/>
              <a:t>Currency Revaluation Setup  - Daybooks</a:t>
            </a:r>
            <a:endParaRPr lang="en-US"/>
          </a:p>
        </p:txBody>
      </p:sp>
      <p:sp>
        <p:nvSpPr>
          <p:cNvPr id="33" name="Footer Placeholder 4"/>
          <p:cNvSpPr>
            <a:spLocks noGrp="1"/>
          </p:cNvSpPr>
          <p:nvPr>
            <p:ph type="ftr" sz="quarter" idx="10"/>
          </p:nvPr>
        </p:nvSpPr>
        <p:spPr/>
        <p:txBody>
          <a:bodyPr/>
          <a:lstStyle/>
          <a:p>
            <a:r>
              <a:rPr lang="en-US" smtClean="0"/>
              <a:t>EF-CR-140</a:t>
            </a:r>
            <a:endParaRPr lang="en-US"/>
          </a:p>
        </p:txBody>
      </p:sp>
      <p:graphicFrame>
        <p:nvGraphicFramePr>
          <p:cNvPr id="16" name="Group 132"/>
          <p:cNvGraphicFramePr>
            <a:graphicFrameLocks/>
          </p:cNvGraphicFramePr>
          <p:nvPr/>
        </p:nvGraphicFramePr>
        <p:xfrm>
          <a:off x="457200" y="1905953"/>
          <a:ext cx="8229600" cy="2882648"/>
        </p:xfrm>
        <a:graphic>
          <a:graphicData uri="http://schemas.openxmlformats.org/drawingml/2006/table">
            <a:tbl>
              <a:tblPr/>
              <a:tblGrid>
                <a:gridCol w="4114801"/>
                <a:gridCol w="4114799"/>
              </a:tblGrid>
              <a:tr h="388938">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mj-lt"/>
                        </a:rPr>
                        <a:t>Daybook</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mj-lt"/>
                        </a:rPr>
                        <a:t>GL Account Type</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lumMod val="60000"/>
                        <a:lumOff val="40000"/>
                      </a:schemeClr>
                    </a:solidFill>
                  </a:tcPr>
                </a:tc>
              </a:tr>
              <a:tr h="36512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Customer Payments </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Customer Payment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Customers Customer</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Control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GL Bank</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Bank, Cash, and Standard GL Accounts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13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Intercompany</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Cross-Company Control Accounts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Suppliers </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Supplier Control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42545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Supplier Payments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Supplier Payment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0797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Tax</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Tax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idx="1"/>
          </p:nvPr>
        </p:nvSpPr>
        <p:spPr/>
        <p:txBody>
          <a:bodyPr/>
          <a:lstStyle/>
          <a:p>
            <a:pPr>
              <a:spcBef>
                <a:spcPct val="60000"/>
              </a:spcBef>
            </a:pPr>
            <a:r>
              <a:rPr lang="en-US"/>
              <a:t>Multiple revaluation runs by period</a:t>
            </a:r>
          </a:p>
          <a:p>
            <a:pPr>
              <a:spcBef>
                <a:spcPct val="60000"/>
              </a:spcBef>
            </a:pPr>
            <a:r>
              <a:rPr lang="en-US"/>
              <a:t>System reverses existing revaluation postings</a:t>
            </a:r>
          </a:p>
          <a:p>
            <a:pPr>
              <a:spcBef>
                <a:spcPct val="60000"/>
              </a:spcBef>
            </a:pPr>
            <a:r>
              <a:rPr lang="en-US"/>
              <a:t>No revaluation postings in correction periods</a:t>
            </a:r>
          </a:p>
          <a:p>
            <a:pPr>
              <a:spcBef>
                <a:spcPct val="60000"/>
              </a:spcBef>
            </a:pPr>
            <a:r>
              <a:rPr lang="en-US"/>
              <a:t>You can choose up to 3 source layers from which to revaluate </a:t>
            </a:r>
          </a:p>
          <a:p>
            <a:pPr>
              <a:spcBef>
                <a:spcPct val="60000"/>
              </a:spcBef>
            </a:pPr>
            <a:r>
              <a:rPr lang="en-US"/>
              <a:t>A subsequent revaluation with the same target layer as a previous revaluation for the same GL period must also use the same source layers. </a:t>
            </a:r>
          </a:p>
          <a:p>
            <a:endParaRPr lang="en-US"/>
          </a:p>
        </p:txBody>
      </p:sp>
      <p:sp>
        <p:nvSpPr>
          <p:cNvPr id="242690" name="Rectangle 2"/>
          <p:cNvSpPr>
            <a:spLocks noGrp="1" noChangeArrowheads="1"/>
          </p:cNvSpPr>
          <p:nvPr>
            <p:ph type="title"/>
          </p:nvPr>
        </p:nvSpPr>
        <p:spPr/>
        <p:txBody>
          <a:bodyPr/>
          <a:lstStyle/>
          <a:p>
            <a:r>
              <a:rPr lang="en-US" sz="2800"/>
              <a:t>Currency Revaluation Setup - GL Periods</a:t>
            </a:r>
          </a:p>
        </p:txBody>
      </p:sp>
      <p:sp>
        <p:nvSpPr>
          <p:cNvPr id="4" name="Footer Placeholder 3"/>
          <p:cNvSpPr>
            <a:spLocks noGrp="1"/>
          </p:cNvSpPr>
          <p:nvPr>
            <p:ph type="ftr" sz="quarter" idx="10"/>
          </p:nvPr>
        </p:nvSpPr>
        <p:spPr/>
        <p:txBody>
          <a:bodyPr/>
          <a:lstStyle/>
          <a:p>
            <a:r>
              <a:rPr lang="en-US" smtClean="0"/>
              <a:t>EF-CR-150</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idx="1"/>
          </p:nvPr>
        </p:nvSpPr>
        <p:spPr/>
        <p:txBody>
          <a:bodyPr/>
          <a:lstStyle/>
          <a:p>
            <a:pPr>
              <a:lnSpc>
                <a:spcPct val="90000"/>
              </a:lnSpc>
            </a:pPr>
            <a:r>
              <a:rPr lang="en-US" b="1" dirty="0"/>
              <a:t>Simulate</a:t>
            </a:r>
          </a:p>
          <a:p>
            <a:pPr lvl="1">
              <a:lnSpc>
                <a:spcPct val="90000"/>
              </a:lnSpc>
            </a:pPr>
            <a:r>
              <a:rPr lang="en-US" dirty="0" smtClean="0"/>
              <a:t>Initial</a:t>
            </a:r>
            <a:r>
              <a:rPr lang="en-US" dirty="0"/>
              <a:t> </a:t>
            </a:r>
            <a:r>
              <a:rPr lang="en-US" dirty="0" smtClean="0"/>
              <a:t>status</a:t>
            </a:r>
            <a:endParaRPr lang="en-US" b="1" dirty="0"/>
          </a:p>
          <a:p>
            <a:pPr>
              <a:lnSpc>
                <a:spcPct val="90000"/>
              </a:lnSpc>
              <a:spcBef>
                <a:spcPts val="1200"/>
              </a:spcBef>
            </a:pPr>
            <a:r>
              <a:rPr lang="en-US" b="1" dirty="0"/>
              <a:t>View</a:t>
            </a:r>
          </a:p>
          <a:p>
            <a:pPr lvl="1">
              <a:lnSpc>
                <a:spcPct val="90000"/>
              </a:lnSpc>
            </a:pPr>
            <a:r>
              <a:rPr lang="en-US" dirty="0"/>
              <a:t>No updates</a:t>
            </a:r>
          </a:p>
          <a:p>
            <a:pPr>
              <a:lnSpc>
                <a:spcPct val="90000"/>
              </a:lnSpc>
              <a:spcBef>
                <a:spcPts val="1200"/>
              </a:spcBef>
            </a:pPr>
            <a:r>
              <a:rPr lang="en-US" b="1" dirty="0"/>
              <a:t>Modify</a:t>
            </a:r>
          </a:p>
          <a:p>
            <a:pPr lvl="1">
              <a:lnSpc>
                <a:spcPct val="90000"/>
              </a:lnSpc>
            </a:pPr>
            <a:r>
              <a:rPr lang="en-US" dirty="0" smtClean="0"/>
              <a:t>Initial </a:t>
            </a:r>
            <a:r>
              <a:rPr lang="en-US" dirty="0" smtClean="0"/>
              <a:t>status</a:t>
            </a:r>
            <a:r>
              <a:rPr lang="en-US" b="1" dirty="0" smtClean="0"/>
              <a:t> </a:t>
            </a:r>
            <a:r>
              <a:rPr lang="en-US" dirty="0" smtClean="0"/>
              <a:t>o</a:t>
            </a:r>
            <a:r>
              <a:rPr lang="en-US" dirty="0" smtClean="0"/>
              <a:t>nly</a:t>
            </a:r>
            <a:endParaRPr lang="en-US" dirty="0"/>
          </a:p>
          <a:p>
            <a:pPr lvl="1">
              <a:lnSpc>
                <a:spcPct val="90000"/>
              </a:lnSpc>
            </a:pPr>
            <a:r>
              <a:rPr lang="en-US" dirty="0"/>
              <a:t>Updates limited</a:t>
            </a:r>
          </a:p>
          <a:p>
            <a:pPr>
              <a:lnSpc>
                <a:spcPct val="90000"/>
              </a:lnSpc>
              <a:spcBef>
                <a:spcPts val="1200"/>
              </a:spcBef>
            </a:pPr>
            <a:r>
              <a:rPr lang="en-US" b="1" dirty="0" smtClean="0"/>
              <a:t>Delete</a:t>
            </a:r>
            <a:endParaRPr lang="en-US" dirty="0"/>
          </a:p>
          <a:p>
            <a:pPr lvl="1">
              <a:lnSpc>
                <a:spcPct val="90000"/>
              </a:lnSpc>
            </a:pPr>
            <a:r>
              <a:rPr lang="en-US" dirty="0" smtClean="0"/>
              <a:t>Initial status</a:t>
            </a:r>
            <a:r>
              <a:rPr lang="en-US" b="1" dirty="0" smtClean="0"/>
              <a:t> </a:t>
            </a:r>
            <a:r>
              <a:rPr lang="en-US" dirty="0" smtClean="0"/>
              <a:t>only</a:t>
            </a:r>
          </a:p>
          <a:p>
            <a:pPr>
              <a:lnSpc>
                <a:spcPct val="90000"/>
              </a:lnSpc>
              <a:spcBef>
                <a:spcPts val="1200"/>
              </a:spcBef>
            </a:pPr>
            <a:r>
              <a:rPr lang="en-US" b="1" dirty="0" smtClean="0"/>
              <a:t>Post</a:t>
            </a:r>
            <a:endParaRPr lang="en-US" b="1" dirty="0"/>
          </a:p>
          <a:p>
            <a:pPr lvl="1">
              <a:lnSpc>
                <a:spcPct val="90000"/>
              </a:lnSpc>
            </a:pPr>
            <a:r>
              <a:rPr lang="en-US" dirty="0" smtClean="0"/>
              <a:t>Posted status </a:t>
            </a:r>
            <a:endParaRPr lang="en-US" dirty="0"/>
          </a:p>
        </p:txBody>
      </p:sp>
      <p:sp>
        <p:nvSpPr>
          <p:cNvPr id="244738" name="Rectangle 2"/>
          <p:cNvSpPr>
            <a:spLocks noGrp="1" noChangeArrowheads="1"/>
          </p:cNvSpPr>
          <p:nvPr>
            <p:ph type="title"/>
          </p:nvPr>
        </p:nvSpPr>
        <p:spPr/>
        <p:txBody>
          <a:bodyPr/>
          <a:lstStyle/>
          <a:p>
            <a:r>
              <a:rPr lang="en-US" sz="2800"/>
              <a:t>Currency Revaluation Activities</a:t>
            </a:r>
          </a:p>
        </p:txBody>
      </p:sp>
      <p:sp>
        <p:nvSpPr>
          <p:cNvPr id="4" name="Footer Placeholder 3"/>
          <p:cNvSpPr>
            <a:spLocks noGrp="1"/>
          </p:cNvSpPr>
          <p:nvPr>
            <p:ph type="ftr" sz="quarter" idx="10"/>
          </p:nvPr>
        </p:nvSpPr>
        <p:spPr/>
        <p:txBody>
          <a:bodyPr/>
          <a:lstStyle/>
          <a:p>
            <a:r>
              <a:rPr lang="en-US" smtClean="0"/>
              <a:t>EF-CR-160</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3"/>
          <p:cNvSpPr>
            <a:spLocks noGrp="1" noChangeArrowheads="1"/>
          </p:cNvSpPr>
          <p:nvPr>
            <p:ph idx="1"/>
          </p:nvPr>
        </p:nvSpPr>
        <p:spPr>
          <a:xfrm>
            <a:off x="457200" y="891610"/>
            <a:ext cx="8229600" cy="5424523"/>
          </a:xfrm>
        </p:spPr>
        <p:txBody>
          <a:bodyPr/>
          <a:lstStyle/>
          <a:p>
            <a:r>
              <a:rPr lang="en-US"/>
              <a:t>Revaluation Simulate (25.21.1.1)</a:t>
            </a:r>
          </a:p>
          <a:p>
            <a:pPr lvl="1"/>
            <a:r>
              <a:rPr lang="en-US"/>
              <a:t>Specify period and posting details</a:t>
            </a:r>
          </a:p>
          <a:p>
            <a:pPr lvl="1"/>
            <a:r>
              <a:rPr lang="en-US"/>
              <a:t>Define scope</a:t>
            </a:r>
          </a:p>
          <a:p>
            <a:pPr lvl="1"/>
            <a:r>
              <a:rPr lang="en-US"/>
              <a:t>No postings</a:t>
            </a:r>
          </a:p>
          <a:p>
            <a:endParaRPr lang="en-US"/>
          </a:p>
        </p:txBody>
      </p:sp>
      <p:sp>
        <p:nvSpPr>
          <p:cNvPr id="268290" name="Rectangle 2"/>
          <p:cNvSpPr>
            <a:spLocks noGrp="1" noChangeArrowheads="1"/>
          </p:cNvSpPr>
          <p:nvPr>
            <p:ph type="title"/>
          </p:nvPr>
        </p:nvSpPr>
        <p:spPr/>
        <p:txBody>
          <a:bodyPr/>
          <a:lstStyle/>
          <a:p>
            <a:r>
              <a:rPr lang="en-US"/>
              <a:t>Revaluation Simulate</a:t>
            </a:r>
          </a:p>
        </p:txBody>
      </p:sp>
      <p:sp>
        <p:nvSpPr>
          <p:cNvPr id="5" name="Footer Placeholder 3"/>
          <p:cNvSpPr>
            <a:spLocks noGrp="1"/>
          </p:cNvSpPr>
          <p:nvPr>
            <p:ph type="ftr" sz="quarter" idx="10"/>
          </p:nvPr>
        </p:nvSpPr>
        <p:spPr/>
        <p:txBody>
          <a:bodyPr/>
          <a:lstStyle/>
          <a:p>
            <a:r>
              <a:rPr lang="en-US" smtClean="0"/>
              <a:t>EF-CR-170</a:t>
            </a:r>
            <a:endParaRPr lang="en-US"/>
          </a:p>
        </p:txBody>
      </p:sp>
      <p:pic>
        <p:nvPicPr>
          <p:cNvPr id="268293" name="Picture 5" descr="Reval-Simulate"/>
          <p:cNvPicPr>
            <a:picLocks noChangeAspect="1" noChangeArrowheads="1"/>
          </p:cNvPicPr>
          <p:nvPr/>
        </p:nvPicPr>
        <p:blipFill>
          <a:blip r:embed="rId3" cstate="print"/>
          <a:srcRect/>
          <a:stretch>
            <a:fillRect/>
          </a:stretch>
        </p:blipFill>
        <p:spPr bwMode="auto">
          <a:xfrm>
            <a:off x="1352549" y="2867139"/>
            <a:ext cx="6424613" cy="300831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Rectangle 3"/>
          <p:cNvSpPr>
            <a:spLocks noGrp="1" noChangeArrowheads="1"/>
          </p:cNvSpPr>
          <p:nvPr>
            <p:ph idx="1"/>
          </p:nvPr>
        </p:nvSpPr>
        <p:spPr/>
        <p:txBody>
          <a:bodyPr/>
          <a:lstStyle/>
          <a:p>
            <a:r>
              <a:rPr lang="en-US"/>
              <a:t>Revaluation Post (25.21.1.5)</a:t>
            </a:r>
          </a:p>
          <a:p>
            <a:pPr lvl="1"/>
            <a:r>
              <a:rPr lang="en-US"/>
              <a:t>Post to accounts set up earlier</a:t>
            </a:r>
          </a:p>
          <a:p>
            <a:pPr lvl="1"/>
            <a:r>
              <a:rPr lang="en-US"/>
              <a:t>Generates revaluation and reversal postings </a:t>
            </a:r>
            <a:r>
              <a:rPr lang="en-US" sz="1800"/>
              <a:t>(optional)</a:t>
            </a:r>
          </a:p>
        </p:txBody>
      </p:sp>
      <p:sp>
        <p:nvSpPr>
          <p:cNvPr id="270338" name="Rectangle 2"/>
          <p:cNvSpPr>
            <a:spLocks noGrp="1" noChangeArrowheads="1"/>
          </p:cNvSpPr>
          <p:nvPr>
            <p:ph type="title"/>
          </p:nvPr>
        </p:nvSpPr>
        <p:spPr/>
        <p:txBody>
          <a:bodyPr/>
          <a:lstStyle/>
          <a:p>
            <a:r>
              <a:rPr lang="en-US"/>
              <a:t>Revaluation Post</a:t>
            </a:r>
          </a:p>
        </p:txBody>
      </p:sp>
      <p:sp>
        <p:nvSpPr>
          <p:cNvPr id="5" name="Footer Placeholder 3"/>
          <p:cNvSpPr>
            <a:spLocks noGrp="1"/>
          </p:cNvSpPr>
          <p:nvPr>
            <p:ph type="ftr" sz="quarter" idx="10"/>
          </p:nvPr>
        </p:nvSpPr>
        <p:spPr/>
        <p:txBody>
          <a:bodyPr/>
          <a:lstStyle/>
          <a:p>
            <a:r>
              <a:rPr lang="en-US" smtClean="0"/>
              <a:t>EF-CR-180</a:t>
            </a:r>
            <a:endParaRPr lang="en-US"/>
          </a:p>
        </p:txBody>
      </p:sp>
      <p:pic>
        <p:nvPicPr>
          <p:cNvPr id="270341" name="Picture 5" descr="Reval-Post"/>
          <p:cNvPicPr>
            <a:picLocks noChangeAspect="1" noChangeArrowheads="1"/>
          </p:cNvPicPr>
          <p:nvPr/>
        </p:nvPicPr>
        <p:blipFill>
          <a:blip r:embed="rId3" cstate="print"/>
          <a:srcRect/>
          <a:stretch>
            <a:fillRect/>
          </a:stretch>
        </p:blipFill>
        <p:spPr bwMode="auto">
          <a:xfrm>
            <a:off x="1028534" y="2717415"/>
            <a:ext cx="7070725" cy="311308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idx="1"/>
          </p:nvPr>
        </p:nvSpPr>
        <p:spPr/>
        <p:txBody>
          <a:bodyPr/>
          <a:lstStyle/>
          <a:p>
            <a:r>
              <a:rPr lang="en-US" dirty="0"/>
              <a:t>Concepts</a:t>
            </a:r>
          </a:p>
          <a:p>
            <a:r>
              <a:rPr lang="en-US" dirty="0"/>
              <a:t>Setup</a:t>
            </a:r>
          </a:p>
          <a:p>
            <a:r>
              <a:rPr lang="en-US" dirty="0"/>
              <a:t>Activities</a:t>
            </a:r>
          </a:p>
          <a:p>
            <a:r>
              <a:rPr lang="en-US" dirty="0"/>
              <a:t>Hands-on exercise</a:t>
            </a:r>
          </a:p>
        </p:txBody>
      </p:sp>
      <p:sp>
        <p:nvSpPr>
          <p:cNvPr id="225282" name="Rectangle 2"/>
          <p:cNvSpPr>
            <a:spLocks noGrp="1" noChangeArrowheads="1"/>
          </p:cNvSpPr>
          <p:nvPr>
            <p:ph type="title"/>
          </p:nvPr>
        </p:nvSpPr>
        <p:spPr/>
        <p:txBody>
          <a:bodyPr>
            <a:normAutofit/>
          </a:bodyPr>
          <a:lstStyle/>
          <a:p>
            <a:r>
              <a:rPr lang="en-US"/>
              <a:t>Overview</a:t>
            </a:r>
          </a:p>
        </p:txBody>
      </p:sp>
      <p:sp>
        <p:nvSpPr>
          <p:cNvPr id="4" name="Footer Placeholder 3"/>
          <p:cNvSpPr>
            <a:spLocks noGrp="1"/>
          </p:cNvSpPr>
          <p:nvPr>
            <p:ph type="ftr" sz="quarter" idx="10"/>
          </p:nvPr>
        </p:nvSpPr>
        <p:spPr/>
        <p:txBody>
          <a:bodyPr/>
          <a:lstStyle/>
          <a:p>
            <a:r>
              <a:rPr lang="en-US" smtClean="0"/>
              <a:t>EF-CR-010</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7" name="Picture 3" descr="hands-on"/>
          <p:cNvPicPr>
            <a:picLocks noGrp="1" noChangeAspect="1" noChangeArrowheads="1"/>
          </p:cNvPicPr>
          <p:nvPr>
            <p:ph idx="1"/>
          </p:nvPr>
        </p:nvPicPr>
        <p:blipFill>
          <a:blip r:embed="rId2" cstate="print"/>
          <a:stretch>
            <a:fillRect/>
          </a:stretch>
        </p:blipFill>
        <p:spPr>
          <a:xfrm>
            <a:off x="457200" y="1935032"/>
            <a:ext cx="8229600" cy="3105302"/>
          </a:xfrm>
          <a:noFill/>
          <a:ln/>
        </p:spPr>
      </p:pic>
      <p:sp>
        <p:nvSpPr>
          <p:cNvPr id="272386" name="Rectangle 2"/>
          <p:cNvSpPr>
            <a:spLocks noGrp="1" noChangeArrowheads="1"/>
          </p:cNvSpPr>
          <p:nvPr>
            <p:ph type="title"/>
          </p:nvPr>
        </p:nvSpPr>
        <p:spPr/>
        <p:txBody>
          <a:bodyPr/>
          <a:lstStyle/>
          <a:p>
            <a:r>
              <a:rPr lang="en-US"/>
              <a:t>Hands-on Exercise</a:t>
            </a:r>
          </a:p>
        </p:txBody>
      </p:sp>
      <p:sp>
        <p:nvSpPr>
          <p:cNvPr id="4" name="Footer Placeholder 3"/>
          <p:cNvSpPr>
            <a:spLocks noGrp="1"/>
          </p:cNvSpPr>
          <p:nvPr>
            <p:ph type="ftr" sz="quarter" idx="10"/>
          </p:nvPr>
        </p:nvSpPr>
        <p:spPr/>
        <p:txBody>
          <a:bodyPr/>
          <a:lstStyle/>
          <a:p>
            <a:r>
              <a:rPr lang="en-US" smtClean="0"/>
              <a:t>EF-CR-190</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idx="1"/>
          </p:nvPr>
        </p:nvSpPr>
        <p:spPr/>
        <p:txBody>
          <a:bodyPr/>
          <a:lstStyle/>
          <a:p>
            <a:pPr marL="0" indent="0">
              <a:lnSpc>
                <a:spcPct val="90000"/>
              </a:lnSpc>
            </a:pPr>
            <a:r>
              <a:rPr lang="en-US" b="1" dirty="0" smtClean="0"/>
              <a:t> Transaction </a:t>
            </a:r>
            <a:r>
              <a:rPr lang="en-US" b="1" dirty="0"/>
              <a:t>currency</a:t>
            </a:r>
            <a:r>
              <a:rPr lang="en-US" dirty="0"/>
              <a:t> (</a:t>
            </a:r>
            <a:r>
              <a:rPr lang="en-US" dirty="0" smtClean="0"/>
              <a:t>TC)</a:t>
            </a:r>
          </a:p>
          <a:p>
            <a:pPr marL="400050" lvl="1" indent="0">
              <a:lnSpc>
                <a:spcPct val="90000"/>
              </a:lnSpc>
            </a:pPr>
            <a:r>
              <a:rPr lang="en-US" dirty="0" smtClean="0"/>
              <a:t>Functional </a:t>
            </a:r>
            <a:r>
              <a:rPr lang="en-US" dirty="0"/>
              <a:t>currency of the recorded transaction</a:t>
            </a:r>
          </a:p>
          <a:p>
            <a:pPr marL="0" indent="0">
              <a:lnSpc>
                <a:spcPct val="90000"/>
              </a:lnSpc>
            </a:pPr>
            <a:endParaRPr lang="en-US" dirty="0"/>
          </a:p>
          <a:p>
            <a:pPr marL="0" indent="0">
              <a:lnSpc>
                <a:spcPct val="90000"/>
              </a:lnSpc>
            </a:pPr>
            <a:r>
              <a:rPr lang="en-US" b="1" dirty="0" smtClean="0"/>
              <a:t> Base </a:t>
            </a:r>
            <a:r>
              <a:rPr lang="en-US" b="1" dirty="0"/>
              <a:t>currency</a:t>
            </a:r>
            <a:r>
              <a:rPr lang="en-US" dirty="0"/>
              <a:t> (BC): </a:t>
            </a:r>
            <a:endParaRPr lang="en-US" dirty="0" smtClean="0"/>
          </a:p>
          <a:p>
            <a:pPr marL="400050" lvl="1" indent="0">
              <a:lnSpc>
                <a:spcPct val="90000"/>
              </a:lnSpc>
            </a:pPr>
            <a:r>
              <a:rPr lang="en-US" dirty="0" smtClean="0"/>
              <a:t>Functional </a:t>
            </a:r>
            <a:r>
              <a:rPr lang="en-US" dirty="0"/>
              <a:t>currency of the entity in which the transaction is recorded</a:t>
            </a:r>
          </a:p>
          <a:p>
            <a:pPr marL="0" indent="0">
              <a:lnSpc>
                <a:spcPct val="90000"/>
              </a:lnSpc>
              <a:buFont typeface="Webdings" pitchFamily="18" charset="2"/>
              <a:buNone/>
            </a:pPr>
            <a:endParaRPr lang="en-US" dirty="0"/>
          </a:p>
          <a:p>
            <a:pPr marL="0" indent="0">
              <a:lnSpc>
                <a:spcPct val="90000"/>
              </a:lnSpc>
            </a:pPr>
            <a:r>
              <a:rPr lang="en-US" b="1" dirty="0" smtClean="0"/>
              <a:t> Statutory </a:t>
            </a:r>
            <a:r>
              <a:rPr lang="en-US" b="1" dirty="0"/>
              <a:t>currency</a:t>
            </a:r>
            <a:r>
              <a:rPr lang="en-US" dirty="0"/>
              <a:t> (SC</a:t>
            </a:r>
            <a:r>
              <a:rPr lang="en-US" dirty="0" smtClean="0"/>
              <a:t>):</a:t>
            </a:r>
          </a:p>
          <a:p>
            <a:pPr marL="400050" lvl="1" indent="0">
              <a:lnSpc>
                <a:spcPct val="90000"/>
              </a:lnSpc>
            </a:pPr>
            <a:r>
              <a:rPr lang="en-US" dirty="0" smtClean="0"/>
              <a:t>Statutory </a:t>
            </a:r>
            <a:r>
              <a:rPr lang="en-US" dirty="0"/>
              <a:t>currency of the domain, used for reporting purposes</a:t>
            </a:r>
          </a:p>
        </p:txBody>
      </p:sp>
      <p:sp>
        <p:nvSpPr>
          <p:cNvPr id="227330" name="Rectangle 2"/>
          <p:cNvSpPr>
            <a:spLocks noGrp="1" noChangeArrowheads="1"/>
          </p:cNvSpPr>
          <p:nvPr>
            <p:ph type="title"/>
          </p:nvPr>
        </p:nvSpPr>
        <p:spPr/>
        <p:txBody>
          <a:bodyPr>
            <a:normAutofit/>
          </a:bodyPr>
          <a:lstStyle/>
          <a:p>
            <a:r>
              <a:rPr lang="en-US" sz="2800" dirty="0"/>
              <a:t>Currency Revaluation </a:t>
            </a:r>
            <a:r>
              <a:rPr lang="en-US" sz="2800" dirty="0" smtClean="0"/>
              <a:t>Concepts</a:t>
            </a:r>
            <a:endParaRPr lang="en-US" sz="2800" dirty="0"/>
          </a:p>
        </p:txBody>
      </p:sp>
      <p:sp>
        <p:nvSpPr>
          <p:cNvPr id="4" name="Footer Placeholder 3"/>
          <p:cNvSpPr>
            <a:spLocks noGrp="1"/>
          </p:cNvSpPr>
          <p:nvPr>
            <p:ph type="ftr" sz="quarter" idx="10"/>
          </p:nvPr>
        </p:nvSpPr>
        <p:spPr/>
        <p:txBody>
          <a:bodyPr/>
          <a:lstStyle/>
          <a:p>
            <a:r>
              <a:rPr lang="en-US" smtClean="0"/>
              <a:t>EF-CR-020</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p:txBody>
          <a:bodyPr/>
          <a:lstStyle/>
          <a:p>
            <a:r>
              <a:rPr lang="en-US" dirty="0"/>
              <a:t>Record </a:t>
            </a:r>
            <a:r>
              <a:rPr lang="en-US" dirty="0" smtClean="0"/>
              <a:t>transactions </a:t>
            </a:r>
            <a:r>
              <a:rPr lang="en-US" dirty="0"/>
              <a:t>in TC or BC</a:t>
            </a:r>
          </a:p>
          <a:p>
            <a:pPr>
              <a:spcBef>
                <a:spcPts val="1800"/>
              </a:spcBef>
            </a:pPr>
            <a:r>
              <a:rPr lang="en-US" dirty="0"/>
              <a:t>TC </a:t>
            </a:r>
            <a:r>
              <a:rPr lang="en-US" dirty="0" smtClean="0"/>
              <a:t>to </a:t>
            </a:r>
            <a:r>
              <a:rPr lang="en-US" dirty="0"/>
              <a:t>BC conversion</a:t>
            </a:r>
          </a:p>
          <a:p>
            <a:pPr lvl="1"/>
            <a:r>
              <a:rPr lang="en-US" dirty="0"/>
              <a:t>TC BC exchange rate can be overruled by user</a:t>
            </a:r>
          </a:p>
          <a:p>
            <a:pPr>
              <a:spcBef>
                <a:spcPts val="1800"/>
              </a:spcBef>
            </a:pPr>
            <a:r>
              <a:rPr lang="en-US" dirty="0"/>
              <a:t>TC </a:t>
            </a:r>
            <a:r>
              <a:rPr lang="en-US" dirty="0" smtClean="0"/>
              <a:t>to SC </a:t>
            </a:r>
            <a:r>
              <a:rPr lang="en-US" dirty="0"/>
              <a:t>conversion</a:t>
            </a:r>
          </a:p>
          <a:p>
            <a:pPr lvl="1"/>
            <a:r>
              <a:rPr lang="en-US" dirty="0"/>
              <a:t>TC SC exchange rate can only be overruled by a user in a manual journal entry</a:t>
            </a:r>
          </a:p>
          <a:p>
            <a:pPr>
              <a:spcBef>
                <a:spcPts val="1800"/>
              </a:spcBef>
            </a:pPr>
            <a:r>
              <a:rPr lang="en-US" dirty="0"/>
              <a:t>All amounts stored in database</a:t>
            </a:r>
          </a:p>
          <a:p>
            <a:pPr lvl="1"/>
            <a:r>
              <a:rPr lang="en-US" dirty="0"/>
              <a:t>TC (if applicable), BC and SC amounts</a:t>
            </a:r>
          </a:p>
          <a:p>
            <a:pPr>
              <a:spcBef>
                <a:spcPts val="1800"/>
              </a:spcBef>
            </a:pPr>
            <a:r>
              <a:rPr lang="en-US" dirty="0"/>
              <a:t>All transactions can be displayed in TC, BC, SC</a:t>
            </a:r>
          </a:p>
        </p:txBody>
      </p:sp>
      <p:sp>
        <p:nvSpPr>
          <p:cNvPr id="228354" name="Rectangle 2"/>
          <p:cNvSpPr>
            <a:spLocks noGrp="1" noChangeArrowheads="1"/>
          </p:cNvSpPr>
          <p:nvPr>
            <p:ph type="title"/>
          </p:nvPr>
        </p:nvSpPr>
        <p:spPr/>
        <p:txBody>
          <a:bodyPr>
            <a:normAutofit/>
          </a:bodyPr>
          <a:lstStyle/>
          <a:p>
            <a:r>
              <a:rPr lang="en-US" sz="2800" dirty="0" smtClean="0"/>
              <a:t>Currency </a:t>
            </a:r>
            <a:r>
              <a:rPr lang="en-US" sz="2800" dirty="0"/>
              <a:t>Conversion</a:t>
            </a:r>
          </a:p>
        </p:txBody>
      </p:sp>
      <p:sp>
        <p:nvSpPr>
          <p:cNvPr id="4" name="Footer Placeholder 3"/>
          <p:cNvSpPr>
            <a:spLocks noGrp="1"/>
          </p:cNvSpPr>
          <p:nvPr>
            <p:ph type="ftr" sz="quarter" idx="10"/>
          </p:nvPr>
        </p:nvSpPr>
        <p:spPr/>
        <p:txBody>
          <a:bodyPr/>
          <a:lstStyle/>
          <a:p>
            <a:r>
              <a:rPr lang="en-US" smtClean="0"/>
              <a:t>EF-CR-030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normAutofit fontScale="90000"/>
          </a:bodyPr>
          <a:lstStyle/>
          <a:p>
            <a:r>
              <a:rPr lang="en-US" sz="2800"/>
              <a:t>Currency Revaluation Concepts</a:t>
            </a:r>
            <a:br>
              <a:rPr lang="en-US" sz="2800"/>
            </a:br>
            <a:r>
              <a:rPr lang="en-US" sz="2800"/>
              <a:t>Currency Exchange Rates</a:t>
            </a:r>
          </a:p>
        </p:txBody>
      </p:sp>
      <p:sp>
        <p:nvSpPr>
          <p:cNvPr id="16" name="Footer Placeholder 3"/>
          <p:cNvSpPr>
            <a:spLocks noGrp="1"/>
          </p:cNvSpPr>
          <p:nvPr>
            <p:ph type="ftr" sz="quarter" idx="10"/>
          </p:nvPr>
        </p:nvSpPr>
        <p:spPr/>
        <p:txBody>
          <a:bodyPr/>
          <a:lstStyle/>
          <a:p>
            <a:r>
              <a:rPr lang="en-US" smtClean="0"/>
              <a:t>EF-CR-040</a:t>
            </a:r>
            <a:endParaRPr lang="en-US"/>
          </a:p>
        </p:txBody>
      </p:sp>
      <p:grpSp>
        <p:nvGrpSpPr>
          <p:cNvPr id="17" name="Group 16"/>
          <p:cNvGrpSpPr/>
          <p:nvPr/>
        </p:nvGrpSpPr>
        <p:grpSpPr>
          <a:xfrm>
            <a:off x="948180" y="2062256"/>
            <a:ext cx="7243763" cy="2765425"/>
            <a:chOff x="850900" y="2286000"/>
            <a:chExt cx="7243763" cy="2765425"/>
          </a:xfrm>
        </p:grpSpPr>
        <p:sp>
          <p:nvSpPr>
            <p:cNvPr id="229393" name="Rectangle 17"/>
            <p:cNvSpPr>
              <a:spLocks noChangeArrowheads="1"/>
            </p:cNvSpPr>
            <p:nvPr/>
          </p:nvSpPr>
          <p:spPr bwMode="auto">
            <a:xfrm>
              <a:off x="850900" y="2286000"/>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Transaction</a:t>
              </a:r>
            </a:p>
            <a:p>
              <a:pPr eaLnBrk="0" hangingPunct="0"/>
              <a:r>
                <a:rPr lang="en-US" sz="1600" b="1"/>
                <a:t>Currency </a:t>
              </a:r>
              <a:br>
                <a:rPr lang="en-US" sz="1600" b="1"/>
              </a:br>
              <a:r>
                <a:rPr lang="en-US" sz="1600" b="1"/>
                <a:t>Amount</a:t>
              </a:r>
            </a:p>
          </p:txBody>
        </p:sp>
        <p:grpSp>
          <p:nvGrpSpPr>
            <p:cNvPr id="229403" name="Group 27"/>
            <p:cNvGrpSpPr>
              <a:grpSpLocks/>
            </p:cNvGrpSpPr>
            <p:nvPr/>
          </p:nvGrpSpPr>
          <p:grpSpPr bwMode="auto">
            <a:xfrm>
              <a:off x="3433763" y="2532063"/>
              <a:ext cx="1943100" cy="635000"/>
              <a:chOff x="2109" y="1595"/>
              <a:chExt cx="1224" cy="400"/>
            </a:xfrm>
          </p:grpSpPr>
          <p:sp>
            <p:nvSpPr>
              <p:cNvPr id="229401" name="Rectangle 25"/>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2" name="Text Box 26"/>
              <p:cNvSpPr txBox="1">
                <a:spLocks noChangeArrowheads="1"/>
              </p:cNvSpPr>
              <p:nvPr/>
            </p:nvSpPr>
            <p:spPr bwMode="auto">
              <a:xfrm>
                <a:off x="2201" y="1599"/>
                <a:ext cx="1032" cy="384"/>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to BC Exchange Rate</a:t>
                </a:r>
              </a:p>
            </p:txBody>
          </p:sp>
        </p:grpSp>
        <p:grpSp>
          <p:nvGrpSpPr>
            <p:cNvPr id="229404" name="Group 28"/>
            <p:cNvGrpSpPr>
              <a:grpSpLocks/>
            </p:cNvGrpSpPr>
            <p:nvPr/>
          </p:nvGrpSpPr>
          <p:grpSpPr bwMode="auto">
            <a:xfrm>
              <a:off x="3435350" y="4170363"/>
              <a:ext cx="1943100" cy="635000"/>
              <a:chOff x="2109" y="1595"/>
              <a:chExt cx="1224" cy="400"/>
            </a:xfrm>
          </p:grpSpPr>
          <p:sp>
            <p:nvSpPr>
              <p:cNvPr id="229405" name="Rectangle 29"/>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6" name="Text Box 30"/>
              <p:cNvSpPr txBox="1">
                <a:spLocks noChangeArrowheads="1"/>
              </p:cNvSpPr>
              <p:nvPr/>
            </p:nvSpPr>
            <p:spPr bwMode="auto">
              <a:xfrm>
                <a:off x="2201" y="1599"/>
                <a:ext cx="1032" cy="384"/>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to SC Exchange Rate</a:t>
                </a:r>
              </a:p>
            </p:txBody>
          </p:sp>
        </p:grpSp>
        <p:sp>
          <p:nvSpPr>
            <p:cNvPr id="229407" name="Rectangle 31"/>
            <p:cNvSpPr>
              <a:spLocks noChangeArrowheads="1"/>
            </p:cNvSpPr>
            <p:nvPr/>
          </p:nvSpPr>
          <p:spPr bwMode="auto">
            <a:xfrm>
              <a:off x="6121400" y="2286000"/>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Base</a:t>
              </a:r>
            </a:p>
            <a:p>
              <a:pPr eaLnBrk="0" hangingPunct="0"/>
              <a:r>
                <a:rPr lang="en-US" sz="1600" b="1"/>
                <a:t>Currency </a:t>
              </a:r>
              <a:br>
                <a:rPr lang="en-US" sz="1600" b="1"/>
              </a:br>
              <a:r>
                <a:rPr lang="en-US" sz="1600" b="1"/>
                <a:t>Amount</a:t>
              </a:r>
            </a:p>
          </p:txBody>
        </p:sp>
        <p:sp>
          <p:nvSpPr>
            <p:cNvPr id="229408" name="Rectangle 32"/>
            <p:cNvSpPr>
              <a:spLocks noChangeArrowheads="1"/>
            </p:cNvSpPr>
            <p:nvPr/>
          </p:nvSpPr>
          <p:spPr bwMode="auto">
            <a:xfrm>
              <a:off x="6151563" y="3994150"/>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Statutory</a:t>
              </a:r>
            </a:p>
            <a:p>
              <a:pPr eaLnBrk="0" hangingPunct="0"/>
              <a:r>
                <a:rPr lang="en-US" sz="1600" b="1"/>
                <a:t>Currency </a:t>
              </a:r>
              <a:br>
                <a:rPr lang="en-US" sz="1600" b="1"/>
              </a:br>
              <a:r>
                <a:rPr lang="en-US" sz="1600" b="1"/>
                <a:t>Amount</a:t>
              </a:r>
            </a:p>
          </p:txBody>
        </p:sp>
        <p:sp>
          <p:nvSpPr>
            <p:cNvPr id="229409" name="Line 33"/>
            <p:cNvSpPr>
              <a:spLocks noChangeShapeType="1"/>
            </p:cNvSpPr>
            <p:nvPr/>
          </p:nvSpPr>
          <p:spPr bwMode="auto">
            <a:xfrm>
              <a:off x="2801938" y="2851150"/>
              <a:ext cx="628650" cy="0"/>
            </a:xfrm>
            <a:prstGeom prst="line">
              <a:avLst/>
            </a:prstGeom>
            <a:noFill/>
            <a:ln w="28575">
              <a:solidFill>
                <a:srgbClr val="6287C6"/>
              </a:solidFill>
              <a:round/>
              <a:headEnd/>
              <a:tailEnd type="triangle" w="med" len="med"/>
            </a:ln>
            <a:effectLst/>
          </p:spPr>
          <p:txBody>
            <a:bodyPr wrap="none" tIns="91440" bIns="91440" anchor="ctr"/>
            <a:lstStyle/>
            <a:p>
              <a:endParaRPr lang="en-US"/>
            </a:p>
          </p:txBody>
        </p:sp>
        <p:sp>
          <p:nvSpPr>
            <p:cNvPr id="229410" name="Line 34"/>
            <p:cNvSpPr>
              <a:spLocks noChangeShapeType="1"/>
            </p:cNvSpPr>
            <p:nvPr/>
          </p:nvSpPr>
          <p:spPr bwMode="auto">
            <a:xfrm>
              <a:off x="5381625" y="2840038"/>
              <a:ext cx="736600" cy="0"/>
            </a:xfrm>
            <a:prstGeom prst="line">
              <a:avLst/>
            </a:prstGeom>
            <a:noFill/>
            <a:ln w="28575">
              <a:solidFill>
                <a:srgbClr val="6287C6"/>
              </a:solidFill>
              <a:round/>
              <a:headEnd/>
              <a:tailEnd type="triangle" w="med" len="med"/>
            </a:ln>
            <a:effectLst/>
          </p:spPr>
          <p:txBody>
            <a:bodyPr wrap="none" tIns="91440" bIns="91440" anchor="ctr"/>
            <a:lstStyle/>
            <a:p>
              <a:endParaRPr lang="en-US"/>
            </a:p>
          </p:txBody>
        </p:sp>
        <p:cxnSp>
          <p:nvCxnSpPr>
            <p:cNvPr id="229411" name="AutoShape 35"/>
            <p:cNvCxnSpPr>
              <a:cxnSpLocks noChangeShapeType="1"/>
              <a:stCxn id="229393" idx="2"/>
              <a:endCxn id="229405" idx="1"/>
            </p:cNvCxnSpPr>
            <p:nvPr/>
          </p:nvCxnSpPr>
          <p:spPr bwMode="auto">
            <a:xfrm rot="16200000" flipH="1">
              <a:off x="2056607" y="3123406"/>
              <a:ext cx="1130300" cy="1598613"/>
            </a:xfrm>
            <a:prstGeom prst="bentConnector2">
              <a:avLst/>
            </a:prstGeom>
            <a:noFill/>
            <a:ln w="28575">
              <a:solidFill>
                <a:srgbClr val="6287C6"/>
              </a:solidFill>
              <a:miter lim="800000"/>
              <a:headEnd/>
              <a:tailEnd type="triangle" w="med" len="med"/>
            </a:ln>
            <a:effectLst/>
          </p:spPr>
        </p:cxnSp>
        <p:sp>
          <p:nvSpPr>
            <p:cNvPr id="229413" name="Line 37"/>
            <p:cNvSpPr>
              <a:spLocks noChangeShapeType="1"/>
            </p:cNvSpPr>
            <p:nvPr/>
          </p:nvSpPr>
          <p:spPr bwMode="auto">
            <a:xfrm>
              <a:off x="5367338" y="4489450"/>
              <a:ext cx="777875" cy="0"/>
            </a:xfrm>
            <a:prstGeom prst="line">
              <a:avLst/>
            </a:prstGeom>
            <a:noFill/>
            <a:ln w="28575">
              <a:solidFill>
                <a:srgbClr val="6287C6"/>
              </a:solidFill>
              <a:round/>
              <a:headEnd/>
              <a:tailEnd type="triangle" w="med" len="med"/>
            </a:ln>
            <a:effectLst/>
          </p:spPr>
          <p:txBody>
            <a:bodyPr wrap="none" tIns="91440" bIns="91440" anchor="ctr"/>
            <a:lstStyle/>
            <a:p>
              <a:endParaRPr 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p:txBody>
          <a:bodyPr/>
          <a:lstStyle/>
          <a:p>
            <a:pPr>
              <a:lnSpc>
                <a:spcPct val="90000"/>
              </a:lnSpc>
            </a:pPr>
            <a:r>
              <a:rPr lang="en-US" sz="2400" dirty="0"/>
              <a:t>Exchange rate determined by </a:t>
            </a:r>
          </a:p>
          <a:p>
            <a:pPr lvl="1">
              <a:lnSpc>
                <a:spcPct val="90000"/>
              </a:lnSpc>
            </a:pPr>
            <a:r>
              <a:rPr lang="en-US" sz="2000" dirty="0"/>
              <a:t>Type</a:t>
            </a:r>
          </a:p>
          <a:p>
            <a:pPr lvl="1">
              <a:lnSpc>
                <a:spcPct val="90000"/>
              </a:lnSpc>
            </a:pPr>
            <a:r>
              <a:rPr lang="en-US" sz="2000" dirty="0" smtClean="0"/>
              <a:t>Valid From </a:t>
            </a:r>
            <a:r>
              <a:rPr lang="en-US" sz="2000" dirty="0"/>
              <a:t>date</a:t>
            </a:r>
          </a:p>
          <a:p>
            <a:pPr lvl="1">
              <a:lnSpc>
                <a:spcPct val="90000"/>
              </a:lnSpc>
            </a:pPr>
            <a:r>
              <a:rPr lang="en-US" sz="2000" dirty="0" smtClean="0"/>
              <a:t>Valid To </a:t>
            </a:r>
            <a:r>
              <a:rPr lang="en-US" sz="2000" dirty="0"/>
              <a:t>date</a:t>
            </a:r>
          </a:p>
          <a:p>
            <a:pPr>
              <a:lnSpc>
                <a:spcPct val="90000"/>
              </a:lnSpc>
              <a:spcBef>
                <a:spcPts val="1800"/>
              </a:spcBef>
            </a:pPr>
            <a:r>
              <a:rPr lang="en-US" sz="2400" dirty="0"/>
              <a:t>Exchange rate types:</a:t>
            </a:r>
          </a:p>
          <a:p>
            <a:pPr lvl="1">
              <a:lnSpc>
                <a:spcPct val="90000"/>
              </a:lnSpc>
            </a:pPr>
            <a:r>
              <a:rPr lang="en-US" sz="2000" dirty="0"/>
              <a:t>System exchange rate </a:t>
            </a:r>
            <a:r>
              <a:rPr lang="en-US" sz="2000" dirty="0" smtClean="0"/>
              <a:t>types:</a:t>
            </a:r>
            <a:endParaRPr lang="en-US" sz="2000" dirty="0"/>
          </a:p>
          <a:p>
            <a:pPr lvl="2">
              <a:lnSpc>
                <a:spcPct val="90000"/>
              </a:lnSpc>
            </a:pPr>
            <a:r>
              <a:rPr lang="en-US" sz="1800" dirty="0"/>
              <a:t>Accounting (mandatory)		</a:t>
            </a:r>
          </a:p>
          <a:p>
            <a:pPr lvl="2">
              <a:lnSpc>
                <a:spcPct val="90000"/>
              </a:lnSpc>
            </a:pPr>
            <a:r>
              <a:rPr lang="en-US" sz="1800" dirty="0"/>
              <a:t>Budget</a:t>
            </a:r>
          </a:p>
          <a:p>
            <a:pPr lvl="2">
              <a:lnSpc>
                <a:spcPct val="90000"/>
              </a:lnSpc>
            </a:pPr>
            <a:r>
              <a:rPr lang="en-US" sz="1800" dirty="0"/>
              <a:t>Cash</a:t>
            </a:r>
          </a:p>
          <a:p>
            <a:pPr lvl="2">
              <a:lnSpc>
                <a:spcPct val="90000"/>
              </a:lnSpc>
            </a:pPr>
            <a:r>
              <a:rPr lang="en-US" sz="1800" dirty="0" err="1"/>
              <a:t>Intrastat</a:t>
            </a:r>
            <a:endParaRPr lang="en-US" sz="1800" dirty="0"/>
          </a:p>
          <a:p>
            <a:pPr lvl="2">
              <a:lnSpc>
                <a:spcPct val="90000"/>
              </a:lnSpc>
            </a:pPr>
            <a:r>
              <a:rPr lang="en-US" sz="1800" dirty="0"/>
              <a:t>Inventory</a:t>
            </a:r>
          </a:p>
          <a:p>
            <a:pPr lvl="2">
              <a:lnSpc>
                <a:spcPct val="90000"/>
              </a:lnSpc>
            </a:pPr>
            <a:r>
              <a:rPr lang="en-US" sz="1800" dirty="0"/>
              <a:t>Revaluation</a:t>
            </a:r>
          </a:p>
          <a:p>
            <a:pPr lvl="2">
              <a:lnSpc>
                <a:spcPct val="90000"/>
              </a:lnSpc>
            </a:pPr>
            <a:r>
              <a:rPr lang="en-US" sz="1800" dirty="0"/>
              <a:t>Statutory</a:t>
            </a:r>
          </a:p>
          <a:p>
            <a:pPr lvl="2">
              <a:lnSpc>
                <a:spcPct val="90000"/>
              </a:lnSpc>
            </a:pPr>
            <a:r>
              <a:rPr lang="en-US" sz="1800" dirty="0"/>
              <a:t>Tax</a:t>
            </a:r>
          </a:p>
          <a:p>
            <a:pPr lvl="1">
              <a:lnSpc>
                <a:spcPct val="90000"/>
              </a:lnSpc>
            </a:pPr>
            <a:r>
              <a:rPr lang="en-US" sz="2000" dirty="0" smtClean="0"/>
              <a:t>Optional </a:t>
            </a:r>
            <a:r>
              <a:rPr lang="en-US" sz="2000" dirty="0"/>
              <a:t>user-defined exchange rate type</a:t>
            </a:r>
          </a:p>
        </p:txBody>
      </p:sp>
      <p:sp>
        <p:nvSpPr>
          <p:cNvPr id="230402" name="Rectangle 2"/>
          <p:cNvSpPr>
            <a:spLocks noGrp="1" noChangeArrowheads="1"/>
          </p:cNvSpPr>
          <p:nvPr>
            <p:ph type="title"/>
          </p:nvPr>
        </p:nvSpPr>
        <p:spPr/>
        <p:txBody>
          <a:bodyPr>
            <a:normAutofit/>
          </a:bodyPr>
          <a:lstStyle/>
          <a:p>
            <a:r>
              <a:rPr lang="en-US" sz="2800" dirty="0" smtClean="0"/>
              <a:t>Currency </a:t>
            </a:r>
            <a:r>
              <a:rPr lang="en-US" sz="2800" dirty="0"/>
              <a:t>Exchange Rates</a:t>
            </a:r>
          </a:p>
        </p:txBody>
      </p:sp>
      <p:sp>
        <p:nvSpPr>
          <p:cNvPr id="4" name="Footer Placeholder 3"/>
          <p:cNvSpPr>
            <a:spLocks noGrp="1"/>
          </p:cNvSpPr>
          <p:nvPr>
            <p:ph type="ftr" sz="quarter" idx="10"/>
          </p:nvPr>
        </p:nvSpPr>
        <p:spPr/>
        <p:txBody>
          <a:bodyPr/>
          <a:lstStyle/>
          <a:p>
            <a:r>
              <a:rPr lang="en-US" smtClean="0"/>
              <a:t>EF-CR-050</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Rectangle 3"/>
          <p:cNvSpPr>
            <a:spLocks noGrp="1" noChangeArrowheads="1"/>
          </p:cNvSpPr>
          <p:nvPr>
            <p:ph idx="1"/>
          </p:nvPr>
        </p:nvSpPr>
        <p:spPr/>
        <p:txBody>
          <a:bodyPr/>
          <a:lstStyle/>
          <a:p>
            <a:pPr marL="533400" indent="-533400">
              <a:lnSpc>
                <a:spcPct val="90000"/>
              </a:lnSpc>
            </a:pPr>
            <a:endParaRPr lang="en-US" b="1" dirty="0"/>
          </a:p>
          <a:p>
            <a:pPr marL="533400" indent="-533400">
              <a:lnSpc>
                <a:spcPct val="90000"/>
              </a:lnSpc>
            </a:pPr>
            <a:r>
              <a:rPr lang="en-US" b="1" dirty="0"/>
              <a:t>Source </a:t>
            </a:r>
            <a:r>
              <a:rPr lang="en-US" b="1" dirty="0" smtClean="0"/>
              <a:t>Account</a:t>
            </a:r>
          </a:p>
          <a:p>
            <a:pPr marL="933450" lvl="1" indent="-533400">
              <a:lnSpc>
                <a:spcPct val="90000"/>
              </a:lnSpc>
            </a:pPr>
            <a:r>
              <a:rPr lang="en-US" dirty="0" smtClean="0"/>
              <a:t>Revaluated </a:t>
            </a:r>
            <a:r>
              <a:rPr lang="en-US" dirty="0"/>
              <a:t>account</a:t>
            </a:r>
            <a:endParaRPr lang="en-US" b="1" dirty="0"/>
          </a:p>
          <a:p>
            <a:pPr marL="533400" indent="-533400">
              <a:lnSpc>
                <a:spcPct val="90000"/>
              </a:lnSpc>
            </a:pPr>
            <a:endParaRPr lang="en-US" b="1" dirty="0"/>
          </a:p>
          <a:p>
            <a:pPr marL="533400" indent="-533400">
              <a:lnSpc>
                <a:spcPct val="90000"/>
              </a:lnSpc>
            </a:pPr>
            <a:r>
              <a:rPr lang="en-US" b="1" dirty="0"/>
              <a:t>Target Account </a:t>
            </a:r>
            <a:endParaRPr lang="en-US" b="1" dirty="0" smtClean="0"/>
          </a:p>
          <a:p>
            <a:pPr marL="933450" lvl="1" indent="-533400">
              <a:lnSpc>
                <a:spcPct val="90000"/>
              </a:lnSpc>
            </a:pPr>
            <a:r>
              <a:rPr lang="en-US" dirty="0" smtClean="0"/>
              <a:t>Exchange </a:t>
            </a:r>
            <a:r>
              <a:rPr lang="en-US" dirty="0"/>
              <a:t>rate difference account resulting from revaluation (unrealized)</a:t>
            </a:r>
          </a:p>
          <a:p>
            <a:pPr marL="533400" indent="-533400">
              <a:lnSpc>
                <a:spcPct val="90000"/>
              </a:lnSpc>
            </a:pPr>
            <a:endParaRPr lang="en-US" b="1" dirty="0"/>
          </a:p>
          <a:p>
            <a:pPr marL="533400" indent="-533400">
              <a:lnSpc>
                <a:spcPct val="90000"/>
              </a:lnSpc>
            </a:pPr>
            <a:r>
              <a:rPr lang="en-US" b="1" dirty="0"/>
              <a:t>Revaluation Account </a:t>
            </a:r>
            <a:endParaRPr lang="en-US" b="1" dirty="0" smtClean="0"/>
          </a:p>
          <a:p>
            <a:pPr marL="933450" lvl="1" indent="-533400">
              <a:lnSpc>
                <a:spcPct val="90000"/>
              </a:lnSpc>
            </a:pPr>
            <a:r>
              <a:rPr lang="en-US" dirty="0" smtClean="0"/>
              <a:t>Revaluation </a:t>
            </a:r>
            <a:r>
              <a:rPr lang="en-US" dirty="0"/>
              <a:t>results account (profit or loss)</a:t>
            </a:r>
          </a:p>
        </p:txBody>
      </p:sp>
      <p:sp>
        <p:nvSpPr>
          <p:cNvPr id="239618" name="Rectangle 2"/>
          <p:cNvSpPr>
            <a:spLocks noGrp="1" noChangeArrowheads="1"/>
          </p:cNvSpPr>
          <p:nvPr>
            <p:ph type="title"/>
          </p:nvPr>
        </p:nvSpPr>
        <p:spPr/>
        <p:txBody>
          <a:bodyPr>
            <a:normAutofit fontScale="90000"/>
          </a:bodyPr>
          <a:lstStyle/>
          <a:p>
            <a:r>
              <a:rPr lang="en-US" sz="2800" dirty="0"/>
              <a:t>Currency Revaluation </a:t>
            </a:r>
            <a:r>
              <a:rPr lang="en-US" sz="2800" dirty="0" smtClean="0"/>
              <a:t>Concepts Posting </a:t>
            </a:r>
            <a:r>
              <a:rPr lang="en-US" sz="2800" dirty="0"/>
              <a:t>Accounts</a:t>
            </a:r>
          </a:p>
        </p:txBody>
      </p:sp>
      <p:sp>
        <p:nvSpPr>
          <p:cNvPr id="4" name="Footer Placeholder 3"/>
          <p:cNvSpPr>
            <a:spLocks noGrp="1"/>
          </p:cNvSpPr>
          <p:nvPr>
            <p:ph type="ftr" sz="quarter" idx="10"/>
          </p:nvPr>
        </p:nvSpPr>
        <p:spPr/>
        <p:txBody>
          <a:bodyPr/>
          <a:lstStyle/>
          <a:p>
            <a:r>
              <a:rPr lang="en-US" smtClean="0"/>
              <a:t>EF-CR-060</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normAutofit lnSpcReduction="10000"/>
          </a:bodyPr>
          <a:lstStyle/>
          <a:p>
            <a:pPr>
              <a:lnSpc>
                <a:spcPct val="90000"/>
              </a:lnSpc>
            </a:pPr>
            <a:r>
              <a:rPr lang="en-US" dirty="0"/>
              <a:t>Account types subject to revaluation</a:t>
            </a:r>
          </a:p>
          <a:p>
            <a:pPr lvl="1">
              <a:lnSpc>
                <a:spcPct val="90000"/>
              </a:lnSpc>
            </a:pPr>
            <a:r>
              <a:rPr lang="en-US" dirty="0"/>
              <a:t>Customer and supplier control account</a:t>
            </a:r>
          </a:p>
          <a:p>
            <a:pPr lvl="1">
              <a:lnSpc>
                <a:spcPct val="90000"/>
              </a:lnSpc>
            </a:pPr>
            <a:r>
              <a:rPr lang="en-US" dirty="0"/>
              <a:t>Customer and supplier payment account</a:t>
            </a:r>
          </a:p>
          <a:p>
            <a:pPr lvl="1">
              <a:lnSpc>
                <a:spcPct val="90000"/>
              </a:lnSpc>
            </a:pPr>
            <a:r>
              <a:rPr lang="en-US" dirty="0"/>
              <a:t>Standard GL account</a:t>
            </a:r>
          </a:p>
          <a:p>
            <a:pPr lvl="1">
              <a:lnSpc>
                <a:spcPct val="90000"/>
              </a:lnSpc>
            </a:pPr>
            <a:r>
              <a:rPr lang="en-US" dirty="0"/>
              <a:t>Bank account</a:t>
            </a:r>
          </a:p>
          <a:p>
            <a:pPr lvl="1">
              <a:lnSpc>
                <a:spcPct val="90000"/>
              </a:lnSpc>
            </a:pPr>
            <a:r>
              <a:rPr lang="en-US" dirty="0"/>
              <a:t>Cash account</a:t>
            </a:r>
          </a:p>
          <a:p>
            <a:pPr lvl="1">
              <a:lnSpc>
                <a:spcPct val="90000"/>
              </a:lnSpc>
            </a:pPr>
            <a:r>
              <a:rPr lang="en-US" dirty="0"/>
              <a:t>Cross-company </a:t>
            </a:r>
            <a:r>
              <a:rPr lang="en-US" dirty="0" smtClean="0"/>
              <a:t>account</a:t>
            </a:r>
          </a:p>
          <a:p>
            <a:pPr lvl="1">
              <a:lnSpc>
                <a:spcPct val="90000"/>
              </a:lnSpc>
            </a:pPr>
            <a:r>
              <a:rPr lang="en-GB" dirty="0" smtClean="0"/>
              <a:t>Tax account</a:t>
            </a:r>
          </a:p>
          <a:p>
            <a:pPr lvl="1">
              <a:lnSpc>
                <a:spcPct val="90000"/>
              </a:lnSpc>
            </a:pPr>
            <a:r>
              <a:rPr lang="en-GB" dirty="0" smtClean="0"/>
              <a:t>WIP and Inventory control accounts</a:t>
            </a:r>
            <a:endParaRPr lang="en-US" dirty="0"/>
          </a:p>
          <a:p>
            <a:pPr>
              <a:lnSpc>
                <a:spcPct val="90000"/>
              </a:lnSpc>
              <a:spcBef>
                <a:spcPts val="1800"/>
              </a:spcBef>
            </a:pPr>
            <a:r>
              <a:rPr lang="en-US" dirty="0"/>
              <a:t>GL </a:t>
            </a:r>
            <a:r>
              <a:rPr lang="en-US" dirty="0" smtClean="0"/>
              <a:t>account </a:t>
            </a:r>
            <a:r>
              <a:rPr lang="en-US" dirty="0"/>
              <a:t>s</a:t>
            </a:r>
            <a:r>
              <a:rPr lang="en-US" dirty="0" smtClean="0"/>
              <a:t>etup </a:t>
            </a:r>
            <a:r>
              <a:rPr lang="en-US" dirty="0"/>
              <a:t>configuration</a:t>
            </a:r>
          </a:p>
          <a:p>
            <a:pPr lvl="1">
              <a:lnSpc>
                <a:spcPct val="90000"/>
              </a:lnSpc>
            </a:pPr>
            <a:r>
              <a:rPr lang="en-US" dirty="0"/>
              <a:t>Currencies</a:t>
            </a:r>
          </a:p>
          <a:p>
            <a:pPr lvl="1">
              <a:lnSpc>
                <a:spcPct val="90000"/>
              </a:lnSpc>
            </a:pPr>
            <a:r>
              <a:rPr lang="en-US" dirty="0"/>
              <a:t>Revaluation parameters</a:t>
            </a:r>
          </a:p>
          <a:p>
            <a:pPr>
              <a:lnSpc>
                <a:spcPct val="90000"/>
              </a:lnSpc>
              <a:spcBef>
                <a:spcPts val="1800"/>
              </a:spcBef>
            </a:pPr>
            <a:r>
              <a:rPr lang="en-US" dirty="0"/>
              <a:t>Posting structure</a:t>
            </a:r>
          </a:p>
        </p:txBody>
      </p:sp>
      <p:sp>
        <p:nvSpPr>
          <p:cNvPr id="231426" name="Rectangle 2"/>
          <p:cNvSpPr>
            <a:spLocks noGrp="1" noChangeArrowheads="1"/>
          </p:cNvSpPr>
          <p:nvPr>
            <p:ph type="title"/>
          </p:nvPr>
        </p:nvSpPr>
        <p:spPr/>
        <p:txBody>
          <a:bodyPr/>
          <a:lstStyle/>
          <a:p>
            <a:r>
              <a:rPr lang="en-US"/>
              <a:t>Currency Revaluation Setup</a:t>
            </a:r>
          </a:p>
        </p:txBody>
      </p:sp>
      <p:sp>
        <p:nvSpPr>
          <p:cNvPr id="4" name="Footer Placeholder 3"/>
          <p:cNvSpPr>
            <a:spLocks noGrp="1"/>
          </p:cNvSpPr>
          <p:nvPr>
            <p:ph type="ftr" sz="quarter" idx="10"/>
          </p:nvPr>
        </p:nvSpPr>
        <p:spPr/>
        <p:txBody>
          <a:bodyPr/>
          <a:lstStyle/>
          <a:p>
            <a:r>
              <a:rPr lang="en-US" smtClean="0"/>
              <a:t>EF-CR-070</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idx="1"/>
          </p:nvPr>
        </p:nvSpPr>
        <p:spPr/>
        <p:txBody>
          <a:bodyPr/>
          <a:lstStyle/>
          <a:p>
            <a:r>
              <a:rPr lang="en-US" dirty="0"/>
              <a:t>Revaluation results not on control account</a:t>
            </a:r>
          </a:p>
          <a:p>
            <a:pPr lvl="1"/>
            <a:r>
              <a:rPr lang="en-US" dirty="0"/>
              <a:t>Control accounts </a:t>
            </a:r>
          </a:p>
          <a:p>
            <a:pPr lvl="2"/>
            <a:r>
              <a:rPr lang="en-US" dirty="0"/>
              <a:t>Customer, Supplier</a:t>
            </a:r>
          </a:p>
          <a:p>
            <a:pPr lvl="2"/>
            <a:r>
              <a:rPr lang="en-US" dirty="0"/>
              <a:t>Customer, Supplier Payments</a:t>
            </a:r>
          </a:p>
          <a:p>
            <a:pPr>
              <a:spcBef>
                <a:spcPts val="1800"/>
              </a:spcBef>
            </a:pPr>
            <a:r>
              <a:rPr lang="en-US" dirty="0"/>
              <a:t>Standard GL</a:t>
            </a:r>
          </a:p>
          <a:p>
            <a:pPr>
              <a:spcBef>
                <a:spcPts val="1800"/>
              </a:spcBef>
            </a:pPr>
            <a:r>
              <a:rPr lang="en-US" dirty="0"/>
              <a:t>Automatic posting</a:t>
            </a:r>
          </a:p>
          <a:p>
            <a:pPr>
              <a:spcBef>
                <a:spcPts val="1800"/>
              </a:spcBef>
            </a:pPr>
            <a:r>
              <a:rPr lang="en-US" dirty="0"/>
              <a:t>Analysis: sub-account only (with default)</a:t>
            </a:r>
          </a:p>
        </p:txBody>
      </p:sp>
      <p:sp>
        <p:nvSpPr>
          <p:cNvPr id="235522" name="Rectangle 2"/>
          <p:cNvSpPr>
            <a:spLocks noGrp="1" noChangeArrowheads="1"/>
          </p:cNvSpPr>
          <p:nvPr>
            <p:ph type="title"/>
          </p:nvPr>
        </p:nvSpPr>
        <p:spPr/>
        <p:txBody>
          <a:bodyPr>
            <a:normAutofit fontScale="90000"/>
          </a:bodyPr>
          <a:lstStyle/>
          <a:p>
            <a:r>
              <a:rPr lang="en-US" sz="2800"/>
              <a:t>GL Account Create   Currency Tab</a:t>
            </a:r>
            <a:br>
              <a:rPr lang="en-US" sz="2800"/>
            </a:br>
            <a:r>
              <a:rPr lang="en-US" sz="2800"/>
              <a:t>Revaluation GL</a:t>
            </a:r>
          </a:p>
        </p:txBody>
      </p:sp>
      <p:sp>
        <p:nvSpPr>
          <p:cNvPr id="4" name="Footer Placeholder 3"/>
          <p:cNvSpPr>
            <a:spLocks noGrp="1"/>
          </p:cNvSpPr>
          <p:nvPr>
            <p:ph type="ftr" sz="quarter" idx="10"/>
          </p:nvPr>
        </p:nvSpPr>
        <p:spPr/>
        <p:txBody>
          <a:bodyPr/>
          <a:lstStyle/>
          <a:p>
            <a:r>
              <a:rPr lang="en-US" smtClean="0"/>
              <a:t>EF-CR-080</a:t>
            </a:r>
            <a:endParaRPr 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Foreign Currency Revaluation&amp;quot;&quot;/&gt;&lt;property id=&quot;20307&quot; value=&quot;310&quot;/&gt;&lt;/object&gt;&lt;object type=&quot;3&quot; unique_id=&quot;10005&quot;&gt;&lt;property id=&quot;20148&quot; value=&quot;5&quot;/&gt;&lt;property id=&quot;20300&quot; value=&quot;Slide 2 - &amp;quot;Overview&amp;quot;&quot;/&gt;&lt;property id=&quot;20307&quot; value=&quot;289&quot;/&gt;&lt;/object&gt;&lt;object type=&quot;3&quot; unique_id=&quot;10006&quot;&gt;&lt;property id=&quot;20148&quot; value=&quot;5&quot;/&gt;&lt;property id=&quot;20300&quot; value=&quot;Slide 3 - &amp;quot;Currency Revaluation Concepts&amp;#x0D;&amp;#x0A;Currency Definitions&amp;quot;&quot;/&gt;&lt;property id=&quot;20307&quot; value=&quot;290&quot;/&gt;&lt;/object&gt;&lt;object type=&quot;3&quot; unique_id=&quot;10007&quot;&gt;&lt;property id=&quot;20148&quot; value=&quot;5&quot;/&gt;&lt;property id=&quot;20300&quot; value=&quot;Slide 4 - &amp;quot;Currency Revaluation Concepts &amp;#x0D;&amp;#x0A;Currency Conversion&amp;quot;&quot;/&gt;&lt;property id=&quot;20307&quot; value=&quot;291&quot;/&gt;&lt;/object&gt;&lt;object type=&quot;3&quot; unique_id=&quot;10008&quot;&gt;&lt;property id=&quot;20148&quot; value=&quot;5&quot;/&gt;&lt;property id=&quot;20300&quot; value=&quot;Slide 5 - &amp;quot;Currency Revaluation Concepts&amp;#x0D;&amp;#x0A;Currency Exchange Rates&amp;quot;&quot;/&gt;&lt;property id=&quot;20307&quot; value=&quot;292&quot;/&gt;&lt;/object&gt;&lt;object type=&quot;3&quot; unique_id=&quot;10009&quot;&gt;&lt;property id=&quot;20148&quot; value=&quot;5&quot;/&gt;&lt;property id=&quot;20300&quot; value=&quot;Slide 6 - &amp;quot;Currency Revaluation Concepts&amp;#x0D;&amp;#x0A;Currency Exchange Rates&amp;quot;&quot;/&gt;&lt;property id=&quot;20307&quot; value=&quot;293&quot;/&gt;&lt;/object&gt;&lt;object type=&quot;3&quot; unique_id=&quot;10010&quot;&gt;&lt;property id=&quot;20148&quot; value=&quot;5&quot;/&gt;&lt;property id=&quot;20300&quot; value=&quot;Slide 7 - &amp;quot;Currency Revaluation Concepts&amp;#x0D;&amp;#x0A;Posting Accounts&amp;quot;&quot;/&gt;&lt;property id=&quot;20307&quot; value=&quot;302&quot;/&gt;&lt;/object&gt;&lt;object type=&quot;3&quot; unique_id=&quot;10011&quot;&gt;&lt;property id=&quot;20148&quot; value=&quot;5&quot;/&gt;&lt;property id=&quot;20300&quot; value=&quot;Slide 8 - &amp;quot;Currency Revaluation Setup&amp;quot;&quot;/&gt;&lt;property id=&quot;20307&quot; value=&quot;294&quot;/&gt;&lt;/object&gt;&lt;object type=&quot;3&quot; unique_id=&quot;10012&quot;&gt;&lt;property id=&quot;20148&quot; value=&quot;5&quot;/&gt;&lt;property id=&quot;20300&quot; value=&quot;Slide 9 - &amp;quot;GL Account Create   Currency Tab&amp;#x0D;&amp;#x0A;Revaluation GL&amp;quot;&quot;/&gt;&lt;property id=&quot;20307&quot; value=&quot;298&quot;/&gt;&lt;/object&gt;&lt;object type=&quot;3&quot; unique_id=&quot;10013&quot;&gt;&lt;property id=&quot;20148&quot; value=&quot;5&quot;/&gt;&lt;property id=&quot;20300&quot; value=&quot;Slide 10 - &amp;quot;GL Account  Create – Currency Tab&amp;#x0D;&amp;#x0A;Revaluation Method&amp;quot;&quot;/&gt;&lt;property id=&quot;20307&quot; value=&quot;311&quot;/&gt;&lt;/object&gt;&lt;object type=&quot;3&quot; unique_id=&quot;10014&quot;&gt;&lt;property id=&quot;20148&quot; value=&quot;5&quot;/&gt;&lt;property id=&quot;20300&quot; value=&quot;Slide 11 - &amp;quot;Revaluation Method and Rate&amp;quot;&quot;/&gt;&lt;property id=&quot;20307&quot; value=&quot;299&quot;/&gt;&lt;/object&gt;&lt;object type=&quot;3&quot; unique_id=&quot;10015&quot;&gt;&lt;property id=&quot;20148&quot; value=&quot;5&quot;/&gt;&lt;property id=&quot;20300&quot; value=&quot;Slide 12 - &amp;quot;GL Account Setup by Type&amp;quot;&quot;/&gt;&lt;property id=&quot;20307&quot; value=&quot;308&quot;/&gt;&lt;/object&gt;&lt;object type=&quot;3&quot; unique_id=&quot;10016&quot;&gt;&lt;property id=&quot;20148&quot; value=&quot;5&quot;/&gt;&lt;property id=&quot;20300&quot; value=&quot;Slide 13 - &amp;quot;Currency Revaluation Setup &amp;#x0D;&amp;#x0A;Revaluation Results GL Accounts &amp;quot;&quot;/&gt;&lt;property id=&quot;20307&quot; value=&quot;301&quot;/&gt;&lt;/object&gt;&lt;object type=&quot;3&quot; unique_id=&quot;10017&quot;&gt;&lt;property id=&quot;20148&quot; value=&quot;5&quot;/&gt;&lt;property id=&quot;20300&quot; value=&quot;Slide 14 - &amp;quot;Currency Revaluation Setup &amp;#x0D;&amp;#x0A;Revaluation Results Analysis Structure&amp;quot;&quot;/&gt;&lt;property id=&quot;20307&quot; value=&quot;303&quot;/&gt;&lt;/object&gt;&lt;object type=&quot;3&quot; unique_id=&quot;10018&quot;&gt;&lt;property id=&quot;20148&quot; value=&quot;5&quot;/&gt;&lt;property id=&quot;20300&quot; value=&quot;Slide 15 - &amp;quot;Currency Revaluation Setup  - Daybooks&amp;quot;&quot;/&gt;&lt;property id=&quot;20307&quot; value=&quot;304&quot;/&gt;&lt;/object&gt;&lt;object type=&quot;3&quot; unique_id=&quot;10019&quot;&gt;&lt;property id=&quot;20148&quot; value=&quot;5&quot;/&gt;&lt;property id=&quot;20300&quot; value=&quot;Slide 16 - &amp;quot;Currency Revaluation Setup - GL Periods&amp;quot;&quot;/&gt;&lt;property id=&quot;20307&quot; value=&quot;305&quot;/&gt;&lt;/object&gt;&lt;object type=&quot;3&quot; unique_id=&quot;10020&quot;&gt;&lt;property id=&quot;20148&quot; value=&quot;5&quot;/&gt;&lt;property id=&quot;20300&quot; value=&quot;Slide 17 - &amp;quot;Currency Revaluation Activities&amp;quot;&quot;/&gt;&lt;property id=&quot;20307&quot; value=&quot;307&quot;/&gt;&lt;/object&gt;&lt;object type=&quot;3&quot; unique_id=&quot;10021&quot;&gt;&lt;property id=&quot;20148&quot; value=&quot;5&quot;/&gt;&lt;property id=&quot;20300&quot; value=&quot;Slide 18 - &amp;quot;Revaluation Simulate&amp;quot;&quot;/&gt;&lt;property id=&quot;20307&quot; value=&quot;312&quot;/&gt;&lt;/object&gt;&lt;object type=&quot;3&quot; unique_id=&quot;10022&quot;&gt;&lt;property id=&quot;20148&quot; value=&quot;5&quot;/&gt;&lt;property id=&quot;20300&quot; value=&quot;Slide 19 - &amp;quot;Revaluation Post&amp;quot;&quot;/&gt;&lt;property id=&quot;20307&quot; value=&quot;313&quot;/&gt;&lt;/object&gt;&lt;object type=&quot;3&quot; unique_id=&quot;10023&quot;&gt;&lt;property id=&quot;20148&quot; value=&quot;5&quot;/&gt;&lt;property id=&quot;20300&quot; value=&quot;Slide 20 - &amp;quot;Hands-on Exercise&amp;quot;&quot;/&gt;&lt;property id=&quot;20307&quot; value=&quot;31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2391</TotalTime>
  <Words>1775</Words>
  <Application>Microsoft Office PowerPoint</Application>
  <PresentationFormat>On-screen Show (4:3)</PresentationFormat>
  <Paragraphs>348</Paragraphs>
  <Slides>20</Slides>
  <Notes>15</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QAD 2010 Template</vt:lpstr>
      <vt:lpstr>Foreign Currency Revaluation</vt:lpstr>
      <vt:lpstr>Overview</vt:lpstr>
      <vt:lpstr>Currency Revaluation Concepts</vt:lpstr>
      <vt:lpstr>Currency Conversion</vt:lpstr>
      <vt:lpstr>Currency Revaluation Concepts Currency Exchange Rates</vt:lpstr>
      <vt:lpstr>Currency Exchange Rates</vt:lpstr>
      <vt:lpstr>Currency Revaluation Concepts Posting Accounts</vt:lpstr>
      <vt:lpstr>Currency Revaluation Setup</vt:lpstr>
      <vt:lpstr>GL Account Create   Currency Tab Revaluation GL</vt:lpstr>
      <vt:lpstr>GL Account  Create – Currency Tab Revaluation Method</vt:lpstr>
      <vt:lpstr>Revaluation Method and Rate</vt:lpstr>
      <vt:lpstr>GL Account Setup by Type</vt:lpstr>
      <vt:lpstr>Revaluation Results GL Accounts </vt:lpstr>
      <vt:lpstr>Revaluation Results Analysis Structure</vt:lpstr>
      <vt:lpstr>Currency Revaluation Setup  - Daybooks</vt:lpstr>
      <vt:lpstr>Currency Revaluation Setup - GL Periods</vt:lpstr>
      <vt:lpstr>Currency Revaluation Activities</vt:lpstr>
      <vt:lpstr>Revaluation Simulate</vt:lpstr>
      <vt:lpstr>Revaluation Post</vt:lpstr>
      <vt:lpstr>Hands-on Exercise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139</cp:revision>
  <dcterms:created xsi:type="dcterms:W3CDTF">2006-05-18T22:11:08Z</dcterms:created>
  <dcterms:modified xsi:type="dcterms:W3CDTF">2012-04-29T18:31:19Z</dcterms:modified>
</cp:coreProperties>
</file>