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0" r:id="rId21"/>
    <p:sldId id="281" r:id="rId22"/>
    <p:sldId id="282" r:id="rId23"/>
    <p:sldId id="283" r:id="rId24"/>
    <p:sldId id="285" r:id="rId25"/>
    <p:sldId id="287" r:id="rId26"/>
    <p:sldId id="288" r:id="rId27"/>
    <p:sldId id="289" r:id="rId28"/>
    <p:sldId id="291" r:id="rId29"/>
    <p:sldId id="310" r:id="rId30"/>
    <p:sldId id="311" r:id="rId31"/>
    <p:sldId id="312" r:id="rId32"/>
    <p:sldId id="300" r:id="rId33"/>
    <p:sldId id="296" r:id="rId34"/>
    <p:sldId id="297" r:id="rId35"/>
    <p:sldId id="298" r:id="rId36"/>
    <p:sldId id="299" r:id="rId37"/>
    <p:sldId id="315" r:id="rId38"/>
    <p:sldId id="316" r:id="rId39"/>
    <p:sldId id="317" r:id="rId40"/>
    <p:sldId id="319" r:id="rId41"/>
    <p:sldId id="320" r:id="rId42"/>
    <p:sldId id="321" r:id="rId43"/>
    <p:sldId id="322" r:id="rId44"/>
    <p:sldId id="323" r:id="rId45"/>
    <p:sldId id="324" r:id="rId46"/>
    <p:sldId id="325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40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4F948-5398-484B-9049-6FABF0934DAC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 carefully planned set of SAF structures avoids the need to set up separate chart of account elements for individual reporting.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 and Concepts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Allocations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EF-QAD-100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6144" y="92745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17094" y="1081439"/>
            <a:ext cx="4052888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Distribute costs and revenues to appropriate accounts, sub-accounts, cost centers and projects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Supports</a:t>
            </a:r>
            <a:r>
              <a:rPr lang="en-US" sz="1600" b="0" dirty="0">
                <a:latin typeface="Arial" charset="0"/>
              </a:rPr>
              <a:t> recursive </a:t>
            </a:r>
            <a:r>
              <a:rPr lang="en-US" sz="1600" b="0" dirty="0" smtClean="0">
                <a:latin typeface="Arial" charset="0"/>
              </a:rPr>
              <a:t>allocations</a:t>
            </a:r>
          </a:p>
          <a:p>
            <a:pPr marL="800100" lvl="1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400" b="0" dirty="0" smtClean="0">
                <a:latin typeface="Arial" charset="0"/>
              </a:rPr>
              <a:t>Reuse </a:t>
            </a:r>
            <a:r>
              <a:rPr lang="en-US" sz="1400" b="0" dirty="0">
                <a:latin typeface="Arial" charset="0"/>
              </a:rPr>
              <a:t>result of previous allocation run as input for the next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Validate results of allocation run before final posting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Supports different allocation methods, including proportional based on usage/activity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400" b="0" dirty="0">
                <a:latin typeface="Arial" charset="0"/>
              </a:rPr>
              <a:t>For instance distribute electricity costs to production cells based </a:t>
            </a:r>
            <a:br>
              <a:rPr lang="en-US" sz="1400" b="0" dirty="0">
                <a:latin typeface="Arial" charset="0"/>
              </a:rPr>
            </a:br>
            <a:r>
              <a:rPr lang="en-US" sz="1400" b="0" dirty="0">
                <a:latin typeface="Arial" charset="0"/>
              </a:rPr>
              <a:t>on kWh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92257" y="1032227"/>
            <a:ext cx="40322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The power of control</a:t>
            </a: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17094" y="5118452"/>
            <a:ext cx="8447088" cy="860425"/>
            <a:chOff x="438150" y="5758498"/>
            <a:chExt cx="8447088" cy="859790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5758498"/>
              <a:ext cx="8447088" cy="859790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Financials</a:t>
              </a:r>
            </a:p>
          </p:txBody>
        </p:sp>
        <p:sp>
          <p:nvSpPr>
            <p:cNvPr id="9" name="Text Box 156"/>
            <p:cNvSpPr txBox="1">
              <a:spLocks noChangeArrowheads="1"/>
            </p:cNvSpPr>
            <p:nvPr/>
          </p:nvSpPr>
          <p:spPr bwMode="auto">
            <a:xfrm>
              <a:off x="3795591" y="6309359"/>
              <a:ext cx="1252538" cy="24225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0" name="Text Box 103"/>
            <p:cNvSpPr txBox="1">
              <a:spLocks noChangeArrowheads="1"/>
            </p:cNvSpPr>
            <p:nvPr/>
          </p:nvSpPr>
          <p:spPr bwMode="auto">
            <a:xfrm>
              <a:off x="1290516" y="6304597"/>
              <a:ext cx="1252538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11" name="Text Box 104"/>
            <p:cNvSpPr txBox="1">
              <a:spLocks noChangeArrowheads="1"/>
            </p:cNvSpPr>
            <p:nvPr/>
          </p:nvSpPr>
          <p:spPr bwMode="auto">
            <a:xfrm>
              <a:off x="5048129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2" name="Text Box 105"/>
            <p:cNvSpPr txBox="1">
              <a:spLocks noChangeArrowheads="1"/>
            </p:cNvSpPr>
            <p:nvPr/>
          </p:nvSpPr>
          <p:spPr bwMode="auto">
            <a:xfrm>
              <a:off x="2543054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13" name="Text Box 106"/>
            <p:cNvSpPr txBox="1">
              <a:spLocks noChangeArrowheads="1"/>
            </p:cNvSpPr>
            <p:nvPr/>
          </p:nvSpPr>
          <p:spPr bwMode="auto">
            <a:xfrm>
              <a:off x="6300666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14" name="Text Box 107"/>
            <p:cNvSpPr txBox="1">
              <a:spLocks noChangeArrowheads="1"/>
            </p:cNvSpPr>
            <p:nvPr/>
          </p:nvSpPr>
          <p:spPr bwMode="auto">
            <a:xfrm>
              <a:off x="7553204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15" name="Text Box 140"/>
            <p:cNvSpPr txBox="1">
              <a:spLocks noChangeArrowheads="1"/>
            </p:cNvSpPr>
            <p:nvPr/>
          </p:nvSpPr>
          <p:spPr bwMode="auto">
            <a:xfrm>
              <a:off x="12905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16" name="Text Box 141"/>
            <p:cNvSpPr txBox="1">
              <a:spLocks noChangeArrowheads="1"/>
            </p:cNvSpPr>
            <p:nvPr/>
          </p:nvSpPr>
          <p:spPr bwMode="auto">
            <a:xfrm>
              <a:off x="4300416" y="60648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17" name="Text Box 142"/>
            <p:cNvSpPr txBox="1">
              <a:spLocks noChangeArrowheads="1"/>
            </p:cNvSpPr>
            <p:nvPr/>
          </p:nvSpPr>
          <p:spPr bwMode="auto">
            <a:xfrm>
              <a:off x="2798641" y="6064885"/>
              <a:ext cx="1500188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8" name="Text Box 144"/>
            <p:cNvSpPr txBox="1">
              <a:spLocks noChangeArrowheads="1"/>
            </p:cNvSpPr>
            <p:nvPr/>
          </p:nvSpPr>
          <p:spPr bwMode="auto">
            <a:xfrm>
              <a:off x="5797429" y="60648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19" name="Text Box 145"/>
            <p:cNvSpPr txBox="1">
              <a:spLocks noChangeArrowheads="1"/>
            </p:cNvSpPr>
            <p:nvPr/>
          </p:nvSpPr>
          <p:spPr bwMode="auto">
            <a:xfrm>
              <a:off x="72976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20" name="Text Box 140"/>
            <p:cNvSpPr txBox="1">
              <a:spLocks noChangeArrowheads="1"/>
            </p:cNvSpPr>
            <p:nvPr/>
          </p:nvSpPr>
          <p:spPr bwMode="auto">
            <a:xfrm>
              <a:off x="12905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1" name="Text Box 141"/>
            <p:cNvSpPr txBox="1">
              <a:spLocks noChangeArrowheads="1"/>
            </p:cNvSpPr>
            <p:nvPr/>
          </p:nvSpPr>
          <p:spPr bwMode="auto">
            <a:xfrm>
              <a:off x="4300416" y="58235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22" name="Text Box 142"/>
            <p:cNvSpPr txBox="1">
              <a:spLocks noChangeArrowheads="1"/>
            </p:cNvSpPr>
            <p:nvPr/>
          </p:nvSpPr>
          <p:spPr bwMode="auto">
            <a:xfrm>
              <a:off x="2800229" y="5823585"/>
              <a:ext cx="150177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144"/>
            <p:cNvSpPr txBox="1">
              <a:spLocks noChangeArrowheads="1"/>
            </p:cNvSpPr>
            <p:nvPr/>
          </p:nvSpPr>
          <p:spPr bwMode="auto">
            <a:xfrm>
              <a:off x="5797429" y="58235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24" name="Text Box 145"/>
            <p:cNvSpPr txBox="1">
              <a:spLocks noChangeArrowheads="1"/>
            </p:cNvSpPr>
            <p:nvPr/>
          </p:nvSpPr>
          <p:spPr bwMode="auto">
            <a:xfrm>
              <a:off x="72976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  <p:pic>
        <p:nvPicPr>
          <p:cNvPr id="25" name="Picture 25" descr="GL_Alloc_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4119" y="1440214"/>
            <a:ext cx="4568825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Financial Shared Services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EF-QAD-110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47718" y="911743"/>
            <a:ext cx="8447088" cy="4946558"/>
            <a:chOff x="438150" y="1605055"/>
            <a:chExt cx="8447088" cy="494655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802063" cy="3744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Sharing of chart of accounts and other key master data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Sharing of customers and supplier across business units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Workflow to move documents between business entities 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Link to document management to store electronic versions of paper documents such as invoices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Cross-company AR and AP payments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605055"/>
              <a:ext cx="4318000" cy="93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 dirty="0">
                  <a:solidFill>
                    <a:srgbClr val="5A87C6"/>
                  </a:solidFill>
                  <a:latin typeface="+mj-lt"/>
                </a:rPr>
                <a:t>Have economies of scale to save back-office costs and support growth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pic>
          <p:nvPicPr>
            <p:cNvPr id="6" name="Picture 2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43550" y="2971800"/>
              <a:ext cx="3341688" cy="176053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pic>
          <p:nvPicPr>
            <p:cNvPr id="7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57725" y="2530475"/>
              <a:ext cx="1987550" cy="857250"/>
            </a:xfrm>
            <a:prstGeom prst="rect">
              <a:avLst/>
            </a:prstGeom>
            <a:noFill/>
            <a:ln w="9525" algn="ctr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8" name="Line 26"/>
            <p:cNvSpPr>
              <a:spLocks noChangeShapeType="1"/>
            </p:cNvSpPr>
            <p:nvPr/>
          </p:nvSpPr>
          <p:spPr bwMode="auto">
            <a:xfrm>
              <a:off x="5157788" y="3208338"/>
              <a:ext cx="469900" cy="519112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Credit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EF-QAD-120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6288" y="907356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62001" y="1001018"/>
            <a:ext cx="4814887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>
                <a:solidFill>
                  <a:srgbClr val="5A87C6"/>
                </a:solidFill>
                <a:latin typeface="+mj-lt"/>
              </a:rPr>
              <a:t>Ensures visibility of customers with credit issues for the Finance Manager </a:t>
            </a:r>
            <a:endParaRPr lang="en-US" sz="1800">
              <a:latin typeface="+mj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7238" y="1001018"/>
            <a:ext cx="3865563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800" b="0" dirty="0">
                <a:latin typeface="+mj-lt"/>
              </a:rPr>
              <a:t>Extensive and flexible credit check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Based on percentage of turnover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Fixed credit limit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Maximum days of overdue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Option to overrule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Share credit limit of shared customers across companies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800" b="0" dirty="0">
                <a:latin typeface="+mj-lt"/>
              </a:rPr>
              <a:t>Configurable warning level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800" b="0" dirty="0">
                <a:latin typeface="+mj-lt"/>
              </a:rPr>
              <a:t>Dashboard for customer activity and credit information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800" b="0" dirty="0">
                <a:latin typeface="+mj-lt"/>
              </a:rPr>
              <a:t>Multi-level reminder letters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1800" b="0" dirty="0">
              <a:latin typeface="+mj-lt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47238" y="5404969"/>
            <a:ext cx="8447088" cy="860425"/>
            <a:chOff x="438150" y="5758498"/>
            <a:chExt cx="8447088" cy="859790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5758498"/>
              <a:ext cx="8447088" cy="859790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Financials</a:t>
              </a:r>
            </a:p>
          </p:txBody>
        </p:sp>
        <p:sp>
          <p:nvSpPr>
            <p:cNvPr id="9" name="Text Box 156"/>
            <p:cNvSpPr txBox="1">
              <a:spLocks noChangeArrowheads="1"/>
            </p:cNvSpPr>
            <p:nvPr/>
          </p:nvSpPr>
          <p:spPr bwMode="auto">
            <a:xfrm>
              <a:off x="3795591" y="6309359"/>
              <a:ext cx="1252538" cy="24225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0" name="Text Box 103"/>
            <p:cNvSpPr txBox="1">
              <a:spLocks noChangeArrowheads="1"/>
            </p:cNvSpPr>
            <p:nvPr/>
          </p:nvSpPr>
          <p:spPr bwMode="auto">
            <a:xfrm>
              <a:off x="1290516" y="6304597"/>
              <a:ext cx="1252538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11" name="Text Box 104"/>
            <p:cNvSpPr txBox="1">
              <a:spLocks noChangeArrowheads="1"/>
            </p:cNvSpPr>
            <p:nvPr/>
          </p:nvSpPr>
          <p:spPr bwMode="auto">
            <a:xfrm>
              <a:off x="5048129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2" name="Text Box 105"/>
            <p:cNvSpPr txBox="1">
              <a:spLocks noChangeArrowheads="1"/>
            </p:cNvSpPr>
            <p:nvPr/>
          </p:nvSpPr>
          <p:spPr bwMode="auto">
            <a:xfrm>
              <a:off x="2543054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13" name="Text Box 106"/>
            <p:cNvSpPr txBox="1">
              <a:spLocks noChangeArrowheads="1"/>
            </p:cNvSpPr>
            <p:nvPr/>
          </p:nvSpPr>
          <p:spPr bwMode="auto">
            <a:xfrm>
              <a:off x="6300666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14" name="Text Box 107"/>
            <p:cNvSpPr txBox="1">
              <a:spLocks noChangeArrowheads="1"/>
            </p:cNvSpPr>
            <p:nvPr/>
          </p:nvSpPr>
          <p:spPr bwMode="auto">
            <a:xfrm>
              <a:off x="7553204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15" name="Text Box 140"/>
            <p:cNvSpPr txBox="1">
              <a:spLocks noChangeArrowheads="1"/>
            </p:cNvSpPr>
            <p:nvPr/>
          </p:nvSpPr>
          <p:spPr bwMode="auto">
            <a:xfrm>
              <a:off x="12905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16" name="Text Box 141"/>
            <p:cNvSpPr txBox="1">
              <a:spLocks noChangeArrowheads="1"/>
            </p:cNvSpPr>
            <p:nvPr/>
          </p:nvSpPr>
          <p:spPr bwMode="auto">
            <a:xfrm>
              <a:off x="4303712" y="6064885"/>
              <a:ext cx="1495303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17" name="Text Box 142"/>
            <p:cNvSpPr txBox="1">
              <a:spLocks noChangeArrowheads="1"/>
            </p:cNvSpPr>
            <p:nvPr/>
          </p:nvSpPr>
          <p:spPr bwMode="auto">
            <a:xfrm>
              <a:off x="2798641" y="6064885"/>
              <a:ext cx="1505072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8" name="Text Box 144"/>
            <p:cNvSpPr txBox="1">
              <a:spLocks noChangeArrowheads="1"/>
            </p:cNvSpPr>
            <p:nvPr/>
          </p:nvSpPr>
          <p:spPr bwMode="auto">
            <a:xfrm>
              <a:off x="5797429" y="6064885"/>
              <a:ext cx="1500187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19" name="Text Box 145"/>
            <p:cNvSpPr txBox="1">
              <a:spLocks noChangeArrowheads="1"/>
            </p:cNvSpPr>
            <p:nvPr/>
          </p:nvSpPr>
          <p:spPr bwMode="auto">
            <a:xfrm>
              <a:off x="72976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20" name="Text Box 140"/>
            <p:cNvSpPr txBox="1">
              <a:spLocks noChangeArrowheads="1"/>
            </p:cNvSpPr>
            <p:nvPr/>
          </p:nvSpPr>
          <p:spPr bwMode="auto">
            <a:xfrm>
              <a:off x="12905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1" name="Text Box 141"/>
            <p:cNvSpPr txBox="1">
              <a:spLocks noChangeArrowheads="1"/>
            </p:cNvSpPr>
            <p:nvPr/>
          </p:nvSpPr>
          <p:spPr bwMode="auto">
            <a:xfrm>
              <a:off x="4303712" y="5823585"/>
              <a:ext cx="1495303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22" name="Text Box 142"/>
            <p:cNvSpPr txBox="1">
              <a:spLocks noChangeArrowheads="1"/>
            </p:cNvSpPr>
            <p:nvPr/>
          </p:nvSpPr>
          <p:spPr bwMode="auto">
            <a:xfrm>
              <a:off x="2800229" y="5823585"/>
              <a:ext cx="1503484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144"/>
            <p:cNvSpPr txBox="1">
              <a:spLocks noChangeArrowheads="1"/>
            </p:cNvSpPr>
            <p:nvPr/>
          </p:nvSpPr>
          <p:spPr bwMode="auto">
            <a:xfrm>
              <a:off x="5797429" y="58235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24" name="Text Box 145"/>
            <p:cNvSpPr txBox="1">
              <a:spLocks noChangeArrowheads="1"/>
            </p:cNvSpPr>
            <p:nvPr/>
          </p:nvSpPr>
          <p:spPr bwMode="auto">
            <a:xfrm>
              <a:off x="72976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  <p:pic>
        <p:nvPicPr>
          <p:cNvPr id="25" name="Picture 25" descr="Cust_Act_Da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8363" y="1740793"/>
            <a:ext cx="4298950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Tax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EF-QAD-130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337670" y="936435"/>
            <a:ext cx="8458200" cy="5064125"/>
            <a:chOff x="438150" y="1489075"/>
            <a:chExt cx="8458200" cy="50641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24"/>
            <p:cNvSpPr txBox="1">
              <a:spLocks noChangeArrowheads="1"/>
            </p:cNvSpPr>
            <p:nvPr/>
          </p:nvSpPr>
          <p:spPr bwMode="auto">
            <a:xfrm>
              <a:off x="4567238" y="1755775"/>
              <a:ext cx="4329112" cy="1265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Serves the different sales, use and VAT taxes globally</a:t>
              </a:r>
            </a:p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Ensures correct tax registrations and smooth tax reporting</a:t>
              </a:r>
            </a:p>
          </p:txBody>
        </p:sp>
        <p:sp>
          <p:nvSpPr>
            <p:cNvPr id="6" name="Rectangle 25"/>
            <p:cNvSpPr>
              <a:spLocks noChangeArrowheads="1"/>
            </p:cNvSpPr>
            <p:nvPr/>
          </p:nvSpPr>
          <p:spPr bwMode="auto">
            <a:xfrm>
              <a:off x="590550" y="1489075"/>
              <a:ext cx="3970338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Allows global tax treatment for multiple tax environments in the same database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Unlimited number of tax types and </a:t>
              </a:r>
              <a:r>
                <a:rPr lang="en-US" sz="1800" b="0" dirty="0" smtClean="0">
                  <a:latin typeface="+mj-lt"/>
                </a:rPr>
                <a:t>rates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 smtClean="0">
                  <a:latin typeface="+mj-lt"/>
                </a:rPr>
                <a:t>VAT</a:t>
              </a:r>
              <a:r>
                <a:rPr lang="en-US" sz="1600" b="0" dirty="0">
                  <a:latin typeface="+mj-lt"/>
                </a:rPr>
                <a:t>, luxury, capped, non-recoverable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Considers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Geography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Item status (taxable, non-taxable)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Customer / Supplier status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Effective date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Includes flexible reporting</a:t>
              </a:r>
            </a:p>
          </p:txBody>
        </p: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4648200" y="3170238"/>
              <a:ext cx="4060825" cy="2087562"/>
              <a:chOff x="2995" y="2684"/>
              <a:chExt cx="2717" cy="1396"/>
            </a:xfrm>
          </p:grpSpPr>
          <p:pic>
            <p:nvPicPr>
              <p:cNvPr id="8" name="Picture 27" descr="istockphoto_705924_chinese_currency_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12" y="3422"/>
                <a:ext cx="988" cy="6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8" descr="DD200_4_I004i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95" y="3424"/>
                <a:ext cx="941" cy="656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pic>
            <p:nvPicPr>
              <p:cNvPr id="10" name="Singleimageplaceholdercontrol1_PresentationModeControlsContainer_PresentationImage" descr="Photograph of U.S. currency.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800" y="3428"/>
                <a:ext cx="912" cy="652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graphicFrame>
            <p:nvGraphicFramePr>
              <p:cNvPr id="11" name="Object 30"/>
              <p:cNvGraphicFramePr>
                <a:graphicFrameLocks noChangeAspect="1"/>
              </p:cNvGraphicFramePr>
              <p:nvPr/>
            </p:nvGraphicFramePr>
            <p:xfrm>
              <a:off x="3583" y="2684"/>
              <a:ext cx="1536" cy="873"/>
            </p:xfrm>
            <a:graphic>
              <a:graphicData uri="http://schemas.openxmlformats.org/presentationml/2006/ole">
                <p:oleObj spid="_x0000_s1026" name="Image" r:id="rId6" imgW="4787302" imgH="3365079" progId="">
                  <p:embed/>
                </p:oleObj>
              </a:graphicData>
            </a:graphic>
          </p:graphicFrame>
        </p:grpSp>
        <p:grpSp>
          <p:nvGrpSpPr>
            <p:cNvPr id="12" name="Group 50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3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4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5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6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7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8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9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7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General Ledger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EF-QAD-140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80520" y="937500"/>
            <a:ext cx="8574088" cy="5053012"/>
            <a:chOff x="381000" y="1500188"/>
            <a:chExt cx="8574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81000" y="1670050"/>
              <a:ext cx="4219575" cy="357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Multi-Entity, Multi-Currency, Multi-Layer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Support for recurring/reversing entries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Extensive drill-down capabilities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account structure with up to 5 optional Supplementary Analysis Fields per account combination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Posting templates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Multi-stage period closing process including period marks, closing validations and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Separate period for year-end corrections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Bi-directional Microsoft Excel</a:t>
              </a:r>
              <a:r>
                <a:rPr lang="en-US" sz="1500" b="0" baseline="30000" dirty="0">
                  <a:latin typeface="+mj-lt"/>
                  <a:cs typeface="Tahoma" pitchFamily="34" charset="0"/>
                </a:rPr>
                <a:t>®</a:t>
              </a:r>
              <a:r>
                <a:rPr lang="en-US" sz="1500" b="0" dirty="0">
                  <a:latin typeface="+mj-lt"/>
                </a:rPr>
                <a:t> integration for journal entries as well as for account setup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67238" y="1574800"/>
              <a:ext cx="4318000" cy="927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Ensures all financial data is quickly accessible for drill down and corporate reporting 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GL_Trans_Browse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11688" y="2490788"/>
              <a:ext cx="4343400" cy="236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Multiple Currency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EF-QAD-150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9474" y="977692"/>
            <a:ext cx="8564563" cy="5053012"/>
            <a:chOff x="400050" y="1500188"/>
            <a:chExt cx="8564563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974850"/>
              <a:ext cx="4032250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Do business in any currency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00050" y="1670050"/>
              <a:ext cx="4122738" cy="334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Process, pay and receive money in any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Set up functional currencies by business unit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Dual Base Currency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Transaction amounts always stored in transaction currency, base currency and </a:t>
              </a:r>
              <a:r>
                <a:rPr lang="en-AU" sz="1500" dirty="0">
                  <a:solidFill>
                    <a:schemeClr val="hlink"/>
                  </a:solidFill>
                  <a:latin typeface="+mj-lt"/>
                </a:rPr>
                <a:t>statutory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Extensive revaluation options, both for functional and management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Allows the global organization to conduct business in the required currency, and generate consolidated and management reporting in the mandated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500" b="0" dirty="0"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Revaluations_Re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37088" y="2420938"/>
              <a:ext cx="4327525" cy="2192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Accounts Receivable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EF-QAD-160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28668" y="997788"/>
            <a:ext cx="8466138" cy="5053012"/>
            <a:chOff x="419100" y="1500188"/>
            <a:chExt cx="84661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19100" y="1670050"/>
              <a:ext cx="4129088" cy="402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aging reports 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Supports Self Billing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Retro Billing allows price changes on items after items shipped and invoiced (Automotive)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Sharing of customers and credit limits between business units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Automatic netting of invoices and credit notes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Netting between customers and suppliers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Write-offs and open item adjustments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Automatic reminder letters generated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Customer Activity Dash</a:t>
              </a:r>
              <a:r>
                <a:rPr lang="en-US" sz="1600" b="0" dirty="0">
                  <a:latin typeface="+mj-lt"/>
                </a:rPr>
                <a:t>board</a:t>
              </a: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038600" cy="682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Full control on the total process between billing and collecting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Customer_Ag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56125" y="2436813"/>
              <a:ext cx="4213225" cy="266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Accounts Payable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EF-QAD-170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977692"/>
            <a:ext cx="8447088" cy="5053012"/>
            <a:chOff x="438150" y="1500188"/>
            <a:chExt cx="8447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73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Variances are generated based on 3-way match of PO, receipt and invoice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matching and approval process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Automate process of entering and approving supplier invoices with Scan daemon, document management and workflow routing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Evaluated Receipts Settlement (ERS) eliminates the need to enter supplier invoices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Netting between customers and suppliers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Write-offs and open item adjustments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Supplier Activity Dashboard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500" b="0" dirty="0">
                <a:latin typeface="+mj-lt"/>
              </a:endParaRP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318000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800">
                  <a:solidFill>
                    <a:srgbClr val="5A87C6"/>
                  </a:solidFill>
                  <a:latin typeface="+mj-lt"/>
                </a:rPr>
                <a:t>Streamline the process from </a:t>
              </a:r>
            </a:p>
            <a:p>
              <a:pPr algn="l"/>
              <a:r>
                <a:rPr lang="en-US" sz="1800">
                  <a:solidFill>
                    <a:srgbClr val="5A87C6"/>
                  </a:solidFill>
                  <a:latin typeface="+mj-lt"/>
                </a:rPr>
                <a:t>purchase order to supplier payments</a:t>
              </a:r>
            </a:p>
          </p:txBody>
        </p:sp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6" descr="Suppl_Inv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30750" y="2619375"/>
              <a:ext cx="3990975" cy="271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7" descr="Invoic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16625" y="3295650"/>
              <a:ext cx="2828925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Banking/Cash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EF-QAD-180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37670" y="1183039"/>
            <a:ext cx="8462963" cy="4795838"/>
            <a:chOff x="438150" y="1755775"/>
            <a:chExt cx="8462963" cy="479583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57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Powerful cash flow projection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Electronic import of bank files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Supports US Lockbox processing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Extensive support for automated payments, including drafts and direct debit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 for local payment and file formats using QAD Internationalization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mapping of payment formats using EDI eCommerce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Petty cash handling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Bank account validation according to local formats including IBAN</a:t>
              </a:r>
            </a:p>
          </p:txBody>
        </p:sp>
        <p:sp>
          <p:nvSpPr>
            <p:cNvPr id="5" name="Rectangle 25"/>
            <p:cNvSpPr>
              <a:spLocks noChangeArrowheads="1"/>
            </p:cNvSpPr>
            <p:nvPr/>
          </p:nvSpPr>
          <p:spPr bwMode="auto">
            <a:xfrm>
              <a:off x="4557713" y="1755775"/>
              <a:ext cx="4343400" cy="927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Automatic monitoring of cash flows to quickly make key decisions based on the cash position of the business </a:t>
              </a:r>
            </a:p>
          </p:txBody>
        </p: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7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8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9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0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1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2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3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4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5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6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7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8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19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0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1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2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3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4" name="Picture 24" descr="Process_Incom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94225" y="2767013"/>
              <a:ext cx="4303713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Cost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EF-QAD-190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7382" y="1007836"/>
            <a:ext cx="8580438" cy="5053012"/>
            <a:chOff x="438150" y="1500188"/>
            <a:chExt cx="85804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38663" y="1755775"/>
              <a:ext cx="4233862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Accurately costs parts and track variances to standards based on flexible cost components 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979863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Supplements standard costing model to allow actual cost analysis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Powerful tools to model and implement cost changes to standard costs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Set up cost structures as required for the corporation or make them unique by plant by utilizing unlimited cost sets, multiple costing methods and cost elements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Support for periodic valuation using average or FIFO</a:t>
              </a:r>
            </a:p>
          </p:txBody>
        </p:sp>
        <p:pic>
          <p:nvPicPr>
            <p:cNvPr id="7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24350" y="2881313"/>
              <a:ext cx="4694238" cy="2179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Components</a:t>
            </a:r>
          </a:p>
          <a:p>
            <a:pPr lvl="1"/>
            <a:r>
              <a:rPr lang="en-US" dirty="0" smtClean="0"/>
              <a:t>From Financial Analytics to Logistic Accounting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Concepts</a:t>
            </a:r>
          </a:p>
          <a:p>
            <a:pPr lvl="1"/>
            <a:r>
              <a:rPr lang="en-US" dirty="0" smtClean="0"/>
              <a:t>Business Data Model</a:t>
            </a:r>
          </a:p>
          <a:p>
            <a:pPr lvl="1"/>
            <a:r>
              <a:rPr lang="en-US" dirty="0" smtClean="0"/>
              <a:t>From Shared Sets</a:t>
            </a:r>
          </a:p>
          <a:p>
            <a:pPr lvl="1"/>
            <a:r>
              <a:rPr lang="en-US" dirty="0" smtClean="0"/>
              <a:t>Profiles</a:t>
            </a:r>
          </a:p>
          <a:p>
            <a:pPr lvl="1"/>
            <a:r>
              <a:rPr lang="en-US" dirty="0" smtClean="0"/>
              <a:t>Business Relations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Analytical Coding Segments (incl. SAF)</a:t>
            </a:r>
          </a:p>
          <a:p>
            <a:pPr lvl="1"/>
            <a:r>
              <a:rPr lang="en-US" dirty="0" smtClean="0"/>
              <a:t>Alternate Chart of Account</a:t>
            </a:r>
          </a:p>
          <a:p>
            <a:pPr lvl="1"/>
            <a:r>
              <a:rPr lang="en-US" dirty="0" smtClean="0"/>
              <a:t>Double Base Currency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sp>
        <p:nvSpPr>
          <p:cNvPr id="4" name="AutoShape 58"/>
          <p:cNvSpPr>
            <a:spLocks noChangeArrowheads="1"/>
          </p:cNvSpPr>
          <p:nvPr/>
        </p:nvSpPr>
        <p:spPr bwMode="auto">
          <a:xfrm>
            <a:off x="1327076" y="817354"/>
            <a:ext cx="6477000" cy="5159375"/>
          </a:xfrm>
          <a:prstGeom prst="can">
            <a:avLst>
              <a:gd name="adj" fmla="val 14856"/>
            </a:avLst>
          </a:prstGeom>
          <a:solidFill>
            <a:srgbClr val="E5E1DA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>
              <a:defRPr/>
            </a:pPr>
            <a:endParaRPr lang="en-GB" sz="1100" b="0">
              <a:latin typeface="+mj-lt"/>
            </a:endParaRPr>
          </a:p>
        </p:txBody>
      </p:sp>
      <p:sp>
        <p:nvSpPr>
          <p:cNvPr id="5" name="Text Box 59"/>
          <p:cNvSpPr txBox="1">
            <a:spLocks noChangeArrowheads="1"/>
          </p:cNvSpPr>
          <p:nvPr/>
        </p:nvSpPr>
        <p:spPr bwMode="auto">
          <a:xfrm>
            <a:off x="3219376" y="1547604"/>
            <a:ext cx="3010761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600">
                <a:latin typeface="+mj-lt"/>
              </a:rPr>
              <a:t>QAD Applications Database</a:t>
            </a: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3854376" y="3097004"/>
            <a:ext cx="1409700" cy="171291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b" anchorCtr="1"/>
          <a:lstStyle/>
          <a:p>
            <a:pPr algn="l" eaLnBrk="0" hangingPunct="0"/>
            <a:r>
              <a:rPr lang="en-US" sz="1100" b="0">
                <a:latin typeface="+mj-lt"/>
              </a:rPr>
              <a:t>Domain 2</a:t>
            </a:r>
          </a:p>
        </p:txBody>
      </p:sp>
      <p:sp>
        <p:nvSpPr>
          <p:cNvPr id="7" name="Rectangle 61"/>
          <p:cNvSpPr>
            <a:spLocks noChangeArrowheads="1"/>
          </p:cNvSpPr>
          <p:nvPr/>
        </p:nvSpPr>
        <p:spPr bwMode="auto">
          <a:xfrm>
            <a:off x="5530776" y="3122404"/>
            <a:ext cx="876300" cy="171926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b" anchorCtr="1"/>
          <a:lstStyle/>
          <a:p>
            <a:pPr algn="l" eaLnBrk="0" hangingPunct="0"/>
            <a:r>
              <a:rPr lang="en-US" sz="1100" b="0">
                <a:latin typeface="+mj-lt"/>
              </a:rPr>
              <a:t>Domain 3</a:t>
            </a:r>
          </a:p>
        </p:txBody>
      </p:sp>
      <p:sp>
        <p:nvSpPr>
          <p:cNvPr id="8" name="Rectangle 62"/>
          <p:cNvSpPr>
            <a:spLocks noChangeArrowheads="1"/>
          </p:cNvSpPr>
          <p:nvPr/>
        </p:nvSpPr>
        <p:spPr bwMode="auto">
          <a:xfrm>
            <a:off x="6622976" y="3122404"/>
            <a:ext cx="876300" cy="169386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b" anchorCtr="1"/>
          <a:lstStyle/>
          <a:p>
            <a:pPr algn="l" eaLnBrk="0" hangingPunct="0"/>
            <a:r>
              <a:rPr lang="en-US" sz="1100" b="0">
                <a:latin typeface="+mj-lt"/>
              </a:rPr>
              <a:t>Domain 4</a:t>
            </a:r>
          </a:p>
        </p:txBody>
      </p:sp>
      <p:sp>
        <p:nvSpPr>
          <p:cNvPr id="9" name="Line 63"/>
          <p:cNvSpPr>
            <a:spLocks noChangeShapeType="1"/>
          </p:cNvSpPr>
          <p:nvPr/>
        </p:nvSpPr>
        <p:spPr bwMode="auto">
          <a:xfrm>
            <a:off x="4622726" y="2403267"/>
            <a:ext cx="0" cy="6302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" name="Line 64"/>
          <p:cNvSpPr>
            <a:spLocks noChangeShapeType="1"/>
          </p:cNvSpPr>
          <p:nvPr/>
        </p:nvSpPr>
        <p:spPr bwMode="auto">
          <a:xfrm>
            <a:off x="5968926" y="2428667"/>
            <a:ext cx="0" cy="569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1" name="Line 65"/>
          <p:cNvSpPr>
            <a:spLocks noChangeShapeType="1"/>
          </p:cNvSpPr>
          <p:nvPr/>
        </p:nvSpPr>
        <p:spPr bwMode="auto">
          <a:xfrm>
            <a:off x="6997626" y="2419142"/>
            <a:ext cx="0" cy="5445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" name="Rectangle 66"/>
          <p:cNvSpPr>
            <a:spLocks noChangeArrowheads="1"/>
          </p:cNvSpPr>
          <p:nvPr/>
        </p:nvSpPr>
        <p:spPr bwMode="auto">
          <a:xfrm>
            <a:off x="1492176" y="3097004"/>
            <a:ext cx="2082800" cy="171291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b" anchorCtr="1"/>
          <a:lstStyle/>
          <a:p>
            <a:pPr algn="l" eaLnBrk="0" hangingPunct="0"/>
            <a:r>
              <a:rPr lang="en-US" sz="1100" b="0">
                <a:latin typeface="+mj-lt"/>
              </a:rPr>
              <a:t>Domain 1</a:t>
            </a:r>
          </a:p>
        </p:txBody>
      </p:sp>
      <p:sp>
        <p:nvSpPr>
          <p:cNvPr id="13" name="Line 67"/>
          <p:cNvSpPr>
            <a:spLocks noChangeShapeType="1"/>
          </p:cNvSpPr>
          <p:nvPr/>
        </p:nvSpPr>
        <p:spPr bwMode="auto">
          <a:xfrm>
            <a:off x="2539926" y="2403267"/>
            <a:ext cx="0" cy="6302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" name="Rectangle 68"/>
          <p:cNvSpPr>
            <a:spLocks noChangeArrowheads="1"/>
          </p:cNvSpPr>
          <p:nvPr/>
        </p:nvSpPr>
        <p:spPr bwMode="auto">
          <a:xfrm>
            <a:off x="1522339" y="2293729"/>
            <a:ext cx="5957887" cy="306388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 anchorCtr="1"/>
          <a:lstStyle/>
          <a:p>
            <a:pPr eaLnBrk="0" hangingPunct="0"/>
            <a:r>
              <a:rPr lang="en-US" sz="1100" b="0">
                <a:latin typeface="+mj-lt"/>
              </a:rPr>
              <a:t>System-Wide Data</a:t>
            </a:r>
          </a:p>
        </p:txBody>
      </p:sp>
      <p:sp>
        <p:nvSpPr>
          <p:cNvPr id="15" name="Rectangle 69"/>
          <p:cNvSpPr>
            <a:spLocks noChangeArrowheads="1"/>
          </p:cNvSpPr>
          <p:nvPr/>
        </p:nvSpPr>
        <p:spPr bwMode="auto">
          <a:xfrm>
            <a:off x="1789039" y="3170029"/>
            <a:ext cx="1550987" cy="3063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 anchorCtr="1"/>
          <a:lstStyle/>
          <a:p>
            <a:pPr eaLnBrk="0" hangingPunct="0"/>
            <a:r>
              <a:rPr lang="en-US" sz="900" b="0">
                <a:latin typeface="+mj-lt"/>
              </a:rPr>
              <a:t>Domain-Wide Data</a:t>
            </a:r>
          </a:p>
        </p:txBody>
      </p:sp>
      <p:sp>
        <p:nvSpPr>
          <p:cNvPr id="16" name="Rectangle 70"/>
          <p:cNvSpPr>
            <a:spLocks noChangeArrowheads="1"/>
          </p:cNvSpPr>
          <p:nvPr/>
        </p:nvSpPr>
        <p:spPr bwMode="auto">
          <a:xfrm>
            <a:off x="3973439" y="3170029"/>
            <a:ext cx="1220787" cy="3063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 anchorCtr="1"/>
          <a:lstStyle/>
          <a:p>
            <a:pPr eaLnBrk="0" hangingPunct="0"/>
            <a:r>
              <a:rPr lang="en-US" sz="900" b="0">
                <a:latin typeface="+mj-lt"/>
              </a:rPr>
              <a:t>Domain-Wide Data</a:t>
            </a:r>
          </a:p>
        </p:txBody>
      </p:sp>
      <p:sp>
        <p:nvSpPr>
          <p:cNvPr id="17" name="Rectangle 71"/>
          <p:cNvSpPr>
            <a:spLocks noChangeArrowheads="1"/>
          </p:cNvSpPr>
          <p:nvPr/>
        </p:nvSpPr>
        <p:spPr bwMode="auto">
          <a:xfrm>
            <a:off x="6678539" y="3182729"/>
            <a:ext cx="788987" cy="3190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 anchorCtr="1"/>
          <a:lstStyle/>
          <a:p>
            <a:pPr eaLnBrk="0" hangingPunct="0"/>
            <a:r>
              <a:rPr lang="en-US" sz="900" b="0">
                <a:latin typeface="+mj-lt"/>
              </a:rPr>
              <a:t>Domain-Wide Data</a:t>
            </a:r>
          </a:p>
        </p:txBody>
      </p:sp>
      <p:sp>
        <p:nvSpPr>
          <p:cNvPr id="18" name="Rectangle 72"/>
          <p:cNvSpPr>
            <a:spLocks noChangeArrowheads="1"/>
          </p:cNvSpPr>
          <p:nvPr/>
        </p:nvSpPr>
        <p:spPr bwMode="auto">
          <a:xfrm>
            <a:off x="5586339" y="3208129"/>
            <a:ext cx="788987" cy="3190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 anchorCtr="1"/>
          <a:lstStyle/>
          <a:p>
            <a:pPr eaLnBrk="0" hangingPunct="0"/>
            <a:r>
              <a:rPr lang="en-US" sz="900" b="0">
                <a:latin typeface="+mj-lt"/>
              </a:rPr>
              <a:t>Domain-Wide Data</a:t>
            </a:r>
          </a:p>
        </p:txBody>
      </p:sp>
      <p:sp>
        <p:nvSpPr>
          <p:cNvPr id="19" name="Rectangle 73"/>
          <p:cNvSpPr>
            <a:spLocks noChangeArrowheads="1"/>
          </p:cNvSpPr>
          <p:nvPr/>
        </p:nvSpPr>
        <p:spPr bwMode="auto">
          <a:xfrm>
            <a:off x="1700139" y="4808329"/>
            <a:ext cx="5719762" cy="29051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>
              <a:defRPr/>
            </a:pPr>
            <a:r>
              <a:rPr lang="en-US" sz="1100" b="0">
                <a:latin typeface="+mj-lt"/>
              </a:rPr>
              <a:t>Profiles</a:t>
            </a: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40067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EntityD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46544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EntityE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2" name="AutoShape 76"/>
          <p:cNvSpPr>
            <a:spLocks noChangeArrowheads="1"/>
          </p:cNvSpPr>
          <p:nvPr/>
        </p:nvSpPr>
        <p:spPr bwMode="auto">
          <a:xfrm>
            <a:off x="23176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EntityB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3" name="AutoShape 77"/>
          <p:cNvSpPr>
            <a:spLocks noChangeArrowheads="1"/>
          </p:cNvSpPr>
          <p:nvPr/>
        </p:nvSpPr>
        <p:spPr bwMode="auto">
          <a:xfrm>
            <a:off x="29653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EntityC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4" name="AutoShape 78"/>
          <p:cNvSpPr>
            <a:spLocks noChangeArrowheads="1"/>
          </p:cNvSpPr>
          <p:nvPr/>
        </p:nvSpPr>
        <p:spPr bwMode="auto">
          <a:xfrm>
            <a:off x="16572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EntityA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5" name="AutoShape 79"/>
          <p:cNvSpPr>
            <a:spLocks noChangeArrowheads="1"/>
          </p:cNvSpPr>
          <p:nvPr/>
        </p:nvSpPr>
        <p:spPr bwMode="auto">
          <a:xfrm>
            <a:off x="57212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EntityF</a:t>
            </a:r>
            <a:br>
              <a:rPr lang="en-US" sz="1100" b="0">
                <a:latin typeface="+mj-lt"/>
              </a:rPr>
            </a:br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6" name="AutoShape 80"/>
          <p:cNvSpPr>
            <a:spLocks noChangeArrowheads="1"/>
          </p:cNvSpPr>
          <p:nvPr/>
        </p:nvSpPr>
        <p:spPr bwMode="auto">
          <a:xfrm>
            <a:off x="6813476" y="3719304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b="0">
                <a:latin typeface="+mj-lt"/>
              </a:rPr>
              <a:t>EntityG</a:t>
            </a:r>
          </a:p>
          <a:p>
            <a:pPr eaLnBrk="0" hangingPunct="0"/>
            <a:r>
              <a:rPr lang="en-US" sz="1100" b="0">
                <a:latin typeface="+mj-lt"/>
              </a:rPr>
              <a:t>Data</a:t>
            </a:r>
          </a:p>
        </p:txBody>
      </p:sp>
      <p:sp>
        <p:nvSpPr>
          <p:cNvPr id="27" name="Rectangle 81"/>
          <p:cNvSpPr>
            <a:spLocks noChangeArrowheads="1"/>
          </p:cNvSpPr>
          <p:nvPr/>
        </p:nvSpPr>
        <p:spPr bwMode="auto">
          <a:xfrm>
            <a:off x="1700139" y="5084554"/>
            <a:ext cx="3471862" cy="290513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>
              <a:defRPr/>
            </a:pPr>
            <a:r>
              <a:rPr lang="en-US" sz="1100" b="0">
                <a:latin typeface="+mj-lt"/>
              </a:rPr>
              <a:t>Shared Set Data</a:t>
            </a:r>
          </a:p>
        </p:txBody>
      </p:sp>
      <p:sp>
        <p:nvSpPr>
          <p:cNvPr id="28" name="Rectangle 82"/>
          <p:cNvSpPr>
            <a:spLocks noChangeArrowheads="1"/>
          </p:cNvSpPr>
          <p:nvPr/>
        </p:nvSpPr>
        <p:spPr bwMode="auto">
          <a:xfrm>
            <a:off x="5662539" y="5084554"/>
            <a:ext cx="1782762" cy="290513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>
              <a:defRPr/>
            </a:pPr>
            <a:r>
              <a:rPr lang="en-US" sz="1100" b="0">
                <a:latin typeface="+mj-lt"/>
              </a:rPr>
              <a:t>Shared Set Data</a:t>
            </a:r>
          </a:p>
        </p:txBody>
      </p:sp>
      <p:sp>
        <p:nvSpPr>
          <p:cNvPr id="29" name="Line 83"/>
          <p:cNvSpPr>
            <a:spLocks noChangeShapeType="1"/>
          </p:cNvSpPr>
          <p:nvPr/>
        </p:nvSpPr>
        <p:spPr bwMode="auto">
          <a:xfrm>
            <a:off x="2730426" y="4803567"/>
            <a:ext cx="0" cy="401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0" name="Line 84"/>
          <p:cNvSpPr>
            <a:spLocks noChangeShapeType="1"/>
          </p:cNvSpPr>
          <p:nvPr/>
        </p:nvSpPr>
        <p:spPr bwMode="auto">
          <a:xfrm>
            <a:off x="5880026" y="4816267"/>
            <a:ext cx="0" cy="401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" name="Line 85"/>
          <p:cNvSpPr>
            <a:spLocks noChangeShapeType="1"/>
          </p:cNvSpPr>
          <p:nvPr/>
        </p:nvSpPr>
        <p:spPr bwMode="auto">
          <a:xfrm>
            <a:off x="7251626" y="4816267"/>
            <a:ext cx="0" cy="401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2" name="Line 86"/>
          <p:cNvSpPr>
            <a:spLocks noChangeShapeType="1"/>
          </p:cNvSpPr>
          <p:nvPr/>
        </p:nvSpPr>
        <p:spPr bwMode="auto">
          <a:xfrm>
            <a:off x="4940226" y="4803567"/>
            <a:ext cx="0" cy="401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wide</a:t>
            </a:r>
          </a:p>
          <a:p>
            <a:pPr lvl="1"/>
            <a:r>
              <a:rPr lang="en-US" dirty="0" smtClean="0"/>
              <a:t> Country codes, currencies, tax zones, alternate COA.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Shared sets </a:t>
            </a:r>
          </a:p>
          <a:p>
            <a:pPr lvl="1"/>
            <a:r>
              <a:rPr lang="en-US" dirty="0" smtClean="0"/>
              <a:t>GL accounts, sub-accounts, sub-account mask, cost centers, cost center mask, projects, project mask, suppliers, customers, daybooks, exchange rates.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Domain </a:t>
            </a:r>
          </a:p>
          <a:p>
            <a:pPr lvl="1"/>
            <a:r>
              <a:rPr lang="en-US" dirty="0" smtClean="0"/>
              <a:t>Base currency, statutory currency, GL calendar, combination of shared sets.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Entity </a:t>
            </a:r>
          </a:p>
          <a:p>
            <a:pPr lvl="1"/>
            <a:r>
              <a:rPr lang="en-US" dirty="0" smtClean="0"/>
              <a:t>Transactions, own bank account number.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Levels of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domain points to one shared set by type.</a:t>
            </a:r>
          </a:p>
          <a:p>
            <a:r>
              <a:rPr lang="en-US" dirty="0" smtClean="0"/>
              <a:t>Multiple domains can use the same shared set.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726330" y="2400129"/>
            <a:ext cx="7678738" cy="3490912"/>
            <a:chOff x="374650" y="2982913"/>
            <a:chExt cx="7678738" cy="3490912"/>
          </a:xfrm>
        </p:grpSpPr>
        <p:sp>
          <p:nvSpPr>
            <p:cNvPr id="5" name="Rectangle 26"/>
            <p:cNvSpPr>
              <a:spLocks noChangeArrowheads="1"/>
            </p:cNvSpPr>
            <p:nvPr/>
          </p:nvSpPr>
          <p:spPr bwMode="auto">
            <a:xfrm>
              <a:off x="5227638" y="5918200"/>
              <a:ext cx="1296987" cy="555625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0" dirty="0">
                  <a:solidFill>
                    <a:srgbClr val="000000"/>
                  </a:solidFill>
                </a:rPr>
                <a:t>Domain 4</a:t>
              </a:r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6662738" y="5916613"/>
              <a:ext cx="1296987" cy="555625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0">
                  <a:solidFill>
                    <a:srgbClr val="000000"/>
                  </a:solidFill>
                </a:rPr>
                <a:t>Domain 5</a:t>
              </a:r>
            </a:p>
          </p:txBody>
        </p:sp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5048250" y="3017838"/>
              <a:ext cx="3005138" cy="1901825"/>
            </a:xfrm>
            <a:prstGeom prst="rect">
              <a:avLst/>
            </a:prstGeom>
            <a:solidFill>
              <a:srgbClr val="3F6FB5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>
              <a:spAutoFit/>
            </a:bodyPr>
            <a:lstStyle/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GL Accounts set 2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1100 Assets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1200 Liabilities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2000 Revenues</a:t>
              </a:r>
            </a:p>
          </p:txBody>
        </p: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374650" y="2982913"/>
              <a:ext cx="4165600" cy="3454400"/>
              <a:chOff x="583" y="1902"/>
              <a:chExt cx="2624" cy="2176"/>
            </a:xfrm>
          </p:grpSpPr>
          <p:sp>
            <p:nvSpPr>
              <p:cNvPr id="9" name="Rectangle 30"/>
              <p:cNvSpPr>
                <a:spLocks noChangeArrowheads="1"/>
              </p:cNvSpPr>
              <p:nvPr/>
            </p:nvSpPr>
            <p:spPr bwMode="auto">
              <a:xfrm>
                <a:off x="583" y="3727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1</a:t>
                </a:r>
              </a:p>
            </p:txBody>
          </p:sp>
          <p:sp>
            <p:nvSpPr>
              <p:cNvPr id="10" name="Rectangle 31"/>
              <p:cNvSpPr>
                <a:spLocks noChangeArrowheads="1"/>
              </p:cNvSpPr>
              <p:nvPr/>
            </p:nvSpPr>
            <p:spPr bwMode="auto">
              <a:xfrm>
                <a:off x="1486" y="3728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2</a:t>
                </a:r>
              </a:p>
            </p:txBody>
          </p:sp>
          <p:sp>
            <p:nvSpPr>
              <p:cNvPr id="11" name="Rectangle 32"/>
              <p:cNvSpPr>
                <a:spLocks noChangeArrowheads="1"/>
              </p:cNvSpPr>
              <p:nvPr/>
            </p:nvSpPr>
            <p:spPr bwMode="auto">
              <a:xfrm>
                <a:off x="2390" y="3728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3</a:t>
                </a:r>
              </a:p>
            </p:txBody>
          </p:sp>
          <p:sp>
            <p:nvSpPr>
              <p:cNvPr id="12" name="Text Box 33"/>
              <p:cNvSpPr txBox="1">
                <a:spLocks noChangeArrowheads="1"/>
              </p:cNvSpPr>
              <p:nvPr/>
            </p:nvSpPr>
            <p:spPr bwMode="auto">
              <a:xfrm>
                <a:off x="937" y="1902"/>
                <a:ext cx="1893" cy="1198"/>
              </a:xfrm>
              <a:prstGeom prst="rect">
                <a:avLst/>
              </a:prstGeom>
              <a:solidFill>
                <a:srgbClr val="3F6FB5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>
                <a:spAutoFit/>
              </a:bodyPr>
              <a:lstStyle/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GL Accounts set 1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100 Assets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200 Liabilities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300 Revenues</a:t>
                </a:r>
              </a:p>
            </p:txBody>
          </p:sp>
          <p:sp>
            <p:nvSpPr>
              <p:cNvPr id="13" name="Line 34"/>
              <p:cNvSpPr>
                <a:spLocks noChangeShapeType="1"/>
              </p:cNvSpPr>
              <p:nvPr/>
            </p:nvSpPr>
            <p:spPr bwMode="auto">
              <a:xfrm flipV="1">
                <a:off x="977" y="3118"/>
                <a:ext cx="605" cy="60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35"/>
              <p:cNvSpPr>
                <a:spLocks noChangeShapeType="1"/>
              </p:cNvSpPr>
              <p:nvPr/>
            </p:nvSpPr>
            <p:spPr bwMode="auto">
              <a:xfrm flipV="1">
                <a:off x="1896" y="3096"/>
                <a:ext cx="1" cy="64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Line 36"/>
              <p:cNvSpPr>
                <a:spLocks noChangeShapeType="1"/>
              </p:cNvSpPr>
              <p:nvPr/>
            </p:nvSpPr>
            <p:spPr bwMode="auto">
              <a:xfrm flipH="1" flipV="1">
                <a:off x="2330" y="3096"/>
                <a:ext cx="436" cy="63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 flipV="1">
              <a:off x="5891213" y="4903788"/>
              <a:ext cx="312737" cy="10048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 flipH="1" flipV="1">
              <a:off x="6951663" y="4903788"/>
              <a:ext cx="333375" cy="10048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Example: a customer refers to an AR account</a:t>
            </a:r>
          </a:p>
          <a:p>
            <a:r>
              <a:rPr lang="en-US" sz="2200" dirty="0" smtClean="0"/>
              <a:t>What if the same customer set is used by domains that point to different GL account sets?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94257" y="2176870"/>
            <a:ext cx="5151437" cy="3875087"/>
            <a:chOff x="1712913" y="2498406"/>
            <a:chExt cx="5151437" cy="3875087"/>
          </a:xfrm>
        </p:grpSpPr>
        <p:sp>
          <p:nvSpPr>
            <p:cNvPr id="5" name="AutoShape 28"/>
            <p:cNvSpPr>
              <a:spLocks noChangeArrowheads="1"/>
            </p:cNvSpPr>
            <p:nvPr/>
          </p:nvSpPr>
          <p:spPr bwMode="auto">
            <a:xfrm>
              <a:off x="1712913" y="2498406"/>
              <a:ext cx="5151437" cy="3875087"/>
            </a:xfrm>
            <a:prstGeom prst="can">
              <a:avLst>
                <a:gd name="adj" fmla="val 20486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810328" y="4322443"/>
              <a:ext cx="979487" cy="95091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1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EUR</a:t>
              </a:r>
            </a:p>
          </p:txBody>
        </p:sp>
        <p:sp>
          <p:nvSpPr>
            <p:cNvPr id="7" name="Rectangle 30"/>
            <p:cNvSpPr>
              <a:spLocks noChangeArrowheads="1"/>
            </p:cNvSpPr>
            <p:nvPr/>
          </p:nvSpPr>
          <p:spPr bwMode="auto">
            <a:xfrm>
              <a:off x="2789816" y="4320856"/>
              <a:ext cx="979488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2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GBP</a:t>
              </a:r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3769303" y="4322443"/>
              <a:ext cx="979487" cy="95091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3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USD</a:t>
              </a:r>
            </a:p>
          </p:txBody>
        </p:sp>
        <p:sp>
          <p:nvSpPr>
            <p:cNvPr id="9" name="Rectangle 32"/>
            <p:cNvSpPr>
              <a:spLocks noChangeArrowheads="1"/>
            </p:cNvSpPr>
            <p:nvPr/>
          </p:nvSpPr>
          <p:spPr bwMode="auto">
            <a:xfrm>
              <a:off x="4748791" y="4320856"/>
              <a:ext cx="979488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4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USD</a:t>
              </a:r>
            </a:p>
          </p:txBody>
        </p:sp>
        <p:sp>
          <p:nvSpPr>
            <p:cNvPr id="10" name="Rectangle 33"/>
            <p:cNvSpPr>
              <a:spLocks noChangeArrowheads="1"/>
            </p:cNvSpPr>
            <p:nvPr/>
          </p:nvSpPr>
          <p:spPr bwMode="auto">
            <a:xfrm>
              <a:off x="5728278" y="4320856"/>
              <a:ext cx="933781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5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CHF</a:t>
              </a:r>
            </a:p>
          </p:txBody>
        </p:sp>
        <p:sp>
          <p:nvSpPr>
            <p:cNvPr id="11" name="Text Box 34"/>
            <p:cNvSpPr txBox="1">
              <a:spLocks noChangeArrowheads="1"/>
            </p:cNvSpPr>
            <p:nvPr/>
          </p:nvSpPr>
          <p:spPr bwMode="auto">
            <a:xfrm>
              <a:off x="2754313" y="2666681"/>
              <a:ext cx="2959100" cy="4889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91440" rIns="90000" bIns="9144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>
                  <a:solidFill>
                    <a:schemeClr val="bg1"/>
                  </a:solidFill>
                </a:rPr>
                <a:t>QAD Financials -  USD</a:t>
              </a:r>
            </a:p>
          </p:txBody>
        </p:sp>
        <p:sp>
          <p:nvSpPr>
            <p:cNvPr id="12" name="Rectangle 35"/>
            <p:cNvSpPr>
              <a:spLocks noChangeArrowheads="1"/>
            </p:cNvSpPr>
            <p:nvPr/>
          </p:nvSpPr>
          <p:spPr bwMode="auto">
            <a:xfrm>
              <a:off x="1870075" y="3542981"/>
              <a:ext cx="2490910" cy="55086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/>
                <a:t>GL Account Set 1</a:t>
              </a:r>
            </a:p>
          </p:txBody>
        </p:sp>
        <p:sp>
          <p:nvSpPr>
            <p:cNvPr id="13" name="Rectangle 36"/>
            <p:cNvSpPr>
              <a:spLocks noChangeArrowheads="1"/>
            </p:cNvSpPr>
            <p:nvPr/>
          </p:nvSpPr>
          <p:spPr bwMode="auto">
            <a:xfrm>
              <a:off x="4574276" y="3552506"/>
              <a:ext cx="2044011" cy="53340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GL Account Set 2</a:t>
              </a:r>
            </a:p>
          </p:txBody>
        </p:sp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1890713" y="5533706"/>
              <a:ext cx="4727575" cy="509587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/>
                <a:t>Customer Set 1</a:t>
              </a: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auto">
            <a:xfrm flipH="1" flipV="1">
              <a:off x="2274888" y="4070031"/>
              <a:ext cx="12700" cy="258762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auto">
            <a:xfrm flipV="1">
              <a:off x="3268663" y="4081143"/>
              <a:ext cx="1587" cy="23971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40"/>
            <p:cNvSpPr>
              <a:spLocks noChangeShapeType="1"/>
            </p:cNvSpPr>
            <p:nvPr/>
          </p:nvSpPr>
          <p:spPr bwMode="auto">
            <a:xfrm flipV="1">
              <a:off x="4235450" y="4087492"/>
              <a:ext cx="0" cy="24130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41"/>
            <p:cNvSpPr>
              <a:spLocks noChangeShapeType="1"/>
            </p:cNvSpPr>
            <p:nvPr/>
          </p:nvSpPr>
          <p:spPr bwMode="auto">
            <a:xfrm flipV="1">
              <a:off x="5230813" y="4081143"/>
              <a:ext cx="1587" cy="24606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42"/>
            <p:cNvSpPr>
              <a:spLocks noChangeShapeType="1"/>
            </p:cNvSpPr>
            <p:nvPr/>
          </p:nvSpPr>
          <p:spPr bwMode="auto">
            <a:xfrm flipV="1">
              <a:off x="6189663" y="4081143"/>
              <a:ext cx="1587" cy="24606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43"/>
            <p:cNvSpPr>
              <a:spLocks noChangeShapeType="1"/>
            </p:cNvSpPr>
            <p:nvPr/>
          </p:nvSpPr>
          <p:spPr bwMode="auto">
            <a:xfrm>
              <a:off x="2303463" y="5273356"/>
              <a:ext cx="1587" cy="255587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44"/>
            <p:cNvSpPr>
              <a:spLocks noChangeShapeType="1"/>
            </p:cNvSpPr>
            <p:nvPr/>
          </p:nvSpPr>
          <p:spPr bwMode="auto">
            <a:xfrm>
              <a:off x="3275013" y="5268593"/>
              <a:ext cx="1587" cy="2603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45"/>
            <p:cNvSpPr>
              <a:spLocks noChangeShapeType="1"/>
            </p:cNvSpPr>
            <p:nvPr/>
          </p:nvSpPr>
          <p:spPr bwMode="auto">
            <a:xfrm>
              <a:off x="4233863" y="5268593"/>
              <a:ext cx="1587" cy="2603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46"/>
            <p:cNvSpPr>
              <a:spLocks noChangeShapeType="1"/>
            </p:cNvSpPr>
            <p:nvPr/>
          </p:nvSpPr>
          <p:spPr bwMode="auto">
            <a:xfrm>
              <a:off x="5230813" y="5262243"/>
              <a:ext cx="1587" cy="2730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47"/>
            <p:cNvSpPr>
              <a:spLocks noChangeShapeType="1"/>
            </p:cNvSpPr>
            <p:nvPr/>
          </p:nvSpPr>
          <p:spPr bwMode="auto">
            <a:xfrm>
              <a:off x="6183313" y="5273356"/>
              <a:ext cx="1587" cy="261937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Each customer / supplier / entity / employee is linked to a business relation code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Defined at database or domain level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Can be created on-the-fly when creating a new customer/supplier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Business Relations have different address types:</a:t>
            </a:r>
          </a:p>
          <a:p>
            <a:endParaRPr lang="en-US" sz="2600" dirty="0" smtClean="0"/>
          </a:p>
          <a:p>
            <a:endParaRPr lang="en-US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21"/>
          <p:cNvGraphicFramePr>
            <a:graphicFrameLocks/>
          </p:cNvGraphicFramePr>
          <p:nvPr/>
        </p:nvGraphicFramePr>
        <p:xfrm>
          <a:off x="1825070" y="4114800"/>
          <a:ext cx="5470525" cy="1257300"/>
        </p:xfrm>
        <a:graphic>
          <a:graphicData uri="http://schemas.openxmlformats.org/drawingml/2006/table">
            <a:tbl>
              <a:tblPr/>
              <a:tblGrid>
                <a:gridCol w="2735263"/>
                <a:gridCol w="2735262"/>
              </a:tblGrid>
              <a:tr h="1257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Head office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Ship-to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Reminder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Remittance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Dock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 multiple debtor/creditor positions</a:t>
            </a:r>
          </a:p>
          <a:p>
            <a:r>
              <a:rPr lang="en-US" dirty="0" smtClean="0"/>
              <a:t>Allows for AR/AP netting and inter-company transactions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EF-QAD-320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35542" y="2478254"/>
            <a:ext cx="7854950" cy="3617913"/>
            <a:chOff x="655638" y="2749550"/>
            <a:chExt cx="7854950" cy="3617913"/>
          </a:xfrm>
        </p:grpSpPr>
        <p:pic>
          <p:nvPicPr>
            <p:cNvPr id="5" name="Picture 7" descr="Business Relation Create-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5638" y="2749550"/>
              <a:ext cx="7854950" cy="361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14575" y="4486275"/>
              <a:ext cx="295275" cy="57150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accounting layers:</a:t>
            </a:r>
          </a:p>
          <a:p>
            <a:pPr lvl="1"/>
            <a:r>
              <a:rPr lang="en-US" dirty="0" smtClean="0"/>
              <a:t>Primary layer </a:t>
            </a:r>
          </a:p>
          <a:p>
            <a:pPr lvl="2"/>
            <a:r>
              <a:rPr lang="en-US" dirty="0" smtClean="0"/>
              <a:t>For daily transaction posting</a:t>
            </a:r>
          </a:p>
          <a:p>
            <a:pPr lvl="1"/>
            <a:r>
              <a:rPr lang="en-US" dirty="0" smtClean="0"/>
              <a:t>Secondary layer(s)</a:t>
            </a:r>
          </a:p>
          <a:p>
            <a:pPr lvl="2"/>
            <a:r>
              <a:rPr lang="en-US" dirty="0" smtClean="0"/>
              <a:t>For adjustments (GAAP/IFRS compliance, or management reporting adjustments)</a:t>
            </a:r>
          </a:p>
          <a:p>
            <a:pPr lvl="1"/>
            <a:r>
              <a:rPr lang="en-US" dirty="0" smtClean="0"/>
              <a:t>Transient layer(s)</a:t>
            </a:r>
          </a:p>
          <a:p>
            <a:pPr lvl="2"/>
            <a:r>
              <a:rPr lang="en-US" dirty="0" smtClean="0"/>
              <a:t>for temporary postings e.g. for what-if simulations, or before approval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9308" y="4648200"/>
            <a:ext cx="5502275" cy="16679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Daybooks refer to layers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GL entries can be moved from layers by changing the daybook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Use Mass Layer Transfer modify transactions in batch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 reporting, multiple layers can be selected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EF-QAD-340</a:t>
            </a:r>
            <a:endParaRPr lang="en-US" dirty="0"/>
          </a:p>
        </p:txBody>
      </p:sp>
      <p:pic>
        <p:nvPicPr>
          <p:cNvPr id="5" name="Picture 6" descr="Accounting Lay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0923" y="4155367"/>
            <a:ext cx="4799013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 document numbering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Linked to an accounting layer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</a:t>
            </a:r>
          </a:p>
          <a:p>
            <a:pPr lvl="1"/>
            <a:r>
              <a:rPr lang="en-US" dirty="0" smtClean="0"/>
              <a:t>Operational</a:t>
            </a:r>
          </a:p>
          <a:p>
            <a:pPr lvl="1"/>
            <a:r>
              <a:rPr lang="en-US" dirty="0" smtClean="0"/>
              <a:t>External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AR and AP daybook sets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Transaction Post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EF-SAF-080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176213" y="1933575"/>
            <a:ext cx="8786812" cy="3074988"/>
            <a:chOff x="357188" y="2733675"/>
            <a:chExt cx="8786812" cy="3074988"/>
          </a:xfrm>
        </p:grpSpPr>
        <p:pic>
          <p:nvPicPr>
            <p:cNvPr id="13315" name="Picture 6" descr="OperationalTPos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8" y="2733675"/>
              <a:ext cx="8786812" cy="180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6" name="AutoShape 3"/>
            <p:cNvSpPr>
              <a:spLocks/>
            </p:cNvSpPr>
            <p:nvPr/>
          </p:nvSpPr>
          <p:spPr bwMode="auto">
            <a:xfrm>
              <a:off x="4521200" y="5046663"/>
              <a:ext cx="3394075" cy="762000"/>
            </a:xfrm>
            <a:prstGeom prst="accentBorderCallout2">
              <a:avLst>
                <a:gd name="adj1" fmla="val 15000"/>
                <a:gd name="adj2" fmla="val -2245"/>
                <a:gd name="adj3" fmla="val 15000"/>
                <a:gd name="adj4" fmla="val -17681"/>
                <a:gd name="adj5" fmla="val -139792"/>
                <a:gd name="adj6" fmla="val -32977"/>
              </a:avLst>
            </a:prstGeom>
            <a:solidFill>
              <a:srgbClr val="EAEAEA"/>
            </a:solidFill>
            <a:ln w="2222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+mj-lt"/>
                </a:rPr>
                <a:t>Running Operational Transaction Post creates the final postings in Financials.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Enterprise Financials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EF-QAD-030</a:t>
            </a:r>
            <a:endParaRPr lang="en-US" dirty="0"/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661988" y="2282432"/>
            <a:ext cx="7805737" cy="2362200"/>
            <a:chOff x="96" y="1584"/>
            <a:chExt cx="4917" cy="1488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96" y="1584"/>
              <a:ext cx="4917" cy="1488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600" dirty="0">
                  <a:latin typeface="+mj-lt"/>
                </a:rPr>
                <a:t>Enterprise</a:t>
              </a:r>
            </a:p>
            <a:p>
              <a:pPr algn="l"/>
              <a:r>
                <a:rPr lang="en-US" sz="1600" dirty="0">
                  <a:latin typeface="+mj-lt"/>
                </a:rPr>
                <a:t>Financials</a:t>
              </a:r>
            </a:p>
          </p:txBody>
        </p:sp>
        <p:sp>
          <p:nvSpPr>
            <p:cNvPr id="6" name="Text Box 20"/>
            <p:cNvSpPr txBox="1">
              <a:spLocks noChangeAspect="1" noChangeArrowheads="1"/>
            </p:cNvSpPr>
            <p:nvPr/>
          </p:nvSpPr>
          <p:spPr bwMode="auto">
            <a:xfrm>
              <a:off x="816" y="2688"/>
              <a:ext cx="75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Fixed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Assets</a:t>
              </a:r>
            </a:p>
          </p:txBody>
        </p:sp>
        <p:sp>
          <p:nvSpPr>
            <p:cNvPr id="7" name="Text Box 21"/>
            <p:cNvSpPr txBox="1">
              <a:spLocks noChangeAspect="1" noChangeArrowheads="1"/>
            </p:cNvSpPr>
            <p:nvPr/>
          </p:nvSpPr>
          <p:spPr bwMode="auto">
            <a:xfrm>
              <a:off x="4224" y="2688"/>
              <a:ext cx="74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Logistics Accounting</a:t>
              </a:r>
            </a:p>
          </p:txBody>
        </p:sp>
        <p:sp>
          <p:nvSpPr>
            <p:cNvPr id="8" name="Text Box 22"/>
            <p:cNvSpPr txBox="1">
              <a:spLocks noChangeAspect="1" noChangeArrowheads="1"/>
            </p:cNvSpPr>
            <p:nvPr/>
          </p:nvSpPr>
          <p:spPr bwMode="auto">
            <a:xfrm>
              <a:off x="3209" y="2688"/>
              <a:ext cx="1015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Vertex Sales and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Use Tax Interface</a:t>
              </a:r>
            </a:p>
          </p:txBody>
        </p:sp>
        <p:sp>
          <p:nvSpPr>
            <p:cNvPr id="9" name="Text Box 23"/>
            <p:cNvSpPr txBox="1">
              <a:spLocks noChangeAspect="1" noChangeArrowheads="1"/>
            </p:cNvSpPr>
            <p:nvPr/>
          </p:nvSpPr>
          <p:spPr bwMode="auto">
            <a:xfrm>
              <a:off x="2592" y="2688"/>
              <a:ext cx="624" cy="336"/>
            </a:xfrm>
            <a:prstGeom prst="rect">
              <a:avLst/>
            </a:prstGeom>
            <a:solidFill>
              <a:srgbClr val="85A5D5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Enhanced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Controls</a:t>
              </a:r>
            </a:p>
          </p:txBody>
        </p:sp>
        <p:sp>
          <p:nvSpPr>
            <p:cNvPr id="10" name="Text Box 24"/>
            <p:cNvSpPr txBox="1">
              <a:spLocks noChangeAspect="1" noChangeArrowheads="1"/>
            </p:cNvSpPr>
            <p:nvPr/>
          </p:nvSpPr>
          <p:spPr bwMode="auto">
            <a:xfrm>
              <a:off x="3868" y="1632"/>
              <a:ext cx="110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Governance, 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Risk &amp; Compliance</a:t>
              </a: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1680" y="1968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3168" y="1632"/>
              <a:ext cx="72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13" name="Text Box 27"/>
            <p:cNvSpPr txBox="1">
              <a:spLocks noChangeAspect="1" noChangeArrowheads="1"/>
            </p:cNvSpPr>
            <p:nvPr/>
          </p:nvSpPr>
          <p:spPr bwMode="auto">
            <a:xfrm>
              <a:off x="2496" y="1632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4197" y="1968"/>
              <a:ext cx="7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817" y="2304"/>
              <a:ext cx="5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General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Ledger</a:t>
              </a:r>
            </a:p>
          </p:txBody>
        </p:sp>
        <p:sp>
          <p:nvSpPr>
            <p:cNvPr id="16" name="Text Box 32"/>
            <p:cNvSpPr txBox="1">
              <a:spLocks noChangeAspect="1" noChangeArrowheads="1"/>
            </p:cNvSpPr>
            <p:nvPr/>
          </p:nvSpPr>
          <p:spPr bwMode="auto">
            <a:xfrm>
              <a:off x="2690" y="2304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7" name="Text Box 33"/>
            <p:cNvSpPr txBox="1">
              <a:spLocks noChangeAspect="1" noChangeArrowheads="1"/>
            </p:cNvSpPr>
            <p:nvPr/>
          </p:nvSpPr>
          <p:spPr bwMode="auto">
            <a:xfrm>
              <a:off x="2016" y="2304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8" name="Text Box 34"/>
            <p:cNvSpPr txBox="1">
              <a:spLocks noChangeAspect="1" noChangeArrowheads="1"/>
            </p:cNvSpPr>
            <p:nvPr/>
          </p:nvSpPr>
          <p:spPr bwMode="auto">
            <a:xfrm>
              <a:off x="1392" y="2304"/>
              <a:ext cx="6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Multi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Currency</a:t>
              </a:r>
            </a:p>
          </p:txBody>
        </p:sp>
        <p:sp>
          <p:nvSpPr>
            <p:cNvPr id="19" name="Text Box 35"/>
            <p:cNvSpPr txBox="1">
              <a:spLocks noChangeAspect="1" noChangeArrowheads="1"/>
            </p:cNvSpPr>
            <p:nvPr/>
          </p:nvSpPr>
          <p:spPr bwMode="auto">
            <a:xfrm>
              <a:off x="3360" y="2304"/>
              <a:ext cx="9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Banking/Cash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0" name="Text Box 36"/>
            <p:cNvSpPr txBox="1">
              <a:spLocks noChangeAspect="1" noChangeArrowheads="1"/>
            </p:cNvSpPr>
            <p:nvPr/>
          </p:nvSpPr>
          <p:spPr bwMode="auto">
            <a:xfrm>
              <a:off x="4224" y="2304"/>
              <a:ext cx="748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Cost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1" name="Text Box 37"/>
            <p:cNvSpPr txBox="1">
              <a:spLocks noChangeAspect="1" noChangeArrowheads="1"/>
            </p:cNvSpPr>
            <p:nvPr/>
          </p:nvSpPr>
          <p:spPr bwMode="auto">
            <a:xfrm>
              <a:off x="2365" y="1968"/>
              <a:ext cx="96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1632" y="1632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816" y="1632"/>
              <a:ext cx="81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816" y="1968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25" name="Text Box 41"/>
            <p:cNvSpPr txBox="1">
              <a:spLocks noChangeAspect="1" noChangeArrowheads="1"/>
            </p:cNvSpPr>
            <p:nvPr/>
          </p:nvSpPr>
          <p:spPr bwMode="auto">
            <a:xfrm>
              <a:off x="3333" y="1968"/>
              <a:ext cx="85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26" name="Text Box 42"/>
            <p:cNvSpPr txBox="1">
              <a:spLocks noChangeAspect="1" noChangeArrowheads="1"/>
            </p:cNvSpPr>
            <p:nvPr/>
          </p:nvSpPr>
          <p:spPr bwMode="auto">
            <a:xfrm>
              <a:off x="1536" y="2688"/>
              <a:ext cx="1056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Internationalization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14339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EF-SAF-100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642938" y="1052513"/>
            <a:ext cx="7839075" cy="4868862"/>
            <a:chOff x="642938" y="1338263"/>
            <a:chExt cx="7839075" cy="4868862"/>
          </a:xfrm>
        </p:grpSpPr>
        <p:pic>
          <p:nvPicPr>
            <p:cNvPr id="14338" name="Picture 6" descr="JE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38263"/>
              <a:ext cx="7839075" cy="341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0" name="AutoShape 3"/>
            <p:cNvSpPr>
              <a:spLocks/>
            </p:cNvSpPr>
            <p:nvPr/>
          </p:nvSpPr>
          <p:spPr bwMode="auto">
            <a:xfrm>
              <a:off x="4206875" y="5124450"/>
              <a:ext cx="4073525" cy="1082675"/>
            </a:xfrm>
            <a:prstGeom prst="accentBorderCallout2">
              <a:avLst>
                <a:gd name="adj1" fmla="val 10556"/>
                <a:gd name="adj2" fmla="val -1870"/>
                <a:gd name="adj3" fmla="val 10556"/>
                <a:gd name="adj4" fmla="val -26579"/>
                <a:gd name="adj5" fmla="val -131231"/>
                <a:gd name="adj6" fmla="val -65278"/>
              </a:avLst>
            </a:prstGeom>
            <a:solidFill>
              <a:srgbClr val="EAEAEA"/>
            </a:solidFill>
            <a:ln w="25400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+mj-lt"/>
                </a:rPr>
                <a:t>Transactions can be reviewed for example in Journal Entry View.</a:t>
              </a:r>
            </a:p>
            <a:p>
              <a:pPr algn="l"/>
              <a:r>
                <a:rPr lang="en-US" sz="1400">
                  <a:latin typeface="+mj-lt"/>
                </a:rPr>
                <a:t>Here zooming in on the individual transaction. </a:t>
              </a:r>
            </a:p>
            <a:p>
              <a:pPr algn="l"/>
              <a:r>
                <a:rPr lang="en-US" sz="1400">
                  <a:latin typeface="+mj-lt"/>
                </a:rPr>
                <a:t>Let’s now drill down to review the details.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EF-SAF-130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328613" y="890588"/>
            <a:ext cx="8486775" cy="5210175"/>
            <a:chOff x="328613" y="1100138"/>
            <a:chExt cx="8486775" cy="5210175"/>
          </a:xfrm>
        </p:grpSpPr>
        <p:pic>
          <p:nvPicPr>
            <p:cNvPr id="15363" name="Picture 6" descr="JE-View-SA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8613" y="1100138"/>
              <a:ext cx="8486775" cy="465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4" name="AutoShape 3"/>
            <p:cNvSpPr>
              <a:spLocks/>
            </p:cNvSpPr>
            <p:nvPr/>
          </p:nvSpPr>
          <p:spPr bwMode="auto">
            <a:xfrm>
              <a:off x="4994275" y="4868863"/>
              <a:ext cx="3436938" cy="1441450"/>
            </a:xfrm>
            <a:prstGeom prst="accentBorderCallout2">
              <a:avLst>
                <a:gd name="adj1" fmla="val 7931"/>
                <a:gd name="adj2" fmla="val -2218"/>
                <a:gd name="adj3" fmla="val 7931"/>
                <a:gd name="adj4" fmla="val -20370"/>
                <a:gd name="adj5" fmla="val -3306"/>
                <a:gd name="adj6" fmla="val -40139"/>
              </a:avLst>
            </a:prstGeom>
            <a:solidFill>
              <a:srgbClr val="EAEAEA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Tahoma" pitchFamily="34" charset="0"/>
                </a:rPr>
                <a:t>The SAF setup triggers the journal entry to carry additional information</a:t>
              </a:r>
            </a:p>
            <a:p>
              <a:pPr algn="l"/>
              <a:r>
                <a:rPr lang="en-US" sz="1400">
                  <a:latin typeface="Tahoma" pitchFamily="34" charset="0"/>
                </a:rPr>
                <a:t>Here, we find the site, product line, item type, item group, and supplier type at the origin of the transaction.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Trial Balance View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EF-QAD-385</a:t>
            </a: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9385" y="1120775"/>
            <a:ext cx="6726029" cy="353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Secondary grouping of accounts</a:t>
            </a:r>
          </a:p>
          <a:p>
            <a:r>
              <a:rPr lang="en-US" dirty="0" smtClean="0"/>
              <a:t>Cross-domain</a:t>
            </a:r>
          </a:p>
          <a:p>
            <a:pPr lvl="1"/>
            <a:r>
              <a:rPr lang="en-US" dirty="0" smtClean="0"/>
              <a:t>Maintained at system level</a:t>
            </a:r>
          </a:p>
          <a:p>
            <a:r>
              <a:rPr lang="en-US" dirty="0" smtClean="0"/>
              <a:t>Multiple structures</a:t>
            </a:r>
          </a:p>
          <a:p>
            <a:r>
              <a:rPr lang="en-US" dirty="0" smtClean="0"/>
              <a:t>Mapping with cross references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Alternate Chart Of Accounts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644525" y="3820793"/>
            <a:ext cx="7848600" cy="2052638"/>
            <a:chOff x="644525" y="4162425"/>
            <a:chExt cx="7848600" cy="2052638"/>
          </a:xfrm>
        </p:grpSpPr>
        <p:pic>
          <p:nvPicPr>
            <p:cNvPr id="5" name="Picture 4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3200" y="4170363"/>
              <a:ext cx="2009775" cy="17954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616200" y="4862513"/>
              <a:ext cx="1651000" cy="13525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Universal 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Cross Reference</a:t>
              </a:r>
            </a:p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Source =&gt; Target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44525" y="4881563"/>
              <a:ext cx="1685925" cy="12366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Operational chart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&amp;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Transactions</a:t>
              </a: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83113" y="4962525"/>
              <a:ext cx="1571625" cy="1214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Alternate COA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921500" y="4991100"/>
              <a:ext cx="1571625" cy="1214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1400" b="0">
                  <a:solidFill>
                    <a:srgbClr val="1E3355"/>
                  </a:solidFill>
                  <a:latin typeface="+mj-lt"/>
                  <a:ea typeface="Arial Unicode MS" pitchFamily="34" charset="-122"/>
                  <a:cs typeface="Arial Unicode MS" pitchFamily="34" charset="-122"/>
                </a:rPr>
                <a:t>Reports</a:t>
              </a:r>
            </a:p>
          </p:txBody>
        </p:sp>
        <p:sp>
          <p:nvSpPr>
            <p:cNvPr id="10" name="Right Arrow 9"/>
            <p:cNvSpPr/>
            <p:nvPr/>
          </p:nvSpPr>
          <p:spPr bwMode="auto">
            <a:xfrm>
              <a:off x="2187575" y="5310188"/>
              <a:ext cx="563563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sp>
          <p:nvSpPr>
            <p:cNvPr id="11" name="Right Arrow 35"/>
            <p:cNvSpPr/>
            <p:nvPr/>
          </p:nvSpPr>
          <p:spPr bwMode="auto">
            <a:xfrm>
              <a:off x="4156075" y="5316538"/>
              <a:ext cx="563563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sp>
          <p:nvSpPr>
            <p:cNvPr id="12" name="Right Arrow 11"/>
            <p:cNvSpPr/>
            <p:nvPr/>
          </p:nvSpPr>
          <p:spPr bwMode="auto">
            <a:xfrm>
              <a:off x="6353175" y="5375275"/>
              <a:ext cx="565150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815975" y="4162425"/>
              <a:ext cx="4600575" cy="695325"/>
              <a:chOff x="1381124" y="2657474"/>
              <a:chExt cx="3859213" cy="46672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419929" y="3003789"/>
                <a:ext cx="1820408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Alternate Account</a:t>
                </a: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1381124" y="3003789"/>
                <a:ext cx="480737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GL account</a:t>
                </a: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1896485" y="3003789"/>
                <a:ext cx="420811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Sub-acct.</a:t>
                </a:r>
              </a:p>
            </p:txBody>
          </p:sp>
          <p:sp>
            <p:nvSpPr>
              <p:cNvPr id="17" name="Rectangle 8"/>
              <p:cNvSpPr>
                <a:spLocks noChangeArrowheads="1"/>
              </p:cNvSpPr>
              <p:nvPr/>
            </p:nvSpPr>
            <p:spPr bwMode="auto">
              <a:xfrm>
                <a:off x="2351920" y="3003789"/>
                <a:ext cx="480737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Cost Center</a:t>
                </a:r>
              </a:p>
            </p:txBody>
          </p:sp>
          <p:sp>
            <p:nvSpPr>
              <p:cNvPr id="18" name="Rectangle 17"/>
              <p:cNvSpPr>
                <a:spLocks noChangeArrowheads="1"/>
              </p:cNvSpPr>
              <p:nvPr/>
            </p:nvSpPr>
            <p:spPr bwMode="auto">
              <a:xfrm>
                <a:off x="2867281" y="3003789"/>
                <a:ext cx="368876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Project</a:t>
                </a:r>
              </a:p>
            </p:txBody>
          </p:sp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1393110" y="2866328"/>
                <a:ext cx="1820408" cy="120411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Source</a:t>
                </a: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3419929" y="2866328"/>
                <a:ext cx="1820408" cy="120411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Target</a:t>
                </a:r>
              </a:p>
            </p:txBody>
          </p:sp>
          <p:sp>
            <p:nvSpPr>
              <p:cNvPr id="21" name="Curved Down Arrow 23"/>
              <p:cNvSpPr>
                <a:spLocks noChangeArrowheads="1"/>
              </p:cNvSpPr>
              <p:nvPr/>
            </p:nvSpPr>
            <p:spPr bwMode="auto">
              <a:xfrm>
                <a:off x="2780241" y="2657474"/>
                <a:ext cx="1067085" cy="192181"/>
              </a:xfrm>
              <a:prstGeom prst="curvedDownArrow">
                <a:avLst>
                  <a:gd name="adj1" fmla="val 25012"/>
                  <a:gd name="adj2" fmla="val 49998"/>
                  <a:gd name="adj3" fmla="val 25000"/>
                </a:avLst>
              </a:prstGeom>
              <a:grp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ctr"/>
                <a:endParaRPr lang="nl-NL" sz="800" b="0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amounts always stored in </a:t>
            </a:r>
          </a:p>
          <a:p>
            <a:pPr lvl="1"/>
            <a:r>
              <a:rPr lang="en-US" dirty="0" smtClean="0"/>
              <a:t>transaction currency</a:t>
            </a:r>
          </a:p>
          <a:p>
            <a:pPr lvl="1"/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statutory currency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Currencies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394223"/>
            <a:ext cx="8345488" cy="1960563"/>
            <a:chOff x="457200" y="3635375"/>
            <a:chExt cx="8345488" cy="1960563"/>
          </a:xfrm>
        </p:grpSpPr>
        <p:sp>
          <p:nvSpPr>
            <p:cNvPr id="5" name="AutoShape 15"/>
            <p:cNvSpPr>
              <a:spLocks noChangeArrowheads="1"/>
            </p:cNvSpPr>
            <p:nvPr/>
          </p:nvSpPr>
          <p:spPr bwMode="auto">
            <a:xfrm>
              <a:off x="5748338" y="3806825"/>
              <a:ext cx="1231900" cy="504825"/>
            </a:xfrm>
            <a:prstGeom prst="wedgeRectCallout">
              <a:avLst>
                <a:gd name="adj1" fmla="val 33894"/>
                <a:gd name="adj2" fmla="val 15943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USD (transaction)</a:t>
              </a:r>
            </a:p>
          </p:txBody>
        </p:sp>
        <p:sp>
          <p:nvSpPr>
            <p:cNvPr id="6" name="AutoShape 16"/>
            <p:cNvSpPr>
              <a:spLocks noChangeArrowheads="1"/>
            </p:cNvSpPr>
            <p:nvPr/>
          </p:nvSpPr>
          <p:spPr bwMode="auto">
            <a:xfrm>
              <a:off x="3798888" y="3860800"/>
              <a:ext cx="1231900" cy="504825"/>
            </a:xfrm>
            <a:prstGeom prst="wedgeRectCallout">
              <a:avLst>
                <a:gd name="adj1" fmla="val 92653"/>
                <a:gd name="adj2" fmla="val 14654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USD </a:t>
              </a:r>
              <a:br>
                <a:rPr lang="en-US" sz="1200" b="0"/>
              </a:br>
              <a:r>
                <a:rPr lang="en-US" sz="1200" b="0"/>
                <a:t>(base)</a:t>
              </a:r>
            </a:p>
          </p:txBody>
        </p:sp>
        <p:sp>
          <p:nvSpPr>
            <p:cNvPr id="7" name="AutoShape 17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MXN </a:t>
              </a:r>
              <a:br>
                <a:rPr lang="en-US" sz="1200" b="0"/>
              </a:br>
              <a:r>
                <a:rPr lang="en-US" sz="1200" b="0"/>
                <a:t>(statutory)</a:t>
              </a:r>
            </a:p>
          </p:txBody>
        </p:sp>
        <p:sp>
          <p:nvSpPr>
            <p:cNvPr id="8" name="AutoShape 18"/>
            <p:cNvSpPr>
              <a:spLocks noChangeArrowheads="1"/>
            </p:cNvSpPr>
            <p:nvPr/>
          </p:nvSpPr>
          <p:spPr bwMode="auto">
            <a:xfrm>
              <a:off x="541338" y="36353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Sample</a:t>
              </a:r>
            </a:p>
            <a:p>
              <a:pPr algn="ctr"/>
              <a:r>
                <a:rPr lang="en-US" sz="1200" b="0"/>
                <a:t>Supplier Invoice</a:t>
              </a:r>
            </a:p>
          </p:txBody>
        </p:sp>
        <p:pic>
          <p:nvPicPr>
            <p:cNvPr id="9" name="Picture 19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currency: </a:t>
            </a:r>
          </a:p>
          <a:p>
            <a:pPr lvl="1"/>
            <a:r>
              <a:rPr lang="en-US" dirty="0" smtClean="0"/>
              <a:t>Functional currency of the transaction that is recorded.</a:t>
            </a:r>
          </a:p>
          <a:p>
            <a:endParaRPr lang="en-US" dirty="0" smtClean="0"/>
          </a:p>
          <a:p>
            <a:r>
              <a:rPr lang="en-US" dirty="0" smtClean="0"/>
              <a:t>Base currency: </a:t>
            </a:r>
          </a:p>
          <a:p>
            <a:pPr lvl="1"/>
            <a:r>
              <a:rPr lang="en-US" dirty="0" smtClean="0"/>
              <a:t>Functional currency of the entity in which the transaction is recorded.</a:t>
            </a:r>
          </a:p>
          <a:p>
            <a:endParaRPr lang="en-US" dirty="0" smtClean="0"/>
          </a:p>
          <a:p>
            <a:r>
              <a:rPr lang="en-US" dirty="0" smtClean="0"/>
              <a:t>Statutory currency: </a:t>
            </a:r>
          </a:p>
          <a:p>
            <a:pPr lvl="1"/>
            <a:r>
              <a:rPr lang="en-US" dirty="0" smtClean="0"/>
              <a:t>Local currency in which the organization must produce declarations and reports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02878" y="4386878"/>
            <a:ext cx="5091112" cy="568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802878" y="4953616"/>
            <a:ext cx="5091112" cy="56832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798115" y="3813791"/>
            <a:ext cx="5091113" cy="568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11" descr="G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353" y="3770928"/>
            <a:ext cx="100647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dolla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0628" y="4358303"/>
            <a:ext cx="14779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Mexican_Pes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3953" y="4979016"/>
            <a:ext cx="15430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GL Type</a:t>
            </a:r>
          </a:p>
          <a:p>
            <a:pPr lvl="1"/>
            <a:r>
              <a:rPr lang="en-US" dirty="0" smtClean="0"/>
              <a:t>Standard</a:t>
            </a:r>
          </a:p>
          <a:p>
            <a:pPr lvl="1"/>
            <a:r>
              <a:rPr lang="en-US" dirty="0" smtClean="0"/>
              <a:t>Bank </a:t>
            </a:r>
          </a:p>
          <a:p>
            <a:pPr lvl="1"/>
            <a:r>
              <a:rPr lang="en-US" dirty="0" smtClean="0"/>
              <a:t>Customer / Supplier Control</a:t>
            </a:r>
          </a:p>
          <a:p>
            <a:pPr lvl="1"/>
            <a:r>
              <a:rPr lang="en-US" dirty="0" smtClean="0"/>
              <a:t>System</a:t>
            </a:r>
          </a:p>
          <a:p>
            <a:pPr lvl="2"/>
            <a:r>
              <a:rPr lang="en-US" dirty="0" smtClean="0"/>
              <a:t>Types – gains / losses</a:t>
            </a:r>
          </a:p>
          <a:p>
            <a:r>
              <a:rPr lang="en-US" dirty="0" smtClean="0"/>
              <a:t>Posting Control</a:t>
            </a:r>
          </a:p>
          <a:p>
            <a:pPr lvl="1"/>
            <a:r>
              <a:rPr lang="en-US" dirty="0" smtClean="0"/>
              <a:t>Debit / Credit</a:t>
            </a:r>
          </a:p>
          <a:p>
            <a:pPr lvl="1"/>
            <a:r>
              <a:rPr lang="en-US" dirty="0" smtClean="0"/>
              <a:t>Balance Sheet / P&amp;L</a:t>
            </a:r>
          </a:p>
          <a:p>
            <a:pPr lvl="1"/>
            <a:r>
              <a:rPr lang="en-US" dirty="0" smtClean="0"/>
              <a:t>Inter Company</a:t>
            </a:r>
          </a:p>
          <a:p>
            <a:pPr lvl="1"/>
            <a:r>
              <a:rPr lang="en-US" dirty="0" smtClean="0"/>
              <a:t>Quantities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Cost Center, SAF, Sub Accounts, (Default Values)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6" name="Picture 5" descr="Account-Analys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303" y="2726784"/>
            <a:ext cx="5822089" cy="285727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EF-QAD-375</a:t>
            </a:r>
            <a:endParaRPr lang="en-US" dirty="0"/>
          </a:p>
        </p:txBody>
      </p:sp>
      <p:pic>
        <p:nvPicPr>
          <p:cNvPr id="5" name="Picture 4" descr="Account-Analys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167" y="1754018"/>
            <a:ext cx="5822089" cy="285727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90500" y="1483151"/>
            <a:ext cx="8747125" cy="4268787"/>
            <a:chOff x="190500" y="2176463"/>
            <a:chExt cx="8747125" cy="4268787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954213" y="3000375"/>
              <a:ext cx="1087437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Sub-Account</a:t>
              </a: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3149600" y="3000375"/>
              <a:ext cx="1028700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Cost Center</a:t>
              </a: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4287838" y="3000375"/>
              <a:ext cx="8985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  Project  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92088" y="2176463"/>
              <a:ext cx="625475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Entity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927100" y="2176463"/>
              <a:ext cx="611188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Yr/Pd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365375" y="2178050"/>
              <a:ext cx="8255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Daybook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5432425" y="4435475"/>
              <a:ext cx="3505200" cy="2009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GB" sz="1200" b="0"/>
                <a:t>can automatically </a:t>
              </a:r>
              <a:r>
                <a:rPr lang="en-US" sz="1200" b="0"/>
                <a:t>retrieve SAF data </a:t>
              </a:r>
              <a:br>
                <a:rPr lang="en-US" sz="1200" b="0"/>
              </a:br>
              <a:r>
                <a:rPr lang="en-US" sz="1200" b="0"/>
                <a:t>from Operational transactions</a:t>
              </a:r>
            </a:p>
            <a:p>
              <a:pPr marL="114300" lvl="1"/>
              <a:endParaRPr lang="en-GB" sz="1200" b="0"/>
            </a:p>
            <a:p>
              <a:pPr marL="114300" lvl="1"/>
              <a:r>
                <a:rPr lang="en-GB" sz="1200" b="0"/>
                <a:t>Site</a:t>
              </a:r>
            </a:p>
            <a:p>
              <a:pPr marL="114300" lvl="1"/>
              <a:r>
                <a:rPr lang="en-GB" sz="1200" b="0"/>
                <a:t>Product Line</a:t>
              </a:r>
            </a:p>
            <a:p>
              <a:pPr marL="114300" lvl="1"/>
              <a:r>
                <a:rPr lang="en-GB" sz="1200" b="0"/>
                <a:t>Region (Customer)</a:t>
              </a:r>
            </a:p>
            <a:p>
              <a:pPr marL="114300" lvl="1"/>
              <a:r>
                <a:rPr lang="en-GB" sz="1200" b="0"/>
                <a:t>Customer Type</a:t>
              </a:r>
            </a:p>
            <a:p>
              <a:pPr marL="114300" lvl="1"/>
              <a:r>
                <a:rPr lang="en-GB" sz="1200" b="0"/>
                <a:t>Supplier Type</a:t>
              </a:r>
            </a:p>
            <a:p>
              <a:pPr marL="114300" lvl="1"/>
              <a:r>
                <a:rPr lang="en-GB" sz="1200" b="0"/>
                <a:t>Item Type</a:t>
              </a:r>
            </a:p>
            <a:p>
              <a:pPr marL="114300" lvl="1"/>
              <a:r>
                <a:rPr lang="en-GB" sz="1200" b="0"/>
                <a:t>Item Group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5448300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6169025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6888163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7608888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8326438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1276350" y="5094288"/>
              <a:ext cx="1739900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Other GAAP Account</a:t>
              </a: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1179513" y="4997450"/>
              <a:ext cx="17399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Other GAAP Account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1182688" y="3790950"/>
              <a:ext cx="1563687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Intercompany key</a:t>
              </a: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1190625" y="4394200"/>
              <a:ext cx="1566863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   Open item key  </a:t>
              </a: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1644650" y="2178050"/>
              <a:ext cx="6096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Layer</a:t>
              </a: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5427663" y="3797300"/>
              <a:ext cx="3506787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/>
            <a:lstStyle/>
            <a:p>
              <a:r>
                <a:rPr lang="en-US" sz="1600" b="0" dirty="0"/>
                <a:t>Up to five supplementary </a:t>
              </a:r>
              <a:r>
                <a:rPr lang="en-US" sz="1600" b="0" dirty="0" smtClean="0"/>
                <a:t>analysis</a:t>
              </a:r>
            </a:p>
            <a:p>
              <a:r>
                <a:rPr lang="en-US" sz="1600" b="0" dirty="0" smtClean="0"/>
                <a:t>fields on </a:t>
              </a:r>
              <a:r>
                <a:rPr lang="en-US" sz="1600" b="0" dirty="0"/>
                <a:t>a posting line</a:t>
              </a:r>
            </a:p>
          </p:txBody>
        </p:sp>
        <p:sp>
          <p:nvSpPr>
            <p:cNvPr id="22" name="AutoShape 23"/>
            <p:cNvSpPr>
              <a:spLocks/>
            </p:cNvSpPr>
            <p:nvPr/>
          </p:nvSpPr>
          <p:spPr bwMode="auto">
            <a:xfrm rot="5400000">
              <a:off x="7023100" y="1900238"/>
              <a:ext cx="306388" cy="3516312"/>
            </a:xfrm>
            <a:prstGeom prst="rightBrace">
              <a:avLst>
                <a:gd name="adj1" fmla="val 4447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tIns="91440" bIns="91440" anchor="ctr"/>
            <a:lstStyle/>
            <a:p>
              <a:endParaRPr lang="nl-NL" b="0"/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190500" y="2990850"/>
              <a:ext cx="1646238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/>
            <a:lstStyle/>
            <a:p>
              <a:pPr>
                <a:defRPr/>
              </a:pPr>
              <a:r>
                <a:rPr lang="en-US" sz="1100" dirty="0">
                  <a:solidFill>
                    <a:schemeClr val="bg1"/>
                  </a:solidFill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Financial Analytics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EF-QAD-040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297478" y="1169816"/>
            <a:ext cx="8540750" cy="4799013"/>
            <a:chOff x="438150" y="1752600"/>
            <a:chExt cx="8540750" cy="4799013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Align performance of business units to your overall company objectives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Analysis and reporting from C-level executives to business unit managers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 smtClean="0">
                  <a:latin typeface="+mj-lt"/>
                </a:rPr>
                <a:t>Extensive </a:t>
              </a:r>
              <a:r>
                <a:rPr lang="en-US" sz="1600" b="0" dirty="0">
                  <a:latin typeface="+mj-lt"/>
                </a:rPr>
                <a:t>drill-down and analysis capabilities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Dashboards for customer and supplier information</a:t>
              </a: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646613" y="1825625"/>
              <a:ext cx="4238625" cy="1292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Ensures overall state of the business analysis as strategic options are analyzed for the CFO</a:t>
              </a:r>
            </a:p>
          </p:txBody>
        </p:sp>
        <p:pic>
          <p:nvPicPr>
            <p:cNvPr id="6" name="Picture 24"/>
            <p:cNvPicPr>
              <a:picLocks noChangeAspect="1" noChangeArrowheads="1"/>
            </p:cNvPicPr>
            <p:nvPr/>
          </p:nvPicPr>
          <p:blipFill>
            <a:blip r:embed="rId2"/>
            <a:srcRect l="8571" t="28648" r="8382" b="16800"/>
            <a:stretch>
              <a:fillRect/>
            </a:stretch>
          </p:blipFill>
          <p:spPr bwMode="auto">
            <a:xfrm>
              <a:off x="4148138" y="3118287"/>
              <a:ext cx="4830762" cy="1984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Provide flexible, powerful, and detailed financial reporting and analysis</a:t>
            </a:r>
          </a:p>
          <a:p>
            <a:r>
              <a:rPr lang="en-GB" sz="2400" dirty="0" smtClean="0"/>
              <a:t>Eliminate need to create separate COA elements for individual reporting.</a:t>
            </a:r>
          </a:p>
          <a:p>
            <a:r>
              <a:rPr lang="en-GB" sz="2400" dirty="0" smtClean="0"/>
              <a:t>Use with standard accounts</a:t>
            </a:r>
          </a:p>
          <a:p>
            <a:pPr lvl="1"/>
            <a:r>
              <a:rPr lang="en-GB" dirty="0" smtClean="0"/>
              <a:t> </a:t>
            </a:r>
            <a:r>
              <a:rPr lang="en-GB" sz="2200" dirty="0" smtClean="0"/>
              <a:t>Exception: bank, closing, and tax accounts.</a:t>
            </a:r>
          </a:p>
          <a:p>
            <a:r>
              <a:rPr lang="en-GB" sz="2400" dirty="0" smtClean="0"/>
              <a:t>Not applicable to system accounts</a:t>
            </a:r>
          </a:p>
          <a:p>
            <a:pPr lvl="1"/>
            <a:r>
              <a:rPr lang="en-GB" sz="2200" dirty="0" smtClean="0"/>
              <a:t>Exception: PO receipts</a:t>
            </a:r>
          </a:p>
          <a:p>
            <a:r>
              <a:rPr lang="en-GB" sz="2400" dirty="0" smtClean="0"/>
              <a:t>Two types</a:t>
            </a:r>
            <a:r>
              <a:rPr lang="en-GB" dirty="0" smtClean="0"/>
              <a:t>:</a:t>
            </a:r>
          </a:p>
          <a:p>
            <a:pPr lvl="1"/>
            <a:r>
              <a:rPr lang="en-GB" sz="2200" dirty="0" smtClean="0"/>
              <a:t>System SAFs</a:t>
            </a:r>
          </a:p>
          <a:p>
            <a:pPr lvl="1"/>
            <a:r>
              <a:rPr lang="en-GB" sz="2200" dirty="0" smtClean="0"/>
              <a:t>User-Defined SAFs</a:t>
            </a:r>
          </a:p>
          <a:p>
            <a:r>
              <a:rPr lang="en-GB" sz="2400" dirty="0" smtClean="0"/>
              <a:t>Link SAFs to accounts, cost </a:t>
            </a:r>
            <a:r>
              <a:rPr lang="en-GB" sz="2400" dirty="0" err="1" smtClean="0"/>
              <a:t>centers</a:t>
            </a:r>
            <a:r>
              <a:rPr lang="en-GB" sz="2400" dirty="0" smtClean="0"/>
              <a:t>, and projects</a:t>
            </a:r>
            <a:endParaRPr lang="en-US" sz="2400" dirty="0" smtClean="0"/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SAFs Highlights</a:t>
            </a:r>
            <a:endParaRPr lang="en-US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EF-SAF-030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structures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Concepts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SAF concepts to streamline SAF analysis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SAF concepts </a:t>
            </a:r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automatically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retrieve data from operational transactions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Codes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the analysis details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Ledger Account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Analysis Tab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Analysis Type = SAF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 Code, for example,  Manufacturing, Travel…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Setup Overview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 Create SAF concept and codes</a:t>
            </a:r>
          </a:p>
          <a:p>
            <a:r>
              <a:rPr lang="en-US" dirty="0" smtClean="0"/>
              <a:t>Step 2: Create SAF structure and add concepts and codes to it</a:t>
            </a:r>
          </a:p>
          <a:p>
            <a:r>
              <a:rPr lang="en-US" dirty="0" smtClean="0"/>
              <a:t>Step 3: Link structure to GL account, cost center or project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 Setup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EF-SAF-060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68263" y="3570288"/>
            <a:ext cx="8990012" cy="2525712"/>
            <a:chOff x="153988" y="3236913"/>
            <a:chExt cx="8990012" cy="2525712"/>
          </a:xfrm>
        </p:grpSpPr>
        <p:pic>
          <p:nvPicPr>
            <p:cNvPr id="717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176" name="Rectangle 9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7" name="Rectangle 10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8" name="Rectangle 11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 not require additional setup.</a:t>
            </a:r>
          </a:p>
          <a:p>
            <a:r>
              <a:rPr lang="en-US" dirty="0" smtClean="0"/>
              <a:t>Automatically retrieve data for manufacturing, sales and purchase orders, and inventory transactions.</a:t>
            </a:r>
          </a:p>
          <a:p>
            <a:r>
              <a:rPr lang="en-US" dirty="0" smtClean="0"/>
              <a:t>Predefined system SAF concepts:</a:t>
            </a:r>
          </a:p>
          <a:p>
            <a:pPr lvl="1"/>
            <a:r>
              <a:rPr lang="en-US" dirty="0" smtClean="0"/>
              <a:t>Product Line</a:t>
            </a:r>
          </a:p>
          <a:p>
            <a:pPr lvl="1"/>
            <a:r>
              <a:rPr lang="en-US" dirty="0" smtClean="0"/>
              <a:t>Site</a:t>
            </a:r>
          </a:p>
          <a:p>
            <a:pPr lvl="1"/>
            <a:r>
              <a:rPr lang="en-US" dirty="0" smtClean="0"/>
              <a:t>Item Type</a:t>
            </a:r>
          </a:p>
          <a:p>
            <a:pPr lvl="1"/>
            <a:r>
              <a:rPr lang="en-US" dirty="0" smtClean="0"/>
              <a:t>Item Group </a:t>
            </a:r>
          </a:p>
          <a:p>
            <a:pPr lvl="1"/>
            <a:r>
              <a:rPr lang="en-US" dirty="0" smtClean="0"/>
              <a:t>Region</a:t>
            </a:r>
          </a:p>
          <a:p>
            <a:pPr lvl="1"/>
            <a:r>
              <a:rPr lang="en-US" dirty="0" smtClean="0"/>
              <a:t>Customer Type</a:t>
            </a:r>
          </a:p>
          <a:p>
            <a:pPr lvl="1"/>
            <a:r>
              <a:rPr lang="en-US" dirty="0" smtClean="0"/>
              <a:t>Supplier Type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 SAFs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EF-SAF-062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 additional setup.</a:t>
            </a:r>
          </a:p>
          <a:p>
            <a:r>
              <a:rPr lang="en-US" dirty="0" smtClean="0"/>
              <a:t>Created based on business need.</a:t>
            </a:r>
          </a:p>
          <a:p>
            <a:r>
              <a:rPr lang="en-US" dirty="0" smtClean="0"/>
              <a:t>Do not automatically retrieve code values from transactions.</a:t>
            </a:r>
          </a:p>
          <a:p>
            <a:r>
              <a:rPr lang="en-US" dirty="0" smtClean="0"/>
              <a:t>Normally, applied to Financial transactions, and Fixed Assets.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User-Defined SAFs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EF-SAF-064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 Example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EF-SAF-068</a:t>
            </a:r>
          </a:p>
        </p:txBody>
      </p:sp>
      <p:graphicFrame>
        <p:nvGraphicFramePr>
          <p:cNvPr id="650245" name="Group 5"/>
          <p:cNvGraphicFramePr>
            <a:graphicFrameLocks noGrp="1"/>
          </p:cNvGraphicFramePr>
          <p:nvPr/>
        </p:nvGraphicFramePr>
        <p:xfrm>
          <a:off x="495300" y="938213"/>
          <a:ext cx="8153400" cy="5053013"/>
        </p:xfrm>
        <a:graphic>
          <a:graphicData uri="http://schemas.openxmlformats.org/drawingml/2006/table">
            <a:tbl>
              <a:tblPr/>
              <a:tblGrid>
                <a:gridCol w="2017713"/>
                <a:gridCol w="1484312"/>
                <a:gridCol w="1639888"/>
                <a:gridCol w="1606550"/>
                <a:gridCol w="1404937"/>
              </a:tblGrid>
              <a:tr h="89217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SAF concept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Site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10-100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10-200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10-300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10-400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Line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(Finished Goods)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(Service)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99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(Tooling )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Intersite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FINGOOD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KIT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RAW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COMP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870403"/>
            <a:ext cx="8229600" cy="5424488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 a sales order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Sales order is shipped 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Operational Transaction Post.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Review posting and SAF analysis</a:t>
            </a:r>
          </a:p>
          <a:p>
            <a:pPr marL="933450" lvl="1" indent="-533400">
              <a:buAutoNum type="alphaU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Transactions Extended view</a:t>
            </a:r>
          </a:p>
          <a:p>
            <a:pPr marL="933450" lvl="1" indent="-533400">
              <a:buAutoNum type="alphaU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Transactions by SAF View </a:t>
            </a:r>
          </a:p>
          <a:p>
            <a:pPr marL="933450" lvl="1" indent="-533400">
              <a:buAutoNum type="alphaUcPeriod"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33450" lvl="1" indent="-533400">
              <a:buNone/>
            </a:pPr>
            <a:endParaRPr lang="en-US" b="1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Scenario Example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EF-SAF-070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Management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EF-QAD-050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1156593"/>
            <a:ext cx="8447088" cy="4802188"/>
            <a:chOff x="438150" y="1749425"/>
            <a:chExt cx="8447088" cy="480218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Extensive set of reports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Graphical output that is easy to customize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Unlimited report variants can be created for any specific requirement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Reports in company statutory currency and company chart of accounts for comparison of business operations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Spreadsheet style browses that allow detailed selections and easily generate one-off reports</a:t>
              </a:r>
              <a:endParaRPr lang="en-US" sz="11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1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12827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Board Reporting made simple, and decision making made black and white with flexible, graphical reporting for the CFO</a:t>
              </a:r>
            </a:p>
          </p:txBody>
        </p:sp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4391025" y="3154363"/>
              <a:ext cx="4349750" cy="2165350"/>
              <a:chOff x="4190163" y="2846087"/>
              <a:chExt cx="4692580" cy="2457419"/>
            </a:xfrm>
          </p:grpSpPr>
          <p:pic>
            <p:nvPicPr>
              <p:cNvPr id="7" name="Picture 3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190163" y="2846087"/>
                <a:ext cx="4692580" cy="245741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8" name="Picture 3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253859" y="3083719"/>
                <a:ext cx="594366" cy="18078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Multi-GAAP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EF-QAD-060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47238" y="807417"/>
            <a:ext cx="8639175" cy="5280025"/>
            <a:chOff x="438150" y="1520825"/>
            <a:chExt cx="8639175" cy="5280025"/>
          </a:xfrm>
        </p:grpSpPr>
        <p:sp>
          <p:nvSpPr>
            <p:cNvPr id="4" name="Footer Placeholder 1"/>
            <p:cNvSpPr txBox="1">
              <a:spLocks/>
            </p:cNvSpPr>
            <p:nvPr/>
          </p:nvSpPr>
          <p:spPr>
            <a:xfrm>
              <a:off x="7235825" y="6591300"/>
              <a:ext cx="1841500" cy="20955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b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EF-QAD-060</a:t>
              </a: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5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89463" y="2536825"/>
              <a:ext cx="4238625" cy="115728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881563" y="1520825"/>
              <a:ext cx="3635375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Accounting layers allow multi-GAAP reporting from a single set of books</a:t>
              </a:r>
              <a:endParaRPr lang="en-US" sz="18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71500" y="1663700"/>
              <a:ext cx="3681413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Accounting Layers allow for multi-GAAP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Multiple charts of accounts (COA) for reporting purposes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Ability to combine accounting layers in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Simulate GAAP transformation transactions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Allocation module and Supplementary Analysis Fields to support IFRS segment reporting</a:t>
              </a:r>
              <a:endParaRPr lang="en-US" sz="1600" b="0" dirty="0">
                <a:latin typeface="+mj-lt"/>
              </a:endParaRPr>
            </a:p>
          </p:txBody>
        </p:sp>
        <p:grpSp>
          <p:nvGrpSpPr>
            <p:cNvPr id="8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610100" y="3843375"/>
              <a:ext cx="3681413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The Alternate Chart of Account function lets you create a separate COA that is different from the operational COA for business or legal </a:t>
              </a:r>
              <a:r>
                <a:rPr lang="en-US" sz="1800" b="0" dirty="0" smtClean="0">
                  <a:latin typeface="+mj-lt"/>
                </a:rPr>
                <a:t>reasons</a:t>
              </a:r>
              <a:r>
                <a:rPr lang="en-US" sz="1800" dirty="0" smtClean="0">
                  <a:latin typeface="+mj-lt"/>
                </a:rPr>
                <a:t> </a:t>
              </a:r>
              <a:endParaRPr lang="en-US" sz="18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Budgeting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EF-QAD-070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00136" y="894077"/>
            <a:ext cx="8724900" cy="5146675"/>
            <a:chOff x="381000" y="1406525"/>
            <a:chExt cx="8724900" cy="514667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191000" y="1406525"/>
              <a:ext cx="4914900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Quick, flexible, collaborative budgeting process for the Finance Manager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81000" y="1590675"/>
              <a:ext cx="3951288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Supports multiple versions of budgets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Budget periods can be different from accounting periods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Recording of forecasts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On-line budget checking and warnings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Import budget data from </a:t>
              </a:r>
              <a:br>
                <a:rPr lang="en-AU" sz="1600" b="0" dirty="0">
                  <a:latin typeface="+mj-lt"/>
                </a:rPr>
              </a:br>
              <a:r>
                <a:rPr lang="en-AU" sz="1600" b="0" dirty="0">
                  <a:latin typeface="+mj-lt"/>
                </a:rPr>
                <a:t>Microsoft Excel</a:t>
              </a:r>
              <a:r>
                <a:rPr lang="en-AU" sz="1600" b="0" baseline="30000" dirty="0">
                  <a:latin typeface="+mj-lt"/>
                  <a:cs typeface="Tahoma" pitchFamily="34" charset="0"/>
                </a:rPr>
                <a:t>®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Live modification of budgets using Microsoft Excel</a:t>
              </a:r>
              <a:r>
                <a:rPr lang="en-AU" sz="1600" b="0" baseline="30000" dirty="0">
                  <a:latin typeface="+mj-lt"/>
                  <a:cs typeface="Tahoma" pitchFamily="34" charset="0"/>
                </a:rPr>
                <a:t>®</a:t>
              </a:r>
              <a:endParaRPr lang="en-AU" sz="16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Supports multi-level budgeting and actuals coming from multiple companies</a:t>
              </a:r>
            </a:p>
          </p:txBody>
        </p:sp>
        <p:pic>
          <p:nvPicPr>
            <p:cNvPr id="7" name="Picture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67200" y="2111375"/>
              <a:ext cx="4791075" cy="3481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GRC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EF-QAD-080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47718" y="915219"/>
            <a:ext cx="8447088" cy="5165725"/>
            <a:chOff x="438150" y="1387475"/>
            <a:chExt cx="8447088" cy="51657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103688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Extensive set of solutions for Governance, Risk and Compliance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Minimizes costs of compliance to government regulations such as Sarbanes-Oxley, IFRS, FDA Part 11 </a:t>
              </a:r>
              <a:br>
                <a:rPr lang="en-US" sz="1400" b="0" dirty="0">
                  <a:latin typeface="+mj-lt"/>
                </a:rPr>
              </a:br>
              <a:r>
                <a:rPr lang="en-US" sz="1400" b="0" dirty="0">
                  <a:latin typeface="+mj-lt"/>
                </a:rPr>
                <a:t>and other governance requirements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Extensive automated controls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Role based security up to activity level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Segregation of duties enforcement and associated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Trade compliance using QAD TMS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Access control including forced</a:t>
              </a:r>
              <a:r>
                <a:rPr lang="en-AU" sz="1400" b="0" dirty="0">
                  <a:latin typeface="+mj-lt"/>
                </a:rPr>
                <a:t> password complexity, aging and intrusion detection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38663" y="1387475"/>
              <a:ext cx="4251325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8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Helps companies stay compliant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8" descr="Role_Permission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00588" y="1890713"/>
              <a:ext cx="3803650" cy="376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Consolidations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EF-QAD-090</a:t>
            </a:r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297478" y="1106353"/>
            <a:ext cx="8539163" cy="4802188"/>
            <a:chOff x="438150" y="1749425"/>
            <a:chExt cx="8539163" cy="4802188"/>
          </a:xfrm>
        </p:grpSpPr>
        <p:grpSp>
          <p:nvGrpSpPr>
            <p:cNvPr id="4" name="Group 47"/>
            <p:cNvGrpSpPr>
              <a:grpSpLocks/>
            </p:cNvGrpSpPr>
            <p:nvPr/>
          </p:nvGrpSpPr>
          <p:grpSpPr bwMode="auto">
            <a:xfrm>
              <a:off x="4521200" y="2697163"/>
              <a:ext cx="4456113" cy="2481262"/>
              <a:chOff x="4510088" y="2571751"/>
              <a:chExt cx="4558030" cy="2537460"/>
            </a:xfrm>
          </p:grpSpPr>
          <p:pic>
            <p:nvPicPr>
              <p:cNvPr id="5" name="Picture 5" descr="WORLD_2718C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510088" y="2571751"/>
                <a:ext cx="4558030" cy="2537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Oval 8"/>
              <p:cNvSpPr>
                <a:spLocks noChangeArrowheads="1"/>
              </p:cNvSpPr>
              <p:nvPr/>
            </p:nvSpPr>
            <p:spPr bwMode="auto">
              <a:xfrm>
                <a:off x="52616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5247323" y="3515069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6603048" y="3328182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9" name="Oval 11"/>
              <p:cNvSpPr>
                <a:spLocks noChangeArrowheads="1"/>
              </p:cNvSpPr>
              <p:nvPr/>
            </p:nvSpPr>
            <p:spPr bwMode="auto">
              <a:xfrm>
                <a:off x="6723698" y="3434253"/>
                <a:ext cx="68262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0" name="Oval 12"/>
              <p:cNvSpPr>
                <a:spLocks noChangeArrowheads="1"/>
              </p:cNvSpPr>
              <p:nvPr/>
            </p:nvSpPr>
            <p:spPr bwMode="auto">
              <a:xfrm>
                <a:off x="6833235" y="3253680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1" name="Oval 13"/>
              <p:cNvSpPr>
                <a:spLocks noChangeArrowheads="1"/>
              </p:cNvSpPr>
              <p:nvPr/>
            </p:nvSpPr>
            <p:spPr bwMode="auto">
              <a:xfrm>
                <a:off x="8112760" y="3685541"/>
                <a:ext cx="68263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5642610" y="3598411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7014210" y="4507594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80048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5402898" y="382949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cxnSp>
            <p:nvCxnSpPr>
              <p:cNvPr id="16" name="AutoShape 53"/>
              <p:cNvCxnSpPr>
                <a:cxnSpLocks noChangeShapeType="1"/>
                <a:stCxn id="6" idx="7"/>
                <a:endCxn id="12" idx="1"/>
              </p:cNvCxnSpPr>
              <p:nvPr/>
            </p:nvCxnSpPr>
            <p:spPr bwMode="auto">
              <a:xfrm rot="-5400000">
                <a:off x="5426423" y="3504025"/>
                <a:ext cx="121224" cy="330200"/>
              </a:xfrm>
              <a:prstGeom prst="curvedConnector3">
                <a:avLst>
                  <a:gd name="adj1" fmla="val 258333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7" name="AutoShape 55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 flipV="1">
                <a:off x="5702935" y="3477187"/>
                <a:ext cx="1082675" cy="131326"/>
              </a:xfrm>
              <a:prstGeom prst="curvedConnector2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8" name="AutoShape 56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>
                <a:off x="5702935" y="3608513"/>
                <a:ext cx="1358900" cy="921810"/>
              </a:xfrm>
              <a:prstGeom prst="curvedConnector4">
                <a:avLst>
                  <a:gd name="adj1" fmla="val 84694"/>
                  <a:gd name="adj2" fmla="val 99588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" name="AutoShape 57"/>
              <p:cNvCxnSpPr>
                <a:cxnSpLocks noChangeShapeType="1"/>
                <a:stCxn id="8" idx="1"/>
                <a:endCxn id="12" idx="6"/>
              </p:cNvCxnSpPr>
              <p:nvPr/>
            </p:nvCxnSpPr>
            <p:spPr bwMode="auto">
              <a:xfrm rot="-5400000" flipH="1" flipV="1">
                <a:off x="6016038" y="3034706"/>
                <a:ext cx="292959" cy="900113"/>
              </a:xfrm>
              <a:prstGeom prst="curvedConnector4">
                <a:avLst>
                  <a:gd name="adj1" fmla="val 17241"/>
                  <a:gd name="adj2" fmla="val 87477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0" name="AutoShape 59"/>
              <p:cNvCxnSpPr>
                <a:cxnSpLocks noChangeShapeType="1"/>
                <a:stCxn id="14" idx="2"/>
              </p:cNvCxnSpPr>
              <p:nvPr/>
            </p:nvCxnSpPr>
            <p:spPr bwMode="auto">
              <a:xfrm rot="10800000">
                <a:off x="5795010" y="3576945"/>
                <a:ext cx="2209800" cy="175522"/>
              </a:xfrm>
              <a:prstGeom prst="curvedConnector3">
                <a:avLst>
                  <a:gd name="adj1" fmla="val 50431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" name="AutoShape 70"/>
              <p:cNvCxnSpPr>
                <a:cxnSpLocks noChangeShapeType="1"/>
                <a:stCxn id="10" idx="2"/>
              </p:cNvCxnSpPr>
              <p:nvPr/>
            </p:nvCxnSpPr>
            <p:spPr bwMode="auto">
              <a:xfrm rot="10800000" flipV="1">
                <a:off x="5741035" y="3286511"/>
                <a:ext cx="1092200" cy="311900"/>
              </a:xfrm>
              <a:prstGeom prst="curvedConnector3">
                <a:avLst>
                  <a:gd name="adj1" fmla="val 98546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2" name="AutoShape 71"/>
              <p:cNvCxnSpPr>
                <a:cxnSpLocks noChangeShapeType="1"/>
                <a:stCxn id="11" idx="5"/>
              </p:cNvCxnSpPr>
              <p:nvPr/>
            </p:nvCxnSpPr>
            <p:spPr bwMode="auto">
              <a:xfrm rot="16200000" flipV="1">
                <a:off x="6950008" y="2519613"/>
                <a:ext cx="142692" cy="2300288"/>
              </a:xfrm>
              <a:prstGeom prst="curvedConnector4">
                <a:avLst>
                  <a:gd name="adj1" fmla="val -134514"/>
                  <a:gd name="adj2" fmla="val 77019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3" name="AutoShape 72"/>
              <p:cNvCxnSpPr>
                <a:cxnSpLocks noChangeShapeType="1"/>
              </p:cNvCxnSpPr>
              <p:nvPr/>
            </p:nvCxnSpPr>
            <p:spPr bwMode="auto">
              <a:xfrm flipV="1">
                <a:off x="5445760" y="3631243"/>
                <a:ext cx="238125" cy="219719"/>
              </a:xfrm>
              <a:prstGeom prst="curvedConnector3">
                <a:avLst>
                  <a:gd name="adj1" fmla="val -4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4" name="AutoShape 73"/>
              <p:cNvCxnSpPr>
                <a:cxnSpLocks noChangeShapeType="1"/>
                <a:endCxn id="25" idx="0"/>
              </p:cNvCxnSpPr>
              <p:nvPr/>
            </p:nvCxnSpPr>
            <p:spPr bwMode="auto">
              <a:xfrm flipV="1">
                <a:off x="5299710" y="3477187"/>
                <a:ext cx="457200" cy="60612"/>
              </a:xfrm>
              <a:prstGeom prst="curvedConnector4">
                <a:avLst>
                  <a:gd name="adj1" fmla="val 4167"/>
                  <a:gd name="adj2" fmla="val 400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25" name="AutoShape 74"/>
              <p:cNvSpPr>
                <a:spLocks noChangeArrowheads="1"/>
              </p:cNvSpPr>
              <p:nvPr/>
            </p:nvSpPr>
            <p:spPr bwMode="auto">
              <a:xfrm>
                <a:off x="5641883" y="3477639"/>
                <a:ext cx="228956" cy="241894"/>
              </a:xfrm>
              <a:prstGeom prst="star5">
                <a:avLst/>
              </a:prstGeom>
              <a:solidFill>
                <a:srgbClr val="4933E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nl-NL" b="0">
                  <a:latin typeface="+mj-lt"/>
                </a:endParaRP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210050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A subsidiary entity can be a part of multiple consolidation entities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Proportional Consolidation is supported 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You can build up hierarchies of consolidation entities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Fast balance level consolidation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Automatic tracking of intercompany transactions to support elimination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Consolidate separately by accounting layer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Support simulations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1016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Provides quick &amp; complete consolidation process for the Finance Manager</a:t>
              </a:r>
            </a:p>
          </p:txBody>
        </p:sp>
        <p:grpSp>
          <p:nvGrpSpPr>
            <p:cNvPr id="28" name="Group 48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2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3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3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3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3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3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3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3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3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3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3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4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4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4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4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4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4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1267</TotalTime>
  <Words>2719</Words>
  <Application>Microsoft Office PowerPoint</Application>
  <PresentationFormat>On-screen Show (4:3)</PresentationFormat>
  <Paragraphs>798</Paragraphs>
  <Slides>46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QAD 2010 Template</vt:lpstr>
      <vt:lpstr>Image</vt:lpstr>
      <vt:lpstr>Components and Concepts</vt:lpstr>
      <vt:lpstr>Overview</vt:lpstr>
      <vt:lpstr>Components of Enterprise Financials</vt:lpstr>
      <vt:lpstr>QAD Financial Analytics</vt:lpstr>
      <vt:lpstr>QAD Management Reporting</vt:lpstr>
      <vt:lpstr>QAD Multi-GAAP</vt:lpstr>
      <vt:lpstr>QAD Budgeting</vt:lpstr>
      <vt:lpstr>QAD GRC</vt:lpstr>
      <vt:lpstr>QAD Consolidations</vt:lpstr>
      <vt:lpstr>QAD Allocations</vt:lpstr>
      <vt:lpstr>QAD Financial Shared Services</vt:lpstr>
      <vt:lpstr>QAD Credit Management</vt:lpstr>
      <vt:lpstr>QAD Tax Management</vt:lpstr>
      <vt:lpstr>QAD General Ledger</vt:lpstr>
      <vt:lpstr>QAD Multiple Currency</vt:lpstr>
      <vt:lpstr>QAD Accounts Receivable</vt:lpstr>
      <vt:lpstr>QAD Accounts Payable</vt:lpstr>
      <vt:lpstr>QAD Banking/Cash Management</vt:lpstr>
      <vt:lpstr>QAD Cost Management</vt:lpstr>
      <vt:lpstr>Business Model</vt:lpstr>
      <vt:lpstr>Four Levels of Data</vt:lpstr>
      <vt:lpstr>Shared Sets</vt:lpstr>
      <vt:lpstr>Shared Sets</vt:lpstr>
      <vt:lpstr>Business Relation</vt:lpstr>
      <vt:lpstr>Business Relation</vt:lpstr>
      <vt:lpstr>Accounting Layers</vt:lpstr>
      <vt:lpstr>Accounting Layers</vt:lpstr>
      <vt:lpstr>Daybooks</vt:lpstr>
      <vt:lpstr>Operational Transaction Post</vt:lpstr>
      <vt:lpstr>Journal Entry View</vt:lpstr>
      <vt:lpstr>Journal Entry View</vt:lpstr>
      <vt:lpstr>Trial Balance View </vt:lpstr>
      <vt:lpstr>Alternate Chart Of Accounts </vt:lpstr>
      <vt:lpstr>Currencies  </vt:lpstr>
      <vt:lpstr>Definitions</vt:lpstr>
      <vt:lpstr>Example</vt:lpstr>
      <vt:lpstr>GL Account Create</vt:lpstr>
      <vt:lpstr>GL Account Create</vt:lpstr>
      <vt:lpstr>GL Analytical Coding Segments</vt:lpstr>
      <vt:lpstr>SAFs Highlights</vt:lpstr>
      <vt:lpstr>SAF Setup Overview</vt:lpstr>
      <vt:lpstr>SAF Setup</vt:lpstr>
      <vt:lpstr>System SAFs </vt:lpstr>
      <vt:lpstr>User-Defined SAFs</vt:lpstr>
      <vt:lpstr>SAF Example</vt:lpstr>
      <vt:lpstr>Scenario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112</cp:revision>
  <dcterms:created xsi:type="dcterms:W3CDTF">2010-10-05T00:44:07Z</dcterms:created>
  <dcterms:modified xsi:type="dcterms:W3CDTF">2012-04-20T14:48:54Z</dcterms:modified>
</cp:coreProperties>
</file>