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40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2FA609-F539-4733-B3C1-CAA97EC6DD27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00309-FFF2-4FC8-9B1B-B7606F103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89750" y="6565900"/>
            <a:ext cx="2133600" cy="2921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pPr>
              <a:defRPr/>
            </a:pPr>
            <a:fld id="{588FBCB5-00B8-4052-9644-86DD305634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89750" y="6565900"/>
            <a:ext cx="2133600" cy="2921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pPr>
              <a:defRPr/>
            </a:pPr>
            <a:fld id="{7D3FB45C-1A7A-4761-8305-D718FF5CA6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2" r:id="rId10"/>
    <p:sldLayoutId id="2147483663" r:id="rId11"/>
    <p:sldLayoutId id="214748366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1"/>
            <a:ext cx="8229600" cy="13684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Dive into the Richness of </a:t>
            </a:r>
            <a:br>
              <a:rPr lang="en-US" dirty="0" smtClean="0"/>
            </a:br>
            <a:r>
              <a:rPr lang="en-US" dirty="0" smtClean="0"/>
              <a:t>the Enterprise Financials Functionality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QAD </a:t>
            </a:r>
            <a:r>
              <a:rPr lang="en-US" smtClean="0"/>
              <a:t>2012 </a:t>
            </a:r>
            <a:r>
              <a:rPr lang="en-US" dirty="0" smtClean="0"/>
              <a:t>Enterprise Edition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Enterprise Financials?</a:t>
            </a:r>
          </a:p>
          <a:p>
            <a:r>
              <a:rPr lang="en-US" dirty="0" smtClean="0"/>
              <a:t>Benefits of QAD Enterprise Financials</a:t>
            </a:r>
          </a:p>
          <a:p>
            <a:r>
              <a:rPr lang="en-US" dirty="0" smtClean="0"/>
              <a:t>Components of QAD Enterprise Financials</a:t>
            </a:r>
          </a:p>
          <a:p>
            <a:r>
              <a:rPr lang="en-US" dirty="0" smtClean="0"/>
              <a:t>Demonstration</a:t>
            </a:r>
          </a:p>
          <a:p>
            <a:r>
              <a:rPr lang="en-US" dirty="0" smtClean="0"/>
              <a:t>Question and Answer Session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EF-WEL-010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2460625" y="5380650"/>
            <a:ext cx="6126163" cy="539750"/>
            <a:chOff x="992" y="1110"/>
            <a:chExt cx="3859" cy="340"/>
          </a:xfrm>
        </p:grpSpPr>
        <p:sp>
          <p:nvSpPr>
            <p:cNvPr id="11300" name="Text Box 4"/>
            <p:cNvSpPr txBox="1">
              <a:spLocks noChangeArrowheads="1"/>
            </p:cNvSpPr>
            <p:nvPr/>
          </p:nvSpPr>
          <p:spPr bwMode="auto">
            <a:xfrm>
              <a:off x="1135" y="1140"/>
              <a:ext cx="2955" cy="3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 algn="ctr"/>
              <a:r>
                <a:rPr lang="en-US" sz="2000"/>
                <a:t>Usability: Focus on Human Engineering</a:t>
              </a:r>
            </a:p>
          </p:txBody>
        </p:sp>
        <p:sp>
          <p:nvSpPr>
            <p:cNvPr id="11301" name="Rectangle 5"/>
            <p:cNvSpPr>
              <a:spLocks noChangeArrowheads="1"/>
            </p:cNvSpPr>
            <p:nvPr/>
          </p:nvSpPr>
          <p:spPr bwMode="auto">
            <a:xfrm rot="10800000">
              <a:off x="4508" y="1128"/>
              <a:ext cx="283" cy="225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wrap="none" tIns="91440" bIns="91440" anchor="ctr"/>
            <a:lstStyle/>
            <a:p>
              <a:pPr algn="ctr"/>
              <a:r>
                <a:rPr lang="en-US" sz="800" b="1">
                  <a:solidFill>
                    <a:schemeClr val="bg1"/>
                  </a:solidFill>
                  <a:latin typeface="Verdana" pitchFamily="34" charset="0"/>
                  <a:cs typeface="Tahoma" pitchFamily="34" charset="0"/>
                </a:rPr>
                <a:t> </a:t>
              </a:r>
            </a:p>
          </p:txBody>
        </p:sp>
        <p:sp>
          <p:nvSpPr>
            <p:cNvPr id="11302" name="Line 6"/>
            <p:cNvSpPr>
              <a:spLocks noChangeShapeType="1"/>
            </p:cNvSpPr>
            <p:nvPr/>
          </p:nvSpPr>
          <p:spPr bwMode="auto">
            <a:xfrm>
              <a:off x="992" y="1367"/>
              <a:ext cx="3859" cy="6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GB"/>
            </a:p>
          </p:txBody>
        </p:sp>
        <p:pic>
          <p:nvPicPr>
            <p:cNvPr id="11303" name="Picture 38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34" y="1110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465263" y="4220188"/>
            <a:ext cx="7121525" cy="538162"/>
            <a:chOff x="365" y="2239"/>
            <a:chExt cx="4486" cy="339"/>
          </a:xfrm>
        </p:grpSpPr>
        <p:sp>
          <p:nvSpPr>
            <p:cNvPr id="11296" name="Text Box 16"/>
            <p:cNvSpPr txBox="1">
              <a:spLocks noChangeArrowheads="1"/>
            </p:cNvSpPr>
            <p:nvPr/>
          </p:nvSpPr>
          <p:spPr bwMode="auto">
            <a:xfrm>
              <a:off x="409" y="2268"/>
              <a:ext cx="3680" cy="3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 algn="ctr"/>
              <a:r>
                <a:rPr lang="en-US" sz="2000"/>
                <a:t>Centralization / Standardization / Shared Services</a:t>
              </a:r>
            </a:p>
          </p:txBody>
        </p:sp>
        <p:sp>
          <p:nvSpPr>
            <p:cNvPr id="11297" name="Line 17"/>
            <p:cNvSpPr>
              <a:spLocks noChangeShapeType="1"/>
            </p:cNvSpPr>
            <p:nvPr/>
          </p:nvSpPr>
          <p:spPr bwMode="auto">
            <a:xfrm flipV="1">
              <a:off x="365" y="2503"/>
              <a:ext cx="4486" cy="5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GB"/>
            </a:p>
          </p:txBody>
        </p:sp>
        <p:sp>
          <p:nvSpPr>
            <p:cNvPr id="11298" name="Rectangle 18"/>
            <p:cNvSpPr>
              <a:spLocks noChangeArrowheads="1"/>
            </p:cNvSpPr>
            <p:nvPr/>
          </p:nvSpPr>
          <p:spPr bwMode="auto">
            <a:xfrm rot="10800000">
              <a:off x="4508" y="2258"/>
              <a:ext cx="283" cy="225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wrap="none" tIns="91440" bIns="91440" anchor="ctr"/>
            <a:lstStyle/>
            <a:p>
              <a:pPr algn="ctr"/>
              <a:r>
                <a:rPr lang="en-US" sz="800" b="1">
                  <a:solidFill>
                    <a:schemeClr val="bg1"/>
                  </a:solidFill>
                  <a:cs typeface="Tahoma" pitchFamily="34" charset="0"/>
                </a:rPr>
                <a:t> </a:t>
              </a:r>
            </a:p>
          </p:txBody>
        </p:sp>
        <p:pic>
          <p:nvPicPr>
            <p:cNvPr id="11299" name="Picture 39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27" y="2239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92" name="Text Box 12"/>
          <p:cNvSpPr txBox="1">
            <a:spLocks noChangeArrowheads="1"/>
          </p:cNvSpPr>
          <p:nvPr/>
        </p:nvSpPr>
        <p:spPr bwMode="auto">
          <a:xfrm>
            <a:off x="4724400" y="1935775"/>
            <a:ext cx="2581275" cy="49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pPr algn="ctr"/>
            <a:r>
              <a:rPr lang="en-US" sz="2000"/>
              <a:t>Enterprise Financials</a:t>
            </a:r>
          </a:p>
        </p:txBody>
      </p:sp>
      <p:sp>
        <p:nvSpPr>
          <p:cNvPr id="11293" name="Line 13"/>
          <p:cNvSpPr>
            <a:spLocks noChangeShapeType="1"/>
          </p:cNvSpPr>
          <p:nvPr/>
        </p:nvSpPr>
        <p:spPr bwMode="auto">
          <a:xfrm>
            <a:off x="3387725" y="2300900"/>
            <a:ext cx="5199063" cy="1587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GB"/>
          </a:p>
        </p:txBody>
      </p:sp>
      <p:sp>
        <p:nvSpPr>
          <p:cNvPr id="11294" name="Rectangle 14"/>
          <p:cNvSpPr>
            <a:spLocks noChangeArrowheads="1"/>
          </p:cNvSpPr>
          <p:nvPr/>
        </p:nvSpPr>
        <p:spPr bwMode="auto">
          <a:xfrm rot="10800000">
            <a:off x="8042275" y="1921488"/>
            <a:ext cx="449263" cy="357187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</p:spPr>
        <p:txBody>
          <a:bodyPr rot="10800000" wrap="none" tIns="91440" bIns="9144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cs typeface="Tahoma" pitchFamily="34" charset="0"/>
              </a:rPr>
              <a:t> </a:t>
            </a:r>
          </a:p>
        </p:txBody>
      </p:sp>
      <p:pic>
        <p:nvPicPr>
          <p:cNvPr id="11295" name="Picture 40" descr="checkmar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3550" y="1905613"/>
            <a:ext cx="3476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2636838" y="2488225"/>
            <a:ext cx="5949950" cy="522288"/>
            <a:chOff x="1103" y="1862"/>
            <a:chExt cx="3748" cy="329"/>
          </a:xfrm>
        </p:grpSpPr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1103" y="1871"/>
              <a:ext cx="3748" cy="320"/>
              <a:chOff x="1103" y="1871"/>
              <a:chExt cx="3748" cy="320"/>
            </a:xfrm>
          </p:grpSpPr>
          <p:sp>
            <p:nvSpPr>
              <p:cNvPr id="11289" name="Text Box 32"/>
              <p:cNvSpPr txBox="1">
                <a:spLocks noChangeArrowheads="1"/>
              </p:cNvSpPr>
              <p:nvPr/>
            </p:nvSpPr>
            <p:spPr bwMode="auto">
              <a:xfrm>
                <a:off x="1249" y="1881"/>
                <a:ext cx="2853" cy="31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>
                <a:spAutoFit/>
              </a:bodyPr>
              <a:lstStyle/>
              <a:p>
                <a:pPr algn="ctr"/>
                <a:r>
                  <a:rPr lang="en-US" sz="2000"/>
                  <a:t>New Customer Management Features</a:t>
                </a:r>
              </a:p>
            </p:txBody>
          </p:sp>
          <p:sp>
            <p:nvSpPr>
              <p:cNvPr id="11290" name="Line 33"/>
              <p:cNvSpPr>
                <a:spLocks noChangeShapeType="1"/>
              </p:cNvSpPr>
              <p:nvPr/>
            </p:nvSpPr>
            <p:spPr bwMode="auto">
              <a:xfrm flipV="1">
                <a:off x="1103" y="2108"/>
                <a:ext cx="3748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GB"/>
              </a:p>
            </p:txBody>
          </p:sp>
          <p:sp>
            <p:nvSpPr>
              <p:cNvPr id="11291" name="Rectangle 34"/>
              <p:cNvSpPr>
                <a:spLocks noChangeArrowheads="1"/>
              </p:cNvSpPr>
              <p:nvPr/>
            </p:nvSpPr>
            <p:spPr bwMode="auto">
              <a:xfrm rot="10800000">
                <a:off x="4507" y="1871"/>
                <a:ext cx="283" cy="225"/>
              </a:xfrm>
              <a:prstGeom prst="rect">
                <a:avLst/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tIns="91440" bIns="91440" anchor="ctr"/>
              <a:lstStyle/>
              <a:p>
                <a:pPr algn="ctr"/>
                <a:r>
                  <a:rPr lang="en-US" sz="800" b="1">
                    <a:solidFill>
                      <a:schemeClr val="bg1"/>
                    </a:solidFill>
                    <a:cs typeface="Tahoma" pitchFamily="34" charset="0"/>
                  </a:rPr>
                  <a:t> </a:t>
                </a:r>
              </a:p>
            </p:txBody>
          </p:sp>
        </p:grpSp>
        <p:pic>
          <p:nvPicPr>
            <p:cNvPr id="11288" name="Picture 41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34" y="1862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50"/>
          <p:cNvGrpSpPr>
            <a:grpSpLocks/>
          </p:cNvGrpSpPr>
          <p:nvPr/>
        </p:nvGrpSpPr>
        <p:grpSpPr bwMode="auto">
          <a:xfrm>
            <a:off x="1644650" y="3061313"/>
            <a:ext cx="6942138" cy="520700"/>
            <a:chOff x="478" y="2223"/>
            <a:chExt cx="4373" cy="328"/>
          </a:xfrm>
        </p:grpSpPr>
        <p:sp>
          <p:nvSpPr>
            <p:cNvPr id="11283" name="Line 8"/>
            <p:cNvSpPr>
              <a:spLocks noChangeShapeType="1"/>
            </p:cNvSpPr>
            <p:nvPr/>
          </p:nvSpPr>
          <p:spPr bwMode="auto">
            <a:xfrm>
              <a:off x="478" y="2474"/>
              <a:ext cx="4373" cy="11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GB"/>
            </a:p>
          </p:txBody>
        </p:sp>
        <p:sp>
          <p:nvSpPr>
            <p:cNvPr id="11284" name="Text Box 9"/>
            <p:cNvSpPr txBox="1">
              <a:spLocks noChangeArrowheads="1"/>
            </p:cNvSpPr>
            <p:nvPr/>
          </p:nvSpPr>
          <p:spPr bwMode="auto">
            <a:xfrm>
              <a:off x="539" y="2260"/>
              <a:ext cx="3502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/>
                <a:t>New Capabilities in Distribution / Manufacturing</a:t>
              </a:r>
            </a:p>
          </p:txBody>
        </p:sp>
        <p:sp>
          <p:nvSpPr>
            <p:cNvPr id="11285" name="Rectangle 10"/>
            <p:cNvSpPr>
              <a:spLocks noChangeArrowheads="1"/>
            </p:cNvSpPr>
            <p:nvPr/>
          </p:nvSpPr>
          <p:spPr bwMode="auto">
            <a:xfrm rot="10800000">
              <a:off x="4508" y="2239"/>
              <a:ext cx="283" cy="225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wrap="none" tIns="91440" bIns="91440" anchor="ctr"/>
            <a:lstStyle/>
            <a:p>
              <a:pPr algn="ctr"/>
              <a:r>
                <a:rPr lang="en-US" sz="800" b="1">
                  <a:solidFill>
                    <a:schemeClr val="bg1"/>
                  </a:solidFill>
                  <a:cs typeface="Tahoma" pitchFamily="34" charset="0"/>
                </a:rPr>
                <a:t> </a:t>
              </a:r>
            </a:p>
          </p:txBody>
        </p:sp>
        <p:pic>
          <p:nvPicPr>
            <p:cNvPr id="11286" name="Picture 42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34" y="2223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55"/>
          <p:cNvGrpSpPr>
            <a:grpSpLocks/>
          </p:cNvGrpSpPr>
          <p:nvPr/>
        </p:nvGrpSpPr>
        <p:grpSpPr bwMode="auto">
          <a:xfrm>
            <a:off x="2493963" y="4796450"/>
            <a:ext cx="6092825" cy="542925"/>
            <a:chOff x="1007" y="2602"/>
            <a:chExt cx="3838" cy="342"/>
          </a:xfrm>
        </p:grpSpPr>
        <p:sp>
          <p:nvSpPr>
            <p:cNvPr id="11279" name="Text Box 20"/>
            <p:cNvSpPr txBox="1">
              <a:spLocks noChangeArrowheads="1"/>
            </p:cNvSpPr>
            <p:nvPr/>
          </p:nvSpPr>
          <p:spPr bwMode="auto">
            <a:xfrm>
              <a:off x="1057" y="2636"/>
              <a:ext cx="3015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 algn="ctr"/>
              <a:r>
                <a:rPr lang="en-US" sz="2000"/>
                <a:t>Single Code Base for Internationalization</a:t>
              </a:r>
            </a:p>
          </p:txBody>
        </p:sp>
        <p:sp>
          <p:nvSpPr>
            <p:cNvPr id="11280" name="Line 21"/>
            <p:cNvSpPr>
              <a:spLocks noChangeShapeType="1"/>
            </p:cNvSpPr>
            <p:nvPr/>
          </p:nvSpPr>
          <p:spPr bwMode="auto">
            <a:xfrm>
              <a:off x="1007" y="2869"/>
              <a:ext cx="3838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GB"/>
            </a:p>
          </p:txBody>
        </p:sp>
        <p:sp>
          <p:nvSpPr>
            <p:cNvPr id="11281" name="Rectangle 22"/>
            <p:cNvSpPr>
              <a:spLocks noChangeArrowheads="1"/>
            </p:cNvSpPr>
            <p:nvPr/>
          </p:nvSpPr>
          <p:spPr bwMode="auto">
            <a:xfrm rot="10800000">
              <a:off x="4502" y="2630"/>
              <a:ext cx="283" cy="225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wrap="none" tIns="91440" bIns="91440" anchor="ctr"/>
            <a:lstStyle/>
            <a:p>
              <a:pPr algn="ctr"/>
              <a:r>
                <a:rPr lang="en-US" sz="800" b="1">
                  <a:solidFill>
                    <a:schemeClr val="bg1"/>
                  </a:solidFill>
                  <a:cs typeface="Tahoma" pitchFamily="34" charset="0"/>
                </a:rPr>
                <a:t> </a:t>
              </a:r>
            </a:p>
          </p:txBody>
        </p:sp>
        <p:pic>
          <p:nvPicPr>
            <p:cNvPr id="11282" name="Picture 43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28" y="2602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54"/>
          <p:cNvGrpSpPr>
            <a:grpSpLocks/>
          </p:cNvGrpSpPr>
          <p:nvPr/>
        </p:nvGrpSpPr>
        <p:grpSpPr bwMode="auto">
          <a:xfrm>
            <a:off x="2230438" y="3620113"/>
            <a:ext cx="6348412" cy="550862"/>
            <a:chOff x="847" y="3697"/>
            <a:chExt cx="3999" cy="347"/>
          </a:xfrm>
        </p:grpSpPr>
        <p:sp>
          <p:nvSpPr>
            <p:cNvPr id="11275" name="Text Box 28"/>
            <p:cNvSpPr txBox="1">
              <a:spLocks noChangeArrowheads="1"/>
            </p:cNvSpPr>
            <p:nvPr/>
          </p:nvSpPr>
          <p:spPr bwMode="auto">
            <a:xfrm>
              <a:off x="975" y="3753"/>
              <a:ext cx="3085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/>
                <a:t>Internal Controls - Corporate Governance</a:t>
              </a:r>
            </a:p>
          </p:txBody>
        </p:sp>
        <p:sp>
          <p:nvSpPr>
            <p:cNvPr id="11276" name="Line 29"/>
            <p:cNvSpPr>
              <a:spLocks noChangeShapeType="1"/>
            </p:cNvSpPr>
            <p:nvPr/>
          </p:nvSpPr>
          <p:spPr bwMode="auto">
            <a:xfrm flipV="1">
              <a:off x="847" y="3965"/>
              <a:ext cx="3999" cy="6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GB"/>
            </a:p>
          </p:txBody>
        </p:sp>
        <p:sp>
          <p:nvSpPr>
            <p:cNvPr id="11277" name="Rectangle 30"/>
            <p:cNvSpPr>
              <a:spLocks noChangeArrowheads="1"/>
            </p:cNvSpPr>
            <p:nvPr/>
          </p:nvSpPr>
          <p:spPr bwMode="auto">
            <a:xfrm rot="10800000">
              <a:off x="4508" y="3722"/>
              <a:ext cx="283" cy="225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wrap="none" tIns="91440" bIns="91440" anchor="ctr"/>
            <a:lstStyle/>
            <a:p>
              <a:pPr algn="ctr"/>
              <a:r>
                <a:rPr lang="en-US" sz="800" b="1">
                  <a:solidFill>
                    <a:schemeClr val="bg1"/>
                  </a:solidFill>
                  <a:cs typeface="Tahoma" pitchFamily="34" charset="0"/>
                </a:rPr>
                <a:t> </a:t>
              </a:r>
            </a:p>
          </p:txBody>
        </p:sp>
        <p:pic>
          <p:nvPicPr>
            <p:cNvPr id="11278" name="Picture 45" descr="checkmark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34" y="3697"/>
              <a:ext cx="21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4300"/>
            <a:ext cx="8153400" cy="881063"/>
          </a:xfrm>
        </p:spPr>
        <p:txBody>
          <a:bodyPr/>
          <a:lstStyle/>
          <a:p>
            <a:r>
              <a:rPr lang="en-US" smtClean="0"/>
              <a:t>Enterprise Edition vs Standard Edition</a:t>
            </a:r>
          </a:p>
        </p:txBody>
      </p:sp>
      <p:sp>
        <p:nvSpPr>
          <p:cNvPr id="39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EF-WEL-020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2875" y="939800"/>
            <a:ext cx="6396038" cy="41624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REPORT SMARTER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CLOSE FASTER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 GLOBAL OPERATIONS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ADOPT TO COMPANY CHANGE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GUARANTEE COMPLIANCE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000" b="1" spc="50" dirty="0">
                <a:ln w="28575" cmpd="sng">
                  <a:noFill/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INCREASE EFFICIENCY</a:t>
            </a:r>
            <a:endParaRPr lang="en-US" sz="3000" b="1" spc="50" dirty="0">
              <a:ln w="28575" cmpd="sng">
                <a:noFill/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2" name="Picture 4" descr="cf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3379788"/>
            <a:ext cx="2452688" cy="32194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EF-WEL-030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Financials?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Financial applications allow organizations to:</a:t>
            </a:r>
          </a:p>
          <a:p>
            <a:pPr lvl="1"/>
            <a:r>
              <a:rPr lang="en-US" sz="2200" dirty="0" smtClean="0">
                <a:solidFill>
                  <a:srgbClr val="0070C0"/>
                </a:solidFill>
              </a:rPr>
              <a:t>PLAN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" pitchFamily="2" charset="2"/>
              </a:rPr>
              <a:t> </a:t>
            </a:r>
            <a:r>
              <a:rPr lang="en-US" sz="2200" dirty="0" smtClean="0"/>
              <a:t>Develop business plans, budgets</a:t>
            </a:r>
          </a:p>
          <a:p>
            <a:pPr lvl="1"/>
            <a:r>
              <a:rPr lang="en-US" sz="2200" dirty="0" smtClean="0">
                <a:solidFill>
                  <a:srgbClr val="0070C0"/>
                </a:solidFill>
              </a:rPr>
              <a:t>RECORD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" pitchFamily="2" charset="2"/>
              </a:rPr>
              <a:t> </a:t>
            </a:r>
            <a:r>
              <a:rPr lang="en-US" sz="2200" dirty="0" smtClean="0"/>
              <a:t>Register costs, revenues, tax, cash transactions</a:t>
            </a:r>
          </a:p>
          <a:p>
            <a:pPr lvl="1"/>
            <a:r>
              <a:rPr lang="en-US" sz="2200" dirty="0" smtClean="0">
                <a:solidFill>
                  <a:srgbClr val="0070C0"/>
                </a:solidFill>
              </a:rPr>
              <a:t>REPORT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" pitchFamily="2" charset="2"/>
              </a:rPr>
              <a:t> </a:t>
            </a:r>
            <a:r>
              <a:rPr lang="en-US" sz="2200" dirty="0" smtClean="0"/>
              <a:t>Analyze business, consolidate, financial and management reporting</a:t>
            </a:r>
          </a:p>
          <a:p>
            <a:pPr lvl="1"/>
            <a:r>
              <a:rPr lang="en-US" sz="2200" dirty="0" smtClean="0">
                <a:solidFill>
                  <a:srgbClr val="0070C0"/>
                </a:solidFill>
              </a:rPr>
              <a:t>COMPLY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" pitchFamily="2" charset="2"/>
              </a:rPr>
              <a:t> </a:t>
            </a:r>
            <a:r>
              <a:rPr lang="en-US" sz="2200" dirty="0" smtClean="0"/>
              <a:t>SOX, IFRS, local GAAP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Benefits provided</a:t>
            </a:r>
          </a:p>
          <a:p>
            <a:pPr lvl="1"/>
            <a:r>
              <a:rPr lang="en-US" sz="2200" dirty="0" smtClean="0"/>
              <a:t>Improve profitability</a:t>
            </a:r>
          </a:p>
          <a:p>
            <a:pPr lvl="1"/>
            <a:r>
              <a:rPr lang="en-US" sz="2200" dirty="0" smtClean="0"/>
              <a:t>Free up working capital / increase cash flow</a:t>
            </a:r>
          </a:p>
          <a:p>
            <a:pPr lvl="1"/>
            <a:r>
              <a:rPr lang="en-US" sz="2200" dirty="0" smtClean="0"/>
              <a:t>Ensure more effective cost controls</a:t>
            </a:r>
          </a:p>
          <a:p>
            <a:pPr lvl="1"/>
            <a:r>
              <a:rPr lang="en-US" sz="2200" dirty="0" smtClean="0"/>
              <a:t>Gain greater and faster insight into business drivers when planning and forecasting</a:t>
            </a:r>
          </a:p>
        </p:txBody>
      </p:sp>
      <p:sp>
        <p:nvSpPr>
          <p:cNvPr id="4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EF-WEL-040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Imagine</a:t>
            </a:r>
            <a:endParaRPr lang="en-US" smtClean="0"/>
          </a:p>
        </p:txBody>
      </p:sp>
      <p:pic>
        <p:nvPicPr>
          <p:cNvPr id="14339" name="Picture 9" descr="http://www.sitesplus.co.uk/user_docs/u409/Image/globe+hand-ISTOCK.jpg"/>
          <p:cNvPicPr>
            <a:picLocks noChangeAspect="1" noChangeArrowheads="1"/>
          </p:cNvPicPr>
          <p:nvPr/>
        </p:nvPicPr>
        <p:blipFill>
          <a:blip r:embed="rId2"/>
          <a:srcRect r="1878"/>
          <a:stretch>
            <a:fillRect/>
          </a:stretch>
        </p:blipFill>
        <p:spPr bwMode="auto">
          <a:xfrm>
            <a:off x="1285875" y="1643063"/>
            <a:ext cx="5715000" cy="454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EF-WEL-050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dirty="0" smtClean="0"/>
              <a:t>Focus on </a:t>
            </a:r>
            <a:r>
              <a:rPr lang="en-US" sz="2400" dirty="0" smtClean="0">
                <a:solidFill>
                  <a:schemeClr val="hlink"/>
                </a:solidFill>
              </a:rPr>
              <a:t>efficiency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chemeClr val="hlink"/>
                </a:solidFill>
              </a:rPr>
              <a:t>usability</a:t>
            </a:r>
            <a:r>
              <a:rPr lang="en-US" sz="2400" dirty="0" smtClean="0"/>
              <a:t>: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Lean concepts, </a:t>
            </a:r>
            <a:r>
              <a:rPr lang="en-US" sz="2000" dirty="0" smtClean="0"/>
              <a:t>eliminate non-value-added steps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/>
              <a:t>Corporate </a:t>
            </a:r>
            <a:r>
              <a:rPr lang="en-US" sz="2400" dirty="0" smtClean="0">
                <a:solidFill>
                  <a:schemeClr val="hlink"/>
                </a:solidFill>
              </a:rPr>
              <a:t>Management Reporting</a:t>
            </a:r>
            <a:r>
              <a:rPr lang="en-US" sz="2400" dirty="0" smtClean="0"/>
              <a:t>: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/>
              <a:t>Multi-GAAP reporting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/>
              <a:t>Multi-Currency : Functional, Statutory &amp; Presentation Currency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>
                <a:solidFill>
                  <a:schemeClr val="hlink"/>
                </a:solidFill>
              </a:rPr>
              <a:t>Financial Shared Services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/>
              <a:t>Financials are more than accounting: 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Budgeting</a:t>
            </a:r>
            <a:r>
              <a:rPr lang="en-US" sz="2000" dirty="0" smtClean="0"/>
              <a:t>, </a:t>
            </a:r>
            <a:r>
              <a:rPr lang="en-US" sz="2000" dirty="0" smtClean="0">
                <a:solidFill>
                  <a:schemeClr val="hlink"/>
                </a:solidFill>
              </a:rPr>
              <a:t>controlling</a:t>
            </a:r>
            <a:r>
              <a:rPr lang="en-US" sz="2000" dirty="0" smtClean="0"/>
              <a:t>, </a:t>
            </a:r>
            <a:r>
              <a:rPr lang="en-US" sz="2000" dirty="0" smtClean="0">
                <a:solidFill>
                  <a:schemeClr val="hlink"/>
                </a:solidFill>
              </a:rPr>
              <a:t>allocations</a:t>
            </a:r>
            <a:r>
              <a:rPr lang="en-US" sz="2000" dirty="0" smtClean="0"/>
              <a:t>, </a:t>
            </a:r>
            <a:r>
              <a:rPr lang="en-US" sz="2000" dirty="0" smtClean="0">
                <a:solidFill>
                  <a:schemeClr val="hlink"/>
                </a:solidFill>
              </a:rPr>
              <a:t>consolidation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/>
              <a:t>Corporate Governance / Compliance / </a:t>
            </a:r>
            <a:r>
              <a:rPr lang="en-US" sz="2400" dirty="0" smtClean="0">
                <a:solidFill>
                  <a:schemeClr val="hlink"/>
                </a:solidFill>
              </a:rPr>
              <a:t>SOX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/>
              <a:t>Role based security, </a:t>
            </a:r>
            <a:r>
              <a:rPr lang="en-US" sz="2000" dirty="0" smtClean="0">
                <a:solidFill>
                  <a:schemeClr val="hlink"/>
                </a:solidFill>
              </a:rPr>
              <a:t>internal controls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GB" sz="2000" dirty="0" smtClean="0"/>
              <a:t>Segregation of Duties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/>
              <a:t>Power tools for the financial knowledge worker</a:t>
            </a:r>
            <a:r>
              <a:rPr lang="en-US" sz="2400" dirty="0" smtClean="0">
                <a:solidFill>
                  <a:schemeClr val="hlink"/>
                </a:solidFill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Workflow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Document management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/>
              <a:t>Extensive</a:t>
            </a:r>
            <a:r>
              <a:rPr lang="en-US" sz="2000" dirty="0" smtClean="0">
                <a:solidFill>
                  <a:schemeClr val="hlink"/>
                </a:solidFill>
              </a:rPr>
              <a:t> XLS integration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000" dirty="0" smtClean="0"/>
              <a:t>QAD .NET UI with low learning curve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</a:rPr>
              <a:t>QAD Enterprise Financials</a:t>
            </a: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EF-WEL-060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Components of </a:t>
            </a:r>
            <a:br>
              <a:rPr lang="en-US" sz="2800" dirty="0" smtClean="0"/>
            </a:br>
            <a:r>
              <a:rPr lang="en-US" sz="2800" dirty="0" smtClean="0"/>
              <a:t>QAD Enterprise Financials</a:t>
            </a:r>
          </a:p>
        </p:txBody>
      </p:sp>
      <p:sp>
        <p:nvSpPr>
          <p:cNvPr id="16389" name="Rectangle 19"/>
          <p:cNvSpPr>
            <a:spLocks noChangeAspect="1" noChangeArrowheads="1"/>
          </p:cNvSpPr>
          <p:nvPr/>
        </p:nvSpPr>
        <p:spPr bwMode="auto">
          <a:xfrm>
            <a:off x="566738" y="2608263"/>
            <a:ext cx="7805737" cy="2362200"/>
          </a:xfrm>
          <a:prstGeom prst="rect">
            <a:avLst/>
          </a:prstGeom>
          <a:solidFill>
            <a:schemeClr val="tx1">
              <a:lumMod val="25000"/>
              <a:lumOff val="75000"/>
              <a:alpha val="53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600" b="1" dirty="0"/>
              <a:t>Enterprise</a:t>
            </a:r>
          </a:p>
          <a:p>
            <a:r>
              <a:rPr lang="en-US" sz="1600" b="1" dirty="0"/>
              <a:t>Financials</a:t>
            </a:r>
          </a:p>
        </p:txBody>
      </p:sp>
      <p:sp>
        <p:nvSpPr>
          <p:cNvPr id="16390" name="Text Box 20"/>
          <p:cNvSpPr txBox="1">
            <a:spLocks noChangeAspect="1" noChangeArrowheads="1"/>
          </p:cNvSpPr>
          <p:nvPr/>
        </p:nvSpPr>
        <p:spPr bwMode="auto">
          <a:xfrm>
            <a:off x="1709738" y="4360863"/>
            <a:ext cx="1203325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 dirty="0">
                <a:solidFill>
                  <a:schemeClr val="bg1"/>
                </a:solidFill>
              </a:rPr>
              <a:t>Fixed</a:t>
            </a:r>
            <a:br>
              <a:rPr lang="en-US" sz="1100" dirty="0">
                <a:solidFill>
                  <a:schemeClr val="bg1"/>
                </a:solidFill>
              </a:rPr>
            </a:br>
            <a:r>
              <a:rPr lang="en-US" sz="1100" dirty="0">
                <a:solidFill>
                  <a:schemeClr val="bg1"/>
                </a:solidFill>
              </a:rPr>
              <a:t>Assets</a:t>
            </a:r>
          </a:p>
        </p:txBody>
      </p:sp>
      <p:sp>
        <p:nvSpPr>
          <p:cNvPr id="16391" name="Text Box 21"/>
          <p:cNvSpPr txBox="1">
            <a:spLocks noChangeAspect="1" noChangeArrowheads="1"/>
          </p:cNvSpPr>
          <p:nvPr/>
        </p:nvSpPr>
        <p:spPr bwMode="auto">
          <a:xfrm>
            <a:off x="7119938" y="4360863"/>
            <a:ext cx="1187450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Logistics Accounting</a:t>
            </a:r>
          </a:p>
        </p:txBody>
      </p:sp>
      <p:sp>
        <p:nvSpPr>
          <p:cNvPr id="16392" name="Text Box 22"/>
          <p:cNvSpPr txBox="1">
            <a:spLocks noChangeAspect="1" noChangeArrowheads="1"/>
          </p:cNvSpPr>
          <p:nvPr/>
        </p:nvSpPr>
        <p:spPr bwMode="auto">
          <a:xfrm>
            <a:off x="5508625" y="4360863"/>
            <a:ext cx="1611312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Vertex Sales and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Use Tax Interface</a:t>
            </a:r>
          </a:p>
        </p:txBody>
      </p:sp>
      <p:sp>
        <p:nvSpPr>
          <p:cNvPr id="16393" name="Text Box 23"/>
          <p:cNvSpPr txBox="1">
            <a:spLocks noChangeAspect="1" noChangeArrowheads="1"/>
          </p:cNvSpPr>
          <p:nvPr/>
        </p:nvSpPr>
        <p:spPr bwMode="auto">
          <a:xfrm>
            <a:off x="4529138" y="4360863"/>
            <a:ext cx="990600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Enhanced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Controls</a:t>
            </a:r>
          </a:p>
        </p:txBody>
      </p:sp>
      <p:sp>
        <p:nvSpPr>
          <p:cNvPr id="16394" name="Text Box 24"/>
          <p:cNvSpPr txBox="1">
            <a:spLocks noChangeAspect="1" noChangeArrowheads="1"/>
          </p:cNvSpPr>
          <p:nvPr/>
        </p:nvSpPr>
        <p:spPr bwMode="auto">
          <a:xfrm>
            <a:off x="6554788" y="2684463"/>
            <a:ext cx="17526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Governance, 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Risk &amp; Compliance</a:t>
            </a:r>
          </a:p>
        </p:txBody>
      </p:sp>
      <p:sp>
        <p:nvSpPr>
          <p:cNvPr id="16395" name="Text Box 25"/>
          <p:cNvSpPr txBox="1">
            <a:spLocks noChangeAspect="1" noChangeArrowheads="1"/>
          </p:cNvSpPr>
          <p:nvPr/>
        </p:nvSpPr>
        <p:spPr bwMode="auto">
          <a:xfrm>
            <a:off x="3081338" y="3217863"/>
            <a:ext cx="1087437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Allocations</a:t>
            </a:r>
          </a:p>
        </p:txBody>
      </p:sp>
      <p:sp>
        <p:nvSpPr>
          <p:cNvPr id="16396" name="Text Box 26"/>
          <p:cNvSpPr txBox="1">
            <a:spLocks noChangeAspect="1" noChangeArrowheads="1"/>
          </p:cNvSpPr>
          <p:nvPr/>
        </p:nvSpPr>
        <p:spPr bwMode="auto">
          <a:xfrm>
            <a:off x="5443538" y="2684463"/>
            <a:ext cx="11430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Budgeting</a:t>
            </a:r>
          </a:p>
        </p:txBody>
      </p:sp>
      <p:sp>
        <p:nvSpPr>
          <p:cNvPr id="16397" name="Text Box 27"/>
          <p:cNvSpPr txBox="1">
            <a:spLocks noChangeAspect="1" noChangeArrowheads="1"/>
          </p:cNvSpPr>
          <p:nvPr/>
        </p:nvSpPr>
        <p:spPr bwMode="auto">
          <a:xfrm>
            <a:off x="4376738" y="2684463"/>
            <a:ext cx="1049337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Multi-GAAP</a:t>
            </a:r>
          </a:p>
        </p:txBody>
      </p:sp>
      <p:sp>
        <p:nvSpPr>
          <p:cNvPr id="16398" name="Text Box 28"/>
          <p:cNvSpPr txBox="1">
            <a:spLocks noChangeAspect="1" noChangeArrowheads="1"/>
          </p:cNvSpPr>
          <p:nvPr/>
        </p:nvSpPr>
        <p:spPr bwMode="auto">
          <a:xfrm>
            <a:off x="7077075" y="3217863"/>
            <a:ext cx="1230312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Tax Management</a:t>
            </a:r>
          </a:p>
        </p:txBody>
      </p:sp>
      <p:sp>
        <p:nvSpPr>
          <p:cNvPr id="16399" name="Text Box 31"/>
          <p:cNvSpPr txBox="1">
            <a:spLocks noChangeAspect="1" noChangeArrowheads="1"/>
          </p:cNvSpPr>
          <p:nvPr/>
        </p:nvSpPr>
        <p:spPr bwMode="auto">
          <a:xfrm>
            <a:off x="1711325" y="3751263"/>
            <a:ext cx="912812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General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Ledger</a:t>
            </a:r>
          </a:p>
        </p:txBody>
      </p:sp>
      <p:sp>
        <p:nvSpPr>
          <p:cNvPr id="16400" name="Text Box 32"/>
          <p:cNvSpPr txBox="1">
            <a:spLocks noChangeAspect="1" noChangeArrowheads="1"/>
          </p:cNvSpPr>
          <p:nvPr/>
        </p:nvSpPr>
        <p:spPr bwMode="auto">
          <a:xfrm>
            <a:off x="4684713" y="3751263"/>
            <a:ext cx="1087437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Accounts Payable</a:t>
            </a:r>
          </a:p>
        </p:txBody>
      </p:sp>
      <p:sp>
        <p:nvSpPr>
          <p:cNvPr id="16401" name="Text Box 33"/>
          <p:cNvSpPr txBox="1">
            <a:spLocks noChangeAspect="1" noChangeArrowheads="1"/>
          </p:cNvSpPr>
          <p:nvPr/>
        </p:nvSpPr>
        <p:spPr bwMode="auto">
          <a:xfrm>
            <a:off x="3614738" y="3751263"/>
            <a:ext cx="1049337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Accounts Receivable</a:t>
            </a:r>
          </a:p>
        </p:txBody>
      </p:sp>
      <p:sp>
        <p:nvSpPr>
          <p:cNvPr id="16402" name="Text Box 34"/>
          <p:cNvSpPr txBox="1">
            <a:spLocks noChangeAspect="1" noChangeArrowheads="1"/>
          </p:cNvSpPr>
          <p:nvPr/>
        </p:nvSpPr>
        <p:spPr bwMode="auto">
          <a:xfrm>
            <a:off x="2624138" y="3751263"/>
            <a:ext cx="97155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Multi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Currency</a:t>
            </a:r>
          </a:p>
        </p:txBody>
      </p:sp>
      <p:sp>
        <p:nvSpPr>
          <p:cNvPr id="16403" name="Text Box 35"/>
          <p:cNvSpPr txBox="1">
            <a:spLocks noChangeAspect="1" noChangeArrowheads="1"/>
          </p:cNvSpPr>
          <p:nvPr/>
        </p:nvSpPr>
        <p:spPr bwMode="auto">
          <a:xfrm>
            <a:off x="5748338" y="3751263"/>
            <a:ext cx="14478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Banking/Cash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16404" name="Text Box 36"/>
          <p:cNvSpPr txBox="1">
            <a:spLocks noChangeAspect="1" noChangeArrowheads="1"/>
          </p:cNvSpPr>
          <p:nvPr/>
        </p:nvSpPr>
        <p:spPr bwMode="auto">
          <a:xfrm>
            <a:off x="7119938" y="3751263"/>
            <a:ext cx="118745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Cost</a:t>
            </a:r>
            <a:br>
              <a:rPr lang="en-US" sz="1100">
                <a:solidFill>
                  <a:schemeClr val="bg1"/>
                </a:solidFill>
              </a:rPr>
            </a:br>
            <a:r>
              <a:rPr lang="en-US" sz="110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16405" name="Text Box 37"/>
          <p:cNvSpPr txBox="1">
            <a:spLocks noChangeAspect="1" noChangeArrowheads="1"/>
          </p:cNvSpPr>
          <p:nvPr/>
        </p:nvSpPr>
        <p:spPr bwMode="auto">
          <a:xfrm>
            <a:off x="4168775" y="3217863"/>
            <a:ext cx="15240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Financial Shared Services</a:t>
            </a:r>
          </a:p>
        </p:txBody>
      </p:sp>
      <p:sp>
        <p:nvSpPr>
          <p:cNvPr id="16406" name="Text Box 38"/>
          <p:cNvSpPr txBox="1">
            <a:spLocks noChangeAspect="1" noChangeArrowheads="1"/>
          </p:cNvSpPr>
          <p:nvPr/>
        </p:nvSpPr>
        <p:spPr bwMode="auto">
          <a:xfrm>
            <a:off x="3005138" y="2684463"/>
            <a:ext cx="13716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Management Reporting</a:t>
            </a:r>
          </a:p>
        </p:txBody>
      </p:sp>
      <p:sp>
        <p:nvSpPr>
          <p:cNvPr id="16407" name="Text Box 39"/>
          <p:cNvSpPr txBox="1">
            <a:spLocks noChangeAspect="1" noChangeArrowheads="1"/>
          </p:cNvSpPr>
          <p:nvPr/>
        </p:nvSpPr>
        <p:spPr bwMode="auto">
          <a:xfrm>
            <a:off x="1709738" y="2684463"/>
            <a:ext cx="12954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Financial Analytics</a:t>
            </a:r>
          </a:p>
        </p:txBody>
      </p:sp>
      <p:sp>
        <p:nvSpPr>
          <p:cNvPr id="16408" name="Text Box 40"/>
          <p:cNvSpPr txBox="1">
            <a:spLocks noChangeAspect="1" noChangeArrowheads="1"/>
          </p:cNvSpPr>
          <p:nvPr/>
        </p:nvSpPr>
        <p:spPr bwMode="auto">
          <a:xfrm>
            <a:off x="1709738" y="3217863"/>
            <a:ext cx="13716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Consolidations</a:t>
            </a:r>
          </a:p>
        </p:txBody>
      </p:sp>
      <p:sp>
        <p:nvSpPr>
          <p:cNvPr id="16409" name="Text Box 41"/>
          <p:cNvSpPr txBox="1">
            <a:spLocks noChangeAspect="1" noChangeArrowheads="1"/>
          </p:cNvSpPr>
          <p:nvPr/>
        </p:nvSpPr>
        <p:spPr bwMode="auto">
          <a:xfrm>
            <a:off x="5705475" y="3217863"/>
            <a:ext cx="1358900" cy="533400"/>
          </a:xfrm>
          <a:prstGeom prst="rect">
            <a:avLst/>
          </a:prstGeom>
          <a:solidFill>
            <a:srgbClr val="46699B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Credit Management</a:t>
            </a:r>
          </a:p>
        </p:txBody>
      </p:sp>
      <p:sp>
        <p:nvSpPr>
          <p:cNvPr id="16410" name="Text Box 42"/>
          <p:cNvSpPr txBox="1">
            <a:spLocks noChangeAspect="1" noChangeArrowheads="1"/>
          </p:cNvSpPr>
          <p:nvPr/>
        </p:nvSpPr>
        <p:spPr bwMode="auto">
          <a:xfrm>
            <a:off x="2852738" y="4360863"/>
            <a:ext cx="1676400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chemeClr val="bg1"/>
                </a:solidFill>
              </a:rPr>
              <a:t>Internationalization</a:t>
            </a:r>
          </a:p>
        </p:txBody>
      </p:sp>
      <p:sp>
        <p:nvSpPr>
          <p:cNvPr id="28" name="Footer Placeholder 3"/>
          <p:cNvSpPr txBox="1">
            <a:spLocks/>
          </p:cNvSpPr>
          <p:nvPr/>
        </p:nvSpPr>
        <p:spPr>
          <a:xfrm>
            <a:off x="7534656" y="6638544"/>
            <a:ext cx="1609344" cy="219456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EF-WEL-070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718</TotalTime>
  <Words>292</Words>
  <Application>Microsoft Office PowerPoint</Application>
  <PresentationFormat>On-screen Show (4:3)</PresentationFormat>
  <Paragraphs>91</Paragraphs>
  <Slides>8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Dive into the Richness of  the Enterprise Financials Functionality </vt:lpstr>
      <vt:lpstr>Agenda</vt:lpstr>
      <vt:lpstr>Enterprise Edition vs Standard Edition</vt:lpstr>
      <vt:lpstr>Slide 4</vt:lpstr>
      <vt:lpstr>Why Financials?</vt:lpstr>
      <vt:lpstr>Imagine</vt:lpstr>
      <vt:lpstr>QAD Enterprise Financials</vt:lpstr>
      <vt:lpstr>Components of  QAD Enterprise Financials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37</cp:revision>
  <dcterms:created xsi:type="dcterms:W3CDTF">2010-10-05T00:44:07Z</dcterms:created>
  <dcterms:modified xsi:type="dcterms:W3CDTF">2012-04-20T14:43:04Z</dcterms:modified>
</cp:coreProperties>
</file>