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1"/>
  </p:notesMasterIdLst>
  <p:handoutMasterIdLst>
    <p:handoutMasterId r:id="rId12"/>
  </p:handoutMasterIdLst>
  <p:sldIdLst>
    <p:sldId id="264" r:id="rId2"/>
    <p:sldId id="301" r:id="rId3"/>
    <p:sldId id="289" r:id="rId4"/>
    <p:sldId id="287" r:id="rId5"/>
    <p:sldId id="310" r:id="rId6"/>
    <p:sldId id="313" r:id="rId7"/>
    <p:sldId id="302" r:id="rId8"/>
    <p:sldId id="314" r:id="rId9"/>
    <p:sldId id="309" r:id="rId10"/>
  </p:sldIdLst>
  <p:sldSz cx="9144000" cy="6858000" type="screen4x3"/>
  <p:notesSz cx="7315200" cy="96012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qad" initials="q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DCFF"/>
    <a:srgbClr val="99CCFF"/>
    <a:srgbClr val="FEA46A"/>
    <a:srgbClr val="FF8500"/>
    <a:srgbClr val="FFE354"/>
    <a:srgbClr val="000066"/>
    <a:srgbClr val="E7F7FF"/>
    <a:srgbClr val="C9EDFF"/>
    <a:srgbClr val="0033CC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95" autoAdjust="0"/>
    <p:restoredTop sz="92461" autoAdjust="0"/>
  </p:normalViewPr>
  <p:slideViewPr>
    <p:cSldViewPr snapToGrid="0">
      <p:cViewPr varScale="1">
        <p:scale>
          <a:sx n="97" d="100"/>
          <a:sy n="97" d="100"/>
        </p:scale>
        <p:origin x="-2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0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0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fld id="{BBE3A0EC-BFEB-4D20-A0BA-E238884080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fld id="{8724E284-EB97-48E5-B012-50F44992C1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D75272-A9D6-4045-A71B-921BBD8F62A7}" type="slidenum">
              <a:rPr lang="en-US"/>
              <a:pPr/>
              <a:t>1</a:t>
            </a:fld>
            <a:endParaRPr 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2008-EF-AP-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dirty="0" smtClean="0"/>
              <a:t>	AP Processing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endParaRPr 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Quick process demo</a:t>
            </a:r>
          </a:p>
          <a:p>
            <a:pPr eaLnBrk="1" hangingPunct="1"/>
            <a:r>
              <a:rPr lang="en-US" smtClean="0"/>
              <a:t>Functional overview</a:t>
            </a:r>
          </a:p>
          <a:p>
            <a:pPr lvl="1" eaLnBrk="1" hangingPunct="1"/>
            <a:r>
              <a:rPr lang="en-US" smtClean="0"/>
              <a:t>From Purchase Order to Payment – Process Flows</a:t>
            </a:r>
          </a:p>
          <a:p>
            <a:pPr lvl="1" eaLnBrk="1" hangingPunct="1"/>
            <a:r>
              <a:rPr lang="en-US" smtClean="0"/>
              <a:t>AP Payment Instruments and Process Flows</a:t>
            </a:r>
          </a:p>
          <a:p>
            <a:pPr eaLnBrk="1" hangingPunct="1"/>
            <a:r>
              <a:rPr lang="en-US" smtClean="0"/>
              <a:t>Hands-on exercise</a:t>
            </a:r>
          </a:p>
        </p:txBody>
      </p:sp>
      <p:sp>
        <p:nvSpPr>
          <p:cNvPr id="4100" name="Rectangle 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Overview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5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Operational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Purchase Order Maintenance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Purchase Order Receipt</a:t>
            </a:r>
          </a:p>
          <a:p>
            <a:pPr lvl="1" eaLnBrk="1" hangingPunct="1">
              <a:lnSpc>
                <a:spcPct val="90000"/>
              </a:lnSpc>
            </a:pPr>
            <a:endParaRPr lang="en-US" sz="2000" smtClean="0"/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Financial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AP Invoicing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smtClean="0"/>
              <a:t>Supplier Invoice Create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smtClean="0"/>
              <a:t>Receiver Matching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AP Payment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smtClean="0"/>
              <a:t>Supplier Payment Selection</a:t>
            </a:r>
          </a:p>
          <a:p>
            <a:pPr lvl="3" eaLnBrk="1" hangingPunct="1">
              <a:lnSpc>
                <a:spcPct val="90000"/>
              </a:lnSpc>
            </a:pPr>
            <a:r>
              <a:rPr lang="en-US" sz="1600" smtClean="0"/>
              <a:t>Create</a:t>
            </a:r>
          </a:p>
          <a:p>
            <a:pPr lvl="3" eaLnBrk="1" hangingPunct="1">
              <a:lnSpc>
                <a:spcPct val="90000"/>
              </a:lnSpc>
            </a:pPr>
            <a:r>
              <a:rPr lang="en-US" sz="1600" smtClean="0"/>
              <a:t>Register</a:t>
            </a:r>
          </a:p>
          <a:p>
            <a:pPr lvl="3" eaLnBrk="1" hangingPunct="1">
              <a:lnSpc>
                <a:spcPct val="90000"/>
              </a:lnSpc>
            </a:pPr>
            <a:r>
              <a:rPr lang="en-US" sz="1600" smtClean="0"/>
              <a:t>Execute or Supplier Check Print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smtClean="0"/>
              <a:t>Banking Entry Create or Supplier Payment Status Change</a:t>
            </a:r>
            <a:endParaRPr lang="en-US" sz="1600" smtClean="0"/>
          </a:p>
        </p:txBody>
      </p:sp>
      <p:sp>
        <p:nvSpPr>
          <p:cNvPr id="5124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AP Processing Functional Overview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6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2400" smtClean="0"/>
              <a:t>Purchase Order Invoice (inventory or memo)</a:t>
            </a:r>
          </a:p>
          <a:p>
            <a:pPr lvl="1" eaLnBrk="1" hangingPunct="1"/>
            <a:r>
              <a:rPr lang="en-US" sz="2000" smtClean="0"/>
              <a:t>PO Receipt</a:t>
            </a:r>
          </a:p>
          <a:p>
            <a:pPr lvl="1" eaLnBrk="1" hangingPunct="1"/>
            <a:r>
              <a:rPr lang="en-US" sz="2000" smtClean="0"/>
              <a:t>Receiver Matching</a:t>
            </a:r>
          </a:p>
          <a:p>
            <a:pPr lvl="1" eaLnBrk="1" hangingPunct="1"/>
            <a:endParaRPr lang="en-US" sz="2000" smtClean="0"/>
          </a:p>
          <a:p>
            <a:pPr eaLnBrk="1" hangingPunct="1"/>
            <a:r>
              <a:rPr lang="en-US" sz="2400" smtClean="0"/>
              <a:t>Expense Invoice (without PO)</a:t>
            </a:r>
          </a:p>
          <a:p>
            <a:pPr lvl="1" eaLnBrk="1" hangingPunct="1"/>
            <a:r>
              <a:rPr lang="en-US" sz="2000" smtClean="0"/>
              <a:t>No PO Receipt</a:t>
            </a:r>
          </a:p>
          <a:p>
            <a:pPr lvl="1" eaLnBrk="1" hangingPunct="1"/>
            <a:r>
              <a:rPr lang="en-US" sz="2000" smtClean="0"/>
              <a:t>Manual Allocation</a:t>
            </a:r>
          </a:p>
          <a:p>
            <a:pPr lvl="1" eaLnBrk="1" hangingPunct="1"/>
            <a:r>
              <a:rPr lang="en-US" sz="2000" smtClean="0"/>
              <a:t>Templates (optional)</a:t>
            </a:r>
          </a:p>
          <a:p>
            <a:pPr lvl="1" eaLnBrk="1" hangingPunct="1"/>
            <a:endParaRPr lang="en-US" sz="2000" smtClean="0"/>
          </a:p>
          <a:p>
            <a:pPr eaLnBrk="1" hangingPunct="1"/>
            <a:r>
              <a:rPr lang="en-US" sz="2400" smtClean="0"/>
              <a:t>Evaluated Receipts Settlement</a:t>
            </a:r>
          </a:p>
          <a:p>
            <a:pPr lvl="1" eaLnBrk="1" hangingPunct="1"/>
            <a:r>
              <a:rPr lang="en-US" sz="2000" smtClean="0"/>
              <a:t>Generate supplier invoices and corresponding receiver matching</a:t>
            </a:r>
          </a:p>
          <a:p>
            <a:pPr lvl="1" eaLnBrk="1" hangingPunct="1"/>
            <a:r>
              <a:rPr lang="en-US" sz="2000" smtClean="0"/>
              <a:t>Based on completed PO receipts</a:t>
            </a:r>
          </a:p>
        </p:txBody>
      </p:sp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Invoicing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Invoice Process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EF-AP-080</a:t>
            </a:r>
          </a:p>
        </p:txBody>
      </p:sp>
      <p:pic>
        <p:nvPicPr>
          <p:cNvPr id="5" name="Picture 4" descr="Supplier-Invoice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4" y="1211308"/>
            <a:ext cx="8924925" cy="454699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5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US" dirty="0" smtClean="0"/>
              <a:t>Optional functionality</a:t>
            </a:r>
          </a:p>
          <a:p>
            <a:pPr eaLnBrk="1" hangingPunct="1"/>
            <a:r>
              <a:rPr lang="en-US" dirty="0" smtClean="0"/>
              <a:t>Generates</a:t>
            </a:r>
          </a:p>
          <a:p>
            <a:pPr lvl="1" eaLnBrk="1" hangingPunct="1"/>
            <a:r>
              <a:rPr lang="en-US" dirty="0" smtClean="0"/>
              <a:t>Supplier invoices/credit notes</a:t>
            </a:r>
          </a:p>
          <a:p>
            <a:pPr lvl="1" eaLnBrk="1" hangingPunct="1"/>
            <a:r>
              <a:rPr lang="en-US" dirty="0" smtClean="0"/>
              <a:t>Receiver matching records</a:t>
            </a:r>
          </a:p>
          <a:p>
            <a:pPr eaLnBrk="1" hangingPunct="1"/>
            <a:r>
              <a:rPr lang="en-US" dirty="0" smtClean="0"/>
              <a:t>Based on completed purchase order receipts</a:t>
            </a:r>
          </a:p>
          <a:p>
            <a:pPr eaLnBrk="1" hangingPunct="1"/>
            <a:r>
              <a:rPr lang="en-US" dirty="0" smtClean="0"/>
              <a:t>Supplier invoices can be:</a:t>
            </a:r>
          </a:p>
          <a:p>
            <a:pPr lvl="1" eaLnBrk="1" hangingPunct="1"/>
            <a:r>
              <a:rPr lang="en-US" dirty="0" smtClean="0"/>
              <a:t>Initial</a:t>
            </a:r>
          </a:p>
          <a:p>
            <a:pPr lvl="1" eaLnBrk="1" hangingPunct="1"/>
            <a:r>
              <a:rPr lang="en-US" dirty="0" smtClean="0"/>
              <a:t>Confirmed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Streamline business processes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Reduced costs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Reduced errors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Eliminate non-value added activities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Improve supplier relationships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More timely payments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Maximized discounts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Lower prices from suppliers</a:t>
            </a:r>
          </a:p>
          <a:p>
            <a:pPr lvl="1">
              <a:buFont typeface="Arial" pitchFamily="34" charset="0"/>
              <a:buChar char="•"/>
            </a:pPr>
            <a:endParaRPr lang="en-US" sz="2000" dirty="0" smtClean="0"/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Evaluated Receipts Settlement (ERS) 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EF-AP-082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Electronic Transfer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Use Payment Selection Execute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Uses EDI for Payment format transformation</a:t>
            </a:r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Check Payment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Use Supplier Check Print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With or without PIP account (with PIP is recommended)</a:t>
            </a:r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Other Payment Instruments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Drafts, similar to checks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Paper transfers, similar to electronic transfer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Promissory notes/Summary statements, similar to checks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Cash, processed directly in Bank/Cash entry</a:t>
            </a:r>
            <a:endParaRPr lang="en-US" sz="1800" dirty="0" smtClean="0"/>
          </a:p>
        </p:txBody>
      </p:sp>
      <p:sp>
        <p:nvSpPr>
          <p:cNvPr id="12292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AP Payment Instruments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070554" y="182880"/>
            <a:ext cx="4616245" cy="708730"/>
          </a:xfrm>
        </p:spPr>
        <p:txBody>
          <a:bodyPr/>
          <a:lstStyle/>
          <a:p>
            <a:r>
              <a:rPr lang="en-IE" dirty="0" smtClean="0"/>
              <a:t>AP Payment Statuses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EF-AP-100</a:t>
            </a:r>
            <a:endParaRPr lang="en-US" dirty="0"/>
          </a:p>
        </p:txBody>
      </p:sp>
      <p:sp>
        <p:nvSpPr>
          <p:cNvPr id="5" name="Line 70"/>
          <p:cNvSpPr>
            <a:spLocks noChangeShapeType="1"/>
          </p:cNvSpPr>
          <p:nvPr/>
        </p:nvSpPr>
        <p:spPr bwMode="auto">
          <a:xfrm>
            <a:off x="5114925" y="5488294"/>
            <a:ext cx="0" cy="1889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Line 71"/>
          <p:cNvSpPr>
            <a:spLocks noChangeShapeType="1"/>
          </p:cNvSpPr>
          <p:nvPr/>
        </p:nvSpPr>
        <p:spPr bwMode="auto">
          <a:xfrm>
            <a:off x="2214563" y="885826"/>
            <a:ext cx="0" cy="205556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" name="Line 72"/>
          <p:cNvSpPr>
            <a:spLocks noChangeShapeType="1"/>
          </p:cNvSpPr>
          <p:nvPr/>
        </p:nvSpPr>
        <p:spPr bwMode="auto">
          <a:xfrm>
            <a:off x="2214563" y="1657760"/>
            <a:ext cx="0" cy="269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Freeform 73"/>
          <p:cNvSpPr>
            <a:spLocks/>
          </p:cNvSpPr>
          <p:nvPr/>
        </p:nvSpPr>
        <p:spPr bwMode="auto">
          <a:xfrm>
            <a:off x="2224088" y="2595666"/>
            <a:ext cx="2328862" cy="1857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40" y="0"/>
              </a:cxn>
              <a:cxn ang="0">
                <a:pos x="1440" y="201"/>
              </a:cxn>
            </a:cxnLst>
            <a:rect l="0" t="0" r="r" b="b"/>
            <a:pathLst>
              <a:path w="1440" h="201">
                <a:moveTo>
                  <a:pt x="0" y="0"/>
                </a:moveTo>
                <a:lnTo>
                  <a:pt x="1440" y="0"/>
                </a:lnTo>
                <a:lnTo>
                  <a:pt x="1440" y="201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" name="Line 74"/>
          <p:cNvSpPr>
            <a:spLocks noChangeShapeType="1"/>
          </p:cNvSpPr>
          <p:nvPr/>
        </p:nvSpPr>
        <p:spPr bwMode="auto">
          <a:xfrm>
            <a:off x="2214563" y="2497394"/>
            <a:ext cx="0" cy="31463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" name="Line 75"/>
          <p:cNvSpPr>
            <a:spLocks noChangeShapeType="1"/>
          </p:cNvSpPr>
          <p:nvPr/>
        </p:nvSpPr>
        <p:spPr bwMode="auto">
          <a:xfrm>
            <a:off x="4543425" y="3377023"/>
            <a:ext cx="0" cy="269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" name="AutoShape 76"/>
          <p:cNvSpPr>
            <a:spLocks noChangeArrowheads="1"/>
          </p:cNvSpPr>
          <p:nvPr/>
        </p:nvSpPr>
        <p:spPr bwMode="auto">
          <a:xfrm>
            <a:off x="1190625" y="301625"/>
            <a:ext cx="2049463" cy="576263"/>
          </a:xfrm>
          <a:prstGeom prst="roundRect">
            <a:avLst>
              <a:gd name="adj" fmla="val 16667"/>
            </a:avLst>
          </a:prstGeom>
          <a:solidFill>
            <a:srgbClr val="B9DCFF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Initial</a:t>
            </a:r>
          </a:p>
        </p:txBody>
      </p:sp>
      <p:sp>
        <p:nvSpPr>
          <p:cNvPr id="12" name="AutoShape 77"/>
          <p:cNvSpPr>
            <a:spLocks noChangeArrowheads="1"/>
          </p:cNvSpPr>
          <p:nvPr/>
        </p:nvSpPr>
        <p:spPr bwMode="auto">
          <a:xfrm>
            <a:off x="1190625" y="1081498"/>
            <a:ext cx="2049463" cy="576262"/>
          </a:xfrm>
          <a:prstGeom prst="roundRect">
            <a:avLst>
              <a:gd name="adj" fmla="val 16667"/>
            </a:avLst>
          </a:prstGeom>
          <a:solidFill>
            <a:srgbClr val="B9DCFF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 dirty="0">
                <a:latin typeface="Arial" charset="0"/>
              </a:rPr>
              <a:t>Allocated</a:t>
            </a:r>
          </a:p>
        </p:txBody>
      </p:sp>
      <p:sp>
        <p:nvSpPr>
          <p:cNvPr id="13" name="AutoShape 78"/>
          <p:cNvSpPr>
            <a:spLocks noChangeArrowheads="1"/>
          </p:cNvSpPr>
          <p:nvPr/>
        </p:nvSpPr>
        <p:spPr bwMode="auto">
          <a:xfrm>
            <a:off x="1190625" y="1905769"/>
            <a:ext cx="2049463" cy="576262"/>
          </a:xfrm>
          <a:prstGeom prst="roundRect">
            <a:avLst>
              <a:gd name="adj" fmla="val 16667"/>
            </a:avLst>
          </a:prstGeom>
          <a:solidFill>
            <a:srgbClr val="B9DCFF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Accepted</a:t>
            </a:r>
          </a:p>
        </p:txBody>
      </p:sp>
      <p:sp>
        <p:nvSpPr>
          <p:cNvPr id="18" name="AutoShape 83"/>
          <p:cNvSpPr>
            <a:spLocks noChangeArrowheads="1"/>
          </p:cNvSpPr>
          <p:nvPr/>
        </p:nvSpPr>
        <p:spPr bwMode="auto">
          <a:xfrm>
            <a:off x="4100513" y="5685144"/>
            <a:ext cx="2049462" cy="576262"/>
          </a:xfrm>
          <a:prstGeom prst="roundRect">
            <a:avLst>
              <a:gd name="adj" fmla="val 16667"/>
            </a:avLst>
          </a:prstGeom>
          <a:solidFill>
            <a:srgbClr val="B9DCFF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Banking Entry</a:t>
            </a:r>
          </a:p>
        </p:txBody>
      </p:sp>
      <p:sp>
        <p:nvSpPr>
          <p:cNvPr id="19" name="AutoShape 84"/>
          <p:cNvSpPr>
            <a:spLocks noChangeArrowheads="1"/>
          </p:cNvSpPr>
          <p:nvPr/>
        </p:nvSpPr>
        <p:spPr bwMode="auto">
          <a:xfrm>
            <a:off x="3505200" y="2792516"/>
            <a:ext cx="2049463" cy="576262"/>
          </a:xfrm>
          <a:prstGeom prst="roundRect">
            <a:avLst>
              <a:gd name="adj" fmla="val 16667"/>
            </a:avLst>
          </a:prstGeom>
          <a:solidFill>
            <a:srgbClr val="B9DCFF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Conditional Collection</a:t>
            </a:r>
          </a:p>
        </p:txBody>
      </p:sp>
      <p:sp>
        <p:nvSpPr>
          <p:cNvPr id="20" name="Freeform 85"/>
          <p:cNvSpPr>
            <a:spLocks/>
          </p:cNvSpPr>
          <p:nvPr/>
        </p:nvSpPr>
        <p:spPr bwMode="auto">
          <a:xfrm>
            <a:off x="2200275" y="3260622"/>
            <a:ext cx="2362200" cy="11953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822"/>
              </a:cxn>
              <a:cxn ang="0">
                <a:pos x="1518" y="822"/>
              </a:cxn>
              <a:cxn ang="0">
                <a:pos x="1518" y="597"/>
              </a:cxn>
            </a:cxnLst>
            <a:rect l="0" t="0" r="r" b="b"/>
            <a:pathLst>
              <a:path w="1518" h="822">
                <a:moveTo>
                  <a:pt x="0" y="0"/>
                </a:moveTo>
                <a:lnTo>
                  <a:pt x="0" y="822"/>
                </a:lnTo>
                <a:lnTo>
                  <a:pt x="1518" y="822"/>
                </a:lnTo>
                <a:lnTo>
                  <a:pt x="1518" y="597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Line 86"/>
          <p:cNvSpPr>
            <a:spLocks noChangeShapeType="1"/>
          </p:cNvSpPr>
          <p:nvPr/>
        </p:nvSpPr>
        <p:spPr bwMode="auto">
          <a:xfrm>
            <a:off x="4532978" y="4451401"/>
            <a:ext cx="13287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87"/>
          <p:cNvSpPr>
            <a:spLocks noChangeShapeType="1"/>
          </p:cNvSpPr>
          <p:nvPr/>
        </p:nvSpPr>
        <p:spPr bwMode="auto">
          <a:xfrm>
            <a:off x="3300413" y="4449352"/>
            <a:ext cx="0" cy="269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Freeform 88"/>
          <p:cNvSpPr>
            <a:spLocks/>
          </p:cNvSpPr>
          <p:nvPr/>
        </p:nvSpPr>
        <p:spPr bwMode="auto">
          <a:xfrm>
            <a:off x="3295650" y="4481207"/>
            <a:ext cx="3657600" cy="976312"/>
          </a:xfrm>
          <a:custGeom>
            <a:avLst/>
            <a:gdLst/>
            <a:ahLst/>
            <a:cxnLst>
              <a:cxn ang="0">
                <a:pos x="0" y="468"/>
              </a:cxn>
              <a:cxn ang="0">
                <a:pos x="0" y="615"/>
              </a:cxn>
              <a:cxn ang="0">
                <a:pos x="2304" y="615"/>
              </a:cxn>
              <a:cxn ang="0">
                <a:pos x="2304" y="0"/>
              </a:cxn>
            </a:cxnLst>
            <a:rect l="0" t="0" r="r" b="b"/>
            <a:pathLst>
              <a:path w="2304" h="615">
                <a:moveTo>
                  <a:pt x="0" y="468"/>
                </a:moveTo>
                <a:lnTo>
                  <a:pt x="0" y="615"/>
                </a:lnTo>
                <a:lnTo>
                  <a:pt x="2304" y="615"/>
                </a:lnTo>
                <a:lnTo>
                  <a:pt x="2304" y="0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cxnSp>
        <p:nvCxnSpPr>
          <p:cNvPr id="24" name="AutoShape 89"/>
          <p:cNvCxnSpPr>
            <a:cxnSpLocks noChangeShapeType="1"/>
            <a:stCxn id="13" idx="3"/>
            <a:endCxn id="11" idx="3"/>
          </p:cNvCxnSpPr>
          <p:nvPr/>
        </p:nvCxnSpPr>
        <p:spPr bwMode="auto">
          <a:xfrm flipV="1">
            <a:off x="3240088" y="589757"/>
            <a:ext cx="1588" cy="1604143"/>
          </a:xfrm>
          <a:prstGeom prst="bentConnector3">
            <a:avLst>
              <a:gd name="adj1" fmla="val 26159517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5" name="Line 90"/>
          <p:cNvSpPr>
            <a:spLocks noChangeShapeType="1"/>
          </p:cNvSpPr>
          <p:nvPr/>
        </p:nvSpPr>
        <p:spPr bwMode="auto">
          <a:xfrm>
            <a:off x="3241675" y="1375185"/>
            <a:ext cx="3968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AutoShape 82"/>
          <p:cNvSpPr>
            <a:spLocks noChangeArrowheads="1"/>
          </p:cNvSpPr>
          <p:nvPr/>
        </p:nvSpPr>
        <p:spPr bwMode="auto">
          <a:xfrm>
            <a:off x="5905500" y="4222750"/>
            <a:ext cx="2049463" cy="576263"/>
          </a:xfrm>
          <a:prstGeom prst="roundRect">
            <a:avLst>
              <a:gd name="adj" fmla="val 16667"/>
            </a:avLst>
          </a:prstGeom>
          <a:solidFill>
            <a:srgbClr val="B9DCFF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Bounced</a:t>
            </a:r>
          </a:p>
        </p:txBody>
      </p:sp>
      <p:sp>
        <p:nvSpPr>
          <p:cNvPr id="15" name="AutoShape 80"/>
          <p:cNvSpPr>
            <a:spLocks noChangeArrowheads="1"/>
          </p:cNvSpPr>
          <p:nvPr/>
        </p:nvSpPr>
        <p:spPr bwMode="auto">
          <a:xfrm>
            <a:off x="2276475" y="4739864"/>
            <a:ext cx="2049463" cy="576263"/>
          </a:xfrm>
          <a:prstGeom prst="roundRect">
            <a:avLst>
              <a:gd name="adj" fmla="val 16667"/>
            </a:avLst>
          </a:prstGeom>
          <a:solidFill>
            <a:srgbClr val="B9DCFF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Paid</a:t>
            </a:r>
          </a:p>
        </p:txBody>
      </p:sp>
      <p:sp>
        <p:nvSpPr>
          <p:cNvPr id="16" name="AutoShape 81"/>
          <p:cNvSpPr>
            <a:spLocks noChangeArrowheads="1"/>
          </p:cNvSpPr>
          <p:nvPr/>
        </p:nvSpPr>
        <p:spPr bwMode="auto">
          <a:xfrm>
            <a:off x="3524250" y="3638038"/>
            <a:ext cx="2049463" cy="576263"/>
          </a:xfrm>
          <a:prstGeom prst="roundRect">
            <a:avLst>
              <a:gd name="adj" fmla="val 16667"/>
            </a:avLst>
          </a:prstGeom>
          <a:solidFill>
            <a:srgbClr val="B9DCFF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Paid Conditionally</a:t>
            </a:r>
          </a:p>
        </p:txBody>
      </p:sp>
      <p:sp>
        <p:nvSpPr>
          <p:cNvPr id="14" name="AutoShape 79"/>
          <p:cNvSpPr>
            <a:spLocks noChangeArrowheads="1"/>
          </p:cNvSpPr>
          <p:nvPr/>
        </p:nvSpPr>
        <p:spPr bwMode="auto">
          <a:xfrm>
            <a:off x="1189038" y="2789341"/>
            <a:ext cx="2049462" cy="576262"/>
          </a:xfrm>
          <a:prstGeom prst="roundRect">
            <a:avLst>
              <a:gd name="adj" fmla="val 16667"/>
            </a:avLst>
          </a:prstGeom>
          <a:solidFill>
            <a:srgbClr val="B9DCFF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For Collection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6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4875" y="2097290"/>
            <a:ext cx="7315200" cy="2760663"/>
          </a:xfrm>
          <a:noFill/>
          <a:ln w="3175">
            <a:solidFill>
              <a:srgbClr val="000000"/>
            </a:solidFill>
          </a:ln>
        </p:spPr>
      </p:pic>
      <p:sp>
        <p:nvSpPr>
          <p:cNvPr id="13316" name="Rectangle 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Hands-On Exercises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EF-AP-160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2533</TotalTime>
  <Words>247</Words>
  <Application>Microsoft Office PowerPoint</Application>
  <PresentationFormat>On-screen Show (4:3)</PresentationFormat>
  <Paragraphs>89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QAD 2010 Template</vt:lpstr>
      <vt:lpstr> AP Processing </vt:lpstr>
      <vt:lpstr>Overview</vt:lpstr>
      <vt:lpstr>AP Processing Functional Overview</vt:lpstr>
      <vt:lpstr>Supplier Invoicing</vt:lpstr>
      <vt:lpstr>Supplier Invoice Process</vt:lpstr>
      <vt:lpstr>Evaluated Receipts Settlement (ERS) </vt:lpstr>
      <vt:lpstr>AP Payment Instruments</vt:lpstr>
      <vt:lpstr>AP Payment Statuses</vt:lpstr>
      <vt:lpstr>Hands-On Exercises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136</cp:revision>
  <dcterms:created xsi:type="dcterms:W3CDTF">2006-05-18T22:11:08Z</dcterms:created>
  <dcterms:modified xsi:type="dcterms:W3CDTF">2012-04-20T14:48:23Z</dcterms:modified>
</cp:coreProperties>
</file>