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commentAuthors.xml" ContentType="application/vnd.openxmlformats-officedocument.presentationml.commentAuthor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13"/>
  </p:notesMasterIdLst>
  <p:handoutMasterIdLst>
    <p:handoutMasterId r:id="rId14"/>
  </p:handoutMasterIdLst>
  <p:sldIdLst>
    <p:sldId id="264" r:id="rId2"/>
    <p:sldId id="265" r:id="rId3"/>
    <p:sldId id="293" r:id="rId4"/>
    <p:sldId id="315" r:id="rId5"/>
    <p:sldId id="294" r:id="rId6"/>
    <p:sldId id="316" r:id="rId7"/>
    <p:sldId id="309" r:id="rId8"/>
    <p:sldId id="313" r:id="rId9"/>
    <p:sldId id="320" r:id="rId10"/>
    <p:sldId id="324" r:id="rId11"/>
    <p:sldId id="307" r:id="rId12"/>
  </p:sldIdLst>
  <p:sldSz cx="9144000" cy="6858000" type="screen4x3"/>
  <p:notesSz cx="6858000" cy="9144000"/>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qad" initials="q" lastIdx="10"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EA46A"/>
    <a:srgbClr val="FF8500"/>
    <a:srgbClr val="FFE354"/>
    <a:srgbClr val="6A9913"/>
    <a:srgbClr val="4BB69D"/>
    <a:srgbClr val="003399"/>
    <a:srgbClr val="C8D7EA"/>
    <a:srgbClr val="C1FFC1"/>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98" autoAdjust="0"/>
    <p:restoredTop sz="95077" autoAdjust="0"/>
  </p:normalViewPr>
  <p:slideViewPr>
    <p:cSldViewPr snapToGrid="0">
      <p:cViewPr varScale="1">
        <p:scale>
          <a:sx n="100" d="100"/>
          <a:sy n="100" d="100"/>
        </p:scale>
        <p:origin x="-276"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046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smtClean="0">
                <a:latin typeface="Arial" charset="0"/>
              </a:defRPr>
            </a:lvl1pPr>
          </a:lstStyle>
          <a:p>
            <a:pPr>
              <a:defRPr/>
            </a:pPr>
            <a:endParaRPr lang="en-US"/>
          </a:p>
        </p:txBody>
      </p:sp>
      <p:sp>
        <p:nvSpPr>
          <p:cNvPr id="190467"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latin typeface="Arial" charset="0"/>
              </a:defRPr>
            </a:lvl1pPr>
          </a:lstStyle>
          <a:p>
            <a:pPr>
              <a:defRPr/>
            </a:pPr>
            <a:endParaRPr lang="en-US"/>
          </a:p>
        </p:txBody>
      </p:sp>
      <p:sp>
        <p:nvSpPr>
          <p:cNvPr id="190468"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smtClean="0">
                <a:latin typeface="Arial" charset="0"/>
              </a:defRPr>
            </a:lvl1pPr>
          </a:lstStyle>
          <a:p>
            <a:pPr>
              <a:defRPr/>
            </a:pPr>
            <a:endParaRPr lang="en-US"/>
          </a:p>
        </p:txBody>
      </p:sp>
      <p:sp>
        <p:nvSpPr>
          <p:cNvPr id="190469"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atin typeface="Arial" charset="0"/>
              </a:defRPr>
            </a:lvl1pPr>
          </a:lstStyle>
          <a:p>
            <a:pPr>
              <a:defRPr/>
            </a:pPr>
            <a:fld id="{90CB86EA-53B4-45E5-83D0-EEF2089C98E6}"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smtClean="0">
                <a:latin typeface="Arial" charset="0"/>
              </a:defRPr>
            </a:lvl1pPr>
          </a:lstStyle>
          <a:p>
            <a:pPr>
              <a:defRPr/>
            </a:pPr>
            <a:endParaRPr lang="en-US"/>
          </a:p>
        </p:txBody>
      </p:sp>
      <p:sp>
        <p:nvSpPr>
          <p:cNvPr id="3993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latin typeface="Arial" charset="0"/>
              </a:defRPr>
            </a:lvl1pPr>
          </a:lstStyle>
          <a:p>
            <a:pPr>
              <a:defRPr/>
            </a:pPr>
            <a:endParaRPr lang="en-US"/>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994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994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smtClean="0">
                <a:latin typeface="Arial" charset="0"/>
              </a:defRPr>
            </a:lvl1pPr>
          </a:lstStyle>
          <a:p>
            <a:pPr>
              <a:defRPr/>
            </a:pPr>
            <a:endParaRPr lang="en-US"/>
          </a:p>
        </p:txBody>
      </p:sp>
      <p:sp>
        <p:nvSpPr>
          <p:cNvPr id="3994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atin typeface="Arial" charset="0"/>
              </a:defRPr>
            </a:lvl1pPr>
          </a:lstStyle>
          <a:p>
            <a:pPr>
              <a:defRPr/>
            </a:pPr>
            <a:fld id="{B58A0FBA-A068-460D-BDAF-555F315EAEDB}"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QAD2008_FinancialsCHM-10-08_AR19.html" TargetMode="External"/><Relationship Id="rId2" Type="http://schemas.openxmlformats.org/officeDocument/2006/relationships/slide" Target="../slides/slide7.xml"/><Relationship Id="rId1" Type="http://schemas.openxmlformats.org/officeDocument/2006/relationships/notesMaster" Target="../notesMasters/notesMaster1.xml"/><Relationship Id="rId4" Type="http://schemas.openxmlformats.org/officeDocument/2006/relationships/hyperlink" Target="CustomerPaymentStatusChange.html"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p>
            <a:fld id="{5F03EA8E-6E0A-47DA-808C-0F41DB1D3E56}" type="slidenum">
              <a:rPr lang="en-US"/>
              <a:pPr/>
              <a:t>1</a:t>
            </a:fld>
            <a:endParaRPr lang="en-US"/>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FDADFE2A-0757-4E79-ADF9-E2A1ECA6D643}" type="slidenum">
              <a:rPr lang="en-US"/>
              <a:pPr/>
              <a:t>7</a:t>
            </a:fld>
            <a:endParaRPr lang="en-US"/>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p:spPr>
        <p:txBody>
          <a:bodyPr/>
          <a:lstStyle/>
          <a:p>
            <a:pPr eaLnBrk="1" hangingPunct="1">
              <a:lnSpc>
                <a:spcPct val="80000"/>
              </a:lnSpc>
            </a:pPr>
            <a:r>
              <a:rPr lang="en-US" sz="800" smtClean="0"/>
              <a:t>Also talk about status briefly</a:t>
            </a:r>
          </a:p>
          <a:p>
            <a:pPr eaLnBrk="1" hangingPunct="1">
              <a:lnSpc>
                <a:spcPct val="80000"/>
              </a:lnSpc>
            </a:pPr>
            <a:endParaRPr lang="en-US" sz="800" smtClean="0"/>
          </a:p>
          <a:p>
            <a:pPr eaLnBrk="1" hangingPunct="1">
              <a:lnSpc>
                <a:spcPct val="80000"/>
              </a:lnSpc>
            </a:pPr>
            <a:endParaRPr lang="en-US" sz="800" smtClean="0"/>
          </a:p>
          <a:p>
            <a:pPr lvl="2" eaLnBrk="1" hangingPunct="1">
              <a:lnSpc>
                <a:spcPct val="80000"/>
              </a:lnSpc>
            </a:pPr>
            <a:r>
              <a:rPr lang="en-US" sz="800" b="1" smtClean="0"/>
              <a:t>Customer Payment Statuses </a:t>
            </a:r>
          </a:p>
          <a:p>
            <a:pPr eaLnBrk="1" hangingPunct="1">
              <a:lnSpc>
                <a:spcPct val="80000"/>
              </a:lnSpc>
            </a:pPr>
            <a:endParaRPr lang="en-US" sz="800" smtClean="0"/>
          </a:p>
          <a:p>
            <a:pPr eaLnBrk="1" hangingPunct="1">
              <a:lnSpc>
                <a:spcPct val="80000"/>
              </a:lnSpc>
            </a:pPr>
            <a:r>
              <a:rPr lang="en-US" sz="800" smtClean="0"/>
              <a:t>Payment processing is controlled by payment status codes. Different payment instruments follow different status sequences.The number of statuses you need depends on your particular implementation. At a minimum, you must have two statuses: Paid and Bounced. Typically, you will also want to have a For Collection status for payments sent to the bank. The Initial status is used if you want to do an initial payment registration. </a:t>
            </a:r>
          </a:p>
          <a:p>
            <a:pPr eaLnBrk="1" hangingPunct="1">
              <a:lnSpc>
                <a:spcPct val="80000"/>
              </a:lnSpc>
            </a:pPr>
            <a:endParaRPr lang="en-US" sz="800" smtClean="0"/>
          </a:p>
          <a:p>
            <a:pPr eaLnBrk="1" hangingPunct="1">
              <a:lnSpc>
                <a:spcPct val="80000"/>
              </a:lnSpc>
            </a:pPr>
            <a:r>
              <a:rPr lang="en-US" sz="800" smtClean="0"/>
              <a:t>You can define an account for each status through which the payment is processed, or use one GL account to record the transitions. For example, if you are processing a check through the Initial, Allocated, Accepted, For Collection, and Paid statuses, you can define a GL account of type Customer Payment for each status. This approach supports detailed reporting requirements. </a:t>
            </a:r>
          </a:p>
          <a:p>
            <a:pPr eaLnBrk="1" hangingPunct="1">
              <a:lnSpc>
                <a:spcPct val="80000"/>
              </a:lnSpc>
            </a:pPr>
            <a:endParaRPr lang="en-US" sz="800" smtClean="0"/>
          </a:p>
          <a:p>
            <a:pPr eaLnBrk="1" hangingPunct="1">
              <a:lnSpc>
                <a:spcPct val="80000"/>
              </a:lnSpc>
            </a:pPr>
            <a:r>
              <a:rPr lang="en-US" sz="800" smtClean="0"/>
              <a:t>Each status transition usually generates a posting, which updates the account associated with the status and bank or liability accounts. The posting information, including account and daybook details, is contained in the payment status definition. </a:t>
            </a:r>
          </a:p>
          <a:p>
            <a:pPr eaLnBrk="1" hangingPunct="1">
              <a:lnSpc>
                <a:spcPct val="80000"/>
              </a:lnSpc>
            </a:pPr>
            <a:endParaRPr lang="en-US" sz="800" smtClean="0"/>
          </a:p>
          <a:p>
            <a:pPr eaLnBrk="1" hangingPunct="1">
              <a:lnSpc>
                <a:spcPct val="80000"/>
              </a:lnSpc>
            </a:pPr>
            <a:r>
              <a:rPr lang="en-US" sz="800" smtClean="0"/>
              <a:t>While you can move a payment directly to the Paid status, this is not a typical approach. Note also that you cannot undo a Paid document. You must reopen the invoice manually with Open Item Adjustment. </a:t>
            </a:r>
          </a:p>
          <a:p>
            <a:pPr eaLnBrk="1" hangingPunct="1">
              <a:lnSpc>
                <a:spcPct val="80000"/>
              </a:lnSpc>
            </a:pPr>
            <a:endParaRPr lang="en-US" sz="800" smtClean="0"/>
          </a:p>
          <a:p>
            <a:pPr eaLnBrk="1" hangingPunct="1">
              <a:lnSpc>
                <a:spcPct val="80000"/>
              </a:lnSpc>
            </a:pPr>
            <a:r>
              <a:rPr lang="en-US" sz="800" smtClean="0">
                <a:hlinkClick r:id="rId3"/>
              </a:rPr>
              <a:t>Customer Payments Status Flow</a:t>
            </a:r>
            <a:r>
              <a:rPr lang="en-US" sz="800" smtClean="0"/>
              <a:t> illustrates the status flows through which you can process the payment. </a:t>
            </a:r>
          </a:p>
          <a:p>
            <a:pPr eaLnBrk="1" hangingPunct="1">
              <a:lnSpc>
                <a:spcPct val="80000"/>
              </a:lnSpc>
            </a:pPr>
            <a:endParaRPr lang="en-US" sz="800" smtClean="0"/>
          </a:p>
          <a:p>
            <a:pPr eaLnBrk="1" hangingPunct="1">
              <a:lnSpc>
                <a:spcPct val="80000"/>
              </a:lnSpc>
            </a:pPr>
            <a:r>
              <a:rPr lang="en-US" sz="800" smtClean="0"/>
              <a:t>Customer Payments Status Flow </a:t>
            </a:r>
          </a:p>
          <a:p>
            <a:pPr eaLnBrk="1" hangingPunct="1">
              <a:lnSpc>
                <a:spcPct val="80000"/>
              </a:lnSpc>
            </a:pPr>
            <a:endParaRPr lang="en-US" sz="800" smtClean="0"/>
          </a:p>
          <a:p>
            <a:pPr eaLnBrk="1" hangingPunct="1">
              <a:lnSpc>
                <a:spcPct val="80000"/>
              </a:lnSpc>
            </a:pPr>
            <a:endParaRPr lang="en-US" sz="800" smtClean="0"/>
          </a:p>
          <a:p>
            <a:pPr eaLnBrk="1" hangingPunct="1">
              <a:lnSpc>
                <a:spcPct val="80000"/>
              </a:lnSpc>
            </a:pPr>
            <a:endParaRPr lang="en-US" sz="800" smtClean="0"/>
          </a:p>
          <a:p>
            <a:pPr eaLnBrk="1" hangingPunct="1">
              <a:lnSpc>
                <a:spcPct val="80000"/>
              </a:lnSpc>
            </a:pPr>
            <a:r>
              <a:rPr lang="en-US" sz="800" smtClean="0"/>
              <a:t>It is not mandatory to process a payment through all of the statuses described. Some European and South American companies use the interim statuses and customer and supplier payment accounts to log the progress of the payment. US organizations, however, generally do not require interim statuses, and sometimes use Initial, For Collection, and Paid statuses only. You can use Customer Payment Status Change to select payments with an Initial status and change their status directly to Paid. This status change immediately updates your bank account, without the need to create a banking entry. See </a:t>
            </a:r>
            <a:r>
              <a:rPr lang="en-US" sz="800" smtClean="0">
                <a:hlinkClick r:id="rId4"/>
              </a:rPr>
              <a:t>Customer Payment Status Change</a:t>
            </a:r>
            <a:r>
              <a:rPr lang="en-US" sz="800" smtClean="0"/>
              <a:t>. </a:t>
            </a:r>
          </a:p>
          <a:p>
            <a:pPr eaLnBrk="1" hangingPunct="1">
              <a:lnSpc>
                <a:spcPct val="80000"/>
              </a:lnSpc>
            </a:pPr>
            <a:endParaRPr lang="en-US" sz="800" smtClean="0"/>
          </a:p>
          <a:p>
            <a:pPr eaLnBrk="1" hangingPunct="1">
              <a:lnSpc>
                <a:spcPct val="80000"/>
              </a:lnSpc>
            </a:pPr>
            <a:r>
              <a:rPr lang="en-US" sz="800" smtClean="0"/>
              <a:t>You can also use Change Status to change any payment at any stage in the flow to Bounced or back to Initial. This is useful for payments that are sent directly to the bank once they are accepted, and are then refused by the bank. </a:t>
            </a:r>
          </a:p>
          <a:p>
            <a:pPr eaLnBrk="1" hangingPunct="1">
              <a:lnSpc>
                <a:spcPct val="80000"/>
              </a:lnSpc>
            </a:pPr>
            <a:endParaRPr lang="en-US" sz="800" smtClean="0"/>
          </a:p>
          <a:p>
            <a:pPr eaLnBrk="1" hangingPunct="1">
              <a:lnSpc>
                <a:spcPct val="80000"/>
              </a:lnSpc>
            </a:pPr>
            <a:r>
              <a:rPr lang="en-US" sz="800" smtClean="0"/>
              <a:t>Note Setting the status of a payment directly to Paid is available for payments in the base currency of the account only. You cannot change a payment status directly to the Paid status if the payment currency is different than the base currency. In this case, you must use Banking Entry to complete the payment. </a:t>
            </a:r>
          </a:p>
          <a:p>
            <a:pPr eaLnBrk="1" hangingPunct="1">
              <a:lnSpc>
                <a:spcPct val="80000"/>
              </a:lnSpc>
            </a:pPr>
            <a:endParaRPr lang="en-US" sz="800" smtClean="0"/>
          </a:p>
          <a:p>
            <a:pPr eaLnBrk="1" hangingPunct="1">
              <a:lnSpc>
                <a:spcPct val="80000"/>
              </a:lnSpc>
            </a:pPr>
            <a:r>
              <a:rPr lang="en-US" sz="800" smtClean="0">
                <a:hlinkClick r:id="rId3"/>
              </a:rPr>
              <a:t>Customer Payment Statuses and Account Activity</a:t>
            </a:r>
            <a:r>
              <a:rPr lang="en-US" sz="800" smtClean="0"/>
              <a:t> describes each payment status, and lists the postings created by status transitions. </a:t>
            </a:r>
          </a:p>
          <a:p>
            <a:pPr eaLnBrk="1" hangingPunct="1">
              <a:lnSpc>
                <a:spcPct val="80000"/>
              </a:lnSpc>
            </a:pPr>
            <a:endParaRPr lang="en-US" sz="800" smtClean="0"/>
          </a:p>
          <a:p>
            <a:pPr eaLnBrk="1" hangingPunct="1">
              <a:lnSpc>
                <a:spcPct val="80000"/>
              </a:lnSpc>
            </a:pPr>
            <a:r>
              <a:rPr lang="en-US" sz="800" smtClean="0"/>
              <a:t>Customer Payment Statuses and Account Activity </a:t>
            </a:r>
          </a:p>
          <a:p>
            <a:pPr eaLnBrk="1" hangingPunct="1">
              <a:lnSpc>
                <a:spcPct val="80000"/>
              </a:lnSpc>
            </a:pPr>
            <a:endParaRPr lang="en-US" sz="800" smtClean="0"/>
          </a:p>
          <a:p>
            <a:pPr eaLnBrk="1" hangingPunct="1">
              <a:lnSpc>
                <a:spcPct val="80000"/>
              </a:lnSpc>
            </a:pPr>
            <a:r>
              <a:rPr lang="en-US" sz="800" smtClean="0"/>
              <a:t>					</a:t>
            </a:r>
          </a:p>
          <a:p>
            <a:pPr eaLnBrk="1" hangingPunct="1">
              <a:lnSpc>
                <a:spcPct val="80000"/>
              </a:lnSpc>
            </a:pPr>
            <a:endParaRPr lang="en-US" sz="800" b="1" smtClean="0"/>
          </a:p>
          <a:p>
            <a:pPr eaLnBrk="1" hangingPunct="1">
              <a:lnSpc>
                <a:spcPct val="80000"/>
              </a:lnSpc>
            </a:pPr>
            <a:r>
              <a:rPr lang="en-US" sz="800" b="1" smtClean="0"/>
              <a:t>Status 	</a:t>
            </a:r>
          </a:p>
          <a:p>
            <a:pPr eaLnBrk="1" hangingPunct="1">
              <a:lnSpc>
                <a:spcPct val="80000"/>
              </a:lnSpc>
            </a:pPr>
            <a:r>
              <a:rPr lang="en-US" sz="800" b="1" smtClean="0"/>
              <a:t>Description 	</a:t>
            </a:r>
          </a:p>
          <a:p>
            <a:pPr eaLnBrk="1" hangingPunct="1">
              <a:lnSpc>
                <a:spcPct val="80000"/>
              </a:lnSpc>
            </a:pPr>
            <a:r>
              <a:rPr lang="en-US" sz="800" b="1" smtClean="0"/>
              <a:t>Account Activity 	</a:t>
            </a:r>
            <a:r>
              <a:rPr lang="en-US" sz="800" smtClean="0"/>
              <a:t>		</a:t>
            </a:r>
          </a:p>
          <a:p>
            <a:pPr eaLnBrk="1" hangingPunct="1">
              <a:lnSpc>
                <a:spcPct val="80000"/>
              </a:lnSpc>
            </a:pPr>
            <a:r>
              <a:rPr lang="en-US" sz="800" smtClean="0"/>
              <a:t>		</a:t>
            </a:r>
            <a:endParaRPr lang="en-US" sz="800" b="1" smtClean="0"/>
          </a:p>
          <a:p>
            <a:pPr eaLnBrk="1" hangingPunct="1">
              <a:lnSpc>
                <a:spcPct val="80000"/>
              </a:lnSpc>
            </a:pPr>
            <a:r>
              <a:rPr lang="en-US" sz="800" b="1" smtClean="0"/>
              <a:t>Debit 	</a:t>
            </a:r>
          </a:p>
          <a:p>
            <a:pPr eaLnBrk="1" hangingPunct="1">
              <a:lnSpc>
                <a:spcPct val="80000"/>
              </a:lnSpc>
            </a:pPr>
            <a:r>
              <a:rPr lang="en-US" sz="800" b="1" smtClean="0"/>
              <a:t>Credit 		</a:t>
            </a:r>
          </a:p>
          <a:p>
            <a:pPr eaLnBrk="1" hangingPunct="1">
              <a:lnSpc>
                <a:spcPct val="80000"/>
              </a:lnSpc>
            </a:pPr>
            <a:endParaRPr lang="en-US" sz="800" smtClean="0"/>
          </a:p>
          <a:p>
            <a:pPr eaLnBrk="1" hangingPunct="1">
              <a:lnSpc>
                <a:spcPct val="80000"/>
              </a:lnSpc>
            </a:pPr>
            <a:r>
              <a:rPr lang="en-US" sz="800" smtClean="0"/>
              <a:t>Initial 	</a:t>
            </a:r>
          </a:p>
          <a:p>
            <a:pPr eaLnBrk="1" hangingPunct="1">
              <a:lnSpc>
                <a:spcPct val="80000"/>
              </a:lnSpc>
            </a:pPr>
            <a:r>
              <a:rPr lang="en-US" sz="800" smtClean="0"/>
              <a:t>Initial payment status. The payment is in your system but does not generate any postings. 	</a:t>
            </a:r>
          </a:p>
          <a:p>
            <a:pPr eaLnBrk="1" hangingPunct="1">
              <a:lnSpc>
                <a:spcPct val="80000"/>
              </a:lnSpc>
            </a:pPr>
            <a:r>
              <a:rPr lang="en-US" sz="800" smtClean="0"/>
              <a:t>Not applicable 	</a:t>
            </a:r>
          </a:p>
          <a:p>
            <a:pPr eaLnBrk="1" hangingPunct="1">
              <a:lnSpc>
                <a:spcPct val="80000"/>
              </a:lnSpc>
            </a:pPr>
            <a:r>
              <a:rPr lang="en-US" sz="800" smtClean="0"/>
              <a:t>Not applicable 		</a:t>
            </a:r>
          </a:p>
          <a:p>
            <a:pPr eaLnBrk="1" hangingPunct="1">
              <a:lnSpc>
                <a:spcPct val="80000"/>
              </a:lnSpc>
            </a:pPr>
            <a:endParaRPr lang="en-US" sz="800" smtClean="0"/>
          </a:p>
          <a:p>
            <a:pPr eaLnBrk="1" hangingPunct="1">
              <a:lnSpc>
                <a:spcPct val="80000"/>
              </a:lnSpc>
            </a:pPr>
            <a:r>
              <a:rPr lang="en-US" sz="800" smtClean="0"/>
              <a:t>Allocated 	</a:t>
            </a:r>
          </a:p>
          <a:p>
            <a:pPr eaLnBrk="1" hangingPunct="1">
              <a:lnSpc>
                <a:spcPct val="80000"/>
              </a:lnSpc>
            </a:pPr>
            <a:r>
              <a:rPr lang="en-US" sz="800" smtClean="0"/>
              <a:t>The payment is received and is linked to open items. The transition to Allocated generates postings and sub-ledger updates. 	</a:t>
            </a:r>
          </a:p>
          <a:p>
            <a:pPr eaLnBrk="1" hangingPunct="1">
              <a:lnSpc>
                <a:spcPct val="80000"/>
              </a:lnSpc>
            </a:pPr>
            <a:r>
              <a:rPr lang="en-US" sz="800" smtClean="0"/>
              <a:t>Allocated Customer Payment account 	</a:t>
            </a:r>
          </a:p>
          <a:p>
            <a:pPr eaLnBrk="1" hangingPunct="1">
              <a:lnSpc>
                <a:spcPct val="80000"/>
              </a:lnSpc>
            </a:pPr>
            <a:r>
              <a:rPr lang="en-US" sz="800" smtClean="0"/>
              <a:t>Customer Control account 		</a:t>
            </a:r>
          </a:p>
          <a:p>
            <a:pPr eaLnBrk="1" hangingPunct="1">
              <a:lnSpc>
                <a:spcPct val="80000"/>
              </a:lnSpc>
            </a:pPr>
            <a:endParaRPr lang="en-US" sz="800" smtClean="0"/>
          </a:p>
          <a:p>
            <a:pPr eaLnBrk="1" hangingPunct="1">
              <a:lnSpc>
                <a:spcPct val="80000"/>
              </a:lnSpc>
            </a:pPr>
            <a:r>
              <a:rPr lang="en-US" sz="800" smtClean="0"/>
              <a:t>Accepted 	</a:t>
            </a:r>
          </a:p>
          <a:p>
            <a:pPr eaLnBrk="1" hangingPunct="1">
              <a:lnSpc>
                <a:spcPct val="80000"/>
              </a:lnSpc>
            </a:pPr>
            <a:r>
              <a:rPr lang="en-US" sz="800" smtClean="0"/>
              <a:t>The payment is signed by the relevant parties. When a draft is signed by a customer, you change the status of the associated customer payment to Accepted. 	</a:t>
            </a:r>
          </a:p>
          <a:p>
            <a:pPr eaLnBrk="1" hangingPunct="1">
              <a:lnSpc>
                <a:spcPct val="80000"/>
              </a:lnSpc>
            </a:pPr>
            <a:r>
              <a:rPr lang="en-US" sz="800" smtClean="0"/>
              <a:t>Accepted Customer Payment account 	</a:t>
            </a:r>
          </a:p>
          <a:p>
            <a:pPr eaLnBrk="1" hangingPunct="1">
              <a:lnSpc>
                <a:spcPct val="80000"/>
              </a:lnSpc>
            </a:pPr>
            <a:r>
              <a:rPr lang="en-US" sz="800" smtClean="0"/>
              <a:t>Customer Control account, if this is the first posting for the payment </a:t>
            </a:r>
          </a:p>
          <a:p>
            <a:pPr eaLnBrk="1" hangingPunct="1">
              <a:lnSpc>
                <a:spcPct val="80000"/>
              </a:lnSpc>
            </a:pPr>
            <a:r>
              <a:rPr lang="en-US" sz="800" smtClean="0"/>
              <a:t>Otherwise, the account associated with the previous payment status 		</a:t>
            </a:r>
          </a:p>
          <a:p>
            <a:pPr eaLnBrk="1" hangingPunct="1">
              <a:lnSpc>
                <a:spcPct val="80000"/>
              </a:lnSpc>
            </a:pPr>
            <a:endParaRPr lang="en-US" sz="800" smtClean="0"/>
          </a:p>
          <a:p>
            <a:pPr eaLnBrk="1" hangingPunct="1">
              <a:lnSpc>
                <a:spcPct val="80000"/>
              </a:lnSpc>
            </a:pPr>
            <a:r>
              <a:rPr lang="en-US" sz="800" smtClean="0"/>
              <a:t>Discounted 	</a:t>
            </a:r>
          </a:p>
          <a:p>
            <a:pPr eaLnBrk="1" hangingPunct="1">
              <a:lnSpc>
                <a:spcPct val="80000"/>
              </a:lnSpc>
            </a:pPr>
            <a:r>
              <a:rPr lang="en-US" sz="800" smtClean="0"/>
              <a:t>Change the payment status to Discounted when, for example, the receiver of the draft discounts it to the bank in order to receive immediate payment. A payment can be discounted to another party, often the bank. The beneficiary of the payment pays bank charges plus the discount amount, which is the bank interest on the amount from the transfer date of the money until the due date of the draft. </a:t>
            </a:r>
          </a:p>
          <a:p>
            <a:pPr eaLnBrk="1" hangingPunct="1">
              <a:lnSpc>
                <a:spcPct val="80000"/>
              </a:lnSpc>
            </a:pPr>
            <a:r>
              <a:rPr lang="en-US" sz="800" smtClean="0"/>
              <a:t>The Discounted status is usually applied to drafts. The financial risk remains with the initial beneficiary of the draft. </a:t>
            </a:r>
          </a:p>
          <a:p>
            <a:pPr eaLnBrk="1" hangingPunct="1">
              <a:lnSpc>
                <a:spcPct val="80000"/>
              </a:lnSpc>
            </a:pPr>
            <a:r>
              <a:rPr lang="en-US" sz="800" smtClean="0"/>
              <a:t>A selection is automatically created when a payment status is changed to Discounted. The selection number is a system-generated sequence. 	</a:t>
            </a:r>
          </a:p>
          <a:p>
            <a:pPr eaLnBrk="1" hangingPunct="1">
              <a:lnSpc>
                <a:spcPct val="80000"/>
              </a:lnSpc>
            </a:pPr>
            <a:r>
              <a:rPr lang="en-US" sz="800" smtClean="0"/>
              <a:t>Discounted Customer Payment account 	</a:t>
            </a:r>
          </a:p>
          <a:p>
            <a:pPr eaLnBrk="1" hangingPunct="1">
              <a:lnSpc>
                <a:spcPct val="80000"/>
              </a:lnSpc>
            </a:pPr>
            <a:r>
              <a:rPr lang="en-US" sz="800" smtClean="0"/>
              <a:t>Customer Control account, if this is the first posting for the payment </a:t>
            </a:r>
          </a:p>
          <a:p>
            <a:pPr eaLnBrk="1" hangingPunct="1">
              <a:lnSpc>
                <a:spcPct val="80000"/>
              </a:lnSpc>
            </a:pPr>
            <a:r>
              <a:rPr lang="en-US" sz="800" smtClean="0"/>
              <a:t>Otherwise, the account associated with the previous payment status 		</a:t>
            </a:r>
          </a:p>
          <a:p>
            <a:pPr eaLnBrk="1" hangingPunct="1">
              <a:lnSpc>
                <a:spcPct val="80000"/>
              </a:lnSpc>
            </a:pPr>
            <a:endParaRPr lang="en-US" sz="800" smtClean="0"/>
          </a:p>
          <a:p>
            <a:pPr eaLnBrk="1" hangingPunct="1">
              <a:lnSpc>
                <a:spcPct val="80000"/>
              </a:lnSpc>
            </a:pPr>
            <a:r>
              <a:rPr lang="en-US" sz="800" smtClean="0"/>
              <a:t>For Collection 	</a:t>
            </a:r>
          </a:p>
          <a:p>
            <a:pPr eaLnBrk="1" hangingPunct="1">
              <a:lnSpc>
                <a:spcPct val="80000"/>
              </a:lnSpc>
            </a:pPr>
            <a:r>
              <a:rPr lang="en-US" sz="800" smtClean="0"/>
              <a:t>The payment is presented to the bank for immediate payment. Some examples of payments for collection include a check, a payment selection that is transferred directly to the bank, and paper transfers to the bank. A selection is automatically created when a payment status is changed to For Collection. 	</a:t>
            </a:r>
          </a:p>
          <a:p>
            <a:pPr eaLnBrk="1" hangingPunct="1">
              <a:lnSpc>
                <a:spcPct val="80000"/>
              </a:lnSpc>
            </a:pPr>
            <a:r>
              <a:rPr lang="en-US" sz="800" smtClean="0"/>
              <a:t>For Collection Customer Payment account 	</a:t>
            </a:r>
          </a:p>
          <a:p>
            <a:pPr eaLnBrk="1" hangingPunct="1">
              <a:lnSpc>
                <a:spcPct val="80000"/>
              </a:lnSpc>
            </a:pPr>
            <a:r>
              <a:rPr lang="en-US" sz="800" smtClean="0"/>
              <a:t>Customer Control account, if this is the first posting for the payment </a:t>
            </a:r>
          </a:p>
          <a:p>
            <a:pPr eaLnBrk="1" hangingPunct="1">
              <a:lnSpc>
                <a:spcPct val="80000"/>
              </a:lnSpc>
            </a:pPr>
            <a:r>
              <a:rPr lang="en-US" sz="800" smtClean="0"/>
              <a:t>Otherwise, the account associated with the previous payment status 		</a:t>
            </a:r>
          </a:p>
          <a:p>
            <a:pPr eaLnBrk="1" hangingPunct="1">
              <a:lnSpc>
                <a:spcPct val="80000"/>
              </a:lnSpc>
            </a:pPr>
            <a:endParaRPr lang="en-US" sz="800" smtClean="0"/>
          </a:p>
          <a:p>
            <a:pPr eaLnBrk="1" hangingPunct="1">
              <a:lnSpc>
                <a:spcPct val="80000"/>
              </a:lnSpc>
            </a:pPr>
            <a:r>
              <a:rPr lang="en-US" sz="800" smtClean="0"/>
              <a:t>Conditional Collection 	</a:t>
            </a:r>
          </a:p>
          <a:p>
            <a:pPr eaLnBrk="1" hangingPunct="1">
              <a:lnSpc>
                <a:spcPct val="80000"/>
              </a:lnSpc>
            </a:pPr>
            <a:r>
              <a:rPr lang="en-US" sz="800" smtClean="0"/>
              <a:t>The payment is presented to the bank conditionally, the condition being that a draft is honored by the bank before the draft due date. This status is followed by the Paid Conditionally status on the Banking entry. 	</a:t>
            </a:r>
          </a:p>
          <a:p>
            <a:pPr eaLnBrk="1" hangingPunct="1">
              <a:lnSpc>
                <a:spcPct val="80000"/>
              </a:lnSpc>
            </a:pPr>
            <a:r>
              <a:rPr lang="en-US" sz="800" smtClean="0"/>
              <a:t>Bank account 	</a:t>
            </a:r>
          </a:p>
          <a:p>
            <a:pPr eaLnBrk="1" hangingPunct="1">
              <a:lnSpc>
                <a:spcPct val="80000"/>
              </a:lnSpc>
            </a:pPr>
            <a:r>
              <a:rPr lang="en-US" sz="800" smtClean="0"/>
              <a:t>Liability account for the Paid Conditionally status 		</a:t>
            </a:r>
          </a:p>
          <a:p>
            <a:pPr eaLnBrk="1" hangingPunct="1">
              <a:lnSpc>
                <a:spcPct val="80000"/>
              </a:lnSpc>
            </a:pPr>
            <a:endParaRPr lang="en-US" sz="800" smtClean="0"/>
          </a:p>
          <a:p>
            <a:pPr eaLnBrk="1" hangingPunct="1">
              <a:lnSpc>
                <a:spcPct val="80000"/>
              </a:lnSpc>
            </a:pPr>
            <a:r>
              <a:rPr lang="en-US" sz="800" smtClean="0"/>
              <a:t>Paid 	</a:t>
            </a:r>
          </a:p>
          <a:p>
            <a:pPr eaLnBrk="1" hangingPunct="1">
              <a:lnSpc>
                <a:spcPct val="80000"/>
              </a:lnSpc>
            </a:pPr>
            <a:r>
              <a:rPr lang="en-US" sz="800" smtClean="0"/>
              <a:t>The incoming payment amount has been paid. Payments are either fully paid or not paid at all. A selection can be said to be partially paid if an individual payment is bounced. 	</a:t>
            </a:r>
          </a:p>
          <a:p>
            <a:pPr eaLnBrk="1" hangingPunct="1">
              <a:lnSpc>
                <a:spcPct val="80000"/>
              </a:lnSpc>
            </a:pPr>
            <a:r>
              <a:rPr lang="en-US" sz="800" smtClean="0"/>
              <a:t>Payments with a direct For Collection status: </a:t>
            </a:r>
          </a:p>
          <a:p>
            <a:pPr eaLnBrk="1" hangingPunct="1">
              <a:lnSpc>
                <a:spcPct val="80000"/>
              </a:lnSpc>
            </a:pPr>
            <a:r>
              <a:rPr lang="en-US" sz="800" smtClean="0"/>
              <a:t>Bank account </a:t>
            </a:r>
          </a:p>
          <a:p>
            <a:pPr eaLnBrk="1" hangingPunct="1">
              <a:lnSpc>
                <a:spcPct val="80000"/>
              </a:lnSpc>
            </a:pPr>
            <a:r>
              <a:rPr lang="en-US" sz="800" smtClean="0"/>
              <a:t>Payments with a Paid Conditionally status: </a:t>
            </a:r>
          </a:p>
          <a:p>
            <a:pPr eaLnBrk="1" hangingPunct="1">
              <a:lnSpc>
                <a:spcPct val="80000"/>
              </a:lnSpc>
            </a:pPr>
            <a:r>
              <a:rPr lang="en-US" sz="800" smtClean="0"/>
              <a:t>Liability account associated with Paid Conditionally status 	</a:t>
            </a:r>
          </a:p>
          <a:p>
            <a:pPr eaLnBrk="1" hangingPunct="1">
              <a:lnSpc>
                <a:spcPct val="80000"/>
              </a:lnSpc>
            </a:pPr>
            <a:r>
              <a:rPr lang="en-US" sz="800" smtClean="0"/>
              <a:t>Payments with a direct For Collection status: </a:t>
            </a:r>
          </a:p>
          <a:p>
            <a:pPr eaLnBrk="1" hangingPunct="1">
              <a:lnSpc>
                <a:spcPct val="80000"/>
              </a:lnSpc>
            </a:pPr>
            <a:r>
              <a:rPr lang="en-US" sz="800" smtClean="0"/>
              <a:t>For Collection Customer Payment account </a:t>
            </a:r>
          </a:p>
          <a:p>
            <a:pPr eaLnBrk="1" hangingPunct="1">
              <a:lnSpc>
                <a:spcPct val="80000"/>
              </a:lnSpc>
            </a:pPr>
            <a:r>
              <a:rPr lang="en-US" sz="800" smtClean="0"/>
              <a:t>Payments with a Paid Conditionally status: </a:t>
            </a:r>
          </a:p>
          <a:p>
            <a:pPr eaLnBrk="1" hangingPunct="1">
              <a:lnSpc>
                <a:spcPct val="80000"/>
              </a:lnSpc>
            </a:pPr>
            <a:r>
              <a:rPr lang="en-US" sz="800" smtClean="0"/>
              <a:t>Discounted Customer Payment account 		</a:t>
            </a:r>
          </a:p>
          <a:p>
            <a:pPr eaLnBrk="1" hangingPunct="1">
              <a:lnSpc>
                <a:spcPct val="80000"/>
              </a:lnSpc>
            </a:pPr>
            <a:endParaRPr lang="en-US" sz="800" smtClean="0"/>
          </a:p>
          <a:p>
            <a:pPr eaLnBrk="1" hangingPunct="1">
              <a:lnSpc>
                <a:spcPct val="80000"/>
              </a:lnSpc>
            </a:pPr>
            <a:r>
              <a:rPr lang="en-US" sz="800" smtClean="0"/>
              <a:t>Paid Conditionally 	</a:t>
            </a:r>
          </a:p>
          <a:p>
            <a:pPr eaLnBrk="1" hangingPunct="1">
              <a:lnSpc>
                <a:spcPct val="80000"/>
              </a:lnSpc>
            </a:pPr>
            <a:r>
              <a:rPr lang="en-US" sz="800" smtClean="0"/>
              <a:t>When a draft is discounted to the bank and the payment is conditionally received, change the payment status to Paid Conditionally. Unlike other statuses, the Paid Conditionally posting does not transfer the amount from the control account linked to the previous status to the control account of the current status. </a:t>
            </a:r>
          </a:p>
          <a:p>
            <a:pPr eaLnBrk="1" hangingPunct="1">
              <a:lnSpc>
                <a:spcPct val="80000"/>
              </a:lnSpc>
            </a:pPr>
            <a:r>
              <a:rPr lang="en-US" sz="800" smtClean="0"/>
              <a:t>If the customer pays the draft amount on the due date, the payment status is automatically updated to Paid. 	</a:t>
            </a:r>
          </a:p>
          <a:p>
            <a:pPr eaLnBrk="1" hangingPunct="1">
              <a:lnSpc>
                <a:spcPct val="80000"/>
              </a:lnSpc>
            </a:pPr>
            <a:r>
              <a:rPr lang="en-US" sz="800" smtClean="0"/>
              <a:t>Bank account 	</a:t>
            </a:r>
          </a:p>
          <a:p>
            <a:pPr eaLnBrk="1" hangingPunct="1">
              <a:lnSpc>
                <a:spcPct val="80000"/>
              </a:lnSpc>
            </a:pPr>
            <a:r>
              <a:rPr lang="en-US" sz="800" smtClean="0"/>
              <a:t>Liability account associated with Paid Conditionally status 		</a:t>
            </a:r>
          </a:p>
          <a:p>
            <a:pPr eaLnBrk="1" hangingPunct="1">
              <a:lnSpc>
                <a:spcPct val="80000"/>
              </a:lnSpc>
            </a:pPr>
            <a:endParaRPr lang="en-US" sz="800" smtClean="0"/>
          </a:p>
          <a:p>
            <a:pPr eaLnBrk="1" hangingPunct="1">
              <a:lnSpc>
                <a:spcPct val="80000"/>
              </a:lnSpc>
            </a:pPr>
            <a:r>
              <a:rPr lang="en-US" sz="800" smtClean="0"/>
              <a:t>Bounced 	</a:t>
            </a:r>
          </a:p>
          <a:p>
            <a:pPr eaLnBrk="1" hangingPunct="1">
              <a:lnSpc>
                <a:spcPct val="80000"/>
              </a:lnSpc>
            </a:pPr>
            <a:r>
              <a:rPr lang="en-US" sz="800" smtClean="0"/>
              <a:t>The incoming payment amount has not been paid. The linked open items are re-opened and the invoice payment links are deleted. 	</a:t>
            </a:r>
          </a:p>
          <a:p>
            <a:pPr eaLnBrk="1" hangingPunct="1">
              <a:lnSpc>
                <a:spcPct val="80000"/>
              </a:lnSpc>
            </a:pPr>
            <a:r>
              <a:rPr lang="en-US" sz="800" smtClean="0"/>
              <a:t>Liability account and Customer Control account 	</a:t>
            </a:r>
          </a:p>
          <a:p>
            <a:pPr eaLnBrk="1" hangingPunct="1">
              <a:lnSpc>
                <a:spcPct val="80000"/>
              </a:lnSpc>
            </a:pPr>
            <a:r>
              <a:rPr lang="en-US" sz="800" smtClean="0"/>
              <a:t>Conditional Collection Customer Payment account and Bounced Customer Payment account 		</a:t>
            </a:r>
          </a:p>
          <a:p>
            <a:pPr eaLnBrk="1" hangingPunct="1">
              <a:lnSpc>
                <a:spcPct val="80000"/>
              </a:lnSpc>
            </a:pPr>
            <a:endParaRPr lang="en-US" sz="800" smtClean="0"/>
          </a:p>
          <a:p>
            <a:pPr eaLnBrk="1" hangingPunct="1">
              <a:lnSpc>
                <a:spcPct val="80000"/>
              </a:lnSpc>
            </a:pPr>
            <a:r>
              <a:rPr lang="en-US" sz="800" smtClean="0"/>
              <a:t>For each of the different payment statuses, a specific GL account representing the status can be defined. 					</a:t>
            </a:r>
          </a:p>
          <a:p>
            <a:pPr eaLnBrk="1" hangingPunct="1">
              <a:lnSpc>
                <a:spcPct val="80000"/>
              </a:lnSpc>
            </a:pPr>
            <a:endParaRPr lang="en-US" sz="800" smtClean="0"/>
          </a:p>
          <a:p>
            <a:pPr eaLnBrk="1" hangingPunct="1">
              <a:lnSpc>
                <a:spcPct val="80000"/>
              </a:lnSpc>
            </a:pPr>
            <a:endParaRPr lang="en-US" sz="80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2008-EF-AR-</a:t>
            </a: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2008-EF-AR-</a:t>
            </a:r>
            <a:endParaRPr lang="en-US"/>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2008-EF-AR-</a:t>
            </a:r>
            <a:endParaRPr lang="en-US"/>
          </a:p>
        </p:txBody>
      </p:sp>
    </p:spTree>
    <p:extLst>
      <p:ext uri="{BB962C8B-B14F-4D97-AF65-F5344CB8AC3E}">
        <p14:creationId xmlns="" xmlns:p14="http://schemas.microsoft.com/office/powerpoint/2010/main"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2008-EF-AR-</a:t>
            </a:r>
            <a:endParaRPr lang="en-US"/>
          </a:p>
        </p:txBody>
      </p:sp>
    </p:spTree>
    <p:extLst>
      <p:ext uri="{BB962C8B-B14F-4D97-AF65-F5344CB8AC3E}">
        <p14:creationId xmlns="" xmlns:p14="http://schemas.microsoft.com/office/powerpoint/2010/main"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2008-EF-AR-</a:t>
            </a:r>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2008-EF-AR-</a:t>
            </a:r>
            <a:endParaRPr lang="en-US"/>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0243" name="Rectangle 3"/>
          <p:cNvSpPr>
            <a:spLocks noGrp="1" noChangeArrowheads="1"/>
          </p:cNvSpPr>
          <p:nvPr>
            <p:ph type="ctrTitle"/>
          </p:nvPr>
        </p:nvSpPr>
        <p:spPr>
          <a:xfrm>
            <a:off x="1219200" y="4648200"/>
            <a:ext cx="7467600" cy="762000"/>
          </a:xfrm>
        </p:spPr>
        <p:txBody>
          <a:bodyPr/>
          <a:lstStyle>
            <a:lvl1pPr algn="r">
              <a:defRPr sz="2800"/>
            </a:lvl1pPr>
          </a:lstStyle>
          <a:p>
            <a:r>
              <a:rPr lang="en-US"/>
              <a:t>Click to edit Master title style</a:t>
            </a:r>
          </a:p>
        </p:txBody>
      </p:sp>
      <p:sp>
        <p:nvSpPr>
          <p:cNvPr id="10244" name="Rectangle 4"/>
          <p:cNvSpPr>
            <a:spLocks noGrp="1" noChangeArrowheads="1"/>
          </p:cNvSpPr>
          <p:nvPr>
            <p:ph type="subTitle" idx="1"/>
          </p:nvPr>
        </p:nvSpPr>
        <p:spPr>
          <a:xfrm>
            <a:off x="1219200" y="5410200"/>
            <a:ext cx="7467600" cy="762000"/>
          </a:xfrm>
        </p:spPr>
        <p:txBody>
          <a:bodyPr tIns="45720" bIns="45720"/>
          <a:lstStyle>
            <a:lvl1pPr marL="0" indent="0" algn="r">
              <a:buFont typeface="Webdings" pitchFamily="18" charset="2"/>
              <a:buNone/>
              <a:defRPr sz="2000" b="1"/>
            </a:lvl1pPr>
          </a:lstStyle>
          <a:p>
            <a:r>
              <a:rPr lang="en-US"/>
              <a:t>Click to edit Master subtitle style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2008-EF-AR-</a:t>
            </a:r>
            <a:endParaRPr lang="en-US"/>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normAutofit/>
          </a:bodyPr>
          <a:lstStyle/>
          <a:p>
            <a:pPr eaLnBrk="1" hangingPunct="1"/>
            <a:r>
              <a:rPr lang="en-US" dirty="0" smtClean="0"/>
              <a:t>AR Processing</a:t>
            </a:r>
          </a:p>
        </p:txBody>
      </p:sp>
      <p:sp>
        <p:nvSpPr>
          <p:cNvPr id="3075" name="Rectangle 3"/>
          <p:cNvSpPr>
            <a:spLocks noGrp="1" noChangeArrowheads="1"/>
          </p:cNvSpPr>
          <p:nvPr>
            <p:ph type="body" sz="quarter" idx="10"/>
          </p:nvPr>
        </p:nvSpPr>
        <p:spPr/>
        <p:txBody>
          <a:bodyPr/>
          <a:lstStyle/>
          <a:p>
            <a:pPr eaLnBrk="1" hangingPunct="1">
              <a:lnSpc>
                <a:spcPct val="80000"/>
              </a:lnSpc>
            </a:pPr>
            <a:endParaRPr lang="en-US" smtClean="0">
              <a:latin typeface="Arial" charset="0"/>
            </a:endParaRPr>
          </a:p>
          <a:p>
            <a:pPr eaLnBrk="1" hangingPunct="1">
              <a:lnSpc>
                <a:spcPct val="80000"/>
              </a:lnSpc>
            </a:pPr>
            <a:endParaRPr lang="en-US" smtClean="0">
              <a:latin typeface="Arial" charset="0"/>
            </a:endParaRPr>
          </a:p>
        </p:txBody>
      </p:sp>
      <p:sp>
        <p:nvSpPr>
          <p:cNvPr id="5" name="Text Placeholder 4"/>
          <p:cNvSpPr>
            <a:spLocks noGrp="1"/>
          </p:cNvSpPr>
          <p:nvPr>
            <p:ph type="body" sz="quarter" idx="11"/>
          </p:nvPr>
        </p:nvSpPr>
        <p:spPr/>
        <p:txBody>
          <a:bodyPr/>
          <a:lstStyle/>
          <a:p>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Collections </a:t>
            </a:r>
            <a:endParaRPr lang="en-US" dirty="0"/>
          </a:p>
        </p:txBody>
      </p:sp>
      <p:sp>
        <p:nvSpPr>
          <p:cNvPr id="4" name="Footer Placeholder 3"/>
          <p:cNvSpPr>
            <a:spLocks noGrp="1"/>
          </p:cNvSpPr>
          <p:nvPr>
            <p:ph type="ftr" sz="quarter" idx="10"/>
          </p:nvPr>
        </p:nvSpPr>
        <p:spPr/>
        <p:txBody>
          <a:bodyPr/>
          <a:lstStyle/>
          <a:p>
            <a:pPr>
              <a:defRPr/>
            </a:pPr>
            <a:r>
              <a:rPr lang="en-US" smtClean="0"/>
              <a:t>EF-AR-080</a:t>
            </a:r>
            <a:endParaRPr lang="en-US" dirty="0"/>
          </a:p>
        </p:txBody>
      </p:sp>
      <p:pic>
        <p:nvPicPr>
          <p:cNvPr id="1026" name="Picture 2"/>
          <p:cNvPicPr>
            <a:picLocks noGrp="1" noChangeAspect="1" noChangeArrowheads="1"/>
          </p:cNvPicPr>
          <p:nvPr>
            <p:ph idx="1"/>
          </p:nvPr>
        </p:nvPicPr>
        <p:blipFill>
          <a:blip r:embed="rId2" cstate="print"/>
          <a:srcRect/>
          <a:stretch>
            <a:fillRect/>
          </a:stretch>
        </p:blipFill>
        <p:spPr bwMode="auto">
          <a:xfrm>
            <a:off x="457200" y="1545771"/>
            <a:ext cx="8229600" cy="4136572"/>
          </a:xfrm>
          <a:prstGeom prst="rect">
            <a:avLst/>
          </a:prstGeom>
          <a:noFill/>
          <a:ln w="9525">
            <a:noFill/>
            <a:miter lim="800000"/>
            <a:headEnd/>
            <a:tailEnd/>
          </a:ln>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5" name="Picture 5" descr="hands-on"/>
          <p:cNvPicPr>
            <a:picLocks noGrp="1" noChangeAspect="1" noChangeArrowheads="1"/>
          </p:cNvPicPr>
          <p:nvPr>
            <p:ph idx="1"/>
          </p:nvPr>
        </p:nvPicPr>
        <p:blipFill>
          <a:blip r:embed="rId2" cstate="print"/>
          <a:srcRect/>
          <a:stretch>
            <a:fillRect/>
          </a:stretch>
        </p:blipFill>
        <p:spPr>
          <a:xfrm>
            <a:off x="914400" y="2115453"/>
            <a:ext cx="7302500" cy="2755900"/>
          </a:xfrm>
          <a:noFill/>
          <a:ln w="3175">
            <a:solidFill>
              <a:schemeClr val="tx1"/>
            </a:solidFill>
          </a:ln>
        </p:spPr>
      </p:pic>
      <p:sp>
        <p:nvSpPr>
          <p:cNvPr id="18436" name="Rectangle 7"/>
          <p:cNvSpPr>
            <a:spLocks noGrp="1" noChangeArrowheads="1"/>
          </p:cNvSpPr>
          <p:nvPr>
            <p:ph type="title"/>
          </p:nvPr>
        </p:nvSpPr>
        <p:spPr>
          <a:noFill/>
        </p:spPr>
        <p:txBody>
          <a:bodyPr/>
          <a:lstStyle/>
          <a:p>
            <a:pPr eaLnBrk="1" hangingPunct="1"/>
            <a:r>
              <a:rPr lang="en-US" smtClean="0"/>
              <a:t>Hands-On Exercises</a:t>
            </a:r>
          </a:p>
        </p:txBody>
      </p:sp>
      <p:sp>
        <p:nvSpPr>
          <p:cNvPr id="18434" name="Footer Placeholder 3"/>
          <p:cNvSpPr>
            <a:spLocks noGrp="1"/>
          </p:cNvSpPr>
          <p:nvPr>
            <p:ph type="ftr" sz="quarter" idx="10"/>
          </p:nvPr>
        </p:nvSpPr>
        <p:spPr>
          <a:noFill/>
        </p:spPr>
        <p:txBody>
          <a:bodyPr/>
          <a:lstStyle/>
          <a:p>
            <a:r>
              <a:rPr lang="en-US"/>
              <a:t>EF-AR-090</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5"/>
          <p:cNvSpPr>
            <a:spLocks noGrp="1" noChangeArrowheads="1"/>
          </p:cNvSpPr>
          <p:nvPr>
            <p:ph idx="1"/>
          </p:nvPr>
        </p:nvSpPr>
        <p:spPr>
          <a:noFill/>
        </p:spPr>
        <p:txBody>
          <a:bodyPr/>
          <a:lstStyle/>
          <a:p>
            <a:pPr eaLnBrk="1" hangingPunct="1"/>
            <a:r>
              <a:rPr lang="en-US" dirty="0" smtClean="0"/>
              <a:t>Quick demo</a:t>
            </a:r>
          </a:p>
          <a:p>
            <a:pPr eaLnBrk="1" hangingPunct="1"/>
            <a:r>
              <a:rPr lang="en-US" dirty="0" smtClean="0"/>
              <a:t>Functional overview</a:t>
            </a:r>
          </a:p>
          <a:p>
            <a:pPr lvl="1" eaLnBrk="1" hangingPunct="1"/>
            <a:r>
              <a:rPr lang="en-US" smtClean="0"/>
              <a:t>Invoicing </a:t>
            </a:r>
            <a:r>
              <a:rPr lang="en-US" dirty="0" smtClean="0"/>
              <a:t>process and highlights</a:t>
            </a:r>
          </a:p>
          <a:p>
            <a:pPr lvl="1" eaLnBrk="1" hangingPunct="1"/>
            <a:r>
              <a:rPr lang="en-US" dirty="0" smtClean="0"/>
              <a:t>AR Payment Process and Instruments</a:t>
            </a:r>
          </a:p>
          <a:p>
            <a:pPr eaLnBrk="1" hangingPunct="1"/>
            <a:r>
              <a:rPr lang="en-US" dirty="0" smtClean="0"/>
              <a:t>Hands-on exercise</a:t>
            </a:r>
          </a:p>
        </p:txBody>
      </p:sp>
      <p:sp>
        <p:nvSpPr>
          <p:cNvPr id="4100" name="Rectangle 9"/>
          <p:cNvSpPr>
            <a:spLocks noGrp="1" noChangeArrowheads="1"/>
          </p:cNvSpPr>
          <p:nvPr>
            <p:ph type="title"/>
          </p:nvPr>
        </p:nvSpPr>
        <p:spPr>
          <a:noFill/>
        </p:spPr>
        <p:txBody>
          <a:bodyPr/>
          <a:lstStyle/>
          <a:p>
            <a:pPr eaLnBrk="1" hangingPunct="1"/>
            <a:r>
              <a:rPr lang="en-US" smtClean="0"/>
              <a:t>Overview</a:t>
            </a:r>
          </a:p>
        </p:txBody>
      </p:sp>
      <p:sp>
        <p:nvSpPr>
          <p:cNvPr id="4098" name="Footer Placeholder 3"/>
          <p:cNvSpPr>
            <a:spLocks noGrp="1"/>
          </p:cNvSpPr>
          <p:nvPr>
            <p:ph type="ftr" sz="quarter" idx="10"/>
          </p:nvPr>
        </p:nvSpPr>
        <p:spPr>
          <a:noFill/>
        </p:spPr>
        <p:txBody>
          <a:bodyPr/>
          <a:lstStyle/>
          <a:p>
            <a:r>
              <a:rPr lang="en-US"/>
              <a:t>EF-AR-020</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5" name="Rectangle 16"/>
          <p:cNvSpPr>
            <a:spLocks noGrp="1" noChangeArrowheads="1"/>
          </p:cNvSpPr>
          <p:nvPr>
            <p:ph type="title"/>
          </p:nvPr>
        </p:nvSpPr>
        <p:spPr>
          <a:noFill/>
        </p:spPr>
        <p:txBody>
          <a:bodyPr/>
          <a:lstStyle/>
          <a:p>
            <a:pPr eaLnBrk="1" hangingPunct="1"/>
            <a:r>
              <a:rPr lang="en-US" dirty="0" smtClean="0"/>
              <a:t>Invoicing: Sources of Customer Invoices</a:t>
            </a:r>
          </a:p>
        </p:txBody>
      </p:sp>
      <p:sp>
        <p:nvSpPr>
          <p:cNvPr id="7170" name="Footer Placeholder 3"/>
          <p:cNvSpPr>
            <a:spLocks noGrp="1"/>
          </p:cNvSpPr>
          <p:nvPr>
            <p:ph type="ftr" sz="quarter" idx="10"/>
          </p:nvPr>
        </p:nvSpPr>
        <p:spPr>
          <a:noFill/>
        </p:spPr>
        <p:txBody>
          <a:bodyPr/>
          <a:lstStyle/>
          <a:p>
            <a:r>
              <a:rPr lang="en-US"/>
              <a:t>EF-AR-060</a:t>
            </a:r>
          </a:p>
        </p:txBody>
      </p:sp>
      <p:sp>
        <p:nvSpPr>
          <p:cNvPr id="228358" name="Rectangle 6"/>
          <p:cNvSpPr>
            <a:spLocks noChangeArrowheads="1"/>
          </p:cNvSpPr>
          <p:nvPr/>
        </p:nvSpPr>
        <p:spPr bwMode="auto">
          <a:xfrm>
            <a:off x="2284413" y="3173350"/>
            <a:ext cx="2057400" cy="822325"/>
          </a:xfrm>
          <a:prstGeom prst="rect">
            <a:avLst/>
          </a:prstGeom>
          <a:solidFill>
            <a:srgbClr val="C1FFC1"/>
          </a:solidFill>
          <a:ln w="12700">
            <a:solidFill>
              <a:schemeClr val="tx1"/>
            </a:solidFill>
            <a:miter lim="800000"/>
            <a:headEnd/>
            <a:tailEnd/>
          </a:ln>
          <a:effectLst/>
        </p:spPr>
        <p:txBody>
          <a:bodyPr tIns="228600" bIns="228600" anchor="ctr"/>
          <a:lstStyle/>
          <a:p>
            <a:pPr eaLnBrk="0" hangingPunct="0">
              <a:defRPr/>
            </a:pPr>
            <a:r>
              <a:rPr lang="en-US" sz="1400" b="1">
                <a:latin typeface="+mj-lt"/>
              </a:rPr>
              <a:t>Invoice post and print</a:t>
            </a:r>
          </a:p>
        </p:txBody>
      </p:sp>
      <p:sp>
        <p:nvSpPr>
          <p:cNvPr id="228360" name="Rectangle 8"/>
          <p:cNvSpPr>
            <a:spLocks noChangeArrowheads="1"/>
          </p:cNvSpPr>
          <p:nvPr/>
        </p:nvSpPr>
        <p:spPr bwMode="auto">
          <a:xfrm>
            <a:off x="909638" y="2006538"/>
            <a:ext cx="2057400" cy="822325"/>
          </a:xfrm>
          <a:prstGeom prst="rect">
            <a:avLst/>
          </a:prstGeom>
          <a:solidFill>
            <a:srgbClr val="C1FFC1"/>
          </a:solidFill>
          <a:ln w="12700">
            <a:solidFill>
              <a:schemeClr val="tx1"/>
            </a:solidFill>
            <a:miter lim="800000"/>
            <a:headEnd/>
            <a:tailEnd/>
          </a:ln>
          <a:effectLst>
            <a:outerShdw dist="71842" dir="2700000" algn="ctr" rotWithShape="0">
              <a:schemeClr val="bg2"/>
            </a:outerShdw>
          </a:effectLst>
        </p:spPr>
        <p:txBody>
          <a:bodyPr tIns="228600" bIns="228600" anchor="ctr" anchorCtr="1"/>
          <a:lstStyle/>
          <a:p>
            <a:pPr eaLnBrk="0" hangingPunct="0">
              <a:defRPr/>
            </a:pPr>
            <a:r>
              <a:rPr lang="en-US" sz="1400" b="1">
                <a:latin typeface="+mj-lt"/>
              </a:rPr>
              <a:t>Sales orders</a:t>
            </a:r>
          </a:p>
        </p:txBody>
      </p:sp>
      <p:sp>
        <p:nvSpPr>
          <p:cNvPr id="228361" name="Rectangle 9"/>
          <p:cNvSpPr>
            <a:spLocks noChangeArrowheads="1"/>
          </p:cNvSpPr>
          <p:nvPr/>
        </p:nvSpPr>
        <p:spPr bwMode="auto">
          <a:xfrm>
            <a:off x="6162675" y="2012888"/>
            <a:ext cx="2057400" cy="822325"/>
          </a:xfrm>
          <a:prstGeom prst="rect">
            <a:avLst/>
          </a:prstGeom>
          <a:solidFill>
            <a:srgbClr val="FFCC99"/>
          </a:solidFill>
          <a:ln w="12700">
            <a:solidFill>
              <a:schemeClr val="tx1"/>
            </a:solidFill>
            <a:prstDash val="dash"/>
            <a:miter lim="800000"/>
            <a:headEnd/>
            <a:tailEnd/>
          </a:ln>
          <a:effectLst/>
        </p:spPr>
        <p:txBody>
          <a:bodyPr tIns="228600" bIns="228600" anchor="ctr"/>
          <a:lstStyle/>
          <a:p>
            <a:pPr eaLnBrk="0" hangingPunct="0">
              <a:defRPr/>
            </a:pPr>
            <a:r>
              <a:rPr lang="en-US" sz="1400" b="1">
                <a:latin typeface="+mj-lt"/>
              </a:rPr>
              <a:t>Miscellaneous sales transactions</a:t>
            </a:r>
          </a:p>
        </p:txBody>
      </p:sp>
      <p:sp>
        <p:nvSpPr>
          <p:cNvPr id="228362" name="Rectangle 10"/>
          <p:cNvSpPr>
            <a:spLocks noChangeArrowheads="1"/>
          </p:cNvSpPr>
          <p:nvPr/>
        </p:nvSpPr>
        <p:spPr bwMode="auto">
          <a:xfrm>
            <a:off x="4764088" y="3173350"/>
            <a:ext cx="2057400" cy="822325"/>
          </a:xfrm>
          <a:prstGeom prst="rect">
            <a:avLst/>
          </a:prstGeom>
          <a:solidFill>
            <a:srgbClr val="FFCC99"/>
          </a:solidFill>
          <a:ln w="12700">
            <a:solidFill>
              <a:schemeClr val="tx1"/>
            </a:solidFill>
            <a:miter lim="800000"/>
            <a:headEnd/>
            <a:tailEnd/>
          </a:ln>
          <a:effectLst>
            <a:outerShdw dist="71842" dir="2700000" algn="ctr" rotWithShape="0">
              <a:schemeClr val="bg2"/>
            </a:outerShdw>
          </a:effectLst>
        </p:spPr>
        <p:txBody>
          <a:bodyPr tIns="228600" bIns="228600" anchor="ctr"/>
          <a:lstStyle/>
          <a:p>
            <a:pPr eaLnBrk="0" hangingPunct="0">
              <a:defRPr/>
            </a:pPr>
            <a:r>
              <a:rPr lang="en-US" sz="1400" b="1">
                <a:latin typeface="+mj-lt"/>
              </a:rPr>
              <a:t>Create invoice directly</a:t>
            </a:r>
          </a:p>
        </p:txBody>
      </p:sp>
      <p:cxnSp>
        <p:nvCxnSpPr>
          <p:cNvPr id="7176" name="AutoShape 17"/>
          <p:cNvCxnSpPr>
            <a:cxnSpLocks noChangeShapeType="1"/>
            <a:stCxn id="228360" idx="2"/>
            <a:endCxn id="228358" idx="1"/>
          </p:cNvCxnSpPr>
          <p:nvPr/>
        </p:nvCxnSpPr>
        <p:spPr bwMode="auto">
          <a:xfrm rot="16200000" flipH="1">
            <a:off x="1733551" y="3033650"/>
            <a:ext cx="755650" cy="346075"/>
          </a:xfrm>
          <a:prstGeom prst="bentConnector2">
            <a:avLst/>
          </a:prstGeom>
          <a:noFill/>
          <a:ln w="9525">
            <a:solidFill>
              <a:schemeClr val="tx1"/>
            </a:solidFill>
            <a:miter lim="800000"/>
            <a:headEnd/>
            <a:tailEnd type="triangle" w="med" len="med"/>
          </a:ln>
        </p:spPr>
      </p:cxnSp>
      <p:cxnSp>
        <p:nvCxnSpPr>
          <p:cNvPr id="7177" name="AutoShape 18"/>
          <p:cNvCxnSpPr>
            <a:cxnSpLocks noChangeShapeType="1"/>
            <a:stCxn id="228361" idx="2"/>
            <a:endCxn id="228362" idx="3"/>
          </p:cNvCxnSpPr>
          <p:nvPr/>
        </p:nvCxnSpPr>
        <p:spPr bwMode="auto">
          <a:xfrm rot="5400000">
            <a:off x="6631782" y="3024919"/>
            <a:ext cx="749300" cy="369887"/>
          </a:xfrm>
          <a:prstGeom prst="bentConnector2">
            <a:avLst/>
          </a:prstGeom>
          <a:noFill/>
          <a:ln w="9525">
            <a:solidFill>
              <a:schemeClr val="tx1"/>
            </a:solidFill>
            <a:miter lim="800000"/>
            <a:headEnd/>
            <a:tailEnd type="triangle" w="med" len="med"/>
          </a:ln>
        </p:spPr>
      </p:cxnSp>
      <p:cxnSp>
        <p:nvCxnSpPr>
          <p:cNvPr id="228356" name="AutoShape 4"/>
          <p:cNvCxnSpPr>
            <a:cxnSpLocks noChangeShapeType="1"/>
          </p:cNvCxnSpPr>
          <p:nvPr/>
        </p:nvCxnSpPr>
        <p:spPr bwMode="auto">
          <a:xfrm>
            <a:off x="5429378" y="4002025"/>
            <a:ext cx="0" cy="320675"/>
          </a:xfrm>
          <a:prstGeom prst="straightConnector1">
            <a:avLst/>
          </a:prstGeom>
          <a:noFill/>
          <a:ln w="12700">
            <a:solidFill>
              <a:schemeClr val="tx1"/>
            </a:solidFill>
            <a:round/>
            <a:headEnd/>
            <a:tailEnd type="triangle" w="med" len="med"/>
          </a:ln>
          <a:effectLst/>
        </p:spPr>
      </p:cxnSp>
      <p:cxnSp>
        <p:nvCxnSpPr>
          <p:cNvPr id="228357" name="AutoShape 5"/>
          <p:cNvCxnSpPr>
            <a:cxnSpLocks noChangeShapeType="1"/>
          </p:cNvCxnSpPr>
          <p:nvPr/>
        </p:nvCxnSpPr>
        <p:spPr bwMode="auto">
          <a:xfrm>
            <a:off x="3700514" y="4002025"/>
            <a:ext cx="0" cy="320675"/>
          </a:xfrm>
          <a:prstGeom prst="straightConnector1">
            <a:avLst/>
          </a:prstGeom>
          <a:noFill/>
          <a:ln w="12700">
            <a:solidFill>
              <a:schemeClr val="tx1"/>
            </a:solidFill>
            <a:round/>
            <a:headEnd/>
            <a:tailEnd type="triangle" w="med" len="med"/>
          </a:ln>
          <a:effectLst/>
        </p:spPr>
      </p:cxnSp>
      <p:sp>
        <p:nvSpPr>
          <p:cNvPr id="228359" name="Rectangle 7"/>
          <p:cNvSpPr>
            <a:spLocks noChangeArrowheads="1"/>
          </p:cNvSpPr>
          <p:nvPr/>
        </p:nvSpPr>
        <p:spPr bwMode="auto">
          <a:xfrm>
            <a:off x="3195638" y="4325875"/>
            <a:ext cx="2741612" cy="822325"/>
          </a:xfrm>
          <a:prstGeom prst="rect">
            <a:avLst/>
          </a:prstGeom>
          <a:solidFill>
            <a:srgbClr val="C8D7EA"/>
          </a:solidFill>
          <a:ln w="12700">
            <a:solidFill>
              <a:schemeClr val="tx1"/>
            </a:solidFill>
            <a:miter lim="800000"/>
            <a:headEnd/>
            <a:tailEnd/>
          </a:ln>
          <a:effectLst>
            <a:outerShdw dist="71842" dir="2700000" algn="ctr" rotWithShape="0">
              <a:schemeClr val="bg2"/>
            </a:outerShdw>
          </a:effectLst>
        </p:spPr>
        <p:txBody>
          <a:bodyPr tIns="228600" bIns="228600" anchor="ctr"/>
          <a:lstStyle/>
          <a:p>
            <a:pPr eaLnBrk="0" hangingPunct="0">
              <a:defRPr/>
            </a:pPr>
            <a:r>
              <a:rPr lang="en-US" sz="1400" b="1">
                <a:latin typeface="+mj-lt"/>
              </a:rPr>
              <a:t>Customer Invoice in AR</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p:txBody>
          <a:bodyPr/>
          <a:lstStyle/>
          <a:p>
            <a:pPr eaLnBrk="1" hangingPunct="1"/>
            <a:r>
              <a:rPr lang="en-US" smtClean="0"/>
              <a:t>Customer Invoicing Process</a:t>
            </a:r>
          </a:p>
        </p:txBody>
      </p:sp>
      <p:sp>
        <p:nvSpPr>
          <p:cNvPr id="8194" name="Footer Placeholder 3"/>
          <p:cNvSpPr>
            <a:spLocks noGrp="1"/>
          </p:cNvSpPr>
          <p:nvPr>
            <p:ph type="ftr" sz="quarter" idx="10"/>
          </p:nvPr>
        </p:nvSpPr>
        <p:spPr>
          <a:noFill/>
        </p:spPr>
        <p:txBody>
          <a:bodyPr/>
          <a:lstStyle/>
          <a:p>
            <a:r>
              <a:rPr lang="en-US" smtClean="0"/>
              <a:t>EF-AR-067</a:t>
            </a:r>
            <a:endParaRPr lang="en-US"/>
          </a:p>
        </p:txBody>
      </p:sp>
      <p:pic>
        <p:nvPicPr>
          <p:cNvPr id="8" name="Picture 7" descr="AR-inv-map.jpg"/>
          <p:cNvPicPr>
            <a:picLocks noChangeAspect="1"/>
          </p:cNvPicPr>
          <p:nvPr/>
        </p:nvPicPr>
        <p:blipFill>
          <a:blip r:embed="rId2" cstate="print"/>
          <a:stretch>
            <a:fillRect/>
          </a:stretch>
        </p:blipFill>
        <p:spPr>
          <a:xfrm>
            <a:off x="460952" y="1082098"/>
            <a:ext cx="7372350" cy="4933950"/>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7"/>
          <p:cNvSpPr>
            <a:spLocks noGrp="1" noChangeArrowheads="1"/>
          </p:cNvSpPr>
          <p:nvPr>
            <p:ph idx="1"/>
          </p:nvPr>
        </p:nvSpPr>
        <p:spPr>
          <a:noFill/>
        </p:spPr>
        <p:txBody>
          <a:bodyPr/>
          <a:lstStyle/>
          <a:p>
            <a:pPr eaLnBrk="1" hangingPunct="1">
              <a:lnSpc>
                <a:spcPct val="80000"/>
              </a:lnSpc>
            </a:pPr>
            <a:r>
              <a:rPr lang="en-US" sz="2000" dirty="0" smtClean="0"/>
              <a:t>Invoice numbers generated using daybooks</a:t>
            </a:r>
          </a:p>
          <a:p>
            <a:pPr lvl="1" eaLnBrk="1" hangingPunct="1">
              <a:lnSpc>
                <a:spcPct val="80000"/>
              </a:lnSpc>
            </a:pPr>
            <a:r>
              <a:rPr lang="en-US" sz="1800" dirty="0" smtClean="0"/>
              <a:t>Daybook set functionality supports separate numbering by site</a:t>
            </a:r>
          </a:p>
          <a:p>
            <a:pPr lvl="1" eaLnBrk="1" hangingPunct="1">
              <a:lnSpc>
                <a:spcPct val="80000"/>
              </a:lnSpc>
            </a:pPr>
            <a:r>
              <a:rPr lang="en-US" sz="1800" dirty="0" smtClean="0"/>
              <a:t>Separate daybooks needed for SO based invoices and those created directly in financials</a:t>
            </a:r>
          </a:p>
          <a:p>
            <a:pPr lvl="1" eaLnBrk="1" hangingPunct="1">
              <a:lnSpc>
                <a:spcPct val="80000"/>
              </a:lnSpc>
            </a:pPr>
            <a:r>
              <a:rPr lang="en-US" sz="1800" dirty="0" smtClean="0"/>
              <a:t>No longer possible to manually enter invoice # on sales orders</a:t>
            </a:r>
          </a:p>
          <a:p>
            <a:pPr eaLnBrk="1" hangingPunct="1">
              <a:lnSpc>
                <a:spcPct val="80000"/>
              </a:lnSpc>
              <a:spcBef>
                <a:spcPts val="1200"/>
              </a:spcBef>
            </a:pPr>
            <a:r>
              <a:rPr lang="en-US" sz="2000" dirty="0" smtClean="0"/>
              <a:t>Invoice post and print combined</a:t>
            </a:r>
          </a:p>
          <a:p>
            <a:pPr lvl="1" eaLnBrk="1" hangingPunct="1">
              <a:lnSpc>
                <a:spcPct val="80000"/>
              </a:lnSpc>
            </a:pPr>
            <a:r>
              <a:rPr lang="en-US" sz="1800" dirty="0" smtClean="0"/>
              <a:t>Only posted invoices can be printed</a:t>
            </a:r>
          </a:p>
          <a:p>
            <a:pPr lvl="1" eaLnBrk="1" hangingPunct="1">
              <a:lnSpc>
                <a:spcPct val="80000"/>
              </a:lnSpc>
            </a:pPr>
            <a:r>
              <a:rPr lang="en-US" sz="1800" dirty="0" smtClean="0"/>
              <a:t>Reprinting possible (Invoice print or reprint)</a:t>
            </a:r>
          </a:p>
          <a:p>
            <a:pPr lvl="1" eaLnBrk="1" hangingPunct="1">
              <a:lnSpc>
                <a:spcPct val="80000"/>
              </a:lnSpc>
            </a:pPr>
            <a:r>
              <a:rPr lang="en-US" sz="1800" dirty="0" smtClean="0"/>
              <a:t>Preview invoice print possible</a:t>
            </a:r>
          </a:p>
          <a:p>
            <a:pPr eaLnBrk="1" hangingPunct="1">
              <a:lnSpc>
                <a:spcPct val="80000"/>
              </a:lnSpc>
              <a:spcBef>
                <a:spcPts val="1200"/>
              </a:spcBef>
            </a:pPr>
            <a:r>
              <a:rPr lang="en-US" sz="2000" dirty="0" smtClean="0"/>
              <a:t>Correction invoices</a:t>
            </a:r>
          </a:p>
          <a:p>
            <a:pPr lvl="1" eaLnBrk="1" hangingPunct="1">
              <a:lnSpc>
                <a:spcPct val="80000"/>
              </a:lnSpc>
            </a:pPr>
            <a:r>
              <a:rPr lang="en-US" sz="1800" dirty="0" smtClean="0"/>
              <a:t>Keep relationship with original invoice</a:t>
            </a:r>
          </a:p>
          <a:p>
            <a:pPr lvl="1" eaLnBrk="1" hangingPunct="1">
              <a:lnSpc>
                <a:spcPct val="80000"/>
              </a:lnSpc>
            </a:pPr>
            <a:r>
              <a:rPr lang="en-US" sz="1800" dirty="0" smtClean="0"/>
              <a:t>All relevant detail automatically copied to the new sales order</a:t>
            </a:r>
          </a:p>
          <a:p>
            <a:pPr lvl="1" eaLnBrk="1" hangingPunct="1">
              <a:lnSpc>
                <a:spcPct val="80000"/>
              </a:lnSpc>
            </a:pPr>
            <a:r>
              <a:rPr lang="en-US" sz="1800" dirty="0" smtClean="0"/>
              <a:t>Ship correction order to process return</a:t>
            </a:r>
          </a:p>
          <a:p>
            <a:pPr eaLnBrk="1" hangingPunct="1">
              <a:lnSpc>
                <a:spcPct val="80000"/>
              </a:lnSpc>
              <a:spcBef>
                <a:spcPts val="1200"/>
              </a:spcBef>
            </a:pPr>
            <a:r>
              <a:rPr lang="en-US" sz="2000" dirty="0" smtClean="0"/>
              <a:t>Reports</a:t>
            </a:r>
          </a:p>
          <a:p>
            <a:pPr lvl="1" eaLnBrk="1" hangingPunct="1">
              <a:lnSpc>
                <a:spcPct val="80000"/>
              </a:lnSpc>
            </a:pPr>
            <a:r>
              <a:rPr lang="en-US" sz="1800" dirty="0" smtClean="0"/>
              <a:t>Invoice History Report (7.13.8)</a:t>
            </a:r>
          </a:p>
          <a:p>
            <a:pPr lvl="1" eaLnBrk="1" hangingPunct="1">
              <a:lnSpc>
                <a:spcPct val="80000"/>
              </a:lnSpc>
            </a:pPr>
            <a:r>
              <a:rPr lang="en-US" sz="1800" dirty="0" smtClean="0"/>
              <a:t>Sales Order Tracking Inquiry (7.13.10)</a:t>
            </a:r>
          </a:p>
          <a:p>
            <a:pPr lvl="1" eaLnBrk="1" hangingPunct="1">
              <a:lnSpc>
                <a:spcPct val="80000"/>
              </a:lnSpc>
            </a:pPr>
            <a:r>
              <a:rPr lang="en-US" sz="1800" dirty="0" smtClean="0"/>
              <a:t>Correction Invoice Link Report (7.13.6)</a:t>
            </a:r>
          </a:p>
        </p:txBody>
      </p:sp>
      <p:sp>
        <p:nvSpPr>
          <p:cNvPr id="9219" name="Rectangle 5"/>
          <p:cNvSpPr>
            <a:spLocks noGrp="1" noChangeArrowheads="1"/>
          </p:cNvSpPr>
          <p:nvPr>
            <p:ph type="title"/>
          </p:nvPr>
        </p:nvSpPr>
        <p:spPr>
          <a:noFill/>
        </p:spPr>
        <p:txBody>
          <a:bodyPr/>
          <a:lstStyle/>
          <a:p>
            <a:pPr eaLnBrk="1" hangingPunct="1"/>
            <a:r>
              <a:rPr lang="en-US" dirty="0" smtClean="0"/>
              <a:t>Invoicing - Highlights</a:t>
            </a:r>
          </a:p>
        </p:txBody>
      </p:sp>
      <p:sp>
        <p:nvSpPr>
          <p:cNvPr id="9218" name="Footer Placeholder 3"/>
          <p:cNvSpPr>
            <a:spLocks noGrp="1"/>
          </p:cNvSpPr>
          <p:nvPr>
            <p:ph type="ftr" sz="quarter" idx="10"/>
          </p:nvPr>
        </p:nvSpPr>
        <p:spPr>
          <a:noFill/>
        </p:spPr>
        <p:txBody>
          <a:bodyPr/>
          <a:lstStyle/>
          <a:p>
            <a:r>
              <a:rPr lang="en-US"/>
              <a:t>EF-AR-070</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10"/>
          <p:cNvSpPr>
            <a:spLocks noGrp="1" noChangeArrowheads="1"/>
          </p:cNvSpPr>
          <p:nvPr>
            <p:ph type="title"/>
          </p:nvPr>
        </p:nvSpPr>
        <p:spPr>
          <a:noFill/>
        </p:spPr>
        <p:txBody>
          <a:bodyPr/>
          <a:lstStyle/>
          <a:p>
            <a:pPr eaLnBrk="1" hangingPunct="1"/>
            <a:r>
              <a:rPr lang="en-US" smtClean="0"/>
              <a:t>Process Payments</a:t>
            </a:r>
          </a:p>
        </p:txBody>
      </p:sp>
      <p:sp>
        <p:nvSpPr>
          <p:cNvPr id="10242" name="Footer Placeholder 3"/>
          <p:cNvSpPr>
            <a:spLocks noGrp="1"/>
          </p:cNvSpPr>
          <p:nvPr>
            <p:ph type="ftr" sz="quarter" idx="10"/>
          </p:nvPr>
        </p:nvSpPr>
        <p:spPr>
          <a:noFill/>
        </p:spPr>
        <p:txBody>
          <a:bodyPr/>
          <a:lstStyle/>
          <a:p>
            <a:r>
              <a:rPr lang="en-US"/>
              <a:t>EF-AR-076</a:t>
            </a:r>
          </a:p>
        </p:txBody>
      </p:sp>
      <p:pic>
        <p:nvPicPr>
          <p:cNvPr id="8" name="Picture 7" descr="collect-receivables-map.jpg"/>
          <p:cNvPicPr>
            <a:picLocks noChangeAspect="1"/>
          </p:cNvPicPr>
          <p:nvPr/>
        </p:nvPicPr>
        <p:blipFill>
          <a:blip r:embed="rId2" cstate="print"/>
          <a:stretch>
            <a:fillRect/>
          </a:stretch>
        </p:blipFill>
        <p:spPr>
          <a:xfrm>
            <a:off x="0" y="1170425"/>
            <a:ext cx="9144000" cy="4387839"/>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11"/>
          <p:cNvSpPr>
            <a:spLocks noGrp="1" noChangeArrowheads="1"/>
          </p:cNvSpPr>
          <p:nvPr>
            <p:ph idx="1"/>
          </p:nvPr>
        </p:nvSpPr>
        <p:spPr>
          <a:noFill/>
        </p:spPr>
        <p:txBody>
          <a:bodyPr>
            <a:normAutofit/>
          </a:bodyPr>
          <a:lstStyle/>
          <a:p>
            <a:pPr eaLnBrk="1" hangingPunct="1"/>
            <a:r>
              <a:rPr lang="en-US" dirty="0" smtClean="0"/>
              <a:t>Checks</a:t>
            </a:r>
          </a:p>
          <a:p>
            <a:pPr eaLnBrk="1" hangingPunct="1">
              <a:spcBef>
                <a:spcPts val="1200"/>
              </a:spcBef>
            </a:pPr>
            <a:r>
              <a:rPr lang="en-US" dirty="0" smtClean="0"/>
              <a:t>Drafts </a:t>
            </a:r>
          </a:p>
          <a:p>
            <a:pPr lvl="1" eaLnBrk="1" hangingPunct="1"/>
            <a:r>
              <a:rPr lang="en-US" dirty="0" smtClean="0"/>
              <a:t>Initiated by customer or supplier</a:t>
            </a:r>
          </a:p>
          <a:p>
            <a:pPr eaLnBrk="1" hangingPunct="1">
              <a:spcBef>
                <a:spcPts val="1200"/>
              </a:spcBef>
            </a:pPr>
            <a:r>
              <a:rPr lang="en-US" dirty="0" smtClean="0"/>
              <a:t>Direct Debit</a:t>
            </a:r>
          </a:p>
          <a:p>
            <a:pPr eaLnBrk="1" hangingPunct="1">
              <a:spcBef>
                <a:spcPts val="1200"/>
              </a:spcBef>
            </a:pPr>
            <a:r>
              <a:rPr lang="en-US" dirty="0" smtClean="0"/>
              <a:t>Promissory notes</a:t>
            </a:r>
          </a:p>
          <a:p>
            <a:pPr eaLnBrk="1" hangingPunct="1">
              <a:spcBef>
                <a:spcPts val="1200"/>
              </a:spcBef>
            </a:pPr>
            <a:r>
              <a:rPr lang="en-US" dirty="0" smtClean="0"/>
              <a:t>Summary statements</a:t>
            </a:r>
          </a:p>
          <a:p>
            <a:pPr eaLnBrk="1" hangingPunct="1">
              <a:spcBef>
                <a:spcPts val="1200"/>
              </a:spcBef>
            </a:pPr>
            <a:r>
              <a:rPr lang="en-US" dirty="0" smtClean="0"/>
              <a:t>Transfer</a:t>
            </a:r>
          </a:p>
          <a:p>
            <a:pPr eaLnBrk="1" hangingPunct="1">
              <a:spcBef>
                <a:spcPts val="1200"/>
              </a:spcBef>
            </a:pPr>
            <a:r>
              <a:rPr lang="en-US" dirty="0" smtClean="0"/>
              <a:t>Cash</a:t>
            </a:r>
          </a:p>
          <a:p>
            <a:pPr eaLnBrk="1" hangingPunct="1">
              <a:spcBef>
                <a:spcPts val="1200"/>
              </a:spcBef>
            </a:pPr>
            <a:r>
              <a:rPr lang="en-US" dirty="0" smtClean="0"/>
              <a:t>Lockbox</a:t>
            </a:r>
          </a:p>
        </p:txBody>
      </p:sp>
      <p:sp>
        <p:nvSpPr>
          <p:cNvPr id="11267" name="Rectangle 10"/>
          <p:cNvSpPr>
            <a:spLocks noGrp="1" noChangeArrowheads="1"/>
          </p:cNvSpPr>
          <p:nvPr>
            <p:ph type="title"/>
          </p:nvPr>
        </p:nvSpPr>
        <p:spPr>
          <a:noFill/>
        </p:spPr>
        <p:txBody>
          <a:bodyPr/>
          <a:lstStyle/>
          <a:p>
            <a:pPr eaLnBrk="1" hangingPunct="1"/>
            <a:r>
              <a:rPr lang="en-US" dirty="0" smtClean="0"/>
              <a:t>Customer Payment Instruments</a:t>
            </a:r>
          </a:p>
        </p:txBody>
      </p:sp>
      <p:sp>
        <p:nvSpPr>
          <p:cNvPr id="11266" name="Footer Placeholder 3"/>
          <p:cNvSpPr>
            <a:spLocks noGrp="1"/>
          </p:cNvSpPr>
          <p:nvPr>
            <p:ph type="ftr" sz="quarter" idx="10"/>
          </p:nvPr>
        </p:nvSpPr>
        <p:spPr>
          <a:noFill/>
        </p:spPr>
        <p:txBody>
          <a:bodyPr/>
          <a:lstStyle/>
          <a:p>
            <a:r>
              <a:rPr lang="en-US"/>
              <a:t>EF-AR-071</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26"/>
          <p:cNvSpPr>
            <a:spLocks noGrp="1" noChangeArrowheads="1"/>
          </p:cNvSpPr>
          <p:nvPr>
            <p:ph type="title"/>
          </p:nvPr>
        </p:nvSpPr>
        <p:spPr>
          <a:noFill/>
        </p:spPr>
        <p:txBody>
          <a:bodyPr anchor="ctr"/>
          <a:lstStyle/>
          <a:p>
            <a:pPr eaLnBrk="1" hangingPunct="1"/>
            <a:r>
              <a:rPr lang="en-US" dirty="0" smtClean="0"/>
              <a:t>Customer Payment Status Codes</a:t>
            </a:r>
          </a:p>
        </p:txBody>
      </p:sp>
      <p:sp>
        <p:nvSpPr>
          <p:cNvPr id="14338" name="Footer Placeholder 3"/>
          <p:cNvSpPr>
            <a:spLocks noGrp="1"/>
          </p:cNvSpPr>
          <p:nvPr>
            <p:ph type="ftr" sz="quarter" idx="10"/>
          </p:nvPr>
        </p:nvSpPr>
        <p:spPr>
          <a:noFill/>
        </p:spPr>
        <p:txBody>
          <a:bodyPr/>
          <a:lstStyle/>
          <a:p>
            <a:r>
              <a:rPr lang="en-US"/>
              <a:t>EF-AR-074</a:t>
            </a:r>
          </a:p>
        </p:txBody>
      </p:sp>
      <p:grpSp>
        <p:nvGrpSpPr>
          <p:cNvPr id="21" name="Group 20"/>
          <p:cNvGrpSpPr/>
          <p:nvPr/>
        </p:nvGrpSpPr>
        <p:grpSpPr>
          <a:xfrm>
            <a:off x="1209675" y="1038225"/>
            <a:ext cx="6705600" cy="4946710"/>
            <a:chOff x="1143000" y="1524000"/>
            <a:chExt cx="6705600" cy="4946710"/>
          </a:xfrm>
          <a:solidFill>
            <a:schemeClr val="accent1">
              <a:lumMod val="20000"/>
              <a:lumOff val="80000"/>
            </a:schemeClr>
          </a:solidFill>
        </p:grpSpPr>
        <p:sp>
          <p:nvSpPr>
            <p:cNvPr id="22" name="Text Box 3"/>
            <p:cNvSpPr txBox="1">
              <a:spLocks noChangeArrowheads="1"/>
            </p:cNvSpPr>
            <p:nvPr/>
          </p:nvSpPr>
          <p:spPr bwMode="auto">
            <a:xfrm>
              <a:off x="1143000" y="1524000"/>
              <a:ext cx="1981200" cy="400110"/>
            </a:xfrm>
            <a:prstGeom prst="rect">
              <a:avLst/>
            </a:prstGeom>
            <a:grpFill/>
            <a:ln w="28575" algn="ctr">
              <a:solidFill>
                <a:schemeClr val="hlink"/>
              </a:solidFill>
              <a:miter lim="800000"/>
              <a:headEnd/>
              <a:tailEnd/>
            </a:ln>
            <a:effectLst>
              <a:outerShdw dist="53882" dir="2700000" algn="ctr" rotWithShape="0">
                <a:srgbClr val="808080"/>
              </a:outerShdw>
            </a:effectLst>
          </p:spPr>
          <p:txBody>
            <a:bodyPr tIns="91440" bIns="91440">
              <a:spAutoFit/>
            </a:bodyPr>
            <a:lstStyle/>
            <a:p>
              <a:pPr>
                <a:spcBef>
                  <a:spcPct val="50000"/>
                </a:spcBef>
              </a:pPr>
              <a:r>
                <a:rPr lang="en-US" sz="1400" b="1">
                  <a:latin typeface="+mj-lt"/>
                </a:rPr>
                <a:t>Initial</a:t>
              </a:r>
            </a:p>
          </p:txBody>
        </p:sp>
        <p:sp>
          <p:nvSpPr>
            <p:cNvPr id="23" name="Text Box 4"/>
            <p:cNvSpPr txBox="1">
              <a:spLocks noChangeArrowheads="1"/>
            </p:cNvSpPr>
            <p:nvPr/>
          </p:nvSpPr>
          <p:spPr bwMode="auto">
            <a:xfrm>
              <a:off x="1143000" y="2260600"/>
              <a:ext cx="1981200" cy="400110"/>
            </a:xfrm>
            <a:prstGeom prst="rect">
              <a:avLst/>
            </a:prstGeom>
            <a:grpFill/>
            <a:ln w="28575" algn="ctr">
              <a:solidFill>
                <a:schemeClr val="hlink"/>
              </a:solidFill>
              <a:miter lim="800000"/>
              <a:headEnd/>
              <a:tailEnd/>
            </a:ln>
            <a:effectLst>
              <a:outerShdw dist="53882" dir="2700000" algn="ctr" rotWithShape="0">
                <a:srgbClr val="808080"/>
              </a:outerShdw>
            </a:effectLst>
          </p:spPr>
          <p:txBody>
            <a:bodyPr tIns="91440" bIns="91440">
              <a:spAutoFit/>
            </a:bodyPr>
            <a:lstStyle/>
            <a:p>
              <a:pPr>
                <a:spcBef>
                  <a:spcPct val="50000"/>
                </a:spcBef>
              </a:pPr>
              <a:r>
                <a:rPr lang="en-US" sz="1400" b="1">
                  <a:latin typeface="+mj-lt"/>
                </a:rPr>
                <a:t>Allocated</a:t>
              </a:r>
            </a:p>
          </p:txBody>
        </p:sp>
        <p:sp>
          <p:nvSpPr>
            <p:cNvPr id="24" name="Text Box 5"/>
            <p:cNvSpPr txBox="1">
              <a:spLocks noChangeArrowheads="1"/>
            </p:cNvSpPr>
            <p:nvPr/>
          </p:nvSpPr>
          <p:spPr bwMode="auto">
            <a:xfrm>
              <a:off x="1143000" y="3022600"/>
              <a:ext cx="1981200" cy="400110"/>
            </a:xfrm>
            <a:prstGeom prst="rect">
              <a:avLst/>
            </a:prstGeom>
            <a:grpFill/>
            <a:ln w="28575" algn="ctr">
              <a:solidFill>
                <a:schemeClr val="hlink"/>
              </a:solidFill>
              <a:miter lim="800000"/>
              <a:headEnd/>
              <a:tailEnd/>
            </a:ln>
            <a:effectLst>
              <a:outerShdw dist="53882" dir="2700000" algn="ctr" rotWithShape="0">
                <a:srgbClr val="808080"/>
              </a:outerShdw>
            </a:effectLst>
          </p:spPr>
          <p:txBody>
            <a:bodyPr tIns="91440" bIns="91440">
              <a:spAutoFit/>
            </a:bodyPr>
            <a:lstStyle/>
            <a:p>
              <a:pPr>
                <a:spcBef>
                  <a:spcPct val="50000"/>
                </a:spcBef>
              </a:pPr>
              <a:r>
                <a:rPr lang="en-US" sz="1400" b="1">
                  <a:latin typeface="+mj-lt"/>
                </a:rPr>
                <a:t>Accepted</a:t>
              </a:r>
            </a:p>
          </p:txBody>
        </p:sp>
        <p:sp>
          <p:nvSpPr>
            <p:cNvPr id="25" name="Text Box 6"/>
            <p:cNvSpPr txBox="1">
              <a:spLocks noChangeArrowheads="1"/>
            </p:cNvSpPr>
            <p:nvPr/>
          </p:nvSpPr>
          <p:spPr bwMode="auto">
            <a:xfrm>
              <a:off x="1143000" y="3784600"/>
              <a:ext cx="1981200" cy="400110"/>
            </a:xfrm>
            <a:prstGeom prst="rect">
              <a:avLst/>
            </a:prstGeom>
            <a:grpFill/>
            <a:ln w="28575" algn="ctr">
              <a:solidFill>
                <a:schemeClr val="hlink"/>
              </a:solidFill>
              <a:miter lim="800000"/>
              <a:headEnd/>
              <a:tailEnd/>
            </a:ln>
            <a:effectLst>
              <a:outerShdw dist="53882" dir="2700000" algn="ctr" rotWithShape="0">
                <a:srgbClr val="808080"/>
              </a:outerShdw>
            </a:effectLst>
          </p:spPr>
          <p:txBody>
            <a:bodyPr tIns="91440" bIns="91440">
              <a:spAutoFit/>
            </a:bodyPr>
            <a:lstStyle/>
            <a:p>
              <a:pPr>
                <a:spcBef>
                  <a:spcPct val="50000"/>
                </a:spcBef>
              </a:pPr>
              <a:r>
                <a:rPr lang="en-US" sz="1400" b="1">
                  <a:latin typeface="+mj-lt"/>
                </a:rPr>
                <a:t>For Collection</a:t>
              </a:r>
            </a:p>
          </p:txBody>
        </p:sp>
        <p:sp>
          <p:nvSpPr>
            <p:cNvPr id="26" name="Text Box 7"/>
            <p:cNvSpPr txBox="1">
              <a:spLocks noChangeArrowheads="1"/>
            </p:cNvSpPr>
            <p:nvPr/>
          </p:nvSpPr>
          <p:spPr bwMode="auto">
            <a:xfrm>
              <a:off x="3981449" y="3789363"/>
              <a:ext cx="2409825" cy="400110"/>
            </a:xfrm>
            <a:prstGeom prst="rect">
              <a:avLst/>
            </a:prstGeom>
            <a:grpFill/>
            <a:ln w="28575" algn="ctr">
              <a:solidFill>
                <a:schemeClr val="hlink"/>
              </a:solidFill>
              <a:miter lim="800000"/>
              <a:headEnd/>
              <a:tailEnd/>
            </a:ln>
            <a:effectLst>
              <a:outerShdw dist="53882" dir="2700000" algn="ctr" rotWithShape="0">
                <a:srgbClr val="808080"/>
              </a:outerShdw>
            </a:effectLst>
          </p:spPr>
          <p:txBody>
            <a:bodyPr wrap="square" lIns="0" tIns="91440" rIns="0" bIns="91440">
              <a:spAutoFit/>
            </a:bodyPr>
            <a:lstStyle/>
            <a:p>
              <a:pPr>
                <a:spcBef>
                  <a:spcPct val="50000"/>
                </a:spcBef>
              </a:pPr>
              <a:r>
                <a:rPr lang="en-US" sz="1400" b="1">
                  <a:latin typeface="+mj-lt"/>
                </a:rPr>
                <a:t>Conditional Collection</a:t>
              </a:r>
            </a:p>
          </p:txBody>
        </p:sp>
        <p:sp>
          <p:nvSpPr>
            <p:cNvPr id="27" name="Text Box 8"/>
            <p:cNvSpPr txBox="1">
              <a:spLocks noChangeArrowheads="1"/>
            </p:cNvSpPr>
            <p:nvPr/>
          </p:nvSpPr>
          <p:spPr bwMode="auto">
            <a:xfrm>
              <a:off x="4114800" y="4525963"/>
              <a:ext cx="1981200" cy="400110"/>
            </a:xfrm>
            <a:prstGeom prst="rect">
              <a:avLst/>
            </a:prstGeom>
            <a:grpFill/>
            <a:ln w="28575" algn="ctr">
              <a:solidFill>
                <a:schemeClr val="hlink"/>
              </a:solidFill>
              <a:miter lim="800000"/>
              <a:headEnd/>
              <a:tailEnd/>
            </a:ln>
            <a:effectLst>
              <a:outerShdw dist="53882" dir="2700000" algn="ctr" rotWithShape="0">
                <a:srgbClr val="808080"/>
              </a:outerShdw>
            </a:effectLst>
          </p:spPr>
          <p:txBody>
            <a:bodyPr tIns="91440" bIns="91440">
              <a:spAutoFit/>
            </a:bodyPr>
            <a:lstStyle/>
            <a:p>
              <a:pPr>
                <a:spcBef>
                  <a:spcPct val="50000"/>
                </a:spcBef>
              </a:pPr>
              <a:r>
                <a:rPr lang="en-US" sz="1400" b="1">
                  <a:latin typeface="+mj-lt"/>
                </a:rPr>
                <a:t>Paid Conditionally</a:t>
              </a:r>
            </a:p>
          </p:txBody>
        </p:sp>
        <p:sp>
          <p:nvSpPr>
            <p:cNvPr id="28" name="Text Box 9"/>
            <p:cNvSpPr txBox="1">
              <a:spLocks noChangeArrowheads="1"/>
            </p:cNvSpPr>
            <p:nvPr/>
          </p:nvSpPr>
          <p:spPr bwMode="auto">
            <a:xfrm>
              <a:off x="2362200" y="5308600"/>
              <a:ext cx="1981200" cy="400110"/>
            </a:xfrm>
            <a:prstGeom prst="rect">
              <a:avLst/>
            </a:prstGeom>
            <a:grpFill/>
            <a:ln w="28575" algn="ctr">
              <a:solidFill>
                <a:schemeClr val="hlink"/>
              </a:solidFill>
              <a:miter lim="800000"/>
              <a:headEnd/>
              <a:tailEnd/>
            </a:ln>
            <a:effectLst>
              <a:outerShdw dist="53882" dir="2700000" algn="ctr" rotWithShape="0">
                <a:srgbClr val="808080"/>
              </a:outerShdw>
            </a:effectLst>
          </p:spPr>
          <p:txBody>
            <a:bodyPr tIns="91440" bIns="91440">
              <a:spAutoFit/>
            </a:bodyPr>
            <a:lstStyle/>
            <a:p>
              <a:pPr>
                <a:spcBef>
                  <a:spcPct val="50000"/>
                </a:spcBef>
              </a:pPr>
              <a:r>
                <a:rPr lang="en-US" sz="1400" b="1">
                  <a:latin typeface="+mj-lt"/>
                </a:rPr>
                <a:t>Paid</a:t>
              </a:r>
            </a:p>
          </p:txBody>
        </p:sp>
        <p:sp>
          <p:nvSpPr>
            <p:cNvPr id="29" name="Text Box 10"/>
            <p:cNvSpPr txBox="1">
              <a:spLocks noChangeArrowheads="1"/>
            </p:cNvSpPr>
            <p:nvPr/>
          </p:nvSpPr>
          <p:spPr bwMode="auto">
            <a:xfrm>
              <a:off x="5867400" y="5310188"/>
              <a:ext cx="1981200" cy="400110"/>
            </a:xfrm>
            <a:prstGeom prst="rect">
              <a:avLst/>
            </a:prstGeom>
            <a:grpFill/>
            <a:ln w="28575" algn="ctr">
              <a:solidFill>
                <a:schemeClr val="hlink"/>
              </a:solidFill>
              <a:miter lim="800000"/>
              <a:headEnd/>
              <a:tailEnd/>
            </a:ln>
            <a:effectLst>
              <a:outerShdw dist="53882" dir="2700000" algn="ctr" rotWithShape="0">
                <a:srgbClr val="808080"/>
              </a:outerShdw>
            </a:effectLst>
          </p:spPr>
          <p:txBody>
            <a:bodyPr tIns="91440" bIns="91440">
              <a:spAutoFit/>
            </a:bodyPr>
            <a:lstStyle/>
            <a:p>
              <a:pPr>
                <a:spcBef>
                  <a:spcPct val="50000"/>
                </a:spcBef>
              </a:pPr>
              <a:r>
                <a:rPr lang="en-US" sz="1400" b="1">
                  <a:latin typeface="+mj-lt"/>
                </a:rPr>
                <a:t>Bounced</a:t>
              </a:r>
            </a:p>
          </p:txBody>
        </p:sp>
        <p:sp>
          <p:nvSpPr>
            <p:cNvPr id="30" name="Text Box 11"/>
            <p:cNvSpPr txBox="1">
              <a:spLocks noChangeArrowheads="1"/>
            </p:cNvSpPr>
            <p:nvPr/>
          </p:nvSpPr>
          <p:spPr bwMode="auto">
            <a:xfrm>
              <a:off x="4114800" y="6070600"/>
              <a:ext cx="1981200" cy="400110"/>
            </a:xfrm>
            <a:prstGeom prst="rect">
              <a:avLst/>
            </a:prstGeom>
            <a:grpFill/>
            <a:ln w="28575" algn="ctr">
              <a:solidFill>
                <a:schemeClr val="hlink"/>
              </a:solidFill>
              <a:miter lim="800000"/>
              <a:headEnd/>
              <a:tailEnd/>
            </a:ln>
            <a:effectLst>
              <a:outerShdw dist="53882" dir="2700000" algn="ctr" rotWithShape="0">
                <a:srgbClr val="808080"/>
              </a:outerShdw>
            </a:effectLst>
          </p:spPr>
          <p:txBody>
            <a:bodyPr tIns="91440" bIns="91440">
              <a:spAutoFit/>
            </a:bodyPr>
            <a:lstStyle/>
            <a:p>
              <a:pPr>
                <a:spcBef>
                  <a:spcPct val="50000"/>
                </a:spcBef>
              </a:pPr>
              <a:r>
                <a:rPr lang="en-US" sz="1400" b="1">
                  <a:latin typeface="+mj-lt"/>
                </a:rPr>
                <a:t>Banking Entry</a:t>
              </a:r>
            </a:p>
          </p:txBody>
        </p:sp>
        <p:cxnSp>
          <p:nvCxnSpPr>
            <p:cNvPr id="31" name="AutoShape 13"/>
            <p:cNvCxnSpPr>
              <a:cxnSpLocks noChangeShapeType="1"/>
              <a:stCxn id="23" idx="2"/>
              <a:endCxn id="24" idx="0"/>
            </p:cNvCxnSpPr>
            <p:nvPr/>
          </p:nvCxnSpPr>
          <p:spPr bwMode="auto">
            <a:xfrm rot="5400000">
              <a:off x="1952655" y="2841655"/>
              <a:ext cx="361890" cy="1588"/>
            </a:xfrm>
            <a:prstGeom prst="straightConnector1">
              <a:avLst/>
            </a:prstGeom>
            <a:grpFill/>
            <a:ln w="28575">
              <a:solidFill>
                <a:schemeClr val="hlink"/>
              </a:solidFill>
              <a:round/>
              <a:headEnd/>
              <a:tailEnd type="triangle" w="med" len="med"/>
            </a:ln>
            <a:effectLst/>
          </p:spPr>
        </p:cxnSp>
        <p:cxnSp>
          <p:nvCxnSpPr>
            <p:cNvPr id="32" name="AutoShape 14"/>
            <p:cNvCxnSpPr>
              <a:cxnSpLocks noChangeShapeType="1"/>
              <a:stCxn id="24" idx="2"/>
              <a:endCxn id="25" idx="0"/>
            </p:cNvCxnSpPr>
            <p:nvPr/>
          </p:nvCxnSpPr>
          <p:spPr bwMode="auto">
            <a:xfrm rot="5400000">
              <a:off x="1952655" y="3603655"/>
              <a:ext cx="361890" cy="1588"/>
            </a:xfrm>
            <a:prstGeom prst="straightConnector1">
              <a:avLst/>
            </a:prstGeom>
            <a:grpFill/>
            <a:ln w="28575">
              <a:solidFill>
                <a:schemeClr val="hlink"/>
              </a:solidFill>
              <a:round/>
              <a:headEnd/>
              <a:tailEnd type="triangle" w="med" len="med"/>
            </a:ln>
            <a:effectLst/>
          </p:spPr>
        </p:cxnSp>
        <p:cxnSp>
          <p:nvCxnSpPr>
            <p:cNvPr id="33" name="AutoShape 15"/>
            <p:cNvCxnSpPr>
              <a:cxnSpLocks noChangeShapeType="1"/>
              <a:stCxn id="24" idx="3"/>
              <a:endCxn id="26" idx="0"/>
            </p:cNvCxnSpPr>
            <p:nvPr/>
          </p:nvCxnSpPr>
          <p:spPr bwMode="auto">
            <a:xfrm>
              <a:off x="3124200" y="3222655"/>
              <a:ext cx="2062162" cy="566708"/>
            </a:xfrm>
            <a:prstGeom prst="bentConnector2">
              <a:avLst/>
            </a:prstGeom>
            <a:grpFill/>
            <a:ln w="28575">
              <a:solidFill>
                <a:schemeClr val="hlink"/>
              </a:solidFill>
              <a:miter lim="800000"/>
              <a:headEnd/>
              <a:tailEnd type="triangle" w="med" len="med"/>
            </a:ln>
            <a:effectLst/>
          </p:spPr>
        </p:cxnSp>
        <p:cxnSp>
          <p:nvCxnSpPr>
            <p:cNvPr id="34" name="AutoShape 17"/>
            <p:cNvCxnSpPr>
              <a:cxnSpLocks noChangeShapeType="1"/>
              <a:stCxn id="25" idx="2"/>
              <a:endCxn id="28" idx="0"/>
            </p:cNvCxnSpPr>
            <p:nvPr/>
          </p:nvCxnSpPr>
          <p:spPr bwMode="auto">
            <a:xfrm rot="16200000" flipH="1">
              <a:off x="2181255" y="4137055"/>
              <a:ext cx="1123890" cy="1219200"/>
            </a:xfrm>
            <a:prstGeom prst="bentConnector3">
              <a:avLst>
                <a:gd name="adj1" fmla="val 50000"/>
              </a:avLst>
            </a:prstGeom>
            <a:grpFill/>
            <a:ln w="28575">
              <a:solidFill>
                <a:schemeClr val="hlink"/>
              </a:solidFill>
              <a:miter lim="800000"/>
              <a:headEnd/>
              <a:tailEnd type="triangle" w="med" len="med"/>
            </a:ln>
            <a:effectLst/>
          </p:spPr>
        </p:cxnSp>
        <p:cxnSp>
          <p:nvCxnSpPr>
            <p:cNvPr id="35" name="AutoShape 18"/>
            <p:cNvCxnSpPr>
              <a:cxnSpLocks noChangeShapeType="1"/>
              <a:stCxn id="27" idx="2"/>
              <a:endCxn id="28" idx="0"/>
            </p:cNvCxnSpPr>
            <p:nvPr/>
          </p:nvCxnSpPr>
          <p:spPr bwMode="auto">
            <a:xfrm rot="5400000">
              <a:off x="4037837" y="4241036"/>
              <a:ext cx="382527" cy="1752600"/>
            </a:xfrm>
            <a:prstGeom prst="bentConnector3">
              <a:avLst>
                <a:gd name="adj1" fmla="val 50000"/>
              </a:avLst>
            </a:prstGeom>
            <a:grpFill/>
            <a:ln w="28575">
              <a:solidFill>
                <a:schemeClr val="hlink"/>
              </a:solidFill>
              <a:miter lim="800000"/>
              <a:headEnd/>
              <a:tailEnd type="triangle" w="med" len="med"/>
            </a:ln>
            <a:effectLst/>
          </p:spPr>
        </p:cxnSp>
        <p:cxnSp>
          <p:nvCxnSpPr>
            <p:cNvPr id="36" name="AutoShape 19"/>
            <p:cNvCxnSpPr>
              <a:cxnSpLocks noChangeShapeType="1"/>
              <a:stCxn id="27" idx="3"/>
              <a:endCxn id="29" idx="0"/>
            </p:cNvCxnSpPr>
            <p:nvPr/>
          </p:nvCxnSpPr>
          <p:spPr bwMode="auto">
            <a:xfrm>
              <a:off x="6096000" y="4726018"/>
              <a:ext cx="762000" cy="584170"/>
            </a:xfrm>
            <a:prstGeom prst="bentConnector2">
              <a:avLst/>
            </a:prstGeom>
            <a:grpFill/>
            <a:ln w="28575">
              <a:solidFill>
                <a:schemeClr val="hlink"/>
              </a:solidFill>
              <a:miter lim="800000"/>
              <a:headEnd/>
              <a:tailEnd type="triangle" w="med" len="med"/>
            </a:ln>
            <a:effectLst/>
          </p:spPr>
        </p:cxnSp>
        <p:cxnSp>
          <p:nvCxnSpPr>
            <p:cNvPr id="37" name="AutoShape 20"/>
            <p:cNvCxnSpPr>
              <a:cxnSpLocks noChangeShapeType="1"/>
              <a:stCxn id="28" idx="2"/>
              <a:endCxn id="30" idx="0"/>
            </p:cNvCxnSpPr>
            <p:nvPr/>
          </p:nvCxnSpPr>
          <p:spPr bwMode="auto">
            <a:xfrm rot="16200000" flipH="1">
              <a:off x="4048155" y="5013355"/>
              <a:ext cx="361890" cy="1752600"/>
            </a:xfrm>
            <a:prstGeom prst="bentConnector3">
              <a:avLst>
                <a:gd name="adj1" fmla="val 50000"/>
              </a:avLst>
            </a:prstGeom>
            <a:grpFill/>
            <a:ln w="28575">
              <a:solidFill>
                <a:schemeClr val="hlink"/>
              </a:solidFill>
              <a:miter lim="800000"/>
              <a:headEnd/>
              <a:tailEnd type="triangle" w="med" len="med"/>
            </a:ln>
            <a:effectLst/>
          </p:spPr>
        </p:cxnSp>
        <p:cxnSp>
          <p:nvCxnSpPr>
            <p:cNvPr id="38" name="AutoShape 21"/>
            <p:cNvCxnSpPr>
              <a:cxnSpLocks noChangeShapeType="1"/>
              <a:stCxn id="29" idx="2"/>
              <a:endCxn id="30" idx="0"/>
            </p:cNvCxnSpPr>
            <p:nvPr/>
          </p:nvCxnSpPr>
          <p:spPr bwMode="auto">
            <a:xfrm rot="5400000">
              <a:off x="5801549" y="5014149"/>
              <a:ext cx="360302" cy="1752600"/>
            </a:xfrm>
            <a:prstGeom prst="bentConnector3">
              <a:avLst>
                <a:gd name="adj1" fmla="val 50000"/>
              </a:avLst>
            </a:prstGeom>
            <a:grpFill/>
            <a:ln w="28575">
              <a:solidFill>
                <a:schemeClr val="hlink"/>
              </a:solidFill>
              <a:miter lim="800000"/>
              <a:headEnd/>
              <a:tailEnd type="triangle" w="med" len="med"/>
            </a:ln>
            <a:effectLst/>
          </p:spPr>
        </p:cxnSp>
        <p:cxnSp>
          <p:nvCxnSpPr>
            <p:cNvPr id="39" name="AutoShape 23"/>
            <p:cNvCxnSpPr>
              <a:cxnSpLocks noChangeShapeType="1"/>
            </p:cNvCxnSpPr>
            <p:nvPr/>
          </p:nvCxnSpPr>
          <p:spPr bwMode="auto">
            <a:xfrm rot="5400000">
              <a:off x="5003800" y="4356100"/>
              <a:ext cx="330200" cy="0"/>
            </a:xfrm>
            <a:prstGeom prst="straightConnector1">
              <a:avLst/>
            </a:prstGeom>
            <a:grpFill/>
            <a:ln w="28575">
              <a:solidFill>
                <a:schemeClr val="hlink"/>
              </a:solidFill>
              <a:round/>
              <a:headEnd/>
              <a:tailEnd type="triangle" w="med" len="med"/>
            </a:ln>
            <a:effectLst/>
          </p:spPr>
        </p:cxnSp>
        <p:cxnSp>
          <p:nvCxnSpPr>
            <p:cNvPr id="40" name="AutoShape 24"/>
            <p:cNvCxnSpPr>
              <a:cxnSpLocks noChangeShapeType="1"/>
              <a:stCxn id="22" idx="2"/>
              <a:endCxn id="23" idx="0"/>
            </p:cNvCxnSpPr>
            <p:nvPr/>
          </p:nvCxnSpPr>
          <p:spPr bwMode="auto">
            <a:xfrm rot="5400000">
              <a:off x="1965355" y="2092355"/>
              <a:ext cx="336490" cy="1588"/>
            </a:xfrm>
            <a:prstGeom prst="straightConnector1">
              <a:avLst/>
            </a:prstGeom>
            <a:grpFill/>
            <a:ln w="28575">
              <a:solidFill>
                <a:srgbClr val="5A87C6"/>
              </a:solidFill>
              <a:round/>
              <a:headEnd/>
              <a:tailEnd type="triangle" w="med" len="med"/>
            </a:ln>
            <a:effectLst/>
          </p:spPr>
        </p:cxn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fontScale="92500"/>
          </a:bodyPr>
          <a:lstStyle/>
          <a:p>
            <a:r>
              <a:rPr lang="en-US" dirty="0" smtClean="0"/>
              <a:t>Used to process customer-initiated payments based on the information remitted on a customer document.</a:t>
            </a:r>
          </a:p>
          <a:p>
            <a:pPr>
              <a:spcBef>
                <a:spcPts val="1800"/>
              </a:spcBef>
            </a:pPr>
            <a:r>
              <a:rPr lang="en-US" dirty="0" smtClean="0"/>
              <a:t>Commonly used in the automotive industry.</a:t>
            </a:r>
          </a:p>
          <a:p>
            <a:pPr>
              <a:spcBef>
                <a:spcPts val="1800"/>
              </a:spcBef>
            </a:pPr>
            <a:r>
              <a:rPr lang="en-US" dirty="0" smtClean="0"/>
              <a:t>Customer remittance document can contain different details, depending on the specific industry. </a:t>
            </a:r>
          </a:p>
          <a:p>
            <a:pPr lvl="1"/>
            <a:r>
              <a:rPr lang="en-US" dirty="0" smtClean="0"/>
              <a:t>Customer bill-to, PO numbers, </a:t>
            </a:r>
            <a:r>
              <a:rPr lang="en-US" dirty="0" err="1" smtClean="0"/>
              <a:t>kanban</a:t>
            </a:r>
            <a:r>
              <a:rPr lang="en-US" dirty="0" smtClean="0"/>
              <a:t> numbers, RANs, shipper numbers, invoice line-item numbers, sales order (SO) numbers, and others</a:t>
            </a:r>
          </a:p>
          <a:p>
            <a:pPr>
              <a:spcBef>
                <a:spcPts val="1800"/>
              </a:spcBef>
            </a:pPr>
            <a:r>
              <a:rPr lang="en-US" dirty="0" smtClean="0"/>
              <a:t>Customer remittance document must include the amount payable to you, the supplier.</a:t>
            </a:r>
          </a:p>
          <a:p>
            <a:endParaRPr lang="en-US" dirty="0"/>
          </a:p>
        </p:txBody>
      </p:sp>
      <p:sp>
        <p:nvSpPr>
          <p:cNvPr id="5" name="Title 4"/>
          <p:cNvSpPr>
            <a:spLocks noGrp="1"/>
          </p:cNvSpPr>
          <p:nvPr>
            <p:ph type="title"/>
          </p:nvPr>
        </p:nvSpPr>
        <p:spPr/>
        <p:txBody>
          <a:bodyPr>
            <a:normAutofit/>
          </a:bodyPr>
          <a:lstStyle/>
          <a:p>
            <a:r>
              <a:rPr lang="en-US" dirty="0" smtClean="0"/>
              <a:t>Introduction to Self-Billing </a:t>
            </a:r>
            <a:endParaRPr lang="en-US" dirty="0"/>
          </a:p>
        </p:txBody>
      </p:sp>
      <p:sp>
        <p:nvSpPr>
          <p:cNvPr id="16386" name="Footer Placeholder 1"/>
          <p:cNvSpPr>
            <a:spLocks noGrp="1"/>
          </p:cNvSpPr>
          <p:nvPr>
            <p:ph type="ftr" sz="quarter" idx="10"/>
          </p:nvPr>
        </p:nvSpPr>
        <p:spPr>
          <a:noFill/>
        </p:spPr>
        <p:txBody>
          <a:bodyPr/>
          <a:lstStyle/>
          <a:p>
            <a:r>
              <a:rPr lang="en-US"/>
              <a:t>EF-AR-077</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8317</TotalTime>
  <Words>779</Words>
  <Application>Microsoft Office PowerPoint</Application>
  <PresentationFormat>On-screen Show (4:3)</PresentationFormat>
  <Paragraphs>168</Paragraphs>
  <Slides>11</Slides>
  <Notes>2</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QAD 2010 Template</vt:lpstr>
      <vt:lpstr>AR Processing</vt:lpstr>
      <vt:lpstr>Overview</vt:lpstr>
      <vt:lpstr>Invoicing: Sources of Customer Invoices</vt:lpstr>
      <vt:lpstr>Customer Invoicing Process</vt:lpstr>
      <vt:lpstr>Invoicing - Highlights</vt:lpstr>
      <vt:lpstr>Process Payments</vt:lpstr>
      <vt:lpstr>Customer Payment Instruments</vt:lpstr>
      <vt:lpstr>Customer Payment Status Codes</vt:lpstr>
      <vt:lpstr>Introduction to Self-Billing </vt:lpstr>
      <vt:lpstr>Collections </vt:lpstr>
      <vt:lpstr>Hands-On Exercises</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dc:title>
  <dc:creator>QAD</dc:creator>
  <cp:lastModifiedBy>ymg</cp:lastModifiedBy>
  <cp:revision>146</cp:revision>
  <dcterms:created xsi:type="dcterms:W3CDTF">2006-05-18T22:11:08Z</dcterms:created>
  <dcterms:modified xsi:type="dcterms:W3CDTF">2012-04-20T14:48:36Z</dcterms:modified>
</cp:coreProperties>
</file>