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Layouts/slideLayout58.xml" ContentType="application/vnd.openxmlformats-officedocument.presentationml.slideLayout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ags/tag39.xml" ContentType="application/vnd.openxmlformats-officedocument.presentationml.tags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notesSlides/notesSlide8.xml" ContentType="application/vnd.openxmlformats-officedocument.presentationml.notesSlide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notesSlides/notesSlide14.xml" ContentType="application/vnd.openxmlformats-officedocument.presentationml.notesSlide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notesSlides/notesSlide9.xml" ContentType="application/vnd.openxmlformats-officedocument.presentationml.notesSlide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tags/tag21.xml" ContentType="application/vnd.openxmlformats-officedocument.presentationml.tags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notesSlides/notesSlide19.xml" ContentType="application/vnd.openxmlformats-officedocument.presentationml.notes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notesSlides/notesSlide15.xml" ContentType="application/vnd.openxmlformats-officedocument.presentationml.notes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notesSlides/notesSlide11.xml" ContentType="application/vnd.openxmlformats-officedocument.presentationml.notesSlide+xml"/>
  <Override PartName="/ppt/tags/tag22.xml" ContentType="application/vnd.openxmlformats-officedocument.presentationml.tags+xml"/>
  <Override PartName="/ppt/notesSlides/notesSlide6.xml" ContentType="application/vnd.openxmlformats-officedocument.presentationml.notesSlide+xml"/>
  <Override PartName="/ppt/tags/tag40.xml" ContentType="application/vnd.openxmlformats-officedocument.presentationml.tags+xml"/>
  <Override PartName="/ppt/tags/tag51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86" r:id="rId2"/>
    <p:sldMasterId id="2147483788" r:id="rId3"/>
    <p:sldMasterId id="2147483802" r:id="rId4"/>
    <p:sldMasterId id="2147483817" r:id="rId5"/>
  </p:sldMasterIdLst>
  <p:notesMasterIdLst>
    <p:notesMasterId r:id="rId25"/>
  </p:notesMasterIdLst>
  <p:handoutMasterIdLst>
    <p:handoutMasterId r:id="rId26"/>
  </p:handoutMasterIdLst>
  <p:sldIdLst>
    <p:sldId id="586" r:id="rId6"/>
    <p:sldId id="597" r:id="rId7"/>
    <p:sldId id="585" r:id="rId8"/>
    <p:sldId id="596" r:id="rId9"/>
    <p:sldId id="598" r:id="rId10"/>
    <p:sldId id="600" r:id="rId11"/>
    <p:sldId id="601" r:id="rId12"/>
    <p:sldId id="602" r:id="rId13"/>
    <p:sldId id="603" r:id="rId14"/>
    <p:sldId id="604" r:id="rId15"/>
    <p:sldId id="605" r:id="rId16"/>
    <p:sldId id="607" r:id="rId17"/>
    <p:sldId id="606" r:id="rId18"/>
    <p:sldId id="608" r:id="rId19"/>
    <p:sldId id="609" r:id="rId20"/>
    <p:sldId id="610" r:id="rId21"/>
    <p:sldId id="611" r:id="rId22"/>
    <p:sldId id="612" r:id="rId23"/>
    <p:sldId id="613" r:id="rId24"/>
  </p:sldIdLst>
  <p:sldSz cx="9144000" cy="6858000" type="screen4x3"/>
  <p:notesSz cx="6858000" cy="92964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777777"/>
    <a:srgbClr val="660066"/>
    <a:srgbClr val="000066"/>
    <a:srgbClr val="CC3300"/>
    <a:srgbClr val="003399"/>
    <a:srgbClr val="FFFEDE"/>
    <a:srgbClr val="F7FEC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23810" autoAdjust="0"/>
    <p:restoredTop sz="94619" autoAdjust="0"/>
  </p:normalViewPr>
  <p:slideViewPr>
    <p:cSldViewPr snapToGrid="0">
      <p:cViewPr>
        <p:scale>
          <a:sx n="100" d="100"/>
          <a:sy n="100" d="100"/>
        </p:scale>
        <p:origin x="-882" y="-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-1770" y="-90"/>
      </p:cViewPr>
      <p:guideLst>
        <p:guide orient="horz" pos="2928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29718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2.3_1_structured reports</a:t>
            </a:r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831263"/>
            <a:ext cx="29718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EE1DD27C-A0DE-458C-B148-467C8968F2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6425"/>
            <a:ext cx="548640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2.3_1_structured reports</a:t>
            </a:r>
          </a:p>
        </p:txBody>
      </p:sp>
      <p:sp>
        <p:nvSpPr>
          <p:cNvPr id="604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43B51899-6C2A-44FF-9EA1-3E79EDF103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2.3_1_structured reports</a:t>
            </a:r>
          </a:p>
        </p:txBody>
      </p:sp>
      <p:sp>
        <p:nvSpPr>
          <p:cNvPr id="4096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E578A8B-361F-4BFE-B979-68D32B3B8DBA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4096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EX06_EMEA_Template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56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857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18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918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011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pic>
        <p:nvPicPr>
          <p:cNvPr id="5" name="Picture 2" descr="06_corp_ppt_Template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2008-MC-2.3-1-SR-</a:t>
            </a:r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2008-MC-2.3-1-SR-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2008-MC-2.3-1-SR-</a:t>
            </a:r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2008-MC-2.3-1-SR-</a:t>
            </a:r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2008-MC-2.3-1-SR-</a:t>
            </a:r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2008-MC-2.3-1-SR-</a:t>
            </a:r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2008-MC-2.3-1-SR-</a:t>
            </a:r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2008-MC-2.3-1-SR-</a:t>
            </a:r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2008-MC-2.3-1-SR-</a:t>
            </a:r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2008-MC-2.3-1-SR-</a:t>
            </a:r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28076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5243" y="342840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5243" y="2618222"/>
            <a:ext cx="8229600" cy="8101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5243" y="219015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14623743"/>
      </p:ext>
    </p:extLst>
  </p:cSld>
  <p:clrMapOvr>
    <a:masterClrMapping/>
  </p:clrMapOvr>
  <p:hf sldNum="0" hd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64444"/>
            <a:ext cx="4041775" cy="4234755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42468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64444"/>
            <a:ext cx="4040188" cy="423475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42468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  <p:hf sldNum="0" hd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  <p:hf sldNum="0" hd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ist of Items/N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16" hasCustomPrompt="1"/>
          </p:nvPr>
        </p:nvSpPr>
        <p:spPr>
          <a:xfrm>
            <a:off x="5886173" y="1420041"/>
            <a:ext cx="2800627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7" hasCustomPrompt="1"/>
          </p:nvPr>
        </p:nvSpPr>
        <p:spPr>
          <a:xfrm>
            <a:off x="3235738" y="1420041"/>
            <a:ext cx="2650435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5" hasCustomPrompt="1"/>
          </p:nvPr>
        </p:nvSpPr>
        <p:spPr>
          <a:xfrm>
            <a:off x="456655" y="1420041"/>
            <a:ext cx="2779084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42002215"/>
      </p:ext>
    </p:extLst>
  </p:cSld>
  <p:clrMapOvr>
    <a:masterClrMapping/>
  </p:clrMapOvr>
  <p:hf sldNum="0" hd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417637"/>
            <a:ext cx="8229600" cy="4864629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632700" y="6619874"/>
            <a:ext cx="1435100" cy="238125"/>
          </a:xfrm>
          <a:prstGeom prst="rect">
            <a:avLst/>
          </a:prstGeom>
          <a:ln/>
        </p:spPr>
        <p:txBody>
          <a:bodyPr/>
          <a:lstStyle>
            <a:lvl1pPr algn="r">
              <a:defRPr sz="1000"/>
            </a:lvl1pPr>
          </a:lstStyle>
          <a:p>
            <a:pPr>
              <a:defRPr/>
            </a:pPr>
            <a:r>
              <a:rPr lang="en-US" smtClean="0"/>
              <a:t>2007-QS-OR-</a:t>
            </a:r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011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7761288" y="6629400"/>
            <a:ext cx="1306512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2007-QS-OR-</a:t>
            </a: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7761288" y="6629400"/>
            <a:ext cx="1306512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  <p:hf sldNum="0" hdr="0" dt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  <p:hf sldNum="0" hdr="0" dt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  <p:hf sldNum="0" hdr="0" dt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22640" y="646025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5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3" Type="http://schemas.openxmlformats.org/officeDocument/2006/relationships/slideLayout" Target="../slideLayouts/slideLayout56.xml"/><Relationship Id="rId7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58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84676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467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543800" y="6648450"/>
            <a:ext cx="16002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  <p:sldLayoutId id="2147483746" r:id="rId12"/>
    <p:sldLayoutId id="2147483785" r:id="rId13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90820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2053" name="Picture 5" descr="pg2_graphic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082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543800" y="6648450"/>
            <a:ext cx="16002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86" r:id="rId12"/>
    <p:sldLayoutId id="2147483787" r:id="rId13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9092" name="Text Box 4"/>
          <p:cNvSpPr txBox="1">
            <a:spLocks noChangeArrowheads="1"/>
          </p:cNvSpPr>
          <p:nvPr/>
        </p:nvSpPr>
        <p:spPr bwMode="auto">
          <a:xfrm>
            <a:off x="0" y="6629400"/>
            <a:ext cx="1143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1" hangingPunct="1">
              <a:spcBef>
                <a:spcPct val="50000"/>
              </a:spcBef>
              <a:defRPr/>
            </a:pPr>
            <a:r>
              <a:rPr kumimoji="0" lang="en-US" sz="800">
                <a:solidFill>
                  <a:schemeClr val="bg2"/>
                </a:solidFill>
                <a:latin typeface="Tahoma" pitchFamily="34" charset="0"/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09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ctr" anchorCtr="0" compatLnSpc="1">
            <a:prstTxWarp prst="textNoShape">
              <a:avLst/>
            </a:prstTxWarp>
          </a:bodyPr>
          <a:lstStyle>
            <a:lvl1pPr algn="r">
              <a:defRPr kumimoji="0" sz="800">
                <a:latin typeface="Arial" charset="0"/>
              </a:defRPr>
            </a:lvl1pPr>
          </a:lstStyle>
          <a:p>
            <a:pPr>
              <a:defRPr/>
            </a:pPr>
            <a:r>
              <a:rPr lang="en-US" smtClean="0"/>
              <a:t>2008-MC-2.3-1-SR-</a:t>
            </a:r>
            <a:endParaRPr lang="en-US"/>
          </a:p>
        </p:txBody>
      </p:sp>
      <p:pic>
        <p:nvPicPr>
          <p:cNvPr id="7" name="Picture 5" descr="pg2_graphic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  <p:sldLayoutId id="2147483800" r:id="rId12"/>
    <p:sldLayoutId id="2147483801" r:id="rId13"/>
  </p:sldLayoutIdLst>
  <p:hf sldNum="0"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98826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15349"/>
            <a:ext cx="8229600" cy="49921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22640" y="646025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 b="0">
                <a:solidFill>
                  <a:schemeClr val="bg1"/>
                </a:solidFill>
                <a:latin typeface="Century Gothic"/>
                <a:cs typeface="Century Gothic"/>
              </a:defRPr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  <p:sldLayoutId id="2147483814" r:id="rId12"/>
    <p:sldLayoutId id="2147483815" r:id="rId13"/>
    <p:sldLayoutId id="2147483816" r:id="rId14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2008-MC-2.3-1-SR-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20" r:id="rId3"/>
    <p:sldLayoutId id="2147483821" r:id="rId4"/>
    <p:sldLayoutId id="2147483822" r:id="rId5"/>
    <p:sldLayoutId id="2147483823" r:id="rId6"/>
    <p:sldLayoutId id="2147483824" r:id="rId7"/>
    <p:sldLayoutId id="2147483825" r:id="rId8"/>
    <p:sldLayoutId id="2147483826" r:id="rId9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8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7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notesSlide" Target="../notesSlides/notesSlide5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Layout" Target="../slideLayouts/slideLayout55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13" Type="http://schemas.openxmlformats.org/officeDocument/2006/relationships/tags" Target="../tags/tag23.xml"/><Relationship Id="rId18" Type="http://schemas.openxmlformats.org/officeDocument/2006/relationships/tags" Target="../tags/tag28.xml"/><Relationship Id="rId3" Type="http://schemas.openxmlformats.org/officeDocument/2006/relationships/tags" Target="../tags/tag13.xml"/><Relationship Id="rId21" Type="http://schemas.openxmlformats.org/officeDocument/2006/relationships/slideLayout" Target="../slideLayouts/slideLayout58.xml"/><Relationship Id="rId7" Type="http://schemas.openxmlformats.org/officeDocument/2006/relationships/tags" Target="../tags/tag17.xml"/><Relationship Id="rId12" Type="http://schemas.openxmlformats.org/officeDocument/2006/relationships/tags" Target="../tags/tag22.xml"/><Relationship Id="rId17" Type="http://schemas.openxmlformats.org/officeDocument/2006/relationships/tags" Target="../tags/tag27.xml"/><Relationship Id="rId2" Type="http://schemas.openxmlformats.org/officeDocument/2006/relationships/tags" Target="../tags/tag12.xml"/><Relationship Id="rId16" Type="http://schemas.openxmlformats.org/officeDocument/2006/relationships/tags" Target="../tags/tag26.xml"/><Relationship Id="rId20" Type="http://schemas.openxmlformats.org/officeDocument/2006/relationships/tags" Target="../tags/tag30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tags" Target="../tags/tag21.xml"/><Relationship Id="rId5" Type="http://schemas.openxmlformats.org/officeDocument/2006/relationships/tags" Target="../tags/tag15.xml"/><Relationship Id="rId15" Type="http://schemas.openxmlformats.org/officeDocument/2006/relationships/tags" Target="../tags/tag25.xml"/><Relationship Id="rId23" Type="http://schemas.openxmlformats.org/officeDocument/2006/relationships/image" Target="../media/image8.png"/><Relationship Id="rId10" Type="http://schemas.openxmlformats.org/officeDocument/2006/relationships/tags" Target="../tags/tag20.xml"/><Relationship Id="rId19" Type="http://schemas.openxmlformats.org/officeDocument/2006/relationships/tags" Target="../tags/tag29.xml"/><Relationship Id="rId4" Type="http://schemas.openxmlformats.org/officeDocument/2006/relationships/tags" Target="../tags/tag14.xml"/><Relationship Id="rId9" Type="http://schemas.openxmlformats.org/officeDocument/2006/relationships/tags" Target="../tags/tag19.xml"/><Relationship Id="rId14" Type="http://schemas.openxmlformats.org/officeDocument/2006/relationships/tags" Target="../tags/tag24.xml"/><Relationship Id="rId2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38.xml"/><Relationship Id="rId13" Type="http://schemas.openxmlformats.org/officeDocument/2006/relationships/tags" Target="../tags/tag43.xml"/><Relationship Id="rId18" Type="http://schemas.openxmlformats.org/officeDocument/2006/relationships/tags" Target="../tags/tag48.xml"/><Relationship Id="rId3" Type="http://schemas.openxmlformats.org/officeDocument/2006/relationships/tags" Target="../tags/tag33.xml"/><Relationship Id="rId21" Type="http://schemas.openxmlformats.org/officeDocument/2006/relationships/image" Target="../media/image8.png"/><Relationship Id="rId7" Type="http://schemas.openxmlformats.org/officeDocument/2006/relationships/tags" Target="../tags/tag37.xml"/><Relationship Id="rId12" Type="http://schemas.openxmlformats.org/officeDocument/2006/relationships/tags" Target="../tags/tag42.xml"/><Relationship Id="rId17" Type="http://schemas.openxmlformats.org/officeDocument/2006/relationships/tags" Target="../tags/tag47.xml"/><Relationship Id="rId2" Type="http://schemas.openxmlformats.org/officeDocument/2006/relationships/tags" Target="../tags/tag32.xml"/><Relationship Id="rId16" Type="http://schemas.openxmlformats.org/officeDocument/2006/relationships/tags" Target="../tags/tag46.xml"/><Relationship Id="rId20" Type="http://schemas.openxmlformats.org/officeDocument/2006/relationships/notesSlide" Target="../notesSlides/notesSlide7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11" Type="http://schemas.openxmlformats.org/officeDocument/2006/relationships/tags" Target="../tags/tag41.xml"/><Relationship Id="rId5" Type="http://schemas.openxmlformats.org/officeDocument/2006/relationships/tags" Target="../tags/tag35.xml"/><Relationship Id="rId15" Type="http://schemas.openxmlformats.org/officeDocument/2006/relationships/tags" Target="../tags/tag45.xml"/><Relationship Id="rId10" Type="http://schemas.openxmlformats.org/officeDocument/2006/relationships/tags" Target="../tags/tag40.xml"/><Relationship Id="rId19" Type="http://schemas.openxmlformats.org/officeDocument/2006/relationships/slideLayout" Target="../slideLayouts/slideLayout58.xml"/><Relationship Id="rId4" Type="http://schemas.openxmlformats.org/officeDocument/2006/relationships/tags" Target="../tags/tag34.xml"/><Relationship Id="rId9" Type="http://schemas.openxmlformats.org/officeDocument/2006/relationships/tags" Target="../tags/tag39.xml"/><Relationship Id="rId14" Type="http://schemas.openxmlformats.org/officeDocument/2006/relationships/tags" Target="../tags/tag4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56.xml"/><Relationship Id="rId13" Type="http://schemas.openxmlformats.org/officeDocument/2006/relationships/image" Target="../media/image7.png"/><Relationship Id="rId3" Type="http://schemas.openxmlformats.org/officeDocument/2006/relationships/tags" Target="../tags/tag51.xml"/><Relationship Id="rId7" Type="http://schemas.openxmlformats.org/officeDocument/2006/relationships/tags" Target="../tags/tag55.xml"/><Relationship Id="rId12" Type="http://schemas.openxmlformats.org/officeDocument/2006/relationships/notesSlide" Target="../notesSlides/notesSlide8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11" Type="http://schemas.openxmlformats.org/officeDocument/2006/relationships/slideLayout" Target="../slideLayouts/slideLayout58.xml"/><Relationship Id="rId5" Type="http://schemas.openxmlformats.org/officeDocument/2006/relationships/tags" Target="../tags/tag53.xml"/><Relationship Id="rId10" Type="http://schemas.openxmlformats.org/officeDocument/2006/relationships/tags" Target="../tags/tag58.xml"/><Relationship Id="rId4" Type="http://schemas.openxmlformats.org/officeDocument/2006/relationships/tags" Target="../tags/tag52.xml"/><Relationship Id="rId9" Type="http://schemas.openxmlformats.org/officeDocument/2006/relationships/tags" Target="../tags/tag5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8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85775" y="994727"/>
            <a:ext cx="8229600" cy="705411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/>
              <a:t>Financials Report Writer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457200" y="2652638"/>
            <a:ext cx="8229600" cy="34925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Report Analysis Codes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AF-FRW-230</a:t>
            </a:r>
            <a:endParaRPr lang="en-US" dirty="0"/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3797084" y="3009217"/>
            <a:ext cx="604434" cy="1588"/>
          </a:xfrm>
          <a:prstGeom prst="straightConnector1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>
            <a:endCxn id="81" idx="1"/>
          </p:cNvCxnSpPr>
          <p:nvPr/>
        </p:nvCxnSpPr>
        <p:spPr>
          <a:xfrm>
            <a:off x="3797084" y="4170240"/>
            <a:ext cx="604434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>
            <a:stCxn id="7" idx="3"/>
          </p:cNvCxnSpPr>
          <p:nvPr/>
        </p:nvCxnSpPr>
        <p:spPr>
          <a:xfrm>
            <a:off x="2743210" y="3573503"/>
            <a:ext cx="449441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6"/>
          <p:cNvSpPr/>
          <p:nvPr/>
        </p:nvSpPr>
        <p:spPr>
          <a:xfrm>
            <a:off x="258966" y="1536620"/>
            <a:ext cx="2484244" cy="407376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Report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Cube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471350" y="2392508"/>
            <a:ext cx="2039384" cy="2938909"/>
          </a:xfrm>
          <a:prstGeom prst="roundRect">
            <a:avLst/>
          </a:prstGeom>
          <a:solidFill>
            <a:schemeClr val="bg2">
              <a:lumMod val="95000"/>
            </a:schemeClr>
          </a:solidFill>
          <a:ln w="31750" algn="ctr">
            <a:noFill/>
            <a:round/>
            <a:headEnd/>
            <a:tailEnd/>
          </a:ln>
          <a:effectLst/>
        </p:spPr>
        <p:txBody>
          <a:bodyPr wrap="square" lIns="91440" tIns="0" rIns="0" bIns="0" anchor="ctr" anchorCtr="1"/>
          <a:lstStyle/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Reporting Data</a:t>
            </a:r>
          </a:p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6115245" y="1552118"/>
            <a:ext cx="2910624" cy="403781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Report</a:t>
            </a:r>
          </a:p>
          <a:p>
            <a:pPr algn="ctr">
              <a:lnSpc>
                <a:spcPct val="85000"/>
              </a:lnSpc>
              <a:defRPr/>
            </a:pP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grpSp>
        <p:nvGrpSpPr>
          <p:cNvPr id="10" name="Group 92"/>
          <p:cNvGrpSpPr>
            <a:grpSpLocks/>
          </p:cNvGrpSpPr>
          <p:nvPr/>
        </p:nvGrpSpPr>
        <p:grpSpPr bwMode="auto">
          <a:xfrm>
            <a:off x="7663846" y="1793893"/>
            <a:ext cx="928689" cy="3611564"/>
            <a:chOff x="2579687" y="1733549"/>
            <a:chExt cx="928689" cy="3611565"/>
          </a:xfrm>
        </p:grpSpPr>
        <p:grpSp>
          <p:nvGrpSpPr>
            <p:cNvPr id="11" name="Group 78"/>
            <p:cNvGrpSpPr>
              <a:grpSpLocks/>
            </p:cNvGrpSpPr>
            <p:nvPr/>
          </p:nvGrpSpPr>
          <p:grpSpPr bwMode="auto">
            <a:xfrm>
              <a:off x="2579687" y="3201812"/>
              <a:ext cx="500066" cy="2143290"/>
              <a:chOff x="2357419" y="2786058"/>
              <a:chExt cx="500069" cy="2143140"/>
            </a:xfrm>
          </p:grpSpPr>
          <p:sp>
            <p:nvSpPr>
              <p:cNvPr id="16" name="Rectangle 15"/>
              <p:cNvSpPr>
                <a:spLocks noChangeArrowheads="1"/>
              </p:cNvSpPr>
              <p:nvPr/>
            </p:nvSpPr>
            <p:spPr bwMode="auto">
              <a:xfrm>
                <a:off x="2357419" y="3643418"/>
                <a:ext cx="500066" cy="142865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tIns="91440" bIns="91440"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grpSp>
            <p:nvGrpSpPr>
              <p:cNvPr id="17" name="Group 49"/>
              <p:cNvGrpSpPr/>
              <p:nvPr/>
            </p:nvGrpSpPr>
            <p:grpSpPr>
              <a:xfrm>
                <a:off x="2357422" y="2786058"/>
                <a:ext cx="500066" cy="2143140"/>
                <a:chOff x="2714612" y="2786058"/>
                <a:chExt cx="500066" cy="2143140"/>
              </a:xfrm>
              <a:solidFill>
                <a:schemeClr val="bg1"/>
              </a:solidFill>
            </p:grpSpPr>
            <p:sp>
              <p:nvSpPr>
                <p:cNvPr id="18" name="Rectangle 17"/>
                <p:cNvSpPr>
                  <a:spLocks noChangeArrowheads="1"/>
                </p:cNvSpPr>
                <p:nvPr/>
              </p:nvSpPr>
              <p:spPr bwMode="auto">
                <a:xfrm>
                  <a:off x="2714612" y="2928934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19" name="Rectangle 6"/>
                <p:cNvSpPr>
                  <a:spLocks noChangeArrowheads="1"/>
                </p:cNvSpPr>
                <p:nvPr/>
              </p:nvSpPr>
              <p:spPr bwMode="auto">
                <a:xfrm>
                  <a:off x="2714612" y="3071810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0" name="Rectangle 19"/>
                <p:cNvSpPr>
                  <a:spLocks noChangeArrowheads="1"/>
                </p:cNvSpPr>
                <p:nvPr/>
              </p:nvSpPr>
              <p:spPr bwMode="auto">
                <a:xfrm>
                  <a:off x="2714612" y="3214686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1" name="Rectangle 20"/>
                <p:cNvSpPr>
                  <a:spLocks noChangeArrowheads="1"/>
                </p:cNvSpPr>
                <p:nvPr/>
              </p:nvSpPr>
              <p:spPr bwMode="auto">
                <a:xfrm>
                  <a:off x="2714612" y="2786058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2" name="Rectangle 21"/>
                <p:cNvSpPr>
                  <a:spLocks noChangeArrowheads="1"/>
                </p:cNvSpPr>
                <p:nvPr/>
              </p:nvSpPr>
              <p:spPr bwMode="auto">
                <a:xfrm>
                  <a:off x="2714612" y="3357562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3" name="Rectangle 22"/>
                <p:cNvSpPr>
                  <a:spLocks noChangeArrowheads="1"/>
                </p:cNvSpPr>
                <p:nvPr/>
              </p:nvSpPr>
              <p:spPr bwMode="auto">
                <a:xfrm>
                  <a:off x="2714612" y="3786190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4" name="Rectangle 23"/>
                <p:cNvSpPr>
                  <a:spLocks noChangeArrowheads="1"/>
                </p:cNvSpPr>
                <p:nvPr/>
              </p:nvSpPr>
              <p:spPr bwMode="auto">
                <a:xfrm>
                  <a:off x="2714612" y="3929066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5" name="Rectangle 24"/>
                <p:cNvSpPr>
                  <a:spLocks noChangeArrowheads="1"/>
                </p:cNvSpPr>
                <p:nvPr/>
              </p:nvSpPr>
              <p:spPr bwMode="auto">
                <a:xfrm>
                  <a:off x="2714612" y="3500438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6" name="Rectangle 25"/>
                <p:cNvSpPr>
                  <a:spLocks noChangeArrowheads="1"/>
                </p:cNvSpPr>
                <p:nvPr/>
              </p:nvSpPr>
              <p:spPr bwMode="auto">
                <a:xfrm>
                  <a:off x="2714612" y="4071942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7" name="Rectangle 26"/>
                <p:cNvSpPr>
                  <a:spLocks noChangeArrowheads="1"/>
                </p:cNvSpPr>
                <p:nvPr/>
              </p:nvSpPr>
              <p:spPr bwMode="auto">
                <a:xfrm>
                  <a:off x="2714612" y="4357694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8" name="Rectangle 27"/>
                <p:cNvSpPr>
                  <a:spLocks noChangeArrowheads="1"/>
                </p:cNvSpPr>
                <p:nvPr/>
              </p:nvSpPr>
              <p:spPr bwMode="auto">
                <a:xfrm>
                  <a:off x="2714612" y="4500570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9" name="Rectangle 28"/>
                <p:cNvSpPr>
                  <a:spLocks noChangeArrowheads="1"/>
                </p:cNvSpPr>
                <p:nvPr/>
              </p:nvSpPr>
              <p:spPr bwMode="auto">
                <a:xfrm>
                  <a:off x="2714612" y="4643446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30" name="Rectangle 29"/>
                <p:cNvSpPr>
                  <a:spLocks noChangeArrowheads="1"/>
                </p:cNvSpPr>
                <p:nvPr/>
              </p:nvSpPr>
              <p:spPr bwMode="auto">
                <a:xfrm>
                  <a:off x="2714612" y="4214818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31" name="Rectangle 30"/>
                <p:cNvSpPr>
                  <a:spLocks noChangeArrowheads="1"/>
                </p:cNvSpPr>
                <p:nvPr/>
              </p:nvSpPr>
              <p:spPr bwMode="auto">
                <a:xfrm>
                  <a:off x="2714612" y="4786322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</p:grpSp>
        </p:grpSp>
        <p:grpSp>
          <p:nvGrpSpPr>
            <p:cNvPr id="12" name="Group 91"/>
            <p:cNvGrpSpPr>
              <a:grpSpLocks/>
            </p:cNvGrpSpPr>
            <p:nvPr/>
          </p:nvGrpSpPr>
          <p:grpSpPr bwMode="auto">
            <a:xfrm>
              <a:off x="3079751" y="1733549"/>
              <a:ext cx="428625" cy="3611565"/>
              <a:chOff x="3079751" y="1733549"/>
              <a:chExt cx="428625" cy="3611565"/>
            </a:xfrm>
          </p:grpSpPr>
          <p:sp>
            <p:nvSpPr>
              <p:cNvPr id="13" name="Flowchart: Data 12"/>
              <p:cNvSpPr/>
              <p:nvPr/>
            </p:nvSpPr>
            <p:spPr bwMode="auto">
              <a:xfrm rot="5400000" flipV="1">
                <a:off x="1829594" y="3952082"/>
                <a:ext cx="2643189" cy="142875"/>
              </a:xfrm>
              <a:prstGeom prst="flowChartInputOutpu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tIns="91440" bIns="91440"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4" name="Flowchart: Data 13"/>
              <p:cNvSpPr/>
              <p:nvPr/>
            </p:nvSpPr>
            <p:spPr bwMode="auto">
              <a:xfrm rot="5400000" flipV="1">
                <a:off x="1972469" y="3467895"/>
                <a:ext cx="2643188" cy="142875"/>
              </a:xfrm>
              <a:prstGeom prst="flowChartInputOutpu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tIns="91440" bIns="91440"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5" name="Flowchart: Data 14"/>
              <p:cNvSpPr/>
              <p:nvPr/>
            </p:nvSpPr>
            <p:spPr bwMode="auto">
              <a:xfrm rot="5400000" flipV="1">
                <a:off x="2115344" y="2983706"/>
                <a:ext cx="2643189" cy="142875"/>
              </a:xfrm>
              <a:prstGeom prst="flowChartInputOutpu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tIns="91440" bIns="91440"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</p:grpSp>
      </p:grpSp>
      <p:grpSp>
        <p:nvGrpSpPr>
          <p:cNvPr id="32" name="Group 84"/>
          <p:cNvGrpSpPr>
            <a:grpSpLocks/>
          </p:cNvGrpSpPr>
          <p:nvPr/>
        </p:nvGrpSpPr>
        <p:grpSpPr bwMode="auto">
          <a:xfrm>
            <a:off x="7092349" y="3375044"/>
            <a:ext cx="571500" cy="1546225"/>
            <a:chOff x="2571736" y="2156563"/>
            <a:chExt cx="571504" cy="1546330"/>
          </a:xfrm>
        </p:grpSpPr>
        <p:cxnSp>
          <p:nvCxnSpPr>
            <p:cNvPr id="33" name="Straight Connector 32"/>
            <p:cNvCxnSpPr/>
            <p:nvPr/>
          </p:nvCxnSpPr>
          <p:spPr bwMode="auto">
            <a:xfrm rot="5400000">
              <a:off x="2180382" y="2924172"/>
              <a:ext cx="1070048" cy="15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4" name="Straight Connector 33"/>
            <p:cNvCxnSpPr/>
            <p:nvPr/>
          </p:nvCxnSpPr>
          <p:spPr bwMode="auto">
            <a:xfrm>
              <a:off x="2571736" y="2942429"/>
              <a:ext cx="142876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35" name="Group 232"/>
            <p:cNvGrpSpPr>
              <a:grpSpLocks/>
            </p:cNvGrpSpPr>
            <p:nvPr/>
          </p:nvGrpSpPr>
          <p:grpSpPr bwMode="auto">
            <a:xfrm>
              <a:off x="2714612" y="2156563"/>
              <a:ext cx="428628" cy="461994"/>
              <a:chOff x="2714612" y="2196904"/>
              <a:chExt cx="428628" cy="461994"/>
            </a:xfrm>
          </p:grpSpPr>
          <p:cxnSp>
            <p:nvCxnSpPr>
              <p:cNvPr id="66" name="Straight Connector 65"/>
              <p:cNvCxnSpPr/>
              <p:nvPr/>
            </p:nvCxnSpPr>
            <p:spPr bwMode="auto">
              <a:xfrm>
                <a:off x="2714612" y="2428695"/>
                <a:ext cx="285752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7" name="Straight Connector 66"/>
              <p:cNvCxnSpPr/>
              <p:nvPr/>
            </p:nvCxnSpPr>
            <p:spPr bwMode="auto">
              <a:xfrm rot="5400000">
                <a:off x="2714604" y="2427107"/>
                <a:ext cx="285769" cy="317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8" name="Straight Connector 67"/>
              <p:cNvCxnSpPr/>
              <p:nvPr/>
            </p:nvCxnSpPr>
            <p:spPr bwMode="auto">
              <a:xfrm>
                <a:off x="2857488" y="2285810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9" name="Straight Connector 68"/>
              <p:cNvCxnSpPr/>
              <p:nvPr/>
            </p:nvCxnSpPr>
            <p:spPr bwMode="auto">
              <a:xfrm>
                <a:off x="2857488" y="2428695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0" name="Straight Connector 69"/>
              <p:cNvCxnSpPr/>
              <p:nvPr/>
            </p:nvCxnSpPr>
            <p:spPr bwMode="auto">
              <a:xfrm>
                <a:off x="2857488" y="2571579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1" name="Straight Connector 70"/>
              <p:cNvCxnSpPr/>
              <p:nvPr/>
            </p:nvCxnSpPr>
            <p:spPr bwMode="auto">
              <a:xfrm rot="5400000" flipH="1" flipV="1">
                <a:off x="2963055" y="2238976"/>
                <a:ext cx="74617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2" name="Straight Connector 71"/>
              <p:cNvCxnSpPr/>
              <p:nvPr/>
            </p:nvCxnSpPr>
            <p:spPr bwMode="auto">
              <a:xfrm>
                <a:off x="3000364" y="2290573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3" name="Straight Connector 72"/>
              <p:cNvCxnSpPr/>
              <p:nvPr/>
            </p:nvCxnSpPr>
            <p:spPr bwMode="auto">
              <a:xfrm>
                <a:off x="3000364" y="2196904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4" name="Straight Connector 73"/>
              <p:cNvCxnSpPr/>
              <p:nvPr/>
            </p:nvCxnSpPr>
            <p:spPr bwMode="auto">
              <a:xfrm>
                <a:off x="3000364" y="2373129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5" name="Straight Connector 74"/>
              <p:cNvCxnSpPr/>
              <p:nvPr/>
            </p:nvCxnSpPr>
            <p:spPr bwMode="auto">
              <a:xfrm>
                <a:off x="3000364" y="2469972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6" name="Straight Connector 75"/>
              <p:cNvCxnSpPr/>
              <p:nvPr/>
            </p:nvCxnSpPr>
            <p:spPr bwMode="auto">
              <a:xfrm>
                <a:off x="3000364" y="2657310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7" name="Straight Connector 76"/>
              <p:cNvCxnSpPr/>
              <p:nvPr/>
            </p:nvCxnSpPr>
            <p:spPr bwMode="auto">
              <a:xfrm>
                <a:off x="3000364" y="2571579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8" name="Straight Connector 77"/>
              <p:cNvCxnSpPr/>
              <p:nvPr/>
            </p:nvCxnSpPr>
            <p:spPr bwMode="auto">
              <a:xfrm rot="5400000" flipH="1" flipV="1">
                <a:off x="2963055" y="2613651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9" name="Straight Connector 78"/>
              <p:cNvCxnSpPr/>
              <p:nvPr/>
            </p:nvCxnSpPr>
            <p:spPr bwMode="auto">
              <a:xfrm rot="5400000" flipH="1" flipV="1">
                <a:off x="2963055" y="2412025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36" name="Group 233"/>
            <p:cNvGrpSpPr>
              <a:grpSpLocks/>
            </p:cNvGrpSpPr>
            <p:nvPr/>
          </p:nvGrpSpPr>
          <p:grpSpPr bwMode="auto">
            <a:xfrm>
              <a:off x="2714612" y="2701113"/>
              <a:ext cx="428628" cy="461993"/>
              <a:chOff x="2714612" y="2196844"/>
              <a:chExt cx="428628" cy="461993"/>
            </a:xfrm>
          </p:grpSpPr>
          <p:cxnSp>
            <p:nvCxnSpPr>
              <p:cNvPr id="52" name="Straight Connector 51"/>
              <p:cNvCxnSpPr/>
              <p:nvPr/>
            </p:nvCxnSpPr>
            <p:spPr bwMode="auto">
              <a:xfrm>
                <a:off x="2714612" y="2428635"/>
                <a:ext cx="285752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3" name="Straight Connector 52"/>
              <p:cNvCxnSpPr/>
              <p:nvPr/>
            </p:nvCxnSpPr>
            <p:spPr bwMode="auto">
              <a:xfrm rot="5400000">
                <a:off x="2714604" y="2427047"/>
                <a:ext cx="285769" cy="317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4" name="Straight Connector 53"/>
              <p:cNvCxnSpPr/>
              <p:nvPr/>
            </p:nvCxnSpPr>
            <p:spPr bwMode="auto">
              <a:xfrm>
                <a:off x="2857488" y="2285750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5" name="Straight Connector 54"/>
              <p:cNvCxnSpPr/>
              <p:nvPr/>
            </p:nvCxnSpPr>
            <p:spPr bwMode="auto">
              <a:xfrm>
                <a:off x="2857488" y="2428635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6" name="Straight Connector 55"/>
              <p:cNvCxnSpPr/>
              <p:nvPr/>
            </p:nvCxnSpPr>
            <p:spPr bwMode="auto">
              <a:xfrm>
                <a:off x="2857488" y="2571519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7" name="Straight Connector 56"/>
              <p:cNvCxnSpPr/>
              <p:nvPr/>
            </p:nvCxnSpPr>
            <p:spPr bwMode="auto">
              <a:xfrm rot="5400000" flipH="1" flipV="1">
                <a:off x="2963054" y="2238916"/>
                <a:ext cx="74618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8" name="Straight Connector 57"/>
              <p:cNvCxnSpPr/>
              <p:nvPr/>
            </p:nvCxnSpPr>
            <p:spPr bwMode="auto">
              <a:xfrm>
                <a:off x="3000364" y="2290512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9" name="Straight Connector 58"/>
              <p:cNvCxnSpPr/>
              <p:nvPr/>
            </p:nvCxnSpPr>
            <p:spPr bwMode="auto">
              <a:xfrm>
                <a:off x="3000364" y="2196844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0" name="Straight Connector 59"/>
              <p:cNvCxnSpPr/>
              <p:nvPr/>
            </p:nvCxnSpPr>
            <p:spPr bwMode="auto">
              <a:xfrm>
                <a:off x="3000364" y="2373068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1" name="Straight Connector 60"/>
              <p:cNvCxnSpPr/>
              <p:nvPr/>
            </p:nvCxnSpPr>
            <p:spPr bwMode="auto">
              <a:xfrm>
                <a:off x="3000364" y="2469912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2" name="Straight Connector 61"/>
              <p:cNvCxnSpPr/>
              <p:nvPr/>
            </p:nvCxnSpPr>
            <p:spPr bwMode="auto">
              <a:xfrm>
                <a:off x="3000364" y="2657250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3" name="Straight Connector 62"/>
              <p:cNvCxnSpPr/>
              <p:nvPr/>
            </p:nvCxnSpPr>
            <p:spPr bwMode="auto">
              <a:xfrm>
                <a:off x="3000364" y="2571519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4" name="Straight Connector 63"/>
              <p:cNvCxnSpPr/>
              <p:nvPr/>
            </p:nvCxnSpPr>
            <p:spPr bwMode="auto">
              <a:xfrm rot="5400000" flipH="1" flipV="1">
                <a:off x="2963055" y="2613590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5" name="Straight Connector 64"/>
              <p:cNvCxnSpPr/>
              <p:nvPr/>
            </p:nvCxnSpPr>
            <p:spPr bwMode="auto">
              <a:xfrm rot="5400000" flipH="1" flipV="1">
                <a:off x="2963055" y="2411964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37" name="Group 248"/>
            <p:cNvGrpSpPr>
              <a:grpSpLocks/>
            </p:cNvGrpSpPr>
            <p:nvPr/>
          </p:nvGrpSpPr>
          <p:grpSpPr bwMode="auto">
            <a:xfrm>
              <a:off x="2714612" y="3240900"/>
              <a:ext cx="428628" cy="461993"/>
              <a:chOff x="2714612" y="2196224"/>
              <a:chExt cx="428628" cy="461993"/>
            </a:xfrm>
          </p:grpSpPr>
          <p:cxnSp>
            <p:nvCxnSpPr>
              <p:cNvPr id="38" name="Straight Connector 37"/>
              <p:cNvCxnSpPr/>
              <p:nvPr/>
            </p:nvCxnSpPr>
            <p:spPr bwMode="auto">
              <a:xfrm>
                <a:off x="2714612" y="2428015"/>
                <a:ext cx="285752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9" name="Straight Connector 38"/>
              <p:cNvCxnSpPr/>
              <p:nvPr/>
            </p:nvCxnSpPr>
            <p:spPr bwMode="auto">
              <a:xfrm rot="5400000">
                <a:off x="2714604" y="2426427"/>
                <a:ext cx="285769" cy="317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0" name="Straight Connector 39"/>
              <p:cNvCxnSpPr/>
              <p:nvPr/>
            </p:nvCxnSpPr>
            <p:spPr bwMode="auto">
              <a:xfrm>
                <a:off x="2857488" y="2285130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1" name="Straight Connector 40"/>
              <p:cNvCxnSpPr/>
              <p:nvPr/>
            </p:nvCxnSpPr>
            <p:spPr bwMode="auto">
              <a:xfrm>
                <a:off x="2857488" y="2428015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2" name="Straight Connector 41"/>
              <p:cNvCxnSpPr/>
              <p:nvPr/>
            </p:nvCxnSpPr>
            <p:spPr bwMode="auto">
              <a:xfrm>
                <a:off x="2857488" y="2570899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3" name="Straight Connector 42"/>
              <p:cNvCxnSpPr/>
              <p:nvPr/>
            </p:nvCxnSpPr>
            <p:spPr bwMode="auto">
              <a:xfrm rot="5400000" flipH="1" flipV="1">
                <a:off x="2963054" y="2238296"/>
                <a:ext cx="74618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4" name="Straight Connector 43"/>
              <p:cNvCxnSpPr/>
              <p:nvPr/>
            </p:nvCxnSpPr>
            <p:spPr bwMode="auto">
              <a:xfrm>
                <a:off x="3000364" y="2289892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5" name="Straight Connector 44"/>
              <p:cNvCxnSpPr/>
              <p:nvPr/>
            </p:nvCxnSpPr>
            <p:spPr bwMode="auto">
              <a:xfrm>
                <a:off x="3000364" y="2196224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6" name="Straight Connector 45"/>
              <p:cNvCxnSpPr/>
              <p:nvPr/>
            </p:nvCxnSpPr>
            <p:spPr bwMode="auto">
              <a:xfrm>
                <a:off x="3000364" y="2372448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7" name="Straight Connector 46"/>
              <p:cNvCxnSpPr/>
              <p:nvPr/>
            </p:nvCxnSpPr>
            <p:spPr bwMode="auto">
              <a:xfrm>
                <a:off x="3000364" y="2469292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8" name="Straight Connector 47"/>
              <p:cNvCxnSpPr/>
              <p:nvPr/>
            </p:nvCxnSpPr>
            <p:spPr bwMode="auto">
              <a:xfrm>
                <a:off x="3000364" y="2656630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9" name="Straight Connector 48"/>
              <p:cNvCxnSpPr/>
              <p:nvPr/>
            </p:nvCxnSpPr>
            <p:spPr bwMode="auto">
              <a:xfrm>
                <a:off x="3000364" y="2570899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0" name="Straight Connector 49"/>
              <p:cNvCxnSpPr/>
              <p:nvPr/>
            </p:nvCxnSpPr>
            <p:spPr bwMode="auto">
              <a:xfrm rot="5400000" flipH="1" flipV="1">
                <a:off x="2963055" y="2612970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1" name="Straight Connector 50"/>
              <p:cNvCxnSpPr/>
              <p:nvPr/>
            </p:nvCxnSpPr>
            <p:spPr bwMode="auto">
              <a:xfrm rot="5400000" flipH="1" flipV="1">
                <a:off x="2963055" y="2411344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sp>
        <p:nvSpPr>
          <p:cNvPr id="80" name="Rounded Rectangle 79"/>
          <p:cNvSpPr/>
          <p:nvPr/>
        </p:nvSpPr>
        <p:spPr>
          <a:xfrm>
            <a:off x="2882692" y="2495707"/>
            <a:ext cx="1348351" cy="207781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Report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Analysis Codes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81" name="Rounded Rectangle 80"/>
          <p:cNvSpPr/>
          <p:nvPr/>
        </p:nvSpPr>
        <p:spPr>
          <a:xfrm>
            <a:off x="4401518" y="3745182"/>
            <a:ext cx="1574245" cy="85011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Report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Tree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82" name="Rounded Rectangle 81"/>
          <p:cNvSpPr/>
          <p:nvPr/>
        </p:nvSpPr>
        <p:spPr>
          <a:xfrm>
            <a:off x="4401518" y="2482972"/>
            <a:ext cx="1574245" cy="85011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Column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Group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cxnSp>
        <p:nvCxnSpPr>
          <p:cNvPr id="83" name="Straight Arrow Connector 82"/>
          <p:cNvCxnSpPr>
            <a:stCxn id="82" idx="3"/>
          </p:cNvCxnSpPr>
          <p:nvPr/>
        </p:nvCxnSpPr>
        <p:spPr>
          <a:xfrm>
            <a:off x="5975763" y="2908030"/>
            <a:ext cx="2188146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>
            <a:stCxn id="81" idx="3"/>
          </p:cNvCxnSpPr>
          <p:nvPr/>
        </p:nvCxnSpPr>
        <p:spPr>
          <a:xfrm>
            <a:off x="5975763" y="4170240"/>
            <a:ext cx="1116586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5" name="Rounded Rectangle 84"/>
          <p:cNvSpPr/>
          <p:nvPr/>
        </p:nvSpPr>
        <p:spPr>
          <a:xfrm>
            <a:off x="4231043" y="1557539"/>
            <a:ext cx="1884202" cy="4073766"/>
          </a:xfrm>
          <a:prstGeom prst="round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</a:rPr>
              <a:t>Report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</a:rPr>
              <a:t>Master</a:t>
            </a:r>
            <a:endParaRPr lang="en-US" sz="1800" dirty="0">
              <a:solidFill>
                <a:schemeClr val="accent1">
                  <a:lumMod val="50000"/>
                </a:schemeClr>
              </a:solidFill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Report Analysis Codes for a Sales Report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AF-FRW-240</a:t>
            </a:r>
            <a:endParaRPr lang="en-US" dirty="0"/>
          </a:p>
        </p:txBody>
      </p:sp>
      <p:sp>
        <p:nvSpPr>
          <p:cNvPr id="4" name="Rectangle 48"/>
          <p:cNvSpPr>
            <a:spLocks noChangeArrowheads="1"/>
          </p:cNvSpPr>
          <p:nvPr/>
        </p:nvSpPr>
        <p:spPr bwMode="auto">
          <a:xfrm>
            <a:off x="468313" y="1300163"/>
            <a:ext cx="2600325" cy="71120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tIns="91440" bIns="91440" anchor="ctr"/>
          <a:lstStyle/>
          <a:p>
            <a:pPr algn="ctr"/>
            <a:r>
              <a:rPr lang="en-US" sz="1800" dirty="0" smtClean="0"/>
              <a:t>Report Cube </a:t>
            </a:r>
            <a:r>
              <a:rPr lang="en-US" sz="1800" dirty="0"/>
              <a:t>D</a:t>
            </a:r>
            <a:r>
              <a:rPr lang="en-US" sz="1800" dirty="0" smtClean="0"/>
              <a:t>ata</a:t>
            </a:r>
            <a:endParaRPr lang="en-US" sz="1800" dirty="0"/>
          </a:p>
        </p:txBody>
      </p:sp>
      <p:grpSp>
        <p:nvGrpSpPr>
          <p:cNvPr id="5" name="Group 98"/>
          <p:cNvGrpSpPr>
            <a:grpSpLocks/>
          </p:cNvGrpSpPr>
          <p:nvPr/>
        </p:nvGrpSpPr>
        <p:grpSpPr bwMode="auto">
          <a:xfrm>
            <a:off x="755650" y="2135188"/>
            <a:ext cx="2168525" cy="3654425"/>
            <a:chOff x="4725873" y="1737302"/>
            <a:chExt cx="1489201" cy="3654824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4725873" y="1940524"/>
              <a:ext cx="1489201" cy="2032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r>
                <a:rPr lang="en-US" sz="1400" dirty="0"/>
                <a:t>China </a:t>
              </a:r>
              <a:r>
                <a:rPr lang="en-US" sz="1400" dirty="0" smtClean="0"/>
                <a:t>01    41200  Auto</a:t>
              </a:r>
              <a:endParaRPr lang="en-US" sz="1400" dirty="0"/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4725873" y="2143746"/>
              <a:ext cx="1489201" cy="2032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r>
                <a:rPr lang="en-US" sz="1400" dirty="0" smtClean="0"/>
                <a:t>USA01         41100 Auto</a:t>
              </a:r>
              <a:endParaRPr lang="en-US" sz="1400" dirty="0"/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4725873" y="1737302"/>
              <a:ext cx="1489201" cy="2032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r>
                <a:rPr lang="en-US" sz="1400" dirty="0" smtClean="0"/>
                <a:t>China01     41100  Auto</a:t>
              </a:r>
              <a:endParaRPr lang="en-US" sz="1400" dirty="0"/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4725873" y="2346969"/>
              <a:ext cx="1489201" cy="2032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4725873" y="2550191"/>
              <a:ext cx="1489201" cy="20163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r>
                <a:rPr lang="en-US" sz="1400" dirty="0"/>
                <a:t>….</a:t>
              </a: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4725873" y="2751825"/>
              <a:ext cx="1489201" cy="2032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endParaRPr lang="en-US" sz="1400" dirty="0"/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4725873" y="2955047"/>
              <a:ext cx="1489201" cy="2032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4725873" y="2346969"/>
              <a:ext cx="1489201" cy="2032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r>
                <a:rPr lang="en-US" sz="1400" dirty="0" smtClean="0"/>
                <a:t>France01    41200 Auto</a:t>
              </a:r>
              <a:endParaRPr lang="en-US" sz="1400" dirty="0"/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4725873" y="3158269"/>
              <a:ext cx="1489201" cy="2032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4725873" y="3564713"/>
              <a:ext cx="1489201" cy="2032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r>
                <a:rPr lang="en-US" sz="1400" dirty="0" smtClean="0"/>
                <a:t>China01    51100  Pack</a:t>
              </a:r>
              <a:endParaRPr lang="en-US" sz="1400" dirty="0"/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4725873" y="3767936"/>
              <a:ext cx="1489201" cy="2032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r>
                <a:rPr lang="en-US" sz="1400" dirty="0" smtClean="0"/>
                <a:t>USA01        55100  Pack</a:t>
              </a:r>
              <a:endParaRPr lang="en-US" sz="1400" dirty="0"/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4725873" y="3971158"/>
              <a:ext cx="1489201" cy="2032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r>
                <a:rPr lang="en-US" sz="1400" dirty="0" smtClean="0"/>
                <a:t>France01  55100  Pack</a:t>
              </a:r>
              <a:endParaRPr lang="en-US" sz="1400" dirty="0"/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4725873" y="3361491"/>
              <a:ext cx="1489201" cy="2032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r>
                <a:rPr lang="en-US" sz="1400" dirty="0" smtClean="0"/>
                <a:t>Japan01   51100  Pack</a:t>
              </a:r>
              <a:endParaRPr lang="en-US" sz="1400" dirty="0"/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4725873" y="4174380"/>
              <a:ext cx="1489201" cy="2032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r>
                <a:rPr lang="en-US" sz="1400" dirty="0"/>
                <a:t>…</a:t>
              </a: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4725873" y="4579237"/>
              <a:ext cx="1489201" cy="2032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r>
                <a:rPr lang="en-US" sz="1400" dirty="0" smtClean="0"/>
                <a:t>USA01       63010  Auto</a:t>
              </a:r>
              <a:endParaRPr lang="en-US" sz="1400" dirty="0"/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4725873" y="4782459"/>
              <a:ext cx="1489201" cy="2032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r>
                <a:rPr lang="en-US" sz="1400" dirty="0" smtClean="0"/>
                <a:t>USA01       63010 Auto</a:t>
              </a:r>
              <a:endParaRPr lang="en-US" sz="1400" dirty="0"/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4725873" y="4985682"/>
              <a:ext cx="1489201" cy="2032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r>
                <a:rPr lang="en-US" sz="1400" dirty="0"/>
                <a:t>…</a:t>
              </a:r>
            </a:p>
          </p:txBody>
        </p:sp>
        <p:sp>
          <p:nvSpPr>
            <p:cNvPr id="23" name="Rectangle 22"/>
            <p:cNvSpPr>
              <a:spLocks noChangeArrowheads="1"/>
            </p:cNvSpPr>
            <p:nvPr/>
          </p:nvSpPr>
          <p:spPr bwMode="auto">
            <a:xfrm>
              <a:off x="4725873" y="4377602"/>
              <a:ext cx="1489201" cy="201635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4" name="Rectangle 23"/>
            <p:cNvSpPr>
              <a:spLocks noChangeArrowheads="1"/>
            </p:cNvSpPr>
            <p:nvPr/>
          </p:nvSpPr>
          <p:spPr bwMode="auto">
            <a:xfrm>
              <a:off x="4725873" y="5188904"/>
              <a:ext cx="1489201" cy="2032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endParaRPr lang="en-US" dirty="0"/>
            </a:p>
          </p:txBody>
        </p:sp>
      </p:grpSp>
      <p:sp>
        <p:nvSpPr>
          <p:cNvPr id="25" name="Rectangle 48"/>
          <p:cNvSpPr>
            <a:spLocks noChangeArrowheads="1"/>
          </p:cNvSpPr>
          <p:nvPr/>
        </p:nvSpPr>
        <p:spPr bwMode="auto">
          <a:xfrm>
            <a:off x="4341813" y="1315066"/>
            <a:ext cx="2357437" cy="71120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tIns="91440" bIns="91440" anchor="ctr"/>
          <a:lstStyle/>
          <a:p>
            <a:pPr algn="ctr"/>
            <a:r>
              <a:rPr lang="en-US" sz="1800" dirty="0"/>
              <a:t>Report Analysis Codes</a:t>
            </a:r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3920351" y="2279754"/>
            <a:ext cx="1060450" cy="238125"/>
          </a:xfrm>
          <a:prstGeom prst="rect">
            <a:avLst/>
          </a:prstGeom>
          <a:solidFill>
            <a:srgbClr val="00B0F0"/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1400" dirty="0"/>
              <a:t>Europe</a:t>
            </a: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3920351" y="2501544"/>
            <a:ext cx="1060450" cy="119221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1400" u="sng" dirty="0"/>
              <a:t>Entities</a:t>
            </a:r>
          </a:p>
          <a:p>
            <a:pPr algn="ctr">
              <a:defRPr/>
            </a:pPr>
            <a:r>
              <a:rPr lang="en-US" sz="1400" dirty="0" smtClean="0"/>
              <a:t>France01</a:t>
            </a:r>
          </a:p>
          <a:p>
            <a:pPr algn="ctr">
              <a:defRPr/>
            </a:pPr>
            <a:r>
              <a:rPr lang="en-US" sz="1400" dirty="0" smtClean="0"/>
              <a:t>….</a:t>
            </a:r>
            <a:endParaRPr lang="en-US" sz="1400" dirty="0"/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4991913" y="2279754"/>
            <a:ext cx="1060450" cy="238125"/>
          </a:xfrm>
          <a:prstGeom prst="rect">
            <a:avLst/>
          </a:prstGeom>
          <a:solidFill>
            <a:srgbClr val="00B0F0"/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1400" dirty="0"/>
              <a:t>Americas</a:t>
            </a: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4991913" y="2501544"/>
            <a:ext cx="1060450" cy="119221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1400" u="sng" dirty="0"/>
              <a:t>Entities</a:t>
            </a:r>
          </a:p>
          <a:p>
            <a:pPr algn="ctr">
              <a:defRPr/>
            </a:pPr>
            <a:r>
              <a:rPr lang="en-US" sz="1400" dirty="0" smtClean="0"/>
              <a:t>USA01</a:t>
            </a:r>
          </a:p>
          <a:p>
            <a:pPr algn="ctr">
              <a:defRPr/>
            </a:pPr>
            <a:r>
              <a:rPr lang="en-US" sz="1400" dirty="0" smtClean="0"/>
              <a:t>…</a:t>
            </a:r>
            <a:endParaRPr lang="en-US" sz="1400" dirty="0"/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6063476" y="2279754"/>
            <a:ext cx="1060450" cy="238125"/>
          </a:xfrm>
          <a:prstGeom prst="rect">
            <a:avLst/>
          </a:prstGeom>
          <a:solidFill>
            <a:srgbClr val="00B0F0"/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1400" dirty="0"/>
              <a:t>Asia</a:t>
            </a: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6063476" y="2501544"/>
            <a:ext cx="1060450" cy="119221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1400" u="sng" dirty="0"/>
              <a:t>Entities</a:t>
            </a:r>
          </a:p>
          <a:p>
            <a:pPr algn="ctr">
              <a:defRPr/>
            </a:pPr>
            <a:r>
              <a:rPr lang="en-US" sz="1400" dirty="0" smtClean="0"/>
              <a:t>China01</a:t>
            </a:r>
            <a:endParaRPr lang="en-US" sz="1400" dirty="0"/>
          </a:p>
          <a:p>
            <a:pPr algn="ctr">
              <a:defRPr/>
            </a:pPr>
            <a:r>
              <a:rPr lang="en-US" sz="1400" dirty="0" smtClean="0"/>
              <a:t>Japan01</a:t>
            </a:r>
          </a:p>
          <a:p>
            <a:pPr algn="ctr">
              <a:defRPr/>
            </a:pPr>
            <a:r>
              <a:rPr lang="en-US" sz="1400" dirty="0" smtClean="0"/>
              <a:t>…</a:t>
            </a:r>
            <a:endParaRPr lang="en-US" sz="1400" dirty="0"/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3614738" y="3903767"/>
            <a:ext cx="1200150" cy="247829"/>
          </a:xfrm>
          <a:prstGeom prst="rect">
            <a:avLst/>
          </a:prstGeom>
          <a:solidFill>
            <a:srgbClr val="FF9900">
              <a:alpha val="38000"/>
            </a:srgbClr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1400" dirty="0"/>
              <a:t>Sales </a:t>
            </a:r>
            <a:r>
              <a:rPr lang="en-US" sz="1400" dirty="0" smtClean="0"/>
              <a:t>Auto</a:t>
            </a:r>
            <a:endParaRPr lang="en-US" sz="1400" dirty="0"/>
          </a:p>
        </p:txBody>
      </p:sp>
      <p:sp>
        <p:nvSpPr>
          <p:cNvPr id="33" name="Rectangle 32"/>
          <p:cNvSpPr>
            <a:spLocks noChangeArrowheads="1"/>
          </p:cNvSpPr>
          <p:nvPr/>
        </p:nvSpPr>
        <p:spPr bwMode="auto">
          <a:xfrm>
            <a:off x="3614738" y="4140306"/>
            <a:ext cx="1200150" cy="119221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1400" u="sng" dirty="0"/>
              <a:t>GL</a:t>
            </a:r>
          </a:p>
          <a:p>
            <a:pPr algn="ctr">
              <a:defRPr/>
            </a:pPr>
            <a:r>
              <a:rPr lang="en-US" sz="1400" dirty="0" smtClean="0"/>
              <a:t>41100-41200</a:t>
            </a:r>
            <a:endParaRPr lang="en-US" sz="1400" dirty="0"/>
          </a:p>
          <a:p>
            <a:pPr algn="ctr">
              <a:defRPr/>
            </a:pPr>
            <a:r>
              <a:rPr lang="en-US" sz="1400" u="sng" dirty="0"/>
              <a:t>Sub-Acct.</a:t>
            </a:r>
            <a:r>
              <a:rPr lang="en-US" sz="1400" dirty="0"/>
              <a:t> </a:t>
            </a:r>
          </a:p>
          <a:p>
            <a:pPr algn="ctr">
              <a:defRPr/>
            </a:pPr>
            <a:r>
              <a:rPr lang="en-US" sz="1400" dirty="0" smtClean="0"/>
              <a:t>Auto</a:t>
            </a:r>
            <a:endParaRPr lang="en-US" sz="1400" dirty="0"/>
          </a:p>
        </p:txBody>
      </p:sp>
      <p:sp>
        <p:nvSpPr>
          <p:cNvPr id="34" name="Rectangle 33"/>
          <p:cNvSpPr>
            <a:spLocks noChangeArrowheads="1"/>
          </p:cNvSpPr>
          <p:nvPr/>
        </p:nvSpPr>
        <p:spPr bwMode="auto">
          <a:xfrm>
            <a:off x="4817321" y="3910117"/>
            <a:ext cx="1249363" cy="241479"/>
          </a:xfrm>
          <a:prstGeom prst="rect">
            <a:avLst/>
          </a:prstGeom>
          <a:solidFill>
            <a:srgbClr val="FF9900">
              <a:alpha val="38000"/>
            </a:srgbClr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1400" dirty="0"/>
              <a:t>Sales </a:t>
            </a:r>
            <a:r>
              <a:rPr lang="en-US" sz="1400" dirty="0" smtClean="0"/>
              <a:t>Pack</a:t>
            </a:r>
            <a:endParaRPr lang="en-US" sz="1400" dirty="0"/>
          </a:p>
        </p:txBody>
      </p:sp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4817321" y="4151597"/>
            <a:ext cx="1249363" cy="117298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1400" u="sng" dirty="0"/>
              <a:t>GL</a:t>
            </a:r>
          </a:p>
          <a:p>
            <a:pPr algn="ctr">
              <a:defRPr/>
            </a:pPr>
            <a:r>
              <a:rPr lang="en-US" sz="1400" dirty="0" smtClean="0"/>
              <a:t>41100-41200</a:t>
            </a:r>
            <a:endParaRPr lang="en-US" sz="1400" dirty="0"/>
          </a:p>
          <a:p>
            <a:pPr algn="ctr">
              <a:defRPr/>
            </a:pPr>
            <a:r>
              <a:rPr lang="en-US" sz="1400" u="sng" dirty="0"/>
              <a:t>Sub-Acct.</a:t>
            </a:r>
            <a:r>
              <a:rPr lang="en-US" sz="1400" dirty="0"/>
              <a:t> </a:t>
            </a:r>
          </a:p>
          <a:p>
            <a:pPr algn="ctr">
              <a:defRPr/>
            </a:pPr>
            <a:r>
              <a:rPr lang="en-US" sz="1400" dirty="0" smtClean="0"/>
              <a:t>Pack</a:t>
            </a:r>
            <a:endParaRPr lang="en-US" sz="1400" dirty="0"/>
          </a:p>
        </p:txBody>
      </p:sp>
      <p:sp>
        <p:nvSpPr>
          <p:cNvPr id="36" name="Rectangle 35"/>
          <p:cNvSpPr>
            <a:spLocks noChangeArrowheads="1"/>
          </p:cNvSpPr>
          <p:nvPr/>
        </p:nvSpPr>
        <p:spPr bwMode="auto">
          <a:xfrm>
            <a:off x="6357938" y="3903767"/>
            <a:ext cx="1060450" cy="238125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1400" dirty="0" smtClean="0"/>
              <a:t>Global Sales</a:t>
            </a:r>
            <a:endParaRPr lang="en-US" sz="1400" dirty="0"/>
          </a:p>
        </p:txBody>
      </p: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6357938" y="4125557"/>
            <a:ext cx="1060450" cy="119221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1400" u="sng" dirty="0" smtClean="0"/>
              <a:t>Sub-Total</a:t>
            </a:r>
            <a:endParaRPr lang="en-US" sz="1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650" y="182880"/>
            <a:ext cx="2543175" cy="1483995"/>
          </a:xfrm>
        </p:spPr>
        <p:txBody>
          <a:bodyPr>
            <a:noAutofit/>
          </a:bodyPr>
          <a:lstStyle/>
          <a:p>
            <a:r>
              <a:rPr lang="en-GB" sz="2200" dirty="0" smtClean="0"/>
              <a:t>Report Analysis Code Maintenance</a:t>
            </a:r>
            <a:endParaRPr lang="en-US" sz="22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AF-FRW-250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5014" y="294703"/>
            <a:ext cx="5779219" cy="6087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Report Tree for a Sales Report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AF-FRW-280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673818" y="1144588"/>
            <a:ext cx="4377297" cy="4822258"/>
            <a:chOff x="247974" y="1036102"/>
            <a:chExt cx="4377297" cy="4930744"/>
          </a:xfrm>
        </p:grpSpPr>
        <p:sp>
          <p:nvSpPr>
            <p:cNvPr id="5" name="Rectangle 4"/>
            <p:cNvSpPr>
              <a:spLocks noChangeArrowheads="1"/>
            </p:cNvSpPr>
            <p:nvPr/>
          </p:nvSpPr>
          <p:spPr bwMode="auto">
            <a:xfrm>
              <a:off x="1673817" y="1604828"/>
              <a:ext cx="1060450" cy="238125"/>
            </a:xfrm>
            <a:prstGeom prst="rect">
              <a:avLst/>
            </a:prstGeom>
            <a:solidFill>
              <a:srgbClr val="00B0F0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1400" dirty="0"/>
                <a:t>Europe</a:t>
              </a:r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1673817" y="1826618"/>
              <a:ext cx="1060450" cy="823591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1400" dirty="0" smtClean="0"/>
                <a:t>France01</a:t>
              </a:r>
            </a:p>
            <a:p>
              <a:pPr algn="ctr">
                <a:defRPr/>
              </a:pPr>
              <a:r>
                <a:rPr lang="en-US" sz="1400" dirty="0" smtClean="0"/>
                <a:t>….</a:t>
              </a:r>
              <a:endParaRPr lang="en-US" sz="1400" dirty="0"/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1673817" y="3225959"/>
              <a:ext cx="1060450" cy="238125"/>
            </a:xfrm>
            <a:prstGeom prst="rect">
              <a:avLst/>
            </a:prstGeom>
            <a:solidFill>
              <a:srgbClr val="00B0F0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1400" dirty="0"/>
                <a:t>Americas</a:t>
              </a: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1673817" y="3447749"/>
              <a:ext cx="1060450" cy="84528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1400" dirty="0" smtClean="0"/>
                <a:t>USA01</a:t>
              </a:r>
            </a:p>
            <a:p>
              <a:pPr algn="ctr">
                <a:defRPr/>
              </a:pPr>
              <a:r>
                <a:rPr lang="en-US" sz="1400" dirty="0" smtClean="0"/>
                <a:t>…</a:t>
              </a:r>
              <a:endParaRPr lang="en-US" sz="1400" dirty="0"/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1673817" y="4881964"/>
              <a:ext cx="1060450" cy="238125"/>
            </a:xfrm>
            <a:prstGeom prst="rect">
              <a:avLst/>
            </a:prstGeom>
            <a:solidFill>
              <a:srgbClr val="00B0F0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1400" dirty="0"/>
                <a:t>Asia</a:t>
              </a: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1673817" y="5103754"/>
              <a:ext cx="1060450" cy="86309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1400" dirty="0" smtClean="0"/>
                <a:t>China01</a:t>
              </a:r>
              <a:endParaRPr lang="en-US" sz="1400" dirty="0"/>
            </a:p>
            <a:p>
              <a:pPr algn="ctr">
                <a:defRPr/>
              </a:pPr>
              <a:r>
                <a:rPr lang="en-US" sz="1400" dirty="0" smtClean="0"/>
                <a:t>Japan01</a:t>
              </a:r>
            </a:p>
            <a:p>
              <a:pPr algn="ctr">
                <a:defRPr/>
              </a:pPr>
              <a:r>
                <a:rPr lang="en-US" sz="1400" dirty="0" smtClean="0"/>
                <a:t>…</a:t>
              </a:r>
              <a:endParaRPr lang="en-US" sz="1400" dirty="0"/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247974" y="1036102"/>
              <a:ext cx="1060450" cy="238125"/>
            </a:xfrm>
            <a:prstGeom prst="rect">
              <a:avLst/>
            </a:prstGeom>
            <a:solidFill>
              <a:srgbClr val="FFFF00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1400" dirty="0" smtClean="0"/>
                <a:t>Global Sales</a:t>
              </a:r>
              <a:endParaRPr lang="en-US" sz="1400" dirty="0"/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247974" y="1257892"/>
              <a:ext cx="1060450" cy="600559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endParaRPr lang="en-US" sz="1400" dirty="0"/>
            </a:p>
          </p:txBody>
        </p:sp>
        <p:cxnSp>
          <p:nvCxnSpPr>
            <p:cNvPr id="13" name="Elbow Connector 50"/>
            <p:cNvCxnSpPr>
              <a:stCxn id="12" idx="2"/>
              <a:endCxn id="6" idx="1"/>
            </p:cNvCxnSpPr>
            <p:nvPr/>
          </p:nvCxnSpPr>
          <p:spPr>
            <a:xfrm rot="16200000" flipH="1">
              <a:off x="1036027" y="1600623"/>
              <a:ext cx="379963" cy="895618"/>
            </a:xfrm>
            <a:prstGeom prst="bentConnector2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hape 13"/>
            <p:cNvCxnSpPr>
              <a:stCxn id="12" idx="2"/>
              <a:endCxn id="8" idx="1"/>
            </p:cNvCxnSpPr>
            <p:nvPr/>
          </p:nvCxnSpPr>
          <p:spPr>
            <a:xfrm rot="16200000" flipH="1">
              <a:off x="220039" y="2416611"/>
              <a:ext cx="2011939" cy="895618"/>
            </a:xfrm>
            <a:prstGeom prst="bentConnector2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hape 14"/>
            <p:cNvCxnSpPr>
              <a:stCxn id="12" idx="2"/>
              <a:endCxn id="10" idx="1"/>
            </p:cNvCxnSpPr>
            <p:nvPr/>
          </p:nvCxnSpPr>
          <p:spPr>
            <a:xfrm rot="16200000" flipH="1">
              <a:off x="-612416" y="3249066"/>
              <a:ext cx="3676849" cy="895618"/>
            </a:xfrm>
            <a:prstGeom prst="bentConnector2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Group 80"/>
            <p:cNvGrpSpPr/>
            <p:nvPr/>
          </p:nvGrpSpPr>
          <p:grpSpPr>
            <a:xfrm>
              <a:off x="3425119" y="1620326"/>
              <a:ext cx="1200152" cy="1045381"/>
              <a:chOff x="3425119" y="2162756"/>
              <a:chExt cx="1200152" cy="1045381"/>
            </a:xfrm>
          </p:grpSpPr>
          <p:grpSp>
            <p:nvGrpSpPr>
              <p:cNvPr id="37" name="Group 58"/>
              <p:cNvGrpSpPr/>
              <p:nvPr/>
            </p:nvGrpSpPr>
            <p:grpSpPr>
              <a:xfrm>
                <a:off x="3425119" y="2162756"/>
                <a:ext cx="1200152" cy="440948"/>
                <a:chOff x="3130658" y="1267953"/>
                <a:chExt cx="1200150" cy="628201"/>
              </a:xfrm>
            </p:grpSpPr>
            <p:sp>
              <p:nvSpPr>
                <p:cNvPr id="41" name="Rectangle 40"/>
                <p:cNvSpPr>
                  <a:spLocks noChangeArrowheads="1"/>
                </p:cNvSpPr>
                <p:nvPr/>
              </p:nvSpPr>
              <p:spPr bwMode="auto">
                <a:xfrm>
                  <a:off x="3130658" y="1267953"/>
                  <a:ext cx="1200150" cy="287032"/>
                </a:xfrm>
                <a:prstGeom prst="rect">
                  <a:avLst/>
                </a:prstGeom>
                <a:solidFill>
                  <a:srgbClr val="FF9900">
                    <a:alpha val="38000"/>
                  </a:srgbClr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r>
                    <a:rPr lang="en-US" sz="1200" dirty="0"/>
                    <a:t>Sales </a:t>
                  </a:r>
                  <a:r>
                    <a:rPr lang="en-US" sz="1200" dirty="0" smtClean="0"/>
                    <a:t>Auto</a:t>
                  </a:r>
                  <a:endParaRPr lang="en-US" sz="1200" dirty="0"/>
                </a:p>
              </p:txBody>
            </p:sp>
            <p:sp>
              <p:nvSpPr>
                <p:cNvPr id="42" name="Rectangle 41"/>
                <p:cNvSpPr>
                  <a:spLocks noChangeArrowheads="1"/>
                </p:cNvSpPr>
                <p:nvPr/>
              </p:nvSpPr>
              <p:spPr bwMode="auto">
                <a:xfrm>
                  <a:off x="3130658" y="1554985"/>
                  <a:ext cx="1200150" cy="341169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sz="1200" dirty="0"/>
                </a:p>
              </p:txBody>
            </p:sp>
          </p:grpSp>
          <p:grpSp>
            <p:nvGrpSpPr>
              <p:cNvPr id="38" name="Group 74"/>
              <p:cNvGrpSpPr/>
              <p:nvPr/>
            </p:nvGrpSpPr>
            <p:grpSpPr>
              <a:xfrm>
                <a:off x="3425119" y="2767189"/>
                <a:ext cx="1200152" cy="440948"/>
                <a:chOff x="3130658" y="1267953"/>
                <a:chExt cx="1200150" cy="628201"/>
              </a:xfrm>
            </p:grpSpPr>
            <p:sp>
              <p:nvSpPr>
                <p:cNvPr id="39" name="Rectangle 38"/>
                <p:cNvSpPr>
                  <a:spLocks noChangeArrowheads="1"/>
                </p:cNvSpPr>
                <p:nvPr/>
              </p:nvSpPr>
              <p:spPr bwMode="auto">
                <a:xfrm>
                  <a:off x="3130658" y="1267953"/>
                  <a:ext cx="1200150" cy="287032"/>
                </a:xfrm>
                <a:prstGeom prst="rect">
                  <a:avLst/>
                </a:prstGeom>
                <a:solidFill>
                  <a:srgbClr val="FF9900">
                    <a:alpha val="38000"/>
                  </a:srgbClr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r>
                    <a:rPr lang="en-US" sz="1200" dirty="0"/>
                    <a:t>Sales </a:t>
                  </a:r>
                  <a:r>
                    <a:rPr lang="en-US" sz="1200" dirty="0" smtClean="0"/>
                    <a:t>Pack</a:t>
                  </a:r>
                  <a:endParaRPr lang="en-US" sz="1200" dirty="0"/>
                </a:p>
              </p:txBody>
            </p:sp>
            <p:sp>
              <p:nvSpPr>
                <p:cNvPr id="40" name="Rectangle 39"/>
                <p:cNvSpPr>
                  <a:spLocks noChangeArrowheads="1"/>
                </p:cNvSpPr>
                <p:nvPr/>
              </p:nvSpPr>
              <p:spPr bwMode="auto">
                <a:xfrm>
                  <a:off x="3130658" y="1554985"/>
                  <a:ext cx="1200150" cy="341169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sz="1200" dirty="0"/>
                </a:p>
              </p:txBody>
            </p:sp>
          </p:grpSp>
        </p:grpSp>
        <p:grpSp>
          <p:nvGrpSpPr>
            <p:cNvPr id="17" name="Group 81"/>
            <p:cNvGrpSpPr/>
            <p:nvPr/>
          </p:nvGrpSpPr>
          <p:grpSpPr>
            <a:xfrm>
              <a:off x="3425119" y="3250470"/>
              <a:ext cx="1200152" cy="1045381"/>
              <a:chOff x="3425119" y="2162756"/>
              <a:chExt cx="1200152" cy="1045381"/>
            </a:xfrm>
          </p:grpSpPr>
          <p:grpSp>
            <p:nvGrpSpPr>
              <p:cNvPr id="31" name="Group 82"/>
              <p:cNvGrpSpPr/>
              <p:nvPr/>
            </p:nvGrpSpPr>
            <p:grpSpPr>
              <a:xfrm>
                <a:off x="3425119" y="2162756"/>
                <a:ext cx="1200152" cy="440948"/>
                <a:chOff x="3130658" y="1267953"/>
                <a:chExt cx="1200150" cy="628201"/>
              </a:xfrm>
            </p:grpSpPr>
            <p:sp>
              <p:nvSpPr>
                <p:cNvPr id="35" name="Rectangle 34"/>
                <p:cNvSpPr>
                  <a:spLocks noChangeArrowheads="1"/>
                </p:cNvSpPr>
                <p:nvPr/>
              </p:nvSpPr>
              <p:spPr bwMode="auto">
                <a:xfrm>
                  <a:off x="3130658" y="1267953"/>
                  <a:ext cx="1200150" cy="287032"/>
                </a:xfrm>
                <a:prstGeom prst="rect">
                  <a:avLst/>
                </a:prstGeom>
                <a:solidFill>
                  <a:srgbClr val="FF9900">
                    <a:alpha val="38000"/>
                  </a:srgbClr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r>
                    <a:rPr lang="en-US" sz="1200" dirty="0"/>
                    <a:t>Sales </a:t>
                  </a:r>
                  <a:r>
                    <a:rPr lang="en-US" sz="1200" dirty="0" smtClean="0"/>
                    <a:t>Auto</a:t>
                  </a:r>
                  <a:endParaRPr lang="en-US" sz="1200" dirty="0"/>
                </a:p>
              </p:txBody>
            </p:sp>
            <p:sp>
              <p:nvSpPr>
                <p:cNvPr id="36" name="Rectangle 35"/>
                <p:cNvSpPr>
                  <a:spLocks noChangeArrowheads="1"/>
                </p:cNvSpPr>
                <p:nvPr/>
              </p:nvSpPr>
              <p:spPr bwMode="auto">
                <a:xfrm>
                  <a:off x="3130658" y="1554985"/>
                  <a:ext cx="1200150" cy="341169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sz="1200" dirty="0"/>
                </a:p>
              </p:txBody>
            </p:sp>
          </p:grpSp>
          <p:grpSp>
            <p:nvGrpSpPr>
              <p:cNvPr id="32" name="Group 83"/>
              <p:cNvGrpSpPr/>
              <p:nvPr/>
            </p:nvGrpSpPr>
            <p:grpSpPr>
              <a:xfrm>
                <a:off x="3425119" y="2767189"/>
                <a:ext cx="1200152" cy="440948"/>
                <a:chOff x="3130658" y="1267953"/>
                <a:chExt cx="1200150" cy="628201"/>
              </a:xfrm>
            </p:grpSpPr>
            <p:sp>
              <p:nvSpPr>
                <p:cNvPr id="33" name="Rectangle 32"/>
                <p:cNvSpPr>
                  <a:spLocks noChangeArrowheads="1"/>
                </p:cNvSpPr>
                <p:nvPr/>
              </p:nvSpPr>
              <p:spPr bwMode="auto">
                <a:xfrm>
                  <a:off x="3130658" y="1267953"/>
                  <a:ext cx="1200150" cy="287032"/>
                </a:xfrm>
                <a:prstGeom prst="rect">
                  <a:avLst/>
                </a:prstGeom>
                <a:solidFill>
                  <a:srgbClr val="FF9900">
                    <a:alpha val="38000"/>
                  </a:srgbClr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r>
                    <a:rPr lang="en-US" sz="1200" dirty="0"/>
                    <a:t>Sales </a:t>
                  </a:r>
                  <a:r>
                    <a:rPr lang="en-US" sz="1200" dirty="0" smtClean="0"/>
                    <a:t>Pack</a:t>
                  </a:r>
                  <a:endParaRPr lang="en-US" sz="1200" dirty="0"/>
                </a:p>
              </p:txBody>
            </p:sp>
            <p:sp>
              <p:nvSpPr>
                <p:cNvPr id="34" name="Rectangle 33"/>
                <p:cNvSpPr>
                  <a:spLocks noChangeArrowheads="1"/>
                </p:cNvSpPr>
                <p:nvPr/>
              </p:nvSpPr>
              <p:spPr bwMode="auto">
                <a:xfrm>
                  <a:off x="3130658" y="1554985"/>
                  <a:ext cx="1200150" cy="341169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sz="1200" dirty="0"/>
                </a:p>
              </p:txBody>
            </p:sp>
          </p:grpSp>
        </p:grpSp>
        <p:grpSp>
          <p:nvGrpSpPr>
            <p:cNvPr id="18" name="Group 88"/>
            <p:cNvGrpSpPr/>
            <p:nvPr/>
          </p:nvGrpSpPr>
          <p:grpSpPr>
            <a:xfrm>
              <a:off x="3425119" y="4917223"/>
              <a:ext cx="1200152" cy="1045381"/>
              <a:chOff x="3425119" y="2162756"/>
              <a:chExt cx="1200152" cy="1045381"/>
            </a:xfrm>
          </p:grpSpPr>
          <p:grpSp>
            <p:nvGrpSpPr>
              <p:cNvPr id="25" name="Group 89"/>
              <p:cNvGrpSpPr/>
              <p:nvPr/>
            </p:nvGrpSpPr>
            <p:grpSpPr>
              <a:xfrm>
                <a:off x="3425119" y="2162756"/>
                <a:ext cx="1200152" cy="440948"/>
                <a:chOff x="3130658" y="1267953"/>
                <a:chExt cx="1200150" cy="628201"/>
              </a:xfrm>
            </p:grpSpPr>
            <p:sp>
              <p:nvSpPr>
                <p:cNvPr id="29" name="Rectangle 28"/>
                <p:cNvSpPr>
                  <a:spLocks noChangeArrowheads="1"/>
                </p:cNvSpPr>
                <p:nvPr/>
              </p:nvSpPr>
              <p:spPr bwMode="auto">
                <a:xfrm>
                  <a:off x="3130658" y="1267953"/>
                  <a:ext cx="1200150" cy="287032"/>
                </a:xfrm>
                <a:prstGeom prst="rect">
                  <a:avLst/>
                </a:prstGeom>
                <a:solidFill>
                  <a:srgbClr val="FF9900">
                    <a:alpha val="38000"/>
                  </a:srgbClr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r>
                    <a:rPr lang="en-US" sz="1200" dirty="0"/>
                    <a:t>Sales </a:t>
                  </a:r>
                  <a:r>
                    <a:rPr lang="en-US" sz="1200" dirty="0" smtClean="0"/>
                    <a:t>Auto</a:t>
                  </a:r>
                  <a:endParaRPr lang="en-US" sz="1200" dirty="0"/>
                </a:p>
              </p:txBody>
            </p:sp>
            <p:sp>
              <p:nvSpPr>
                <p:cNvPr id="30" name="Rectangle 29"/>
                <p:cNvSpPr>
                  <a:spLocks noChangeArrowheads="1"/>
                </p:cNvSpPr>
                <p:nvPr/>
              </p:nvSpPr>
              <p:spPr bwMode="auto">
                <a:xfrm>
                  <a:off x="3130658" y="1554985"/>
                  <a:ext cx="1200150" cy="341169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sz="1200" dirty="0"/>
                </a:p>
              </p:txBody>
            </p:sp>
          </p:grpSp>
          <p:grpSp>
            <p:nvGrpSpPr>
              <p:cNvPr id="26" name="Group 90"/>
              <p:cNvGrpSpPr/>
              <p:nvPr/>
            </p:nvGrpSpPr>
            <p:grpSpPr>
              <a:xfrm>
                <a:off x="3425119" y="2767189"/>
                <a:ext cx="1200152" cy="440948"/>
                <a:chOff x="3130658" y="1267953"/>
                <a:chExt cx="1200150" cy="628201"/>
              </a:xfrm>
            </p:grpSpPr>
            <p:sp>
              <p:nvSpPr>
                <p:cNvPr id="27" name="Rectangle 26"/>
                <p:cNvSpPr>
                  <a:spLocks noChangeArrowheads="1"/>
                </p:cNvSpPr>
                <p:nvPr/>
              </p:nvSpPr>
              <p:spPr bwMode="auto">
                <a:xfrm>
                  <a:off x="3130658" y="1267953"/>
                  <a:ext cx="1200150" cy="287032"/>
                </a:xfrm>
                <a:prstGeom prst="rect">
                  <a:avLst/>
                </a:prstGeom>
                <a:solidFill>
                  <a:srgbClr val="FF9900">
                    <a:alpha val="38000"/>
                  </a:srgbClr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r>
                    <a:rPr lang="en-US" sz="1200" dirty="0"/>
                    <a:t>Sales </a:t>
                  </a:r>
                  <a:r>
                    <a:rPr lang="en-US" sz="1200" dirty="0" smtClean="0"/>
                    <a:t>Pack</a:t>
                  </a:r>
                  <a:endParaRPr lang="en-US" sz="1200" dirty="0"/>
                </a:p>
              </p:txBody>
            </p:sp>
            <p:sp>
              <p:nvSpPr>
                <p:cNvPr id="28" name="Rectangle 27"/>
                <p:cNvSpPr>
                  <a:spLocks noChangeArrowheads="1"/>
                </p:cNvSpPr>
                <p:nvPr/>
              </p:nvSpPr>
              <p:spPr bwMode="auto">
                <a:xfrm>
                  <a:off x="3130658" y="1554985"/>
                  <a:ext cx="1200150" cy="341169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sz="1200" dirty="0"/>
                </a:p>
              </p:txBody>
            </p:sp>
          </p:grpSp>
        </p:grpSp>
        <p:cxnSp>
          <p:nvCxnSpPr>
            <p:cNvPr id="19" name="Elbow Connector 18"/>
            <p:cNvCxnSpPr>
              <a:stCxn id="6" idx="3"/>
              <a:endCxn id="42" idx="1"/>
            </p:cNvCxnSpPr>
            <p:nvPr/>
          </p:nvCxnSpPr>
          <p:spPr>
            <a:xfrm flipV="1">
              <a:off x="2734267" y="1941537"/>
              <a:ext cx="690852" cy="296877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Elbow Connector 19"/>
            <p:cNvCxnSpPr>
              <a:stCxn id="6" idx="3"/>
              <a:endCxn id="40" idx="1"/>
            </p:cNvCxnSpPr>
            <p:nvPr/>
          </p:nvCxnSpPr>
          <p:spPr>
            <a:xfrm>
              <a:off x="2734267" y="2238414"/>
              <a:ext cx="690852" cy="307556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Elbow Connector 20"/>
            <p:cNvCxnSpPr/>
            <p:nvPr/>
          </p:nvCxnSpPr>
          <p:spPr>
            <a:xfrm flipV="1">
              <a:off x="2734267" y="3542979"/>
              <a:ext cx="690852" cy="296877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Elbow Connector 21"/>
            <p:cNvCxnSpPr/>
            <p:nvPr/>
          </p:nvCxnSpPr>
          <p:spPr>
            <a:xfrm>
              <a:off x="2734267" y="3839856"/>
              <a:ext cx="690852" cy="307556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Elbow Connector 22"/>
            <p:cNvCxnSpPr/>
            <p:nvPr/>
          </p:nvCxnSpPr>
          <p:spPr>
            <a:xfrm flipV="1">
              <a:off x="2734267" y="5120089"/>
              <a:ext cx="690852" cy="296877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Elbow Connector 23"/>
            <p:cNvCxnSpPr/>
            <p:nvPr/>
          </p:nvCxnSpPr>
          <p:spPr>
            <a:xfrm>
              <a:off x="2734267" y="5416966"/>
              <a:ext cx="690852" cy="307556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Report </a:t>
            </a:r>
            <a:r>
              <a:rPr lang="en-GB" smtClean="0"/>
              <a:t>Tree Maintenance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AF-FRW-290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7181" y="985761"/>
            <a:ext cx="9589910" cy="5344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Report Tree Excel Integration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AF-FRW-300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17642"/>
            <a:ext cx="5831457" cy="448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64228" y="2254977"/>
            <a:ext cx="6379772" cy="3845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urved Down Arrow 5"/>
          <p:cNvSpPr/>
          <p:nvPr/>
        </p:nvSpPr>
        <p:spPr>
          <a:xfrm rot="11579714">
            <a:off x="486458" y="4225140"/>
            <a:ext cx="2832651" cy="582850"/>
          </a:xfrm>
          <a:prstGeom prst="curvedDownArrow">
            <a:avLst>
              <a:gd name="adj1" fmla="val 25000"/>
              <a:gd name="adj2" fmla="val 50000"/>
              <a:gd name="adj3" fmla="val 0"/>
            </a:avLst>
          </a:prstGeom>
          <a:solidFill>
            <a:schemeClr val="accent1"/>
          </a:solidFill>
          <a:ln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Column Group Maintenance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AF-FRW-310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6099747" y="957087"/>
            <a:ext cx="2910624" cy="489880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Report</a:t>
            </a:r>
          </a:p>
          <a:p>
            <a:pPr algn="ctr">
              <a:lnSpc>
                <a:spcPct val="85000"/>
              </a:lnSpc>
              <a:defRPr/>
            </a:pP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grpSp>
        <p:nvGrpSpPr>
          <p:cNvPr id="5" name="Group 92"/>
          <p:cNvGrpSpPr>
            <a:grpSpLocks/>
          </p:cNvGrpSpPr>
          <p:nvPr/>
        </p:nvGrpSpPr>
        <p:grpSpPr bwMode="auto">
          <a:xfrm>
            <a:off x="7434036" y="1189213"/>
            <a:ext cx="1143001" cy="3890786"/>
            <a:chOff x="2365375" y="1454327"/>
            <a:chExt cx="1143001" cy="3890787"/>
          </a:xfrm>
        </p:grpSpPr>
        <p:grpSp>
          <p:nvGrpSpPr>
            <p:cNvPr id="6" name="Group 78"/>
            <p:cNvGrpSpPr>
              <a:grpSpLocks/>
            </p:cNvGrpSpPr>
            <p:nvPr/>
          </p:nvGrpSpPr>
          <p:grpSpPr bwMode="auto">
            <a:xfrm>
              <a:off x="2579687" y="3201812"/>
              <a:ext cx="500066" cy="2143290"/>
              <a:chOff x="2357419" y="2786058"/>
              <a:chExt cx="500069" cy="2143140"/>
            </a:xfrm>
          </p:grpSpPr>
          <p:sp>
            <p:nvSpPr>
              <p:cNvPr id="13" name="Rectangle 12"/>
              <p:cNvSpPr>
                <a:spLocks noChangeArrowheads="1"/>
              </p:cNvSpPr>
              <p:nvPr/>
            </p:nvSpPr>
            <p:spPr bwMode="auto">
              <a:xfrm>
                <a:off x="2357419" y="3643418"/>
                <a:ext cx="500066" cy="142865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tIns="91440" bIns="91440"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grpSp>
            <p:nvGrpSpPr>
              <p:cNvPr id="14" name="Group 49"/>
              <p:cNvGrpSpPr/>
              <p:nvPr/>
            </p:nvGrpSpPr>
            <p:grpSpPr>
              <a:xfrm>
                <a:off x="2357422" y="2786058"/>
                <a:ext cx="500066" cy="2143140"/>
                <a:chOff x="2714612" y="2786058"/>
                <a:chExt cx="500066" cy="2143140"/>
              </a:xfrm>
              <a:solidFill>
                <a:schemeClr val="bg1"/>
              </a:solidFill>
            </p:grpSpPr>
            <p:sp>
              <p:nvSpPr>
                <p:cNvPr id="15" name="Rectangle 14"/>
                <p:cNvSpPr>
                  <a:spLocks noChangeArrowheads="1"/>
                </p:cNvSpPr>
                <p:nvPr/>
              </p:nvSpPr>
              <p:spPr bwMode="auto">
                <a:xfrm>
                  <a:off x="2714612" y="2928934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16" name="Rectangle 6"/>
                <p:cNvSpPr>
                  <a:spLocks noChangeArrowheads="1"/>
                </p:cNvSpPr>
                <p:nvPr/>
              </p:nvSpPr>
              <p:spPr bwMode="auto">
                <a:xfrm>
                  <a:off x="2714612" y="3071810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17" name="Rectangle 16"/>
                <p:cNvSpPr>
                  <a:spLocks noChangeArrowheads="1"/>
                </p:cNvSpPr>
                <p:nvPr/>
              </p:nvSpPr>
              <p:spPr bwMode="auto">
                <a:xfrm>
                  <a:off x="2714612" y="3214686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18" name="Rectangle 17"/>
                <p:cNvSpPr>
                  <a:spLocks noChangeArrowheads="1"/>
                </p:cNvSpPr>
                <p:nvPr/>
              </p:nvSpPr>
              <p:spPr bwMode="auto">
                <a:xfrm>
                  <a:off x="2714612" y="2786058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19" name="Rectangle 18"/>
                <p:cNvSpPr>
                  <a:spLocks noChangeArrowheads="1"/>
                </p:cNvSpPr>
                <p:nvPr/>
              </p:nvSpPr>
              <p:spPr bwMode="auto">
                <a:xfrm>
                  <a:off x="2714612" y="3357562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0" name="Rectangle 19"/>
                <p:cNvSpPr>
                  <a:spLocks noChangeArrowheads="1"/>
                </p:cNvSpPr>
                <p:nvPr/>
              </p:nvSpPr>
              <p:spPr bwMode="auto">
                <a:xfrm>
                  <a:off x="2714612" y="3786190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1" name="Rectangle 20"/>
                <p:cNvSpPr>
                  <a:spLocks noChangeArrowheads="1"/>
                </p:cNvSpPr>
                <p:nvPr/>
              </p:nvSpPr>
              <p:spPr bwMode="auto">
                <a:xfrm>
                  <a:off x="2714612" y="3929066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2" name="Rectangle 21"/>
                <p:cNvSpPr>
                  <a:spLocks noChangeArrowheads="1"/>
                </p:cNvSpPr>
                <p:nvPr/>
              </p:nvSpPr>
              <p:spPr bwMode="auto">
                <a:xfrm>
                  <a:off x="2714612" y="3500438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3" name="Rectangle 22"/>
                <p:cNvSpPr>
                  <a:spLocks noChangeArrowheads="1"/>
                </p:cNvSpPr>
                <p:nvPr/>
              </p:nvSpPr>
              <p:spPr bwMode="auto">
                <a:xfrm>
                  <a:off x="2714612" y="4071942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4" name="Rectangle 23"/>
                <p:cNvSpPr>
                  <a:spLocks noChangeArrowheads="1"/>
                </p:cNvSpPr>
                <p:nvPr/>
              </p:nvSpPr>
              <p:spPr bwMode="auto">
                <a:xfrm>
                  <a:off x="2714612" y="4357694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5" name="Rectangle 24"/>
                <p:cNvSpPr>
                  <a:spLocks noChangeArrowheads="1"/>
                </p:cNvSpPr>
                <p:nvPr/>
              </p:nvSpPr>
              <p:spPr bwMode="auto">
                <a:xfrm>
                  <a:off x="2714612" y="4500570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6" name="Rectangle 25"/>
                <p:cNvSpPr>
                  <a:spLocks noChangeArrowheads="1"/>
                </p:cNvSpPr>
                <p:nvPr/>
              </p:nvSpPr>
              <p:spPr bwMode="auto">
                <a:xfrm>
                  <a:off x="2714612" y="4643446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7" name="Rectangle 26"/>
                <p:cNvSpPr>
                  <a:spLocks noChangeArrowheads="1"/>
                </p:cNvSpPr>
                <p:nvPr/>
              </p:nvSpPr>
              <p:spPr bwMode="auto">
                <a:xfrm>
                  <a:off x="2714612" y="4214818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8" name="Rectangle 27"/>
                <p:cNvSpPr>
                  <a:spLocks noChangeArrowheads="1"/>
                </p:cNvSpPr>
                <p:nvPr/>
              </p:nvSpPr>
              <p:spPr bwMode="auto">
                <a:xfrm>
                  <a:off x="2714612" y="4786322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</p:grpSp>
        </p:grpSp>
        <p:sp>
          <p:nvSpPr>
            <p:cNvPr id="7" name="Rectangle 47"/>
            <p:cNvSpPr>
              <a:spLocks noChangeArrowheads="1"/>
            </p:cNvSpPr>
            <p:nvPr/>
          </p:nvSpPr>
          <p:spPr bwMode="auto">
            <a:xfrm>
              <a:off x="2365375" y="2773363"/>
              <a:ext cx="785812" cy="500062"/>
            </a:xfrm>
            <a:prstGeom prst="rect">
              <a:avLst/>
            </a:prstGeom>
            <a:noFill/>
            <a:ln w="9525" algn="ctr">
              <a:noFill/>
              <a:round/>
              <a:headEnd/>
              <a:tailEnd/>
            </a:ln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1800" dirty="0">
                  <a:latin typeface="Century Gothic" pitchFamily="34" charset="0"/>
                </a:rPr>
                <a:t>Rows</a:t>
              </a:r>
            </a:p>
          </p:txBody>
        </p:sp>
        <p:grpSp>
          <p:nvGrpSpPr>
            <p:cNvPr id="8" name="Group 91"/>
            <p:cNvGrpSpPr>
              <a:grpSpLocks/>
            </p:cNvGrpSpPr>
            <p:nvPr/>
          </p:nvGrpSpPr>
          <p:grpSpPr bwMode="auto">
            <a:xfrm>
              <a:off x="3079751" y="1733549"/>
              <a:ext cx="428625" cy="3611565"/>
              <a:chOff x="3079751" y="1733549"/>
              <a:chExt cx="428625" cy="3611565"/>
            </a:xfrm>
          </p:grpSpPr>
          <p:sp>
            <p:nvSpPr>
              <p:cNvPr id="10" name="Flowchart: Data 9"/>
              <p:cNvSpPr/>
              <p:nvPr/>
            </p:nvSpPr>
            <p:spPr bwMode="auto">
              <a:xfrm rot="5400000" flipV="1">
                <a:off x="1829594" y="3952082"/>
                <a:ext cx="2643189" cy="142875"/>
              </a:xfrm>
              <a:prstGeom prst="flowChartInputOutpu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tIns="91440" bIns="91440"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1" name="Flowchart: Data 10"/>
              <p:cNvSpPr/>
              <p:nvPr/>
            </p:nvSpPr>
            <p:spPr bwMode="auto">
              <a:xfrm rot="5400000" flipV="1">
                <a:off x="1972469" y="3467895"/>
                <a:ext cx="2643188" cy="142875"/>
              </a:xfrm>
              <a:prstGeom prst="flowChartInputOutpu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tIns="91440" bIns="91440"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2" name="Flowchart: Data 11"/>
              <p:cNvSpPr/>
              <p:nvPr/>
            </p:nvSpPr>
            <p:spPr bwMode="auto">
              <a:xfrm rot="5400000" flipV="1">
                <a:off x="2115344" y="2983706"/>
                <a:ext cx="2643189" cy="142875"/>
              </a:xfrm>
              <a:prstGeom prst="flowChartInputOutpu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tIns="91440" bIns="91440"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</p:grpSp>
        <p:sp>
          <p:nvSpPr>
            <p:cNvPr id="9" name="Rectangle 99"/>
            <p:cNvSpPr>
              <a:spLocks noChangeArrowheads="1"/>
            </p:cNvSpPr>
            <p:nvPr/>
          </p:nvSpPr>
          <p:spPr bwMode="auto">
            <a:xfrm rot="17365564">
              <a:off x="2650287" y="1811514"/>
              <a:ext cx="1214438" cy="500063"/>
            </a:xfrm>
            <a:prstGeom prst="rect">
              <a:avLst/>
            </a:prstGeom>
            <a:noFill/>
            <a:ln w="9525" algn="ctr">
              <a:noFill/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1800" dirty="0">
                  <a:latin typeface="Century Gothic" pitchFamily="34" charset="0"/>
                </a:rPr>
                <a:t>Columns</a:t>
              </a:r>
            </a:p>
          </p:txBody>
        </p:sp>
      </p:grpSp>
      <p:grpSp>
        <p:nvGrpSpPr>
          <p:cNvPr id="29" name="Group 84"/>
          <p:cNvGrpSpPr>
            <a:grpSpLocks/>
          </p:cNvGrpSpPr>
          <p:nvPr/>
        </p:nvGrpSpPr>
        <p:grpSpPr bwMode="auto">
          <a:xfrm>
            <a:off x="7076851" y="3049586"/>
            <a:ext cx="571500" cy="1546225"/>
            <a:chOff x="2571736" y="2156563"/>
            <a:chExt cx="571504" cy="1546330"/>
          </a:xfrm>
        </p:grpSpPr>
        <p:cxnSp>
          <p:nvCxnSpPr>
            <p:cNvPr id="30" name="Straight Connector 29"/>
            <p:cNvCxnSpPr/>
            <p:nvPr/>
          </p:nvCxnSpPr>
          <p:spPr bwMode="auto">
            <a:xfrm rot="5400000">
              <a:off x="2180382" y="2924172"/>
              <a:ext cx="1070048" cy="15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1" name="Straight Connector 30"/>
            <p:cNvCxnSpPr/>
            <p:nvPr/>
          </p:nvCxnSpPr>
          <p:spPr bwMode="auto">
            <a:xfrm>
              <a:off x="2571736" y="2942429"/>
              <a:ext cx="142876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32" name="Group 232"/>
            <p:cNvGrpSpPr>
              <a:grpSpLocks/>
            </p:cNvGrpSpPr>
            <p:nvPr/>
          </p:nvGrpSpPr>
          <p:grpSpPr bwMode="auto">
            <a:xfrm>
              <a:off x="2714612" y="2156563"/>
              <a:ext cx="428628" cy="461994"/>
              <a:chOff x="2714612" y="2196904"/>
              <a:chExt cx="428628" cy="461994"/>
            </a:xfrm>
          </p:grpSpPr>
          <p:cxnSp>
            <p:nvCxnSpPr>
              <p:cNvPr id="63" name="Straight Connector 62"/>
              <p:cNvCxnSpPr/>
              <p:nvPr/>
            </p:nvCxnSpPr>
            <p:spPr bwMode="auto">
              <a:xfrm>
                <a:off x="2714612" y="2428695"/>
                <a:ext cx="285752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4" name="Straight Connector 63"/>
              <p:cNvCxnSpPr/>
              <p:nvPr/>
            </p:nvCxnSpPr>
            <p:spPr bwMode="auto">
              <a:xfrm rot="5400000">
                <a:off x="2714604" y="2427107"/>
                <a:ext cx="285769" cy="317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5" name="Straight Connector 64"/>
              <p:cNvCxnSpPr/>
              <p:nvPr/>
            </p:nvCxnSpPr>
            <p:spPr bwMode="auto">
              <a:xfrm>
                <a:off x="2857488" y="2285810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6" name="Straight Connector 65"/>
              <p:cNvCxnSpPr/>
              <p:nvPr/>
            </p:nvCxnSpPr>
            <p:spPr bwMode="auto">
              <a:xfrm>
                <a:off x="2857488" y="2428695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7" name="Straight Connector 66"/>
              <p:cNvCxnSpPr/>
              <p:nvPr/>
            </p:nvCxnSpPr>
            <p:spPr bwMode="auto">
              <a:xfrm>
                <a:off x="2857488" y="2571579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8" name="Straight Connector 67"/>
              <p:cNvCxnSpPr/>
              <p:nvPr/>
            </p:nvCxnSpPr>
            <p:spPr bwMode="auto">
              <a:xfrm rot="5400000" flipH="1" flipV="1">
                <a:off x="2963055" y="2238976"/>
                <a:ext cx="74617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9" name="Straight Connector 68"/>
              <p:cNvCxnSpPr/>
              <p:nvPr/>
            </p:nvCxnSpPr>
            <p:spPr bwMode="auto">
              <a:xfrm>
                <a:off x="3000364" y="2290573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0" name="Straight Connector 69"/>
              <p:cNvCxnSpPr/>
              <p:nvPr/>
            </p:nvCxnSpPr>
            <p:spPr bwMode="auto">
              <a:xfrm>
                <a:off x="3000364" y="2196904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1" name="Straight Connector 70"/>
              <p:cNvCxnSpPr/>
              <p:nvPr/>
            </p:nvCxnSpPr>
            <p:spPr bwMode="auto">
              <a:xfrm>
                <a:off x="3000364" y="2373129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2" name="Straight Connector 71"/>
              <p:cNvCxnSpPr/>
              <p:nvPr/>
            </p:nvCxnSpPr>
            <p:spPr bwMode="auto">
              <a:xfrm>
                <a:off x="3000364" y="2469972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3" name="Straight Connector 72"/>
              <p:cNvCxnSpPr/>
              <p:nvPr/>
            </p:nvCxnSpPr>
            <p:spPr bwMode="auto">
              <a:xfrm>
                <a:off x="3000364" y="2657310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4" name="Straight Connector 73"/>
              <p:cNvCxnSpPr/>
              <p:nvPr/>
            </p:nvCxnSpPr>
            <p:spPr bwMode="auto">
              <a:xfrm>
                <a:off x="3000364" y="2571579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5" name="Straight Connector 74"/>
              <p:cNvCxnSpPr/>
              <p:nvPr/>
            </p:nvCxnSpPr>
            <p:spPr bwMode="auto">
              <a:xfrm rot="5400000" flipH="1" flipV="1">
                <a:off x="2963055" y="2613651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6" name="Straight Connector 75"/>
              <p:cNvCxnSpPr/>
              <p:nvPr/>
            </p:nvCxnSpPr>
            <p:spPr bwMode="auto">
              <a:xfrm rot="5400000" flipH="1" flipV="1">
                <a:off x="2963055" y="2412025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33" name="Group 233"/>
            <p:cNvGrpSpPr>
              <a:grpSpLocks/>
            </p:cNvGrpSpPr>
            <p:nvPr/>
          </p:nvGrpSpPr>
          <p:grpSpPr bwMode="auto">
            <a:xfrm>
              <a:off x="2714612" y="2701113"/>
              <a:ext cx="428628" cy="461993"/>
              <a:chOff x="2714612" y="2196844"/>
              <a:chExt cx="428628" cy="461993"/>
            </a:xfrm>
          </p:grpSpPr>
          <p:cxnSp>
            <p:nvCxnSpPr>
              <p:cNvPr id="49" name="Straight Connector 48"/>
              <p:cNvCxnSpPr/>
              <p:nvPr/>
            </p:nvCxnSpPr>
            <p:spPr bwMode="auto">
              <a:xfrm>
                <a:off x="2714612" y="2428635"/>
                <a:ext cx="285752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0" name="Straight Connector 49"/>
              <p:cNvCxnSpPr/>
              <p:nvPr/>
            </p:nvCxnSpPr>
            <p:spPr bwMode="auto">
              <a:xfrm rot="5400000">
                <a:off x="2714604" y="2427047"/>
                <a:ext cx="285769" cy="317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1" name="Straight Connector 50"/>
              <p:cNvCxnSpPr/>
              <p:nvPr/>
            </p:nvCxnSpPr>
            <p:spPr bwMode="auto">
              <a:xfrm>
                <a:off x="2857488" y="2285750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2" name="Straight Connector 51"/>
              <p:cNvCxnSpPr/>
              <p:nvPr/>
            </p:nvCxnSpPr>
            <p:spPr bwMode="auto">
              <a:xfrm>
                <a:off x="2857488" y="2428635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3" name="Straight Connector 52"/>
              <p:cNvCxnSpPr/>
              <p:nvPr/>
            </p:nvCxnSpPr>
            <p:spPr bwMode="auto">
              <a:xfrm>
                <a:off x="2857488" y="2571519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4" name="Straight Connector 53"/>
              <p:cNvCxnSpPr/>
              <p:nvPr/>
            </p:nvCxnSpPr>
            <p:spPr bwMode="auto">
              <a:xfrm rot="5400000" flipH="1" flipV="1">
                <a:off x="2963054" y="2238916"/>
                <a:ext cx="74618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5" name="Straight Connector 54"/>
              <p:cNvCxnSpPr/>
              <p:nvPr/>
            </p:nvCxnSpPr>
            <p:spPr bwMode="auto">
              <a:xfrm>
                <a:off x="3000364" y="2290512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6" name="Straight Connector 55"/>
              <p:cNvCxnSpPr/>
              <p:nvPr/>
            </p:nvCxnSpPr>
            <p:spPr bwMode="auto">
              <a:xfrm>
                <a:off x="3000364" y="2196844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7" name="Straight Connector 56"/>
              <p:cNvCxnSpPr/>
              <p:nvPr/>
            </p:nvCxnSpPr>
            <p:spPr bwMode="auto">
              <a:xfrm>
                <a:off x="3000364" y="2373068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8" name="Straight Connector 57"/>
              <p:cNvCxnSpPr/>
              <p:nvPr/>
            </p:nvCxnSpPr>
            <p:spPr bwMode="auto">
              <a:xfrm>
                <a:off x="3000364" y="2469912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9" name="Straight Connector 58"/>
              <p:cNvCxnSpPr/>
              <p:nvPr/>
            </p:nvCxnSpPr>
            <p:spPr bwMode="auto">
              <a:xfrm>
                <a:off x="3000364" y="2657250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0" name="Straight Connector 59"/>
              <p:cNvCxnSpPr/>
              <p:nvPr/>
            </p:nvCxnSpPr>
            <p:spPr bwMode="auto">
              <a:xfrm>
                <a:off x="3000364" y="2571519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1" name="Straight Connector 60"/>
              <p:cNvCxnSpPr/>
              <p:nvPr/>
            </p:nvCxnSpPr>
            <p:spPr bwMode="auto">
              <a:xfrm rot="5400000" flipH="1" flipV="1">
                <a:off x="2963055" y="2613590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2" name="Straight Connector 61"/>
              <p:cNvCxnSpPr/>
              <p:nvPr/>
            </p:nvCxnSpPr>
            <p:spPr bwMode="auto">
              <a:xfrm rot="5400000" flipH="1" flipV="1">
                <a:off x="2963055" y="2411964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34" name="Group 248"/>
            <p:cNvGrpSpPr>
              <a:grpSpLocks/>
            </p:cNvGrpSpPr>
            <p:nvPr/>
          </p:nvGrpSpPr>
          <p:grpSpPr bwMode="auto">
            <a:xfrm>
              <a:off x="2714612" y="3240900"/>
              <a:ext cx="428628" cy="461993"/>
              <a:chOff x="2714612" y="2196224"/>
              <a:chExt cx="428628" cy="461993"/>
            </a:xfrm>
          </p:grpSpPr>
          <p:cxnSp>
            <p:nvCxnSpPr>
              <p:cNvPr id="35" name="Straight Connector 34"/>
              <p:cNvCxnSpPr/>
              <p:nvPr/>
            </p:nvCxnSpPr>
            <p:spPr bwMode="auto">
              <a:xfrm>
                <a:off x="2714612" y="2428015"/>
                <a:ext cx="285752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6" name="Straight Connector 35"/>
              <p:cNvCxnSpPr/>
              <p:nvPr/>
            </p:nvCxnSpPr>
            <p:spPr bwMode="auto">
              <a:xfrm rot="5400000">
                <a:off x="2714604" y="2426427"/>
                <a:ext cx="285769" cy="317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7" name="Straight Connector 36"/>
              <p:cNvCxnSpPr/>
              <p:nvPr/>
            </p:nvCxnSpPr>
            <p:spPr bwMode="auto">
              <a:xfrm>
                <a:off x="2857488" y="2285130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8" name="Straight Connector 37"/>
              <p:cNvCxnSpPr/>
              <p:nvPr/>
            </p:nvCxnSpPr>
            <p:spPr bwMode="auto">
              <a:xfrm>
                <a:off x="2857488" y="2428015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9" name="Straight Connector 38"/>
              <p:cNvCxnSpPr/>
              <p:nvPr/>
            </p:nvCxnSpPr>
            <p:spPr bwMode="auto">
              <a:xfrm>
                <a:off x="2857488" y="2570899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0" name="Straight Connector 39"/>
              <p:cNvCxnSpPr/>
              <p:nvPr/>
            </p:nvCxnSpPr>
            <p:spPr bwMode="auto">
              <a:xfrm rot="5400000" flipH="1" flipV="1">
                <a:off x="2963054" y="2238296"/>
                <a:ext cx="74618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1" name="Straight Connector 40"/>
              <p:cNvCxnSpPr/>
              <p:nvPr/>
            </p:nvCxnSpPr>
            <p:spPr bwMode="auto">
              <a:xfrm>
                <a:off x="3000364" y="2289892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2" name="Straight Connector 41"/>
              <p:cNvCxnSpPr/>
              <p:nvPr/>
            </p:nvCxnSpPr>
            <p:spPr bwMode="auto">
              <a:xfrm>
                <a:off x="3000364" y="2196224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3" name="Straight Connector 42"/>
              <p:cNvCxnSpPr/>
              <p:nvPr/>
            </p:nvCxnSpPr>
            <p:spPr bwMode="auto">
              <a:xfrm>
                <a:off x="3000364" y="2372448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4" name="Straight Connector 43"/>
              <p:cNvCxnSpPr/>
              <p:nvPr/>
            </p:nvCxnSpPr>
            <p:spPr bwMode="auto">
              <a:xfrm>
                <a:off x="3000364" y="2469292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5" name="Straight Connector 44"/>
              <p:cNvCxnSpPr/>
              <p:nvPr/>
            </p:nvCxnSpPr>
            <p:spPr bwMode="auto">
              <a:xfrm>
                <a:off x="3000364" y="2656630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6" name="Straight Connector 45"/>
              <p:cNvCxnSpPr/>
              <p:nvPr/>
            </p:nvCxnSpPr>
            <p:spPr bwMode="auto">
              <a:xfrm>
                <a:off x="3000364" y="2570899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7" name="Straight Connector 46"/>
              <p:cNvCxnSpPr/>
              <p:nvPr/>
            </p:nvCxnSpPr>
            <p:spPr bwMode="auto">
              <a:xfrm rot="5400000" flipH="1" flipV="1">
                <a:off x="2963055" y="2612970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8" name="Straight Connector 47"/>
              <p:cNvCxnSpPr/>
              <p:nvPr/>
            </p:nvCxnSpPr>
            <p:spPr bwMode="auto">
              <a:xfrm rot="5400000" flipH="1" flipV="1">
                <a:off x="2963055" y="2411344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sp>
        <p:nvSpPr>
          <p:cNvPr id="77" name="Rectangle 47"/>
          <p:cNvSpPr>
            <a:spLocks noChangeArrowheads="1"/>
          </p:cNvSpPr>
          <p:nvPr/>
        </p:nvSpPr>
        <p:spPr bwMode="auto">
          <a:xfrm>
            <a:off x="6336280" y="3544086"/>
            <a:ext cx="785812" cy="500063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1800" dirty="0">
                <a:latin typeface="Century Gothic" pitchFamily="34" charset="0"/>
              </a:rPr>
              <a:t>Tree</a:t>
            </a:r>
          </a:p>
        </p:txBody>
      </p:sp>
      <p:sp>
        <p:nvSpPr>
          <p:cNvPr id="78" name="Rounded Rectangle 77"/>
          <p:cNvSpPr/>
          <p:nvPr/>
        </p:nvSpPr>
        <p:spPr>
          <a:xfrm>
            <a:off x="457201" y="1818079"/>
            <a:ext cx="1647644" cy="403781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15875">
            <a:solidFill>
              <a:schemeClr val="tx1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Column 1: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Opening  2011/01</a:t>
            </a:r>
          </a:p>
          <a:p>
            <a:pPr algn="ctr">
              <a:lnSpc>
                <a:spcPct val="85000"/>
              </a:lnSpc>
              <a:defRPr/>
            </a:pPr>
            <a:endParaRPr lang="en-US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999,999.99 999,999.99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999,999.99 999,999.99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999,999.99 999,999.99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</a:t>
            </a:r>
            <a:endParaRPr lang="en-US" sz="1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79" name="Rounded Rectangle 78"/>
          <p:cNvSpPr/>
          <p:nvPr/>
        </p:nvSpPr>
        <p:spPr>
          <a:xfrm>
            <a:off x="2104845" y="1848242"/>
            <a:ext cx="1647644" cy="403781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15875">
            <a:solidFill>
              <a:schemeClr val="tx1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Column 2: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Activity  2011/01-12</a:t>
            </a:r>
          </a:p>
          <a:p>
            <a:pPr algn="ctr">
              <a:lnSpc>
                <a:spcPct val="85000"/>
              </a:lnSpc>
              <a:defRPr/>
            </a:pPr>
            <a:endParaRPr lang="en-US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999,999.99 999,999.99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999,999.99 999,999.99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999,999.99 999,999.99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</a:t>
            </a:r>
            <a:endParaRPr lang="en-US" sz="1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80" name="Rounded Rectangle 79"/>
          <p:cNvSpPr/>
          <p:nvPr/>
        </p:nvSpPr>
        <p:spPr>
          <a:xfrm>
            <a:off x="3752489" y="1848242"/>
            <a:ext cx="1647644" cy="403781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15875">
            <a:solidFill>
              <a:schemeClr val="tx1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Column 3: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Closing  2011/12</a:t>
            </a:r>
          </a:p>
          <a:p>
            <a:pPr algn="ctr">
              <a:lnSpc>
                <a:spcPct val="85000"/>
              </a:lnSpc>
              <a:defRPr/>
            </a:pPr>
            <a:endParaRPr lang="en-US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999,999.99 999,999.99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999,999.99 999,999.99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999,999.99 999,999.99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</a:t>
            </a:r>
            <a:endParaRPr lang="en-US" sz="1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81" name="Left Brace 80"/>
          <p:cNvSpPr/>
          <p:nvPr/>
        </p:nvSpPr>
        <p:spPr>
          <a:xfrm rot="5400000">
            <a:off x="2535622" y="-860130"/>
            <a:ext cx="725708" cy="5175848"/>
          </a:xfrm>
          <a:prstGeom prst="leftBrace">
            <a:avLst/>
          </a:prstGeom>
          <a:ln w="28575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2" name="Curved Down Arrow 81"/>
          <p:cNvSpPr/>
          <p:nvPr/>
        </p:nvSpPr>
        <p:spPr>
          <a:xfrm rot="820236">
            <a:off x="2778489" y="1428398"/>
            <a:ext cx="5972037" cy="582850"/>
          </a:xfrm>
          <a:prstGeom prst="curvedDownArrow">
            <a:avLst/>
          </a:prstGeom>
          <a:solidFill>
            <a:schemeClr val="accent1"/>
          </a:solidFill>
          <a:ln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Report Master Maintenance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</p:spPr>
        <p:txBody>
          <a:bodyPr/>
          <a:lstStyle/>
          <a:p>
            <a:r>
              <a:rPr lang="en-US" dirty="0" smtClean="0"/>
              <a:t>AF-FRW-330</a:t>
            </a:r>
            <a:endParaRPr lang="en-US" dirty="0"/>
          </a:p>
        </p:txBody>
      </p:sp>
      <p:sp>
        <p:nvSpPr>
          <p:cNvPr id="5" name="Rectangle 4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661425" y="2219111"/>
            <a:ext cx="523875" cy="500063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Tree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200791" y="3462331"/>
            <a:ext cx="2238532" cy="2924202"/>
            <a:chOff x="247974" y="1036102"/>
            <a:chExt cx="4377297" cy="4930744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1673817" y="1604828"/>
              <a:ext cx="1060450" cy="238125"/>
            </a:xfrm>
            <a:prstGeom prst="rect">
              <a:avLst/>
            </a:prstGeom>
            <a:solidFill>
              <a:srgbClr val="00B0F0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900" dirty="0"/>
                <a:t>Europe</a:t>
              </a: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1673817" y="1826618"/>
              <a:ext cx="1060450" cy="823591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900" dirty="0" smtClean="0"/>
                <a:t>France01</a:t>
              </a:r>
            </a:p>
            <a:p>
              <a:pPr algn="ctr">
                <a:defRPr/>
              </a:pPr>
              <a:r>
                <a:rPr lang="en-US" sz="900" dirty="0" smtClean="0"/>
                <a:t>….</a:t>
              </a:r>
              <a:endParaRPr lang="en-US" sz="900" dirty="0"/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1673817" y="3225959"/>
              <a:ext cx="1060450" cy="238125"/>
            </a:xfrm>
            <a:prstGeom prst="rect">
              <a:avLst/>
            </a:prstGeom>
            <a:solidFill>
              <a:srgbClr val="00B0F0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900" dirty="0"/>
                <a:t>Americas</a:t>
              </a: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1673817" y="3447749"/>
              <a:ext cx="1060450" cy="84528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900" dirty="0" smtClean="0"/>
                <a:t>USA01</a:t>
              </a:r>
            </a:p>
            <a:p>
              <a:pPr algn="ctr">
                <a:defRPr/>
              </a:pPr>
              <a:r>
                <a:rPr lang="en-US" sz="900" dirty="0" smtClean="0"/>
                <a:t>…</a:t>
              </a:r>
              <a:endParaRPr lang="en-US" sz="900" dirty="0"/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1673817" y="4881964"/>
              <a:ext cx="1060450" cy="238125"/>
            </a:xfrm>
            <a:prstGeom prst="rect">
              <a:avLst/>
            </a:prstGeom>
            <a:solidFill>
              <a:srgbClr val="00B0F0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900" dirty="0"/>
                <a:t>Asia</a:t>
              </a: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1673817" y="5103754"/>
              <a:ext cx="1060450" cy="86309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900" dirty="0" smtClean="0"/>
                <a:t>China01</a:t>
              </a:r>
              <a:endParaRPr lang="en-US" sz="900" dirty="0"/>
            </a:p>
            <a:p>
              <a:pPr algn="ctr">
                <a:defRPr/>
              </a:pPr>
              <a:r>
                <a:rPr lang="en-US" sz="900" dirty="0" smtClean="0"/>
                <a:t>Japan01</a:t>
              </a:r>
            </a:p>
            <a:p>
              <a:pPr algn="ctr">
                <a:defRPr/>
              </a:pPr>
              <a:r>
                <a:rPr lang="en-US" sz="900" dirty="0" smtClean="0"/>
                <a:t>…</a:t>
              </a:r>
              <a:endParaRPr lang="en-US" sz="900" dirty="0"/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247974" y="1036102"/>
              <a:ext cx="1060450" cy="238125"/>
            </a:xfrm>
            <a:prstGeom prst="rect">
              <a:avLst/>
            </a:prstGeom>
            <a:solidFill>
              <a:srgbClr val="FFFF00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800" dirty="0" smtClean="0"/>
                <a:t>Global Sales</a:t>
              </a:r>
              <a:endParaRPr lang="en-US" sz="800" dirty="0"/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247974" y="1257892"/>
              <a:ext cx="1060450" cy="600559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endParaRPr lang="en-US" sz="900" dirty="0"/>
            </a:p>
          </p:txBody>
        </p:sp>
        <p:cxnSp>
          <p:nvCxnSpPr>
            <p:cNvPr id="15" name="Elbow Connector 50"/>
            <p:cNvCxnSpPr>
              <a:stCxn id="14" idx="2"/>
              <a:endCxn id="8" idx="1"/>
            </p:cNvCxnSpPr>
            <p:nvPr/>
          </p:nvCxnSpPr>
          <p:spPr>
            <a:xfrm rot="16200000" flipH="1">
              <a:off x="1036027" y="1600623"/>
              <a:ext cx="379963" cy="895618"/>
            </a:xfrm>
            <a:prstGeom prst="bentConnector2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hape 15"/>
            <p:cNvCxnSpPr>
              <a:stCxn id="14" idx="2"/>
              <a:endCxn id="10" idx="1"/>
            </p:cNvCxnSpPr>
            <p:nvPr/>
          </p:nvCxnSpPr>
          <p:spPr>
            <a:xfrm rot="16200000" flipH="1">
              <a:off x="220039" y="2416611"/>
              <a:ext cx="2011939" cy="895618"/>
            </a:xfrm>
            <a:prstGeom prst="bentConnector2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hape 16"/>
            <p:cNvCxnSpPr>
              <a:stCxn id="14" idx="2"/>
              <a:endCxn id="12" idx="1"/>
            </p:cNvCxnSpPr>
            <p:nvPr/>
          </p:nvCxnSpPr>
          <p:spPr>
            <a:xfrm rot="16200000" flipH="1">
              <a:off x="-612416" y="3249066"/>
              <a:ext cx="3676849" cy="895618"/>
            </a:xfrm>
            <a:prstGeom prst="bentConnector2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Group 80"/>
            <p:cNvGrpSpPr/>
            <p:nvPr/>
          </p:nvGrpSpPr>
          <p:grpSpPr>
            <a:xfrm>
              <a:off x="3425119" y="1620326"/>
              <a:ext cx="1200152" cy="1045381"/>
              <a:chOff x="3425119" y="2162756"/>
              <a:chExt cx="1200152" cy="1045381"/>
            </a:xfrm>
          </p:grpSpPr>
          <p:grpSp>
            <p:nvGrpSpPr>
              <p:cNvPr id="39" name="Group 58"/>
              <p:cNvGrpSpPr/>
              <p:nvPr/>
            </p:nvGrpSpPr>
            <p:grpSpPr>
              <a:xfrm>
                <a:off x="3425119" y="2162756"/>
                <a:ext cx="1200152" cy="440948"/>
                <a:chOff x="3130658" y="1267953"/>
                <a:chExt cx="1200150" cy="628201"/>
              </a:xfrm>
            </p:grpSpPr>
            <p:sp>
              <p:nvSpPr>
                <p:cNvPr id="43" name="Rectangle 42"/>
                <p:cNvSpPr>
                  <a:spLocks noChangeArrowheads="1"/>
                </p:cNvSpPr>
                <p:nvPr/>
              </p:nvSpPr>
              <p:spPr bwMode="auto">
                <a:xfrm>
                  <a:off x="3130658" y="1267953"/>
                  <a:ext cx="1200150" cy="287032"/>
                </a:xfrm>
                <a:prstGeom prst="rect">
                  <a:avLst/>
                </a:prstGeom>
                <a:solidFill>
                  <a:srgbClr val="FF9900">
                    <a:alpha val="38000"/>
                  </a:srgbClr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r>
                    <a:rPr lang="en-US" sz="900" dirty="0"/>
                    <a:t>Sales </a:t>
                  </a:r>
                  <a:r>
                    <a:rPr lang="en-US" sz="900" dirty="0" smtClean="0"/>
                    <a:t>Auto</a:t>
                  </a:r>
                  <a:endParaRPr lang="en-US" sz="900" dirty="0"/>
                </a:p>
              </p:txBody>
            </p:sp>
            <p:sp>
              <p:nvSpPr>
                <p:cNvPr id="44" name="Rectangle 43"/>
                <p:cNvSpPr>
                  <a:spLocks noChangeArrowheads="1"/>
                </p:cNvSpPr>
                <p:nvPr/>
              </p:nvSpPr>
              <p:spPr bwMode="auto">
                <a:xfrm>
                  <a:off x="3130658" y="1554985"/>
                  <a:ext cx="1200150" cy="341169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sz="900" dirty="0"/>
                </a:p>
              </p:txBody>
            </p:sp>
          </p:grpSp>
          <p:grpSp>
            <p:nvGrpSpPr>
              <p:cNvPr id="40" name="Group 74"/>
              <p:cNvGrpSpPr/>
              <p:nvPr/>
            </p:nvGrpSpPr>
            <p:grpSpPr>
              <a:xfrm>
                <a:off x="3425119" y="2767189"/>
                <a:ext cx="1200152" cy="440948"/>
                <a:chOff x="3130658" y="1267953"/>
                <a:chExt cx="1200150" cy="628201"/>
              </a:xfrm>
            </p:grpSpPr>
            <p:sp>
              <p:nvSpPr>
                <p:cNvPr id="41" name="Rectangle 40"/>
                <p:cNvSpPr>
                  <a:spLocks noChangeArrowheads="1"/>
                </p:cNvSpPr>
                <p:nvPr/>
              </p:nvSpPr>
              <p:spPr bwMode="auto">
                <a:xfrm>
                  <a:off x="3130658" y="1267953"/>
                  <a:ext cx="1200150" cy="287032"/>
                </a:xfrm>
                <a:prstGeom prst="rect">
                  <a:avLst/>
                </a:prstGeom>
                <a:solidFill>
                  <a:srgbClr val="FF9900">
                    <a:alpha val="38000"/>
                  </a:srgbClr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r>
                    <a:rPr lang="en-US" sz="900" dirty="0"/>
                    <a:t>Sales </a:t>
                  </a:r>
                  <a:r>
                    <a:rPr lang="en-US" sz="900" dirty="0" smtClean="0"/>
                    <a:t>Pack</a:t>
                  </a:r>
                  <a:endParaRPr lang="en-US" sz="900" dirty="0"/>
                </a:p>
              </p:txBody>
            </p:sp>
            <p:sp>
              <p:nvSpPr>
                <p:cNvPr id="42" name="Rectangle 41"/>
                <p:cNvSpPr>
                  <a:spLocks noChangeArrowheads="1"/>
                </p:cNvSpPr>
                <p:nvPr/>
              </p:nvSpPr>
              <p:spPr bwMode="auto">
                <a:xfrm>
                  <a:off x="3130658" y="1554985"/>
                  <a:ext cx="1200150" cy="341169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sz="900" dirty="0"/>
                </a:p>
              </p:txBody>
            </p:sp>
          </p:grpSp>
        </p:grpSp>
        <p:grpSp>
          <p:nvGrpSpPr>
            <p:cNvPr id="19" name="Group 81"/>
            <p:cNvGrpSpPr/>
            <p:nvPr/>
          </p:nvGrpSpPr>
          <p:grpSpPr>
            <a:xfrm>
              <a:off x="3425119" y="3250470"/>
              <a:ext cx="1200152" cy="1045381"/>
              <a:chOff x="3425119" y="2162756"/>
              <a:chExt cx="1200152" cy="1045381"/>
            </a:xfrm>
          </p:grpSpPr>
          <p:grpSp>
            <p:nvGrpSpPr>
              <p:cNvPr id="33" name="Group 82"/>
              <p:cNvGrpSpPr/>
              <p:nvPr/>
            </p:nvGrpSpPr>
            <p:grpSpPr>
              <a:xfrm>
                <a:off x="3425119" y="2162756"/>
                <a:ext cx="1200152" cy="440948"/>
                <a:chOff x="3130658" y="1267953"/>
                <a:chExt cx="1200150" cy="628201"/>
              </a:xfrm>
            </p:grpSpPr>
            <p:sp>
              <p:nvSpPr>
                <p:cNvPr id="37" name="Rectangle 36"/>
                <p:cNvSpPr>
                  <a:spLocks noChangeArrowheads="1"/>
                </p:cNvSpPr>
                <p:nvPr/>
              </p:nvSpPr>
              <p:spPr bwMode="auto">
                <a:xfrm>
                  <a:off x="3130658" y="1267953"/>
                  <a:ext cx="1200150" cy="287032"/>
                </a:xfrm>
                <a:prstGeom prst="rect">
                  <a:avLst/>
                </a:prstGeom>
                <a:solidFill>
                  <a:srgbClr val="FF9900">
                    <a:alpha val="38000"/>
                  </a:srgbClr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r>
                    <a:rPr lang="en-US" sz="900" dirty="0"/>
                    <a:t>Sales </a:t>
                  </a:r>
                  <a:r>
                    <a:rPr lang="en-US" sz="900" dirty="0" smtClean="0"/>
                    <a:t>Auto</a:t>
                  </a:r>
                  <a:endParaRPr lang="en-US" sz="900" dirty="0"/>
                </a:p>
              </p:txBody>
            </p:sp>
            <p:sp>
              <p:nvSpPr>
                <p:cNvPr id="38" name="Rectangle 37"/>
                <p:cNvSpPr>
                  <a:spLocks noChangeArrowheads="1"/>
                </p:cNvSpPr>
                <p:nvPr/>
              </p:nvSpPr>
              <p:spPr bwMode="auto">
                <a:xfrm>
                  <a:off x="3130658" y="1554985"/>
                  <a:ext cx="1200150" cy="341169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sz="900" dirty="0"/>
                </a:p>
              </p:txBody>
            </p:sp>
          </p:grpSp>
          <p:grpSp>
            <p:nvGrpSpPr>
              <p:cNvPr id="34" name="Group 83"/>
              <p:cNvGrpSpPr/>
              <p:nvPr/>
            </p:nvGrpSpPr>
            <p:grpSpPr>
              <a:xfrm>
                <a:off x="3425119" y="2767189"/>
                <a:ext cx="1200152" cy="440948"/>
                <a:chOff x="3130658" y="1267953"/>
                <a:chExt cx="1200150" cy="628201"/>
              </a:xfrm>
            </p:grpSpPr>
            <p:sp>
              <p:nvSpPr>
                <p:cNvPr id="35" name="Rectangle 34"/>
                <p:cNvSpPr>
                  <a:spLocks noChangeArrowheads="1"/>
                </p:cNvSpPr>
                <p:nvPr/>
              </p:nvSpPr>
              <p:spPr bwMode="auto">
                <a:xfrm>
                  <a:off x="3130658" y="1267953"/>
                  <a:ext cx="1200150" cy="287032"/>
                </a:xfrm>
                <a:prstGeom prst="rect">
                  <a:avLst/>
                </a:prstGeom>
                <a:solidFill>
                  <a:srgbClr val="FF9900">
                    <a:alpha val="38000"/>
                  </a:srgbClr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r>
                    <a:rPr lang="en-US" sz="900" dirty="0"/>
                    <a:t>Sales </a:t>
                  </a:r>
                  <a:r>
                    <a:rPr lang="en-US" sz="900" dirty="0" smtClean="0"/>
                    <a:t>Pack</a:t>
                  </a:r>
                  <a:endParaRPr lang="en-US" sz="900" dirty="0"/>
                </a:p>
              </p:txBody>
            </p:sp>
            <p:sp>
              <p:nvSpPr>
                <p:cNvPr id="36" name="Rectangle 35"/>
                <p:cNvSpPr>
                  <a:spLocks noChangeArrowheads="1"/>
                </p:cNvSpPr>
                <p:nvPr/>
              </p:nvSpPr>
              <p:spPr bwMode="auto">
                <a:xfrm>
                  <a:off x="3130658" y="1554985"/>
                  <a:ext cx="1200150" cy="341169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sz="900" dirty="0"/>
                </a:p>
              </p:txBody>
            </p:sp>
          </p:grpSp>
        </p:grpSp>
        <p:grpSp>
          <p:nvGrpSpPr>
            <p:cNvPr id="20" name="Group 88"/>
            <p:cNvGrpSpPr/>
            <p:nvPr/>
          </p:nvGrpSpPr>
          <p:grpSpPr>
            <a:xfrm>
              <a:off x="3425119" y="4917223"/>
              <a:ext cx="1200152" cy="1045381"/>
              <a:chOff x="3425119" y="2162756"/>
              <a:chExt cx="1200152" cy="1045381"/>
            </a:xfrm>
          </p:grpSpPr>
          <p:grpSp>
            <p:nvGrpSpPr>
              <p:cNvPr id="27" name="Group 89"/>
              <p:cNvGrpSpPr/>
              <p:nvPr/>
            </p:nvGrpSpPr>
            <p:grpSpPr>
              <a:xfrm>
                <a:off x="3425119" y="2162756"/>
                <a:ext cx="1200152" cy="440948"/>
                <a:chOff x="3130658" y="1267953"/>
                <a:chExt cx="1200150" cy="628201"/>
              </a:xfrm>
            </p:grpSpPr>
            <p:sp>
              <p:nvSpPr>
                <p:cNvPr id="31" name="Rectangle 30"/>
                <p:cNvSpPr>
                  <a:spLocks noChangeArrowheads="1"/>
                </p:cNvSpPr>
                <p:nvPr/>
              </p:nvSpPr>
              <p:spPr bwMode="auto">
                <a:xfrm>
                  <a:off x="3130658" y="1267953"/>
                  <a:ext cx="1200150" cy="287032"/>
                </a:xfrm>
                <a:prstGeom prst="rect">
                  <a:avLst/>
                </a:prstGeom>
                <a:solidFill>
                  <a:srgbClr val="FF9900">
                    <a:alpha val="38000"/>
                  </a:srgbClr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r>
                    <a:rPr lang="en-US" sz="900" dirty="0"/>
                    <a:t>Sales </a:t>
                  </a:r>
                  <a:r>
                    <a:rPr lang="en-US" sz="900" dirty="0" smtClean="0"/>
                    <a:t>Auto</a:t>
                  </a:r>
                  <a:endParaRPr lang="en-US" sz="900" dirty="0"/>
                </a:p>
              </p:txBody>
            </p:sp>
            <p:sp>
              <p:nvSpPr>
                <p:cNvPr id="32" name="Rectangle 31"/>
                <p:cNvSpPr>
                  <a:spLocks noChangeArrowheads="1"/>
                </p:cNvSpPr>
                <p:nvPr/>
              </p:nvSpPr>
              <p:spPr bwMode="auto">
                <a:xfrm>
                  <a:off x="3130658" y="1554985"/>
                  <a:ext cx="1200150" cy="341169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sz="900" dirty="0"/>
                </a:p>
              </p:txBody>
            </p:sp>
          </p:grpSp>
          <p:grpSp>
            <p:nvGrpSpPr>
              <p:cNvPr id="28" name="Group 90"/>
              <p:cNvGrpSpPr/>
              <p:nvPr/>
            </p:nvGrpSpPr>
            <p:grpSpPr>
              <a:xfrm>
                <a:off x="3425119" y="2767189"/>
                <a:ext cx="1200152" cy="440948"/>
                <a:chOff x="3130658" y="1267953"/>
                <a:chExt cx="1200150" cy="628201"/>
              </a:xfrm>
            </p:grpSpPr>
            <p:sp>
              <p:nvSpPr>
                <p:cNvPr id="29" name="Rectangle 28"/>
                <p:cNvSpPr>
                  <a:spLocks noChangeArrowheads="1"/>
                </p:cNvSpPr>
                <p:nvPr/>
              </p:nvSpPr>
              <p:spPr bwMode="auto">
                <a:xfrm>
                  <a:off x="3130658" y="1267953"/>
                  <a:ext cx="1200150" cy="287032"/>
                </a:xfrm>
                <a:prstGeom prst="rect">
                  <a:avLst/>
                </a:prstGeom>
                <a:solidFill>
                  <a:srgbClr val="FF9900">
                    <a:alpha val="38000"/>
                  </a:srgbClr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r>
                    <a:rPr lang="en-US" sz="900" dirty="0"/>
                    <a:t>Sales </a:t>
                  </a:r>
                  <a:r>
                    <a:rPr lang="en-US" sz="900" dirty="0" smtClean="0"/>
                    <a:t>Pack</a:t>
                  </a:r>
                  <a:endParaRPr lang="en-US" sz="900" dirty="0"/>
                </a:p>
              </p:txBody>
            </p:sp>
            <p:sp>
              <p:nvSpPr>
                <p:cNvPr id="30" name="Rectangle 29"/>
                <p:cNvSpPr>
                  <a:spLocks noChangeArrowheads="1"/>
                </p:cNvSpPr>
                <p:nvPr/>
              </p:nvSpPr>
              <p:spPr bwMode="auto">
                <a:xfrm>
                  <a:off x="3130658" y="1554985"/>
                  <a:ext cx="1200150" cy="341169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sz="900" dirty="0"/>
                </a:p>
              </p:txBody>
            </p:sp>
          </p:grpSp>
        </p:grpSp>
        <p:cxnSp>
          <p:nvCxnSpPr>
            <p:cNvPr id="21" name="Elbow Connector 20"/>
            <p:cNvCxnSpPr>
              <a:stCxn id="8" idx="3"/>
              <a:endCxn id="44" idx="1"/>
            </p:cNvCxnSpPr>
            <p:nvPr/>
          </p:nvCxnSpPr>
          <p:spPr>
            <a:xfrm flipV="1">
              <a:off x="2734267" y="1941537"/>
              <a:ext cx="690852" cy="296877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Elbow Connector 21"/>
            <p:cNvCxnSpPr>
              <a:stCxn id="8" idx="3"/>
              <a:endCxn id="42" idx="1"/>
            </p:cNvCxnSpPr>
            <p:nvPr/>
          </p:nvCxnSpPr>
          <p:spPr>
            <a:xfrm>
              <a:off x="2734267" y="2238414"/>
              <a:ext cx="690852" cy="307556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Elbow Connector 22"/>
            <p:cNvCxnSpPr/>
            <p:nvPr/>
          </p:nvCxnSpPr>
          <p:spPr>
            <a:xfrm flipV="1">
              <a:off x="2734267" y="3542979"/>
              <a:ext cx="690852" cy="296877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Elbow Connector 23"/>
            <p:cNvCxnSpPr/>
            <p:nvPr/>
          </p:nvCxnSpPr>
          <p:spPr>
            <a:xfrm>
              <a:off x="2734267" y="3839856"/>
              <a:ext cx="690852" cy="307556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Elbow Connector 24"/>
            <p:cNvCxnSpPr/>
            <p:nvPr/>
          </p:nvCxnSpPr>
          <p:spPr>
            <a:xfrm flipV="1">
              <a:off x="2734267" y="5120089"/>
              <a:ext cx="690852" cy="296877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Elbow Connector 25"/>
            <p:cNvCxnSpPr/>
            <p:nvPr/>
          </p:nvCxnSpPr>
          <p:spPr>
            <a:xfrm>
              <a:off x="2734267" y="5416966"/>
              <a:ext cx="690852" cy="307556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Rounded Rectangle 44"/>
          <p:cNvSpPr/>
          <p:nvPr/>
        </p:nvSpPr>
        <p:spPr>
          <a:xfrm>
            <a:off x="6115245" y="1552118"/>
            <a:ext cx="2910624" cy="403781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dirty="0" smtClean="0">
                <a:solidFill>
                  <a:schemeClr val="tx1"/>
                </a:solidFill>
                <a:latin typeface="Century Gothic" pitchFamily="34" charset="0"/>
              </a:rPr>
              <a:t>Report</a:t>
            </a:r>
          </a:p>
          <a:p>
            <a:pPr algn="ctr">
              <a:lnSpc>
                <a:spcPct val="85000"/>
              </a:lnSpc>
              <a:defRPr/>
            </a:pP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grpSp>
        <p:nvGrpSpPr>
          <p:cNvPr id="46" name="Group 92"/>
          <p:cNvGrpSpPr>
            <a:grpSpLocks/>
          </p:cNvGrpSpPr>
          <p:nvPr/>
        </p:nvGrpSpPr>
        <p:grpSpPr bwMode="auto">
          <a:xfrm>
            <a:off x="7663846" y="1793893"/>
            <a:ext cx="928689" cy="3611564"/>
            <a:chOff x="2579687" y="1733549"/>
            <a:chExt cx="928689" cy="3611565"/>
          </a:xfrm>
        </p:grpSpPr>
        <p:grpSp>
          <p:nvGrpSpPr>
            <p:cNvPr id="47" name="Group 78"/>
            <p:cNvGrpSpPr>
              <a:grpSpLocks/>
            </p:cNvGrpSpPr>
            <p:nvPr/>
          </p:nvGrpSpPr>
          <p:grpSpPr bwMode="auto">
            <a:xfrm>
              <a:off x="2579687" y="3201812"/>
              <a:ext cx="500066" cy="2143290"/>
              <a:chOff x="2357419" y="2786058"/>
              <a:chExt cx="500069" cy="2143140"/>
            </a:xfrm>
          </p:grpSpPr>
          <p:sp>
            <p:nvSpPr>
              <p:cNvPr id="52" name="Rectangle 51"/>
              <p:cNvSpPr>
                <a:spLocks noChangeArrowheads="1"/>
              </p:cNvSpPr>
              <p:nvPr/>
            </p:nvSpPr>
            <p:spPr bwMode="auto">
              <a:xfrm>
                <a:off x="2357419" y="3643418"/>
                <a:ext cx="500066" cy="142865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tIns="91440" bIns="91440"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grpSp>
            <p:nvGrpSpPr>
              <p:cNvPr id="53" name="Group 49"/>
              <p:cNvGrpSpPr/>
              <p:nvPr/>
            </p:nvGrpSpPr>
            <p:grpSpPr>
              <a:xfrm>
                <a:off x="2357422" y="2786058"/>
                <a:ext cx="500066" cy="2143140"/>
                <a:chOff x="2714612" y="2786058"/>
                <a:chExt cx="500066" cy="2143140"/>
              </a:xfrm>
              <a:solidFill>
                <a:schemeClr val="bg1"/>
              </a:solidFill>
            </p:grpSpPr>
            <p:sp>
              <p:nvSpPr>
                <p:cNvPr id="54" name="Rectangle 53"/>
                <p:cNvSpPr>
                  <a:spLocks noChangeArrowheads="1"/>
                </p:cNvSpPr>
                <p:nvPr/>
              </p:nvSpPr>
              <p:spPr bwMode="auto">
                <a:xfrm>
                  <a:off x="2714612" y="2928934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55" name="Rectangle 6"/>
                <p:cNvSpPr>
                  <a:spLocks noChangeArrowheads="1"/>
                </p:cNvSpPr>
                <p:nvPr/>
              </p:nvSpPr>
              <p:spPr bwMode="auto">
                <a:xfrm>
                  <a:off x="2714612" y="3071810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56" name="Rectangle 55"/>
                <p:cNvSpPr>
                  <a:spLocks noChangeArrowheads="1"/>
                </p:cNvSpPr>
                <p:nvPr/>
              </p:nvSpPr>
              <p:spPr bwMode="auto">
                <a:xfrm>
                  <a:off x="2714612" y="3214686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57" name="Rectangle 56"/>
                <p:cNvSpPr>
                  <a:spLocks noChangeArrowheads="1"/>
                </p:cNvSpPr>
                <p:nvPr/>
              </p:nvSpPr>
              <p:spPr bwMode="auto">
                <a:xfrm>
                  <a:off x="2714612" y="2786058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58" name="Rectangle 57"/>
                <p:cNvSpPr>
                  <a:spLocks noChangeArrowheads="1"/>
                </p:cNvSpPr>
                <p:nvPr/>
              </p:nvSpPr>
              <p:spPr bwMode="auto">
                <a:xfrm>
                  <a:off x="2714612" y="3357562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59" name="Rectangle 58"/>
                <p:cNvSpPr>
                  <a:spLocks noChangeArrowheads="1"/>
                </p:cNvSpPr>
                <p:nvPr/>
              </p:nvSpPr>
              <p:spPr bwMode="auto">
                <a:xfrm>
                  <a:off x="2714612" y="3786190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60" name="Rectangle 59"/>
                <p:cNvSpPr>
                  <a:spLocks noChangeArrowheads="1"/>
                </p:cNvSpPr>
                <p:nvPr/>
              </p:nvSpPr>
              <p:spPr bwMode="auto">
                <a:xfrm>
                  <a:off x="2714612" y="3929066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61" name="Rectangle 60"/>
                <p:cNvSpPr>
                  <a:spLocks noChangeArrowheads="1"/>
                </p:cNvSpPr>
                <p:nvPr/>
              </p:nvSpPr>
              <p:spPr bwMode="auto">
                <a:xfrm>
                  <a:off x="2714612" y="3500438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62" name="Rectangle 61"/>
                <p:cNvSpPr>
                  <a:spLocks noChangeArrowheads="1"/>
                </p:cNvSpPr>
                <p:nvPr/>
              </p:nvSpPr>
              <p:spPr bwMode="auto">
                <a:xfrm>
                  <a:off x="2714612" y="4071942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63" name="Rectangle 62"/>
                <p:cNvSpPr>
                  <a:spLocks noChangeArrowheads="1"/>
                </p:cNvSpPr>
                <p:nvPr/>
              </p:nvSpPr>
              <p:spPr bwMode="auto">
                <a:xfrm>
                  <a:off x="2714612" y="4357694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64" name="Rectangle 63"/>
                <p:cNvSpPr>
                  <a:spLocks noChangeArrowheads="1"/>
                </p:cNvSpPr>
                <p:nvPr/>
              </p:nvSpPr>
              <p:spPr bwMode="auto">
                <a:xfrm>
                  <a:off x="2714612" y="4500570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65" name="Rectangle 64"/>
                <p:cNvSpPr>
                  <a:spLocks noChangeArrowheads="1"/>
                </p:cNvSpPr>
                <p:nvPr/>
              </p:nvSpPr>
              <p:spPr bwMode="auto">
                <a:xfrm>
                  <a:off x="2714612" y="4643446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66" name="Rectangle 65"/>
                <p:cNvSpPr>
                  <a:spLocks noChangeArrowheads="1"/>
                </p:cNvSpPr>
                <p:nvPr/>
              </p:nvSpPr>
              <p:spPr bwMode="auto">
                <a:xfrm>
                  <a:off x="2714612" y="4214818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67" name="Rectangle 66"/>
                <p:cNvSpPr>
                  <a:spLocks noChangeArrowheads="1"/>
                </p:cNvSpPr>
                <p:nvPr/>
              </p:nvSpPr>
              <p:spPr bwMode="auto">
                <a:xfrm>
                  <a:off x="2714612" y="4786322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</p:grpSp>
        </p:grpSp>
        <p:grpSp>
          <p:nvGrpSpPr>
            <p:cNvPr id="48" name="Group 91"/>
            <p:cNvGrpSpPr>
              <a:grpSpLocks/>
            </p:cNvGrpSpPr>
            <p:nvPr/>
          </p:nvGrpSpPr>
          <p:grpSpPr bwMode="auto">
            <a:xfrm>
              <a:off x="3079751" y="1733549"/>
              <a:ext cx="428625" cy="3611565"/>
              <a:chOff x="3079751" y="1733549"/>
              <a:chExt cx="428625" cy="3611565"/>
            </a:xfrm>
          </p:grpSpPr>
          <p:sp>
            <p:nvSpPr>
              <p:cNvPr id="49" name="Flowchart: Data 48"/>
              <p:cNvSpPr/>
              <p:nvPr/>
            </p:nvSpPr>
            <p:spPr bwMode="auto">
              <a:xfrm rot="5400000" flipV="1">
                <a:off x="1829594" y="3952082"/>
                <a:ext cx="2643189" cy="142875"/>
              </a:xfrm>
              <a:prstGeom prst="flowChartInputOutpu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tIns="91440" bIns="91440"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50" name="Flowchart: Data 49"/>
              <p:cNvSpPr/>
              <p:nvPr/>
            </p:nvSpPr>
            <p:spPr bwMode="auto">
              <a:xfrm rot="5400000" flipV="1">
                <a:off x="1972469" y="3467895"/>
                <a:ext cx="2643188" cy="142875"/>
              </a:xfrm>
              <a:prstGeom prst="flowChartInputOutpu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tIns="91440" bIns="91440"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51" name="Flowchart: Data 50"/>
              <p:cNvSpPr/>
              <p:nvPr/>
            </p:nvSpPr>
            <p:spPr bwMode="auto">
              <a:xfrm rot="5400000" flipV="1">
                <a:off x="2115344" y="2983706"/>
                <a:ext cx="2643189" cy="142875"/>
              </a:xfrm>
              <a:prstGeom prst="flowChartInputOutpu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tIns="91440" bIns="91440"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</p:grpSp>
      </p:grpSp>
      <p:grpSp>
        <p:nvGrpSpPr>
          <p:cNvPr id="68" name="Group 84"/>
          <p:cNvGrpSpPr>
            <a:grpSpLocks/>
          </p:cNvGrpSpPr>
          <p:nvPr/>
        </p:nvGrpSpPr>
        <p:grpSpPr bwMode="auto">
          <a:xfrm>
            <a:off x="7092349" y="3375044"/>
            <a:ext cx="571500" cy="1546225"/>
            <a:chOff x="2571736" y="2156563"/>
            <a:chExt cx="571504" cy="1546330"/>
          </a:xfrm>
        </p:grpSpPr>
        <p:cxnSp>
          <p:nvCxnSpPr>
            <p:cNvPr id="69" name="Straight Connector 68"/>
            <p:cNvCxnSpPr/>
            <p:nvPr/>
          </p:nvCxnSpPr>
          <p:spPr bwMode="auto">
            <a:xfrm rot="5400000">
              <a:off x="2180382" y="2924172"/>
              <a:ext cx="1070048" cy="15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2571736" y="2942429"/>
              <a:ext cx="142876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71" name="Group 232"/>
            <p:cNvGrpSpPr>
              <a:grpSpLocks/>
            </p:cNvGrpSpPr>
            <p:nvPr/>
          </p:nvGrpSpPr>
          <p:grpSpPr bwMode="auto">
            <a:xfrm>
              <a:off x="2714612" y="2156563"/>
              <a:ext cx="428628" cy="461994"/>
              <a:chOff x="2714612" y="2196904"/>
              <a:chExt cx="428628" cy="461994"/>
            </a:xfrm>
          </p:grpSpPr>
          <p:cxnSp>
            <p:nvCxnSpPr>
              <p:cNvPr id="102" name="Straight Connector 101"/>
              <p:cNvCxnSpPr/>
              <p:nvPr/>
            </p:nvCxnSpPr>
            <p:spPr bwMode="auto">
              <a:xfrm>
                <a:off x="2714612" y="2428695"/>
                <a:ext cx="285752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03" name="Straight Connector 102"/>
              <p:cNvCxnSpPr/>
              <p:nvPr/>
            </p:nvCxnSpPr>
            <p:spPr bwMode="auto">
              <a:xfrm rot="5400000">
                <a:off x="2714604" y="2427107"/>
                <a:ext cx="285769" cy="317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04" name="Straight Connector 103"/>
              <p:cNvCxnSpPr/>
              <p:nvPr/>
            </p:nvCxnSpPr>
            <p:spPr bwMode="auto">
              <a:xfrm>
                <a:off x="2857488" y="2285810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05" name="Straight Connector 104"/>
              <p:cNvCxnSpPr/>
              <p:nvPr/>
            </p:nvCxnSpPr>
            <p:spPr bwMode="auto">
              <a:xfrm>
                <a:off x="2857488" y="2428695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06" name="Straight Connector 105"/>
              <p:cNvCxnSpPr/>
              <p:nvPr/>
            </p:nvCxnSpPr>
            <p:spPr bwMode="auto">
              <a:xfrm>
                <a:off x="2857488" y="2571579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07" name="Straight Connector 106"/>
              <p:cNvCxnSpPr/>
              <p:nvPr/>
            </p:nvCxnSpPr>
            <p:spPr bwMode="auto">
              <a:xfrm rot="5400000" flipH="1" flipV="1">
                <a:off x="2963055" y="2238976"/>
                <a:ext cx="74617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08" name="Straight Connector 107"/>
              <p:cNvCxnSpPr/>
              <p:nvPr/>
            </p:nvCxnSpPr>
            <p:spPr bwMode="auto">
              <a:xfrm>
                <a:off x="3000364" y="2290573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09" name="Straight Connector 108"/>
              <p:cNvCxnSpPr/>
              <p:nvPr/>
            </p:nvCxnSpPr>
            <p:spPr bwMode="auto">
              <a:xfrm>
                <a:off x="3000364" y="2196904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10" name="Straight Connector 109"/>
              <p:cNvCxnSpPr/>
              <p:nvPr/>
            </p:nvCxnSpPr>
            <p:spPr bwMode="auto">
              <a:xfrm>
                <a:off x="3000364" y="2373129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11" name="Straight Connector 110"/>
              <p:cNvCxnSpPr/>
              <p:nvPr/>
            </p:nvCxnSpPr>
            <p:spPr bwMode="auto">
              <a:xfrm>
                <a:off x="3000364" y="2469972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12" name="Straight Connector 111"/>
              <p:cNvCxnSpPr/>
              <p:nvPr/>
            </p:nvCxnSpPr>
            <p:spPr bwMode="auto">
              <a:xfrm>
                <a:off x="3000364" y="2657310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13" name="Straight Connector 112"/>
              <p:cNvCxnSpPr/>
              <p:nvPr/>
            </p:nvCxnSpPr>
            <p:spPr bwMode="auto">
              <a:xfrm>
                <a:off x="3000364" y="2571579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14" name="Straight Connector 113"/>
              <p:cNvCxnSpPr/>
              <p:nvPr/>
            </p:nvCxnSpPr>
            <p:spPr bwMode="auto">
              <a:xfrm rot="5400000" flipH="1" flipV="1">
                <a:off x="2963055" y="2613651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15" name="Straight Connector 114"/>
              <p:cNvCxnSpPr/>
              <p:nvPr/>
            </p:nvCxnSpPr>
            <p:spPr bwMode="auto">
              <a:xfrm rot="5400000" flipH="1" flipV="1">
                <a:off x="2963055" y="2412025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72" name="Group 233"/>
            <p:cNvGrpSpPr>
              <a:grpSpLocks/>
            </p:cNvGrpSpPr>
            <p:nvPr/>
          </p:nvGrpSpPr>
          <p:grpSpPr bwMode="auto">
            <a:xfrm>
              <a:off x="2714612" y="2701113"/>
              <a:ext cx="428628" cy="461993"/>
              <a:chOff x="2714612" y="2196844"/>
              <a:chExt cx="428628" cy="461993"/>
            </a:xfrm>
          </p:grpSpPr>
          <p:cxnSp>
            <p:nvCxnSpPr>
              <p:cNvPr id="88" name="Straight Connector 87"/>
              <p:cNvCxnSpPr/>
              <p:nvPr/>
            </p:nvCxnSpPr>
            <p:spPr bwMode="auto">
              <a:xfrm>
                <a:off x="2714612" y="2428635"/>
                <a:ext cx="285752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9" name="Straight Connector 88"/>
              <p:cNvCxnSpPr/>
              <p:nvPr/>
            </p:nvCxnSpPr>
            <p:spPr bwMode="auto">
              <a:xfrm rot="5400000">
                <a:off x="2714604" y="2427047"/>
                <a:ext cx="285769" cy="317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90" name="Straight Connector 89"/>
              <p:cNvCxnSpPr/>
              <p:nvPr/>
            </p:nvCxnSpPr>
            <p:spPr bwMode="auto">
              <a:xfrm>
                <a:off x="2857488" y="2285750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91" name="Straight Connector 90"/>
              <p:cNvCxnSpPr/>
              <p:nvPr/>
            </p:nvCxnSpPr>
            <p:spPr bwMode="auto">
              <a:xfrm>
                <a:off x="2857488" y="2428635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92" name="Straight Connector 91"/>
              <p:cNvCxnSpPr/>
              <p:nvPr/>
            </p:nvCxnSpPr>
            <p:spPr bwMode="auto">
              <a:xfrm>
                <a:off x="2857488" y="2571519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93" name="Straight Connector 92"/>
              <p:cNvCxnSpPr/>
              <p:nvPr/>
            </p:nvCxnSpPr>
            <p:spPr bwMode="auto">
              <a:xfrm rot="5400000" flipH="1" flipV="1">
                <a:off x="2963054" y="2238916"/>
                <a:ext cx="74618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94" name="Straight Connector 93"/>
              <p:cNvCxnSpPr/>
              <p:nvPr/>
            </p:nvCxnSpPr>
            <p:spPr bwMode="auto">
              <a:xfrm>
                <a:off x="3000364" y="2290512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95" name="Straight Connector 94"/>
              <p:cNvCxnSpPr/>
              <p:nvPr/>
            </p:nvCxnSpPr>
            <p:spPr bwMode="auto">
              <a:xfrm>
                <a:off x="3000364" y="2196844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96" name="Straight Connector 95"/>
              <p:cNvCxnSpPr/>
              <p:nvPr/>
            </p:nvCxnSpPr>
            <p:spPr bwMode="auto">
              <a:xfrm>
                <a:off x="3000364" y="2373068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97" name="Straight Connector 96"/>
              <p:cNvCxnSpPr/>
              <p:nvPr/>
            </p:nvCxnSpPr>
            <p:spPr bwMode="auto">
              <a:xfrm>
                <a:off x="3000364" y="2469912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98" name="Straight Connector 97"/>
              <p:cNvCxnSpPr/>
              <p:nvPr/>
            </p:nvCxnSpPr>
            <p:spPr bwMode="auto">
              <a:xfrm>
                <a:off x="3000364" y="2657250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99" name="Straight Connector 98"/>
              <p:cNvCxnSpPr/>
              <p:nvPr/>
            </p:nvCxnSpPr>
            <p:spPr bwMode="auto">
              <a:xfrm>
                <a:off x="3000364" y="2571519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00" name="Straight Connector 99"/>
              <p:cNvCxnSpPr/>
              <p:nvPr/>
            </p:nvCxnSpPr>
            <p:spPr bwMode="auto">
              <a:xfrm rot="5400000" flipH="1" flipV="1">
                <a:off x="2963055" y="2613590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01" name="Straight Connector 100"/>
              <p:cNvCxnSpPr/>
              <p:nvPr/>
            </p:nvCxnSpPr>
            <p:spPr bwMode="auto">
              <a:xfrm rot="5400000" flipH="1" flipV="1">
                <a:off x="2963055" y="2411964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73" name="Group 248"/>
            <p:cNvGrpSpPr>
              <a:grpSpLocks/>
            </p:cNvGrpSpPr>
            <p:nvPr/>
          </p:nvGrpSpPr>
          <p:grpSpPr bwMode="auto">
            <a:xfrm>
              <a:off x="2714612" y="3240900"/>
              <a:ext cx="428628" cy="461993"/>
              <a:chOff x="2714612" y="2196224"/>
              <a:chExt cx="428628" cy="461993"/>
            </a:xfrm>
          </p:grpSpPr>
          <p:cxnSp>
            <p:nvCxnSpPr>
              <p:cNvPr id="74" name="Straight Connector 73"/>
              <p:cNvCxnSpPr/>
              <p:nvPr/>
            </p:nvCxnSpPr>
            <p:spPr bwMode="auto">
              <a:xfrm>
                <a:off x="2714612" y="2428015"/>
                <a:ext cx="285752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5" name="Straight Connector 74"/>
              <p:cNvCxnSpPr/>
              <p:nvPr/>
            </p:nvCxnSpPr>
            <p:spPr bwMode="auto">
              <a:xfrm rot="5400000">
                <a:off x="2714604" y="2426427"/>
                <a:ext cx="285769" cy="317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6" name="Straight Connector 75"/>
              <p:cNvCxnSpPr/>
              <p:nvPr/>
            </p:nvCxnSpPr>
            <p:spPr bwMode="auto">
              <a:xfrm>
                <a:off x="2857488" y="2285130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7" name="Straight Connector 76"/>
              <p:cNvCxnSpPr/>
              <p:nvPr/>
            </p:nvCxnSpPr>
            <p:spPr bwMode="auto">
              <a:xfrm>
                <a:off x="2857488" y="2428015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8" name="Straight Connector 77"/>
              <p:cNvCxnSpPr/>
              <p:nvPr/>
            </p:nvCxnSpPr>
            <p:spPr bwMode="auto">
              <a:xfrm>
                <a:off x="2857488" y="2570899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9" name="Straight Connector 78"/>
              <p:cNvCxnSpPr/>
              <p:nvPr/>
            </p:nvCxnSpPr>
            <p:spPr bwMode="auto">
              <a:xfrm rot="5400000" flipH="1" flipV="1">
                <a:off x="2963054" y="2238296"/>
                <a:ext cx="74618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0" name="Straight Connector 79"/>
              <p:cNvCxnSpPr/>
              <p:nvPr/>
            </p:nvCxnSpPr>
            <p:spPr bwMode="auto">
              <a:xfrm>
                <a:off x="3000364" y="2289892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1" name="Straight Connector 80"/>
              <p:cNvCxnSpPr/>
              <p:nvPr/>
            </p:nvCxnSpPr>
            <p:spPr bwMode="auto">
              <a:xfrm>
                <a:off x="3000364" y="2196224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2" name="Straight Connector 81"/>
              <p:cNvCxnSpPr/>
              <p:nvPr/>
            </p:nvCxnSpPr>
            <p:spPr bwMode="auto">
              <a:xfrm>
                <a:off x="3000364" y="2372448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3" name="Straight Connector 82"/>
              <p:cNvCxnSpPr/>
              <p:nvPr/>
            </p:nvCxnSpPr>
            <p:spPr bwMode="auto">
              <a:xfrm>
                <a:off x="3000364" y="2469292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4" name="Straight Connector 83"/>
              <p:cNvCxnSpPr/>
              <p:nvPr/>
            </p:nvCxnSpPr>
            <p:spPr bwMode="auto">
              <a:xfrm>
                <a:off x="3000364" y="2656630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5" name="Straight Connector 84"/>
              <p:cNvCxnSpPr/>
              <p:nvPr/>
            </p:nvCxnSpPr>
            <p:spPr bwMode="auto">
              <a:xfrm>
                <a:off x="3000364" y="2570899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6" name="Straight Connector 85"/>
              <p:cNvCxnSpPr/>
              <p:nvPr/>
            </p:nvCxnSpPr>
            <p:spPr bwMode="auto">
              <a:xfrm rot="5400000" flipH="1" flipV="1">
                <a:off x="2963055" y="2612970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7" name="Straight Connector 86"/>
              <p:cNvCxnSpPr/>
              <p:nvPr/>
            </p:nvCxnSpPr>
            <p:spPr bwMode="auto">
              <a:xfrm rot="5400000" flipH="1" flipV="1">
                <a:off x="2963055" y="2411344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cxnSp>
        <p:nvCxnSpPr>
          <p:cNvPr id="116" name="Straight Arrow Connector 115"/>
          <p:cNvCxnSpPr/>
          <p:nvPr/>
        </p:nvCxnSpPr>
        <p:spPr>
          <a:xfrm>
            <a:off x="4864110" y="2909618"/>
            <a:ext cx="3299799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/>
          <p:cNvCxnSpPr/>
          <p:nvPr/>
        </p:nvCxnSpPr>
        <p:spPr>
          <a:xfrm>
            <a:off x="4633993" y="4170240"/>
            <a:ext cx="2458356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9" name="Rounded Rectangle 118"/>
          <p:cNvSpPr/>
          <p:nvPr/>
        </p:nvSpPr>
        <p:spPr>
          <a:xfrm>
            <a:off x="2104655" y="1004158"/>
            <a:ext cx="919818" cy="229266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15875">
            <a:solidFill>
              <a:schemeClr val="tx1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000" dirty="0" smtClean="0">
                <a:solidFill>
                  <a:schemeClr val="tx1"/>
                </a:solidFill>
                <a:latin typeface="Century Gothic" pitchFamily="34" charset="0"/>
              </a:rPr>
              <a:t>Column</a:t>
            </a:r>
            <a:r>
              <a:rPr lang="en-US" sz="1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</a:t>
            </a:r>
            <a:r>
              <a:rPr lang="en-US" sz="1000" dirty="0" smtClean="0">
                <a:solidFill>
                  <a:schemeClr val="tx1"/>
                </a:solidFill>
                <a:latin typeface="Century Gothic" pitchFamily="34" charset="0"/>
              </a:rPr>
              <a:t>1: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000" dirty="0" smtClean="0">
                <a:solidFill>
                  <a:schemeClr val="tx1"/>
                </a:solidFill>
                <a:latin typeface="Century Gothic" pitchFamily="34" charset="0"/>
              </a:rPr>
              <a:t>Opening</a:t>
            </a:r>
            <a:r>
              <a:rPr lang="en-US" sz="1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 </a:t>
            </a:r>
            <a:r>
              <a:rPr lang="en-US" sz="1000" dirty="0" smtClean="0">
                <a:solidFill>
                  <a:schemeClr val="tx1"/>
                </a:solidFill>
                <a:latin typeface="Century Gothic" pitchFamily="34" charset="0"/>
              </a:rPr>
              <a:t>2011/01</a:t>
            </a:r>
          </a:p>
          <a:p>
            <a:pPr algn="ctr">
              <a:lnSpc>
                <a:spcPct val="85000"/>
              </a:lnSpc>
              <a:defRPr/>
            </a:pPr>
            <a:endParaRPr lang="en-US" sz="11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999.99</a:t>
            </a:r>
          </a:p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999.99 999.99</a:t>
            </a:r>
          </a:p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999.99 999.99</a:t>
            </a:r>
          </a:p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999.99</a:t>
            </a:r>
          </a:p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999.99 999.99</a:t>
            </a:r>
          </a:p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999.99</a:t>
            </a:r>
            <a:endParaRPr lang="en-US" sz="11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grpSp>
        <p:nvGrpSpPr>
          <p:cNvPr id="122" name="Group 121"/>
          <p:cNvGrpSpPr/>
          <p:nvPr/>
        </p:nvGrpSpPr>
        <p:grpSpPr>
          <a:xfrm>
            <a:off x="3024473" y="1021284"/>
            <a:ext cx="1839637" cy="2292660"/>
            <a:chOff x="3024473" y="911556"/>
            <a:chExt cx="1839637" cy="2292660"/>
          </a:xfrm>
        </p:grpSpPr>
        <p:sp>
          <p:nvSpPr>
            <p:cNvPr id="120" name="Rounded Rectangle 119"/>
            <p:cNvSpPr/>
            <p:nvPr/>
          </p:nvSpPr>
          <p:spPr>
            <a:xfrm>
              <a:off x="3024473" y="911556"/>
              <a:ext cx="919818" cy="2292660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5875">
              <a:solidFill>
                <a:schemeClr val="tx1"/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>
                <a:lnSpc>
                  <a:spcPct val="85000"/>
                </a:lnSpc>
                <a:defRPr/>
              </a:pPr>
              <a:r>
                <a:rPr lang="en-US" sz="1000" dirty="0" smtClean="0">
                  <a:solidFill>
                    <a:schemeClr val="tx1"/>
                  </a:solidFill>
                  <a:latin typeface="Century Gothic" pitchFamily="34" charset="0"/>
                </a:rPr>
                <a:t>Column 2:</a:t>
              </a:r>
            </a:p>
            <a:p>
              <a:pPr algn="ctr">
                <a:lnSpc>
                  <a:spcPct val="85000"/>
                </a:lnSpc>
                <a:defRPr/>
              </a:pPr>
              <a:r>
                <a:rPr lang="en-US" sz="1000" dirty="0" smtClean="0">
                  <a:solidFill>
                    <a:schemeClr val="tx1"/>
                  </a:solidFill>
                  <a:latin typeface="Century Gothic" pitchFamily="34" charset="0"/>
                </a:rPr>
                <a:t>Activity  2011/01-12</a:t>
              </a:r>
            </a:p>
            <a:p>
              <a:pPr algn="ctr"/>
              <a:r>
                <a:rPr lang="en-US" sz="1100" dirty="0" smtClean="0">
                  <a:solidFill>
                    <a:schemeClr val="tx1"/>
                  </a:solidFill>
                </a:rPr>
                <a:t>999.99</a:t>
              </a:r>
            </a:p>
            <a:p>
              <a:pPr algn="ctr"/>
              <a:r>
                <a:rPr lang="en-US" sz="1100" dirty="0" smtClean="0">
                  <a:solidFill>
                    <a:schemeClr val="tx1"/>
                  </a:solidFill>
                </a:rPr>
                <a:t>999.99 999.99</a:t>
              </a:r>
            </a:p>
            <a:p>
              <a:pPr algn="ctr"/>
              <a:r>
                <a:rPr lang="en-US" sz="1100" dirty="0" smtClean="0">
                  <a:solidFill>
                    <a:schemeClr val="tx1"/>
                  </a:solidFill>
                </a:rPr>
                <a:t>999.99 999.99</a:t>
              </a:r>
            </a:p>
            <a:p>
              <a:pPr algn="ctr"/>
              <a:r>
                <a:rPr lang="en-US" sz="1100" dirty="0" smtClean="0">
                  <a:solidFill>
                    <a:schemeClr val="tx1"/>
                  </a:solidFill>
                </a:rPr>
                <a:t>999.99</a:t>
              </a:r>
            </a:p>
            <a:p>
              <a:pPr algn="ctr"/>
              <a:r>
                <a:rPr lang="en-US" sz="1100" dirty="0" smtClean="0">
                  <a:solidFill>
                    <a:schemeClr val="tx1"/>
                  </a:solidFill>
                </a:rPr>
                <a:t>999.99 999.99</a:t>
              </a:r>
            </a:p>
            <a:p>
              <a:pPr algn="ctr"/>
              <a:r>
                <a:rPr lang="en-US" sz="1100" dirty="0" smtClean="0">
                  <a:solidFill>
                    <a:schemeClr val="tx1"/>
                  </a:solidFill>
                </a:rPr>
                <a:t>999.99</a:t>
              </a:r>
              <a:endParaRPr lang="en-US" sz="11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endParaRPr>
            </a:p>
          </p:txBody>
        </p:sp>
        <p:sp>
          <p:nvSpPr>
            <p:cNvPr id="121" name="Rounded Rectangle 120"/>
            <p:cNvSpPr/>
            <p:nvPr/>
          </p:nvSpPr>
          <p:spPr>
            <a:xfrm>
              <a:off x="3944292" y="911556"/>
              <a:ext cx="919818" cy="2292660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5875">
              <a:solidFill>
                <a:schemeClr val="tx1"/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>
                <a:lnSpc>
                  <a:spcPct val="85000"/>
                </a:lnSpc>
                <a:defRPr/>
              </a:pPr>
              <a:r>
                <a:rPr lang="en-US" sz="1000" dirty="0" smtClean="0">
                  <a:solidFill>
                    <a:schemeClr val="tx1"/>
                  </a:solidFill>
                  <a:latin typeface="Century Gothic" pitchFamily="34" charset="0"/>
                </a:rPr>
                <a:t>Column 3:</a:t>
              </a:r>
            </a:p>
            <a:p>
              <a:pPr algn="ctr">
                <a:lnSpc>
                  <a:spcPct val="85000"/>
                </a:lnSpc>
                <a:defRPr/>
              </a:pPr>
              <a:r>
                <a:rPr lang="en-US" sz="1000" dirty="0" smtClean="0">
                  <a:solidFill>
                    <a:schemeClr val="tx1"/>
                  </a:solidFill>
                  <a:latin typeface="Century Gothic" pitchFamily="34" charset="0"/>
                </a:rPr>
                <a:t>Closing  2011/12</a:t>
              </a:r>
            </a:p>
            <a:p>
              <a:pPr algn="ctr">
                <a:lnSpc>
                  <a:spcPct val="85000"/>
                </a:lnSpc>
                <a:defRPr/>
              </a:pPr>
              <a:endParaRPr lang="en-US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endParaRPr>
            </a:p>
            <a:p>
              <a:pPr algn="ctr"/>
              <a:r>
                <a:rPr lang="en-US" sz="1100" dirty="0" smtClean="0">
                  <a:solidFill>
                    <a:schemeClr val="tx1"/>
                  </a:solidFill>
                </a:rPr>
                <a:t>999.99</a:t>
              </a:r>
            </a:p>
            <a:p>
              <a:pPr algn="ctr"/>
              <a:r>
                <a:rPr lang="en-US" sz="1100" dirty="0" smtClean="0">
                  <a:solidFill>
                    <a:schemeClr val="tx1"/>
                  </a:solidFill>
                </a:rPr>
                <a:t>999.99 999.99</a:t>
              </a:r>
            </a:p>
            <a:p>
              <a:pPr algn="ctr"/>
              <a:r>
                <a:rPr lang="en-US" sz="1100" dirty="0" smtClean="0">
                  <a:solidFill>
                    <a:schemeClr val="tx1"/>
                  </a:solidFill>
                </a:rPr>
                <a:t>999.99 999.99</a:t>
              </a:r>
            </a:p>
            <a:p>
              <a:pPr algn="ctr"/>
              <a:r>
                <a:rPr lang="en-US" sz="1100" dirty="0" smtClean="0">
                  <a:solidFill>
                    <a:schemeClr val="tx1"/>
                  </a:solidFill>
                </a:rPr>
                <a:t>999.99</a:t>
              </a:r>
            </a:p>
            <a:p>
              <a:pPr algn="ctr"/>
              <a:r>
                <a:rPr lang="en-US" sz="1100" dirty="0" smtClean="0">
                  <a:solidFill>
                    <a:schemeClr val="tx1"/>
                  </a:solidFill>
                </a:rPr>
                <a:t>999.99 999.99</a:t>
              </a:r>
            </a:p>
            <a:p>
              <a:pPr algn="ctr"/>
              <a:r>
                <a:rPr lang="en-US" sz="1100" dirty="0" smtClean="0">
                  <a:solidFill>
                    <a:schemeClr val="tx1"/>
                  </a:solidFill>
                </a:rPr>
                <a:t>999.99</a:t>
              </a:r>
              <a:endParaRPr lang="en-US" sz="11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endParaRPr>
            </a:p>
          </p:txBody>
        </p:sp>
      </p:grpSp>
      <p:sp>
        <p:nvSpPr>
          <p:cNvPr id="123" name="Content Placeholder 2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908430" y="1028891"/>
            <a:ext cx="3640347" cy="5238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Report Title: “Global Sales”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Financial Report Run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AF-FRW-350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7119" y="1613139"/>
            <a:ext cx="7237463" cy="3844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Global Sales Report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AF-FRW-360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2528" y="1136315"/>
            <a:ext cx="8883712" cy="4889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Group reporting solution</a:t>
            </a:r>
          </a:p>
          <a:p>
            <a:pPr>
              <a:spcBef>
                <a:spcPts val="2400"/>
              </a:spcBef>
            </a:pPr>
            <a:r>
              <a:rPr lang="en-GB" dirty="0" smtClean="0"/>
              <a:t>Combines the existing Financials report functionality into a single user experience</a:t>
            </a:r>
          </a:p>
          <a:p>
            <a:pPr>
              <a:spcBef>
                <a:spcPts val="2400"/>
              </a:spcBef>
            </a:pPr>
            <a:r>
              <a:rPr lang="en-GB" dirty="0" smtClean="0"/>
              <a:t>Produce reports built on:</a:t>
            </a:r>
          </a:p>
          <a:p>
            <a:pPr lvl="1"/>
            <a:r>
              <a:rPr lang="en-GB" dirty="0" smtClean="0"/>
              <a:t>A common chart of accounts</a:t>
            </a:r>
          </a:p>
          <a:p>
            <a:pPr lvl="1"/>
            <a:r>
              <a:rPr lang="en-GB" dirty="0" smtClean="0"/>
              <a:t>A common currency – the presentation currency</a:t>
            </a:r>
          </a:p>
          <a:p>
            <a:pPr lvl="1"/>
            <a:r>
              <a:rPr lang="en-GB" dirty="0" smtClean="0"/>
              <a:t>A common calendar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Introduction to Financial Report Writer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AF-FRW-020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2200" y="1107752"/>
            <a:ext cx="5511800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7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200" dirty="0" smtClean="0"/>
              <a:t>Single solution </a:t>
            </a:r>
            <a:br>
              <a:rPr lang="en-US" sz="2200" dirty="0" smtClean="0"/>
            </a:br>
            <a:r>
              <a:rPr lang="en-US" sz="2200" dirty="0" smtClean="0"/>
              <a:t>for GL reporting</a:t>
            </a:r>
          </a:p>
          <a:p>
            <a:pPr>
              <a:spcBef>
                <a:spcPts val="1200"/>
              </a:spcBef>
            </a:pPr>
            <a:r>
              <a:rPr lang="en-US" sz="2200" dirty="0" smtClean="0"/>
              <a:t>Real time</a:t>
            </a:r>
          </a:p>
          <a:p>
            <a:pPr>
              <a:spcBef>
                <a:spcPts val="1200"/>
              </a:spcBef>
            </a:pPr>
            <a:r>
              <a:rPr lang="en-US" sz="2200" dirty="0" smtClean="0"/>
              <a:t>Multi-domain</a:t>
            </a:r>
          </a:p>
          <a:p>
            <a:pPr>
              <a:spcBef>
                <a:spcPts val="1200"/>
              </a:spcBef>
            </a:pPr>
            <a:r>
              <a:rPr lang="en-US" sz="2200" dirty="0" smtClean="0"/>
              <a:t>Consolidated</a:t>
            </a:r>
          </a:p>
          <a:p>
            <a:pPr>
              <a:spcBef>
                <a:spcPts val="1200"/>
              </a:spcBef>
            </a:pPr>
            <a:r>
              <a:rPr lang="en-US" sz="2200" dirty="0" smtClean="0"/>
              <a:t>Chart Translation</a:t>
            </a:r>
          </a:p>
          <a:p>
            <a:pPr>
              <a:spcBef>
                <a:spcPts val="1200"/>
              </a:spcBef>
            </a:pPr>
            <a:r>
              <a:rPr lang="en-US" sz="2200" dirty="0" smtClean="0"/>
              <a:t>Currency Translation</a:t>
            </a:r>
          </a:p>
          <a:p>
            <a:pPr>
              <a:spcBef>
                <a:spcPts val="1200"/>
              </a:spcBef>
            </a:pPr>
            <a:r>
              <a:rPr lang="en-US" sz="2200" dirty="0" smtClean="0"/>
              <a:t>Multi-GAAP</a:t>
            </a:r>
          </a:p>
          <a:p>
            <a:pPr eaLnBrk="1" hangingPunct="1"/>
            <a:endParaRPr lang="en-US" dirty="0" smtClean="0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Benefits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AF-FRW-030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/>
            <a:r>
              <a:rPr lang="en-US" dirty="0" smtClean="0">
                <a:solidFill>
                  <a:srgbClr val="4F81BD"/>
                </a:solidFill>
              </a:rPr>
              <a:t>Build and run flexible reports</a:t>
            </a:r>
          </a:p>
          <a:p>
            <a:pPr marL="914400" lvl="1" indent="-457200"/>
            <a:r>
              <a:rPr lang="en-US" dirty="0" smtClean="0"/>
              <a:t>Flexible report hierarchies</a:t>
            </a:r>
          </a:p>
          <a:p>
            <a:pPr marL="914400" lvl="1" indent="-457200"/>
            <a:r>
              <a:rPr lang="en-US" dirty="0" smtClean="0"/>
              <a:t>Flexible row and column definitions with in-line calculations</a:t>
            </a:r>
          </a:p>
          <a:p>
            <a:pPr marL="914400" lvl="1" indent="-457200"/>
            <a:r>
              <a:rPr lang="en-US" dirty="0" smtClean="0"/>
              <a:t>Reusable analysis codes</a:t>
            </a:r>
          </a:p>
          <a:p>
            <a:pPr marL="514350" indent="-514350">
              <a:spcBef>
                <a:spcPts val="3000"/>
              </a:spcBef>
            </a:pPr>
            <a:r>
              <a:rPr lang="en-US" dirty="0" smtClean="0">
                <a:solidFill>
                  <a:srgbClr val="4F81BD"/>
                </a:solidFill>
              </a:rPr>
              <a:t>Based on harmonized data in a reporting cube</a:t>
            </a:r>
          </a:p>
          <a:p>
            <a:pPr marL="914400" lvl="1" indent="-457200"/>
            <a:r>
              <a:rPr lang="en-US" dirty="0" smtClean="0"/>
              <a:t>Across multiple COAs, currencies, GAAPs</a:t>
            </a:r>
          </a:p>
          <a:p>
            <a:pPr marL="914400" lvl="1" indent="-457200"/>
            <a:r>
              <a:rPr lang="en-US" dirty="0" smtClean="0"/>
              <a:t>Optimized for reporting inquiries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Financial Report Writer – Main Features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AF-FRW-040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Financial Report Writer Components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AF-FRW-050</a:t>
            </a:r>
            <a:endParaRPr lang="en-US" dirty="0"/>
          </a:p>
        </p:txBody>
      </p:sp>
      <p:sp>
        <p:nvSpPr>
          <p:cNvPr id="5" name="Rounded Rectangle 4"/>
          <p:cNvSpPr/>
          <p:nvPr>
            <p:custDataLst>
              <p:tags r:id="rId1"/>
            </p:custDataLst>
          </p:nvPr>
        </p:nvSpPr>
        <p:spPr>
          <a:xfrm>
            <a:off x="5805285" y="1304150"/>
            <a:ext cx="2910624" cy="403781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Reports</a:t>
            </a:r>
          </a:p>
        </p:txBody>
      </p:sp>
      <p:cxnSp>
        <p:nvCxnSpPr>
          <p:cNvPr id="6" name="Straight Arrow Connector 5"/>
          <p:cNvCxnSpPr/>
          <p:nvPr>
            <p:custDataLst>
              <p:tags r:id="rId2"/>
            </p:custDataLst>
          </p:nvPr>
        </p:nvCxnSpPr>
        <p:spPr>
          <a:xfrm>
            <a:off x="3779262" y="3399823"/>
            <a:ext cx="1970592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6"/>
          <p:cNvSpPr/>
          <p:nvPr>
            <p:custDataLst>
              <p:tags r:id="rId3"/>
            </p:custDataLst>
          </p:nvPr>
        </p:nvSpPr>
        <p:spPr>
          <a:xfrm>
            <a:off x="971874" y="987714"/>
            <a:ext cx="2910624" cy="529674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Report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Cube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8" name="Rounded Rectangle 7"/>
          <p:cNvSpPr/>
          <p:nvPr>
            <p:custDataLst>
              <p:tags r:id="rId4"/>
            </p:custDataLst>
          </p:nvPr>
        </p:nvSpPr>
        <p:spPr>
          <a:xfrm>
            <a:off x="1122266" y="1863236"/>
            <a:ext cx="2656996" cy="2372611"/>
          </a:xfrm>
          <a:prstGeom prst="roundRect">
            <a:avLst/>
          </a:prstGeom>
          <a:solidFill>
            <a:schemeClr val="bg2">
              <a:lumMod val="95000"/>
            </a:schemeClr>
          </a:solidFill>
          <a:ln w="31750" algn="ctr">
            <a:noFill/>
            <a:round/>
            <a:headEnd/>
            <a:tailEnd/>
          </a:ln>
          <a:effectLst/>
        </p:spPr>
        <p:txBody>
          <a:bodyPr wrap="square" lIns="91440" tIns="0" rIns="0" bIns="0" anchor="ctr" anchorCtr="1"/>
          <a:lstStyle/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-Entity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-Layer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-GL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-Sub-Account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-Cost Center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-Project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-SAF 1-10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-Intercompany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-Daybook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-TC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</a:t>
            </a:r>
          </a:p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</p:txBody>
      </p:sp>
      <p:sp>
        <p:nvSpPr>
          <p:cNvPr id="9" name="Rounded Rectangle 8"/>
          <p:cNvSpPr/>
          <p:nvPr>
            <p:custDataLst>
              <p:tags r:id="rId5"/>
            </p:custDataLst>
          </p:nvPr>
        </p:nvSpPr>
        <p:spPr>
          <a:xfrm>
            <a:off x="1122266" y="5403739"/>
            <a:ext cx="2656996" cy="478998"/>
          </a:xfrm>
          <a:prstGeom prst="roundRect">
            <a:avLst/>
          </a:prstGeom>
          <a:solidFill>
            <a:schemeClr val="bg2">
              <a:lumMod val="95000"/>
            </a:schemeClr>
          </a:solidFill>
          <a:ln w="31750" algn="ctr">
            <a:noFill/>
            <a:round/>
            <a:headEnd/>
            <a:tailEnd/>
          </a:ln>
          <a:effectLst/>
        </p:spPr>
        <p:txBody>
          <a:bodyPr wrap="square" lIns="91440" tIns="0" rIns="0" bIns="0" anchor="ctr" anchorCtr="1"/>
          <a:lstStyle/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Report Calendar</a:t>
            </a:r>
          </a:p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</p:txBody>
      </p:sp>
      <p:sp>
        <p:nvSpPr>
          <p:cNvPr id="10" name="Rounded Rectangle 9"/>
          <p:cNvSpPr/>
          <p:nvPr>
            <p:custDataLst>
              <p:tags r:id="rId6"/>
            </p:custDataLst>
          </p:nvPr>
        </p:nvSpPr>
        <p:spPr>
          <a:xfrm>
            <a:off x="1122266" y="4511470"/>
            <a:ext cx="2656996" cy="704191"/>
          </a:xfrm>
          <a:prstGeom prst="roundRect">
            <a:avLst/>
          </a:prstGeom>
          <a:solidFill>
            <a:schemeClr val="bg2">
              <a:lumMod val="95000"/>
            </a:schemeClr>
          </a:solidFill>
          <a:ln w="31750" algn="ctr">
            <a:noFill/>
            <a:round/>
            <a:headEnd/>
            <a:tailEnd/>
          </a:ln>
          <a:effectLst/>
        </p:spPr>
        <p:txBody>
          <a:bodyPr wrap="square" lIns="91440" tIns="0" rIns="0" bIns="0" anchor="ctr" anchorCtr="1"/>
          <a:lstStyle/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Presentation Currency</a:t>
            </a:r>
          </a:p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</p:txBody>
      </p:sp>
      <p:sp>
        <p:nvSpPr>
          <p:cNvPr id="11" name="Vertical Scroll 10"/>
          <p:cNvSpPr/>
          <p:nvPr>
            <p:custDataLst>
              <p:tags r:id="rId7"/>
            </p:custDataLst>
          </p:nvPr>
        </p:nvSpPr>
        <p:spPr>
          <a:xfrm>
            <a:off x="5906684" y="1863236"/>
            <a:ext cx="2227006" cy="2372611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Vertical Scroll 11"/>
          <p:cNvSpPr/>
          <p:nvPr>
            <p:custDataLst>
              <p:tags r:id="rId8"/>
            </p:custDataLst>
          </p:nvPr>
        </p:nvSpPr>
        <p:spPr>
          <a:xfrm>
            <a:off x="6157409" y="2160038"/>
            <a:ext cx="2227006" cy="2372611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Vertical Scroll 12"/>
          <p:cNvSpPr/>
          <p:nvPr>
            <p:custDataLst>
              <p:tags r:id="rId9"/>
            </p:custDataLst>
          </p:nvPr>
        </p:nvSpPr>
        <p:spPr>
          <a:xfrm>
            <a:off x="6416060" y="2462062"/>
            <a:ext cx="2227006" cy="2372611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2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864957" y="2714354"/>
            <a:ext cx="1413971" cy="2047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Report Chart and Report Cube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AF-FRW-070</a:t>
            </a:r>
            <a:endParaRPr lang="en-US" dirty="0"/>
          </a:p>
        </p:txBody>
      </p:sp>
      <p:cxnSp>
        <p:nvCxnSpPr>
          <p:cNvPr id="4" name="Straight Arrow Connector 3"/>
          <p:cNvCxnSpPr/>
          <p:nvPr>
            <p:custDataLst>
              <p:tags r:id="rId1"/>
            </p:custDataLst>
          </p:nvPr>
        </p:nvCxnSpPr>
        <p:spPr>
          <a:xfrm flipV="1">
            <a:off x="2399211" y="3840640"/>
            <a:ext cx="1707840" cy="554795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>
            <p:custDataLst>
              <p:tags r:id="rId2"/>
            </p:custDataLst>
          </p:nvPr>
        </p:nvCxnSpPr>
        <p:spPr>
          <a:xfrm flipV="1">
            <a:off x="2631621" y="4146573"/>
            <a:ext cx="1878386" cy="1119465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5"/>
          <p:cNvSpPr/>
          <p:nvPr>
            <p:custDataLst>
              <p:tags r:id="rId3"/>
            </p:custDataLst>
          </p:nvPr>
        </p:nvSpPr>
        <p:spPr>
          <a:xfrm>
            <a:off x="5175919" y="2187917"/>
            <a:ext cx="1528863" cy="282962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Report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Cube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7" name="Rounded Rectangle 6"/>
          <p:cNvSpPr/>
          <p:nvPr>
            <p:custDataLst>
              <p:tags r:id="rId4"/>
            </p:custDataLst>
          </p:nvPr>
        </p:nvSpPr>
        <p:spPr>
          <a:xfrm>
            <a:off x="7218829" y="2356963"/>
            <a:ext cx="1528863" cy="215707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Reports</a:t>
            </a:r>
          </a:p>
        </p:txBody>
      </p:sp>
      <p:cxnSp>
        <p:nvCxnSpPr>
          <p:cNvPr id="8" name="Straight Arrow Connector 7"/>
          <p:cNvCxnSpPr/>
          <p:nvPr>
            <p:custDataLst>
              <p:tags r:id="rId5"/>
            </p:custDataLst>
          </p:nvPr>
        </p:nvCxnSpPr>
        <p:spPr>
          <a:xfrm>
            <a:off x="6236997" y="3475663"/>
            <a:ext cx="1035093" cy="84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>
            <p:custDataLst>
              <p:tags r:id="rId6"/>
            </p:custDataLst>
          </p:nvPr>
        </p:nvSpPr>
        <p:spPr>
          <a:xfrm>
            <a:off x="5239417" y="2838517"/>
            <a:ext cx="1395640" cy="1002123"/>
          </a:xfrm>
          <a:prstGeom prst="roundRect">
            <a:avLst/>
          </a:prstGeom>
          <a:solidFill>
            <a:schemeClr val="bg2">
              <a:lumMod val="95000"/>
            </a:schemeClr>
          </a:solidFill>
          <a:ln w="31750" algn="ctr">
            <a:noFill/>
            <a:round/>
            <a:headEnd/>
            <a:tailEnd/>
          </a:ln>
          <a:effectLst/>
        </p:spPr>
        <p:txBody>
          <a:bodyPr wrap="square" lIns="91440" tIns="0" rIns="0" bIns="0" anchor="ctr" anchorCtr="1"/>
          <a:lstStyle/>
          <a:p>
            <a:pPr algn="ctr"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Reporting</a:t>
            </a:r>
            <a:b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</a:b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COA</a:t>
            </a:r>
          </a:p>
        </p:txBody>
      </p:sp>
      <p:sp>
        <p:nvSpPr>
          <p:cNvPr id="10" name="Rounded Rectangle 9"/>
          <p:cNvSpPr/>
          <p:nvPr>
            <p:custDataLst>
              <p:tags r:id="rId7"/>
            </p:custDataLst>
          </p:nvPr>
        </p:nvSpPr>
        <p:spPr>
          <a:xfrm>
            <a:off x="5239417" y="4500287"/>
            <a:ext cx="1395640" cy="455259"/>
          </a:xfrm>
          <a:prstGeom prst="roundRect">
            <a:avLst/>
          </a:prstGeom>
          <a:solidFill>
            <a:schemeClr val="bg2">
              <a:lumMod val="95000"/>
            </a:schemeClr>
          </a:solidFill>
          <a:ln w="31750" algn="ctr">
            <a:noFill/>
            <a:round/>
            <a:headEnd/>
            <a:tailEnd/>
          </a:ln>
          <a:effectLst/>
        </p:spPr>
        <p:txBody>
          <a:bodyPr wrap="square" lIns="91440" tIns="0" rIns="0" bIns="0" anchor="ctr" anchorCtr="1"/>
          <a:lstStyle/>
          <a:p>
            <a:pPr algn="ctr">
              <a:lnSpc>
                <a:spcPct val="85000"/>
              </a:lnSpc>
              <a:defRPr/>
            </a:pPr>
            <a:r>
              <a:rPr lang="en-US" sz="1400" dirty="0" smtClean="0">
                <a:solidFill>
                  <a:srgbClr val="141414"/>
                </a:solidFill>
                <a:latin typeface="Century Gothic" pitchFamily="34" charset="0"/>
              </a:rPr>
              <a:t>Report Calendar</a:t>
            </a:r>
          </a:p>
        </p:txBody>
      </p:sp>
      <p:sp>
        <p:nvSpPr>
          <p:cNvPr id="11" name="Rounded Rectangle 10"/>
          <p:cNvSpPr/>
          <p:nvPr>
            <p:custDataLst>
              <p:tags r:id="rId8"/>
            </p:custDataLst>
          </p:nvPr>
        </p:nvSpPr>
        <p:spPr>
          <a:xfrm>
            <a:off x="5239417" y="4013538"/>
            <a:ext cx="1395640" cy="447235"/>
          </a:xfrm>
          <a:prstGeom prst="roundRect">
            <a:avLst/>
          </a:prstGeom>
          <a:solidFill>
            <a:schemeClr val="bg2">
              <a:lumMod val="95000"/>
            </a:schemeClr>
          </a:solidFill>
          <a:ln w="31750" algn="ctr">
            <a:noFill/>
            <a:round/>
            <a:headEnd/>
            <a:tailEnd/>
          </a:ln>
          <a:effectLst/>
        </p:spPr>
        <p:txBody>
          <a:bodyPr wrap="square" lIns="91440" tIns="0" rIns="0" bIns="0" anchor="ctr" anchorCtr="1"/>
          <a:lstStyle/>
          <a:p>
            <a:pPr algn="ctr">
              <a:lnSpc>
                <a:spcPct val="85000"/>
              </a:lnSpc>
              <a:defRPr/>
            </a:pPr>
            <a:r>
              <a:rPr lang="en-US" sz="1400" dirty="0" smtClean="0">
                <a:solidFill>
                  <a:srgbClr val="141414"/>
                </a:solidFill>
                <a:latin typeface="Century Gothic" pitchFamily="34" charset="0"/>
              </a:rPr>
              <a:t>Presentation Currency</a:t>
            </a:r>
          </a:p>
        </p:txBody>
      </p:sp>
      <p:sp>
        <p:nvSpPr>
          <p:cNvPr id="12" name="Vertical Scroll 11"/>
          <p:cNvSpPr/>
          <p:nvPr>
            <p:custDataLst>
              <p:tags r:id="rId9"/>
            </p:custDataLst>
          </p:nvPr>
        </p:nvSpPr>
        <p:spPr>
          <a:xfrm>
            <a:off x="7272090" y="2808037"/>
            <a:ext cx="1169779" cy="1267493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Vertical Scroll 12"/>
          <p:cNvSpPr/>
          <p:nvPr>
            <p:custDataLst>
              <p:tags r:id="rId10"/>
            </p:custDataLst>
          </p:nvPr>
        </p:nvSpPr>
        <p:spPr>
          <a:xfrm>
            <a:off x="7403789" y="2966594"/>
            <a:ext cx="1169779" cy="1267493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Vertical Scroll 13"/>
          <p:cNvSpPr/>
          <p:nvPr>
            <p:custDataLst>
              <p:tags r:id="rId11"/>
            </p:custDataLst>
          </p:nvPr>
        </p:nvSpPr>
        <p:spPr>
          <a:xfrm>
            <a:off x="7539650" y="3127941"/>
            <a:ext cx="1169779" cy="1267493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Picture 2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7775443" y="3262720"/>
            <a:ext cx="742716" cy="109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6" name="Straight Arrow Connector 15"/>
          <p:cNvCxnSpPr/>
          <p:nvPr>
            <p:custDataLst>
              <p:tags r:id="rId13"/>
            </p:custDataLst>
          </p:nvPr>
        </p:nvCxnSpPr>
        <p:spPr>
          <a:xfrm rot="5400000" flipH="1" flipV="1">
            <a:off x="3175829" y="2061681"/>
            <a:ext cx="41104" cy="3123203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>
            <p:custDataLst>
              <p:tags r:id="rId14"/>
            </p:custDataLst>
          </p:nvPr>
        </p:nvCxnSpPr>
        <p:spPr>
          <a:xfrm>
            <a:off x="1934391" y="3029538"/>
            <a:ext cx="2575616" cy="446973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>
            <p:custDataLst>
              <p:tags r:id="rId15"/>
            </p:custDataLst>
          </p:nvPr>
        </p:nvCxnSpPr>
        <p:spPr>
          <a:xfrm>
            <a:off x="1701981" y="2316839"/>
            <a:ext cx="2808026" cy="811102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Rounded Rectangle 23"/>
          <p:cNvSpPr/>
          <p:nvPr/>
        </p:nvSpPr>
        <p:spPr>
          <a:xfrm>
            <a:off x="2771343" y="2199141"/>
            <a:ext cx="2286000" cy="158242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Report  Chart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Maintenance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2879829" y="2920489"/>
            <a:ext cx="2095112" cy="64531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bg1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COA</a:t>
            </a:r>
            <a:b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</a:b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Cross-Reference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2796931" y="3799652"/>
            <a:ext cx="2244914" cy="1217887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endParaRPr lang="en-US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Cube Definition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Maintenance</a:t>
            </a:r>
          </a:p>
        </p:txBody>
      </p:sp>
      <p:sp>
        <p:nvSpPr>
          <p:cNvPr id="27" name="Right Arrow 26"/>
          <p:cNvSpPr/>
          <p:nvPr/>
        </p:nvSpPr>
        <p:spPr>
          <a:xfrm>
            <a:off x="5041845" y="3262720"/>
            <a:ext cx="320569" cy="303087"/>
          </a:xfrm>
          <a:prstGeom prst="rightArrow">
            <a:avLst/>
          </a:prstGeom>
          <a:solidFill>
            <a:schemeClr val="bg1"/>
          </a:solidFill>
          <a:ln w="15875">
            <a:solidFill>
              <a:schemeClr val="accent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ight Arrow 27"/>
          <p:cNvSpPr/>
          <p:nvPr/>
        </p:nvSpPr>
        <p:spPr>
          <a:xfrm>
            <a:off x="5027334" y="4096503"/>
            <a:ext cx="320569" cy="303087"/>
          </a:xfrm>
          <a:prstGeom prst="rightArrow">
            <a:avLst/>
          </a:prstGeom>
          <a:solidFill>
            <a:schemeClr val="bg1"/>
          </a:solidFill>
          <a:ln w="15875">
            <a:solidFill>
              <a:schemeClr val="accent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ight Arrow 28"/>
          <p:cNvSpPr/>
          <p:nvPr/>
        </p:nvSpPr>
        <p:spPr>
          <a:xfrm>
            <a:off x="5027334" y="4537841"/>
            <a:ext cx="320569" cy="303087"/>
          </a:xfrm>
          <a:prstGeom prst="rightArrow">
            <a:avLst/>
          </a:prstGeom>
          <a:solidFill>
            <a:schemeClr val="bg1"/>
          </a:solidFill>
          <a:ln w="15875">
            <a:solidFill>
              <a:schemeClr val="accent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ounded Rectangle 29"/>
          <p:cNvSpPr/>
          <p:nvPr>
            <p:custDataLst>
              <p:tags r:id="rId16"/>
            </p:custDataLst>
          </p:nvPr>
        </p:nvSpPr>
        <p:spPr>
          <a:xfrm>
            <a:off x="191514" y="1505737"/>
            <a:ext cx="1528863" cy="162220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Source domains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31" name="Rounded Rectangle 30"/>
          <p:cNvSpPr/>
          <p:nvPr>
            <p:custDataLst>
              <p:tags r:id="rId17"/>
            </p:custDataLst>
          </p:nvPr>
        </p:nvSpPr>
        <p:spPr>
          <a:xfrm>
            <a:off x="423924" y="2218436"/>
            <a:ext cx="1528863" cy="162220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Source domains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32" name="Rounded Rectangle 31"/>
          <p:cNvSpPr/>
          <p:nvPr>
            <p:custDataLst>
              <p:tags r:id="rId18"/>
            </p:custDataLst>
          </p:nvPr>
        </p:nvSpPr>
        <p:spPr>
          <a:xfrm>
            <a:off x="656334" y="2931135"/>
            <a:ext cx="1528863" cy="162220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Source domains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33" name="Rounded Rectangle 32"/>
          <p:cNvSpPr/>
          <p:nvPr>
            <p:custDataLst>
              <p:tags r:id="rId19"/>
            </p:custDataLst>
          </p:nvPr>
        </p:nvSpPr>
        <p:spPr>
          <a:xfrm>
            <a:off x="888744" y="3643834"/>
            <a:ext cx="1528863" cy="162220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Source domains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34" name="Rounded Rectangle 33"/>
          <p:cNvSpPr/>
          <p:nvPr>
            <p:custDataLst>
              <p:tags r:id="rId20"/>
            </p:custDataLst>
          </p:nvPr>
        </p:nvSpPr>
        <p:spPr>
          <a:xfrm>
            <a:off x="1121154" y="4356533"/>
            <a:ext cx="1528863" cy="162220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Source</a:t>
            </a:r>
            <a:r>
              <a:rPr lang="en-US" sz="1800" dirty="0" smtClean="0">
                <a:solidFill>
                  <a:schemeClr val="bg1"/>
                </a:solidFill>
                <a:latin typeface="Century Gothic" pitchFamily="34" charset="0"/>
              </a:rPr>
              <a:t> </a:t>
            </a: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domains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Real-Time Update of Report Cube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AF-FRW-190</a:t>
            </a:r>
            <a:endParaRPr lang="en-US" dirty="0"/>
          </a:p>
        </p:txBody>
      </p:sp>
      <p:cxnSp>
        <p:nvCxnSpPr>
          <p:cNvPr id="4" name="Straight Arrow Connector 3"/>
          <p:cNvCxnSpPr/>
          <p:nvPr>
            <p:custDataLst>
              <p:tags r:id="rId1"/>
            </p:custDataLst>
          </p:nvPr>
        </p:nvCxnSpPr>
        <p:spPr>
          <a:xfrm flipV="1">
            <a:off x="2399211" y="3840640"/>
            <a:ext cx="1707840" cy="554795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>
            <p:custDataLst>
              <p:tags r:id="rId2"/>
            </p:custDataLst>
          </p:nvPr>
        </p:nvCxnSpPr>
        <p:spPr>
          <a:xfrm flipV="1">
            <a:off x="2631621" y="4146573"/>
            <a:ext cx="1878386" cy="1119465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5"/>
          <p:cNvSpPr/>
          <p:nvPr>
            <p:custDataLst>
              <p:tags r:id="rId3"/>
            </p:custDataLst>
          </p:nvPr>
        </p:nvSpPr>
        <p:spPr>
          <a:xfrm>
            <a:off x="5175919" y="2187917"/>
            <a:ext cx="1528863" cy="282962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Report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Cube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7" name="Rounded Rectangle 6"/>
          <p:cNvSpPr/>
          <p:nvPr>
            <p:custDataLst>
              <p:tags r:id="rId4"/>
            </p:custDataLst>
          </p:nvPr>
        </p:nvSpPr>
        <p:spPr>
          <a:xfrm>
            <a:off x="7218829" y="2356963"/>
            <a:ext cx="1528863" cy="215707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Reports</a:t>
            </a:r>
          </a:p>
        </p:txBody>
      </p:sp>
      <p:cxnSp>
        <p:nvCxnSpPr>
          <p:cNvPr id="8" name="Straight Arrow Connector 7"/>
          <p:cNvCxnSpPr/>
          <p:nvPr>
            <p:custDataLst>
              <p:tags r:id="rId5"/>
            </p:custDataLst>
          </p:nvPr>
        </p:nvCxnSpPr>
        <p:spPr>
          <a:xfrm>
            <a:off x="6236997" y="3475663"/>
            <a:ext cx="1035093" cy="84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>
            <p:custDataLst>
              <p:tags r:id="rId6"/>
            </p:custDataLst>
          </p:nvPr>
        </p:nvSpPr>
        <p:spPr>
          <a:xfrm>
            <a:off x="5239417" y="2838517"/>
            <a:ext cx="1395640" cy="1675521"/>
          </a:xfrm>
          <a:prstGeom prst="roundRect">
            <a:avLst/>
          </a:prstGeom>
          <a:solidFill>
            <a:schemeClr val="bg2">
              <a:lumMod val="95000"/>
            </a:schemeClr>
          </a:solidFill>
          <a:ln w="31750" algn="ctr">
            <a:noFill/>
            <a:round/>
            <a:headEnd/>
            <a:tailEnd/>
          </a:ln>
          <a:effectLst/>
        </p:spPr>
        <p:txBody>
          <a:bodyPr wrap="square" lIns="91440" tIns="0" rIns="0" bIns="0" anchor="ctr" anchorCtr="1"/>
          <a:lstStyle/>
          <a:p>
            <a:pPr algn="ctr"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Reporting</a:t>
            </a:r>
            <a:b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</a:b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Data</a:t>
            </a:r>
          </a:p>
        </p:txBody>
      </p:sp>
      <p:sp>
        <p:nvSpPr>
          <p:cNvPr id="10" name="Vertical Scroll 9"/>
          <p:cNvSpPr/>
          <p:nvPr>
            <p:custDataLst>
              <p:tags r:id="rId7"/>
            </p:custDataLst>
          </p:nvPr>
        </p:nvSpPr>
        <p:spPr>
          <a:xfrm>
            <a:off x="7272090" y="2808037"/>
            <a:ext cx="1169779" cy="1267493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Vertical Scroll 10"/>
          <p:cNvSpPr/>
          <p:nvPr>
            <p:custDataLst>
              <p:tags r:id="rId8"/>
            </p:custDataLst>
          </p:nvPr>
        </p:nvSpPr>
        <p:spPr>
          <a:xfrm>
            <a:off x="7403789" y="2966594"/>
            <a:ext cx="1169779" cy="1267493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Vertical Scroll 11"/>
          <p:cNvSpPr/>
          <p:nvPr>
            <p:custDataLst>
              <p:tags r:id="rId9"/>
            </p:custDataLst>
          </p:nvPr>
        </p:nvSpPr>
        <p:spPr>
          <a:xfrm>
            <a:off x="7539650" y="3127941"/>
            <a:ext cx="1169779" cy="1267493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2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7775443" y="3262720"/>
            <a:ext cx="742716" cy="109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Straight Arrow Connector 13"/>
          <p:cNvCxnSpPr/>
          <p:nvPr>
            <p:custDataLst>
              <p:tags r:id="rId11"/>
            </p:custDataLst>
          </p:nvPr>
        </p:nvCxnSpPr>
        <p:spPr>
          <a:xfrm rot="5400000" flipH="1" flipV="1">
            <a:off x="3175829" y="2061681"/>
            <a:ext cx="41104" cy="3123203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>
            <p:custDataLst>
              <p:tags r:id="rId12"/>
            </p:custDataLst>
          </p:nvPr>
        </p:nvCxnSpPr>
        <p:spPr>
          <a:xfrm>
            <a:off x="1934391" y="3029538"/>
            <a:ext cx="2575616" cy="446973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>
            <p:custDataLst>
              <p:tags r:id="rId13"/>
            </p:custDataLst>
          </p:nvPr>
        </p:nvCxnSpPr>
        <p:spPr>
          <a:xfrm>
            <a:off x="1701981" y="2316839"/>
            <a:ext cx="2808026" cy="811102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ounded Rectangle 21"/>
          <p:cNvSpPr/>
          <p:nvPr/>
        </p:nvSpPr>
        <p:spPr>
          <a:xfrm>
            <a:off x="2771343" y="2633085"/>
            <a:ext cx="2286000" cy="106357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514350" indent="-514350"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1.  Report  Cube Generate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(initial)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2796931" y="3799652"/>
            <a:ext cx="2244914" cy="1217887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endParaRPr lang="en-US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2. Cube Daemon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(continual and real time)</a:t>
            </a:r>
          </a:p>
        </p:txBody>
      </p:sp>
      <p:sp>
        <p:nvSpPr>
          <p:cNvPr id="24" name="Right Arrow 23"/>
          <p:cNvSpPr/>
          <p:nvPr/>
        </p:nvSpPr>
        <p:spPr>
          <a:xfrm>
            <a:off x="5041845" y="3262720"/>
            <a:ext cx="320569" cy="303087"/>
          </a:xfrm>
          <a:prstGeom prst="rightArrow">
            <a:avLst/>
          </a:prstGeom>
          <a:solidFill>
            <a:schemeClr val="bg1"/>
          </a:solidFill>
          <a:ln w="15875">
            <a:solidFill>
              <a:schemeClr val="accent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ight Arrow 24"/>
          <p:cNvSpPr/>
          <p:nvPr/>
        </p:nvSpPr>
        <p:spPr>
          <a:xfrm>
            <a:off x="5027334" y="4096503"/>
            <a:ext cx="320569" cy="303087"/>
          </a:xfrm>
          <a:prstGeom prst="rightArrow">
            <a:avLst/>
          </a:prstGeom>
          <a:solidFill>
            <a:schemeClr val="bg1"/>
          </a:solidFill>
          <a:ln w="15875">
            <a:solidFill>
              <a:schemeClr val="accent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/>
          <p:cNvSpPr/>
          <p:nvPr>
            <p:custDataLst>
              <p:tags r:id="rId14"/>
            </p:custDataLst>
          </p:nvPr>
        </p:nvSpPr>
        <p:spPr>
          <a:xfrm>
            <a:off x="191514" y="1505737"/>
            <a:ext cx="1528863" cy="162220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Source domains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27" name="Rounded Rectangle 26"/>
          <p:cNvSpPr/>
          <p:nvPr>
            <p:custDataLst>
              <p:tags r:id="rId15"/>
            </p:custDataLst>
          </p:nvPr>
        </p:nvSpPr>
        <p:spPr>
          <a:xfrm>
            <a:off x="423924" y="2218436"/>
            <a:ext cx="1528863" cy="162220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Source domains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28" name="Rounded Rectangle 27"/>
          <p:cNvSpPr/>
          <p:nvPr>
            <p:custDataLst>
              <p:tags r:id="rId16"/>
            </p:custDataLst>
          </p:nvPr>
        </p:nvSpPr>
        <p:spPr>
          <a:xfrm>
            <a:off x="656334" y="2931135"/>
            <a:ext cx="1528863" cy="162220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Source domains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29" name="Rounded Rectangle 28"/>
          <p:cNvSpPr/>
          <p:nvPr>
            <p:custDataLst>
              <p:tags r:id="rId17"/>
            </p:custDataLst>
          </p:nvPr>
        </p:nvSpPr>
        <p:spPr>
          <a:xfrm>
            <a:off x="888744" y="3643834"/>
            <a:ext cx="1528863" cy="162220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Source domains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30" name="Rounded Rectangle 29"/>
          <p:cNvSpPr/>
          <p:nvPr>
            <p:custDataLst>
              <p:tags r:id="rId18"/>
            </p:custDataLst>
          </p:nvPr>
        </p:nvSpPr>
        <p:spPr>
          <a:xfrm>
            <a:off x="1121154" y="4356533"/>
            <a:ext cx="1528863" cy="162220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Source</a:t>
            </a:r>
            <a:r>
              <a:rPr lang="en-US" sz="1800" dirty="0" smtClean="0">
                <a:solidFill>
                  <a:schemeClr val="bg1"/>
                </a:solidFill>
                <a:latin typeface="Century Gothic" pitchFamily="34" charset="0"/>
              </a:rPr>
              <a:t> </a:t>
            </a: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domains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Building and Running Reports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AF-FRW-210</a:t>
            </a:r>
            <a:endParaRPr lang="en-US" dirty="0"/>
          </a:p>
        </p:txBody>
      </p:sp>
      <p:sp>
        <p:nvSpPr>
          <p:cNvPr id="4" name="Rounded Rectangle 3"/>
          <p:cNvSpPr/>
          <p:nvPr>
            <p:custDataLst>
              <p:tags r:id="rId1"/>
            </p:custDataLst>
          </p:nvPr>
        </p:nvSpPr>
        <p:spPr>
          <a:xfrm>
            <a:off x="5805285" y="1351775"/>
            <a:ext cx="2910624" cy="403781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Reports</a:t>
            </a:r>
          </a:p>
        </p:txBody>
      </p:sp>
      <p:cxnSp>
        <p:nvCxnSpPr>
          <p:cNvPr id="5" name="Straight Arrow Connector 4"/>
          <p:cNvCxnSpPr/>
          <p:nvPr>
            <p:custDataLst>
              <p:tags r:id="rId2"/>
            </p:custDataLst>
          </p:nvPr>
        </p:nvCxnSpPr>
        <p:spPr>
          <a:xfrm>
            <a:off x="3779262" y="3447448"/>
            <a:ext cx="1970592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5"/>
          <p:cNvSpPr/>
          <p:nvPr>
            <p:custDataLst>
              <p:tags r:id="rId3"/>
            </p:custDataLst>
          </p:nvPr>
        </p:nvSpPr>
        <p:spPr>
          <a:xfrm>
            <a:off x="971874" y="1035339"/>
            <a:ext cx="2910624" cy="529674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Report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Cube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7" name="Rounded Rectangle 6"/>
          <p:cNvSpPr/>
          <p:nvPr>
            <p:custDataLst>
              <p:tags r:id="rId4"/>
            </p:custDataLst>
          </p:nvPr>
        </p:nvSpPr>
        <p:spPr>
          <a:xfrm>
            <a:off x="1122266" y="1910861"/>
            <a:ext cx="2656996" cy="2372611"/>
          </a:xfrm>
          <a:prstGeom prst="roundRect">
            <a:avLst/>
          </a:prstGeom>
          <a:solidFill>
            <a:schemeClr val="bg2">
              <a:lumMod val="95000"/>
            </a:schemeClr>
          </a:solidFill>
          <a:ln w="31750" algn="ctr">
            <a:noFill/>
            <a:round/>
            <a:headEnd/>
            <a:tailEnd/>
          </a:ln>
          <a:effectLst/>
        </p:spPr>
        <p:txBody>
          <a:bodyPr wrap="square" lIns="91440" tIns="0" rIns="0" bIns="0" anchor="ctr" anchorCtr="1"/>
          <a:lstStyle/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-Entity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-Layer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-GL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-Sub-Account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-Cost Center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-Project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-SAF 1-10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-Intercompany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-Daybook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-TC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</a:t>
            </a:r>
          </a:p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</p:txBody>
      </p:sp>
      <p:sp>
        <p:nvSpPr>
          <p:cNvPr id="8" name="Rounded Rectangle 7"/>
          <p:cNvSpPr/>
          <p:nvPr>
            <p:custDataLst>
              <p:tags r:id="rId5"/>
            </p:custDataLst>
          </p:nvPr>
        </p:nvSpPr>
        <p:spPr>
          <a:xfrm>
            <a:off x="1122266" y="5451364"/>
            <a:ext cx="2656996" cy="478998"/>
          </a:xfrm>
          <a:prstGeom prst="roundRect">
            <a:avLst/>
          </a:prstGeom>
          <a:solidFill>
            <a:schemeClr val="bg2">
              <a:lumMod val="95000"/>
            </a:schemeClr>
          </a:solidFill>
          <a:ln w="31750" algn="ctr">
            <a:noFill/>
            <a:round/>
            <a:headEnd/>
            <a:tailEnd/>
          </a:ln>
          <a:effectLst/>
        </p:spPr>
        <p:txBody>
          <a:bodyPr wrap="square" lIns="91440" tIns="0" rIns="0" bIns="0" anchor="ctr" anchorCtr="1"/>
          <a:lstStyle/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Report Calendar</a:t>
            </a:r>
          </a:p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</p:txBody>
      </p:sp>
      <p:sp>
        <p:nvSpPr>
          <p:cNvPr id="9" name="Rounded Rectangle 8"/>
          <p:cNvSpPr/>
          <p:nvPr>
            <p:custDataLst>
              <p:tags r:id="rId6"/>
            </p:custDataLst>
          </p:nvPr>
        </p:nvSpPr>
        <p:spPr>
          <a:xfrm>
            <a:off x="1122266" y="4559095"/>
            <a:ext cx="2656996" cy="704191"/>
          </a:xfrm>
          <a:prstGeom prst="roundRect">
            <a:avLst/>
          </a:prstGeom>
          <a:solidFill>
            <a:schemeClr val="bg2">
              <a:lumMod val="95000"/>
            </a:schemeClr>
          </a:solidFill>
          <a:ln w="31750" algn="ctr">
            <a:noFill/>
            <a:round/>
            <a:headEnd/>
            <a:tailEnd/>
          </a:ln>
          <a:effectLst/>
        </p:spPr>
        <p:txBody>
          <a:bodyPr wrap="square" lIns="91440" tIns="0" rIns="0" bIns="0" anchor="ctr" anchorCtr="1"/>
          <a:lstStyle/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Presentation Currency</a:t>
            </a:r>
          </a:p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</p:txBody>
      </p:sp>
      <p:sp>
        <p:nvSpPr>
          <p:cNvPr id="10" name="Vertical Scroll 9"/>
          <p:cNvSpPr/>
          <p:nvPr>
            <p:custDataLst>
              <p:tags r:id="rId7"/>
            </p:custDataLst>
          </p:nvPr>
        </p:nvSpPr>
        <p:spPr>
          <a:xfrm>
            <a:off x="5906684" y="1910861"/>
            <a:ext cx="2227006" cy="2372611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Vertical Scroll 10"/>
          <p:cNvSpPr/>
          <p:nvPr>
            <p:custDataLst>
              <p:tags r:id="rId8"/>
            </p:custDataLst>
          </p:nvPr>
        </p:nvSpPr>
        <p:spPr>
          <a:xfrm>
            <a:off x="6157409" y="2207663"/>
            <a:ext cx="2227006" cy="2372611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Vertical Scroll 11"/>
          <p:cNvSpPr/>
          <p:nvPr>
            <p:custDataLst>
              <p:tags r:id="rId9"/>
            </p:custDataLst>
          </p:nvPr>
        </p:nvSpPr>
        <p:spPr>
          <a:xfrm>
            <a:off x="6416060" y="2509687"/>
            <a:ext cx="2227006" cy="2372611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2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864957" y="2761979"/>
            <a:ext cx="1413971" cy="2047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AF-FRW-220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529" y="1214278"/>
            <a:ext cx="7588507" cy="4382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0775" y="112654"/>
            <a:ext cx="3613395" cy="1908113"/>
          </a:xfrm>
          <a:prstGeom prst="rect">
            <a:avLst/>
          </a:prstGeom>
          <a:noFill/>
          <a:ln w="9525">
            <a:solidFill>
              <a:schemeClr val="tx2">
                <a:lumMod val="90000"/>
                <a:lumOff val="10000"/>
              </a:schemeClr>
            </a:solidFill>
            <a:prstDash val="dash"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89065" y="3476933"/>
            <a:ext cx="1291110" cy="271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79362" y="3018236"/>
            <a:ext cx="1247981" cy="620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51212" y="3488879"/>
            <a:ext cx="1365169" cy="269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311024" y="2931533"/>
            <a:ext cx="1305357" cy="728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641559" y="3579312"/>
            <a:ext cx="1166266" cy="260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664823" y="3079089"/>
            <a:ext cx="1164113" cy="596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30234" y="3527880"/>
            <a:ext cx="1356788" cy="2601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30234" y="2947165"/>
            <a:ext cx="1331259" cy="572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Down Arrow 13"/>
          <p:cNvSpPr/>
          <p:nvPr/>
        </p:nvSpPr>
        <p:spPr bwMode="auto">
          <a:xfrm rot="13629959">
            <a:off x="2258496" y="1589915"/>
            <a:ext cx="357473" cy="1005116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endParaRPr lang="en-US" sz="1400">
              <a:solidFill>
                <a:schemeClr val="accent5">
                  <a:lumMod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15" name="Down Arrow 14"/>
          <p:cNvSpPr/>
          <p:nvPr/>
        </p:nvSpPr>
        <p:spPr bwMode="auto">
          <a:xfrm rot="7815570">
            <a:off x="6718720" y="1574356"/>
            <a:ext cx="407840" cy="973501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endParaRPr lang="en-US" sz="1400">
              <a:solidFill>
                <a:schemeClr val="accent5">
                  <a:lumMod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16" name="Down Arrow 15"/>
          <p:cNvSpPr/>
          <p:nvPr/>
        </p:nvSpPr>
        <p:spPr bwMode="auto">
          <a:xfrm rot="10800000">
            <a:off x="4263169" y="2061108"/>
            <a:ext cx="353212" cy="870424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endParaRPr lang="en-US" sz="1400">
              <a:solidFill>
                <a:schemeClr val="accent5">
                  <a:lumMod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17" name="Down Arrow 16"/>
          <p:cNvSpPr/>
          <p:nvPr/>
        </p:nvSpPr>
        <p:spPr bwMode="auto">
          <a:xfrm rot="10800000">
            <a:off x="5493518" y="2047657"/>
            <a:ext cx="369400" cy="883873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endParaRPr lang="en-US" sz="1400">
              <a:solidFill>
                <a:schemeClr val="accent5">
                  <a:lumMod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18" name="Text Placeholder 6"/>
          <p:cNvSpPr txBox="1">
            <a:spLocks/>
          </p:cNvSpPr>
          <p:nvPr/>
        </p:nvSpPr>
        <p:spPr>
          <a:xfrm>
            <a:off x="457200" y="179388"/>
            <a:ext cx="8229600" cy="428625"/>
          </a:xfrm>
          <a:prstGeom prst="rect">
            <a:avLst/>
          </a:prstGeom>
        </p:spPr>
        <p:txBody>
          <a:bodyPr/>
          <a:lstStyle/>
          <a:p>
            <a:pPr marR="0" lvl="0" algn="l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tabLst/>
              <a:defRPr/>
            </a:pPr>
            <a:r>
              <a:rPr lang="en-US" sz="2000" b="1" dirty="0" smtClean="0">
                <a:solidFill>
                  <a:srgbClr val="4F81BD"/>
                </a:solidFill>
                <a:latin typeface="Century Gothic"/>
                <a:cs typeface="Century Gothic"/>
              </a:rPr>
              <a:t>Financial</a:t>
            </a:r>
          </a:p>
          <a:p>
            <a:pPr marR="0" lvl="0" algn="l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tabLst/>
              <a:defRPr/>
            </a:pPr>
            <a:r>
              <a:rPr lang="en-US" sz="2000" b="1" dirty="0" smtClean="0">
                <a:solidFill>
                  <a:srgbClr val="4F81BD"/>
                </a:solidFill>
                <a:latin typeface="Century Gothic"/>
                <a:cs typeface="Century Gothic"/>
              </a:rPr>
              <a:t>Report Writer</a:t>
            </a:r>
            <a:endParaRPr lang="en-GB" sz="2000" b="1" dirty="0">
              <a:solidFill>
                <a:srgbClr val="4F81BD"/>
              </a:solidFill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dYBq3m4O8NPgN3BVcXMF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D6P6PWblna22YF8r9IsOo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4tmDbcRMSO5Us3e5teFLU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rLdQLuJpCw5mld7sI2oqN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tH04lV1TsSGS6Pp5DbfB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dYBq3m4O8NPgN3BVcXMF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MnW8EJq1SzQHX4d626bH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2qbRwSNLG8FoBGxvJgsg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Im1i4kEhBxbh2FQ3DVVwh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VkEoH5b9mQuWj49zry8u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t7y1Hr5lxJPDrGDGCz5rb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rLdQLuJpCw5mld7sI2oqN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N6lLU4tnnNZkQxQFoK40j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7GDsVLVzoEp7jsFVx0R9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D6P6PWblna22YF8r9IsOo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1FXzZz85slWFjsM1yea6G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C3C9RWDW2mbBsHFCdhDN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XMKMjrGqAOMZ3TXPHcrwj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16HgevsOk3M303ZoCGTDj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PtEMFnzrmOqmi2Le6LpHm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iaN7pCyfhIO6SxqzgDj1w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sJwmjp5tb30VatZxYXT6x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16HgevsOk3M303ZoCGTDj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xcaeOxvMokmqI3B3i9aNw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4tmDbcRMSO5Us3e5teFLU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rLdQLuJpCw5mld7sI2oqN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tH04lV1TsSGS6Pp5DbfBL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dYBq3m4O8NPgN3BVcXMF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MnW8EJq1SzQHX4d626bH7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2qbRwSNLG8FoBGxvJgsg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t7y1Hr5lxJPDrGDGCz5rb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N6lLU4tnnNZkQxQFoK40j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7GDsVLVzoEp7jsFVx0R9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2qbRwSNLG8FoBGxvJgsg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D6P6PWblna22YF8r9IsOo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1FXzZz85slWFjsM1yea6G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C3C9RWDW2mbBsHFCdhDNl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XMKMjrGqAOMZ3TXPHcrwj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16HgevsOk3M303ZoCGTDj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PtEMFnzrmOqmi2Le6LpHm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iaN7pCyfhIO6SxqzgDj1w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sJwmjp5tb30VatZxYXT6x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xcaeOxvMokmqI3B3i9aNw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dYBq3m4O8NPgN3BVcXMF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Im1i4kEhBxbh2FQ3DVVwh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rLdQLuJpCw5mld7sI2oqN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16HgevsOk3M303ZoCGTDj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2qbRwSNLG8FoBGxvJgsg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Im1i4kEhBxbh2FQ3DVVwh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VkEoH5b9mQuWj49zry8u5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t7y1Hr5lxJPDrGDGCz5rb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N6lLU4tnnNZkQxQFoK40j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7GDsVLVzoEp7jsFVx0R9l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D6P6PWblna22YF8r9IsOo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fyMSYM2j7qcetQhox2hQq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VkEoH5b9mQuWj49zry8u5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7JCE3ZMR4ienkFliZogrj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t7y1Hr5lxJPDrGDGCz5rb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N6lLU4tnnNZkQxQFoK40j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7GDsVLVzoEp7jsFVx0R9l"/>
</p:tagLst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011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1_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06_Corp_Template</Template>
  <TotalTime>13948</TotalTime>
  <Words>590</Words>
  <Application>Microsoft Office PowerPoint</Application>
  <PresentationFormat>On-screen Show (4:3)</PresentationFormat>
  <Paragraphs>315</Paragraphs>
  <Slides>19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1_EX06PP_template</vt:lpstr>
      <vt:lpstr>2_EX06PP_template</vt:lpstr>
      <vt:lpstr>2011</vt:lpstr>
      <vt:lpstr>QAD 2010 Template</vt:lpstr>
      <vt:lpstr>1_QAD 2010 Template</vt:lpstr>
      <vt:lpstr>Financials Report Writer</vt:lpstr>
      <vt:lpstr>Introduction to Financial Report Writer</vt:lpstr>
      <vt:lpstr>Benefits</vt:lpstr>
      <vt:lpstr>Financial Report Writer – Main Features</vt:lpstr>
      <vt:lpstr>Financial Report Writer Components</vt:lpstr>
      <vt:lpstr>Report Chart and Report Cube</vt:lpstr>
      <vt:lpstr>Real-Time Update of Report Cube</vt:lpstr>
      <vt:lpstr>Building and Running Reports</vt:lpstr>
      <vt:lpstr>Slide 9</vt:lpstr>
      <vt:lpstr>Report Analysis Codes</vt:lpstr>
      <vt:lpstr>Report Analysis Codes for a Sales Report</vt:lpstr>
      <vt:lpstr>Report Analysis Code Maintenance</vt:lpstr>
      <vt:lpstr>Report Tree for a Sales Report</vt:lpstr>
      <vt:lpstr>Report Tree Maintenance</vt:lpstr>
      <vt:lpstr>Report Tree Excel Integration</vt:lpstr>
      <vt:lpstr>Column Group Maintenance</vt:lpstr>
      <vt:lpstr>Report Master Maintenance</vt:lpstr>
      <vt:lpstr>Financial Report Run</vt:lpstr>
      <vt:lpstr>Global Sales Report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eB3 Early Adopter webinar</dc:title>
  <dc:creator>Luc Janssen</dc:creator>
  <cp:lastModifiedBy>ymg</cp:lastModifiedBy>
  <cp:revision>437</cp:revision>
  <dcterms:created xsi:type="dcterms:W3CDTF">2002-08-30T20:17:01Z</dcterms:created>
  <dcterms:modified xsi:type="dcterms:W3CDTF">2012-04-20T14:47:37Z</dcterms:modified>
</cp:coreProperties>
</file>