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2"/>
  </p:notesMasterIdLst>
  <p:handoutMasterIdLst>
    <p:handoutMasterId r:id="rId13"/>
  </p:handoutMasterIdLst>
  <p:sldIdLst>
    <p:sldId id="264" r:id="rId2"/>
    <p:sldId id="356" r:id="rId3"/>
    <p:sldId id="274" r:id="rId4"/>
    <p:sldId id="275" r:id="rId5"/>
    <p:sldId id="337" r:id="rId6"/>
    <p:sldId id="338" r:id="rId7"/>
    <p:sldId id="340" r:id="rId8"/>
    <p:sldId id="341" r:id="rId9"/>
    <p:sldId id="359" r:id="rId10"/>
    <p:sldId id="358" r:id="rId11"/>
  </p:sldIdLst>
  <p:sldSz cx="9144000" cy="6858000" type="screen4x3"/>
  <p:notesSz cx="6856413" cy="908367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ad" initials="q" lastIdx="1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EAEAEA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13" autoAdjust="0"/>
    <p:restoredTop sz="78231" autoAdjust="0"/>
  </p:normalViewPr>
  <p:slideViewPr>
    <p:cSldViewPr snapToGrid="0">
      <p:cViewPr>
        <p:scale>
          <a:sx n="100" d="100"/>
          <a:sy n="100" d="100"/>
        </p:scale>
        <p:origin x="-246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FC6F7363-12F7-4587-B906-07C5BEF2D1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504B4DBA-AF99-47A9-92E3-3CE784763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A36E42-F1C7-44DF-9985-CC4434F8A068}" type="slidenum">
              <a:rPr lang="en-US"/>
              <a:pPr/>
              <a:t>1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9F6149-050C-4293-B8AC-6F9BCB260561}" type="slidenum">
              <a:rPr lang="en-US"/>
              <a:pPr/>
              <a:t>4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000" smtClean="0"/>
              <a:t>Viewing and printing the report: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Each report result = new window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Run multiple reports simultaneously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Report viewed with the Crystal Reports client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Standard report layout is used by default (.rpt)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Language of user (can be changed)</a:t>
            </a:r>
          </a:p>
          <a:p>
            <a:pPr lvl="3" eaLnBrk="1" hangingPunct="1">
              <a:lnSpc>
                <a:spcPct val="80000"/>
              </a:lnSpc>
            </a:pPr>
            <a:r>
              <a:rPr lang="en-US" sz="1000" smtClean="0"/>
              <a:t>For documents in language of business relation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 Viewing on the screen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Paging, go to page …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Search strings in the report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Table of contents, zoom in on a section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Selection criteria on separate page (begin/end)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Report template with company identity &amp; style</a:t>
            </a:r>
            <a:endParaRPr lang="nl-BE" sz="1000" smtClean="0"/>
          </a:p>
          <a:p>
            <a:pPr eaLnBrk="1" hangingPunct="1">
              <a:lnSpc>
                <a:spcPct val="80000"/>
              </a:lnSpc>
            </a:pPr>
            <a:endParaRPr lang="en-US" sz="1000" smtClean="0"/>
          </a:p>
          <a:p>
            <a:pPr eaLnBrk="1" hangingPunct="1">
              <a:lnSpc>
                <a:spcPct val="80000"/>
              </a:lnSpc>
            </a:pPr>
            <a:r>
              <a:rPr lang="en-US" sz="1000" smtClean="0"/>
              <a:t>Report Output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Export file formats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PDF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Excel</a:t>
            </a:r>
          </a:p>
          <a:p>
            <a:pPr lvl="3" eaLnBrk="1" hangingPunct="1">
              <a:lnSpc>
                <a:spcPct val="80000"/>
              </a:lnSpc>
            </a:pPr>
            <a:r>
              <a:rPr lang="en-US" sz="1000" smtClean="0"/>
              <a:t>data only (only rows and columns)</a:t>
            </a:r>
          </a:p>
          <a:p>
            <a:pPr lvl="3" eaLnBrk="1" hangingPunct="1">
              <a:lnSpc>
                <a:spcPct val="80000"/>
              </a:lnSpc>
            </a:pPr>
            <a:r>
              <a:rPr lang="en-US" sz="1000" smtClean="0"/>
              <a:t>Full report (including headers and footers and style)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Word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RTF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Printing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Using standard Windows printer setup and drivers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D31841-BF0B-468F-8903-BBD41B389ED3}" type="slidenum">
              <a:rPr lang="en-US"/>
              <a:pPr/>
              <a:t>5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BD7DDE-79AD-4E2C-BC39-AFF0C6F13186}" type="slidenum">
              <a:rPr lang="en-US"/>
              <a:pPr/>
              <a:t>7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 eaLnBrk="1" hangingPunct="1"/>
            <a:r>
              <a:rPr lang="nl-NL" smtClean="0"/>
              <a:t>No separate entries on the menu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2008-EF-BRO-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00188"/>
            <a:ext cx="4000500" cy="2449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4102100"/>
            <a:ext cx="4000500" cy="2451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3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2008-EF-BRO-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Reporting Overview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1800" smtClean="0"/>
          </a:p>
          <a:p>
            <a:pPr eaLnBrk="1" hangingPunct="1">
              <a:lnSpc>
                <a:spcPct val="80000"/>
              </a:lnSpc>
            </a:pPr>
            <a:endParaRPr lang="en-US" sz="180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51768"/>
            <a:ext cx="8229600" cy="3105302"/>
          </a:xfrm>
          <a:noFill/>
        </p:spPr>
      </p:pic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Hands-on Exercise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EF-BRO-105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Reporting features</a:t>
            </a:r>
          </a:p>
          <a:p>
            <a:pPr eaLnBrk="1" hangingPunct="1"/>
            <a:r>
              <a:rPr lang="en-US" dirty="0" smtClean="0"/>
              <a:t>Customizations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2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nl-NL" dirty="0" smtClean="0"/>
              <a:t>Standard Reports Selection</a:t>
            </a:r>
            <a:endParaRPr lang="nl-BE" dirty="0" smtClean="0"/>
          </a:p>
        </p:txBody>
      </p:sp>
      <p:sp>
        <p:nvSpPr>
          <p:cNvPr id="614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r>
              <a:rPr lang="en-US" dirty="0">
                <a:latin typeface="+mj-lt"/>
              </a:rPr>
              <a:t>EF-BRO-040</a:t>
            </a:r>
          </a:p>
        </p:txBody>
      </p:sp>
      <p:pic>
        <p:nvPicPr>
          <p:cNvPr id="6147" name="Picture 24" descr="SAF_Code_repo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8" y="1057275"/>
            <a:ext cx="7612062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14"/>
          <p:cNvSpPr txBox="1">
            <a:spLocks noChangeArrowheads="1"/>
          </p:cNvSpPr>
          <p:nvPr/>
        </p:nvSpPr>
        <p:spPr bwMode="auto">
          <a:xfrm>
            <a:off x="1698625" y="5111750"/>
            <a:ext cx="1943100" cy="1030288"/>
          </a:xfrm>
          <a:prstGeom prst="rect">
            <a:avLst/>
          </a:prstGeom>
          <a:solidFill>
            <a:schemeClr val="bg1"/>
          </a:solidFill>
          <a:ln w="22225" algn="ctr">
            <a:solidFill>
              <a:schemeClr val="accent1"/>
            </a:solidFill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20000"/>
              </a:spcBef>
              <a:buClr>
                <a:srgbClr val="1A7BB2"/>
              </a:buClr>
            </a:pPr>
            <a:r>
              <a:rPr lang="en-US" sz="1800"/>
              <a:t>Execute now or schedule for later</a:t>
            </a:r>
          </a:p>
        </p:txBody>
      </p:sp>
      <p:sp>
        <p:nvSpPr>
          <p:cNvPr id="6149" name="Rectangle 17"/>
          <p:cNvSpPr>
            <a:spLocks noChangeArrowheads="1"/>
          </p:cNvSpPr>
          <p:nvPr/>
        </p:nvSpPr>
        <p:spPr bwMode="auto">
          <a:xfrm>
            <a:off x="6224588" y="954088"/>
            <a:ext cx="2125662" cy="981075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accent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1A7BB2"/>
              </a:buClr>
            </a:pPr>
            <a:r>
              <a:rPr lang="en-US" sz="1800"/>
              <a:t>Note: relevant user-defined fields are included</a:t>
            </a:r>
          </a:p>
        </p:txBody>
      </p:sp>
      <p:sp>
        <p:nvSpPr>
          <p:cNvPr id="6151" name="Line 25"/>
          <p:cNvSpPr>
            <a:spLocks noChangeShapeType="1"/>
          </p:cNvSpPr>
          <p:nvPr/>
        </p:nvSpPr>
        <p:spPr bwMode="auto">
          <a:xfrm>
            <a:off x="3638550" y="5549900"/>
            <a:ext cx="2193925" cy="0"/>
          </a:xfrm>
          <a:prstGeom prst="line">
            <a:avLst/>
          </a:prstGeom>
          <a:noFill/>
          <a:ln w="25400">
            <a:solidFill>
              <a:srgbClr val="0033CC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2400" smtClean="0"/>
              <a:t>View in new window</a:t>
            </a:r>
          </a:p>
          <a:p>
            <a:pPr eaLnBrk="1" hangingPunct="1"/>
            <a:r>
              <a:rPr lang="en-US" sz="2400" smtClean="0"/>
              <a:t>Print, export, email</a:t>
            </a:r>
          </a:p>
        </p:txBody>
      </p:sp>
      <p:sp>
        <p:nvSpPr>
          <p:cNvPr id="7172" name="Rectangle 1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nl-NL" dirty="0" smtClean="0"/>
              <a:t>Standard Reports Output</a:t>
            </a:r>
            <a:endParaRPr lang="nl-BE" dirty="0" smtClean="0"/>
          </a:p>
        </p:txBody>
      </p:sp>
      <p:sp>
        <p:nvSpPr>
          <p:cNvPr id="7170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EF-BRO-050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33388" y="1857375"/>
            <a:ext cx="8262937" cy="4078288"/>
            <a:chOff x="881063" y="2152650"/>
            <a:chExt cx="8262937" cy="4078288"/>
          </a:xfrm>
        </p:grpSpPr>
        <p:pic>
          <p:nvPicPr>
            <p:cNvPr id="7173" name="Picture 12" descr="Report_Outpu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1063" y="2152650"/>
              <a:ext cx="6392862" cy="4078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4" name="Picture 13" descr="Cost_Center_rep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94075" y="3105150"/>
              <a:ext cx="5749925" cy="3103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5" name="Oval 14"/>
            <p:cNvSpPr>
              <a:spLocks noChangeArrowheads="1"/>
            </p:cNvSpPr>
            <p:nvPr/>
          </p:nvSpPr>
          <p:spPr bwMode="auto">
            <a:xfrm>
              <a:off x="898525" y="4156075"/>
              <a:ext cx="1327150" cy="1752600"/>
            </a:xfrm>
            <a:prstGeom prst="ellipse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60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533400" indent="-533400" eaLnBrk="1" hangingPunct="1"/>
            <a:r>
              <a:rPr lang="en-US" dirty="0" smtClean="0"/>
              <a:t>Usage</a:t>
            </a:r>
          </a:p>
          <a:p>
            <a:pPr marL="914400" lvl="1" indent="-457200" eaLnBrk="1" hangingPunct="1"/>
            <a:r>
              <a:rPr lang="en-US" dirty="0" smtClean="0"/>
              <a:t>Filter fields management, report options, variants</a:t>
            </a:r>
          </a:p>
          <a:p>
            <a:pPr marL="914400" lvl="1" indent="-457200" eaLnBrk="1" hangingPunct="1"/>
            <a:r>
              <a:rPr lang="en-US" dirty="0" smtClean="0"/>
              <a:t>Using QAD </a:t>
            </a:r>
            <a:r>
              <a:rPr lang="en-US" dirty="0" err="1" smtClean="0"/>
              <a:t>.Net</a:t>
            </a:r>
            <a:r>
              <a:rPr lang="en-US" dirty="0" smtClean="0"/>
              <a:t> UI</a:t>
            </a:r>
          </a:p>
          <a:p>
            <a:pPr marL="533400" indent="-533400" eaLnBrk="1" hangingPunct="1"/>
            <a:r>
              <a:rPr lang="en-US" dirty="0" smtClean="0"/>
              <a:t>Layout</a:t>
            </a:r>
          </a:p>
          <a:p>
            <a:pPr marL="914400" lvl="1" indent="-457200" eaLnBrk="1" hangingPunct="1"/>
            <a:r>
              <a:rPr lang="en-US" dirty="0" smtClean="0"/>
              <a:t>Using Crystal reports designer or the QRF Framework</a:t>
            </a:r>
          </a:p>
          <a:p>
            <a:pPr marL="533400" indent="-533400" eaLnBrk="1" hangingPunct="1"/>
            <a:r>
              <a:rPr lang="en-US" dirty="0" smtClean="0"/>
              <a:t>Business Logic</a:t>
            </a:r>
          </a:p>
          <a:p>
            <a:pPr marL="914400" lvl="1" indent="-457200" eaLnBrk="1" hangingPunct="1"/>
            <a:r>
              <a:rPr lang="en-US" dirty="0" smtClean="0"/>
              <a:t>Requires source code customization</a:t>
            </a:r>
          </a:p>
          <a:p>
            <a:pPr marL="533400" indent="-533400" eaLnBrk="1" hangingPunct="1"/>
            <a:endParaRPr lang="en-US" dirty="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Report Customization Levels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smtClean="0"/>
              <a:t>Use filter fields</a:t>
            </a:r>
          </a:p>
          <a:p>
            <a:pPr lvl="1" eaLnBrk="1" hangingPunct="1"/>
            <a:r>
              <a:rPr lang="en-US" sz="2000" smtClean="0"/>
              <a:t>Define how data is filtered</a:t>
            </a:r>
          </a:p>
          <a:p>
            <a:pPr eaLnBrk="1" hangingPunct="1"/>
            <a:r>
              <a:rPr lang="en-US" sz="2400" smtClean="0"/>
              <a:t>Manage filter fields</a:t>
            </a:r>
          </a:p>
          <a:p>
            <a:pPr lvl="1" eaLnBrk="1" hangingPunct="1"/>
            <a:r>
              <a:rPr lang="en-US" sz="2000" smtClean="0"/>
              <a:t>Select from the list of available filter fields </a:t>
            </a:r>
          </a:p>
          <a:p>
            <a:pPr lvl="1" eaLnBrk="1" hangingPunct="1"/>
            <a:r>
              <a:rPr lang="en-US" sz="2000" smtClean="0"/>
              <a:t>Set the sequence of the fields on the UI </a:t>
            </a:r>
          </a:p>
          <a:p>
            <a:pPr lvl="1" eaLnBrk="1" hangingPunct="1"/>
            <a:r>
              <a:rPr lang="en-US" sz="2000" smtClean="0"/>
              <a:t>Set initial values</a:t>
            </a:r>
          </a:p>
          <a:p>
            <a:pPr eaLnBrk="1" hangingPunct="1">
              <a:buFont typeface="Webdings" pitchFamily="18" charset="2"/>
              <a:buNone/>
            </a:pPr>
            <a:endParaRPr lang="nl-BE" sz="200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/>
              <a:t>Usage </a:t>
            </a:r>
            <a:r>
              <a:rPr lang="en-US" smtClean="0"/>
              <a:t>Customization</a:t>
            </a:r>
          </a:p>
        </p:txBody>
      </p:sp>
      <p:sp>
        <p:nvSpPr>
          <p:cNvPr id="9218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EF-BRO-070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173788" y="3611563"/>
            <a:ext cx="2562225" cy="2647950"/>
            <a:chOff x="6126163" y="849313"/>
            <a:chExt cx="2562225" cy="2647950"/>
          </a:xfrm>
        </p:grpSpPr>
        <p:pic>
          <p:nvPicPr>
            <p:cNvPr id="9221" name="Picture 11" descr="Manage_Filter_Field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26163" y="849313"/>
              <a:ext cx="2562225" cy="2647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2" name="Oval 12"/>
            <p:cNvSpPr>
              <a:spLocks noChangeArrowheads="1"/>
            </p:cNvSpPr>
            <p:nvPr/>
          </p:nvSpPr>
          <p:spPr bwMode="auto">
            <a:xfrm>
              <a:off x="6354763" y="1371600"/>
              <a:ext cx="1295400" cy="288925"/>
            </a:xfrm>
            <a:prstGeom prst="ellipse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pic>
        <p:nvPicPr>
          <p:cNvPr id="9223" name="Picture 13" descr="Manage_Filter_Field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0" y="3214688"/>
            <a:ext cx="5532438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Specific selection criteria can be stored</a:t>
            </a:r>
          </a:p>
          <a:p>
            <a:pPr lvl="1" eaLnBrk="1" hangingPunct="1"/>
            <a:r>
              <a:rPr lang="en-US" dirty="0" smtClean="0"/>
              <a:t>Available next time the report is started</a:t>
            </a:r>
          </a:p>
          <a:p>
            <a:pPr lvl="1" eaLnBrk="1" hangingPunct="1"/>
            <a:r>
              <a:rPr lang="en-US" dirty="0" smtClean="0"/>
              <a:t>Unlimited number of variants</a:t>
            </a:r>
          </a:p>
          <a:p>
            <a:pPr lvl="1" eaLnBrk="1" hangingPunct="1"/>
            <a:r>
              <a:rPr lang="en-US" dirty="0" smtClean="0"/>
              <a:t>Saved for personal usage or shared with other users</a:t>
            </a:r>
          </a:p>
          <a:p>
            <a:pPr eaLnBrk="1" hangingPunct="1"/>
            <a:endParaRPr lang="nl-NL" dirty="0" smtClean="0"/>
          </a:p>
          <a:p>
            <a:pPr eaLnBrk="1" hangingPunct="1"/>
            <a:r>
              <a:rPr lang="nl-NL" dirty="0" smtClean="0"/>
              <a:t>All variants...</a:t>
            </a:r>
          </a:p>
          <a:p>
            <a:pPr lvl="1" eaLnBrk="1" hangingPunct="1"/>
            <a:r>
              <a:rPr lang="nl-NL" dirty="0" smtClean="0"/>
              <a:t>Are based on the same data</a:t>
            </a:r>
          </a:p>
          <a:p>
            <a:pPr lvl="1" eaLnBrk="1" hangingPunct="1"/>
            <a:r>
              <a:rPr lang="nl-NL" dirty="0" smtClean="0"/>
              <a:t>Use different filter criteria</a:t>
            </a:r>
          </a:p>
          <a:p>
            <a:pPr lvl="1" eaLnBrk="1" hangingPunct="1"/>
            <a:r>
              <a:rPr lang="nl-NL" dirty="0" smtClean="0"/>
              <a:t>Can use a different report layout</a:t>
            </a:r>
            <a:endParaRPr lang="en-US" sz="1800" dirty="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/>
              <a:t>Report Variants</a:t>
            </a:r>
            <a:endParaRPr lang="en-US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/>
              <a:t>Report Variants</a:t>
            </a:r>
            <a:endParaRPr lang="en-US" smtClean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60375" y="1158875"/>
            <a:ext cx="8207375" cy="4679950"/>
            <a:chOff x="527050" y="1644650"/>
            <a:chExt cx="8207375" cy="4679950"/>
          </a:xfrm>
        </p:grpSpPr>
        <p:pic>
          <p:nvPicPr>
            <p:cNvPr id="12292" name="Picture 8" descr="Cost_Center_Va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7050" y="1644650"/>
              <a:ext cx="7753350" cy="466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3" name="Picture 9" descr="Variant_SaveA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79900" y="3079750"/>
              <a:ext cx="4454525" cy="3244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4" name="Oval 10"/>
            <p:cNvSpPr>
              <a:spLocks noChangeArrowheads="1"/>
            </p:cNvSpPr>
            <p:nvPr/>
          </p:nvSpPr>
          <p:spPr bwMode="auto">
            <a:xfrm>
              <a:off x="2528888" y="1812925"/>
              <a:ext cx="914400" cy="854075"/>
            </a:xfrm>
            <a:prstGeom prst="ellipse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of release QAD 2009.1, QAD will use the new QAD Reporting Framework (QRF)</a:t>
            </a:r>
          </a:p>
          <a:p>
            <a:r>
              <a:rPr lang="en-US" dirty="0" smtClean="0"/>
              <a:t>All new reports as of QAD 2009.1 EE were created with QRF</a:t>
            </a:r>
          </a:p>
          <a:p>
            <a:r>
              <a:rPr lang="en-US" dirty="0" smtClean="0"/>
              <a:t>All new reports for subsequent releases will use QRF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 Reporting Framework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EF-BRO-095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7571</TotalTime>
  <Words>333</Words>
  <Application>Microsoft Office PowerPoint</Application>
  <PresentationFormat>On-screen Show (4:3)</PresentationFormat>
  <Paragraphs>79</Paragraphs>
  <Slides>10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QAD 2010 Template</vt:lpstr>
      <vt:lpstr>Reporting Overview</vt:lpstr>
      <vt:lpstr>Overview</vt:lpstr>
      <vt:lpstr>Standard Reports Selection</vt:lpstr>
      <vt:lpstr>Standard Reports Output</vt:lpstr>
      <vt:lpstr>Report Customization Levels</vt:lpstr>
      <vt:lpstr>Usage Customization</vt:lpstr>
      <vt:lpstr>Report Variants</vt:lpstr>
      <vt:lpstr>Report Variants</vt:lpstr>
      <vt:lpstr>QAD Reporting Framework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116</cp:revision>
  <dcterms:created xsi:type="dcterms:W3CDTF">2006-05-18T22:11:08Z</dcterms:created>
  <dcterms:modified xsi:type="dcterms:W3CDTF">2012-04-20T14:48:01Z</dcterms:modified>
</cp:coreProperties>
</file>