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54" r:id="rId2"/>
    <p:sldMasterId id="2147483741" r:id="rId3"/>
  </p:sldMasterIdLst>
  <p:notesMasterIdLst>
    <p:notesMasterId r:id="rId16"/>
  </p:notesMasterIdLst>
  <p:handoutMasterIdLst>
    <p:handoutMasterId r:id="rId17"/>
  </p:handoutMasterIdLst>
  <p:sldIdLst>
    <p:sldId id="264" r:id="rId4"/>
    <p:sldId id="278" r:id="rId5"/>
    <p:sldId id="266" r:id="rId6"/>
    <p:sldId id="267" r:id="rId7"/>
    <p:sldId id="268" r:id="rId8"/>
    <p:sldId id="269" r:id="rId9"/>
    <p:sldId id="270" r:id="rId10"/>
    <p:sldId id="277" r:id="rId11"/>
    <p:sldId id="272" r:id="rId12"/>
    <p:sldId id="273" r:id="rId13"/>
    <p:sldId id="274" r:id="rId14"/>
    <p:sldId id="275" r:id="rId15"/>
  </p:sldIdLst>
  <p:sldSz cx="9144000" cy="6858000" type="screen4x3"/>
  <p:notesSz cx="6858000" cy="9144000"/>
  <p:defaultTextStyle>
    <a:defPPr>
      <a:defRPr lang="en-US"/>
    </a:defPPr>
    <a:lvl1pPr algn="l" rtl="0" eaLnBrk="0" fontAlgn="base" hangingPunct="0">
      <a:spcBef>
        <a:spcPct val="0"/>
      </a:spcBef>
      <a:spcAft>
        <a:spcPct val="0"/>
      </a:spcAft>
      <a:defRPr kumimoji="1" sz="2400" b="1" kern="1200">
        <a:solidFill>
          <a:schemeClr val="tx1"/>
        </a:solidFill>
        <a:latin typeface="Verdana" pitchFamily="34" charset="0"/>
        <a:ea typeface="+mn-ea"/>
        <a:cs typeface="+mn-cs"/>
      </a:defRPr>
    </a:lvl1pPr>
    <a:lvl2pPr marL="457200" algn="l" rtl="0" eaLnBrk="0" fontAlgn="base" hangingPunct="0">
      <a:spcBef>
        <a:spcPct val="0"/>
      </a:spcBef>
      <a:spcAft>
        <a:spcPct val="0"/>
      </a:spcAft>
      <a:defRPr kumimoji="1" sz="2400" b="1" kern="1200">
        <a:solidFill>
          <a:schemeClr val="tx1"/>
        </a:solidFill>
        <a:latin typeface="Verdana" pitchFamily="34" charset="0"/>
        <a:ea typeface="+mn-ea"/>
        <a:cs typeface="+mn-cs"/>
      </a:defRPr>
    </a:lvl2pPr>
    <a:lvl3pPr marL="914400" algn="l" rtl="0" eaLnBrk="0" fontAlgn="base" hangingPunct="0">
      <a:spcBef>
        <a:spcPct val="0"/>
      </a:spcBef>
      <a:spcAft>
        <a:spcPct val="0"/>
      </a:spcAft>
      <a:defRPr kumimoji="1" sz="2400" b="1" kern="1200">
        <a:solidFill>
          <a:schemeClr val="tx1"/>
        </a:solidFill>
        <a:latin typeface="Verdana" pitchFamily="34" charset="0"/>
        <a:ea typeface="+mn-ea"/>
        <a:cs typeface="+mn-cs"/>
      </a:defRPr>
    </a:lvl3pPr>
    <a:lvl4pPr marL="1371600" algn="l" rtl="0" eaLnBrk="0" fontAlgn="base" hangingPunct="0">
      <a:spcBef>
        <a:spcPct val="0"/>
      </a:spcBef>
      <a:spcAft>
        <a:spcPct val="0"/>
      </a:spcAft>
      <a:defRPr kumimoji="1" sz="2400" b="1" kern="1200">
        <a:solidFill>
          <a:schemeClr val="tx1"/>
        </a:solidFill>
        <a:latin typeface="Verdana" pitchFamily="34" charset="0"/>
        <a:ea typeface="+mn-ea"/>
        <a:cs typeface="+mn-cs"/>
      </a:defRPr>
    </a:lvl4pPr>
    <a:lvl5pPr marL="1828800" algn="l" rtl="0" eaLnBrk="0" fontAlgn="base" hangingPunct="0">
      <a:spcBef>
        <a:spcPct val="0"/>
      </a:spcBef>
      <a:spcAft>
        <a:spcPct val="0"/>
      </a:spcAft>
      <a:defRPr kumimoji="1" sz="2400" b="1" kern="1200">
        <a:solidFill>
          <a:schemeClr val="tx1"/>
        </a:solidFill>
        <a:latin typeface="Verdana" pitchFamily="34" charset="0"/>
        <a:ea typeface="+mn-ea"/>
        <a:cs typeface="+mn-cs"/>
      </a:defRPr>
    </a:lvl5pPr>
    <a:lvl6pPr marL="2286000" algn="l" defTabSz="914400" rtl="0" eaLnBrk="1" latinLnBrk="0" hangingPunct="1">
      <a:defRPr kumimoji="1" sz="2400" b="1" kern="1200">
        <a:solidFill>
          <a:schemeClr val="tx1"/>
        </a:solidFill>
        <a:latin typeface="Verdana" pitchFamily="34" charset="0"/>
        <a:ea typeface="+mn-ea"/>
        <a:cs typeface="+mn-cs"/>
      </a:defRPr>
    </a:lvl6pPr>
    <a:lvl7pPr marL="2743200" algn="l" defTabSz="914400" rtl="0" eaLnBrk="1" latinLnBrk="0" hangingPunct="1">
      <a:defRPr kumimoji="1" sz="2400" b="1" kern="1200">
        <a:solidFill>
          <a:schemeClr val="tx1"/>
        </a:solidFill>
        <a:latin typeface="Verdana" pitchFamily="34" charset="0"/>
        <a:ea typeface="+mn-ea"/>
        <a:cs typeface="+mn-cs"/>
      </a:defRPr>
    </a:lvl7pPr>
    <a:lvl8pPr marL="3200400" algn="l" defTabSz="914400" rtl="0" eaLnBrk="1" latinLnBrk="0" hangingPunct="1">
      <a:defRPr kumimoji="1" sz="2400" b="1" kern="1200">
        <a:solidFill>
          <a:schemeClr val="tx1"/>
        </a:solidFill>
        <a:latin typeface="Verdana" pitchFamily="34" charset="0"/>
        <a:ea typeface="+mn-ea"/>
        <a:cs typeface="+mn-cs"/>
      </a:defRPr>
    </a:lvl8pPr>
    <a:lvl9pPr marL="3657600" algn="l" defTabSz="914400" rtl="0" eaLnBrk="1" latinLnBrk="0" hangingPunct="1">
      <a:defRPr kumimoji="1" sz="2400" b="1"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0099FF"/>
    <a:srgbClr val="000099"/>
    <a:srgbClr val="006600"/>
    <a:srgbClr val="FFCC00"/>
    <a:srgbClr val="009900"/>
    <a:srgbClr val="969696"/>
    <a:srgbClr val="C0C0C0"/>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autoAdjust="0"/>
  </p:normalViewPr>
  <p:slideViewPr>
    <p:cSldViewPr snapToGrid="0">
      <p:cViewPr>
        <p:scale>
          <a:sx n="100" d="100"/>
          <a:sy n="100" d="100"/>
        </p:scale>
        <p:origin x="-276" y="876"/>
      </p:cViewPr>
      <p:guideLst>
        <p:guide orient="horz" pos="2157"/>
        <p:guide orient="horz" pos="571"/>
        <p:guide orient="horz" pos="1072"/>
        <p:guide pos="2879"/>
        <p:guide pos="375"/>
        <p:guide pos="784"/>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2" d="100"/>
          <a:sy n="62" d="100"/>
        </p:scale>
        <p:origin x="-1602" y="-6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_rels/viewProps.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6.xml"/><Relationship Id="rId1" Type="http://schemas.openxmlformats.org/officeDocument/2006/relationships/slide" Target="slides/slide4.xml"/><Relationship Id="rId4"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200" b="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b="0">
                <a:latin typeface="Times New Roman" pitchFamily="18" charset="0"/>
              </a:defRPr>
            </a:lvl1pPr>
          </a:lstStyle>
          <a:p>
            <a:pPr>
              <a:defRPr/>
            </a:pPr>
            <a:fld id="{D76F48FD-308C-4FDC-93FC-B094B631CA0A}" type="datetime1">
              <a:rPr lang="en-US"/>
              <a:pPr>
                <a:defRPr/>
              </a:pPr>
              <a:t>8/15/2012</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200" b="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b="0">
                <a:latin typeface="Times New Roman" pitchFamily="18" charset="0"/>
              </a:defRPr>
            </a:lvl1pPr>
          </a:lstStyle>
          <a:p>
            <a:pPr>
              <a:defRPr/>
            </a:pPr>
            <a:fld id="{27FFF9A5-C8D0-4884-9062-B04F07950BEB}"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3429000" cy="30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000" b="0">
                <a:latin typeface="Arial" charset="0"/>
              </a:defRPr>
            </a:lvl1pPr>
          </a:lstStyle>
          <a:p>
            <a:pPr>
              <a:defRPr/>
            </a:pPr>
            <a:endParaRPr lang="en-US"/>
          </a:p>
        </p:txBody>
      </p:sp>
      <p:sp>
        <p:nvSpPr>
          <p:cNvPr id="25603"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457200" y="4343400"/>
            <a:ext cx="5943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5410200" y="0"/>
            <a:ext cx="1447800" cy="30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000" b="0">
                <a:latin typeface="Arial" charset="0"/>
              </a:defRPr>
            </a:lvl1pPr>
          </a:lstStyle>
          <a:p>
            <a:pPr>
              <a:defRPr/>
            </a:pPr>
            <a:fld id="{49276967-F9BF-4044-8071-3BE09ACEFFF3}" type="datetime1">
              <a:rPr lang="en-US"/>
              <a:pPr>
                <a:defRPr/>
              </a:pPr>
              <a:t>8/15/2012</a:t>
            </a:fld>
            <a:endParaRPr lang="en-US"/>
          </a:p>
        </p:txBody>
      </p:sp>
      <p:sp>
        <p:nvSpPr>
          <p:cNvPr id="2060" name="Rectangle 12"/>
          <p:cNvSpPr>
            <a:spLocks noGrp="1" noChangeArrowheads="1"/>
          </p:cNvSpPr>
          <p:nvPr>
            <p:ph type="ftr" sz="quarter" idx="4"/>
          </p:nvPr>
        </p:nvSpPr>
        <p:spPr bwMode="auto">
          <a:xfrm>
            <a:off x="0" y="8915400"/>
            <a:ext cx="1219200" cy="228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000" b="0">
                <a:latin typeface="Arial" charset="0"/>
              </a:defRPr>
            </a:lvl1pPr>
          </a:lstStyle>
          <a:p>
            <a:pPr>
              <a:defRPr/>
            </a:pPr>
            <a:endParaRPr lang="en-US"/>
          </a:p>
        </p:txBody>
      </p:sp>
      <p:sp>
        <p:nvSpPr>
          <p:cNvPr id="2061" name="Rectangle 13"/>
          <p:cNvSpPr>
            <a:spLocks noGrp="1" noChangeArrowheads="1"/>
          </p:cNvSpPr>
          <p:nvPr>
            <p:ph type="sldNum" sz="quarter" idx="5"/>
          </p:nvPr>
        </p:nvSpPr>
        <p:spPr bwMode="auto">
          <a:xfrm>
            <a:off x="5638800" y="8915400"/>
            <a:ext cx="1219200" cy="228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000" b="0">
                <a:latin typeface="Arial" charset="0"/>
              </a:defRPr>
            </a:lvl1pPr>
          </a:lstStyle>
          <a:p>
            <a:pPr>
              <a:defRPr/>
            </a:pPr>
            <a:fld id="{2CDF878F-D6C6-45F5-AB5C-70CCA84E6028}" type="slidenum">
              <a:rPr lang="en-US"/>
              <a:pPr>
                <a:defRPr/>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IS-IN-</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CFB7369-9F10-41AF-A264-A40B6721649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IS-IN-</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A1B84A-7652-4495-BC2C-E7F00478F61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IS-IN-</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EDC2A18-8050-46A1-ACCC-C0CD4E296EAA}"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270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endParaRPr lang="en-US"/>
          </a:p>
        </p:txBody>
      </p:sp>
      <p:sp>
        <p:nvSpPr>
          <p:cNvPr id="7270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a:xfrm>
            <a:off x="8156575" y="6648450"/>
            <a:ext cx="987425" cy="209550"/>
          </a:xfrm>
        </p:spPr>
        <p:txBody>
          <a:bodyPr/>
          <a:lstStyle>
            <a:lvl1pPr>
              <a:defRPr/>
            </a:lvl1pPr>
          </a:lstStyle>
          <a:p>
            <a:pPr>
              <a:defRPr/>
            </a:pPr>
            <a:r>
              <a:rPr lang="en-US" smtClean="0"/>
              <a:t>IS-IN-</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a:xfrm>
            <a:off x="8156575" y="6648450"/>
            <a:ext cx="987425" cy="209550"/>
          </a:xfrm>
        </p:spPr>
        <p:txBody>
          <a:bodyPr/>
          <a:lstStyle>
            <a:lvl1pPr>
              <a:defRPr/>
            </a:lvl1pPr>
          </a:lstStyle>
          <a:p>
            <a:pPr>
              <a:defRPr/>
            </a:pPr>
            <a:r>
              <a:rPr lang="en-US" smtClean="0"/>
              <a:t>IS-IN-</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a:xfrm>
            <a:off x="8156575" y="6648450"/>
            <a:ext cx="987425" cy="209550"/>
          </a:xfrm>
        </p:spPr>
        <p:txBody>
          <a:bodyPr/>
          <a:lstStyle>
            <a:lvl1pPr>
              <a:defRPr/>
            </a:lvl1pPr>
          </a:lstStyle>
          <a:p>
            <a:pPr>
              <a:defRPr/>
            </a:pPr>
            <a:r>
              <a:rPr lang="en-US" smtClean="0"/>
              <a:t>IS-IN-</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a:xfrm>
            <a:off x="8156575" y="6648450"/>
            <a:ext cx="987425" cy="209550"/>
          </a:xfrm>
        </p:spPr>
        <p:txBody>
          <a:bodyPr/>
          <a:lstStyle>
            <a:lvl1pPr>
              <a:defRPr/>
            </a:lvl1pPr>
          </a:lstStyle>
          <a:p>
            <a:pPr>
              <a:defRPr/>
            </a:pPr>
            <a:r>
              <a:rPr lang="en-US" smtClean="0"/>
              <a:t>IS-IN-</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a:xfrm>
            <a:off x="8156575" y="6648450"/>
            <a:ext cx="987425" cy="209550"/>
          </a:xfrm>
        </p:spPr>
        <p:txBody>
          <a:bodyPr/>
          <a:lstStyle>
            <a:lvl1pPr>
              <a:defRPr/>
            </a:lvl1pPr>
          </a:lstStyle>
          <a:p>
            <a:pPr>
              <a:defRPr/>
            </a:pPr>
            <a:r>
              <a:rPr lang="en-US" smtClean="0"/>
              <a:t>IS-IN-</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8156575" y="6648450"/>
            <a:ext cx="987425" cy="209550"/>
          </a:xfrm>
        </p:spPr>
        <p:txBody>
          <a:bodyPr/>
          <a:lstStyle>
            <a:lvl1pPr>
              <a:defRPr/>
            </a:lvl1pPr>
          </a:lstStyle>
          <a:p>
            <a:pPr>
              <a:defRPr/>
            </a:pPr>
            <a:r>
              <a:rPr lang="en-US" smtClean="0"/>
              <a:t>IS-IN-</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a:xfrm>
            <a:off x="8156575" y="6648450"/>
            <a:ext cx="987425" cy="209550"/>
          </a:xfrm>
        </p:spPr>
        <p:txBody>
          <a:bodyPr/>
          <a:lstStyle>
            <a:lvl1pPr>
              <a:defRPr/>
            </a:lvl1pPr>
          </a:lstStyle>
          <a:p>
            <a:pPr>
              <a:defRPr/>
            </a:pPr>
            <a:r>
              <a:rPr lang="en-US" smtClean="0"/>
              <a:t>IS-IN-</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IS-IN-</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1A69C6A-799E-4ED5-952B-9385290EE2DB}"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IS-IN-</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a:xfrm>
            <a:off x="8156575" y="6648450"/>
            <a:ext cx="987425" cy="209550"/>
          </a:xfrm>
        </p:spPr>
        <p:txBody>
          <a:bodyPr/>
          <a:lstStyle>
            <a:lvl1pPr>
              <a:defRPr/>
            </a:lvl1pPr>
          </a:lstStyle>
          <a:p>
            <a:pPr>
              <a:defRPr/>
            </a:pPr>
            <a:r>
              <a:rPr lang="en-US" smtClean="0"/>
              <a:t>IS-IN-</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a:xfrm>
            <a:off x="8156575" y="6648450"/>
            <a:ext cx="987425" cy="209550"/>
          </a:xfrm>
        </p:spPr>
        <p:txBody>
          <a:bodyPr/>
          <a:lstStyle>
            <a:lvl1pPr>
              <a:defRPr/>
            </a:lvl1pPr>
          </a:lstStyle>
          <a:p>
            <a:pPr>
              <a:defRPr/>
            </a:pPr>
            <a:r>
              <a:rPr lang="en-US" smtClean="0"/>
              <a:t>IS-IN-</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IS-IN-</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IS-IN-</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IS-IN-</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IS-IN-</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IS-IN-</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IS-IN-</a:t>
            </a:r>
            <a:endParaRPr lang="en-US"/>
          </a:p>
        </p:txBody>
      </p:sp>
    </p:spTree>
    <p:extLst>
      <p:ext uri="{BB962C8B-B14F-4D97-AF65-F5344CB8AC3E}">
        <p14:creationId xmlns="" xmlns:p14="http://schemas.microsoft.com/office/powerpoint/2010/main" val="706750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IS-IN-</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43C6AB5-F2E5-49E0-A40E-7049C6F5DB7E}"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7270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endParaRPr lang="en-US"/>
          </a:p>
        </p:txBody>
      </p:sp>
      <p:sp>
        <p:nvSpPr>
          <p:cNvPr id="7270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IS-IN-</a:t>
            </a: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DE2D15-8984-48DF-AFF1-D869FECD254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smtClean="0"/>
              <a:t>IS-IN-</a:t>
            </a: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52161EF-E273-4871-81D1-2708A3083F3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smtClean="0"/>
              <a:t>IS-IN-</a:t>
            </a: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CDDEC6E-5578-484E-B9C5-E3CD22CC283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smtClean="0"/>
              <a:t>IS-IN-</a:t>
            </a: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7FE8462-6006-41E5-A9B8-EC9D0000A04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IS-IN-</a:t>
            </a: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190B8BD-CE52-4135-9698-622B99AB5DA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IS-IN-</a:t>
            </a: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D5031CC-71D2-4B72-82DE-AF0025855A3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image" Target="../media/image3.png"/><Relationship Id="rId4" Type="http://schemas.openxmlformats.org/officeDocument/2006/relationships/slideLayout" Target="../slideLayouts/slideLayout26.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042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atin typeface="Times New Roman" pitchFamily="18" charset="0"/>
              </a:defRPr>
            </a:lvl1pPr>
          </a:lstStyle>
          <a:p>
            <a:pPr>
              <a:defRPr/>
            </a:pPr>
            <a:endParaRPr lang="en-US"/>
          </a:p>
        </p:txBody>
      </p:sp>
      <p:sp>
        <p:nvSpPr>
          <p:cNvPr id="6042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atin typeface="Times New Roman" pitchFamily="18" charset="0"/>
              </a:defRPr>
            </a:lvl1pPr>
          </a:lstStyle>
          <a:p>
            <a:pPr>
              <a:defRPr/>
            </a:pPr>
            <a:r>
              <a:rPr lang="en-US" smtClean="0"/>
              <a:t>IS-IN-</a:t>
            </a:r>
            <a:endParaRPr lang="en-US"/>
          </a:p>
        </p:txBody>
      </p:sp>
      <p:sp>
        <p:nvSpPr>
          <p:cNvPr id="6042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atin typeface="Times New Roman" pitchFamily="18" charset="0"/>
              </a:defRPr>
            </a:lvl1pPr>
          </a:lstStyle>
          <a:p>
            <a:pPr>
              <a:defRPr/>
            </a:pPr>
            <a:fld id="{4C148AB0-34D3-4316-8E6F-81CECA8E46B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p:hf sldNum="0"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614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1684"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eaLnBrk="1" hangingPunct="1">
              <a:spcBef>
                <a:spcPct val="50000"/>
              </a:spcBef>
              <a:defRPr/>
            </a:pPr>
            <a:r>
              <a:rPr kumimoji="0" lang="en-US" sz="1000" b="0">
                <a:solidFill>
                  <a:schemeClr val="bg2"/>
                </a:solidFill>
                <a:latin typeface="Tahoma" pitchFamily="34" charset="0"/>
              </a:rPr>
              <a:t>QAD Proprietary</a:t>
            </a:r>
          </a:p>
        </p:txBody>
      </p:sp>
      <p:pic>
        <p:nvPicPr>
          <p:cNvPr id="614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71686" name="Rectangle 6"/>
          <p:cNvSpPr>
            <a:spLocks noGrp="1" noChangeArrowheads="1"/>
          </p:cNvSpPr>
          <p:nvPr>
            <p:ph type="ftr" sz="quarter" idx="3"/>
          </p:nvPr>
        </p:nvSpPr>
        <p:spPr bwMode="auto">
          <a:xfrm>
            <a:off x="8085138" y="6600825"/>
            <a:ext cx="987425"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b="0">
                <a:latin typeface="Arial" charset="0"/>
              </a:defRPr>
            </a:lvl1pPr>
          </a:lstStyle>
          <a:p>
            <a:pPr>
              <a:defRPr/>
            </a:pPr>
            <a:r>
              <a:rPr lang="en-US" smtClean="0"/>
              <a:t>IS-IN-</a:t>
            </a:r>
            <a:endParaRPr lang="en-US"/>
          </a:p>
        </p:txBody>
      </p:sp>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0" r:id="rId9"/>
    <p:sldLayoutId id="2147483739" r:id="rId10"/>
    <p:sldLayoutId id="2147483740"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b="0">
                <a:solidFill>
                  <a:schemeClr val="tx1"/>
                </a:solidFill>
              </a:defRPr>
            </a:lvl1pPr>
          </a:lstStyle>
          <a:p>
            <a:pPr>
              <a:defRPr/>
            </a:pPr>
            <a:r>
              <a:rPr lang="en-US" dirty="0" smtClean="0"/>
              <a:t>IS-IN-</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7.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4.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7.xml"/><Relationship Id="rId1" Type="http://schemas.openxmlformats.org/officeDocument/2006/relationships/vmlDrawing" Target="../drawings/vmlDrawing3.v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4.xml"/><Relationship Id="rId1" Type="http://schemas.openxmlformats.org/officeDocument/2006/relationships/vmlDrawing" Target="../drawings/vmlDrawing4.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a:bodyPr>
          <a:lstStyle/>
          <a:p>
            <a:pPr eaLnBrk="1" hangingPunct="1"/>
            <a:r>
              <a:rPr lang="en-US" sz="2400" b="0" dirty="0" smtClean="0">
                <a:latin typeface="Arial Black" pitchFamily="34" charset="0"/>
              </a:rPr>
              <a:t>QAD Enterprise Applications Standard Edition</a:t>
            </a:r>
          </a:p>
        </p:txBody>
      </p:sp>
      <p:sp>
        <p:nvSpPr>
          <p:cNvPr id="17411" name="Rectangle 3"/>
          <p:cNvSpPr>
            <a:spLocks noGrp="1" noChangeArrowheads="1"/>
          </p:cNvSpPr>
          <p:nvPr>
            <p:ph type="body" sz="quarter" idx="10"/>
          </p:nvPr>
        </p:nvSpPr>
        <p:spPr/>
        <p:txBody>
          <a:bodyPr/>
          <a:lstStyle/>
          <a:p>
            <a:pPr eaLnBrk="1" hangingPunct="1"/>
            <a:r>
              <a:rPr lang="en-US" sz="2000" smtClean="0"/>
              <a:t>Initial Setup: Core Application</a:t>
            </a:r>
            <a:endParaRPr lang="en-US" smtClean="0"/>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14"/>
          <p:cNvSpPr>
            <a:spLocks noGrp="1" noChangeArrowheads="1"/>
          </p:cNvSpPr>
          <p:nvPr>
            <p:ph idx="1"/>
          </p:nvPr>
        </p:nvSpPr>
        <p:spPr/>
        <p:txBody>
          <a:bodyPr/>
          <a:lstStyle/>
          <a:p>
            <a:pPr>
              <a:buClr>
                <a:schemeClr val="accent2"/>
              </a:buClr>
              <a:buFont typeface="Wingdings" pitchFamily="2" charset="2"/>
              <a:buNone/>
            </a:pPr>
            <a:r>
              <a:rPr kumimoji="1" lang="en-US" b="1" smtClean="0"/>
              <a:t>In this course you learn how to:</a:t>
            </a:r>
          </a:p>
          <a:p>
            <a:pPr eaLnBrk="1" hangingPunct="1"/>
            <a:r>
              <a:rPr lang="en-US" sz="2600" smtClean="0"/>
              <a:t>Identify Key Business Considerations before performing the initial QAD Enterprise Applications Enterprise and Standard Edition Setup</a:t>
            </a:r>
          </a:p>
          <a:p>
            <a:pPr eaLnBrk="1" hangingPunct="1"/>
            <a:r>
              <a:rPr lang="en-US" sz="2600" smtClean="0"/>
              <a:t>Set up initial data for QAD Enterprise and Standard Edition</a:t>
            </a:r>
          </a:p>
        </p:txBody>
      </p:sp>
      <p:sp>
        <p:nvSpPr>
          <p:cNvPr id="22531" name="Rectangle 12"/>
          <p:cNvSpPr>
            <a:spLocks noGrp="1" noChangeArrowheads="1"/>
          </p:cNvSpPr>
          <p:nvPr>
            <p:ph type="title"/>
          </p:nvPr>
        </p:nvSpPr>
        <p:spPr>
          <a:noFill/>
        </p:spPr>
        <p:txBody>
          <a:bodyPr lIns="92075" tIns="91440" rIns="92075" bIns="91440" anchor="ctr">
            <a:spAutoFit/>
          </a:bodyPr>
          <a:lstStyle/>
          <a:p>
            <a:pPr eaLnBrk="1" hangingPunct="1"/>
            <a:r>
              <a:rPr lang="en-US" smtClean="0"/>
              <a:t>Course Objectives</a:t>
            </a:r>
          </a:p>
        </p:txBody>
      </p:sp>
      <p:sp>
        <p:nvSpPr>
          <p:cNvPr id="22530" name="Footer Placeholder 3"/>
          <p:cNvSpPr>
            <a:spLocks noGrp="1"/>
          </p:cNvSpPr>
          <p:nvPr>
            <p:ph type="ftr" sz="quarter" idx="10"/>
          </p:nvPr>
        </p:nvSpPr>
        <p:spPr>
          <a:noFill/>
        </p:spPr>
        <p:txBody>
          <a:bodyPr/>
          <a:lstStyle/>
          <a:p>
            <a:pPr algn="r"/>
            <a:r>
              <a:rPr lang="en-US" smtClean="0"/>
              <a:t>IS-IN-100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62" name="Rectangle 23"/>
          <p:cNvSpPr>
            <a:spLocks noGrp="1" noChangeArrowheads="1"/>
          </p:cNvSpPr>
          <p:nvPr>
            <p:ph type="title"/>
          </p:nvPr>
        </p:nvSpPr>
        <p:spPr>
          <a:noFill/>
        </p:spPr>
        <p:txBody>
          <a:bodyPr lIns="92075" tIns="91440" rIns="92075" bIns="91440" anchor="ctr">
            <a:spAutoFit/>
          </a:bodyPr>
          <a:lstStyle/>
          <a:p>
            <a:pPr eaLnBrk="1" hangingPunct="1"/>
            <a:r>
              <a:rPr lang="en-US" smtClean="0"/>
              <a:t>Related Courses</a:t>
            </a:r>
          </a:p>
        </p:txBody>
      </p:sp>
      <p:sp>
        <p:nvSpPr>
          <p:cNvPr id="23554" name="Footer Placeholder 2"/>
          <p:cNvSpPr>
            <a:spLocks noGrp="1"/>
          </p:cNvSpPr>
          <p:nvPr>
            <p:ph type="ftr" sz="quarter" idx="10"/>
          </p:nvPr>
        </p:nvSpPr>
        <p:spPr>
          <a:noFill/>
        </p:spPr>
        <p:txBody>
          <a:bodyPr/>
          <a:lstStyle/>
          <a:p>
            <a:pPr algn="r"/>
            <a:r>
              <a:rPr lang="en-US" smtClean="0"/>
              <a:t>IS-IN-110</a:t>
            </a:r>
          </a:p>
        </p:txBody>
      </p:sp>
      <p:sp>
        <p:nvSpPr>
          <p:cNvPr id="53264" name="Rectangle 16" descr="Small grid"/>
          <p:cNvSpPr>
            <a:spLocks noChangeArrowheads="1"/>
          </p:cNvSpPr>
          <p:nvPr/>
        </p:nvSpPr>
        <p:spPr bwMode="auto">
          <a:xfrm>
            <a:off x="381000" y="4030663"/>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algn="ctr" defTabSz="977900">
              <a:defRPr/>
            </a:pPr>
            <a:endParaRPr kumimoji="0" lang="en-US" sz="1600">
              <a:latin typeface="+mj-lt"/>
            </a:endParaRPr>
          </a:p>
        </p:txBody>
      </p:sp>
      <p:sp>
        <p:nvSpPr>
          <p:cNvPr id="23556" name="Rectangle 17"/>
          <p:cNvSpPr>
            <a:spLocks noChangeArrowheads="1"/>
          </p:cNvSpPr>
          <p:nvPr/>
        </p:nvSpPr>
        <p:spPr bwMode="auto">
          <a:xfrm>
            <a:off x="931863" y="3988385"/>
            <a:ext cx="3059112" cy="338554"/>
          </a:xfrm>
          <a:prstGeom prst="rect">
            <a:avLst/>
          </a:prstGeom>
          <a:noFill/>
          <a:ln w="38100">
            <a:noFill/>
            <a:miter lim="800000"/>
            <a:headEnd/>
            <a:tailEnd/>
          </a:ln>
        </p:spPr>
        <p:txBody>
          <a:bodyPr wrap="square" anchor="ctr">
            <a:spAutoFit/>
          </a:bodyPr>
          <a:lstStyle/>
          <a:p>
            <a:r>
              <a:rPr kumimoji="0" lang="en-US" sz="1600" b="0" dirty="0">
                <a:solidFill>
                  <a:srgbClr val="43699C"/>
                </a:solidFill>
                <a:latin typeface="+mj-lt"/>
              </a:rPr>
              <a:t>= </a:t>
            </a:r>
            <a:r>
              <a:rPr kumimoji="0" lang="en-US" sz="1600" b="0" dirty="0" smtClean="0">
                <a:solidFill>
                  <a:srgbClr val="43699C"/>
                </a:solidFill>
                <a:latin typeface="+mj-lt"/>
              </a:rPr>
              <a:t>Prerequisite </a:t>
            </a:r>
            <a:r>
              <a:rPr kumimoji="0" lang="en-US" sz="1600" b="0" dirty="0">
                <a:solidFill>
                  <a:srgbClr val="43699C"/>
                </a:solidFill>
                <a:latin typeface="+mj-lt"/>
              </a:rPr>
              <a:t>Courses</a:t>
            </a:r>
            <a:endParaRPr kumimoji="0" lang="en-US" sz="3400" dirty="0">
              <a:solidFill>
                <a:srgbClr val="43699C"/>
              </a:solidFill>
              <a:latin typeface="+mj-lt"/>
            </a:endParaRPr>
          </a:p>
        </p:txBody>
      </p:sp>
      <p:sp>
        <p:nvSpPr>
          <p:cNvPr id="53266" name="Rectangle 18"/>
          <p:cNvSpPr>
            <a:spLocks noChangeArrowheads="1"/>
          </p:cNvSpPr>
          <p:nvPr/>
        </p:nvSpPr>
        <p:spPr bwMode="auto">
          <a:xfrm>
            <a:off x="2971800" y="2762250"/>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algn="ctr" defTabSz="977900">
              <a:defRPr/>
            </a:pPr>
            <a:r>
              <a:rPr kumimoji="0" lang="en-US" sz="1800">
                <a:latin typeface="+mj-lt"/>
              </a:rPr>
              <a:t>Initial QAD Enterprise and Standard Edition Setup</a:t>
            </a:r>
          </a:p>
        </p:txBody>
      </p:sp>
      <p:sp>
        <p:nvSpPr>
          <p:cNvPr id="53267" name="Rectangle 19" descr="Small grid"/>
          <p:cNvSpPr>
            <a:spLocks noChangeArrowheads="1"/>
          </p:cNvSpPr>
          <p:nvPr/>
        </p:nvSpPr>
        <p:spPr bwMode="auto">
          <a:xfrm>
            <a:off x="381000" y="2838450"/>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eaLnBrk="1" hangingPunct="1">
              <a:defRPr/>
            </a:pPr>
            <a:r>
              <a:rPr lang="en-US" sz="1400">
                <a:latin typeface="+mj-lt"/>
              </a:rPr>
              <a:t>None</a:t>
            </a:r>
            <a:endParaRPr kumimoji="0" lang="en-US" sz="1600">
              <a:latin typeface="+mj-lt"/>
            </a:endParaRPr>
          </a:p>
        </p:txBody>
      </p:sp>
      <p:cxnSp>
        <p:nvCxnSpPr>
          <p:cNvPr id="23559" name="AutoShape 20"/>
          <p:cNvCxnSpPr>
            <a:cxnSpLocks noChangeShapeType="1"/>
            <a:stCxn id="53267" idx="3"/>
            <a:endCxn id="53266" idx="1"/>
          </p:cNvCxnSpPr>
          <p:nvPr/>
        </p:nvCxnSpPr>
        <p:spPr bwMode="auto">
          <a:xfrm>
            <a:off x="2438400" y="3219450"/>
            <a:ext cx="533400" cy="0"/>
          </a:xfrm>
          <a:prstGeom prst="straightConnector1">
            <a:avLst/>
          </a:prstGeom>
          <a:noFill/>
          <a:ln w="38100">
            <a:solidFill>
              <a:schemeClr val="tx1"/>
            </a:solidFill>
            <a:round/>
            <a:headEnd/>
            <a:tailEnd type="triangle" w="med" len="med"/>
          </a:ln>
        </p:spPr>
      </p:cxnSp>
      <p:sp>
        <p:nvSpPr>
          <p:cNvPr id="53269" name="Rectangle 21"/>
          <p:cNvSpPr>
            <a:spLocks noChangeArrowheads="1"/>
          </p:cNvSpPr>
          <p:nvPr/>
        </p:nvSpPr>
        <p:spPr bwMode="auto">
          <a:xfrm>
            <a:off x="6705600" y="2841625"/>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lnSpc>
                <a:spcPct val="90000"/>
              </a:lnSpc>
              <a:defRPr/>
            </a:pPr>
            <a:r>
              <a:rPr kumimoji="0" lang="en-US" sz="1600">
                <a:latin typeface="+mj-lt"/>
              </a:rPr>
              <a:t>All QAD Products Training</a:t>
            </a:r>
          </a:p>
        </p:txBody>
      </p:sp>
      <p:cxnSp>
        <p:nvCxnSpPr>
          <p:cNvPr id="23561" name="AutoShape 22"/>
          <p:cNvCxnSpPr>
            <a:cxnSpLocks noChangeShapeType="1"/>
            <a:stCxn id="53266" idx="3"/>
            <a:endCxn id="53269" idx="1"/>
          </p:cNvCxnSpPr>
          <p:nvPr/>
        </p:nvCxnSpPr>
        <p:spPr bwMode="auto">
          <a:xfrm>
            <a:off x="6145213" y="3219450"/>
            <a:ext cx="560387" cy="3175"/>
          </a:xfrm>
          <a:prstGeom prst="bentConnector3">
            <a:avLst>
              <a:gd name="adj1" fmla="val 49856"/>
            </a:avLst>
          </a:prstGeom>
          <a:noFill/>
          <a:ln w="38100">
            <a:solidFill>
              <a:schemeClr val="tx1"/>
            </a:solidFill>
            <a:miter lim="800000"/>
            <a:headEnd/>
            <a:tailEnd type="triangle" w="med" len="med"/>
          </a:ln>
        </p:spPr>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10"/>
          <p:cNvSpPr>
            <a:spLocks noGrp="1" noChangeArrowheads="1"/>
          </p:cNvSpPr>
          <p:nvPr>
            <p:ph type="title"/>
          </p:nvPr>
        </p:nvSpPr>
        <p:spPr>
          <a:noFill/>
        </p:spPr>
        <p:txBody>
          <a:bodyPr lIns="92075" tIns="91440" rIns="92075" bIns="91440" anchor="ctr">
            <a:spAutoFit/>
          </a:bodyPr>
          <a:lstStyle/>
          <a:p>
            <a:pPr eaLnBrk="1" hangingPunct="1"/>
            <a:r>
              <a:rPr lang="en-US" smtClean="0"/>
              <a:t>Summary</a:t>
            </a:r>
          </a:p>
        </p:txBody>
      </p:sp>
      <p:sp>
        <p:nvSpPr>
          <p:cNvPr id="24578" name="Footer Placeholder 3"/>
          <p:cNvSpPr>
            <a:spLocks noGrp="1"/>
          </p:cNvSpPr>
          <p:nvPr>
            <p:ph type="ftr" sz="quarter" idx="10"/>
          </p:nvPr>
        </p:nvSpPr>
        <p:spPr>
          <a:noFill/>
        </p:spPr>
        <p:txBody>
          <a:bodyPr/>
          <a:lstStyle/>
          <a:p>
            <a:pPr algn="r"/>
            <a:r>
              <a:rPr lang="en-US" smtClean="0"/>
              <a:t>IS-IN-120</a:t>
            </a:r>
          </a:p>
        </p:txBody>
      </p:sp>
      <p:sp>
        <p:nvSpPr>
          <p:cNvPr id="24580" name="Rectangle 12"/>
          <p:cNvSpPr>
            <a:spLocks noGrp="1" noChangeArrowheads="1"/>
          </p:cNvSpPr>
          <p:nvPr>
            <p:ph idx="4294967295"/>
          </p:nvPr>
        </p:nvSpPr>
        <p:spPr>
          <a:xfrm>
            <a:off x="0" y="1509713"/>
            <a:ext cx="8153400" cy="5053012"/>
          </a:xfrm>
          <a:noFill/>
        </p:spPr>
        <p:txBody>
          <a:bodyPr/>
          <a:lstStyle/>
          <a:p>
            <a:pPr eaLnBrk="1" hangingPunct="1">
              <a:buFont typeface="Wingdings" pitchFamily="2" charset="2"/>
              <a:buChar char="ü"/>
            </a:pPr>
            <a:r>
              <a:rPr lang="en-US" smtClean="0"/>
              <a:t>Introduction to Initial QAD Enterprise and  Standard Edition Setup</a:t>
            </a:r>
          </a:p>
          <a:p>
            <a:pPr eaLnBrk="1" hangingPunct="1">
              <a:buClr>
                <a:schemeClr val="bg2"/>
              </a:buClr>
            </a:pPr>
            <a:r>
              <a:rPr lang="en-US" smtClean="0">
                <a:solidFill>
                  <a:srgbClr val="969696"/>
                </a:solidFill>
              </a:rPr>
              <a:t>Business Considerations</a:t>
            </a:r>
          </a:p>
          <a:p>
            <a:pPr eaLnBrk="1" hangingPunct="1">
              <a:buClr>
                <a:schemeClr val="bg2"/>
              </a:buClr>
            </a:pPr>
            <a:r>
              <a:rPr lang="en-US" smtClean="0">
                <a:solidFill>
                  <a:srgbClr val="969696"/>
                </a:solidFill>
              </a:rPr>
              <a:t>Set up initial QAD Enterprise and Standard data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itle 62"/>
          <p:cNvSpPr>
            <a:spLocks noGrp="1"/>
          </p:cNvSpPr>
          <p:nvPr>
            <p:ph type="title"/>
          </p:nvPr>
        </p:nvSpPr>
        <p:spPr/>
        <p:txBody>
          <a:bodyPr>
            <a:normAutofit/>
          </a:bodyPr>
          <a:lstStyle/>
          <a:p>
            <a:r>
              <a:rPr lang="en-US" dirty="0" smtClean="0"/>
              <a:t>Facilities</a:t>
            </a:r>
            <a:endParaRPr lang="en-US" dirty="0"/>
          </a:p>
        </p:txBody>
      </p:sp>
      <p:sp>
        <p:nvSpPr>
          <p:cNvPr id="19458" name="Footer Placeholder 1"/>
          <p:cNvSpPr>
            <a:spLocks noGrp="1"/>
          </p:cNvSpPr>
          <p:nvPr>
            <p:ph type="ftr" sz="quarter" idx="10"/>
          </p:nvPr>
        </p:nvSpPr>
        <p:spPr>
          <a:noFill/>
        </p:spPr>
        <p:txBody>
          <a:bodyPr/>
          <a:lstStyle/>
          <a:p>
            <a:pPr algn="r"/>
            <a:r>
              <a:rPr lang="en-US" smtClean="0"/>
              <a:t>IS-IN-030</a:t>
            </a:r>
          </a:p>
        </p:txBody>
      </p:sp>
      <p:grpSp>
        <p:nvGrpSpPr>
          <p:cNvPr id="19459" name="Group 76"/>
          <p:cNvGrpSpPr>
            <a:grpSpLocks/>
          </p:cNvGrpSpPr>
          <p:nvPr/>
        </p:nvGrpSpPr>
        <p:grpSpPr bwMode="auto">
          <a:xfrm>
            <a:off x="792978" y="996950"/>
            <a:ext cx="7535133" cy="4740157"/>
            <a:chOff x="275" y="729"/>
            <a:chExt cx="5066" cy="3226"/>
          </a:xfrm>
        </p:grpSpPr>
        <p:grpSp>
          <p:nvGrpSpPr>
            <p:cNvPr id="19461" name="Group 77"/>
            <p:cNvGrpSpPr>
              <a:grpSpLocks/>
            </p:cNvGrpSpPr>
            <p:nvPr/>
          </p:nvGrpSpPr>
          <p:grpSpPr bwMode="auto">
            <a:xfrm>
              <a:off x="275" y="729"/>
              <a:ext cx="1246" cy="1018"/>
              <a:chOff x="275" y="912"/>
              <a:chExt cx="1246" cy="1018"/>
            </a:xfrm>
          </p:grpSpPr>
          <p:pic>
            <p:nvPicPr>
              <p:cNvPr id="19517" name="Picture 78"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19518" name="Text Box 79"/>
              <p:cNvSpPr txBox="1">
                <a:spLocks noChangeArrowheads="1"/>
              </p:cNvSpPr>
              <p:nvPr/>
            </p:nvSpPr>
            <p:spPr bwMode="auto">
              <a:xfrm>
                <a:off x="275" y="1679"/>
                <a:ext cx="1246" cy="251"/>
              </a:xfrm>
              <a:prstGeom prst="rect">
                <a:avLst/>
              </a:prstGeom>
              <a:noFill/>
              <a:ln w="12700">
                <a:noFill/>
                <a:miter lim="800000"/>
                <a:headEnd/>
                <a:tailEnd/>
              </a:ln>
            </p:spPr>
            <p:txBody>
              <a:bodyPr wrap="none">
                <a:spAutoFit/>
              </a:bodyPr>
              <a:lstStyle/>
              <a:p>
                <a:pPr algn="ctr"/>
                <a:r>
                  <a:rPr kumimoji="0" lang="en-US" sz="1800">
                    <a:latin typeface="+mj-lt"/>
                  </a:rPr>
                  <a:t>Telephone/Fax</a:t>
                </a:r>
              </a:p>
            </p:txBody>
          </p:sp>
        </p:grpSp>
        <p:grpSp>
          <p:nvGrpSpPr>
            <p:cNvPr id="19462" name="Group 80"/>
            <p:cNvGrpSpPr>
              <a:grpSpLocks/>
            </p:cNvGrpSpPr>
            <p:nvPr/>
          </p:nvGrpSpPr>
          <p:grpSpPr bwMode="auto">
            <a:xfrm>
              <a:off x="2409" y="767"/>
              <a:ext cx="979" cy="980"/>
              <a:chOff x="2409" y="950"/>
              <a:chExt cx="979" cy="980"/>
            </a:xfrm>
          </p:grpSpPr>
          <p:pic>
            <p:nvPicPr>
              <p:cNvPr id="19515" name="Picture 81"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19516" name="Text Box 82"/>
              <p:cNvSpPr txBox="1">
                <a:spLocks noChangeArrowheads="1"/>
              </p:cNvSpPr>
              <p:nvPr/>
            </p:nvSpPr>
            <p:spPr bwMode="auto">
              <a:xfrm>
                <a:off x="2409" y="1679"/>
                <a:ext cx="979" cy="251"/>
              </a:xfrm>
              <a:prstGeom prst="rect">
                <a:avLst/>
              </a:prstGeom>
              <a:noFill/>
              <a:ln w="12700">
                <a:noFill/>
                <a:miter lim="800000"/>
                <a:headEnd/>
                <a:tailEnd/>
              </a:ln>
            </p:spPr>
            <p:txBody>
              <a:bodyPr wrap="none">
                <a:spAutoFit/>
              </a:bodyPr>
              <a:lstStyle/>
              <a:p>
                <a:pPr algn="ctr"/>
                <a:r>
                  <a:rPr kumimoji="0" lang="en-US" sz="1800">
                    <a:latin typeface="+mj-lt"/>
                  </a:rPr>
                  <a:t>Class Hours</a:t>
                </a:r>
              </a:p>
            </p:txBody>
          </p:sp>
        </p:grpSp>
        <p:sp>
          <p:nvSpPr>
            <p:cNvPr id="19463" name="Rectangle 83"/>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algn="ctr"/>
              <a:r>
                <a:rPr kumimoji="0" lang="en-US" sz="4400">
                  <a:solidFill>
                    <a:srgbClr val="FF3300"/>
                  </a:solidFill>
                  <a:latin typeface="+mj-lt"/>
                </a:rPr>
                <a:t>EXIT</a:t>
              </a:r>
            </a:p>
          </p:txBody>
        </p:sp>
        <p:grpSp>
          <p:nvGrpSpPr>
            <p:cNvPr id="19464" name="Group 84"/>
            <p:cNvGrpSpPr>
              <a:grpSpLocks/>
            </p:cNvGrpSpPr>
            <p:nvPr/>
          </p:nvGrpSpPr>
          <p:grpSpPr bwMode="auto">
            <a:xfrm>
              <a:off x="463" y="1872"/>
              <a:ext cx="871" cy="931"/>
              <a:chOff x="463" y="1872"/>
              <a:chExt cx="871" cy="931"/>
            </a:xfrm>
          </p:grpSpPr>
          <p:sp>
            <p:nvSpPr>
              <p:cNvPr id="19508" name="Text Box 85"/>
              <p:cNvSpPr txBox="1">
                <a:spLocks noChangeArrowheads="1"/>
              </p:cNvSpPr>
              <p:nvPr/>
            </p:nvSpPr>
            <p:spPr bwMode="auto">
              <a:xfrm>
                <a:off x="463" y="2552"/>
                <a:ext cx="871" cy="251"/>
              </a:xfrm>
              <a:prstGeom prst="rect">
                <a:avLst/>
              </a:prstGeom>
              <a:noFill/>
              <a:ln w="12700">
                <a:noFill/>
                <a:miter lim="800000"/>
                <a:headEnd/>
                <a:tailEnd/>
              </a:ln>
            </p:spPr>
            <p:txBody>
              <a:bodyPr wrap="none">
                <a:spAutoFit/>
              </a:bodyPr>
              <a:lstStyle/>
              <a:p>
                <a:pPr algn="ctr"/>
                <a:r>
                  <a:rPr kumimoji="0" lang="en-US" sz="1800">
                    <a:latin typeface="+mj-lt"/>
                  </a:rPr>
                  <a:t>Messages</a:t>
                </a:r>
              </a:p>
            </p:txBody>
          </p:sp>
          <p:grpSp>
            <p:nvGrpSpPr>
              <p:cNvPr id="19509" name="Group 86"/>
              <p:cNvGrpSpPr>
                <a:grpSpLocks/>
              </p:cNvGrpSpPr>
              <p:nvPr/>
            </p:nvGrpSpPr>
            <p:grpSpPr bwMode="auto">
              <a:xfrm>
                <a:off x="567" y="1872"/>
                <a:ext cx="681" cy="679"/>
                <a:chOff x="567" y="1891"/>
                <a:chExt cx="681" cy="679"/>
              </a:xfrm>
            </p:grpSpPr>
            <p:sp>
              <p:nvSpPr>
                <p:cNvPr id="19510" name="AutoShape 87"/>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9511" name="Group 88"/>
                <p:cNvGrpSpPr>
                  <a:grpSpLocks/>
                </p:cNvGrpSpPr>
                <p:nvPr/>
              </p:nvGrpSpPr>
              <p:grpSpPr bwMode="auto">
                <a:xfrm>
                  <a:off x="658" y="2064"/>
                  <a:ext cx="494" cy="366"/>
                  <a:chOff x="1581" y="2706"/>
                  <a:chExt cx="494" cy="366"/>
                </a:xfrm>
              </p:grpSpPr>
              <p:sp>
                <p:nvSpPr>
                  <p:cNvPr id="19512" name="Rectangle 89"/>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9513" name="Rectangle 90"/>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9514" name="Freeform 91"/>
                  <p:cNvSpPr>
                    <a:spLocks/>
                  </p:cNvSpPr>
                  <p:nvPr/>
                </p:nvSpPr>
                <p:spPr bwMode="auto">
                  <a:xfrm>
                    <a:off x="1609" y="2733"/>
                    <a:ext cx="438" cy="311"/>
                  </a:xfrm>
                  <a:custGeom>
                    <a:avLst/>
                    <a:gdLst>
                      <a:gd name="T0" fmla="*/ 28 w 1755"/>
                      <a:gd name="T1" fmla="*/ 0 h 1242"/>
                      <a:gd name="T2" fmla="*/ 184 w 1755"/>
                      <a:gd name="T3" fmla="*/ 156 h 1242"/>
                      <a:gd name="T4" fmla="*/ 190 w 1755"/>
                      <a:gd name="T5" fmla="*/ 162 h 1242"/>
                      <a:gd name="T6" fmla="*/ 195 w 1755"/>
                      <a:gd name="T7" fmla="*/ 167 h 1242"/>
                      <a:gd name="T8" fmla="*/ 201 w 1755"/>
                      <a:gd name="T9" fmla="*/ 170 h 1242"/>
                      <a:gd name="T10" fmla="*/ 206 w 1755"/>
                      <a:gd name="T11" fmla="*/ 173 h 1242"/>
                      <a:gd name="T12" fmla="*/ 212 w 1755"/>
                      <a:gd name="T13" fmla="*/ 175 h 1242"/>
                      <a:gd name="T14" fmla="*/ 219 w 1755"/>
                      <a:gd name="T15" fmla="*/ 176 h 1242"/>
                      <a:gd name="T16" fmla="*/ 226 w 1755"/>
                      <a:gd name="T17" fmla="*/ 175 h 1242"/>
                      <a:gd name="T18" fmla="*/ 233 w 1755"/>
                      <a:gd name="T19" fmla="*/ 173 h 1242"/>
                      <a:gd name="T20" fmla="*/ 238 w 1755"/>
                      <a:gd name="T21" fmla="*/ 170 h 1242"/>
                      <a:gd name="T22" fmla="*/ 243 w 1755"/>
                      <a:gd name="T23" fmla="*/ 166 h 1242"/>
                      <a:gd name="T24" fmla="*/ 249 w 1755"/>
                      <a:gd name="T25" fmla="*/ 161 h 1242"/>
                      <a:gd name="T26" fmla="*/ 254 w 1755"/>
                      <a:gd name="T27" fmla="*/ 156 h 1242"/>
                      <a:gd name="T28" fmla="*/ 410 w 1755"/>
                      <a:gd name="T29" fmla="*/ 0 h 1242"/>
                      <a:gd name="T30" fmla="*/ 438 w 1755"/>
                      <a:gd name="T31" fmla="*/ 0 h 1242"/>
                      <a:gd name="T32" fmla="*/ 438 w 1755"/>
                      <a:gd name="T33" fmla="*/ 28 h 1242"/>
                      <a:gd name="T34" fmla="*/ 311 w 1755"/>
                      <a:gd name="T35" fmla="*/ 156 h 1242"/>
                      <a:gd name="T36" fmla="*/ 438 w 1755"/>
                      <a:gd name="T37" fmla="*/ 283 h 1242"/>
                      <a:gd name="T38" fmla="*/ 438 w 1755"/>
                      <a:gd name="T39" fmla="*/ 311 h 1242"/>
                      <a:gd name="T40" fmla="*/ 410 w 1755"/>
                      <a:gd name="T41" fmla="*/ 311 h 1242"/>
                      <a:gd name="T42" fmla="*/ 282 w 1755"/>
                      <a:gd name="T43" fmla="*/ 184 h 1242"/>
                      <a:gd name="T44" fmla="*/ 276 w 1755"/>
                      <a:gd name="T45" fmla="*/ 190 h 1242"/>
                      <a:gd name="T46" fmla="*/ 270 w 1755"/>
                      <a:gd name="T47" fmla="*/ 195 h 1242"/>
                      <a:gd name="T48" fmla="*/ 264 w 1755"/>
                      <a:gd name="T49" fmla="*/ 200 h 1242"/>
                      <a:gd name="T50" fmla="*/ 256 w 1755"/>
                      <a:gd name="T51" fmla="*/ 206 h 1242"/>
                      <a:gd name="T52" fmla="*/ 248 w 1755"/>
                      <a:gd name="T53" fmla="*/ 210 h 1242"/>
                      <a:gd name="T54" fmla="*/ 239 w 1755"/>
                      <a:gd name="T55" fmla="*/ 214 h 1242"/>
                      <a:gd name="T56" fmla="*/ 230 w 1755"/>
                      <a:gd name="T57" fmla="*/ 216 h 1242"/>
                      <a:gd name="T58" fmla="*/ 221 w 1755"/>
                      <a:gd name="T59" fmla="*/ 217 h 1242"/>
                      <a:gd name="T60" fmla="*/ 210 w 1755"/>
                      <a:gd name="T61" fmla="*/ 216 h 1242"/>
                      <a:gd name="T62" fmla="*/ 201 w 1755"/>
                      <a:gd name="T63" fmla="*/ 214 h 1242"/>
                      <a:gd name="T64" fmla="*/ 192 w 1755"/>
                      <a:gd name="T65" fmla="*/ 211 h 1242"/>
                      <a:gd name="T66" fmla="*/ 184 w 1755"/>
                      <a:gd name="T67" fmla="*/ 208 h 1242"/>
                      <a:gd name="T68" fmla="*/ 176 w 1755"/>
                      <a:gd name="T69" fmla="*/ 202 h 1242"/>
                      <a:gd name="T70" fmla="*/ 168 w 1755"/>
                      <a:gd name="T71" fmla="*/ 196 h 1242"/>
                      <a:gd name="T72" fmla="*/ 163 w 1755"/>
                      <a:gd name="T73" fmla="*/ 191 h 1242"/>
                      <a:gd name="T74" fmla="*/ 156 w 1755"/>
                      <a:gd name="T75" fmla="*/ 184 h 1242"/>
                      <a:gd name="T76" fmla="*/ 28 w 1755"/>
                      <a:gd name="T77" fmla="*/ 311 h 1242"/>
                      <a:gd name="T78" fmla="*/ 0 w 1755"/>
                      <a:gd name="T79" fmla="*/ 311 h 1242"/>
                      <a:gd name="T80" fmla="*/ 0 w 1755"/>
                      <a:gd name="T81" fmla="*/ 283 h 1242"/>
                      <a:gd name="T82" fmla="*/ 127 w 1755"/>
                      <a:gd name="T83" fmla="*/ 156 h 1242"/>
                      <a:gd name="T84" fmla="*/ 0 w 1755"/>
                      <a:gd name="T85" fmla="*/ 28 h 1242"/>
                      <a:gd name="T86" fmla="*/ 0 w 1755"/>
                      <a:gd name="T87" fmla="*/ 0 h 1242"/>
                      <a:gd name="T88" fmla="*/ 28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19465" name="Group 92"/>
            <p:cNvGrpSpPr>
              <a:grpSpLocks/>
            </p:cNvGrpSpPr>
            <p:nvPr/>
          </p:nvGrpSpPr>
          <p:grpSpPr bwMode="auto">
            <a:xfrm>
              <a:off x="2535" y="1872"/>
              <a:ext cx="681" cy="926"/>
              <a:chOff x="2535" y="1872"/>
              <a:chExt cx="681" cy="926"/>
            </a:xfrm>
          </p:grpSpPr>
          <p:sp>
            <p:nvSpPr>
              <p:cNvPr id="19500" name="Text Box 93"/>
              <p:cNvSpPr txBox="1">
                <a:spLocks noChangeArrowheads="1"/>
              </p:cNvSpPr>
              <p:nvPr/>
            </p:nvSpPr>
            <p:spPr bwMode="auto">
              <a:xfrm>
                <a:off x="2572" y="2549"/>
                <a:ext cx="637" cy="249"/>
              </a:xfrm>
              <a:prstGeom prst="rect">
                <a:avLst/>
              </a:prstGeom>
              <a:noFill/>
              <a:ln w="12700">
                <a:noFill/>
                <a:miter lim="800000"/>
                <a:headEnd/>
                <a:tailEnd/>
              </a:ln>
            </p:spPr>
            <p:txBody>
              <a:bodyPr wrap="none">
                <a:spAutoFit/>
              </a:bodyPr>
              <a:lstStyle/>
              <a:p>
                <a:pPr algn="ctr"/>
                <a:r>
                  <a:rPr kumimoji="0" lang="en-US" sz="1800">
                    <a:latin typeface="+mj-lt"/>
                  </a:rPr>
                  <a:t>Breaks</a:t>
                </a:r>
              </a:p>
            </p:txBody>
          </p:sp>
          <p:grpSp>
            <p:nvGrpSpPr>
              <p:cNvPr id="19501" name="Group 94"/>
              <p:cNvGrpSpPr>
                <a:grpSpLocks/>
              </p:cNvGrpSpPr>
              <p:nvPr/>
            </p:nvGrpSpPr>
            <p:grpSpPr bwMode="auto">
              <a:xfrm>
                <a:off x="2535" y="1872"/>
                <a:ext cx="681" cy="679"/>
                <a:chOff x="2535" y="1872"/>
                <a:chExt cx="681" cy="679"/>
              </a:xfrm>
            </p:grpSpPr>
            <p:sp>
              <p:nvSpPr>
                <p:cNvPr id="19502" name="AutoShape 95"/>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9503" name="Group 96"/>
                <p:cNvGrpSpPr>
                  <a:grpSpLocks/>
                </p:cNvGrpSpPr>
                <p:nvPr/>
              </p:nvGrpSpPr>
              <p:grpSpPr bwMode="auto">
                <a:xfrm>
                  <a:off x="2615" y="2064"/>
                  <a:ext cx="505" cy="295"/>
                  <a:chOff x="2643" y="2080"/>
                  <a:chExt cx="505" cy="295"/>
                </a:xfrm>
              </p:grpSpPr>
              <p:sp>
                <p:nvSpPr>
                  <p:cNvPr id="19504" name="Freeform 97"/>
                  <p:cNvSpPr>
                    <a:spLocks/>
                  </p:cNvSpPr>
                  <p:nvPr/>
                </p:nvSpPr>
                <p:spPr bwMode="auto">
                  <a:xfrm>
                    <a:off x="2643" y="2326"/>
                    <a:ext cx="505" cy="49"/>
                  </a:xfrm>
                  <a:custGeom>
                    <a:avLst/>
                    <a:gdLst>
                      <a:gd name="T0" fmla="*/ 0 w 2021"/>
                      <a:gd name="T1" fmla="*/ 0 h 196"/>
                      <a:gd name="T2" fmla="*/ 505 w 2021"/>
                      <a:gd name="T3" fmla="*/ 0 h 196"/>
                      <a:gd name="T4" fmla="*/ 505 w 2021"/>
                      <a:gd name="T5" fmla="*/ 25 h 196"/>
                      <a:gd name="T6" fmla="*/ 504 w 2021"/>
                      <a:gd name="T7" fmla="*/ 27 h 196"/>
                      <a:gd name="T8" fmla="*/ 503 w 2021"/>
                      <a:gd name="T9" fmla="*/ 30 h 196"/>
                      <a:gd name="T10" fmla="*/ 503 w 2021"/>
                      <a:gd name="T11" fmla="*/ 33 h 196"/>
                      <a:gd name="T12" fmla="*/ 501 w 2021"/>
                      <a:gd name="T13" fmla="*/ 36 h 196"/>
                      <a:gd name="T14" fmla="*/ 498 w 2021"/>
                      <a:gd name="T15" fmla="*/ 38 h 196"/>
                      <a:gd name="T16" fmla="*/ 496 w 2021"/>
                      <a:gd name="T17" fmla="*/ 41 h 196"/>
                      <a:gd name="T18" fmla="*/ 492 w 2021"/>
                      <a:gd name="T19" fmla="*/ 43 h 196"/>
                      <a:gd name="T20" fmla="*/ 489 w 2021"/>
                      <a:gd name="T21" fmla="*/ 44 h 196"/>
                      <a:gd name="T22" fmla="*/ 486 w 2021"/>
                      <a:gd name="T23" fmla="*/ 46 h 196"/>
                      <a:gd name="T24" fmla="*/ 481 w 2021"/>
                      <a:gd name="T25" fmla="*/ 47 h 196"/>
                      <a:gd name="T26" fmla="*/ 478 w 2021"/>
                      <a:gd name="T27" fmla="*/ 48 h 196"/>
                      <a:gd name="T28" fmla="*/ 475 w 2021"/>
                      <a:gd name="T29" fmla="*/ 48 h 196"/>
                      <a:gd name="T30" fmla="*/ 471 w 2021"/>
                      <a:gd name="T31" fmla="*/ 49 h 196"/>
                      <a:gd name="T32" fmla="*/ 468 w 2021"/>
                      <a:gd name="T33" fmla="*/ 49 h 196"/>
                      <a:gd name="T34" fmla="*/ 37 w 2021"/>
                      <a:gd name="T35" fmla="*/ 49 h 196"/>
                      <a:gd name="T36" fmla="*/ 32 w 2021"/>
                      <a:gd name="T37" fmla="*/ 49 h 196"/>
                      <a:gd name="T38" fmla="*/ 28 w 2021"/>
                      <a:gd name="T39" fmla="*/ 48 h 196"/>
                      <a:gd name="T40" fmla="*/ 24 w 2021"/>
                      <a:gd name="T41" fmla="*/ 48 h 196"/>
                      <a:gd name="T42" fmla="*/ 21 w 2021"/>
                      <a:gd name="T43" fmla="*/ 47 h 196"/>
                      <a:gd name="T44" fmla="*/ 17 w 2021"/>
                      <a:gd name="T45" fmla="*/ 45 h 196"/>
                      <a:gd name="T46" fmla="*/ 14 w 2021"/>
                      <a:gd name="T47" fmla="*/ 44 h 196"/>
                      <a:gd name="T48" fmla="*/ 10 w 2021"/>
                      <a:gd name="T49" fmla="*/ 42 h 196"/>
                      <a:gd name="T50" fmla="*/ 7 w 2021"/>
                      <a:gd name="T51" fmla="*/ 39 h 196"/>
                      <a:gd name="T52" fmla="*/ 5 w 2021"/>
                      <a:gd name="T53" fmla="*/ 37 h 196"/>
                      <a:gd name="T54" fmla="*/ 2 w 2021"/>
                      <a:gd name="T55" fmla="*/ 34 h 196"/>
                      <a:gd name="T56" fmla="*/ 1 w 2021"/>
                      <a:gd name="T57" fmla="*/ 31 h 196"/>
                      <a:gd name="T58" fmla="*/ 0 w 2021"/>
                      <a:gd name="T59" fmla="*/ 28 h 196"/>
                      <a:gd name="T60" fmla="*/ 0 w 2021"/>
                      <a:gd name="T61" fmla="*/ 25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9505" name="Group 98"/>
                  <p:cNvGrpSpPr>
                    <a:grpSpLocks/>
                  </p:cNvGrpSpPr>
                  <p:nvPr/>
                </p:nvGrpSpPr>
                <p:grpSpPr bwMode="auto">
                  <a:xfrm>
                    <a:off x="2754" y="2080"/>
                    <a:ext cx="373" cy="234"/>
                    <a:chOff x="2754" y="2080"/>
                    <a:chExt cx="373" cy="234"/>
                  </a:xfrm>
                </p:grpSpPr>
                <p:sp>
                  <p:nvSpPr>
                    <p:cNvPr id="19506" name="Freeform 99"/>
                    <p:cNvSpPr>
                      <a:spLocks/>
                    </p:cNvSpPr>
                    <p:nvPr/>
                  </p:nvSpPr>
                  <p:spPr bwMode="auto">
                    <a:xfrm>
                      <a:off x="2754" y="2080"/>
                      <a:ext cx="283" cy="234"/>
                    </a:xfrm>
                    <a:custGeom>
                      <a:avLst/>
                      <a:gdLst>
                        <a:gd name="T0" fmla="*/ 0 w 1132"/>
                        <a:gd name="T1" fmla="*/ 0 h 935"/>
                        <a:gd name="T2" fmla="*/ 283 w 1132"/>
                        <a:gd name="T3" fmla="*/ 0 h 935"/>
                        <a:gd name="T4" fmla="*/ 283 w 1132"/>
                        <a:gd name="T5" fmla="*/ 209 h 935"/>
                        <a:gd name="T6" fmla="*/ 283 w 1132"/>
                        <a:gd name="T7" fmla="*/ 212 h 935"/>
                        <a:gd name="T8" fmla="*/ 282 w 1132"/>
                        <a:gd name="T9" fmla="*/ 216 h 935"/>
                        <a:gd name="T10" fmla="*/ 281 w 1132"/>
                        <a:gd name="T11" fmla="*/ 219 h 935"/>
                        <a:gd name="T12" fmla="*/ 280 w 1132"/>
                        <a:gd name="T13" fmla="*/ 222 h 935"/>
                        <a:gd name="T14" fmla="*/ 278 w 1132"/>
                        <a:gd name="T15" fmla="*/ 225 h 935"/>
                        <a:gd name="T16" fmla="*/ 275 w 1132"/>
                        <a:gd name="T17" fmla="*/ 227 h 935"/>
                        <a:gd name="T18" fmla="*/ 273 w 1132"/>
                        <a:gd name="T19" fmla="*/ 229 h 935"/>
                        <a:gd name="T20" fmla="*/ 270 w 1132"/>
                        <a:gd name="T21" fmla="*/ 231 h 935"/>
                        <a:gd name="T22" fmla="*/ 266 w 1132"/>
                        <a:gd name="T23" fmla="*/ 233 h 935"/>
                        <a:gd name="T24" fmla="*/ 263 w 1132"/>
                        <a:gd name="T25" fmla="*/ 233 h 935"/>
                        <a:gd name="T26" fmla="*/ 260 w 1132"/>
                        <a:gd name="T27" fmla="*/ 234 h 935"/>
                        <a:gd name="T28" fmla="*/ 258 w 1132"/>
                        <a:gd name="T29" fmla="*/ 234 h 935"/>
                        <a:gd name="T30" fmla="*/ 25 w 1132"/>
                        <a:gd name="T31" fmla="*/ 234 h 935"/>
                        <a:gd name="T32" fmla="*/ 22 w 1132"/>
                        <a:gd name="T33" fmla="*/ 233 h 935"/>
                        <a:gd name="T34" fmla="*/ 20 w 1132"/>
                        <a:gd name="T35" fmla="*/ 233 h 935"/>
                        <a:gd name="T36" fmla="*/ 18 w 1132"/>
                        <a:gd name="T37" fmla="*/ 233 h 935"/>
                        <a:gd name="T38" fmla="*/ 15 w 1132"/>
                        <a:gd name="T39" fmla="*/ 231 h 935"/>
                        <a:gd name="T40" fmla="*/ 12 w 1132"/>
                        <a:gd name="T41" fmla="*/ 230 h 935"/>
                        <a:gd name="T42" fmla="*/ 10 w 1132"/>
                        <a:gd name="T43" fmla="*/ 228 h 935"/>
                        <a:gd name="T44" fmla="*/ 8 w 1132"/>
                        <a:gd name="T45" fmla="*/ 227 h 935"/>
                        <a:gd name="T46" fmla="*/ 6 w 1132"/>
                        <a:gd name="T47" fmla="*/ 225 h 935"/>
                        <a:gd name="T48" fmla="*/ 5 w 1132"/>
                        <a:gd name="T49" fmla="*/ 224 h 935"/>
                        <a:gd name="T50" fmla="*/ 3 w 1132"/>
                        <a:gd name="T51" fmla="*/ 222 h 935"/>
                        <a:gd name="T52" fmla="*/ 2 w 1132"/>
                        <a:gd name="T53" fmla="*/ 220 h 935"/>
                        <a:gd name="T54" fmla="*/ 1 w 1132"/>
                        <a:gd name="T55" fmla="*/ 218 h 935"/>
                        <a:gd name="T56" fmla="*/ 1 w 1132"/>
                        <a:gd name="T57" fmla="*/ 216 h 935"/>
                        <a:gd name="T58" fmla="*/ 0 w 1132"/>
                        <a:gd name="T59" fmla="*/ 213 h 935"/>
                        <a:gd name="T60" fmla="*/ 0 w 1132"/>
                        <a:gd name="T61" fmla="*/ 211 h 935"/>
                        <a:gd name="T62" fmla="*/ 0 w 1132"/>
                        <a:gd name="T63" fmla="*/ 209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9507" name="Freeform 100"/>
                    <p:cNvSpPr>
                      <a:spLocks/>
                    </p:cNvSpPr>
                    <p:nvPr/>
                  </p:nvSpPr>
                  <p:spPr bwMode="auto">
                    <a:xfrm>
                      <a:off x="3036" y="2080"/>
                      <a:ext cx="91" cy="172"/>
                    </a:xfrm>
                    <a:custGeom>
                      <a:avLst/>
                      <a:gdLst>
                        <a:gd name="T0" fmla="*/ 10 w 364"/>
                        <a:gd name="T1" fmla="*/ 1 h 689"/>
                        <a:gd name="T2" fmla="*/ 31 w 364"/>
                        <a:gd name="T3" fmla="*/ 4 h 689"/>
                        <a:gd name="T4" fmla="*/ 46 w 364"/>
                        <a:gd name="T5" fmla="*/ 11 h 689"/>
                        <a:gd name="T6" fmla="*/ 59 w 364"/>
                        <a:gd name="T7" fmla="*/ 20 h 689"/>
                        <a:gd name="T8" fmla="*/ 72 w 364"/>
                        <a:gd name="T9" fmla="*/ 32 h 689"/>
                        <a:gd name="T10" fmla="*/ 81 w 364"/>
                        <a:gd name="T11" fmla="*/ 46 h 689"/>
                        <a:gd name="T12" fmla="*/ 88 w 364"/>
                        <a:gd name="T13" fmla="*/ 62 h 689"/>
                        <a:gd name="T14" fmla="*/ 91 w 364"/>
                        <a:gd name="T15" fmla="*/ 81 h 689"/>
                        <a:gd name="T16" fmla="*/ 91 w 364"/>
                        <a:gd name="T17" fmla="*/ 95 h 689"/>
                        <a:gd name="T18" fmla="*/ 89 w 364"/>
                        <a:gd name="T19" fmla="*/ 103 h 689"/>
                        <a:gd name="T20" fmla="*/ 86 w 364"/>
                        <a:gd name="T21" fmla="*/ 112 h 689"/>
                        <a:gd name="T22" fmla="*/ 83 w 364"/>
                        <a:gd name="T23" fmla="*/ 121 h 689"/>
                        <a:gd name="T24" fmla="*/ 79 w 364"/>
                        <a:gd name="T25" fmla="*/ 128 h 689"/>
                        <a:gd name="T26" fmla="*/ 74 w 364"/>
                        <a:gd name="T27" fmla="*/ 136 h 689"/>
                        <a:gd name="T28" fmla="*/ 69 w 364"/>
                        <a:gd name="T29" fmla="*/ 144 h 689"/>
                        <a:gd name="T30" fmla="*/ 62 w 364"/>
                        <a:gd name="T31" fmla="*/ 150 h 689"/>
                        <a:gd name="T32" fmla="*/ 54 w 364"/>
                        <a:gd name="T33" fmla="*/ 157 h 689"/>
                        <a:gd name="T34" fmla="*/ 45 w 364"/>
                        <a:gd name="T35" fmla="*/ 162 h 689"/>
                        <a:gd name="T36" fmla="*/ 37 w 364"/>
                        <a:gd name="T37" fmla="*/ 166 h 689"/>
                        <a:gd name="T38" fmla="*/ 26 w 364"/>
                        <a:gd name="T39" fmla="*/ 169 h 689"/>
                        <a:gd name="T40" fmla="*/ 15 w 364"/>
                        <a:gd name="T41" fmla="*/ 171 h 689"/>
                        <a:gd name="T42" fmla="*/ 5 w 364"/>
                        <a:gd name="T43" fmla="*/ 172 h 689"/>
                        <a:gd name="T44" fmla="*/ 0 w 364"/>
                        <a:gd name="T45" fmla="*/ 135 h 689"/>
                        <a:gd name="T46" fmla="*/ 7 w 364"/>
                        <a:gd name="T47" fmla="*/ 135 h 689"/>
                        <a:gd name="T48" fmla="*/ 15 w 364"/>
                        <a:gd name="T49" fmla="*/ 134 h 689"/>
                        <a:gd name="T50" fmla="*/ 23 w 364"/>
                        <a:gd name="T51" fmla="*/ 131 h 689"/>
                        <a:gd name="T52" fmla="*/ 31 w 364"/>
                        <a:gd name="T53" fmla="*/ 127 h 689"/>
                        <a:gd name="T54" fmla="*/ 38 w 364"/>
                        <a:gd name="T55" fmla="*/ 122 h 689"/>
                        <a:gd name="T56" fmla="*/ 43 w 364"/>
                        <a:gd name="T57" fmla="*/ 116 h 689"/>
                        <a:gd name="T58" fmla="*/ 47 w 364"/>
                        <a:gd name="T59" fmla="*/ 111 h 689"/>
                        <a:gd name="T60" fmla="*/ 50 w 364"/>
                        <a:gd name="T61" fmla="*/ 104 h 689"/>
                        <a:gd name="T62" fmla="*/ 52 w 364"/>
                        <a:gd name="T63" fmla="*/ 97 h 689"/>
                        <a:gd name="T64" fmla="*/ 53 w 364"/>
                        <a:gd name="T65" fmla="*/ 89 h 689"/>
                        <a:gd name="T66" fmla="*/ 53 w 364"/>
                        <a:gd name="T67" fmla="*/ 78 h 689"/>
                        <a:gd name="T68" fmla="*/ 51 w 364"/>
                        <a:gd name="T69" fmla="*/ 69 h 689"/>
                        <a:gd name="T70" fmla="*/ 47 w 364"/>
                        <a:gd name="T71" fmla="*/ 62 h 689"/>
                        <a:gd name="T72" fmla="*/ 42 w 364"/>
                        <a:gd name="T73" fmla="*/ 55 h 689"/>
                        <a:gd name="T74" fmla="*/ 36 w 364"/>
                        <a:gd name="T75" fmla="*/ 49 h 689"/>
                        <a:gd name="T76" fmla="*/ 27 w 364"/>
                        <a:gd name="T77" fmla="*/ 43 h 689"/>
                        <a:gd name="T78" fmla="*/ 17 w 364"/>
                        <a:gd name="T79" fmla="*/ 38 h 689"/>
                        <a:gd name="T80" fmla="*/ 0 w 364"/>
                        <a:gd name="T81" fmla="*/ 3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9466" name="Group 101"/>
            <p:cNvGrpSpPr>
              <a:grpSpLocks/>
            </p:cNvGrpSpPr>
            <p:nvPr/>
          </p:nvGrpSpPr>
          <p:grpSpPr bwMode="auto">
            <a:xfrm>
              <a:off x="4358" y="768"/>
              <a:ext cx="983" cy="979"/>
              <a:chOff x="4358" y="768"/>
              <a:chExt cx="983" cy="979"/>
            </a:xfrm>
          </p:grpSpPr>
          <p:sp>
            <p:nvSpPr>
              <p:cNvPr id="19496" name="Text Box 102"/>
              <p:cNvSpPr txBox="1">
                <a:spLocks noChangeArrowheads="1"/>
              </p:cNvSpPr>
              <p:nvPr/>
            </p:nvSpPr>
            <p:spPr bwMode="auto">
              <a:xfrm>
                <a:off x="4358" y="1496"/>
                <a:ext cx="983" cy="251"/>
              </a:xfrm>
              <a:prstGeom prst="rect">
                <a:avLst/>
              </a:prstGeom>
              <a:noFill/>
              <a:ln w="12700">
                <a:noFill/>
                <a:miter lim="800000"/>
                <a:headEnd/>
                <a:tailEnd/>
              </a:ln>
            </p:spPr>
            <p:txBody>
              <a:bodyPr wrap="none">
                <a:spAutoFit/>
              </a:bodyPr>
              <a:lstStyle/>
              <a:p>
                <a:pPr algn="ctr"/>
                <a:r>
                  <a:rPr kumimoji="0" lang="en-US" sz="1800">
                    <a:latin typeface="+mj-lt"/>
                  </a:rPr>
                  <a:t>Emergency</a:t>
                </a:r>
              </a:p>
            </p:txBody>
          </p:sp>
          <p:grpSp>
            <p:nvGrpSpPr>
              <p:cNvPr id="19497" name="Group 103"/>
              <p:cNvGrpSpPr>
                <a:grpSpLocks/>
              </p:cNvGrpSpPr>
              <p:nvPr/>
            </p:nvGrpSpPr>
            <p:grpSpPr bwMode="auto">
              <a:xfrm>
                <a:off x="4503" y="768"/>
                <a:ext cx="681" cy="679"/>
                <a:chOff x="3639" y="768"/>
                <a:chExt cx="681" cy="679"/>
              </a:xfrm>
            </p:grpSpPr>
            <p:sp>
              <p:nvSpPr>
                <p:cNvPr id="19498" name="AutoShape 104"/>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9499" name="Freeform 105"/>
                <p:cNvSpPr>
                  <a:spLocks/>
                </p:cNvSpPr>
                <p:nvPr/>
              </p:nvSpPr>
              <p:spPr bwMode="auto">
                <a:xfrm>
                  <a:off x="3696" y="816"/>
                  <a:ext cx="573" cy="573"/>
                </a:xfrm>
                <a:custGeom>
                  <a:avLst/>
                  <a:gdLst>
                    <a:gd name="T0" fmla="*/ 191 w 2290"/>
                    <a:gd name="T1" fmla="*/ 0 h 2290"/>
                    <a:gd name="T2" fmla="*/ 382 w 2290"/>
                    <a:gd name="T3" fmla="*/ 0 h 2290"/>
                    <a:gd name="T4" fmla="*/ 382 w 2290"/>
                    <a:gd name="T5" fmla="*/ 191 h 2290"/>
                    <a:gd name="T6" fmla="*/ 573 w 2290"/>
                    <a:gd name="T7" fmla="*/ 191 h 2290"/>
                    <a:gd name="T8" fmla="*/ 573 w 2290"/>
                    <a:gd name="T9" fmla="*/ 382 h 2290"/>
                    <a:gd name="T10" fmla="*/ 382 w 2290"/>
                    <a:gd name="T11" fmla="*/ 382 h 2290"/>
                    <a:gd name="T12" fmla="*/ 382 w 2290"/>
                    <a:gd name="T13" fmla="*/ 573 h 2290"/>
                    <a:gd name="T14" fmla="*/ 191 w 2290"/>
                    <a:gd name="T15" fmla="*/ 573 h 2290"/>
                    <a:gd name="T16" fmla="*/ 191 w 2290"/>
                    <a:gd name="T17" fmla="*/ 382 h 2290"/>
                    <a:gd name="T18" fmla="*/ 0 w 2290"/>
                    <a:gd name="T19" fmla="*/ 382 h 2290"/>
                    <a:gd name="T20" fmla="*/ 0 w 2290"/>
                    <a:gd name="T21" fmla="*/ 191 h 2290"/>
                    <a:gd name="T22" fmla="*/ 191 w 2290"/>
                    <a:gd name="T23" fmla="*/ 191 h 2290"/>
                    <a:gd name="T24" fmla="*/ 191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sp>
          <p:nvSpPr>
            <p:cNvPr id="19467" name="Text Box 106"/>
            <p:cNvSpPr txBox="1">
              <a:spLocks noChangeArrowheads="1"/>
            </p:cNvSpPr>
            <p:nvPr/>
          </p:nvSpPr>
          <p:spPr bwMode="auto">
            <a:xfrm>
              <a:off x="4464" y="3705"/>
              <a:ext cx="773" cy="249"/>
            </a:xfrm>
            <a:prstGeom prst="rect">
              <a:avLst/>
            </a:prstGeom>
            <a:noFill/>
            <a:ln w="12700">
              <a:noFill/>
              <a:miter lim="800000"/>
              <a:headEnd/>
              <a:tailEnd/>
            </a:ln>
          </p:spPr>
          <p:txBody>
            <a:bodyPr wrap="none">
              <a:spAutoFit/>
            </a:bodyPr>
            <a:lstStyle/>
            <a:p>
              <a:pPr algn="ctr"/>
              <a:r>
                <a:rPr kumimoji="0" lang="en-US" sz="1800">
                  <a:latin typeface="+mj-lt"/>
                </a:rPr>
                <a:t>Smoking</a:t>
              </a:r>
            </a:p>
          </p:txBody>
        </p:sp>
        <p:sp>
          <p:nvSpPr>
            <p:cNvPr id="19468" name="AutoShape 107"/>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9469" name="Group 108"/>
            <p:cNvGrpSpPr>
              <a:grpSpLocks/>
            </p:cNvGrpSpPr>
            <p:nvPr/>
          </p:nvGrpSpPr>
          <p:grpSpPr bwMode="auto">
            <a:xfrm>
              <a:off x="4699" y="3207"/>
              <a:ext cx="337" cy="213"/>
              <a:chOff x="4682" y="3171"/>
              <a:chExt cx="337" cy="213"/>
            </a:xfrm>
          </p:grpSpPr>
          <p:grpSp>
            <p:nvGrpSpPr>
              <p:cNvPr id="19489" name="Group 109"/>
              <p:cNvGrpSpPr>
                <a:grpSpLocks/>
              </p:cNvGrpSpPr>
              <p:nvPr/>
            </p:nvGrpSpPr>
            <p:grpSpPr bwMode="auto">
              <a:xfrm>
                <a:off x="4682" y="3335"/>
                <a:ext cx="337" cy="49"/>
                <a:chOff x="4682" y="3335"/>
                <a:chExt cx="337" cy="49"/>
              </a:xfrm>
            </p:grpSpPr>
            <p:sp>
              <p:nvSpPr>
                <p:cNvPr id="19493" name="Rectangle 110"/>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9494" name="Rectangle 111"/>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9495" name="Rectangle 112"/>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9490" name="Group 113"/>
              <p:cNvGrpSpPr>
                <a:grpSpLocks/>
              </p:cNvGrpSpPr>
              <p:nvPr/>
            </p:nvGrpSpPr>
            <p:grpSpPr bwMode="auto">
              <a:xfrm>
                <a:off x="4822" y="3171"/>
                <a:ext cx="197" cy="158"/>
                <a:chOff x="4822" y="3171"/>
                <a:chExt cx="197" cy="158"/>
              </a:xfrm>
            </p:grpSpPr>
            <p:sp>
              <p:nvSpPr>
                <p:cNvPr id="19491" name="Freeform 114"/>
                <p:cNvSpPr>
                  <a:spLocks/>
                </p:cNvSpPr>
                <p:nvPr/>
              </p:nvSpPr>
              <p:spPr bwMode="auto">
                <a:xfrm>
                  <a:off x="4907" y="3177"/>
                  <a:ext cx="112" cy="152"/>
                </a:xfrm>
                <a:custGeom>
                  <a:avLst/>
                  <a:gdLst>
                    <a:gd name="T0" fmla="*/ 4 w 336"/>
                    <a:gd name="T1" fmla="*/ 1 h 456"/>
                    <a:gd name="T2" fmla="*/ 16 w 336"/>
                    <a:gd name="T3" fmla="*/ 3 h 456"/>
                    <a:gd name="T4" fmla="*/ 24 w 336"/>
                    <a:gd name="T5" fmla="*/ 8 h 456"/>
                    <a:gd name="T6" fmla="*/ 32 w 336"/>
                    <a:gd name="T7" fmla="*/ 14 h 456"/>
                    <a:gd name="T8" fmla="*/ 37 w 336"/>
                    <a:gd name="T9" fmla="*/ 21 h 456"/>
                    <a:gd name="T10" fmla="*/ 41 w 336"/>
                    <a:gd name="T11" fmla="*/ 29 h 456"/>
                    <a:gd name="T12" fmla="*/ 43 w 336"/>
                    <a:gd name="T13" fmla="*/ 38 h 456"/>
                    <a:gd name="T14" fmla="*/ 44 w 336"/>
                    <a:gd name="T15" fmla="*/ 46 h 456"/>
                    <a:gd name="T16" fmla="*/ 43 w 336"/>
                    <a:gd name="T17" fmla="*/ 51 h 456"/>
                    <a:gd name="T18" fmla="*/ 68 w 336"/>
                    <a:gd name="T19" fmla="*/ 51 h 456"/>
                    <a:gd name="T20" fmla="*/ 76 w 336"/>
                    <a:gd name="T21" fmla="*/ 53 h 456"/>
                    <a:gd name="T22" fmla="*/ 87 w 336"/>
                    <a:gd name="T23" fmla="*/ 57 h 456"/>
                    <a:gd name="T24" fmla="*/ 95 w 336"/>
                    <a:gd name="T25" fmla="*/ 62 h 456"/>
                    <a:gd name="T26" fmla="*/ 104 w 336"/>
                    <a:gd name="T27" fmla="*/ 70 h 456"/>
                    <a:gd name="T28" fmla="*/ 108 w 336"/>
                    <a:gd name="T29" fmla="*/ 79 h 456"/>
                    <a:gd name="T30" fmla="*/ 111 w 336"/>
                    <a:gd name="T31" fmla="*/ 87 h 456"/>
                    <a:gd name="T32" fmla="*/ 112 w 336"/>
                    <a:gd name="T33" fmla="*/ 95 h 456"/>
                    <a:gd name="T34" fmla="*/ 93 w 336"/>
                    <a:gd name="T35" fmla="*/ 152 h 456"/>
                    <a:gd name="T36" fmla="*/ 93 w 336"/>
                    <a:gd name="T37" fmla="*/ 92 h 456"/>
                    <a:gd name="T38" fmla="*/ 91 w 336"/>
                    <a:gd name="T39" fmla="*/ 86 h 456"/>
                    <a:gd name="T40" fmla="*/ 89 w 336"/>
                    <a:gd name="T41" fmla="*/ 80 h 456"/>
                    <a:gd name="T42" fmla="*/ 85 w 336"/>
                    <a:gd name="T43" fmla="*/ 76 h 456"/>
                    <a:gd name="T44" fmla="*/ 78 w 336"/>
                    <a:gd name="T45" fmla="*/ 72 h 456"/>
                    <a:gd name="T46" fmla="*/ 73 w 336"/>
                    <a:gd name="T47" fmla="*/ 70 h 456"/>
                    <a:gd name="T48" fmla="*/ 67 w 336"/>
                    <a:gd name="T49" fmla="*/ 69 h 456"/>
                    <a:gd name="T50" fmla="*/ 16 w 336"/>
                    <a:gd name="T51" fmla="*/ 68 h 456"/>
                    <a:gd name="T52" fmla="*/ 21 w 336"/>
                    <a:gd name="T53" fmla="*/ 62 h 456"/>
                    <a:gd name="T54" fmla="*/ 24 w 336"/>
                    <a:gd name="T55" fmla="*/ 57 h 456"/>
                    <a:gd name="T56" fmla="*/ 27 w 336"/>
                    <a:gd name="T57" fmla="*/ 50 h 456"/>
                    <a:gd name="T58" fmla="*/ 27 w 336"/>
                    <a:gd name="T59" fmla="*/ 43 h 456"/>
                    <a:gd name="T60" fmla="*/ 25 w 336"/>
                    <a:gd name="T61" fmla="*/ 34 h 456"/>
                    <a:gd name="T62" fmla="*/ 21 w 336"/>
                    <a:gd name="T63" fmla="*/ 28 h 456"/>
                    <a:gd name="T64" fmla="*/ 13 w 336"/>
                    <a:gd name="T65" fmla="*/ 21 h 456"/>
                    <a:gd name="T66" fmla="*/ 6 w 336"/>
                    <a:gd name="T67" fmla="*/ 18 h 456"/>
                    <a:gd name="T68" fmla="*/ 0 w 336"/>
                    <a:gd name="T69" fmla="*/ 17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9492" name="Freeform 115"/>
                <p:cNvSpPr>
                  <a:spLocks/>
                </p:cNvSpPr>
                <p:nvPr/>
              </p:nvSpPr>
              <p:spPr bwMode="auto">
                <a:xfrm>
                  <a:off x="4822" y="3171"/>
                  <a:ext cx="169" cy="158"/>
                </a:xfrm>
                <a:custGeom>
                  <a:avLst/>
                  <a:gdLst>
                    <a:gd name="T0" fmla="*/ 46 w 507"/>
                    <a:gd name="T1" fmla="*/ 17 h 474"/>
                    <a:gd name="T2" fmla="*/ 38 w 507"/>
                    <a:gd name="T3" fmla="*/ 17 h 474"/>
                    <a:gd name="T4" fmla="*/ 32 w 507"/>
                    <a:gd name="T5" fmla="*/ 19 h 474"/>
                    <a:gd name="T6" fmla="*/ 26 w 507"/>
                    <a:gd name="T7" fmla="*/ 23 h 474"/>
                    <a:gd name="T8" fmla="*/ 22 w 507"/>
                    <a:gd name="T9" fmla="*/ 28 h 474"/>
                    <a:gd name="T10" fmla="*/ 18 w 507"/>
                    <a:gd name="T11" fmla="*/ 33 h 474"/>
                    <a:gd name="T12" fmla="*/ 17 w 507"/>
                    <a:gd name="T13" fmla="*/ 38 h 474"/>
                    <a:gd name="T14" fmla="*/ 16 w 507"/>
                    <a:gd name="T15" fmla="*/ 45 h 474"/>
                    <a:gd name="T16" fmla="*/ 16 w 507"/>
                    <a:gd name="T17" fmla="*/ 52 h 474"/>
                    <a:gd name="T18" fmla="*/ 18 w 507"/>
                    <a:gd name="T19" fmla="*/ 58 h 474"/>
                    <a:gd name="T20" fmla="*/ 22 w 507"/>
                    <a:gd name="T21" fmla="*/ 63 h 474"/>
                    <a:gd name="T22" fmla="*/ 25 w 507"/>
                    <a:gd name="T23" fmla="*/ 66 h 474"/>
                    <a:gd name="T24" fmla="*/ 30 w 507"/>
                    <a:gd name="T25" fmla="*/ 70 h 474"/>
                    <a:gd name="T26" fmla="*/ 36 w 507"/>
                    <a:gd name="T27" fmla="*/ 72 h 474"/>
                    <a:gd name="T28" fmla="*/ 43 w 507"/>
                    <a:gd name="T29" fmla="*/ 73 h 474"/>
                    <a:gd name="T30" fmla="*/ 68 w 507"/>
                    <a:gd name="T31" fmla="*/ 74 h 474"/>
                    <a:gd name="T32" fmla="*/ 67 w 507"/>
                    <a:gd name="T33" fmla="*/ 78 h 474"/>
                    <a:gd name="T34" fmla="*/ 67 w 507"/>
                    <a:gd name="T35" fmla="*/ 83 h 474"/>
                    <a:gd name="T36" fmla="*/ 67 w 507"/>
                    <a:gd name="T37" fmla="*/ 88 h 474"/>
                    <a:gd name="T38" fmla="*/ 70 w 507"/>
                    <a:gd name="T39" fmla="*/ 93 h 474"/>
                    <a:gd name="T40" fmla="*/ 76 w 507"/>
                    <a:gd name="T41" fmla="*/ 96 h 474"/>
                    <a:gd name="T42" fmla="*/ 143 w 507"/>
                    <a:gd name="T43" fmla="*/ 96 h 474"/>
                    <a:gd name="T44" fmla="*/ 150 w 507"/>
                    <a:gd name="T45" fmla="*/ 98 h 474"/>
                    <a:gd name="T46" fmla="*/ 154 w 507"/>
                    <a:gd name="T47" fmla="*/ 99 h 474"/>
                    <a:gd name="T48" fmla="*/ 158 w 507"/>
                    <a:gd name="T49" fmla="*/ 101 h 474"/>
                    <a:gd name="T50" fmla="*/ 162 w 507"/>
                    <a:gd name="T51" fmla="*/ 105 h 474"/>
                    <a:gd name="T52" fmla="*/ 166 w 507"/>
                    <a:gd name="T53" fmla="*/ 111 h 474"/>
                    <a:gd name="T54" fmla="*/ 168 w 507"/>
                    <a:gd name="T55" fmla="*/ 117 h 474"/>
                    <a:gd name="T56" fmla="*/ 169 w 507"/>
                    <a:gd name="T57" fmla="*/ 122 h 474"/>
                    <a:gd name="T58" fmla="*/ 151 w 507"/>
                    <a:gd name="T59" fmla="*/ 158 h 474"/>
                    <a:gd name="T60" fmla="*/ 151 w 507"/>
                    <a:gd name="T61" fmla="*/ 121 h 474"/>
                    <a:gd name="T62" fmla="*/ 150 w 507"/>
                    <a:gd name="T63" fmla="*/ 117 h 474"/>
                    <a:gd name="T64" fmla="*/ 147 w 507"/>
                    <a:gd name="T65" fmla="*/ 115 h 474"/>
                    <a:gd name="T66" fmla="*/ 143 w 507"/>
                    <a:gd name="T67" fmla="*/ 113 h 474"/>
                    <a:gd name="T68" fmla="*/ 140 w 507"/>
                    <a:gd name="T69" fmla="*/ 113 h 474"/>
                    <a:gd name="T70" fmla="*/ 74 w 507"/>
                    <a:gd name="T71" fmla="*/ 113 h 474"/>
                    <a:gd name="T72" fmla="*/ 66 w 507"/>
                    <a:gd name="T73" fmla="*/ 111 h 474"/>
                    <a:gd name="T74" fmla="*/ 59 w 507"/>
                    <a:gd name="T75" fmla="*/ 106 h 474"/>
                    <a:gd name="T76" fmla="*/ 56 w 507"/>
                    <a:gd name="T77" fmla="*/ 103 h 474"/>
                    <a:gd name="T78" fmla="*/ 54 w 507"/>
                    <a:gd name="T79" fmla="*/ 98 h 474"/>
                    <a:gd name="T80" fmla="*/ 52 w 507"/>
                    <a:gd name="T81" fmla="*/ 93 h 474"/>
                    <a:gd name="T82" fmla="*/ 47 w 507"/>
                    <a:gd name="T83" fmla="*/ 90 h 474"/>
                    <a:gd name="T84" fmla="*/ 40 w 507"/>
                    <a:gd name="T85" fmla="*/ 90 h 474"/>
                    <a:gd name="T86" fmla="*/ 33 w 507"/>
                    <a:gd name="T87" fmla="*/ 89 h 474"/>
                    <a:gd name="T88" fmla="*/ 26 w 507"/>
                    <a:gd name="T89" fmla="*/ 87 h 474"/>
                    <a:gd name="T90" fmla="*/ 21 w 507"/>
                    <a:gd name="T91" fmla="*/ 84 h 474"/>
                    <a:gd name="T92" fmla="*/ 16 w 507"/>
                    <a:gd name="T93" fmla="*/ 80 h 474"/>
                    <a:gd name="T94" fmla="*/ 11 w 507"/>
                    <a:gd name="T95" fmla="*/ 75 h 474"/>
                    <a:gd name="T96" fmla="*/ 7 w 507"/>
                    <a:gd name="T97" fmla="*/ 70 h 474"/>
                    <a:gd name="T98" fmla="*/ 5 w 507"/>
                    <a:gd name="T99" fmla="*/ 65 h 474"/>
                    <a:gd name="T100" fmla="*/ 2 w 507"/>
                    <a:gd name="T101" fmla="*/ 59 h 474"/>
                    <a:gd name="T102" fmla="*/ 1 w 507"/>
                    <a:gd name="T103" fmla="*/ 54 h 474"/>
                    <a:gd name="T104" fmla="*/ 0 w 507"/>
                    <a:gd name="T105" fmla="*/ 48 h 474"/>
                    <a:gd name="T106" fmla="*/ 0 w 507"/>
                    <a:gd name="T107" fmla="*/ 41 h 474"/>
                    <a:gd name="T108" fmla="*/ 2 w 507"/>
                    <a:gd name="T109" fmla="*/ 34 h 474"/>
                    <a:gd name="T110" fmla="*/ 3 w 507"/>
                    <a:gd name="T111" fmla="*/ 28 h 474"/>
                    <a:gd name="T112" fmla="*/ 7 w 507"/>
                    <a:gd name="T113" fmla="*/ 21 h 474"/>
                    <a:gd name="T114" fmla="*/ 11 w 507"/>
                    <a:gd name="T115" fmla="*/ 15 h 474"/>
                    <a:gd name="T116" fmla="*/ 17 w 507"/>
                    <a:gd name="T117" fmla="*/ 10 h 474"/>
                    <a:gd name="T118" fmla="*/ 23 w 507"/>
                    <a:gd name="T119" fmla="*/ 6 h 474"/>
                    <a:gd name="T120" fmla="*/ 29 w 507"/>
                    <a:gd name="T121" fmla="*/ 3 h 474"/>
                    <a:gd name="T122" fmla="*/ 37 w 507"/>
                    <a:gd name="T123" fmla="*/ 1 h 474"/>
                    <a:gd name="T124" fmla="*/ 46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19470" name="Group 116"/>
            <p:cNvGrpSpPr>
              <a:grpSpLocks/>
            </p:cNvGrpSpPr>
            <p:nvPr/>
          </p:nvGrpSpPr>
          <p:grpSpPr bwMode="auto">
            <a:xfrm>
              <a:off x="2544" y="3017"/>
              <a:ext cx="698" cy="936"/>
              <a:chOff x="2544" y="3017"/>
              <a:chExt cx="698" cy="936"/>
            </a:xfrm>
          </p:grpSpPr>
          <p:sp>
            <p:nvSpPr>
              <p:cNvPr id="19483" name="Text Box 117"/>
              <p:cNvSpPr txBox="1">
                <a:spLocks noChangeArrowheads="1"/>
              </p:cNvSpPr>
              <p:nvPr/>
            </p:nvSpPr>
            <p:spPr bwMode="auto">
              <a:xfrm>
                <a:off x="2554" y="3704"/>
                <a:ext cx="688" cy="249"/>
              </a:xfrm>
              <a:prstGeom prst="rect">
                <a:avLst/>
              </a:prstGeom>
              <a:noFill/>
              <a:ln w="12700">
                <a:noFill/>
                <a:miter lim="800000"/>
                <a:headEnd/>
                <a:tailEnd/>
              </a:ln>
            </p:spPr>
            <p:txBody>
              <a:bodyPr wrap="none">
                <a:spAutoFit/>
              </a:bodyPr>
              <a:lstStyle/>
              <a:p>
                <a:pPr algn="ctr"/>
                <a:r>
                  <a:rPr kumimoji="0" lang="en-US" sz="1800">
                    <a:latin typeface="+mj-lt"/>
                  </a:rPr>
                  <a:t>Parking</a:t>
                </a:r>
              </a:p>
            </p:txBody>
          </p:sp>
          <p:grpSp>
            <p:nvGrpSpPr>
              <p:cNvPr id="19484" name="Group 118"/>
              <p:cNvGrpSpPr>
                <a:grpSpLocks/>
              </p:cNvGrpSpPr>
              <p:nvPr/>
            </p:nvGrpSpPr>
            <p:grpSpPr bwMode="auto">
              <a:xfrm>
                <a:off x="2544" y="3017"/>
                <a:ext cx="681" cy="679"/>
                <a:chOff x="2544" y="3017"/>
                <a:chExt cx="681" cy="679"/>
              </a:xfrm>
            </p:grpSpPr>
            <p:sp>
              <p:nvSpPr>
                <p:cNvPr id="19485" name="AutoShape 119"/>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9486" name="Group 120"/>
                <p:cNvGrpSpPr>
                  <a:grpSpLocks/>
                </p:cNvGrpSpPr>
                <p:nvPr/>
              </p:nvGrpSpPr>
              <p:grpSpPr bwMode="auto">
                <a:xfrm>
                  <a:off x="2697" y="3120"/>
                  <a:ext cx="375" cy="497"/>
                  <a:chOff x="2712" y="3093"/>
                  <a:chExt cx="375" cy="497"/>
                </a:xfrm>
              </p:grpSpPr>
              <p:sp>
                <p:nvSpPr>
                  <p:cNvPr id="19487" name="Freeform 121"/>
                  <p:cNvSpPr>
                    <a:spLocks/>
                  </p:cNvSpPr>
                  <p:nvPr/>
                </p:nvSpPr>
                <p:spPr bwMode="auto">
                  <a:xfrm>
                    <a:off x="2712" y="3093"/>
                    <a:ext cx="375" cy="497"/>
                  </a:xfrm>
                  <a:custGeom>
                    <a:avLst/>
                    <a:gdLst>
                      <a:gd name="T0" fmla="*/ 0 w 1503"/>
                      <a:gd name="T1" fmla="*/ 0 h 1989"/>
                      <a:gd name="T2" fmla="*/ 250 w 1503"/>
                      <a:gd name="T3" fmla="*/ 0 h 1989"/>
                      <a:gd name="T4" fmla="*/ 270 w 1503"/>
                      <a:gd name="T5" fmla="*/ 3 h 1989"/>
                      <a:gd name="T6" fmla="*/ 286 w 1503"/>
                      <a:gd name="T7" fmla="*/ 7 h 1989"/>
                      <a:gd name="T8" fmla="*/ 302 w 1503"/>
                      <a:gd name="T9" fmla="*/ 15 h 1989"/>
                      <a:gd name="T10" fmla="*/ 316 w 1503"/>
                      <a:gd name="T11" fmla="*/ 22 h 1989"/>
                      <a:gd name="T12" fmla="*/ 328 w 1503"/>
                      <a:gd name="T13" fmla="*/ 33 h 1989"/>
                      <a:gd name="T14" fmla="*/ 340 w 1503"/>
                      <a:gd name="T15" fmla="*/ 46 h 1989"/>
                      <a:gd name="T16" fmla="*/ 351 w 1503"/>
                      <a:gd name="T17" fmla="*/ 61 h 1989"/>
                      <a:gd name="T18" fmla="*/ 360 w 1503"/>
                      <a:gd name="T19" fmla="*/ 76 h 1989"/>
                      <a:gd name="T20" fmla="*/ 368 w 1503"/>
                      <a:gd name="T21" fmla="*/ 95 h 1989"/>
                      <a:gd name="T22" fmla="*/ 371 w 1503"/>
                      <a:gd name="T23" fmla="*/ 109 h 1989"/>
                      <a:gd name="T24" fmla="*/ 373 w 1503"/>
                      <a:gd name="T25" fmla="*/ 123 h 1989"/>
                      <a:gd name="T26" fmla="*/ 375 w 1503"/>
                      <a:gd name="T27" fmla="*/ 138 h 1989"/>
                      <a:gd name="T28" fmla="*/ 375 w 1503"/>
                      <a:gd name="T29" fmla="*/ 151 h 1989"/>
                      <a:gd name="T30" fmla="*/ 375 w 1503"/>
                      <a:gd name="T31" fmla="*/ 164 h 1989"/>
                      <a:gd name="T32" fmla="*/ 373 w 1503"/>
                      <a:gd name="T33" fmla="*/ 179 h 1989"/>
                      <a:gd name="T34" fmla="*/ 372 w 1503"/>
                      <a:gd name="T35" fmla="*/ 192 h 1989"/>
                      <a:gd name="T36" fmla="*/ 369 w 1503"/>
                      <a:gd name="T37" fmla="*/ 207 h 1989"/>
                      <a:gd name="T38" fmla="*/ 363 w 1503"/>
                      <a:gd name="T39" fmla="*/ 225 h 1989"/>
                      <a:gd name="T40" fmla="*/ 357 w 1503"/>
                      <a:gd name="T41" fmla="*/ 241 h 1989"/>
                      <a:gd name="T42" fmla="*/ 348 w 1503"/>
                      <a:gd name="T43" fmla="*/ 257 h 1989"/>
                      <a:gd name="T44" fmla="*/ 339 w 1503"/>
                      <a:gd name="T45" fmla="*/ 269 h 1989"/>
                      <a:gd name="T46" fmla="*/ 330 w 1503"/>
                      <a:gd name="T47" fmla="*/ 279 h 1989"/>
                      <a:gd name="T48" fmla="*/ 319 w 1503"/>
                      <a:gd name="T49" fmla="*/ 289 h 1989"/>
                      <a:gd name="T50" fmla="*/ 305 w 1503"/>
                      <a:gd name="T51" fmla="*/ 299 h 1989"/>
                      <a:gd name="T52" fmla="*/ 289 w 1503"/>
                      <a:gd name="T53" fmla="*/ 307 h 1989"/>
                      <a:gd name="T54" fmla="*/ 276 w 1503"/>
                      <a:gd name="T55" fmla="*/ 312 h 1989"/>
                      <a:gd name="T56" fmla="*/ 263 w 1503"/>
                      <a:gd name="T57" fmla="*/ 315 h 1989"/>
                      <a:gd name="T58" fmla="*/ 245 w 1503"/>
                      <a:gd name="T59" fmla="*/ 317 h 1989"/>
                      <a:gd name="T60" fmla="*/ 235 w 1503"/>
                      <a:gd name="T61" fmla="*/ 318 h 1989"/>
                      <a:gd name="T62" fmla="*/ 100 w 1503"/>
                      <a:gd name="T63" fmla="*/ 318 h 1989"/>
                      <a:gd name="T64" fmla="*/ 100 w 1503"/>
                      <a:gd name="T65" fmla="*/ 497 h 1989"/>
                      <a:gd name="T66" fmla="*/ 0 w 1503"/>
                      <a:gd name="T67" fmla="*/ 497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9488" name="Freeform 122"/>
                  <p:cNvSpPr>
                    <a:spLocks/>
                  </p:cNvSpPr>
                  <p:nvPr/>
                </p:nvSpPr>
                <p:spPr bwMode="auto">
                  <a:xfrm>
                    <a:off x="2812" y="3175"/>
                    <a:ext cx="175" cy="142"/>
                  </a:xfrm>
                  <a:custGeom>
                    <a:avLst/>
                    <a:gdLst>
                      <a:gd name="T0" fmla="*/ 0 w 702"/>
                      <a:gd name="T1" fmla="*/ 0 h 569"/>
                      <a:gd name="T2" fmla="*/ 0 w 702"/>
                      <a:gd name="T3" fmla="*/ 142 h 569"/>
                      <a:gd name="T4" fmla="*/ 123 w 702"/>
                      <a:gd name="T5" fmla="*/ 142 h 569"/>
                      <a:gd name="T6" fmla="*/ 128 w 702"/>
                      <a:gd name="T7" fmla="*/ 142 h 569"/>
                      <a:gd name="T8" fmla="*/ 134 w 702"/>
                      <a:gd name="T9" fmla="*/ 141 h 569"/>
                      <a:gd name="T10" fmla="*/ 139 w 702"/>
                      <a:gd name="T11" fmla="*/ 139 h 569"/>
                      <a:gd name="T12" fmla="*/ 145 w 702"/>
                      <a:gd name="T13" fmla="*/ 136 h 569"/>
                      <a:gd name="T14" fmla="*/ 151 w 702"/>
                      <a:gd name="T15" fmla="*/ 132 h 569"/>
                      <a:gd name="T16" fmla="*/ 156 w 702"/>
                      <a:gd name="T17" fmla="*/ 127 h 569"/>
                      <a:gd name="T18" fmla="*/ 161 w 702"/>
                      <a:gd name="T19" fmla="*/ 121 h 569"/>
                      <a:gd name="T20" fmla="*/ 164 w 702"/>
                      <a:gd name="T21" fmla="*/ 116 h 569"/>
                      <a:gd name="T22" fmla="*/ 167 w 702"/>
                      <a:gd name="T23" fmla="*/ 110 h 569"/>
                      <a:gd name="T24" fmla="*/ 170 w 702"/>
                      <a:gd name="T25" fmla="*/ 105 h 569"/>
                      <a:gd name="T26" fmla="*/ 172 w 702"/>
                      <a:gd name="T27" fmla="*/ 98 h 569"/>
                      <a:gd name="T28" fmla="*/ 173 w 702"/>
                      <a:gd name="T29" fmla="*/ 92 h 569"/>
                      <a:gd name="T30" fmla="*/ 174 w 702"/>
                      <a:gd name="T31" fmla="*/ 85 h 569"/>
                      <a:gd name="T32" fmla="*/ 175 w 702"/>
                      <a:gd name="T33" fmla="*/ 77 h 569"/>
                      <a:gd name="T34" fmla="*/ 175 w 702"/>
                      <a:gd name="T35" fmla="*/ 71 h 569"/>
                      <a:gd name="T36" fmla="*/ 175 w 702"/>
                      <a:gd name="T37" fmla="*/ 64 h 569"/>
                      <a:gd name="T38" fmla="*/ 174 w 702"/>
                      <a:gd name="T39" fmla="*/ 56 h 569"/>
                      <a:gd name="T40" fmla="*/ 172 w 702"/>
                      <a:gd name="T41" fmla="*/ 49 h 569"/>
                      <a:gd name="T42" fmla="*/ 170 w 702"/>
                      <a:gd name="T43" fmla="*/ 43 h 569"/>
                      <a:gd name="T44" fmla="*/ 167 w 702"/>
                      <a:gd name="T45" fmla="*/ 36 h 569"/>
                      <a:gd name="T46" fmla="*/ 164 w 702"/>
                      <a:gd name="T47" fmla="*/ 31 h 569"/>
                      <a:gd name="T48" fmla="*/ 161 w 702"/>
                      <a:gd name="T49" fmla="*/ 25 h 569"/>
                      <a:gd name="T50" fmla="*/ 158 w 702"/>
                      <a:gd name="T51" fmla="*/ 21 h 569"/>
                      <a:gd name="T52" fmla="*/ 154 w 702"/>
                      <a:gd name="T53" fmla="*/ 16 h 569"/>
                      <a:gd name="T54" fmla="*/ 150 w 702"/>
                      <a:gd name="T55" fmla="*/ 12 h 569"/>
                      <a:gd name="T56" fmla="*/ 144 w 702"/>
                      <a:gd name="T57" fmla="*/ 8 h 569"/>
                      <a:gd name="T58" fmla="*/ 138 w 702"/>
                      <a:gd name="T59" fmla="*/ 4 h 569"/>
                      <a:gd name="T60" fmla="*/ 132 w 702"/>
                      <a:gd name="T61" fmla="*/ 2 h 569"/>
                      <a:gd name="T62" fmla="*/ 125 w 702"/>
                      <a:gd name="T63" fmla="*/ 0 h 569"/>
                      <a:gd name="T64" fmla="*/ 118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19471" name="Group 123"/>
            <p:cNvGrpSpPr>
              <a:grpSpLocks/>
            </p:cNvGrpSpPr>
            <p:nvPr/>
          </p:nvGrpSpPr>
          <p:grpSpPr bwMode="auto">
            <a:xfrm>
              <a:off x="454" y="3024"/>
              <a:ext cx="889" cy="931"/>
              <a:chOff x="454" y="3024"/>
              <a:chExt cx="889" cy="931"/>
            </a:xfrm>
          </p:grpSpPr>
          <p:sp>
            <p:nvSpPr>
              <p:cNvPr id="19472" name="Text Box 124"/>
              <p:cNvSpPr txBox="1">
                <a:spLocks noChangeArrowheads="1"/>
              </p:cNvSpPr>
              <p:nvPr/>
            </p:nvSpPr>
            <p:spPr bwMode="auto">
              <a:xfrm>
                <a:off x="454" y="3704"/>
                <a:ext cx="889" cy="251"/>
              </a:xfrm>
              <a:prstGeom prst="rect">
                <a:avLst/>
              </a:prstGeom>
              <a:noFill/>
              <a:ln w="12700">
                <a:noFill/>
                <a:miter lim="800000"/>
                <a:headEnd/>
                <a:tailEnd/>
              </a:ln>
            </p:spPr>
            <p:txBody>
              <a:bodyPr wrap="none">
                <a:spAutoFit/>
              </a:bodyPr>
              <a:lstStyle/>
              <a:p>
                <a:pPr algn="ctr"/>
                <a:r>
                  <a:rPr kumimoji="0" lang="en-US" sz="1800">
                    <a:latin typeface="+mj-lt"/>
                  </a:rPr>
                  <a:t>Restrooms</a:t>
                </a:r>
              </a:p>
            </p:txBody>
          </p:sp>
          <p:grpSp>
            <p:nvGrpSpPr>
              <p:cNvPr id="19473" name="Group 125"/>
              <p:cNvGrpSpPr>
                <a:grpSpLocks/>
              </p:cNvGrpSpPr>
              <p:nvPr/>
            </p:nvGrpSpPr>
            <p:grpSpPr bwMode="auto">
              <a:xfrm>
                <a:off x="567" y="3024"/>
                <a:ext cx="681" cy="679"/>
                <a:chOff x="1440" y="3024"/>
                <a:chExt cx="681" cy="679"/>
              </a:xfrm>
            </p:grpSpPr>
            <p:sp>
              <p:nvSpPr>
                <p:cNvPr id="19474" name="AutoShape 126"/>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9475" name="Group 127"/>
                <p:cNvGrpSpPr>
                  <a:grpSpLocks/>
                </p:cNvGrpSpPr>
                <p:nvPr/>
              </p:nvGrpSpPr>
              <p:grpSpPr bwMode="auto">
                <a:xfrm>
                  <a:off x="1505" y="3103"/>
                  <a:ext cx="559" cy="545"/>
                  <a:chOff x="625" y="3069"/>
                  <a:chExt cx="559" cy="545"/>
                </a:xfrm>
              </p:grpSpPr>
              <p:grpSp>
                <p:nvGrpSpPr>
                  <p:cNvPr id="19476" name="Group 128"/>
                  <p:cNvGrpSpPr>
                    <a:grpSpLocks/>
                  </p:cNvGrpSpPr>
                  <p:nvPr/>
                </p:nvGrpSpPr>
                <p:grpSpPr bwMode="auto">
                  <a:xfrm>
                    <a:off x="625" y="3075"/>
                    <a:ext cx="209" cy="539"/>
                    <a:chOff x="625" y="3075"/>
                    <a:chExt cx="209" cy="539"/>
                  </a:xfrm>
                </p:grpSpPr>
                <p:sp>
                  <p:nvSpPr>
                    <p:cNvPr id="19481" name="Freeform 129"/>
                    <p:cNvSpPr>
                      <a:spLocks/>
                    </p:cNvSpPr>
                    <p:nvPr/>
                  </p:nvSpPr>
                  <p:spPr bwMode="auto">
                    <a:xfrm>
                      <a:off x="625" y="3177"/>
                      <a:ext cx="209" cy="437"/>
                    </a:xfrm>
                    <a:custGeom>
                      <a:avLst/>
                      <a:gdLst>
                        <a:gd name="T0" fmla="*/ 164 w 837"/>
                        <a:gd name="T1" fmla="*/ 0 h 1747"/>
                        <a:gd name="T2" fmla="*/ 172 w 837"/>
                        <a:gd name="T3" fmla="*/ 2 h 1747"/>
                        <a:gd name="T4" fmla="*/ 181 w 837"/>
                        <a:gd name="T5" fmla="*/ 4 h 1747"/>
                        <a:gd name="T6" fmla="*/ 188 w 837"/>
                        <a:gd name="T7" fmla="*/ 7 h 1747"/>
                        <a:gd name="T8" fmla="*/ 197 w 837"/>
                        <a:gd name="T9" fmla="*/ 13 h 1747"/>
                        <a:gd name="T10" fmla="*/ 204 w 837"/>
                        <a:gd name="T11" fmla="*/ 21 h 1747"/>
                        <a:gd name="T12" fmla="*/ 209 w 837"/>
                        <a:gd name="T13" fmla="*/ 31 h 1747"/>
                        <a:gd name="T14" fmla="*/ 209 w 837"/>
                        <a:gd name="T15" fmla="*/ 199 h 1747"/>
                        <a:gd name="T16" fmla="*/ 207 w 837"/>
                        <a:gd name="T17" fmla="*/ 204 h 1747"/>
                        <a:gd name="T18" fmla="*/ 203 w 837"/>
                        <a:gd name="T19" fmla="*/ 210 h 1747"/>
                        <a:gd name="T20" fmla="*/ 196 w 837"/>
                        <a:gd name="T21" fmla="*/ 214 h 1747"/>
                        <a:gd name="T22" fmla="*/ 188 w 837"/>
                        <a:gd name="T23" fmla="*/ 214 h 1747"/>
                        <a:gd name="T24" fmla="*/ 181 w 837"/>
                        <a:gd name="T25" fmla="*/ 212 h 1747"/>
                        <a:gd name="T26" fmla="*/ 176 w 837"/>
                        <a:gd name="T27" fmla="*/ 208 h 1747"/>
                        <a:gd name="T28" fmla="*/ 174 w 837"/>
                        <a:gd name="T29" fmla="*/ 203 h 1747"/>
                        <a:gd name="T30" fmla="*/ 172 w 837"/>
                        <a:gd name="T31" fmla="*/ 198 h 1747"/>
                        <a:gd name="T32" fmla="*/ 160 w 837"/>
                        <a:gd name="T33" fmla="*/ 412 h 1747"/>
                        <a:gd name="T34" fmla="*/ 158 w 837"/>
                        <a:gd name="T35" fmla="*/ 423 h 1747"/>
                        <a:gd name="T36" fmla="*/ 152 w 837"/>
                        <a:gd name="T37" fmla="*/ 431 h 1747"/>
                        <a:gd name="T38" fmla="*/ 144 w 837"/>
                        <a:gd name="T39" fmla="*/ 435 h 1747"/>
                        <a:gd name="T40" fmla="*/ 136 w 837"/>
                        <a:gd name="T41" fmla="*/ 437 h 1747"/>
                        <a:gd name="T42" fmla="*/ 127 w 837"/>
                        <a:gd name="T43" fmla="*/ 435 h 1747"/>
                        <a:gd name="T44" fmla="*/ 119 w 837"/>
                        <a:gd name="T45" fmla="*/ 431 h 1747"/>
                        <a:gd name="T46" fmla="*/ 114 w 837"/>
                        <a:gd name="T47" fmla="*/ 424 h 1747"/>
                        <a:gd name="T48" fmla="*/ 111 w 837"/>
                        <a:gd name="T49" fmla="*/ 418 h 1747"/>
                        <a:gd name="T50" fmla="*/ 98 w 837"/>
                        <a:gd name="T51" fmla="*/ 209 h 1747"/>
                        <a:gd name="T52" fmla="*/ 97 w 837"/>
                        <a:gd name="T53" fmla="*/ 420 h 1747"/>
                        <a:gd name="T54" fmla="*/ 92 w 837"/>
                        <a:gd name="T55" fmla="*/ 429 h 1747"/>
                        <a:gd name="T56" fmla="*/ 83 w 837"/>
                        <a:gd name="T57" fmla="*/ 435 h 1747"/>
                        <a:gd name="T58" fmla="*/ 72 w 837"/>
                        <a:gd name="T59" fmla="*/ 437 h 1747"/>
                        <a:gd name="T60" fmla="*/ 63 w 837"/>
                        <a:gd name="T61" fmla="*/ 435 h 1747"/>
                        <a:gd name="T62" fmla="*/ 56 w 837"/>
                        <a:gd name="T63" fmla="*/ 430 h 1747"/>
                        <a:gd name="T64" fmla="*/ 51 w 837"/>
                        <a:gd name="T65" fmla="*/ 423 h 1747"/>
                        <a:gd name="T66" fmla="*/ 49 w 837"/>
                        <a:gd name="T67" fmla="*/ 415 h 1747"/>
                        <a:gd name="T68" fmla="*/ 37 w 837"/>
                        <a:gd name="T69" fmla="*/ 198 h 1747"/>
                        <a:gd name="T70" fmla="*/ 35 w 837"/>
                        <a:gd name="T71" fmla="*/ 205 h 1747"/>
                        <a:gd name="T72" fmla="*/ 32 w 837"/>
                        <a:gd name="T73" fmla="*/ 209 h 1747"/>
                        <a:gd name="T74" fmla="*/ 27 w 837"/>
                        <a:gd name="T75" fmla="*/ 213 h 1747"/>
                        <a:gd name="T76" fmla="*/ 23 w 837"/>
                        <a:gd name="T77" fmla="*/ 214 h 1747"/>
                        <a:gd name="T78" fmla="*/ 16 w 837"/>
                        <a:gd name="T79" fmla="*/ 215 h 1747"/>
                        <a:gd name="T80" fmla="*/ 11 w 837"/>
                        <a:gd name="T81" fmla="*/ 213 h 1747"/>
                        <a:gd name="T82" fmla="*/ 7 w 837"/>
                        <a:gd name="T83" fmla="*/ 211 h 1747"/>
                        <a:gd name="T84" fmla="*/ 3 w 837"/>
                        <a:gd name="T85" fmla="*/ 207 h 1747"/>
                        <a:gd name="T86" fmla="*/ 1 w 837"/>
                        <a:gd name="T87" fmla="*/ 202 h 1747"/>
                        <a:gd name="T88" fmla="*/ 0 w 837"/>
                        <a:gd name="T89" fmla="*/ 36 h 1747"/>
                        <a:gd name="T90" fmla="*/ 5 w 837"/>
                        <a:gd name="T91" fmla="*/ 22 h 1747"/>
                        <a:gd name="T92" fmla="*/ 13 w 837"/>
                        <a:gd name="T93" fmla="*/ 14 h 1747"/>
                        <a:gd name="T94" fmla="*/ 26 w 837"/>
                        <a:gd name="T95" fmla="*/ 5 h 1747"/>
                        <a:gd name="T96" fmla="*/ 40 w 837"/>
                        <a:gd name="T97" fmla="*/ 2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9482" name="Oval 130"/>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19477" name="Group 131"/>
                  <p:cNvGrpSpPr>
                    <a:grpSpLocks/>
                  </p:cNvGrpSpPr>
                  <p:nvPr/>
                </p:nvGrpSpPr>
                <p:grpSpPr bwMode="auto">
                  <a:xfrm>
                    <a:off x="934" y="3075"/>
                    <a:ext cx="250" cy="538"/>
                    <a:chOff x="934" y="3075"/>
                    <a:chExt cx="250" cy="538"/>
                  </a:xfrm>
                </p:grpSpPr>
                <p:sp>
                  <p:nvSpPr>
                    <p:cNvPr id="19479" name="Freeform 132"/>
                    <p:cNvSpPr>
                      <a:spLocks/>
                    </p:cNvSpPr>
                    <p:nvPr/>
                  </p:nvSpPr>
                  <p:spPr bwMode="auto">
                    <a:xfrm>
                      <a:off x="934" y="3177"/>
                      <a:ext cx="250" cy="436"/>
                    </a:xfrm>
                    <a:custGeom>
                      <a:avLst/>
                      <a:gdLst>
                        <a:gd name="T0" fmla="*/ 186 w 1002"/>
                        <a:gd name="T1" fmla="*/ 1 h 1744"/>
                        <a:gd name="T2" fmla="*/ 194 w 1002"/>
                        <a:gd name="T3" fmla="*/ 3 h 1744"/>
                        <a:gd name="T4" fmla="*/ 202 w 1002"/>
                        <a:gd name="T5" fmla="*/ 8 h 1744"/>
                        <a:gd name="T6" fmla="*/ 208 w 1002"/>
                        <a:gd name="T7" fmla="*/ 15 h 1744"/>
                        <a:gd name="T8" fmla="*/ 212 w 1002"/>
                        <a:gd name="T9" fmla="*/ 22 h 1744"/>
                        <a:gd name="T10" fmla="*/ 215 w 1002"/>
                        <a:gd name="T11" fmla="*/ 31 h 1744"/>
                        <a:gd name="T12" fmla="*/ 249 w 1002"/>
                        <a:gd name="T13" fmla="*/ 164 h 1744"/>
                        <a:gd name="T14" fmla="*/ 250 w 1002"/>
                        <a:gd name="T15" fmla="*/ 173 h 1744"/>
                        <a:gd name="T16" fmla="*/ 246 w 1002"/>
                        <a:gd name="T17" fmla="*/ 180 h 1744"/>
                        <a:gd name="T18" fmla="*/ 239 w 1002"/>
                        <a:gd name="T19" fmla="*/ 186 h 1744"/>
                        <a:gd name="T20" fmla="*/ 231 w 1002"/>
                        <a:gd name="T21" fmla="*/ 187 h 1744"/>
                        <a:gd name="T22" fmla="*/ 224 w 1002"/>
                        <a:gd name="T23" fmla="*/ 185 h 1744"/>
                        <a:gd name="T24" fmla="*/ 218 w 1002"/>
                        <a:gd name="T25" fmla="*/ 181 h 1744"/>
                        <a:gd name="T26" fmla="*/ 214 w 1002"/>
                        <a:gd name="T27" fmla="*/ 173 h 1744"/>
                        <a:gd name="T28" fmla="*/ 227 w 1002"/>
                        <a:gd name="T29" fmla="*/ 270 h 1744"/>
                        <a:gd name="T30" fmla="*/ 181 w 1002"/>
                        <a:gd name="T31" fmla="*/ 419 h 1744"/>
                        <a:gd name="T32" fmla="*/ 177 w 1002"/>
                        <a:gd name="T33" fmla="*/ 427 h 1744"/>
                        <a:gd name="T34" fmla="*/ 171 w 1002"/>
                        <a:gd name="T35" fmla="*/ 433 h 1744"/>
                        <a:gd name="T36" fmla="*/ 164 w 1002"/>
                        <a:gd name="T37" fmla="*/ 435 h 1744"/>
                        <a:gd name="T38" fmla="*/ 156 w 1002"/>
                        <a:gd name="T39" fmla="*/ 436 h 1744"/>
                        <a:gd name="T40" fmla="*/ 148 w 1002"/>
                        <a:gd name="T41" fmla="*/ 433 h 1744"/>
                        <a:gd name="T42" fmla="*/ 142 w 1002"/>
                        <a:gd name="T43" fmla="*/ 428 h 1744"/>
                        <a:gd name="T44" fmla="*/ 139 w 1002"/>
                        <a:gd name="T45" fmla="*/ 422 h 1744"/>
                        <a:gd name="T46" fmla="*/ 137 w 1002"/>
                        <a:gd name="T47" fmla="*/ 416 h 1744"/>
                        <a:gd name="T48" fmla="*/ 115 w 1002"/>
                        <a:gd name="T49" fmla="*/ 416 h 1744"/>
                        <a:gd name="T50" fmla="*/ 113 w 1002"/>
                        <a:gd name="T51" fmla="*/ 422 h 1744"/>
                        <a:gd name="T52" fmla="*/ 108 w 1002"/>
                        <a:gd name="T53" fmla="*/ 429 h 1744"/>
                        <a:gd name="T54" fmla="*/ 102 w 1002"/>
                        <a:gd name="T55" fmla="*/ 434 h 1744"/>
                        <a:gd name="T56" fmla="*/ 94 w 1002"/>
                        <a:gd name="T57" fmla="*/ 436 h 1744"/>
                        <a:gd name="T58" fmla="*/ 86 w 1002"/>
                        <a:gd name="T59" fmla="*/ 435 h 1744"/>
                        <a:gd name="T60" fmla="*/ 79 w 1002"/>
                        <a:gd name="T61" fmla="*/ 432 h 1744"/>
                        <a:gd name="T62" fmla="*/ 74 w 1002"/>
                        <a:gd name="T63" fmla="*/ 428 h 1744"/>
                        <a:gd name="T64" fmla="*/ 70 w 1002"/>
                        <a:gd name="T65" fmla="*/ 420 h 1744"/>
                        <a:gd name="T66" fmla="*/ 70 w 1002"/>
                        <a:gd name="T67" fmla="*/ 271 h 1744"/>
                        <a:gd name="T68" fmla="*/ 70 w 1002"/>
                        <a:gd name="T69" fmla="*/ 61 h 1744"/>
                        <a:gd name="T70" fmla="*/ 34 w 1002"/>
                        <a:gd name="T71" fmla="*/ 181 h 1744"/>
                        <a:gd name="T72" fmla="*/ 29 w 1002"/>
                        <a:gd name="T73" fmla="*/ 188 h 1744"/>
                        <a:gd name="T74" fmla="*/ 21 w 1002"/>
                        <a:gd name="T75" fmla="*/ 190 h 1744"/>
                        <a:gd name="T76" fmla="*/ 12 w 1002"/>
                        <a:gd name="T77" fmla="*/ 189 h 1744"/>
                        <a:gd name="T78" fmla="*/ 5 w 1002"/>
                        <a:gd name="T79" fmla="*/ 185 h 1744"/>
                        <a:gd name="T80" fmla="*/ 1 w 1002"/>
                        <a:gd name="T81" fmla="*/ 178 h 1744"/>
                        <a:gd name="T82" fmla="*/ 0 w 1002"/>
                        <a:gd name="T83" fmla="*/ 171 h 1744"/>
                        <a:gd name="T84" fmla="*/ 36 w 1002"/>
                        <a:gd name="T85" fmla="*/ 37 h 1744"/>
                        <a:gd name="T86" fmla="*/ 37 w 1002"/>
                        <a:gd name="T87" fmla="*/ 28 h 1744"/>
                        <a:gd name="T88" fmla="*/ 40 w 1002"/>
                        <a:gd name="T89" fmla="*/ 21 h 1744"/>
                        <a:gd name="T90" fmla="*/ 45 w 1002"/>
                        <a:gd name="T91" fmla="*/ 13 h 1744"/>
                        <a:gd name="T92" fmla="*/ 52 w 1002"/>
                        <a:gd name="T93" fmla="*/ 6 h 1744"/>
                        <a:gd name="T94" fmla="*/ 60 w 1002"/>
                        <a:gd name="T95" fmla="*/ 2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9480" name="Oval 133"/>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9478" name="Rectangle 134"/>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13"/>
          <p:cNvSpPr>
            <a:spLocks noGrp="1" noChangeArrowheads="1"/>
          </p:cNvSpPr>
          <p:nvPr>
            <p:ph idx="1"/>
          </p:nvPr>
        </p:nvSpPr>
        <p:spPr/>
        <p:txBody>
          <a:bodyPr/>
          <a:lstStyle/>
          <a:p>
            <a:pPr eaLnBrk="1" hangingPunct="1"/>
            <a:r>
              <a:rPr lang="en-US" dirty="0" smtClean="0"/>
              <a:t>Introduction to Initial QAD Enterprise Applications Enterprise and Standard Edition Setup</a:t>
            </a:r>
          </a:p>
          <a:p>
            <a:pPr eaLnBrk="1" hangingPunct="1"/>
            <a:r>
              <a:rPr lang="en-US" dirty="0" smtClean="0"/>
              <a:t>Business Considerations</a:t>
            </a:r>
          </a:p>
          <a:p>
            <a:pPr eaLnBrk="1" hangingPunct="1"/>
            <a:r>
              <a:rPr lang="en-US" dirty="0" smtClean="0"/>
              <a:t>Set Up Initial QAD Standard Data</a:t>
            </a:r>
          </a:p>
        </p:txBody>
      </p:sp>
      <p:sp>
        <p:nvSpPr>
          <p:cNvPr id="20483" name="Rectangle 12"/>
          <p:cNvSpPr>
            <a:spLocks noGrp="1" noChangeArrowheads="1"/>
          </p:cNvSpPr>
          <p:nvPr>
            <p:ph type="title"/>
          </p:nvPr>
        </p:nvSpPr>
        <p:spPr>
          <a:noFill/>
        </p:spPr>
        <p:txBody>
          <a:bodyPr/>
          <a:lstStyle/>
          <a:p>
            <a:pPr eaLnBrk="1" hangingPunct="1"/>
            <a:r>
              <a:rPr lang="en-US" smtClean="0"/>
              <a:t>Course Overview</a:t>
            </a:r>
          </a:p>
        </p:txBody>
      </p:sp>
      <p:sp>
        <p:nvSpPr>
          <p:cNvPr id="20482" name="Footer Placeholder 3"/>
          <p:cNvSpPr>
            <a:spLocks noGrp="1"/>
          </p:cNvSpPr>
          <p:nvPr>
            <p:ph type="ftr" sz="quarter" idx="10"/>
          </p:nvPr>
        </p:nvSpPr>
        <p:spPr>
          <a:noFill/>
        </p:spPr>
        <p:txBody>
          <a:bodyPr/>
          <a:lstStyle/>
          <a:p>
            <a:pPr algn="r"/>
            <a:r>
              <a:rPr lang="en-US" smtClean="0"/>
              <a:t>IS-IN-040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 name="Rectangle 106"/>
          <p:cNvSpPr>
            <a:spLocks noGrp="1" noChangeArrowheads="1"/>
          </p:cNvSpPr>
          <p:nvPr>
            <p:ph type="title"/>
          </p:nvPr>
        </p:nvSpPr>
        <p:spPr>
          <a:noFill/>
        </p:spPr>
        <p:txBody>
          <a:bodyPr lIns="92075" tIns="91440" rIns="92075" bIns="91440" anchor="ctr">
            <a:spAutoFit/>
          </a:bodyPr>
          <a:lstStyle/>
          <a:p>
            <a:pPr eaLnBrk="1" hangingPunct="1"/>
            <a:r>
              <a:rPr lang="en-US" smtClean="0"/>
              <a:t>Initial QAD Enterprise Applications Setup</a:t>
            </a:r>
          </a:p>
        </p:txBody>
      </p:sp>
      <p:sp>
        <p:nvSpPr>
          <p:cNvPr id="1027" name="Footer Placeholder 2"/>
          <p:cNvSpPr>
            <a:spLocks noGrp="1"/>
          </p:cNvSpPr>
          <p:nvPr>
            <p:ph type="ftr" sz="quarter" idx="10"/>
          </p:nvPr>
        </p:nvSpPr>
        <p:spPr>
          <a:noFill/>
        </p:spPr>
        <p:txBody>
          <a:bodyPr/>
          <a:lstStyle/>
          <a:p>
            <a:pPr algn="r"/>
            <a:r>
              <a:rPr lang="en-US" smtClean="0"/>
              <a:t>IS-IN-050</a:t>
            </a:r>
          </a:p>
        </p:txBody>
      </p:sp>
      <p:graphicFrame>
        <p:nvGraphicFramePr>
          <p:cNvPr id="1026" name="Object 2"/>
          <p:cNvGraphicFramePr>
            <a:graphicFrameLocks noChangeAspect="1"/>
          </p:cNvGraphicFramePr>
          <p:nvPr/>
        </p:nvGraphicFramePr>
        <p:xfrm>
          <a:off x="3370263" y="2357438"/>
          <a:ext cx="2403475" cy="3279775"/>
        </p:xfrm>
        <a:graphic>
          <a:graphicData uri="http://schemas.openxmlformats.org/presentationml/2006/ole">
            <p:oleObj spid="_x0000_s1026" name="Clip" r:id="rId3" imgW="2826720" imgH="3497040" progId="">
              <p:embed/>
            </p:oleObj>
          </a:graphicData>
        </a:graphic>
      </p:graphicFrame>
      <p:sp>
        <p:nvSpPr>
          <p:cNvPr id="1028" name="AutoShape 4"/>
          <p:cNvSpPr>
            <a:spLocks noChangeArrowheads="1"/>
          </p:cNvSpPr>
          <p:nvPr/>
        </p:nvSpPr>
        <p:spPr bwMode="auto">
          <a:xfrm rot="-8171853">
            <a:off x="2570163" y="1195388"/>
            <a:ext cx="774700" cy="2695575"/>
          </a:xfrm>
          <a:prstGeom prst="curvedLeftArrow">
            <a:avLst>
              <a:gd name="adj1" fmla="val 69590"/>
              <a:gd name="adj2" fmla="val 139180"/>
              <a:gd name="adj3" fmla="val 48903"/>
            </a:avLst>
          </a:prstGeom>
          <a:solidFill>
            <a:schemeClr val="bg1"/>
          </a:solidFill>
          <a:ln w="12700">
            <a:solidFill>
              <a:schemeClr val="tx1"/>
            </a:solidFill>
            <a:miter lim="800000"/>
            <a:headEnd/>
            <a:tailEnd/>
          </a:ln>
        </p:spPr>
        <p:txBody>
          <a:bodyPr wrap="none" anchor="ctr"/>
          <a:lstStyle/>
          <a:p>
            <a:endParaRPr lang="en-US"/>
          </a:p>
        </p:txBody>
      </p:sp>
      <p:sp>
        <p:nvSpPr>
          <p:cNvPr id="1029" name="Text Box 5"/>
          <p:cNvSpPr txBox="1">
            <a:spLocks noChangeArrowheads="1"/>
          </p:cNvSpPr>
          <p:nvPr/>
        </p:nvSpPr>
        <p:spPr bwMode="auto">
          <a:xfrm>
            <a:off x="2500313" y="2386013"/>
            <a:ext cx="2757487" cy="830997"/>
          </a:xfrm>
          <a:prstGeom prst="rect">
            <a:avLst/>
          </a:prstGeom>
          <a:noFill/>
          <a:ln w="12700">
            <a:noFill/>
            <a:miter lim="800000"/>
            <a:headEnd/>
            <a:tailEnd/>
          </a:ln>
        </p:spPr>
        <p:txBody>
          <a:bodyPr>
            <a:spAutoFit/>
          </a:bodyPr>
          <a:lstStyle/>
          <a:p>
            <a:r>
              <a:rPr lang="en-US" dirty="0">
                <a:latin typeface="+mj-lt"/>
              </a:rPr>
              <a:t>Business</a:t>
            </a:r>
          </a:p>
          <a:p>
            <a:r>
              <a:rPr lang="en-US" dirty="0">
                <a:latin typeface="+mj-lt"/>
              </a:rPr>
              <a:t> Requirements</a:t>
            </a:r>
          </a:p>
        </p:txBody>
      </p:sp>
      <p:sp>
        <p:nvSpPr>
          <p:cNvPr id="1030" name="AutoShape 7"/>
          <p:cNvSpPr>
            <a:spLocks noChangeArrowheads="1"/>
          </p:cNvSpPr>
          <p:nvPr/>
        </p:nvSpPr>
        <p:spPr bwMode="auto">
          <a:xfrm rot="10800000">
            <a:off x="3162300" y="5472113"/>
            <a:ext cx="2606675" cy="454025"/>
          </a:xfrm>
          <a:prstGeom prst="curvedDownArrow">
            <a:avLst>
              <a:gd name="adj1" fmla="val 114825"/>
              <a:gd name="adj2" fmla="val 229650"/>
              <a:gd name="adj3" fmla="val 33333"/>
            </a:avLst>
          </a:prstGeom>
          <a:solidFill>
            <a:srgbClr val="FFFFFF"/>
          </a:solidFill>
          <a:ln w="12700">
            <a:solidFill>
              <a:schemeClr val="tx1"/>
            </a:solidFill>
            <a:miter lim="800000"/>
            <a:headEnd/>
            <a:tailEnd/>
          </a:ln>
        </p:spPr>
        <p:txBody>
          <a:bodyPr wrap="none" anchor="ctr"/>
          <a:lstStyle/>
          <a:p>
            <a:endParaRPr lang="en-US"/>
          </a:p>
        </p:txBody>
      </p:sp>
      <p:sp>
        <p:nvSpPr>
          <p:cNvPr id="1031" name="Text Box 9"/>
          <p:cNvSpPr txBox="1">
            <a:spLocks noChangeArrowheads="1"/>
          </p:cNvSpPr>
          <p:nvPr/>
        </p:nvSpPr>
        <p:spPr bwMode="auto">
          <a:xfrm>
            <a:off x="1357313" y="4791075"/>
            <a:ext cx="2698750" cy="830997"/>
          </a:xfrm>
          <a:prstGeom prst="rect">
            <a:avLst/>
          </a:prstGeom>
          <a:noFill/>
          <a:ln w="12700">
            <a:noFill/>
            <a:miter lim="800000"/>
            <a:headEnd/>
            <a:tailEnd/>
          </a:ln>
        </p:spPr>
        <p:txBody>
          <a:bodyPr>
            <a:spAutoFit/>
          </a:bodyPr>
          <a:lstStyle/>
          <a:p>
            <a:pPr algn="ctr"/>
            <a:r>
              <a:rPr lang="en-US" dirty="0">
                <a:latin typeface="+mj-lt"/>
              </a:rPr>
              <a:t>Process</a:t>
            </a:r>
          </a:p>
          <a:p>
            <a:pPr algn="ctr"/>
            <a:r>
              <a:rPr lang="en-US" dirty="0">
                <a:latin typeface="+mj-lt"/>
              </a:rPr>
              <a:t>Transactions</a:t>
            </a:r>
          </a:p>
        </p:txBody>
      </p:sp>
      <p:sp>
        <p:nvSpPr>
          <p:cNvPr id="1032" name="Text Box 19"/>
          <p:cNvSpPr txBox="1">
            <a:spLocks noChangeArrowheads="1"/>
          </p:cNvSpPr>
          <p:nvPr/>
        </p:nvSpPr>
        <p:spPr bwMode="auto">
          <a:xfrm>
            <a:off x="6038850" y="1722438"/>
            <a:ext cx="1944688" cy="830997"/>
          </a:xfrm>
          <a:prstGeom prst="rect">
            <a:avLst/>
          </a:prstGeom>
          <a:noFill/>
          <a:ln w="12700">
            <a:noFill/>
            <a:miter lim="800000"/>
            <a:headEnd/>
            <a:tailEnd/>
          </a:ln>
        </p:spPr>
        <p:txBody>
          <a:bodyPr>
            <a:spAutoFit/>
          </a:bodyPr>
          <a:lstStyle/>
          <a:p>
            <a:pPr algn="ctr"/>
            <a:r>
              <a:rPr lang="en-US" dirty="0">
                <a:latin typeface="+mj-lt"/>
              </a:rPr>
              <a:t>Setup Decisions</a:t>
            </a:r>
            <a:endParaRPr lang="en-US" sz="1800" dirty="0">
              <a:latin typeface="+mj-lt"/>
            </a:endParaRPr>
          </a:p>
        </p:txBody>
      </p:sp>
      <p:sp>
        <p:nvSpPr>
          <p:cNvPr id="1033" name="AutoShape 36"/>
          <p:cNvSpPr>
            <a:spLocks noChangeArrowheads="1"/>
          </p:cNvSpPr>
          <p:nvPr/>
        </p:nvSpPr>
        <p:spPr bwMode="auto">
          <a:xfrm rot="-2235077">
            <a:off x="5735638" y="1543050"/>
            <a:ext cx="625475" cy="2419350"/>
          </a:xfrm>
          <a:prstGeom prst="curvedLeftArrow">
            <a:avLst>
              <a:gd name="adj1" fmla="val 77360"/>
              <a:gd name="adj2" fmla="val 154721"/>
              <a:gd name="adj3" fmla="val 33333"/>
            </a:avLst>
          </a:prstGeom>
          <a:solidFill>
            <a:srgbClr val="FFFFFF"/>
          </a:solidFill>
          <a:ln w="12700">
            <a:solidFill>
              <a:schemeClr val="tx1"/>
            </a:solidFill>
            <a:miter lim="800000"/>
            <a:headEnd/>
            <a:tailEnd/>
          </a:ln>
        </p:spPr>
        <p:txBody>
          <a:bodyPr wrap="none" anchor="ctr"/>
          <a:lstStyle/>
          <a:p>
            <a:endParaRPr lang="en-US"/>
          </a:p>
        </p:txBody>
      </p:sp>
      <p:sp>
        <p:nvSpPr>
          <p:cNvPr id="1034" name="Text Box 37"/>
          <p:cNvSpPr txBox="1">
            <a:spLocks noChangeArrowheads="1"/>
          </p:cNvSpPr>
          <p:nvPr/>
        </p:nvSpPr>
        <p:spPr bwMode="auto">
          <a:xfrm>
            <a:off x="5097318" y="3868738"/>
            <a:ext cx="1638590" cy="830997"/>
          </a:xfrm>
          <a:prstGeom prst="rect">
            <a:avLst/>
          </a:prstGeom>
          <a:noFill/>
          <a:ln w="12700">
            <a:noFill/>
            <a:miter lim="800000"/>
            <a:headEnd/>
            <a:tailEnd/>
          </a:ln>
        </p:spPr>
        <p:txBody>
          <a:bodyPr wrap="none">
            <a:spAutoFit/>
          </a:bodyPr>
          <a:lstStyle/>
          <a:p>
            <a:pPr algn="ctr"/>
            <a:r>
              <a:rPr lang="en-US" dirty="0">
                <a:latin typeface="+mj-lt"/>
              </a:rPr>
              <a:t>Set Up</a:t>
            </a:r>
          </a:p>
          <a:p>
            <a:pPr algn="ctr"/>
            <a:r>
              <a:rPr lang="en-US" dirty="0">
                <a:latin typeface="+mj-lt"/>
              </a:rPr>
              <a:t>Database</a:t>
            </a:r>
          </a:p>
        </p:txBody>
      </p:sp>
      <p:grpSp>
        <p:nvGrpSpPr>
          <p:cNvPr id="1035" name="Group 46"/>
          <p:cNvGrpSpPr>
            <a:grpSpLocks/>
          </p:cNvGrpSpPr>
          <p:nvPr/>
        </p:nvGrpSpPr>
        <p:grpSpPr bwMode="auto">
          <a:xfrm rot="-5400000">
            <a:off x="5794375" y="4405313"/>
            <a:ext cx="606425" cy="1152525"/>
            <a:chOff x="5054" y="360"/>
            <a:chExt cx="696" cy="779"/>
          </a:xfrm>
        </p:grpSpPr>
        <p:grpSp>
          <p:nvGrpSpPr>
            <p:cNvPr id="1041" name="Group 47"/>
            <p:cNvGrpSpPr>
              <a:grpSpLocks/>
            </p:cNvGrpSpPr>
            <p:nvPr/>
          </p:nvGrpSpPr>
          <p:grpSpPr bwMode="auto">
            <a:xfrm>
              <a:off x="5054" y="360"/>
              <a:ext cx="408" cy="491"/>
              <a:chOff x="5760" y="1854"/>
              <a:chExt cx="563" cy="678"/>
            </a:xfrm>
          </p:grpSpPr>
          <p:sp>
            <p:nvSpPr>
              <p:cNvPr id="1081" name="Freeform 48"/>
              <p:cNvSpPr>
                <a:spLocks/>
              </p:cNvSpPr>
              <p:nvPr/>
            </p:nvSpPr>
            <p:spPr bwMode="auto">
              <a:xfrm>
                <a:off x="5766" y="1863"/>
                <a:ext cx="405" cy="666"/>
              </a:xfrm>
              <a:custGeom>
                <a:avLst/>
                <a:gdLst>
                  <a:gd name="T0" fmla="*/ 230 w 405"/>
                  <a:gd name="T1" fmla="*/ 0 h 666"/>
                  <a:gd name="T2" fmla="*/ 171 w 405"/>
                  <a:gd name="T3" fmla="*/ 3 h 666"/>
                  <a:gd name="T4" fmla="*/ 137 w 405"/>
                  <a:gd name="T5" fmla="*/ 56 h 666"/>
                  <a:gd name="T6" fmla="*/ 42 w 405"/>
                  <a:gd name="T7" fmla="*/ 143 h 666"/>
                  <a:gd name="T8" fmla="*/ 0 w 405"/>
                  <a:gd name="T9" fmla="*/ 191 h 666"/>
                  <a:gd name="T10" fmla="*/ 28 w 405"/>
                  <a:gd name="T11" fmla="*/ 317 h 666"/>
                  <a:gd name="T12" fmla="*/ 50 w 405"/>
                  <a:gd name="T13" fmla="*/ 412 h 666"/>
                  <a:gd name="T14" fmla="*/ 107 w 405"/>
                  <a:gd name="T15" fmla="*/ 523 h 666"/>
                  <a:gd name="T16" fmla="*/ 205 w 405"/>
                  <a:gd name="T17" fmla="*/ 601 h 666"/>
                  <a:gd name="T18" fmla="*/ 315 w 405"/>
                  <a:gd name="T19" fmla="*/ 666 h 666"/>
                  <a:gd name="T20" fmla="*/ 318 w 405"/>
                  <a:gd name="T21" fmla="*/ 649 h 666"/>
                  <a:gd name="T22" fmla="*/ 326 w 405"/>
                  <a:gd name="T23" fmla="*/ 646 h 666"/>
                  <a:gd name="T24" fmla="*/ 326 w 405"/>
                  <a:gd name="T25" fmla="*/ 638 h 666"/>
                  <a:gd name="T26" fmla="*/ 326 w 405"/>
                  <a:gd name="T27" fmla="*/ 629 h 666"/>
                  <a:gd name="T28" fmla="*/ 326 w 405"/>
                  <a:gd name="T29" fmla="*/ 621 h 666"/>
                  <a:gd name="T30" fmla="*/ 326 w 405"/>
                  <a:gd name="T31" fmla="*/ 613 h 666"/>
                  <a:gd name="T32" fmla="*/ 335 w 405"/>
                  <a:gd name="T33" fmla="*/ 610 h 666"/>
                  <a:gd name="T34" fmla="*/ 343 w 405"/>
                  <a:gd name="T35" fmla="*/ 610 h 666"/>
                  <a:gd name="T36" fmla="*/ 352 w 405"/>
                  <a:gd name="T37" fmla="*/ 610 h 666"/>
                  <a:gd name="T38" fmla="*/ 360 w 405"/>
                  <a:gd name="T39" fmla="*/ 604 h 666"/>
                  <a:gd name="T40" fmla="*/ 360 w 405"/>
                  <a:gd name="T41" fmla="*/ 596 h 666"/>
                  <a:gd name="T42" fmla="*/ 360 w 405"/>
                  <a:gd name="T43" fmla="*/ 587 h 666"/>
                  <a:gd name="T44" fmla="*/ 360 w 405"/>
                  <a:gd name="T45" fmla="*/ 579 h 666"/>
                  <a:gd name="T46" fmla="*/ 369 w 405"/>
                  <a:gd name="T47" fmla="*/ 576 h 666"/>
                  <a:gd name="T48" fmla="*/ 377 w 405"/>
                  <a:gd name="T49" fmla="*/ 576 h 666"/>
                  <a:gd name="T50" fmla="*/ 385 w 405"/>
                  <a:gd name="T51" fmla="*/ 576 h 666"/>
                  <a:gd name="T52" fmla="*/ 391 w 405"/>
                  <a:gd name="T53" fmla="*/ 568 h 666"/>
                  <a:gd name="T54" fmla="*/ 388 w 405"/>
                  <a:gd name="T55" fmla="*/ 559 h 666"/>
                  <a:gd name="T56" fmla="*/ 388 w 405"/>
                  <a:gd name="T57" fmla="*/ 551 h 666"/>
                  <a:gd name="T58" fmla="*/ 397 w 405"/>
                  <a:gd name="T59" fmla="*/ 545 h 666"/>
                  <a:gd name="T60" fmla="*/ 405 w 405"/>
                  <a:gd name="T61" fmla="*/ 543 h 666"/>
                  <a:gd name="T62" fmla="*/ 255 w 405"/>
                  <a:gd name="T63" fmla="*/ 478 h 666"/>
                  <a:gd name="T64" fmla="*/ 109 w 405"/>
                  <a:gd name="T65" fmla="*/ 289 h 666"/>
                  <a:gd name="T66" fmla="*/ 115 w 405"/>
                  <a:gd name="T67" fmla="*/ 177 h 666"/>
                  <a:gd name="T68" fmla="*/ 216 w 405"/>
                  <a:gd name="T69" fmla="*/ 59 h 666"/>
                  <a:gd name="T70" fmla="*/ 230 w 405"/>
                  <a:gd name="T71" fmla="*/ 0 h 6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05"/>
                  <a:gd name="T109" fmla="*/ 0 h 666"/>
                  <a:gd name="T110" fmla="*/ 405 w 405"/>
                  <a:gd name="T111" fmla="*/ 666 h 6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05" h="666">
                    <a:moveTo>
                      <a:pt x="230" y="0"/>
                    </a:moveTo>
                    <a:lnTo>
                      <a:pt x="171" y="3"/>
                    </a:lnTo>
                    <a:lnTo>
                      <a:pt x="137" y="56"/>
                    </a:lnTo>
                    <a:lnTo>
                      <a:pt x="42" y="143"/>
                    </a:lnTo>
                    <a:lnTo>
                      <a:pt x="0" y="191"/>
                    </a:lnTo>
                    <a:lnTo>
                      <a:pt x="28" y="317"/>
                    </a:lnTo>
                    <a:lnTo>
                      <a:pt x="50" y="412"/>
                    </a:lnTo>
                    <a:lnTo>
                      <a:pt x="107" y="523"/>
                    </a:lnTo>
                    <a:lnTo>
                      <a:pt x="205" y="601"/>
                    </a:lnTo>
                    <a:lnTo>
                      <a:pt x="315" y="666"/>
                    </a:lnTo>
                    <a:lnTo>
                      <a:pt x="318" y="649"/>
                    </a:lnTo>
                    <a:lnTo>
                      <a:pt x="326" y="646"/>
                    </a:lnTo>
                    <a:lnTo>
                      <a:pt x="326" y="638"/>
                    </a:lnTo>
                    <a:lnTo>
                      <a:pt x="326" y="629"/>
                    </a:lnTo>
                    <a:lnTo>
                      <a:pt x="326" y="621"/>
                    </a:lnTo>
                    <a:lnTo>
                      <a:pt x="326" y="613"/>
                    </a:lnTo>
                    <a:lnTo>
                      <a:pt x="335" y="610"/>
                    </a:lnTo>
                    <a:lnTo>
                      <a:pt x="343" y="610"/>
                    </a:lnTo>
                    <a:lnTo>
                      <a:pt x="352" y="610"/>
                    </a:lnTo>
                    <a:lnTo>
                      <a:pt x="360" y="604"/>
                    </a:lnTo>
                    <a:lnTo>
                      <a:pt x="360" y="596"/>
                    </a:lnTo>
                    <a:lnTo>
                      <a:pt x="360" y="587"/>
                    </a:lnTo>
                    <a:lnTo>
                      <a:pt x="360" y="579"/>
                    </a:lnTo>
                    <a:lnTo>
                      <a:pt x="369" y="576"/>
                    </a:lnTo>
                    <a:lnTo>
                      <a:pt x="377" y="576"/>
                    </a:lnTo>
                    <a:lnTo>
                      <a:pt x="385" y="576"/>
                    </a:lnTo>
                    <a:lnTo>
                      <a:pt x="391" y="568"/>
                    </a:lnTo>
                    <a:lnTo>
                      <a:pt x="388" y="559"/>
                    </a:lnTo>
                    <a:lnTo>
                      <a:pt x="388" y="551"/>
                    </a:lnTo>
                    <a:lnTo>
                      <a:pt x="397" y="545"/>
                    </a:lnTo>
                    <a:lnTo>
                      <a:pt x="405" y="543"/>
                    </a:lnTo>
                    <a:lnTo>
                      <a:pt x="255" y="478"/>
                    </a:lnTo>
                    <a:lnTo>
                      <a:pt x="109" y="289"/>
                    </a:lnTo>
                    <a:lnTo>
                      <a:pt x="115" y="177"/>
                    </a:lnTo>
                    <a:lnTo>
                      <a:pt x="216" y="59"/>
                    </a:lnTo>
                    <a:lnTo>
                      <a:pt x="230" y="0"/>
                    </a:lnTo>
                    <a:close/>
                  </a:path>
                </a:pathLst>
              </a:custGeom>
              <a:solidFill>
                <a:srgbClr val="B2B2B2"/>
              </a:solidFill>
              <a:ln w="9525">
                <a:noFill/>
                <a:round/>
                <a:headEnd/>
                <a:tailEnd/>
              </a:ln>
            </p:spPr>
            <p:txBody>
              <a:bodyPr/>
              <a:lstStyle/>
              <a:p>
                <a:endParaRPr lang="en-US"/>
              </a:p>
            </p:txBody>
          </p:sp>
          <p:sp>
            <p:nvSpPr>
              <p:cNvPr id="1082" name="Freeform 49"/>
              <p:cNvSpPr>
                <a:spLocks/>
              </p:cNvSpPr>
              <p:nvPr/>
            </p:nvSpPr>
            <p:spPr bwMode="auto">
              <a:xfrm>
                <a:off x="5822" y="1857"/>
                <a:ext cx="492" cy="549"/>
              </a:xfrm>
              <a:custGeom>
                <a:avLst/>
                <a:gdLst>
                  <a:gd name="T0" fmla="*/ 191 w 492"/>
                  <a:gd name="T1" fmla="*/ 59 h 549"/>
                  <a:gd name="T2" fmla="*/ 220 w 492"/>
                  <a:gd name="T3" fmla="*/ 152 h 549"/>
                  <a:gd name="T4" fmla="*/ 253 w 492"/>
                  <a:gd name="T5" fmla="*/ 194 h 549"/>
                  <a:gd name="T6" fmla="*/ 329 w 492"/>
                  <a:gd name="T7" fmla="*/ 242 h 549"/>
                  <a:gd name="T8" fmla="*/ 439 w 492"/>
                  <a:gd name="T9" fmla="*/ 253 h 549"/>
                  <a:gd name="T10" fmla="*/ 492 w 492"/>
                  <a:gd name="T11" fmla="*/ 256 h 549"/>
                  <a:gd name="T12" fmla="*/ 484 w 492"/>
                  <a:gd name="T13" fmla="*/ 343 h 549"/>
                  <a:gd name="T14" fmla="*/ 444 w 492"/>
                  <a:gd name="T15" fmla="*/ 444 h 549"/>
                  <a:gd name="T16" fmla="*/ 374 w 492"/>
                  <a:gd name="T17" fmla="*/ 527 h 549"/>
                  <a:gd name="T18" fmla="*/ 352 w 492"/>
                  <a:gd name="T19" fmla="*/ 549 h 549"/>
                  <a:gd name="T20" fmla="*/ 216 w 492"/>
                  <a:gd name="T21" fmla="*/ 530 h 549"/>
                  <a:gd name="T22" fmla="*/ 112 w 492"/>
                  <a:gd name="T23" fmla="*/ 474 h 549"/>
                  <a:gd name="T24" fmla="*/ 64 w 492"/>
                  <a:gd name="T25" fmla="*/ 416 h 549"/>
                  <a:gd name="T26" fmla="*/ 22 w 492"/>
                  <a:gd name="T27" fmla="*/ 293 h 549"/>
                  <a:gd name="T28" fmla="*/ 0 w 492"/>
                  <a:gd name="T29" fmla="*/ 194 h 549"/>
                  <a:gd name="T30" fmla="*/ 121 w 492"/>
                  <a:gd name="T31" fmla="*/ 74 h 549"/>
                  <a:gd name="T32" fmla="*/ 180 w 492"/>
                  <a:gd name="T33" fmla="*/ 0 h 549"/>
                  <a:gd name="T34" fmla="*/ 191 w 492"/>
                  <a:gd name="T35" fmla="*/ 59 h 5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2"/>
                  <a:gd name="T55" fmla="*/ 0 h 549"/>
                  <a:gd name="T56" fmla="*/ 492 w 492"/>
                  <a:gd name="T57" fmla="*/ 549 h 5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2" h="549">
                    <a:moveTo>
                      <a:pt x="191" y="59"/>
                    </a:moveTo>
                    <a:lnTo>
                      <a:pt x="220" y="152"/>
                    </a:lnTo>
                    <a:lnTo>
                      <a:pt x="253" y="194"/>
                    </a:lnTo>
                    <a:lnTo>
                      <a:pt x="329" y="242"/>
                    </a:lnTo>
                    <a:lnTo>
                      <a:pt x="439" y="253"/>
                    </a:lnTo>
                    <a:lnTo>
                      <a:pt x="492" y="256"/>
                    </a:lnTo>
                    <a:lnTo>
                      <a:pt x="484" y="343"/>
                    </a:lnTo>
                    <a:lnTo>
                      <a:pt x="444" y="444"/>
                    </a:lnTo>
                    <a:lnTo>
                      <a:pt x="374" y="527"/>
                    </a:lnTo>
                    <a:lnTo>
                      <a:pt x="352" y="549"/>
                    </a:lnTo>
                    <a:lnTo>
                      <a:pt x="216" y="530"/>
                    </a:lnTo>
                    <a:lnTo>
                      <a:pt x="112" y="474"/>
                    </a:lnTo>
                    <a:lnTo>
                      <a:pt x="64" y="416"/>
                    </a:lnTo>
                    <a:lnTo>
                      <a:pt x="22" y="293"/>
                    </a:lnTo>
                    <a:lnTo>
                      <a:pt x="0" y="194"/>
                    </a:lnTo>
                    <a:lnTo>
                      <a:pt x="121" y="74"/>
                    </a:lnTo>
                    <a:lnTo>
                      <a:pt x="180" y="0"/>
                    </a:lnTo>
                    <a:lnTo>
                      <a:pt x="191" y="59"/>
                    </a:lnTo>
                    <a:close/>
                  </a:path>
                </a:pathLst>
              </a:custGeom>
              <a:solidFill>
                <a:srgbClr val="DDDDDD"/>
              </a:solidFill>
              <a:ln w="9525">
                <a:noFill/>
                <a:round/>
                <a:headEnd/>
                <a:tailEnd/>
              </a:ln>
            </p:spPr>
            <p:txBody>
              <a:bodyPr/>
              <a:lstStyle/>
              <a:p>
                <a:endParaRPr lang="en-US"/>
              </a:p>
            </p:txBody>
          </p:sp>
          <p:sp>
            <p:nvSpPr>
              <p:cNvPr id="1083" name="Freeform 50"/>
              <p:cNvSpPr>
                <a:spLocks/>
              </p:cNvSpPr>
              <p:nvPr/>
            </p:nvSpPr>
            <p:spPr bwMode="auto">
              <a:xfrm>
                <a:off x="5760" y="1854"/>
                <a:ext cx="563" cy="678"/>
              </a:xfrm>
              <a:custGeom>
                <a:avLst/>
                <a:gdLst>
                  <a:gd name="T0" fmla="*/ 171 w 563"/>
                  <a:gd name="T1" fmla="*/ 76 h 678"/>
                  <a:gd name="T2" fmla="*/ 146 w 563"/>
                  <a:gd name="T3" fmla="*/ 76 h 678"/>
                  <a:gd name="T4" fmla="*/ 14 w 563"/>
                  <a:gd name="T5" fmla="*/ 202 h 678"/>
                  <a:gd name="T6" fmla="*/ 65 w 563"/>
                  <a:gd name="T7" fmla="*/ 421 h 678"/>
                  <a:gd name="T8" fmla="*/ 141 w 563"/>
                  <a:gd name="T9" fmla="*/ 549 h 678"/>
                  <a:gd name="T10" fmla="*/ 304 w 563"/>
                  <a:gd name="T11" fmla="*/ 655 h 678"/>
                  <a:gd name="T12" fmla="*/ 244 w 563"/>
                  <a:gd name="T13" fmla="*/ 602 h 678"/>
                  <a:gd name="T14" fmla="*/ 84 w 563"/>
                  <a:gd name="T15" fmla="*/ 444 h 678"/>
                  <a:gd name="T16" fmla="*/ 124 w 563"/>
                  <a:gd name="T17" fmla="*/ 498 h 678"/>
                  <a:gd name="T18" fmla="*/ 242 w 563"/>
                  <a:gd name="T19" fmla="*/ 582 h 678"/>
                  <a:gd name="T20" fmla="*/ 324 w 563"/>
                  <a:gd name="T21" fmla="*/ 613 h 678"/>
                  <a:gd name="T22" fmla="*/ 335 w 563"/>
                  <a:gd name="T23" fmla="*/ 605 h 678"/>
                  <a:gd name="T24" fmla="*/ 278 w 563"/>
                  <a:gd name="T25" fmla="*/ 566 h 678"/>
                  <a:gd name="T26" fmla="*/ 141 w 563"/>
                  <a:gd name="T27" fmla="*/ 481 h 678"/>
                  <a:gd name="T28" fmla="*/ 216 w 563"/>
                  <a:gd name="T29" fmla="*/ 526 h 678"/>
                  <a:gd name="T30" fmla="*/ 355 w 563"/>
                  <a:gd name="T31" fmla="*/ 571 h 678"/>
                  <a:gd name="T32" fmla="*/ 389 w 563"/>
                  <a:gd name="T33" fmla="*/ 563 h 678"/>
                  <a:gd name="T34" fmla="*/ 256 w 563"/>
                  <a:gd name="T35" fmla="*/ 529 h 678"/>
                  <a:gd name="T36" fmla="*/ 169 w 563"/>
                  <a:gd name="T37" fmla="*/ 476 h 678"/>
                  <a:gd name="T38" fmla="*/ 101 w 563"/>
                  <a:gd name="T39" fmla="*/ 371 h 678"/>
                  <a:gd name="T40" fmla="*/ 56 w 563"/>
                  <a:gd name="T41" fmla="*/ 211 h 678"/>
                  <a:gd name="T42" fmla="*/ 84 w 563"/>
                  <a:gd name="T43" fmla="*/ 278 h 678"/>
                  <a:gd name="T44" fmla="*/ 149 w 563"/>
                  <a:gd name="T45" fmla="*/ 435 h 678"/>
                  <a:gd name="T46" fmla="*/ 273 w 563"/>
                  <a:gd name="T47" fmla="*/ 518 h 678"/>
                  <a:gd name="T48" fmla="*/ 414 w 563"/>
                  <a:gd name="T49" fmla="*/ 540 h 678"/>
                  <a:gd name="T50" fmla="*/ 504 w 563"/>
                  <a:gd name="T51" fmla="*/ 433 h 678"/>
                  <a:gd name="T52" fmla="*/ 543 w 563"/>
                  <a:gd name="T53" fmla="*/ 303 h 678"/>
                  <a:gd name="T54" fmla="*/ 442 w 563"/>
                  <a:gd name="T55" fmla="*/ 256 h 678"/>
                  <a:gd name="T56" fmla="*/ 352 w 563"/>
                  <a:gd name="T57" fmla="*/ 230 h 678"/>
                  <a:gd name="T58" fmla="*/ 270 w 563"/>
                  <a:gd name="T59" fmla="*/ 152 h 678"/>
                  <a:gd name="T60" fmla="*/ 236 w 563"/>
                  <a:gd name="T61" fmla="*/ 31 h 678"/>
                  <a:gd name="T62" fmla="*/ 253 w 563"/>
                  <a:gd name="T63" fmla="*/ 45 h 678"/>
                  <a:gd name="T64" fmla="*/ 288 w 563"/>
                  <a:gd name="T65" fmla="*/ 152 h 678"/>
                  <a:gd name="T66" fmla="*/ 363 w 563"/>
                  <a:gd name="T67" fmla="*/ 216 h 678"/>
                  <a:gd name="T68" fmla="*/ 470 w 563"/>
                  <a:gd name="T69" fmla="*/ 242 h 678"/>
                  <a:gd name="T70" fmla="*/ 563 w 563"/>
                  <a:gd name="T71" fmla="*/ 250 h 678"/>
                  <a:gd name="T72" fmla="*/ 543 w 563"/>
                  <a:gd name="T73" fmla="*/ 396 h 678"/>
                  <a:gd name="T74" fmla="*/ 462 w 563"/>
                  <a:gd name="T75" fmla="*/ 518 h 678"/>
                  <a:gd name="T76" fmla="*/ 406 w 563"/>
                  <a:gd name="T77" fmla="*/ 574 h 678"/>
                  <a:gd name="T78" fmla="*/ 392 w 563"/>
                  <a:gd name="T79" fmla="*/ 599 h 678"/>
                  <a:gd name="T80" fmla="*/ 375 w 563"/>
                  <a:gd name="T81" fmla="*/ 613 h 678"/>
                  <a:gd name="T82" fmla="*/ 344 w 563"/>
                  <a:gd name="T83" fmla="*/ 636 h 678"/>
                  <a:gd name="T84" fmla="*/ 327 w 563"/>
                  <a:gd name="T85" fmla="*/ 670 h 678"/>
                  <a:gd name="T86" fmla="*/ 194 w 563"/>
                  <a:gd name="T87" fmla="*/ 608 h 678"/>
                  <a:gd name="T88" fmla="*/ 90 w 563"/>
                  <a:gd name="T89" fmla="*/ 515 h 678"/>
                  <a:gd name="T90" fmla="*/ 42 w 563"/>
                  <a:gd name="T91" fmla="*/ 399 h 678"/>
                  <a:gd name="T92" fmla="*/ 3 w 563"/>
                  <a:gd name="T93" fmla="*/ 228 h 678"/>
                  <a:gd name="T94" fmla="*/ 101 w 563"/>
                  <a:gd name="T95" fmla="*/ 95 h 678"/>
                  <a:gd name="T96" fmla="*/ 171 w 563"/>
                  <a:gd name="T97" fmla="*/ 0 h 678"/>
                  <a:gd name="T98" fmla="*/ 188 w 563"/>
                  <a:gd name="T99" fmla="*/ 79 h 678"/>
                  <a:gd name="T100" fmla="*/ 56 w 563"/>
                  <a:gd name="T101" fmla="*/ 191 h 6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63"/>
                  <a:gd name="T154" fmla="*/ 0 h 678"/>
                  <a:gd name="T155" fmla="*/ 563 w 563"/>
                  <a:gd name="T156" fmla="*/ 678 h 6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63" h="678">
                    <a:moveTo>
                      <a:pt x="56" y="191"/>
                    </a:moveTo>
                    <a:lnTo>
                      <a:pt x="135" y="115"/>
                    </a:lnTo>
                    <a:lnTo>
                      <a:pt x="171" y="76"/>
                    </a:lnTo>
                    <a:lnTo>
                      <a:pt x="216" y="17"/>
                    </a:lnTo>
                    <a:lnTo>
                      <a:pt x="183" y="20"/>
                    </a:lnTo>
                    <a:lnTo>
                      <a:pt x="146" y="76"/>
                    </a:lnTo>
                    <a:lnTo>
                      <a:pt x="110" y="107"/>
                    </a:lnTo>
                    <a:lnTo>
                      <a:pt x="39" y="174"/>
                    </a:lnTo>
                    <a:lnTo>
                      <a:pt x="14" y="202"/>
                    </a:lnTo>
                    <a:lnTo>
                      <a:pt x="34" y="284"/>
                    </a:lnTo>
                    <a:lnTo>
                      <a:pt x="56" y="371"/>
                    </a:lnTo>
                    <a:lnTo>
                      <a:pt x="65" y="421"/>
                    </a:lnTo>
                    <a:lnTo>
                      <a:pt x="84" y="470"/>
                    </a:lnTo>
                    <a:lnTo>
                      <a:pt x="107" y="515"/>
                    </a:lnTo>
                    <a:lnTo>
                      <a:pt x="141" y="549"/>
                    </a:lnTo>
                    <a:lnTo>
                      <a:pt x="200" y="591"/>
                    </a:lnTo>
                    <a:lnTo>
                      <a:pt x="253" y="627"/>
                    </a:lnTo>
                    <a:lnTo>
                      <a:pt x="304" y="655"/>
                    </a:lnTo>
                    <a:lnTo>
                      <a:pt x="316" y="655"/>
                    </a:lnTo>
                    <a:lnTo>
                      <a:pt x="316" y="644"/>
                    </a:lnTo>
                    <a:lnTo>
                      <a:pt x="244" y="602"/>
                    </a:lnTo>
                    <a:lnTo>
                      <a:pt x="163" y="552"/>
                    </a:lnTo>
                    <a:lnTo>
                      <a:pt x="118" y="509"/>
                    </a:lnTo>
                    <a:lnTo>
                      <a:pt x="84" y="444"/>
                    </a:lnTo>
                    <a:lnTo>
                      <a:pt x="73" y="388"/>
                    </a:lnTo>
                    <a:lnTo>
                      <a:pt x="90" y="430"/>
                    </a:lnTo>
                    <a:lnTo>
                      <a:pt x="124" y="498"/>
                    </a:lnTo>
                    <a:lnTo>
                      <a:pt x="163" y="532"/>
                    </a:lnTo>
                    <a:lnTo>
                      <a:pt x="200" y="557"/>
                    </a:lnTo>
                    <a:lnTo>
                      <a:pt x="242" y="582"/>
                    </a:lnTo>
                    <a:lnTo>
                      <a:pt x="293" y="619"/>
                    </a:lnTo>
                    <a:lnTo>
                      <a:pt x="319" y="627"/>
                    </a:lnTo>
                    <a:lnTo>
                      <a:pt x="324" y="613"/>
                    </a:lnTo>
                    <a:lnTo>
                      <a:pt x="259" y="577"/>
                    </a:lnTo>
                    <a:lnTo>
                      <a:pt x="302" y="591"/>
                    </a:lnTo>
                    <a:lnTo>
                      <a:pt x="335" y="605"/>
                    </a:lnTo>
                    <a:lnTo>
                      <a:pt x="352" y="605"/>
                    </a:lnTo>
                    <a:lnTo>
                      <a:pt x="355" y="585"/>
                    </a:lnTo>
                    <a:lnTo>
                      <a:pt x="278" y="566"/>
                    </a:lnTo>
                    <a:lnTo>
                      <a:pt x="219" y="546"/>
                    </a:lnTo>
                    <a:lnTo>
                      <a:pt x="171" y="515"/>
                    </a:lnTo>
                    <a:lnTo>
                      <a:pt x="141" y="481"/>
                    </a:lnTo>
                    <a:lnTo>
                      <a:pt x="121" y="441"/>
                    </a:lnTo>
                    <a:lnTo>
                      <a:pt x="163" y="487"/>
                    </a:lnTo>
                    <a:lnTo>
                      <a:pt x="216" y="526"/>
                    </a:lnTo>
                    <a:lnTo>
                      <a:pt x="273" y="549"/>
                    </a:lnTo>
                    <a:lnTo>
                      <a:pt x="330" y="563"/>
                    </a:lnTo>
                    <a:lnTo>
                      <a:pt x="355" y="571"/>
                    </a:lnTo>
                    <a:lnTo>
                      <a:pt x="372" y="574"/>
                    </a:lnTo>
                    <a:lnTo>
                      <a:pt x="386" y="574"/>
                    </a:lnTo>
                    <a:lnTo>
                      <a:pt x="389" y="563"/>
                    </a:lnTo>
                    <a:lnTo>
                      <a:pt x="386" y="554"/>
                    </a:lnTo>
                    <a:lnTo>
                      <a:pt x="313" y="543"/>
                    </a:lnTo>
                    <a:lnTo>
                      <a:pt x="256" y="529"/>
                    </a:lnTo>
                    <a:lnTo>
                      <a:pt x="230" y="515"/>
                    </a:lnTo>
                    <a:lnTo>
                      <a:pt x="191" y="490"/>
                    </a:lnTo>
                    <a:lnTo>
                      <a:pt x="169" y="476"/>
                    </a:lnTo>
                    <a:lnTo>
                      <a:pt x="149" y="452"/>
                    </a:lnTo>
                    <a:lnTo>
                      <a:pt x="124" y="424"/>
                    </a:lnTo>
                    <a:lnTo>
                      <a:pt x="101" y="371"/>
                    </a:lnTo>
                    <a:lnTo>
                      <a:pt x="84" y="317"/>
                    </a:lnTo>
                    <a:lnTo>
                      <a:pt x="67" y="253"/>
                    </a:lnTo>
                    <a:lnTo>
                      <a:pt x="56" y="211"/>
                    </a:lnTo>
                    <a:lnTo>
                      <a:pt x="59" y="202"/>
                    </a:lnTo>
                    <a:lnTo>
                      <a:pt x="67" y="208"/>
                    </a:lnTo>
                    <a:lnTo>
                      <a:pt x="84" y="278"/>
                    </a:lnTo>
                    <a:lnTo>
                      <a:pt x="101" y="337"/>
                    </a:lnTo>
                    <a:lnTo>
                      <a:pt x="124" y="396"/>
                    </a:lnTo>
                    <a:lnTo>
                      <a:pt x="149" y="435"/>
                    </a:lnTo>
                    <a:lnTo>
                      <a:pt x="180" y="470"/>
                    </a:lnTo>
                    <a:lnTo>
                      <a:pt x="230" y="501"/>
                    </a:lnTo>
                    <a:lnTo>
                      <a:pt x="273" y="518"/>
                    </a:lnTo>
                    <a:lnTo>
                      <a:pt x="321" y="532"/>
                    </a:lnTo>
                    <a:lnTo>
                      <a:pt x="372" y="538"/>
                    </a:lnTo>
                    <a:lnTo>
                      <a:pt x="414" y="540"/>
                    </a:lnTo>
                    <a:lnTo>
                      <a:pt x="451" y="504"/>
                    </a:lnTo>
                    <a:lnTo>
                      <a:pt x="476" y="473"/>
                    </a:lnTo>
                    <a:lnTo>
                      <a:pt x="504" y="433"/>
                    </a:lnTo>
                    <a:lnTo>
                      <a:pt x="524" y="390"/>
                    </a:lnTo>
                    <a:lnTo>
                      <a:pt x="538" y="345"/>
                    </a:lnTo>
                    <a:lnTo>
                      <a:pt x="543" y="303"/>
                    </a:lnTo>
                    <a:lnTo>
                      <a:pt x="546" y="264"/>
                    </a:lnTo>
                    <a:lnTo>
                      <a:pt x="484" y="258"/>
                    </a:lnTo>
                    <a:lnTo>
                      <a:pt x="442" y="256"/>
                    </a:lnTo>
                    <a:lnTo>
                      <a:pt x="411" y="253"/>
                    </a:lnTo>
                    <a:lnTo>
                      <a:pt x="386" y="244"/>
                    </a:lnTo>
                    <a:lnTo>
                      <a:pt x="352" y="230"/>
                    </a:lnTo>
                    <a:lnTo>
                      <a:pt x="321" y="211"/>
                    </a:lnTo>
                    <a:lnTo>
                      <a:pt x="290" y="185"/>
                    </a:lnTo>
                    <a:lnTo>
                      <a:pt x="270" y="152"/>
                    </a:lnTo>
                    <a:lnTo>
                      <a:pt x="261" y="121"/>
                    </a:lnTo>
                    <a:lnTo>
                      <a:pt x="247" y="67"/>
                    </a:lnTo>
                    <a:lnTo>
                      <a:pt x="236" y="31"/>
                    </a:lnTo>
                    <a:lnTo>
                      <a:pt x="236" y="22"/>
                    </a:lnTo>
                    <a:lnTo>
                      <a:pt x="242" y="6"/>
                    </a:lnTo>
                    <a:lnTo>
                      <a:pt x="253" y="45"/>
                    </a:lnTo>
                    <a:lnTo>
                      <a:pt x="261" y="73"/>
                    </a:lnTo>
                    <a:lnTo>
                      <a:pt x="273" y="115"/>
                    </a:lnTo>
                    <a:lnTo>
                      <a:pt x="288" y="152"/>
                    </a:lnTo>
                    <a:lnTo>
                      <a:pt x="307" y="183"/>
                    </a:lnTo>
                    <a:lnTo>
                      <a:pt x="333" y="199"/>
                    </a:lnTo>
                    <a:lnTo>
                      <a:pt x="363" y="216"/>
                    </a:lnTo>
                    <a:lnTo>
                      <a:pt x="392" y="230"/>
                    </a:lnTo>
                    <a:lnTo>
                      <a:pt x="425" y="236"/>
                    </a:lnTo>
                    <a:lnTo>
                      <a:pt x="470" y="242"/>
                    </a:lnTo>
                    <a:lnTo>
                      <a:pt x="518" y="247"/>
                    </a:lnTo>
                    <a:lnTo>
                      <a:pt x="557" y="250"/>
                    </a:lnTo>
                    <a:lnTo>
                      <a:pt x="563" y="250"/>
                    </a:lnTo>
                    <a:lnTo>
                      <a:pt x="563" y="267"/>
                    </a:lnTo>
                    <a:lnTo>
                      <a:pt x="557" y="331"/>
                    </a:lnTo>
                    <a:lnTo>
                      <a:pt x="543" y="396"/>
                    </a:lnTo>
                    <a:lnTo>
                      <a:pt x="512" y="449"/>
                    </a:lnTo>
                    <a:lnTo>
                      <a:pt x="490" y="484"/>
                    </a:lnTo>
                    <a:lnTo>
                      <a:pt x="462" y="518"/>
                    </a:lnTo>
                    <a:lnTo>
                      <a:pt x="434" y="546"/>
                    </a:lnTo>
                    <a:lnTo>
                      <a:pt x="423" y="566"/>
                    </a:lnTo>
                    <a:lnTo>
                      <a:pt x="406" y="574"/>
                    </a:lnTo>
                    <a:lnTo>
                      <a:pt x="406" y="585"/>
                    </a:lnTo>
                    <a:lnTo>
                      <a:pt x="400" y="594"/>
                    </a:lnTo>
                    <a:lnTo>
                      <a:pt x="392" y="599"/>
                    </a:lnTo>
                    <a:lnTo>
                      <a:pt x="378" y="599"/>
                    </a:lnTo>
                    <a:lnTo>
                      <a:pt x="375" y="605"/>
                    </a:lnTo>
                    <a:lnTo>
                      <a:pt x="375" y="613"/>
                    </a:lnTo>
                    <a:lnTo>
                      <a:pt x="366" y="622"/>
                    </a:lnTo>
                    <a:lnTo>
                      <a:pt x="349" y="622"/>
                    </a:lnTo>
                    <a:lnTo>
                      <a:pt x="344" y="636"/>
                    </a:lnTo>
                    <a:lnTo>
                      <a:pt x="341" y="647"/>
                    </a:lnTo>
                    <a:lnTo>
                      <a:pt x="335" y="655"/>
                    </a:lnTo>
                    <a:lnTo>
                      <a:pt x="327" y="670"/>
                    </a:lnTo>
                    <a:lnTo>
                      <a:pt x="310" y="678"/>
                    </a:lnTo>
                    <a:lnTo>
                      <a:pt x="267" y="653"/>
                    </a:lnTo>
                    <a:lnTo>
                      <a:pt x="194" y="608"/>
                    </a:lnTo>
                    <a:lnTo>
                      <a:pt x="160" y="577"/>
                    </a:lnTo>
                    <a:lnTo>
                      <a:pt x="112" y="543"/>
                    </a:lnTo>
                    <a:lnTo>
                      <a:pt x="90" y="515"/>
                    </a:lnTo>
                    <a:lnTo>
                      <a:pt x="70" y="473"/>
                    </a:lnTo>
                    <a:lnTo>
                      <a:pt x="53" y="430"/>
                    </a:lnTo>
                    <a:lnTo>
                      <a:pt x="42" y="399"/>
                    </a:lnTo>
                    <a:lnTo>
                      <a:pt x="34" y="340"/>
                    </a:lnTo>
                    <a:lnTo>
                      <a:pt x="20" y="281"/>
                    </a:lnTo>
                    <a:lnTo>
                      <a:pt x="3" y="228"/>
                    </a:lnTo>
                    <a:lnTo>
                      <a:pt x="0" y="194"/>
                    </a:lnTo>
                    <a:lnTo>
                      <a:pt x="51" y="140"/>
                    </a:lnTo>
                    <a:lnTo>
                      <a:pt x="101" y="95"/>
                    </a:lnTo>
                    <a:lnTo>
                      <a:pt x="138" y="62"/>
                    </a:lnTo>
                    <a:lnTo>
                      <a:pt x="152" y="36"/>
                    </a:lnTo>
                    <a:lnTo>
                      <a:pt x="171" y="0"/>
                    </a:lnTo>
                    <a:lnTo>
                      <a:pt x="242" y="6"/>
                    </a:lnTo>
                    <a:lnTo>
                      <a:pt x="219" y="39"/>
                    </a:lnTo>
                    <a:lnTo>
                      <a:pt x="188" y="79"/>
                    </a:lnTo>
                    <a:lnTo>
                      <a:pt x="135" y="129"/>
                    </a:lnTo>
                    <a:lnTo>
                      <a:pt x="96" y="166"/>
                    </a:lnTo>
                    <a:lnTo>
                      <a:pt x="56" y="191"/>
                    </a:lnTo>
                    <a:close/>
                  </a:path>
                </a:pathLst>
              </a:custGeom>
              <a:solidFill>
                <a:srgbClr val="000000"/>
              </a:solidFill>
              <a:ln w="9525">
                <a:noFill/>
                <a:round/>
                <a:headEnd/>
                <a:tailEnd/>
              </a:ln>
            </p:spPr>
            <p:txBody>
              <a:bodyPr/>
              <a:lstStyle/>
              <a:p>
                <a:endParaRPr lang="en-US"/>
              </a:p>
            </p:txBody>
          </p:sp>
          <p:sp>
            <p:nvSpPr>
              <p:cNvPr id="1084" name="Freeform 51"/>
              <p:cNvSpPr>
                <a:spLocks/>
              </p:cNvSpPr>
              <p:nvPr/>
            </p:nvSpPr>
            <p:spPr bwMode="auto">
              <a:xfrm>
                <a:off x="5875" y="1966"/>
                <a:ext cx="375" cy="379"/>
              </a:xfrm>
              <a:custGeom>
                <a:avLst/>
                <a:gdLst>
                  <a:gd name="T0" fmla="*/ 0 w 375"/>
                  <a:gd name="T1" fmla="*/ 110 h 379"/>
                  <a:gd name="T2" fmla="*/ 107 w 375"/>
                  <a:gd name="T3" fmla="*/ 0 h 379"/>
                  <a:gd name="T4" fmla="*/ 119 w 375"/>
                  <a:gd name="T5" fmla="*/ 51 h 379"/>
                  <a:gd name="T6" fmla="*/ 138 w 375"/>
                  <a:gd name="T7" fmla="*/ 104 h 379"/>
                  <a:gd name="T8" fmla="*/ 170 w 375"/>
                  <a:gd name="T9" fmla="*/ 138 h 379"/>
                  <a:gd name="T10" fmla="*/ 218 w 375"/>
                  <a:gd name="T11" fmla="*/ 164 h 379"/>
                  <a:gd name="T12" fmla="*/ 274 w 375"/>
                  <a:gd name="T13" fmla="*/ 183 h 379"/>
                  <a:gd name="T14" fmla="*/ 328 w 375"/>
                  <a:gd name="T15" fmla="*/ 183 h 379"/>
                  <a:gd name="T16" fmla="*/ 375 w 375"/>
                  <a:gd name="T17" fmla="*/ 186 h 379"/>
                  <a:gd name="T18" fmla="*/ 373 w 375"/>
                  <a:gd name="T19" fmla="*/ 223 h 379"/>
                  <a:gd name="T20" fmla="*/ 356 w 375"/>
                  <a:gd name="T21" fmla="*/ 279 h 379"/>
                  <a:gd name="T22" fmla="*/ 325 w 375"/>
                  <a:gd name="T23" fmla="*/ 324 h 379"/>
                  <a:gd name="T24" fmla="*/ 291 w 375"/>
                  <a:gd name="T25" fmla="*/ 362 h 379"/>
                  <a:gd name="T26" fmla="*/ 277 w 375"/>
                  <a:gd name="T27" fmla="*/ 379 h 379"/>
                  <a:gd name="T28" fmla="*/ 204 w 375"/>
                  <a:gd name="T29" fmla="*/ 373 h 379"/>
                  <a:gd name="T30" fmla="*/ 138 w 375"/>
                  <a:gd name="T31" fmla="*/ 359 h 379"/>
                  <a:gd name="T32" fmla="*/ 90 w 375"/>
                  <a:gd name="T33" fmla="*/ 327 h 379"/>
                  <a:gd name="T34" fmla="*/ 65 w 375"/>
                  <a:gd name="T35" fmla="*/ 293 h 379"/>
                  <a:gd name="T36" fmla="*/ 40 w 375"/>
                  <a:gd name="T37" fmla="*/ 251 h 379"/>
                  <a:gd name="T38" fmla="*/ 23 w 375"/>
                  <a:gd name="T39" fmla="*/ 200 h 379"/>
                  <a:gd name="T40" fmla="*/ 9 w 375"/>
                  <a:gd name="T41" fmla="*/ 147 h 379"/>
                  <a:gd name="T42" fmla="*/ 0 w 375"/>
                  <a:gd name="T43" fmla="*/ 110 h 37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75"/>
                  <a:gd name="T67" fmla="*/ 0 h 379"/>
                  <a:gd name="T68" fmla="*/ 375 w 375"/>
                  <a:gd name="T69" fmla="*/ 379 h 37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75" h="379">
                    <a:moveTo>
                      <a:pt x="0" y="110"/>
                    </a:moveTo>
                    <a:lnTo>
                      <a:pt x="107" y="0"/>
                    </a:lnTo>
                    <a:lnTo>
                      <a:pt x="119" y="51"/>
                    </a:lnTo>
                    <a:lnTo>
                      <a:pt x="138" y="104"/>
                    </a:lnTo>
                    <a:lnTo>
                      <a:pt x="170" y="138"/>
                    </a:lnTo>
                    <a:lnTo>
                      <a:pt x="218" y="164"/>
                    </a:lnTo>
                    <a:lnTo>
                      <a:pt x="274" y="183"/>
                    </a:lnTo>
                    <a:lnTo>
                      <a:pt x="328" y="183"/>
                    </a:lnTo>
                    <a:lnTo>
                      <a:pt x="375" y="186"/>
                    </a:lnTo>
                    <a:lnTo>
                      <a:pt x="373" y="223"/>
                    </a:lnTo>
                    <a:lnTo>
                      <a:pt x="356" y="279"/>
                    </a:lnTo>
                    <a:lnTo>
                      <a:pt x="325" y="324"/>
                    </a:lnTo>
                    <a:lnTo>
                      <a:pt x="291" y="362"/>
                    </a:lnTo>
                    <a:lnTo>
                      <a:pt x="277" y="379"/>
                    </a:lnTo>
                    <a:lnTo>
                      <a:pt x="204" y="373"/>
                    </a:lnTo>
                    <a:lnTo>
                      <a:pt x="138" y="359"/>
                    </a:lnTo>
                    <a:lnTo>
                      <a:pt x="90" y="327"/>
                    </a:lnTo>
                    <a:lnTo>
                      <a:pt x="65" y="293"/>
                    </a:lnTo>
                    <a:lnTo>
                      <a:pt x="40" y="251"/>
                    </a:lnTo>
                    <a:lnTo>
                      <a:pt x="23" y="200"/>
                    </a:lnTo>
                    <a:lnTo>
                      <a:pt x="9" y="147"/>
                    </a:lnTo>
                    <a:lnTo>
                      <a:pt x="0" y="110"/>
                    </a:lnTo>
                    <a:close/>
                  </a:path>
                </a:pathLst>
              </a:custGeom>
              <a:solidFill>
                <a:srgbClr val="FFFFFF"/>
              </a:solidFill>
              <a:ln w="12700">
                <a:solidFill>
                  <a:srgbClr val="000000"/>
                </a:solidFill>
                <a:prstDash val="solid"/>
                <a:round/>
                <a:headEnd/>
                <a:tailEnd/>
              </a:ln>
            </p:spPr>
            <p:txBody>
              <a:bodyPr/>
              <a:lstStyle/>
              <a:p>
                <a:endParaRPr lang="en-US"/>
              </a:p>
            </p:txBody>
          </p:sp>
          <p:sp>
            <p:nvSpPr>
              <p:cNvPr id="1085" name="Line 52"/>
              <p:cNvSpPr>
                <a:spLocks noChangeShapeType="1"/>
              </p:cNvSpPr>
              <p:nvPr/>
            </p:nvSpPr>
            <p:spPr bwMode="auto">
              <a:xfrm flipV="1">
                <a:off x="5894" y="2025"/>
                <a:ext cx="99" cy="114"/>
              </a:xfrm>
              <a:prstGeom prst="line">
                <a:avLst/>
              </a:prstGeom>
              <a:noFill/>
              <a:ln w="12700">
                <a:solidFill>
                  <a:srgbClr val="000000"/>
                </a:solidFill>
                <a:round/>
                <a:headEnd/>
                <a:tailEnd/>
              </a:ln>
            </p:spPr>
            <p:txBody>
              <a:bodyPr/>
              <a:lstStyle/>
              <a:p>
                <a:endParaRPr lang="en-US"/>
              </a:p>
            </p:txBody>
          </p:sp>
          <p:sp>
            <p:nvSpPr>
              <p:cNvPr id="1086" name="Freeform 53"/>
              <p:cNvSpPr>
                <a:spLocks/>
              </p:cNvSpPr>
              <p:nvPr/>
            </p:nvSpPr>
            <p:spPr bwMode="auto">
              <a:xfrm>
                <a:off x="5912" y="2077"/>
                <a:ext cx="101" cy="122"/>
              </a:xfrm>
              <a:custGeom>
                <a:avLst/>
                <a:gdLst>
                  <a:gd name="T0" fmla="*/ 101 w 101"/>
                  <a:gd name="T1" fmla="*/ 0 h 122"/>
                  <a:gd name="T2" fmla="*/ 64 w 101"/>
                  <a:gd name="T3" fmla="*/ 50 h 122"/>
                  <a:gd name="T4" fmla="*/ 19 w 101"/>
                  <a:gd name="T5" fmla="*/ 100 h 122"/>
                  <a:gd name="T6" fmla="*/ 0 w 101"/>
                  <a:gd name="T7" fmla="*/ 122 h 122"/>
                  <a:gd name="T8" fmla="*/ 0 60000 65536"/>
                  <a:gd name="T9" fmla="*/ 0 60000 65536"/>
                  <a:gd name="T10" fmla="*/ 0 60000 65536"/>
                  <a:gd name="T11" fmla="*/ 0 60000 65536"/>
                  <a:gd name="T12" fmla="*/ 0 w 101"/>
                  <a:gd name="T13" fmla="*/ 0 h 122"/>
                  <a:gd name="T14" fmla="*/ 101 w 101"/>
                  <a:gd name="T15" fmla="*/ 122 h 122"/>
                </a:gdLst>
                <a:ahLst/>
                <a:cxnLst>
                  <a:cxn ang="T8">
                    <a:pos x="T0" y="T1"/>
                  </a:cxn>
                  <a:cxn ang="T9">
                    <a:pos x="T2" y="T3"/>
                  </a:cxn>
                  <a:cxn ang="T10">
                    <a:pos x="T4" y="T5"/>
                  </a:cxn>
                  <a:cxn ang="T11">
                    <a:pos x="T6" y="T7"/>
                  </a:cxn>
                </a:cxnLst>
                <a:rect l="T12" t="T13" r="T14" b="T15"/>
                <a:pathLst>
                  <a:path w="101" h="122">
                    <a:moveTo>
                      <a:pt x="101" y="0"/>
                    </a:moveTo>
                    <a:lnTo>
                      <a:pt x="64" y="50"/>
                    </a:lnTo>
                    <a:lnTo>
                      <a:pt x="19" y="100"/>
                    </a:lnTo>
                    <a:lnTo>
                      <a:pt x="0" y="122"/>
                    </a:lnTo>
                  </a:path>
                </a:pathLst>
              </a:custGeom>
              <a:noFill/>
              <a:ln w="12700">
                <a:solidFill>
                  <a:srgbClr val="000000"/>
                </a:solidFill>
                <a:prstDash val="solid"/>
                <a:round/>
                <a:headEnd/>
                <a:tailEnd/>
              </a:ln>
            </p:spPr>
            <p:txBody>
              <a:bodyPr/>
              <a:lstStyle/>
              <a:p>
                <a:endParaRPr lang="en-US"/>
              </a:p>
            </p:txBody>
          </p:sp>
          <p:sp>
            <p:nvSpPr>
              <p:cNvPr id="1087" name="Freeform 54"/>
              <p:cNvSpPr>
                <a:spLocks/>
              </p:cNvSpPr>
              <p:nvPr/>
            </p:nvSpPr>
            <p:spPr bwMode="auto">
              <a:xfrm>
                <a:off x="5949" y="2115"/>
                <a:ext cx="104" cy="146"/>
              </a:xfrm>
              <a:custGeom>
                <a:avLst/>
                <a:gdLst>
                  <a:gd name="T0" fmla="*/ 104 w 104"/>
                  <a:gd name="T1" fmla="*/ 0 h 146"/>
                  <a:gd name="T2" fmla="*/ 81 w 104"/>
                  <a:gd name="T3" fmla="*/ 48 h 146"/>
                  <a:gd name="T4" fmla="*/ 42 w 104"/>
                  <a:gd name="T5" fmla="*/ 107 h 146"/>
                  <a:gd name="T6" fmla="*/ 0 w 104"/>
                  <a:gd name="T7" fmla="*/ 146 h 146"/>
                  <a:gd name="T8" fmla="*/ 0 60000 65536"/>
                  <a:gd name="T9" fmla="*/ 0 60000 65536"/>
                  <a:gd name="T10" fmla="*/ 0 60000 65536"/>
                  <a:gd name="T11" fmla="*/ 0 60000 65536"/>
                  <a:gd name="T12" fmla="*/ 0 w 104"/>
                  <a:gd name="T13" fmla="*/ 0 h 146"/>
                  <a:gd name="T14" fmla="*/ 104 w 104"/>
                  <a:gd name="T15" fmla="*/ 146 h 146"/>
                </a:gdLst>
                <a:ahLst/>
                <a:cxnLst>
                  <a:cxn ang="T8">
                    <a:pos x="T0" y="T1"/>
                  </a:cxn>
                  <a:cxn ang="T9">
                    <a:pos x="T2" y="T3"/>
                  </a:cxn>
                  <a:cxn ang="T10">
                    <a:pos x="T4" y="T5"/>
                  </a:cxn>
                  <a:cxn ang="T11">
                    <a:pos x="T6" y="T7"/>
                  </a:cxn>
                </a:cxnLst>
                <a:rect l="T12" t="T13" r="T14" b="T15"/>
                <a:pathLst>
                  <a:path w="104" h="146">
                    <a:moveTo>
                      <a:pt x="104" y="0"/>
                    </a:moveTo>
                    <a:lnTo>
                      <a:pt x="81" y="48"/>
                    </a:lnTo>
                    <a:lnTo>
                      <a:pt x="42" y="107"/>
                    </a:lnTo>
                    <a:lnTo>
                      <a:pt x="0" y="146"/>
                    </a:lnTo>
                  </a:path>
                </a:pathLst>
              </a:custGeom>
              <a:noFill/>
              <a:ln w="12700">
                <a:solidFill>
                  <a:srgbClr val="000000"/>
                </a:solidFill>
                <a:prstDash val="solid"/>
                <a:round/>
                <a:headEnd/>
                <a:tailEnd/>
              </a:ln>
            </p:spPr>
            <p:txBody>
              <a:bodyPr/>
              <a:lstStyle/>
              <a:p>
                <a:endParaRPr lang="en-US"/>
              </a:p>
            </p:txBody>
          </p:sp>
          <p:sp>
            <p:nvSpPr>
              <p:cNvPr id="1088" name="Freeform 55"/>
              <p:cNvSpPr>
                <a:spLocks/>
              </p:cNvSpPr>
              <p:nvPr/>
            </p:nvSpPr>
            <p:spPr bwMode="auto">
              <a:xfrm>
                <a:off x="6005" y="2143"/>
                <a:ext cx="107" cy="173"/>
              </a:xfrm>
              <a:custGeom>
                <a:avLst/>
                <a:gdLst>
                  <a:gd name="T0" fmla="*/ 107 w 107"/>
                  <a:gd name="T1" fmla="*/ 0 h 173"/>
                  <a:gd name="T2" fmla="*/ 90 w 107"/>
                  <a:gd name="T3" fmla="*/ 62 h 173"/>
                  <a:gd name="T4" fmla="*/ 57 w 107"/>
                  <a:gd name="T5" fmla="*/ 111 h 173"/>
                  <a:gd name="T6" fmla="*/ 20 w 107"/>
                  <a:gd name="T7" fmla="*/ 153 h 173"/>
                  <a:gd name="T8" fmla="*/ 0 w 107"/>
                  <a:gd name="T9" fmla="*/ 173 h 173"/>
                  <a:gd name="T10" fmla="*/ 0 60000 65536"/>
                  <a:gd name="T11" fmla="*/ 0 60000 65536"/>
                  <a:gd name="T12" fmla="*/ 0 60000 65536"/>
                  <a:gd name="T13" fmla="*/ 0 60000 65536"/>
                  <a:gd name="T14" fmla="*/ 0 60000 65536"/>
                  <a:gd name="T15" fmla="*/ 0 w 107"/>
                  <a:gd name="T16" fmla="*/ 0 h 173"/>
                  <a:gd name="T17" fmla="*/ 107 w 107"/>
                  <a:gd name="T18" fmla="*/ 173 h 173"/>
                </a:gdLst>
                <a:ahLst/>
                <a:cxnLst>
                  <a:cxn ang="T10">
                    <a:pos x="T0" y="T1"/>
                  </a:cxn>
                  <a:cxn ang="T11">
                    <a:pos x="T2" y="T3"/>
                  </a:cxn>
                  <a:cxn ang="T12">
                    <a:pos x="T4" y="T5"/>
                  </a:cxn>
                  <a:cxn ang="T13">
                    <a:pos x="T6" y="T7"/>
                  </a:cxn>
                  <a:cxn ang="T14">
                    <a:pos x="T8" y="T9"/>
                  </a:cxn>
                </a:cxnLst>
                <a:rect l="T15" t="T16" r="T17" b="T18"/>
                <a:pathLst>
                  <a:path w="107" h="173">
                    <a:moveTo>
                      <a:pt x="107" y="0"/>
                    </a:moveTo>
                    <a:lnTo>
                      <a:pt x="90" y="62"/>
                    </a:lnTo>
                    <a:lnTo>
                      <a:pt x="57" y="111"/>
                    </a:lnTo>
                    <a:lnTo>
                      <a:pt x="20" y="153"/>
                    </a:lnTo>
                    <a:lnTo>
                      <a:pt x="0" y="173"/>
                    </a:lnTo>
                  </a:path>
                </a:pathLst>
              </a:custGeom>
              <a:noFill/>
              <a:ln w="12700">
                <a:solidFill>
                  <a:srgbClr val="000000"/>
                </a:solidFill>
                <a:prstDash val="solid"/>
                <a:round/>
                <a:headEnd/>
                <a:tailEnd/>
              </a:ln>
            </p:spPr>
            <p:txBody>
              <a:bodyPr/>
              <a:lstStyle/>
              <a:p>
                <a:endParaRPr lang="en-US"/>
              </a:p>
            </p:txBody>
          </p:sp>
          <p:sp>
            <p:nvSpPr>
              <p:cNvPr id="1089" name="Freeform 56"/>
              <p:cNvSpPr>
                <a:spLocks/>
              </p:cNvSpPr>
              <p:nvPr/>
            </p:nvSpPr>
            <p:spPr bwMode="auto">
              <a:xfrm>
                <a:off x="6075" y="2158"/>
                <a:ext cx="105" cy="178"/>
              </a:xfrm>
              <a:custGeom>
                <a:avLst/>
                <a:gdLst>
                  <a:gd name="T0" fmla="*/ 105 w 105"/>
                  <a:gd name="T1" fmla="*/ 0 h 178"/>
                  <a:gd name="T2" fmla="*/ 99 w 105"/>
                  <a:gd name="T3" fmla="*/ 39 h 178"/>
                  <a:gd name="T4" fmla="*/ 82 w 105"/>
                  <a:gd name="T5" fmla="*/ 84 h 178"/>
                  <a:gd name="T6" fmla="*/ 48 w 105"/>
                  <a:gd name="T7" fmla="*/ 124 h 178"/>
                  <a:gd name="T8" fmla="*/ 26 w 105"/>
                  <a:gd name="T9" fmla="*/ 149 h 178"/>
                  <a:gd name="T10" fmla="*/ 0 w 105"/>
                  <a:gd name="T11" fmla="*/ 178 h 178"/>
                  <a:gd name="T12" fmla="*/ 0 60000 65536"/>
                  <a:gd name="T13" fmla="*/ 0 60000 65536"/>
                  <a:gd name="T14" fmla="*/ 0 60000 65536"/>
                  <a:gd name="T15" fmla="*/ 0 60000 65536"/>
                  <a:gd name="T16" fmla="*/ 0 60000 65536"/>
                  <a:gd name="T17" fmla="*/ 0 60000 65536"/>
                  <a:gd name="T18" fmla="*/ 0 w 105"/>
                  <a:gd name="T19" fmla="*/ 0 h 178"/>
                  <a:gd name="T20" fmla="*/ 105 w 105"/>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105" h="178">
                    <a:moveTo>
                      <a:pt x="105" y="0"/>
                    </a:moveTo>
                    <a:lnTo>
                      <a:pt x="99" y="39"/>
                    </a:lnTo>
                    <a:lnTo>
                      <a:pt x="82" y="84"/>
                    </a:lnTo>
                    <a:lnTo>
                      <a:pt x="48" y="124"/>
                    </a:lnTo>
                    <a:lnTo>
                      <a:pt x="26" y="149"/>
                    </a:lnTo>
                    <a:lnTo>
                      <a:pt x="0" y="178"/>
                    </a:lnTo>
                  </a:path>
                </a:pathLst>
              </a:custGeom>
              <a:noFill/>
              <a:ln w="12700">
                <a:solidFill>
                  <a:srgbClr val="000000"/>
                </a:solidFill>
                <a:prstDash val="solid"/>
                <a:round/>
                <a:headEnd/>
                <a:tailEnd/>
              </a:ln>
            </p:spPr>
            <p:txBody>
              <a:bodyPr/>
              <a:lstStyle/>
              <a:p>
                <a:endParaRPr lang="en-US"/>
              </a:p>
            </p:txBody>
          </p:sp>
          <p:sp>
            <p:nvSpPr>
              <p:cNvPr id="1090" name="Freeform 57"/>
              <p:cNvSpPr>
                <a:spLocks/>
              </p:cNvSpPr>
              <p:nvPr/>
            </p:nvSpPr>
            <p:spPr bwMode="auto">
              <a:xfrm>
                <a:off x="5962" y="2000"/>
                <a:ext cx="280" cy="195"/>
              </a:xfrm>
              <a:custGeom>
                <a:avLst/>
                <a:gdLst>
                  <a:gd name="T0" fmla="*/ 0 w 280"/>
                  <a:gd name="T1" fmla="*/ 0 h 195"/>
                  <a:gd name="T2" fmla="*/ 6 w 280"/>
                  <a:gd name="T3" fmla="*/ 45 h 195"/>
                  <a:gd name="T4" fmla="*/ 17 w 280"/>
                  <a:gd name="T5" fmla="*/ 90 h 195"/>
                  <a:gd name="T6" fmla="*/ 34 w 280"/>
                  <a:gd name="T7" fmla="*/ 124 h 195"/>
                  <a:gd name="T8" fmla="*/ 56 w 280"/>
                  <a:gd name="T9" fmla="*/ 150 h 195"/>
                  <a:gd name="T10" fmla="*/ 100 w 280"/>
                  <a:gd name="T11" fmla="*/ 164 h 195"/>
                  <a:gd name="T12" fmla="*/ 136 w 280"/>
                  <a:gd name="T13" fmla="*/ 178 h 195"/>
                  <a:gd name="T14" fmla="*/ 173 w 280"/>
                  <a:gd name="T15" fmla="*/ 189 h 195"/>
                  <a:gd name="T16" fmla="*/ 226 w 280"/>
                  <a:gd name="T17" fmla="*/ 192 h 195"/>
                  <a:gd name="T18" fmla="*/ 280 w 280"/>
                  <a:gd name="T19" fmla="*/ 195 h 1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0"/>
                  <a:gd name="T31" fmla="*/ 0 h 195"/>
                  <a:gd name="T32" fmla="*/ 280 w 280"/>
                  <a:gd name="T33" fmla="*/ 195 h 1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0" h="195">
                    <a:moveTo>
                      <a:pt x="0" y="0"/>
                    </a:moveTo>
                    <a:lnTo>
                      <a:pt x="6" y="45"/>
                    </a:lnTo>
                    <a:lnTo>
                      <a:pt x="17" y="90"/>
                    </a:lnTo>
                    <a:lnTo>
                      <a:pt x="34" y="124"/>
                    </a:lnTo>
                    <a:lnTo>
                      <a:pt x="56" y="150"/>
                    </a:lnTo>
                    <a:lnTo>
                      <a:pt x="100" y="164"/>
                    </a:lnTo>
                    <a:lnTo>
                      <a:pt x="136" y="178"/>
                    </a:lnTo>
                    <a:lnTo>
                      <a:pt x="173" y="189"/>
                    </a:lnTo>
                    <a:lnTo>
                      <a:pt x="226" y="192"/>
                    </a:lnTo>
                    <a:lnTo>
                      <a:pt x="280" y="195"/>
                    </a:lnTo>
                  </a:path>
                </a:pathLst>
              </a:custGeom>
              <a:noFill/>
              <a:ln w="12700">
                <a:solidFill>
                  <a:srgbClr val="000000"/>
                </a:solidFill>
                <a:prstDash val="solid"/>
                <a:round/>
                <a:headEnd/>
                <a:tailEnd/>
              </a:ln>
            </p:spPr>
            <p:txBody>
              <a:bodyPr/>
              <a:lstStyle/>
              <a:p>
                <a:endParaRPr lang="en-US"/>
              </a:p>
            </p:txBody>
          </p:sp>
          <p:sp>
            <p:nvSpPr>
              <p:cNvPr id="1091" name="Freeform 58"/>
              <p:cNvSpPr>
                <a:spLocks/>
              </p:cNvSpPr>
              <p:nvPr/>
            </p:nvSpPr>
            <p:spPr bwMode="auto">
              <a:xfrm>
                <a:off x="5928" y="2034"/>
                <a:ext cx="302" cy="211"/>
              </a:xfrm>
              <a:custGeom>
                <a:avLst/>
                <a:gdLst>
                  <a:gd name="T0" fmla="*/ 0 w 302"/>
                  <a:gd name="T1" fmla="*/ 0 h 211"/>
                  <a:gd name="T2" fmla="*/ 14 w 302"/>
                  <a:gd name="T3" fmla="*/ 67 h 211"/>
                  <a:gd name="T4" fmla="*/ 31 w 302"/>
                  <a:gd name="T5" fmla="*/ 107 h 211"/>
                  <a:gd name="T6" fmla="*/ 51 w 302"/>
                  <a:gd name="T7" fmla="*/ 138 h 211"/>
                  <a:gd name="T8" fmla="*/ 84 w 302"/>
                  <a:gd name="T9" fmla="*/ 160 h 211"/>
                  <a:gd name="T10" fmla="*/ 125 w 302"/>
                  <a:gd name="T11" fmla="*/ 180 h 211"/>
                  <a:gd name="T12" fmla="*/ 173 w 302"/>
                  <a:gd name="T13" fmla="*/ 197 h 211"/>
                  <a:gd name="T14" fmla="*/ 240 w 302"/>
                  <a:gd name="T15" fmla="*/ 205 h 211"/>
                  <a:gd name="T16" fmla="*/ 302 w 302"/>
                  <a:gd name="T17" fmla="*/ 211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
                  <a:gd name="T28" fmla="*/ 0 h 211"/>
                  <a:gd name="T29" fmla="*/ 302 w 302"/>
                  <a:gd name="T30" fmla="*/ 211 h 2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 h="211">
                    <a:moveTo>
                      <a:pt x="0" y="0"/>
                    </a:moveTo>
                    <a:lnTo>
                      <a:pt x="14" y="67"/>
                    </a:lnTo>
                    <a:lnTo>
                      <a:pt x="31" y="107"/>
                    </a:lnTo>
                    <a:lnTo>
                      <a:pt x="51" y="138"/>
                    </a:lnTo>
                    <a:lnTo>
                      <a:pt x="84" y="160"/>
                    </a:lnTo>
                    <a:lnTo>
                      <a:pt x="125" y="180"/>
                    </a:lnTo>
                    <a:lnTo>
                      <a:pt x="173" y="197"/>
                    </a:lnTo>
                    <a:lnTo>
                      <a:pt x="240" y="205"/>
                    </a:lnTo>
                    <a:lnTo>
                      <a:pt x="302" y="211"/>
                    </a:lnTo>
                  </a:path>
                </a:pathLst>
              </a:custGeom>
              <a:noFill/>
              <a:ln w="12700">
                <a:solidFill>
                  <a:srgbClr val="000000"/>
                </a:solidFill>
                <a:prstDash val="solid"/>
                <a:round/>
                <a:headEnd/>
                <a:tailEnd/>
              </a:ln>
            </p:spPr>
            <p:txBody>
              <a:bodyPr/>
              <a:lstStyle/>
              <a:p>
                <a:endParaRPr lang="en-US"/>
              </a:p>
            </p:txBody>
          </p:sp>
          <p:sp>
            <p:nvSpPr>
              <p:cNvPr id="1092" name="Freeform 59"/>
              <p:cNvSpPr>
                <a:spLocks/>
              </p:cNvSpPr>
              <p:nvPr/>
            </p:nvSpPr>
            <p:spPr bwMode="auto">
              <a:xfrm>
                <a:off x="5903" y="2068"/>
                <a:ext cx="257" cy="224"/>
              </a:xfrm>
              <a:custGeom>
                <a:avLst/>
                <a:gdLst>
                  <a:gd name="T0" fmla="*/ 0 w 257"/>
                  <a:gd name="T1" fmla="*/ 0 h 224"/>
                  <a:gd name="T2" fmla="*/ 26 w 257"/>
                  <a:gd name="T3" fmla="*/ 98 h 224"/>
                  <a:gd name="T4" fmla="*/ 65 w 257"/>
                  <a:gd name="T5" fmla="*/ 151 h 224"/>
                  <a:gd name="T6" fmla="*/ 113 w 257"/>
                  <a:gd name="T7" fmla="*/ 190 h 224"/>
                  <a:gd name="T8" fmla="*/ 159 w 257"/>
                  <a:gd name="T9" fmla="*/ 210 h 224"/>
                  <a:gd name="T10" fmla="*/ 207 w 257"/>
                  <a:gd name="T11" fmla="*/ 221 h 224"/>
                  <a:gd name="T12" fmla="*/ 257 w 257"/>
                  <a:gd name="T13" fmla="*/ 224 h 224"/>
                  <a:gd name="T14" fmla="*/ 0 60000 65536"/>
                  <a:gd name="T15" fmla="*/ 0 60000 65536"/>
                  <a:gd name="T16" fmla="*/ 0 60000 65536"/>
                  <a:gd name="T17" fmla="*/ 0 60000 65536"/>
                  <a:gd name="T18" fmla="*/ 0 60000 65536"/>
                  <a:gd name="T19" fmla="*/ 0 60000 65536"/>
                  <a:gd name="T20" fmla="*/ 0 60000 65536"/>
                  <a:gd name="T21" fmla="*/ 0 w 257"/>
                  <a:gd name="T22" fmla="*/ 0 h 224"/>
                  <a:gd name="T23" fmla="*/ 257 w 257"/>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 h="224">
                    <a:moveTo>
                      <a:pt x="0" y="0"/>
                    </a:moveTo>
                    <a:lnTo>
                      <a:pt x="26" y="98"/>
                    </a:lnTo>
                    <a:lnTo>
                      <a:pt x="65" y="151"/>
                    </a:lnTo>
                    <a:lnTo>
                      <a:pt x="113" y="190"/>
                    </a:lnTo>
                    <a:lnTo>
                      <a:pt x="159" y="210"/>
                    </a:lnTo>
                    <a:lnTo>
                      <a:pt x="207" y="221"/>
                    </a:lnTo>
                    <a:lnTo>
                      <a:pt x="257" y="224"/>
                    </a:lnTo>
                  </a:path>
                </a:pathLst>
              </a:custGeom>
              <a:noFill/>
              <a:ln w="12700">
                <a:solidFill>
                  <a:srgbClr val="000000"/>
                </a:solidFill>
                <a:prstDash val="solid"/>
                <a:round/>
                <a:headEnd/>
                <a:tailEnd/>
              </a:ln>
            </p:spPr>
            <p:txBody>
              <a:bodyPr/>
              <a:lstStyle/>
              <a:p>
                <a:endParaRPr lang="en-US"/>
              </a:p>
            </p:txBody>
          </p:sp>
        </p:grpSp>
        <p:grpSp>
          <p:nvGrpSpPr>
            <p:cNvPr id="1042" name="Group 60"/>
            <p:cNvGrpSpPr>
              <a:grpSpLocks/>
            </p:cNvGrpSpPr>
            <p:nvPr/>
          </p:nvGrpSpPr>
          <p:grpSpPr bwMode="auto">
            <a:xfrm>
              <a:off x="5150" y="456"/>
              <a:ext cx="408" cy="491"/>
              <a:chOff x="5760" y="1854"/>
              <a:chExt cx="563" cy="678"/>
            </a:xfrm>
          </p:grpSpPr>
          <p:sp>
            <p:nvSpPr>
              <p:cNvPr id="1069" name="Freeform 61"/>
              <p:cNvSpPr>
                <a:spLocks/>
              </p:cNvSpPr>
              <p:nvPr/>
            </p:nvSpPr>
            <p:spPr bwMode="auto">
              <a:xfrm>
                <a:off x="5766" y="1863"/>
                <a:ext cx="405" cy="666"/>
              </a:xfrm>
              <a:custGeom>
                <a:avLst/>
                <a:gdLst>
                  <a:gd name="T0" fmla="*/ 230 w 405"/>
                  <a:gd name="T1" fmla="*/ 0 h 666"/>
                  <a:gd name="T2" fmla="*/ 171 w 405"/>
                  <a:gd name="T3" fmla="*/ 3 h 666"/>
                  <a:gd name="T4" fmla="*/ 137 w 405"/>
                  <a:gd name="T5" fmla="*/ 56 h 666"/>
                  <a:gd name="T6" fmla="*/ 42 w 405"/>
                  <a:gd name="T7" fmla="*/ 143 h 666"/>
                  <a:gd name="T8" fmla="*/ 0 w 405"/>
                  <a:gd name="T9" fmla="*/ 191 h 666"/>
                  <a:gd name="T10" fmla="*/ 28 w 405"/>
                  <a:gd name="T11" fmla="*/ 317 h 666"/>
                  <a:gd name="T12" fmla="*/ 50 w 405"/>
                  <a:gd name="T13" fmla="*/ 412 h 666"/>
                  <a:gd name="T14" fmla="*/ 107 w 405"/>
                  <a:gd name="T15" fmla="*/ 523 h 666"/>
                  <a:gd name="T16" fmla="*/ 205 w 405"/>
                  <a:gd name="T17" fmla="*/ 601 h 666"/>
                  <a:gd name="T18" fmla="*/ 315 w 405"/>
                  <a:gd name="T19" fmla="*/ 666 h 666"/>
                  <a:gd name="T20" fmla="*/ 318 w 405"/>
                  <a:gd name="T21" fmla="*/ 649 h 666"/>
                  <a:gd name="T22" fmla="*/ 326 w 405"/>
                  <a:gd name="T23" fmla="*/ 646 h 666"/>
                  <a:gd name="T24" fmla="*/ 326 w 405"/>
                  <a:gd name="T25" fmla="*/ 638 h 666"/>
                  <a:gd name="T26" fmla="*/ 326 w 405"/>
                  <a:gd name="T27" fmla="*/ 629 h 666"/>
                  <a:gd name="T28" fmla="*/ 326 w 405"/>
                  <a:gd name="T29" fmla="*/ 621 h 666"/>
                  <a:gd name="T30" fmla="*/ 326 w 405"/>
                  <a:gd name="T31" fmla="*/ 613 h 666"/>
                  <a:gd name="T32" fmla="*/ 335 w 405"/>
                  <a:gd name="T33" fmla="*/ 610 h 666"/>
                  <a:gd name="T34" fmla="*/ 343 w 405"/>
                  <a:gd name="T35" fmla="*/ 610 h 666"/>
                  <a:gd name="T36" fmla="*/ 352 w 405"/>
                  <a:gd name="T37" fmla="*/ 610 h 666"/>
                  <a:gd name="T38" fmla="*/ 360 w 405"/>
                  <a:gd name="T39" fmla="*/ 604 h 666"/>
                  <a:gd name="T40" fmla="*/ 360 w 405"/>
                  <a:gd name="T41" fmla="*/ 596 h 666"/>
                  <a:gd name="T42" fmla="*/ 360 w 405"/>
                  <a:gd name="T43" fmla="*/ 587 h 666"/>
                  <a:gd name="T44" fmla="*/ 360 w 405"/>
                  <a:gd name="T45" fmla="*/ 579 h 666"/>
                  <a:gd name="T46" fmla="*/ 369 w 405"/>
                  <a:gd name="T47" fmla="*/ 576 h 666"/>
                  <a:gd name="T48" fmla="*/ 377 w 405"/>
                  <a:gd name="T49" fmla="*/ 576 h 666"/>
                  <a:gd name="T50" fmla="*/ 385 w 405"/>
                  <a:gd name="T51" fmla="*/ 576 h 666"/>
                  <a:gd name="T52" fmla="*/ 391 w 405"/>
                  <a:gd name="T53" fmla="*/ 568 h 666"/>
                  <a:gd name="T54" fmla="*/ 388 w 405"/>
                  <a:gd name="T55" fmla="*/ 559 h 666"/>
                  <a:gd name="T56" fmla="*/ 388 w 405"/>
                  <a:gd name="T57" fmla="*/ 551 h 666"/>
                  <a:gd name="T58" fmla="*/ 397 w 405"/>
                  <a:gd name="T59" fmla="*/ 545 h 666"/>
                  <a:gd name="T60" fmla="*/ 405 w 405"/>
                  <a:gd name="T61" fmla="*/ 543 h 666"/>
                  <a:gd name="T62" fmla="*/ 255 w 405"/>
                  <a:gd name="T63" fmla="*/ 478 h 666"/>
                  <a:gd name="T64" fmla="*/ 109 w 405"/>
                  <a:gd name="T65" fmla="*/ 289 h 666"/>
                  <a:gd name="T66" fmla="*/ 115 w 405"/>
                  <a:gd name="T67" fmla="*/ 177 h 666"/>
                  <a:gd name="T68" fmla="*/ 216 w 405"/>
                  <a:gd name="T69" fmla="*/ 59 h 666"/>
                  <a:gd name="T70" fmla="*/ 230 w 405"/>
                  <a:gd name="T71" fmla="*/ 0 h 6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05"/>
                  <a:gd name="T109" fmla="*/ 0 h 666"/>
                  <a:gd name="T110" fmla="*/ 405 w 405"/>
                  <a:gd name="T111" fmla="*/ 666 h 6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05" h="666">
                    <a:moveTo>
                      <a:pt x="230" y="0"/>
                    </a:moveTo>
                    <a:lnTo>
                      <a:pt x="171" y="3"/>
                    </a:lnTo>
                    <a:lnTo>
                      <a:pt x="137" y="56"/>
                    </a:lnTo>
                    <a:lnTo>
                      <a:pt x="42" y="143"/>
                    </a:lnTo>
                    <a:lnTo>
                      <a:pt x="0" y="191"/>
                    </a:lnTo>
                    <a:lnTo>
                      <a:pt x="28" y="317"/>
                    </a:lnTo>
                    <a:lnTo>
                      <a:pt x="50" y="412"/>
                    </a:lnTo>
                    <a:lnTo>
                      <a:pt x="107" y="523"/>
                    </a:lnTo>
                    <a:lnTo>
                      <a:pt x="205" y="601"/>
                    </a:lnTo>
                    <a:lnTo>
                      <a:pt x="315" y="666"/>
                    </a:lnTo>
                    <a:lnTo>
                      <a:pt x="318" y="649"/>
                    </a:lnTo>
                    <a:lnTo>
                      <a:pt x="326" y="646"/>
                    </a:lnTo>
                    <a:lnTo>
                      <a:pt x="326" y="638"/>
                    </a:lnTo>
                    <a:lnTo>
                      <a:pt x="326" y="629"/>
                    </a:lnTo>
                    <a:lnTo>
                      <a:pt x="326" y="621"/>
                    </a:lnTo>
                    <a:lnTo>
                      <a:pt x="326" y="613"/>
                    </a:lnTo>
                    <a:lnTo>
                      <a:pt x="335" y="610"/>
                    </a:lnTo>
                    <a:lnTo>
                      <a:pt x="343" y="610"/>
                    </a:lnTo>
                    <a:lnTo>
                      <a:pt x="352" y="610"/>
                    </a:lnTo>
                    <a:lnTo>
                      <a:pt x="360" y="604"/>
                    </a:lnTo>
                    <a:lnTo>
                      <a:pt x="360" y="596"/>
                    </a:lnTo>
                    <a:lnTo>
                      <a:pt x="360" y="587"/>
                    </a:lnTo>
                    <a:lnTo>
                      <a:pt x="360" y="579"/>
                    </a:lnTo>
                    <a:lnTo>
                      <a:pt x="369" y="576"/>
                    </a:lnTo>
                    <a:lnTo>
                      <a:pt x="377" y="576"/>
                    </a:lnTo>
                    <a:lnTo>
                      <a:pt x="385" y="576"/>
                    </a:lnTo>
                    <a:lnTo>
                      <a:pt x="391" y="568"/>
                    </a:lnTo>
                    <a:lnTo>
                      <a:pt x="388" y="559"/>
                    </a:lnTo>
                    <a:lnTo>
                      <a:pt x="388" y="551"/>
                    </a:lnTo>
                    <a:lnTo>
                      <a:pt x="397" y="545"/>
                    </a:lnTo>
                    <a:lnTo>
                      <a:pt x="405" y="543"/>
                    </a:lnTo>
                    <a:lnTo>
                      <a:pt x="255" y="478"/>
                    </a:lnTo>
                    <a:lnTo>
                      <a:pt x="109" y="289"/>
                    </a:lnTo>
                    <a:lnTo>
                      <a:pt x="115" y="177"/>
                    </a:lnTo>
                    <a:lnTo>
                      <a:pt x="216" y="59"/>
                    </a:lnTo>
                    <a:lnTo>
                      <a:pt x="230" y="0"/>
                    </a:lnTo>
                    <a:close/>
                  </a:path>
                </a:pathLst>
              </a:custGeom>
              <a:solidFill>
                <a:srgbClr val="B2B2B2"/>
              </a:solidFill>
              <a:ln w="9525">
                <a:noFill/>
                <a:round/>
                <a:headEnd/>
                <a:tailEnd/>
              </a:ln>
            </p:spPr>
            <p:txBody>
              <a:bodyPr/>
              <a:lstStyle/>
              <a:p>
                <a:endParaRPr lang="en-US"/>
              </a:p>
            </p:txBody>
          </p:sp>
          <p:sp>
            <p:nvSpPr>
              <p:cNvPr id="1070" name="Freeform 62"/>
              <p:cNvSpPr>
                <a:spLocks/>
              </p:cNvSpPr>
              <p:nvPr/>
            </p:nvSpPr>
            <p:spPr bwMode="auto">
              <a:xfrm>
                <a:off x="5822" y="1857"/>
                <a:ext cx="492" cy="549"/>
              </a:xfrm>
              <a:custGeom>
                <a:avLst/>
                <a:gdLst>
                  <a:gd name="T0" fmla="*/ 191 w 492"/>
                  <a:gd name="T1" fmla="*/ 59 h 549"/>
                  <a:gd name="T2" fmla="*/ 220 w 492"/>
                  <a:gd name="T3" fmla="*/ 152 h 549"/>
                  <a:gd name="T4" fmla="*/ 253 w 492"/>
                  <a:gd name="T5" fmla="*/ 194 h 549"/>
                  <a:gd name="T6" fmla="*/ 329 w 492"/>
                  <a:gd name="T7" fmla="*/ 242 h 549"/>
                  <a:gd name="T8" fmla="*/ 439 w 492"/>
                  <a:gd name="T9" fmla="*/ 253 h 549"/>
                  <a:gd name="T10" fmla="*/ 492 w 492"/>
                  <a:gd name="T11" fmla="*/ 256 h 549"/>
                  <a:gd name="T12" fmla="*/ 484 w 492"/>
                  <a:gd name="T13" fmla="*/ 343 h 549"/>
                  <a:gd name="T14" fmla="*/ 444 w 492"/>
                  <a:gd name="T15" fmla="*/ 444 h 549"/>
                  <a:gd name="T16" fmla="*/ 374 w 492"/>
                  <a:gd name="T17" fmla="*/ 527 h 549"/>
                  <a:gd name="T18" fmla="*/ 352 w 492"/>
                  <a:gd name="T19" fmla="*/ 549 h 549"/>
                  <a:gd name="T20" fmla="*/ 216 w 492"/>
                  <a:gd name="T21" fmla="*/ 530 h 549"/>
                  <a:gd name="T22" fmla="*/ 112 w 492"/>
                  <a:gd name="T23" fmla="*/ 474 h 549"/>
                  <a:gd name="T24" fmla="*/ 64 w 492"/>
                  <a:gd name="T25" fmla="*/ 416 h 549"/>
                  <a:gd name="T26" fmla="*/ 22 w 492"/>
                  <a:gd name="T27" fmla="*/ 293 h 549"/>
                  <a:gd name="T28" fmla="*/ 0 w 492"/>
                  <a:gd name="T29" fmla="*/ 194 h 549"/>
                  <a:gd name="T30" fmla="*/ 121 w 492"/>
                  <a:gd name="T31" fmla="*/ 74 h 549"/>
                  <a:gd name="T32" fmla="*/ 180 w 492"/>
                  <a:gd name="T33" fmla="*/ 0 h 549"/>
                  <a:gd name="T34" fmla="*/ 191 w 492"/>
                  <a:gd name="T35" fmla="*/ 59 h 5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2"/>
                  <a:gd name="T55" fmla="*/ 0 h 549"/>
                  <a:gd name="T56" fmla="*/ 492 w 492"/>
                  <a:gd name="T57" fmla="*/ 549 h 5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2" h="549">
                    <a:moveTo>
                      <a:pt x="191" y="59"/>
                    </a:moveTo>
                    <a:lnTo>
                      <a:pt x="220" y="152"/>
                    </a:lnTo>
                    <a:lnTo>
                      <a:pt x="253" y="194"/>
                    </a:lnTo>
                    <a:lnTo>
                      <a:pt x="329" y="242"/>
                    </a:lnTo>
                    <a:lnTo>
                      <a:pt x="439" y="253"/>
                    </a:lnTo>
                    <a:lnTo>
                      <a:pt x="492" y="256"/>
                    </a:lnTo>
                    <a:lnTo>
                      <a:pt x="484" y="343"/>
                    </a:lnTo>
                    <a:lnTo>
                      <a:pt x="444" y="444"/>
                    </a:lnTo>
                    <a:lnTo>
                      <a:pt x="374" y="527"/>
                    </a:lnTo>
                    <a:lnTo>
                      <a:pt x="352" y="549"/>
                    </a:lnTo>
                    <a:lnTo>
                      <a:pt x="216" y="530"/>
                    </a:lnTo>
                    <a:lnTo>
                      <a:pt x="112" y="474"/>
                    </a:lnTo>
                    <a:lnTo>
                      <a:pt x="64" y="416"/>
                    </a:lnTo>
                    <a:lnTo>
                      <a:pt x="22" y="293"/>
                    </a:lnTo>
                    <a:lnTo>
                      <a:pt x="0" y="194"/>
                    </a:lnTo>
                    <a:lnTo>
                      <a:pt x="121" y="74"/>
                    </a:lnTo>
                    <a:lnTo>
                      <a:pt x="180" y="0"/>
                    </a:lnTo>
                    <a:lnTo>
                      <a:pt x="191" y="59"/>
                    </a:lnTo>
                    <a:close/>
                  </a:path>
                </a:pathLst>
              </a:custGeom>
              <a:solidFill>
                <a:srgbClr val="DDDDDD"/>
              </a:solidFill>
              <a:ln w="9525">
                <a:noFill/>
                <a:round/>
                <a:headEnd/>
                <a:tailEnd/>
              </a:ln>
            </p:spPr>
            <p:txBody>
              <a:bodyPr/>
              <a:lstStyle/>
              <a:p>
                <a:endParaRPr lang="en-US"/>
              </a:p>
            </p:txBody>
          </p:sp>
          <p:sp>
            <p:nvSpPr>
              <p:cNvPr id="1071" name="Freeform 63"/>
              <p:cNvSpPr>
                <a:spLocks/>
              </p:cNvSpPr>
              <p:nvPr/>
            </p:nvSpPr>
            <p:spPr bwMode="auto">
              <a:xfrm>
                <a:off x="5760" y="1854"/>
                <a:ext cx="563" cy="678"/>
              </a:xfrm>
              <a:custGeom>
                <a:avLst/>
                <a:gdLst>
                  <a:gd name="T0" fmla="*/ 171 w 563"/>
                  <a:gd name="T1" fmla="*/ 76 h 678"/>
                  <a:gd name="T2" fmla="*/ 146 w 563"/>
                  <a:gd name="T3" fmla="*/ 76 h 678"/>
                  <a:gd name="T4" fmla="*/ 14 w 563"/>
                  <a:gd name="T5" fmla="*/ 202 h 678"/>
                  <a:gd name="T6" fmla="*/ 65 w 563"/>
                  <a:gd name="T7" fmla="*/ 421 h 678"/>
                  <a:gd name="T8" fmla="*/ 141 w 563"/>
                  <a:gd name="T9" fmla="*/ 549 h 678"/>
                  <a:gd name="T10" fmla="*/ 304 w 563"/>
                  <a:gd name="T11" fmla="*/ 655 h 678"/>
                  <a:gd name="T12" fmla="*/ 244 w 563"/>
                  <a:gd name="T13" fmla="*/ 602 h 678"/>
                  <a:gd name="T14" fmla="*/ 84 w 563"/>
                  <a:gd name="T15" fmla="*/ 444 h 678"/>
                  <a:gd name="T16" fmla="*/ 124 w 563"/>
                  <a:gd name="T17" fmla="*/ 498 h 678"/>
                  <a:gd name="T18" fmla="*/ 242 w 563"/>
                  <a:gd name="T19" fmla="*/ 582 h 678"/>
                  <a:gd name="T20" fmla="*/ 324 w 563"/>
                  <a:gd name="T21" fmla="*/ 613 h 678"/>
                  <a:gd name="T22" fmla="*/ 335 w 563"/>
                  <a:gd name="T23" fmla="*/ 605 h 678"/>
                  <a:gd name="T24" fmla="*/ 278 w 563"/>
                  <a:gd name="T25" fmla="*/ 566 h 678"/>
                  <a:gd name="T26" fmla="*/ 141 w 563"/>
                  <a:gd name="T27" fmla="*/ 481 h 678"/>
                  <a:gd name="T28" fmla="*/ 216 w 563"/>
                  <a:gd name="T29" fmla="*/ 526 h 678"/>
                  <a:gd name="T30" fmla="*/ 355 w 563"/>
                  <a:gd name="T31" fmla="*/ 571 h 678"/>
                  <a:gd name="T32" fmla="*/ 389 w 563"/>
                  <a:gd name="T33" fmla="*/ 563 h 678"/>
                  <a:gd name="T34" fmla="*/ 256 w 563"/>
                  <a:gd name="T35" fmla="*/ 529 h 678"/>
                  <a:gd name="T36" fmla="*/ 169 w 563"/>
                  <a:gd name="T37" fmla="*/ 476 h 678"/>
                  <a:gd name="T38" fmla="*/ 101 w 563"/>
                  <a:gd name="T39" fmla="*/ 371 h 678"/>
                  <a:gd name="T40" fmla="*/ 56 w 563"/>
                  <a:gd name="T41" fmla="*/ 211 h 678"/>
                  <a:gd name="T42" fmla="*/ 84 w 563"/>
                  <a:gd name="T43" fmla="*/ 278 h 678"/>
                  <a:gd name="T44" fmla="*/ 149 w 563"/>
                  <a:gd name="T45" fmla="*/ 435 h 678"/>
                  <a:gd name="T46" fmla="*/ 273 w 563"/>
                  <a:gd name="T47" fmla="*/ 518 h 678"/>
                  <a:gd name="T48" fmla="*/ 414 w 563"/>
                  <a:gd name="T49" fmla="*/ 540 h 678"/>
                  <a:gd name="T50" fmla="*/ 504 w 563"/>
                  <a:gd name="T51" fmla="*/ 433 h 678"/>
                  <a:gd name="T52" fmla="*/ 543 w 563"/>
                  <a:gd name="T53" fmla="*/ 303 h 678"/>
                  <a:gd name="T54" fmla="*/ 442 w 563"/>
                  <a:gd name="T55" fmla="*/ 256 h 678"/>
                  <a:gd name="T56" fmla="*/ 352 w 563"/>
                  <a:gd name="T57" fmla="*/ 230 h 678"/>
                  <a:gd name="T58" fmla="*/ 270 w 563"/>
                  <a:gd name="T59" fmla="*/ 152 h 678"/>
                  <a:gd name="T60" fmla="*/ 236 w 563"/>
                  <a:gd name="T61" fmla="*/ 31 h 678"/>
                  <a:gd name="T62" fmla="*/ 253 w 563"/>
                  <a:gd name="T63" fmla="*/ 45 h 678"/>
                  <a:gd name="T64" fmla="*/ 288 w 563"/>
                  <a:gd name="T65" fmla="*/ 152 h 678"/>
                  <a:gd name="T66" fmla="*/ 363 w 563"/>
                  <a:gd name="T67" fmla="*/ 216 h 678"/>
                  <a:gd name="T68" fmla="*/ 470 w 563"/>
                  <a:gd name="T69" fmla="*/ 242 h 678"/>
                  <a:gd name="T70" fmla="*/ 563 w 563"/>
                  <a:gd name="T71" fmla="*/ 250 h 678"/>
                  <a:gd name="T72" fmla="*/ 543 w 563"/>
                  <a:gd name="T73" fmla="*/ 396 h 678"/>
                  <a:gd name="T74" fmla="*/ 462 w 563"/>
                  <a:gd name="T75" fmla="*/ 518 h 678"/>
                  <a:gd name="T76" fmla="*/ 406 w 563"/>
                  <a:gd name="T77" fmla="*/ 574 h 678"/>
                  <a:gd name="T78" fmla="*/ 392 w 563"/>
                  <a:gd name="T79" fmla="*/ 599 h 678"/>
                  <a:gd name="T80" fmla="*/ 375 w 563"/>
                  <a:gd name="T81" fmla="*/ 613 h 678"/>
                  <a:gd name="T82" fmla="*/ 344 w 563"/>
                  <a:gd name="T83" fmla="*/ 636 h 678"/>
                  <a:gd name="T84" fmla="*/ 327 w 563"/>
                  <a:gd name="T85" fmla="*/ 670 h 678"/>
                  <a:gd name="T86" fmla="*/ 194 w 563"/>
                  <a:gd name="T87" fmla="*/ 608 h 678"/>
                  <a:gd name="T88" fmla="*/ 90 w 563"/>
                  <a:gd name="T89" fmla="*/ 515 h 678"/>
                  <a:gd name="T90" fmla="*/ 42 w 563"/>
                  <a:gd name="T91" fmla="*/ 399 h 678"/>
                  <a:gd name="T92" fmla="*/ 3 w 563"/>
                  <a:gd name="T93" fmla="*/ 228 h 678"/>
                  <a:gd name="T94" fmla="*/ 101 w 563"/>
                  <a:gd name="T95" fmla="*/ 95 h 678"/>
                  <a:gd name="T96" fmla="*/ 171 w 563"/>
                  <a:gd name="T97" fmla="*/ 0 h 678"/>
                  <a:gd name="T98" fmla="*/ 188 w 563"/>
                  <a:gd name="T99" fmla="*/ 79 h 678"/>
                  <a:gd name="T100" fmla="*/ 56 w 563"/>
                  <a:gd name="T101" fmla="*/ 191 h 6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63"/>
                  <a:gd name="T154" fmla="*/ 0 h 678"/>
                  <a:gd name="T155" fmla="*/ 563 w 563"/>
                  <a:gd name="T156" fmla="*/ 678 h 6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63" h="678">
                    <a:moveTo>
                      <a:pt x="56" y="191"/>
                    </a:moveTo>
                    <a:lnTo>
                      <a:pt x="135" y="115"/>
                    </a:lnTo>
                    <a:lnTo>
                      <a:pt x="171" y="76"/>
                    </a:lnTo>
                    <a:lnTo>
                      <a:pt x="216" y="17"/>
                    </a:lnTo>
                    <a:lnTo>
                      <a:pt x="183" y="20"/>
                    </a:lnTo>
                    <a:lnTo>
                      <a:pt x="146" y="76"/>
                    </a:lnTo>
                    <a:lnTo>
                      <a:pt x="110" y="107"/>
                    </a:lnTo>
                    <a:lnTo>
                      <a:pt x="39" y="174"/>
                    </a:lnTo>
                    <a:lnTo>
                      <a:pt x="14" y="202"/>
                    </a:lnTo>
                    <a:lnTo>
                      <a:pt x="34" y="284"/>
                    </a:lnTo>
                    <a:lnTo>
                      <a:pt x="56" y="371"/>
                    </a:lnTo>
                    <a:lnTo>
                      <a:pt x="65" y="421"/>
                    </a:lnTo>
                    <a:lnTo>
                      <a:pt x="84" y="470"/>
                    </a:lnTo>
                    <a:lnTo>
                      <a:pt x="107" y="515"/>
                    </a:lnTo>
                    <a:lnTo>
                      <a:pt x="141" y="549"/>
                    </a:lnTo>
                    <a:lnTo>
                      <a:pt x="200" y="591"/>
                    </a:lnTo>
                    <a:lnTo>
                      <a:pt x="253" y="627"/>
                    </a:lnTo>
                    <a:lnTo>
                      <a:pt x="304" y="655"/>
                    </a:lnTo>
                    <a:lnTo>
                      <a:pt x="316" y="655"/>
                    </a:lnTo>
                    <a:lnTo>
                      <a:pt x="316" y="644"/>
                    </a:lnTo>
                    <a:lnTo>
                      <a:pt x="244" y="602"/>
                    </a:lnTo>
                    <a:lnTo>
                      <a:pt x="163" y="552"/>
                    </a:lnTo>
                    <a:lnTo>
                      <a:pt x="118" y="509"/>
                    </a:lnTo>
                    <a:lnTo>
                      <a:pt x="84" y="444"/>
                    </a:lnTo>
                    <a:lnTo>
                      <a:pt x="73" y="388"/>
                    </a:lnTo>
                    <a:lnTo>
                      <a:pt x="90" y="430"/>
                    </a:lnTo>
                    <a:lnTo>
                      <a:pt x="124" y="498"/>
                    </a:lnTo>
                    <a:lnTo>
                      <a:pt x="163" y="532"/>
                    </a:lnTo>
                    <a:lnTo>
                      <a:pt x="200" y="557"/>
                    </a:lnTo>
                    <a:lnTo>
                      <a:pt x="242" y="582"/>
                    </a:lnTo>
                    <a:lnTo>
                      <a:pt x="293" y="619"/>
                    </a:lnTo>
                    <a:lnTo>
                      <a:pt x="319" y="627"/>
                    </a:lnTo>
                    <a:lnTo>
                      <a:pt x="324" y="613"/>
                    </a:lnTo>
                    <a:lnTo>
                      <a:pt x="259" y="577"/>
                    </a:lnTo>
                    <a:lnTo>
                      <a:pt x="302" y="591"/>
                    </a:lnTo>
                    <a:lnTo>
                      <a:pt x="335" y="605"/>
                    </a:lnTo>
                    <a:lnTo>
                      <a:pt x="352" y="605"/>
                    </a:lnTo>
                    <a:lnTo>
                      <a:pt x="355" y="585"/>
                    </a:lnTo>
                    <a:lnTo>
                      <a:pt x="278" y="566"/>
                    </a:lnTo>
                    <a:lnTo>
                      <a:pt x="219" y="546"/>
                    </a:lnTo>
                    <a:lnTo>
                      <a:pt x="171" y="515"/>
                    </a:lnTo>
                    <a:lnTo>
                      <a:pt x="141" y="481"/>
                    </a:lnTo>
                    <a:lnTo>
                      <a:pt x="121" y="441"/>
                    </a:lnTo>
                    <a:lnTo>
                      <a:pt x="163" y="487"/>
                    </a:lnTo>
                    <a:lnTo>
                      <a:pt x="216" y="526"/>
                    </a:lnTo>
                    <a:lnTo>
                      <a:pt x="273" y="549"/>
                    </a:lnTo>
                    <a:lnTo>
                      <a:pt x="330" y="563"/>
                    </a:lnTo>
                    <a:lnTo>
                      <a:pt x="355" y="571"/>
                    </a:lnTo>
                    <a:lnTo>
                      <a:pt x="372" y="574"/>
                    </a:lnTo>
                    <a:lnTo>
                      <a:pt x="386" y="574"/>
                    </a:lnTo>
                    <a:lnTo>
                      <a:pt x="389" y="563"/>
                    </a:lnTo>
                    <a:lnTo>
                      <a:pt x="386" y="554"/>
                    </a:lnTo>
                    <a:lnTo>
                      <a:pt x="313" y="543"/>
                    </a:lnTo>
                    <a:lnTo>
                      <a:pt x="256" y="529"/>
                    </a:lnTo>
                    <a:lnTo>
                      <a:pt x="230" y="515"/>
                    </a:lnTo>
                    <a:lnTo>
                      <a:pt x="191" y="490"/>
                    </a:lnTo>
                    <a:lnTo>
                      <a:pt x="169" y="476"/>
                    </a:lnTo>
                    <a:lnTo>
                      <a:pt x="149" y="452"/>
                    </a:lnTo>
                    <a:lnTo>
                      <a:pt x="124" y="424"/>
                    </a:lnTo>
                    <a:lnTo>
                      <a:pt x="101" y="371"/>
                    </a:lnTo>
                    <a:lnTo>
                      <a:pt x="84" y="317"/>
                    </a:lnTo>
                    <a:lnTo>
                      <a:pt x="67" y="253"/>
                    </a:lnTo>
                    <a:lnTo>
                      <a:pt x="56" y="211"/>
                    </a:lnTo>
                    <a:lnTo>
                      <a:pt x="59" y="202"/>
                    </a:lnTo>
                    <a:lnTo>
                      <a:pt x="67" y="208"/>
                    </a:lnTo>
                    <a:lnTo>
                      <a:pt x="84" y="278"/>
                    </a:lnTo>
                    <a:lnTo>
                      <a:pt x="101" y="337"/>
                    </a:lnTo>
                    <a:lnTo>
                      <a:pt x="124" y="396"/>
                    </a:lnTo>
                    <a:lnTo>
                      <a:pt x="149" y="435"/>
                    </a:lnTo>
                    <a:lnTo>
                      <a:pt x="180" y="470"/>
                    </a:lnTo>
                    <a:lnTo>
                      <a:pt x="230" y="501"/>
                    </a:lnTo>
                    <a:lnTo>
                      <a:pt x="273" y="518"/>
                    </a:lnTo>
                    <a:lnTo>
                      <a:pt x="321" y="532"/>
                    </a:lnTo>
                    <a:lnTo>
                      <a:pt x="372" y="538"/>
                    </a:lnTo>
                    <a:lnTo>
                      <a:pt x="414" y="540"/>
                    </a:lnTo>
                    <a:lnTo>
                      <a:pt x="451" y="504"/>
                    </a:lnTo>
                    <a:lnTo>
                      <a:pt x="476" y="473"/>
                    </a:lnTo>
                    <a:lnTo>
                      <a:pt x="504" y="433"/>
                    </a:lnTo>
                    <a:lnTo>
                      <a:pt x="524" y="390"/>
                    </a:lnTo>
                    <a:lnTo>
                      <a:pt x="538" y="345"/>
                    </a:lnTo>
                    <a:lnTo>
                      <a:pt x="543" y="303"/>
                    </a:lnTo>
                    <a:lnTo>
                      <a:pt x="546" y="264"/>
                    </a:lnTo>
                    <a:lnTo>
                      <a:pt x="484" y="258"/>
                    </a:lnTo>
                    <a:lnTo>
                      <a:pt x="442" y="256"/>
                    </a:lnTo>
                    <a:lnTo>
                      <a:pt x="411" y="253"/>
                    </a:lnTo>
                    <a:lnTo>
                      <a:pt x="386" y="244"/>
                    </a:lnTo>
                    <a:lnTo>
                      <a:pt x="352" y="230"/>
                    </a:lnTo>
                    <a:lnTo>
                      <a:pt x="321" y="211"/>
                    </a:lnTo>
                    <a:lnTo>
                      <a:pt x="290" y="185"/>
                    </a:lnTo>
                    <a:lnTo>
                      <a:pt x="270" y="152"/>
                    </a:lnTo>
                    <a:lnTo>
                      <a:pt x="261" y="121"/>
                    </a:lnTo>
                    <a:lnTo>
                      <a:pt x="247" y="67"/>
                    </a:lnTo>
                    <a:lnTo>
                      <a:pt x="236" y="31"/>
                    </a:lnTo>
                    <a:lnTo>
                      <a:pt x="236" y="22"/>
                    </a:lnTo>
                    <a:lnTo>
                      <a:pt x="242" y="6"/>
                    </a:lnTo>
                    <a:lnTo>
                      <a:pt x="253" y="45"/>
                    </a:lnTo>
                    <a:lnTo>
                      <a:pt x="261" y="73"/>
                    </a:lnTo>
                    <a:lnTo>
                      <a:pt x="273" y="115"/>
                    </a:lnTo>
                    <a:lnTo>
                      <a:pt x="288" y="152"/>
                    </a:lnTo>
                    <a:lnTo>
                      <a:pt x="307" y="183"/>
                    </a:lnTo>
                    <a:lnTo>
                      <a:pt x="333" y="199"/>
                    </a:lnTo>
                    <a:lnTo>
                      <a:pt x="363" y="216"/>
                    </a:lnTo>
                    <a:lnTo>
                      <a:pt x="392" y="230"/>
                    </a:lnTo>
                    <a:lnTo>
                      <a:pt x="425" y="236"/>
                    </a:lnTo>
                    <a:lnTo>
                      <a:pt x="470" y="242"/>
                    </a:lnTo>
                    <a:lnTo>
                      <a:pt x="518" y="247"/>
                    </a:lnTo>
                    <a:lnTo>
                      <a:pt x="557" y="250"/>
                    </a:lnTo>
                    <a:lnTo>
                      <a:pt x="563" y="250"/>
                    </a:lnTo>
                    <a:lnTo>
                      <a:pt x="563" y="267"/>
                    </a:lnTo>
                    <a:lnTo>
                      <a:pt x="557" y="331"/>
                    </a:lnTo>
                    <a:lnTo>
                      <a:pt x="543" y="396"/>
                    </a:lnTo>
                    <a:lnTo>
                      <a:pt x="512" y="449"/>
                    </a:lnTo>
                    <a:lnTo>
                      <a:pt x="490" y="484"/>
                    </a:lnTo>
                    <a:lnTo>
                      <a:pt x="462" y="518"/>
                    </a:lnTo>
                    <a:lnTo>
                      <a:pt x="434" y="546"/>
                    </a:lnTo>
                    <a:lnTo>
                      <a:pt x="423" y="566"/>
                    </a:lnTo>
                    <a:lnTo>
                      <a:pt x="406" y="574"/>
                    </a:lnTo>
                    <a:lnTo>
                      <a:pt x="406" y="585"/>
                    </a:lnTo>
                    <a:lnTo>
                      <a:pt x="400" y="594"/>
                    </a:lnTo>
                    <a:lnTo>
                      <a:pt x="392" y="599"/>
                    </a:lnTo>
                    <a:lnTo>
                      <a:pt x="378" y="599"/>
                    </a:lnTo>
                    <a:lnTo>
                      <a:pt x="375" y="605"/>
                    </a:lnTo>
                    <a:lnTo>
                      <a:pt x="375" y="613"/>
                    </a:lnTo>
                    <a:lnTo>
                      <a:pt x="366" y="622"/>
                    </a:lnTo>
                    <a:lnTo>
                      <a:pt x="349" y="622"/>
                    </a:lnTo>
                    <a:lnTo>
                      <a:pt x="344" y="636"/>
                    </a:lnTo>
                    <a:lnTo>
                      <a:pt x="341" y="647"/>
                    </a:lnTo>
                    <a:lnTo>
                      <a:pt x="335" y="655"/>
                    </a:lnTo>
                    <a:lnTo>
                      <a:pt x="327" y="670"/>
                    </a:lnTo>
                    <a:lnTo>
                      <a:pt x="310" y="678"/>
                    </a:lnTo>
                    <a:lnTo>
                      <a:pt x="267" y="653"/>
                    </a:lnTo>
                    <a:lnTo>
                      <a:pt x="194" y="608"/>
                    </a:lnTo>
                    <a:lnTo>
                      <a:pt x="160" y="577"/>
                    </a:lnTo>
                    <a:lnTo>
                      <a:pt x="112" y="543"/>
                    </a:lnTo>
                    <a:lnTo>
                      <a:pt x="90" y="515"/>
                    </a:lnTo>
                    <a:lnTo>
                      <a:pt x="70" y="473"/>
                    </a:lnTo>
                    <a:lnTo>
                      <a:pt x="53" y="430"/>
                    </a:lnTo>
                    <a:lnTo>
                      <a:pt x="42" y="399"/>
                    </a:lnTo>
                    <a:lnTo>
                      <a:pt x="34" y="340"/>
                    </a:lnTo>
                    <a:lnTo>
                      <a:pt x="20" y="281"/>
                    </a:lnTo>
                    <a:lnTo>
                      <a:pt x="3" y="228"/>
                    </a:lnTo>
                    <a:lnTo>
                      <a:pt x="0" y="194"/>
                    </a:lnTo>
                    <a:lnTo>
                      <a:pt x="51" y="140"/>
                    </a:lnTo>
                    <a:lnTo>
                      <a:pt x="101" y="95"/>
                    </a:lnTo>
                    <a:lnTo>
                      <a:pt x="138" y="62"/>
                    </a:lnTo>
                    <a:lnTo>
                      <a:pt x="152" y="36"/>
                    </a:lnTo>
                    <a:lnTo>
                      <a:pt x="171" y="0"/>
                    </a:lnTo>
                    <a:lnTo>
                      <a:pt x="242" y="6"/>
                    </a:lnTo>
                    <a:lnTo>
                      <a:pt x="219" y="39"/>
                    </a:lnTo>
                    <a:lnTo>
                      <a:pt x="188" y="79"/>
                    </a:lnTo>
                    <a:lnTo>
                      <a:pt x="135" y="129"/>
                    </a:lnTo>
                    <a:lnTo>
                      <a:pt x="96" y="166"/>
                    </a:lnTo>
                    <a:lnTo>
                      <a:pt x="56" y="191"/>
                    </a:lnTo>
                    <a:close/>
                  </a:path>
                </a:pathLst>
              </a:custGeom>
              <a:solidFill>
                <a:srgbClr val="000000"/>
              </a:solidFill>
              <a:ln w="9525">
                <a:noFill/>
                <a:round/>
                <a:headEnd/>
                <a:tailEnd/>
              </a:ln>
            </p:spPr>
            <p:txBody>
              <a:bodyPr/>
              <a:lstStyle/>
              <a:p>
                <a:endParaRPr lang="en-US"/>
              </a:p>
            </p:txBody>
          </p:sp>
          <p:sp>
            <p:nvSpPr>
              <p:cNvPr id="1072" name="Freeform 64"/>
              <p:cNvSpPr>
                <a:spLocks/>
              </p:cNvSpPr>
              <p:nvPr/>
            </p:nvSpPr>
            <p:spPr bwMode="auto">
              <a:xfrm>
                <a:off x="5875" y="1966"/>
                <a:ext cx="375" cy="379"/>
              </a:xfrm>
              <a:custGeom>
                <a:avLst/>
                <a:gdLst>
                  <a:gd name="T0" fmla="*/ 0 w 375"/>
                  <a:gd name="T1" fmla="*/ 110 h 379"/>
                  <a:gd name="T2" fmla="*/ 107 w 375"/>
                  <a:gd name="T3" fmla="*/ 0 h 379"/>
                  <a:gd name="T4" fmla="*/ 119 w 375"/>
                  <a:gd name="T5" fmla="*/ 51 h 379"/>
                  <a:gd name="T6" fmla="*/ 138 w 375"/>
                  <a:gd name="T7" fmla="*/ 104 h 379"/>
                  <a:gd name="T8" fmla="*/ 170 w 375"/>
                  <a:gd name="T9" fmla="*/ 138 h 379"/>
                  <a:gd name="T10" fmla="*/ 218 w 375"/>
                  <a:gd name="T11" fmla="*/ 164 h 379"/>
                  <a:gd name="T12" fmla="*/ 274 w 375"/>
                  <a:gd name="T13" fmla="*/ 183 h 379"/>
                  <a:gd name="T14" fmla="*/ 328 w 375"/>
                  <a:gd name="T15" fmla="*/ 183 h 379"/>
                  <a:gd name="T16" fmla="*/ 375 w 375"/>
                  <a:gd name="T17" fmla="*/ 186 h 379"/>
                  <a:gd name="T18" fmla="*/ 373 w 375"/>
                  <a:gd name="T19" fmla="*/ 223 h 379"/>
                  <a:gd name="T20" fmla="*/ 356 w 375"/>
                  <a:gd name="T21" fmla="*/ 279 h 379"/>
                  <a:gd name="T22" fmla="*/ 325 w 375"/>
                  <a:gd name="T23" fmla="*/ 324 h 379"/>
                  <a:gd name="T24" fmla="*/ 291 w 375"/>
                  <a:gd name="T25" fmla="*/ 362 h 379"/>
                  <a:gd name="T26" fmla="*/ 277 w 375"/>
                  <a:gd name="T27" fmla="*/ 379 h 379"/>
                  <a:gd name="T28" fmla="*/ 204 w 375"/>
                  <a:gd name="T29" fmla="*/ 373 h 379"/>
                  <a:gd name="T30" fmla="*/ 138 w 375"/>
                  <a:gd name="T31" fmla="*/ 359 h 379"/>
                  <a:gd name="T32" fmla="*/ 90 w 375"/>
                  <a:gd name="T33" fmla="*/ 327 h 379"/>
                  <a:gd name="T34" fmla="*/ 65 w 375"/>
                  <a:gd name="T35" fmla="*/ 293 h 379"/>
                  <a:gd name="T36" fmla="*/ 40 w 375"/>
                  <a:gd name="T37" fmla="*/ 251 h 379"/>
                  <a:gd name="T38" fmla="*/ 23 w 375"/>
                  <a:gd name="T39" fmla="*/ 200 h 379"/>
                  <a:gd name="T40" fmla="*/ 9 w 375"/>
                  <a:gd name="T41" fmla="*/ 147 h 379"/>
                  <a:gd name="T42" fmla="*/ 0 w 375"/>
                  <a:gd name="T43" fmla="*/ 110 h 37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75"/>
                  <a:gd name="T67" fmla="*/ 0 h 379"/>
                  <a:gd name="T68" fmla="*/ 375 w 375"/>
                  <a:gd name="T69" fmla="*/ 379 h 37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75" h="379">
                    <a:moveTo>
                      <a:pt x="0" y="110"/>
                    </a:moveTo>
                    <a:lnTo>
                      <a:pt x="107" y="0"/>
                    </a:lnTo>
                    <a:lnTo>
                      <a:pt x="119" y="51"/>
                    </a:lnTo>
                    <a:lnTo>
                      <a:pt x="138" y="104"/>
                    </a:lnTo>
                    <a:lnTo>
                      <a:pt x="170" y="138"/>
                    </a:lnTo>
                    <a:lnTo>
                      <a:pt x="218" y="164"/>
                    </a:lnTo>
                    <a:lnTo>
                      <a:pt x="274" y="183"/>
                    </a:lnTo>
                    <a:lnTo>
                      <a:pt x="328" y="183"/>
                    </a:lnTo>
                    <a:lnTo>
                      <a:pt x="375" y="186"/>
                    </a:lnTo>
                    <a:lnTo>
                      <a:pt x="373" y="223"/>
                    </a:lnTo>
                    <a:lnTo>
                      <a:pt x="356" y="279"/>
                    </a:lnTo>
                    <a:lnTo>
                      <a:pt x="325" y="324"/>
                    </a:lnTo>
                    <a:lnTo>
                      <a:pt x="291" y="362"/>
                    </a:lnTo>
                    <a:lnTo>
                      <a:pt x="277" y="379"/>
                    </a:lnTo>
                    <a:lnTo>
                      <a:pt x="204" y="373"/>
                    </a:lnTo>
                    <a:lnTo>
                      <a:pt x="138" y="359"/>
                    </a:lnTo>
                    <a:lnTo>
                      <a:pt x="90" y="327"/>
                    </a:lnTo>
                    <a:lnTo>
                      <a:pt x="65" y="293"/>
                    </a:lnTo>
                    <a:lnTo>
                      <a:pt x="40" y="251"/>
                    </a:lnTo>
                    <a:lnTo>
                      <a:pt x="23" y="200"/>
                    </a:lnTo>
                    <a:lnTo>
                      <a:pt x="9" y="147"/>
                    </a:lnTo>
                    <a:lnTo>
                      <a:pt x="0" y="110"/>
                    </a:lnTo>
                    <a:close/>
                  </a:path>
                </a:pathLst>
              </a:custGeom>
              <a:solidFill>
                <a:srgbClr val="FFFFFF"/>
              </a:solidFill>
              <a:ln w="12700">
                <a:solidFill>
                  <a:srgbClr val="000000"/>
                </a:solidFill>
                <a:prstDash val="solid"/>
                <a:round/>
                <a:headEnd/>
                <a:tailEnd/>
              </a:ln>
            </p:spPr>
            <p:txBody>
              <a:bodyPr/>
              <a:lstStyle/>
              <a:p>
                <a:endParaRPr lang="en-US"/>
              </a:p>
            </p:txBody>
          </p:sp>
          <p:sp>
            <p:nvSpPr>
              <p:cNvPr id="1073" name="Line 65"/>
              <p:cNvSpPr>
                <a:spLocks noChangeShapeType="1"/>
              </p:cNvSpPr>
              <p:nvPr/>
            </p:nvSpPr>
            <p:spPr bwMode="auto">
              <a:xfrm flipV="1">
                <a:off x="5894" y="2025"/>
                <a:ext cx="99" cy="114"/>
              </a:xfrm>
              <a:prstGeom prst="line">
                <a:avLst/>
              </a:prstGeom>
              <a:noFill/>
              <a:ln w="12700">
                <a:solidFill>
                  <a:srgbClr val="000000"/>
                </a:solidFill>
                <a:round/>
                <a:headEnd/>
                <a:tailEnd/>
              </a:ln>
            </p:spPr>
            <p:txBody>
              <a:bodyPr/>
              <a:lstStyle/>
              <a:p>
                <a:endParaRPr lang="en-US"/>
              </a:p>
            </p:txBody>
          </p:sp>
          <p:sp>
            <p:nvSpPr>
              <p:cNvPr id="1074" name="Freeform 66"/>
              <p:cNvSpPr>
                <a:spLocks/>
              </p:cNvSpPr>
              <p:nvPr/>
            </p:nvSpPr>
            <p:spPr bwMode="auto">
              <a:xfrm>
                <a:off x="5912" y="2077"/>
                <a:ext cx="101" cy="122"/>
              </a:xfrm>
              <a:custGeom>
                <a:avLst/>
                <a:gdLst>
                  <a:gd name="T0" fmla="*/ 101 w 101"/>
                  <a:gd name="T1" fmla="*/ 0 h 122"/>
                  <a:gd name="T2" fmla="*/ 64 w 101"/>
                  <a:gd name="T3" fmla="*/ 50 h 122"/>
                  <a:gd name="T4" fmla="*/ 19 w 101"/>
                  <a:gd name="T5" fmla="*/ 100 h 122"/>
                  <a:gd name="T6" fmla="*/ 0 w 101"/>
                  <a:gd name="T7" fmla="*/ 122 h 122"/>
                  <a:gd name="T8" fmla="*/ 0 60000 65536"/>
                  <a:gd name="T9" fmla="*/ 0 60000 65536"/>
                  <a:gd name="T10" fmla="*/ 0 60000 65536"/>
                  <a:gd name="T11" fmla="*/ 0 60000 65536"/>
                  <a:gd name="T12" fmla="*/ 0 w 101"/>
                  <a:gd name="T13" fmla="*/ 0 h 122"/>
                  <a:gd name="T14" fmla="*/ 101 w 101"/>
                  <a:gd name="T15" fmla="*/ 122 h 122"/>
                </a:gdLst>
                <a:ahLst/>
                <a:cxnLst>
                  <a:cxn ang="T8">
                    <a:pos x="T0" y="T1"/>
                  </a:cxn>
                  <a:cxn ang="T9">
                    <a:pos x="T2" y="T3"/>
                  </a:cxn>
                  <a:cxn ang="T10">
                    <a:pos x="T4" y="T5"/>
                  </a:cxn>
                  <a:cxn ang="T11">
                    <a:pos x="T6" y="T7"/>
                  </a:cxn>
                </a:cxnLst>
                <a:rect l="T12" t="T13" r="T14" b="T15"/>
                <a:pathLst>
                  <a:path w="101" h="122">
                    <a:moveTo>
                      <a:pt x="101" y="0"/>
                    </a:moveTo>
                    <a:lnTo>
                      <a:pt x="64" y="50"/>
                    </a:lnTo>
                    <a:lnTo>
                      <a:pt x="19" y="100"/>
                    </a:lnTo>
                    <a:lnTo>
                      <a:pt x="0" y="122"/>
                    </a:lnTo>
                  </a:path>
                </a:pathLst>
              </a:custGeom>
              <a:noFill/>
              <a:ln w="12700">
                <a:solidFill>
                  <a:srgbClr val="000000"/>
                </a:solidFill>
                <a:prstDash val="solid"/>
                <a:round/>
                <a:headEnd/>
                <a:tailEnd/>
              </a:ln>
            </p:spPr>
            <p:txBody>
              <a:bodyPr/>
              <a:lstStyle/>
              <a:p>
                <a:endParaRPr lang="en-US"/>
              </a:p>
            </p:txBody>
          </p:sp>
          <p:sp>
            <p:nvSpPr>
              <p:cNvPr id="1075" name="Freeform 67"/>
              <p:cNvSpPr>
                <a:spLocks/>
              </p:cNvSpPr>
              <p:nvPr/>
            </p:nvSpPr>
            <p:spPr bwMode="auto">
              <a:xfrm>
                <a:off x="5949" y="2115"/>
                <a:ext cx="104" cy="146"/>
              </a:xfrm>
              <a:custGeom>
                <a:avLst/>
                <a:gdLst>
                  <a:gd name="T0" fmla="*/ 104 w 104"/>
                  <a:gd name="T1" fmla="*/ 0 h 146"/>
                  <a:gd name="T2" fmla="*/ 81 w 104"/>
                  <a:gd name="T3" fmla="*/ 48 h 146"/>
                  <a:gd name="T4" fmla="*/ 42 w 104"/>
                  <a:gd name="T5" fmla="*/ 107 h 146"/>
                  <a:gd name="T6" fmla="*/ 0 w 104"/>
                  <a:gd name="T7" fmla="*/ 146 h 146"/>
                  <a:gd name="T8" fmla="*/ 0 60000 65536"/>
                  <a:gd name="T9" fmla="*/ 0 60000 65536"/>
                  <a:gd name="T10" fmla="*/ 0 60000 65536"/>
                  <a:gd name="T11" fmla="*/ 0 60000 65536"/>
                  <a:gd name="T12" fmla="*/ 0 w 104"/>
                  <a:gd name="T13" fmla="*/ 0 h 146"/>
                  <a:gd name="T14" fmla="*/ 104 w 104"/>
                  <a:gd name="T15" fmla="*/ 146 h 146"/>
                </a:gdLst>
                <a:ahLst/>
                <a:cxnLst>
                  <a:cxn ang="T8">
                    <a:pos x="T0" y="T1"/>
                  </a:cxn>
                  <a:cxn ang="T9">
                    <a:pos x="T2" y="T3"/>
                  </a:cxn>
                  <a:cxn ang="T10">
                    <a:pos x="T4" y="T5"/>
                  </a:cxn>
                  <a:cxn ang="T11">
                    <a:pos x="T6" y="T7"/>
                  </a:cxn>
                </a:cxnLst>
                <a:rect l="T12" t="T13" r="T14" b="T15"/>
                <a:pathLst>
                  <a:path w="104" h="146">
                    <a:moveTo>
                      <a:pt x="104" y="0"/>
                    </a:moveTo>
                    <a:lnTo>
                      <a:pt x="81" y="48"/>
                    </a:lnTo>
                    <a:lnTo>
                      <a:pt x="42" y="107"/>
                    </a:lnTo>
                    <a:lnTo>
                      <a:pt x="0" y="146"/>
                    </a:lnTo>
                  </a:path>
                </a:pathLst>
              </a:custGeom>
              <a:noFill/>
              <a:ln w="12700">
                <a:solidFill>
                  <a:srgbClr val="000000"/>
                </a:solidFill>
                <a:prstDash val="solid"/>
                <a:round/>
                <a:headEnd/>
                <a:tailEnd/>
              </a:ln>
            </p:spPr>
            <p:txBody>
              <a:bodyPr/>
              <a:lstStyle/>
              <a:p>
                <a:endParaRPr lang="en-US"/>
              </a:p>
            </p:txBody>
          </p:sp>
          <p:sp>
            <p:nvSpPr>
              <p:cNvPr id="1076" name="Freeform 68"/>
              <p:cNvSpPr>
                <a:spLocks/>
              </p:cNvSpPr>
              <p:nvPr/>
            </p:nvSpPr>
            <p:spPr bwMode="auto">
              <a:xfrm>
                <a:off x="6005" y="2143"/>
                <a:ext cx="107" cy="173"/>
              </a:xfrm>
              <a:custGeom>
                <a:avLst/>
                <a:gdLst>
                  <a:gd name="T0" fmla="*/ 107 w 107"/>
                  <a:gd name="T1" fmla="*/ 0 h 173"/>
                  <a:gd name="T2" fmla="*/ 90 w 107"/>
                  <a:gd name="T3" fmla="*/ 62 h 173"/>
                  <a:gd name="T4" fmla="*/ 57 w 107"/>
                  <a:gd name="T5" fmla="*/ 111 h 173"/>
                  <a:gd name="T6" fmla="*/ 20 w 107"/>
                  <a:gd name="T7" fmla="*/ 153 h 173"/>
                  <a:gd name="T8" fmla="*/ 0 w 107"/>
                  <a:gd name="T9" fmla="*/ 173 h 173"/>
                  <a:gd name="T10" fmla="*/ 0 60000 65536"/>
                  <a:gd name="T11" fmla="*/ 0 60000 65536"/>
                  <a:gd name="T12" fmla="*/ 0 60000 65536"/>
                  <a:gd name="T13" fmla="*/ 0 60000 65536"/>
                  <a:gd name="T14" fmla="*/ 0 60000 65536"/>
                  <a:gd name="T15" fmla="*/ 0 w 107"/>
                  <a:gd name="T16" fmla="*/ 0 h 173"/>
                  <a:gd name="T17" fmla="*/ 107 w 107"/>
                  <a:gd name="T18" fmla="*/ 173 h 173"/>
                </a:gdLst>
                <a:ahLst/>
                <a:cxnLst>
                  <a:cxn ang="T10">
                    <a:pos x="T0" y="T1"/>
                  </a:cxn>
                  <a:cxn ang="T11">
                    <a:pos x="T2" y="T3"/>
                  </a:cxn>
                  <a:cxn ang="T12">
                    <a:pos x="T4" y="T5"/>
                  </a:cxn>
                  <a:cxn ang="T13">
                    <a:pos x="T6" y="T7"/>
                  </a:cxn>
                  <a:cxn ang="T14">
                    <a:pos x="T8" y="T9"/>
                  </a:cxn>
                </a:cxnLst>
                <a:rect l="T15" t="T16" r="T17" b="T18"/>
                <a:pathLst>
                  <a:path w="107" h="173">
                    <a:moveTo>
                      <a:pt x="107" y="0"/>
                    </a:moveTo>
                    <a:lnTo>
                      <a:pt x="90" y="62"/>
                    </a:lnTo>
                    <a:lnTo>
                      <a:pt x="57" y="111"/>
                    </a:lnTo>
                    <a:lnTo>
                      <a:pt x="20" y="153"/>
                    </a:lnTo>
                    <a:lnTo>
                      <a:pt x="0" y="173"/>
                    </a:lnTo>
                  </a:path>
                </a:pathLst>
              </a:custGeom>
              <a:noFill/>
              <a:ln w="12700">
                <a:solidFill>
                  <a:srgbClr val="000000"/>
                </a:solidFill>
                <a:prstDash val="solid"/>
                <a:round/>
                <a:headEnd/>
                <a:tailEnd/>
              </a:ln>
            </p:spPr>
            <p:txBody>
              <a:bodyPr/>
              <a:lstStyle/>
              <a:p>
                <a:endParaRPr lang="en-US"/>
              </a:p>
            </p:txBody>
          </p:sp>
          <p:sp>
            <p:nvSpPr>
              <p:cNvPr id="1077" name="Freeform 69"/>
              <p:cNvSpPr>
                <a:spLocks/>
              </p:cNvSpPr>
              <p:nvPr/>
            </p:nvSpPr>
            <p:spPr bwMode="auto">
              <a:xfrm>
                <a:off x="6075" y="2158"/>
                <a:ext cx="105" cy="178"/>
              </a:xfrm>
              <a:custGeom>
                <a:avLst/>
                <a:gdLst>
                  <a:gd name="T0" fmla="*/ 105 w 105"/>
                  <a:gd name="T1" fmla="*/ 0 h 178"/>
                  <a:gd name="T2" fmla="*/ 99 w 105"/>
                  <a:gd name="T3" fmla="*/ 39 h 178"/>
                  <a:gd name="T4" fmla="*/ 82 w 105"/>
                  <a:gd name="T5" fmla="*/ 84 h 178"/>
                  <a:gd name="T6" fmla="*/ 48 w 105"/>
                  <a:gd name="T7" fmla="*/ 124 h 178"/>
                  <a:gd name="T8" fmla="*/ 26 w 105"/>
                  <a:gd name="T9" fmla="*/ 149 h 178"/>
                  <a:gd name="T10" fmla="*/ 0 w 105"/>
                  <a:gd name="T11" fmla="*/ 178 h 178"/>
                  <a:gd name="T12" fmla="*/ 0 60000 65536"/>
                  <a:gd name="T13" fmla="*/ 0 60000 65536"/>
                  <a:gd name="T14" fmla="*/ 0 60000 65536"/>
                  <a:gd name="T15" fmla="*/ 0 60000 65536"/>
                  <a:gd name="T16" fmla="*/ 0 60000 65536"/>
                  <a:gd name="T17" fmla="*/ 0 60000 65536"/>
                  <a:gd name="T18" fmla="*/ 0 w 105"/>
                  <a:gd name="T19" fmla="*/ 0 h 178"/>
                  <a:gd name="T20" fmla="*/ 105 w 105"/>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105" h="178">
                    <a:moveTo>
                      <a:pt x="105" y="0"/>
                    </a:moveTo>
                    <a:lnTo>
                      <a:pt x="99" y="39"/>
                    </a:lnTo>
                    <a:lnTo>
                      <a:pt x="82" y="84"/>
                    </a:lnTo>
                    <a:lnTo>
                      <a:pt x="48" y="124"/>
                    </a:lnTo>
                    <a:lnTo>
                      <a:pt x="26" y="149"/>
                    </a:lnTo>
                    <a:lnTo>
                      <a:pt x="0" y="178"/>
                    </a:lnTo>
                  </a:path>
                </a:pathLst>
              </a:custGeom>
              <a:noFill/>
              <a:ln w="12700">
                <a:solidFill>
                  <a:srgbClr val="000000"/>
                </a:solidFill>
                <a:prstDash val="solid"/>
                <a:round/>
                <a:headEnd/>
                <a:tailEnd/>
              </a:ln>
            </p:spPr>
            <p:txBody>
              <a:bodyPr/>
              <a:lstStyle/>
              <a:p>
                <a:endParaRPr lang="en-US"/>
              </a:p>
            </p:txBody>
          </p:sp>
          <p:sp>
            <p:nvSpPr>
              <p:cNvPr id="1078" name="Freeform 70"/>
              <p:cNvSpPr>
                <a:spLocks/>
              </p:cNvSpPr>
              <p:nvPr/>
            </p:nvSpPr>
            <p:spPr bwMode="auto">
              <a:xfrm>
                <a:off x="5962" y="2000"/>
                <a:ext cx="280" cy="195"/>
              </a:xfrm>
              <a:custGeom>
                <a:avLst/>
                <a:gdLst>
                  <a:gd name="T0" fmla="*/ 0 w 280"/>
                  <a:gd name="T1" fmla="*/ 0 h 195"/>
                  <a:gd name="T2" fmla="*/ 6 w 280"/>
                  <a:gd name="T3" fmla="*/ 45 h 195"/>
                  <a:gd name="T4" fmla="*/ 17 w 280"/>
                  <a:gd name="T5" fmla="*/ 90 h 195"/>
                  <a:gd name="T6" fmla="*/ 34 w 280"/>
                  <a:gd name="T7" fmla="*/ 124 h 195"/>
                  <a:gd name="T8" fmla="*/ 56 w 280"/>
                  <a:gd name="T9" fmla="*/ 150 h 195"/>
                  <a:gd name="T10" fmla="*/ 100 w 280"/>
                  <a:gd name="T11" fmla="*/ 164 h 195"/>
                  <a:gd name="T12" fmla="*/ 136 w 280"/>
                  <a:gd name="T13" fmla="*/ 178 h 195"/>
                  <a:gd name="T14" fmla="*/ 173 w 280"/>
                  <a:gd name="T15" fmla="*/ 189 h 195"/>
                  <a:gd name="T16" fmla="*/ 226 w 280"/>
                  <a:gd name="T17" fmla="*/ 192 h 195"/>
                  <a:gd name="T18" fmla="*/ 280 w 280"/>
                  <a:gd name="T19" fmla="*/ 195 h 1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0"/>
                  <a:gd name="T31" fmla="*/ 0 h 195"/>
                  <a:gd name="T32" fmla="*/ 280 w 280"/>
                  <a:gd name="T33" fmla="*/ 195 h 1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0" h="195">
                    <a:moveTo>
                      <a:pt x="0" y="0"/>
                    </a:moveTo>
                    <a:lnTo>
                      <a:pt x="6" y="45"/>
                    </a:lnTo>
                    <a:lnTo>
                      <a:pt x="17" y="90"/>
                    </a:lnTo>
                    <a:lnTo>
                      <a:pt x="34" y="124"/>
                    </a:lnTo>
                    <a:lnTo>
                      <a:pt x="56" y="150"/>
                    </a:lnTo>
                    <a:lnTo>
                      <a:pt x="100" y="164"/>
                    </a:lnTo>
                    <a:lnTo>
                      <a:pt x="136" y="178"/>
                    </a:lnTo>
                    <a:lnTo>
                      <a:pt x="173" y="189"/>
                    </a:lnTo>
                    <a:lnTo>
                      <a:pt x="226" y="192"/>
                    </a:lnTo>
                    <a:lnTo>
                      <a:pt x="280" y="195"/>
                    </a:lnTo>
                  </a:path>
                </a:pathLst>
              </a:custGeom>
              <a:noFill/>
              <a:ln w="12700">
                <a:solidFill>
                  <a:srgbClr val="000000"/>
                </a:solidFill>
                <a:prstDash val="solid"/>
                <a:round/>
                <a:headEnd/>
                <a:tailEnd/>
              </a:ln>
            </p:spPr>
            <p:txBody>
              <a:bodyPr/>
              <a:lstStyle/>
              <a:p>
                <a:endParaRPr lang="en-US"/>
              </a:p>
            </p:txBody>
          </p:sp>
          <p:sp>
            <p:nvSpPr>
              <p:cNvPr id="1079" name="Freeform 71"/>
              <p:cNvSpPr>
                <a:spLocks/>
              </p:cNvSpPr>
              <p:nvPr/>
            </p:nvSpPr>
            <p:spPr bwMode="auto">
              <a:xfrm>
                <a:off x="5928" y="2034"/>
                <a:ext cx="302" cy="211"/>
              </a:xfrm>
              <a:custGeom>
                <a:avLst/>
                <a:gdLst>
                  <a:gd name="T0" fmla="*/ 0 w 302"/>
                  <a:gd name="T1" fmla="*/ 0 h 211"/>
                  <a:gd name="T2" fmla="*/ 14 w 302"/>
                  <a:gd name="T3" fmla="*/ 67 h 211"/>
                  <a:gd name="T4" fmla="*/ 31 w 302"/>
                  <a:gd name="T5" fmla="*/ 107 h 211"/>
                  <a:gd name="T6" fmla="*/ 51 w 302"/>
                  <a:gd name="T7" fmla="*/ 138 h 211"/>
                  <a:gd name="T8" fmla="*/ 84 w 302"/>
                  <a:gd name="T9" fmla="*/ 160 h 211"/>
                  <a:gd name="T10" fmla="*/ 125 w 302"/>
                  <a:gd name="T11" fmla="*/ 180 h 211"/>
                  <a:gd name="T12" fmla="*/ 173 w 302"/>
                  <a:gd name="T13" fmla="*/ 197 h 211"/>
                  <a:gd name="T14" fmla="*/ 240 w 302"/>
                  <a:gd name="T15" fmla="*/ 205 h 211"/>
                  <a:gd name="T16" fmla="*/ 302 w 302"/>
                  <a:gd name="T17" fmla="*/ 211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
                  <a:gd name="T28" fmla="*/ 0 h 211"/>
                  <a:gd name="T29" fmla="*/ 302 w 302"/>
                  <a:gd name="T30" fmla="*/ 211 h 2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 h="211">
                    <a:moveTo>
                      <a:pt x="0" y="0"/>
                    </a:moveTo>
                    <a:lnTo>
                      <a:pt x="14" y="67"/>
                    </a:lnTo>
                    <a:lnTo>
                      <a:pt x="31" y="107"/>
                    </a:lnTo>
                    <a:lnTo>
                      <a:pt x="51" y="138"/>
                    </a:lnTo>
                    <a:lnTo>
                      <a:pt x="84" y="160"/>
                    </a:lnTo>
                    <a:lnTo>
                      <a:pt x="125" y="180"/>
                    </a:lnTo>
                    <a:lnTo>
                      <a:pt x="173" y="197"/>
                    </a:lnTo>
                    <a:lnTo>
                      <a:pt x="240" y="205"/>
                    </a:lnTo>
                    <a:lnTo>
                      <a:pt x="302" y="211"/>
                    </a:lnTo>
                  </a:path>
                </a:pathLst>
              </a:custGeom>
              <a:noFill/>
              <a:ln w="12700">
                <a:solidFill>
                  <a:srgbClr val="000000"/>
                </a:solidFill>
                <a:prstDash val="solid"/>
                <a:round/>
                <a:headEnd/>
                <a:tailEnd/>
              </a:ln>
            </p:spPr>
            <p:txBody>
              <a:bodyPr/>
              <a:lstStyle/>
              <a:p>
                <a:endParaRPr lang="en-US"/>
              </a:p>
            </p:txBody>
          </p:sp>
          <p:sp>
            <p:nvSpPr>
              <p:cNvPr id="1080" name="Freeform 72"/>
              <p:cNvSpPr>
                <a:spLocks/>
              </p:cNvSpPr>
              <p:nvPr/>
            </p:nvSpPr>
            <p:spPr bwMode="auto">
              <a:xfrm>
                <a:off x="5903" y="2068"/>
                <a:ext cx="257" cy="224"/>
              </a:xfrm>
              <a:custGeom>
                <a:avLst/>
                <a:gdLst>
                  <a:gd name="T0" fmla="*/ 0 w 257"/>
                  <a:gd name="T1" fmla="*/ 0 h 224"/>
                  <a:gd name="T2" fmla="*/ 26 w 257"/>
                  <a:gd name="T3" fmla="*/ 98 h 224"/>
                  <a:gd name="T4" fmla="*/ 65 w 257"/>
                  <a:gd name="T5" fmla="*/ 151 h 224"/>
                  <a:gd name="T6" fmla="*/ 113 w 257"/>
                  <a:gd name="T7" fmla="*/ 190 h 224"/>
                  <a:gd name="T8" fmla="*/ 159 w 257"/>
                  <a:gd name="T9" fmla="*/ 210 h 224"/>
                  <a:gd name="T10" fmla="*/ 207 w 257"/>
                  <a:gd name="T11" fmla="*/ 221 h 224"/>
                  <a:gd name="T12" fmla="*/ 257 w 257"/>
                  <a:gd name="T13" fmla="*/ 224 h 224"/>
                  <a:gd name="T14" fmla="*/ 0 60000 65536"/>
                  <a:gd name="T15" fmla="*/ 0 60000 65536"/>
                  <a:gd name="T16" fmla="*/ 0 60000 65536"/>
                  <a:gd name="T17" fmla="*/ 0 60000 65536"/>
                  <a:gd name="T18" fmla="*/ 0 60000 65536"/>
                  <a:gd name="T19" fmla="*/ 0 60000 65536"/>
                  <a:gd name="T20" fmla="*/ 0 60000 65536"/>
                  <a:gd name="T21" fmla="*/ 0 w 257"/>
                  <a:gd name="T22" fmla="*/ 0 h 224"/>
                  <a:gd name="T23" fmla="*/ 257 w 257"/>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 h="224">
                    <a:moveTo>
                      <a:pt x="0" y="0"/>
                    </a:moveTo>
                    <a:lnTo>
                      <a:pt x="26" y="98"/>
                    </a:lnTo>
                    <a:lnTo>
                      <a:pt x="65" y="151"/>
                    </a:lnTo>
                    <a:lnTo>
                      <a:pt x="113" y="190"/>
                    </a:lnTo>
                    <a:lnTo>
                      <a:pt x="159" y="210"/>
                    </a:lnTo>
                    <a:lnTo>
                      <a:pt x="207" y="221"/>
                    </a:lnTo>
                    <a:lnTo>
                      <a:pt x="257" y="224"/>
                    </a:lnTo>
                  </a:path>
                </a:pathLst>
              </a:custGeom>
              <a:noFill/>
              <a:ln w="12700">
                <a:solidFill>
                  <a:srgbClr val="000000"/>
                </a:solidFill>
                <a:prstDash val="solid"/>
                <a:round/>
                <a:headEnd/>
                <a:tailEnd/>
              </a:ln>
            </p:spPr>
            <p:txBody>
              <a:bodyPr/>
              <a:lstStyle/>
              <a:p>
                <a:endParaRPr lang="en-US"/>
              </a:p>
            </p:txBody>
          </p:sp>
        </p:grpSp>
        <p:grpSp>
          <p:nvGrpSpPr>
            <p:cNvPr id="1043" name="Group 73"/>
            <p:cNvGrpSpPr>
              <a:grpSpLocks/>
            </p:cNvGrpSpPr>
            <p:nvPr/>
          </p:nvGrpSpPr>
          <p:grpSpPr bwMode="auto">
            <a:xfrm>
              <a:off x="5246" y="552"/>
              <a:ext cx="408" cy="491"/>
              <a:chOff x="5760" y="1854"/>
              <a:chExt cx="563" cy="678"/>
            </a:xfrm>
          </p:grpSpPr>
          <p:sp>
            <p:nvSpPr>
              <p:cNvPr id="1057" name="Freeform 74"/>
              <p:cNvSpPr>
                <a:spLocks/>
              </p:cNvSpPr>
              <p:nvPr/>
            </p:nvSpPr>
            <p:spPr bwMode="auto">
              <a:xfrm>
                <a:off x="5766" y="1863"/>
                <a:ext cx="405" cy="666"/>
              </a:xfrm>
              <a:custGeom>
                <a:avLst/>
                <a:gdLst>
                  <a:gd name="T0" fmla="*/ 230 w 405"/>
                  <a:gd name="T1" fmla="*/ 0 h 666"/>
                  <a:gd name="T2" fmla="*/ 171 w 405"/>
                  <a:gd name="T3" fmla="*/ 3 h 666"/>
                  <a:gd name="T4" fmla="*/ 137 w 405"/>
                  <a:gd name="T5" fmla="*/ 56 h 666"/>
                  <a:gd name="T6" fmla="*/ 42 w 405"/>
                  <a:gd name="T7" fmla="*/ 143 h 666"/>
                  <a:gd name="T8" fmla="*/ 0 w 405"/>
                  <a:gd name="T9" fmla="*/ 191 h 666"/>
                  <a:gd name="T10" fmla="*/ 28 w 405"/>
                  <a:gd name="T11" fmla="*/ 317 h 666"/>
                  <a:gd name="T12" fmla="*/ 50 w 405"/>
                  <a:gd name="T13" fmla="*/ 412 h 666"/>
                  <a:gd name="T14" fmla="*/ 107 w 405"/>
                  <a:gd name="T15" fmla="*/ 523 h 666"/>
                  <a:gd name="T16" fmla="*/ 205 w 405"/>
                  <a:gd name="T17" fmla="*/ 601 h 666"/>
                  <a:gd name="T18" fmla="*/ 315 w 405"/>
                  <a:gd name="T19" fmla="*/ 666 h 666"/>
                  <a:gd name="T20" fmla="*/ 318 w 405"/>
                  <a:gd name="T21" fmla="*/ 649 h 666"/>
                  <a:gd name="T22" fmla="*/ 326 w 405"/>
                  <a:gd name="T23" fmla="*/ 646 h 666"/>
                  <a:gd name="T24" fmla="*/ 326 w 405"/>
                  <a:gd name="T25" fmla="*/ 638 h 666"/>
                  <a:gd name="T26" fmla="*/ 326 w 405"/>
                  <a:gd name="T27" fmla="*/ 629 h 666"/>
                  <a:gd name="T28" fmla="*/ 326 w 405"/>
                  <a:gd name="T29" fmla="*/ 621 h 666"/>
                  <a:gd name="T30" fmla="*/ 326 w 405"/>
                  <a:gd name="T31" fmla="*/ 613 h 666"/>
                  <a:gd name="T32" fmla="*/ 335 w 405"/>
                  <a:gd name="T33" fmla="*/ 610 h 666"/>
                  <a:gd name="T34" fmla="*/ 343 w 405"/>
                  <a:gd name="T35" fmla="*/ 610 h 666"/>
                  <a:gd name="T36" fmla="*/ 352 w 405"/>
                  <a:gd name="T37" fmla="*/ 610 h 666"/>
                  <a:gd name="T38" fmla="*/ 360 w 405"/>
                  <a:gd name="T39" fmla="*/ 604 h 666"/>
                  <a:gd name="T40" fmla="*/ 360 w 405"/>
                  <a:gd name="T41" fmla="*/ 596 h 666"/>
                  <a:gd name="T42" fmla="*/ 360 w 405"/>
                  <a:gd name="T43" fmla="*/ 587 h 666"/>
                  <a:gd name="T44" fmla="*/ 360 w 405"/>
                  <a:gd name="T45" fmla="*/ 579 h 666"/>
                  <a:gd name="T46" fmla="*/ 369 w 405"/>
                  <a:gd name="T47" fmla="*/ 576 h 666"/>
                  <a:gd name="T48" fmla="*/ 377 w 405"/>
                  <a:gd name="T49" fmla="*/ 576 h 666"/>
                  <a:gd name="T50" fmla="*/ 385 w 405"/>
                  <a:gd name="T51" fmla="*/ 576 h 666"/>
                  <a:gd name="T52" fmla="*/ 391 w 405"/>
                  <a:gd name="T53" fmla="*/ 568 h 666"/>
                  <a:gd name="T54" fmla="*/ 388 w 405"/>
                  <a:gd name="T55" fmla="*/ 559 h 666"/>
                  <a:gd name="T56" fmla="*/ 388 w 405"/>
                  <a:gd name="T57" fmla="*/ 551 h 666"/>
                  <a:gd name="T58" fmla="*/ 397 w 405"/>
                  <a:gd name="T59" fmla="*/ 545 h 666"/>
                  <a:gd name="T60" fmla="*/ 405 w 405"/>
                  <a:gd name="T61" fmla="*/ 543 h 666"/>
                  <a:gd name="T62" fmla="*/ 255 w 405"/>
                  <a:gd name="T63" fmla="*/ 478 h 666"/>
                  <a:gd name="T64" fmla="*/ 109 w 405"/>
                  <a:gd name="T65" fmla="*/ 289 h 666"/>
                  <a:gd name="T66" fmla="*/ 115 w 405"/>
                  <a:gd name="T67" fmla="*/ 177 h 666"/>
                  <a:gd name="T68" fmla="*/ 216 w 405"/>
                  <a:gd name="T69" fmla="*/ 59 h 666"/>
                  <a:gd name="T70" fmla="*/ 230 w 405"/>
                  <a:gd name="T71" fmla="*/ 0 h 6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05"/>
                  <a:gd name="T109" fmla="*/ 0 h 666"/>
                  <a:gd name="T110" fmla="*/ 405 w 405"/>
                  <a:gd name="T111" fmla="*/ 666 h 6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05" h="666">
                    <a:moveTo>
                      <a:pt x="230" y="0"/>
                    </a:moveTo>
                    <a:lnTo>
                      <a:pt x="171" y="3"/>
                    </a:lnTo>
                    <a:lnTo>
                      <a:pt x="137" y="56"/>
                    </a:lnTo>
                    <a:lnTo>
                      <a:pt x="42" y="143"/>
                    </a:lnTo>
                    <a:lnTo>
                      <a:pt x="0" y="191"/>
                    </a:lnTo>
                    <a:lnTo>
                      <a:pt x="28" y="317"/>
                    </a:lnTo>
                    <a:lnTo>
                      <a:pt x="50" y="412"/>
                    </a:lnTo>
                    <a:lnTo>
                      <a:pt x="107" y="523"/>
                    </a:lnTo>
                    <a:lnTo>
                      <a:pt x="205" y="601"/>
                    </a:lnTo>
                    <a:lnTo>
                      <a:pt x="315" y="666"/>
                    </a:lnTo>
                    <a:lnTo>
                      <a:pt x="318" y="649"/>
                    </a:lnTo>
                    <a:lnTo>
                      <a:pt x="326" y="646"/>
                    </a:lnTo>
                    <a:lnTo>
                      <a:pt x="326" y="638"/>
                    </a:lnTo>
                    <a:lnTo>
                      <a:pt x="326" y="629"/>
                    </a:lnTo>
                    <a:lnTo>
                      <a:pt x="326" y="621"/>
                    </a:lnTo>
                    <a:lnTo>
                      <a:pt x="326" y="613"/>
                    </a:lnTo>
                    <a:lnTo>
                      <a:pt x="335" y="610"/>
                    </a:lnTo>
                    <a:lnTo>
                      <a:pt x="343" y="610"/>
                    </a:lnTo>
                    <a:lnTo>
                      <a:pt x="352" y="610"/>
                    </a:lnTo>
                    <a:lnTo>
                      <a:pt x="360" y="604"/>
                    </a:lnTo>
                    <a:lnTo>
                      <a:pt x="360" y="596"/>
                    </a:lnTo>
                    <a:lnTo>
                      <a:pt x="360" y="587"/>
                    </a:lnTo>
                    <a:lnTo>
                      <a:pt x="360" y="579"/>
                    </a:lnTo>
                    <a:lnTo>
                      <a:pt x="369" y="576"/>
                    </a:lnTo>
                    <a:lnTo>
                      <a:pt x="377" y="576"/>
                    </a:lnTo>
                    <a:lnTo>
                      <a:pt x="385" y="576"/>
                    </a:lnTo>
                    <a:lnTo>
                      <a:pt x="391" y="568"/>
                    </a:lnTo>
                    <a:lnTo>
                      <a:pt x="388" y="559"/>
                    </a:lnTo>
                    <a:lnTo>
                      <a:pt x="388" y="551"/>
                    </a:lnTo>
                    <a:lnTo>
                      <a:pt x="397" y="545"/>
                    </a:lnTo>
                    <a:lnTo>
                      <a:pt x="405" y="543"/>
                    </a:lnTo>
                    <a:lnTo>
                      <a:pt x="255" y="478"/>
                    </a:lnTo>
                    <a:lnTo>
                      <a:pt x="109" y="289"/>
                    </a:lnTo>
                    <a:lnTo>
                      <a:pt x="115" y="177"/>
                    </a:lnTo>
                    <a:lnTo>
                      <a:pt x="216" y="59"/>
                    </a:lnTo>
                    <a:lnTo>
                      <a:pt x="230" y="0"/>
                    </a:lnTo>
                    <a:close/>
                  </a:path>
                </a:pathLst>
              </a:custGeom>
              <a:solidFill>
                <a:srgbClr val="B2B2B2"/>
              </a:solidFill>
              <a:ln w="9525">
                <a:noFill/>
                <a:round/>
                <a:headEnd/>
                <a:tailEnd/>
              </a:ln>
            </p:spPr>
            <p:txBody>
              <a:bodyPr/>
              <a:lstStyle/>
              <a:p>
                <a:endParaRPr lang="en-US"/>
              </a:p>
            </p:txBody>
          </p:sp>
          <p:sp>
            <p:nvSpPr>
              <p:cNvPr id="1058" name="Freeform 75"/>
              <p:cNvSpPr>
                <a:spLocks/>
              </p:cNvSpPr>
              <p:nvPr/>
            </p:nvSpPr>
            <p:spPr bwMode="auto">
              <a:xfrm>
                <a:off x="5822" y="1857"/>
                <a:ext cx="492" cy="549"/>
              </a:xfrm>
              <a:custGeom>
                <a:avLst/>
                <a:gdLst>
                  <a:gd name="T0" fmla="*/ 191 w 492"/>
                  <a:gd name="T1" fmla="*/ 59 h 549"/>
                  <a:gd name="T2" fmla="*/ 220 w 492"/>
                  <a:gd name="T3" fmla="*/ 152 h 549"/>
                  <a:gd name="T4" fmla="*/ 253 w 492"/>
                  <a:gd name="T5" fmla="*/ 194 h 549"/>
                  <a:gd name="T6" fmla="*/ 329 w 492"/>
                  <a:gd name="T7" fmla="*/ 242 h 549"/>
                  <a:gd name="T8" fmla="*/ 439 w 492"/>
                  <a:gd name="T9" fmla="*/ 253 h 549"/>
                  <a:gd name="T10" fmla="*/ 492 w 492"/>
                  <a:gd name="T11" fmla="*/ 256 h 549"/>
                  <a:gd name="T12" fmla="*/ 484 w 492"/>
                  <a:gd name="T13" fmla="*/ 343 h 549"/>
                  <a:gd name="T14" fmla="*/ 444 w 492"/>
                  <a:gd name="T15" fmla="*/ 444 h 549"/>
                  <a:gd name="T16" fmla="*/ 374 w 492"/>
                  <a:gd name="T17" fmla="*/ 527 h 549"/>
                  <a:gd name="T18" fmla="*/ 352 w 492"/>
                  <a:gd name="T19" fmla="*/ 549 h 549"/>
                  <a:gd name="T20" fmla="*/ 216 w 492"/>
                  <a:gd name="T21" fmla="*/ 530 h 549"/>
                  <a:gd name="T22" fmla="*/ 112 w 492"/>
                  <a:gd name="T23" fmla="*/ 474 h 549"/>
                  <a:gd name="T24" fmla="*/ 64 w 492"/>
                  <a:gd name="T25" fmla="*/ 416 h 549"/>
                  <a:gd name="T26" fmla="*/ 22 w 492"/>
                  <a:gd name="T27" fmla="*/ 293 h 549"/>
                  <a:gd name="T28" fmla="*/ 0 w 492"/>
                  <a:gd name="T29" fmla="*/ 194 h 549"/>
                  <a:gd name="T30" fmla="*/ 121 w 492"/>
                  <a:gd name="T31" fmla="*/ 74 h 549"/>
                  <a:gd name="T32" fmla="*/ 180 w 492"/>
                  <a:gd name="T33" fmla="*/ 0 h 549"/>
                  <a:gd name="T34" fmla="*/ 191 w 492"/>
                  <a:gd name="T35" fmla="*/ 59 h 5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2"/>
                  <a:gd name="T55" fmla="*/ 0 h 549"/>
                  <a:gd name="T56" fmla="*/ 492 w 492"/>
                  <a:gd name="T57" fmla="*/ 549 h 5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2" h="549">
                    <a:moveTo>
                      <a:pt x="191" y="59"/>
                    </a:moveTo>
                    <a:lnTo>
                      <a:pt x="220" y="152"/>
                    </a:lnTo>
                    <a:lnTo>
                      <a:pt x="253" y="194"/>
                    </a:lnTo>
                    <a:lnTo>
                      <a:pt x="329" y="242"/>
                    </a:lnTo>
                    <a:lnTo>
                      <a:pt x="439" y="253"/>
                    </a:lnTo>
                    <a:lnTo>
                      <a:pt x="492" y="256"/>
                    </a:lnTo>
                    <a:lnTo>
                      <a:pt x="484" y="343"/>
                    </a:lnTo>
                    <a:lnTo>
                      <a:pt x="444" y="444"/>
                    </a:lnTo>
                    <a:lnTo>
                      <a:pt x="374" y="527"/>
                    </a:lnTo>
                    <a:lnTo>
                      <a:pt x="352" y="549"/>
                    </a:lnTo>
                    <a:lnTo>
                      <a:pt x="216" y="530"/>
                    </a:lnTo>
                    <a:lnTo>
                      <a:pt x="112" y="474"/>
                    </a:lnTo>
                    <a:lnTo>
                      <a:pt x="64" y="416"/>
                    </a:lnTo>
                    <a:lnTo>
                      <a:pt x="22" y="293"/>
                    </a:lnTo>
                    <a:lnTo>
                      <a:pt x="0" y="194"/>
                    </a:lnTo>
                    <a:lnTo>
                      <a:pt x="121" y="74"/>
                    </a:lnTo>
                    <a:lnTo>
                      <a:pt x="180" y="0"/>
                    </a:lnTo>
                    <a:lnTo>
                      <a:pt x="191" y="59"/>
                    </a:lnTo>
                    <a:close/>
                  </a:path>
                </a:pathLst>
              </a:custGeom>
              <a:solidFill>
                <a:srgbClr val="DDDDDD"/>
              </a:solidFill>
              <a:ln w="9525">
                <a:noFill/>
                <a:round/>
                <a:headEnd/>
                <a:tailEnd/>
              </a:ln>
            </p:spPr>
            <p:txBody>
              <a:bodyPr/>
              <a:lstStyle/>
              <a:p>
                <a:endParaRPr lang="en-US"/>
              </a:p>
            </p:txBody>
          </p:sp>
          <p:sp>
            <p:nvSpPr>
              <p:cNvPr id="1059" name="Freeform 76"/>
              <p:cNvSpPr>
                <a:spLocks/>
              </p:cNvSpPr>
              <p:nvPr/>
            </p:nvSpPr>
            <p:spPr bwMode="auto">
              <a:xfrm>
                <a:off x="5760" y="1854"/>
                <a:ext cx="563" cy="678"/>
              </a:xfrm>
              <a:custGeom>
                <a:avLst/>
                <a:gdLst>
                  <a:gd name="T0" fmla="*/ 171 w 563"/>
                  <a:gd name="T1" fmla="*/ 76 h 678"/>
                  <a:gd name="T2" fmla="*/ 146 w 563"/>
                  <a:gd name="T3" fmla="*/ 76 h 678"/>
                  <a:gd name="T4" fmla="*/ 14 w 563"/>
                  <a:gd name="T5" fmla="*/ 202 h 678"/>
                  <a:gd name="T6" fmla="*/ 65 w 563"/>
                  <a:gd name="T7" fmla="*/ 421 h 678"/>
                  <a:gd name="T8" fmla="*/ 141 w 563"/>
                  <a:gd name="T9" fmla="*/ 549 h 678"/>
                  <a:gd name="T10" fmla="*/ 304 w 563"/>
                  <a:gd name="T11" fmla="*/ 655 h 678"/>
                  <a:gd name="T12" fmla="*/ 244 w 563"/>
                  <a:gd name="T13" fmla="*/ 602 h 678"/>
                  <a:gd name="T14" fmla="*/ 84 w 563"/>
                  <a:gd name="T15" fmla="*/ 444 h 678"/>
                  <a:gd name="T16" fmla="*/ 124 w 563"/>
                  <a:gd name="T17" fmla="*/ 498 h 678"/>
                  <a:gd name="T18" fmla="*/ 242 w 563"/>
                  <a:gd name="T19" fmla="*/ 582 h 678"/>
                  <a:gd name="T20" fmla="*/ 324 w 563"/>
                  <a:gd name="T21" fmla="*/ 613 h 678"/>
                  <a:gd name="T22" fmla="*/ 335 w 563"/>
                  <a:gd name="T23" fmla="*/ 605 h 678"/>
                  <a:gd name="T24" fmla="*/ 278 w 563"/>
                  <a:gd name="T25" fmla="*/ 566 h 678"/>
                  <a:gd name="T26" fmla="*/ 141 w 563"/>
                  <a:gd name="T27" fmla="*/ 481 h 678"/>
                  <a:gd name="T28" fmla="*/ 216 w 563"/>
                  <a:gd name="T29" fmla="*/ 526 h 678"/>
                  <a:gd name="T30" fmla="*/ 355 w 563"/>
                  <a:gd name="T31" fmla="*/ 571 h 678"/>
                  <a:gd name="T32" fmla="*/ 389 w 563"/>
                  <a:gd name="T33" fmla="*/ 563 h 678"/>
                  <a:gd name="T34" fmla="*/ 256 w 563"/>
                  <a:gd name="T35" fmla="*/ 529 h 678"/>
                  <a:gd name="T36" fmla="*/ 169 w 563"/>
                  <a:gd name="T37" fmla="*/ 476 h 678"/>
                  <a:gd name="T38" fmla="*/ 101 w 563"/>
                  <a:gd name="T39" fmla="*/ 371 h 678"/>
                  <a:gd name="T40" fmla="*/ 56 w 563"/>
                  <a:gd name="T41" fmla="*/ 211 h 678"/>
                  <a:gd name="T42" fmla="*/ 84 w 563"/>
                  <a:gd name="T43" fmla="*/ 278 h 678"/>
                  <a:gd name="T44" fmla="*/ 149 w 563"/>
                  <a:gd name="T45" fmla="*/ 435 h 678"/>
                  <a:gd name="T46" fmla="*/ 273 w 563"/>
                  <a:gd name="T47" fmla="*/ 518 h 678"/>
                  <a:gd name="T48" fmla="*/ 414 w 563"/>
                  <a:gd name="T49" fmla="*/ 540 h 678"/>
                  <a:gd name="T50" fmla="*/ 504 w 563"/>
                  <a:gd name="T51" fmla="*/ 433 h 678"/>
                  <a:gd name="T52" fmla="*/ 543 w 563"/>
                  <a:gd name="T53" fmla="*/ 303 h 678"/>
                  <a:gd name="T54" fmla="*/ 442 w 563"/>
                  <a:gd name="T55" fmla="*/ 256 h 678"/>
                  <a:gd name="T56" fmla="*/ 352 w 563"/>
                  <a:gd name="T57" fmla="*/ 230 h 678"/>
                  <a:gd name="T58" fmla="*/ 270 w 563"/>
                  <a:gd name="T59" fmla="*/ 152 h 678"/>
                  <a:gd name="T60" fmla="*/ 236 w 563"/>
                  <a:gd name="T61" fmla="*/ 31 h 678"/>
                  <a:gd name="T62" fmla="*/ 253 w 563"/>
                  <a:gd name="T63" fmla="*/ 45 h 678"/>
                  <a:gd name="T64" fmla="*/ 288 w 563"/>
                  <a:gd name="T65" fmla="*/ 152 h 678"/>
                  <a:gd name="T66" fmla="*/ 363 w 563"/>
                  <a:gd name="T67" fmla="*/ 216 h 678"/>
                  <a:gd name="T68" fmla="*/ 470 w 563"/>
                  <a:gd name="T69" fmla="*/ 242 h 678"/>
                  <a:gd name="T70" fmla="*/ 563 w 563"/>
                  <a:gd name="T71" fmla="*/ 250 h 678"/>
                  <a:gd name="T72" fmla="*/ 543 w 563"/>
                  <a:gd name="T73" fmla="*/ 396 h 678"/>
                  <a:gd name="T74" fmla="*/ 462 w 563"/>
                  <a:gd name="T75" fmla="*/ 518 h 678"/>
                  <a:gd name="T76" fmla="*/ 406 w 563"/>
                  <a:gd name="T77" fmla="*/ 574 h 678"/>
                  <a:gd name="T78" fmla="*/ 392 w 563"/>
                  <a:gd name="T79" fmla="*/ 599 h 678"/>
                  <a:gd name="T80" fmla="*/ 375 w 563"/>
                  <a:gd name="T81" fmla="*/ 613 h 678"/>
                  <a:gd name="T82" fmla="*/ 344 w 563"/>
                  <a:gd name="T83" fmla="*/ 636 h 678"/>
                  <a:gd name="T84" fmla="*/ 327 w 563"/>
                  <a:gd name="T85" fmla="*/ 670 h 678"/>
                  <a:gd name="T86" fmla="*/ 194 w 563"/>
                  <a:gd name="T87" fmla="*/ 608 h 678"/>
                  <a:gd name="T88" fmla="*/ 90 w 563"/>
                  <a:gd name="T89" fmla="*/ 515 h 678"/>
                  <a:gd name="T90" fmla="*/ 42 w 563"/>
                  <a:gd name="T91" fmla="*/ 399 h 678"/>
                  <a:gd name="T92" fmla="*/ 3 w 563"/>
                  <a:gd name="T93" fmla="*/ 228 h 678"/>
                  <a:gd name="T94" fmla="*/ 101 w 563"/>
                  <a:gd name="T95" fmla="*/ 95 h 678"/>
                  <a:gd name="T96" fmla="*/ 171 w 563"/>
                  <a:gd name="T97" fmla="*/ 0 h 678"/>
                  <a:gd name="T98" fmla="*/ 188 w 563"/>
                  <a:gd name="T99" fmla="*/ 79 h 678"/>
                  <a:gd name="T100" fmla="*/ 56 w 563"/>
                  <a:gd name="T101" fmla="*/ 191 h 6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63"/>
                  <a:gd name="T154" fmla="*/ 0 h 678"/>
                  <a:gd name="T155" fmla="*/ 563 w 563"/>
                  <a:gd name="T156" fmla="*/ 678 h 6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63" h="678">
                    <a:moveTo>
                      <a:pt x="56" y="191"/>
                    </a:moveTo>
                    <a:lnTo>
                      <a:pt x="135" y="115"/>
                    </a:lnTo>
                    <a:lnTo>
                      <a:pt x="171" y="76"/>
                    </a:lnTo>
                    <a:lnTo>
                      <a:pt x="216" y="17"/>
                    </a:lnTo>
                    <a:lnTo>
                      <a:pt x="183" y="20"/>
                    </a:lnTo>
                    <a:lnTo>
                      <a:pt x="146" y="76"/>
                    </a:lnTo>
                    <a:lnTo>
                      <a:pt x="110" y="107"/>
                    </a:lnTo>
                    <a:lnTo>
                      <a:pt x="39" y="174"/>
                    </a:lnTo>
                    <a:lnTo>
                      <a:pt x="14" y="202"/>
                    </a:lnTo>
                    <a:lnTo>
                      <a:pt x="34" y="284"/>
                    </a:lnTo>
                    <a:lnTo>
                      <a:pt x="56" y="371"/>
                    </a:lnTo>
                    <a:lnTo>
                      <a:pt x="65" y="421"/>
                    </a:lnTo>
                    <a:lnTo>
                      <a:pt x="84" y="470"/>
                    </a:lnTo>
                    <a:lnTo>
                      <a:pt x="107" y="515"/>
                    </a:lnTo>
                    <a:lnTo>
                      <a:pt x="141" y="549"/>
                    </a:lnTo>
                    <a:lnTo>
                      <a:pt x="200" y="591"/>
                    </a:lnTo>
                    <a:lnTo>
                      <a:pt x="253" y="627"/>
                    </a:lnTo>
                    <a:lnTo>
                      <a:pt x="304" y="655"/>
                    </a:lnTo>
                    <a:lnTo>
                      <a:pt x="316" y="655"/>
                    </a:lnTo>
                    <a:lnTo>
                      <a:pt x="316" y="644"/>
                    </a:lnTo>
                    <a:lnTo>
                      <a:pt x="244" y="602"/>
                    </a:lnTo>
                    <a:lnTo>
                      <a:pt x="163" y="552"/>
                    </a:lnTo>
                    <a:lnTo>
                      <a:pt x="118" y="509"/>
                    </a:lnTo>
                    <a:lnTo>
                      <a:pt x="84" y="444"/>
                    </a:lnTo>
                    <a:lnTo>
                      <a:pt x="73" y="388"/>
                    </a:lnTo>
                    <a:lnTo>
                      <a:pt x="90" y="430"/>
                    </a:lnTo>
                    <a:lnTo>
                      <a:pt x="124" y="498"/>
                    </a:lnTo>
                    <a:lnTo>
                      <a:pt x="163" y="532"/>
                    </a:lnTo>
                    <a:lnTo>
                      <a:pt x="200" y="557"/>
                    </a:lnTo>
                    <a:lnTo>
                      <a:pt x="242" y="582"/>
                    </a:lnTo>
                    <a:lnTo>
                      <a:pt x="293" y="619"/>
                    </a:lnTo>
                    <a:lnTo>
                      <a:pt x="319" y="627"/>
                    </a:lnTo>
                    <a:lnTo>
                      <a:pt x="324" y="613"/>
                    </a:lnTo>
                    <a:lnTo>
                      <a:pt x="259" y="577"/>
                    </a:lnTo>
                    <a:lnTo>
                      <a:pt x="302" y="591"/>
                    </a:lnTo>
                    <a:lnTo>
                      <a:pt x="335" y="605"/>
                    </a:lnTo>
                    <a:lnTo>
                      <a:pt x="352" y="605"/>
                    </a:lnTo>
                    <a:lnTo>
                      <a:pt x="355" y="585"/>
                    </a:lnTo>
                    <a:lnTo>
                      <a:pt x="278" y="566"/>
                    </a:lnTo>
                    <a:lnTo>
                      <a:pt x="219" y="546"/>
                    </a:lnTo>
                    <a:lnTo>
                      <a:pt x="171" y="515"/>
                    </a:lnTo>
                    <a:lnTo>
                      <a:pt x="141" y="481"/>
                    </a:lnTo>
                    <a:lnTo>
                      <a:pt x="121" y="441"/>
                    </a:lnTo>
                    <a:lnTo>
                      <a:pt x="163" y="487"/>
                    </a:lnTo>
                    <a:lnTo>
                      <a:pt x="216" y="526"/>
                    </a:lnTo>
                    <a:lnTo>
                      <a:pt x="273" y="549"/>
                    </a:lnTo>
                    <a:lnTo>
                      <a:pt x="330" y="563"/>
                    </a:lnTo>
                    <a:lnTo>
                      <a:pt x="355" y="571"/>
                    </a:lnTo>
                    <a:lnTo>
                      <a:pt x="372" y="574"/>
                    </a:lnTo>
                    <a:lnTo>
                      <a:pt x="386" y="574"/>
                    </a:lnTo>
                    <a:lnTo>
                      <a:pt x="389" y="563"/>
                    </a:lnTo>
                    <a:lnTo>
                      <a:pt x="386" y="554"/>
                    </a:lnTo>
                    <a:lnTo>
                      <a:pt x="313" y="543"/>
                    </a:lnTo>
                    <a:lnTo>
                      <a:pt x="256" y="529"/>
                    </a:lnTo>
                    <a:lnTo>
                      <a:pt x="230" y="515"/>
                    </a:lnTo>
                    <a:lnTo>
                      <a:pt x="191" y="490"/>
                    </a:lnTo>
                    <a:lnTo>
                      <a:pt x="169" y="476"/>
                    </a:lnTo>
                    <a:lnTo>
                      <a:pt x="149" y="452"/>
                    </a:lnTo>
                    <a:lnTo>
                      <a:pt x="124" y="424"/>
                    </a:lnTo>
                    <a:lnTo>
                      <a:pt x="101" y="371"/>
                    </a:lnTo>
                    <a:lnTo>
                      <a:pt x="84" y="317"/>
                    </a:lnTo>
                    <a:lnTo>
                      <a:pt x="67" y="253"/>
                    </a:lnTo>
                    <a:lnTo>
                      <a:pt x="56" y="211"/>
                    </a:lnTo>
                    <a:lnTo>
                      <a:pt x="59" y="202"/>
                    </a:lnTo>
                    <a:lnTo>
                      <a:pt x="67" y="208"/>
                    </a:lnTo>
                    <a:lnTo>
                      <a:pt x="84" y="278"/>
                    </a:lnTo>
                    <a:lnTo>
                      <a:pt x="101" y="337"/>
                    </a:lnTo>
                    <a:lnTo>
                      <a:pt x="124" y="396"/>
                    </a:lnTo>
                    <a:lnTo>
                      <a:pt x="149" y="435"/>
                    </a:lnTo>
                    <a:lnTo>
                      <a:pt x="180" y="470"/>
                    </a:lnTo>
                    <a:lnTo>
                      <a:pt x="230" y="501"/>
                    </a:lnTo>
                    <a:lnTo>
                      <a:pt x="273" y="518"/>
                    </a:lnTo>
                    <a:lnTo>
                      <a:pt x="321" y="532"/>
                    </a:lnTo>
                    <a:lnTo>
                      <a:pt x="372" y="538"/>
                    </a:lnTo>
                    <a:lnTo>
                      <a:pt x="414" y="540"/>
                    </a:lnTo>
                    <a:lnTo>
                      <a:pt x="451" y="504"/>
                    </a:lnTo>
                    <a:lnTo>
                      <a:pt x="476" y="473"/>
                    </a:lnTo>
                    <a:lnTo>
                      <a:pt x="504" y="433"/>
                    </a:lnTo>
                    <a:lnTo>
                      <a:pt x="524" y="390"/>
                    </a:lnTo>
                    <a:lnTo>
                      <a:pt x="538" y="345"/>
                    </a:lnTo>
                    <a:lnTo>
                      <a:pt x="543" y="303"/>
                    </a:lnTo>
                    <a:lnTo>
                      <a:pt x="546" y="264"/>
                    </a:lnTo>
                    <a:lnTo>
                      <a:pt x="484" y="258"/>
                    </a:lnTo>
                    <a:lnTo>
                      <a:pt x="442" y="256"/>
                    </a:lnTo>
                    <a:lnTo>
                      <a:pt x="411" y="253"/>
                    </a:lnTo>
                    <a:lnTo>
                      <a:pt x="386" y="244"/>
                    </a:lnTo>
                    <a:lnTo>
                      <a:pt x="352" y="230"/>
                    </a:lnTo>
                    <a:lnTo>
                      <a:pt x="321" y="211"/>
                    </a:lnTo>
                    <a:lnTo>
                      <a:pt x="290" y="185"/>
                    </a:lnTo>
                    <a:lnTo>
                      <a:pt x="270" y="152"/>
                    </a:lnTo>
                    <a:lnTo>
                      <a:pt x="261" y="121"/>
                    </a:lnTo>
                    <a:lnTo>
                      <a:pt x="247" y="67"/>
                    </a:lnTo>
                    <a:lnTo>
                      <a:pt x="236" y="31"/>
                    </a:lnTo>
                    <a:lnTo>
                      <a:pt x="236" y="22"/>
                    </a:lnTo>
                    <a:lnTo>
                      <a:pt x="242" y="6"/>
                    </a:lnTo>
                    <a:lnTo>
                      <a:pt x="253" y="45"/>
                    </a:lnTo>
                    <a:lnTo>
                      <a:pt x="261" y="73"/>
                    </a:lnTo>
                    <a:lnTo>
                      <a:pt x="273" y="115"/>
                    </a:lnTo>
                    <a:lnTo>
                      <a:pt x="288" y="152"/>
                    </a:lnTo>
                    <a:lnTo>
                      <a:pt x="307" y="183"/>
                    </a:lnTo>
                    <a:lnTo>
                      <a:pt x="333" y="199"/>
                    </a:lnTo>
                    <a:lnTo>
                      <a:pt x="363" y="216"/>
                    </a:lnTo>
                    <a:lnTo>
                      <a:pt x="392" y="230"/>
                    </a:lnTo>
                    <a:lnTo>
                      <a:pt x="425" y="236"/>
                    </a:lnTo>
                    <a:lnTo>
                      <a:pt x="470" y="242"/>
                    </a:lnTo>
                    <a:lnTo>
                      <a:pt x="518" y="247"/>
                    </a:lnTo>
                    <a:lnTo>
                      <a:pt x="557" y="250"/>
                    </a:lnTo>
                    <a:lnTo>
                      <a:pt x="563" y="250"/>
                    </a:lnTo>
                    <a:lnTo>
                      <a:pt x="563" y="267"/>
                    </a:lnTo>
                    <a:lnTo>
                      <a:pt x="557" y="331"/>
                    </a:lnTo>
                    <a:lnTo>
                      <a:pt x="543" y="396"/>
                    </a:lnTo>
                    <a:lnTo>
                      <a:pt x="512" y="449"/>
                    </a:lnTo>
                    <a:lnTo>
                      <a:pt x="490" y="484"/>
                    </a:lnTo>
                    <a:lnTo>
                      <a:pt x="462" y="518"/>
                    </a:lnTo>
                    <a:lnTo>
                      <a:pt x="434" y="546"/>
                    </a:lnTo>
                    <a:lnTo>
                      <a:pt x="423" y="566"/>
                    </a:lnTo>
                    <a:lnTo>
                      <a:pt x="406" y="574"/>
                    </a:lnTo>
                    <a:lnTo>
                      <a:pt x="406" y="585"/>
                    </a:lnTo>
                    <a:lnTo>
                      <a:pt x="400" y="594"/>
                    </a:lnTo>
                    <a:lnTo>
                      <a:pt x="392" y="599"/>
                    </a:lnTo>
                    <a:lnTo>
                      <a:pt x="378" y="599"/>
                    </a:lnTo>
                    <a:lnTo>
                      <a:pt x="375" y="605"/>
                    </a:lnTo>
                    <a:lnTo>
                      <a:pt x="375" y="613"/>
                    </a:lnTo>
                    <a:lnTo>
                      <a:pt x="366" y="622"/>
                    </a:lnTo>
                    <a:lnTo>
                      <a:pt x="349" y="622"/>
                    </a:lnTo>
                    <a:lnTo>
                      <a:pt x="344" y="636"/>
                    </a:lnTo>
                    <a:lnTo>
                      <a:pt x="341" y="647"/>
                    </a:lnTo>
                    <a:lnTo>
                      <a:pt x="335" y="655"/>
                    </a:lnTo>
                    <a:lnTo>
                      <a:pt x="327" y="670"/>
                    </a:lnTo>
                    <a:lnTo>
                      <a:pt x="310" y="678"/>
                    </a:lnTo>
                    <a:lnTo>
                      <a:pt x="267" y="653"/>
                    </a:lnTo>
                    <a:lnTo>
                      <a:pt x="194" y="608"/>
                    </a:lnTo>
                    <a:lnTo>
                      <a:pt x="160" y="577"/>
                    </a:lnTo>
                    <a:lnTo>
                      <a:pt x="112" y="543"/>
                    </a:lnTo>
                    <a:lnTo>
                      <a:pt x="90" y="515"/>
                    </a:lnTo>
                    <a:lnTo>
                      <a:pt x="70" y="473"/>
                    </a:lnTo>
                    <a:lnTo>
                      <a:pt x="53" y="430"/>
                    </a:lnTo>
                    <a:lnTo>
                      <a:pt x="42" y="399"/>
                    </a:lnTo>
                    <a:lnTo>
                      <a:pt x="34" y="340"/>
                    </a:lnTo>
                    <a:lnTo>
                      <a:pt x="20" y="281"/>
                    </a:lnTo>
                    <a:lnTo>
                      <a:pt x="3" y="228"/>
                    </a:lnTo>
                    <a:lnTo>
                      <a:pt x="0" y="194"/>
                    </a:lnTo>
                    <a:lnTo>
                      <a:pt x="51" y="140"/>
                    </a:lnTo>
                    <a:lnTo>
                      <a:pt x="101" y="95"/>
                    </a:lnTo>
                    <a:lnTo>
                      <a:pt x="138" y="62"/>
                    </a:lnTo>
                    <a:lnTo>
                      <a:pt x="152" y="36"/>
                    </a:lnTo>
                    <a:lnTo>
                      <a:pt x="171" y="0"/>
                    </a:lnTo>
                    <a:lnTo>
                      <a:pt x="242" y="6"/>
                    </a:lnTo>
                    <a:lnTo>
                      <a:pt x="219" y="39"/>
                    </a:lnTo>
                    <a:lnTo>
                      <a:pt x="188" y="79"/>
                    </a:lnTo>
                    <a:lnTo>
                      <a:pt x="135" y="129"/>
                    </a:lnTo>
                    <a:lnTo>
                      <a:pt x="96" y="166"/>
                    </a:lnTo>
                    <a:lnTo>
                      <a:pt x="56" y="191"/>
                    </a:lnTo>
                    <a:close/>
                  </a:path>
                </a:pathLst>
              </a:custGeom>
              <a:solidFill>
                <a:srgbClr val="000000"/>
              </a:solidFill>
              <a:ln w="9525">
                <a:noFill/>
                <a:round/>
                <a:headEnd/>
                <a:tailEnd/>
              </a:ln>
            </p:spPr>
            <p:txBody>
              <a:bodyPr/>
              <a:lstStyle/>
              <a:p>
                <a:endParaRPr lang="en-US"/>
              </a:p>
            </p:txBody>
          </p:sp>
          <p:sp>
            <p:nvSpPr>
              <p:cNvPr id="1060" name="Freeform 77"/>
              <p:cNvSpPr>
                <a:spLocks/>
              </p:cNvSpPr>
              <p:nvPr/>
            </p:nvSpPr>
            <p:spPr bwMode="auto">
              <a:xfrm>
                <a:off x="5875" y="1966"/>
                <a:ext cx="375" cy="379"/>
              </a:xfrm>
              <a:custGeom>
                <a:avLst/>
                <a:gdLst>
                  <a:gd name="T0" fmla="*/ 0 w 375"/>
                  <a:gd name="T1" fmla="*/ 110 h 379"/>
                  <a:gd name="T2" fmla="*/ 107 w 375"/>
                  <a:gd name="T3" fmla="*/ 0 h 379"/>
                  <a:gd name="T4" fmla="*/ 119 w 375"/>
                  <a:gd name="T5" fmla="*/ 51 h 379"/>
                  <a:gd name="T6" fmla="*/ 138 w 375"/>
                  <a:gd name="T7" fmla="*/ 104 h 379"/>
                  <a:gd name="T8" fmla="*/ 170 w 375"/>
                  <a:gd name="T9" fmla="*/ 138 h 379"/>
                  <a:gd name="T10" fmla="*/ 218 w 375"/>
                  <a:gd name="T11" fmla="*/ 164 h 379"/>
                  <a:gd name="T12" fmla="*/ 274 w 375"/>
                  <a:gd name="T13" fmla="*/ 183 h 379"/>
                  <a:gd name="T14" fmla="*/ 328 w 375"/>
                  <a:gd name="T15" fmla="*/ 183 h 379"/>
                  <a:gd name="T16" fmla="*/ 375 w 375"/>
                  <a:gd name="T17" fmla="*/ 186 h 379"/>
                  <a:gd name="T18" fmla="*/ 373 w 375"/>
                  <a:gd name="T19" fmla="*/ 223 h 379"/>
                  <a:gd name="T20" fmla="*/ 356 w 375"/>
                  <a:gd name="T21" fmla="*/ 279 h 379"/>
                  <a:gd name="T22" fmla="*/ 325 w 375"/>
                  <a:gd name="T23" fmla="*/ 324 h 379"/>
                  <a:gd name="T24" fmla="*/ 291 w 375"/>
                  <a:gd name="T25" fmla="*/ 362 h 379"/>
                  <a:gd name="T26" fmla="*/ 277 w 375"/>
                  <a:gd name="T27" fmla="*/ 379 h 379"/>
                  <a:gd name="T28" fmla="*/ 204 w 375"/>
                  <a:gd name="T29" fmla="*/ 373 h 379"/>
                  <a:gd name="T30" fmla="*/ 138 w 375"/>
                  <a:gd name="T31" fmla="*/ 359 h 379"/>
                  <a:gd name="T32" fmla="*/ 90 w 375"/>
                  <a:gd name="T33" fmla="*/ 327 h 379"/>
                  <a:gd name="T34" fmla="*/ 65 w 375"/>
                  <a:gd name="T35" fmla="*/ 293 h 379"/>
                  <a:gd name="T36" fmla="*/ 40 w 375"/>
                  <a:gd name="T37" fmla="*/ 251 h 379"/>
                  <a:gd name="T38" fmla="*/ 23 w 375"/>
                  <a:gd name="T39" fmla="*/ 200 h 379"/>
                  <a:gd name="T40" fmla="*/ 9 w 375"/>
                  <a:gd name="T41" fmla="*/ 147 h 379"/>
                  <a:gd name="T42" fmla="*/ 0 w 375"/>
                  <a:gd name="T43" fmla="*/ 110 h 37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75"/>
                  <a:gd name="T67" fmla="*/ 0 h 379"/>
                  <a:gd name="T68" fmla="*/ 375 w 375"/>
                  <a:gd name="T69" fmla="*/ 379 h 37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75" h="379">
                    <a:moveTo>
                      <a:pt x="0" y="110"/>
                    </a:moveTo>
                    <a:lnTo>
                      <a:pt x="107" y="0"/>
                    </a:lnTo>
                    <a:lnTo>
                      <a:pt x="119" y="51"/>
                    </a:lnTo>
                    <a:lnTo>
                      <a:pt x="138" y="104"/>
                    </a:lnTo>
                    <a:lnTo>
                      <a:pt x="170" y="138"/>
                    </a:lnTo>
                    <a:lnTo>
                      <a:pt x="218" y="164"/>
                    </a:lnTo>
                    <a:lnTo>
                      <a:pt x="274" y="183"/>
                    </a:lnTo>
                    <a:lnTo>
                      <a:pt x="328" y="183"/>
                    </a:lnTo>
                    <a:lnTo>
                      <a:pt x="375" y="186"/>
                    </a:lnTo>
                    <a:lnTo>
                      <a:pt x="373" y="223"/>
                    </a:lnTo>
                    <a:lnTo>
                      <a:pt x="356" y="279"/>
                    </a:lnTo>
                    <a:lnTo>
                      <a:pt x="325" y="324"/>
                    </a:lnTo>
                    <a:lnTo>
                      <a:pt x="291" y="362"/>
                    </a:lnTo>
                    <a:lnTo>
                      <a:pt x="277" y="379"/>
                    </a:lnTo>
                    <a:lnTo>
                      <a:pt x="204" y="373"/>
                    </a:lnTo>
                    <a:lnTo>
                      <a:pt x="138" y="359"/>
                    </a:lnTo>
                    <a:lnTo>
                      <a:pt x="90" y="327"/>
                    </a:lnTo>
                    <a:lnTo>
                      <a:pt x="65" y="293"/>
                    </a:lnTo>
                    <a:lnTo>
                      <a:pt x="40" y="251"/>
                    </a:lnTo>
                    <a:lnTo>
                      <a:pt x="23" y="200"/>
                    </a:lnTo>
                    <a:lnTo>
                      <a:pt x="9" y="147"/>
                    </a:lnTo>
                    <a:lnTo>
                      <a:pt x="0" y="110"/>
                    </a:lnTo>
                    <a:close/>
                  </a:path>
                </a:pathLst>
              </a:custGeom>
              <a:solidFill>
                <a:srgbClr val="FFFFFF"/>
              </a:solidFill>
              <a:ln w="12700">
                <a:solidFill>
                  <a:srgbClr val="000000"/>
                </a:solidFill>
                <a:prstDash val="solid"/>
                <a:round/>
                <a:headEnd/>
                <a:tailEnd/>
              </a:ln>
            </p:spPr>
            <p:txBody>
              <a:bodyPr/>
              <a:lstStyle/>
              <a:p>
                <a:endParaRPr lang="en-US"/>
              </a:p>
            </p:txBody>
          </p:sp>
          <p:sp>
            <p:nvSpPr>
              <p:cNvPr id="1061" name="Line 78"/>
              <p:cNvSpPr>
                <a:spLocks noChangeShapeType="1"/>
              </p:cNvSpPr>
              <p:nvPr/>
            </p:nvSpPr>
            <p:spPr bwMode="auto">
              <a:xfrm flipV="1">
                <a:off x="5894" y="2025"/>
                <a:ext cx="99" cy="114"/>
              </a:xfrm>
              <a:prstGeom prst="line">
                <a:avLst/>
              </a:prstGeom>
              <a:noFill/>
              <a:ln w="12700">
                <a:solidFill>
                  <a:srgbClr val="000000"/>
                </a:solidFill>
                <a:round/>
                <a:headEnd/>
                <a:tailEnd/>
              </a:ln>
            </p:spPr>
            <p:txBody>
              <a:bodyPr/>
              <a:lstStyle/>
              <a:p>
                <a:endParaRPr lang="en-US"/>
              </a:p>
            </p:txBody>
          </p:sp>
          <p:sp>
            <p:nvSpPr>
              <p:cNvPr id="1062" name="Freeform 79"/>
              <p:cNvSpPr>
                <a:spLocks/>
              </p:cNvSpPr>
              <p:nvPr/>
            </p:nvSpPr>
            <p:spPr bwMode="auto">
              <a:xfrm>
                <a:off x="5912" y="2077"/>
                <a:ext cx="101" cy="122"/>
              </a:xfrm>
              <a:custGeom>
                <a:avLst/>
                <a:gdLst>
                  <a:gd name="T0" fmla="*/ 101 w 101"/>
                  <a:gd name="T1" fmla="*/ 0 h 122"/>
                  <a:gd name="T2" fmla="*/ 64 w 101"/>
                  <a:gd name="T3" fmla="*/ 50 h 122"/>
                  <a:gd name="T4" fmla="*/ 19 w 101"/>
                  <a:gd name="T5" fmla="*/ 100 h 122"/>
                  <a:gd name="T6" fmla="*/ 0 w 101"/>
                  <a:gd name="T7" fmla="*/ 122 h 122"/>
                  <a:gd name="T8" fmla="*/ 0 60000 65536"/>
                  <a:gd name="T9" fmla="*/ 0 60000 65536"/>
                  <a:gd name="T10" fmla="*/ 0 60000 65536"/>
                  <a:gd name="T11" fmla="*/ 0 60000 65536"/>
                  <a:gd name="T12" fmla="*/ 0 w 101"/>
                  <a:gd name="T13" fmla="*/ 0 h 122"/>
                  <a:gd name="T14" fmla="*/ 101 w 101"/>
                  <a:gd name="T15" fmla="*/ 122 h 122"/>
                </a:gdLst>
                <a:ahLst/>
                <a:cxnLst>
                  <a:cxn ang="T8">
                    <a:pos x="T0" y="T1"/>
                  </a:cxn>
                  <a:cxn ang="T9">
                    <a:pos x="T2" y="T3"/>
                  </a:cxn>
                  <a:cxn ang="T10">
                    <a:pos x="T4" y="T5"/>
                  </a:cxn>
                  <a:cxn ang="T11">
                    <a:pos x="T6" y="T7"/>
                  </a:cxn>
                </a:cxnLst>
                <a:rect l="T12" t="T13" r="T14" b="T15"/>
                <a:pathLst>
                  <a:path w="101" h="122">
                    <a:moveTo>
                      <a:pt x="101" y="0"/>
                    </a:moveTo>
                    <a:lnTo>
                      <a:pt x="64" y="50"/>
                    </a:lnTo>
                    <a:lnTo>
                      <a:pt x="19" y="100"/>
                    </a:lnTo>
                    <a:lnTo>
                      <a:pt x="0" y="122"/>
                    </a:lnTo>
                  </a:path>
                </a:pathLst>
              </a:custGeom>
              <a:noFill/>
              <a:ln w="12700">
                <a:solidFill>
                  <a:srgbClr val="000000"/>
                </a:solidFill>
                <a:prstDash val="solid"/>
                <a:round/>
                <a:headEnd/>
                <a:tailEnd/>
              </a:ln>
            </p:spPr>
            <p:txBody>
              <a:bodyPr/>
              <a:lstStyle/>
              <a:p>
                <a:endParaRPr lang="en-US"/>
              </a:p>
            </p:txBody>
          </p:sp>
          <p:sp>
            <p:nvSpPr>
              <p:cNvPr id="1063" name="Freeform 80"/>
              <p:cNvSpPr>
                <a:spLocks/>
              </p:cNvSpPr>
              <p:nvPr/>
            </p:nvSpPr>
            <p:spPr bwMode="auto">
              <a:xfrm>
                <a:off x="5949" y="2115"/>
                <a:ext cx="104" cy="146"/>
              </a:xfrm>
              <a:custGeom>
                <a:avLst/>
                <a:gdLst>
                  <a:gd name="T0" fmla="*/ 104 w 104"/>
                  <a:gd name="T1" fmla="*/ 0 h 146"/>
                  <a:gd name="T2" fmla="*/ 81 w 104"/>
                  <a:gd name="T3" fmla="*/ 48 h 146"/>
                  <a:gd name="T4" fmla="*/ 42 w 104"/>
                  <a:gd name="T5" fmla="*/ 107 h 146"/>
                  <a:gd name="T6" fmla="*/ 0 w 104"/>
                  <a:gd name="T7" fmla="*/ 146 h 146"/>
                  <a:gd name="T8" fmla="*/ 0 60000 65536"/>
                  <a:gd name="T9" fmla="*/ 0 60000 65536"/>
                  <a:gd name="T10" fmla="*/ 0 60000 65536"/>
                  <a:gd name="T11" fmla="*/ 0 60000 65536"/>
                  <a:gd name="T12" fmla="*/ 0 w 104"/>
                  <a:gd name="T13" fmla="*/ 0 h 146"/>
                  <a:gd name="T14" fmla="*/ 104 w 104"/>
                  <a:gd name="T15" fmla="*/ 146 h 146"/>
                </a:gdLst>
                <a:ahLst/>
                <a:cxnLst>
                  <a:cxn ang="T8">
                    <a:pos x="T0" y="T1"/>
                  </a:cxn>
                  <a:cxn ang="T9">
                    <a:pos x="T2" y="T3"/>
                  </a:cxn>
                  <a:cxn ang="T10">
                    <a:pos x="T4" y="T5"/>
                  </a:cxn>
                  <a:cxn ang="T11">
                    <a:pos x="T6" y="T7"/>
                  </a:cxn>
                </a:cxnLst>
                <a:rect l="T12" t="T13" r="T14" b="T15"/>
                <a:pathLst>
                  <a:path w="104" h="146">
                    <a:moveTo>
                      <a:pt x="104" y="0"/>
                    </a:moveTo>
                    <a:lnTo>
                      <a:pt x="81" y="48"/>
                    </a:lnTo>
                    <a:lnTo>
                      <a:pt x="42" y="107"/>
                    </a:lnTo>
                    <a:lnTo>
                      <a:pt x="0" y="146"/>
                    </a:lnTo>
                  </a:path>
                </a:pathLst>
              </a:custGeom>
              <a:noFill/>
              <a:ln w="12700">
                <a:solidFill>
                  <a:srgbClr val="000000"/>
                </a:solidFill>
                <a:prstDash val="solid"/>
                <a:round/>
                <a:headEnd/>
                <a:tailEnd/>
              </a:ln>
            </p:spPr>
            <p:txBody>
              <a:bodyPr/>
              <a:lstStyle/>
              <a:p>
                <a:endParaRPr lang="en-US"/>
              </a:p>
            </p:txBody>
          </p:sp>
          <p:sp>
            <p:nvSpPr>
              <p:cNvPr id="1064" name="Freeform 81"/>
              <p:cNvSpPr>
                <a:spLocks/>
              </p:cNvSpPr>
              <p:nvPr/>
            </p:nvSpPr>
            <p:spPr bwMode="auto">
              <a:xfrm>
                <a:off x="6005" y="2143"/>
                <a:ext cx="107" cy="173"/>
              </a:xfrm>
              <a:custGeom>
                <a:avLst/>
                <a:gdLst>
                  <a:gd name="T0" fmla="*/ 107 w 107"/>
                  <a:gd name="T1" fmla="*/ 0 h 173"/>
                  <a:gd name="T2" fmla="*/ 90 w 107"/>
                  <a:gd name="T3" fmla="*/ 62 h 173"/>
                  <a:gd name="T4" fmla="*/ 57 w 107"/>
                  <a:gd name="T5" fmla="*/ 111 h 173"/>
                  <a:gd name="T6" fmla="*/ 20 w 107"/>
                  <a:gd name="T7" fmla="*/ 153 h 173"/>
                  <a:gd name="T8" fmla="*/ 0 w 107"/>
                  <a:gd name="T9" fmla="*/ 173 h 173"/>
                  <a:gd name="T10" fmla="*/ 0 60000 65536"/>
                  <a:gd name="T11" fmla="*/ 0 60000 65536"/>
                  <a:gd name="T12" fmla="*/ 0 60000 65536"/>
                  <a:gd name="T13" fmla="*/ 0 60000 65536"/>
                  <a:gd name="T14" fmla="*/ 0 60000 65536"/>
                  <a:gd name="T15" fmla="*/ 0 w 107"/>
                  <a:gd name="T16" fmla="*/ 0 h 173"/>
                  <a:gd name="T17" fmla="*/ 107 w 107"/>
                  <a:gd name="T18" fmla="*/ 173 h 173"/>
                </a:gdLst>
                <a:ahLst/>
                <a:cxnLst>
                  <a:cxn ang="T10">
                    <a:pos x="T0" y="T1"/>
                  </a:cxn>
                  <a:cxn ang="T11">
                    <a:pos x="T2" y="T3"/>
                  </a:cxn>
                  <a:cxn ang="T12">
                    <a:pos x="T4" y="T5"/>
                  </a:cxn>
                  <a:cxn ang="T13">
                    <a:pos x="T6" y="T7"/>
                  </a:cxn>
                  <a:cxn ang="T14">
                    <a:pos x="T8" y="T9"/>
                  </a:cxn>
                </a:cxnLst>
                <a:rect l="T15" t="T16" r="T17" b="T18"/>
                <a:pathLst>
                  <a:path w="107" h="173">
                    <a:moveTo>
                      <a:pt x="107" y="0"/>
                    </a:moveTo>
                    <a:lnTo>
                      <a:pt x="90" y="62"/>
                    </a:lnTo>
                    <a:lnTo>
                      <a:pt x="57" y="111"/>
                    </a:lnTo>
                    <a:lnTo>
                      <a:pt x="20" y="153"/>
                    </a:lnTo>
                    <a:lnTo>
                      <a:pt x="0" y="173"/>
                    </a:lnTo>
                  </a:path>
                </a:pathLst>
              </a:custGeom>
              <a:noFill/>
              <a:ln w="12700">
                <a:solidFill>
                  <a:srgbClr val="000000"/>
                </a:solidFill>
                <a:prstDash val="solid"/>
                <a:round/>
                <a:headEnd/>
                <a:tailEnd/>
              </a:ln>
            </p:spPr>
            <p:txBody>
              <a:bodyPr/>
              <a:lstStyle/>
              <a:p>
                <a:endParaRPr lang="en-US"/>
              </a:p>
            </p:txBody>
          </p:sp>
          <p:sp>
            <p:nvSpPr>
              <p:cNvPr id="1065" name="Freeform 82"/>
              <p:cNvSpPr>
                <a:spLocks/>
              </p:cNvSpPr>
              <p:nvPr/>
            </p:nvSpPr>
            <p:spPr bwMode="auto">
              <a:xfrm>
                <a:off x="6075" y="2158"/>
                <a:ext cx="105" cy="178"/>
              </a:xfrm>
              <a:custGeom>
                <a:avLst/>
                <a:gdLst>
                  <a:gd name="T0" fmla="*/ 105 w 105"/>
                  <a:gd name="T1" fmla="*/ 0 h 178"/>
                  <a:gd name="T2" fmla="*/ 99 w 105"/>
                  <a:gd name="T3" fmla="*/ 39 h 178"/>
                  <a:gd name="T4" fmla="*/ 82 w 105"/>
                  <a:gd name="T5" fmla="*/ 84 h 178"/>
                  <a:gd name="T6" fmla="*/ 48 w 105"/>
                  <a:gd name="T7" fmla="*/ 124 h 178"/>
                  <a:gd name="T8" fmla="*/ 26 w 105"/>
                  <a:gd name="T9" fmla="*/ 149 h 178"/>
                  <a:gd name="T10" fmla="*/ 0 w 105"/>
                  <a:gd name="T11" fmla="*/ 178 h 178"/>
                  <a:gd name="T12" fmla="*/ 0 60000 65536"/>
                  <a:gd name="T13" fmla="*/ 0 60000 65536"/>
                  <a:gd name="T14" fmla="*/ 0 60000 65536"/>
                  <a:gd name="T15" fmla="*/ 0 60000 65536"/>
                  <a:gd name="T16" fmla="*/ 0 60000 65536"/>
                  <a:gd name="T17" fmla="*/ 0 60000 65536"/>
                  <a:gd name="T18" fmla="*/ 0 w 105"/>
                  <a:gd name="T19" fmla="*/ 0 h 178"/>
                  <a:gd name="T20" fmla="*/ 105 w 105"/>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105" h="178">
                    <a:moveTo>
                      <a:pt x="105" y="0"/>
                    </a:moveTo>
                    <a:lnTo>
                      <a:pt x="99" y="39"/>
                    </a:lnTo>
                    <a:lnTo>
                      <a:pt x="82" y="84"/>
                    </a:lnTo>
                    <a:lnTo>
                      <a:pt x="48" y="124"/>
                    </a:lnTo>
                    <a:lnTo>
                      <a:pt x="26" y="149"/>
                    </a:lnTo>
                    <a:lnTo>
                      <a:pt x="0" y="178"/>
                    </a:lnTo>
                  </a:path>
                </a:pathLst>
              </a:custGeom>
              <a:noFill/>
              <a:ln w="12700">
                <a:solidFill>
                  <a:srgbClr val="000000"/>
                </a:solidFill>
                <a:prstDash val="solid"/>
                <a:round/>
                <a:headEnd/>
                <a:tailEnd/>
              </a:ln>
            </p:spPr>
            <p:txBody>
              <a:bodyPr/>
              <a:lstStyle/>
              <a:p>
                <a:endParaRPr lang="en-US"/>
              </a:p>
            </p:txBody>
          </p:sp>
          <p:sp>
            <p:nvSpPr>
              <p:cNvPr id="1066" name="Freeform 83"/>
              <p:cNvSpPr>
                <a:spLocks/>
              </p:cNvSpPr>
              <p:nvPr/>
            </p:nvSpPr>
            <p:spPr bwMode="auto">
              <a:xfrm>
                <a:off x="5962" y="2000"/>
                <a:ext cx="280" cy="195"/>
              </a:xfrm>
              <a:custGeom>
                <a:avLst/>
                <a:gdLst>
                  <a:gd name="T0" fmla="*/ 0 w 280"/>
                  <a:gd name="T1" fmla="*/ 0 h 195"/>
                  <a:gd name="T2" fmla="*/ 6 w 280"/>
                  <a:gd name="T3" fmla="*/ 45 h 195"/>
                  <a:gd name="T4" fmla="*/ 17 w 280"/>
                  <a:gd name="T5" fmla="*/ 90 h 195"/>
                  <a:gd name="T6" fmla="*/ 34 w 280"/>
                  <a:gd name="T7" fmla="*/ 124 h 195"/>
                  <a:gd name="T8" fmla="*/ 56 w 280"/>
                  <a:gd name="T9" fmla="*/ 150 h 195"/>
                  <a:gd name="T10" fmla="*/ 100 w 280"/>
                  <a:gd name="T11" fmla="*/ 164 h 195"/>
                  <a:gd name="T12" fmla="*/ 136 w 280"/>
                  <a:gd name="T13" fmla="*/ 178 h 195"/>
                  <a:gd name="T14" fmla="*/ 173 w 280"/>
                  <a:gd name="T15" fmla="*/ 189 h 195"/>
                  <a:gd name="T16" fmla="*/ 226 w 280"/>
                  <a:gd name="T17" fmla="*/ 192 h 195"/>
                  <a:gd name="T18" fmla="*/ 280 w 280"/>
                  <a:gd name="T19" fmla="*/ 195 h 1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0"/>
                  <a:gd name="T31" fmla="*/ 0 h 195"/>
                  <a:gd name="T32" fmla="*/ 280 w 280"/>
                  <a:gd name="T33" fmla="*/ 195 h 1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0" h="195">
                    <a:moveTo>
                      <a:pt x="0" y="0"/>
                    </a:moveTo>
                    <a:lnTo>
                      <a:pt x="6" y="45"/>
                    </a:lnTo>
                    <a:lnTo>
                      <a:pt x="17" y="90"/>
                    </a:lnTo>
                    <a:lnTo>
                      <a:pt x="34" y="124"/>
                    </a:lnTo>
                    <a:lnTo>
                      <a:pt x="56" y="150"/>
                    </a:lnTo>
                    <a:lnTo>
                      <a:pt x="100" y="164"/>
                    </a:lnTo>
                    <a:lnTo>
                      <a:pt x="136" y="178"/>
                    </a:lnTo>
                    <a:lnTo>
                      <a:pt x="173" y="189"/>
                    </a:lnTo>
                    <a:lnTo>
                      <a:pt x="226" y="192"/>
                    </a:lnTo>
                    <a:lnTo>
                      <a:pt x="280" y="195"/>
                    </a:lnTo>
                  </a:path>
                </a:pathLst>
              </a:custGeom>
              <a:noFill/>
              <a:ln w="12700">
                <a:solidFill>
                  <a:srgbClr val="000000"/>
                </a:solidFill>
                <a:prstDash val="solid"/>
                <a:round/>
                <a:headEnd/>
                <a:tailEnd/>
              </a:ln>
            </p:spPr>
            <p:txBody>
              <a:bodyPr/>
              <a:lstStyle/>
              <a:p>
                <a:endParaRPr lang="en-US"/>
              </a:p>
            </p:txBody>
          </p:sp>
          <p:sp>
            <p:nvSpPr>
              <p:cNvPr id="1067" name="Freeform 84"/>
              <p:cNvSpPr>
                <a:spLocks/>
              </p:cNvSpPr>
              <p:nvPr/>
            </p:nvSpPr>
            <p:spPr bwMode="auto">
              <a:xfrm>
                <a:off x="5928" y="2034"/>
                <a:ext cx="302" cy="211"/>
              </a:xfrm>
              <a:custGeom>
                <a:avLst/>
                <a:gdLst>
                  <a:gd name="T0" fmla="*/ 0 w 302"/>
                  <a:gd name="T1" fmla="*/ 0 h 211"/>
                  <a:gd name="T2" fmla="*/ 14 w 302"/>
                  <a:gd name="T3" fmla="*/ 67 h 211"/>
                  <a:gd name="T4" fmla="*/ 31 w 302"/>
                  <a:gd name="T5" fmla="*/ 107 h 211"/>
                  <a:gd name="T6" fmla="*/ 51 w 302"/>
                  <a:gd name="T7" fmla="*/ 138 h 211"/>
                  <a:gd name="T8" fmla="*/ 84 w 302"/>
                  <a:gd name="T9" fmla="*/ 160 h 211"/>
                  <a:gd name="T10" fmla="*/ 125 w 302"/>
                  <a:gd name="T11" fmla="*/ 180 h 211"/>
                  <a:gd name="T12" fmla="*/ 173 w 302"/>
                  <a:gd name="T13" fmla="*/ 197 h 211"/>
                  <a:gd name="T14" fmla="*/ 240 w 302"/>
                  <a:gd name="T15" fmla="*/ 205 h 211"/>
                  <a:gd name="T16" fmla="*/ 302 w 302"/>
                  <a:gd name="T17" fmla="*/ 211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
                  <a:gd name="T28" fmla="*/ 0 h 211"/>
                  <a:gd name="T29" fmla="*/ 302 w 302"/>
                  <a:gd name="T30" fmla="*/ 211 h 2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 h="211">
                    <a:moveTo>
                      <a:pt x="0" y="0"/>
                    </a:moveTo>
                    <a:lnTo>
                      <a:pt x="14" y="67"/>
                    </a:lnTo>
                    <a:lnTo>
                      <a:pt x="31" y="107"/>
                    </a:lnTo>
                    <a:lnTo>
                      <a:pt x="51" y="138"/>
                    </a:lnTo>
                    <a:lnTo>
                      <a:pt x="84" y="160"/>
                    </a:lnTo>
                    <a:lnTo>
                      <a:pt x="125" y="180"/>
                    </a:lnTo>
                    <a:lnTo>
                      <a:pt x="173" y="197"/>
                    </a:lnTo>
                    <a:lnTo>
                      <a:pt x="240" y="205"/>
                    </a:lnTo>
                    <a:lnTo>
                      <a:pt x="302" y="211"/>
                    </a:lnTo>
                  </a:path>
                </a:pathLst>
              </a:custGeom>
              <a:noFill/>
              <a:ln w="12700">
                <a:solidFill>
                  <a:srgbClr val="000000"/>
                </a:solidFill>
                <a:prstDash val="solid"/>
                <a:round/>
                <a:headEnd/>
                <a:tailEnd/>
              </a:ln>
            </p:spPr>
            <p:txBody>
              <a:bodyPr/>
              <a:lstStyle/>
              <a:p>
                <a:endParaRPr lang="en-US"/>
              </a:p>
            </p:txBody>
          </p:sp>
          <p:sp>
            <p:nvSpPr>
              <p:cNvPr id="1068" name="Freeform 85"/>
              <p:cNvSpPr>
                <a:spLocks/>
              </p:cNvSpPr>
              <p:nvPr/>
            </p:nvSpPr>
            <p:spPr bwMode="auto">
              <a:xfrm>
                <a:off x="5903" y="2068"/>
                <a:ext cx="257" cy="224"/>
              </a:xfrm>
              <a:custGeom>
                <a:avLst/>
                <a:gdLst>
                  <a:gd name="T0" fmla="*/ 0 w 257"/>
                  <a:gd name="T1" fmla="*/ 0 h 224"/>
                  <a:gd name="T2" fmla="*/ 26 w 257"/>
                  <a:gd name="T3" fmla="*/ 98 h 224"/>
                  <a:gd name="T4" fmla="*/ 65 w 257"/>
                  <a:gd name="T5" fmla="*/ 151 h 224"/>
                  <a:gd name="T6" fmla="*/ 113 w 257"/>
                  <a:gd name="T7" fmla="*/ 190 h 224"/>
                  <a:gd name="T8" fmla="*/ 159 w 257"/>
                  <a:gd name="T9" fmla="*/ 210 h 224"/>
                  <a:gd name="T10" fmla="*/ 207 w 257"/>
                  <a:gd name="T11" fmla="*/ 221 h 224"/>
                  <a:gd name="T12" fmla="*/ 257 w 257"/>
                  <a:gd name="T13" fmla="*/ 224 h 224"/>
                  <a:gd name="T14" fmla="*/ 0 60000 65536"/>
                  <a:gd name="T15" fmla="*/ 0 60000 65536"/>
                  <a:gd name="T16" fmla="*/ 0 60000 65536"/>
                  <a:gd name="T17" fmla="*/ 0 60000 65536"/>
                  <a:gd name="T18" fmla="*/ 0 60000 65536"/>
                  <a:gd name="T19" fmla="*/ 0 60000 65536"/>
                  <a:gd name="T20" fmla="*/ 0 60000 65536"/>
                  <a:gd name="T21" fmla="*/ 0 w 257"/>
                  <a:gd name="T22" fmla="*/ 0 h 224"/>
                  <a:gd name="T23" fmla="*/ 257 w 257"/>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 h="224">
                    <a:moveTo>
                      <a:pt x="0" y="0"/>
                    </a:moveTo>
                    <a:lnTo>
                      <a:pt x="26" y="98"/>
                    </a:lnTo>
                    <a:lnTo>
                      <a:pt x="65" y="151"/>
                    </a:lnTo>
                    <a:lnTo>
                      <a:pt x="113" y="190"/>
                    </a:lnTo>
                    <a:lnTo>
                      <a:pt x="159" y="210"/>
                    </a:lnTo>
                    <a:lnTo>
                      <a:pt x="207" y="221"/>
                    </a:lnTo>
                    <a:lnTo>
                      <a:pt x="257" y="224"/>
                    </a:lnTo>
                  </a:path>
                </a:pathLst>
              </a:custGeom>
              <a:noFill/>
              <a:ln w="12700">
                <a:solidFill>
                  <a:srgbClr val="000000"/>
                </a:solidFill>
                <a:prstDash val="solid"/>
                <a:round/>
                <a:headEnd/>
                <a:tailEnd/>
              </a:ln>
            </p:spPr>
            <p:txBody>
              <a:bodyPr/>
              <a:lstStyle/>
              <a:p>
                <a:endParaRPr lang="en-US"/>
              </a:p>
            </p:txBody>
          </p:sp>
        </p:grpSp>
        <p:grpSp>
          <p:nvGrpSpPr>
            <p:cNvPr id="1044" name="Group 86"/>
            <p:cNvGrpSpPr>
              <a:grpSpLocks/>
            </p:cNvGrpSpPr>
            <p:nvPr/>
          </p:nvGrpSpPr>
          <p:grpSpPr bwMode="auto">
            <a:xfrm>
              <a:off x="5342" y="648"/>
              <a:ext cx="408" cy="491"/>
              <a:chOff x="5760" y="1854"/>
              <a:chExt cx="563" cy="678"/>
            </a:xfrm>
          </p:grpSpPr>
          <p:sp>
            <p:nvSpPr>
              <p:cNvPr id="1045" name="Freeform 87"/>
              <p:cNvSpPr>
                <a:spLocks/>
              </p:cNvSpPr>
              <p:nvPr/>
            </p:nvSpPr>
            <p:spPr bwMode="auto">
              <a:xfrm>
                <a:off x="5766" y="1863"/>
                <a:ext cx="405" cy="666"/>
              </a:xfrm>
              <a:custGeom>
                <a:avLst/>
                <a:gdLst>
                  <a:gd name="T0" fmla="*/ 230 w 405"/>
                  <a:gd name="T1" fmla="*/ 0 h 666"/>
                  <a:gd name="T2" fmla="*/ 171 w 405"/>
                  <a:gd name="T3" fmla="*/ 3 h 666"/>
                  <a:gd name="T4" fmla="*/ 137 w 405"/>
                  <a:gd name="T5" fmla="*/ 56 h 666"/>
                  <a:gd name="T6" fmla="*/ 42 w 405"/>
                  <a:gd name="T7" fmla="*/ 143 h 666"/>
                  <a:gd name="T8" fmla="*/ 0 w 405"/>
                  <a:gd name="T9" fmla="*/ 191 h 666"/>
                  <a:gd name="T10" fmla="*/ 28 w 405"/>
                  <a:gd name="T11" fmla="*/ 317 h 666"/>
                  <a:gd name="T12" fmla="*/ 50 w 405"/>
                  <a:gd name="T13" fmla="*/ 412 h 666"/>
                  <a:gd name="T14" fmla="*/ 107 w 405"/>
                  <a:gd name="T15" fmla="*/ 523 h 666"/>
                  <a:gd name="T16" fmla="*/ 205 w 405"/>
                  <a:gd name="T17" fmla="*/ 601 h 666"/>
                  <a:gd name="T18" fmla="*/ 315 w 405"/>
                  <a:gd name="T19" fmla="*/ 666 h 666"/>
                  <a:gd name="T20" fmla="*/ 318 w 405"/>
                  <a:gd name="T21" fmla="*/ 649 h 666"/>
                  <a:gd name="T22" fmla="*/ 326 w 405"/>
                  <a:gd name="T23" fmla="*/ 646 h 666"/>
                  <a:gd name="T24" fmla="*/ 326 w 405"/>
                  <a:gd name="T25" fmla="*/ 638 h 666"/>
                  <a:gd name="T26" fmla="*/ 326 w 405"/>
                  <a:gd name="T27" fmla="*/ 629 h 666"/>
                  <a:gd name="T28" fmla="*/ 326 w 405"/>
                  <a:gd name="T29" fmla="*/ 621 h 666"/>
                  <a:gd name="T30" fmla="*/ 326 w 405"/>
                  <a:gd name="T31" fmla="*/ 613 h 666"/>
                  <a:gd name="T32" fmla="*/ 335 w 405"/>
                  <a:gd name="T33" fmla="*/ 610 h 666"/>
                  <a:gd name="T34" fmla="*/ 343 w 405"/>
                  <a:gd name="T35" fmla="*/ 610 h 666"/>
                  <a:gd name="T36" fmla="*/ 352 w 405"/>
                  <a:gd name="T37" fmla="*/ 610 h 666"/>
                  <a:gd name="T38" fmla="*/ 360 w 405"/>
                  <a:gd name="T39" fmla="*/ 604 h 666"/>
                  <a:gd name="T40" fmla="*/ 360 w 405"/>
                  <a:gd name="T41" fmla="*/ 596 h 666"/>
                  <a:gd name="T42" fmla="*/ 360 w 405"/>
                  <a:gd name="T43" fmla="*/ 587 h 666"/>
                  <a:gd name="T44" fmla="*/ 360 w 405"/>
                  <a:gd name="T45" fmla="*/ 579 h 666"/>
                  <a:gd name="T46" fmla="*/ 369 w 405"/>
                  <a:gd name="T47" fmla="*/ 576 h 666"/>
                  <a:gd name="T48" fmla="*/ 377 w 405"/>
                  <a:gd name="T49" fmla="*/ 576 h 666"/>
                  <a:gd name="T50" fmla="*/ 385 w 405"/>
                  <a:gd name="T51" fmla="*/ 576 h 666"/>
                  <a:gd name="T52" fmla="*/ 391 w 405"/>
                  <a:gd name="T53" fmla="*/ 568 h 666"/>
                  <a:gd name="T54" fmla="*/ 388 w 405"/>
                  <a:gd name="T55" fmla="*/ 559 h 666"/>
                  <a:gd name="T56" fmla="*/ 388 w 405"/>
                  <a:gd name="T57" fmla="*/ 551 h 666"/>
                  <a:gd name="T58" fmla="*/ 397 w 405"/>
                  <a:gd name="T59" fmla="*/ 545 h 666"/>
                  <a:gd name="T60" fmla="*/ 405 w 405"/>
                  <a:gd name="T61" fmla="*/ 543 h 666"/>
                  <a:gd name="T62" fmla="*/ 255 w 405"/>
                  <a:gd name="T63" fmla="*/ 478 h 666"/>
                  <a:gd name="T64" fmla="*/ 109 w 405"/>
                  <a:gd name="T65" fmla="*/ 289 h 666"/>
                  <a:gd name="T66" fmla="*/ 115 w 405"/>
                  <a:gd name="T67" fmla="*/ 177 h 666"/>
                  <a:gd name="T68" fmla="*/ 216 w 405"/>
                  <a:gd name="T69" fmla="*/ 59 h 666"/>
                  <a:gd name="T70" fmla="*/ 230 w 405"/>
                  <a:gd name="T71" fmla="*/ 0 h 6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05"/>
                  <a:gd name="T109" fmla="*/ 0 h 666"/>
                  <a:gd name="T110" fmla="*/ 405 w 405"/>
                  <a:gd name="T111" fmla="*/ 666 h 6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05" h="666">
                    <a:moveTo>
                      <a:pt x="230" y="0"/>
                    </a:moveTo>
                    <a:lnTo>
                      <a:pt x="171" y="3"/>
                    </a:lnTo>
                    <a:lnTo>
                      <a:pt x="137" y="56"/>
                    </a:lnTo>
                    <a:lnTo>
                      <a:pt x="42" y="143"/>
                    </a:lnTo>
                    <a:lnTo>
                      <a:pt x="0" y="191"/>
                    </a:lnTo>
                    <a:lnTo>
                      <a:pt x="28" y="317"/>
                    </a:lnTo>
                    <a:lnTo>
                      <a:pt x="50" y="412"/>
                    </a:lnTo>
                    <a:lnTo>
                      <a:pt x="107" y="523"/>
                    </a:lnTo>
                    <a:lnTo>
                      <a:pt x="205" y="601"/>
                    </a:lnTo>
                    <a:lnTo>
                      <a:pt x="315" y="666"/>
                    </a:lnTo>
                    <a:lnTo>
                      <a:pt x="318" y="649"/>
                    </a:lnTo>
                    <a:lnTo>
                      <a:pt x="326" y="646"/>
                    </a:lnTo>
                    <a:lnTo>
                      <a:pt x="326" y="638"/>
                    </a:lnTo>
                    <a:lnTo>
                      <a:pt x="326" y="629"/>
                    </a:lnTo>
                    <a:lnTo>
                      <a:pt x="326" y="621"/>
                    </a:lnTo>
                    <a:lnTo>
                      <a:pt x="326" y="613"/>
                    </a:lnTo>
                    <a:lnTo>
                      <a:pt x="335" y="610"/>
                    </a:lnTo>
                    <a:lnTo>
                      <a:pt x="343" y="610"/>
                    </a:lnTo>
                    <a:lnTo>
                      <a:pt x="352" y="610"/>
                    </a:lnTo>
                    <a:lnTo>
                      <a:pt x="360" y="604"/>
                    </a:lnTo>
                    <a:lnTo>
                      <a:pt x="360" y="596"/>
                    </a:lnTo>
                    <a:lnTo>
                      <a:pt x="360" y="587"/>
                    </a:lnTo>
                    <a:lnTo>
                      <a:pt x="360" y="579"/>
                    </a:lnTo>
                    <a:lnTo>
                      <a:pt x="369" y="576"/>
                    </a:lnTo>
                    <a:lnTo>
                      <a:pt x="377" y="576"/>
                    </a:lnTo>
                    <a:lnTo>
                      <a:pt x="385" y="576"/>
                    </a:lnTo>
                    <a:lnTo>
                      <a:pt x="391" y="568"/>
                    </a:lnTo>
                    <a:lnTo>
                      <a:pt x="388" y="559"/>
                    </a:lnTo>
                    <a:lnTo>
                      <a:pt x="388" y="551"/>
                    </a:lnTo>
                    <a:lnTo>
                      <a:pt x="397" y="545"/>
                    </a:lnTo>
                    <a:lnTo>
                      <a:pt x="405" y="543"/>
                    </a:lnTo>
                    <a:lnTo>
                      <a:pt x="255" y="478"/>
                    </a:lnTo>
                    <a:lnTo>
                      <a:pt x="109" y="289"/>
                    </a:lnTo>
                    <a:lnTo>
                      <a:pt x="115" y="177"/>
                    </a:lnTo>
                    <a:lnTo>
                      <a:pt x="216" y="59"/>
                    </a:lnTo>
                    <a:lnTo>
                      <a:pt x="230" y="0"/>
                    </a:lnTo>
                    <a:close/>
                  </a:path>
                </a:pathLst>
              </a:custGeom>
              <a:solidFill>
                <a:srgbClr val="B2B2B2"/>
              </a:solidFill>
              <a:ln w="9525">
                <a:noFill/>
                <a:round/>
                <a:headEnd/>
                <a:tailEnd/>
              </a:ln>
            </p:spPr>
            <p:txBody>
              <a:bodyPr/>
              <a:lstStyle/>
              <a:p>
                <a:endParaRPr lang="en-US"/>
              </a:p>
            </p:txBody>
          </p:sp>
          <p:sp>
            <p:nvSpPr>
              <p:cNvPr id="1046" name="Freeform 88"/>
              <p:cNvSpPr>
                <a:spLocks/>
              </p:cNvSpPr>
              <p:nvPr/>
            </p:nvSpPr>
            <p:spPr bwMode="auto">
              <a:xfrm>
                <a:off x="5822" y="1857"/>
                <a:ext cx="492" cy="549"/>
              </a:xfrm>
              <a:custGeom>
                <a:avLst/>
                <a:gdLst>
                  <a:gd name="T0" fmla="*/ 191 w 492"/>
                  <a:gd name="T1" fmla="*/ 59 h 549"/>
                  <a:gd name="T2" fmla="*/ 220 w 492"/>
                  <a:gd name="T3" fmla="*/ 152 h 549"/>
                  <a:gd name="T4" fmla="*/ 253 w 492"/>
                  <a:gd name="T5" fmla="*/ 194 h 549"/>
                  <a:gd name="T6" fmla="*/ 329 w 492"/>
                  <a:gd name="T7" fmla="*/ 242 h 549"/>
                  <a:gd name="T8" fmla="*/ 439 w 492"/>
                  <a:gd name="T9" fmla="*/ 253 h 549"/>
                  <a:gd name="T10" fmla="*/ 492 w 492"/>
                  <a:gd name="T11" fmla="*/ 256 h 549"/>
                  <a:gd name="T12" fmla="*/ 484 w 492"/>
                  <a:gd name="T13" fmla="*/ 343 h 549"/>
                  <a:gd name="T14" fmla="*/ 444 w 492"/>
                  <a:gd name="T15" fmla="*/ 444 h 549"/>
                  <a:gd name="T16" fmla="*/ 374 w 492"/>
                  <a:gd name="T17" fmla="*/ 527 h 549"/>
                  <a:gd name="T18" fmla="*/ 352 w 492"/>
                  <a:gd name="T19" fmla="*/ 549 h 549"/>
                  <a:gd name="T20" fmla="*/ 216 w 492"/>
                  <a:gd name="T21" fmla="*/ 530 h 549"/>
                  <a:gd name="T22" fmla="*/ 112 w 492"/>
                  <a:gd name="T23" fmla="*/ 474 h 549"/>
                  <a:gd name="T24" fmla="*/ 64 w 492"/>
                  <a:gd name="T25" fmla="*/ 416 h 549"/>
                  <a:gd name="T26" fmla="*/ 22 w 492"/>
                  <a:gd name="T27" fmla="*/ 293 h 549"/>
                  <a:gd name="T28" fmla="*/ 0 w 492"/>
                  <a:gd name="T29" fmla="*/ 194 h 549"/>
                  <a:gd name="T30" fmla="*/ 121 w 492"/>
                  <a:gd name="T31" fmla="*/ 74 h 549"/>
                  <a:gd name="T32" fmla="*/ 180 w 492"/>
                  <a:gd name="T33" fmla="*/ 0 h 549"/>
                  <a:gd name="T34" fmla="*/ 191 w 492"/>
                  <a:gd name="T35" fmla="*/ 59 h 5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2"/>
                  <a:gd name="T55" fmla="*/ 0 h 549"/>
                  <a:gd name="T56" fmla="*/ 492 w 492"/>
                  <a:gd name="T57" fmla="*/ 549 h 5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2" h="549">
                    <a:moveTo>
                      <a:pt x="191" y="59"/>
                    </a:moveTo>
                    <a:lnTo>
                      <a:pt x="220" y="152"/>
                    </a:lnTo>
                    <a:lnTo>
                      <a:pt x="253" y="194"/>
                    </a:lnTo>
                    <a:lnTo>
                      <a:pt x="329" y="242"/>
                    </a:lnTo>
                    <a:lnTo>
                      <a:pt x="439" y="253"/>
                    </a:lnTo>
                    <a:lnTo>
                      <a:pt x="492" y="256"/>
                    </a:lnTo>
                    <a:lnTo>
                      <a:pt x="484" y="343"/>
                    </a:lnTo>
                    <a:lnTo>
                      <a:pt x="444" y="444"/>
                    </a:lnTo>
                    <a:lnTo>
                      <a:pt x="374" y="527"/>
                    </a:lnTo>
                    <a:lnTo>
                      <a:pt x="352" y="549"/>
                    </a:lnTo>
                    <a:lnTo>
                      <a:pt x="216" y="530"/>
                    </a:lnTo>
                    <a:lnTo>
                      <a:pt x="112" y="474"/>
                    </a:lnTo>
                    <a:lnTo>
                      <a:pt x="64" y="416"/>
                    </a:lnTo>
                    <a:lnTo>
                      <a:pt x="22" y="293"/>
                    </a:lnTo>
                    <a:lnTo>
                      <a:pt x="0" y="194"/>
                    </a:lnTo>
                    <a:lnTo>
                      <a:pt x="121" y="74"/>
                    </a:lnTo>
                    <a:lnTo>
                      <a:pt x="180" y="0"/>
                    </a:lnTo>
                    <a:lnTo>
                      <a:pt x="191" y="59"/>
                    </a:lnTo>
                    <a:close/>
                  </a:path>
                </a:pathLst>
              </a:custGeom>
              <a:solidFill>
                <a:srgbClr val="DDDDDD"/>
              </a:solidFill>
              <a:ln w="9525">
                <a:noFill/>
                <a:round/>
                <a:headEnd/>
                <a:tailEnd/>
              </a:ln>
            </p:spPr>
            <p:txBody>
              <a:bodyPr/>
              <a:lstStyle/>
              <a:p>
                <a:endParaRPr lang="en-US"/>
              </a:p>
            </p:txBody>
          </p:sp>
          <p:sp>
            <p:nvSpPr>
              <p:cNvPr id="1047" name="Freeform 89"/>
              <p:cNvSpPr>
                <a:spLocks/>
              </p:cNvSpPr>
              <p:nvPr/>
            </p:nvSpPr>
            <p:spPr bwMode="auto">
              <a:xfrm>
                <a:off x="5760" y="1854"/>
                <a:ext cx="563" cy="678"/>
              </a:xfrm>
              <a:custGeom>
                <a:avLst/>
                <a:gdLst>
                  <a:gd name="T0" fmla="*/ 171 w 563"/>
                  <a:gd name="T1" fmla="*/ 76 h 678"/>
                  <a:gd name="T2" fmla="*/ 146 w 563"/>
                  <a:gd name="T3" fmla="*/ 76 h 678"/>
                  <a:gd name="T4" fmla="*/ 14 w 563"/>
                  <a:gd name="T5" fmla="*/ 202 h 678"/>
                  <a:gd name="T6" fmla="*/ 65 w 563"/>
                  <a:gd name="T7" fmla="*/ 421 h 678"/>
                  <a:gd name="T8" fmla="*/ 141 w 563"/>
                  <a:gd name="T9" fmla="*/ 549 h 678"/>
                  <a:gd name="T10" fmla="*/ 304 w 563"/>
                  <a:gd name="T11" fmla="*/ 655 h 678"/>
                  <a:gd name="T12" fmla="*/ 244 w 563"/>
                  <a:gd name="T13" fmla="*/ 602 h 678"/>
                  <a:gd name="T14" fmla="*/ 84 w 563"/>
                  <a:gd name="T15" fmla="*/ 444 h 678"/>
                  <a:gd name="T16" fmla="*/ 124 w 563"/>
                  <a:gd name="T17" fmla="*/ 498 h 678"/>
                  <a:gd name="T18" fmla="*/ 242 w 563"/>
                  <a:gd name="T19" fmla="*/ 582 h 678"/>
                  <a:gd name="T20" fmla="*/ 324 w 563"/>
                  <a:gd name="T21" fmla="*/ 613 h 678"/>
                  <a:gd name="T22" fmla="*/ 335 w 563"/>
                  <a:gd name="T23" fmla="*/ 605 h 678"/>
                  <a:gd name="T24" fmla="*/ 278 w 563"/>
                  <a:gd name="T25" fmla="*/ 566 h 678"/>
                  <a:gd name="T26" fmla="*/ 141 w 563"/>
                  <a:gd name="T27" fmla="*/ 481 h 678"/>
                  <a:gd name="T28" fmla="*/ 216 w 563"/>
                  <a:gd name="T29" fmla="*/ 526 h 678"/>
                  <a:gd name="T30" fmla="*/ 355 w 563"/>
                  <a:gd name="T31" fmla="*/ 571 h 678"/>
                  <a:gd name="T32" fmla="*/ 389 w 563"/>
                  <a:gd name="T33" fmla="*/ 563 h 678"/>
                  <a:gd name="T34" fmla="*/ 256 w 563"/>
                  <a:gd name="T35" fmla="*/ 529 h 678"/>
                  <a:gd name="T36" fmla="*/ 169 w 563"/>
                  <a:gd name="T37" fmla="*/ 476 h 678"/>
                  <a:gd name="T38" fmla="*/ 101 w 563"/>
                  <a:gd name="T39" fmla="*/ 371 h 678"/>
                  <a:gd name="T40" fmla="*/ 56 w 563"/>
                  <a:gd name="T41" fmla="*/ 211 h 678"/>
                  <a:gd name="T42" fmla="*/ 84 w 563"/>
                  <a:gd name="T43" fmla="*/ 278 h 678"/>
                  <a:gd name="T44" fmla="*/ 149 w 563"/>
                  <a:gd name="T45" fmla="*/ 435 h 678"/>
                  <a:gd name="T46" fmla="*/ 273 w 563"/>
                  <a:gd name="T47" fmla="*/ 518 h 678"/>
                  <a:gd name="T48" fmla="*/ 414 w 563"/>
                  <a:gd name="T49" fmla="*/ 540 h 678"/>
                  <a:gd name="T50" fmla="*/ 504 w 563"/>
                  <a:gd name="T51" fmla="*/ 433 h 678"/>
                  <a:gd name="T52" fmla="*/ 543 w 563"/>
                  <a:gd name="T53" fmla="*/ 303 h 678"/>
                  <a:gd name="T54" fmla="*/ 442 w 563"/>
                  <a:gd name="T55" fmla="*/ 256 h 678"/>
                  <a:gd name="T56" fmla="*/ 352 w 563"/>
                  <a:gd name="T57" fmla="*/ 230 h 678"/>
                  <a:gd name="T58" fmla="*/ 270 w 563"/>
                  <a:gd name="T59" fmla="*/ 152 h 678"/>
                  <a:gd name="T60" fmla="*/ 236 w 563"/>
                  <a:gd name="T61" fmla="*/ 31 h 678"/>
                  <a:gd name="T62" fmla="*/ 253 w 563"/>
                  <a:gd name="T63" fmla="*/ 45 h 678"/>
                  <a:gd name="T64" fmla="*/ 288 w 563"/>
                  <a:gd name="T65" fmla="*/ 152 h 678"/>
                  <a:gd name="T66" fmla="*/ 363 w 563"/>
                  <a:gd name="T67" fmla="*/ 216 h 678"/>
                  <a:gd name="T68" fmla="*/ 470 w 563"/>
                  <a:gd name="T69" fmla="*/ 242 h 678"/>
                  <a:gd name="T70" fmla="*/ 563 w 563"/>
                  <a:gd name="T71" fmla="*/ 250 h 678"/>
                  <a:gd name="T72" fmla="*/ 543 w 563"/>
                  <a:gd name="T73" fmla="*/ 396 h 678"/>
                  <a:gd name="T74" fmla="*/ 462 w 563"/>
                  <a:gd name="T75" fmla="*/ 518 h 678"/>
                  <a:gd name="T76" fmla="*/ 406 w 563"/>
                  <a:gd name="T77" fmla="*/ 574 h 678"/>
                  <a:gd name="T78" fmla="*/ 392 w 563"/>
                  <a:gd name="T79" fmla="*/ 599 h 678"/>
                  <a:gd name="T80" fmla="*/ 375 w 563"/>
                  <a:gd name="T81" fmla="*/ 613 h 678"/>
                  <a:gd name="T82" fmla="*/ 344 w 563"/>
                  <a:gd name="T83" fmla="*/ 636 h 678"/>
                  <a:gd name="T84" fmla="*/ 327 w 563"/>
                  <a:gd name="T85" fmla="*/ 670 h 678"/>
                  <a:gd name="T86" fmla="*/ 194 w 563"/>
                  <a:gd name="T87" fmla="*/ 608 h 678"/>
                  <a:gd name="T88" fmla="*/ 90 w 563"/>
                  <a:gd name="T89" fmla="*/ 515 h 678"/>
                  <a:gd name="T90" fmla="*/ 42 w 563"/>
                  <a:gd name="T91" fmla="*/ 399 h 678"/>
                  <a:gd name="T92" fmla="*/ 3 w 563"/>
                  <a:gd name="T93" fmla="*/ 228 h 678"/>
                  <a:gd name="T94" fmla="*/ 101 w 563"/>
                  <a:gd name="T95" fmla="*/ 95 h 678"/>
                  <a:gd name="T96" fmla="*/ 171 w 563"/>
                  <a:gd name="T97" fmla="*/ 0 h 678"/>
                  <a:gd name="T98" fmla="*/ 188 w 563"/>
                  <a:gd name="T99" fmla="*/ 79 h 678"/>
                  <a:gd name="T100" fmla="*/ 56 w 563"/>
                  <a:gd name="T101" fmla="*/ 191 h 6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63"/>
                  <a:gd name="T154" fmla="*/ 0 h 678"/>
                  <a:gd name="T155" fmla="*/ 563 w 563"/>
                  <a:gd name="T156" fmla="*/ 678 h 6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63" h="678">
                    <a:moveTo>
                      <a:pt x="56" y="191"/>
                    </a:moveTo>
                    <a:lnTo>
                      <a:pt x="135" y="115"/>
                    </a:lnTo>
                    <a:lnTo>
                      <a:pt x="171" y="76"/>
                    </a:lnTo>
                    <a:lnTo>
                      <a:pt x="216" y="17"/>
                    </a:lnTo>
                    <a:lnTo>
                      <a:pt x="183" y="20"/>
                    </a:lnTo>
                    <a:lnTo>
                      <a:pt x="146" y="76"/>
                    </a:lnTo>
                    <a:lnTo>
                      <a:pt x="110" y="107"/>
                    </a:lnTo>
                    <a:lnTo>
                      <a:pt x="39" y="174"/>
                    </a:lnTo>
                    <a:lnTo>
                      <a:pt x="14" y="202"/>
                    </a:lnTo>
                    <a:lnTo>
                      <a:pt x="34" y="284"/>
                    </a:lnTo>
                    <a:lnTo>
                      <a:pt x="56" y="371"/>
                    </a:lnTo>
                    <a:lnTo>
                      <a:pt x="65" y="421"/>
                    </a:lnTo>
                    <a:lnTo>
                      <a:pt x="84" y="470"/>
                    </a:lnTo>
                    <a:lnTo>
                      <a:pt x="107" y="515"/>
                    </a:lnTo>
                    <a:lnTo>
                      <a:pt x="141" y="549"/>
                    </a:lnTo>
                    <a:lnTo>
                      <a:pt x="200" y="591"/>
                    </a:lnTo>
                    <a:lnTo>
                      <a:pt x="253" y="627"/>
                    </a:lnTo>
                    <a:lnTo>
                      <a:pt x="304" y="655"/>
                    </a:lnTo>
                    <a:lnTo>
                      <a:pt x="316" y="655"/>
                    </a:lnTo>
                    <a:lnTo>
                      <a:pt x="316" y="644"/>
                    </a:lnTo>
                    <a:lnTo>
                      <a:pt x="244" y="602"/>
                    </a:lnTo>
                    <a:lnTo>
                      <a:pt x="163" y="552"/>
                    </a:lnTo>
                    <a:lnTo>
                      <a:pt x="118" y="509"/>
                    </a:lnTo>
                    <a:lnTo>
                      <a:pt x="84" y="444"/>
                    </a:lnTo>
                    <a:lnTo>
                      <a:pt x="73" y="388"/>
                    </a:lnTo>
                    <a:lnTo>
                      <a:pt x="90" y="430"/>
                    </a:lnTo>
                    <a:lnTo>
                      <a:pt x="124" y="498"/>
                    </a:lnTo>
                    <a:lnTo>
                      <a:pt x="163" y="532"/>
                    </a:lnTo>
                    <a:lnTo>
                      <a:pt x="200" y="557"/>
                    </a:lnTo>
                    <a:lnTo>
                      <a:pt x="242" y="582"/>
                    </a:lnTo>
                    <a:lnTo>
                      <a:pt x="293" y="619"/>
                    </a:lnTo>
                    <a:lnTo>
                      <a:pt x="319" y="627"/>
                    </a:lnTo>
                    <a:lnTo>
                      <a:pt x="324" y="613"/>
                    </a:lnTo>
                    <a:lnTo>
                      <a:pt x="259" y="577"/>
                    </a:lnTo>
                    <a:lnTo>
                      <a:pt x="302" y="591"/>
                    </a:lnTo>
                    <a:lnTo>
                      <a:pt x="335" y="605"/>
                    </a:lnTo>
                    <a:lnTo>
                      <a:pt x="352" y="605"/>
                    </a:lnTo>
                    <a:lnTo>
                      <a:pt x="355" y="585"/>
                    </a:lnTo>
                    <a:lnTo>
                      <a:pt x="278" y="566"/>
                    </a:lnTo>
                    <a:lnTo>
                      <a:pt x="219" y="546"/>
                    </a:lnTo>
                    <a:lnTo>
                      <a:pt x="171" y="515"/>
                    </a:lnTo>
                    <a:lnTo>
                      <a:pt x="141" y="481"/>
                    </a:lnTo>
                    <a:lnTo>
                      <a:pt x="121" y="441"/>
                    </a:lnTo>
                    <a:lnTo>
                      <a:pt x="163" y="487"/>
                    </a:lnTo>
                    <a:lnTo>
                      <a:pt x="216" y="526"/>
                    </a:lnTo>
                    <a:lnTo>
                      <a:pt x="273" y="549"/>
                    </a:lnTo>
                    <a:lnTo>
                      <a:pt x="330" y="563"/>
                    </a:lnTo>
                    <a:lnTo>
                      <a:pt x="355" y="571"/>
                    </a:lnTo>
                    <a:lnTo>
                      <a:pt x="372" y="574"/>
                    </a:lnTo>
                    <a:lnTo>
                      <a:pt x="386" y="574"/>
                    </a:lnTo>
                    <a:lnTo>
                      <a:pt x="389" y="563"/>
                    </a:lnTo>
                    <a:lnTo>
                      <a:pt x="386" y="554"/>
                    </a:lnTo>
                    <a:lnTo>
                      <a:pt x="313" y="543"/>
                    </a:lnTo>
                    <a:lnTo>
                      <a:pt x="256" y="529"/>
                    </a:lnTo>
                    <a:lnTo>
                      <a:pt x="230" y="515"/>
                    </a:lnTo>
                    <a:lnTo>
                      <a:pt x="191" y="490"/>
                    </a:lnTo>
                    <a:lnTo>
                      <a:pt x="169" y="476"/>
                    </a:lnTo>
                    <a:lnTo>
                      <a:pt x="149" y="452"/>
                    </a:lnTo>
                    <a:lnTo>
                      <a:pt x="124" y="424"/>
                    </a:lnTo>
                    <a:lnTo>
                      <a:pt x="101" y="371"/>
                    </a:lnTo>
                    <a:lnTo>
                      <a:pt x="84" y="317"/>
                    </a:lnTo>
                    <a:lnTo>
                      <a:pt x="67" y="253"/>
                    </a:lnTo>
                    <a:lnTo>
                      <a:pt x="56" y="211"/>
                    </a:lnTo>
                    <a:lnTo>
                      <a:pt x="59" y="202"/>
                    </a:lnTo>
                    <a:lnTo>
                      <a:pt x="67" y="208"/>
                    </a:lnTo>
                    <a:lnTo>
                      <a:pt x="84" y="278"/>
                    </a:lnTo>
                    <a:lnTo>
                      <a:pt x="101" y="337"/>
                    </a:lnTo>
                    <a:lnTo>
                      <a:pt x="124" y="396"/>
                    </a:lnTo>
                    <a:lnTo>
                      <a:pt x="149" y="435"/>
                    </a:lnTo>
                    <a:lnTo>
                      <a:pt x="180" y="470"/>
                    </a:lnTo>
                    <a:lnTo>
                      <a:pt x="230" y="501"/>
                    </a:lnTo>
                    <a:lnTo>
                      <a:pt x="273" y="518"/>
                    </a:lnTo>
                    <a:lnTo>
                      <a:pt x="321" y="532"/>
                    </a:lnTo>
                    <a:lnTo>
                      <a:pt x="372" y="538"/>
                    </a:lnTo>
                    <a:lnTo>
                      <a:pt x="414" y="540"/>
                    </a:lnTo>
                    <a:lnTo>
                      <a:pt x="451" y="504"/>
                    </a:lnTo>
                    <a:lnTo>
                      <a:pt x="476" y="473"/>
                    </a:lnTo>
                    <a:lnTo>
                      <a:pt x="504" y="433"/>
                    </a:lnTo>
                    <a:lnTo>
                      <a:pt x="524" y="390"/>
                    </a:lnTo>
                    <a:lnTo>
                      <a:pt x="538" y="345"/>
                    </a:lnTo>
                    <a:lnTo>
                      <a:pt x="543" y="303"/>
                    </a:lnTo>
                    <a:lnTo>
                      <a:pt x="546" y="264"/>
                    </a:lnTo>
                    <a:lnTo>
                      <a:pt x="484" y="258"/>
                    </a:lnTo>
                    <a:lnTo>
                      <a:pt x="442" y="256"/>
                    </a:lnTo>
                    <a:lnTo>
                      <a:pt x="411" y="253"/>
                    </a:lnTo>
                    <a:lnTo>
                      <a:pt x="386" y="244"/>
                    </a:lnTo>
                    <a:lnTo>
                      <a:pt x="352" y="230"/>
                    </a:lnTo>
                    <a:lnTo>
                      <a:pt x="321" y="211"/>
                    </a:lnTo>
                    <a:lnTo>
                      <a:pt x="290" y="185"/>
                    </a:lnTo>
                    <a:lnTo>
                      <a:pt x="270" y="152"/>
                    </a:lnTo>
                    <a:lnTo>
                      <a:pt x="261" y="121"/>
                    </a:lnTo>
                    <a:lnTo>
                      <a:pt x="247" y="67"/>
                    </a:lnTo>
                    <a:lnTo>
                      <a:pt x="236" y="31"/>
                    </a:lnTo>
                    <a:lnTo>
                      <a:pt x="236" y="22"/>
                    </a:lnTo>
                    <a:lnTo>
                      <a:pt x="242" y="6"/>
                    </a:lnTo>
                    <a:lnTo>
                      <a:pt x="253" y="45"/>
                    </a:lnTo>
                    <a:lnTo>
                      <a:pt x="261" y="73"/>
                    </a:lnTo>
                    <a:lnTo>
                      <a:pt x="273" y="115"/>
                    </a:lnTo>
                    <a:lnTo>
                      <a:pt x="288" y="152"/>
                    </a:lnTo>
                    <a:lnTo>
                      <a:pt x="307" y="183"/>
                    </a:lnTo>
                    <a:lnTo>
                      <a:pt x="333" y="199"/>
                    </a:lnTo>
                    <a:lnTo>
                      <a:pt x="363" y="216"/>
                    </a:lnTo>
                    <a:lnTo>
                      <a:pt x="392" y="230"/>
                    </a:lnTo>
                    <a:lnTo>
                      <a:pt x="425" y="236"/>
                    </a:lnTo>
                    <a:lnTo>
                      <a:pt x="470" y="242"/>
                    </a:lnTo>
                    <a:lnTo>
                      <a:pt x="518" y="247"/>
                    </a:lnTo>
                    <a:lnTo>
                      <a:pt x="557" y="250"/>
                    </a:lnTo>
                    <a:lnTo>
                      <a:pt x="563" y="250"/>
                    </a:lnTo>
                    <a:lnTo>
                      <a:pt x="563" y="267"/>
                    </a:lnTo>
                    <a:lnTo>
                      <a:pt x="557" y="331"/>
                    </a:lnTo>
                    <a:lnTo>
                      <a:pt x="543" y="396"/>
                    </a:lnTo>
                    <a:lnTo>
                      <a:pt x="512" y="449"/>
                    </a:lnTo>
                    <a:lnTo>
                      <a:pt x="490" y="484"/>
                    </a:lnTo>
                    <a:lnTo>
                      <a:pt x="462" y="518"/>
                    </a:lnTo>
                    <a:lnTo>
                      <a:pt x="434" y="546"/>
                    </a:lnTo>
                    <a:lnTo>
                      <a:pt x="423" y="566"/>
                    </a:lnTo>
                    <a:lnTo>
                      <a:pt x="406" y="574"/>
                    </a:lnTo>
                    <a:lnTo>
                      <a:pt x="406" y="585"/>
                    </a:lnTo>
                    <a:lnTo>
                      <a:pt x="400" y="594"/>
                    </a:lnTo>
                    <a:lnTo>
                      <a:pt x="392" y="599"/>
                    </a:lnTo>
                    <a:lnTo>
                      <a:pt x="378" y="599"/>
                    </a:lnTo>
                    <a:lnTo>
                      <a:pt x="375" y="605"/>
                    </a:lnTo>
                    <a:lnTo>
                      <a:pt x="375" y="613"/>
                    </a:lnTo>
                    <a:lnTo>
                      <a:pt x="366" y="622"/>
                    </a:lnTo>
                    <a:lnTo>
                      <a:pt x="349" y="622"/>
                    </a:lnTo>
                    <a:lnTo>
                      <a:pt x="344" y="636"/>
                    </a:lnTo>
                    <a:lnTo>
                      <a:pt x="341" y="647"/>
                    </a:lnTo>
                    <a:lnTo>
                      <a:pt x="335" y="655"/>
                    </a:lnTo>
                    <a:lnTo>
                      <a:pt x="327" y="670"/>
                    </a:lnTo>
                    <a:lnTo>
                      <a:pt x="310" y="678"/>
                    </a:lnTo>
                    <a:lnTo>
                      <a:pt x="267" y="653"/>
                    </a:lnTo>
                    <a:lnTo>
                      <a:pt x="194" y="608"/>
                    </a:lnTo>
                    <a:lnTo>
                      <a:pt x="160" y="577"/>
                    </a:lnTo>
                    <a:lnTo>
                      <a:pt x="112" y="543"/>
                    </a:lnTo>
                    <a:lnTo>
                      <a:pt x="90" y="515"/>
                    </a:lnTo>
                    <a:lnTo>
                      <a:pt x="70" y="473"/>
                    </a:lnTo>
                    <a:lnTo>
                      <a:pt x="53" y="430"/>
                    </a:lnTo>
                    <a:lnTo>
                      <a:pt x="42" y="399"/>
                    </a:lnTo>
                    <a:lnTo>
                      <a:pt x="34" y="340"/>
                    </a:lnTo>
                    <a:lnTo>
                      <a:pt x="20" y="281"/>
                    </a:lnTo>
                    <a:lnTo>
                      <a:pt x="3" y="228"/>
                    </a:lnTo>
                    <a:lnTo>
                      <a:pt x="0" y="194"/>
                    </a:lnTo>
                    <a:lnTo>
                      <a:pt x="51" y="140"/>
                    </a:lnTo>
                    <a:lnTo>
                      <a:pt x="101" y="95"/>
                    </a:lnTo>
                    <a:lnTo>
                      <a:pt x="138" y="62"/>
                    </a:lnTo>
                    <a:lnTo>
                      <a:pt x="152" y="36"/>
                    </a:lnTo>
                    <a:lnTo>
                      <a:pt x="171" y="0"/>
                    </a:lnTo>
                    <a:lnTo>
                      <a:pt x="242" y="6"/>
                    </a:lnTo>
                    <a:lnTo>
                      <a:pt x="219" y="39"/>
                    </a:lnTo>
                    <a:lnTo>
                      <a:pt x="188" y="79"/>
                    </a:lnTo>
                    <a:lnTo>
                      <a:pt x="135" y="129"/>
                    </a:lnTo>
                    <a:lnTo>
                      <a:pt x="96" y="166"/>
                    </a:lnTo>
                    <a:lnTo>
                      <a:pt x="56" y="191"/>
                    </a:lnTo>
                    <a:close/>
                  </a:path>
                </a:pathLst>
              </a:custGeom>
              <a:solidFill>
                <a:srgbClr val="000000"/>
              </a:solidFill>
              <a:ln w="9525">
                <a:noFill/>
                <a:round/>
                <a:headEnd/>
                <a:tailEnd/>
              </a:ln>
            </p:spPr>
            <p:txBody>
              <a:bodyPr/>
              <a:lstStyle/>
              <a:p>
                <a:endParaRPr lang="en-US"/>
              </a:p>
            </p:txBody>
          </p:sp>
          <p:sp>
            <p:nvSpPr>
              <p:cNvPr id="1048" name="Freeform 90"/>
              <p:cNvSpPr>
                <a:spLocks/>
              </p:cNvSpPr>
              <p:nvPr/>
            </p:nvSpPr>
            <p:spPr bwMode="auto">
              <a:xfrm>
                <a:off x="5875" y="1966"/>
                <a:ext cx="375" cy="379"/>
              </a:xfrm>
              <a:custGeom>
                <a:avLst/>
                <a:gdLst>
                  <a:gd name="T0" fmla="*/ 0 w 375"/>
                  <a:gd name="T1" fmla="*/ 110 h 379"/>
                  <a:gd name="T2" fmla="*/ 107 w 375"/>
                  <a:gd name="T3" fmla="*/ 0 h 379"/>
                  <a:gd name="T4" fmla="*/ 119 w 375"/>
                  <a:gd name="T5" fmla="*/ 51 h 379"/>
                  <a:gd name="T6" fmla="*/ 138 w 375"/>
                  <a:gd name="T7" fmla="*/ 104 h 379"/>
                  <a:gd name="T8" fmla="*/ 170 w 375"/>
                  <a:gd name="T9" fmla="*/ 138 h 379"/>
                  <a:gd name="T10" fmla="*/ 218 w 375"/>
                  <a:gd name="T11" fmla="*/ 164 h 379"/>
                  <a:gd name="T12" fmla="*/ 274 w 375"/>
                  <a:gd name="T13" fmla="*/ 183 h 379"/>
                  <a:gd name="T14" fmla="*/ 328 w 375"/>
                  <a:gd name="T15" fmla="*/ 183 h 379"/>
                  <a:gd name="T16" fmla="*/ 375 w 375"/>
                  <a:gd name="T17" fmla="*/ 186 h 379"/>
                  <a:gd name="T18" fmla="*/ 373 w 375"/>
                  <a:gd name="T19" fmla="*/ 223 h 379"/>
                  <a:gd name="T20" fmla="*/ 356 w 375"/>
                  <a:gd name="T21" fmla="*/ 279 h 379"/>
                  <a:gd name="T22" fmla="*/ 325 w 375"/>
                  <a:gd name="T23" fmla="*/ 324 h 379"/>
                  <a:gd name="T24" fmla="*/ 291 w 375"/>
                  <a:gd name="T25" fmla="*/ 362 h 379"/>
                  <a:gd name="T26" fmla="*/ 277 w 375"/>
                  <a:gd name="T27" fmla="*/ 379 h 379"/>
                  <a:gd name="T28" fmla="*/ 204 w 375"/>
                  <a:gd name="T29" fmla="*/ 373 h 379"/>
                  <a:gd name="T30" fmla="*/ 138 w 375"/>
                  <a:gd name="T31" fmla="*/ 359 h 379"/>
                  <a:gd name="T32" fmla="*/ 90 w 375"/>
                  <a:gd name="T33" fmla="*/ 327 h 379"/>
                  <a:gd name="T34" fmla="*/ 65 w 375"/>
                  <a:gd name="T35" fmla="*/ 293 h 379"/>
                  <a:gd name="T36" fmla="*/ 40 w 375"/>
                  <a:gd name="T37" fmla="*/ 251 h 379"/>
                  <a:gd name="T38" fmla="*/ 23 w 375"/>
                  <a:gd name="T39" fmla="*/ 200 h 379"/>
                  <a:gd name="T40" fmla="*/ 9 w 375"/>
                  <a:gd name="T41" fmla="*/ 147 h 379"/>
                  <a:gd name="T42" fmla="*/ 0 w 375"/>
                  <a:gd name="T43" fmla="*/ 110 h 37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75"/>
                  <a:gd name="T67" fmla="*/ 0 h 379"/>
                  <a:gd name="T68" fmla="*/ 375 w 375"/>
                  <a:gd name="T69" fmla="*/ 379 h 37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75" h="379">
                    <a:moveTo>
                      <a:pt x="0" y="110"/>
                    </a:moveTo>
                    <a:lnTo>
                      <a:pt x="107" y="0"/>
                    </a:lnTo>
                    <a:lnTo>
                      <a:pt x="119" y="51"/>
                    </a:lnTo>
                    <a:lnTo>
                      <a:pt x="138" y="104"/>
                    </a:lnTo>
                    <a:lnTo>
                      <a:pt x="170" y="138"/>
                    </a:lnTo>
                    <a:lnTo>
                      <a:pt x="218" y="164"/>
                    </a:lnTo>
                    <a:lnTo>
                      <a:pt x="274" y="183"/>
                    </a:lnTo>
                    <a:lnTo>
                      <a:pt x="328" y="183"/>
                    </a:lnTo>
                    <a:lnTo>
                      <a:pt x="375" y="186"/>
                    </a:lnTo>
                    <a:lnTo>
                      <a:pt x="373" y="223"/>
                    </a:lnTo>
                    <a:lnTo>
                      <a:pt x="356" y="279"/>
                    </a:lnTo>
                    <a:lnTo>
                      <a:pt x="325" y="324"/>
                    </a:lnTo>
                    <a:lnTo>
                      <a:pt x="291" y="362"/>
                    </a:lnTo>
                    <a:lnTo>
                      <a:pt x="277" y="379"/>
                    </a:lnTo>
                    <a:lnTo>
                      <a:pt x="204" y="373"/>
                    </a:lnTo>
                    <a:lnTo>
                      <a:pt x="138" y="359"/>
                    </a:lnTo>
                    <a:lnTo>
                      <a:pt x="90" y="327"/>
                    </a:lnTo>
                    <a:lnTo>
                      <a:pt x="65" y="293"/>
                    </a:lnTo>
                    <a:lnTo>
                      <a:pt x="40" y="251"/>
                    </a:lnTo>
                    <a:lnTo>
                      <a:pt x="23" y="200"/>
                    </a:lnTo>
                    <a:lnTo>
                      <a:pt x="9" y="147"/>
                    </a:lnTo>
                    <a:lnTo>
                      <a:pt x="0" y="110"/>
                    </a:lnTo>
                    <a:close/>
                  </a:path>
                </a:pathLst>
              </a:custGeom>
              <a:solidFill>
                <a:srgbClr val="FFFFFF"/>
              </a:solidFill>
              <a:ln w="12700">
                <a:solidFill>
                  <a:srgbClr val="000000"/>
                </a:solidFill>
                <a:prstDash val="solid"/>
                <a:round/>
                <a:headEnd/>
                <a:tailEnd/>
              </a:ln>
            </p:spPr>
            <p:txBody>
              <a:bodyPr/>
              <a:lstStyle/>
              <a:p>
                <a:endParaRPr lang="en-US"/>
              </a:p>
            </p:txBody>
          </p:sp>
          <p:sp>
            <p:nvSpPr>
              <p:cNvPr id="1049" name="Line 91"/>
              <p:cNvSpPr>
                <a:spLocks noChangeShapeType="1"/>
              </p:cNvSpPr>
              <p:nvPr/>
            </p:nvSpPr>
            <p:spPr bwMode="auto">
              <a:xfrm flipV="1">
                <a:off x="5894" y="2025"/>
                <a:ext cx="99" cy="114"/>
              </a:xfrm>
              <a:prstGeom prst="line">
                <a:avLst/>
              </a:prstGeom>
              <a:noFill/>
              <a:ln w="12700">
                <a:solidFill>
                  <a:srgbClr val="000000"/>
                </a:solidFill>
                <a:round/>
                <a:headEnd/>
                <a:tailEnd/>
              </a:ln>
            </p:spPr>
            <p:txBody>
              <a:bodyPr/>
              <a:lstStyle/>
              <a:p>
                <a:endParaRPr lang="en-US"/>
              </a:p>
            </p:txBody>
          </p:sp>
          <p:sp>
            <p:nvSpPr>
              <p:cNvPr id="1050" name="Freeform 92"/>
              <p:cNvSpPr>
                <a:spLocks/>
              </p:cNvSpPr>
              <p:nvPr/>
            </p:nvSpPr>
            <p:spPr bwMode="auto">
              <a:xfrm>
                <a:off x="5912" y="2077"/>
                <a:ext cx="101" cy="122"/>
              </a:xfrm>
              <a:custGeom>
                <a:avLst/>
                <a:gdLst>
                  <a:gd name="T0" fmla="*/ 101 w 101"/>
                  <a:gd name="T1" fmla="*/ 0 h 122"/>
                  <a:gd name="T2" fmla="*/ 64 w 101"/>
                  <a:gd name="T3" fmla="*/ 50 h 122"/>
                  <a:gd name="T4" fmla="*/ 19 w 101"/>
                  <a:gd name="T5" fmla="*/ 100 h 122"/>
                  <a:gd name="T6" fmla="*/ 0 w 101"/>
                  <a:gd name="T7" fmla="*/ 122 h 122"/>
                  <a:gd name="T8" fmla="*/ 0 60000 65536"/>
                  <a:gd name="T9" fmla="*/ 0 60000 65536"/>
                  <a:gd name="T10" fmla="*/ 0 60000 65536"/>
                  <a:gd name="T11" fmla="*/ 0 60000 65536"/>
                  <a:gd name="T12" fmla="*/ 0 w 101"/>
                  <a:gd name="T13" fmla="*/ 0 h 122"/>
                  <a:gd name="T14" fmla="*/ 101 w 101"/>
                  <a:gd name="T15" fmla="*/ 122 h 122"/>
                </a:gdLst>
                <a:ahLst/>
                <a:cxnLst>
                  <a:cxn ang="T8">
                    <a:pos x="T0" y="T1"/>
                  </a:cxn>
                  <a:cxn ang="T9">
                    <a:pos x="T2" y="T3"/>
                  </a:cxn>
                  <a:cxn ang="T10">
                    <a:pos x="T4" y="T5"/>
                  </a:cxn>
                  <a:cxn ang="T11">
                    <a:pos x="T6" y="T7"/>
                  </a:cxn>
                </a:cxnLst>
                <a:rect l="T12" t="T13" r="T14" b="T15"/>
                <a:pathLst>
                  <a:path w="101" h="122">
                    <a:moveTo>
                      <a:pt x="101" y="0"/>
                    </a:moveTo>
                    <a:lnTo>
                      <a:pt x="64" y="50"/>
                    </a:lnTo>
                    <a:lnTo>
                      <a:pt x="19" y="100"/>
                    </a:lnTo>
                    <a:lnTo>
                      <a:pt x="0" y="122"/>
                    </a:lnTo>
                  </a:path>
                </a:pathLst>
              </a:custGeom>
              <a:noFill/>
              <a:ln w="12700">
                <a:solidFill>
                  <a:srgbClr val="000000"/>
                </a:solidFill>
                <a:prstDash val="solid"/>
                <a:round/>
                <a:headEnd/>
                <a:tailEnd/>
              </a:ln>
            </p:spPr>
            <p:txBody>
              <a:bodyPr/>
              <a:lstStyle/>
              <a:p>
                <a:endParaRPr lang="en-US"/>
              </a:p>
            </p:txBody>
          </p:sp>
          <p:sp>
            <p:nvSpPr>
              <p:cNvPr id="1051" name="Freeform 93"/>
              <p:cNvSpPr>
                <a:spLocks/>
              </p:cNvSpPr>
              <p:nvPr/>
            </p:nvSpPr>
            <p:spPr bwMode="auto">
              <a:xfrm>
                <a:off x="5949" y="2115"/>
                <a:ext cx="104" cy="146"/>
              </a:xfrm>
              <a:custGeom>
                <a:avLst/>
                <a:gdLst>
                  <a:gd name="T0" fmla="*/ 104 w 104"/>
                  <a:gd name="T1" fmla="*/ 0 h 146"/>
                  <a:gd name="T2" fmla="*/ 81 w 104"/>
                  <a:gd name="T3" fmla="*/ 48 h 146"/>
                  <a:gd name="T4" fmla="*/ 42 w 104"/>
                  <a:gd name="T5" fmla="*/ 107 h 146"/>
                  <a:gd name="T6" fmla="*/ 0 w 104"/>
                  <a:gd name="T7" fmla="*/ 146 h 146"/>
                  <a:gd name="T8" fmla="*/ 0 60000 65536"/>
                  <a:gd name="T9" fmla="*/ 0 60000 65536"/>
                  <a:gd name="T10" fmla="*/ 0 60000 65536"/>
                  <a:gd name="T11" fmla="*/ 0 60000 65536"/>
                  <a:gd name="T12" fmla="*/ 0 w 104"/>
                  <a:gd name="T13" fmla="*/ 0 h 146"/>
                  <a:gd name="T14" fmla="*/ 104 w 104"/>
                  <a:gd name="T15" fmla="*/ 146 h 146"/>
                </a:gdLst>
                <a:ahLst/>
                <a:cxnLst>
                  <a:cxn ang="T8">
                    <a:pos x="T0" y="T1"/>
                  </a:cxn>
                  <a:cxn ang="T9">
                    <a:pos x="T2" y="T3"/>
                  </a:cxn>
                  <a:cxn ang="T10">
                    <a:pos x="T4" y="T5"/>
                  </a:cxn>
                  <a:cxn ang="T11">
                    <a:pos x="T6" y="T7"/>
                  </a:cxn>
                </a:cxnLst>
                <a:rect l="T12" t="T13" r="T14" b="T15"/>
                <a:pathLst>
                  <a:path w="104" h="146">
                    <a:moveTo>
                      <a:pt x="104" y="0"/>
                    </a:moveTo>
                    <a:lnTo>
                      <a:pt x="81" y="48"/>
                    </a:lnTo>
                    <a:lnTo>
                      <a:pt x="42" y="107"/>
                    </a:lnTo>
                    <a:lnTo>
                      <a:pt x="0" y="146"/>
                    </a:lnTo>
                  </a:path>
                </a:pathLst>
              </a:custGeom>
              <a:noFill/>
              <a:ln w="12700">
                <a:solidFill>
                  <a:srgbClr val="000000"/>
                </a:solidFill>
                <a:prstDash val="solid"/>
                <a:round/>
                <a:headEnd/>
                <a:tailEnd/>
              </a:ln>
            </p:spPr>
            <p:txBody>
              <a:bodyPr/>
              <a:lstStyle/>
              <a:p>
                <a:endParaRPr lang="en-US"/>
              </a:p>
            </p:txBody>
          </p:sp>
          <p:sp>
            <p:nvSpPr>
              <p:cNvPr id="1052" name="Freeform 94"/>
              <p:cNvSpPr>
                <a:spLocks/>
              </p:cNvSpPr>
              <p:nvPr/>
            </p:nvSpPr>
            <p:spPr bwMode="auto">
              <a:xfrm>
                <a:off x="6005" y="2143"/>
                <a:ext cx="107" cy="173"/>
              </a:xfrm>
              <a:custGeom>
                <a:avLst/>
                <a:gdLst>
                  <a:gd name="T0" fmla="*/ 107 w 107"/>
                  <a:gd name="T1" fmla="*/ 0 h 173"/>
                  <a:gd name="T2" fmla="*/ 90 w 107"/>
                  <a:gd name="T3" fmla="*/ 62 h 173"/>
                  <a:gd name="T4" fmla="*/ 57 w 107"/>
                  <a:gd name="T5" fmla="*/ 111 h 173"/>
                  <a:gd name="T6" fmla="*/ 20 w 107"/>
                  <a:gd name="T7" fmla="*/ 153 h 173"/>
                  <a:gd name="T8" fmla="*/ 0 w 107"/>
                  <a:gd name="T9" fmla="*/ 173 h 173"/>
                  <a:gd name="T10" fmla="*/ 0 60000 65536"/>
                  <a:gd name="T11" fmla="*/ 0 60000 65536"/>
                  <a:gd name="T12" fmla="*/ 0 60000 65536"/>
                  <a:gd name="T13" fmla="*/ 0 60000 65536"/>
                  <a:gd name="T14" fmla="*/ 0 60000 65536"/>
                  <a:gd name="T15" fmla="*/ 0 w 107"/>
                  <a:gd name="T16" fmla="*/ 0 h 173"/>
                  <a:gd name="T17" fmla="*/ 107 w 107"/>
                  <a:gd name="T18" fmla="*/ 173 h 173"/>
                </a:gdLst>
                <a:ahLst/>
                <a:cxnLst>
                  <a:cxn ang="T10">
                    <a:pos x="T0" y="T1"/>
                  </a:cxn>
                  <a:cxn ang="T11">
                    <a:pos x="T2" y="T3"/>
                  </a:cxn>
                  <a:cxn ang="T12">
                    <a:pos x="T4" y="T5"/>
                  </a:cxn>
                  <a:cxn ang="T13">
                    <a:pos x="T6" y="T7"/>
                  </a:cxn>
                  <a:cxn ang="T14">
                    <a:pos x="T8" y="T9"/>
                  </a:cxn>
                </a:cxnLst>
                <a:rect l="T15" t="T16" r="T17" b="T18"/>
                <a:pathLst>
                  <a:path w="107" h="173">
                    <a:moveTo>
                      <a:pt x="107" y="0"/>
                    </a:moveTo>
                    <a:lnTo>
                      <a:pt x="90" y="62"/>
                    </a:lnTo>
                    <a:lnTo>
                      <a:pt x="57" y="111"/>
                    </a:lnTo>
                    <a:lnTo>
                      <a:pt x="20" y="153"/>
                    </a:lnTo>
                    <a:lnTo>
                      <a:pt x="0" y="173"/>
                    </a:lnTo>
                  </a:path>
                </a:pathLst>
              </a:custGeom>
              <a:noFill/>
              <a:ln w="12700">
                <a:solidFill>
                  <a:srgbClr val="000000"/>
                </a:solidFill>
                <a:prstDash val="solid"/>
                <a:round/>
                <a:headEnd/>
                <a:tailEnd/>
              </a:ln>
            </p:spPr>
            <p:txBody>
              <a:bodyPr/>
              <a:lstStyle/>
              <a:p>
                <a:endParaRPr lang="en-US"/>
              </a:p>
            </p:txBody>
          </p:sp>
          <p:sp>
            <p:nvSpPr>
              <p:cNvPr id="1053" name="Freeform 95"/>
              <p:cNvSpPr>
                <a:spLocks/>
              </p:cNvSpPr>
              <p:nvPr/>
            </p:nvSpPr>
            <p:spPr bwMode="auto">
              <a:xfrm>
                <a:off x="6075" y="2158"/>
                <a:ext cx="105" cy="178"/>
              </a:xfrm>
              <a:custGeom>
                <a:avLst/>
                <a:gdLst>
                  <a:gd name="T0" fmla="*/ 105 w 105"/>
                  <a:gd name="T1" fmla="*/ 0 h 178"/>
                  <a:gd name="T2" fmla="*/ 99 w 105"/>
                  <a:gd name="T3" fmla="*/ 39 h 178"/>
                  <a:gd name="T4" fmla="*/ 82 w 105"/>
                  <a:gd name="T5" fmla="*/ 84 h 178"/>
                  <a:gd name="T6" fmla="*/ 48 w 105"/>
                  <a:gd name="T7" fmla="*/ 124 h 178"/>
                  <a:gd name="T8" fmla="*/ 26 w 105"/>
                  <a:gd name="T9" fmla="*/ 149 h 178"/>
                  <a:gd name="T10" fmla="*/ 0 w 105"/>
                  <a:gd name="T11" fmla="*/ 178 h 178"/>
                  <a:gd name="T12" fmla="*/ 0 60000 65536"/>
                  <a:gd name="T13" fmla="*/ 0 60000 65536"/>
                  <a:gd name="T14" fmla="*/ 0 60000 65536"/>
                  <a:gd name="T15" fmla="*/ 0 60000 65536"/>
                  <a:gd name="T16" fmla="*/ 0 60000 65536"/>
                  <a:gd name="T17" fmla="*/ 0 60000 65536"/>
                  <a:gd name="T18" fmla="*/ 0 w 105"/>
                  <a:gd name="T19" fmla="*/ 0 h 178"/>
                  <a:gd name="T20" fmla="*/ 105 w 105"/>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105" h="178">
                    <a:moveTo>
                      <a:pt x="105" y="0"/>
                    </a:moveTo>
                    <a:lnTo>
                      <a:pt x="99" y="39"/>
                    </a:lnTo>
                    <a:lnTo>
                      <a:pt x="82" y="84"/>
                    </a:lnTo>
                    <a:lnTo>
                      <a:pt x="48" y="124"/>
                    </a:lnTo>
                    <a:lnTo>
                      <a:pt x="26" y="149"/>
                    </a:lnTo>
                    <a:lnTo>
                      <a:pt x="0" y="178"/>
                    </a:lnTo>
                  </a:path>
                </a:pathLst>
              </a:custGeom>
              <a:noFill/>
              <a:ln w="12700">
                <a:solidFill>
                  <a:srgbClr val="000000"/>
                </a:solidFill>
                <a:prstDash val="solid"/>
                <a:round/>
                <a:headEnd/>
                <a:tailEnd/>
              </a:ln>
            </p:spPr>
            <p:txBody>
              <a:bodyPr/>
              <a:lstStyle/>
              <a:p>
                <a:endParaRPr lang="en-US"/>
              </a:p>
            </p:txBody>
          </p:sp>
          <p:sp>
            <p:nvSpPr>
              <p:cNvPr id="1054" name="Freeform 96"/>
              <p:cNvSpPr>
                <a:spLocks/>
              </p:cNvSpPr>
              <p:nvPr/>
            </p:nvSpPr>
            <p:spPr bwMode="auto">
              <a:xfrm>
                <a:off x="5962" y="2000"/>
                <a:ext cx="280" cy="195"/>
              </a:xfrm>
              <a:custGeom>
                <a:avLst/>
                <a:gdLst>
                  <a:gd name="T0" fmla="*/ 0 w 280"/>
                  <a:gd name="T1" fmla="*/ 0 h 195"/>
                  <a:gd name="T2" fmla="*/ 6 w 280"/>
                  <a:gd name="T3" fmla="*/ 45 h 195"/>
                  <a:gd name="T4" fmla="*/ 17 w 280"/>
                  <a:gd name="T5" fmla="*/ 90 h 195"/>
                  <a:gd name="T6" fmla="*/ 34 w 280"/>
                  <a:gd name="T7" fmla="*/ 124 h 195"/>
                  <a:gd name="T8" fmla="*/ 56 w 280"/>
                  <a:gd name="T9" fmla="*/ 150 h 195"/>
                  <a:gd name="T10" fmla="*/ 100 w 280"/>
                  <a:gd name="T11" fmla="*/ 164 h 195"/>
                  <a:gd name="T12" fmla="*/ 136 w 280"/>
                  <a:gd name="T13" fmla="*/ 178 h 195"/>
                  <a:gd name="T14" fmla="*/ 173 w 280"/>
                  <a:gd name="T15" fmla="*/ 189 h 195"/>
                  <a:gd name="T16" fmla="*/ 226 w 280"/>
                  <a:gd name="T17" fmla="*/ 192 h 195"/>
                  <a:gd name="T18" fmla="*/ 280 w 280"/>
                  <a:gd name="T19" fmla="*/ 195 h 1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0"/>
                  <a:gd name="T31" fmla="*/ 0 h 195"/>
                  <a:gd name="T32" fmla="*/ 280 w 280"/>
                  <a:gd name="T33" fmla="*/ 195 h 1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0" h="195">
                    <a:moveTo>
                      <a:pt x="0" y="0"/>
                    </a:moveTo>
                    <a:lnTo>
                      <a:pt x="6" y="45"/>
                    </a:lnTo>
                    <a:lnTo>
                      <a:pt x="17" y="90"/>
                    </a:lnTo>
                    <a:lnTo>
                      <a:pt x="34" y="124"/>
                    </a:lnTo>
                    <a:lnTo>
                      <a:pt x="56" y="150"/>
                    </a:lnTo>
                    <a:lnTo>
                      <a:pt x="100" y="164"/>
                    </a:lnTo>
                    <a:lnTo>
                      <a:pt x="136" y="178"/>
                    </a:lnTo>
                    <a:lnTo>
                      <a:pt x="173" y="189"/>
                    </a:lnTo>
                    <a:lnTo>
                      <a:pt x="226" y="192"/>
                    </a:lnTo>
                    <a:lnTo>
                      <a:pt x="280" y="195"/>
                    </a:lnTo>
                  </a:path>
                </a:pathLst>
              </a:custGeom>
              <a:noFill/>
              <a:ln w="12700">
                <a:solidFill>
                  <a:srgbClr val="000000"/>
                </a:solidFill>
                <a:prstDash val="solid"/>
                <a:round/>
                <a:headEnd/>
                <a:tailEnd/>
              </a:ln>
            </p:spPr>
            <p:txBody>
              <a:bodyPr/>
              <a:lstStyle/>
              <a:p>
                <a:endParaRPr lang="en-US"/>
              </a:p>
            </p:txBody>
          </p:sp>
          <p:sp>
            <p:nvSpPr>
              <p:cNvPr id="1055" name="Freeform 97"/>
              <p:cNvSpPr>
                <a:spLocks/>
              </p:cNvSpPr>
              <p:nvPr/>
            </p:nvSpPr>
            <p:spPr bwMode="auto">
              <a:xfrm>
                <a:off x="5928" y="2034"/>
                <a:ext cx="302" cy="211"/>
              </a:xfrm>
              <a:custGeom>
                <a:avLst/>
                <a:gdLst>
                  <a:gd name="T0" fmla="*/ 0 w 302"/>
                  <a:gd name="T1" fmla="*/ 0 h 211"/>
                  <a:gd name="T2" fmla="*/ 14 w 302"/>
                  <a:gd name="T3" fmla="*/ 67 h 211"/>
                  <a:gd name="T4" fmla="*/ 31 w 302"/>
                  <a:gd name="T5" fmla="*/ 107 h 211"/>
                  <a:gd name="T6" fmla="*/ 51 w 302"/>
                  <a:gd name="T7" fmla="*/ 138 h 211"/>
                  <a:gd name="T8" fmla="*/ 84 w 302"/>
                  <a:gd name="T9" fmla="*/ 160 h 211"/>
                  <a:gd name="T10" fmla="*/ 125 w 302"/>
                  <a:gd name="T11" fmla="*/ 180 h 211"/>
                  <a:gd name="T12" fmla="*/ 173 w 302"/>
                  <a:gd name="T13" fmla="*/ 197 h 211"/>
                  <a:gd name="T14" fmla="*/ 240 w 302"/>
                  <a:gd name="T15" fmla="*/ 205 h 211"/>
                  <a:gd name="T16" fmla="*/ 302 w 302"/>
                  <a:gd name="T17" fmla="*/ 211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
                  <a:gd name="T28" fmla="*/ 0 h 211"/>
                  <a:gd name="T29" fmla="*/ 302 w 302"/>
                  <a:gd name="T30" fmla="*/ 211 h 2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 h="211">
                    <a:moveTo>
                      <a:pt x="0" y="0"/>
                    </a:moveTo>
                    <a:lnTo>
                      <a:pt x="14" y="67"/>
                    </a:lnTo>
                    <a:lnTo>
                      <a:pt x="31" y="107"/>
                    </a:lnTo>
                    <a:lnTo>
                      <a:pt x="51" y="138"/>
                    </a:lnTo>
                    <a:lnTo>
                      <a:pt x="84" y="160"/>
                    </a:lnTo>
                    <a:lnTo>
                      <a:pt x="125" y="180"/>
                    </a:lnTo>
                    <a:lnTo>
                      <a:pt x="173" y="197"/>
                    </a:lnTo>
                    <a:lnTo>
                      <a:pt x="240" y="205"/>
                    </a:lnTo>
                    <a:lnTo>
                      <a:pt x="302" y="211"/>
                    </a:lnTo>
                  </a:path>
                </a:pathLst>
              </a:custGeom>
              <a:noFill/>
              <a:ln w="12700">
                <a:solidFill>
                  <a:srgbClr val="000000"/>
                </a:solidFill>
                <a:prstDash val="solid"/>
                <a:round/>
                <a:headEnd/>
                <a:tailEnd/>
              </a:ln>
            </p:spPr>
            <p:txBody>
              <a:bodyPr/>
              <a:lstStyle/>
              <a:p>
                <a:endParaRPr lang="en-US"/>
              </a:p>
            </p:txBody>
          </p:sp>
          <p:sp>
            <p:nvSpPr>
              <p:cNvPr id="1056" name="Freeform 98"/>
              <p:cNvSpPr>
                <a:spLocks/>
              </p:cNvSpPr>
              <p:nvPr/>
            </p:nvSpPr>
            <p:spPr bwMode="auto">
              <a:xfrm>
                <a:off x="5903" y="2068"/>
                <a:ext cx="257" cy="224"/>
              </a:xfrm>
              <a:custGeom>
                <a:avLst/>
                <a:gdLst>
                  <a:gd name="T0" fmla="*/ 0 w 257"/>
                  <a:gd name="T1" fmla="*/ 0 h 224"/>
                  <a:gd name="T2" fmla="*/ 26 w 257"/>
                  <a:gd name="T3" fmla="*/ 98 h 224"/>
                  <a:gd name="T4" fmla="*/ 65 w 257"/>
                  <a:gd name="T5" fmla="*/ 151 h 224"/>
                  <a:gd name="T6" fmla="*/ 113 w 257"/>
                  <a:gd name="T7" fmla="*/ 190 h 224"/>
                  <a:gd name="T8" fmla="*/ 159 w 257"/>
                  <a:gd name="T9" fmla="*/ 210 h 224"/>
                  <a:gd name="T10" fmla="*/ 207 w 257"/>
                  <a:gd name="T11" fmla="*/ 221 h 224"/>
                  <a:gd name="T12" fmla="*/ 257 w 257"/>
                  <a:gd name="T13" fmla="*/ 224 h 224"/>
                  <a:gd name="T14" fmla="*/ 0 60000 65536"/>
                  <a:gd name="T15" fmla="*/ 0 60000 65536"/>
                  <a:gd name="T16" fmla="*/ 0 60000 65536"/>
                  <a:gd name="T17" fmla="*/ 0 60000 65536"/>
                  <a:gd name="T18" fmla="*/ 0 60000 65536"/>
                  <a:gd name="T19" fmla="*/ 0 60000 65536"/>
                  <a:gd name="T20" fmla="*/ 0 60000 65536"/>
                  <a:gd name="T21" fmla="*/ 0 w 257"/>
                  <a:gd name="T22" fmla="*/ 0 h 224"/>
                  <a:gd name="T23" fmla="*/ 257 w 257"/>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 h="224">
                    <a:moveTo>
                      <a:pt x="0" y="0"/>
                    </a:moveTo>
                    <a:lnTo>
                      <a:pt x="26" y="98"/>
                    </a:lnTo>
                    <a:lnTo>
                      <a:pt x="65" y="151"/>
                    </a:lnTo>
                    <a:lnTo>
                      <a:pt x="113" y="190"/>
                    </a:lnTo>
                    <a:lnTo>
                      <a:pt x="159" y="210"/>
                    </a:lnTo>
                    <a:lnTo>
                      <a:pt x="207" y="221"/>
                    </a:lnTo>
                    <a:lnTo>
                      <a:pt x="257" y="224"/>
                    </a:lnTo>
                  </a:path>
                </a:pathLst>
              </a:custGeom>
              <a:noFill/>
              <a:ln w="12700">
                <a:solidFill>
                  <a:srgbClr val="000000"/>
                </a:solidFill>
                <a:prstDash val="solid"/>
                <a:round/>
                <a:headEnd/>
                <a:tailEnd/>
              </a:ln>
            </p:spPr>
            <p:txBody>
              <a:bodyPr/>
              <a:lstStyle/>
              <a:p>
                <a:endParaRPr lang="en-US"/>
              </a:p>
            </p:txBody>
          </p:sp>
        </p:grpSp>
      </p:grpSp>
      <p:sp>
        <p:nvSpPr>
          <p:cNvPr id="1037" name="Text Box 107"/>
          <p:cNvSpPr txBox="1">
            <a:spLocks noChangeArrowheads="1"/>
          </p:cNvSpPr>
          <p:nvPr/>
        </p:nvSpPr>
        <p:spPr bwMode="auto">
          <a:xfrm>
            <a:off x="1287463" y="3328988"/>
            <a:ext cx="707245" cy="369332"/>
          </a:xfrm>
          <a:prstGeom prst="rect">
            <a:avLst/>
          </a:prstGeom>
          <a:noFill/>
          <a:ln w="19050">
            <a:noFill/>
            <a:miter lim="800000"/>
            <a:headEnd/>
            <a:tailEnd/>
          </a:ln>
        </p:spPr>
        <p:txBody>
          <a:bodyPr wrap="none">
            <a:spAutoFit/>
          </a:bodyPr>
          <a:lstStyle/>
          <a:p>
            <a:r>
              <a:rPr lang="en-US" sz="1800" i="1">
                <a:latin typeface="+mj-lt"/>
              </a:rPr>
              <a:t>USER</a:t>
            </a:r>
          </a:p>
        </p:txBody>
      </p:sp>
      <p:grpSp>
        <p:nvGrpSpPr>
          <p:cNvPr id="1038" name="Group 112"/>
          <p:cNvGrpSpPr>
            <a:grpSpLocks/>
          </p:cNvGrpSpPr>
          <p:nvPr/>
        </p:nvGrpSpPr>
        <p:grpSpPr bwMode="auto">
          <a:xfrm>
            <a:off x="2208213" y="3965575"/>
            <a:ext cx="1212850" cy="914400"/>
            <a:chOff x="1391" y="2498"/>
            <a:chExt cx="764" cy="576"/>
          </a:xfrm>
        </p:grpSpPr>
        <p:sp>
          <p:nvSpPr>
            <p:cNvPr id="1039" name="laptop"/>
            <p:cNvSpPr>
              <a:spLocks noEditPoints="1" noChangeArrowheads="1"/>
            </p:cNvSpPr>
            <p:nvPr/>
          </p:nvSpPr>
          <p:spPr bwMode="auto">
            <a:xfrm>
              <a:off x="1391" y="2498"/>
              <a:ext cx="764" cy="576"/>
            </a:xfrm>
            <a:custGeom>
              <a:avLst/>
              <a:gdLst>
                <a:gd name="T0" fmla="*/ 4 w 21600"/>
                <a:gd name="T1" fmla="*/ 0 h 21600"/>
                <a:gd name="T2" fmla="*/ 4 w 21600"/>
                <a:gd name="T3" fmla="*/ 5 h 21600"/>
                <a:gd name="T4" fmla="*/ 23 w 21600"/>
                <a:gd name="T5" fmla="*/ 0 h 21600"/>
                <a:gd name="T6" fmla="*/ 23 w 21600"/>
                <a:gd name="T7" fmla="*/ 5 h 21600"/>
                <a:gd name="T8" fmla="*/ 14 w 21600"/>
                <a:gd name="T9" fmla="*/ 0 h 21600"/>
                <a:gd name="T10" fmla="*/ 14 w 21600"/>
                <a:gd name="T11" fmla="*/ 15 h 21600"/>
                <a:gd name="T12" fmla="*/ 0 w 21600"/>
                <a:gd name="T13" fmla="*/ 15 h 21600"/>
                <a:gd name="T14" fmla="*/ 27 w 21600"/>
                <a:gd name="T15" fmla="*/ 15 h 21600"/>
                <a:gd name="T16" fmla="*/ 0 60000 65536"/>
                <a:gd name="T17" fmla="*/ 0 60000 65536"/>
                <a:gd name="T18" fmla="*/ 0 60000 65536"/>
                <a:gd name="T19" fmla="*/ 0 60000 65536"/>
                <a:gd name="T20" fmla="*/ 0 60000 65536"/>
                <a:gd name="T21" fmla="*/ 0 60000 65536"/>
                <a:gd name="T22" fmla="*/ 0 60000 65536"/>
                <a:gd name="T23" fmla="*/ 0 60000 65536"/>
                <a:gd name="T24" fmla="*/ 4439 w 21600"/>
                <a:gd name="T25" fmla="*/ 1875 h 21600"/>
                <a:gd name="T26" fmla="*/ 17303 w 21600"/>
                <a:gd name="T27" fmla="*/ 12338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en-US"/>
            </a:p>
          </p:txBody>
        </p:sp>
        <p:sp>
          <p:nvSpPr>
            <p:cNvPr id="1040" name="Rectangle 111"/>
            <p:cNvSpPr>
              <a:spLocks noChangeArrowheads="1"/>
            </p:cNvSpPr>
            <p:nvPr/>
          </p:nvSpPr>
          <p:spPr bwMode="auto">
            <a:xfrm>
              <a:off x="1542" y="2541"/>
              <a:ext cx="465" cy="293"/>
            </a:xfrm>
            <a:prstGeom prst="rect">
              <a:avLst/>
            </a:prstGeom>
            <a:solidFill>
              <a:schemeClr val="bg1"/>
            </a:solidFill>
            <a:ln w="19050">
              <a:noFill/>
              <a:miter lim="800000"/>
              <a:headEnd/>
              <a:tailEnd/>
            </a:ln>
          </p:spPr>
          <p:txBody>
            <a:bodyPr wrap="none" anchor="ctr">
              <a:spAutoFit/>
            </a:bodyPr>
            <a:lstStyle/>
            <a:p>
              <a:endParaRPr lang="en-US"/>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idx="1"/>
          </p:nvPr>
        </p:nvSpPr>
        <p:spPr/>
        <p:txBody>
          <a:bodyPr/>
          <a:lstStyle/>
          <a:p>
            <a:pPr lvl="1" eaLnBrk="1" hangingPunct="1">
              <a:buSzPct val="125000"/>
              <a:buFontTx/>
              <a:buChar char="•"/>
            </a:pPr>
            <a:r>
              <a:rPr lang="en-US" sz="2000" dirty="0" smtClean="0"/>
              <a:t>Domain</a:t>
            </a:r>
          </a:p>
          <a:p>
            <a:pPr lvl="1" eaLnBrk="1" hangingPunct="1">
              <a:buSzPct val="125000"/>
              <a:buFontTx/>
              <a:buChar char="•"/>
            </a:pPr>
            <a:r>
              <a:rPr lang="en-US" sz="2000" dirty="0" smtClean="0"/>
              <a:t>Base Currency</a:t>
            </a:r>
          </a:p>
          <a:p>
            <a:pPr lvl="1" eaLnBrk="1" hangingPunct="1">
              <a:buSzPct val="125000"/>
              <a:buFontTx/>
              <a:buChar char="•"/>
            </a:pPr>
            <a:r>
              <a:rPr lang="en-US" sz="2000" dirty="0" smtClean="0"/>
              <a:t>Entity</a:t>
            </a:r>
          </a:p>
          <a:p>
            <a:pPr lvl="1" eaLnBrk="1" hangingPunct="1">
              <a:buSzPct val="125000"/>
              <a:buFontTx/>
              <a:buChar char="•"/>
            </a:pPr>
            <a:r>
              <a:rPr lang="en-US" sz="2000" dirty="0" smtClean="0"/>
              <a:t>Site</a:t>
            </a:r>
          </a:p>
          <a:p>
            <a:pPr lvl="1" eaLnBrk="1" hangingPunct="1">
              <a:buSzPct val="125000"/>
              <a:buFontTx/>
              <a:buChar char="•"/>
            </a:pPr>
            <a:r>
              <a:rPr lang="en-US" sz="2000" dirty="0" smtClean="0"/>
              <a:t>Location</a:t>
            </a:r>
          </a:p>
          <a:p>
            <a:pPr lvl="1" eaLnBrk="1" hangingPunct="1">
              <a:buSzPct val="125000"/>
              <a:buFontTx/>
              <a:buChar char="•"/>
            </a:pPr>
            <a:r>
              <a:rPr lang="en-US" sz="2000" dirty="0" smtClean="0"/>
              <a:t>Control Program</a:t>
            </a:r>
          </a:p>
          <a:p>
            <a:pPr lvl="1" eaLnBrk="1" hangingPunct="1">
              <a:buSzPct val="125000"/>
              <a:buFontTx/>
              <a:buChar char="•"/>
            </a:pPr>
            <a:r>
              <a:rPr lang="en-US" sz="2000" dirty="0" smtClean="0"/>
              <a:t>Master Data</a:t>
            </a:r>
          </a:p>
          <a:p>
            <a:pPr lvl="1" eaLnBrk="1" hangingPunct="1">
              <a:buSzPct val="125000"/>
              <a:buFontTx/>
              <a:buChar char="•"/>
            </a:pPr>
            <a:r>
              <a:rPr lang="en-US" sz="2000" dirty="0" smtClean="0"/>
              <a:t>Product Line</a:t>
            </a:r>
          </a:p>
          <a:p>
            <a:pPr lvl="1" eaLnBrk="1" hangingPunct="1">
              <a:buSzPct val="125000"/>
              <a:buFontTx/>
              <a:buChar char="•"/>
            </a:pPr>
            <a:r>
              <a:rPr lang="en-US" sz="2000" dirty="0" smtClean="0"/>
              <a:t>Item Data</a:t>
            </a:r>
          </a:p>
          <a:p>
            <a:pPr lvl="1" eaLnBrk="1" hangingPunct="1">
              <a:buSzPct val="125000"/>
              <a:buFontTx/>
              <a:buChar char="•"/>
            </a:pPr>
            <a:r>
              <a:rPr lang="en-US" sz="2000" dirty="0" smtClean="0"/>
              <a:t>Unit of Measure (UM)</a:t>
            </a:r>
          </a:p>
          <a:p>
            <a:pPr lvl="1" eaLnBrk="1" hangingPunct="1">
              <a:buSzPct val="125000"/>
              <a:buFontTx/>
              <a:buChar char="•"/>
            </a:pPr>
            <a:r>
              <a:rPr lang="en-US" sz="2000" dirty="0" smtClean="0"/>
              <a:t>Generalized Code</a:t>
            </a:r>
          </a:p>
          <a:p>
            <a:pPr lvl="1" eaLnBrk="1" hangingPunct="1">
              <a:buSzPct val="125000"/>
              <a:buFontTx/>
              <a:buChar char="•"/>
            </a:pPr>
            <a:r>
              <a:rPr lang="en-US" sz="2000" dirty="0" smtClean="0"/>
              <a:t>Dependent Demand</a:t>
            </a:r>
          </a:p>
          <a:p>
            <a:pPr lvl="1" eaLnBrk="1" hangingPunct="1">
              <a:buSzPct val="125000"/>
              <a:buFontTx/>
              <a:buChar char="•"/>
            </a:pPr>
            <a:r>
              <a:rPr lang="en-US" sz="2000" dirty="0" smtClean="0"/>
              <a:t>Independent Demand</a:t>
            </a:r>
          </a:p>
        </p:txBody>
      </p:sp>
      <p:sp>
        <p:nvSpPr>
          <p:cNvPr id="2053" name="Rectangle 10"/>
          <p:cNvSpPr>
            <a:spLocks noGrp="1" noChangeArrowheads="1"/>
          </p:cNvSpPr>
          <p:nvPr>
            <p:ph type="title"/>
          </p:nvPr>
        </p:nvSpPr>
        <p:spPr>
          <a:noFill/>
        </p:spPr>
        <p:txBody>
          <a:bodyPr lIns="92075" tIns="91440" rIns="92075" bIns="91440" anchor="ctr">
            <a:spAutoFit/>
          </a:bodyPr>
          <a:lstStyle/>
          <a:p>
            <a:pPr eaLnBrk="1" hangingPunct="1"/>
            <a:r>
              <a:rPr lang="en-US" smtClean="0"/>
              <a:t>Terminology</a:t>
            </a:r>
          </a:p>
        </p:txBody>
      </p:sp>
      <p:sp>
        <p:nvSpPr>
          <p:cNvPr id="2051" name="Footer Placeholder 3"/>
          <p:cNvSpPr>
            <a:spLocks noGrp="1"/>
          </p:cNvSpPr>
          <p:nvPr>
            <p:ph type="ftr" sz="quarter" idx="10"/>
          </p:nvPr>
        </p:nvSpPr>
        <p:spPr>
          <a:noFill/>
        </p:spPr>
        <p:txBody>
          <a:bodyPr/>
          <a:lstStyle/>
          <a:p>
            <a:pPr algn="r"/>
            <a:r>
              <a:rPr lang="en-US" smtClean="0"/>
              <a:t>IS-IN-060</a:t>
            </a:r>
          </a:p>
        </p:txBody>
      </p:sp>
      <p:graphicFrame>
        <p:nvGraphicFramePr>
          <p:cNvPr id="2050" name="Object 2"/>
          <p:cNvGraphicFramePr>
            <a:graphicFrameLocks noChangeAspect="1"/>
          </p:cNvGraphicFramePr>
          <p:nvPr/>
        </p:nvGraphicFramePr>
        <p:xfrm>
          <a:off x="5124450" y="4651375"/>
          <a:ext cx="3094038" cy="1509713"/>
        </p:xfrm>
        <a:graphic>
          <a:graphicData uri="http://schemas.openxmlformats.org/presentationml/2006/ole">
            <p:oleObj spid="_x0000_s2050" name="Clip" r:id="rId3" imgW="1035720" imgH="504720" progId="">
              <p:embed/>
            </p:oleObj>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7" name="Rectangle 25"/>
          <p:cNvSpPr>
            <a:spLocks noGrp="1" noChangeArrowheads="1"/>
          </p:cNvSpPr>
          <p:nvPr>
            <p:ph type="title"/>
          </p:nvPr>
        </p:nvSpPr>
        <p:spPr>
          <a:noFill/>
        </p:spPr>
        <p:txBody>
          <a:bodyPr lIns="92075" tIns="91440" rIns="92075" bIns="91440" anchor="ctr">
            <a:spAutoFit/>
          </a:bodyPr>
          <a:lstStyle/>
          <a:p>
            <a:pPr eaLnBrk="1" hangingPunct="1"/>
            <a:r>
              <a:rPr lang="en-US" smtClean="0"/>
              <a:t>Relationships</a:t>
            </a:r>
          </a:p>
        </p:txBody>
      </p:sp>
      <p:sp>
        <p:nvSpPr>
          <p:cNvPr id="3075" name="Footer Placeholder 2"/>
          <p:cNvSpPr>
            <a:spLocks noGrp="1"/>
          </p:cNvSpPr>
          <p:nvPr>
            <p:ph type="ftr" sz="quarter" idx="10"/>
          </p:nvPr>
        </p:nvSpPr>
        <p:spPr>
          <a:noFill/>
        </p:spPr>
        <p:txBody>
          <a:bodyPr/>
          <a:lstStyle/>
          <a:p>
            <a:pPr algn="r"/>
            <a:r>
              <a:rPr lang="en-US" smtClean="0"/>
              <a:t>IS-IN-070</a:t>
            </a:r>
          </a:p>
        </p:txBody>
      </p:sp>
      <p:graphicFrame>
        <p:nvGraphicFramePr>
          <p:cNvPr id="3074" name="Object 2"/>
          <p:cNvGraphicFramePr>
            <a:graphicFrameLocks noChangeAspect="1"/>
          </p:cNvGraphicFramePr>
          <p:nvPr/>
        </p:nvGraphicFramePr>
        <p:xfrm>
          <a:off x="2862262" y="1049338"/>
          <a:ext cx="4377431" cy="4727575"/>
        </p:xfrm>
        <a:graphic>
          <a:graphicData uri="http://schemas.openxmlformats.org/presentationml/2006/ole">
            <p:oleObj spid="_x0000_s3074" name="Clip" r:id="rId3" imgW="2826720" imgH="3497040" progId="">
              <p:embed/>
            </p:oleObj>
          </a:graphicData>
        </a:graphic>
      </p:graphicFrame>
      <p:sp>
        <p:nvSpPr>
          <p:cNvPr id="49157" name="Rectangle 5"/>
          <p:cNvSpPr>
            <a:spLocks noChangeArrowheads="1"/>
          </p:cNvSpPr>
          <p:nvPr/>
        </p:nvSpPr>
        <p:spPr bwMode="auto">
          <a:xfrm>
            <a:off x="431799" y="4075113"/>
            <a:ext cx="2443217" cy="990600"/>
          </a:xfrm>
          <a:prstGeom prst="rect">
            <a:avLst/>
          </a:prstGeom>
          <a:solidFill>
            <a:srgbClr val="FFFFFF"/>
          </a:solidFill>
          <a:ln w="38100">
            <a:solidFill>
              <a:srgbClr val="43699C"/>
            </a:solidFill>
            <a:miter lim="800000"/>
            <a:headEnd/>
            <a:tailEnd/>
          </a:ln>
          <a:effectLst>
            <a:outerShdw dist="71842" dir="2700000" algn="ctr" rotWithShape="0">
              <a:srgbClr val="808080"/>
            </a:outerShdw>
          </a:effectLst>
        </p:spPr>
        <p:txBody>
          <a:bodyPr wrap="none" anchor="ctr"/>
          <a:lstStyle/>
          <a:p>
            <a:pPr algn="ctr">
              <a:defRPr/>
            </a:pPr>
            <a:r>
              <a:rPr lang="en-US" b="0">
                <a:latin typeface="+mj-lt"/>
              </a:rPr>
              <a:t>Locations</a:t>
            </a:r>
          </a:p>
        </p:txBody>
      </p:sp>
      <p:sp>
        <p:nvSpPr>
          <p:cNvPr id="49158" name="Rectangle 6"/>
          <p:cNvSpPr>
            <a:spLocks noChangeArrowheads="1"/>
          </p:cNvSpPr>
          <p:nvPr/>
        </p:nvSpPr>
        <p:spPr bwMode="auto">
          <a:xfrm>
            <a:off x="3702049" y="4075113"/>
            <a:ext cx="2443217" cy="990600"/>
          </a:xfrm>
          <a:prstGeom prst="rect">
            <a:avLst/>
          </a:prstGeom>
          <a:solidFill>
            <a:srgbClr val="FFFFFF"/>
          </a:solidFill>
          <a:ln w="38100">
            <a:solidFill>
              <a:srgbClr val="43699C"/>
            </a:solidFill>
            <a:miter lim="800000"/>
            <a:headEnd/>
            <a:tailEnd/>
          </a:ln>
          <a:effectLst>
            <a:outerShdw dist="71842" dir="2700000" algn="ctr" rotWithShape="0">
              <a:srgbClr val="808080"/>
            </a:outerShdw>
          </a:effectLst>
        </p:spPr>
        <p:txBody>
          <a:bodyPr wrap="none" anchor="ctr"/>
          <a:lstStyle/>
          <a:p>
            <a:pPr algn="ctr">
              <a:defRPr/>
            </a:pPr>
            <a:r>
              <a:rPr lang="en-US" b="0">
                <a:latin typeface="+mj-lt"/>
              </a:rPr>
              <a:t>Items</a:t>
            </a:r>
          </a:p>
        </p:txBody>
      </p:sp>
      <p:cxnSp>
        <p:nvCxnSpPr>
          <p:cNvPr id="3078" name="AutoShape 7"/>
          <p:cNvCxnSpPr>
            <a:cxnSpLocks noChangeShapeType="1"/>
            <a:stCxn id="49157" idx="3"/>
            <a:endCxn id="49158" idx="1"/>
          </p:cNvCxnSpPr>
          <p:nvPr/>
        </p:nvCxnSpPr>
        <p:spPr bwMode="auto">
          <a:xfrm>
            <a:off x="2875016" y="4570413"/>
            <a:ext cx="827033" cy="1588"/>
          </a:xfrm>
          <a:prstGeom prst="straightConnector1">
            <a:avLst/>
          </a:prstGeom>
          <a:noFill/>
          <a:ln w="38100">
            <a:solidFill>
              <a:schemeClr val="tx2"/>
            </a:solidFill>
            <a:round/>
            <a:headEnd/>
            <a:tailEnd/>
          </a:ln>
        </p:spPr>
      </p:cxnSp>
      <p:sp>
        <p:nvSpPr>
          <p:cNvPr id="49161" name="Rectangle 9"/>
          <p:cNvSpPr>
            <a:spLocks noChangeArrowheads="1"/>
          </p:cNvSpPr>
          <p:nvPr/>
        </p:nvSpPr>
        <p:spPr bwMode="auto">
          <a:xfrm>
            <a:off x="3660774" y="1055688"/>
            <a:ext cx="2530475" cy="990600"/>
          </a:xfrm>
          <a:prstGeom prst="rect">
            <a:avLst/>
          </a:prstGeom>
          <a:solidFill>
            <a:srgbClr val="FFFFFF"/>
          </a:solidFill>
          <a:ln w="38100">
            <a:solidFill>
              <a:srgbClr val="43699C"/>
            </a:solidFill>
            <a:miter lim="800000"/>
            <a:headEnd/>
            <a:tailEnd/>
          </a:ln>
          <a:effectLst>
            <a:outerShdw dist="71842" dir="2700000" algn="ctr" rotWithShape="0">
              <a:srgbClr val="808080"/>
            </a:outerShdw>
          </a:effectLst>
        </p:spPr>
        <p:txBody>
          <a:bodyPr wrap="none" anchor="ctr"/>
          <a:lstStyle/>
          <a:p>
            <a:pPr algn="ctr">
              <a:defRPr/>
            </a:pPr>
            <a:r>
              <a:rPr lang="en-US" b="0">
                <a:latin typeface="+mj-lt"/>
              </a:rPr>
              <a:t>General Ledger</a:t>
            </a:r>
          </a:p>
          <a:p>
            <a:pPr algn="ctr">
              <a:defRPr/>
            </a:pPr>
            <a:r>
              <a:rPr lang="en-US" b="0">
                <a:latin typeface="+mj-lt"/>
              </a:rPr>
              <a:t>Accounts</a:t>
            </a:r>
          </a:p>
        </p:txBody>
      </p:sp>
      <p:cxnSp>
        <p:nvCxnSpPr>
          <p:cNvPr id="3080" name="AutoShape 10"/>
          <p:cNvCxnSpPr>
            <a:cxnSpLocks noChangeShapeType="1"/>
            <a:stCxn id="49161" idx="2"/>
            <a:endCxn id="49164" idx="0"/>
          </p:cNvCxnSpPr>
          <p:nvPr/>
        </p:nvCxnSpPr>
        <p:spPr bwMode="auto">
          <a:xfrm rot="5400000">
            <a:off x="4662105" y="2304667"/>
            <a:ext cx="522287" cy="5529"/>
          </a:xfrm>
          <a:prstGeom prst="straightConnector1">
            <a:avLst/>
          </a:prstGeom>
          <a:noFill/>
          <a:ln w="38100">
            <a:solidFill>
              <a:srgbClr val="43699C"/>
            </a:solidFill>
            <a:round/>
            <a:headEnd/>
            <a:tailEnd/>
          </a:ln>
        </p:spPr>
      </p:cxnSp>
      <p:sp>
        <p:nvSpPr>
          <p:cNvPr id="49164" name="Rectangle 12"/>
          <p:cNvSpPr>
            <a:spLocks noChangeArrowheads="1"/>
          </p:cNvSpPr>
          <p:nvPr/>
        </p:nvSpPr>
        <p:spPr bwMode="auto">
          <a:xfrm>
            <a:off x="3698874" y="2568575"/>
            <a:ext cx="2443217" cy="990600"/>
          </a:xfrm>
          <a:prstGeom prst="rect">
            <a:avLst/>
          </a:prstGeom>
          <a:solidFill>
            <a:srgbClr val="FFFFFF"/>
          </a:solidFill>
          <a:ln w="38100">
            <a:solidFill>
              <a:srgbClr val="43699C"/>
            </a:solidFill>
            <a:miter lim="800000"/>
            <a:headEnd/>
            <a:tailEnd/>
          </a:ln>
          <a:effectLst>
            <a:outerShdw dist="71842" dir="2700000" algn="ctr" rotWithShape="0">
              <a:srgbClr val="808080"/>
            </a:outerShdw>
          </a:effectLst>
        </p:spPr>
        <p:txBody>
          <a:bodyPr wrap="none" anchor="ctr"/>
          <a:lstStyle/>
          <a:p>
            <a:pPr algn="ctr">
              <a:defRPr/>
            </a:pPr>
            <a:r>
              <a:rPr lang="en-US" b="0">
                <a:latin typeface="+mj-lt"/>
              </a:rPr>
              <a:t>Product Lines</a:t>
            </a:r>
          </a:p>
        </p:txBody>
      </p:sp>
      <p:sp>
        <p:nvSpPr>
          <p:cNvPr id="49165" name="Rectangle 13"/>
          <p:cNvSpPr>
            <a:spLocks noChangeArrowheads="1"/>
          </p:cNvSpPr>
          <p:nvPr/>
        </p:nvSpPr>
        <p:spPr bwMode="auto">
          <a:xfrm>
            <a:off x="431799" y="2565400"/>
            <a:ext cx="2443217" cy="990600"/>
          </a:xfrm>
          <a:prstGeom prst="rect">
            <a:avLst/>
          </a:prstGeom>
          <a:solidFill>
            <a:srgbClr val="FFFFFF"/>
          </a:solidFill>
          <a:ln w="38100">
            <a:solidFill>
              <a:srgbClr val="43699C"/>
            </a:solidFill>
            <a:miter lim="800000"/>
            <a:headEnd/>
            <a:tailEnd/>
          </a:ln>
          <a:effectLst>
            <a:outerShdw dist="71842" dir="2700000" algn="ctr" rotWithShape="0">
              <a:srgbClr val="808080"/>
            </a:outerShdw>
          </a:effectLst>
        </p:spPr>
        <p:txBody>
          <a:bodyPr wrap="none" anchor="ctr"/>
          <a:lstStyle/>
          <a:p>
            <a:pPr algn="ctr">
              <a:defRPr/>
            </a:pPr>
            <a:r>
              <a:rPr lang="en-US" b="0">
                <a:latin typeface="+mj-lt"/>
              </a:rPr>
              <a:t>Sites</a:t>
            </a:r>
          </a:p>
        </p:txBody>
      </p:sp>
      <p:cxnSp>
        <p:nvCxnSpPr>
          <p:cNvPr id="3083" name="AutoShape 14"/>
          <p:cNvCxnSpPr>
            <a:cxnSpLocks noChangeShapeType="1"/>
            <a:stCxn id="49165" idx="2"/>
            <a:endCxn id="49157" idx="0"/>
          </p:cNvCxnSpPr>
          <p:nvPr/>
        </p:nvCxnSpPr>
        <p:spPr bwMode="auto">
          <a:xfrm rot="5400000">
            <a:off x="1393852" y="3815556"/>
            <a:ext cx="519113" cy="1588"/>
          </a:xfrm>
          <a:prstGeom prst="straightConnector1">
            <a:avLst/>
          </a:prstGeom>
          <a:noFill/>
          <a:ln w="38100">
            <a:solidFill>
              <a:srgbClr val="43699C"/>
            </a:solidFill>
            <a:prstDash val="sysDot"/>
            <a:round/>
            <a:headEnd/>
            <a:tailEnd/>
          </a:ln>
        </p:spPr>
      </p:cxnSp>
      <p:cxnSp>
        <p:nvCxnSpPr>
          <p:cNvPr id="3084" name="AutoShape 15"/>
          <p:cNvCxnSpPr>
            <a:cxnSpLocks noChangeShapeType="1"/>
            <a:stCxn id="49164" idx="2"/>
            <a:endCxn id="49158" idx="0"/>
          </p:cNvCxnSpPr>
          <p:nvPr/>
        </p:nvCxnSpPr>
        <p:spPr bwMode="auto">
          <a:xfrm rot="16200000" flipH="1">
            <a:off x="4664101" y="3815556"/>
            <a:ext cx="515938" cy="3175"/>
          </a:xfrm>
          <a:prstGeom prst="straightConnector1">
            <a:avLst/>
          </a:prstGeom>
          <a:noFill/>
          <a:ln w="38100">
            <a:solidFill>
              <a:srgbClr val="43699C"/>
            </a:solidFill>
            <a:round/>
            <a:headEnd/>
            <a:tailEnd/>
          </a:ln>
        </p:spPr>
      </p:cxnSp>
      <p:sp>
        <p:nvSpPr>
          <p:cNvPr id="49169" name="Rectangle 17"/>
          <p:cNvSpPr>
            <a:spLocks noChangeArrowheads="1"/>
          </p:cNvSpPr>
          <p:nvPr/>
        </p:nvSpPr>
        <p:spPr bwMode="auto">
          <a:xfrm>
            <a:off x="6299199" y="4894263"/>
            <a:ext cx="2443217" cy="990600"/>
          </a:xfrm>
          <a:prstGeom prst="rect">
            <a:avLst/>
          </a:prstGeom>
          <a:solidFill>
            <a:srgbClr val="FFFFFF"/>
          </a:solidFill>
          <a:ln w="38100">
            <a:solidFill>
              <a:srgbClr val="43699C"/>
            </a:solidFill>
            <a:miter lim="800000"/>
            <a:headEnd/>
            <a:tailEnd/>
          </a:ln>
          <a:effectLst>
            <a:outerShdw dist="71842" dir="2700000" algn="ctr" rotWithShape="0">
              <a:srgbClr val="808080"/>
            </a:outerShdw>
          </a:effectLst>
        </p:spPr>
        <p:txBody>
          <a:bodyPr wrap="none" anchor="ctr"/>
          <a:lstStyle/>
          <a:p>
            <a:pPr algn="ctr">
              <a:defRPr/>
            </a:pPr>
            <a:r>
              <a:rPr lang="en-US" b="0">
                <a:latin typeface="+mj-lt"/>
              </a:rPr>
              <a:t>Item Status</a:t>
            </a:r>
          </a:p>
        </p:txBody>
      </p:sp>
      <p:cxnSp>
        <p:nvCxnSpPr>
          <p:cNvPr id="3086" name="AutoShape 18"/>
          <p:cNvCxnSpPr>
            <a:cxnSpLocks noChangeShapeType="1"/>
            <a:stCxn id="49158" idx="3"/>
            <a:endCxn id="49169" idx="1"/>
          </p:cNvCxnSpPr>
          <p:nvPr/>
        </p:nvCxnSpPr>
        <p:spPr bwMode="auto">
          <a:xfrm>
            <a:off x="6145266" y="4570413"/>
            <a:ext cx="153933" cy="819150"/>
          </a:xfrm>
          <a:prstGeom prst="bentConnector3">
            <a:avLst>
              <a:gd name="adj1" fmla="val 50000"/>
            </a:avLst>
          </a:prstGeom>
          <a:noFill/>
          <a:ln w="38100">
            <a:solidFill>
              <a:srgbClr val="43699C"/>
            </a:solidFill>
            <a:prstDash val="sysDot"/>
            <a:miter lim="800000"/>
            <a:headEnd/>
            <a:tailEnd/>
          </a:ln>
        </p:spPr>
      </p:cxnSp>
      <p:sp>
        <p:nvSpPr>
          <p:cNvPr id="49178" name="Rectangle 26"/>
          <p:cNvSpPr>
            <a:spLocks noChangeArrowheads="1"/>
          </p:cNvSpPr>
          <p:nvPr/>
        </p:nvSpPr>
        <p:spPr bwMode="auto">
          <a:xfrm>
            <a:off x="430212" y="1054100"/>
            <a:ext cx="2443217" cy="990600"/>
          </a:xfrm>
          <a:prstGeom prst="rect">
            <a:avLst/>
          </a:prstGeom>
          <a:solidFill>
            <a:srgbClr val="FFFFFF"/>
          </a:solidFill>
          <a:ln w="38100">
            <a:solidFill>
              <a:srgbClr val="43699C"/>
            </a:solidFill>
            <a:miter lim="800000"/>
            <a:headEnd/>
            <a:tailEnd/>
          </a:ln>
          <a:effectLst>
            <a:outerShdw dist="71842" dir="2700000" algn="ctr" rotWithShape="0">
              <a:srgbClr val="808080"/>
            </a:outerShdw>
          </a:effectLst>
        </p:spPr>
        <p:txBody>
          <a:bodyPr wrap="none" anchor="ctr"/>
          <a:lstStyle/>
          <a:p>
            <a:pPr algn="ctr">
              <a:defRPr/>
            </a:pPr>
            <a:r>
              <a:rPr lang="en-US" b="0">
                <a:latin typeface="+mj-lt"/>
              </a:rPr>
              <a:t>Domains</a:t>
            </a:r>
          </a:p>
        </p:txBody>
      </p:sp>
      <p:cxnSp>
        <p:nvCxnSpPr>
          <p:cNvPr id="3089" name="AutoShape 27"/>
          <p:cNvCxnSpPr>
            <a:cxnSpLocks noChangeShapeType="1"/>
            <a:stCxn id="49178" idx="2"/>
            <a:endCxn id="49165" idx="0"/>
          </p:cNvCxnSpPr>
          <p:nvPr/>
        </p:nvCxnSpPr>
        <p:spPr bwMode="auto">
          <a:xfrm rot="16200000" flipH="1">
            <a:off x="1392264" y="2304256"/>
            <a:ext cx="520700" cy="1587"/>
          </a:xfrm>
          <a:prstGeom prst="bentConnector3">
            <a:avLst>
              <a:gd name="adj1" fmla="val 50000"/>
            </a:avLst>
          </a:prstGeom>
          <a:noFill/>
          <a:ln w="38100">
            <a:solidFill>
              <a:srgbClr val="43699C"/>
            </a:solidFill>
            <a:prstDash val="sysDot"/>
            <a:miter lim="800000"/>
            <a:headEnd/>
            <a:tailEnd/>
          </a:ln>
        </p:spPr>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4"/>
          <p:cNvGraphicFramePr>
            <a:graphicFrameLocks noChangeAspect="1"/>
          </p:cNvGraphicFramePr>
          <p:nvPr>
            <p:ph idx="1"/>
          </p:nvPr>
        </p:nvGraphicFramePr>
        <p:xfrm>
          <a:off x="688975" y="1219200"/>
          <a:ext cx="3608388" cy="4464050"/>
        </p:xfrm>
        <a:graphic>
          <a:graphicData uri="http://schemas.openxmlformats.org/presentationml/2006/ole">
            <p:oleObj spid="_x0000_s4098" name="Clip" r:id="rId3" imgW="2826720" imgH="3497040" progId="">
              <p:embed/>
            </p:oleObj>
          </a:graphicData>
        </a:graphic>
      </p:graphicFrame>
      <p:sp>
        <p:nvSpPr>
          <p:cNvPr id="4101" name="Rectangle 2"/>
          <p:cNvSpPr>
            <a:spLocks noGrp="1" noChangeArrowheads="1"/>
          </p:cNvSpPr>
          <p:nvPr>
            <p:ph type="title"/>
          </p:nvPr>
        </p:nvSpPr>
        <p:spPr/>
        <p:txBody>
          <a:bodyPr/>
          <a:lstStyle/>
          <a:p>
            <a:pPr eaLnBrk="1" hangingPunct="1"/>
            <a:r>
              <a:rPr lang="en-US" smtClean="0"/>
              <a:t>How Item Data is Used</a:t>
            </a:r>
          </a:p>
        </p:txBody>
      </p:sp>
      <p:sp>
        <p:nvSpPr>
          <p:cNvPr id="4099" name="Footer Placeholder 3"/>
          <p:cNvSpPr>
            <a:spLocks noGrp="1"/>
          </p:cNvSpPr>
          <p:nvPr>
            <p:ph type="ftr" sz="quarter" idx="10"/>
          </p:nvPr>
        </p:nvSpPr>
        <p:spPr>
          <a:noFill/>
        </p:spPr>
        <p:txBody>
          <a:bodyPr/>
          <a:lstStyle/>
          <a:p>
            <a:pPr algn="r"/>
            <a:r>
              <a:rPr lang="en-US" smtClean="0"/>
              <a:t>IS-IN-080</a:t>
            </a:r>
          </a:p>
        </p:txBody>
      </p:sp>
      <p:sp>
        <p:nvSpPr>
          <p:cNvPr id="4102" name="Text Box 8"/>
          <p:cNvSpPr txBox="1">
            <a:spLocks noChangeArrowheads="1"/>
          </p:cNvSpPr>
          <p:nvPr/>
        </p:nvSpPr>
        <p:spPr bwMode="auto">
          <a:xfrm>
            <a:off x="1584325" y="1949450"/>
            <a:ext cx="1919288" cy="731838"/>
          </a:xfrm>
          <a:prstGeom prst="rect">
            <a:avLst/>
          </a:prstGeom>
          <a:solidFill>
            <a:schemeClr val="bg1"/>
          </a:solidFill>
          <a:ln w="38100">
            <a:solidFill>
              <a:schemeClr val="hlink"/>
            </a:solidFill>
            <a:miter lim="800000"/>
            <a:headEnd/>
            <a:tailEnd/>
          </a:ln>
        </p:spPr>
        <p:txBody>
          <a:bodyPr anchor="ctr" anchorCtr="1"/>
          <a:lstStyle/>
          <a:p>
            <a:pPr algn="ctr"/>
            <a:r>
              <a:rPr lang="en-US" sz="2000">
                <a:latin typeface="+mj-lt"/>
              </a:rPr>
              <a:t>Inventory</a:t>
            </a:r>
          </a:p>
          <a:p>
            <a:pPr algn="ctr"/>
            <a:r>
              <a:rPr lang="en-US" sz="2000">
                <a:latin typeface="+mj-lt"/>
              </a:rPr>
              <a:t>Department</a:t>
            </a:r>
          </a:p>
        </p:txBody>
      </p:sp>
      <p:sp>
        <p:nvSpPr>
          <p:cNvPr id="4103" name="Text Box 9"/>
          <p:cNvSpPr txBox="1">
            <a:spLocks noChangeArrowheads="1"/>
          </p:cNvSpPr>
          <p:nvPr/>
        </p:nvSpPr>
        <p:spPr bwMode="auto">
          <a:xfrm>
            <a:off x="1582738" y="3430588"/>
            <a:ext cx="1919287" cy="731837"/>
          </a:xfrm>
          <a:prstGeom prst="rect">
            <a:avLst/>
          </a:prstGeom>
          <a:solidFill>
            <a:schemeClr val="bg1"/>
          </a:solidFill>
          <a:ln w="38100">
            <a:solidFill>
              <a:schemeClr val="hlink"/>
            </a:solidFill>
            <a:miter lim="800000"/>
            <a:headEnd/>
            <a:tailEnd/>
          </a:ln>
        </p:spPr>
        <p:txBody>
          <a:bodyPr anchor="ctr" anchorCtr="1"/>
          <a:lstStyle/>
          <a:p>
            <a:pPr algn="ctr"/>
            <a:r>
              <a:rPr lang="en-US" sz="2000">
                <a:latin typeface="+mj-lt"/>
              </a:rPr>
              <a:t>Accounting</a:t>
            </a:r>
          </a:p>
          <a:p>
            <a:pPr algn="ctr"/>
            <a:r>
              <a:rPr lang="en-US" sz="2000">
                <a:latin typeface="+mj-lt"/>
              </a:rPr>
              <a:t>Department</a:t>
            </a:r>
          </a:p>
        </p:txBody>
      </p:sp>
      <p:sp>
        <p:nvSpPr>
          <p:cNvPr id="4104" name="Text Box 10"/>
          <p:cNvSpPr txBox="1">
            <a:spLocks noChangeArrowheads="1"/>
          </p:cNvSpPr>
          <p:nvPr/>
        </p:nvSpPr>
        <p:spPr bwMode="auto">
          <a:xfrm>
            <a:off x="1581150" y="4841875"/>
            <a:ext cx="1919288" cy="731838"/>
          </a:xfrm>
          <a:prstGeom prst="rect">
            <a:avLst/>
          </a:prstGeom>
          <a:solidFill>
            <a:schemeClr val="bg1"/>
          </a:solidFill>
          <a:ln w="38100">
            <a:solidFill>
              <a:schemeClr val="hlink"/>
            </a:solidFill>
            <a:miter lim="800000"/>
            <a:headEnd/>
            <a:tailEnd/>
          </a:ln>
        </p:spPr>
        <p:txBody>
          <a:bodyPr anchor="ctr" anchorCtr="1"/>
          <a:lstStyle/>
          <a:p>
            <a:pPr algn="ctr"/>
            <a:r>
              <a:rPr lang="en-US" sz="2000">
                <a:latin typeface="+mj-lt"/>
              </a:rPr>
              <a:t>Planning</a:t>
            </a:r>
          </a:p>
          <a:p>
            <a:pPr algn="ctr"/>
            <a:r>
              <a:rPr lang="en-US" sz="2000">
                <a:latin typeface="+mj-lt"/>
              </a:rPr>
              <a:t>Department</a:t>
            </a:r>
          </a:p>
        </p:txBody>
      </p:sp>
      <p:sp>
        <p:nvSpPr>
          <p:cNvPr id="4105" name="Text Box 11"/>
          <p:cNvSpPr txBox="1">
            <a:spLocks noChangeArrowheads="1"/>
          </p:cNvSpPr>
          <p:nvPr/>
        </p:nvSpPr>
        <p:spPr bwMode="auto">
          <a:xfrm>
            <a:off x="5681663" y="1539875"/>
            <a:ext cx="2203450" cy="4478149"/>
          </a:xfrm>
          <a:prstGeom prst="rect">
            <a:avLst/>
          </a:prstGeom>
          <a:noFill/>
          <a:ln w="12700">
            <a:noFill/>
            <a:miter lim="800000"/>
            <a:headEnd/>
            <a:tailEnd/>
          </a:ln>
        </p:spPr>
        <p:txBody>
          <a:bodyPr>
            <a:spAutoFit/>
          </a:bodyPr>
          <a:lstStyle/>
          <a:p>
            <a:r>
              <a:rPr lang="en-US" sz="1900">
                <a:latin typeface="+mj-lt"/>
              </a:rPr>
              <a:t>Tracking</a:t>
            </a:r>
          </a:p>
          <a:p>
            <a:endParaRPr lang="en-US" sz="1900">
              <a:latin typeface="+mj-lt"/>
            </a:endParaRPr>
          </a:p>
          <a:p>
            <a:r>
              <a:rPr lang="en-US" sz="1900">
                <a:latin typeface="+mj-lt"/>
              </a:rPr>
              <a:t>Movement</a:t>
            </a:r>
          </a:p>
          <a:p>
            <a:endParaRPr lang="en-US" sz="1900">
              <a:latin typeface="+mj-lt"/>
            </a:endParaRPr>
          </a:p>
          <a:p>
            <a:r>
              <a:rPr lang="en-US" sz="1900">
                <a:latin typeface="+mj-lt"/>
              </a:rPr>
              <a:t>Allocation</a:t>
            </a:r>
          </a:p>
          <a:p>
            <a:endParaRPr lang="en-US" sz="1900">
              <a:latin typeface="+mj-lt"/>
            </a:endParaRPr>
          </a:p>
          <a:p>
            <a:r>
              <a:rPr lang="en-US" sz="1900">
                <a:latin typeface="+mj-lt"/>
              </a:rPr>
              <a:t>Pricing</a:t>
            </a:r>
          </a:p>
          <a:p>
            <a:endParaRPr lang="en-US" sz="1900">
              <a:latin typeface="+mj-lt"/>
            </a:endParaRPr>
          </a:p>
          <a:p>
            <a:r>
              <a:rPr lang="en-US" sz="1900">
                <a:latin typeface="+mj-lt"/>
              </a:rPr>
              <a:t>Costs</a:t>
            </a:r>
          </a:p>
          <a:p>
            <a:endParaRPr lang="en-US" sz="1900">
              <a:latin typeface="+mj-lt"/>
            </a:endParaRPr>
          </a:p>
          <a:p>
            <a:r>
              <a:rPr lang="en-US" sz="1900">
                <a:latin typeface="+mj-lt"/>
              </a:rPr>
              <a:t>MRP</a:t>
            </a:r>
          </a:p>
          <a:p>
            <a:endParaRPr lang="en-US" sz="1900">
              <a:latin typeface="+mj-lt"/>
            </a:endParaRPr>
          </a:p>
          <a:p>
            <a:r>
              <a:rPr lang="en-US" sz="1900">
                <a:latin typeface="+mj-lt"/>
              </a:rPr>
              <a:t>Purchasing</a:t>
            </a:r>
          </a:p>
          <a:p>
            <a:endParaRPr lang="en-US" sz="1900">
              <a:latin typeface="+mj-lt"/>
            </a:endParaRPr>
          </a:p>
          <a:p>
            <a:r>
              <a:rPr lang="en-US" sz="1900">
                <a:latin typeface="+mj-lt"/>
              </a:rPr>
              <a:t>Manufacturing</a:t>
            </a:r>
          </a:p>
        </p:txBody>
      </p:sp>
      <p:sp>
        <p:nvSpPr>
          <p:cNvPr id="4106" name="Text Box 12"/>
          <p:cNvSpPr txBox="1">
            <a:spLocks noChangeArrowheads="1"/>
          </p:cNvSpPr>
          <p:nvPr/>
        </p:nvSpPr>
        <p:spPr bwMode="auto">
          <a:xfrm>
            <a:off x="4999038" y="1098550"/>
            <a:ext cx="2955925" cy="442913"/>
          </a:xfrm>
          <a:prstGeom prst="rect">
            <a:avLst/>
          </a:prstGeom>
          <a:noFill/>
          <a:ln w="12700">
            <a:noFill/>
            <a:miter lim="800000"/>
            <a:headEnd/>
            <a:tailEnd/>
          </a:ln>
        </p:spPr>
        <p:txBody>
          <a:bodyPr>
            <a:spAutoFit/>
          </a:bodyPr>
          <a:lstStyle/>
          <a:p>
            <a:pPr algn="ctr"/>
            <a:r>
              <a:rPr lang="en-US" sz="2300">
                <a:latin typeface="+mj-lt"/>
              </a:rPr>
              <a:t>QAD Product Suite</a:t>
            </a:r>
          </a:p>
        </p:txBody>
      </p:sp>
      <p:sp>
        <p:nvSpPr>
          <p:cNvPr id="4107" name="Rectangle 24"/>
          <p:cNvSpPr>
            <a:spLocks noChangeArrowheads="1"/>
          </p:cNvSpPr>
          <p:nvPr/>
        </p:nvSpPr>
        <p:spPr bwMode="auto">
          <a:xfrm rot="5400000">
            <a:off x="6831013" y="3181350"/>
            <a:ext cx="2590800" cy="609600"/>
          </a:xfrm>
          <a:prstGeom prst="rect">
            <a:avLst/>
          </a:prstGeom>
          <a:solidFill>
            <a:schemeClr val="bg1"/>
          </a:solidFill>
          <a:ln w="38100">
            <a:solidFill>
              <a:srgbClr val="006600"/>
            </a:solidFill>
            <a:prstDash val="dash"/>
            <a:miter lim="800000"/>
            <a:headEnd/>
            <a:tailEnd/>
          </a:ln>
        </p:spPr>
        <p:txBody>
          <a:bodyPr wrap="none" anchor="ctr"/>
          <a:lstStyle/>
          <a:p>
            <a:pPr algn="ctr"/>
            <a:r>
              <a:rPr lang="en-US" sz="1800" b="0">
                <a:latin typeface="+mj-lt"/>
              </a:rPr>
              <a:t>General Item Data</a:t>
            </a:r>
          </a:p>
          <a:p>
            <a:pPr algn="ctr"/>
            <a:r>
              <a:rPr lang="en-US" sz="1800" b="0">
                <a:latin typeface="+mj-lt"/>
              </a:rPr>
              <a:t>used for all </a:t>
            </a:r>
          </a:p>
        </p:txBody>
      </p:sp>
      <p:sp>
        <p:nvSpPr>
          <p:cNvPr id="4108" name="Rectangle 25"/>
          <p:cNvSpPr>
            <a:spLocks noChangeArrowheads="1"/>
          </p:cNvSpPr>
          <p:nvPr/>
        </p:nvSpPr>
        <p:spPr bwMode="auto">
          <a:xfrm>
            <a:off x="5594350" y="1509068"/>
            <a:ext cx="1828800" cy="461665"/>
          </a:xfrm>
          <a:prstGeom prst="rect">
            <a:avLst/>
          </a:prstGeom>
          <a:noFill/>
          <a:ln w="19050">
            <a:noFill/>
            <a:miter lim="800000"/>
            <a:headEnd/>
            <a:tailEnd/>
          </a:ln>
        </p:spPr>
        <p:txBody>
          <a:bodyPr anchor="ctr">
            <a:spAutoFit/>
          </a:bodyPr>
          <a:lstStyle/>
          <a:p>
            <a:endParaRPr lang="en-US">
              <a:latin typeface="+mj-lt"/>
            </a:endParaRPr>
          </a:p>
        </p:txBody>
      </p:sp>
      <p:sp>
        <p:nvSpPr>
          <p:cNvPr id="4109" name="Rectangle 26"/>
          <p:cNvSpPr>
            <a:spLocks noChangeArrowheads="1"/>
          </p:cNvSpPr>
          <p:nvPr/>
        </p:nvSpPr>
        <p:spPr bwMode="auto">
          <a:xfrm>
            <a:off x="5594350" y="2084537"/>
            <a:ext cx="1828800" cy="461665"/>
          </a:xfrm>
          <a:prstGeom prst="rect">
            <a:avLst/>
          </a:prstGeom>
          <a:noFill/>
          <a:ln w="19050">
            <a:noFill/>
            <a:miter lim="800000"/>
            <a:headEnd/>
            <a:tailEnd/>
          </a:ln>
        </p:spPr>
        <p:txBody>
          <a:bodyPr anchor="ctr">
            <a:spAutoFit/>
          </a:bodyPr>
          <a:lstStyle/>
          <a:p>
            <a:endParaRPr lang="en-US">
              <a:latin typeface="+mj-lt"/>
            </a:endParaRPr>
          </a:p>
        </p:txBody>
      </p:sp>
      <p:sp>
        <p:nvSpPr>
          <p:cNvPr id="4110" name="Rectangle 27"/>
          <p:cNvSpPr>
            <a:spLocks noChangeArrowheads="1"/>
          </p:cNvSpPr>
          <p:nvPr/>
        </p:nvSpPr>
        <p:spPr bwMode="auto">
          <a:xfrm>
            <a:off x="5594350" y="2670324"/>
            <a:ext cx="1828800" cy="461665"/>
          </a:xfrm>
          <a:prstGeom prst="rect">
            <a:avLst/>
          </a:prstGeom>
          <a:noFill/>
          <a:ln w="19050">
            <a:noFill/>
            <a:miter lim="800000"/>
            <a:headEnd/>
            <a:tailEnd/>
          </a:ln>
        </p:spPr>
        <p:txBody>
          <a:bodyPr anchor="ctr">
            <a:spAutoFit/>
          </a:bodyPr>
          <a:lstStyle/>
          <a:p>
            <a:endParaRPr lang="en-US">
              <a:latin typeface="+mj-lt"/>
            </a:endParaRPr>
          </a:p>
        </p:txBody>
      </p:sp>
      <p:sp>
        <p:nvSpPr>
          <p:cNvPr id="4111" name="Rectangle 28"/>
          <p:cNvSpPr>
            <a:spLocks noChangeArrowheads="1"/>
          </p:cNvSpPr>
          <p:nvPr/>
        </p:nvSpPr>
        <p:spPr bwMode="auto">
          <a:xfrm>
            <a:off x="5594350" y="3252937"/>
            <a:ext cx="1828800" cy="461665"/>
          </a:xfrm>
          <a:prstGeom prst="rect">
            <a:avLst/>
          </a:prstGeom>
          <a:noFill/>
          <a:ln w="19050">
            <a:noFill/>
            <a:miter lim="800000"/>
            <a:headEnd/>
            <a:tailEnd/>
          </a:ln>
        </p:spPr>
        <p:txBody>
          <a:bodyPr anchor="ctr">
            <a:spAutoFit/>
          </a:bodyPr>
          <a:lstStyle/>
          <a:p>
            <a:endParaRPr lang="en-US">
              <a:latin typeface="+mj-lt"/>
            </a:endParaRPr>
          </a:p>
        </p:txBody>
      </p:sp>
      <p:sp>
        <p:nvSpPr>
          <p:cNvPr id="4112" name="Rectangle 29"/>
          <p:cNvSpPr>
            <a:spLocks noChangeArrowheads="1"/>
          </p:cNvSpPr>
          <p:nvPr/>
        </p:nvSpPr>
        <p:spPr bwMode="auto">
          <a:xfrm>
            <a:off x="5594350" y="3875237"/>
            <a:ext cx="1828800" cy="461665"/>
          </a:xfrm>
          <a:prstGeom prst="rect">
            <a:avLst/>
          </a:prstGeom>
          <a:noFill/>
          <a:ln w="19050">
            <a:noFill/>
            <a:miter lim="800000"/>
            <a:headEnd/>
            <a:tailEnd/>
          </a:ln>
        </p:spPr>
        <p:txBody>
          <a:bodyPr anchor="ctr">
            <a:spAutoFit/>
          </a:bodyPr>
          <a:lstStyle/>
          <a:p>
            <a:endParaRPr lang="en-US">
              <a:latin typeface="+mj-lt"/>
            </a:endParaRPr>
          </a:p>
        </p:txBody>
      </p:sp>
      <p:sp>
        <p:nvSpPr>
          <p:cNvPr id="4113" name="Rectangle 30"/>
          <p:cNvSpPr>
            <a:spLocks noChangeArrowheads="1"/>
          </p:cNvSpPr>
          <p:nvPr/>
        </p:nvSpPr>
        <p:spPr bwMode="auto">
          <a:xfrm>
            <a:off x="5594350" y="4422924"/>
            <a:ext cx="1828800" cy="461665"/>
          </a:xfrm>
          <a:prstGeom prst="rect">
            <a:avLst/>
          </a:prstGeom>
          <a:noFill/>
          <a:ln w="19050">
            <a:noFill/>
            <a:miter lim="800000"/>
            <a:headEnd/>
            <a:tailEnd/>
          </a:ln>
        </p:spPr>
        <p:txBody>
          <a:bodyPr anchor="ctr">
            <a:spAutoFit/>
          </a:bodyPr>
          <a:lstStyle/>
          <a:p>
            <a:endParaRPr lang="en-US">
              <a:latin typeface="+mj-lt"/>
            </a:endParaRPr>
          </a:p>
        </p:txBody>
      </p:sp>
      <p:sp>
        <p:nvSpPr>
          <p:cNvPr id="4114" name="Rectangle 31"/>
          <p:cNvSpPr>
            <a:spLocks noChangeArrowheads="1"/>
          </p:cNvSpPr>
          <p:nvPr/>
        </p:nvSpPr>
        <p:spPr bwMode="auto">
          <a:xfrm>
            <a:off x="5594350" y="4976962"/>
            <a:ext cx="1828800" cy="461665"/>
          </a:xfrm>
          <a:prstGeom prst="rect">
            <a:avLst/>
          </a:prstGeom>
          <a:noFill/>
          <a:ln w="19050">
            <a:noFill/>
            <a:miter lim="800000"/>
            <a:headEnd/>
            <a:tailEnd/>
          </a:ln>
        </p:spPr>
        <p:txBody>
          <a:bodyPr anchor="ctr">
            <a:spAutoFit/>
          </a:bodyPr>
          <a:lstStyle/>
          <a:p>
            <a:endParaRPr lang="en-US">
              <a:latin typeface="+mj-lt"/>
            </a:endParaRPr>
          </a:p>
        </p:txBody>
      </p:sp>
      <p:sp>
        <p:nvSpPr>
          <p:cNvPr id="4115" name="Rectangle 32"/>
          <p:cNvSpPr>
            <a:spLocks noChangeArrowheads="1"/>
          </p:cNvSpPr>
          <p:nvPr/>
        </p:nvSpPr>
        <p:spPr bwMode="auto">
          <a:xfrm>
            <a:off x="5594350" y="5577831"/>
            <a:ext cx="1828800" cy="461665"/>
          </a:xfrm>
          <a:prstGeom prst="rect">
            <a:avLst/>
          </a:prstGeom>
          <a:noFill/>
          <a:ln w="19050">
            <a:noFill/>
            <a:miter lim="800000"/>
            <a:headEnd/>
            <a:tailEnd/>
          </a:ln>
        </p:spPr>
        <p:txBody>
          <a:bodyPr anchor="ctr">
            <a:spAutoFit/>
          </a:bodyPr>
          <a:lstStyle/>
          <a:p>
            <a:endParaRPr lang="en-US">
              <a:latin typeface="+mj-lt"/>
            </a:endParaRPr>
          </a:p>
        </p:txBody>
      </p:sp>
      <p:cxnSp>
        <p:nvCxnSpPr>
          <p:cNvPr id="4116" name="AutoShape 45"/>
          <p:cNvCxnSpPr>
            <a:cxnSpLocks noChangeShapeType="1"/>
            <a:stCxn id="4102" idx="3"/>
            <a:endCxn id="4108" idx="1"/>
          </p:cNvCxnSpPr>
          <p:nvPr/>
        </p:nvCxnSpPr>
        <p:spPr bwMode="auto">
          <a:xfrm flipV="1">
            <a:off x="3503613" y="1739901"/>
            <a:ext cx="2090737" cy="575468"/>
          </a:xfrm>
          <a:prstGeom prst="bentConnector3">
            <a:avLst>
              <a:gd name="adj1" fmla="val 50000"/>
            </a:avLst>
          </a:prstGeom>
          <a:noFill/>
          <a:ln w="31750">
            <a:solidFill>
              <a:schemeClr val="tx1"/>
            </a:solidFill>
            <a:miter lim="800000"/>
            <a:headEnd/>
            <a:tailEnd type="triangle" w="med" len="med"/>
          </a:ln>
        </p:spPr>
      </p:cxnSp>
      <p:cxnSp>
        <p:nvCxnSpPr>
          <p:cNvPr id="4117" name="AutoShape 46"/>
          <p:cNvCxnSpPr>
            <a:cxnSpLocks noChangeShapeType="1"/>
            <a:stCxn id="4102" idx="3"/>
            <a:endCxn id="4109" idx="1"/>
          </p:cNvCxnSpPr>
          <p:nvPr/>
        </p:nvCxnSpPr>
        <p:spPr bwMode="auto">
          <a:xfrm>
            <a:off x="3503613" y="2315369"/>
            <a:ext cx="2090737" cy="1"/>
          </a:xfrm>
          <a:prstGeom prst="straightConnector1">
            <a:avLst/>
          </a:prstGeom>
          <a:noFill/>
          <a:ln w="31750">
            <a:solidFill>
              <a:schemeClr val="tx1"/>
            </a:solidFill>
            <a:round/>
            <a:headEnd/>
            <a:tailEnd type="triangle" w="med" len="med"/>
          </a:ln>
        </p:spPr>
      </p:cxnSp>
      <p:cxnSp>
        <p:nvCxnSpPr>
          <p:cNvPr id="4118" name="AutoShape 47"/>
          <p:cNvCxnSpPr>
            <a:cxnSpLocks noChangeShapeType="1"/>
            <a:stCxn id="4102" idx="3"/>
            <a:endCxn id="4110" idx="1"/>
          </p:cNvCxnSpPr>
          <p:nvPr/>
        </p:nvCxnSpPr>
        <p:spPr bwMode="auto">
          <a:xfrm>
            <a:off x="3503613" y="2315369"/>
            <a:ext cx="2090737" cy="585788"/>
          </a:xfrm>
          <a:prstGeom prst="bentConnector3">
            <a:avLst>
              <a:gd name="adj1" fmla="val 50000"/>
            </a:avLst>
          </a:prstGeom>
          <a:noFill/>
          <a:ln w="31750">
            <a:solidFill>
              <a:schemeClr val="tx1"/>
            </a:solidFill>
            <a:miter lim="800000"/>
            <a:headEnd/>
            <a:tailEnd type="triangle" w="med" len="med"/>
          </a:ln>
        </p:spPr>
      </p:cxnSp>
      <p:cxnSp>
        <p:nvCxnSpPr>
          <p:cNvPr id="4119" name="AutoShape 48"/>
          <p:cNvCxnSpPr>
            <a:cxnSpLocks noChangeShapeType="1"/>
            <a:stCxn id="4103" idx="3"/>
            <a:endCxn id="4111" idx="1"/>
          </p:cNvCxnSpPr>
          <p:nvPr/>
        </p:nvCxnSpPr>
        <p:spPr bwMode="auto">
          <a:xfrm flipV="1">
            <a:off x="3502025" y="3483770"/>
            <a:ext cx="2092325" cy="312737"/>
          </a:xfrm>
          <a:prstGeom prst="bentConnector3">
            <a:avLst>
              <a:gd name="adj1" fmla="val 50000"/>
            </a:avLst>
          </a:prstGeom>
          <a:noFill/>
          <a:ln w="31750">
            <a:solidFill>
              <a:schemeClr val="tx1"/>
            </a:solidFill>
            <a:miter lim="800000"/>
            <a:headEnd/>
            <a:tailEnd type="triangle" w="med" len="med"/>
          </a:ln>
        </p:spPr>
      </p:cxnSp>
      <p:cxnSp>
        <p:nvCxnSpPr>
          <p:cNvPr id="4120" name="AutoShape 49"/>
          <p:cNvCxnSpPr>
            <a:cxnSpLocks noChangeShapeType="1"/>
            <a:stCxn id="4103" idx="3"/>
            <a:endCxn id="4112" idx="1"/>
          </p:cNvCxnSpPr>
          <p:nvPr/>
        </p:nvCxnSpPr>
        <p:spPr bwMode="auto">
          <a:xfrm>
            <a:off x="3502025" y="3796507"/>
            <a:ext cx="2092325" cy="309563"/>
          </a:xfrm>
          <a:prstGeom prst="bentConnector3">
            <a:avLst>
              <a:gd name="adj1" fmla="val 50000"/>
            </a:avLst>
          </a:prstGeom>
          <a:noFill/>
          <a:ln w="31750">
            <a:solidFill>
              <a:schemeClr val="tx1"/>
            </a:solidFill>
            <a:miter lim="800000"/>
            <a:headEnd/>
            <a:tailEnd type="triangle" w="med" len="med"/>
          </a:ln>
        </p:spPr>
      </p:cxnSp>
      <p:cxnSp>
        <p:nvCxnSpPr>
          <p:cNvPr id="4121" name="AutoShape 50"/>
          <p:cNvCxnSpPr>
            <a:cxnSpLocks noChangeShapeType="1"/>
            <a:stCxn id="4104" idx="3"/>
            <a:endCxn id="4113" idx="1"/>
          </p:cNvCxnSpPr>
          <p:nvPr/>
        </p:nvCxnSpPr>
        <p:spPr bwMode="auto">
          <a:xfrm flipV="1">
            <a:off x="3500438" y="4653757"/>
            <a:ext cx="2093912" cy="554037"/>
          </a:xfrm>
          <a:prstGeom prst="bentConnector3">
            <a:avLst>
              <a:gd name="adj1" fmla="val 50000"/>
            </a:avLst>
          </a:prstGeom>
          <a:noFill/>
          <a:ln w="31750">
            <a:solidFill>
              <a:schemeClr val="tx1"/>
            </a:solidFill>
            <a:miter lim="800000"/>
            <a:headEnd/>
            <a:tailEnd type="triangle" w="med" len="med"/>
          </a:ln>
        </p:spPr>
      </p:cxnSp>
      <p:cxnSp>
        <p:nvCxnSpPr>
          <p:cNvPr id="4122" name="AutoShape 51"/>
          <p:cNvCxnSpPr>
            <a:cxnSpLocks noChangeShapeType="1"/>
            <a:stCxn id="4104" idx="3"/>
            <a:endCxn id="4114" idx="1"/>
          </p:cNvCxnSpPr>
          <p:nvPr/>
        </p:nvCxnSpPr>
        <p:spPr bwMode="auto">
          <a:xfrm>
            <a:off x="3500438" y="5207794"/>
            <a:ext cx="2093912" cy="1"/>
          </a:xfrm>
          <a:prstGeom prst="straightConnector1">
            <a:avLst/>
          </a:prstGeom>
          <a:noFill/>
          <a:ln w="31750">
            <a:solidFill>
              <a:schemeClr val="tx1"/>
            </a:solidFill>
            <a:round/>
            <a:headEnd/>
            <a:tailEnd type="triangle" w="med" len="med"/>
          </a:ln>
        </p:spPr>
      </p:cxnSp>
      <p:cxnSp>
        <p:nvCxnSpPr>
          <p:cNvPr id="4123" name="AutoShape 52"/>
          <p:cNvCxnSpPr>
            <a:cxnSpLocks noChangeShapeType="1"/>
            <a:stCxn id="4104" idx="3"/>
            <a:endCxn id="4115" idx="1"/>
          </p:cNvCxnSpPr>
          <p:nvPr/>
        </p:nvCxnSpPr>
        <p:spPr bwMode="auto">
          <a:xfrm>
            <a:off x="3500438" y="5207794"/>
            <a:ext cx="2093912" cy="600870"/>
          </a:xfrm>
          <a:prstGeom prst="bentConnector3">
            <a:avLst>
              <a:gd name="adj1" fmla="val 50000"/>
            </a:avLst>
          </a:prstGeom>
          <a:noFill/>
          <a:ln w="31750">
            <a:solidFill>
              <a:schemeClr val="tx1"/>
            </a:solidFill>
            <a:miter lim="800000"/>
            <a:headEnd/>
            <a:tailEnd type="triangle" w="med" len="med"/>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28" name="Rectangle 49"/>
          <p:cNvSpPr>
            <a:spLocks noGrp="1" noChangeArrowheads="1"/>
          </p:cNvSpPr>
          <p:nvPr>
            <p:ph type="title"/>
          </p:nvPr>
        </p:nvSpPr>
        <p:spPr>
          <a:noFill/>
        </p:spPr>
        <p:txBody>
          <a:bodyPr lIns="92075" tIns="91440" rIns="92075" bIns="91440" anchor="ctr">
            <a:spAutoFit/>
          </a:bodyPr>
          <a:lstStyle/>
          <a:p>
            <a:pPr eaLnBrk="1" hangingPunct="1"/>
            <a:r>
              <a:rPr lang="en-US" smtClean="0"/>
              <a:t>Item Data Flow</a:t>
            </a:r>
          </a:p>
        </p:txBody>
      </p:sp>
      <p:sp>
        <p:nvSpPr>
          <p:cNvPr id="21506" name="Footer Placeholder 2"/>
          <p:cNvSpPr>
            <a:spLocks noGrp="1"/>
          </p:cNvSpPr>
          <p:nvPr>
            <p:ph type="ftr" sz="quarter" idx="10"/>
          </p:nvPr>
        </p:nvSpPr>
        <p:spPr>
          <a:noFill/>
        </p:spPr>
        <p:txBody>
          <a:bodyPr/>
          <a:lstStyle/>
          <a:p>
            <a:pPr algn="r"/>
            <a:r>
              <a:rPr lang="en-US" smtClean="0"/>
              <a:t>IS-IN-090</a:t>
            </a:r>
          </a:p>
        </p:txBody>
      </p:sp>
      <p:grpSp>
        <p:nvGrpSpPr>
          <p:cNvPr id="25" name="Group 24"/>
          <p:cNvGrpSpPr/>
          <p:nvPr/>
        </p:nvGrpSpPr>
        <p:grpSpPr>
          <a:xfrm>
            <a:off x="685800" y="742950"/>
            <a:ext cx="7762875" cy="5448300"/>
            <a:chOff x="685800" y="1104900"/>
            <a:chExt cx="7762875" cy="5448300"/>
          </a:xfrm>
        </p:grpSpPr>
        <p:sp>
          <p:nvSpPr>
            <p:cNvPr id="51231" name="Oval 31"/>
            <p:cNvSpPr>
              <a:spLocks noChangeArrowheads="1"/>
            </p:cNvSpPr>
            <p:nvPr/>
          </p:nvSpPr>
          <p:spPr bwMode="auto">
            <a:xfrm>
              <a:off x="1965325" y="1682750"/>
              <a:ext cx="1751013" cy="1103313"/>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lIns="45720" rIns="45720" anchor="ctr"/>
            <a:lstStyle/>
            <a:p>
              <a:pPr algn="ctr">
                <a:defRPr/>
              </a:pPr>
              <a:r>
                <a:rPr lang="en-US" sz="1600">
                  <a:solidFill>
                    <a:srgbClr val="000000"/>
                  </a:solidFill>
                  <a:latin typeface="+mj-lt"/>
                </a:rPr>
                <a:t>Configured Products</a:t>
              </a:r>
              <a:endParaRPr kumimoji="0" lang="en-US" sz="1600" b="0">
                <a:latin typeface="+mj-lt"/>
              </a:endParaRPr>
            </a:p>
          </p:txBody>
        </p:sp>
        <p:sp>
          <p:nvSpPr>
            <p:cNvPr id="51203" name="Oval 3"/>
            <p:cNvSpPr>
              <a:spLocks noChangeArrowheads="1"/>
            </p:cNvSpPr>
            <p:nvPr/>
          </p:nvSpPr>
          <p:spPr bwMode="auto">
            <a:xfrm>
              <a:off x="3686175" y="1104900"/>
              <a:ext cx="1751013" cy="1103313"/>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anchor="ctr"/>
            <a:lstStyle/>
            <a:p>
              <a:pPr algn="ctr">
                <a:defRPr/>
              </a:pPr>
              <a:r>
                <a:rPr lang="en-US" sz="1600">
                  <a:solidFill>
                    <a:srgbClr val="000000"/>
                  </a:solidFill>
                  <a:latin typeface="+mj-lt"/>
                </a:rPr>
                <a:t>Product Structures</a:t>
              </a:r>
              <a:endParaRPr kumimoji="0" lang="en-US" sz="1600" b="0">
                <a:latin typeface="+mj-lt"/>
              </a:endParaRPr>
            </a:p>
          </p:txBody>
        </p:sp>
        <p:sp>
          <p:nvSpPr>
            <p:cNvPr id="21509" name="Line 4"/>
            <p:cNvSpPr>
              <a:spLocks noChangeShapeType="1"/>
            </p:cNvSpPr>
            <p:nvPr/>
          </p:nvSpPr>
          <p:spPr bwMode="auto">
            <a:xfrm flipV="1">
              <a:off x="4570413" y="2273300"/>
              <a:ext cx="1587" cy="1717675"/>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06" name="Oval 6"/>
            <p:cNvSpPr>
              <a:spLocks noChangeArrowheads="1"/>
            </p:cNvSpPr>
            <p:nvPr/>
          </p:nvSpPr>
          <p:spPr bwMode="auto">
            <a:xfrm>
              <a:off x="5405438" y="1682750"/>
              <a:ext cx="1751012" cy="1103313"/>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anchor="ctr"/>
            <a:lstStyle/>
            <a:p>
              <a:pPr algn="ctr">
                <a:defRPr/>
              </a:pPr>
              <a:r>
                <a:rPr lang="en-US" sz="1600">
                  <a:solidFill>
                    <a:srgbClr val="000000"/>
                  </a:solidFill>
                  <a:latin typeface="+mj-lt"/>
                </a:rPr>
                <a:t>Sales Quotes</a:t>
              </a:r>
              <a:endParaRPr kumimoji="0" lang="en-US" sz="1600" b="0">
                <a:latin typeface="+mj-lt"/>
              </a:endParaRPr>
            </a:p>
          </p:txBody>
        </p:sp>
        <p:sp>
          <p:nvSpPr>
            <p:cNvPr id="21511" name="Line 7"/>
            <p:cNvSpPr>
              <a:spLocks noChangeShapeType="1"/>
            </p:cNvSpPr>
            <p:nvPr/>
          </p:nvSpPr>
          <p:spPr bwMode="auto">
            <a:xfrm rot="46971" flipV="1">
              <a:off x="4568825" y="2749550"/>
              <a:ext cx="1236663" cy="1254125"/>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09" name="Oval 9"/>
            <p:cNvSpPr>
              <a:spLocks noChangeArrowheads="1"/>
            </p:cNvSpPr>
            <p:nvPr/>
          </p:nvSpPr>
          <p:spPr bwMode="auto">
            <a:xfrm>
              <a:off x="6697663" y="2630488"/>
              <a:ext cx="1751012" cy="1103312"/>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anchor="ctr"/>
            <a:lstStyle/>
            <a:p>
              <a:pPr algn="ctr">
                <a:defRPr/>
              </a:pPr>
              <a:r>
                <a:rPr lang="en-US" sz="1600">
                  <a:solidFill>
                    <a:srgbClr val="000000"/>
                  </a:solidFill>
                  <a:latin typeface="+mj-lt"/>
                </a:rPr>
                <a:t>SSM</a:t>
              </a:r>
              <a:endParaRPr kumimoji="0" lang="en-US" sz="1600" b="0">
                <a:latin typeface="+mj-lt"/>
              </a:endParaRPr>
            </a:p>
          </p:txBody>
        </p:sp>
        <p:sp>
          <p:nvSpPr>
            <p:cNvPr id="21513" name="Line 10"/>
            <p:cNvSpPr>
              <a:spLocks noChangeShapeType="1"/>
            </p:cNvSpPr>
            <p:nvPr/>
          </p:nvSpPr>
          <p:spPr bwMode="auto">
            <a:xfrm rot="1358134" flipV="1">
              <a:off x="4745038" y="3022600"/>
              <a:ext cx="1760537" cy="1344613"/>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21514" name="Line 12"/>
            <p:cNvSpPr>
              <a:spLocks noChangeShapeType="1"/>
            </p:cNvSpPr>
            <p:nvPr/>
          </p:nvSpPr>
          <p:spPr bwMode="auto">
            <a:xfrm rot="3506246" flipV="1">
              <a:off x="4886326" y="3357562"/>
              <a:ext cx="1250950" cy="1495425"/>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13" name="Oval 13"/>
            <p:cNvSpPr>
              <a:spLocks noChangeArrowheads="1"/>
            </p:cNvSpPr>
            <p:nvPr/>
          </p:nvSpPr>
          <p:spPr bwMode="auto">
            <a:xfrm>
              <a:off x="6513513" y="3840163"/>
              <a:ext cx="1751012" cy="1103312"/>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anchor="ctr"/>
            <a:lstStyle/>
            <a:p>
              <a:pPr algn="ctr">
                <a:defRPr/>
              </a:pPr>
              <a:r>
                <a:rPr lang="en-US" sz="1600">
                  <a:solidFill>
                    <a:srgbClr val="000000"/>
                  </a:solidFill>
                  <a:latin typeface="+mj-lt"/>
                </a:rPr>
                <a:t>Sales Orders</a:t>
              </a:r>
              <a:endParaRPr kumimoji="0" lang="en-US" sz="1600" b="0">
                <a:latin typeface="+mj-lt"/>
              </a:endParaRPr>
            </a:p>
          </p:txBody>
        </p:sp>
        <p:sp>
          <p:nvSpPr>
            <p:cNvPr id="21516" name="Line 15"/>
            <p:cNvSpPr>
              <a:spLocks noChangeShapeType="1"/>
            </p:cNvSpPr>
            <p:nvPr/>
          </p:nvSpPr>
          <p:spPr bwMode="auto">
            <a:xfrm rot="5400000" flipV="1">
              <a:off x="4609306" y="3904457"/>
              <a:ext cx="1096963" cy="1193800"/>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16" name="Oval 16"/>
            <p:cNvSpPr>
              <a:spLocks noChangeArrowheads="1"/>
            </p:cNvSpPr>
            <p:nvPr/>
          </p:nvSpPr>
          <p:spPr bwMode="auto">
            <a:xfrm>
              <a:off x="5480050" y="4935538"/>
              <a:ext cx="1751013" cy="1103312"/>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lIns="45720" rIns="45720" anchor="ctr"/>
            <a:lstStyle/>
            <a:p>
              <a:pPr algn="ctr">
                <a:defRPr/>
              </a:pPr>
              <a:r>
                <a:rPr lang="en-US" sz="1600">
                  <a:solidFill>
                    <a:srgbClr val="000000"/>
                  </a:solidFill>
                  <a:latin typeface="+mj-lt"/>
                </a:rPr>
                <a:t>Purchasing</a:t>
              </a:r>
              <a:endParaRPr kumimoji="0" lang="en-US" sz="1600" b="0">
                <a:latin typeface="+mj-lt"/>
              </a:endParaRPr>
            </a:p>
          </p:txBody>
        </p:sp>
        <p:sp>
          <p:nvSpPr>
            <p:cNvPr id="21518" name="Line 18"/>
            <p:cNvSpPr>
              <a:spLocks noChangeShapeType="1"/>
            </p:cNvSpPr>
            <p:nvPr/>
          </p:nvSpPr>
          <p:spPr bwMode="auto">
            <a:xfrm flipH="1">
              <a:off x="4570413" y="3971925"/>
              <a:ext cx="0" cy="1441450"/>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19" name="Oval 19"/>
            <p:cNvSpPr>
              <a:spLocks noChangeArrowheads="1"/>
            </p:cNvSpPr>
            <p:nvPr/>
          </p:nvSpPr>
          <p:spPr bwMode="auto">
            <a:xfrm>
              <a:off x="3687763" y="5449888"/>
              <a:ext cx="1751012" cy="1103312"/>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lIns="45720" rIns="45720" anchor="ctr"/>
            <a:lstStyle/>
            <a:p>
              <a:pPr algn="ctr">
                <a:defRPr/>
              </a:pPr>
              <a:r>
                <a:rPr lang="en-US" sz="1600">
                  <a:solidFill>
                    <a:srgbClr val="000000"/>
                  </a:solidFill>
                  <a:latin typeface="+mj-lt"/>
                </a:rPr>
                <a:t>Work Orders</a:t>
              </a:r>
              <a:endParaRPr kumimoji="0" lang="en-US" sz="1600" b="0">
                <a:latin typeface="+mj-lt"/>
              </a:endParaRPr>
            </a:p>
          </p:txBody>
        </p:sp>
        <p:sp>
          <p:nvSpPr>
            <p:cNvPr id="21520" name="Line 21"/>
            <p:cNvSpPr>
              <a:spLocks noChangeShapeType="1"/>
            </p:cNvSpPr>
            <p:nvPr/>
          </p:nvSpPr>
          <p:spPr bwMode="auto">
            <a:xfrm rot="10136179" flipV="1">
              <a:off x="3297238" y="4100513"/>
              <a:ext cx="1370012" cy="831850"/>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22" name="Oval 22"/>
            <p:cNvSpPr>
              <a:spLocks noChangeArrowheads="1"/>
            </p:cNvSpPr>
            <p:nvPr/>
          </p:nvSpPr>
          <p:spPr bwMode="auto">
            <a:xfrm>
              <a:off x="1893888" y="4935538"/>
              <a:ext cx="1751012" cy="1103312"/>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lIns="45720" rIns="45720" anchor="ctr"/>
            <a:lstStyle/>
            <a:p>
              <a:pPr algn="ctr">
                <a:defRPr/>
              </a:pPr>
              <a:r>
                <a:rPr lang="en-US" sz="1600">
                  <a:solidFill>
                    <a:srgbClr val="000000"/>
                  </a:solidFill>
                  <a:latin typeface="+mj-lt"/>
                </a:rPr>
                <a:t>Inventory Control</a:t>
              </a:r>
              <a:endParaRPr kumimoji="0" lang="en-US" sz="1600" b="0">
                <a:latin typeface="+mj-lt"/>
              </a:endParaRPr>
            </a:p>
          </p:txBody>
        </p:sp>
        <p:sp>
          <p:nvSpPr>
            <p:cNvPr id="21522" name="Line 24"/>
            <p:cNvSpPr>
              <a:spLocks noChangeShapeType="1"/>
            </p:cNvSpPr>
            <p:nvPr/>
          </p:nvSpPr>
          <p:spPr bwMode="auto">
            <a:xfrm rot="21034042" flipV="1">
              <a:off x="2760663" y="4094163"/>
              <a:ext cx="1803400" cy="119062"/>
            </a:xfrm>
            <a:prstGeom prst="line">
              <a:avLst/>
            </a:prstGeom>
            <a:noFill/>
            <a:ln w="38100">
              <a:solidFill>
                <a:schemeClr val="hlink"/>
              </a:solidFill>
              <a:round/>
              <a:headEnd type="triangle" w="med" len="med"/>
              <a:tailEnd/>
            </a:ln>
          </p:spPr>
          <p:txBody>
            <a:bodyPr wrap="none" anchor="ctr"/>
            <a:lstStyle/>
            <a:p>
              <a:endParaRPr lang="en-US">
                <a:latin typeface="+mj-lt"/>
              </a:endParaRPr>
            </a:p>
          </p:txBody>
        </p:sp>
        <p:sp>
          <p:nvSpPr>
            <p:cNvPr id="51225" name="Oval 25"/>
            <p:cNvSpPr>
              <a:spLocks noChangeArrowheads="1"/>
            </p:cNvSpPr>
            <p:nvPr/>
          </p:nvSpPr>
          <p:spPr bwMode="auto">
            <a:xfrm>
              <a:off x="792163" y="3840163"/>
              <a:ext cx="1911350" cy="1103312"/>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lIns="0" rIns="0" anchor="ctr"/>
            <a:lstStyle/>
            <a:p>
              <a:pPr algn="ctr">
                <a:defRPr/>
              </a:pPr>
              <a:r>
                <a:rPr lang="en-US" sz="1600">
                  <a:solidFill>
                    <a:srgbClr val="000000"/>
                  </a:solidFill>
                  <a:latin typeface="+mj-lt"/>
                </a:rPr>
                <a:t>Routing/ Work Centers</a:t>
              </a:r>
              <a:endParaRPr kumimoji="0" lang="en-US" sz="1600" b="0">
                <a:latin typeface="+mj-lt"/>
              </a:endParaRPr>
            </a:p>
          </p:txBody>
        </p:sp>
        <p:sp>
          <p:nvSpPr>
            <p:cNvPr id="21524" name="Line 27"/>
            <p:cNvSpPr>
              <a:spLocks noChangeShapeType="1"/>
            </p:cNvSpPr>
            <p:nvPr/>
          </p:nvSpPr>
          <p:spPr bwMode="auto">
            <a:xfrm rot="14558410" flipV="1">
              <a:off x="2772569" y="2894806"/>
              <a:ext cx="1460500" cy="1608138"/>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28" name="Oval 28"/>
            <p:cNvSpPr>
              <a:spLocks noChangeArrowheads="1"/>
            </p:cNvSpPr>
            <p:nvPr/>
          </p:nvSpPr>
          <p:spPr bwMode="auto">
            <a:xfrm>
              <a:off x="685800" y="2630488"/>
              <a:ext cx="1751013" cy="1103312"/>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lIns="45720" rIns="45720" anchor="ctr"/>
            <a:lstStyle/>
            <a:p>
              <a:pPr algn="ctr">
                <a:defRPr/>
              </a:pPr>
              <a:r>
                <a:rPr lang="en-US" sz="1600">
                  <a:solidFill>
                    <a:srgbClr val="000000"/>
                  </a:solidFill>
                  <a:latin typeface="+mj-lt"/>
                </a:rPr>
                <a:t>Quality</a:t>
              </a:r>
              <a:endParaRPr kumimoji="0" lang="en-US" sz="1600" b="0">
                <a:latin typeface="+mj-lt"/>
              </a:endParaRPr>
            </a:p>
          </p:txBody>
        </p:sp>
        <p:sp>
          <p:nvSpPr>
            <p:cNvPr id="21526" name="Line 30"/>
            <p:cNvSpPr>
              <a:spLocks noChangeShapeType="1"/>
            </p:cNvSpPr>
            <p:nvPr/>
          </p:nvSpPr>
          <p:spPr bwMode="auto">
            <a:xfrm rot="16200000" flipV="1">
              <a:off x="3340894" y="2763044"/>
              <a:ext cx="1189038" cy="1250950"/>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36" name="Oval 36"/>
            <p:cNvSpPr>
              <a:spLocks noChangeArrowheads="1"/>
            </p:cNvSpPr>
            <p:nvPr/>
          </p:nvSpPr>
          <p:spPr bwMode="auto">
            <a:xfrm>
              <a:off x="3571875" y="3295650"/>
              <a:ext cx="1997075" cy="1258888"/>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anchor="ctr"/>
            <a:lstStyle/>
            <a:p>
              <a:pPr algn="ctr">
                <a:defRPr/>
              </a:pPr>
              <a:r>
                <a:rPr lang="en-US" sz="1600">
                  <a:solidFill>
                    <a:srgbClr val="000000"/>
                  </a:solidFill>
                  <a:latin typeface="+mj-lt"/>
                </a:rPr>
                <a:t>Product Lines and Items/Sites</a:t>
              </a:r>
              <a:endParaRPr kumimoji="0" lang="en-US" sz="1600">
                <a:latin typeface="+mj-lt"/>
              </a:endParaRP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19050" cap="flat" cmpd="sng" algn="ctr">
          <a:solidFill>
            <a:schemeClr val="accent2"/>
          </a:solid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rgbClr val="FFFF00"/>
        </a:solidFill>
        <a:ln w="19050" cap="flat" cmpd="sng" algn="ctr">
          <a:solidFill>
            <a:schemeClr val="accent2"/>
          </a:solid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19050" cap="flat" cmpd="sng" algn="ctr">
          <a:solidFill>
            <a:schemeClr val="accent2"/>
          </a:solid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rgbClr val="FFFF00"/>
        </a:solidFill>
        <a:ln w="19050" cap="flat" cmpd="sng" algn="ctr">
          <a:solidFill>
            <a:schemeClr val="accent2"/>
          </a:solid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I:\train\MFG PRO Appl\eB2-mfgpro\eB2_support templates\slides\eB2 Training.pot</Template>
  <TotalTime>6223</TotalTime>
  <Words>442</Words>
  <Application>Microsoft Office PowerPoint</Application>
  <PresentationFormat>On-screen Show (4:3)</PresentationFormat>
  <Paragraphs>122</Paragraphs>
  <Slides>12</Slides>
  <Notes>1</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12</vt:i4>
      </vt:variant>
    </vt:vector>
  </HeadingPairs>
  <TitlesOfParts>
    <vt:vector size="16" baseType="lpstr">
      <vt:lpstr>Custom Design</vt:lpstr>
      <vt:lpstr>1_EX06PP_template</vt:lpstr>
      <vt:lpstr>QAD 2010 Template</vt:lpstr>
      <vt:lpstr>Clip</vt:lpstr>
      <vt:lpstr>QAD Enterprise Applications Standard Edition</vt:lpstr>
      <vt:lpstr>Slide 2</vt:lpstr>
      <vt:lpstr>Facilities</vt:lpstr>
      <vt:lpstr>Course Overview</vt:lpstr>
      <vt:lpstr>Initial QAD Enterprise Applications Setup</vt:lpstr>
      <vt:lpstr>Terminology</vt:lpstr>
      <vt:lpstr>Relationships</vt:lpstr>
      <vt:lpstr>How Item Data is Used</vt:lpstr>
      <vt:lpstr>Item Data Flow</vt:lpstr>
      <vt:lpstr>Course Objectives</vt:lpstr>
      <vt:lpstr>Related Courses</vt:lpstr>
      <vt:lpstr>Summary</vt:lpstr>
    </vt:vector>
  </TitlesOfParts>
  <Manager>Vance Giboney</Manager>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 McGlothlin Gurkweitz</dc:creator>
  <cp:lastModifiedBy>Helen Ernst</cp:lastModifiedBy>
  <cp:revision>129</cp:revision>
  <dcterms:created xsi:type="dcterms:W3CDTF">2002-03-27T21:49:26Z</dcterms:created>
  <dcterms:modified xsi:type="dcterms:W3CDTF">2012-08-16T05:19:41Z</dcterms:modified>
</cp:coreProperties>
</file>