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7" r:id="rId1"/>
  </p:sldMasterIdLst>
  <p:notesMasterIdLst>
    <p:notesMasterId r:id="rId10"/>
  </p:notesMasterIdLst>
  <p:handoutMasterIdLst>
    <p:handoutMasterId r:id="rId11"/>
  </p:handoutMasterIdLst>
  <p:sldIdLst>
    <p:sldId id="277" r:id="rId2"/>
    <p:sldId id="264" r:id="rId3"/>
    <p:sldId id="268" r:id="rId4"/>
    <p:sldId id="271" r:id="rId5"/>
    <p:sldId id="272" r:id="rId6"/>
    <p:sldId id="273" r:id="rId7"/>
    <p:sldId id="275" r:id="rId8"/>
    <p:sldId id="276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808080"/>
    <a:srgbClr val="2A4A7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89024" autoAdjust="0"/>
  </p:normalViewPr>
  <p:slideViewPr>
    <p:cSldViewPr snapToGrid="0">
      <p:cViewPr>
        <p:scale>
          <a:sx n="100" d="100"/>
          <a:sy n="100" d="100"/>
        </p:scale>
        <p:origin x="-198" y="-114"/>
      </p:cViewPr>
      <p:guideLst>
        <p:guide orient="horz" pos="2159"/>
        <p:guide orient="horz" pos="1232"/>
        <p:guide pos="2880"/>
        <p:guide pos="370"/>
        <p:guide pos="712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2262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7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4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746371B-12EB-4B75-B9B4-5DF1D67719D5}" type="datetime1">
              <a:rPr lang="en-US"/>
              <a:pPr>
                <a:defRPr/>
              </a:pPr>
              <a:t>2/1/2011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B549B4F7-0E31-48CD-963D-03C5B56EE0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CB96A13E-E1EC-47B5-AC77-AAAC7263D8D0}" type="datetime1">
              <a:rPr lang="en-US"/>
              <a:pPr>
                <a:defRPr/>
              </a:pPr>
              <a:t>2/1/2011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7F5B2E5-2856-4091-BC58-563FF7B47D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A78C1CDF-5E5E-41F9-AFE7-D6850EDFED95}" type="datetime1">
              <a:rPr lang="en-US"/>
              <a:pPr/>
              <a:t>2/1/2011</a:t>
            </a:fld>
            <a:endParaRPr lang="en-US"/>
          </a:p>
        </p:txBody>
      </p:sp>
      <p:sp>
        <p:nvSpPr>
          <p:cNvPr id="2355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6F306D-B422-4BBF-8560-1A3AAEE56FD5}" type="slidenum">
              <a:rPr lang="en-US"/>
              <a:pPr/>
              <a:t>2</a:t>
            </a:fld>
            <a:endParaRPr lang="en-US"/>
          </a:p>
        </p:txBody>
      </p:sp>
      <p:sp>
        <p:nvSpPr>
          <p:cNvPr id="235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2008-IS-BU-175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2008-IS-BU-175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2008-IS-BU-175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2008-IS-BU-175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2008-IS-BU-175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2008-IS-BU-175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707313" y="6648450"/>
            <a:ext cx="1436687" cy="2095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2008-IS-BU-175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2008-IS-BU-175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03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spcBef>
                <a:spcPct val="80000"/>
              </a:spcBef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Introduction to Initial QAD Enterprise Applications Standard Edition Setup</a:t>
            </a:r>
          </a:p>
          <a:p>
            <a:pPr eaLnBrk="1" hangingPunct="1">
              <a:lnSpc>
                <a:spcPct val="80000"/>
              </a:lnSpc>
              <a:spcBef>
                <a:spcPct val="80000"/>
              </a:spcBef>
              <a:buClr>
                <a:srgbClr val="003399"/>
              </a:buClr>
            </a:pPr>
            <a:r>
              <a:rPr lang="en-US" dirty="0" smtClean="0"/>
              <a:t>Business Considerations</a:t>
            </a:r>
          </a:p>
          <a:p>
            <a:pPr eaLnBrk="1" hangingPunct="1">
              <a:lnSpc>
                <a:spcPct val="80000"/>
              </a:lnSpc>
              <a:spcBef>
                <a:spcPct val="80000"/>
              </a:spcBef>
              <a:buClr>
                <a:schemeClr val="bg2"/>
              </a:buClr>
            </a:pPr>
            <a:r>
              <a:rPr lang="en-US" dirty="0" smtClean="0">
                <a:solidFill>
                  <a:schemeClr val="bg2"/>
                </a:solidFill>
              </a:rPr>
              <a:t>Set up Initial QAD Standard data</a:t>
            </a:r>
            <a:endParaRPr lang="en-US" dirty="0" smtClean="0"/>
          </a:p>
        </p:txBody>
      </p:sp>
      <p:sp>
        <p:nvSpPr>
          <p:cNvPr id="14340" name="Rectangle 10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Issues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IS-BU-010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249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Tax System</a:t>
            </a:r>
          </a:p>
          <a:p>
            <a:pPr eaLnBrk="1" hangingPunct="1"/>
            <a:r>
              <a:rPr lang="en-US" smtClean="0"/>
              <a:t>Product Lines</a:t>
            </a:r>
          </a:p>
          <a:p>
            <a:pPr eaLnBrk="1" hangingPunct="1"/>
            <a:r>
              <a:rPr lang="en-US" smtClean="0"/>
              <a:t>Sites</a:t>
            </a:r>
          </a:p>
          <a:p>
            <a:pPr eaLnBrk="1" hangingPunct="1"/>
            <a:r>
              <a:rPr lang="en-US" smtClean="0"/>
              <a:t>Locations</a:t>
            </a:r>
          </a:p>
          <a:p>
            <a:pPr eaLnBrk="1" hangingPunct="1"/>
            <a:r>
              <a:rPr lang="en-US" smtClean="0"/>
              <a:t>Item Data</a:t>
            </a:r>
          </a:p>
        </p:txBody>
      </p:sp>
      <p:sp>
        <p:nvSpPr>
          <p:cNvPr id="15364" name="Rectangle 225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Business Considerations</a:t>
            </a:r>
          </a:p>
        </p:txBody>
      </p:sp>
      <p:sp>
        <p:nvSpPr>
          <p:cNvPr id="15362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IS-BU-020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9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Lines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IS-BU-060</a:t>
            </a:r>
          </a:p>
        </p:txBody>
      </p:sp>
      <p:sp>
        <p:nvSpPr>
          <p:cNvPr id="81" name="Rectangle 135"/>
          <p:cNvSpPr>
            <a:spLocks noChangeArrowheads="1"/>
          </p:cNvSpPr>
          <p:nvPr/>
        </p:nvSpPr>
        <p:spPr bwMode="auto">
          <a:xfrm>
            <a:off x="1949450" y="2060575"/>
            <a:ext cx="5118100" cy="7302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46038" tIns="46038" rIns="46038" bIns="46038" anchor="ctr" anchorCtr="1"/>
          <a:lstStyle/>
          <a:p>
            <a:pPr algn="ctr" eaLnBrk="0" hangingPunct="0">
              <a:defRPr/>
            </a:pPr>
            <a:endParaRPr lang="en-US">
              <a:latin typeface="+mj-lt"/>
            </a:endParaRPr>
          </a:p>
        </p:txBody>
      </p:sp>
      <p:sp>
        <p:nvSpPr>
          <p:cNvPr id="82" name="Rectangle 141"/>
          <p:cNvSpPr>
            <a:spLocks noChangeArrowheads="1"/>
          </p:cNvSpPr>
          <p:nvPr/>
        </p:nvSpPr>
        <p:spPr bwMode="auto">
          <a:xfrm>
            <a:off x="1949450" y="2060575"/>
            <a:ext cx="5118100" cy="7302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lIns="46038" tIns="46038" rIns="46038" bIns="46038" anchor="ctr" anchorCtr="1"/>
          <a:lstStyle/>
          <a:p>
            <a:pPr algn="ctr" eaLnBrk="0" hangingPunct="0">
              <a:defRPr/>
            </a:pPr>
            <a:r>
              <a:rPr lang="en-US">
                <a:latin typeface="+mj-lt"/>
              </a:rPr>
              <a:t>Product Line = Ultrasound Equipment</a:t>
            </a:r>
          </a:p>
        </p:txBody>
      </p:sp>
      <p:sp>
        <p:nvSpPr>
          <p:cNvPr id="16390" name="Text Box 143"/>
          <p:cNvSpPr txBox="1">
            <a:spLocks noChangeArrowheads="1"/>
          </p:cNvSpPr>
          <p:nvPr/>
        </p:nvSpPr>
        <p:spPr bwMode="auto">
          <a:xfrm>
            <a:off x="3670300" y="5270500"/>
            <a:ext cx="1863725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Implantable Ultrasound 01020</a:t>
            </a:r>
          </a:p>
        </p:txBody>
      </p:sp>
      <p:sp>
        <p:nvSpPr>
          <p:cNvPr id="16391" name="Text Box 136"/>
          <p:cNvSpPr txBox="1">
            <a:spLocks noChangeArrowheads="1"/>
          </p:cNvSpPr>
          <p:nvPr/>
        </p:nvSpPr>
        <p:spPr bwMode="auto">
          <a:xfrm>
            <a:off x="1633538" y="5241925"/>
            <a:ext cx="1563687" cy="825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Medical Ultrasound 01010</a:t>
            </a:r>
          </a:p>
        </p:txBody>
      </p:sp>
      <p:sp>
        <p:nvSpPr>
          <p:cNvPr id="16392" name="Text Box 138"/>
          <p:cNvSpPr txBox="1">
            <a:spLocks noChangeArrowheads="1"/>
          </p:cNvSpPr>
          <p:nvPr/>
        </p:nvSpPr>
        <p:spPr bwMode="auto">
          <a:xfrm>
            <a:off x="5770563" y="5270500"/>
            <a:ext cx="1863725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Consumer Ultrasound 01030</a:t>
            </a:r>
          </a:p>
        </p:txBody>
      </p:sp>
      <p:sp>
        <p:nvSpPr>
          <p:cNvPr id="86" name="Rectangle 139" descr="Wide upward diagonal"/>
          <p:cNvSpPr>
            <a:spLocks noChangeArrowheads="1"/>
          </p:cNvSpPr>
          <p:nvPr/>
        </p:nvSpPr>
        <p:spPr bwMode="auto">
          <a:xfrm>
            <a:off x="6702425" y="711200"/>
            <a:ext cx="1147763" cy="820738"/>
          </a:xfrm>
          <a:prstGeom prst="rect">
            <a:avLst/>
          </a:prstGeom>
          <a:pattFill prst="wdUpDiag">
            <a:fgClr>
              <a:srgbClr val="E5E1DA"/>
            </a:fgClr>
            <a:bgClr>
              <a:srgbClr val="FFFFFF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General</a:t>
            </a:r>
          </a:p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Ledger</a:t>
            </a:r>
          </a:p>
        </p:txBody>
      </p:sp>
      <p:sp>
        <p:nvSpPr>
          <p:cNvPr id="87" name="Rectangle 140"/>
          <p:cNvSpPr>
            <a:spLocks noChangeArrowheads="1"/>
          </p:cNvSpPr>
          <p:nvPr/>
        </p:nvSpPr>
        <p:spPr bwMode="auto">
          <a:xfrm>
            <a:off x="6057900" y="13827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Inventory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Accounts</a:t>
            </a:r>
          </a:p>
        </p:txBody>
      </p:sp>
      <p:sp>
        <p:nvSpPr>
          <p:cNvPr id="88" name="Rectangle 145" descr="Wide upward diagonal"/>
          <p:cNvSpPr>
            <a:spLocks noChangeArrowheads="1"/>
          </p:cNvSpPr>
          <p:nvPr/>
        </p:nvSpPr>
        <p:spPr bwMode="auto">
          <a:xfrm>
            <a:off x="6702425" y="711200"/>
            <a:ext cx="1147763" cy="820738"/>
          </a:xfrm>
          <a:prstGeom prst="rect">
            <a:avLst/>
          </a:prstGeom>
          <a:pattFill prst="wdUpDiag">
            <a:fgClr>
              <a:srgbClr val="E5E1DA"/>
            </a:fgClr>
            <a:bgClr>
              <a:srgbClr val="FFFFFF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General</a:t>
            </a:r>
          </a:p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Ledger</a:t>
            </a:r>
          </a:p>
        </p:txBody>
      </p:sp>
      <p:sp>
        <p:nvSpPr>
          <p:cNvPr id="89" name="Rectangle 146"/>
          <p:cNvSpPr>
            <a:spLocks noChangeArrowheads="1"/>
          </p:cNvSpPr>
          <p:nvPr/>
        </p:nvSpPr>
        <p:spPr bwMode="auto">
          <a:xfrm>
            <a:off x="6057900" y="13827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Inventory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Accounts</a:t>
            </a:r>
          </a:p>
        </p:txBody>
      </p:sp>
      <p:sp>
        <p:nvSpPr>
          <p:cNvPr id="90" name="Rectangle 147"/>
          <p:cNvSpPr>
            <a:spLocks noChangeArrowheads="1"/>
          </p:cNvSpPr>
          <p:nvPr/>
        </p:nvSpPr>
        <p:spPr bwMode="auto">
          <a:xfrm>
            <a:off x="1393825" y="13827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Items</a:t>
            </a:r>
          </a:p>
        </p:txBody>
      </p:sp>
      <p:pic>
        <p:nvPicPr>
          <p:cNvPr id="16398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7413" y="3038475"/>
            <a:ext cx="1463675" cy="2192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6399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9313" y="3349625"/>
            <a:ext cx="2378075" cy="157797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6400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49425" y="3101975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Sites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IS-BU-090</a:t>
            </a:r>
          </a:p>
        </p:txBody>
      </p:sp>
      <p:grpSp>
        <p:nvGrpSpPr>
          <p:cNvPr id="17411" name="Group 52"/>
          <p:cNvGrpSpPr>
            <a:grpSpLocks/>
          </p:cNvGrpSpPr>
          <p:nvPr/>
        </p:nvGrpSpPr>
        <p:grpSpPr bwMode="auto">
          <a:xfrm>
            <a:off x="914400" y="2105025"/>
            <a:ext cx="4516438" cy="2090738"/>
            <a:chOff x="576" y="1410"/>
            <a:chExt cx="2845" cy="1317"/>
          </a:xfrm>
        </p:grpSpPr>
        <p:sp>
          <p:nvSpPr>
            <p:cNvPr id="17434" name="Rectangle 3"/>
            <p:cNvSpPr>
              <a:spLocks noChangeArrowheads="1"/>
            </p:cNvSpPr>
            <p:nvPr/>
          </p:nvSpPr>
          <p:spPr bwMode="auto">
            <a:xfrm>
              <a:off x="834" y="1410"/>
              <a:ext cx="1133" cy="30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/>
            <a:lstStyle/>
            <a:p>
              <a:pPr algn="ctr" defTabSz="1487488" eaLnBrk="0" hangingPunct="0"/>
              <a:r>
                <a:rPr kumimoji="1" lang="en-US" b="1">
                  <a:latin typeface="+mj-lt"/>
                </a:rPr>
                <a:t>Entity 2000</a:t>
              </a:r>
            </a:p>
          </p:txBody>
        </p:sp>
        <p:grpSp>
          <p:nvGrpSpPr>
            <p:cNvPr id="17435" name="Group 4"/>
            <p:cNvGrpSpPr>
              <a:grpSpLocks/>
            </p:cNvGrpSpPr>
            <p:nvPr/>
          </p:nvGrpSpPr>
          <p:grpSpPr bwMode="auto">
            <a:xfrm>
              <a:off x="576" y="1662"/>
              <a:ext cx="2845" cy="719"/>
              <a:chOff x="808" y="2732"/>
              <a:chExt cx="1897" cy="479"/>
            </a:xfrm>
          </p:grpSpPr>
          <p:grpSp>
            <p:nvGrpSpPr>
              <p:cNvPr id="17437" name="Group 5"/>
              <p:cNvGrpSpPr>
                <a:grpSpLocks/>
              </p:cNvGrpSpPr>
              <p:nvPr/>
            </p:nvGrpSpPr>
            <p:grpSpPr bwMode="auto">
              <a:xfrm>
                <a:off x="2482" y="3131"/>
                <a:ext cx="223" cy="73"/>
                <a:chOff x="2482" y="3131"/>
                <a:chExt cx="223" cy="73"/>
              </a:xfrm>
            </p:grpSpPr>
            <p:sp>
              <p:nvSpPr>
                <p:cNvPr id="17464" name="Freeform 6"/>
                <p:cNvSpPr>
                  <a:spLocks/>
                </p:cNvSpPr>
                <p:nvPr/>
              </p:nvSpPr>
              <p:spPr bwMode="auto">
                <a:xfrm>
                  <a:off x="2502" y="3133"/>
                  <a:ext cx="190" cy="50"/>
                </a:xfrm>
                <a:custGeom>
                  <a:avLst/>
                  <a:gdLst>
                    <a:gd name="T0" fmla="*/ 10 w 190"/>
                    <a:gd name="T1" fmla="*/ 0 h 50"/>
                    <a:gd name="T2" fmla="*/ 27 w 190"/>
                    <a:gd name="T3" fmla="*/ 0 h 50"/>
                    <a:gd name="T4" fmla="*/ 44 w 190"/>
                    <a:gd name="T5" fmla="*/ 0 h 50"/>
                    <a:gd name="T6" fmla="*/ 60 w 190"/>
                    <a:gd name="T7" fmla="*/ 0 h 50"/>
                    <a:gd name="T8" fmla="*/ 72 w 190"/>
                    <a:gd name="T9" fmla="*/ 0 h 50"/>
                    <a:gd name="T10" fmla="*/ 94 w 190"/>
                    <a:gd name="T11" fmla="*/ 0 h 50"/>
                    <a:gd name="T12" fmla="*/ 104 w 190"/>
                    <a:gd name="T13" fmla="*/ 0 h 50"/>
                    <a:gd name="T14" fmla="*/ 117 w 190"/>
                    <a:gd name="T15" fmla="*/ 0 h 50"/>
                    <a:gd name="T16" fmla="*/ 124 w 190"/>
                    <a:gd name="T17" fmla="*/ 0 h 50"/>
                    <a:gd name="T18" fmla="*/ 135 w 190"/>
                    <a:gd name="T19" fmla="*/ 0 h 50"/>
                    <a:gd name="T20" fmla="*/ 147 w 190"/>
                    <a:gd name="T21" fmla="*/ 0 h 50"/>
                    <a:gd name="T22" fmla="*/ 156 w 190"/>
                    <a:gd name="T23" fmla="*/ 0 h 50"/>
                    <a:gd name="T24" fmla="*/ 164 w 190"/>
                    <a:gd name="T25" fmla="*/ 0 h 50"/>
                    <a:gd name="T26" fmla="*/ 172 w 190"/>
                    <a:gd name="T27" fmla="*/ 0 h 50"/>
                    <a:gd name="T28" fmla="*/ 181 w 190"/>
                    <a:gd name="T29" fmla="*/ 0 h 50"/>
                    <a:gd name="T30" fmla="*/ 189 w 190"/>
                    <a:gd name="T31" fmla="*/ 0 h 50"/>
                    <a:gd name="T32" fmla="*/ 181 w 190"/>
                    <a:gd name="T33" fmla="*/ 6 h 50"/>
                    <a:gd name="T34" fmla="*/ 172 w 190"/>
                    <a:gd name="T35" fmla="*/ 10 h 50"/>
                    <a:gd name="T36" fmla="*/ 164 w 190"/>
                    <a:gd name="T37" fmla="*/ 13 h 50"/>
                    <a:gd name="T38" fmla="*/ 156 w 190"/>
                    <a:gd name="T39" fmla="*/ 15 h 50"/>
                    <a:gd name="T40" fmla="*/ 144 w 190"/>
                    <a:gd name="T41" fmla="*/ 21 h 50"/>
                    <a:gd name="T42" fmla="*/ 131 w 190"/>
                    <a:gd name="T43" fmla="*/ 23 h 50"/>
                    <a:gd name="T44" fmla="*/ 119 w 190"/>
                    <a:gd name="T45" fmla="*/ 26 h 50"/>
                    <a:gd name="T46" fmla="*/ 104 w 190"/>
                    <a:gd name="T47" fmla="*/ 31 h 50"/>
                    <a:gd name="T48" fmla="*/ 92 w 190"/>
                    <a:gd name="T49" fmla="*/ 34 h 50"/>
                    <a:gd name="T50" fmla="*/ 79 w 190"/>
                    <a:gd name="T51" fmla="*/ 36 h 50"/>
                    <a:gd name="T52" fmla="*/ 69 w 190"/>
                    <a:gd name="T53" fmla="*/ 39 h 50"/>
                    <a:gd name="T54" fmla="*/ 60 w 190"/>
                    <a:gd name="T55" fmla="*/ 39 h 50"/>
                    <a:gd name="T56" fmla="*/ 44 w 190"/>
                    <a:gd name="T57" fmla="*/ 39 h 50"/>
                    <a:gd name="T58" fmla="*/ 35 w 190"/>
                    <a:gd name="T59" fmla="*/ 41 h 50"/>
                    <a:gd name="T60" fmla="*/ 27 w 190"/>
                    <a:gd name="T61" fmla="*/ 44 h 50"/>
                    <a:gd name="T62" fmla="*/ 19 w 190"/>
                    <a:gd name="T63" fmla="*/ 47 h 50"/>
                    <a:gd name="T64" fmla="*/ 7 w 190"/>
                    <a:gd name="T65" fmla="*/ 49 h 50"/>
                    <a:gd name="T66" fmla="*/ 0 w 190"/>
                    <a:gd name="T67" fmla="*/ 41 h 50"/>
                    <a:gd name="T68" fmla="*/ 0 w 190"/>
                    <a:gd name="T69" fmla="*/ 31 h 50"/>
                    <a:gd name="T70" fmla="*/ 0 w 190"/>
                    <a:gd name="T71" fmla="*/ 23 h 50"/>
                    <a:gd name="T72" fmla="*/ 0 w 190"/>
                    <a:gd name="T73" fmla="*/ 15 h 50"/>
                    <a:gd name="T74" fmla="*/ 0 w 190"/>
                    <a:gd name="T75" fmla="*/ 6 h 50"/>
                    <a:gd name="T76" fmla="*/ 10 w 190"/>
                    <a:gd name="T77" fmla="*/ 0 h 50"/>
                    <a:gd name="T78" fmla="*/ 10 w 190"/>
                    <a:gd name="T79" fmla="*/ 0 h 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90"/>
                    <a:gd name="T121" fmla="*/ 0 h 50"/>
                    <a:gd name="T122" fmla="*/ 190 w 190"/>
                    <a:gd name="T123" fmla="*/ 50 h 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90" h="50">
                      <a:moveTo>
                        <a:pt x="10" y="0"/>
                      </a:moveTo>
                      <a:lnTo>
                        <a:pt x="27" y="0"/>
                      </a:lnTo>
                      <a:lnTo>
                        <a:pt x="44" y="0"/>
                      </a:lnTo>
                      <a:lnTo>
                        <a:pt x="60" y="0"/>
                      </a:lnTo>
                      <a:lnTo>
                        <a:pt x="72" y="0"/>
                      </a:lnTo>
                      <a:lnTo>
                        <a:pt x="94" y="0"/>
                      </a:lnTo>
                      <a:lnTo>
                        <a:pt x="104" y="0"/>
                      </a:lnTo>
                      <a:lnTo>
                        <a:pt x="117" y="0"/>
                      </a:lnTo>
                      <a:lnTo>
                        <a:pt x="124" y="0"/>
                      </a:lnTo>
                      <a:lnTo>
                        <a:pt x="135" y="0"/>
                      </a:lnTo>
                      <a:lnTo>
                        <a:pt x="147" y="0"/>
                      </a:lnTo>
                      <a:lnTo>
                        <a:pt x="156" y="0"/>
                      </a:lnTo>
                      <a:lnTo>
                        <a:pt x="164" y="0"/>
                      </a:lnTo>
                      <a:lnTo>
                        <a:pt x="172" y="0"/>
                      </a:lnTo>
                      <a:lnTo>
                        <a:pt x="181" y="0"/>
                      </a:lnTo>
                      <a:lnTo>
                        <a:pt x="189" y="0"/>
                      </a:lnTo>
                      <a:lnTo>
                        <a:pt x="181" y="6"/>
                      </a:lnTo>
                      <a:lnTo>
                        <a:pt x="172" y="10"/>
                      </a:lnTo>
                      <a:lnTo>
                        <a:pt x="164" y="13"/>
                      </a:lnTo>
                      <a:lnTo>
                        <a:pt x="156" y="15"/>
                      </a:lnTo>
                      <a:lnTo>
                        <a:pt x="144" y="21"/>
                      </a:lnTo>
                      <a:lnTo>
                        <a:pt x="131" y="23"/>
                      </a:lnTo>
                      <a:lnTo>
                        <a:pt x="119" y="26"/>
                      </a:lnTo>
                      <a:lnTo>
                        <a:pt x="104" y="31"/>
                      </a:lnTo>
                      <a:lnTo>
                        <a:pt x="92" y="34"/>
                      </a:lnTo>
                      <a:lnTo>
                        <a:pt x="79" y="36"/>
                      </a:lnTo>
                      <a:lnTo>
                        <a:pt x="69" y="39"/>
                      </a:lnTo>
                      <a:lnTo>
                        <a:pt x="60" y="39"/>
                      </a:lnTo>
                      <a:lnTo>
                        <a:pt x="44" y="39"/>
                      </a:lnTo>
                      <a:lnTo>
                        <a:pt x="35" y="41"/>
                      </a:lnTo>
                      <a:lnTo>
                        <a:pt x="27" y="44"/>
                      </a:lnTo>
                      <a:lnTo>
                        <a:pt x="19" y="47"/>
                      </a:lnTo>
                      <a:lnTo>
                        <a:pt x="7" y="49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0" y="23"/>
                      </a:lnTo>
                      <a:lnTo>
                        <a:pt x="0" y="15"/>
                      </a:lnTo>
                      <a:lnTo>
                        <a:pt x="0" y="6"/>
                      </a:lnTo>
                      <a:lnTo>
                        <a:pt x="10" y="0"/>
                      </a:lnTo>
                    </a:path>
                  </a:pathLst>
                </a:custGeom>
                <a:solidFill>
                  <a:schemeClr val="folHlink"/>
                </a:solidFill>
                <a:ln w="12700" cap="rnd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5" name="Freeform 7"/>
                <p:cNvSpPr>
                  <a:spLocks/>
                </p:cNvSpPr>
                <p:nvPr/>
              </p:nvSpPr>
              <p:spPr bwMode="auto">
                <a:xfrm>
                  <a:off x="2482" y="3131"/>
                  <a:ext cx="223" cy="73"/>
                </a:xfrm>
                <a:custGeom>
                  <a:avLst/>
                  <a:gdLst>
                    <a:gd name="T0" fmla="*/ 0 w 223"/>
                    <a:gd name="T1" fmla="*/ 72 h 73"/>
                    <a:gd name="T2" fmla="*/ 41 w 223"/>
                    <a:gd name="T3" fmla="*/ 34 h 73"/>
                    <a:gd name="T4" fmla="*/ 222 w 223"/>
                    <a:gd name="T5" fmla="*/ 0 h 73"/>
                    <a:gd name="T6" fmla="*/ 222 w 223"/>
                    <a:gd name="T7" fmla="*/ 36 h 73"/>
                    <a:gd name="T8" fmla="*/ 0 w 223"/>
                    <a:gd name="T9" fmla="*/ 72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"/>
                    <a:gd name="T16" fmla="*/ 0 h 73"/>
                    <a:gd name="T17" fmla="*/ 223 w 223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" h="73">
                      <a:moveTo>
                        <a:pt x="0" y="72"/>
                      </a:moveTo>
                      <a:lnTo>
                        <a:pt x="41" y="34"/>
                      </a:lnTo>
                      <a:lnTo>
                        <a:pt x="222" y="0"/>
                      </a:lnTo>
                      <a:lnTo>
                        <a:pt x="222" y="36"/>
                      </a:lnTo>
                      <a:lnTo>
                        <a:pt x="0" y="72"/>
                      </a:lnTo>
                    </a:path>
                  </a:pathLst>
                </a:custGeom>
                <a:solidFill>
                  <a:schemeClr val="folHlink"/>
                </a:solidFill>
                <a:ln w="12700" cap="rnd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7438" name="Freeform 8"/>
              <p:cNvSpPr>
                <a:spLocks/>
              </p:cNvSpPr>
              <p:nvPr/>
            </p:nvSpPr>
            <p:spPr bwMode="auto">
              <a:xfrm>
                <a:off x="1685" y="3053"/>
                <a:ext cx="560" cy="158"/>
              </a:xfrm>
              <a:custGeom>
                <a:avLst/>
                <a:gdLst>
                  <a:gd name="T0" fmla="*/ 0 w 560"/>
                  <a:gd name="T1" fmla="*/ 157 h 158"/>
                  <a:gd name="T2" fmla="*/ 114 w 560"/>
                  <a:gd name="T3" fmla="*/ 43 h 158"/>
                  <a:gd name="T4" fmla="*/ 559 w 560"/>
                  <a:gd name="T5" fmla="*/ 0 h 158"/>
                  <a:gd name="T6" fmla="*/ 514 w 560"/>
                  <a:gd name="T7" fmla="*/ 80 h 158"/>
                  <a:gd name="T8" fmla="*/ 0 w 560"/>
                  <a:gd name="T9" fmla="*/ 157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158"/>
                  <a:gd name="T17" fmla="*/ 560 w 560"/>
                  <a:gd name="T18" fmla="*/ 158 h 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158">
                    <a:moveTo>
                      <a:pt x="0" y="157"/>
                    </a:moveTo>
                    <a:lnTo>
                      <a:pt x="114" y="43"/>
                    </a:lnTo>
                    <a:lnTo>
                      <a:pt x="559" y="0"/>
                    </a:lnTo>
                    <a:lnTo>
                      <a:pt x="514" y="80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folHlink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9" name="AutoShape 9" descr="Horizontal brick"/>
              <p:cNvSpPr>
                <a:spLocks noChangeArrowheads="1"/>
              </p:cNvSpPr>
              <p:nvPr/>
            </p:nvSpPr>
            <p:spPr bwMode="auto">
              <a:xfrm>
                <a:off x="808" y="2736"/>
                <a:ext cx="994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40" name="Freeform 10"/>
              <p:cNvSpPr>
                <a:spLocks/>
              </p:cNvSpPr>
              <p:nvPr/>
            </p:nvSpPr>
            <p:spPr bwMode="auto">
              <a:xfrm>
                <a:off x="1685" y="2732"/>
                <a:ext cx="120" cy="475"/>
              </a:xfrm>
              <a:custGeom>
                <a:avLst/>
                <a:gdLst>
                  <a:gd name="T0" fmla="*/ 1 w 120"/>
                  <a:gd name="T1" fmla="*/ 119 h 475"/>
                  <a:gd name="T2" fmla="*/ 119 w 120"/>
                  <a:gd name="T3" fmla="*/ 0 h 475"/>
                  <a:gd name="T4" fmla="*/ 119 w 120"/>
                  <a:gd name="T5" fmla="*/ 355 h 475"/>
                  <a:gd name="T6" fmla="*/ 0 w 120"/>
                  <a:gd name="T7" fmla="*/ 474 h 475"/>
                  <a:gd name="T8" fmla="*/ 1 w 120"/>
                  <a:gd name="T9" fmla="*/ 119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475"/>
                  <a:gd name="T17" fmla="*/ 120 w 120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475">
                    <a:moveTo>
                      <a:pt x="1" y="119"/>
                    </a:moveTo>
                    <a:lnTo>
                      <a:pt x="119" y="0"/>
                    </a:lnTo>
                    <a:lnTo>
                      <a:pt x="119" y="355"/>
                    </a:lnTo>
                    <a:lnTo>
                      <a:pt x="0" y="474"/>
                    </a:lnTo>
                    <a:lnTo>
                      <a:pt x="1" y="119"/>
                    </a:lnTo>
                  </a:path>
                </a:pathLst>
              </a:custGeom>
              <a:solidFill>
                <a:srgbClr val="FCCE88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41" name="AutoShape 11"/>
              <p:cNvSpPr>
                <a:spLocks noChangeArrowheads="1"/>
              </p:cNvSpPr>
              <p:nvPr/>
            </p:nvSpPr>
            <p:spPr bwMode="auto">
              <a:xfrm>
                <a:off x="854" y="2908"/>
                <a:ext cx="155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42" name="AutoShape 12"/>
              <p:cNvSpPr>
                <a:spLocks noChangeArrowheads="1"/>
              </p:cNvSpPr>
              <p:nvPr/>
            </p:nvSpPr>
            <p:spPr bwMode="auto">
              <a:xfrm>
                <a:off x="1076" y="2908"/>
                <a:ext cx="156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43" name="Freeform 13"/>
              <p:cNvSpPr>
                <a:spLocks/>
              </p:cNvSpPr>
              <p:nvPr/>
            </p:nvSpPr>
            <p:spPr bwMode="auto">
              <a:xfrm>
                <a:off x="1720" y="2844"/>
                <a:ext cx="57" cy="289"/>
              </a:xfrm>
              <a:custGeom>
                <a:avLst/>
                <a:gdLst>
                  <a:gd name="T0" fmla="*/ 0 w 57"/>
                  <a:gd name="T1" fmla="*/ 288 h 289"/>
                  <a:gd name="T2" fmla="*/ 0 w 57"/>
                  <a:gd name="T3" fmla="*/ 61 h 289"/>
                  <a:gd name="T4" fmla="*/ 56 w 57"/>
                  <a:gd name="T5" fmla="*/ 0 h 289"/>
                  <a:gd name="T6" fmla="*/ 56 w 57"/>
                  <a:gd name="T7" fmla="*/ 232 h 289"/>
                  <a:gd name="T8" fmla="*/ 0 w 57"/>
                  <a:gd name="T9" fmla="*/ 288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89"/>
                  <a:gd name="T17" fmla="*/ 57 w 5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89">
                    <a:moveTo>
                      <a:pt x="0" y="288"/>
                    </a:moveTo>
                    <a:lnTo>
                      <a:pt x="0" y="61"/>
                    </a:lnTo>
                    <a:lnTo>
                      <a:pt x="56" y="0"/>
                    </a:lnTo>
                    <a:lnTo>
                      <a:pt x="56" y="232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009688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44" name="Rectangle 14"/>
              <p:cNvSpPr>
                <a:spLocks noChangeArrowheads="1"/>
              </p:cNvSpPr>
              <p:nvPr/>
            </p:nvSpPr>
            <p:spPr bwMode="auto">
              <a:xfrm>
                <a:off x="1724" y="3028"/>
                <a:ext cx="42" cy="93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45" name="AutoShape 15"/>
              <p:cNvSpPr>
                <a:spLocks noChangeArrowheads="1"/>
              </p:cNvSpPr>
              <p:nvPr/>
            </p:nvSpPr>
            <p:spPr bwMode="auto">
              <a:xfrm>
                <a:off x="1720" y="3028"/>
                <a:ext cx="406" cy="94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46" name="AutoShape 16"/>
              <p:cNvSpPr>
                <a:spLocks noChangeArrowheads="1"/>
              </p:cNvSpPr>
              <p:nvPr/>
            </p:nvSpPr>
            <p:spPr bwMode="auto">
              <a:xfrm>
                <a:off x="1761" y="2974"/>
                <a:ext cx="81" cy="70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47" name="AutoShape 17"/>
              <p:cNvSpPr>
                <a:spLocks noChangeArrowheads="1"/>
              </p:cNvSpPr>
              <p:nvPr/>
            </p:nvSpPr>
            <p:spPr bwMode="auto">
              <a:xfrm>
                <a:off x="1918" y="2970"/>
                <a:ext cx="82" cy="7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7448" name="Group 18"/>
              <p:cNvGrpSpPr>
                <a:grpSpLocks/>
              </p:cNvGrpSpPr>
              <p:nvPr/>
            </p:nvGrpSpPr>
            <p:grpSpPr bwMode="auto">
              <a:xfrm>
                <a:off x="2091" y="3029"/>
                <a:ext cx="477" cy="176"/>
                <a:chOff x="2091" y="3029"/>
                <a:chExt cx="477" cy="176"/>
              </a:xfrm>
            </p:grpSpPr>
            <p:sp>
              <p:nvSpPr>
                <p:cNvPr id="17458" name="Freeform 19"/>
                <p:cNvSpPr>
                  <a:spLocks/>
                </p:cNvSpPr>
                <p:nvPr/>
              </p:nvSpPr>
              <p:spPr bwMode="auto">
                <a:xfrm>
                  <a:off x="2163" y="3131"/>
                  <a:ext cx="87" cy="70"/>
                </a:xfrm>
                <a:custGeom>
                  <a:avLst/>
                  <a:gdLst>
                    <a:gd name="T0" fmla="*/ 25 w 87"/>
                    <a:gd name="T1" fmla="*/ 0 h 70"/>
                    <a:gd name="T2" fmla="*/ 86 w 87"/>
                    <a:gd name="T3" fmla="*/ 37 h 70"/>
                    <a:gd name="T4" fmla="*/ 55 w 87"/>
                    <a:gd name="T5" fmla="*/ 69 h 70"/>
                    <a:gd name="T6" fmla="*/ 0 w 87"/>
                    <a:gd name="T7" fmla="*/ 45 h 70"/>
                    <a:gd name="T8" fmla="*/ 25 w 87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70"/>
                    <a:gd name="T17" fmla="*/ 87 w 87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70">
                      <a:moveTo>
                        <a:pt x="25" y="0"/>
                      </a:moveTo>
                      <a:lnTo>
                        <a:pt x="86" y="37"/>
                      </a:lnTo>
                      <a:lnTo>
                        <a:pt x="55" y="69"/>
                      </a:lnTo>
                      <a:lnTo>
                        <a:pt x="0" y="45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chemeClr val="bg2"/>
                </a:solidFill>
                <a:ln w="12700" cap="rnd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59" name="AutoShape 20"/>
                <p:cNvSpPr>
                  <a:spLocks noChangeArrowheads="1"/>
                </p:cNvSpPr>
                <p:nvPr/>
              </p:nvSpPr>
              <p:spPr bwMode="auto">
                <a:xfrm>
                  <a:off x="2115" y="3033"/>
                  <a:ext cx="398" cy="17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0" name="Freeform 21"/>
                <p:cNvSpPr>
                  <a:spLocks/>
                </p:cNvSpPr>
                <p:nvPr/>
              </p:nvSpPr>
              <p:spPr bwMode="auto">
                <a:xfrm>
                  <a:off x="2091" y="3073"/>
                  <a:ext cx="369" cy="60"/>
                </a:xfrm>
                <a:custGeom>
                  <a:avLst/>
                  <a:gdLst>
                    <a:gd name="T0" fmla="*/ 23 w 369"/>
                    <a:gd name="T1" fmla="*/ 0 h 60"/>
                    <a:gd name="T2" fmla="*/ 0 w 369"/>
                    <a:gd name="T3" fmla="*/ 59 h 60"/>
                    <a:gd name="T4" fmla="*/ 342 w 369"/>
                    <a:gd name="T5" fmla="*/ 59 h 60"/>
                    <a:gd name="T6" fmla="*/ 368 w 369"/>
                    <a:gd name="T7" fmla="*/ 1 h 60"/>
                    <a:gd name="T8" fmla="*/ 23 w 369"/>
                    <a:gd name="T9" fmla="*/ 0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9"/>
                    <a:gd name="T16" fmla="*/ 0 h 60"/>
                    <a:gd name="T17" fmla="*/ 369 w 369"/>
                    <a:gd name="T18" fmla="*/ 60 h 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9" h="60">
                      <a:moveTo>
                        <a:pt x="23" y="0"/>
                      </a:moveTo>
                      <a:lnTo>
                        <a:pt x="0" y="59"/>
                      </a:lnTo>
                      <a:lnTo>
                        <a:pt x="342" y="59"/>
                      </a:lnTo>
                      <a:lnTo>
                        <a:pt x="368" y="1"/>
                      </a:lnTo>
                      <a:lnTo>
                        <a:pt x="23" y="0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1" name="Freeform 22"/>
                <p:cNvSpPr>
                  <a:spLocks/>
                </p:cNvSpPr>
                <p:nvPr/>
              </p:nvSpPr>
              <p:spPr bwMode="auto">
                <a:xfrm>
                  <a:off x="2115" y="3029"/>
                  <a:ext cx="400" cy="45"/>
                </a:xfrm>
                <a:custGeom>
                  <a:avLst/>
                  <a:gdLst>
                    <a:gd name="T0" fmla="*/ 57 w 400"/>
                    <a:gd name="T1" fmla="*/ 0 h 45"/>
                    <a:gd name="T2" fmla="*/ 0 w 400"/>
                    <a:gd name="T3" fmla="*/ 44 h 45"/>
                    <a:gd name="T4" fmla="*/ 342 w 400"/>
                    <a:gd name="T5" fmla="*/ 44 h 45"/>
                    <a:gd name="T6" fmla="*/ 399 w 400"/>
                    <a:gd name="T7" fmla="*/ 0 h 45"/>
                    <a:gd name="T8" fmla="*/ 57 w 400"/>
                    <a:gd name="T9" fmla="*/ 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45"/>
                    <a:gd name="T17" fmla="*/ 400 w 400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45">
                      <a:moveTo>
                        <a:pt x="57" y="0"/>
                      </a:moveTo>
                      <a:lnTo>
                        <a:pt x="0" y="44"/>
                      </a:lnTo>
                      <a:lnTo>
                        <a:pt x="342" y="44"/>
                      </a:lnTo>
                      <a:lnTo>
                        <a:pt x="399" y="0"/>
                      </a:lnTo>
                      <a:lnTo>
                        <a:pt x="5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2" name="Line 23"/>
                <p:cNvSpPr>
                  <a:spLocks noChangeShapeType="1"/>
                </p:cNvSpPr>
                <p:nvPr/>
              </p:nvSpPr>
              <p:spPr bwMode="auto">
                <a:xfrm>
                  <a:off x="2171" y="3033"/>
                  <a:ext cx="0" cy="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3" name="Freeform 24"/>
                <p:cNvSpPr>
                  <a:spLocks/>
                </p:cNvSpPr>
                <p:nvPr/>
              </p:nvSpPr>
              <p:spPr bwMode="auto">
                <a:xfrm>
                  <a:off x="2463" y="3029"/>
                  <a:ext cx="105" cy="81"/>
                </a:xfrm>
                <a:custGeom>
                  <a:avLst/>
                  <a:gdLst>
                    <a:gd name="T0" fmla="*/ 55 w 105"/>
                    <a:gd name="T1" fmla="*/ 0 h 81"/>
                    <a:gd name="T2" fmla="*/ 0 w 105"/>
                    <a:gd name="T3" fmla="*/ 38 h 81"/>
                    <a:gd name="T4" fmla="*/ 41 w 105"/>
                    <a:gd name="T5" fmla="*/ 80 h 81"/>
                    <a:gd name="T6" fmla="*/ 104 w 105"/>
                    <a:gd name="T7" fmla="*/ 36 h 81"/>
                    <a:gd name="T8" fmla="*/ 55 w 105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1"/>
                    <a:gd name="T17" fmla="*/ 105 w 105"/>
                    <a:gd name="T18" fmla="*/ 81 h 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1">
                      <a:moveTo>
                        <a:pt x="55" y="0"/>
                      </a:moveTo>
                      <a:lnTo>
                        <a:pt x="0" y="38"/>
                      </a:lnTo>
                      <a:lnTo>
                        <a:pt x="41" y="80"/>
                      </a:lnTo>
                      <a:lnTo>
                        <a:pt x="104" y="36"/>
                      </a:lnTo>
                      <a:lnTo>
                        <a:pt x="55" y="0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7449" name="AutoShape 25"/>
              <p:cNvSpPr>
                <a:spLocks noChangeArrowheads="1"/>
              </p:cNvSpPr>
              <p:nvPr/>
            </p:nvSpPr>
            <p:spPr bwMode="auto">
              <a:xfrm rot="2580000">
                <a:off x="2103" y="2981"/>
                <a:ext cx="81" cy="71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50" name="Freeform 26"/>
              <p:cNvSpPr>
                <a:spLocks/>
              </p:cNvSpPr>
              <p:nvPr/>
            </p:nvSpPr>
            <p:spPr bwMode="auto">
              <a:xfrm>
                <a:off x="808" y="2732"/>
                <a:ext cx="999" cy="121"/>
              </a:xfrm>
              <a:custGeom>
                <a:avLst/>
                <a:gdLst>
                  <a:gd name="T0" fmla="*/ 118 w 999"/>
                  <a:gd name="T1" fmla="*/ 2 h 121"/>
                  <a:gd name="T2" fmla="*/ 0 w 999"/>
                  <a:gd name="T3" fmla="*/ 120 h 121"/>
                  <a:gd name="T4" fmla="*/ 878 w 999"/>
                  <a:gd name="T5" fmla="*/ 120 h 121"/>
                  <a:gd name="T6" fmla="*/ 998 w 999"/>
                  <a:gd name="T7" fmla="*/ 0 h 121"/>
                  <a:gd name="T8" fmla="*/ 118 w 999"/>
                  <a:gd name="T9" fmla="*/ 2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9"/>
                  <a:gd name="T16" fmla="*/ 0 h 121"/>
                  <a:gd name="T17" fmla="*/ 999 w 999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9" h="121">
                    <a:moveTo>
                      <a:pt x="118" y="2"/>
                    </a:moveTo>
                    <a:lnTo>
                      <a:pt x="0" y="120"/>
                    </a:lnTo>
                    <a:lnTo>
                      <a:pt x="878" y="120"/>
                    </a:lnTo>
                    <a:lnTo>
                      <a:pt x="998" y="0"/>
                    </a:lnTo>
                    <a:lnTo>
                      <a:pt x="118" y="2"/>
                    </a:lnTo>
                  </a:path>
                </a:pathLst>
              </a:custGeom>
              <a:solidFill>
                <a:srgbClr val="FEEDD3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51" name="AutoShape 27"/>
              <p:cNvSpPr>
                <a:spLocks noChangeArrowheads="1"/>
              </p:cNvSpPr>
              <p:nvPr/>
            </p:nvSpPr>
            <p:spPr bwMode="auto">
              <a:xfrm>
                <a:off x="1317" y="2897"/>
                <a:ext cx="318" cy="10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52" name="AutoShape 28"/>
              <p:cNvSpPr>
                <a:spLocks noChangeArrowheads="1"/>
              </p:cNvSpPr>
              <p:nvPr/>
            </p:nvSpPr>
            <p:spPr bwMode="auto">
              <a:xfrm>
                <a:off x="940" y="3052"/>
                <a:ext cx="490" cy="154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53" name="AutoShape 29"/>
              <p:cNvSpPr>
                <a:spLocks noChangeArrowheads="1"/>
              </p:cNvSpPr>
              <p:nvPr/>
            </p:nvSpPr>
            <p:spPr bwMode="auto">
              <a:xfrm>
                <a:off x="975" y="3072"/>
                <a:ext cx="423" cy="130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54" name="AutoShape 30"/>
              <p:cNvSpPr>
                <a:spLocks noChangeArrowheads="1"/>
              </p:cNvSpPr>
              <p:nvPr/>
            </p:nvSpPr>
            <p:spPr bwMode="auto">
              <a:xfrm>
                <a:off x="1330" y="2905"/>
                <a:ext cx="290" cy="87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55" name="AutoShape 31"/>
              <p:cNvSpPr>
                <a:spLocks noChangeArrowheads="1"/>
              </p:cNvSpPr>
              <p:nvPr/>
            </p:nvSpPr>
            <p:spPr bwMode="auto">
              <a:xfrm>
                <a:off x="1090" y="2922"/>
                <a:ext cx="129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56" name="Rectangle 32"/>
              <p:cNvSpPr>
                <a:spLocks noChangeArrowheads="1"/>
              </p:cNvSpPr>
              <p:nvPr/>
            </p:nvSpPr>
            <p:spPr bwMode="auto">
              <a:xfrm>
                <a:off x="1726" y="3030"/>
                <a:ext cx="15" cy="17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57" name="AutoShape 33"/>
              <p:cNvSpPr>
                <a:spLocks noChangeArrowheads="1"/>
              </p:cNvSpPr>
              <p:nvPr/>
            </p:nvSpPr>
            <p:spPr bwMode="auto">
              <a:xfrm>
                <a:off x="866" y="2922"/>
                <a:ext cx="127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7436" name="Rectangle 34"/>
            <p:cNvSpPr>
              <a:spLocks noChangeArrowheads="1"/>
            </p:cNvSpPr>
            <p:nvPr/>
          </p:nvSpPr>
          <p:spPr bwMode="auto">
            <a:xfrm>
              <a:off x="816" y="2418"/>
              <a:ext cx="803" cy="30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/>
            <a:lstStyle/>
            <a:p>
              <a:pPr algn="ctr" defTabSz="1487488" eaLnBrk="0" hangingPunct="0"/>
              <a:r>
                <a:rPr kumimoji="1" lang="en-US" b="1">
                  <a:latin typeface="+mj-lt"/>
                </a:rPr>
                <a:t>Plant B</a:t>
              </a:r>
            </a:p>
          </p:txBody>
        </p:sp>
      </p:grpSp>
      <p:grpSp>
        <p:nvGrpSpPr>
          <p:cNvPr id="17412" name="Group 53"/>
          <p:cNvGrpSpPr>
            <a:grpSpLocks/>
          </p:cNvGrpSpPr>
          <p:nvPr/>
        </p:nvGrpSpPr>
        <p:grpSpPr bwMode="auto">
          <a:xfrm>
            <a:off x="4343400" y="3952875"/>
            <a:ext cx="4103688" cy="2119313"/>
            <a:chOff x="2880" y="2352"/>
            <a:chExt cx="2585" cy="1335"/>
          </a:xfrm>
        </p:grpSpPr>
        <p:sp>
          <p:nvSpPr>
            <p:cNvPr id="17415" name="Rectangle 36"/>
            <p:cNvSpPr>
              <a:spLocks noChangeArrowheads="1"/>
            </p:cNvSpPr>
            <p:nvPr/>
          </p:nvSpPr>
          <p:spPr bwMode="auto">
            <a:xfrm>
              <a:off x="3084" y="3378"/>
              <a:ext cx="1153" cy="30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/>
            <a:lstStyle/>
            <a:p>
              <a:pPr algn="ctr" defTabSz="1487488" eaLnBrk="0" hangingPunct="0"/>
              <a:r>
                <a:rPr kumimoji="1" lang="en-US" b="1">
                  <a:latin typeface="+mj-lt"/>
                </a:rPr>
                <a:t>Warehouse</a:t>
              </a:r>
            </a:p>
          </p:txBody>
        </p:sp>
        <p:grpSp>
          <p:nvGrpSpPr>
            <p:cNvPr id="17416" name="Group 37"/>
            <p:cNvGrpSpPr>
              <a:grpSpLocks/>
            </p:cNvGrpSpPr>
            <p:nvPr/>
          </p:nvGrpSpPr>
          <p:grpSpPr bwMode="auto">
            <a:xfrm>
              <a:off x="2880" y="2592"/>
              <a:ext cx="2585" cy="748"/>
              <a:chOff x="2796" y="2750"/>
              <a:chExt cx="1723" cy="498"/>
            </a:xfrm>
          </p:grpSpPr>
          <p:sp>
            <p:nvSpPr>
              <p:cNvPr id="17418" name="Freeform 38"/>
              <p:cNvSpPr>
                <a:spLocks/>
              </p:cNvSpPr>
              <p:nvPr/>
            </p:nvSpPr>
            <p:spPr bwMode="auto">
              <a:xfrm>
                <a:off x="3784" y="2972"/>
                <a:ext cx="735" cy="260"/>
              </a:xfrm>
              <a:custGeom>
                <a:avLst/>
                <a:gdLst>
                  <a:gd name="T0" fmla="*/ 0 w 735"/>
                  <a:gd name="T1" fmla="*/ 259 h 260"/>
                  <a:gd name="T2" fmla="*/ 142 w 735"/>
                  <a:gd name="T3" fmla="*/ 24 h 260"/>
                  <a:gd name="T4" fmla="*/ 734 w 735"/>
                  <a:gd name="T5" fmla="*/ 0 h 260"/>
                  <a:gd name="T6" fmla="*/ 734 w 735"/>
                  <a:gd name="T7" fmla="*/ 103 h 260"/>
                  <a:gd name="T8" fmla="*/ 117 w 735"/>
                  <a:gd name="T9" fmla="*/ 259 h 260"/>
                  <a:gd name="T10" fmla="*/ 0 w 735"/>
                  <a:gd name="T11" fmla="*/ 259 h 2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5"/>
                  <a:gd name="T19" fmla="*/ 0 h 260"/>
                  <a:gd name="T20" fmla="*/ 735 w 735"/>
                  <a:gd name="T21" fmla="*/ 260 h 2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5" h="260">
                    <a:moveTo>
                      <a:pt x="0" y="259"/>
                    </a:moveTo>
                    <a:lnTo>
                      <a:pt x="142" y="24"/>
                    </a:lnTo>
                    <a:lnTo>
                      <a:pt x="734" y="0"/>
                    </a:lnTo>
                    <a:lnTo>
                      <a:pt x="734" y="103"/>
                    </a:lnTo>
                    <a:lnTo>
                      <a:pt x="117" y="259"/>
                    </a:lnTo>
                    <a:lnTo>
                      <a:pt x="0" y="259"/>
                    </a:lnTo>
                  </a:path>
                </a:pathLst>
              </a:custGeom>
              <a:solidFill>
                <a:schemeClr val="folHlink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19" name="AutoShape 39"/>
              <p:cNvSpPr>
                <a:spLocks noChangeArrowheads="1"/>
              </p:cNvSpPr>
              <p:nvPr/>
            </p:nvSpPr>
            <p:spPr bwMode="auto">
              <a:xfrm>
                <a:off x="2800" y="2754"/>
                <a:ext cx="1174" cy="484"/>
              </a:xfrm>
              <a:prstGeom prst="cube">
                <a:avLst>
                  <a:gd name="adj" fmla="val 24995"/>
                </a:avLst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0" name="Freeform 40" descr="Dark vertical"/>
              <p:cNvSpPr>
                <a:spLocks/>
              </p:cNvSpPr>
              <p:nvPr/>
            </p:nvSpPr>
            <p:spPr bwMode="auto">
              <a:xfrm>
                <a:off x="2796" y="2874"/>
                <a:ext cx="1063" cy="374"/>
              </a:xfrm>
              <a:custGeom>
                <a:avLst/>
                <a:gdLst>
                  <a:gd name="T0" fmla="*/ 0 w 1063"/>
                  <a:gd name="T1" fmla="*/ 370 h 374"/>
                  <a:gd name="T2" fmla="*/ 0 w 1063"/>
                  <a:gd name="T3" fmla="*/ 0 h 374"/>
                  <a:gd name="T4" fmla="*/ 1062 w 1063"/>
                  <a:gd name="T5" fmla="*/ 0 h 374"/>
                  <a:gd name="T6" fmla="*/ 1062 w 1063"/>
                  <a:gd name="T7" fmla="*/ 373 h 374"/>
                  <a:gd name="T8" fmla="*/ 0 w 1063"/>
                  <a:gd name="T9" fmla="*/ 370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3"/>
                  <a:gd name="T16" fmla="*/ 0 h 374"/>
                  <a:gd name="T17" fmla="*/ 1063 w 1063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3" h="374">
                    <a:moveTo>
                      <a:pt x="0" y="370"/>
                    </a:moveTo>
                    <a:lnTo>
                      <a:pt x="0" y="0"/>
                    </a:lnTo>
                    <a:lnTo>
                      <a:pt x="1062" y="0"/>
                    </a:lnTo>
                    <a:lnTo>
                      <a:pt x="1062" y="373"/>
                    </a:lnTo>
                    <a:lnTo>
                      <a:pt x="0" y="370"/>
                    </a:lnTo>
                  </a:path>
                </a:pathLst>
              </a:custGeom>
              <a:pattFill prst="dkVert">
                <a:fgClr>
                  <a:srgbClr val="BAB7A4"/>
                </a:fgClr>
                <a:bgClr>
                  <a:schemeClr val="bg1"/>
                </a:bgClr>
              </a:patt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1" name="Freeform 41" descr="Narrow vertical"/>
              <p:cNvSpPr>
                <a:spLocks/>
              </p:cNvSpPr>
              <p:nvPr/>
            </p:nvSpPr>
            <p:spPr bwMode="auto">
              <a:xfrm>
                <a:off x="3858" y="2750"/>
                <a:ext cx="122" cy="498"/>
              </a:xfrm>
              <a:custGeom>
                <a:avLst/>
                <a:gdLst>
                  <a:gd name="T0" fmla="*/ 0 w 122"/>
                  <a:gd name="T1" fmla="*/ 121 h 498"/>
                  <a:gd name="T2" fmla="*/ 0 w 122"/>
                  <a:gd name="T3" fmla="*/ 497 h 498"/>
                  <a:gd name="T4" fmla="*/ 121 w 122"/>
                  <a:gd name="T5" fmla="*/ 373 h 498"/>
                  <a:gd name="T6" fmla="*/ 121 w 122"/>
                  <a:gd name="T7" fmla="*/ 0 h 498"/>
                  <a:gd name="T8" fmla="*/ 0 w 122"/>
                  <a:gd name="T9" fmla="*/ 121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498"/>
                  <a:gd name="T17" fmla="*/ 122 w 122"/>
                  <a:gd name="T18" fmla="*/ 498 h 4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498">
                    <a:moveTo>
                      <a:pt x="0" y="121"/>
                    </a:moveTo>
                    <a:lnTo>
                      <a:pt x="0" y="497"/>
                    </a:lnTo>
                    <a:lnTo>
                      <a:pt x="121" y="373"/>
                    </a:lnTo>
                    <a:lnTo>
                      <a:pt x="121" y="0"/>
                    </a:lnTo>
                    <a:lnTo>
                      <a:pt x="0" y="121"/>
                    </a:lnTo>
                  </a:path>
                </a:pathLst>
              </a:custGeom>
              <a:pattFill prst="narVert">
                <a:fgClr>
                  <a:srgbClr val="948E71"/>
                </a:fgClr>
                <a:bgClr>
                  <a:schemeClr val="bg1"/>
                </a:bgClr>
              </a:patt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2" name="AutoShape 42"/>
              <p:cNvSpPr>
                <a:spLocks noChangeArrowheads="1"/>
              </p:cNvSpPr>
              <p:nvPr/>
            </p:nvSpPr>
            <p:spPr bwMode="auto">
              <a:xfrm>
                <a:off x="3052" y="2939"/>
                <a:ext cx="536" cy="297"/>
              </a:xfrm>
              <a:prstGeom prst="roundRect">
                <a:avLst>
                  <a:gd name="adj" fmla="val 12495"/>
                </a:avLst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3" name="AutoShape 43"/>
              <p:cNvSpPr>
                <a:spLocks noChangeArrowheads="1"/>
              </p:cNvSpPr>
              <p:nvPr/>
            </p:nvSpPr>
            <p:spPr bwMode="auto">
              <a:xfrm>
                <a:off x="3082" y="2970"/>
                <a:ext cx="476" cy="268"/>
              </a:xfrm>
              <a:prstGeom prst="roundRect">
                <a:avLst>
                  <a:gd name="adj" fmla="val 12495"/>
                </a:avLst>
              </a:prstGeom>
              <a:solidFill>
                <a:srgbClr val="C3C7AD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4" name="Line 44"/>
              <p:cNvSpPr>
                <a:spLocks noChangeShapeType="1"/>
              </p:cNvSpPr>
              <p:nvPr/>
            </p:nvSpPr>
            <p:spPr bwMode="auto">
              <a:xfrm>
                <a:off x="3317" y="2976"/>
                <a:ext cx="0" cy="2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5" name="Oval 45"/>
              <p:cNvSpPr>
                <a:spLocks noChangeArrowheads="1"/>
              </p:cNvSpPr>
              <p:nvPr/>
            </p:nvSpPr>
            <p:spPr bwMode="auto">
              <a:xfrm>
                <a:off x="3125" y="3024"/>
                <a:ext cx="129" cy="57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6" name="Oval 46"/>
              <p:cNvSpPr>
                <a:spLocks noChangeArrowheads="1"/>
              </p:cNvSpPr>
              <p:nvPr/>
            </p:nvSpPr>
            <p:spPr bwMode="auto">
              <a:xfrm>
                <a:off x="3359" y="3028"/>
                <a:ext cx="129" cy="55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7" name="Rectangle 47"/>
              <p:cNvSpPr>
                <a:spLocks noChangeArrowheads="1"/>
              </p:cNvSpPr>
              <p:nvPr/>
            </p:nvSpPr>
            <p:spPr bwMode="auto">
              <a:xfrm>
                <a:off x="2852" y="3108"/>
                <a:ext cx="73" cy="131"/>
              </a:xfrm>
              <a:prstGeom prst="rect">
                <a:avLst/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8" name="Freeform 48"/>
              <p:cNvSpPr>
                <a:spLocks/>
              </p:cNvSpPr>
              <p:nvPr/>
            </p:nvSpPr>
            <p:spPr bwMode="auto">
              <a:xfrm>
                <a:off x="3894" y="2853"/>
                <a:ext cx="60" cy="360"/>
              </a:xfrm>
              <a:custGeom>
                <a:avLst/>
                <a:gdLst>
                  <a:gd name="T0" fmla="*/ 0 w 60"/>
                  <a:gd name="T1" fmla="*/ 359 h 360"/>
                  <a:gd name="T2" fmla="*/ 0 w 60"/>
                  <a:gd name="T3" fmla="*/ 59 h 360"/>
                  <a:gd name="T4" fmla="*/ 59 w 60"/>
                  <a:gd name="T5" fmla="*/ 0 h 360"/>
                  <a:gd name="T6" fmla="*/ 59 w 60"/>
                  <a:gd name="T7" fmla="*/ 297 h 360"/>
                  <a:gd name="T8" fmla="*/ 0 w 60"/>
                  <a:gd name="T9" fmla="*/ 359 h 3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60"/>
                  <a:gd name="T17" fmla="*/ 60 w 60"/>
                  <a:gd name="T18" fmla="*/ 360 h 3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60">
                    <a:moveTo>
                      <a:pt x="0" y="359"/>
                    </a:moveTo>
                    <a:lnTo>
                      <a:pt x="0" y="59"/>
                    </a:lnTo>
                    <a:lnTo>
                      <a:pt x="59" y="0"/>
                    </a:lnTo>
                    <a:lnTo>
                      <a:pt x="59" y="297"/>
                    </a:lnTo>
                    <a:lnTo>
                      <a:pt x="0" y="359"/>
                    </a:lnTo>
                  </a:path>
                </a:pathLst>
              </a:custGeom>
              <a:solidFill>
                <a:srgbClr val="B5C5CF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9" name="AutoShape 49"/>
              <p:cNvSpPr>
                <a:spLocks noChangeArrowheads="1"/>
              </p:cNvSpPr>
              <p:nvPr/>
            </p:nvSpPr>
            <p:spPr bwMode="auto">
              <a:xfrm>
                <a:off x="4106" y="3095"/>
                <a:ext cx="82" cy="34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0" name="AutoShape 50"/>
              <p:cNvSpPr>
                <a:spLocks noChangeArrowheads="1"/>
              </p:cNvSpPr>
              <p:nvPr/>
            </p:nvSpPr>
            <p:spPr bwMode="auto">
              <a:xfrm>
                <a:off x="4106" y="3070"/>
                <a:ext cx="82" cy="31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1" name="AutoShape 51"/>
              <p:cNvSpPr>
                <a:spLocks noChangeArrowheads="1"/>
              </p:cNvSpPr>
              <p:nvPr/>
            </p:nvSpPr>
            <p:spPr bwMode="auto">
              <a:xfrm>
                <a:off x="4103" y="3042"/>
                <a:ext cx="85" cy="29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2" name="AutoShape 52"/>
              <p:cNvSpPr>
                <a:spLocks noChangeArrowheads="1"/>
              </p:cNvSpPr>
              <p:nvPr/>
            </p:nvSpPr>
            <p:spPr bwMode="auto">
              <a:xfrm>
                <a:off x="4106" y="3013"/>
                <a:ext cx="82" cy="32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17433" name="Picture 53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905" y="3031"/>
                <a:ext cx="259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sp>
          <p:nvSpPr>
            <p:cNvPr id="17417" name="Rectangle 54"/>
            <p:cNvSpPr>
              <a:spLocks noChangeArrowheads="1"/>
            </p:cNvSpPr>
            <p:nvPr/>
          </p:nvSpPr>
          <p:spPr bwMode="auto">
            <a:xfrm>
              <a:off x="3252" y="2352"/>
              <a:ext cx="1133" cy="30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/>
            <a:lstStyle/>
            <a:p>
              <a:pPr algn="ctr" defTabSz="1487488" eaLnBrk="0" hangingPunct="0"/>
              <a:r>
                <a:rPr kumimoji="1" lang="en-US" b="1">
                  <a:latin typeface="+mj-lt"/>
                </a:rPr>
                <a:t>Site 100</a:t>
              </a:r>
            </a:p>
          </p:txBody>
        </p:sp>
      </p:grpSp>
      <p:sp>
        <p:nvSpPr>
          <p:cNvPr id="46135" name="Rectangle 55"/>
          <p:cNvSpPr>
            <a:spLocks noChangeArrowheads="1"/>
          </p:cNvSpPr>
          <p:nvPr/>
        </p:nvSpPr>
        <p:spPr bwMode="auto">
          <a:xfrm>
            <a:off x="4500563" y="1590675"/>
            <a:ext cx="3778250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buClr>
                <a:schemeClr val="accent2"/>
              </a:buClr>
            </a:pPr>
            <a:r>
              <a:rPr kumimoji="1" lang="en-US" sz="2400" b="1">
                <a:latin typeface="+mj-lt"/>
              </a:rPr>
              <a:t>A </a:t>
            </a:r>
            <a:r>
              <a:rPr kumimoji="1" lang="en-US" sz="2400" b="1" i="1">
                <a:latin typeface="+mj-lt"/>
              </a:rPr>
              <a:t>site</a:t>
            </a:r>
            <a:r>
              <a:rPr kumimoji="1" lang="en-US" sz="2400" b="1">
                <a:latin typeface="+mj-lt"/>
              </a:rPr>
              <a:t> is a unit used for inventory planning and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3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106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Locations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IS-BU-100</a:t>
            </a:r>
          </a:p>
        </p:txBody>
      </p:sp>
      <p:grpSp>
        <p:nvGrpSpPr>
          <p:cNvPr id="2" name="Group 1026"/>
          <p:cNvGrpSpPr>
            <a:grpSpLocks/>
          </p:cNvGrpSpPr>
          <p:nvPr/>
        </p:nvGrpSpPr>
        <p:grpSpPr bwMode="auto">
          <a:xfrm>
            <a:off x="4957763" y="739775"/>
            <a:ext cx="2873375" cy="1687513"/>
            <a:chOff x="3200" y="472"/>
            <a:chExt cx="1810" cy="1063"/>
          </a:xfrm>
        </p:grpSpPr>
        <p:sp>
          <p:nvSpPr>
            <p:cNvPr id="18460" name="Rectangle 1027"/>
            <p:cNvSpPr>
              <a:spLocks noChangeArrowheads="1"/>
            </p:cNvSpPr>
            <p:nvPr/>
          </p:nvSpPr>
          <p:spPr bwMode="auto">
            <a:xfrm>
              <a:off x="3683" y="1288"/>
              <a:ext cx="663" cy="24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kumimoji="1" lang="en-US" b="1">
                  <a:latin typeface="+mj-lt"/>
                </a:rPr>
                <a:t>Plant A</a:t>
              </a:r>
            </a:p>
          </p:txBody>
        </p:sp>
        <p:grpSp>
          <p:nvGrpSpPr>
            <p:cNvPr id="18461" name="Group 1028"/>
            <p:cNvGrpSpPr>
              <a:grpSpLocks/>
            </p:cNvGrpSpPr>
            <p:nvPr/>
          </p:nvGrpSpPr>
          <p:grpSpPr bwMode="auto">
            <a:xfrm>
              <a:off x="3200" y="472"/>
              <a:ext cx="1810" cy="739"/>
              <a:chOff x="3200" y="472"/>
              <a:chExt cx="1810" cy="739"/>
            </a:xfrm>
          </p:grpSpPr>
          <p:sp>
            <p:nvSpPr>
              <p:cNvPr id="18462" name="Freeform 1029"/>
              <p:cNvSpPr>
                <a:spLocks/>
              </p:cNvSpPr>
              <p:nvPr/>
            </p:nvSpPr>
            <p:spPr bwMode="auto">
              <a:xfrm>
                <a:off x="4306" y="86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chemeClr val="folHlink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3" name="AutoShape 1030"/>
              <p:cNvSpPr>
                <a:spLocks noChangeArrowheads="1"/>
              </p:cNvSpPr>
              <p:nvPr/>
            </p:nvSpPr>
            <p:spPr bwMode="auto">
              <a:xfrm>
                <a:off x="3200" y="91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4" name="AutoShape 1031"/>
              <p:cNvSpPr>
                <a:spLocks noChangeArrowheads="1"/>
              </p:cNvSpPr>
              <p:nvPr/>
            </p:nvSpPr>
            <p:spPr bwMode="auto">
              <a:xfrm>
                <a:off x="3572" y="72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5" name="AutoShape 1032"/>
              <p:cNvSpPr>
                <a:spLocks noChangeArrowheads="1"/>
              </p:cNvSpPr>
              <p:nvPr/>
            </p:nvSpPr>
            <p:spPr bwMode="auto">
              <a:xfrm>
                <a:off x="4150" y="91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6" name="AutoShape 1033"/>
              <p:cNvSpPr>
                <a:spLocks noChangeArrowheads="1"/>
              </p:cNvSpPr>
              <p:nvPr/>
            </p:nvSpPr>
            <p:spPr bwMode="auto">
              <a:xfrm>
                <a:off x="3946" y="91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7" name="Rectangle 1034"/>
              <p:cNvSpPr>
                <a:spLocks noChangeArrowheads="1"/>
              </p:cNvSpPr>
              <p:nvPr/>
            </p:nvSpPr>
            <p:spPr bwMode="auto">
              <a:xfrm>
                <a:off x="3682" y="105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8" name="Rectangle 1035"/>
              <p:cNvSpPr>
                <a:spLocks noChangeArrowheads="1"/>
              </p:cNvSpPr>
              <p:nvPr/>
            </p:nvSpPr>
            <p:spPr bwMode="auto">
              <a:xfrm>
                <a:off x="4083" y="106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9" name="AutoShape 1036"/>
              <p:cNvSpPr>
                <a:spLocks noChangeArrowheads="1"/>
              </p:cNvSpPr>
              <p:nvPr/>
            </p:nvSpPr>
            <p:spPr bwMode="auto">
              <a:xfrm>
                <a:off x="3727" y="91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70" name="Rectangle 1037"/>
              <p:cNvSpPr>
                <a:spLocks noChangeArrowheads="1"/>
              </p:cNvSpPr>
              <p:nvPr/>
            </p:nvSpPr>
            <p:spPr bwMode="auto">
              <a:xfrm>
                <a:off x="3291" y="103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71" name="AutoShape 1038" descr="Horizontal brick"/>
              <p:cNvSpPr>
                <a:spLocks noChangeArrowheads="1"/>
              </p:cNvSpPr>
              <p:nvPr/>
            </p:nvSpPr>
            <p:spPr bwMode="auto">
              <a:xfrm>
                <a:off x="3430" y="47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72" name="AutoShape 1039"/>
              <p:cNvSpPr>
                <a:spLocks noChangeArrowheads="1"/>
              </p:cNvSpPr>
              <p:nvPr/>
            </p:nvSpPr>
            <p:spPr bwMode="auto">
              <a:xfrm>
                <a:off x="3904" y="70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73" name="AutoShape 1040"/>
              <p:cNvSpPr>
                <a:spLocks noChangeArrowheads="1"/>
              </p:cNvSpPr>
              <p:nvPr/>
            </p:nvSpPr>
            <p:spPr bwMode="auto">
              <a:xfrm>
                <a:off x="4221" y="65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74" name="Freeform 1041"/>
              <p:cNvSpPr>
                <a:spLocks/>
              </p:cNvSpPr>
              <p:nvPr/>
            </p:nvSpPr>
            <p:spPr bwMode="auto">
              <a:xfrm>
                <a:off x="4426" y="72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sp>
        <p:nvSpPr>
          <p:cNvPr id="47122" name="Rectangle 1042"/>
          <p:cNvSpPr>
            <a:spLocks noChangeArrowheads="1"/>
          </p:cNvSpPr>
          <p:nvPr/>
        </p:nvSpPr>
        <p:spPr bwMode="auto">
          <a:xfrm>
            <a:off x="582613" y="1082675"/>
            <a:ext cx="4125912" cy="26750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marL="225425" indent="-225425" eaLnBrk="0" hangingPunct="0">
              <a:buClr>
                <a:schemeClr val="accent2"/>
              </a:buClr>
            </a:pPr>
            <a:r>
              <a:rPr kumimoji="1" lang="en-US" sz="2400" b="1">
                <a:latin typeface="+mj-lt"/>
              </a:rPr>
              <a:t>A </a:t>
            </a:r>
            <a:r>
              <a:rPr kumimoji="1" lang="en-US" sz="2400" b="1" i="1">
                <a:latin typeface="+mj-lt"/>
              </a:rPr>
              <a:t>site</a:t>
            </a:r>
            <a:r>
              <a:rPr kumimoji="1" lang="en-US" sz="2400" b="1">
                <a:latin typeface="+mj-lt"/>
              </a:rPr>
              <a:t> can have multiple</a:t>
            </a:r>
          </a:p>
          <a:p>
            <a:pPr marL="225425" indent="-225425" eaLnBrk="0" hangingPunct="0">
              <a:buClr>
                <a:schemeClr val="accent2"/>
              </a:buClr>
            </a:pPr>
            <a:r>
              <a:rPr kumimoji="1" lang="en-US" sz="2400" b="1">
                <a:latin typeface="+mj-lt"/>
              </a:rPr>
              <a:t>locations</a:t>
            </a:r>
            <a:br>
              <a:rPr kumimoji="1" lang="en-US" sz="2400" b="1">
                <a:latin typeface="+mj-lt"/>
              </a:rPr>
            </a:br>
            <a:endParaRPr kumimoji="1" lang="en-US" sz="2400" b="1">
              <a:latin typeface="+mj-lt"/>
            </a:endParaRPr>
          </a:p>
          <a:p>
            <a:pPr marL="225425" indent="-225425" eaLnBrk="0" hangingPunct="0">
              <a:buClr>
                <a:schemeClr val="accent2"/>
              </a:buClr>
            </a:pPr>
            <a:r>
              <a:rPr kumimoji="1" lang="en-US" sz="2400" b="1">
                <a:latin typeface="+mj-lt"/>
              </a:rPr>
              <a:t>A </a:t>
            </a:r>
            <a:r>
              <a:rPr kumimoji="1" lang="en-US" sz="2400" b="1" i="1">
                <a:latin typeface="+mj-lt"/>
              </a:rPr>
              <a:t>location</a:t>
            </a:r>
            <a:r>
              <a:rPr kumimoji="1" lang="en-US" sz="2400" b="1">
                <a:latin typeface="+mj-lt"/>
              </a:rPr>
              <a:t> is a</a:t>
            </a:r>
          </a:p>
          <a:p>
            <a:pPr marL="225425" indent="-225425" eaLnBrk="0" hangingPunct="0">
              <a:buClr>
                <a:schemeClr val="accent2"/>
              </a:buClr>
            </a:pPr>
            <a:r>
              <a:rPr kumimoji="1" lang="en-US" sz="2400" b="1">
                <a:latin typeface="+mj-lt"/>
              </a:rPr>
              <a:t>place where</a:t>
            </a:r>
          </a:p>
          <a:p>
            <a:pPr marL="225425" indent="-225425" eaLnBrk="0" hangingPunct="0">
              <a:buClr>
                <a:schemeClr val="accent2"/>
              </a:buClr>
            </a:pPr>
            <a:r>
              <a:rPr kumimoji="1" lang="en-US" sz="2400" b="1">
                <a:latin typeface="+mj-lt"/>
              </a:rPr>
              <a:t>inventory is</a:t>
            </a:r>
          </a:p>
          <a:p>
            <a:pPr marL="225425" indent="-225425" eaLnBrk="0" hangingPunct="0">
              <a:buClr>
                <a:schemeClr val="accent2"/>
              </a:buClr>
            </a:pPr>
            <a:r>
              <a:rPr kumimoji="1" lang="en-US" sz="2400" b="1">
                <a:latin typeface="+mj-lt"/>
              </a:rPr>
              <a:t>stored</a:t>
            </a:r>
          </a:p>
        </p:txBody>
      </p:sp>
      <p:sp>
        <p:nvSpPr>
          <p:cNvPr id="18438" name="Rectangle 1045"/>
          <p:cNvSpPr>
            <a:spLocks noChangeArrowheads="1"/>
          </p:cNvSpPr>
          <p:nvPr/>
        </p:nvSpPr>
        <p:spPr bwMode="auto">
          <a:xfrm>
            <a:off x="6800850" y="2970213"/>
            <a:ext cx="1416050" cy="3106737"/>
          </a:xfrm>
          <a:prstGeom prst="rect">
            <a:avLst/>
          </a:prstGeom>
          <a:solidFill>
            <a:srgbClr val="FAF1F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8439" name="Group 2057"/>
          <p:cNvGrpSpPr>
            <a:grpSpLocks/>
          </p:cNvGrpSpPr>
          <p:nvPr/>
        </p:nvGrpSpPr>
        <p:grpSpPr bwMode="auto">
          <a:xfrm>
            <a:off x="3375025" y="2574925"/>
            <a:ext cx="3633788" cy="731838"/>
            <a:chOff x="2305" y="1952"/>
            <a:chExt cx="2289" cy="461"/>
          </a:xfrm>
        </p:grpSpPr>
        <p:sp>
          <p:nvSpPr>
            <p:cNvPr id="18458" name="Rectangle 1046"/>
            <p:cNvSpPr>
              <a:spLocks noChangeArrowheads="1"/>
            </p:cNvSpPr>
            <p:nvPr/>
          </p:nvSpPr>
          <p:spPr bwMode="auto">
            <a:xfrm>
              <a:off x="2305" y="1952"/>
              <a:ext cx="2289" cy="461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459" name="Rectangle 1059"/>
            <p:cNvSpPr>
              <a:spLocks noChangeArrowheads="1"/>
            </p:cNvSpPr>
            <p:nvPr/>
          </p:nvSpPr>
          <p:spPr bwMode="auto">
            <a:xfrm>
              <a:off x="2363" y="1984"/>
              <a:ext cx="1804" cy="3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1912" tIns="31750" rIns="61912" bIns="31750" anchor="ctr"/>
            <a:lstStyle/>
            <a:p>
              <a:pPr algn="ctr" defTabSz="417513" eaLnBrk="0" hangingPunct="0"/>
              <a:r>
                <a:rPr kumimoji="1" lang="en-US" sz="1400" b="1">
                  <a:latin typeface="+mj-lt"/>
                </a:rPr>
                <a:t>Inspection</a:t>
              </a:r>
            </a:p>
          </p:txBody>
        </p:sp>
      </p:grpSp>
      <p:sp>
        <p:nvSpPr>
          <p:cNvPr id="18440" name="Rectangle 1044"/>
          <p:cNvSpPr>
            <a:spLocks noChangeArrowheads="1"/>
          </p:cNvSpPr>
          <p:nvPr/>
        </p:nvSpPr>
        <p:spPr bwMode="auto">
          <a:xfrm>
            <a:off x="1901825" y="3705225"/>
            <a:ext cx="2043113" cy="147161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41" name="Rectangle 1054"/>
          <p:cNvSpPr>
            <a:spLocks noChangeArrowheads="1"/>
          </p:cNvSpPr>
          <p:nvPr/>
        </p:nvSpPr>
        <p:spPr bwMode="auto">
          <a:xfrm>
            <a:off x="1816100" y="4079875"/>
            <a:ext cx="1144588" cy="6492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1912" tIns="31750" rIns="61912" bIns="31750" anchor="ctr"/>
          <a:lstStyle/>
          <a:p>
            <a:pPr algn="ctr" defTabSz="417513" eaLnBrk="0" hangingPunct="0"/>
            <a:r>
              <a:rPr kumimoji="1" lang="en-US" sz="1400" b="1">
                <a:latin typeface="+mj-lt"/>
              </a:rPr>
              <a:t>Loading</a:t>
            </a:r>
          </a:p>
        </p:txBody>
      </p:sp>
      <p:sp>
        <p:nvSpPr>
          <p:cNvPr id="18442" name="Rectangle 1057"/>
          <p:cNvSpPr>
            <a:spLocks noChangeArrowheads="1"/>
          </p:cNvSpPr>
          <p:nvPr/>
        </p:nvSpPr>
        <p:spPr bwMode="auto">
          <a:xfrm>
            <a:off x="7178675" y="4029075"/>
            <a:ext cx="1036638" cy="650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1912" tIns="31750" rIns="61912" bIns="31750" anchor="ctr"/>
          <a:lstStyle/>
          <a:p>
            <a:pPr algn="ctr" defTabSz="417513" eaLnBrk="0" hangingPunct="0"/>
            <a:r>
              <a:rPr kumimoji="1" lang="en-US" sz="1400" b="1">
                <a:latin typeface="+mj-lt"/>
              </a:rPr>
              <a:t>Inventory</a:t>
            </a:r>
          </a:p>
          <a:p>
            <a:pPr algn="ctr" defTabSz="417513" eaLnBrk="0" hangingPunct="0"/>
            <a:r>
              <a:rPr kumimoji="1" lang="en-US" sz="1400" b="1">
                <a:latin typeface="+mj-lt"/>
              </a:rPr>
              <a:t>1</a:t>
            </a:r>
          </a:p>
        </p:txBody>
      </p:sp>
      <p:sp>
        <p:nvSpPr>
          <p:cNvPr id="18443" name="Rectangle 1047"/>
          <p:cNvSpPr>
            <a:spLocks noChangeArrowheads="1"/>
          </p:cNvSpPr>
          <p:nvPr/>
        </p:nvSpPr>
        <p:spPr bwMode="auto">
          <a:xfrm>
            <a:off x="7008813" y="2573338"/>
            <a:ext cx="1209675" cy="733425"/>
          </a:xfrm>
          <a:prstGeom prst="rect">
            <a:avLst/>
          </a:prstGeom>
          <a:solidFill>
            <a:srgbClr val="EAF1E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44" name="Rectangle 1050"/>
          <p:cNvSpPr>
            <a:spLocks noChangeArrowheads="1"/>
          </p:cNvSpPr>
          <p:nvPr/>
        </p:nvSpPr>
        <p:spPr bwMode="auto">
          <a:xfrm>
            <a:off x="6407150" y="2573338"/>
            <a:ext cx="595313" cy="354012"/>
          </a:xfrm>
          <a:prstGeom prst="rect">
            <a:avLst/>
          </a:prstGeom>
          <a:solidFill>
            <a:srgbClr val="EAF1E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45" name="Rectangle 1051"/>
          <p:cNvSpPr>
            <a:spLocks noChangeArrowheads="1"/>
          </p:cNvSpPr>
          <p:nvPr/>
        </p:nvSpPr>
        <p:spPr bwMode="auto">
          <a:xfrm>
            <a:off x="6634163" y="2581275"/>
            <a:ext cx="989012" cy="336550"/>
          </a:xfrm>
          <a:prstGeom prst="rect">
            <a:avLst/>
          </a:prstGeom>
          <a:solidFill>
            <a:srgbClr val="EAF1E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46" name="Rectangle 1058"/>
          <p:cNvSpPr>
            <a:spLocks noChangeArrowheads="1"/>
          </p:cNvSpPr>
          <p:nvPr/>
        </p:nvSpPr>
        <p:spPr bwMode="auto">
          <a:xfrm>
            <a:off x="7034213" y="2625725"/>
            <a:ext cx="1155700" cy="650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1912" tIns="31750" rIns="61912" bIns="31750" anchor="ctr"/>
          <a:lstStyle/>
          <a:p>
            <a:pPr algn="ctr" defTabSz="417513" eaLnBrk="0" hangingPunct="0"/>
            <a:r>
              <a:rPr kumimoji="1" lang="en-US" sz="1400" b="1">
                <a:latin typeface="+mj-lt"/>
              </a:rPr>
              <a:t>Scrap</a:t>
            </a:r>
          </a:p>
        </p:txBody>
      </p:sp>
      <p:sp>
        <p:nvSpPr>
          <p:cNvPr id="18447" name="Rectangle 1048"/>
          <p:cNvSpPr>
            <a:spLocks noChangeArrowheads="1"/>
          </p:cNvSpPr>
          <p:nvPr/>
        </p:nvSpPr>
        <p:spPr bwMode="auto">
          <a:xfrm>
            <a:off x="3375025" y="3308350"/>
            <a:ext cx="3811588" cy="2225675"/>
          </a:xfrm>
          <a:prstGeom prst="rect">
            <a:avLst/>
          </a:prstGeom>
          <a:solidFill>
            <a:srgbClr val="E5E1D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48" name="Rectangle 1052"/>
          <p:cNvSpPr>
            <a:spLocks noChangeArrowheads="1"/>
          </p:cNvSpPr>
          <p:nvPr/>
        </p:nvSpPr>
        <p:spPr bwMode="auto">
          <a:xfrm>
            <a:off x="3030538" y="4022725"/>
            <a:ext cx="1085850" cy="727075"/>
          </a:xfrm>
          <a:prstGeom prst="rect">
            <a:avLst/>
          </a:prstGeom>
          <a:solidFill>
            <a:srgbClr val="E5E1D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49" name="Rectangle 1053"/>
          <p:cNvSpPr>
            <a:spLocks noChangeArrowheads="1"/>
          </p:cNvSpPr>
          <p:nvPr/>
        </p:nvSpPr>
        <p:spPr bwMode="auto">
          <a:xfrm>
            <a:off x="3382963" y="4011613"/>
            <a:ext cx="1285875" cy="769937"/>
          </a:xfrm>
          <a:prstGeom prst="rect">
            <a:avLst/>
          </a:prstGeom>
          <a:solidFill>
            <a:srgbClr val="E5E1DA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50" name="Rectangle 1056"/>
          <p:cNvSpPr>
            <a:spLocks noChangeArrowheads="1"/>
          </p:cNvSpPr>
          <p:nvPr/>
        </p:nvSpPr>
        <p:spPr bwMode="auto">
          <a:xfrm>
            <a:off x="3378200" y="4013200"/>
            <a:ext cx="3802063" cy="647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1912" tIns="31750" rIns="61912" bIns="31750" anchor="ctr"/>
          <a:lstStyle/>
          <a:p>
            <a:pPr algn="ctr" defTabSz="417513" eaLnBrk="0" hangingPunct="0"/>
            <a:r>
              <a:rPr kumimoji="1" lang="en-US" sz="1400" b="1">
                <a:latin typeface="+mj-lt"/>
              </a:rPr>
              <a:t>Manufacturing Area (WIP)</a:t>
            </a:r>
          </a:p>
        </p:txBody>
      </p:sp>
      <p:sp>
        <p:nvSpPr>
          <p:cNvPr id="18451" name="Rectangle 1062"/>
          <p:cNvSpPr>
            <a:spLocks noChangeArrowheads="1"/>
          </p:cNvSpPr>
          <p:nvPr/>
        </p:nvSpPr>
        <p:spPr bwMode="auto">
          <a:xfrm>
            <a:off x="1754188" y="3876675"/>
            <a:ext cx="144462" cy="1117600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52" name="Rectangle 1063"/>
          <p:cNvSpPr>
            <a:spLocks noChangeArrowheads="1"/>
          </p:cNvSpPr>
          <p:nvPr/>
        </p:nvSpPr>
        <p:spPr bwMode="auto">
          <a:xfrm>
            <a:off x="1811338" y="3881438"/>
            <a:ext cx="136525" cy="1109662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8453" name="Group 2059"/>
          <p:cNvGrpSpPr>
            <a:grpSpLocks/>
          </p:cNvGrpSpPr>
          <p:nvPr/>
        </p:nvGrpSpPr>
        <p:grpSpPr bwMode="auto">
          <a:xfrm>
            <a:off x="3373438" y="5307013"/>
            <a:ext cx="4273550" cy="769937"/>
            <a:chOff x="2304" y="3673"/>
            <a:chExt cx="2692" cy="485"/>
          </a:xfrm>
        </p:grpSpPr>
        <p:sp>
          <p:nvSpPr>
            <p:cNvPr id="18456" name="Rectangle 1049"/>
            <p:cNvSpPr>
              <a:spLocks noChangeArrowheads="1"/>
            </p:cNvSpPr>
            <p:nvPr/>
          </p:nvSpPr>
          <p:spPr bwMode="auto">
            <a:xfrm>
              <a:off x="2304" y="3673"/>
              <a:ext cx="2692" cy="485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457" name="Rectangle 1055"/>
            <p:cNvSpPr>
              <a:spLocks noChangeArrowheads="1"/>
            </p:cNvSpPr>
            <p:nvPr/>
          </p:nvSpPr>
          <p:spPr bwMode="auto">
            <a:xfrm>
              <a:off x="3732" y="3719"/>
              <a:ext cx="728" cy="4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1912" tIns="31750" rIns="61912" bIns="31750" anchor="ctr"/>
            <a:lstStyle/>
            <a:p>
              <a:pPr algn="ctr" defTabSz="417513" eaLnBrk="0" hangingPunct="0"/>
              <a:r>
                <a:rPr kumimoji="1" lang="en-US" sz="1400" b="1">
                  <a:latin typeface="+mj-lt"/>
                </a:rPr>
                <a:t>Inventory</a:t>
              </a:r>
            </a:p>
            <a:p>
              <a:pPr algn="ctr" defTabSz="417513" eaLnBrk="0" hangingPunct="0"/>
              <a:r>
                <a:rPr kumimoji="1" lang="en-US" sz="1400" b="1">
                  <a:latin typeface="+mj-lt"/>
                </a:rPr>
                <a:t>2</a:t>
              </a:r>
            </a:p>
          </p:txBody>
        </p:sp>
      </p:grpSp>
      <p:sp>
        <p:nvSpPr>
          <p:cNvPr id="18454" name="Rectangle 1060"/>
          <p:cNvSpPr>
            <a:spLocks noChangeArrowheads="1"/>
          </p:cNvSpPr>
          <p:nvPr/>
        </p:nvSpPr>
        <p:spPr bwMode="auto">
          <a:xfrm>
            <a:off x="4298950" y="4857750"/>
            <a:ext cx="1268413" cy="728663"/>
          </a:xfrm>
          <a:prstGeom prst="rect">
            <a:avLst/>
          </a:prstGeom>
          <a:solidFill>
            <a:srgbClr val="E5E1D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55" name="Rectangle 1061"/>
          <p:cNvSpPr>
            <a:spLocks noChangeArrowheads="1"/>
          </p:cNvSpPr>
          <p:nvPr/>
        </p:nvSpPr>
        <p:spPr bwMode="auto">
          <a:xfrm>
            <a:off x="4135438" y="4533900"/>
            <a:ext cx="1487487" cy="763588"/>
          </a:xfrm>
          <a:prstGeom prst="rect">
            <a:avLst/>
          </a:prstGeom>
          <a:solidFill>
            <a:srgbClr val="E5E1DA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6" name="Rectangle 10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Data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IS-BU-110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714375" y="1371600"/>
            <a:ext cx="7715250" cy="4429125"/>
            <a:chOff x="638175" y="1371600"/>
            <a:chExt cx="7715250" cy="4429125"/>
          </a:xfrm>
        </p:grpSpPr>
        <p:grpSp>
          <p:nvGrpSpPr>
            <p:cNvPr id="19459" name="Group 1036"/>
            <p:cNvGrpSpPr>
              <a:grpSpLocks/>
            </p:cNvGrpSpPr>
            <p:nvPr/>
          </p:nvGrpSpPr>
          <p:grpSpPr bwMode="auto">
            <a:xfrm>
              <a:off x="3095625" y="1371600"/>
              <a:ext cx="2946400" cy="1589088"/>
              <a:chOff x="1950" y="1002"/>
              <a:chExt cx="1856" cy="1001"/>
            </a:xfrm>
          </p:grpSpPr>
          <p:sp>
            <p:nvSpPr>
              <p:cNvPr id="19467" name="Rectangle 3"/>
              <p:cNvSpPr>
                <a:spLocks noChangeArrowheads="1"/>
              </p:cNvSpPr>
              <p:nvPr/>
            </p:nvSpPr>
            <p:spPr bwMode="auto">
              <a:xfrm>
                <a:off x="1952" y="1002"/>
                <a:ext cx="1854" cy="250"/>
              </a:xfrm>
              <a:prstGeom prst="rect">
                <a:avLst/>
              </a:prstGeom>
              <a:solidFill>
                <a:schemeClr val="accent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90488" tIns="44450" rIns="90488" bIns="44450"/>
              <a:lstStyle/>
              <a:p>
                <a:pPr algn="ctr" eaLnBrk="0" hangingPunct="0"/>
                <a:r>
                  <a:rPr kumimoji="1" lang="en-US" sz="2000" b="1">
                    <a:latin typeface="+mj-lt"/>
                  </a:rPr>
                  <a:t>General Data</a:t>
                </a:r>
                <a:endParaRPr kumimoji="1" lang="en-US" sz="2700" b="1">
                  <a:latin typeface="+mj-lt"/>
                </a:endParaRPr>
              </a:p>
            </p:txBody>
          </p:sp>
          <p:sp>
            <p:nvSpPr>
              <p:cNvPr id="19468" name="Rectangle 6"/>
              <p:cNvSpPr>
                <a:spLocks noChangeArrowheads="1"/>
              </p:cNvSpPr>
              <p:nvPr/>
            </p:nvSpPr>
            <p:spPr bwMode="auto">
              <a:xfrm>
                <a:off x="1950" y="1255"/>
                <a:ext cx="1854" cy="748"/>
              </a:xfrm>
              <a:prstGeom prst="rect">
                <a:avLst/>
              </a:prstGeom>
              <a:solidFill>
                <a:srgbClr val="FFFF99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90488" tIns="44450" rIns="90488" bIns="44450">
                <a:spAutoFit/>
              </a:bodyPr>
              <a:lstStyle/>
              <a:p>
                <a:pPr algn="ctr" eaLnBrk="0" hangingPunct="0"/>
                <a:r>
                  <a:rPr kumimoji="1" lang="en-US" sz="2400">
                    <a:solidFill>
                      <a:srgbClr val="43699C"/>
                    </a:solidFill>
                    <a:latin typeface="+mj-lt"/>
                  </a:rPr>
                  <a:t>Unit of Measure</a:t>
                </a:r>
              </a:p>
              <a:p>
                <a:pPr algn="ctr" eaLnBrk="0" hangingPunct="0"/>
                <a:r>
                  <a:rPr kumimoji="1" lang="en-US" sz="2400">
                    <a:solidFill>
                      <a:srgbClr val="43699C"/>
                    </a:solidFill>
                    <a:latin typeface="+mj-lt"/>
                  </a:rPr>
                  <a:t>Product Line</a:t>
                </a:r>
              </a:p>
              <a:p>
                <a:pPr algn="ctr" eaLnBrk="0" hangingPunct="0"/>
                <a:r>
                  <a:rPr kumimoji="1" lang="en-US" sz="2400">
                    <a:solidFill>
                      <a:srgbClr val="43699C"/>
                    </a:solidFill>
                    <a:latin typeface="+mj-lt"/>
                  </a:rPr>
                  <a:t>Group and Type</a:t>
                </a:r>
              </a:p>
            </p:txBody>
          </p:sp>
        </p:grpSp>
        <p:sp>
          <p:nvSpPr>
            <p:cNvPr id="19460" name="Rectangle 4"/>
            <p:cNvSpPr>
              <a:spLocks noChangeArrowheads="1"/>
            </p:cNvSpPr>
            <p:nvPr/>
          </p:nvSpPr>
          <p:spPr bwMode="auto">
            <a:xfrm>
              <a:off x="3319463" y="3119438"/>
              <a:ext cx="3074987" cy="393700"/>
            </a:xfrm>
            <a:prstGeom prst="rect">
              <a:avLst/>
            </a:prstGeom>
            <a:solidFill>
              <a:srgbClr val="CCCCFF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/>
            <a:lstStyle/>
            <a:p>
              <a:pPr algn="ctr" eaLnBrk="0" hangingPunct="0"/>
              <a:r>
                <a:rPr kumimoji="1" lang="en-US" sz="2000" b="1">
                  <a:latin typeface="+mj-lt"/>
                </a:rPr>
                <a:t>Planning Data</a:t>
              </a:r>
            </a:p>
          </p:txBody>
        </p:sp>
        <p:sp>
          <p:nvSpPr>
            <p:cNvPr id="19461" name="Rectangle 5"/>
            <p:cNvSpPr>
              <a:spLocks noChangeArrowheads="1"/>
            </p:cNvSpPr>
            <p:nvPr/>
          </p:nvSpPr>
          <p:spPr bwMode="auto">
            <a:xfrm>
              <a:off x="638175" y="3119438"/>
              <a:ext cx="2678113" cy="393700"/>
            </a:xfrm>
            <a:prstGeom prst="rect">
              <a:avLst/>
            </a:prstGeom>
            <a:solidFill>
              <a:srgbClr val="CCCCFF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/>
            <a:lstStyle/>
            <a:p>
              <a:pPr algn="ctr" eaLnBrk="0" hangingPunct="0"/>
              <a:r>
                <a:rPr kumimoji="1" lang="en-US" sz="2000" b="1">
                  <a:latin typeface="+mj-lt"/>
                </a:rPr>
                <a:t>Inventory Data</a:t>
              </a:r>
            </a:p>
          </p:txBody>
        </p:sp>
        <p:sp>
          <p:nvSpPr>
            <p:cNvPr id="19462" name="Rectangle 7"/>
            <p:cNvSpPr>
              <a:spLocks noChangeArrowheads="1"/>
            </p:cNvSpPr>
            <p:nvPr/>
          </p:nvSpPr>
          <p:spPr bwMode="auto">
            <a:xfrm>
              <a:off x="638175" y="3517900"/>
              <a:ext cx="2678113" cy="2282825"/>
            </a:xfrm>
            <a:prstGeom prst="rect">
              <a:avLst/>
            </a:prstGeom>
            <a:solidFill>
              <a:srgbClr val="D8DAC9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488" tIns="44450" rIns="90488" bIns="44450"/>
            <a:lstStyle/>
            <a:p>
              <a:pPr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Lot/Serial Control</a:t>
              </a:r>
            </a:p>
            <a:p>
              <a:pPr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Site</a:t>
              </a:r>
            </a:p>
            <a:p>
              <a:pPr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Location</a:t>
              </a:r>
            </a:p>
            <a:p>
              <a:pPr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Location Type</a:t>
              </a:r>
            </a:p>
            <a:p>
              <a:pPr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ABC Class</a:t>
              </a:r>
            </a:p>
            <a:p>
              <a:endParaRPr kumimoji="1" lang="en-US" sz="2400">
                <a:solidFill>
                  <a:srgbClr val="43699C"/>
                </a:solidFill>
                <a:latin typeface="+mj-lt"/>
              </a:endParaRPr>
            </a:p>
          </p:txBody>
        </p:sp>
        <p:sp>
          <p:nvSpPr>
            <p:cNvPr id="19463" name="Rectangle 8"/>
            <p:cNvSpPr>
              <a:spLocks noChangeArrowheads="1"/>
            </p:cNvSpPr>
            <p:nvPr/>
          </p:nvSpPr>
          <p:spPr bwMode="auto">
            <a:xfrm>
              <a:off x="3322638" y="3517900"/>
              <a:ext cx="3071812" cy="22828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accent1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  <p:txBody>
            <a:bodyPr wrap="none" lIns="90488" tIns="44450" rIns="90488" bIns="44450"/>
            <a:lstStyle/>
            <a:p>
              <a:pPr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Pur/Mfg Code</a:t>
              </a:r>
            </a:p>
            <a:p>
              <a:pPr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Order Policy</a:t>
              </a:r>
            </a:p>
            <a:p>
              <a:pPr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Order Modifiers</a:t>
              </a:r>
            </a:p>
            <a:p>
              <a:pPr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Planning Lead Times</a:t>
              </a:r>
            </a:p>
            <a:p>
              <a:pPr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Buyer/Planner</a:t>
              </a:r>
            </a:p>
            <a:p>
              <a:pPr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Supplier</a:t>
              </a:r>
            </a:p>
          </p:txBody>
        </p:sp>
        <p:sp>
          <p:nvSpPr>
            <p:cNvPr id="19464" name="Rectangle 9"/>
            <p:cNvSpPr>
              <a:spLocks noChangeArrowheads="1"/>
            </p:cNvSpPr>
            <p:nvPr/>
          </p:nvSpPr>
          <p:spPr bwMode="auto">
            <a:xfrm>
              <a:off x="6396038" y="3119438"/>
              <a:ext cx="1957387" cy="393700"/>
            </a:xfrm>
            <a:prstGeom prst="rect">
              <a:avLst/>
            </a:prstGeom>
            <a:solidFill>
              <a:srgbClr val="CCCCFF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/>
            <a:lstStyle/>
            <a:p>
              <a:pPr algn="ctr" eaLnBrk="0" hangingPunct="0"/>
              <a:r>
                <a:rPr kumimoji="1" lang="en-US" sz="2000" b="1">
                  <a:latin typeface="+mj-lt"/>
                </a:rPr>
                <a:t>Cost Data</a:t>
              </a:r>
            </a:p>
          </p:txBody>
        </p:sp>
        <p:sp>
          <p:nvSpPr>
            <p:cNvPr id="19465" name="Rectangle 10"/>
            <p:cNvSpPr>
              <a:spLocks noChangeArrowheads="1"/>
            </p:cNvSpPr>
            <p:nvPr/>
          </p:nvSpPr>
          <p:spPr bwMode="auto">
            <a:xfrm>
              <a:off x="6397625" y="3517900"/>
              <a:ext cx="1955800" cy="2282825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/>
            <a:lstStyle/>
            <a:p>
              <a:pPr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Price</a:t>
              </a:r>
            </a:p>
            <a:p>
              <a:pPr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GL Cost</a:t>
              </a:r>
            </a:p>
            <a:p>
              <a:pPr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Current Cost</a:t>
              </a:r>
            </a:p>
            <a:p>
              <a:pPr eaLnBrk="0" hangingPunct="0"/>
              <a:endParaRPr kumimoji="1" lang="en-US" sz="2400">
                <a:solidFill>
                  <a:srgbClr val="43699C"/>
                </a:solidFill>
                <a:latin typeface="+mj-lt"/>
              </a:endParaRPr>
            </a:p>
            <a:p>
              <a:pPr eaLnBrk="0" hangingPunct="0"/>
              <a:endParaRPr kumimoji="1" lang="en-US" sz="2400">
                <a:solidFill>
                  <a:srgbClr val="43699C"/>
                </a:solidFill>
                <a:latin typeface="+mj-lt"/>
              </a:endParaRPr>
            </a:p>
            <a:p>
              <a:endParaRPr kumimoji="1" lang="en-US" sz="2400">
                <a:solidFill>
                  <a:srgbClr val="43699C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7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Processes and Procedures</a:t>
            </a:r>
          </a:p>
          <a:p>
            <a:pPr eaLnBrk="1" hangingPunct="1"/>
            <a:r>
              <a:rPr lang="en-US" smtClean="0"/>
              <a:t>Reporting Requirements</a:t>
            </a:r>
          </a:p>
          <a:p>
            <a:pPr eaLnBrk="1" hangingPunct="1"/>
            <a:r>
              <a:rPr lang="en-US" smtClean="0"/>
              <a:t>Customer Expectations</a:t>
            </a:r>
          </a:p>
          <a:p>
            <a:pPr eaLnBrk="1" hangingPunct="1"/>
            <a:r>
              <a:rPr lang="en-US" smtClean="0"/>
              <a:t>Product Configuration</a:t>
            </a:r>
          </a:p>
        </p:txBody>
      </p:sp>
      <p:sp>
        <p:nvSpPr>
          <p:cNvPr id="20483" name="Rectangle 10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Review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IS-BU-130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lang="en-US" smtClean="0"/>
              <a:t>Introduction to Initial QAD Enterprise Applications Standard Edition Setup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chemeClr val="bg2"/>
              </a:buClr>
            </a:pPr>
            <a:r>
              <a:rPr lang="en-US" smtClean="0">
                <a:solidFill>
                  <a:srgbClr val="969696"/>
                </a:solidFill>
              </a:rPr>
              <a:t>Set up initial QAD Standard data</a:t>
            </a:r>
          </a:p>
        </p:txBody>
      </p:sp>
      <p:sp>
        <p:nvSpPr>
          <p:cNvPr id="21507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IS-BU-140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6979</TotalTime>
  <Words>172</Words>
  <Application>Microsoft Office PowerPoint</Application>
  <PresentationFormat>On-screen Show (4:3)</PresentationFormat>
  <Paragraphs>86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Business Issues</vt:lpstr>
      <vt:lpstr>Business Considerations</vt:lpstr>
      <vt:lpstr>Product Lines</vt:lpstr>
      <vt:lpstr>Sites</vt:lpstr>
      <vt:lpstr>Locations</vt:lpstr>
      <vt:lpstr>Item Data</vt:lpstr>
      <vt:lpstr>Review</vt:lpstr>
      <vt:lpstr>Summary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mdf</cp:lastModifiedBy>
  <cp:revision>73</cp:revision>
  <dcterms:created xsi:type="dcterms:W3CDTF">2002-03-27T22:14:49Z</dcterms:created>
  <dcterms:modified xsi:type="dcterms:W3CDTF">2011-02-01T22:10:48Z</dcterms:modified>
</cp:coreProperties>
</file>