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8" r:id="rId1"/>
  </p:sldMasterIdLst>
  <p:notesMasterIdLst>
    <p:notesMasterId r:id="rId49"/>
  </p:notesMasterIdLst>
  <p:handoutMasterIdLst>
    <p:handoutMasterId r:id="rId50"/>
  </p:handoutMasterIdLst>
  <p:sldIdLst>
    <p:sldId id="265" r:id="rId2"/>
    <p:sldId id="375" r:id="rId3"/>
    <p:sldId id="378" r:id="rId4"/>
    <p:sldId id="360" r:id="rId5"/>
    <p:sldId id="361" r:id="rId6"/>
    <p:sldId id="362" r:id="rId7"/>
    <p:sldId id="363" r:id="rId8"/>
    <p:sldId id="364" r:id="rId9"/>
    <p:sldId id="293" r:id="rId10"/>
    <p:sldId id="379" r:id="rId11"/>
    <p:sldId id="390" r:id="rId12"/>
    <p:sldId id="382" r:id="rId13"/>
    <p:sldId id="391" r:id="rId14"/>
    <p:sldId id="367" r:id="rId15"/>
    <p:sldId id="299" r:id="rId16"/>
    <p:sldId id="381" r:id="rId17"/>
    <p:sldId id="392" r:id="rId18"/>
    <p:sldId id="383" r:id="rId19"/>
    <p:sldId id="393" r:id="rId20"/>
    <p:sldId id="306" r:id="rId21"/>
    <p:sldId id="307" r:id="rId22"/>
    <p:sldId id="384" r:id="rId23"/>
    <p:sldId id="394" r:id="rId24"/>
    <p:sldId id="395" r:id="rId25"/>
    <p:sldId id="396" r:id="rId26"/>
    <p:sldId id="397" r:id="rId27"/>
    <p:sldId id="398" r:id="rId28"/>
    <p:sldId id="399" r:id="rId29"/>
    <p:sldId id="314" r:id="rId30"/>
    <p:sldId id="315" r:id="rId31"/>
    <p:sldId id="400" r:id="rId32"/>
    <p:sldId id="317" r:id="rId33"/>
    <p:sldId id="318" r:id="rId34"/>
    <p:sldId id="319" r:id="rId35"/>
    <p:sldId id="320" r:id="rId36"/>
    <p:sldId id="385" r:id="rId37"/>
    <p:sldId id="401" r:id="rId38"/>
    <p:sldId id="327" r:id="rId39"/>
    <p:sldId id="386" r:id="rId40"/>
    <p:sldId id="372" r:id="rId41"/>
    <p:sldId id="332" r:id="rId42"/>
    <p:sldId id="333" r:id="rId43"/>
    <p:sldId id="335" r:id="rId44"/>
    <p:sldId id="336" r:id="rId45"/>
    <p:sldId id="389" r:id="rId46"/>
    <p:sldId id="402" r:id="rId47"/>
    <p:sldId id="350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FF0000"/>
    <a:srgbClr val="FFED9F"/>
    <a:srgbClr val="FFAF79"/>
    <a:srgbClr val="FFE0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8" autoAdjust="0"/>
    <p:restoredTop sz="86747" autoAdjust="0"/>
  </p:normalViewPr>
  <p:slideViewPr>
    <p:cSldViewPr snapToGrid="0">
      <p:cViewPr>
        <p:scale>
          <a:sx n="100" d="100"/>
          <a:sy n="100" d="100"/>
        </p:scale>
        <p:origin x="-234" y="-114"/>
      </p:cViewPr>
      <p:guideLst>
        <p:guide orient="horz" pos="2160"/>
        <p:guide orient="horz" pos="444"/>
        <p:guide orient="horz" pos="4319"/>
        <p:guide orient="horz" pos="875"/>
        <p:guide pos="2880"/>
        <p:guide pos="370"/>
        <p:guide pos="61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16"/>
    </p:cViewPr>
  </p:sorterViewPr>
  <p:notesViewPr>
    <p:cSldViewPr snapToGrid="0">
      <p:cViewPr varScale="1">
        <p:scale>
          <a:sx n="55" d="100"/>
          <a:sy n="55" d="100"/>
        </p:scale>
        <p:origin x="-179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7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28054F6-3054-4BEB-8B6F-B23E14DE5AF2}" type="datetime1">
              <a:rPr lang="en-US"/>
              <a:pPr>
                <a:defRPr/>
              </a:pPr>
              <a:t>2/9/2011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30CED5B-30D9-4DCD-B2E2-7F84127A52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4D57639-4026-43F5-B3FC-9EA56B653BCA}" type="datetime1">
              <a:rPr lang="en-US"/>
              <a:pPr>
                <a:defRPr/>
              </a:pPr>
              <a:t>2/9/2011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F0653FD-EC87-4B21-8B0A-B971636820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Initial QAD Standard Setup</a:t>
            </a:r>
          </a:p>
          <a:p>
            <a:pPr eaLnBrk="1" hangingPunct="1">
              <a:spcBef>
                <a:spcPct val="50000"/>
              </a:spcBef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spcBef>
                <a:spcPct val="50000"/>
              </a:spcBef>
              <a:buClr>
                <a:srgbClr val="003399"/>
              </a:buClr>
            </a:pPr>
            <a:r>
              <a:rPr lang="en-US" dirty="0" smtClean="0"/>
              <a:t>Set up Initial QAD Enterprise Application standard data</a:t>
            </a:r>
          </a:p>
        </p:txBody>
      </p:sp>
      <p:sp>
        <p:nvSpPr>
          <p:cNvPr id="13315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Initial Data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b="1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22532" name="Rectangle 2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IS-SU-270</a:t>
            </a:r>
          </a:p>
        </p:txBody>
      </p:sp>
      <p:sp>
        <p:nvSpPr>
          <p:cNvPr id="198686" name="Line 30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Inventory Status Code Maintenance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IS-SU-280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942975"/>
            <a:ext cx="6000750" cy="5124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b="1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24580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IS-SU-310</a:t>
            </a:r>
          </a:p>
        </p:txBody>
      </p:sp>
      <p:sp>
        <p:nvSpPr>
          <p:cNvPr id="201753" name="Line 25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Maintenance 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IS-SU-320</a:t>
            </a:r>
          </a:p>
        </p:txBody>
      </p:sp>
      <p:pic>
        <p:nvPicPr>
          <p:cNvPr id="2560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966788"/>
            <a:ext cx="4876800" cy="517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19140" name="Rectangle 4"/>
          <p:cNvSpPr>
            <a:spLocks noChangeArrowheads="1"/>
          </p:cNvSpPr>
          <p:nvPr/>
        </p:nvSpPr>
        <p:spPr bwMode="auto">
          <a:xfrm>
            <a:off x="4144963" y="3302000"/>
            <a:ext cx="3675062" cy="368300"/>
          </a:xfrm>
          <a:prstGeom prst="rect">
            <a:avLst/>
          </a:prstGeom>
          <a:solidFill>
            <a:srgbClr val="FFFFFF"/>
          </a:solidFill>
          <a:ln w="12700">
            <a:solidFill>
              <a:srgbClr val="43699C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>
                <a:latin typeface="+mj-lt"/>
              </a:rPr>
              <a:t>Code must already be defined</a:t>
            </a:r>
          </a:p>
        </p:txBody>
      </p:sp>
      <p:cxnSp>
        <p:nvCxnSpPr>
          <p:cNvPr id="25606" name="AutoShape 5"/>
          <p:cNvCxnSpPr>
            <a:cxnSpLocks noChangeShapeType="1"/>
            <a:stCxn id="219140" idx="1"/>
            <a:endCxn id="25607" idx="3"/>
          </p:cNvCxnSpPr>
          <p:nvPr/>
        </p:nvCxnSpPr>
        <p:spPr bwMode="auto">
          <a:xfrm rot="10800000" flipV="1">
            <a:off x="3533775" y="3486150"/>
            <a:ext cx="611188" cy="1588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1498600" y="3303072"/>
            <a:ext cx="2035175" cy="369332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Security Maintenance 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IS-SU-330</a:t>
            </a:r>
          </a:p>
        </p:txBody>
      </p:sp>
      <p:pic>
        <p:nvPicPr>
          <p:cNvPr id="26628" name="Picture 5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13" y="2571750"/>
            <a:ext cx="61245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IS-SU-340</a:t>
            </a:r>
          </a:p>
        </p:txBody>
      </p:sp>
      <p:pic>
        <p:nvPicPr>
          <p:cNvPr id="27651" name="Picture 15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23996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b="1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28676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IS-SU-350</a:t>
            </a:r>
          </a:p>
        </p:txBody>
      </p:sp>
      <p:sp>
        <p:nvSpPr>
          <p:cNvPr id="200722" name="Line 18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IS-SU-360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488" y="1314450"/>
            <a:ext cx="5153025" cy="4400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b="1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30724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IS-SU-370</a:t>
            </a:r>
          </a:p>
        </p:txBody>
      </p:sp>
      <p:sp>
        <p:nvSpPr>
          <p:cNvPr id="202770" name="Line 18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Status Code Maintenance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IS-SU-380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409700"/>
            <a:ext cx="6429375" cy="4191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9"/>
          <p:cNvSpPr>
            <a:spLocks noGrp="1" noChangeArrowheads="1"/>
          </p:cNvSpPr>
          <p:nvPr>
            <p:ph idx="1"/>
          </p:nvPr>
        </p:nvSpPr>
        <p:spPr>
          <a:xfrm>
            <a:off x="1819275" y="1090613"/>
            <a:ext cx="4572000" cy="4576762"/>
          </a:xfrm>
          <a:noFill/>
        </p:spPr>
        <p:txBody>
          <a:bodyPr wrap="none"/>
          <a:lstStyle/>
          <a:p>
            <a:pPr eaLnBrk="1" hangingPunct="1"/>
            <a:r>
              <a:rPr lang="en-US" sz="2600" dirty="0" smtClean="0"/>
              <a:t>Product Lines</a:t>
            </a:r>
          </a:p>
          <a:p>
            <a:pPr eaLnBrk="1" hangingPunct="1"/>
            <a:r>
              <a:rPr lang="en-US" sz="2600" dirty="0" smtClean="0"/>
              <a:t>Inventory Status</a:t>
            </a:r>
          </a:p>
          <a:p>
            <a:pPr eaLnBrk="1" hangingPunct="1"/>
            <a:r>
              <a:rPr lang="en-US" sz="2600" dirty="0" smtClean="0"/>
              <a:t>Sites</a:t>
            </a:r>
          </a:p>
          <a:p>
            <a:pPr eaLnBrk="1" hangingPunct="1"/>
            <a:r>
              <a:rPr lang="en-US" sz="2600" dirty="0" smtClean="0"/>
              <a:t>Locations</a:t>
            </a:r>
          </a:p>
          <a:p>
            <a:pPr eaLnBrk="1" hangingPunct="1"/>
            <a:r>
              <a:rPr lang="en-US" sz="2600" dirty="0" smtClean="0"/>
              <a:t>Item Status</a:t>
            </a:r>
          </a:p>
          <a:p>
            <a:pPr eaLnBrk="1" hangingPunct="1"/>
            <a:r>
              <a:rPr lang="en-US" sz="2600" dirty="0" smtClean="0"/>
              <a:t>Items</a:t>
            </a:r>
          </a:p>
          <a:p>
            <a:pPr eaLnBrk="1" hangingPunct="1"/>
            <a:r>
              <a:rPr lang="en-US" sz="2600" dirty="0" smtClean="0"/>
              <a:t>Unit of Measure Conversions</a:t>
            </a:r>
          </a:p>
          <a:p>
            <a:pPr eaLnBrk="1" hangingPunct="1"/>
            <a:r>
              <a:rPr lang="en-US" sz="2600" dirty="0" smtClean="0"/>
              <a:t>Generalized Codes</a:t>
            </a:r>
          </a:p>
          <a:p>
            <a:pPr eaLnBrk="1" hangingPunct="1"/>
            <a:r>
              <a:rPr lang="en-US" sz="2600" dirty="0" smtClean="0"/>
              <a:t>Master Comments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IS-SU-020</a:t>
            </a:r>
          </a:p>
        </p:txBody>
      </p:sp>
      <p:sp>
        <p:nvSpPr>
          <p:cNvPr id="193554" name="Line 18"/>
          <p:cNvSpPr>
            <a:spLocks noChangeShapeType="1"/>
          </p:cNvSpPr>
          <p:nvPr/>
        </p:nvSpPr>
        <p:spPr bwMode="auto">
          <a:xfrm>
            <a:off x="1104900" y="7508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System-Required Transactions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IS-SU-390</a:t>
            </a:r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727075" y="1730375"/>
            <a:ext cx="7680325" cy="3657600"/>
          </a:xfrm>
          <a:prstGeom prst="rect">
            <a:avLst/>
          </a:prstGeom>
          <a:solidFill>
            <a:srgbClr val="FFED9F"/>
          </a:solidFill>
          <a:ln w="12700">
            <a:solidFill>
              <a:srgbClr val="43699C"/>
            </a:solidFill>
            <a:miter lim="800000"/>
            <a:headEnd/>
            <a:tailEnd/>
          </a:ln>
          <a:effectLst>
            <a:outerShdw dist="8980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CST-ADJ	        	ISS-CHL		RCT-CHL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TAG-CNT		WO-CLOSE		ORD-PO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ORD-SO		CUM-SADJ		CUM-RADJ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ISS-GIT		RCT-GIT		ISS-FAS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RCT-FAS</a:t>
            </a:r>
          </a:p>
          <a:p>
            <a:pPr eaLnBrk="0" hangingPunct="0">
              <a:defRPr/>
            </a:pPr>
            <a:endParaRPr kumimoji="1"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IS-SU-400</a:t>
            </a:r>
          </a:p>
        </p:txBody>
      </p:sp>
      <p:pic>
        <p:nvPicPr>
          <p:cNvPr id="33795" name="Picture 21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5265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b="1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34820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IS-SU-410</a:t>
            </a:r>
          </a:p>
        </p:txBody>
      </p:sp>
      <p:sp>
        <p:nvSpPr>
          <p:cNvPr id="203794" name="Line 18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400" smtClean="0"/>
              <a:t>General Item Data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IS-SU-420</a:t>
            </a:r>
          </a:p>
        </p:txBody>
      </p:sp>
      <p:pic>
        <p:nvPicPr>
          <p:cNvPr id="35843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525" y="847725"/>
            <a:ext cx="6829425" cy="4819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22215" name="Rectangle 7"/>
          <p:cNvSpPr>
            <a:spLocks noChangeArrowheads="1"/>
          </p:cNvSpPr>
          <p:nvPr/>
        </p:nvSpPr>
        <p:spPr bwMode="auto">
          <a:xfrm>
            <a:off x="1239838" y="5532150"/>
            <a:ext cx="6619875" cy="584775"/>
          </a:xfrm>
          <a:prstGeom prst="rect">
            <a:avLst/>
          </a:prstGeom>
          <a:solidFill>
            <a:srgbClr val="FFFFFF"/>
          </a:solidFill>
          <a:ln w="12700">
            <a:solidFill>
              <a:srgbClr val="43699C"/>
            </a:solidFill>
            <a:miter lim="800000"/>
            <a:headEnd/>
            <a:tailEnd/>
          </a:ln>
          <a:effectLst>
            <a:outerShdw dist="76200" dir="3378596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kumimoji="1" lang="en-US" sz="1600">
                <a:latin typeface="+mj-lt"/>
              </a:rPr>
              <a:t>If APM is set to “no” in Sales Order Control File, field is validated against Generalized Codes and is available for reference only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Item Master Maintenance: </a:t>
            </a:r>
            <a:r>
              <a:rPr lang="en-US" sz="2500" smtClean="0"/>
              <a:t>Item Inventory Data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IS-SU-430</a:t>
            </a:r>
          </a:p>
        </p:txBody>
      </p:sp>
      <p:pic>
        <p:nvPicPr>
          <p:cNvPr id="3686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0" y="1023938"/>
            <a:ext cx="7164388" cy="49863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23235" name="Rectangle 3"/>
          <p:cNvSpPr>
            <a:spLocks noChangeArrowheads="1"/>
          </p:cNvSpPr>
          <p:nvPr/>
        </p:nvSpPr>
        <p:spPr bwMode="auto">
          <a:xfrm>
            <a:off x="4019550" y="4308475"/>
            <a:ext cx="1143000" cy="914400"/>
          </a:xfrm>
          <a:prstGeom prst="rect">
            <a:avLst/>
          </a:prstGeom>
          <a:solidFill>
            <a:schemeClr val="bg1"/>
          </a:solidFill>
          <a:ln w="12700">
            <a:solidFill>
              <a:srgbClr val="43699C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>
                <a:latin typeface="+mj-lt"/>
              </a:rPr>
              <a:t>Primary</a:t>
            </a:r>
          </a:p>
          <a:p>
            <a:pPr algn="ctr" eaLnBrk="0" hangingPunct="0">
              <a:defRPr/>
            </a:pPr>
            <a:r>
              <a:rPr kumimoji="1" lang="en-US">
                <a:latin typeface="+mj-lt"/>
              </a:rPr>
              <a:t>site for</a:t>
            </a:r>
          </a:p>
          <a:p>
            <a:pPr algn="ctr" eaLnBrk="0" hangingPunct="0">
              <a:defRPr/>
            </a:pPr>
            <a:r>
              <a:rPr kumimoji="1" lang="en-US">
                <a:latin typeface="+mj-lt"/>
              </a:rPr>
              <a:t>this item</a:t>
            </a:r>
          </a:p>
        </p:txBody>
      </p:sp>
      <p:cxnSp>
        <p:nvCxnSpPr>
          <p:cNvPr id="36869" name="AutoShape 4"/>
          <p:cNvCxnSpPr>
            <a:cxnSpLocks noChangeShapeType="1"/>
            <a:stCxn id="223235" idx="1"/>
          </p:cNvCxnSpPr>
          <p:nvPr/>
        </p:nvCxnSpPr>
        <p:spPr bwMode="auto">
          <a:xfrm flipH="1">
            <a:off x="3368675" y="4765675"/>
            <a:ext cx="63182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000" smtClean="0"/>
              <a:t>Item Shipping Data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IS-SU-440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171575"/>
            <a:ext cx="8372475" cy="4743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400" smtClean="0"/>
              <a:t>Item Planning Data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IS-SU-450</a:t>
            </a:r>
          </a:p>
        </p:txBody>
      </p:sp>
      <p:pic>
        <p:nvPicPr>
          <p:cNvPr id="3891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13" y="800100"/>
            <a:ext cx="8593137" cy="5457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6578600" y="5711825"/>
            <a:ext cx="1797050" cy="371475"/>
          </a:xfrm>
          <a:prstGeom prst="rect">
            <a:avLst/>
          </a:prstGeom>
          <a:solidFill>
            <a:srgbClr val="FFFFFF"/>
          </a:solidFill>
          <a:ln w="12700">
            <a:solidFill>
              <a:srgbClr val="43699C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>
                <a:latin typeface="+mj-lt"/>
              </a:rPr>
              <a:t>Use with EMT</a:t>
            </a:r>
          </a:p>
        </p:txBody>
      </p:sp>
      <p:cxnSp>
        <p:nvCxnSpPr>
          <p:cNvPr id="38917" name="AutoShape 4"/>
          <p:cNvCxnSpPr>
            <a:cxnSpLocks noChangeShapeType="1"/>
            <a:stCxn id="38916" idx="0"/>
            <a:endCxn id="38919" idx="2"/>
          </p:cNvCxnSpPr>
          <p:nvPr/>
        </p:nvCxnSpPr>
        <p:spPr bwMode="auto">
          <a:xfrm rot="16200000" flipV="1">
            <a:off x="7061062" y="5295761"/>
            <a:ext cx="455096" cy="37703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5770563" y="4887397"/>
            <a:ext cx="2659062" cy="36933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000" smtClean="0"/>
              <a:t>Item Cost Data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00050" y="881063"/>
            <a:ext cx="8340725" cy="5410200"/>
            <a:chOff x="466725" y="1128713"/>
            <a:chExt cx="8340725" cy="5410200"/>
          </a:xfrm>
        </p:grpSpPr>
        <p:pic>
          <p:nvPicPr>
            <p:cNvPr id="39940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6725" y="1128713"/>
              <a:ext cx="6858000" cy="35433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39941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1675" y="4535488"/>
              <a:ext cx="6835775" cy="20034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800" smtClean="0"/>
              <a:t>Item Price Data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IS-SU-475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1704975"/>
            <a:ext cx="9105900" cy="37528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GL Cost Data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IS-SU-470</a:t>
            </a:r>
          </a:p>
        </p:txBody>
      </p:sp>
      <p:pic>
        <p:nvPicPr>
          <p:cNvPr id="4198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166813"/>
            <a:ext cx="9163050" cy="4733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66874" y="891610"/>
            <a:ext cx="7019925" cy="5424523"/>
          </a:xfrm>
        </p:spPr>
        <p:txBody>
          <a:bodyPr/>
          <a:lstStyle/>
          <a:p>
            <a:r>
              <a:rPr lang="en-US" b="1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5364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IS-SU-200</a:t>
            </a:r>
          </a:p>
        </p:txBody>
      </p:sp>
      <p:sp>
        <p:nvSpPr>
          <p:cNvPr id="197664" name="Line 32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600" smtClean="0"/>
              <a:t>Current Cost Data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IS-SU-480</a:t>
            </a:r>
          </a:p>
        </p:txBody>
      </p:sp>
      <p:grpSp>
        <p:nvGrpSpPr>
          <p:cNvPr id="43012" name="Group 7"/>
          <p:cNvGrpSpPr>
            <a:grpSpLocks/>
          </p:cNvGrpSpPr>
          <p:nvPr/>
        </p:nvGrpSpPr>
        <p:grpSpPr bwMode="auto">
          <a:xfrm>
            <a:off x="152400" y="2266950"/>
            <a:ext cx="8839200" cy="2695575"/>
            <a:chOff x="0" y="2622"/>
            <a:chExt cx="5568" cy="1698"/>
          </a:xfrm>
        </p:grpSpPr>
        <p:pic>
          <p:nvPicPr>
            <p:cNvPr id="4301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r="46066"/>
            <a:stretch>
              <a:fillRect/>
            </a:stretch>
          </p:blipFill>
          <p:spPr bwMode="auto">
            <a:xfrm>
              <a:off x="0" y="2622"/>
              <a:ext cx="3126" cy="169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4301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 l="40062"/>
            <a:stretch>
              <a:fillRect/>
            </a:stretch>
          </p:blipFill>
          <p:spPr bwMode="auto">
            <a:xfrm>
              <a:off x="2094" y="2622"/>
              <a:ext cx="3474" cy="169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Data Maintenance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IS-SU-490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1857375"/>
            <a:ext cx="8886825" cy="31432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Inventory Data Maintenance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IS-SU-500</a:t>
            </a:r>
          </a:p>
        </p:txBody>
      </p:sp>
      <p:pic>
        <p:nvPicPr>
          <p:cNvPr id="4506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957263"/>
            <a:ext cx="8048625" cy="5153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Planning Maintenance</a:t>
            </a:r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IS-SU-510</a:t>
            </a:r>
          </a:p>
        </p:txBody>
      </p:sp>
      <p:pic>
        <p:nvPicPr>
          <p:cNvPr id="4608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890588"/>
            <a:ext cx="8953500" cy="521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Cost Maintenance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IS-SU-520</a:t>
            </a:r>
          </a:p>
        </p:txBody>
      </p:sp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1238250"/>
            <a:ext cx="9086850" cy="45339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IS-SU-530</a:t>
            </a:r>
          </a:p>
        </p:txBody>
      </p:sp>
      <p:pic>
        <p:nvPicPr>
          <p:cNvPr id="48131" name="Picture 3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b="1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49156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IS-SU-540</a:t>
            </a:r>
          </a:p>
        </p:txBody>
      </p:sp>
      <p:sp>
        <p:nvSpPr>
          <p:cNvPr id="204818" name="Line 18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Unit of Measure Maintenance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IS-SU-550</a:t>
            </a:r>
          </a:p>
        </p:txBody>
      </p:sp>
      <p:pic>
        <p:nvPicPr>
          <p:cNvPr id="5017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2352675"/>
            <a:ext cx="4286250" cy="2152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IS-SU-560</a:t>
            </a:r>
          </a:p>
        </p:txBody>
      </p:sp>
      <p:pic>
        <p:nvPicPr>
          <p:cNvPr id="51203" name="Picture 3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b="1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52228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IS-SU-570</a:t>
            </a:r>
          </a:p>
        </p:txBody>
      </p:sp>
      <p:sp>
        <p:nvSpPr>
          <p:cNvPr id="205842" name="Line 18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Inventory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IS-SU-210</a:t>
            </a:r>
          </a:p>
        </p:txBody>
      </p:sp>
      <p:pic>
        <p:nvPicPr>
          <p:cNvPr id="1638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850" y="1519238"/>
            <a:ext cx="5429250" cy="40481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grpSp>
        <p:nvGrpSpPr>
          <p:cNvPr id="16389" name="Group 16"/>
          <p:cNvGrpSpPr>
            <a:grpSpLocks/>
          </p:cNvGrpSpPr>
          <p:nvPr/>
        </p:nvGrpSpPr>
        <p:grpSpPr bwMode="auto">
          <a:xfrm>
            <a:off x="2678113" y="2735263"/>
            <a:ext cx="4421187" cy="838200"/>
            <a:chOff x="1627" y="1705"/>
            <a:chExt cx="2785" cy="528"/>
          </a:xfrm>
        </p:grpSpPr>
        <p:sp>
          <p:nvSpPr>
            <p:cNvPr id="172039" name="Rectangle 7"/>
            <p:cNvSpPr>
              <a:spLocks noChangeArrowheads="1"/>
            </p:cNvSpPr>
            <p:nvPr/>
          </p:nvSpPr>
          <p:spPr bwMode="auto">
            <a:xfrm>
              <a:off x="2828" y="1705"/>
              <a:ext cx="1584" cy="52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43699C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Determines default 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tax status for items</a:t>
              </a:r>
            </a:p>
          </p:txBody>
        </p:sp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1627" y="1853"/>
              <a:ext cx="500" cy="233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6392" name="AutoShape 15"/>
            <p:cNvCxnSpPr>
              <a:cxnSpLocks noChangeShapeType="1"/>
              <a:stCxn id="172039" idx="1"/>
              <a:endCxn id="16391" idx="3"/>
            </p:cNvCxnSpPr>
            <p:nvPr/>
          </p:nvCxnSpPr>
          <p:spPr bwMode="auto">
            <a:xfrm rot="10800000">
              <a:off x="2127" y="1969"/>
              <a:ext cx="701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1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>
                <a:solidFill>
                  <a:schemeClr val="tx2"/>
                </a:solidFill>
              </a:rPr>
              <a:t>Item Data Maintenance - </a:t>
            </a:r>
            <a:r>
              <a:rPr lang="en-US" sz="2300" smtClean="0">
                <a:solidFill>
                  <a:schemeClr val="tx2"/>
                </a:solidFill>
              </a:rPr>
              <a:t>Generalized Codes Display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IS-SU-575</a:t>
            </a:r>
          </a:p>
        </p:txBody>
      </p:sp>
      <p:pic>
        <p:nvPicPr>
          <p:cNvPr id="5325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795338"/>
            <a:ext cx="7696200" cy="5486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>
                <a:solidFill>
                  <a:schemeClr val="tx2"/>
                </a:solidFill>
              </a:rPr>
              <a:t>Item Master Maintenance :</a:t>
            </a:r>
            <a:r>
              <a:rPr lang="en-US" sz="2400" smtClean="0">
                <a:solidFill>
                  <a:schemeClr val="tx2"/>
                </a:solidFill>
              </a:rPr>
              <a:t> </a:t>
            </a:r>
            <a:r>
              <a:rPr lang="en-US" sz="2000" smtClean="0">
                <a:solidFill>
                  <a:schemeClr val="tx2"/>
                </a:solidFill>
              </a:rPr>
              <a:t>Generalized Codes Validation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IS-SU-590</a:t>
            </a:r>
          </a:p>
        </p:txBody>
      </p:sp>
      <p:pic>
        <p:nvPicPr>
          <p:cNvPr id="5427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152525"/>
            <a:ext cx="8115300" cy="4724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 Maintenance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IS-SU-600</a:t>
            </a:r>
          </a:p>
        </p:txBody>
      </p:sp>
      <p:pic>
        <p:nvPicPr>
          <p:cNvPr id="553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942975"/>
            <a:ext cx="6000750" cy="5124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Drill Down/Lookup Maintenance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IS-SU-610</a:t>
            </a:r>
          </a:p>
        </p:txBody>
      </p:sp>
      <p:pic>
        <p:nvPicPr>
          <p:cNvPr id="5632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3575" y="1538288"/>
            <a:ext cx="5276850" cy="4010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IS-SU-620</a:t>
            </a:r>
          </a:p>
        </p:txBody>
      </p:sp>
      <p:pic>
        <p:nvPicPr>
          <p:cNvPr id="57347" name="Picture 53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31933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b="1" dirty="0" smtClean="0"/>
              <a:t>Master Comments</a:t>
            </a:r>
          </a:p>
          <a:p>
            <a:endParaRPr lang="en-US" dirty="0"/>
          </a:p>
        </p:txBody>
      </p:sp>
      <p:sp>
        <p:nvSpPr>
          <p:cNvPr id="58372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IS-SU-710</a:t>
            </a:r>
          </a:p>
        </p:txBody>
      </p:sp>
      <p:sp>
        <p:nvSpPr>
          <p:cNvPr id="208914" name="Line 18"/>
          <p:cNvSpPr>
            <a:spLocks noChangeShapeType="1"/>
          </p:cNvSpPr>
          <p:nvPr/>
        </p:nvSpPr>
        <p:spPr bwMode="auto">
          <a:xfrm>
            <a:off x="1104900" y="7413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593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IS-SU-720</a:t>
            </a:r>
          </a:p>
        </p:txBody>
      </p:sp>
      <p:grpSp>
        <p:nvGrpSpPr>
          <p:cNvPr id="59396" name="Group 6"/>
          <p:cNvGrpSpPr>
            <a:grpSpLocks/>
          </p:cNvGrpSpPr>
          <p:nvPr/>
        </p:nvGrpSpPr>
        <p:grpSpPr bwMode="auto">
          <a:xfrm>
            <a:off x="723900" y="990600"/>
            <a:ext cx="7667625" cy="5095875"/>
            <a:chOff x="0" y="1110"/>
            <a:chExt cx="4830" cy="3210"/>
          </a:xfrm>
        </p:grpSpPr>
        <p:pic>
          <p:nvPicPr>
            <p:cNvPr id="5939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r="21384"/>
            <a:stretch>
              <a:fillRect/>
            </a:stretch>
          </p:blipFill>
          <p:spPr bwMode="auto">
            <a:xfrm>
              <a:off x="0" y="1110"/>
              <a:ext cx="4434" cy="321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59398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l="82979"/>
            <a:stretch>
              <a:fillRect/>
            </a:stretch>
          </p:blipFill>
          <p:spPr bwMode="auto">
            <a:xfrm>
              <a:off x="3870" y="1110"/>
              <a:ext cx="960" cy="321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Initial QAD Enterprise Applications Standard Edition Setup</a:t>
            </a: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Initial QAD Standard Data</a:t>
            </a:r>
          </a:p>
          <a:p>
            <a:pPr eaLnBrk="1" hangingPunct="1"/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IS-SU-730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Sales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IS-SU-220</a:t>
            </a:r>
          </a:p>
        </p:txBody>
      </p:sp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1214438"/>
            <a:ext cx="5705475" cy="4657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Purchasing Accounts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IS-SU-230</a:t>
            </a:r>
          </a:p>
        </p:txBody>
      </p:sp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188" y="1366838"/>
            <a:ext cx="5381625" cy="4448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Work Order Accounts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IS-SU-240</a:t>
            </a:r>
          </a:p>
        </p:txBody>
      </p:sp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4513" y="966788"/>
            <a:ext cx="5495925" cy="5114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Service Accounts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IS-SU-250</a:t>
            </a:r>
          </a:p>
        </p:txBody>
      </p:sp>
      <p:pic>
        <p:nvPicPr>
          <p:cNvPr id="2048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5475" y="1228725"/>
            <a:ext cx="5334000" cy="4648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IS-SU-260</a:t>
            </a:r>
          </a:p>
        </p:txBody>
      </p:sp>
      <p:pic>
        <p:nvPicPr>
          <p:cNvPr id="21507" name="Picture 60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13384</TotalTime>
  <Words>479</Words>
  <Application>Microsoft Office PowerPoint</Application>
  <PresentationFormat>On-screen Show (4:3)</PresentationFormat>
  <Paragraphs>207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QAD 2010 Template</vt:lpstr>
      <vt:lpstr>Set Up Initial Data</vt:lpstr>
      <vt:lpstr>Initial Setup Steps</vt:lpstr>
      <vt:lpstr>Initial Setup Steps</vt:lpstr>
      <vt:lpstr>Product Line Maintenance - Inventory</vt:lpstr>
      <vt:lpstr>Product Line Maintenance - Sales</vt:lpstr>
      <vt:lpstr>Product Line Maintenance - Purchasing Accounts</vt:lpstr>
      <vt:lpstr>Product Line Maintenance - Work Order Accounts</vt:lpstr>
      <vt:lpstr>Product Line Maintenance - Service Accounts</vt:lpstr>
      <vt:lpstr>Exercises</vt:lpstr>
      <vt:lpstr>Initial Setup Steps</vt:lpstr>
      <vt:lpstr>Inventory Status Code Maintenance</vt:lpstr>
      <vt:lpstr>Initial Setup Steps</vt:lpstr>
      <vt:lpstr>Site Maintenance </vt:lpstr>
      <vt:lpstr>Site Security Maintenance </vt:lpstr>
      <vt:lpstr>Exercises</vt:lpstr>
      <vt:lpstr>Initial Setup Steps</vt:lpstr>
      <vt:lpstr>Location Maintenance</vt:lpstr>
      <vt:lpstr>Initial Setup Steps</vt:lpstr>
      <vt:lpstr>Item Status Code Maintenance</vt:lpstr>
      <vt:lpstr>System-Required Transactions</vt:lpstr>
      <vt:lpstr>Exercises</vt:lpstr>
      <vt:lpstr>Initial Setup Steps</vt:lpstr>
      <vt:lpstr>Item Master Maintenance: General Item Data</vt:lpstr>
      <vt:lpstr>Item Master Maintenance: Item Inventory Data</vt:lpstr>
      <vt:lpstr>Item Master Maintenance: Item Shipping Data</vt:lpstr>
      <vt:lpstr>Item Master Maintenance: Item Planning Data</vt:lpstr>
      <vt:lpstr>Item Master Maintenance: Item Cost Data</vt:lpstr>
      <vt:lpstr>Item Master Maintenance: Item Price Data</vt:lpstr>
      <vt:lpstr>Item Master Maintenance: GL Cost Data</vt:lpstr>
      <vt:lpstr>Item Master Maintenance: Current Cost Data</vt:lpstr>
      <vt:lpstr>Item Data Maintenance</vt:lpstr>
      <vt:lpstr>Item Inventory Data Maintenance</vt:lpstr>
      <vt:lpstr>Item Planning Maintenance</vt:lpstr>
      <vt:lpstr>Item Cost Maintenance</vt:lpstr>
      <vt:lpstr>Exercises</vt:lpstr>
      <vt:lpstr>Initial Setup Steps</vt:lpstr>
      <vt:lpstr>Unit of Measure Maintenance</vt:lpstr>
      <vt:lpstr>Exercises</vt:lpstr>
      <vt:lpstr>Initial Setup Steps</vt:lpstr>
      <vt:lpstr>Item Data Maintenance - Generalized Codes Display</vt:lpstr>
      <vt:lpstr>Item Master Maintenance : Generalized Codes Validation</vt:lpstr>
      <vt:lpstr>Generalized Codes Maintenance</vt:lpstr>
      <vt:lpstr>Drill Down/Lookup Maintenance</vt:lpstr>
      <vt:lpstr>Exercises</vt:lpstr>
      <vt:lpstr>Initial Setup Steps</vt:lpstr>
      <vt:lpstr>Master Comment Maintenance</vt:lpstr>
      <vt:lpstr>Summary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mdf</cp:lastModifiedBy>
  <cp:revision>106</cp:revision>
  <dcterms:created xsi:type="dcterms:W3CDTF">2002-03-27T22:26:18Z</dcterms:created>
  <dcterms:modified xsi:type="dcterms:W3CDTF">2011-02-09T21:37:50Z</dcterms:modified>
</cp:coreProperties>
</file>