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Override PartName="/ppt/notesSlides/notesSlide56.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notesSlides/notesSlide48.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notesSlides/notesSlide46.xml" ContentType="application/vnd.openxmlformats-officedocument.presentationml.notesSlide+xml"/>
  <Override PartName="/ppt/notesSlides/notesSlide55.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51.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4"/>
  </p:notesMasterIdLst>
  <p:handoutMasterIdLst>
    <p:handoutMasterId r:id="rId65"/>
  </p:handoutMasterIdLst>
  <p:sldIdLst>
    <p:sldId id="553" r:id="rId2"/>
    <p:sldId id="329" r:id="rId3"/>
    <p:sldId id="552" r:id="rId4"/>
    <p:sldId id="402" r:id="rId5"/>
    <p:sldId id="356" r:id="rId6"/>
    <p:sldId id="413" r:id="rId7"/>
    <p:sldId id="403" r:id="rId8"/>
    <p:sldId id="467" r:id="rId9"/>
    <p:sldId id="468" r:id="rId10"/>
    <p:sldId id="469" r:id="rId11"/>
    <p:sldId id="470" r:id="rId12"/>
    <p:sldId id="471" r:id="rId13"/>
    <p:sldId id="472" r:id="rId14"/>
    <p:sldId id="405" r:id="rId15"/>
    <p:sldId id="404" r:id="rId16"/>
    <p:sldId id="409" r:id="rId17"/>
    <p:sldId id="499" r:id="rId18"/>
    <p:sldId id="494" r:id="rId19"/>
    <p:sldId id="495" r:id="rId20"/>
    <p:sldId id="496" r:id="rId21"/>
    <p:sldId id="497" r:id="rId22"/>
    <p:sldId id="498" r:id="rId23"/>
    <p:sldId id="493" r:id="rId24"/>
    <p:sldId id="492" r:id="rId25"/>
    <p:sldId id="554" r:id="rId26"/>
    <p:sldId id="500" r:id="rId27"/>
    <p:sldId id="474" r:id="rId28"/>
    <p:sldId id="502" r:id="rId29"/>
    <p:sldId id="501" r:id="rId30"/>
    <p:sldId id="503" r:id="rId31"/>
    <p:sldId id="505" r:id="rId32"/>
    <p:sldId id="487" r:id="rId33"/>
    <p:sldId id="506" r:id="rId34"/>
    <p:sldId id="507" r:id="rId35"/>
    <p:sldId id="511" r:id="rId36"/>
    <p:sldId id="508" r:id="rId37"/>
    <p:sldId id="509" r:id="rId38"/>
    <p:sldId id="543" r:id="rId39"/>
    <p:sldId id="545" r:id="rId40"/>
    <p:sldId id="546" r:id="rId41"/>
    <p:sldId id="551" r:id="rId42"/>
    <p:sldId id="488" r:id="rId43"/>
    <p:sldId id="512" r:id="rId44"/>
    <p:sldId id="513" r:id="rId45"/>
    <p:sldId id="516" r:id="rId46"/>
    <p:sldId id="514" r:id="rId47"/>
    <p:sldId id="527" r:id="rId48"/>
    <p:sldId id="528" r:id="rId49"/>
    <p:sldId id="530" r:id="rId50"/>
    <p:sldId id="489" r:id="rId51"/>
    <p:sldId id="531" r:id="rId52"/>
    <p:sldId id="532" r:id="rId53"/>
    <p:sldId id="533" r:id="rId54"/>
    <p:sldId id="534" r:id="rId55"/>
    <p:sldId id="539" r:id="rId56"/>
    <p:sldId id="535" r:id="rId57"/>
    <p:sldId id="540" r:id="rId58"/>
    <p:sldId id="536" r:id="rId59"/>
    <p:sldId id="541" r:id="rId60"/>
    <p:sldId id="490" r:id="rId61"/>
    <p:sldId id="542" r:id="rId62"/>
    <p:sldId id="466" r:id="rId63"/>
  </p:sldIdLst>
  <p:sldSz cx="9144000" cy="6858000" type="screen4x3"/>
  <p:notesSz cx="7010400" cy="92964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Hillary Hope" initials="" lastIdx="20" clrIdx="0"/>
  <p:cmAuthor id="1" name="QAD" initials="" lastIdx="2"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71B4"/>
    <a:srgbClr val="737373"/>
    <a:srgbClr val="4F81BD"/>
    <a:srgbClr val="366092"/>
    <a:srgbClr val="666666"/>
    <a:srgbClr val="98B5D8"/>
    <a:srgbClr val="CCDAEC"/>
    <a:srgbClr val="E2E2E2"/>
  </p:clrMru>
</p:presentationPr>
</file>

<file path=ppt/tableStyles.xml><?xml version="1.0" encoding="utf-8"?>
<a:tblStyleLst xmlns:a="http://schemas.openxmlformats.org/drawingml/2006/main" def="{5C22544A-7EE6-4342-B048-85BDC9FD1C3A}">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305" autoAdjust="0"/>
    <p:restoredTop sz="69630" autoAdjust="0"/>
  </p:normalViewPr>
  <p:slideViewPr>
    <p:cSldViewPr snapToGrid="0">
      <p:cViewPr>
        <p:scale>
          <a:sx n="66" d="100"/>
          <a:sy n="66" d="100"/>
        </p:scale>
        <p:origin x="-762" y="-150"/>
      </p:cViewPr>
      <p:guideLst>
        <p:guide orient="horz" pos="280"/>
        <p:guide orient="horz" pos="1277"/>
        <p:guide orient="horz" pos="3457"/>
        <p:guide orient="horz" pos="3813"/>
        <p:guide orient="horz" pos="4245"/>
        <p:guide orient="horz" pos="717"/>
        <p:guide orient="horz" pos="461"/>
        <p:guide orient="horz" pos="2026"/>
        <p:guide pos="2868"/>
        <p:guide pos="376"/>
        <p:guide pos="4699"/>
        <p:guide pos="942"/>
        <p:guide pos="1921"/>
        <p:guide pos="1510"/>
        <p:guide pos="4189"/>
        <p:guide pos="1034"/>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3744"/>
    </p:cViewPr>
  </p:sorterViewPr>
  <p:notesViewPr>
    <p:cSldViewPr snapToGrid="0">
      <p:cViewPr varScale="1">
        <p:scale>
          <a:sx n="61" d="100"/>
          <a:sy n="61" d="100"/>
        </p:scale>
        <p:origin x="-2820" y="-78"/>
      </p:cViewPr>
      <p:guideLst>
        <p:guide orient="horz" pos="2928"/>
        <p:guide pos="2208"/>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notesMaster" Target="notesMasters/notesMaster1.xml"/><Relationship Id="rId6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bwMode="auto">
          <a:xfrm>
            <a:off x="0" y="0"/>
            <a:ext cx="3038475" cy="463550"/>
          </a:xfrm>
          <a:prstGeom prst="rect">
            <a:avLst/>
          </a:prstGeom>
          <a:noFill/>
          <a:ln w="9525">
            <a:noFill/>
            <a:miter lim="800000"/>
            <a:headEnd/>
            <a:tailEnd/>
          </a:ln>
        </p:spPr>
        <p:txBody>
          <a:bodyPr vert="horz" wrap="square" lIns="88126" tIns="44064" rIns="88126" bIns="44064" numCol="1" anchor="t" anchorCtr="0" compatLnSpc="1">
            <a:prstTxWarp prst="textNoShape">
              <a:avLst/>
            </a:prstTxWarp>
          </a:bodyPr>
          <a:lstStyle>
            <a:lvl1pPr defTabSz="881063">
              <a:defRPr sz="1200">
                <a:latin typeface="Calibri" pitchFamily="34" charset="0"/>
              </a:defRPr>
            </a:lvl1pPr>
          </a:lstStyle>
          <a:p>
            <a:pPr>
              <a:defRPr/>
            </a:pPr>
            <a:endParaRPr lang="en-GB"/>
          </a:p>
        </p:txBody>
      </p:sp>
      <p:sp>
        <p:nvSpPr>
          <p:cNvPr id="3" name="Date Placeholder 2"/>
          <p:cNvSpPr>
            <a:spLocks noGrp="1"/>
          </p:cNvSpPr>
          <p:nvPr>
            <p:ph type="dt" sz="quarter" idx="1"/>
          </p:nvPr>
        </p:nvSpPr>
        <p:spPr bwMode="auto">
          <a:xfrm>
            <a:off x="3970338" y="0"/>
            <a:ext cx="3038475" cy="463550"/>
          </a:xfrm>
          <a:prstGeom prst="rect">
            <a:avLst/>
          </a:prstGeom>
          <a:noFill/>
          <a:ln w="9525">
            <a:noFill/>
            <a:miter lim="800000"/>
            <a:headEnd/>
            <a:tailEnd/>
          </a:ln>
        </p:spPr>
        <p:txBody>
          <a:bodyPr vert="horz" wrap="square" lIns="88126" tIns="44064" rIns="88126" bIns="44064" numCol="1" anchor="t" anchorCtr="0" compatLnSpc="1">
            <a:prstTxWarp prst="textNoShape">
              <a:avLst/>
            </a:prstTxWarp>
          </a:bodyPr>
          <a:lstStyle>
            <a:lvl1pPr algn="r" defTabSz="881063">
              <a:defRPr sz="1200">
                <a:latin typeface="Calibri" pitchFamily="34" charset="0"/>
              </a:defRPr>
            </a:lvl1pPr>
          </a:lstStyle>
          <a:p>
            <a:pPr>
              <a:defRPr/>
            </a:pPr>
            <a:fld id="{8AB88070-3C55-4757-84F0-0D1B8641829B}" type="datetimeFigureOut">
              <a:rPr lang="en-US"/>
              <a:pPr>
                <a:defRPr/>
              </a:pPr>
              <a:t>12/3/2012</a:t>
            </a:fld>
            <a:endParaRPr lang="en-GB"/>
          </a:p>
        </p:txBody>
      </p:sp>
      <p:sp>
        <p:nvSpPr>
          <p:cNvPr id="4" name="Footer Placeholder 3"/>
          <p:cNvSpPr>
            <a:spLocks noGrp="1"/>
          </p:cNvSpPr>
          <p:nvPr>
            <p:ph type="ftr" sz="quarter" idx="2"/>
          </p:nvPr>
        </p:nvSpPr>
        <p:spPr bwMode="auto">
          <a:xfrm>
            <a:off x="0" y="8831263"/>
            <a:ext cx="3038475" cy="463550"/>
          </a:xfrm>
          <a:prstGeom prst="rect">
            <a:avLst/>
          </a:prstGeom>
          <a:noFill/>
          <a:ln w="9525">
            <a:noFill/>
            <a:miter lim="800000"/>
            <a:headEnd/>
            <a:tailEnd/>
          </a:ln>
        </p:spPr>
        <p:txBody>
          <a:bodyPr vert="horz" wrap="square" lIns="88126" tIns="44064" rIns="88126" bIns="44064" numCol="1" anchor="b" anchorCtr="0" compatLnSpc="1">
            <a:prstTxWarp prst="textNoShape">
              <a:avLst/>
            </a:prstTxWarp>
          </a:bodyPr>
          <a:lstStyle>
            <a:lvl1pPr defTabSz="881063">
              <a:defRPr sz="1200">
                <a:latin typeface="Calibri" pitchFamily="34" charset="0"/>
              </a:defRPr>
            </a:lvl1pPr>
          </a:lstStyle>
          <a:p>
            <a:pPr>
              <a:defRPr/>
            </a:pPr>
            <a:endParaRPr lang="en-GB"/>
          </a:p>
        </p:txBody>
      </p:sp>
      <p:sp>
        <p:nvSpPr>
          <p:cNvPr id="5" name="Slide Number Placeholder 4"/>
          <p:cNvSpPr>
            <a:spLocks noGrp="1"/>
          </p:cNvSpPr>
          <p:nvPr>
            <p:ph type="sldNum" sz="quarter" idx="3"/>
          </p:nvPr>
        </p:nvSpPr>
        <p:spPr bwMode="auto">
          <a:xfrm>
            <a:off x="3970338" y="8831263"/>
            <a:ext cx="3038475" cy="463550"/>
          </a:xfrm>
          <a:prstGeom prst="rect">
            <a:avLst/>
          </a:prstGeom>
          <a:noFill/>
          <a:ln w="9525">
            <a:noFill/>
            <a:miter lim="800000"/>
            <a:headEnd/>
            <a:tailEnd/>
          </a:ln>
        </p:spPr>
        <p:txBody>
          <a:bodyPr vert="horz" wrap="square" lIns="88126" tIns="44064" rIns="88126" bIns="44064" numCol="1" anchor="b" anchorCtr="0" compatLnSpc="1">
            <a:prstTxWarp prst="textNoShape">
              <a:avLst/>
            </a:prstTxWarp>
          </a:bodyPr>
          <a:lstStyle>
            <a:lvl1pPr algn="r" defTabSz="881063">
              <a:defRPr sz="1200">
                <a:latin typeface="Calibri" pitchFamily="34" charset="0"/>
              </a:defRPr>
            </a:lvl1pPr>
          </a:lstStyle>
          <a:p>
            <a:pPr>
              <a:defRPr/>
            </a:pPr>
            <a:fld id="{9AE7682B-DF5D-4C28-B833-E6AF8F4DED52}" type="slidenum">
              <a:rPr lang="en-GB"/>
              <a:pPr>
                <a:defRPr/>
              </a:pPr>
              <a:t>‹#›</a:t>
            </a:fld>
            <a:endParaRPr lang="en-GB"/>
          </a:p>
        </p:txBody>
      </p:sp>
    </p:spTree>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bwMode="auto">
          <a:xfrm>
            <a:off x="0" y="0"/>
            <a:ext cx="3038475" cy="463550"/>
          </a:xfrm>
          <a:prstGeom prst="rect">
            <a:avLst/>
          </a:prstGeom>
          <a:noFill/>
          <a:ln w="9525">
            <a:noFill/>
            <a:miter lim="800000"/>
            <a:headEnd/>
            <a:tailEnd/>
          </a:ln>
        </p:spPr>
        <p:txBody>
          <a:bodyPr vert="horz" wrap="square" lIns="93158" tIns="46580" rIns="93158" bIns="46580" numCol="1" anchor="t" anchorCtr="0" compatLnSpc="1">
            <a:prstTxWarp prst="textNoShape">
              <a:avLst/>
            </a:prstTxWarp>
          </a:bodyPr>
          <a:lstStyle>
            <a:lvl1pPr defTabSz="881063">
              <a:defRPr sz="1300">
                <a:latin typeface="Calibri" pitchFamily="34" charset="0"/>
              </a:defRPr>
            </a:lvl1pPr>
          </a:lstStyle>
          <a:p>
            <a:pPr>
              <a:defRPr/>
            </a:pPr>
            <a:endParaRPr lang="en-US"/>
          </a:p>
        </p:txBody>
      </p:sp>
      <p:sp>
        <p:nvSpPr>
          <p:cNvPr id="3" name="Date Placeholder 2"/>
          <p:cNvSpPr>
            <a:spLocks noGrp="1"/>
          </p:cNvSpPr>
          <p:nvPr>
            <p:ph type="dt" idx="1"/>
          </p:nvPr>
        </p:nvSpPr>
        <p:spPr bwMode="auto">
          <a:xfrm>
            <a:off x="3970338" y="0"/>
            <a:ext cx="3038475" cy="463550"/>
          </a:xfrm>
          <a:prstGeom prst="rect">
            <a:avLst/>
          </a:prstGeom>
          <a:noFill/>
          <a:ln w="9525">
            <a:noFill/>
            <a:miter lim="800000"/>
            <a:headEnd/>
            <a:tailEnd/>
          </a:ln>
        </p:spPr>
        <p:txBody>
          <a:bodyPr vert="horz" wrap="square" lIns="93158" tIns="46580" rIns="93158" bIns="46580" numCol="1" anchor="t" anchorCtr="0" compatLnSpc="1">
            <a:prstTxWarp prst="textNoShape">
              <a:avLst/>
            </a:prstTxWarp>
          </a:bodyPr>
          <a:lstStyle>
            <a:lvl1pPr algn="r" defTabSz="881063">
              <a:defRPr sz="1300">
                <a:latin typeface="Calibri" pitchFamily="34" charset="0"/>
              </a:defRPr>
            </a:lvl1pPr>
          </a:lstStyle>
          <a:p>
            <a:pPr>
              <a:defRPr/>
            </a:pPr>
            <a:fld id="{3719543F-A757-4DE8-982A-F4B1BB0150DD}" type="datetimeFigureOut">
              <a:rPr lang="en-US"/>
              <a:pPr>
                <a:defRPr/>
              </a:pPr>
              <a:t>12/3/2012</a:t>
            </a:fld>
            <a:endParaRPr lang="en-US"/>
          </a:p>
        </p:txBody>
      </p:sp>
      <p:sp>
        <p:nvSpPr>
          <p:cNvPr id="4" name="Slide Image Placeholder 3"/>
          <p:cNvSpPr>
            <a:spLocks noGrp="1" noRot="1" noChangeAspect="1"/>
          </p:cNvSpPr>
          <p:nvPr>
            <p:ph type="sldImg" idx="2"/>
          </p:nvPr>
        </p:nvSpPr>
        <p:spPr>
          <a:xfrm>
            <a:off x="1181100" y="698500"/>
            <a:ext cx="4648200" cy="3486150"/>
          </a:xfrm>
          <a:prstGeom prst="rect">
            <a:avLst/>
          </a:prstGeom>
          <a:noFill/>
          <a:ln w="12700">
            <a:solidFill>
              <a:prstClr val="black"/>
            </a:solidFill>
          </a:ln>
        </p:spPr>
        <p:txBody>
          <a:bodyPr vert="horz" lIns="96661" tIns="48331" rIns="96661" bIns="48331" rtlCol="0" anchor="ctr"/>
          <a:lstStyle/>
          <a:p>
            <a:pPr lvl="0"/>
            <a:endParaRPr lang="en-US" noProof="0"/>
          </a:p>
        </p:txBody>
      </p:sp>
      <p:sp>
        <p:nvSpPr>
          <p:cNvPr id="5" name="Notes Placeholder 4"/>
          <p:cNvSpPr>
            <a:spLocks noGrp="1"/>
          </p:cNvSpPr>
          <p:nvPr>
            <p:ph type="body" sz="quarter" idx="3"/>
          </p:nvPr>
        </p:nvSpPr>
        <p:spPr bwMode="auto">
          <a:xfrm>
            <a:off x="701675" y="4416425"/>
            <a:ext cx="5607050" cy="4181475"/>
          </a:xfrm>
          <a:prstGeom prst="rect">
            <a:avLst/>
          </a:prstGeom>
          <a:noFill/>
          <a:ln w="9525">
            <a:noFill/>
            <a:miter lim="800000"/>
            <a:headEnd/>
            <a:tailEnd/>
          </a:ln>
        </p:spPr>
        <p:txBody>
          <a:bodyPr vert="horz" wrap="square" lIns="93158" tIns="46580" rIns="93158" bIns="4658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bwMode="auto">
          <a:xfrm>
            <a:off x="0" y="8831263"/>
            <a:ext cx="3038475" cy="463550"/>
          </a:xfrm>
          <a:prstGeom prst="rect">
            <a:avLst/>
          </a:prstGeom>
          <a:noFill/>
          <a:ln w="9525">
            <a:noFill/>
            <a:miter lim="800000"/>
            <a:headEnd/>
            <a:tailEnd/>
          </a:ln>
        </p:spPr>
        <p:txBody>
          <a:bodyPr vert="horz" wrap="square" lIns="93158" tIns="46580" rIns="93158" bIns="46580" numCol="1" anchor="b" anchorCtr="0" compatLnSpc="1">
            <a:prstTxWarp prst="textNoShape">
              <a:avLst/>
            </a:prstTxWarp>
          </a:bodyPr>
          <a:lstStyle>
            <a:lvl1pPr defTabSz="881063">
              <a:defRPr sz="1300">
                <a:latin typeface="Calibri" pitchFamily="34" charset="0"/>
              </a:defRPr>
            </a:lvl1pPr>
          </a:lstStyle>
          <a:p>
            <a:pPr>
              <a:defRPr/>
            </a:pPr>
            <a:endParaRPr lang="en-US"/>
          </a:p>
        </p:txBody>
      </p:sp>
      <p:sp>
        <p:nvSpPr>
          <p:cNvPr id="7" name="Slide Number Placeholder 6"/>
          <p:cNvSpPr>
            <a:spLocks noGrp="1"/>
          </p:cNvSpPr>
          <p:nvPr>
            <p:ph type="sldNum" sz="quarter" idx="5"/>
          </p:nvPr>
        </p:nvSpPr>
        <p:spPr bwMode="auto">
          <a:xfrm>
            <a:off x="3970338" y="8831263"/>
            <a:ext cx="3038475" cy="463550"/>
          </a:xfrm>
          <a:prstGeom prst="rect">
            <a:avLst/>
          </a:prstGeom>
          <a:noFill/>
          <a:ln w="9525">
            <a:noFill/>
            <a:miter lim="800000"/>
            <a:headEnd/>
            <a:tailEnd/>
          </a:ln>
        </p:spPr>
        <p:txBody>
          <a:bodyPr vert="horz" wrap="square" lIns="93158" tIns="46580" rIns="93158" bIns="46580" numCol="1" anchor="b" anchorCtr="0" compatLnSpc="1">
            <a:prstTxWarp prst="textNoShape">
              <a:avLst/>
            </a:prstTxWarp>
          </a:bodyPr>
          <a:lstStyle>
            <a:lvl1pPr algn="r" defTabSz="881063">
              <a:defRPr sz="1300">
                <a:latin typeface="Calibri" pitchFamily="34" charset="0"/>
              </a:defRPr>
            </a:lvl1pPr>
          </a:lstStyle>
          <a:p>
            <a:pPr>
              <a:defRPr/>
            </a:pPr>
            <a:fld id="{A52C3E32-F950-4A7F-8F08-97E16B537AB9}" type="slidenum">
              <a:rPr lang="en-US"/>
              <a:pPr>
                <a:defRPr/>
              </a:pPr>
              <a:t>‹#›</a:t>
            </a:fld>
            <a:endParaRPr lang="en-US"/>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Image Placeholder 1"/>
          <p:cNvSpPr>
            <a:spLocks noGrp="1" noRot="1" noChangeAspect="1" noTextEdit="1"/>
          </p:cNvSpPr>
          <p:nvPr>
            <p:ph type="sldImg"/>
          </p:nvPr>
        </p:nvSpPr>
        <p:spPr bwMode="auto">
          <a:noFill/>
          <a:ln>
            <a:solidFill>
              <a:srgbClr val="000000"/>
            </a:solidFill>
            <a:miter lim="800000"/>
            <a:headEnd/>
            <a:tailEnd/>
          </a:ln>
        </p:spPr>
      </p:sp>
      <p:sp>
        <p:nvSpPr>
          <p:cNvPr id="2355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Slide Image Placeholder 1"/>
          <p:cNvSpPr>
            <a:spLocks noGrp="1" noRot="1" noChangeAspect="1"/>
          </p:cNvSpPr>
          <p:nvPr>
            <p:ph type="sldImg"/>
          </p:nvPr>
        </p:nvSpPr>
        <p:spPr bwMode="auto">
          <a:noFill/>
          <a:ln>
            <a:solidFill>
              <a:srgbClr val="000000"/>
            </a:solidFill>
            <a:miter lim="800000"/>
            <a:headEnd/>
            <a:tailEnd/>
          </a:ln>
        </p:spPr>
      </p:sp>
      <p:sp>
        <p:nvSpPr>
          <p:cNvPr id="45058" name="Notes Placeholder 2"/>
          <p:cNvSpPr>
            <a:spLocks noGrp="1"/>
          </p:cNvSpPr>
          <p:nvPr>
            <p:ph type="body" idx="1"/>
          </p:nvPr>
        </p:nvSpPr>
        <p:spPr>
          <a:noFill/>
          <a:ln/>
        </p:spPr>
        <p:txBody>
          <a:bodyPr/>
          <a:lstStyle/>
          <a:p>
            <a:pPr eaLnBrk="1" hangingPunct="1">
              <a:spcBef>
                <a:spcPct val="0"/>
              </a:spcBef>
            </a:pPr>
            <a:r>
              <a:rPr lang="en-US" dirty="0" smtClean="0"/>
              <a:t>All sessions should be idle or busy;</a:t>
            </a:r>
            <a:r>
              <a:rPr lang="en-US" baseline="0" dirty="0" smtClean="0"/>
              <a:t> </a:t>
            </a:r>
            <a:r>
              <a:rPr lang="en-US" dirty="0" smtClean="0"/>
              <a:t>they shouldn’t be stuck in initializing.  You should also be able to log in:</a:t>
            </a:r>
          </a:p>
          <a:p>
            <a:pPr eaLnBrk="1" hangingPunct="1">
              <a:spcBef>
                <a:spcPct val="0"/>
              </a:spcBef>
            </a:pPr>
            <a:endParaRPr lang="en-US" dirty="0" smtClean="0"/>
          </a:p>
          <a:p>
            <a:pPr eaLnBrk="1" hangingPunct="1">
              <a:spcBef>
                <a:spcPct val="0"/>
              </a:spcBef>
            </a:pPr>
            <a:r>
              <a:rPr lang="en-US" dirty="0" smtClean="0"/>
              <a:t>http://server:port/[webapp]</a:t>
            </a:r>
          </a:p>
          <a:p>
            <a:pPr eaLnBrk="1" hangingPunct="1">
              <a:spcBef>
                <a:spcPct val="0"/>
              </a:spcBef>
            </a:pPr>
            <a:endParaRPr lang="en-US" dirty="0" smtClean="0"/>
          </a:p>
          <a:p>
            <a:pPr eaLnBrk="1" hangingPunct="1">
              <a:spcBef>
                <a:spcPct val="0"/>
              </a:spcBef>
            </a:pPr>
            <a:r>
              <a:rPr lang="en-US" dirty="0" smtClean="0"/>
              <a:t>For example, http://plli26:8080/qadui</a:t>
            </a:r>
          </a:p>
          <a:p>
            <a:pPr eaLnBrk="1" hangingPunct="1">
              <a:spcBef>
                <a:spcPct val="0"/>
              </a:spcBef>
            </a:pPr>
            <a:endParaRPr lang="en-US"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Slide Image Placeholder 1"/>
          <p:cNvSpPr>
            <a:spLocks noGrp="1" noRot="1" noChangeAspect="1"/>
          </p:cNvSpPr>
          <p:nvPr>
            <p:ph type="sldImg"/>
          </p:nvPr>
        </p:nvSpPr>
        <p:spPr bwMode="auto">
          <a:noFill/>
          <a:ln>
            <a:solidFill>
              <a:srgbClr val="000000"/>
            </a:solidFill>
            <a:miter lim="800000"/>
            <a:headEnd/>
            <a:tailEnd/>
          </a:ln>
        </p:spPr>
      </p:sp>
      <p:sp>
        <p:nvSpPr>
          <p:cNvPr id="47106" name="Notes Placeholder 2"/>
          <p:cNvSpPr>
            <a:spLocks noGrp="1"/>
          </p:cNvSpPr>
          <p:nvPr>
            <p:ph type="body" idx="1"/>
          </p:nvPr>
        </p:nvSpPr>
        <p:spPr>
          <a:noFill/>
          <a:ln/>
        </p:spPr>
        <p:txBody>
          <a:bodyPr/>
          <a:lstStyle/>
          <a:p>
            <a:pPr eaLnBrk="1" hangingPunct="1">
              <a:spcBef>
                <a:spcPct val="0"/>
              </a:spcBef>
            </a:pPr>
            <a:r>
              <a:rPr lang="en-US" dirty="0" smtClean="0"/>
              <a:t>For further</a:t>
            </a:r>
            <a:r>
              <a:rPr lang="en-US" baseline="0" dirty="0" smtClean="0"/>
              <a:t> information about </a:t>
            </a:r>
            <a:r>
              <a:rPr lang="en-US" dirty="0" smtClean="0"/>
              <a:t>performance tuning, see the Performance</a:t>
            </a:r>
            <a:r>
              <a:rPr lang="en-US" baseline="0" dirty="0" smtClean="0"/>
              <a:t> </a:t>
            </a:r>
            <a:r>
              <a:rPr lang="en-US" dirty="0" smtClean="0"/>
              <a:t>section of this course.</a:t>
            </a:r>
          </a:p>
          <a:p>
            <a:pPr eaLnBrk="1" hangingPunct="1">
              <a:spcBef>
                <a:spcPct val="0"/>
              </a:spcBef>
            </a:pPr>
            <a:endParaRPr lang="en-US" dirty="0" smtClean="0"/>
          </a:p>
          <a:p>
            <a:pPr eaLnBrk="1" hangingPunct="1">
              <a:spcBef>
                <a:spcPct val="0"/>
              </a:spcBef>
            </a:pPr>
            <a:r>
              <a:rPr lang="en-US" dirty="0" smtClean="0"/>
              <a:t>On-64 bit systems, </a:t>
            </a:r>
            <a:r>
              <a:rPr lang="en-US" dirty="0" err="1" smtClean="0"/>
              <a:t>libperl.so</a:t>
            </a:r>
            <a:r>
              <a:rPr lang="en-US" dirty="0" smtClean="0"/>
              <a:t> might not be linked correctly.  This will cause the </a:t>
            </a:r>
            <a:r>
              <a:rPr lang="en-US" dirty="0" err="1" smtClean="0"/>
              <a:t>qadui</a:t>
            </a:r>
            <a:r>
              <a:rPr lang="en-US" dirty="0" smtClean="0"/>
              <a:t> </a:t>
            </a:r>
            <a:r>
              <a:rPr lang="en-US" dirty="0" err="1" smtClean="0"/>
              <a:t>WebApp</a:t>
            </a:r>
            <a:r>
              <a:rPr lang="en-US" dirty="0" smtClean="0"/>
              <a:t> to fail to authenticate.</a:t>
            </a:r>
          </a:p>
          <a:p>
            <a:pPr eaLnBrk="1" hangingPunct="1">
              <a:spcBef>
                <a:spcPct val="0"/>
              </a:spcBef>
            </a:pPr>
            <a:r>
              <a:rPr lang="en-US" i="1" dirty="0" smtClean="0"/>
              <a:t>2010-09-27 00:01:41,466 ERROR </a:t>
            </a:r>
            <a:r>
              <a:rPr lang="en-US" i="1" dirty="0" err="1" smtClean="0"/>
              <a:t>com.qad.desktop.cgi.CGIServlet</a:t>
            </a:r>
            <a:r>
              <a:rPr lang="en-US" i="1" dirty="0" smtClean="0"/>
              <a:t> [Thread-36] </a:t>
            </a:r>
            <a:r>
              <a:rPr lang="en-US" i="1" dirty="0" err="1" smtClean="0"/>
              <a:t>runCGI</a:t>
            </a:r>
            <a:r>
              <a:rPr lang="en-US" i="1" dirty="0" smtClean="0"/>
              <a:t> (</a:t>
            </a:r>
            <a:r>
              <a:rPr lang="en-US" i="1" dirty="0" err="1" smtClean="0"/>
              <a:t>stderr</a:t>
            </a:r>
            <a:r>
              <a:rPr lang="en-US" i="1" dirty="0" smtClean="0"/>
              <a:t>):</a:t>
            </a:r>
            <a:r>
              <a:rPr lang="en-US" i="1" dirty="0" err="1" smtClean="0"/>
              <a:t>perl</a:t>
            </a:r>
            <a:r>
              <a:rPr lang="en-US" i="1" dirty="0" smtClean="0"/>
              <a:t>: error while loading shared libraries: </a:t>
            </a:r>
            <a:r>
              <a:rPr lang="en-US" i="1" dirty="0" err="1" smtClean="0"/>
              <a:t>libperl.so</a:t>
            </a:r>
            <a:r>
              <a:rPr lang="en-US" i="1" dirty="0" smtClean="0"/>
              <a:t>: cannot open shared object file: No such file or directory</a:t>
            </a:r>
          </a:p>
          <a:p>
            <a:pPr eaLnBrk="1" hangingPunct="1">
              <a:spcBef>
                <a:spcPct val="0"/>
              </a:spcBef>
            </a:pPr>
            <a:endParaRPr lang="en-US" i="1" dirty="0" smtClean="0"/>
          </a:p>
          <a:p>
            <a:pPr eaLnBrk="1" hangingPunct="1">
              <a:spcBef>
                <a:spcPct val="0"/>
              </a:spcBef>
            </a:pPr>
            <a:r>
              <a:rPr lang="en-US" dirty="0" smtClean="0"/>
              <a:t>You can solve this by linking </a:t>
            </a:r>
            <a:r>
              <a:rPr lang="en-US" dirty="0" err="1" smtClean="0"/>
              <a:t>libperl.so</a:t>
            </a:r>
            <a:r>
              <a:rPr lang="en-US" dirty="0" smtClean="0"/>
              <a:t>:</a:t>
            </a:r>
          </a:p>
          <a:p>
            <a:pPr eaLnBrk="1" hangingPunct="1">
              <a:spcBef>
                <a:spcPct val="0"/>
              </a:spcBef>
            </a:pPr>
            <a:endParaRPr lang="en-US" dirty="0" smtClean="0"/>
          </a:p>
          <a:p>
            <a:pPr eaLnBrk="1" hangingPunct="1">
              <a:spcBef>
                <a:spcPct val="0"/>
              </a:spcBef>
            </a:pPr>
            <a:r>
              <a:rPr lang="en-US" dirty="0" smtClean="0"/>
              <a:t> </a:t>
            </a:r>
            <a:r>
              <a:rPr lang="en-US" dirty="0" err="1" smtClean="0"/>
              <a:t>ln</a:t>
            </a:r>
            <a:r>
              <a:rPr lang="en-US" dirty="0" smtClean="0"/>
              <a:t> -s /lib64/perl5/5.8.8/x86_64-linux-thread-multi/CORE/</a:t>
            </a:r>
            <a:r>
              <a:rPr lang="en-US" dirty="0" err="1" smtClean="0"/>
              <a:t>libperl.so</a:t>
            </a:r>
            <a:r>
              <a:rPr lang="en-US" dirty="0" smtClean="0"/>
              <a:t> /</a:t>
            </a:r>
            <a:r>
              <a:rPr lang="en-US" dirty="0" err="1" smtClean="0"/>
              <a:t>usr</a:t>
            </a:r>
            <a:r>
              <a:rPr lang="en-US" dirty="0" smtClean="0"/>
              <a:t>/lib64/</a:t>
            </a:r>
            <a:r>
              <a:rPr lang="en-US" dirty="0" err="1" smtClean="0"/>
              <a:t>libperl.so</a:t>
            </a:r>
            <a:endParaRPr lang="en-US" dirty="0" smtClean="0"/>
          </a:p>
          <a:p>
            <a:pPr eaLnBrk="1" hangingPunct="1">
              <a:spcBef>
                <a:spcPct val="0"/>
              </a:spcBef>
            </a:pPr>
            <a:endParaRPr lang="en-US" dirty="0" smtClean="0"/>
          </a:p>
          <a:p>
            <a:pPr eaLnBrk="1" hangingPunct="1">
              <a:spcBef>
                <a:spcPct val="0"/>
              </a:spcBef>
            </a:pPr>
            <a:endParaRPr lang="en-US" dirty="0"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Slide Image Placeholder 1"/>
          <p:cNvSpPr>
            <a:spLocks noGrp="1" noRot="1" noChangeAspect="1"/>
          </p:cNvSpPr>
          <p:nvPr>
            <p:ph type="sldImg"/>
          </p:nvPr>
        </p:nvSpPr>
        <p:spPr bwMode="auto">
          <a:noFill/>
          <a:ln>
            <a:solidFill>
              <a:srgbClr val="000000"/>
            </a:solidFill>
            <a:miter lim="800000"/>
            <a:headEnd/>
            <a:tailEnd/>
          </a:ln>
        </p:spPr>
      </p:sp>
      <p:sp>
        <p:nvSpPr>
          <p:cNvPr id="50178"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Slide Image Placeholder 1"/>
          <p:cNvSpPr>
            <a:spLocks noGrp="1" noRot="1" noChangeAspect="1"/>
          </p:cNvSpPr>
          <p:nvPr>
            <p:ph type="sldImg"/>
          </p:nvPr>
        </p:nvSpPr>
        <p:spPr bwMode="auto">
          <a:noFill/>
          <a:ln>
            <a:solidFill>
              <a:srgbClr val="000000"/>
            </a:solidFill>
            <a:miter lim="800000"/>
            <a:headEnd/>
            <a:tailEnd/>
          </a:ln>
        </p:spPr>
      </p:sp>
      <p:sp>
        <p:nvSpPr>
          <p:cNvPr id="52226"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Slide Image Placeholder 1"/>
          <p:cNvSpPr>
            <a:spLocks noGrp="1" noRot="1" noChangeAspect="1"/>
          </p:cNvSpPr>
          <p:nvPr>
            <p:ph type="sldImg"/>
          </p:nvPr>
        </p:nvSpPr>
        <p:spPr bwMode="auto">
          <a:noFill/>
          <a:ln>
            <a:solidFill>
              <a:srgbClr val="000000"/>
            </a:solidFill>
            <a:miter lim="800000"/>
            <a:headEnd/>
            <a:tailEnd/>
          </a:ln>
        </p:spPr>
      </p:sp>
      <p:sp>
        <p:nvSpPr>
          <p:cNvPr id="5427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Slide Image Placeholder 1"/>
          <p:cNvSpPr>
            <a:spLocks noGrp="1" noRot="1" noChangeAspect="1"/>
          </p:cNvSpPr>
          <p:nvPr>
            <p:ph type="sldImg"/>
          </p:nvPr>
        </p:nvSpPr>
        <p:spPr bwMode="auto">
          <a:noFill/>
          <a:ln>
            <a:solidFill>
              <a:srgbClr val="000000"/>
            </a:solidFill>
            <a:miter lim="800000"/>
            <a:headEnd/>
            <a:tailEnd/>
          </a:ln>
        </p:spPr>
      </p:sp>
      <p:sp>
        <p:nvSpPr>
          <p:cNvPr id="56322" name="Notes Placeholder 2"/>
          <p:cNvSpPr>
            <a:spLocks noGrp="1"/>
          </p:cNvSpPr>
          <p:nvPr>
            <p:ph type="body" idx="1"/>
          </p:nvPr>
        </p:nvSpPr>
        <p:spPr>
          <a:noFill/>
          <a:ln/>
        </p:spPr>
        <p:txBody>
          <a:bodyPr/>
          <a:lstStyle/>
          <a:p>
            <a:pPr eaLnBrk="1" hangingPunct="1">
              <a:spcBef>
                <a:spcPct val="0"/>
              </a:spcBef>
            </a:pPr>
            <a:r>
              <a:rPr lang="en-US" dirty="0" smtClean="0"/>
              <a:t>This is based on the QRA Logger project.</a:t>
            </a:r>
          </a:p>
          <a:p>
            <a:pPr eaLnBrk="1" hangingPunct="1">
              <a:spcBef>
                <a:spcPct val="0"/>
              </a:spcBef>
            </a:pPr>
            <a:endParaRPr lang="en-US" dirty="0" smtClean="0"/>
          </a:p>
          <a:p>
            <a:pPr eaLnBrk="1" hangingPunct="1">
              <a:spcBef>
                <a:spcPct val="0"/>
              </a:spcBef>
            </a:pPr>
            <a:r>
              <a:rPr lang="en-US" dirty="0" smtClean="0"/>
              <a:t>Logging is based on a publish-subscribe mechanism.</a:t>
            </a:r>
            <a:r>
              <a:rPr lang="en-US" baseline="0" dirty="0" smtClean="0"/>
              <a:t> </a:t>
            </a:r>
            <a:r>
              <a:rPr lang="en-US" dirty="0" smtClean="0"/>
              <a:t>Publish statements are generated in the code for all methods.</a:t>
            </a:r>
          </a:p>
          <a:p>
            <a:pPr eaLnBrk="1" hangingPunct="1">
              <a:spcBef>
                <a:spcPct val="0"/>
              </a:spcBef>
            </a:pPr>
            <a:endParaRPr lang="en-US" dirty="0" smtClean="0"/>
          </a:p>
          <a:p>
            <a:pPr eaLnBrk="1" hangingPunct="1">
              <a:spcBef>
                <a:spcPct val="0"/>
              </a:spcBef>
            </a:pPr>
            <a:r>
              <a:rPr lang="en-US" dirty="0" smtClean="0"/>
              <a:t>The </a:t>
            </a:r>
            <a:r>
              <a:rPr lang="en-US" dirty="0" err="1" smtClean="0"/>
              <a:t>ComponentPool</a:t>
            </a:r>
            <a:r>
              <a:rPr lang="en-US" dirty="0" smtClean="0"/>
              <a:t> component subscribes to certain log events based on the specified logging level.</a:t>
            </a:r>
          </a:p>
          <a:p>
            <a:pPr eaLnBrk="1" hangingPunct="1">
              <a:spcBef>
                <a:spcPct val="0"/>
              </a:spcBef>
            </a:pPr>
            <a:endParaRPr lang="en-US" dirty="0" smtClean="0"/>
          </a:p>
          <a:p>
            <a:pPr eaLnBrk="1" hangingPunct="1">
              <a:spcBef>
                <a:spcPct val="0"/>
              </a:spcBef>
            </a:pPr>
            <a:r>
              <a:rPr lang="en-US" dirty="0" smtClean="0"/>
              <a:t>The </a:t>
            </a:r>
            <a:r>
              <a:rPr lang="en-US" dirty="0" err="1" smtClean="0"/>
              <a:t>TLogger</a:t>
            </a:r>
            <a:r>
              <a:rPr lang="en-US" dirty="0" smtClean="0"/>
              <a:t> component is responsible for writing out the logs.</a:t>
            </a:r>
          </a:p>
          <a:p>
            <a:pPr eaLnBrk="1" hangingPunct="1">
              <a:spcBef>
                <a:spcPct val="0"/>
              </a:spcBef>
            </a:pPr>
            <a:endParaRPr lang="en-US" dirty="0" smtClean="0"/>
          </a:p>
          <a:p>
            <a:pPr eaLnBrk="1" hangingPunct="1">
              <a:spcBef>
                <a:spcPct val="0"/>
              </a:spcBef>
            </a:pPr>
            <a:r>
              <a:rPr lang="en-US" dirty="0" smtClean="0"/>
              <a:t>Logging will be written to different files, according to the type of logging, but always at the same location.</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Slide Image Placeholder 1"/>
          <p:cNvSpPr>
            <a:spLocks noGrp="1" noRot="1" noChangeAspect="1"/>
          </p:cNvSpPr>
          <p:nvPr>
            <p:ph type="sldImg"/>
          </p:nvPr>
        </p:nvSpPr>
        <p:spPr bwMode="auto">
          <a:noFill/>
          <a:ln>
            <a:solidFill>
              <a:srgbClr val="000000"/>
            </a:solidFill>
            <a:miter lim="800000"/>
            <a:headEnd/>
            <a:tailEnd/>
          </a:ln>
        </p:spPr>
      </p:sp>
      <p:sp>
        <p:nvSpPr>
          <p:cNvPr id="58370" name="Notes Placeholder 2"/>
          <p:cNvSpPr>
            <a:spLocks noGrp="1"/>
          </p:cNvSpPr>
          <p:nvPr>
            <p:ph type="body" idx="1"/>
          </p:nvPr>
        </p:nvSpPr>
        <p:spPr>
          <a:noFill/>
          <a:ln/>
        </p:spPr>
        <p:txBody>
          <a:bodyPr/>
          <a:lstStyle/>
          <a:p>
            <a:pPr eaLnBrk="1" hangingPunct="1">
              <a:spcBef>
                <a:spcPct val="0"/>
              </a:spcBef>
            </a:pPr>
            <a:endParaRPr lang="en-US" smtClean="0"/>
          </a:p>
          <a:p>
            <a:pPr eaLnBrk="1" hangingPunct="1">
              <a:spcBef>
                <a:spcPct val="0"/>
              </a:spcBef>
            </a:pPr>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Slide Image Placeholder 1"/>
          <p:cNvSpPr>
            <a:spLocks noGrp="1" noRot="1" noChangeAspect="1"/>
          </p:cNvSpPr>
          <p:nvPr>
            <p:ph type="sldImg"/>
          </p:nvPr>
        </p:nvSpPr>
        <p:spPr bwMode="auto">
          <a:noFill/>
          <a:ln>
            <a:solidFill>
              <a:srgbClr val="000000"/>
            </a:solidFill>
            <a:miter lim="800000"/>
            <a:headEnd/>
            <a:tailEnd/>
          </a:ln>
        </p:spPr>
      </p:sp>
      <p:sp>
        <p:nvSpPr>
          <p:cNvPr id="60418" name="Notes Placeholder 2"/>
          <p:cNvSpPr>
            <a:spLocks noGrp="1"/>
          </p:cNvSpPr>
          <p:nvPr>
            <p:ph type="body" idx="1"/>
          </p:nvPr>
        </p:nvSpPr>
        <p:spPr>
          <a:noFill/>
          <a:ln/>
        </p:spPr>
        <p:txBody>
          <a:bodyPr/>
          <a:lstStyle/>
          <a:p>
            <a:pPr eaLnBrk="1" hangingPunct="1">
              <a:spcBef>
                <a:spcPct val="0"/>
              </a:spcBef>
            </a:pPr>
            <a:r>
              <a:rPr lang="en-US" dirty="0" smtClean="0"/>
              <a:t>The Report is generated to your default browser.</a:t>
            </a:r>
          </a:p>
          <a:p>
            <a:pPr eaLnBrk="1" hangingPunct="1">
              <a:spcBef>
                <a:spcPct val="0"/>
              </a:spcBef>
            </a:pPr>
            <a:endParaRPr lang="en-US" dirty="0" smtClean="0"/>
          </a:p>
          <a:p>
            <a:pPr eaLnBrk="1" hangingPunct="1">
              <a:spcBef>
                <a:spcPct val="0"/>
              </a:spcBef>
            </a:pPr>
            <a:r>
              <a:rPr lang="en-US" dirty="0" smtClean="0"/>
              <a:t>It</a:t>
            </a:r>
            <a:r>
              <a:rPr lang="en-US" baseline="0" dirty="0" smtClean="0"/>
              <a:t> s</a:t>
            </a:r>
            <a:r>
              <a:rPr lang="en-US" dirty="0" smtClean="0"/>
              <a:t>hows information on </a:t>
            </a:r>
            <a:r>
              <a:rPr lang="en-US" dirty="0" err="1" smtClean="0"/>
              <a:t>AppShell</a:t>
            </a:r>
            <a:r>
              <a:rPr lang="en-US" dirty="0" smtClean="0"/>
              <a:t>, plug-ins, client OS, log levels, workspaces, open forms, registries, assemblies and configuration.</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Slide Image Placeholder 1"/>
          <p:cNvSpPr>
            <a:spLocks noGrp="1" noRot="1" noChangeAspect="1"/>
          </p:cNvSpPr>
          <p:nvPr>
            <p:ph type="sldImg"/>
          </p:nvPr>
        </p:nvSpPr>
        <p:spPr bwMode="auto">
          <a:noFill/>
          <a:ln>
            <a:solidFill>
              <a:srgbClr val="000000"/>
            </a:solidFill>
            <a:miter lim="800000"/>
            <a:headEnd/>
            <a:tailEnd/>
          </a:ln>
        </p:spPr>
      </p:sp>
      <p:sp>
        <p:nvSpPr>
          <p:cNvPr id="62466"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Slide Image Placeholder 1"/>
          <p:cNvSpPr>
            <a:spLocks noGrp="1" noRot="1" noChangeAspect="1"/>
          </p:cNvSpPr>
          <p:nvPr>
            <p:ph type="sldImg"/>
          </p:nvPr>
        </p:nvSpPr>
        <p:spPr bwMode="auto">
          <a:noFill/>
          <a:ln>
            <a:solidFill>
              <a:srgbClr val="000000"/>
            </a:solidFill>
            <a:miter lim="800000"/>
            <a:headEnd/>
            <a:tailEnd/>
          </a:ln>
        </p:spPr>
      </p:sp>
      <p:sp>
        <p:nvSpPr>
          <p:cNvPr id="64514" name="Notes Placeholder 2"/>
          <p:cNvSpPr>
            <a:spLocks noGrp="1"/>
          </p:cNvSpPr>
          <p:nvPr>
            <p:ph type="body" idx="1"/>
          </p:nvPr>
        </p:nvSpPr>
        <p:spPr>
          <a:noFill/>
          <a:ln/>
        </p:spPr>
        <p:txBody>
          <a:bodyPr/>
          <a:lstStyle/>
          <a:p>
            <a:pPr eaLnBrk="1" hangingPunct="1">
              <a:spcBef>
                <a:spcPct val="0"/>
              </a:spcBef>
            </a:pPr>
            <a:endParaRPr lang="en-US" dirty="0" smtClean="0"/>
          </a:p>
          <a:p>
            <a:pPr eaLnBrk="1" hangingPunct="1">
              <a:spcBef>
                <a:spcPct val="0"/>
              </a:spcBef>
            </a:pPr>
            <a:r>
              <a:rPr lang="en-US" dirty="0" smtClean="0"/>
              <a:t>Where [INSTALL] is the chosen install directory.</a:t>
            </a:r>
          </a:p>
          <a:p>
            <a:pPr eaLnBrk="1" hangingPunct="1">
              <a:spcBef>
                <a:spcPct val="0"/>
              </a:spcBef>
            </a:pPr>
            <a:endParaRPr lang="en-US" dirty="0" smtClean="0"/>
          </a:p>
          <a:p>
            <a:pPr eaLnBrk="1" hangingPunct="1">
              <a:spcBef>
                <a:spcPct val="0"/>
              </a:spcBef>
            </a:pPr>
            <a:r>
              <a:rPr lang="en-US" dirty="0" smtClean="0"/>
              <a:t>For example:</a:t>
            </a:r>
          </a:p>
          <a:p>
            <a:pPr eaLnBrk="1" hangingPunct="1">
              <a:spcBef>
                <a:spcPct val="0"/>
              </a:spcBef>
            </a:pPr>
            <a:endParaRPr lang="en-US" dirty="0" smtClean="0"/>
          </a:p>
          <a:p>
            <a:pPr eaLnBrk="1" hangingPunct="1">
              <a:spcBef>
                <a:spcPct val="0"/>
              </a:spcBef>
            </a:pPr>
            <a:r>
              <a:rPr lang="en-US" dirty="0" smtClean="0"/>
              <a:t>C:\program files(x86)\QAD\QAD Enterprise Applications &lt;</a:t>
            </a:r>
            <a:r>
              <a:rPr lang="en-US" i="0" dirty="0" smtClean="0"/>
              <a:t>version</a:t>
            </a:r>
            <a:r>
              <a:rPr lang="en-US" dirty="0" smtClean="0"/>
              <a:t>&gt;</a:t>
            </a:r>
            <a:r>
              <a:rPr lang="en-US" baseline="0" dirty="0" smtClean="0"/>
              <a:t> </a:t>
            </a:r>
            <a:r>
              <a:rPr lang="en-US" dirty="0" smtClean="0"/>
              <a:t>EE\container\</a:t>
            </a:r>
            <a:r>
              <a:rPr lang="en-US" dirty="0" err="1" smtClean="0"/>
              <a:t>homeserver.config</a:t>
            </a:r>
            <a:endParaRPr lang="en-US"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p:cNvSpPr>
            <a:spLocks noGrp="1" noRot="1" noChangeAspect="1"/>
          </p:cNvSpPr>
          <p:nvPr>
            <p:ph type="sldImg"/>
          </p:nvPr>
        </p:nvSpPr>
        <p:spPr bwMode="auto">
          <a:noFill/>
          <a:ln>
            <a:solidFill>
              <a:srgbClr val="000000"/>
            </a:solidFill>
            <a:miter lim="800000"/>
            <a:headEnd/>
            <a:tailEnd/>
          </a:ln>
        </p:spPr>
      </p:sp>
      <p:sp>
        <p:nvSpPr>
          <p:cNvPr id="2765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Slide Image Placeholder 1"/>
          <p:cNvSpPr>
            <a:spLocks noGrp="1" noRot="1" noChangeAspect="1"/>
          </p:cNvSpPr>
          <p:nvPr>
            <p:ph type="sldImg"/>
          </p:nvPr>
        </p:nvSpPr>
        <p:spPr bwMode="auto">
          <a:noFill/>
          <a:ln>
            <a:solidFill>
              <a:srgbClr val="000000"/>
            </a:solidFill>
            <a:miter lim="800000"/>
            <a:headEnd/>
            <a:tailEnd/>
          </a:ln>
        </p:spPr>
      </p:sp>
      <p:sp>
        <p:nvSpPr>
          <p:cNvPr id="66562" name="Notes Placeholder 2"/>
          <p:cNvSpPr>
            <a:spLocks noGrp="1"/>
          </p:cNvSpPr>
          <p:nvPr>
            <p:ph type="body" idx="1"/>
          </p:nvPr>
        </p:nvSpPr>
        <p:spPr>
          <a:noFill/>
          <a:ln/>
        </p:spPr>
        <p:txBody>
          <a:bodyPr/>
          <a:lstStyle/>
          <a:p>
            <a:pPr eaLnBrk="1" hangingPunct="1">
              <a:spcBef>
                <a:spcPct val="0"/>
              </a:spcBef>
            </a:pPr>
            <a:r>
              <a:rPr lang="en-US" dirty="0" smtClean="0"/>
              <a:t>Where $MFG is the QAD</a:t>
            </a:r>
            <a:r>
              <a:rPr lang="en-US" baseline="0" dirty="0" smtClean="0"/>
              <a:t> </a:t>
            </a:r>
            <a:r>
              <a:rPr lang="en-US" dirty="0" smtClean="0"/>
              <a:t>ERP install directory.</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Slide Image Placeholder 1"/>
          <p:cNvSpPr>
            <a:spLocks noGrp="1" noRot="1" noChangeAspect="1"/>
          </p:cNvSpPr>
          <p:nvPr>
            <p:ph type="sldImg"/>
          </p:nvPr>
        </p:nvSpPr>
        <p:spPr bwMode="auto">
          <a:noFill/>
          <a:ln>
            <a:solidFill>
              <a:srgbClr val="000000"/>
            </a:solidFill>
            <a:miter lim="800000"/>
            <a:headEnd/>
            <a:tailEnd/>
          </a:ln>
        </p:spPr>
      </p:sp>
      <p:sp>
        <p:nvSpPr>
          <p:cNvPr id="68610" name="Notes Placeholder 2"/>
          <p:cNvSpPr>
            <a:spLocks noGrp="1"/>
          </p:cNvSpPr>
          <p:nvPr>
            <p:ph type="body" idx="1"/>
          </p:nvPr>
        </p:nvSpPr>
        <p:spPr>
          <a:noFill/>
          <a:ln/>
        </p:spPr>
        <p:txBody>
          <a:bodyPr/>
          <a:lstStyle/>
          <a:p>
            <a:pPr eaLnBrk="1" hangingPunct="1">
              <a:spcBef>
                <a:spcPct val="0"/>
              </a:spcBef>
            </a:pPr>
            <a:r>
              <a:rPr lang="en-US" dirty="0" smtClean="0"/>
              <a:t>Note that the &lt;</a:t>
            </a:r>
            <a:r>
              <a:rPr lang="en-US" dirty="0" err="1" smtClean="0"/>
              <a:t>statedirectory</a:t>
            </a:r>
            <a:r>
              <a:rPr lang="en-US" dirty="0" smtClean="0"/>
              <a:t>&gt; is blanked/</a:t>
            </a:r>
            <a:r>
              <a:rPr lang="en-US" dirty="0" err="1" smtClean="0"/>
              <a:t>nulled</a:t>
            </a:r>
            <a:r>
              <a:rPr lang="en-US" dirty="0" smtClean="0"/>
              <a:t>-out.</a:t>
            </a:r>
            <a:r>
              <a:rPr lang="en-US" baseline="0" dirty="0" smtClean="0"/>
              <a:t> </a:t>
            </a:r>
            <a:r>
              <a:rPr lang="en-US" dirty="0" smtClean="0"/>
              <a:t>Then state management will occur in the database via the </a:t>
            </a:r>
            <a:r>
              <a:rPr lang="en-US" dirty="0" err="1" smtClean="0"/>
              <a:t>fcInstance</a:t>
            </a:r>
            <a:r>
              <a:rPr lang="en-US" dirty="0" smtClean="0"/>
              <a:t> table instead of on disk</a:t>
            </a:r>
            <a:r>
              <a:rPr lang="en-US" b="0" dirty="0" smtClean="0"/>
              <a:t>.</a:t>
            </a:r>
          </a:p>
          <a:p>
            <a:pPr eaLnBrk="1" hangingPunct="1">
              <a:spcBef>
                <a:spcPct val="0"/>
              </a:spcBef>
            </a:pPr>
            <a:endParaRPr lang="en-US" b="0" dirty="0" smtClean="0"/>
          </a:p>
          <a:p>
            <a:pPr eaLnBrk="1" hangingPunct="1">
              <a:spcBef>
                <a:spcPct val="0"/>
              </a:spcBef>
            </a:pPr>
            <a:r>
              <a:rPr lang="en-US" b="0" dirty="0" smtClean="0"/>
              <a:t>This could be an important performance consideration.</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Slide Image Placeholder 1"/>
          <p:cNvSpPr>
            <a:spLocks noGrp="1" noRot="1" noChangeAspect="1"/>
          </p:cNvSpPr>
          <p:nvPr>
            <p:ph type="sldImg"/>
          </p:nvPr>
        </p:nvSpPr>
        <p:spPr bwMode="auto">
          <a:noFill/>
          <a:ln>
            <a:solidFill>
              <a:srgbClr val="000000"/>
            </a:solidFill>
            <a:miter lim="800000"/>
            <a:headEnd/>
            <a:tailEnd/>
          </a:ln>
        </p:spPr>
      </p:sp>
      <p:sp>
        <p:nvSpPr>
          <p:cNvPr id="70658" name="Notes Placeholder 2"/>
          <p:cNvSpPr>
            <a:spLocks noGrp="1"/>
          </p:cNvSpPr>
          <p:nvPr>
            <p:ph type="body" idx="1"/>
          </p:nvPr>
        </p:nvSpPr>
        <p:spPr>
          <a:noFill/>
          <a:ln/>
        </p:spPr>
        <p:txBody>
          <a:bodyPr/>
          <a:lstStyle/>
          <a:p>
            <a:pPr eaLnBrk="1" hangingPunct="1">
              <a:spcBef>
                <a:spcPct val="0"/>
              </a:spcBef>
            </a:pPr>
            <a:endParaRPr lang="en-US" dirty="0" smtClean="0">
              <a:solidFill>
                <a:srgbClr val="737373"/>
              </a:solidFill>
              <a:latin typeface="Courier New" pitchFamily="49" charset="0"/>
              <a:cs typeface="Courier New" pitchFamily="49" charset="0"/>
            </a:endParaRPr>
          </a:p>
          <a:p>
            <a:pPr eaLnBrk="1" hangingPunct="1">
              <a:spcBef>
                <a:spcPct val="0"/>
              </a:spcBef>
            </a:pPr>
            <a:endParaRPr lang="en-US" dirty="0"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Slide Image Placeholder 1"/>
          <p:cNvSpPr>
            <a:spLocks noGrp="1" noRot="1" noChangeAspect="1"/>
          </p:cNvSpPr>
          <p:nvPr>
            <p:ph type="sldImg"/>
          </p:nvPr>
        </p:nvSpPr>
        <p:spPr bwMode="auto">
          <a:noFill/>
          <a:ln>
            <a:solidFill>
              <a:srgbClr val="000000"/>
            </a:solidFill>
            <a:miter lim="800000"/>
            <a:headEnd/>
            <a:tailEnd/>
          </a:ln>
        </p:spPr>
      </p:sp>
      <p:sp>
        <p:nvSpPr>
          <p:cNvPr id="72706"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Slide Image Placeholder 1"/>
          <p:cNvSpPr>
            <a:spLocks noGrp="1" noRot="1" noChangeAspect="1"/>
          </p:cNvSpPr>
          <p:nvPr>
            <p:ph type="sldImg"/>
          </p:nvPr>
        </p:nvSpPr>
        <p:spPr bwMode="auto">
          <a:noFill/>
          <a:ln>
            <a:solidFill>
              <a:srgbClr val="000000"/>
            </a:solidFill>
            <a:miter lim="800000"/>
            <a:headEnd/>
            <a:tailEnd/>
          </a:ln>
        </p:spPr>
      </p:sp>
      <p:sp>
        <p:nvSpPr>
          <p:cNvPr id="7475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Slide Image Placeholder 1"/>
          <p:cNvSpPr>
            <a:spLocks noGrp="1" noRot="1" noChangeAspect="1"/>
          </p:cNvSpPr>
          <p:nvPr>
            <p:ph type="sldImg"/>
          </p:nvPr>
        </p:nvSpPr>
        <p:spPr bwMode="auto">
          <a:noFill/>
          <a:ln>
            <a:solidFill>
              <a:srgbClr val="000000"/>
            </a:solidFill>
            <a:miter lim="800000"/>
            <a:headEnd/>
            <a:tailEnd/>
          </a:ln>
        </p:spPr>
      </p:sp>
      <p:sp>
        <p:nvSpPr>
          <p:cNvPr id="76802"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Slide Image Placeholder 1"/>
          <p:cNvSpPr>
            <a:spLocks noGrp="1" noRot="1" noChangeAspect="1"/>
          </p:cNvSpPr>
          <p:nvPr>
            <p:ph type="sldImg"/>
          </p:nvPr>
        </p:nvSpPr>
        <p:spPr bwMode="auto">
          <a:noFill/>
          <a:ln>
            <a:solidFill>
              <a:srgbClr val="000000"/>
            </a:solidFill>
            <a:miter lim="800000"/>
            <a:headEnd/>
            <a:tailEnd/>
          </a:ln>
        </p:spPr>
      </p:sp>
      <p:sp>
        <p:nvSpPr>
          <p:cNvPr id="7885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Slide Image Placeholder 1"/>
          <p:cNvSpPr>
            <a:spLocks noGrp="1" noRot="1" noChangeAspect="1"/>
          </p:cNvSpPr>
          <p:nvPr>
            <p:ph type="sldImg"/>
          </p:nvPr>
        </p:nvSpPr>
        <p:spPr bwMode="auto">
          <a:noFill/>
          <a:ln>
            <a:solidFill>
              <a:srgbClr val="000000"/>
            </a:solidFill>
            <a:miter lim="800000"/>
            <a:headEnd/>
            <a:tailEnd/>
          </a:ln>
        </p:spPr>
      </p:sp>
      <p:sp>
        <p:nvSpPr>
          <p:cNvPr id="80898"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Slide Image Placeholder 1"/>
          <p:cNvSpPr>
            <a:spLocks noGrp="1" noRot="1" noChangeAspect="1"/>
          </p:cNvSpPr>
          <p:nvPr>
            <p:ph type="sldImg"/>
          </p:nvPr>
        </p:nvSpPr>
        <p:spPr bwMode="auto">
          <a:noFill/>
          <a:ln>
            <a:solidFill>
              <a:srgbClr val="000000"/>
            </a:solidFill>
            <a:miter lim="800000"/>
            <a:headEnd/>
            <a:tailEnd/>
          </a:ln>
        </p:spPr>
      </p:sp>
      <p:sp>
        <p:nvSpPr>
          <p:cNvPr id="82946" name="Notes Placeholder 2"/>
          <p:cNvSpPr>
            <a:spLocks noGrp="1"/>
          </p:cNvSpPr>
          <p:nvPr>
            <p:ph type="body" idx="1"/>
          </p:nvPr>
        </p:nvSpPr>
        <p:spPr>
          <a:noFill/>
          <a:ln/>
        </p:spPr>
        <p:txBody>
          <a:bodyPr/>
          <a:lstStyle/>
          <a:p>
            <a:pPr eaLnBrk="1" hangingPunct="1">
              <a:spcBef>
                <a:spcPct val="0"/>
              </a:spcBef>
            </a:pPr>
            <a:r>
              <a:rPr lang="en-US" dirty="0" smtClean="0"/>
              <a:t>Example definition</a:t>
            </a:r>
          </a:p>
          <a:p>
            <a:pPr eaLnBrk="1" hangingPunct="1">
              <a:spcBef>
                <a:spcPct val="0"/>
              </a:spcBef>
            </a:pPr>
            <a:endParaRPr lang="en-US" dirty="0" smtClean="0"/>
          </a:p>
          <a:p>
            <a:pPr eaLnBrk="1" hangingPunct="1">
              <a:spcBef>
                <a:spcPct val="0"/>
              </a:spcBef>
            </a:pPr>
            <a:r>
              <a:rPr lang="en-US" dirty="0" smtClean="0"/>
              <a:t>[</a:t>
            </a:r>
            <a:r>
              <a:rPr lang="en-US" dirty="0" err="1" smtClean="0"/>
              <a:t>UBroker.AS.qadfinpilot</a:t>
            </a:r>
            <a:r>
              <a:rPr lang="en-US" dirty="0" smtClean="0"/>
              <a:t>]</a:t>
            </a:r>
          </a:p>
          <a:p>
            <a:pPr eaLnBrk="1" hangingPunct="1">
              <a:spcBef>
                <a:spcPct val="0"/>
              </a:spcBef>
            </a:pPr>
            <a:r>
              <a:rPr lang="en-US" dirty="0" smtClean="0"/>
              <a:t>    </a:t>
            </a:r>
            <a:r>
              <a:rPr lang="en-US" dirty="0" err="1" smtClean="0"/>
              <a:t>appserviceNameList</a:t>
            </a:r>
            <a:r>
              <a:rPr lang="en-US" dirty="0" smtClean="0"/>
              <a:t>=</a:t>
            </a:r>
            <a:r>
              <a:rPr lang="en-US" dirty="0" err="1" smtClean="0"/>
              <a:t>qadfinpilot</a:t>
            </a:r>
            <a:endParaRPr lang="en-US" dirty="0" smtClean="0"/>
          </a:p>
          <a:p>
            <a:pPr eaLnBrk="1" hangingPunct="1">
              <a:spcBef>
                <a:spcPct val="0"/>
              </a:spcBef>
            </a:pPr>
            <a:r>
              <a:rPr lang="en-US" dirty="0" smtClean="0"/>
              <a:t>    </a:t>
            </a:r>
            <a:r>
              <a:rPr lang="en-US" dirty="0" err="1" smtClean="0"/>
              <a:t>brokerLogFile</a:t>
            </a:r>
            <a:r>
              <a:rPr lang="en-US" dirty="0" smtClean="0"/>
              <a:t>=/dr02/ee2010.1/</a:t>
            </a:r>
            <a:r>
              <a:rPr lang="en-US" dirty="0" err="1" smtClean="0"/>
              <a:t>qdt</a:t>
            </a:r>
            <a:r>
              <a:rPr lang="en-US" dirty="0" smtClean="0"/>
              <a:t>/logs/</a:t>
            </a:r>
            <a:r>
              <a:rPr lang="en-US" dirty="0" err="1" smtClean="0"/>
              <a:t>qadfinpilot.broker.log</a:t>
            </a:r>
            <a:endParaRPr lang="en-US" dirty="0" smtClean="0"/>
          </a:p>
          <a:p>
            <a:pPr eaLnBrk="1" hangingPunct="1">
              <a:spcBef>
                <a:spcPct val="0"/>
              </a:spcBef>
            </a:pPr>
            <a:r>
              <a:rPr lang="en-US" dirty="0" smtClean="0"/>
              <a:t>    </a:t>
            </a:r>
            <a:r>
              <a:rPr lang="en-US" dirty="0" err="1" smtClean="0"/>
              <a:t>controllingNameServer</a:t>
            </a:r>
            <a:r>
              <a:rPr lang="en-US" dirty="0" smtClean="0"/>
              <a:t>=NS1</a:t>
            </a:r>
          </a:p>
          <a:p>
            <a:pPr eaLnBrk="1" hangingPunct="1">
              <a:spcBef>
                <a:spcPct val="0"/>
              </a:spcBef>
            </a:pPr>
            <a:r>
              <a:rPr lang="en-US" dirty="0" smtClean="0"/>
              <a:t>    description=Financials </a:t>
            </a:r>
            <a:r>
              <a:rPr lang="en-US" dirty="0" err="1" smtClean="0"/>
              <a:t>AppServer</a:t>
            </a:r>
            <a:endParaRPr lang="en-US" dirty="0" smtClean="0"/>
          </a:p>
          <a:p>
            <a:pPr eaLnBrk="1" hangingPunct="1">
              <a:spcBef>
                <a:spcPct val="0"/>
              </a:spcBef>
            </a:pPr>
            <a:r>
              <a:rPr lang="en-US" dirty="0" smtClean="0"/>
              <a:t>    environment=</a:t>
            </a:r>
          </a:p>
          <a:p>
            <a:pPr eaLnBrk="1" hangingPunct="1">
              <a:spcBef>
                <a:spcPct val="0"/>
              </a:spcBef>
            </a:pPr>
            <a:r>
              <a:rPr lang="en-US" dirty="0" smtClean="0"/>
              <a:t>    </a:t>
            </a:r>
            <a:r>
              <a:rPr lang="en-US" dirty="0" err="1" smtClean="0"/>
              <a:t>initialSrvrInstance</a:t>
            </a:r>
            <a:r>
              <a:rPr lang="en-US" dirty="0" smtClean="0"/>
              <a:t>=2</a:t>
            </a:r>
          </a:p>
          <a:p>
            <a:pPr eaLnBrk="1" hangingPunct="1">
              <a:spcBef>
                <a:spcPct val="0"/>
              </a:spcBef>
            </a:pPr>
            <a:r>
              <a:rPr lang="en-US" dirty="0" smtClean="0"/>
              <a:t>    </a:t>
            </a:r>
            <a:r>
              <a:rPr lang="en-US" dirty="0" err="1" smtClean="0"/>
              <a:t>maxSrvrInstance</a:t>
            </a:r>
            <a:r>
              <a:rPr lang="en-US" dirty="0" smtClean="0"/>
              <a:t>=8</a:t>
            </a:r>
          </a:p>
          <a:p>
            <a:pPr eaLnBrk="1" hangingPunct="1">
              <a:spcBef>
                <a:spcPct val="0"/>
              </a:spcBef>
            </a:pPr>
            <a:r>
              <a:rPr lang="en-US" dirty="0" smtClean="0"/>
              <a:t>    </a:t>
            </a:r>
            <a:r>
              <a:rPr lang="en-US" dirty="0" err="1" smtClean="0"/>
              <a:t>minSrvrInstance</a:t>
            </a:r>
            <a:r>
              <a:rPr lang="en-US" dirty="0" smtClean="0"/>
              <a:t>=2</a:t>
            </a:r>
          </a:p>
          <a:p>
            <a:pPr eaLnBrk="1" hangingPunct="1">
              <a:spcBef>
                <a:spcPct val="0"/>
              </a:spcBef>
            </a:pPr>
            <a:r>
              <a:rPr lang="en-US" dirty="0" smtClean="0"/>
              <a:t>    </a:t>
            </a:r>
            <a:r>
              <a:rPr lang="en-US" dirty="0" err="1" smtClean="0"/>
              <a:t>operatingMode</a:t>
            </a:r>
            <a:r>
              <a:rPr lang="en-US" dirty="0" smtClean="0"/>
              <a:t>=Stateless</a:t>
            </a:r>
          </a:p>
          <a:p>
            <a:pPr eaLnBrk="1" hangingPunct="1">
              <a:spcBef>
                <a:spcPct val="0"/>
              </a:spcBef>
            </a:pPr>
            <a:r>
              <a:rPr lang="en-US" dirty="0" smtClean="0"/>
              <a:t>    </a:t>
            </a:r>
            <a:r>
              <a:rPr lang="en-US" dirty="0" err="1" smtClean="0"/>
              <a:t>portNumber</a:t>
            </a:r>
            <a:r>
              <a:rPr lang="en-US" dirty="0" smtClean="0"/>
              <a:t>=53810</a:t>
            </a:r>
          </a:p>
          <a:p>
            <a:pPr eaLnBrk="1" hangingPunct="1">
              <a:spcBef>
                <a:spcPct val="0"/>
              </a:spcBef>
            </a:pPr>
            <a:r>
              <a:rPr lang="en-US" dirty="0" smtClean="0"/>
              <a:t>    PROPATH=/dr02/ee2010.1/</a:t>
            </a:r>
            <a:r>
              <a:rPr lang="en-US" dirty="0" err="1" smtClean="0"/>
              <a:t>qdt</a:t>
            </a:r>
            <a:r>
              <a:rPr lang="en-US" dirty="0" smtClean="0"/>
              <a:t>/</a:t>
            </a:r>
            <a:r>
              <a:rPr lang="en-US" dirty="0" err="1" smtClean="0"/>
              <a:t>envs</a:t>
            </a:r>
            <a:r>
              <a:rPr lang="en-US" dirty="0" smtClean="0"/>
              <a:t>/pilot/</a:t>
            </a:r>
            <a:r>
              <a:rPr lang="en-US" dirty="0" err="1" smtClean="0"/>
              <a:t>configs</a:t>
            </a:r>
            <a:r>
              <a:rPr lang="en-US" dirty="0" smtClean="0"/>
              <a:t>:/dr02/ee2010.1/</a:t>
            </a:r>
            <a:r>
              <a:rPr lang="en-US" dirty="0" err="1" smtClean="0"/>
              <a:t>erp</a:t>
            </a:r>
            <a:r>
              <a:rPr lang="en-US" dirty="0" smtClean="0"/>
              <a:t>/fin/</a:t>
            </a:r>
            <a:r>
              <a:rPr lang="en-US" dirty="0" err="1" smtClean="0"/>
              <a:t>qxtend</a:t>
            </a:r>
            <a:r>
              <a:rPr lang="en-US" dirty="0" smtClean="0"/>
              <a:t>:/dr02/ee2010.1/</a:t>
            </a:r>
            <a:r>
              <a:rPr lang="en-US" dirty="0" err="1" smtClean="0"/>
              <a:t>erp</a:t>
            </a:r>
            <a:r>
              <a:rPr lang="en-US" dirty="0" smtClean="0"/>
              <a:t>/fin/patch:/dr02/ee2010.1/</a:t>
            </a:r>
            <a:r>
              <a:rPr lang="en-US" dirty="0" err="1" smtClean="0"/>
              <a:t>erp</a:t>
            </a:r>
            <a:r>
              <a:rPr lang="en-US" dirty="0" smtClean="0"/>
              <a:t>/</a:t>
            </a:r>
            <a:r>
              <a:rPr lang="en-US" dirty="0" err="1" smtClean="0"/>
              <a:t>qra</a:t>
            </a:r>
            <a:r>
              <a:rPr lang="en-US" dirty="0" smtClean="0"/>
              <a:t>:/dr02/ee2010.1/</a:t>
            </a:r>
            <a:r>
              <a:rPr lang="en-US" dirty="0" err="1" smtClean="0"/>
              <a:t>erp</a:t>
            </a:r>
            <a:r>
              <a:rPr lang="en-US" dirty="0" smtClean="0"/>
              <a:t>/</a:t>
            </a:r>
            <a:r>
              <a:rPr lang="en-US" dirty="0" err="1" smtClean="0"/>
              <a:t>qra</a:t>
            </a:r>
            <a:r>
              <a:rPr lang="en-US" dirty="0" smtClean="0"/>
              <a:t>/qra.pl:/dr02/ee2010.1/</a:t>
            </a:r>
            <a:r>
              <a:rPr lang="en-US" dirty="0" err="1" smtClean="0"/>
              <a:t>erp</a:t>
            </a:r>
            <a:r>
              <a:rPr lang="en-US" dirty="0" smtClean="0"/>
              <a:t>/fin:/dr02/ee2010.1/</a:t>
            </a:r>
            <a:r>
              <a:rPr lang="en-US" dirty="0" err="1" smtClean="0"/>
              <a:t>erp</a:t>
            </a:r>
            <a:r>
              <a:rPr lang="en-US" dirty="0" smtClean="0"/>
              <a:t>/fin/qadfin.pl:/dr02/ee2010.1/</a:t>
            </a:r>
            <a:r>
              <a:rPr lang="en-US" dirty="0" err="1" smtClean="0"/>
              <a:t>erp</a:t>
            </a:r>
            <a:r>
              <a:rPr lang="en-US" dirty="0" smtClean="0"/>
              <a:t>:/dr02/oe102b</a:t>
            </a:r>
          </a:p>
          <a:p>
            <a:pPr eaLnBrk="1" hangingPunct="1">
              <a:spcBef>
                <a:spcPct val="0"/>
              </a:spcBef>
            </a:pPr>
            <a:r>
              <a:rPr lang="en-US" dirty="0" smtClean="0"/>
              <a:t>    </a:t>
            </a:r>
            <a:r>
              <a:rPr lang="en-US" dirty="0" err="1" smtClean="0"/>
              <a:t>srvrActivateProc</a:t>
            </a:r>
            <a:r>
              <a:rPr lang="en-US" dirty="0" smtClean="0"/>
              <a:t>=program/</a:t>
            </a:r>
            <a:r>
              <a:rPr lang="en-US" dirty="0" err="1" smtClean="0"/>
              <a:t>activate.p</a:t>
            </a:r>
            <a:endParaRPr lang="en-US" dirty="0" smtClean="0"/>
          </a:p>
          <a:p>
            <a:pPr eaLnBrk="1" hangingPunct="1">
              <a:spcBef>
                <a:spcPct val="0"/>
              </a:spcBef>
            </a:pPr>
            <a:r>
              <a:rPr lang="en-US" dirty="0" smtClean="0"/>
              <a:t>    </a:t>
            </a:r>
            <a:r>
              <a:rPr lang="en-US" dirty="0" err="1" smtClean="0"/>
              <a:t>srvrConnectProc</a:t>
            </a:r>
            <a:r>
              <a:rPr lang="en-US" dirty="0" smtClean="0"/>
              <a:t>=program/</a:t>
            </a:r>
            <a:r>
              <a:rPr lang="en-US" dirty="0" err="1" smtClean="0"/>
              <a:t>connect.p</a:t>
            </a:r>
            <a:endParaRPr lang="en-US" dirty="0" smtClean="0"/>
          </a:p>
          <a:p>
            <a:pPr eaLnBrk="1" hangingPunct="1">
              <a:spcBef>
                <a:spcPct val="0"/>
              </a:spcBef>
            </a:pPr>
            <a:r>
              <a:rPr lang="en-US" dirty="0" smtClean="0"/>
              <a:t>    </a:t>
            </a:r>
            <a:r>
              <a:rPr lang="en-US" dirty="0" err="1" smtClean="0"/>
              <a:t>srvrDeactivateProc</a:t>
            </a:r>
            <a:r>
              <a:rPr lang="en-US" dirty="0" smtClean="0"/>
              <a:t>=program/</a:t>
            </a:r>
            <a:r>
              <a:rPr lang="en-US" dirty="0" err="1" smtClean="0"/>
              <a:t>deactivate.p</a:t>
            </a:r>
            <a:endParaRPr lang="en-US" dirty="0" smtClean="0"/>
          </a:p>
          <a:p>
            <a:pPr eaLnBrk="1" hangingPunct="1">
              <a:spcBef>
                <a:spcPct val="0"/>
              </a:spcBef>
            </a:pPr>
            <a:r>
              <a:rPr lang="en-US" dirty="0" smtClean="0"/>
              <a:t>    </a:t>
            </a:r>
            <a:r>
              <a:rPr lang="en-US" dirty="0" err="1" smtClean="0"/>
              <a:t>srvrLogFile</a:t>
            </a:r>
            <a:r>
              <a:rPr lang="en-US" dirty="0" smtClean="0"/>
              <a:t>=/dr02/ee2010.1/</a:t>
            </a:r>
            <a:r>
              <a:rPr lang="en-US" dirty="0" err="1" smtClean="0"/>
              <a:t>qdt</a:t>
            </a:r>
            <a:r>
              <a:rPr lang="en-US" dirty="0" smtClean="0"/>
              <a:t>/logs/</a:t>
            </a:r>
            <a:r>
              <a:rPr lang="en-US" dirty="0" err="1" smtClean="0"/>
              <a:t>qadfinpilot.server.log</a:t>
            </a:r>
            <a:endParaRPr lang="en-US" dirty="0" smtClean="0"/>
          </a:p>
          <a:p>
            <a:pPr eaLnBrk="1" hangingPunct="1">
              <a:spcBef>
                <a:spcPct val="0"/>
              </a:spcBef>
            </a:pPr>
            <a:r>
              <a:rPr lang="en-US" dirty="0" smtClean="0"/>
              <a:t>    </a:t>
            </a:r>
            <a:r>
              <a:rPr lang="en-US" dirty="0" err="1" smtClean="0"/>
              <a:t>srvrMaxPort</a:t>
            </a:r>
            <a:r>
              <a:rPr lang="en-US" dirty="0" smtClean="0"/>
              <a:t>=52020</a:t>
            </a:r>
          </a:p>
          <a:p>
            <a:pPr eaLnBrk="1" hangingPunct="1">
              <a:spcBef>
                <a:spcPct val="0"/>
              </a:spcBef>
            </a:pPr>
            <a:r>
              <a:rPr lang="en-US" dirty="0" smtClean="0"/>
              <a:t>    </a:t>
            </a:r>
            <a:r>
              <a:rPr lang="en-US" dirty="0" err="1" smtClean="0"/>
              <a:t>srvrMinPort</a:t>
            </a:r>
            <a:r>
              <a:rPr lang="en-US" dirty="0" smtClean="0"/>
              <a:t>=52011</a:t>
            </a:r>
          </a:p>
          <a:p>
            <a:pPr eaLnBrk="1" hangingPunct="1">
              <a:spcBef>
                <a:spcPct val="0"/>
              </a:spcBef>
            </a:pPr>
            <a:r>
              <a:rPr lang="en-US" dirty="0" smtClean="0"/>
              <a:t>    </a:t>
            </a:r>
            <a:r>
              <a:rPr lang="en-US" dirty="0" err="1" smtClean="0"/>
              <a:t>srvrShutdownProc</a:t>
            </a:r>
            <a:r>
              <a:rPr lang="en-US" dirty="0" smtClean="0"/>
              <a:t>=program/</a:t>
            </a:r>
            <a:r>
              <a:rPr lang="en-US" dirty="0" err="1" smtClean="0"/>
              <a:t>shutdown.p</a:t>
            </a:r>
            <a:endParaRPr lang="en-US" dirty="0" smtClean="0"/>
          </a:p>
          <a:p>
            <a:pPr eaLnBrk="1" hangingPunct="1">
              <a:spcBef>
                <a:spcPct val="0"/>
              </a:spcBef>
            </a:pPr>
            <a:r>
              <a:rPr lang="en-US" dirty="0" smtClean="0"/>
              <a:t>    </a:t>
            </a:r>
            <a:r>
              <a:rPr lang="en-US" dirty="0" err="1" smtClean="0"/>
              <a:t>srvrStartupParam</a:t>
            </a:r>
            <a:r>
              <a:rPr lang="en-US" dirty="0" smtClean="0"/>
              <a:t>=-</a:t>
            </a:r>
            <a:r>
              <a:rPr lang="en-US" dirty="0" err="1" smtClean="0"/>
              <a:t>rereadnolock</a:t>
            </a:r>
            <a:r>
              <a:rPr lang="en-US" dirty="0" smtClean="0"/>
              <a:t> -s 512 -</a:t>
            </a:r>
            <a:r>
              <a:rPr lang="en-US" dirty="0" err="1" smtClean="0"/>
              <a:t>mmax</a:t>
            </a:r>
            <a:r>
              <a:rPr lang="en-US" dirty="0" smtClean="0"/>
              <a:t> 16000 -</a:t>
            </a:r>
            <a:r>
              <a:rPr lang="en-US" dirty="0" err="1" smtClean="0"/>
              <a:t>inp</a:t>
            </a:r>
            <a:r>
              <a:rPr lang="en-US" dirty="0" smtClean="0"/>
              <a:t> 32000 -</a:t>
            </a:r>
            <a:r>
              <a:rPr lang="en-US" dirty="0" err="1" smtClean="0"/>
              <a:t>tok</a:t>
            </a:r>
            <a:r>
              <a:rPr lang="en-US" dirty="0" smtClean="0"/>
              <a:t> 20000 -TB 31 -TM 32 -Bt 10000 -</a:t>
            </a:r>
            <a:r>
              <a:rPr lang="en-US" dirty="0" err="1" smtClean="0"/>
              <a:t>cpinternal</a:t>
            </a:r>
            <a:r>
              <a:rPr lang="en-US" dirty="0" smtClean="0"/>
              <a:t> utf-8 -</a:t>
            </a:r>
            <a:r>
              <a:rPr lang="en-US" dirty="0" err="1" smtClean="0"/>
              <a:t>cpstream</a:t>
            </a:r>
            <a:r>
              <a:rPr lang="en-US" dirty="0" smtClean="0"/>
              <a:t> utf-8 -</a:t>
            </a:r>
            <a:r>
              <a:rPr lang="en-US" dirty="0" err="1" smtClean="0"/>
              <a:t>cpcoll</a:t>
            </a:r>
            <a:r>
              <a:rPr lang="en-US" dirty="0" smtClean="0"/>
              <a:t> basic</a:t>
            </a:r>
          </a:p>
          <a:p>
            <a:pPr eaLnBrk="1" hangingPunct="1">
              <a:spcBef>
                <a:spcPct val="0"/>
              </a:spcBef>
            </a:pPr>
            <a:r>
              <a:rPr lang="en-US" dirty="0" smtClean="0"/>
              <a:t>    </a:t>
            </a:r>
            <a:r>
              <a:rPr lang="en-US" dirty="0" err="1" smtClean="0"/>
              <a:t>srvrStartupProc</a:t>
            </a:r>
            <a:r>
              <a:rPr lang="en-US" dirty="0" smtClean="0"/>
              <a:t>=program/</a:t>
            </a:r>
            <a:r>
              <a:rPr lang="en-US" dirty="0" err="1" smtClean="0"/>
              <a:t>startup.p</a:t>
            </a:r>
            <a:endParaRPr lang="en-US" dirty="0" smtClean="0"/>
          </a:p>
          <a:p>
            <a:pPr eaLnBrk="1" hangingPunct="1">
              <a:spcBef>
                <a:spcPct val="0"/>
              </a:spcBef>
            </a:pPr>
            <a:r>
              <a:rPr lang="en-US" dirty="0" smtClean="0"/>
              <a:t>    </a:t>
            </a:r>
            <a:r>
              <a:rPr lang="en-US" dirty="0" err="1" smtClean="0"/>
              <a:t>sslEnable</a:t>
            </a:r>
            <a:r>
              <a:rPr lang="en-US" dirty="0" smtClean="0"/>
              <a:t>=0</a:t>
            </a:r>
          </a:p>
          <a:p>
            <a:pPr eaLnBrk="1" hangingPunct="1">
              <a:spcBef>
                <a:spcPct val="0"/>
              </a:spcBef>
            </a:pPr>
            <a:r>
              <a:rPr lang="en-US" dirty="0" smtClean="0"/>
              <a:t>    </a:t>
            </a:r>
            <a:r>
              <a:rPr lang="en-US" dirty="0" err="1" smtClean="0"/>
              <a:t>uuid</a:t>
            </a:r>
            <a:r>
              <a:rPr lang="en-US" dirty="0" smtClean="0"/>
              <a:t>=23c88154b11c24d8:-63250668:12b569c785a:-7ffd</a:t>
            </a:r>
          </a:p>
          <a:p>
            <a:pPr eaLnBrk="1" hangingPunct="1">
              <a:spcBef>
                <a:spcPct val="0"/>
              </a:spcBef>
            </a:pPr>
            <a:r>
              <a:rPr lang="en-US" dirty="0" smtClean="0"/>
              <a:t>    </a:t>
            </a:r>
            <a:r>
              <a:rPr lang="en-US" dirty="0" err="1" smtClean="0"/>
              <a:t>workDir</a:t>
            </a:r>
            <a:r>
              <a:rPr lang="en-US" dirty="0" smtClean="0"/>
              <a:t>=/dr02/ee2010.1/</a:t>
            </a:r>
            <a:r>
              <a:rPr lang="en-US" dirty="0" err="1" smtClean="0"/>
              <a:t>erp</a:t>
            </a:r>
            <a:r>
              <a:rPr lang="en-US" dirty="0" smtClean="0"/>
              <a:t>/fin</a:t>
            </a:r>
          </a:p>
          <a:p>
            <a:pPr eaLnBrk="1" hangingPunct="1">
              <a:spcBef>
                <a:spcPct val="0"/>
              </a:spcBef>
            </a:pPr>
            <a:endParaRPr lang="en-US"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Slide Image Placeholder 1"/>
          <p:cNvSpPr>
            <a:spLocks noGrp="1" noRot="1" noChangeAspect="1"/>
          </p:cNvSpPr>
          <p:nvPr>
            <p:ph type="sldImg"/>
          </p:nvPr>
        </p:nvSpPr>
        <p:spPr bwMode="auto">
          <a:noFill/>
          <a:ln>
            <a:solidFill>
              <a:srgbClr val="000000"/>
            </a:solidFill>
            <a:miter lim="800000"/>
            <a:headEnd/>
            <a:tailEnd/>
          </a:ln>
        </p:spPr>
      </p:sp>
      <p:sp>
        <p:nvSpPr>
          <p:cNvPr id="30722"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Slide Image Placeholder 1"/>
          <p:cNvSpPr>
            <a:spLocks noGrp="1" noRot="1" noChangeAspect="1"/>
          </p:cNvSpPr>
          <p:nvPr>
            <p:ph type="sldImg"/>
          </p:nvPr>
        </p:nvSpPr>
        <p:spPr bwMode="auto">
          <a:noFill/>
          <a:ln>
            <a:solidFill>
              <a:srgbClr val="000000"/>
            </a:solidFill>
            <a:miter lim="800000"/>
            <a:headEnd/>
            <a:tailEnd/>
          </a:ln>
        </p:spPr>
      </p:sp>
      <p:sp>
        <p:nvSpPr>
          <p:cNvPr id="8499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Slide Image Placeholder 1"/>
          <p:cNvSpPr>
            <a:spLocks noGrp="1" noRot="1" noChangeAspect="1"/>
          </p:cNvSpPr>
          <p:nvPr>
            <p:ph type="sldImg"/>
          </p:nvPr>
        </p:nvSpPr>
        <p:spPr bwMode="auto">
          <a:noFill/>
          <a:ln>
            <a:solidFill>
              <a:srgbClr val="000000"/>
            </a:solidFill>
            <a:miter lim="800000"/>
            <a:headEnd/>
            <a:tailEnd/>
          </a:ln>
        </p:spPr>
      </p:sp>
      <p:sp>
        <p:nvSpPr>
          <p:cNvPr id="87042" name="Notes Placeholder 2"/>
          <p:cNvSpPr>
            <a:spLocks noGrp="1"/>
          </p:cNvSpPr>
          <p:nvPr>
            <p:ph type="body" idx="1"/>
          </p:nvPr>
        </p:nvSpPr>
        <p:spPr>
          <a:noFill/>
          <a:ln/>
        </p:spPr>
        <p:txBody>
          <a:bodyPr/>
          <a:lstStyle/>
          <a:p>
            <a:pPr eaLnBrk="1" hangingPunct="1">
              <a:spcBef>
                <a:spcPct val="0"/>
              </a:spcBef>
            </a:pPr>
            <a:r>
              <a:rPr lang="en-US" dirty="0" smtClean="0"/>
              <a:t>In this example, 23500 would be the </a:t>
            </a:r>
            <a:r>
              <a:rPr lang="en-US" dirty="0" err="1" smtClean="0"/>
              <a:t>qadui_Aspilot</a:t>
            </a:r>
            <a:r>
              <a:rPr lang="en-US" dirty="0" smtClean="0"/>
              <a:t> </a:t>
            </a:r>
            <a:r>
              <a:rPr lang="en-US" dirty="0" err="1" smtClean="0"/>
              <a:t>Appserver</a:t>
            </a:r>
            <a:r>
              <a:rPr lang="en-US" dirty="0" smtClean="0"/>
              <a:t> port</a:t>
            </a:r>
            <a:r>
              <a:rPr lang="en-US" baseline="0" dirty="0" smtClean="0"/>
              <a:t> </a:t>
            </a:r>
            <a:r>
              <a:rPr lang="en-US" dirty="0" smtClean="0"/>
              <a:t>and 23100 would be the </a:t>
            </a:r>
            <a:r>
              <a:rPr lang="en-US" dirty="0" err="1" smtClean="0"/>
              <a:t>qadfinpilot</a:t>
            </a:r>
            <a:r>
              <a:rPr lang="en-US" dirty="0" smtClean="0"/>
              <a:t> </a:t>
            </a:r>
            <a:r>
              <a:rPr lang="en-US" dirty="0" err="1" smtClean="0"/>
              <a:t>AppServer</a:t>
            </a:r>
            <a:r>
              <a:rPr lang="en-US" dirty="0" smtClean="0"/>
              <a:t>.</a:t>
            </a:r>
          </a:p>
          <a:p>
            <a:pPr eaLnBrk="1" hangingPunct="1">
              <a:spcBef>
                <a:spcPct val="0"/>
              </a:spcBef>
            </a:pPr>
            <a:endParaRPr lang="en-US" dirty="0" smtClean="0"/>
          </a:p>
          <a:p>
            <a:pPr eaLnBrk="1" hangingPunct="1">
              <a:spcBef>
                <a:spcPct val="0"/>
              </a:spcBef>
            </a:pPr>
            <a:endParaRPr lang="en-US" dirty="0"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Slide Image Placeholder 1"/>
          <p:cNvSpPr>
            <a:spLocks noGrp="1" noRot="1" noChangeAspect="1"/>
          </p:cNvSpPr>
          <p:nvPr>
            <p:ph type="sldImg"/>
          </p:nvPr>
        </p:nvSpPr>
        <p:spPr bwMode="auto">
          <a:noFill/>
          <a:ln>
            <a:solidFill>
              <a:srgbClr val="000000"/>
            </a:solidFill>
            <a:miter lim="800000"/>
            <a:headEnd/>
            <a:tailEnd/>
          </a:ln>
        </p:spPr>
      </p:sp>
      <p:sp>
        <p:nvSpPr>
          <p:cNvPr id="8909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Slide Image Placeholder 1"/>
          <p:cNvSpPr>
            <a:spLocks noGrp="1" noRot="1" noChangeAspect="1"/>
          </p:cNvSpPr>
          <p:nvPr>
            <p:ph type="sldImg"/>
          </p:nvPr>
        </p:nvSpPr>
        <p:spPr bwMode="auto">
          <a:noFill/>
          <a:ln>
            <a:solidFill>
              <a:srgbClr val="000000"/>
            </a:solidFill>
            <a:miter lim="800000"/>
            <a:headEnd/>
            <a:tailEnd/>
          </a:ln>
        </p:spPr>
      </p:sp>
      <p:sp>
        <p:nvSpPr>
          <p:cNvPr id="91138" name="Notes Placeholder 2"/>
          <p:cNvSpPr>
            <a:spLocks noGrp="1"/>
          </p:cNvSpPr>
          <p:nvPr>
            <p:ph type="body" idx="1"/>
          </p:nvPr>
        </p:nvSpPr>
        <p:spPr>
          <a:noFill/>
          <a:ln/>
        </p:spPr>
        <p:txBody>
          <a:bodyPr/>
          <a:lstStyle/>
          <a:p>
            <a:pPr eaLnBrk="1" hangingPunct="1">
              <a:spcBef>
                <a:spcPct val="0"/>
              </a:spcBef>
            </a:pPr>
            <a:r>
              <a:rPr lang="en-US" dirty="0" smtClean="0"/>
              <a:t>The Security constraint:</a:t>
            </a:r>
          </a:p>
          <a:p>
            <a:pPr eaLnBrk="1" hangingPunct="1">
              <a:spcBef>
                <a:spcPct val="0"/>
              </a:spcBef>
            </a:pPr>
            <a:r>
              <a:rPr lang="en-US" dirty="0" smtClean="0"/>
              <a:t/>
            </a:r>
            <a:br>
              <a:rPr lang="en-US" dirty="0" smtClean="0"/>
            </a:br>
            <a:r>
              <a:rPr lang="en-US" dirty="0" smtClean="0"/>
              <a:t> &lt;</a:t>
            </a:r>
            <a:r>
              <a:rPr lang="en-US" dirty="0" err="1" smtClean="0"/>
              <a:t>SecurityConstraint</a:t>
            </a:r>
            <a:r>
              <a:rPr lang="en-US" dirty="0" smtClean="0"/>
              <a:t> key="admin" constraint="allow"&gt;</a:t>
            </a:r>
            <a:br>
              <a:rPr lang="en-US" dirty="0" smtClean="0"/>
            </a:br>
            <a:r>
              <a:rPr lang="en-US" dirty="0" smtClean="0"/>
              <a:t>  &lt;Role&gt;admin&lt;/Role&gt;</a:t>
            </a:r>
            <a:br>
              <a:rPr lang="en-US" dirty="0" smtClean="0"/>
            </a:br>
            <a:r>
              <a:rPr lang="en-US" dirty="0" smtClean="0"/>
              <a:t>  &lt;Role&gt;</a:t>
            </a:r>
            <a:r>
              <a:rPr lang="en-US" dirty="0" err="1" smtClean="0"/>
              <a:t>dtadmin</a:t>
            </a:r>
            <a:r>
              <a:rPr lang="en-US" dirty="0" smtClean="0"/>
              <a:t>&lt;/Role&gt;</a:t>
            </a:r>
            <a:br>
              <a:rPr lang="en-US" dirty="0" smtClean="0"/>
            </a:br>
            <a:r>
              <a:rPr lang="en-US" dirty="0" smtClean="0"/>
              <a:t>  &lt;Role&gt;</a:t>
            </a:r>
            <a:r>
              <a:rPr lang="en-US" dirty="0" err="1" smtClean="0"/>
              <a:t>qadadmin</a:t>
            </a:r>
            <a:r>
              <a:rPr lang="en-US" dirty="0" smtClean="0"/>
              <a:t>&lt;/Role&gt;</a:t>
            </a:r>
            <a:br>
              <a:rPr lang="en-US" dirty="0" smtClean="0"/>
            </a:br>
            <a:r>
              <a:rPr lang="en-US" dirty="0" smtClean="0"/>
              <a:t>  &lt;Role&gt;</a:t>
            </a:r>
            <a:r>
              <a:rPr lang="en-US" dirty="0" err="1" smtClean="0"/>
              <a:t>SuperUser</a:t>
            </a:r>
            <a:r>
              <a:rPr lang="en-US" dirty="0" smtClean="0"/>
              <a:t>&lt;/Role&gt;</a:t>
            </a:r>
            <a:br>
              <a:rPr lang="en-US" dirty="0" smtClean="0"/>
            </a:br>
            <a:r>
              <a:rPr lang="en-US" dirty="0" smtClean="0"/>
              <a:t>  &lt;User&gt;mfg&lt;/User&gt;</a:t>
            </a:r>
            <a:br>
              <a:rPr lang="en-US" dirty="0" smtClean="0"/>
            </a:br>
            <a:r>
              <a:rPr lang="en-US" dirty="0" smtClean="0"/>
              <a:t> &lt;/</a:t>
            </a:r>
            <a:r>
              <a:rPr lang="en-US" dirty="0" err="1" smtClean="0"/>
              <a:t>SecurityConstraint</a:t>
            </a:r>
            <a:r>
              <a:rPr lang="en-US" dirty="0" smtClean="0"/>
              <a:t>&gt;</a:t>
            </a:r>
            <a:br>
              <a:rPr lang="en-US" dirty="0" smtClean="0"/>
            </a:br>
            <a:r>
              <a:rPr lang="en-US" dirty="0" smtClean="0"/>
              <a:t/>
            </a:r>
            <a:br>
              <a:rPr lang="en-US" dirty="0" smtClean="0"/>
            </a:br>
            <a:r>
              <a:rPr lang="en-US" dirty="0" smtClean="0"/>
              <a:t>Add an additional one call </a:t>
            </a:r>
            <a:r>
              <a:rPr lang="en-US" dirty="0" err="1" smtClean="0"/>
              <a:t>processadmin</a:t>
            </a:r>
            <a:r>
              <a:rPr lang="en-US" dirty="0" smtClean="0"/>
              <a:t> and link it to an MFG/PRO role:</a:t>
            </a:r>
            <a:br>
              <a:rPr lang="en-US" dirty="0" smtClean="0"/>
            </a:br>
            <a:r>
              <a:rPr lang="en-US" dirty="0" smtClean="0"/>
              <a:t/>
            </a:r>
            <a:br>
              <a:rPr lang="en-US" dirty="0" smtClean="0"/>
            </a:br>
            <a:r>
              <a:rPr lang="en-US" dirty="0" smtClean="0"/>
              <a:t> &lt;</a:t>
            </a:r>
            <a:r>
              <a:rPr lang="en-US" dirty="0" err="1" smtClean="0"/>
              <a:t>SecurityConstraint</a:t>
            </a:r>
            <a:r>
              <a:rPr lang="en-US" dirty="0" smtClean="0"/>
              <a:t> key="</a:t>
            </a:r>
            <a:r>
              <a:rPr lang="en-US" dirty="0" err="1" smtClean="0"/>
              <a:t>processadmin</a:t>
            </a:r>
            <a:r>
              <a:rPr lang="en-US" dirty="0" smtClean="0"/>
              <a:t> " constraint="allow"&gt;</a:t>
            </a:r>
            <a:br>
              <a:rPr lang="en-US" dirty="0" smtClean="0"/>
            </a:br>
            <a:r>
              <a:rPr lang="en-US" dirty="0" smtClean="0"/>
              <a:t>  &lt;Role&gt;</a:t>
            </a:r>
            <a:r>
              <a:rPr lang="en-US" dirty="0" err="1" smtClean="0"/>
              <a:t>somerole</a:t>
            </a:r>
            <a:r>
              <a:rPr lang="en-US" dirty="0" smtClean="0"/>
              <a:t>&lt;/Role&gt;</a:t>
            </a:r>
            <a:br>
              <a:rPr lang="en-US" dirty="0" smtClean="0"/>
            </a:br>
            <a:r>
              <a:rPr lang="en-US" dirty="0" smtClean="0"/>
              <a:t> &lt;/</a:t>
            </a:r>
            <a:r>
              <a:rPr lang="en-US" dirty="0" err="1" smtClean="0"/>
              <a:t>SecurityConstraint</a:t>
            </a:r>
            <a:r>
              <a:rPr lang="en-US" dirty="0" smtClean="0"/>
              <a:t>&gt;</a:t>
            </a:r>
            <a:br>
              <a:rPr lang="en-US" dirty="0" smtClean="0"/>
            </a:br>
            <a:r>
              <a:rPr lang="en-US" dirty="0" smtClean="0"/>
              <a:t/>
            </a:r>
            <a:br>
              <a:rPr lang="en-US" dirty="0" smtClean="0"/>
            </a:br>
            <a:r>
              <a:rPr lang="en-US" dirty="0" smtClean="0"/>
              <a:t>A top-level menu folder, this is the current "Administration" folder:</a:t>
            </a:r>
            <a:br>
              <a:rPr lang="en-US" dirty="0" smtClean="0"/>
            </a:br>
            <a:r>
              <a:rPr lang="en-US" dirty="0" smtClean="0"/>
              <a:t/>
            </a:r>
            <a:br>
              <a:rPr lang="en-US" dirty="0" smtClean="0"/>
            </a:br>
            <a:r>
              <a:rPr lang="en-US" dirty="0" smtClean="0"/>
              <a:t>   &lt;</a:t>
            </a:r>
            <a:r>
              <a:rPr lang="en-US" dirty="0" err="1" smtClean="0"/>
              <a:t>ShellMenu</a:t>
            </a:r>
            <a:r>
              <a:rPr lang="en-US" dirty="0" smtClean="0"/>
              <a:t> key="images" </a:t>
            </a:r>
            <a:r>
              <a:rPr lang="en-US" dirty="0" err="1" smtClean="0"/>
              <a:t>menuType</a:t>
            </a:r>
            <a:r>
              <a:rPr lang="en-US" dirty="0" smtClean="0"/>
              <a:t>="application" label="${Admin}"</a:t>
            </a:r>
            <a:br>
              <a:rPr lang="en-US" dirty="0" smtClean="0"/>
            </a:br>
            <a:r>
              <a:rPr lang="en-US" dirty="0" smtClean="0"/>
              <a:t>security="admin"&gt;</a:t>
            </a:r>
            <a:br>
              <a:rPr lang="en-US" dirty="0" smtClean="0"/>
            </a:br>
            <a:r>
              <a:rPr lang="en-US" dirty="0" smtClean="0"/>
              <a:t/>
            </a:r>
            <a:br>
              <a:rPr lang="en-US" dirty="0" smtClean="0"/>
            </a:br>
            <a:r>
              <a:rPr lang="en-US" dirty="0" smtClean="0"/>
              <a:t>Add this one after the &lt;/</a:t>
            </a:r>
            <a:r>
              <a:rPr lang="en-US" dirty="0" err="1" smtClean="0"/>
              <a:t>ShellMenu</a:t>
            </a:r>
            <a:r>
              <a:rPr lang="en-US" dirty="0" smtClean="0"/>
              <a:t>&gt; from the above:</a:t>
            </a:r>
            <a:br>
              <a:rPr lang="en-US" dirty="0" smtClean="0"/>
            </a:br>
            <a:r>
              <a:rPr lang="en-US" dirty="0" smtClean="0"/>
              <a:t/>
            </a:r>
            <a:br>
              <a:rPr lang="en-US" dirty="0" smtClean="0"/>
            </a:br>
            <a:r>
              <a:rPr lang="en-US" dirty="0" smtClean="0"/>
              <a:t>   &lt;</a:t>
            </a:r>
            <a:r>
              <a:rPr lang="en-US" dirty="0" err="1" smtClean="0"/>
              <a:t>ShellMenu</a:t>
            </a:r>
            <a:r>
              <a:rPr lang="en-US" dirty="0" smtClean="0"/>
              <a:t> key="</a:t>
            </a:r>
            <a:r>
              <a:rPr lang="en-US" dirty="0" err="1" smtClean="0"/>
              <a:t>ProcessAdmin</a:t>
            </a:r>
            <a:r>
              <a:rPr lang="en-US" dirty="0" smtClean="0"/>
              <a:t>" </a:t>
            </a:r>
            <a:r>
              <a:rPr lang="en-US" dirty="0" err="1" smtClean="0"/>
              <a:t>menuType</a:t>
            </a:r>
            <a:r>
              <a:rPr lang="en-US" dirty="0" smtClean="0"/>
              <a:t>="application"</a:t>
            </a:r>
            <a:br>
              <a:rPr lang="en-US" dirty="0" smtClean="0"/>
            </a:br>
            <a:r>
              <a:rPr lang="en-US" dirty="0" smtClean="0"/>
              <a:t>label="</a:t>
            </a:r>
            <a:r>
              <a:rPr lang="en-US" dirty="0" err="1" smtClean="0"/>
              <a:t>ProcessAdmin</a:t>
            </a:r>
            <a:r>
              <a:rPr lang="en-US" dirty="0" smtClean="0"/>
              <a:t>" security="</a:t>
            </a:r>
            <a:r>
              <a:rPr lang="en-US" dirty="0" err="1" smtClean="0"/>
              <a:t>processadmin</a:t>
            </a:r>
            <a:r>
              <a:rPr lang="en-US" dirty="0" smtClean="0"/>
              <a:t>"&gt;</a:t>
            </a:r>
            <a:br>
              <a:rPr lang="en-US" dirty="0" smtClean="0"/>
            </a:br>
            <a:r>
              <a:rPr lang="en-US" dirty="0" smtClean="0"/>
              <a:t>   &lt;/</a:t>
            </a:r>
            <a:r>
              <a:rPr lang="en-US" dirty="0" err="1" smtClean="0"/>
              <a:t>ShellMenu</a:t>
            </a:r>
            <a:r>
              <a:rPr lang="en-US" dirty="0" smtClean="0"/>
              <a:t>&gt;</a:t>
            </a:r>
            <a:br>
              <a:rPr lang="en-US" dirty="0" smtClean="0"/>
            </a:br>
            <a:r>
              <a:rPr lang="en-US" dirty="0" smtClean="0"/>
              <a:t/>
            </a:r>
            <a:br>
              <a:rPr lang="en-US" dirty="0" smtClean="0"/>
            </a:br>
            <a:r>
              <a:rPr lang="en-US" dirty="0" smtClean="0"/>
              <a:t>Now add the desired Menu Item in the new folder.  Copy the current</a:t>
            </a:r>
            <a:r>
              <a:rPr lang="en-US" baseline="0" dirty="0" smtClean="0"/>
              <a:t> </a:t>
            </a:r>
            <a:r>
              <a:rPr lang="en-US" dirty="0" err="1" smtClean="0"/>
              <a:t>ProcessAdmin</a:t>
            </a:r>
            <a:r>
              <a:rPr lang="en-US" dirty="0" smtClean="0"/>
              <a:t> reference into the above section like this:</a:t>
            </a:r>
            <a:br>
              <a:rPr lang="en-US" dirty="0" smtClean="0"/>
            </a:br>
            <a:r>
              <a:rPr lang="en-US" dirty="0" smtClean="0"/>
              <a:t/>
            </a:r>
            <a:br>
              <a:rPr lang="en-US" dirty="0" smtClean="0"/>
            </a:br>
            <a:r>
              <a:rPr lang="en-US" dirty="0" smtClean="0"/>
              <a:t> &lt;</a:t>
            </a:r>
            <a:r>
              <a:rPr lang="en-US" dirty="0" err="1" smtClean="0"/>
              <a:t>ShellMenu</a:t>
            </a:r>
            <a:r>
              <a:rPr lang="en-US" dirty="0" smtClean="0"/>
              <a:t> key="</a:t>
            </a:r>
            <a:r>
              <a:rPr lang="en-US" dirty="0" err="1" smtClean="0"/>
              <a:t>ProcessAdmin</a:t>
            </a:r>
            <a:r>
              <a:rPr lang="en-US" dirty="0" smtClean="0"/>
              <a:t>" </a:t>
            </a:r>
            <a:r>
              <a:rPr lang="en-US" dirty="0" err="1" smtClean="0"/>
              <a:t>menuType</a:t>
            </a:r>
            <a:r>
              <a:rPr lang="en-US" dirty="0" smtClean="0"/>
              <a:t>="application"</a:t>
            </a:r>
            <a:br>
              <a:rPr lang="en-US" dirty="0" smtClean="0"/>
            </a:br>
            <a:r>
              <a:rPr lang="en-US" dirty="0" smtClean="0"/>
              <a:t>label="</a:t>
            </a:r>
            <a:r>
              <a:rPr lang="en-US" dirty="0" err="1" smtClean="0"/>
              <a:t>ProcessAdmin</a:t>
            </a:r>
            <a:r>
              <a:rPr lang="en-US" dirty="0" smtClean="0"/>
              <a:t>" security="</a:t>
            </a:r>
            <a:r>
              <a:rPr lang="en-US" dirty="0" err="1" smtClean="0"/>
              <a:t>processadmin</a:t>
            </a:r>
            <a:r>
              <a:rPr lang="en-US" dirty="0" smtClean="0"/>
              <a:t>"&gt;</a:t>
            </a:r>
            <a:br>
              <a:rPr lang="en-US" dirty="0" smtClean="0"/>
            </a:br>
            <a:r>
              <a:rPr lang="en-US" dirty="0" smtClean="0"/>
              <a:t/>
            </a:r>
            <a:br>
              <a:rPr lang="en-US" dirty="0" smtClean="0"/>
            </a:br>
            <a:r>
              <a:rPr lang="en-US" dirty="0" smtClean="0"/>
              <a:t>    &lt;</a:t>
            </a:r>
            <a:r>
              <a:rPr lang="en-US" dirty="0" err="1" smtClean="0"/>
              <a:t>ShellMenuItem</a:t>
            </a:r>
            <a:r>
              <a:rPr lang="en-US" dirty="0" smtClean="0"/>
              <a:t> key="menu.process.editor1"</a:t>
            </a:r>
            <a:br>
              <a:rPr lang="en-US" dirty="0" smtClean="0"/>
            </a:br>
            <a:r>
              <a:rPr lang="en-US" dirty="0" smtClean="0"/>
              <a:t>label="${</a:t>
            </a:r>
            <a:r>
              <a:rPr lang="en-US" dirty="0" err="1" smtClean="0"/>
              <a:t>ProcessEditor</a:t>
            </a:r>
            <a:r>
              <a:rPr lang="en-US" dirty="0" smtClean="0"/>
              <a:t>}" image="</a:t>
            </a:r>
            <a:r>
              <a:rPr lang="en-US" dirty="0" err="1" smtClean="0"/>
              <a:t>ProcessMap</a:t>
            </a:r>
            <a:r>
              <a:rPr lang="en-US" dirty="0" smtClean="0"/>
              <a:t>"&gt;</a:t>
            </a:r>
            <a:br>
              <a:rPr lang="en-US" dirty="0" smtClean="0"/>
            </a:br>
            <a:r>
              <a:rPr lang="en-US" dirty="0" smtClean="0"/>
              <a:t>     &lt;Command type="</a:t>
            </a:r>
            <a:r>
              <a:rPr lang="en-US" dirty="0" err="1" smtClean="0"/>
              <a:t>QAD.Commands.WebBrowserCommand</a:t>
            </a:r>
            <a:r>
              <a:rPr lang="en-US" dirty="0" smtClean="0"/>
              <a:t>"&gt;</a:t>
            </a:r>
            <a:br>
              <a:rPr lang="en-US" dirty="0" smtClean="0"/>
            </a:br>
            <a:r>
              <a:rPr lang="en-US" dirty="0" smtClean="0"/>
              <a:t>      &lt;Parameter</a:t>
            </a:r>
            <a:br>
              <a:rPr lang="en-US" dirty="0" smtClean="0"/>
            </a:br>
            <a:r>
              <a:rPr lang="en-US" dirty="0" smtClean="0"/>
              <a:t>value="${</a:t>
            </a:r>
            <a:r>
              <a:rPr lang="en-US" dirty="0" err="1" smtClean="0"/>
              <a:t>DesktopBaseUrl</a:t>
            </a:r>
            <a:r>
              <a:rPr lang="en-US" dirty="0" smtClean="0"/>
              <a:t>}/</a:t>
            </a:r>
            <a:r>
              <a:rPr lang="en-US" dirty="0" err="1" smtClean="0"/>
              <a:t>ProcessEditor.jsp?apisource</a:t>
            </a:r>
            <a:r>
              <a:rPr lang="en-US" dirty="0" smtClean="0"/>
              <a:t>=</a:t>
            </a:r>
            <a:r>
              <a:rPr lang="en-US" dirty="0" err="1" smtClean="0"/>
              <a:t>AppShell</a:t>
            </a:r>
            <a:r>
              <a:rPr lang="en-US" dirty="0" smtClean="0"/>
              <a:t>"</a:t>
            </a:r>
            <a:br>
              <a:rPr lang="en-US" dirty="0" smtClean="0"/>
            </a:br>
            <a:r>
              <a:rPr lang="en-US" dirty="0" smtClean="0"/>
              <a:t>type="</a:t>
            </a:r>
            <a:r>
              <a:rPr lang="en-US" dirty="0" err="1" smtClean="0"/>
              <a:t>System.Uri,System</a:t>
            </a:r>
            <a:r>
              <a:rPr lang="en-US" dirty="0" smtClean="0"/>
              <a:t>"/&gt;</a:t>
            </a:r>
            <a:br>
              <a:rPr lang="en-US" dirty="0" smtClean="0"/>
            </a:br>
            <a:r>
              <a:rPr lang="en-US" dirty="0" smtClean="0"/>
              <a:t>      &lt;Property name="Title" value="${</a:t>
            </a:r>
            <a:r>
              <a:rPr lang="en-US" dirty="0" err="1" smtClean="0"/>
              <a:t>ProcessEditor</a:t>
            </a:r>
            <a:r>
              <a:rPr lang="en-US" dirty="0" smtClean="0"/>
              <a:t>}"/&gt;</a:t>
            </a:r>
            <a:br>
              <a:rPr lang="en-US" dirty="0" smtClean="0"/>
            </a:br>
            <a:r>
              <a:rPr lang="en-US" dirty="0" smtClean="0"/>
              <a:t>     &lt;/Command&gt;</a:t>
            </a:r>
            <a:br>
              <a:rPr lang="en-US" dirty="0" smtClean="0"/>
            </a:br>
            <a:r>
              <a:rPr lang="en-US" dirty="0" smtClean="0"/>
              <a:t/>
            </a:r>
            <a:br>
              <a:rPr lang="en-US" dirty="0" smtClean="0"/>
            </a:br>
            <a:r>
              <a:rPr lang="en-US" dirty="0" smtClean="0"/>
              <a:t>&lt;/</a:t>
            </a:r>
            <a:r>
              <a:rPr lang="en-US" dirty="0" err="1" smtClean="0"/>
              <a:t>ShellMenu</a:t>
            </a:r>
            <a:r>
              <a:rPr lang="en-US" dirty="0" smtClean="0"/>
              <a:t>&gt;</a:t>
            </a:r>
            <a:br>
              <a:rPr lang="en-US" dirty="0" smtClean="0"/>
            </a:br>
            <a:r>
              <a:rPr lang="en-US" dirty="0" smtClean="0"/>
              <a:t/>
            </a:r>
            <a:br>
              <a:rPr lang="en-US" dirty="0" smtClean="0"/>
            </a:br>
            <a:r>
              <a:rPr lang="en-US" dirty="0" smtClean="0"/>
              <a:t>Note:</a:t>
            </a:r>
            <a:r>
              <a:rPr lang="en-US" baseline="0" dirty="0" smtClean="0"/>
              <a:t> </a:t>
            </a:r>
            <a:r>
              <a:rPr lang="en-US" dirty="0" smtClean="0"/>
              <a:t>Label terms are specified using ${SOME_TERM}.</a:t>
            </a:r>
            <a:r>
              <a:rPr lang="en-US" baseline="0" dirty="0" smtClean="0"/>
              <a:t> </a:t>
            </a:r>
            <a:r>
              <a:rPr lang="en-US" dirty="0" smtClean="0"/>
              <a:t>These will be</a:t>
            </a:r>
            <a:r>
              <a:rPr lang="en-US" baseline="0" dirty="0" smtClean="0"/>
              <a:t> </a:t>
            </a:r>
            <a:r>
              <a:rPr lang="en-US" dirty="0" smtClean="0"/>
              <a:t>translated if a label term is found in MFG/PRO at login.  It is</a:t>
            </a:r>
            <a:r>
              <a:rPr lang="en-US" baseline="0" dirty="0" smtClean="0"/>
              <a:t> </a:t>
            </a:r>
            <a:r>
              <a:rPr lang="en-US" dirty="0" smtClean="0"/>
              <a:t>important that the "key=..." values be</a:t>
            </a:r>
            <a:r>
              <a:rPr lang="en-US" baseline="0" dirty="0" smtClean="0"/>
              <a:t> </a:t>
            </a:r>
            <a:r>
              <a:rPr lang="en-US" dirty="0" smtClean="0"/>
              <a:t>unique.</a:t>
            </a:r>
            <a:br>
              <a:rPr lang="en-US" dirty="0" smtClean="0"/>
            </a:br>
            <a:endParaRPr lang="en-US" dirty="0"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Slide Image Placeholder 1"/>
          <p:cNvSpPr>
            <a:spLocks noGrp="1" noRot="1" noChangeAspect="1"/>
          </p:cNvSpPr>
          <p:nvPr>
            <p:ph type="sldImg"/>
          </p:nvPr>
        </p:nvSpPr>
        <p:spPr bwMode="auto">
          <a:noFill/>
          <a:ln>
            <a:solidFill>
              <a:srgbClr val="000000"/>
            </a:solidFill>
            <a:miter lim="800000"/>
            <a:headEnd/>
            <a:tailEnd/>
          </a:ln>
        </p:spPr>
      </p:sp>
      <p:sp>
        <p:nvSpPr>
          <p:cNvPr id="93186"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Slide Image Placeholder 1"/>
          <p:cNvSpPr>
            <a:spLocks noGrp="1" noRot="1" noChangeAspect="1"/>
          </p:cNvSpPr>
          <p:nvPr>
            <p:ph type="sldImg"/>
          </p:nvPr>
        </p:nvSpPr>
        <p:spPr bwMode="auto">
          <a:noFill/>
          <a:ln>
            <a:solidFill>
              <a:srgbClr val="000000"/>
            </a:solidFill>
            <a:miter lim="800000"/>
            <a:headEnd/>
            <a:tailEnd/>
          </a:ln>
        </p:spPr>
      </p:sp>
      <p:sp>
        <p:nvSpPr>
          <p:cNvPr id="95234" name="Notes Placeholder 2"/>
          <p:cNvSpPr>
            <a:spLocks noGrp="1"/>
          </p:cNvSpPr>
          <p:nvPr>
            <p:ph type="body" idx="1"/>
          </p:nvPr>
        </p:nvSpPr>
        <p:spPr>
          <a:noFill/>
          <a:ln/>
        </p:spPr>
        <p:txBody>
          <a:bodyPr/>
          <a:lstStyle/>
          <a:p>
            <a:pPr eaLnBrk="1" hangingPunct="1">
              <a:spcBef>
                <a:spcPct val="0"/>
              </a:spcBef>
            </a:pPr>
            <a:r>
              <a:rPr lang="en-US" dirty="0" smtClean="0"/>
              <a:t>The menu item and its security options are contained in the plugin-menu.xml file.</a:t>
            </a:r>
            <a:br>
              <a:rPr lang="en-US" dirty="0" smtClean="0"/>
            </a:br>
            <a:r>
              <a:rPr lang="en-US" dirty="0" smtClean="0"/>
              <a:t/>
            </a:r>
            <a:br>
              <a:rPr lang="en-US" dirty="0" smtClean="0"/>
            </a:br>
            <a:r>
              <a:rPr lang="en-US" dirty="0" smtClean="0"/>
              <a:t>The file contains three relevant sections.</a:t>
            </a:r>
            <a:br>
              <a:rPr lang="en-US" dirty="0" smtClean="0"/>
            </a:br>
            <a:r>
              <a:rPr lang="en-US" dirty="0" smtClean="0"/>
              <a:t/>
            </a:r>
            <a:br>
              <a:rPr lang="en-US" dirty="0" smtClean="0"/>
            </a:br>
            <a:r>
              <a:rPr lang="en-US" dirty="0" smtClean="0"/>
              <a:t>The Security constraint:</a:t>
            </a:r>
          </a:p>
          <a:p>
            <a:pPr eaLnBrk="1" hangingPunct="1">
              <a:spcBef>
                <a:spcPct val="0"/>
              </a:spcBef>
            </a:pPr>
            <a:r>
              <a:rPr lang="en-US" dirty="0" smtClean="0"/>
              <a:t/>
            </a:r>
            <a:br>
              <a:rPr lang="en-US" dirty="0" smtClean="0"/>
            </a:br>
            <a:r>
              <a:rPr lang="en-US" dirty="0" smtClean="0"/>
              <a:t> &lt;</a:t>
            </a:r>
            <a:r>
              <a:rPr lang="en-US" dirty="0" err="1" smtClean="0"/>
              <a:t>SecurityConstraint</a:t>
            </a:r>
            <a:r>
              <a:rPr lang="en-US" dirty="0" smtClean="0"/>
              <a:t> key="admin" constraint="allow"&gt;</a:t>
            </a:r>
            <a:br>
              <a:rPr lang="en-US" dirty="0" smtClean="0"/>
            </a:br>
            <a:r>
              <a:rPr lang="en-US" dirty="0" smtClean="0"/>
              <a:t>  &lt;Role&gt;admin&lt;/Role&gt;</a:t>
            </a:r>
            <a:br>
              <a:rPr lang="en-US" dirty="0" smtClean="0"/>
            </a:br>
            <a:r>
              <a:rPr lang="en-US" dirty="0" smtClean="0"/>
              <a:t>  &lt;Role&gt;</a:t>
            </a:r>
            <a:r>
              <a:rPr lang="en-US" dirty="0" err="1" smtClean="0"/>
              <a:t>dtadmin</a:t>
            </a:r>
            <a:r>
              <a:rPr lang="en-US" dirty="0" smtClean="0"/>
              <a:t>&lt;/Role&gt;</a:t>
            </a:r>
            <a:br>
              <a:rPr lang="en-US" dirty="0" smtClean="0"/>
            </a:br>
            <a:r>
              <a:rPr lang="en-US" dirty="0" smtClean="0"/>
              <a:t>  &lt;Role&gt;</a:t>
            </a:r>
            <a:r>
              <a:rPr lang="en-US" dirty="0" err="1" smtClean="0"/>
              <a:t>qadadmin</a:t>
            </a:r>
            <a:r>
              <a:rPr lang="en-US" dirty="0" smtClean="0"/>
              <a:t>&lt;/Role&gt;</a:t>
            </a:r>
            <a:br>
              <a:rPr lang="en-US" dirty="0" smtClean="0"/>
            </a:br>
            <a:r>
              <a:rPr lang="en-US" dirty="0" smtClean="0"/>
              <a:t>  &lt;Role&gt;</a:t>
            </a:r>
            <a:r>
              <a:rPr lang="en-US" dirty="0" err="1" smtClean="0"/>
              <a:t>SuperUser</a:t>
            </a:r>
            <a:r>
              <a:rPr lang="en-US" dirty="0" smtClean="0"/>
              <a:t>&lt;/Role&gt;</a:t>
            </a:r>
            <a:br>
              <a:rPr lang="en-US" dirty="0" smtClean="0"/>
            </a:br>
            <a:r>
              <a:rPr lang="en-US" dirty="0" smtClean="0"/>
              <a:t>  &lt;User&gt;mfg&lt;/User&gt;</a:t>
            </a:r>
            <a:br>
              <a:rPr lang="en-US" dirty="0" smtClean="0"/>
            </a:br>
            <a:r>
              <a:rPr lang="en-US" dirty="0" smtClean="0"/>
              <a:t> &lt;/</a:t>
            </a:r>
            <a:r>
              <a:rPr lang="en-US" dirty="0" err="1" smtClean="0"/>
              <a:t>SecurityConstraint</a:t>
            </a:r>
            <a:r>
              <a:rPr lang="en-US" dirty="0" smtClean="0"/>
              <a:t>&gt;</a:t>
            </a:r>
            <a:br>
              <a:rPr lang="en-US" dirty="0" smtClean="0"/>
            </a:br>
            <a:r>
              <a:rPr lang="en-US" dirty="0" smtClean="0"/>
              <a:t/>
            </a:r>
            <a:br>
              <a:rPr lang="en-US" dirty="0" smtClean="0"/>
            </a:br>
            <a:r>
              <a:rPr lang="en-US" dirty="0" smtClean="0"/>
              <a:t>Add an additional one call </a:t>
            </a:r>
            <a:r>
              <a:rPr lang="en-US" dirty="0" err="1" smtClean="0"/>
              <a:t>processadmin</a:t>
            </a:r>
            <a:r>
              <a:rPr lang="en-US" dirty="0" smtClean="0"/>
              <a:t> and link it to an MFG/PRO </a:t>
            </a:r>
            <a:r>
              <a:rPr lang="en-US" dirty="0" smtClean="0"/>
              <a:t>role:</a:t>
            </a:r>
            <a:r>
              <a:rPr lang="en-US" dirty="0" smtClean="0"/>
              <a:t/>
            </a:r>
            <a:br>
              <a:rPr lang="en-US" dirty="0" smtClean="0"/>
            </a:br>
            <a:r>
              <a:rPr lang="en-US" dirty="0" smtClean="0"/>
              <a:t/>
            </a:r>
            <a:br>
              <a:rPr lang="en-US" dirty="0" smtClean="0"/>
            </a:br>
            <a:r>
              <a:rPr lang="en-US" dirty="0" smtClean="0"/>
              <a:t> &lt;</a:t>
            </a:r>
            <a:r>
              <a:rPr lang="en-US" dirty="0" err="1" smtClean="0"/>
              <a:t>SecurityConstraint</a:t>
            </a:r>
            <a:r>
              <a:rPr lang="en-US" dirty="0" smtClean="0"/>
              <a:t> key="</a:t>
            </a:r>
            <a:r>
              <a:rPr lang="en-US" dirty="0" err="1" smtClean="0"/>
              <a:t>processadmin</a:t>
            </a:r>
            <a:r>
              <a:rPr lang="en-US" dirty="0" smtClean="0"/>
              <a:t> " constraint="allow"&gt;</a:t>
            </a:r>
            <a:br>
              <a:rPr lang="en-US" dirty="0" smtClean="0"/>
            </a:br>
            <a:r>
              <a:rPr lang="en-US" dirty="0" smtClean="0"/>
              <a:t>  &lt;Role&gt;</a:t>
            </a:r>
            <a:r>
              <a:rPr lang="en-US" dirty="0" err="1" smtClean="0"/>
              <a:t>somerole</a:t>
            </a:r>
            <a:r>
              <a:rPr lang="en-US" dirty="0" smtClean="0"/>
              <a:t>&lt;/Role&gt;</a:t>
            </a:r>
            <a:br>
              <a:rPr lang="en-US" dirty="0" smtClean="0"/>
            </a:br>
            <a:r>
              <a:rPr lang="en-US" dirty="0" smtClean="0"/>
              <a:t> &lt;/</a:t>
            </a:r>
            <a:r>
              <a:rPr lang="en-US" dirty="0" err="1" smtClean="0"/>
              <a:t>SecurityConstraint</a:t>
            </a:r>
            <a:r>
              <a:rPr lang="en-US" dirty="0" smtClean="0"/>
              <a:t>&gt;</a:t>
            </a:r>
            <a:br>
              <a:rPr lang="en-US" dirty="0" smtClean="0"/>
            </a:br>
            <a:r>
              <a:rPr lang="en-US" dirty="0" smtClean="0"/>
              <a:t/>
            </a:r>
            <a:br>
              <a:rPr lang="en-US" dirty="0" smtClean="0"/>
            </a:br>
            <a:r>
              <a:rPr lang="en-US" dirty="0" smtClean="0"/>
              <a:t>A top-level menu folder, this is the current "Administration" folder:</a:t>
            </a:r>
            <a:br>
              <a:rPr lang="en-US" dirty="0" smtClean="0"/>
            </a:br>
            <a:r>
              <a:rPr lang="en-US" dirty="0" smtClean="0"/>
              <a:t/>
            </a:r>
            <a:br>
              <a:rPr lang="en-US" dirty="0" smtClean="0"/>
            </a:br>
            <a:r>
              <a:rPr lang="en-US" dirty="0" smtClean="0"/>
              <a:t>   &lt;</a:t>
            </a:r>
            <a:r>
              <a:rPr lang="en-US" dirty="0" err="1" smtClean="0"/>
              <a:t>ShellMenu</a:t>
            </a:r>
            <a:r>
              <a:rPr lang="en-US" dirty="0" smtClean="0"/>
              <a:t> key="images" </a:t>
            </a:r>
            <a:r>
              <a:rPr lang="en-US" dirty="0" err="1" smtClean="0"/>
              <a:t>menuType</a:t>
            </a:r>
            <a:r>
              <a:rPr lang="en-US" dirty="0" smtClean="0"/>
              <a:t>="application" label="${Admin}"</a:t>
            </a:r>
            <a:br>
              <a:rPr lang="en-US" dirty="0" smtClean="0"/>
            </a:br>
            <a:r>
              <a:rPr lang="en-US" dirty="0" smtClean="0"/>
              <a:t>security="admin"&gt;</a:t>
            </a:r>
            <a:br>
              <a:rPr lang="en-US" dirty="0" smtClean="0"/>
            </a:br>
            <a:r>
              <a:rPr lang="en-US" dirty="0" smtClean="0"/>
              <a:t/>
            </a:r>
            <a:br>
              <a:rPr lang="en-US" dirty="0" smtClean="0"/>
            </a:br>
            <a:r>
              <a:rPr lang="en-US" dirty="0" smtClean="0"/>
              <a:t>Add this one after the &lt;/</a:t>
            </a:r>
            <a:r>
              <a:rPr lang="en-US" dirty="0" err="1" smtClean="0"/>
              <a:t>ShellMenu</a:t>
            </a:r>
            <a:r>
              <a:rPr lang="en-US" dirty="0" smtClean="0"/>
              <a:t>&gt; form the above:</a:t>
            </a:r>
            <a:br>
              <a:rPr lang="en-US" dirty="0" smtClean="0"/>
            </a:br>
            <a:r>
              <a:rPr lang="en-US" dirty="0" smtClean="0"/>
              <a:t/>
            </a:r>
            <a:br>
              <a:rPr lang="en-US" dirty="0" smtClean="0"/>
            </a:br>
            <a:r>
              <a:rPr lang="en-US" dirty="0" smtClean="0"/>
              <a:t>   &lt;</a:t>
            </a:r>
            <a:r>
              <a:rPr lang="en-US" dirty="0" err="1" smtClean="0"/>
              <a:t>ShellMenu</a:t>
            </a:r>
            <a:r>
              <a:rPr lang="en-US" dirty="0" smtClean="0"/>
              <a:t> key="</a:t>
            </a:r>
            <a:r>
              <a:rPr lang="en-US" dirty="0" err="1" smtClean="0"/>
              <a:t>ProcessAdmin</a:t>
            </a:r>
            <a:r>
              <a:rPr lang="en-US" dirty="0" smtClean="0"/>
              <a:t>" </a:t>
            </a:r>
            <a:r>
              <a:rPr lang="en-US" dirty="0" err="1" smtClean="0"/>
              <a:t>menuType</a:t>
            </a:r>
            <a:r>
              <a:rPr lang="en-US" dirty="0" smtClean="0"/>
              <a:t>="application"</a:t>
            </a:r>
            <a:br>
              <a:rPr lang="en-US" dirty="0" smtClean="0"/>
            </a:br>
            <a:r>
              <a:rPr lang="en-US" dirty="0" smtClean="0"/>
              <a:t>label="</a:t>
            </a:r>
            <a:r>
              <a:rPr lang="en-US" dirty="0" err="1" smtClean="0"/>
              <a:t>ProcessAdmin</a:t>
            </a:r>
            <a:r>
              <a:rPr lang="en-US" dirty="0" smtClean="0"/>
              <a:t>" security="</a:t>
            </a:r>
            <a:r>
              <a:rPr lang="en-US" dirty="0" err="1" smtClean="0"/>
              <a:t>processadmin</a:t>
            </a:r>
            <a:r>
              <a:rPr lang="en-US" dirty="0" smtClean="0"/>
              <a:t>"&gt;</a:t>
            </a:r>
            <a:br>
              <a:rPr lang="en-US" dirty="0" smtClean="0"/>
            </a:br>
            <a:r>
              <a:rPr lang="en-US" dirty="0" smtClean="0"/>
              <a:t>   &lt;/</a:t>
            </a:r>
            <a:r>
              <a:rPr lang="en-US" dirty="0" err="1" smtClean="0"/>
              <a:t>ShellMenu</a:t>
            </a:r>
            <a:r>
              <a:rPr lang="en-US" dirty="0" smtClean="0"/>
              <a:t>&gt;</a:t>
            </a:r>
            <a:br>
              <a:rPr lang="en-US" dirty="0" smtClean="0"/>
            </a:br>
            <a:r>
              <a:rPr lang="en-US" dirty="0" smtClean="0"/>
              <a:t/>
            </a:r>
            <a:br>
              <a:rPr lang="en-US" dirty="0" smtClean="0"/>
            </a:br>
            <a:r>
              <a:rPr lang="en-US" dirty="0" smtClean="0"/>
              <a:t>Now add the desired Menu Item in the new folder.  Copy the current </a:t>
            </a:r>
            <a:r>
              <a:rPr lang="en-US" dirty="0" err="1" smtClean="0"/>
              <a:t>ProcessAdmin</a:t>
            </a:r>
            <a:r>
              <a:rPr lang="en-US" dirty="0" smtClean="0"/>
              <a:t> reference into the above section like this:</a:t>
            </a:r>
            <a:br>
              <a:rPr lang="en-US" dirty="0" smtClean="0"/>
            </a:br>
            <a:r>
              <a:rPr lang="en-US" dirty="0" smtClean="0"/>
              <a:t/>
            </a:r>
            <a:br>
              <a:rPr lang="en-US" dirty="0" smtClean="0"/>
            </a:br>
            <a:r>
              <a:rPr lang="en-US" dirty="0" smtClean="0"/>
              <a:t> &lt;</a:t>
            </a:r>
            <a:r>
              <a:rPr lang="en-US" dirty="0" err="1" smtClean="0"/>
              <a:t>ShellMenu</a:t>
            </a:r>
            <a:r>
              <a:rPr lang="en-US" dirty="0" smtClean="0"/>
              <a:t> key="</a:t>
            </a:r>
            <a:r>
              <a:rPr lang="en-US" dirty="0" err="1" smtClean="0"/>
              <a:t>ProcessAdmin</a:t>
            </a:r>
            <a:r>
              <a:rPr lang="en-US" dirty="0" smtClean="0"/>
              <a:t>" </a:t>
            </a:r>
            <a:r>
              <a:rPr lang="en-US" dirty="0" err="1" smtClean="0"/>
              <a:t>menuType</a:t>
            </a:r>
            <a:r>
              <a:rPr lang="en-US" dirty="0" smtClean="0"/>
              <a:t>="application"</a:t>
            </a:r>
            <a:br>
              <a:rPr lang="en-US" dirty="0" smtClean="0"/>
            </a:br>
            <a:r>
              <a:rPr lang="en-US" dirty="0" smtClean="0"/>
              <a:t>label="</a:t>
            </a:r>
            <a:r>
              <a:rPr lang="en-US" dirty="0" err="1" smtClean="0"/>
              <a:t>ProcessAdmin</a:t>
            </a:r>
            <a:r>
              <a:rPr lang="en-US" dirty="0" smtClean="0"/>
              <a:t>" security="</a:t>
            </a:r>
            <a:r>
              <a:rPr lang="en-US" dirty="0" err="1" smtClean="0"/>
              <a:t>processadmin</a:t>
            </a:r>
            <a:r>
              <a:rPr lang="en-US" dirty="0" smtClean="0"/>
              <a:t>"&gt;</a:t>
            </a:r>
            <a:br>
              <a:rPr lang="en-US" dirty="0" smtClean="0"/>
            </a:br>
            <a:r>
              <a:rPr lang="en-US" dirty="0" smtClean="0"/>
              <a:t/>
            </a:r>
            <a:br>
              <a:rPr lang="en-US" dirty="0" smtClean="0"/>
            </a:br>
            <a:r>
              <a:rPr lang="en-US" dirty="0" smtClean="0"/>
              <a:t>    &lt;</a:t>
            </a:r>
            <a:r>
              <a:rPr lang="en-US" dirty="0" err="1" smtClean="0"/>
              <a:t>ShellMenuItem</a:t>
            </a:r>
            <a:r>
              <a:rPr lang="en-US" dirty="0" smtClean="0"/>
              <a:t> key="menu.process.editor1"</a:t>
            </a:r>
            <a:br>
              <a:rPr lang="en-US" dirty="0" smtClean="0"/>
            </a:br>
            <a:r>
              <a:rPr lang="en-US" dirty="0" smtClean="0"/>
              <a:t>label="${</a:t>
            </a:r>
            <a:r>
              <a:rPr lang="en-US" dirty="0" err="1" smtClean="0"/>
              <a:t>ProcessEditor</a:t>
            </a:r>
            <a:r>
              <a:rPr lang="en-US" dirty="0" smtClean="0"/>
              <a:t>}" image="</a:t>
            </a:r>
            <a:r>
              <a:rPr lang="en-US" dirty="0" err="1" smtClean="0"/>
              <a:t>ProcessMap</a:t>
            </a:r>
            <a:r>
              <a:rPr lang="en-US" dirty="0" smtClean="0"/>
              <a:t>"&gt;</a:t>
            </a:r>
            <a:br>
              <a:rPr lang="en-US" dirty="0" smtClean="0"/>
            </a:br>
            <a:r>
              <a:rPr lang="en-US" dirty="0" smtClean="0"/>
              <a:t>     &lt;Command type="</a:t>
            </a:r>
            <a:r>
              <a:rPr lang="en-US" dirty="0" err="1" smtClean="0"/>
              <a:t>QAD.Commands.WebBrowserCommand</a:t>
            </a:r>
            <a:r>
              <a:rPr lang="en-US" dirty="0" smtClean="0"/>
              <a:t>"&gt;</a:t>
            </a:r>
            <a:br>
              <a:rPr lang="en-US" dirty="0" smtClean="0"/>
            </a:br>
            <a:r>
              <a:rPr lang="en-US" dirty="0" smtClean="0"/>
              <a:t>      &lt;Parameter</a:t>
            </a:r>
            <a:br>
              <a:rPr lang="en-US" dirty="0" smtClean="0"/>
            </a:br>
            <a:r>
              <a:rPr lang="en-US" dirty="0" smtClean="0"/>
              <a:t>value="${</a:t>
            </a:r>
            <a:r>
              <a:rPr lang="en-US" dirty="0" err="1" smtClean="0"/>
              <a:t>DesktopBaseUrl</a:t>
            </a:r>
            <a:r>
              <a:rPr lang="en-US" dirty="0" smtClean="0"/>
              <a:t>}/</a:t>
            </a:r>
            <a:r>
              <a:rPr lang="en-US" dirty="0" err="1" smtClean="0"/>
              <a:t>ProcessEditor.jsp?apisource</a:t>
            </a:r>
            <a:r>
              <a:rPr lang="en-US" dirty="0" smtClean="0"/>
              <a:t>=</a:t>
            </a:r>
            <a:r>
              <a:rPr lang="en-US" dirty="0" err="1" smtClean="0"/>
              <a:t>AppShell</a:t>
            </a:r>
            <a:r>
              <a:rPr lang="en-US" dirty="0" smtClean="0"/>
              <a:t>"</a:t>
            </a:r>
            <a:br>
              <a:rPr lang="en-US" dirty="0" smtClean="0"/>
            </a:br>
            <a:r>
              <a:rPr lang="en-US" dirty="0" smtClean="0"/>
              <a:t>type="</a:t>
            </a:r>
            <a:r>
              <a:rPr lang="en-US" dirty="0" err="1" smtClean="0"/>
              <a:t>System.Uri,System</a:t>
            </a:r>
            <a:r>
              <a:rPr lang="en-US" dirty="0" smtClean="0"/>
              <a:t>"/&gt;</a:t>
            </a:r>
            <a:br>
              <a:rPr lang="en-US" dirty="0" smtClean="0"/>
            </a:br>
            <a:r>
              <a:rPr lang="en-US" dirty="0" smtClean="0"/>
              <a:t>      &lt;Property name="Title" value="${</a:t>
            </a:r>
            <a:r>
              <a:rPr lang="en-US" dirty="0" err="1" smtClean="0"/>
              <a:t>ProcessEditor</a:t>
            </a:r>
            <a:r>
              <a:rPr lang="en-US" dirty="0" smtClean="0"/>
              <a:t>}"/&gt;</a:t>
            </a:r>
            <a:br>
              <a:rPr lang="en-US" dirty="0" smtClean="0"/>
            </a:br>
            <a:r>
              <a:rPr lang="en-US" dirty="0" smtClean="0"/>
              <a:t>     &lt;/Command&gt;</a:t>
            </a:r>
            <a:br>
              <a:rPr lang="en-US" dirty="0" smtClean="0"/>
            </a:br>
            <a:r>
              <a:rPr lang="en-US" dirty="0" smtClean="0"/>
              <a:t/>
            </a:r>
            <a:br>
              <a:rPr lang="en-US" dirty="0" smtClean="0"/>
            </a:br>
            <a:r>
              <a:rPr lang="en-US" dirty="0" smtClean="0"/>
              <a:t/>
            </a:r>
            <a:br>
              <a:rPr lang="en-US" dirty="0" smtClean="0"/>
            </a:br>
            <a:r>
              <a:rPr lang="en-US" dirty="0" smtClean="0"/>
              <a:t>&lt;/</a:t>
            </a:r>
            <a:r>
              <a:rPr lang="en-US" dirty="0" err="1" smtClean="0"/>
              <a:t>ShellMenu</a:t>
            </a:r>
            <a:r>
              <a:rPr lang="en-US" dirty="0" smtClean="0"/>
              <a:t>&gt;</a:t>
            </a:r>
            <a:br>
              <a:rPr lang="en-US" dirty="0" smtClean="0"/>
            </a:br>
            <a:r>
              <a:rPr lang="en-US" dirty="0" smtClean="0"/>
              <a:t/>
            </a:r>
            <a:br>
              <a:rPr lang="en-US" dirty="0" smtClean="0"/>
            </a:br>
            <a:r>
              <a:rPr lang="en-US" dirty="0" smtClean="0"/>
              <a:t>Note:  Label terms are specified using ${SOME_TERM}.  </a:t>
            </a:r>
            <a:r>
              <a:rPr lang="en-US" dirty="0" smtClean="0"/>
              <a:t>These</a:t>
            </a:r>
            <a:r>
              <a:rPr lang="en-US" baseline="0" dirty="0" smtClean="0"/>
              <a:t> are </a:t>
            </a:r>
            <a:r>
              <a:rPr lang="en-US" dirty="0" smtClean="0"/>
              <a:t>translated </a:t>
            </a:r>
            <a:r>
              <a:rPr lang="en-US" dirty="0" smtClean="0"/>
              <a:t>if a label term is found in MFG/PRO at login.  It is important the "key=..." </a:t>
            </a:r>
            <a:r>
              <a:rPr lang="en-US" dirty="0" smtClean="0"/>
              <a:t>values</a:t>
            </a:r>
            <a:r>
              <a:rPr lang="en-US" baseline="0" dirty="0" smtClean="0"/>
              <a:t> be </a:t>
            </a:r>
            <a:r>
              <a:rPr lang="en-US" dirty="0" smtClean="0"/>
              <a:t>unique</a:t>
            </a:r>
            <a:r>
              <a:rPr lang="en-US" dirty="0" smtClean="0"/>
              <a:t>.</a:t>
            </a:r>
            <a:br>
              <a:rPr lang="en-US" dirty="0" smtClean="0"/>
            </a:br>
            <a:endParaRPr lang="en-US" dirty="0"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Slide Image Placeholder 1"/>
          <p:cNvSpPr>
            <a:spLocks noGrp="1" noRot="1" noChangeAspect="1"/>
          </p:cNvSpPr>
          <p:nvPr>
            <p:ph type="sldImg"/>
          </p:nvPr>
        </p:nvSpPr>
        <p:spPr bwMode="auto">
          <a:noFill/>
          <a:ln>
            <a:solidFill>
              <a:srgbClr val="000000"/>
            </a:solidFill>
            <a:miter lim="800000"/>
            <a:headEnd/>
            <a:tailEnd/>
          </a:ln>
        </p:spPr>
      </p:sp>
      <p:sp>
        <p:nvSpPr>
          <p:cNvPr id="97282"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Slide Image Placeholder 1"/>
          <p:cNvSpPr>
            <a:spLocks noGrp="1" noRot="1" noChangeAspect="1"/>
          </p:cNvSpPr>
          <p:nvPr>
            <p:ph type="sldImg"/>
          </p:nvPr>
        </p:nvSpPr>
        <p:spPr bwMode="auto">
          <a:noFill/>
          <a:ln>
            <a:solidFill>
              <a:srgbClr val="000000"/>
            </a:solidFill>
            <a:miter lim="800000"/>
            <a:headEnd/>
            <a:tailEnd/>
          </a:ln>
        </p:spPr>
      </p:sp>
      <p:sp>
        <p:nvSpPr>
          <p:cNvPr id="9933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Slide Image Placeholder 1"/>
          <p:cNvSpPr>
            <a:spLocks noGrp="1" noRot="1" noChangeAspect="1"/>
          </p:cNvSpPr>
          <p:nvPr>
            <p:ph type="sldImg"/>
          </p:nvPr>
        </p:nvSpPr>
        <p:spPr bwMode="auto">
          <a:noFill/>
          <a:ln>
            <a:solidFill>
              <a:srgbClr val="000000"/>
            </a:solidFill>
            <a:miter lim="800000"/>
            <a:headEnd/>
            <a:tailEnd/>
          </a:ln>
        </p:spPr>
      </p:sp>
      <p:sp>
        <p:nvSpPr>
          <p:cNvPr id="101378"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Slide Image Placeholder 1"/>
          <p:cNvSpPr>
            <a:spLocks noGrp="1" noRot="1" noChangeAspect="1"/>
          </p:cNvSpPr>
          <p:nvPr>
            <p:ph type="sldImg"/>
          </p:nvPr>
        </p:nvSpPr>
        <p:spPr bwMode="auto">
          <a:noFill/>
          <a:ln>
            <a:solidFill>
              <a:srgbClr val="000000"/>
            </a:solidFill>
            <a:miter lim="800000"/>
            <a:headEnd/>
            <a:tailEnd/>
          </a:ln>
        </p:spPr>
      </p:sp>
      <p:sp>
        <p:nvSpPr>
          <p:cNvPr id="103426"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Slide Image Placeholder 1"/>
          <p:cNvSpPr>
            <a:spLocks noGrp="1" noRot="1" noChangeAspect="1"/>
          </p:cNvSpPr>
          <p:nvPr>
            <p:ph type="sldImg"/>
          </p:nvPr>
        </p:nvSpPr>
        <p:spPr bwMode="auto">
          <a:noFill/>
          <a:ln>
            <a:solidFill>
              <a:srgbClr val="000000"/>
            </a:solidFill>
            <a:miter lim="800000"/>
            <a:headEnd/>
            <a:tailEnd/>
          </a:ln>
        </p:spPr>
      </p:sp>
      <p:sp>
        <p:nvSpPr>
          <p:cNvPr id="3277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Slide Image Placeholder 1"/>
          <p:cNvSpPr>
            <a:spLocks noGrp="1" noRot="1" noChangeAspect="1"/>
          </p:cNvSpPr>
          <p:nvPr>
            <p:ph type="sldImg"/>
          </p:nvPr>
        </p:nvSpPr>
        <p:spPr bwMode="auto">
          <a:noFill/>
          <a:ln>
            <a:solidFill>
              <a:srgbClr val="000000"/>
            </a:solidFill>
            <a:miter lim="800000"/>
            <a:headEnd/>
            <a:tailEnd/>
          </a:ln>
        </p:spPr>
      </p:sp>
      <p:sp>
        <p:nvSpPr>
          <p:cNvPr id="10547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Slide Image Placeholder 1"/>
          <p:cNvSpPr>
            <a:spLocks noGrp="1" noRot="1" noChangeAspect="1"/>
          </p:cNvSpPr>
          <p:nvPr>
            <p:ph type="sldImg"/>
          </p:nvPr>
        </p:nvSpPr>
        <p:spPr bwMode="auto">
          <a:noFill/>
          <a:ln>
            <a:solidFill>
              <a:srgbClr val="000000"/>
            </a:solidFill>
            <a:miter lim="800000"/>
            <a:headEnd/>
            <a:tailEnd/>
          </a:ln>
        </p:spPr>
      </p:sp>
      <p:sp>
        <p:nvSpPr>
          <p:cNvPr id="107522"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Slide Image Placeholder 1"/>
          <p:cNvSpPr>
            <a:spLocks noGrp="1" noRot="1" noChangeAspect="1"/>
          </p:cNvSpPr>
          <p:nvPr>
            <p:ph type="sldImg"/>
          </p:nvPr>
        </p:nvSpPr>
        <p:spPr bwMode="auto">
          <a:noFill/>
          <a:ln>
            <a:solidFill>
              <a:srgbClr val="000000"/>
            </a:solidFill>
            <a:miter lim="800000"/>
            <a:headEnd/>
            <a:tailEnd/>
          </a:ln>
        </p:spPr>
      </p:sp>
      <p:sp>
        <p:nvSpPr>
          <p:cNvPr id="10957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Slide Image Placeholder 1"/>
          <p:cNvSpPr>
            <a:spLocks noGrp="1" noRot="1" noChangeAspect="1"/>
          </p:cNvSpPr>
          <p:nvPr>
            <p:ph type="sldImg"/>
          </p:nvPr>
        </p:nvSpPr>
        <p:spPr bwMode="auto">
          <a:noFill/>
          <a:ln>
            <a:solidFill>
              <a:srgbClr val="000000"/>
            </a:solidFill>
            <a:miter lim="800000"/>
            <a:headEnd/>
            <a:tailEnd/>
          </a:ln>
        </p:spPr>
      </p:sp>
      <p:sp>
        <p:nvSpPr>
          <p:cNvPr id="111618"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Slide Image Placeholder 1"/>
          <p:cNvSpPr>
            <a:spLocks noGrp="1" noRot="1" noChangeAspect="1"/>
          </p:cNvSpPr>
          <p:nvPr>
            <p:ph type="sldImg"/>
          </p:nvPr>
        </p:nvSpPr>
        <p:spPr bwMode="auto">
          <a:noFill/>
          <a:ln>
            <a:solidFill>
              <a:srgbClr val="000000"/>
            </a:solidFill>
            <a:miter lim="800000"/>
            <a:headEnd/>
            <a:tailEnd/>
          </a:ln>
        </p:spPr>
      </p:sp>
      <p:sp>
        <p:nvSpPr>
          <p:cNvPr id="113666"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3" name="Slide Image Placeholder 1"/>
          <p:cNvSpPr>
            <a:spLocks noGrp="1" noRot="1" noChangeAspect="1"/>
          </p:cNvSpPr>
          <p:nvPr>
            <p:ph type="sldImg"/>
          </p:nvPr>
        </p:nvSpPr>
        <p:spPr bwMode="auto">
          <a:noFill/>
          <a:ln>
            <a:solidFill>
              <a:srgbClr val="000000"/>
            </a:solidFill>
            <a:miter lim="800000"/>
            <a:headEnd/>
            <a:tailEnd/>
          </a:ln>
        </p:spPr>
      </p:sp>
      <p:sp>
        <p:nvSpPr>
          <p:cNvPr id="11571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Slide Image Placeholder 1"/>
          <p:cNvSpPr>
            <a:spLocks noGrp="1" noRot="1" noChangeAspect="1"/>
          </p:cNvSpPr>
          <p:nvPr>
            <p:ph type="sldImg"/>
          </p:nvPr>
        </p:nvSpPr>
        <p:spPr bwMode="auto">
          <a:noFill/>
          <a:ln>
            <a:solidFill>
              <a:srgbClr val="000000"/>
            </a:solidFill>
            <a:miter lim="800000"/>
            <a:headEnd/>
            <a:tailEnd/>
          </a:ln>
        </p:spPr>
      </p:sp>
      <p:sp>
        <p:nvSpPr>
          <p:cNvPr id="117762" name="Notes Placeholder 2"/>
          <p:cNvSpPr>
            <a:spLocks noGrp="1"/>
          </p:cNvSpPr>
          <p:nvPr>
            <p:ph type="body" idx="1"/>
          </p:nvPr>
        </p:nvSpPr>
        <p:spPr>
          <a:noFill/>
          <a:ln/>
        </p:spPr>
        <p:txBody>
          <a:bodyPr/>
          <a:lstStyle/>
          <a:p>
            <a:pPr eaLnBrk="1" hangingPunct="1">
              <a:spcBef>
                <a:spcPct val="0"/>
              </a:spcBef>
            </a:pPr>
            <a:r>
              <a:rPr lang="en-US" dirty="0" smtClean="0"/>
              <a:t>The QAD Reporting Framework is a reporting solution that delivers the infrastructure necessary to create and run reports against the QAD Enterprise Applications suite of products. It leverages a modern report rendering engine, complete with its own design layout program, that allows reports to contain formatted text, images, charts, and other rich content. It also provides a variety of data sources that allow access to various layers of the QAD product suite to facilitate data integration with the page layouts. The report framework is deployed as part of the QAD .NET UI interface, and requires no separate installation or run-time licensing for customers.</a:t>
            </a:r>
            <a:r>
              <a:rPr lang="en-US" baseline="0" dirty="0" smtClean="0"/>
              <a:t> </a:t>
            </a:r>
            <a:r>
              <a:rPr lang="en-US" sz="1200" kern="1200" baseline="0" dirty="0" smtClean="0">
                <a:solidFill>
                  <a:schemeClr val="tx1"/>
                </a:solidFill>
                <a:latin typeface="+mn-lt"/>
                <a:ea typeface="+mn-ea"/>
                <a:cs typeface="+mn-cs"/>
              </a:rPr>
              <a:t>QAD developers, services consultants, partners, and customers can use the framework to create reports against the QAD product suite.</a:t>
            </a:r>
            <a:endParaRPr lang="en-US" dirty="0" smtClean="0"/>
          </a:p>
          <a:p>
            <a:pPr eaLnBrk="1" hangingPunct="1">
              <a:spcBef>
                <a:spcPct val="0"/>
              </a:spcBef>
            </a:pPr>
            <a:endParaRPr lang="en-US" dirty="0" smtClean="0"/>
          </a:p>
          <a:p>
            <a:pPr eaLnBrk="1" hangingPunct="1">
              <a:spcBef>
                <a:spcPct val="0"/>
              </a:spcBef>
            </a:pPr>
            <a:r>
              <a:rPr lang="en-US" dirty="0" smtClean="0"/>
              <a:t>QAD Report Framework is an extendable report solutions. It supports multiple report providers. According to the different report requirements, the report may require different tool to implement. For example, </a:t>
            </a:r>
            <a:r>
              <a:rPr lang="en-US" dirty="0" err="1" smtClean="0"/>
              <a:t>Cognos</a:t>
            </a:r>
            <a:r>
              <a:rPr lang="en-US" dirty="0" smtClean="0"/>
              <a:t> is good at Analysis/Dashboard reports, but it is not good at writing form reports. On the other hand, a</a:t>
            </a:r>
            <a:r>
              <a:rPr lang="en-US" baseline="0" dirty="0" smtClean="0"/>
              <a:t> </a:t>
            </a:r>
            <a:r>
              <a:rPr lang="en-US" dirty="0" smtClean="0"/>
              <a:t>customer may need</a:t>
            </a:r>
            <a:r>
              <a:rPr lang="en-US" baseline="0" dirty="0" smtClean="0"/>
              <a:t> </a:t>
            </a:r>
            <a:r>
              <a:rPr lang="en-US" dirty="0" smtClean="0"/>
              <a:t>its own report solution. The QAD Report Framework is designed as an open solution to accept with multiple report providers.</a:t>
            </a:r>
          </a:p>
          <a:p>
            <a:pPr eaLnBrk="1" hangingPunct="1">
              <a:spcBef>
                <a:spcPct val="0"/>
              </a:spcBef>
            </a:pPr>
            <a:endParaRPr lang="en-US" dirty="0" smtClean="0"/>
          </a:p>
          <a:p>
            <a:pPr eaLnBrk="1" hangingPunct="1">
              <a:spcBef>
                <a:spcPct val="0"/>
              </a:spcBef>
            </a:pPr>
            <a:r>
              <a:rPr lang="en-US" dirty="0" smtClean="0"/>
              <a:t>The QAD Report Framework is based on QAD .NET UI. It is deployed and runs as a plug-in extension of QAD Shell.</a:t>
            </a:r>
          </a:p>
          <a:p>
            <a:pPr eaLnBrk="1" hangingPunct="1">
              <a:spcBef>
                <a:spcPct val="0"/>
              </a:spcBef>
            </a:pPr>
            <a:endParaRPr lang="en-US" dirty="0" smtClean="0"/>
          </a:p>
          <a:p>
            <a:pPr eaLnBrk="1" hangingPunct="1">
              <a:spcBef>
                <a:spcPct val="0"/>
              </a:spcBef>
            </a:pPr>
            <a:r>
              <a:rPr lang="en-US" dirty="0" smtClean="0"/>
              <a:t>QAD Report Framework is a plug-in extension of the </a:t>
            </a:r>
            <a:r>
              <a:rPr lang="en-US" dirty="0" err="1" smtClean="0"/>
              <a:t>AppShell</a:t>
            </a:r>
            <a:r>
              <a:rPr lang="en-US" dirty="0" smtClean="0"/>
              <a:t>. The plug-in is named as </a:t>
            </a:r>
            <a:r>
              <a:rPr lang="en-US" dirty="0" err="1" smtClean="0"/>
              <a:t>qad</a:t>
            </a:r>
            <a:r>
              <a:rPr lang="en-US" dirty="0" smtClean="0"/>
              <a:t>-report plug-in.</a:t>
            </a:r>
            <a:r>
              <a:rPr lang="en-US" baseline="0" dirty="0" smtClean="0"/>
              <a:t> </a:t>
            </a:r>
            <a:r>
              <a:rPr lang="en-US" dirty="0" smtClean="0"/>
              <a:t>The report plug-in is deployed with multiple report providers. Basically, the number of the report providers could be extended. Each report provider</a:t>
            </a:r>
            <a:r>
              <a:rPr lang="en-US" baseline="0" dirty="0" smtClean="0"/>
              <a:t> is </a:t>
            </a:r>
            <a:r>
              <a:rPr lang="en-US" dirty="0" smtClean="0"/>
              <a:t>used to deal with a kind of report. The new report tool could be embedded into the framework by implementing the report provider interface.</a:t>
            </a:r>
          </a:p>
          <a:p>
            <a:pPr eaLnBrk="1" hangingPunct="1">
              <a:spcBef>
                <a:spcPct val="0"/>
              </a:spcBef>
            </a:pPr>
            <a:endParaRPr lang="en-US" dirty="0" smtClean="0"/>
          </a:p>
          <a:p>
            <a:pPr eaLnBrk="1" hangingPunct="1">
              <a:spcBef>
                <a:spcPct val="0"/>
              </a:spcBef>
            </a:pPr>
            <a:r>
              <a:rPr lang="en-US" dirty="0" smtClean="0"/>
              <a:t>The report plug-in is also deployed with different</a:t>
            </a:r>
            <a:r>
              <a:rPr lang="en-US" baseline="0" dirty="0" smtClean="0"/>
              <a:t> </a:t>
            </a:r>
            <a:r>
              <a:rPr lang="en-US" dirty="0" smtClean="0"/>
              <a:t>report data source providers which could connect to different kinds of data sources. The common interface of the report data source is .NET</a:t>
            </a:r>
            <a:r>
              <a:rPr lang="en-US" baseline="0" dirty="0" smtClean="0"/>
              <a:t> </a:t>
            </a:r>
            <a:r>
              <a:rPr lang="en-US" dirty="0" smtClean="0"/>
              <a:t>Dataset.</a:t>
            </a:r>
          </a:p>
          <a:p>
            <a:pPr eaLnBrk="1" hangingPunct="1">
              <a:spcBef>
                <a:spcPct val="0"/>
              </a:spcBef>
            </a:pPr>
            <a:endParaRPr lang="en-US" dirty="0" smtClean="0"/>
          </a:p>
          <a:p>
            <a:pPr eaLnBrk="1" hangingPunct="1">
              <a:spcBef>
                <a:spcPct val="0"/>
              </a:spcBef>
            </a:pPr>
            <a:r>
              <a:rPr lang="en-US" dirty="0" smtClean="0"/>
              <a:t>A Report Resource Object represents as a Report object. Each report will have a RRO definition which contains all meta information of a report. The definition is stored in database. And the information could be maintained using the RRO maintenance program and import/export as xml files.</a:t>
            </a:r>
          </a:p>
          <a:p>
            <a:pPr eaLnBrk="1" hangingPunct="1">
              <a:spcBef>
                <a:spcPct val="0"/>
              </a:spcBef>
            </a:pPr>
            <a:endParaRPr lang="en-US" dirty="0" smtClean="0"/>
          </a:p>
          <a:p>
            <a:pPr eaLnBrk="1" hangingPunct="1">
              <a:spcBef>
                <a:spcPct val="0"/>
              </a:spcBef>
            </a:pPr>
            <a:r>
              <a:rPr lang="en-US" dirty="0" smtClean="0"/>
              <a:t>Extended services are made up of Report Services, Schedule Service and Document Service. Report Services provides the sever side solution.</a:t>
            </a: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9" name="Slide Image Placeholder 1"/>
          <p:cNvSpPr>
            <a:spLocks noGrp="1" noRot="1" noChangeAspect="1"/>
          </p:cNvSpPr>
          <p:nvPr>
            <p:ph type="sldImg"/>
          </p:nvPr>
        </p:nvSpPr>
        <p:spPr bwMode="auto">
          <a:noFill/>
          <a:ln>
            <a:solidFill>
              <a:srgbClr val="000000"/>
            </a:solidFill>
            <a:miter lim="800000"/>
            <a:headEnd/>
            <a:tailEnd/>
          </a:ln>
        </p:spPr>
      </p:sp>
      <p:sp>
        <p:nvSpPr>
          <p:cNvPr id="11981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Slide Image Placeholder 1"/>
          <p:cNvSpPr>
            <a:spLocks noGrp="1" noRot="1" noChangeAspect="1"/>
          </p:cNvSpPr>
          <p:nvPr>
            <p:ph type="sldImg"/>
          </p:nvPr>
        </p:nvSpPr>
        <p:spPr bwMode="auto">
          <a:noFill/>
          <a:ln>
            <a:solidFill>
              <a:srgbClr val="000000"/>
            </a:solidFill>
            <a:miter lim="800000"/>
            <a:headEnd/>
            <a:tailEnd/>
          </a:ln>
        </p:spPr>
      </p:sp>
      <p:sp>
        <p:nvSpPr>
          <p:cNvPr id="121858"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5" name="Slide Image Placeholder 1"/>
          <p:cNvSpPr>
            <a:spLocks noGrp="1" noRot="1" noChangeAspect="1"/>
          </p:cNvSpPr>
          <p:nvPr>
            <p:ph type="sldImg"/>
          </p:nvPr>
        </p:nvSpPr>
        <p:spPr bwMode="auto">
          <a:noFill/>
          <a:ln>
            <a:solidFill>
              <a:srgbClr val="000000"/>
            </a:solidFill>
            <a:miter lim="800000"/>
            <a:headEnd/>
            <a:tailEnd/>
          </a:ln>
        </p:spPr>
      </p:sp>
      <p:sp>
        <p:nvSpPr>
          <p:cNvPr id="123906"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Slide Image Placeholder 1"/>
          <p:cNvSpPr>
            <a:spLocks noGrp="1" noRot="1" noChangeAspect="1"/>
          </p:cNvSpPr>
          <p:nvPr>
            <p:ph type="sldImg"/>
          </p:nvPr>
        </p:nvSpPr>
        <p:spPr bwMode="auto">
          <a:noFill/>
          <a:ln>
            <a:solidFill>
              <a:srgbClr val="000000"/>
            </a:solidFill>
            <a:miter lim="800000"/>
            <a:headEnd/>
            <a:tailEnd/>
          </a:ln>
        </p:spPr>
      </p:sp>
      <p:sp>
        <p:nvSpPr>
          <p:cNvPr id="34818"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3" name="Slide Image Placeholder 1"/>
          <p:cNvSpPr>
            <a:spLocks noGrp="1" noRot="1" noChangeAspect="1"/>
          </p:cNvSpPr>
          <p:nvPr>
            <p:ph type="sldImg"/>
          </p:nvPr>
        </p:nvSpPr>
        <p:spPr bwMode="auto">
          <a:noFill/>
          <a:ln>
            <a:solidFill>
              <a:srgbClr val="000000"/>
            </a:solidFill>
            <a:miter lim="800000"/>
            <a:headEnd/>
            <a:tailEnd/>
          </a:ln>
        </p:spPr>
      </p:sp>
      <p:sp>
        <p:nvSpPr>
          <p:cNvPr id="12595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1" name="Slide Image Placeholder 1"/>
          <p:cNvSpPr>
            <a:spLocks noGrp="1" noRot="1" noChangeAspect="1"/>
          </p:cNvSpPr>
          <p:nvPr>
            <p:ph type="sldImg"/>
          </p:nvPr>
        </p:nvSpPr>
        <p:spPr bwMode="auto">
          <a:noFill/>
          <a:ln>
            <a:solidFill>
              <a:srgbClr val="000000"/>
            </a:solidFill>
            <a:miter lim="800000"/>
            <a:headEnd/>
            <a:tailEnd/>
          </a:ln>
        </p:spPr>
      </p:sp>
      <p:sp>
        <p:nvSpPr>
          <p:cNvPr id="128002"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49" name="Slide Image Placeholder 1"/>
          <p:cNvSpPr>
            <a:spLocks noGrp="1" noRot="1" noChangeAspect="1"/>
          </p:cNvSpPr>
          <p:nvPr>
            <p:ph type="sldImg"/>
          </p:nvPr>
        </p:nvSpPr>
        <p:spPr bwMode="auto">
          <a:noFill/>
          <a:ln>
            <a:solidFill>
              <a:srgbClr val="000000"/>
            </a:solidFill>
            <a:miter lim="800000"/>
            <a:headEnd/>
            <a:tailEnd/>
          </a:ln>
        </p:spPr>
      </p:sp>
      <p:sp>
        <p:nvSpPr>
          <p:cNvPr id="13005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7" name="Slide Image Placeholder 1"/>
          <p:cNvSpPr>
            <a:spLocks noGrp="1" noRot="1" noChangeAspect="1"/>
          </p:cNvSpPr>
          <p:nvPr>
            <p:ph type="sldImg"/>
          </p:nvPr>
        </p:nvSpPr>
        <p:spPr bwMode="auto">
          <a:noFill/>
          <a:ln>
            <a:solidFill>
              <a:srgbClr val="000000"/>
            </a:solidFill>
            <a:miter lim="800000"/>
            <a:headEnd/>
            <a:tailEnd/>
          </a:ln>
        </p:spPr>
      </p:sp>
      <p:sp>
        <p:nvSpPr>
          <p:cNvPr id="132098"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5" name="Slide Image Placeholder 1"/>
          <p:cNvSpPr>
            <a:spLocks noGrp="1" noRot="1" noChangeAspect="1"/>
          </p:cNvSpPr>
          <p:nvPr>
            <p:ph type="sldImg"/>
          </p:nvPr>
        </p:nvSpPr>
        <p:spPr bwMode="auto">
          <a:noFill/>
          <a:ln>
            <a:solidFill>
              <a:srgbClr val="000000"/>
            </a:solidFill>
            <a:miter lim="800000"/>
            <a:headEnd/>
            <a:tailEnd/>
          </a:ln>
        </p:spPr>
      </p:sp>
      <p:sp>
        <p:nvSpPr>
          <p:cNvPr id="134146" name="Notes Placeholder 2"/>
          <p:cNvSpPr>
            <a:spLocks noGrp="1"/>
          </p:cNvSpPr>
          <p:nvPr>
            <p:ph type="body" idx="1"/>
          </p:nvPr>
        </p:nvSpPr>
        <p:spPr>
          <a:noFill/>
          <a:ln/>
        </p:spPr>
        <p:txBody>
          <a:bodyPr/>
          <a:lstStyle/>
          <a:p>
            <a:pPr eaLnBrk="1" hangingPunct="1">
              <a:spcBef>
                <a:spcPct val="0"/>
              </a:spcBef>
            </a:pPr>
            <a:r>
              <a:rPr lang="en-US" dirty="0" smtClean="0"/>
              <a:t>The Scheduled Report is built based on the MFG/PRO Batch function. Basically, the scheduled report task is created as an MFG/PRO batch task and it could be fired for</a:t>
            </a:r>
            <a:r>
              <a:rPr lang="en-US" baseline="0" dirty="0" smtClean="0"/>
              <a:t> execution</a:t>
            </a:r>
            <a:r>
              <a:rPr lang="en-US" dirty="0" smtClean="0"/>
              <a:t> on OS Schedule, for example, Windows Schedule.</a:t>
            </a:r>
          </a:p>
          <a:p>
            <a:pPr eaLnBrk="1" hangingPunct="1">
              <a:spcBef>
                <a:spcPct val="0"/>
              </a:spcBef>
            </a:pPr>
            <a:endParaRPr lang="en-US" dirty="0" smtClean="0"/>
          </a:p>
          <a:p>
            <a:pPr eaLnBrk="1" hangingPunct="1">
              <a:spcBef>
                <a:spcPct val="0"/>
              </a:spcBef>
            </a:pPr>
            <a:r>
              <a:rPr lang="en-US" dirty="0" smtClean="0"/>
              <a:t>The Report User starts to run the report from Report UI in </a:t>
            </a:r>
            <a:r>
              <a:rPr lang="en-US" dirty="0" err="1" smtClean="0"/>
              <a:t>AppShell</a:t>
            </a:r>
            <a:r>
              <a:rPr lang="en-US" dirty="0" smtClean="0"/>
              <a:t> Report Plug-in. On the Report UI, after the user</a:t>
            </a:r>
            <a:r>
              <a:rPr lang="en-US" baseline="0" dirty="0" smtClean="0"/>
              <a:t> provides </a:t>
            </a:r>
            <a:r>
              <a:rPr lang="en-US" dirty="0" smtClean="0"/>
              <a:t>the report parameters,</a:t>
            </a:r>
            <a:r>
              <a:rPr lang="en-US" baseline="0" dirty="0" smtClean="0"/>
              <a:t> </a:t>
            </a:r>
            <a:r>
              <a:rPr lang="en-US" dirty="0" smtClean="0"/>
              <a:t>he could choose to run this report as batch mode. So he selects one exists batch id for this report and defined the output place for this report. The Report Plug-in creates a Batch Task (</a:t>
            </a:r>
            <a:r>
              <a:rPr lang="en-US" dirty="0" err="1" smtClean="0"/>
              <a:t>bcd_det</a:t>
            </a:r>
            <a:r>
              <a:rPr lang="en-US" dirty="0" smtClean="0"/>
              <a:t> record) for this report using this batch id. The report batch is fired by OS Schedule. Batch Report Executor (Progress code) executes the report through WSA/SDK interface. If the user selects to output the report results to database, the report results will be saved on Server. The  Batch Report Executor will create a report result reference for this kind of scheduled report. So user could view the report results through Report UI later.</a:t>
            </a:r>
          </a:p>
          <a:p>
            <a:pPr eaLnBrk="1" hangingPunct="1">
              <a:spcBef>
                <a:spcPct val="0"/>
              </a:spcBef>
            </a:pPr>
            <a:endParaRPr lang="en-US" dirty="0" smtClean="0"/>
          </a:p>
          <a:p>
            <a:pPr eaLnBrk="1" hangingPunct="1">
              <a:spcBef>
                <a:spcPct val="0"/>
              </a:spcBef>
            </a:pPr>
            <a:endParaRPr lang="en-US" dirty="0" smtClean="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3" name="Slide Image Placeholder 1"/>
          <p:cNvSpPr>
            <a:spLocks noGrp="1" noRot="1" noChangeAspect="1"/>
          </p:cNvSpPr>
          <p:nvPr>
            <p:ph type="sldImg"/>
          </p:nvPr>
        </p:nvSpPr>
        <p:spPr bwMode="auto">
          <a:noFill/>
          <a:ln>
            <a:solidFill>
              <a:srgbClr val="000000"/>
            </a:solidFill>
            <a:miter lim="800000"/>
            <a:headEnd/>
            <a:tailEnd/>
          </a:ln>
        </p:spPr>
      </p:sp>
      <p:sp>
        <p:nvSpPr>
          <p:cNvPr id="136194" name="Notes Placeholder 2"/>
          <p:cNvSpPr>
            <a:spLocks noGrp="1"/>
          </p:cNvSpPr>
          <p:nvPr>
            <p:ph type="body" idx="1"/>
          </p:nvPr>
        </p:nvSpPr>
        <p:spPr>
          <a:noFill/>
          <a:ln/>
        </p:spPr>
        <p:txBody>
          <a:bodyPr/>
          <a:lstStyle/>
          <a:p>
            <a:pPr eaLnBrk="1" hangingPunct="1">
              <a:spcBef>
                <a:spcPct val="0"/>
              </a:spcBef>
            </a:pPr>
            <a:r>
              <a:rPr lang="en-US" dirty="0" smtClean="0"/>
              <a:t>Example params.pf file</a:t>
            </a:r>
          </a:p>
          <a:p>
            <a:pPr eaLnBrk="1" hangingPunct="1">
              <a:spcBef>
                <a:spcPct val="0"/>
              </a:spcBef>
            </a:pPr>
            <a:endParaRPr lang="en-US" dirty="0" smtClean="0"/>
          </a:p>
          <a:p>
            <a:pPr eaLnBrk="1" hangingPunct="1">
              <a:spcBef>
                <a:spcPct val="0"/>
              </a:spcBef>
            </a:pPr>
            <a:r>
              <a:rPr lang="en-US" dirty="0" smtClean="0"/>
              <a:t>-silent</a:t>
            </a:r>
          </a:p>
          <a:p>
            <a:pPr eaLnBrk="1" hangingPunct="1">
              <a:spcBef>
                <a:spcPct val="0"/>
              </a:spcBef>
            </a:pPr>
            <a:r>
              <a:rPr lang="en-US" dirty="0" smtClean="0"/>
              <a:t>-</a:t>
            </a:r>
            <a:r>
              <a:rPr lang="en-US" dirty="0" err="1" smtClean="0"/>
              <a:t>config-name:test</a:t>
            </a:r>
            <a:endParaRPr lang="en-US" dirty="0" smtClean="0"/>
          </a:p>
          <a:p>
            <a:pPr eaLnBrk="1" hangingPunct="1">
              <a:spcBef>
                <a:spcPct val="0"/>
              </a:spcBef>
            </a:pPr>
            <a:r>
              <a:rPr lang="en-US" dirty="0" smtClean="0"/>
              <a:t>-</a:t>
            </a:r>
            <a:r>
              <a:rPr lang="en-US" dirty="0" err="1" smtClean="0"/>
              <a:t>user:mfg</a:t>
            </a:r>
            <a:endParaRPr lang="en-US" dirty="0" smtClean="0"/>
          </a:p>
          <a:p>
            <a:pPr eaLnBrk="1" hangingPunct="1">
              <a:spcBef>
                <a:spcPct val="0"/>
              </a:spcBef>
            </a:pPr>
            <a:r>
              <a:rPr lang="en-US" dirty="0" smtClean="0"/>
              <a:t>-password:(blank)</a:t>
            </a:r>
          </a:p>
          <a:p>
            <a:pPr eaLnBrk="1" hangingPunct="1">
              <a:spcBef>
                <a:spcPct val="0"/>
              </a:spcBef>
            </a:pPr>
            <a:r>
              <a:rPr lang="en-US" b="1" dirty="0" smtClean="0"/>
              <a:t>-workspace:Domain1.1000</a:t>
            </a:r>
          </a:p>
          <a:p>
            <a:pPr eaLnBrk="1" hangingPunct="1">
              <a:spcBef>
                <a:spcPct val="0"/>
              </a:spcBef>
            </a:pPr>
            <a:r>
              <a:rPr lang="en-US" b="1" dirty="0" smtClean="0"/>
              <a:t>-report-batch:nightly1</a:t>
            </a:r>
          </a:p>
          <a:p>
            <a:pPr eaLnBrk="1" hangingPunct="1">
              <a:spcBef>
                <a:spcPct val="0"/>
              </a:spcBef>
            </a:pPr>
            <a:r>
              <a:rPr lang="en-US" b="1" dirty="0" smtClean="0"/>
              <a:t>-</a:t>
            </a:r>
            <a:r>
              <a:rPr lang="en-US" b="1" dirty="0" err="1" smtClean="0"/>
              <a:t>enable:qad.plugin.services</a:t>
            </a:r>
            <a:endParaRPr lang="en-US" b="1" dirty="0" smtClean="0"/>
          </a:p>
          <a:p>
            <a:pPr eaLnBrk="1" hangingPunct="1">
              <a:spcBef>
                <a:spcPct val="0"/>
              </a:spcBef>
            </a:pPr>
            <a:r>
              <a:rPr lang="en-US" b="1" dirty="0" smtClean="0"/>
              <a:t>-</a:t>
            </a:r>
            <a:r>
              <a:rPr lang="en-US" b="1" dirty="0" err="1" smtClean="0"/>
              <a:t>enable:qad.plugin.reports</a:t>
            </a:r>
            <a:endParaRPr lang="en-US" b="1" dirty="0" smtClean="0"/>
          </a:p>
          <a:p>
            <a:pPr eaLnBrk="1" hangingPunct="1">
              <a:spcBef>
                <a:spcPct val="0"/>
              </a:spcBef>
            </a:pPr>
            <a:r>
              <a:rPr lang="en-US" b="1" dirty="0" smtClean="0"/>
              <a:t>-</a:t>
            </a:r>
            <a:r>
              <a:rPr lang="en-US" b="1" dirty="0" err="1" smtClean="0"/>
              <a:t>enable:qad.plugin.reportserver</a:t>
            </a:r>
            <a:endParaRPr lang="en-US" b="1" dirty="0" smtClean="0"/>
          </a:p>
          <a:p>
            <a:pPr eaLnBrk="1" hangingPunct="1">
              <a:spcBef>
                <a:spcPct val="0"/>
              </a:spcBef>
            </a:pPr>
            <a:r>
              <a:rPr lang="en-US" b="1" dirty="0" smtClean="0"/>
              <a:t>-report-</a:t>
            </a:r>
            <a:r>
              <a:rPr lang="en-US" b="1" dirty="0" err="1" smtClean="0"/>
              <a:t>mode:batch</a:t>
            </a:r>
            <a:endParaRPr lang="en-US" dirty="0" smtClean="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Slide Image Placeholder 1"/>
          <p:cNvSpPr>
            <a:spLocks noGrp="1" noRot="1" noChangeAspect="1"/>
          </p:cNvSpPr>
          <p:nvPr>
            <p:ph type="sldImg"/>
          </p:nvPr>
        </p:nvSpPr>
        <p:spPr bwMode="auto">
          <a:noFill/>
          <a:ln>
            <a:solidFill>
              <a:srgbClr val="000000"/>
            </a:solidFill>
            <a:miter lim="800000"/>
            <a:headEnd/>
            <a:tailEnd/>
          </a:ln>
        </p:spPr>
      </p:sp>
      <p:sp>
        <p:nvSpPr>
          <p:cNvPr id="138242"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89" name="Slide Image Placeholder 1"/>
          <p:cNvSpPr>
            <a:spLocks noGrp="1" noRot="1" noChangeAspect="1"/>
          </p:cNvSpPr>
          <p:nvPr>
            <p:ph type="sldImg"/>
          </p:nvPr>
        </p:nvSpPr>
        <p:spPr bwMode="auto">
          <a:noFill/>
          <a:ln>
            <a:solidFill>
              <a:srgbClr val="000000"/>
            </a:solidFill>
            <a:miter lim="800000"/>
            <a:headEnd/>
            <a:tailEnd/>
          </a:ln>
        </p:spPr>
      </p:sp>
      <p:sp>
        <p:nvSpPr>
          <p:cNvPr id="14029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Slide Image Placeholder 1"/>
          <p:cNvSpPr>
            <a:spLocks noGrp="1" noRot="1" noChangeAspect="1"/>
          </p:cNvSpPr>
          <p:nvPr>
            <p:ph type="sldImg"/>
          </p:nvPr>
        </p:nvSpPr>
        <p:spPr bwMode="auto">
          <a:noFill/>
          <a:ln>
            <a:solidFill>
              <a:srgbClr val="000000"/>
            </a:solidFill>
            <a:miter lim="800000"/>
            <a:headEnd/>
            <a:tailEnd/>
          </a:ln>
        </p:spPr>
      </p:sp>
      <p:sp>
        <p:nvSpPr>
          <p:cNvPr id="36866" name="Notes Placeholder 2"/>
          <p:cNvSpPr>
            <a:spLocks noGrp="1"/>
          </p:cNvSpPr>
          <p:nvPr>
            <p:ph type="body" idx="1"/>
          </p:nvPr>
        </p:nvSpPr>
        <p:spPr>
          <a:noFill/>
          <a:ln/>
        </p:spPr>
        <p:txBody>
          <a:bodyPr/>
          <a:lstStyle/>
          <a:p>
            <a:pPr eaLnBrk="1" hangingPunct="1">
              <a:spcBef>
                <a:spcPct val="0"/>
              </a:spcBef>
            </a:pPr>
            <a:r>
              <a:rPr lang="en-US" dirty="0" smtClean="0"/>
              <a:t>Archive File Reload is a good test, as is License Registration.</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Slide Image Placeholder 1"/>
          <p:cNvSpPr>
            <a:spLocks noGrp="1" noRot="1" noChangeAspect="1"/>
          </p:cNvSpPr>
          <p:nvPr>
            <p:ph type="sldImg"/>
          </p:nvPr>
        </p:nvSpPr>
        <p:spPr bwMode="auto">
          <a:noFill/>
          <a:ln>
            <a:solidFill>
              <a:srgbClr val="000000"/>
            </a:solidFill>
            <a:miter lim="800000"/>
            <a:headEnd/>
            <a:tailEnd/>
          </a:ln>
        </p:spPr>
      </p:sp>
      <p:sp>
        <p:nvSpPr>
          <p:cNvPr id="3891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Slide Image Placeholder 1"/>
          <p:cNvSpPr>
            <a:spLocks noGrp="1" noRot="1" noChangeAspect="1"/>
          </p:cNvSpPr>
          <p:nvPr>
            <p:ph type="sldImg"/>
          </p:nvPr>
        </p:nvSpPr>
        <p:spPr bwMode="auto">
          <a:noFill/>
          <a:ln>
            <a:solidFill>
              <a:srgbClr val="000000"/>
            </a:solidFill>
            <a:miter lim="800000"/>
            <a:headEnd/>
            <a:tailEnd/>
          </a:ln>
        </p:spPr>
      </p:sp>
      <p:sp>
        <p:nvSpPr>
          <p:cNvPr id="40962" name="Notes Placeholder 2"/>
          <p:cNvSpPr>
            <a:spLocks noGrp="1"/>
          </p:cNvSpPr>
          <p:nvPr>
            <p:ph type="body" idx="1"/>
          </p:nvPr>
        </p:nvSpPr>
        <p:spPr>
          <a:noFill/>
          <a:ln/>
        </p:spPr>
        <p:txBody>
          <a:bodyPr/>
          <a:lstStyle/>
          <a:p>
            <a:pPr eaLnBrk="1" hangingPunct="1">
              <a:spcBef>
                <a:spcPct val="0"/>
              </a:spcBef>
            </a:pPr>
            <a:r>
              <a:rPr lang="en-US" dirty="0" smtClean="0"/>
              <a:t>Most browses will be empty on a new system.</a:t>
            </a:r>
            <a:r>
              <a:rPr lang="en-US" baseline="0" dirty="0" smtClean="0"/>
              <a:t> M</a:t>
            </a:r>
            <a:r>
              <a:rPr lang="en-US" dirty="0" smtClean="0"/>
              <a:t>enu substitution browse should be a good test.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Slide Image Placeholder 1"/>
          <p:cNvSpPr>
            <a:spLocks noGrp="1" noRot="1" noChangeAspect="1"/>
          </p:cNvSpPr>
          <p:nvPr>
            <p:ph type="sldImg"/>
          </p:nvPr>
        </p:nvSpPr>
        <p:spPr bwMode="auto">
          <a:noFill/>
          <a:ln>
            <a:solidFill>
              <a:srgbClr val="000000"/>
            </a:solidFill>
            <a:miter lim="800000"/>
            <a:headEnd/>
            <a:tailEnd/>
          </a:ln>
        </p:spPr>
      </p:sp>
      <p:sp>
        <p:nvSpPr>
          <p:cNvPr id="43010" name="Notes Placeholder 2"/>
          <p:cNvSpPr>
            <a:spLocks noGrp="1"/>
          </p:cNvSpPr>
          <p:nvPr>
            <p:ph type="body" idx="1"/>
          </p:nvPr>
        </p:nvSpPr>
        <p:spPr>
          <a:noFill/>
          <a:ln/>
        </p:spPr>
        <p:txBody>
          <a:bodyPr/>
          <a:lstStyle/>
          <a:p>
            <a:pPr eaLnBrk="1" hangingPunct="1">
              <a:spcBef>
                <a:spcPct val="0"/>
              </a:spcBef>
            </a:pPr>
            <a:r>
              <a:rPr lang="en-US" dirty="0" smtClean="0"/>
              <a:t>Tests the Financials </a:t>
            </a:r>
            <a:r>
              <a:rPr lang="en-US" dirty="0" err="1" smtClean="0"/>
              <a:t>AppServer</a:t>
            </a:r>
            <a:r>
              <a:rPr lang="en-US" dirty="0" smtClean="0"/>
              <a:t>.</a:t>
            </a:r>
            <a:r>
              <a:rPr lang="en-US" baseline="0" dirty="0" smtClean="0"/>
              <a:t> </a:t>
            </a:r>
            <a:r>
              <a:rPr lang="en-US" dirty="0" smtClean="0"/>
              <a:t>Supplier Invoice Create is a good example.</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802921" y="6054724"/>
            <a:ext cx="7083904" cy="803275"/>
          </a:xfrm>
        </p:spPr>
        <p:txBody>
          <a:bodyPr>
            <a:normAutofit/>
          </a:bodyPr>
          <a:lstStyle>
            <a:lvl1pPr>
              <a:defRPr sz="3200">
                <a:solidFill>
                  <a:schemeClr val="bg1">
                    <a:lumMod val="75000"/>
                  </a:schemeClr>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1371600" y="1130300"/>
            <a:ext cx="7404098" cy="4691063"/>
          </a:xfrm>
          <a:prstGeom prst="rect">
            <a:avLst/>
          </a:prstGeom>
        </p:spPr>
        <p:txBody>
          <a:bodyPr>
            <a:normAutofit/>
          </a:bodyPr>
          <a:lstStyle>
            <a:lvl1pPr marL="266700" indent="-266700">
              <a:spcBef>
                <a:spcPts val="1200"/>
              </a:spcBef>
              <a:buClr>
                <a:schemeClr val="accent6"/>
              </a:buClr>
              <a:defRPr sz="2400" b="0">
                <a:solidFill>
                  <a:srgbClr val="666666"/>
                </a:solidFill>
                <a:latin typeface="Century Gothic" pitchFamily="34" charset="0"/>
              </a:defRPr>
            </a:lvl1pPr>
            <a:lvl2pPr marL="534988" indent="-268288">
              <a:spcBef>
                <a:spcPts val="1200"/>
              </a:spcBef>
              <a:buClr>
                <a:schemeClr val="accent6"/>
              </a:buClr>
              <a:tabLst/>
              <a:defRPr sz="2200">
                <a:solidFill>
                  <a:srgbClr val="666666"/>
                </a:solidFill>
                <a:latin typeface="Century Gothic" pitchFamily="34" charset="0"/>
              </a:defRPr>
            </a:lvl2pPr>
            <a:lvl3pPr marL="715963" indent="-180975">
              <a:spcBef>
                <a:spcPts val="1200"/>
              </a:spcBef>
              <a:buClr>
                <a:schemeClr val="accent6"/>
              </a:buClr>
              <a:defRPr sz="2000">
                <a:solidFill>
                  <a:srgbClr val="666666"/>
                </a:solidFill>
                <a:latin typeface="Century Gothic" pitchFamily="34" charset="0"/>
              </a:defRPr>
            </a:lvl3pPr>
            <a:lvl4pPr marL="982663" indent="-266700">
              <a:spcBef>
                <a:spcPts val="1200"/>
              </a:spcBef>
              <a:buClr>
                <a:schemeClr val="accent6"/>
              </a:buClr>
              <a:defRPr sz="1800">
                <a:solidFill>
                  <a:srgbClr val="666666"/>
                </a:solidFill>
                <a:latin typeface="Century Gothic" pitchFamily="34" charset="0"/>
              </a:defRPr>
            </a:lvl4pPr>
            <a:lvl5pPr marL="1165225" indent="-182563">
              <a:spcBef>
                <a:spcPts val="1200"/>
              </a:spcBef>
              <a:buClr>
                <a:schemeClr val="accent6"/>
              </a:buClr>
              <a:defRPr sz="1800">
                <a:solidFill>
                  <a:srgbClr val="666666"/>
                </a:solidFill>
                <a:latin typeface="Century Gothic"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ubtitle 2"/>
          <p:cNvSpPr>
            <a:spLocks noGrp="1"/>
          </p:cNvSpPr>
          <p:nvPr>
            <p:ph type="subTitle" idx="13"/>
          </p:nvPr>
        </p:nvSpPr>
        <p:spPr>
          <a:xfrm>
            <a:off x="173038" y="341313"/>
            <a:ext cx="7650161"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802921" y="6054724"/>
            <a:ext cx="7083904" cy="803275"/>
          </a:xfrm>
        </p:spPr>
        <p:txBody>
          <a:bodyPr>
            <a:normAutofit/>
          </a:bodyPr>
          <a:lstStyle>
            <a:lvl1pPr>
              <a:defRPr sz="3200">
                <a:solidFill>
                  <a:schemeClr val="bg1">
                    <a:lumMod val="75000"/>
                  </a:schemeClr>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339725" y="1130300"/>
            <a:ext cx="8435974" cy="4691063"/>
          </a:xfrm>
          <a:prstGeom prst="rect">
            <a:avLst/>
          </a:prstGeom>
        </p:spPr>
        <p:txBody>
          <a:bodyPr>
            <a:normAutofit/>
          </a:bodyPr>
          <a:lstStyle>
            <a:lvl1pPr marL="0" indent="0" algn="ctr">
              <a:spcBef>
                <a:spcPts val="1200"/>
              </a:spcBef>
              <a:buClr>
                <a:schemeClr val="accent6"/>
              </a:buClr>
              <a:buNone/>
              <a:defRPr sz="6600" b="0">
                <a:solidFill>
                  <a:srgbClr val="666666"/>
                </a:solidFill>
                <a:latin typeface="Century Gothic" pitchFamily="34" charset="0"/>
              </a:defRPr>
            </a:lvl1pPr>
            <a:lvl2pPr marL="534988" indent="-268288">
              <a:spcBef>
                <a:spcPts val="1200"/>
              </a:spcBef>
              <a:buClr>
                <a:schemeClr val="accent6"/>
              </a:buClr>
              <a:tabLst/>
              <a:defRPr sz="2200">
                <a:solidFill>
                  <a:schemeClr val="tx1">
                    <a:lumMod val="65000"/>
                    <a:lumOff val="35000"/>
                  </a:schemeClr>
                </a:solidFill>
                <a:latin typeface="Century Gothic" pitchFamily="34" charset="0"/>
              </a:defRPr>
            </a:lvl2pPr>
            <a:lvl3pPr marL="715963" indent="-180975">
              <a:spcBef>
                <a:spcPts val="1200"/>
              </a:spcBef>
              <a:buClr>
                <a:schemeClr val="accent6"/>
              </a:buClr>
              <a:defRPr sz="2000">
                <a:solidFill>
                  <a:schemeClr val="tx1">
                    <a:lumMod val="65000"/>
                    <a:lumOff val="35000"/>
                  </a:schemeClr>
                </a:solidFill>
                <a:latin typeface="Century Gothic" pitchFamily="34" charset="0"/>
              </a:defRPr>
            </a:lvl3pPr>
            <a:lvl4pPr marL="982663" indent="-266700">
              <a:spcBef>
                <a:spcPts val="1200"/>
              </a:spcBef>
              <a:buClr>
                <a:schemeClr val="accent6"/>
              </a:buClr>
              <a:defRPr sz="1800">
                <a:solidFill>
                  <a:schemeClr val="tx1">
                    <a:lumMod val="65000"/>
                    <a:lumOff val="35000"/>
                  </a:schemeClr>
                </a:solidFill>
                <a:latin typeface="Century Gothic" pitchFamily="34" charset="0"/>
              </a:defRPr>
            </a:lvl4pPr>
            <a:lvl5pPr marL="1165225" indent="-182563">
              <a:spcBef>
                <a:spcPts val="1200"/>
              </a:spcBef>
              <a:buClr>
                <a:schemeClr val="accent6"/>
              </a:buClr>
              <a:defRPr sz="1800">
                <a:solidFill>
                  <a:schemeClr val="tx1">
                    <a:lumMod val="65000"/>
                    <a:lumOff val="35000"/>
                  </a:schemeClr>
                </a:solidFill>
                <a:latin typeface="Century Gothic" pitchFamily="34" charset="0"/>
              </a:defRPr>
            </a:lvl5pPr>
          </a:lstStyle>
          <a:p>
            <a:pPr lvl="0"/>
            <a:r>
              <a:rPr lang="en-US" smtClean="0"/>
              <a:t>Click to edit Master text styles</a:t>
            </a:r>
          </a:p>
        </p:txBody>
      </p:sp>
      <p:sp>
        <p:nvSpPr>
          <p:cNvPr id="7" name="Subtitle 2"/>
          <p:cNvSpPr>
            <a:spLocks noGrp="1"/>
          </p:cNvSpPr>
          <p:nvPr>
            <p:ph type="subTitle" idx="13"/>
          </p:nvPr>
        </p:nvSpPr>
        <p:spPr>
          <a:xfrm>
            <a:off x="173038" y="341313"/>
            <a:ext cx="7650161"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871932" y="6054724"/>
            <a:ext cx="7014893" cy="803275"/>
          </a:xfrm>
        </p:spPr>
        <p:txBody>
          <a:bodyPr>
            <a:normAutofit/>
          </a:bodyPr>
          <a:lstStyle>
            <a:lvl1pPr>
              <a:defRPr sz="3200">
                <a:solidFill>
                  <a:schemeClr val="bg1">
                    <a:lumMod val="75000"/>
                  </a:schemeClr>
                </a:solidFill>
                <a:latin typeface="Century Gothic" pitchFamily="34" charset="0"/>
              </a:defRPr>
            </a:lvl1pPr>
          </a:lstStyle>
          <a:p>
            <a:r>
              <a:rPr lang="en-US" smtClean="0"/>
              <a:t>Click to edit Master title style</a:t>
            </a:r>
            <a:endParaRPr lang="en-US" dirty="0"/>
          </a:p>
        </p:txBody>
      </p:sp>
      <p:sp>
        <p:nvSpPr>
          <p:cNvPr id="3" name="Content Placeholder 2"/>
          <p:cNvSpPr>
            <a:spLocks noGrp="1"/>
          </p:cNvSpPr>
          <p:nvPr>
            <p:ph sz="half" idx="1"/>
          </p:nvPr>
        </p:nvSpPr>
        <p:spPr>
          <a:xfrm>
            <a:off x="461963" y="1130300"/>
            <a:ext cx="3895725" cy="4691063"/>
          </a:xfrm>
          <a:prstGeom prst="rect">
            <a:avLst/>
          </a:prstGeom>
        </p:spPr>
        <p:txBody>
          <a:bodyPr>
            <a:normAutofit/>
          </a:bodyPr>
          <a:lstStyle>
            <a:lvl1pPr marL="266700" indent="-266700">
              <a:spcBef>
                <a:spcPts val="1200"/>
              </a:spcBef>
              <a:buClr>
                <a:schemeClr val="accent6"/>
              </a:buClr>
              <a:defRPr sz="2400">
                <a:solidFill>
                  <a:srgbClr val="666666"/>
                </a:solidFill>
                <a:latin typeface="Century Gothic" pitchFamily="34" charset="0"/>
              </a:defRPr>
            </a:lvl1pPr>
            <a:lvl2pPr marL="534988" indent="-268288">
              <a:spcBef>
                <a:spcPts val="1200"/>
              </a:spcBef>
              <a:buClr>
                <a:schemeClr val="accent6"/>
              </a:buClr>
              <a:defRPr sz="2200">
                <a:solidFill>
                  <a:srgbClr val="666666"/>
                </a:solidFill>
                <a:latin typeface="Century Gothic" pitchFamily="34" charset="0"/>
              </a:defRPr>
            </a:lvl2pPr>
            <a:lvl3pPr marL="715963" indent="-180975" defTabSz="801688">
              <a:spcBef>
                <a:spcPts val="1200"/>
              </a:spcBef>
              <a:buClr>
                <a:schemeClr val="accent6"/>
              </a:buClr>
              <a:defRPr sz="2000">
                <a:solidFill>
                  <a:srgbClr val="666666"/>
                </a:solidFill>
                <a:latin typeface="Century Gothic" pitchFamily="34" charset="0"/>
              </a:defRPr>
            </a:lvl3pPr>
            <a:lvl4pPr marL="982663" indent="-266700">
              <a:spcBef>
                <a:spcPts val="1200"/>
              </a:spcBef>
              <a:buClr>
                <a:schemeClr val="accent6"/>
              </a:buClr>
              <a:defRPr sz="1800">
                <a:solidFill>
                  <a:srgbClr val="666666"/>
                </a:solidFill>
                <a:latin typeface="Century Gothic" pitchFamily="34" charset="0"/>
              </a:defRPr>
            </a:lvl4pPr>
            <a:lvl5pPr marL="1165225" indent="-182563">
              <a:spcBef>
                <a:spcPts val="1200"/>
              </a:spcBef>
              <a:buClr>
                <a:schemeClr val="accent6"/>
              </a:buClr>
              <a:defRPr sz="18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743450" y="1130300"/>
            <a:ext cx="3900217" cy="4691063"/>
          </a:xfrm>
          <a:prstGeom prst="rect">
            <a:avLst/>
          </a:prstGeom>
        </p:spPr>
        <p:txBody>
          <a:bodyPr>
            <a:normAutofit/>
          </a:bodyPr>
          <a:lstStyle>
            <a:lvl1pPr marL="266700" indent="-266700">
              <a:spcBef>
                <a:spcPts val="1200"/>
              </a:spcBef>
              <a:buClr>
                <a:schemeClr val="accent6"/>
              </a:buClr>
              <a:defRPr sz="2400">
                <a:solidFill>
                  <a:srgbClr val="666666"/>
                </a:solidFill>
                <a:latin typeface="Century Gothic" pitchFamily="34" charset="0"/>
              </a:defRPr>
            </a:lvl1pPr>
            <a:lvl2pPr marL="534988" indent="-268288">
              <a:spcBef>
                <a:spcPts val="1200"/>
              </a:spcBef>
              <a:buClr>
                <a:schemeClr val="accent6"/>
              </a:buClr>
              <a:defRPr sz="2200">
                <a:solidFill>
                  <a:srgbClr val="666666"/>
                </a:solidFill>
                <a:latin typeface="Century Gothic" pitchFamily="34" charset="0"/>
              </a:defRPr>
            </a:lvl2pPr>
            <a:lvl3pPr marL="715963" indent="-180975">
              <a:spcBef>
                <a:spcPts val="1200"/>
              </a:spcBef>
              <a:buClr>
                <a:schemeClr val="accent6"/>
              </a:buClr>
              <a:defRPr sz="2000">
                <a:solidFill>
                  <a:srgbClr val="666666"/>
                </a:solidFill>
                <a:latin typeface="Century Gothic" pitchFamily="34" charset="0"/>
              </a:defRPr>
            </a:lvl3pPr>
            <a:lvl4pPr marL="982663" indent="-266700">
              <a:spcBef>
                <a:spcPts val="1200"/>
              </a:spcBef>
              <a:buClr>
                <a:schemeClr val="accent6"/>
              </a:buClr>
              <a:defRPr sz="1800">
                <a:solidFill>
                  <a:srgbClr val="666666"/>
                </a:solidFill>
                <a:latin typeface="Century Gothic" pitchFamily="34" charset="0"/>
              </a:defRPr>
            </a:lvl4pPr>
            <a:lvl5pPr marL="1165225" indent="-182563">
              <a:spcBef>
                <a:spcPts val="1200"/>
              </a:spcBef>
              <a:buClr>
                <a:schemeClr val="accent6"/>
              </a:buClr>
              <a:defRPr sz="18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Subtitle 2"/>
          <p:cNvSpPr>
            <a:spLocks noGrp="1"/>
          </p:cNvSpPr>
          <p:nvPr>
            <p:ph type="subTitle" idx="13"/>
          </p:nvPr>
        </p:nvSpPr>
        <p:spPr>
          <a:xfrm>
            <a:off x="173037" y="341313"/>
            <a:ext cx="7650163"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802921" y="6054724"/>
            <a:ext cx="7083904" cy="803275"/>
          </a:xfrm>
        </p:spPr>
        <p:txBody>
          <a:bodyPr>
            <a:normAutofit/>
          </a:bodyPr>
          <a:lstStyle>
            <a:lvl1pPr>
              <a:defRPr sz="3200">
                <a:solidFill>
                  <a:schemeClr val="bg1">
                    <a:lumMod val="75000"/>
                  </a:schemeClr>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61963" y="3151187"/>
            <a:ext cx="8313736" cy="2670175"/>
          </a:xfrm>
          <a:prstGeom prst="rect">
            <a:avLst/>
          </a:prstGeom>
        </p:spPr>
        <p:txBody>
          <a:bodyPr>
            <a:normAutofit/>
          </a:bodyPr>
          <a:lstStyle>
            <a:lvl1pPr marL="266700" indent="-266700">
              <a:spcBef>
                <a:spcPts val="1200"/>
              </a:spcBef>
              <a:buClr>
                <a:schemeClr val="accent6"/>
              </a:buClr>
              <a:defRPr sz="2400" b="0">
                <a:solidFill>
                  <a:srgbClr val="666666"/>
                </a:solidFill>
                <a:latin typeface="Century Gothic" pitchFamily="34" charset="0"/>
              </a:defRPr>
            </a:lvl1pPr>
            <a:lvl2pPr marL="534988" indent="-268288">
              <a:spcBef>
                <a:spcPts val="1200"/>
              </a:spcBef>
              <a:buClr>
                <a:schemeClr val="accent6"/>
              </a:buClr>
              <a:tabLst/>
              <a:defRPr sz="2200" b="0">
                <a:solidFill>
                  <a:srgbClr val="666666"/>
                </a:solidFill>
                <a:latin typeface="Century Gothic" pitchFamily="34" charset="0"/>
              </a:defRPr>
            </a:lvl2pPr>
            <a:lvl3pPr marL="715963" indent="-180975">
              <a:spcBef>
                <a:spcPts val="1200"/>
              </a:spcBef>
              <a:buClr>
                <a:schemeClr val="accent6"/>
              </a:buClr>
              <a:defRPr sz="2000" b="0">
                <a:solidFill>
                  <a:srgbClr val="666666"/>
                </a:solidFill>
                <a:latin typeface="Century Gothic" pitchFamily="34" charset="0"/>
              </a:defRPr>
            </a:lvl3pPr>
            <a:lvl4pPr marL="982663" indent="-266700">
              <a:spcBef>
                <a:spcPts val="1200"/>
              </a:spcBef>
              <a:buClr>
                <a:schemeClr val="accent6"/>
              </a:buClr>
              <a:defRPr sz="1800" b="0">
                <a:solidFill>
                  <a:srgbClr val="666666"/>
                </a:solidFill>
                <a:latin typeface="Century Gothic" pitchFamily="34" charset="0"/>
              </a:defRPr>
            </a:lvl4pPr>
            <a:lvl5pPr marL="1165225" indent="-182563">
              <a:spcBef>
                <a:spcPts val="1200"/>
              </a:spcBef>
              <a:buClr>
                <a:schemeClr val="accent6"/>
              </a:buClr>
              <a:defRPr sz="1800" b="0">
                <a:solidFill>
                  <a:srgbClr val="666666"/>
                </a:solidFill>
                <a:latin typeface="Century Gothic"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ubtitle 2"/>
          <p:cNvSpPr>
            <a:spLocks noGrp="1"/>
          </p:cNvSpPr>
          <p:nvPr>
            <p:ph type="subTitle" idx="13"/>
          </p:nvPr>
        </p:nvSpPr>
        <p:spPr>
          <a:xfrm>
            <a:off x="173038" y="341313"/>
            <a:ext cx="7650161"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897811" y="6054724"/>
            <a:ext cx="6989014" cy="803275"/>
          </a:xfrm>
        </p:spPr>
        <p:txBody>
          <a:bodyPr>
            <a:normAutofit/>
          </a:bodyPr>
          <a:lstStyle>
            <a:lvl1pPr>
              <a:defRPr sz="3200">
                <a:solidFill>
                  <a:schemeClr val="bg1">
                    <a:lumMod val="75000"/>
                  </a:schemeClr>
                </a:solidFill>
              </a:defRPr>
            </a:lvl1pPr>
          </a:lstStyle>
          <a:p>
            <a:r>
              <a:rPr lang="en-US" smtClean="0"/>
              <a:t>Click to edit Master title style</a:t>
            </a:r>
            <a:endParaRPr lang="en-GB" dirty="0"/>
          </a:p>
        </p:txBody>
      </p:sp>
      <p:sp>
        <p:nvSpPr>
          <p:cNvPr id="3" name="Subtitle 2"/>
          <p:cNvSpPr>
            <a:spLocks noGrp="1"/>
          </p:cNvSpPr>
          <p:nvPr>
            <p:ph type="subTitle" idx="13"/>
          </p:nvPr>
        </p:nvSpPr>
        <p:spPr>
          <a:xfrm>
            <a:off x="173038" y="341313"/>
            <a:ext cx="7650161"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897811" y="6054724"/>
            <a:ext cx="6989014" cy="803275"/>
          </a:xfrm>
        </p:spPr>
        <p:txBody>
          <a:bodyPr>
            <a:normAutofit/>
          </a:bodyPr>
          <a:lstStyle>
            <a:lvl1pPr>
              <a:defRPr sz="3200">
                <a:solidFill>
                  <a:schemeClr val="bg1">
                    <a:lumMod val="75000"/>
                  </a:schemeClr>
                </a:solidFill>
              </a:defRPr>
            </a:lvl1pPr>
          </a:lstStyle>
          <a:p>
            <a:r>
              <a:rPr lang="en-US" smtClean="0"/>
              <a:t>Click to edit Master title style</a:t>
            </a:r>
            <a:endParaRPr lang="en-GB"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880558" y="6054724"/>
            <a:ext cx="7006267" cy="803275"/>
          </a:xfrm>
        </p:spPr>
        <p:txBody>
          <a:bodyPr>
            <a:normAutofit/>
          </a:bodyPr>
          <a:lstStyle>
            <a:lvl1pPr>
              <a:defRPr sz="3200">
                <a:solidFill>
                  <a:schemeClr val="bg1">
                    <a:lumMod val="75000"/>
                  </a:schemeClr>
                </a:solidFill>
                <a:latin typeface="Century Gothic" pitchFamily="34" charset="0"/>
              </a:defRPr>
            </a:lvl1pPr>
          </a:lstStyle>
          <a:p>
            <a:r>
              <a:rPr lang="en-US" smtClean="0"/>
              <a:t>Click to edit Master title style</a:t>
            </a:r>
            <a:endParaRPr lang="en-US" dirty="0"/>
          </a:p>
        </p:txBody>
      </p:sp>
      <p:sp>
        <p:nvSpPr>
          <p:cNvPr id="3" name="Text Placeholder 2"/>
          <p:cNvSpPr>
            <a:spLocks noGrp="1"/>
          </p:cNvSpPr>
          <p:nvPr>
            <p:ph type="body" idx="1"/>
          </p:nvPr>
        </p:nvSpPr>
        <p:spPr>
          <a:xfrm>
            <a:off x="461963" y="1130300"/>
            <a:ext cx="4040188" cy="639762"/>
          </a:xfrm>
          <a:prstGeom prst="rect">
            <a:avLst/>
          </a:prstGeom>
        </p:spPr>
        <p:txBody>
          <a:bodyPr anchor="b"/>
          <a:lstStyle>
            <a:lvl1pPr marL="0" indent="0">
              <a:buNone/>
              <a:defRPr sz="2400" b="0">
                <a:solidFill>
                  <a:srgbClr val="666666"/>
                </a:solidFill>
                <a:latin typeface="Century Gothic"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1963" y="2041525"/>
            <a:ext cx="4040188" cy="3779838"/>
          </a:xfrm>
          <a:prstGeom prst="rect">
            <a:avLst/>
          </a:prstGeom>
        </p:spPr>
        <p:txBody>
          <a:bodyPr>
            <a:normAutofit/>
          </a:bodyPr>
          <a:lstStyle>
            <a:lvl1pPr marL="266700" indent="-266700">
              <a:buClr>
                <a:schemeClr val="accent6"/>
              </a:buClr>
              <a:defRPr sz="2400">
                <a:solidFill>
                  <a:srgbClr val="666666"/>
                </a:solidFill>
                <a:latin typeface="Century Gothic" pitchFamily="34" charset="0"/>
              </a:defRPr>
            </a:lvl1pPr>
            <a:lvl2pPr marL="534988" indent="-268288">
              <a:buClr>
                <a:schemeClr val="accent6"/>
              </a:buClr>
              <a:defRPr sz="2200">
                <a:solidFill>
                  <a:srgbClr val="666666"/>
                </a:solidFill>
                <a:latin typeface="Century Gothic" pitchFamily="34" charset="0"/>
              </a:defRPr>
            </a:lvl2pPr>
            <a:lvl3pPr marL="715963" indent="-180975">
              <a:buClr>
                <a:schemeClr val="accent6"/>
              </a:buClr>
              <a:defRPr sz="2000">
                <a:solidFill>
                  <a:srgbClr val="666666"/>
                </a:solidFill>
                <a:latin typeface="Century Gothic" pitchFamily="34" charset="0"/>
              </a:defRPr>
            </a:lvl3pPr>
            <a:lvl4pPr marL="982663" indent="-266700">
              <a:buClr>
                <a:schemeClr val="accent6"/>
              </a:buClr>
              <a:defRPr sz="1800">
                <a:solidFill>
                  <a:srgbClr val="666666"/>
                </a:solidFill>
                <a:latin typeface="Century Gothic" pitchFamily="34" charset="0"/>
              </a:defRPr>
            </a:lvl4pPr>
            <a:lvl5pPr marL="1165225" indent="-182563">
              <a:buClr>
                <a:schemeClr val="accent6"/>
              </a:buClr>
              <a:defRPr sz="1800">
                <a:solidFill>
                  <a:srgbClr val="666666"/>
                </a:solidFill>
                <a:latin typeface="Century Gothic" pitchFamily="34" charset="0"/>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43450" y="1130300"/>
            <a:ext cx="3987800" cy="639762"/>
          </a:xfrm>
          <a:prstGeom prst="rect">
            <a:avLst/>
          </a:prstGeom>
        </p:spPr>
        <p:txBody>
          <a:bodyPr anchor="b"/>
          <a:lstStyle>
            <a:lvl1pPr marL="0" indent="0">
              <a:buNone/>
              <a:defRPr sz="2400" b="0">
                <a:solidFill>
                  <a:srgbClr val="666666"/>
                </a:solidFill>
                <a:latin typeface="Century Gothic"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43450" y="2041525"/>
            <a:ext cx="4143375" cy="3779838"/>
          </a:xfrm>
          <a:prstGeom prst="rect">
            <a:avLst/>
          </a:prstGeom>
        </p:spPr>
        <p:txBody>
          <a:bodyPr>
            <a:normAutofit/>
          </a:bodyPr>
          <a:lstStyle>
            <a:lvl1pPr>
              <a:buClr>
                <a:schemeClr val="accent6"/>
              </a:buClr>
              <a:defRPr sz="2400">
                <a:solidFill>
                  <a:srgbClr val="666666"/>
                </a:solidFill>
                <a:latin typeface="Century Gothic" pitchFamily="34" charset="0"/>
              </a:defRPr>
            </a:lvl1pPr>
            <a:lvl2pPr marL="630238" indent="-268288">
              <a:buClr>
                <a:schemeClr val="accent6"/>
              </a:buClr>
              <a:buFont typeface="Arial" pitchFamily="34" charset="0"/>
              <a:buChar char="–"/>
              <a:defRPr sz="2200">
                <a:solidFill>
                  <a:srgbClr val="666666"/>
                </a:solidFill>
                <a:latin typeface="Century Gothic" pitchFamily="34" charset="0"/>
              </a:defRPr>
            </a:lvl2pPr>
            <a:lvl3pPr marL="801688" indent="-171450">
              <a:buClr>
                <a:schemeClr val="accent6"/>
              </a:buClr>
              <a:defRPr sz="2000">
                <a:solidFill>
                  <a:srgbClr val="666666"/>
                </a:solidFill>
                <a:latin typeface="Century Gothic" pitchFamily="34" charset="0"/>
              </a:defRPr>
            </a:lvl3pPr>
            <a:lvl4pPr marL="1077913" indent="-276225">
              <a:buClr>
                <a:schemeClr val="accent6"/>
              </a:buClr>
              <a:defRPr sz="1800">
                <a:solidFill>
                  <a:srgbClr val="666666"/>
                </a:solidFill>
                <a:latin typeface="Century Gothic" pitchFamily="34" charset="0"/>
              </a:defRPr>
            </a:lvl4pPr>
            <a:lvl5pPr marL="1258888" indent="-180975">
              <a:buClr>
                <a:schemeClr val="accent6"/>
              </a:buClr>
              <a:defRPr sz="1800">
                <a:solidFill>
                  <a:srgbClr val="666666"/>
                </a:solidFill>
                <a:latin typeface="Century Gothic" pitchFamily="34" charset="0"/>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Subtitle 2"/>
          <p:cNvSpPr>
            <a:spLocks noGrp="1"/>
          </p:cNvSpPr>
          <p:nvPr>
            <p:ph type="subTitle" idx="13"/>
          </p:nvPr>
        </p:nvSpPr>
        <p:spPr>
          <a:xfrm>
            <a:off x="173038" y="341313"/>
            <a:ext cx="7642494"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897811" y="6054724"/>
            <a:ext cx="6989014" cy="803275"/>
          </a:xfrm>
        </p:spPr>
        <p:txBody>
          <a:bodyPr>
            <a:normAutofit/>
          </a:bodyPr>
          <a:lstStyle>
            <a:lvl1pPr>
              <a:defRPr sz="3200">
                <a:solidFill>
                  <a:schemeClr val="bg1">
                    <a:lumMod val="75000"/>
                  </a:schemeClr>
                </a:solidFill>
              </a:defRPr>
            </a:lvl1pPr>
          </a:lstStyle>
          <a:p>
            <a:r>
              <a:rPr lang="en-US" smtClean="0"/>
              <a:t>Click to edit Master title style</a:t>
            </a:r>
            <a:endParaRPr lang="en-GB" dirty="0"/>
          </a:p>
        </p:txBody>
      </p:sp>
      <p:sp>
        <p:nvSpPr>
          <p:cNvPr id="4" name="Content Placeholder 3"/>
          <p:cNvSpPr>
            <a:spLocks noGrp="1"/>
          </p:cNvSpPr>
          <p:nvPr>
            <p:ph sz="half" idx="2"/>
          </p:nvPr>
        </p:nvSpPr>
        <p:spPr>
          <a:xfrm>
            <a:off x="5127624" y="1789113"/>
            <a:ext cx="3516043" cy="4032250"/>
          </a:xfrm>
          <a:prstGeom prst="rect">
            <a:avLst/>
          </a:prstGeom>
        </p:spPr>
        <p:txBody>
          <a:bodyPr>
            <a:normAutofit/>
          </a:bodyPr>
          <a:lstStyle>
            <a:lvl1pPr marL="266700" indent="-266700">
              <a:spcBef>
                <a:spcPts val="1200"/>
              </a:spcBef>
              <a:buClr>
                <a:schemeClr val="accent6"/>
              </a:buClr>
              <a:defRPr sz="2200">
                <a:solidFill>
                  <a:srgbClr val="666666"/>
                </a:solidFill>
                <a:latin typeface="Century Gothic" pitchFamily="34" charset="0"/>
              </a:defRPr>
            </a:lvl1pPr>
            <a:lvl2pPr marL="534988" indent="-268288">
              <a:spcBef>
                <a:spcPts val="1200"/>
              </a:spcBef>
              <a:buClr>
                <a:schemeClr val="accent6"/>
              </a:buClr>
              <a:defRPr sz="2200">
                <a:solidFill>
                  <a:srgbClr val="666666"/>
                </a:solidFill>
                <a:latin typeface="Century Gothic" pitchFamily="34" charset="0"/>
              </a:defRPr>
            </a:lvl2pPr>
            <a:lvl3pPr marL="715963" indent="-180975">
              <a:spcBef>
                <a:spcPts val="1200"/>
              </a:spcBef>
              <a:buClr>
                <a:schemeClr val="accent6"/>
              </a:buClr>
              <a:defRPr sz="2000">
                <a:solidFill>
                  <a:srgbClr val="666666"/>
                </a:solidFill>
                <a:latin typeface="Century Gothic" pitchFamily="34" charset="0"/>
              </a:defRPr>
            </a:lvl3pPr>
            <a:lvl4pPr marL="982663" indent="-266700">
              <a:spcBef>
                <a:spcPts val="1200"/>
              </a:spcBef>
              <a:buClr>
                <a:schemeClr val="accent6"/>
              </a:buClr>
              <a:defRPr sz="1800">
                <a:solidFill>
                  <a:srgbClr val="666666"/>
                </a:solidFill>
                <a:latin typeface="Century Gothic" pitchFamily="34" charset="0"/>
              </a:defRPr>
            </a:lvl4pPr>
            <a:lvl5pPr marL="1165225" indent="-182563">
              <a:spcBef>
                <a:spcPts val="1200"/>
              </a:spcBef>
              <a:buClr>
                <a:schemeClr val="accent6"/>
              </a:buClr>
              <a:defRPr sz="18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Text Placeholder 10"/>
          <p:cNvSpPr>
            <a:spLocks noGrp="1"/>
          </p:cNvSpPr>
          <p:nvPr>
            <p:ph type="body" sz="quarter" idx="14"/>
          </p:nvPr>
        </p:nvSpPr>
        <p:spPr>
          <a:xfrm>
            <a:off x="0" y="0"/>
            <a:ext cx="9144000" cy="1400175"/>
          </a:xfrm>
          <a:prstGeom prst="rect">
            <a:avLst/>
          </a:prstGeom>
          <a:gradFill>
            <a:gsLst>
              <a:gs pos="0">
                <a:schemeClr val="tx1">
                  <a:alpha val="50000"/>
                </a:schemeClr>
              </a:gs>
              <a:gs pos="80000">
                <a:schemeClr val="tx1">
                  <a:lumMod val="50000"/>
                  <a:lumOff val="50000"/>
                  <a:alpha val="50000"/>
                </a:schemeClr>
              </a:gs>
              <a:gs pos="100000">
                <a:schemeClr val="bg1">
                  <a:lumMod val="95000"/>
                  <a:alpha val="50000"/>
                </a:schemeClr>
              </a:gs>
            </a:gsLst>
            <a:lin ang="16200000" scaled="0"/>
          </a:gradFill>
        </p:spPr>
        <p:txBody>
          <a:bodyPr tIns="36000" bIns="36000" anchor="ctr" anchorCtr="0"/>
          <a:lstStyle>
            <a:lvl1pPr algn="ctr">
              <a:spcBef>
                <a:spcPts val="600"/>
              </a:spcBef>
              <a:buFontTx/>
              <a:buNone/>
              <a:defRPr sz="2800">
                <a:solidFill>
                  <a:schemeClr val="bg1"/>
                </a:solidFill>
                <a:effectLst>
                  <a:outerShdw blurRad="38100" dist="38100" dir="2700000" algn="tl">
                    <a:srgbClr val="000000">
                      <a:alpha val="43137"/>
                    </a:srgbClr>
                  </a:outerShdw>
                </a:effectLst>
                <a:latin typeface="Century Gothic" pitchFamily="34" charset="0"/>
              </a:defRPr>
            </a:lvl1pPr>
            <a:lvl2pPr marL="0" indent="0" algn="ctr">
              <a:spcBef>
                <a:spcPts val="0"/>
              </a:spcBef>
              <a:buFontTx/>
              <a:buNone/>
              <a:defRPr sz="2200">
                <a:solidFill>
                  <a:schemeClr val="bg1"/>
                </a:solidFill>
                <a:effectLst>
                  <a:outerShdw blurRad="38100" dist="38100" dir="2700000" algn="tl">
                    <a:srgbClr val="000000">
                      <a:alpha val="43137"/>
                    </a:srgbClr>
                  </a:outerShdw>
                </a:effectLst>
                <a:latin typeface="Century Gothic" pitchFamily="34" charset="0"/>
              </a:defRPr>
            </a:lvl2pPr>
            <a:lvl3pPr>
              <a:defRPr sz="3200">
                <a:solidFill>
                  <a:schemeClr val="bg1"/>
                </a:solidFill>
                <a:effectLst>
                  <a:outerShdw blurRad="38100" dist="38100" dir="2700000" algn="tl">
                    <a:srgbClr val="000000">
                      <a:alpha val="43137"/>
                    </a:srgbClr>
                  </a:outerShdw>
                </a:effectLst>
                <a:latin typeface="Century Gothic" pitchFamily="34" charset="0"/>
              </a:defRPr>
            </a:lvl3pPr>
            <a:lvl4pPr>
              <a:defRPr sz="3200">
                <a:solidFill>
                  <a:schemeClr val="bg1"/>
                </a:solidFill>
                <a:effectLst>
                  <a:outerShdw blurRad="38100" dist="38100" dir="2700000" algn="tl">
                    <a:srgbClr val="000000">
                      <a:alpha val="43137"/>
                    </a:srgbClr>
                  </a:outerShdw>
                </a:effectLst>
                <a:latin typeface="Century Gothic" pitchFamily="34" charset="0"/>
              </a:defRPr>
            </a:lvl4pPr>
            <a:lvl5pPr>
              <a:defRPr sz="3200">
                <a:solidFill>
                  <a:schemeClr val="bg1"/>
                </a:solidFill>
                <a:effectLst>
                  <a:outerShdw blurRad="38100" dist="38100" dir="2700000" algn="tl">
                    <a:srgbClr val="000000">
                      <a:alpha val="43137"/>
                    </a:srgbClr>
                  </a:outerShdw>
                </a:effectLst>
                <a:latin typeface="Century Gothic" pitchFamily="34" charset="0"/>
              </a:defRPr>
            </a:lvl5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grpSp>
        <p:nvGrpSpPr>
          <p:cNvPr id="3" name="Group 74"/>
          <p:cNvGrpSpPr>
            <a:grpSpLocks/>
          </p:cNvGrpSpPr>
          <p:nvPr userDrawn="1"/>
        </p:nvGrpSpPr>
        <p:grpSpPr bwMode="auto">
          <a:xfrm>
            <a:off x="215900" y="685800"/>
            <a:ext cx="4279900" cy="1600200"/>
            <a:chOff x="152400" y="2438400"/>
            <a:chExt cx="4279900" cy="1600200"/>
          </a:xfrm>
        </p:grpSpPr>
        <p:sp>
          <p:nvSpPr>
            <p:cNvPr id="4" name="Rectangle 34"/>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5" name="Group 52"/>
            <p:cNvGrpSpPr>
              <a:grpSpLocks/>
            </p:cNvGrpSpPr>
            <p:nvPr/>
          </p:nvGrpSpPr>
          <p:grpSpPr bwMode="auto">
            <a:xfrm>
              <a:off x="152400" y="2438400"/>
              <a:ext cx="4279900" cy="1600200"/>
              <a:chOff x="152400" y="914400"/>
              <a:chExt cx="4279900" cy="1600200"/>
            </a:xfrm>
          </p:grpSpPr>
          <p:sp>
            <p:nvSpPr>
              <p:cNvPr id="6" name="Rectangle 36"/>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ormAutofit/>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7" name="Rectangle 37"/>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8" name="Group 75"/>
          <p:cNvGrpSpPr>
            <a:grpSpLocks/>
          </p:cNvGrpSpPr>
          <p:nvPr userDrawn="1"/>
        </p:nvGrpSpPr>
        <p:grpSpPr bwMode="auto">
          <a:xfrm>
            <a:off x="215900" y="2438400"/>
            <a:ext cx="4279900" cy="1600200"/>
            <a:chOff x="152400" y="2438400"/>
            <a:chExt cx="4279900" cy="1600200"/>
          </a:xfrm>
        </p:grpSpPr>
        <p:sp>
          <p:nvSpPr>
            <p:cNvPr id="9" name="Rectangle 39"/>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10" name="Group 52"/>
            <p:cNvGrpSpPr>
              <a:grpSpLocks/>
            </p:cNvGrpSpPr>
            <p:nvPr/>
          </p:nvGrpSpPr>
          <p:grpSpPr bwMode="auto">
            <a:xfrm>
              <a:off x="152400" y="2438400"/>
              <a:ext cx="4279900" cy="1600200"/>
              <a:chOff x="152400" y="914400"/>
              <a:chExt cx="4279900" cy="1600200"/>
            </a:xfrm>
          </p:grpSpPr>
          <p:sp>
            <p:nvSpPr>
              <p:cNvPr id="11" name="Rectangle 41"/>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12" name="Rectangle 42"/>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13" name="Group 80"/>
          <p:cNvGrpSpPr>
            <a:grpSpLocks/>
          </p:cNvGrpSpPr>
          <p:nvPr userDrawn="1"/>
        </p:nvGrpSpPr>
        <p:grpSpPr bwMode="auto">
          <a:xfrm>
            <a:off x="215900" y="4191000"/>
            <a:ext cx="4279900" cy="1600200"/>
            <a:chOff x="152400" y="2438400"/>
            <a:chExt cx="4279900" cy="1600200"/>
          </a:xfrm>
        </p:grpSpPr>
        <p:sp>
          <p:nvSpPr>
            <p:cNvPr id="14" name="Rectangle 44"/>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15" name="Group 52"/>
            <p:cNvGrpSpPr>
              <a:grpSpLocks/>
            </p:cNvGrpSpPr>
            <p:nvPr/>
          </p:nvGrpSpPr>
          <p:grpSpPr bwMode="auto">
            <a:xfrm>
              <a:off x="152400" y="2438400"/>
              <a:ext cx="4279900" cy="1600200"/>
              <a:chOff x="152400" y="914400"/>
              <a:chExt cx="4279900" cy="1600200"/>
            </a:xfrm>
          </p:grpSpPr>
          <p:sp>
            <p:nvSpPr>
              <p:cNvPr id="16" name="Rectangle 46"/>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17" name="Rectangle 47"/>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18" name="Group 90"/>
          <p:cNvGrpSpPr>
            <a:grpSpLocks/>
          </p:cNvGrpSpPr>
          <p:nvPr userDrawn="1"/>
        </p:nvGrpSpPr>
        <p:grpSpPr bwMode="auto">
          <a:xfrm>
            <a:off x="4648200" y="685800"/>
            <a:ext cx="4279900" cy="1600200"/>
            <a:chOff x="152400" y="2438400"/>
            <a:chExt cx="4279900" cy="1600200"/>
          </a:xfrm>
        </p:grpSpPr>
        <p:sp>
          <p:nvSpPr>
            <p:cNvPr id="19" name="Rectangle 49"/>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20" name="Group 52"/>
            <p:cNvGrpSpPr>
              <a:grpSpLocks/>
            </p:cNvGrpSpPr>
            <p:nvPr/>
          </p:nvGrpSpPr>
          <p:grpSpPr bwMode="auto">
            <a:xfrm>
              <a:off x="152400" y="2438400"/>
              <a:ext cx="4279900" cy="1600200"/>
              <a:chOff x="152400" y="914400"/>
              <a:chExt cx="4279900" cy="1600200"/>
            </a:xfrm>
          </p:grpSpPr>
          <p:sp>
            <p:nvSpPr>
              <p:cNvPr id="21" name="Rectangle 51"/>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22" name="Rectangle 52"/>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23" name="Group 95"/>
          <p:cNvGrpSpPr>
            <a:grpSpLocks/>
          </p:cNvGrpSpPr>
          <p:nvPr userDrawn="1"/>
        </p:nvGrpSpPr>
        <p:grpSpPr bwMode="auto">
          <a:xfrm>
            <a:off x="4648200" y="2438400"/>
            <a:ext cx="4279900" cy="1600200"/>
            <a:chOff x="152400" y="2438400"/>
            <a:chExt cx="4279900" cy="1600200"/>
          </a:xfrm>
        </p:grpSpPr>
        <p:sp>
          <p:nvSpPr>
            <p:cNvPr id="24" name="Rectangle 54"/>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25" name="Group 52"/>
            <p:cNvGrpSpPr>
              <a:grpSpLocks/>
            </p:cNvGrpSpPr>
            <p:nvPr/>
          </p:nvGrpSpPr>
          <p:grpSpPr bwMode="auto">
            <a:xfrm>
              <a:off x="152400" y="2438400"/>
              <a:ext cx="4279900" cy="1600200"/>
              <a:chOff x="152400" y="914400"/>
              <a:chExt cx="4279900" cy="1600200"/>
            </a:xfrm>
          </p:grpSpPr>
          <p:sp>
            <p:nvSpPr>
              <p:cNvPr id="26" name="Rectangle 56"/>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27" name="Rectangle 57"/>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28" name="Group 100"/>
          <p:cNvGrpSpPr>
            <a:grpSpLocks/>
          </p:cNvGrpSpPr>
          <p:nvPr userDrawn="1"/>
        </p:nvGrpSpPr>
        <p:grpSpPr bwMode="auto">
          <a:xfrm>
            <a:off x="4648200" y="4191000"/>
            <a:ext cx="4279900" cy="1600200"/>
            <a:chOff x="152400" y="2438400"/>
            <a:chExt cx="4279900" cy="1600200"/>
          </a:xfrm>
        </p:grpSpPr>
        <p:sp>
          <p:nvSpPr>
            <p:cNvPr id="29" name="Rectangle 59"/>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30" name="Group 52"/>
            <p:cNvGrpSpPr>
              <a:grpSpLocks/>
            </p:cNvGrpSpPr>
            <p:nvPr/>
          </p:nvGrpSpPr>
          <p:grpSpPr bwMode="auto">
            <a:xfrm>
              <a:off x="152400" y="2438400"/>
              <a:ext cx="4279900" cy="1600200"/>
              <a:chOff x="152400" y="914400"/>
              <a:chExt cx="4279900" cy="1600200"/>
            </a:xfrm>
          </p:grpSpPr>
          <p:sp>
            <p:nvSpPr>
              <p:cNvPr id="31" name="Rectangle 61"/>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ormAutofit/>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32" name="Rectangle 62"/>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sp>
        <p:nvSpPr>
          <p:cNvPr id="33" name="Rectangle 63"/>
          <p:cNvSpPr/>
          <p:nvPr userDrawn="1"/>
        </p:nvSpPr>
        <p:spPr>
          <a:xfrm>
            <a:off x="381000" y="0"/>
            <a:ext cx="8382000" cy="3810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algn="ctr" fontAlgn="auto">
              <a:spcBef>
                <a:spcPts val="0"/>
              </a:spcBef>
              <a:spcAft>
                <a:spcPts val="0"/>
              </a:spcAft>
              <a:defRPr/>
            </a:pPr>
            <a:endParaRPr lang="en-US" sz="1600" i="1" kern="0" dirty="0">
              <a:solidFill>
                <a:srgbClr val="F79646"/>
              </a:solidFill>
              <a:latin typeface="Calibri"/>
            </a:endParaRPr>
          </a:p>
        </p:txBody>
      </p:sp>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Picture 3" descr="Corp_pptMasterV6.jpg"/>
          <p:cNvPicPr>
            <a:picLocks noChangeAspect="1"/>
          </p:cNvPicPr>
          <p:nvPr/>
        </p:nvPicPr>
        <p:blipFill>
          <a:blip r:embed="rId12" cstate="print"/>
          <a:srcRect/>
          <a:stretch>
            <a:fillRect/>
          </a:stretch>
        </p:blipFill>
        <p:spPr bwMode="auto">
          <a:xfrm>
            <a:off x="0" y="5037138"/>
            <a:ext cx="9144000" cy="1820862"/>
          </a:xfrm>
          <a:prstGeom prst="rect">
            <a:avLst/>
          </a:prstGeom>
          <a:noFill/>
          <a:ln w="9525">
            <a:noFill/>
            <a:miter lim="800000"/>
            <a:headEnd/>
            <a:tailEnd/>
          </a:ln>
        </p:spPr>
      </p:pic>
      <p:sp>
        <p:nvSpPr>
          <p:cNvPr id="1027" name="Title Placeholder 1"/>
          <p:cNvSpPr>
            <a:spLocks noGrp="1"/>
          </p:cNvSpPr>
          <p:nvPr>
            <p:ph type="title"/>
          </p:nvPr>
        </p:nvSpPr>
        <p:spPr bwMode="auto">
          <a:xfrm>
            <a:off x="1897063" y="6053138"/>
            <a:ext cx="6989762" cy="804862"/>
          </a:xfrm>
          <a:prstGeom prst="rect">
            <a:avLst/>
          </a:prstGeom>
          <a:noFill/>
          <a:ln w="9525">
            <a:noFill/>
            <a:miter lim="800000"/>
            <a:headEnd/>
            <a:tailEnd/>
          </a:ln>
        </p:spPr>
        <p:txBody>
          <a:bodyPr vert="horz" wrap="none" lIns="91440" tIns="45720" rIns="91440" bIns="45720" numCol="1" anchor="ctr" anchorCtr="0" compatLnSpc="1">
            <a:prstTxWarp prst="textNoShape">
              <a:avLst/>
            </a:prstTxWarp>
          </a:bodyPr>
          <a:lstStyle/>
          <a:p>
            <a:pPr lvl="0"/>
            <a:r>
              <a:rPr lang="en-US" smtClean="0"/>
              <a:t>Click to edit Master title style</a:t>
            </a:r>
          </a:p>
        </p:txBody>
      </p:sp>
    </p:spTree>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60" r:id="rId9"/>
    <p:sldLayoutId id="2147483659" r:id="rId10"/>
  </p:sldLayoutIdLst>
  <p:hf sldNum="0" hdr="0" ftr="0" dt="0"/>
  <p:txStyles>
    <p:titleStyle>
      <a:lvl1pPr algn="r" rtl="0" eaLnBrk="0" fontAlgn="base" hangingPunct="0">
        <a:spcBef>
          <a:spcPct val="0"/>
        </a:spcBef>
        <a:spcAft>
          <a:spcPct val="0"/>
        </a:spcAft>
        <a:defRPr sz="3200" kern="1200">
          <a:solidFill>
            <a:srgbClr val="BFBFBF"/>
          </a:solidFill>
          <a:latin typeface="Century Gothic" pitchFamily="34" charset="0"/>
          <a:ea typeface="+mj-ea"/>
          <a:cs typeface="+mj-cs"/>
        </a:defRPr>
      </a:lvl1pPr>
      <a:lvl2pPr algn="r" rtl="0" eaLnBrk="0" fontAlgn="base" hangingPunct="0">
        <a:spcBef>
          <a:spcPct val="0"/>
        </a:spcBef>
        <a:spcAft>
          <a:spcPct val="0"/>
        </a:spcAft>
        <a:defRPr sz="3200">
          <a:solidFill>
            <a:srgbClr val="BFBFBF"/>
          </a:solidFill>
          <a:latin typeface="Century Gothic" pitchFamily="34" charset="0"/>
        </a:defRPr>
      </a:lvl2pPr>
      <a:lvl3pPr algn="r" rtl="0" eaLnBrk="0" fontAlgn="base" hangingPunct="0">
        <a:spcBef>
          <a:spcPct val="0"/>
        </a:spcBef>
        <a:spcAft>
          <a:spcPct val="0"/>
        </a:spcAft>
        <a:defRPr sz="3200">
          <a:solidFill>
            <a:srgbClr val="BFBFBF"/>
          </a:solidFill>
          <a:latin typeface="Century Gothic" pitchFamily="34" charset="0"/>
        </a:defRPr>
      </a:lvl3pPr>
      <a:lvl4pPr algn="r" rtl="0" eaLnBrk="0" fontAlgn="base" hangingPunct="0">
        <a:spcBef>
          <a:spcPct val="0"/>
        </a:spcBef>
        <a:spcAft>
          <a:spcPct val="0"/>
        </a:spcAft>
        <a:defRPr sz="3200">
          <a:solidFill>
            <a:srgbClr val="BFBFBF"/>
          </a:solidFill>
          <a:latin typeface="Century Gothic" pitchFamily="34" charset="0"/>
        </a:defRPr>
      </a:lvl4pPr>
      <a:lvl5pPr algn="r" rtl="0" eaLnBrk="0" fontAlgn="base" hangingPunct="0">
        <a:spcBef>
          <a:spcPct val="0"/>
        </a:spcBef>
        <a:spcAft>
          <a:spcPct val="0"/>
        </a:spcAft>
        <a:defRPr sz="3200">
          <a:solidFill>
            <a:srgbClr val="BFBFBF"/>
          </a:solidFill>
          <a:latin typeface="Century Gothic" pitchFamily="34" charset="0"/>
        </a:defRPr>
      </a:lvl5pPr>
      <a:lvl6pPr marL="457200" algn="r" rtl="0" fontAlgn="base">
        <a:spcBef>
          <a:spcPct val="0"/>
        </a:spcBef>
        <a:spcAft>
          <a:spcPct val="0"/>
        </a:spcAft>
        <a:defRPr sz="3200">
          <a:solidFill>
            <a:srgbClr val="BFBFBF"/>
          </a:solidFill>
          <a:latin typeface="Century Gothic" pitchFamily="34" charset="0"/>
        </a:defRPr>
      </a:lvl6pPr>
      <a:lvl7pPr marL="914400" algn="r" rtl="0" fontAlgn="base">
        <a:spcBef>
          <a:spcPct val="0"/>
        </a:spcBef>
        <a:spcAft>
          <a:spcPct val="0"/>
        </a:spcAft>
        <a:defRPr sz="3200">
          <a:solidFill>
            <a:srgbClr val="BFBFBF"/>
          </a:solidFill>
          <a:latin typeface="Century Gothic" pitchFamily="34" charset="0"/>
        </a:defRPr>
      </a:lvl7pPr>
      <a:lvl8pPr marL="1371600" algn="r" rtl="0" fontAlgn="base">
        <a:spcBef>
          <a:spcPct val="0"/>
        </a:spcBef>
        <a:spcAft>
          <a:spcPct val="0"/>
        </a:spcAft>
        <a:defRPr sz="3200">
          <a:solidFill>
            <a:srgbClr val="BFBFBF"/>
          </a:solidFill>
          <a:latin typeface="Century Gothic" pitchFamily="34" charset="0"/>
        </a:defRPr>
      </a:lvl8pPr>
      <a:lvl9pPr marL="1828800" algn="r" rtl="0" fontAlgn="base">
        <a:spcBef>
          <a:spcPct val="0"/>
        </a:spcBef>
        <a:spcAft>
          <a:spcPct val="0"/>
        </a:spcAft>
        <a:defRPr sz="3200">
          <a:solidFill>
            <a:srgbClr val="BFBFBF"/>
          </a:solidFill>
          <a:latin typeface="Century Gothic"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20.png"/><Relationship Id="rId4" Type="http://schemas.openxmlformats.org/officeDocument/2006/relationships/image" Target="../media/image19.png"/></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hyperlink" Target="http://web.progress.com/en/support/index.html" TargetMode="External"/><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23.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5.xml"/><Relationship Id="rId1" Type="http://schemas.openxmlformats.org/officeDocument/2006/relationships/slideLayout" Target="../slideLayouts/slideLayout1.xml"/><Relationship Id="rId4" Type="http://schemas.openxmlformats.org/officeDocument/2006/relationships/image" Target="../media/image28.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hyperlink" Target="http://[host]:[port]/%5bwebapp%5d/heartbeat/%5bcommand%5d.jsp" TargetMode="External"/><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Content Placeholder 2"/>
          <p:cNvSpPr>
            <a:spLocks noGrp="1"/>
          </p:cNvSpPr>
          <p:nvPr>
            <p:ph idx="1"/>
          </p:nvPr>
        </p:nvSpPr>
        <p:spPr bwMode="auto">
          <a:xfrm>
            <a:off x="1371600" y="1130299"/>
            <a:ext cx="7404100" cy="4651375"/>
          </a:xfrm>
          <a:noFill/>
          <a:ln>
            <a:miter lim="800000"/>
            <a:headEnd/>
            <a:tailEnd/>
          </a:ln>
        </p:spPr>
        <p:txBody>
          <a:bodyPr vert="horz" wrap="square" lIns="91440" tIns="45720" rIns="91440" bIns="45720" numCol="1" anchor="t" anchorCtr="0" compatLnSpc="1">
            <a:prstTxWarp prst="textNoShape">
              <a:avLst/>
            </a:prstTxWarp>
            <a:normAutofit fontScale="92500" lnSpcReduction="10000"/>
          </a:bodyPr>
          <a:lstStyle/>
          <a:p>
            <a:pPr marL="0" indent="0" eaLnBrk="1" hangingPunct="1">
              <a:lnSpc>
                <a:spcPct val="110000"/>
              </a:lnSpc>
              <a:buClr>
                <a:srgbClr val="FF9900"/>
              </a:buClr>
              <a:buFont typeface="Arial" charset="0"/>
              <a:buNone/>
            </a:pPr>
            <a:r>
              <a:rPr lang="en-US" sz="2800" dirty="0" smtClean="0"/>
              <a:t>QAD 2012.1 Enterprise Edition Deployment and Systems Administration</a:t>
            </a:r>
          </a:p>
          <a:p>
            <a:pPr marL="0" indent="0" eaLnBrk="1" hangingPunct="1">
              <a:lnSpc>
                <a:spcPct val="80000"/>
              </a:lnSpc>
              <a:buClr>
                <a:srgbClr val="FF9900"/>
              </a:buClr>
              <a:buFont typeface="Arial" charset="0"/>
              <a:buNone/>
            </a:pPr>
            <a:endParaRPr lang="en-US" sz="2200" dirty="0" smtClean="0"/>
          </a:p>
          <a:p>
            <a:pPr marL="0" indent="0" eaLnBrk="1" hangingPunct="1">
              <a:lnSpc>
                <a:spcPct val="110000"/>
              </a:lnSpc>
              <a:buClr>
                <a:srgbClr val="FF9900"/>
              </a:buClr>
              <a:buFont typeface="Arial" charset="0"/>
              <a:buNone/>
            </a:pPr>
            <a:r>
              <a:rPr lang="en-US" b="1" dirty="0" smtClean="0"/>
              <a:t>Part 3: Validate, Configure, and Extend QAD Enterprise Edition</a:t>
            </a:r>
          </a:p>
          <a:p>
            <a:pPr eaLnBrk="1" hangingPunct="1">
              <a:lnSpc>
                <a:spcPct val="80000"/>
              </a:lnSpc>
              <a:buClr>
                <a:srgbClr val="FF9900"/>
              </a:buClr>
              <a:buFont typeface="Arial" charset="0"/>
              <a:buNone/>
            </a:pPr>
            <a:endParaRPr lang="en-US" sz="2200" dirty="0" smtClean="0"/>
          </a:p>
          <a:p>
            <a:pPr eaLnBrk="1" hangingPunct="1">
              <a:lnSpc>
                <a:spcPct val="80000"/>
              </a:lnSpc>
              <a:buClr>
                <a:srgbClr val="FF9900"/>
              </a:buClr>
              <a:buFont typeface="Arial" charset="0"/>
              <a:buNone/>
            </a:pPr>
            <a:endParaRPr lang="en-US" sz="2000" dirty="0" smtClean="0"/>
          </a:p>
          <a:p>
            <a:pPr eaLnBrk="1" hangingPunct="1">
              <a:lnSpc>
                <a:spcPct val="80000"/>
              </a:lnSpc>
              <a:buClr>
                <a:srgbClr val="FF9900"/>
              </a:buClr>
              <a:buNone/>
            </a:pPr>
            <a:r>
              <a:rPr lang="en-US" sz="2000" dirty="0" smtClean="0"/>
              <a:t>Updated December 2012</a:t>
            </a:r>
          </a:p>
          <a:p>
            <a:pPr eaLnBrk="1" hangingPunct="1">
              <a:lnSpc>
                <a:spcPct val="80000"/>
              </a:lnSpc>
              <a:buClr>
                <a:srgbClr val="FF9900"/>
              </a:buClr>
              <a:buFont typeface="Arial" charset="0"/>
              <a:buNone/>
            </a:pPr>
            <a:endParaRPr lang="en-US" sz="1500" dirty="0" smtClean="0"/>
          </a:p>
          <a:p>
            <a:pPr eaLnBrk="1" hangingPunct="1">
              <a:lnSpc>
                <a:spcPct val="80000"/>
              </a:lnSpc>
              <a:buClr>
                <a:srgbClr val="FF9900"/>
              </a:buClr>
              <a:buFont typeface="Arial" charset="0"/>
              <a:buNone/>
            </a:pPr>
            <a:endParaRPr lang="en-US" sz="1500" dirty="0" smtClean="0"/>
          </a:p>
          <a:p>
            <a:pPr eaLnBrk="1" hangingPunct="1">
              <a:lnSpc>
                <a:spcPct val="120000"/>
              </a:lnSpc>
              <a:spcBef>
                <a:spcPts val="600"/>
              </a:spcBef>
              <a:buClr>
                <a:srgbClr val="FF9900"/>
              </a:buClr>
              <a:buNone/>
            </a:pPr>
            <a:r>
              <a:rPr lang="en-US" sz="1200" dirty="0" smtClean="0"/>
              <a:t>Created by dbb@qad.com</a:t>
            </a:r>
          </a:p>
          <a:p>
            <a:pPr eaLnBrk="1" hangingPunct="1">
              <a:lnSpc>
                <a:spcPct val="120000"/>
              </a:lnSpc>
              <a:spcBef>
                <a:spcPts val="600"/>
              </a:spcBef>
              <a:buClr>
                <a:srgbClr val="FF9900"/>
              </a:buClr>
              <a:buNone/>
            </a:pPr>
            <a:r>
              <a:rPr lang="en-US" sz="1200" dirty="0" smtClean="0"/>
              <a:t>Maintained by biw@qad.com</a:t>
            </a:r>
          </a:p>
          <a:p>
            <a:pPr eaLnBrk="1" hangingPunct="1">
              <a:lnSpc>
                <a:spcPct val="120000"/>
              </a:lnSpc>
              <a:spcBef>
                <a:spcPts val="600"/>
              </a:spcBef>
              <a:buClr>
                <a:srgbClr val="FF9900"/>
              </a:buClr>
              <a:buNone/>
            </a:pPr>
            <a:r>
              <a:rPr lang="en-US" sz="1200" dirty="0" smtClean="0"/>
              <a:t>Copyright © 2012 by QAD Inc.</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Validating QAD Enterprise Edition</a:t>
            </a:r>
          </a:p>
        </p:txBody>
      </p:sp>
      <p:sp>
        <p:nvSpPr>
          <p:cNvPr id="4" name="Content Placeholder 3"/>
          <p:cNvSpPr>
            <a:spLocks noGrp="1"/>
          </p:cNvSpPr>
          <p:nvPr>
            <p:ph idx="1"/>
          </p:nvPr>
        </p:nvSpPr>
        <p:spPr>
          <a:xfrm>
            <a:off x="696913" y="1072471"/>
            <a:ext cx="7399337" cy="611187"/>
          </a:xfrm>
        </p:spPr>
        <p:txBody>
          <a:bodyPr/>
          <a:lstStyle/>
          <a:p>
            <a:pPr eaLnBrk="1" fontAlgn="auto" hangingPunct="1">
              <a:lnSpc>
                <a:spcPct val="95000"/>
              </a:lnSpc>
              <a:spcAft>
                <a:spcPts val="0"/>
              </a:spcAft>
              <a:buNone/>
              <a:defRPr/>
            </a:pPr>
            <a:r>
              <a:rPr lang="en-US" dirty="0" smtClean="0">
                <a:solidFill>
                  <a:srgbClr val="737373"/>
                </a:solidFill>
                <a:latin typeface="+mn-lt"/>
              </a:rPr>
              <a:t>Do the Process Maps and Process Editor Work?</a:t>
            </a: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37891"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Quick Connectivity Check</a:t>
            </a:r>
          </a:p>
        </p:txBody>
      </p:sp>
      <p:pic>
        <p:nvPicPr>
          <p:cNvPr id="37892" name="Picture 2"/>
          <p:cNvPicPr>
            <a:picLocks noChangeAspect="1" noChangeArrowheads="1"/>
          </p:cNvPicPr>
          <p:nvPr/>
        </p:nvPicPr>
        <p:blipFill>
          <a:blip r:embed="rId3" cstate="print"/>
          <a:srcRect/>
          <a:stretch>
            <a:fillRect/>
          </a:stretch>
        </p:blipFill>
        <p:spPr bwMode="auto">
          <a:xfrm>
            <a:off x="1304925" y="1616075"/>
            <a:ext cx="6505575" cy="38290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Validating QAD Enterprise Edition</a:t>
            </a:r>
          </a:p>
        </p:txBody>
      </p:sp>
      <p:sp>
        <p:nvSpPr>
          <p:cNvPr id="4" name="Content Placeholder 3"/>
          <p:cNvSpPr>
            <a:spLocks noGrp="1"/>
          </p:cNvSpPr>
          <p:nvPr>
            <p:ph idx="1"/>
          </p:nvPr>
        </p:nvSpPr>
        <p:spPr>
          <a:xfrm>
            <a:off x="696913" y="1086985"/>
            <a:ext cx="7399337" cy="611187"/>
          </a:xfrm>
        </p:spPr>
        <p:txBody>
          <a:bodyPr/>
          <a:lstStyle/>
          <a:p>
            <a:pPr eaLnBrk="1" fontAlgn="auto" hangingPunct="1">
              <a:lnSpc>
                <a:spcPct val="95000"/>
              </a:lnSpc>
              <a:spcAft>
                <a:spcPts val="0"/>
              </a:spcAft>
              <a:buNone/>
              <a:defRPr/>
            </a:pPr>
            <a:r>
              <a:rPr lang="en-US" dirty="0" smtClean="0">
                <a:solidFill>
                  <a:srgbClr val="737373"/>
                </a:solidFill>
                <a:latin typeface="+mn-lt"/>
              </a:rPr>
              <a:t>Do Browses Work?</a:t>
            </a: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39939"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Quick Connectivity Check</a:t>
            </a:r>
          </a:p>
        </p:txBody>
      </p:sp>
      <p:pic>
        <p:nvPicPr>
          <p:cNvPr id="39940" name="Picture 2"/>
          <p:cNvPicPr>
            <a:picLocks noChangeAspect="1" noChangeArrowheads="1"/>
          </p:cNvPicPr>
          <p:nvPr/>
        </p:nvPicPr>
        <p:blipFill>
          <a:blip r:embed="rId3" cstate="print"/>
          <a:srcRect/>
          <a:stretch>
            <a:fillRect/>
          </a:stretch>
        </p:blipFill>
        <p:spPr bwMode="auto">
          <a:xfrm>
            <a:off x="914400" y="1651000"/>
            <a:ext cx="7100888" cy="38877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Validating QAD Enterprise Edition</a:t>
            </a:r>
          </a:p>
        </p:txBody>
      </p:sp>
      <p:sp>
        <p:nvSpPr>
          <p:cNvPr id="41986" name="Content Placeholder 3"/>
          <p:cNvSpPr>
            <a:spLocks noGrp="1"/>
          </p:cNvSpPr>
          <p:nvPr>
            <p:ph idx="1"/>
          </p:nvPr>
        </p:nvSpPr>
        <p:spPr bwMode="auto">
          <a:xfrm>
            <a:off x="696913" y="1116013"/>
            <a:ext cx="7634287" cy="4356100"/>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70000"/>
              </a:lnSpc>
              <a:buClr>
                <a:srgbClr val="FF9900"/>
              </a:buClr>
            </a:pPr>
            <a:r>
              <a:rPr lang="en-US" smtClean="0"/>
              <a:t>Check login, menu security, domain access, and so on for each installed user </a:t>
            </a:r>
          </a:p>
          <a:p>
            <a:pPr eaLnBrk="1" hangingPunct="1">
              <a:lnSpc>
                <a:spcPct val="70000"/>
              </a:lnSpc>
              <a:buClr>
                <a:srgbClr val="FF9900"/>
              </a:buClr>
            </a:pPr>
            <a:r>
              <a:rPr lang="en-US" smtClean="0"/>
              <a:t>Add new user and ensure new security is correct user--domains, menus, etc</a:t>
            </a:r>
          </a:p>
          <a:p>
            <a:pPr eaLnBrk="1" hangingPunct="1">
              <a:lnSpc>
                <a:spcPct val="70000"/>
              </a:lnSpc>
              <a:buClr>
                <a:srgbClr val="FF9900"/>
              </a:buClr>
            </a:pPr>
            <a:r>
              <a:rPr lang="en-US" smtClean="0"/>
              <a:t>Test User Monitor Inquiry for login/licensing information (lvmon.p)</a:t>
            </a:r>
          </a:p>
          <a:p>
            <a:pPr eaLnBrk="1" hangingPunct="1">
              <a:lnSpc>
                <a:spcPct val="70000"/>
              </a:lnSpc>
              <a:buClr>
                <a:srgbClr val="FF9900"/>
              </a:buClr>
            </a:pPr>
            <a:r>
              <a:rPr lang="en-US" smtClean="0"/>
              <a:t>Ensure browses are displayed in correct language via both character and .NET UI clients</a:t>
            </a:r>
          </a:p>
          <a:p>
            <a:pPr eaLnBrk="1" hangingPunct="1">
              <a:lnSpc>
                <a:spcPct val="70000"/>
              </a:lnSpc>
              <a:buClr>
                <a:srgbClr val="FF9900"/>
              </a:buClr>
            </a:pPr>
            <a:r>
              <a:rPr lang="en-US" smtClean="0"/>
              <a:t>Ensure menu displays in proper languages</a:t>
            </a:r>
          </a:p>
          <a:p>
            <a:pPr eaLnBrk="1" hangingPunct="1">
              <a:lnSpc>
                <a:spcPct val="70000"/>
              </a:lnSpc>
              <a:buClr>
                <a:srgbClr val="FF9900"/>
              </a:buClr>
            </a:pPr>
            <a:r>
              <a:rPr lang="en-US" smtClean="0"/>
              <a:t>Ensure field help displays in proper languages</a:t>
            </a:r>
          </a:p>
          <a:p>
            <a:pPr eaLnBrk="1" hangingPunct="1">
              <a:lnSpc>
                <a:spcPct val="70000"/>
              </a:lnSpc>
              <a:buClr>
                <a:srgbClr val="FF9900"/>
              </a:buClr>
            </a:pPr>
            <a:r>
              <a:rPr lang="en-US" smtClean="0"/>
              <a:t>Test print via character and .NET UI client for each language</a:t>
            </a:r>
          </a:p>
          <a:p>
            <a:pPr eaLnBrk="1" hangingPunct="1">
              <a:lnSpc>
                <a:spcPct val="85000"/>
              </a:lnSpc>
              <a:buClr>
                <a:srgbClr val="FF9900"/>
              </a:buClr>
              <a:buFont typeface="Arial" charset="0"/>
              <a:buNone/>
            </a:pPr>
            <a:endParaRPr lang="en-US" smtClean="0">
              <a:solidFill>
                <a:srgbClr val="737373"/>
              </a:solidFill>
            </a:endParaRPr>
          </a:p>
          <a:p>
            <a:pPr eaLnBrk="1" hangingPunct="1">
              <a:lnSpc>
                <a:spcPct val="85000"/>
              </a:lnSpc>
              <a:buClr>
                <a:srgbClr val="FF9900"/>
              </a:buClr>
              <a:buFont typeface="Arial" charset="0"/>
              <a:buNone/>
            </a:pPr>
            <a:endParaRPr lang="en-US" smtClean="0">
              <a:solidFill>
                <a:srgbClr val="737373"/>
              </a:solidFill>
            </a:endParaRPr>
          </a:p>
          <a:p>
            <a:pPr eaLnBrk="1" hangingPunct="1">
              <a:lnSpc>
                <a:spcPct val="85000"/>
              </a:lnSpc>
              <a:buClr>
                <a:srgbClr val="FF9900"/>
              </a:buClr>
              <a:buFont typeface="Arial" charset="0"/>
              <a:buNone/>
            </a:pPr>
            <a:endParaRPr lang="en-US" smtClean="0">
              <a:solidFill>
                <a:srgbClr val="737373"/>
              </a:solidFill>
            </a:endParaRPr>
          </a:p>
          <a:p>
            <a:pPr eaLnBrk="1" hangingPunct="1">
              <a:lnSpc>
                <a:spcPct val="85000"/>
              </a:lnSpc>
              <a:buClr>
                <a:srgbClr val="FF9900"/>
              </a:buClr>
              <a:buFont typeface="Arial" charset="0"/>
              <a:buNone/>
            </a:pPr>
            <a:endParaRPr lang="en-US" smtClean="0">
              <a:solidFill>
                <a:srgbClr val="737373"/>
              </a:solidFill>
            </a:endParaRPr>
          </a:p>
          <a:p>
            <a:pPr lvl="2" eaLnBrk="1" hangingPunct="1">
              <a:lnSpc>
                <a:spcPct val="85000"/>
              </a:lnSpc>
              <a:buClr>
                <a:srgbClr val="FF9900"/>
              </a:buClr>
            </a:pPr>
            <a:endParaRPr lang="en-US" smtClean="0">
              <a:solidFill>
                <a:srgbClr val="737373"/>
              </a:solidFill>
            </a:endParaRPr>
          </a:p>
          <a:p>
            <a:pPr eaLnBrk="1" hangingPunct="1">
              <a:lnSpc>
                <a:spcPct val="85000"/>
              </a:lnSpc>
              <a:buClr>
                <a:srgbClr val="FF9900"/>
              </a:buClr>
            </a:pPr>
            <a:endParaRPr lang="en-US" smtClean="0">
              <a:solidFill>
                <a:srgbClr val="737373"/>
              </a:solidFill>
            </a:endParaRPr>
          </a:p>
          <a:p>
            <a:pPr lvl="1" eaLnBrk="1" hangingPunct="1">
              <a:lnSpc>
                <a:spcPct val="85000"/>
              </a:lnSpc>
              <a:buClr>
                <a:srgbClr val="FF9900"/>
              </a:buClr>
            </a:pPr>
            <a:endParaRPr lang="en-US" smtClean="0">
              <a:solidFill>
                <a:srgbClr val="737373"/>
              </a:solidFill>
            </a:endParaRPr>
          </a:p>
          <a:p>
            <a:pPr lvl="1" eaLnBrk="1" hangingPunct="1">
              <a:lnSpc>
                <a:spcPct val="85000"/>
              </a:lnSpc>
              <a:buClr>
                <a:srgbClr val="FF9900"/>
              </a:buClr>
            </a:pPr>
            <a:endParaRPr lang="en-US" smtClean="0">
              <a:solidFill>
                <a:srgbClr val="737373"/>
              </a:solidFill>
            </a:endParaRPr>
          </a:p>
          <a:p>
            <a:pPr lvl="1" eaLnBrk="1" hangingPunct="1">
              <a:lnSpc>
                <a:spcPct val="85000"/>
              </a:lnSpc>
              <a:buClr>
                <a:srgbClr val="FF9900"/>
              </a:buClr>
            </a:pPr>
            <a:endParaRPr lang="en-US" smtClean="0">
              <a:solidFill>
                <a:srgbClr val="737373"/>
              </a:solidFill>
            </a:endParaRPr>
          </a:p>
        </p:txBody>
      </p:sp>
      <p:sp>
        <p:nvSpPr>
          <p:cNvPr id="41987"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Functionality Check</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Validating Enterprise Edition</a:t>
            </a:r>
          </a:p>
        </p:txBody>
      </p:sp>
      <p:sp>
        <p:nvSpPr>
          <p:cNvPr id="4" name="Content Placeholder 3"/>
          <p:cNvSpPr>
            <a:spLocks noGrp="1"/>
          </p:cNvSpPr>
          <p:nvPr>
            <p:ph idx="1"/>
          </p:nvPr>
        </p:nvSpPr>
        <p:spPr>
          <a:xfrm>
            <a:off x="696913" y="1116013"/>
            <a:ext cx="7399337" cy="611187"/>
          </a:xfrm>
        </p:spPr>
        <p:txBody>
          <a:bodyPr/>
          <a:lstStyle/>
          <a:p>
            <a:pPr eaLnBrk="1" fontAlgn="auto" hangingPunct="1">
              <a:lnSpc>
                <a:spcPct val="95000"/>
              </a:lnSpc>
              <a:spcAft>
                <a:spcPts val="0"/>
              </a:spcAft>
              <a:buNone/>
              <a:defRPr/>
            </a:pPr>
            <a:r>
              <a:rPr lang="en-US" dirty="0" smtClean="0">
                <a:solidFill>
                  <a:srgbClr val="737373"/>
                </a:solidFill>
                <a:latin typeface="+mn-lt"/>
              </a:rPr>
              <a:t>Connection Manager?  Idle Sessions?</a:t>
            </a: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44035"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Quick Connectivity Check</a:t>
            </a:r>
          </a:p>
        </p:txBody>
      </p:sp>
      <p:pic>
        <p:nvPicPr>
          <p:cNvPr id="44036" name="Picture 2"/>
          <p:cNvPicPr>
            <a:picLocks noChangeAspect="1" noChangeArrowheads="1"/>
          </p:cNvPicPr>
          <p:nvPr/>
        </p:nvPicPr>
        <p:blipFill>
          <a:blip r:embed="rId3" cstate="print"/>
          <a:srcRect/>
          <a:stretch>
            <a:fillRect/>
          </a:stretch>
        </p:blipFill>
        <p:spPr bwMode="auto">
          <a:xfrm>
            <a:off x="406400" y="1719263"/>
            <a:ext cx="8488363" cy="37242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Validate Scripts</a:t>
            </a:r>
          </a:p>
        </p:txBody>
      </p:sp>
      <p:sp>
        <p:nvSpPr>
          <p:cNvPr id="4" name="Content Placeholder 3"/>
          <p:cNvSpPr>
            <a:spLocks noGrp="1"/>
          </p:cNvSpPr>
          <p:nvPr>
            <p:ph idx="1"/>
          </p:nvPr>
        </p:nvSpPr>
        <p:spPr>
          <a:xfrm>
            <a:off x="692150" y="1116013"/>
            <a:ext cx="7404100" cy="1728787"/>
          </a:xfrm>
        </p:spPr>
        <p:txBody>
          <a:bodyPr/>
          <a:lstStyle/>
          <a:p>
            <a:pPr eaLnBrk="1" fontAlgn="auto" hangingPunct="1">
              <a:lnSpc>
                <a:spcPct val="95000"/>
              </a:lnSpc>
              <a:spcAft>
                <a:spcPts val="0"/>
              </a:spcAft>
              <a:buFont typeface="Arial" pitchFamily="34" charset="0"/>
              <a:buChar char="•"/>
              <a:defRPr/>
            </a:pPr>
            <a:r>
              <a:rPr lang="en-US" dirty="0" smtClean="0">
                <a:solidFill>
                  <a:srgbClr val="737373"/>
                </a:solidFill>
                <a:latin typeface="+mn-lt"/>
              </a:rPr>
              <a:t>Scripts are located by default, in</a:t>
            </a:r>
          </a:p>
          <a:p>
            <a:pPr marL="465138" lvl="1" indent="0" eaLnBrk="1" fontAlgn="auto" hangingPunct="1">
              <a:lnSpc>
                <a:spcPct val="95000"/>
              </a:lnSpc>
              <a:spcAft>
                <a:spcPts val="0"/>
              </a:spcAft>
              <a:buNone/>
              <a:defRPr/>
            </a:pPr>
            <a:r>
              <a:rPr lang="en-US" dirty="0" smtClean="0">
                <a:solidFill>
                  <a:srgbClr val="737373"/>
                </a:solidFill>
                <a:latin typeface="+mn-lt"/>
              </a:rPr>
              <a:t>$QDT/</a:t>
            </a:r>
            <a:r>
              <a:rPr lang="en-US" dirty="0" err="1" smtClean="0">
                <a:solidFill>
                  <a:srgbClr val="737373"/>
                </a:solidFill>
                <a:latin typeface="+mn-lt"/>
              </a:rPr>
              <a:t>envs</a:t>
            </a:r>
            <a:r>
              <a:rPr lang="en-US" dirty="0" smtClean="0">
                <a:solidFill>
                  <a:srgbClr val="737373"/>
                </a:solidFill>
                <a:latin typeface="+mn-lt"/>
              </a:rPr>
              <a:t>/[</a:t>
            </a:r>
            <a:r>
              <a:rPr lang="en-US" dirty="0" err="1" smtClean="0">
                <a:solidFill>
                  <a:srgbClr val="737373"/>
                </a:solidFill>
                <a:latin typeface="+mn-lt"/>
              </a:rPr>
              <a:t>envname</a:t>
            </a:r>
            <a:r>
              <a:rPr lang="en-US" dirty="0" smtClean="0">
                <a:solidFill>
                  <a:srgbClr val="737373"/>
                </a:solidFill>
                <a:latin typeface="+mn-lt"/>
              </a:rPr>
              <a:t>]/scripts</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Check the following scripts </a:t>
            </a:r>
            <a:r>
              <a:rPr lang="en-US" sz="1600" dirty="0" smtClean="0">
                <a:solidFill>
                  <a:srgbClr val="737373"/>
                </a:solidFill>
                <a:latin typeface="+mn-lt"/>
              </a:rPr>
              <a:t>(replace “pilot” with your environment name)</a:t>
            </a: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46083"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Check the Start / Stop / Connect Scripts</a:t>
            </a:r>
          </a:p>
        </p:txBody>
      </p:sp>
      <p:pic>
        <p:nvPicPr>
          <p:cNvPr id="46084" name="Picture 3"/>
          <p:cNvPicPr>
            <a:picLocks noChangeAspect="1" noChangeArrowheads="1"/>
          </p:cNvPicPr>
          <p:nvPr/>
        </p:nvPicPr>
        <p:blipFill>
          <a:blip r:embed="rId3" cstate="print"/>
          <a:srcRect/>
          <a:stretch>
            <a:fillRect/>
          </a:stretch>
        </p:blipFill>
        <p:spPr bwMode="auto">
          <a:xfrm>
            <a:off x="1035050" y="2989263"/>
            <a:ext cx="7313613" cy="2743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Content Placeholder 5"/>
          <p:cNvSpPr>
            <a:spLocks noGrp="1"/>
          </p:cNvSpPr>
          <p:nvPr>
            <p:ph idx="4294967295"/>
          </p:nvPr>
        </p:nvSpPr>
        <p:spPr bwMode="auto">
          <a:xfrm>
            <a:off x="339725" y="1130300"/>
            <a:ext cx="8435975" cy="4691063"/>
          </a:xfrm>
          <a:prstGeom prst="rect">
            <a:avLst/>
          </a:prstGeom>
          <a:noFill/>
          <a:ln>
            <a:miter lim="800000"/>
            <a:headEnd/>
            <a:tailEnd/>
          </a:ln>
        </p:spPr>
        <p:txBody>
          <a:bodyPr/>
          <a:lstStyle/>
          <a:p>
            <a:pPr marL="0" indent="0" algn="ctr" eaLnBrk="1" hangingPunct="1">
              <a:spcBef>
                <a:spcPts val="1200"/>
              </a:spcBef>
              <a:buClr>
                <a:srgbClr val="FF9900"/>
              </a:buClr>
              <a:buFont typeface="Arial" charset="0"/>
              <a:buNone/>
            </a:pPr>
            <a:r>
              <a:rPr lang="en-US" sz="6600" smtClean="0">
                <a:solidFill>
                  <a:srgbClr val="666666"/>
                </a:solidFill>
              </a:rPr>
              <a:t>Troubleshooting and Maintenance</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Log File Locations</a:t>
            </a:r>
          </a:p>
        </p:txBody>
      </p:sp>
      <p:sp>
        <p:nvSpPr>
          <p:cNvPr id="4" name="Content Placeholder 3"/>
          <p:cNvSpPr>
            <a:spLocks noGrp="1"/>
          </p:cNvSpPr>
          <p:nvPr>
            <p:ph idx="1"/>
          </p:nvPr>
        </p:nvSpPr>
        <p:spPr>
          <a:xfrm>
            <a:off x="692150" y="1116013"/>
            <a:ext cx="7404100" cy="4691062"/>
          </a:xfrm>
        </p:spPr>
        <p:txBody>
          <a:bodyPr/>
          <a:lstStyle/>
          <a:p>
            <a:pPr eaLnBrk="1" fontAlgn="auto" hangingPunct="1">
              <a:lnSpc>
                <a:spcPct val="95000"/>
              </a:lnSpc>
              <a:spcAft>
                <a:spcPts val="0"/>
              </a:spcAft>
              <a:buFont typeface="Arial" pitchFamily="34" charset="0"/>
              <a:buChar char="•"/>
              <a:defRPr/>
            </a:pPr>
            <a:r>
              <a:rPr lang="en-US" dirty="0" smtClean="0">
                <a:solidFill>
                  <a:srgbClr val="737373"/>
                </a:solidFill>
                <a:latin typeface="+mn-lt"/>
              </a:rPr>
              <a:t>Log File Locations (Client)</a:t>
            </a:r>
          </a:p>
          <a:p>
            <a:pPr lvl="1" eaLnBrk="1" fontAlgn="auto" hangingPunct="1">
              <a:lnSpc>
                <a:spcPct val="95000"/>
              </a:lnSpc>
              <a:spcAft>
                <a:spcPts val="0"/>
              </a:spcAft>
              <a:buFont typeface="Arial" pitchFamily="34" charset="0"/>
              <a:buNone/>
              <a:defRPr/>
            </a:pPr>
            <a:r>
              <a:rPr lang="en-US" sz="1600" dirty="0" smtClean="0">
                <a:solidFill>
                  <a:srgbClr val="737373"/>
                </a:solidFill>
                <a:latin typeface="Courier New" pitchFamily="49" charset="0"/>
                <a:cs typeface="Courier New" pitchFamily="49" charset="0"/>
              </a:rPr>
              <a:t>[BASE]QAD\Shell\2.9\</a:t>
            </a:r>
            <a:r>
              <a:rPr lang="en-US" sz="1600" dirty="0" err="1" smtClean="0">
                <a:solidFill>
                  <a:srgbClr val="737373"/>
                </a:solidFill>
                <a:latin typeface="Courier New" pitchFamily="49" charset="0"/>
                <a:cs typeface="Courier New" pitchFamily="49" charset="0"/>
              </a:rPr>
              <a:t>QAD.Applications.log</a:t>
            </a:r>
            <a:endParaRPr lang="en-US" sz="1600" dirty="0" smtClean="0">
              <a:solidFill>
                <a:srgbClr val="737373"/>
              </a:solidFill>
              <a:latin typeface="Courier New" pitchFamily="49" charset="0"/>
              <a:cs typeface="Courier New" pitchFamily="49" charset="0"/>
            </a:endParaRPr>
          </a:p>
          <a:p>
            <a:pPr marL="0" lvl="2" indent="465138" eaLnBrk="1" fontAlgn="auto" hangingPunct="1">
              <a:lnSpc>
                <a:spcPct val="95000"/>
              </a:lnSpc>
              <a:spcAft>
                <a:spcPts val="0"/>
              </a:spcAft>
              <a:buFont typeface="Arial" pitchFamily="34" charset="0"/>
              <a:buNone/>
              <a:defRPr/>
            </a:pPr>
            <a:r>
              <a:rPr lang="en-US" sz="1600" dirty="0" smtClean="0">
                <a:solidFill>
                  <a:srgbClr val="737373"/>
                </a:solidFill>
                <a:latin typeface="Courier New" pitchFamily="49" charset="0"/>
                <a:cs typeface="Courier New" pitchFamily="49" charset="0"/>
              </a:rPr>
              <a:t>Where [BASE] is</a:t>
            </a:r>
          </a:p>
          <a:p>
            <a:pPr marL="0" lvl="2" indent="465138" eaLnBrk="1" fontAlgn="auto" hangingPunct="1">
              <a:lnSpc>
                <a:spcPct val="95000"/>
              </a:lnSpc>
              <a:spcAft>
                <a:spcPts val="0"/>
              </a:spcAft>
              <a:buFont typeface="Arial" pitchFamily="34" charset="0"/>
              <a:buNone/>
              <a:defRPr/>
            </a:pPr>
            <a:r>
              <a:rPr lang="en-US" sz="1600" dirty="0" smtClean="0">
                <a:solidFill>
                  <a:srgbClr val="737373"/>
                </a:solidFill>
                <a:latin typeface="Courier New" pitchFamily="49" charset="0"/>
                <a:cs typeface="Courier New" pitchFamily="49" charset="0"/>
              </a:rPr>
              <a:t>Win 7 &amp; Vista: \users\[username]\</a:t>
            </a:r>
            <a:r>
              <a:rPr lang="en-US" sz="1600" dirty="0" err="1" smtClean="0">
                <a:solidFill>
                  <a:srgbClr val="737373"/>
                </a:solidFill>
                <a:latin typeface="Courier New" pitchFamily="49" charset="0"/>
                <a:cs typeface="Courier New" pitchFamily="49" charset="0"/>
              </a:rPr>
              <a:t>AppData</a:t>
            </a:r>
            <a:r>
              <a:rPr lang="en-US" sz="1600" dirty="0" smtClean="0">
                <a:solidFill>
                  <a:srgbClr val="737373"/>
                </a:solidFill>
                <a:latin typeface="Courier New" pitchFamily="49" charset="0"/>
                <a:cs typeface="Courier New" pitchFamily="49" charset="0"/>
              </a:rPr>
              <a:t>\[profile]</a:t>
            </a:r>
          </a:p>
          <a:p>
            <a:pPr marL="0" lvl="2" indent="465138" eaLnBrk="1" fontAlgn="auto" hangingPunct="1">
              <a:lnSpc>
                <a:spcPct val="95000"/>
              </a:lnSpc>
              <a:spcAft>
                <a:spcPts val="0"/>
              </a:spcAft>
              <a:buFont typeface="Arial" pitchFamily="34" charset="0"/>
              <a:buNone/>
              <a:defRPr/>
            </a:pPr>
            <a:r>
              <a:rPr lang="en-US" sz="1600" dirty="0" smtClean="0">
                <a:solidFill>
                  <a:srgbClr val="737373"/>
                </a:solidFill>
                <a:latin typeface="Courier New" pitchFamily="49" charset="0"/>
                <a:cs typeface="Courier New" pitchFamily="49" charset="0"/>
              </a:rPr>
              <a:t>XP: \Documents and Settings\[username]\Application Data</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Log File Locations (Server)</a:t>
            </a:r>
          </a:p>
          <a:p>
            <a:pPr marL="0" indent="465138" eaLnBrk="1" fontAlgn="auto" hangingPunct="1">
              <a:lnSpc>
                <a:spcPct val="95000"/>
              </a:lnSpc>
              <a:spcAft>
                <a:spcPts val="0"/>
              </a:spcAft>
              <a:buFont typeface="Arial" pitchFamily="34" charset="0"/>
              <a:buNone/>
              <a:defRPr/>
            </a:pPr>
            <a:r>
              <a:rPr lang="en-US" sz="1600" dirty="0" err="1" smtClean="0">
                <a:solidFill>
                  <a:srgbClr val="737373"/>
                </a:solidFill>
                <a:latin typeface="Courier New" pitchFamily="49" charset="0"/>
                <a:cs typeface="Courier New" pitchFamily="49" charset="0"/>
              </a:rPr>
              <a:t>QDT,Appserver,NameServer,AdminServer,Install</a:t>
            </a:r>
            <a:r>
              <a:rPr lang="en-US" sz="1600" dirty="0" smtClean="0">
                <a:solidFill>
                  <a:srgbClr val="737373"/>
                </a:solidFill>
                <a:latin typeface="Courier New" pitchFamily="49" charset="0"/>
                <a:cs typeface="Courier New" pitchFamily="49" charset="0"/>
              </a:rPr>
              <a:t>: $QDT/logs</a:t>
            </a:r>
          </a:p>
          <a:p>
            <a:pPr marL="0" indent="465138" eaLnBrk="1" fontAlgn="auto" hangingPunct="1">
              <a:lnSpc>
                <a:spcPct val="95000"/>
              </a:lnSpc>
              <a:spcAft>
                <a:spcPts val="0"/>
              </a:spcAft>
              <a:buFont typeface="Arial" pitchFamily="34" charset="0"/>
              <a:buNone/>
              <a:defRPr/>
            </a:pPr>
            <a:r>
              <a:rPr lang="en-US" sz="1600" dirty="0" smtClean="0">
                <a:solidFill>
                  <a:srgbClr val="737373"/>
                </a:solidFill>
                <a:latin typeface="Courier New" pitchFamily="49" charset="0"/>
                <a:cs typeface="Courier New" pitchFamily="49" charset="0"/>
              </a:rPr>
              <a:t>TOMCAT: $TOMCAT/logs/</a:t>
            </a:r>
            <a:r>
              <a:rPr lang="en-US" sz="1600" dirty="0" err="1" smtClean="0">
                <a:solidFill>
                  <a:srgbClr val="737373"/>
                </a:solidFill>
                <a:latin typeface="Courier New" pitchFamily="49" charset="0"/>
                <a:cs typeface="Courier New" pitchFamily="49" charset="0"/>
              </a:rPr>
              <a:t>catalina.out</a:t>
            </a:r>
            <a:endParaRPr lang="en-US" sz="1600" dirty="0" smtClean="0">
              <a:solidFill>
                <a:srgbClr val="737373"/>
              </a:solidFill>
              <a:latin typeface="Courier New" pitchFamily="49" charset="0"/>
              <a:cs typeface="Courier New" pitchFamily="49" charset="0"/>
            </a:endParaRPr>
          </a:p>
          <a:p>
            <a:pPr marL="0" indent="465138" eaLnBrk="1" fontAlgn="auto" hangingPunct="1">
              <a:lnSpc>
                <a:spcPct val="95000"/>
              </a:lnSpc>
              <a:spcAft>
                <a:spcPts val="0"/>
              </a:spcAft>
              <a:buFont typeface="Arial" pitchFamily="34" charset="0"/>
              <a:buNone/>
              <a:defRPr/>
            </a:pPr>
            <a:r>
              <a:rPr lang="en-US" sz="1600" dirty="0" smtClean="0">
                <a:solidFill>
                  <a:srgbClr val="737373"/>
                </a:solidFill>
                <a:latin typeface="Courier New" pitchFamily="49" charset="0"/>
                <a:cs typeface="Courier New" pitchFamily="49" charset="0"/>
              </a:rPr>
              <a:t>.NET UI authentication, error, desktop: </a:t>
            </a:r>
          </a:p>
          <a:p>
            <a:pPr marL="0" indent="465138" eaLnBrk="1" fontAlgn="auto" hangingPunct="1">
              <a:lnSpc>
                <a:spcPct val="95000"/>
              </a:lnSpc>
              <a:spcAft>
                <a:spcPts val="0"/>
              </a:spcAft>
              <a:buFont typeface="Arial" pitchFamily="34" charset="0"/>
              <a:buNone/>
              <a:defRPr/>
            </a:pPr>
            <a:r>
              <a:rPr lang="en-US" sz="1600" dirty="0" smtClean="0">
                <a:solidFill>
                  <a:srgbClr val="737373"/>
                </a:solidFill>
                <a:latin typeface="Courier New" pitchFamily="49" charset="0"/>
                <a:cs typeface="Courier New" pitchFamily="49" charset="0"/>
              </a:rPr>
              <a:t>  $TOMCAT/</a:t>
            </a:r>
            <a:r>
              <a:rPr lang="en-US" sz="1600" dirty="0" err="1" smtClean="0">
                <a:solidFill>
                  <a:srgbClr val="737373"/>
                </a:solidFill>
                <a:latin typeface="Courier New" pitchFamily="49" charset="0"/>
                <a:cs typeface="Courier New" pitchFamily="49" charset="0"/>
              </a:rPr>
              <a:t>webapps</a:t>
            </a:r>
            <a:r>
              <a:rPr lang="en-US" sz="1600" dirty="0" smtClean="0">
                <a:solidFill>
                  <a:srgbClr val="737373"/>
                </a:solidFill>
                <a:latin typeface="Courier New" pitchFamily="49" charset="0"/>
                <a:cs typeface="Courier New" pitchFamily="49" charset="0"/>
              </a:rPr>
              <a:t>/[instance]/WEB-INF/logs</a:t>
            </a:r>
          </a:p>
          <a:p>
            <a:pPr marL="0" indent="465138" eaLnBrk="1" fontAlgn="auto" hangingPunct="1">
              <a:lnSpc>
                <a:spcPct val="95000"/>
              </a:lnSpc>
              <a:spcAft>
                <a:spcPts val="0"/>
              </a:spcAft>
              <a:buFont typeface="Arial" pitchFamily="34" charset="0"/>
              <a:buNone/>
              <a:defRPr/>
            </a:pPr>
            <a:r>
              <a:rPr lang="en-US" sz="1600" dirty="0" smtClean="0">
                <a:solidFill>
                  <a:srgbClr val="737373"/>
                </a:solidFill>
                <a:latin typeface="Courier New" pitchFamily="49" charset="0"/>
                <a:cs typeface="Courier New" pitchFamily="49" charset="0"/>
              </a:rPr>
              <a:t>Desktop Build: $MFG/</a:t>
            </a:r>
            <a:r>
              <a:rPr lang="en-US" sz="1600" dirty="0" err="1" smtClean="0">
                <a:solidFill>
                  <a:srgbClr val="737373"/>
                </a:solidFill>
                <a:latin typeface="Courier New" pitchFamily="49" charset="0"/>
                <a:cs typeface="Courier New" pitchFamily="49" charset="0"/>
              </a:rPr>
              <a:t>erp</a:t>
            </a:r>
            <a:r>
              <a:rPr lang="en-US" sz="1600" dirty="0" smtClean="0">
                <a:solidFill>
                  <a:srgbClr val="737373"/>
                </a:solidFill>
                <a:latin typeface="Courier New" pitchFamily="49" charset="0"/>
                <a:cs typeface="Courier New" pitchFamily="49" charset="0"/>
              </a:rPr>
              <a:t>/[instance]/mkdt.log</a:t>
            </a:r>
          </a:p>
          <a:p>
            <a:pPr eaLnBrk="1" fontAlgn="auto" hangingPunct="1">
              <a:lnSpc>
                <a:spcPct val="95000"/>
              </a:lnSpc>
              <a:spcAft>
                <a:spcPts val="0"/>
              </a:spcAft>
              <a:buFont typeface="Arial" pitchFamily="34" charset="0"/>
              <a:buNone/>
              <a:defRPr/>
            </a:pPr>
            <a:endParaRPr lang="en-US" sz="16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49155"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The first thing is to know where to look for the logs</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Log File Locations</a:t>
            </a:r>
          </a:p>
        </p:txBody>
      </p:sp>
      <p:sp>
        <p:nvSpPr>
          <p:cNvPr id="4" name="Content Placeholder 3"/>
          <p:cNvSpPr>
            <a:spLocks noGrp="1"/>
          </p:cNvSpPr>
          <p:nvPr>
            <p:ph idx="1"/>
          </p:nvPr>
        </p:nvSpPr>
        <p:spPr>
          <a:xfrm>
            <a:off x="692150" y="1116013"/>
            <a:ext cx="7404100" cy="349250"/>
          </a:xfrm>
        </p:spPr>
        <p:txBody>
          <a:bodyPr/>
          <a:lstStyle/>
          <a:p>
            <a:pPr eaLnBrk="1" fontAlgn="auto" hangingPunct="1">
              <a:lnSpc>
                <a:spcPct val="95000"/>
              </a:lnSpc>
              <a:spcAft>
                <a:spcPts val="0"/>
              </a:spcAft>
              <a:buFont typeface="Arial" pitchFamily="34" charset="0"/>
              <a:buNone/>
              <a:defRPr/>
            </a:pPr>
            <a:r>
              <a:rPr lang="en-US" sz="1350" dirty="0" smtClean="0">
                <a:solidFill>
                  <a:srgbClr val="737373"/>
                </a:solidFill>
                <a:latin typeface="Courier New" pitchFamily="49" charset="0"/>
                <a:cs typeface="Courier New" pitchFamily="49" charset="0"/>
              </a:rPr>
              <a:t>$TOMCAT/</a:t>
            </a:r>
            <a:r>
              <a:rPr lang="en-US" sz="1350" dirty="0" err="1" smtClean="0">
                <a:solidFill>
                  <a:srgbClr val="737373"/>
                </a:solidFill>
                <a:latin typeface="Courier New" pitchFamily="49" charset="0"/>
                <a:cs typeface="Courier New" pitchFamily="49" charset="0"/>
              </a:rPr>
              <a:t>webapps</a:t>
            </a:r>
            <a:r>
              <a:rPr lang="en-US" sz="1350" dirty="0" smtClean="0">
                <a:solidFill>
                  <a:srgbClr val="737373"/>
                </a:solidFill>
                <a:latin typeface="Courier New" pitchFamily="49" charset="0"/>
                <a:cs typeface="Courier New" pitchFamily="49" charset="0"/>
              </a:rPr>
              <a:t>/</a:t>
            </a:r>
            <a:r>
              <a:rPr lang="en-US" sz="1350" dirty="0" err="1" smtClean="0">
                <a:solidFill>
                  <a:srgbClr val="737373"/>
                </a:solidFill>
                <a:latin typeface="Courier New" pitchFamily="49" charset="0"/>
                <a:cs typeface="Courier New" pitchFamily="49" charset="0"/>
              </a:rPr>
              <a:t>qadhome</a:t>
            </a:r>
            <a:r>
              <a:rPr lang="en-US" sz="1350" dirty="0" smtClean="0">
                <a:solidFill>
                  <a:srgbClr val="737373"/>
                </a:solidFill>
                <a:latin typeface="Courier New" pitchFamily="49" charset="0"/>
                <a:cs typeface="Courier New" pitchFamily="49" charset="0"/>
              </a:rPr>
              <a:t>/configurations/[instance]/client-session.xml</a:t>
            </a: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51203"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 and how to control the logging level</a:t>
            </a:r>
          </a:p>
        </p:txBody>
      </p:sp>
      <p:pic>
        <p:nvPicPr>
          <p:cNvPr id="51204" name="Picture 2"/>
          <p:cNvPicPr>
            <a:picLocks noChangeAspect="1" noChangeArrowheads="1"/>
          </p:cNvPicPr>
          <p:nvPr/>
        </p:nvPicPr>
        <p:blipFill>
          <a:blip r:embed="rId3" cstate="print"/>
          <a:srcRect/>
          <a:stretch>
            <a:fillRect/>
          </a:stretch>
        </p:blipFill>
        <p:spPr bwMode="auto">
          <a:xfrm>
            <a:off x="425450" y="1485900"/>
            <a:ext cx="6846888" cy="2724150"/>
          </a:xfrm>
          <a:prstGeom prst="rect">
            <a:avLst/>
          </a:prstGeom>
          <a:noFill/>
          <a:ln w="9525">
            <a:noFill/>
            <a:miter lim="800000"/>
            <a:headEnd/>
            <a:tailEnd/>
          </a:ln>
        </p:spPr>
      </p:pic>
      <p:pic>
        <p:nvPicPr>
          <p:cNvPr id="51205" name="Picture 3"/>
          <p:cNvPicPr>
            <a:picLocks noChangeAspect="1" noChangeArrowheads="1"/>
          </p:cNvPicPr>
          <p:nvPr/>
        </p:nvPicPr>
        <p:blipFill>
          <a:blip r:embed="rId4" cstate="print"/>
          <a:srcRect/>
          <a:stretch>
            <a:fillRect/>
          </a:stretch>
        </p:blipFill>
        <p:spPr bwMode="auto">
          <a:xfrm>
            <a:off x="434975" y="4365625"/>
            <a:ext cx="6880225" cy="15811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Enhanced Client Logging</a:t>
            </a:r>
          </a:p>
        </p:txBody>
      </p:sp>
      <p:sp>
        <p:nvSpPr>
          <p:cNvPr id="53250" name="Subtitle 6"/>
          <p:cNvSpPr>
            <a:spLocks noGrp="1"/>
          </p:cNvSpPr>
          <p:nvPr>
            <p:ph type="subTitle" idx="13"/>
          </p:nvPr>
        </p:nvSpPr>
        <p:spPr bwMode="auto">
          <a:xfrm>
            <a:off x="173038" y="341313"/>
            <a:ext cx="8593137"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Logging through the QAD UI : Help</a:t>
            </a:r>
            <a:r>
              <a:rPr lang="en-US" sz="2400" smtClean="0">
                <a:sym typeface="Wingdings" pitchFamily="2" charset="2"/>
              </a:rPr>
              <a:t>About View Log</a:t>
            </a:r>
            <a:endParaRPr lang="en-US" sz="2400" smtClean="0"/>
          </a:p>
        </p:txBody>
      </p:sp>
      <p:pic>
        <p:nvPicPr>
          <p:cNvPr id="53251" name="Picture 3"/>
          <p:cNvPicPr>
            <a:picLocks noChangeAspect="1" noChangeArrowheads="1"/>
          </p:cNvPicPr>
          <p:nvPr/>
        </p:nvPicPr>
        <p:blipFill>
          <a:blip r:embed="rId3" cstate="print"/>
          <a:srcRect/>
          <a:stretch>
            <a:fillRect/>
          </a:stretch>
        </p:blipFill>
        <p:spPr bwMode="auto">
          <a:xfrm>
            <a:off x="2460625" y="1741488"/>
            <a:ext cx="6253163" cy="4073525"/>
          </a:xfrm>
          <a:prstGeom prst="rect">
            <a:avLst/>
          </a:prstGeom>
          <a:noFill/>
          <a:ln w="9525">
            <a:noFill/>
            <a:miter lim="800000"/>
            <a:headEnd/>
            <a:tailEnd/>
          </a:ln>
        </p:spPr>
      </p:pic>
      <p:pic>
        <p:nvPicPr>
          <p:cNvPr id="53252" name="Picture 4"/>
          <p:cNvPicPr>
            <a:picLocks noChangeAspect="1" noChangeArrowheads="1"/>
          </p:cNvPicPr>
          <p:nvPr/>
        </p:nvPicPr>
        <p:blipFill>
          <a:blip r:embed="rId4" cstate="print"/>
          <a:srcRect/>
          <a:stretch>
            <a:fillRect/>
          </a:stretch>
        </p:blipFill>
        <p:spPr bwMode="auto">
          <a:xfrm>
            <a:off x="192088" y="969963"/>
            <a:ext cx="6553200" cy="2971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Enhanced Client Logging</a:t>
            </a:r>
          </a:p>
        </p:txBody>
      </p:sp>
      <p:sp>
        <p:nvSpPr>
          <p:cNvPr id="55298" name="Subtitle 6"/>
          <p:cNvSpPr>
            <a:spLocks noGrp="1"/>
          </p:cNvSpPr>
          <p:nvPr>
            <p:ph type="subTitle" idx="13"/>
          </p:nvPr>
        </p:nvSpPr>
        <p:spPr bwMode="auto">
          <a:xfrm>
            <a:off x="173038" y="341313"/>
            <a:ext cx="8593137"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Enhanced Business Logic Debugging</a:t>
            </a:r>
          </a:p>
        </p:txBody>
      </p:sp>
      <p:pic>
        <p:nvPicPr>
          <p:cNvPr id="55299" name="Picture 3"/>
          <p:cNvPicPr>
            <a:picLocks noChangeAspect="1" noChangeArrowheads="1"/>
          </p:cNvPicPr>
          <p:nvPr/>
        </p:nvPicPr>
        <p:blipFill>
          <a:blip r:embed="rId3" cstate="print"/>
          <a:srcRect/>
          <a:stretch>
            <a:fillRect/>
          </a:stretch>
        </p:blipFill>
        <p:spPr bwMode="auto">
          <a:xfrm>
            <a:off x="6564313" y="4021138"/>
            <a:ext cx="2579687" cy="1778000"/>
          </a:xfrm>
          <a:prstGeom prst="rect">
            <a:avLst/>
          </a:prstGeom>
          <a:noFill/>
          <a:ln w="9525">
            <a:noFill/>
            <a:miter lim="800000"/>
            <a:headEnd/>
            <a:tailEnd/>
          </a:ln>
        </p:spPr>
      </p:pic>
      <p:pic>
        <p:nvPicPr>
          <p:cNvPr id="55300" name="Picture 2"/>
          <p:cNvPicPr>
            <a:picLocks noChangeAspect="1" noChangeArrowheads="1"/>
          </p:cNvPicPr>
          <p:nvPr/>
        </p:nvPicPr>
        <p:blipFill>
          <a:blip r:embed="rId4" cstate="print"/>
          <a:srcRect/>
          <a:stretch>
            <a:fillRect/>
          </a:stretch>
        </p:blipFill>
        <p:spPr bwMode="auto">
          <a:xfrm>
            <a:off x="434975" y="812800"/>
            <a:ext cx="5832475" cy="44529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Content Placeholder 5"/>
          <p:cNvSpPr>
            <a:spLocks noGrp="1"/>
          </p:cNvSpPr>
          <p:nvPr>
            <p:ph idx="1"/>
          </p:nvPr>
        </p:nvSpPr>
        <p:spPr bwMode="auto">
          <a:xfrm>
            <a:off x="339725" y="1130300"/>
            <a:ext cx="8435975" cy="4691063"/>
          </a:xfrm>
          <a:noFill/>
          <a:ln>
            <a:miter lim="800000"/>
            <a:headEnd/>
            <a:tailEnd/>
          </a:ln>
        </p:spPr>
        <p:txBody>
          <a:bodyPr vert="horz" wrap="square" lIns="91440" tIns="45720" rIns="91440" bIns="45720" numCol="1" anchor="t" anchorCtr="0" compatLnSpc="1">
            <a:prstTxWarp prst="textNoShape">
              <a:avLst/>
            </a:prstTxWarp>
          </a:bodyPr>
          <a:lstStyle/>
          <a:p>
            <a:pPr eaLnBrk="1" hangingPunct="1">
              <a:buClr>
                <a:srgbClr val="FF9900"/>
              </a:buClr>
            </a:pPr>
            <a:r>
              <a:rPr lang="en-US" smtClean="0"/>
              <a:t>Introduction</a:t>
            </a:r>
            <a:br>
              <a:rPr lang="en-US" smtClean="0"/>
            </a:br>
            <a:r>
              <a:rPr lang="en-US" smtClean="0"/>
              <a:t>and Agenda</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Enhanced Client Logging</a:t>
            </a:r>
          </a:p>
        </p:txBody>
      </p:sp>
      <p:sp>
        <p:nvSpPr>
          <p:cNvPr id="57346" name="Subtitle 6"/>
          <p:cNvSpPr>
            <a:spLocks noGrp="1"/>
          </p:cNvSpPr>
          <p:nvPr>
            <p:ph type="subTitle" idx="13"/>
          </p:nvPr>
        </p:nvSpPr>
        <p:spPr bwMode="auto">
          <a:xfrm>
            <a:off x="173038" y="341313"/>
            <a:ext cx="8593137"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User Generated Error Reports and Diagnostics</a:t>
            </a:r>
          </a:p>
        </p:txBody>
      </p:sp>
      <p:sp>
        <p:nvSpPr>
          <p:cNvPr id="57347" name="TextBox 7"/>
          <p:cNvSpPr txBox="1">
            <a:spLocks noChangeArrowheads="1"/>
          </p:cNvSpPr>
          <p:nvPr/>
        </p:nvSpPr>
        <p:spPr bwMode="auto">
          <a:xfrm>
            <a:off x="319088" y="957263"/>
            <a:ext cx="2932112" cy="369887"/>
          </a:xfrm>
          <a:prstGeom prst="rect">
            <a:avLst/>
          </a:prstGeom>
          <a:noFill/>
          <a:ln w="9525">
            <a:noFill/>
            <a:miter lim="800000"/>
            <a:headEnd/>
            <a:tailEnd/>
          </a:ln>
        </p:spPr>
        <p:txBody>
          <a:bodyPr>
            <a:spAutoFit/>
          </a:bodyPr>
          <a:lstStyle/>
          <a:p>
            <a:r>
              <a:rPr lang="en-US" dirty="0">
                <a:solidFill>
                  <a:srgbClr val="666666"/>
                </a:solidFill>
                <a:latin typeface="Century Gothic" pitchFamily="34" charset="0"/>
              </a:rPr>
              <a:t>CTRL-SHIFT-E</a:t>
            </a:r>
          </a:p>
        </p:txBody>
      </p:sp>
      <p:pic>
        <p:nvPicPr>
          <p:cNvPr id="57348" name="Picture 2"/>
          <p:cNvPicPr>
            <a:picLocks noChangeAspect="1" noChangeArrowheads="1"/>
          </p:cNvPicPr>
          <p:nvPr/>
        </p:nvPicPr>
        <p:blipFill>
          <a:blip r:embed="rId3" cstate="print"/>
          <a:srcRect/>
          <a:stretch>
            <a:fillRect/>
          </a:stretch>
        </p:blipFill>
        <p:spPr bwMode="auto">
          <a:xfrm>
            <a:off x="1028700" y="1487488"/>
            <a:ext cx="6286500" cy="37750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Enhanced Client Logging</a:t>
            </a:r>
          </a:p>
        </p:txBody>
      </p:sp>
      <p:sp>
        <p:nvSpPr>
          <p:cNvPr id="59394" name="Subtitle 6"/>
          <p:cNvSpPr>
            <a:spLocks noGrp="1"/>
          </p:cNvSpPr>
          <p:nvPr>
            <p:ph type="subTitle" idx="13"/>
          </p:nvPr>
        </p:nvSpPr>
        <p:spPr bwMode="auto">
          <a:xfrm>
            <a:off x="173038" y="341313"/>
            <a:ext cx="8593137"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User Generated Error Reports and Diagnostics</a:t>
            </a:r>
          </a:p>
        </p:txBody>
      </p:sp>
      <p:pic>
        <p:nvPicPr>
          <p:cNvPr id="59395" name="Picture 2"/>
          <p:cNvPicPr>
            <a:picLocks noChangeAspect="1" noChangeArrowheads="1"/>
          </p:cNvPicPr>
          <p:nvPr/>
        </p:nvPicPr>
        <p:blipFill>
          <a:blip r:embed="rId3" cstate="print"/>
          <a:srcRect/>
          <a:stretch>
            <a:fillRect/>
          </a:stretch>
        </p:blipFill>
        <p:spPr bwMode="auto">
          <a:xfrm>
            <a:off x="295275" y="987425"/>
            <a:ext cx="2366963" cy="392113"/>
          </a:xfrm>
          <a:prstGeom prst="rect">
            <a:avLst/>
          </a:prstGeom>
          <a:noFill/>
          <a:ln w="9525">
            <a:noFill/>
            <a:miter lim="800000"/>
            <a:headEnd/>
            <a:tailEnd/>
          </a:ln>
        </p:spPr>
      </p:pic>
      <p:cxnSp>
        <p:nvCxnSpPr>
          <p:cNvPr id="10" name="Straight Arrow Connector 9"/>
          <p:cNvCxnSpPr>
            <a:endCxn id="224258" idx="3"/>
          </p:cNvCxnSpPr>
          <p:nvPr/>
        </p:nvCxnSpPr>
        <p:spPr>
          <a:xfrm rot="10800000" flipV="1">
            <a:off x="2661886" y="957943"/>
            <a:ext cx="1300514" cy="225198"/>
          </a:xfrm>
          <a:prstGeom prst="straightConnector1">
            <a:avLst/>
          </a:prstGeom>
          <a:ln w="50800">
            <a:solidFill>
              <a:schemeClr val="bg1">
                <a:lumMod val="65000"/>
              </a:schemeClr>
            </a:solidFill>
            <a:tailEnd type="arrow"/>
          </a:ln>
          <a:effectLst>
            <a:outerShdw blurRad="50800" dist="38100" dir="2700000" algn="tl" rotWithShape="0">
              <a:prstClr val="black">
                <a:alpha val="40000"/>
              </a:prstClr>
            </a:outerShdw>
          </a:effectLst>
          <a:scene3d>
            <a:camera prst="orthographicFront"/>
            <a:lightRig rig="threePt" dir="t"/>
          </a:scene3d>
          <a:sp3d>
            <a:bevelT w="165100" prst="coolSlant"/>
          </a:sp3d>
        </p:spPr>
        <p:style>
          <a:lnRef idx="1">
            <a:schemeClr val="accent1"/>
          </a:lnRef>
          <a:fillRef idx="0">
            <a:schemeClr val="accent1"/>
          </a:fillRef>
          <a:effectRef idx="0">
            <a:schemeClr val="accent1"/>
          </a:effectRef>
          <a:fontRef idx="minor">
            <a:schemeClr val="tx1"/>
          </a:fontRef>
        </p:style>
      </p:cxnSp>
      <p:pic>
        <p:nvPicPr>
          <p:cNvPr id="59397" name="Picture 3"/>
          <p:cNvPicPr>
            <a:picLocks noChangeAspect="1" noChangeArrowheads="1"/>
          </p:cNvPicPr>
          <p:nvPr/>
        </p:nvPicPr>
        <p:blipFill>
          <a:blip r:embed="rId4" cstate="print"/>
          <a:srcRect/>
          <a:stretch>
            <a:fillRect/>
          </a:stretch>
        </p:blipFill>
        <p:spPr bwMode="auto">
          <a:xfrm>
            <a:off x="217488" y="1430338"/>
            <a:ext cx="4491037" cy="4403725"/>
          </a:xfrm>
          <a:prstGeom prst="rect">
            <a:avLst/>
          </a:prstGeom>
          <a:noFill/>
          <a:ln w="9525">
            <a:noFill/>
            <a:miter lim="800000"/>
            <a:headEnd/>
            <a:tailEnd/>
          </a:ln>
        </p:spPr>
      </p:pic>
      <p:pic>
        <p:nvPicPr>
          <p:cNvPr id="59398" name="Picture 5"/>
          <p:cNvPicPr>
            <a:picLocks noChangeAspect="1" noChangeArrowheads="1"/>
          </p:cNvPicPr>
          <p:nvPr/>
        </p:nvPicPr>
        <p:blipFill>
          <a:blip r:embed="rId5" cstate="print"/>
          <a:srcRect/>
          <a:stretch>
            <a:fillRect/>
          </a:stretch>
        </p:blipFill>
        <p:spPr bwMode="auto">
          <a:xfrm>
            <a:off x="4700588" y="1800225"/>
            <a:ext cx="4178300" cy="40163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Enhanced Client Logging</a:t>
            </a:r>
          </a:p>
        </p:txBody>
      </p:sp>
      <p:sp>
        <p:nvSpPr>
          <p:cNvPr id="61442" name="Subtitle 6"/>
          <p:cNvSpPr>
            <a:spLocks noGrp="1"/>
          </p:cNvSpPr>
          <p:nvPr>
            <p:ph type="subTitle" idx="13"/>
          </p:nvPr>
        </p:nvSpPr>
        <p:spPr bwMode="auto">
          <a:xfrm>
            <a:off x="173038" y="341313"/>
            <a:ext cx="8593137"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Controlling User Generated Error Reports</a:t>
            </a:r>
          </a:p>
        </p:txBody>
      </p:sp>
      <p:sp>
        <p:nvSpPr>
          <p:cNvPr id="9" name="Content Placeholder 3"/>
          <p:cNvSpPr>
            <a:spLocks noGrp="1"/>
          </p:cNvSpPr>
          <p:nvPr>
            <p:ph idx="1"/>
          </p:nvPr>
        </p:nvSpPr>
        <p:spPr>
          <a:xfrm>
            <a:off x="488950" y="1014413"/>
            <a:ext cx="7404100" cy="349250"/>
          </a:xfrm>
        </p:spPr>
        <p:txBody>
          <a:bodyPr/>
          <a:lstStyle/>
          <a:p>
            <a:pPr eaLnBrk="1" fontAlgn="auto" hangingPunct="1">
              <a:lnSpc>
                <a:spcPct val="95000"/>
              </a:lnSpc>
              <a:spcAft>
                <a:spcPts val="0"/>
              </a:spcAft>
              <a:buFont typeface="Arial" pitchFamily="34" charset="0"/>
              <a:buNone/>
              <a:defRPr/>
            </a:pPr>
            <a:r>
              <a:rPr lang="en-US" sz="1350" dirty="0" smtClean="0">
                <a:solidFill>
                  <a:srgbClr val="737373"/>
                </a:solidFill>
                <a:latin typeface="Courier New" pitchFamily="49" charset="0"/>
                <a:cs typeface="Courier New" pitchFamily="49" charset="0"/>
              </a:rPr>
              <a:t>$TOMCAT/</a:t>
            </a:r>
            <a:r>
              <a:rPr lang="en-US" sz="1350" dirty="0" err="1" smtClean="0">
                <a:solidFill>
                  <a:srgbClr val="737373"/>
                </a:solidFill>
                <a:latin typeface="Courier New" pitchFamily="49" charset="0"/>
                <a:cs typeface="Courier New" pitchFamily="49" charset="0"/>
              </a:rPr>
              <a:t>webapps</a:t>
            </a:r>
            <a:r>
              <a:rPr lang="en-US" sz="1350" dirty="0" smtClean="0">
                <a:solidFill>
                  <a:srgbClr val="737373"/>
                </a:solidFill>
                <a:latin typeface="Courier New" pitchFamily="49" charset="0"/>
                <a:cs typeface="Courier New" pitchFamily="49" charset="0"/>
              </a:rPr>
              <a:t>/</a:t>
            </a:r>
            <a:r>
              <a:rPr lang="en-US" sz="1350" dirty="0" err="1" smtClean="0">
                <a:solidFill>
                  <a:srgbClr val="737373"/>
                </a:solidFill>
                <a:latin typeface="Courier New" pitchFamily="49" charset="0"/>
                <a:cs typeface="Courier New" pitchFamily="49" charset="0"/>
              </a:rPr>
              <a:t>qadhome</a:t>
            </a:r>
            <a:r>
              <a:rPr lang="en-US" sz="1350" dirty="0" smtClean="0">
                <a:solidFill>
                  <a:srgbClr val="737373"/>
                </a:solidFill>
                <a:latin typeface="Courier New" pitchFamily="49" charset="0"/>
                <a:cs typeface="Courier New" pitchFamily="49" charset="0"/>
              </a:rPr>
              <a:t>/configurations/[instance]/client-session.xml</a:t>
            </a: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pic>
        <p:nvPicPr>
          <p:cNvPr id="61444" name="Picture 2"/>
          <p:cNvPicPr>
            <a:picLocks noChangeAspect="1" noChangeArrowheads="1"/>
          </p:cNvPicPr>
          <p:nvPr/>
        </p:nvPicPr>
        <p:blipFill>
          <a:blip r:embed="rId3" cstate="print"/>
          <a:srcRect/>
          <a:stretch>
            <a:fillRect/>
          </a:stretch>
        </p:blipFill>
        <p:spPr bwMode="auto">
          <a:xfrm>
            <a:off x="190500" y="1912938"/>
            <a:ext cx="8734425" cy="22193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Important File Locations</a:t>
            </a:r>
          </a:p>
        </p:txBody>
      </p:sp>
      <p:sp>
        <p:nvSpPr>
          <p:cNvPr id="4" name="Content Placeholder 3"/>
          <p:cNvSpPr>
            <a:spLocks noGrp="1"/>
          </p:cNvSpPr>
          <p:nvPr>
            <p:ph idx="1"/>
          </p:nvPr>
        </p:nvSpPr>
        <p:spPr>
          <a:xfrm>
            <a:off x="372388" y="1115559"/>
            <a:ext cx="8412480" cy="4051527"/>
          </a:xfrm>
        </p:spPr>
        <p:txBody>
          <a:bodyPr/>
          <a:lstStyle/>
          <a:p>
            <a:pPr lvl="1" eaLnBrk="1" fontAlgn="auto" hangingPunct="1">
              <a:lnSpc>
                <a:spcPct val="95000"/>
              </a:lnSpc>
              <a:spcAft>
                <a:spcPts val="0"/>
              </a:spcAft>
              <a:buFont typeface="Arial" pitchFamily="34" charset="0"/>
              <a:buChar char="•"/>
              <a:defRPr/>
            </a:pPr>
            <a:r>
              <a:rPr lang="en-US" sz="2400" dirty="0" smtClean="0">
                <a:solidFill>
                  <a:srgbClr val="737373"/>
                </a:solidFill>
                <a:cs typeface="Courier New" pitchFamily="49" charset="0"/>
              </a:rPr>
              <a:t>Logging </a:t>
            </a:r>
            <a:r>
              <a:rPr lang="en-US" sz="2400" dirty="0" smtClean="0">
                <a:solidFill>
                  <a:srgbClr val="737373"/>
                </a:solidFill>
                <a:cs typeface="Courier New" pitchFamily="49" charset="0"/>
              </a:rPr>
              <a:t>level, </a:t>
            </a:r>
            <a:r>
              <a:rPr lang="en-US" sz="2400" dirty="0" err="1" smtClean="0">
                <a:solidFill>
                  <a:srgbClr val="737373"/>
                </a:solidFill>
                <a:cs typeface="Courier New" pitchFamily="49" charset="0"/>
              </a:rPr>
              <a:t>plugins</a:t>
            </a:r>
            <a:r>
              <a:rPr lang="en-US" sz="2400" dirty="0" smtClean="0">
                <a:solidFill>
                  <a:srgbClr val="737373"/>
                </a:solidFill>
                <a:cs typeface="Courier New" pitchFamily="49" charset="0"/>
              </a:rPr>
              <a:t>, proxies, other settings</a:t>
            </a:r>
          </a:p>
          <a:p>
            <a:pPr marL="682625" lvl="1" indent="0" eaLnBrk="1" fontAlgn="auto" hangingPunct="1">
              <a:lnSpc>
                <a:spcPct val="95000"/>
              </a:lnSpc>
              <a:spcAft>
                <a:spcPts val="0"/>
              </a:spcAft>
              <a:buFont typeface="Arial" pitchFamily="34" charset="0"/>
              <a:buNone/>
              <a:defRPr/>
            </a:pPr>
            <a:r>
              <a:rPr lang="en-US" sz="1800" dirty="0" smtClean="0">
                <a:solidFill>
                  <a:srgbClr val="737373"/>
                </a:solidFill>
                <a:latin typeface="Courier New" pitchFamily="49" charset="0"/>
                <a:cs typeface="Courier New" pitchFamily="49" charset="0"/>
              </a:rPr>
              <a:t>[INSTALL]\container\</a:t>
            </a:r>
            <a:r>
              <a:rPr lang="en-US" sz="1800" dirty="0" err="1" smtClean="0">
                <a:solidFill>
                  <a:srgbClr val="737373"/>
                </a:solidFill>
                <a:latin typeface="Courier New" pitchFamily="49" charset="0"/>
                <a:cs typeface="Courier New" pitchFamily="49" charset="0"/>
              </a:rPr>
              <a:t>QAD.Client.exe.config</a:t>
            </a:r>
            <a:endParaRPr lang="en-US" sz="2400" dirty="0" smtClean="0">
              <a:solidFill>
                <a:srgbClr val="737373"/>
              </a:solidFill>
              <a:cs typeface="Courier New" pitchFamily="49" charset="0"/>
            </a:endParaRPr>
          </a:p>
          <a:p>
            <a:pPr lvl="1" eaLnBrk="1" fontAlgn="auto" hangingPunct="1">
              <a:lnSpc>
                <a:spcPct val="95000"/>
              </a:lnSpc>
              <a:spcAft>
                <a:spcPts val="0"/>
              </a:spcAft>
              <a:buFont typeface="Arial" pitchFamily="34" charset="0"/>
              <a:buChar char="•"/>
              <a:defRPr/>
            </a:pPr>
            <a:r>
              <a:rPr lang="en-US" sz="2400" dirty="0" smtClean="0">
                <a:solidFill>
                  <a:srgbClr val="737373"/>
                </a:solidFill>
                <a:cs typeface="Courier New" pitchFamily="49" charset="0"/>
              </a:rPr>
              <a:t>QAD server URL (</a:t>
            </a:r>
            <a:r>
              <a:rPr lang="en-US" sz="2400" dirty="0" err="1" smtClean="0">
                <a:solidFill>
                  <a:srgbClr val="737373"/>
                </a:solidFill>
                <a:cs typeface="Courier New" pitchFamily="49" charset="0"/>
              </a:rPr>
              <a:t>host:port</a:t>
            </a:r>
            <a:r>
              <a:rPr lang="en-US" sz="2400" dirty="0" smtClean="0">
                <a:solidFill>
                  <a:srgbClr val="737373"/>
                </a:solidFill>
                <a:cs typeface="Courier New" pitchFamily="49" charset="0"/>
              </a:rPr>
              <a:t>/</a:t>
            </a:r>
            <a:r>
              <a:rPr lang="en-US" sz="2400" dirty="0" err="1" smtClean="0">
                <a:solidFill>
                  <a:srgbClr val="737373"/>
                </a:solidFill>
                <a:cs typeface="Courier New" pitchFamily="49" charset="0"/>
              </a:rPr>
              <a:t>qadhome</a:t>
            </a:r>
            <a:r>
              <a:rPr lang="en-US" sz="2400" dirty="0" smtClean="0">
                <a:solidFill>
                  <a:srgbClr val="737373"/>
                </a:solidFill>
                <a:cs typeface="Courier New" pitchFamily="49" charset="0"/>
              </a:rPr>
              <a:t>)</a:t>
            </a:r>
            <a:endParaRPr lang="en-US" sz="2400" dirty="0" smtClean="0">
              <a:solidFill>
                <a:srgbClr val="737373"/>
              </a:solidFill>
              <a:latin typeface="Courier New" pitchFamily="49" charset="0"/>
              <a:cs typeface="Courier New" pitchFamily="49" charset="0"/>
            </a:endParaRPr>
          </a:p>
          <a:p>
            <a:pPr marL="0" lvl="1" indent="739775" eaLnBrk="1" fontAlgn="auto" hangingPunct="1">
              <a:lnSpc>
                <a:spcPct val="95000"/>
              </a:lnSpc>
              <a:spcAft>
                <a:spcPts val="0"/>
              </a:spcAft>
              <a:buFont typeface="Arial" pitchFamily="34" charset="0"/>
              <a:buNone/>
              <a:defRPr/>
            </a:pPr>
            <a:r>
              <a:rPr lang="en-US" sz="1800" dirty="0" smtClean="0">
                <a:solidFill>
                  <a:srgbClr val="737373"/>
                </a:solidFill>
                <a:latin typeface="Courier New" pitchFamily="49" charset="0"/>
                <a:cs typeface="Courier New" pitchFamily="49" charset="0"/>
              </a:rPr>
              <a:t>[</a:t>
            </a:r>
            <a:r>
              <a:rPr lang="en-US" sz="1800" dirty="0" smtClean="0">
                <a:solidFill>
                  <a:srgbClr val="737373"/>
                </a:solidFill>
                <a:latin typeface="Courier New" pitchFamily="49" charset="0"/>
                <a:cs typeface="Courier New" pitchFamily="49" charset="0"/>
              </a:rPr>
              <a:t>INSTALL]\container\</a:t>
            </a:r>
            <a:r>
              <a:rPr lang="en-US" sz="1800" dirty="0" err="1" smtClean="0">
                <a:solidFill>
                  <a:srgbClr val="737373"/>
                </a:solidFill>
                <a:latin typeface="Courier New" pitchFamily="49" charset="0"/>
                <a:cs typeface="Courier New" pitchFamily="49" charset="0"/>
              </a:rPr>
              <a:t>homeserver.config</a:t>
            </a:r>
            <a:endParaRPr lang="en-US" sz="1800" dirty="0" smtClean="0">
              <a:solidFill>
                <a:srgbClr val="737373"/>
              </a:solidFill>
              <a:latin typeface="Courier New" pitchFamily="49" charset="0"/>
              <a:cs typeface="Courier New" pitchFamily="49" charset="0"/>
            </a:endParaRPr>
          </a:p>
          <a:p>
            <a:pPr lvl="1" eaLnBrk="1" fontAlgn="auto" hangingPunct="1">
              <a:lnSpc>
                <a:spcPct val="95000"/>
              </a:lnSpc>
              <a:spcAft>
                <a:spcPts val="0"/>
              </a:spcAft>
              <a:buFont typeface="Arial" pitchFamily="34" charset="0"/>
              <a:buNone/>
              <a:defRPr/>
            </a:pPr>
            <a:endParaRPr lang="en-US" sz="1300" dirty="0" smtClean="0"/>
          </a:p>
          <a:p>
            <a:pPr eaLnBrk="1" fontAlgn="auto" hangingPunct="1">
              <a:spcBef>
                <a:spcPts val="0"/>
              </a:spcBef>
              <a:spcAft>
                <a:spcPts val="0"/>
              </a:spcAft>
              <a:buFont typeface="Arial" pitchFamily="34" charset="0"/>
              <a:buNone/>
              <a:defRPr/>
            </a:pPr>
            <a:r>
              <a:rPr lang="en-US" sz="1300" dirty="0" smtClean="0">
                <a:latin typeface="Courier New" pitchFamily="49" charset="0"/>
                <a:cs typeface="Courier New" pitchFamily="49" charset="0"/>
              </a:rPr>
              <a:t>  </a:t>
            </a:r>
            <a:r>
              <a:rPr lang="en-US" sz="1300" dirty="0" smtClean="0">
                <a:ln>
                  <a:solidFill>
                    <a:schemeClr val="accent3">
                      <a:lumMod val="75000"/>
                    </a:schemeClr>
                  </a:solidFill>
                </a:ln>
                <a:latin typeface="Courier New" pitchFamily="49" charset="0"/>
                <a:cs typeface="Courier New" pitchFamily="49" charset="0"/>
              </a:rPr>
              <a:t>&lt;?xml version="1.0" encoding="utf-8"?&gt;</a:t>
            </a:r>
          </a:p>
          <a:p>
            <a:pPr eaLnBrk="1" fontAlgn="auto" hangingPunct="1">
              <a:spcBef>
                <a:spcPts val="0"/>
              </a:spcBef>
              <a:spcAft>
                <a:spcPts val="0"/>
              </a:spcAft>
              <a:buFont typeface="Arial" pitchFamily="34" charset="0"/>
              <a:buNone/>
              <a:defRPr/>
            </a:pPr>
            <a:r>
              <a:rPr lang="en-US" sz="1300" dirty="0" smtClean="0">
                <a:ln>
                  <a:solidFill>
                    <a:schemeClr val="accent3">
                      <a:lumMod val="75000"/>
                    </a:schemeClr>
                  </a:solidFill>
                </a:ln>
                <a:latin typeface="Courier New" pitchFamily="49" charset="0"/>
                <a:cs typeface="Courier New" pitchFamily="49" charset="0"/>
              </a:rPr>
              <a:t>  &lt;</a:t>
            </a:r>
            <a:r>
              <a:rPr lang="en-US" sz="1300" dirty="0" err="1" smtClean="0">
                <a:ln>
                  <a:solidFill>
                    <a:schemeClr val="accent3">
                      <a:lumMod val="75000"/>
                    </a:schemeClr>
                  </a:solidFill>
                </a:ln>
                <a:latin typeface="Courier New" pitchFamily="49" charset="0"/>
                <a:cs typeface="Courier New" pitchFamily="49" charset="0"/>
              </a:rPr>
              <a:t>appSettings</a:t>
            </a:r>
            <a:r>
              <a:rPr lang="en-US" sz="1300" dirty="0" smtClean="0">
                <a:ln>
                  <a:solidFill>
                    <a:schemeClr val="accent3">
                      <a:lumMod val="75000"/>
                    </a:schemeClr>
                  </a:solidFill>
                </a:ln>
                <a:latin typeface="Courier New" pitchFamily="49" charset="0"/>
                <a:cs typeface="Courier New" pitchFamily="49" charset="0"/>
              </a:rPr>
              <a:t>&gt;</a:t>
            </a:r>
          </a:p>
          <a:p>
            <a:pPr eaLnBrk="1" fontAlgn="auto" hangingPunct="1">
              <a:spcBef>
                <a:spcPts val="0"/>
              </a:spcBef>
              <a:spcAft>
                <a:spcPts val="0"/>
              </a:spcAft>
              <a:buFont typeface="Arial" pitchFamily="34" charset="0"/>
              <a:buNone/>
              <a:defRPr/>
            </a:pPr>
            <a:r>
              <a:rPr lang="en-US" sz="1300" dirty="0" smtClean="0">
                <a:ln>
                  <a:solidFill>
                    <a:schemeClr val="accent3">
                      <a:lumMod val="75000"/>
                    </a:schemeClr>
                  </a:solidFill>
                </a:ln>
                <a:latin typeface="Courier New" pitchFamily="49" charset="0"/>
                <a:cs typeface="Courier New" pitchFamily="49" charset="0"/>
              </a:rPr>
              <a:t>    &lt;!--  An HTTP URI to a server that provides backend services for the application. --&gt;</a:t>
            </a:r>
          </a:p>
          <a:p>
            <a:pPr eaLnBrk="1" fontAlgn="auto" hangingPunct="1">
              <a:spcBef>
                <a:spcPts val="0"/>
              </a:spcBef>
              <a:spcAft>
                <a:spcPts val="0"/>
              </a:spcAft>
              <a:buFont typeface="Arial" pitchFamily="34" charset="0"/>
              <a:buNone/>
              <a:defRPr/>
            </a:pPr>
            <a:r>
              <a:rPr lang="en-US" sz="1300" dirty="0" smtClean="0">
                <a:ln>
                  <a:solidFill>
                    <a:schemeClr val="accent3">
                      <a:lumMod val="75000"/>
                    </a:schemeClr>
                  </a:solidFill>
                </a:ln>
                <a:latin typeface="Courier New" pitchFamily="49" charset="0"/>
                <a:cs typeface="Courier New" pitchFamily="49" charset="0"/>
              </a:rPr>
              <a:t>	&lt;add key="</a:t>
            </a:r>
            <a:r>
              <a:rPr lang="en-US" sz="1300" dirty="0" err="1" smtClean="0">
                <a:ln>
                  <a:solidFill>
                    <a:schemeClr val="accent3">
                      <a:lumMod val="75000"/>
                    </a:schemeClr>
                  </a:solidFill>
                </a:ln>
                <a:latin typeface="Courier New" pitchFamily="49" charset="0"/>
                <a:cs typeface="Courier New" pitchFamily="49" charset="0"/>
              </a:rPr>
              <a:t>HomeServer</a:t>
            </a:r>
            <a:r>
              <a:rPr lang="en-US" sz="1300" dirty="0" smtClean="0">
                <a:ln>
                  <a:solidFill>
                    <a:schemeClr val="accent3">
                      <a:lumMod val="75000"/>
                    </a:schemeClr>
                  </a:solidFill>
                </a:ln>
                <a:latin typeface="Courier New" pitchFamily="49" charset="0"/>
                <a:cs typeface="Courier New" pitchFamily="49" charset="0"/>
              </a:rPr>
              <a:t>" value="</a:t>
            </a:r>
            <a:r>
              <a:rPr lang="en-US" sz="1300" b="1" dirty="0" smtClean="0">
                <a:ln>
                  <a:solidFill>
                    <a:schemeClr val="accent3">
                      <a:lumMod val="75000"/>
                    </a:schemeClr>
                  </a:solidFill>
                </a:ln>
                <a:latin typeface="Courier New" pitchFamily="49" charset="0"/>
                <a:cs typeface="Courier New" pitchFamily="49" charset="0"/>
              </a:rPr>
              <a:t>http://plli26:8080/qadhome</a:t>
            </a:r>
            <a:r>
              <a:rPr lang="en-US" sz="1300" dirty="0" smtClean="0">
                <a:ln>
                  <a:solidFill>
                    <a:schemeClr val="accent3">
                      <a:lumMod val="75000"/>
                    </a:schemeClr>
                  </a:solidFill>
                </a:ln>
                <a:latin typeface="Courier New" pitchFamily="49" charset="0"/>
                <a:cs typeface="Courier New" pitchFamily="49" charset="0"/>
              </a:rPr>
              <a:t>" /&gt;</a:t>
            </a:r>
          </a:p>
          <a:p>
            <a:pPr eaLnBrk="1" fontAlgn="auto" hangingPunct="1">
              <a:spcBef>
                <a:spcPts val="0"/>
              </a:spcBef>
              <a:spcAft>
                <a:spcPts val="0"/>
              </a:spcAft>
              <a:buFont typeface="Arial" pitchFamily="34" charset="0"/>
              <a:buNone/>
              <a:defRPr/>
            </a:pPr>
            <a:r>
              <a:rPr lang="en-US" sz="1300" dirty="0" smtClean="0">
                <a:ln>
                  <a:solidFill>
                    <a:schemeClr val="accent3">
                      <a:lumMod val="75000"/>
                    </a:schemeClr>
                  </a:solidFill>
                </a:ln>
                <a:latin typeface="Courier New" pitchFamily="49" charset="0"/>
                <a:cs typeface="Courier New" pitchFamily="49" charset="0"/>
              </a:rPr>
              <a:t>    &lt;!--  An HTTP URI to a configuration server or a file URI referencing an XML configuration document. --&gt;</a:t>
            </a:r>
          </a:p>
          <a:p>
            <a:pPr eaLnBrk="1" fontAlgn="auto" hangingPunct="1">
              <a:spcBef>
                <a:spcPts val="0"/>
              </a:spcBef>
              <a:spcAft>
                <a:spcPts val="0"/>
              </a:spcAft>
              <a:buFont typeface="Arial" pitchFamily="34" charset="0"/>
              <a:buNone/>
              <a:defRPr/>
            </a:pPr>
            <a:r>
              <a:rPr lang="en-US" sz="1300" dirty="0" smtClean="0">
                <a:ln>
                  <a:solidFill>
                    <a:schemeClr val="accent3">
                      <a:lumMod val="75000"/>
                    </a:schemeClr>
                  </a:solidFill>
                </a:ln>
                <a:latin typeface="Courier New" pitchFamily="49" charset="0"/>
                <a:cs typeface="Courier New" pitchFamily="49" charset="0"/>
              </a:rPr>
              <a:t>    &lt;add key="config.uri" value="${</a:t>
            </a:r>
            <a:r>
              <a:rPr lang="en-US" sz="1300" dirty="0" err="1" smtClean="0">
                <a:ln>
                  <a:solidFill>
                    <a:schemeClr val="accent3">
                      <a:lumMod val="75000"/>
                    </a:schemeClr>
                  </a:solidFill>
                </a:ln>
                <a:latin typeface="Courier New" pitchFamily="49" charset="0"/>
                <a:cs typeface="Courier New" pitchFamily="49" charset="0"/>
              </a:rPr>
              <a:t>homeserver</a:t>
            </a:r>
            <a:r>
              <a:rPr lang="en-US" sz="1300" dirty="0" smtClean="0">
                <a:ln>
                  <a:solidFill>
                    <a:schemeClr val="accent3">
                      <a:lumMod val="75000"/>
                    </a:schemeClr>
                  </a:solidFill>
                </a:ln>
                <a:latin typeface="Courier New" pitchFamily="49" charset="0"/>
                <a:cs typeface="Courier New" pitchFamily="49" charset="0"/>
              </a:rPr>
              <a:t>}/</a:t>
            </a:r>
            <a:r>
              <a:rPr lang="en-US" sz="1300" dirty="0" err="1" smtClean="0">
                <a:ln>
                  <a:solidFill>
                    <a:schemeClr val="accent3">
                      <a:lumMod val="75000"/>
                    </a:schemeClr>
                  </a:solidFill>
                </a:ln>
                <a:latin typeface="Courier New" pitchFamily="49" charset="0"/>
                <a:cs typeface="Courier New" pitchFamily="49" charset="0"/>
              </a:rPr>
              <a:t>servlet</a:t>
            </a:r>
            <a:r>
              <a:rPr lang="en-US" sz="1300" dirty="0" smtClean="0">
                <a:ln>
                  <a:solidFill>
                    <a:schemeClr val="accent3">
                      <a:lumMod val="75000"/>
                    </a:schemeClr>
                  </a:solidFill>
                </a:ln>
                <a:latin typeface="Courier New" pitchFamily="49" charset="0"/>
                <a:cs typeface="Courier New" pitchFamily="49" charset="0"/>
              </a:rPr>
              <a:t>/</a:t>
            </a:r>
            <a:r>
              <a:rPr lang="en-US" sz="1300" dirty="0" err="1" smtClean="0">
                <a:ln>
                  <a:solidFill>
                    <a:schemeClr val="accent3">
                      <a:lumMod val="75000"/>
                    </a:schemeClr>
                  </a:solidFill>
                </a:ln>
                <a:latin typeface="Courier New" pitchFamily="49" charset="0"/>
                <a:cs typeface="Courier New" pitchFamily="49" charset="0"/>
              </a:rPr>
              <a:t>env</a:t>
            </a:r>
            <a:r>
              <a:rPr lang="en-US" sz="1300" dirty="0" smtClean="0">
                <a:ln>
                  <a:solidFill>
                    <a:schemeClr val="accent3">
                      <a:lumMod val="75000"/>
                    </a:schemeClr>
                  </a:solidFill>
                </a:ln>
                <a:latin typeface="Courier New" pitchFamily="49" charset="0"/>
                <a:cs typeface="Courier New" pitchFamily="49" charset="0"/>
              </a:rPr>
              <a:t>" /&gt;</a:t>
            </a:r>
          </a:p>
          <a:p>
            <a:pPr eaLnBrk="1" fontAlgn="auto" hangingPunct="1">
              <a:spcBef>
                <a:spcPts val="0"/>
              </a:spcBef>
              <a:spcAft>
                <a:spcPts val="0"/>
              </a:spcAft>
              <a:buFont typeface="Arial" pitchFamily="34" charset="0"/>
              <a:buNone/>
              <a:defRPr/>
            </a:pPr>
            <a:r>
              <a:rPr lang="en-US" sz="1300" dirty="0" smtClean="0">
                <a:ln>
                  <a:solidFill>
                    <a:schemeClr val="accent3">
                      <a:lumMod val="75000"/>
                    </a:schemeClr>
                  </a:solidFill>
                </a:ln>
                <a:latin typeface="Courier New" pitchFamily="49" charset="0"/>
                <a:cs typeface="Courier New" pitchFamily="49" charset="0"/>
              </a:rPr>
              <a:t>  &lt;/</a:t>
            </a:r>
            <a:r>
              <a:rPr lang="en-US" sz="1300" dirty="0" err="1" smtClean="0">
                <a:ln>
                  <a:solidFill>
                    <a:schemeClr val="accent3">
                      <a:lumMod val="75000"/>
                    </a:schemeClr>
                  </a:solidFill>
                </a:ln>
                <a:latin typeface="Courier New" pitchFamily="49" charset="0"/>
                <a:cs typeface="Courier New" pitchFamily="49" charset="0"/>
              </a:rPr>
              <a:t>appSettings</a:t>
            </a:r>
            <a:r>
              <a:rPr lang="en-US" sz="1300" dirty="0" smtClean="0">
                <a:ln>
                  <a:solidFill>
                    <a:schemeClr val="accent3">
                      <a:lumMod val="75000"/>
                    </a:schemeClr>
                  </a:solidFill>
                </a:ln>
                <a:latin typeface="Courier New" pitchFamily="49" charset="0"/>
                <a:cs typeface="Courier New" pitchFamily="49" charset="0"/>
              </a:rPr>
              <a:t>&gt;</a:t>
            </a: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63491"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Client Side Configuration Settings</a:t>
            </a:r>
          </a:p>
        </p:txBody>
      </p:sp>
      <p:cxnSp>
        <p:nvCxnSpPr>
          <p:cNvPr id="8" name="Straight Arrow Connector 7"/>
          <p:cNvCxnSpPr/>
          <p:nvPr/>
        </p:nvCxnSpPr>
        <p:spPr>
          <a:xfrm rot="10800000" flipV="1">
            <a:off x="6037943" y="3033485"/>
            <a:ext cx="1132114" cy="957943"/>
          </a:xfrm>
          <a:prstGeom prst="straightConnector1">
            <a:avLst/>
          </a:prstGeom>
          <a:ln w="50800">
            <a:solidFill>
              <a:schemeClr val="bg1">
                <a:lumMod val="65000"/>
              </a:schemeClr>
            </a:solidFill>
            <a:tailEnd type="arrow"/>
          </a:ln>
          <a:effectLst>
            <a:outerShdw blurRad="50800" dist="38100" dir="2700000" algn="tl" rotWithShape="0">
              <a:prstClr val="black">
                <a:alpha val="40000"/>
              </a:prstClr>
            </a:outerShdw>
          </a:effectLst>
          <a:scene3d>
            <a:camera prst="orthographicFront"/>
            <a:lightRig rig="threePt" dir="t"/>
          </a:scene3d>
          <a:sp3d>
            <a:bevelT w="165100" prst="coolSlant"/>
          </a:sp3d>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Important File Locations</a:t>
            </a:r>
          </a:p>
        </p:txBody>
      </p:sp>
      <p:sp>
        <p:nvSpPr>
          <p:cNvPr id="65539"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Server Side Configuration Files</a:t>
            </a:r>
          </a:p>
        </p:txBody>
      </p:sp>
      <p:sp>
        <p:nvSpPr>
          <p:cNvPr id="6" name="Content Placeholder 3"/>
          <p:cNvSpPr>
            <a:spLocks noGrp="1"/>
          </p:cNvSpPr>
          <p:nvPr>
            <p:ph idx="1"/>
          </p:nvPr>
        </p:nvSpPr>
        <p:spPr bwMode="auto">
          <a:xfrm>
            <a:off x="692150" y="1116013"/>
            <a:ext cx="7740650" cy="4691062"/>
          </a:xfrm>
          <a:noFill/>
          <a:ln>
            <a:miter lim="800000"/>
            <a:headEnd/>
            <a:tailEnd/>
          </a:ln>
        </p:spPr>
        <p:txBody>
          <a:bodyPr vert="horz" wrap="square" lIns="91440" tIns="45720" rIns="91440" bIns="45720" numCol="1" anchor="t" anchorCtr="0" compatLnSpc="1">
            <a:prstTxWarp prst="textNoShape">
              <a:avLst/>
            </a:prstTxWarp>
            <a:normAutofit lnSpcReduction="10000"/>
          </a:bodyPr>
          <a:lstStyle/>
          <a:p>
            <a:pPr eaLnBrk="1" hangingPunct="1">
              <a:lnSpc>
                <a:spcPct val="95000"/>
              </a:lnSpc>
              <a:buClr>
                <a:srgbClr val="FF9900"/>
              </a:buClr>
              <a:buFont typeface="Arial" pitchFamily="34" charset="0"/>
              <a:buChar char="•"/>
            </a:pPr>
            <a:r>
              <a:rPr lang="en-US" dirty="0" smtClean="0">
                <a:solidFill>
                  <a:srgbClr val="737373"/>
                </a:solidFill>
                <a:cs typeface="Courier New" pitchFamily="49" charset="0"/>
              </a:rPr>
              <a:t>Client Session Control</a:t>
            </a:r>
          </a:p>
          <a:p>
            <a:pPr marL="290513" indent="0" eaLnBrk="1" hangingPunct="1">
              <a:lnSpc>
                <a:spcPct val="95000"/>
              </a:lnSpc>
              <a:buClr>
                <a:srgbClr val="FF9900"/>
              </a:buClr>
              <a:buNone/>
            </a:pPr>
            <a:r>
              <a:rPr lang="en-US" sz="2200" dirty="0" smtClean="0">
                <a:solidFill>
                  <a:srgbClr val="737373"/>
                </a:solidFill>
                <a:latin typeface="Courier New" pitchFamily="49" charset="0"/>
                <a:cs typeface="Courier New" pitchFamily="49" charset="0"/>
              </a:rPr>
              <a:t>$TOMCAT/</a:t>
            </a:r>
            <a:r>
              <a:rPr lang="en-US" sz="2200" dirty="0" err="1" smtClean="0">
                <a:solidFill>
                  <a:srgbClr val="737373"/>
                </a:solidFill>
                <a:latin typeface="Courier New" pitchFamily="49" charset="0"/>
                <a:cs typeface="Courier New" pitchFamily="49" charset="0"/>
              </a:rPr>
              <a:t>webapps</a:t>
            </a:r>
            <a:r>
              <a:rPr lang="en-US" sz="2200" dirty="0" smtClean="0">
                <a:solidFill>
                  <a:srgbClr val="737373"/>
                </a:solidFill>
                <a:latin typeface="Courier New" pitchFamily="49" charset="0"/>
                <a:cs typeface="Courier New" pitchFamily="49" charset="0"/>
              </a:rPr>
              <a:t>/</a:t>
            </a:r>
            <a:r>
              <a:rPr lang="en-US" sz="2200" dirty="0" err="1" smtClean="0">
                <a:solidFill>
                  <a:srgbClr val="737373"/>
                </a:solidFill>
                <a:latin typeface="Courier New" pitchFamily="49" charset="0"/>
                <a:cs typeface="Courier New" pitchFamily="49" charset="0"/>
              </a:rPr>
              <a:t>qadhome</a:t>
            </a:r>
            <a:r>
              <a:rPr lang="en-US" sz="2200" dirty="0" smtClean="0">
                <a:solidFill>
                  <a:srgbClr val="737373"/>
                </a:solidFill>
                <a:latin typeface="Courier New" pitchFamily="49" charset="0"/>
                <a:cs typeface="Courier New" pitchFamily="49" charset="0"/>
              </a:rPr>
              <a:t>/configurations/</a:t>
            </a:r>
            <a:br>
              <a:rPr lang="en-US" sz="2200" dirty="0" smtClean="0">
                <a:solidFill>
                  <a:srgbClr val="737373"/>
                </a:solidFill>
                <a:latin typeface="Courier New" pitchFamily="49" charset="0"/>
                <a:cs typeface="Courier New" pitchFamily="49" charset="0"/>
              </a:rPr>
            </a:br>
            <a:r>
              <a:rPr lang="en-US" sz="2200" dirty="0" smtClean="0">
                <a:solidFill>
                  <a:srgbClr val="737373"/>
                </a:solidFill>
                <a:latin typeface="Courier New" pitchFamily="49" charset="0"/>
                <a:cs typeface="Courier New" pitchFamily="49" charset="0"/>
              </a:rPr>
              <a:t>[instance]/client-session.xml</a:t>
            </a:r>
          </a:p>
          <a:p>
            <a:pPr eaLnBrk="1" hangingPunct="1">
              <a:lnSpc>
                <a:spcPct val="95000"/>
              </a:lnSpc>
              <a:buClr>
                <a:srgbClr val="FF9900"/>
              </a:buClr>
              <a:buFont typeface="Arial" pitchFamily="34" charset="0"/>
              <a:buChar char="•"/>
            </a:pPr>
            <a:r>
              <a:rPr lang="en-US" dirty="0" smtClean="0">
                <a:solidFill>
                  <a:srgbClr val="737373"/>
                </a:solidFill>
                <a:cs typeface="Courier New" pitchFamily="49" charset="0"/>
              </a:rPr>
              <a:t>QAD UI Configuration</a:t>
            </a:r>
          </a:p>
          <a:p>
            <a:pPr indent="23813" eaLnBrk="1" hangingPunct="1">
              <a:lnSpc>
                <a:spcPct val="95000"/>
              </a:lnSpc>
              <a:buClr>
                <a:srgbClr val="FF9900"/>
              </a:buClr>
              <a:buNone/>
            </a:pPr>
            <a:r>
              <a:rPr lang="en-US" sz="2200" dirty="0" smtClean="0">
                <a:solidFill>
                  <a:srgbClr val="737373"/>
                </a:solidFill>
                <a:latin typeface="Courier New" pitchFamily="49" charset="0"/>
                <a:cs typeface="Courier New" pitchFamily="49" charset="0"/>
              </a:rPr>
              <a:t>$MFG/[instance]/</a:t>
            </a:r>
            <a:r>
              <a:rPr lang="en-US" sz="2200" dirty="0" err="1" smtClean="0">
                <a:solidFill>
                  <a:srgbClr val="737373"/>
                </a:solidFill>
                <a:latin typeface="Courier New" pitchFamily="49" charset="0"/>
                <a:cs typeface="Courier New" pitchFamily="49" charset="0"/>
              </a:rPr>
              <a:t>qaduiconfigs</a:t>
            </a:r>
            <a:r>
              <a:rPr lang="en-US" sz="2200" dirty="0" smtClean="0">
                <a:solidFill>
                  <a:srgbClr val="737373"/>
                </a:solidFill>
                <a:latin typeface="Courier New" pitchFamily="49" charset="0"/>
                <a:cs typeface="Courier New" pitchFamily="49" charset="0"/>
              </a:rPr>
              <a:t>/[instance].xml</a:t>
            </a:r>
          </a:p>
          <a:p>
            <a:pPr indent="-34925" eaLnBrk="1" hangingPunct="1">
              <a:lnSpc>
                <a:spcPct val="95000"/>
              </a:lnSpc>
              <a:buClr>
                <a:srgbClr val="FF9900"/>
              </a:buClr>
              <a:buNone/>
            </a:pPr>
            <a:r>
              <a:rPr lang="en-US" sz="2200" dirty="0" smtClean="0">
                <a:solidFill>
                  <a:srgbClr val="737373"/>
                </a:solidFill>
                <a:cs typeface="Courier New" pitchFamily="49" charset="0"/>
              </a:rPr>
              <a:t>For example</a:t>
            </a:r>
          </a:p>
          <a:p>
            <a:pPr indent="-34925" eaLnBrk="1" hangingPunct="1">
              <a:lnSpc>
                <a:spcPct val="95000"/>
              </a:lnSpc>
              <a:buClr>
                <a:srgbClr val="FF9900"/>
              </a:buClr>
              <a:buNone/>
            </a:pPr>
            <a:r>
              <a:rPr lang="en-US" sz="2200" dirty="0" smtClean="0">
                <a:solidFill>
                  <a:srgbClr val="737373"/>
                </a:solidFill>
                <a:latin typeface="Courier New" pitchFamily="49" charset="0"/>
                <a:cs typeface="Courier New" pitchFamily="49" charset="0"/>
              </a:rPr>
              <a:t>/dr02/ee2012.1/</a:t>
            </a:r>
            <a:r>
              <a:rPr lang="en-US" sz="2200" dirty="0" err="1" smtClean="0">
                <a:solidFill>
                  <a:srgbClr val="737373"/>
                </a:solidFill>
                <a:latin typeface="Courier New" pitchFamily="49" charset="0"/>
                <a:cs typeface="Courier New" pitchFamily="49" charset="0"/>
              </a:rPr>
              <a:t>erp</a:t>
            </a:r>
            <a:r>
              <a:rPr lang="en-US" sz="2200" dirty="0" smtClean="0">
                <a:solidFill>
                  <a:srgbClr val="737373"/>
                </a:solidFill>
                <a:latin typeface="Courier New" pitchFamily="49" charset="0"/>
                <a:cs typeface="Courier New" pitchFamily="49" charset="0"/>
              </a:rPr>
              <a:t>/</a:t>
            </a:r>
            <a:r>
              <a:rPr lang="en-US" sz="2200" dirty="0" err="1" smtClean="0">
                <a:solidFill>
                  <a:srgbClr val="737373"/>
                </a:solidFill>
                <a:latin typeface="Courier New" pitchFamily="49" charset="0"/>
                <a:cs typeface="Courier New" pitchFamily="49" charset="0"/>
              </a:rPr>
              <a:t>qadui</a:t>
            </a:r>
            <a:r>
              <a:rPr lang="en-US" sz="2200" dirty="0" smtClean="0">
                <a:solidFill>
                  <a:srgbClr val="737373"/>
                </a:solidFill>
                <a:latin typeface="Courier New" pitchFamily="49" charset="0"/>
                <a:cs typeface="Courier New" pitchFamily="49" charset="0"/>
              </a:rPr>
              <a:t>/</a:t>
            </a:r>
            <a:r>
              <a:rPr lang="en-US" sz="2200" dirty="0" err="1" smtClean="0">
                <a:solidFill>
                  <a:srgbClr val="737373"/>
                </a:solidFill>
                <a:latin typeface="Courier New" pitchFamily="49" charset="0"/>
                <a:cs typeface="Courier New" pitchFamily="49" charset="0"/>
              </a:rPr>
              <a:t>qaduiconfigs</a:t>
            </a:r>
            <a:r>
              <a:rPr lang="en-US" sz="2200" dirty="0" smtClean="0">
                <a:solidFill>
                  <a:srgbClr val="737373"/>
                </a:solidFill>
                <a:latin typeface="Courier New" pitchFamily="49" charset="0"/>
                <a:cs typeface="Courier New" pitchFamily="49" charset="0"/>
              </a:rPr>
              <a:t>/</a:t>
            </a:r>
            <a:br>
              <a:rPr lang="en-US" sz="2200" dirty="0" smtClean="0">
                <a:solidFill>
                  <a:srgbClr val="737373"/>
                </a:solidFill>
                <a:latin typeface="Courier New" pitchFamily="49" charset="0"/>
                <a:cs typeface="Courier New" pitchFamily="49" charset="0"/>
              </a:rPr>
            </a:br>
            <a:r>
              <a:rPr lang="en-US" sz="2200" dirty="0" smtClean="0">
                <a:solidFill>
                  <a:srgbClr val="737373"/>
                </a:solidFill>
                <a:latin typeface="Courier New" pitchFamily="49" charset="0"/>
                <a:cs typeface="Courier New" pitchFamily="49" charset="0"/>
              </a:rPr>
              <a:t>qadui.xml</a:t>
            </a:r>
          </a:p>
          <a:p>
            <a:pPr eaLnBrk="1" hangingPunct="1">
              <a:lnSpc>
                <a:spcPct val="95000"/>
              </a:lnSpc>
              <a:buClr>
                <a:srgbClr val="FF9900"/>
              </a:buClr>
              <a:buFont typeface="Arial" pitchFamily="34" charset="0"/>
              <a:buChar char="•"/>
            </a:pPr>
            <a:r>
              <a:rPr lang="en-US" dirty="0" smtClean="0">
                <a:solidFill>
                  <a:srgbClr val="737373"/>
                </a:solidFill>
                <a:cs typeface="Courier New" pitchFamily="49" charset="0"/>
              </a:rPr>
              <a:t>Enhanced Log File </a:t>
            </a:r>
            <a:r>
              <a:rPr lang="en-US" dirty="0" err="1" smtClean="0">
                <a:solidFill>
                  <a:srgbClr val="737373"/>
                </a:solidFill>
                <a:cs typeface="Courier New" pitchFamily="49" charset="0"/>
              </a:rPr>
              <a:t>Contol</a:t>
            </a:r>
            <a:r>
              <a:rPr lang="en-US" dirty="0" smtClean="0">
                <a:solidFill>
                  <a:srgbClr val="737373"/>
                </a:solidFill>
                <a:cs typeface="Courier New" pitchFamily="49" charset="0"/>
              </a:rPr>
              <a:t> (log4j)</a:t>
            </a:r>
          </a:p>
          <a:p>
            <a:pPr indent="-34925" eaLnBrk="1" hangingPunct="1">
              <a:lnSpc>
                <a:spcPct val="95000"/>
              </a:lnSpc>
              <a:buClr>
                <a:srgbClr val="FF9900"/>
              </a:buClr>
              <a:buNone/>
            </a:pPr>
            <a:r>
              <a:rPr lang="en-US" sz="2200" dirty="0" smtClean="0">
                <a:solidFill>
                  <a:srgbClr val="737373"/>
                </a:solidFill>
                <a:latin typeface="Courier New" pitchFamily="49" charset="0"/>
                <a:cs typeface="Courier New" pitchFamily="49" charset="0"/>
              </a:rPr>
              <a:t>$TOMCAT/</a:t>
            </a:r>
            <a:r>
              <a:rPr lang="en-US" sz="2200" dirty="0" err="1" smtClean="0">
                <a:solidFill>
                  <a:srgbClr val="737373"/>
                </a:solidFill>
                <a:latin typeface="Courier New" pitchFamily="49" charset="0"/>
                <a:cs typeface="Courier New" pitchFamily="49" charset="0"/>
              </a:rPr>
              <a:t>webapps</a:t>
            </a:r>
            <a:r>
              <a:rPr lang="en-US" sz="2200" dirty="0" smtClean="0">
                <a:solidFill>
                  <a:srgbClr val="737373"/>
                </a:solidFill>
                <a:latin typeface="Courier New" pitchFamily="49" charset="0"/>
                <a:cs typeface="Courier New" pitchFamily="49" charset="0"/>
              </a:rPr>
              <a:t>/[instance]/WEB-INF/conf/</a:t>
            </a:r>
            <a:br>
              <a:rPr lang="en-US" sz="2200" dirty="0" smtClean="0">
                <a:solidFill>
                  <a:srgbClr val="737373"/>
                </a:solidFill>
                <a:latin typeface="Courier New" pitchFamily="49" charset="0"/>
                <a:cs typeface="Courier New" pitchFamily="49" charset="0"/>
              </a:rPr>
            </a:br>
            <a:r>
              <a:rPr lang="en-US" sz="2200" dirty="0" smtClean="0">
                <a:solidFill>
                  <a:srgbClr val="737373"/>
                </a:solidFill>
                <a:latin typeface="Courier New" pitchFamily="49" charset="0"/>
                <a:cs typeface="Courier New" pitchFamily="49" charset="0"/>
              </a:rPr>
              <a:t>logging.xml</a:t>
            </a:r>
            <a:endParaRPr lang="en-US" sz="2200" b="1"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Server Side Configuration Files</a:t>
            </a:r>
            <a:endParaRPr lang="en-US" sz="2400" i="1" dirty="0" smtClean="0"/>
          </a:p>
        </p:txBody>
      </p:sp>
      <p:sp>
        <p:nvSpPr>
          <p:cNvPr id="6" name="Content Placeholder 3"/>
          <p:cNvSpPr>
            <a:spLocks noGrp="1"/>
          </p:cNvSpPr>
          <p:nvPr>
            <p:ph idx="1"/>
          </p:nvPr>
        </p:nvSpPr>
        <p:spPr bwMode="auto">
          <a:xfrm>
            <a:off x="692150" y="1116013"/>
            <a:ext cx="7740650" cy="4691062"/>
          </a:xfrm>
          <a:noFill/>
          <a:ln>
            <a:miter lim="800000"/>
            <a:headEnd/>
            <a:tailEnd/>
          </a:ln>
        </p:spPr>
        <p:txBody>
          <a:bodyPr vert="horz" wrap="square" lIns="91440" tIns="45720" rIns="91440" bIns="45720" numCol="1" anchor="t" anchorCtr="0" compatLnSpc="1">
            <a:prstTxWarp prst="textNoShape">
              <a:avLst/>
            </a:prstTxWarp>
            <a:normAutofit/>
          </a:bodyPr>
          <a:lstStyle/>
          <a:p>
            <a:pPr marL="290513" indent="-290513" algn="l" eaLnBrk="1" hangingPunct="1">
              <a:lnSpc>
                <a:spcPct val="95000"/>
              </a:lnSpc>
              <a:buClr>
                <a:srgbClr val="FF9900"/>
              </a:buClr>
              <a:buFont typeface="Arial" pitchFamily="34" charset="0"/>
              <a:buChar char="•"/>
            </a:pPr>
            <a:r>
              <a:rPr lang="en-US" sz="2400" dirty="0" smtClean="0">
                <a:solidFill>
                  <a:srgbClr val="737373"/>
                </a:solidFill>
                <a:cs typeface="Courier New" pitchFamily="49" charset="0"/>
              </a:rPr>
              <a:t>QAD UI </a:t>
            </a:r>
            <a:r>
              <a:rPr lang="en-US" sz="2400" dirty="0" err="1" smtClean="0">
                <a:solidFill>
                  <a:srgbClr val="737373"/>
                </a:solidFill>
                <a:cs typeface="Courier New" pitchFamily="49" charset="0"/>
              </a:rPr>
              <a:t>WebApp</a:t>
            </a:r>
            <a:r>
              <a:rPr lang="en-US" sz="2400" dirty="0" smtClean="0">
                <a:solidFill>
                  <a:srgbClr val="737373"/>
                </a:solidFill>
                <a:cs typeface="Courier New" pitchFamily="49" charset="0"/>
              </a:rPr>
              <a:t> / Additional Tomcat Configuration</a:t>
            </a:r>
          </a:p>
          <a:p>
            <a:pPr marL="290513" algn="l" eaLnBrk="1" hangingPunct="1">
              <a:lnSpc>
                <a:spcPct val="95000"/>
              </a:lnSpc>
              <a:buClr>
                <a:srgbClr val="FF9900"/>
              </a:buClr>
              <a:buNone/>
            </a:pPr>
            <a:r>
              <a:rPr lang="en-US" sz="2200" dirty="0" smtClean="0">
                <a:solidFill>
                  <a:srgbClr val="737373"/>
                </a:solidFill>
                <a:latin typeface="Courier New" pitchFamily="49" charset="0"/>
                <a:cs typeface="Courier New" pitchFamily="49" charset="0"/>
              </a:rPr>
              <a:t>$TOMCAT/</a:t>
            </a:r>
            <a:r>
              <a:rPr lang="en-US" sz="2200" dirty="0" err="1" smtClean="0">
                <a:solidFill>
                  <a:srgbClr val="737373"/>
                </a:solidFill>
                <a:latin typeface="Courier New" pitchFamily="49" charset="0"/>
                <a:cs typeface="Courier New" pitchFamily="49" charset="0"/>
              </a:rPr>
              <a:t>webapps</a:t>
            </a:r>
            <a:r>
              <a:rPr lang="en-US" sz="2200" dirty="0" smtClean="0">
                <a:solidFill>
                  <a:srgbClr val="737373"/>
                </a:solidFill>
                <a:latin typeface="Courier New" pitchFamily="49" charset="0"/>
                <a:cs typeface="Courier New" pitchFamily="49" charset="0"/>
              </a:rPr>
              <a:t>/[instance]/WEB-INF/conf/</a:t>
            </a:r>
            <a:br>
              <a:rPr lang="en-US" sz="2200" dirty="0" smtClean="0">
                <a:solidFill>
                  <a:srgbClr val="737373"/>
                </a:solidFill>
                <a:latin typeface="Courier New" pitchFamily="49" charset="0"/>
                <a:cs typeface="Courier New" pitchFamily="49" charset="0"/>
              </a:rPr>
            </a:br>
            <a:r>
              <a:rPr lang="en-US" sz="2200" dirty="0" smtClean="0">
                <a:solidFill>
                  <a:srgbClr val="737373"/>
                </a:solidFill>
                <a:latin typeface="Courier New" pitchFamily="49" charset="0"/>
                <a:cs typeface="Courier New" pitchFamily="49" charset="0"/>
              </a:rPr>
              <a:t>config.xml</a:t>
            </a:r>
          </a:p>
          <a:p>
            <a:pPr marL="290513" indent="-290513" algn="l" eaLnBrk="1" hangingPunct="1">
              <a:lnSpc>
                <a:spcPct val="95000"/>
              </a:lnSpc>
              <a:buClr>
                <a:srgbClr val="FF9900"/>
              </a:buClr>
              <a:buFont typeface="Arial" pitchFamily="34" charset="0"/>
              <a:buChar char="•"/>
            </a:pPr>
            <a:r>
              <a:rPr lang="en-US" sz="2400" dirty="0" smtClean="0">
                <a:solidFill>
                  <a:srgbClr val="737373"/>
                </a:solidFill>
                <a:cs typeface="Courier New" pitchFamily="49" charset="0"/>
              </a:rPr>
              <a:t>Process Maps</a:t>
            </a:r>
          </a:p>
          <a:p>
            <a:pPr marL="290513" algn="l" eaLnBrk="1" hangingPunct="1">
              <a:lnSpc>
                <a:spcPct val="95000"/>
              </a:lnSpc>
              <a:buClr>
                <a:srgbClr val="FF9900"/>
              </a:buClr>
              <a:buNone/>
            </a:pPr>
            <a:r>
              <a:rPr lang="en-US" sz="2200" dirty="0" smtClean="0">
                <a:solidFill>
                  <a:srgbClr val="737373"/>
                </a:solidFill>
                <a:latin typeface="Courier New" pitchFamily="49" charset="0"/>
                <a:cs typeface="Courier New" pitchFamily="49" charset="0"/>
              </a:rPr>
              <a:t>$TOMCAT/</a:t>
            </a:r>
            <a:r>
              <a:rPr lang="en-US" sz="2200" dirty="0" err="1" smtClean="0">
                <a:solidFill>
                  <a:srgbClr val="737373"/>
                </a:solidFill>
                <a:latin typeface="Courier New" pitchFamily="49" charset="0"/>
                <a:cs typeface="Courier New" pitchFamily="49" charset="0"/>
              </a:rPr>
              <a:t>webapps</a:t>
            </a:r>
            <a:r>
              <a:rPr lang="en-US" sz="2200" dirty="0" smtClean="0">
                <a:solidFill>
                  <a:srgbClr val="737373"/>
                </a:solidFill>
                <a:latin typeface="Courier New" pitchFamily="49" charset="0"/>
                <a:cs typeface="Courier New" pitchFamily="49" charset="0"/>
              </a:rPr>
              <a:t>/[instance]/WEB-INF/conf/</a:t>
            </a:r>
            <a:br>
              <a:rPr lang="en-US" sz="2200" dirty="0" smtClean="0">
                <a:solidFill>
                  <a:srgbClr val="737373"/>
                </a:solidFill>
                <a:latin typeface="Courier New" pitchFamily="49" charset="0"/>
                <a:cs typeface="Courier New" pitchFamily="49" charset="0"/>
              </a:rPr>
            </a:br>
            <a:r>
              <a:rPr lang="en-US" sz="2200" dirty="0" smtClean="0">
                <a:solidFill>
                  <a:srgbClr val="737373"/>
                </a:solidFill>
                <a:latin typeface="Courier New" pitchFamily="49" charset="0"/>
                <a:cs typeface="Courier New" pitchFamily="49" charset="0"/>
              </a:rPr>
              <a:t>process-config.xml</a:t>
            </a:r>
          </a:p>
          <a:p>
            <a:pPr marL="290513" indent="-290513" algn="l" eaLnBrk="1" hangingPunct="1">
              <a:lnSpc>
                <a:spcPct val="95000"/>
              </a:lnSpc>
              <a:buClr>
                <a:srgbClr val="FF9900"/>
              </a:buClr>
              <a:buFont typeface="Arial" pitchFamily="34" charset="0"/>
              <a:buChar char="•"/>
            </a:pPr>
            <a:r>
              <a:rPr lang="en-US" sz="2400" dirty="0" smtClean="0">
                <a:solidFill>
                  <a:srgbClr val="737373"/>
                </a:solidFill>
                <a:cs typeface="Courier New" pitchFamily="49" charset="0"/>
              </a:rPr>
              <a:t>Connection Manager</a:t>
            </a:r>
          </a:p>
          <a:p>
            <a:pPr marL="290513" algn="l" eaLnBrk="1" hangingPunct="1">
              <a:lnSpc>
                <a:spcPct val="95000"/>
              </a:lnSpc>
              <a:buClr>
                <a:srgbClr val="FF9900"/>
              </a:buClr>
              <a:buNone/>
            </a:pPr>
            <a:r>
              <a:rPr lang="en-US" sz="2200" dirty="0" smtClean="0">
                <a:solidFill>
                  <a:srgbClr val="737373"/>
                </a:solidFill>
                <a:latin typeface="Courier New" pitchFamily="49" charset="0"/>
                <a:cs typeface="Courier New" pitchFamily="49" charset="0"/>
              </a:rPr>
              <a:t>$TOMCAT/</a:t>
            </a:r>
            <a:r>
              <a:rPr lang="en-US" sz="2200" dirty="0" err="1" smtClean="0">
                <a:solidFill>
                  <a:srgbClr val="737373"/>
                </a:solidFill>
                <a:latin typeface="Courier New" pitchFamily="49" charset="0"/>
                <a:cs typeface="Courier New" pitchFamily="49" charset="0"/>
              </a:rPr>
              <a:t>webapps</a:t>
            </a:r>
            <a:r>
              <a:rPr lang="en-US" sz="2200" dirty="0" smtClean="0">
                <a:solidFill>
                  <a:srgbClr val="737373"/>
                </a:solidFill>
                <a:latin typeface="Courier New" pitchFamily="49" charset="0"/>
                <a:cs typeface="Courier New" pitchFamily="49" charset="0"/>
              </a:rPr>
              <a:t>/[instance]/WEB-INF/conf/</a:t>
            </a:r>
            <a:br>
              <a:rPr lang="en-US" sz="2200" dirty="0" smtClean="0">
                <a:solidFill>
                  <a:srgbClr val="737373"/>
                </a:solidFill>
                <a:latin typeface="Courier New" pitchFamily="49" charset="0"/>
                <a:cs typeface="Courier New" pitchFamily="49" charset="0"/>
              </a:rPr>
            </a:br>
            <a:r>
              <a:rPr lang="en-US" sz="2200" dirty="0" smtClean="0">
                <a:solidFill>
                  <a:srgbClr val="737373"/>
                </a:solidFill>
                <a:latin typeface="Courier New" pitchFamily="49" charset="0"/>
                <a:cs typeface="Courier New" pitchFamily="49" charset="0"/>
              </a:rPr>
              <a:t>config.xml</a:t>
            </a:r>
          </a:p>
          <a:p>
            <a:pPr lvl="1" eaLnBrk="1" hangingPunct="1">
              <a:lnSpc>
                <a:spcPct val="95000"/>
              </a:lnSpc>
              <a:buClr>
                <a:srgbClr val="FF9900"/>
              </a:buClr>
              <a:buFont typeface="Arial" charset="0"/>
              <a:buNone/>
            </a:pPr>
            <a:endParaRPr lang="en-US" dirty="0" smtClean="0">
              <a:solidFill>
                <a:srgbClr val="737373"/>
              </a:solidFill>
            </a:endParaRPr>
          </a:p>
        </p:txBody>
      </p:sp>
      <p:sp>
        <p:nvSpPr>
          <p:cNvPr id="7"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Important File Locations</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Important File Locations</a:t>
            </a:r>
          </a:p>
        </p:txBody>
      </p:sp>
      <p:sp>
        <p:nvSpPr>
          <p:cNvPr id="67586" name="Content Placeholder 3"/>
          <p:cNvSpPr>
            <a:spLocks noGrp="1"/>
          </p:cNvSpPr>
          <p:nvPr>
            <p:ph idx="1"/>
          </p:nvPr>
        </p:nvSpPr>
        <p:spPr bwMode="auto">
          <a:xfrm>
            <a:off x="692150" y="1116013"/>
            <a:ext cx="7740650" cy="4691062"/>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95000"/>
              </a:lnSpc>
              <a:buClr>
                <a:srgbClr val="FF9900"/>
              </a:buClr>
              <a:buFont typeface="Arial" pitchFamily="34" charset="0"/>
              <a:buChar char="•"/>
            </a:pPr>
            <a:r>
              <a:rPr lang="en-US" dirty="0" smtClean="0">
                <a:solidFill>
                  <a:srgbClr val="737373"/>
                </a:solidFill>
                <a:cs typeface="Courier New" pitchFamily="49" charset="0"/>
              </a:rPr>
              <a:t>Principal Financials Control File</a:t>
            </a:r>
          </a:p>
          <a:p>
            <a:pPr marL="0" indent="290513" eaLnBrk="1" hangingPunct="1">
              <a:lnSpc>
                <a:spcPct val="95000"/>
              </a:lnSpc>
              <a:buClr>
                <a:srgbClr val="FF9900"/>
              </a:buClr>
              <a:buFont typeface="Arial" charset="0"/>
              <a:buNone/>
            </a:pPr>
            <a:r>
              <a:rPr lang="en-US" sz="2000" dirty="0" smtClean="0">
                <a:solidFill>
                  <a:srgbClr val="737373"/>
                </a:solidFill>
                <a:latin typeface="Courier New" pitchFamily="49" charset="0"/>
                <a:cs typeface="Courier New" pitchFamily="49" charset="0"/>
              </a:rPr>
              <a:t>$QDT/</a:t>
            </a:r>
            <a:r>
              <a:rPr lang="en-US" sz="2000" dirty="0" err="1" smtClean="0">
                <a:solidFill>
                  <a:srgbClr val="737373"/>
                </a:solidFill>
                <a:latin typeface="Courier New" pitchFamily="49" charset="0"/>
                <a:cs typeface="Courier New" pitchFamily="49" charset="0"/>
              </a:rPr>
              <a:t>envs</a:t>
            </a:r>
            <a:r>
              <a:rPr lang="en-US" sz="2000" dirty="0" smtClean="0">
                <a:solidFill>
                  <a:srgbClr val="737373"/>
                </a:solidFill>
                <a:latin typeface="Courier New" pitchFamily="49" charset="0"/>
                <a:cs typeface="Courier New" pitchFamily="49" charset="0"/>
              </a:rPr>
              <a:t>/[instance]/</a:t>
            </a:r>
            <a:r>
              <a:rPr lang="en-US" sz="2000" dirty="0" err="1" smtClean="0">
                <a:solidFill>
                  <a:srgbClr val="737373"/>
                </a:solidFill>
                <a:latin typeface="Courier New" pitchFamily="49" charset="0"/>
                <a:cs typeface="Courier New" pitchFamily="49" charset="0"/>
              </a:rPr>
              <a:t>configs</a:t>
            </a:r>
            <a:r>
              <a:rPr lang="en-US" sz="2000" dirty="0" smtClean="0">
                <a:solidFill>
                  <a:srgbClr val="737373"/>
                </a:solidFill>
                <a:latin typeface="Courier New" pitchFamily="49" charset="0"/>
                <a:cs typeface="Courier New" pitchFamily="49" charset="0"/>
              </a:rPr>
              <a:t>/server.xml</a:t>
            </a:r>
          </a:p>
          <a:p>
            <a:pPr eaLnBrk="1" hangingPunct="1">
              <a:lnSpc>
                <a:spcPct val="95000"/>
              </a:lnSpc>
              <a:buClr>
                <a:srgbClr val="FF9900"/>
              </a:buClr>
              <a:buFont typeface="Arial" charset="0"/>
              <a:buNone/>
            </a:pPr>
            <a:r>
              <a:rPr lang="en-US" sz="2000" dirty="0" smtClean="0">
                <a:solidFill>
                  <a:srgbClr val="737373"/>
                </a:solidFill>
                <a:latin typeface="Courier New" pitchFamily="49" charset="0"/>
                <a:cs typeface="Courier New" pitchFamily="49" charset="0"/>
              </a:rPr>
              <a:t>	</a:t>
            </a:r>
            <a:r>
              <a:rPr lang="en-US" sz="2000" dirty="0" smtClean="0">
                <a:solidFill>
                  <a:srgbClr val="737373"/>
                </a:solidFill>
                <a:cs typeface="Courier New" pitchFamily="49" charset="0"/>
              </a:rPr>
              <a:t>database connections, </a:t>
            </a:r>
            <a:r>
              <a:rPr lang="en-US" sz="2000" dirty="0" err="1" smtClean="0">
                <a:solidFill>
                  <a:srgbClr val="737373"/>
                </a:solidFill>
                <a:cs typeface="Courier New" pitchFamily="49" charset="0"/>
              </a:rPr>
              <a:t>AppServer</a:t>
            </a:r>
            <a:r>
              <a:rPr lang="en-US" sz="2000" dirty="0" smtClean="0">
                <a:solidFill>
                  <a:srgbClr val="737373"/>
                </a:solidFill>
                <a:cs typeface="Courier New" pitchFamily="49" charset="0"/>
              </a:rPr>
              <a:t> connections, </a:t>
            </a:r>
          </a:p>
          <a:p>
            <a:pPr eaLnBrk="1" hangingPunct="1">
              <a:lnSpc>
                <a:spcPct val="95000"/>
              </a:lnSpc>
              <a:buClr>
                <a:srgbClr val="FF9900"/>
              </a:buClr>
              <a:buFont typeface="Arial" charset="0"/>
              <a:buNone/>
            </a:pPr>
            <a:r>
              <a:rPr lang="en-US" sz="2000" dirty="0" smtClean="0">
                <a:solidFill>
                  <a:srgbClr val="737373"/>
                </a:solidFill>
                <a:cs typeface="Courier New" pitchFamily="49" charset="0"/>
              </a:rPr>
              <a:t>	</a:t>
            </a:r>
            <a:r>
              <a:rPr lang="en-US" sz="2000" dirty="0" err="1" smtClean="0">
                <a:solidFill>
                  <a:srgbClr val="737373"/>
                </a:solidFill>
                <a:cs typeface="Courier New" pitchFamily="49" charset="0"/>
              </a:rPr>
              <a:t>NameServer</a:t>
            </a:r>
            <a:r>
              <a:rPr lang="en-US" sz="2000" dirty="0" smtClean="0">
                <a:solidFill>
                  <a:srgbClr val="737373"/>
                </a:solidFill>
                <a:cs typeface="Courier New" pitchFamily="49" charset="0"/>
              </a:rPr>
              <a:t> connections, caching, state management</a:t>
            </a:r>
          </a:p>
          <a:p>
            <a:pPr eaLnBrk="1" hangingPunct="1">
              <a:lnSpc>
                <a:spcPct val="95000"/>
              </a:lnSpc>
              <a:buClr>
                <a:srgbClr val="FF9900"/>
              </a:buClr>
            </a:pPr>
            <a:r>
              <a:rPr lang="en-US" dirty="0" smtClean="0">
                <a:solidFill>
                  <a:srgbClr val="737373"/>
                </a:solidFill>
                <a:cs typeface="Courier New" pitchFamily="49" charset="0"/>
              </a:rPr>
              <a:t>Business Layer Control File</a:t>
            </a:r>
          </a:p>
          <a:p>
            <a:pPr marL="0" indent="290513" eaLnBrk="1" hangingPunct="1">
              <a:lnSpc>
                <a:spcPct val="95000"/>
              </a:lnSpc>
              <a:buClr>
                <a:srgbClr val="FF9900"/>
              </a:buClr>
              <a:buFont typeface="Arial" charset="0"/>
              <a:buNone/>
            </a:pPr>
            <a:r>
              <a:rPr lang="en-US" sz="2000" dirty="0" smtClean="0">
                <a:solidFill>
                  <a:srgbClr val="737373"/>
                </a:solidFill>
                <a:latin typeface="Courier New" pitchFamily="49" charset="0"/>
                <a:cs typeface="Courier New" pitchFamily="49" charset="0"/>
              </a:rPr>
              <a:t>$QDT/</a:t>
            </a:r>
            <a:r>
              <a:rPr lang="en-US" sz="2000" dirty="0" err="1" smtClean="0">
                <a:solidFill>
                  <a:srgbClr val="737373"/>
                </a:solidFill>
                <a:latin typeface="Courier New" pitchFamily="49" charset="0"/>
                <a:cs typeface="Courier New" pitchFamily="49" charset="0"/>
              </a:rPr>
              <a:t>envs</a:t>
            </a:r>
            <a:r>
              <a:rPr lang="en-US" sz="2000" dirty="0" smtClean="0">
                <a:solidFill>
                  <a:srgbClr val="737373"/>
                </a:solidFill>
                <a:latin typeface="Courier New" pitchFamily="49" charset="0"/>
                <a:cs typeface="Courier New" pitchFamily="49" charset="0"/>
              </a:rPr>
              <a:t>/[instance]/</a:t>
            </a:r>
            <a:r>
              <a:rPr lang="en-US" sz="2000" dirty="0" err="1" smtClean="0">
                <a:solidFill>
                  <a:srgbClr val="737373"/>
                </a:solidFill>
                <a:latin typeface="Courier New" pitchFamily="49" charset="0"/>
                <a:cs typeface="Courier New" pitchFamily="49" charset="0"/>
              </a:rPr>
              <a:t>configs</a:t>
            </a:r>
            <a:r>
              <a:rPr lang="en-US" sz="2000" dirty="0" smtClean="0">
                <a:solidFill>
                  <a:srgbClr val="737373"/>
                </a:solidFill>
                <a:latin typeface="Courier New" pitchFamily="49" charset="0"/>
                <a:cs typeface="Courier New" pitchFamily="49" charset="0"/>
              </a:rPr>
              <a:t>/cbserver.xml</a:t>
            </a:r>
          </a:p>
          <a:p>
            <a:pPr eaLnBrk="1" hangingPunct="1">
              <a:lnSpc>
                <a:spcPct val="95000"/>
              </a:lnSpc>
              <a:buClr>
                <a:srgbClr val="FF9900"/>
              </a:buClr>
              <a:buFont typeface="Arial" charset="0"/>
              <a:buNone/>
            </a:pPr>
            <a:r>
              <a:rPr lang="en-US" sz="2000" dirty="0" smtClean="0">
                <a:solidFill>
                  <a:srgbClr val="737373"/>
                </a:solidFill>
                <a:latin typeface="Courier New" pitchFamily="49" charset="0"/>
                <a:cs typeface="Courier New" pitchFamily="49" charset="0"/>
              </a:rPr>
              <a:t> 	</a:t>
            </a:r>
            <a:r>
              <a:rPr lang="en-US" sz="2000" dirty="0" smtClean="0">
                <a:solidFill>
                  <a:srgbClr val="737373"/>
                </a:solidFill>
                <a:cs typeface="Courier New" pitchFamily="49" charset="0"/>
              </a:rPr>
              <a:t>Financials </a:t>
            </a:r>
            <a:r>
              <a:rPr lang="en-US" sz="2000" dirty="0" err="1" smtClean="0">
                <a:solidFill>
                  <a:srgbClr val="737373"/>
                </a:solidFill>
                <a:cs typeface="Courier New" pitchFamily="49" charset="0"/>
              </a:rPr>
              <a:t>AppServer</a:t>
            </a:r>
            <a:r>
              <a:rPr lang="en-US" sz="2000" dirty="0" smtClean="0">
                <a:solidFill>
                  <a:srgbClr val="737373"/>
                </a:solidFill>
                <a:cs typeface="Courier New" pitchFamily="49" charset="0"/>
              </a:rPr>
              <a:t> Connection, when called from Core ERP.</a:t>
            </a:r>
            <a:endParaRPr lang="en-US" sz="1300" dirty="0" smtClean="0">
              <a:solidFill>
                <a:srgbClr val="737373"/>
              </a:solidFill>
              <a:cs typeface="Courier New" pitchFamily="49" charset="0"/>
            </a:endParaRPr>
          </a:p>
          <a:p>
            <a:pPr eaLnBrk="1" hangingPunct="1">
              <a:lnSpc>
                <a:spcPct val="95000"/>
              </a:lnSpc>
              <a:buClr>
                <a:srgbClr val="FF9900"/>
              </a:buClr>
              <a:buFont typeface="Arial" charset="0"/>
              <a:buNone/>
            </a:pPr>
            <a:endParaRPr lang="en-US" sz="1300" b="1"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p:txBody>
      </p:sp>
      <p:sp>
        <p:nvSpPr>
          <p:cNvPr id="67587"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Server Side Configuration Files - Financials</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Troubleshooting</a:t>
            </a:r>
          </a:p>
        </p:txBody>
      </p:sp>
      <p:sp>
        <p:nvSpPr>
          <p:cNvPr id="4" name="Content Placeholder 3"/>
          <p:cNvSpPr>
            <a:spLocks noGrp="1"/>
          </p:cNvSpPr>
          <p:nvPr>
            <p:ph idx="1"/>
          </p:nvPr>
        </p:nvSpPr>
        <p:spPr>
          <a:xfrm>
            <a:off x="692150" y="1116013"/>
            <a:ext cx="7404100" cy="4691062"/>
          </a:xfrm>
        </p:spPr>
        <p:txBody>
          <a:bodyPr>
            <a:normAutofit lnSpcReduction="10000"/>
          </a:bodyPr>
          <a:lstStyle/>
          <a:p>
            <a:pPr eaLnBrk="1" fontAlgn="auto" hangingPunct="1">
              <a:spcAft>
                <a:spcPts val="0"/>
              </a:spcAft>
              <a:buFont typeface="Arial" pitchFamily="34" charset="0"/>
              <a:buChar char="•"/>
              <a:defRPr/>
            </a:pPr>
            <a:r>
              <a:rPr lang="en-US" dirty="0" smtClean="0"/>
              <a:t>Check screen error messages from Progress</a:t>
            </a:r>
          </a:p>
          <a:p>
            <a:pPr lvl="1" indent="-26988" eaLnBrk="1" fontAlgn="auto" hangingPunct="1">
              <a:spcAft>
                <a:spcPts val="0"/>
              </a:spcAft>
              <a:buNone/>
              <a:defRPr/>
            </a:pPr>
            <a:r>
              <a:rPr lang="en-US" sz="2000" dirty="0" smtClean="0"/>
              <a:t>Search Progress KB </a:t>
            </a:r>
            <a:r>
              <a:rPr lang="en-US" sz="2000" dirty="0" smtClean="0">
                <a:hlinkClick r:id="rId3"/>
              </a:rPr>
              <a:t>http://web.progress.com/en/support/index.html</a:t>
            </a:r>
            <a:endParaRPr lang="en-US" sz="2000" dirty="0" smtClean="0"/>
          </a:p>
          <a:p>
            <a:pPr eaLnBrk="1" fontAlgn="auto" hangingPunct="1">
              <a:spcAft>
                <a:spcPts val="0"/>
              </a:spcAft>
              <a:buFont typeface="Arial" pitchFamily="34" charset="0"/>
              <a:buChar char="•"/>
              <a:defRPr/>
            </a:pPr>
            <a:r>
              <a:rPr lang="en-US" dirty="0" smtClean="0"/>
              <a:t>Check database logs for error messages</a:t>
            </a:r>
          </a:p>
          <a:p>
            <a:pPr lvl="1" indent="-26988" eaLnBrk="1" fontAlgn="auto" hangingPunct="1">
              <a:spcAft>
                <a:spcPts val="0"/>
              </a:spcAft>
              <a:buNone/>
              <a:defRPr/>
            </a:pPr>
            <a:r>
              <a:rPr lang="en-US" sz="1800" dirty="0" smtClean="0"/>
              <a:t>Databases actually running?</a:t>
            </a:r>
          </a:p>
          <a:p>
            <a:pPr eaLnBrk="1" fontAlgn="auto" hangingPunct="1">
              <a:spcAft>
                <a:spcPts val="0"/>
              </a:spcAft>
              <a:buFont typeface="Arial" pitchFamily="34" charset="0"/>
              <a:buChar char="•"/>
              <a:defRPr/>
            </a:pPr>
            <a:r>
              <a:rPr lang="en-US" dirty="0" smtClean="0"/>
              <a:t>Might be failing to connect to Financials </a:t>
            </a:r>
            <a:r>
              <a:rPr lang="en-US" dirty="0" err="1" smtClean="0"/>
              <a:t>AppServer</a:t>
            </a:r>
            <a:endParaRPr lang="en-US" dirty="0" smtClean="0"/>
          </a:p>
          <a:p>
            <a:pPr lvl="2" indent="-250825" eaLnBrk="1" fontAlgn="auto" hangingPunct="1">
              <a:spcAft>
                <a:spcPts val="0"/>
              </a:spcAft>
              <a:buFont typeface="Century Gothic" pitchFamily="34" charset="0"/>
              <a:buChar char="−"/>
              <a:defRPr/>
            </a:pPr>
            <a:r>
              <a:rPr lang="en-US" dirty="0" smtClean="0"/>
              <a:t>Check  </a:t>
            </a:r>
            <a:r>
              <a:rPr lang="en-US" dirty="0" smtClean="0">
                <a:solidFill>
                  <a:srgbClr val="737373"/>
                </a:solidFill>
                <a:latin typeface="Courier New" pitchFamily="49" charset="0"/>
                <a:cs typeface="Courier New" pitchFamily="49" charset="0"/>
              </a:rPr>
              <a:t>$QDT/</a:t>
            </a:r>
            <a:r>
              <a:rPr lang="en-US" dirty="0" err="1" smtClean="0">
                <a:solidFill>
                  <a:srgbClr val="737373"/>
                </a:solidFill>
                <a:latin typeface="Courier New" pitchFamily="49" charset="0"/>
                <a:cs typeface="Courier New" pitchFamily="49" charset="0"/>
              </a:rPr>
              <a:t>envs</a:t>
            </a:r>
            <a:r>
              <a:rPr lang="en-US" dirty="0" smtClean="0">
                <a:solidFill>
                  <a:srgbClr val="737373"/>
                </a:solidFill>
                <a:latin typeface="Courier New" pitchFamily="49" charset="0"/>
                <a:cs typeface="Courier New" pitchFamily="49" charset="0"/>
              </a:rPr>
              <a:t>/[instance]/</a:t>
            </a:r>
            <a:r>
              <a:rPr lang="en-US" dirty="0" err="1" smtClean="0">
                <a:solidFill>
                  <a:srgbClr val="737373"/>
                </a:solidFill>
                <a:latin typeface="Courier New" pitchFamily="49" charset="0"/>
                <a:cs typeface="Courier New" pitchFamily="49" charset="0"/>
              </a:rPr>
              <a:t>configs</a:t>
            </a:r>
            <a:r>
              <a:rPr lang="en-US" dirty="0" smtClean="0">
                <a:solidFill>
                  <a:srgbClr val="737373"/>
                </a:solidFill>
                <a:latin typeface="Courier New" pitchFamily="49" charset="0"/>
                <a:cs typeface="Courier New" pitchFamily="49" charset="0"/>
              </a:rPr>
              <a:t>/cbserver.xml</a:t>
            </a:r>
            <a:endParaRPr lang="en-US" dirty="0" smtClean="0"/>
          </a:p>
          <a:p>
            <a:pPr lvl="2" indent="-250825" eaLnBrk="1" fontAlgn="auto" hangingPunct="1">
              <a:spcAft>
                <a:spcPts val="0"/>
              </a:spcAft>
              <a:buFont typeface="Century Gothic" pitchFamily="34" charset="0"/>
              <a:buChar char="−"/>
              <a:defRPr/>
            </a:pPr>
            <a:r>
              <a:rPr lang="en-US" dirty="0" smtClean="0"/>
              <a:t>Check </a:t>
            </a:r>
            <a:r>
              <a:rPr lang="en-US" dirty="0" err="1" smtClean="0"/>
              <a:t>qadfin</a:t>
            </a:r>
            <a:r>
              <a:rPr lang="en-US" dirty="0" smtClean="0"/>
              <a:t>&lt;</a:t>
            </a:r>
            <a:r>
              <a:rPr lang="en-US" dirty="0" err="1" smtClean="0"/>
              <a:t>env</a:t>
            </a:r>
            <a:r>
              <a:rPr lang="en-US" dirty="0" smtClean="0"/>
              <a:t>&gt; </a:t>
            </a:r>
            <a:r>
              <a:rPr lang="en-US" dirty="0" err="1" smtClean="0"/>
              <a:t>appserver</a:t>
            </a:r>
            <a:r>
              <a:rPr lang="en-US" dirty="0" smtClean="0"/>
              <a:t> log</a:t>
            </a:r>
          </a:p>
          <a:p>
            <a:pPr lvl="2" indent="-250825" eaLnBrk="1" fontAlgn="auto" hangingPunct="1">
              <a:spcAft>
                <a:spcPts val="0"/>
              </a:spcAft>
              <a:buFont typeface="Century Gothic" pitchFamily="34" charset="0"/>
              <a:buChar char="−"/>
              <a:defRPr/>
            </a:pPr>
            <a:r>
              <a:rPr lang="en-US" dirty="0" smtClean="0"/>
              <a:t>Trim </a:t>
            </a:r>
            <a:r>
              <a:rPr lang="en-US" dirty="0" err="1" smtClean="0"/>
              <a:t>appserver</a:t>
            </a:r>
            <a:r>
              <a:rPr lang="en-US" dirty="0" smtClean="0"/>
              <a:t> for financial </a:t>
            </a:r>
            <a:r>
              <a:rPr lang="en-US" dirty="0" err="1" smtClean="0"/>
              <a:t>appserver</a:t>
            </a:r>
            <a:r>
              <a:rPr lang="en-US" dirty="0" smtClean="0"/>
              <a:t> to 0 &amp; try login again.  If there are agents connectivity is working</a:t>
            </a: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69635"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Can’t Login to Character?</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Troubleshooting</a:t>
            </a:r>
          </a:p>
        </p:txBody>
      </p:sp>
      <p:sp>
        <p:nvSpPr>
          <p:cNvPr id="71682" name="Content Placeholder 3"/>
          <p:cNvSpPr>
            <a:spLocks noGrp="1"/>
          </p:cNvSpPr>
          <p:nvPr>
            <p:ph idx="1"/>
          </p:nvPr>
        </p:nvSpPr>
        <p:spPr bwMode="auto">
          <a:xfrm>
            <a:off x="692150" y="1116013"/>
            <a:ext cx="7404100" cy="4691062"/>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95000"/>
              </a:lnSpc>
              <a:buClr>
                <a:srgbClr val="FF9900"/>
              </a:buClr>
            </a:pPr>
            <a:r>
              <a:rPr lang="en-US" dirty="0" smtClean="0">
                <a:solidFill>
                  <a:srgbClr val="737373"/>
                </a:solidFill>
              </a:rPr>
              <a:t>Check the various log files</a:t>
            </a:r>
          </a:p>
          <a:p>
            <a:pPr eaLnBrk="1" hangingPunct="1">
              <a:lnSpc>
                <a:spcPct val="95000"/>
              </a:lnSpc>
              <a:buClr>
                <a:srgbClr val="FF9900"/>
              </a:buClr>
            </a:pPr>
            <a:r>
              <a:rPr lang="en-US" dirty="0" smtClean="0">
                <a:solidFill>
                  <a:srgbClr val="737373"/>
                </a:solidFill>
              </a:rPr>
              <a:t>Verify the </a:t>
            </a:r>
            <a:r>
              <a:rPr lang="en-US" dirty="0" err="1" smtClean="0">
                <a:solidFill>
                  <a:srgbClr val="737373"/>
                </a:solidFill>
              </a:rPr>
              <a:t>AppServers</a:t>
            </a:r>
            <a:r>
              <a:rPr lang="en-US" dirty="0" smtClean="0">
                <a:solidFill>
                  <a:srgbClr val="737373"/>
                </a:solidFill>
              </a:rPr>
              <a:t> are running</a:t>
            </a:r>
          </a:p>
          <a:p>
            <a:pPr eaLnBrk="1" hangingPunct="1">
              <a:lnSpc>
                <a:spcPct val="95000"/>
              </a:lnSpc>
              <a:buClr>
                <a:srgbClr val="FF9900"/>
              </a:buClr>
            </a:pPr>
            <a:r>
              <a:rPr lang="en-US" dirty="0" smtClean="0">
                <a:solidFill>
                  <a:srgbClr val="737373"/>
                </a:solidFill>
              </a:rPr>
              <a:t>If it is used, verify the </a:t>
            </a:r>
            <a:r>
              <a:rPr lang="en-US" dirty="0" err="1" smtClean="0">
                <a:solidFill>
                  <a:srgbClr val="737373"/>
                </a:solidFill>
              </a:rPr>
              <a:t>NameServer</a:t>
            </a:r>
            <a:r>
              <a:rPr lang="en-US" dirty="0" smtClean="0">
                <a:solidFill>
                  <a:srgbClr val="737373"/>
                </a:solidFill>
              </a:rPr>
              <a:t> is running</a:t>
            </a:r>
          </a:p>
          <a:p>
            <a:pPr eaLnBrk="1" hangingPunct="1">
              <a:lnSpc>
                <a:spcPct val="95000"/>
              </a:lnSpc>
              <a:buClr>
                <a:srgbClr val="FF9900"/>
              </a:buClr>
            </a:pPr>
            <a:r>
              <a:rPr lang="en-US" dirty="0" smtClean="0">
                <a:solidFill>
                  <a:srgbClr val="737373"/>
                </a:solidFill>
              </a:rPr>
              <a:t>Are there proxy or firewalls rules that could be interfering?</a:t>
            </a:r>
          </a:p>
          <a:p>
            <a:pPr eaLnBrk="1" hangingPunct="1">
              <a:lnSpc>
                <a:spcPct val="95000"/>
              </a:lnSpc>
              <a:buClr>
                <a:srgbClr val="FF9900"/>
              </a:buClr>
            </a:pPr>
            <a:r>
              <a:rPr lang="en-US" dirty="0" smtClean="0">
                <a:solidFill>
                  <a:srgbClr val="737373"/>
                </a:solidFill>
              </a:rPr>
              <a:t>Check the </a:t>
            </a:r>
            <a:r>
              <a:rPr lang="en-US" dirty="0" err="1" smtClean="0">
                <a:solidFill>
                  <a:srgbClr val="737373"/>
                </a:solidFill>
              </a:rPr>
              <a:t>homeserver.config</a:t>
            </a:r>
            <a:r>
              <a:rPr lang="en-US" dirty="0" smtClean="0">
                <a:solidFill>
                  <a:srgbClr val="737373"/>
                </a:solidFill>
              </a:rPr>
              <a:t> file</a:t>
            </a:r>
          </a:p>
          <a:p>
            <a:pPr eaLnBrk="1" hangingPunct="1">
              <a:lnSpc>
                <a:spcPct val="95000"/>
              </a:lnSpc>
              <a:buClr>
                <a:srgbClr val="FF9900"/>
              </a:buClr>
            </a:pPr>
            <a:r>
              <a:rPr lang="en-US" dirty="0" smtClean="0">
                <a:solidFill>
                  <a:srgbClr val="737373"/>
                </a:solidFill>
              </a:rPr>
              <a:t>If using Tomcat compression, check that the AIA </a:t>
            </a:r>
            <a:r>
              <a:rPr lang="en-US" dirty="0" err="1" smtClean="0">
                <a:solidFill>
                  <a:srgbClr val="737373"/>
                </a:solidFill>
              </a:rPr>
              <a:t>Servlet</a:t>
            </a:r>
            <a:r>
              <a:rPr lang="en-US" dirty="0" smtClean="0">
                <a:solidFill>
                  <a:srgbClr val="737373"/>
                </a:solidFill>
              </a:rPr>
              <a:t> is running</a:t>
            </a:r>
          </a:p>
          <a:p>
            <a:pPr marL="465138" lvl="1" indent="0" eaLnBrk="1" hangingPunct="1">
              <a:lnSpc>
                <a:spcPct val="95000"/>
              </a:lnSpc>
              <a:buClr>
                <a:srgbClr val="FF9900"/>
              </a:buClr>
              <a:buNone/>
            </a:pPr>
            <a:r>
              <a:rPr lang="en-US" dirty="0" smtClean="0"/>
              <a:t>http://server:port/aia/Aia?GetServletStatus</a:t>
            </a:r>
          </a:p>
          <a:p>
            <a:pPr lvl="1"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p:txBody>
      </p:sp>
      <p:sp>
        <p:nvSpPr>
          <p:cNvPr id="71683"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Can’t Login to QAD .NET UI?</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Troubleshooting</a:t>
            </a:r>
          </a:p>
        </p:txBody>
      </p:sp>
      <p:sp>
        <p:nvSpPr>
          <p:cNvPr id="73730" name="Content Placeholder 3"/>
          <p:cNvSpPr>
            <a:spLocks noGrp="1"/>
          </p:cNvSpPr>
          <p:nvPr>
            <p:ph idx="1"/>
          </p:nvPr>
        </p:nvSpPr>
        <p:spPr bwMode="auto">
          <a:xfrm>
            <a:off x="725488" y="1481138"/>
            <a:ext cx="7370762" cy="3584575"/>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85000"/>
              </a:lnSpc>
              <a:buClr>
                <a:srgbClr val="FF9900"/>
              </a:buClr>
            </a:pPr>
            <a:r>
              <a:rPr lang="en-US" sz="2200" dirty="0" smtClean="0">
                <a:solidFill>
                  <a:srgbClr val="737373"/>
                </a:solidFill>
              </a:rPr>
              <a:t>Check the Startup Script in Configuration Parameters</a:t>
            </a:r>
          </a:p>
          <a:p>
            <a:pPr eaLnBrk="1" hangingPunct="1">
              <a:lnSpc>
                <a:spcPct val="85000"/>
              </a:lnSpc>
              <a:buClr>
                <a:srgbClr val="FF9900"/>
              </a:buClr>
            </a:pPr>
            <a:endParaRPr lang="en-US" sz="2200" dirty="0" smtClean="0">
              <a:solidFill>
                <a:srgbClr val="737373"/>
              </a:solidFill>
            </a:endParaRPr>
          </a:p>
          <a:p>
            <a:pPr eaLnBrk="1" hangingPunct="1">
              <a:lnSpc>
                <a:spcPct val="85000"/>
              </a:lnSpc>
              <a:buClr>
                <a:srgbClr val="FF9900"/>
              </a:buClr>
            </a:pPr>
            <a:endParaRPr lang="en-US" sz="2200" dirty="0" smtClean="0">
              <a:solidFill>
                <a:srgbClr val="737373"/>
              </a:solidFill>
            </a:endParaRPr>
          </a:p>
          <a:p>
            <a:pPr eaLnBrk="1" hangingPunct="1">
              <a:lnSpc>
                <a:spcPct val="85000"/>
              </a:lnSpc>
              <a:buClr>
                <a:srgbClr val="FF9900"/>
              </a:buClr>
            </a:pPr>
            <a:endParaRPr lang="en-US" sz="2200" dirty="0" smtClean="0">
              <a:solidFill>
                <a:srgbClr val="737373"/>
              </a:solidFill>
            </a:endParaRPr>
          </a:p>
          <a:p>
            <a:pPr eaLnBrk="1" hangingPunct="1">
              <a:lnSpc>
                <a:spcPct val="85000"/>
              </a:lnSpc>
              <a:buClr>
                <a:srgbClr val="FF9900"/>
              </a:buClr>
            </a:pPr>
            <a:r>
              <a:rPr lang="en-US" sz="2200" dirty="0" smtClean="0">
                <a:solidFill>
                  <a:srgbClr val="737373"/>
                </a:solidFill>
              </a:rPr>
              <a:t>Run the </a:t>
            </a:r>
            <a:r>
              <a:rPr lang="en-US" sz="2200" dirty="0" err="1" smtClean="0">
                <a:solidFill>
                  <a:srgbClr val="737373"/>
                </a:solidFill>
              </a:rPr>
              <a:t>connmgr</a:t>
            </a:r>
            <a:r>
              <a:rPr lang="en-US" sz="2200" dirty="0" smtClean="0">
                <a:solidFill>
                  <a:srgbClr val="737373"/>
                </a:solidFill>
              </a:rPr>
              <a:t>.[instance] script in the QDT scripts directory for the instance. It should bring up a headless QAD session.</a:t>
            </a:r>
          </a:p>
          <a:p>
            <a:pPr lvl="1" eaLnBrk="1" hangingPunct="1">
              <a:lnSpc>
                <a:spcPct val="85000"/>
              </a:lnSpc>
              <a:buClr>
                <a:srgbClr val="FF9900"/>
              </a:buClr>
              <a:buFont typeface="Arial" charset="0"/>
              <a:buNone/>
            </a:pPr>
            <a:r>
              <a:rPr lang="en-US" sz="2000" dirty="0" smtClean="0">
                <a:solidFill>
                  <a:srgbClr val="737373"/>
                </a:solidFill>
              </a:rPr>
              <a:t>For example,  ./</a:t>
            </a:r>
            <a:r>
              <a:rPr lang="en-US" sz="2000" dirty="0" err="1" smtClean="0">
                <a:solidFill>
                  <a:srgbClr val="737373"/>
                </a:solidFill>
              </a:rPr>
              <a:t>connmgr.pilot</a:t>
            </a:r>
            <a:endParaRPr lang="en-US" sz="2000" dirty="0" smtClean="0">
              <a:solidFill>
                <a:srgbClr val="737373"/>
              </a:solidFill>
            </a:endParaRPr>
          </a:p>
          <a:p>
            <a:pPr eaLnBrk="1" hangingPunct="1">
              <a:lnSpc>
                <a:spcPct val="85000"/>
              </a:lnSpc>
              <a:buClr>
                <a:srgbClr val="FF9900"/>
              </a:buClr>
              <a:buFont typeface="Arial" charset="0"/>
              <a:buNone/>
            </a:pPr>
            <a:endParaRPr lang="en-US" sz="2200" dirty="0" smtClean="0">
              <a:solidFill>
                <a:srgbClr val="737373"/>
              </a:solidFill>
            </a:endParaRPr>
          </a:p>
          <a:p>
            <a:pPr eaLnBrk="1" hangingPunct="1">
              <a:lnSpc>
                <a:spcPct val="85000"/>
              </a:lnSpc>
              <a:buClr>
                <a:srgbClr val="FF9900"/>
              </a:buClr>
              <a:buFont typeface="Arial" charset="0"/>
              <a:buNone/>
            </a:pPr>
            <a:endParaRPr lang="en-US" sz="2200" dirty="0" smtClean="0">
              <a:solidFill>
                <a:srgbClr val="737373"/>
              </a:solidFill>
            </a:endParaRPr>
          </a:p>
          <a:p>
            <a:pPr eaLnBrk="1" hangingPunct="1">
              <a:lnSpc>
                <a:spcPct val="85000"/>
              </a:lnSpc>
              <a:buClr>
                <a:srgbClr val="FF9900"/>
              </a:buClr>
              <a:buFont typeface="Arial" charset="0"/>
              <a:buNone/>
            </a:pPr>
            <a:endParaRPr lang="en-US" sz="2200" dirty="0" smtClean="0">
              <a:solidFill>
                <a:srgbClr val="737373"/>
              </a:solidFill>
            </a:endParaRPr>
          </a:p>
          <a:p>
            <a:pPr lvl="1" eaLnBrk="1" hangingPunct="1">
              <a:lnSpc>
                <a:spcPct val="85000"/>
              </a:lnSpc>
              <a:buClr>
                <a:srgbClr val="FF9900"/>
              </a:buClr>
              <a:buFont typeface="Arial" charset="0"/>
              <a:buNone/>
            </a:pPr>
            <a:endParaRPr lang="en-US" sz="2000" dirty="0" smtClean="0">
              <a:solidFill>
                <a:srgbClr val="737373"/>
              </a:solidFill>
            </a:endParaRPr>
          </a:p>
          <a:p>
            <a:pPr lvl="1" eaLnBrk="1" hangingPunct="1">
              <a:lnSpc>
                <a:spcPct val="85000"/>
              </a:lnSpc>
              <a:buClr>
                <a:srgbClr val="FF9900"/>
              </a:buClr>
              <a:buFont typeface="Arial" charset="0"/>
              <a:buNone/>
            </a:pPr>
            <a:endParaRPr lang="en-US" sz="2000" dirty="0" smtClean="0">
              <a:solidFill>
                <a:srgbClr val="737373"/>
              </a:solidFill>
            </a:endParaRPr>
          </a:p>
          <a:p>
            <a:pPr lvl="1" eaLnBrk="1" hangingPunct="1">
              <a:lnSpc>
                <a:spcPct val="85000"/>
              </a:lnSpc>
              <a:buClr>
                <a:srgbClr val="FF9900"/>
              </a:buClr>
            </a:pPr>
            <a:endParaRPr lang="en-US" sz="2000" dirty="0" smtClean="0">
              <a:solidFill>
                <a:srgbClr val="737373"/>
              </a:solidFill>
            </a:endParaRPr>
          </a:p>
        </p:txBody>
      </p:sp>
      <p:sp>
        <p:nvSpPr>
          <p:cNvPr id="73731" name="Subtitle 6"/>
          <p:cNvSpPr>
            <a:spLocks noGrp="1"/>
          </p:cNvSpPr>
          <p:nvPr>
            <p:ph type="subTitle" idx="13"/>
          </p:nvPr>
        </p:nvSpPr>
        <p:spPr bwMode="auto">
          <a:xfrm>
            <a:off x="173038" y="341313"/>
            <a:ext cx="7635875" cy="835025"/>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Connection Manager not getting Idle Sessions / Cannot Launch QAD UI ERP Screens?</a:t>
            </a:r>
          </a:p>
        </p:txBody>
      </p:sp>
      <p:pic>
        <p:nvPicPr>
          <p:cNvPr id="73732" name="Picture 4"/>
          <p:cNvPicPr>
            <a:picLocks noChangeAspect="1" noChangeArrowheads="1"/>
          </p:cNvPicPr>
          <p:nvPr/>
        </p:nvPicPr>
        <p:blipFill>
          <a:blip r:embed="rId3" cstate="print"/>
          <a:srcRect/>
          <a:stretch>
            <a:fillRect/>
          </a:stretch>
        </p:blipFill>
        <p:spPr bwMode="auto">
          <a:xfrm>
            <a:off x="1042988" y="2170570"/>
            <a:ext cx="7000875" cy="1238250"/>
          </a:xfrm>
          <a:prstGeom prst="rect">
            <a:avLst/>
          </a:prstGeom>
          <a:noFill/>
          <a:ln w="9525">
            <a:noFill/>
            <a:miter lim="800000"/>
            <a:headEnd/>
            <a:tailEnd/>
          </a:ln>
        </p:spPr>
      </p:pic>
      <p:pic>
        <p:nvPicPr>
          <p:cNvPr id="73733" name="Picture 5"/>
          <p:cNvPicPr>
            <a:picLocks noChangeAspect="1" noChangeArrowheads="1"/>
          </p:cNvPicPr>
          <p:nvPr/>
        </p:nvPicPr>
        <p:blipFill>
          <a:blip r:embed="rId4" cstate="print"/>
          <a:srcRect/>
          <a:stretch>
            <a:fillRect/>
          </a:stretch>
        </p:blipFill>
        <p:spPr bwMode="auto">
          <a:xfrm>
            <a:off x="1720850" y="4988154"/>
            <a:ext cx="5848350" cy="7429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Title 1"/>
          <p:cNvSpPr>
            <a:spLocks noGrp="1"/>
          </p:cNvSpPr>
          <p:nvPr>
            <p:ph type="title" idx="4294967295"/>
          </p:nvPr>
        </p:nvSpPr>
        <p:spPr>
          <a:xfrm>
            <a:off x="1803400" y="6054725"/>
            <a:ext cx="7083425" cy="803275"/>
          </a:xfrm>
        </p:spPr>
        <p:txBody>
          <a:bodyPr/>
          <a:lstStyle/>
          <a:p>
            <a:pPr eaLnBrk="1" hangingPunct="1"/>
            <a:r>
              <a:rPr lang="en-US" smtClean="0"/>
              <a:t>Introduction</a:t>
            </a:r>
          </a:p>
        </p:txBody>
      </p:sp>
      <p:sp>
        <p:nvSpPr>
          <p:cNvPr id="22530" name="Content Placeholder 2"/>
          <p:cNvSpPr>
            <a:spLocks noGrp="1"/>
          </p:cNvSpPr>
          <p:nvPr>
            <p:ph idx="4294967295"/>
          </p:nvPr>
        </p:nvSpPr>
        <p:spPr bwMode="auto">
          <a:xfrm>
            <a:off x="399162" y="1130300"/>
            <a:ext cx="8412480" cy="4691063"/>
          </a:xfrm>
          <a:prstGeom prst="rect">
            <a:avLst/>
          </a:prstGeom>
          <a:noFill/>
          <a:ln>
            <a:miter lim="800000"/>
            <a:headEnd/>
            <a:tailEnd/>
          </a:ln>
        </p:spPr>
        <p:txBody>
          <a:bodyPr/>
          <a:lstStyle/>
          <a:p>
            <a:pPr marL="0" indent="0" eaLnBrk="1" hangingPunct="1">
              <a:spcBef>
                <a:spcPts val="1200"/>
              </a:spcBef>
              <a:buClr>
                <a:srgbClr val="FF9900"/>
              </a:buClr>
              <a:buNone/>
            </a:pPr>
            <a:r>
              <a:rPr lang="en-US" sz="2400" dirty="0" smtClean="0">
                <a:solidFill>
                  <a:srgbClr val="666666"/>
                </a:solidFill>
              </a:rPr>
              <a:t>After this section of the class, you should be able to:</a:t>
            </a:r>
          </a:p>
          <a:p>
            <a:pPr marL="266700" indent="-266700" eaLnBrk="1" hangingPunct="1">
              <a:spcBef>
                <a:spcPts val="1200"/>
              </a:spcBef>
              <a:buClr>
                <a:srgbClr val="FF9900"/>
              </a:buClr>
            </a:pPr>
            <a:r>
              <a:rPr lang="en-US" sz="2200" dirty="0" smtClean="0">
                <a:solidFill>
                  <a:srgbClr val="666666"/>
                </a:solidFill>
              </a:rPr>
              <a:t>Validate and troubleshoot a QAD Enterprise Edition installation</a:t>
            </a:r>
          </a:p>
          <a:p>
            <a:pPr marL="266700" indent="-266700" eaLnBrk="1" hangingPunct="1">
              <a:spcBef>
                <a:spcPts val="1200"/>
              </a:spcBef>
              <a:buClr>
                <a:srgbClr val="FF9900"/>
              </a:buClr>
            </a:pPr>
            <a:r>
              <a:rPr lang="en-US" sz="2200" dirty="0" smtClean="0">
                <a:solidFill>
                  <a:srgbClr val="666666"/>
                </a:solidFill>
              </a:rPr>
              <a:t>Configure infrastructure components such as the Connection Manager and </a:t>
            </a:r>
            <a:r>
              <a:rPr lang="en-US" sz="2200" dirty="0" err="1" smtClean="0">
                <a:solidFill>
                  <a:srgbClr val="666666"/>
                </a:solidFill>
              </a:rPr>
              <a:t>OpenEdge</a:t>
            </a:r>
            <a:r>
              <a:rPr lang="en-US" sz="2200" dirty="0" smtClean="0">
                <a:solidFill>
                  <a:srgbClr val="666666"/>
                </a:solidFill>
              </a:rPr>
              <a:t> </a:t>
            </a:r>
            <a:r>
              <a:rPr lang="en-US" sz="2200" dirty="0" err="1" smtClean="0">
                <a:solidFill>
                  <a:srgbClr val="666666"/>
                </a:solidFill>
              </a:rPr>
              <a:t>AppServers</a:t>
            </a:r>
            <a:endParaRPr lang="en-US" sz="2200" dirty="0" smtClean="0">
              <a:solidFill>
                <a:srgbClr val="666666"/>
              </a:solidFill>
            </a:endParaRPr>
          </a:p>
          <a:p>
            <a:pPr marL="266700" indent="-266700" eaLnBrk="1" hangingPunct="1">
              <a:spcBef>
                <a:spcPts val="1200"/>
              </a:spcBef>
              <a:buClr>
                <a:srgbClr val="FF9900"/>
              </a:buClr>
            </a:pPr>
            <a:r>
              <a:rPr lang="en-US" sz="2200" dirty="0" smtClean="0">
                <a:solidFill>
                  <a:srgbClr val="666666"/>
                </a:solidFill>
              </a:rPr>
              <a:t>Understand and configure the Reporting Service and daemons</a:t>
            </a:r>
          </a:p>
          <a:p>
            <a:pPr marL="534988" lvl="1" indent="-268288" eaLnBrk="1" hangingPunct="1">
              <a:spcBef>
                <a:spcPts val="1200"/>
              </a:spcBef>
              <a:buClr>
                <a:srgbClr val="FF9900"/>
              </a:buClr>
            </a:pPr>
            <a:endParaRPr lang="en-US" sz="2200" dirty="0" smtClean="0">
              <a:solidFill>
                <a:srgbClr val="666666"/>
              </a:solidFill>
            </a:endParaRPr>
          </a:p>
          <a:p>
            <a:pPr marL="534988" lvl="1" indent="-268288" eaLnBrk="1" hangingPunct="1">
              <a:spcBef>
                <a:spcPts val="1200"/>
              </a:spcBef>
              <a:buClr>
                <a:srgbClr val="FF9900"/>
              </a:buClr>
              <a:buFont typeface="Arial" charset="0"/>
              <a:buNone/>
            </a:pPr>
            <a:endParaRPr lang="en-US" sz="2200" dirty="0" smtClean="0">
              <a:solidFill>
                <a:srgbClr val="666666"/>
              </a:solidFill>
            </a:endParaRPr>
          </a:p>
        </p:txBody>
      </p:sp>
      <p:sp>
        <p:nvSpPr>
          <p:cNvPr id="22531" name="Subtitle 3"/>
          <p:cNvSpPr>
            <a:spLocks noGrp="1"/>
          </p:cNvSpPr>
          <p:nvPr>
            <p:ph type="subTitle" idx="4294967295"/>
          </p:nvPr>
        </p:nvSpPr>
        <p:spPr bwMode="auto">
          <a:xfrm>
            <a:off x="173038" y="341313"/>
            <a:ext cx="8462962" cy="457200"/>
          </a:xfrm>
          <a:prstGeom prst="rect">
            <a:avLst/>
          </a:prstGeom>
          <a:noFill/>
          <a:ln>
            <a:miter lim="800000"/>
            <a:headEnd/>
            <a:tailEnd/>
          </a:ln>
        </p:spPr>
        <p:txBody>
          <a:bodyPr/>
          <a:lstStyle/>
          <a:p>
            <a:pPr marL="0" indent="0" eaLnBrk="1" hangingPunct="1">
              <a:buFont typeface="Arial" charset="0"/>
              <a:buNone/>
            </a:pPr>
            <a:r>
              <a:rPr lang="en-US" sz="2400" smtClean="0">
                <a:solidFill>
                  <a:schemeClr val="accent1"/>
                </a:solidFill>
              </a:rPr>
              <a:t>QAD Enterprise Edition Validate, Configure, and Extend</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Troubleshooting</a:t>
            </a:r>
          </a:p>
        </p:txBody>
      </p:sp>
      <p:sp>
        <p:nvSpPr>
          <p:cNvPr id="75778" name="Content Placeholder 3"/>
          <p:cNvSpPr>
            <a:spLocks noGrp="1"/>
          </p:cNvSpPr>
          <p:nvPr>
            <p:ph idx="1"/>
          </p:nvPr>
        </p:nvSpPr>
        <p:spPr bwMode="auto">
          <a:xfrm>
            <a:off x="692150" y="1116013"/>
            <a:ext cx="7404100" cy="4691062"/>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95000"/>
              </a:lnSpc>
              <a:buClr>
                <a:srgbClr val="FF9900"/>
              </a:buClr>
            </a:pPr>
            <a:r>
              <a:rPr lang="en-US" smtClean="0">
                <a:solidFill>
                  <a:srgbClr val="737373"/>
                </a:solidFill>
              </a:rPr>
              <a:t>Check the parameters in User Option Telnet Maintenance</a:t>
            </a:r>
          </a:p>
          <a:p>
            <a:pPr lvl="1" eaLnBrk="1" hangingPunct="1">
              <a:lnSpc>
                <a:spcPct val="95000"/>
              </a:lnSpc>
              <a:buClr>
                <a:srgbClr val="FF9900"/>
              </a:buClr>
            </a:pPr>
            <a:r>
              <a:rPr lang="en-US" smtClean="0">
                <a:solidFill>
                  <a:srgbClr val="737373"/>
                </a:solidFill>
              </a:rPr>
              <a:t>Incorrect login / password / script details?</a:t>
            </a:r>
          </a:p>
          <a:p>
            <a:pPr lvl="1" eaLnBrk="1" hangingPunct="1">
              <a:lnSpc>
                <a:spcPct val="95000"/>
              </a:lnSpc>
              <a:buClr>
                <a:srgbClr val="FF9900"/>
              </a:buClr>
            </a:pPr>
            <a:r>
              <a:rPr lang="en-US" smtClean="0">
                <a:solidFill>
                  <a:srgbClr val="737373"/>
                </a:solidFill>
              </a:rPr>
              <a:t>Incorrectly configured min / max sessions?</a:t>
            </a:r>
          </a:p>
          <a:p>
            <a:pPr eaLnBrk="1" hangingPunct="1">
              <a:lnSpc>
                <a:spcPct val="95000"/>
              </a:lnSpc>
              <a:buClr>
                <a:srgbClr val="FF9900"/>
              </a:buClr>
            </a:pPr>
            <a:r>
              <a:rPr lang="en-US" smtClean="0">
                <a:solidFill>
                  <a:srgbClr val="737373"/>
                </a:solidFill>
              </a:rPr>
              <a:t>Incorrect SSH setup if using SSH?</a:t>
            </a:r>
          </a:p>
          <a:p>
            <a:pPr eaLnBrk="1" hangingPunct="1">
              <a:lnSpc>
                <a:spcPct val="95000"/>
              </a:lnSpc>
              <a:buClr>
                <a:srgbClr val="FF9900"/>
              </a:buClr>
            </a:pPr>
            <a:r>
              <a:rPr lang="en-US" smtClean="0">
                <a:solidFill>
                  <a:srgbClr val="737373"/>
                </a:solidFill>
              </a:rPr>
              <a:t>Run the telnet.[instance] script in the QDT scripts directory for the instance. It should bring up a headless QAD session.</a:t>
            </a:r>
          </a:p>
          <a:p>
            <a:pPr lvl="1" eaLnBrk="1" hangingPunct="1">
              <a:lnSpc>
                <a:spcPct val="95000"/>
              </a:lnSpc>
              <a:buClr>
                <a:srgbClr val="FF9900"/>
              </a:buClr>
              <a:buFont typeface="Arial" charset="0"/>
              <a:buNone/>
            </a:pPr>
            <a:r>
              <a:rPr lang="en-US" smtClean="0">
                <a:solidFill>
                  <a:srgbClr val="737373"/>
                </a:solidFill>
              </a:rPr>
              <a:t>For example,          ./telnet.pilot</a:t>
            </a:r>
          </a:p>
          <a:p>
            <a:pPr eaLnBrk="1" hangingPunct="1">
              <a:lnSpc>
                <a:spcPct val="95000"/>
              </a:lnSpc>
              <a:buClr>
                <a:srgbClr val="FF9900"/>
              </a:buClr>
              <a:buFont typeface="Arial" charset="0"/>
              <a:buNone/>
            </a:pPr>
            <a:endParaRPr lang="en-US" smtClean="0">
              <a:solidFill>
                <a:srgbClr val="737373"/>
              </a:solidFill>
            </a:endParaRPr>
          </a:p>
          <a:p>
            <a:pPr eaLnBrk="1" hangingPunct="1">
              <a:lnSpc>
                <a:spcPct val="95000"/>
              </a:lnSpc>
              <a:buClr>
                <a:srgbClr val="FF9900"/>
              </a:buClr>
              <a:buFont typeface="Arial" charset="0"/>
              <a:buNone/>
            </a:pPr>
            <a:endParaRPr lang="en-US" smtClean="0">
              <a:solidFill>
                <a:srgbClr val="737373"/>
              </a:solidFill>
            </a:endParaRPr>
          </a:p>
          <a:p>
            <a:pPr lvl="1" eaLnBrk="1" hangingPunct="1">
              <a:lnSpc>
                <a:spcPct val="95000"/>
              </a:lnSpc>
              <a:buClr>
                <a:srgbClr val="FF9900"/>
              </a:buClr>
              <a:buFont typeface="Arial" charset="0"/>
              <a:buNone/>
            </a:pPr>
            <a:endParaRPr lang="en-US" smtClean="0">
              <a:solidFill>
                <a:srgbClr val="737373"/>
              </a:solidFill>
            </a:endParaRPr>
          </a:p>
          <a:p>
            <a:pPr lvl="1" eaLnBrk="1" hangingPunct="1">
              <a:lnSpc>
                <a:spcPct val="95000"/>
              </a:lnSpc>
              <a:buClr>
                <a:srgbClr val="FF9900"/>
              </a:buClr>
              <a:buFont typeface="Arial" charset="0"/>
              <a:buNone/>
            </a:pPr>
            <a:endParaRPr lang="en-US" smtClean="0">
              <a:solidFill>
                <a:srgbClr val="737373"/>
              </a:solidFill>
            </a:endParaRPr>
          </a:p>
          <a:p>
            <a:pPr lvl="1" eaLnBrk="1" hangingPunct="1">
              <a:lnSpc>
                <a:spcPct val="95000"/>
              </a:lnSpc>
              <a:buClr>
                <a:srgbClr val="FF9900"/>
              </a:buClr>
            </a:pPr>
            <a:endParaRPr lang="en-US" smtClean="0">
              <a:solidFill>
                <a:srgbClr val="737373"/>
              </a:solidFill>
            </a:endParaRPr>
          </a:p>
        </p:txBody>
      </p:sp>
      <p:sp>
        <p:nvSpPr>
          <p:cNvPr id="75779"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Can’t Launch Embedded Telnet Screens?</a:t>
            </a:r>
          </a:p>
        </p:txBody>
      </p:sp>
      <p:pic>
        <p:nvPicPr>
          <p:cNvPr id="75780" name="Picture 5"/>
          <p:cNvPicPr>
            <a:picLocks noChangeAspect="1" noChangeArrowheads="1"/>
          </p:cNvPicPr>
          <p:nvPr/>
        </p:nvPicPr>
        <p:blipFill>
          <a:blip r:embed="rId3" cstate="print"/>
          <a:srcRect/>
          <a:stretch>
            <a:fillRect/>
          </a:stretch>
        </p:blipFill>
        <p:spPr bwMode="auto">
          <a:xfrm>
            <a:off x="1720850" y="5075238"/>
            <a:ext cx="5848350" cy="7429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Troubleshooting</a:t>
            </a:r>
          </a:p>
        </p:txBody>
      </p:sp>
      <p:sp>
        <p:nvSpPr>
          <p:cNvPr id="77826" name="Content Placeholder 3"/>
          <p:cNvSpPr>
            <a:spLocks noGrp="1"/>
          </p:cNvSpPr>
          <p:nvPr>
            <p:ph idx="1"/>
          </p:nvPr>
        </p:nvSpPr>
        <p:spPr bwMode="auto">
          <a:xfrm>
            <a:off x="692150" y="1116013"/>
            <a:ext cx="7404100" cy="4691062"/>
          </a:xfrm>
          <a:noFill/>
          <a:ln>
            <a:miter lim="800000"/>
            <a:headEnd/>
            <a:tailEnd/>
          </a:ln>
        </p:spPr>
        <p:txBody>
          <a:bodyPr vert="horz" wrap="square" lIns="91440" tIns="45720" rIns="91440" bIns="45720" numCol="1" anchor="t" anchorCtr="0" compatLnSpc="1">
            <a:prstTxWarp prst="textNoShape">
              <a:avLst/>
            </a:prstTxWarp>
          </a:bodyPr>
          <a:lstStyle/>
          <a:p>
            <a:pPr marL="0" indent="0" eaLnBrk="1" hangingPunct="1">
              <a:buClr>
                <a:srgbClr val="FF9900"/>
              </a:buClr>
              <a:buNone/>
            </a:pPr>
            <a:r>
              <a:rPr lang="en-US" dirty="0" smtClean="0"/>
              <a:t>Might be failing to connect to Financials </a:t>
            </a:r>
            <a:r>
              <a:rPr lang="en-US" dirty="0" err="1" smtClean="0"/>
              <a:t>AppServer</a:t>
            </a:r>
            <a:endParaRPr lang="en-US" dirty="0" smtClean="0"/>
          </a:p>
          <a:p>
            <a:pPr eaLnBrk="1" hangingPunct="1">
              <a:buClr>
                <a:srgbClr val="FF9900"/>
              </a:buClr>
            </a:pPr>
            <a:r>
              <a:rPr lang="en-US" dirty="0" smtClean="0"/>
              <a:t>Check  </a:t>
            </a:r>
            <a:r>
              <a:rPr lang="en-US" dirty="0" smtClean="0">
                <a:solidFill>
                  <a:srgbClr val="737373"/>
                </a:solidFill>
                <a:latin typeface="Courier New" pitchFamily="49" charset="0"/>
                <a:cs typeface="Courier New" pitchFamily="49" charset="0"/>
              </a:rPr>
              <a:t>$QDT/</a:t>
            </a:r>
            <a:r>
              <a:rPr lang="en-US" dirty="0" err="1" smtClean="0">
                <a:solidFill>
                  <a:srgbClr val="737373"/>
                </a:solidFill>
                <a:latin typeface="Courier New" pitchFamily="49" charset="0"/>
                <a:cs typeface="Courier New" pitchFamily="49" charset="0"/>
              </a:rPr>
              <a:t>envs</a:t>
            </a:r>
            <a:r>
              <a:rPr lang="en-US" dirty="0" smtClean="0">
                <a:solidFill>
                  <a:srgbClr val="737373"/>
                </a:solidFill>
                <a:latin typeface="Courier New" pitchFamily="49" charset="0"/>
                <a:cs typeface="Courier New" pitchFamily="49" charset="0"/>
              </a:rPr>
              <a:t>/[instance]/</a:t>
            </a:r>
            <a:r>
              <a:rPr lang="en-US" dirty="0" err="1" smtClean="0">
                <a:solidFill>
                  <a:srgbClr val="737373"/>
                </a:solidFill>
                <a:latin typeface="Courier New" pitchFamily="49" charset="0"/>
                <a:cs typeface="Courier New" pitchFamily="49" charset="0"/>
              </a:rPr>
              <a:t>configs</a:t>
            </a:r>
            <a:r>
              <a:rPr lang="en-US" dirty="0" smtClean="0">
                <a:solidFill>
                  <a:srgbClr val="737373"/>
                </a:solidFill>
                <a:latin typeface="Courier New" pitchFamily="49" charset="0"/>
                <a:cs typeface="Courier New" pitchFamily="49" charset="0"/>
              </a:rPr>
              <a:t>/cb-server.xml</a:t>
            </a:r>
            <a:endParaRPr lang="en-US" dirty="0" smtClean="0"/>
          </a:p>
          <a:p>
            <a:pPr eaLnBrk="1" hangingPunct="1">
              <a:buClr>
                <a:srgbClr val="FF9900"/>
              </a:buClr>
            </a:pPr>
            <a:r>
              <a:rPr lang="en-US" dirty="0" smtClean="0"/>
              <a:t>Check </a:t>
            </a:r>
            <a:r>
              <a:rPr lang="en-US" dirty="0" err="1" smtClean="0"/>
              <a:t>qadfin</a:t>
            </a:r>
            <a:r>
              <a:rPr lang="en-US" dirty="0" smtClean="0"/>
              <a:t>&lt;</a:t>
            </a:r>
            <a:r>
              <a:rPr lang="en-US" dirty="0" err="1" smtClean="0"/>
              <a:t>env</a:t>
            </a:r>
            <a:r>
              <a:rPr lang="en-US" dirty="0" smtClean="0"/>
              <a:t>&gt; </a:t>
            </a:r>
            <a:r>
              <a:rPr lang="en-US" dirty="0" err="1" smtClean="0"/>
              <a:t>appserver</a:t>
            </a:r>
            <a:r>
              <a:rPr lang="en-US" dirty="0" smtClean="0"/>
              <a:t> log</a:t>
            </a:r>
          </a:p>
          <a:p>
            <a:pPr eaLnBrk="1" hangingPunct="1">
              <a:buClr>
                <a:srgbClr val="FF9900"/>
              </a:buClr>
            </a:pPr>
            <a:r>
              <a:rPr lang="en-US" dirty="0" smtClean="0"/>
              <a:t>Trim </a:t>
            </a:r>
            <a:r>
              <a:rPr lang="en-US" dirty="0" err="1" smtClean="0"/>
              <a:t>appserver</a:t>
            </a:r>
            <a:r>
              <a:rPr lang="en-US" dirty="0" smtClean="0"/>
              <a:t> for financial </a:t>
            </a:r>
            <a:r>
              <a:rPr lang="en-US" dirty="0" err="1" smtClean="0"/>
              <a:t>appserver</a:t>
            </a:r>
            <a:r>
              <a:rPr lang="en-US" dirty="0" smtClean="0"/>
              <a:t> to 0 and try login again. If there are agents, connectivity is working</a:t>
            </a: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p:txBody>
      </p:sp>
      <p:sp>
        <p:nvSpPr>
          <p:cNvPr id="77827"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Can’t Save a New User or Enter a Sales Order?</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Configuration Tips</a:t>
            </a:r>
          </a:p>
        </p:txBody>
      </p:sp>
      <p:sp>
        <p:nvSpPr>
          <p:cNvPr id="79874" name="Content Placeholder 5"/>
          <p:cNvSpPr>
            <a:spLocks noGrp="1"/>
          </p:cNvSpPr>
          <p:nvPr>
            <p:ph idx="4294967295"/>
          </p:nvPr>
        </p:nvSpPr>
        <p:spPr bwMode="auto">
          <a:xfrm>
            <a:off x="290513" y="1114425"/>
            <a:ext cx="8435975" cy="4691063"/>
          </a:xfrm>
          <a:prstGeom prst="rect">
            <a:avLst/>
          </a:prstGeom>
          <a:noFill/>
          <a:ln>
            <a:miter lim="800000"/>
            <a:headEnd/>
            <a:tailEnd/>
          </a:ln>
        </p:spPr>
        <p:txBody>
          <a:bodyPr/>
          <a:lstStyle/>
          <a:p>
            <a:pPr marL="0" indent="0" algn="ctr" eaLnBrk="1" hangingPunct="1">
              <a:spcBef>
                <a:spcPts val="1200"/>
              </a:spcBef>
              <a:buClr>
                <a:srgbClr val="FF9900"/>
              </a:buClr>
              <a:buFont typeface="Arial" charset="0"/>
              <a:buNone/>
            </a:pPr>
            <a:r>
              <a:rPr lang="en-US" sz="6600" smtClean="0">
                <a:solidFill>
                  <a:srgbClr val="666666"/>
                </a:solidFill>
              </a:rPr>
              <a:t>Configuration Tips</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Configuration Tips</a:t>
            </a:r>
          </a:p>
        </p:txBody>
      </p:sp>
      <p:sp>
        <p:nvSpPr>
          <p:cNvPr id="81922"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Changing AppServer Agents</a:t>
            </a:r>
          </a:p>
        </p:txBody>
      </p:sp>
      <p:sp>
        <p:nvSpPr>
          <p:cNvPr id="81923" name="Content Placeholder 3"/>
          <p:cNvSpPr>
            <a:spLocks noGrp="1"/>
          </p:cNvSpPr>
          <p:nvPr>
            <p:ph idx="1"/>
          </p:nvPr>
        </p:nvSpPr>
        <p:spPr bwMode="auto">
          <a:xfrm>
            <a:off x="342900" y="1014413"/>
            <a:ext cx="7404100" cy="4691062"/>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95000"/>
              </a:lnSpc>
              <a:buClr>
                <a:srgbClr val="FF9900"/>
              </a:buClr>
            </a:pPr>
            <a:r>
              <a:rPr lang="en-US" dirty="0" err="1" smtClean="0">
                <a:solidFill>
                  <a:srgbClr val="737373"/>
                </a:solidFill>
              </a:rPr>
              <a:t>AppServer</a:t>
            </a:r>
            <a:r>
              <a:rPr lang="en-US" dirty="0" smtClean="0">
                <a:solidFill>
                  <a:srgbClr val="737373"/>
                </a:solidFill>
              </a:rPr>
              <a:t> Agents are defined in </a:t>
            </a:r>
          </a:p>
          <a:p>
            <a:pPr lvl="1" indent="-26988" eaLnBrk="1" hangingPunct="1">
              <a:lnSpc>
                <a:spcPct val="95000"/>
              </a:lnSpc>
              <a:buClr>
                <a:srgbClr val="FF9900"/>
              </a:buClr>
              <a:buNone/>
            </a:pPr>
            <a:r>
              <a:rPr lang="en-US" dirty="0" smtClean="0">
                <a:solidFill>
                  <a:srgbClr val="737373"/>
                </a:solidFill>
              </a:rPr>
              <a:t>$DLC/properties/</a:t>
            </a:r>
            <a:r>
              <a:rPr lang="en-US" dirty="0" err="1" smtClean="0">
                <a:solidFill>
                  <a:srgbClr val="737373"/>
                </a:solidFill>
              </a:rPr>
              <a:t>ubroker.properties</a:t>
            </a:r>
            <a:endParaRPr lang="en-US" dirty="0" smtClean="0">
              <a:solidFill>
                <a:srgbClr val="737373"/>
              </a:solidFill>
            </a:endParaRPr>
          </a:p>
          <a:p>
            <a:pPr eaLnBrk="1" hangingPunct="1">
              <a:lnSpc>
                <a:spcPct val="95000"/>
              </a:lnSpc>
              <a:buClr>
                <a:srgbClr val="FF9900"/>
              </a:buClr>
            </a:pPr>
            <a:r>
              <a:rPr lang="en-US" dirty="0" smtClean="0">
                <a:solidFill>
                  <a:srgbClr val="737373"/>
                </a:solidFill>
              </a:rPr>
              <a:t>To change the port range, logging level, or minimum / maximum / startup agents :</a:t>
            </a:r>
          </a:p>
          <a:p>
            <a:pPr lvl="1" eaLnBrk="1" hangingPunct="1">
              <a:lnSpc>
                <a:spcPct val="95000"/>
              </a:lnSpc>
              <a:buClr>
                <a:srgbClr val="FF9900"/>
              </a:buClr>
            </a:pPr>
            <a:r>
              <a:rPr lang="en-US" dirty="0" smtClean="0">
                <a:solidFill>
                  <a:srgbClr val="737373"/>
                </a:solidFill>
              </a:rPr>
              <a:t>Edit this file directly (after making a backup)</a:t>
            </a:r>
          </a:p>
          <a:p>
            <a:pPr lvl="2" eaLnBrk="1" hangingPunct="1">
              <a:lnSpc>
                <a:spcPct val="95000"/>
              </a:lnSpc>
              <a:buClr>
                <a:srgbClr val="FF9900"/>
              </a:buClr>
              <a:buFont typeface="Arial" charset="0"/>
              <a:buNone/>
            </a:pPr>
            <a:r>
              <a:rPr lang="en-US" dirty="0" smtClean="0">
                <a:solidFill>
                  <a:srgbClr val="737373"/>
                </a:solidFill>
              </a:rPr>
              <a:t>./</a:t>
            </a:r>
            <a:r>
              <a:rPr lang="en-US" dirty="0" err="1" smtClean="0">
                <a:solidFill>
                  <a:srgbClr val="737373"/>
                </a:solidFill>
              </a:rPr>
              <a:t>asbman</a:t>
            </a:r>
            <a:r>
              <a:rPr lang="en-US" dirty="0" smtClean="0">
                <a:solidFill>
                  <a:srgbClr val="737373"/>
                </a:solidFill>
              </a:rPr>
              <a:t> –name [</a:t>
            </a:r>
            <a:r>
              <a:rPr lang="en-US" dirty="0" err="1" smtClean="0">
                <a:solidFill>
                  <a:srgbClr val="737373"/>
                </a:solidFill>
              </a:rPr>
              <a:t>appserver</a:t>
            </a:r>
            <a:r>
              <a:rPr lang="en-US" dirty="0" smtClean="0">
                <a:solidFill>
                  <a:srgbClr val="737373"/>
                </a:solidFill>
              </a:rPr>
              <a:t>] –stop</a:t>
            </a:r>
          </a:p>
          <a:p>
            <a:pPr lvl="2" eaLnBrk="1" hangingPunct="1">
              <a:lnSpc>
                <a:spcPct val="95000"/>
              </a:lnSpc>
              <a:buClr>
                <a:srgbClr val="FF9900"/>
              </a:buClr>
              <a:buFont typeface="Arial" charset="0"/>
              <a:buNone/>
            </a:pPr>
            <a:r>
              <a:rPr lang="en-US" dirty="0" smtClean="0">
                <a:solidFill>
                  <a:srgbClr val="737373"/>
                </a:solidFill>
              </a:rPr>
              <a:t>./</a:t>
            </a:r>
            <a:r>
              <a:rPr lang="en-US" dirty="0" err="1" smtClean="0">
                <a:solidFill>
                  <a:srgbClr val="737373"/>
                </a:solidFill>
              </a:rPr>
              <a:t>asbman</a:t>
            </a:r>
            <a:r>
              <a:rPr lang="en-US" dirty="0" smtClean="0">
                <a:solidFill>
                  <a:srgbClr val="737373"/>
                </a:solidFill>
              </a:rPr>
              <a:t> –name [</a:t>
            </a:r>
            <a:r>
              <a:rPr lang="en-US" dirty="0" err="1" smtClean="0">
                <a:solidFill>
                  <a:srgbClr val="737373"/>
                </a:solidFill>
              </a:rPr>
              <a:t>appserver</a:t>
            </a:r>
            <a:r>
              <a:rPr lang="en-US" dirty="0" smtClean="0">
                <a:solidFill>
                  <a:srgbClr val="737373"/>
                </a:solidFill>
              </a:rPr>
              <a:t>] -start</a:t>
            </a:r>
          </a:p>
          <a:p>
            <a:pPr lvl="1" eaLnBrk="1" hangingPunct="1">
              <a:lnSpc>
                <a:spcPct val="95000"/>
              </a:lnSpc>
              <a:buClr>
                <a:srgbClr val="FF9900"/>
              </a:buClr>
            </a:pPr>
            <a:r>
              <a:rPr lang="en-US" dirty="0" smtClean="0">
                <a:solidFill>
                  <a:srgbClr val="737373"/>
                </a:solidFill>
              </a:rPr>
              <a:t>Use the </a:t>
            </a:r>
            <a:r>
              <a:rPr lang="en-US" dirty="0" err="1" smtClean="0">
                <a:solidFill>
                  <a:srgbClr val="737373"/>
                </a:solidFill>
              </a:rPr>
              <a:t>OpenEdge</a:t>
            </a:r>
            <a:r>
              <a:rPr lang="en-US" dirty="0" smtClean="0">
                <a:solidFill>
                  <a:srgbClr val="737373"/>
                </a:solidFill>
              </a:rPr>
              <a:t> Management or Explorer tools</a:t>
            </a:r>
            <a:endParaRPr lang="en-US" sz="1700" dirty="0" smtClean="0">
              <a:solidFill>
                <a:srgbClr val="737373"/>
              </a:solidFill>
            </a:endParaRPr>
          </a:p>
          <a:p>
            <a:pPr eaLnBrk="1" hangingPunct="1">
              <a:lnSpc>
                <a:spcPct val="95000"/>
              </a:lnSpc>
              <a:buClr>
                <a:srgbClr val="FF9900"/>
              </a:buClr>
            </a:pPr>
            <a:endParaRPr lang="en-US" sz="1700"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Configuration Tips</a:t>
            </a:r>
          </a:p>
        </p:txBody>
      </p:sp>
      <p:sp>
        <p:nvSpPr>
          <p:cNvPr id="83970"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Bypassing the NameServer for Financials</a:t>
            </a:r>
          </a:p>
        </p:txBody>
      </p:sp>
      <p:sp>
        <p:nvSpPr>
          <p:cNvPr id="83971" name="Content Placeholder 3"/>
          <p:cNvSpPr>
            <a:spLocks noGrp="1"/>
          </p:cNvSpPr>
          <p:nvPr>
            <p:ph idx="1"/>
          </p:nvPr>
        </p:nvSpPr>
        <p:spPr bwMode="auto">
          <a:xfrm>
            <a:off x="342900" y="1014413"/>
            <a:ext cx="8412480" cy="4691062"/>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95000"/>
              </a:lnSpc>
              <a:buClr>
                <a:srgbClr val="FF9900"/>
              </a:buClr>
            </a:pPr>
            <a:r>
              <a:rPr lang="en-US" dirty="0" smtClean="0">
                <a:solidFill>
                  <a:srgbClr val="737373"/>
                </a:solidFill>
              </a:rPr>
              <a:t>For some customers, using the </a:t>
            </a:r>
            <a:r>
              <a:rPr lang="en-US" dirty="0" err="1" smtClean="0">
                <a:solidFill>
                  <a:srgbClr val="737373"/>
                </a:solidFill>
              </a:rPr>
              <a:t>NameServer</a:t>
            </a:r>
            <a:r>
              <a:rPr lang="en-US" dirty="0" smtClean="0">
                <a:solidFill>
                  <a:srgbClr val="737373"/>
                </a:solidFill>
              </a:rPr>
              <a:t> (UDP protocol) introduces a performance penalty</a:t>
            </a:r>
          </a:p>
          <a:p>
            <a:pPr eaLnBrk="1" hangingPunct="1">
              <a:lnSpc>
                <a:spcPct val="95000"/>
              </a:lnSpc>
              <a:buClr>
                <a:srgbClr val="FF9900"/>
              </a:buClr>
            </a:pPr>
            <a:r>
              <a:rPr lang="en-US" dirty="0" smtClean="0">
                <a:solidFill>
                  <a:srgbClr val="737373"/>
                </a:solidFill>
              </a:rPr>
              <a:t>You can bypass the </a:t>
            </a:r>
            <a:r>
              <a:rPr lang="en-US" dirty="0" err="1" smtClean="0">
                <a:solidFill>
                  <a:srgbClr val="737373"/>
                </a:solidFill>
              </a:rPr>
              <a:t>NameServer</a:t>
            </a:r>
            <a:r>
              <a:rPr lang="en-US" dirty="0" smtClean="0">
                <a:solidFill>
                  <a:srgbClr val="737373"/>
                </a:solidFill>
              </a:rPr>
              <a:t> by using Tomcat AIA Compression (covered in the installation section) or by using direct </a:t>
            </a:r>
            <a:r>
              <a:rPr lang="en-US" dirty="0" err="1" smtClean="0">
                <a:solidFill>
                  <a:srgbClr val="737373"/>
                </a:solidFill>
              </a:rPr>
              <a:t>AppServer</a:t>
            </a:r>
            <a:r>
              <a:rPr lang="en-US" dirty="0" smtClean="0">
                <a:solidFill>
                  <a:srgbClr val="737373"/>
                </a:solidFill>
              </a:rPr>
              <a:t> connections</a:t>
            </a:r>
          </a:p>
          <a:p>
            <a:pPr eaLnBrk="1" hangingPunct="1">
              <a:lnSpc>
                <a:spcPct val="95000"/>
              </a:lnSpc>
              <a:buClr>
                <a:srgbClr val="FF9900"/>
              </a:buClr>
            </a:pPr>
            <a:r>
              <a:rPr lang="en-US" dirty="0" smtClean="0">
                <a:solidFill>
                  <a:srgbClr val="737373"/>
                </a:solidFill>
              </a:rPr>
              <a:t>Use the </a:t>
            </a:r>
            <a:r>
              <a:rPr lang="en-US" dirty="0" err="1" smtClean="0">
                <a:solidFill>
                  <a:srgbClr val="737373"/>
                </a:solidFill>
              </a:rPr>
              <a:t>AppServerDC</a:t>
            </a:r>
            <a:r>
              <a:rPr lang="en-US" dirty="0" smtClean="0">
                <a:solidFill>
                  <a:srgbClr val="737373"/>
                </a:solidFill>
              </a:rPr>
              <a:t> method in the Financials server.xml and cbserver.xml</a:t>
            </a:r>
          </a:p>
          <a:p>
            <a:pPr marL="465138" lvl="1" indent="0" eaLnBrk="1" hangingPunct="1">
              <a:lnSpc>
                <a:spcPct val="95000"/>
              </a:lnSpc>
              <a:buClr>
                <a:srgbClr val="FF9900"/>
              </a:buClr>
              <a:buNone/>
            </a:pPr>
            <a:r>
              <a:rPr lang="en-US" dirty="0" smtClean="0">
                <a:solidFill>
                  <a:srgbClr val="737373"/>
                </a:solidFill>
              </a:rPr>
              <a:t>Remove the </a:t>
            </a:r>
            <a:r>
              <a:rPr lang="en-US" dirty="0" err="1" smtClean="0">
                <a:solidFill>
                  <a:srgbClr val="737373"/>
                </a:solidFill>
              </a:rPr>
              <a:t>NameServer</a:t>
            </a:r>
            <a:r>
              <a:rPr lang="en-US" dirty="0" smtClean="0">
                <a:solidFill>
                  <a:srgbClr val="737373"/>
                </a:solidFill>
              </a:rPr>
              <a:t> port number and specify the </a:t>
            </a:r>
            <a:r>
              <a:rPr lang="en-US" dirty="0" err="1" smtClean="0">
                <a:solidFill>
                  <a:srgbClr val="737373"/>
                </a:solidFill>
              </a:rPr>
              <a:t>AppServer</a:t>
            </a:r>
            <a:r>
              <a:rPr lang="en-US" dirty="0" smtClean="0">
                <a:solidFill>
                  <a:srgbClr val="737373"/>
                </a:solidFill>
              </a:rPr>
              <a:t> port number instead</a:t>
            </a:r>
          </a:p>
          <a:p>
            <a:pPr eaLnBrk="1" hangingPunct="1">
              <a:lnSpc>
                <a:spcPct val="95000"/>
              </a:lnSpc>
              <a:buClr>
                <a:srgbClr val="FF9900"/>
              </a:buClr>
              <a:buFont typeface="Arial" charset="0"/>
              <a:buNone/>
            </a:pPr>
            <a:endParaRPr lang="en-US" sz="1700" dirty="0" smtClean="0">
              <a:solidFill>
                <a:srgbClr val="737373"/>
              </a:solidFill>
            </a:endParaRPr>
          </a:p>
          <a:p>
            <a:pPr eaLnBrk="1" hangingPunct="1">
              <a:lnSpc>
                <a:spcPct val="95000"/>
              </a:lnSpc>
              <a:buClr>
                <a:srgbClr val="FF9900"/>
              </a:buClr>
            </a:pPr>
            <a:endParaRPr lang="en-US" sz="1700"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Configuration Tips</a:t>
            </a:r>
          </a:p>
        </p:txBody>
      </p:sp>
      <p:sp>
        <p:nvSpPr>
          <p:cNvPr id="86018"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Bypassing the NameServer for Financials</a:t>
            </a:r>
          </a:p>
        </p:txBody>
      </p:sp>
      <p:sp>
        <p:nvSpPr>
          <p:cNvPr id="4" name="Content Placeholder 3"/>
          <p:cNvSpPr>
            <a:spLocks noGrp="1"/>
          </p:cNvSpPr>
          <p:nvPr>
            <p:ph idx="1"/>
          </p:nvPr>
        </p:nvSpPr>
        <p:spPr>
          <a:xfrm>
            <a:off x="342900" y="1014413"/>
            <a:ext cx="7404100" cy="4691062"/>
          </a:xfrm>
        </p:spPr>
        <p:txBody>
          <a:bodyPr/>
          <a:lstStyle/>
          <a:p>
            <a:pPr eaLnBrk="1" fontAlgn="auto" hangingPunct="1">
              <a:lnSpc>
                <a:spcPct val="95000"/>
              </a:lnSpc>
              <a:spcAft>
                <a:spcPts val="0"/>
              </a:spcAft>
              <a:buFont typeface="Arial" pitchFamily="34" charset="0"/>
              <a:buNone/>
              <a:defRPr/>
            </a:pPr>
            <a:r>
              <a:rPr lang="en-US" sz="1600" u="sng" dirty="0" smtClean="0">
                <a:solidFill>
                  <a:srgbClr val="737373"/>
                </a:solidFill>
                <a:latin typeface="Courier New" pitchFamily="49" charset="0"/>
                <a:cs typeface="Courier New" pitchFamily="49" charset="0"/>
              </a:rPr>
              <a:t>Example</a:t>
            </a:r>
          </a:p>
          <a:p>
            <a:pPr eaLnBrk="1" fontAlgn="auto" hangingPunct="1">
              <a:lnSpc>
                <a:spcPct val="95000"/>
              </a:lnSpc>
              <a:spcAft>
                <a:spcPts val="0"/>
              </a:spcAft>
              <a:buFont typeface="Arial" pitchFamily="34" charset="0"/>
              <a:buNone/>
              <a:defRPr/>
            </a:pPr>
            <a:r>
              <a:rPr lang="en-US" sz="1600" b="1" dirty="0" smtClean="0">
                <a:solidFill>
                  <a:srgbClr val="737373"/>
                </a:solidFill>
                <a:latin typeface="Courier New" pitchFamily="49" charset="0"/>
                <a:cs typeface="Courier New" pitchFamily="49" charset="0"/>
              </a:rPr>
              <a:t>$QDT/</a:t>
            </a:r>
            <a:r>
              <a:rPr lang="en-US" sz="1600" b="1" dirty="0" err="1" smtClean="0">
                <a:solidFill>
                  <a:srgbClr val="737373"/>
                </a:solidFill>
                <a:latin typeface="Courier New" pitchFamily="49" charset="0"/>
                <a:cs typeface="Courier New" pitchFamily="49" charset="0"/>
              </a:rPr>
              <a:t>envs</a:t>
            </a:r>
            <a:r>
              <a:rPr lang="en-US" sz="1600" b="1" dirty="0" smtClean="0">
                <a:solidFill>
                  <a:srgbClr val="737373"/>
                </a:solidFill>
                <a:latin typeface="Courier New" pitchFamily="49" charset="0"/>
                <a:cs typeface="Courier New" pitchFamily="49" charset="0"/>
              </a:rPr>
              <a:t>/pilot/</a:t>
            </a:r>
            <a:r>
              <a:rPr lang="en-US" sz="1600" b="1" dirty="0" err="1" smtClean="0">
                <a:solidFill>
                  <a:srgbClr val="737373"/>
                </a:solidFill>
                <a:latin typeface="Courier New" pitchFamily="49" charset="0"/>
                <a:cs typeface="Courier New" pitchFamily="49" charset="0"/>
              </a:rPr>
              <a:t>configs</a:t>
            </a:r>
            <a:r>
              <a:rPr lang="en-US" sz="1600" b="1" dirty="0" smtClean="0">
                <a:solidFill>
                  <a:srgbClr val="737373"/>
                </a:solidFill>
                <a:latin typeface="Courier New" pitchFamily="49" charset="0"/>
                <a:cs typeface="Courier New" pitchFamily="49" charset="0"/>
              </a:rPr>
              <a:t>/server.xml</a:t>
            </a:r>
          </a:p>
          <a:p>
            <a:pPr eaLnBrk="1" fontAlgn="auto" hangingPunct="1">
              <a:lnSpc>
                <a:spcPct val="95000"/>
              </a:lnSpc>
              <a:spcAft>
                <a:spcPts val="0"/>
              </a:spcAft>
              <a:buFont typeface="Arial" pitchFamily="34" charset="0"/>
              <a:buNone/>
              <a:defRPr/>
            </a:pPr>
            <a:r>
              <a:rPr lang="en-US" sz="1600" b="1" dirty="0" smtClean="0">
                <a:solidFill>
                  <a:srgbClr val="737373"/>
                </a:solidFill>
                <a:latin typeface="Courier New" pitchFamily="49" charset="0"/>
                <a:cs typeface="Courier New" pitchFamily="49" charset="0"/>
              </a:rPr>
              <a:t>	&lt;</a:t>
            </a:r>
            <a:r>
              <a:rPr lang="en-US" sz="1600" b="1" dirty="0" err="1" smtClean="0">
                <a:solidFill>
                  <a:srgbClr val="737373"/>
                </a:solidFill>
                <a:latin typeface="Courier New" pitchFamily="49" charset="0"/>
                <a:cs typeface="Courier New" pitchFamily="49" charset="0"/>
              </a:rPr>
              <a:t>appServiceURL</a:t>
            </a:r>
            <a:r>
              <a:rPr lang="en-US" sz="1600" b="1" dirty="0" smtClean="0">
                <a:solidFill>
                  <a:srgbClr val="737373"/>
                </a:solidFill>
                <a:latin typeface="Courier New" pitchFamily="49" charset="0"/>
                <a:cs typeface="Courier New" pitchFamily="49" charset="0"/>
              </a:rPr>
              <a:t>&gt;</a:t>
            </a:r>
            <a:r>
              <a:rPr lang="en-US" sz="1600" b="1" dirty="0" smtClean="0">
                <a:solidFill>
                  <a:srgbClr val="002060"/>
                </a:solidFill>
                <a:latin typeface="Courier New" pitchFamily="49" charset="0"/>
                <a:cs typeface="Courier New" pitchFamily="49" charset="0"/>
              </a:rPr>
              <a:t>AppServer</a:t>
            </a:r>
            <a:r>
              <a:rPr lang="en-US" sz="1600" b="1" dirty="0" smtClean="0">
                <a:solidFill>
                  <a:srgbClr val="737373"/>
                </a:solidFill>
                <a:latin typeface="Courier New" pitchFamily="49" charset="0"/>
                <a:cs typeface="Courier New" pitchFamily="49" charset="0"/>
              </a:rPr>
              <a:t>://plli26.qad.com:</a:t>
            </a:r>
            <a:r>
              <a:rPr lang="en-US" sz="1600" b="1" dirty="0" smtClean="0">
                <a:solidFill>
                  <a:srgbClr val="002060"/>
                </a:solidFill>
                <a:latin typeface="Courier New" pitchFamily="49" charset="0"/>
                <a:cs typeface="Courier New" pitchFamily="49" charset="0"/>
              </a:rPr>
              <a:t>5162</a:t>
            </a:r>
            <a:r>
              <a:rPr lang="en-US" sz="1600" b="1" dirty="0" smtClean="0">
                <a:solidFill>
                  <a:srgbClr val="737373"/>
                </a:solidFill>
                <a:latin typeface="Courier New" pitchFamily="49" charset="0"/>
                <a:cs typeface="Courier New" pitchFamily="49" charset="0"/>
              </a:rPr>
              <a:t>/qadui_ASpilot&lt;/appServiceURL&gt; becomes</a:t>
            </a:r>
          </a:p>
          <a:p>
            <a:pPr eaLnBrk="1" fontAlgn="auto" hangingPunct="1">
              <a:lnSpc>
                <a:spcPct val="95000"/>
              </a:lnSpc>
              <a:spcAft>
                <a:spcPts val="0"/>
              </a:spcAft>
              <a:buFont typeface="Arial" pitchFamily="34" charset="0"/>
              <a:buNone/>
              <a:defRPr/>
            </a:pPr>
            <a:r>
              <a:rPr lang="en-US" sz="1600" b="1" dirty="0" smtClean="0">
                <a:solidFill>
                  <a:srgbClr val="737373"/>
                </a:solidFill>
                <a:latin typeface="Courier New" pitchFamily="49" charset="0"/>
                <a:cs typeface="Courier New" pitchFamily="49" charset="0"/>
              </a:rPr>
              <a:t> &lt;</a:t>
            </a:r>
            <a:r>
              <a:rPr lang="en-US" sz="1600" b="1" dirty="0" err="1" smtClean="0">
                <a:solidFill>
                  <a:srgbClr val="737373"/>
                </a:solidFill>
                <a:latin typeface="Courier New" pitchFamily="49" charset="0"/>
                <a:cs typeface="Courier New" pitchFamily="49" charset="0"/>
              </a:rPr>
              <a:t>appServiceURL</a:t>
            </a:r>
            <a:r>
              <a:rPr lang="en-US" sz="1600" b="1" dirty="0" smtClean="0">
                <a:solidFill>
                  <a:srgbClr val="737373"/>
                </a:solidFill>
                <a:latin typeface="Courier New" pitchFamily="49" charset="0"/>
                <a:cs typeface="Courier New" pitchFamily="49" charset="0"/>
              </a:rPr>
              <a:t>&gt;</a:t>
            </a:r>
            <a:r>
              <a:rPr lang="en-US" sz="1600" b="1" dirty="0" smtClean="0">
                <a:solidFill>
                  <a:srgbClr val="002060"/>
                </a:solidFill>
                <a:latin typeface="Courier New" pitchFamily="49" charset="0"/>
                <a:cs typeface="Courier New" pitchFamily="49" charset="0"/>
              </a:rPr>
              <a:t>AppServerDC</a:t>
            </a:r>
            <a:r>
              <a:rPr lang="en-US" sz="1600" b="1" dirty="0" smtClean="0">
                <a:solidFill>
                  <a:srgbClr val="737373"/>
                </a:solidFill>
                <a:latin typeface="Courier New" pitchFamily="49" charset="0"/>
                <a:cs typeface="Courier New" pitchFamily="49" charset="0"/>
              </a:rPr>
              <a:t>://plli26.qad.com:</a:t>
            </a:r>
            <a:r>
              <a:rPr lang="en-US" sz="1600" b="1" dirty="0" smtClean="0">
                <a:solidFill>
                  <a:srgbClr val="002060"/>
                </a:solidFill>
                <a:latin typeface="Courier New" pitchFamily="49" charset="0"/>
                <a:cs typeface="Courier New" pitchFamily="49" charset="0"/>
              </a:rPr>
              <a:t>23500</a:t>
            </a:r>
            <a:r>
              <a:rPr lang="en-US" sz="1600" b="1" dirty="0" smtClean="0">
                <a:solidFill>
                  <a:srgbClr val="737373"/>
                </a:solidFill>
                <a:latin typeface="Courier New" pitchFamily="49" charset="0"/>
                <a:cs typeface="Courier New" pitchFamily="49" charset="0"/>
              </a:rPr>
              <a:t>/qadui_ASpilot&lt;/appServiceURL&gt;</a:t>
            </a:r>
          </a:p>
          <a:p>
            <a:pPr eaLnBrk="1" fontAlgn="auto" hangingPunct="1">
              <a:lnSpc>
                <a:spcPct val="95000"/>
              </a:lnSpc>
              <a:spcAft>
                <a:spcPts val="0"/>
              </a:spcAft>
              <a:buFont typeface="Arial" pitchFamily="34" charset="0"/>
              <a:buNone/>
              <a:defRPr/>
            </a:pPr>
            <a:r>
              <a:rPr lang="en-US" sz="1600" b="1" dirty="0" smtClean="0">
                <a:solidFill>
                  <a:srgbClr val="737373"/>
                </a:solidFill>
                <a:latin typeface="Courier New" pitchFamily="49" charset="0"/>
                <a:cs typeface="Courier New" pitchFamily="49" charset="0"/>
              </a:rPr>
              <a:t>&lt;ENVAPPSERVERURL&gt;</a:t>
            </a:r>
            <a:r>
              <a:rPr lang="en-US" sz="1600" b="1" dirty="0" smtClean="0">
                <a:solidFill>
                  <a:srgbClr val="002060"/>
                </a:solidFill>
                <a:latin typeface="Courier New" pitchFamily="49" charset="0"/>
                <a:cs typeface="Courier New" pitchFamily="49" charset="0"/>
              </a:rPr>
              <a:t>AppServer</a:t>
            </a:r>
            <a:r>
              <a:rPr lang="en-US" sz="1600" b="1" dirty="0" smtClean="0">
                <a:solidFill>
                  <a:srgbClr val="737373"/>
                </a:solidFill>
                <a:latin typeface="Courier New" pitchFamily="49" charset="0"/>
                <a:cs typeface="Courier New" pitchFamily="49" charset="0"/>
              </a:rPr>
              <a:t>://plli26.qad.com:</a:t>
            </a:r>
            <a:r>
              <a:rPr lang="en-US" sz="1600" b="1" dirty="0" smtClean="0">
                <a:solidFill>
                  <a:srgbClr val="002060"/>
                </a:solidFill>
                <a:latin typeface="Courier New" pitchFamily="49" charset="0"/>
                <a:cs typeface="Courier New" pitchFamily="49" charset="0"/>
              </a:rPr>
              <a:t>5162</a:t>
            </a:r>
            <a:r>
              <a:rPr lang="en-US" sz="1600" b="1" dirty="0" smtClean="0">
                <a:solidFill>
                  <a:srgbClr val="737373"/>
                </a:solidFill>
                <a:latin typeface="Courier New" pitchFamily="49" charset="0"/>
                <a:cs typeface="Courier New" pitchFamily="49" charset="0"/>
              </a:rPr>
              <a:t>/qadfinpilot&lt;/ENVAPPSERVERURL&gt; becomes</a:t>
            </a:r>
          </a:p>
          <a:p>
            <a:pPr eaLnBrk="1" fontAlgn="auto" hangingPunct="1">
              <a:lnSpc>
                <a:spcPct val="95000"/>
              </a:lnSpc>
              <a:spcAft>
                <a:spcPts val="0"/>
              </a:spcAft>
              <a:buFont typeface="Arial" pitchFamily="34" charset="0"/>
              <a:buNone/>
              <a:defRPr/>
            </a:pPr>
            <a:r>
              <a:rPr lang="en-US" sz="1600" b="1" dirty="0" smtClean="0">
                <a:solidFill>
                  <a:srgbClr val="737373"/>
                </a:solidFill>
                <a:latin typeface="Courier New" pitchFamily="49" charset="0"/>
                <a:cs typeface="Courier New" pitchFamily="49" charset="0"/>
              </a:rPr>
              <a:t>&lt;ENVAPPSERVERURL&gt;</a:t>
            </a:r>
            <a:r>
              <a:rPr lang="en-US" sz="1600" b="1" dirty="0" smtClean="0">
                <a:solidFill>
                  <a:srgbClr val="002060"/>
                </a:solidFill>
                <a:latin typeface="Courier New" pitchFamily="49" charset="0"/>
                <a:cs typeface="Courier New" pitchFamily="49" charset="0"/>
              </a:rPr>
              <a:t>AppServerDC</a:t>
            </a:r>
            <a:r>
              <a:rPr lang="en-US" sz="1600" b="1" dirty="0" smtClean="0">
                <a:solidFill>
                  <a:srgbClr val="737373"/>
                </a:solidFill>
                <a:latin typeface="Courier New" pitchFamily="49" charset="0"/>
                <a:cs typeface="Courier New" pitchFamily="49" charset="0"/>
              </a:rPr>
              <a:t>://plli26.qad.com:</a:t>
            </a:r>
            <a:r>
              <a:rPr lang="en-US" sz="1600" b="1" dirty="0" smtClean="0">
                <a:solidFill>
                  <a:srgbClr val="002060"/>
                </a:solidFill>
                <a:latin typeface="Courier New" pitchFamily="49" charset="0"/>
                <a:cs typeface="Courier New" pitchFamily="49" charset="0"/>
              </a:rPr>
              <a:t>23100</a:t>
            </a:r>
            <a:r>
              <a:rPr lang="en-US" sz="1600" b="1" dirty="0" smtClean="0">
                <a:solidFill>
                  <a:srgbClr val="737373"/>
                </a:solidFill>
                <a:latin typeface="Courier New" pitchFamily="49" charset="0"/>
                <a:cs typeface="Courier New" pitchFamily="49" charset="0"/>
              </a:rPr>
              <a:t>/qadfinpilot&lt;/ENVAPPSERVERURL&gt;</a:t>
            </a:r>
          </a:p>
          <a:p>
            <a:pPr eaLnBrk="1" fontAlgn="auto" hangingPunct="1">
              <a:lnSpc>
                <a:spcPct val="95000"/>
              </a:lnSpc>
              <a:spcAft>
                <a:spcPts val="0"/>
              </a:spcAft>
              <a:buFont typeface="Arial" pitchFamily="34" charset="0"/>
              <a:buNone/>
              <a:defRPr/>
            </a:pPr>
            <a:endParaRPr lang="en-US" sz="1600" b="1"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600" b="1"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b="1"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Configuration Tips</a:t>
            </a:r>
          </a:p>
        </p:txBody>
      </p:sp>
      <p:sp>
        <p:nvSpPr>
          <p:cNvPr id="88066"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State Management</a:t>
            </a:r>
          </a:p>
        </p:txBody>
      </p:sp>
      <p:sp>
        <p:nvSpPr>
          <p:cNvPr id="88067" name="Content Placeholder 3"/>
          <p:cNvSpPr>
            <a:spLocks noGrp="1"/>
          </p:cNvSpPr>
          <p:nvPr>
            <p:ph idx="1"/>
          </p:nvPr>
        </p:nvSpPr>
        <p:spPr bwMode="auto">
          <a:xfrm>
            <a:off x="342900" y="1014413"/>
            <a:ext cx="8412480" cy="4691062"/>
          </a:xfrm>
          <a:noFill/>
          <a:ln>
            <a:miter lim="800000"/>
            <a:headEnd/>
            <a:tailEnd/>
          </a:ln>
        </p:spPr>
        <p:txBody>
          <a:bodyPr vert="horz" wrap="square" lIns="91440" tIns="45720" rIns="91440" bIns="45720" numCol="1" anchor="t" anchorCtr="0" compatLnSpc="1">
            <a:prstTxWarp prst="textNoShape">
              <a:avLst/>
            </a:prstTxWarp>
            <a:normAutofit lnSpcReduction="10000"/>
          </a:bodyPr>
          <a:lstStyle/>
          <a:p>
            <a:pPr eaLnBrk="1" hangingPunct="1">
              <a:lnSpc>
                <a:spcPct val="95000"/>
              </a:lnSpc>
              <a:buClr>
                <a:srgbClr val="FF9900"/>
              </a:buClr>
            </a:pPr>
            <a:r>
              <a:rPr lang="en-US" sz="2200" dirty="0" smtClean="0">
                <a:solidFill>
                  <a:srgbClr val="737373"/>
                </a:solidFill>
              </a:rPr>
              <a:t>Enterprise Financials manages context via a sophisticated state management mechanism</a:t>
            </a:r>
          </a:p>
          <a:p>
            <a:pPr eaLnBrk="1" hangingPunct="1">
              <a:lnSpc>
                <a:spcPct val="95000"/>
              </a:lnSpc>
              <a:buClr>
                <a:srgbClr val="FF9900"/>
              </a:buClr>
            </a:pPr>
            <a:r>
              <a:rPr lang="en-US" sz="2200" dirty="0" smtClean="0">
                <a:solidFill>
                  <a:srgbClr val="737373"/>
                </a:solidFill>
              </a:rPr>
              <a:t>By default, this is stored on disk, with the location specified in the Financials server.xml</a:t>
            </a:r>
          </a:p>
          <a:p>
            <a:pPr marL="508000" indent="0" eaLnBrk="1" hangingPunct="1">
              <a:lnSpc>
                <a:spcPct val="95000"/>
              </a:lnSpc>
              <a:buClr>
                <a:srgbClr val="FF9900"/>
              </a:buClr>
              <a:buFont typeface="Arial" charset="0"/>
              <a:buNone/>
            </a:pPr>
            <a:r>
              <a:rPr lang="en-US" sz="1600" dirty="0" smtClean="0">
                <a:solidFill>
                  <a:srgbClr val="737373"/>
                </a:solidFill>
                <a:latin typeface="Courier New" pitchFamily="49" charset="0"/>
                <a:cs typeface="Courier New" pitchFamily="49" charset="0"/>
              </a:rPr>
              <a:t>&lt;</a:t>
            </a:r>
            <a:r>
              <a:rPr lang="en-US" sz="1600" dirty="0" err="1" smtClean="0">
                <a:solidFill>
                  <a:srgbClr val="737373"/>
                </a:solidFill>
                <a:latin typeface="Courier New" pitchFamily="49" charset="0"/>
                <a:cs typeface="Courier New" pitchFamily="49" charset="0"/>
              </a:rPr>
              <a:t>statedirectory</a:t>
            </a:r>
            <a:r>
              <a:rPr lang="en-US" sz="1600" dirty="0" smtClean="0">
                <a:solidFill>
                  <a:srgbClr val="737373"/>
                </a:solidFill>
                <a:latin typeface="Courier New" pitchFamily="49" charset="0"/>
                <a:cs typeface="Courier New" pitchFamily="49" charset="0"/>
              </a:rPr>
              <a:t>&gt;/dr02/</a:t>
            </a:r>
            <a:r>
              <a:rPr lang="en-US" sz="1600" dirty="0" err="1" smtClean="0">
                <a:solidFill>
                  <a:srgbClr val="737373"/>
                </a:solidFill>
                <a:latin typeface="Courier New" pitchFamily="49" charset="0"/>
                <a:cs typeface="Courier New" pitchFamily="49" charset="0"/>
              </a:rPr>
              <a:t>qdt</a:t>
            </a:r>
            <a:r>
              <a:rPr lang="en-US" sz="1600" dirty="0" smtClean="0">
                <a:solidFill>
                  <a:srgbClr val="737373"/>
                </a:solidFill>
                <a:latin typeface="Courier New" pitchFamily="49" charset="0"/>
                <a:cs typeface="Courier New" pitchFamily="49" charset="0"/>
              </a:rPr>
              <a:t>/</a:t>
            </a:r>
            <a:r>
              <a:rPr lang="en-US" sz="1600" dirty="0" err="1" smtClean="0">
                <a:solidFill>
                  <a:srgbClr val="737373"/>
                </a:solidFill>
                <a:latin typeface="Courier New" pitchFamily="49" charset="0"/>
                <a:cs typeface="Courier New" pitchFamily="49" charset="0"/>
              </a:rPr>
              <a:t>envs</a:t>
            </a:r>
            <a:r>
              <a:rPr lang="en-US" sz="1600" dirty="0" smtClean="0">
                <a:solidFill>
                  <a:srgbClr val="737373"/>
                </a:solidFill>
                <a:latin typeface="Courier New" pitchFamily="49" charset="0"/>
                <a:cs typeface="Courier New" pitchFamily="49" charset="0"/>
              </a:rPr>
              <a:t>/pilot/state&lt;/</a:t>
            </a:r>
            <a:r>
              <a:rPr lang="en-US" sz="1600" dirty="0" err="1" smtClean="0">
                <a:solidFill>
                  <a:srgbClr val="737373"/>
                </a:solidFill>
                <a:latin typeface="Courier New" pitchFamily="49" charset="0"/>
                <a:cs typeface="Courier New" pitchFamily="49" charset="0"/>
              </a:rPr>
              <a:t>statedirectory</a:t>
            </a:r>
            <a:r>
              <a:rPr lang="en-US" sz="1600" dirty="0" smtClean="0">
                <a:solidFill>
                  <a:srgbClr val="737373"/>
                </a:solidFill>
                <a:latin typeface="Courier New" pitchFamily="49" charset="0"/>
                <a:cs typeface="Courier New" pitchFamily="49" charset="0"/>
              </a:rPr>
              <a:t>&gt;</a:t>
            </a:r>
          </a:p>
          <a:p>
            <a:pPr eaLnBrk="1" hangingPunct="1">
              <a:lnSpc>
                <a:spcPct val="95000"/>
              </a:lnSpc>
              <a:buClr>
                <a:srgbClr val="FF9900"/>
              </a:buClr>
              <a:buFont typeface="Arial" charset="0"/>
              <a:buNone/>
            </a:pPr>
            <a:endParaRPr lang="en-US" sz="1800" dirty="0" smtClean="0">
              <a:solidFill>
                <a:srgbClr val="737373"/>
              </a:solidFill>
            </a:endParaRPr>
          </a:p>
          <a:p>
            <a:pPr eaLnBrk="1" hangingPunct="1">
              <a:lnSpc>
                <a:spcPct val="95000"/>
              </a:lnSpc>
              <a:buClr>
                <a:srgbClr val="FF9900"/>
              </a:buClr>
              <a:buFont typeface="Arial" charset="0"/>
              <a:buNone/>
            </a:pPr>
            <a:endParaRPr lang="en-US" sz="1800" dirty="0" smtClean="0">
              <a:solidFill>
                <a:srgbClr val="737373"/>
              </a:solidFill>
            </a:endParaRPr>
          </a:p>
          <a:p>
            <a:pPr eaLnBrk="1" hangingPunct="1">
              <a:lnSpc>
                <a:spcPct val="95000"/>
              </a:lnSpc>
              <a:buClr>
                <a:srgbClr val="FF9900"/>
              </a:buClr>
            </a:pPr>
            <a:r>
              <a:rPr lang="en-US" sz="2200" dirty="0" smtClean="0">
                <a:solidFill>
                  <a:srgbClr val="737373"/>
                </a:solidFill>
              </a:rPr>
              <a:t>However,  on some systems, this places too much load on the specified file system, and performance can suffer.</a:t>
            </a:r>
          </a:p>
          <a:p>
            <a:pPr eaLnBrk="1" hangingPunct="1">
              <a:lnSpc>
                <a:spcPct val="95000"/>
              </a:lnSpc>
              <a:buClr>
                <a:srgbClr val="FF9900"/>
              </a:buClr>
            </a:pPr>
            <a:r>
              <a:rPr lang="en-US" sz="2200" dirty="0" smtClean="0">
                <a:solidFill>
                  <a:srgbClr val="737373"/>
                </a:solidFill>
              </a:rPr>
              <a:t>Blanking out the  &lt;</a:t>
            </a:r>
            <a:r>
              <a:rPr lang="en-US" sz="2200" dirty="0" err="1" smtClean="0">
                <a:solidFill>
                  <a:srgbClr val="737373"/>
                </a:solidFill>
              </a:rPr>
              <a:t>statedirectory</a:t>
            </a:r>
            <a:r>
              <a:rPr lang="en-US" sz="2200" dirty="0" smtClean="0">
                <a:solidFill>
                  <a:srgbClr val="737373"/>
                </a:solidFill>
              </a:rPr>
              <a:t>&gt;&lt;/</a:t>
            </a:r>
            <a:r>
              <a:rPr lang="en-US" sz="2200" dirty="0" err="1" smtClean="0">
                <a:solidFill>
                  <a:srgbClr val="737373"/>
                </a:solidFill>
              </a:rPr>
              <a:t>statedirectory</a:t>
            </a:r>
            <a:r>
              <a:rPr lang="en-US" sz="2200" dirty="0" smtClean="0">
                <a:solidFill>
                  <a:srgbClr val="737373"/>
                </a:solidFill>
              </a:rPr>
              <a:t>&gt; entry forces state management into the database (</a:t>
            </a:r>
            <a:r>
              <a:rPr lang="en-US" sz="2200" dirty="0" err="1" smtClean="0">
                <a:solidFill>
                  <a:srgbClr val="737373"/>
                </a:solidFill>
              </a:rPr>
              <a:t>fcInstance</a:t>
            </a:r>
            <a:r>
              <a:rPr lang="en-US" sz="2200" dirty="0" smtClean="0">
                <a:solidFill>
                  <a:srgbClr val="737373"/>
                </a:solidFill>
              </a:rPr>
              <a:t> table) and state management becomes maintained by the </a:t>
            </a:r>
            <a:r>
              <a:rPr lang="en-US" sz="2200" dirty="0" err="1" smtClean="0">
                <a:solidFill>
                  <a:srgbClr val="737373"/>
                </a:solidFill>
              </a:rPr>
              <a:t>OpenEdge</a:t>
            </a:r>
            <a:r>
              <a:rPr lang="en-US" sz="2200" dirty="0" smtClean="0">
                <a:solidFill>
                  <a:srgbClr val="737373"/>
                </a:solidFill>
              </a:rPr>
              <a:t> database broker.</a:t>
            </a:r>
          </a:p>
          <a:p>
            <a:pPr eaLnBrk="1" hangingPunct="1">
              <a:lnSpc>
                <a:spcPct val="95000"/>
              </a:lnSpc>
              <a:buClr>
                <a:srgbClr val="FF9900"/>
              </a:buClr>
              <a:buFont typeface="Arial" charset="0"/>
              <a:buNone/>
            </a:pPr>
            <a:endParaRPr lang="en-US" sz="1700" dirty="0" smtClean="0">
              <a:solidFill>
                <a:srgbClr val="737373"/>
              </a:solidFill>
            </a:endParaRPr>
          </a:p>
          <a:p>
            <a:pPr eaLnBrk="1" hangingPunct="1">
              <a:lnSpc>
                <a:spcPct val="95000"/>
              </a:lnSpc>
              <a:buClr>
                <a:srgbClr val="FF9900"/>
              </a:buClr>
              <a:buFont typeface="Arial" charset="0"/>
              <a:buNone/>
            </a:pPr>
            <a:endParaRPr lang="en-US" sz="1700" dirty="0" smtClean="0">
              <a:solidFill>
                <a:srgbClr val="737373"/>
              </a:solidFill>
            </a:endParaRPr>
          </a:p>
          <a:p>
            <a:pPr eaLnBrk="1" hangingPunct="1">
              <a:lnSpc>
                <a:spcPct val="95000"/>
              </a:lnSpc>
              <a:buClr>
                <a:srgbClr val="FF9900"/>
              </a:buClr>
              <a:buFont typeface="Arial" charset="0"/>
              <a:buNone/>
            </a:pPr>
            <a:endParaRPr lang="en-US" sz="1700" dirty="0" smtClean="0">
              <a:solidFill>
                <a:srgbClr val="737373"/>
              </a:solidFill>
            </a:endParaRPr>
          </a:p>
          <a:p>
            <a:pPr eaLnBrk="1" hangingPunct="1">
              <a:lnSpc>
                <a:spcPct val="95000"/>
              </a:lnSpc>
              <a:buClr>
                <a:srgbClr val="FF9900"/>
              </a:buClr>
              <a:buFont typeface="Arial" charset="0"/>
              <a:buNone/>
            </a:pPr>
            <a:endParaRPr lang="en-US" sz="1700" dirty="0" smtClean="0">
              <a:solidFill>
                <a:srgbClr val="737373"/>
              </a:solidFill>
            </a:endParaRPr>
          </a:p>
          <a:p>
            <a:pPr eaLnBrk="1" hangingPunct="1">
              <a:lnSpc>
                <a:spcPct val="95000"/>
              </a:lnSpc>
              <a:buClr>
                <a:srgbClr val="FF9900"/>
              </a:buClr>
            </a:pPr>
            <a:endParaRPr lang="en-US" sz="1700"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p:txBody>
      </p:sp>
      <p:pic>
        <p:nvPicPr>
          <p:cNvPr id="88068" name="Picture 3"/>
          <p:cNvPicPr>
            <a:picLocks noChangeAspect="1" noChangeArrowheads="1"/>
          </p:cNvPicPr>
          <p:nvPr/>
        </p:nvPicPr>
        <p:blipFill>
          <a:blip r:embed="rId3" cstate="print"/>
          <a:srcRect/>
          <a:stretch>
            <a:fillRect/>
          </a:stretch>
        </p:blipFill>
        <p:spPr bwMode="auto">
          <a:xfrm>
            <a:off x="958846" y="2767243"/>
            <a:ext cx="4905375" cy="8001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Configuration Tips</a:t>
            </a:r>
          </a:p>
        </p:txBody>
      </p:sp>
      <p:sp>
        <p:nvSpPr>
          <p:cNvPr id="90114"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Changing QAD .NET UI menu security options</a:t>
            </a:r>
          </a:p>
        </p:txBody>
      </p:sp>
      <p:sp>
        <p:nvSpPr>
          <p:cNvPr id="90115" name="Content Placeholder 3"/>
          <p:cNvSpPr>
            <a:spLocks noGrp="1"/>
          </p:cNvSpPr>
          <p:nvPr>
            <p:ph idx="1"/>
          </p:nvPr>
        </p:nvSpPr>
        <p:spPr bwMode="auto">
          <a:xfrm>
            <a:off x="342900" y="1014413"/>
            <a:ext cx="7404100" cy="4691062"/>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95000"/>
              </a:lnSpc>
              <a:buClr>
                <a:srgbClr val="FF9900"/>
              </a:buClr>
            </a:pPr>
            <a:r>
              <a:rPr lang="en-US" smtClean="0">
                <a:solidFill>
                  <a:srgbClr val="737373"/>
                </a:solidFill>
              </a:rPr>
              <a:t>Example: A customer wants to make the Process Editor accessible to users who are not in the qadadmin group, but continue to restrict other  items under the Administration menu</a:t>
            </a:r>
          </a:p>
          <a:p>
            <a:pPr eaLnBrk="1" hangingPunct="1">
              <a:lnSpc>
                <a:spcPct val="95000"/>
              </a:lnSpc>
              <a:buClr>
                <a:srgbClr val="FF9900"/>
              </a:buClr>
            </a:pPr>
            <a:r>
              <a:rPr lang="en-US" smtClean="0">
                <a:solidFill>
                  <a:srgbClr val="737373"/>
                </a:solidFill>
              </a:rPr>
              <a:t>The menu item and security options are contained in </a:t>
            </a:r>
            <a:r>
              <a:rPr lang="en-US" sz="1400" smtClean="0">
                <a:solidFill>
                  <a:srgbClr val="737373"/>
                </a:solidFill>
                <a:latin typeface="Courier New" pitchFamily="49" charset="0"/>
                <a:cs typeface="Courier New" pitchFamily="49" charset="0"/>
              </a:rPr>
              <a:t>$TOMCAT/webapps/qadhome/configurations/default/menus/plugin-menu.xml</a:t>
            </a:r>
          </a:p>
          <a:p>
            <a:pPr eaLnBrk="1" hangingPunct="1">
              <a:lnSpc>
                <a:spcPct val="95000"/>
              </a:lnSpc>
              <a:buClr>
                <a:srgbClr val="FF9900"/>
              </a:buClr>
            </a:pPr>
            <a:r>
              <a:rPr lang="en-US" smtClean="0">
                <a:solidFill>
                  <a:srgbClr val="737373"/>
                </a:solidFill>
              </a:rPr>
              <a:t>Default security constraints </a:t>
            </a:r>
          </a:p>
          <a:p>
            <a:pPr eaLnBrk="1" hangingPunct="1">
              <a:lnSpc>
                <a:spcPct val="95000"/>
              </a:lnSpc>
              <a:buClr>
                <a:srgbClr val="FF9900"/>
              </a:buClr>
            </a:pPr>
            <a:endParaRPr lang="en-US" smtClean="0">
              <a:solidFill>
                <a:srgbClr val="737373"/>
              </a:solidFill>
            </a:endParaRPr>
          </a:p>
          <a:p>
            <a:pPr eaLnBrk="1" hangingPunct="1">
              <a:lnSpc>
                <a:spcPct val="95000"/>
              </a:lnSpc>
              <a:buClr>
                <a:srgbClr val="FF9900"/>
              </a:buClr>
            </a:pPr>
            <a:r>
              <a:rPr lang="en-US" smtClean="0">
                <a:solidFill>
                  <a:srgbClr val="737373"/>
                </a:solidFill>
              </a:rPr>
              <a:t>See the slide notes for instructions</a:t>
            </a:r>
          </a:p>
          <a:p>
            <a:pPr eaLnBrk="1" hangingPunct="1">
              <a:lnSpc>
                <a:spcPct val="95000"/>
              </a:lnSpc>
              <a:buClr>
                <a:srgbClr val="FF9900"/>
              </a:buClr>
              <a:buFont typeface="Arial" charset="0"/>
              <a:buNone/>
            </a:pPr>
            <a:endParaRPr lang="en-US" sz="1700" smtClean="0">
              <a:solidFill>
                <a:srgbClr val="737373"/>
              </a:solidFill>
            </a:endParaRPr>
          </a:p>
          <a:p>
            <a:pPr eaLnBrk="1" hangingPunct="1">
              <a:lnSpc>
                <a:spcPct val="95000"/>
              </a:lnSpc>
              <a:buClr>
                <a:srgbClr val="FF9900"/>
              </a:buClr>
              <a:buFont typeface="Arial" charset="0"/>
              <a:buNone/>
            </a:pPr>
            <a:endParaRPr lang="en-US" sz="1700" smtClean="0">
              <a:solidFill>
                <a:srgbClr val="737373"/>
              </a:solidFill>
            </a:endParaRPr>
          </a:p>
          <a:p>
            <a:pPr lvl="1" eaLnBrk="1" hangingPunct="1">
              <a:lnSpc>
                <a:spcPct val="95000"/>
              </a:lnSpc>
              <a:buClr>
                <a:srgbClr val="FF9900"/>
              </a:buClr>
              <a:buFont typeface="Arial" charset="0"/>
              <a:buNone/>
            </a:pPr>
            <a:endParaRPr lang="en-US" smtClean="0">
              <a:solidFill>
                <a:srgbClr val="737373"/>
              </a:solidFill>
            </a:endParaRPr>
          </a:p>
          <a:p>
            <a:pPr lvl="1" eaLnBrk="1" hangingPunct="1">
              <a:lnSpc>
                <a:spcPct val="95000"/>
              </a:lnSpc>
              <a:buClr>
                <a:srgbClr val="FF9900"/>
              </a:buClr>
              <a:buFont typeface="Arial" charset="0"/>
              <a:buNone/>
            </a:pPr>
            <a:endParaRPr lang="en-US" smtClean="0">
              <a:solidFill>
                <a:srgbClr val="737373"/>
              </a:solidFill>
            </a:endParaRPr>
          </a:p>
          <a:p>
            <a:pPr lvl="1" eaLnBrk="1" hangingPunct="1">
              <a:lnSpc>
                <a:spcPct val="95000"/>
              </a:lnSpc>
              <a:buClr>
                <a:srgbClr val="FF9900"/>
              </a:buClr>
            </a:pPr>
            <a:endParaRPr lang="en-US" smtClean="0">
              <a:solidFill>
                <a:srgbClr val="737373"/>
              </a:solidFill>
            </a:endParaRPr>
          </a:p>
        </p:txBody>
      </p:sp>
      <p:pic>
        <p:nvPicPr>
          <p:cNvPr id="90116" name="Picture 2"/>
          <p:cNvPicPr>
            <a:picLocks noChangeAspect="1" noChangeArrowheads="1"/>
          </p:cNvPicPr>
          <p:nvPr/>
        </p:nvPicPr>
        <p:blipFill>
          <a:blip r:embed="rId3" cstate="print"/>
          <a:srcRect/>
          <a:stretch>
            <a:fillRect/>
          </a:stretch>
        </p:blipFill>
        <p:spPr bwMode="auto">
          <a:xfrm>
            <a:off x="5138738" y="3630613"/>
            <a:ext cx="3048000" cy="10763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Configuration Tips</a:t>
            </a:r>
          </a:p>
        </p:txBody>
      </p:sp>
      <p:sp>
        <p:nvSpPr>
          <p:cNvPr id="92162"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Controlling Browse Limits</a:t>
            </a:r>
          </a:p>
        </p:txBody>
      </p:sp>
      <p:sp>
        <p:nvSpPr>
          <p:cNvPr id="92163" name="Content Placeholder 3"/>
          <p:cNvSpPr>
            <a:spLocks noGrp="1"/>
          </p:cNvSpPr>
          <p:nvPr>
            <p:ph idx="1"/>
          </p:nvPr>
        </p:nvSpPr>
        <p:spPr bwMode="auto">
          <a:xfrm>
            <a:off x="342900" y="1014413"/>
            <a:ext cx="8412480" cy="1801812"/>
          </a:xfrm>
          <a:noFill/>
          <a:ln>
            <a:miter lim="800000"/>
            <a:headEnd/>
            <a:tailEnd/>
          </a:ln>
        </p:spPr>
        <p:txBody>
          <a:bodyPr vert="horz" wrap="square" lIns="91440" tIns="45720" rIns="91440" bIns="45720" numCol="1" anchor="t" anchorCtr="0" compatLnSpc="1">
            <a:prstTxWarp prst="textNoShape">
              <a:avLst/>
            </a:prstTxWarp>
            <a:normAutofit fontScale="92500"/>
          </a:bodyPr>
          <a:lstStyle/>
          <a:p>
            <a:pPr eaLnBrk="1" hangingPunct="1">
              <a:lnSpc>
                <a:spcPct val="95000"/>
              </a:lnSpc>
              <a:buClr>
                <a:srgbClr val="FF9900"/>
              </a:buClr>
              <a:buNone/>
            </a:pPr>
            <a:r>
              <a:rPr lang="en-US" dirty="0" smtClean="0">
                <a:solidFill>
                  <a:srgbClr val="737373"/>
                </a:solidFill>
              </a:rPr>
              <a:t>Browses can have a major impact on performance</a:t>
            </a:r>
          </a:p>
          <a:p>
            <a:pPr eaLnBrk="1" hangingPunct="1">
              <a:lnSpc>
                <a:spcPct val="95000"/>
              </a:lnSpc>
              <a:buClr>
                <a:srgbClr val="FF9900"/>
              </a:buClr>
            </a:pPr>
            <a:r>
              <a:rPr lang="en-US" dirty="0" smtClean="0">
                <a:solidFill>
                  <a:srgbClr val="737373"/>
                </a:solidFill>
              </a:rPr>
              <a:t>Especially using the browse as an Extract to Excel style tool</a:t>
            </a:r>
          </a:p>
          <a:p>
            <a:pPr eaLnBrk="1" hangingPunct="1">
              <a:lnSpc>
                <a:spcPct val="95000"/>
              </a:lnSpc>
              <a:buClr>
                <a:srgbClr val="FF9900"/>
              </a:buClr>
            </a:pPr>
            <a:r>
              <a:rPr lang="en-US" dirty="0" smtClean="0">
                <a:solidFill>
                  <a:srgbClr val="737373"/>
                </a:solidFill>
              </a:rPr>
              <a:t>Download limits are controlled in </a:t>
            </a:r>
            <a:r>
              <a:rPr lang="en-US" dirty="0" smtClean="0">
                <a:solidFill>
                  <a:srgbClr val="737373"/>
                </a:solidFill>
                <a:latin typeface="Courier New" pitchFamily="49" charset="0"/>
                <a:cs typeface="Courier New" pitchFamily="49" charset="0"/>
              </a:rPr>
              <a:t>client-session.xml</a:t>
            </a:r>
          </a:p>
          <a:p>
            <a:pPr eaLnBrk="1" hangingPunct="1">
              <a:lnSpc>
                <a:spcPct val="95000"/>
              </a:lnSpc>
              <a:buClr>
                <a:srgbClr val="FF9900"/>
              </a:buClr>
              <a:buFont typeface="Arial" charset="0"/>
              <a:buNone/>
            </a:pPr>
            <a:endParaRPr lang="en-US" sz="1700" dirty="0" smtClean="0">
              <a:solidFill>
                <a:srgbClr val="737373"/>
              </a:solidFill>
            </a:endParaRPr>
          </a:p>
          <a:p>
            <a:pPr eaLnBrk="1" hangingPunct="1">
              <a:lnSpc>
                <a:spcPct val="95000"/>
              </a:lnSpc>
              <a:buClr>
                <a:srgbClr val="FF9900"/>
              </a:buClr>
            </a:pPr>
            <a:endParaRPr lang="en-US" sz="1700"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p:txBody>
      </p:sp>
      <p:pic>
        <p:nvPicPr>
          <p:cNvPr id="92164" name="Picture 2"/>
          <p:cNvPicPr>
            <a:picLocks noChangeAspect="1" noChangeArrowheads="1"/>
          </p:cNvPicPr>
          <p:nvPr/>
        </p:nvPicPr>
        <p:blipFill>
          <a:blip r:embed="rId3" cstate="print"/>
          <a:srcRect/>
          <a:stretch>
            <a:fillRect/>
          </a:stretch>
        </p:blipFill>
        <p:spPr bwMode="auto">
          <a:xfrm>
            <a:off x="566734" y="2505532"/>
            <a:ext cx="8026400" cy="3149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Configuration Tips</a:t>
            </a:r>
          </a:p>
        </p:txBody>
      </p:sp>
      <p:sp>
        <p:nvSpPr>
          <p:cNvPr id="94210"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Limiting User Connections</a:t>
            </a:r>
          </a:p>
        </p:txBody>
      </p:sp>
      <p:sp>
        <p:nvSpPr>
          <p:cNvPr id="94211" name="Content Placeholder 3"/>
          <p:cNvSpPr>
            <a:spLocks noGrp="1"/>
          </p:cNvSpPr>
          <p:nvPr>
            <p:ph idx="1"/>
          </p:nvPr>
        </p:nvSpPr>
        <p:spPr bwMode="auto">
          <a:xfrm>
            <a:off x="342900" y="1014413"/>
            <a:ext cx="8412480" cy="2163762"/>
          </a:xfrm>
          <a:noFill/>
          <a:ln>
            <a:miter lim="800000"/>
            <a:headEnd/>
            <a:tailEnd/>
          </a:ln>
        </p:spPr>
        <p:txBody>
          <a:bodyPr vert="horz" wrap="square" lIns="91440" tIns="45720" rIns="91440" bIns="45720" numCol="1" anchor="t" anchorCtr="0" compatLnSpc="1">
            <a:prstTxWarp prst="textNoShape">
              <a:avLst/>
            </a:prstTxWarp>
          </a:bodyPr>
          <a:lstStyle/>
          <a:p>
            <a:pPr marL="0" indent="0" eaLnBrk="1" hangingPunct="1">
              <a:lnSpc>
                <a:spcPct val="95000"/>
              </a:lnSpc>
              <a:buClr>
                <a:srgbClr val="FF9900"/>
              </a:buClr>
              <a:buNone/>
            </a:pPr>
            <a:r>
              <a:rPr lang="en-US" dirty="0" smtClean="0">
                <a:solidFill>
                  <a:srgbClr val="737373"/>
                </a:solidFill>
              </a:rPr>
              <a:t>You can limit concurrent user connections via User Option Telnet Maintenance</a:t>
            </a:r>
          </a:p>
          <a:p>
            <a:pPr eaLnBrk="1" hangingPunct="1">
              <a:lnSpc>
                <a:spcPct val="95000"/>
              </a:lnSpc>
              <a:buClr>
                <a:srgbClr val="FF9900"/>
              </a:buClr>
              <a:buFont typeface="Arial" charset="0"/>
              <a:buNone/>
            </a:pPr>
            <a:endParaRPr lang="en-US" sz="1700" dirty="0" smtClean="0">
              <a:solidFill>
                <a:srgbClr val="737373"/>
              </a:solidFill>
            </a:endParaRPr>
          </a:p>
          <a:p>
            <a:pPr eaLnBrk="1" hangingPunct="1">
              <a:lnSpc>
                <a:spcPct val="95000"/>
              </a:lnSpc>
              <a:buClr>
                <a:srgbClr val="FF9900"/>
              </a:buClr>
            </a:pPr>
            <a:endParaRPr lang="en-US" sz="1700"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p:txBody>
      </p:sp>
      <p:pic>
        <p:nvPicPr>
          <p:cNvPr id="94212" name="Picture 2"/>
          <p:cNvPicPr>
            <a:picLocks noChangeAspect="1" noChangeArrowheads="1"/>
          </p:cNvPicPr>
          <p:nvPr/>
        </p:nvPicPr>
        <p:blipFill>
          <a:blip r:embed="rId3" cstate="print"/>
          <a:srcRect/>
          <a:stretch>
            <a:fillRect/>
          </a:stretch>
        </p:blipFill>
        <p:spPr bwMode="auto">
          <a:xfrm>
            <a:off x="654050" y="1895475"/>
            <a:ext cx="6181725" cy="949325"/>
          </a:xfrm>
          <a:prstGeom prst="rect">
            <a:avLst/>
          </a:prstGeom>
          <a:noFill/>
          <a:ln w="9525">
            <a:noFill/>
            <a:miter lim="800000"/>
            <a:headEnd/>
            <a:tailEnd/>
          </a:ln>
        </p:spPr>
      </p:pic>
      <p:cxnSp>
        <p:nvCxnSpPr>
          <p:cNvPr id="9" name="Straight Arrow Connector 8"/>
          <p:cNvCxnSpPr/>
          <p:nvPr/>
        </p:nvCxnSpPr>
        <p:spPr>
          <a:xfrm rot="10800000" flipV="1">
            <a:off x="1959430" y="1959428"/>
            <a:ext cx="1306285" cy="478971"/>
          </a:xfrm>
          <a:prstGeom prst="straightConnector1">
            <a:avLst/>
          </a:prstGeom>
          <a:ln w="50800">
            <a:solidFill>
              <a:schemeClr val="bg1">
                <a:lumMod val="65000"/>
              </a:schemeClr>
            </a:solidFill>
            <a:tailEnd type="arrow"/>
          </a:ln>
          <a:effectLst>
            <a:outerShdw blurRad="50800" dist="38100" dir="2700000" algn="tl" rotWithShape="0">
              <a:prstClr val="black">
                <a:alpha val="40000"/>
              </a:prstClr>
            </a:outerShdw>
          </a:effectLst>
          <a:scene3d>
            <a:camera prst="orthographicFront"/>
            <a:lightRig rig="threePt" dir="t"/>
          </a:scene3d>
          <a:sp3d>
            <a:bevelT w="165100" prst="coolSlant"/>
          </a:sp3d>
        </p:spPr>
        <p:style>
          <a:lnRef idx="1">
            <a:schemeClr val="accent1"/>
          </a:lnRef>
          <a:fillRef idx="0">
            <a:schemeClr val="accent1"/>
          </a:fillRef>
          <a:effectRef idx="0">
            <a:schemeClr val="accent1"/>
          </a:effectRef>
          <a:fontRef idx="minor">
            <a:schemeClr val="tx1"/>
          </a:fontRef>
        </p:style>
      </p:cxnSp>
      <p:pic>
        <p:nvPicPr>
          <p:cNvPr id="94214" name="Picture 3"/>
          <p:cNvPicPr>
            <a:picLocks noChangeAspect="1" noChangeArrowheads="1"/>
          </p:cNvPicPr>
          <p:nvPr/>
        </p:nvPicPr>
        <p:blipFill>
          <a:blip r:embed="rId4" cstate="print"/>
          <a:srcRect/>
          <a:stretch>
            <a:fillRect/>
          </a:stretch>
        </p:blipFill>
        <p:spPr bwMode="auto">
          <a:xfrm>
            <a:off x="1328738" y="2881313"/>
            <a:ext cx="5267325" cy="28670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Agenda</a:t>
            </a:r>
          </a:p>
        </p:txBody>
      </p:sp>
      <p:sp>
        <p:nvSpPr>
          <p:cNvPr id="4" name="Content Placeholder 3"/>
          <p:cNvSpPr>
            <a:spLocks noGrp="1"/>
          </p:cNvSpPr>
          <p:nvPr>
            <p:ph idx="1"/>
          </p:nvPr>
        </p:nvSpPr>
        <p:spPr>
          <a:xfrm>
            <a:off x="692150" y="1116013"/>
            <a:ext cx="7404100" cy="4691062"/>
          </a:xfrm>
        </p:spPr>
        <p:txBody>
          <a:bodyPr/>
          <a:lstStyle/>
          <a:p>
            <a:pPr eaLnBrk="1" fontAlgn="auto" hangingPunct="1">
              <a:lnSpc>
                <a:spcPct val="95000"/>
              </a:lnSpc>
              <a:spcAft>
                <a:spcPts val="0"/>
              </a:spcAft>
              <a:buFont typeface="Arial" pitchFamily="34" charset="0"/>
              <a:buChar char="•"/>
              <a:defRPr/>
            </a:pPr>
            <a:r>
              <a:rPr lang="en-US" dirty="0" smtClean="0">
                <a:solidFill>
                  <a:srgbClr val="737373"/>
                </a:solidFill>
                <a:latin typeface="+mn-lt"/>
              </a:rPr>
              <a:t>Validating a QAD Enterprise Edition Install</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Explanation of default QDT/EE deployment infrastructure</a:t>
            </a:r>
          </a:p>
          <a:p>
            <a:pPr marL="290513" lvl="1" indent="0" eaLnBrk="1" fontAlgn="auto" hangingPunct="1">
              <a:lnSpc>
                <a:spcPct val="95000"/>
              </a:lnSpc>
              <a:spcAft>
                <a:spcPts val="0"/>
              </a:spcAft>
              <a:buNone/>
              <a:defRPr/>
            </a:pPr>
            <a:r>
              <a:rPr lang="en-US" dirty="0" smtClean="0">
                <a:solidFill>
                  <a:srgbClr val="737373"/>
                </a:solidFill>
                <a:latin typeface="+mn-lt"/>
              </a:rPr>
              <a:t>Locations, Scripts, Connection Manager, Progress Admin Server, XML configuration files </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Troubleshooting and Error Reporting</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QAD Reporting Service</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QAD EE Daemons</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Advanced Configuration</a:t>
            </a:r>
          </a:p>
          <a:p>
            <a:pPr marL="290513" lvl="1" indent="0" eaLnBrk="1" fontAlgn="auto" hangingPunct="1">
              <a:lnSpc>
                <a:spcPct val="95000"/>
              </a:lnSpc>
              <a:spcAft>
                <a:spcPts val="0"/>
              </a:spcAft>
              <a:buNone/>
              <a:defRPr/>
            </a:pPr>
            <a:r>
              <a:rPr lang="en-US" dirty="0" smtClean="0">
                <a:solidFill>
                  <a:srgbClr val="737373"/>
                </a:solidFill>
                <a:latin typeface="+mn-lt"/>
              </a:rPr>
              <a:t>Tips and Tricks</a:t>
            </a: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26627"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What is in this lesson?</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Visibility Tips</a:t>
            </a:r>
          </a:p>
        </p:txBody>
      </p:sp>
      <p:sp>
        <p:nvSpPr>
          <p:cNvPr id="96258"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Session Monitoring</a:t>
            </a:r>
          </a:p>
        </p:txBody>
      </p:sp>
      <p:sp>
        <p:nvSpPr>
          <p:cNvPr id="96259" name="Content Placeholder 3"/>
          <p:cNvSpPr>
            <a:spLocks noGrp="1"/>
          </p:cNvSpPr>
          <p:nvPr>
            <p:ph idx="1"/>
          </p:nvPr>
        </p:nvSpPr>
        <p:spPr bwMode="auto">
          <a:xfrm>
            <a:off x="342900" y="1014413"/>
            <a:ext cx="8412480" cy="4691062"/>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80000"/>
              </a:lnSpc>
              <a:buClr>
                <a:srgbClr val="FF9900"/>
              </a:buClr>
            </a:pPr>
            <a:r>
              <a:rPr lang="en-US" sz="2200" dirty="0" smtClean="0"/>
              <a:t>Session Master Maintenance</a:t>
            </a:r>
          </a:p>
          <a:p>
            <a:pPr lvl="1" eaLnBrk="1" hangingPunct="1">
              <a:lnSpc>
                <a:spcPct val="80000"/>
              </a:lnSpc>
              <a:buClr>
                <a:srgbClr val="FF9900"/>
              </a:buClr>
            </a:pPr>
            <a:r>
              <a:rPr lang="en-US" sz="1900" dirty="0" smtClean="0"/>
              <a:t>No maintenance done in this screen</a:t>
            </a:r>
          </a:p>
          <a:p>
            <a:pPr lvl="2" eaLnBrk="1" hangingPunct="1">
              <a:lnSpc>
                <a:spcPct val="80000"/>
              </a:lnSpc>
              <a:buClr>
                <a:srgbClr val="FF9900"/>
              </a:buClr>
              <a:buNone/>
            </a:pPr>
            <a:r>
              <a:rPr lang="en-US" sz="1900" dirty="0" smtClean="0"/>
              <a:t>Can be used to delete defunct users</a:t>
            </a:r>
          </a:p>
          <a:p>
            <a:pPr lvl="1" eaLnBrk="1" hangingPunct="1">
              <a:lnSpc>
                <a:spcPct val="80000"/>
              </a:lnSpc>
              <a:buClr>
                <a:srgbClr val="FF9900"/>
              </a:buClr>
            </a:pPr>
            <a:r>
              <a:rPr lang="en-US" sz="1900" dirty="0" smtClean="0"/>
              <a:t>Specifies a system-generated session ID</a:t>
            </a:r>
          </a:p>
          <a:p>
            <a:pPr eaLnBrk="1" hangingPunct="1">
              <a:lnSpc>
                <a:spcPct val="80000"/>
              </a:lnSpc>
              <a:buClr>
                <a:srgbClr val="FF9900"/>
              </a:buClr>
            </a:pPr>
            <a:r>
              <a:rPr lang="en-US" sz="2200" dirty="0" smtClean="0"/>
              <a:t>Connection Manager</a:t>
            </a:r>
          </a:p>
          <a:p>
            <a:pPr lvl="1" eaLnBrk="1" hangingPunct="1">
              <a:lnSpc>
                <a:spcPct val="80000"/>
              </a:lnSpc>
              <a:buClr>
                <a:srgbClr val="FF9900"/>
              </a:buClr>
            </a:pPr>
            <a:r>
              <a:rPr lang="en-US" sz="1900" dirty="0" smtClean="0"/>
              <a:t>Monitor which users are accessing system / programs</a:t>
            </a:r>
          </a:p>
          <a:p>
            <a:pPr lvl="1" eaLnBrk="1" hangingPunct="1">
              <a:lnSpc>
                <a:spcPct val="80000"/>
              </a:lnSpc>
              <a:buClr>
                <a:srgbClr val="FF9900"/>
              </a:buClr>
            </a:pPr>
            <a:r>
              <a:rPr lang="en-US" sz="1900" dirty="0" smtClean="0"/>
              <a:t>View status of connection pools</a:t>
            </a:r>
          </a:p>
          <a:p>
            <a:pPr eaLnBrk="1" hangingPunct="1">
              <a:lnSpc>
                <a:spcPct val="80000"/>
              </a:lnSpc>
              <a:buClr>
                <a:srgbClr val="FF9900"/>
              </a:buClr>
            </a:pPr>
            <a:r>
              <a:rPr lang="en-US" sz="2200" dirty="0" smtClean="0"/>
              <a:t>Heartbeat Monitor</a:t>
            </a:r>
          </a:p>
          <a:p>
            <a:pPr marL="508000" indent="0" eaLnBrk="1" hangingPunct="1">
              <a:lnSpc>
                <a:spcPct val="80000"/>
              </a:lnSpc>
              <a:buClr>
                <a:srgbClr val="FF9900"/>
              </a:buClr>
              <a:buFont typeface="Arial" charset="0"/>
              <a:buNone/>
            </a:pPr>
            <a:r>
              <a:rPr lang="en-US" sz="2200" dirty="0" smtClean="0">
                <a:hlinkClick r:id="rId3"/>
              </a:rPr>
              <a:t>http://[host]:[port]/[webapp]/heartbeat/status.jsp</a:t>
            </a:r>
            <a:endParaRPr lang="en-US" sz="2200" dirty="0" smtClean="0"/>
          </a:p>
          <a:p>
            <a:pPr eaLnBrk="1" hangingPunct="1">
              <a:lnSpc>
                <a:spcPct val="80000"/>
              </a:lnSpc>
              <a:buClr>
                <a:srgbClr val="FF9900"/>
              </a:buClr>
            </a:pPr>
            <a:r>
              <a:rPr lang="en-US" sz="2200" dirty="0" smtClean="0"/>
              <a:t>User Count Log file</a:t>
            </a:r>
          </a:p>
          <a:p>
            <a:pPr lvl="1" eaLnBrk="1" hangingPunct="1">
              <a:lnSpc>
                <a:spcPct val="80000"/>
              </a:lnSpc>
              <a:buClr>
                <a:srgbClr val="FF9900"/>
              </a:buClr>
              <a:buNone/>
            </a:pPr>
            <a:r>
              <a:rPr lang="en-US" sz="1900" dirty="0" smtClean="0"/>
              <a:t>Logs user, program executed, and time of execution</a:t>
            </a:r>
          </a:p>
          <a:p>
            <a:pPr lvl="1" eaLnBrk="1" hangingPunct="1">
              <a:lnSpc>
                <a:spcPct val="80000"/>
              </a:lnSpc>
              <a:buClr>
                <a:srgbClr val="FF9900"/>
              </a:buClr>
              <a:buFont typeface="Arial" charset="0"/>
              <a:buNone/>
            </a:pPr>
            <a:r>
              <a:rPr lang="en-US" sz="1500" dirty="0" smtClean="0">
                <a:latin typeface="Courier New" pitchFamily="49" charset="0"/>
                <a:cs typeface="Courier New" pitchFamily="49" charset="0"/>
              </a:rPr>
              <a:t>$TOMCAT/</a:t>
            </a:r>
            <a:r>
              <a:rPr lang="en-US" sz="1500" dirty="0" err="1" smtClean="0">
                <a:latin typeface="Courier New" pitchFamily="49" charset="0"/>
                <a:cs typeface="Courier New" pitchFamily="49" charset="0"/>
              </a:rPr>
              <a:t>webapps</a:t>
            </a:r>
            <a:r>
              <a:rPr lang="en-US" sz="1500" dirty="0" smtClean="0">
                <a:latin typeface="Courier New" pitchFamily="49" charset="0"/>
                <a:cs typeface="Courier New" pitchFamily="49" charset="0"/>
              </a:rPr>
              <a:t>/&lt;instance&gt;/WEB-INF/logs/usercount.log</a:t>
            </a:r>
          </a:p>
          <a:p>
            <a:pPr eaLnBrk="1" hangingPunct="1">
              <a:lnSpc>
                <a:spcPct val="95000"/>
              </a:lnSpc>
              <a:buClr>
                <a:srgbClr val="FF9900"/>
              </a:buClr>
              <a:buFont typeface="Arial" charset="0"/>
              <a:buNone/>
            </a:pPr>
            <a:endParaRPr lang="en-US" sz="1600" dirty="0" smtClean="0">
              <a:solidFill>
                <a:srgbClr val="737373"/>
              </a:solidFill>
            </a:endParaRPr>
          </a:p>
          <a:p>
            <a:pPr eaLnBrk="1" hangingPunct="1">
              <a:lnSpc>
                <a:spcPct val="95000"/>
              </a:lnSpc>
              <a:buClr>
                <a:srgbClr val="FF9900"/>
              </a:buClr>
            </a:pPr>
            <a:endParaRPr lang="en-US" sz="1600" dirty="0" smtClean="0">
              <a:solidFill>
                <a:srgbClr val="737373"/>
              </a:solidFill>
            </a:endParaRPr>
          </a:p>
          <a:p>
            <a:pPr lvl="1" eaLnBrk="1" hangingPunct="1">
              <a:lnSpc>
                <a:spcPct val="95000"/>
              </a:lnSpc>
              <a:buClr>
                <a:srgbClr val="FF9900"/>
              </a:buClr>
              <a:buFont typeface="Arial" charset="0"/>
              <a:buNone/>
            </a:pPr>
            <a:endParaRPr lang="en-US" sz="2000" dirty="0" smtClean="0">
              <a:solidFill>
                <a:srgbClr val="737373"/>
              </a:solidFill>
            </a:endParaRPr>
          </a:p>
          <a:p>
            <a:pPr lvl="1" eaLnBrk="1" hangingPunct="1">
              <a:lnSpc>
                <a:spcPct val="95000"/>
              </a:lnSpc>
              <a:buClr>
                <a:srgbClr val="FF9900"/>
              </a:buClr>
              <a:buFont typeface="Arial" charset="0"/>
              <a:buNone/>
            </a:pPr>
            <a:endParaRPr lang="en-US" sz="2000" dirty="0" smtClean="0">
              <a:solidFill>
                <a:srgbClr val="737373"/>
              </a:solidFill>
            </a:endParaRPr>
          </a:p>
          <a:p>
            <a:pPr lvl="1" eaLnBrk="1" hangingPunct="1">
              <a:lnSpc>
                <a:spcPct val="95000"/>
              </a:lnSpc>
              <a:buClr>
                <a:srgbClr val="FF9900"/>
              </a:buClr>
            </a:pPr>
            <a:endParaRPr lang="en-US" sz="2000" dirty="0" smtClean="0">
              <a:solidFill>
                <a:srgbClr val="737373"/>
              </a:solidFill>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Visibility Tips</a:t>
            </a:r>
          </a:p>
        </p:txBody>
      </p:sp>
      <p:sp>
        <p:nvSpPr>
          <p:cNvPr id="98306"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Session Master Maintenance</a:t>
            </a:r>
          </a:p>
        </p:txBody>
      </p:sp>
      <p:pic>
        <p:nvPicPr>
          <p:cNvPr id="98307" name="Picture 2"/>
          <p:cNvPicPr>
            <a:picLocks noChangeAspect="1" noChangeArrowheads="1"/>
          </p:cNvPicPr>
          <p:nvPr/>
        </p:nvPicPr>
        <p:blipFill>
          <a:blip r:embed="rId3" cstate="print"/>
          <a:srcRect/>
          <a:stretch>
            <a:fillRect/>
          </a:stretch>
        </p:blipFill>
        <p:spPr bwMode="auto">
          <a:xfrm>
            <a:off x="876300" y="928688"/>
            <a:ext cx="6816725" cy="49672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Next</a:t>
            </a:r>
          </a:p>
        </p:txBody>
      </p:sp>
      <p:sp>
        <p:nvSpPr>
          <p:cNvPr id="4" name="Content Placeholder 3"/>
          <p:cNvSpPr>
            <a:spLocks noGrp="1"/>
          </p:cNvSpPr>
          <p:nvPr>
            <p:ph idx="1"/>
          </p:nvPr>
        </p:nvSpPr>
        <p:spPr>
          <a:xfrm>
            <a:off x="692150" y="1116013"/>
            <a:ext cx="7404100" cy="4691062"/>
          </a:xfrm>
        </p:spPr>
        <p:txBody>
          <a:bodyPr/>
          <a:lstStyle/>
          <a:p>
            <a:pPr eaLnBrk="1" fontAlgn="auto" hangingPunct="1">
              <a:lnSpc>
                <a:spcPct val="95000"/>
              </a:lnSpc>
              <a:spcAft>
                <a:spcPts val="0"/>
              </a:spcAft>
              <a:buFont typeface="Arial" pitchFamily="34" charset="0"/>
              <a:buNone/>
              <a:defRPr/>
            </a:pPr>
            <a:endParaRPr lang="en-US" sz="1700"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sz="1700"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00355"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Daemons</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Content Placeholder 3"/>
          <p:cNvSpPr>
            <a:spLocks noGrp="1"/>
          </p:cNvSpPr>
          <p:nvPr>
            <p:ph idx="1"/>
          </p:nvPr>
        </p:nvSpPr>
        <p:spPr bwMode="auto">
          <a:xfrm>
            <a:off x="692150" y="1116013"/>
            <a:ext cx="7404100" cy="4691062"/>
          </a:xfrm>
          <a:noFill/>
          <a:ln>
            <a:miter lim="800000"/>
            <a:headEnd/>
            <a:tailEnd/>
          </a:ln>
        </p:spPr>
        <p:txBody>
          <a:bodyPr vert="horz" wrap="square" lIns="91440" tIns="45720" rIns="91440" bIns="45720" numCol="1" anchor="t" anchorCtr="0" compatLnSpc="1">
            <a:prstTxWarp prst="textNoShape">
              <a:avLst/>
            </a:prstTxWarp>
          </a:bodyPr>
          <a:lstStyle/>
          <a:p>
            <a:pPr marL="0" indent="0" eaLnBrk="1" hangingPunct="1">
              <a:buClr>
                <a:srgbClr val="FF9900"/>
              </a:buClr>
              <a:buNone/>
            </a:pPr>
            <a:r>
              <a:rPr lang="en-US" dirty="0" smtClean="0"/>
              <a:t>Daemons are server-based processes that allow you to run tasks in the background.</a:t>
            </a:r>
          </a:p>
          <a:p>
            <a:pPr eaLnBrk="1" hangingPunct="1">
              <a:buClr>
                <a:srgbClr val="FF9900"/>
              </a:buClr>
            </a:pPr>
            <a:r>
              <a:rPr lang="en-US" dirty="0" smtClean="0"/>
              <a:t>Users have no direct interaction with daemons.</a:t>
            </a:r>
          </a:p>
          <a:p>
            <a:pPr eaLnBrk="1" hangingPunct="1">
              <a:buClr>
                <a:srgbClr val="FF9900"/>
              </a:buClr>
            </a:pPr>
            <a:r>
              <a:rPr lang="en-US" dirty="0" smtClean="0"/>
              <a:t>Some daemons must be running to ensure the health of QAD Enterprise Financials.</a:t>
            </a:r>
          </a:p>
          <a:p>
            <a:pPr eaLnBrk="1" hangingPunct="1">
              <a:buClr>
                <a:srgbClr val="FF9900"/>
              </a:buClr>
            </a:pPr>
            <a:r>
              <a:rPr lang="en-US" dirty="0" smtClean="0"/>
              <a:t>Tasks are stored in a queue for each daemon.</a:t>
            </a:r>
          </a:p>
          <a:p>
            <a:pPr eaLnBrk="1" hangingPunct="1">
              <a:buClr>
                <a:srgbClr val="FF9900"/>
              </a:buClr>
            </a:pPr>
            <a:r>
              <a:rPr lang="en-US" dirty="0" smtClean="0"/>
              <a:t>Daemons use a polling mechanism to detect, and process, new tasks.</a:t>
            </a:r>
          </a:p>
          <a:p>
            <a:pPr eaLnBrk="1" hangingPunct="1">
              <a:buClr>
                <a:srgbClr val="FF9900"/>
              </a:buClr>
            </a:pPr>
            <a:r>
              <a:rPr lang="en-US" dirty="0" smtClean="0"/>
              <a:t>The behavior of each demon is controlled by maintenance program.</a:t>
            </a: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p:txBody>
      </p:sp>
      <p:sp>
        <p:nvSpPr>
          <p:cNvPr id="102402"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Introduction to Daemons</a:t>
            </a:r>
          </a:p>
        </p:txBody>
      </p:sp>
      <p:sp>
        <p:nvSpPr>
          <p:cNvPr id="102403" name="Title 7"/>
          <p:cNvSpPr>
            <a:spLocks noGrp="1"/>
          </p:cNvSpPr>
          <p:nvPr>
            <p:ph type="title"/>
          </p:nvPr>
        </p:nvSpPr>
        <p:spPr>
          <a:xfrm>
            <a:off x="1803400" y="6054725"/>
            <a:ext cx="7083425" cy="803275"/>
          </a:xfrm>
        </p:spPr>
        <p:txBody>
          <a:bodyPr/>
          <a:lstStyle/>
          <a:p>
            <a:pPr eaLnBrk="1" hangingPunct="1"/>
            <a:r>
              <a:rPr lang="en-US" smtClean="0">
                <a:solidFill>
                  <a:srgbClr val="BFBFBF"/>
                </a:solidFill>
              </a:rPr>
              <a:t>Daemons</a:t>
            </a:r>
          </a:p>
        </p:txBody>
      </p:sp>
      <p:sp>
        <p:nvSpPr>
          <p:cNvPr id="9" name="Content Placeholder 3"/>
          <p:cNvSpPr txBox="1">
            <a:spLocks/>
          </p:cNvSpPr>
          <p:nvPr/>
        </p:nvSpPr>
        <p:spPr>
          <a:xfrm>
            <a:off x="342900" y="1014413"/>
            <a:ext cx="7404100" cy="4691062"/>
          </a:xfrm>
          <a:prstGeom prst="rect">
            <a:avLst/>
          </a:prstGeom>
        </p:spPr>
        <p:txBody>
          <a:bodyPr>
            <a:normAutofit/>
          </a:bodyPr>
          <a:lstStyle/>
          <a:p>
            <a:pPr marL="266700" indent="-266700" fontAlgn="auto">
              <a:lnSpc>
                <a:spcPct val="95000"/>
              </a:lnSpc>
              <a:spcBef>
                <a:spcPts val="1200"/>
              </a:spcBef>
              <a:spcAft>
                <a:spcPts val="0"/>
              </a:spcAft>
              <a:buClr>
                <a:schemeClr val="accent6"/>
              </a:buClr>
              <a:buFont typeface="Arial" pitchFamily="34" charset="0"/>
              <a:buNone/>
              <a:defRPr/>
            </a:pPr>
            <a:endParaRPr lang="en-US" sz="1700" dirty="0">
              <a:solidFill>
                <a:srgbClr val="737373"/>
              </a:solidFill>
              <a:latin typeface="+mn-lt"/>
            </a:endParaRPr>
          </a:p>
          <a:p>
            <a:pPr marL="266700" indent="-266700" fontAlgn="auto">
              <a:lnSpc>
                <a:spcPct val="95000"/>
              </a:lnSpc>
              <a:spcBef>
                <a:spcPts val="1200"/>
              </a:spcBef>
              <a:spcAft>
                <a:spcPts val="0"/>
              </a:spcAft>
              <a:buClr>
                <a:schemeClr val="accent6"/>
              </a:buClr>
              <a:buFont typeface="Arial" pitchFamily="34" charset="0"/>
              <a:buChar char="•"/>
              <a:defRPr/>
            </a:pPr>
            <a:endParaRPr lang="en-US" sz="17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Char char="–"/>
              <a:defRPr/>
            </a:pPr>
            <a:endParaRPr lang="en-US" sz="2200" dirty="0">
              <a:solidFill>
                <a:srgbClr val="737373"/>
              </a:solidFill>
              <a:latin typeface="+mn-lt"/>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692150" y="1116013"/>
            <a:ext cx="7404100" cy="4691062"/>
          </a:xfrm>
        </p:spPr>
        <p:txBody>
          <a:bodyPr>
            <a:normAutofit fontScale="92500" lnSpcReduction="20000"/>
          </a:bodyPr>
          <a:lstStyle/>
          <a:p>
            <a:pPr eaLnBrk="1" fontAlgn="auto" hangingPunct="1">
              <a:spcAft>
                <a:spcPts val="0"/>
              </a:spcAft>
              <a:buFont typeface="Arial" pitchFamily="34" charset="0"/>
              <a:buChar char="•"/>
              <a:defRPr/>
            </a:pPr>
            <a:r>
              <a:rPr lang="en-US" dirty="0" smtClean="0"/>
              <a:t>History =&gt; historical data GL &amp; SAF</a:t>
            </a:r>
          </a:p>
          <a:p>
            <a:pPr eaLnBrk="1" fontAlgn="auto" hangingPunct="1">
              <a:spcAft>
                <a:spcPts val="0"/>
              </a:spcAft>
              <a:buFont typeface="Arial" pitchFamily="34" charset="0"/>
              <a:buChar char="•"/>
              <a:defRPr/>
            </a:pPr>
            <a:r>
              <a:rPr lang="en-US" dirty="0" smtClean="0"/>
              <a:t>Balance =&gt; Customer/Supplier balances &amp; movements and history data</a:t>
            </a:r>
          </a:p>
          <a:p>
            <a:pPr eaLnBrk="1" fontAlgn="auto" hangingPunct="1">
              <a:spcAft>
                <a:spcPts val="0"/>
              </a:spcAft>
              <a:buFont typeface="Arial" pitchFamily="34" charset="0"/>
              <a:buChar char="•"/>
              <a:defRPr/>
            </a:pPr>
            <a:r>
              <a:rPr lang="en-US" dirty="0" smtClean="0"/>
              <a:t>Budget =&gt; </a:t>
            </a:r>
            <a:r>
              <a:rPr lang="en-US" dirty="0" err="1" smtClean="0"/>
              <a:t>actuals</a:t>
            </a:r>
            <a:r>
              <a:rPr lang="en-US" dirty="0" smtClean="0"/>
              <a:t> </a:t>
            </a:r>
            <a:r>
              <a:rPr lang="en-US" dirty="0" err="1" smtClean="0"/>
              <a:t>vs</a:t>
            </a:r>
            <a:r>
              <a:rPr lang="en-US" dirty="0" smtClean="0"/>
              <a:t> budget data</a:t>
            </a:r>
          </a:p>
          <a:p>
            <a:pPr eaLnBrk="1" fontAlgn="auto" hangingPunct="1">
              <a:spcAft>
                <a:spcPts val="0"/>
              </a:spcAft>
              <a:buFont typeface="Arial" pitchFamily="34" charset="0"/>
              <a:buChar char="•"/>
              <a:defRPr/>
            </a:pPr>
            <a:r>
              <a:rPr lang="en-US" dirty="0" smtClean="0"/>
              <a:t>Event =&gt; QAD Events</a:t>
            </a:r>
          </a:p>
          <a:p>
            <a:pPr eaLnBrk="1" fontAlgn="auto" hangingPunct="1">
              <a:spcAft>
                <a:spcPts val="0"/>
              </a:spcAft>
              <a:buFont typeface="Arial" pitchFamily="34" charset="0"/>
              <a:buChar char="•"/>
              <a:defRPr/>
            </a:pPr>
            <a:r>
              <a:rPr lang="en-US" dirty="0" smtClean="0"/>
              <a:t>Cross Company  =&gt; postings</a:t>
            </a:r>
          </a:p>
          <a:p>
            <a:pPr eaLnBrk="1" fontAlgn="auto" hangingPunct="1">
              <a:spcAft>
                <a:spcPts val="0"/>
              </a:spcAft>
              <a:buFont typeface="Arial" pitchFamily="34" charset="0"/>
              <a:buChar char="•"/>
              <a:defRPr/>
            </a:pPr>
            <a:r>
              <a:rPr lang="en-US" dirty="0" smtClean="0"/>
              <a:t>Replication =&gt; creation of new domain</a:t>
            </a:r>
          </a:p>
          <a:p>
            <a:pPr eaLnBrk="1" fontAlgn="auto" hangingPunct="1">
              <a:spcAft>
                <a:spcPts val="0"/>
              </a:spcAft>
              <a:buFont typeface="Arial" pitchFamily="34" charset="0"/>
              <a:buChar char="•"/>
              <a:defRPr/>
            </a:pPr>
            <a:r>
              <a:rPr lang="en-US" dirty="0" smtClean="0"/>
              <a:t>Report =&gt; reporting</a:t>
            </a:r>
          </a:p>
          <a:p>
            <a:pPr eaLnBrk="1" fontAlgn="auto" hangingPunct="1">
              <a:spcAft>
                <a:spcPts val="0"/>
              </a:spcAft>
              <a:buFont typeface="Arial" pitchFamily="34" charset="0"/>
              <a:buChar char="•"/>
              <a:defRPr/>
            </a:pPr>
            <a:r>
              <a:rPr lang="en-US" dirty="0" smtClean="0"/>
              <a:t>Time Out =&gt; terminate inactive user sessions</a:t>
            </a:r>
          </a:p>
          <a:p>
            <a:pPr eaLnBrk="1" fontAlgn="auto" hangingPunct="1">
              <a:spcAft>
                <a:spcPts val="0"/>
              </a:spcAft>
              <a:buFont typeface="Arial" pitchFamily="34" charset="0"/>
              <a:buChar char="•"/>
              <a:defRPr/>
            </a:pPr>
            <a:r>
              <a:rPr lang="en-US" dirty="0" smtClean="0"/>
              <a:t>XML =&gt; upload of data</a:t>
            </a:r>
          </a:p>
          <a:p>
            <a:pPr eaLnBrk="1" fontAlgn="auto" hangingPunct="1">
              <a:spcAft>
                <a:spcPts val="0"/>
              </a:spcAft>
              <a:buFont typeface="Arial" pitchFamily="34" charset="0"/>
              <a:buChar char="•"/>
              <a:defRPr/>
            </a:pPr>
            <a:r>
              <a:rPr lang="en-US" dirty="0" smtClean="0"/>
              <a:t>Scan =&gt; documents</a:t>
            </a: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04450"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Types of Daemons</a:t>
            </a:r>
          </a:p>
        </p:txBody>
      </p:sp>
      <p:sp>
        <p:nvSpPr>
          <p:cNvPr id="104451" name="Title 7"/>
          <p:cNvSpPr>
            <a:spLocks noGrp="1"/>
          </p:cNvSpPr>
          <p:nvPr>
            <p:ph type="title"/>
          </p:nvPr>
        </p:nvSpPr>
        <p:spPr>
          <a:xfrm>
            <a:off x="1803400" y="6054725"/>
            <a:ext cx="7083425" cy="803275"/>
          </a:xfrm>
        </p:spPr>
        <p:txBody>
          <a:bodyPr/>
          <a:lstStyle/>
          <a:p>
            <a:pPr eaLnBrk="1" hangingPunct="1"/>
            <a:r>
              <a:rPr lang="en-US" smtClean="0">
                <a:solidFill>
                  <a:srgbClr val="BFBFBF"/>
                </a:solidFill>
              </a:rPr>
              <a:t>Daemons</a:t>
            </a:r>
          </a:p>
        </p:txBody>
      </p:sp>
      <p:sp>
        <p:nvSpPr>
          <p:cNvPr id="9" name="Content Placeholder 3"/>
          <p:cNvSpPr txBox="1">
            <a:spLocks/>
          </p:cNvSpPr>
          <p:nvPr/>
        </p:nvSpPr>
        <p:spPr>
          <a:xfrm>
            <a:off x="342900" y="1014413"/>
            <a:ext cx="7404100" cy="4691062"/>
          </a:xfrm>
          <a:prstGeom prst="rect">
            <a:avLst/>
          </a:prstGeom>
        </p:spPr>
        <p:txBody>
          <a:bodyPr>
            <a:normAutofit/>
          </a:bodyPr>
          <a:lstStyle/>
          <a:p>
            <a:pPr marL="266700" indent="-266700" fontAlgn="auto">
              <a:lnSpc>
                <a:spcPct val="95000"/>
              </a:lnSpc>
              <a:spcBef>
                <a:spcPts val="1200"/>
              </a:spcBef>
              <a:spcAft>
                <a:spcPts val="0"/>
              </a:spcAft>
              <a:buClr>
                <a:schemeClr val="accent6"/>
              </a:buClr>
              <a:buFont typeface="Arial" pitchFamily="34" charset="0"/>
              <a:buNone/>
              <a:defRPr/>
            </a:pPr>
            <a:endParaRPr lang="en-US" sz="1700" dirty="0">
              <a:solidFill>
                <a:srgbClr val="737373"/>
              </a:solidFill>
              <a:latin typeface="+mn-lt"/>
            </a:endParaRPr>
          </a:p>
          <a:p>
            <a:pPr marL="266700" indent="-266700" fontAlgn="auto">
              <a:lnSpc>
                <a:spcPct val="95000"/>
              </a:lnSpc>
              <a:spcBef>
                <a:spcPts val="1200"/>
              </a:spcBef>
              <a:spcAft>
                <a:spcPts val="0"/>
              </a:spcAft>
              <a:buClr>
                <a:schemeClr val="accent6"/>
              </a:buClr>
              <a:buFont typeface="Arial" pitchFamily="34" charset="0"/>
              <a:buChar char="•"/>
              <a:defRPr/>
            </a:pPr>
            <a:endParaRPr lang="en-US" sz="17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Char char="–"/>
              <a:defRPr/>
            </a:pPr>
            <a:endParaRPr lang="en-US" sz="2200" dirty="0">
              <a:solidFill>
                <a:srgbClr val="737373"/>
              </a:solidFill>
              <a:latin typeface="+mn-lt"/>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692150" y="1116013"/>
            <a:ext cx="7404100" cy="4691062"/>
          </a:xfrm>
        </p:spPr>
        <p:txBody>
          <a:bodyPr/>
          <a:lstStyle/>
          <a:p>
            <a:pPr eaLnBrk="1" fontAlgn="auto" hangingPunct="1">
              <a:spcAft>
                <a:spcPts val="0"/>
              </a:spcAft>
              <a:buNone/>
              <a:defRPr/>
            </a:pPr>
            <a:r>
              <a:rPr lang="en-US" dirty="0" smtClean="0"/>
              <a:t>For each Daemon</a:t>
            </a:r>
          </a:p>
          <a:p>
            <a:pPr eaLnBrk="1" fontAlgn="auto" hangingPunct="1">
              <a:spcAft>
                <a:spcPts val="0"/>
              </a:spcAft>
              <a:buFont typeface="Arial" pitchFamily="34" charset="0"/>
              <a:buChar char="•"/>
              <a:defRPr/>
            </a:pPr>
            <a:r>
              <a:rPr lang="en-US" dirty="0" smtClean="0"/>
              <a:t>Clear Queue</a:t>
            </a:r>
          </a:p>
          <a:p>
            <a:pPr eaLnBrk="1" fontAlgn="auto" hangingPunct="1">
              <a:spcAft>
                <a:spcPts val="0"/>
              </a:spcAft>
              <a:buFont typeface="Arial" pitchFamily="34" charset="0"/>
              <a:buChar char="•"/>
              <a:defRPr/>
            </a:pPr>
            <a:r>
              <a:rPr lang="en-US" dirty="0" smtClean="0"/>
              <a:t>Configure</a:t>
            </a:r>
          </a:p>
          <a:p>
            <a:pPr eaLnBrk="1" fontAlgn="auto" hangingPunct="1">
              <a:spcAft>
                <a:spcPts val="0"/>
              </a:spcAft>
              <a:buFont typeface="Arial" pitchFamily="34" charset="0"/>
              <a:buChar char="•"/>
              <a:defRPr/>
            </a:pPr>
            <a:r>
              <a:rPr lang="en-US" dirty="0" smtClean="0"/>
              <a:t>Monitor</a:t>
            </a:r>
          </a:p>
          <a:p>
            <a:pPr eaLnBrk="1" fontAlgn="auto" hangingPunct="1">
              <a:spcAft>
                <a:spcPts val="0"/>
              </a:spcAft>
              <a:buFont typeface="Arial" pitchFamily="34" charset="0"/>
              <a:buChar char="•"/>
              <a:defRPr/>
            </a:pPr>
            <a:r>
              <a:rPr lang="en-US" dirty="0" smtClean="0"/>
              <a:t>Start</a:t>
            </a:r>
          </a:p>
          <a:p>
            <a:pPr eaLnBrk="1" fontAlgn="auto" hangingPunct="1">
              <a:spcAft>
                <a:spcPts val="0"/>
              </a:spcAft>
              <a:buFont typeface="Arial" pitchFamily="34" charset="0"/>
              <a:buChar char="•"/>
              <a:defRPr/>
            </a:pPr>
            <a:r>
              <a:rPr lang="en-US" dirty="0" smtClean="0"/>
              <a:t>Stop</a:t>
            </a:r>
          </a:p>
          <a:p>
            <a:pPr eaLnBrk="1" fontAlgn="auto" hangingPunct="1">
              <a:spcAft>
                <a:spcPts val="0"/>
              </a:spcAft>
              <a:buFont typeface="Arial" pitchFamily="34" charset="0"/>
              <a:buChar char="•"/>
              <a:defRPr/>
            </a:pPr>
            <a:r>
              <a:rPr lang="en-US" dirty="0" smtClean="0"/>
              <a:t>Unconditional Stop</a:t>
            </a: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06498"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Daemons are usually controlled by the QAD UI</a:t>
            </a:r>
          </a:p>
        </p:txBody>
      </p:sp>
      <p:sp>
        <p:nvSpPr>
          <p:cNvPr id="106499" name="Title 7"/>
          <p:cNvSpPr>
            <a:spLocks noGrp="1"/>
          </p:cNvSpPr>
          <p:nvPr>
            <p:ph type="title"/>
          </p:nvPr>
        </p:nvSpPr>
        <p:spPr>
          <a:xfrm>
            <a:off x="1803400" y="6054725"/>
            <a:ext cx="7083425" cy="803275"/>
          </a:xfrm>
        </p:spPr>
        <p:txBody>
          <a:bodyPr/>
          <a:lstStyle/>
          <a:p>
            <a:pPr eaLnBrk="1" hangingPunct="1"/>
            <a:r>
              <a:rPr lang="en-US" smtClean="0">
                <a:solidFill>
                  <a:srgbClr val="BFBFBF"/>
                </a:solidFill>
              </a:rPr>
              <a:t>Daemons</a:t>
            </a:r>
          </a:p>
        </p:txBody>
      </p:sp>
      <p:sp>
        <p:nvSpPr>
          <p:cNvPr id="9" name="Content Placeholder 3"/>
          <p:cNvSpPr txBox="1">
            <a:spLocks/>
          </p:cNvSpPr>
          <p:nvPr/>
        </p:nvSpPr>
        <p:spPr>
          <a:xfrm>
            <a:off x="342900" y="1014413"/>
            <a:ext cx="7404100" cy="4691062"/>
          </a:xfrm>
          <a:prstGeom prst="rect">
            <a:avLst/>
          </a:prstGeom>
        </p:spPr>
        <p:txBody>
          <a:bodyPr>
            <a:normAutofit/>
          </a:bodyPr>
          <a:lstStyle/>
          <a:p>
            <a:pPr marL="266700" indent="-266700" fontAlgn="auto">
              <a:lnSpc>
                <a:spcPct val="95000"/>
              </a:lnSpc>
              <a:spcBef>
                <a:spcPts val="1200"/>
              </a:spcBef>
              <a:spcAft>
                <a:spcPts val="0"/>
              </a:spcAft>
              <a:buClr>
                <a:schemeClr val="accent6"/>
              </a:buClr>
              <a:buFont typeface="Arial" pitchFamily="34" charset="0"/>
              <a:buNone/>
              <a:defRPr/>
            </a:pPr>
            <a:endParaRPr lang="en-US" sz="1700" dirty="0">
              <a:solidFill>
                <a:srgbClr val="737373"/>
              </a:solidFill>
              <a:latin typeface="+mn-lt"/>
            </a:endParaRPr>
          </a:p>
          <a:p>
            <a:pPr marL="266700" indent="-266700" fontAlgn="auto">
              <a:lnSpc>
                <a:spcPct val="95000"/>
              </a:lnSpc>
              <a:spcBef>
                <a:spcPts val="1200"/>
              </a:spcBef>
              <a:spcAft>
                <a:spcPts val="0"/>
              </a:spcAft>
              <a:buClr>
                <a:schemeClr val="accent6"/>
              </a:buClr>
              <a:buFont typeface="Arial" pitchFamily="34" charset="0"/>
              <a:buChar char="•"/>
              <a:defRPr/>
            </a:pPr>
            <a:endParaRPr lang="en-US" sz="17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Char char="–"/>
              <a:defRPr/>
            </a:pPr>
            <a:endParaRPr lang="en-US" sz="2200" dirty="0">
              <a:solidFill>
                <a:srgbClr val="737373"/>
              </a:solidFill>
              <a:latin typeface="+mn-lt"/>
            </a:endParaRPr>
          </a:p>
        </p:txBody>
      </p:sp>
      <p:pic>
        <p:nvPicPr>
          <p:cNvPr id="106501" name="Picture 2"/>
          <p:cNvPicPr>
            <a:picLocks noChangeAspect="1" noChangeArrowheads="1"/>
          </p:cNvPicPr>
          <p:nvPr/>
        </p:nvPicPr>
        <p:blipFill>
          <a:blip r:embed="rId3" cstate="print"/>
          <a:srcRect/>
          <a:stretch>
            <a:fillRect/>
          </a:stretch>
        </p:blipFill>
        <p:spPr bwMode="auto">
          <a:xfrm>
            <a:off x="4756150" y="1692734"/>
            <a:ext cx="3176588" cy="25019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Example Daemon Configuration Screen</a:t>
            </a:r>
          </a:p>
        </p:txBody>
      </p:sp>
      <p:sp>
        <p:nvSpPr>
          <p:cNvPr id="108546" name="Title 7"/>
          <p:cNvSpPr>
            <a:spLocks noGrp="1"/>
          </p:cNvSpPr>
          <p:nvPr>
            <p:ph type="title"/>
          </p:nvPr>
        </p:nvSpPr>
        <p:spPr>
          <a:xfrm>
            <a:off x="1803400" y="6054725"/>
            <a:ext cx="7083425" cy="803275"/>
          </a:xfrm>
        </p:spPr>
        <p:txBody>
          <a:bodyPr/>
          <a:lstStyle/>
          <a:p>
            <a:pPr eaLnBrk="1" hangingPunct="1"/>
            <a:r>
              <a:rPr lang="en-US" smtClean="0">
                <a:solidFill>
                  <a:srgbClr val="BFBFBF"/>
                </a:solidFill>
              </a:rPr>
              <a:t>Daemons</a:t>
            </a:r>
          </a:p>
        </p:txBody>
      </p:sp>
      <p:sp>
        <p:nvSpPr>
          <p:cNvPr id="9" name="Content Placeholder 3"/>
          <p:cNvSpPr txBox="1">
            <a:spLocks/>
          </p:cNvSpPr>
          <p:nvPr/>
        </p:nvSpPr>
        <p:spPr>
          <a:xfrm>
            <a:off x="342900" y="1014413"/>
            <a:ext cx="7404100" cy="4691062"/>
          </a:xfrm>
          <a:prstGeom prst="rect">
            <a:avLst/>
          </a:prstGeom>
        </p:spPr>
        <p:txBody>
          <a:bodyPr>
            <a:normAutofit/>
          </a:bodyPr>
          <a:lstStyle/>
          <a:p>
            <a:pPr marL="266700" indent="-266700" fontAlgn="auto">
              <a:lnSpc>
                <a:spcPct val="95000"/>
              </a:lnSpc>
              <a:spcBef>
                <a:spcPts val="1200"/>
              </a:spcBef>
              <a:spcAft>
                <a:spcPts val="0"/>
              </a:spcAft>
              <a:buClr>
                <a:schemeClr val="accent6"/>
              </a:buClr>
              <a:buFont typeface="Arial" pitchFamily="34" charset="0"/>
              <a:buNone/>
              <a:defRPr/>
            </a:pPr>
            <a:endParaRPr lang="en-US" sz="1700" dirty="0">
              <a:solidFill>
                <a:srgbClr val="737373"/>
              </a:solidFill>
              <a:latin typeface="+mn-lt"/>
            </a:endParaRPr>
          </a:p>
          <a:p>
            <a:pPr marL="266700" indent="-266700" fontAlgn="auto">
              <a:lnSpc>
                <a:spcPct val="95000"/>
              </a:lnSpc>
              <a:spcBef>
                <a:spcPts val="1200"/>
              </a:spcBef>
              <a:spcAft>
                <a:spcPts val="0"/>
              </a:spcAft>
              <a:buClr>
                <a:schemeClr val="accent6"/>
              </a:buClr>
              <a:buFont typeface="Arial" pitchFamily="34" charset="0"/>
              <a:buChar char="•"/>
              <a:defRPr/>
            </a:pPr>
            <a:endParaRPr lang="en-US" sz="17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Char char="–"/>
              <a:defRPr/>
            </a:pPr>
            <a:endParaRPr lang="en-US" sz="2200" dirty="0">
              <a:solidFill>
                <a:srgbClr val="737373"/>
              </a:solidFill>
              <a:latin typeface="+mn-lt"/>
            </a:endParaRPr>
          </a:p>
        </p:txBody>
      </p:sp>
      <p:pic>
        <p:nvPicPr>
          <p:cNvPr id="108548" name="Picture 2"/>
          <p:cNvPicPr>
            <a:picLocks noChangeAspect="1" noChangeArrowheads="1"/>
          </p:cNvPicPr>
          <p:nvPr/>
        </p:nvPicPr>
        <p:blipFill>
          <a:blip r:embed="rId3" cstate="print"/>
          <a:srcRect/>
          <a:stretch>
            <a:fillRect/>
          </a:stretch>
        </p:blipFill>
        <p:spPr bwMode="auto">
          <a:xfrm>
            <a:off x="144463" y="1176338"/>
            <a:ext cx="8847137" cy="42957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Daemon Architecture</a:t>
            </a:r>
          </a:p>
        </p:txBody>
      </p:sp>
      <p:sp>
        <p:nvSpPr>
          <p:cNvPr id="110594" name="Title 7"/>
          <p:cNvSpPr>
            <a:spLocks noGrp="1"/>
          </p:cNvSpPr>
          <p:nvPr>
            <p:ph type="title"/>
          </p:nvPr>
        </p:nvSpPr>
        <p:spPr>
          <a:xfrm>
            <a:off x="1803400" y="6054725"/>
            <a:ext cx="7083425" cy="803275"/>
          </a:xfrm>
        </p:spPr>
        <p:txBody>
          <a:bodyPr/>
          <a:lstStyle/>
          <a:p>
            <a:pPr eaLnBrk="1" hangingPunct="1"/>
            <a:r>
              <a:rPr lang="en-US" smtClean="0">
                <a:solidFill>
                  <a:srgbClr val="BFBFBF"/>
                </a:solidFill>
              </a:rPr>
              <a:t>Daemons</a:t>
            </a:r>
          </a:p>
        </p:txBody>
      </p:sp>
      <p:sp>
        <p:nvSpPr>
          <p:cNvPr id="9" name="Content Placeholder 3"/>
          <p:cNvSpPr txBox="1">
            <a:spLocks/>
          </p:cNvSpPr>
          <p:nvPr/>
        </p:nvSpPr>
        <p:spPr>
          <a:xfrm>
            <a:off x="342900" y="1014413"/>
            <a:ext cx="7404100" cy="4691062"/>
          </a:xfrm>
          <a:prstGeom prst="rect">
            <a:avLst/>
          </a:prstGeom>
        </p:spPr>
        <p:txBody>
          <a:bodyPr>
            <a:normAutofit/>
          </a:bodyPr>
          <a:lstStyle/>
          <a:p>
            <a:pPr marL="266700" indent="-266700" fontAlgn="auto">
              <a:lnSpc>
                <a:spcPct val="95000"/>
              </a:lnSpc>
              <a:spcBef>
                <a:spcPts val="1200"/>
              </a:spcBef>
              <a:spcAft>
                <a:spcPts val="0"/>
              </a:spcAft>
              <a:buClr>
                <a:schemeClr val="accent6"/>
              </a:buClr>
              <a:buFont typeface="Arial" pitchFamily="34" charset="0"/>
              <a:buNone/>
              <a:defRPr/>
            </a:pPr>
            <a:endParaRPr lang="en-US" sz="1700" dirty="0">
              <a:solidFill>
                <a:srgbClr val="737373"/>
              </a:solidFill>
              <a:latin typeface="+mn-lt"/>
            </a:endParaRPr>
          </a:p>
          <a:p>
            <a:pPr marL="266700" indent="-266700" fontAlgn="auto">
              <a:lnSpc>
                <a:spcPct val="95000"/>
              </a:lnSpc>
              <a:spcBef>
                <a:spcPts val="1200"/>
              </a:spcBef>
              <a:spcAft>
                <a:spcPts val="0"/>
              </a:spcAft>
              <a:buClr>
                <a:schemeClr val="accent6"/>
              </a:buClr>
              <a:buFont typeface="Arial" pitchFamily="34" charset="0"/>
              <a:buChar char="•"/>
              <a:defRPr/>
            </a:pPr>
            <a:endParaRPr lang="en-US" sz="17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Char char="–"/>
              <a:defRPr/>
            </a:pPr>
            <a:endParaRPr lang="en-US" sz="2200" dirty="0">
              <a:solidFill>
                <a:srgbClr val="737373"/>
              </a:solidFill>
              <a:latin typeface="+mn-lt"/>
            </a:endParaRPr>
          </a:p>
        </p:txBody>
      </p:sp>
      <p:pic>
        <p:nvPicPr>
          <p:cNvPr id="110596" name="Picture 2"/>
          <p:cNvPicPr>
            <a:picLocks noChangeAspect="1" noChangeArrowheads="1"/>
          </p:cNvPicPr>
          <p:nvPr/>
        </p:nvPicPr>
        <p:blipFill>
          <a:blip r:embed="rId3" cstate="print"/>
          <a:srcRect/>
          <a:stretch>
            <a:fillRect/>
          </a:stretch>
        </p:blipFill>
        <p:spPr bwMode="auto">
          <a:xfrm>
            <a:off x="1701800" y="1131888"/>
            <a:ext cx="5789613" cy="45577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Subtitle 6"/>
          <p:cNvSpPr>
            <a:spLocks noGrp="1"/>
          </p:cNvSpPr>
          <p:nvPr>
            <p:ph type="subTitle" idx="13"/>
          </p:nvPr>
        </p:nvSpPr>
        <p:spPr bwMode="auto">
          <a:xfrm>
            <a:off x="173038" y="341313"/>
            <a:ext cx="8201025"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Daemons can be Controlled from the Command Line</a:t>
            </a:r>
          </a:p>
        </p:txBody>
      </p:sp>
      <p:sp>
        <p:nvSpPr>
          <p:cNvPr id="112642" name="Title 7"/>
          <p:cNvSpPr>
            <a:spLocks noGrp="1"/>
          </p:cNvSpPr>
          <p:nvPr>
            <p:ph type="title"/>
          </p:nvPr>
        </p:nvSpPr>
        <p:spPr>
          <a:xfrm>
            <a:off x="1803400" y="6054725"/>
            <a:ext cx="7083425" cy="803275"/>
          </a:xfrm>
        </p:spPr>
        <p:txBody>
          <a:bodyPr/>
          <a:lstStyle/>
          <a:p>
            <a:pPr eaLnBrk="1" hangingPunct="1"/>
            <a:r>
              <a:rPr lang="en-US" smtClean="0">
                <a:solidFill>
                  <a:srgbClr val="BFBFBF"/>
                </a:solidFill>
              </a:rPr>
              <a:t>Daemons</a:t>
            </a:r>
          </a:p>
        </p:txBody>
      </p:sp>
      <p:sp>
        <p:nvSpPr>
          <p:cNvPr id="9" name="Content Placeholder 3"/>
          <p:cNvSpPr txBox="1">
            <a:spLocks/>
          </p:cNvSpPr>
          <p:nvPr/>
        </p:nvSpPr>
        <p:spPr>
          <a:xfrm>
            <a:off x="342900" y="1014413"/>
            <a:ext cx="7404100" cy="4691062"/>
          </a:xfrm>
          <a:prstGeom prst="rect">
            <a:avLst/>
          </a:prstGeom>
        </p:spPr>
        <p:txBody>
          <a:bodyPr>
            <a:normAutofit/>
          </a:bodyPr>
          <a:lstStyle/>
          <a:p>
            <a:pPr marL="266700" indent="-266700" fontAlgn="auto">
              <a:lnSpc>
                <a:spcPct val="95000"/>
              </a:lnSpc>
              <a:spcBef>
                <a:spcPts val="1200"/>
              </a:spcBef>
              <a:spcAft>
                <a:spcPts val="0"/>
              </a:spcAft>
              <a:buClr>
                <a:schemeClr val="accent6"/>
              </a:buClr>
              <a:buFont typeface="Arial" pitchFamily="34" charset="0"/>
              <a:buNone/>
              <a:defRPr/>
            </a:pPr>
            <a:endParaRPr lang="en-US" sz="1700" dirty="0">
              <a:solidFill>
                <a:srgbClr val="737373"/>
              </a:solidFill>
              <a:latin typeface="+mn-lt"/>
            </a:endParaRPr>
          </a:p>
          <a:p>
            <a:pPr marL="266700" indent="-266700" fontAlgn="auto">
              <a:lnSpc>
                <a:spcPct val="95000"/>
              </a:lnSpc>
              <a:spcBef>
                <a:spcPts val="1200"/>
              </a:spcBef>
              <a:spcAft>
                <a:spcPts val="0"/>
              </a:spcAft>
              <a:buClr>
                <a:schemeClr val="accent6"/>
              </a:buClr>
              <a:buFont typeface="Arial" pitchFamily="34" charset="0"/>
              <a:buChar char="•"/>
              <a:defRPr/>
            </a:pPr>
            <a:endParaRPr lang="en-US" sz="17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Char char="–"/>
              <a:defRPr/>
            </a:pPr>
            <a:endParaRPr lang="en-US" sz="2200" dirty="0">
              <a:solidFill>
                <a:srgbClr val="737373"/>
              </a:solidFill>
              <a:latin typeface="+mn-lt"/>
            </a:endParaRPr>
          </a:p>
        </p:txBody>
      </p:sp>
      <p:sp>
        <p:nvSpPr>
          <p:cNvPr id="112644" name="Rectangle 5"/>
          <p:cNvSpPr>
            <a:spLocks noChangeArrowheads="1"/>
          </p:cNvSpPr>
          <p:nvPr/>
        </p:nvSpPr>
        <p:spPr bwMode="auto">
          <a:xfrm>
            <a:off x="536575" y="900113"/>
            <a:ext cx="7881938" cy="4486275"/>
          </a:xfrm>
          <a:prstGeom prst="rect">
            <a:avLst/>
          </a:prstGeom>
          <a:noFill/>
          <a:ln w="9525">
            <a:noFill/>
            <a:miter lim="800000"/>
            <a:headEnd/>
            <a:tailEnd/>
          </a:ln>
        </p:spPr>
        <p:txBody>
          <a:bodyPr>
            <a:spAutoFit/>
          </a:bodyPr>
          <a:lstStyle/>
          <a:p>
            <a:r>
              <a:rPr lang="en-US" b="1">
                <a:latin typeface="Century Gothic" pitchFamily="34" charset="0"/>
              </a:rPr>
              <a:t>applicationcontrol.p </a:t>
            </a:r>
          </a:p>
          <a:p>
            <a:endParaRPr lang="en-US" b="1">
              <a:latin typeface="Century Gothic" pitchFamily="34" charset="0"/>
            </a:endParaRPr>
          </a:p>
          <a:p>
            <a:pPr>
              <a:buFont typeface="Webdings" pitchFamily="18" charset="2"/>
              <a:buNone/>
            </a:pPr>
            <a:r>
              <a:rPr lang="en-US">
                <a:latin typeface="Courier New" pitchFamily="49" charset="0"/>
                <a:cs typeface="Courier New" pitchFamily="49" charset="0"/>
              </a:rPr>
              <a:t>_progres -p progam/applicationcontrol.p -b </a:t>
            </a:r>
          </a:p>
          <a:p>
            <a:pPr>
              <a:buFont typeface="Webdings" pitchFamily="18" charset="2"/>
              <a:buNone/>
            </a:pPr>
            <a:r>
              <a:rPr lang="en-US">
                <a:latin typeface="Courier New" pitchFamily="49" charset="0"/>
                <a:cs typeface="Courier New" pitchFamily="49" charset="0"/>
              </a:rPr>
              <a:t>-param "-URL appserver://[host]:[port]/[financial appserver] -ACTION &lt;action&gt;" &gt; [logfile]</a:t>
            </a:r>
          </a:p>
          <a:p>
            <a:pPr>
              <a:buFont typeface="Webdings" pitchFamily="18" charset="2"/>
              <a:buNone/>
            </a:pPr>
            <a:endParaRPr lang="en-US">
              <a:latin typeface="Courier New" pitchFamily="49" charset="0"/>
              <a:cs typeface="Courier New" pitchFamily="49" charset="0"/>
            </a:endParaRPr>
          </a:p>
          <a:p>
            <a:pPr>
              <a:buFont typeface="Webdings" pitchFamily="18" charset="2"/>
              <a:buNone/>
            </a:pPr>
            <a:r>
              <a:rPr lang="en-US">
                <a:latin typeface="Century Gothic" pitchFamily="34" charset="0"/>
              </a:rPr>
              <a:t>Where &lt;action&gt; can be :</a:t>
            </a:r>
          </a:p>
          <a:p>
            <a:pPr>
              <a:buFont typeface="Webdings" pitchFamily="18" charset="2"/>
              <a:buNone/>
            </a:pPr>
            <a:r>
              <a:rPr lang="en-US">
                <a:latin typeface="Century Gothic" pitchFamily="34" charset="0"/>
              </a:rPr>
              <a:t>	StartApplication</a:t>
            </a:r>
          </a:p>
          <a:p>
            <a:pPr>
              <a:buFont typeface="Webdings" pitchFamily="18" charset="2"/>
              <a:buNone/>
            </a:pPr>
            <a:r>
              <a:rPr lang="en-US">
                <a:latin typeface="Century Gothic" pitchFamily="34" charset="0"/>
              </a:rPr>
              <a:t>	StartApplication_no_housekeeping</a:t>
            </a:r>
          </a:p>
          <a:p>
            <a:pPr>
              <a:buFont typeface="Webdings" pitchFamily="18" charset="2"/>
              <a:buNone/>
            </a:pPr>
            <a:r>
              <a:rPr lang="en-US">
                <a:latin typeface="Century Gothic" pitchFamily="34" charset="0"/>
              </a:rPr>
              <a:t>	StopApplication</a:t>
            </a:r>
          </a:p>
          <a:p>
            <a:pPr>
              <a:buFont typeface="Webdings" pitchFamily="18" charset="2"/>
              <a:buNone/>
            </a:pPr>
            <a:r>
              <a:rPr lang="en-US">
                <a:latin typeface="Century Gothic" pitchFamily="34" charset="0"/>
              </a:rPr>
              <a:t>	StopApplication_no_wait</a:t>
            </a:r>
          </a:p>
          <a:p>
            <a:pPr>
              <a:buFont typeface="Webdings" pitchFamily="18" charset="2"/>
              <a:buNone/>
            </a:pPr>
            <a:r>
              <a:rPr lang="en-US">
                <a:latin typeface="Century Gothic" pitchFamily="34" charset="0"/>
              </a:rPr>
              <a:t>	StartDaemon [&lt;DaemonName&gt;]</a:t>
            </a:r>
          </a:p>
          <a:p>
            <a:pPr>
              <a:buFont typeface="Webdings" pitchFamily="18" charset="2"/>
              <a:buNone/>
            </a:pPr>
            <a:r>
              <a:rPr lang="en-US">
                <a:latin typeface="Century Gothic" pitchFamily="34" charset="0"/>
              </a:rPr>
              <a:t>	StopDaemon [&lt;DaemonName&gt;] </a:t>
            </a:r>
          </a:p>
          <a:p>
            <a:pPr>
              <a:buFont typeface="Webdings" pitchFamily="18" charset="2"/>
              <a:buNone/>
            </a:pPr>
            <a:r>
              <a:rPr lang="en-US">
                <a:latin typeface="Century Gothic" pitchFamily="34" charset="0"/>
              </a:rPr>
              <a:t>	DaemonStatus [&lt;DaemonName&gt;]</a:t>
            </a:r>
          </a:p>
          <a:p>
            <a:pPr>
              <a:buFont typeface="Webdings" pitchFamily="18" charset="2"/>
              <a:buNone/>
            </a:pPr>
            <a:r>
              <a:rPr lang="en-US">
                <a:latin typeface="Century Gothic" pitchFamily="34" charset="0"/>
              </a:rPr>
              <a:t>	ResetDaemonConfiguration [&lt;DaemonName&gt;]</a:t>
            </a:r>
          </a:p>
          <a:p>
            <a:pPr>
              <a:buFont typeface="Webdings" pitchFamily="18" charset="2"/>
              <a:buNone/>
            </a:pPr>
            <a:r>
              <a:rPr lang="en-US">
                <a:latin typeface="Century Gothic" pitchFamily="34" charset="0"/>
              </a:rPr>
              <a:t>	Synchronize [Full|Limited|Topic&lt;XX&gt;]</a:t>
            </a: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9" name="Subtitle 6"/>
          <p:cNvSpPr>
            <a:spLocks noGrp="1"/>
          </p:cNvSpPr>
          <p:nvPr>
            <p:ph type="subTitle" idx="13"/>
          </p:nvPr>
        </p:nvSpPr>
        <p:spPr bwMode="auto">
          <a:xfrm>
            <a:off x="173038" y="341313"/>
            <a:ext cx="8201025"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Daemons Status</a:t>
            </a:r>
          </a:p>
        </p:txBody>
      </p:sp>
      <p:sp>
        <p:nvSpPr>
          <p:cNvPr id="114690" name="Title 7"/>
          <p:cNvSpPr>
            <a:spLocks noGrp="1"/>
          </p:cNvSpPr>
          <p:nvPr>
            <p:ph type="title"/>
          </p:nvPr>
        </p:nvSpPr>
        <p:spPr>
          <a:xfrm>
            <a:off x="1803400" y="6054725"/>
            <a:ext cx="7083425" cy="803275"/>
          </a:xfrm>
        </p:spPr>
        <p:txBody>
          <a:bodyPr/>
          <a:lstStyle/>
          <a:p>
            <a:pPr eaLnBrk="1" hangingPunct="1"/>
            <a:r>
              <a:rPr lang="en-US" smtClean="0">
                <a:solidFill>
                  <a:srgbClr val="BFBFBF"/>
                </a:solidFill>
              </a:rPr>
              <a:t>Daemons</a:t>
            </a:r>
          </a:p>
        </p:txBody>
      </p:sp>
      <p:sp>
        <p:nvSpPr>
          <p:cNvPr id="9" name="Content Placeholder 3"/>
          <p:cNvSpPr txBox="1">
            <a:spLocks/>
          </p:cNvSpPr>
          <p:nvPr/>
        </p:nvSpPr>
        <p:spPr>
          <a:xfrm>
            <a:off x="342900" y="1014413"/>
            <a:ext cx="7404100" cy="4691062"/>
          </a:xfrm>
          <a:prstGeom prst="rect">
            <a:avLst/>
          </a:prstGeom>
        </p:spPr>
        <p:txBody>
          <a:bodyPr>
            <a:normAutofit/>
          </a:bodyPr>
          <a:lstStyle/>
          <a:p>
            <a:pPr marL="266700" indent="-266700" fontAlgn="auto">
              <a:lnSpc>
                <a:spcPct val="95000"/>
              </a:lnSpc>
              <a:spcBef>
                <a:spcPts val="1200"/>
              </a:spcBef>
              <a:spcAft>
                <a:spcPts val="0"/>
              </a:spcAft>
              <a:buClr>
                <a:schemeClr val="accent6"/>
              </a:buClr>
              <a:buFont typeface="Arial" pitchFamily="34" charset="0"/>
              <a:buNone/>
              <a:defRPr/>
            </a:pPr>
            <a:endParaRPr lang="en-US" sz="1700" dirty="0">
              <a:solidFill>
                <a:srgbClr val="737373"/>
              </a:solidFill>
              <a:latin typeface="+mn-lt"/>
            </a:endParaRPr>
          </a:p>
          <a:p>
            <a:pPr marL="266700" indent="-266700" fontAlgn="auto">
              <a:lnSpc>
                <a:spcPct val="95000"/>
              </a:lnSpc>
              <a:spcBef>
                <a:spcPts val="1200"/>
              </a:spcBef>
              <a:spcAft>
                <a:spcPts val="0"/>
              </a:spcAft>
              <a:buClr>
                <a:schemeClr val="accent6"/>
              </a:buClr>
              <a:buFont typeface="Arial" pitchFamily="34" charset="0"/>
              <a:buChar char="•"/>
              <a:defRPr/>
            </a:pPr>
            <a:endParaRPr lang="en-US" sz="17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Char char="–"/>
              <a:defRPr/>
            </a:pPr>
            <a:endParaRPr lang="en-US" sz="2200" dirty="0">
              <a:solidFill>
                <a:srgbClr val="737373"/>
              </a:solidFill>
              <a:latin typeface="+mn-lt"/>
            </a:endParaRPr>
          </a:p>
        </p:txBody>
      </p:sp>
      <p:sp>
        <p:nvSpPr>
          <p:cNvPr id="114692" name="Rectangle 5"/>
          <p:cNvSpPr>
            <a:spLocks noChangeArrowheads="1"/>
          </p:cNvSpPr>
          <p:nvPr/>
        </p:nvSpPr>
        <p:spPr bwMode="auto">
          <a:xfrm>
            <a:off x="536575" y="900113"/>
            <a:ext cx="7881938" cy="4760912"/>
          </a:xfrm>
          <a:prstGeom prst="rect">
            <a:avLst/>
          </a:prstGeom>
          <a:noFill/>
          <a:ln w="9525">
            <a:noFill/>
            <a:miter lim="800000"/>
            <a:headEnd/>
            <a:tailEnd/>
          </a:ln>
        </p:spPr>
        <p:txBody>
          <a:bodyPr>
            <a:spAutoFit/>
          </a:bodyPr>
          <a:lstStyle/>
          <a:p>
            <a:r>
              <a:rPr lang="en-US" b="1">
                <a:latin typeface="Century Gothic" pitchFamily="34" charset="0"/>
              </a:rPr>
              <a:t>applicationcontrol.p  -ACTION DaemonStatus &lt;DaemonName&gt;</a:t>
            </a:r>
          </a:p>
          <a:p>
            <a:endParaRPr lang="en-US" b="1">
              <a:latin typeface="Century Gothic" pitchFamily="34" charset="0"/>
            </a:endParaRPr>
          </a:p>
          <a:p>
            <a:pPr lvl="1"/>
            <a:r>
              <a:rPr lang="en-US">
                <a:latin typeface="Century Gothic" pitchFamily="34" charset="0"/>
              </a:rPr>
              <a:t>Shows daemon status of named daemon</a:t>
            </a:r>
          </a:p>
          <a:p>
            <a:pPr lvl="1"/>
            <a:endParaRPr lang="en-US">
              <a:latin typeface="Century Gothic" pitchFamily="34" charset="0"/>
            </a:endParaRPr>
          </a:p>
          <a:p>
            <a:pPr lvl="1"/>
            <a:r>
              <a:rPr lang="en-US">
                <a:latin typeface="Century Gothic" pitchFamily="34" charset="0"/>
              </a:rPr>
              <a:t>If no name is specified, then all daemons are shown</a:t>
            </a:r>
          </a:p>
          <a:p>
            <a:pPr lvl="1"/>
            <a:r>
              <a:rPr lang="en-US">
                <a:latin typeface="Century Gothic" pitchFamily="34" charset="0"/>
              </a:rPr>
              <a:t>Shows :</a:t>
            </a:r>
          </a:p>
          <a:p>
            <a:pPr lvl="2"/>
            <a:r>
              <a:rPr lang="en-US">
                <a:latin typeface="Century Gothic" pitchFamily="34" charset="0"/>
              </a:rPr>
              <a:t>Name</a:t>
            </a:r>
          </a:p>
          <a:p>
            <a:pPr lvl="2"/>
            <a:r>
              <a:rPr lang="en-US">
                <a:latin typeface="Century Gothic" pitchFamily="34" charset="0"/>
              </a:rPr>
              <a:t>Running Status</a:t>
            </a:r>
          </a:p>
          <a:p>
            <a:pPr lvl="2"/>
            <a:r>
              <a:rPr lang="en-US">
                <a:latin typeface="Century Gothic" pitchFamily="34" charset="0"/>
              </a:rPr>
              <a:t>Running Instances</a:t>
            </a:r>
          </a:p>
          <a:p>
            <a:pPr lvl="2"/>
            <a:r>
              <a:rPr lang="en-US">
                <a:latin typeface="Century Gothic" pitchFamily="34" charset="0"/>
              </a:rPr>
              <a:t>Process IDs</a:t>
            </a:r>
          </a:p>
          <a:p>
            <a:pPr lvl="2"/>
            <a:r>
              <a:rPr lang="en-US">
                <a:latin typeface="Century Gothic" pitchFamily="34" charset="0"/>
              </a:rPr>
              <a:t>Start Date</a:t>
            </a:r>
          </a:p>
          <a:p>
            <a:pPr lvl="2"/>
            <a:r>
              <a:rPr lang="en-US">
                <a:latin typeface="Century Gothic" pitchFamily="34" charset="0"/>
              </a:rPr>
              <a:t>Log File</a:t>
            </a:r>
          </a:p>
          <a:p>
            <a:pPr lvl="2"/>
            <a:r>
              <a:rPr lang="en-US">
                <a:latin typeface="Century Gothic" pitchFamily="34" charset="0"/>
              </a:rPr>
              <a:t>Start Folder</a:t>
            </a:r>
          </a:p>
          <a:p>
            <a:pPr lvl="2"/>
            <a:r>
              <a:rPr lang="en-US">
                <a:latin typeface="Century Gothic" pitchFamily="34" charset="0"/>
              </a:rPr>
              <a:t>Login ID</a:t>
            </a:r>
          </a:p>
          <a:p>
            <a:pPr lvl="2"/>
            <a:r>
              <a:rPr lang="en-US">
                <a:latin typeface="Century Gothic" pitchFamily="34" charset="0"/>
              </a:rPr>
              <a:t>Other relevant information</a:t>
            </a:r>
          </a:p>
          <a:p>
            <a:endParaRPr lang="en-US" b="1">
              <a:latin typeface="Century Gothic" pitchFamily="34" charset="0"/>
            </a:endParaRPr>
          </a:p>
          <a:p>
            <a:endParaRPr lang="en-US" b="1">
              <a:latin typeface="Century Gothic"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itle 1"/>
          <p:cNvSpPr>
            <a:spLocks noGrp="1"/>
          </p:cNvSpPr>
          <p:nvPr>
            <p:ph type="title"/>
          </p:nvPr>
        </p:nvSpPr>
        <p:spPr>
          <a:xfrm>
            <a:off x="1897063" y="6054725"/>
            <a:ext cx="6989762" cy="803275"/>
          </a:xfrm>
        </p:spPr>
        <p:txBody>
          <a:bodyPr/>
          <a:lstStyle/>
          <a:p>
            <a:pPr eaLnBrk="1" hangingPunct="1"/>
            <a:r>
              <a:rPr lang="en-US" smtClean="0">
                <a:solidFill>
                  <a:srgbClr val="BFBFBF"/>
                </a:solidFill>
              </a:rPr>
              <a:t>QAD Enterprise Edition </a:t>
            </a:r>
          </a:p>
        </p:txBody>
      </p:sp>
      <p:sp>
        <p:nvSpPr>
          <p:cNvPr id="7" name="TextBox 6"/>
          <p:cNvSpPr txBox="1"/>
          <p:nvPr/>
        </p:nvSpPr>
        <p:spPr>
          <a:xfrm>
            <a:off x="987425" y="581025"/>
            <a:ext cx="7880350" cy="3077766"/>
          </a:xfrm>
          <a:prstGeom prst="rect">
            <a:avLst/>
          </a:prstGeom>
          <a:noFill/>
        </p:spPr>
        <p:txBody>
          <a:bodyPr>
            <a:spAutoFit/>
          </a:bodyPr>
          <a:lstStyle/>
          <a:p>
            <a:pPr fontAlgn="auto">
              <a:spcBef>
                <a:spcPts val="0"/>
              </a:spcBef>
              <a:spcAft>
                <a:spcPts val="0"/>
              </a:spcAft>
              <a:defRPr/>
            </a:pPr>
            <a:r>
              <a:rPr lang="en-US" sz="6600" smtClean="0">
                <a:latin typeface="+mj-lt"/>
              </a:rPr>
              <a:t>QAD Enterprise </a:t>
            </a:r>
            <a:r>
              <a:rPr lang="en-US" sz="6600" dirty="0">
                <a:latin typeface="+mj-lt"/>
              </a:rPr>
              <a:t>Edition</a:t>
            </a:r>
          </a:p>
          <a:p>
            <a:pPr fontAlgn="auto">
              <a:spcBef>
                <a:spcPts val="0"/>
              </a:spcBef>
              <a:spcAft>
                <a:spcPts val="0"/>
              </a:spcAft>
              <a:defRPr/>
            </a:pPr>
            <a:r>
              <a:rPr lang="en-US" sz="4400" dirty="0">
                <a:latin typeface="+mj-lt"/>
              </a:rPr>
              <a:t>Validate, Configure, Extend</a:t>
            </a:r>
          </a:p>
          <a:p>
            <a:pPr fontAlgn="auto">
              <a:spcBef>
                <a:spcPts val="0"/>
              </a:spcBef>
              <a:spcAft>
                <a:spcPts val="0"/>
              </a:spcAft>
              <a:defRPr/>
            </a:pPr>
            <a:endParaRPr lang="en-US" dirty="0">
              <a:solidFill>
                <a:srgbClr val="666666"/>
              </a:solidFill>
              <a:latin typeface="Century Gothic" pitchFamily="34" charset="0"/>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Reporting Framework</a:t>
            </a:r>
          </a:p>
        </p:txBody>
      </p:sp>
      <p:sp>
        <p:nvSpPr>
          <p:cNvPr id="116738"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Reporting Framework</a:t>
            </a:r>
          </a:p>
        </p:txBody>
      </p:sp>
      <p:pic>
        <p:nvPicPr>
          <p:cNvPr id="116739" name="Picture 2"/>
          <p:cNvPicPr>
            <a:picLocks noChangeAspect="1" noChangeArrowheads="1"/>
          </p:cNvPicPr>
          <p:nvPr/>
        </p:nvPicPr>
        <p:blipFill>
          <a:blip r:embed="rId3" cstate="print"/>
          <a:srcRect/>
          <a:stretch>
            <a:fillRect/>
          </a:stretch>
        </p:blipFill>
        <p:spPr bwMode="auto">
          <a:xfrm>
            <a:off x="638175" y="1001713"/>
            <a:ext cx="7329488" cy="45037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692150" y="1116013"/>
            <a:ext cx="7404100" cy="4691062"/>
          </a:xfrm>
        </p:spPr>
        <p:txBody>
          <a:bodyPr/>
          <a:lstStyle/>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18786"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New Reporting Architecture</a:t>
            </a:r>
          </a:p>
        </p:txBody>
      </p:sp>
      <p:sp>
        <p:nvSpPr>
          <p:cNvPr id="118787" name="Title 7"/>
          <p:cNvSpPr>
            <a:spLocks noGrp="1"/>
          </p:cNvSpPr>
          <p:nvPr>
            <p:ph type="title"/>
          </p:nvPr>
        </p:nvSpPr>
        <p:spPr>
          <a:xfrm>
            <a:off x="1803400" y="6054725"/>
            <a:ext cx="7083425" cy="803275"/>
          </a:xfrm>
        </p:spPr>
        <p:txBody>
          <a:bodyPr/>
          <a:lstStyle/>
          <a:p>
            <a:pPr eaLnBrk="1" hangingPunct="1"/>
            <a:r>
              <a:rPr lang="en-US" smtClean="0">
                <a:solidFill>
                  <a:srgbClr val="BFBFBF"/>
                </a:solidFill>
              </a:rPr>
              <a:t>Reporting Framework</a:t>
            </a:r>
          </a:p>
        </p:txBody>
      </p:sp>
      <p:sp>
        <p:nvSpPr>
          <p:cNvPr id="9" name="Content Placeholder 3"/>
          <p:cNvSpPr txBox="1">
            <a:spLocks/>
          </p:cNvSpPr>
          <p:nvPr/>
        </p:nvSpPr>
        <p:spPr>
          <a:xfrm>
            <a:off x="342900" y="1014413"/>
            <a:ext cx="7404100" cy="4691062"/>
          </a:xfrm>
          <a:prstGeom prst="rect">
            <a:avLst/>
          </a:prstGeom>
        </p:spPr>
        <p:txBody>
          <a:bodyPr>
            <a:normAutofit/>
          </a:bodyPr>
          <a:lstStyle/>
          <a:p>
            <a:pPr marL="266700" indent="-266700" fontAlgn="auto">
              <a:lnSpc>
                <a:spcPct val="95000"/>
              </a:lnSpc>
              <a:spcBef>
                <a:spcPts val="1200"/>
              </a:spcBef>
              <a:spcAft>
                <a:spcPts val="0"/>
              </a:spcAft>
              <a:buClr>
                <a:schemeClr val="accent6"/>
              </a:buClr>
              <a:buFont typeface="Arial" pitchFamily="34" charset="0"/>
              <a:buNone/>
              <a:defRPr/>
            </a:pPr>
            <a:endParaRPr lang="en-US" sz="1700" dirty="0">
              <a:solidFill>
                <a:srgbClr val="737373"/>
              </a:solidFill>
              <a:latin typeface="+mn-lt"/>
            </a:endParaRPr>
          </a:p>
          <a:p>
            <a:pPr marL="266700" indent="-266700" fontAlgn="auto">
              <a:lnSpc>
                <a:spcPct val="95000"/>
              </a:lnSpc>
              <a:spcBef>
                <a:spcPts val="1200"/>
              </a:spcBef>
              <a:spcAft>
                <a:spcPts val="0"/>
              </a:spcAft>
              <a:buClr>
                <a:schemeClr val="accent6"/>
              </a:buClr>
              <a:buFont typeface="Arial" pitchFamily="34" charset="0"/>
              <a:buChar char="•"/>
              <a:defRPr/>
            </a:pPr>
            <a:endParaRPr lang="en-US" sz="17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Char char="–"/>
              <a:defRPr/>
            </a:pPr>
            <a:endParaRPr lang="en-US" sz="2200" dirty="0">
              <a:solidFill>
                <a:srgbClr val="737373"/>
              </a:solidFill>
              <a:latin typeface="+mn-lt"/>
            </a:endParaRPr>
          </a:p>
        </p:txBody>
      </p:sp>
      <p:sp>
        <p:nvSpPr>
          <p:cNvPr id="118789" name="AutoShape 9"/>
          <p:cNvSpPr>
            <a:spLocks noChangeArrowheads="1"/>
          </p:cNvSpPr>
          <p:nvPr/>
        </p:nvSpPr>
        <p:spPr bwMode="auto">
          <a:xfrm rot="2199823">
            <a:off x="4038600" y="2217738"/>
            <a:ext cx="838200" cy="257175"/>
          </a:xfrm>
          <a:prstGeom prst="rightArrow">
            <a:avLst>
              <a:gd name="adj1" fmla="val 50000"/>
              <a:gd name="adj2" fmla="val 81481"/>
            </a:avLst>
          </a:prstGeom>
          <a:solidFill>
            <a:schemeClr val="accent1">
              <a:lumMod val="40000"/>
              <a:lumOff val="60000"/>
            </a:schemeClr>
          </a:solidFill>
          <a:ln w="9525">
            <a:solidFill>
              <a:schemeClr val="tx1"/>
            </a:solidFill>
            <a:miter lim="800000"/>
            <a:headEnd/>
            <a:tailEnd/>
          </a:ln>
        </p:spPr>
        <p:txBody>
          <a:bodyPr wrap="none" anchor="ctr"/>
          <a:lstStyle/>
          <a:p>
            <a:endParaRPr lang="en-US">
              <a:latin typeface="Century Gothic" pitchFamily="34" charset="0"/>
            </a:endParaRPr>
          </a:p>
        </p:txBody>
      </p:sp>
      <p:sp>
        <p:nvSpPr>
          <p:cNvPr id="118790" name="AutoShape 10"/>
          <p:cNvSpPr>
            <a:spLocks noChangeArrowheads="1"/>
          </p:cNvSpPr>
          <p:nvPr/>
        </p:nvSpPr>
        <p:spPr bwMode="auto">
          <a:xfrm rot="-2195466">
            <a:off x="4038600" y="3236913"/>
            <a:ext cx="838200" cy="257175"/>
          </a:xfrm>
          <a:prstGeom prst="rightArrow">
            <a:avLst>
              <a:gd name="adj1" fmla="val 50000"/>
              <a:gd name="adj2" fmla="val 81481"/>
            </a:avLst>
          </a:prstGeom>
          <a:solidFill>
            <a:schemeClr val="accent1">
              <a:lumMod val="40000"/>
              <a:lumOff val="60000"/>
            </a:schemeClr>
          </a:solidFill>
          <a:ln w="9525">
            <a:solidFill>
              <a:schemeClr val="tx1"/>
            </a:solidFill>
            <a:miter lim="800000"/>
            <a:headEnd/>
            <a:tailEnd/>
          </a:ln>
        </p:spPr>
        <p:txBody>
          <a:bodyPr wrap="none" anchor="ctr"/>
          <a:lstStyle/>
          <a:p>
            <a:endParaRPr lang="en-US">
              <a:latin typeface="Century Gothic" pitchFamily="34" charset="0"/>
            </a:endParaRPr>
          </a:p>
        </p:txBody>
      </p:sp>
      <p:sp>
        <p:nvSpPr>
          <p:cNvPr id="118791" name="AutoShape 13"/>
          <p:cNvSpPr>
            <a:spLocks noChangeArrowheads="1"/>
          </p:cNvSpPr>
          <p:nvPr/>
        </p:nvSpPr>
        <p:spPr bwMode="auto">
          <a:xfrm>
            <a:off x="2590800" y="3465513"/>
            <a:ext cx="1295400" cy="1524000"/>
          </a:xfrm>
          <a:prstGeom prst="can">
            <a:avLst>
              <a:gd name="adj" fmla="val 29412"/>
            </a:avLst>
          </a:prstGeom>
          <a:solidFill>
            <a:schemeClr val="accent1">
              <a:lumMod val="40000"/>
              <a:lumOff val="60000"/>
            </a:schemeClr>
          </a:solidFill>
          <a:ln w="9525">
            <a:solidFill>
              <a:schemeClr val="tx1"/>
            </a:solidFill>
            <a:round/>
            <a:headEnd/>
            <a:tailEnd/>
          </a:ln>
        </p:spPr>
        <p:txBody>
          <a:bodyPr wrap="none" anchor="ctr"/>
          <a:lstStyle/>
          <a:p>
            <a:pPr algn="ctr"/>
            <a:r>
              <a:rPr lang="en-US">
                <a:latin typeface="Century Gothic" pitchFamily="34" charset="0"/>
              </a:rPr>
              <a:t>Data</a:t>
            </a:r>
          </a:p>
          <a:p>
            <a:pPr algn="ctr"/>
            <a:r>
              <a:rPr lang="en-US">
                <a:latin typeface="Century Gothic" pitchFamily="34" charset="0"/>
              </a:rPr>
              <a:t>Source</a:t>
            </a:r>
          </a:p>
        </p:txBody>
      </p:sp>
      <p:sp>
        <p:nvSpPr>
          <p:cNvPr id="118792" name="AutoShape 14"/>
          <p:cNvSpPr>
            <a:spLocks noChangeArrowheads="1"/>
          </p:cNvSpPr>
          <p:nvPr/>
        </p:nvSpPr>
        <p:spPr bwMode="auto">
          <a:xfrm>
            <a:off x="7391400" y="2398713"/>
            <a:ext cx="914400" cy="914400"/>
          </a:xfrm>
          <a:prstGeom prst="foldedCorner">
            <a:avLst>
              <a:gd name="adj" fmla="val 12500"/>
            </a:avLst>
          </a:prstGeom>
          <a:solidFill>
            <a:schemeClr val="accent1">
              <a:lumMod val="40000"/>
              <a:lumOff val="60000"/>
            </a:schemeClr>
          </a:solidFill>
          <a:ln w="9525">
            <a:solidFill>
              <a:schemeClr val="tx1"/>
            </a:solidFill>
            <a:round/>
            <a:headEnd/>
            <a:tailEnd/>
          </a:ln>
        </p:spPr>
        <p:txBody>
          <a:bodyPr wrap="none" anchor="ctr"/>
          <a:lstStyle/>
          <a:p>
            <a:pPr algn="ctr"/>
            <a:r>
              <a:rPr lang="en-US">
                <a:latin typeface="Century Gothic" pitchFamily="34" charset="0"/>
              </a:rPr>
              <a:t>Report</a:t>
            </a:r>
          </a:p>
        </p:txBody>
      </p:sp>
      <p:sp>
        <p:nvSpPr>
          <p:cNvPr id="118793" name="Text Box 15"/>
          <p:cNvSpPr txBox="1">
            <a:spLocks noChangeArrowheads="1"/>
          </p:cNvSpPr>
          <p:nvPr/>
        </p:nvSpPr>
        <p:spPr bwMode="auto">
          <a:xfrm>
            <a:off x="7315200" y="3465513"/>
            <a:ext cx="1295400" cy="1281112"/>
          </a:xfrm>
          <a:prstGeom prst="rect">
            <a:avLst/>
          </a:prstGeom>
          <a:noFill/>
          <a:ln w="9525">
            <a:noFill/>
            <a:miter lim="800000"/>
            <a:headEnd/>
            <a:tailEnd/>
          </a:ln>
        </p:spPr>
        <p:txBody>
          <a:bodyPr>
            <a:spAutoFit/>
          </a:bodyPr>
          <a:lstStyle/>
          <a:p>
            <a:pPr>
              <a:spcBef>
                <a:spcPct val="50000"/>
              </a:spcBef>
              <a:buFontTx/>
              <a:buChar char="-"/>
            </a:pPr>
            <a:r>
              <a:rPr lang="en-US" sz="1200">
                <a:latin typeface="Century Gothic" pitchFamily="34" charset="0"/>
              </a:rPr>
              <a:t> UI Viewer</a:t>
            </a:r>
          </a:p>
          <a:p>
            <a:pPr>
              <a:spcBef>
                <a:spcPct val="50000"/>
              </a:spcBef>
              <a:buFontTx/>
              <a:buChar char="-"/>
            </a:pPr>
            <a:r>
              <a:rPr lang="en-US" sz="1200">
                <a:latin typeface="Century Gothic" pitchFamily="34" charset="0"/>
              </a:rPr>
              <a:t> PDF</a:t>
            </a:r>
          </a:p>
          <a:p>
            <a:pPr>
              <a:spcBef>
                <a:spcPct val="50000"/>
              </a:spcBef>
              <a:buFontTx/>
              <a:buChar char="-"/>
            </a:pPr>
            <a:r>
              <a:rPr lang="en-US" sz="1200">
                <a:latin typeface="Century Gothic" pitchFamily="34" charset="0"/>
              </a:rPr>
              <a:t> Excel</a:t>
            </a:r>
          </a:p>
          <a:p>
            <a:pPr>
              <a:spcBef>
                <a:spcPct val="50000"/>
              </a:spcBef>
              <a:buFontTx/>
              <a:buChar char="-"/>
            </a:pPr>
            <a:r>
              <a:rPr lang="en-US" sz="1200">
                <a:latin typeface="Century Gothic" pitchFamily="34" charset="0"/>
              </a:rPr>
              <a:t> User can send to printer</a:t>
            </a:r>
          </a:p>
        </p:txBody>
      </p:sp>
      <p:sp>
        <p:nvSpPr>
          <p:cNvPr id="118794" name="Text Box 16"/>
          <p:cNvSpPr txBox="1">
            <a:spLocks noChangeArrowheads="1"/>
          </p:cNvSpPr>
          <p:nvPr/>
        </p:nvSpPr>
        <p:spPr bwMode="auto">
          <a:xfrm>
            <a:off x="2667000" y="5080000"/>
            <a:ext cx="1676400" cy="823913"/>
          </a:xfrm>
          <a:prstGeom prst="rect">
            <a:avLst/>
          </a:prstGeom>
          <a:noFill/>
          <a:ln w="9525">
            <a:noFill/>
            <a:miter lim="800000"/>
            <a:headEnd/>
            <a:tailEnd/>
          </a:ln>
        </p:spPr>
        <p:txBody>
          <a:bodyPr>
            <a:spAutoFit/>
          </a:bodyPr>
          <a:lstStyle/>
          <a:p>
            <a:pPr>
              <a:spcBef>
                <a:spcPct val="50000"/>
              </a:spcBef>
              <a:buFontTx/>
              <a:buChar char="-"/>
            </a:pPr>
            <a:r>
              <a:rPr lang="en-US" sz="1200">
                <a:latin typeface="Century Gothic" pitchFamily="34" charset="0"/>
              </a:rPr>
              <a:t> Progress Program</a:t>
            </a:r>
          </a:p>
          <a:p>
            <a:pPr>
              <a:spcBef>
                <a:spcPct val="50000"/>
              </a:spcBef>
              <a:buFontTx/>
              <a:buChar char="-"/>
            </a:pPr>
            <a:r>
              <a:rPr lang="en-US" sz="1200">
                <a:latin typeface="Century Gothic" pitchFamily="34" charset="0"/>
              </a:rPr>
              <a:t> Browse</a:t>
            </a:r>
          </a:p>
          <a:p>
            <a:pPr>
              <a:spcBef>
                <a:spcPct val="50000"/>
              </a:spcBef>
              <a:buFontTx/>
              <a:buChar char="-"/>
            </a:pPr>
            <a:r>
              <a:rPr lang="en-US" sz="1200">
                <a:latin typeface="Century Gothic" pitchFamily="34" charset="0"/>
              </a:rPr>
              <a:t> Financial API</a:t>
            </a:r>
          </a:p>
        </p:txBody>
      </p:sp>
      <p:sp>
        <p:nvSpPr>
          <p:cNvPr id="118795" name="Rectangle 17"/>
          <p:cNvSpPr>
            <a:spLocks noChangeArrowheads="1"/>
          </p:cNvSpPr>
          <p:nvPr/>
        </p:nvSpPr>
        <p:spPr bwMode="auto">
          <a:xfrm>
            <a:off x="5105400" y="2170113"/>
            <a:ext cx="1371600" cy="1295400"/>
          </a:xfrm>
          <a:prstGeom prst="rect">
            <a:avLst/>
          </a:prstGeom>
          <a:solidFill>
            <a:schemeClr val="accent1">
              <a:lumMod val="40000"/>
              <a:lumOff val="60000"/>
            </a:schemeClr>
          </a:solidFill>
          <a:ln w="9525">
            <a:solidFill>
              <a:schemeClr val="tx1"/>
            </a:solidFill>
            <a:miter lim="800000"/>
            <a:headEnd/>
            <a:tailEnd/>
          </a:ln>
        </p:spPr>
        <p:txBody>
          <a:bodyPr wrap="none" anchor="ctr"/>
          <a:lstStyle/>
          <a:p>
            <a:pPr algn="ctr"/>
            <a:r>
              <a:rPr lang="en-US">
                <a:latin typeface="Century Gothic" pitchFamily="34" charset="0"/>
              </a:rPr>
              <a:t>Report</a:t>
            </a:r>
          </a:p>
          <a:p>
            <a:pPr algn="ctr"/>
            <a:r>
              <a:rPr lang="en-US">
                <a:latin typeface="Century Gothic" pitchFamily="34" charset="0"/>
              </a:rPr>
              <a:t>Render</a:t>
            </a:r>
          </a:p>
          <a:p>
            <a:pPr algn="ctr"/>
            <a:r>
              <a:rPr lang="en-US">
                <a:latin typeface="Century Gothic" pitchFamily="34" charset="0"/>
              </a:rPr>
              <a:t>Engine</a:t>
            </a:r>
          </a:p>
        </p:txBody>
      </p:sp>
      <p:sp>
        <p:nvSpPr>
          <p:cNvPr id="118796" name="Rectangle 18"/>
          <p:cNvSpPr>
            <a:spLocks noChangeArrowheads="1"/>
          </p:cNvSpPr>
          <p:nvPr/>
        </p:nvSpPr>
        <p:spPr bwMode="auto">
          <a:xfrm>
            <a:off x="2590800" y="1408113"/>
            <a:ext cx="1295400" cy="1066800"/>
          </a:xfrm>
          <a:prstGeom prst="rect">
            <a:avLst/>
          </a:prstGeom>
          <a:solidFill>
            <a:schemeClr val="accent1">
              <a:lumMod val="40000"/>
              <a:lumOff val="60000"/>
            </a:schemeClr>
          </a:solidFill>
          <a:ln w="9525">
            <a:solidFill>
              <a:schemeClr val="tx1"/>
            </a:solidFill>
            <a:miter lim="800000"/>
            <a:headEnd/>
            <a:tailEnd/>
          </a:ln>
        </p:spPr>
        <p:txBody>
          <a:bodyPr wrap="none" anchor="ctr"/>
          <a:lstStyle/>
          <a:p>
            <a:pPr algn="ctr"/>
            <a:r>
              <a:rPr lang="en-US">
                <a:latin typeface="Century Gothic" pitchFamily="34" charset="0"/>
              </a:rPr>
              <a:t>Pre-Render</a:t>
            </a:r>
          </a:p>
          <a:p>
            <a:pPr algn="ctr"/>
            <a:r>
              <a:rPr lang="en-US">
                <a:latin typeface="Century Gothic" pitchFamily="34" charset="0"/>
              </a:rPr>
              <a:t>Engine</a:t>
            </a:r>
          </a:p>
        </p:txBody>
      </p:sp>
      <p:sp>
        <p:nvSpPr>
          <p:cNvPr id="118797" name="Text Box 21"/>
          <p:cNvSpPr txBox="1">
            <a:spLocks noChangeArrowheads="1"/>
          </p:cNvSpPr>
          <p:nvPr/>
        </p:nvSpPr>
        <p:spPr bwMode="auto">
          <a:xfrm>
            <a:off x="2438400" y="2474913"/>
            <a:ext cx="1600200" cy="549275"/>
          </a:xfrm>
          <a:prstGeom prst="rect">
            <a:avLst/>
          </a:prstGeom>
          <a:noFill/>
          <a:ln w="9525">
            <a:noFill/>
            <a:miter lim="800000"/>
            <a:headEnd/>
            <a:tailEnd/>
          </a:ln>
        </p:spPr>
        <p:txBody>
          <a:bodyPr>
            <a:spAutoFit/>
          </a:bodyPr>
          <a:lstStyle/>
          <a:p>
            <a:pPr>
              <a:spcBef>
                <a:spcPct val="50000"/>
              </a:spcBef>
              <a:buFontTx/>
              <a:buChar char="-"/>
            </a:pPr>
            <a:r>
              <a:rPr lang="en-US" sz="1200">
                <a:latin typeface="Century Gothic" pitchFamily="34" charset="0"/>
              </a:rPr>
              <a:t> Applies Template</a:t>
            </a:r>
          </a:p>
          <a:p>
            <a:pPr>
              <a:spcBef>
                <a:spcPct val="50000"/>
              </a:spcBef>
              <a:buFontTx/>
              <a:buChar char="-"/>
            </a:pPr>
            <a:r>
              <a:rPr lang="en-US" sz="1200">
                <a:latin typeface="Century Gothic" pitchFamily="34" charset="0"/>
              </a:rPr>
              <a:t> Translates Labels</a:t>
            </a:r>
          </a:p>
        </p:txBody>
      </p:sp>
      <p:sp>
        <p:nvSpPr>
          <p:cNvPr id="118798" name="AutoShape 22"/>
          <p:cNvSpPr>
            <a:spLocks noChangeArrowheads="1"/>
          </p:cNvSpPr>
          <p:nvPr/>
        </p:nvSpPr>
        <p:spPr bwMode="auto">
          <a:xfrm>
            <a:off x="6629400" y="2703513"/>
            <a:ext cx="609600" cy="257175"/>
          </a:xfrm>
          <a:prstGeom prst="rightArrow">
            <a:avLst>
              <a:gd name="adj1" fmla="val 50000"/>
              <a:gd name="adj2" fmla="val 59259"/>
            </a:avLst>
          </a:prstGeom>
          <a:solidFill>
            <a:schemeClr val="accent1">
              <a:lumMod val="40000"/>
              <a:lumOff val="60000"/>
            </a:schemeClr>
          </a:solidFill>
          <a:ln w="9525">
            <a:solidFill>
              <a:schemeClr val="tx1"/>
            </a:solidFill>
            <a:miter lim="800000"/>
            <a:headEnd/>
            <a:tailEnd/>
          </a:ln>
        </p:spPr>
        <p:txBody>
          <a:bodyPr wrap="none" anchor="ctr"/>
          <a:lstStyle/>
          <a:p>
            <a:endParaRPr lang="en-US">
              <a:latin typeface="Century Gothic" pitchFamily="34" charset="0"/>
            </a:endParaRPr>
          </a:p>
        </p:txBody>
      </p:sp>
      <p:sp>
        <p:nvSpPr>
          <p:cNvPr id="118799" name="AutoShape 23"/>
          <p:cNvSpPr>
            <a:spLocks noChangeArrowheads="1"/>
          </p:cNvSpPr>
          <p:nvPr/>
        </p:nvSpPr>
        <p:spPr bwMode="auto">
          <a:xfrm>
            <a:off x="1828800" y="1789113"/>
            <a:ext cx="609600" cy="257175"/>
          </a:xfrm>
          <a:prstGeom prst="rightArrow">
            <a:avLst>
              <a:gd name="adj1" fmla="val 50000"/>
              <a:gd name="adj2" fmla="val 59259"/>
            </a:avLst>
          </a:prstGeom>
          <a:solidFill>
            <a:schemeClr val="accent1">
              <a:lumMod val="40000"/>
              <a:lumOff val="60000"/>
            </a:schemeClr>
          </a:solidFill>
          <a:ln w="9525">
            <a:solidFill>
              <a:schemeClr val="tx1"/>
            </a:solidFill>
            <a:miter lim="800000"/>
            <a:headEnd/>
            <a:tailEnd/>
          </a:ln>
        </p:spPr>
        <p:txBody>
          <a:bodyPr wrap="none" anchor="ctr"/>
          <a:lstStyle/>
          <a:p>
            <a:endParaRPr lang="en-US">
              <a:latin typeface="Century Gothic" pitchFamily="34" charset="0"/>
            </a:endParaRPr>
          </a:p>
        </p:txBody>
      </p:sp>
      <p:sp>
        <p:nvSpPr>
          <p:cNvPr id="118800" name="AutoShape 24"/>
          <p:cNvSpPr>
            <a:spLocks noChangeArrowheads="1"/>
          </p:cNvSpPr>
          <p:nvPr/>
        </p:nvSpPr>
        <p:spPr bwMode="auto">
          <a:xfrm>
            <a:off x="609600" y="1408113"/>
            <a:ext cx="1066800" cy="1066800"/>
          </a:xfrm>
          <a:prstGeom prst="foldedCorner">
            <a:avLst>
              <a:gd name="adj" fmla="val 12500"/>
            </a:avLst>
          </a:prstGeom>
          <a:solidFill>
            <a:schemeClr val="accent1">
              <a:lumMod val="40000"/>
              <a:lumOff val="60000"/>
            </a:schemeClr>
          </a:solidFill>
          <a:ln w="9525">
            <a:solidFill>
              <a:schemeClr val="tx1"/>
            </a:solidFill>
            <a:round/>
            <a:headEnd/>
            <a:tailEnd/>
          </a:ln>
        </p:spPr>
        <p:txBody>
          <a:bodyPr wrap="none" anchor="ctr"/>
          <a:lstStyle/>
          <a:p>
            <a:pPr algn="ctr"/>
            <a:r>
              <a:rPr lang="en-US">
                <a:latin typeface="Century Gothic" pitchFamily="34" charset="0"/>
              </a:rPr>
              <a:t>Report</a:t>
            </a:r>
          </a:p>
          <a:p>
            <a:pPr algn="ctr"/>
            <a:r>
              <a:rPr lang="en-US">
                <a:latin typeface="Century Gothic" pitchFamily="34" charset="0"/>
              </a:rPr>
              <a:t>Layout</a:t>
            </a:r>
          </a:p>
          <a:p>
            <a:pPr algn="ctr"/>
            <a:r>
              <a:rPr lang="en-US">
                <a:latin typeface="Century Gothic" pitchFamily="34" charset="0"/>
              </a:rPr>
              <a:t>Definition</a:t>
            </a: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692150" y="1116013"/>
            <a:ext cx="7404100" cy="4691062"/>
          </a:xfrm>
        </p:spPr>
        <p:txBody>
          <a:bodyPr/>
          <a:lstStyle/>
          <a:p>
            <a:pPr eaLnBrk="1" fontAlgn="auto" hangingPunct="1">
              <a:spcAft>
                <a:spcPts val="0"/>
              </a:spcAft>
              <a:buFont typeface="Arial" pitchFamily="34" charset="0"/>
              <a:buChar char="•"/>
              <a:defRPr/>
            </a:pPr>
            <a:r>
              <a:rPr lang="en-US" dirty="0" smtClean="0"/>
              <a:t>Report Framework seamlessly integrated into .NET UI</a:t>
            </a:r>
          </a:p>
          <a:p>
            <a:pPr eaLnBrk="1" fontAlgn="auto" hangingPunct="1">
              <a:spcAft>
                <a:spcPts val="0"/>
              </a:spcAft>
              <a:buFont typeface="Arial" pitchFamily="34" charset="0"/>
              <a:buChar char="•"/>
              <a:defRPr/>
            </a:pPr>
            <a:r>
              <a:rPr lang="en-US" dirty="0" smtClean="0"/>
              <a:t>No special installation needed</a:t>
            </a:r>
          </a:p>
          <a:p>
            <a:pPr eaLnBrk="1" fontAlgn="auto" hangingPunct="1">
              <a:spcAft>
                <a:spcPts val="0"/>
              </a:spcAft>
              <a:buFont typeface="Arial" pitchFamily="34" charset="0"/>
              <a:buChar char="•"/>
              <a:defRPr/>
            </a:pPr>
            <a:r>
              <a:rPr lang="en-US" dirty="0" smtClean="0"/>
              <a:t>No license fees to customers</a:t>
            </a:r>
          </a:p>
          <a:p>
            <a:pPr eaLnBrk="1" fontAlgn="auto" hangingPunct="1">
              <a:spcAft>
                <a:spcPts val="0"/>
              </a:spcAft>
              <a:buFont typeface="Arial" pitchFamily="34" charset="0"/>
              <a:buChar char="•"/>
              <a:defRPr/>
            </a:pPr>
            <a:r>
              <a:rPr lang="en-US" dirty="0" smtClean="0"/>
              <a:t>Report Server Installation</a:t>
            </a:r>
          </a:p>
          <a:p>
            <a:pPr lvl="1" eaLnBrk="1" fontAlgn="auto" hangingPunct="1">
              <a:spcAft>
                <a:spcPts val="0"/>
              </a:spcAft>
              <a:buFont typeface="Arial" pitchFamily="34" charset="0"/>
              <a:buChar char="–"/>
              <a:defRPr/>
            </a:pPr>
            <a:r>
              <a:rPr lang="en-US" dirty="0" smtClean="0"/>
              <a:t>Windows Operating System Required</a:t>
            </a:r>
          </a:p>
          <a:p>
            <a:pPr lvl="1" eaLnBrk="1" fontAlgn="auto" hangingPunct="1">
              <a:spcAft>
                <a:spcPts val="0"/>
              </a:spcAft>
              <a:buFont typeface="Arial" pitchFamily="34" charset="0"/>
              <a:buChar char="–"/>
              <a:defRPr/>
            </a:pPr>
            <a:r>
              <a:rPr lang="en-US" dirty="0" smtClean="0"/>
              <a:t>Run from the command line (no GUI)</a:t>
            </a:r>
          </a:p>
          <a:p>
            <a:pPr lvl="1" eaLnBrk="1" fontAlgn="auto" hangingPunct="1">
              <a:spcAft>
                <a:spcPts val="0"/>
              </a:spcAft>
              <a:buFont typeface="Arial" pitchFamily="34" charset="0"/>
              <a:buChar char="–"/>
              <a:defRPr/>
            </a:pPr>
            <a:r>
              <a:rPr lang="en-US" dirty="0" smtClean="0"/>
              <a:t>Multiple Server Deployment is fine</a:t>
            </a:r>
          </a:p>
          <a:p>
            <a:pPr marL="566738" lvl="2" indent="0" eaLnBrk="1" fontAlgn="auto" hangingPunct="1">
              <a:spcAft>
                <a:spcPts val="0"/>
              </a:spcAft>
              <a:buNone/>
              <a:defRPr/>
            </a:pPr>
            <a:r>
              <a:rPr lang="en-US" dirty="0" smtClean="0"/>
              <a:t>Failover / Load Balancing and so on</a:t>
            </a:r>
          </a:p>
          <a:p>
            <a:pPr eaLnBrk="1" fontAlgn="auto" hangingPunct="1">
              <a:spcAft>
                <a:spcPts val="0"/>
              </a:spcAft>
              <a:buFont typeface="Arial" pitchFamily="34" charset="0"/>
              <a:buNone/>
              <a:defRPr/>
            </a:pPr>
            <a:endParaRPr lang="en-US" dirty="0" smtClean="0"/>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20834"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Installation</a:t>
            </a:r>
          </a:p>
        </p:txBody>
      </p:sp>
      <p:sp>
        <p:nvSpPr>
          <p:cNvPr id="120835" name="Title 7"/>
          <p:cNvSpPr>
            <a:spLocks noGrp="1"/>
          </p:cNvSpPr>
          <p:nvPr>
            <p:ph type="title"/>
          </p:nvPr>
        </p:nvSpPr>
        <p:spPr>
          <a:xfrm>
            <a:off x="1803400" y="6054725"/>
            <a:ext cx="7083425" cy="803275"/>
          </a:xfrm>
        </p:spPr>
        <p:txBody>
          <a:bodyPr/>
          <a:lstStyle/>
          <a:p>
            <a:pPr eaLnBrk="1" hangingPunct="1"/>
            <a:r>
              <a:rPr lang="en-US" smtClean="0">
                <a:solidFill>
                  <a:srgbClr val="BFBFBF"/>
                </a:solidFill>
              </a:rPr>
              <a:t>Reporting Framework</a:t>
            </a:r>
          </a:p>
        </p:txBody>
      </p:sp>
      <p:sp>
        <p:nvSpPr>
          <p:cNvPr id="9" name="Content Placeholder 3"/>
          <p:cNvSpPr txBox="1">
            <a:spLocks/>
          </p:cNvSpPr>
          <p:nvPr/>
        </p:nvSpPr>
        <p:spPr>
          <a:xfrm>
            <a:off x="342900" y="1014413"/>
            <a:ext cx="7404100" cy="4691062"/>
          </a:xfrm>
          <a:prstGeom prst="rect">
            <a:avLst/>
          </a:prstGeom>
        </p:spPr>
        <p:txBody>
          <a:bodyPr>
            <a:normAutofit/>
          </a:bodyPr>
          <a:lstStyle/>
          <a:p>
            <a:pPr marL="266700" indent="-266700" fontAlgn="auto">
              <a:lnSpc>
                <a:spcPct val="95000"/>
              </a:lnSpc>
              <a:spcBef>
                <a:spcPts val="1200"/>
              </a:spcBef>
              <a:spcAft>
                <a:spcPts val="0"/>
              </a:spcAft>
              <a:buClr>
                <a:schemeClr val="accent6"/>
              </a:buClr>
              <a:buFont typeface="Arial" pitchFamily="34" charset="0"/>
              <a:buNone/>
              <a:defRPr/>
            </a:pPr>
            <a:endParaRPr lang="en-US" sz="1700" dirty="0">
              <a:solidFill>
                <a:srgbClr val="737373"/>
              </a:solidFill>
              <a:latin typeface="+mn-lt"/>
            </a:endParaRPr>
          </a:p>
          <a:p>
            <a:pPr marL="266700" indent="-266700" fontAlgn="auto">
              <a:lnSpc>
                <a:spcPct val="95000"/>
              </a:lnSpc>
              <a:spcBef>
                <a:spcPts val="1200"/>
              </a:spcBef>
              <a:spcAft>
                <a:spcPts val="0"/>
              </a:spcAft>
              <a:buClr>
                <a:schemeClr val="accent6"/>
              </a:buClr>
              <a:buFont typeface="Arial" pitchFamily="34" charset="0"/>
              <a:buChar char="•"/>
              <a:defRPr/>
            </a:pPr>
            <a:endParaRPr lang="en-US" sz="17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Char char="–"/>
              <a:defRPr/>
            </a:pPr>
            <a:endParaRPr lang="en-US" sz="2200" dirty="0">
              <a:solidFill>
                <a:srgbClr val="737373"/>
              </a:solidFill>
              <a:latin typeface="+mn-lt"/>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692150" y="1116013"/>
            <a:ext cx="7404100" cy="4691062"/>
          </a:xfrm>
        </p:spPr>
        <p:txBody>
          <a:bodyPr/>
          <a:lstStyle/>
          <a:p>
            <a:pPr eaLnBrk="1" fontAlgn="auto" hangingPunct="1">
              <a:spcAft>
                <a:spcPts val="0"/>
              </a:spcAft>
              <a:buNone/>
              <a:defRPr/>
            </a:pPr>
            <a:r>
              <a:rPr lang="en-US" dirty="0" smtClean="0"/>
              <a:t>Inputs</a:t>
            </a:r>
          </a:p>
          <a:p>
            <a:pPr eaLnBrk="1" fontAlgn="auto" hangingPunct="1">
              <a:spcAft>
                <a:spcPts val="0"/>
              </a:spcAft>
              <a:buFont typeface="Arial" pitchFamily="34" charset="0"/>
              <a:buChar char="•"/>
              <a:defRPr/>
            </a:pPr>
            <a:r>
              <a:rPr lang="en-US" dirty="0" smtClean="0"/>
              <a:t>Progress program (“Proxy”)</a:t>
            </a:r>
          </a:p>
          <a:p>
            <a:pPr lvl="1" eaLnBrk="1" fontAlgn="auto" hangingPunct="1">
              <a:spcAft>
                <a:spcPts val="0"/>
              </a:spcAft>
              <a:buFont typeface="Century Gothic" pitchFamily="34" charset="0"/>
              <a:buChar char="−"/>
              <a:defRPr/>
            </a:pPr>
            <a:r>
              <a:rPr lang="en-US" dirty="0" smtClean="0"/>
              <a:t>Most capable and flexible option</a:t>
            </a:r>
          </a:p>
          <a:p>
            <a:pPr lvl="1" eaLnBrk="1" fontAlgn="auto" hangingPunct="1">
              <a:spcAft>
                <a:spcPts val="0"/>
              </a:spcAft>
              <a:buFont typeface="Century Gothic" pitchFamily="34" charset="0"/>
              <a:buChar char="−"/>
              <a:defRPr/>
            </a:pPr>
            <a:r>
              <a:rPr lang="en-US" dirty="0" smtClean="0"/>
              <a:t>Requires coding</a:t>
            </a:r>
          </a:p>
          <a:p>
            <a:pPr eaLnBrk="1" fontAlgn="auto" hangingPunct="1">
              <a:spcAft>
                <a:spcPts val="0"/>
              </a:spcAft>
              <a:buFont typeface="Arial" pitchFamily="34" charset="0"/>
              <a:buChar char="•"/>
              <a:defRPr/>
            </a:pPr>
            <a:r>
              <a:rPr lang="en-US" dirty="0" smtClean="0"/>
              <a:t>Browse</a:t>
            </a:r>
          </a:p>
          <a:p>
            <a:pPr lvl="1" eaLnBrk="1" fontAlgn="auto" hangingPunct="1">
              <a:spcAft>
                <a:spcPts val="0"/>
              </a:spcAft>
              <a:buFont typeface="Century Gothic" pitchFamily="34" charset="0"/>
              <a:buChar char="−"/>
              <a:defRPr/>
            </a:pPr>
            <a:r>
              <a:rPr lang="en-US" dirty="0" smtClean="0"/>
              <a:t>Created with Browse Maintenance program</a:t>
            </a:r>
          </a:p>
          <a:p>
            <a:pPr lvl="1" eaLnBrk="1" fontAlgn="auto" hangingPunct="1">
              <a:spcAft>
                <a:spcPts val="0"/>
              </a:spcAft>
              <a:buFont typeface="Century Gothic" pitchFamily="34" charset="0"/>
              <a:buChar char="−"/>
              <a:defRPr/>
            </a:pPr>
            <a:r>
              <a:rPr lang="en-US" dirty="0" smtClean="0"/>
              <a:t>No coding required</a:t>
            </a:r>
          </a:p>
          <a:p>
            <a:pPr eaLnBrk="1" fontAlgn="auto" hangingPunct="1">
              <a:spcAft>
                <a:spcPts val="0"/>
              </a:spcAft>
              <a:buFont typeface="Arial" pitchFamily="34" charset="0"/>
              <a:buChar char="•"/>
              <a:defRPr/>
            </a:pPr>
            <a:r>
              <a:rPr lang="en-US" dirty="0" smtClean="0"/>
              <a:t>Financial Query API</a:t>
            </a:r>
          </a:p>
          <a:p>
            <a:pPr lvl="1" eaLnBrk="1" fontAlgn="auto" hangingPunct="1">
              <a:spcAft>
                <a:spcPts val="0"/>
              </a:spcAft>
              <a:buNone/>
              <a:defRPr/>
            </a:pPr>
            <a:r>
              <a:rPr lang="en-US" dirty="0" smtClean="0"/>
              <a:t>Created with CBF tool</a:t>
            </a:r>
          </a:p>
          <a:p>
            <a:pPr lvl="1" eaLnBrk="1" fontAlgn="auto" hangingPunct="1">
              <a:spcAft>
                <a:spcPts val="0"/>
              </a:spcAft>
              <a:buFont typeface="Arial" pitchFamily="34" charset="0"/>
              <a:buChar char="–"/>
              <a:defRPr/>
            </a:pPr>
            <a:endParaRPr lang="en-US" dirty="0" smtClean="0"/>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22882"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Inputs and Outputs</a:t>
            </a:r>
          </a:p>
        </p:txBody>
      </p:sp>
      <p:sp>
        <p:nvSpPr>
          <p:cNvPr id="122883" name="Title 7"/>
          <p:cNvSpPr>
            <a:spLocks noGrp="1"/>
          </p:cNvSpPr>
          <p:nvPr>
            <p:ph type="title"/>
          </p:nvPr>
        </p:nvSpPr>
        <p:spPr>
          <a:xfrm>
            <a:off x="1803400" y="6054725"/>
            <a:ext cx="7083425" cy="803275"/>
          </a:xfrm>
        </p:spPr>
        <p:txBody>
          <a:bodyPr/>
          <a:lstStyle/>
          <a:p>
            <a:pPr eaLnBrk="1" hangingPunct="1"/>
            <a:r>
              <a:rPr lang="en-US" smtClean="0">
                <a:solidFill>
                  <a:srgbClr val="BFBFBF"/>
                </a:solidFill>
              </a:rPr>
              <a:t>Reporting Framework</a:t>
            </a:r>
          </a:p>
        </p:txBody>
      </p:sp>
      <p:sp>
        <p:nvSpPr>
          <p:cNvPr id="9" name="Content Placeholder 3"/>
          <p:cNvSpPr txBox="1">
            <a:spLocks/>
          </p:cNvSpPr>
          <p:nvPr/>
        </p:nvSpPr>
        <p:spPr>
          <a:xfrm>
            <a:off x="342900" y="1014413"/>
            <a:ext cx="7404100" cy="4691062"/>
          </a:xfrm>
          <a:prstGeom prst="rect">
            <a:avLst/>
          </a:prstGeom>
        </p:spPr>
        <p:txBody>
          <a:bodyPr>
            <a:normAutofit/>
          </a:bodyPr>
          <a:lstStyle/>
          <a:p>
            <a:pPr marL="266700" indent="-266700" fontAlgn="auto">
              <a:lnSpc>
                <a:spcPct val="95000"/>
              </a:lnSpc>
              <a:spcBef>
                <a:spcPts val="1200"/>
              </a:spcBef>
              <a:spcAft>
                <a:spcPts val="0"/>
              </a:spcAft>
              <a:buClr>
                <a:schemeClr val="accent6"/>
              </a:buClr>
              <a:buFont typeface="Arial" pitchFamily="34" charset="0"/>
              <a:buNone/>
              <a:defRPr/>
            </a:pPr>
            <a:endParaRPr lang="en-US" sz="1700" dirty="0">
              <a:solidFill>
                <a:srgbClr val="737373"/>
              </a:solidFill>
              <a:latin typeface="+mn-lt"/>
            </a:endParaRPr>
          </a:p>
          <a:p>
            <a:pPr marL="266700" indent="-266700" fontAlgn="auto">
              <a:lnSpc>
                <a:spcPct val="95000"/>
              </a:lnSpc>
              <a:spcBef>
                <a:spcPts val="1200"/>
              </a:spcBef>
              <a:spcAft>
                <a:spcPts val="0"/>
              </a:spcAft>
              <a:buClr>
                <a:schemeClr val="accent6"/>
              </a:buClr>
              <a:buFont typeface="Arial" pitchFamily="34" charset="0"/>
              <a:buChar char="•"/>
              <a:defRPr/>
            </a:pPr>
            <a:endParaRPr lang="en-US" sz="17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Char char="–"/>
              <a:defRPr/>
            </a:pPr>
            <a:endParaRPr lang="en-US" sz="2200" dirty="0">
              <a:solidFill>
                <a:srgbClr val="737373"/>
              </a:solidFill>
              <a:latin typeface="+mn-lt"/>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692150" y="1116013"/>
            <a:ext cx="7404100" cy="4691062"/>
          </a:xfrm>
        </p:spPr>
        <p:txBody>
          <a:bodyPr/>
          <a:lstStyle/>
          <a:p>
            <a:pPr marL="0" indent="0" eaLnBrk="1" fontAlgn="auto" hangingPunct="1">
              <a:spcAft>
                <a:spcPts val="0"/>
              </a:spcAft>
              <a:buNone/>
              <a:defRPr/>
            </a:pPr>
            <a:r>
              <a:rPr lang="en-US" dirty="0" smtClean="0"/>
              <a:t>Outputs: </a:t>
            </a:r>
            <a:r>
              <a:rPr lang="en-US" sz="2200" dirty="0" smtClean="0"/>
              <a:t>Reports can be rendered in various formats</a:t>
            </a:r>
          </a:p>
          <a:p>
            <a:pPr eaLnBrk="1" fontAlgn="auto" hangingPunct="1">
              <a:spcAft>
                <a:spcPts val="0"/>
              </a:spcAft>
              <a:buFont typeface="Arial" pitchFamily="34" charset="0"/>
              <a:buChar char="•"/>
              <a:defRPr/>
            </a:pPr>
            <a:r>
              <a:rPr lang="en-US" sz="2200" dirty="0" smtClean="0"/>
              <a:t>.NET UI viewer form (“Document” format)</a:t>
            </a:r>
          </a:p>
          <a:p>
            <a:pPr eaLnBrk="1" fontAlgn="auto" hangingPunct="1">
              <a:spcAft>
                <a:spcPts val="0"/>
              </a:spcAft>
              <a:buFont typeface="Arial" pitchFamily="34" charset="0"/>
              <a:buChar char="•"/>
              <a:defRPr/>
            </a:pPr>
            <a:r>
              <a:rPr lang="en-US" sz="2200" dirty="0" smtClean="0"/>
              <a:t>PDF file</a:t>
            </a:r>
          </a:p>
          <a:p>
            <a:pPr eaLnBrk="1" fontAlgn="auto" hangingPunct="1">
              <a:spcAft>
                <a:spcPts val="0"/>
              </a:spcAft>
              <a:buFont typeface="Arial" pitchFamily="34" charset="0"/>
              <a:buChar char="•"/>
              <a:defRPr/>
            </a:pPr>
            <a:r>
              <a:rPr lang="en-US" sz="2200" dirty="0" smtClean="0"/>
              <a:t>Excel file</a:t>
            </a:r>
          </a:p>
          <a:p>
            <a:pPr lvl="1" eaLnBrk="1" fontAlgn="auto" hangingPunct="1">
              <a:spcAft>
                <a:spcPts val="0"/>
              </a:spcAft>
              <a:buFont typeface="Arial" pitchFamily="34" charset="0"/>
              <a:buChar char="–"/>
              <a:defRPr/>
            </a:pPr>
            <a:endParaRPr lang="en-US" dirty="0" smtClean="0"/>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24930"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Inputs and Outputs</a:t>
            </a:r>
          </a:p>
        </p:txBody>
      </p:sp>
      <p:sp>
        <p:nvSpPr>
          <p:cNvPr id="124931" name="Title 7"/>
          <p:cNvSpPr>
            <a:spLocks noGrp="1"/>
          </p:cNvSpPr>
          <p:nvPr>
            <p:ph type="title"/>
          </p:nvPr>
        </p:nvSpPr>
        <p:spPr>
          <a:xfrm>
            <a:off x="1803400" y="6054725"/>
            <a:ext cx="7083425" cy="803275"/>
          </a:xfrm>
        </p:spPr>
        <p:txBody>
          <a:bodyPr/>
          <a:lstStyle/>
          <a:p>
            <a:pPr eaLnBrk="1" hangingPunct="1"/>
            <a:r>
              <a:rPr lang="en-US" smtClean="0">
                <a:solidFill>
                  <a:srgbClr val="BFBFBF"/>
                </a:solidFill>
              </a:rPr>
              <a:t>Reporting Framework</a:t>
            </a: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692150" y="1116013"/>
            <a:ext cx="7404100" cy="4691062"/>
          </a:xfrm>
        </p:spPr>
        <p:txBody>
          <a:bodyPr/>
          <a:lstStyle/>
          <a:p>
            <a:pPr eaLnBrk="1" fontAlgn="auto" hangingPunct="1">
              <a:spcAft>
                <a:spcPts val="0"/>
              </a:spcAft>
              <a:buFont typeface="Arial" pitchFamily="34" charset="0"/>
              <a:buChar char="•"/>
              <a:defRPr/>
            </a:pPr>
            <a:r>
              <a:rPr lang="en-US" dirty="0" smtClean="0"/>
              <a:t>Report Resource Designer</a:t>
            </a:r>
          </a:p>
          <a:p>
            <a:pPr lvl="1" eaLnBrk="1" fontAlgn="auto" hangingPunct="1">
              <a:spcAft>
                <a:spcPts val="0"/>
              </a:spcAft>
              <a:buFont typeface="Arial" pitchFamily="34" charset="0"/>
              <a:buChar char="–"/>
              <a:defRPr/>
            </a:pPr>
            <a:r>
              <a:rPr lang="en-US" dirty="0" smtClean="0"/>
              <a:t>Used to create / modify report layouts</a:t>
            </a:r>
          </a:p>
          <a:p>
            <a:pPr lvl="1" eaLnBrk="1" fontAlgn="auto" hangingPunct="1">
              <a:spcAft>
                <a:spcPts val="0"/>
              </a:spcAft>
              <a:buFont typeface="Arial" pitchFamily="34" charset="0"/>
              <a:buChar char="–"/>
              <a:defRPr/>
            </a:pPr>
            <a:r>
              <a:rPr lang="en-US" dirty="0" smtClean="0"/>
              <a:t>What  you see is what you get layout editor</a:t>
            </a:r>
          </a:p>
          <a:p>
            <a:pPr eaLnBrk="1" fontAlgn="auto" hangingPunct="1">
              <a:spcAft>
                <a:spcPts val="0"/>
              </a:spcAft>
              <a:buFont typeface="Arial" pitchFamily="34" charset="0"/>
              <a:buChar char="•"/>
              <a:defRPr/>
            </a:pPr>
            <a:r>
              <a:rPr lang="en-US" dirty="0" smtClean="0"/>
              <a:t>Template Designer</a:t>
            </a:r>
          </a:p>
          <a:p>
            <a:pPr lvl="1" eaLnBrk="1" fontAlgn="auto" hangingPunct="1">
              <a:spcAft>
                <a:spcPts val="0"/>
              </a:spcAft>
              <a:buFont typeface="Arial" pitchFamily="34" charset="0"/>
              <a:buChar char="–"/>
              <a:defRPr/>
            </a:pPr>
            <a:r>
              <a:rPr lang="en-US" dirty="0" smtClean="0"/>
              <a:t>Used to create / modify templates</a:t>
            </a:r>
          </a:p>
          <a:p>
            <a:pPr lvl="1" eaLnBrk="1" fontAlgn="auto" hangingPunct="1">
              <a:spcAft>
                <a:spcPts val="0"/>
              </a:spcAft>
              <a:buFont typeface="Arial" pitchFamily="34" charset="0"/>
              <a:buChar char="–"/>
              <a:defRPr/>
            </a:pPr>
            <a:r>
              <a:rPr lang="en-US" dirty="0" smtClean="0"/>
              <a:t>Allows for mass changes to many reports by just changing the template</a:t>
            </a:r>
          </a:p>
          <a:p>
            <a:pPr lvl="1" eaLnBrk="1" fontAlgn="auto" hangingPunct="1">
              <a:spcAft>
                <a:spcPts val="0"/>
              </a:spcAft>
              <a:buFont typeface="Arial" pitchFamily="34" charset="0"/>
              <a:buChar char="–"/>
              <a:defRPr/>
            </a:pPr>
            <a:r>
              <a:rPr lang="en-US" dirty="0" smtClean="0"/>
              <a:t>Used for creating a corporate standard look and feel</a:t>
            </a:r>
          </a:p>
          <a:p>
            <a:pPr eaLnBrk="1" fontAlgn="auto" hangingPunct="1">
              <a:spcAft>
                <a:spcPts val="0"/>
              </a:spcAft>
              <a:buFont typeface="Arial" pitchFamily="34" charset="0"/>
              <a:buChar char="•"/>
              <a:defRPr/>
            </a:pPr>
            <a:endParaRPr lang="en-US" dirty="0" smtClean="0"/>
          </a:p>
          <a:p>
            <a:pPr lvl="1" eaLnBrk="1" fontAlgn="auto" hangingPunct="1">
              <a:spcAft>
                <a:spcPts val="0"/>
              </a:spcAft>
              <a:buFont typeface="Arial" pitchFamily="34" charset="0"/>
              <a:buNone/>
              <a:defRPr/>
            </a:pPr>
            <a:endParaRPr lang="en-US" dirty="0" smtClean="0"/>
          </a:p>
          <a:p>
            <a:pPr lvl="1" eaLnBrk="1" fontAlgn="auto" hangingPunct="1">
              <a:spcAft>
                <a:spcPts val="0"/>
              </a:spcAft>
              <a:buFont typeface="Arial" pitchFamily="34" charset="0"/>
              <a:buChar char="–"/>
              <a:defRPr/>
            </a:pPr>
            <a:endParaRPr lang="en-US" dirty="0" smtClean="0"/>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26978"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Report Design</a:t>
            </a:r>
          </a:p>
        </p:txBody>
      </p:sp>
      <p:sp>
        <p:nvSpPr>
          <p:cNvPr id="126979" name="Title 7"/>
          <p:cNvSpPr>
            <a:spLocks noGrp="1"/>
          </p:cNvSpPr>
          <p:nvPr>
            <p:ph type="title"/>
          </p:nvPr>
        </p:nvSpPr>
        <p:spPr>
          <a:xfrm>
            <a:off x="1803400" y="6054725"/>
            <a:ext cx="7083425" cy="803275"/>
          </a:xfrm>
        </p:spPr>
        <p:txBody>
          <a:bodyPr/>
          <a:lstStyle/>
          <a:p>
            <a:pPr eaLnBrk="1" hangingPunct="1"/>
            <a:r>
              <a:rPr lang="en-US" smtClean="0">
                <a:solidFill>
                  <a:srgbClr val="BFBFBF"/>
                </a:solidFill>
              </a:rPr>
              <a:t>Reporting Framework</a:t>
            </a:r>
          </a:p>
        </p:txBody>
      </p:sp>
      <p:sp>
        <p:nvSpPr>
          <p:cNvPr id="9" name="Content Placeholder 3"/>
          <p:cNvSpPr txBox="1">
            <a:spLocks/>
          </p:cNvSpPr>
          <p:nvPr/>
        </p:nvSpPr>
        <p:spPr>
          <a:xfrm>
            <a:off x="342900" y="1014413"/>
            <a:ext cx="7404100" cy="4691062"/>
          </a:xfrm>
          <a:prstGeom prst="rect">
            <a:avLst/>
          </a:prstGeom>
        </p:spPr>
        <p:txBody>
          <a:bodyPr>
            <a:normAutofit/>
          </a:bodyPr>
          <a:lstStyle/>
          <a:p>
            <a:pPr marL="266700" indent="-266700" fontAlgn="auto">
              <a:lnSpc>
                <a:spcPct val="95000"/>
              </a:lnSpc>
              <a:spcBef>
                <a:spcPts val="1200"/>
              </a:spcBef>
              <a:spcAft>
                <a:spcPts val="0"/>
              </a:spcAft>
              <a:buClr>
                <a:schemeClr val="accent6"/>
              </a:buClr>
              <a:buFont typeface="Arial" pitchFamily="34" charset="0"/>
              <a:buNone/>
              <a:defRPr/>
            </a:pPr>
            <a:endParaRPr lang="en-US" sz="1700" dirty="0">
              <a:solidFill>
                <a:srgbClr val="737373"/>
              </a:solidFill>
              <a:latin typeface="+mn-lt"/>
            </a:endParaRPr>
          </a:p>
          <a:p>
            <a:pPr marL="266700" indent="-266700" fontAlgn="auto">
              <a:lnSpc>
                <a:spcPct val="95000"/>
              </a:lnSpc>
              <a:spcBef>
                <a:spcPts val="1200"/>
              </a:spcBef>
              <a:spcAft>
                <a:spcPts val="0"/>
              </a:spcAft>
              <a:buClr>
                <a:schemeClr val="accent6"/>
              </a:buClr>
              <a:buFont typeface="Arial" pitchFamily="34" charset="0"/>
              <a:buChar char="•"/>
              <a:defRPr/>
            </a:pPr>
            <a:endParaRPr lang="en-US" sz="17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Char char="–"/>
              <a:defRPr/>
            </a:pPr>
            <a:endParaRPr lang="en-US" sz="2200" dirty="0">
              <a:solidFill>
                <a:srgbClr val="737373"/>
              </a:solidFill>
              <a:latin typeface="+mn-lt"/>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5" name="Content Placeholder 3"/>
          <p:cNvSpPr>
            <a:spLocks noGrp="1"/>
          </p:cNvSpPr>
          <p:nvPr>
            <p:ph idx="1"/>
          </p:nvPr>
        </p:nvSpPr>
        <p:spPr bwMode="auto">
          <a:xfrm>
            <a:off x="692150" y="1116013"/>
            <a:ext cx="7404100" cy="4691062"/>
          </a:xfrm>
          <a:noFill/>
          <a:ln>
            <a:miter lim="800000"/>
            <a:headEnd/>
            <a:tailEnd/>
          </a:ln>
        </p:spPr>
        <p:txBody>
          <a:bodyPr vert="horz" wrap="square" lIns="91440" tIns="45720" rIns="91440" bIns="45720" numCol="1" anchor="t" anchorCtr="0" compatLnSpc="1">
            <a:prstTxWarp prst="textNoShape">
              <a:avLst/>
            </a:prstTxWarp>
          </a:bodyPr>
          <a:lstStyle/>
          <a:p>
            <a:pPr marL="0" indent="0" eaLnBrk="1" hangingPunct="1">
              <a:buClr>
                <a:srgbClr val="FF9900"/>
              </a:buClr>
              <a:buNone/>
            </a:pPr>
            <a:r>
              <a:rPr lang="en-US" dirty="0" smtClean="0"/>
              <a:t>Reports are run from the </a:t>
            </a:r>
            <a:r>
              <a:rPr lang="en-US" dirty="0" err="1" smtClean="0"/>
              <a:t>AppShell</a:t>
            </a:r>
            <a:r>
              <a:rPr lang="en-US" dirty="0" smtClean="0"/>
              <a:t> with a menu item. </a:t>
            </a:r>
          </a:p>
          <a:p>
            <a:pPr eaLnBrk="1" hangingPunct="1">
              <a:buClr>
                <a:srgbClr val="FF9900"/>
              </a:buClr>
            </a:pPr>
            <a:r>
              <a:rPr lang="en-US" sz="2200" dirty="0" smtClean="0"/>
              <a:t>Report code must exist with at least one layout definition.</a:t>
            </a:r>
          </a:p>
          <a:p>
            <a:pPr eaLnBrk="1" hangingPunct="1">
              <a:buClr>
                <a:srgbClr val="FF9900"/>
              </a:buClr>
            </a:pPr>
            <a:r>
              <a:rPr lang="en-US" sz="2200" dirty="0" smtClean="0"/>
              <a:t>Use Menu System Maintenance with Exec Procedure Form </a:t>
            </a:r>
            <a:r>
              <a:rPr lang="en-US" sz="2200" dirty="0" smtClean="0">
                <a:sym typeface="Wingdings" pitchFamily="2" charset="2"/>
              </a:rPr>
              <a:t> urn:qad-report:c1:ReportCode</a:t>
            </a:r>
          </a:p>
          <a:p>
            <a:pPr eaLnBrk="1" hangingPunct="1">
              <a:buClr>
                <a:srgbClr val="FF9900"/>
              </a:buClr>
            </a:pPr>
            <a:r>
              <a:rPr lang="en-US" sz="2200" dirty="0" smtClean="0">
                <a:sym typeface="Wingdings" pitchFamily="2" charset="2"/>
              </a:rPr>
              <a:t>Menu Security Tools as standard</a:t>
            </a:r>
          </a:p>
          <a:p>
            <a:pPr marL="290513" indent="0" eaLnBrk="1" hangingPunct="1">
              <a:buClr>
                <a:srgbClr val="FF9900"/>
              </a:buClr>
              <a:buNone/>
            </a:pPr>
            <a:r>
              <a:rPr lang="en-US" sz="2200" dirty="0" smtClean="0">
                <a:sym typeface="Wingdings" pitchFamily="2" charset="2"/>
              </a:rPr>
              <a:t>Role Permissions Maintain</a:t>
            </a:r>
            <a:endParaRPr lang="en-US" dirty="0" smtClean="0"/>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p:txBody>
      </p:sp>
      <p:sp>
        <p:nvSpPr>
          <p:cNvPr id="129026"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Security</a:t>
            </a:r>
          </a:p>
        </p:txBody>
      </p:sp>
      <p:sp>
        <p:nvSpPr>
          <p:cNvPr id="129027" name="Title 7"/>
          <p:cNvSpPr>
            <a:spLocks noGrp="1"/>
          </p:cNvSpPr>
          <p:nvPr>
            <p:ph type="title"/>
          </p:nvPr>
        </p:nvSpPr>
        <p:spPr>
          <a:xfrm>
            <a:off x="1803400" y="6054725"/>
            <a:ext cx="7083425" cy="803275"/>
          </a:xfrm>
        </p:spPr>
        <p:txBody>
          <a:bodyPr/>
          <a:lstStyle/>
          <a:p>
            <a:pPr eaLnBrk="1" hangingPunct="1"/>
            <a:r>
              <a:rPr lang="en-US" smtClean="0">
                <a:solidFill>
                  <a:srgbClr val="BFBFBF"/>
                </a:solidFill>
              </a:rPr>
              <a:t>Reporting Framework</a:t>
            </a:r>
          </a:p>
        </p:txBody>
      </p:sp>
      <p:sp>
        <p:nvSpPr>
          <p:cNvPr id="9" name="Content Placeholder 3"/>
          <p:cNvSpPr txBox="1">
            <a:spLocks/>
          </p:cNvSpPr>
          <p:nvPr/>
        </p:nvSpPr>
        <p:spPr>
          <a:xfrm>
            <a:off x="342900" y="1014413"/>
            <a:ext cx="7404100" cy="4691062"/>
          </a:xfrm>
          <a:prstGeom prst="rect">
            <a:avLst/>
          </a:prstGeom>
        </p:spPr>
        <p:txBody>
          <a:bodyPr>
            <a:normAutofit/>
          </a:bodyPr>
          <a:lstStyle/>
          <a:p>
            <a:pPr marL="266700" indent="-266700" fontAlgn="auto">
              <a:lnSpc>
                <a:spcPct val="95000"/>
              </a:lnSpc>
              <a:spcBef>
                <a:spcPts val="1200"/>
              </a:spcBef>
              <a:spcAft>
                <a:spcPts val="0"/>
              </a:spcAft>
              <a:buClr>
                <a:schemeClr val="accent6"/>
              </a:buClr>
              <a:buFont typeface="Arial" pitchFamily="34" charset="0"/>
              <a:buNone/>
              <a:defRPr/>
            </a:pPr>
            <a:endParaRPr lang="en-US" sz="1700" dirty="0">
              <a:solidFill>
                <a:srgbClr val="737373"/>
              </a:solidFill>
              <a:latin typeface="+mn-lt"/>
            </a:endParaRPr>
          </a:p>
          <a:p>
            <a:pPr marL="266700" indent="-266700" fontAlgn="auto">
              <a:lnSpc>
                <a:spcPct val="95000"/>
              </a:lnSpc>
              <a:spcBef>
                <a:spcPts val="1200"/>
              </a:spcBef>
              <a:spcAft>
                <a:spcPts val="0"/>
              </a:spcAft>
              <a:buClr>
                <a:schemeClr val="accent6"/>
              </a:buClr>
              <a:buFont typeface="Arial" pitchFamily="34" charset="0"/>
              <a:buChar char="•"/>
              <a:defRPr/>
            </a:pPr>
            <a:endParaRPr lang="en-US" sz="17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Char char="–"/>
              <a:defRPr/>
            </a:pPr>
            <a:endParaRPr lang="en-US" sz="2200" dirty="0">
              <a:solidFill>
                <a:srgbClr val="737373"/>
              </a:solidFill>
              <a:latin typeface="+mn-lt"/>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692150" y="1116013"/>
            <a:ext cx="7404100" cy="4691062"/>
          </a:xfrm>
        </p:spPr>
        <p:txBody>
          <a:bodyPr/>
          <a:lstStyle/>
          <a:p>
            <a:pPr eaLnBrk="1" fontAlgn="auto" hangingPunct="1">
              <a:spcAft>
                <a:spcPts val="0"/>
              </a:spcAft>
              <a:buFont typeface="Arial" pitchFamily="34" charset="0"/>
              <a:buChar char="•"/>
              <a:defRPr/>
            </a:pPr>
            <a:r>
              <a:rPr lang="en-US" dirty="0" smtClean="0"/>
              <a:t>These roles are used to grant access to the development and admin programs</a:t>
            </a:r>
          </a:p>
          <a:p>
            <a:pPr marL="406400" lvl="1" indent="0" eaLnBrk="1" fontAlgn="auto" hangingPunct="1">
              <a:spcAft>
                <a:spcPts val="0"/>
              </a:spcAft>
              <a:buNone/>
              <a:defRPr/>
            </a:pPr>
            <a:r>
              <a:rPr lang="en-US" dirty="0" smtClean="0"/>
              <a:t>Role view, role create, user role view, role membership maintain</a:t>
            </a:r>
          </a:p>
          <a:p>
            <a:pPr eaLnBrk="1" fontAlgn="auto" hangingPunct="1">
              <a:spcAft>
                <a:spcPts val="0"/>
              </a:spcAft>
              <a:buFont typeface="Arial" pitchFamily="34" charset="0"/>
              <a:buChar char="•"/>
              <a:defRPr/>
            </a:pPr>
            <a:r>
              <a:rPr lang="en-US" dirty="0" err="1" smtClean="0"/>
              <a:t>rptAdmin</a:t>
            </a:r>
            <a:r>
              <a:rPr lang="en-US" dirty="0" smtClean="0"/>
              <a:t> allows access to all reporting</a:t>
            </a:r>
          </a:p>
          <a:p>
            <a:pPr eaLnBrk="1" fontAlgn="auto" hangingPunct="1">
              <a:spcAft>
                <a:spcPts val="0"/>
              </a:spcAft>
              <a:buFont typeface="Arial" pitchFamily="34" charset="0"/>
              <a:buChar char="•"/>
              <a:defRPr/>
            </a:pPr>
            <a:r>
              <a:rPr lang="en-US" dirty="0" err="1" smtClean="0"/>
              <a:t>rptDesign</a:t>
            </a:r>
            <a:r>
              <a:rPr lang="en-US" dirty="0" smtClean="0"/>
              <a:t> allows access to a subset of design programs</a:t>
            </a:r>
          </a:p>
          <a:p>
            <a:pPr marL="406400" lvl="1" indent="0" eaLnBrk="1" fontAlgn="auto" hangingPunct="1">
              <a:spcAft>
                <a:spcPts val="0"/>
              </a:spcAft>
              <a:buNone/>
              <a:defRPr/>
            </a:pPr>
            <a:r>
              <a:rPr lang="en-US" dirty="0" smtClean="0"/>
              <a:t>Cannot schedule reports, for example</a:t>
            </a:r>
          </a:p>
          <a:p>
            <a:pPr lvl="1" eaLnBrk="1" fontAlgn="auto" hangingPunct="1">
              <a:spcAft>
                <a:spcPts val="0"/>
              </a:spcAft>
              <a:buFont typeface="Arial" pitchFamily="34" charset="0"/>
              <a:buNone/>
              <a:defRPr/>
            </a:pPr>
            <a:endParaRPr lang="en-US" dirty="0" smtClean="0"/>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31074"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Security – rptAdmin and rptDsgn roles</a:t>
            </a:r>
          </a:p>
        </p:txBody>
      </p:sp>
      <p:sp>
        <p:nvSpPr>
          <p:cNvPr id="131075" name="Title 7"/>
          <p:cNvSpPr>
            <a:spLocks noGrp="1"/>
          </p:cNvSpPr>
          <p:nvPr>
            <p:ph type="title"/>
          </p:nvPr>
        </p:nvSpPr>
        <p:spPr>
          <a:xfrm>
            <a:off x="1803400" y="6054725"/>
            <a:ext cx="7083425" cy="803275"/>
          </a:xfrm>
        </p:spPr>
        <p:txBody>
          <a:bodyPr/>
          <a:lstStyle/>
          <a:p>
            <a:pPr eaLnBrk="1" hangingPunct="1"/>
            <a:r>
              <a:rPr lang="en-US" smtClean="0">
                <a:solidFill>
                  <a:srgbClr val="BFBFBF"/>
                </a:solidFill>
              </a:rPr>
              <a:t>Reporting Framework</a:t>
            </a:r>
          </a:p>
        </p:txBody>
      </p:sp>
      <p:sp>
        <p:nvSpPr>
          <p:cNvPr id="9" name="Content Placeholder 3"/>
          <p:cNvSpPr txBox="1">
            <a:spLocks/>
          </p:cNvSpPr>
          <p:nvPr/>
        </p:nvSpPr>
        <p:spPr>
          <a:xfrm>
            <a:off x="342900" y="1014413"/>
            <a:ext cx="7404100" cy="4691062"/>
          </a:xfrm>
          <a:prstGeom prst="rect">
            <a:avLst/>
          </a:prstGeom>
        </p:spPr>
        <p:txBody>
          <a:bodyPr>
            <a:normAutofit/>
          </a:bodyPr>
          <a:lstStyle/>
          <a:p>
            <a:pPr marL="266700" indent="-266700" fontAlgn="auto">
              <a:lnSpc>
                <a:spcPct val="95000"/>
              </a:lnSpc>
              <a:spcBef>
                <a:spcPts val="1200"/>
              </a:spcBef>
              <a:spcAft>
                <a:spcPts val="0"/>
              </a:spcAft>
              <a:buClr>
                <a:schemeClr val="accent6"/>
              </a:buClr>
              <a:buFont typeface="Arial" pitchFamily="34" charset="0"/>
              <a:buNone/>
              <a:defRPr/>
            </a:pPr>
            <a:endParaRPr lang="en-US" sz="1700" dirty="0">
              <a:solidFill>
                <a:srgbClr val="737373"/>
              </a:solidFill>
              <a:latin typeface="+mn-lt"/>
            </a:endParaRPr>
          </a:p>
          <a:p>
            <a:pPr marL="266700" indent="-266700" fontAlgn="auto">
              <a:lnSpc>
                <a:spcPct val="95000"/>
              </a:lnSpc>
              <a:spcBef>
                <a:spcPts val="1200"/>
              </a:spcBef>
              <a:spcAft>
                <a:spcPts val="0"/>
              </a:spcAft>
              <a:buClr>
                <a:schemeClr val="accent6"/>
              </a:buClr>
              <a:buFont typeface="Arial" pitchFamily="34" charset="0"/>
              <a:buChar char="•"/>
              <a:defRPr/>
            </a:pPr>
            <a:endParaRPr lang="en-US" sz="17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Char char="–"/>
              <a:defRPr/>
            </a:pPr>
            <a:endParaRPr lang="en-US" sz="2200" dirty="0">
              <a:solidFill>
                <a:srgbClr val="737373"/>
              </a:solidFill>
              <a:latin typeface="+mn-lt"/>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1"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Scheduled Reports</a:t>
            </a:r>
          </a:p>
        </p:txBody>
      </p:sp>
      <p:sp>
        <p:nvSpPr>
          <p:cNvPr id="133122" name="Title 7"/>
          <p:cNvSpPr>
            <a:spLocks noGrp="1"/>
          </p:cNvSpPr>
          <p:nvPr>
            <p:ph type="title"/>
          </p:nvPr>
        </p:nvSpPr>
        <p:spPr>
          <a:xfrm>
            <a:off x="1803400" y="6054725"/>
            <a:ext cx="7083425" cy="803275"/>
          </a:xfrm>
        </p:spPr>
        <p:txBody>
          <a:bodyPr/>
          <a:lstStyle/>
          <a:p>
            <a:pPr eaLnBrk="1" hangingPunct="1"/>
            <a:r>
              <a:rPr lang="en-US" smtClean="0">
                <a:solidFill>
                  <a:srgbClr val="BFBFBF"/>
                </a:solidFill>
              </a:rPr>
              <a:t>Reporting Framework</a:t>
            </a:r>
          </a:p>
        </p:txBody>
      </p:sp>
      <p:sp>
        <p:nvSpPr>
          <p:cNvPr id="9" name="Content Placeholder 3"/>
          <p:cNvSpPr txBox="1">
            <a:spLocks/>
          </p:cNvSpPr>
          <p:nvPr/>
        </p:nvSpPr>
        <p:spPr>
          <a:xfrm>
            <a:off x="342900" y="1014413"/>
            <a:ext cx="7404100" cy="4691062"/>
          </a:xfrm>
          <a:prstGeom prst="rect">
            <a:avLst/>
          </a:prstGeom>
        </p:spPr>
        <p:txBody>
          <a:bodyPr>
            <a:normAutofit/>
          </a:bodyPr>
          <a:lstStyle/>
          <a:p>
            <a:pPr marL="266700" indent="-266700" fontAlgn="auto">
              <a:lnSpc>
                <a:spcPct val="95000"/>
              </a:lnSpc>
              <a:spcBef>
                <a:spcPts val="1200"/>
              </a:spcBef>
              <a:spcAft>
                <a:spcPts val="0"/>
              </a:spcAft>
              <a:buClr>
                <a:schemeClr val="accent6"/>
              </a:buClr>
              <a:buFont typeface="Arial" pitchFamily="34" charset="0"/>
              <a:buNone/>
              <a:defRPr/>
            </a:pPr>
            <a:endParaRPr lang="en-US" sz="1700" dirty="0">
              <a:solidFill>
                <a:srgbClr val="737373"/>
              </a:solidFill>
              <a:latin typeface="+mn-lt"/>
            </a:endParaRPr>
          </a:p>
          <a:p>
            <a:pPr marL="266700" indent="-266700" fontAlgn="auto">
              <a:lnSpc>
                <a:spcPct val="95000"/>
              </a:lnSpc>
              <a:spcBef>
                <a:spcPts val="1200"/>
              </a:spcBef>
              <a:spcAft>
                <a:spcPts val="0"/>
              </a:spcAft>
              <a:buClr>
                <a:schemeClr val="accent6"/>
              </a:buClr>
              <a:buFont typeface="Arial" pitchFamily="34" charset="0"/>
              <a:buChar char="•"/>
              <a:defRPr/>
            </a:pPr>
            <a:endParaRPr lang="en-US" sz="17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Char char="–"/>
              <a:defRPr/>
            </a:pPr>
            <a:endParaRPr lang="en-US" sz="2200" dirty="0">
              <a:solidFill>
                <a:srgbClr val="737373"/>
              </a:solidFill>
              <a:latin typeface="+mn-lt"/>
            </a:endParaRPr>
          </a:p>
        </p:txBody>
      </p:sp>
      <p:pic>
        <p:nvPicPr>
          <p:cNvPr id="133124" name="Picture 3"/>
          <p:cNvPicPr>
            <a:picLocks noChangeAspect="1" noChangeArrowheads="1"/>
          </p:cNvPicPr>
          <p:nvPr/>
        </p:nvPicPr>
        <p:blipFill>
          <a:blip r:embed="rId3" cstate="print"/>
          <a:srcRect/>
          <a:stretch>
            <a:fillRect/>
          </a:stretch>
        </p:blipFill>
        <p:spPr bwMode="auto">
          <a:xfrm>
            <a:off x="554038" y="1012825"/>
            <a:ext cx="7283450" cy="42449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692150" y="1219200"/>
            <a:ext cx="7404100" cy="4587875"/>
          </a:xfrm>
        </p:spPr>
        <p:txBody>
          <a:bodyPr/>
          <a:lstStyle/>
          <a:p>
            <a:pPr eaLnBrk="1" fontAlgn="auto" hangingPunct="1">
              <a:spcAft>
                <a:spcPts val="0"/>
              </a:spcAft>
              <a:buFont typeface="Arial" pitchFamily="34" charset="0"/>
              <a:buChar char="•"/>
              <a:defRPr/>
            </a:pPr>
            <a:r>
              <a:rPr lang="en-US" dirty="0" smtClean="0"/>
              <a:t>Every time the scheduler fires, a report server process is launched for a specific QAD batch ID (batch ID maintenance in QAD EE)</a:t>
            </a:r>
          </a:p>
          <a:p>
            <a:pPr eaLnBrk="1" fontAlgn="auto" hangingPunct="1">
              <a:spcAft>
                <a:spcPts val="0"/>
              </a:spcAft>
              <a:buFont typeface="Arial" pitchFamily="34" charset="0"/>
              <a:buChar char="•"/>
              <a:defRPr/>
            </a:pPr>
            <a:r>
              <a:rPr lang="en-US" dirty="0" smtClean="0"/>
              <a:t>Configure Task Scheduler to use command line to launch report server</a:t>
            </a:r>
          </a:p>
          <a:p>
            <a:pPr lvl="1" eaLnBrk="1" fontAlgn="auto" hangingPunct="1">
              <a:spcAft>
                <a:spcPts val="0"/>
              </a:spcAft>
              <a:buFont typeface="Arial" pitchFamily="34" charset="0"/>
              <a:buChar char="–"/>
              <a:defRPr/>
            </a:pPr>
            <a:r>
              <a:rPr lang="en-US" dirty="0" smtClean="0"/>
              <a:t>Local</a:t>
            </a:r>
          </a:p>
          <a:p>
            <a:pPr lvl="2" eaLnBrk="1" fontAlgn="auto" hangingPunct="1">
              <a:spcAft>
                <a:spcPts val="0"/>
              </a:spcAft>
              <a:buNone/>
              <a:defRPr/>
            </a:pPr>
            <a:r>
              <a:rPr lang="en-US" dirty="0" err="1" smtClean="0"/>
              <a:t>QAD.Client.exe</a:t>
            </a:r>
            <a:r>
              <a:rPr lang="en-US" dirty="0" smtClean="0"/>
              <a:t> –</a:t>
            </a:r>
            <a:r>
              <a:rPr lang="en-US" dirty="0" err="1" smtClean="0"/>
              <a:t>param.url:file</a:t>
            </a:r>
            <a:r>
              <a:rPr lang="en-US" dirty="0" smtClean="0"/>
              <a:t>:///c:/</a:t>
            </a:r>
            <a:r>
              <a:rPr lang="en-US" dirty="0" err="1" smtClean="0"/>
              <a:t>params.pf</a:t>
            </a:r>
            <a:endParaRPr lang="en-US" dirty="0" smtClean="0"/>
          </a:p>
          <a:p>
            <a:pPr lvl="1" eaLnBrk="1" fontAlgn="auto" hangingPunct="1">
              <a:spcAft>
                <a:spcPts val="0"/>
              </a:spcAft>
              <a:buFont typeface="Arial" pitchFamily="34" charset="0"/>
              <a:buChar char="–"/>
              <a:defRPr/>
            </a:pPr>
            <a:r>
              <a:rPr lang="en-US" dirty="0" smtClean="0"/>
              <a:t>Remote</a:t>
            </a:r>
          </a:p>
          <a:p>
            <a:pPr lvl="2" eaLnBrk="1" fontAlgn="auto" hangingPunct="1">
              <a:spcAft>
                <a:spcPts val="0"/>
              </a:spcAft>
              <a:buNone/>
              <a:defRPr/>
            </a:pPr>
            <a:r>
              <a:rPr lang="en-US" dirty="0" err="1" smtClean="0"/>
              <a:t>QAD.Client.exe</a:t>
            </a:r>
            <a:r>
              <a:rPr lang="en-US" dirty="0" smtClean="0"/>
              <a:t> –</a:t>
            </a:r>
            <a:r>
              <a:rPr lang="en-US" dirty="0" err="1" smtClean="0"/>
              <a:t>param.url:http</a:t>
            </a:r>
            <a:r>
              <a:rPr lang="en-US" dirty="0" smtClean="0"/>
              <a:t>://host/rpt/</a:t>
            </a:r>
            <a:r>
              <a:rPr lang="en-US" dirty="0" err="1" smtClean="0"/>
              <a:t>params.pf</a:t>
            </a:r>
            <a:endParaRPr lang="en-US" dirty="0" smtClean="0"/>
          </a:p>
          <a:p>
            <a:pPr lvl="1" eaLnBrk="1" fontAlgn="auto" hangingPunct="1">
              <a:spcAft>
                <a:spcPts val="0"/>
              </a:spcAft>
              <a:buFont typeface="Arial" pitchFamily="34" charset="0"/>
              <a:buNone/>
              <a:defRPr/>
            </a:pPr>
            <a:endParaRPr lang="en-US" dirty="0" smtClean="0"/>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35170"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Scheduled Reports Administration Using Windows Task Scheduler</a:t>
            </a:r>
          </a:p>
        </p:txBody>
      </p:sp>
      <p:sp>
        <p:nvSpPr>
          <p:cNvPr id="135171" name="Title 7"/>
          <p:cNvSpPr>
            <a:spLocks noGrp="1"/>
          </p:cNvSpPr>
          <p:nvPr>
            <p:ph type="title"/>
          </p:nvPr>
        </p:nvSpPr>
        <p:spPr>
          <a:xfrm>
            <a:off x="1803400" y="6054725"/>
            <a:ext cx="7083425" cy="803275"/>
          </a:xfrm>
        </p:spPr>
        <p:txBody>
          <a:bodyPr/>
          <a:lstStyle/>
          <a:p>
            <a:pPr eaLnBrk="1" hangingPunct="1"/>
            <a:r>
              <a:rPr lang="en-US" smtClean="0">
                <a:solidFill>
                  <a:srgbClr val="BFBFBF"/>
                </a:solidFill>
              </a:rPr>
              <a:t>Reporting Framework</a:t>
            </a:r>
          </a:p>
        </p:txBody>
      </p:sp>
      <p:sp>
        <p:nvSpPr>
          <p:cNvPr id="9" name="Content Placeholder 3"/>
          <p:cNvSpPr txBox="1">
            <a:spLocks/>
          </p:cNvSpPr>
          <p:nvPr/>
        </p:nvSpPr>
        <p:spPr>
          <a:xfrm>
            <a:off x="342900" y="1014413"/>
            <a:ext cx="7404100" cy="4691062"/>
          </a:xfrm>
          <a:prstGeom prst="rect">
            <a:avLst/>
          </a:prstGeom>
        </p:spPr>
        <p:txBody>
          <a:bodyPr>
            <a:normAutofit/>
          </a:bodyPr>
          <a:lstStyle/>
          <a:p>
            <a:pPr marL="266700" indent="-266700" fontAlgn="auto">
              <a:lnSpc>
                <a:spcPct val="95000"/>
              </a:lnSpc>
              <a:spcBef>
                <a:spcPts val="1200"/>
              </a:spcBef>
              <a:spcAft>
                <a:spcPts val="0"/>
              </a:spcAft>
              <a:buClr>
                <a:schemeClr val="accent6"/>
              </a:buClr>
              <a:buFont typeface="Arial" pitchFamily="34" charset="0"/>
              <a:buNone/>
              <a:defRPr/>
            </a:pPr>
            <a:endParaRPr lang="en-US" sz="1700" dirty="0">
              <a:solidFill>
                <a:srgbClr val="737373"/>
              </a:solidFill>
              <a:latin typeface="+mn-lt"/>
            </a:endParaRPr>
          </a:p>
          <a:p>
            <a:pPr marL="266700" indent="-266700" fontAlgn="auto">
              <a:lnSpc>
                <a:spcPct val="95000"/>
              </a:lnSpc>
              <a:spcBef>
                <a:spcPts val="1200"/>
              </a:spcBef>
              <a:spcAft>
                <a:spcPts val="0"/>
              </a:spcAft>
              <a:buClr>
                <a:schemeClr val="accent6"/>
              </a:buClr>
              <a:buFont typeface="Arial" pitchFamily="34" charset="0"/>
              <a:buChar char="•"/>
              <a:defRPr/>
            </a:pPr>
            <a:endParaRPr lang="en-US" sz="17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Char char="–"/>
              <a:defRPr/>
            </a:pPr>
            <a:endParaRPr lang="en-US" sz="2200" dirty="0">
              <a:solidFill>
                <a:srgbClr val="737373"/>
              </a:solidFill>
              <a:latin typeface="+mn-lt"/>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7" name="Picture 3"/>
          <p:cNvPicPr>
            <a:picLocks noChangeAspect="1" noChangeArrowheads="1"/>
          </p:cNvPicPr>
          <p:nvPr/>
        </p:nvPicPr>
        <p:blipFill>
          <a:blip r:embed="rId3" cstate="print"/>
          <a:srcRect/>
          <a:stretch>
            <a:fillRect/>
          </a:stretch>
        </p:blipFill>
        <p:spPr bwMode="auto">
          <a:xfrm>
            <a:off x="1214438" y="776288"/>
            <a:ext cx="6748462" cy="5259387"/>
          </a:xfrm>
          <a:prstGeom prst="rect">
            <a:avLst/>
          </a:prstGeom>
          <a:noFill/>
          <a:ln w="9525">
            <a:noFill/>
            <a:miter lim="800000"/>
            <a:headEnd/>
            <a:tailEnd/>
          </a:ln>
        </p:spPr>
      </p:pic>
      <p:sp>
        <p:nvSpPr>
          <p:cNvPr id="29698"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 Validating QAD Enterprise Edition</a:t>
            </a: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Reporting Framework</a:t>
            </a:r>
          </a:p>
        </p:txBody>
      </p:sp>
      <p:sp>
        <p:nvSpPr>
          <p:cNvPr id="137218" name="Content Placeholder 3"/>
          <p:cNvSpPr>
            <a:spLocks noGrp="1"/>
          </p:cNvSpPr>
          <p:nvPr>
            <p:ph idx="1"/>
          </p:nvPr>
        </p:nvSpPr>
        <p:spPr bwMode="auto">
          <a:xfrm>
            <a:off x="692150" y="1116013"/>
            <a:ext cx="7404100" cy="4691062"/>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80000"/>
              </a:lnSpc>
              <a:buClr>
                <a:srgbClr val="FF9900"/>
              </a:buClr>
            </a:pPr>
            <a:r>
              <a:rPr lang="en-US" sz="2000" smtClean="0"/>
              <a:t>Four MFG/PRO reports:</a:t>
            </a:r>
          </a:p>
          <a:p>
            <a:pPr eaLnBrk="1" hangingPunct="1">
              <a:lnSpc>
                <a:spcPct val="80000"/>
              </a:lnSpc>
              <a:buClr>
                <a:srgbClr val="FF9900"/>
              </a:buClr>
              <a:buFont typeface="Arial" charset="0"/>
              <a:buNone/>
            </a:pPr>
            <a:r>
              <a:rPr lang="en-US" sz="2000" smtClean="0">
                <a:latin typeface="Courier New" pitchFamily="49" charset="0"/>
                <a:cs typeface="Courier New" pitchFamily="49" charset="0"/>
              </a:rPr>
              <a:t/>
            </a:r>
            <a:br>
              <a:rPr lang="en-US" sz="2000" smtClean="0">
                <a:latin typeface="Courier New" pitchFamily="49" charset="0"/>
                <a:cs typeface="Courier New" pitchFamily="49" charset="0"/>
              </a:rPr>
            </a:br>
            <a:r>
              <a:rPr lang="en-US" sz="1600" smtClean="0">
                <a:latin typeface="Courier New" pitchFamily="49" charset="0"/>
                <a:cs typeface="Courier New" pitchFamily="49" charset="0"/>
              </a:rPr>
              <a:t>QAD_EMTReport (EMT Network Report)</a:t>
            </a:r>
            <a:br>
              <a:rPr lang="en-US" sz="1600" smtClean="0">
                <a:latin typeface="Courier New" pitchFamily="49" charset="0"/>
                <a:cs typeface="Courier New" pitchFamily="49" charset="0"/>
              </a:rPr>
            </a:br>
            <a:r>
              <a:rPr lang="en-US" sz="1600" smtClean="0">
                <a:latin typeface="Courier New" pitchFamily="49" charset="0"/>
                <a:cs typeface="Courier New" pitchFamily="49" charset="0"/>
              </a:rPr>
              <a:t>QAD_PrintAccRev (Accrued Revenue Report)</a:t>
            </a:r>
            <a:br>
              <a:rPr lang="en-US" sz="1600" smtClean="0">
                <a:latin typeface="Courier New" pitchFamily="49" charset="0"/>
                <a:cs typeface="Courier New" pitchFamily="49" charset="0"/>
              </a:rPr>
            </a:br>
            <a:r>
              <a:rPr lang="en-US" sz="1600" smtClean="0">
                <a:latin typeface="Courier New" pitchFamily="49" charset="0"/>
                <a:cs typeface="Courier New" pitchFamily="49" charset="0"/>
              </a:rPr>
              <a:t>QAD_PrintDefRev (Deferred Revenue Report)</a:t>
            </a:r>
            <a:br>
              <a:rPr lang="en-US" sz="1600" smtClean="0">
                <a:latin typeface="Courier New" pitchFamily="49" charset="0"/>
                <a:cs typeface="Courier New" pitchFamily="49" charset="0"/>
              </a:rPr>
            </a:br>
            <a:r>
              <a:rPr lang="en-US" sz="1600" smtClean="0">
                <a:latin typeface="Courier New" pitchFamily="49" charset="0"/>
                <a:cs typeface="Courier New" pitchFamily="49" charset="0"/>
              </a:rPr>
              <a:t>QAD_PrintISBItemTrackHist (ISB Item Track History Report)</a:t>
            </a:r>
          </a:p>
          <a:p>
            <a:pPr eaLnBrk="1" hangingPunct="1">
              <a:lnSpc>
                <a:spcPct val="80000"/>
              </a:lnSpc>
              <a:buClr>
                <a:srgbClr val="FF9900"/>
              </a:buClr>
            </a:pPr>
            <a:r>
              <a:rPr lang="en-US" sz="2000" smtClean="0"/>
              <a:t>Nine Enterprise Financials reports:</a:t>
            </a:r>
          </a:p>
          <a:p>
            <a:pPr eaLnBrk="1" hangingPunct="1">
              <a:lnSpc>
                <a:spcPct val="80000"/>
              </a:lnSpc>
              <a:buClr>
                <a:srgbClr val="FF9900"/>
              </a:buClr>
              <a:buFont typeface="Arial" charset="0"/>
              <a:buNone/>
            </a:pPr>
            <a:r>
              <a:rPr lang="en-US" sz="2000" smtClean="0"/>
              <a:t/>
            </a:r>
            <a:br>
              <a:rPr lang="en-US" sz="2000" smtClean="0"/>
            </a:br>
            <a:r>
              <a:rPr lang="en-US" sz="1600" smtClean="0">
                <a:latin typeface="Courier New" pitchFamily="49" charset="0"/>
                <a:cs typeface="Courier New" pitchFamily="49" charset="0"/>
              </a:rPr>
              <a:t>QAD_ChineseBalanceSheet</a:t>
            </a:r>
            <a:br>
              <a:rPr lang="en-US" sz="1600" smtClean="0">
                <a:latin typeface="Courier New" pitchFamily="49" charset="0"/>
                <a:cs typeface="Courier New" pitchFamily="49" charset="0"/>
              </a:rPr>
            </a:br>
            <a:r>
              <a:rPr lang="en-US" sz="1600" smtClean="0">
                <a:latin typeface="Courier New" pitchFamily="49" charset="0"/>
                <a:cs typeface="Courier New" pitchFamily="49" charset="0"/>
              </a:rPr>
              <a:t>QAD_ChineseIncomeStatement</a:t>
            </a:r>
            <a:br>
              <a:rPr lang="en-US" sz="1600" smtClean="0">
                <a:latin typeface="Courier New" pitchFamily="49" charset="0"/>
                <a:cs typeface="Courier New" pitchFamily="49" charset="0"/>
              </a:rPr>
            </a:br>
            <a:r>
              <a:rPr lang="en-US" sz="1600" smtClean="0">
                <a:latin typeface="Courier New" pitchFamily="49" charset="0"/>
                <a:cs typeface="Courier New" pitchFamily="49" charset="0"/>
              </a:rPr>
              <a:t>QAD_DaybookSetReport</a:t>
            </a:r>
            <a:br>
              <a:rPr lang="en-US" sz="1600" smtClean="0">
                <a:latin typeface="Courier New" pitchFamily="49" charset="0"/>
                <a:cs typeface="Courier New" pitchFamily="49" charset="0"/>
              </a:rPr>
            </a:br>
            <a:r>
              <a:rPr lang="en-US" sz="1600" smtClean="0">
                <a:latin typeface="Courier New" pitchFamily="49" charset="0"/>
                <a:cs typeface="Courier New" pitchFamily="49" charset="0"/>
              </a:rPr>
              <a:t>QAD_ItalianAPEUSalesTaxRegister</a:t>
            </a:r>
            <a:br>
              <a:rPr lang="en-US" sz="1600" smtClean="0">
                <a:latin typeface="Courier New" pitchFamily="49" charset="0"/>
                <a:cs typeface="Courier New" pitchFamily="49" charset="0"/>
              </a:rPr>
            </a:br>
            <a:r>
              <a:rPr lang="en-US" sz="1600" smtClean="0">
                <a:latin typeface="Courier New" pitchFamily="49" charset="0"/>
                <a:cs typeface="Courier New" pitchFamily="49" charset="0"/>
              </a:rPr>
              <a:t>QAD_ItalianAPEUTaxRegister</a:t>
            </a:r>
            <a:br>
              <a:rPr lang="en-US" sz="1600" smtClean="0">
                <a:latin typeface="Courier New" pitchFamily="49" charset="0"/>
                <a:cs typeface="Courier New" pitchFamily="49" charset="0"/>
              </a:rPr>
            </a:br>
            <a:r>
              <a:rPr lang="en-US" sz="1600" smtClean="0">
                <a:latin typeface="Courier New" pitchFamily="49" charset="0"/>
                <a:cs typeface="Courier New" pitchFamily="49" charset="0"/>
              </a:rPr>
              <a:t>QAD_ItalianAPTaxRegister</a:t>
            </a:r>
            <a:br>
              <a:rPr lang="en-US" sz="1600" smtClean="0">
                <a:latin typeface="Courier New" pitchFamily="49" charset="0"/>
                <a:cs typeface="Courier New" pitchFamily="49" charset="0"/>
              </a:rPr>
            </a:br>
            <a:r>
              <a:rPr lang="en-US" sz="1600" smtClean="0">
                <a:latin typeface="Courier New" pitchFamily="49" charset="0"/>
                <a:cs typeface="Courier New" pitchFamily="49" charset="0"/>
              </a:rPr>
              <a:t>QAD_ItalianARTaxRegister</a:t>
            </a:r>
            <a:br>
              <a:rPr lang="en-US" sz="1600" smtClean="0">
                <a:latin typeface="Courier New" pitchFamily="49" charset="0"/>
                <a:cs typeface="Courier New" pitchFamily="49" charset="0"/>
              </a:rPr>
            </a:br>
            <a:r>
              <a:rPr lang="en-US" sz="1600" smtClean="0">
                <a:latin typeface="Courier New" pitchFamily="49" charset="0"/>
                <a:cs typeface="Courier New" pitchFamily="49" charset="0"/>
              </a:rPr>
              <a:t>QAD_ItalianSuspTaxRegister</a:t>
            </a:r>
            <a:br>
              <a:rPr lang="en-US" sz="1600" smtClean="0">
                <a:latin typeface="Courier New" pitchFamily="49" charset="0"/>
                <a:cs typeface="Courier New" pitchFamily="49" charset="0"/>
              </a:rPr>
            </a:br>
            <a:r>
              <a:rPr lang="en-US" sz="1600" smtClean="0">
                <a:latin typeface="Courier New" pitchFamily="49" charset="0"/>
                <a:cs typeface="Courier New" pitchFamily="49" charset="0"/>
              </a:rPr>
              <a:t>QAD_ReportingDaybookExceptionReport</a:t>
            </a:r>
          </a:p>
          <a:p>
            <a:pPr eaLnBrk="1" hangingPunct="1">
              <a:lnSpc>
                <a:spcPct val="75000"/>
              </a:lnSpc>
              <a:buClr>
                <a:srgbClr val="FF9900"/>
              </a:buClr>
            </a:pPr>
            <a:endParaRPr lang="en-US" sz="2000" smtClean="0">
              <a:solidFill>
                <a:srgbClr val="737373"/>
              </a:solidFill>
            </a:endParaRPr>
          </a:p>
          <a:p>
            <a:pPr eaLnBrk="1" hangingPunct="1">
              <a:lnSpc>
                <a:spcPct val="75000"/>
              </a:lnSpc>
              <a:buClr>
                <a:srgbClr val="FF9900"/>
              </a:buClr>
              <a:buFont typeface="Arial" charset="0"/>
              <a:buNone/>
            </a:pPr>
            <a:endParaRPr lang="en-US" sz="1400" smtClean="0">
              <a:solidFill>
                <a:srgbClr val="737373"/>
              </a:solidFill>
            </a:endParaRPr>
          </a:p>
          <a:p>
            <a:pPr eaLnBrk="1" hangingPunct="1">
              <a:lnSpc>
                <a:spcPct val="75000"/>
              </a:lnSpc>
              <a:buClr>
                <a:srgbClr val="FF9900"/>
              </a:buClr>
            </a:pPr>
            <a:endParaRPr lang="en-US" sz="1400" smtClean="0">
              <a:solidFill>
                <a:srgbClr val="737373"/>
              </a:solidFill>
            </a:endParaRPr>
          </a:p>
          <a:p>
            <a:pPr lvl="1" eaLnBrk="1" hangingPunct="1">
              <a:lnSpc>
                <a:spcPct val="75000"/>
              </a:lnSpc>
              <a:buClr>
                <a:srgbClr val="FF9900"/>
              </a:buClr>
              <a:buFont typeface="Arial" charset="0"/>
              <a:buNone/>
            </a:pPr>
            <a:endParaRPr lang="en-US" sz="1900" smtClean="0">
              <a:solidFill>
                <a:srgbClr val="737373"/>
              </a:solidFill>
            </a:endParaRPr>
          </a:p>
          <a:p>
            <a:pPr lvl="1" eaLnBrk="1" hangingPunct="1">
              <a:lnSpc>
                <a:spcPct val="75000"/>
              </a:lnSpc>
              <a:buClr>
                <a:srgbClr val="FF9900"/>
              </a:buClr>
              <a:buFont typeface="Arial" charset="0"/>
              <a:buNone/>
            </a:pPr>
            <a:endParaRPr lang="en-US" sz="1900" smtClean="0">
              <a:solidFill>
                <a:srgbClr val="737373"/>
              </a:solidFill>
            </a:endParaRPr>
          </a:p>
          <a:p>
            <a:pPr lvl="1" eaLnBrk="1" hangingPunct="1">
              <a:lnSpc>
                <a:spcPct val="75000"/>
              </a:lnSpc>
              <a:buClr>
                <a:srgbClr val="FF9900"/>
              </a:buClr>
            </a:pPr>
            <a:endParaRPr lang="en-US" sz="1900" smtClean="0">
              <a:solidFill>
                <a:srgbClr val="737373"/>
              </a:solidFill>
            </a:endParaRPr>
          </a:p>
        </p:txBody>
      </p:sp>
      <p:sp>
        <p:nvSpPr>
          <p:cNvPr id="137219"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Released Reports in Enterprise Edition</a:t>
            </a: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Reporting Framework</a:t>
            </a:r>
          </a:p>
        </p:txBody>
      </p:sp>
      <p:sp>
        <p:nvSpPr>
          <p:cNvPr id="4" name="Content Placeholder 3"/>
          <p:cNvSpPr>
            <a:spLocks noGrp="1"/>
          </p:cNvSpPr>
          <p:nvPr>
            <p:ph idx="1"/>
          </p:nvPr>
        </p:nvSpPr>
        <p:spPr>
          <a:xfrm>
            <a:off x="692150" y="1116013"/>
            <a:ext cx="7404100" cy="4691062"/>
          </a:xfrm>
        </p:spPr>
        <p:txBody>
          <a:bodyPr/>
          <a:lstStyle/>
          <a:p>
            <a:pPr eaLnBrk="1" fontAlgn="auto" hangingPunct="1">
              <a:spcAft>
                <a:spcPts val="0"/>
              </a:spcAft>
              <a:buFont typeface="Arial" pitchFamily="34" charset="0"/>
              <a:buChar char="•"/>
              <a:defRPr/>
            </a:pPr>
            <a:r>
              <a:rPr lang="en-US" dirty="0" smtClean="0"/>
              <a:t>This was only an introduction to the Reporting Framework</a:t>
            </a:r>
          </a:p>
          <a:p>
            <a:pPr eaLnBrk="1" fontAlgn="auto" hangingPunct="1">
              <a:spcAft>
                <a:spcPts val="0"/>
              </a:spcAft>
              <a:buFont typeface="Arial" pitchFamily="34" charset="0"/>
              <a:buChar char="•"/>
              <a:defRPr/>
            </a:pPr>
            <a:r>
              <a:rPr lang="en-US" dirty="0" smtClean="0"/>
              <a:t>A detailed course on the Reporting Framework is available</a:t>
            </a:r>
          </a:p>
          <a:p>
            <a:pPr eaLnBrk="1" fontAlgn="auto" hangingPunct="1">
              <a:spcAft>
                <a:spcPts val="0"/>
              </a:spcAft>
              <a:buFont typeface="Arial" pitchFamily="34" charset="0"/>
              <a:buNone/>
              <a:defRPr/>
            </a:pPr>
            <a:endParaRPr lang="en-US" sz="1900" dirty="0" smtClean="0">
              <a:latin typeface="Courier New" pitchFamily="49" charset="0"/>
              <a:cs typeface="Courier New" pitchFamily="49" charset="0"/>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sz="1700"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sz="1700"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39267"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For Further Information</a:t>
            </a: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3" name="Title 1"/>
          <p:cNvSpPr>
            <a:spLocks noGrp="1"/>
          </p:cNvSpPr>
          <p:nvPr>
            <p:ph type="title"/>
          </p:nvPr>
        </p:nvSpPr>
        <p:spPr>
          <a:xfrm>
            <a:off x="1897063" y="6054725"/>
            <a:ext cx="6989762" cy="803275"/>
          </a:xfrm>
        </p:spPr>
        <p:txBody>
          <a:bodyPr/>
          <a:lstStyle/>
          <a:p>
            <a:pPr eaLnBrk="1" hangingPunct="1"/>
            <a:r>
              <a:rPr lang="en-US" smtClean="0">
                <a:solidFill>
                  <a:srgbClr val="BFBFBF"/>
                </a:solidFill>
              </a:rPr>
              <a:t>End of Lesson</a:t>
            </a:r>
          </a:p>
        </p:txBody>
      </p:sp>
      <p:sp>
        <p:nvSpPr>
          <p:cNvPr id="141314" name="TextBox 4"/>
          <p:cNvSpPr txBox="1">
            <a:spLocks noChangeArrowheads="1"/>
          </p:cNvSpPr>
          <p:nvPr/>
        </p:nvSpPr>
        <p:spPr bwMode="auto">
          <a:xfrm>
            <a:off x="668338" y="508000"/>
            <a:ext cx="6980237" cy="366713"/>
          </a:xfrm>
          <a:prstGeom prst="rect">
            <a:avLst/>
          </a:prstGeom>
          <a:noFill/>
          <a:ln w="9525">
            <a:noFill/>
            <a:miter lim="800000"/>
            <a:headEnd/>
            <a:tailEnd/>
          </a:ln>
        </p:spPr>
        <p:txBody>
          <a:bodyPr>
            <a:spAutoFit/>
          </a:bodyPr>
          <a:lstStyle/>
          <a:p>
            <a:r>
              <a:rPr lang="en-US">
                <a:solidFill>
                  <a:srgbClr val="666666"/>
                </a:solidFill>
                <a:latin typeface="Century Gothic" pitchFamily="34" charset="0"/>
              </a:rPr>
              <a:t>Next: Database Admin, Availability, Disaster Tolerance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Validating QAD Enterprise Edition</a:t>
            </a:r>
          </a:p>
        </p:txBody>
      </p:sp>
      <p:sp>
        <p:nvSpPr>
          <p:cNvPr id="4" name="Content Placeholder 3"/>
          <p:cNvSpPr>
            <a:spLocks noGrp="1"/>
          </p:cNvSpPr>
          <p:nvPr>
            <p:ph idx="1"/>
          </p:nvPr>
        </p:nvSpPr>
        <p:spPr>
          <a:xfrm>
            <a:off x="692150" y="1116013"/>
            <a:ext cx="7404100" cy="1133475"/>
          </a:xfrm>
        </p:spPr>
        <p:txBody>
          <a:bodyPr/>
          <a:lstStyle/>
          <a:p>
            <a:pPr eaLnBrk="1" fontAlgn="auto" hangingPunct="1">
              <a:lnSpc>
                <a:spcPct val="95000"/>
              </a:lnSpc>
              <a:spcAft>
                <a:spcPts val="0"/>
              </a:spcAft>
              <a:buNone/>
              <a:defRPr/>
            </a:pPr>
            <a:r>
              <a:rPr lang="en-US" dirty="0" smtClean="0">
                <a:solidFill>
                  <a:srgbClr val="737373"/>
                </a:solidFill>
                <a:latin typeface="+mn-lt"/>
              </a:rPr>
              <a:t>Can you log in via character UI?</a:t>
            </a:r>
          </a:p>
          <a:p>
            <a:pPr lvl="1" eaLnBrk="1" fontAlgn="auto" hangingPunct="1">
              <a:lnSpc>
                <a:spcPct val="95000"/>
              </a:lnSpc>
              <a:spcAft>
                <a:spcPts val="0"/>
              </a:spcAft>
              <a:buNone/>
              <a:defRPr/>
            </a:pPr>
            <a:r>
              <a:rPr lang="en-US" dirty="0" smtClean="0">
                <a:solidFill>
                  <a:srgbClr val="737373"/>
                </a:solidFill>
                <a:latin typeface="+mn-lt"/>
              </a:rPr>
              <a:t>[QDT]/</a:t>
            </a:r>
            <a:r>
              <a:rPr lang="en-US" dirty="0" err="1" smtClean="0">
                <a:solidFill>
                  <a:srgbClr val="737373"/>
                </a:solidFill>
                <a:latin typeface="+mn-lt"/>
              </a:rPr>
              <a:t>envs</a:t>
            </a:r>
            <a:r>
              <a:rPr lang="en-US" dirty="0" smtClean="0">
                <a:solidFill>
                  <a:srgbClr val="737373"/>
                </a:solidFill>
                <a:latin typeface="+mn-lt"/>
              </a:rPr>
              <a:t>/[</a:t>
            </a:r>
            <a:r>
              <a:rPr lang="en-US" dirty="0" err="1" smtClean="0">
                <a:solidFill>
                  <a:srgbClr val="737373"/>
                </a:solidFill>
                <a:latin typeface="+mn-lt"/>
              </a:rPr>
              <a:t>envname</a:t>
            </a:r>
            <a:r>
              <a:rPr lang="en-US" dirty="0" smtClean="0">
                <a:solidFill>
                  <a:srgbClr val="737373"/>
                </a:solidFill>
                <a:latin typeface="+mn-lt"/>
              </a:rPr>
              <a:t>]/scripts/client.[</a:t>
            </a:r>
            <a:r>
              <a:rPr lang="en-US" dirty="0" err="1" smtClean="0">
                <a:solidFill>
                  <a:srgbClr val="737373"/>
                </a:solidFill>
                <a:latin typeface="+mn-lt"/>
              </a:rPr>
              <a:t>envname</a:t>
            </a:r>
            <a:r>
              <a:rPr lang="en-US" dirty="0" smtClean="0">
                <a:solidFill>
                  <a:srgbClr val="737373"/>
                </a:solidFill>
                <a:latin typeface="+mn-lt"/>
              </a:rPr>
              <a:t>]</a:t>
            </a: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31747"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Quick Connectivity Check</a:t>
            </a:r>
          </a:p>
        </p:txBody>
      </p:sp>
      <p:pic>
        <p:nvPicPr>
          <p:cNvPr id="31748" name="Picture 4"/>
          <p:cNvPicPr>
            <a:picLocks noChangeAspect="1" noChangeArrowheads="1"/>
          </p:cNvPicPr>
          <p:nvPr/>
        </p:nvPicPr>
        <p:blipFill>
          <a:blip r:embed="rId3" cstate="print"/>
          <a:srcRect/>
          <a:stretch>
            <a:fillRect/>
          </a:stretch>
        </p:blipFill>
        <p:spPr bwMode="auto">
          <a:xfrm>
            <a:off x="1504950" y="2244725"/>
            <a:ext cx="6134100" cy="30956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Validating QAD Enterprise Edition</a:t>
            </a:r>
          </a:p>
        </p:txBody>
      </p:sp>
      <p:sp>
        <p:nvSpPr>
          <p:cNvPr id="4" name="Content Placeholder 3"/>
          <p:cNvSpPr>
            <a:spLocks noGrp="1"/>
          </p:cNvSpPr>
          <p:nvPr>
            <p:ph idx="1"/>
          </p:nvPr>
        </p:nvSpPr>
        <p:spPr>
          <a:xfrm>
            <a:off x="696913" y="1101499"/>
            <a:ext cx="7399337" cy="596900"/>
          </a:xfrm>
        </p:spPr>
        <p:txBody>
          <a:bodyPr/>
          <a:lstStyle/>
          <a:p>
            <a:pPr eaLnBrk="1" fontAlgn="auto" hangingPunct="1">
              <a:lnSpc>
                <a:spcPct val="95000"/>
              </a:lnSpc>
              <a:spcAft>
                <a:spcPts val="0"/>
              </a:spcAft>
              <a:buNone/>
              <a:defRPr/>
            </a:pPr>
            <a:r>
              <a:rPr lang="en-US" dirty="0" smtClean="0">
                <a:solidFill>
                  <a:srgbClr val="737373"/>
                </a:solidFill>
                <a:latin typeface="+mn-lt"/>
              </a:rPr>
              <a:t>Can you log in via the QAD .NET UI?</a:t>
            </a: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33795"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Quick Connectivity Check</a:t>
            </a:r>
          </a:p>
        </p:txBody>
      </p:sp>
      <p:pic>
        <p:nvPicPr>
          <p:cNvPr id="33796" name="Picture 2"/>
          <p:cNvPicPr>
            <a:picLocks noChangeAspect="1" noChangeArrowheads="1"/>
          </p:cNvPicPr>
          <p:nvPr/>
        </p:nvPicPr>
        <p:blipFill>
          <a:blip r:embed="rId3" cstate="print"/>
          <a:srcRect/>
          <a:stretch>
            <a:fillRect/>
          </a:stretch>
        </p:blipFill>
        <p:spPr bwMode="auto">
          <a:xfrm>
            <a:off x="287338" y="1628775"/>
            <a:ext cx="3022600" cy="2071688"/>
          </a:xfrm>
          <a:prstGeom prst="rect">
            <a:avLst/>
          </a:prstGeom>
          <a:noFill/>
          <a:ln w="9525">
            <a:noFill/>
            <a:miter lim="800000"/>
            <a:headEnd/>
            <a:tailEnd/>
          </a:ln>
        </p:spPr>
      </p:pic>
      <p:pic>
        <p:nvPicPr>
          <p:cNvPr id="33797" name="Picture 3"/>
          <p:cNvPicPr>
            <a:picLocks noChangeAspect="1" noChangeArrowheads="1"/>
          </p:cNvPicPr>
          <p:nvPr/>
        </p:nvPicPr>
        <p:blipFill>
          <a:blip r:embed="rId4" cstate="print"/>
          <a:srcRect/>
          <a:stretch>
            <a:fillRect/>
          </a:stretch>
        </p:blipFill>
        <p:spPr bwMode="auto">
          <a:xfrm>
            <a:off x="2830513" y="2209800"/>
            <a:ext cx="5184775" cy="32829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Validating QAD Enterprise Edition</a:t>
            </a:r>
          </a:p>
        </p:txBody>
      </p:sp>
      <p:sp>
        <p:nvSpPr>
          <p:cNvPr id="4" name="Content Placeholder 3"/>
          <p:cNvSpPr>
            <a:spLocks noGrp="1"/>
          </p:cNvSpPr>
          <p:nvPr>
            <p:ph idx="1"/>
          </p:nvPr>
        </p:nvSpPr>
        <p:spPr>
          <a:xfrm>
            <a:off x="696913" y="1116013"/>
            <a:ext cx="7399337" cy="1104900"/>
          </a:xfrm>
        </p:spPr>
        <p:txBody>
          <a:bodyPr>
            <a:normAutofit fontScale="92500"/>
          </a:bodyPr>
          <a:lstStyle/>
          <a:p>
            <a:pPr marL="0" indent="0" eaLnBrk="1" fontAlgn="auto" hangingPunct="1">
              <a:lnSpc>
                <a:spcPct val="95000"/>
              </a:lnSpc>
              <a:spcAft>
                <a:spcPts val="0"/>
              </a:spcAft>
              <a:buNone/>
              <a:defRPr/>
            </a:pPr>
            <a:r>
              <a:rPr lang="en-US" sz="2600" dirty="0" smtClean="0">
                <a:solidFill>
                  <a:srgbClr val="737373"/>
                </a:solidFill>
                <a:latin typeface="+mn-lt"/>
              </a:rPr>
              <a:t>Can you launch embedded Telnet?</a:t>
            </a:r>
          </a:p>
          <a:p>
            <a:pPr marL="0" lvl="1" indent="231775" eaLnBrk="1" fontAlgn="auto" hangingPunct="1">
              <a:lnSpc>
                <a:spcPct val="95000"/>
              </a:lnSpc>
              <a:spcAft>
                <a:spcPts val="0"/>
              </a:spcAft>
              <a:buNone/>
              <a:defRPr/>
            </a:pPr>
            <a:r>
              <a:rPr lang="en-US" dirty="0" smtClean="0">
                <a:solidFill>
                  <a:srgbClr val="737373"/>
                </a:solidFill>
                <a:latin typeface="+mn-lt"/>
              </a:rPr>
              <a:t>Example “Archive File Reload” or “License Registration”</a:t>
            </a: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35843"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Quick Connectivity Check</a:t>
            </a:r>
          </a:p>
        </p:txBody>
      </p:sp>
      <p:pic>
        <p:nvPicPr>
          <p:cNvPr id="35844" name="Picture 2"/>
          <p:cNvPicPr>
            <a:picLocks noChangeArrowheads="1"/>
          </p:cNvPicPr>
          <p:nvPr/>
        </p:nvPicPr>
        <p:blipFill>
          <a:blip r:embed="rId3" cstate="print"/>
          <a:srcRect/>
          <a:stretch>
            <a:fillRect/>
          </a:stretch>
        </p:blipFill>
        <p:spPr bwMode="auto">
          <a:xfrm>
            <a:off x="174169" y="2428885"/>
            <a:ext cx="8795385" cy="207454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QAD Corporate PPT Template">
  <a:themeElements>
    <a:clrScheme name="QAD Colour Scheme">
      <a:dk1>
        <a:srgbClr val="424242"/>
      </a:dk1>
      <a:lt1>
        <a:sysClr val="window" lastClr="FFFFFF"/>
      </a:lt1>
      <a:dk2>
        <a:srgbClr val="424242"/>
      </a:dk2>
      <a:lt2>
        <a:srgbClr val="FFFFFF"/>
      </a:lt2>
      <a:accent1>
        <a:srgbClr val="4F81BD"/>
      </a:accent1>
      <a:accent2>
        <a:srgbClr val="366092"/>
      </a:accent2>
      <a:accent3>
        <a:srgbClr val="95B3D7"/>
      </a:accent3>
      <a:accent4>
        <a:srgbClr val="9BBB59"/>
      </a:accent4>
      <a:accent5>
        <a:srgbClr val="969696"/>
      </a:accent5>
      <a:accent6>
        <a:srgbClr val="FF9900"/>
      </a:accent6>
      <a:hlink>
        <a:srgbClr val="779ECC"/>
      </a:hlink>
      <a:folHlink>
        <a:srgbClr val="7F7F7F"/>
      </a:folHlink>
    </a:clrScheme>
    <a:fontScheme name="QAD Font Header">
      <a:majorFont>
        <a:latin typeface="Century Gothic"/>
        <a:ea typeface=""/>
        <a:cs typeface=""/>
      </a:majorFont>
      <a:minorFont>
        <a:latin typeface="Century Gothic"/>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w="50800">
          <a:solidFill>
            <a:schemeClr val="bg1">
              <a:lumMod val="65000"/>
            </a:schemeClr>
          </a:solidFill>
          <a:tailEnd type="none"/>
        </a:ln>
        <a:effectLst>
          <a:outerShdw blurRad="50800" dist="38100" dir="2700000" algn="tl" rotWithShape="0">
            <a:prstClr val="black">
              <a:alpha val="40000"/>
            </a:prstClr>
          </a:outerShdw>
        </a:effectLst>
        <a:scene3d>
          <a:camera prst="orthographicFront"/>
          <a:lightRig rig="threePt" dir="t"/>
        </a:scene3d>
        <a:sp3d>
          <a:bevelT w="165100" prst="coolSlant"/>
        </a:sp3d>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dirty="0" smtClean="0">
            <a:solidFill>
              <a:srgbClr val="666666"/>
            </a:solidFill>
            <a:latin typeface="Century Gothic" pitchFamily="34"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 Corporate PPT Template</Template>
  <TotalTime>14267</TotalTime>
  <Words>3190</Words>
  <Application>Microsoft Office PowerPoint</Application>
  <PresentationFormat>On-screen Show (4:3)</PresentationFormat>
  <Paragraphs>683</Paragraphs>
  <Slides>62</Slides>
  <Notes>57</Notes>
  <HiddenSlides>0</HiddenSlides>
  <MMClips>0</MMClips>
  <ScaleCrop>false</ScaleCrop>
  <HeadingPairs>
    <vt:vector size="4" baseType="variant">
      <vt:variant>
        <vt:lpstr>Theme</vt:lpstr>
      </vt:variant>
      <vt:variant>
        <vt:i4>1</vt:i4>
      </vt:variant>
      <vt:variant>
        <vt:lpstr>Slide Titles</vt:lpstr>
      </vt:variant>
      <vt:variant>
        <vt:i4>62</vt:i4>
      </vt:variant>
    </vt:vector>
  </HeadingPairs>
  <TitlesOfParts>
    <vt:vector size="63" baseType="lpstr">
      <vt:lpstr>QAD Corporate PPT Template</vt:lpstr>
      <vt:lpstr>Slide 1</vt:lpstr>
      <vt:lpstr>Slide 2</vt:lpstr>
      <vt:lpstr>Introduction</vt:lpstr>
      <vt:lpstr>Agenda</vt:lpstr>
      <vt:lpstr>QAD Enterprise Edition </vt:lpstr>
      <vt:lpstr> Validating QAD Enterprise Edition</vt:lpstr>
      <vt:lpstr>Validating QAD Enterprise Edition</vt:lpstr>
      <vt:lpstr>Validating QAD Enterprise Edition</vt:lpstr>
      <vt:lpstr>Validating QAD Enterprise Edition</vt:lpstr>
      <vt:lpstr>Validating QAD Enterprise Edition</vt:lpstr>
      <vt:lpstr>Validating QAD Enterprise Edition</vt:lpstr>
      <vt:lpstr>Validating QAD Enterprise Edition</vt:lpstr>
      <vt:lpstr>Validating Enterprise Edition</vt:lpstr>
      <vt:lpstr>Validate Scripts</vt:lpstr>
      <vt:lpstr>Slide 15</vt:lpstr>
      <vt:lpstr>Log File Locations</vt:lpstr>
      <vt:lpstr>Log File Locations</vt:lpstr>
      <vt:lpstr>Enhanced Client Logging</vt:lpstr>
      <vt:lpstr>Enhanced Client Logging</vt:lpstr>
      <vt:lpstr>Enhanced Client Logging</vt:lpstr>
      <vt:lpstr>Enhanced Client Logging</vt:lpstr>
      <vt:lpstr>Enhanced Client Logging</vt:lpstr>
      <vt:lpstr>Important File Locations</vt:lpstr>
      <vt:lpstr>Important File Locations</vt:lpstr>
      <vt:lpstr>Important File Locations</vt:lpstr>
      <vt:lpstr>Important File Locations</vt:lpstr>
      <vt:lpstr>Troubleshooting</vt:lpstr>
      <vt:lpstr>Troubleshooting</vt:lpstr>
      <vt:lpstr>Troubleshooting</vt:lpstr>
      <vt:lpstr>Troubleshooting</vt:lpstr>
      <vt:lpstr>Troubleshooting</vt:lpstr>
      <vt:lpstr>Configuration Tips</vt:lpstr>
      <vt:lpstr>Configuration Tips</vt:lpstr>
      <vt:lpstr>Configuration Tips</vt:lpstr>
      <vt:lpstr>Configuration Tips</vt:lpstr>
      <vt:lpstr>Configuration Tips</vt:lpstr>
      <vt:lpstr>Configuration Tips</vt:lpstr>
      <vt:lpstr>Configuration Tips</vt:lpstr>
      <vt:lpstr>Configuration Tips</vt:lpstr>
      <vt:lpstr>Visibility Tips</vt:lpstr>
      <vt:lpstr>Visibility Tips</vt:lpstr>
      <vt:lpstr>Next</vt:lpstr>
      <vt:lpstr>Daemons</vt:lpstr>
      <vt:lpstr>Daemons</vt:lpstr>
      <vt:lpstr>Daemons</vt:lpstr>
      <vt:lpstr>Daemons</vt:lpstr>
      <vt:lpstr>Daemons</vt:lpstr>
      <vt:lpstr>Daemons</vt:lpstr>
      <vt:lpstr>Daemons</vt:lpstr>
      <vt:lpstr>Reporting Framework</vt:lpstr>
      <vt:lpstr>Reporting Framework</vt:lpstr>
      <vt:lpstr>Reporting Framework</vt:lpstr>
      <vt:lpstr>Reporting Framework</vt:lpstr>
      <vt:lpstr>Reporting Framework</vt:lpstr>
      <vt:lpstr>Reporting Framework</vt:lpstr>
      <vt:lpstr>Reporting Framework</vt:lpstr>
      <vt:lpstr>Reporting Framework</vt:lpstr>
      <vt:lpstr>Reporting Framework</vt:lpstr>
      <vt:lpstr>Reporting Framework</vt:lpstr>
      <vt:lpstr>Reporting Framework</vt:lpstr>
      <vt:lpstr>Reporting Framework</vt:lpstr>
      <vt:lpstr>End of Lesson</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Derek Bradley</dc:creator>
  <cp:lastModifiedBy>Administrator</cp:lastModifiedBy>
  <cp:revision>593</cp:revision>
  <dcterms:created xsi:type="dcterms:W3CDTF">2010-09-03T18:23:38Z</dcterms:created>
  <dcterms:modified xsi:type="dcterms:W3CDTF">2012-12-03T22:59:25Z</dcterms:modified>
</cp:coreProperties>
</file>