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handoutMasterIdLst>
    <p:handoutMasterId r:id="rId60"/>
  </p:handoutMasterIdLst>
  <p:sldIdLst>
    <p:sldId id="688" r:id="rId2"/>
    <p:sldId id="329" r:id="rId3"/>
    <p:sldId id="687" r:id="rId4"/>
    <p:sldId id="402" r:id="rId5"/>
    <p:sldId id="356" r:id="rId6"/>
    <p:sldId id="611" r:id="rId7"/>
    <p:sldId id="608" r:id="rId8"/>
    <p:sldId id="609" r:id="rId9"/>
    <p:sldId id="612" r:id="rId10"/>
    <p:sldId id="613" r:id="rId11"/>
    <p:sldId id="614" r:id="rId12"/>
    <p:sldId id="615" r:id="rId13"/>
    <p:sldId id="643" r:id="rId14"/>
    <p:sldId id="616" r:id="rId15"/>
    <p:sldId id="617" r:id="rId16"/>
    <p:sldId id="623" r:id="rId17"/>
    <p:sldId id="624" r:id="rId18"/>
    <p:sldId id="618" r:id="rId19"/>
    <p:sldId id="625" r:id="rId20"/>
    <p:sldId id="413" r:id="rId21"/>
    <p:sldId id="626" r:id="rId22"/>
    <p:sldId id="627" r:id="rId23"/>
    <p:sldId id="628" r:id="rId24"/>
    <p:sldId id="629" r:id="rId25"/>
    <p:sldId id="638" r:id="rId26"/>
    <p:sldId id="639" r:id="rId27"/>
    <p:sldId id="644" r:id="rId28"/>
    <p:sldId id="645" r:id="rId29"/>
    <p:sldId id="646" r:id="rId30"/>
    <p:sldId id="648" r:id="rId31"/>
    <p:sldId id="647" r:id="rId32"/>
    <p:sldId id="650" r:id="rId33"/>
    <p:sldId id="649" r:id="rId34"/>
    <p:sldId id="685" r:id="rId35"/>
    <p:sldId id="686" r:id="rId36"/>
    <p:sldId id="651" r:id="rId37"/>
    <p:sldId id="652" r:id="rId38"/>
    <p:sldId id="653" r:id="rId39"/>
    <p:sldId id="654" r:id="rId40"/>
    <p:sldId id="668" r:id="rId41"/>
    <p:sldId id="669" r:id="rId42"/>
    <p:sldId id="670" r:id="rId43"/>
    <p:sldId id="671" r:id="rId44"/>
    <p:sldId id="673" r:id="rId45"/>
    <p:sldId id="655" r:id="rId46"/>
    <p:sldId id="674" r:id="rId47"/>
    <p:sldId id="675" r:id="rId48"/>
    <p:sldId id="676" r:id="rId49"/>
    <p:sldId id="672" r:id="rId50"/>
    <p:sldId id="466" r:id="rId51"/>
    <p:sldId id="678" r:id="rId52"/>
    <p:sldId id="680" r:id="rId53"/>
    <p:sldId id="679" r:id="rId54"/>
    <p:sldId id="681" r:id="rId55"/>
    <p:sldId id="682" r:id="rId56"/>
    <p:sldId id="684" r:id="rId57"/>
    <p:sldId id="677" r:id="rId58"/>
  </p:sldIdLst>
  <p:sldSz cx="9144000" cy="6858000" type="screen4x3"/>
  <p:notesSz cx="6985000" cy="9271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illary Hope" initials="" lastIdx="20" clrIdx="0"/>
  <p:cmAuthor id="1" name="QAD"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81BD"/>
    <a:srgbClr val="0071B4"/>
    <a:srgbClr val="737373"/>
    <a:srgbClr val="366092"/>
    <a:srgbClr val="666666"/>
    <a:srgbClr val="98B5D8"/>
    <a:srgbClr val="CCDAEC"/>
    <a:srgbClr val="E2E2E2"/>
  </p:clrMru>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798" autoAdjust="0"/>
    <p:restoredTop sz="62785" autoAdjust="0"/>
  </p:normalViewPr>
  <p:slideViewPr>
    <p:cSldViewPr snapToGrid="0">
      <p:cViewPr>
        <p:scale>
          <a:sx n="66" d="100"/>
          <a:sy n="66" d="100"/>
        </p:scale>
        <p:origin x="-924" y="18"/>
      </p:cViewPr>
      <p:guideLst>
        <p:guide orient="horz" pos="280"/>
        <p:guide orient="horz" pos="1277"/>
        <p:guide orient="horz" pos="3457"/>
        <p:guide orient="horz" pos="3813"/>
        <p:guide orient="horz" pos="4245"/>
        <p:guide orient="horz" pos="717"/>
        <p:guide orient="horz" pos="461"/>
        <p:guide orient="horz" pos="2026"/>
        <p:guide pos="2868"/>
        <p:guide pos="376"/>
        <p:guide pos="4699"/>
        <p:guide pos="942"/>
        <p:guide pos="1921"/>
        <p:guide pos="1510"/>
        <p:guide pos="4189"/>
        <p:guide pos="1034"/>
      </p:guideLst>
    </p:cSldViewPr>
  </p:slideViewPr>
  <p:outlineViewPr>
    <p:cViewPr>
      <p:scale>
        <a:sx n="33" d="100"/>
        <a:sy n="33" d="100"/>
      </p:scale>
      <p:origin x="0" y="28920"/>
    </p:cViewPr>
    <p:sldLst>
      <p:sld r:id="rId1" collapse="1"/>
    </p:sldLst>
  </p:outlineViewPr>
  <p:notesTextViewPr>
    <p:cViewPr>
      <p:scale>
        <a:sx n="100" d="100"/>
        <a:sy n="100" d="100"/>
      </p:scale>
      <p:origin x="0" y="0"/>
    </p:cViewPr>
  </p:notesTextViewPr>
  <p:sorterViewPr>
    <p:cViewPr>
      <p:scale>
        <a:sx n="66" d="100"/>
        <a:sy n="66" d="100"/>
      </p:scale>
      <p:origin x="0" y="3744"/>
    </p:cViewPr>
  </p:sorterViewPr>
  <p:notesViewPr>
    <p:cSldViewPr snapToGrid="0">
      <p:cViewPr varScale="1">
        <p:scale>
          <a:sx n="61" d="100"/>
          <a:sy n="61" d="100"/>
        </p:scale>
        <p:origin x="-2820" y="-78"/>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_rels/viewProps.xml.rels><?xml version="1.0" encoding="UTF-8" standalone="yes"?>
<Relationships xmlns="http://schemas.openxmlformats.org/package/2006/relationships"><Relationship Id="rId1" Type="http://schemas.openxmlformats.org/officeDocument/2006/relationships/slide" Target="slides/slide4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0"/>
            <a:ext cx="3027466" cy="462283"/>
          </a:xfrm>
          <a:prstGeom prst="rect">
            <a:avLst/>
          </a:prstGeom>
          <a:noFill/>
          <a:ln w="9525">
            <a:noFill/>
            <a:miter lim="800000"/>
            <a:headEnd/>
            <a:tailEnd/>
          </a:ln>
        </p:spPr>
        <p:txBody>
          <a:bodyPr vert="horz" wrap="square" lIns="87857" tIns="43929" rIns="87857" bIns="43929" numCol="1" anchor="t" anchorCtr="0" compatLnSpc="1">
            <a:prstTxWarp prst="textNoShape">
              <a:avLst/>
            </a:prstTxWarp>
          </a:bodyPr>
          <a:lstStyle>
            <a:lvl1pPr defTabSz="878244">
              <a:defRPr sz="1200">
                <a:latin typeface="Calibri" pitchFamily="34" charset="0"/>
              </a:defRPr>
            </a:lvl1pPr>
          </a:lstStyle>
          <a:p>
            <a:pPr>
              <a:defRPr/>
            </a:pPr>
            <a:endParaRPr lang="en-GB"/>
          </a:p>
        </p:txBody>
      </p:sp>
      <p:sp>
        <p:nvSpPr>
          <p:cNvPr id="3" name="Date Placeholder 2"/>
          <p:cNvSpPr>
            <a:spLocks noGrp="1"/>
          </p:cNvSpPr>
          <p:nvPr>
            <p:ph type="dt" sz="quarter" idx="1"/>
          </p:nvPr>
        </p:nvSpPr>
        <p:spPr bwMode="auto">
          <a:xfrm>
            <a:off x="3955953" y="0"/>
            <a:ext cx="3027466" cy="462283"/>
          </a:xfrm>
          <a:prstGeom prst="rect">
            <a:avLst/>
          </a:prstGeom>
          <a:noFill/>
          <a:ln w="9525">
            <a:noFill/>
            <a:miter lim="800000"/>
            <a:headEnd/>
            <a:tailEnd/>
          </a:ln>
        </p:spPr>
        <p:txBody>
          <a:bodyPr vert="horz" wrap="square" lIns="87857" tIns="43929" rIns="87857" bIns="43929" numCol="1" anchor="t" anchorCtr="0" compatLnSpc="1">
            <a:prstTxWarp prst="textNoShape">
              <a:avLst/>
            </a:prstTxWarp>
          </a:bodyPr>
          <a:lstStyle>
            <a:lvl1pPr algn="r" defTabSz="878244">
              <a:defRPr sz="1200">
                <a:latin typeface="Calibri" pitchFamily="34" charset="0"/>
              </a:defRPr>
            </a:lvl1pPr>
          </a:lstStyle>
          <a:p>
            <a:pPr>
              <a:defRPr/>
            </a:pPr>
            <a:fld id="{F8150DD1-4468-440E-B781-1E09808C6D96}" type="datetimeFigureOut">
              <a:rPr lang="en-US"/>
              <a:pPr>
                <a:defRPr/>
              </a:pPr>
              <a:t>12/7/2012</a:t>
            </a:fld>
            <a:endParaRPr lang="en-GB"/>
          </a:p>
        </p:txBody>
      </p:sp>
      <p:sp>
        <p:nvSpPr>
          <p:cNvPr id="4" name="Footer Placeholder 3"/>
          <p:cNvSpPr>
            <a:spLocks noGrp="1"/>
          </p:cNvSpPr>
          <p:nvPr>
            <p:ph type="ftr" sz="quarter" idx="2"/>
          </p:nvPr>
        </p:nvSpPr>
        <p:spPr bwMode="auto">
          <a:xfrm>
            <a:off x="1" y="8807134"/>
            <a:ext cx="3027466" cy="462283"/>
          </a:xfrm>
          <a:prstGeom prst="rect">
            <a:avLst/>
          </a:prstGeom>
          <a:noFill/>
          <a:ln w="9525">
            <a:noFill/>
            <a:miter lim="800000"/>
            <a:headEnd/>
            <a:tailEnd/>
          </a:ln>
        </p:spPr>
        <p:txBody>
          <a:bodyPr vert="horz" wrap="square" lIns="87857" tIns="43929" rIns="87857" bIns="43929" numCol="1" anchor="b" anchorCtr="0" compatLnSpc="1">
            <a:prstTxWarp prst="textNoShape">
              <a:avLst/>
            </a:prstTxWarp>
          </a:bodyPr>
          <a:lstStyle>
            <a:lvl1pPr defTabSz="878244">
              <a:defRPr sz="1200">
                <a:latin typeface="Calibri" pitchFamily="34" charset="0"/>
              </a:defRPr>
            </a:lvl1pPr>
          </a:lstStyle>
          <a:p>
            <a:pPr>
              <a:defRPr/>
            </a:pPr>
            <a:endParaRPr lang="en-GB"/>
          </a:p>
        </p:txBody>
      </p:sp>
      <p:sp>
        <p:nvSpPr>
          <p:cNvPr id="5" name="Slide Number Placeholder 4"/>
          <p:cNvSpPr>
            <a:spLocks noGrp="1"/>
          </p:cNvSpPr>
          <p:nvPr>
            <p:ph type="sldNum" sz="quarter" idx="3"/>
          </p:nvPr>
        </p:nvSpPr>
        <p:spPr bwMode="auto">
          <a:xfrm>
            <a:off x="3955953" y="8807134"/>
            <a:ext cx="3027466" cy="462283"/>
          </a:xfrm>
          <a:prstGeom prst="rect">
            <a:avLst/>
          </a:prstGeom>
          <a:noFill/>
          <a:ln w="9525">
            <a:noFill/>
            <a:miter lim="800000"/>
            <a:headEnd/>
            <a:tailEnd/>
          </a:ln>
        </p:spPr>
        <p:txBody>
          <a:bodyPr vert="horz" wrap="square" lIns="87857" tIns="43929" rIns="87857" bIns="43929" numCol="1" anchor="b" anchorCtr="0" compatLnSpc="1">
            <a:prstTxWarp prst="textNoShape">
              <a:avLst/>
            </a:prstTxWarp>
          </a:bodyPr>
          <a:lstStyle>
            <a:lvl1pPr algn="r" defTabSz="878244">
              <a:defRPr sz="1200">
                <a:latin typeface="Calibri" pitchFamily="34" charset="0"/>
              </a:defRPr>
            </a:lvl1pPr>
          </a:lstStyle>
          <a:p>
            <a:pPr>
              <a:defRPr/>
            </a:pPr>
            <a:fld id="{83A154CB-CCC4-4AB5-A3E6-0267F4AC7F62}" type="slidenum">
              <a:rPr lang="en-GB"/>
              <a:pPr>
                <a:defRPr/>
              </a:pPr>
              <a:t>‹#›</a:t>
            </a:fld>
            <a:endParaRPr lang="en-GB"/>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0"/>
            <a:ext cx="3027466" cy="462283"/>
          </a:xfrm>
          <a:prstGeom prst="rect">
            <a:avLst/>
          </a:prstGeom>
          <a:noFill/>
          <a:ln w="9525">
            <a:noFill/>
            <a:miter lim="800000"/>
            <a:headEnd/>
            <a:tailEnd/>
          </a:ln>
        </p:spPr>
        <p:txBody>
          <a:bodyPr vert="horz" wrap="square" lIns="92874" tIns="46437" rIns="92874" bIns="46437" numCol="1" anchor="t" anchorCtr="0" compatLnSpc="1">
            <a:prstTxWarp prst="textNoShape">
              <a:avLst/>
            </a:prstTxWarp>
          </a:bodyPr>
          <a:lstStyle>
            <a:lvl1pPr defTabSz="878244">
              <a:defRPr sz="1300">
                <a:latin typeface="Calibri" pitchFamily="34" charset="0"/>
              </a:defRPr>
            </a:lvl1pPr>
          </a:lstStyle>
          <a:p>
            <a:pPr>
              <a:defRPr/>
            </a:pPr>
            <a:endParaRPr lang="en-US"/>
          </a:p>
        </p:txBody>
      </p:sp>
      <p:sp>
        <p:nvSpPr>
          <p:cNvPr id="3" name="Date Placeholder 2"/>
          <p:cNvSpPr>
            <a:spLocks noGrp="1"/>
          </p:cNvSpPr>
          <p:nvPr>
            <p:ph type="dt" idx="1"/>
          </p:nvPr>
        </p:nvSpPr>
        <p:spPr bwMode="auto">
          <a:xfrm>
            <a:off x="3955953" y="0"/>
            <a:ext cx="3027466" cy="462283"/>
          </a:xfrm>
          <a:prstGeom prst="rect">
            <a:avLst/>
          </a:prstGeom>
          <a:noFill/>
          <a:ln w="9525">
            <a:noFill/>
            <a:miter lim="800000"/>
            <a:headEnd/>
            <a:tailEnd/>
          </a:ln>
        </p:spPr>
        <p:txBody>
          <a:bodyPr vert="horz" wrap="square" lIns="92874" tIns="46437" rIns="92874" bIns="46437" numCol="1" anchor="t" anchorCtr="0" compatLnSpc="1">
            <a:prstTxWarp prst="textNoShape">
              <a:avLst/>
            </a:prstTxWarp>
          </a:bodyPr>
          <a:lstStyle>
            <a:lvl1pPr algn="r" defTabSz="878244">
              <a:defRPr sz="1300">
                <a:latin typeface="Calibri" pitchFamily="34" charset="0"/>
              </a:defRPr>
            </a:lvl1pPr>
          </a:lstStyle>
          <a:p>
            <a:pPr>
              <a:defRPr/>
            </a:pPr>
            <a:fld id="{D77655E2-413B-42A9-8FE0-40D4D20DF461}" type="datetimeFigureOut">
              <a:rPr lang="en-US"/>
              <a:pPr>
                <a:defRPr/>
              </a:pPr>
              <a:t>12/7/2012</a:t>
            </a:fld>
            <a:endParaRPr lang="en-US"/>
          </a:p>
        </p:txBody>
      </p:sp>
      <p:sp>
        <p:nvSpPr>
          <p:cNvPr id="4" name="Slide Image Placeholder 3"/>
          <p:cNvSpPr>
            <a:spLocks noGrp="1" noRot="1" noChangeAspect="1"/>
          </p:cNvSpPr>
          <p:nvPr>
            <p:ph type="sldImg" idx="2"/>
          </p:nvPr>
        </p:nvSpPr>
        <p:spPr>
          <a:xfrm>
            <a:off x="1174750" y="696913"/>
            <a:ext cx="4635500" cy="3476625"/>
          </a:xfrm>
          <a:prstGeom prst="rect">
            <a:avLst/>
          </a:prstGeom>
          <a:noFill/>
          <a:ln w="12700">
            <a:solidFill>
              <a:prstClr val="black"/>
            </a:solidFill>
          </a:ln>
        </p:spPr>
        <p:txBody>
          <a:bodyPr vert="horz" lIns="96352" tIns="48176" rIns="96352" bIns="48176" rtlCol="0" anchor="ctr"/>
          <a:lstStyle/>
          <a:p>
            <a:pPr lvl="0"/>
            <a:endParaRPr lang="en-US" noProof="0"/>
          </a:p>
        </p:txBody>
      </p:sp>
      <p:sp>
        <p:nvSpPr>
          <p:cNvPr id="5" name="Notes Placeholder 4"/>
          <p:cNvSpPr>
            <a:spLocks noGrp="1"/>
          </p:cNvSpPr>
          <p:nvPr>
            <p:ph type="body" sz="quarter" idx="3"/>
          </p:nvPr>
        </p:nvSpPr>
        <p:spPr bwMode="auto">
          <a:xfrm>
            <a:off x="699133" y="4404359"/>
            <a:ext cx="5586735" cy="4170050"/>
          </a:xfrm>
          <a:prstGeom prst="rect">
            <a:avLst/>
          </a:prstGeom>
          <a:noFill/>
          <a:ln w="9525">
            <a:noFill/>
            <a:miter lim="800000"/>
            <a:headEnd/>
            <a:tailEnd/>
          </a:ln>
        </p:spPr>
        <p:txBody>
          <a:bodyPr vert="horz" wrap="square" lIns="92874" tIns="46437" rIns="92874" bIns="4643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1" y="8807134"/>
            <a:ext cx="3027466" cy="462283"/>
          </a:xfrm>
          <a:prstGeom prst="rect">
            <a:avLst/>
          </a:prstGeom>
          <a:noFill/>
          <a:ln w="9525">
            <a:noFill/>
            <a:miter lim="800000"/>
            <a:headEnd/>
            <a:tailEnd/>
          </a:ln>
        </p:spPr>
        <p:txBody>
          <a:bodyPr vert="horz" wrap="square" lIns="92874" tIns="46437" rIns="92874" bIns="46437" numCol="1" anchor="b" anchorCtr="0" compatLnSpc="1">
            <a:prstTxWarp prst="textNoShape">
              <a:avLst/>
            </a:prstTxWarp>
          </a:bodyPr>
          <a:lstStyle>
            <a:lvl1pPr defTabSz="878244">
              <a:defRPr sz="1300">
                <a:latin typeface="Calibri" pitchFamily="34" charset="0"/>
              </a:defRPr>
            </a:lvl1pPr>
          </a:lstStyle>
          <a:p>
            <a:pPr>
              <a:defRPr/>
            </a:pPr>
            <a:endParaRPr lang="en-US"/>
          </a:p>
        </p:txBody>
      </p:sp>
      <p:sp>
        <p:nvSpPr>
          <p:cNvPr id="7" name="Slide Number Placeholder 6"/>
          <p:cNvSpPr>
            <a:spLocks noGrp="1"/>
          </p:cNvSpPr>
          <p:nvPr>
            <p:ph type="sldNum" sz="quarter" idx="5"/>
          </p:nvPr>
        </p:nvSpPr>
        <p:spPr bwMode="auto">
          <a:xfrm>
            <a:off x="3955953" y="8807134"/>
            <a:ext cx="3027466" cy="462283"/>
          </a:xfrm>
          <a:prstGeom prst="rect">
            <a:avLst/>
          </a:prstGeom>
          <a:noFill/>
          <a:ln w="9525">
            <a:noFill/>
            <a:miter lim="800000"/>
            <a:headEnd/>
            <a:tailEnd/>
          </a:ln>
        </p:spPr>
        <p:txBody>
          <a:bodyPr vert="horz" wrap="square" lIns="92874" tIns="46437" rIns="92874" bIns="46437" numCol="1" anchor="b" anchorCtr="0" compatLnSpc="1">
            <a:prstTxWarp prst="textNoShape">
              <a:avLst/>
            </a:prstTxWarp>
          </a:bodyPr>
          <a:lstStyle>
            <a:lvl1pPr algn="r" defTabSz="878244">
              <a:defRPr sz="1300">
                <a:latin typeface="Calibri" pitchFamily="34" charset="0"/>
              </a:defRPr>
            </a:lvl1pPr>
          </a:lstStyle>
          <a:p>
            <a:pPr>
              <a:defRPr/>
            </a:pPr>
            <a:fld id="{85FC5BBB-5160-47F0-B1A2-B9B7618E3BEF}" type="slidenum">
              <a:rPr lang="en-US"/>
              <a:pPr>
                <a:defRPr/>
              </a:pPr>
              <a:t>‹#›</a:t>
            </a:fld>
            <a:endParaRPr 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code.google.com/p/psi-probe/"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bwMode="auto">
          <a:noFill/>
          <a:ln>
            <a:solidFill>
              <a:srgbClr val="000000"/>
            </a:solidFill>
            <a:miter lim="800000"/>
            <a:headEnd/>
            <a:tailEnd/>
          </a:ln>
        </p:spPr>
      </p:sp>
      <p:sp>
        <p:nvSpPr>
          <p:cNvPr id="2457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p:spPr>
      </p:sp>
      <p:sp>
        <p:nvSpPr>
          <p:cNvPr id="481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6"/>
          <p:cNvSpPr>
            <a:spLocks noGrp="1" noChangeArrowheads="1"/>
          </p:cNvSpPr>
          <p:nvPr>
            <p:ph type="sldNum" sz="quarter" idx="5"/>
          </p:nvPr>
        </p:nvSpPr>
        <p:spPr>
          <a:noFill/>
        </p:spPr>
        <p:txBody>
          <a:bodyPr/>
          <a:lstStyle/>
          <a:p>
            <a:fld id="{FDEEBE21-222F-4B25-A773-B2AA1A39EB7E}" type="slidenum">
              <a:rPr lang="en-US" smtClean="0"/>
              <a:pPr/>
              <a:t>14</a:t>
            </a:fld>
            <a:endParaRPr lang="en-US" smtClean="0"/>
          </a:p>
        </p:txBody>
      </p:sp>
      <p:sp>
        <p:nvSpPr>
          <p:cNvPr id="50178" name="Rectangle 1"/>
          <p:cNvSpPr>
            <a:spLocks noGrp="1" noRot="1" noChangeAspect="1" noChangeArrowheads="1"/>
          </p:cNvSpPr>
          <p:nvPr>
            <p:ph type="sldImg"/>
          </p:nvPr>
        </p:nvSpPr>
        <p:spPr bwMode="auto">
          <a:noFill/>
          <a:ln>
            <a:solidFill>
              <a:srgbClr val="000000"/>
            </a:solidFill>
            <a:miter lim="800000"/>
            <a:headEnd/>
            <a:tailEnd/>
          </a:ln>
        </p:spPr>
      </p:sp>
      <p:sp>
        <p:nvSpPr>
          <p:cNvPr id="50179" name="Rectangle 2"/>
          <p:cNvSpPr>
            <a:spLocks noGrp="1" noChangeArrowheads="1"/>
          </p:cNvSpPr>
          <p:nvPr>
            <p:ph type="body" idx="1"/>
          </p:nvPr>
        </p:nvSpPr>
        <p:spPr>
          <a:noFill/>
          <a:ln/>
        </p:spPr>
        <p:txBody>
          <a:bodyPr lIns="0" tIns="0" rIns="0" bIns="0"/>
          <a:lstStyle/>
          <a:p>
            <a:pPr eaLnBrk="1" hangingPunct="1">
              <a:lnSpc>
                <a:spcPct val="95000"/>
              </a:lnSpc>
              <a:spcBef>
                <a:spcPct val="0"/>
              </a:spcBef>
              <a:buFont typeface="Arial" pitchFamily="34" charset="0"/>
              <a:buChar char="•"/>
            </a:pPr>
            <a:r>
              <a:rPr lang="en-US" sz="1700" dirty="0" smtClean="0">
                <a:solidFill>
                  <a:srgbClr val="000000"/>
                </a:solidFill>
                <a:latin typeface="Arial" charset="0"/>
              </a:rPr>
              <a:t> Utilization:</a:t>
            </a:r>
            <a:r>
              <a:rPr lang="en-US" sz="1700" baseline="0" dirty="0" smtClean="0">
                <a:solidFill>
                  <a:srgbClr val="000000"/>
                </a:solidFill>
                <a:latin typeface="Arial" charset="0"/>
              </a:rPr>
              <a:t> </a:t>
            </a:r>
            <a:r>
              <a:rPr lang="en-US" sz="1700" dirty="0" smtClean="0">
                <a:solidFill>
                  <a:srgbClr val="000000"/>
                </a:solidFill>
                <a:latin typeface="Arial" charset="0"/>
              </a:rPr>
              <a:t>The percentage of time the device is busy doing work.</a:t>
            </a:r>
            <a:endParaRPr lang="en-US" dirty="0" smtClean="0"/>
          </a:p>
          <a:p>
            <a:pPr eaLnBrk="1" hangingPunct="1">
              <a:lnSpc>
                <a:spcPct val="95000"/>
              </a:lnSpc>
              <a:spcBef>
                <a:spcPct val="0"/>
              </a:spcBef>
              <a:buFont typeface="Arial" pitchFamily="34" charset="0"/>
              <a:buChar char="•"/>
            </a:pPr>
            <a:r>
              <a:rPr lang="en-US" sz="1700" dirty="0" smtClean="0">
                <a:solidFill>
                  <a:srgbClr val="000000"/>
                </a:solidFill>
                <a:latin typeface="Arial" charset="0"/>
              </a:rPr>
              <a:t> Capacity:</a:t>
            </a:r>
            <a:r>
              <a:rPr lang="en-US" sz="1700" baseline="0" dirty="0" smtClean="0">
                <a:solidFill>
                  <a:srgbClr val="000000"/>
                </a:solidFill>
                <a:latin typeface="Arial" charset="0"/>
              </a:rPr>
              <a:t> </a:t>
            </a:r>
            <a:r>
              <a:rPr lang="en-US" sz="1700" dirty="0" smtClean="0">
                <a:solidFill>
                  <a:srgbClr val="000000"/>
                </a:solidFill>
                <a:latin typeface="Arial" charset="0"/>
              </a:rPr>
              <a:t>How much work can be processed at maximum utilization.</a:t>
            </a:r>
            <a:endParaRPr lang="en-US" dirty="0" smtClean="0"/>
          </a:p>
          <a:p>
            <a:pPr eaLnBrk="1" hangingPunct="1">
              <a:lnSpc>
                <a:spcPct val="95000"/>
              </a:lnSpc>
              <a:spcBef>
                <a:spcPct val="0"/>
              </a:spcBef>
              <a:buFont typeface="Arial" pitchFamily="34" charset="0"/>
              <a:buChar char="•"/>
            </a:pPr>
            <a:r>
              <a:rPr lang="en-US" sz="1700" dirty="0" smtClean="0">
                <a:solidFill>
                  <a:srgbClr val="000000"/>
                </a:solidFill>
                <a:latin typeface="Arial" charset="0"/>
              </a:rPr>
              <a:t> Bandwidth:</a:t>
            </a:r>
            <a:r>
              <a:rPr lang="en-US" sz="1700" baseline="0" dirty="0" smtClean="0">
                <a:solidFill>
                  <a:srgbClr val="000000"/>
                </a:solidFill>
                <a:latin typeface="Arial" charset="0"/>
              </a:rPr>
              <a:t> T</a:t>
            </a:r>
            <a:r>
              <a:rPr lang="en-US" sz="1700" dirty="0" smtClean="0">
                <a:solidFill>
                  <a:srgbClr val="000000"/>
                </a:solidFill>
                <a:latin typeface="Arial" charset="0"/>
              </a:rPr>
              <a:t>he capacity of a device or interface to transfer data.</a:t>
            </a:r>
            <a:endParaRPr lang="en-US" dirty="0" smtClean="0"/>
          </a:p>
          <a:p>
            <a:pPr eaLnBrk="1" hangingPunct="1">
              <a:lnSpc>
                <a:spcPct val="95000"/>
              </a:lnSpc>
              <a:spcBef>
                <a:spcPct val="0"/>
              </a:spcBef>
              <a:buFont typeface="Arial" pitchFamily="34" charset="0"/>
              <a:buChar char="•"/>
            </a:pPr>
            <a:r>
              <a:rPr lang="en-US" sz="1700" dirty="0" smtClean="0">
                <a:solidFill>
                  <a:srgbClr val="000000"/>
                </a:solidFill>
                <a:latin typeface="Arial" charset="0"/>
              </a:rPr>
              <a:t> Queue Time:</a:t>
            </a:r>
            <a:r>
              <a:rPr lang="en-US" sz="1700" baseline="0" dirty="0" smtClean="0">
                <a:solidFill>
                  <a:srgbClr val="000000"/>
                </a:solidFill>
                <a:latin typeface="Arial" charset="0"/>
              </a:rPr>
              <a:t> </a:t>
            </a:r>
            <a:r>
              <a:rPr lang="en-US" sz="1700" dirty="0" smtClean="0">
                <a:solidFill>
                  <a:srgbClr val="000000"/>
                </a:solidFill>
                <a:latin typeface="Arial" charset="0"/>
              </a:rPr>
              <a:t>Any delay processing a service request because the request is queued.</a:t>
            </a:r>
            <a:endParaRPr lang="en-US" dirty="0" smtClean="0"/>
          </a:p>
          <a:p>
            <a:pPr eaLnBrk="1" hangingPunct="1">
              <a:lnSpc>
                <a:spcPct val="95000"/>
              </a:lnSpc>
              <a:spcBef>
                <a:spcPct val="0"/>
              </a:spcBef>
              <a:buFont typeface="Arial" pitchFamily="34" charset="0"/>
              <a:buChar char="•"/>
            </a:pPr>
            <a:r>
              <a:rPr lang="en-US" sz="1700" dirty="0" smtClean="0">
                <a:solidFill>
                  <a:srgbClr val="000000"/>
                </a:solidFill>
                <a:latin typeface="Arial" charset="0"/>
              </a:rPr>
              <a:t> Service Time:</a:t>
            </a:r>
            <a:r>
              <a:rPr lang="en-US" sz="1700" baseline="0" dirty="0" smtClean="0">
                <a:solidFill>
                  <a:srgbClr val="000000"/>
                </a:solidFill>
                <a:latin typeface="Arial" charset="0"/>
              </a:rPr>
              <a:t> </a:t>
            </a:r>
            <a:r>
              <a:rPr lang="en-US" sz="1700" dirty="0" smtClean="0">
                <a:solidFill>
                  <a:srgbClr val="000000"/>
                </a:solidFill>
                <a:latin typeface="Arial" charset="0"/>
              </a:rPr>
              <a:t>How long it takes to process a work request.</a:t>
            </a:r>
            <a:endParaRPr lang="en-US" dirty="0" smtClean="0"/>
          </a:p>
          <a:p>
            <a:pPr eaLnBrk="1" hangingPunct="1">
              <a:lnSpc>
                <a:spcPct val="95000"/>
              </a:lnSpc>
              <a:spcBef>
                <a:spcPct val="0"/>
              </a:spcBef>
              <a:buFont typeface="Arial" pitchFamily="34" charset="0"/>
              <a:buChar char="•"/>
            </a:pPr>
            <a:r>
              <a:rPr lang="en-US" sz="1700" dirty="0" smtClean="0">
                <a:solidFill>
                  <a:srgbClr val="000000"/>
                </a:solidFill>
                <a:latin typeface="Arial" charset="0"/>
              </a:rPr>
              <a:t> Response Time:</a:t>
            </a:r>
            <a:r>
              <a:rPr lang="en-US" sz="1700" baseline="0" dirty="0" smtClean="0">
                <a:solidFill>
                  <a:srgbClr val="000000"/>
                </a:solidFill>
                <a:latin typeface="Arial" charset="0"/>
              </a:rPr>
              <a:t> </a:t>
            </a:r>
            <a:r>
              <a:rPr lang="en-US" sz="1700" dirty="0" smtClean="0">
                <a:solidFill>
                  <a:srgbClr val="000000"/>
                </a:solidFill>
                <a:latin typeface="Arial" charset="0"/>
              </a:rPr>
              <a:t>Service Time + Queue Time + Network  / Transmission delay</a:t>
            </a:r>
            <a:endParaRPr lang="en-US" dirty="0" smtClean="0"/>
          </a:p>
          <a:p>
            <a:pPr eaLnBrk="1" hangingPunct="1">
              <a:lnSpc>
                <a:spcPct val="95000"/>
              </a:lnSpc>
              <a:spcBef>
                <a:spcPct val="0"/>
              </a:spcBef>
              <a:buFont typeface="Arial" pitchFamily="34" charset="0"/>
              <a:buChar char="•"/>
            </a:pPr>
            <a:r>
              <a:rPr lang="en-US" sz="1700" dirty="0" smtClean="0">
                <a:solidFill>
                  <a:srgbClr val="000000"/>
                </a:solidFill>
                <a:latin typeface="Arial" charset="0"/>
              </a:rPr>
              <a:t> Throughput:</a:t>
            </a:r>
            <a:r>
              <a:rPr lang="en-US" sz="1700" baseline="0" dirty="0" smtClean="0">
                <a:solidFill>
                  <a:srgbClr val="000000"/>
                </a:solidFill>
                <a:latin typeface="Arial" charset="0"/>
              </a:rPr>
              <a:t> </a:t>
            </a:r>
            <a:r>
              <a:rPr lang="en-US" sz="1700" dirty="0" smtClean="0">
                <a:solidFill>
                  <a:srgbClr val="000000"/>
                </a:solidFill>
                <a:latin typeface="Arial" charset="0"/>
              </a:rPr>
              <a:t>The rate at which work requests are completed.</a:t>
            </a:r>
            <a:endParaRPr lang="en-US" dirty="0" smtClean="0"/>
          </a:p>
          <a:p>
            <a:pPr eaLnBrk="1" hangingPunct="1">
              <a:lnSpc>
                <a:spcPct val="95000"/>
              </a:lnSpc>
              <a:spcBef>
                <a:spcPct val="0"/>
              </a:spcBef>
              <a:buFont typeface="Arial" pitchFamily="34" charset="0"/>
              <a:buChar char="•"/>
            </a:pPr>
            <a:r>
              <a:rPr lang="en-US" sz="1700" dirty="0" smtClean="0">
                <a:solidFill>
                  <a:srgbClr val="000000"/>
                </a:solidFill>
                <a:latin typeface="Arial" charset="0"/>
              </a:rPr>
              <a:t> Scalability:</a:t>
            </a:r>
            <a:r>
              <a:rPr lang="en-US" sz="1700" baseline="0" dirty="0" smtClean="0">
                <a:solidFill>
                  <a:srgbClr val="000000"/>
                </a:solidFill>
                <a:latin typeface="Arial" charset="0"/>
              </a:rPr>
              <a:t> </a:t>
            </a:r>
            <a:r>
              <a:rPr lang="en-US" sz="1700" dirty="0" smtClean="0">
                <a:solidFill>
                  <a:srgbClr val="000000"/>
                </a:solidFill>
                <a:latin typeface="Arial" charset="0"/>
              </a:rPr>
              <a:t>How does Response Time and Throughput vary as extra users / load is added? </a:t>
            </a:r>
            <a:endParaRPr lang="en-US" dirty="0" smtClean="0"/>
          </a:p>
          <a:p>
            <a:pPr eaLnBrk="1" hangingPunct="1">
              <a:lnSpc>
                <a:spcPct val="95000"/>
              </a:lnSpc>
              <a:spcBef>
                <a:spcPct val="0"/>
              </a:spcBef>
              <a:buFont typeface="Arial" pitchFamily="34" charset="0"/>
              <a:buChar char="•"/>
            </a:pPr>
            <a:r>
              <a:rPr lang="en-US" sz="1700" dirty="0" smtClean="0">
                <a:solidFill>
                  <a:srgbClr val="000000"/>
                </a:solidFill>
                <a:latin typeface="Arial" charset="0"/>
              </a:rPr>
              <a:t> Bottleneck:</a:t>
            </a:r>
            <a:r>
              <a:rPr lang="en-US" sz="1700" baseline="0" dirty="0" smtClean="0">
                <a:solidFill>
                  <a:srgbClr val="000000"/>
                </a:solidFill>
                <a:latin typeface="Arial" charset="0"/>
              </a:rPr>
              <a:t> </a:t>
            </a:r>
            <a:r>
              <a:rPr lang="en-US" sz="1700" dirty="0" smtClean="0">
                <a:solidFill>
                  <a:srgbClr val="000000"/>
                </a:solidFill>
                <a:latin typeface="Arial" charset="0"/>
              </a:rPr>
              <a:t>The component slowing everything else down because it is at the capacity limit.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6"/>
          <p:cNvSpPr>
            <a:spLocks noGrp="1" noChangeArrowheads="1"/>
          </p:cNvSpPr>
          <p:nvPr>
            <p:ph type="sldNum" sz="quarter" idx="5"/>
          </p:nvPr>
        </p:nvSpPr>
        <p:spPr>
          <a:noFill/>
        </p:spPr>
        <p:txBody>
          <a:bodyPr/>
          <a:lstStyle/>
          <a:p>
            <a:fld id="{17AF7785-1EA4-468F-ACD6-1C907834E039}" type="slidenum">
              <a:rPr lang="en-US" smtClean="0"/>
              <a:pPr/>
              <a:t>15</a:t>
            </a:fld>
            <a:endParaRPr lang="en-US" smtClean="0"/>
          </a:p>
        </p:txBody>
      </p:sp>
      <p:sp>
        <p:nvSpPr>
          <p:cNvPr id="52226" name="Rectangle 1"/>
          <p:cNvSpPr>
            <a:spLocks noGrp="1" noRot="1" noChangeAspect="1" noChangeArrowheads="1"/>
          </p:cNvSpPr>
          <p:nvPr>
            <p:ph type="sldImg"/>
          </p:nvPr>
        </p:nvSpPr>
        <p:spPr bwMode="auto">
          <a:noFill/>
          <a:ln>
            <a:solidFill>
              <a:srgbClr val="000000"/>
            </a:solidFill>
            <a:miter lim="800000"/>
            <a:headEnd/>
            <a:tailEnd/>
          </a:ln>
        </p:spPr>
      </p:sp>
      <p:sp>
        <p:nvSpPr>
          <p:cNvPr id="16386" name="Rectangle 2"/>
          <p:cNvSpPr>
            <a:spLocks noGrp="1" noChangeArrowheads="1"/>
          </p:cNvSpPr>
          <p:nvPr>
            <p:ph type="body" idx="1"/>
          </p:nvPr>
        </p:nvSpPr>
        <p:spPr/>
        <p:txBody>
          <a:bodyPr lIns="0" tIns="0" rIns="0" bIns="0" rtlCol="0">
            <a:normAutofit fontScale="62500" lnSpcReduction="20000"/>
          </a:bodyPr>
          <a:lstStyle/>
          <a:p>
            <a:pPr marL="0" lvl="1" indent="-341803" eaLnBrk="1" fontAlgn="auto" hangingPunct="1">
              <a:lnSpc>
                <a:spcPct val="95000"/>
              </a:lnSpc>
              <a:spcBef>
                <a:spcPts val="0"/>
              </a:spcBef>
              <a:spcAft>
                <a:spcPts val="0"/>
              </a:spcAft>
              <a:buClr>
                <a:srgbClr val="000000"/>
              </a:buClr>
              <a:buSzPct val="100000"/>
              <a:buFontTx/>
              <a:buNone/>
              <a:defRPr/>
            </a:pPr>
            <a:r>
              <a:rPr lang="en-US" sz="2100" dirty="0" smtClean="0">
                <a:solidFill>
                  <a:srgbClr val="000000"/>
                </a:solidFill>
                <a:latin typeface="Arial" pitchFamily="34" charset="0"/>
              </a:rPr>
              <a:t>Studies have shown that user productivity increases significantly when system response times are consistent, even if the average response times are slow.</a:t>
            </a:r>
            <a:endParaRPr lang="en-US" sz="1700" dirty="0" smtClean="0">
              <a:solidFill>
                <a:srgbClr val="000000"/>
              </a:solidFill>
              <a:latin typeface="Arial" pitchFamily="34" charset="0"/>
            </a:endParaRPr>
          </a:p>
          <a:p>
            <a:pPr eaLnBrk="1" fontAlgn="auto" hangingPunct="1">
              <a:lnSpc>
                <a:spcPct val="95000"/>
              </a:lnSpc>
              <a:spcBef>
                <a:spcPct val="0"/>
              </a:spcBef>
              <a:spcAft>
                <a:spcPts val="0"/>
              </a:spcAft>
              <a:defRPr/>
            </a:pP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p:spPr>
      </p:sp>
      <p:sp>
        <p:nvSpPr>
          <p:cNvPr id="5427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p:spPr>
      </p:sp>
      <p:sp>
        <p:nvSpPr>
          <p:cNvPr id="5632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6"/>
          <p:cNvSpPr>
            <a:spLocks noGrp="1" noChangeArrowheads="1"/>
          </p:cNvSpPr>
          <p:nvPr>
            <p:ph type="sldNum" sz="quarter" idx="5"/>
          </p:nvPr>
        </p:nvSpPr>
        <p:spPr>
          <a:noFill/>
        </p:spPr>
        <p:txBody>
          <a:bodyPr/>
          <a:lstStyle/>
          <a:p>
            <a:fld id="{28AAF51E-0291-4B4C-B5E4-9FF34A0EA621}" type="slidenum">
              <a:rPr lang="en-US" smtClean="0"/>
              <a:pPr/>
              <a:t>18</a:t>
            </a:fld>
            <a:endParaRPr lang="en-US" smtClean="0"/>
          </a:p>
        </p:txBody>
      </p:sp>
      <p:sp>
        <p:nvSpPr>
          <p:cNvPr id="58370" name="Rectangle 1"/>
          <p:cNvSpPr>
            <a:spLocks noGrp="1" noRot="1" noChangeAspect="1" noChangeArrowheads="1"/>
          </p:cNvSpPr>
          <p:nvPr>
            <p:ph type="sldImg"/>
          </p:nvPr>
        </p:nvSpPr>
        <p:spPr bwMode="auto">
          <a:noFill/>
          <a:ln>
            <a:solidFill>
              <a:srgbClr val="000000"/>
            </a:solidFill>
            <a:miter lim="800000"/>
            <a:headEnd/>
            <a:tailEnd/>
          </a:ln>
        </p:spPr>
      </p:sp>
      <p:sp>
        <p:nvSpPr>
          <p:cNvPr id="58371"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6"/>
          <p:cNvSpPr>
            <a:spLocks noGrp="1" noChangeArrowheads="1"/>
          </p:cNvSpPr>
          <p:nvPr>
            <p:ph type="sldNum" sz="quarter" idx="5"/>
          </p:nvPr>
        </p:nvSpPr>
        <p:spPr>
          <a:noFill/>
        </p:spPr>
        <p:txBody>
          <a:bodyPr/>
          <a:lstStyle/>
          <a:p>
            <a:fld id="{F3407B38-98CB-456A-8C49-D599AD139612}" type="slidenum">
              <a:rPr lang="en-US" smtClean="0"/>
              <a:pPr/>
              <a:t>19</a:t>
            </a:fld>
            <a:endParaRPr lang="en-US" smtClean="0"/>
          </a:p>
        </p:txBody>
      </p:sp>
      <p:sp>
        <p:nvSpPr>
          <p:cNvPr id="60418" name="Rectangle 1"/>
          <p:cNvSpPr>
            <a:spLocks noGrp="1" noRot="1" noChangeAspect="1" noChangeArrowheads="1"/>
          </p:cNvSpPr>
          <p:nvPr>
            <p:ph type="sldImg"/>
          </p:nvPr>
        </p:nvSpPr>
        <p:spPr bwMode="auto">
          <a:noFill/>
          <a:ln>
            <a:solidFill>
              <a:srgbClr val="000000"/>
            </a:solidFill>
            <a:miter lim="800000"/>
            <a:headEnd/>
            <a:tailEnd/>
          </a:ln>
        </p:spPr>
      </p:sp>
      <p:sp>
        <p:nvSpPr>
          <p:cNvPr id="60419" name="Rectangle 2"/>
          <p:cNvSpPr>
            <a:spLocks noGrp="1" noChangeArrowheads="1"/>
          </p:cNvSpPr>
          <p:nvPr>
            <p:ph type="body" idx="1"/>
          </p:nvPr>
        </p:nvSpPr>
        <p:spPr>
          <a:noFill/>
          <a:ln/>
        </p:spPr>
        <p:txBody>
          <a:bodyPr lIns="0" tIns="0" rIns="0" bIns="0"/>
          <a:lstStyle/>
          <a:p>
            <a:pPr eaLnBrk="1" hangingPunct="1">
              <a:spcBef>
                <a:spcPct val="0"/>
              </a:spcBef>
            </a:pPr>
            <a:r>
              <a:rPr lang="en-US" dirty="0" smtClean="0"/>
              <a:t>Regardless of the technical measurements, the performance of an application depends on human expectations. Many perceptions of poor performance could have been solved by managing the relationship with the customer, instead of embarking on a time consuming and possibly costly exercise to tune the QAD software environment.</a:t>
            </a:r>
          </a:p>
          <a:p>
            <a:pPr eaLnBrk="1" hangingPunct="1">
              <a:spcBef>
                <a:spcPct val="0"/>
              </a:spcBef>
            </a:pPr>
            <a:endParaRPr lang="en-US" dirty="0" smtClean="0"/>
          </a:p>
          <a:p>
            <a:pPr eaLnBrk="1" hangingPunct="1">
              <a:spcBef>
                <a:spcPct val="0"/>
              </a:spcBef>
            </a:pPr>
            <a:r>
              <a:rPr lang="en-US" dirty="0" smtClean="0"/>
              <a:t>Often the customer may have overly optimistic expectations as a result of the sales process; resetting their expectations can change their perception of the software performance from unacceptable to acceptable.</a:t>
            </a:r>
          </a:p>
          <a:p>
            <a:pPr eaLnBrk="1" hangingPunct="1">
              <a:spcBef>
                <a:spcPct val="0"/>
              </a:spcBef>
            </a:pPr>
            <a:endParaRPr lang="en-US" dirty="0" smtClean="0"/>
          </a:p>
          <a:p>
            <a:pPr eaLnBrk="1" hangingPunct="1">
              <a:spcBef>
                <a:spcPct val="0"/>
              </a:spcBef>
            </a:pPr>
            <a:r>
              <a:rPr lang="en-US" dirty="0" smtClean="0"/>
              <a:t>Defining current performance problems, setting performance objectives, determining key performance indicators (KPIs), and using a performance engineering methodology can be critical in managing customer perceptions and expectations.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6"/>
          <p:cNvSpPr>
            <a:spLocks noGrp="1" noChangeArrowheads="1"/>
          </p:cNvSpPr>
          <p:nvPr>
            <p:ph type="sldNum" sz="quarter" idx="5"/>
          </p:nvPr>
        </p:nvSpPr>
        <p:spPr>
          <a:noFill/>
        </p:spPr>
        <p:txBody>
          <a:bodyPr/>
          <a:lstStyle/>
          <a:p>
            <a:fld id="{5035BF7E-8E9B-4807-B318-827884EB9E1F}" type="slidenum">
              <a:rPr lang="en-US" smtClean="0"/>
              <a:pPr/>
              <a:t>22</a:t>
            </a:fld>
            <a:endParaRPr lang="en-US" smtClean="0"/>
          </a:p>
        </p:txBody>
      </p:sp>
      <p:sp>
        <p:nvSpPr>
          <p:cNvPr id="66562" name="Rectangle 1"/>
          <p:cNvSpPr>
            <a:spLocks noGrp="1" noRot="1" noChangeAspect="1" noChangeArrowheads="1"/>
          </p:cNvSpPr>
          <p:nvPr>
            <p:ph type="sldImg"/>
          </p:nvPr>
        </p:nvSpPr>
        <p:spPr bwMode="auto">
          <a:noFill/>
          <a:ln>
            <a:solidFill>
              <a:srgbClr val="000000"/>
            </a:solidFill>
            <a:miter lim="800000"/>
            <a:headEnd/>
            <a:tailEnd/>
          </a:ln>
        </p:spPr>
      </p:sp>
      <p:sp>
        <p:nvSpPr>
          <p:cNvPr id="66563" name="Rectangle 2"/>
          <p:cNvSpPr>
            <a:spLocks noGrp="1" noChangeArrowheads="1"/>
          </p:cNvSpPr>
          <p:nvPr>
            <p:ph type="body" idx="1"/>
          </p:nvPr>
        </p:nvSpPr>
        <p:spPr>
          <a:noFill/>
          <a:ln/>
        </p:spPr>
        <p:txBody>
          <a:bodyPr lIns="0" tIns="0" rIns="0" bIns="0"/>
          <a:lstStyle/>
          <a:p>
            <a:pPr eaLnBrk="1" hangingPunct="1">
              <a:spcBef>
                <a:spcPct val="0"/>
              </a:spcBef>
            </a:pPr>
            <a:r>
              <a:rPr lang="en-US" dirty="0" smtClean="0"/>
              <a:t>An effective methodology for defining, identifying,</a:t>
            </a:r>
            <a:r>
              <a:rPr lang="en-US" baseline="0" dirty="0" smtClean="0"/>
              <a:t> </a:t>
            </a:r>
            <a:r>
              <a:rPr lang="en-US" dirty="0" smtClean="0"/>
              <a:t>and solving performance problems is very important for managing customer perceptions and expectations.</a:t>
            </a:r>
            <a:endParaRPr lang="en-US" sz="1700" dirty="0" smtClean="0">
              <a:solidFill>
                <a:srgbClr val="000000"/>
              </a:solidFill>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p:spPr>
      </p:sp>
      <p:sp>
        <p:nvSpPr>
          <p:cNvPr id="2867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6"/>
          <p:cNvSpPr>
            <a:spLocks noGrp="1" noChangeArrowheads="1"/>
          </p:cNvSpPr>
          <p:nvPr>
            <p:ph type="sldNum" sz="quarter" idx="5"/>
          </p:nvPr>
        </p:nvSpPr>
        <p:spPr>
          <a:noFill/>
        </p:spPr>
        <p:txBody>
          <a:bodyPr/>
          <a:lstStyle/>
          <a:p>
            <a:fld id="{598C5A06-2143-460F-9070-E2FAE51C8B05}" type="slidenum">
              <a:rPr lang="en-US" smtClean="0"/>
              <a:pPr/>
              <a:t>23</a:t>
            </a:fld>
            <a:endParaRPr lang="en-US" smtClean="0"/>
          </a:p>
        </p:txBody>
      </p:sp>
      <p:sp>
        <p:nvSpPr>
          <p:cNvPr id="68610" name="Rectangle 1"/>
          <p:cNvSpPr>
            <a:spLocks noGrp="1" noRot="1" noChangeAspect="1" noChangeArrowheads="1"/>
          </p:cNvSpPr>
          <p:nvPr>
            <p:ph type="sldImg"/>
          </p:nvPr>
        </p:nvSpPr>
        <p:spPr bwMode="auto">
          <a:noFill/>
          <a:ln>
            <a:solidFill>
              <a:srgbClr val="000000"/>
            </a:solidFill>
            <a:miter lim="800000"/>
            <a:headEnd/>
            <a:tailEnd/>
          </a:ln>
        </p:spPr>
      </p:sp>
      <p:sp>
        <p:nvSpPr>
          <p:cNvPr id="68611" name="Rectangle 2"/>
          <p:cNvSpPr>
            <a:spLocks noGrp="1" noChangeArrowheads="1"/>
          </p:cNvSpPr>
          <p:nvPr>
            <p:ph type="body" idx="1"/>
          </p:nvPr>
        </p:nvSpPr>
        <p:spPr>
          <a:noFill/>
          <a:ln/>
        </p:spPr>
        <p:txBody>
          <a:bodyPr lIns="0" tIns="0" rIns="0" bIns="0"/>
          <a:lstStyle/>
          <a:p>
            <a:pPr eaLnBrk="1" hangingPunct="1">
              <a:spcBef>
                <a:spcPct val="0"/>
              </a:spcBef>
            </a:pPr>
            <a:endParaRPr lang="en-US" dirty="0" smtClean="0"/>
          </a:p>
          <a:p>
            <a:pPr eaLnBrk="1" hangingPunct="1">
              <a:spcBef>
                <a:spcPct val="0"/>
              </a:spcBef>
            </a:pPr>
            <a:endParaRPr lang="en-US" dirty="0" smtClean="0"/>
          </a:p>
          <a:p>
            <a:pPr eaLnBrk="1" hangingPunct="1">
              <a:spcBef>
                <a:spcPct val="0"/>
              </a:spcBef>
            </a:pPr>
            <a:r>
              <a:rPr lang="en-US" dirty="0" smtClean="0"/>
              <a:t>When users access the QAD application software, they place additional demand on the system (usually requiring both good response time and high throughput).  When the user demand is high, system resources can come under load and fall out of balance. Performance will suffer with the user noticing:</a:t>
            </a:r>
          </a:p>
          <a:p>
            <a:pPr eaLnBrk="1" hangingPunct="1">
              <a:spcBef>
                <a:spcPct val="0"/>
              </a:spcBef>
            </a:pPr>
            <a:endParaRPr lang="en-US" dirty="0" smtClean="0"/>
          </a:p>
          <a:p>
            <a:pPr eaLnBrk="1" hangingPunct="1">
              <a:spcBef>
                <a:spcPct val="0"/>
              </a:spcBef>
              <a:buFont typeface="Arial" pitchFamily="34" charset="0"/>
              <a:buChar char="•"/>
            </a:pPr>
            <a:r>
              <a:rPr lang="en-US" dirty="0" smtClean="0"/>
              <a:t>Decreased system throughput (reports and complex processing functions take longer)</a:t>
            </a:r>
          </a:p>
          <a:p>
            <a:pPr eaLnBrk="1" hangingPunct="1">
              <a:spcBef>
                <a:spcPct val="0"/>
              </a:spcBef>
              <a:buFont typeface="Arial" pitchFamily="34" charset="0"/>
              <a:buChar char="•"/>
            </a:pPr>
            <a:endParaRPr lang="en-US" dirty="0" smtClean="0"/>
          </a:p>
          <a:p>
            <a:pPr eaLnBrk="1" hangingPunct="1">
              <a:spcBef>
                <a:spcPct val="0"/>
              </a:spcBef>
              <a:buFont typeface="Arial" pitchFamily="34" charset="0"/>
              <a:buChar char="•"/>
            </a:pPr>
            <a:r>
              <a:rPr lang="en-US" dirty="0" smtClean="0"/>
              <a:t>Increased response time (moving from field to field on a screen takes longer)</a:t>
            </a:r>
          </a:p>
          <a:p>
            <a:pPr eaLnBrk="1" hangingPunct="1">
              <a:spcBef>
                <a:spcPct val="0"/>
              </a:spcBef>
            </a:pPr>
            <a:endParaRPr lang="en-US" dirty="0" smtClean="0"/>
          </a:p>
          <a:p>
            <a:pPr eaLnBrk="1" hangingPunct="1">
              <a:spcBef>
                <a:spcPct val="0"/>
              </a:spcBef>
            </a:pPr>
            <a:r>
              <a:rPr lang="en-US" dirty="0" smtClean="0"/>
              <a:t>Unless performance is actively managed and benchmarked, user performance expectations will be hard to quantify. “The system is running slow” or “my report is taking forever” are not good measures or descriptions of system performance.  </a:t>
            </a:r>
          </a:p>
          <a:p>
            <a:pPr eaLnBrk="1" hangingPunct="1">
              <a:spcBef>
                <a:spcPct val="0"/>
              </a:spcBef>
            </a:pPr>
            <a:endParaRPr lang="en-US" dirty="0" smtClean="0"/>
          </a:p>
          <a:p>
            <a:pPr eaLnBrk="1" hangingPunct="1">
              <a:spcBef>
                <a:spcPct val="0"/>
              </a:spcBef>
            </a:pPr>
            <a:r>
              <a:rPr lang="en-US" dirty="0" smtClean="0"/>
              <a:t>It is far better to have quantitative information such as “My report is running 65% slower than baseline.”</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r>
              <a:rPr lang="en-US" dirty="0" smtClean="0"/>
              <a:t>////////////////////</a:t>
            </a:r>
          </a:p>
          <a:p>
            <a:pPr eaLnBrk="1" hangingPunct="1">
              <a:spcBef>
                <a:spcPct val="0"/>
              </a:spcBef>
            </a:pPr>
            <a:r>
              <a:rPr lang="en-US" dirty="0" smtClean="0"/>
              <a:t>When users access the QAD application software, they are placing additional demand on the system (usually requiring both good response time</a:t>
            </a:r>
            <a:r>
              <a:rPr lang="en-US" baseline="0" dirty="0" smtClean="0"/>
              <a:t> </a:t>
            </a:r>
            <a:r>
              <a:rPr lang="en-US" dirty="0" smtClean="0"/>
              <a:t>and high throughput).  When the user demand is high, system resources</a:t>
            </a:r>
            <a:r>
              <a:rPr lang="en-US" baseline="0" dirty="0" smtClean="0"/>
              <a:t> can </a:t>
            </a:r>
            <a:r>
              <a:rPr lang="en-US" dirty="0" smtClean="0"/>
              <a:t>come under load and fall out of balance.</a:t>
            </a:r>
            <a:r>
              <a:rPr lang="en-US" baseline="0" dirty="0" smtClean="0"/>
              <a:t> P</a:t>
            </a:r>
            <a:r>
              <a:rPr lang="en-US" dirty="0" smtClean="0"/>
              <a:t>erformance will</a:t>
            </a:r>
            <a:r>
              <a:rPr lang="en-US" baseline="0" dirty="0" smtClean="0"/>
              <a:t> </a:t>
            </a:r>
            <a:r>
              <a:rPr lang="en-US" dirty="0" smtClean="0"/>
              <a:t>suffer</a:t>
            </a:r>
            <a:r>
              <a:rPr lang="en-US" baseline="0" dirty="0" smtClean="0"/>
              <a:t> </a:t>
            </a:r>
            <a:r>
              <a:rPr lang="en-US" dirty="0" smtClean="0"/>
              <a:t>with the user noticing:</a:t>
            </a:r>
          </a:p>
          <a:p>
            <a:pPr eaLnBrk="1" hangingPunct="1">
              <a:spcBef>
                <a:spcPct val="0"/>
              </a:spcBef>
            </a:pPr>
            <a:endParaRPr lang="en-US" dirty="0" smtClean="0"/>
          </a:p>
          <a:p>
            <a:pPr eaLnBrk="1" hangingPunct="1">
              <a:spcBef>
                <a:spcPct val="0"/>
              </a:spcBef>
              <a:buFont typeface="Arial" pitchFamily="34" charset="0"/>
              <a:buChar char="•"/>
            </a:pPr>
            <a:r>
              <a:rPr lang="en-US" dirty="0" smtClean="0"/>
              <a:t> Decreased system throughput (reports and complex processing functions take longer)</a:t>
            </a:r>
          </a:p>
          <a:p>
            <a:pPr eaLnBrk="1" hangingPunct="1">
              <a:spcBef>
                <a:spcPct val="0"/>
              </a:spcBef>
              <a:buFont typeface="Arial" pitchFamily="34" charset="0"/>
              <a:buChar char="•"/>
            </a:pPr>
            <a:r>
              <a:rPr lang="en-US" dirty="0" smtClean="0"/>
              <a:t> Increased response time (moving from field to field on a screen takes longer)</a:t>
            </a:r>
          </a:p>
          <a:p>
            <a:pPr eaLnBrk="1" hangingPunct="1">
              <a:spcBef>
                <a:spcPct val="0"/>
              </a:spcBef>
            </a:pPr>
            <a:endParaRPr lang="en-US" dirty="0" smtClean="0"/>
          </a:p>
          <a:p>
            <a:pPr eaLnBrk="1" hangingPunct="1">
              <a:spcBef>
                <a:spcPct val="0"/>
              </a:spcBef>
            </a:pPr>
            <a:r>
              <a:rPr lang="en-US" dirty="0" smtClean="0"/>
              <a:t>Unless performance is being actively managed and benchmarked, user expectations of performance will be hard to quantify. “The system is running slow” or “my report is taking forever” are not good</a:t>
            </a:r>
            <a:r>
              <a:rPr lang="en-US" baseline="0" dirty="0" smtClean="0"/>
              <a:t> measures or descriptions of </a:t>
            </a:r>
            <a:r>
              <a:rPr lang="en-US" dirty="0" smtClean="0"/>
              <a:t>system performance.  </a:t>
            </a:r>
          </a:p>
          <a:p>
            <a:pPr eaLnBrk="1" hangingPunct="1">
              <a:spcBef>
                <a:spcPct val="0"/>
              </a:spcBef>
            </a:pPr>
            <a:endParaRPr lang="en-US" dirty="0" smtClean="0"/>
          </a:p>
          <a:p>
            <a:pPr eaLnBrk="1" hangingPunct="1">
              <a:spcBef>
                <a:spcPct val="0"/>
              </a:spcBef>
            </a:pPr>
            <a:r>
              <a:rPr lang="en-US" dirty="0" smtClean="0"/>
              <a:t>It is far better to have</a:t>
            </a:r>
            <a:r>
              <a:rPr lang="en-US" baseline="0" dirty="0" smtClean="0"/>
              <a:t> </a:t>
            </a:r>
            <a:r>
              <a:rPr lang="en-US" dirty="0" smtClean="0"/>
              <a:t>quantitative information such as “My report is running 65% slower than baseline.”</a:t>
            </a:r>
          </a:p>
          <a:p>
            <a:pPr eaLnBrk="1" hangingPunct="1">
              <a:spcBef>
                <a:spcPct val="0"/>
              </a:spcBef>
            </a:pPr>
            <a:r>
              <a:rPr lang="en-US" sz="1800" dirty="0" smtClean="0"/>
              <a:t/>
            </a:r>
            <a:br>
              <a:rPr lang="en-US" sz="1800" dirty="0" smtClean="0"/>
            </a:br>
            <a:endParaRPr lang="en-US" sz="1700" dirty="0" smtClean="0">
              <a:solidFill>
                <a:srgbClr val="000000"/>
              </a:solidFill>
              <a:latin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6"/>
          <p:cNvSpPr>
            <a:spLocks noGrp="1" noChangeArrowheads="1"/>
          </p:cNvSpPr>
          <p:nvPr>
            <p:ph type="sldNum" sz="quarter" idx="5"/>
          </p:nvPr>
        </p:nvSpPr>
        <p:spPr>
          <a:noFill/>
        </p:spPr>
        <p:txBody>
          <a:bodyPr/>
          <a:lstStyle/>
          <a:p>
            <a:fld id="{2F65FD30-2AD6-4F3A-863D-1A08927E6DF4}" type="slidenum">
              <a:rPr lang="en-US" smtClean="0"/>
              <a:pPr/>
              <a:t>24</a:t>
            </a:fld>
            <a:endParaRPr lang="en-US" smtClean="0"/>
          </a:p>
        </p:txBody>
      </p:sp>
      <p:sp>
        <p:nvSpPr>
          <p:cNvPr id="70658" name="Rectangle 1"/>
          <p:cNvSpPr>
            <a:spLocks noGrp="1" noRot="1" noChangeAspect="1" noChangeArrowheads="1"/>
          </p:cNvSpPr>
          <p:nvPr>
            <p:ph type="sldImg"/>
          </p:nvPr>
        </p:nvSpPr>
        <p:spPr bwMode="auto">
          <a:noFill/>
          <a:ln>
            <a:solidFill>
              <a:srgbClr val="000000"/>
            </a:solidFill>
            <a:miter lim="800000"/>
            <a:headEnd/>
            <a:tailEnd/>
          </a:ln>
        </p:spPr>
      </p:sp>
      <p:sp>
        <p:nvSpPr>
          <p:cNvPr id="70659" name="Rectangle 2"/>
          <p:cNvSpPr>
            <a:spLocks noGrp="1" noChangeArrowheads="1"/>
          </p:cNvSpPr>
          <p:nvPr>
            <p:ph type="body" idx="1"/>
          </p:nvPr>
        </p:nvSpPr>
        <p:spPr>
          <a:noFill/>
          <a:ln/>
        </p:spPr>
        <p:txBody>
          <a:bodyPr lIns="0" tIns="0" rIns="0" bIns="0"/>
          <a:lstStyle/>
          <a:p>
            <a:pPr eaLnBrk="1" hangingPunct="1">
              <a:spcBef>
                <a:spcPct val="0"/>
              </a:spcBef>
            </a:pPr>
            <a:r>
              <a:rPr lang="en-US" dirty="0" smtClean="0"/>
              <a:t>At a minimum, a set of performance requirements should document the following:</a:t>
            </a:r>
          </a:p>
          <a:p>
            <a:pPr eaLnBrk="1" hangingPunct="1">
              <a:spcBef>
                <a:spcPct val="0"/>
              </a:spcBef>
            </a:pPr>
            <a:endParaRPr lang="en-US" dirty="0" smtClean="0"/>
          </a:p>
          <a:p>
            <a:pPr eaLnBrk="1" hangingPunct="1">
              <a:spcBef>
                <a:spcPct val="0"/>
              </a:spcBef>
              <a:buFont typeface="Arial" pitchFamily="34" charset="0"/>
              <a:buChar char="•"/>
            </a:pPr>
            <a:r>
              <a:rPr lang="en-US" dirty="0" smtClean="0"/>
              <a:t>The maximum satisfactory response time to be experienced most of the time for key types of processing, along with a definition of most of the time.</a:t>
            </a:r>
          </a:p>
          <a:p>
            <a:pPr eaLnBrk="1" hangingPunct="1">
              <a:spcBef>
                <a:spcPct val="0"/>
              </a:spcBef>
              <a:buFont typeface="Arial" pitchFamily="34" charset="0"/>
              <a:buChar char="•"/>
            </a:pPr>
            <a:endParaRPr lang="en-US" dirty="0" smtClean="0"/>
          </a:p>
          <a:p>
            <a:pPr eaLnBrk="1" hangingPunct="1">
              <a:spcBef>
                <a:spcPct val="0"/>
              </a:spcBef>
              <a:buFont typeface="Arial" pitchFamily="34" charset="0"/>
              <a:buChar char="•"/>
            </a:pPr>
            <a:r>
              <a:rPr lang="en-US" dirty="0" smtClean="0"/>
              <a:t>The typical throughput required and the times it will occur. For example, a requirement may exist for a program (such as MRP) to run daily at 10:00 a.m. and 3:15 p.m.</a:t>
            </a:r>
          </a:p>
          <a:p>
            <a:pPr eaLnBrk="1" hangingPunct="1">
              <a:spcBef>
                <a:spcPct val="0"/>
              </a:spcBef>
            </a:pPr>
            <a:endParaRPr lang="en-US" dirty="0" smtClean="0"/>
          </a:p>
          <a:p>
            <a:pPr eaLnBrk="1" hangingPunct="1">
              <a:spcBef>
                <a:spcPct val="0"/>
              </a:spcBef>
            </a:pPr>
            <a:r>
              <a:rPr lang="en-US" dirty="0" smtClean="0"/>
              <a:t>The mix of processing expected and how the mix varies with time. For example, in the morning the user base is mainly processing sales orders and dispatching goods. In the afternoon the users are mainly entering sales orders, work orders, and processing financials information . At night the system is generally running MRP, DRP, Invoice Prints, and generating EDI transactions.</a:t>
            </a:r>
          </a:p>
          <a:p>
            <a:pPr eaLnBrk="1" hangingPunct="1">
              <a:spcBef>
                <a:spcPct val="0"/>
              </a:spcBef>
            </a:pPr>
            <a:endParaRPr lang="en-US" dirty="0" smtClean="0"/>
          </a:p>
          <a:p>
            <a:pPr eaLnBrk="1" hangingPunct="1">
              <a:spcBef>
                <a:spcPct val="0"/>
              </a:spcBef>
            </a:pPr>
            <a:r>
              <a:rPr lang="en-US" dirty="0" smtClean="0"/>
              <a:t>Try to determine:</a:t>
            </a:r>
          </a:p>
          <a:p>
            <a:pPr eaLnBrk="1" hangingPunct="1">
              <a:spcBef>
                <a:spcPct val="0"/>
              </a:spcBef>
            </a:pPr>
            <a:endParaRPr lang="en-US" dirty="0" smtClean="0"/>
          </a:p>
          <a:p>
            <a:pPr eaLnBrk="1" hangingPunct="1">
              <a:spcBef>
                <a:spcPct val="0"/>
              </a:spcBef>
              <a:buFont typeface="Arial" pitchFamily="34" charset="0"/>
              <a:buChar char="•"/>
            </a:pPr>
            <a:r>
              <a:rPr lang="en-US" dirty="0" smtClean="0"/>
              <a:t>The expected number of users at various times of the day, including peak.</a:t>
            </a:r>
          </a:p>
          <a:p>
            <a:pPr eaLnBrk="1" hangingPunct="1">
              <a:spcBef>
                <a:spcPct val="0"/>
              </a:spcBef>
            </a:pPr>
            <a:endParaRPr lang="en-US" dirty="0" smtClean="0"/>
          </a:p>
          <a:p>
            <a:pPr eaLnBrk="1" hangingPunct="1">
              <a:spcBef>
                <a:spcPct val="0"/>
              </a:spcBef>
              <a:buFont typeface="Arial" pitchFamily="34" charset="0"/>
              <a:buChar char="•"/>
            </a:pPr>
            <a:r>
              <a:rPr lang="en-US" dirty="0" smtClean="0"/>
              <a:t>Any hard requirements, such as the maximum time for backup, or "EDI transaction must be processed within 5 minutes or there is a financial penalty.”</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6"/>
          <p:cNvSpPr>
            <a:spLocks noGrp="1" noChangeArrowheads="1"/>
          </p:cNvSpPr>
          <p:nvPr>
            <p:ph type="sldNum" sz="quarter" idx="5"/>
          </p:nvPr>
        </p:nvSpPr>
        <p:spPr>
          <a:noFill/>
        </p:spPr>
        <p:txBody>
          <a:bodyPr/>
          <a:lstStyle/>
          <a:p>
            <a:fld id="{352B56FD-6D23-4CDD-968E-4D7B708DC3F9}" type="slidenum">
              <a:rPr lang="en-US" smtClean="0"/>
              <a:pPr/>
              <a:t>25</a:t>
            </a:fld>
            <a:endParaRPr lang="en-US" smtClean="0"/>
          </a:p>
        </p:txBody>
      </p:sp>
      <p:sp>
        <p:nvSpPr>
          <p:cNvPr id="72706" name="Rectangle 1"/>
          <p:cNvSpPr>
            <a:spLocks noGrp="1" noRot="1" noChangeAspect="1" noChangeArrowheads="1"/>
          </p:cNvSpPr>
          <p:nvPr>
            <p:ph type="sldImg"/>
          </p:nvPr>
        </p:nvSpPr>
        <p:spPr bwMode="auto">
          <a:noFill/>
          <a:ln>
            <a:solidFill>
              <a:srgbClr val="000000"/>
            </a:solidFill>
            <a:miter lim="800000"/>
            <a:headEnd/>
            <a:tailEnd/>
          </a:ln>
        </p:spPr>
      </p:sp>
      <p:sp>
        <p:nvSpPr>
          <p:cNvPr id="72707" name="Rectangle 2"/>
          <p:cNvSpPr>
            <a:spLocks noGrp="1" noChangeArrowheads="1"/>
          </p:cNvSpPr>
          <p:nvPr>
            <p:ph type="body" idx="1"/>
          </p:nvPr>
        </p:nvSpPr>
        <p:spPr>
          <a:noFill/>
          <a:ln/>
        </p:spPr>
        <p:txBody>
          <a:bodyPr lIns="0" tIns="0" rIns="0" bIns="0"/>
          <a:lstStyle/>
          <a:p>
            <a:pPr eaLnBrk="1" hangingPunct="1">
              <a:spcBef>
                <a:spcPct val="0"/>
              </a:spcBef>
            </a:pPr>
            <a:r>
              <a:rPr lang="en-US" dirty="0" smtClean="0"/>
              <a:t>A common way of determining application performance is to benchmark key applications. You should choose</a:t>
            </a:r>
            <a:r>
              <a:rPr lang="en-US" baseline="0" dirty="0" smtClean="0"/>
              <a:t> a </a:t>
            </a:r>
            <a:r>
              <a:rPr lang="en-US" dirty="0" smtClean="0"/>
              <a:t>subset of QAD</a:t>
            </a:r>
            <a:r>
              <a:rPr lang="en-US" baseline="0" dirty="0" smtClean="0"/>
              <a:t> </a:t>
            </a:r>
            <a:r>
              <a:rPr lang="en-US" dirty="0" smtClean="0"/>
              <a:t>Enterprise Applications programs to</a:t>
            </a:r>
            <a:r>
              <a:rPr lang="en-US" baseline="0" dirty="0" smtClean="0"/>
              <a:t> serve </a:t>
            </a:r>
            <a:r>
              <a:rPr lang="en-US" dirty="0" smtClean="0"/>
              <a:t>as key performance indicators (KPIs).</a:t>
            </a:r>
            <a:r>
              <a:rPr lang="en-US" baseline="0" dirty="0" smtClean="0"/>
              <a:t> </a:t>
            </a:r>
            <a:r>
              <a:rPr lang="en-US" dirty="0" smtClean="0"/>
              <a:t>When benchmarking the KPIs, there are a few common rules to follow:</a:t>
            </a:r>
          </a:p>
          <a:p>
            <a:pPr eaLnBrk="1" hangingPunct="1">
              <a:spcBef>
                <a:spcPct val="0"/>
              </a:spcBef>
            </a:pPr>
            <a:endParaRPr lang="en-US" dirty="0" smtClean="0"/>
          </a:p>
          <a:p>
            <a:pPr eaLnBrk="1" hangingPunct="1">
              <a:spcBef>
                <a:spcPct val="0"/>
              </a:spcBef>
            </a:pPr>
            <a:r>
              <a:rPr lang="en-US" dirty="0" smtClean="0"/>
              <a:t>• Test Iteratively:</a:t>
            </a:r>
            <a:r>
              <a:rPr lang="en-US" baseline="0" dirty="0" smtClean="0"/>
              <a:t> </a:t>
            </a:r>
            <a:r>
              <a:rPr lang="en-US" dirty="0" smtClean="0"/>
              <a:t>Each test script should run the benchmark program multiple times in succession. It is often</a:t>
            </a:r>
            <a:r>
              <a:rPr lang="en-US" baseline="0" dirty="0" smtClean="0"/>
              <a:t> </a:t>
            </a:r>
            <a:r>
              <a:rPr lang="en-US" dirty="0" smtClean="0"/>
              <a:t>the case that the first iteration will take longer than subsequent iterations. This method</a:t>
            </a:r>
            <a:r>
              <a:rPr lang="en-US" baseline="0" dirty="0" smtClean="0"/>
              <a:t> </a:t>
            </a:r>
            <a:r>
              <a:rPr lang="en-US" dirty="0" smtClean="0"/>
              <a:t>also smoothes out statistical variations and identifies progressive slowdown issues.</a:t>
            </a:r>
          </a:p>
          <a:p>
            <a:pPr eaLnBrk="1" hangingPunct="1">
              <a:spcBef>
                <a:spcPct val="0"/>
              </a:spcBef>
            </a:pPr>
            <a:endParaRPr lang="en-US" dirty="0" smtClean="0"/>
          </a:p>
          <a:p>
            <a:pPr eaLnBrk="1" hangingPunct="1">
              <a:spcBef>
                <a:spcPct val="0"/>
              </a:spcBef>
            </a:pPr>
            <a:r>
              <a:rPr lang="en-US" dirty="0" smtClean="0"/>
              <a:t>• Always Repeat Tests:</a:t>
            </a:r>
            <a:r>
              <a:rPr lang="en-US" baseline="0" dirty="0" smtClean="0"/>
              <a:t> </a:t>
            </a:r>
            <a:r>
              <a:rPr lang="en-US" dirty="0" smtClean="0"/>
              <a:t>Run each test script multiple times.</a:t>
            </a:r>
          </a:p>
          <a:p>
            <a:pPr eaLnBrk="1" hangingPunct="1">
              <a:spcBef>
                <a:spcPct val="0"/>
              </a:spcBef>
            </a:pPr>
            <a:endParaRPr lang="en-US" dirty="0" smtClean="0"/>
          </a:p>
          <a:p>
            <a:pPr eaLnBrk="1" hangingPunct="1">
              <a:spcBef>
                <a:spcPct val="0"/>
              </a:spcBef>
            </a:pPr>
            <a:r>
              <a:rPr lang="en-US" dirty="0" smtClean="0"/>
              <a:t>• Use real data.</a:t>
            </a:r>
          </a:p>
          <a:p>
            <a:pPr eaLnBrk="1" hangingPunct="1">
              <a:spcBef>
                <a:spcPct val="0"/>
              </a:spcBef>
            </a:pPr>
            <a:endParaRPr lang="en-US" dirty="0" smtClean="0"/>
          </a:p>
          <a:p>
            <a:pPr eaLnBrk="1" hangingPunct="1">
              <a:spcBef>
                <a:spcPct val="0"/>
              </a:spcBef>
            </a:pPr>
            <a:r>
              <a:rPr lang="en-US" dirty="0" smtClean="0"/>
              <a:t>• Understand the difference between a benchmark and a stress test.</a:t>
            </a:r>
          </a:p>
          <a:p>
            <a:pPr eaLnBrk="1" hangingPunct="1">
              <a:spcBef>
                <a:spcPct val="0"/>
              </a:spcBef>
            </a:pPr>
            <a:endParaRPr lang="en-US" dirty="0" smtClean="0"/>
          </a:p>
          <a:p>
            <a:pPr lvl="1" eaLnBrk="1" hangingPunct="1">
              <a:spcBef>
                <a:spcPct val="0"/>
              </a:spcBef>
              <a:buFont typeface="Arial" pitchFamily="34" charset="0"/>
              <a:buChar char="•"/>
            </a:pPr>
            <a:r>
              <a:rPr lang="en-US" dirty="0" smtClean="0"/>
              <a:t> Benchmarking can be done with a single client</a:t>
            </a:r>
            <a:r>
              <a:rPr lang="en-US" baseline="0" dirty="0" smtClean="0"/>
              <a:t> </a:t>
            </a:r>
            <a:r>
              <a:rPr lang="en-US" dirty="0" smtClean="0"/>
              <a:t>to identify best case performance.</a:t>
            </a:r>
          </a:p>
          <a:p>
            <a:pPr lvl="1" eaLnBrk="1" hangingPunct="1">
              <a:spcBef>
                <a:spcPct val="0"/>
              </a:spcBef>
              <a:buFont typeface="Arial" pitchFamily="34" charset="0"/>
              <a:buChar char="•"/>
            </a:pPr>
            <a:r>
              <a:rPr lang="en-US" dirty="0" smtClean="0"/>
              <a:t> Benchmarking can be done with expected concurrent user counts</a:t>
            </a:r>
            <a:r>
              <a:rPr lang="en-US" baseline="0" dirty="0" smtClean="0"/>
              <a:t> </a:t>
            </a:r>
            <a:r>
              <a:rPr lang="en-US" dirty="0" smtClean="0"/>
              <a:t>to identify average performance.</a:t>
            </a:r>
          </a:p>
          <a:p>
            <a:pPr lvl="1" eaLnBrk="1" hangingPunct="1">
              <a:spcBef>
                <a:spcPct val="0"/>
              </a:spcBef>
              <a:buFont typeface="Arial" pitchFamily="34" charset="0"/>
              <a:buChar char="•"/>
            </a:pPr>
            <a:r>
              <a:rPr lang="en-US" dirty="0" smtClean="0"/>
              <a:t> Stress testing is conducted to see how many users / processes can be loaded onto the system before something breaks.</a:t>
            </a:r>
          </a:p>
          <a:p>
            <a:pPr eaLnBrk="1" hangingPunct="1">
              <a:spcBef>
                <a:spcPct val="0"/>
              </a:spcBef>
            </a:pPr>
            <a:endParaRPr lang="en-US" dirty="0" smtClean="0"/>
          </a:p>
          <a:p>
            <a:pPr eaLnBrk="1" hangingPunct="1">
              <a:spcBef>
                <a:spcPct val="0"/>
              </a:spcBef>
            </a:pPr>
            <a:r>
              <a:rPr lang="en-US" dirty="0" smtClean="0"/>
              <a:t>For further information on how to benchmark QAD Enterprise Applications, contact the QAD Performance Team.</a:t>
            </a:r>
          </a:p>
          <a:p>
            <a:pPr eaLnBrk="1" hangingPunct="1">
              <a:spcBef>
                <a:spcPct val="0"/>
              </a:spcBef>
            </a:pPr>
            <a:endParaRPr lang="en-US" dirty="0" smtClean="0"/>
          </a:p>
          <a:p>
            <a:pPr eaLnBrk="1" hangingPunct="1">
              <a:spcBef>
                <a:spcPct val="0"/>
              </a:spcBef>
            </a:pPr>
            <a:r>
              <a:rPr lang="en-US" dirty="0" smtClean="0"/>
              <a:t>There are a variety of techniques and software packages that you can use</a:t>
            </a:r>
            <a:r>
              <a:rPr lang="en-US" baseline="0" dirty="0" smtClean="0"/>
              <a:t> </a:t>
            </a:r>
            <a:r>
              <a:rPr lang="en-US" dirty="0" smtClean="0"/>
              <a:t>for benchmarking. </a:t>
            </a:r>
          </a:p>
          <a:p>
            <a:pPr eaLnBrk="1" hangingPunct="1">
              <a:spcBef>
                <a:spcPct val="0"/>
              </a:spcBef>
            </a:pPr>
            <a:endParaRPr lang="en-US" dirty="0" smtClean="0"/>
          </a:p>
          <a:p>
            <a:pPr eaLnBrk="1" hangingPunct="1">
              <a:spcBef>
                <a:spcPct val="0"/>
              </a:spcBef>
            </a:pPr>
            <a:r>
              <a:rPr lang="en-US" dirty="0" smtClean="0"/>
              <a:t>After creating the benchmark baselines, you should test the KPI applications</a:t>
            </a:r>
            <a:r>
              <a:rPr lang="en-US" baseline="0" dirty="0" smtClean="0"/>
              <a:t> </a:t>
            </a:r>
            <a:r>
              <a:rPr lang="en-US" dirty="0" smtClean="0"/>
              <a:t>on a regular basis, at set times, with set selection criteria,</a:t>
            </a:r>
            <a:r>
              <a:rPr lang="en-US" baseline="0" dirty="0" smtClean="0"/>
              <a:t> and time </a:t>
            </a:r>
            <a:r>
              <a:rPr lang="en-US" dirty="0" smtClean="0"/>
              <a:t>how long they take to execute. If data is gathered and tracked for these KPI programs over time, you</a:t>
            </a:r>
            <a:r>
              <a:rPr lang="en-US" baseline="0" dirty="0" smtClean="0"/>
              <a:t> </a:t>
            </a:r>
            <a:r>
              <a:rPr lang="en-US" baseline="0" smtClean="0"/>
              <a:t>can determine</a:t>
            </a:r>
            <a:r>
              <a:rPr lang="en-US" smtClean="0"/>
              <a:t>:</a:t>
            </a:r>
            <a:endParaRPr lang="en-US" dirty="0" smtClean="0"/>
          </a:p>
          <a:p>
            <a:pPr eaLnBrk="1" hangingPunct="1">
              <a:spcBef>
                <a:spcPct val="0"/>
              </a:spcBef>
            </a:pPr>
            <a:endParaRPr lang="en-US" dirty="0" smtClean="0"/>
          </a:p>
          <a:p>
            <a:pPr eaLnBrk="1" hangingPunct="1">
              <a:spcBef>
                <a:spcPct val="0"/>
              </a:spcBef>
              <a:buFont typeface="Arial" pitchFamily="34" charset="0"/>
              <a:buChar char="•"/>
            </a:pPr>
            <a:r>
              <a:rPr lang="en-US" dirty="0" smtClean="0"/>
              <a:t> What are normal execution times?</a:t>
            </a:r>
          </a:p>
          <a:p>
            <a:pPr eaLnBrk="1" hangingPunct="1">
              <a:spcBef>
                <a:spcPct val="0"/>
              </a:spcBef>
              <a:buFont typeface="Arial" pitchFamily="34" charset="0"/>
              <a:buChar char="•"/>
            </a:pPr>
            <a:r>
              <a:rPr lang="en-US" dirty="0" smtClean="0"/>
              <a:t> What are abnormal execution times?</a:t>
            </a:r>
          </a:p>
          <a:p>
            <a:pPr eaLnBrk="1" hangingPunct="1">
              <a:spcBef>
                <a:spcPct val="0"/>
              </a:spcBef>
              <a:buFont typeface="Arial" pitchFamily="34" charset="0"/>
              <a:buChar char="•"/>
            </a:pPr>
            <a:r>
              <a:rPr lang="en-US" dirty="0" smtClean="0"/>
              <a:t> When do the abnormal execution times occur?</a:t>
            </a:r>
          </a:p>
          <a:p>
            <a:pPr eaLnBrk="1" hangingPunct="1">
              <a:spcBef>
                <a:spcPct val="0"/>
              </a:spcBef>
              <a:buFont typeface="Arial" pitchFamily="34" charset="0"/>
              <a:buChar char="•"/>
            </a:pPr>
            <a:r>
              <a:rPr lang="en-US" dirty="0" smtClean="0"/>
              <a:t> Is the system, as a whole, getting slower over time?</a:t>
            </a:r>
          </a:p>
          <a:p>
            <a:pPr eaLnBrk="1" hangingPunct="1">
              <a:spcBef>
                <a:spcPct val="0"/>
              </a:spcBef>
              <a:buFont typeface="Arial" pitchFamily="34" charset="0"/>
              <a:buChar char="•"/>
            </a:pPr>
            <a:r>
              <a:rPr lang="en-US" dirty="0" smtClean="0"/>
              <a:t> At what rate is the system getting slower?</a:t>
            </a:r>
          </a:p>
          <a:p>
            <a:pPr eaLnBrk="1" hangingPunct="1">
              <a:spcBef>
                <a:spcPct val="0"/>
              </a:spcBef>
              <a:buFont typeface="Arial" pitchFamily="34" charset="0"/>
              <a:buChar char="•"/>
            </a:pPr>
            <a:r>
              <a:rPr lang="en-US" dirty="0" smtClean="0"/>
              <a:t> Was the original benchmark accurate?</a:t>
            </a:r>
          </a:p>
          <a:p>
            <a:pPr eaLnBrk="1" hangingPunct="1">
              <a:spcBef>
                <a:spcPct val="0"/>
              </a:spcBef>
            </a:pPr>
            <a:endParaRPr lang="en-US" dirty="0" smtClean="0"/>
          </a:p>
          <a:p>
            <a:pPr eaLnBrk="1" hangingPunct="1">
              <a:spcBef>
                <a:spcPct val="0"/>
              </a:spcBef>
            </a:pPr>
            <a:r>
              <a:rPr lang="en-US" dirty="0" smtClean="0"/>
              <a:t>This continuous benchmarking enables you to track system performance</a:t>
            </a:r>
            <a:r>
              <a:rPr lang="en-US" baseline="0" dirty="0" smtClean="0"/>
              <a:t> </a:t>
            </a:r>
            <a:r>
              <a:rPr lang="en-US" dirty="0" smtClean="0"/>
              <a:t>over time. You can use spot checking</a:t>
            </a:r>
            <a:r>
              <a:rPr lang="en-US" baseline="0" dirty="0" smtClean="0"/>
              <a:t>, </a:t>
            </a:r>
            <a:r>
              <a:rPr lang="en-US" dirty="0" smtClean="0"/>
              <a:t>in addition to planned benchmarks, to show system performance trends in the medium term (for example, what do we suspect the system will behave like two months from now?) and the short term (why is the system</a:t>
            </a:r>
            <a:r>
              <a:rPr lang="en-US" baseline="0" dirty="0" smtClean="0"/>
              <a:t> </a:t>
            </a:r>
            <a:r>
              <a:rPr lang="en-US" dirty="0" smtClean="0"/>
              <a:t>performing poorly right now?).</a:t>
            </a:r>
          </a:p>
          <a:p>
            <a:pPr eaLnBrk="1" hangingPunct="1">
              <a:spcBef>
                <a:spcPct val="0"/>
              </a:spcBef>
            </a:pPr>
            <a:endParaRPr lang="en-US" sz="1700" dirty="0" smtClean="0">
              <a:solidFill>
                <a:srgbClr val="000000"/>
              </a:solidFill>
              <a:latin typeface="Arial"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6"/>
          <p:cNvSpPr>
            <a:spLocks noGrp="1" noChangeArrowheads="1"/>
          </p:cNvSpPr>
          <p:nvPr>
            <p:ph type="sldNum" sz="quarter" idx="5"/>
          </p:nvPr>
        </p:nvSpPr>
        <p:spPr>
          <a:noFill/>
        </p:spPr>
        <p:txBody>
          <a:bodyPr/>
          <a:lstStyle/>
          <a:p>
            <a:fld id="{CF58AA6B-C700-4651-B4DD-6EEDE290FCFB}" type="slidenum">
              <a:rPr lang="en-US" smtClean="0"/>
              <a:pPr/>
              <a:t>26</a:t>
            </a:fld>
            <a:endParaRPr lang="en-US" smtClean="0"/>
          </a:p>
        </p:txBody>
      </p:sp>
      <p:sp>
        <p:nvSpPr>
          <p:cNvPr id="74754" name="Rectangle 1"/>
          <p:cNvSpPr>
            <a:spLocks noGrp="1" noRot="1" noChangeAspect="1" noChangeArrowheads="1"/>
          </p:cNvSpPr>
          <p:nvPr>
            <p:ph type="sldImg"/>
          </p:nvPr>
        </p:nvSpPr>
        <p:spPr bwMode="auto">
          <a:noFill/>
          <a:ln>
            <a:solidFill>
              <a:srgbClr val="000000"/>
            </a:solidFill>
            <a:miter lim="800000"/>
            <a:headEnd/>
            <a:tailEnd/>
          </a:ln>
        </p:spPr>
      </p:sp>
      <p:sp>
        <p:nvSpPr>
          <p:cNvPr id="74755"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p:spPr>
      </p:sp>
      <p:sp>
        <p:nvSpPr>
          <p:cNvPr id="768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6"/>
          <p:cNvSpPr>
            <a:spLocks noGrp="1" noChangeArrowheads="1"/>
          </p:cNvSpPr>
          <p:nvPr>
            <p:ph type="sldNum" sz="quarter" idx="5"/>
          </p:nvPr>
        </p:nvSpPr>
        <p:spPr>
          <a:noFill/>
        </p:spPr>
        <p:txBody>
          <a:bodyPr/>
          <a:lstStyle/>
          <a:p>
            <a:fld id="{7CB6AED6-7524-46DC-AB68-63F352B7EB69}" type="slidenum">
              <a:rPr lang="en-US" smtClean="0"/>
              <a:pPr/>
              <a:t>28</a:t>
            </a:fld>
            <a:endParaRPr lang="en-US" smtClean="0"/>
          </a:p>
        </p:txBody>
      </p:sp>
      <p:sp>
        <p:nvSpPr>
          <p:cNvPr id="78850" name="Rectangle 1"/>
          <p:cNvSpPr>
            <a:spLocks noGrp="1" noRot="1" noChangeAspect="1" noChangeArrowheads="1"/>
          </p:cNvSpPr>
          <p:nvPr>
            <p:ph type="sldImg"/>
          </p:nvPr>
        </p:nvSpPr>
        <p:spPr bwMode="auto">
          <a:noFill/>
          <a:ln>
            <a:solidFill>
              <a:srgbClr val="000000"/>
            </a:solidFill>
            <a:miter lim="800000"/>
            <a:headEnd/>
            <a:tailEnd/>
          </a:ln>
        </p:spPr>
      </p:sp>
      <p:sp>
        <p:nvSpPr>
          <p:cNvPr id="78851"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bwMode="auto">
          <a:noFill/>
          <a:ln>
            <a:solidFill>
              <a:srgbClr val="000000"/>
            </a:solidFill>
            <a:miter lim="800000"/>
            <a:headEnd/>
            <a:tailEnd/>
          </a:ln>
        </p:spPr>
      </p:sp>
      <p:sp>
        <p:nvSpPr>
          <p:cNvPr id="8089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6"/>
          <p:cNvSpPr>
            <a:spLocks noGrp="1" noChangeArrowheads="1"/>
          </p:cNvSpPr>
          <p:nvPr>
            <p:ph type="sldNum" sz="quarter" idx="5"/>
          </p:nvPr>
        </p:nvSpPr>
        <p:spPr>
          <a:noFill/>
        </p:spPr>
        <p:txBody>
          <a:bodyPr/>
          <a:lstStyle/>
          <a:p>
            <a:fld id="{6344C01E-FBDE-4080-9482-AE129B49F3E8}" type="slidenum">
              <a:rPr lang="en-US" smtClean="0"/>
              <a:pPr/>
              <a:t>30</a:t>
            </a:fld>
            <a:endParaRPr lang="en-US" smtClean="0"/>
          </a:p>
        </p:txBody>
      </p:sp>
      <p:sp>
        <p:nvSpPr>
          <p:cNvPr id="82946" name="Rectangle 1"/>
          <p:cNvSpPr>
            <a:spLocks noGrp="1" noRot="1" noChangeAspect="1" noChangeArrowheads="1"/>
          </p:cNvSpPr>
          <p:nvPr>
            <p:ph type="sldImg"/>
          </p:nvPr>
        </p:nvSpPr>
        <p:spPr bwMode="auto">
          <a:noFill/>
          <a:ln>
            <a:solidFill>
              <a:srgbClr val="000000"/>
            </a:solidFill>
            <a:miter lim="800000"/>
            <a:headEnd/>
            <a:tailEnd/>
          </a:ln>
        </p:spPr>
      </p:sp>
      <p:sp>
        <p:nvSpPr>
          <p:cNvPr id="82947" name="Rectangle 2"/>
          <p:cNvSpPr>
            <a:spLocks noGrp="1" noChangeArrowheads="1"/>
          </p:cNvSpPr>
          <p:nvPr>
            <p:ph type="body" idx="1"/>
          </p:nvPr>
        </p:nvSpPr>
        <p:spPr>
          <a:noFill/>
          <a:ln/>
        </p:spPr>
        <p:txBody>
          <a:bodyPr lIns="0" tIns="0" rIns="0" bIns="0"/>
          <a:lstStyle/>
          <a:p>
            <a:pPr eaLnBrk="1" hangingPunct="1">
              <a:spcBef>
                <a:spcPct val="0"/>
              </a:spcBef>
            </a:pPr>
            <a:r>
              <a:rPr lang="en-US" sz="1700" dirty="0" smtClean="0">
                <a:solidFill>
                  <a:srgbClr val="000000"/>
                </a:solidFill>
                <a:latin typeface="Arial" charset="0"/>
              </a:rPr>
              <a:t>Wait IO is really a measure of the I/O subsystem, not the CPU.</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6"/>
          <p:cNvSpPr>
            <a:spLocks noGrp="1" noChangeArrowheads="1"/>
          </p:cNvSpPr>
          <p:nvPr>
            <p:ph type="sldNum" sz="quarter" idx="5"/>
          </p:nvPr>
        </p:nvSpPr>
        <p:spPr>
          <a:noFill/>
        </p:spPr>
        <p:txBody>
          <a:bodyPr/>
          <a:lstStyle/>
          <a:p>
            <a:fld id="{CEBED144-4D4D-4E14-82EC-BC4AD905D347}" type="slidenum">
              <a:rPr lang="en-US" smtClean="0"/>
              <a:pPr/>
              <a:t>31</a:t>
            </a:fld>
            <a:endParaRPr lang="en-US" smtClean="0"/>
          </a:p>
        </p:txBody>
      </p:sp>
      <p:sp>
        <p:nvSpPr>
          <p:cNvPr id="84994" name="Rectangle 1"/>
          <p:cNvSpPr>
            <a:spLocks noGrp="1" noRot="1" noChangeAspect="1" noChangeArrowheads="1"/>
          </p:cNvSpPr>
          <p:nvPr>
            <p:ph type="sldImg"/>
          </p:nvPr>
        </p:nvSpPr>
        <p:spPr bwMode="auto">
          <a:noFill/>
          <a:ln>
            <a:solidFill>
              <a:srgbClr val="000000"/>
            </a:solidFill>
            <a:miter lim="800000"/>
            <a:headEnd/>
            <a:tailEnd/>
          </a:ln>
        </p:spPr>
      </p:sp>
      <p:sp>
        <p:nvSpPr>
          <p:cNvPr id="84995"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6"/>
          <p:cNvSpPr>
            <a:spLocks noGrp="1" noChangeArrowheads="1"/>
          </p:cNvSpPr>
          <p:nvPr>
            <p:ph type="sldNum" sz="quarter" idx="5"/>
          </p:nvPr>
        </p:nvSpPr>
        <p:spPr>
          <a:noFill/>
        </p:spPr>
        <p:txBody>
          <a:bodyPr/>
          <a:lstStyle/>
          <a:p>
            <a:fld id="{61CB2BF1-77E1-431B-A863-87161C04BAC6}" type="slidenum">
              <a:rPr lang="en-US" smtClean="0"/>
              <a:pPr/>
              <a:t>32</a:t>
            </a:fld>
            <a:endParaRPr lang="en-US" smtClean="0"/>
          </a:p>
        </p:txBody>
      </p:sp>
      <p:sp>
        <p:nvSpPr>
          <p:cNvPr id="87042" name="Rectangle 1"/>
          <p:cNvSpPr>
            <a:spLocks noGrp="1" noRot="1" noChangeAspect="1" noChangeArrowheads="1"/>
          </p:cNvSpPr>
          <p:nvPr>
            <p:ph type="sldImg"/>
          </p:nvPr>
        </p:nvSpPr>
        <p:spPr bwMode="auto">
          <a:noFill/>
          <a:ln>
            <a:solidFill>
              <a:srgbClr val="000000"/>
            </a:solidFill>
            <a:miter lim="800000"/>
            <a:headEnd/>
            <a:tailEnd/>
          </a:ln>
        </p:spPr>
      </p:sp>
      <p:sp>
        <p:nvSpPr>
          <p:cNvPr id="87043"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6"/>
          <p:cNvSpPr>
            <a:spLocks noGrp="1" noChangeArrowheads="1"/>
          </p:cNvSpPr>
          <p:nvPr>
            <p:ph type="sldNum" sz="quarter" idx="5"/>
          </p:nvPr>
        </p:nvSpPr>
        <p:spPr>
          <a:noFill/>
        </p:spPr>
        <p:txBody>
          <a:bodyPr/>
          <a:lstStyle/>
          <a:p>
            <a:fld id="{BACDD688-DA5D-4B2E-BB0B-61B23C545DFE}" type="slidenum">
              <a:rPr lang="en-US" smtClean="0"/>
              <a:pPr/>
              <a:t>33</a:t>
            </a:fld>
            <a:endParaRPr lang="en-US" smtClean="0"/>
          </a:p>
        </p:txBody>
      </p:sp>
      <p:sp>
        <p:nvSpPr>
          <p:cNvPr id="89090" name="Rectangle 1"/>
          <p:cNvSpPr>
            <a:spLocks noGrp="1" noRot="1" noChangeAspect="1" noChangeArrowheads="1"/>
          </p:cNvSpPr>
          <p:nvPr>
            <p:ph type="sldImg"/>
          </p:nvPr>
        </p:nvSpPr>
        <p:spPr bwMode="auto">
          <a:noFill/>
          <a:ln>
            <a:solidFill>
              <a:srgbClr val="000000"/>
            </a:solidFill>
            <a:miter lim="800000"/>
            <a:headEnd/>
            <a:tailEnd/>
          </a:ln>
        </p:spPr>
      </p:sp>
      <p:sp>
        <p:nvSpPr>
          <p:cNvPr id="89091"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6"/>
          <p:cNvSpPr>
            <a:spLocks noGrp="1" noChangeArrowheads="1"/>
          </p:cNvSpPr>
          <p:nvPr>
            <p:ph type="sldNum" sz="quarter" idx="5"/>
          </p:nvPr>
        </p:nvSpPr>
        <p:spPr>
          <a:noFill/>
        </p:spPr>
        <p:txBody>
          <a:bodyPr/>
          <a:lstStyle/>
          <a:p>
            <a:fld id="{2B475412-C66D-40CC-84E5-BB20E67EF509}" type="slidenum">
              <a:rPr lang="en-US" smtClean="0"/>
              <a:pPr/>
              <a:t>34</a:t>
            </a:fld>
            <a:endParaRPr lang="en-US" smtClean="0"/>
          </a:p>
        </p:txBody>
      </p:sp>
      <p:sp>
        <p:nvSpPr>
          <p:cNvPr id="91138" name="Rectangle 1"/>
          <p:cNvSpPr>
            <a:spLocks noGrp="1" noRot="1" noChangeAspect="1" noChangeArrowheads="1"/>
          </p:cNvSpPr>
          <p:nvPr>
            <p:ph type="sldImg"/>
          </p:nvPr>
        </p:nvSpPr>
        <p:spPr bwMode="auto">
          <a:noFill/>
          <a:ln>
            <a:solidFill>
              <a:srgbClr val="000000"/>
            </a:solidFill>
            <a:miter lim="800000"/>
            <a:headEnd/>
            <a:tailEnd/>
          </a:ln>
        </p:spPr>
      </p:sp>
      <p:sp>
        <p:nvSpPr>
          <p:cNvPr id="91139"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6"/>
          <p:cNvSpPr>
            <a:spLocks noGrp="1" noChangeArrowheads="1"/>
          </p:cNvSpPr>
          <p:nvPr>
            <p:ph type="sldNum" sz="quarter" idx="5"/>
          </p:nvPr>
        </p:nvSpPr>
        <p:spPr>
          <a:noFill/>
        </p:spPr>
        <p:txBody>
          <a:bodyPr/>
          <a:lstStyle/>
          <a:p>
            <a:fld id="{50E3E23A-5BFC-44B7-AA76-F05C7C126EC2}" type="slidenum">
              <a:rPr lang="en-US" smtClean="0"/>
              <a:pPr/>
              <a:t>35</a:t>
            </a:fld>
            <a:endParaRPr lang="en-US" smtClean="0"/>
          </a:p>
        </p:txBody>
      </p:sp>
      <p:sp>
        <p:nvSpPr>
          <p:cNvPr id="93186" name="Rectangle 1"/>
          <p:cNvSpPr>
            <a:spLocks noGrp="1" noRot="1" noChangeAspect="1" noChangeArrowheads="1"/>
          </p:cNvSpPr>
          <p:nvPr>
            <p:ph type="sldImg"/>
          </p:nvPr>
        </p:nvSpPr>
        <p:spPr bwMode="auto">
          <a:noFill/>
          <a:ln>
            <a:solidFill>
              <a:srgbClr val="000000"/>
            </a:solidFill>
            <a:miter lim="800000"/>
            <a:headEnd/>
            <a:tailEnd/>
          </a:ln>
        </p:spPr>
      </p:sp>
      <p:sp>
        <p:nvSpPr>
          <p:cNvPr id="93187"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6"/>
          <p:cNvSpPr>
            <a:spLocks noGrp="1" noChangeArrowheads="1"/>
          </p:cNvSpPr>
          <p:nvPr>
            <p:ph type="sldNum" sz="quarter" idx="5"/>
          </p:nvPr>
        </p:nvSpPr>
        <p:spPr>
          <a:noFill/>
        </p:spPr>
        <p:txBody>
          <a:bodyPr/>
          <a:lstStyle/>
          <a:p>
            <a:fld id="{B1F04413-97F4-4021-95DA-BAC8E9C8B0D6}" type="slidenum">
              <a:rPr lang="en-US" smtClean="0"/>
              <a:pPr/>
              <a:t>36</a:t>
            </a:fld>
            <a:endParaRPr lang="en-US" smtClean="0"/>
          </a:p>
        </p:txBody>
      </p:sp>
      <p:sp>
        <p:nvSpPr>
          <p:cNvPr id="95234" name="Rectangle 1"/>
          <p:cNvSpPr>
            <a:spLocks noGrp="1" noRot="1" noChangeAspect="1" noChangeArrowheads="1"/>
          </p:cNvSpPr>
          <p:nvPr>
            <p:ph type="sldImg"/>
          </p:nvPr>
        </p:nvSpPr>
        <p:spPr bwMode="auto">
          <a:noFill/>
          <a:ln>
            <a:solidFill>
              <a:srgbClr val="000000"/>
            </a:solidFill>
            <a:miter lim="800000"/>
            <a:headEnd/>
            <a:tailEnd/>
          </a:ln>
        </p:spPr>
      </p:sp>
      <p:sp>
        <p:nvSpPr>
          <p:cNvPr id="95235"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6"/>
          <p:cNvSpPr>
            <a:spLocks noGrp="1" noChangeArrowheads="1"/>
          </p:cNvSpPr>
          <p:nvPr>
            <p:ph type="sldNum" sz="quarter" idx="5"/>
          </p:nvPr>
        </p:nvSpPr>
        <p:spPr>
          <a:noFill/>
        </p:spPr>
        <p:txBody>
          <a:bodyPr/>
          <a:lstStyle/>
          <a:p>
            <a:fld id="{8391F5EE-17D7-412C-9BA7-38CB4D4F026C}" type="slidenum">
              <a:rPr lang="en-US" smtClean="0"/>
              <a:pPr/>
              <a:t>37</a:t>
            </a:fld>
            <a:endParaRPr lang="en-US" smtClean="0"/>
          </a:p>
        </p:txBody>
      </p:sp>
      <p:sp>
        <p:nvSpPr>
          <p:cNvPr id="97282" name="Rectangle 1"/>
          <p:cNvSpPr>
            <a:spLocks noGrp="1" noRot="1" noChangeAspect="1" noChangeArrowheads="1"/>
          </p:cNvSpPr>
          <p:nvPr>
            <p:ph type="sldImg"/>
          </p:nvPr>
        </p:nvSpPr>
        <p:spPr bwMode="auto">
          <a:noFill/>
          <a:ln>
            <a:solidFill>
              <a:srgbClr val="000000"/>
            </a:solidFill>
            <a:miter lim="800000"/>
            <a:headEnd/>
            <a:tailEnd/>
          </a:ln>
        </p:spPr>
      </p:sp>
      <p:sp>
        <p:nvSpPr>
          <p:cNvPr id="97283" name="Rectangle 2"/>
          <p:cNvSpPr>
            <a:spLocks noGrp="1" noChangeArrowheads="1"/>
          </p:cNvSpPr>
          <p:nvPr>
            <p:ph type="body" idx="1"/>
          </p:nvPr>
        </p:nvSpPr>
        <p:spPr>
          <a:noFill/>
          <a:ln/>
        </p:spPr>
        <p:txBody>
          <a:bodyPr lIns="0" tIns="0" rIns="0" bIns="0"/>
          <a:lstStyle/>
          <a:p>
            <a:pPr eaLnBrk="1" hangingPunct="1">
              <a:spcBef>
                <a:spcPct val="0"/>
              </a:spcBef>
            </a:pPr>
            <a:r>
              <a:rPr lang="en-US" dirty="0" smtClean="0"/>
              <a:t>The simplest way to tell if the network is a significant contributor to application performance issues is to take measurement while running the client application on the local host and over the network. Then compare the results.</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p:cNvSpPr>
          <p:nvPr>
            <p:ph type="sldImg"/>
          </p:nvPr>
        </p:nvSpPr>
        <p:spPr bwMode="auto">
          <a:noFill/>
          <a:ln>
            <a:solidFill>
              <a:srgbClr val="000000"/>
            </a:solidFill>
            <a:miter lim="800000"/>
            <a:headEnd/>
            <a:tailEnd/>
          </a:ln>
        </p:spPr>
      </p:sp>
      <p:sp>
        <p:nvSpPr>
          <p:cNvPr id="993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6"/>
          <p:cNvSpPr>
            <a:spLocks noGrp="1" noChangeArrowheads="1"/>
          </p:cNvSpPr>
          <p:nvPr>
            <p:ph type="sldNum" sz="quarter" idx="5"/>
          </p:nvPr>
        </p:nvSpPr>
        <p:spPr>
          <a:noFill/>
        </p:spPr>
        <p:txBody>
          <a:bodyPr/>
          <a:lstStyle/>
          <a:p>
            <a:fld id="{303A560A-6926-4E10-B296-C3E05AE79189}" type="slidenum">
              <a:rPr lang="en-US" smtClean="0"/>
              <a:pPr/>
              <a:t>39</a:t>
            </a:fld>
            <a:endParaRPr lang="en-US" smtClean="0"/>
          </a:p>
        </p:txBody>
      </p:sp>
      <p:sp>
        <p:nvSpPr>
          <p:cNvPr id="101378" name="Rectangle 1"/>
          <p:cNvSpPr>
            <a:spLocks noGrp="1" noRot="1" noChangeAspect="1" noChangeArrowheads="1"/>
          </p:cNvSpPr>
          <p:nvPr>
            <p:ph type="sldImg"/>
          </p:nvPr>
        </p:nvSpPr>
        <p:spPr bwMode="auto">
          <a:noFill/>
          <a:ln>
            <a:solidFill>
              <a:srgbClr val="000000"/>
            </a:solidFill>
            <a:miter lim="800000"/>
            <a:headEnd/>
            <a:tailEnd/>
          </a:ln>
        </p:spPr>
      </p:sp>
      <p:sp>
        <p:nvSpPr>
          <p:cNvPr id="101379"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6"/>
          <p:cNvSpPr>
            <a:spLocks noGrp="1" noChangeArrowheads="1"/>
          </p:cNvSpPr>
          <p:nvPr>
            <p:ph type="sldNum" sz="quarter" idx="5"/>
          </p:nvPr>
        </p:nvSpPr>
        <p:spPr>
          <a:noFill/>
        </p:spPr>
        <p:txBody>
          <a:bodyPr/>
          <a:lstStyle/>
          <a:p>
            <a:fld id="{E717B817-9081-46BA-8A7B-38000873B078}" type="slidenum">
              <a:rPr lang="en-US" smtClean="0"/>
              <a:pPr/>
              <a:t>40</a:t>
            </a:fld>
            <a:endParaRPr lang="en-US" smtClean="0"/>
          </a:p>
        </p:txBody>
      </p:sp>
      <p:sp>
        <p:nvSpPr>
          <p:cNvPr id="103426" name="Rectangle 1"/>
          <p:cNvSpPr>
            <a:spLocks noGrp="1" noRot="1" noChangeAspect="1" noChangeArrowheads="1"/>
          </p:cNvSpPr>
          <p:nvPr>
            <p:ph type="sldImg"/>
          </p:nvPr>
        </p:nvSpPr>
        <p:spPr bwMode="auto">
          <a:noFill/>
          <a:ln>
            <a:solidFill>
              <a:srgbClr val="000000"/>
            </a:solidFill>
            <a:miter lim="800000"/>
            <a:headEnd/>
            <a:tailEnd/>
          </a:ln>
        </p:spPr>
      </p:sp>
      <p:sp>
        <p:nvSpPr>
          <p:cNvPr id="103427"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6"/>
          <p:cNvSpPr>
            <a:spLocks noGrp="1" noChangeArrowheads="1"/>
          </p:cNvSpPr>
          <p:nvPr>
            <p:ph type="sldNum" sz="quarter" idx="5"/>
          </p:nvPr>
        </p:nvSpPr>
        <p:spPr>
          <a:noFill/>
        </p:spPr>
        <p:txBody>
          <a:bodyPr/>
          <a:lstStyle/>
          <a:p>
            <a:fld id="{FC74ABF1-46C8-4C75-A505-04969B5FFA51}" type="slidenum">
              <a:rPr lang="en-US" smtClean="0"/>
              <a:pPr/>
              <a:t>41</a:t>
            </a:fld>
            <a:endParaRPr lang="en-US" smtClean="0"/>
          </a:p>
        </p:txBody>
      </p:sp>
      <p:sp>
        <p:nvSpPr>
          <p:cNvPr id="105474" name="Rectangle 1"/>
          <p:cNvSpPr>
            <a:spLocks noGrp="1" noRot="1" noChangeAspect="1" noChangeArrowheads="1"/>
          </p:cNvSpPr>
          <p:nvPr>
            <p:ph type="sldImg"/>
          </p:nvPr>
        </p:nvSpPr>
        <p:spPr bwMode="auto">
          <a:noFill/>
          <a:ln>
            <a:solidFill>
              <a:srgbClr val="000000"/>
            </a:solidFill>
            <a:miter lim="800000"/>
            <a:headEnd/>
            <a:tailEnd/>
          </a:ln>
        </p:spPr>
      </p:sp>
      <p:sp>
        <p:nvSpPr>
          <p:cNvPr id="105475"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6"/>
          <p:cNvSpPr>
            <a:spLocks noGrp="1" noChangeArrowheads="1"/>
          </p:cNvSpPr>
          <p:nvPr>
            <p:ph type="sldNum" sz="quarter" idx="5"/>
          </p:nvPr>
        </p:nvSpPr>
        <p:spPr>
          <a:noFill/>
        </p:spPr>
        <p:txBody>
          <a:bodyPr/>
          <a:lstStyle/>
          <a:p>
            <a:fld id="{77A74EB4-4C66-42B3-BAE9-80DA587C74A3}" type="slidenum">
              <a:rPr lang="en-US" smtClean="0"/>
              <a:pPr/>
              <a:t>42</a:t>
            </a:fld>
            <a:endParaRPr lang="en-US" smtClean="0"/>
          </a:p>
        </p:txBody>
      </p:sp>
      <p:sp>
        <p:nvSpPr>
          <p:cNvPr id="107522" name="Rectangle 1"/>
          <p:cNvSpPr>
            <a:spLocks noGrp="1" noRot="1" noChangeAspect="1" noChangeArrowheads="1"/>
          </p:cNvSpPr>
          <p:nvPr>
            <p:ph type="sldImg"/>
          </p:nvPr>
        </p:nvSpPr>
        <p:spPr bwMode="auto">
          <a:noFill/>
          <a:ln>
            <a:solidFill>
              <a:srgbClr val="000000"/>
            </a:solidFill>
            <a:miter lim="800000"/>
            <a:headEnd/>
            <a:tailEnd/>
          </a:ln>
        </p:spPr>
      </p:sp>
      <p:sp>
        <p:nvSpPr>
          <p:cNvPr id="107523" name="Rectangle 2"/>
          <p:cNvSpPr>
            <a:spLocks noGrp="1" noChangeArrowheads="1"/>
          </p:cNvSpPr>
          <p:nvPr>
            <p:ph type="body" idx="1"/>
          </p:nvPr>
        </p:nvSpPr>
        <p:spPr>
          <a:noFill/>
          <a:ln/>
        </p:spPr>
        <p:txBody>
          <a:bodyPr lIns="0" tIns="0" rIns="0" bIns="0"/>
          <a:lstStyle/>
          <a:p>
            <a:pPr eaLnBrk="1" hangingPunct="1">
              <a:spcBef>
                <a:spcPct val="0"/>
              </a:spcBef>
            </a:pPr>
            <a:r>
              <a:rPr lang="en-US" sz="1700" dirty="0" smtClean="0">
                <a:solidFill>
                  <a:srgbClr val="000000"/>
                </a:solidFill>
                <a:latin typeface="Arial" charset="0"/>
              </a:rPr>
              <a:t>Keep busy buffer waits low by using a before image writer.</a:t>
            </a:r>
          </a:p>
          <a:p>
            <a:pPr eaLnBrk="1" hangingPunct="1">
              <a:spcBef>
                <a:spcPct val="0"/>
              </a:spcBef>
            </a:pPr>
            <a:endParaRPr lang="en-US" sz="1700" dirty="0" smtClean="0">
              <a:solidFill>
                <a:srgbClr val="000000"/>
              </a:solidFill>
              <a:latin typeface="Arial" charset="0"/>
            </a:endParaRPr>
          </a:p>
          <a:p>
            <a:pPr eaLnBrk="1" hangingPunct="1">
              <a:spcBef>
                <a:spcPct val="0"/>
              </a:spcBef>
            </a:pPr>
            <a:r>
              <a:rPr lang="en-US" sz="1700" dirty="0" smtClean="0">
                <a:solidFill>
                  <a:srgbClr val="000000"/>
                </a:solidFill>
                <a:latin typeface="Arial" charset="0"/>
              </a:rPr>
              <a:t>Keep empty buffer waits low by providing more BI buffers.</a:t>
            </a:r>
          </a:p>
          <a:p>
            <a:pPr eaLnBrk="1" hangingPunct="1">
              <a:spcBef>
                <a:spcPct val="0"/>
              </a:spcBef>
            </a:pPr>
            <a:endParaRPr lang="en-US" sz="1700" dirty="0" smtClean="0">
              <a:solidFill>
                <a:srgbClr val="000000"/>
              </a:solidFill>
              <a:latin typeface="Arial" charset="0"/>
            </a:endParaRPr>
          </a:p>
          <a:p>
            <a:pPr eaLnBrk="1" hangingPunct="1">
              <a:spcBef>
                <a:spcPct val="0"/>
              </a:spcBef>
            </a:pPr>
            <a:r>
              <a:rPr lang="en-US" sz="1700" dirty="0" smtClean="0">
                <a:solidFill>
                  <a:srgbClr val="000000"/>
                </a:solidFill>
                <a:latin typeface="Arial" charset="0"/>
              </a:rPr>
              <a:t>Keep the BIW BI writes low by increasing BI buffer size.</a:t>
            </a:r>
          </a:p>
          <a:p>
            <a:pPr eaLnBrk="1" hangingPunct="1">
              <a:spcBef>
                <a:spcPct val="0"/>
              </a:spcBef>
            </a:pPr>
            <a:endParaRPr lang="en-US" sz="1700" dirty="0" smtClean="0">
              <a:solidFill>
                <a:srgbClr val="000000"/>
              </a:solidFill>
              <a:latin typeface="Arial" charset="0"/>
            </a:endParaRPr>
          </a:p>
          <a:p>
            <a:pPr eaLnBrk="1" hangingPunct="1">
              <a:spcBef>
                <a:spcPct val="0"/>
              </a:spcBef>
            </a:pPr>
            <a:endParaRPr lang="en-US" sz="1700" dirty="0" smtClean="0">
              <a:solidFill>
                <a:srgbClr val="000000"/>
              </a:solidFill>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p:spPr>
      </p:sp>
      <p:sp>
        <p:nvSpPr>
          <p:cNvPr id="3379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6"/>
          <p:cNvSpPr>
            <a:spLocks noGrp="1" noChangeArrowheads="1"/>
          </p:cNvSpPr>
          <p:nvPr>
            <p:ph type="sldNum" sz="quarter" idx="5"/>
          </p:nvPr>
        </p:nvSpPr>
        <p:spPr>
          <a:noFill/>
        </p:spPr>
        <p:txBody>
          <a:bodyPr/>
          <a:lstStyle/>
          <a:p>
            <a:fld id="{C62F7A39-1FC1-4A1F-9D70-B54F59810225}" type="slidenum">
              <a:rPr lang="en-US" smtClean="0"/>
              <a:pPr/>
              <a:t>43</a:t>
            </a:fld>
            <a:endParaRPr lang="en-US" smtClean="0"/>
          </a:p>
        </p:txBody>
      </p:sp>
      <p:sp>
        <p:nvSpPr>
          <p:cNvPr id="109570" name="Rectangle 1"/>
          <p:cNvSpPr>
            <a:spLocks noGrp="1" noRot="1" noChangeAspect="1" noChangeArrowheads="1"/>
          </p:cNvSpPr>
          <p:nvPr>
            <p:ph type="sldImg"/>
          </p:nvPr>
        </p:nvSpPr>
        <p:spPr bwMode="auto">
          <a:noFill/>
          <a:ln>
            <a:solidFill>
              <a:srgbClr val="000000"/>
            </a:solidFill>
            <a:miter lim="800000"/>
            <a:headEnd/>
            <a:tailEnd/>
          </a:ln>
        </p:spPr>
      </p:sp>
      <p:sp>
        <p:nvSpPr>
          <p:cNvPr id="109571"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p:cNvSpPr>
            <a:spLocks noGrp="1" noRot="1" noChangeAspect="1"/>
          </p:cNvSpPr>
          <p:nvPr>
            <p:ph type="sldImg"/>
          </p:nvPr>
        </p:nvSpPr>
        <p:spPr bwMode="auto">
          <a:noFill/>
          <a:ln>
            <a:solidFill>
              <a:srgbClr val="000000"/>
            </a:solidFill>
            <a:miter lim="800000"/>
            <a:headEnd/>
            <a:tailEnd/>
          </a:ln>
        </p:spPr>
      </p:sp>
      <p:sp>
        <p:nvSpPr>
          <p:cNvPr id="11161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6"/>
          <p:cNvSpPr>
            <a:spLocks noGrp="1" noChangeArrowheads="1"/>
          </p:cNvSpPr>
          <p:nvPr>
            <p:ph type="sldNum" sz="quarter" idx="5"/>
          </p:nvPr>
        </p:nvSpPr>
        <p:spPr>
          <a:noFill/>
        </p:spPr>
        <p:txBody>
          <a:bodyPr/>
          <a:lstStyle/>
          <a:p>
            <a:fld id="{540AF5E1-1D9B-49AE-A499-B0C42D6908FC}" type="slidenum">
              <a:rPr lang="en-US" smtClean="0"/>
              <a:pPr/>
              <a:t>45</a:t>
            </a:fld>
            <a:endParaRPr lang="en-US" smtClean="0"/>
          </a:p>
        </p:txBody>
      </p:sp>
      <p:sp>
        <p:nvSpPr>
          <p:cNvPr id="113666" name="Rectangle 1"/>
          <p:cNvSpPr>
            <a:spLocks noGrp="1" noRot="1" noChangeAspect="1" noChangeArrowheads="1"/>
          </p:cNvSpPr>
          <p:nvPr>
            <p:ph type="sldImg"/>
          </p:nvPr>
        </p:nvSpPr>
        <p:spPr bwMode="auto">
          <a:noFill/>
          <a:ln>
            <a:solidFill>
              <a:srgbClr val="000000"/>
            </a:solidFill>
            <a:miter lim="800000"/>
            <a:headEnd/>
            <a:tailEnd/>
          </a:ln>
        </p:spPr>
      </p:sp>
      <p:sp>
        <p:nvSpPr>
          <p:cNvPr id="113667"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Slide Image Placeholder 1"/>
          <p:cNvSpPr>
            <a:spLocks noGrp="1" noRot="1" noChangeAspect="1" noTextEdit="1"/>
          </p:cNvSpPr>
          <p:nvPr>
            <p:ph type="sldImg"/>
          </p:nvPr>
        </p:nvSpPr>
        <p:spPr bwMode="auto">
          <a:noFill/>
          <a:ln>
            <a:solidFill>
              <a:srgbClr val="000000"/>
            </a:solidFill>
            <a:miter lim="800000"/>
            <a:headEnd/>
            <a:tailEnd/>
          </a:ln>
        </p:spPr>
      </p:sp>
      <p:sp>
        <p:nvSpPr>
          <p:cNvPr id="115714" name="Notes Placeholder 2"/>
          <p:cNvSpPr>
            <a:spLocks noGrp="1"/>
          </p:cNvSpPr>
          <p:nvPr>
            <p:ph type="body" idx="1"/>
          </p:nvPr>
        </p:nvSpPr>
        <p:spPr>
          <a:noFill/>
          <a:ln/>
        </p:spPr>
        <p:txBody>
          <a:bodyPr/>
          <a:lstStyle/>
          <a:p>
            <a:pPr eaLnBrk="1" hangingPunct="1">
              <a:spcBef>
                <a:spcPct val="0"/>
              </a:spcBef>
            </a:pPr>
            <a:r>
              <a:rPr lang="en-US" dirty="0" smtClean="0">
                <a:latin typeface="Arial" charset="0"/>
              </a:rPr>
              <a:t>The default number of threads is 150.</a:t>
            </a:r>
            <a:r>
              <a:rPr lang="en-US" baseline="0" dirty="0" smtClean="0">
                <a:latin typeface="Arial" charset="0"/>
              </a:rPr>
              <a:t> I</a:t>
            </a:r>
            <a:r>
              <a:rPr lang="en-US" dirty="0" smtClean="0">
                <a:latin typeface="Arial" charset="0"/>
              </a:rPr>
              <a:t>f you want more than 200 threads, </a:t>
            </a:r>
            <a:r>
              <a:rPr lang="en-US" smtClean="0">
                <a:latin typeface="Arial" charset="0"/>
              </a:rPr>
              <a:t>consider using multiple </a:t>
            </a:r>
            <a:r>
              <a:rPr lang="en-US" dirty="0" smtClean="0">
                <a:latin typeface="Arial" charset="0"/>
              </a:rPr>
              <a:t>Tomcat servers.</a:t>
            </a:r>
          </a:p>
        </p:txBody>
      </p:sp>
      <p:sp>
        <p:nvSpPr>
          <p:cNvPr id="115715" name="Slide Number Placeholder 3"/>
          <p:cNvSpPr>
            <a:spLocks noGrp="1"/>
          </p:cNvSpPr>
          <p:nvPr>
            <p:ph type="sldNum" sz="quarter" idx="5"/>
          </p:nvPr>
        </p:nvSpPr>
        <p:spPr>
          <a:noFill/>
        </p:spPr>
        <p:txBody>
          <a:bodyPr/>
          <a:lstStyle/>
          <a:p>
            <a:fld id="{9744A363-2433-4425-81C1-D3250F83E6B5}" type="slidenum">
              <a:rPr lang="en-US" smtClean="0">
                <a:latin typeface="Arial" charset="0"/>
              </a:rPr>
              <a:pPr/>
              <a:t>46</a:t>
            </a:fld>
            <a:endParaRPr lang="en-US" smtClean="0">
              <a:latin typeface="Arial"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7"/>
          <p:cNvSpPr>
            <a:spLocks noGrp="1" noChangeArrowheads="1"/>
          </p:cNvSpPr>
          <p:nvPr>
            <p:ph type="sldNum" sz="quarter" idx="5"/>
          </p:nvPr>
        </p:nvSpPr>
        <p:spPr>
          <a:noFill/>
        </p:spPr>
        <p:txBody>
          <a:bodyPr/>
          <a:lstStyle/>
          <a:p>
            <a:fld id="{1356ADA3-737E-4587-9C9A-E4E24EF1ACC8}" type="slidenum">
              <a:rPr lang="en-US" smtClean="0">
                <a:latin typeface="Arial" charset="0"/>
              </a:rPr>
              <a:pPr/>
              <a:t>47</a:t>
            </a:fld>
            <a:endParaRPr lang="en-US" smtClean="0">
              <a:latin typeface="Arial" charset="0"/>
            </a:endParaRPr>
          </a:p>
        </p:txBody>
      </p:sp>
      <p:sp>
        <p:nvSpPr>
          <p:cNvPr id="11776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7763" name="Rectangle 3"/>
          <p:cNvSpPr>
            <a:spLocks noGrp="1" noChangeArrowheads="1"/>
          </p:cNvSpPr>
          <p:nvPr>
            <p:ph type="body" idx="1"/>
          </p:nvPr>
        </p:nvSpPr>
        <p:spPr>
          <a:noFill/>
          <a:ln/>
        </p:spPr>
        <p:txBody>
          <a:bodyPr/>
          <a:lstStyle/>
          <a:p>
            <a:pPr eaLnBrk="1" hangingPunct="1">
              <a:spcBef>
                <a:spcPct val="0"/>
              </a:spcBef>
            </a:pPr>
            <a:endParaRPr lang="en-US" smtClean="0">
              <a:latin typeface="Arial"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Slide Image Placeholder 1"/>
          <p:cNvSpPr>
            <a:spLocks noGrp="1" noRot="1" noChangeAspect="1" noTextEdit="1"/>
          </p:cNvSpPr>
          <p:nvPr>
            <p:ph type="sldImg"/>
          </p:nvPr>
        </p:nvSpPr>
        <p:spPr bwMode="auto">
          <a:noFill/>
          <a:ln>
            <a:solidFill>
              <a:srgbClr val="000000"/>
            </a:solidFill>
            <a:miter lim="800000"/>
            <a:headEnd/>
            <a:tailEnd/>
          </a:ln>
        </p:spPr>
      </p:sp>
      <p:sp>
        <p:nvSpPr>
          <p:cNvPr id="119810" name="Notes Placeholder 2"/>
          <p:cNvSpPr>
            <a:spLocks noGrp="1"/>
          </p:cNvSpPr>
          <p:nvPr>
            <p:ph type="body" idx="1"/>
          </p:nvPr>
        </p:nvSpPr>
        <p:spPr>
          <a:noFill/>
          <a:ln/>
        </p:spPr>
        <p:txBody>
          <a:bodyPr/>
          <a:lstStyle/>
          <a:p>
            <a:pPr eaLnBrk="1" hangingPunct="1">
              <a:spcBef>
                <a:spcPct val="0"/>
              </a:spcBef>
            </a:pPr>
            <a:r>
              <a:rPr lang="en-US" i="0" dirty="0" smtClean="0">
                <a:latin typeface="Arial" charset="0"/>
              </a:rPr>
              <a:t>The Sun JVM heap is divided into two parts:</a:t>
            </a:r>
          </a:p>
          <a:p>
            <a:pPr eaLnBrk="1" hangingPunct="1">
              <a:spcBef>
                <a:spcPct val="0"/>
              </a:spcBef>
            </a:pPr>
            <a:endParaRPr lang="en-US" i="0" dirty="0" smtClean="0">
              <a:latin typeface="Arial" charset="0"/>
            </a:endParaRPr>
          </a:p>
          <a:p>
            <a:pPr eaLnBrk="1" hangingPunct="1">
              <a:spcBef>
                <a:spcPct val="0"/>
              </a:spcBef>
              <a:buFont typeface="Arial" pitchFamily="34" charset="0"/>
              <a:buChar char="•"/>
            </a:pPr>
            <a:r>
              <a:rPr lang="en-US" i="0" dirty="0" smtClean="0">
                <a:latin typeface="Arial" charset="0"/>
              </a:rPr>
              <a:t> The Old Generation, sometimes called the “Tenured Space.”</a:t>
            </a:r>
          </a:p>
          <a:p>
            <a:pPr eaLnBrk="1" hangingPunct="1">
              <a:spcBef>
                <a:spcPct val="0"/>
              </a:spcBef>
              <a:buFont typeface="Arial" pitchFamily="34" charset="0"/>
              <a:buChar char="•"/>
            </a:pPr>
            <a:r>
              <a:rPr lang="en-US" i="0" dirty="0" smtClean="0">
                <a:latin typeface="Arial" charset="0"/>
              </a:rPr>
              <a:t> The Young Generation, sometimes called the “New Space.”</a:t>
            </a:r>
          </a:p>
          <a:p>
            <a:pPr eaLnBrk="1" hangingPunct="1">
              <a:spcBef>
                <a:spcPct val="0"/>
              </a:spcBef>
            </a:pPr>
            <a:endParaRPr lang="en-US" i="0" dirty="0" smtClean="0">
              <a:latin typeface="Arial" charset="0"/>
            </a:endParaRPr>
          </a:p>
          <a:p>
            <a:pPr eaLnBrk="1" hangingPunct="1">
              <a:spcBef>
                <a:spcPct val="0"/>
              </a:spcBef>
            </a:pPr>
            <a:r>
              <a:rPr lang="en-US" i="0" dirty="0" smtClean="0">
                <a:latin typeface="Arial" charset="0"/>
              </a:rPr>
              <a:t>The Young Generation is further subdivided into three partitions: Eden and two survivor spaces, called the “From Space” and the “To Space.” Objects are created in Eden. When Eden is full, live objects are copied to the From Space; when Eden is full again, objects in the From Space are copied to the To Space; and finally, if the object survives when Eden is full, the object is moved to the Old Generation.</a:t>
            </a:r>
          </a:p>
          <a:p>
            <a:pPr eaLnBrk="1" hangingPunct="1">
              <a:spcBef>
                <a:spcPct val="0"/>
              </a:spcBef>
            </a:pPr>
            <a:endParaRPr lang="en-US" dirty="0" smtClean="0">
              <a:latin typeface="Arial" charset="0"/>
            </a:endParaRPr>
          </a:p>
        </p:txBody>
      </p:sp>
      <p:sp>
        <p:nvSpPr>
          <p:cNvPr id="119811" name="Slide Number Placeholder 3"/>
          <p:cNvSpPr>
            <a:spLocks noGrp="1"/>
          </p:cNvSpPr>
          <p:nvPr>
            <p:ph type="sldNum" sz="quarter" idx="5"/>
          </p:nvPr>
        </p:nvSpPr>
        <p:spPr>
          <a:noFill/>
        </p:spPr>
        <p:txBody>
          <a:bodyPr/>
          <a:lstStyle/>
          <a:p>
            <a:fld id="{97E76812-FCD5-4064-8128-C99507E9A90D}" type="slidenum">
              <a:rPr lang="en-US" smtClean="0">
                <a:latin typeface="Arial" charset="0"/>
              </a:rPr>
              <a:pPr/>
              <a:t>48</a:t>
            </a:fld>
            <a:endParaRPr lang="en-US" smtClean="0">
              <a:latin typeface="Arial"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6"/>
          <p:cNvSpPr>
            <a:spLocks noGrp="1" noChangeArrowheads="1"/>
          </p:cNvSpPr>
          <p:nvPr>
            <p:ph type="sldNum" sz="quarter" idx="5"/>
          </p:nvPr>
        </p:nvSpPr>
        <p:spPr>
          <a:noFill/>
        </p:spPr>
        <p:txBody>
          <a:bodyPr/>
          <a:lstStyle/>
          <a:p>
            <a:fld id="{428D77FB-4D0A-4294-B109-7755DF96128E}" type="slidenum">
              <a:rPr lang="en-US" smtClean="0"/>
              <a:pPr/>
              <a:t>49</a:t>
            </a:fld>
            <a:endParaRPr lang="en-US" smtClean="0"/>
          </a:p>
        </p:txBody>
      </p:sp>
      <p:sp>
        <p:nvSpPr>
          <p:cNvPr id="121858" name="Rectangle 1"/>
          <p:cNvSpPr>
            <a:spLocks noGrp="1" noRot="1" noChangeAspect="1" noChangeArrowheads="1"/>
          </p:cNvSpPr>
          <p:nvPr>
            <p:ph type="sldImg"/>
          </p:nvPr>
        </p:nvSpPr>
        <p:spPr bwMode="auto">
          <a:noFill/>
          <a:ln>
            <a:solidFill>
              <a:srgbClr val="000000"/>
            </a:solidFill>
            <a:miter lim="800000"/>
            <a:headEnd/>
            <a:tailEnd/>
          </a:ln>
        </p:spPr>
      </p:sp>
      <p:sp>
        <p:nvSpPr>
          <p:cNvPr id="121859" name="Rectangle 2"/>
          <p:cNvSpPr>
            <a:spLocks noGrp="1" noChangeArrowheads="1"/>
          </p:cNvSpPr>
          <p:nvPr>
            <p:ph type="body" idx="1"/>
          </p:nvPr>
        </p:nvSpPr>
        <p:spPr>
          <a:noFill/>
          <a:ln/>
        </p:spPr>
        <p:txBody>
          <a:bodyPr lIns="0" tIns="0" rIns="0" bIns="0"/>
          <a:lstStyle/>
          <a:p>
            <a:pPr eaLnBrk="1" hangingPunct="1">
              <a:spcBef>
                <a:spcPct val="0"/>
              </a:spcBef>
            </a:pPr>
            <a:r>
              <a:rPr lang="en-US" dirty="0" smtClean="0"/>
              <a:t>Install PSI-Probe from the Google Code repository:</a:t>
            </a:r>
          </a:p>
          <a:p>
            <a:pPr eaLnBrk="1" hangingPunct="1">
              <a:spcBef>
                <a:spcPct val="0"/>
              </a:spcBef>
            </a:pPr>
            <a:endParaRPr lang="en-US" dirty="0" smtClean="0"/>
          </a:p>
          <a:p>
            <a:pPr eaLnBrk="1" hangingPunct="1">
              <a:spcBef>
                <a:spcPct val="0"/>
              </a:spcBef>
            </a:pPr>
            <a:r>
              <a:rPr lang="en-US" dirty="0" smtClean="0">
                <a:hlinkClick r:id="rId3"/>
              </a:rPr>
              <a:t>http://code.google.com/p/psi-probe/</a:t>
            </a:r>
            <a:r>
              <a:rPr lang="en-US" dirty="0" smtClean="0"/>
              <a:t/>
            </a:r>
            <a:br>
              <a:rPr lang="en-US" dirty="0" smtClean="0"/>
            </a:br>
            <a:endParaRPr lang="en-US" dirty="0" smtClean="0"/>
          </a:p>
          <a:p>
            <a:pPr eaLnBrk="1" hangingPunct="1">
              <a:spcBef>
                <a:spcPct val="0"/>
              </a:spcBef>
            </a:pPr>
            <a:r>
              <a:rPr lang="en-US" sz="1800" dirty="0" smtClean="0"/>
              <a:t/>
            </a:r>
            <a:br>
              <a:rPr lang="en-US" sz="1800" dirty="0" smtClean="0"/>
            </a:br>
            <a:endParaRPr lang="en-US" sz="1700" dirty="0" smtClean="0">
              <a:solidFill>
                <a:srgbClr val="000000"/>
              </a:solidFill>
              <a:latin typeface="Arial"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Rectangle 6"/>
          <p:cNvSpPr>
            <a:spLocks noGrp="1" noChangeArrowheads="1"/>
          </p:cNvSpPr>
          <p:nvPr>
            <p:ph type="sldNum" sz="quarter" idx="5"/>
          </p:nvPr>
        </p:nvSpPr>
        <p:spPr>
          <a:noFill/>
        </p:spPr>
        <p:txBody>
          <a:bodyPr/>
          <a:lstStyle/>
          <a:p>
            <a:fld id="{DF2D0A88-08DB-4D84-9E7C-14C17EBE36B6}" type="slidenum">
              <a:rPr lang="en-US" smtClean="0"/>
              <a:pPr/>
              <a:t>51</a:t>
            </a:fld>
            <a:endParaRPr lang="en-US" smtClean="0"/>
          </a:p>
        </p:txBody>
      </p:sp>
      <p:sp>
        <p:nvSpPr>
          <p:cNvPr id="124930" name="Rectangle 1"/>
          <p:cNvSpPr>
            <a:spLocks noGrp="1" noRot="1" noChangeAspect="1" noChangeArrowheads="1"/>
          </p:cNvSpPr>
          <p:nvPr>
            <p:ph type="sldImg"/>
          </p:nvPr>
        </p:nvSpPr>
        <p:spPr bwMode="auto">
          <a:noFill/>
          <a:ln>
            <a:solidFill>
              <a:srgbClr val="000000"/>
            </a:solidFill>
            <a:miter lim="800000"/>
            <a:headEnd/>
            <a:tailEnd/>
          </a:ln>
        </p:spPr>
      </p:sp>
      <p:sp>
        <p:nvSpPr>
          <p:cNvPr id="124931"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6"/>
          <p:cNvSpPr>
            <a:spLocks noGrp="1" noChangeArrowheads="1"/>
          </p:cNvSpPr>
          <p:nvPr>
            <p:ph type="sldNum" sz="quarter" idx="5"/>
          </p:nvPr>
        </p:nvSpPr>
        <p:spPr>
          <a:noFill/>
        </p:spPr>
        <p:txBody>
          <a:bodyPr/>
          <a:lstStyle/>
          <a:p>
            <a:fld id="{ED4086C5-21E4-487A-92CE-C326F52AD338}" type="slidenum">
              <a:rPr lang="en-US" smtClean="0"/>
              <a:pPr/>
              <a:t>53</a:t>
            </a:fld>
            <a:endParaRPr lang="en-US" smtClean="0"/>
          </a:p>
        </p:txBody>
      </p:sp>
      <p:sp>
        <p:nvSpPr>
          <p:cNvPr id="128002" name="Rectangle 1"/>
          <p:cNvSpPr>
            <a:spLocks noGrp="1" noRot="1" noChangeAspect="1" noChangeArrowheads="1"/>
          </p:cNvSpPr>
          <p:nvPr>
            <p:ph type="sldImg"/>
          </p:nvPr>
        </p:nvSpPr>
        <p:spPr bwMode="auto">
          <a:noFill/>
          <a:ln>
            <a:solidFill>
              <a:srgbClr val="000000"/>
            </a:solidFill>
            <a:miter lim="800000"/>
            <a:headEnd/>
            <a:tailEnd/>
          </a:ln>
        </p:spPr>
      </p:sp>
      <p:sp>
        <p:nvSpPr>
          <p:cNvPr id="128003"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Rectangle 6"/>
          <p:cNvSpPr>
            <a:spLocks noGrp="1" noChangeArrowheads="1"/>
          </p:cNvSpPr>
          <p:nvPr>
            <p:ph type="sldNum" sz="quarter" idx="5"/>
          </p:nvPr>
        </p:nvSpPr>
        <p:spPr>
          <a:noFill/>
        </p:spPr>
        <p:txBody>
          <a:bodyPr/>
          <a:lstStyle/>
          <a:p>
            <a:fld id="{CB28D0E8-01F6-4F74-8AE8-4026531B3CA7}" type="slidenum">
              <a:rPr lang="en-US" smtClean="0"/>
              <a:pPr/>
              <a:t>55</a:t>
            </a:fld>
            <a:endParaRPr lang="en-US" smtClean="0"/>
          </a:p>
        </p:txBody>
      </p:sp>
      <p:sp>
        <p:nvSpPr>
          <p:cNvPr id="131074" name="Rectangle 1"/>
          <p:cNvSpPr>
            <a:spLocks noGrp="1" noRot="1" noChangeAspect="1" noChangeArrowheads="1"/>
          </p:cNvSpPr>
          <p:nvPr>
            <p:ph type="sldImg"/>
          </p:nvPr>
        </p:nvSpPr>
        <p:spPr bwMode="auto">
          <a:noFill/>
          <a:ln>
            <a:solidFill>
              <a:srgbClr val="000000"/>
            </a:solidFill>
            <a:miter lim="800000"/>
            <a:headEnd/>
            <a:tailEnd/>
          </a:ln>
        </p:spPr>
      </p:sp>
      <p:sp>
        <p:nvSpPr>
          <p:cNvPr id="131075"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Rectangle 6"/>
          <p:cNvSpPr>
            <a:spLocks noGrp="1" noChangeArrowheads="1"/>
          </p:cNvSpPr>
          <p:nvPr>
            <p:ph type="sldNum" sz="quarter" idx="5"/>
          </p:nvPr>
        </p:nvSpPr>
        <p:spPr>
          <a:noFill/>
        </p:spPr>
        <p:txBody>
          <a:bodyPr/>
          <a:lstStyle/>
          <a:p>
            <a:fld id="{885C9A32-8B23-4BB1-83A2-2AD13D3B9607}" type="slidenum">
              <a:rPr lang="en-US" smtClean="0"/>
              <a:pPr/>
              <a:t>56</a:t>
            </a:fld>
            <a:endParaRPr lang="en-US" smtClean="0"/>
          </a:p>
        </p:txBody>
      </p:sp>
      <p:sp>
        <p:nvSpPr>
          <p:cNvPr id="133122" name="Rectangle 1"/>
          <p:cNvSpPr>
            <a:spLocks noGrp="1" noRot="1" noChangeAspect="1" noChangeArrowheads="1"/>
          </p:cNvSpPr>
          <p:nvPr>
            <p:ph type="sldImg"/>
          </p:nvPr>
        </p:nvSpPr>
        <p:spPr bwMode="auto">
          <a:noFill/>
          <a:ln>
            <a:solidFill>
              <a:srgbClr val="000000"/>
            </a:solidFill>
            <a:miter lim="800000"/>
            <a:headEnd/>
            <a:tailEnd/>
          </a:ln>
        </p:spPr>
      </p:sp>
      <p:sp>
        <p:nvSpPr>
          <p:cNvPr id="133123"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headEnd/>
            <a:tailEnd/>
          </a:ln>
        </p:spPr>
      </p:sp>
      <p:sp>
        <p:nvSpPr>
          <p:cNvPr id="4198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bwMode="auto">
          <a:noFill/>
          <a:ln>
            <a:solidFill>
              <a:srgbClr val="000000"/>
            </a:solidFill>
            <a:miter lim="800000"/>
            <a:headEnd/>
            <a:tailEnd/>
          </a:ln>
        </p:spPr>
      </p:sp>
      <p:sp>
        <p:nvSpPr>
          <p:cNvPr id="4608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1371600" y="1130300"/>
            <a:ext cx="7404098" cy="4691063"/>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500188"/>
            <a:ext cx="8153400" cy="5053012"/>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39725" y="1130300"/>
            <a:ext cx="8435974" cy="4691063"/>
          </a:xfrm>
          <a:prstGeom prst="rect">
            <a:avLst/>
          </a:prstGeom>
        </p:spPr>
        <p:txBody>
          <a:bodyPr>
            <a:normAutofit/>
          </a:bodyPr>
          <a:lstStyle>
            <a:lvl1pPr marL="0" indent="0" algn="ctr">
              <a:spcBef>
                <a:spcPts val="1200"/>
              </a:spcBef>
              <a:buClr>
                <a:schemeClr val="accent6"/>
              </a:buClr>
              <a:buNone/>
              <a:defRPr sz="6600" b="0">
                <a:solidFill>
                  <a:srgbClr val="666666"/>
                </a:solidFill>
                <a:latin typeface="Century Gothic" pitchFamily="34" charset="0"/>
              </a:defRPr>
            </a:lvl1pPr>
            <a:lvl2pPr marL="534988" indent="-268288">
              <a:spcBef>
                <a:spcPts val="1200"/>
              </a:spcBef>
              <a:buClr>
                <a:schemeClr val="accent6"/>
              </a:buClr>
              <a:tabLst/>
              <a:defRPr sz="2200">
                <a:solidFill>
                  <a:schemeClr val="tx1">
                    <a:lumMod val="65000"/>
                    <a:lumOff val="35000"/>
                  </a:schemeClr>
                </a:solidFill>
                <a:latin typeface="Century Gothic" pitchFamily="34" charset="0"/>
              </a:defRPr>
            </a:lvl2pPr>
            <a:lvl3pPr marL="715963" indent="-180975">
              <a:spcBef>
                <a:spcPts val="1200"/>
              </a:spcBef>
              <a:buClr>
                <a:schemeClr val="accent6"/>
              </a:buClr>
              <a:defRPr sz="2000">
                <a:solidFill>
                  <a:schemeClr val="tx1">
                    <a:lumMod val="65000"/>
                    <a:lumOff val="35000"/>
                  </a:schemeClr>
                </a:solidFill>
                <a:latin typeface="Century Gothic" pitchFamily="34" charset="0"/>
              </a:defRPr>
            </a:lvl3pPr>
            <a:lvl4pPr marL="982663" indent="-266700">
              <a:spcBef>
                <a:spcPts val="1200"/>
              </a:spcBef>
              <a:buClr>
                <a:schemeClr val="accent6"/>
              </a:buClr>
              <a:defRPr sz="1800">
                <a:solidFill>
                  <a:schemeClr val="tx1">
                    <a:lumMod val="65000"/>
                    <a:lumOff val="35000"/>
                  </a:schemeClr>
                </a:solidFill>
                <a:latin typeface="Century Gothic" pitchFamily="34" charset="0"/>
              </a:defRPr>
            </a:lvl4pPr>
            <a:lvl5pPr marL="1165225" indent="-182563">
              <a:spcBef>
                <a:spcPts val="1200"/>
              </a:spcBef>
              <a:buClr>
                <a:schemeClr val="accent6"/>
              </a:buClr>
              <a:defRPr sz="1800">
                <a:solidFill>
                  <a:schemeClr val="tx1">
                    <a:lumMod val="65000"/>
                    <a:lumOff val="35000"/>
                  </a:schemeClr>
                </a:solidFill>
                <a:latin typeface="Century Gothic" pitchFamily="34" charset="0"/>
              </a:defRPr>
            </a:lvl5pPr>
          </a:lstStyle>
          <a:p>
            <a:pPr lvl="0"/>
            <a:r>
              <a:rPr lang="en-US" smtClean="0"/>
              <a:t>Click to edit Master text styles</a:t>
            </a:r>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871932" y="6054724"/>
            <a:ext cx="7014893"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61963" y="1130300"/>
            <a:ext cx="3895725"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defTabSz="801688">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43450" y="1130300"/>
            <a:ext cx="3900217"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3"/>
          </p:nvPr>
        </p:nvSpPr>
        <p:spPr>
          <a:xfrm>
            <a:off x="173037" y="341313"/>
            <a:ext cx="7650163"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1963" y="3151187"/>
            <a:ext cx="8313736" cy="2670175"/>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b="0">
                <a:solidFill>
                  <a:srgbClr val="666666"/>
                </a:solidFill>
                <a:latin typeface="Century Gothic" pitchFamily="34" charset="0"/>
              </a:defRPr>
            </a:lvl2pPr>
            <a:lvl3pPr marL="715963" indent="-180975">
              <a:spcBef>
                <a:spcPts val="1200"/>
              </a:spcBef>
              <a:buClr>
                <a:schemeClr val="accent6"/>
              </a:buClr>
              <a:defRPr sz="2000" b="0">
                <a:solidFill>
                  <a:srgbClr val="666666"/>
                </a:solidFill>
                <a:latin typeface="Century Gothic" pitchFamily="34" charset="0"/>
              </a:defRPr>
            </a:lvl3pPr>
            <a:lvl4pPr marL="982663" indent="-266700">
              <a:spcBef>
                <a:spcPts val="1200"/>
              </a:spcBef>
              <a:buClr>
                <a:schemeClr val="accent6"/>
              </a:buClr>
              <a:defRPr sz="1800" b="0">
                <a:solidFill>
                  <a:srgbClr val="666666"/>
                </a:solidFill>
                <a:latin typeface="Century Gothic" pitchFamily="34" charset="0"/>
              </a:defRPr>
            </a:lvl4pPr>
            <a:lvl5pPr marL="1165225" indent="-182563">
              <a:spcBef>
                <a:spcPts val="1200"/>
              </a:spcBef>
              <a:buClr>
                <a:schemeClr val="accent6"/>
              </a:buClr>
              <a:defRPr sz="1800" b="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3"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80558" y="6054724"/>
            <a:ext cx="7006267"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461963" y="1130300"/>
            <a:ext cx="4040188"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1963" y="2041525"/>
            <a:ext cx="4040188" cy="3779838"/>
          </a:xfrm>
          <a:prstGeom prst="rect">
            <a:avLst/>
          </a:prstGeom>
        </p:spPr>
        <p:txBody>
          <a:bodyPr>
            <a:normAutofit/>
          </a:bodyPr>
          <a:lstStyle>
            <a:lvl1pPr marL="266700" indent="-266700">
              <a:buClr>
                <a:schemeClr val="accent6"/>
              </a:buClr>
              <a:defRPr sz="2400">
                <a:solidFill>
                  <a:srgbClr val="666666"/>
                </a:solidFill>
                <a:latin typeface="Century Gothic" pitchFamily="34" charset="0"/>
              </a:defRPr>
            </a:lvl1pPr>
            <a:lvl2pPr marL="534988" indent="-268288">
              <a:buClr>
                <a:schemeClr val="accent6"/>
              </a:buClr>
              <a:defRPr sz="2200">
                <a:solidFill>
                  <a:srgbClr val="666666"/>
                </a:solidFill>
                <a:latin typeface="Century Gothic" pitchFamily="34" charset="0"/>
              </a:defRPr>
            </a:lvl2pPr>
            <a:lvl3pPr marL="715963" indent="-180975">
              <a:buClr>
                <a:schemeClr val="accent6"/>
              </a:buClr>
              <a:defRPr sz="2000">
                <a:solidFill>
                  <a:srgbClr val="666666"/>
                </a:solidFill>
                <a:latin typeface="Century Gothic" pitchFamily="34" charset="0"/>
              </a:defRPr>
            </a:lvl3pPr>
            <a:lvl4pPr marL="982663" indent="-266700">
              <a:buClr>
                <a:schemeClr val="accent6"/>
              </a:buClr>
              <a:defRPr sz="1800">
                <a:solidFill>
                  <a:srgbClr val="666666"/>
                </a:solidFill>
                <a:latin typeface="Century Gothic" pitchFamily="34" charset="0"/>
              </a:defRPr>
            </a:lvl4pPr>
            <a:lvl5pPr marL="1165225" indent="-182563">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43450" y="1130300"/>
            <a:ext cx="3987800"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43450" y="2041525"/>
            <a:ext cx="4143375" cy="3779838"/>
          </a:xfrm>
          <a:prstGeom prst="rect">
            <a:avLst/>
          </a:prstGeom>
        </p:spPr>
        <p:txBody>
          <a:bodyPr>
            <a:normAutofit/>
          </a:bodyPr>
          <a:lstStyle>
            <a:lvl1pPr>
              <a:buClr>
                <a:schemeClr val="accent6"/>
              </a:buClr>
              <a:defRPr sz="2400">
                <a:solidFill>
                  <a:srgbClr val="666666"/>
                </a:solidFill>
                <a:latin typeface="Century Gothic" pitchFamily="34" charset="0"/>
              </a:defRPr>
            </a:lvl1pPr>
            <a:lvl2pPr marL="630238" indent="-268288">
              <a:buClr>
                <a:schemeClr val="accent6"/>
              </a:buClr>
              <a:buFont typeface="Arial" pitchFamily="34" charset="0"/>
              <a:buChar char="–"/>
              <a:defRPr sz="2200">
                <a:solidFill>
                  <a:srgbClr val="666666"/>
                </a:solidFill>
                <a:latin typeface="Century Gothic" pitchFamily="34" charset="0"/>
              </a:defRPr>
            </a:lvl2pPr>
            <a:lvl3pPr marL="801688" indent="-171450">
              <a:buClr>
                <a:schemeClr val="accent6"/>
              </a:buClr>
              <a:defRPr sz="2000">
                <a:solidFill>
                  <a:srgbClr val="666666"/>
                </a:solidFill>
                <a:latin typeface="Century Gothic" pitchFamily="34" charset="0"/>
              </a:defRPr>
            </a:lvl3pPr>
            <a:lvl4pPr marL="1077913" indent="-276225">
              <a:buClr>
                <a:schemeClr val="accent6"/>
              </a:buClr>
              <a:defRPr sz="1800">
                <a:solidFill>
                  <a:srgbClr val="666666"/>
                </a:solidFill>
                <a:latin typeface="Century Gothic" pitchFamily="34" charset="0"/>
              </a:defRPr>
            </a:lvl4pPr>
            <a:lvl5pPr marL="1258888" indent="-180975">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ubtitle 2"/>
          <p:cNvSpPr>
            <a:spLocks noGrp="1"/>
          </p:cNvSpPr>
          <p:nvPr>
            <p:ph type="subTitle" idx="13"/>
          </p:nvPr>
        </p:nvSpPr>
        <p:spPr>
          <a:xfrm>
            <a:off x="173038" y="341313"/>
            <a:ext cx="7642494"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4" name="Content Placeholder 3"/>
          <p:cNvSpPr>
            <a:spLocks noGrp="1"/>
          </p:cNvSpPr>
          <p:nvPr>
            <p:ph sz="half" idx="2"/>
          </p:nvPr>
        </p:nvSpPr>
        <p:spPr>
          <a:xfrm>
            <a:off x="5127624" y="1789113"/>
            <a:ext cx="3516043" cy="4032250"/>
          </a:xfrm>
          <a:prstGeom prst="rect">
            <a:avLst/>
          </a:prstGeom>
        </p:spPr>
        <p:txBody>
          <a:bodyPr>
            <a:normAutofit/>
          </a:bodyPr>
          <a:lstStyle>
            <a:lvl1pPr marL="266700" indent="-266700">
              <a:spcBef>
                <a:spcPts val="1200"/>
              </a:spcBef>
              <a:buClr>
                <a:schemeClr val="accent6"/>
              </a:buClr>
              <a:defRPr sz="22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4"/>
          </p:nvPr>
        </p:nvSpPr>
        <p:spPr>
          <a:xfrm>
            <a:off x="0" y="0"/>
            <a:ext cx="9144000" cy="1400175"/>
          </a:xfrm>
          <a:prstGeom prst="rect">
            <a:avLst/>
          </a:prstGeom>
          <a:gradFill>
            <a:gsLst>
              <a:gs pos="0">
                <a:schemeClr val="tx1">
                  <a:alpha val="50000"/>
                </a:schemeClr>
              </a:gs>
              <a:gs pos="80000">
                <a:schemeClr val="tx1">
                  <a:lumMod val="50000"/>
                  <a:lumOff val="50000"/>
                  <a:alpha val="50000"/>
                </a:schemeClr>
              </a:gs>
              <a:gs pos="100000">
                <a:schemeClr val="bg1">
                  <a:lumMod val="95000"/>
                  <a:alpha val="50000"/>
                </a:schemeClr>
              </a:gs>
            </a:gsLst>
            <a:lin ang="16200000" scaled="0"/>
          </a:gradFill>
        </p:spPr>
        <p:txBody>
          <a:bodyPr tIns="36000" bIns="36000" anchor="ctr" anchorCtr="0"/>
          <a:lstStyle>
            <a:lvl1pPr algn="ctr">
              <a:spcBef>
                <a:spcPts val="600"/>
              </a:spcBef>
              <a:buFontTx/>
              <a:buNone/>
              <a:defRPr sz="2800">
                <a:solidFill>
                  <a:schemeClr val="bg1"/>
                </a:solidFill>
                <a:effectLst>
                  <a:outerShdw blurRad="38100" dist="38100" dir="2700000" algn="tl">
                    <a:srgbClr val="000000">
                      <a:alpha val="43137"/>
                    </a:srgbClr>
                  </a:outerShdw>
                </a:effectLst>
                <a:latin typeface="Century Gothic" pitchFamily="34" charset="0"/>
              </a:defRPr>
            </a:lvl1pPr>
            <a:lvl2pPr marL="0" indent="0" algn="ctr">
              <a:spcBef>
                <a:spcPts val="0"/>
              </a:spcBef>
              <a:buFontTx/>
              <a:buNone/>
              <a:defRPr sz="2200">
                <a:solidFill>
                  <a:schemeClr val="bg1"/>
                </a:solidFill>
                <a:effectLst>
                  <a:outerShdw blurRad="38100" dist="38100" dir="2700000" algn="tl">
                    <a:srgbClr val="000000">
                      <a:alpha val="43137"/>
                    </a:srgbClr>
                  </a:outerShdw>
                </a:effectLst>
                <a:latin typeface="Century Gothic" pitchFamily="34" charset="0"/>
              </a:defRPr>
            </a:lvl2pPr>
            <a:lvl3pPr>
              <a:defRPr sz="3200">
                <a:solidFill>
                  <a:schemeClr val="bg1"/>
                </a:solidFill>
                <a:effectLst>
                  <a:outerShdw blurRad="38100" dist="38100" dir="2700000" algn="tl">
                    <a:srgbClr val="000000">
                      <a:alpha val="43137"/>
                    </a:srgbClr>
                  </a:outerShdw>
                </a:effectLst>
                <a:latin typeface="Century Gothic" pitchFamily="34" charset="0"/>
              </a:defRPr>
            </a:lvl3pPr>
            <a:lvl4pPr>
              <a:defRPr sz="3200">
                <a:solidFill>
                  <a:schemeClr val="bg1"/>
                </a:solidFill>
                <a:effectLst>
                  <a:outerShdw blurRad="38100" dist="38100" dir="2700000" algn="tl">
                    <a:srgbClr val="000000">
                      <a:alpha val="43137"/>
                    </a:srgbClr>
                  </a:outerShdw>
                </a:effectLst>
                <a:latin typeface="Century Gothic" pitchFamily="34" charset="0"/>
              </a:defRPr>
            </a:lvl4pPr>
            <a:lvl5pPr>
              <a:defRPr sz="3200">
                <a:solidFill>
                  <a:schemeClr val="bg1"/>
                </a:solidFill>
                <a:effectLst>
                  <a:outerShdw blurRad="38100" dist="38100" dir="2700000" algn="tl">
                    <a:srgbClr val="000000">
                      <a:alpha val="43137"/>
                    </a:srgbClr>
                  </a:outerShdw>
                </a:effectLst>
                <a:latin typeface="Century Gothic" pitchFamily="34" charset="0"/>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roup 74"/>
          <p:cNvGrpSpPr>
            <a:grpSpLocks/>
          </p:cNvGrpSpPr>
          <p:nvPr userDrawn="1"/>
        </p:nvGrpSpPr>
        <p:grpSpPr bwMode="auto">
          <a:xfrm>
            <a:off x="215900" y="685800"/>
            <a:ext cx="4279900" cy="1600200"/>
            <a:chOff x="152400" y="2438400"/>
            <a:chExt cx="4279900" cy="1600200"/>
          </a:xfrm>
        </p:grpSpPr>
        <p:sp>
          <p:nvSpPr>
            <p:cNvPr id="4" name="Rectangle 3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5" name="Group 52"/>
            <p:cNvGrpSpPr>
              <a:grpSpLocks/>
            </p:cNvGrpSpPr>
            <p:nvPr/>
          </p:nvGrpSpPr>
          <p:grpSpPr bwMode="auto">
            <a:xfrm>
              <a:off x="152400" y="2438400"/>
              <a:ext cx="4279900" cy="1600200"/>
              <a:chOff x="152400" y="914400"/>
              <a:chExt cx="4279900" cy="1600200"/>
            </a:xfrm>
          </p:grpSpPr>
          <p:sp>
            <p:nvSpPr>
              <p:cNvPr id="6" name="Rectangle 3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7" name="Rectangle 3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8" name="Group 75"/>
          <p:cNvGrpSpPr>
            <a:grpSpLocks/>
          </p:cNvGrpSpPr>
          <p:nvPr userDrawn="1"/>
        </p:nvGrpSpPr>
        <p:grpSpPr bwMode="auto">
          <a:xfrm>
            <a:off x="215900" y="2438400"/>
            <a:ext cx="4279900" cy="1600200"/>
            <a:chOff x="152400" y="2438400"/>
            <a:chExt cx="4279900" cy="1600200"/>
          </a:xfrm>
        </p:grpSpPr>
        <p:sp>
          <p:nvSpPr>
            <p:cNvPr id="9" name="Rectangle 3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0" name="Group 52"/>
            <p:cNvGrpSpPr>
              <a:grpSpLocks/>
            </p:cNvGrpSpPr>
            <p:nvPr/>
          </p:nvGrpSpPr>
          <p:grpSpPr bwMode="auto">
            <a:xfrm>
              <a:off x="152400" y="2438400"/>
              <a:ext cx="4279900" cy="1600200"/>
              <a:chOff x="152400" y="914400"/>
              <a:chExt cx="4279900" cy="1600200"/>
            </a:xfrm>
          </p:grpSpPr>
          <p:sp>
            <p:nvSpPr>
              <p:cNvPr id="11" name="Rectangle 4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2" name="Rectangle 4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3" name="Group 80"/>
          <p:cNvGrpSpPr>
            <a:grpSpLocks/>
          </p:cNvGrpSpPr>
          <p:nvPr userDrawn="1"/>
        </p:nvGrpSpPr>
        <p:grpSpPr bwMode="auto">
          <a:xfrm>
            <a:off x="215900" y="4191000"/>
            <a:ext cx="4279900" cy="1600200"/>
            <a:chOff x="152400" y="2438400"/>
            <a:chExt cx="4279900" cy="1600200"/>
          </a:xfrm>
        </p:grpSpPr>
        <p:sp>
          <p:nvSpPr>
            <p:cNvPr id="14" name="Rectangle 4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5" name="Group 52"/>
            <p:cNvGrpSpPr>
              <a:grpSpLocks/>
            </p:cNvGrpSpPr>
            <p:nvPr/>
          </p:nvGrpSpPr>
          <p:grpSpPr bwMode="auto">
            <a:xfrm>
              <a:off x="152400" y="2438400"/>
              <a:ext cx="4279900" cy="1600200"/>
              <a:chOff x="152400" y="914400"/>
              <a:chExt cx="4279900" cy="1600200"/>
            </a:xfrm>
          </p:grpSpPr>
          <p:sp>
            <p:nvSpPr>
              <p:cNvPr id="16" name="Rectangle 4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7" name="Rectangle 4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8" name="Group 90"/>
          <p:cNvGrpSpPr>
            <a:grpSpLocks/>
          </p:cNvGrpSpPr>
          <p:nvPr userDrawn="1"/>
        </p:nvGrpSpPr>
        <p:grpSpPr bwMode="auto">
          <a:xfrm>
            <a:off x="4648200" y="685800"/>
            <a:ext cx="4279900" cy="1600200"/>
            <a:chOff x="152400" y="2438400"/>
            <a:chExt cx="4279900" cy="1600200"/>
          </a:xfrm>
        </p:grpSpPr>
        <p:sp>
          <p:nvSpPr>
            <p:cNvPr id="19" name="Rectangle 4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0" name="Group 52"/>
            <p:cNvGrpSpPr>
              <a:grpSpLocks/>
            </p:cNvGrpSpPr>
            <p:nvPr/>
          </p:nvGrpSpPr>
          <p:grpSpPr bwMode="auto">
            <a:xfrm>
              <a:off x="152400" y="2438400"/>
              <a:ext cx="4279900" cy="1600200"/>
              <a:chOff x="152400" y="914400"/>
              <a:chExt cx="4279900" cy="1600200"/>
            </a:xfrm>
          </p:grpSpPr>
          <p:sp>
            <p:nvSpPr>
              <p:cNvPr id="21" name="Rectangle 5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2" name="Rectangle 5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3" name="Group 95"/>
          <p:cNvGrpSpPr>
            <a:grpSpLocks/>
          </p:cNvGrpSpPr>
          <p:nvPr userDrawn="1"/>
        </p:nvGrpSpPr>
        <p:grpSpPr bwMode="auto">
          <a:xfrm>
            <a:off x="4648200" y="2438400"/>
            <a:ext cx="4279900" cy="1600200"/>
            <a:chOff x="152400" y="2438400"/>
            <a:chExt cx="4279900" cy="1600200"/>
          </a:xfrm>
        </p:grpSpPr>
        <p:sp>
          <p:nvSpPr>
            <p:cNvPr id="24" name="Rectangle 5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5" name="Group 52"/>
            <p:cNvGrpSpPr>
              <a:grpSpLocks/>
            </p:cNvGrpSpPr>
            <p:nvPr/>
          </p:nvGrpSpPr>
          <p:grpSpPr bwMode="auto">
            <a:xfrm>
              <a:off x="152400" y="2438400"/>
              <a:ext cx="4279900" cy="1600200"/>
              <a:chOff x="152400" y="914400"/>
              <a:chExt cx="4279900" cy="1600200"/>
            </a:xfrm>
          </p:grpSpPr>
          <p:sp>
            <p:nvSpPr>
              <p:cNvPr id="26" name="Rectangle 5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7" name="Rectangle 5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8" name="Group 100"/>
          <p:cNvGrpSpPr>
            <a:grpSpLocks/>
          </p:cNvGrpSpPr>
          <p:nvPr userDrawn="1"/>
        </p:nvGrpSpPr>
        <p:grpSpPr bwMode="auto">
          <a:xfrm>
            <a:off x="4648200" y="4191000"/>
            <a:ext cx="4279900" cy="1600200"/>
            <a:chOff x="152400" y="2438400"/>
            <a:chExt cx="4279900" cy="1600200"/>
          </a:xfrm>
        </p:grpSpPr>
        <p:sp>
          <p:nvSpPr>
            <p:cNvPr id="29" name="Rectangle 5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30" name="Group 52"/>
            <p:cNvGrpSpPr>
              <a:grpSpLocks/>
            </p:cNvGrpSpPr>
            <p:nvPr/>
          </p:nvGrpSpPr>
          <p:grpSpPr bwMode="auto">
            <a:xfrm>
              <a:off x="152400" y="2438400"/>
              <a:ext cx="4279900" cy="1600200"/>
              <a:chOff x="152400" y="914400"/>
              <a:chExt cx="4279900" cy="1600200"/>
            </a:xfrm>
          </p:grpSpPr>
          <p:sp>
            <p:nvSpPr>
              <p:cNvPr id="31" name="Rectangle 6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32" name="Rectangle 6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sp>
        <p:nvSpPr>
          <p:cNvPr id="33" name="Rectangle 63"/>
          <p:cNvSpPr/>
          <p:nvPr userDrawn="1"/>
        </p:nvSpPr>
        <p:spPr>
          <a:xfrm>
            <a:off x="381000" y="0"/>
            <a:ext cx="8382000" cy="3810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algn="ctr" fontAlgn="auto">
              <a:spcBef>
                <a:spcPts val="0"/>
              </a:spcBef>
              <a:spcAft>
                <a:spcPts val="0"/>
              </a:spcAft>
              <a:defRPr/>
            </a:pPr>
            <a:endParaRPr lang="en-US" sz="1600" i="1" kern="0" dirty="0">
              <a:solidFill>
                <a:srgbClr val="F79646"/>
              </a:solidFill>
              <a:latin typeface="Calibri"/>
            </a:endParaRP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descr="Corp_pptMasterV6.jpg"/>
          <p:cNvPicPr>
            <a:picLocks noChangeAspect="1"/>
          </p:cNvPicPr>
          <p:nvPr/>
        </p:nvPicPr>
        <p:blipFill>
          <a:blip r:embed="rId13" cstate="print"/>
          <a:srcRect/>
          <a:stretch>
            <a:fillRect/>
          </a:stretch>
        </p:blipFill>
        <p:spPr bwMode="auto">
          <a:xfrm>
            <a:off x="0" y="5037138"/>
            <a:ext cx="9144000" cy="1820862"/>
          </a:xfrm>
          <a:prstGeom prst="rect">
            <a:avLst/>
          </a:prstGeom>
          <a:noFill/>
          <a:ln w="9525">
            <a:noFill/>
            <a:miter lim="800000"/>
            <a:headEnd/>
            <a:tailEnd/>
          </a:ln>
        </p:spPr>
      </p:pic>
      <p:sp>
        <p:nvSpPr>
          <p:cNvPr id="1027" name="Title Placeholder 1"/>
          <p:cNvSpPr>
            <a:spLocks noGrp="1"/>
          </p:cNvSpPr>
          <p:nvPr>
            <p:ph type="title"/>
          </p:nvPr>
        </p:nvSpPr>
        <p:spPr bwMode="auto">
          <a:xfrm>
            <a:off x="1897063" y="6053138"/>
            <a:ext cx="6989762" cy="804862"/>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61" r:id="rId9"/>
    <p:sldLayoutId id="2147483659" r:id="rId10"/>
    <p:sldLayoutId id="2147483660" r:id="rId11"/>
  </p:sldLayoutIdLst>
  <p:hf sldNum="0" hdr="0" ftr="0" dt="0"/>
  <p:txStyles>
    <p:titleStyle>
      <a:lvl1pPr algn="r" rtl="0" eaLnBrk="0" fontAlgn="base" hangingPunct="0">
        <a:spcBef>
          <a:spcPct val="0"/>
        </a:spcBef>
        <a:spcAft>
          <a:spcPct val="0"/>
        </a:spcAft>
        <a:defRPr sz="3200" kern="1200">
          <a:solidFill>
            <a:srgbClr val="BFBFBF"/>
          </a:solidFill>
          <a:latin typeface="Century Gothic" pitchFamily="34" charset="0"/>
          <a:ea typeface="+mj-ea"/>
          <a:cs typeface="+mj-cs"/>
        </a:defRPr>
      </a:lvl1pPr>
      <a:lvl2pPr algn="r" rtl="0" eaLnBrk="0" fontAlgn="base" hangingPunct="0">
        <a:spcBef>
          <a:spcPct val="0"/>
        </a:spcBef>
        <a:spcAft>
          <a:spcPct val="0"/>
        </a:spcAft>
        <a:defRPr sz="3200">
          <a:solidFill>
            <a:srgbClr val="BFBFBF"/>
          </a:solidFill>
          <a:latin typeface="Century Gothic" pitchFamily="34" charset="0"/>
        </a:defRPr>
      </a:lvl2pPr>
      <a:lvl3pPr algn="r" rtl="0" eaLnBrk="0" fontAlgn="base" hangingPunct="0">
        <a:spcBef>
          <a:spcPct val="0"/>
        </a:spcBef>
        <a:spcAft>
          <a:spcPct val="0"/>
        </a:spcAft>
        <a:defRPr sz="3200">
          <a:solidFill>
            <a:srgbClr val="BFBFBF"/>
          </a:solidFill>
          <a:latin typeface="Century Gothic" pitchFamily="34" charset="0"/>
        </a:defRPr>
      </a:lvl3pPr>
      <a:lvl4pPr algn="r" rtl="0" eaLnBrk="0" fontAlgn="base" hangingPunct="0">
        <a:spcBef>
          <a:spcPct val="0"/>
        </a:spcBef>
        <a:spcAft>
          <a:spcPct val="0"/>
        </a:spcAft>
        <a:defRPr sz="3200">
          <a:solidFill>
            <a:srgbClr val="BFBFBF"/>
          </a:solidFill>
          <a:latin typeface="Century Gothic" pitchFamily="34" charset="0"/>
        </a:defRPr>
      </a:lvl4pPr>
      <a:lvl5pPr algn="r" rtl="0" eaLnBrk="0" fontAlgn="base" hangingPunct="0">
        <a:spcBef>
          <a:spcPct val="0"/>
        </a:spcBef>
        <a:spcAft>
          <a:spcPct val="0"/>
        </a:spcAft>
        <a:defRPr sz="3200">
          <a:solidFill>
            <a:srgbClr val="BFBFBF"/>
          </a:solidFill>
          <a:latin typeface="Century Gothic" pitchFamily="34" charset="0"/>
        </a:defRPr>
      </a:lvl5pPr>
      <a:lvl6pPr marL="457200" algn="r" rtl="0" fontAlgn="base">
        <a:spcBef>
          <a:spcPct val="0"/>
        </a:spcBef>
        <a:spcAft>
          <a:spcPct val="0"/>
        </a:spcAft>
        <a:defRPr sz="3200">
          <a:solidFill>
            <a:srgbClr val="BFBFBF"/>
          </a:solidFill>
          <a:latin typeface="Century Gothic" pitchFamily="34" charset="0"/>
        </a:defRPr>
      </a:lvl6pPr>
      <a:lvl7pPr marL="914400" algn="r" rtl="0" fontAlgn="base">
        <a:spcBef>
          <a:spcPct val="0"/>
        </a:spcBef>
        <a:spcAft>
          <a:spcPct val="0"/>
        </a:spcAft>
        <a:defRPr sz="3200">
          <a:solidFill>
            <a:srgbClr val="BFBFBF"/>
          </a:solidFill>
          <a:latin typeface="Century Gothic" pitchFamily="34" charset="0"/>
        </a:defRPr>
      </a:lvl7pPr>
      <a:lvl8pPr marL="1371600" algn="r" rtl="0" fontAlgn="base">
        <a:spcBef>
          <a:spcPct val="0"/>
        </a:spcBef>
        <a:spcAft>
          <a:spcPct val="0"/>
        </a:spcAft>
        <a:defRPr sz="3200">
          <a:solidFill>
            <a:srgbClr val="BFBFBF"/>
          </a:solidFill>
          <a:latin typeface="Century Gothic" pitchFamily="34" charset="0"/>
        </a:defRPr>
      </a:lvl8pPr>
      <a:lvl9pPr marL="1828800" algn="r" rtl="0" fontAlgn="base">
        <a:spcBef>
          <a:spcPct val="0"/>
        </a:spcBef>
        <a:spcAft>
          <a:spcPct val="0"/>
        </a:spcAft>
        <a:defRPr sz="3200">
          <a:solidFill>
            <a:srgbClr val="BFBFBF"/>
          </a:solidFill>
          <a:latin typeface="Century Gothic"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5.jpe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bwMode="auto">
          <a:xfrm>
            <a:off x="1371600" y="1130299"/>
            <a:ext cx="7404100" cy="4651375"/>
          </a:xfrm>
          <a:noFill/>
          <a:ln>
            <a:miter lim="800000"/>
            <a:headEnd/>
            <a:tailEnd/>
          </a:ln>
        </p:spPr>
        <p:txBody>
          <a:bodyPr vert="horz" wrap="square" lIns="91440" tIns="45720" rIns="91440" bIns="45720" numCol="1" anchor="t" anchorCtr="0" compatLnSpc="1">
            <a:prstTxWarp prst="textNoShape">
              <a:avLst/>
            </a:prstTxWarp>
            <a:normAutofit/>
          </a:bodyPr>
          <a:lstStyle/>
          <a:p>
            <a:pPr marL="0" indent="0" eaLnBrk="1" hangingPunct="1">
              <a:buClr>
                <a:srgbClr val="FF9900"/>
              </a:buClr>
              <a:buFont typeface="Arial" charset="0"/>
              <a:buNone/>
            </a:pPr>
            <a:r>
              <a:rPr lang="en-US" sz="2800" dirty="0" smtClean="0"/>
              <a:t>QAD 2012.1 Enterprise Edition Deployment and Systems Administration</a:t>
            </a:r>
          </a:p>
          <a:p>
            <a:pPr marL="0" indent="0" eaLnBrk="1" hangingPunct="1">
              <a:lnSpc>
                <a:spcPct val="80000"/>
              </a:lnSpc>
              <a:buClr>
                <a:srgbClr val="FF9900"/>
              </a:buClr>
              <a:buFont typeface="Arial" charset="0"/>
              <a:buNone/>
            </a:pPr>
            <a:endParaRPr lang="en-US" sz="2200" dirty="0" smtClean="0"/>
          </a:p>
          <a:p>
            <a:pPr eaLnBrk="1" hangingPunct="1">
              <a:lnSpc>
                <a:spcPct val="80000"/>
              </a:lnSpc>
              <a:buClr>
                <a:srgbClr val="FF9900"/>
              </a:buClr>
              <a:buFont typeface="Arial" charset="0"/>
              <a:buNone/>
            </a:pPr>
            <a:r>
              <a:rPr lang="en-US" b="1" dirty="0" smtClean="0"/>
              <a:t>Part 5: QAD Enterprise Edition Performance</a:t>
            </a:r>
          </a:p>
          <a:p>
            <a:pPr eaLnBrk="1" hangingPunct="1">
              <a:lnSpc>
                <a:spcPct val="80000"/>
              </a:lnSpc>
              <a:buClr>
                <a:srgbClr val="FF9900"/>
              </a:buClr>
              <a:buFont typeface="Arial" charset="0"/>
              <a:buNone/>
            </a:pPr>
            <a:endParaRPr lang="en-US" sz="2200" dirty="0" smtClean="0"/>
          </a:p>
          <a:p>
            <a:pPr eaLnBrk="1" hangingPunct="1">
              <a:lnSpc>
                <a:spcPct val="80000"/>
              </a:lnSpc>
              <a:buClr>
                <a:srgbClr val="FF9900"/>
              </a:buClr>
              <a:buFont typeface="Arial" charset="0"/>
              <a:buNone/>
            </a:pPr>
            <a:endParaRPr lang="en-US" sz="2000" dirty="0" smtClean="0"/>
          </a:p>
          <a:p>
            <a:pPr eaLnBrk="1" hangingPunct="1">
              <a:lnSpc>
                <a:spcPct val="80000"/>
              </a:lnSpc>
              <a:buClr>
                <a:srgbClr val="FF9900"/>
              </a:buClr>
              <a:buNone/>
            </a:pPr>
            <a:r>
              <a:rPr lang="en-US" sz="2000" dirty="0" smtClean="0"/>
              <a:t>Updated December 2012</a:t>
            </a:r>
          </a:p>
          <a:p>
            <a:pPr eaLnBrk="1" hangingPunct="1">
              <a:lnSpc>
                <a:spcPct val="80000"/>
              </a:lnSpc>
              <a:buClr>
                <a:srgbClr val="FF9900"/>
              </a:buClr>
              <a:buFont typeface="Arial" charset="0"/>
              <a:buNone/>
            </a:pPr>
            <a:endParaRPr lang="en-US" sz="1500" dirty="0" smtClean="0"/>
          </a:p>
          <a:p>
            <a:pPr eaLnBrk="1" hangingPunct="1">
              <a:lnSpc>
                <a:spcPct val="80000"/>
              </a:lnSpc>
              <a:buClr>
                <a:srgbClr val="FF9900"/>
              </a:buClr>
              <a:buFont typeface="Arial" charset="0"/>
              <a:buNone/>
            </a:pPr>
            <a:endParaRPr lang="en-US" sz="1500" dirty="0" smtClean="0"/>
          </a:p>
          <a:p>
            <a:pPr eaLnBrk="1" hangingPunct="1">
              <a:lnSpc>
                <a:spcPct val="80000"/>
              </a:lnSpc>
              <a:spcBef>
                <a:spcPts val="600"/>
              </a:spcBef>
              <a:buClr>
                <a:srgbClr val="FF9900"/>
              </a:buClr>
              <a:buNone/>
            </a:pPr>
            <a:r>
              <a:rPr lang="en-US" sz="1200" dirty="0" smtClean="0"/>
              <a:t>Created by dbb@qad.com</a:t>
            </a:r>
          </a:p>
          <a:p>
            <a:pPr eaLnBrk="1" hangingPunct="1">
              <a:lnSpc>
                <a:spcPct val="80000"/>
              </a:lnSpc>
              <a:spcBef>
                <a:spcPts val="600"/>
              </a:spcBef>
              <a:buClr>
                <a:srgbClr val="FF9900"/>
              </a:buClr>
              <a:buNone/>
            </a:pPr>
            <a:r>
              <a:rPr lang="en-US" sz="1200" dirty="0" smtClean="0"/>
              <a:t>Maintained by biw@qad.com</a:t>
            </a:r>
          </a:p>
          <a:p>
            <a:pPr eaLnBrk="1" hangingPunct="1">
              <a:lnSpc>
                <a:spcPct val="80000"/>
              </a:lnSpc>
              <a:spcBef>
                <a:spcPts val="600"/>
              </a:spcBef>
              <a:buClr>
                <a:srgbClr val="FF9900"/>
              </a:buClr>
              <a:buNone/>
            </a:pPr>
            <a:r>
              <a:rPr lang="en-US" sz="1200" dirty="0" smtClean="0"/>
              <a:t>Copyright © 2012 by QAD Inc.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6"/>
          <p:cNvSpPr>
            <a:spLocks noGrp="1"/>
          </p:cNvSpPr>
          <p:nvPr>
            <p:ph type="title"/>
          </p:nvPr>
        </p:nvSpPr>
        <p:spPr>
          <a:xfrm>
            <a:off x="1803400" y="6054725"/>
            <a:ext cx="7083425" cy="803275"/>
          </a:xfrm>
        </p:spPr>
        <p:txBody>
          <a:bodyPr/>
          <a:lstStyle/>
          <a:p>
            <a:pPr eaLnBrk="1" hangingPunct="1"/>
            <a:r>
              <a:rPr lang="en-US" smtClean="0">
                <a:solidFill>
                  <a:srgbClr val="BFBFBF"/>
                </a:solidFill>
              </a:rPr>
              <a:t>Impact of Poor Performance</a:t>
            </a:r>
          </a:p>
        </p:txBody>
      </p:sp>
      <p:sp>
        <p:nvSpPr>
          <p:cNvPr id="10" name="Content Placeholder 9"/>
          <p:cNvSpPr>
            <a:spLocks noGrp="1"/>
          </p:cNvSpPr>
          <p:nvPr>
            <p:ph idx="1"/>
          </p:nvPr>
        </p:nvSpPr>
        <p:spPr>
          <a:xfrm>
            <a:off x="339725" y="1130300"/>
            <a:ext cx="8435975" cy="4691063"/>
          </a:xfrm>
        </p:spPr>
        <p:txBody>
          <a:bodyPr/>
          <a:lstStyle/>
          <a:p>
            <a:pPr algn="l" eaLnBrk="1" fontAlgn="auto" hangingPunct="1">
              <a:spcAft>
                <a:spcPts val="0"/>
              </a:spcAft>
              <a:buFont typeface="Arial" pitchFamily="34" charset="0"/>
              <a:buNone/>
              <a:defRPr/>
            </a:pPr>
            <a:r>
              <a:rPr lang="en-US" sz="4800" dirty="0" smtClean="0"/>
              <a:t>Nearly 85% of applications are </a:t>
            </a:r>
            <a:r>
              <a:rPr lang="en-US" sz="4800" b="1" dirty="0" smtClean="0"/>
              <a:t>failing to meet and sustain their performance requirements </a:t>
            </a:r>
            <a:r>
              <a:rPr lang="en-US" sz="4800" dirty="0" smtClean="0"/>
              <a:t>over time and under increasing load</a:t>
            </a:r>
          </a:p>
          <a:p>
            <a:pPr eaLnBrk="1" fontAlgn="auto" hangingPunct="1">
              <a:spcAft>
                <a:spcPts val="0"/>
              </a:spcAft>
              <a:buFont typeface="Arial" pitchFamily="34" charset="0"/>
              <a:buNone/>
              <a:defRPr/>
            </a:pP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Impact of Poor Performance</a:t>
            </a:r>
          </a:p>
        </p:txBody>
      </p:sp>
      <p:sp>
        <p:nvSpPr>
          <p:cNvPr id="6" name="Content Placeholder 5"/>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Lost Productivity</a:t>
            </a:r>
          </a:p>
          <a:p>
            <a:pPr eaLnBrk="1" fontAlgn="auto" hangingPunct="1">
              <a:spcAft>
                <a:spcPts val="0"/>
              </a:spcAft>
              <a:buFont typeface="Arial" pitchFamily="34" charset="0"/>
              <a:buChar char="•"/>
              <a:defRPr/>
            </a:pPr>
            <a:r>
              <a:rPr lang="en-US" dirty="0" smtClean="0"/>
              <a:t>Lost Confidence and Credibility</a:t>
            </a:r>
          </a:p>
          <a:p>
            <a:pPr lvl="1" eaLnBrk="1" fontAlgn="auto" hangingPunct="1">
              <a:spcAft>
                <a:spcPts val="0"/>
              </a:spcAft>
              <a:buFont typeface="Arial" pitchFamily="34" charset="0"/>
              <a:buChar char="–"/>
              <a:defRPr/>
            </a:pPr>
            <a:r>
              <a:rPr lang="en-US" sz="2400" dirty="0" smtClean="0"/>
              <a:t>Customers</a:t>
            </a:r>
          </a:p>
          <a:p>
            <a:pPr lvl="1" eaLnBrk="1" fontAlgn="auto" hangingPunct="1">
              <a:spcAft>
                <a:spcPts val="0"/>
              </a:spcAft>
              <a:buFont typeface="Arial" pitchFamily="34" charset="0"/>
              <a:buChar char="–"/>
              <a:defRPr/>
            </a:pPr>
            <a:r>
              <a:rPr lang="en-US" sz="2400" dirty="0" smtClean="0"/>
              <a:t>End Users</a:t>
            </a:r>
          </a:p>
          <a:p>
            <a:pPr eaLnBrk="1" fontAlgn="auto" hangingPunct="1">
              <a:spcAft>
                <a:spcPts val="0"/>
              </a:spcAft>
              <a:buFont typeface="Arial" pitchFamily="34" charset="0"/>
              <a:buChar char="•"/>
              <a:defRPr/>
            </a:pPr>
            <a:r>
              <a:rPr lang="en-US" dirty="0" smtClean="0"/>
              <a:t>Lost Revenue</a:t>
            </a:r>
          </a:p>
          <a:p>
            <a:pPr eaLnBrk="1" fontAlgn="auto" hangingPunct="1">
              <a:spcAft>
                <a:spcPts val="0"/>
              </a:spcAft>
              <a:buFont typeface="Arial" pitchFamily="34" charset="0"/>
              <a:buChar char="•"/>
              <a:defRPr/>
            </a:pPr>
            <a:r>
              <a:rPr lang="en-US" dirty="0" smtClean="0"/>
              <a:t>Low Morale</a:t>
            </a:r>
          </a:p>
          <a:p>
            <a:pPr eaLnBrk="1" fontAlgn="auto" hangingPunct="1">
              <a:spcAft>
                <a:spcPts val="0"/>
              </a:spcAft>
              <a:buFont typeface="Arial" pitchFamily="34" charset="0"/>
              <a:buChar char="•"/>
              <a:defRPr/>
            </a:pPr>
            <a:r>
              <a:rPr lang="en-US" dirty="0" smtClean="0"/>
              <a:t>Financial Penalties</a:t>
            </a:r>
            <a:endParaRPr lang="en-US" dirty="0"/>
          </a:p>
        </p:txBody>
      </p:sp>
      <p:sp>
        <p:nvSpPr>
          <p:cNvPr id="4301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How It Affects QAD Customers and Users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Definition</a:t>
            </a:r>
          </a:p>
        </p:txBody>
      </p:sp>
      <p:sp>
        <p:nvSpPr>
          <p:cNvPr id="45058" name="Content Placeholder 5"/>
          <p:cNvSpPr>
            <a:spLocks noGrp="1"/>
          </p:cNvSpPr>
          <p:nvPr>
            <p:ph idx="1"/>
          </p:nvPr>
        </p:nvSpPr>
        <p:spPr bwMode="auto">
          <a:xfrm>
            <a:off x="384648"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Generally slow user interface</a:t>
            </a:r>
          </a:p>
          <a:p>
            <a:pPr eaLnBrk="1" hangingPunct="1">
              <a:buClr>
                <a:srgbClr val="FF9900"/>
              </a:buClr>
            </a:pPr>
            <a:r>
              <a:rPr lang="en-US" dirty="0" smtClean="0"/>
              <a:t>Applications get slower over time</a:t>
            </a:r>
          </a:p>
          <a:p>
            <a:pPr lvl="1" eaLnBrk="1" hangingPunct="1">
              <a:buClr>
                <a:srgbClr val="FF9900"/>
              </a:buClr>
            </a:pPr>
            <a:r>
              <a:rPr lang="en-US" dirty="0" smtClean="0"/>
              <a:t>Memory leaks</a:t>
            </a:r>
          </a:p>
          <a:p>
            <a:pPr lvl="1" eaLnBrk="1" hangingPunct="1">
              <a:buClr>
                <a:srgbClr val="FF9900"/>
              </a:buClr>
            </a:pPr>
            <a:r>
              <a:rPr lang="en-US" dirty="0" smtClean="0"/>
              <a:t>If caused by additional users, this means a lack of </a:t>
            </a:r>
            <a:r>
              <a:rPr lang="en-US" i="1" dirty="0" smtClean="0"/>
              <a:t>scalability</a:t>
            </a:r>
            <a:endParaRPr lang="en-US" dirty="0" smtClean="0"/>
          </a:p>
          <a:p>
            <a:pPr eaLnBrk="1" hangingPunct="1">
              <a:buClr>
                <a:srgbClr val="FF9900"/>
              </a:buClr>
            </a:pPr>
            <a:r>
              <a:rPr lang="en-US" dirty="0" smtClean="0"/>
              <a:t>Applications crash</a:t>
            </a:r>
          </a:p>
          <a:p>
            <a:pPr eaLnBrk="1" hangingPunct="1">
              <a:buClr>
                <a:srgbClr val="FF9900"/>
              </a:buClr>
            </a:pPr>
            <a:r>
              <a:rPr lang="en-US" dirty="0" smtClean="0"/>
              <a:t>Applications freeze</a:t>
            </a:r>
          </a:p>
          <a:p>
            <a:pPr eaLnBrk="1" hangingPunct="1">
              <a:buClr>
                <a:srgbClr val="FF9900"/>
              </a:buClr>
            </a:pPr>
            <a:r>
              <a:rPr lang="en-US" dirty="0" smtClean="0"/>
              <a:t>Business functions fail to complete within a reasonable time</a:t>
            </a:r>
          </a:p>
          <a:p>
            <a:pPr eaLnBrk="1" hangingPunct="1">
              <a:buClr>
                <a:srgbClr val="FF9900"/>
              </a:buClr>
              <a:buFont typeface="Arial" charset="0"/>
              <a:buNone/>
            </a:pPr>
            <a:endParaRPr lang="en-US" dirty="0" smtClean="0"/>
          </a:p>
        </p:txBody>
      </p:sp>
      <p:sp>
        <p:nvSpPr>
          <p:cNvPr id="45059" name="Subtitle 8"/>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Typical Performance Problems</a:t>
            </a:r>
            <a:br>
              <a:rPr lang="en-US" sz="2400" smtClean="0"/>
            </a:br>
            <a:endParaRPr lang="en-US" sz="240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Definition</a:t>
            </a:r>
          </a:p>
        </p:txBody>
      </p:sp>
      <p:sp>
        <p:nvSpPr>
          <p:cNvPr id="6" name="Content Placeholder 5"/>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Establish objective response time </a:t>
            </a:r>
          </a:p>
          <a:p>
            <a:pPr eaLnBrk="1" fontAlgn="auto" hangingPunct="1">
              <a:spcAft>
                <a:spcPts val="0"/>
              </a:spcAft>
              <a:buFont typeface="Arial" pitchFamily="34" charset="0"/>
              <a:buChar char="•"/>
              <a:defRPr/>
            </a:pPr>
            <a:r>
              <a:rPr lang="en-US" dirty="0" smtClean="0"/>
              <a:t>Define throughput criteria for key QAD application functions</a:t>
            </a:r>
          </a:p>
          <a:p>
            <a:pPr eaLnBrk="1" fontAlgn="auto" hangingPunct="1">
              <a:spcAft>
                <a:spcPts val="0"/>
              </a:spcAft>
              <a:buFont typeface="Arial" pitchFamily="34" charset="0"/>
              <a:buChar char="•"/>
              <a:defRPr/>
            </a:pPr>
            <a:r>
              <a:rPr lang="en-US" dirty="0" smtClean="0"/>
              <a:t>Scale to thousands of concurrent users</a:t>
            </a:r>
          </a:p>
          <a:p>
            <a:pPr eaLnBrk="1" fontAlgn="auto" hangingPunct="1">
              <a:spcAft>
                <a:spcPts val="0"/>
              </a:spcAft>
              <a:buFont typeface="Arial" pitchFamily="34" charset="0"/>
              <a:buChar char="•"/>
              <a:defRPr/>
            </a:pPr>
            <a:r>
              <a:rPr lang="en-US" dirty="0" smtClean="0"/>
              <a:t>Provide consistent and predictable response times</a:t>
            </a:r>
            <a:endParaRPr lang="en-US" dirty="0"/>
          </a:p>
        </p:txBody>
      </p:sp>
      <p:sp>
        <p:nvSpPr>
          <p:cNvPr id="47107" name="Subtitle 8"/>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How Do We Define Good Performance?</a:t>
            </a:r>
            <a:br>
              <a:rPr lang="en-US" sz="2400" smtClean="0"/>
            </a:br>
            <a:endParaRPr lang="en-US" sz="240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Metrics</a:t>
            </a:r>
          </a:p>
        </p:txBody>
      </p:sp>
      <p:sp>
        <p:nvSpPr>
          <p:cNvPr id="8" name="Content Placeholder 7"/>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Response time</a:t>
            </a:r>
          </a:p>
          <a:p>
            <a:pPr lvl="1" eaLnBrk="1" fontAlgn="auto" hangingPunct="1">
              <a:spcAft>
                <a:spcPts val="0"/>
              </a:spcAft>
              <a:buFont typeface="Arial" pitchFamily="34" charset="0"/>
              <a:buChar char="–"/>
              <a:defRPr/>
            </a:pPr>
            <a:r>
              <a:rPr lang="en-US" dirty="0" smtClean="0"/>
              <a:t>Queue time</a:t>
            </a:r>
          </a:p>
          <a:p>
            <a:pPr lvl="1" eaLnBrk="1" fontAlgn="auto" hangingPunct="1">
              <a:spcAft>
                <a:spcPts val="0"/>
              </a:spcAft>
              <a:buFont typeface="Arial" pitchFamily="34" charset="0"/>
              <a:buChar char="–"/>
              <a:defRPr/>
            </a:pPr>
            <a:r>
              <a:rPr lang="en-US" dirty="0" smtClean="0"/>
              <a:t>Service time</a:t>
            </a:r>
          </a:p>
          <a:p>
            <a:pPr lvl="1" eaLnBrk="1" fontAlgn="auto" hangingPunct="1">
              <a:spcAft>
                <a:spcPts val="0"/>
              </a:spcAft>
              <a:buFont typeface="Arial" pitchFamily="34" charset="0"/>
              <a:buChar char="–"/>
              <a:defRPr/>
            </a:pPr>
            <a:r>
              <a:rPr lang="en-US" dirty="0" smtClean="0"/>
              <a:t>Transmission delay</a:t>
            </a:r>
          </a:p>
          <a:p>
            <a:pPr eaLnBrk="1" fontAlgn="auto" hangingPunct="1">
              <a:spcAft>
                <a:spcPts val="0"/>
              </a:spcAft>
              <a:buFont typeface="Arial" pitchFamily="34" charset="0"/>
              <a:buChar char="•"/>
              <a:defRPr/>
            </a:pPr>
            <a:r>
              <a:rPr lang="en-US" dirty="0" smtClean="0"/>
              <a:t>Transaction throughput</a:t>
            </a:r>
          </a:p>
          <a:p>
            <a:pPr eaLnBrk="1" fontAlgn="auto" hangingPunct="1">
              <a:spcAft>
                <a:spcPts val="0"/>
              </a:spcAft>
              <a:buFont typeface="Arial" pitchFamily="34" charset="0"/>
              <a:buChar char="•"/>
              <a:defRPr/>
            </a:pPr>
            <a:r>
              <a:rPr lang="en-US" dirty="0" smtClean="0"/>
              <a:t>User counts and scalability</a:t>
            </a:r>
          </a:p>
          <a:p>
            <a:pPr eaLnBrk="1" fontAlgn="auto" hangingPunct="1">
              <a:spcAft>
                <a:spcPts val="0"/>
              </a:spcAft>
              <a:buFont typeface="Arial" pitchFamily="34" charset="0"/>
              <a:buChar char="•"/>
              <a:defRPr/>
            </a:pPr>
            <a:endParaRPr lang="en-US" dirty="0"/>
          </a:p>
        </p:txBody>
      </p:sp>
      <p:sp>
        <p:nvSpPr>
          <p:cNvPr id="49155" name="Subtitle 11"/>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solidFill>
                  <a:srgbClr val="4F81BD"/>
                </a:solidFill>
              </a:rPr>
              <a:t>Objective and Measurable Metrics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Definitions</a:t>
            </a:r>
          </a:p>
        </p:txBody>
      </p:sp>
      <p:sp>
        <p:nvSpPr>
          <p:cNvPr id="7" name="Content Placeholder 6"/>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Response time</a:t>
            </a:r>
          </a:p>
          <a:p>
            <a:pPr lvl="1" eaLnBrk="1" fontAlgn="auto" hangingPunct="1">
              <a:spcAft>
                <a:spcPts val="0"/>
              </a:spcAft>
              <a:buFont typeface="Arial" pitchFamily="34" charset="0"/>
              <a:buChar char="–"/>
              <a:defRPr/>
            </a:pPr>
            <a:r>
              <a:rPr lang="en-US" dirty="0" smtClean="0"/>
              <a:t>The time from when a user initiates an action to the time the response is produced on the screen</a:t>
            </a:r>
          </a:p>
          <a:p>
            <a:pPr lvl="1" eaLnBrk="1" fontAlgn="auto" hangingPunct="1">
              <a:spcAft>
                <a:spcPts val="0"/>
              </a:spcAft>
              <a:buFont typeface="Arial" pitchFamily="34" charset="0"/>
              <a:buChar char="–"/>
              <a:defRPr/>
            </a:pPr>
            <a:r>
              <a:rPr lang="en-US" dirty="0" smtClean="0"/>
              <a:t>Queue time + Application service time + Transmission delay</a:t>
            </a:r>
          </a:p>
          <a:p>
            <a:pPr eaLnBrk="1" fontAlgn="auto" hangingPunct="1">
              <a:spcAft>
                <a:spcPts val="0"/>
              </a:spcAft>
              <a:buFont typeface="Arial" pitchFamily="34" charset="0"/>
              <a:buChar char="•"/>
              <a:defRPr/>
            </a:pPr>
            <a:r>
              <a:rPr lang="en-US" dirty="0" smtClean="0"/>
              <a:t>QAD Enterprise Edition response time limits</a:t>
            </a:r>
          </a:p>
          <a:p>
            <a:pPr lvl="1" eaLnBrk="1" fontAlgn="auto" hangingPunct="1">
              <a:spcAft>
                <a:spcPts val="0"/>
              </a:spcAft>
              <a:buFont typeface="Arial" pitchFamily="34" charset="0"/>
              <a:buChar char="–"/>
              <a:defRPr/>
            </a:pPr>
            <a:r>
              <a:rPr lang="en-US" dirty="0" smtClean="0"/>
              <a:t>General navigation   &lt;= 1 second</a:t>
            </a:r>
          </a:p>
          <a:p>
            <a:pPr lvl="1" eaLnBrk="1" fontAlgn="auto" hangingPunct="1">
              <a:spcAft>
                <a:spcPts val="0"/>
              </a:spcAft>
              <a:buFont typeface="Arial" pitchFamily="34" charset="0"/>
              <a:buChar char="–"/>
              <a:defRPr/>
            </a:pPr>
            <a:r>
              <a:rPr lang="en-US" dirty="0" smtClean="0"/>
              <a:t>Complex validations &amp; saving documents  &lt;= 3 seconds</a:t>
            </a:r>
          </a:p>
          <a:p>
            <a:pPr eaLnBrk="1" fontAlgn="auto" hangingPunct="1">
              <a:spcAft>
                <a:spcPts val="0"/>
              </a:spcAft>
              <a:buFont typeface="Arial" pitchFamily="34" charset="0"/>
              <a:buChar char="•"/>
              <a:defRPr/>
            </a:pPr>
            <a:r>
              <a:rPr lang="en-US" dirty="0" smtClean="0"/>
              <a:t>Consistent response times are important!</a:t>
            </a:r>
          </a:p>
        </p:txBody>
      </p:sp>
      <p:sp>
        <p:nvSpPr>
          <p:cNvPr id="51203" name="Subtitle 8"/>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Response Times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Definitions</a:t>
            </a:r>
          </a:p>
        </p:txBody>
      </p:sp>
      <p:sp>
        <p:nvSpPr>
          <p:cNvPr id="6" name="Content Placeholder 5"/>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Average response times for field-to-field navigation</a:t>
            </a:r>
          </a:p>
          <a:p>
            <a:pPr lvl="1" eaLnBrk="1" fontAlgn="auto" hangingPunct="1">
              <a:spcAft>
                <a:spcPts val="0"/>
              </a:spcAft>
              <a:buFont typeface="Arial" pitchFamily="34" charset="0"/>
              <a:buChar char="–"/>
              <a:defRPr/>
            </a:pPr>
            <a:r>
              <a:rPr lang="en-US" dirty="0" smtClean="0"/>
              <a:t>0.2 seconds is good</a:t>
            </a:r>
          </a:p>
          <a:p>
            <a:pPr lvl="1" eaLnBrk="1" fontAlgn="auto" hangingPunct="1">
              <a:spcAft>
                <a:spcPts val="0"/>
              </a:spcAft>
              <a:buFont typeface="Arial" pitchFamily="34" charset="0"/>
              <a:buChar char="–"/>
              <a:defRPr/>
            </a:pPr>
            <a:r>
              <a:rPr lang="en-US" dirty="0" smtClean="0"/>
              <a:t>0.5 seconds is acceptable</a:t>
            </a:r>
          </a:p>
          <a:p>
            <a:pPr lvl="1" eaLnBrk="1" fontAlgn="auto" hangingPunct="1">
              <a:spcAft>
                <a:spcPts val="0"/>
              </a:spcAft>
              <a:buFont typeface="Arial" pitchFamily="34" charset="0"/>
              <a:buChar char="–"/>
              <a:defRPr/>
            </a:pPr>
            <a:r>
              <a:rPr lang="en-US" dirty="0" smtClean="0"/>
              <a:t>1.0 second starts to impact the user</a:t>
            </a:r>
          </a:p>
          <a:p>
            <a:pPr eaLnBrk="1" fontAlgn="auto" hangingPunct="1">
              <a:spcAft>
                <a:spcPts val="0"/>
              </a:spcAft>
              <a:buFont typeface="Arial" pitchFamily="34" charset="0"/>
              <a:buChar char="•"/>
              <a:defRPr/>
            </a:pPr>
            <a:r>
              <a:rPr lang="en-US" dirty="0" smtClean="0"/>
              <a:t>Complex Enterprise Financials documents </a:t>
            </a:r>
          </a:p>
          <a:p>
            <a:pPr marL="290513" lvl="1" indent="0" eaLnBrk="1" fontAlgn="auto" hangingPunct="1">
              <a:spcAft>
                <a:spcPts val="0"/>
              </a:spcAft>
              <a:buNone/>
              <a:defRPr/>
            </a:pPr>
            <a:r>
              <a:rPr lang="en-US" dirty="0" smtClean="0"/>
              <a:t>Validated and saved &lt; 2.0 seconds</a:t>
            </a:r>
          </a:p>
          <a:p>
            <a:pPr eaLnBrk="1" fontAlgn="auto" hangingPunct="1">
              <a:spcAft>
                <a:spcPts val="0"/>
              </a:spcAft>
              <a:buFont typeface="Arial" pitchFamily="34" charset="0"/>
              <a:buChar char="•"/>
              <a:defRPr/>
            </a:pPr>
            <a:r>
              <a:rPr lang="en-US" b="1" dirty="0" smtClean="0"/>
              <a:t>Response times must be predictable and consistent</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endParaRPr lang="en-US" dirty="0"/>
          </a:p>
        </p:txBody>
      </p:sp>
      <p:sp>
        <p:nvSpPr>
          <p:cNvPr id="53251" name="Subtitle 7"/>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Response Time Standards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Definitions</a:t>
            </a:r>
          </a:p>
        </p:txBody>
      </p:sp>
      <p:sp>
        <p:nvSpPr>
          <p:cNvPr id="6" name="Content Placeholder 5"/>
          <p:cNvSpPr>
            <a:spLocks noGrp="1"/>
          </p:cNvSpPr>
          <p:nvPr>
            <p:ph idx="1"/>
          </p:nvPr>
        </p:nvSpPr>
        <p:spPr>
          <a:xfrm>
            <a:off x="384648" y="1130300"/>
            <a:ext cx="8412480" cy="4691063"/>
          </a:xfrm>
        </p:spPr>
        <p:txBody>
          <a:bodyPr>
            <a:normAutofit/>
          </a:bodyPr>
          <a:lstStyle/>
          <a:p>
            <a:pPr eaLnBrk="1" fontAlgn="auto" hangingPunct="1">
              <a:spcAft>
                <a:spcPts val="0"/>
              </a:spcAft>
              <a:buFont typeface="Arial" pitchFamily="34" charset="0"/>
              <a:buChar char="•"/>
              <a:defRPr/>
            </a:pPr>
            <a:r>
              <a:rPr lang="en-US" dirty="0" smtClean="0"/>
              <a:t>Throughput measures the amount of work that can be completed in a given timeframe</a:t>
            </a:r>
          </a:p>
          <a:p>
            <a:pPr lvl="1" eaLnBrk="1" fontAlgn="auto" hangingPunct="1">
              <a:spcAft>
                <a:spcPts val="0"/>
              </a:spcAft>
              <a:buFont typeface="Arial" pitchFamily="34" charset="0"/>
              <a:buChar char="–"/>
              <a:defRPr/>
            </a:pPr>
            <a:r>
              <a:rPr lang="en-US" dirty="0" smtClean="0"/>
              <a:t>How may Sales Orders per day?</a:t>
            </a:r>
          </a:p>
          <a:p>
            <a:pPr lvl="1" eaLnBrk="1" fontAlgn="auto" hangingPunct="1">
              <a:spcAft>
                <a:spcPts val="0"/>
              </a:spcAft>
              <a:buFont typeface="Arial" pitchFamily="34" charset="0"/>
              <a:buChar char="–"/>
              <a:defRPr/>
            </a:pPr>
            <a:r>
              <a:rPr lang="en-US" dirty="0" smtClean="0"/>
              <a:t>How long does MRP take?</a:t>
            </a:r>
          </a:p>
          <a:p>
            <a:pPr eaLnBrk="1" fontAlgn="auto" hangingPunct="1">
              <a:spcAft>
                <a:spcPts val="0"/>
              </a:spcAft>
              <a:buFont typeface="Arial" pitchFamily="34" charset="0"/>
              <a:buChar char="•"/>
              <a:defRPr/>
            </a:pPr>
            <a:r>
              <a:rPr lang="en-US" dirty="0" smtClean="0"/>
              <a:t>Scalability measures the ability to increase the user workload without causing a </a:t>
            </a:r>
            <a:r>
              <a:rPr lang="en-US" i="1" dirty="0" smtClean="0"/>
              <a:t>non-linear</a:t>
            </a:r>
            <a:r>
              <a:rPr lang="en-US" dirty="0" smtClean="0"/>
              <a:t> decrease in system performance</a:t>
            </a:r>
          </a:p>
          <a:p>
            <a:pPr eaLnBrk="1" fontAlgn="auto" hangingPunct="1">
              <a:spcAft>
                <a:spcPts val="0"/>
              </a:spcAft>
              <a:buFont typeface="Arial" pitchFamily="34" charset="0"/>
              <a:buChar char="•"/>
              <a:defRPr/>
            </a:pPr>
            <a:r>
              <a:rPr lang="en-US" dirty="0" smtClean="0"/>
              <a:t>A Bottleneck is a point in the system that throttles the performance of other areas</a:t>
            </a:r>
          </a:p>
          <a:p>
            <a:pPr lvl="1" eaLnBrk="1" fontAlgn="auto" hangingPunct="1">
              <a:spcAft>
                <a:spcPts val="0"/>
              </a:spcAft>
              <a:buNone/>
              <a:defRPr/>
            </a:pPr>
            <a:r>
              <a:rPr lang="en-US" dirty="0" smtClean="0"/>
              <a:t>It causes other components to </a:t>
            </a:r>
            <a:r>
              <a:rPr lang="en-US" i="1" dirty="0" smtClean="0"/>
              <a:t>wait</a:t>
            </a:r>
            <a:r>
              <a:rPr lang="en-US" dirty="0" smtClean="0"/>
              <a:t> for a response</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endParaRPr lang="en-US" dirty="0"/>
          </a:p>
        </p:txBody>
      </p:sp>
      <p:sp>
        <p:nvSpPr>
          <p:cNvPr id="55299" name="Subtitle 7"/>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Throughput, Scalability, and Bottlenecks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Definitions</a:t>
            </a:r>
          </a:p>
        </p:txBody>
      </p:sp>
      <p:sp>
        <p:nvSpPr>
          <p:cNvPr id="6" name="Content Placeholder 5"/>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A concurrent user is a user actively using the QAD Enterprise Edition Software </a:t>
            </a:r>
          </a:p>
          <a:p>
            <a:pPr marL="290513" lvl="1" indent="0" eaLnBrk="1" fontAlgn="auto" hangingPunct="1">
              <a:spcAft>
                <a:spcPts val="0"/>
              </a:spcAft>
              <a:buNone/>
              <a:defRPr/>
            </a:pPr>
            <a:r>
              <a:rPr lang="en-US" dirty="0" smtClean="0"/>
              <a:t>Working from a base of "100 users", some assumptions based on real world data on the effective hourly work rate of users were made to generate the load testing scenarios</a:t>
            </a:r>
          </a:p>
          <a:p>
            <a:pPr eaLnBrk="1" fontAlgn="auto" hangingPunct="1">
              <a:spcAft>
                <a:spcPts val="0"/>
              </a:spcAft>
              <a:buFont typeface="Arial" pitchFamily="34" charset="0"/>
              <a:buChar char="•"/>
              <a:defRPr/>
            </a:pPr>
            <a:r>
              <a:rPr lang="en-US" dirty="0" smtClean="0"/>
              <a:t>Typically the “Named User” count is much higher than the concurrent user count</a:t>
            </a:r>
            <a:endParaRPr lang="en-US" dirty="0"/>
          </a:p>
        </p:txBody>
      </p:sp>
      <p:sp>
        <p:nvSpPr>
          <p:cNvPr id="573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What Is A “Concurrent User”?</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Expectations</a:t>
            </a:r>
          </a:p>
        </p:txBody>
      </p:sp>
      <p:sp>
        <p:nvSpPr>
          <p:cNvPr id="6" name="Content Placeholder 5"/>
          <p:cNvSpPr>
            <a:spLocks noGrp="1"/>
          </p:cNvSpPr>
          <p:nvPr>
            <p:ph idx="1"/>
          </p:nvPr>
        </p:nvSpPr>
        <p:spPr>
          <a:xfrm>
            <a:off x="399162" y="1130300"/>
            <a:ext cx="8412480" cy="4691063"/>
          </a:xfrm>
        </p:spPr>
        <p:txBody>
          <a:bodyPr>
            <a:normAutofit/>
          </a:bodyPr>
          <a:lstStyle/>
          <a:p>
            <a:pPr eaLnBrk="1" fontAlgn="auto" hangingPunct="1">
              <a:spcAft>
                <a:spcPts val="0"/>
              </a:spcAft>
              <a:buFont typeface="Arial" pitchFamily="34" charset="0"/>
              <a:buChar char="•"/>
              <a:defRPr/>
            </a:pPr>
            <a:r>
              <a:rPr lang="en-US" dirty="0" smtClean="0"/>
              <a:t>Regardless of the technical measurements, the performance of a QAD system ultimately depends on human expectations</a:t>
            </a:r>
          </a:p>
          <a:p>
            <a:pPr eaLnBrk="1" fontAlgn="auto" hangingPunct="1">
              <a:spcAft>
                <a:spcPts val="0"/>
              </a:spcAft>
              <a:buFont typeface="Arial" pitchFamily="34" charset="0"/>
              <a:buChar char="•"/>
              <a:defRPr/>
            </a:pPr>
            <a:r>
              <a:rPr lang="en-US" dirty="0" smtClean="0"/>
              <a:t>Many perceptions of poor performance can be solved by managing customer expectations</a:t>
            </a:r>
          </a:p>
          <a:p>
            <a:pPr eaLnBrk="1" fontAlgn="auto" hangingPunct="1">
              <a:spcAft>
                <a:spcPts val="0"/>
              </a:spcAft>
              <a:buFont typeface="Arial" pitchFamily="34" charset="0"/>
              <a:buChar char="•"/>
              <a:defRPr/>
            </a:pPr>
            <a:r>
              <a:rPr lang="en-US" dirty="0" smtClean="0"/>
              <a:t>Adequately defining the performance problems and setting objective targets can be critical </a:t>
            </a:r>
            <a:endParaRPr lang="en-US" dirty="0"/>
          </a:p>
        </p:txBody>
      </p:sp>
      <p:sp>
        <p:nvSpPr>
          <p:cNvPr id="593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It all comes down to expectations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Content Placeholder 5"/>
          <p:cNvSpPr>
            <a:spLocks noGrp="1"/>
          </p:cNvSpPr>
          <p:nvPr>
            <p:ph idx="1"/>
          </p:nvPr>
        </p:nvSpPr>
        <p:spPr bwMode="auto">
          <a:xfrm>
            <a:off x="339725" y="1130300"/>
            <a:ext cx="8435975"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smtClean="0"/>
              <a:t>Introduction</a:t>
            </a:r>
            <a:br>
              <a:rPr lang="en-US" smtClean="0"/>
            </a:br>
            <a:r>
              <a:rPr lang="en-US" smtClean="0"/>
              <a:t>and Agenda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Perception is the Key to Happiness</a:t>
            </a:r>
          </a:p>
        </p:txBody>
      </p:sp>
      <p:pic>
        <p:nvPicPr>
          <p:cNvPr id="61442" name="Picture 2"/>
          <p:cNvPicPr>
            <a:picLocks noChangeAspect="1" noChangeArrowheads="1"/>
          </p:cNvPicPr>
          <p:nvPr/>
        </p:nvPicPr>
        <p:blipFill>
          <a:blip r:embed="rId3" cstate="print"/>
          <a:srcRect/>
          <a:stretch>
            <a:fillRect/>
          </a:stretch>
        </p:blipFill>
        <p:spPr bwMode="auto">
          <a:xfrm>
            <a:off x="0" y="203200"/>
            <a:ext cx="9151938" cy="58785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Performance Engineering</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Overview</a:t>
            </a:r>
          </a:p>
        </p:txBody>
      </p:sp>
      <p:sp>
        <p:nvSpPr>
          <p:cNvPr id="6" name="Content Placeholder 5"/>
          <p:cNvSpPr>
            <a:spLocks noGrp="1"/>
          </p:cNvSpPr>
          <p:nvPr>
            <p:ph idx="1"/>
          </p:nvPr>
        </p:nvSpPr>
        <p:spPr>
          <a:xfrm>
            <a:off x="399162" y="1130300"/>
            <a:ext cx="8412480" cy="4691063"/>
          </a:xfrm>
        </p:spPr>
        <p:txBody>
          <a:bodyPr/>
          <a:lstStyle/>
          <a:p>
            <a:pPr eaLnBrk="1" fontAlgn="auto" hangingPunct="1">
              <a:spcAft>
                <a:spcPts val="0"/>
              </a:spcAft>
              <a:buFont typeface="Arial" pitchFamily="34" charset="0"/>
              <a:buChar char="•"/>
              <a:defRPr/>
            </a:pPr>
            <a:r>
              <a:rPr lang="en-US" dirty="0" smtClean="0"/>
              <a:t>Establish Performance Objectives</a:t>
            </a:r>
          </a:p>
          <a:p>
            <a:pPr eaLnBrk="1" fontAlgn="auto" hangingPunct="1">
              <a:spcAft>
                <a:spcPts val="0"/>
              </a:spcAft>
              <a:buFont typeface="Arial" pitchFamily="34" charset="0"/>
              <a:buChar char="•"/>
              <a:defRPr/>
            </a:pPr>
            <a:r>
              <a:rPr lang="en-US" dirty="0" smtClean="0"/>
              <a:t>Identify Critical Requirements</a:t>
            </a:r>
          </a:p>
          <a:p>
            <a:pPr eaLnBrk="1" fontAlgn="auto" hangingPunct="1">
              <a:spcAft>
                <a:spcPts val="0"/>
              </a:spcAft>
              <a:buFont typeface="Arial" pitchFamily="34" charset="0"/>
              <a:buChar char="•"/>
              <a:defRPr/>
            </a:pPr>
            <a:r>
              <a:rPr lang="en-US" dirty="0" smtClean="0"/>
              <a:t>Define Abnormal and Normal Conditions</a:t>
            </a:r>
          </a:p>
          <a:p>
            <a:pPr marL="465138" lvl="1" indent="0" eaLnBrk="1" fontAlgn="auto" hangingPunct="1">
              <a:spcAft>
                <a:spcPts val="0"/>
              </a:spcAft>
              <a:buNone/>
              <a:defRPr/>
            </a:pPr>
            <a:r>
              <a:rPr lang="en-US" dirty="0" smtClean="0"/>
              <a:t>Service Level Agreements</a:t>
            </a:r>
          </a:p>
          <a:p>
            <a:pPr eaLnBrk="1" fontAlgn="auto" hangingPunct="1">
              <a:spcAft>
                <a:spcPts val="0"/>
              </a:spcAft>
              <a:buFont typeface="Arial" pitchFamily="34" charset="0"/>
              <a:buChar char="•"/>
              <a:defRPr/>
            </a:pPr>
            <a:r>
              <a:rPr lang="en-US" dirty="0" smtClean="0"/>
              <a:t>Create a Baseline</a:t>
            </a:r>
          </a:p>
          <a:p>
            <a:pPr eaLnBrk="1" fontAlgn="auto" hangingPunct="1">
              <a:spcAft>
                <a:spcPts val="0"/>
              </a:spcAft>
              <a:buFont typeface="Arial" pitchFamily="34" charset="0"/>
              <a:buChar char="•"/>
              <a:defRPr/>
            </a:pPr>
            <a:r>
              <a:rPr lang="en-US" dirty="0" smtClean="0"/>
              <a:t>Continuous Monitoring and Alerting</a:t>
            </a:r>
          </a:p>
          <a:p>
            <a:pPr marL="465138" lvl="1" indent="0" eaLnBrk="1" fontAlgn="auto" hangingPunct="1">
              <a:spcAft>
                <a:spcPts val="0"/>
              </a:spcAft>
              <a:buNone/>
              <a:defRPr/>
            </a:pPr>
            <a:r>
              <a:rPr lang="en-US" dirty="0" smtClean="0"/>
              <a:t>QAD Monitoring Framework</a:t>
            </a:r>
          </a:p>
          <a:p>
            <a:pPr eaLnBrk="1" fontAlgn="auto" hangingPunct="1">
              <a:spcAft>
                <a:spcPts val="0"/>
              </a:spcAft>
              <a:buFont typeface="Arial" pitchFamily="34" charset="0"/>
              <a:buChar char="•"/>
              <a:defRPr/>
            </a:pPr>
            <a:r>
              <a:rPr lang="en-US" dirty="0" smtClean="0"/>
              <a:t>Performance Tuning</a:t>
            </a:r>
          </a:p>
          <a:p>
            <a:pPr eaLnBrk="1" fontAlgn="auto" hangingPunct="1">
              <a:spcAft>
                <a:spcPts val="0"/>
              </a:spcAft>
              <a:buFont typeface="Arial" pitchFamily="34" charset="0"/>
              <a:buChar char="•"/>
              <a:defRPr/>
            </a:pPr>
            <a:r>
              <a:rPr lang="en-US" dirty="0" smtClean="0"/>
              <a:t>Capacity Planning and Resizing</a:t>
            </a:r>
            <a:endParaRPr lang="en-US" dirty="0"/>
          </a:p>
        </p:txBody>
      </p:sp>
      <p:sp>
        <p:nvSpPr>
          <p:cNvPr id="6553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A Performance Engineering Methodology</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Methodology</a:t>
            </a:r>
          </a:p>
        </p:txBody>
      </p:sp>
      <p:sp>
        <p:nvSpPr>
          <p:cNvPr id="67586" name="Content Placeholder 5"/>
          <p:cNvSpPr>
            <a:spLocks noGrp="1"/>
          </p:cNvSpPr>
          <p:nvPr>
            <p:ph idx="1"/>
          </p:nvPr>
        </p:nvSpPr>
        <p:spPr bwMode="auto">
          <a:xfrm>
            <a:off x="384648"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buClr>
                <a:srgbClr val="FF9900"/>
              </a:buClr>
              <a:buNone/>
            </a:pPr>
            <a:r>
              <a:rPr lang="en-US" dirty="0" smtClean="0"/>
              <a:t>Unless performance is actively managed and benchmarked, user performance expectations are hard to quantify:</a:t>
            </a:r>
          </a:p>
          <a:p>
            <a:pPr eaLnBrk="1" hangingPunct="1">
              <a:buClr>
                <a:srgbClr val="FF9900"/>
              </a:buClr>
            </a:pPr>
            <a:r>
              <a:rPr lang="en-US" dirty="0" smtClean="0"/>
              <a:t>“The system is running slow.”</a:t>
            </a:r>
          </a:p>
          <a:p>
            <a:pPr eaLnBrk="1" hangingPunct="1">
              <a:buClr>
                <a:srgbClr val="FF9900"/>
              </a:buClr>
            </a:pPr>
            <a:r>
              <a:rPr lang="en-US" dirty="0" smtClean="0"/>
              <a:t>“It takes too long to log in.”</a:t>
            </a:r>
          </a:p>
          <a:p>
            <a:pPr eaLnBrk="1" hangingPunct="1">
              <a:buClr>
                <a:srgbClr val="FF9900"/>
              </a:buClr>
              <a:buFont typeface="Arial" charset="0"/>
              <a:buNone/>
            </a:pPr>
            <a:r>
              <a:rPr lang="en-US" dirty="0" smtClean="0"/>
              <a:t>What do these mean?</a:t>
            </a:r>
          </a:p>
        </p:txBody>
      </p:sp>
      <p:sp>
        <p:nvSpPr>
          <p:cNvPr id="6758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Establish Performance Objectives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Methodology</a:t>
            </a:r>
          </a:p>
        </p:txBody>
      </p:sp>
      <p:sp>
        <p:nvSpPr>
          <p:cNvPr id="6" name="Content Placeholder 5"/>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Maximum Satisfactory Response times for key processing</a:t>
            </a:r>
          </a:p>
          <a:p>
            <a:pPr marL="406400" lvl="1" indent="0" eaLnBrk="1" fontAlgn="auto" hangingPunct="1">
              <a:spcAft>
                <a:spcPts val="0"/>
              </a:spcAft>
              <a:buNone/>
              <a:defRPr/>
            </a:pPr>
            <a:r>
              <a:rPr lang="en-US" dirty="0" smtClean="0"/>
              <a:t>Define “key processing”</a:t>
            </a:r>
          </a:p>
          <a:p>
            <a:pPr eaLnBrk="1" fontAlgn="auto" hangingPunct="1">
              <a:spcAft>
                <a:spcPts val="0"/>
              </a:spcAft>
              <a:buFont typeface="Arial" pitchFamily="34" charset="0"/>
              <a:buChar char="•"/>
              <a:defRPr/>
            </a:pPr>
            <a:r>
              <a:rPr lang="en-US" dirty="0" smtClean="0"/>
              <a:t>Throughput Requirements</a:t>
            </a:r>
          </a:p>
          <a:p>
            <a:pPr marL="406400" lvl="1" indent="0" eaLnBrk="1" fontAlgn="auto" hangingPunct="1">
              <a:spcAft>
                <a:spcPts val="0"/>
              </a:spcAft>
              <a:buNone/>
              <a:defRPr/>
            </a:pPr>
            <a:r>
              <a:rPr lang="en-US" dirty="0" smtClean="0"/>
              <a:t>MRP, Backup, Batch Processing Windows</a:t>
            </a:r>
          </a:p>
          <a:p>
            <a:pPr eaLnBrk="1" fontAlgn="auto" hangingPunct="1">
              <a:spcAft>
                <a:spcPts val="0"/>
              </a:spcAft>
              <a:buFont typeface="Arial" pitchFamily="34" charset="0"/>
              <a:buChar char="•"/>
              <a:defRPr/>
            </a:pPr>
            <a:r>
              <a:rPr lang="en-US" dirty="0" smtClean="0"/>
              <a:t>The mix of processing expected</a:t>
            </a:r>
          </a:p>
          <a:p>
            <a:pPr lvl="1" eaLnBrk="1" fontAlgn="auto" hangingPunct="1">
              <a:spcAft>
                <a:spcPts val="0"/>
              </a:spcAft>
              <a:buFont typeface="Arial" pitchFamily="34" charset="0"/>
              <a:buChar char="–"/>
              <a:defRPr/>
            </a:pPr>
            <a:r>
              <a:rPr lang="en-US" dirty="0" smtClean="0"/>
              <a:t>How this varies with time</a:t>
            </a:r>
          </a:p>
          <a:p>
            <a:pPr lvl="1" eaLnBrk="1" fontAlgn="auto" hangingPunct="1">
              <a:spcAft>
                <a:spcPts val="0"/>
              </a:spcAft>
              <a:buFont typeface="Arial" pitchFamily="34" charset="0"/>
              <a:buChar char="–"/>
              <a:defRPr/>
            </a:pPr>
            <a:r>
              <a:rPr lang="en-US" dirty="0" smtClean="0"/>
              <a:t>Concurrent User Counts</a:t>
            </a:r>
            <a:endParaRPr lang="en-US" dirty="0"/>
          </a:p>
          <a:p>
            <a:pPr lvl="1" eaLnBrk="1" fontAlgn="auto" hangingPunct="1">
              <a:spcAft>
                <a:spcPts val="0"/>
              </a:spcAft>
              <a:buFont typeface="Arial" pitchFamily="34" charset="0"/>
              <a:buChar char="–"/>
              <a:defRPr/>
            </a:pPr>
            <a:r>
              <a:rPr lang="en-US" dirty="0" smtClean="0"/>
              <a:t>Averages and Peaks, Expected Growth</a:t>
            </a:r>
          </a:p>
        </p:txBody>
      </p:sp>
      <p:sp>
        <p:nvSpPr>
          <p:cNvPr id="6963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Identify Critical Requirements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Methodology</a:t>
            </a:r>
          </a:p>
        </p:txBody>
      </p:sp>
      <p:sp>
        <p:nvSpPr>
          <p:cNvPr id="6" name="Content Placeholder 5"/>
          <p:cNvSpPr>
            <a:spLocks noGrp="1"/>
          </p:cNvSpPr>
          <p:nvPr>
            <p:ph idx="1"/>
          </p:nvPr>
        </p:nvSpPr>
        <p:spPr>
          <a:xfrm>
            <a:off x="370134" y="1130300"/>
            <a:ext cx="8412480" cy="4691063"/>
          </a:xfrm>
        </p:spPr>
        <p:txBody>
          <a:bodyPr/>
          <a:lstStyle/>
          <a:p>
            <a:pPr eaLnBrk="1" fontAlgn="auto" hangingPunct="1">
              <a:spcAft>
                <a:spcPts val="0"/>
              </a:spcAft>
              <a:buFont typeface="Arial" pitchFamily="34" charset="0"/>
              <a:buChar char="•"/>
              <a:defRPr/>
            </a:pPr>
            <a:r>
              <a:rPr lang="en-US" dirty="0" smtClean="0"/>
              <a:t>Using KPIs and Performance Requirements</a:t>
            </a:r>
          </a:p>
          <a:p>
            <a:pPr lvl="1" eaLnBrk="1" fontAlgn="auto" hangingPunct="1">
              <a:spcAft>
                <a:spcPts val="0"/>
              </a:spcAft>
              <a:buFont typeface="Arial" pitchFamily="34" charset="0"/>
              <a:buChar char="–"/>
              <a:defRPr/>
            </a:pPr>
            <a:r>
              <a:rPr lang="en-US" dirty="0" smtClean="0"/>
              <a:t>Create a set of baseline measurements as a reference point</a:t>
            </a:r>
          </a:p>
          <a:p>
            <a:pPr lvl="1" eaLnBrk="1" fontAlgn="auto" hangingPunct="1">
              <a:spcAft>
                <a:spcPts val="0"/>
              </a:spcAft>
              <a:buFont typeface="Arial" pitchFamily="34" charset="0"/>
              <a:buChar char="–"/>
              <a:defRPr/>
            </a:pPr>
            <a:r>
              <a:rPr lang="en-US" dirty="0" smtClean="0"/>
              <a:t>Useful for Capacity Requirements Planning, Trending</a:t>
            </a:r>
          </a:p>
          <a:p>
            <a:pPr eaLnBrk="1" fontAlgn="auto" hangingPunct="1">
              <a:spcAft>
                <a:spcPts val="0"/>
              </a:spcAft>
              <a:buFont typeface="Arial" pitchFamily="34" charset="0"/>
              <a:buChar char="•"/>
              <a:defRPr/>
            </a:pPr>
            <a:r>
              <a:rPr lang="en-US" dirty="0" smtClean="0"/>
              <a:t>Load Testing tools may help with creating a baseline</a:t>
            </a:r>
          </a:p>
          <a:p>
            <a:pPr lvl="1" eaLnBrk="1" fontAlgn="auto" hangingPunct="1">
              <a:spcAft>
                <a:spcPts val="0"/>
              </a:spcAft>
              <a:buFont typeface="Arial" pitchFamily="34" charset="0"/>
              <a:buChar char="–"/>
              <a:defRPr/>
            </a:pPr>
            <a:r>
              <a:rPr lang="en-US" dirty="0" smtClean="0"/>
              <a:t>Apache </a:t>
            </a:r>
            <a:r>
              <a:rPr lang="en-US" dirty="0" err="1" smtClean="0"/>
              <a:t>Jmeter</a:t>
            </a:r>
            <a:endParaRPr lang="en-US" dirty="0" smtClean="0"/>
          </a:p>
          <a:p>
            <a:pPr lvl="1" eaLnBrk="1" fontAlgn="auto" hangingPunct="1">
              <a:spcAft>
                <a:spcPts val="0"/>
              </a:spcAft>
              <a:buFont typeface="Arial" pitchFamily="34" charset="0"/>
              <a:buChar char="–"/>
              <a:defRPr/>
            </a:pPr>
            <a:r>
              <a:rPr lang="en-US" dirty="0" smtClean="0"/>
              <a:t>HP </a:t>
            </a:r>
            <a:r>
              <a:rPr lang="en-US" dirty="0" err="1" smtClean="0"/>
              <a:t>LoadRunner</a:t>
            </a:r>
            <a:endParaRPr lang="en-US" dirty="0" smtClean="0"/>
          </a:p>
          <a:p>
            <a:pPr lvl="1" eaLnBrk="1" fontAlgn="auto" hangingPunct="1">
              <a:spcAft>
                <a:spcPts val="0"/>
              </a:spcAft>
              <a:buFont typeface="Arial" pitchFamily="34" charset="0"/>
              <a:buNone/>
              <a:defRPr/>
            </a:pPr>
            <a:endParaRPr lang="en-US" dirty="0"/>
          </a:p>
        </p:txBody>
      </p:sp>
      <p:sp>
        <p:nvSpPr>
          <p:cNvPr id="7168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Establish a Baseline</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Methodology</a:t>
            </a:r>
          </a:p>
        </p:txBody>
      </p:sp>
      <p:sp>
        <p:nvSpPr>
          <p:cNvPr id="73730" name="Content Placeholder 5"/>
          <p:cNvSpPr>
            <a:spLocks noGrp="1"/>
          </p:cNvSpPr>
          <p:nvPr>
            <p:ph idx="1"/>
          </p:nvPr>
        </p:nvSpPr>
        <p:spPr bwMode="auto">
          <a:xfrm>
            <a:off x="370134"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buClr>
                <a:srgbClr val="FF9900"/>
              </a:buClr>
              <a:buFont typeface="Arial" charset="0"/>
              <a:buNone/>
            </a:pPr>
            <a:r>
              <a:rPr lang="en-US" dirty="0" smtClean="0"/>
              <a:t>Ad Hoc Monitoring lacks transparency and can lead to emergency performance escalations.</a:t>
            </a:r>
          </a:p>
          <a:p>
            <a:pPr eaLnBrk="1" hangingPunct="1">
              <a:buClr>
                <a:srgbClr val="FF9900"/>
              </a:buClr>
              <a:buNone/>
            </a:pPr>
            <a:r>
              <a:rPr lang="en-US" dirty="0" smtClean="0"/>
              <a:t>Continuous Monitoring allows:</a:t>
            </a:r>
          </a:p>
          <a:p>
            <a:pPr eaLnBrk="1" hangingPunct="1">
              <a:buClr>
                <a:srgbClr val="FF9900"/>
              </a:buClr>
            </a:pPr>
            <a:r>
              <a:rPr lang="en-US" dirty="0" smtClean="0"/>
              <a:t>Advance notice of developing problems</a:t>
            </a:r>
          </a:p>
          <a:p>
            <a:pPr eaLnBrk="1" hangingPunct="1">
              <a:buClr>
                <a:srgbClr val="FF9900"/>
              </a:buClr>
            </a:pPr>
            <a:r>
              <a:rPr lang="en-US" dirty="0" smtClean="0"/>
              <a:t>Trending against the baseline</a:t>
            </a:r>
          </a:p>
          <a:p>
            <a:pPr eaLnBrk="1" hangingPunct="1">
              <a:buClr>
                <a:srgbClr val="FF9900"/>
              </a:buClr>
            </a:pPr>
            <a:r>
              <a:rPr lang="en-US" dirty="0" smtClean="0"/>
              <a:t>Extra information to aid in problem solving</a:t>
            </a:r>
          </a:p>
          <a:p>
            <a:pPr eaLnBrk="1" hangingPunct="1">
              <a:buClr>
                <a:srgbClr val="FF9900"/>
              </a:buClr>
            </a:pPr>
            <a:r>
              <a:rPr lang="en-US" dirty="0" smtClean="0"/>
              <a:t>The ability to deliver KPI information to management on demand</a:t>
            </a:r>
          </a:p>
        </p:txBody>
      </p:sp>
      <p:sp>
        <p:nvSpPr>
          <p:cNvPr id="7373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Continuous Monitoring</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a:t>
            </a:r>
          </a:p>
        </p:txBody>
      </p:sp>
      <p:sp>
        <p:nvSpPr>
          <p:cNvPr id="75778"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Problem Solving</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Problem Solving</a:t>
            </a:r>
          </a:p>
        </p:txBody>
      </p:sp>
      <p:sp>
        <p:nvSpPr>
          <p:cNvPr id="6" name="Content Placeholder 5"/>
          <p:cNvSpPr>
            <a:spLocks noGrp="1"/>
          </p:cNvSpPr>
          <p:nvPr>
            <p:ph idx="1"/>
          </p:nvPr>
        </p:nvSpPr>
        <p:spPr>
          <a:xfrm>
            <a:off x="399162" y="1130300"/>
            <a:ext cx="8412480" cy="4691063"/>
          </a:xfrm>
        </p:spPr>
        <p:txBody>
          <a:bodyPr/>
          <a:lstStyle/>
          <a:p>
            <a:pPr eaLnBrk="1" fontAlgn="auto" hangingPunct="1">
              <a:spcAft>
                <a:spcPts val="0"/>
              </a:spcAft>
              <a:buFont typeface="Arial" pitchFamily="34" charset="0"/>
              <a:buNone/>
              <a:defRPr/>
            </a:pPr>
            <a:r>
              <a:rPr lang="en-US" dirty="0" smtClean="0"/>
              <a:t>You have an urgent performance problem.</a:t>
            </a:r>
          </a:p>
          <a:p>
            <a:pPr eaLnBrk="1" fontAlgn="auto" hangingPunct="1">
              <a:spcAft>
                <a:spcPts val="0"/>
              </a:spcAft>
              <a:buFont typeface="Arial" pitchFamily="34" charset="0"/>
              <a:buNone/>
              <a:defRPr/>
            </a:pPr>
            <a:r>
              <a:rPr lang="en-US" dirty="0" smtClean="0"/>
              <a:t>How do you solve it?</a:t>
            </a:r>
          </a:p>
          <a:p>
            <a:pPr marL="457200" indent="-457200" eaLnBrk="1" fontAlgn="auto" hangingPunct="1">
              <a:spcAft>
                <a:spcPts val="0"/>
              </a:spcAft>
              <a:buFont typeface="+mj-lt"/>
              <a:buAutoNum type="arabicPeriod"/>
              <a:defRPr/>
            </a:pPr>
            <a:r>
              <a:rPr lang="en-US" dirty="0" smtClean="0"/>
              <a:t>Has the problem been properly defined?</a:t>
            </a:r>
          </a:p>
          <a:p>
            <a:pPr marL="457200" indent="-457200" eaLnBrk="1" fontAlgn="auto" hangingPunct="1">
              <a:spcAft>
                <a:spcPts val="0"/>
              </a:spcAft>
              <a:buFont typeface="Arial" pitchFamily="34" charset="0"/>
              <a:buAutoNum type="arabicPeriod"/>
              <a:defRPr/>
            </a:pPr>
            <a:r>
              <a:rPr lang="en-US" dirty="0" smtClean="0"/>
              <a:t>Start with the hardware / OS, and work your way up the stack to the database, and finally to the QAD Application</a:t>
            </a:r>
          </a:p>
          <a:p>
            <a:pPr marL="457200" indent="-457200" eaLnBrk="1" fontAlgn="auto" hangingPunct="1">
              <a:spcAft>
                <a:spcPts val="0"/>
              </a:spcAft>
              <a:buFont typeface="Arial" pitchFamily="34" charset="0"/>
              <a:buAutoNum type="arabicPeriod"/>
              <a:defRPr/>
            </a:pPr>
            <a:r>
              <a:rPr lang="en-US" dirty="0" smtClean="0"/>
              <a:t>Don’t discount user behavior and custom code implementations</a:t>
            </a:r>
          </a:p>
        </p:txBody>
      </p:sp>
      <p:sp>
        <p:nvSpPr>
          <p:cNvPr id="7782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 Problem Solving Approach</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Operating System</a:t>
            </a:r>
          </a:p>
        </p:txBody>
      </p:sp>
      <p:sp>
        <p:nvSpPr>
          <p:cNvPr id="79874" name="TextBox 4"/>
          <p:cNvSpPr txBox="1">
            <a:spLocks noChangeArrowheads="1"/>
          </p:cNvSpPr>
          <p:nvPr/>
        </p:nvSpPr>
        <p:spPr bwMode="auto">
          <a:xfrm>
            <a:off x="973138" y="1103313"/>
            <a:ext cx="7488237" cy="519112"/>
          </a:xfrm>
          <a:prstGeom prst="rect">
            <a:avLst/>
          </a:prstGeom>
          <a:noFill/>
          <a:ln w="9525">
            <a:noFill/>
            <a:miter lim="800000"/>
            <a:headEnd/>
            <a:tailEnd/>
          </a:ln>
        </p:spPr>
        <p:txBody>
          <a:bodyPr>
            <a:spAutoFit/>
          </a:bodyPr>
          <a:lstStyle/>
          <a:p>
            <a:r>
              <a:rPr lang="en-US" sz="2800">
                <a:solidFill>
                  <a:srgbClr val="666666"/>
                </a:solidFill>
                <a:latin typeface="Century Gothic" pitchFamily="34" charset="0"/>
              </a:rPr>
              <a:t>How well is the hardware performing?</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idx="4294967295"/>
          </p:nvPr>
        </p:nvSpPr>
        <p:spPr>
          <a:xfrm>
            <a:off x="1803400" y="6054725"/>
            <a:ext cx="7083425" cy="803275"/>
          </a:xfrm>
        </p:spPr>
        <p:txBody>
          <a:bodyPr/>
          <a:lstStyle/>
          <a:p>
            <a:pPr eaLnBrk="1" hangingPunct="1"/>
            <a:r>
              <a:rPr lang="en-US" smtClean="0"/>
              <a:t>Introduction</a:t>
            </a:r>
          </a:p>
        </p:txBody>
      </p:sp>
      <p:sp>
        <p:nvSpPr>
          <p:cNvPr id="23554" name="Content Placeholder 2"/>
          <p:cNvSpPr>
            <a:spLocks noGrp="1"/>
          </p:cNvSpPr>
          <p:nvPr>
            <p:ph idx="4294967295"/>
          </p:nvPr>
        </p:nvSpPr>
        <p:spPr bwMode="auto">
          <a:xfrm>
            <a:off x="355620" y="1130300"/>
            <a:ext cx="8412480" cy="4691063"/>
          </a:xfrm>
          <a:prstGeom prst="rect">
            <a:avLst/>
          </a:prstGeom>
          <a:noFill/>
          <a:ln>
            <a:miter lim="800000"/>
            <a:headEnd/>
            <a:tailEnd/>
          </a:ln>
        </p:spPr>
        <p:txBody>
          <a:bodyPr/>
          <a:lstStyle/>
          <a:p>
            <a:pPr marL="266700" indent="-266700" eaLnBrk="1" hangingPunct="1">
              <a:spcBef>
                <a:spcPts val="1200"/>
              </a:spcBef>
              <a:buClr>
                <a:srgbClr val="FF9900"/>
              </a:buClr>
              <a:buNone/>
            </a:pPr>
            <a:r>
              <a:rPr lang="en-US" sz="2400" dirty="0" smtClean="0">
                <a:solidFill>
                  <a:srgbClr val="666666"/>
                </a:solidFill>
              </a:rPr>
              <a:t>After this section of the class, you should:</a:t>
            </a:r>
          </a:p>
          <a:p>
            <a:pPr marL="266700" indent="-266700" eaLnBrk="1" hangingPunct="1">
              <a:spcBef>
                <a:spcPts val="1200"/>
              </a:spcBef>
              <a:buClr>
                <a:srgbClr val="FF9900"/>
              </a:buClr>
            </a:pPr>
            <a:r>
              <a:rPr lang="en-US" sz="2200" dirty="0" smtClean="0">
                <a:solidFill>
                  <a:srgbClr val="666666"/>
                </a:solidFill>
              </a:rPr>
              <a:t>Understand a Performance Engineering methodology you can use with QAD Enterprise Applications</a:t>
            </a:r>
          </a:p>
          <a:p>
            <a:pPr marL="266700" indent="-266700" eaLnBrk="1" hangingPunct="1">
              <a:spcBef>
                <a:spcPts val="1200"/>
              </a:spcBef>
              <a:buClr>
                <a:srgbClr val="FF9900"/>
              </a:buClr>
            </a:pPr>
            <a:r>
              <a:rPr lang="en-US" sz="2200" dirty="0" smtClean="0">
                <a:solidFill>
                  <a:srgbClr val="666666"/>
                </a:solidFill>
              </a:rPr>
              <a:t>Understand the most common tuning parameters and their effectiveness</a:t>
            </a:r>
          </a:p>
          <a:p>
            <a:pPr marL="534988" lvl="1" indent="-268288" eaLnBrk="1" hangingPunct="1">
              <a:spcBef>
                <a:spcPts val="1200"/>
              </a:spcBef>
              <a:buClr>
                <a:srgbClr val="FF9900"/>
              </a:buClr>
              <a:buFont typeface="Arial" charset="0"/>
              <a:buNone/>
            </a:pPr>
            <a:endParaRPr lang="en-US" sz="2200" dirty="0" smtClean="0">
              <a:solidFill>
                <a:srgbClr val="666666"/>
              </a:solidFill>
            </a:endParaRPr>
          </a:p>
        </p:txBody>
      </p:sp>
      <p:sp>
        <p:nvSpPr>
          <p:cNvPr id="23555" name="Subtitle 3"/>
          <p:cNvSpPr>
            <a:spLocks noGrp="1"/>
          </p:cNvSpPr>
          <p:nvPr>
            <p:ph type="subTitle" idx="4294967295"/>
          </p:nvPr>
        </p:nvSpPr>
        <p:spPr bwMode="auto">
          <a:xfrm>
            <a:off x="173038" y="341313"/>
            <a:ext cx="8462962" cy="457200"/>
          </a:xfrm>
          <a:prstGeom prst="rect">
            <a:avLst/>
          </a:prstGeom>
          <a:noFill/>
          <a:ln>
            <a:miter lim="800000"/>
            <a:headEnd/>
            <a:tailEnd/>
          </a:ln>
        </p:spPr>
        <p:txBody>
          <a:bodyPr/>
          <a:lstStyle/>
          <a:p>
            <a:pPr marL="0" indent="0" eaLnBrk="1" hangingPunct="1">
              <a:buFont typeface="Arial" charset="0"/>
              <a:buNone/>
            </a:pPr>
            <a:r>
              <a:rPr lang="en-US" sz="2400" smtClean="0">
                <a:solidFill>
                  <a:schemeClr val="accent1"/>
                </a:solidFill>
              </a:rPr>
              <a:t>QAD Enterprise Edition Performance</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6" name="Content Placeholder 5"/>
          <p:cNvSpPr>
            <a:spLocks noGrp="1"/>
          </p:cNvSpPr>
          <p:nvPr>
            <p:ph idx="1"/>
          </p:nvPr>
        </p:nvSpPr>
        <p:spPr>
          <a:xfrm>
            <a:off x="399162" y="1130300"/>
            <a:ext cx="8412480" cy="4691063"/>
          </a:xfrm>
        </p:spPr>
        <p:txBody>
          <a:bodyPr/>
          <a:lstStyle/>
          <a:p>
            <a:pPr eaLnBrk="1" fontAlgn="auto" hangingPunct="1">
              <a:spcAft>
                <a:spcPts val="0"/>
              </a:spcAft>
              <a:buFont typeface="Arial" pitchFamily="34" charset="0"/>
              <a:buNone/>
              <a:defRPr/>
            </a:pPr>
            <a:r>
              <a:rPr lang="en-US" dirty="0" smtClean="0"/>
              <a:t>Use </a:t>
            </a:r>
            <a:r>
              <a:rPr lang="en-US" dirty="0" err="1" smtClean="0"/>
              <a:t>vmstat</a:t>
            </a: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r>
              <a:rPr lang="en-US" dirty="0" smtClean="0"/>
              <a:t>Id(le) should average at least 20 or more</a:t>
            </a:r>
          </a:p>
          <a:p>
            <a:pPr eaLnBrk="1" fontAlgn="auto" hangingPunct="1">
              <a:spcAft>
                <a:spcPts val="0"/>
              </a:spcAft>
              <a:buFont typeface="Arial" pitchFamily="34" charset="0"/>
              <a:buNone/>
              <a:defRPr/>
            </a:pPr>
            <a:r>
              <a:rPr lang="en-US" dirty="0" err="1" smtClean="0"/>
              <a:t>Sy</a:t>
            </a:r>
            <a:r>
              <a:rPr lang="en-US" dirty="0" smtClean="0"/>
              <a:t>(tem) should be under 10</a:t>
            </a:r>
          </a:p>
          <a:p>
            <a:pPr eaLnBrk="1" fontAlgn="auto" hangingPunct="1">
              <a:spcAft>
                <a:spcPts val="0"/>
              </a:spcAft>
              <a:buFont typeface="Arial" pitchFamily="34" charset="0"/>
              <a:buNone/>
              <a:defRPr/>
            </a:pPr>
            <a:r>
              <a:rPr lang="en-US" dirty="0" err="1" smtClean="0"/>
              <a:t>Wa</a:t>
            </a:r>
            <a:r>
              <a:rPr lang="en-US" dirty="0" smtClean="0"/>
              <a:t> (wait IO) should be under 10 </a:t>
            </a:r>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p:txBody>
      </p:sp>
      <p:sp>
        <p:nvSpPr>
          <p:cNvPr id="8192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Are the CPUs under load?</a:t>
            </a:r>
          </a:p>
        </p:txBody>
      </p:sp>
      <p:pic>
        <p:nvPicPr>
          <p:cNvPr id="81924" name="Picture 2"/>
          <p:cNvPicPr>
            <a:picLocks noChangeAspect="1" noChangeArrowheads="1"/>
          </p:cNvPicPr>
          <p:nvPr/>
        </p:nvPicPr>
        <p:blipFill>
          <a:blip r:embed="rId3" cstate="print"/>
          <a:srcRect/>
          <a:stretch>
            <a:fillRect/>
          </a:stretch>
        </p:blipFill>
        <p:spPr bwMode="auto">
          <a:xfrm>
            <a:off x="290513" y="1868488"/>
            <a:ext cx="8432800" cy="1049337"/>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6" name="Content Placeholder 5"/>
          <p:cNvSpPr>
            <a:spLocks noGrp="1"/>
          </p:cNvSpPr>
          <p:nvPr>
            <p:ph idx="1"/>
          </p:nvPr>
        </p:nvSpPr>
        <p:spPr>
          <a:xfrm>
            <a:off x="399162" y="1130300"/>
            <a:ext cx="8412480" cy="4691063"/>
          </a:xfrm>
        </p:spPr>
        <p:txBody>
          <a:bodyPr>
            <a:normAutofit fontScale="92500" lnSpcReduction="20000"/>
          </a:bodyPr>
          <a:lstStyle/>
          <a:p>
            <a:pPr eaLnBrk="1" fontAlgn="auto" hangingPunct="1">
              <a:spcAft>
                <a:spcPts val="0"/>
              </a:spcAft>
              <a:buFont typeface="Arial" pitchFamily="34" charset="0"/>
              <a:buChar char="•"/>
              <a:defRPr/>
            </a:pPr>
            <a:r>
              <a:rPr lang="en-US" dirty="0" smtClean="0"/>
              <a:t>On Linux / any system with "</a:t>
            </a:r>
            <a:r>
              <a:rPr lang="en-US" dirty="0" smtClean="0">
                <a:latin typeface="Courier New" pitchFamily="49" charset="0"/>
                <a:cs typeface="Courier New" pitchFamily="49" charset="0"/>
              </a:rPr>
              <a:t>top</a:t>
            </a:r>
            <a:r>
              <a:rPr lang="en-US" dirty="0" smtClean="0"/>
              <a:t>":</a:t>
            </a:r>
          </a:p>
          <a:p>
            <a:pPr lvl="1" eaLnBrk="1" fontAlgn="auto" hangingPunct="1">
              <a:spcAft>
                <a:spcPts val="0"/>
              </a:spcAft>
              <a:buFont typeface="Arial" pitchFamily="34" charset="0"/>
              <a:buChar char="–"/>
              <a:defRPr/>
            </a:pPr>
            <a:r>
              <a:rPr lang="en-US" dirty="0" smtClean="0"/>
              <a:t>Run top interactively, and note the "Load Average"</a:t>
            </a:r>
          </a:p>
          <a:p>
            <a:pPr lvl="1" eaLnBrk="1" fontAlgn="auto" hangingPunct="1">
              <a:spcAft>
                <a:spcPts val="0"/>
              </a:spcAft>
              <a:buFont typeface="Arial" pitchFamily="34" charset="0"/>
              <a:buChar char="–"/>
              <a:defRPr/>
            </a:pPr>
            <a:r>
              <a:rPr lang="en-US" dirty="0" smtClean="0"/>
              <a:t>If, at peak times, the 1 or 5 minute Load Average is &gt; the number of cores on the server, then the system is under heavy CPU load</a:t>
            </a:r>
          </a:p>
          <a:p>
            <a:pPr eaLnBrk="1" fontAlgn="auto" hangingPunct="1">
              <a:spcAft>
                <a:spcPts val="0"/>
              </a:spcAft>
              <a:buFont typeface="Arial" pitchFamily="34" charset="0"/>
              <a:buChar char="•"/>
              <a:defRPr/>
            </a:pPr>
            <a:r>
              <a:rPr lang="en-US" dirty="0" smtClean="0"/>
              <a:t> On AIX, use "</a:t>
            </a:r>
            <a:r>
              <a:rPr lang="en-US" dirty="0" err="1" smtClean="0">
                <a:latin typeface="Courier New" pitchFamily="49" charset="0"/>
                <a:cs typeface="Courier New" pitchFamily="49" charset="0"/>
              </a:rPr>
              <a:t>lparstat</a:t>
            </a:r>
            <a:r>
              <a:rPr lang="en-US" dirty="0" smtClean="0">
                <a:latin typeface="Courier New" pitchFamily="49" charset="0"/>
                <a:cs typeface="Courier New" pitchFamily="49" charset="0"/>
              </a:rPr>
              <a:t> 20 20</a:t>
            </a:r>
            <a:r>
              <a:rPr lang="en-US" dirty="0" smtClean="0"/>
              <a:t>"</a:t>
            </a:r>
          </a:p>
          <a:p>
            <a:pPr lvl="1" eaLnBrk="1" fontAlgn="auto" hangingPunct="1">
              <a:spcAft>
                <a:spcPts val="0"/>
              </a:spcAft>
              <a:buFont typeface="Arial" pitchFamily="34" charset="0"/>
              <a:buChar char="–"/>
              <a:defRPr/>
            </a:pPr>
            <a:r>
              <a:rPr lang="en-US" dirty="0" smtClean="0"/>
              <a:t>Check </a:t>
            </a:r>
            <a:r>
              <a:rPr lang="en-US" dirty="0" smtClean="0">
                <a:latin typeface="Courier New" pitchFamily="49" charset="0"/>
                <a:cs typeface="Courier New" pitchFamily="49" charset="0"/>
              </a:rPr>
              <a:t>%user</a:t>
            </a:r>
            <a:r>
              <a:rPr lang="en-US" dirty="0" smtClean="0"/>
              <a:t> </a:t>
            </a:r>
            <a:r>
              <a:rPr lang="en-US" dirty="0" smtClean="0">
                <a:latin typeface="Courier New" pitchFamily="49" charset="0"/>
                <a:cs typeface="Courier New" pitchFamily="49" charset="0"/>
              </a:rPr>
              <a:t>%sys</a:t>
            </a:r>
            <a:r>
              <a:rPr lang="en-US" dirty="0" smtClean="0"/>
              <a:t> </a:t>
            </a:r>
            <a:r>
              <a:rPr lang="en-US" dirty="0" smtClean="0">
                <a:latin typeface="Courier New" pitchFamily="49" charset="0"/>
                <a:cs typeface="Courier New" pitchFamily="49" charset="0"/>
              </a:rPr>
              <a:t>%wait</a:t>
            </a:r>
            <a:r>
              <a:rPr lang="en-US" dirty="0" smtClean="0"/>
              <a:t> (as above)</a:t>
            </a:r>
          </a:p>
          <a:p>
            <a:pPr lvl="1" eaLnBrk="1" fontAlgn="auto" hangingPunct="1">
              <a:spcAft>
                <a:spcPts val="0"/>
              </a:spcAft>
              <a:buFont typeface="Arial" pitchFamily="34" charset="0"/>
              <a:buChar char="–"/>
              <a:defRPr/>
            </a:pPr>
            <a:r>
              <a:rPr lang="en-US" dirty="0" smtClean="0"/>
              <a:t>Check "</a:t>
            </a:r>
            <a:r>
              <a:rPr lang="en-US" dirty="0" err="1" smtClean="0">
                <a:latin typeface="Courier New" pitchFamily="49" charset="0"/>
                <a:cs typeface="Courier New" pitchFamily="49" charset="0"/>
              </a:rPr>
              <a:t>physc</a:t>
            </a:r>
            <a:r>
              <a:rPr lang="en-US" dirty="0" smtClean="0"/>
              <a:t>" &amp; "</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entc</a:t>
            </a:r>
            <a:r>
              <a:rPr lang="en-US" dirty="0" smtClean="0"/>
              <a:t>" to see how many processors in use - compare to total processors on system and judge if server is under CPU load</a:t>
            </a:r>
          </a:p>
          <a:p>
            <a:pPr eaLnBrk="1" fontAlgn="auto" hangingPunct="1">
              <a:spcAft>
                <a:spcPts val="0"/>
              </a:spcAft>
              <a:buFont typeface="Arial" pitchFamily="34" charset="0"/>
              <a:buChar char="•"/>
              <a:defRPr/>
            </a:pPr>
            <a:r>
              <a:rPr lang="en-US" dirty="0" smtClean="0"/>
              <a:t> Alternatively:</a:t>
            </a:r>
          </a:p>
          <a:p>
            <a:pPr lvl="1" eaLnBrk="1" fontAlgn="auto" hangingPunct="1">
              <a:spcAft>
                <a:spcPts val="0"/>
              </a:spcAft>
              <a:buFont typeface="Arial" pitchFamily="34" charset="0"/>
              <a:buChar char="–"/>
              <a:defRPr/>
            </a:pPr>
            <a:r>
              <a:rPr lang="en-US" dirty="0" smtClean="0"/>
              <a:t>Run </a:t>
            </a:r>
            <a:r>
              <a:rPr lang="en-US" dirty="0" err="1" smtClean="0">
                <a:latin typeface="Courier New" pitchFamily="49" charset="0"/>
                <a:cs typeface="Courier New" pitchFamily="49" charset="0"/>
              </a:rPr>
              <a:t>sar</a:t>
            </a:r>
            <a:r>
              <a:rPr lang="en-US" dirty="0" smtClean="0">
                <a:latin typeface="Courier New" pitchFamily="49" charset="0"/>
                <a:cs typeface="Courier New" pitchFamily="49" charset="0"/>
              </a:rPr>
              <a:t> -q 20 20</a:t>
            </a:r>
            <a:r>
              <a:rPr lang="en-US" dirty="0" smtClean="0"/>
              <a:t> to get sampled load averages</a:t>
            </a:r>
          </a:p>
          <a:p>
            <a:pPr lvl="1" eaLnBrk="1" fontAlgn="auto" hangingPunct="1">
              <a:spcAft>
                <a:spcPts val="0"/>
              </a:spcAft>
              <a:buFont typeface="Arial" pitchFamily="34" charset="0"/>
              <a:buChar char="–"/>
              <a:defRPr/>
            </a:pPr>
            <a:r>
              <a:rPr lang="en-US" dirty="0" smtClean="0"/>
              <a:t>Run </a:t>
            </a:r>
            <a:r>
              <a:rPr lang="en-US" dirty="0" err="1" smtClean="0">
                <a:latin typeface="Courier New" pitchFamily="49" charset="0"/>
                <a:cs typeface="Courier New" pitchFamily="49" charset="0"/>
              </a:rPr>
              <a:t>sar</a:t>
            </a:r>
            <a:r>
              <a:rPr lang="en-US" dirty="0" smtClean="0">
                <a:latin typeface="Courier New" pitchFamily="49" charset="0"/>
                <a:cs typeface="Courier New" pitchFamily="49" charset="0"/>
              </a:rPr>
              <a:t> -u 20 20</a:t>
            </a:r>
            <a:r>
              <a:rPr lang="en-US" dirty="0" smtClean="0"/>
              <a:t> to get CPU percentages</a:t>
            </a:r>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p:txBody>
      </p:sp>
      <p:sp>
        <p:nvSpPr>
          <p:cNvPr id="8397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Are the CPUs Under Load?</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6" name="Content Placeholder 5"/>
          <p:cNvSpPr>
            <a:spLocks noGrp="1"/>
          </p:cNvSpPr>
          <p:nvPr>
            <p:ph idx="1"/>
          </p:nvPr>
        </p:nvSpPr>
        <p:spPr>
          <a:xfrm>
            <a:off x="399162" y="1130300"/>
            <a:ext cx="8412480" cy="4691063"/>
          </a:xfrm>
        </p:spPr>
        <p:txBody>
          <a:bodyPr/>
          <a:lstStyle/>
          <a:p>
            <a:pPr eaLnBrk="1" fontAlgn="auto" hangingPunct="1">
              <a:spcAft>
                <a:spcPts val="0"/>
              </a:spcAft>
              <a:buFont typeface="Arial" pitchFamily="34" charset="0"/>
              <a:buNone/>
              <a:defRPr/>
            </a:pPr>
            <a:r>
              <a:rPr lang="en-US" dirty="0" smtClean="0"/>
              <a:t>Use </a:t>
            </a:r>
            <a:r>
              <a:rPr lang="en-US" dirty="0" err="1" smtClean="0"/>
              <a:t>iostat</a:t>
            </a: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p:txBody>
      </p:sp>
      <p:sp>
        <p:nvSpPr>
          <p:cNvPr id="8601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Storage Subsystem a Problem?</a:t>
            </a:r>
          </a:p>
        </p:txBody>
      </p:sp>
      <p:pic>
        <p:nvPicPr>
          <p:cNvPr id="86020" name="Picture 2"/>
          <p:cNvPicPr>
            <a:picLocks noChangeAspect="1" noChangeArrowheads="1"/>
          </p:cNvPicPr>
          <p:nvPr/>
        </p:nvPicPr>
        <p:blipFill>
          <a:blip r:embed="rId3" cstate="print"/>
          <a:srcRect/>
          <a:stretch>
            <a:fillRect/>
          </a:stretch>
        </p:blipFill>
        <p:spPr bwMode="auto">
          <a:xfrm>
            <a:off x="287338" y="1785938"/>
            <a:ext cx="8769350" cy="2655887"/>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6" name="Content Placeholder 5"/>
          <p:cNvSpPr>
            <a:spLocks noGrp="1"/>
          </p:cNvSpPr>
          <p:nvPr>
            <p:ph idx="1"/>
          </p:nvPr>
        </p:nvSpPr>
        <p:spPr>
          <a:xfrm>
            <a:off x="355620" y="1130300"/>
            <a:ext cx="8412480" cy="4691063"/>
          </a:xfrm>
        </p:spPr>
        <p:txBody>
          <a:bodyPr>
            <a:normAutofit/>
          </a:bodyPr>
          <a:lstStyle/>
          <a:p>
            <a:pPr eaLnBrk="1" fontAlgn="auto" hangingPunct="1">
              <a:spcBef>
                <a:spcPts val="0"/>
              </a:spcBef>
              <a:spcAft>
                <a:spcPts val="0"/>
              </a:spcAft>
              <a:buFont typeface="Arial" pitchFamily="34" charset="0"/>
              <a:buChar char="•"/>
              <a:defRPr/>
            </a:pPr>
            <a:r>
              <a:rPr lang="en-US" dirty="0" smtClean="0"/>
              <a:t>If </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wio</a:t>
            </a:r>
            <a:r>
              <a:rPr lang="en-US" dirty="0" smtClean="0"/>
              <a:t> is high (&gt; 5 or 10%), then look at the individual disks</a:t>
            </a:r>
            <a:br>
              <a:rPr lang="en-US" dirty="0" smtClean="0"/>
            </a:br>
            <a:endParaRPr lang="en-US" dirty="0" smtClean="0"/>
          </a:p>
          <a:p>
            <a:pPr eaLnBrk="1" fontAlgn="auto" hangingPunct="1">
              <a:spcBef>
                <a:spcPts val="0"/>
              </a:spcBef>
              <a:spcAft>
                <a:spcPts val="0"/>
              </a:spcAft>
              <a:buFont typeface="Arial" pitchFamily="34" charset="0"/>
              <a:buChar char="•"/>
              <a:defRPr/>
            </a:pPr>
            <a:r>
              <a:rPr lang="en-US" dirty="0" smtClean="0"/>
              <a:t>Are the disks unbalanced?  </a:t>
            </a:r>
          </a:p>
          <a:p>
            <a:pPr lvl="1" eaLnBrk="1" fontAlgn="auto" hangingPunct="1">
              <a:spcBef>
                <a:spcPts val="0"/>
              </a:spcBef>
              <a:spcAft>
                <a:spcPts val="0"/>
              </a:spcAft>
              <a:buFont typeface="Arial" pitchFamily="34" charset="0"/>
              <a:buChar char="–"/>
              <a:defRPr/>
            </a:pPr>
            <a:r>
              <a:rPr lang="en-US" dirty="0" smtClean="0"/>
              <a:t>Is one disk busier than the rest?</a:t>
            </a:r>
          </a:p>
          <a:p>
            <a:pPr lvl="1" eaLnBrk="1" fontAlgn="auto" hangingPunct="1">
              <a:spcBef>
                <a:spcPts val="0"/>
              </a:spcBef>
              <a:spcAft>
                <a:spcPts val="0"/>
              </a:spcAft>
              <a:buFont typeface="Arial" pitchFamily="34" charset="0"/>
              <a:buChar char="–"/>
              <a:defRPr/>
            </a:pPr>
            <a:r>
              <a:rPr lang="en-US" dirty="0" smtClean="0"/>
              <a:t>Are any disks </a:t>
            </a:r>
            <a:r>
              <a:rPr lang="en-US" dirty="0" err="1" smtClean="0"/>
              <a:t>overutilized</a:t>
            </a:r>
            <a:r>
              <a:rPr lang="en-US" dirty="0" smtClean="0"/>
              <a:t> (</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util</a:t>
            </a:r>
            <a:r>
              <a:rPr lang="en-US" dirty="0" smtClean="0"/>
              <a:t>)?</a:t>
            </a:r>
          </a:p>
          <a:p>
            <a:pPr lvl="1" eaLnBrk="1" fontAlgn="auto" hangingPunct="1">
              <a:spcBef>
                <a:spcPts val="0"/>
              </a:spcBef>
              <a:spcAft>
                <a:spcPts val="0"/>
              </a:spcAft>
              <a:buFont typeface="Arial" pitchFamily="34" charset="0"/>
              <a:buChar char="–"/>
              <a:defRPr/>
            </a:pPr>
            <a:r>
              <a:rPr lang="en-US" dirty="0" smtClean="0"/>
              <a:t>Are the service times higher than about 3ms?  (</a:t>
            </a:r>
            <a:r>
              <a:rPr lang="en-US" dirty="0" err="1" smtClean="0">
                <a:latin typeface="Courier New" pitchFamily="49" charset="0"/>
                <a:cs typeface="Courier New" pitchFamily="49" charset="0"/>
              </a:rPr>
              <a:t>svctm</a:t>
            </a:r>
            <a:r>
              <a:rPr lang="en-US" dirty="0" smtClean="0"/>
              <a:t>)</a:t>
            </a:r>
          </a:p>
          <a:p>
            <a:pPr lvl="1" eaLnBrk="1" fontAlgn="auto" hangingPunct="1">
              <a:spcBef>
                <a:spcPts val="0"/>
              </a:spcBef>
              <a:spcAft>
                <a:spcPts val="0"/>
              </a:spcAft>
              <a:buFont typeface="Arial" pitchFamily="34" charset="0"/>
              <a:buChar char="–"/>
              <a:defRPr/>
            </a:pPr>
            <a:r>
              <a:rPr lang="en-US" dirty="0" smtClean="0"/>
              <a:t>Is the run queue &gt; 2 on any disk (</a:t>
            </a:r>
            <a:r>
              <a:rPr lang="en-US" dirty="0" err="1" smtClean="0">
                <a:latin typeface="Courier New" pitchFamily="49" charset="0"/>
                <a:cs typeface="Courier New" pitchFamily="49" charset="0"/>
              </a:rPr>
              <a:t>avgqu-sz</a:t>
            </a:r>
            <a:r>
              <a:rPr lang="en-US" dirty="0" smtClean="0"/>
              <a:t>)?</a:t>
            </a:r>
          </a:p>
          <a:p>
            <a:pPr lvl="1" eaLnBrk="1" fontAlgn="auto" hangingPunct="1">
              <a:spcBef>
                <a:spcPts val="0"/>
              </a:spcBef>
              <a:spcAft>
                <a:spcPts val="0"/>
              </a:spcAft>
              <a:buFont typeface="Arial" pitchFamily="34" charset="0"/>
              <a:buNone/>
              <a:defRPr/>
            </a:pPr>
            <a:endParaRPr lang="en-US" dirty="0" smtClean="0"/>
          </a:p>
          <a:p>
            <a:pPr eaLnBrk="1" fontAlgn="auto" hangingPunct="1">
              <a:spcBef>
                <a:spcPts val="0"/>
              </a:spcBef>
              <a:spcAft>
                <a:spcPts val="0"/>
              </a:spcAft>
              <a:buFont typeface="Arial" pitchFamily="34" charset="0"/>
              <a:buChar char="•"/>
              <a:defRPr/>
            </a:pPr>
            <a:r>
              <a:rPr lang="en-US" dirty="0" smtClean="0"/>
              <a:t>Can you move things about to balance the disks?</a:t>
            </a:r>
          </a:p>
          <a:p>
            <a:pPr lvl="1" eaLnBrk="1" fontAlgn="auto" hangingPunct="1">
              <a:spcBef>
                <a:spcPts val="0"/>
              </a:spcBef>
              <a:spcAft>
                <a:spcPts val="0"/>
              </a:spcAft>
              <a:buFont typeface="Arial" pitchFamily="34" charset="0"/>
              <a:buChar char="–"/>
              <a:defRPr/>
            </a:pPr>
            <a:r>
              <a:rPr lang="en-US" dirty="0" smtClean="0"/>
              <a:t>Database extents / before image files?</a:t>
            </a:r>
          </a:p>
          <a:p>
            <a:pPr lvl="1" eaLnBrk="1" fontAlgn="auto" hangingPunct="1">
              <a:spcBef>
                <a:spcPts val="0"/>
              </a:spcBef>
              <a:spcAft>
                <a:spcPts val="0"/>
              </a:spcAft>
              <a:buFont typeface="Arial" pitchFamily="34" charset="0"/>
              <a:buChar char="–"/>
              <a:defRPr/>
            </a:pPr>
            <a:r>
              <a:rPr lang="en-US" dirty="0" smtClean="0"/>
              <a:t>Home directories</a:t>
            </a:r>
          </a:p>
          <a:p>
            <a:pPr lvl="1" eaLnBrk="1" fontAlgn="auto" hangingPunct="1">
              <a:spcBef>
                <a:spcPts val="0"/>
              </a:spcBef>
              <a:spcAft>
                <a:spcPts val="0"/>
              </a:spcAft>
              <a:buFont typeface="Arial" pitchFamily="34" charset="0"/>
              <a:buChar char="–"/>
              <a:defRPr/>
            </a:pPr>
            <a:r>
              <a:rPr lang="en-US" dirty="0" smtClean="0"/>
              <a:t>Temporary Files</a:t>
            </a:r>
          </a:p>
          <a:p>
            <a:pPr eaLnBrk="1" fontAlgn="auto" hangingPunct="1">
              <a:spcBef>
                <a:spcPts val="0"/>
              </a:spcBef>
              <a:spcAft>
                <a:spcPts val="0"/>
              </a:spcAft>
              <a:buFont typeface="Arial" pitchFamily="34" charset="0"/>
              <a:buNone/>
              <a:defRPr/>
            </a:pPr>
            <a:endParaRPr lang="en-US" dirty="0" smtClean="0"/>
          </a:p>
          <a:p>
            <a:pPr eaLnBrk="1" fontAlgn="auto" hangingPunct="1">
              <a:spcBef>
                <a:spcPts val="0"/>
              </a:spcBef>
              <a:spcAft>
                <a:spcPts val="0"/>
              </a:spcAft>
              <a:buFont typeface="Arial" pitchFamily="34" charset="0"/>
              <a:buNone/>
              <a:defRPr/>
            </a:pPr>
            <a:endParaRPr lang="en-US" dirty="0" smtClean="0"/>
          </a:p>
        </p:txBody>
      </p:sp>
      <p:sp>
        <p:nvSpPr>
          <p:cNvPr id="8806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Storage Subsystem a Problem?</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9011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Storage I/O Case Study</a:t>
            </a:r>
          </a:p>
        </p:txBody>
      </p:sp>
      <p:pic>
        <p:nvPicPr>
          <p:cNvPr id="90115" name="Picture 2"/>
          <p:cNvPicPr>
            <a:picLocks noChangeAspect="1" noChangeArrowheads="1"/>
          </p:cNvPicPr>
          <p:nvPr/>
        </p:nvPicPr>
        <p:blipFill>
          <a:blip r:embed="rId3" cstate="print"/>
          <a:srcRect/>
          <a:stretch>
            <a:fillRect/>
          </a:stretch>
        </p:blipFill>
        <p:spPr bwMode="auto">
          <a:xfrm>
            <a:off x="0" y="900113"/>
            <a:ext cx="9144000" cy="5137150"/>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9216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Storage I/O Case Study</a:t>
            </a:r>
          </a:p>
        </p:txBody>
      </p:sp>
      <p:pic>
        <p:nvPicPr>
          <p:cNvPr id="92163" name="Picture 2"/>
          <p:cNvPicPr>
            <a:picLocks noChangeAspect="1" noChangeArrowheads="1"/>
          </p:cNvPicPr>
          <p:nvPr/>
        </p:nvPicPr>
        <p:blipFill>
          <a:blip r:embed="rId3" cstate="print"/>
          <a:srcRect/>
          <a:stretch>
            <a:fillRect/>
          </a:stretch>
        </p:blipFill>
        <p:spPr bwMode="auto">
          <a:xfrm>
            <a:off x="0" y="854075"/>
            <a:ext cx="9144000" cy="5216525"/>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6" name="Content Placeholder 5"/>
          <p:cNvSpPr>
            <a:spLocks noGrp="1"/>
          </p:cNvSpPr>
          <p:nvPr>
            <p:ph idx="1"/>
          </p:nvPr>
        </p:nvSpPr>
        <p:spPr>
          <a:xfrm>
            <a:off x="384648" y="1130300"/>
            <a:ext cx="8412480" cy="4691063"/>
          </a:xfrm>
        </p:spPr>
        <p:txBody>
          <a:bodyPr>
            <a:normAutofit/>
          </a:bodyPr>
          <a:lstStyle/>
          <a:p>
            <a:pPr eaLnBrk="1" fontAlgn="auto" hangingPunct="1">
              <a:spcAft>
                <a:spcPts val="0"/>
              </a:spcAft>
              <a:buFont typeface="Arial" pitchFamily="34" charset="0"/>
              <a:buNone/>
              <a:defRPr/>
            </a:pPr>
            <a:r>
              <a:rPr lang="en-US" dirty="0" smtClean="0"/>
              <a:t>Use </a:t>
            </a:r>
            <a:r>
              <a:rPr lang="en-US" dirty="0" err="1" smtClean="0"/>
              <a:t>vmstat</a:t>
            </a: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Char char="•"/>
              <a:defRPr/>
            </a:pPr>
            <a:r>
              <a:rPr lang="en-US" dirty="0" smtClean="0"/>
              <a:t>Look at "</a:t>
            </a:r>
            <a:r>
              <a:rPr lang="en-US" dirty="0" smtClean="0">
                <a:latin typeface="Courier New" pitchFamily="49" charset="0"/>
                <a:cs typeface="Courier New" pitchFamily="49" charset="0"/>
              </a:rPr>
              <a:t>free</a:t>
            </a:r>
            <a:r>
              <a:rPr lang="en-US" dirty="0" smtClean="0"/>
              <a:t>", "</a:t>
            </a:r>
            <a:r>
              <a:rPr lang="en-US" dirty="0" err="1" smtClean="0">
                <a:latin typeface="Courier New" pitchFamily="49" charset="0"/>
                <a:cs typeface="Courier New" pitchFamily="49" charset="0"/>
              </a:rPr>
              <a:t>si</a:t>
            </a:r>
            <a:r>
              <a:rPr lang="en-US" dirty="0" smtClean="0"/>
              <a:t>", "</a:t>
            </a:r>
            <a:r>
              <a:rPr lang="en-US" dirty="0" smtClean="0">
                <a:latin typeface="Courier New" pitchFamily="49" charset="0"/>
                <a:cs typeface="Courier New" pitchFamily="49" charset="0"/>
              </a:rPr>
              <a:t>so</a:t>
            </a:r>
            <a:r>
              <a:rPr lang="en-US" dirty="0" smtClean="0"/>
              <a:t>".   If </a:t>
            </a:r>
            <a:r>
              <a:rPr lang="en-US" dirty="0" err="1" smtClean="0">
                <a:latin typeface="Courier New" pitchFamily="49" charset="0"/>
                <a:cs typeface="Courier New" pitchFamily="49" charset="0"/>
              </a:rPr>
              <a:t>si</a:t>
            </a:r>
            <a:r>
              <a:rPr lang="en-US" dirty="0" smtClean="0"/>
              <a:t> and </a:t>
            </a:r>
            <a:r>
              <a:rPr lang="en-US" dirty="0" smtClean="0">
                <a:latin typeface="Courier New" pitchFamily="49" charset="0"/>
                <a:cs typeface="Courier New" pitchFamily="49" charset="0"/>
              </a:rPr>
              <a:t>so</a:t>
            </a:r>
            <a:r>
              <a:rPr lang="en-US" dirty="0" smtClean="0"/>
              <a:t> are non-zero, the system is paging. The system usually pages due to lack of memory.  The "free" value should confirm a low memory level</a:t>
            </a:r>
          </a:p>
          <a:p>
            <a:pPr eaLnBrk="1" fontAlgn="auto" hangingPunct="1">
              <a:spcAft>
                <a:spcPts val="0"/>
              </a:spcAft>
              <a:buFont typeface="Arial" pitchFamily="34" charset="0"/>
              <a:buChar char="•"/>
              <a:defRPr/>
            </a:pPr>
            <a:r>
              <a:rPr lang="en-US" dirty="0" smtClean="0"/>
              <a:t>You can use "</a:t>
            </a:r>
            <a:r>
              <a:rPr lang="en-US" dirty="0" err="1" smtClean="0">
                <a:latin typeface="Courier New" pitchFamily="49" charset="0"/>
                <a:cs typeface="Courier New" pitchFamily="49" charset="0"/>
              </a:rPr>
              <a:t>ps</a:t>
            </a:r>
            <a:r>
              <a:rPr lang="en-US" dirty="0" smtClean="0"/>
              <a:t>" and "</a:t>
            </a:r>
            <a:r>
              <a:rPr lang="en-US" dirty="0" smtClean="0">
                <a:latin typeface="Courier New" pitchFamily="49" charset="0"/>
                <a:cs typeface="Courier New" pitchFamily="49" charset="0"/>
              </a:rPr>
              <a:t>top</a:t>
            </a:r>
            <a:r>
              <a:rPr lang="en-US" dirty="0" smtClean="0"/>
              <a:t>" to determine which processes are using the most memory</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None/>
              <a:defRPr/>
            </a:pPr>
            <a:endParaRPr lang="en-US" dirty="0" smtClean="0"/>
          </a:p>
        </p:txBody>
      </p:sp>
      <p:sp>
        <p:nvSpPr>
          <p:cNvPr id="9421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What About Memory and Paging?</a:t>
            </a:r>
          </a:p>
        </p:txBody>
      </p:sp>
      <p:pic>
        <p:nvPicPr>
          <p:cNvPr id="94212" name="Picture 2"/>
          <p:cNvPicPr>
            <a:picLocks noChangeAspect="1" noChangeArrowheads="1"/>
          </p:cNvPicPr>
          <p:nvPr/>
        </p:nvPicPr>
        <p:blipFill>
          <a:blip r:embed="rId3" cstate="print"/>
          <a:srcRect/>
          <a:stretch>
            <a:fillRect/>
          </a:stretch>
        </p:blipFill>
        <p:spPr bwMode="auto">
          <a:xfrm>
            <a:off x="421139" y="1853974"/>
            <a:ext cx="8432800" cy="1049337"/>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6" name="Content Placeholder 5"/>
          <p:cNvSpPr>
            <a:spLocks noGrp="1"/>
          </p:cNvSpPr>
          <p:nvPr>
            <p:ph idx="1"/>
          </p:nvPr>
        </p:nvSpPr>
        <p:spPr>
          <a:xfrm>
            <a:off x="399162" y="1130300"/>
            <a:ext cx="8412480" cy="4691063"/>
          </a:xfrm>
        </p:spPr>
        <p:txBody>
          <a:bodyPr/>
          <a:lstStyle/>
          <a:p>
            <a:pPr eaLnBrk="1" fontAlgn="auto" hangingPunct="1">
              <a:spcAft>
                <a:spcPts val="0"/>
              </a:spcAft>
              <a:buFont typeface="Arial" pitchFamily="34" charset="0"/>
              <a:buNone/>
              <a:defRPr/>
            </a:pPr>
            <a:r>
              <a:rPr lang="en-US" dirty="0" smtClean="0"/>
              <a:t>Use </a:t>
            </a:r>
            <a:r>
              <a:rPr lang="en-US" dirty="0" err="1" smtClean="0"/>
              <a:t>netstat</a:t>
            </a: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r>
              <a:rPr lang="en-US" dirty="0" smtClean="0"/>
              <a:t>Look for dropped packets</a:t>
            </a:r>
          </a:p>
          <a:p>
            <a:pPr eaLnBrk="1" fontAlgn="auto" hangingPunct="1">
              <a:spcAft>
                <a:spcPts val="0"/>
              </a:spcAft>
              <a:buFont typeface="Arial" pitchFamily="34" charset="0"/>
              <a:buChar char="•"/>
              <a:defRPr/>
            </a:pPr>
            <a:r>
              <a:rPr lang="en-US" dirty="0" smtClean="0"/>
              <a:t>Network Errors</a:t>
            </a:r>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None/>
              <a:defRPr/>
            </a:pPr>
            <a:endParaRPr lang="en-US" dirty="0" smtClean="0"/>
          </a:p>
        </p:txBody>
      </p:sp>
      <p:sp>
        <p:nvSpPr>
          <p:cNvPr id="9625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Is it a Network Issue?</a:t>
            </a:r>
          </a:p>
        </p:txBody>
      </p:sp>
      <p:pic>
        <p:nvPicPr>
          <p:cNvPr id="96260" name="Picture 2"/>
          <p:cNvPicPr>
            <a:picLocks noChangeAspect="1" noChangeArrowheads="1"/>
          </p:cNvPicPr>
          <p:nvPr/>
        </p:nvPicPr>
        <p:blipFill>
          <a:blip r:embed="rId3" cstate="print"/>
          <a:srcRect/>
          <a:stretch>
            <a:fillRect/>
          </a:stretch>
        </p:blipFill>
        <p:spPr bwMode="auto">
          <a:xfrm>
            <a:off x="2279650" y="1717675"/>
            <a:ext cx="3686175" cy="2327275"/>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OpenEdge Database</a:t>
            </a:r>
          </a:p>
        </p:txBody>
      </p:sp>
      <p:sp>
        <p:nvSpPr>
          <p:cNvPr id="98306" name="TextBox 4"/>
          <p:cNvSpPr txBox="1">
            <a:spLocks noChangeArrowheads="1"/>
          </p:cNvSpPr>
          <p:nvPr/>
        </p:nvSpPr>
        <p:spPr bwMode="auto">
          <a:xfrm>
            <a:off x="464457" y="377825"/>
            <a:ext cx="8215085" cy="522288"/>
          </a:xfrm>
          <a:prstGeom prst="rect">
            <a:avLst/>
          </a:prstGeom>
          <a:noFill/>
          <a:ln w="9525">
            <a:noFill/>
            <a:miter lim="800000"/>
            <a:headEnd/>
            <a:tailEnd/>
          </a:ln>
        </p:spPr>
        <p:txBody>
          <a:bodyPr wrap="square">
            <a:spAutoFit/>
          </a:bodyPr>
          <a:lstStyle/>
          <a:p>
            <a:r>
              <a:rPr lang="en-US" sz="2800" dirty="0">
                <a:solidFill>
                  <a:srgbClr val="666666"/>
                </a:solidFill>
                <a:latin typeface="Century Gothic" pitchFamily="34" charset="0"/>
              </a:rPr>
              <a:t>Is the database a bottleneck?</a:t>
            </a:r>
          </a:p>
        </p:txBody>
      </p:sp>
      <p:pic>
        <p:nvPicPr>
          <p:cNvPr id="98307" name="Picture 2"/>
          <p:cNvPicPr>
            <a:picLocks noChangeAspect="1" noChangeArrowheads="1"/>
          </p:cNvPicPr>
          <p:nvPr/>
        </p:nvPicPr>
        <p:blipFill>
          <a:blip r:embed="rId3" cstate="print"/>
          <a:srcRect/>
          <a:stretch>
            <a:fillRect/>
          </a:stretch>
        </p:blipFill>
        <p:spPr bwMode="auto">
          <a:xfrm>
            <a:off x="909638" y="1617663"/>
            <a:ext cx="6657975" cy="3476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a:t>
            </a:r>
          </a:p>
        </p:txBody>
      </p:sp>
      <p:sp>
        <p:nvSpPr>
          <p:cNvPr id="100354" name="Content Placeholder 5"/>
          <p:cNvSpPr>
            <a:spLocks noGrp="1"/>
          </p:cNvSpPr>
          <p:nvPr>
            <p:ph idx="1"/>
          </p:nvPr>
        </p:nvSpPr>
        <p:spPr bwMode="auto">
          <a:xfrm>
            <a:off x="384648"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buNone/>
            </a:pPr>
            <a:r>
              <a:rPr lang="en-US" dirty="0" smtClean="0"/>
              <a:t>Use </a:t>
            </a:r>
            <a:r>
              <a:rPr lang="en-US" dirty="0" err="1" smtClean="0"/>
              <a:t>promon</a:t>
            </a:r>
            <a:r>
              <a:rPr lang="en-US" dirty="0" smtClean="0"/>
              <a:t> to look at the buffer hits</a:t>
            </a:r>
          </a:p>
          <a:p>
            <a:pPr eaLnBrk="1" hangingPunct="1">
              <a:buClr>
                <a:srgbClr val="FF9900"/>
              </a:buClr>
            </a:pPr>
            <a:r>
              <a:rPr lang="en-US" dirty="0" smtClean="0"/>
              <a:t>Take 60-second samples</a:t>
            </a:r>
          </a:p>
          <a:p>
            <a:pPr eaLnBrk="1" hangingPunct="1">
              <a:buClr>
                <a:srgbClr val="FF9900"/>
              </a:buClr>
            </a:pPr>
            <a:r>
              <a:rPr lang="en-US" dirty="0" smtClean="0"/>
              <a:t>Should be 98% or higher (99% or 100% is better)</a:t>
            </a:r>
          </a:p>
          <a:p>
            <a:pPr eaLnBrk="1" hangingPunct="1">
              <a:buClr>
                <a:srgbClr val="FF9900"/>
              </a:buClr>
            </a:pPr>
            <a:r>
              <a:rPr lang="en-US" dirty="0" smtClean="0"/>
              <a:t>Increase with –B startup parameter</a:t>
            </a:r>
          </a:p>
          <a:p>
            <a:pPr marL="406400" lvl="2" indent="0" eaLnBrk="1" hangingPunct="1">
              <a:buClr>
                <a:srgbClr val="FF9900"/>
              </a:buClr>
              <a:buNone/>
            </a:pPr>
            <a:r>
              <a:rPr lang="en-US" dirty="0" smtClean="0"/>
              <a:t>Dynamic / online increase with OE 10.2</a:t>
            </a:r>
          </a:p>
        </p:txBody>
      </p:sp>
      <p:sp>
        <p:nvSpPr>
          <p:cNvPr id="1003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Database Memory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Agenda</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Introduction to Performance Engineering Concepts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A Problem Solving Methodology</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Case Studies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Tuning and Tools</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2765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What is in this lesson?</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a:t>
            </a:r>
          </a:p>
        </p:txBody>
      </p:sp>
      <p:sp>
        <p:nvSpPr>
          <p:cNvPr id="10240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Database Memory</a:t>
            </a:r>
          </a:p>
        </p:txBody>
      </p:sp>
      <p:pic>
        <p:nvPicPr>
          <p:cNvPr id="102403" name="Picture 2"/>
          <p:cNvPicPr>
            <a:picLocks noChangeAspect="1" noChangeArrowheads="1"/>
          </p:cNvPicPr>
          <p:nvPr/>
        </p:nvPicPr>
        <p:blipFill>
          <a:blip r:embed="rId3" cstate="print"/>
          <a:srcRect/>
          <a:stretch>
            <a:fillRect/>
          </a:stretch>
        </p:blipFill>
        <p:spPr bwMode="auto">
          <a:xfrm>
            <a:off x="682625" y="1250950"/>
            <a:ext cx="7800975" cy="3698875"/>
          </a:xfrm>
          <a:prstGeom prst="rect">
            <a:avLst/>
          </a:prstGeom>
          <a:noFill/>
          <a:ln w="9525">
            <a:noFill/>
            <a:miter lim="800000"/>
            <a:headEnd/>
            <a:tailEnd/>
          </a:ln>
        </p:spPr>
      </p:pic>
      <p:cxnSp>
        <p:nvCxnSpPr>
          <p:cNvPr id="12" name="Straight Arrow Connector 11"/>
          <p:cNvCxnSpPr/>
          <p:nvPr/>
        </p:nvCxnSpPr>
        <p:spPr>
          <a:xfrm rot="10800000">
            <a:off x="2583545" y="3860801"/>
            <a:ext cx="2046512" cy="1465943"/>
          </a:xfrm>
          <a:prstGeom prst="straightConnector1">
            <a:avLst/>
          </a:prstGeom>
          <a:ln w="50800">
            <a:solidFill>
              <a:schemeClr val="bg1">
                <a:lumMod val="65000"/>
              </a:schemeClr>
            </a:solidFill>
            <a:tailEnd type="arrow"/>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sp>
        <p:nvSpPr>
          <p:cNvPr id="102405" name="TextBox 13"/>
          <p:cNvSpPr txBox="1">
            <a:spLocks noChangeArrowheads="1"/>
          </p:cNvSpPr>
          <p:nvPr/>
        </p:nvSpPr>
        <p:spPr bwMode="auto">
          <a:xfrm>
            <a:off x="4659313" y="5122863"/>
            <a:ext cx="2046287" cy="369887"/>
          </a:xfrm>
          <a:prstGeom prst="rect">
            <a:avLst/>
          </a:prstGeom>
          <a:noFill/>
          <a:ln w="9525">
            <a:noFill/>
            <a:miter lim="800000"/>
            <a:headEnd/>
            <a:tailEnd/>
          </a:ln>
        </p:spPr>
        <p:txBody>
          <a:bodyPr>
            <a:spAutoFit/>
          </a:bodyPr>
          <a:lstStyle/>
          <a:p>
            <a:r>
              <a:rPr lang="en-US">
                <a:solidFill>
                  <a:srgbClr val="666666"/>
                </a:solidFill>
                <a:latin typeface="Century Gothic" pitchFamily="34" charset="0"/>
              </a:rPr>
              <a:t>Buffer Hits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a:t>
            </a:r>
          </a:p>
        </p:txBody>
      </p:sp>
      <p:sp>
        <p:nvSpPr>
          <p:cNvPr id="6" name="Content Placeholder 5"/>
          <p:cNvSpPr>
            <a:spLocks noGrp="1"/>
          </p:cNvSpPr>
          <p:nvPr>
            <p:ph idx="1"/>
          </p:nvPr>
        </p:nvSpPr>
        <p:spPr>
          <a:xfrm>
            <a:off x="399162" y="1130300"/>
            <a:ext cx="8412480" cy="4691063"/>
          </a:xfrm>
        </p:spPr>
        <p:txBody>
          <a:bodyPr>
            <a:normAutofit/>
          </a:bodyPr>
          <a:lstStyle/>
          <a:p>
            <a:pPr eaLnBrk="1" fontAlgn="auto" hangingPunct="1">
              <a:spcAft>
                <a:spcPts val="0"/>
              </a:spcAft>
              <a:buFont typeface="Arial" pitchFamily="34" charset="0"/>
              <a:buChar char="•"/>
              <a:defRPr/>
            </a:pPr>
            <a:r>
              <a:rPr lang="en-US" dirty="0" smtClean="0"/>
              <a:t>Progress must eventually flush updated blocks to disk</a:t>
            </a:r>
          </a:p>
          <a:p>
            <a:pPr eaLnBrk="1" fontAlgn="auto" hangingPunct="1">
              <a:spcAft>
                <a:spcPts val="0"/>
              </a:spcAft>
              <a:buFont typeface="Arial" pitchFamily="34" charset="0"/>
              <a:buChar char="•"/>
              <a:defRPr/>
            </a:pPr>
            <a:r>
              <a:rPr lang="en-US" dirty="0" smtClean="0"/>
              <a:t>A checkpoint is a periodic verifications that disk writes are keeping up</a:t>
            </a:r>
          </a:p>
          <a:p>
            <a:pPr eaLnBrk="1" fontAlgn="auto" hangingPunct="1">
              <a:spcAft>
                <a:spcPts val="0"/>
              </a:spcAft>
              <a:buFont typeface="Arial" pitchFamily="34" charset="0"/>
              <a:buChar char="•"/>
              <a:defRPr/>
            </a:pPr>
            <a:r>
              <a:rPr lang="en-US" dirty="0" err="1" smtClean="0"/>
              <a:t>OpenEdge</a:t>
            </a:r>
            <a:r>
              <a:rPr lang="en-US" dirty="0" smtClean="0"/>
              <a:t> uses asynchronous checkpoints based on BI clusters</a:t>
            </a:r>
          </a:p>
          <a:p>
            <a:pPr eaLnBrk="1" fontAlgn="auto" hangingPunct="1">
              <a:spcAft>
                <a:spcPts val="0"/>
              </a:spcAft>
              <a:buFont typeface="Arial" pitchFamily="34" charset="0"/>
              <a:buChar char="•"/>
              <a:defRPr/>
            </a:pPr>
            <a:r>
              <a:rPr lang="en-US" dirty="0" smtClean="0"/>
              <a:t>APWs will reduce the number of buffers flushed at checkpoint</a:t>
            </a:r>
          </a:p>
          <a:p>
            <a:pPr eaLnBrk="1" fontAlgn="auto" hangingPunct="1">
              <a:spcAft>
                <a:spcPts val="0"/>
              </a:spcAft>
              <a:buFont typeface="Arial" pitchFamily="34" charset="0"/>
              <a:buChar char="•"/>
              <a:defRPr/>
            </a:pPr>
            <a:r>
              <a:rPr lang="en-US" dirty="0" smtClean="0"/>
              <a:t>You definitely want them to occur less often than every 60 seconds. 120 seconds is an even better goal</a:t>
            </a:r>
          </a:p>
          <a:p>
            <a:pPr lvl="1" eaLnBrk="1" fontAlgn="auto" hangingPunct="1">
              <a:spcAft>
                <a:spcPts val="0"/>
              </a:spcAft>
              <a:buNone/>
              <a:defRPr/>
            </a:pPr>
            <a:r>
              <a:rPr lang="en-US" dirty="0" smtClean="0"/>
              <a:t>Try increasing the BI block size and the BI cluster size</a:t>
            </a:r>
          </a:p>
          <a:p>
            <a:pPr eaLnBrk="1" fontAlgn="auto" hangingPunct="1">
              <a:spcAft>
                <a:spcPts val="0"/>
              </a:spcAft>
              <a:buFont typeface="Arial" pitchFamily="34" charset="0"/>
              <a:buChar char="•"/>
              <a:defRPr/>
            </a:pPr>
            <a:endParaRPr lang="en-US" dirty="0" smtClean="0"/>
          </a:p>
        </p:txBody>
      </p:sp>
      <p:sp>
        <p:nvSpPr>
          <p:cNvPr id="10445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Checkpoints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a:t>
            </a:r>
          </a:p>
        </p:txBody>
      </p:sp>
      <p:sp>
        <p:nvSpPr>
          <p:cNvPr id="10649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Before Image File Utilization </a:t>
            </a:r>
          </a:p>
        </p:txBody>
      </p:sp>
      <p:pic>
        <p:nvPicPr>
          <p:cNvPr id="106499" name="Picture 2"/>
          <p:cNvPicPr>
            <a:picLocks noChangeAspect="1" noChangeArrowheads="1"/>
          </p:cNvPicPr>
          <p:nvPr/>
        </p:nvPicPr>
        <p:blipFill>
          <a:blip r:embed="rId3" cstate="print"/>
          <a:srcRect/>
          <a:stretch>
            <a:fillRect/>
          </a:stretch>
        </p:blipFill>
        <p:spPr bwMode="auto">
          <a:xfrm>
            <a:off x="469900" y="987425"/>
            <a:ext cx="7935913" cy="3917950"/>
          </a:xfrm>
          <a:prstGeom prst="rect">
            <a:avLst/>
          </a:prstGeom>
          <a:noFill/>
          <a:ln w="9525">
            <a:noFill/>
            <a:miter lim="800000"/>
            <a:headEnd/>
            <a:tailEnd/>
          </a:ln>
        </p:spPr>
      </p:pic>
      <p:sp>
        <p:nvSpPr>
          <p:cNvPr id="106500" name="TextBox 12"/>
          <p:cNvSpPr txBox="1">
            <a:spLocks noChangeArrowheads="1"/>
          </p:cNvSpPr>
          <p:nvPr/>
        </p:nvSpPr>
        <p:spPr bwMode="auto">
          <a:xfrm>
            <a:off x="595313" y="5122863"/>
            <a:ext cx="7199312" cy="366712"/>
          </a:xfrm>
          <a:prstGeom prst="rect">
            <a:avLst/>
          </a:prstGeom>
          <a:noFill/>
          <a:ln w="9525">
            <a:noFill/>
            <a:miter lim="800000"/>
            <a:headEnd/>
            <a:tailEnd/>
          </a:ln>
        </p:spPr>
        <p:txBody>
          <a:bodyPr>
            <a:spAutoFit/>
          </a:bodyPr>
          <a:lstStyle/>
          <a:p>
            <a:r>
              <a:rPr lang="en-US">
                <a:solidFill>
                  <a:srgbClr val="666666"/>
                </a:solidFill>
                <a:latin typeface="Century Gothic" pitchFamily="34" charset="0"/>
              </a:rPr>
              <a:t>Promon </a:t>
            </a:r>
            <a:r>
              <a:rPr lang="en-US">
                <a:solidFill>
                  <a:srgbClr val="666666"/>
                </a:solidFill>
                <a:latin typeface="Century Gothic" pitchFamily="34" charset="0"/>
                <a:sym typeface="Wingdings" pitchFamily="2" charset="2"/>
              </a:rPr>
              <a:t> R&amp;D  Activity Displays  BI Log</a:t>
            </a:r>
            <a:endParaRPr lang="en-US">
              <a:solidFill>
                <a:srgbClr val="666666"/>
              </a:solidFill>
              <a:latin typeface="Century Gothic"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a:t>
            </a:r>
          </a:p>
        </p:txBody>
      </p:sp>
      <p:sp>
        <p:nvSpPr>
          <p:cNvPr id="108546" name="Content Placeholder 5"/>
          <p:cNvSpPr>
            <a:spLocks noGrp="1"/>
          </p:cNvSpPr>
          <p:nvPr>
            <p:ph idx="1"/>
          </p:nvPr>
        </p:nvSpPr>
        <p:spPr bwMode="auto">
          <a:xfrm>
            <a:off x="399162"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Tuning the </a:t>
            </a:r>
            <a:r>
              <a:rPr lang="en-US" dirty="0" err="1" smtClean="0"/>
              <a:t>OpenEdge</a:t>
            </a:r>
            <a:r>
              <a:rPr lang="en-US" dirty="0" smtClean="0"/>
              <a:t> database can be very involved and difficult</a:t>
            </a:r>
          </a:p>
          <a:p>
            <a:pPr eaLnBrk="1" hangingPunct="1">
              <a:buClr>
                <a:srgbClr val="FF9900"/>
              </a:buClr>
            </a:pPr>
            <a:r>
              <a:rPr lang="en-US" dirty="0" smtClean="0"/>
              <a:t>There are many options and approaches to take</a:t>
            </a:r>
          </a:p>
          <a:p>
            <a:pPr eaLnBrk="1" hangingPunct="1">
              <a:buClr>
                <a:srgbClr val="FF9900"/>
              </a:buClr>
            </a:pPr>
            <a:r>
              <a:rPr lang="en-US" dirty="0" smtClean="0"/>
              <a:t>Contact the QAD Performance Team for more information</a:t>
            </a:r>
          </a:p>
        </p:txBody>
      </p:sp>
      <p:sp>
        <p:nvSpPr>
          <p:cNvPr id="1085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Further Information</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Tomcat and Java</a:t>
            </a:r>
          </a:p>
        </p:txBody>
      </p:sp>
      <p:pic>
        <p:nvPicPr>
          <p:cNvPr id="110594" name="Picture 2"/>
          <p:cNvPicPr>
            <a:picLocks noChangeAspect="1" noChangeArrowheads="1"/>
          </p:cNvPicPr>
          <p:nvPr/>
        </p:nvPicPr>
        <p:blipFill>
          <a:blip r:embed="rId3" cstate="print"/>
          <a:srcRect/>
          <a:stretch>
            <a:fillRect/>
          </a:stretch>
        </p:blipFill>
        <p:spPr bwMode="auto">
          <a:xfrm>
            <a:off x="1820863" y="863600"/>
            <a:ext cx="5567362" cy="4105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Tomcat and Java</a:t>
            </a:r>
          </a:p>
        </p:txBody>
      </p:sp>
      <p:sp>
        <p:nvSpPr>
          <p:cNvPr id="112642" name="Content Placeholder 5"/>
          <p:cNvSpPr>
            <a:spLocks noGrp="1"/>
          </p:cNvSpPr>
          <p:nvPr>
            <p:ph idx="1"/>
          </p:nvPr>
        </p:nvSpPr>
        <p:spPr bwMode="auto">
          <a:xfrm>
            <a:off x="413676" y="1130300"/>
            <a:ext cx="8412480" cy="4691063"/>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eaLnBrk="1" hangingPunct="1">
              <a:buClr>
                <a:srgbClr val="FF9900"/>
              </a:buClr>
            </a:pPr>
            <a:r>
              <a:rPr lang="en-US" dirty="0" smtClean="0"/>
              <a:t>Java is a critical component of both the Tomcat and </a:t>
            </a:r>
            <a:r>
              <a:rPr lang="en-US" dirty="0" err="1" smtClean="0"/>
              <a:t>OpenEdge</a:t>
            </a:r>
            <a:r>
              <a:rPr lang="en-US" dirty="0" smtClean="0"/>
              <a:t> technologies.</a:t>
            </a:r>
          </a:p>
          <a:p>
            <a:pPr eaLnBrk="1" hangingPunct="1">
              <a:buClr>
                <a:srgbClr val="FF9900"/>
              </a:buClr>
            </a:pPr>
            <a:r>
              <a:rPr lang="en-US" dirty="0" smtClean="0"/>
              <a:t>Optimizing Java can (and will) provide performance and stability gains.</a:t>
            </a:r>
          </a:p>
          <a:p>
            <a:pPr lvl="1" eaLnBrk="1" hangingPunct="1">
              <a:buClr>
                <a:srgbClr val="FF9900"/>
              </a:buClr>
              <a:buFont typeface="Century Gothic" pitchFamily="34" charset="0"/>
              <a:buChar char="−"/>
            </a:pPr>
            <a:r>
              <a:rPr lang="en-US" dirty="0" smtClean="0"/>
              <a:t>Better memory usage</a:t>
            </a:r>
          </a:p>
          <a:p>
            <a:pPr lvl="1" eaLnBrk="1" hangingPunct="1">
              <a:buClr>
                <a:srgbClr val="FF9900"/>
              </a:buClr>
              <a:buFont typeface="Century Gothic" pitchFamily="34" charset="0"/>
              <a:buChar char="−"/>
            </a:pPr>
            <a:r>
              <a:rPr lang="en-US" dirty="0" smtClean="0"/>
              <a:t>Faster Response Times</a:t>
            </a:r>
          </a:p>
          <a:p>
            <a:pPr lvl="1" eaLnBrk="1" hangingPunct="1">
              <a:buClr>
                <a:srgbClr val="FF9900"/>
              </a:buClr>
              <a:buFont typeface="Century Gothic" pitchFamily="34" charset="0"/>
              <a:buChar char="−"/>
            </a:pPr>
            <a:r>
              <a:rPr lang="en-US" dirty="0" smtClean="0"/>
              <a:t>Higher overall throughput</a:t>
            </a:r>
          </a:p>
          <a:p>
            <a:pPr lvl="1" eaLnBrk="1" hangingPunct="1">
              <a:buClr>
                <a:srgbClr val="FF9900"/>
              </a:buClr>
              <a:buFont typeface="Century Gothic" pitchFamily="34" charset="0"/>
              <a:buChar char="−"/>
            </a:pPr>
            <a:r>
              <a:rPr lang="en-US" dirty="0" smtClean="0"/>
              <a:t>Lower CPU Utilization</a:t>
            </a:r>
          </a:p>
          <a:p>
            <a:pPr eaLnBrk="1" hangingPunct="1">
              <a:buClr>
                <a:srgbClr val="FF9900"/>
              </a:buClr>
              <a:buFont typeface="Arial" pitchFamily="34" charset="0"/>
              <a:buChar char="•"/>
            </a:pPr>
            <a:r>
              <a:rPr lang="en-US" i="1" dirty="0" smtClean="0"/>
              <a:t>The default settings are tradeoffs that ensure that no applications run particularly well, but they do not run particular badly either.</a:t>
            </a:r>
            <a:endParaRPr lang="en-US" dirty="0" smtClean="0"/>
          </a:p>
          <a:p>
            <a:pPr eaLnBrk="1" hangingPunct="1">
              <a:buClr>
                <a:srgbClr val="FF9900"/>
              </a:buClr>
            </a:pPr>
            <a:endParaRPr lang="en-US" dirty="0" smtClean="0"/>
          </a:p>
          <a:p>
            <a:pPr eaLnBrk="1" hangingPunct="1">
              <a:buClr>
                <a:srgbClr val="FF9900"/>
              </a:buClr>
              <a:buFont typeface="Arial" charset="0"/>
              <a:buNone/>
            </a:pPr>
            <a:endParaRPr lang="en-US" dirty="0" smtClean="0"/>
          </a:p>
        </p:txBody>
      </p:sp>
      <p:sp>
        <p:nvSpPr>
          <p:cNvPr id="11264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Tomcat and Java </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Title 1"/>
          <p:cNvSpPr>
            <a:spLocks noGrp="1"/>
          </p:cNvSpPr>
          <p:nvPr>
            <p:ph type="title"/>
          </p:nvPr>
        </p:nvSpPr>
        <p:spPr/>
        <p:txBody>
          <a:bodyPr/>
          <a:lstStyle/>
          <a:p>
            <a:pPr eaLnBrk="1" hangingPunct="1"/>
            <a:r>
              <a:rPr lang="en-US" smtClean="0"/>
              <a:t>Tomcat Java Startup Parameters</a:t>
            </a:r>
          </a:p>
        </p:txBody>
      </p:sp>
      <p:sp>
        <p:nvSpPr>
          <p:cNvPr id="114690" name="Content Placeholder 2"/>
          <p:cNvSpPr>
            <a:spLocks noGrp="1"/>
          </p:cNvSpPr>
          <p:nvPr>
            <p:ph idx="1"/>
          </p:nvPr>
        </p:nvSpPr>
        <p:spPr bwMode="auto">
          <a:xfrm>
            <a:off x="500063" y="1379538"/>
            <a:ext cx="8218487" cy="2143125"/>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C000"/>
              </a:buClr>
            </a:pPr>
            <a:r>
              <a:rPr lang="en-US" sz="2400" dirty="0" smtClean="0"/>
              <a:t>[Tomcat Install Directory]/conf/server.xml	</a:t>
            </a:r>
          </a:p>
          <a:p>
            <a:pPr marL="508000" lvl="1" indent="0" eaLnBrk="1" hangingPunct="1">
              <a:buClr>
                <a:srgbClr val="FFC000"/>
              </a:buClr>
              <a:buNone/>
            </a:pPr>
            <a:r>
              <a:rPr lang="en-US" sz="2400" dirty="0" smtClean="0"/>
              <a:t>Specify Max/Min Threads and Timeouts</a:t>
            </a:r>
          </a:p>
          <a:p>
            <a:pPr eaLnBrk="1" hangingPunct="1">
              <a:buClr>
                <a:srgbClr val="FFC000"/>
              </a:buClr>
            </a:pPr>
            <a:r>
              <a:rPr lang="en-US" sz="2400" dirty="0" smtClean="0"/>
              <a:t>[Tomcat Install Directory]/bin/setenv.sh</a:t>
            </a:r>
          </a:p>
          <a:p>
            <a:pPr marL="508000" lvl="1" indent="0" eaLnBrk="1" hangingPunct="1">
              <a:buClr>
                <a:srgbClr val="FFC000"/>
              </a:buClr>
              <a:buNone/>
            </a:pPr>
            <a:r>
              <a:rPr lang="en-US" sz="2400" dirty="0" smtClean="0"/>
              <a:t>Specify JVM Performance parameters</a:t>
            </a:r>
          </a:p>
          <a:p>
            <a:pPr lvl="1" eaLnBrk="1" hangingPunct="1">
              <a:buFont typeface="Times New Roman" pitchFamily="18" charset="0"/>
              <a:buNone/>
            </a:pPr>
            <a:endParaRPr lang="en-US" sz="2400" dirty="0" smtClean="0"/>
          </a:p>
          <a:p>
            <a:pPr lvl="1" eaLnBrk="1" hangingPunct="1">
              <a:buFont typeface="Times New Roman" pitchFamily="18" charset="0"/>
              <a:buNone/>
            </a:pPr>
            <a:endParaRPr lang="en-US" sz="2400" dirty="0" smtClean="0"/>
          </a:p>
          <a:p>
            <a:pPr lvl="1" eaLnBrk="1" hangingPunct="1">
              <a:buFont typeface="Times New Roman" pitchFamily="18" charset="0"/>
              <a:buNone/>
            </a:pPr>
            <a:endParaRPr lang="en-US" sz="2400" dirty="0" smtClean="0"/>
          </a:p>
          <a:p>
            <a:pPr eaLnBrk="1" hangingPunct="1">
              <a:buFont typeface="Webdings" pitchFamily="18" charset="2"/>
              <a:buNone/>
            </a:pPr>
            <a:endParaRPr lang="en-US" sz="2400" dirty="0" smtClean="0"/>
          </a:p>
        </p:txBody>
      </p:sp>
      <p:pic>
        <p:nvPicPr>
          <p:cNvPr id="114691" name="Picture 4"/>
          <p:cNvPicPr>
            <a:picLocks noChangeAspect="1" noChangeArrowheads="1"/>
          </p:cNvPicPr>
          <p:nvPr/>
        </p:nvPicPr>
        <p:blipFill>
          <a:blip r:embed="rId3" cstate="print"/>
          <a:srcRect/>
          <a:stretch>
            <a:fillRect/>
          </a:stretch>
        </p:blipFill>
        <p:spPr bwMode="auto">
          <a:xfrm>
            <a:off x="469900" y="3408363"/>
            <a:ext cx="8358188" cy="2227262"/>
          </a:xfrm>
          <a:prstGeom prst="rect">
            <a:avLst/>
          </a:prstGeom>
          <a:noFill/>
          <a:ln w="9525" algn="ctr">
            <a:noFill/>
            <a:miter lim="800000"/>
            <a:headEnd/>
            <a:tailEnd/>
          </a:ln>
        </p:spPr>
      </p:pic>
      <p:sp>
        <p:nvSpPr>
          <p:cNvPr id="114692" name="Subtitle 6"/>
          <p:cNvSpPr txBox="1">
            <a:spLocks/>
          </p:cNvSpPr>
          <p:nvPr/>
        </p:nvSpPr>
        <p:spPr bwMode="auto">
          <a:xfrm>
            <a:off x="173038" y="341313"/>
            <a:ext cx="7650162" cy="457200"/>
          </a:xfrm>
          <a:prstGeom prst="rect">
            <a:avLst/>
          </a:prstGeom>
          <a:noFill/>
          <a:ln w="9525">
            <a:noFill/>
            <a:miter lim="800000"/>
            <a:headEnd/>
            <a:tailEnd/>
          </a:ln>
        </p:spPr>
        <p:txBody>
          <a:bodyPr/>
          <a:lstStyle/>
          <a:p>
            <a:pPr marL="342900" indent="-342900">
              <a:spcBef>
                <a:spcPct val="20000"/>
              </a:spcBef>
            </a:pPr>
            <a:r>
              <a:rPr lang="en-US" sz="2400" dirty="0">
                <a:solidFill>
                  <a:srgbClr val="4F81BD"/>
                </a:solidFill>
                <a:latin typeface="Century Gothic" pitchFamily="34" charset="0"/>
              </a:rPr>
              <a:t>Startup Parameters</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1026"/>
          <p:cNvSpPr>
            <a:spLocks noGrp="1" noChangeArrowheads="1"/>
          </p:cNvSpPr>
          <p:nvPr>
            <p:ph type="title"/>
          </p:nvPr>
        </p:nvSpPr>
        <p:spPr/>
        <p:txBody>
          <a:bodyPr/>
          <a:lstStyle/>
          <a:p>
            <a:pPr eaLnBrk="1" hangingPunct="1"/>
            <a:r>
              <a:rPr lang="en-US" smtClean="0"/>
              <a:t>Categories of JVM Params</a:t>
            </a:r>
          </a:p>
        </p:txBody>
      </p:sp>
      <p:sp>
        <p:nvSpPr>
          <p:cNvPr id="116738" name="Rectangle 1027"/>
          <p:cNvSpPr>
            <a:spLocks noGrp="1" noChangeArrowheads="1"/>
          </p:cNvSpPr>
          <p:nvPr>
            <p:ph type="body" idx="1"/>
          </p:nvPr>
        </p:nvSpPr>
        <p:spPr bwMode="auto">
          <a:xfrm>
            <a:off x="428625" y="958850"/>
            <a:ext cx="8218488" cy="4708525"/>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C000"/>
              </a:buClr>
            </a:pPr>
            <a:r>
              <a:rPr lang="en-US" sz="2400" dirty="0" smtClean="0"/>
              <a:t>Standard options</a:t>
            </a:r>
          </a:p>
          <a:p>
            <a:pPr marL="465138" lvl="1" indent="0" eaLnBrk="1" hangingPunct="1">
              <a:buClr>
                <a:srgbClr val="FFC000"/>
              </a:buClr>
              <a:buNone/>
            </a:pPr>
            <a:r>
              <a:rPr lang="en-US" sz="2400" dirty="0" smtClean="0"/>
              <a:t>Supported on all platforms</a:t>
            </a:r>
          </a:p>
          <a:p>
            <a:pPr eaLnBrk="1" hangingPunct="1">
              <a:buClr>
                <a:srgbClr val="FFC000"/>
              </a:buClr>
            </a:pPr>
            <a:r>
              <a:rPr lang="en-US" sz="2400" dirty="0" smtClean="0"/>
              <a:t>Beginning with –X</a:t>
            </a:r>
          </a:p>
          <a:p>
            <a:pPr lvl="1" eaLnBrk="1" hangingPunct="1">
              <a:buClr>
                <a:srgbClr val="FFC000"/>
              </a:buClr>
            </a:pPr>
            <a:r>
              <a:rPr lang="en-US" sz="2400" dirty="0" smtClean="0"/>
              <a:t>Nonstandard. Not guaranteed to be on all platforms</a:t>
            </a:r>
          </a:p>
          <a:p>
            <a:pPr lvl="1" eaLnBrk="1" hangingPunct="1">
              <a:buClr>
                <a:srgbClr val="FFC000"/>
              </a:buClr>
            </a:pPr>
            <a:r>
              <a:rPr lang="en-US" sz="2400" dirty="0" smtClean="0"/>
              <a:t>Subject to change without notice</a:t>
            </a:r>
          </a:p>
          <a:p>
            <a:pPr eaLnBrk="1" hangingPunct="1">
              <a:buClr>
                <a:srgbClr val="FFC000"/>
              </a:buClr>
            </a:pPr>
            <a:r>
              <a:rPr lang="en-US" sz="2400" dirty="0" smtClean="0"/>
              <a:t>Beginning with –XX</a:t>
            </a:r>
          </a:p>
          <a:p>
            <a:pPr lvl="1" eaLnBrk="1" hangingPunct="1">
              <a:buClr>
                <a:srgbClr val="FFC000"/>
              </a:buClr>
            </a:pPr>
            <a:r>
              <a:rPr lang="en-US" sz="2400" dirty="0" smtClean="0"/>
              <a:t>Nonstandard</a:t>
            </a:r>
          </a:p>
          <a:p>
            <a:pPr lvl="1" eaLnBrk="1" hangingPunct="1">
              <a:buClr>
                <a:srgbClr val="FFC000"/>
              </a:buClr>
            </a:pPr>
            <a:r>
              <a:rPr lang="en-US" sz="2400" dirty="0" smtClean="0"/>
              <a:t>May have specific system requirements</a:t>
            </a:r>
          </a:p>
          <a:p>
            <a:pPr lvl="1" eaLnBrk="1" hangingPunct="1">
              <a:buClr>
                <a:srgbClr val="FFC000"/>
              </a:buClr>
            </a:pPr>
            <a:r>
              <a:rPr lang="en-US" sz="2400" dirty="0" smtClean="0"/>
              <a:t>May not work with IBM AIX JVM</a:t>
            </a:r>
          </a:p>
        </p:txBody>
      </p:sp>
      <p:sp>
        <p:nvSpPr>
          <p:cNvPr id="116739" name="Subtitle 6"/>
          <p:cNvSpPr txBox="1">
            <a:spLocks/>
          </p:cNvSpPr>
          <p:nvPr/>
        </p:nvSpPr>
        <p:spPr bwMode="auto">
          <a:xfrm>
            <a:off x="173038" y="341313"/>
            <a:ext cx="7650162" cy="457200"/>
          </a:xfrm>
          <a:prstGeom prst="rect">
            <a:avLst/>
          </a:prstGeom>
          <a:noFill/>
          <a:ln w="9525">
            <a:noFill/>
            <a:miter lim="800000"/>
            <a:headEnd/>
            <a:tailEnd/>
          </a:ln>
        </p:spPr>
        <p:txBody>
          <a:bodyPr/>
          <a:lstStyle/>
          <a:p>
            <a:pPr marL="342900" indent="-342900">
              <a:spcBef>
                <a:spcPct val="20000"/>
              </a:spcBef>
            </a:pPr>
            <a:r>
              <a:rPr lang="en-US" sz="2400">
                <a:solidFill>
                  <a:srgbClr val="4F81BD"/>
                </a:solidFill>
                <a:latin typeface="Century Gothic" pitchFamily="34" charset="0"/>
              </a:rPr>
              <a:t>Startup Parameters</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Title 1"/>
          <p:cNvSpPr>
            <a:spLocks noGrp="1"/>
          </p:cNvSpPr>
          <p:nvPr>
            <p:ph type="title"/>
          </p:nvPr>
        </p:nvSpPr>
        <p:spPr/>
        <p:txBody>
          <a:bodyPr/>
          <a:lstStyle/>
          <a:p>
            <a:pPr eaLnBrk="1" hangingPunct="1"/>
            <a:r>
              <a:rPr lang="en-US" sz="2900" smtClean="0"/>
              <a:t>Java Memory Heap</a:t>
            </a:r>
          </a:p>
        </p:txBody>
      </p:sp>
      <p:pic>
        <p:nvPicPr>
          <p:cNvPr id="118786" name="Picture 2"/>
          <p:cNvPicPr>
            <a:picLocks noChangeAspect="1" noChangeArrowheads="1"/>
          </p:cNvPicPr>
          <p:nvPr/>
        </p:nvPicPr>
        <p:blipFill>
          <a:blip r:embed="rId3" cstate="print"/>
          <a:srcRect/>
          <a:stretch>
            <a:fillRect/>
          </a:stretch>
        </p:blipFill>
        <p:spPr bwMode="auto">
          <a:xfrm>
            <a:off x="4124325" y="233363"/>
            <a:ext cx="3944938" cy="5216525"/>
          </a:xfrm>
          <a:prstGeom prst="rect">
            <a:avLst/>
          </a:prstGeom>
          <a:noFill/>
          <a:ln w="9525" algn="ctr">
            <a:noFill/>
            <a:miter lim="800000"/>
            <a:headEnd/>
            <a:tailEnd/>
          </a:ln>
        </p:spPr>
      </p:pic>
      <p:sp>
        <p:nvSpPr>
          <p:cNvPr id="118787" name="TextBox 4"/>
          <p:cNvSpPr txBox="1">
            <a:spLocks noChangeArrowheads="1"/>
          </p:cNvSpPr>
          <p:nvPr/>
        </p:nvSpPr>
        <p:spPr bwMode="auto">
          <a:xfrm>
            <a:off x="357188" y="1256639"/>
            <a:ext cx="3000375" cy="3609975"/>
          </a:xfrm>
          <a:prstGeom prst="rect">
            <a:avLst/>
          </a:prstGeom>
          <a:noFill/>
          <a:ln w="9525">
            <a:noFill/>
            <a:miter lim="800000"/>
            <a:headEnd/>
            <a:tailEnd/>
          </a:ln>
        </p:spPr>
        <p:txBody>
          <a:bodyPr>
            <a:spAutoFit/>
          </a:bodyPr>
          <a:lstStyle/>
          <a:p>
            <a:pPr lvl="1">
              <a:lnSpc>
                <a:spcPct val="90000"/>
              </a:lnSpc>
            </a:pPr>
            <a:r>
              <a:rPr lang="en-US" dirty="0">
                <a:latin typeface="Tahoma" pitchFamily="34" charset="0"/>
                <a:cs typeface="Tahoma" pitchFamily="34" charset="0"/>
              </a:rPr>
              <a:t>The Java Heap Contains Java object</a:t>
            </a:r>
          </a:p>
          <a:p>
            <a:pPr lvl="1">
              <a:lnSpc>
                <a:spcPct val="90000"/>
              </a:lnSpc>
            </a:pPr>
            <a:r>
              <a:rPr lang="en-US" dirty="0">
                <a:latin typeface="Tahoma" pitchFamily="34" charset="0"/>
                <a:cs typeface="Tahoma" pitchFamily="34" charset="0"/>
              </a:rPr>
              <a:t>Instances and Java class definitions</a:t>
            </a:r>
          </a:p>
          <a:p>
            <a:pPr lvl="1">
              <a:lnSpc>
                <a:spcPct val="90000"/>
              </a:lnSpc>
            </a:pPr>
            <a:endParaRPr lang="en-US" dirty="0">
              <a:latin typeface="Tahoma" pitchFamily="34" charset="0"/>
              <a:cs typeface="Tahoma" pitchFamily="34" charset="0"/>
            </a:endParaRPr>
          </a:p>
          <a:p>
            <a:pPr lvl="1">
              <a:lnSpc>
                <a:spcPct val="90000"/>
              </a:lnSpc>
            </a:pPr>
            <a:r>
              <a:rPr lang="en-US" dirty="0">
                <a:latin typeface="Tahoma" pitchFamily="34" charset="0"/>
                <a:cs typeface="Tahoma" pitchFamily="34" charset="0"/>
              </a:rPr>
              <a:t>Memory is not returned to the O/S while the JVM is running</a:t>
            </a:r>
          </a:p>
          <a:p>
            <a:pPr lvl="1">
              <a:lnSpc>
                <a:spcPct val="90000"/>
              </a:lnSpc>
            </a:pPr>
            <a:endParaRPr lang="en-US" dirty="0">
              <a:latin typeface="Tahoma" pitchFamily="34" charset="0"/>
              <a:cs typeface="Tahoma" pitchFamily="34" charset="0"/>
            </a:endParaRPr>
          </a:p>
          <a:p>
            <a:pPr lvl="1">
              <a:lnSpc>
                <a:spcPct val="90000"/>
              </a:lnSpc>
            </a:pPr>
            <a:r>
              <a:rPr lang="en-US" dirty="0">
                <a:latin typeface="Tahoma" pitchFamily="34" charset="0"/>
                <a:cs typeface="Tahoma" pitchFamily="34" charset="0"/>
              </a:rPr>
              <a:t>The goal is to keep objects in Young Generation space</a:t>
            </a:r>
          </a:p>
          <a:p>
            <a:endParaRPr lang="en-US" dirty="0">
              <a:latin typeface="Century Gothic" pitchFamily="34" charset="0"/>
            </a:endParaRPr>
          </a:p>
        </p:txBody>
      </p:sp>
      <p:sp>
        <p:nvSpPr>
          <p:cNvPr id="118788" name="Subtitle 6"/>
          <p:cNvSpPr txBox="1">
            <a:spLocks/>
          </p:cNvSpPr>
          <p:nvPr/>
        </p:nvSpPr>
        <p:spPr bwMode="auto">
          <a:xfrm>
            <a:off x="173038" y="341313"/>
            <a:ext cx="7650162" cy="457200"/>
          </a:xfrm>
          <a:prstGeom prst="rect">
            <a:avLst/>
          </a:prstGeom>
          <a:noFill/>
          <a:ln w="9525">
            <a:noFill/>
            <a:miter lim="800000"/>
            <a:headEnd/>
            <a:tailEnd/>
          </a:ln>
        </p:spPr>
        <p:txBody>
          <a:bodyPr/>
          <a:lstStyle/>
          <a:p>
            <a:pPr marL="342900" indent="-342900">
              <a:spcBef>
                <a:spcPct val="20000"/>
              </a:spcBef>
            </a:pPr>
            <a:r>
              <a:rPr lang="en-US" sz="2400">
                <a:solidFill>
                  <a:srgbClr val="4F81BD"/>
                </a:solidFill>
                <a:latin typeface="Century Gothic" pitchFamily="34" charset="0"/>
              </a:rPr>
              <a:t>The Java Heap</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Tomcat and Java</a:t>
            </a:r>
          </a:p>
        </p:txBody>
      </p:sp>
      <p:sp>
        <p:nvSpPr>
          <p:cNvPr id="120834" name="Subtitle 6"/>
          <p:cNvSpPr>
            <a:spLocks noGrp="1"/>
          </p:cNvSpPr>
          <p:nvPr>
            <p:ph type="subTitle" idx="13"/>
          </p:nvPr>
        </p:nvSpPr>
        <p:spPr bwMode="auto">
          <a:xfrm>
            <a:off x="173038" y="341313"/>
            <a:ext cx="814387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Psi-Probe can show response times and memory use</a:t>
            </a:r>
          </a:p>
        </p:txBody>
      </p:sp>
      <p:pic>
        <p:nvPicPr>
          <p:cNvPr id="120835" name="Picture 2"/>
          <p:cNvPicPr>
            <a:picLocks noChangeAspect="1" noChangeArrowheads="1"/>
          </p:cNvPicPr>
          <p:nvPr/>
        </p:nvPicPr>
        <p:blipFill>
          <a:blip r:embed="rId3" cstate="print"/>
          <a:srcRect/>
          <a:stretch>
            <a:fillRect/>
          </a:stretch>
        </p:blipFill>
        <p:spPr bwMode="auto">
          <a:xfrm>
            <a:off x="333375" y="831850"/>
            <a:ext cx="7934325" cy="5095875"/>
          </a:xfrm>
          <a:prstGeom prst="rect">
            <a:avLst/>
          </a:prstGeom>
          <a:noFill/>
          <a:ln w="9525">
            <a:noFill/>
            <a:miter lim="800000"/>
            <a:headEnd/>
            <a:tailEnd/>
          </a:ln>
        </p:spPr>
      </p:pic>
      <p:sp>
        <p:nvSpPr>
          <p:cNvPr id="9" name="Rectangle 8"/>
          <p:cNvSpPr/>
          <p:nvPr/>
        </p:nvSpPr>
        <p:spPr>
          <a:xfrm>
            <a:off x="5399088" y="827088"/>
            <a:ext cx="2859087" cy="1958975"/>
          </a:xfrm>
          <a:prstGeom prst="rect">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Rectangle 9"/>
          <p:cNvSpPr/>
          <p:nvPr/>
        </p:nvSpPr>
        <p:spPr>
          <a:xfrm>
            <a:off x="276225" y="3440113"/>
            <a:ext cx="1408113" cy="19875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QAD Enterprise Edition </a:t>
            </a:r>
          </a:p>
        </p:txBody>
      </p:sp>
      <p:sp>
        <p:nvSpPr>
          <p:cNvPr id="7" name="TextBox 6"/>
          <p:cNvSpPr txBox="1"/>
          <p:nvPr/>
        </p:nvSpPr>
        <p:spPr>
          <a:xfrm>
            <a:off x="987425" y="581025"/>
            <a:ext cx="7880350" cy="3754874"/>
          </a:xfrm>
          <a:prstGeom prst="rect">
            <a:avLst/>
          </a:prstGeom>
          <a:noFill/>
        </p:spPr>
        <p:txBody>
          <a:bodyPr>
            <a:spAutoFit/>
          </a:bodyPr>
          <a:lstStyle/>
          <a:p>
            <a:pPr fontAlgn="auto">
              <a:spcBef>
                <a:spcPts val="0"/>
              </a:spcBef>
              <a:spcAft>
                <a:spcPts val="0"/>
              </a:spcAft>
              <a:defRPr/>
            </a:pPr>
            <a:r>
              <a:rPr lang="en-US" sz="6600" smtClean="0">
                <a:latin typeface="+mj-lt"/>
              </a:rPr>
              <a:t>QAD Enterprise </a:t>
            </a:r>
            <a:r>
              <a:rPr lang="en-US" sz="6600" dirty="0">
                <a:latin typeface="+mj-lt"/>
              </a:rPr>
              <a:t>Edition</a:t>
            </a:r>
          </a:p>
          <a:p>
            <a:pPr fontAlgn="auto">
              <a:spcBef>
                <a:spcPts val="0"/>
              </a:spcBef>
              <a:spcAft>
                <a:spcPts val="0"/>
              </a:spcAft>
              <a:defRPr/>
            </a:pPr>
            <a:r>
              <a:rPr lang="en-US" sz="4400" dirty="0">
                <a:latin typeface="+mj-lt"/>
              </a:rPr>
              <a:t>Performance</a:t>
            </a:r>
          </a:p>
          <a:p>
            <a:pPr fontAlgn="auto">
              <a:spcBef>
                <a:spcPts val="0"/>
              </a:spcBef>
              <a:spcAft>
                <a:spcPts val="0"/>
              </a:spcAft>
              <a:defRPr/>
            </a:pPr>
            <a:endParaRPr lang="en-US" sz="4400" dirty="0">
              <a:latin typeface="+mj-lt"/>
            </a:endParaRPr>
          </a:p>
          <a:p>
            <a:pPr fontAlgn="auto">
              <a:spcBef>
                <a:spcPts val="0"/>
              </a:spcBef>
              <a:spcAft>
                <a:spcPts val="0"/>
              </a:spcAft>
              <a:defRPr/>
            </a:pPr>
            <a:endParaRPr lang="en-US" dirty="0">
              <a:solidFill>
                <a:srgbClr val="666666"/>
              </a:solidFill>
              <a:latin typeface="Century Gothic"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Title 1"/>
          <p:cNvSpPr>
            <a:spLocks noGrp="1"/>
          </p:cNvSpPr>
          <p:nvPr>
            <p:ph type="title"/>
          </p:nvPr>
        </p:nvSpPr>
        <p:spPr>
          <a:xfrm>
            <a:off x="1897063" y="6054725"/>
            <a:ext cx="6989762" cy="803275"/>
          </a:xfrm>
        </p:spPr>
        <p:txBody>
          <a:bodyPr/>
          <a:lstStyle/>
          <a:p>
            <a:pPr eaLnBrk="1" hangingPunct="1"/>
            <a:r>
              <a:rPr lang="en-US" dirty="0" smtClean="0">
                <a:solidFill>
                  <a:srgbClr val="BFBFBF"/>
                </a:solidFill>
              </a:rPr>
              <a:t>QAD .NET UI</a:t>
            </a:r>
          </a:p>
        </p:txBody>
      </p:sp>
      <p:pic>
        <p:nvPicPr>
          <p:cNvPr id="122882" name="Picture 2"/>
          <p:cNvPicPr>
            <a:picLocks noChangeAspect="1" noChangeArrowheads="1"/>
          </p:cNvPicPr>
          <p:nvPr/>
        </p:nvPicPr>
        <p:blipFill>
          <a:blip r:embed="rId2" cstate="print"/>
          <a:srcRect/>
          <a:stretch>
            <a:fillRect/>
          </a:stretch>
        </p:blipFill>
        <p:spPr bwMode="auto">
          <a:xfrm>
            <a:off x="1208088" y="217488"/>
            <a:ext cx="6610350" cy="4962525"/>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QAD .NET UI</a:t>
            </a:r>
          </a:p>
        </p:txBody>
      </p:sp>
      <p:sp>
        <p:nvSpPr>
          <p:cNvPr id="123906" name="Content Placeholder 5"/>
          <p:cNvSpPr>
            <a:spLocks noGrp="1"/>
          </p:cNvSpPr>
          <p:nvPr>
            <p:ph idx="1"/>
          </p:nvPr>
        </p:nvSpPr>
        <p:spPr bwMode="auto">
          <a:xfrm>
            <a:off x="399162" y="1130300"/>
            <a:ext cx="8412480" cy="4691063"/>
          </a:xfrm>
          <a:noFill/>
          <a:ln>
            <a:miter lim="800000"/>
            <a:headEnd/>
            <a:tailEnd/>
          </a:ln>
        </p:spPr>
        <p:txBody>
          <a:bodyPr vert="horz" wrap="square" lIns="91440" tIns="45720" rIns="91440" bIns="45720" numCol="1" anchor="t" anchorCtr="0" compatLnSpc="1">
            <a:prstTxWarp prst="textNoShape">
              <a:avLst/>
            </a:prstTxWarp>
            <a:normAutofit/>
          </a:bodyPr>
          <a:lstStyle/>
          <a:p>
            <a:pPr eaLnBrk="1" hangingPunct="1">
              <a:buClr>
                <a:srgbClr val="FF9900"/>
              </a:buClr>
            </a:pPr>
            <a:r>
              <a:rPr lang="en-US" dirty="0" smtClean="0"/>
              <a:t>Compare the same program against the character UI version.</a:t>
            </a:r>
          </a:p>
          <a:p>
            <a:pPr lvl="1" eaLnBrk="1" hangingPunct="1">
              <a:buClr>
                <a:srgbClr val="FF9900"/>
              </a:buClr>
              <a:buNone/>
            </a:pPr>
            <a:r>
              <a:rPr lang="en-US" dirty="0" smtClean="0"/>
              <a:t>Won’t work with Enterprise Financials</a:t>
            </a:r>
          </a:p>
          <a:p>
            <a:pPr eaLnBrk="1" hangingPunct="1">
              <a:buClr>
                <a:srgbClr val="FF9900"/>
              </a:buClr>
            </a:pPr>
            <a:r>
              <a:rPr lang="en-US" dirty="0" smtClean="0"/>
              <a:t>Check </a:t>
            </a:r>
            <a:r>
              <a:rPr lang="en-US" dirty="0" err="1" smtClean="0"/>
              <a:t>AppServer</a:t>
            </a:r>
            <a:r>
              <a:rPr lang="en-US" dirty="0" smtClean="0"/>
              <a:t> Connections and Memory</a:t>
            </a:r>
          </a:p>
          <a:p>
            <a:pPr lvl="1" eaLnBrk="1" hangingPunct="1">
              <a:buClr>
                <a:srgbClr val="FF9900"/>
              </a:buClr>
            </a:pPr>
            <a:r>
              <a:rPr lang="en-US" dirty="0" smtClean="0"/>
              <a:t>AIA, Name Server, Direct Connect?</a:t>
            </a:r>
          </a:p>
          <a:p>
            <a:pPr lvl="1" eaLnBrk="1" hangingPunct="1">
              <a:buClr>
                <a:srgbClr val="FF9900"/>
              </a:buClr>
            </a:pPr>
            <a:r>
              <a:rPr lang="en-US" dirty="0" smtClean="0">
                <a:latin typeface="Courier New" pitchFamily="49" charset="0"/>
                <a:cs typeface="Courier New" pitchFamily="49" charset="0"/>
              </a:rPr>
              <a:t>-Bt</a:t>
            </a:r>
            <a:r>
              <a:rPr lang="en-US" dirty="0" smtClean="0"/>
              <a:t> startup parameter</a:t>
            </a:r>
          </a:p>
          <a:p>
            <a:pPr eaLnBrk="1" hangingPunct="1">
              <a:buClr>
                <a:srgbClr val="FF9900"/>
              </a:buClr>
            </a:pPr>
            <a:r>
              <a:rPr lang="en-US" dirty="0" smtClean="0"/>
              <a:t>Check </a:t>
            </a:r>
            <a:r>
              <a:rPr lang="en-US" dirty="0" err="1" smtClean="0"/>
              <a:t>swaplimit</a:t>
            </a:r>
            <a:r>
              <a:rPr lang="en-US" dirty="0" smtClean="0"/>
              <a:t> in server.xml (too low?)</a:t>
            </a:r>
          </a:p>
          <a:p>
            <a:pPr eaLnBrk="1" hangingPunct="1">
              <a:buClr>
                <a:srgbClr val="FF9900"/>
              </a:buClr>
            </a:pPr>
            <a:r>
              <a:rPr lang="en-US" dirty="0" smtClean="0"/>
              <a:t>Are databases connecting in shared memory?</a:t>
            </a:r>
          </a:p>
          <a:p>
            <a:pPr eaLnBrk="1" hangingPunct="1">
              <a:buClr>
                <a:srgbClr val="FF9900"/>
              </a:buClr>
            </a:pPr>
            <a:r>
              <a:rPr lang="en-US" dirty="0" smtClean="0"/>
              <a:t>Do the client PCs have enough capacity?</a:t>
            </a:r>
          </a:p>
        </p:txBody>
      </p:sp>
      <p:sp>
        <p:nvSpPr>
          <p:cNvPr id="12390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Is the .NET UI the problem? </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Customized Programs</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Customizations</a:t>
            </a:r>
          </a:p>
        </p:txBody>
      </p:sp>
      <p:sp>
        <p:nvSpPr>
          <p:cNvPr id="6" name="Content Placeholder 5"/>
          <p:cNvSpPr>
            <a:spLocks noGrp="1"/>
          </p:cNvSpPr>
          <p:nvPr>
            <p:ph idx="1"/>
          </p:nvPr>
        </p:nvSpPr>
        <p:spPr>
          <a:xfrm>
            <a:off x="384648" y="1130300"/>
            <a:ext cx="8412480" cy="4691063"/>
          </a:xfrm>
        </p:spPr>
        <p:txBody>
          <a:bodyPr>
            <a:normAutofit fontScale="92500" lnSpcReduction="20000"/>
          </a:bodyPr>
          <a:lstStyle/>
          <a:p>
            <a:pPr marL="0" indent="0" eaLnBrk="1" fontAlgn="auto" hangingPunct="1">
              <a:spcAft>
                <a:spcPts val="0"/>
              </a:spcAft>
              <a:buFont typeface="Arial" pitchFamily="34" charset="0"/>
              <a:buNone/>
              <a:defRPr/>
            </a:pPr>
            <a:r>
              <a:rPr lang="en-US" b="1" dirty="0" smtClean="0"/>
              <a:t>Customizations are a common cause of performance issues on customer sites</a:t>
            </a:r>
          </a:p>
          <a:p>
            <a:pPr marL="0" indent="0" eaLnBrk="1" fontAlgn="auto" hangingPunct="1">
              <a:spcAft>
                <a:spcPts val="0"/>
              </a:spcAft>
              <a:buFont typeface="Arial" pitchFamily="34" charset="0"/>
              <a:buNone/>
              <a:defRPr/>
            </a:pPr>
            <a:r>
              <a:rPr lang="en-US" dirty="0" smtClean="0"/>
              <a:t>Code is often developed quickly against deadlines, and does not go through a rigorous QA process</a:t>
            </a:r>
          </a:p>
          <a:p>
            <a:pPr marL="0" indent="0" eaLnBrk="1" fontAlgn="auto" hangingPunct="1">
              <a:spcAft>
                <a:spcPts val="0"/>
              </a:spcAft>
              <a:buFont typeface="Arial" pitchFamily="34" charset="0"/>
              <a:buNone/>
              <a:defRPr/>
            </a:pPr>
            <a:r>
              <a:rPr lang="en-US" dirty="0" smtClean="0"/>
              <a:t>Also, coders may not understand transaction scope, record scope, and locking issues</a:t>
            </a:r>
          </a:p>
          <a:p>
            <a:pPr eaLnBrk="1" fontAlgn="auto" hangingPunct="1">
              <a:spcAft>
                <a:spcPts val="0"/>
              </a:spcAft>
              <a:buFont typeface="Arial" pitchFamily="34" charset="0"/>
              <a:buNone/>
              <a:defRPr/>
            </a:pPr>
            <a:r>
              <a:rPr lang="en-US" b="1" dirty="0" smtClean="0"/>
              <a:t>The effect of customizations cannot be underestimated</a:t>
            </a:r>
          </a:p>
          <a:p>
            <a:pPr marL="0" indent="0" eaLnBrk="1" fontAlgn="auto" hangingPunct="1">
              <a:spcAft>
                <a:spcPts val="0"/>
              </a:spcAft>
              <a:buFont typeface="Arial" pitchFamily="34" charset="0"/>
              <a:buNone/>
              <a:defRPr/>
            </a:pPr>
            <a:r>
              <a:rPr lang="en-US" dirty="0" smtClean="0"/>
              <a:t>Simple programming errors in a commonly used program can turn a responsive and well performing site into a performance catastrophe overnight</a:t>
            </a:r>
          </a:p>
          <a:p>
            <a:pPr marL="0" indent="0" eaLnBrk="1" fontAlgn="auto" hangingPunct="1">
              <a:spcAft>
                <a:spcPts val="0"/>
              </a:spcAft>
              <a:buFont typeface="Arial" pitchFamily="34" charset="0"/>
              <a:buNone/>
              <a:defRPr/>
            </a:pPr>
            <a:r>
              <a:rPr lang="en-US" b="1" dirty="0" smtClean="0"/>
              <a:t>All code should be analyzed using XREF to ensure good index selection, are a bare minimum, before being allowed into production</a:t>
            </a:r>
            <a:endParaRPr lang="en-US" b="1" dirty="0"/>
          </a:p>
        </p:txBody>
      </p:sp>
      <p:sp>
        <p:nvSpPr>
          <p:cNvPr id="12697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 Usual Suspect</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Browses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Browses</a:t>
            </a:r>
          </a:p>
        </p:txBody>
      </p:sp>
      <p:sp>
        <p:nvSpPr>
          <p:cNvPr id="6" name="Content Placeholder 5"/>
          <p:cNvSpPr>
            <a:spLocks noGrp="1"/>
          </p:cNvSpPr>
          <p:nvPr>
            <p:ph idx="1"/>
          </p:nvPr>
        </p:nvSpPr>
        <p:spPr>
          <a:xfrm>
            <a:off x="370134" y="1130300"/>
            <a:ext cx="8412480" cy="4691063"/>
          </a:xfrm>
        </p:spPr>
        <p:txBody>
          <a:bodyPr>
            <a:normAutofit fontScale="85000" lnSpcReduction="20000"/>
          </a:bodyPr>
          <a:lstStyle/>
          <a:p>
            <a:pPr eaLnBrk="1" fontAlgn="auto" hangingPunct="1">
              <a:spcAft>
                <a:spcPts val="0"/>
              </a:spcAft>
              <a:buFont typeface="Arial" pitchFamily="34" charset="0"/>
              <a:buChar char="•"/>
              <a:defRPr/>
            </a:pPr>
            <a:r>
              <a:rPr lang="en-US" dirty="0" smtClean="0"/>
              <a:t>Users have the power to create them</a:t>
            </a:r>
          </a:p>
          <a:p>
            <a:pPr lvl="1" eaLnBrk="1" fontAlgn="auto" hangingPunct="1">
              <a:spcAft>
                <a:spcPts val="0"/>
              </a:spcAft>
              <a:buFont typeface="Arial" pitchFamily="34" charset="0"/>
              <a:buChar char="–"/>
              <a:defRPr/>
            </a:pPr>
            <a:r>
              <a:rPr lang="en-US" dirty="0" smtClean="0"/>
              <a:t>This is a very simple way of allowing un-indexed queries to be run against large tables</a:t>
            </a:r>
          </a:p>
          <a:p>
            <a:pPr lvl="1" eaLnBrk="1" fontAlgn="auto" hangingPunct="1">
              <a:spcAft>
                <a:spcPts val="0"/>
              </a:spcAft>
              <a:buFont typeface="Arial" pitchFamily="34" charset="0"/>
              <a:buChar char="–"/>
              <a:defRPr/>
            </a:pPr>
            <a:r>
              <a:rPr lang="en-US" dirty="0" smtClean="0"/>
              <a:t>Which has a huge negative impact on system performance</a:t>
            </a:r>
          </a:p>
          <a:p>
            <a:pPr eaLnBrk="1" fontAlgn="auto" hangingPunct="1">
              <a:spcAft>
                <a:spcPts val="0"/>
              </a:spcAft>
              <a:buFont typeface="Arial" pitchFamily="34" charset="0"/>
              <a:buChar char="•"/>
              <a:defRPr/>
            </a:pPr>
            <a:r>
              <a:rPr lang="en-US" dirty="0" smtClean="0"/>
              <a:t>Even well designed browses can run in un-indexed mode if the users do not effectively use the selection criteria, or try to sort on non-indexed fields</a:t>
            </a:r>
          </a:p>
          <a:p>
            <a:pPr lvl="1" eaLnBrk="1" fontAlgn="auto" hangingPunct="1">
              <a:spcAft>
                <a:spcPts val="0"/>
              </a:spcAft>
              <a:buFont typeface="Arial" pitchFamily="34" charset="0"/>
              <a:buChar char="–"/>
              <a:defRPr/>
            </a:pPr>
            <a:r>
              <a:rPr lang="en-US" dirty="0" smtClean="0"/>
              <a:t>Avoid using "contains”, "begins“, or similar.  Use simple criteria where possible (greater than, less than, equals)</a:t>
            </a:r>
          </a:p>
          <a:p>
            <a:pPr lvl="1" eaLnBrk="1" fontAlgn="auto" hangingPunct="1">
              <a:spcAft>
                <a:spcPts val="0"/>
              </a:spcAft>
              <a:buFont typeface="Arial" pitchFamily="34" charset="0"/>
              <a:buChar char="–"/>
              <a:defRPr/>
            </a:pPr>
            <a:r>
              <a:rPr lang="en-US" dirty="0" smtClean="0"/>
              <a:t>The indexed fields tend to be at the drop of the drop down boxes with selection fields. Try to use them</a:t>
            </a:r>
          </a:p>
          <a:p>
            <a:pPr lvl="1" eaLnBrk="1" fontAlgn="auto" hangingPunct="1">
              <a:spcAft>
                <a:spcPts val="0"/>
              </a:spcAft>
              <a:buFont typeface="Arial" pitchFamily="34" charset="0"/>
              <a:buChar char="–"/>
              <a:defRPr/>
            </a:pPr>
            <a:r>
              <a:rPr lang="en-US" dirty="0" smtClean="0"/>
              <a:t>Avoid sorting on anything but the default sort order, unless absolutely necessary</a:t>
            </a:r>
          </a:p>
          <a:p>
            <a:pPr lvl="1" eaLnBrk="1" fontAlgn="auto" hangingPunct="1">
              <a:spcAft>
                <a:spcPts val="0"/>
              </a:spcAft>
              <a:buFont typeface="Arial" pitchFamily="34" charset="0"/>
              <a:buChar char="–"/>
              <a:defRPr/>
            </a:pPr>
            <a:r>
              <a:rPr lang="en-US" dirty="0" smtClean="0"/>
              <a:t>Limit the number of browses which go into a browse collection</a:t>
            </a:r>
            <a:endParaRPr lang="en-US" dirty="0"/>
          </a:p>
        </p:txBody>
      </p:sp>
      <p:sp>
        <p:nvSpPr>
          <p:cNvPr id="13005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Great Functionality, However …</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Browses</a:t>
            </a:r>
          </a:p>
        </p:txBody>
      </p:sp>
      <p:sp>
        <p:nvSpPr>
          <p:cNvPr id="13209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Case Study</a:t>
            </a:r>
          </a:p>
        </p:txBody>
      </p:sp>
      <p:pic>
        <p:nvPicPr>
          <p:cNvPr id="132099" name="Picture 2"/>
          <p:cNvPicPr>
            <a:picLocks noChangeAspect="1" noChangeArrowheads="1"/>
          </p:cNvPicPr>
          <p:nvPr/>
        </p:nvPicPr>
        <p:blipFill>
          <a:blip r:embed="rId3" cstate="print"/>
          <a:srcRect/>
          <a:stretch>
            <a:fillRect/>
          </a:stretch>
        </p:blipFill>
        <p:spPr bwMode="auto">
          <a:xfrm>
            <a:off x="0" y="911225"/>
            <a:ext cx="9144000" cy="5081588"/>
          </a:xfrm>
          <a:prstGeom prst="rect">
            <a:avLst/>
          </a:prstGeom>
          <a:noFill/>
          <a:ln w="9525">
            <a:noFill/>
            <a:miter lim="800000"/>
            <a:headEnd/>
            <a:tailEnd/>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End of Course</a:t>
            </a:r>
          </a:p>
        </p:txBody>
      </p:sp>
      <p:sp>
        <p:nvSpPr>
          <p:cNvPr id="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Further Assistance</a:t>
            </a:r>
          </a:p>
        </p:txBody>
      </p:sp>
      <p:sp>
        <p:nvSpPr>
          <p:cNvPr id="5" name="Content Placeholder 5"/>
          <p:cNvSpPr txBox="1">
            <a:spLocks/>
          </p:cNvSpPr>
          <p:nvPr/>
        </p:nvSpPr>
        <p:spPr bwMode="auto">
          <a:xfrm>
            <a:off x="341106" y="1130300"/>
            <a:ext cx="8412480" cy="4691063"/>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lvl="0" indent="-342900">
              <a:spcBef>
                <a:spcPct val="20000"/>
              </a:spcBef>
              <a:buClr>
                <a:srgbClr val="FF9900"/>
              </a:buClr>
              <a:buFont typeface="Arial" pitchFamily="34" charset="0"/>
              <a:buChar char="•"/>
            </a:pPr>
            <a:r>
              <a:rPr lang="en-US" sz="2400" dirty="0" smtClean="0">
                <a:latin typeface="+mn-lt"/>
              </a:rPr>
              <a:t>QAD Performance Team</a:t>
            </a:r>
          </a:p>
          <a:p>
            <a:pPr marL="342900" lvl="0" indent="4763">
              <a:spcBef>
                <a:spcPct val="20000"/>
              </a:spcBef>
              <a:buClr>
                <a:srgbClr val="FF9900"/>
              </a:buClr>
            </a:pPr>
            <a:r>
              <a:rPr lang="en-US" sz="2200" dirty="0" smtClean="0">
                <a:latin typeface="+mn-lt"/>
              </a:rPr>
              <a:t>If you cannot solve a performance issue, contact the team at PDL_RaD_Performance@qad.com</a:t>
            </a:r>
            <a:endParaRPr kumimoji="0" lang="en-US" sz="2200" b="0" i="0" u="none" strike="noStrike" kern="1200" cap="none" spc="0" normalizeH="0" baseline="0" noProof="0" dirty="0" smtClean="0">
              <a:ln>
                <a:noFill/>
              </a:ln>
              <a:solidFill>
                <a:schemeClr val="tx1"/>
              </a:solidFill>
              <a:effectLst/>
              <a:uLnTx/>
              <a:uFillTx/>
              <a:latin typeface="+mn-lt"/>
              <a:ea typeface="+mn-ea"/>
              <a:cs typeface="+mn-cs"/>
            </a:endParaRPr>
          </a:p>
          <a:p>
            <a:pPr marL="342900" lvl="0" indent="-342900">
              <a:spcBef>
                <a:spcPct val="20000"/>
              </a:spcBef>
              <a:buClr>
                <a:srgbClr val="FF9900"/>
              </a:buClr>
              <a:buFont typeface="Arial" charset="0"/>
              <a:buChar char="•"/>
            </a:pPr>
            <a:r>
              <a:rPr lang="en-US" sz="2400" dirty="0" smtClean="0">
                <a:latin typeface="+mn-lt"/>
              </a:rPr>
              <a:t>Q-Scans</a:t>
            </a:r>
            <a:endParaRPr lang="en-US" sz="3200" dirty="0" smtClean="0">
              <a:latin typeface="+mn-lt"/>
            </a:endParaRPr>
          </a:p>
          <a:p>
            <a:pPr marL="342900" lvl="0" indent="4763">
              <a:spcBef>
                <a:spcPct val="20000"/>
              </a:spcBef>
              <a:buClr>
                <a:srgbClr val="FF9900"/>
              </a:buClr>
            </a:pPr>
            <a:r>
              <a:rPr lang="en-US" sz="2200" dirty="0" smtClean="0">
                <a:latin typeface="+mn-lt"/>
              </a:rPr>
              <a:t>QAD offers consulting engagements that assess your current QAD configuration and identify improvements</a:t>
            </a:r>
            <a:endParaRPr kumimoji="0" lang="en-US" sz="22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The Impact of Poor Performance</a:t>
            </a:r>
          </a:p>
        </p:txBody>
      </p:sp>
      <p:pic>
        <p:nvPicPr>
          <p:cNvPr id="8" name="Picture 7" descr="j0433180.jpg"/>
          <p:cNvPicPr>
            <a:picLocks noChangeAspect="1"/>
          </p:cNvPicPr>
          <p:nvPr/>
        </p:nvPicPr>
        <p:blipFill>
          <a:blip r:embed="rId3" cstate="print">
            <a:duotone>
              <a:schemeClr val="bg2">
                <a:shade val="45000"/>
                <a:satMod val="135000"/>
              </a:schemeClr>
              <a:prstClr val="white"/>
            </a:duotone>
          </a:blip>
          <a:stretch>
            <a:fillRect/>
          </a:stretch>
        </p:blipFill>
        <p:spPr>
          <a:xfrm>
            <a:off x="0" y="-1"/>
            <a:ext cx="9144000" cy="6000751"/>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8"/>
          <p:cNvSpPr>
            <a:spLocks noGrp="1"/>
          </p:cNvSpPr>
          <p:nvPr>
            <p:ph type="title"/>
          </p:nvPr>
        </p:nvSpPr>
        <p:spPr>
          <a:xfrm>
            <a:off x="1897063" y="6054725"/>
            <a:ext cx="6989762" cy="803275"/>
          </a:xfrm>
        </p:spPr>
        <p:txBody>
          <a:bodyPr/>
          <a:lstStyle/>
          <a:p>
            <a:pPr eaLnBrk="1" hangingPunct="1"/>
            <a:r>
              <a:rPr lang="en-US" smtClean="0">
                <a:solidFill>
                  <a:srgbClr val="BFBFBF"/>
                </a:solidFill>
              </a:rPr>
              <a:t>What is “Performance”?</a:t>
            </a:r>
          </a:p>
        </p:txBody>
      </p:sp>
      <p:pic>
        <p:nvPicPr>
          <p:cNvPr id="32770" name="Picture 5"/>
          <p:cNvPicPr>
            <a:picLocks noChangeAspect="1" noChangeArrowheads="1"/>
          </p:cNvPicPr>
          <p:nvPr/>
        </p:nvPicPr>
        <p:blipFill>
          <a:blip r:embed="rId3" cstate="print"/>
          <a:srcRect/>
          <a:stretch>
            <a:fillRect/>
          </a:stretch>
        </p:blipFill>
        <p:spPr bwMode="auto">
          <a:xfrm>
            <a:off x="1295400" y="2886075"/>
            <a:ext cx="4238625" cy="2620963"/>
          </a:xfrm>
          <a:prstGeom prst="rect">
            <a:avLst/>
          </a:prstGeom>
          <a:noFill/>
          <a:ln w="9525">
            <a:noFill/>
            <a:miter lim="800000"/>
            <a:headEnd/>
            <a:tailEnd/>
          </a:ln>
        </p:spPr>
      </p:pic>
      <p:sp>
        <p:nvSpPr>
          <p:cNvPr id="32772" name="Text Box 7"/>
          <p:cNvSpPr txBox="1">
            <a:spLocks noChangeArrowheads="1"/>
          </p:cNvSpPr>
          <p:nvPr/>
        </p:nvSpPr>
        <p:spPr bwMode="auto">
          <a:xfrm>
            <a:off x="133350" y="2913063"/>
            <a:ext cx="2492375" cy="819150"/>
          </a:xfrm>
          <a:prstGeom prst="rect">
            <a:avLst/>
          </a:prstGeom>
          <a:noFill/>
          <a:ln w="9525">
            <a:noFill/>
            <a:miter lim="800000"/>
            <a:headEnd/>
            <a:tailEnd/>
          </a:ln>
        </p:spPr>
        <p:txBody>
          <a:bodyPr lIns="0" tIns="0" rIns="0" bIns="0">
            <a:spAutoFit/>
          </a:bodyPr>
          <a:lstStyle/>
          <a:p>
            <a:pPr algn="ctr">
              <a:lnSpc>
                <a:spcPct val="95000"/>
              </a:lnSpc>
            </a:pPr>
            <a:r>
              <a:rPr lang="en-US" sz="2800">
                <a:solidFill>
                  <a:srgbClr val="737373"/>
                </a:solidFill>
                <a:latin typeface="Century Gothic" pitchFamily="34" charset="0"/>
              </a:rPr>
              <a:t>High Capacity?</a:t>
            </a:r>
          </a:p>
        </p:txBody>
      </p:sp>
      <p:pic>
        <p:nvPicPr>
          <p:cNvPr id="32773" name="Picture 2" descr="C:\Users\kkb\AppData\Local\Microsoft\Windows\Temporary Internet Files\Low\Content.IE5\H4QAB018\MC900439791[1].PNG"/>
          <p:cNvPicPr>
            <a:picLocks noChangeAspect="1" noChangeArrowheads="1"/>
          </p:cNvPicPr>
          <p:nvPr/>
        </p:nvPicPr>
        <p:blipFill>
          <a:blip r:embed="rId4" cstate="print"/>
          <a:srcRect/>
          <a:stretch>
            <a:fillRect/>
          </a:stretch>
        </p:blipFill>
        <p:spPr bwMode="auto">
          <a:xfrm>
            <a:off x="2009775" y="87084"/>
            <a:ext cx="2743200" cy="2743200"/>
          </a:xfrm>
          <a:prstGeom prst="rect">
            <a:avLst/>
          </a:prstGeom>
          <a:noFill/>
          <a:ln w="9525">
            <a:noFill/>
            <a:miter lim="800000"/>
            <a:headEnd/>
            <a:tailEnd/>
          </a:ln>
        </p:spPr>
      </p:pic>
      <p:sp>
        <p:nvSpPr>
          <p:cNvPr id="32774" name="Text Box 9"/>
          <p:cNvSpPr txBox="1">
            <a:spLocks noChangeArrowheads="1"/>
          </p:cNvSpPr>
          <p:nvPr/>
        </p:nvSpPr>
        <p:spPr bwMode="auto">
          <a:xfrm>
            <a:off x="5830888" y="765175"/>
            <a:ext cx="3063875" cy="819150"/>
          </a:xfrm>
          <a:prstGeom prst="rect">
            <a:avLst/>
          </a:prstGeom>
          <a:noFill/>
          <a:ln w="9525">
            <a:noFill/>
            <a:miter lim="800000"/>
            <a:headEnd/>
            <a:tailEnd/>
          </a:ln>
        </p:spPr>
        <p:txBody>
          <a:bodyPr lIns="0" tIns="0" rIns="0" bIns="0">
            <a:spAutoFit/>
          </a:bodyPr>
          <a:lstStyle/>
          <a:p>
            <a:pPr algn="ctr">
              <a:lnSpc>
                <a:spcPct val="95000"/>
              </a:lnSpc>
            </a:pPr>
            <a:r>
              <a:rPr lang="en-US" sz="2800">
                <a:solidFill>
                  <a:srgbClr val="737373"/>
                </a:solidFill>
                <a:latin typeface="Century Gothic" pitchFamily="34" charset="0"/>
              </a:rPr>
              <a:t>Low System Requirements?</a:t>
            </a:r>
          </a:p>
        </p:txBody>
      </p:sp>
      <p:pic>
        <p:nvPicPr>
          <p:cNvPr id="32775" name="Picture 13" descr="00433039.jpg"/>
          <p:cNvPicPr>
            <a:picLocks noChangeAspect="1"/>
          </p:cNvPicPr>
          <p:nvPr/>
        </p:nvPicPr>
        <p:blipFill>
          <a:blip r:embed="rId5" cstate="print"/>
          <a:srcRect/>
          <a:stretch>
            <a:fillRect/>
          </a:stretch>
        </p:blipFill>
        <p:spPr bwMode="auto">
          <a:xfrm>
            <a:off x="5710238" y="1762125"/>
            <a:ext cx="3128962" cy="2085975"/>
          </a:xfrm>
          <a:prstGeom prst="rect">
            <a:avLst/>
          </a:prstGeom>
          <a:noFill/>
          <a:ln w="9525">
            <a:noFill/>
            <a:miter lim="800000"/>
            <a:headEnd/>
            <a:tailEnd/>
          </a:ln>
        </p:spPr>
      </p:pic>
      <p:sp>
        <p:nvSpPr>
          <p:cNvPr id="32771" name="Text Box 6"/>
          <p:cNvSpPr txBox="1">
            <a:spLocks noChangeArrowheads="1"/>
          </p:cNvSpPr>
          <p:nvPr/>
        </p:nvSpPr>
        <p:spPr bwMode="auto">
          <a:xfrm>
            <a:off x="0" y="160338"/>
            <a:ext cx="3206750" cy="409575"/>
          </a:xfrm>
          <a:prstGeom prst="rect">
            <a:avLst/>
          </a:prstGeom>
          <a:noFill/>
          <a:ln w="9525">
            <a:noFill/>
            <a:miter lim="800000"/>
            <a:headEnd/>
            <a:tailEnd/>
          </a:ln>
        </p:spPr>
        <p:txBody>
          <a:bodyPr lIns="0" tIns="0" rIns="0" bIns="0">
            <a:spAutoFit/>
          </a:bodyPr>
          <a:lstStyle/>
          <a:p>
            <a:pPr algn="ctr">
              <a:lnSpc>
                <a:spcPct val="95000"/>
              </a:lnSpc>
            </a:pPr>
            <a:r>
              <a:rPr lang="en-US" sz="2800">
                <a:solidFill>
                  <a:srgbClr val="737373"/>
                </a:solidFill>
                <a:latin typeface="Century Gothic" pitchFamily="34" charset="0"/>
              </a:rPr>
              <a:t>Responsiveness?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What is Performance?</a:t>
            </a:r>
          </a:p>
        </p:txBody>
      </p:sp>
      <p:sp>
        <p:nvSpPr>
          <p:cNvPr id="8" name="Content Placeholder 7"/>
          <p:cNvSpPr>
            <a:spLocks noGrp="1"/>
          </p:cNvSpPr>
          <p:nvPr>
            <p:ph idx="1"/>
          </p:nvPr>
        </p:nvSpPr>
        <p:spPr>
          <a:xfrm>
            <a:off x="370134" y="1130300"/>
            <a:ext cx="8412480" cy="4691063"/>
          </a:xfrm>
        </p:spPr>
        <p:txBody>
          <a:bodyPr/>
          <a:lstStyle/>
          <a:p>
            <a:pPr eaLnBrk="1" fontAlgn="auto" hangingPunct="1">
              <a:spcAft>
                <a:spcPts val="0"/>
              </a:spcAft>
              <a:buFont typeface="Arial" pitchFamily="34" charset="0"/>
              <a:buChar char="•"/>
              <a:defRPr/>
            </a:pPr>
            <a:r>
              <a:rPr lang="en-US" dirty="0" smtClean="0"/>
              <a:t>Users and IT Support: Normally concerned with application responsiveness</a:t>
            </a:r>
          </a:p>
          <a:p>
            <a:pPr eaLnBrk="1" fontAlgn="auto" hangingPunct="1">
              <a:spcAft>
                <a:spcPts val="0"/>
              </a:spcAft>
              <a:buFont typeface="Arial" pitchFamily="34" charset="0"/>
              <a:buChar char="•"/>
              <a:defRPr/>
            </a:pPr>
            <a:r>
              <a:rPr lang="en-US" dirty="0" smtClean="0"/>
              <a:t>Database Administrators: Might focus on database efficiency and potential bottlenecks.</a:t>
            </a:r>
          </a:p>
          <a:p>
            <a:pPr eaLnBrk="1" fontAlgn="auto" hangingPunct="1">
              <a:spcAft>
                <a:spcPts val="0"/>
              </a:spcAft>
              <a:buFont typeface="Arial" pitchFamily="34" charset="0"/>
              <a:buChar char="•"/>
              <a:defRPr/>
            </a:pPr>
            <a:r>
              <a:rPr lang="en-US" dirty="0" smtClean="0"/>
              <a:t>Systems Administrators and Engineers: Look at server capacity and utilization</a:t>
            </a:r>
          </a:p>
          <a:p>
            <a:pPr eaLnBrk="1" fontAlgn="auto" hangingPunct="1">
              <a:spcAft>
                <a:spcPts val="0"/>
              </a:spcAft>
              <a:buFont typeface="Arial" pitchFamily="34" charset="0"/>
              <a:buChar char="•"/>
              <a:defRPr/>
            </a:pPr>
            <a:r>
              <a:rPr lang="en-US" dirty="0" smtClean="0"/>
              <a:t>IT Managers: Might be concerned with user productivity, system availability, budgets, and risk aversion</a:t>
            </a:r>
          </a:p>
          <a:p>
            <a:pPr eaLnBrk="1" fontAlgn="auto" hangingPunct="1">
              <a:spcAft>
                <a:spcPts val="0"/>
              </a:spcAft>
              <a:buNone/>
              <a:defRPr/>
            </a:pPr>
            <a:endParaRPr lang="en-US" dirty="0" smtClean="0"/>
          </a:p>
          <a:p>
            <a:pPr eaLnBrk="1" fontAlgn="auto" hangingPunct="1">
              <a:spcAft>
                <a:spcPts val="0"/>
              </a:spcAft>
              <a:buFont typeface="Arial" pitchFamily="34" charset="0"/>
              <a:buChar char="•"/>
              <a:defRPr/>
            </a:pPr>
            <a:endParaRPr lang="en-US" dirty="0"/>
          </a:p>
        </p:txBody>
      </p:sp>
      <p:sp>
        <p:nvSpPr>
          <p:cNvPr id="34819" name="Subtitle 8"/>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Based on Role and Responsibility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6"/>
          <p:cNvSpPr>
            <a:spLocks noGrp="1"/>
          </p:cNvSpPr>
          <p:nvPr>
            <p:ph type="title"/>
          </p:nvPr>
        </p:nvSpPr>
        <p:spPr>
          <a:xfrm>
            <a:off x="1803400" y="6054725"/>
            <a:ext cx="7083425" cy="803275"/>
          </a:xfrm>
        </p:spPr>
        <p:txBody>
          <a:bodyPr/>
          <a:lstStyle/>
          <a:p>
            <a:pPr eaLnBrk="1" hangingPunct="1"/>
            <a:r>
              <a:rPr lang="en-US" smtClean="0">
                <a:solidFill>
                  <a:srgbClr val="BFBFBF"/>
                </a:solidFill>
              </a:rPr>
              <a:t>Impact of Poor Performance</a:t>
            </a:r>
          </a:p>
        </p:txBody>
      </p:sp>
      <p:sp>
        <p:nvSpPr>
          <p:cNvPr id="10" name="Content Placeholder 9"/>
          <p:cNvSpPr>
            <a:spLocks noGrp="1"/>
          </p:cNvSpPr>
          <p:nvPr>
            <p:ph idx="1"/>
          </p:nvPr>
        </p:nvSpPr>
        <p:spPr>
          <a:xfrm>
            <a:off x="377825" y="1358900"/>
            <a:ext cx="8435975" cy="4691063"/>
          </a:xfrm>
        </p:spPr>
        <p:txBody>
          <a:bodyPr/>
          <a:lstStyle/>
          <a:p>
            <a:pPr algn="l" eaLnBrk="1" fontAlgn="auto" hangingPunct="1">
              <a:spcAft>
                <a:spcPts val="0"/>
              </a:spcAft>
              <a:buFont typeface="Arial" pitchFamily="34" charset="0"/>
              <a:buNone/>
              <a:defRPr/>
            </a:pPr>
            <a:r>
              <a:rPr lang="en-US" sz="4000" dirty="0" smtClean="0"/>
              <a:t>Forrester Research has reported that among companies with revenue &gt; $100 billion, nearly 85% reported </a:t>
            </a:r>
            <a:r>
              <a:rPr lang="en-US" sz="4000" b="1" dirty="0" smtClean="0"/>
              <a:t>significant application performance degradation</a:t>
            </a:r>
          </a:p>
          <a:p>
            <a:pPr algn="r" eaLnBrk="1" fontAlgn="auto" hangingPunct="1">
              <a:spcAft>
                <a:spcPts val="0"/>
              </a:spcAft>
              <a:buFont typeface="Arial" pitchFamily="34" charset="0"/>
              <a:buNone/>
              <a:defRPr/>
            </a:pPr>
            <a:r>
              <a:rPr lang="en-US" sz="2200" dirty="0" smtClean="0"/>
              <a:t>Best Practices in Problem Management</a:t>
            </a:r>
          </a:p>
          <a:p>
            <a:pPr eaLnBrk="1" fontAlgn="auto" hangingPunct="1">
              <a:spcAft>
                <a:spcPts val="0"/>
              </a:spcAft>
              <a:buFont typeface="Arial" pitchFamily="34" charset="0"/>
              <a:buNone/>
              <a:defRPr/>
            </a:pPr>
            <a:endParaRPr lang="en-US" dirty="0" smtClean="0"/>
          </a:p>
          <a:p>
            <a:pPr algn="l" eaLnBrk="1" fontAlgn="auto" hangingPunct="1">
              <a:spcAft>
                <a:spcPts val="0"/>
              </a:spcAft>
              <a:buFont typeface="Arial" pitchFamily="34" charset="0"/>
              <a:buNone/>
              <a:defRPr/>
            </a:pPr>
            <a:endParaRPr lang="en-US" dirty="0"/>
          </a:p>
        </p:txBody>
      </p:sp>
    </p:spTree>
  </p:cSld>
  <p:clrMapOvr>
    <a:masterClrMapping/>
  </p:clrMapOvr>
</p:sld>
</file>

<file path=ppt/theme/theme1.xml><?xml version="1.0" encoding="utf-8"?>
<a:theme xmlns:a="http://schemas.openxmlformats.org/drawingml/2006/main" name="QAD Corporate PPT Template">
  <a:themeElements>
    <a:clrScheme name="QAD Colour Scheme">
      <a:dk1>
        <a:srgbClr val="424242"/>
      </a:dk1>
      <a:lt1>
        <a:sysClr val="window" lastClr="FFFFFF"/>
      </a:lt1>
      <a:dk2>
        <a:srgbClr val="424242"/>
      </a:dk2>
      <a:lt2>
        <a:srgbClr val="FFFFFF"/>
      </a:lt2>
      <a:accent1>
        <a:srgbClr val="4F81BD"/>
      </a:accent1>
      <a:accent2>
        <a:srgbClr val="366092"/>
      </a:accent2>
      <a:accent3>
        <a:srgbClr val="95B3D7"/>
      </a:accent3>
      <a:accent4>
        <a:srgbClr val="9BBB59"/>
      </a:accent4>
      <a:accent5>
        <a:srgbClr val="969696"/>
      </a:accent5>
      <a:accent6>
        <a:srgbClr val="FF9900"/>
      </a:accent6>
      <a:hlink>
        <a:srgbClr val="779ECC"/>
      </a:hlink>
      <a:folHlink>
        <a:srgbClr val="7F7F7F"/>
      </a:folHlink>
    </a:clrScheme>
    <a:fontScheme name="QAD Font Header">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bg1">
              <a:lumMod val="65000"/>
            </a:schemeClr>
          </a:solidFill>
          <a:tailEnd type="none"/>
        </a:ln>
        <a:effectLst>
          <a:outerShdw blurRad="50800" dist="38100" dir="2700000" algn="tl" rotWithShape="0">
            <a:prstClr val="black">
              <a:alpha val="40000"/>
            </a:prstClr>
          </a:outerShdw>
        </a:effectLst>
        <a:scene3d>
          <a:camera prst="orthographicFront"/>
          <a:lightRig rig="threePt" dir="t"/>
        </a:scene3d>
        <a:sp3d>
          <a:bevelT w="165100" prst="coolSlant"/>
        </a:sp3d>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solidFill>
              <a:srgbClr val="666666"/>
            </a:solidFill>
            <a:latin typeface="Century Gothic"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 Corporate PPT Template</Template>
  <TotalTime>19554</TotalTime>
  <Words>2702</Words>
  <Application>Microsoft Office PowerPoint</Application>
  <PresentationFormat>On-screen Show (4:3)</PresentationFormat>
  <Paragraphs>475</Paragraphs>
  <Slides>57</Slides>
  <Notes>51</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QAD Corporate PPT Template</vt:lpstr>
      <vt:lpstr>Slide 1</vt:lpstr>
      <vt:lpstr>Slide 2</vt:lpstr>
      <vt:lpstr>Introduction</vt:lpstr>
      <vt:lpstr>Agenda</vt:lpstr>
      <vt:lpstr>QAD Enterprise Edition </vt:lpstr>
      <vt:lpstr>The Impact of Poor Performance</vt:lpstr>
      <vt:lpstr>What is “Performance”?</vt:lpstr>
      <vt:lpstr>What is Performance?</vt:lpstr>
      <vt:lpstr>Impact of Poor Performance</vt:lpstr>
      <vt:lpstr>Impact of Poor Performance</vt:lpstr>
      <vt:lpstr>Impact of Poor Performance</vt:lpstr>
      <vt:lpstr>Definition</vt:lpstr>
      <vt:lpstr>Definition</vt:lpstr>
      <vt:lpstr>Metrics</vt:lpstr>
      <vt:lpstr>Definitions</vt:lpstr>
      <vt:lpstr>Definitions</vt:lpstr>
      <vt:lpstr>Definitions</vt:lpstr>
      <vt:lpstr>Definitions</vt:lpstr>
      <vt:lpstr>Expectations</vt:lpstr>
      <vt:lpstr> Perception is the Key to Happiness</vt:lpstr>
      <vt:lpstr>Slide 21</vt:lpstr>
      <vt:lpstr>Overview</vt:lpstr>
      <vt:lpstr>Methodology</vt:lpstr>
      <vt:lpstr>Methodology</vt:lpstr>
      <vt:lpstr>Methodology</vt:lpstr>
      <vt:lpstr>Methodology</vt:lpstr>
      <vt:lpstr> </vt:lpstr>
      <vt:lpstr>Problem Solving</vt:lpstr>
      <vt:lpstr>Hardware and Operating System</vt:lpstr>
      <vt:lpstr>Hardware and OS</vt:lpstr>
      <vt:lpstr>Hardware and OS</vt:lpstr>
      <vt:lpstr>Hardware and OS</vt:lpstr>
      <vt:lpstr>Hardware and OS</vt:lpstr>
      <vt:lpstr>Hardware and OS</vt:lpstr>
      <vt:lpstr>Hardware and OS</vt:lpstr>
      <vt:lpstr>Hardware and OS</vt:lpstr>
      <vt:lpstr>Hardware and OS</vt:lpstr>
      <vt:lpstr>OpenEdge Database</vt:lpstr>
      <vt:lpstr>Database</vt:lpstr>
      <vt:lpstr>Database</vt:lpstr>
      <vt:lpstr>Database</vt:lpstr>
      <vt:lpstr>Database</vt:lpstr>
      <vt:lpstr>Database</vt:lpstr>
      <vt:lpstr>Tomcat and Java</vt:lpstr>
      <vt:lpstr>Tomcat and Java</vt:lpstr>
      <vt:lpstr>Tomcat Java Startup Parameters</vt:lpstr>
      <vt:lpstr>Categories of JVM Params</vt:lpstr>
      <vt:lpstr>Java Memory Heap</vt:lpstr>
      <vt:lpstr>Tomcat and Java</vt:lpstr>
      <vt:lpstr>QAD .NET UI</vt:lpstr>
      <vt:lpstr>QAD .NET UI</vt:lpstr>
      <vt:lpstr>Slide 52</vt:lpstr>
      <vt:lpstr>Customizations</vt:lpstr>
      <vt:lpstr>Slide 54</vt:lpstr>
      <vt:lpstr>Browses</vt:lpstr>
      <vt:lpstr>Browses</vt:lpstr>
      <vt:lpstr>End of Course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Derek Bradley</dc:creator>
  <cp:lastModifiedBy>Administrator</cp:lastModifiedBy>
  <cp:revision>674</cp:revision>
  <dcterms:created xsi:type="dcterms:W3CDTF">2010-09-03T18:23:38Z</dcterms:created>
  <dcterms:modified xsi:type="dcterms:W3CDTF">2012-12-07T21:42:37Z</dcterms:modified>
</cp:coreProperties>
</file>