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404" r:id="rId2"/>
    <p:sldId id="329" r:id="rId3"/>
    <p:sldId id="330" r:id="rId4"/>
    <p:sldId id="351" r:id="rId5"/>
    <p:sldId id="402" r:id="rId6"/>
    <p:sldId id="257" r:id="rId7"/>
    <p:sldId id="352" r:id="rId8"/>
    <p:sldId id="356" r:id="rId9"/>
    <p:sldId id="362" r:id="rId10"/>
    <p:sldId id="363" r:id="rId11"/>
    <p:sldId id="364" r:id="rId12"/>
    <p:sldId id="374" r:id="rId13"/>
    <p:sldId id="375" r:id="rId14"/>
    <p:sldId id="357" r:id="rId15"/>
    <p:sldId id="359" r:id="rId16"/>
    <p:sldId id="403" r:id="rId17"/>
    <p:sldId id="365" r:id="rId18"/>
    <p:sldId id="371" r:id="rId19"/>
    <p:sldId id="372" r:id="rId20"/>
    <p:sldId id="376" r:id="rId21"/>
    <p:sldId id="367" r:id="rId22"/>
    <p:sldId id="389" r:id="rId23"/>
    <p:sldId id="390" r:id="rId24"/>
    <p:sldId id="391" r:id="rId25"/>
    <p:sldId id="377" r:id="rId26"/>
    <p:sldId id="368" r:id="rId27"/>
    <p:sldId id="369" r:id="rId28"/>
    <p:sldId id="370" r:id="rId29"/>
    <p:sldId id="378" r:id="rId30"/>
    <p:sldId id="392" r:id="rId31"/>
    <p:sldId id="393" r:id="rId32"/>
    <p:sldId id="394" r:id="rId33"/>
    <p:sldId id="395" r:id="rId34"/>
    <p:sldId id="396" r:id="rId35"/>
    <p:sldId id="381" r:id="rId36"/>
    <p:sldId id="397" r:id="rId37"/>
    <p:sldId id="398" r:id="rId38"/>
    <p:sldId id="401" r:id="rId39"/>
    <p:sldId id="388" r:id="rId40"/>
    <p:sldId id="399" r:id="rId41"/>
    <p:sldId id="400" r:id="rId42"/>
    <p:sldId id="385" r:id="rId4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4" autoAdjust="0"/>
    <p:restoredTop sz="88734" autoAdjust="0"/>
  </p:normalViewPr>
  <p:slideViewPr>
    <p:cSldViewPr snapToGrid="0">
      <p:cViewPr>
        <p:scale>
          <a:sx n="100" d="100"/>
          <a:sy n="100" d="100"/>
        </p:scale>
        <p:origin x="-96" y="16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23F08340-9D2A-4797-8AAB-95919D9070DF}" type="datetimeFigureOut">
              <a:rPr lang="en-US"/>
              <a:pPr>
                <a:defRPr/>
              </a:pPr>
              <a:t>12/3/2012</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EE984B94-C210-402C-BFF7-F67CBA293C55}"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F4D3346A-AD2A-4081-A135-010E00DE7B6D}" type="datetimeFigureOut">
              <a:rPr lang="en-US"/>
              <a:pPr>
                <a:defRPr/>
              </a:pPr>
              <a:t>12/3/2012</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CB5BEC18-2D4C-445D-8A5C-A8FC9574571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This architecture is fully implemented for Enterprise Financials.</a:t>
            </a:r>
          </a:p>
          <a:p>
            <a:pPr eaLnBrk="1" hangingPunct="1">
              <a:spcBef>
                <a:spcPct val="0"/>
              </a:spcBef>
            </a:pPr>
            <a:endParaRPr lang="en-US" dirty="0" smtClean="0"/>
          </a:p>
          <a:p>
            <a:pPr eaLnBrk="1" hangingPunct="1">
              <a:spcBef>
                <a:spcPct val="0"/>
              </a:spcBef>
            </a:pPr>
            <a:r>
              <a:rPr lang="en-US" dirty="0" smtClean="0"/>
              <a:t>The Standard Edition / Core ERP codebase still uses the legacy MFG/PRO architecture</a:t>
            </a:r>
            <a:r>
              <a:rPr lang="en-US" baseline="0" dirty="0" smtClean="0"/>
              <a:t> </a:t>
            </a:r>
            <a:r>
              <a:rPr lang="en-US" dirty="0" smtClean="0"/>
              <a:t>with the Presentation and Web Layers wrapped around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r>
              <a:rPr lang="en-US" dirty="0" smtClean="0"/>
              <a:t>It is important to have a uniform way to</a:t>
            </a:r>
            <a:r>
              <a:rPr lang="en-US" baseline="0" dirty="0" smtClean="0"/>
              <a:t> </a:t>
            </a:r>
            <a:r>
              <a:rPr lang="en-US" dirty="0" smtClean="0"/>
              <a:t>pass</a:t>
            </a:r>
            <a:r>
              <a:rPr lang="en-US" baseline="0" dirty="0" smtClean="0"/>
              <a:t> </a:t>
            </a:r>
            <a:r>
              <a:rPr lang="en-US" dirty="0" smtClean="0"/>
              <a:t>object data between the layers. As soon as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spcBef>
                <a:spcPct val="0"/>
              </a:spcBef>
            </a:pPr>
            <a:r>
              <a:rPr lang="en-US" dirty="0" smtClean="0"/>
              <a:t/>
            </a:r>
            <a:br>
              <a:rPr lang="en-US" dirty="0" smtClean="0"/>
            </a:br>
            <a:r>
              <a:rPr lang="en-US" dirty="0" smtClean="0"/>
              <a:t>Besides being used as a transportation vehicle, the dataset also lends its structure to external parties wanting to integrate with the business application. For example, when the business application exposes objects through configured events, the data that is published</a:t>
            </a:r>
            <a:r>
              <a:rPr lang="en-US" baseline="0" dirty="0" smtClean="0"/>
              <a:t> </a:t>
            </a:r>
            <a:r>
              <a:rPr lang="en-US" dirty="0" smtClean="0"/>
              <a:t>always has the same format, which is defined by the XML schema of the object dataset for the specific component. Also, when data is loaded, the business application backend requires that the data be in the official object dataset format.</a:t>
            </a:r>
            <a:br>
              <a:rPr lang="en-US" dirty="0" smtClean="0"/>
            </a:b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a:t>
            </a:r>
            <a:r>
              <a:rPr lang="en-US" baseline="0" dirty="0" smtClean="0"/>
              <a:t> two </a:t>
            </a:r>
            <a:r>
              <a:rPr lang="en-US" dirty="0" smtClean="0"/>
              <a:t>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The specific queue delivered by the application, represented by the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baseline="0" dirty="0" smtClean="0"/>
              <a:t> </a:t>
            </a:r>
            <a:r>
              <a:rPr lang="en-US" dirty="0" smtClean="0"/>
              <a:t>The generic daemon queue itself, represented by </a:t>
            </a:r>
            <a:r>
              <a:rPr lang="en-US" dirty="0" err="1" smtClean="0"/>
              <a:t>fcDaemonQueue</a:t>
            </a:r>
            <a:r>
              <a:rPr lang="en-US" dirty="0" smtClean="0"/>
              <a:t>.</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spcBef>
                <a:spcPct val="0"/>
              </a:spcBef>
            </a:pPr>
            <a:endParaRPr lang="en-US" dirty="0" smtClean="0"/>
          </a:p>
          <a:p>
            <a:pPr eaLnBrk="1" hangingPunct="1">
              <a:spcBef>
                <a:spcPct val="0"/>
              </a:spcBef>
            </a:pPr>
            <a:r>
              <a:rPr lang="en-US" dirty="0" smtClean="0"/>
              <a:t>Daemons are Progress processes which are launched from the financial </a:t>
            </a:r>
            <a:r>
              <a:rPr lang="en-US" dirty="0" err="1" smtClean="0"/>
              <a:t>AppServer</a:t>
            </a:r>
            <a:r>
              <a:rPr lang="en-US" dirty="0" smtClean="0"/>
              <a:t> process.</a:t>
            </a:r>
            <a:r>
              <a:rPr lang="en-US" baseline="0" dirty="0" smtClean="0"/>
              <a:t> </a:t>
            </a:r>
            <a:r>
              <a:rPr lang="en-US" dirty="0" smtClean="0"/>
              <a:t>The process is the Progress executable </a:t>
            </a:r>
            <a:r>
              <a:rPr lang="en-US" i="1" dirty="0" smtClean="0"/>
              <a:t>_</a:t>
            </a:r>
            <a:r>
              <a:rPr lang="en-US" i="1" dirty="0" err="1" smtClean="0"/>
              <a:t>progres</a:t>
            </a:r>
            <a:r>
              <a:rPr lang="en-US" dirty="0" smtClean="0"/>
              <a:t> but is renamed to D_&lt;</a:t>
            </a:r>
            <a:r>
              <a:rPr lang="en-US" dirty="0" err="1" smtClean="0"/>
              <a:t>DaemonName</a:t>
            </a:r>
            <a:r>
              <a:rPr lang="en-US" dirty="0" smtClean="0"/>
              <a:t>&gt;_&lt;</a:t>
            </a:r>
            <a:r>
              <a:rPr lang="en-US" dirty="0" err="1" smtClean="0"/>
              <a:t>env</a:t>
            </a:r>
            <a:r>
              <a:rPr lang="en-US" dirty="0" smtClean="0"/>
              <a:t>&gt;.</a:t>
            </a:r>
          </a:p>
          <a:p>
            <a:pPr eaLnBrk="1" hangingPunct="1">
              <a:spcBef>
                <a:spcPct val="0"/>
              </a:spcBef>
            </a:pPr>
            <a:endParaRPr lang="en-US" dirty="0" smtClean="0"/>
          </a:p>
          <a:p>
            <a:pPr eaLnBrk="1" hangingPunct="1">
              <a:spcBef>
                <a:spcPct val="0"/>
              </a:spcBef>
            </a:pPr>
            <a:r>
              <a:rPr lang="en-US" dirty="0" smtClean="0"/>
              <a:t>You can see if the process is running on the server by using ps.</a:t>
            </a:r>
            <a:r>
              <a:rPr lang="en-US" baseline="0" dirty="0" smtClean="0"/>
              <a:t> It is possible </a:t>
            </a:r>
            <a:r>
              <a:rPr lang="en-US" dirty="0" smtClean="0"/>
              <a:t>to use another separate server instead of the production server.</a:t>
            </a:r>
          </a:p>
          <a:p>
            <a:pPr eaLnBrk="1" hangingPunct="1">
              <a:spcBef>
                <a:spcPct val="0"/>
              </a:spcBef>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t>It leverages a modern report rendering engine, complete with its own design layout program, that allows reports to contain formatted text, images, charts, and other rich content. </a:t>
            </a:r>
          </a:p>
          <a:p>
            <a:pPr eaLnBrk="1" hangingPunct="1">
              <a:lnSpc>
                <a:spcPct val="95000"/>
              </a:lnSpc>
              <a:spcBef>
                <a:spcPct val="0"/>
              </a:spcBef>
            </a:pPr>
            <a:endParaRPr lang="en-US" dirty="0" smtClean="0"/>
          </a:p>
          <a:p>
            <a:pPr eaLnBrk="1" hangingPunct="1">
              <a:lnSpc>
                <a:spcPct val="95000"/>
              </a:lnSpc>
              <a:spcBef>
                <a:spcPct val="0"/>
              </a:spcBef>
            </a:pPr>
            <a:r>
              <a:rPr lang="en-US" dirty="0" smtClean="0"/>
              <a:t>It</a:t>
            </a:r>
            <a:r>
              <a:rPr lang="en-US" baseline="0" dirty="0" smtClean="0"/>
              <a:t> p</a:t>
            </a:r>
            <a:r>
              <a:rPr lang="en-US" dirty="0" smtClean="0"/>
              <a:t>rovides a variety of data sources types that allow access to various layers of the QAD product suite to facilitate data integration with the page layouts.</a:t>
            </a:r>
          </a:p>
          <a:p>
            <a:pPr eaLnBrk="1" hangingPunct="1">
              <a:lnSpc>
                <a:spcPct val="95000"/>
              </a:lnSpc>
              <a:spcBef>
                <a:spcPct val="0"/>
              </a:spcBef>
            </a:pPr>
            <a:endParaRPr lang="en-US" dirty="0" smtClean="0"/>
          </a:p>
          <a:p>
            <a:pPr eaLnBrk="1" hangingPunct="1">
              <a:lnSpc>
                <a:spcPct val="95000"/>
              </a:lnSpc>
              <a:spcBef>
                <a:spcPct val="0"/>
              </a:spcBef>
            </a:pPr>
            <a:r>
              <a:rPr lang="en-US" dirty="0" smtClean="0"/>
              <a:t>It</a:t>
            </a:r>
            <a:r>
              <a:rPr lang="en-US" baseline="0" dirty="0" smtClean="0"/>
              <a:t> is d</a:t>
            </a:r>
            <a:r>
              <a:rPr lang="en-US" dirty="0" smtClean="0"/>
              <a:t>eployed as part of the QAD .NET UI interface</a:t>
            </a:r>
            <a:r>
              <a:rPr lang="en-US" baseline="0" dirty="0" smtClean="0"/>
              <a:t> </a:t>
            </a:r>
            <a:r>
              <a:rPr lang="en-US" dirty="0" smtClean="0"/>
              <a:t>and requires no separate installation or run-time licensing for customers. </a:t>
            </a:r>
            <a:endParaRPr lang="en-US" dirty="0" smtClean="0">
              <a:solidFill>
                <a:srgbClr val="737373"/>
              </a:solidFill>
            </a:endParaRPr>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dirty="0" smtClean="0"/>
              <a:t>QAD Business Intelligence (QAD BI) unifies data from multiple sources across the enterprise and enables key enterprise decision makers to access, analyze, and share critical information. This allows for a better understanding of how the business is performing and improved decision making throughout the organization. </a:t>
            </a:r>
          </a:p>
          <a:p>
            <a:pPr eaLnBrk="1" hangingPunct="1">
              <a:spcBef>
                <a:spcPct val="0"/>
              </a:spcBef>
            </a:pPr>
            <a:endParaRPr lang="en-US" dirty="0" smtClean="0"/>
          </a:p>
          <a:p>
            <a:pPr eaLnBrk="1" hangingPunct="1">
              <a:spcBef>
                <a:spcPct val="0"/>
              </a:spcBef>
            </a:pPr>
            <a:r>
              <a:rPr lang="en-US" b="1" dirty="0" smtClean="0"/>
              <a:t>QAD BI Data Warehouse Designer:</a:t>
            </a:r>
            <a:r>
              <a:rPr lang="en-US" dirty="0" smtClean="0"/>
              <a:t> Allows data consolidation, optimization, multi-currency consolidation, continuous support for database maintenance tasks and impact analysis and a single repository for any needed transformation logic.</a:t>
            </a:r>
          </a:p>
          <a:p>
            <a:pPr eaLnBrk="1" hangingPunct="1">
              <a:spcBef>
                <a:spcPct val="0"/>
              </a:spcBef>
            </a:pPr>
            <a:endParaRPr lang="en-US" dirty="0" smtClean="0"/>
          </a:p>
          <a:p>
            <a:pPr eaLnBrk="1" hangingPunct="1">
              <a:spcBef>
                <a:spcPct val="0"/>
              </a:spcBef>
            </a:pPr>
            <a:r>
              <a:rPr lang="en-US" b="1" dirty="0" smtClean="0"/>
              <a:t>QAD BI Modules:</a:t>
            </a:r>
            <a:r>
              <a:rPr lang="en-US" dirty="0" smtClean="0"/>
              <a:t> Integrated with QAD apps out of the box. They</a:t>
            </a:r>
            <a:r>
              <a:rPr lang="en-US" baseline="0" dirty="0" smtClean="0"/>
              <a:t> a</a:t>
            </a:r>
            <a:r>
              <a:rPr lang="en-US" dirty="0" smtClean="0"/>
              <a:t>re organized to make the data easy to access without complex database queries and programming resources. Support for predefined OLAP cubes for various areas of analysis is available.</a:t>
            </a:r>
          </a:p>
          <a:p>
            <a:pPr eaLnBrk="1" hangingPunct="1">
              <a:spcBef>
                <a:spcPct val="0"/>
              </a:spcBef>
            </a:pPr>
            <a:endParaRPr lang="en-US" dirty="0" smtClean="0"/>
          </a:p>
          <a:p>
            <a:pPr eaLnBrk="1" hangingPunct="1">
              <a:spcBef>
                <a:spcPct val="0"/>
              </a:spcBef>
            </a:pPr>
            <a:r>
              <a:rPr lang="en-US" b="1" dirty="0" smtClean="0"/>
              <a:t>QAD BI Portal:</a:t>
            </a:r>
            <a:r>
              <a:rPr lang="en-US" dirty="0" smtClean="0"/>
              <a:t> A framework to design, deploy</a:t>
            </a:r>
            <a:r>
              <a:rPr lang="en-US" baseline="0" dirty="0" smtClean="0"/>
              <a:t>, </a:t>
            </a:r>
            <a:r>
              <a:rPr lang="en-US" dirty="0" smtClean="0"/>
              <a:t>and use dashboards, reports,</a:t>
            </a:r>
            <a:r>
              <a:rPr lang="en-US" baseline="0" dirty="0" smtClean="0"/>
              <a:t> </a:t>
            </a:r>
            <a:r>
              <a:rPr lang="en-US" dirty="0" smtClean="0"/>
              <a:t>and visualizations. The modular, component-based approach makes it easy to create and reuse dashboard components and deploy the dashboards to users</a:t>
            </a:r>
            <a:r>
              <a:rPr lang="en-US" baseline="0" dirty="0" smtClean="0"/>
              <a:t> </a:t>
            </a:r>
            <a:r>
              <a:rPr lang="en-US" dirty="0" smtClean="0"/>
              <a:t>in a secure manner, providing</a:t>
            </a:r>
            <a:r>
              <a:rPr lang="en-US" baseline="0" dirty="0" smtClean="0"/>
              <a:t> </a:t>
            </a:r>
            <a:r>
              <a:rPr lang="en-US" dirty="0" smtClean="0"/>
              <a:t>the decision maker with information in a timely manner. A set of sample dashboards and reports to</a:t>
            </a:r>
            <a:r>
              <a:rPr lang="en-US" baseline="0" dirty="0" smtClean="0"/>
              <a:t> </a:t>
            </a:r>
            <a:r>
              <a:rPr lang="en-US" dirty="0" smtClean="0"/>
              <a:t>enable users to get a quick start.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At this point,</a:t>
            </a:r>
            <a:r>
              <a:rPr lang="en-US" baseline="0" dirty="0" smtClean="0"/>
              <a:t> </a:t>
            </a:r>
            <a:r>
              <a:rPr lang="en-US" dirty="0" smtClean="0"/>
              <a:t>it should be possible to define, document,</a:t>
            </a:r>
            <a:r>
              <a:rPr lang="en-US" baseline="0" dirty="0" smtClean="0"/>
              <a:t> </a:t>
            </a:r>
            <a:r>
              <a:rPr lang="en-US" dirty="0" smtClean="0"/>
              <a:t>and scope the proposed QAD technical architecture for the deployment.</a:t>
            </a:r>
          </a:p>
          <a:p>
            <a:pPr eaLnBrk="1" hangingPunct="1">
              <a:lnSpc>
                <a:spcPct val="80000"/>
              </a:lnSpc>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r>
              <a:rPr lang="en-US" dirty="0" smtClean="0"/>
              <a:t>AIX</a:t>
            </a:r>
          </a:p>
          <a:p>
            <a:pPr eaLnBrk="1" hangingPunct="1">
              <a:spcBef>
                <a:spcPct val="0"/>
              </a:spcBef>
            </a:pPr>
            <a:endParaRPr lang="en-US" dirty="0" smtClean="0"/>
          </a:p>
          <a:p>
            <a:pPr eaLnBrk="1" hangingPunct="1">
              <a:spcBef>
                <a:spcPct val="0"/>
              </a:spcBef>
              <a:buFont typeface="Arial" pitchFamily="34" charset="0"/>
              <a:buChar char="•"/>
            </a:pPr>
            <a:r>
              <a:rPr lang="en-US" dirty="0" smtClean="0"/>
              <a:t> 5.3 supported</a:t>
            </a:r>
          </a:p>
          <a:p>
            <a:pPr eaLnBrk="1" hangingPunct="1">
              <a:spcBef>
                <a:spcPct val="0"/>
              </a:spcBef>
              <a:buFont typeface="Arial" pitchFamily="34" charset="0"/>
              <a:buChar char="•"/>
            </a:pPr>
            <a:r>
              <a:rPr lang="en-US" dirty="0" smtClean="0"/>
              <a:t> 6.1 and 7.1 certified for Enterprise</a:t>
            </a:r>
            <a:r>
              <a:rPr lang="en-US" baseline="0" dirty="0" smtClean="0"/>
              <a:t> Edition</a:t>
            </a:r>
            <a:endParaRPr lang="en-US" dirty="0" smtClean="0"/>
          </a:p>
          <a:p>
            <a:pPr eaLnBrk="1" hangingPunct="1">
              <a:spcBef>
                <a:spcPct val="0"/>
              </a:spcBef>
              <a:buFont typeface="Arial" pitchFamily="34" charset="0"/>
              <a:buNone/>
            </a:pPr>
            <a:endParaRPr lang="en-US" dirty="0" smtClean="0"/>
          </a:p>
          <a:p>
            <a:pPr eaLnBrk="1" hangingPunct="1">
              <a:spcBef>
                <a:spcPct val="0"/>
              </a:spcBef>
            </a:pPr>
            <a:r>
              <a:rPr lang="en-US" dirty="0" smtClean="0"/>
              <a:t>HP-UX</a:t>
            </a:r>
          </a:p>
          <a:p>
            <a:pPr eaLnBrk="1" hangingPunct="1">
              <a:spcBef>
                <a:spcPct val="0"/>
              </a:spcBef>
            </a:pPr>
            <a:endParaRPr lang="en-US" dirty="0" smtClean="0"/>
          </a:p>
          <a:p>
            <a:pPr eaLnBrk="1" hangingPunct="1">
              <a:spcBef>
                <a:spcPct val="0"/>
              </a:spcBef>
              <a:buFont typeface="Arial" pitchFamily="34" charset="0"/>
              <a:buChar char="•"/>
            </a:pPr>
            <a:r>
              <a:rPr lang="en-US" dirty="0" smtClean="0"/>
              <a:t> Requires the installation of the Expat XML parser, an open-source</a:t>
            </a:r>
            <a:r>
              <a:rPr lang="en-US" baseline="0" dirty="0" smtClean="0"/>
              <a:t> tool </a:t>
            </a:r>
            <a:r>
              <a:rPr lang="en-US" dirty="0" smtClean="0"/>
              <a:t>required for parsing XML.</a:t>
            </a:r>
          </a:p>
          <a:p>
            <a:pPr eaLnBrk="1" hangingPunct="1">
              <a:spcBef>
                <a:spcPct val="0"/>
              </a:spcBef>
              <a:buFont typeface="Arial" pitchFamily="34" charset="0"/>
              <a:buChar char="•"/>
            </a:pPr>
            <a:r>
              <a:rPr lang="en-US" dirty="0" smtClean="0"/>
              <a:t> http://expat.sourceforge.net</a:t>
            </a:r>
          </a:p>
          <a:p>
            <a:pPr eaLnBrk="1" hangingPunct="1">
              <a:spcBef>
                <a:spcPct val="0"/>
              </a:spcBef>
              <a:buFont typeface="Arial" pitchFamily="34" charset="0"/>
              <a:buChar char="•"/>
            </a:pPr>
            <a:r>
              <a:rPr lang="en-US" dirty="0" smtClean="0"/>
              <a:t> http://hpux.connect.org.uk/hppd/hpux/Development/Tools/expat-2.0.1/</a:t>
            </a:r>
          </a:p>
          <a:p>
            <a:pPr eaLnBrk="1" hangingPunct="1">
              <a:spcBef>
                <a:spcPct val="0"/>
              </a:spcBef>
              <a:buFont typeface="Arial" pitchFamily="34" charset="0"/>
              <a:buChar char="•"/>
            </a:pPr>
            <a:r>
              <a:rPr lang="en-US" dirty="0" smtClean="0"/>
              <a:t> You must install this tool</a:t>
            </a:r>
            <a:r>
              <a:rPr lang="en-US" baseline="0" dirty="0" smtClean="0"/>
              <a:t> before </a:t>
            </a:r>
            <a:r>
              <a:rPr lang="en-US" dirty="0" smtClean="0"/>
              <a:t>installing QDT.</a:t>
            </a:r>
          </a:p>
          <a:p>
            <a:pPr eaLnBrk="1" hangingPunct="1">
              <a:spcBef>
                <a:spcPct val="0"/>
              </a:spcBef>
              <a:buFont typeface="Arial" pitchFamily="34" charset="0"/>
              <a:buNone/>
            </a:pPr>
            <a:endParaRPr lang="en-US" dirty="0" smtClean="0"/>
          </a:p>
          <a:p>
            <a:pPr eaLnBrk="1" hangingPunct="1">
              <a:spcBef>
                <a:spcPct val="0"/>
              </a:spcBef>
            </a:pPr>
            <a:r>
              <a:rPr lang="en-US" dirty="0" smtClean="0"/>
              <a:t>Red Hat Linux</a:t>
            </a:r>
          </a:p>
          <a:p>
            <a:pPr eaLnBrk="1" hangingPunct="1">
              <a:spcBef>
                <a:spcPct val="0"/>
              </a:spcBef>
            </a:pPr>
            <a:endParaRPr lang="en-US" dirty="0" smtClean="0"/>
          </a:p>
          <a:p>
            <a:pPr eaLnBrk="1" hangingPunct="1">
              <a:spcBef>
                <a:spcPct val="0"/>
              </a:spcBef>
              <a:buFont typeface="Arial" pitchFamily="34" charset="0"/>
              <a:buChar char="•"/>
            </a:pPr>
            <a:r>
              <a:rPr lang="en-US" dirty="0" smtClean="0"/>
              <a:t> Enterprise Server:</a:t>
            </a:r>
            <a:r>
              <a:rPr lang="en-US" baseline="0" dirty="0" smtClean="0"/>
              <a:t> M</a:t>
            </a:r>
            <a:r>
              <a:rPr lang="en-US" dirty="0" smtClean="0"/>
              <a:t>ax 2 sockets.</a:t>
            </a:r>
            <a:r>
              <a:rPr lang="en-US" baseline="0" dirty="0" smtClean="0"/>
              <a:t> D</a:t>
            </a:r>
            <a:r>
              <a:rPr lang="en-US" dirty="0" smtClean="0"/>
              <a:t>oes not support high availability clustering</a:t>
            </a:r>
          </a:p>
          <a:p>
            <a:pPr eaLnBrk="1" hangingPunct="1">
              <a:spcBef>
                <a:spcPct val="0"/>
              </a:spcBef>
              <a:buFont typeface="Arial" pitchFamily="34" charset="0"/>
              <a:buChar char="•"/>
            </a:pPr>
            <a:r>
              <a:rPr lang="en-US" dirty="0" smtClean="0"/>
              <a:t> ES: </a:t>
            </a:r>
            <a:r>
              <a:rPr lang="en-US" baseline="0" dirty="0" smtClean="0"/>
              <a:t>M</a:t>
            </a:r>
            <a:r>
              <a:rPr lang="en-US" dirty="0" smtClean="0"/>
              <a:t>ax 2 sockets and 16 GB RAM</a:t>
            </a:r>
          </a:p>
          <a:p>
            <a:pPr eaLnBrk="1" hangingPunct="1">
              <a:spcBef>
                <a:spcPct val="0"/>
              </a:spcBef>
              <a:buFont typeface="Arial" pitchFamily="34" charset="0"/>
              <a:buChar char="•"/>
            </a:pPr>
            <a:r>
              <a:rPr lang="en-US" dirty="0" smtClean="0"/>
              <a:t> In RHEL 5, Red Hat ES becomes Red Hat Enterprise and Red Hat AS becomes Red Hat Advanced Platform.</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smtClean="0"/>
              <a:t>Red Hat Enterprise Desktop</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4, 5, and 6 are all supported</a:t>
            </a:r>
          </a:p>
          <a:p>
            <a:pPr eaLnBrk="1" hangingPunct="1">
              <a:spcBef>
                <a:spcPct val="0"/>
              </a:spcBef>
              <a:buFont typeface="Arial" pitchFamily="34" charset="0"/>
              <a:buChar char="•"/>
            </a:pPr>
            <a:r>
              <a:rPr lang="en-US" baseline="0" dirty="0" smtClean="0"/>
              <a:t> </a:t>
            </a:r>
            <a:r>
              <a:rPr lang="en-US" dirty="0" smtClean="0"/>
              <a:t>4 is now off the certification grid</a:t>
            </a:r>
          </a:p>
          <a:p>
            <a:pPr eaLnBrk="1" hangingPunct="1">
              <a:spcBef>
                <a:spcPct val="0"/>
              </a:spcBef>
              <a:buFont typeface="Arial" pitchFamily="34" charset="0"/>
              <a:buChar char="•"/>
            </a:pPr>
            <a:r>
              <a:rPr lang="en-US" dirty="0" smtClean="0"/>
              <a:t> Only</a:t>
            </a:r>
            <a:r>
              <a:rPr lang="en-US" baseline="0" dirty="0" smtClean="0"/>
              <a:t> 5 and 6 are tested during release cycles</a:t>
            </a:r>
          </a:p>
          <a:p>
            <a:pPr eaLnBrk="1" hangingPunct="1">
              <a:spcBef>
                <a:spcPct val="0"/>
              </a:spcBef>
              <a:buFont typeface="Arial" pitchFamily="34" charset="0"/>
              <a:buNone/>
            </a:pPr>
            <a:endParaRPr lang="en-US" baseline="0" dirty="0" smtClean="0"/>
          </a:p>
          <a:p>
            <a:pPr eaLnBrk="1" hangingPunct="1">
              <a:spcBef>
                <a:spcPct val="0"/>
              </a:spcBef>
              <a:buFont typeface="Arial" pitchFamily="34" charset="0"/>
              <a:buNone/>
            </a:pPr>
            <a:r>
              <a:rPr lang="en-US" baseline="0" dirty="0" err="1" smtClean="0"/>
              <a:t>SuSE</a:t>
            </a:r>
            <a:endParaRPr lang="en-US" baseline="0" dirty="0" smtClean="0"/>
          </a:p>
          <a:p>
            <a:pPr eaLnBrk="1" hangingPunct="1">
              <a:spcBef>
                <a:spcPct val="0"/>
              </a:spcBef>
              <a:buFont typeface="Arial" pitchFamily="34" charset="0"/>
              <a:buNone/>
            </a:pPr>
            <a:endParaRPr lang="en-US" baseline="0" dirty="0" smtClean="0"/>
          </a:p>
          <a:p>
            <a:pPr eaLnBrk="1" hangingPunct="1">
              <a:spcBef>
                <a:spcPct val="0"/>
              </a:spcBef>
              <a:buFont typeface="Arial" pitchFamily="34" charset="0"/>
              <a:buChar char="•"/>
            </a:pPr>
            <a:r>
              <a:rPr lang="en-US" baseline="0" dirty="0" smtClean="0"/>
              <a:t> 10 and 11 no longer tested</a:t>
            </a:r>
          </a:p>
          <a:p>
            <a:pPr eaLnBrk="1" hangingPunct="1">
              <a:spcBef>
                <a:spcPct val="0"/>
              </a:spcBef>
              <a:buFont typeface="Arial" pitchFamily="34" charset="0"/>
              <a:buNone/>
            </a:pPr>
            <a:endParaRPr lang="en-US" baseline="0" dirty="0" smtClean="0"/>
          </a:p>
          <a:p>
            <a:pPr eaLnBrk="1" hangingPunct="1">
              <a:spcBef>
                <a:spcPct val="0"/>
              </a:spcBef>
              <a:buFont typeface="Arial" pitchFamily="34" charset="0"/>
              <a:buNone/>
            </a:pPr>
            <a:r>
              <a:rPr lang="en-US" baseline="0" dirty="0" err="1" smtClean="0"/>
              <a:t>rPath</a:t>
            </a:r>
            <a:r>
              <a:rPr lang="en-US" baseline="0" dirty="0" smtClean="0"/>
              <a:t> release 1</a:t>
            </a:r>
          </a:p>
          <a:p>
            <a:pPr eaLnBrk="1" hangingPunct="1">
              <a:spcBef>
                <a:spcPct val="0"/>
              </a:spcBef>
              <a:buFont typeface="Arial" pitchFamily="34" charset="0"/>
              <a:buNone/>
            </a:pPr>
            <a:endParaRPr lang="en-US" baseline="0" dirty="0" smtClean="0"/>
          </a:p>
          <a:p>
            <a:pPr eaLnBrk="1" hangingPunct="1">
              <a:spcBef>
                <a:spcPct val="0"/>
              </a:spcBef>
              <a:buFont typeface="Arial" pitchFamily="34" charset="0"/>
              <a:buChar char="•"/>
            </a:pPr>
            <a:r>
              <a:rPr lang="en-US" baseline="0" dirty="0" smtClean="0"/>
              <a:t> Not tested</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buFont typeface="Arial" pitchFamily="34" charset="0"/>
              <a:buNone/>
              <a:defRPr/>
            </a:pPr>
            <a:r>
              <a:rPr lang="en-US" dirty="0" smtClean="0"/>
              <a:t>Google Chrome:</a:t>
            </a:r>
            <a:r>
              <a:rPr lang="en-US" baseline="0" dirty="0" smtClean="0"/>
              <a:t> N</a:t>
            </a:r>
            <a:r>
              <a:rPr lang="en-US" dirty="0" smtClean="0"/>
              <a:t>ot officially supported, but seems to work fine.</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r>
              <a:rPr lang="en-US" dirty="0" smtClean="0"/>
              <a:t>IE versions: </a:t>
            </a:r>
            <a:r>
              <a:rPr lang="en-US" sz="1600" dirty="0" smtClean="0">
                <a:solidFill>
                  <a:schemeClr val="accent4"/>
                </a:solidFill>
              </a:rPr>
              <a:t>5.5 SP2 or higher.</a:t>
            </a:r>
          </a:p>
          <a:p>
            <a:pPr eaLnBrk="1" fontAlgn="auto" hangingPunct="1">
              <a:spcBef>
                <a:spcPts val="0"/>
              </a:spcBef>
              <a:spcAft>
                <a:spcPts val="0"/>
              </a:spcAft>
              <a:buFont typeface="Arial" pitchFamily="34" charset="0"/>
              <a:buNone/>
              <a:defRPr/>
            </a:pPr>
            <a:endParaRPr lang="en-US" sz="1600" dirty="0" smtClean="0">
              <a:solidFill>
                <a:schemeClr val="accent4"/>
              </a:solidFill>
            </a:endParaRPr>
          </a:p>
          <a:p>
            <a:pPr eaLnBrk="1" fontAlgn="auto" hangingPunct="1">
              <a:spcBef>
                <a:spcPts val="0"/>
              </a:spcBef>
              <a:spcAft>
                <a:spcPts val="0"/>
              </a:spcAft>
              <a:buFont typeface="Arial" pitchFamily="34" charset="0"/>
              <a:buNone/>
              <a:defRPr/>
            </a:pPr>
            <a:r>
              <a:rPr lang="en-US" sz="1600" dirty="0" smtClean="0">
                <a:solidFill>
                  <a:schemeClr val="accent4"/>
                </a:solidFill>
              </a:rPr>
              <a:t>Versions 8</a:t>
            </a:r>
            <a:r>
              <a:rPr lang="en-US" sz="1600" baseline="0" dirty="0" smtClean="0">
                <a:solidFill>
                  <a:schemeClr val="accent4"/>
                </a:solidFill>
              </a:rPr>
              <a:t> and </a:t>
            </a:r>
            <a:r>
              <a:rPr lang="en-US" sz="1600" dirty="0" smtClean="0">
                <a:solidFill>
                  <a:schemeClr val="accent4"/>
                </a:solidFill>
              </a:rPr>
              <a:t>9 run in compatibility mode.</a:t>
            </a:r>
          </a:p>
          <a:p>
            <a:pPr eaLnBrk="1" fontAlgn="auto" hangingPunct="1">
              <a:spcBef>
                <a:spcPts val="0"/>
              </a:spcBef>
              <a:spcAft>
                <a:spcPts val="0"/>
              </a:spcAft>
              <a:buFont typeface="Arial" pitchFamily="34" charset="0"/>
              <a:buNone/>
              <a:defRPr/>
            </a:pPr>
            <a:endParaRPr lang="en-US" sz="1600" dirty="0" smtClean="0">
              <a:solidFill>
                <a:schemeClr val="accent4"/>
              </a:solidFill>
            </a:endParaRPr>
          </a:p>
          <a:p>
            <a:pPr eaLnBrk="1" fontAlgn="auto" hangingPunct="1">
              <a:spcBef>
                <a:spcPts val="0"/>
              </a:spcBef>
              <a:spcAft>
                <a:spcPts val="0"/>
              </a:spcAft>
              <a:buFont typeface="Arial" pitchFamily="34" charset="0"/>
              <a:buNone/>
              <a:defRPr/>
            </a:pPr>
            <a:r>
              <a:rPr lang="en-US" sz="1600" dirty="0" smtClean="0">
                <a:solidFill>
                  <a:schemeClr val="accent4"/>
                </a:solidFill>
              </a:rPr>
              <a:t>Vista /7:</a:t>
            </a:r>
            <a:r>
              <a:rPr lang="en-US" sz="1600" baseline="0" dirty="0" smtClean="0">
                <a:solidFill>
                  <a:schemeClr val="accent4"/>
                </a:solidFill>
              </a:rPr>
              <a:t> I</a:t>
            </a:r>
            <a:r>
              <a:rPr lang="en-US" sz="1600" dirty="0" smtClean="0">
                <a:solidFill>
                  <a:schemeClr val="accent4"/>
                </a:solidFill>
              </a:rPr>
              <a:t>nstall as administrator.</a:t>
            </a:r>
          </a:p>
          <a:p>
            <a:pPr eaLnBrk="1" fontAlgn="auto" hangingPunct="1">
              <a:spcBef>
                <a:spcPts val="0"/>
              </a:spcBef>
              <a:spcAft>
                <a:spcPts val="0"/>
              </a:spcAft>
              <a:buFont typeface="Arial" pitchFamily="34" charset="0"/>
              <a:buChar char="•"/>
              <a:defRP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a:t>
            </a:r>
            <a:r>
              <a:rPr lang="en-US" baseline="0" dirty="0" smtClean="0"/>
              <a:t> </a:t>
            </a:r>
            <a:r>
              <a:rPr lang="en-US" dirty="0" smtClean="0"/>
              <a:t>a solution based purely on cost can result in an under-performing system</a:t>
            </a:r>
            <a:r>
              <a:rPr lang="en-US" baseline="0" dirty="0" smtClean="0"/>
              <a:t> </a:t>
            </a:r>
            <a:r>
              <a:rPr lang="en-US" dirty="0" smtClean="0"/>
              <a:t>or one lacking critical business requirements (for</a:t>
            </a:r>
            <a:r>
              <a:rPr lang="en-US" baseline="0" dirty="0" smtClean="0"/>
              <a:t> example, </a:t>
            </a:r>
            <a:r>
              <a:rPr lang="en-US" dirty="0" smtClean="0"/>
              <a:t>no disaster recovery).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a:t>
            </a:r>
            <a:r>
              <a:rPr lang="en-US" baseline="0" dirty="0" smtClean="0"/>
              <a:t> </a:t>
            </a:r>
            <a:r>
              <a:rPr lang="en-US" dirty="0" smtClean="0"/>
              <a:t>adapters and cache on the SAN can be overloaded (due to the other users) even when the QAD deployment is lightly loaded.</a:t>
            </a:r>
            <a:r>
              <a:rPr lang="en-US" baseline="0" dirty="0" smtClean="0"/>
              <a:t> </a:t>
            </a:r>
            <a:r>
              <a:rPr lang="en-US" dirty="0" smtClean="0"/>
              <a:t>This can affect the I/O performance of the QAD system, even when the disks presented to the operating system are showing</a:t>
            </a:r>
            <a:r>
              <a:rPr lang="en-US" baseline="0" dirty="0" smtClean="0"/>
              <a:t> </a:t>
            </a:r>
            <a:r>
              <a:rPr lang="en-US" dirty="0" smtClean="0"/>
              <a:t>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r>
              <a:rPr lang="en-US" dirty="0" smtClean="0"/>
              <a:t>RAID</a:t>
            </a:r>
            <a:r>
              <a:rPr lang="en-US" baseline="0" dirty="0" smtClean="0"/>
              <a:t> </a:t>
            </a:r>
            <a:r>
              <a:rPr lang="en-US" dirty="0" smtClean="0"/>
              <a:t>5 and RAID 10 provide equivalent performance when the disks are not under load. However, when disks are placed under load, RAID 5 shows the following characteristics </a:t>
            </a:r>
            <a:r>
              <a:rPr lang="en-US" i="0" dirty="0" smtClean="0"/>
              <a:t>(information taken from the following whitepaper “Comprehending the Tradeoffs between Deploying Oracle® Database on RAID 5 and RAID 10 Storage Configurations A Dell® Technical White Paper Database</a:t>
            </a:r>
          </a:p>
          <a:p>
            <a:pPr eaLnBrk="1" hangingPunct="1">
              <a:spcBef>
                <a:spcPct val="0"/>
              </a:spcBef>
            </a:pPr>
            <a:r>
              <a:rPr lang="en-US" i="0" dirty="0" smtClean="0"/>
              <a:t>Solutions Engineering By </a:t>
            </a:r>
            <a:r>
              <a:rPr lang="en-US" i="0" dirty="0" err="1" smtClean="0"/>
              <a:t>Sudhansu</a:t>
            </a:r>
            <a:r>
              <a:rPr lang="en-US" i="0" dirty="0" smtClean="0"/>
              <a:t> </a:t>
            </a:r>
            <a:r>
              <a:rPr lang="en-US" i="0" dirty="0" err="1" smtClean="0"/>
              <a:t>Sekhar</a:t>
            </a:r>
            <a:r>
              <a:rPr lang="en-US" i="0" dirty="0" smtClean="0"/>
              <a:t> and </a:t>
            </a:r>
            <a:r>
              <a:rPr lang="en-US" i="0" dirty="0" err="1" smtClean="0"/>
              <a:t>Raghunatha</a:t>
            </a:r>
            <a:r>
              <a:rPr lang="en-US" i="0" dirty="0" smtClean="0"/>
              <a:t> M Dell Product Group April 2009”).</a:t>
            </a:r>
          </a:p>
          <a:p>
            <a:pPr eaLnBrk="1" hangingPunct="1">
              <a:spcBef>
                <a:spcPct val="0"/>
              </a:spcBef>
            </a:pPr>
            <a:endParaRPr lang="en-US" i="1" dirty="0" smtClean="0"/>
          </a:p>
          <a:p>
            <a:pPr eaLnBrk="1" hangingPunct="1">
              <a:spcBef>
                <a:spcPct val="0"/>
              </a:spcBef>
            </a:pPr>
            <a:r>
              <a:rPr lang="en-US" dirty="0" smtClean="0"/>
              <a:t>IBM states</a:t>
            </a:r>
            <a:r>
              <a:rPr lang="en-US" baseline="0" dirty="0" smtClean="0"/>
              <a:t> “</a:t>
            </a:r>
            <a:r>
              <a:rPr lang="en-US" i="0" dirty="0" smtClean="0"/>
              <a:t>Because the number of disk level operations per write is greater for RAID-5 compared to mirroring (4 operations per write versus 2), mirroring performs better than RAID-5. With a 50:50 read/write ratio, RAID-5 can handle only about 60% of the ops that mirroring can handle.”</a:t>
            </a:r>
          </a:p>
          <a:p>
            <a:pPr eaLnBrk="1" hangingPunct="1">
              <a:spcBef>
                <a:spcPct val="0"/>
              </a:spcBef>
            </a:pPr>
            <a:endParaRPr lang="en-US" i="1" dirty="0" smtClean="0"/>
          </a:p>
          <a:p>
            <a:pPr eaLnBrk="1" hangingPunct="1">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r>
              <a:rPr lang="en-US" sz="2400" dirty="0" smtClean="0"/>
              <a:t>Given good server performance, optimal routing, adequate bandwidth,</a:t>
            </a:r>
            <a:r>
              <a:rPr lang="en-US" sz="2400" baseline="0" dirty="0" smtClean="0"/>
              <a:t> </a:t>
            </a:r>
            <a:r>
              <a:rPr lang="en-US" sz="2400" dirty="0" smtClean="0"/>
              <a:t>and low rates of data collision, sessions connecting from a remote network in the 50 to 250ms latency range should show the following:</a:t>
            </a:r>
          </a:p>
          <a:p>
            <a:pPr eaLnBrk="1" hangingPunct="1">
              <a:spcBef>
                <a:spcPct val="0"/>
              </a:spcBef>
            </a:pPr>
            <a:endParaRPr lang="en-US" sz="2400" dirty="0" smtClean="0"/>
          </a:p>
          <a:p>
            <a:pPr eaLnBrk="1" hangingPunct="1">
              <a:spcBef>
                <a:spcPct val="0"/>
              </a:spcBef>
              <a:buFont typeface="Arial" pitchFamily="34" charset="0"/>
              <a:buChar char="•"/>
            </a:pPr>
            <a:r>
              <a:rPr lang="en-US" sz="2000" dirty="0" smtClean="0"/>
              <a:t> Remote reporting takes a similar time to process as local reporting.</a:t>
            </a:r>
          </a:p>
          <a:p>
            <a:pPr eaLnBrk="1" hangingPunct="1">
              <a:spcBef>
                <a:spcPct val="0"/>
              </a:spcBef>
              <a:buFont typeface="Arial" pitchFamily="34" charset="0"/>
              <a:buChar char="•"/>
            </a:pPr>
            <a:r>
              <a:rPr lang="en-US" sz="2000" baseline="0" dirty="0" smtClean="0"/>
              <a:t> </a:t>
            </a:r>
            <a:r>
              <a:rPr lang="en-US" sz="2000" dirty="0" smtClean="0"/>
              <a:t>Transferring the generated report over the network to remote printers may take extra time.</a:t>
            </a:r>
          </a:p>
          <a:p>
            <a:pPr eaLnBrk="1" hangingPunct="1">
              <a:spcBef>
                <a:spcPct val="0"/>
              </a:spcBef>
              <a:buFont typeface="Arial" pitchFamily="34" charset="0"/>
              <a:buChar char="•"/>
            </a:pPr>
            <a:r>
              <a:rPr lang="en-US" sz="2000" baseline="0" dirty="0" smtClean="0"/>
              <a:t> </a:t>
            </a:r>
            <a:r>
              <a:rPr lang="en-US" sz="2000" dirty="0" smtClean="0"/>
              <a:t>Remote batch / intensive tasks (such as Invoice Print, Cost Rollups) take a similar time to process as local tasks if output files generated to the server or submitted as batch.</a:t>
            </a:r>
          </a:p>
          <a:p>
            <a:pPr eaLnBrk="1" hangingPunct="1">
              <a:spcBef>
                <a:spcPct val="0"/>
              </a:spcBef>
              <a:buFont typeface="Arial" pitchFamily="34" charset="0"/>
              <a:buChar char="•"/>
            </a:pPr>
            <a:r>
              <a:rPr lang="en-US" sz="2000" dirty="0" smtClean="0"/>
              <a:t> Some processes which interactively update the terminal screen (such as MRP) may take up to twice as long</a:t>
            </a:r>
            <a:r>
              <a:rPr lang="en-US" sz="2000" baseline="0" dirty="0" smtClean="0"/>
              <a:t> </a:t>
            </a:r>
            <a:r>
              <a:rPr lang="en-US" sz="2000" dirty="0" smtClean="0"/>
              <a:t>on slow networks.</a:t>
            </a:r>
          </a:p>
          <a:p>
            <a:pPr eaLnBrk="1" hangingPunct="1">
              <a:lnSpc>
                <a:spcPct val="80000"/>
              </a:lnSpc>
              <a:spcBef>
                <a:spcPct val="0"/>
              </a:spcBef>
            </a:pPr>
            <a:endParaRPr lang="en-US" dirty="0" smtClean="0"/>
          </a:p>
          <a:p>
            <a:pPr eaLnBrk="1" hangingPunct="1">
              <a:spcBef>
                <a:spcPct val="0"/>
              </a:spcBef>
            </a:pPr>
            <a:r>
              <a:rPr lang="en-US" sz="2400" dirty="0" smtClean="0"/>
              <a:t>Given good server performance, optimal routing, adequate bandwidth,</a:t>
            </a:r>
            <a:r>
              <a:rPr lang="en-US" sz="2400" baseline="0" dirty="0" smtClean="0"/>
              <a:t> </a:t>
            </a:r>
            <a:r>
              <a:rPr lang="en-US" sz="2400" dirty="0" smtClean="0"/>
              <a:t>and low rates of data collision, it is expected that sessions connecting from a remote network in the 50 to 250ms latency range should show the following:</a:t>
            </a:r>
          </a:p>
          <a:p>
            <a:pPr eaLnBrk="1" hangingPunct="1">
              <a:spcBef>
                <a:spcPct val="0"/>
              </a:spcBef>
            </a:pPr>
            <a:endParaRPr lang="en-US" sz="2400" dirty="0" smtClean="0"/>
          </a:p>
          <a:p>
            <a:pPr eaLnBrk="1" hangingPunct="1">
              <a:spcBef>
                <a:spcPct val="0"/>
              </a:spcBef>
              <a:buFont typeface="Arial" pitchFamily="34" charset="0"/>
              <a:buChar char="•"/>
            </a:pPr>
            <a:r>
              <a:rPr lang="en-US" sz="2000" dirty="0" smtClean="0"/>
              <a:t> Interactive / data entry tasks may take several times longer to provide a response than local tasks in </a:t>
            </a:r>
            <a:r>
              <a:rPr lang="en-US" sz="2000" u="sng" dirty="0" smtClean="0"/>
              <a:t>relative</a:t>
            </a:r>
            <a:r>
              <a:rPr lang="en-US" sz="2000" dirty="0" smtClean="0"/>
              <a:t> time.</a:t>
            </a:r>
          </a:p>
          <a:p>
            <a:pPr eaLnBrk="1" hangingPunct="1">
              <a:spcBef>
                <a:spcPct val="0"/>
              </a:spcBef>
              <a:buFont typeface="Arial" pitchFamily="34" charset="0"/>
              <a:buChar char="•"/>
            </a:pPr>
            <a:r>
              <a:rPr lang="en-US" sz="2000" i="0" dirty="0" smtClean="0"/>
              <a:t> However, </a:t>
            </a:r>
            <a:r>
              <a:rPr lang="en-US" sz="2000" dirty="0" smtClean="0"/>
              <a:t>the </a:t>
            </a:r>
            <a:r>
              <a:rPr lang="en-US" sz="2000" u="sng" dirty="0" smtClean="0"/>
              <a:t>absolute</a:t>
            </a:r>
            <a:r>
              <a:rPr lang="en-US" sz="2000" dirty="0" smtClean="0"/>
              <a:t> end-user response</a:t>
            </a:r>
            <a:r>
              <a:rPr lang="en-US" sz="2000" baseline="0" dirty="0" smtClean="0"/>
              <a:t> </a:t>
            </a:r>
            <a:r>
              <a:rPr lang="en-US" sz="2000" dirty="0" smtClean="0"/>
              <a:t>times are still expected to be within the typical boundaries of service</a:t>
            </a:r>
            <a:r>
              <a:rPr lang="en-US" sz="2000" baseline="0" dirty="0" smtClean="0"/>
              <a:t> </a:t>
            </a:r>
            <a:r>
              <a:rPr lang="en-US" sz="2000" dirty="0" smtClean="0"/>
              <a:t>level agreements / user acceptance.</a:t>
            </a:r>
          </a:p>
          <a:p>
            <a:pPr eaLnBrk="1" hangingPunct="1">
              <a:spcBef>
                <a:spcPct val="0"/>
              </a:spcBef>
              <a:buFont typeface="Arial" pitchFamily="34" charset="0"/>
              <a:buChar char="•"/>
            </a:pPr>
            <a:r>
              <a:rPr lang="en-US" sz="2000" dirty="0" smtClean="0"/>
              <a:t> Less than 0.5 seconds for field-to-field</a:t>
            </a:r>
            <a:r>
              <a:rPr lang="en-US" sz="2000" baseline="0" dirty="0" smtClean="0"/>
              <a:t> </a:t>
            </a:r>
            <a:r>
              <a:rPr lang="en-US" sz="2000" dirty="0" smtClean="0"/>
              <a:t>and less than 1 second for screen-to-screen navigation</a:t>
            </a:r>
          </a:p>
          <a:p>
            <a:pPr eaLnBrk="1" hangingPunct="1">
              <a:spcBef>
                <a:spcPct val="0"/>
              </a:spcBef>
              <a:buFont typeface="Arial" pitchFamily="34" charset="0"/>
              <a:buChar char="•"/>
            </a:pPr>
            <a:r>
              <a:rPr lang="en-US" sz="2000" dirty="0" smtClean="0"/>
              <a:t> Good levels of sustained end-user productivity</a:t>
            </a:r>
          </a:p>
          <a:p>
            <a:pPr eaLnBrk="1" hangingPunct="1">
              <a:lnSpc>
                <a:spcPct val="80000"/>
              </a:lnSpc>
              <a:spcBef>
                <a:spcPct val="0"/>
              </a:spcBef>
            </a:pP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err="1" smtClean="0"/>
              <a:t>Vmware</a:t>
            </a:r>
            <a:r>
              <a:rPr lang="en-US" dirty="0" smtClean="0"/>
              <a:t> </a:t>
            </a:r>
            <a:r>
              <a:rPr lang="en-US" dirty="0" err="1" smtClean="0"/>
              <a:t>vSphere</a:t>
            </a:r>
            <a:r>
              <a:rPr lang="en-US" dirty="0" smtClean="0"/>
              <a:t> can supply up to 85% of the responsiveness and </a:t>
            </a:r>
            <a:r>
              <a:rPr lang="en-US" b="0" dirty="0" smtClean="0"/>
              <a:t>capacity</a:t>
            </a:r>
            <a:r>
              <a:rPr lang="en-US" dirty="0" smtClean="0"/>
              <a:t>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err="1" smtClean="0"/>
              <a:t>Vmware</a:t>
            </a:r>
            <a:r>
              <a:rPr lang="en-US" dirty="0" smtClean="0"/>
              <a:t> has an absolute maximum ceiling on disk I/Os per second.</a:t>
            </a:r>
            <a:r>
              <a:rPr lang="en-US" baseline="0" dirty="0" smtClean="0"/>
              <a:t> </a:t>
            </a:r>
            <a:r>
              <a:rPr lang="en-US" dirty="0" smtClean="0"/>
              <a:t>This is 120k per VM</a:t>
            </a:r>
            <a:r>
              <a:rPr lang="en-US" baseline="0" dirty="0" smtClean="0"/>
              <a:t> </a:t>
            </a:r>
            <a:r>
              <a:rPr lang="en-US" dirty="0" smtClean="0"/>
              <a:t>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39</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r>
              <a:rPr lang="en-US" dirty="0" smtClean="0"/>
              <a:t>A single QAD database can be set up with multiple domains.</a:t>
            </a:r>
          </a:p>
          <a:p>
            <a:pPr eaLnBrk="1" hangingPunct="1">
              <a:spcBef>
                <a:spcPct val="0"/>
              </a:spcBef>
            </a:pPr>
            <a:endParaRPr lang="en-US" dirty="0" smtClean="0"/>
          </a:p>
          <a:p>
            <a:pPr eaLnBrk="1" hangingPunct="1">
              <a:spcBef>
                <a:spcPct val="0"/>
              </a:spcBef>
              <a:buFont typeface="Arial" pitchFamily="34" charset="0"/>
              <a:buChar char="•"/>
            </a:pPr>
            <a:r>
              <a:rPr lang="en-US" baseline="0" dirty="0" smtClean="0"/>
              <a:t> </a:t>
            </a:r>
            <a:r>
              <a:rPr lang="en-US" dirty="0" smtClean="0"/>
              <a:t>Each domain can have its own language.</a:t>
            </a:r>
          </a:p>
          <a:p>
            <a:pPr eaLnBrk="1" hangingPunct="1">
              <a:spcBef>
                <a:spcPct val="0"/>
              </a:spcBef>
              <a:buFont typeface="Arial" pitchFamily="34" charset="0"/>
              <a:buChar char="•"/>
            </a:pPr>
            <a:r>
              <a:rPr lang="en-US" dirty="0" smtClean="0"/>
              <a:t> Unicode allows for support of multiple code pages</a:t>
            </a:r>
            <a:r>
              <a:rPr lang="en-US" baseline="0" dirty="0" smtClean="0"/>
              <a:t> </a:t>
            </a:r>
            <a:r>
              <a:rPr lang="en-US" dirty="0" smtClean="0"/>
              <a:t>at the database level.</a:t>
            </a:r>
          </a:p>
          <a:p>
            <a:pPr eaLnBrk="1" hangingPunct="1">
              <a:spcBef>
                <a:spcPct val="0"/>
              </a:spcBef>
              <a:buFont typeface="Arial" pitchFamily="34" charset="0"/>
              <a:buChar char="•"/>
            </a:pPr>
            <a:r>
              <a:rPr lang="en-US" dirty="0" smtClean="0"/>
              <a:t> Some languages can operate within the same code page, others cannot.</a:t>
            </a:r>
            <a:r>
              <a:rPr lang="en-US" baseline="0" dirty="0" smtClean="0"/>
              <a:t> </a:t>
            </a:r>
            <a:r>
              <a:rPr lang="en-US" dirty="0" smtClean="0"/>
              <a:t>English/Chinese is OK, but Japanese/Chinese is not.</a:t>
            </a:r>
          </a:p>
          <a:p>
            <a:pPr eaLnBrk="1" hangingPunct="1">
              <a:spcBef>
                <a:spcPct val="0"/>
              </a:spcBef>
              <a:buFont typeface="Arial" pitchFamily="34" charset="0"/>
              <a:buChar char="•"/>
            </a:pPr>
            <a:r>
              <a:rPr lang="en-US" dirty="0" smtClean="0"/>
              <a:t> The QAD programs (r-code and libraries) support multiple languages.</a:t>
            </a:r>
          </a:p>
          <a:p>
            <a:pPr eaLnBrk="1" hangingPunct="1">
              <a:spcBef>
                <a:spcPct val="0"/>
              </a:spcBef>
              <a:buFont typeface="Arial" pitchFamily="34" charset="0"/>
              <a:buChar char="•"/>
            </a:pPr>
            <a:r>
              <a:rPr lang="en-US" dirty="0" smtClean="0"/>
              <a:t> Separate compiles are not required.</a:t>
            </a:r>
          </a:p>
          <a:p>
            <a:pPr eaLnBrk="1" hangingPunct="1">
              <a:spcBef>
                <a:spcPct val="0"/>
              </a:spcBef>
              <a:buFont typeface="Arial" pitchFamily="34" charset="0"/>
              <a:buChar char="•"/>
            </a:pPr>
            <a:r>
              <a:rPr lang="en-US" dirty="0" smtClean="0"/>
              <a:t> Core languages are released with the QAD base media.</a:t>
            </a:r>
          </a:p>
          <a:p>
            <a:pPr eaLnBrk="1" hangingPunct="1">
              <a:spcBef>
                <a:spcPct val="0"/>
              </a:spcBef>
              <a:buFont typeface="Arial" pitchFamily="34" charset="0"/>
              <a:buChar char="•"/>
            </a:pPr>
            <a:r>
              <a:rPr lang="en-US" dirty="0" smtClean="0"/>
              <a:t> Language updates are bundled on individual CDs/media.</a:t>
            </a:r>
          </a:p>
          <a:p>
            <a:pPr eaLnBrk="1" hangingPunct="1">
              <a:spcBef>
                <a:spcPct val="0"/>
              </a:spcBef>
              <a:buFont typeface="Arial" pitchFamily="34" charset="0"/>
              <a:buChar char="•"/>
            </a:pPr>
            <a:r>
              <a:rPr lang="en-US" dirty="0" smtClean="0"/>
              <a:t> You must update the QAD .NET User Interface</a:t>
            </a:r>
            <a:r>
              <a:rPr lang="en-US" baseline="0" dirty="0" smtClean="0"/>
              <a:t> </a:t>
            </a:r>
            <a:r>
              <a:rPr lang="en-US" dirty="0" smtClean="0"/>
              <a:t>after installing a new language.</a:t>
            </a:r>
          </a:p>
          <a:p>
            <a:pPr eaLnBrk="1" hangingPunct="1">
              <a:lnSpc>
                <a:spcPct val="80000"/>
              </a:lnSpc>
              <a:spcBef>
                <a:spcPct val="0"/>
              </a:spcBef>
            </a:pPr>
            <a:endParaRPr lang="en-US" dirty="0" smtClean="0"/>
          </a:p>
          <a:p>
            <a:pPr eaLnBrk="1" hangingPunct="1">
              <a:spcBef>
                <a:spcPct val="0"/>
              </a:spcBef>
            </a:pPr>
            <a:r>
              <a:rPr lang="en-US" dirty="0" smtClean="0"/>
              <a:t>Each user is assigned a default language.</a:t>
            </a:r>
          </a:p>
          <a:p>
            <a:pPr eaLnBrk="1" hangingPunct="1">
              <a:spcBef>
                <a:spcPct val="0"/>
              </a:spcBef>
            </a:pPr>
            <a:endParaRPr lang="en-US" dirty="0" smtClean="0"/>
          </a:p>
          <a:p>
            <a:pPr eaLnBrk="1" hangingPunct="1">
              <a:spcBef>
                <a:spcPct val="0"/>
              </a:spcBef>
            </a:pPr>
            <a:r>
              <a:rPr lang="en-US" dirty="0" smtClean="0"/>
              <a:t>When logging in via the .NET UI:</a:t>
            </a:r>
          </a:p>
          <a:p>
            <a:pPr eaLnBrk="1" hangingPunct="1">
              <a:spcBef>
                <a:spcPct val="0"/>
              </a:spcBef>
            </a:pPr>
            <a:endParaRPr lang="en-US" dirty="0" smtClean="0"/>
          </a:p>
          <a:p>
            <a:pPr eaLnBrk="1" hangingPunct="1">
              <a:spcBef>
                <a:spcPct val="0"/>
              </a:spcBef>
              <a:buFont typeface="Arial" pitchFamily="34" charset="0"/>
              <a:buChar char="•"/>
            </a:pPr>
            <a:r>
              <a:rPr lang="en-US" dirty="0" smtClean="0"/>
              <a:t> The user can access any domain in a Unicode database</a:t>
            </a:r>
            <a:r>
              <a:rPr lang="en-US" baseline="0" dirty="0" smtClean="0"/>
              <a:t> </a:t>
            </a:r>
            <a:r>
              <a:rPr lang="en-US" dirty="0" smtClean="0"/>
              <a:t>regardless of their default language.</a:t>
            </a:r>
          </a:p>
          <a:p>
            <a:pPr eaLnBrk="1" hangingPunct="1">
              <a:spcBef>
                <a:spcPct val="0"/>
              </a:spcBef>
              <a:buFont typeface="Arial" pitchFamily="34" charset="0"/>
              <a:buChar char="•"/>
            </a:pPr>
            <a:r>
              <a:rPr lang="en-US" dirty="0" smtClean="0"/>
              <a:t> The .NET UI clients are fully Unicode compliant.</a:t>
            </a:r>
          </a:p>
          <a:p>
            <a:pPr eaLnBrk="1" hangingPunct="1">
              <a:spcBef>
                <a:spcPct val="0"/>
              </a:spcBef>
              <a:buFont typeface="Arial" pitchFamily="34" charset="0"/>
              <a:buChar char="•"/>
            </a:pPr>
            <a:endParaRPr lang="en-US" dirty="0" smtClean="0"/>
          </a:p>
          <a:p>
            <a:pPr eaLnBrk="1" hangingPunct="1">
              <a:spcBef>
                <a:spcPct val="0"/>
              </a:spcBef>
            </a:pPr>
            <a:r>
              <a:rPr lang="en-US" dirty="0" smtClean="0"/>
              <a:t>When logging in via Character UI,</a:t>
            </a:r>
            <a:r>
              <a:rPr lang="en-US" baseline="0" dirty="0" smtClean="0"/>
              <a:t> u</a:t>
            </a:r>
            <a:r>
              <a:rPr lang="en-US" dirty="0" smtClean="0"/>
              <a:t>sers must log into a domain with a code page that is compatible with their default language.</a:t>
            </a:r>
          </a:p>
          <a:p>
            <a:pPr eaLnBrk="1" hangingPunct="1">
              <a:lnSpc>
                <a:spcPct val="80000"/>
              </a:lnSpc>
              <a:spcBef>
                <a:spcPct val="0"/>
              </a:spcBef>
            </a:pPr>
            <a:endParaRPr lang="en-US" dirty="0" smtClean="0"/>
          </a:p>
          <a:p>
            <a:pPr eaLnBrk="1" hangingPunct="1">
              <a:spcBef>
                <a:spcPct val="0"/>
              </a:spcBef>
            </a:pPr>
            <a:r>
              <a:rPr lang="en-US" dirty="0" smtClean="0"/>
              <a:t>All labels, menus, messages and field level help are stored dynamically in the QAD databases.</a:t>
            </a:r>
            <a:r>
              <a:rPr lang="en-US" baseline="0" dirty="0" smtClean="0"/>
              <a:t> </a:t>
            </a:r>
            <a:r>
              <a:rPr lang="en-US" dirty="0" smtClean="0"/>
              <a:t>For each installed language, there will be a complete set of the above data for that language.</a:t>
            </a:r>
          </a:p>
          <a:p>
            <a:pPr eaLnBrk="1" hangingPunct="1">
              <a:spcBef>
                <a:spcPct val="0"/>
              </a:spcBef>
            </a:pPr>
            <a:endParaRPr lang="en-US" dirty="0" smtClean="0"/>
          </a:p>
          <a:p>
            <a:pPr eaLnBrk="1" hangingPunct="1">
              <a:spcBef>
                <a:spcPct val="0"/>
              </a:spcBef>
            </a:pPr>
            <a:r>
              <a:rPr lang="en-US" dirty="0" smtClean="0"/>
              <a:t>Some customer-specific data such as order comments, accounts, sub-accounts,</a:t>
            </a:r>
            <a:r>
              <a:rPr lang="en-US" baseline="0" dirty="0" smtClean="0"/>
              <a:t> and so on, </a:t>
            </a:r>
            <a:r>
              <a:rPr lang="en-US" dirty="0" smtClean="0"/>
              <a:t>can be assigned language translations.</a:t>
            </a:r>
            <a:endParaRPr lang="en-US" baseline="0" dirty="0" smtClean="0"/>
          </a:p>
          <a:p>
            <a:pPr eaLnBrk="1" hangingPunct="1">
              <a:spcBef>
                <a:spcPct val="0"/>
              </a:spcBef>
            </a:pPr>
            <a:endParaRPr lang="en-US" baseline="0" dirty="0" smtClean="0"/>
          </a:p>
          <a:p>
            <a:pPr eaLnBrk="1" hangingPunct="1">
              <a:spcBef>
                <a:spcPct val="0"/>
              </a:spcBef>
            </a:pPr>
            <a:r>
              <a:rPr lang="en-US" dirty="0" smtClean="0"/>
              <a:t>Described in the QAD Financials User Guide.</a:t>
            </a:r>
          </a:p>
          <a:p>
            <a:pPr eaLnBrk="1" hangingPunct="1">
              <a:lnSpc>
                <a:spcPct val="80000"/>
              </a:lnSpc>
              <a:spcBef>
                <a:spcPct val="0"/>
              </a:spcBef>
            </a:pPr>
            <a:endParaRPr lang="en-US" dirty="0" smtClean="0"/>
          </a:p>
          <a:p>
            <a:pPr eaLnBrk="1" hangingPunct="1">
              <a:spcBef>
                <a:spcPct val="0"/>
              </a:spcBef>
            </a:pPr>
            <a:r>
              <a:rPr lang="en-US" dirty="0" smtClean="0"/>
              <a:t>Language Maintenance Activities  are defined in the QAD Financials User Guide:</a:t>
            </a:r>
          </a:p>
          <a:p>
            <a:pPr eaLnBrk="1" hangingPunct="1">
              <a:spcBef>
                <a:spcPct val="0"/>
              </a:spcBef>
            </a:pPr>
            <a:endParaRPr lang="en-US" dirty="0" smtClean="0"/>
          </a:p>
          <a:p>
            <a:pPr eaLnBrk="1" hangingPunct="1">
              <a:spcBef>
                <a:spcPct val="0"/>
              </a:spcBef>
              <a:buFont typeface="Arial" pitchFamily="34" charset="0"/>
              <a:buChar char="•"/>
            </a:pPr>
            <a:r>
              <a:rPr lang="en-US" dirty="0" smtClean="0"/>
              <a:t> Load the appropriate language data</a:t>
            </a:r>
          </a:p>
          <a:p>
            <a:pPr eaLnBrk="1" hangingPunct="1">
              <a:spcBef>
                <a:spcPct val="0"/>
              </a:spcBef>
              <a:buFont typeface="Arial" pitchFamily="34" charset="0"/>
              <a:buChar char="•"/>
            </a:pPr>
            <a:r>
              <a:rPr lang="en-US" dirty="0" smtClean="0"/>
              <a:t> Create countries for users (country </a:t>
            </a:r>
            <a:r>
              <a:rPr lang="en-US" smtClean="0"/>
              <a:t>create)</a:t>
            </a:r>
            <a:endParaRPr lang="en-US" baseline="0" dirty="0" smtClean="0"/>
          </a:p>
          <a:p>
            <a:pPr eaLnBrk="1" hangingPunct="1">
              <a:spcBef>
                <a:spcPct val="0"/>
              </a:spcBef>
              <a:buFont typeface="Arial" pitchFamily="34" charset="0"/>
              <a:buChar char="•"/>
            </a:pPr>
            <a:r>
              <a:rPr lang="en-US" dirty="0" smtClean="0"/>
              <a:t> ISO display defaults</a:t>
            </a:r>
          </a:p>
          <a:p>
            <a:pPr marL="0" lvl="2" eaLnBrk="1" hangingPunct="1">
              <a:spcBef>
                <a:spcPct val="0"/>
              </a:spcBef>
              <a:buFont typeface="Arial" pitchFamily="34" charset="0"/>
              <a:buChar char="•"/>
            </a:pPr>
            <a:r>
              <a:rPr lang="en-US" dirty="0" smtClean="0"/>
              <a:t> Assign each user a language and country code</a:t>
            </a:r>
          </a:p>
          <a:p>
            <a:pPr eaLnBrk="1" hangingPunct="1">
              <a:lnSpc>
                <a:spcPct val="80000"/>
              </a:lnSpc>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may run up to 20% slower.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a:t>
            </a:r>
            <a:r>
              <a:rPr lang="en-US" baseline="0" dirty="0" smtClean="0">
                <a:solidFill>
                  <a:srgbClr val="737373"/>
                </a:solidFill>
              </a:rPr>
              <a:t> previous </a:t>
            </a:r>
            <a:r>
              <a:rPr lang="en-US" dirty="0" smtClean="0">
                <a:solidFill>
                  <a:srgbClr val="737373"/>
                </a:solidFill>
              </a:rPr>
              <a:t>financials module was</a:t>
            </a:r>
            <a:r>
              <a:rPr lang="en-US" baseline="0" dirty="0" smtClean="0">
                <a:solidFill>
                  <a:srgbClr val="737373"/>
                </a:solidFill>
              </a:rPr>
              <a:t> </a:t>
            </a:r>
            <a:r>
              <a:rPr lang="en-US" dirty="0" smtClean="0">
                <a:solidFill>
                  <a:srgbClr val="737373"/>
                </a:solidFill>
              </a:rPr>
              <a:t>completely rewritten.  None of the</a:t>
            </a:r>
            <a:r>
              <a:rPr lang="en-US" baseline="0" dirty="0" smtClean="0">
                <a:solidFill>
                  <a:srgbClr val="737373"/>
                </a:solidFill>
              </a:rPr>
              <a:t> earlier </a:t>
            </a:r>
            <a:r>
              <a:rPr lang="en-US" dirty="0" smtClean="0">
                <a:solidFill>
                  <a:srgbClr val="737373"/>
                </a:solidFill>
              </a:rPr>
              <a:t>code or schema remain.</a:t>
            </a:r>
          </a:p>
          <a:p>
            <a:pPr eaLnBrk="1" hangingPunct="1">
              <a:spcBef>
                <a:spcPct val="0"/>
              </a:spcBef>
            </a:pPr>
            <a:endParaRPr lang="en-US" dirty="0" smtClean="0">
              <a:solidFill>
                <a:srgbClr val="737373"/>
              </a:solidFill>
            </a:endParaRPr>
          </a:p>
          <a:p>
            <a:pPr eaLnBrk="1" hangingPunct="1">
              <a:spcBef>
                <a:spcPct val="0"/>
              </a:spcBef>
            </a:pPr>
            <a:r>
              <a:rPr lang="en-US" dirty="0" smtClean="0">
                <a:solidFill>
                  <a:srgbClr val="737373"/>
                </a:solidFill>
              </a:rPr>
              <a:t>The architecture of the code is also new.</a:t>
            </a:r>
            <a:r>
              <a:rPr lang="en-US" baseline="0" dirty="0" smtClean="0">
                <a:solidFill>
                  <a:srgbClr val="737373"/>
                </a:solidFill>
              </a:rPr>
              <a:t> It was </a:t>
            </a:r>
            <a:r>
              <a:rPr lang="en-US" dirty="0" smtClean="0">
                <a:solidFill>
                  <a:srgbClr val="737373"/>
                </a:solidFill>
              </a:rPr>
              <a:t>written in a business-object / SOA 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r>
              <a:rPr lang="en-US" dirty="0" smtClean="0"/>
              <a:t>The first level is the .NET UI with this plug-in model.</a:t>
            </a:r>
            <a:r>
              <a:rPr lang="en-US" baseline="0" dirty="0" smtClean="0"/>
              <a:t> It </a:t>
            </a:r>
            <a:r>
              <a:rPr lang="en-US" dirty="0" smtClean="0"/>
              <a:t>provides a perfect home for an integration point. </a:t>
            </a:r>
          </a:p>
          <a:p>
            <a:pPr eaLnBrk="1" hangingPunct="1">
              <a:spcBef>
                <a:spcPct val="0"/>
              </a:spcBef>
            </a:pPr>
            <a:endParaRPr lang="en-US" dirty="0" smtClean="0"/>
          </a:p>
          <a:p>
            <a:pPr eaLnBrk="1" hangingPunct="1">
              <a:spcBef>
                <a:spcPct val="0"/>
              </a:spcBef>
            </a:pPr>
            <a:r>
              <a:rPr lang="en-US" dirty="0" smtClean="0"/>
              <a:t>The Finance product was</a:t>
            </a:r>
            <a:r>
              <a:rPr lang="en-US" baseline="0" dirty="0" smtClean="0"/>
              <a:t> </a:t>
            </a:r>
            <a:r>
              <a:rPr lang="en-US" dirty="0" smtClean="0"/>
              <a:t>already written in a native .NET User Interface. It</a:t>
            </a:r>
            <a:r>
              <a:rPr lang="en-US" baseline="0" dirty="0" smtClean="0"/>
              <a:t> </a:t>
            </a:r>
            <a:r>
              <a:rPr lang="en-US" dirty="0" smtClean="0"/>
              <a:t>is the only interface in the product; there is no character interface for Finance. </a:t>
            </a:r>
          </a:p>
          <a:p>
            <a:pPr eaLnBrk="1" hangingPunct="1">
              <a:spcBef>
                <a:spcPct val="0"/>
              </a:spcBef>
            </a:pPr>
            <a:endParaRPr lang="en-US" dirty="0" smtClean="0"/>
          </a:p>
          <a:p>
            <a:pPr eaLnBrk="1" hangingPunct="1">
              <a:spcBef>
                <a:spcPct val="0"/>
              </a:spcBef>
            </a:pPr>
            <a:r>
              <a:rPr lang="en-US" dirty="0" smtClean="0"/>
              <a:t>As a result, there</a:t>
            </a:r>
            <a:r>
              <a:rPr lang="en-US" baseline="0" dirty="0" smtClean="0"/>
              <a:t> are </a:t>
            </a:r>
            <a:r>
              <a:rPr lang="en-US" dirty="0" smtClean="0"/>
              <a:t>already the outer wrapping applications for things like logging in. The first step was to</a:t>
            </a:r>
            <a:r>
              <a:rPr lang="en-US" baseline="0" dirty="0" smtClean="0"/>
              <a:t> </a:t>
            </a:r>
            <a:r>
              <a:rPr lang="en-US" dirty="0" smtClean="0"/>
              <a:t>pull that out into its own, really to conform to the plug-in interface. At that point, the</a:t>
            </a:r>
            <a:r>
              <a:rPr lang="en-US" baseline="0" dirty="0" smtClean="0"/>
              <a:t> </a:t>
            </a:r>
            <a:r>
              <a:rPr lang="en-US" dirty="0" smtClean="0"/>
              <a:t>plug-in interface was being defined and really used the Finance product as the prototype model for that.</a:t>
            </a:r>
          </a:p>
          <a:p>
            <a:pPr eaLnBrk="1" hangingPunct="1">
              <a:spcBef>
                <a:spcPct val="0"/>
              </a:spcBef>
            </a:pPr>
            <a:endParaRPr lang="en-US" dirty="0" smtClean="0"/>
          </a:p>
          <a:p>
            <a:pPr eaLnBrk="1" hangingPunct="1">
              <a:spcBef>
                <a:spcPct val="0"/>
              </a:spcBef>
            </a:pPr>
            <a:r>
              <a:rPr lang="en-US" dirty="0" smtClean="0"/>
              <a:t>That is the first level of integration.</a:t>
            </a:r>
            <a:r>
              <a:rPr lang="en-US" baseline="0" dirty="0" smtClean="0"/>
              <a:t> It is similar to </a:t>
            </a:r>
            <a:r>
              <a:rPr lang="en-US" dirty="0" smtClean="0"/>
              <a:t>putting the plug-in interface</a:t>
            </a:r>
            <a:r>
              <a:rPr lang="en-US" baseline="0" dirty="0" smtClean="0"/>
              <a:t> </a:t>
            </a:r>
            <a:r>
              <a:rPr lang="en-US" dirty="0" smtClean="0"/>
              <a:t>around the Finance product and allowing</a:t>
            </a:r>
            <a:r>
              <a:rPr lang="en-US" baseline="0" dirty="0" smtClean="0"/>
              <a:t> </a:t>
            </a:r>
            <a:r>
              <a:rPr lang="en-US" dirty="0" smtClean="0"/>
              <a:t>it to be launched from .NET UI menu system.</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will offer a number of clearly defined services. These services have interfaces that describe how the services can be used.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a:t>
            </a:r>
            <a:r>
              <a:rPr lang="en-US" sz="1100" baseline="0" dirty="0" smtClean="0"/>
              <a:t> </a:t>
            </a:r>
            <a:r>
              <a:rPr lang="en-US" sz="1100" dirty="0" smtClean="0"/>
              <a:t>on the presentation layer,</a:t>
            </a:r>
            <a:r>
              <a:rPr lang="en-US" sz="1100" baseline="0" dirty="0" smtClean="0"/>
              <a:t> </a:t>
            </a:r>
            <a:r>
              <a:rPr lang="en-US" sz="1100" dirty="0" smtClean="0"/>
              <a:t>the </a:t>
            </a:r>
            <a:r>
              <a:rPr lang="en-US" sz="1100" dirty="0" err="1" smtClean="0"/>
              <a:t>AppShell</a:t>
            </a:r>
            <a:r>
              <a:rPr lang="en-US" sz="1100" dirty="0" smtClean="0"/>
              <a:t>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a:t>
            </a:r>
            <a:r>
              <a:rPr lang="en-US" sz="1100" baseline="0" dirty="0" smtClean="0"/>
              <a:t> </a:t>
            </a:r>
            <a:r>
              <a:rPr lang="en-US" sz="1100" dirty="0" smtClean="0"/>
              <a:t>on the app layer,</a:t>
            </a:r>
            <a:r>
              <a:rPr lang="en-US" sz="1100" baseline="0" dirty="0" smtClean="0"/>
              <a:t> </a:t>
            </a:r>
            <a:r>
              <a:rPr lang="en-US" sz="1100" dirty="0" smtClean="0"/>
              <a:t>specific components provide central functionality for the backend, like Session (for session management), Transaction (for logical transactions), Translations, and</a:t>
            </a:r>
            <a:r>
              <a:rPr lang="en-US" sz="1100" baseline="0" dirty="0" smtClean="0"/>
              <a:t> so on</a:t>
            </a:r>
            <a:r>
              <a:rPr lang="en-US" sz="1100" dirty="0" smtClean="0"/>
              <a:t>.</a:t>
            </a:r>
            <a:r>
              <a:rPr lang="en-US" sz="1100" baseline="0" dirty="0" smtClean="0"/>
              <a:t> T</a:t>
            </a:r>
            <a:r>
              <a:rPr lang="en-US" sz="1100" dirty="0" smtClean="0"/>
              <a:t>hese components have clearly defined interfaces,</a:t>
            </a:r>
            <a:r>
              <a:rPr lang="en-US" sz="1100" baseline="0" dirty="0" smtClean="0"/>
              <a:t> that </a:t>
            </a:r>
            <a:r>
              <a:rPr lang="en-US" sz="1100" dirty="0" smtClean="0"/>
              <a:t>can be called by any external consumer (whether it is the UI, or another party that integrates with the application core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a:t>
            </a:r>
            <a:r>
              <a:rPr lang="en-US" sz="1100" baseline="0" dirty="0" smtClean="0"/>
              <a:t> </a:t>
            </a:r>
            <a:r>
              <a:rPr lang="en-US" sz="1100" dirty="0" smtClean="0"/>
              <a:t>on the data access layer, the connection to the database, the possible queries and updates are implemented in a component. This component has a clear interface</a:t>
            </a:r>
            <a:r>
              <a:rPr lang="en-US" sz="1100" baseline="0" dirty="0" smtClean="0"/>
              <a:t> </a:t>
            </a:r>
            <a:r>
              <a:rPr lang="en-US" sz="1100" dirty="0" smtClean="0"/>
              <a:t>and is used by all business components in the system to get to the data. This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a:t>
            </a:r>
            <a:r>
              <a:rPr lang="en-US" sz="1100" baseline="0" dirty="0" smtClean="0"/>
              <a:t> </a:t>
            </a:r>
            <a:r>
              <a:rPr lang="en-US" sz="1100" dirty="0" smtClean="0"/>
              <a:t>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User interaction.</a:t>
            </a:r>
            <a:r>
              <a:rPr lang="en-US" sz="1100" baseline="0" dirty="0" smtClean="0"/>
              <a:t> P</a:t>
            </a:r>
            <a:r>
              <a:rPr lang="en-US" sz="1100" dirty="0" smtClean="0"/>
              <a:t>rovide the user access to the data (show the data on the screen), navigation in the system, provide the application menu, integration of the application on the client/UI level, and</a:t>
            </a:r>
            <a:r>
              <a:rPr lang="en-US" sz="1100" baseline="0" dirty="0" smtClean="0"/>
              <a:t> so on</a:t>
            </a:r>
            <a:r>
              <a:rPr lang="en-US" sz="1100" dirty="0" smtClean="0"/>
              <a:t>.</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Access to the data, calculation of data, validation of data, updates in related objects, query capabilities, meta information about objects,</a:t>
            </a:r>
            <a:r>
              <a:rPr lang="en-US" sz="1100" baseline="0" dirty="0" smtClean="0"/>
              <a:t> and so on</a:t>
            </a:r>
            <a:r>
              <a:rPr lang="en-US" sz="1100" dirty="0" smtClean="0"/>
              <a:t>.</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access: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a:t>
            </a:r>
            <a:r>
              <a:rPr lang="en-US" sz="1100" baseline="0" dirty="0" smtClean="0"/>
              <a:t> of the </a:t>
            </a:r>
            <a:r>
              <a:rPr lang="en-US" sz="1100" dirty="0" smtClean="0"/>
              <a:t>application</a:t>
            </a:r>
            <a:r>
              <a:rPr lang="en-US" sz="1100" baseline="0" dirty="0" smtClean="0"/>
              <a:t> </a:t>
            </a:r>
            <a:r>
              <a:rPr lang="en-US" sz="1100" dirty="0" smtClean="0"/>
              <a:t>allows</a:t>
            </a:r>
            <a:r>
              <a:rPr lang="en-US" sz="1100" baseline="0" dirty="0" smtClean="0"/>
              <a:t> </a:t>
            </a:r>
            <a:r>
              <a:rPr lang="en-US" sz="1100" dirty="0" smtClean="0"/>
              <a:t>components to more easily to evolve to other technologies</a:t>
            </a:r>
            <a:r>
              <a:rPr lang="en-US" sz="1100" baseline="0" dirty="0" smtClean="0"/>
              <a:t> </a:t>
            </a:r>
            <a:r>
              <a:rPr lang="en-US" sz="1100" dirty="0" smtClean="0"/>
              <a:t>and to be more independent.</a:t>
            </a:r>
            <a:r>
              <a:rPr lang="en-US" sz="1100" baseline="0" dirty="0" smtClean="0"/>
              <a:t> </a:t>
            </a:r>
            <a:r>
              <a:rPr lang="en-US" sz="1100" dirty="0" smtClean="0"/>
              <a:t>UI technology is moving much faster than the technology used for the business logic. This is why it is very important to have the separation in layers</a:t>
            </a:r>
            <a:r>
              <a:rPr lang="en-US" sz="1100" baseline="0" dirty="0" smtClean="0"/>
              <a:t> </a:t>
            </a:r>
            <a:r>
              <a:rPr lang="en-US" sz="1100" dirty="0" smtClean="0"/>
              <a:t>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allows</a:t>
            </a:r>
            <a:r>
              <a:rPr lang="en-US" sz="1100" baseline="0" dirty="0" smtClean="0"/>
              <a:t> for </a:t>
            </a:r>
            <a:r>
              <a:rPr lang="en-US" sz="1100" dirty="0" smtClean="0"/>
              <a:t>easier customization and extensions of the standard functionality at</a:t>
            </a:r>
            <a:r>
              <a:rPr lang="en-US" sz="1100" baseline="0" dirty="0" smtClean="0"/>
              <a:t> </a:t>
            </a:r>
            <a:r>
              <a:rPr lang="en-US" sz="1100" dirty="0" smtClean="0"/>
              <a:t>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b="0" dirty="0" smtClean="0"/>
              <a:t>Note: Technical or performance constraints may, in specific areas, override the QRA.</a:t>
            </a:r>
          </a:p>
          <a:p>
            <a:pPr eaLnBrk="1" hangingPunct="1">
              <a:lnSpc>
                <a:spcPct val="80000"/>
              </a:lnSpc>
              <a:spcBef>
                <a:spcPct val="0"/>
              </a:spcBef>
            </a:pPr>
            <a:endParaRPr lang="en-US" sz="1100"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12/3/2012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2012.1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December 2012</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2012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48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Integration Components</a:t>
            </a:r>
          </a:p>
        </p:txBody>
      </p:sp>
      <p:pic>
        <p:nvPicPr>
          <p:cNvPr id="34819" name="Picture 2"/>
          <p:cNvPicPr>
            <a:picLocks noChangeAspect="1" noChangeArrowheads="1"/>
          </p:cNvPicPr>
          <p:nvPr/>
        </p:nvPicPr>
        <p:blipFill>
          <a:blip r:embed="rId3" cstate="print"/>
          <a:srcRect/>
          <a:stretch>
            <a:fillRect/>
          </a:stretch>
        </p:blipFill>
        <p:spPr bwMode="auto">
          <a:xfrm>
            <a:off x="368300" y="960438"/>
            <a:ext cx="3724275" cy="3205162"/>
          </a:xfrm>
          <a:prstGeom prst="rect">
            <a:avLst/>
          </a:prstGeom>
          <a:noFill/>
          <a:ln w="9525">
            <a:noFill/>
            <a:miter lim="800000"/>
            <a:headEnd/>
            <a:tailEnd/>
          </a:ln>
        </p:spPr>
      </p:pic>
      <p:pic>
        <p:nvPicPr>
          <p:cNvPr id="34820" name="Picture 3"/>
          <p:cNvPicPr>
            <a:picLocks noChangeAspect="1" noChangeArrowheads="1"/>
          </p:cNvPicPr>
          <p:nvPr/>
        </p:nvPicPr>
        <p:blipFill>
          <a:blip r:embed="rId4" cstate="print"/>
          <a:srcRect/>
          <a:stretch>
            <a:fillRect/>
          </a:stretch>
        </p:blipFill>
        <p:spPr bwMode="auto">
          <a:xfrm>
            <a:off x="4281488" y="2578100"/>
            <a:ext cx="4624387" cy="2879725"/>
          </a:xfrm>
          <a:prstGeom prst="rect">
            <a:avLst/>
          </a:prstGeom>
          <a:noFill/>
          <a:ln w="9525">
            <a:noFill/>
            <a:miter lim="800000"/>
            <a:headEnd/>
            <a:tailEnd/>
          </a:ln>
        </p:spPr>
      </p:pic>
      <p:sp>
        <p:nvSpPr>
          <p:cNvPr id="34821" name="TextBox 8"/>
          <p:cNvSpPr txBox="1">
            <a:spLocks noChangeArrowheads="1"/>
          </p:cNvSpPr>
          <p:nvPr/>
        </p:nvSpPr>
        <p:spPr bwMode="auto">
          <a:xfrm>
            <a:off x="341313" y="4548188"/>
            <a:ext cx="3963987" cy="641350"/>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There </a:t>
            </a:r>
            <a:r>
              <a:rPr lang="en-US" dirty="0">
                <a:solidFill>
                  <a:srgbClr val="666666"/>
                </a:solidFill>
                <a:latin typeface="Century Gothic" pitchFamily="34" charset="0"/>
              </a:rPr>
              <a:t>is no Character UI for</a:t>
            </a:r>
          </a:p>
          <a:p>
            <a:r>
              <a:rPr lang="en-US" dirty="0">
                <a:solidFill>
                  <a:srgbClr val="666666"/>
                </a:solidFill>
                <a:latin typeface="Century Gothic" pitchFamily="34" charset="0"/>
              </a:rPr>
              <a:t>QAD Enterprise Financials</a:t>
            </a:r>
          </a:p>
        </p:txBody>
      </p:sp>
      <p:sp>
        <p:nvSpPr>
          <p:cNvPr id="34822" name="TextBox 9"/>
          <p:cNvSpPr txBox="1">
            <a:spLocks noChangeArrowheads="1"/>
          </p:cNvSpPr>
          <p:nvPr/>
        </p:nvSpPr>
        <p:spPr bwMode="auto">
          <a:xfrm>
            <a:off x="4403724" y="1371600"/>
            <a:ext cx="4283076" cy="915988"/>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Each </a:t>
            </a:r>
            <a:r>
              <a:rPr lang="en-US" dirty="0">
                <a:solidFill>
                  <a:srgbClr val="666666"/>
                </a:solidFill>
                <a:latin typeface="Century Gothic" pitchFamily="34" charset="0"/>
              </a:rPr>
              <a:t>client needs a valid authenticated session to access the business logic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QAD Reference Architecture (QRA) describes QAD's strategic architectural goals for its products.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sp>
        <p:nvSpPr>
          <p:cNvPr id="38914" name="TextBox 4"/>
          <p:cNvSpPr txBox="1">
            <a:spLocks noChangeArrowheads="1"/>
          </p:cNvSpPr>
          <p:nvPr/>
        </p:nvSpPr>
        <p:spPr bwMode="auto">
          <a:xfrm>
            <a:off x="231775" y="203200"/>
            <a:ext cx="8288338" cy="461963"/>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QRA Logical Realization</a:t>
            </a:r>
          </a:p>
        </p:txBody>
      </p:sp>
      <p:pic>
        <p:nvPicPr>
          <p:cNvPr id="38915" name="Picture 2"/>
          <p:cNvPicPr>
            <a:picLocks noChangeAspect="1" noChangeArrowheads="1"/>
          </p:cNvPicPr>
          <p:nvPr/>
        </p:nvPicPr>
        <p:blipFill>
          <a:blip r:embed="rId3" cstate="print"/>
          <a:srcRect/>
          <a:stretch>
            <a:fillRect/>
          </a:stretch>
        </p:blipFill>
        <p:spPr bwMode="auto">
          <a:xfrm>
            <a:off x="1316038" y="1306513"/>
            <a:ext cx="6942137" cy="43116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 Management</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Combined Schema and Object Datasets</a:t>
            </a:r>
          </a:p>
        </p:txBody>
      </p:sp>
      <p:sp>
        <p:nvSpPr>
          <p:cNvPr id="43011" name="Content Placeholder 3"/>
          <p:cNvSpPr>
            <a:spLocks noGrp="1"/>
          </p:cNvSpPr>
          <p:nvPr>
            <p:ph idx="1"/>
          </p:nvPr>
        </p:nvSpPr>
        <p:spPr bwMode="auto">
          <a:xfrm>
            <a:off x="357188" y="1951038"/>
            <a:ext cx="8412480" cy="3644900"/>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Enterprise Financials has completely new tables and entity relationships</a:t>
            </a:r>
          </a:p>
          <a:p>
            <a:pPr eaLnBrk="1" hangingPunct="1">
              <a:lnSpc>
                <a:spcPct val="95000"/>
              </a:lnSpc>
              <a:buClr>
                <a:srgbClr val="FF9900"/>
              </a:buClr>
            </a:pPr>
            <a:r>
              <a:rPr lang="en-US" dirty="0" smtClean="0">
                <a:solidFill>
                  <a:srgbClr val="737373"/>
                </a:solidFill>
              </a:rPr>
              <a:t>But they are defined in the existing mfg schema</a:t>
            </a:r>
          </a:p>
          <a:p>
            <a:pPr eaLnBrk="1" hangingPunct="1">
              <a:lnSpc>
                <a:spcPct val="95000"/>
              </a:lnSpc>
              <a:buClr>
                <a:srgbClr val="FF9900"/>
              </a:buClr>
            </a:pPr>
            <a:r>
              <a:rPr lang="en-US" dirty="0" smtClean="0">
                <a:solidFill>
                  <a:srgbClr val="737373"/>
                </a:solidFill>
              </a:rPr>
              <a:t>The data associated with business objects is passed between the different layers using an object dataset</a:t>
            </a:r>
          </a:p>
          <a:p>
            <a:pPr lvl="1" eaLnBrk="1" hangingPunct="1">
              <a:lnSpc>
                <a:spcPct val="95000"/>
              </a:lnSpc>
              <a:buClr>
                <a:srgbClr val="FF9900"/>
              </a:buClr>
            </a:pPr>
            <a:r>
              <a:rPr lang="en-US" dirty="0" err="1" smtClean="0">
                <a:solidFill>
                  <a:srgbClr val="737373"/>
                </a:solidFill>
              </a:rPr>
              <a:t>OpenEdge</a:t>
            </a:r>
            <a:r>
              <a:rPr lang="en-US" dirty="0" smtClean="0">
                <a:solidFill>
                  <a:srgbClr val="737373"/>
                </a:solidFill>
              </a:rPr>
              <a:t> </a:t>
            </a:r>
            <a:r>
              <a:rPr lang="en-US" dirty="0" err="1" smtClean="0">
                <a:solidFill>
                  <a:srgbClr val="737373"/>
                </a:solidFill>
              </a:rPr>
              <a:t>ProDatasets</a:t>
            </a:r>
            <a:r>
              <a:rPr lang="en-US" dirty="0" smtClean="0">
                <a:solidFill>
                  <a:srgbClr val="737373"/>
                </a:solidFill>
              </a:rPr>
              <a:t>  (business logic layer)</a:t>
            </a:r>
          </a:p>
          <a:p>
            <a:pPr lvl="1" eaLnBrk="1" hangingPunct="1">
              <a:lnSpc>
                <a:spcPct val="95000"/>
              </a:lnSpc>
              <a:buClr>
                <a:srgbClr val="FF9900"/>
              </a:buClr>
            </a:pPr>
            <a:r>
              <a:rPr lang="en-US" dirty="0" smtClean="0">
                <a:solidFill>
                  <a:srgbClr val="737373"/>
                </a:solidFill>
              </a:rPr>
              <a:t>Microsoft .NET data sets (presentation layer)</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43012" name="Picture 5"/>
          <p:cNvPicPr>
            <a:picLocks noChangeAspect="1" noChangeArrowheads="1"/>
          </p:cNvPicPr>
          <p:nvPr/>
        </p:nvPicPr>
        <p:blipFill>
          <a:blip r:embed="rId3" cstate="print"/>
          <a:srcRect/>
          <a:stretch>
            <a:fillRect/>
          </a:stretch>
        </p:blipFill>
        <p:spPr bwMode="auto">
          <a:xfrm>
            <a:off x="2352675" y="877888"/>
            <a:ext cx="3887788" cy="1066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What’s New in Enterprise Edition?</a:t>
            </a:r>
          </a:p>
        </p:txBody>
      </p:sp>
      <p:sp>
        <p:nvSpPr>
          <p:cNvPr id="10" name="Content Placeholder 3"/>
          <p:cNvSpPr>
            <a:spLocks noGrp="1"/>
          </p:cNvSpPr>
          <p:nvPr>
            <p:ph idx="1"/>
          </p:nvPr>
        </p:nvSpPr>
        <p:spPr>
          <a:xfrm>
            <a:off x="576263" y="1085850"/>
            <a:ext cx="7404100" cy="3922713"/>
          </a:xfrm>
        </p:spPr>
        <p:txBody>
          <a:bodyPr>
            <a:normAutofit/>
          </a:bodyPr>
          <a:lstStyle/>
          <a:p>
            <a:pPr eaLnBrk="1" fontAlgn="auto" hangingPunct="1">
              <a:lnSpc>
                <a:spcPct val="95000"/>
              </a:lnSpc>
              <a:spcAft>
                <a:spcPts val="0"/>
              </a:spcAft>
              <a:defRPr/>
            </a:pPr>
            <a:r>
              <a:rPr lang="en-US" smtClean="0">
                <a:solidFill>
                  <a:srgbClr val="737373"/>
                </a:solidFill>
                <a:latin typeface="+mn-lt"/>
              </a:rPr>
              <a:t>New Business Intelligence Modules</a:t>
            </a:r>
          </a:p>
          <a:p>
            <a:pPr eaLnBrk="1" fontAlgn="auto" hangingPunct="1">
              <a:lnSpc>
                <a:spcPct val="95000"/>
              </a:lnSpc>
              <a:spcAft>
                <a:spcPts val="0"/>
              </a:spcAft>
              <a:defRPr/>
            </a:pPr>
            <a:r>
              <a:rPr lang="en-US" smtClean="0">
                <a:solidFill>
                  <a:srgbClr val="737373"/>
                </a:solidFill>
                <a:latin typeface="+mn-lt"/>
              </a:rPr>
              <a:t>Expanded Operational Metrics capability</a:t>
            </a:r>
          </a:p>
          <a:p>
            <a:pPr eaLnBrk="1" fontAlgn="auto" hangingPunct="1">
              <a:lnSpc>
                <a:spcPct val="95000"/>
              </a:lnSpc>
              <a:spcAft>
                <a:spcPts val="0"/>
              </a:spcAft>
              <a:defRPr/>
            </a:pPr>
            <a:r>
              <a:rPr lang="en-US" smtClean="0">
                <a:solidFill>
                  <a:srgbClr val="737373"/>
                </a:solidFill>
                <a:latin typeface="+mn-lt"/>
              </a:rPr>
              <a:t>New Mobile and Tablet Browses</a:t>
            </a:r>
          </a:p>
          <a:p>
            <a:pPr eaLnBrk="1" fontAlgn="auto" hangingPunct="1">
              <a:lnSpc>
                <a:spcPct val="95000"/>
              </a:lnSpc>
              <a:spcAft>
                <a:spcPts val="0"/>
              </a:spcAft>
              <a:defRPr/>
            </a:pPr>
            <a:r>
              <a:rPr lang="en-US" smtClean="0">
                <a:solidFill>
                  <a:srgbClr val="737373"/>
                </a:solidFill>
                <a:latin typeface="+mn-lt"/>
              </a:rPr>
              <a:t>Business Process Management (early adopter)</a:t>
            </a:r>
          </a:p>
          <a:p>
            <a:pPr eaLnBrk="1" fontAlgn="auto" hangingPunct="1">
              <a:lnSpc>
                <a:spcPct val="95000"/>
              </a:lnSpc>
              <a:spcAft>
                <a:spcPts val="0"/>
              </a:spcAft>
              <a:defRPr/>
            </a:pPr>
            <a:r>
              <a:rPr lang="en-US" smtClean="0">
                <a:solidFill>
                  <a:srgbClr val="737373"/>
                </a:solidFill>
                <a:latin typeface="+mn-lt"/>
              </a:rPr>
              <a:t>Demand Planning 7.0</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92321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What’s New in EE Installation and Administration?</a:t>
            </a:r>
          </a:p>
        </p:txBody>
      </p:sp>
      <p:sp>
        <p:nvSpPr>
          <p:cNvPr id="10" name="Content Placeholder 3"/>
          <p:cNvSpPr>
            <a:spLocks noGrp="1"/>
          </p:cNvSpPr>
          <p:nvPr>
            <p:ph idx="1"/>
          </p:nvPr>
        </p:nvSpPr>
        <p:spPr>
          <a:xfrm>
            <a:off x="576263" y="1085850"/>
            <a:ext cx="7404100" cy="3922713"/>
          </a:xfrm>
        </p:spPr>
        <p:txBody>
          <a:bodyPr>
            <a:normAutofit/>
          </a:bodyPr>
          <a:lstStyle/>
          <a:p>
            <a:pPr eaLnBrk="1" fontAlgn="auto" hangingPunct="1">
              <a:lnSpc>
                <a:spcPct val="95000"/>
              </a:lnSpc>
              <a:spcAft>
                <a:spcPts val="0"/>
              </a:spcAft>
              <a:buNone/>
              <a:defRPr/>
            </a:pPr>
            <a:r>
              <a:rPr lang="en-US" smtClean="0">
                <a:solidFill>
                  <a:srgbClr val="737373"/>
                </a:solidFill>
                <a:latin typeface="+mn-lt"/>
              </a:rPr>
              <a:t>QDT now supports:</a:t>
            </a:r>
          </a:p>
          <a:p>
            <a:pPr eaLnBrk="1" fontAlgn="auto" hangingPunct="1">
              <a:lnSpc>
                <a:spcPct val="95000"/>
              </a:lnSpc>
              <a:spcAft>
                <a:spcPts val="0"/>
              </a:spcAft>
              <a:defRPr/>
            </a:pPr>
            <a:r>
              <a:rPr lang="en-US" smtClean="0">
                <a:solidFill>
                  <a:srgbClr val="737373"/>
                </a:solidFill>
                <a:latin typeface="+mn-lt"/>
              </a:rPr>
              <a:t>EE for Oracle installs</a:t>
            </a:r>
          </a:p>
          <a:p>
            <a:pPr eaLnBrk="1" fontAlgn="auto" hangingPunct="1">
              <a:lnSpc>
                <a:spcPct val="95000"/>
              </a:lnSpc>
              <a:spcAft>
                <a:spcPts val="0"/>
              </a:spcAft>
              <a:defRPr/>
            </a:pPr>
            <a:r>
              <a:rPr lang="en-US" smtClean="0">
                <a:solidFill>
                  <a:srgbClr val="737373"/>
                </a:solidFill>
                <a:latin typeface="+mn-lt"/>
              </a:rPr>
              <a:t>Use of a RAM disk for faster EE configuration</a:t>
            </a:r>
          </a:p>
          <a:p>
            <a:pPr eaLnBrk="1" fontAlgn="auto" hangingPunct="1">
              <a:lnSpc>
                <a:spcPct val="95000"/>
              </a:lnSpc>
              <a:spcAft>
                <a:spcPts val="0"/>
              </a:spcAft>
              <a:defRPr/>
            </a:pPr>
            <a:r>
              <a:rPr lang="en-US" smtClean="0">
                <a:solidFill>
                  <a:srgbClr val="737373"/>
                </a:solidFill>
                <a:latin typeface="+mn-lt"/>
              </a:rPr>
              <a:t>Different locations for individual production DBs during EE configuration</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Technical Differences</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Standard Edition versus Enterprise Edition</a:t>
            </a:r>
          </a:p>
        </p:txBody>
      </p:sp>
      <p:sp>
        <p:nvSpPr>
          <p:cNvPr id="47107" name="Content Placeholder 3"/>
          <p:cNvSpPr>
            <a:spLocks noGrp="1"/>
          </p:cNvSpPr>
          <p:nvPr>
            <p:ph idx="1"/>
          </p:nvPr>
        </p:nvSpPr>
        <p:spPr bwMode="auto">
          <a:xfrm>
            <a:off x="376238" y="1085850"/>
            <a:ext cx="8412480" cy="47926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85000"/>
              </a:lnSpc>
              <a:buClr>
                <a:srgbClr val="FF9900"/>
              </a:buClr>
              <a:buNone/>
            </a:pPr>
            <a:r>
              <a:rPr lang="en-US" sz="2200" dirty="0" smtClean="0">
                <a:solidFill>
                  <a:srgbClr val="737373"/>
                </a:solidFill>
              </a:rPr>
              <a:t>QAD Enterprise Edition has:</a:t>
            </a:r>
          </a:p>
          <a:p>
            <a:pPr eaLnBrk="1" hangingPunct="1">
              <a:lnSpc>
                <a:spcPct val="85000"/>
              </a:lnSpc>
              <a:buClr>
                <a:srgbClr val="FF9900"/>
              </a:buClr>
            </a:pPr>
            <a:r>
              <a:rPr lang="en-US" sz="2000" dirty="0" smtClean="0">
                <a:solidFill>
                  <a:srgbClr val="737373"/>
                </a:solidFill>
              </a:rPr>
              <a:t>An additional Financials </a:t>
            </a:r>
            <a:r>
              <a:rPr lang="en-US" sz="2000" dirty="0" err="1" smtClean="0">
                <a:solidFill>
                  <a:srgbClr val="737373"/>
                </a:solidFill>
              </a:rPr>
              <a:t>AppServer</a:t>
            </a:r>
            <a:endParaRPr lang="en-US" sz="2000" dirty="0" smtClean="0">
              <a:solidFill>
                <a:srgbClr val="737373"/>
              </a:solidFill>
            </a:endParaRPr>
          </a:p>
          <a:p>
            <a:pPr lvl="1" eaLnBrk="1" hangingPunct="1">
              <a:lnSpc>
                <a:spcPct val="85000"/>
              </a:lnSpc>
              <a:buClr>
                <a:srgbClr val="FF9900"/>
              </a:buClr>
            </a:pPr>
            <a:r>
              <a:rPr lang="en-US" sz="2000" dirty="0" smtClean="0">
                <a:solidFill>
                  <a:srgbClr val="737373"/>
                </a:solidFill>
              </a:rPr>
              <a:t>Additional Financials Proxies and APIs</a:t>
            </a:r>
          </a:p>
          <a:p>
            <a:pPr lvl="1" eaLnBrk="1" hangingPunct="1">
              <a:lnSpc>
                <a:spcPct val="85000"/>
              </a:lnSpc>
              <a:buClr>
                <a:srgbClr val="FF9900"/>
              </a:buClr>
            </a:pPr>
            <a:r>
              <a:rPr lang="en-US" sz="2000" dirty="0" err="1" smtClean="0">
                <a:solidFill>
                  <a:srgbClr val="737373"/>
                </a:solidFill>
              </a:rPr>
              <a:t>AppServer</a:t>
            </a:r>
            <a:r>
              <a:rPr lang="en-US" sz="2000" dirty="0" smtClean="0">
                <a:solidFill>
                  <a:srgbClr val="737373"/>
                </a:solidFill>
              </a:rPr>
              <a:t> Integration between Financials and legacy ERP</a:t>
            </a:r>
          </a:p>
          <a:p>
            <a:pPr eaLnBrk="1" hangingPunct="1">
              <a:lnSpc>
                <a:spcPct val="85000"/>
              </a:lnSpc>
              <a:buClr>
                <a:srgbClr val="FF9900"/>
              </a:buClr>
            </a:pPr>
            <a:r>
              <a:rPr lang="en-US" sz="2000" dirty="0" smtClean="0">
                <a:solidFill>
                  <a:srgbClr val="737373"/>
                </a:solidFill>
              </a:rPr>
              <a:t>XML-based configuration files for Financials</a:t>
            </a:r>
          </a:p>
          <a:p>
            <a:pPr eaLnBrk="1" hangingPunct="1">
              <a:lnSpc>
                <a:spcPct val="85000"/>
              </a:lnSpc>
              <a:buClr>
                <a:srgbClr val="FF9900"/>
              </a:buClr>
            </a:pPr>
            <a:r>
              <a:rPr lang="en-US" sz="2000" dirty="0" smtClean="0">
                <a:solidFill>
                  <a:srgbClr val="737373"/>
                </a:solidFill>
              </a:rPr>
              <a:t>QAD Financials </a:t>
            </a:r>
            <a:r>
              <a:rPr lang="en-US" sz="2000" dirty="0" err="1" smtClean="0">
                <a:solidFill>
                  <a:srgbClr val="737373"/>
                </a:solidFill>
              </a:rPr>
              <a:t>AppShell</a:t>
            </a:r>
            <a:r>
              <a:rPr lang="en-US" sz="2000" dirty="0" smtClean="0">
                <a:solidFill>
                  <a:srgbClr val="737373"/>
                </a:solidFill>
              </a:rPr>
              <a:t> plug-in (Silverlight)</a:t>
            </a:r>
          </a:p>
          <a:p>
            <a:pPr eaLnBrk="1" hangingPunct="1">
              <a:lnSpc>
                <a:spcPct val="85000"/>
              </a:lnSpc>
              <a:buClr>
                <a:srgbClr val="FF9900"/>
              </a:buClr>
            </a:pPr>
            <a:r>
              <a:rPr lang="en-US" sz="2000" dirty="0" smtClean="0">
                <a:solidFill>
                  <a:srgbClr val="737373"/>
                </a:solidFill>
              </a:rPr>
              <a:t>Financials Schema Replacement</a:t>
            </a:r>
          </a:p>
          <a:p>
            <a:pPr eaLnBrk="1" hangingPunct="1">
              <a:lnSpc>
                <a:spcPct val="85000"/>
              </a:lnSpc>
              <a:buClr>
                <a:srgbClr val="FF9900"/>
              </a:buClr>
            </a:pPr>
            <a:r>
              <a:rPr lang="en-US" sz="2000" dirty="0" smtClean="0">
                <a:solidFill>
                  <a:srgbClr val="737373"/>
                </a:solidFill>
              </a:rPr>
              <a:t>QAD Deployment Toolkit (QDT)</a:t>
            </a:r>
          </a:p>
          <a:p>
            <a:pPr eaLnBrk="1" hangingPunct="1">
              <a:lnSpc>
                <a:spcPct val="85000"/>
              </a:lnSpc>
              <a:buClr>
                <a:srgbClr val="FF9900"/>
              </a:buClr>
            </a:pPr>
            <a:r>
              <a:rPr lang="en-US" sz="2000" dirty="0" smtClean="0">
                <a:solidFill>
                  <a:srgbClr val="737373"/>
                </a:solidFill>
              </a:rPr>
              <a:t>Daemons</a:t>
            </a:r>
          </a:p>
          <a:p>
            <a:pPr eaLnBrk="1" hangingPunct="1">
              <a:lnSpc>
                <a:spcPct val="85000"/>
              </a:lnSpc>
              <a:buClr>
                <a:srgbClr val="FF9900"/>
              </a:buClr>
            </a:pPr>
            <a:r>
              <a:rPr lang="en-US" sz="2000" dirty="0" smtClean="0">
                <a:solidFill>
                  <a:srgbClr val="737373"/>
                </a:solidFill>
              </a:rPr>
              <a:t>New Security Model</a:t>
            </a:r>
          </a:p>
          <a:p>
            <a:pPr eaLnBrk="1" hangingPunct="1">
              <a:lnSpc>
                <a:spcPct val="85000"/>
              </a:lnSpc>
              <a:buClr>
                <a:srgbClr val="FF9900"/>
              </a:buClr>
            </a:pPr>
            <a:r>
              <a:rPr lang="en-US" sz="2000" dirty="0" smtClean="0">
                <a:solidFill>
                  <a:srgbClr val="737373"/>
                </a:solidFill>
              </a:rPr>
              <a:t>Financials Business Logic supplied in .pl library files</a:t>
            </a: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325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Business Intelligence</a:t>
            </a:r>
          </a:p>
        </p:txBody>
      </p:sp>
      <p:sp>
        <p:nvSpPr>
          <p:cNvPr id="5" name="Content Placeholder 3"/>
          <p:cNvSpPr>
            <a:spLocks noGrp="1"/>
          </p:cNvSpPr>
          <p:nvPr>
            <p:ph idx="1"/>
          </p:nvPr>
        </p:nvSpPr>
        <p:spPr>
          <a:xfrm>
            <a:off x="528638" y="1057275"/>
            <a:ext cx="8102600" cy="1541463"/>
          </a:xfrm>
        </p:spPr>
        <p:txBody>
          <a:bodyPr>
            <a:normAutofit/>
          </a:bodyPr>
          <a:lstStyle/>
          <a:p>
            <a:pPr marL="0" indent="0" eaLnBrk="1" fontAlgn="auto" hangingPunct="1">
              <a:lnSpc>
                <a:spcPct val="95000"/>
              </a:lnSpc>
              <a:spcAft>
                <a:spcPts val="0"/>
              </a:spcAft>
              <a:buNone/>
              <a:defRPr/>
            </a:pPr>
            <a:r>
              <a:rPr lang="en-US" sz="2200" dirty="0" smtClean="0">
                <a:solidFill>
                  <a:srgbClr val="737373"/>
                </a:solidFill>
              </a:rPr>
              <a:t>QAD BI provides a complete business intelligence solution consisting of three major components: QAD BI Data Warehouse Designer, QAD Modules and the QAD BI Portal to support Analytics, through Dashboards and reporting...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3252" name="Picture 2"/>
          <p:cNvPicPr>
            <a:picLocks noChangeAspect="1" noChangeArrowheads="1"/>
          </p:cNvPicPr>
          <p:nvPr/>
        </p:nvPicPr>
        <p:blipFill>
          <a:blip r:embed="rId3" cstate="print"/>
          <a:srcRect/>
          <a:stretch>
            <a:fillRect/>
          </a:stretch>
        </p:blipFill>
        <p:spPr bwMode="auto">
          <a:xfrm>
            <a:off x="4975225" y="2478088"/>
            <a:ext cx="3867150" cy="29718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a:solidFill>
                  <a:srgbClr val="666666"/>
                </a:solidFill>
                <a:latin typeface="Century Gothic" pitchFamily="34" charset="0"/>
              </a:rPr>
              <a:t>Deployment Planning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Distributed versus Centralized Hosting</a:t>
            </a:r>
          </a:p>
          <a:p>
            <a:pPr lvl="1" eaLnBrk="1" hangingPunct="1">
              <a:lnSpc>
                <a:spcPct val="95000"/>
              </a:lnSpc>
              <a:buClr>
                <a:srgbClr val="FF9900"/>
              </a:buClr>
            </a:pPr>
            <a:r>
              <a:rPr lang="en-US" dirty="0" smtClean="0">
                <a:solidFill>
                  <a:srgbClr val="737373"/>
                </a:solidFill>
              </a:rPr>
              <a:t>Sites, regional hubs, global hub?</a:t>
            </a:r>
          </a:p>
          <a:p>
            <a:pPr lvl="1" eaLnBrk="1" hangingPunct="1">
              <a:lnSpc>
                <a:spcPct val="95000"/>
              </a:lnSpc>
              <a:buClr>
                <a:srgbClr val="FF9900"/>
              </a:buClr>
            </a:pPr>
            <a:r>
              <a:rPr lang="en-US" dirty="0" smtClean="0">
                <a:solidFill>
                  <a:srgbClr val="737373"/>
                </a:solidFill>
              </a:rPr>
              <a:t>Onsite versus Hosted versus QAD On Demand</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 </a:t>
            </a:r>
            <a:r>
              <a:rPr lang="en-US" sz="2400" i="1" smtClean="0"/>
              <a:t>continued</a:t>
            </a:r>
            <a:endParaRPr lang="en-US" sz="240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err="1" smtClean="0">
                <a:solidFill>
                  <a:srgbClr val="737373"/>
                </a:solidFill>
              </a:rPr>
              <a:t>QXtend</a:t>
            </a:r>
            <a:r>
              <a:rPr lang="en-US" sz="2200" dirty="0" smtClean="0">
                <a:solidFill>
                  <a:srgbClr val="737373"/>
                </a:solidFill>
              </a:rPr>
              <a:t>,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cstate="print"/>
          <a:srcRect/>
          <a:stretch>
            <a:fillRect/>
          </a:stretch>
        </p:blipFill>
        <p:spPr bwMode="auto">
          <a:xfrm>
            <a:off x="600075" y="1792288"/>
            <a:ext cx="7546975" cy="3549650"/>
          </a:xfrm>
          <a:prstGeom prst="rect">
            <a:avLst/>
          </a:prstGeom>
          <a:noFill/>
          <a:ln w="9525">
            <a:noFill/>
            <a:miter lim="800000"/>
            <a:headEnd/>
            <a:tailEnd/>
          </a:ln>
        </p:spPr>
      </p:pic>
      <p:sp>
        <p:nvSpPr>
          <p:cNvPr id="62466"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Systems</a:t>
            </a:r>
          </a:p>
        </p:txBody>
      </p:sp>
      <p:pic>
        <p:nvPicPr>
          <p:cNvPr id="62467" name="Picture 3"/>
          <p:cNvPicPr>
            <a:picLocks noChangeAspect="1" noChangeArrowheads="1"/>
          </p:cNvPicPr>
          <p:nvPr/>
        </p:nvPicPr>
        <p:blipFill>
          <a:blip r:embed="rId3" cstate="print"/>
          <a:srcRect/>
          <a:stretch>
            <a:fillRect/>
          </a:stretch>
        </p:blipFill>
        <p:spPr bwMode="auto">
          <a:xfrm>
            <a:off x="6169025" y="1785938"/>
            <a:ext cx="1962150" cy="61912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3490" name="Content Placeholder 2"/>
          <p:cNvSpPr>
            <a:spLocks noGrp="1"/>
          </p:cNvSpPr>
          <p:nvPr>
            <p:ph sz="half" idx="1"/>
          </p:nvPr>
        </p:nvSpPr>
        <p:spPr bwMode="auto">
          <a:xfrm>
            <a:off x="461963" y="1263650"/>
            <a:ext cx="389572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AIX 5.3, 6.1, and 7.1</a:t>
            </a:r>
          </a:p>
          <a:p>
            <a:pPr eaLnBrk="1" hangingPunct="1">
              <a:lnSpc>
                <a:spcPct val="90000"/>
              </a:lnSpc>
              <a:buClr>
                <a:srgbClr val="FF9900"/>
              </a:buClr>
            </a:pPr>
            <a:r>
              <a:rPr lang="en-US" dirty="0" smtClean="0"/>
              <a:t>HP-UX</a:t>
            </a:r>
          </a:p>
          <a:p>
            <a:pPr lvl="1" eaLnBrk="1" hangingPunct="1">
              <a:lnSpc>
                <a:spcPct val="90000"/>
              </a:lnSpc>
              <a:buClr>
                <a:srgbClr val="FF9900"/>
              </a:buClr>
            </a:pPr>
            <a:r>
              <a:rPr lang="en-US" dirty="0" smtClean="0"/>
              <a:t>11iv2 and 11iv3</a:t>
            </a:r>
          </a:p>
          <a:p>
            <a:pPr lvl="1" eaLnBrk="1" hangingPunct="1">
              <a:lnSpc>
                <a:spcPct val="90000"/>
              </a:lnSpc>
              <a:buClr>
                <a:srgbClr val="FF9900"/>
              </a:buClr>
            </a:pPr>
            <a:r>
              <a:rPr lang="en-US" dirty="0" smtClean="0"/>
              <a:t>Expat XML Parser </a:t>
            </a:r>
            <a:r>
              <a:rPr lang="en-US" dirty="0" err="1" smtClean="0"/>
              <a:t>req’d</a:t>
            </a:r>
            <a:endParaRPr lang="en-US" dirty="0" smtClean="0"/>
          </a:p>
          <a:p>
            <a:pPr eaLnBrk="1" hangingPunct="1">
              <a:lnSpc>
                <a:spcPct val="90000"/>
              </a:lnSpc>
              <a:buClr>
                <a:srgbClr val="FF9900"/>
              </a:buClr>
            </a:pPr>
            <a:r>
              <a:rPr lang="en-US" dirty="0" smtClean="0"/>
              <a:t>Sun Solaris (SPARC) 9 and 10</a:t>
            </a:r>
          </a:p>
          <a:p>
            <a:pPr eaLnBrk="1" hangingPunct="1">
              <a:lnSpc>
                <a:spcPct val="90000"/>
              </a:lnSpc>
              <a:buClr>
                <a:srgbClr val="FF9900"/>
              </a:buClr>
            </a:pPr>
            <a:r>
              <a:rPr lang="en-US" dirty="0" smtClean="0"/>
              <a:t>Windows Server</a:t>
            </a:r>
          </a:p>
          <a:p>
            <a:pPr lvl="1" eaLnBrk="1" hangingPunct="1">
              <a:lnSpc>
                <a:spcPct val="90000"/>
              </a:lnSpc>
              <a:buClr>
                <a:srgbClr val="FF9900"/>
              </a:buClr>
            </a:pPr>
            <a:r>
              <a:rPr lang="en-US" dirty="0" smtClean="0"/>
              <a:t>2008</a:t>
            </a:r>
          </a:p>
          <a:p>
            <a:pPr lvl="1" eaLnBrk="1" hangingPunct="1">
              <a:lnSpc>
                <a:spcPct val="90000"/>
              </a:lnSpc>
              <a:buClr>
                <a:srgbClr val="FF9900"/>
              </a:buClr>
            </a:pPr>
            <a:r>
              <a:rPr lang="en-US" dirty="0" smtClean="0"/>
              <a:t>2003 and 2008 </a:t>
            </a:r>
            <a:r>
              <a:rPr lang="en-US" dirty="0" err="1" smtClean="0"/>
              <a:t>Svr</a:t>
            </a:r>
            <a:r>
              <a:rPr lang="en-US" dirty="0" smtClean="0"/>
              <a:t> R2</a:t>
            </a:r>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63491" name="Content Placeholder 3"/>
          <p:cNvSpPr>
            <a:spLocks noGrp="1"/>
          </p:cNvSpPr>
          <p:nvPr>
            <p:ph sz="half" idx="2"/>
          </p:nvPr>
        </p:nvSpPr>
        <p:spPr bwMode="auto">
          <a:xfrm>
            <a:off x="4743450" y="1225550"/>
            <a:ext cx="3900488"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Enterprise Linux</a:t>
            </a:r>
          </a:p>
          <a:p>
            <a:pPr lvl="1" eaLnBrk="1" hangingPunct="1">
              <a:buClr>
                <a:srgbClr val="FF9900"/>
              </a:buClr>
            </a:pPr>
            <a:r>
              <a:rPr lang="en-US" dirty="0" smtClean="0"/>
              <a:t>Red Hat Enterprise / Advanced Platform 4 update 5, 5</a:t>
            </a:r>
          </a:p>
          <a:p>
            <a:pPr lvl="1" eaLnBrk="1" hangingPunct="1">
              <a:buClr>
                <a:srgbClr val="FF9900"/>
              </a:buClr>
            </a:pPr>
            <a:r>
              <a:rPr lang="en-US" dirty="0" smtClean="0"/>
              <a:t>Red Hat </a:t>
            </a:r>
            <a:r>
              <a:rPr lang="en-US" dirty="0" err="1" smtClean="0"/>
              <a:t>Ent</a:t>
            </a:r>
            <a:r>
              <a:rPr lang="en-US" dirty="0" smtClean="0"/>
              <a:t> Desktop 4, 5, and 6</a:t>
            </a:r>
          </a:p>
          <a:p>
            <a:pPr lvl="1" eaLnBrk="1" hangingPunct="1">
              <a:buClr>
                <a:srgbClr val="FF9900"/>
              </a:buClr>
            </a:pPr>
            <a:r>
              <a:rPr lang="en-US" dirty="0" err="1" smtClean="0"/>
              <a:t>SuSE</a:t>
            </a:r>
            <a:endParaRPr lang="en-US" dirty="0" smtClean="0"/>
          </a:p>
          <a:p>
            <a:pPr lvl="2" eaLnBrk="1" hangingPunct="1">
              <a:buClr>
                <a:srgbClr val="FF9900"/>
              </a:buClr>
            </a:pPr>
            <a:r>
              <a:rPr lang="en-US" dirty="0" smtClean="0"/>
              <a:t>9 with patch 11507 </a:t>
            </a:r>
          </a:p>
          <a:p>
            <a:pPr lvl="2" eaLnBrk="1" hangingPunct="1">
              <a:buClr>
                <a:srgbClr val="FF9900"/>
              </a:buClr>
            </a:pPr>
            <a:r>
              <a:rPr lang="en-US" dirty="0" smtClean="0"/>
              <a:t>10 and 11</a:t>
            </a:r>
          </a:p>
          <a:p>
            <a:pPr lvl="1" eaLnBrk="1" hangingPunct="1">
              <a:buClr>
                <a:srgbClr val="FF9900"/>
              </a:buClr>
            </a:pPr>
            <a:r>
              <a:rPr lang="en-US" dirty="0" err="1" smtClean="0"/>
              <a:t>rPath</a:t>
            </a:r>
            <a:r>
              <a:rPr lang="en-US" dirty="0" smtClean="0"/>
              <a:t> release 1</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3492"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Operating Systems</a:t>
            </a:r>
          </a:p>
        </p:txBody>
      </p:sp>
      <p:sp>
        <p:nvSpPr>
          <p:cNvPr id="10" name="Subtitle 5"/>
          <p:cNvSpPr txBox="1">
            <a:spLocks/>
          </p:cNvSpPr>
          <p:nvPr/>
        </p:nvSpPr>
        <p:spPr bwMode="auto">
          <a:xfrm>
            <a:off x="363538" y="808038"/>
            <a:ext cx="7650162" cy="3635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r>
              <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rPr>
              <a:t>Servers, all </a:t>
            </a:r>
            <a:r>
              <a:rPr lang="en-US" dirty="0" smtClean="0">
                <a:solidFill>
                  <a:srgbClr val="666666"/>
                </a:solidFill>
                <a:latin typeface="Century Gothic" pitchFamily="34" charset="0"/>
              </a:rPr>
              <a:t>o</a:t>
            </a:r>
            <a:r>
              <a:rPr kumimoji="0" lang="en-US" b="0" i="0" u="none" strike="noStrike" kern="1200" cap="none" spc="0" normalizeH="0" noProof="0" dirty="0" err="1" smtClean="0">
                <a:ln>
                  <a:noFill/>
                </a:ln>
                <a:solidFill>
                  <a:srgbClr val="666666"/>
                </a:solidFill>
                <a:effectLst/>
                <a:uLnTx/>
                <a:uFillTx/>
                <a:latin typeface="Century Gothic" pitchFamily="34" charset="0"/>
                <a:ea typeface="+mn-ea"/>
                <a:cs typeface="+mn-cs"/>
              </a:rPr>
              <a:t>perating</a:t>
            </a:r>
            <a:r>
              <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rPr>
              <a:t> systems supported in 32- and 64-bit variants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Windows 7 32- and 64-bit</a:t>
            </a:r>
          </a:p>
          <a:p>
            <a:pPr eaLnBrk="1" hangingPunct="1">
              <a:buClr>
                <a:srgbClr val="FF9900"/>
              </a:buClr>
            </a:pPr>
            <a:r>
              <a:rPr lang="en-US" dirty="0" smtClean="0"/>
              <a:t>Windows Vista</a:t>
            </a:r>
          </a:p>
          <a:p>
            <a:pPr eaLnBrk="1" hangingPunct="1">
              <a:buClr>
                <a:srgbClr val="FF9900"/>
              </a:buClr>
            </a:pPr>
            <a:r>
              <a:rPr lang="en-US" dirty="0" smtClean="0"/>
              <a:t>Windows XP</a:t>
            </a:r>
          </a:p>
          <a:p>
            <a:pPr lvl="1" eaLnBrk="1" hangingPunct="1">
              <a:buClr>
                <a:srgbClr val="FF9900"/>
              </a:buClr>
            </a:pPr>
            <a:r>
              <a:rPr lang="en-US" dirty="0" smtClean="0"/>
              <a:t>SP1 and SP2</a:t>
            </a:r>
          </a:p>
          <a:p>
            <a:pPr lvl="1" eaLnBrk="1" hangingPunct="1">
              <a:buClr>
                <a:srgbClr val="FF9900"/>
              </a:buClr>
            </a:pPr>
            <a:r>
              <a:rPr lang="en-US" dirty="0" smtClean="0"/>
              <a:t>Professional</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39" name="Content Placeholder 3"/>
          <p:cNvSpPr>
            <a:spLocks noGrp="1"/>
          </p:cNvSpPr>
          <p:nvPr>
            <p:ph sz="half" idx="2"/>
          </p:nvPr>
        </p:nvSpPr>
        <p:spPr bwMode="auto">
          <a:xfrm>
            <a:off x="457200" y="4854576"/>
            <a:ext cx="8158163" cy="393699"/>
          </a:xfrm>
          <a:noFill/>
          <a:ln>
            <a:miter lim="800000"/>
            <a:headEnd/>
            <a:tailEnd/>
          </a:ln>
        </p:spPr>
        <p:txBody>
          <a:bodyPr vert="horz" wrap="square" lIns="91440" tIns="45720" rIns="91440" bIns="45720" numCol="1" anchor="t" anchorCtr="0" compatLnSpc="1">
            <a:prstTxWarp prst="textNoShape">
              <a:avLst/>
            </a:prstTxWarp>
          </a:bodyPr>
          <a:lstStyle/>
          <a:p>
            <a:pPr marL="0" lvl="1" indent="0" eaLnBrk="1" hangingPunct="1">
              <a:buClr>
                <a:srgbClr val="FF9900"/>
              </a:buClr>
              <a:buNone/>
            </a:pPr>
            <a:r>
              <a:rPr lang="en-US" sz="1800" dirty="0" smtClean="0"/>
              <a:t>Windows XP SP3 and Windows Vista 64-bit not officially supported</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Supported Clients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Required Software</a:t>
            </a:r>
          </a:p>
        </p:txBody>
      </p:sp>
      <p:sp>
        <p:nvSpPr>
          <p:cNvPr id="66562" name="Content Placeholder 2"/>
          <p:cNvSpPr>
            <a:spLocks noGrp="1"/>
          </p:cNvSpPr>
          <p:nvPr>
            <p:ph sz="half"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buFont typeface="Arial" charset="0"/>
              <a:buNone/>
            </a:pPr>
            <a:r>
              <a:rPr lang="en-US" b="1" smtClean="0"/>
              <a:t>Server</a:t>
            </a:r>
          </a:p>
          <a:p>
            <a:pPr eaLnBrk="1" hangingPunct="1">
              <a:lnSpc>
                <a:spcPct val="90000"/>
              </a:lnSpc>
              <a:buClr>
                <a:srgbClr val="FF9900"/>
              </a:buClr>
            </a:pPr>
            <a:r>
              <a:rPr lang="en-US" smtClean="0"/>
              <a:t>OpenEdge 10.2B06</a:t>
            </a:r>
          </a:p>
          <a:p>
            <a:pPr lvl="1" eaLnBrk="1" hangingPunct="1">
              <a:lnSpc>
                <a:spcPct val="90000"/>
              </a:lnSpc>
              <a:buClr>
                <a:srgbClr val="FF9900"/>
              </a:buClr>
            </a:pPr>
            <a:r>
              <a:rPr lang="en-US" sz="1600" smtClean="0"/>
              <a:t>2009 EE supports 10.2A</a:t>
            </a:r>
          </a:p>
          <a:p>
            <a:pPr lvl="1" eaLnBrk="1" hangingPunct="1">
              <a:lnSpc>
                <a:spcPct val="90000"/>
              </a:lnSpc>
              <a:buClr>
                <a:srgbClr val="FF9900"/>
              </a:buClr>
            </a:pPr>
            <a:r>
              <a:rPr lang="en-US" sz="1600" smtClean="0"/>
              <a:t>2010.1 EE supports 10.2A</a:t>
            </a:r>
          </a:p>
          <a:p>
            <a:pPr eaLnBrk="1" hangingPunct="1">
              <a:lnSpc>
                <a:spcPct val="90000"/>
              </a:lnSpc>
              <a:buClr>
                <a:srgbClr val="FF9900"/>
              </a:buClr>
            </a:pPr>
            <a:r>
              <a:rPr lang="en-US" smtClean="0"/>
              <a:t>Java J2SE 5.0+</a:t>
            </a:r>
          </a:p>
          <a:p>
            <a:pPr eaLnBrk="1" hangingPunct="1">
              <a:lnSpc>
                <a:spcPct val="90000"/>
              </a:lnSpc>
              <a:buClr>
                <a:srgbClr val="FF9900"/>
              </a:buClr>
            </a:pPr>
            <a:r>
              <a:rPr lang="en-US" smtClean="0"/>
              <a:t>Tomcat 5.5.20+</a:t>
            </a:r>
          </a:p>
          <a:p>
            <a:pPr lvl="1" eaLnBrk="1" hangingPunct="1">
              <a:lnSpc>
                <a:spcPct val="90000"/>
              </a:lnSpc>
              <a:buClr>
                <a:srgbClr val="FF9900"/>
              </a:buClr>
            </a:pPr>
            <a:r>
              <a:rPr lang="en-US" sz="1600" smtClean="0"/>
              <a:t>5.5.23 supplied on install media</a:t>
            </a:r>
          </a:p>
          <a:p>
            <a:pPr eaLnBrk="1" hangingPunct="1">
              <a:lnSpc>
                <a:spcPct val="90000"/>
              </a:lnSpc>
              <a:buClr>
                <a:srgbClr val="FF9900"/>
              </a:buClr>
            </a:pPr>
            <a:r>
              <a:rPr lang="en-US" smtClean="0"/>
              <a:t>Georgia Softworks Telnet Server</a:t>
            </a:r>
          </a:p>
          <a:p>
            <a:pPr lvl="1" eaLnBrk="1" hangingPunct="1">
              <a:lnSpc>
                <a:spcPct val="90000"/>
              </a:lnSpc>
              <a:buClr>
                <a:srgbClr val="FF9900"/>
              </a:buClr>
            </a:pPr>
            <a:r>
              <a:rPr lang="en-US" sz="1400" smtClean="0"/>
              <a:t>Windows only. Supplied on install media </a:t>
            </a:r>
          </a:p>
          <a:p>
            <a:pPr eaLnBrk="1" hangingPunct="1">
              <a:lnSpc>
                <a:spcPct val="90000"/>
              </a:lnSpc>
              <a:buClr>
                <a:srgbClr val="FF9900"/>
              </a:buClr>
            </a:pPr>
            <a:endParaRPr lang="en-US" smtClean="0"/>
          </a:p>
          <a:p>
            <a:pPr eaLnBrk="1" hangingPunct="1">
              <a:lnSpc>
                <a:spcPct val="90000"/>
              </a:lnSpc>
              <a:buClr>
                <a:srgbClr val="FF9900"/>
              </a:buClr>
              <a:buFont typeface="Arial" charset="0"/>
              <a:buNone/>
            </a:pPr>
            <a:endParaRPr lang="en-US" smtClean="0"/>
          </a:p>
          <a:p>
            <a:pPr lvl="1" eaLnBrk="1" hangingPunct="1">
              <a:lnSpc>
                <a:spcPct val="90000"/>
              </a:lnSpc>
              <a:buClr>
                <a:srgbClr val="FF9900"/>
              </a:buClr>
            </a:pPr>
            <a:endParaRPr lang="en-US" smtClean="0"/>
          </a:p>
          <a:p>
            <a:pPr lvl="1" eaLnBrk="1" hangingPunct="1">
              <a:lnSpc>
                <a:spcPct val="90000"/>
              </a:lnSpc>
              <a:buClr>
                <a:srgbClr val="FF9900"/>
              </a:buClr>
              <a:buFont typeface="Arial" charset="0"/>
              <a:buNone/>
            </a:pPr>
            <a:endParaRPr lang="en-US" smtClean="0"/>
          </a:p>
        </p:txBody>
      </p:sp>
      <p:sp>
        <p:nvSpPr>
          <p:cNvPr id="4" name="Content Placeholder 3"/>
          <p:cNvSpPr>
            <a:spLocks noGrp="1"/>
          </p:cNvSpPr>
          <p:nvPr>
            <p:ph sz="half" idx="2"/>
          </p:nvPr>
        </p:nvSpPr>
        <p:spPr>
          <a:xfrm>
            <a:off x="4743450" y="1130300"/>
            <a:ext cx="3900488" cy="4691063"/>
          </a:xfrm>
        </p:spPr>
        <p:txBody>
          <a:bodyPr/>
          <a:lstStyle/>
          <a:p>
            <a:pPr eaLnBrk="1" fontAlgn="auto" hangingPunct="1">
              <a:spcAft>
                <a:spcPts val="0"/>
              </a:spcAft>
              <a:buFont typeface="Arial" pitchFamily="34" charset="0"/>
              <a:buNone/>
              <a:defRPr/>
            </a:pPr>
            <a:r>
              <a:rPr lang="en-US" b="1" dirty="0" smtClean="0">
                <a:solidFill>
                  <a:srgbClr val="002060"/>
                </a:solidFill>
              </a:rPr>
              <a:t>Client </a:t>
            </a:r>
          </a:p>
          <a:p>
            <a:pPr eaLnBrk="1" fontAlgn="auto" hangingPunct="1">
              <a:spcAft>
                <a:spcPts val="0"/>
              </a:spcAft>
              <a:buFont typeface="Arial" pitchFamily="34" charset="0"/>
              <a:buChar char="•"/>
              <a:defRPr/>
            </a:pPr>
            <a:r>
              <a:rPr lang="en-US" dirty="0" smtClean="0">
                <a:solidFill>
                  <a:srgbClr val="002060"/>
                </a:solidFill>
              </a:rPr>
              <a:t>QAD .NET UI 2.9.2</a:t>
            </a:r>
          </a:p>
          <a:p>
            <a:pPr eaLnBrk="1" fontAlgn="auto" hangingPunct="1">
              <a:spcAft>
                <a:spcPts val="0"/>
              </a:spcAft>
              <a:buFont typeface="Arial" pitchFamily="34" charset="0"/>
              <a:buChar char="•"/>
              <a:defRPr/>
            </a:pPr>
            <a:r>
              <a:rPr lang="en-US" dirty="0" smtClean="0">
                <a:solidFill>
                  <a:srgbClr val="002060"/>
                </a:solidFill>
              </a:rPr>
              <a:t>Microsoft .NET 2.0.5+</a:t>
            </a:r>
          </a:p>
          <a:p>
            <a:pPr eaLnBrk="1" fontAlgn="auto" hangingPunct="1">
              <a:spcAft>
                <a:spcPts val="0"/>
              </a:spcAft>
              <a:buFont typeface="Arial" pitchFamily="34" charset="0"/>
              <a:buChar char="•"/>
              <a:defRPr/>
            </a:pPr>
            <a:r>
              <a:rPr lang="en-US" dirty="0" smtClean="0">
                <a:solidFill>
                  <a:srgbClr val="002060"/>
                </a:solidFill>
              </a:rPr>
              <a:t>Adobe SVG 3.03+</a:t>
            </a:r>
          </a:p>
          <a:p>
            <a:pPr eaLnBrk="1" fontAlgn="auto" hangingPunct="1">
              <a:spcAft>
                <a:spcPts val="0"/>
              </a:spcAft>
              <a:buFont typeface="Arial" pitchFamily="34" charset="0"/>
              <a:buChar char="•"/>
              <a:defRPr/>
            </a:pPr>
            <a:r>
              <a:rPr lang="en-US" smtClean="0">
                <a:solidFill>
                  <a:srgbClr val="002060"/>
                </a:solidFill>
              </a:rPr>
              <a:t>Internet Explorer</a:t>
            </a:r>
            <a:endParaRPr lang="en-US" dirty="0" smtClean="0">
              <a:solidFill>
                <a:srgbClr val="002060"/>
              </a:solidFill>
            </a:endParaRPr>
          </a:p>
          <a:p>
            <a:pPr eaLnBrk="1" fontAlgn="auto" hangingPunct="1">
              <a:spcAft>
                <a:spcPts val="0"/>
              </a:spcAft>
              <a:buFont typeface="Arial" pitchFamily="34" charset="0"/>
              <a:buChar char="•"/>
              <a:defRPr/>
            </a:pPr>
            <a:r>
              <a:rPr lang="en-US" dirty="0" smtClean="0">
                <a:solidFill>
                  <a:srgbClr val="002060"/>
                </a:solidFill>
              </a:rPr>
              <a:t>QAD Financials </a:t>
            </a:r>
            <a:r>
              <a:rPr lang="en-US" dirty="0" err="1" smtClean="0">
                <a:solidFill>
                  <a:srgbClr val="002060"/>
                </a:solidFill>
              </a:rPr>
              <a:t>Plugin</a:t>
            </a:r>
            <a:r>
              <a:rPr lang="en-US" dirty="0" smtClean="0">
                <a:solidFill>
                  <a:srgbClr val="002060"/>
                </a:solidFill>
              </a:rPr>
              <a:t> 2010.1</a:t>
            </a:r>
          </a:p>
          <a:p>
            <a:pPr eaLnBrk="1" fontAlgn="auto" hangingPunct="1">
              <a:spcAft>
                <a:spcPts val="0"/>
              </a:spcAft>
              <a:buFont typeface="Arial" pitchFamily="34" charset="0"/>
              <a:buChar char="•"/>
              <a:defRPr/>
            </a:pPr>
            <a:r>
              <a:rPr lang="en-US" dirty="0" smtClean="0">
                <a:solidFill>
                  <a:srgbClr val="002060"/>
                </a:solidFill>
              </a:rPr>
              <a:t>Microsoft Silverlight 4.0.5+</a:t>
            </a:r>
          </a:p>
          <a:p>
            <a:pPr eaLnBrk="1" fontAlgn="auto" hangingPunct="1">
              <a:spcAft>
                <a:spcPts val="0"/>
              </a:spcAft>
              <a:buFont typeface="Arial" pitchFamily="34" charset="0"/>
              <a:buChar char="•"/>
              <a:defRPr/>
            </a:pPr>
            <a:endParaRPr lang="en-US" sz="1800" dirty="0" smtClean="0"/>
          </a:p>
          <a:p>
            <a:pPr lvl="1"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
        <p:nvSpPr>
          <p:cNvPr id="66564"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mtClean="0"/>
              <a:t>QAD Enterprise Edition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marL="0" lvl="2" indent="571500" eaLnBrk="1" fontAlgn="auto" hangingPunct="1">
              <a:lnSpc>
                <a:spcPct val="95000"/>
              </a:lnSpc>
              <a:spcAft>
                <a:spcPts val="0"/>
              </a:spcAft>
              <a:buNone/>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a:t>
            </a:r>
            <a:r>
              <a:rPr lang="en-US" dirty="0" smtClean="0">
                <a:solidFill>
                  <a:srgbClr val="737373"/>
                </a:solidFill>
                <a:latin typeface="+mn-lt"/>
              </a:rPr>
              <a:t>for excellent </a:t>
            </a:r>
            <a:r>
              <a:rPr lang="en-US" dirty="0" smtClean="0">
                <a:solidFill>
                  <a:srgbClr val="737373"/>
                </a:solidFill>
                <a:latin typeface="+mn-lt"/>
              </a:rPr>
              <a:t>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a:t>
            </a:r>
            <a:r>
              <a:rPr lang="en-US" dirty="0" smtClean="0">
                <a:solidFill>
                  <a:srgbClr val="737373"/>
                </a:solidFill>
                <a:latin typeface="+mn-lt"/>
              </a:rPr>
              <a:t>for ease </a:t>
            </a:r>
            <a:r>
              <a:rPr lang="en-US" dirty="0" smtClean="0">
                <a:solidFill>
                  <a:srgbClr val="737373"/>
                </a:solidFill>
                <a:latin typeface="+mn-lt"/>
              </a:rPr>
              <a:t>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of up to 250ms, and remain usable for latencies of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Thin Clients such as Citrix can be used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err="1"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smtClean="0">
                <a:solidFill>
                  <a:srgbClr val="BFBFBF"/>
                </a:solidFill>
              </a:rPr>
              <a:t>High Availability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technical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Internationalization</a:t>
            </a:r>
          </a:p>
        </p:txBody>
      </p:sp>
      <p:sp>
        <p:nvSpPr>
          <p:cNvPr id="5" name="Content Placeholder 3"/>
          <p:cNvSpPr>
            <a:spLocks noGrp="1"/>
          </p:cNvSpPr>
          <p:nvPr>
            <p:ph idx="1"/>
          </p:nvPr>
        </p:nvSpPr>
        <p:spPr>
          <a:xfrm>
            <a:off x="395288" y="1085850"/>
            <a:ext cx="8412480" cy="4646613"/>
          </a:xfrm>
        </p:spPr>
        <p:txBody>
          <a:bodyPr>
            <a:normAutofit lnSpcReduction="10000"/>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Current Language Support</a:t>
            </a:r>
          </a:p>
          <a:p>
            <a:pPr lvl="1" eaLnBrk="1" fontAlgn="auto" hangingPunct="1">
              <a:spcAft>
                <a:spcPts val="0"/>
              </a:spcAft>
              <a:buFont typeface="Century Gothic" pitchFamily="34" charset="0"/>
              <a:buChar char="−"/>
              <a:defRPr/>
            </a:pPr>
            <a:r>
              <a:rPr lang="en-US" dirty="0" smtClean="0">
                <a:solidFill>
                  <a:srgbClr val="737373"/>
                </a:solidFill>
                <a:latin typeface="+mn-lt"/>
              </a:rPr>
              <a:t>Chinese, Spanish, Czech, Dutch, French, German, Italian, Japanese, Korean, Polish, Portuguese, Thai, and English</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lnSpcReduction="10000"/>
          </a:bodyPr>
          <a:lstStyle/>
          <a:p>
            <a:pPr marL="0" indent="0" eaLnBrk="1" fontAlgn="auto" hangingPunct="1">
              <a:spcAft>
                <a:spcPts val="0"/>
              </a:spcAft>
              <a:buNone/>
              <a:defRPr/>
            </a:pPr>
            <a:r>
              <a:rPr lang="en-US" dirty="0" smtClean="0"/>
              <a:t>Allows data to be stored from a number of different code pages in a single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A Unicode database can be up to 25% larger due to the increased size of the index keys</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a:t>
            </a:r>
            <a:r>
              <a:rPr lang="en-US" dirty="0" err="1" smtClean="0">
                <a:solidFill>
                  <a:srgbClr val="737373"/>
                </a:solidFill>
                <a:latin typeface="+mn-lt"/>
              </a:rPr>
              <a:t>unicode</a:t>
            </a:r>
            <a:r>
              <a:rPr lang="en-US" dirty="0" smtClean="0">
                <a:solidFill>
                  <a:srgbClr val="737373"/>
                </a:solidFill>
                <a:latin typeface="+mn-lt"/>
              </a:rPr>
              <a:t>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a:solidFill>
                  <a:srgbClr val="666666"/>
                </a:solidFill>
                <a:latin typeface="Century Gothic" pitchFamily="34" charset="0"/>
              </a:rPr>
              <a:t>Next: Installing </a:t>
            </a:r>
            <a:r>
              <a:rPr lang="en-US" sz="2400" smtClean="0">
                <a:solidFill>
                  <a:srgbClr val="666666"/>
                </a:solidFill>
                <a:latin typeface="Century Gothic" pitchFamily="34" charset="0"/>
              </a:rPr>
              <a:t>QAD Enterprise </a:t>
            </a:r>
            <a:r>
              <a:rPr lang="en-US" sz="2400">
                <a:solidFill>
                  <a:srgbClr val="666666"/>
                </a:solidFill>
                <a:latin typeface="Century Gothic" pitchFamily="34" charset="0"/>
              </a:rPr>
              <a:t>Edition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smtClean="0">
                <a:solidFill>
                  <a:schemeClr val="accent1"/>
                </a:solidFill>
              </a:rPr>
              <a:t>QAD Enterprise Edition Planning and Deployment Considerations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smtClean="0">
                <a:latin typeface="Century Gothic" pitchFamily="34" charset="0"/>
              </a:rPr>
              <a:t>QAD Enterprise </a:t>
            </a:r>
            <a:r>
              <a:rPr lang="en-US" sz="6600">
                <a:latin typeface="Century Gothic" pitchFamily="34" charset="0"/>
              </a:rPr>
              <a:t>Edition</a:t>
            </a:r>
          </a:p>
          <a:p>
            <a:endParaRPr lang="en-US">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a:t>More efficient</a:t>
            </a:r>
          </a:p>
          <a:p>
            <a:pPr>
              <a:spcBef>
                <a:spcPct val="50000"/>
              </a:spcBef>
            </a:pPr>
            <a:r>
              <a:rPr lang="en-US" sz="2400"/>
              <a:t>Faster performance</a:t>
            </a:r>
          </a:p>
          <a:p>
            <a:pPr>
              <a:spcBef>
                <a:spcPct val="50000"/>
              </a:spcBef>
            </a:pPr>
            <a:r>
              <a:rPr lang="en-US" sz="2400"/>
              <a:t>Better visibility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r>
              <a:rPr lang="en-US" dirty="0" smtClean="0">
                <a:solidFill>
                  <a:srgbClr val="737373"/>
                </a:solidFill>
              </a:rPr>
              <a:t>New Deployment Tool (QDT)</a:t>
            </a:r>
          </a:p>
          <a:p>
            <a:pPr eaLnBrk="1" hangingPunct="1">
              <a:lnSpc>
                <a:spcPct val="95000"/>
              </a:lnSpc>
              <a:buClr>
                <a:srgbClr val="FF9900"/>
              </a:buClr>
            </a:pPr>
            <a:r>
              <a:rPr lang="en-US" dirty="0" smtClean="0">
                <a:solidFill>
                  <a:srgbClr val="737373"/>
                </a:solidFill>
              </a:rPr>
              <a:t>Component Based Framework (CBF) Development</a:t>
            </a: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6236</TotalTime>
  <Words>3640</Words>
  <Application>Microsoft Office PowerPoint</Application>
  <PresentationFormat>On-screen Show (4:3)</PresentationFormat>
  <Paragraphs>482</Paragraphs>
  <Slides>42</Slides>
  <Notes>33</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QAD Corporate PPT Template</vt:lpstr>
      <vt:lpstr>Slide 1</vt:lpstr>
      <vt:lpstr>Slide 2</vt:lpstr>
      <vt:lpstr>Your Instructor</vt:lpstr>
      <vt:lpstr>Introduction</vt:lpstr>
      <vt:lpstr>Introduction</vt:lpstr>
      <vt:lpstr>Agenda</vt:lpstr>
      <vt:lpstr>Agenda</vt:lpstr>
      <vt:lpstr>Slide 8</vt:lpstr>
      <vt:lpstr>Introduction to Enterprise Edition</vt:lpstr>
      <vt:lpstr>Introduction to Enterprise Edition</vt:lpstr>
      <vt:lpstr>Introduction to Enterprise Edition</vt:lpstr>
      <vt:lpstr>Reference Architecture</vt:lpstr>
      <vt:lpstr>Reference Architecture</vt:lpstr>
      <vt:lpstr>Data Management</vt:lpstr>
      <vt:lpstr>Changes Since Last Release</vt:lpstr>
      <vt:lpstr>Changes Since Last Release</vt:lpstr>
      <vt:lpstr>Technical Differences</vt:lpstr>
      <vt:lpstr>New Software Infrastructure</vt:lpstr>
      <vt:lpstr>New Software Infrastructure</vt:lpstr>
      <vt:lpstr>New Software Infrastructure</vt:lpstr>
      <vt:lpstr>Planning for a QAD Deployment</vt:lpstr>
      <vt:lpstr>Planning for a New Deployment</vt:lpstr>
      <vt:lpstr>Planning for a New Deployment</vt:lpstr>
      <vt:lpstr>Deployment Architecture Definition</vt:lpstr>
      <vt:lpstr>Operating Systems</vt:lpstr>
      <vt:lpstr>Supported Operating Systems</vt:lpstr>
      <vt:lpstr>Supported Operating Systems</vt:lpstr>
      <vt:lpstr>Required Software</vt:lpstr>
      <vt:lpstr>Slide 29</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490</cp:revision>
  <dcterms:created xsi:type="dcterms:W3CDTF">2010-09-03T18:23:38Z</dcterms:created>
  <dcterms:modified xsi:type="dcterms:W3CDTF">2012-12-03T23:11:25Z</dcterms:modified>
</cp:coreProperties>
</file>