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7"/>
  </p:notesMasterIdLst>
  <p:handoutMasterIdLst>
    <p:handoutMasterId r:id="rId78"/>
  </p:handout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258" r:id="rId7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-552" y="-108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handoutMaster" Target="handoutMasters/handout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1/5/2011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1/5/2011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75</a:t>
            </a:fld>
            <a:endParaRPr lang="en-US" dirty="0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968343" y="6638544"/>
            <a:ext cx="1175657" cy="219456"/>
          </a:xfrm>
        </p:spPr>
        <p:txBody>
          <a:bodyPr/>
          <a:lstStyle/>
          <a:p>
            <a:r>
              <a:rPr lang="en-US" dirty="0" smtClean="0"/>
              <a:t>Lean-Basic-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921690" y="6638544"/>
            <a:ext cx="1222310" cy="2215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Lean-Basic-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6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Functions of QAD Lean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563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Kanban Control (Transaction Event Control)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Lean-Basic-090</a:t>
            </a:r>
            <a:endParaRPr lang="en-US" dirty="0"/>
          </a:p>
        </p:txBody>
      </p:sp>
      <p:pic>
        <p:nvPicPr>
          <p:cNvPr id="4" name="Picture 3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380" y="1481336"/>
            <a:ext cx="7295239" cy="407619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Kanban Item Master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Lean-Basic-100</a:t>
            </a:r>
            <a:endParaRPr lang="en-US" dirty="0"/>
          </a:p>
        </p:txBody>
      </p:sp>
      <p:pic>
        <p:nvPicPr>
          <p:cNvPr id="4" name="Picture 3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380" y="1152765"/>
            <a:ext cx="7495239" cy="473333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Supermarket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Lean-Basic-110</a:t>
            </a:r>
            <a:endParaRPr lang="en-US" dirty="0"/>
          </a:p>
        </p:txBody>
      </p:sp>
      <p:pic>
        <p:nvPicPr>
          <p:cNvPr id="4" name="Picture 3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952" y="1708859"/>
            <a:ext cx="7438096" cy="358095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Manufacturing Replenishment Sources: Process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Lean-Basic-120</a:t>
            </a:r>
            <a:endParaRPr lang="en-US" dirty="0"/>
          </a:p>
        </p:txBody>
      </p:sp>
      <p:pic>
        <p:nvPicPr>
          <p:cNvPr id="4" name="Picture 3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857" y="1079675"/>
            <a:ext cx="7314286" cy="518095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Kanban Process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Lean-Basic-130</a:t>
            </a:r>
            <a:endParaRPr lang="en-US" dirty="0"/>
          </a:p>
        </p:txBody>
      </p:sp>
      <p:pic>
        <p:nvPicPr>
          <p:cNvPr id="4" name="Picture 3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285" y="953813"/>
            <a:ext cx="7371429" cy="517142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Kanban Loops: Kanban Master Maintenance and Kanban Master Copy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Lean-Basic-140</a:t>
            </a:r>
            <a:endParaRPr lang="en-US" dirty="0"/>
          </a:p>
        </p:txBody>
      </p:sp>
      <p:pic>
        <p:nvPicPr>
          <p:cNvPr id="4" name="Picture 3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952" y="1165914"/>
            <a:ext cx="7638096" cy="502857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Kanban Master Maintenance, FIFO Lane Data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Lean-Basic-150</a:t>
            </a:r>
            <a:endParaRPr lang="en-US" dirty="0"/>
          </a:p>
        </p:txBody>
      </p:sp>
      <p:pic>
        <p:nvPicPr>
          <p:cNvPr id="3073" name="Picture 1" descr="Wor67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4318" y="949643"/>
            <a:ext cx="7208572" cy="52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FIFO Lane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Lean-Basic-160</a:t>
            </a:r>
            <a:endParaRPr lang="en-US" dirty="0"/>
          </a:p>
        </p:txBody>
      </p:sp>
      <p:sp>
        <p:nvSpPr>
          <p:cNvPr id="2151" name="Rectangle 10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pSp>
        <p:nvGrpSpPr>
          <p:cNvPr id="2052" name="Group 4"/>
          <p:cNvGrpSpPr>
            <a:grpSpLocks noChangeAspect="1"/>
          </p:cNvGrpSpPr>
          <p:nvPr/>
        </p:nvGrpSpPr>
        <p:grpSpPr bwMode="auto">
          <a:xfrm>
            <a:off x="787354" y="1626879"/>
            <a:ext cx="7564758" cy="3759450"/>
            <a:chOff x="1931" y="1040"/>
            <a:chExt cx="8600" cy="4617"/>
          </a:xfrm>
        </p:grpSpPr>
        <p:sp>
          <p:nvSpPr>
            <p:cNvPr id="2150" name="AutoShape 102"/>
            <p:cNvSpPr>
              <a:spLocks noChangeAspect="1" noChangeArrowheads="1" noTextEdit="1"/>
            </p:cNvSpPr>
            <p:nvPr/>
          </p:nvSpPr>
          <p:spPr bwMode="auto">
            <a:xfrm>
              <a:off x="2485" y="1467"/>
              <a:ext cx="8046" cy="419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49" name="Rectangle 101"/>
            <p:cNvSpPr>
              <a:spLocks noChangeArrowheads="1"/>
            </p:cNvSpPr>
            <p:nvPr/>
          </p:nvSpPr>
          <p:spPr bwMode="auto">
            <a:xfrm>
              <a:off x="1931" y="1040"/>
              <a:ext cx="8046" cy="3920"/>
            </a:xfrm>
            <a:prstGeom prst="rect">
              <a:avLst/>
            </a:prstGeom>
            <a:solidFill>
              <a:srgbClr val="FFFFFF"/>
            </a:solidFill>
            <a:ln w="603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145" name="Group 97"/>
            <p:cNvGrpSpPr>
              <a:grpSpLocks/>
            </p:cNvGrpSpPr>
            <p:nvPr/>
          </p:nvGrpSpPr>
          <p:grpSpPr bwMode="auto">
            <a:xfrm>
              <a:off x="3904" y="3679"/>
              <a:ext cx="1135" cy="1022"/>
              <a:chOff x="1683" y="2895"/>
              <a:chExt cx="545" cy="454"/>
            </a:xfrm>
          </p:grpSpPr>
          <p:sp>
            <p:nvSpPr>
              <p:cNvPr id="2148" name="Rectangle 100"/>
              <p:cNvSpPr>
                <a:spLocks noChangeArrowheads="1"/>
              </p:cNvSpPr>
              <p:nvPr/>
            </p:nvSpPr>
            <p:spPr bwMode="auto">
              <a:xfrm>
                <a:off x="1683" y="2895"/>
                <a:ext cx="542" cy="454"/>
              </a:xfrm>
              <a:prstGeom prst="rect">
                <a:avLst/>
              </a:prstGeom>
              <a:solidFill>
                <a:srgbClr val="FFFFFF"/>
              </a:solidFill>
              <a:ln w="2063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47" name="Rectangle 99"/>
              <p:cNvSpPr>
                <a:spLocks noChangeArrowheads="1"/>
              </p:cNvSpPr>
              <p:nvPr/>
            </p:nvSpPr>
            <p:spPr bwMode="auto">
              <a:xfrm>
                <a:off x="1683" y="2895"/>
                <a:ext cx="542" cy="161"/>
              </a:xfrm>
              <a:prstGeom prst="rect">
                <a:avLst/>
              </a:prstGeom>
              <a:solidFill>
                <a:srgbClr val="FFFFFF"/>
              </a:solidFill>
              <a:ln w="2063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46" name="Rectangle 98"/>
              <p:cNvSpPr>
                <a:spLocks noChangeArrowheads="1"/>
              </p:cNvSpPr>
              <p:nvPr/>
            </p:nvSpPr>
            <p:spPr bwMode="auto">
              <a:xfrm>
                <a:off x="1729" y="2907"/>
                <a:ext cx="499" cy="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Comic Sans MS" pitchFamily="66" charset="0"/>
                  </a:rPr>
                  <a:t>Final Assembly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35" name="Group 87"/>
            <p:cNvGrpSpPr>
              <a:grpSpLocks/>
            </p:cNvGrpSpPr>
            <p:nvPr/>
          </p:nvGrpSpPr>
          <p:grpSpPr bwMode="auto">
            <a:xfrm>
              <a:off x="5152" y="3679"/>
              <a:ext cx="1275" cy="730"/>
              <a:chOff x="2282" y="2895"/>
              <a:chExt cx="612" cy="324"/>
            </a:xfrm>
          </p:grpSpPr>
          <p:grpSp>
            <p:nvGrpSpPr>
              <p:cNvPr id="2137" name="Group 89"/>
              <p:cNvGrpSpPr>
                <a:grpSpLocks/>
              </p:cNvGrpSpPr>
              <p:nvPr/>
            </p:nvGrpSpPr>
            <p:grpSpPr bwMode="auto">
              <a:xfrm>
                <a:off x="2282" y="3056"/>
                <a:ext cx="612" cy="163"/>
                <a:chOff x="2282" y="3056"/>
                <a:chExt cx="612" cy="163"/>
              </a:xfrm>
            </p:grpSpPr>
            <p:grpSp>
              <p:nvGrpSpPr>
                <p:cNvPr id="2142" name="Group 94"/>
                <p:cNvGrpSpPr>
                  <a:grpSpLocks/>
                </p:cNvGrpSpPr>
                <p:nvPr/>
              </p:nvGrpSpPr>
              <p:grpSpPr bwMode="auto">
                <a:xfrm>
                  <a:off x="2282" y="3106"/>
                  <a:ext cx="612" cy="73"/>
                  <a:chOff x="2282" y="3106"/>
                  <a:chExt cx="612" cy="73"/>
                </a:xfrm>
              </p:grpSpPr>
              <p:sp>
                <p:nvSpPr>
                  <p:cNvPr id="2144" name="Rectangle 96"/>
                  <p:cNvSpPr>
                    <a:spLocks noChangeArrowheads="1"/>
                  </p:cNvSpPr>
                  <p:nvPr/>
                </p:nvSpPr>
                <p:spPr bwMode="auto">
                  <a:xfrm>
                    <a:off x="2282" y="3134"/>
                    <a:ext cx="542" cy="13"/>
                  </a:xfrm>
                  <a:prstGeom prst="rect">
                    <a:avLst/>
                  </a:prstGeom>
                  <a:solidFill>
                    <a:srgbClr val="00000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143" name="Freeform 95"/>
                  <p:cNvSpPr>
                    <a:spLocks/>
                  </p:cNvSpPr>
                  <p:nvPr/>
                </p:nvSpPr>
                <p:spPr bwMode="auto">
                  <a:xfrm>
                    <a:off x="2818" y="3106"/>
                    <a:ext cx="76" cy="73"/>
                  </a:xfrm>
                  <a:custGeom>
                    <a:avLst/>
                    <a:gdLst/>
                    <a:ahLst/>
                    <a:cxnLst>
                      <a:cxn ang="0">
                        <a:pos x="0" y="73"/>
                      </a:cxn>
                      <a:cxn ang="0">
                        <a:pos x="76" y="35"/>
                      </a:cxn>
                      <a:cxn ang="0">
                        <a:pos x="0" y="0"/>
                      </a:cxn>
                      <a:cxn ang="0">
                        <a:pos x="0" y="73"/>
                      </a:cxn>
                    </a:cxnLst>
                    <a:rect l="0" t="0" r="r" b="b"/>
                    <a:pathLst>
                      <a:path w="76" h="73">
                        <a:moveTo>
                          <a:pt x="0" y="73"/>
                        </a:moveTo>
                        <a:lnTo>
                          <a:pt x="76" y="35"/>
                        </a:lnTo>
                        <a:lnTo>
                          <a:pt x="0" y="0"/>
                        </a:lnTo>
                        <a:lnTo>
                          <a:pt x="0" y="7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141" name="Rectangle 93"/>
                <p:cNvSpPr>
                  <a:spLocks noChangeArrowheads="1"/>
                </p:cNvSpPr>
                <p:nvPr/>
              </p:nvSpPr>
              <p:spPr bwMode="auto">
                <a:xfrm>
                  <a:off x="2364" y="3071"/>
                  <a:ext cx="407" cy="139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40" name="Rectangle 92"/>
                <p:cNvSpPr>
                  <a:spLocks noChangeArrowheads="1"/>
                </p:cNvSpPr>
                <p:nvPr/>
              </p:nvSpPr>
              <p:spPr bwMode="auto">
                <a:xfrm>
                  <a:off x="2434" y="3056"/>
                  <a:ext cx="332" cy="1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0" tIns="0" rIns="0" bIns="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0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itchFamily="34" charset="0"/>
                      <a:ea typeface="Times New Roman" pitchFamily="18" charset="0"/>
                      <a:cs typeface="Comic Sans MS" pitchFamily="66" charset="0"/>
                    </a:rPr>
                    <a:t>F I F O</a:t>
                  </a:r>
                  <a:endPara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139" name="Rectangle 91"/>
                <p:cNvSpPr>
                  <a:spLocks noChangeArrowheads="1"/>
                </p:cNvSpPr>
                <p:nvPr/>
              </p:nvSpPr>
              <p:spPr bwMode="auto">
                <a:xfrm>
                  <a:off x="2282" y="3207"/>
                  <a:ext cx="608" cy="12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38" name="Rectangle 90"/>
                <p:cNvSpPr>
                  <a:spLocks noChangeArrowheads="1"/>
                </p:cNvSpPr>
                <p:nvPr/>
              </p:nvSpPr>
              <p:spPr bwMode="auto">
                <a:xfrm>
                  <a:off x="2282" y="3062"/>
                  <a:ext cx="608" cy="13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136" name="Rectangle 88"/>
              <p:cNvSpPr>
                <a:spLocks noChangeArrowheads="1"/>
              </p:cNvSpPr>
              <p:nvPr/>
            </p:nvSpPr>
            <p:spPr bwMode="auto">
              <a:xfrm>
                <a:off x="2537" y="2895"/>
                <a:ext cx="92" cy="15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132" name="Group 84"/>
            <p:cNvGrpSpPr>
              <a:grpSpLocks/>
            </p:cNvGrpSpPr>
            <p:nvPr/>
          </p:nvGrpSpPr>
          <p:grpSpPr bwMode="auto">
            <a:xfrm>
              <a:off x="3260" y="3495"/>
              <a:ext cx="408" cy="405"/>
              <a:chOff x="1374" y="2813"/>
              <a:chExt cx="196" cy="180"/>
            </a:xfrm>
          </p:grpSpPr>
          <p:sp>
            <p:nvSpPr>
              <p:cNvPr id="2134" name="Freeform 86"/>
              <p:cNvSpPr>
                <a:spLocks/>
              </p:cNvSpPr>
              <p:nvPr/>
            </p:nvSpPr>
            <p:spPr bwMode="auto">
              <a:xfrm>
                <a:off x="1374" y="2813"/>
                <a:ext cx="180" cy="164"/>
              </a:xfrm>
              <a:custGeom>
                <a:avLst/>
                <a:gdLst/>
                <a:ahLst/>
                <a:cxnLst>
                  <a:cxn ang="0">
                    <a:pos x="139" y="145"/>
                  </a:cxn>
                  <a:cxn ang="0">
                    <a:pos x="104" y="151"/>
                  </a:cxn>
                  <a:cxn ang="0">
                    <a:pos x="85" y="158"/>
                  </a:cxn>
                  <a:cxn ang="0">
                    <a:pos x="70" y="145"/>
                  </a:cxn>
                  <a:cxn ang="0">
                    <a:pos x="73" y="148"/>
                  </a:cxn>
                  <a:cxn ang="0">
                    <a:pos x="29" y="120"/>
                  </a:cxn>
                  <a:cxn ang="0">
                    <a:pos x="13" y="110"/>
                  </a:cxn>
                  <a:cxn ang="0">
                    <a:pos x="16" y="95"/>
                  </a:cxn>
                  <a:cxn ang="0">
                    <a:pos x="16" y="66"/>
                  </a:cxn>
                  <a:cxn ang="0">
                    <a:pos x="16" y="69"/>
                  </a:cxn>
                  <a:cxn ang="0">
                    <a:pos x="13" y="54"/>
                  </a:cxn>
                  <a:cxn ang="0">
                    <a:pos x="29" y="44"/>
                  </a:cxn>
                  <a:cxn ang="0">
                    <a:pos x="73" y="16"/>
                  </a:cxn>
                  <a:cxn ang="0">
                    <a:pos x="70" y="19"/>
                  </a:cxn>
                  <a:cxn ang="0">
                    <a:pos x="85" y="10"/>
                  </a:cxn>
                  <a:cxn ang="0">
                    <a:pos x="104" y="13"/>
                  </a:cxn>
                  <a:cxn ang="0">
                    <a:pos x="139" y="19"/>
                  </a:cxn>
                  <a:cxn ang="0">
                    <a:pos x="136" y="19"/>
                  </a:cxn>
                  <a:cxn ang="0">
                    <a:pos x="180" y="28"/>
                  </a:cxn>
                  <a:cxn ang="0">
                    <a:pos x="142" y="6"/>
                  </a:cxn>
                  <a:cxn ang="0">
                    <a:pos x="104" y="0"/>
                  </a:cxn>
                  <a:cxn ang="0">
                    <a:pos x="82" y="3"/>
                  </a:cxn>
                  <a:cxn ang="0">
                    <a:pos x="63" y="6"/>
                  </a:cxn>
                  <a:cxn ang="0">
                    <a:pos x="19" y="35"/>
                  </a:cxn>
                  <a:cxn ang="0">
                    <a:pos x="7" y="51"/>
                  </a:cxn>
                  <a:cxn ang="0">
                    <a:pos x="3" y="69"/>
                  </a:cxn>
                  <a:cxn ang="0">
                    <a:pos x="0" y="82"/>
                  </a:cxn>
                  <a:cxn ang="0">
                    <a:pos x="7" y="114"/>
                  </a:cxn>
                  <a:cxn ang="0">
                    <a:pos x="19" y="129"/>
                  </a:cxn>
                  <a:cxn ang="0">
                    <a:pos x="63" y="158"/>
                  </a:cxn>
                  <a:cxn ang="0">
                    <a:pos x="82" y="164"/>
                  </a:cxn>
                  <a:cxn ang="0">
                    <a:pos x="104" y="164"/>
                  </a:cxn>
                  <a:cxn ang="0">
                    <a:pos x="142" y="158"/>
                  </a:cxn>
                </a:cxnLst>
                <a:rect l="0" t="0" r="r" b="b"/>
                <a:pathLst>
                  <a:path w="180" h="164">
                    <a:moveTo>
                      <a:pt x="142" y="158"/>
                    </a:moveTo>
                    <a:lnTo>
                      <a:pt x="139" y="145"/>
                    </a:lnTo>
                    <a:lnTo>
                      <a:pt x="120" y="148"/>
                    </a:lnTo>
                    <a:lnTo>
                      <a:pt x="104" y="151"/>
                    </a:lnTo>
                    <a:lnTo>
                      <a:pt x="82" y="151"/>
                    </a:lnTo>
                    <a:lnTo>
                      <a:pt x="85" y="158"/>
                    </a:lnTo>
                    <a:lnTo>
                      <a:pt x="85" y="151"/>
                    </a:lnTo>
                    <a:lnTo>
                      <a:pt x="70" y="145"/>
                    </a:lnTo>
                    <a:lnTo>
                      <a:pt x="66" y="151"/>
                    </a:lnTo>
                    <a:lnTo>
                      <a:pt x="73" y="148"/>
                    </a:lnTo>
                    <a:lnTo>
                      <a:pt x="41" y="129"/>
                    </a:lnTo>
                    <a:lnTo>
                      <a:pt x="29" y="120"/>
                    </a:lnTo>
                    <a:lnTo>
                      <a:pt x="19" y="107"/>
                    </a:lnTo>
                    <a:lnTo>
                      <a:pt x="13" y="110"/>
                    </a:lnTo>
                    <a:lnTo>
                      <a:pt x="19" y="110"/>
                    </a:lnTo>
                    <a:lnTo>
                      <a:pt x="16" y="95"/>
                    </a:lnTo>
                    <a:lnTo>
                      <a:pt x="13" y="82"/>
                    </a:lnTo>
                    <a:lnTo>
                      <a:pt x="16" y="66"/>
                    </a:lnTo>
                    <a:lnTo>
                      <a:pt x="10" y="66"/>
                    </a:lnTo>
                    <a:lnTo>
                      <a:pt x="16" y="69"/>
                    </a:lnTo>
                    <a:lnTo>
                      <a:pt x="19" y="54"/>
                    </a:lnTo>
                    <a:lnTo>
                      <a:pt x="13" y="54"/>
                    </a:lnTo>
                    <a:lnTo>
                      <a:pt x="19" y="57"/>
                    </a:lnTo>
                    <a:lnTo>
                      <a:pt x="29" y="44"/>
                    </a:lnTo>
                    <a:lnTo>
                      <a:pt x="41" y="35"/>
                    </a:lnTo>
                    <a:lnTo>
                      <a:pt x="73" y="16"/>
                    </a:lnTo>
                    <a:lnTo>
                      <a:pt x="66" y="13"/>
                    </a:lnTo>
                    <a:lnTo>
                      <a:pt x="70" y="19"/>
                    </a:lnTo>
                    <a:lnTo>
                      <a:pt x="85" y="16"/>
                    </a:lnTo>
                    <a:lnTo>
                      <a:pt x="85" y="10"/>
                    </a:lnTo>
                    <a:lnTo>
                      <a:pt x="82" y="16"/>
                    </a:lnTo>
                    <a:lnTo>
                      <a:pt x="104" y="13"/>
                    </a:lnTo>
                    <a:lnTo>
                      <a:pt x="123" y="16"/>
                    </a:lnTo>
                    <a:lnTo>
                      <a:pt x="139" y="19"/>
                    </a:lnTo>
                    <a:lnTo>
                      <a:pt x="142" y="13"/>
                    </a:lnTo>
                    <a:lnTo>
                      <a:pt x="136" y="19"/>
                    </a:lnTo>
                    <a:lnTo>
                      <a:pt x="170" y="38"/>
                    </a:lnTo>
                    <a:lnTo>
                      <a:pt x="180" y="28"/>
                    </a:lnTo>
                    <a:lnTo>
                      <a:pt x="145" y="10"/>
                    </a:lnTo>
                    <a:lnTo>
                      <a:pt x="142" y="6"/>
                    </a:lnTo>
                    <a:lnTo>
                      <a:pt x="126" y="3"/>
                    </a:lnTo>
                    <a:lnTo>
                      <a:pt x="104" y="0"/>
                    </a:lnTo>
                    <a:lnTo>
                      <a:pt x="85" y="3"/>
                    </a:lnTo>
                    <a:lnTo>
                      <a:pt x="82" y="3"/>
                    </a:lnTo>
                    <a:lnTo>
                      <a:pt x="66" y="6"/>
                    </a:lnTo>
                    <a:lnTo>
                      <a:pt x="63" y="6"/>
                    </a:lnTo>
                    <a:lnTo>
                      <a:pt x="32" y="25"/>
                    </a:lnTo>
                    <a:lnTo>
                      <a:pt x="19" y="35"/>
                    </a:lnTo>
                    <a:lnTo>
                      <a:pt x="10" y="47"/>
                    </a:lnTo>
                    <a:lnTo>
                      <a:pt x="7" y="51"/>
                    </a:lnTo>
                    <a:lnTo>
                      <a:pt x="3" y="66"/>
                    </a:lnTo>
                    <a:lnTo>
                      <a:pt x="3" y="69"/>
                    </a:lnTo>
                    <a:lnTo>
                      <a:pt x="0" y="82"/>
                    </a:lnTo>
                    <a:lnTo>
                      <a:pt x="3" y="98"/>
                    </a:lnTo>
                    <a:lnTo>
                      <a:pt x="7" y="114"/>
                    </a:lnTo>
                    <a:lnTo>
                      <a:pt x="10" y="117"/>
                    </a:lnTo>
                    <a:lnTo>
                      <a:pt x="19" y="129"/>
                    </a:lnTo>
                    <a:lnTo>
                      <a:pt x="32" y="139"/>
                    </a:lnTo>
                    <a:lnTo>
                      <a:pt x="63" y="158"/>
                    </a:lnTo>
                    <a:lnTo>
                      <a:pt x="66" y="158"/>
                    </a:lnTo>
                    <a:lnTo>
                      <a:pt x="82" y="164"/>
                    </a:lnTo>
                    <a:lnTo>
                      <a:pt x="85" y="164"/>
                    </a:lnTo>
                    <a:lnTo>
                      <a:pt x="104" y="164"/>
                    </a:lnTo>
                    <a:lnTo>
                      <a:pt x="123" y="161"/>
                    </a:lnTo>
                    <a:lnTo>
                      <a:pt x="142" y="1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33" name="Freeform 85"/>
              <p:cNvSpPr>
                <a:spLocks/>
              </p:cNvSpPr>
              <p:nvPr/>
            </p:nvSpPr>
            <p:spPr bwMode="auto">
              <a:xfrm>
                <a:off x="1494" y="2914"/>
                <a:ext cx="76" cy="79"/>
              </a:xfrm>
              <a:custGeom>
                <a:avLst/>
                <a:gdLst/>
                <a:ahLst/>
                <a:cxnLst>
                  <a:cxn ang="0">
                    <a:pos x="50" y="79"/>
                  </a:cxn>
                  <a:cxn ang="0">
                    <a:pos x="76" y="0"/>
                  </a:cxn>
                  <a:cxn ang="0">
                    <a:pos x="0" y="25"/>
                  </a:cxn>
                  <a:cxn ang="0">
                    <a:pos x="50" y="79"/>
                  </a:cxn>
                </a:cxnLst>
                <a:rect l="0" t="0" r="r" b="b"/>
                <a:pathLst>
                  <a:path w="76" h="79">
                    <a:moveTo>
                      <a:pt x="50" y="79"/>
                    </a:moveTo>
                    <a:lnTo>
                      <a:pt x="76" y="0"/>
                    </a:lnTo>
                    <a:lnTo>
                      <a:pt x="0" y="25"/>
                    </a:lnTo>
                    <a:lnTo>
                      <a:pt x="50" y="7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131" name="Freeform 83"/>
            <p:cNvSpPr>
              <a:spLocks/>
            </p:cNvSpPr>
            <p:nvPr/>
          </p:nvSpPr>
          <p:spPr bwMode="auto">
            <a:xfrm>
              <a:off x="2723" y="3659"/>
              <a:ext cx="333" cy="976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151" y="9"/>
                </a:cxn>
                <a:cxn ang="0">
                  <a:pos x="145" y="12"/>
                </a:cxn>
                <a:cxn ang="0">
                  <a:pos x="151" y="18"/>
                </a:cxn>
                <a:cxn ang="0">
                  <a:pos x="142" y="148"/>
                </a:cxn>
                <a:cxn ang="0">
                  <a:pos x="151" y="138"/>
                </a:cxn>
                <a:cxn ang="0">
                  <a:pos x="145" y="144"/>
                </a:cxn>
                <a:cxn ang="0">
                  <a:pos x="151" y="138"/>
                </a:cxn>
                <a:cxn ang="0">
                  <a:pos x="12" y="138"/>
                </a:cxn>
                <a:cxn ang="0">
                  <a:pos x="6" y="144"/>
                </a:cxn>
                <a:cxn ang="0">
                  <a:pos x="3" y="148"/>
                </a:cxn>
                <a:cxn ang="0">
                  <a:pos x="9" y="154"/>
                </a:cxn>
                <a:cxn ang="0">
                  <a:pos x="12" y="157"/>
                </a:cxn>
                <a:cxn ang="0">
                  <a:pos x="151" y="148"/>
                </a:cxn>
                <a:cxn ang="0">
                  <a:pos x="145" y="151"/>
                </a:cxn>
                <a:cxn ang="0">
                  <a:pos x="151" y="157"/>
                </a:cxn>
                <a:cxn ang="0">
                  <a:pos x="142" y="286"/>
                </a:cxn>
                <a:cxn ang="0">
                  <a:pos x="151" y="277"/>
                </a:cxn>
                <a:cxn ang="0">
                  <a:pos x="145" y="283"/>
                </a:cxn>
                <a:cxn ang="0">
                  <a:pos x="151" y="277"/>
                </a:cxn>
                <a:cxn ang="0">
                  <a:pos x="12" y="277"/>
                </a:cxn>
                <a:cxn ang="0">
                  <a:pos x="6" y="283"/>
                </a:cxn>
                <a:cxn ang="0">
                  <a:pos x="3" y="286"/>
                </a:cxn>
                <a:cxn ang="0">
                  <a:pos x="9" y="293"/>
                </a:cxn>
                <a:cxn ang="0">
                  <a:pos x="12" y="296"/>
                </a:cxn>
                <a:cxn ang="0">
                  <a:pos x="151" y="286"/>
                </a:cxn>
                <a:cxn ang="0">
                  <a:pos x="145" y="289"/>
                </a:cxn>
                <a:cxn ang="0">
                  <a:pos x="151" y="296"/>
                </a:cxn>
                <a:cxn ang="0">
                  <a:pos x="142" y="425"/>
                </a:cxn>
                <a:cxn ang="0">
                  <a:pos x="151" y="415"/>
                </a:cxn>
                <a:cxn ang="0">
                  <a:pos x="145" y="422"/>
                </a:cxn>
                <a:cxn ang="0">
                  <a:pos x="151" y="415"/>
                </a:cxn>
                <a:cxn ang="0">
                  <a:pos x="0" y="434"/>
                </a:cxn>
                <a:cxn ang="0">
                  <a:pos x="151" y="434"/>
                </a:cxn>
                <a:cxn ang="0">
                  <a:pos x="157" y="428"/>
                </a:cxn>
                <a:cxn ang="0">
                  <a:pos x="160" y="425"/>
                </a:cxn>
                <a:cxn ang="0">
                  <a:pos x="160" y="286"/>
                </a:cxn>
                <a:cxn ang="0">
                  <a:pos x="154" y="280"/>
                </a:cxn>
                <a:cxn ang="0">
                  <a:pos x="151" y="277"/>
                </a:cxn>
                <a:cxn ang="0">
                  <a:pos x="12" y="296"/>
                </a:cxn>
                <a:cxn ang="0">
                  <a:pos x="19" y="289"/>
                </a:cxn>
                <a:cxn ang="0">
                  <a:pos x="22" y="286"/>
                </a:cxn>
                <a:cxn ang="0">
                  <a:pos x="15" y="280"/>
                </a:cxn>
                <a:cxn ang="0">
                  <a:pos x="12" y="286"/>
                </a:cxn>
                <a:cxn ang="0">
                  <a:pos x="151" y="296"/>
                </a:cxn>
                <a:cxn ang="0">
                  <a:pos x="154" y="293"/>
                </a:cxn>
                <a:cxn ang="0">
                  <a:pos x="160" y="286"/>
                </a:cxn>
                <a:cxn ang="0">
                  <a:pos x="160" y="148"/>
                </a:cxn>
                <a:cxn ang="0">
                  <a:pos x="157" y="144"/>
                </a:cxn>
                <a:cxn ang="0">
                  <a:pos x="151" y="138"/>
                </a:cxn>
                <a:cxn ang="0">
                  <a:pos x="12" y="138"/>
                </a:cxn>
                <a:cxn ang="0">
                  <a:pos x="15" y="154"/>
                </a:cxn>
                <a:cxn ang="0">
                  <a:pos x="22" y="148"/>
                </a:cxn>
                <a:cxn ang="0">
                  <a:pos x="19" y="144"/>
                </a:cxn>
                <a:cxn ang="0">
                  <a:pos x="12" y="138"/>
                </a:cxn>
                <a:cxn ang="0">
                  <a:pos x="12" y="157"/>
                </a:cxn>
                <a:cxn ang="0">
                  <a:pos x="151" y="157"/>
                </a:cxn>
                <a:cxn ang="0">
                  <a:pos x="157" y="151"/>
                </a:cxn>
                <a:cxn ang="0">
                  <a:pos x="160" y="148"/>
                </a:cxn>
                <a:cxn ang="0">
                  <a:pos x="160" y="9"/>
                </a:cxn>
                <a:cxn ang="0">
                  <a:pos x="154" y="3"/>
                </a:cxn>
                <a:cxn ang="0">
                  <a:pos x="151" y="0"/>
                </a:cxn>
              </a:cxnLst>
              <a:rect l="0" t="0" r="r" b="b"/>
              <a:pathLst>
                <a:path w="160" h="434">
                  <a:moveTo>
                    <a:pt x="0" y="0"/>
                  </a:moveTo>
                  <a:lnTo>
                    <a:pt x="0" y="18"/>
                  </a:lnTo>
                  <a:lnTo>
                    <a:pt x="151" y="18"/>
                  </a:lnTo>
                  <a:lnTo>
                    <a:pt x="151" y="9"/>
                  </a:lnTo>
                  <a:lnTo>
                    <a:pt x="142" y="9"/>
                  </a:lnTo>
                  <a:lnTo>
                    <a:pt x="145" y="12"/>
                  </a:lnTo>
                  <a:lnTo>
                    <a:pt x="148" y="15"/>
                  </a:lnTo>
                  <a:lnTo>
                    <a:pt x="151" y="18"/>
                  </a:lnTo>
                  <a:lnTo>
                    <a:pt x="142" y="9"/>
                  </a:lnTo>
                  <a:lnTo>
                    <a:pt x="142" y="148"/>
                  </a:lnTo>
                  <a:lnTo>
                    <a:pt x="151" y="148"/>
                  </a:lnTo>
                  <a:lnTo>
                    <a:pt x="151" y="138"/>
                  </a:lnTo>
                  <a:lnTo>
                    <a:pt x="148" y="141"/>
                  </a:lnTo>
                  <a:lnTo>
                    <a:pt x="145" y="144"/>
                  </a:lnTo>
                  <a:lnTo>
                    <a:pt x="142" y="148"/>
                  </a:lnTo>
                  <a:lnTo>
                    <a:pt x="151" y="138"/>
                  </a:lnTo>
                  <a:lnTo>
                    <a:pt x="12" y="138"/>
                  </a:lnTo>
                  <a:lnTo>
                    <a:pt x="9" y="141"/>
                  </a:lnTo>
                  <a:lnTo>
                    <a:pt x="6" y="144"/>
                  </a:lnTo>
                  <a:lnTo>
                    <a:pt x="3" y="148"/>
                  </a:lnTo>
                  <a:lnTo>
                    <a:pt x="6" y="151"/>
                  </a:lnTo>
                  <a:lnTo>
                    <a:pt x="9" y="154"/>
                  </a:lnTo>
                  <a:lnTo>
                    <a:pt x="12" y="157"/>
                  </a:lnTo>
                  <a:lnTo>
                    <a:pt x="151" y="157"/>
                  </a:lnTo>
                  <a:lnTo>
                    <a:pt x="151" y="148"/>
                  </a:lnTo>
                  <a:lnTo>
                    <a:pt x="142" y="148"/>
                  </a:lnTo>
                  <a:lnTo>
                    <a:pt x="145" y="151"/>
                  </a:lnTo>
                  <a:lnTo>
                    <a:pt x="148" y="154"/>
                  </a:lnTo>
                  <a:lnTo>
                    <a:pt x="151" y="157"/>
                  </a:lnTo>
                  <a:lnTo>
                    <a:pt x="142" y="148"/>
                  </a:lnTo>
                  <a:lnTo>
                    <a:pt x="142" y="286"/>
                  </a:lnTo>
                  <a:lnTo>
                    <a:pt x="151" y="286"/>
                  </a:lnTo>
                  <a:lnTo>
                    <a:pt x="151" y="277"/>
                  </a:lnTo>
                  <a:lnTo>
                    <a:pt x="148" y="280"/>
                  </a:lnTo>
                  <a:lnTo>
                    <a:pt x="145" y="283"/>
                  </a:lnTo>
                  <a:lnTo>
                    <a:pt x="142" y="286"/>
                  </a:lnTo>
                  <a:lnTo>
                    <a:pt x="151" y="277"/>
                  </a:lnTo>
                  <a:lnTo>
                    <a:pt x="12" y="277"/>
                  </a:lnTo>
                  <a:lnTo>
                    <a:pt x="9" y="280"/>
                  </a:lnTo>
                  <a:lnTo>
                    <a:pt x="6" y="283"/>
                  </a:lnTo>
                  <a:lnTo>
                    <a:pt x="3" y="286"/>
                  </a:lnTo>
                  <a:lnTo>
                    <a:pt x="6" y="289"/>
                  </a:lnTo>
                  <a:lnTo>
                    <a:pt x="9" y="293"/>
                  </a:lnTo>
                  <a:lnTo>
                    <a:pt x="12" y="296"/>
                  </a:lnTo>
                  <a:lnTo>
                    <a:pt x="151" y="296"/>
                  </a:lnTo>
                  <a:lnTo>
                    <a:pt x="151" y="286"/>
                  </a:lnTo>
                  <a:lnTo>
                    <a:pt x="142" y="286"/>
                  </a:lnTo>
                  <a:lnTo>
                    <a:pt x="145" y="289"/>
                  </a:lnTo>
                  <a:lnTo>
                    <a:pt x="148" y="293"/>
                  </a:lnTo>
                  <a:lnTo>
                    <a:pt x="151" y="296"/>
                  </a:lnTo>
                  <a:lnTo>
                    <a:pt x="142" y="286"/>
                  </a:lnTo>
                  <a:lnTo>
                    <a:pt x="142" y="425"/>
                  </a:lnTo>
                  <a:lnTo>
                    <a:pt x="151" y="425"/>
                  </a:lnTo>
                  <a:lnTo>
                    <a:pt x="151" y="415"/>
                  </a:lnTo>
                  <a:lnTo>
                    <a:pt x="148" y="419"/>
                  </a:lnTo>
                  <a:lnTo>
                    <a:pt x="145" y="422"/>
                  </a:lnTo>
                  <a:lnTo>
                    <a:pt x="142" y="425"/>
                  </a:lnTo>
                  <a:lnTo>
                    <a:pt x="151" y="415"/>
                  </a:lnTo>
                  <a:lnTo>
                    <a:pt x="0" y="415"/>
                  </a:lnTo>
                  <a:lnTo>
                    <a:pt x="0" y="434"/>
                  </a:lnTo>
                  <a:lnTo>
                    <a:pt x="151" y="434"/>
                  </a:lnTo>
                  <a:lnTo>
                    <a:pt x="154" y="431"/>
                  </a:lnTo>
                  <a:lnTo>
                    <a:pt x="157" y="428"/>
                  </a:lnTo>
                  <a:lnTo>
                    <a:pt x="160" y="425"/>
                  </a:lnTo>
                  <a:lnTo>
                    <a:pt x="160" y="286"/>
                  </a:lnTo>
                  <a:lnTo>
                    <a:pt x="157" y="283"/>
                  </a:lnTo>
                  <a:lnTo>
                    <a:pt x="154" y="280"/>
                  </a:lnTo>
                  <a:lnTo>
                    <a:pt x="151" y="277"/>
                  </a:lnTo>
                  <a:lnTo>
                    <a:pt x="12" y="277"/>
                  </a:lnTo>
                  <a:lnTo>
                    <a:pt x="12" y="296"/>
                  </a:lnTo>
                  <a:lnTo>
                    <a:pt x="15" y="293"/>
                  </a:lnTo>
                  <a:lnTo>
                    <a:pt x="19" y="289"/>
                  </a:lnTo>
                  <a:lnTo>
                    <a:pt x="22" y="286"/>
                  </a:lnTo>
                  <a:lnTo>
                    <a:pt x="19" y="283"/>
                  </a:lnTo>
                  <a:lnTo>
                    <a:pt x="15" y="280"/>
                  </a:lnTo>
                  <a:lnTo>
                    <a:pt x="12" y="277"/>
                  </a:lnTo>
                  <a:lnTo>
                    <a:pt x="12" y="286"/>
                  </a:lnTo>
                  <a:lnTo>
                    <a:pt x="12" y="296"/>
                  </a:lnTo>
                  <a:lnTo>
                    <a:pt x="151" y="296"/>
                  </a:lnTo>
                  <a:lnTo>
                    <a:pt x="154" y="293"/>
                  </a:lnTo>
                  <a:lnTo>
                    <a:pt x="157" y="289"/>
                  </a:lnTo>
                  <a:lnTo>
                    <a:pt x="160" y="286"/>
                  </a:lnTo>
                  <a:lnTo>
                    <a:pt x="160" y="148"/>
                  </a:lnTo>
                  <a:lnTo>
                    <a:pt x="157" y="144"/>
                  </a:lnTo>
                  <a:lnTo>
                    <a:pt x="154" y="141"/>
                  </a:lnTo>
                  <a:lnTo>
                    <a:pt x="151" y="138"/>
                  </a:lnTo>
                  <a:lnTo>
                    <a:pt x="12" y="138"/>
                  </a:lnTo>
                  <a:lnTo>
                    <a:pt x="12" y="157"/>
                  </a:lnTo>
                  <a:lnTo>
                    <a:pt x="15" y="154"/>
                  </a:lnTo>
                  <a:lnTo>
                    <a:pt x="19" y="151"/>
                  </a:lnTo>
                  <a:lnTo>
                    <a:pt x="22" y="148"/>
                  </a:lnTo>
                  <a:lnTo>
                    <a:pt x="19" y="144"/>
                  </a:lnTo>
                  <a:lnTo>
                    <a:pt x="15" y="141"/>
                  </a:lnTo>
                  <a:lnTo>
                    <a:pt x="12" y="138"/>
                  </a:lnTo>
                  <a:lnTo>
                    <a:pt x="12" y="148"/>
                  </a:lnTo>
                  <a:lnTo>
                    <a:pt x="12" y="157"/>
                  </a:lnTo>
                  <a:lnTo>
                    <a:pt x="151" y="157"/>
                  </a:lnTo>
                  <a:lnTo>
                    <a:pt x="154" y="154"/>
                  </a:lnTo>
                  <a:lnTo>
                    <a:pt x="157" y="151"/>
                  </a:lnTo>
                  <a:lnTo>
                    <a:pt x="160" y="148"/>
                  </a:lnTo>
                  <a:lnTo>
                    <a:pt x="160" y="9"/>
                  </a:lnTo>
                  <a:lnTo>
                    <a:pt x="157" y="6"/>
                  </a:lnTo>
                  <a:lnTo>
                    <a:pt x="154" y="3"/>
                  </a:lnTo>
                  <a:lnTo>
                    <a:pt x="15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127" name="Group 79"/>
            <p:cNvGrpSpPr>
              <a:grpSpLocks/>
            </p:cNvGrpSpPr>
            <p:nvPr/>
          </p:nvGrpSpPr>
          <p:grpSpPr bwMode="auto">
            <a:xfrm>
              <a:off x="6504" y="3679"/>
              <a:ext cx="1150" cy="1022"/>
              <a:chOff x="2931" y="2895"/>
              <a:chExt cx="552" cy="454"/>
            </a:xfrm>
          </p:grpSpPr>
          <p:sp>
            <p:nvSpPr>
              <p:cNvPr id="2130" name="Rectangle 82"/>
              <p:cNvSpPr>
                <a:spLocks noChangeArrowheads="1"/>
              </p:cNvSpPr>
              <p:nvPr/>
            </p:nvSpPr>
            <p:spPr bwMode="auto">
              <a:xfrm>
                <a:off x="2931" y="2895"/>
                <a:ext cx="542" cy="454"/>
              </a:xfrm>
              <a:prstGeom prst="rect">
                <a:avLst/>
              </a:prstGeom>
              <a:solidFill>
                <a:srgbClr val="FFFFFF"/>
              </a:solidFill>
              <a:ln w="2063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29" name="Rectangle 81"/>
              <p:cNvSpPr>
                <a:spLocks noChangeArrowheads="1"/>
              </p:cNvSpPr>
              <p:nvPr/>
            </p:nvSpPr>
            <p:spPr bwMode="auto">
              <a:xfrm>
                <a:off x="2931" y="2895"/>
                <a:ext cx="542" cy="161"/>
              </a:xfrm>
              <a:prstGeom prst="rect">
                <a:avLst/>
              </a:prstGeom>
              <a:solidFill>
                <a:srgbClr val="FFFFFF"/>
              </a:solidFill>
              <a:ln w="2063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28" name="Rectangle 80"/>
              <p:cNvSpPr>
                <a:spLocks noChangeArrowheads="1"/>
              </p:cNvSpPr>
              <p:nvPr/>
            </p:nvSpPr>
            <p:spPr bwMode="auto">
              <a:xfrm>
                <a:off x="2970" y="2907"/>
                <a:ext cx="513" cy="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Comic Sans MS" pitchFamily="66" charset="0"/>
                  </a:rPr>
                  <a:t>Life Cycle Test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23" name="Group 75"/>
            <p:cNvGrpSpPr>
              <a:grpSpLocks/>
            </p:cNvGrpSpPr>
            <p:nvPr/>
          </p:nvGrpSpPr>
          <p:grpSpPr bwMode="auto">
            <a:xfrm>
              <a:off x="9263" y="3679"/>
              <a:ext cx="1129" cy="1022"/>
              <a:chOff x="4255" y="2895"/>
              <a:chExt cx="542" cy="454"/>
            </a:xfrm>
          </p:grpSpPr>
          <p:sp>
            <p:nvSpPr>
              <p:cNvPr id="2126" name="Rectangle 78"/>
              <p:cNvSpPr>
                <a:spLocks noChangeArrowheads="1"/>
              </p:cNvSpPr>
              <p:nvPr/>
            </p:nvSpPr>
            <p:spPr bwMode="auto">
              <a:xfrm>
                <a:off x="4255" y="2895"/>
                <a:ext cx="542" cy="454"/>
              </a:xfrm>
              <a:prstGeom prst="rect">
                <a:avLst/>
              </a:prstGeom>
              <a:solidFill>
                <a:srgbClr val="FFFFFF"/>
              </a:solidFill>
              <a:ln w="2063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25" name="Rectangle 77"/>
              <p:cNvSpPr>
                <a:spLocks noChangeArrowheads="1"/>
              </p:cNvSpPr>
              <p:nvPr/>
            </p:nvSpPr>
            <p:spPr bwMode="auto">
              <a:xfrm>
                <a:off x="4255" y="2895"/>
                <a:ext cx="542" cy="161"/>
              </a:xfrm>
              <a:prstGeom prst="rect">
                <a:avLst/>
              </a:prstGeom>
              <a:solidFill>
                <a:srgbClr val="FFFFFF"/>
              </a:solidFill>
              <a:ln w="2063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24" name="Rectangle 76"/>
              <p:cNvSpPr>
                <a:spLocks noChangeArrowheads="1"/>
              </p:cNvSpPr>
              <p:nvPr/>
            </p:nvSpPr>
            <p:spPr bwMode="auto">
              <a:xfrm>
                <a:off x="4434" y="2907"/>
                <a:ext cx="223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Times New Roman" pitchFamily="18" charset="0"/>
                    <a:cs typeface="Comic Sans MS" pitchFamily="66" charset="0"/>
                  </a:rPr>
                  <a:t>SHIP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20" name="Group 72"/>
            <p:cNvGrpSpPr>
              <a:grpSpLocks/>
            </p:cNvGrpSpPr>
            <p:nvPr/>
          </p:nvGrpSpPr>
          <p:grpSpPr bwMode="auto">
            <a:xfrm>
              <a:off x="9027" y="1632"/>
              <a:ext cx="1037" cy="1536"/>
              <a:chOff x="4142" y="1985"/>
              <a:chExt cx="498" cy="683"/>
            </a:xfrm>
          </p:grpSpPr>
          <p:sp>
            <p:nvSpPr>
              <p:cNvPr id="2122" name="Freeform 74"/>
              <p:cNvSpPr>
                <a:spLocks/>
              </p:cNvSpPr>
              <p:nvPr/>
            </p:nvSpPr>
            <p:spPr bwMode="auto">
              <a:xfrm>
                <a:off x="4198" y="1985"/>
                <a:ext cx="442" cy="604"/>
              </a:xfrm>
              <a:custGeom>
                <a:avLst/>
                <a:gdLst/>
                <a:ahLst/>
                <a:cxnLst>
                  <a:cxn ang="0">
                    <a:pos x="442" y="9"/>
                  </a:cxn>
                  <a:cxn ang="0">
                    <a:pos x="432" y="0"/>
                  </a:cxn>
                  <a:cxn ang="0">
                    <a:pos x="0" y="595"/>
                  </a:cxn>
                  <a:cxn ang="0">
                    <a:pos x="10" y="604"/>
                  </a:cxn>
                  <a:cxn ang="0">
                    <a:pos x="442" y="9"/>
                  </a:cxn>
                </a:cxnLst>
                <a:rect l="0" t="0" r="r" b="b"/>
                <a:pathLst>
                  <a:path w="442" h="604">
                    <a:moveTo>
                      <a:pt x="442" y="9"/>
                    </a:moveTo>
                    <a:lnTo>
                      <a:pt x="432" y="0"/>
                    </a:lnTo>
                    <a:lnTo>
                      <a:pt x="0" y="595"/>
                    </a:lnTo>
                    <a:lnTo>
                      <a:pt x="10" y="604"/>
                    </a:lnTo>
                    <a:lnTo>
                      <a:pt x="442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21" name="Freeform 73"/>
              <p:cNvSpPr>
                <a:spLocks/>
              </p:cNvSpPr>
              <p:nvPr/>
            </p:nvSpPr>
            <p:spPr bwMode="auto">
              <a:xfrm>
                <a:off x="4142" y="2545"/>
                <a:ext cx="113" cy="123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123"/>
                  </a:cxn>
                  <a:cxn ang="0">
                    <a:pos x="113" y="67"/>
                  </a:cxn>
                  <a:cxn ang="0">
                    <a:pos x="22" y="0"/>
                  </a:cxn>
                </a:cxnLst>
                <a:rect l="0" t="0" r="r" b="b"/>
                <a:pathLst>
                  <a:path w="113" h="123">
                    <a:moveTo>
                      <a:pt x="22" y="0"/>
                    </a:moveTo>
                    <a:lnTo>
                      <a:pt x="0" y="123"/>
                    </a:lnTo>
                    <a:lnTo>
                      <a:pt x="113" y="67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119" name="Rectangle 71"/>
            <p:cNvSpPr>
              <a:spLocks noChangeArrowheads="1"/>
            </p:cNvSpPr>
            <p:nvPr/>
          </p:nvSpPr>
          <p:spPr bwMode="auto">
            <a:xfrm>
              <a:off x="8948" y="2232"/>
              <a:ext cx="1187" cy="689"/>
            </a:xfrm>
            <a:prstGeom prst="rect">
              <a:avLst/>
            </a:prstGeom>
            <a:solidFill>
              <a:srgbClr val="FFFFFF"/>
            </a:solidFill>
            <a:ln w="20638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18" name="Rectangle 70"/>
            <p:cNvSpPr>
              <a:spLocks noChangeArrowheads="1"/>
            </p:cNvSpPr>
            <p:nvPr/>
          </p:nvSpPr>
          <p:spPr bwMode="auto">
            <a:xfrm>
              <a:off x="9123" y="2262"/>
              <a:ext cx="1023" cy="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Times New Roman" pitchFamily="18" charset="0"/>
                  <a:cs typeface="Comic Sans MS" pitchFamily="66" charset="0"/>
                </a:rPr>
                <a:t>Customer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7" name="Rectangle 69"/>
            <p:cNvSpPr>
              <a:spLocks noChangeArrowheads="1"/>
            </p:cNvSpPr>
            <p:nvPr/>
          </p:nvSpPr>
          <p:spPr bwMode="auto">
            <a:xfrm>
              <a:off x="9229" y="2525"/>
              <a:ext cx="734" cy="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Times New Roman" pitchFamily="18" charset="0"/>
                  <a:cs typeface="Comic Sans MS" pitchFamily="66" charset="0"/>
                </a:rPr>
                <a:t>Orders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6" name="Rectangle 68"/>
            <p:cNvSpPr>
              <a:spLocks noChangeArrowheads="1"/>
            </p:cNvSpPr>
            <p:nvPr/>
          </p:nvSpPr>
          <p:spPr bwMode="auto">
            <a:xfrm>
              <a:off x="5875" y="5126"/>
              <a:ext cx="4306" cy="531"/>
            </a:xfrm>
            <a:prstGeom prst="rect">
              <a:avLst/>
            </a:prstGeom>
            <a:solidFill>
              <a:srgbClr val="FFFFFF"/>
            </a:solidFill>
            <a:ln w="4763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15" name="Rectangle 67"/>
            <p:cNvSpPr>
              <a:spLocks noChangeArrowheads="1"/>
            </p:cNvSpPr>
            <p:nvPr/>
          </p:nvSpPr>
          <p:spPr bwMode="auto">
            <a:xfrm>
              <a:off x="6027" y="5196"/>
              <a:ext cx="4131" cy="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7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Finished Goods Supermarket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4" name="Freeform 66"/>
            <p:cNvSpPr>
              <a:spLocks/>
            </p:cNvSpPr>
            <p:nvPr/>
          </p:nvSpPr>
          <p:spPr bwMode="auto">
            <a:xfrm>
              <a:off x="8081" y="3659"/>
              <a:ext cx="336" cy="976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151" y="9"/>
                </a:cxn>
                <a:cxn ang="0">
                  <a:pos x="145" y="12"/>
                </a:cxn>
                <a:cxn ang="0">
                  <a:pos x="151" y="18"/>
                </a:cxn>
                <a:cxn ang="0">
                  <a:pos x="142" y="148"/>
                </a:cxn>
                <a:cxn ang="0">
                  <a:pos x="151" y="138"/>
                </a:cxn>
                <a:cxn ang="0">
                  <a:pos x="145" y="144"/>
                </a:cxn>
                <a:cxn ang="0">
                  <a:pos x="151" y="138"/>
                </a:cxn>
                <a:cxn ang="0">
                  <a:pos x="12" y="138"/>
                </a:cxn>
                <a:cxn ang="0">
                  <a:pos x="6" y="144"/>
                </a:cxn>
                <a:cxn ang="0">
                  <a:pos x="3" y="148"/>
                </a:cxn>
                <a:cxn ang="0">
                  <a:pos x="9" y="154"/>
                </a:cxn>
                <a:cxn ang="0">
                  <a:pos x="12" y="157"/>
                </a:cxn>
                <a:cxn ang="0">
                  <a:pos x="151" y="148"/>
                </a:cxn>
                <a:cxn ang="0">
                  <a:pos x="145" y="151"/>
                </a:cxn>
                <a:cxn ang="0">
                  <a:pos x="151" y="157"/>
                </a:cxn>
                <a:cxn ang="0">
                  <a:pos x="142" y="286"/>
                </a:cxn>
                <a:cxn ang="0">
                  <a:pos x="151" y="277"/>
                </a:cxn>
                <a:cxn ang="0">
                  <a:pos x="145" y="283"/>
                </a:cxn>
                <a:cxn ang="0">
                  <a:pos x="151" y="277"/>
                </a:cxn>
                <a:cxn ang="0">
                  <a:pos x="12" y="277"/>
                </a:cxn>
                <a:cxn ang="0">
                  <a:pos x="6" y="283"/>
                </a:cxn>
                <a:cxn ang="0">
                  <a:pos x="3" y="286"/>
                </a:cxn>
                <a:cxn ang="0">
                  <a:pos x="9" y="293"/>
                </a:cxn>
                <a:cxn ang="0">
                  <a:pos x="12" y="296"/>
                </a:cxn>
                <a:cxn ang="0">
                  <a:pos x="151" y="286"/>
                </a:cxn>
                <a:cxn ang="0">
                  <a:pos x="145" y="289"/>
                </a:cxn>
                <a:cxn ang="0">
                  <a:pos x="151" y="296"/>
                </a:cxn>
                <a:cxn ang="0">
                  <a:pos x="142" y="425"/>
                </a:cxn>
                <a:cxn ang="0">
                  <a:pos x="151" y="415"/>
                </a:cxn>
                <a:cxn ang="0">
                  <a:pos x="145" y="422"/>
                </a:cxn>
                <a:cxn ang="0">
                  <a:pos x="151" y="415"/>
                </a:cxn>
                <a:cxn ang="0">
                  <a:pos x="0" y="434"/>
                </a:cxn>
                <a:cxn ang="0">
                  <a:pos x="151" y="434"/>
                </a:cxn>
                <a:cxn ang="0">
                  <a:pos x="157" y="428"/>
                </a:cxn>
                <a:cxn ang="0">
                  <a:pos x="161" y="425"/>
                </a:cxn>
                <a:cxn ang="0">
                  <a:pos x="161" y="286"/>
                </a:cxn>
                <a:cxn ang="0">
                  <a:pos x="154" y="280"/>
                </a:cxn>
                <a:cxn ang="0">
                  <a:pos x="151" y="277"/>
                </a:cxn>
                <a:cxn ang="0">
                  <a:pos x="12" y="296"/>
                </a:cxn>
                <a:cxn ang="0">
                  <a:pos x="19" y="289"/>
                </a:cxn>
                <a:cxn ang="0">
                  <a:pos x="22" y="286"/>
                </a:cxn>
                <a:cxn ang="0">
                  <a:pos x="16" y="280"/>
                </a:cxn>
                <a:cxn ang="0">
                  <a:pos x="12" y="286"/>
                </a:cxn>
                <a:cxn ang="0">
                  <a:pos x="151" y="296"/>
                </a:cxn>
                <a:cxn ang="0">
                  <a:pos x="154" y="293"/>
                </a:cxn>
                <a:cxn ang="0">
                  <a:pos x="161" y="286"/>
                </a:cxn>
                <a:cxn ang="0">
                  <a:pos x="161" y="148"/>
                </a:cxn>
                <a:cxn ang="0">
                  <a:pos x="157" y="144"/>
                </a:cxn>
                <a:cxn ang="0">
                  <a:pos x="151" y="138"/>
                </a:cxn>
                <a:cxn ang="0">
                  <a:pos x="12" y="138"/>
                </a:cxn>
                <a:cxn ang="0">
                  <a:pos x="16" y="154"/>
                </a:cxn>
                <a:cxn ang="0">
                  <a:pos x="22" y="148"/>
                </a:cxn>
                <a:cxn ang="0">
                  <a:pos x="19" y="144"/>
                </a:cxn>
                <a:cxn ang="0">
                  <a:pos x="12" y="138"/>
                </a:cxn>
                <a:cxn ang="0">
                  <a:pos x="12" y="157"/>
                </a:cxn>
                <a:cxn ang="0">
                  <a:pos x="151" y="157"/>
                </a:cxn>
                <a:cxn ang="0">
                  <a:pos x="157" y="151"/>
                </a:cxn>
                <a:cxn ang="0">
                  <a:pos x="161" y="148"/>
                </a:cxn>
                <a:cxn ang="0">
                  <a:pos x="161" y="9"/>
                </a:cxn>
                <a:cxn ang="0">
                  <a:pos x="154" y="3"/>
                </a:cxn>
                <a:cxn ang="0">
                  <a:pos x="151" y="0"/>
                </a:cxn>
              </a:cxnLst>
              <a:rect l="0" t="0" r="r" b="b"/>
              <a:pathLst>
                <a:path w="161" h="434">
                  <a:moveTo>
                    <a:pt x="0" y="0"/>
                  </a:moveTo>
                  <a:lnTo>
                    <a:pt x="0" y="18"/>
                  </a:lnTo>
                  <a:lnTo>
                    <a:pt x="151" y="18"/>
                  </a:lnTo>
                  <a:lnTo>
                    <a:pt x="151" y="9"/>
                  </a:lnTo>
                  <a:lnTo>
                    <a:pt x="142" y="9"/>
                  </a:lnTo>
                  <a:lnTo>
                    <a:pt x="145" y="12"/>
                  </a:lnTo>
                  <a:lnTo>
                    <a:pt x="148" y="15"/>
                  </a:lnTo>
                  <a:lnTo>
                    <a:pt x="151" y="18"/>
                  </a:lnTo>
                  <a:lnTo>
                    <a:pt x="142" y="9"/>
                  </a:lnTo>
                  <a:lnTo>
                    <a:pt x="142" y="148"/>
                  </a:lnTo>
                  <a:lnTo>
                    <a:pt x="151" y="148"/>
                  </a:lnTo>
                  <a:lnTo>
                    <a:pt x="151" y="138"/>
                  </a:lnTo>
                  <a:lnTo>
                    <a:pt x="148" y="141"/>
                  </a:lnTo>
                  <a:lnTo>
                    <a:pt x="145" y="144"/>
                  </a:lnTo>
                  <a:lnTo>
                    <a:pt x="142" y="148"/>
                  </a:lnTo>
                  <a:lnTo>
                    <a:pt x="151" y="138"/>
                  </a:lnTo>
                  <a:lnTo>
                    <a:pt x="12" y="138"/>
                  </a:lnTo>
                  <a:lnTo>
                    <a:pt x="9" y="141"/>
                  </a:lnTo>
                  <a:lnTo>
                    <a:pt x="6" y="144"/>
                  </a:lnTo>
                  <a:lnTo>
                    <a:pt x="3" y="148"/>
                  </a:lnTo>
                  <a:lnTo>
                    <a:pt x="6" y="151"/>
                  </a:lnTo>
                  <a:lnTo>
                    <a:pt x="9" y="154"/>
                  </a:lnTo>
                  <a:lnTo>
                    <a:pt x="12" y="157"/>
                  </a:lnTo>
                  <a:lnTo>
                    <a:pt x="151" y="157"/>
                  </a:lnTo>
                  <a:lnTo>
                    <a:pt x="151" y="148"/>
                  </a:lnTo>
                  <a:lnTo>
                    <a:pt x="142" y="148"/>
                  </a:lnTo>
                  <a:lnTo>
                    <a:pt x="145" y="151"/>
                  </a:lnTo>
                  <a:lnTo>
                    <a:pt x="148" y="154"/>
                  </a:lnTo>
                  <a:lnTo>
                    <a:pt x="151" y="157"/>
                  </a:lnTo>
                  <a:lnTo>
                    <a:pt x="142" y="148"/>
                  </a:lnTo>
                  <a:lnTo>
                    <a:pt x="142" y="286"/>
                  </a:lnTo>
                  <a:lnTo>
                    <a:pt x="151" y="286"/>
                  </a:lnTo>
                  <a:lnTo>
                    <a:pt x="151" y="277"/>
                  </a:lnTo>
                  <a:lnTo>
                    <a:pt x="148" y="280"/>
                  </a:lnTo>
                  <a:lnTo>
                    <a:pt x="145" y="283"/>
                  </a:lnTo>
                  <a:lnTo>
                    <a:pt x="142" y="286"/>
                  </a:lnTo>
                  <a:lnTo>
                    <a:pt x="151" y="277"/>
                  </a:lnTo>
                  <a:lnTo>
                    <a:pt x="12" y="277"/>
                  </a:lnTo>
                  <a:lnTo>
                    <a:pt x="9" y="280"/>
                  </a:lnTo>
                  <a:lnTo>
                    <a:pt x="6" y="283"/>
                  </a:lnTo>
                  <a:lnTo>
                    <a:pt x="3" y="286"/>
                  </a:lnTo>
                  <a:lnTo>
                    <a:pt x="6" y="289"/>
                  </a:lnTo>
                  <a:lnTo>
                    <a:pt x="9" y="293"/>
                  </a:lnTo>
                  <a:lnTo>
                    <a:pt x="12" y="296"/>
                  </a:lnTo>
                  <a:lnTo>
                    <a:pt x="151" y="296"/>
                  </a:lnTo>
                  <a:lnTo>
                    <a:pt x="151" y="286"/>
                  </a:lnTo>
                  <a:lnTo>
                    <a:pt x="142" y="286"/>
                  </a:lnTo>
                  <a:lnTo>
                    <a:pt x="145" y="289"/>
                  </a:lnTo>
                  <a:lnTo>
                    <a:pt x="148" y="293"/>
                  </a:lnTo>
                  <a:lnTo>
                    <a:pt x="151" y="296"/>
                  </a:lnTo>
                  <a:lnTo>
                    <a:pt x="142" y="286"/>
                  </a:lnTo>
                  <a:lnTo>
                    <a:pt x="142" y="425"/>
                  </a:lnTo>
                  <a:lnTo>
                    <a:pt x="151" y="425"/>
                  </a:lnTo>
                  <a:lnTo>
                    <a:pt x="151" y="415"/>
                  </a:lnTo>
                  <a:lnTo>
                    <a:pt x="148" y="419"/>
                  </a:lnTo>
                  <a:lnTo>
                    <a:pt x="145" y="422"/>
                  </a:lnTo>
                  <a:lnTo>
                    <a:pt x="142" y="425"/>
                  </a:lnTo>
                  <a:lnTo>
                    <a:pt x="151" y="415"/>
                  </a:lnTo>
                  <a:lnTo>
                    <a:pt x="0" y="415"/>
                  </a:lnTo>
                  <a:lnTo>
                    <a:pt x="0" y="434"/>
                  </a:lnTo>
                  <a:lnTo>
                    <a:pt x="151" y="434"/>
                  </a:lnTo>
                  <a:lnTo>
                    <a:pt x="154" y="431"/>
                  </a:lnTo>
                  <a:lnTo>
                    <a:pt x="157" y="428"/>
                  </a:lnTo>
                  <a:lnTo>
                    <a:pt x="161" y="425"/>
                  </a:lnTo>
                  <a:lnTo>
                    <a:pt x="161" y="286"/>
                  </a:lnTo>
                  <a:lnTo>
                    <a:pt x="157" y="283"/>
                  </a:lnTo>
                  <a:lnTo>
                    <a:pt x="154" y="280"/>
                  </a:lnTo>
                  <a:lnTo>
                    <a:pt x="151" y="277"/>
                  </a:lnTo>
                  <a:lnTo>
                    <a:pt x="12" y="277"/>
                  </a:lnTo>
                  <a:lnTo>
                    <a:pt x="12" y="296"/>
                  </a:lnTo>
                  <a:lnTo>
                    <a:pt x="16" y="293"/>
                  </a:lnTo>
                  <a:lnTo>
                    <a:pt x="19" y="289"/>
                  </a:lnTo>
                  <a:lnTo>
                    <a:pt x="22" y="286"/>
                  </a:lnTo>
                  <a:lnTo>
                    <a:pt x="19" y="283"/>
                  </a:lnTo>
                  <a:lnTo>
                    <a:pt x="16" y="280"/>
                  </a:lnTo>
                  <a:lnTo>
                    <a:pt x="12" y="277"/>
                  </a:lnTo>
                  <a:lnTo>
                    <a:pt x="12" y="286"/>
                  </a:lnTo>
                  <a:lnTo>
                    <a:pt x="12" y="296"/>
                  </a:lnTo>
                  <a:lnTo>
                    <a:pt x="151" y="296"/>
                  </a:lnTo>
                  <a:lnTo>
                    <a:pt x="154" y="293"/>
                  </a:lnTo>
                  <a:lnTo>
                    <a:pt x="157" y="289"/>
                  </a:lnTo>
                  <a:lnTo>
                    <a:pt x="161" y="286"/>
                  </a:lnTo>
                  <a:lnTo>
                    <a:pt x="161" y="148"/>
                  </a:lnTo>
                  <a:lnTo>
                    <a:pt x="157" y="144"/>
                  </a:lnTo>
                  <a:lnTo>
                    <a:pt x="154" y="141"/>
                  </a:lnTo>
                  <a:lnTo>
                    <a:pt x="151" y="138"/>
                  </a:lnTo>
                  <a:lnTo>
                    <a:pt x="12" y="138"/>
                  </a:lnTo>
                  <a:lnTo>
                    <a:pt x="12" y="157"/>
                  </a:lnTo>
                  <a:lnTo>
                    <a:pt x="16" y="154"/>
                  </a:lnTo>
                  <a:lnTo>
                    <a:pt x="19" y="151"/>
                  </a:lnTo>
                  <a:lnTo>
                    <a:pt x="22" y="148"/>
                  </a:lnTo>
                  <a:lnTo>
                    <a:pt x="19" y="144"/>
                  </a:lnTo>
                  <a:lnTo>
                    <a:pt x="16" y="141"/>
                  </a:lnTo>
                  <a:lnTo>
                    <a:pt x="12" y="138"/>
                  </a:lnTo>
                  <a:lnTo>
                    <a:pt x="12" y="148"/>
                  </a:lnTo>
                  <a:lnTo>
                    <a:pt x="12" y="157"/>
                  </a:lnTo>
                  <a:lnTo>
                    <a:pt x="151" y="157"/>
                  </a:lnTo>
                  <a:lnTo>
                    <a:pt x="154" y="154"/>
                  </a:lnTo>
                  <a:lnTo>
                    <a:pt x="157" y="151"/>
                  </a:lnTo>
                  <a:lnTo>
                    <a:pt x="161" y="148"/>
                  </a:lnTo>
                  <a:lnTo>
                    <a:pt x="161" y="9"/>
                  </a:lnTo>
                  <a:lnTo>
                    <a:pt x="157" y="6"/>
                  </a:lnTo>
                  <a:lnTo>
                    <a:pt x="154" y="3"/>
                  </a:lnTo>
                  <a:lnTo>
                    <a:pt x="15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082" name="Group 34"/>
            <p:cNvGrpSpPr>
              <a:grpSpLocks/>
            </p:cNvGrpSpPr>
            <p:nvPr/>
          </p:nvGrpSpPr>
          <p:grpSpPr bwMode="auto">
            <a:xfrm>
              <a:off x="3989" y="3240"/>
              <a:ext cx="4184" cy="439"/>
              <a:chOff x="1724" y="2700"/>
              <a:chExt cx="2008" cy="195"/>
            </a:xfrm>
          </p:grpSpPr>
          <p:grpSp>
            <p:nvGrpSpPr>
              <p:cNvPr id="2090" name="Group 42"/>
              <p:cNvGrpSpPr>
                <a:grpSpLocks/>
              </p:cNvGrpSpPr>
              <p:nvPr/>
            </p:nvGrpSpPr>
            <p:grpSpPr bwMode="auto">
              <a:xfrm>
                <a:off x="1759" y="2700"/>
                <a:ext cx="1967" cy="12"/>
                <a:chOff x="1759" y="2700"/>
                <a:chExt cx="1967" cy="12"/>
              </a:xfrm>
            </p:grpSpPr>
            <p:sp>
              <p:nvSpPr>
                <p:cNvPr id="2113" name="Rectangle 65"/>
                <p:cNvSpPr>
                  <a:spLocks noChangeArrowheads="1"/>
                </p:cNvSpPr>
                <p:nvPr/>
              </p:nvSpPr>
              <p:spPr bwMode="auto">
                <a:xfrm>
                  <a:off x="3675" y="2700"/>
                  <a:ext cx="51" cy="12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12" name="Rectangle 64"/>
                <p:cNvSpPr>
                  <a:spLocks noChangeArrowheads="1"/>
                </p:cNvSpPr>
                <p:nvPr/>
              </p:nvSpPr>
              <p:spPr bwMode="auto">
                <a:xfrm>
                  <a:off x="3587" y="2700"/>
                  <a:ext cx="50" cy="12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11" name="Rectangle 63"/>
                <p:cNvSpPr>
                  <a:spLocks noChangeArrowheads="1"/>
                </p:cNvSpPr>
                <p:nvPr/>
              </p:nvSpPr>
              <p:spPr bwMode="auto">
                <a:xfrm>
                  <a:off x="3499" y="2700"/>
                  <a:ext cx="50" cy="12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10" name="Rectangle 62"/>
                <p:cNvSpPr>
                  <a:spLocks noChangeArrowheads="1"/>
                </p:cNvSpPr>
                <p:nvPr/>
              </p:nvSpPr>
              <p:spPr bwMode="auto">
                <a:xfrm>
                  <a:off x="3410" y="2700"/>
                  <a:ext cx="51" cy="12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09" name="Rectangle 61"/>
                <p:cNvSpPr>
                  <a:spLocks noChangeArrowheads="1"/>
                </p:cNvSpPr>
                <p:nvPr/>
              </p:nvSpPr>
              <p:spPr bwMode="auto">
                <a:xfrm>
                  <a:off x="3322" y="2700"/>
                  <a:ext cx="51" cy="12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08" name="Rectangle 60"/>
                <p:cNvSpPr>
                  <a:spLocks noChangeArrowheads="1"/>
                </p:cNvSpPr>
                <p:nvPr/>
              </p:nvSpPr>
              <p:spPr bwMode="auto">
                <a:xfrm>
                  <a:off x="3234" y="2700"/>
                  <a:ext cx="50" cy="12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07" name="Rectangle 59"/>
                <p:cNvSpPr>
                  <a:spLocks noChangeArrowheads="1"/>
                </p:cNvSpPr>
                <p:nvPr/>
              </p:nvSpPr>
              <p:spPr bwMode="auto">
                <a:xfrm>
                  <a:off x="3146" y="2700"/>
                  <a:ext cx="50" cy="12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06" name="Rectangle 58"/>
                <p:cNvSpPr>
                  <a:spLocks noChangeArrowheads="1"/>
                </p:cNvSpPr>
                <p:nvPr/>
              </p:nvSpPr>
              <p:spPr bwMode="auto">
                <a:xfrm>
                  <a:off x="3057" y="2700"/>
                  <a:ext cx="51" cy="12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05" name="Rectangle 57"/>
                <p:cNvSpPr>
                  <a:spLocks noChangeArrowheads="1"/>
                </p:cNvSpPr>
                <p:nvPr/>
              </p:nvSpPr>
              <p:spPr bwMode="auto">
                <a:xfrm>
                  <a:off x="2969" y="2700"/>
                  <a:ext cx="51" cy="12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04" name="Rectangle 56"/>
                <p:cNvSpPr>
                  <a:spLocks noChangeArrowheads="1"/>
                </p:cNvSpPr>
                <p:nvPr/>
              </p:nvSpPr>
              <p:spPr bwMode="auto">
                <a:xfrm>
                  <a:off x="2881" y="2700"/>
                  <a:ext cx="50" cy="12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03" name="Rectangle 55"/>
                <p:cNvSpPr>
                  <a:spLocks noChangeArrowheads="1"/>
                </p:cNvSpPr>
                <p:nvPr/>
              </p:nvSpPr>
              <p:spPr bwMode="auto">
                <a:xfrm>
                  <a:off x="2793" y="2700"/>
                  <a:ext cx="50" cy="12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02" name="Rectangle 54"/>
                <p:cNvSpPr>
                  <a:spLocks noChangeArrowheads="1"/>
                </p:cNvSpPr>
                <p:nvPr/>
              </p:nvSpPr>
              <p:spPr bwMode="auto">
                <a:xfrm>
                  <a:off x="2704" y="2700"/>
                  <a:ext cx="51" cy="12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01" name="Rectangle 53"/>
                <p:cNvSpPr>
                  <a:spLocks noChangeArrowheads="1"/>
                </p:cNvSpPr>
                <p:nvPr/>
              </p:nvSpPr>
              <p:spPr bwMode="auto">
                <a:xfrm>
                  <a:off x="2616" y="2700"/>
                  <a:ext cx="51" cy="12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00" name="Rectangle 52"/>
                <p:cNvSpPr>
                  <a:spLocks noChangeArrowheads="1"/>
                </p:cNvSpPr>
                <p:nvPr/>
              </p:nvSpPr>
              <p:spPr bwMode="auto">
                <a:xfrm>
                  <a:off x="2528" y="2700"/>
                  <a:ext cx="50" cy="12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99" name="Rectangle 51"/>
                <p:cNvSpPr>
                  <a:spLocks noChangeArrowheads="1"/>
                </p:cNvSpPr>
                <p:nvPr/>
              </p:nvSpPr>
              <p:spPr bwMode="auto">
                <a:xfrm>
                  <a:off x="2440" y="2700"/>
                  <a:ext cx="50" cy="12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98" name="Rectangle 50"/>
                <p:cNvSpPr>
                  <a:spLocks noChangeArrowheads="1"/>
                </p:cNvSpPr>
                <p:nvPr/>
              </p:nvSpPr>
              <p:spPr bwMode="auto">
                <a:xfrm>
                  <a:off x="2351" y="2700"/>
                  <a:ext cx="51" cy="12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97" name="Rectangle 49"/>
                <p:cNvSpPr>
                  <a:spLocks noChangeArrowheads="1"/>
                </p:cNvSpPr>
                <p:nvPr/>
              </p:nvSpPr>
              <p:spPr bwMode="auto">
                <a:xfrm>
                  <a:off x="2263" y="2700"/>
                  <a:ext cx="51" cy="12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96" name="Rectangle 48"/>
                <p:cNvSpPr>
                  <a:spLocks noChangeArrowheads="1"/>
                </p:cNvSpPr>
                <p:nvPr/>
              </p:nvSpPr>
              <p:spPr bwMode="auto">
                <a:xfrm>
                  <a:off x="2175" y="2700"/>
                  <a:ext cx="50" cy="12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95" name="Rectangle 47"/>
                <p:cNvSpPr>
                  <a:spLocks noChangeArrowheads="1"/>
                </p:cNvSpPr>
                <p:nvPr/>
              </p:nvSpPr>
              <p:spPr bwMode="auto">
                <a:xfrm>
                  <a:off x="2087" y="2700"/>
                  <a:ext cx="50" cy="12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94" name="Rectangle 46"/>
                <p:cNvSpPr>
                  <a:spLocks noChangeArrowheads="1"/>
                </p:cNvSpPr>
                <p:nvPr/>
              </p:nvSpPr>
              <p:spPr bwMode="auto">
                <a:xfrm>
                  <a:off x="1998" y="2700"/>
                  <a:ext cx="51" cy="12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93" name="Rectangle 45"/>
                <p:cNvSpPr>
                  <a:spLocks noChangeArrowheads="1"/>
                </p:cNvSpPr>
                <p:nvPr/>
              </p:nvSpPr>
              <p:spPr bwMode="auto">
                <a:xfrm>
                  <a:off x="1910" y="2700"/>
                  <a:ext cx="50" cy="12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92" name="Rectangle 44"/>
                <p:cNvSpPr>
                  <a:spLocks noChangeArrowheads="1"/>
                </p:cNvSpPr>
                <p:nvPr/>
              </p:nvSpPr>
              <p:spPr bwMode="auto">
                <a:xfrm>
                  <a:off x="1822" y="2700"/>
                  <a:ext cx="50" cy="12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91" name="Rectangle 43"/>
                <p:cNvSpPr>
                  <a:spLocks noChangeArrowheads="1"/>
                </p:cNvSpPr>
                <p:nvPr/>
              </p:nvSpPr>
              <p:spPr bwMode="auto">
                <a:xfrm>
                  <a:off x="1759" y="2700"/>
                  <a:ext cx="25" cy="12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087" name="Group 39"/>
              <p:cNvGrpSpPr>
                <a:grpSpLocks/>
              </p:cNvGrpSpPr>
              <p:nvPr/>
            </p:nvGrpSpPr>
            <p:grpSpPr bwMode="auto">
              <a:xfrm>
                <a:off x="3719" y="2719"/>
                <a:ext cx="13" cy="138"/>
                <a:chOff x="3719" y="2719"/>
                <a:chExt cx="13" cy="138"/>
              </a:xfrm>
            </p:grpSpPr>
            <p:sp>
              <p:nvSpPr>
                <p:cNvPr id="2089" name="Rectangle 41"/>
                <p:cNvSpPr>
                  <a:spLocks noChangeArrowheads="1"/>
                </p:cNvSpPr>
                <p:nvPr/>
              </p:nvSpPr>
              <p:spPr bwMode="auto">
                <a:xfrm>
                  <a:off x="3719" y="2807"/>
                  <a:ext cx="13" cy="50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88" name="Rectangle 40"/>
                <p:cNvSpPr>
                  <a:spLocks noChangeArrowheads="1"/>
                </p:cNvSpPr>
                <p:nvPr/>
              </p:nvSpPr>
              <p:spPr bwMode="auto">
                <a:xfrm>
                  <a:off x="3719" y="2719"/>
                  <a:ext cx="13" cy="50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083" name="Group 35"/>
              <p:cNvGrpSpPr>
                <a:grpSpLocks/>
              </p:cNvGrpSpPr>
              <p:nvPr/>
            </p:nvGrpSpPr>
            <p:grpSpPr bwMode="auto">
              <a:xfrm>
                <a:off x="1724" y="2706"/>
                <a:ext cx="73" cy="189"/>
                <a:chOff x="1724" y="2706"/>
                <a:chExt cx="73" cy="189"/>
              </a:xfrm>
            </p:grpSpPr>
            <p:sp>
              <p:nvSpPr>
                <p:cNvPr id="2086" name="Rectangle 38"/>
                <p:cNvSpPr>
                  <a:spLocks noChangeArrowheads="1"/>
                </p:cNvSpPr>
                <p:nvPr/>
              </p:nvSpPr>
              <p:spPr bwMode="auto">
                <a:xfrm>
                  <a:off x="1752" y="2706"/>
                  <a:ext cx="13" cy="50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85" name="Rectangle 37"/>
                <p:cNvSpPr>
                  <a:spLocks noChangeArrowheads="1"/>
                </p:cNvSpPr>
                <p:nvPr/>
              </p:nvSpPr>
              <p:spPr bwMode="auto">
                <a:xfrm>
                  <a:off x="1752" y="2794"/>
                  <a:ext cx="13" cy="35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84" name="Freeform 36"/>
                <p:cNvSpPr>
                  <a:spLocks/>
                </p:cNvSpPr>
                <p:nvPr/>
              </p:nvSpPr>
              <p:spPr bwMode="auto">
                <a:xfrm>
                  <a:off x="1724" y="2823"/>
                  <a:ext cx="7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5" y="72"/>
                    </a:cxn>
                    <a:cxn ang="0">
                      <a:pos x="73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3" h="72">
                      <a:moveTo>
                        <a:pt x="0" y="0"/>
                      </a:moveTo>
                      <a:lnTo>
                        <a:pt x="35" y="72"/>
                      </a:lnTo>
                      <a:lnTo>
                        <a:pt x="7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2079" name="Group 31"/>
            <p:cNvGrpSpPr>
              <a:grpSpLocks/>
            </p:cNvGrpSpPr>
            <p:nvPr/>
          </p:nvGrpSpPr>
          <p:grpSpPr bwMode="auto">
            <a:xfrm>
              <a:off x="6898" y="2829"/>
              <a:ext cx="790" cy="679"/>
              <a:chOff x="3120" y="2517"/>
              <a:chExt cx="379" cy="302"/>
            </a:xfrm>
          </p:grpSpPr>
          <p:pic>
            <p:nvPicPr>
              <p:cNvPr id="2081" name="Picture 33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3120" y="2517"/>
                <a:ext cx="379" cy="302"/>
              </a:xfrm>
              <a:prstGeom prst="rect">
                <a:avLst/>
              </a:prstGeom>
              <a:noFill/>
            </p:spPr>
          </p:pic>
          <p:pic>
            <p:nvPicPr>
              <p:cNvPr id="2080" name="Picture 3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120" y="2517"/>
                <a:ext cx="379" cy="302"/>
              </a:xfrm>
              <a:prstGeom prst="rect">
                <a:avLst/>
              </a:prstGeom>
              <a:noFill/>
            </p:spPr>
          </p:pic>
        </p:grpSp>
        <p:sp>
          <p:nvSpPr>
            <p:cNvPr id="2078" name="Rectangle 30"/>
            <p:cNvSpPr>
              <a:spLocks noChangeArrowheads="1"/>
            </p:cNvSpPr>
            <p:nvPr/>
          </p:nvSpPr>
          <p:spPr bwMode="auto">
            <a:xfrm>
              <a:off x="5164" y="3000"/>
              <a:ext cx="842" cy="297"/>
            </a:xfrm>
            <a:prstGeom prst="rect">
              <a:avLst/>
            </a:prstGeom>
            <a:solidFill>
              <a:srgbClr val="FFFFFF"/>
            </a:solidFill>
            <a:ln w="20638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7" name="Rectangle 29"/>
            <p:cNvSpPr>
              <a:spLocks noChangeArrowheads="1"/>
            </p:cNvSpPr>
            <p:nvPr/>
          </p:nvSpPr>
          <p:spPr bwMode="auto">
            <a:xfrm>
              <a:off x="5267" y="2964"/>
              <a:ext cx="658" cy="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Times New Roman" pitchFamily="18" charset="0"/>
                  <a:cs typeface="Comic Sans MS" pitchFamily="66" charset="0"/>
                </a:rPr>
                <a:t>OXOX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2068" name="Group 20"/>
            <p:cNvGrpSpPr>
              <a:grpSpLocks/>
            </p:cNvGrpSpPr>
            <p:nvPr/>
          </p:nvGrpSpPr>
          <p:grpSpPr bwMode="auto">
            <a:xfrm>
              <a:off x="7688" y="4112"/>
              <a:ext cx="472" cy="163"/>
              <a:chOff x="3499" y="3087"/>
              <a:chExt cx="227" cy="73"/>
            </a:xfrm>
          </p:grpSpPr>
          <p:sp>
            <p:nvSpPr>
              <p:cNvPr id="2076" name="Rectangle 28"/>
              <p:cNvSpPr>
                <a:spLocks noChangeArrowheads="1"/>
              </p:cNvSpPr>
              <p:nvPr/>
            </p:nvSpPr>
            <p:spPr bwMode="auto">
              <a:xfrm>
                <a:off x="3499" y="3116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5" name="Rectangle 27"/>
              <p:cNvSpPr>
                <a:spLocks noChangeArrowheads="1"/>
              </p:cNvSpPr>
              <p:nvPr/>
            </p:nvSpPr>
            <p:spPr bwMode="auto">
              <a:xfrm>
                <a:off x="3524" y="3116"/>
                <a:ext cx="13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4" name="Rectangle 26"/>
              <p:cNvSpPr>
                <a:spLocks noChangeArrowheads="1"/>
              </p:cNvSpPr>
              <p:nvPr/>
            </p:nvSpPr>
            <p:spPr bwMode="auto">
              <a:xfrm>
                <a:off x="3549" y="3116"/>
                <a:ext cx="13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3" name="Rectangle 25"/>
              <p:cNvSpPr>
                <a:spLocks noChangeArrowheads="1"/>
              </p:cNvSpPr>
              <p:nvPr/>
            </p:nvSpPr>
            <p:spPr bwMode="auto">
              <a:xfrm>
                <a:off x="3574" y="3116"/>
                <a:ext cx="13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2" name="Rectangle 24"/>
              <p:cNvSpPr>
                <a:spLocks noChangeArrowheads="1"/>
              </p:cNvSpPr>
              <p:nvPr/>
            </p:nvSpPr>
            <p:spPr bwMode="auto">
              <a:xfrm>
                <a:off x="3600" y="3116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1" name="Rectangle 23"/>
              <p:cNvSpPr>
                <a:spLocks noChangeArrowheads="1"/>
              </p:cNvSpPr>
              <p:nvPr/>
            </p:nvSpPr>
            <p:spPr bwMode="auto">
              <a:xfrm>
                <a:off x="3625" y="3116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0" name="Rectangle 22"/>
              <p:cNvSpPr>
                <a:spLocks noChangeArrowheads="1"/>
              </p:cNvSpPr>
              <p:nvPr/>
            </p:nvSpPr>
            <p:spPr bwMode="auto">
              <a:xfrm>
                <a:off x="3650" y="3116"/>
                <a:ext cx="9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9" name="Freeform 21"/>
              <p:cNvSpPr>
                <a:spLocks/>
              </p:cNvSpPr>
              <p:nvPr/>
            </p:nvSpPr>
            <p:spPr bwMode="auto">
              <a:xfrm>
                <a:off x="3653" y="3087"/>
                <a:ext cx="73" cy="73"/>
              </a:xfrm>
              <a:custGeom>
                <a:avLst/>
                <a:gdLst/>
                <a:ahLst/>
                <a:cxnLst>
                  <a:cxn ang="0">
                    <a:pos x="0" y="73"/>
                  </a:cxn>
                  <a:cxn ang="0">
                    <a:pos x="73" y="35"/>
                  </a:cxn>
                  <a:cxn ang="0">
                    <a:pos x="0" y="0"/>
                  </a:cxn>
                  <a:cxn ang="0">
                    <a:pos x="0" y="73"/>
                  </a:cxn>
                </a:cxnLst>
                <a:rect l="0" t="0" r="r" b="b"/>
                <a:pathLst>
                  <a:path w="73" h="73">
                    <a:moveTo>
                      <a:pt x="0" y="73"/>
                    </a:moveTo>
                    <a:lnTo>
                      <a:pt x="73" y="35"/>
                    </a:lnTo>
                    <a:lnTo>
                      <a:pt x="0" y="0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065" name="Group 17"/>
            <p:cNvGrpSpPr>
              <a:grpSpLocks/>
            </p:cNvGrpSpPr>
            <p:nvPr/>
          </p:nvGrpSpPr>
          <p:grpSpPr bwMode="auto">
            <a:xfrm>
              <a:off x="8554" y="3083"/>
              <a:ext cx="709" cy="547"/>
              <a:chOff x="3915" y="2630"/>
              <a:chExt cx="340" cy="243"/>
            </a:xfrm>
          </p:grpSpPr>
          <p:pic>
            <p:nvPicPr>
              <p:cNvPr id="2067" name="Picture 19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915" y="2630"/>
                <a:ext cx="340" cy="243"/>
              </a:xfrm>
              <a:prstGeom prst="rect">
                <a:avLst/>
              </a:prstGeom>
              <a:noFill/>
            </p:spPr>
          </p:pic>
          <p:pic>
            <p:nvPicPr>
              <p:cNvPr id="2066" name="Picture 18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3915" y="2630"/>
                <a:ext cx="340" cy="243"/>
              </a:xfrm>
              <a:prstGeom prst="rect">
                <a:avLst/>
              </a:prstGeom>
              <a:noFill/>
            </p:spPr>
          </p:pic>
        </p:grpSp>
        <p:grpSp>
          <p:nvGrpSpPr>
            <p:cNvPr id="2062" name="Group 14"/>
            <p:cNvGrpSpPr>
              <a:grpSpLocks/>
            </p:cNvGrpSpPr>
            <p:nvPr/>
          </p:nvGrpSpPr>
          <p:grpSpPr bwMode="auto">
            <a:xfrm>
              <a:off x="8343" y="3326"/>
              <a:ext cx="290" cy="27"/>
              <a:chOff x="3814" y="2738"/>
              <a:chExt cx="139" cy="12"/>
            </a:xfrm>
          </p:grpSpPr>
          <p:sp>
            <p:nvSpPr>
              <p:cNvPr id="2064" name="Rectangle 16"/>
              <p:cNvSpPr>
                <a:spLocks noChangeArrowheads="1"/>
              </p:cNvSpPr>
              <p:nvPr/>
            </p:nvSpPr>
            <p:spPr bwMode="auto">
              <a:xfrm>
                <a:off x="3902" y="2738"/>
                <a:ext cx="51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3" name="Rectangle 15"/>
              <p:cNvSpPr>
                <a:spLocks noChangeArrowheads="1"/>
              </p:cNvSpPr>
              <p:nvPr/>
            </p:nvSpPr>
            <p:spPr bwMode="auto">
              <a:xfrm>
                <a:off x="3814" y="2738"/>
                <a:ext cx="50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059" name="Group 11"/>
            <p:cNvGrpSpPr>
              <a:grpSpLocks/>
            </p:cNvGrpSpPr>
            <p:nvPr/>
          </p:nvGrpSpPr>
          <p:grpSpPr bwMode="auto">
            <a:xfrm>
              <a:off x="8304" y="3339"/>
              <a:ext cx="27" cy="255"/>
              <a:chOff x="3795" y="2744"/>
              <a:chExt cx="13" cy="113"/>
            </a:xfrm>
          </p:grpSpPr>
          <p:sp>
            <p:nvSpPr>
              <p:cNvPr id="2061" name="Rectangle 13"/>
              <p:cNvSpPr>
                <a:spLocks noChangeArrowheads="1"/>
              </p:cNvSpPr>
              <p:nvPr/>
            </p:nvSpPr>
            <p:spPr bwMode="auto">
              <a:xfrm>
                <a:off x="3795" y="2744"/>
                <a:ext cx="13" cy="5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0" name="Rectangle 12"/>
              <p:cNvSpPr>
                <a:spLocks noChangeArrowheads="1"/>
              </p:cNvSpPr>
              <p:nvPr/>
            </p:nvSpPr>
            <p:spPr bwMode="auto">
              <a:xfrm>
                <a:off x="3795" y="2832"/>
                <a:ext cx="13" cy="2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053" name="Group 5"/>
            <p:cNvGrpSpPr>
              <a:grpSpLocks/>
            </p:cNvGrpSpPr>
            <p:nvPr/>
          </p:nvGrpSpPr>
          <p:grpSpPr bwMode="auto">
            <a:xfrm>
              <a:off x="8475" y="4026"/>
              <a:ext cx="708" cy="164"/>
              <a:chOff x="3877" y="3049"/>
              <a:chExt cx="340" cy="73"/>
            </a:xfrm>
          </p:grpSpPr>
          <p:sp>
            <p:nvSpPr>
              <p:cNvPr id="2058" name="Rectangle 10"/>
              <p:cNvSpPr>
                <a:spLocks noChangeArrowheads="1"/>
              </p:cNvSpPr>
              <p:nvPr/>
            </p:nvSpPr>
            <p:spPr bwMode="auto">
              <a:xfrm>
                <a:off x="3877" y="3078"/>
                <a:ext cx="50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7" name="Rectangle 9"/>
              <p:cNvSpPr>
                <a:spLocks noChangeArrowheads="1"/>
              </p:cNvSpPr>
              <p:nvPr/>
            </p:nvSpPr>
            <p:spPr bwMode="auto">
              <a:xfrm>
                <a:off x="3965" y="3078"/>
                <a:ext cx="51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6" name="Rectangle 8"/>
              <p:cNvSpPr>
                <a:spLocks noChangeArrowheads="1"/>
              </p:cNvSpPr>
              <p:nvPr/>
            </p:nvSpPr>
            <p:spPr bwMode="auto">
              <a:xfrm>
                <a:off x="4053" y="3078"/>
                <a:ext cx="51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5" name="Rectangle 7"/>
              <p:cNvSpPr>
                <a:spLocks noChangeArrowheads="1"/>
              </p:cNvSpPr>
              <p:nvPr/>
            </p:nvSpPr>
            <p:spPr bwMode="auto">
              <a:xfrm>
                <a:off x="4142" y="3078"/>
                <a:ext cx="9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4" name="Freeform 6"/>
              <p:cNvSpPr>
                <a:spLocks/>
              </p:cNvSpPr>
              <p:nvPr/>
            </p:nvSpPr>
            <p:spPr bwMode="auto">
              <a:xfrm>
                <a:off x="4145" y="3049"/>
                <a:ext cx="72" cy="73"/>
              </a:xfrm>
              <a:custGeom>
                <a:avLst/>
                <a:gdLst/>
                <a:ahLst/>
                <a:cxnLst>
                  <a:cxn ang="0">
                    <a:pos x="0" y="73"/>
                  </a:cxn>
                  <a:cxn ang="0">
                    <a:pos x="72" y="35"/>
                  </a:cxn>
                  <a:cxn ang="0">
                    <a:pos x="0" y="0"/>
                  </a:cxn>
                  <a:cxn ang="0">
                    <a:pos x="0" y="73"/>
                  </a:cxn>
                </a:cxnLst>
                <a:rect l="0" t="0" r="r" b="b"/>
                <a:pathLst>
                  <a:path w="72" h="73">
                    <a:moveTo>
                      <a:pt x="0" y="73"/>
                    </a:moveTo>
                    <a:lnTo>
                      <a:pt x="72" y="35"/>
                    </a:lnTo>
                    <a:lnTo>
                      <a:pt x="0" y="0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2160" name="Rectangle 112"/>
          <p:cNvSpPr>
            <a:spLocks noChangeArrowheads="1"/>
          </p:cNvSpPr>
          <p:nvPr/>
        </p:nvSpPr>
        <p:spPr bwMode="auto">
          <a:xfrm>
            <a:off x="0" y="3101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Kanban Master Maintenance, Supermarket Item Detail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Lean-Basic-170</a:t>
            </a:r>
            <a:endParaRPr lang="en-US" dirty="0"/>
          </a:p>
        </p:txBody>
      </p:sp>
      <p:pic>
        <p:nvPicPr>
          <p:cNvPr id="30722" name="Picture 2" descr="Wor6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4826" y="1195748"/>
            <a:ext cx="7114286" cy="4877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Kanban Master Maintenance, Card Tracking </a:t>
            </a:r>
            <a:r>
              <a:rPr lang="en-US" dirty="0" smtClean="0"/>
              <a:t>Control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Lean-Basic-180</a:t>
            </a:r>
            <a:endParaRPr lang="en-US" dirty="0"/>
          </a:p>
        </p:txBody>
      </p:sp>
      <p:pic>
        <p:nvPicPr>
          <p:cNvPr id="31746" name="Picture 2" descr="Wor6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413" y="1145498"/>
            <a:ext cx="7191429" cy="49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Relationship </a:t>
            </a:r>
            <a:r>
              <a:rPr lang="en-US" dirty="0" smtClean="0"/>
              <a:t>with Core Enterprise </a:t>
            </a:r>
            <a:r>
              <a:rPr lang="en-US" dirty="0" smtClean="0"/>
              <a:t>Applications</a:t>
            </a:r>
          </a:p>
          <a:p>
            <a:r>
              <a:rPr lang="en-US" dirty="0" smtClean="0"/>
              <a:t>Value </a:t>
            </a:r>
            <a:r>
              <a:rPr lang="en-US" dirty="0" smtClean="0"/>
              <a:t>Stream Modeling in QAD </a:t>
            </a:r>
            <a:r>
              <a:rPr lang="en-US" dirty="0" smtClean="0"/>
              <a:t>Lean</a:t>
            </a:r>
          </a:p>
          <a:p>
            <a:r>
              <a:rPr lang="en-US" dirty="0" smtClean="0"/>
              <a:t>Kanban </a:t>
            </a:r>
            <a:r>
              <a:rPr lang="en-US" dirty="0" smtClean="0"/>
              <a:t>Management and Tracking, Visual Systems in QAD </a:t>
            </a:r>
            <a:r>
              <a:rPr lang="en-US" dirty="0" smtClean="0"/>
              <a:t>Lean</a:t>
            </a:r>
          </a:p>
          <a:p>
            <a:r>
              <a:rPr lang="en-US" dirty="0" smtClean="0"/>
              <a:t>Kanban </a:t>
            </a:r>
            <a:r>
              <a:rPr lang="en-US" dirty="0" smtClean="0"/>
              <a:t>Planning and Loop Sizing in QAD </a:t>
            </a:r>
            <a:r>
              <a:rPr lang="en-US" dirty="0" smtClean="0"/>
              <a:t>Lean</a:t>
            </a:r>
          </a:p>
          <a:p>
            <a:r>
              <a:rPr lang="en-US" dirty="0" smtClean="0"/>
              <a:t>Leveling </a:t>
            </a:r>
            <a:r>
              <a:rPr lang="en-US" dirty="0" smtClean="0"/>
              <a:t>in QAD Lean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Overview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8058778" y="6638544"/>
            <a:ext cx="1085222" cy="219456"/>
          </a:xfrm>
        </p:spPr>
        <p:txBody>
          <a:bodyPr/>
          <a:lstStyle/>
          <a:p>
            <a:r>
              <a:rPr lang="en-US" dirty="0" smtClean="0"/>
              <a:t>Lean-Basic-010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Kanban Master Maintenance, Card Tracking Control (2)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Lean-Basic-190</a:t>
            </a:r>
            <a:endParaRPr lang="en-US" dirty="0"/>
          </a:p>
        </p:txBody>
      </p:sp>
      <p:pic>
        <p:nvPicPr>
          <p:cNvPr id="32770" name="Picture 2" descr="Wor68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4112" y="1055078"/>
            <a:ext cx="7422858" cy="508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Kanban Master Maintenance, Dispatch Options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Lean-Basic-200</a:t>
            </a:r>
            <a:endParaRPr lang="en-US" dirty="0"/>
          </a:p>
        </p:txBody>
      </p:sp>
      <p:pic>
        <p:nvPicPr>
          <p:cNvPr id="33794" name="Picture 2" descr="Wor69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4" y="1160651"/>
            <a:ext cx="7302857" cy="490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Kanban Master Maintenance, Kanban Transaction Control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Lean-Basic-210</a:t>
            </a:r>
            <a:endParaRPr lang="en-US" dirty="0"/>
          </a:p>
        </p:txBody>
      </p:sp>
      <p:pic>
        <p:nvPicPr>
          <p:cNvPr id="34818" name="Picture 2" descr="Wor69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4838" y="1180747"/>
            <a:ext cx="7122857" cy="49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Kanban Master Maintenance / Kanban Master Copy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Lean-Basic-220</a:t>
            </a:r>
            <a:endParaRPr lang="en-US" dirty="0"/>
          </a:p>
        </p:txBody>
      </p:sp>
      <p:pic>
        <p:nvPicPr>
          <p:cNvPr id="35842" name="Picture 2" descr="Wor69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3418" y="1014870"/>
            <a:ext cx="7440000" cy="5271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Relationship with Core Enterprise </a:t>
            </a:r>
            <a:r>
              <a:rPr lang="en-US" dirty="0" smtClean="0"/>
              <a:t>Applications</a:t>
            </a:r>
          </a:p>
          <a:p>
            <a:r>
              <a:rPr lang="en-US" dirty="0" smtClean="0"/>
              <a:t>Value </a:t>
            </a:r>
            <a:r>
              <a:rPr lang="en-US" dirty="0" smtClean="0"/>
              <a:t>Stream Modeling in QAD </a:t>
            </a:r>
            <a:r>
              <a:rPr lang="en-US" dirty="0" smtClean="0"/>
              <a:t>Lean</a:t>
            </a:r>
          </a:p>
          <a:p>
            <a:r>
              <a:rPr lang="en-US" b="1" dirty="0" smtClean="0"/>
              <a:t>Kanban </a:t>
            </a:r>
            <a:r>
              <a:rPr lang="en-US" b="1" dirty="0" smtClean="0"/>
              <a:t>Management and Tracking, Visual Systems in QAD </a:t>
            </a:r>
            <a:r>
              <a:rPr lang="en-US" b="1" dirty="0" smtClean="0"/>
              <a:t>Lean</a:t>
            </a:r>
          </a:p>
          <a:p>
            <a:r>
              <a:rPr lang="en-US" dirty="0" smtClean="0"/>
              <a:t>Kanban </a:t>
            </a:r>
            <a:r>
              <a:rPr lang="en-US" dirty="0" smtClean="0"/>
              <a:t>Planning and Loop Sizing in QAD </a:t>
            </a:r>
            <a:r>
              <a:rPr lang="en-US" dirty="0" smtClean="0"/>
              <a:t>Lean</a:t>
            </a:r>
          </a:p>
          <a:p>
            <a:r>
              <a:rPr lang="en-US" dirty="0" smtClean="0"/>
              <a:t>Leveling </a:t>
            </a:r>
            <a:r>
              <a:rPr lang="en-US" dirty="0" smtClean="0"/>
              <a:t>in QAD Lean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Overview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Lean-Basic-230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22234"/>
            <a:ext cx="8229600" cy="5424523"/>
          </a:xfrm>
        </p:spPr>
        <p:txBody>
          <a:bodyPr/>
          <a:lstStyle/>
          <a:p>
            <a:r>
              <a:rPr lang="en-US" b="1" dirty="0" smtClean="0"/>
              <a:t>Functions for Creating, Printing, Updating, Deleting Kanban </a:t>
            </a:r>
            <a:r>
              <a:rPr lang="en-US" b="1" dirty="0" smtClean="0"/>
              <a:t>Cards</a:t>
            </a:r>
          </a:p>
          <a:p>
            <a:r>
              <a:rPr lang="en-US" dirty="0" smtClean="0"/>
              <a:t>Kanban </a:t>
            </a:r>
            <a:r>
              <a:rPr lang="en-US" dirty="0" smtClean="0"/>
              <a:t>Transactions and Basic Inventory </a:t>
            </a:r>
            <a:r>
              <a:rPr lang="en-US" dirty="0" smtClean="0"/>
              <a:t>Updating</a:t>
            </a:r>
          </a:p>
          <a:p>
            <a:r>
              <a:rPr lang="en-US" dirty="0" smtClean="0"/>
              <a:t>Kanban </a:t>
            </a:r>
            <a:r>
              <a:rPr lang="en-US" dirty="0" smtClean="0"/>
              <a:t>Drill </a:t>
            </a:r>
            <a:r>
              <a:rPr lang="en-US" dirty="0" smtClean="0"/>
              <a:t>Downs</a:t>
            </a:r>
          </a:p>
          <a:p>
            <a:r>
              <a:rPr lang="en-US" dirty="0" smtClean="0"/>
              <a:t>Dispatching </a:t>
            </a:r>
            <a:r>
              <a:rPr lang="en-US" dirty="0" smtClean="0"/>
              <a:t>Functions in QAD Lean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Kanban </a:t>
            </a:r>
            <a:r>
              <a:rPr lang="en-US" dirty="0" smtClean="0"/>
              <a:t>Management and Tracking, Visual Systems in QAD Lean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Lean-Basic-240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Kanban </a:t>
            </a:r>
            <a:r>
              <a:rPr lang="en-US" dirty="0" smtClean="0"/>
              <a:t>Card </a:t>
            </a:r>
            <a:r>
              <a:rPr lang="en-US" dirty="0" smtClean="0"/>
              <a:t>Create</a:t>
            </a:r>
          </a:p>
          <a:p>
            <a:r>
              <a:rPr lang="en-US" dirty="0" smtClean="0"/>
              <a:t>Kanban </a:t>
            </a:r>
            <a:r>
              <a:rPr lang="en-US" dirty="0" smtClean="0"/>
              <a:t>Card </a:t>
            </a:r>
            <a:r>
              <a:rPr lang="en-US" dirty="0" smtClean="0"/>
              <a:t>Print</a:t>
            </a:r>
          </a:p>
          <a:p>
            <a:r>
              <a:rPr lang="en-US" dirty="0" smtClean="0"/>
              <a:t>Kanban </a:t>
            </a:r>
            <a:r>
              <a:rPr lang="en-US" dirty="0" smtClean="0"/>
              <a:t>Multi-Card </a:t>
            </a:r>
            <a:r>
              <a:rPr lang="en-US" dirty="0" smtClean="0"/>
              <a:t>Print</a:t>
            </a:r>
          </a:p>
          <a:p>
            <a:r>
              <a:rPr lang="en-US" dirty="0" smtClean="0"/>
              <a:t>Kanban </a:t>
            </a:r>
            <a:r>
              <a:rPr lang="en-US" dirty="0" smtClean="0"/>
              <a:t>Multi-Card </a:t>
            </a:r>
            <a:r>
              <a:rPr lang="en-US" dirty="0" smtClean="0"/>
              <a:t>Maintenance</a:t>
            </a:r>
          </a:p>
          <a:p>
            <a:r>
              <a:rPr lang="en-US" dirty="0" smtClean="0"/>
              <a:t>Kanban </a:t>
            </a:r>
            <a:r>
              <a:rPr lang="en-US" dirty="0" smtClean="0"/>
              <a:t>Card Management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Create, print, and re-print cards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Lean-Basic-250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Kanban Card Create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Lean-Basic-260</a:t>
            </a:r>
            <a:endParaRPr lang="en-US" dirty="0"/>
          </a:p>
        </p:txBody>
      </p:sp>
      <p:pic>
        <p:nvPicPr>
          <p:cNvPr id="36866" name="Picture 2" descr="Wor6E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5076" y="1080267"/>
            <a:ext cx="7028572" cy="5057143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Kanban Card </a:t>
            </a:r>
            <a:r>
              <a:rPr lang="en-US" dirty="0" smtClean="0"/>
              <a:t>Print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Lean-Basic-270</a:t>
            </a:r>
            <a:endParaRPr lang="en-US" dirty="0"/>
          </a:p>
        </p:txBody>
      </p:sp>
      <p:pic>
        <p:nvPicPr>
          <p:cNvPr id="37890" name="Picture 2" descr="Wor6E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4835" y="1019979"/>
            <a:ext cx="7114286" cy="5091429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Kanban Multi-Card Print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Lean-Basic-280</a:t>
            </a:r>
            <a:endParaRPr lang="en-US" dirty="0"/>
          </a:p>
        </p:txBody>
      </p:sp>
      <p:pic>
        <p:nvPicPr>
          <p:cNvPr id="38914" name="Picture 2" descr="Wor6E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4644" y="964630"/>
            <a:ext cx="7208572" cy="52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Relationship with Core QAD Enterprise Applications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Lean-Basic-020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651" y="1230982"/>
            <a:ext cx="6185059" cy="460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Kanban Multi-Card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Lean-Basic-290</a:t>
            </a:r>
            <a:endParaRPr lang="en-US" dirty="0"/>
          </a:p>
        </p:txBody>
      </p:sp>
      <p:pic>
        <p:nvPicPr>
          <p:cNvPr id="39938" name="Picture 2" descr="Wor6E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7079" y="1165604"/>
            <a:ext cx="7165715" cy="4842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Kanban Card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Lean-Basic-300</a:t>
            </a:r>
            <a:endParaRPr lang="en-US" dirty="0"/>
          </a:p>
        </p:txBody>
      </p:sp>
      <p:pic>
        <p:nvPicPr>
          <p:cNvPr id="40962" name="Picture 2" descr="Wor6E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9984" y="1180747"/>
            <a:ext cx="7182858" cy="4774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Kanban Card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Lean-Basic-310</a:t>
            </a:r>
            <a:endParaRPr lang="en-US" dirty="0"/>
          </a:p>
        </p:txBody>
      </p:sp>
      <p:pic>
        <p:nvPicPr>
          <p:cNvPr id="41986" name="Picture 2" descr="Wor6E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4648" y="1085221"/>
            <a:ext cx="7208572" cy="4937144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02138"/>
            <a:ext cx="8229600" cy="5424523"/>
          </a:xfrm>
        </p:spPr>
        <p:txBody>
          <a:bodyPr/>
          <a:lstStyle/>
          <a:p>
            <a:r>
              <a:rPr lang="en-US" dirty="0" smtClean="0"/>
              <a:t>Functions for Creating, Printing, Updating, Deleting Kanban </a:t>
            </a:r>
            <a:r>
              <a:rPr lang="en-US" dirty="0" smtClean="0"/>
              <a:t>Cards</a:t>
            </a:r>
          </a:p>
          <a:p>
            <a:r>
              <a:rPr lang="en-US" b="1" dirty="0" smtClean="0"/>
              <a:t>Kanban </a:t>
            </a:r>
            <a:r>
              <a:rPr lang="en-US" b="1" dirty="0" smtClean="0"/>
              <a:t>Transactions and Basic Inventory </a:t>
            </a:r>
            <a:r>
              <a:rPr lang="en-US" b="1" dirty="0" smtClean="0"/>
              <a:t>Updating</a:t>
            </a:r>
          </a:p>
          <a:p>
            <a:r>
              <a:rPr lang="en-US" dirty="0" smtClean="0"/>
              <a:t>Kanban </a:t>
            </a:r>
            <a:r>
              <a:rPr lang="en-US" dirty="0" smtClean="0"/>
              <a:t>Drill </a:t>
            </a:r>
            <a:r>
              <a:rPr lang="en-US" dirty="0" smtClean="0"/>
              <a:t>Downs</a:t>
            </a:r>
          </a:p>
          <a:p>
            <a:r>
              <a:rPr lang="en-US" dirty="0" smtClean="0"/>
              <a:t>Dispatching </a:t>
            </a:r>
            <a:r>
              <a:rPr lang="en-US" dirty="0" smtClean="0"/>
              <a:t>Functions in QAD Lean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Kanban Management and Tracking, Visual Systems in QAD Lean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Lean-Basic-320</a:t>
            </a:r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72474"/>
            <a:ext cx="8229600" cy="5424523"/>
          </a:xfrm>
        </p:spPr>
        <p:txBody>
          <a:bodyPr/>
          <a:lstStyle/>
          <a:p>
            <a:r>
              <a:rPr lang="en-US" dirty="0" smtClean="0"/>
              <a:t>Consume</a:t>
            </a:r>
          </a:p>
          <a:p>
            <a:r>
              <a:rPr lang="en-US" dirty="0" smtClean="0"/>
              <a:t>Authorize</a:t>
            </a:r>
          </a:p>
          <a:p>
            <a:r>
              <a:rPr lang="en-US" dirty="0" smtClean="0"/>
              <a:t>Acknowledge</a:t>
            </a:r>
          </a:p>
          <a:p>
            <a:r>
              <a:rPr lang="en-US" dirty="0" smtClean="0"/>
              <a:t>Ship/Move</a:t>
            </a:r>
          </a:p>
          <a:p>
            <a:r>
              <a:rPr lang="en-US" dirty="0" smtClean="0"/>
              <a:t>Fill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Kanban Transactions and Basic Inventory Updating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Lean-Basic-330</a:t>
            </a:r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Consume-Fill Cycle (Replenishment Cards)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Lean-Basic-340</a:t>
            </a:r>
            <a:endParaRPr lang="en-US" dirty="0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2913750" y="2632675"/>
            <a:ext cx="4874382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32" name="Group 31"/>
          <p:cNvGrpSpPr>
            <a:grpSpLocks noChangeAspect="1"/>
          </p:cNvGrpSpPr>
          <p:nvPr/>
        </p:nvGrpSpPr>
        <p:grpSpPr>
          <a:xfrm>
            <a:off x="394751" y="1208295"/>
            <a:ext cx="8339763" cy="4582270"/>
            <a:chOff x="1600511" y="1831272"/>
            <a:chExt cx="4269958" cy="2346122"/>
          </a:xfrm>
        </p:grpSpPr>
        <p:sp>
          <p:nvSpPr>
            <p:cNvPr id="43013" name="Rectangle 5"/>
            <p:cNvSpPr>
              <a:spLocks noChangeArrowheads="1"/>
            </p:cNvSpPr>
            <p:nvPr/>
          </p:nvSpPr>
          <p:spPr bwMode="auto">
            <a:xfrm>
              <a:off x="2250428" y="1890775"/>
              <a:ext cx="3608261" cy="6460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014" name="Rectangle 6"/>
            <p:cNvSpPr>
              <a:spLocks noChangeArrowheads="1"/>
            </p:cNvSpPr>
            <p:nvPr/>
          </p:nvSpPr>
          <p:spPr bwMode="auto">
            <a:xfrm>
              <a:off x="2262208" y="1904942"/>
              <a:ext cx="3608261" cy="6469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015" name="Freeform 7"/>
            <p:cNvSpPr>
              <a:spLocks/>
            </p:cNvSpPr>
            <p:nvPr/>
          </p:nvSpPr>
          <p:spPr bwMode="blackWhite">
            <a:xfrm>
              <a:off x="5256297" y="3004333"/>
              <a:ext cx="248187" cy="10663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7" y="0"/>
                </a:cxn>
                <a:cxn ang="0">
                  <a:pos x="157" y="144"/>
                </a:cxn>
                <a:cxn ang="0">
                  <a:pos x="13" y="144"/>
                </a:cxn>
                <a:cxn ang="0">
                  <a:pos x="157" y="144"/>
                </a:cxn>
                <a:cxn ang="0">
                  <a:pos x="157" y="288"/>
                </a:cxn>
                <a:cxn ang="0">
                  <a:pos x="13" y="288"/>
                </a:cxn>
                <a:cxn ang="0">
                  <a:pos x="157" y="288"/>
                </a:cxn>
                <a:cxn ang="0">
                  <a:pos x="157" y="432"/>
                </a:cxn>
                <a:cxn ang="0">
                  <a:pos x="0" y="432"/>
                </a:cxn>
              </a:cxnLst>
              <a:rect l="0" t="0" r="r" b="b"/>
              <a:pathLst>
                <a:path w="157" h="432">
                  <a:moveTo>
                    <a:pt x="0" y="0"/>
                  </a:moveTo>
                  <a:lnTo>
                    <a:pt x="157" y="0"/>
                  </a:lnTo>
                  <a:lnTo>
                    <a:pt x="157" y="144"/>
                  </a:lnTo>
                  <a:lnTo>
                    <a:pt x="13" y="144"/>
                  </a:lnTo>
                  <a:lnTo>
                    <a:pt x="157" y="144"/>
                  </a:lnTo>
                  <a:lnTo>
                    <a:pt x="157" y="288"/>
                  </a:lnTo>
                  <a:lnTo>
                    <a:pt x="13" y="288"/>
                  </a:lnTo>
                  <a:lnTo>
                    <a:pt x="157" y="288"/>
                  </a:lnTo>
                  <a:lnTo>
                    <a:pt x="157" y="432"/>
                  </a:lnTo>
                  <a:lnTo>
                    <a:pt x="0" y="432"/>
                  </a:lnTo>
                </a:path>
              </a:pathLst>
            </a:cu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3016" name="Group 8"/>
            <p:cNvGrpSpPr>
              <a:grpSpLocks/>
            </p:cNvGrpSpPr>
            <p:nvPr/>
          </p:nvGrpSpPr>
          <p:grpSpPr bwMode="auto">
            <a:xfrm>
              <a:off x="2087949" y="3040696"/>
              <a:ext cx="719377" cy="951105"/>
              <a:chOff x="978" y="1152"/>
              <a:chExt cx="684" cy="570"/>
            </a:xfrm>
          </p:grpSpPr>
          <p:sp>
            <p:nvSpPr>
              <p:cNvPr id="43017" name="Rectangle 9"/>
              <p:cNvSpPr>
                <a:spLocks noChangeArrowheads="1"/>
              </p:cNvSpPr>
              <p:nvPr/>
            </p:nvSpPr>
            <p:spPr bwMode="blackWhite">
              <a:xfrm>
                <a:off x="978" y="1152"/>
                <a:ext cx="684" cy="570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018" name="Rectangle 10"/>
              <p:cNvSpPr>
                <a:spLocks noChangeArrowheads="1"/>
              </p:cNvSpPr>
              <p:nvPr/>
            </p:nvSpPr>
            <p:spPr bwMode="blackWhite">
              <a:xfrm>
                <a:off x="978" y="1152"/>
                <a:ext cx="684" cy="198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41148" tIns="20574" rIns="41148" bIns="20574" numCol="1" anchor="ctr" anchorCtr="0" compatLnSpc="1">
                <a:prstTxWarp prst="textNoShape">
                  <a:avLst/>
                </a:prstTxWarp>
              </a:bodyPr>
              <a:lstStyle/>
              <a:p>
                <a:pPr marL="457200" marR="0" lvl="1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omic Sans MS" pitchFamily="66" charset="0"/>
                    <a:cs typeface="Arial" pitchFamily="34" charset="0"/>
                  </a:rPr>
                  <a:t>Mold1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3019" name="Line 11"/>
            <p:cNvSpPr>
              <a:spLocks noChangeShapeType="1"/>
            </p:cNvSpPr>
            <p:nvPr/>
          </p:nvSpPr>
          <p:spPr bwMode="blackWhite">
            <a:xfrm>
              <a:off x="2886941" y="3559223"/>
              <a:ext cx="813209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020" name="Text Box 12"/>
            <p:cNvSpPr txBox="1">
              <a:spLocks noChangeArrowheads="1"/>
            </p:cNvSpPr>
            <p:nvPr/>
          </p:nvSpPr>
          <p:spPr bwMode="blackWhite">
            <a:xfrm>
              <a:off x="2913344" y="3420855"/>
              <a:ext cx="539838" cy="184176"/>
            </a:xfrm>
            <a:prstGeom prst="rect">
              <a:avLst/>
            </a:prstGeom>
            <a:solidFill>
              <a:srgbClr val="FFFFFF"/>
            </a:solidFill>
            <a:ln w="28575">
              <a:noFill/>
              <a:miter lim="800000"/>
              <a:headEnd/>
              <a:tailEnd/>
            </a:ln>
            <a:effec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457200" marR="0" lvl="1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omic Sans MS" pitchFamily="66" charset="0"/>
                  <a:cs typeface="Arial" pitchFamily="34" charset="0"/>
                </a:rPr>
                <a:t>F I F O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021" name="Line 13"/>
            <p:cNvSpPr>
              <a:spLocks noChangeShapeType="1"/>
            </p:cNvSpPr>
            <p:nvPr/>
          </p:nvSpPr>
          <p:spPr bwMode="blackWhite">
            <a:xfrm>
              <a:off x="2886941" y="3709870"/>
              <a:ext cx="813209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022" name="Line 14"/>
            <p:cNvSpPr>
              <a:spLocks noChangeShapeType="1"/>
            </p:cNvSpPr>
            <p:nvPr/>
          </p:nvSpPr>
          <p:spPr bwMode="blackWhite">
            <a:xfrm>
              <a:off x="2886941" y="3411882"/>
              <a:ext cx="813209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3023" name="Group 15"/>
            <p:cNvGrpSpPr>
              <a:grpSpLocks/>
            </p:cNvGrpSpPr>
            <p:nvPr/>
          </p:nvGrpSpPr>
          <p:grpSpPr bwMode="auto">
            <a:xfrm>
              <a:off x="3752550" y="3033140"/>
              <a:ext cx="718565" cy="951105"/>
              <a:chOff x="978" y="1152"/>
              <a:chExt cx="684" cy="570"/>
            </a:xfrm>
          </p:grpSpPr>
          <p:sp>
            <p:nvSpPr>
              <p:cNvPr id="43024" name="Rectangle 16"/>
              <p:cNvSpPr>
                <a:spLocks noChangeArrowheads="1"/>
              </p:cNvSpPr>
              <p:nvPr/>
            </p:nvSpPr>
            <p:spPr bwMode="blackWhite">
              <a:xfrm>
                <a:off x="978" y="1152"/>
                <a:ext cx="684" cy="570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025" name="Rectangle 17"/>
              <p:cNvSpPr>
                <a:spLocks noChangeArrowheads="1"/>
              </p:cNvSpPr>
              <p:nvPr/>
            </p:nvSpPr>
            <p:spPr bwMode="blackWhite">
              <a:xfrm>
                <a:off x="978" y="1152"/>
                <a:ext cx="684" cy="198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41148" tIns="20574" rIns="41148" bIns="20574" numCol="1" anchor="ctr" anchorCtr="0" compatLnSpc="1">
                <a:prstTxWarp prst="textNoShape">
                  <a:avLst/>
                </a:prstTxWarp>
              </a:bodyPr>
              <a:lstStyle/>
              <a:p>
                <a:pPr marL="457200" marR="0" lvl="1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6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omic Sans MS" pitchFamily="66" charset="0"/>
                    <a:cs typeface="Arial" pitchFamily="34" charset="0"/>
                  </a:rPr>
                  <a:t>Trim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3026" name="Line 18"/>
            <p:cNvSpPr>
              <a:spLocks noChangeShapeType="1"/>
            </p:cNvSpPr>
            <p:nvPr/>
          </p:nvSpPr>
          <p:spPr bwMode="auto">
            <a:xfrm flipV="1">
              <a:off x="5378156" y="2341298"/>
              <a:ext cx="0" cy="56008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027" name="Line 19"/>
            <p:cNvSpPr>
              <a:spLocks noChangeShapeType="1"/>
            </p:cNvSpPr>
            <p:nvPr/>
          </p:nvSpPr>
          <p:spPr bwMode="auto">
            <a:xfrm flipH="1">
              <a:off x="2432405" y="2290296"/>
              <a:ext cx="2945751" cy="3305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028" name="Line 20"/>
            <p:cNvSpPr>
              <a:spLocks noChangeShapeType="1"/>
            </p:cNvSpPr>
            <p:nvPr/>
          </p:nvSpPr>
          <p:spPr bwMode="auto">
            <a:xfrm>
              <a:off x="2432405" y="2323353"/>
              <a:ext cx="0" cy="71734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029" name="Line 21"/>
            <p:cNvSpPr>
              <a:spLocks noChangeShapeType="1"/>
            </p:cNvSpPr>
            <p:nvPr/>
          </p:nvSpPr>
          <p:spPr bwMode="auto">
            <a:xfrm flipV="1">
              <a:off x="4499549" y="3514359"/>
              <a:ext cx="756748" cy="661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pic>
          <p:nvPicPr>
            <p:cNvPr id="43030" name="Picture 2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448714" y="1984280"/>
              <a:ext cx="326584" cy="6219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031" name="Picture 2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971958" y="2188290"/>
              <a:ext cx="274996" cy="1936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32" name="AutoShape 24"/>
            <p:cNvSpPr>
              <a:spLocks noChangeArrowheads="1"/>
            </p:cNvSpPr>
            <p:nvPr/>
          </p:nvSpPr>
          <p:spPr bwMode="auto">
            <a:xfrm>
              <a:off x="5093818" y="2494306"/>
              <a:ext cx="649918" cy="357019"/>
            </a:xfrm>
            <a:prstGeom prst="bracketPair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41148" tIns="20574" rIns="41148" bIns="2057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Consume</a:t>
              </a:r>
              <a:br>
                <a:rPr kumimoji="0" lang="en-US" sz="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en-US" sz="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Kanban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033" name="AutoShape 25"/>
            <p:cNvSpPr>
              <a:spLocks noChangeArrowheads="1"/>
            </p:cNvSpPr>
            <p:nvPr/>
          </p:nvSpPr>
          <p:spPr bwMode="auto">
            <a:xfrm>
              <a:off x="3793982" y="1831272"/>
              <a:ext cx="649918" cy="357019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41148" tIns="20574" rIns="41148" bIns="2057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Authorize</a:t>
              </a:r>
              <a:r>
                <a:rPr kumimoji="0" lang="en-US" sz="600" b="1" i="0" u="none" strike="noStrike" cap="none" normalizeH="0" baseline="0" dirty="0" smtClean="0">
                  <a:ln>
                    <a:noFill/>
                  </a:ln>
                  <a:solidFill>
                    <a:srgbClr val="99FF66"/>
                  </a:solidFill>
                  <a:effectLst/>
                  <a:latin typeface="Arial" pitchFamily="34" charset="0"/>
                  <a:cs typeface="Arial" pitchFamily="34" charset="0"/>
                </a:rPr>
                <a:t>*</a:t>
              </a:r>
              <a:r>
                <a:rPr kumimoji="0" lang="en-US" sz="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/>
              </a:r>
              <a:br>
                <a:rPr kumimoji="0" lang="en-US" sz="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en-US" sz="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Kanban(s)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034" name="AutoShape 26"/>
            <p:cNvSpPr>
              <a:spLocks noChangeArrowheads="1"/>
            </p:cNvSpPr>
            <p:nvPr/>
          </p:nvSpPr>
          <p:spPr bwMode="auto">
            <a:xfrm>
              <a:off x="1600511" y="3820375"/>
              <a:ext cx="812397" cy="357019"/>
            </a:xfrm>
            <a:prstGeom prst="bracketPair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41148" tIns="20574" rIns="41148" bIns="2057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Acknowledge</a:t>
              </a:r>
              <a:r>
                <a:rPr kumimoji="0" lang="en-US" sz="600" b="1" i="0" u="none" strike="noStrike" cap="none" normalizeH="0" baseline="0" dirty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Arial" pitchFamily="34" charset="0"/>
                  <a:cs typeface="Arial" pitchFamily="34" charset="0"/>
                </a:rPr>
                <a:t>*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Kanban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035" name="AutoShape 27"/>
            <p:cNvSpPr>
              <a:spLocks noChangeArrowheads="1"/>
            </p:cNvSpPr>
            <p:nvPr/>
          </p:nvSpPr>
          <p:spPr bwMode="auto">
            <a:xfrm>
              <a:off x="2656627" y="3769373"/>
              <a:ext cx="690537" cy="357019"/>
            </a:xfrm>
            <a:prstGeom prst="bracketPair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41148" tIns="20574" rIns="41148" bIns="2057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Ship/Move </a:t>
              </a:r>
              <a:r>
                <a:rPr kumimoji="0" lang="en-US" sz="600" b="1" i="0" u="none" strike="noStrike" cap="none" normalizeH="0" baseline="0" dirty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Arial" pitchFamily="34" charset="0"/>
                  <a:cs typeface="Arial" pitchFamily="34" charset="0"/>
                </a:rPr>
                <a:t>*</a:t>
              </a:r>
              <a:r>
                <a:rPr kumimoji="0" lang="en-US" sz="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br>
                <a:rPr kumimoji="0" lang="en-US" sz="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en-US" sz="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Kanban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036" name="AutoShape 28"/>
            <p:cNvSpPr>
              <a:spLocks noChangeArrowheads="1"/>
            </p:cNvSpPr>
            <p:nvPr/>
          </p:nvSpPr>
          <p:spPr bwMode="auto">
            <a:xfrm>
              <a:off x="4200181" y="3769373"/>
              <a:ext cx="690537" cy="357019"/>
            </a:xfrm>
            <a:prstGeom prst="bracketPair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41148" tIns="20574" rIns="41148" bIns="2057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Ship/Move </a:t>
              </a:r>
              <a:r>
                <a:rPr kumimoji="0" lang="en-US" sz="600" b="1" i="0" u="none" strike="noStrike" cap="none" normalizeH="0" baseline="0" dirty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Arial" pitchFamily="34" charset="0"/>
                  <a:cs typeface="Arial" pitchFamily="34" charset="0"/>
                </a:rPr>
                <a:t>*</a:t>
              </a:r>
              <a:r>
                <a:rPr kumimoji="0" lang="en-US" sz="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br>
                <a:rPr kumimoji="0" lang="en-US" sz="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en-US" sz="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Kanban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037" name="AutoShape 29"/>
            <p:cNvSpPr>
              <a:spLocks noChangeArrowheads="1"/>
            </p:cNvSpPr>
            <p:nvPr/>
          </p:nvSpPr>
          <p:spPr bwMode="auto">
            <a:xfrm>
              <a:off x="4687619" y="3106338"/>
              <a:ext cx="649918" cy="357019"/>
            </a:xfrm>
            <a:prstGeom prst="bracketPair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41148" tIns="20574" rIns="41148" bIns="2057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Fill</a:t>
              </a:r>
              <a:br>
                <a:rPr kumimoji="0" lang="en-US" sz="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en-US" sz="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Kanban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Consume-Fill Cycle (Withdrawal Cards)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Lean-Basic-350</a:t>
            </a:r>
            <a:endParaRPr lang="en-US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2596" y="1150464"/>
            <a:ext cx="6563498" cy="472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Kanban Consume / Post Transaction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Lean-Basic-360</a:t>
            </a:r>
            <a:endParaRPr lang="en-US" dirty="0"/>
          </a:p>
        </p:txBody>
      </p:sp>
      <p:pic>
        <p:nvPicPr>
          <p:cNvPr id="45058" name="Picture 2" descr="Wor6E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4456" y="1135465"/>
            <a:ext cx="7294286" cy="4808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Kanban Consume / Post Transaction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Lean-Basic-370</a:t>
            </a:r>
            <a:endParaRPr lang="en-US" dirty="0"/>
          </a:p>
        </p:txBody>
      </p:sp>
      <p:pic>
        <p:nvPicPr>
          <p:cNvPr id="46082" name="Picture 2" descr="Wor6F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4416" y="1075135"/>
            <a:ext cx="7285715" cy="4954286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Kanban History and Inventory History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Lean-Basic-380</a:t>
            </a:r>
            <a:endParaRPr lang="en-US" dirty="0"/>
          </a:p>
        </p:txBody>
      </p:sp>
      <p:pic>
        <p:nvPicPr>
          <p:cNvPr id="47106" name="Picture 2" descr="Wor69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4844" y="1120459"/>
            <a:ext cx="7122857" cy="49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Relationship with Core Enterprise </a:t>
            </a:r>
            <a:r>
              <a:rPr lang="en-US" dirty="0" smtClean="0"/>
              <a:t>Applications</a:t>
            </a:r>
          </a:p>
          <a:p>
            <a:r>
              <a:rPr lang="en-US" b="1" dirty="0" smtClean="0"/>
              <a:t>Value </a:t>
            </a:r>
            <a:r>
              <a:rPr lang="en-US" b="1" dirty="0" smtClean="0"/>
              <a:t>Stream Modeling in QAD </a:t>
            </a:r>
            <a:r>
              <a:rPr lang="en-US" b="1" dirty="0" smtClean="0"/>
              <a:t>Lean</a:t>
            </a:r>
          </a:p>
          <a:p>
            <a:r>
              <a:rPr lang="en-US" dirty="0" smtClean="0"/>
              <a:t>Kanban </a:t>
            </a:r>
            <a:r>
              <a:rPr lang="en-US" dirty="0" smtClean="0"/>
              <a:t>Management and Tracking, Visual Systems in QAD </a:t>
            </a:r>
            <a:r>
              <a:rPr lang="en-US" dirty="0" smtClean="0"/>
              <a:t>Lean</a:t>
            </a:r>
          </a:p>
          <a:p>
            <a:r>
              <a:rPr lang="en-US" dirty="0" smtClean="0"/>
              <a:t>Kanban </a:t>
            </a:r>
            <a:r>
              <a:rPr lang="en-US" dirty="0" smtClean="0"/>
              <a:t>Planning and Loop Sizing in QAD </a:t>
            </a:r>
            <a:r>
              <a:rPr lang="en-US" dirty="0" smtClean="0"/>
              <a:t>Lean</a:t>
            </a:r>
          </a:p>
          <a:p>
            <a:r>
              <a:rPr lang="en-US" dirty="0" smtClean="0"/>
              <a:t>Leveling </a:t>
            </a:r>
            <a:r>
              <a:rPr lang="en-US" dirty="0" smtClean="0"/>
              <a:t>in QAD Lean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Value Stream Modeling in QAD Lean </a:t>
            </a:r>
            <a:r>
              <a:rPr lang="en-US" sz="1800" dirty="0" smtClean="0"/>
              <a:t>– Quick Setup</a:t>
            </a:r>
            <a:endParaRPr lang="en-US" sz="18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Lean-Basic-030</a:t>
            </a:r>
            <a:endParaRPr 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32282"/>
            <a:ext cx="8229600" cy="5424523"/>
          </a:xfrm>
        </p:spPr>
        <p:txBody>
          <a:bodyPr/>
          <a:lstStyle/>
          <a:p>
            <a:r>
              <a:rPr lang="en-US" dirty="0" smtClean="0"/>
              <a:t>Functions </a:t>
            </a:r>
            <a:r>
              <a:rPr lang="en-US" dirty="0" smtClean="0"/>
              <a:t>for Creating, Printing, Updating, Deleting Kanban </a:t>
            </a:r>
            <a:r>
              <a:rPr lang="en-US" dirty="0" smtClean="0"/>
              <a:t>Cards</a:t>
            </a:r>
          </a:p>
          <a:p>
            <a:r>
              <a:rPr lang="en-US" dirty="0" smtClean="0"/>
              <a:t>Kanban </a:t>
            </a:r>
            <a:r>
              <a:rPr lang="en-US" dirty="0" smtClean="0"/>
              <a:t>Transactions and Basic Inventory </a:t>
            </a:r>
            <a:r>
              <a:rPr lang="en-US" dirty="0" smtClean="0"/>
              <a:t>Updating</a:t>
            </a:r>
          </a:p>
          <a:p>
            <a:r>
              <a:rPr lang="en-US" b="1" dirty="0" smtClean="0"/>
              <a:t>Kanban </a:t>
            </a:r>
            <a:r>
              <a:rPr lang="en-US" b="1" dirty="0" smtClean="0"/>
              <a:t>Drill </a:t>
            </a:r>
            <a:r>
              <a:rPr lang="en-US" b="1" dirty="0" smtClean="0"/>
              <a:t>Downs</a:t>
            </a:r>
          </a:p>
          <a:p>
            <a:r>
              <a:rPr lang="en-US" dirty="0" smtClean="0"/>
              <a:t>Dispatching </a:t>
            </a:r>
            <a:r>
              <a:rPr lang="en-US" dirty="0" smtClean="0"/>
              <a:t>Functions in QAD Lean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Kanban </a:t>
            </a:r>
            <a:r>
              <a:rPr lang="en-US" dirty="0" smtClean="0"/>
              <a:t>Management and Tracking, Visual Systems in QAD Lean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Lean-Basic-390</a:t>
            </a:r>
            <a:endParaRPr 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Functions </a:t>
            </a:r>
            <a:r>
              <a:rPr lang="en-US" dirty="0" smtClean="0"/>
              <a:t>for Creating, Printing, Updating, Deleting Kanban </a:t>
            </a:r>
            <a:r>
              <a:rPr lang="en-US" dirty="0" smtClean="0"/>
              <a:t>Cards</a:t>
            </a:r>
          </a:p>
          <a:p>
            <a:r>
              <a:rPr lang="en-US" dirty="0" smtClean="0"/>
              <a:t>Kanban </a:t>
            </a:r>
            <a:r>
              <a:rPr lang="en-US" dirty="0" smtClean="0"/>
              <a:t>Transactions and Basic Inventory </a:t>
            </a:r>
            <a:r>
              <a:rPr lang="en-US" dirty="0" smtClean="0"/>
              <a:t>Updating</a:t>
            </a:r>
          </a:p>
          <a:p>
            <a:r>
              <a:rPr lang="en-US" dirty="0" smtClean="0"/>
              <a:t>Kanban </a:t>
            </a:r>
            <a:r>
              <a:rPr lang="en-US" dirty="0" smtClean="0"/>
              <a:t>Drill </a:t>
            </a:r>
            <a:r>
              <a:rPr lang="en-US" dirty="0" smtClean="0"/>
              <a:t>Downs</a:t>
            </a:r>
          </a:p>
          <a:p>
            <a:r>
              <a:rPr lang="en-US" b="1" dirty="0" smtClean="0"/>
              <a:t>Dispatching </a:t>
            </a:r>
            <a:r>
              <a:rPr lang="en-US" b="1" dirty="0" smtClean="0"/>
              <a:t>Functions in QAD Lean</a:t>
            </a:r>
            <a:endParaRPr lang="en-US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Visualization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Lean-Basic-400</a:t>
            </a:r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Kanban Dispatch List Processing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Lean-Basic-410</a:t>
            </a:r>
            <a:endParaRPr lang="en-US" dirty="0"/>
          </a:p>
        </p:txBody>
      </p:sp>
      <p:pic>
        <p:nvPicPr>
          <p:cNvPr id="48130" name="Picture 2" descr="Wor6F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4940" y="1095269"/>
            <a:ext cx="7088572" cy="4937144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Kanban </a:t>
            </a:r>
            <a:r>
              <a:rPr lang="en-US" dirty="0" smtClean="0"/>
              <a:t>Dispatch List Processing Dispatch List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Lean-Basic-420</a:t>
            </a:r>
            <a:endParaRPr lang="en-US" dirty="0"/>
          </a:p>
        </p:txBody>
      </p:sp>
      <p:pic>
        <p:nvPicPr>
          <p:cNvPr id="49154" name="Picture 2" descr="Wor6F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5232" y="833984"/>
            <a:ext cx="6940000" cy="5393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Kanban Loop Status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Lean-Basic-430</a:t>
            </a:r>
            <a:endParaRPr lang="en-US" dirty="0"/>
          </a:p>
        </p:txBody>
      </p:sp>
      <p:pic>
        <p:nvPicPr>
          <p:cNvPr id="50178" name="Picture 2" descr="Wor60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767" y="1597632"/>
            <a:ext cx="8813334" cy="3826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Kanban Control Board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Lean-Basic-440</a:t>
            </a:r>
            <a:endParaRPr lang="en-US" dirty="0"/>
          </a:p>
        </p:txBody>
      </p:sp>
      <p:pic>
        <p:nvPicPr>
          <p:cNvPr id="51202" name="Picture 2" descr="Wor60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767" y="1788544"/>
            <a:ext cx="8813334" cy="3526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Relationship </a:t>
            </a:r>
            <a:r>
              <a:rPr lang="en-US" dirty="0" smtClean="0"/>
              <a:t>with Core Enterprise </a:t>
            </a:r>
            <a:r>
              <a:rPr lang="en-US" dirty="0" smtClean="0"/>
              <a:t>Applications</a:t>
            </a:r>
          </a:p>
          <a:p>
            <a:r>
              <a:rPr lang="en-US" dirty="0" smtClean="0"/>
              <a:t>Value </a:t>
            </a:r>
            <a:r>
              <a:rPr lang="en-US" dirty="0" smtClean="0"/>
              <a:t>Stream Modeling in QAD </a:t>
            </a:r>
            <a:r>
              <a:rPr lang="en-US" dirty="0" smtClean="0"/>
              <a:t>Lean</a:t>
            </a:r>
          </a:p>
          <a:p>
            <a:r>
              <a:rPr lang="en-US" dirty="0" smtClean="0"/>
              <a:t>Kanban </a:t>
            </a:r>
            <a:r>
              <a:rPr lang="en-US" dirty="0" smtClean="0"/>
              <a:t>Management and Tracking, Visual Systems in QAD </a:t>
            </a:r>
            <a:r>
              <a:rPr lang="en-US" dirty="0" smtClean="0"/>
              <a:t>Lean</a:t>
            </a:r>
          </a:p>
          <a:p>
            <a:r>
              <a:rPr lang="en-US" b="1" dirty="0" smtClean="0"/>
              <a:t>Kanban </a:t>
            </a:r>
            <a:r>
              <a:rPr lang="en-US" b="1" dirty="0" smtClean="0"/>
              <a:t>Planning and Loop Sizing in QAD </a:t>
            </a:r>
            <a:r>
              <a:rPr lang="en-US" b="1" dirty="0" smtClean="0"/>
              <a:t>Lean</a:t>
            </a:r>
          </a:p>
          <a:p>
            <a:r>
              <a:rPr lang="en-US" dirty="0" smtClean="0"/>
              <a:t>Leveling </a:t>
            </a:r>
            <a:r>
              <a:rPr lang="en-US" dirty="0" smtClean="0"/>
              <a:t>in QAD Lean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</a:t>
            </a:r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Lean-Basic-460</a:t>
            </a:r>
            <a:endParaRPr 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Kanban Transaction Recording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Lean-Basic-450</a:t>
            </a:r>
            <a:endParaRPr lang="en-US" dirty="0"/>
          </a:p>
        </p:txBody>
      </p:sp>
      <p:pic>
        <p:nvPicPr>
          <p:cNvPr id="52226" name="Picture 2" descr="Wor6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406" y="1837163"/>
            <a:ext cx="8833334" cy="3280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Loop Sizing Alternatives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Lean-Basic-470</a:t>
            </a:r>
            <a:endParaRPr lang="en-US" dirty="0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5856" y="1215808"/>
            <a:ext cx="6679969" cy="4623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most important uses of the average daily demand in the QAD Lean module </a:t>
            </a:r>
            <a:r>
              <a:rPr lang="en-US" dirty="0" smtClean="0"/>
              <a:t>are:</a:t>
            </a:r>
          </a:p>
          <a:p>
            <a:pPr lvl="1"/>
            <a:r>
              <a:rPr lang="en-US" dirty="0" smtClean="0"/>
              <a:t>Kanban </a:t>
            </a:r>
            <a:r>
              <a:rPr lang="en-US" dirty="0" smtClean="0"/>
              <a:t>Sizing </a:t>
            </a:r>
            <a:endParaRPr lang="en-US" dirty="0" smtClean="0"/>
          </a:p>
          <a:p>
            <a:pPr lvl="1"/>
            <a:r>
              <a:rPr lang="en-US" dirty="0" smtClean="0"/>
              <a:t>Order </a:t>
            </a:r>
            <a:r>
              <a:rPr lang="en-US" dirty="0" smtClean="0"/>
              <a:t>Point </a:t>
            </a:r>
            <a:endParaRPr lang="en-US" dirty="0" smtClean="0"/>
          </a:p>
          <a:p>
            <a:pPr lvl="1"/>
            <a:r>
              <a:rPr lang="en-US" dirty="0" smtClean="0"/>
              <a:t>EPEI </a:t>
            </a:r>
            <a:r>
              <a:rPr lang="en-US" dirty="0" smtClean="0"/>
              <a:t>Calculation (Order </a:t>
            </a:r>
            <a:r>
              <a:rPr lang="en-US" dirty="0" smtClean="0"/>
              <a:t>Quantity)</a:t>
            </a:r>
          </a:p>
          <a:p>
            <a:pPr lvl="1"/>
            <a:r>
              <a:rPr lang="en-US" dirty="0" smtClean="0"/>
              <a:t>Safety </a:t>
            </a:r>
            <a:r>
              <a:rPr lang="en-US" dirty="0" smtClean="0"/>
              <a:t>Stock </a:t>
            </a:r>
            <a:r>
              <a:rPr lang="en-US" dirty="0" smtClean="0"/>
              <a:t>Calculation</a:t>
            </a:r>
          </a:p>
          <a:p>
            <a:pPr lvl="1"/>
            <a:r>
              <a:rPr lang="en-US" dirty="0" smtClean="0"/>
              <a:t>Takt </a:t>
            </a:r>
            <a:r>
              <a:rPr lang="en-US" dirty="0" smtClean="0"/>
              <a:t>Time Calculation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Average Demand Is Used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Lean-Basic-480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Control File </a:t>
            </a:r>
            <a:r>
              <a:rPr lang="en-US" dirty="0" smtClean="0"/>
              <a:t>Settings</a:t>
            </a:r>
          </a:p>
          <a:p>
            <a:r>
              <a:rPr lang="en-US" dirty="0" smtClean="0"/>
              <a:t>Kanban </a:t>
            </a:r>
            <a:r>
              <a:rPr lang="en-US" dirty="0" smtClean="0"/>
              <a:t>Item </a:t>
            </a:r>
            <a:r>
              <a:rPr lang="en-US" dirty="0" smtClean="0"/>
              <a:t>Maintenance</a:t>
            </a:r>
          </a:p>
          <a:p>
            <a:r>
              <a:rPr lang="en-US" dirty="0" smtClean="0"/>
              <a:t>Process Maintenance</a:t>
            </a:r>
          </a:p>
          <a:p>
            <a:r>
              <a:rPr lang="en-US" dirty="0" smtClean="0"/>
              <a:t>Supplier Maintenance</a:t>
            </a:r>
          </a:p>
          <a:p>
            <a:r>
              <a:rPr lang="en-US" dirty="0" smtClean="0"/>
              <a:t>Supermarket Maintenance</a:t>
            </a:r>
          </a:p>
          <a:p>
            <a:r>
              <a:rPr lang="en-US" dirty="0" smtClean="0"/>
              <a:t>Kanban </a:t>
            </a:r>
            <a:r>
              <a:rPr lang="en-US" dirty="0" smtClean="0"/>
              <a:t>Master Maintenance/Kanban Master Copy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Value Stream Modeling in QAD Lean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Lean-Basic-040</a:t>
            </a:r>
            <a:endParaRPr 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Demand Calculation Template Maintenance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Lean-Basic-490</a:t>
            </a:r>
            <a:endParaRPr lang="en-US" dirty="0"/>
          </a:p>
        </p:txBody>
      </p:sp>
      <p:pic>
        <p:nvPicPr>
          <p:cNvPr id="54274" name="Picture 2" descr="Wor6F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4453" y="1050123"/>
            <a:ext cx="7277144" cy="4945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Demand Calculation Template Update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Lean-Basic-500</a:t>
            </a:r>
            <a:endParaRPr lang="en-US" dirty="0"/>
          </a:p>
        </p:txBody>
      </p:sp>
      <p:pic>
        <p:nvPicPr>
          <p:cNvPr id="55298" name="Picture 2" descr="Wor6F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4932" y="1105315"/>
            <a:ext cx="7088572" cy="4851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Demand </a:t>
            </a:r>
            <a:r>
              <a:rPr lang="en-US" dirty="0" smtClean="0"/>
              <a:t>Calculation Template Update Report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Assigning Templates to Loops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Lean-Basic-510</a:t>
            </a:r>
            <a:endParaRPr lang="en-US" dirty="0"/>
          </a:p>
        </p:txBody>
      </p:sp>
      <p:pic>
        <p:nvPicPr>
          <p:cNvPr id="56322" name="Picture 2" descr="Wor6F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3087" y="2080035"/>
            <a:ext cx="8760001" cy="3634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Average </a:t>
            </a:r>
            <a:r>
              <a:rPr lang="en-US" dirty="0" smtClean="0"/>
              <a:t>Demand Calculation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Lean-Basic-520</a:t>
            </a:r>
            <a:endParaRPr lang="en-US" dirty="0"/>
          </a:p>
        </p:txBody>
      </p:sp>
      <p:pic>
        <p:nvPicPr>
          <p:cNvPr id="57346" name="Picture 2" descr="Wor6F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5315" y="1024932"/>
            <a:ext cx="7037143" cy="4988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Average Demand Calculation Report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Lean-Basic-530</a:t>
            </a:r>
            <a:endParaRPr lang="en-US" dirty="0"/>
          </a:p>
        </p:txBody>
      </p:sp>
      <p:pic>
        <p:nvPicPr>
          <p:cNvPr id="58370" name="Picture 2" descr="Wor6F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2246" y="959691"/>
            <a:ext cx="8205715" cy="5066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Average </a:t>
            </a:r>
            <a:r>
              <a:rPr lang="en-US" dirty="0" smtClean="0"/>
              <a:t>demand variability is calculated as</a:t>
            </a:r>
            <a:r>
              <a:rPr lang="en-US" dirty="0" smtClean="0"/>
              <a:t>:</a:t>
            </a:r>
          </a:p>
          <a:p>
            <a:pPr lvl="1"/>
            <a:r>
              <a:rPr lang="en-US" i="1" dirty="0" smtClean="0"/>
              <a:t>Standard Deviation of Demand Variability = (1n(actual period demand </a:t>
            </a:r>
            <a:r>
              <a:rPr lang="en-US" i="1" dirty="0" smtClean="0"/>
              <a:t>– average </a:t>
            </a:r>
            <a:r>
              <a:rPr lang="en-US" i="1" dirty="0" smtClean="0"/>
              <a:t>period </a:t>
            </a:r>
            <a:r>
              <a:rPr lang="en-US" i="1" dirty="0" smtClean="0"/>
              <a:t>demand) 2</a:t>
            </a:r>
          </a:p>
          <a:p>
            <a:r>
              <a:rPr lang="en-US" i="1" dirty="0" smtClean="0"/>
              <a:t>Safety stock is calculated as</a:t>
            </a:r>
            <a:r>
              <a:rPr lang="en-US" i="1" dirty="0" smtClean="0"/>
              <a:t>:</a:t>
            </a:r>
          </a:p>
          <a:p>
            <a:pPr lvl="1"/>
            <a:r>
              <a:rPr lang="en-US" i="1" dirty="0" smtClean="0"/>
              <a:t>Safety Stock = Number of Standard Deviations Required Based on Service Level * Standard Deviation of Demand</a:t>
            </a:r>
            <a:endParaRPr lang="en-US" i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Safety Stock Calculations and Templates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Lean-Basic-540</a:t>
            </a:r>
            <a:endParaRPr lang="en-US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Peak </a:t>
            </a:r>
            <a:r>
              <a:rPr lang="en-US" dirty="0" smtClean="0"/>
              <a:t>demand is calculated as</a:t>
            </a:r>
            <a:r>
              <a:rPr lang="en-US" dirty="0" smtClean="0"/>
              <a:t>:</a:t>
            </a:r>
          </a:p>
          <a:p>
            <a:pPr lvl="1"/>
            <a:r>
              <a:rPr lang="en-US" i="1" dirty="0" smtClean="0"/>
              <a:t>Peak demand = n-day moving average of daily demand</a:t>
            </a:r>
            <a:r>
              <a:rPr lang="en-US" i="1" dirty="0" smtClean="0"/>
              <a:t>.</a:t>
            </a:r>
          </a:p>
          <a:p>
            <a:pPr lvl="2"/>
            <a:r>
              <a:rPr lang="en-US" i="1" dirty="0" smtClean="0"/>
              <a:t>n can range upward from 0. If n = 0 or 1, peak demand = max (</a:t>
            </a:r>
            <a:r>
              <a:rPr lang="en-US" i="1" dirty="0" smtClean="0"/>
              <a:t>all actual </a:t>
            </a:r>
            <a:r>
              <a:rPr lang="en-US" i="1" dirty="0" smtClean="0"/>
              <a:t>daily demands</a:t>
            </a:r>
            <a:r>
              <a:rPr lang="en-US" i="1" dirty="0" smtClean="0"/>
              <a:t>).</a:t>
            </a:r>
          </a:p>
          <a:p>
            <a:r>
              <a:rPr lang="en-US" i="1" dirty="0" smtClean="0"/>
              <a:t>Safety stock is calculated as</a:t>
            </a:r>
            <a:r>
              <a:rPr lang="en-US" i="1" dirty="0" smtClean="0"/>
              <a:t>:</a:t>
            </a:r>
          </a:p>
          <a:p>
            <a:pPr lvl="1"/>
            <a:r>
              <a:rPr lang="en-US" i="1" dirty="0" smtClean="0"/>
              <a:t>Safety Stock = Peak demand </a:t>
            </a:r>
            <a:r>
              <a:rPr lang="en-US" i="1" dirty="0" smtClean="0"/>
              <a:t>– average </a:t>
            </a:r>
            <a:r>
              <a:rPr lang="en-US" i="1" dirty="0" smtClean="0"/>
              <a:t>daily demand.</a:t>
            </a:r>
            <a:endParaRPr lang="en-US" i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Peak Demand and Safety Stock Calculations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Lean-Basic-550</a:t>
            </a:r>
            <a:endParaRPr lang="en-US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key functions and its extended </a:t>
            </a:r>
            <a:r>
              <a:rPr lang="en-US" dirty="0" smtClean="0"/>
              <a:t>functionality</a:t>
            </a:r>
          </a:p>
          <a:p>
            <a:pPr lvl="1"/>
            <a:r>
              <a:rPr lang="en-US" dirty="0" smtClean="0"/>
              <a:t>Seamlessly </a:t>
            </a:r>
            <a:r>
              <a:rPr lang="en-US" dirty="0" smtClean="0"/>
              <a:t>retrieves data from QAD Lean and seamlessly updates it once sizing is complete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Calculates </a:t>
            </a:r>
            <a:r>
              <a:rPr lang="en-US" dirty="0" smtClean="0"/>
              <a:t>the EPE Interval for manufactured parts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Provides </a:t>
            </a:r>
            <a:r>
              <a:rPr lang="en-US" dirty="0" smtClean="0"/>
              <a:t>for EPE Interval overrides by process (minimum) and </a:t>
            </a:r>
            <a:r>
              <a:rPr lang="en-US" dirty="0" smtClean="0"/>
              <a:t>by item.</a:t>
            </a:r>
          </a:p>
          <a:p>
            <a:pPr lvl="1"/>
            <a:r>
              <a:rPr lang="en-US" dirty="0" smtClean="0"/>
              <a:t>Calculates </a:t>
            </a:r>
            <a:r>
              <a:rPr lang="en-US" dirty="0" smtClean="0"/>
              <a:t>the order point and order quantity considering average daily demand, replenishment lead time, safety stock and safety time, EPE Interval, tooling cycles, fixed ordering intervals, packaging constraints, management adjustments, etc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Validates </a:t>
            </a:r>
            <a:r>
              <a:rPr lang="en-US" dirty="0" smtClean="0"/>
              <a:t>against user specified loading limits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Includes </a:t>
            </a:r>
            <a:r>
              <a:rPr lang="en-US" dirty="0" smtClean="0"/>
              <a:t>analyst aids to show the impact on inventory holdings (units, dollars, coverage), safety stocks (specified as well as that generated by container and kanban sizes), etc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Reconciles </a:t>
            </a:r>
            <a:r>
              <a:rPr lang="en-US" dirty="0" smtClean="0"/>
              <a:t>kanban cards after updating.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Kanban Workbench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Lean-Basic-560</a:t>
            </a:r>
            <a:endParaRPr lang="en-US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Kanban </a:t>
            </a:r>
            <a:r>
              <a:rPr lang="en-US" dirty="0" smtClean="0"/>
              <a:t>Workbench Selection Criteria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Lean-Basic-570</a:t>
            </a:r>
            <a:endParaRPr lang="en-US" dirty="0"/>
          </a:p>
        </p:txBody>
      </p:sp>
      <p:pic>
        <p:nvPicPr>
          <p:cNvPr id="59394" name="Picture 2" descr="Wor7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048" y="2713051"/>
            <a:ext cx="8716191" cy="161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Kanban Workbench Process Master Data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Lean-Basic-580</a:t>
            </a:r>
            <a:endParaRPr lang="en-US" dirty="0"/>
          </a:p>
        </p:txBody>
      </p:sp>
      <p:pic>
        <p:nvPicPr>
          <p:cNvPr id="60418" name="Picture 2" descr="Wor7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52" y="1366528"/>
            <a:ext cx="8640001" cy="449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 </a:t>
            </a:r>
            <a:r>
              <a:rPr lang="en-US" dirty="0" smtClean="0"/>
              <a:t>Sessions Value Stream Map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Lean-Basic-050</a:t>
            </a:r>
            <a:endParaRPr lang="en-US" dirty="0"/>
          </a:p>
        </p:txBody>
      </p:sp>
      <p:pic>
        <p:nvPicPr>
          <p:cNvPr id="9" name="Picture 8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2129" y="1126944"/>
            <a:ext cx="6384286" cy="4733714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Kanban Workbench Process Detail, Sizing, Analyst Data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Lean-Basic-590</a:t>
            </a:r>
            <a:endParaRPr lang="en-US" dirty="0"/>
          </a:p>
        </p:txBody>
      </p:sp>
      <p:pic>
        <p:nvPicPr>
          <p:cNvPr id="61442" name="Picture 2" descr="Wor7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3840" y="1085184"/>
            <a:ext cx="7526667" cy="5073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Saw Tooth Diagram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Lean-Basic-600</a:t>
            </a:r>
            <a:endParaRPr lang="en-US" dirty="0"/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8688" y="1728293"/>
            <a:ext cx="7594333" cy="3532472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Relationship </a:t>
            </a:r>
            <a:r>
              <a:rPr lang="en-US" dirty="0" smtClean="0"/>
              <a:t>with Core Enterprise </a:t>
            </a:r>
            <a:r>
              <a:rPr lang="en-US" dirty="0" smtClean="0"/>
              <a:t>Applications</a:t>
            </a:r>
          </a:p>
          <a:p>
            <a:r>
              <a:rPr lang="en-US" dirty="0" smtClean="0"/>
              <a:t>Value </a:t>
            </a:r>
            <a:r>
              <a:rPr lang="en-US" dirty="0" smtClean="0"/>
              <a:t>Stream Modeling in QAD </a:t>
            </a:r>
            <a:r>
              <a:rPr lang="en-US" dirty="0" smtClean="0"/>
              <a:t>Lean</a:t>
            </a:r>
          </a:p>
          <a:p>
            <a:r>
              <a:rPr lang="en-US" dirty="0" smtClean="0"/>
              <a:t>Kanban </a:t>
            </a:r>
            <a:r>
              <a:rPr lang="en-US" dirty="0" smtClean="0"/>
              <a:t>Management and Tracking, Visual Systems in QAD </a:t>
            </a:r>
            <a:r>
              <a:rPr lang="en-US" dirty="0" smtClean="0"/>
              <a:t>Lean</a:t>
            </a:r>
          </a:p>
          <a:p>
            <a:r>
              <a:rPr lang="en-US" dirty="0" smtClean="0"/>
              <a:t>Kanban </a:t>
            </a:r>
            <a:r>
              <a:rPr lang="en-US" dirty="0" smtClean="0"/>
              <a:t>Planning and Loop Sizing in QAD </a:t>
            </a:r>
            <a:r>
              <a:rPr lang="en-US" dirty="0" smtClean="0"/>
              <a:t>Lean</a:t>
            </a:r>
          </a:p>
          <a:p>
            <a:r>
              <a:rPr lang="en-US" b="1" dirty="0" smtClean="0"/>
              <a:t>Leveling </a:t>
            </a:r>
            <a:r>
              <a:rPr lang="en-US" b="1" dirty="0" smtClean="0"/>
              <a:t>in QAD Lean</a:t>
            </a:r>
            <a:endParaRPr lang="en-US" b="1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</a:t>
            </a:r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Lean-Basic-610</a:t>
            </a:r>
            <a:endParaRPr lang="en-US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Takt Time</a:t>
            </a:r>
          </a:p>
          <a:p>
            <a:r>
              <a:rPr lang="en-US" dirty="0" smtClean="0"/>
              <a:t>Level </a:t>
            </a:r>
            <a:r>
              <a:rPr lang="en-US" dirty="0" smtClean="0"/>
              <a:t>Mix </a:t>
            </a:r>
            <a:r>
              <a:rPr lang="en-US" dirty="0" smtClean="0"/>
              <a:t>Workbench</a:t>
            </a:r>
          </a:p>
          <a:p>
            <a:r>
              <a:rPr lang="en-US" dirty="0" smtClean="0"/>
              <a:t>Supermarket Workbench</a:t>
            </a:r>
          </a:p>
          <a:p>
            <a:r>
              <a:rPr lang="en-US" dirty="0" smtClean="0"/>
              <a:t>Integration </a:t>
            </a:r>
            <a:r>
              <a:rPr lang="en-US" dirty="0" smtClean="0"/>
              <a:t>with Flow Scheduling and MPS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Leveling Functions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Lean-Basic-620</a:t>
            </a:r>
            <a:endParaRPr lang="en-US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</a:t>
            </a:r>
            <a:r>
              <a:rPr lang="en-US" dirty="0" smtClean="0"/>
              <a:t>batch “Process Calculations”(CHECK THE NAME) calculates pure takt time for the selected </a:t>
            </a:r>
            <a:r>
              <a:rPr lang="en-US" dirty="0" smtClean="0"/>
              <a:t>processes.</a:t>
            </a:r>
          </a:p>
          <a:p>
            <a:r>
              <a:rPr lang="en-US" dirty="0" smtClean="0"/>
              <a:t>The </a:t>
            </a:r>
            <a:r>
              <a:rPr lang="en-US" dirty="0" smtClean="0"/>
              <a:t>Kanban Workbench calculates pure takt time for a </a:t>
            </a:r>
            <a:r>
              <a:rPr lang="en-US" dirty="0" smtClean="0"/>
              <a:t>single manufacturing </a:t>
            </a:r>
            <a:r>
              <a:rPr lang="en-US" dirty="0" smtClean="0"/>
              <a:t>process when the selection criteria </a:t>
            </a:r>
            <a:r>
              <a:rPr lang="en-US" dirty="0" smtClean="0"/>
              <a:t>selects is </a:t>
            </a:r>
            <a:r>
              <a:rPr lang="en-US" dirty="0" smtClean="0"/>
              <a:t>by </a:t>
            </a:r>
            <a:r>
              <a:rPr lang="en-US" dirty="0" smtClean="0"/>
              <a:t>process.</a:t>
            </a:r>
          </a:p>
          <a:p>
            <a:r>
              <a:rPr lang="en-US" dirty="0" smtClean="0"/>
              <a:t>The </a:t>
            </a:r>
            <a:r>
              <a:rPr lang="en-US" dirty="0" smtClean="0"/>
              <a:t>Level Mix Workbench calculates either operational </a:t>
            </a:r>
            <a:r>
              <a:rPr lang="en-US" dirty="0" smtClean="0"/>
              <a:t>takt time </a:t>
            </a:r>
            <a:r>
              <a:rPr lang="en-US" dirty="0" smtClean="0"/>
              <a:t>for a single pacemaker process, considering </a:t>
            </a:r>
            <a:r>
              <a:rPr lang="en-US" dirty="0" smtClean="0"/>
              <a:t>buffer adjustments </a:t>
            </a:r>
            <a:r>
              <a:rPr lang="en-US" dirty="0" smtClean="0"/>
              <a:t>to any of the kanban </a:t>
            </a:r>
            <a:r>
              <a:rPr lang="en-US" dirty="0" smtClean="0"/>
              <a:t>loops.</a:t>
            </a:r>
          </a:p>
          <a:p>
            <a:r>
              <a:rPr lang="en-US" dirty="0" smtClean="0"/>
              <a:t>In </a:t>
            </a:r>
            <a:r>
              <a:rPr lang="en-US" dirty="0" smtClean="0"/>
              <a:t>cases where there have been no adjustments to the inventory buffers, then operational takt time will be equal to takt time.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Lean Takt Time Calculations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Lean-Basic-630</a:t>
            </a:r>
            <a:endParaRPr lang="en-US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Level </a:t>
            </a:r>
            <a:r>
              <a:rPr lang="en-US" dirty="0" smtClean="0"/>
              <a:t>Mix Workbench </a:t>
            </a:r>
            <a:r>
              <a:rPr lang="en-US" dirty="0" smtClean="0"/>
              <a:t>Selection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Lean-Basic-640</a:t>
            </a:r>
            <a:endParaRPr lang="en-US" dirty="0"/>
          </a:p>
        </p:txBody>
      </p:sp>
      <p:pic>
        <p:nvPicPr>
          <p:cNvPr id="63490" name="Picture 2" descr="Wor7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893" y="2672855"/>
            <a:ext cx="8769525" cy="151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Level </a:t>
            </a:r>
            <a:r>
              <a:rPr lang="en-US" dirty="0" smtClean="0"/>
              <a:t>Mix Workbench Mix </a:t>
            </a:r>
            <a:r>
              <a:rPr lang="en-US" dirty="0" smtClean="0"/>
              <a:t>Analysis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Lean-Basic-650</a:t>
            </a:r>
            <a:endParaRPr lang="en-US" dirty="0"/>
          </a:p>
        </p:txBody>
      </p:sp>
      <p:pic>
        <p:nvPicPr>
          <p:cNvPr id="64514" name="Picture 2" descr="Wor7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599" y="1668061"/>
            <a:ext cx="8900001" cy="35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Level Mix Workbench Level Volume and Calendar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Lean-Basic-660</a:t>
            </a:r>
            <a:endParaRPr lang="en-US" dirty="0"/>
          </a:p>
        </p:txBody>
      </p:sp>
      <p:pic>
        <p:nvPicPr>
          <p:cNvPr id="65538" name="Picture 2" descr="Wor73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835" y="2311136"/>
            <a:ext cx="8793334" cy="2426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Level Mix Workbench Level </a:t>
            </a:r>
            <a:r>
              <a:rPr lang="en-US" dirty="0" err="1" smtClean="0"/>
              <a:t>Volumeand</a:t>
            </a:r>
            <a:r>
              <a:rPr lang="en-US" dirty="0" smtClean="0"/>
              <a:t> </a:t>
            </a:r>
            <a:r>
              <a:rPr lang="en-US" dirty="0" smtClean="0"/>
              <a:t>Calendar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Lean-Basic-670</a:t>
            </a:r>
            <a:endParaRPr lang="en-US" dirty="0"/>
          </a:p>
        </p:txBody>
      </p:sp>
      <p:pic>
        <p:nvPicPr>
          <p:cNvPr id="66562" name="Picture 2" descr="Wor7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864" y="1195712"/>
            <a:ext cx="8766667" cy="46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Level Mix Workbench Level Volume and Calendar, First and All Shifts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Lean-Basic-680</a:t>
            </a:r>
            <a:endParaRPr lang="en-US" dirty="0"/>
          </a:p>
        </p:txBody>
      </p:sp>
      <p:pic>
        <p:nvPicPr>
          <p:cNvPr id="67586" name="Picture 2" descr="Wor7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816" y="1225856"/>
            <a:ext cx="8786667" cy="4860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Menu Functions for Setup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Lean-Basic-060</a:t>
            </a:r>
            <a:endParaRPr lang="en-US" dirty="0"/>
          </a:p>
        </p:txBody>
      </p:sp>
      <p:pic>
        <p:nvPicPr>
          <p:cNvPr id="4" name="Picture 3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3968" y="1311697"/>
            <a:ext cx="6138287" cy="4392858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Level Mix Workbench First Shift Leveled Schedule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Lean-Basic-690</a:t>
            </a:r>
            <a:endParaRPr lang="en-US" dirty="0"/>
          </a:p>
        </p:txBody>
      </p:sp>
      <p:pic>
        <p:nvPicPr>
          <p:cNvPr id="68610" name="Picture 2" descr="Wor73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815" y="1235903"/>
            <a:ext cx="8793334" cy="4753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Supermarket Workbench Selection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Lean-Basic-700</a:t>
            </a:r>
            <a:endParaRPr lang="en-US" dirty="0"/>
          </a:p>
        </p:txBody>
      </p:sp>
      <p:pic>
        <p:nvPicPr>
          <p:cNvPr id="69634" name="Picture 2" descr="Wor73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815" y="2813525"/>
            <a:ext cx="8793334" cy="1333333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Mix Analysis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Lean-Basic-710</a:t>
            </a:r>
            <a:endParaRPr lang="en-US" dirty="0"/>
          </a:p>
        </p:txBody>
      </p:sp>
      <p:pic>
        <p:nvPicPr>
          <p:cNvPr id="70658" name="Picture 2" descr="Wor73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816" y="994752"/>
            <a:ext cx="8793334" cy="5053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Integration with Flow Scheduling and MPS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Lean-Basic-720</a:t>
            </a:r>
            <a:endParaRPr lang="en-US" dirty="0"/>
          </a:p>
        </p:txBody>
      </p:sp>
      <p:pic>
        <p:nvPicPr>
          <p:cNvPr id="71682" name="Picture 2" descr="Wor6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4643" y="1014884"/>
            <a:ext cx="7200001" cy="5014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Relationship </a:t>
            </a:r>
            <a:r>
              <a:rPr lang="en-US" dirty="0" smtClean="0"/>
              <a:t>with Core Enterprise </a:t>
            </a:r>
            <a:r>
              <a:rPr lang="en-US" dirty="0" smtClean="0"/>
              <a:t>Applications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Value </a:t>
            </a:r>
            <a:r>
              <a:rPr lang="en-US" dirty="0" smtClean="0"/>
              <a:t>Stream Modeling in QAD </a:t>
            </a:r>
            <a:r>
              <a:rPr lang="en-US" dirty="0" smtClean="0"/>
              <a:t>Lean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Kanban </a:t>
            </a:r>
            <a:r>
              <a:rPr lang="en-US" dirty="0" smtClean="0"/>
              <a:t>Management and Tracking, Visual Systems in QAD </a:t>
            </a:r>
            <a:r>
              <a:rPr lang="en-US" dirty="0" smtClean="0"/>
              <a:t>Lean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Kanban </a:t>
            </a:r>
            <a:r>
              <a:rPr lang="en-US" dirty="0" smtClean="0"/>
              <a:t>Planning and Loop Sizing in QAD </a:t>
            </a:r>
            <a:r>
              <a:rPr lang="en-US" dirty="0" smtClean="0"/>
              <a:t>Lean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Leveling </a:t>
            </a:r>
            <a:r>
              <a:rPr lang="en-US" dirty="0" smtClean="0"/>
              <a:t>in QAD Lean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Overview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Lean-Basic-730</a:t>
            </a:r>
            <a:endParaRPr lang="en-US"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Topic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Topic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Current Topic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Topic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Kanban Control File Settings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Lean-Basic-070</a:t>
            </a:r>
            <a:endParaRPr lang="en-US" dirty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333" y="1294050"/>
            <a:ext cx="7733334" cy="439047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Kanban Control File - Transaction Control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Lean-Basic-080</a:t>
            </a:r>
            <a:endParaRPr lang="en-US" dirty="0"/>
          </a:p>
        </p:txBody>
      </p:sp>
      <p:pic>
        <p:nvPicPr>
          <p:cNvPr id="4" name="Picture 3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857" y="1233717"/>
            <a:ext cx="7514286" cy="457142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Template.potx</Template>
  <TotalTime>1082</TotalTime>
  <Words>1191</Words>
  <Application>Microsoft Office PowerPoint</Application>
  <PresentationFormat>On-screen Show (4:3)</PresentationFormat>
  <Paragraphs>266</Paragraphs>
  <Slides>75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76" baseType="lpstr">
      <vt:lpstr>QAD 2010 Template</vt:lpstr>
      <vt:lpstr>Basic Functions of QAD Lean</vt:lpstr>
      <vt:lpstr>Course Overview</vt:lpstr>
      <vt:lpstr>Relationship with Core QAD Enterprise Applications</vt:lpstr>
      <vt:lpstr>Value Stream Modeling in QAD Lean – Quick Setup</vt:lpstr>
      <vt:lpstr>Value Stream Modeling in QAD Lean</vt:lpstr>
      <vt:lpstr>Practice Sessions Value Stream Map</vt:lpstr>
      <vt:lpstr>Basic Menu Functions for Setup</vt:lpstr>
      <vt:lpstr>Kanban Control File Settings</vt:lpstr>
      <vt:lpstr>Kanban Control File - Transaction Control</vt:lpstr>
      <vt:lpstr>Kanban Control (Transaction Event Control)</vt:lpstr>
      <vt:lpstr>Kanban Item Master Maintenance</vt:lpstr>
      <vt:lpstr>Supermarket Maintenance</vt:lpstr>
      <vt:lpstr>Manufacturing Replenishment Sources: Process Maintenance</vt:lpstr>
      <vt:lpstr>Kanban Process Maintenance</vt:lpstr>
      <vt:lpstr>Kanban Loops: Kanban Master Maintenance and Kanban Master Copy</vt:lpstr>
      <vt:lpstr>Kanban Master Maintenance, FIFO Lane Data</vt:lpstr>
      <vt:lpstr>FIFO Lane</vt:lpstr>
      <vt:lpstr>Kanban Master Maintenance, Supermarket Item Detail</vt:lpstr>
      <vt:lpstr>Kanban Master Maintenance, Card Tracking Control</vt:lpstr>
      <vt:lpstr>Kanban Master Maintenance, Card Tracking Control (2)</vt:lpstr>
      <vt:lpstr>Kanban Master Maintenance, Dispatch Options</vt:lpstr>
      <vt:lpstr>Kanban Master Maintenance, Kanban Transaction Control</vt:lpstr>
      <vt:lpstr>Kanban Master Maintenance / Kanban Master Copy</vt:lpstr>
      <vt:lpstr>Course Overview</vt:lpstr>
      <vt:lpstr>Kanban Management and Tracking, Visual Systems in QAD Lean</vt:lpstr>
      <vt:lpstr>Create, print, and re-print cards</vt:lpstr>
      <vt:lpstr>Kanban Card Create</vt:lpstr>
      <vt:lpstr>Kanban Card Print</vt:lpstr>
      <vt:lpstr>Kanban Multi-Card Print</vt:lpstr>
      <vt:lpstr>Kanban Multi-Card Maintenance</vt:lpstr>
      <vt:lpstr>Kanban Card Management</vt:lpstr>
      <vt:lpstr>Kanban Card Management</vt:lpstr>
      <vt:lpstr>Kanban Management and Tracking, Visual Systems in QAD Lean</vt:lpstr>
      <vt:lpstr>Kanban Transactions and Basic Inventory Updating</vt:lpstr>
      <vt:lpstr>Consume-Fill Cycle (Replenishment Cards)</vt:lpstr>
      <vt:lpstr>Consume-Fill Cycle (Withdrawal Cards)</vt:lpstr>
      <vt:lpstr>Kanban Consume / Post Transaction</vt:lpstr>
      <vt:lpstr>Kanban Consume / Post Transaction</vt:lpstr>
      <vt:lpstr>Kanban History and Inventory History</vt:lpstr>
      <vt:lpstr>Kanban Management and Tracking, Visual Systems in QAD Lean</vt:lpstr>
      <vt:lpstr>Visualization</vt:lpstr>
      <vt:lpstr>Kanban Dispatch List Processing</vt:lpstr>
      <vt:lpstr>Kanban Dispatch List Processing Dispatch List</vt:lpstr>
      <vt:lpstr>Kanban Loop Status</vt:lpstr>
      <vt:lpstr>Kanban Control Board</vt:lpstr>
      <vt:lpstr>Course Overview</vt:lpstr>
      <vt:lpstr>Kanban Transaction Recording</vt:lpstr>
      <vt:lpstr>Loop Sizing Alternatives</vt:lpstr>
      <vt:lpstr>Where Average Demand Is Used</vt:lpstr>
      <vt:lpstr>Demand Calculation Template Maintenance</vt:lpstr>
      <vt:lpstr>Demand Calculation Template Update</vt:lpstr>
      <vt:lpstr>Assigning Templates to Loops</vt:lpstr>
      <vt:lpstr>Average Demand Calculation</vt:lpstr>
      <vt:lpstr>Average Demand Calculation Report</vt:lpstr>
      <vt:lpstr>Safety Stock Calculations and Templates</vt:lpstr>
      <vt:lpstr>Peak Demand and Safety Stock Calculations</vt:lpstr>
      <vt:lpstr>Kanban Workbench</vt:lpstr>
      <vt:lpstr>Kanban Workbench Selection Criteria</vt:lpstr>
      <vt:lpstr>Kanban Workbench Process Master Data</vt:lpstr>
      <vt:lpstr>Kanban Workbench Process Detail, Sizing, Analyst Data</vt:lpstr>
      <vt:lpstr>Saw Tooth Diagram</vt:lpstr>
      <vt:lpstr>Course Overview</vt:lpstr>
      <vt:lpstr>Leveling Functions</vt:lpstr>
      <vt:lpstr>QAD Lean Takt Time Calculations</vt:lpstr>
      <vt:lpstr>Level Mix Workbench Selection</vt:lpstr>
      <vt:lpstr>Level Mix Workbench Mix Analysis</vt:lpstr>
      <vt:lpstr>Level Mix Workbench Level Volume and Calendar</vt:lpstr>
      <vt:lpstr>Level Mix Workbench Level Volumeand Calendar</vt:lpstr>
      <vt:lpstr>Level Mix Workbench Level Volume and Calendar, First and All Shifts</vt:lpstr>
      <vt:lpstr>Level Mix Workbench First Shift Leveled Schedule</vt:lpstr>
      <vt:lpstr>Supermarket Workbench Selection</vt:lpstr>
      <vt:lpstr>Mix Analysis</vt:lpstr>
      <vt:lpstr>Integration with Flow Scheduling and MPS</vt:lpstr>
      <vt:lpstr>Course Overview</vt:lpstr>
      <vt:lpstr>Training Flow Title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mdf</cp:lastModifiedBy>
  <cp:revision>72</cp:revision>
  <dcterms:created xsi:type="dcterms:W3CDTF">2010-10-05T00:44:07Z</dcterms:created>
  <dcterms:modified xsi:type="dcterms:W3CDTF">2011-01-05T23:50:23Z</dcterms:modified>
</cp:coreProperties>
</file>