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77" r:id="rId1"/>
  </p:sldMasterIdLst>
  <p:notesMasterIdLst>
    <p:notesMasterId r:id="rId40"/>
  </p:notesMasterIdLst>
  <p:sldIdLst>
    <p:sldId id="314" r:id="rId2"/>
    <p:sldId id="416" r:id="rId3"/>
    <p:sldId id="385" r:id="rId4"/>
    <p:sldId id="386" r:id="rId5"/>
    <p:sldId id="387" r:id="rId6"/>
    <p:sldId id="417" r:id="rId7"/>
    <p:sldId id="388" r:id="rId8"/>
    <p:sldId id="389" r:id="rId9"/>
    <p:sldId id="390" r:id="rId10"/>
    <p:sldId id="391" r:id="rId11"/>
    <p:sldId id="418" r:id="rId12"/>
    <p:sldId id="419" r:id="rId13"/>
    <p:sldId id="392" r:id="rId14"/>
    <p:sldId id="393" r:id="rId15"/>
    <p:sldId id="394" r:id="rId16"/>
    <p:sldId id="420" r:id="rId17"/>
    <p:sldId id="421" r:id="rId18"/>
    <p:sldId id="422" r:id="rId19"/>
    <p:sldId id="395" r:id="rId20"/>
    <p:sldId id="396" r:id="rId21"/>
    <p:sldId id="423" r:id="rId22"/>
    <p:sldId id="397" r:id="rId23"/>
    <p:sldId id="398" r:id="rId24"/>
    <p:sldId id="424" r:id="rId25"/>
    <p:sldId id="399" r:id="rId26"/>
    <p:sldId id="400" r:id="rId27"/>
    <p:sldId id="412" r:id="rId28"/>
    <p:sldId id="413" r:id="rId29"/>
    <p:sldId id="414" r:id="rId30"/>
    <p:sldId id="425" r:id="rId31"/>
    <p:sldId id="408" r:id="rId32"/>
    <p:sldId id="409" r:id="rId33"/>
    <p:sldId id="410" r:id="rId34"/>
    <p:sldId id="401" r:id="rId35"/>
    <p:sldId id="402" r:id="rId36"/>
    <p:sldId id="403" r:id="rId37"/>
    <p:sldId id="404" r:id="rId38"/>
    <p:sldId id="415" r:id="rId39"/>
  </p:sldIdLst>
  <p:sldSz cx="5486400" cy="4114800"/>
  <p:notesSz cx="6858000" cy="9144000"/>
  <p:embeddedFontLst>
    <p:embeddedFont>
      <p:font typeface="Century Gothic" pitchFamily="34" charset="0"/>
      <p:regular r:id="rId41"/>
      <p:bold r:id="rId42"/>
      <p:italic r:id="rId43"/>
      <p:boldItalic r:id="rId44"/>
    </p:embeddedFont>
    <p:embeddedFont>
      <p:font typeface="Tahoma" pitchFamily="34" charset="0"/>
      <p:regular r:id="rId45"/>
      <p:bold r:id="rId46"/>
    </p:embeddedFont>
    <p:embeddedFont>
      <p:font typeface="Garamond" pitchFamily="18" charset="0"/>
      <p:regular r:id="rId47"/>
      <p:bold r:id="rId48"/>
      <p:italic r:id="rId4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7D83"/>
    <a:srgbClr val="00CC99"/>
    <a:srgbClr val="0099FF"/>
    <a:srgbClr val="33CCFF"/>
    <a:srgbClr val="C0C0C0"/>
    <a:srgbClr val="DDDDDD"/>
    <a:srgbClr val="FFCC00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81" autoAdjust="0"/>
    <p:restoredTop sz="94660"/>
  </p:normalViewPr>
  <p:slideViewPr>
    <p:cSldViewPr snapToGrid="0">
      <p:cViewPr varScale="1">
        <p:scale>
          <a:sx n="168" d="100"/>
          <a:sy n="168" d="100"/>
        </p:scale>
        <p:origin x="-282" y="-102"/>
      </p:cViewPr>
      <p:guideLst>
        <p:guide orient="horz" pos="1296"/>
        <p:guide orient="horz" pos="259"/>
        <p:guide orient="horz" pos="200"/>
        <p:guide pos="1728"/>
        <p:guide pos="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5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1FAF981D-A6B4-4600-9C6D-6F3F2E7904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1930496"/>
            <a:ext cx="5485448" cy="1925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4320" y="364471"/>
            <a:ext cx="4937760" cy="423247"/>
          </a:xfrm>
          <a:prstGeom prst="rect">
            <a:avLst/>
          </a:prstGeom>
        </p:spPr>
        <p:txBody>
          <a:bodyPr vert="horz" lIns="54864" tIns="27432" rIns="54864" bIns="2743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274320" y="850583"/>
            <a:ext cx="4937760" cy="2095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274320" y="107633"/>
            <a:ext cx="4937760" cy="25717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2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534966"/>
            <a:ext cx="4937760" cy="3254714"/>
          </a:xfrm>
        </p:spPr>
        <p:txBody>
          <a:bodyPr/>
          <a:lstStyle>
            <a:lvl1pPr>
              <a:defRPr sz="1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" y="109728"/>
            <a:ext cx="4937760" cy="425238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Lean-ADV-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4320" y="539642"/>
            <a:ext cx="2423160" cy="3250038"/>
          </a:xfrm>
        </p:spPr>
        <p:txBody>
          <a:bodyPr>
            <a:normAutofit/>
          </a:bodyPr>
          <a:lstStyle>
            <a:lvl1pPr>
              <a:defRPr sz="1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88920" y="539642"/>
            <a:ext cx="2423160" cy="3250038"/>
          </a:xfrm>
        </p:spPr>
        <p:txBody>
          <a:bodyPr>
            <a:normAutofit/>
          </a:bodyPr>
          <a:lstStyle>
            <a:lvl1pPr>
              <a:defRPr sz="1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Lean-ADV-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787015" y="1000414"/>
            <a:ext cx="2425065" cy="2779106"/>
          </a:xfrm>
        </p:spPr>
        <p:txBody>
          <a:bodyPr/>
          <a:lstStyle>
            <a:lvl1pPr>
              <a:defRPr sz="1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2787015" y="616556"/>
            <a:ext cx="2425065" cy="383857"/>
          </a:xfrm>
        </p:spPr>
        <p:txBody>
          <a:bodyPr anchor="ctr"/>
          <a:lstStyle>
            <a:lvl1pPr marL="0" indent="0">
              <a:buNone/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74320" indent="0">
              <a:buNone/>
              <a:defRPr sz="1200" b="1"/>
            </a:lvl2pPr>
            <a:lvl3pPr marL="548640" indent="0">
              <a:buNone/>
              <a:defRPr sz="1100" b="1"/>
            </a:lvl3pPr>
            <a:lvl4pPr marL="822960" indent="0">
              <a:buNone/>
              <a:defRPr sz="1000" b="1"/>
            </a:lvl4pPr>
            <a:lvl5pPr marL="1097280" indent="0">
              <a:buNone/>
              <a:defRPr sz="1000" b="1"/>
            </a:lvl5pPr>
            <a:lvl6pPr marL="1371600" indent="0">
              <a:buNone/>
              <a:defRPr sz="1000" b="1"/>
            </a:lvl6pPr>
            <a:lvl7pPr marL="1645920" indent="0">
              <a:buNone/>
              <a:defRPr sz="1000" b="1"/>
            </a:lvl7pPr>
            <a:lvl8pPr marL="1920240" indent="0">
              <a:buNone/>
              <a:defRPr sz="1000" b="1"/>
            </a:lvl8pPr>
            <a:lvl9pPr marL="2194560" indent="0">
              <a:buNone/>
              <a:defRPr sz="10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4320" y="1000414"/>
            <a:ext cx="2424113" cy="2779106"/>
          </a:xfrm>
        </p:spPr>
        <p:txBody>
          <a:bodyPr>
            <a:normAutofit/>
          </a:bodyPr>
          <a:lstStyle>
            <a:lvl1pPr>
              <a:defRPr sz="1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74320" y="616556"/>
            <a:ext cx="2424113" cy="383857"/>
          </a:xfrm>
        </p:spPr>
        <p:txBody>
          <a:bodyPr anchor="ctr"/>
          <a:lstStyle>
            <a:lvl1pPr marL="0" indent="0">
              <a:buNone/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74320" indent="0">
              <a:buNone/>
              <a:defRPr sz="1200" b="1"/>
            </a:lvl2pPr>
            <a:lvl3pPr marL="548640" indent="0">
              <a:buNone/>
              <a:defRPr sz="1100" b="1"/>
            </a:lvl3pPr>
            <a:lvl4pPr marL="822960" indent="0">
              <a:buNone/>
              <a:defRPr sz="1000" b="1"/>
            </a:lvl4pPr>
            <a:lvl5pPr marL="1097280" indent="0">
              <a:buNone/>
              <a:defRPr sz="1000" b="1"/>
            </a:lvl5pPr>
            <a:lvl6pPr marL="1371600" indent="0">
              <a:buNone/>
              <a:defRPr sz="1000" b="1"/>
            </a:lvl6pPr>
            <a:lvl7pPr marL="1645920" indent="0">
              <a:buNone/>
              <a:defRPr sz="1000" b="1"/>
            </a:lvl7pPr>
            <a:lvl8pPr marL="1920240" indent="0">
              <a:buNone/>
              <a:defRPr sz="1000" b="1"/>
            </a:lvl8pPr>
            <a:lvl9pPr marL="2194560" indent="0">
              <a:buNone/>
              <a:defRPr sz="10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Lean-ADV-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Lean-ADV-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Lean-ADV-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274320" y="539642"/>
            <a:ext cx="4937760" cy="3229718"/>
          </a:xfrm>
        </p:spPr>
        <p:txBody>
          <a:bodyPr>
            <a:normAutofit/>
          </a:bodyPr>
          <a:lstStyle>
            <a:lvl1pPr marL="0" indent="0">
              <a:buNone/>
              <a:defRPr sz="1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74320" indent="0">
              <a:buNone/>
              <a:defRPr sz="1700"/>
            </a:lvl2pPr>
            <a:lvl3pPr marL="548640" indent="0">
              <a:buNone/>
              <a:defRPr sz="1400"/>
            </a:lvl3pPr>
            <a:lvl4pPr marL="822960" indent="0">
              <a:buNone/>
              <a:defRPr sz="1200"/>
            </a:lvl4pPr>
            <a:lvl5pPr marL="1097280" indent="0">
              <a:buNone/>
              <a:defRPr sz="1200"/>
            </a:lvl5pPr>
            <a:lvl6pPr marL="1371600" indent="0">
              <a:buNone/>
              <a:defRPr sz="1200"/>
            </a:lvl6pPr>
            <a:lvl7pPr marL="1645920" indent="0">
              <a:buNone/>
              <a:defRPr sz="1200"/>
            </a:lvl7pPr>
            <a:lvl8pPr marL="1920240" indent="0">
              <a:buNone/>
              <a:defRPr sz="1200"/>
            </a:lvl8pPr>
            <a:lvl9pPr marL="219456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Lean-ADV-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3613150"/>
            <a:ext cx="5486400" cy="502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320" y="109728"/>
            <a:ext cx="4937760" cy="429914"/>
          </a:xfrm>
          <a:prstGeom prst="rect">
            <a:avLst/>
          </a:prstGeom>
        </p:spPr>
        <p:txBody>
          <a:bodyPr vert="horz" lIns="54864" tIns="27432" rIns="54864" bIns="2743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4320" y="539642"/>
            <a:ext cx="4937760" cy="3244862"/>
          </a:xfrm>
          <a:prstGeom prst="rect">
            <a:avLst/>
          </a:prstGeom>
        </p:spPr>
        <p:txBody>
          <a:bodyPr vert="horz" lIns="54864" tIns="27432" rIns="54864" bIns="2743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4633708" y="3983126"/>
            <a:ext cx="852692" cy="131674"/>
          </a:xfrm>
          <a:prstGeom prst="rect">
            <a:avLst/>
          </a:prstGeom>
        </p:spPr>
        <p:txBody>
          <a:bodyPr vert="horz" lIns="54864" tIns="27432" rIns="54864" bIns="27432" rtlCol="0" anchor="b"/>
          <a:lstStyle>
            <a:lvl1pPr algn="r">
              <a:defRPr sz="5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Lean-ADV-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274320" rtl="0" eaLnBrk="1" latinLnBrk="0" hangingPunct="1">
        <a:spcBef>
          <a:spcPct val="0"/>
        </a:spcBef>
        <a:buNone/>
        <a:defRPr sz="19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205740" indent="-205740" algn="l" defTabSz="27432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7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445770" indent="-171450" algn="l" defTabSz="27432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685800" indent="-137160" algn="l" defTabSz="27432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2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960120" indent="-137160" algn="l" defTabSz="27432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1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1234440" indent="-137160" algn="l" defTabSz="27432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1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1508760" indent="-137160" algn="l" defTabSz="274320" rtl="0" eaLnBrk="1" latinLnBrk="0" hangingPunct="1">
        <a:spcBef>
          <a:spcPct val="20000"/>
        </a:spcBef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137160" algn="l" defTabSz="274320" rtl="0" eaLnBrk="1" latinLnBrk="0" hangingPunct="1">
        <a:spcBef>
          <a:spcPct val="20000"/>
        </a:spcBef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137160" algn="l" defTabSz="274320" rtl="0" eaLnBrk="1" latinLnBrk="0" hangingPunct="1">
        <a:spcBef>
          <a:spcPct val="20000"/>
        </a:spcBef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37160" algn="l" defTabSz="274320" rtl="0" eaLnBrk="1" latinLnBrk="0" hangingPunct="1">
        <a:spcBef>
          <a:spcPct val="20000"/>
        </a:spcBef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32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74320" algn="l" defTabSz="27432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" algn="l" defTabSz="27432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22960" algn="l" defTabSz="27432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algn="l" defTabSz="27432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algn="l" defTabSz="27432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645920" algn="l" defTabSz="27432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algn="l" defTabSz="27432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194560" algn="l" defTabSz="27432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1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0"/>
              </a:spcBef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z="1400" dirty="0" smtClean="0"/>
              <a:t>Value Stream Modeling in QAD Lean – Complete Setup/Advanced Settings</a:t>
            </a:r>
            <a:endParaRPr lang="en-US" b="1" dirty="0" smtClean="0"/>
          </a:p>
          <a:p>
            <a:pPr eaLnBrk="1" hangingPunct="1">
              <a:lnSpc>
                <a:spcPct val="120000"/>
              </a:lnSpc>
              <a:buClr>
                <a:srgbClr val="C0C0C0"/>
              </a:buClr>
              <a:buSzPct val="125000"/>
              <a:buFont typeface="Wingdings" pitchFamily="2" charset="2"/>
              <a:buChar char="ü"/>
            </a:pPr>
            <a:r>
              <a:rPr lang="en-US" sz="1400" dirty="0" err="1" smtClean="0">
                <a:solidFill>
                  <a:srgbClr val="C0C0C0"/>
                </a:solidFill>
              </a:rPr>
              <a:t>Kanban</a:t>
            </a:r>
            <a:r>
              <a:rPr lang="en-US" sz="1400" dirty="0" smtClean="0">
                <a:solidFill>
                  <a:srgbClr val="C0C0C0"/>
                </a:solidFill>
              </a:rPr>
              <a:t> Planning and Loop Sizing in QAD Lean – Additional Functions</a:t>
            </a:r>
          </a:p>
          <a:p>
            <a:pPr eaLnBrk="1" hangingPunct="1">
              <a:lnSpc>
                <a:spcPct val="120000"/>
              </a:lnSpc>
              <a:buClr>
                <a:srgbClr val="C0C0C0"/>
              </a:buClr>
              <a:buSzPct val="125000"/>
              <a:buFont typeface="Wingdings" pitchFamily="2" charset="2"/>
              <a:buChar char="ü"/>
            </a:pPr>
            <a:r>
              <a:rPr lang="en-US" sz="1400" dirty="0" err="1" smtClean="0">
                <a:solidFill>
                  <a:srgbClr val="C0C0C0"/>
                </a:solidFill>
              </a:rPr>
              <a:t>Kanban</a:t>
            </a:r>
            <a:r>
              <a:rPr lang="en-US" sz="1400" dirty="0" smtClean="0">
                <a:solidFill>
                  <a:srgbClr val="C0C0C0"/>
                </a:solidFill>
              </a:rPr>
              <a:t> Management and Tracking – Advanced Functions in QAD Lean</a:t>
            </a:r>
          </a:p>
          <a:p>
            <a:pPr eaLnBrk="1" hangingPunct="1">
              <a:lnSpc>
                <a:spcPct val="120000"/>
              </a:lnSpc>
              <a:buClr>
                <a:srgbClr val="C0C0C0"/>
              </a:buClr>
              <a:buSzPct val="125000"/>
              <a:buFont typeface="Wingdings" pitchFamily="2" charset="2"/>
              <a:buChar char="ü"/>
            </a:pPr>
            <a:r>
              <a:rPr lang="en-US" sz="1400" dirty="0" smtClean="0">
                <a:solidFill>
                  <a:srgbClr val="C0C0C0"/>
                </a:solidFill>
              </a:rPr>
              <a:t>Additional Functionality</a:t>
            </a:r>
          </a:p>
          <a:p>
            <a:pPr eaLnBrk="1" hangingPunct="1">
              <a:lnSpc>
                <a:spcPct val="120000"/>
              </a:lnSpc>
              <a:buClr>
                <a:srgbClr val="C0C0C0"/>
              </a:buClr>
              <a:buSzPct val="125000"/>
              <a:buFont typeface="Wingdings" pitchFamily="2" charset="2"/>
              <a:buChar char="ü"/>
            </a:pPr>
            <a:r>
              <a:rPr lang="en-US" sz="1400" dirty="0" smtClean="0">
                <a:solidFill>
                  <a:srgbClr val="C0C0C0"/>
                </a:solidFill>
              </a:rPr>
              <a:t>Wrap Up/Conclusion</a:t>
            </a:r>
          </a:p>
        </p:txBody>
      </p:sp>
      <p:sp>
        <p:nvSpPr>
          <p:cNvPr id="3076" name="Rectangle 2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32915" tIns="16458" rIns="32915" bIns="16458">
            <a:normAutofit/>
          </a:bodyPr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Lean-ADV-010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en-US" sz="1700" dirty="0" err="1" smtClean="0"/>
              <a:t>Kanban</a:t>
            </a:r>
            <a:r>
              <a:rPr lang="en-US" sz="1700" dirty="0" smtClean="0"/>
              <a:t> Master Maintenance Card Tracking Control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Lean-ADV-100</a:t>
            </a:r>
            <a:endParaRPr lang="en-US"/>
          </a:p>
        </p:txBody>
      </p:sp>
      <p:pic>
        <p:nvPicPr>
          <p:cNvPr id="12291" name="Picture 12" descr="Wor68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2450" y="572085"/>
            <a:ext cx="4376738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Rectangle 2"/>
          <p:cNvSpPr>
            <a:spLocks noChangeArrowheads="1"/>
          </p:cNvSpPr>
          <p:nvPr/>
        </p:nvSpPr>
        <p:spPr bwMode="auto">
          <a:xfrm>
            <a:off x="0" y="1306513"/>
            <a:ext cx="5486400" cy="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293" name="Rectangle 3"/>
          <p:cNvSpPr>
            <a:spLocks noChangeArrowheads="1"/>
          </p:cNvSpPr>
          <p:nvPr/>
        </p:nvSpPr>
        <p:spPr bwMode="auto">
          <a:xfrm>
            <a:off x="0" y="78898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2294" name="Rectangle 4"/>
          <p:cNvSpPr>
            <a:spLocks noChangeArrowheads="1"/>
          </p:cNvSpPr>
          <p:nvPr/>
        </p:nvSpPr>
        <p:spPr bwMode="auto">
          <a:xfrm>
            <a:off x="0" y="7207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2296" name="Rectangle 6"/>
          <p:cNvSpPr>
            <a:spLocks noChangeArrowheads="1"/>
          </p:cNvSpPr>
          <p:nvPr/>
        </p:nvSpPr>
        <p:spPr bwMode="auto">
          <a:xfrm>
            <a:off x="1096963" y="777875"/>
            <a:ext cx="133350" cy="1603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700">
                <a:latin typeface="Garamond" pitchFamily="18" charset="0"/>
                <a:cs typeface="Times New Roman" pitchFamily="18" charset="0"/>
              </a:rPr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12297" name="Rectangle 7"/>
          <p:cNvSpPr>
            <a:spLocks noChangeArrowheads="1"/>
          </p:cNvSpPr>
          <p:nvPr/>
        </p:nvSpPr>
        <p:spPr bwMode="auto">
          <a:xfrm>
            <a:off x="1096963" y="3209925"/>
            <a:ext cx="130175" cy="1285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500"/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12298" name="Rectangle 8"/>
          <p:cNvSpPr>
            <a:spLocks noChangeArrowheads="1"/>
          </p:cNvSpPr>
          <p:nvPr/>
        </p:nvSpPr>
        <p:spPr bwMode="auto">
          <a:xfrm>
            <a:off x="0" y="7699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2299" name="Rectangle 9"/>
          <p:cNvSpPr>
            <a:spLocks noChangeArrowheads="1"/>
          </p:cNvSpPr>
          <p:nvPr/>
        </p:nvSpPr>
        <p:spPr bwMode="auto">
          <a:xfrm>
            <a:off x="0" y="7318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2300" name="Rectangle 10"/>
          <p:cNvSpPr>
            <a:spLocks noChangeArrowheads="1"/>
          </p:cNvSpPr>
          <p:nvPr/>
        </p:nvSpPr>
        <p:spPr bwMode="auto">
          <a:xfrm>
            <a:off x="0" y="7953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2301" name="Rectangle 13"/>
          <p:cNvSpPr>
            <a:spLocks noChangeArrowheads="1"/>
          </p:cNvSpPr>
          <p:nvPr/>
        </p:nvSpPr>
        <p:spPr bwMode="auto">
          <a:xfrm>
            <a:off x="0" y="7985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en-US" sz="1700" dirty="0" err="1" smtClean="0"/>
              <a:t>Kanban</a:t>
            </a:r>
            <a:r>
              <a:rPr lang="en-US" sz="1700" dirty="0" smtClean="0"/>
              <a:t> Master Maintenance Card Tracking Control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Lean-ADV-110</a:t>
            </a:r>
            <a:endParaRPr lang="en-US"/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1096963" y="777875"/>
            <a:ext cx="133350" cy="1603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700">
                <a:latin typeface="Garamond" pitchFamily="18" charset="0"/>
                <a:cs typeface="Times New Roman" pitchFamily="18" charset="0"/>
              </a:rPr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13325" name="Rectangle 13"/>
          <p:cNvSpPr>
            <a:spLocks noChangeArrowheads="1"/>
          </p:cNvSpPr>
          <p:nvPr/>
        </p:nvSpPr>
        <p:spPr bwMode="auto">
          <a:xfrm>
            <a:off x="558800" y="1068388"/>
            <a:ext cx="2613216" cy="32316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519113">
              <a:spcBef>
                <a:spcPts val="700"/>
              </a:spcBef>
            </a:pPr>
            <a:r>
              <a:rPr lang="en-US" sz="1500" u="sng">
                <a:latin typeface="+mj-lt"/>
              </a:rPr>
              <a:t>Replenishment Card Data</a:t>
            </a:r>
          </a:p>
        </p:txBody>
      </p:sp>
      <p:sp>
        <p:nvSpPr>
          <p:cNvPr id="13326" name="Rectangle 14"/>
          <p:cNvSpPr>
            <a:spLocks noChangeArrowheads="1"/>
          </p:cNvSpPr>
          <p:nvPr/>
        </p:nvSpPr>
        <p:spPr bwMode="auto">
          <a:xfrm>
            <a:off x="552450" y="1452563"/>
            <a:ext cx="4586288" cy="1649169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519113">
              <a:spcBef>
                <a:spcPts val="700"/>
              </a:spcBef>
            </a:pPr>
            <a:r>
              <a:rPr lang="en-US" sz="1200" dirty="0">
                <a:latin typeface="+mj-lt"/>
              </a:rPr>
              <a:t>Order Quantity	</a:t>
            </a:r>
            <a:r>
              <a:rPr lang="en-US" sz="1200" dirty="0" smtClean="0">
                <a:latin typeface="+mj-lt"/>
              </a:rPr>
              <a:t>- </a:t>
            </a:r>
            <a:r>
              <a:rPr lang="en-US" sz="1200" dirty="0">
                <a:latin typeface="+mj-lt"/>
              </a:rPr>
              <a:t>	Number of Cards</a:t>
            </a:r>
          </a:p>
          <a:p>
            <a:pPr defTabSz="519113">
              <a:spcBef>
                <a:spcPts val="700"/>
              </a:spcBef>
            </a:pPr>
            <a:r>
              <a:rPr lang="en-US" sz="1200" dirty="0">
                <a:latin typeface="+mj-lt"/>
              </a:rPr>
              <a:t>Kanban Quantity	-	Container Capacity</a:t>
            </a:r>
          </a:p>
          <a:p>
            <a:pPr defTabSz="519113">
              <a:spcBef>
                <a:spcPts val="700"/>
              </a:spcBef>
            </a:pPr>
            <a:r>
              <a:rPr lang="en-US" sz="1200" dirty="0">
                <a:latin typeface="+mj-lt"/>
              </a:rPr>
              <a:t>Container Type	</a:t>
            </a:r>
            <a:r>
              <a:rPr lang="en-US" sz="1200" dirty="0" smtClean="0">
                <a:latin typeface="+mj-lt"/>
              </a:rPr>
              <a:t>-</a:t>
            </a:r>
            <a:r>
              <a:rPr lang="en-US" sz="1200" dirty="0">
                <a:latin typeface="+mj-lt"/>
              </a:rPr>
              <a:t>	Print Quantity</a:t>
            </a:r>
          </a:p>
          <a:p>
            <a:pPr defTabSz="519113">
              <a:spcBef>
                <a:spcPts val="700"/>
              </a:spcBef>
            </a:pPr>
            <a:r>
              <a:rPr lang="en-US" sz="1200" dirty="0">
                <a:latin typeface="+mj-lt"/>
              </a:rPr>
              <a:t>Print ID Barcode	-	Print Item Number Barcode</a:t>
            </a:r>
          </a:p>
          <a:p>
            <a:pPr defTabSz="519113">
              <a:spcBef>
                <a:spcPts val="700"/>
              </a:spcBef>
            </a:pPr>
            <a:r>
              <a:rPr lang="en-US" sz="1200" dirty="0">
                <a:latin typeface="+mj-lt"/>
              </a:rPr>
              <a:t>User Reference </a:t>
            </a:r>
          </a:p>
          <a:p>
            <a:pPr defTabSz="519113">
              <a:spcBef>
                <a:spcPts val="700"/>
              </a:spcBef>
            </a:pPr>
            <a:endParaRPr lang="en-US" sz="1200" i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en-US" sz="1700" dirty="0" err="1" smtClean="0"/>
              <a:t>Kanban</a:t>
            </a:r>
            <a:r>
              <a:rPr lang="en-US" sz="1700" dirty="0" smtClean="0"/>
              <a:t> Master Maintenance Card Tracking Control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Lean-ADV-120</a:t>
            </a:r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433170" y="784388"/>
            <a:ext cx="4621213" cy="2582213"/>
            <a:chOff x="552450" y="1068388"/>
            <a:chExt cx="4621213" cy="2582213"/>
          </a:xfrm>
        </p:grpSpPr>
        <p:sp>
          <p:nvSpPr>
            <p:cNvPr id="14344" name="Rectangle 7"/>
            <p:cNvSpPr>
              <a:spLocks noChangeArrowheads="1"/>
            </p:cNvSpPr>
            <p:nvPr/>
          </p:nvSpPr>
          <p:spPr bwMode="auto">
            <a:xfrm>
              <a:off x="1096963" y="3208047"/>
              <a:ext cx="128433" cy="13234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4864" tIns="27432" rIns="54864" bIns="27432" anchor="ctr">
              <a:spAutoFit/>
            </a:bodyPr>
            <a:lstStyle/>
            <a:p>
              <a:pPr defTabSz="549275" eaLnBrk="0" hangingPunct="0"/>
              <a:r>
                <a:rPr lang="en-US" sz="500">
                  <a:latin typeface="+mj-lt"/>
                </a:rPr>
                <a:t> </a:t>
              </a:r>
              <a:endParaRPr lang="en-US" sz="1400">
                <a:latin typeface="+mj-lt"/>
              </a:endParaRPr>
            </a:p>
          </p:txBody>
        </p:sp>
        <p:sp>
          <p:nvSpPr>
            <p:cNvPr id="14349" name="Rectangle 12"/>
            <p:cNvSpPr>
              <a:spLocks noChangeArrowheads="1"/>
            </p:cNvSpPr>
            <p:nvPr/>
          </p:nvSpPr>
          <p:spPr bwMode="auto">
            <a:xfrm>
              <a:off x="558800" y="1068388"/>
              <a:ext cx="2121925" cy="32316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519113">
                <a:spcBef>
                  <a:spcPts val="700"/>
                </a:spcBef>
              </a:pPr>
              <a:r>
                <a:rPr lang="en-US" sz="1500" u="sng" dirty="0">
                  <a:latin typeface="+mj-lt"/>
                </a:rPr>
                <a:t>Move Card Data</a:t>
              </a:r>
            </a:p>
          </p:txBody>
        </p:sp>
        <p:sp>
          <p:nvSpPr>
            <p:cNvPr id="14350" name="Rectangle 13"/>
            <p:cNvSpPr>
              <a:spLocks noChangeArrowheads="1"/>
            </p:cNvSpPr>
            <p:nvPr/>
          </p:nvSpPr>
          <p:spPr bwMode="auto">
            <a:xfrm>
              <a:off x="552450" y="1452563"/>
              <a:ext cx="4621213" cy="219803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519113">
                <a:spcBef>
                  <a:spcPts val="700"/>
                </a:spcBef>
              </a:pPr>
              <a:r>
                <a:rPr lang="en-US" sz="1200" dirty="0">
                  <a:latin typeface="+mj-lt"/>
                </a:rPr>
                <a:t>Order Quantity	</a:t>
              </a:r>
              <a:r>
                <a:rPr lang="en-US" sz="1200" dirty="0" smtClean="0">
                  <a:latin typeface="+mj-lt"/>
                </a:rPr>
                <a:t>- </a:t>
              </a:r>
              <a:r>
                <a:rPr lang="en-US" sz="1200" dirty="0">
                  <a:latin typeface="+mj-lt"/>
                </a:rPr>
                <a:t>	Number of Cards</a:t>
              </a:r>
            </a:p>
            <a:p>
              <a:pPr defTabSz="519113">
                <a:spcBef>
                  <a:spcPts val="700"/>
                </a:spcBef>
              </a:pPr>
              <a:r>
                <a:rPr lang="en-US" sz="1200" dirty="0" err="1">
                  <a:latin typeface="+mj-lt"/>
                </a:rPr>
                <a:t>Kanban</a:t>
              </a:r>
              <a:r>
                <a:rPr lang="en-US" sz="1200" dirty="0">
                  <a:latin typeface="+mj-lt"/>
                </a:rPr>
                <a:t> Quantity	- 	Container Capacity</a:t>
              </a:r>
            </a:p>
            <a:p>
              <a:pPr defTabSz="519113">
                <a:spcBef>
                  <a:spcPts val="700"/>
                </a:spcBef>
              </a:pPr>
              <a:r>
                <a:rPr lang="en-US" sz="1200" dirty="0">
                  <a:latin typeface="+mj-lt"/>
                </a:rPr>
                <a:t>Container Type	</a:t>
              </a:r>
              <a:r>
                <a:rPr lang="en-US" sz="1200" dirty="0" smtClean="0">
                  <a:latin typeface="+mj-lt"/>
                </a:rPr>
                <a:t>- </a:t>
              </a:r>
              <a:r>
                <a:rPr lang="en-US" sz="1200" dirty="0">
                  <a:latin typeface="+mj-lt"/>
                </a:rPr>
                <a:t>	Print Quantity</a:t>
              </a:r>
            </a:p>
            <a:p>
              <a:pPr defTabSz="519113">
                <a:spcBef>
                  <a:spcPts val="700"/>
                </a:spcBef>
              </a:pPr>
              <a:r>
                <a:rPr lang="en-US" sz="1200" dirty="0">
                  <a:latin typeface="+mj-lt"/>
                </a:rPr>
                <a:t>Print ID Barcode	- 	Print Item Number Barcode</a:t>
              </a:r>
            </a:p>
            <a:p>
              <a:pPr defTabSz="519113">
                <a:spcBef>
                  <a:spcPts val="700"/>
                </a:spcBef>
              </a:pPr>
              <a:r>
                <a:rPr lang="en-US" sz="1200" dirty="0">
                  <a:latin typeface="+mj-lt"/>
                </a:rPr>
                <a:t>User Reference	</a:t>
              </a:r>
              <a:r>
                <a:rPr lang="en-US" sz="1200" dirty="0" smtClean="0">
                  <a:latin typeface="+mj-lt"/>
                </a:rPr>
                <a:t>- </a:t>
              </a:r>
              <a:r>
                <a:rPr lang="en-US" sz="1200" dirty="0">
                  <a:latin typeface="+mj-lt"/>
                </a:rPr>
                <a:t>	Order Quantity Multiple</a:t>
              </a:r>
            </a:p>
            <a:p>
              <a:pPr defTabSz="519113">
                <a:spcBef>
                  <a:spcPts val="700"/>
                </a:spcBef>
              </a:pPr>
              <a:r>
                <a:rPr lang="en-US" sz="1200" dirty="0">
                  <a:latin typeface="+mj-lt"/>
                </a:rPr>
                <a:t>Ship/Delivery Pattern	- 	SDT Code</a:t>
              </a:r>
            </a:p>
            <a:p>
              <a:pPr defTabSz="519113">
                <a:spcBef>
                  <a:spcPts val="700"/>
                </a:spcBef>
              </a:pPr>
              <a:r>
                <a:rPr lang="en-US" sz="1200" dirty="0">
                  <a:latin typeface="+mj-lt"/>
                </a:rPr>
                <a:t>Point of Use Location	- 	Delivery Location</a:t>
              </a:r>
            </a:p>
            <a:p>
              <a:pPr defTabSz="519113">
                <a:spcBef>
                  <a:spcPts val="700"/>
                </a:spcBef>
              </a:pPr>
              <a:r>
                <a:rPr lang="en-US" sz="1200" dirty="0">
                  <a:latin typeface="+mj-lt"/>
                </a:rPr>
                <a:t>Comments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en-US" sz="1700" dirty="0" err="1" smtClean="0"/>
              <a:t>Kanban</a:t>
            </a:r>
            <a:r>
              <a:rPr lang="en-US" sz="1700" dirty="0" smtClean="0"/>
              <a:t> Master Maintenance Card Tracking Control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Lean-ADV-130</a:t>
            </a:r>
            <a:endParaRPr lang="en-US"/>
          </a:p>
        </p:txBody>
      </p:sp>
      <p:pic>
        <p:nvPicPr>
          <p:cNvPr id="15363" name="Picture 13" descr="Wor68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533" y="606835"/>
            <a:ext cx="4373562" cy="29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Rectangle 3"/>
          <p:cNvSpPr>
            <a:spLocks noChangeArrowheads="1"/>
          </p:cNvSpPr>
          <p:nvPr/>
        </p:nvSpPr>
        <p:spPr bwMode="auto">
          <a:xfrm>
            <a:off x="0" y="1306513"/>
            <a:ext cx="5486400" cy="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365" name="Rectangle 4"/>
          <p:cNvSpPr>
            <a:spLocks noChangeArrowheads="1"/>
          </p:cNvSpPr>
          <p:nvPr/>
        </p:nvSpPr>
        <p:spPr bwMode="auto">
          <a:xfrm>
            <a:off x="0" y="78898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5366" name="Rectangle 5"/>
          <p:cNvSpPr>
            <a:spLocks noChangeArrowheads="1"/>
          </p:cNvSpPr>
          <p:nvPr/>
        </p:nvSpPr>
        <p:spPr bwMode="auto">
          <a:xfrm>
            <a:off x="0" y="7207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5368" name="Rectangle 7"/>
          <p:cNvSpPr>
            <a:spLocks noChangeArrowheads="1"/>
          </p:cNvSpPr>
          <p:nvPr/>
        </p:nvSpPr>
        <p:spPr bwMode="auto">
          <a:xfrm>
            <a:off x="1096963" y="777875"/>
            <a:ext cx="133350" cy="1603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700">
                <a:latin typeface="Garamond" pitchFamily="18" charset="0"/>
                <a:cs typeface="Times New Roman" pitchFamily="18" charset="0"/>
              </a:rPr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15369" name="Rectangle 8"/>
          <p:cNvSpPr>
            <a:spLocks noChangeArrowheads="1"/>
          </p:cNvSpPr>
          <p:nvPr/>
        </p:nvSpPr>
        <p:spPr bwMode="auto">
          <a:xfrm>
            <a:off x="1096963" y="3209925"/>
            <a:ext cx="130175" cy="1285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500"/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15370" name="Rectangle 9"/>
          <p:cNvSpPr>
            <a:spLocks noChangeArrowheads="1"/>
          </p:cNvSpPr>
          <p:nvPr/>
        </p:nvSpPr>
        <p:spPr bwMode="auto">
          <a:xfrm>
            <a:off x="0" y="7699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5371" name="Rectangle 10"/>
          <p:cNvSpPr>
            <a:spLocks noChangeArrowheads="1"/>
          </p:cNvSpPr>
          <p:nvPr/>
        </p:nvSpPr>
        <p:spPr bwMode="auto">
          <a:xfrm>
            <a:off x="0" y="7318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5372" name="Rectangle 11"/>
          <p:cNvSpPr>
            <a:spLocks noChangeArrowheads="1"/>
          </p:cNvSpPr>
          <p:nvPr/>
        </p:nvSpPr>
        <p:spPr bwMode="auto">
          <a:xfrm>
            <a:off x="0" y="7953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5373" name="Rectangle 12"/>
          <p:cNvSpPr>
            <a:spLocks noChangeArrowheads="1"/>
          </p:cNvSpPr>
          <p:nvPr/>
        </p:nvSpPr>
        <p:spPr bwMode="auto">
          <a:xfrm>
            <a:off x="0" y="7985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5374" name="Rectangle 14"/>
          <p:cNvSpPr>
            <a:spLocks noChangeArrowheads="1"/>
          </p:cNvSpPr>
          <p:nvPr/>
        </p:nvSpPr>
        <p:spPr bwMode="auto">
          <a:xfrm>
            <a:off x="0" y="7985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en-US" sz="1700" dirty="0" err="1" smtClean="0"/>
              <a:t>Kanban</a:t>
            </a:r>
            <a:r>
              <a:rPr lang="en-US" sz="1700" dirty="0" smtClean="0"/>
              <a:t> Master Maintenance Card Dispatch Options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Lean-ADV-140</a:t>
            </a:r>
            <a:endParaRPr lang="en-US"/>
          </a:p>
        </p:txBody>
      </p:sp>
      <p:pic>
        <p:nvPicPr>
          <p:cNvPr id="16387" name="Picture 14" descr="Wor69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619783"/>
            <a:ext cx="4418013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Rectangle 3"/>
          <p:cNvSpPr>
            <a:spLocks noChangeArrowheads="1"/>
          </p:cNvSpPr>
          <p:nvPr/>
        </p:nvSpPr>
        <p:spPr bwMode="auto">
          <a:xfrm>
            <a:off x="0" y="1306513"/>
            <a:ext cx="5486400" cy="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389" name="Rectangle 4"/>
          <p:cNvSpPr>
            <a:spLocks noChangeArrowheads="1"/>
          </p:cNvSpPr>
          <p:nvPr/>
        </p:nvSpPr>
        <p:spPr bwMode="auto">
          <a:xfrm>
            <a:off x="0" y="78898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6390" name="Rectangle 5"/>
          <p:cNvSpPr>
            <a:spLocks noChangeArrowheads="1"/>
          </p:cNvSpPr>
          <p:nvPr/>
        </p:nvSpPr>
        <p:spPr bwMode="auto">
          <a:xfrm>
            <a:off x="0" y="7207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6392" name="Rectangle 7"/>
          <p:cNvSpPr>
            <a:spLocks noChangeArrowheads="1"/>
          </p:cNvSpPr>
          <p:nvPr/>
        </p:nvSpPr>
        <p:spPr bwMode="auto">
          <a:xfrm>
            <a:off x="1096963" y="777875"/>
            <a:ext cx="133350" cy="1603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700">
                <a:latin typeface="Garamond" pitchFamily="18" charset="0"/>
                <a:cs typeface="Times New Roman" pitchFamily="18" charset="0"/>
              </a:rPr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16393" name="Rectangle 8"/>
          <p:cNvSpPr>
            <a:spLocks noChangeArrowheads="1"/>
          </p:cNvSpPr>
          <p:nvPr/>
        </p:nvSpPr>
        <p:spPr bwMode="auto">
          <a:xfrm>
            <a:off x="1096963" y="3209925"/>
            <a:ext cx="130175" cy="1285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500"/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16394" name="Rectangle 9"/>
          <p:cNvSpPr>
            <a:spLocks noChangeArrowheads="1"/>
          </p:cNvSpPr>
          <p:nvPr/>
        </p:nvSpPr>
        <p:spPr bwMode="auto">
          <a:xfrm>
            <a:off x="0" y="7699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6395" name="Rectangle 10"/>
          <p:cNvSpPr>
            <a:spLocks noChangeArrowheads="1"/>
          </p:cNvSpPr>
          <p:nvPr/>
        </p:nvSpPr>
        <p:spPr bwMode="auto">
          <a:xfrm>
            <a:off x="0" y="7318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6396" name="Rectangle 11"/>
          <p:cNvSpPr>
            <a:spLocks noChangeArrowheads="1"/>
          </p:cNvSpPr>
          <p:nvPr/>
        </p:nvSpPr>
        <p:spPr bwMode="auto">
          <a:xfrm>
            <a:off x="0" y="7953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6397" name="Rectangle 12"/>
          <p:cNvSpPr>
            <a:spLocks noChangeArrowheads="1"/>
          </p:cNvSpPr>
          <p:nvPr/>
        </p:nvSpPr>
        <p:spPr bwMode="auto">
          <a:xfrm>
            <a:off x="0" y="7985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6398" name="Rectangle 13"/>
          <p:cNvSpPr>
            <a:spLocks noChangeArrowheads="1"/>
          </p:cNvSpPr>
          <p:nvPr/>
        </p:nvSpPr>
        <p:spPr bwMode="auto">
          <a:xfrm>
            <a:off x="0" y="7985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6399" name="Rectangle 15"/>
          <p:cNvSpPr>
            <a:spLocks noChangeArrowheads="1"/>
          </p:cNvSpPr>
          <p:nvPr/>
        </p:nvSpPr>
        <p:spPr bwMode="auto">
          <a:xfrm>
            <a:off x="0" y="81756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en-US" sz="1700" dirty="0" err="1" smtClean="0"/>
              <a:t>Kanban</a:t>
            </a:r>
            <a:r>
              <a:rPr lang="en-US" sz="1700" dirty="0" smtClean="0"/>
              <a:t> Master Maintenance Transaction Control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Lean-ADV-150</a:t>
            </a: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0" y="1306513"/>
            <a:ext cx="5486400" cy="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78898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7207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1096963" y="777875"/>
            <a:ext cx="133350" cy="1603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700">
                <a:latin typeface="Garamond" pitchFamily="18" charset="0"/>
                <a:cs typeface="Times New Roman" pitchFamily="18" charset="0"/>
              </a:rPr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1096963" y="3209925"/>
            <a:ext cx="130175" cy="1285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500"/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0" y="7699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0" y="7318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7419" name="Rectangle 11"/>
          <p:cNvSpPr>
            <a:spLocks noChangeArrowheads="1"/>
          </p:cNvSpPr>
          <p:nvPr/>
        </p:nvSpPr>
        <p:spPr bwMode="auto">
          <a:xfrm>
            <a:off x="0" y="7953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7420" name="Rectangle 12"/>
          <p:cNvSpPr>
            <a:spLocks noChangeArrowheads="1"/>
          </p:cNvSpPr>
          <p:nvPr/>
        </p:nvSpPr>
        <p:spPr bwMode="auto">
          <a:xfrm>
            <a:off x="0" y="7985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7421" name="Rectangle 13"/>
          <p:cNvSpPr>
            <a:spLocks noChangeArrowheads="1"/>
          </p:cNvSpPr>
          <p:nvPr/>
        </p:nvSpPr>
        <p:spPr bwMode="auto">
          <a:xfrm>
            <a:off x="0" y="7985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7422" name="Rectangle 14"/>
          <p:cNvSpPr>
            <a:spLocks noChangeArrowheads="1"/>
          </p:cNvSpPr>
          <p:nvPr/>
        </p:nvSpPr>
        <p:spPr bwMode="auto">
          <a:xfrm>
            <a:off x="0" y="81756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7423" name="Rectangle 16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pic>
        <p:nvPicPr>
          <p:cNvPr id="17424" name="Picture 15" descr="Wor69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629555"/>
            <a:ext cx="4341813" cy="300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6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en-US" sz="1700" smtClean="0"/>
              <a:t>Kanban Master Maintenance Transaction Control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Lean-ADV-160</a:t>
            </a:r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259288" y="1255828"/>
            <a:ext cx="4967287" cy="1484476"/>
            <a:chOff x="344488" y="1068388"/>
            <a:chExt cx="4967287" cy="1484476"/>
          </a:xfrm>
        </p:grpSpPr>
        <p:sp>
          <p:nvSpPr>
            <p:cNvPr id="18444" name="Rectangle 12"/>
            <p:cNvSpPr>
              <a:spLocks noChangeArrowheads="1"/>
            </p:cNvSpPr>
            <p:nvPr/>
          </p:nvSpPr>
          <p:spPr bwMode="auto">
            <a:xfrm>
              <a:off x="344488" y="1068388"/>
              <a:ext cx="2613216" cy="32316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519113">
                <a:spcBef>
                  <a:spcPts val="700"/>
                </a:spcBef>
              </a:pPr>
              <a:r>
                <a:rPr lang="en-US" sz="1500" u="sng">
                  <a:latin typeface="+mj-lt"/>
                </a:rPr>
                <a:t>Replenishment Card Data</a:t>
              </a:r>
            </a:p>
          </p:txBody>
        </p:sp>
        <p:sp>
          <p:nvSpPr>
            <p:cNvPr id="18445" name="Rectangle 13"/>
            <p:cNvSpPr>
              <a:spLocks noChangeArrowheads="1"/>
            </p:cNvSpPr>
            <p:nvPr/>
          </p:nvSpPr>
          <p:spPr bwMode="auto">
            <a:xfrm>
              <a:off x="377825" y="1452563"/>
              <a:ext cx="4933950" cy="110030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519113">
                <a:spcBef>
                  <a:spcPts val="700"/>
                </a:spcBef>
              </a:pPr>
              <a:r>
                <a:rPr lang="en-US" sz="1200" dirty="0">
                  <a:latin typeface="+mj-lt"/>
                </a:rPr>
                <a:t>Regeneration Enforcement 	- 	</a:t>
              </a:r>
              <a:r>
                <a:rPr lang="en-US" sz="1200" dirty="0" err="1">
                  <a:latin typeface="+mj-lt"/>
                </a:rPr>
                <a:t>Kanban</a:t>
              </a:r>
              <a:r>
                <a:rPr lang="en-US" sz="1200" dirty="0">
                  <a:latin typeface="+mj-lt"/>
                </a:rPr>
                <a:t> Cycle Enforcement</a:t>
              </a:r>
            </a:p>
            <a:p>
              <a:pPr defTabSz="519113">
                <a:spcBef>
                  <a:spcPts val="700"/>
                </a:spcBef>
              </a:pPr>
              <a:r>
                <a:rPr lang="en-US" sz="1200" dirty="0">
                  <a:latin typeface="+mj-lt"/>
                </a:rPr>
                <a:t>Qty Mismatch Method	</a:t>
              </a:r>
              <a:r>
                <a:rPr lang="en-US" sz="1200" dirty="0" smtClean="0">
                  <a:latin typeface="+mj-lt"/>
                </a:rPr>
                <a:t>-</a:t>
              </a:r>
              <a:r>
                <a:rPr lang="en-US" sz="1200" dirty="0">
                  <a:latin typeface="+mj-lt"/>
                </a:rPr>
                <a:t>	Rounding Threshold Percent</a:t>
              </a:r>
            </a:p>
            <a:p>
              <a:pPr defTabSz="519113">
                <a:spcBef>
                  <a:spcPts val="700"/>
                </a:spcBef>
              </a:pPr>
              <a:r>
                <a:rPr lang="en-US" sz="1200" dirty="0">
                  <a:latin typeface="+mj-lt"/>
                </a:rPr>
                <a:t>Minimum Cycle (D H:M:S)	-	Maximum Cycle (D H:M:S)</a:t>
              </a:r>
            </a:p>
            <a:p>
              <a:pPr defTabSz="519113">
                <a:spcBef>
                  <a:spcPts val="700"/>
                </a:spcBef>
              </a:pPr>
              <a:r>
                <a:rPr lang="en-US" sz="1200" dirty="0">
                  <a:latin typeface="+mj-lt"/>
                </a:rPr>
                <a:t>Decrease at Consume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0" name="Rectangle 1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en-US" sz="1700" smtClean="0"/>
              <a:t>Kanban Master Maintenance Transaction Control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Lean-ADV-170</a:t>
            </a:r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221496" y="971828"/>
            <a:ext cx="5041417" cy="2307779"/>
            <a:chOff x="278296" y="1068388"/>
            <a:chExt cx="5041417" cy="2307779"/>
          </a:xfrm>
        </p:grpSpPr>
        <p:sp>
          <p:nvSpPr>
            <p:cNvPr id="19463" name="Rectangle 6"/>
            <p:cNvSpPr>
              <a:spLocks noChangeArrowheads="1"/>
            </p:cNvSpPr>
            <p:nvPr/>
          </p:nvSpPr>
          <p:spPr bwMode="auto">
            <a:xfrm>
              <a:off x="1096963" y="3208047"/>
              <a:ext cx="128433" cy="13234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4864" tIns="27432" rIns="54864" bIns="27432" anchor="ctr">
              <a:spAutoFit/>
            </a:bodyPr>
            <a:lstStyle/>
            <a:p>
              <a:pPr defTabSz="549275" eaLnBrk="0" hangingPunct="0"/>
              <a:r>
                <a:rPr lang="en-US" sz="500">
                  <a:latin typeface="+mj-lt"/>
                </a:rPr>
                <a:t> </a:t>
              </a:r>
              <a:endParaRPr lang="en-US" sz="1400">
                <a:latin typeface="+mj-lt"/>
              </a:endParaRPr>
            </a:p>
          </p:txBody>
        </p:sp>
        <p:sp>
          <p:nvSpPr>
            <p:cNvPr id="19468" name="Rectangle 11"/>
            <p:cNvSpPr>
              <a:spLocks noChangeArrowheads="1"/>
            </p:cNvSpPr>
            <p:nvPr/>
          </p:nvSpPr>
          <p:spPr bwMode="auto">
            <a:xfrm>
              <a:off x="293368" y="1068388"/>
              <a:ext cx="2093912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519113">
                <a:spcBef>
                  <a:spcPts val="700"/>
                </a:spcBef>
              </a:pPr>
              <a:r>
                <a:rPr lang="en-US" sz="1500" u="sng" dirty="0">
                  <a:latin typeface="+mj-lt"/>
                </a:rPr>
                <a:t>Move Card Data</a:t>
              </a:r>
            </a:p>
          </p:txBody>
        </p:sp>
        <p:sp>
          <p:nvSpPr>
            <p:cNvPr id="19469" name="Rectangle 12"/>
            <p:cNvSpPr>
              <a:spLocks noChangeArrowheads="1"/>
            </p:cNvSpPr>
            <p:nvPr/>
          </p:nvSpPr>
          <p:spPr bwMode="auto">
            <a:xfrm>
              <a:off x="278296" y="1452563"/>
              <a:ext cx="5041417" cy="192360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519113">
                <a:spcBef>
                  <a:spcPts val="700"/>
                </a:spcBef>
              </a:pPr>
              <a:r>
                <a:rPr lang="en-US" sz="1200" dirty="0">
                  <a:latin typeface="+mj-lt"/>
                </a:rPr>
                <a:t>Regeneration Enforcement 	- 	</a:t>
              </a:r>
              <a:r>
                <a:rPr lang="en-US" sz="1200" dirty="0" err="1">
                  <a:latin typeface="+mj-lt"/>
                </a:rPr>
                <a:t>Kanban</a:t>
              </a:r>
              <a:r>
                <a:rPr lang="en-US" sz="1200" dirty="0">
                  <a:latin typeface="+mj-lt"/>
                </a:rPr>
                <a:t> Cycle Enforcement</a:t>
              </a:r>
            </a:p>
            <a:p>
              <a:pPr defTabSz="519113">
                <a:spcBef>
                  <a:spcPts val="700"/>
                </a:spcBef>
              </a:pPr>
              <a:r>
                <a:rPr lang="en-US" sz="1200" dirty="0">
                  <a:latin typeface="+mj-lt"/>
                </a:rPr>
                <a:t>Qty Mismatch Method	</a:t>
              </a:r>
              <a:r>
                <a:rPr lang="en-US" sz="1200" dirty="0" smtClean="0">
                  <a:latin typeface="+mj-lt"/>
                </a:rPr>
                <a:t>-</a:t>
              </a:r>
              <a:r>
                <a:rPr lang="en-US" sz="1200" dirty="0">
                  <a:latin typeface="+mj-lt"/>
                </a:rPr>
                <a:t>	Rounding Threshold Percent</a:t>
              </a:r>
            </a:p>
            <a:p>
              <a:pPr defTabSz="519113">
                <a:spcBef>
                  <a:spcPts val="700"/>
                </a:spcBef>
              </a:pPr>
              <a:r>
                <a:rPr lang="en-US" sz="1200" dirty="0">
                  <a:latin typeface="+mj-lt"/>
                </a:rPr>
                <a:t>Minimum Cycle (D H:M:S)	-	Maximum Cycle (D H:M:S)</a:t>
              </a:r>
            </a:p>
            <a:p>
              <a:pPr defTabSz="519113">
                <a:spcBef>
                  <a:spcPts val="700"/>
                </a:spcBef>
              </a:pPr>
              <a:r>
                <a:rPr lang="en-US" sz="1200" dirty="0">
                  <a:latin typeface="+mj-lt"/>
                </a:rPr>
                <a:t>Decrease at Consume	</a:t>
              </a:r>
              <a:r>
                <a:rPr lang="en-US" sz="1200" dirty="0" smtClean="0">
                  <a:latin typeface="+mj-lt"/>
                </a:rPr>
                <a:t>-</a:t>
              </a:r>
              <a:r>
                <a:rPr lang="en-US" sz="1200" dirty="0">
                  <a:latin typeface="+mj-lt"/>
                </a:rPr>
                <a:t>	Component/Op Transactions</a:t>
              </a:r>
            </a:p>
            <a:p>
              <a:pPr defTabSz="519113">
                <a:spcBef>
                  <a:spcPts val="700"/>
                </a:spcBef>
              </a:pPr>
              <a:r>
                <a:rPr lang="en-US" sz="1200" dirty="0">
                  <a:latin typeface="+mj-lt"/>
                </a:rPr>
                <a:t>P O Receipt Data Entry	</a:t>
              </a:r>
              <a:r>
                <a:rPr lang="en-US" sz="1200" dirty="0" smtClean="0">
                  <a:latin typeface="+mj-lt"/>
                </a:rPr>
                <a:t>-</a:t>
              </a:r>
              <a:r>
                <a:rPr lang="en-US" sz="1200" dirty="0">
                  <a:latin typeface="+mj-lt"/>
                </a:rPr>
                <a:t>	Lot Entry</a:t>
              </a:r>
            </a:p>
            <a:p>
              <a:pPr defTabSz="519113">
                <a:spcBef>
                  <a:spcPts val="700"/>
                </a:spcBef>
              </a:pPr>
              <a:r>
                <a:rPr lang="en-US" sz="1200" dirty="0">
                  <a:latin typeface="+mj-lt"/>
                </a:rPr>
                <a:t>Impact Inventory		-	Use Control </a:t>
              </a:r>
              <a:r>
                <a:rPr lang="en-US" sz="1200" dirty="0" err="1">
                  <a:latin typeface="+mj-lt"/>
                </a:rPr>
                <a:t>Prog</a:t>
              </a:r>
              <a:r>
                <a:rPr lang="en-US" sz="1200" dirty="0">
                  <a:latin typeface="+mj-lt"/>
                </a:rPr>
                <a:t> Trans Settings</a:t>
              </a:r>
            </a:p>
            <a:p>
              <a:pPr defTabSz="519113">
                <a:spcBef>
                  <a:spcPts val="700"/>
                </a:spcBef>
              </a:pPr>
              <a:r>
                <a:rPr lang="en-US" sz="1200" dirty="0">
                  <a:latin typeface="+mj-lt"/>
                </a:rPr>
                <a:t>Location Type		</a:t>
              </a:r>
              <a:r>
                <a:rPr lang="en-US" sz="1200" dirty="0" smtClean="0">
                  <a:latin typeface="+mj-lt"/>
                </a:rPr>
                <a:t>-</a:t>
              </a:r>
              <a:r>
                <a:rPr lang="en-US" sz="1200" dirty="0">
                  <a:latin typeface="+mj-lt"/>
                </a:rPr>
                <a:t>	Inventory Location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Control File Settings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Additional </a:t>
            </a:r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Kanban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Master Maintenance/</a:t>
            </a:r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Kanban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Master Copy Fields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dirty="0" smtClean="0"/>
              <a:t>Basic Process Calculations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Routing Roll-Up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Calendar Maintenance</a:t>
            </a:r>
          </a:p>
          <a:p>
            <a:pPr eaLnBrk="1" hangingPunct="1">
              <a:lnSpc>
                <a:spcPct val="80000"/>
              </a:lnSpc>
              <a:spcBef>
                <a:spcPts val="300"/>
              </a:spcBef>
              <a:buClr>
                <a:schemeClr val="tx2"/>
              </a:buClr>
              <a:buFont typeface="Wingdings" pitchFamily="2" charset="2"/>
              <a:buNone/>
            </a:pPr>
            <a:endParaRPr lang="en-US" sz="1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1700" dirty="0" smtClean="0"/>
              <a:t>Value Stream Modeling in QAD Lean </a:t>
            </a:r>
            <a:br>
              <a:rPr lang="en-US" sz="1700" dirty="0" smtClean="0"/>
            </a:br>
            <a:r>
              <a:rPr lang="en-US" sz="1700" dirty="0" smtClean="0"/>
              <a:t>- additional functionality-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Lean-ADV-180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1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1700" smtClean="0"/>
              <a:t>Basic Process Calculations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Lean-ADV-190</a:t>
            </a:r>
            <a:endParaRPr lang="en-US"/>
          </a:p>
        </p:txBody>
      </p:sp>
      <p:pic>
        <p:nvPicPr>
          <p:cNvPr id="21507" name="Picture 16" descr="Wor7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50" y="595475"/>
            <a:ext cx="4357688" cy="301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2"/>
          <p:cNvSpPr>
            <a:spLocks noChangeArrowheads="1"/>
          </p:cNvSpPr>
          <p:nvPr/>
        </p:nvSpPr>
        <p:spPr bwMode="auto">
          <a:xfrm>
            <a:off x="0" y="1306513"/>
            <a:ext cx="5486400" cy="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1509" name="Rectangle 3"/>
          <p:cNvSpPr>
            <a:spLocks noChangeArrowheads="1"/>
          </p:cNvSpPr>
          <p:nvPr/>
        </p:nvSpPr>
        <p:spPr bwMode="auto">
          <a:xfrm>
            <a:off x="0" y="78898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1510" name="Rectangle 4"/>
          <p:cNvSpPr>
            <a:spLocks noChangeArrowheads="1"/>
          </p:cNvSpPr>
          <p:nvPr/>
        </p:nvSpPr>
        <p:spPr bwMode="auto">
          <a:xfrm>
            <a:off x="0" y="7207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1512" name="Rectangle 6"/>
          <p:cNvSpPr>
            <a:spLocks noChangeArrowheads="1"/>
          </p:cNvSpPr>
          <p:nvPr/>
        </p:nvSpPr>
        <p:spPr bwMode="auto">
          <a:xfrm>
            <a:off x="1096963" y="777875"/>
            <a:ext cx="133350" cy="1603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700">
                <a:latin typeface="Garamond" pitchFamily="18" charset="0"/>
                <a:cs typeface="Times New Roman" pitchFamily="18" charset="0"/>
              </a:rPr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21513" name="Rectangle 7"/>
          <p:cNvSpPr>
            <a:spLocks noChangeArrowheads="1"/>
          </p:cNvSpPr>
          <p:nvPr/>
        </p:nvSpPr>
        <p:spPr bwMode="auto">
          <a:xfrm>
            <a:off x="1096963" y="3209925"/>
            <a:ext cx="130175" cy="1285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500"/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21514" name="Rectangle 8"/>
          <p:cNvSpPr>
            <a:spLocks noChangeArrowheads="1"/>
          </p:cNvSpPr>
          <p:nvPr/>
        </p:nvSpPr>
        <p:spPr bwMode="auto">
          <a:xfrm>
            <a:off x="0" y="7699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1515" name="Rectangle 9"/>
          <p:cNvSpPr>
            <a:spLocks noChangeArrowheads="1"/>
          </p:cNvSpPr>
          <p:nvPr/>
        </p:nvSpPr>
        <p:spPr bwMode="auto">
          <a:xfrm>
            <a:off x="0" y="7318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1516" name="Rectangle 10"/>
          <p:cNvSpPr>
            <a:spLocks noChangeArrowheads="1"/>
          </p:cNvSpPr>
          <p:nvPr/>
        </p:nvSpPr>
        <p:spPr bwMode="auto">
          <a:xfrm>
            <a:off x="0" y="7953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1517" name="Rectangle 11"/>
          <p:cNvSpPr>
            <a:spLocks noChangeArrowheads="1"/>
          </p:cNvSpPr>
          <p:nvPr/>
        </p:nvSpPr>
        <p:spPr bwMode="auto">
          <a:xfrm>
            <a:off x="0" y="7985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1518" name="Rectangle 12"/>
          <p:cNvSpPr>
            <a:spLocks noChangeArrowheads="1"/>
          </p:cNvSpPr>
          <p:nvPr/>
        </p:nvSpPr>
        <p:spPr bwMode="auto">
          <a:xfrm>
            <a:off x="0" y="7985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1519" name="Rectangle 13"/>
          <p:cNvSpPr>
            <a:spLocks noChangeArrowheads="1"/>
          </p:cNvSpPr>
          <p:nvPr/>
        </p:nvSpPr>
        <p:spPr bwMode="auto">
          <a:xfrm>
            <a:off x="0" y="81756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1520" name="Rectangle 14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1521" name="Rectangle 17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dirty="0" smtClean="0"/>
              <a:t>Control File Settings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Additional </a:t>
            </a:r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Kanban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Master Maintenance/</a:t>
            </a:r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Kanban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Master Copy Fields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Basic Process Calculations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Routing Roll-Up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Calendar Maintenance</a:t>
            </a:r>
          </a:p>
          <a:p>
            <a:pPr eaLnBrk="1" hangingPunct="1">
              <a:lnSpc>
                <a:spcPct val="80000"/>
              </a:lnSpc>
              <a:spcBef>
                <a:spcPts val="300"/>
              </a:spcBef>
              <a:buClr>
                <a:schemeClr val="tx2"/>
              </a:buClr>
              <a:buFont typeface="Wingdings" pitchFamily="2" charset="2"/>
              <a:buNone/>
            </a:pPr>
            <a:endParaRPr lang="en-US" sz="1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1700" smtClean="0"/>
              <a:t>Value Stream Modeling in QAD Lean</a:t>
            </a:r>
            <a:br>
              <a:rPr lang="en-US" sz="1700" smtClean="0"/>
            </a:br>
            <a:r>
              <a:rPr lang="en-US" sz="1700" smtClean="0"/>
              <a:t>          - additional functionality-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Lean-ADV-020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1700" smtClean="0"/>
              <a:t>Basic Process Calculations Report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Lean-ADV-200</a:t>
            </a: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1306513"/>
            <a:ext cx="5486400" cy="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78898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7207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1096963" y="777875"/>
            <a:ext cx="133350" cy="1603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700">
                <a:latin typeface="Garamond" pitchFamily="18" charset="0"/>
                <a:cs typeface="Times New Roman" pitchFamily="18" charset="0"/>
              </a:rPr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1096963" y="3209925"/>
            <a:ext cx="130175" cy="1285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500"/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7699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318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0" y="7953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0" y="7985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2541" name="Rectangle 13"/>
          <p:cNvSpPr>
            <a:spLocks noChangeArrowheads="1"/>
          </p:cNvSpPr>
          <p:nvPr/>
        </p:nvSpPr>
        <p:spPr bwMode="auto">
          <a:xfrm>
            <a:off x="0" y="7985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2542" name="Rectangle 14"/>
          <p:cNvSpPr>
            <a:spLocks noChangeArrowheads="1"/>
          </p:cNvSpPr>
          <p:nvPr/>
        </p:nvSpPr>
        <p:spPr bwMode="auto">
          <a:xfrm>
            <a:off x="0" y="81756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2543" name="Rectangle 15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2544" name="Rectangle 16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2545" name="Rectangle 18"/>
          <p:cNvSpPr>
            <a:spLocks noChangeArrowheads="1"/>
          </p:cNvSpPr>
          <p:nvPr/>
        </p:nvSpPr>
        <p:spPr bwMode="auto">
          <a:xfrm>
            <a:off x="0" y="133826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pic>
        <p:nvPicPr>
          <p:cNvPr id="22546" name="Picture 17" descr="Wor7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913" y="1147353"/>
            <a:ext cx="5106987" cy="181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Control File Settings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Additional </a:t>
            </a:r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Kanban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Master Maintenance/</a:t>
            </a:r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Kanban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Master Copy Fields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Basic Process Calculations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dirty="0" smtClean="0"/>
              <a:t>Routing Roll-Up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Calendar Maintenance</a:t>
            </a:r>
          </a:p>
          <a:p>
            <a:pPr eaLnBrk="1" hangingPunct="1">
              <a:lnSpc>
                <a:spcPct val="80000"/>
              </a:lnSpc>
              <a:spcBef>
                <a:spcPts val="300"/>
              </a:spcBef>
              <a:buClr>
                <a:schemeClr val="tx2"/>
              </a:buClr>
              <a:buFont typeface="Wingdings" pitchFamily="2" charset="2"/>
              <a:buNone/>
            </a:pPr>
            <a:endParaRPr lang="en-US" sz="1800" dirty="0" smtClean="0"/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1700" dirty="0" smtClean="0"/>
              <a:t>Value Stream Modeling in QAD Lean</a:t>
            </a:r>
            <a:br>
              <a:rPr lang="en-US" sz="1700" dirty="0" smtClean="0"/>
            </a:br>
            <a:r>
              <a:rPr lang="en-US" sz="1700" dirty="0" smtClean="0"/>
              <a:t>- additional functionality-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Lean-ADV-210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3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1700" smtClean="0"/>
              <a:t>Process Item Operation Roll-Up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Lean-ADV-220</a:t>
            </a:r>
            <a:endParaRPr lang="en-US"/>
          </a:p>
        </p:txBody>
      </p:sp>
      <p:pic>
        <p:nvPicPr>
          <p:cNvPr id="24579" name="Picture 18" descr="Wor74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563" y="606835"/>
            <a:ext cx="4365625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Rectangle 2"/>
          <p:cNvSpPr>
            <a:spLocks noChangeArrowheads="1"/>
          </p:cNvSpPr>
          <p:nvPr/>
        </p:nvSpPr>
        <p:spPr bwMode="auto">
          <a:xfrm>
            <a:off x="0" y="1306513"/>
            <a:ext cx="5486400" cy="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4581" name="Rectangle 3"/>
          <p:cNvSpPr>
            <a:spLocks noChangeArrowheads="1"/>
          </p:cNvSpPr>
          <p:nvPr/>
        </p:nvSpPr>
        <p:spPr bwMode="auto">
          <a:xfrm>
            <a:off x="0" y="78898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4582" name="Rectangle 4"/>
          <p:cNvSpPr>
            <a:spLocks noChangeArrowheads="1"/>
          </p:cNvSpPr>
          <p:nvPr/>
        </p:nvSpPr>
        <p:spPr bwMode="auto">
          <a:xfrm>
            <a:off x="0" y="7207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4584" name="Rectangle 6"/>
          <p:cNvSpPr>
            <a:spLocks noChangeArrowheads="1"/>
          </p:cNvSpPr>
          <p:nvPr/>
        </p:nvSpPr>
        <p:spPr bwMode="auto">
          <a:xfrm>
            <a:off x="1096963" y="777875"/>
            <a:ext cx="133350" cy="1603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700">
                <a:latin typeface="Garamond" pitchFamily="18" charset="0"/>
                <a:cs typeface="Times New Roman" pitchFamily="18" charset="0"/>
              </a:rPr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24585" name="Rectangle 7"/>
          <p:cNvSpPr>
            <a:spLocks noChangeArrowheads="1"/>
          </p:cNvSpPr>
          <p:nvPr/>
        </p:nvSpPr>
        <p:spPr bwMode="auto">
          <a:xfrm>
            <a:off x="1096963" y="3209925"/>
            <a:ext cx="130175" cy="1285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500"/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24586" name="Rectangle 8"/>
          <p:cNvSpPr>
            <a:spLocks noChangeArrowheads="1"/>
          </p:cNvSpPr>
          <p:nvPr/>
        </p:nvSpPr>
        <p:spPr bwMode="auto">
          <a:xfrm>
            <a:off x="0" y="7699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4587" name="Rectangle 9"/>
          <p:cNvSpPr>
            <a:spLocks noChangeArrowheads="1"/>
          </p:cNvSpPr>
          <p:nvPr/>
        </p:nvSpPr>
        <p:spPr bwMode="auto">
          <a:xfrm>
            <a:off x="0" y="7318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4588" name="Rectangle 10"/>
          <p:cNvSpPr>
            <a:spLocks noChangeArrowheads="1"/>
          </p:cNvSpPr>
          <p:nvPr/>
        </p:nvSpPr>
        <p:spPr bwMode="auto">
          <a:xfrm>
            <a:off x="0" y="7953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4589" name="Rectangle 11"/>
          <p:cNvSpPr>
            <a:spLocks noChangeArrowheads="1"/>
          </p:cNvSpPr>
          <p:nvPr/>
        </p:nvSpPr>
        <p:spPr bwMode="auto">
          <a:xfrm>
            <a:off x="0" y="7985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4590" name="Rectangle 12"/>
          <p:cNvSpPr>
            <a:spLocks noChangeArrowheads="1"/>
          </p:cNvSpPr>
          <p:nvPr/>
        </p:nvSpPr>
        <p:spPr bwMode="auto">
          <a:xfrm>
            <a:off x="0" y="7985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4591" name="Rectangle 13"/>
          <p:cNvSpPr>
            <a:spLocks noChangeArrowheads="1"/>
          </p:cNvSpPr>
          <p:nvPr/>
        </p:nvSpPr>
        <p:spPr bwMode="auto">
          <a:xfrm>
            <a:off x="0" y="81756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4592" name="Rectangle 14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4593" name="Rectangle 15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4594" name="Rectangle 16"/>
          <p:cNvSpPr>
            <a:spLocks noChangeArrowheads="1"/>
          </p:cNvSpPr>
          <p:nvPr/>
        </p:nvSpPr>
        <p:spPr bwMode="auto">
          <a:xfrm>
            <a:off x="0" y="133826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4595" name="Rectangle 19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6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1700" smtClean="0"/>
              <a:t>Process Item Operation Roll-Up Audit Report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Lean-ADV-230</a:t>
            </a:r>
            <a:endParaRPr lang="en-US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1306513"/>
            <a:ext cx="5486400" cy="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78898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0" y="7207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1096963" y="777875"/>
            <a:ext cx="133350" cy="1603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700">
                <a:latin typeface="Garamond" pitchFamily="18" charset="0"/>
                <a:cs typeface="Times New Roman" pitchFamily="18" charset="0"/>
              </a:rPr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1096963" y="3209925"/>
            <a:ext cx="130175" cy="1285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500"/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0" y="7699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5610" name="Rectangle 10"/>
          <p:cNvSpPr>
            <a:spLocks noChangeArrowheads="1"/>
          </p:cNvSpPr>
          <p:nvPr/>
        </p:nvSpPr>
        <p:spPr bwMode="auto">
          <a:xfrm>
            <a:off x="0" y="7318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0" y="7953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5612" name="Rectangle 12"/>
          <p:cNvSpPr>
            <a:spLocks noChangeArrowheads="1"/>
          </p:cNvSpPr>
          <p:nvPr/>
        </p:nvSpPr>
        <p:spPr bwMode="auto">
          <a:xfrm>
            <a:off x="0" y="7985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5613" name="Rectangle 13"/>
          <p:cNvSpPr>
            <a:spLocks noChangeArrowheads="1"/>
          </p:cNvSpPr>
          <p:nvPr/>
        </p:nvSpPr>
        <p:spPr bwMode="auto">
          <a:xfrm>
            <a:off x="0" y="7985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0" y="81756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5615" name="Rectangle 15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5616" name="Rectangle 16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5617" name="Rectangle 17"/>
          <p:cNvSpPr>
            <a:spLocks noChangeArrowheads="1"/>
          </p:cNvSpPr>
          <p:nvPr/>
        </p:nvSpPr>
        <p:spPr bwMode="auto">
          <a:xfrm>
            <a:off x="0" y="133826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5618" name="Rectangle 18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5619" name="Rectangle 20"/>
          <p:cNvSpPr>
            <a:spLocks noChangeArrowheads="1"/>
          </p:cNvSpPr>
          <p:nvPr/>
        </p:nvSpPr>
        <p:spPr bwMode="auto">
          <a:xfrm>
            <a:off x="0" y="66675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pic>
        <p:nvPicPr>
          <p:cNvPr id="25620" name="Picture 19" descr="Wor74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1083" y="501173"/>
            <a:ext cx="3956050" cy="302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Control File Settings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Additional </a:t>
            </a:r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Kanban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Master Maintenance/</a:t>
            </a:r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Kanban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Master Copy Fields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Basic Process Calculations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Routing Roll-Up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dirty="0" smtClean="0"/>
              <a:t>Calendar Maintenance</a:t>
            </a:r>
          </a:p>
          <a:p>
            <a:pPr eaLnBrk="1" hangingPunct="1">
              <a:lnSpc>
                <a:spcPct val="80000"/>
              </a:lnSpc>
              <a:spcBef>
                <a:spcPts val="300"/>
              </a:spcBef>
              <a:buClr>
                <a:schemeClr val="tx2"/>
              </a:buClr>
              <a:buFont typeface="Wingdings" pitchFamily="2" charset="2"/>
              <a:buNone/>
            </a:pPr>
            <a:endParaRPr lang="en-US" sz="1800" dirty="0" smtClean="0"/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1700" dirty="0" smtClean="0"/>
              <a:t>Value Stream Modeling in QAD Lean</a:t>
            </a:r>
            <a:br>
              <a:rPr lang="en-US" sz="1700" dirty="0" smtClean="0"/>
            </a:br>
            <a:r>
              <a:rPr lang="en-US" sz="1700" dirty="0" smtClean="0"/>
              <a:t>- additional functionality-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Lean-ADV-240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4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1700" smtClean="0"/>
              <a:t>Process Shift Maintenance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Lean-ADV-250</a:t>
            </a:r>
            <a:endParaRPr lang="en-US"/>
          </a:p>
        </p:txBody>
      </p:sp>
      <p:sp>
        <p:nvSpPr>
          <p:cNvPr id="27651" name="Rectangle 2"/>
          <p:cNvSpPr>
            <a:spLocks noChangeArrowheads="1"/>
          </p:cNvSpPr>
          <p:nvPr/>
        </p:nvSpPr>
        <p:spPr bwMode="auto">
          <a:xfrm>
            <a:off x="0" y="1306513"/>
            <a:ext cx="5486400" cy="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7652" name="Rectangle 3"/>
          <p:cNvSpPr>
            <a:spLocks noChangeArrowheads="1"/>
          </p:cNvSpPr>
          <p:nvPr/>
        </p:nvSpPr>
        <p:spPr bwMode="auto">
          <a:xfrm>
            <a:off x="0" y="78898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7653" name="Rectangle 4"/>
          <p:cNvSpPr>
            <a:spLocks noChangeArrowheads="1"/>
          </p:cNvSpPr>
          <p:nvPr/>
        </p:nvSpPr>
        <p:spPr bwMode="auto">
          <a:xfrm>
            <a:off x="0" y="7207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7655" name="Rectangle 6"/>
          <p:cNvSpPr>
            <a:spLocks noChangeArrowheads="1"/>
          </p:cNvSpPr>
          <p:nvPr/>
        </p:nvSpPr>
        <p:spPr bwMode="auto">
          <a:xfrm>
            <a:off x="1096963" y="777875"/>
            <a:ext cx="133350" cy="1603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700">
                <a:latin typeface="Garamond" pitchFamily="18" charset="0"/>
                <a:cs typeface="Times New Roman" pitchFamily="18" charset="0"/>
              </a:rPr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27656" name="Rectangle 7"/>
          <p:cNvSpPr>
            <a:spLocks noChangeArrowheads="1"/>
          </p:cNvSpPr>
          <p:nvPr/>
        </p:nvSpPr>
        <p:spPr bwMode="auto">
          <a:xfrm>
            <a:off x="1096963" y="3209925"/>
            <a:ext cx="130175" cy="1285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500"/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27657" name="Rectangle 8"/>
          <p:cNvSpPr>
            <a:spLocks noChangeArrowheads="1"/>
          </p:cNvSpPr>
          <p:nvPr/>
        </p:nvSpPr>
        <p:spPr bwMode="auto">
          <a:xfrm>
            <a:off x="0" y="7699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7658" name="Rectangle 9"/>
          <p:cNvSpPr>
            <a:spLocks noChangeArrowheads="1"/>
          </p:cNvSpPr>
          <p:nvPr/>
        </p:nvSpPr>
        <p:spPr bwMode="auto">
          <a:xfrm>
            <a:off x="0" y="7318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7659" name="Rectangle 10"/>
          <p:cNvSpPr>
            <a:spLocks noChangeArrowheads="1"/>
          </p:cNvSpPr>
          <p:nvPr/>
        </p:nvSpPr>
        <p:spPr bwMode="auto">
          <a:xfrm>
            <a:off x="0" y="7953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7660" name="Rectangle 11"/>
          <p:cNvSpPr>
            <a:spLocks noChangeArrowheads="1"/>
          </p:cNvSpPr>
          <p:nvPr/>
        </p:nvSpPr>
        <p:spPr bwMode="auto">
          <a:xfrm>
            <a:off x="0" y="7985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7661" name="Rectangle 12"/>
          <p:cNvSpPr>
            <a:spLocks noChangeArrowheads="1"/>
          </p:cNvSpPr>
          <p:nvPr/>
        </p:nvSpPr>
        <p:spPr bwMode="auto">
          <a:xfrm>
            <a:off x="0" y="7985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7662" name="Rectangle 13"/>
          <p:cNvSpPr>
            <a:spLocks noChangeArrowheads="1"/>
          </p:cNvSpPr>
          <p:nvPr/>
        </p:nvSpPr>
        <p:spPr bwMode="auto">
          <a:xfrm>
            <a:off x="0" y="81756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7663" name="Rectangle 14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7664" name="Rectangle 15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7665" name="Rectangle 16"/>
          <p:cNvSpPr>
            <a:spLocks noChangeArrowheads="1"/>
          </p:cNvSpPr>
          <p:nvPr/>
        </p:nvSpPr>
        <p:spPr bwMode="auto">
          <a:xfrm>
            <a:off x="0" y="133826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7666" name="Rectangle 17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7667" name="Rectangle 18"/>
          <p:cNvSpPr>
            <a:spLocks noChangeArrowheads="1"/>
          </p:cNvSpPr>
          <p:nvPr/>
        </p:nvSpPr>
        <p:spPr bwMode="auto">
          <a:xfrm>
            <a:off x="0" y="66675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7668" name="Rectangle 21"/>
          <p:cNvSpPr>
            <a:spLocks noChangeArrowheads="1"/>
          </p:cNvSpPr>
          <p:nvPr/>
        </p:nvSpPr>
        <p:spPr bwMode="auto">
          <a:xfrm>
            <a:off x="0" y="7588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pic>
        <p:nvPicPr>
          <p:cNvPr id="27669" name="Picture 20" descr="Wor74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4083" y="647018"/>
            <a:ext cx="4208462" cy="298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1700" smtClean="0"/>
              <a:t>Process Shift Maintenance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Lean-ADV-260</a:t>
            </a:r>
            <a:endParaRPr lang="en-US"/>
          </a:p>
        </p:txBody>
      </p:sp>
      <p:sp>
        <p:nvSpPr>
          <p:cNvPr id="28675" name="Rectangle 2"/>
          <p:cNvSpPr>
            <a:spLocks noChangeArrowheads="1"/>
          </p:cNvSpPr>
          <p:nvPr/>
        </p:nvSpPr>
        <p:spPr bwMode="auto">
          <a:xfrm>
            <a:off x="0" y="1306513"/>
            <a:ext cx="5486400" cy="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8676" name="Rectangle 3"/>
          <p:cNvSpPr>
            <a:spLocks noChangeArrowheads="1"/>
          </p:cNvSpPr>
          <p:nvPr/>
        </p:nvSpPr>
        <p:spPr bwMode="auto">
          <a:xfrm>
            <a:off x="0" y="78898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8677" name="Rectangle 4"/>
          <p:cNvSpPr>
            <a:spLocks noChangeArrowheads="1"/>
          </p:cNvSpPr>
          <p:nvPr/>
        </p:nvSpPr>
        <p:spPr bwMode="auto">
          <a:xfrm>
            <a:off x="0" y="7207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8679" name="Rectangle 6"/>
          <p:cNvSpPr>
            <a:spLocks noChangeArrowheads="1"/>
          </p:cNvSpPr>
          <p:nvPr/>
        </p:nvSpPr>
        <p:spPr bwMode="auto">
          <a:xfrm>
            <a:off x="1096963" y="777875"/>
            <a:ext cx="133350" cy="1603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700">
                <a:latin typeface="Garamond" pitchFamily="18" charset="0"/>
                <a:cs typeface="Times New Roman" pitchFamily="18" charset="0"/>
              </a:rPr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28680" name="Rectangle 7"/>
          <p:cNvSpPr>
            <a:spLocks noChangeArrowheads="1"/>
          </p:cNvSpPr>
          <p:nvPr/>
        </p:nvSpPr>
        <p:spPr bwMode="auto">
          <a:xfrm>
            <a:off x="1096963" y="3209925"/>
            <a:ext cx="130175" cy="1285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500"/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28681" name="Rectangle 8"/>
          <p:cNvSpPr>
            <a:spLocks noChangeArrowheads="1"/>
          </p:cNvSpPr>
          <p:nvPr/>
        </p:nvSpPr>
        <p:spPr bwMode="auto">
          <a:xfrm>
            <a:off x="0" y="7699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8682" name="Rectangle 9"/>
          <p:cNvSpPr>
            <a:spLocks noChangeArrowheads="1"/>
          </p:cNvSpPr>
          <p:nvPr/>
        </p:nvSpPr>
        <p:spPr bwMode="auto">
          <a:xfrm>
            <a:off x="0" y="7318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8683" name="Rectangle 10"/>
          <p:cNvSpPr>
            <a:spLocks noChangeArrowheads="1"/>
          </p:cNvSpPr>
          <p:nvPr/>
        </p:nvSpPr>
        <p:spPr bwMode="auto">
          <a:xfrm>
            <a:off x="0" y="7953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8684" name="Rectangle 11"/>
          <p:cNvSpPr>
            <a:spLocks noChangeArrowheads="1"/>
          </p:cNvSpPr>
          <p:nvPr/>
        </p:nvSpPr>
        <p:spPr bwMode="auto">
          <a:xfrm>
            <a:off x="0" y="7985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8685" name="Rectangle 12"/>
          <p:cNvSpPr>
            <a:spLocks noChangeArrowheads="1"/>
          </p:cNvSpPr>
          <p:nvPr/>
        </p:nvSpPr>
        <p:spPr bwMode="auto">
          <a:xfrm>
            <a:off x="0" y="7985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8686" name="Rectangle 13"/>
          <p:cNvSpPr>
            <a:spLocks noChangeArrowheads="1"/>
          </p:cNvSpPr>
          <p:nvPr/>
        </p:nvSpPr>
        <p:spPr bwMode="auto">
          <a:xfrm>
            <a:off x="0" y="81756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8687" name="Rectangle 14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8688" name="Rectangle 15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8689" name="Rectangle 16"/>
          <p:cNvSpPr>
            <a:spLocks noChangeArrowheads="1"/>
          </p:cNvSpPr>
          <p:nvPr/>
        </p:nvSpPr>
        <p:spPr bwMode="auto">
          <a:xfrm>
            <a:off x="0" y="133826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8690" name="Rectangle 17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8691" name="Rectangle 18"/>
          <p:cNvSpPr>
            <a:spLocks noChangeArrowheads="1"/>
          </p:cNvSpPr>
          <p:nvPr/>
        </p:nvSpPr>
        <p:spPr bwMode="auto">
          <a:xfrm>
            <a:off x="0" y="66675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8692" name="Rectangle 19"/>
          <p:cNvSpPr>
            <a:spLocks noChangeArrowheads="1"/>
          </p:cNvSpPr>
          <p:nvPr/>
        </p:nvSpPr>
        <p:spPr bwMode="auto">
          <a:xfrm>
            <a:off x="0" y="7588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28693" name="Rectangle 22"/>
          <p:cNvSpPr>
            <a:spLocks noChangeArrowheads="1"/>
          </p:cNvSpPr>
          <p:nvPr/>
        </p:nvSpPr>
        <p:spPr bwMode="auto">
          <a:xfrm>
            <a:off x="0" y="7096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pic>
        <p:nvPicPr>
          <p:cNvPr id="28694" name="Picture 21" descr="Wor74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613" y="556138"/>
            <a:ext cx="4065587" cy="300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0"/>
              </a:spcBef>
              <a:buClr>
                <a:srgbClr val="C0C0C0"/>
              </a:buClr>
              <a:buSzPct val="125000"/>
              <a:buFont typeface="Wingdings" pitchFamily="2" charset="2"/>
              <a:buChar char="ü"/>
            </a:pPr>
            <a:r>
              <a:rPr lang="en-US" sz="1400" dirty="0" smtClean="0">
                <a:solidFill>
                  <a:srgbClr val="C0C0C0"/>
                </a:solidFill>
              </a:rPr>
              <a:t>Value Stream Modeling in QAD Lean – Complete Setup/Advanced Settings</a:t>
            </a:r>
            <a:endParaRPr lang="en-US" b="1" dirty="0" smtClean="0">
              <a:solidFill>
                <a:srgbClr val="C0C0C0"/>
              </a:solidFill>
            </a:endParaRPr>
          </a:p>
          <a:p>
            <a:pPr eaLnBrk="1" hangingPunct="1">
              <a:lnSpc>
                <a:spcPct val="120000"/>
              </a:lnSpc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z="1400" dirty="0" err="1" smtClean="0"/>
              <a:t>Kanban</a:t>
            </a:r>
            <a:r>
              <a:rPr lang="en-US" sz="1400" dirty="0" smtClean="0"/>
              <a:t> Planning and Loop Sizing in QAD Lean – Additional Functions</a:t>
            </a:r>
          </a:p>
          <a:p>
            <a:pPr eaLnBrk="1" hangingPunct="1">
              <a:lnSpc>
                <a:spcPct val="120000"/>
              </a:lnSpc>
              <a:buClr>
                <a:srgbClr val="C0C0C0"/>
              </a:buClr>
              <a:buSzPct val="125000"/>
              <a:buFont typeface="Wingdings" pitchFamily="2" charset="2"/>
              <a:buChar char="ü"/>
            </a:pPr>
            <a:r>
              <a:rPr lang="en-US" sz="1400" dirty="0" err="1" smtClean="0">
                <a:solidFill>
                  <a:srgbClr val="C0C0C0"/>
                </a:solidFill>
              </a:rPr>
              <a:t>Kanban</a:t>
            </a:r>
            <a:r>
              <a:rPr lang="en-US" sz="1400" dirty="0" smtClean="0">
                <a:solidFill>
                  <a:srgbClr val="C0C0C0"/>
                </a:solidFill>
              </a:rPr>
              <a:t> Management and Tracking – Advanced Functions in QAD Lean</a:t>
            </a:r>
          </a:p>
          <a:p>
            <a:pPr eaLnBrk="1" hangingPunct="1">
              <a:lnSpc>
                <a:spcPct val="120000"/>
              </a:lnSpc>
              <a:buClr>
                <a:srgbClr val="C0C0C0"/>
              </a:buClr>
              <a:buSzPct val="125000"/>
              <a:buFont typeface="Wingdings" pitchFamily="2" charset="2"/>
              <a:buChar char="ü"/>
            </a:pPr>
            <a:r>
              <a:rPr lang="en-US" sz="1400" dirty="0" smtClean="0">
                <a:solidFill>
                  <a:srgbClr val="C0C0C0"/>
                </a:solidFill>
              </a:rPr>
              <a:t>Additional Functionality</a:t>
            </a:r>
          </a:p>
          <a:p>
            <a:pPr eaLnBrk="1" hangingPunct="1">
              <a:lnSpc>
                <a:spcPct val="120000"/>
              </a:lnSpc>
              <a:buClr>
                <a:srgbClr val="C0C0C0"/>
              </a:buClr>
              <a:buSzPct val="125000"/>
              <a:buFont typeface="Wingdings" pitchFamily="2" charset="2"/>
              <a:buChar char="ü"/>
            </a:pPr>
            <a:r>
              <a:rPr lang="en-US" sz="1400" dirty="0" smtClean="0">
                <a:solidFill>
                  <a:srgbClr val="C0C0C0"/>
                </a:solidFill>
              </a:rPr>
              <a:t>Wrap Up/Conclusion</a:t>
            </a:r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32915" tIns="16458" rIns="32915" bIns="16458">
            <a:normAutofit/>
          </a:bodyPr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Lean-ADV-270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0"/>
              </a:spcBef>
              <a:buClr>
                <a:srgbClr val="C0C0C0"/>
              </a:buClr>
              <a:buSzPct val="125000"/>
              <a:buFont typeface="Wingdings" pitchFamily="2" charset="2"/>
              <a:buChar char="ü"/>
            </a:pPr>
            <a:r>
              <a:rPr lang="en-US" sz="1400" dirty="0" smtClean="0">
                <a:solidFill>
                  <a:srgbClr val="C0C0C0"/>
                </a:solidFill>
              </a:rPr>
              <a:t>Value Stream Modeling in QAD Lean – Complete Setup/Advanced Settings</a:t>
            </a:r>
            <a:endParaRPr lang="en-US" b="1" dirty="0" smtClean="0">
              <a:solidFill>
                <a:srgbClr val="C0C0C0"/>
              </a:solidFill>
            </a:endParaRPr>
          </a:p>
          <a:p>
            <a:pPr eaLnBrk="1" hangingPunct="1">
              <a:lnSpc>
                <a:spcPct val="120000"/>
              </a:lnSpc>
              <a:buClr>
                <a:srgbClr val="C0C0C0"/>
              </a:buClr>
              <a:buSzPct val="125000"/>
              <a:buFont typeface="Wingdings" pitchFamily="2" charset="2"/>
              <a:buChar char="ü"/>
            </a:pPr>
            <a:r>
              <a:rPr lang="en-US" sz="1400" dirty="0" err="1" smtClean="0">
                <a:solidFill>
                  <a:srgbClr val="C0C0C0"/>
                </a:solidFill>
              </a:rPr>
              <a:t>Kanban</a:t>
            </a:r>
            <a:r>
              <a:rPr lang="en-US" sz="1400" dirty="0" smtClean="0">
                <a:solidFill>
                  <a:srgbClr val="C0C0C0"/>
                </a:solidFill>
              </a:rPr>
              <a:t> Planning and Loop Sizing in QAD Lean – Additional Functions</a:t>
            </a:r>
          </a:p>
          <a:p>
            <a:pPr eaLnBrk="1" hangingPunct="1">
              <a:lnSpc>
                <a:spcPct val="120000"/>
              </a:lnSpc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z="1400" dirty="0" err="1" smtClean="0"/>
              <a:t>Kanban</a:t>
            </a:r>
            <a:r>
              <a:rPr lang="en-US" sz="1400" dirty="0" smtClean="0"/>
              <a:t> Management and Tracking – Advanced Functions in QAD Lean</a:t>
            </a:r>
          </a:p>
          <a:p>
            <a:pPr eaLnBrk="1" hangingPunct="1">
              <a:lnSpc>
                <a:spcPct val="120000"/>
              </a:lnSpc>
              <a:buClr>
                <a:srgbClr val="C0C0C0"/>
              </a:buClr>
              <a:buSzPct val="125000"/>
              <a:buFont typeface="Wingdings" pitchFamily="2" charset="2"/>
              <a:buChar char="ü"/>
            </a:pPr>
            <a:r>
              <a:rPr lang="en-US" sz="1400" dirty="0" smtClean="0">
                <a:solidFill>
                  <a:srgbClr val="C0C0C0"/>
                </a:solidFill>
              </a:rPr>
              <a:t>Additional Functionality</a:t>
            </a:r>
          </a:p>
          <a:p>
            <a:pPr eaLnBrk="1" hangingPunct="1">
              <a:lnSpc>
                <a:spcPct val="120000"/>
              </a:lnSpc>
              <a:buClr>
                <a:srgbClr val="C0C0C0"/>
              </a:buClr>
              <a:buSzPct val="125000"/>
              <a:buFont typeface="Wingdings" pitchFamily="2" charset="2"/>
              <a:buChar char="ü"/>
            </a:pPr>
            <a:r>
              <a:rPr lang="en-US" sz="1400" dirty="0" smtClean="0">
                <a:solidFill>
                  <a:srgbClr val="C0C0C0"/>
                </a:solidFill>
              </a:rPr>
              <a:t>Wrap Up/Conclusion</a:t>
            </a: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32915" tIns="16458" rIns="32915" bIns="16458">
            <a:normAutofit/>
          </a:bodyPr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Lean-ADV-280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0"/>
              </a:spcBef>
              <a:buClr>
                <a:srgbClr val="C0C0C0"/>
              </a:buClr>
              <a:buSzPct val="125000"/>
              <a:buFont typeface="Wingdings" pitchFamily="2" charset="2"/>
              <a:buChar char="ü"/>
            </a:pPr>
            <a:r>
              <a:rPr lang="en-US" sz="1400" dirty="0" smtClean="0">
                <a:solidFill>
                  <a:srgbClr val="C0C0C0"/>
                </a:solidFill>
              </a:rPr>
              <a:t>Value Stream Modeling in QAD Lean – Complete Setup/Advanced Settings</a:t>
            </a:r>
            <a:endParaRPr lang="en-US" b="1" dirty="0" smtClean="0">
              <a:solidFill>
                <a:srgbClr val="C0C0C0"/>
              </a:solidFill>
            </a:endParaRPr>
          </a:p>
          <a:p>
            <a:pPr eaLnBrk="1" hangingPunct="1">
              <a:lnSpc>
                <a:spcPct val="120000"/>
              </a:lnSpc>
              <a:buClr>
                <a:srgbClr val="C0C0C0"/>
              </a:buClr>
              <a:buSzPct val="125000"/>
              <a:buFont typeface="Wingdings" pitchFamily="2" charset="2"/>
              <a:buChar char="ü"/>
            </a:pPr>
            <a:r>
              <a:rPr lang="en-US" sz="1400" dirty="0" err="1" smtClean="0">
                <a:solidFill>
                  <a:srgbClr val="C0C0C0"/>
                </a:solidFill>
              </a:rPr>
              <a:t>Kanban</a:t>
            </a:r>
            <a:r>
              <a:rPr lang="en-US" sz="1400" dirty="0" smtClean="0">
                <a:solidFill>
                  <a:srgbClr val="C0C0C0"/>
                </a:solidFill>
              </a:rPr>
              <a:t> Planning and Loop Sizing in QAD Lean – Additional Functions</a:t>
            </a:r>
          </a:p>
          <a:p>
            <a:pPr eaLnBrk="1" hangingPunct="1">
              <a:lnSpc>
                <a:spcPct val="120000"/>
              </a:lnSpc>
              <a:buClr>
                <a:srgbClr val="C0C0C0"/>
              </a:buClr>
              <a:buSzPct val="125000"/>
              <a:buFont typeface="Wingdings" pitchFamily="2" charset="2"/>
              <a:buChar char="ü"/>
            </a:pPr>
            <a:r>
              <a:rPr lang="en-US" sz="1400" dirty="0" err="1" smtClean="0">
                <a:solidFill>
                  <a:srgbClr val="C0C0C0"/>
                </a:solidFill>
              </a:rPr>
              <a:t>Kanban</a:t>
            </a:r>
            <a:r>
              <a:rPr lang="en-US" sz="1400" dirty="0" smtClean="0">
                <a:solidFill>
                  <a:srgbClr val="C0C0C0"/>
                </a:solidFill>
              </a:rPr>
              <a:t> Management and Tracking – Advanced Functions in QAD Lean</a:t>
            </a:r>
          </a:p>
          <a:p>
            <a:pPr eaLnBrk="1" hangingPunct="1">
              <a:lnSpc>
                <a:spcPct val="120000"/>
              </a:lnSpc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z="1400" dirty="0" smtClean="0"/>
              <a:t>Additional Functionality</a:t>
            </a:r>
          </a:p>
          <a:p>
            <a:pPr eaLnBrk="1" hangingPunct="1">
              <a:lnSpc>
                <a:spcPct val="120000"/>
              </a:lnSpc>
              <a:buClr>
                <a:srgbClr val="C0C0C0"/>
              </a:buClr>
              <a:buSzPct val="125000"/>
              <a:buFont typeface="Wingdings" pitchFamily="2" charset="2"/>
              <a:buChar char="ü"/>
            </a:pPr>
            <a:r>
              <a:rPr lang="en-US" sz="1400" dirty="0" smtClean="0">
                <a:solidFill>
                  <a:srgbClr val="C0C0C0"/>
                </a:solidFill>
              </a:rPr>
              <a:t>Wrap Up/Conclusion</a:t>
            </a:r>
          </a:p>
        </p:txBody>
      </p:sp>
      <p:sp>
        <p:nvSpPr>
          <p:cNvPr id="31748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32915" tIns="16458" rIns="32915" bIns="16458">
            <a:normAutofit/>
          </a:bodyPr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Lean-ADV-290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1700" dirty="0" err="1" smtClean="0"/>
              <a:t>Kanban</a:t>
            </a:r>
            <a:r>
              <a:rPr lang="en-US" sz="1700" dirty="0" smtClean="0"/>
              <a:t> Control File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Lean-ADV-030</a:t>
            </a:r>
            <a:endParaRPr lang="en-US"/>
          </a:p>
        </p:txBody>
      </p:sp>
      <p:pic>
        <p:nvPicPr>
          <p:cNvPr id="5123" name="Picture 7" descr="Wor66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733" y="572973"/>
            <a:ext cx="447675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Rectangle 2"/>
          <p:cNvSpPr>
            <a:spLocks noChangeArrowheads="1"/>
          </p:cNvSpPr>
          <p:nvPr/>
        </p:nvSpPr>
        <p:spPr bwMode="auto">
          <a:xfrm>
            <a:off x="0" y="1306513"/>
            <a:ext cx="5486400" cy="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125" name="Rectangle 3"/>
          <p:cNvSpPr>
            <a:spLocks noChangeArrowheads="1"/>
          </p:cNvSpPr>
          <p:nvPr/>
        </p:nvSpPr>
        <p:spPr bwMode="auto">
          <a:xfrm>
            <a:off x="0" y="78898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0" y="7207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1096963" y="777875"/>
            <a:ext cx="133350" cy="1603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700">
                <a:latin typeface="Garamond" pitchFamily="18" charset="0"/>
                <a:cs typeface="Times New Roman" pitchFamily="18" charset="0"/>
              </a:rPr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1096963" y="3209925"/>
            <a:ext cx="130175" cy="1285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500"/>
              <a:t> </a:t>
            </a:r>
            <a:endParaRPr lang="en-US" sz="14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smtClean="0"/>
              <a:t>Historical Buffer Evaluation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smtClean="0"/>
              <a:t>Inventory Validation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smtClean="0"/>
              <a:t>Missing Kanbans Audit</a:t>
            </a:r>
          </a:p>
          <a:p>
            <a:pPr eaLnBrk="1" hangingPunct="1">
              <a:lnSpc>
                <a:spcPct val="80000"/>
              </a:lnSpc>
              <a:spcBef>
                <a:spcPts val="300"/>
              </a:spcBef>
              <a:buClr>
                <a:schemeClr val="tx2"/>
              </a:buClr>
              <a:buFont typeface="Wingdings" pitchFamily="2" charset="2"/>
              <a:buNone/>
            </a:pPr>
            <a:endParaRPr lang="en-US" sz="1800" smtClean="0"/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Additional Functionality in QAD Lean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Lean-ADV-300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8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1700" smtClean="0"/>
              <a:t>Methods for Loop Sizing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Lean-ADV-310</a:t>
            </a:r>
            <a:endParaRPr lang="en-US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1306513"/>
            <a:ext cx="5486400" cy="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1096963" y="2895647"/>
            <a:ext cx="128433" cy="13234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500">
                <a:latin typeface="+mj-lt"/>
              </a:rPr>
              <a:t> </a:t>
            </a:r>
            <a:endParaRPr lang="en-US" sz="1400">
              <a:latin typeface="+mj-lt"/>
            </a:endParaRPr>
          </a:p>
        </p:txBody>
      </p:sp>
      <p:sp>
        <p:nvSpPr>
          <p:cNvPr id="33815" name="Rectangle 23"/>
          <p:cNvSpPr>
            <a:spLocks noChangeArrowheads="1"/>
          </p:cNvSpPr>
          <p:nvPr/>
        </p:nvSpPr>
        <p:spPr bwMode="auto">
          <a:xfrm>
            <a:off x="1100138" y="2855960"/>
            <a:ext cx="128433" cy="13234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500">
                <a:latin typeface="+mj-lt"/>
              </a:rPr>
              <a:t> </a:t>
            </a:r>
            <a:endParaRPr lang="en-US" sz="1400">
              <a:latin typeface="+mj-lt"/>
            </a:endParaRPr>
          </a:p>
        </p:txBody>
      </p:sp>
      <p:pic>
        <p:nvPicPr>
          <p:cNvPr id="33818" name="Picture 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013" y="608350"/>
            <a:ext cx="4265612" cy="294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2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1700" smtClean="0"/>
              <a:t>Kanban Master Maintenance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Lean-ADV-320</a:t>
            </a:r>
            <a:endParaRPr lang="en-US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1306513"/>
            <a:ext cx="5486400" cy="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78898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7207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1096963" y="777875"/>
            <a:ext cx="133350" cy="1603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700">
                <a:latin typeface="Garamond" pitchFamily="18" charset="0"/>
                <a:cs typeface="Times New Roman" pitchFamily="18" charset="0"/>
              </a:rPr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1096963" y="3209925"/>
            <a:ext cx="130175" cy="1285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500"/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0" y="7699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7318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0" y="7953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7985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4829" name="Rectangle 13"/>
          <p:cNvSpPr>
            <a:spLocks noChangeArrowheads="1"/>
          </p:cNvSpPr>
          <p:nvPr/>
        </p:nvSpPr>
        <p:spPr bwMode="auto">
          <a:xfrm>
            <a:off x="0" y="7985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81756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4833" name="Rectangle 17"/>
          <p:cNvSpPr>
            <a:spLocks noChangeArrowheads="1"/>
          </p:cNvSpPr>
          <p:nvPr/>
        </p:nvSpPr>
        <p:spPr bwMode="auto">
          <a:xfrm>
            <a:off x="0" y="133826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4835" name="Rectangle 19"/>
          <p:cNvSpPr>
            <a:spLocks noChangeArrowheads="1"/>
          </p:cNvSpPr>
          <p:nvPr/>
        </p:nvSpPr>
        <p:spPr bwMode="auto">
          <a:xfrm>
            <a:off x="0" y="66675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7588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4837" name="Rectangle 21"/>
          <p:cNvSpPr>
            <a:spLocks noChangeArrowheads="1"/>
          </p:cNvSpPr>
          <p:nvPr/>
        </p:nvSpPr>
        <p:spPr bwMode="auto">
          <a:xfrm>
            <a:off x="0" y="7096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78105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4839" name="Rectangle 23"/>
          <p:cNvSpPr>
            <a:spLocks noChangeArrowheads="1"/>
          </p:cNvSpPr>
          <p:nvPr/>
        </p:nvSpPr>
        <p:spPr bwMode="auto">
          <a:xfrm>
            <a:off x="1100138" y="3170238"/>
            <a:ext cx="130175" cy="12858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500"/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34840" name="Rectangle 24"/>
          <p:cNvSpPr>
            <a:spLocks noChangeArrowheads="1"/>
          </p:cNvSpPr>
          <p:nvPr/>
        </p:nvSpPr>
        <p:spPr bwMode="auto">
          <a:xfrm>
            <a:off x="0" y="7588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4841" name="Rectangle 26"/>
          <p:cNvSpPr>
            <a:spLocks noChangeArrowheads="1"/>
          </p:cNvSpPr>
          <p:nvPr/>
        </p:nvSpPr>
        <p:spPr bwMode="auto">
          <a:xfrm>
            <a:off x="0" y="7699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pic>
        <p:nvPicPr>
          <p:cNvPr id="34842" name="Picture 25" descr="Wor67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5475" y="636750"/>
            <a:ext cx="4227513" cy="296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7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1700" smtClean="0"/>
              <a:t>Historical Buffer Evaluation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Lean-ADV-330</a:t>
            </a:r>
            <a:endParaRPr lang="en-US"/>
          </a:p>
        </p:txBody>
      </p:sp>
      <p:pic>
        <p:nvPicPr>
          <p:cNvPr id="35843" name="Picture 26" descr="Wor7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25" y="640595"/>
            <a:ext cx="424497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Rectangle 2"/>
          <p:cNvSpPr>
            <a:spLocks noChangeArrowheads="1"/>
          </p:cNvSpPr>
          <p:nvPr/>
        </p:nvSpPr>
        <p:spPr bwMode="auto">
          <a:xfrm>
            <a:off x="0" y="1306513"/>
            <a:ext cx="5486400" cy="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5845" name="Rectangle 3"/>
          <p:cNvSpPr>
            <a:spLocks noChangeArrowheads="1"/>
          </p:cNvSpPr>
          <p:nvPr/>
        </p:nvSpPr>
        <p:spPr bwMode="auto">
          <a:xfrm>
            <a:off x="0" y="78898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5846" name="Rectangle 4"/>
          <p:cNvSpPr>
            <a:spLocks noChangeArrowheads="1"/>
          </p:cNvSpPr>
          <p:nvPr/>
        </p:nvSpPr>
        <p:spPr bwMode="auto">
          <a:xfrm>
            <a:off x="0" y="7207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5848" name="Rectangle 6"/>
          <p:cNvSpPr>
            <a:spLocks noChangeArrowheads="1"/>
          </p:cNvSpPr>
          <p:nvPr/>
        </p:nvSpPr>
        <p:spPr bwMode="auto">
          <a:xfrm>
            <a:off x="1096963" y="777875"/>
            <a:ext cx="133350" cy="1603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700">
                <a:latin typeface="Garamond" pitchFamily="18" charset="0"/>
                <a:cs typeface="Times New Roman" pitchFamily="18" charset="0"/>
              </a:rPr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35849" name="Rectangle 7"/>
          <p:cNvSpPr>
            <a:spLocks noChangeArrowheads="1"/>
          </p:cNvSpPr>
          <p:nvPr/>
        </p:nvSpPr>
        <p:spPr bwMode="auto">
          <a:xfrm>
            <a:off x="1096963" y="3209925"/>
            <a:ext cx="130175" cy="1285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500"/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35850" name="Rectangle 8"/>
          <p:cNvSpPr>
            <a:spLocks noChangeArrowheads="1"/>
          </p:cNvSpPr>
          <p:nvPr/>
        </p:nvSpPr>
        <p:spPr bwMode="auto">
          <a:xfrm>
            <a:off x="0" y="7699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5851" name="Rectangle 9"/>
          <p:cNvSpPr>
            <a:spLocks noChangeArrowheads="1"/>
          </p:cNvSpPr>
          <p:nvPr/>
        </p:nvSpPr>
        <p:spPr bwMode="auto">
          <a:xfrm>
            <a:off x="0" y="7318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5852" name="Rectangle 10"/>
          <p:cNvSpPr>
            <a:spLocks noChangeArrowheads="1"/>
          </p:cNvSpPr>
          <p:nvPr/>
        </p:nvSpPr>
        <p:spPr bwMode="auto">
          <a:xfrm>
            <a:off x="0" y="7953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5853" name="Rectangle 11"/>
          <p:cNvSpPr>
            <a:spLocks noChangeArrowheads="1"/>
          </p:cNvSpPr>
          <p:nvPr/>
        </p:nvSpPr>
        <p:spPr bwMode="auto">
          <a:xfrm>
            <a:off x="0" y="7985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5854" name="Rectangle 12"/>
          <p:cNvSpPr>
            <a:spLocks noChangeArrowheads="1"/>
          </p:cNvSpPr>
          <p:nvPr/>
        </p:nvSpPr>
        <p:spPr bwMode="auto">
          <a:xfrm>
            <a:off x="0" y="7985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5855" name="Rectangle 13"/>
          <p:cNvSpPr>
            <a:spLocks noChangeArrowheads="1"/>
          </p:cNvSpPr>
          <p:nvPr/>
        </p:nvSpPr>
        <p:spPr bwMode="auto">
          <a:xfrm>
            <a:off x="0" y="81756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5856" name="Rectangle 14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5857" name="Rectangle 15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5858" name="Rectangle 16"/>
          <p:cNvSpPr>
            <a:spLocks noChangeArrowheads="1"/>
          </p:cNvSpPr>
          <p:nvPr/>
        </p:nvSpPr>
        <p:spPr bwMode="auto">
          <a:xfrm>
            <a:off x="0" y="133826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5859" name="Rectangle 17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5860" name="Rectangle 18"/>
          <p:cNvSpPr>
            <a:spLocks noChangeArrowheads="1"/>
          </p:cNvSpPr>
          <p:nvPr/>
        </p:nvSpPr>
        <p:spPr bwMode="auto">
          <a:xfrm>
            <a:off x="0" y="66675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5861" name="Rectangle 19"/>
          <p:cNvSpPr>
            <a:spLocks noChangeArrowheads="1"/>
          </p:cNvSpPr>
          <p:nvPr/>
        </p:nvSpPr>
        <p:spPr bwMode="auto">
          <a:xfrm>
            <a:off x="0" y="7588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5862" name="Rectangle 20"/>
          <p:cNvSpPr>
            <a:spLocks noChangeArrowheads="1"/>
          </p:cNvSpPr>
          <p:nvPr/>
        </p:nvSpPr>
        <p:spPr bwMode="auto">
          <a:xfrm>
            <a:off x="0" y="7096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5863" name="Rectangle 21"/>
          <p:cNvSpPr>
            <a:spLocks noChangeArrowheads="1"/>
          </p:cNvSpPr>
          <p:nvPr/>
        </p:nvSpPr>
        <p:spPr bwMode="auto">
          <a:xfrm>
            <a:off x="0" y="78105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5864" name="Rectangle 22"/>
          <p:cNvSpPr>
            <a:spLocks noChangeArrowheads="1"/>
          </p:cNvSpPr>
          <p:nvPr/>
        </p:nvSpPr>
        <p:spPr bwMode="auto">
          <a:xfrm>
            <a:off x="1100138" y="3170238"/>
            <a:ext cx="130175" cy="12858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500"/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35865" name="Rectangle 23"/>
          <p:cNvSpPr>
            <a:spLocks noChangeArrowheads="1"/>
          </p:cNvSpPr>
          <p:nvPr/>
        </p:nvSpPr>
        <p:spPr bwMode="auto">
          <a:xfrm>
            <a:off x="0" y="7588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5866" name="Rectangle 24"/>
          <p:cNvSpPr>
            <a:spLocks noChangeArrowheads="1"/>
          </p:cNvSpPr>
          <p:nvPr/>
        </p:nvSpPr>
        <p:spPr bwMode="auto">
          <a:xfrm>
            <a:off x="0" y="7699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5867" name="Rectangle 27"/>
          <p:cNvSpPr>
            <a:spLocks noChangeArrowheads="1"/>
          </p:cNvSpPr>
          <p:nvPr/>
        </p:nvSpPr>
        <p:spPr bwMode="auto">
          <a:xfrm>
            <a:off x="0" y="77787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1700" smtClean="0"/>
              <a:t>Inventory Validation Report Selection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Lean-ADV-340</a:t>
            </a:r>
            <a:endParaRPr lang="en-US"/>
          </a:p>
        </p:txBody>
      </p:sp>
      <p:sp>
        <p:nvSpPr>
          <p:cNvPr id="36867" name="Rectangle 2"/>
          <p:cNvSpPr>
            <a:spLocks noChangeArrowheads="1"/>
          </p:cNvSpPr>
          <p:nvPr/>
        </p:nvSpPr>
        <p:spPr bwMode="auto">
          <a:xfrm>
            <a:off x="0" y="1306513"/>
            <a:ext cx="5486400" cy="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6868" name="Rectangle 3"/>
          <p:cNvSpPr>
            <a:spLocks noChangeArrowheads="1"/>
          </p:cNvSpPr>
          <p:nvPr/>
        </p:nvSpPr>
        <p:spPr bwMode="auto">
          <a:xfrm>
            <a:off x="0" y="78898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6869" name="Rectangle 4"/>
          <p:cNvSpPr>
            <a:spLocks noChangeArrowheads="1"/>
          </p:cNvSpPr>
          <p:nvPr/>
        </p:nvSpPr>
        <p:spPr bwMode="auto">
          <a:xfrm>
            <a:off x="0" y="7207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6871" name="Rectangle 6"/>
          <p:cNvSpPr>
            <a:spLocks noChangeArrowheads="1"/>
          </p:cNvSpPr>
          <p:nvPr/>
        </p:nvSpPr>
        <p:spPr bwMode="auto">
          <a:xfrm>
            <a:off x="1096963" y="777875"/>
            <a:ext cx="133350" cy="1603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700">
                <a:latin typeface="Garamond" pitchFamily="18" charset="0"/>
                <a:cs typeface="Times New Roman" pitchFamily="18" charset="0"/>
              </a:rPr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36872" name="Rectangle 7"/>
          <p:cNvSpPr>
            <a:spLocks noChangeArrowheads="1"/>
          </p:cNvSpPr>
          <p:nvPr/>
        </p:nvSpPr>
        <p:spPr bwMode="auto">
          <a:xfrm>
            <a:off x="1096963" y="3209925"/>
            <a:ext cx="130175" cy="1285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500"/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36873" name="Rectangle 8"/>
          <p:cNvSpPr>
            <a:spLocks noChangeArrowheads="1"/>
          </p:cNvSpPr>
          <p:nvPr/>
        </p:nvSpPr>
        <p:spPr bwMode="auto">
          <a:xfrm>
            <a:off x="0" y="7699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6874" name="Rectangle 9"/>
          <p:cNvSpPr>
            <a:spLocks noChangeArrowheads="1"/>
          </p:cNvSpPr>
          <p:nvPr/>
        </p:nvSpPr>
        <p:spPr bwMode="auto">
          <a:xfrm>
            <a:off x="0" y="7318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6875" name="Rectangle 10"/>
          <p:cNvSpPr>
            <a:spLocks noChangeArrowheads="1"/>
          </p:cNvSpPr>
          <p:nvPr/>
        </p:nvSpPr>
        <p:spPr bwMode="auto">
          <a:xfrm>
            <a:off x="0" y="7953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6876" name="Rectangle 11"/>
          <p:cNvSpPr>
            <a:spLocks noChangeArrowheads="1"/>
          </p:cNvSpPr>
          <p:nvPr/>
        </p:nvSpPr>
        <p:spPr bwMode="auto">
          <a:xfrm>
            <a:off x="0" y="7985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6877" name="Rectangle 12"/>
          <p:cNvSpPr>
            <a:spLocks noChangeArrowheads="1"/>
          </p:cNvSpPr>
          <p:nvPr/>
        </p:nvSpPr>
        <p:spPr bwMode="auto">
          <a:xfrm>
            <a:off x="0" y="7985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6878" name="Rectangle 13"/>
          <p:cNvSpPr>
            <a:spLocks noChangeArrowheads="1"/>
          </p:cNvSpPr>
          <p:nvPr/>
        </p:nvSpPr>
        <p:spPr bwMode="auto">
          <a:xfrm>
            <a:off x="0" y="81756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6879" name="Rectangle 14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6880" name="Rectangle 15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6881" name="Rectangle 16"/>
          <p:cNvSpPr>
            <a:spLocks noChangeArrowheads="1"/>
          </p:cNvSpPr>
          <p:nvPr/>
        </p:nvSpPr>
        <p:spPr bwMode="auto">
          <a:xfrm>
            <a:off x="0" y="133826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6882" name="Rectangle 17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6883" name="Rectangle 18"/>
          <p:cNvSpPr>
            <a:spLocks noChangeArrowheads="1"/>
          </p:cNvSpPr>
          <p:nvPr/>
        </p:nvSpPr>
        <p:spPr bwMode="auto">
          <a:xfrm>
            <a:off x="0" y="66675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6884" name="Rectangle 19"/>
          <p:cNvSpPr>
            <a:spLocks noChangeArrowheads="1"/>
          </p:cNvSpPr>
          <p:nvPr/>
        </p:nvSpPr>
        <p:spPr bwMode="auto">
          <a:xfrm>
            <a:off x="0" y="7588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6885" name="Rectangle 20"/>
          <p:cNvSpPr>
            <a:spLocks noChangeArrowheads="1"/>
          </p:cNvSpPr>
          <p:nvPr/>
        </p:nvSpPr>
        <p:spPr bwMode="auto">
          <a:xfrm>
            <a:off x="0" y="7096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6886" name="Rectangle 23"/>
          <p:cNvSpPr>
            <a:spLocks noChangeArrowheads="1"/>
          </p:cNvSpPr>
          <p:nvPr/>
        </p:nvSpPr>
        <p:spPr bwMode="auto">
          <a:xfrm>
            <a:off x="0" y="78105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pic>
        <p:nvPicPr>
          <p:cNvPr id="36887" name="Picture 22" descr="Wor74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795" y="645853"/>
            <a:ext cx="4241800" cy="29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4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1700" smtClean="0"/>
              <a:t>Inventory Validation Report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Lean-ADV-350</a:t>
            </a:r>
            <a:endParaRPr lang="en-US"/>
          </a:p>
        </p:txBody>
      </p:sp>
      <p:sp>
        <p:nvSpPr>
          <p:cNvPr id="37891" name="Rectangle 2"/>
          <p:cNvSpPr>
            <a:spLocks noChangeArrowheads="1"/>
          </p:cNvSpPr>
          <p:nvPr/>
        </p:nvSpPr>
        <p:spPr bwMode="auto">
          <a:xfrm>
            <a:off x="0" y="1306513"/>
            <a:ext cx="5486400" cy="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7892" name="Rectangle 3"/>
          <p:cNvSpPr>
            <a:spLocks noChangeArrowheads="1"/>
          </p:cNvSpPr>
          <p:nvPr/>
        </p:nvSpPr>
        <p:spPr bwMode="auto">
          <a:xfrm>
            <a:off x="0" y="78898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7893" name="Rectangle 4"/>
          <p:cNvSpPr>
            <a:spLocks noChangeArrowheads="1"/>
          </p:cNvSpPr>
          <p:nvPr/>
        </p:nvSpPr>
        <p:spPr bwMode="auto">
          <a:xfrm>
            <a:off x="0" y="7207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7895" name="Rectangle 6"/>
          <p:cNvSpPr>
            <a:spLocks noChangeArrowheads="1"/>
          </p:cNvSpPr>
          <p:nvPr/>
        </p:nvSpPr>
        <p:spPr bwMode="auto">
          <a:xfrm>
            <a:off x="1096963" y="777875"/>
            <a:ext cx="133350" cy="1603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700">
                <a:latin typeface="Garamond" pitchFamily="18" charset="0"/>
                <a:cs typeface="Times New Roman" pitchFamily="18" charset="0"/>
              </a:rPr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37896" name="Rectangle 7"/>
          <p:cNvSpPr>
            <a:spLocks noChangeArrowheads="1"/>
          </p:cNvSpPr>
          <p:nvPr/>
        </p:nvSpPr>
        <p:spPr bwMode="auto">
          <a:xfrm>
            <a:off x="1096963" y="3209925"/>
            <a:ext cx="130175" cy="1285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500"/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37897" name="Rectangle 8"/>
          <p:cNvSpPr>
            <a:spLocks noChangeArrowheads="1"/>
          </p:cNvSpPr>
          <p:nvPr/>
        </p:nvSpPr>
        <p:spPr bwMode="auto">
          <a:xfrm>
            <a:off x="0" y="7699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7898" name="Rectangle 9"/>
          <p:cNvSpPr>
            <a:spLocks noChangeArrowheads="1"/>
          </p:cNvSpPr>
          <p:nvPr/>
        </p:nvSpPr>
        <p:spPr bwMode="auto">
          <a:xfrm>
            <a:off x="0" y="7318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7899" name="Rectangle 10"/>
          <p:cNvSpPr>
            <a:spLocks noChangeArrowheads="1"/>
          </p:cNvSpPr>
          <p:nvPr/>
        </p:nvSpPr>
        <p:spPr bwMode="auto">
          <a:xfrm>
            <a:off x="0" y="7953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7900" name="Rectangle 11"/>
          <p:cNvSpPr>
            <a:spLocks noChangeArrowheads="1"/>
          </p:cNvSpPr>
          <p:nvPr/>
        </p:nvSpPr>
        <p:spPr bwMode="auto">
          <a:xfrm>
            <a:off x="0" y="7985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7901" name="Rectangle 12"/>
          <p:cNvSpPr>
            <a:spLocks noChangeArrowheads="1"/>
          </p:cNvSpPr>
          <p:nvPr/>
        </p:nvSpPr>
        <p:spPr bwMode="auto">
          <a:xfrm>
            <a:off x="0" y="7985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7902" name="Rectangle 13"/>
          <p:cNvSpPr>
            <a:spLocks noChangeArrowheads="1"/>
          </p:cNvSpPr>
          <p:nvPr/>
        </p:nvSpPr>
        <p:spPr bwMode="auto">
          <a:xfrm>
            <a:off x="0" y="81756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7903" name="Rectangle 14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7904" name="Rectangle 15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7905" name="Rectangle 16"/>
          <p:cNvSpPr>
            <a:spLocks noChangeArrowheads="1"/>
          </p:cNvSpPr>
          <p:nvPr/>
        </p:nvSpPr>
        <p:spPr bwMode="auto">
          <a:xfrm>
            <a:off x="0" y="133826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7906" name="Rectangle 17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7907" name="Rectangle 18"/>
          <p:cNvSpPr>
            <a:spLocks noChangeArrowheads="1"/>
          </p:cNvSpPr>
          <p:nvPr/>
        </p:nvSpPr>
        <p:spPr bwMode="auto">
          <a:xfrm>
            <a:off x="0" y="66675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7908" name="Rectangle 19"/>
          <p:cNvSpPr>
            <a:spLocks noChangeArrowheads="1"/>
          </p:cNvSpPr>
          <p:nvPr/>
        </p:nvSpPr>
        <p:spPr bwMode="auto">
          <a:xfrm>
            <a:off x="0" y="7588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7909" name="Rectangle 20"/>
          <p:cNvSpPr>
            <a:spLocks noChangeArrowheads="1"/>
          </p:cNvSpPr>
          <p:nvPr/>
        </p:nvSpPr>
        <p:spPr bwMode="auto">
          <a:xfrm>
            <a:off x="0" y="7096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7910" name="Rectangle 21"/>
          <p:cNvSpPr>
            <a:spLocks noChangeArrowheads="1"/>
          </p:cNvSpPr>
          <p:nvPr/>
        </p:nvSpPr>
        <p:spPr bwMode="auto">
          <a:xfrm>
            <a:off x="0" y="78105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pic>
        <p:nvPicPr>
          <p:cNvPr id="37911" name="Picture 23" descr="Wor74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720" y="586548"/>
            <a:ext cx="4424363" cy="294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12" name="Rectangle 25"/>
          <p:cNvSpPr>
            <a:spLocks noChangeArrowheads="1"/>
          </p:cNvSpPr>
          <p:nvPr/>
        </p:nvSpPr>
        <p:spPr bwMode="auto">
          <a:xfrm>
            <a:off x="1100138" y="3170238"/>
            <a:ext cx="130175" cy="12858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500"/>
              <a:t> </a:t>
            </a:r>
            <a:endParaRPr lang="en-US" sz="14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9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1700" smtClean="0"/>
              <a:t>Missing Kanbans Report Selection Criteria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Lean-ADV-360</a:t>
            </a:r>
            <a:endParaRPr lang="en-US"/>
          </a:p>
        </p:txBody>
      </p:sp>
      <p:pic>
        <p:nvPicPr>
          <p:cNvPr id="38915" name="Picture 24" descr="Wor74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9763" y="625390"/>
            <a:ext cx="4205287" cy="297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Rectangle 2"/>
          <p:cNvSpPr>
            <a:spLocks noChangeArrowheads="1"/>
          </p:cNvSpPr>
          <p:nvPr/>
        </p:nvSpPr>
        <p:spPr bwMode="auto">
          <a:xfrm>
            <a:off x="0" y="1306513"/>
            <a:ext cx="5486400" cy="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8917" name="Rectangle 3"/>
          <p:cNvSpPr>
            <a:spLocks noChangeArrowheads="1"/>
          </p:cNvSpPr>
          <p:nvPr/>
        </p:nvSpPr>
        <p:spPr bwMode="auto">
          <a:xfrm>
            <a:off x="0" y="78898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8918" name="Rectangle 4"/>
          <p:cNvSpPr>
            <a:spLocks noChangeArrowheads="1"/>
          </p:cNvSpPr>
          <p:nvPr/>
        </p:nvSpPr>
        <p:spPr bwMode="auto">
          <a:xfrm>
            <a:off x="0" y="7207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8920" name="Rectangle 6"/>
          <p:cNvSpPr>
            <a:spLocks noChangeArrowheads="1"/>
          </p:cNvSpPr>
          <p:nvPr/>
        </p:nvSpPr>
        <p:spPr bwMode="auto">
          <a:xfrm>
            <a:off x="1096963" y="777875"/>
            <a:ext cx="133350" cy="1603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700">
                <a:latin typeface="Garamond" pitchFamily="18" charset="0"/>
                <a:cs typeface="Times New Roman" pitchFamily="18" charset="0"/>
              </a:rPr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38921" name="Rectangle 7"/>
          <p:cNvSpPr>
            <a:spLocks noChangeArrowheads="1"/>
          </p:cNvSpPr>
          <p:nvPr/>
        </p:nvSpPr>
        <p:spPr bwMode="auto">
          <a:xfrm>
            <a:off x="1096963" y="3209925"/>
            <a:ext cx="130175" cy="1285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500"/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38922" name="Rectangle 8"/>
          <p:cNvSpPr>
            <a:spLocks noChangeArrowheads="1"/>
          </p:cNvSpPr>
          <p:nvPr/>
        </p:nvSpPr>
        <p:spPr bwMode="auto">
          <a:xfrm>
            <a:off x="0" y="7699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8923" name="Rectangle 9"/>
          <p:cNvSpPr>
            <a:spLocks noChangeArrowheads="1"/>
          </p:cNvSpPr>
          <p:nvPr/>
        </p:nvSpPr>
        <p:spPr bwMode="auto">
          <a:xfrm>
            <a:off x="0" y="7318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8924" name="Rectangle 10"/>
          <p:cNvSpPr>
            <a:spLocks noChangeArrowheads="1"/>
          </p:cNvSpPr>
          <p:nvPr/>
        </p:nvSpPr>
        <p:spPr bwMode="auto">
          <a:xfrm>
            <a:off x="0" y="7953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8925" name="Rectangle 11"/>
          <p:cNvSpPr>
            <a:spLocks noChangeArrowheads="1"/>
          </p:cNvSpPr>
          <p:nvPr/>
        </p:nvSpPr>
        <p:spPr bwMode="auto">
          <a:xfrm>
            <a:off x="0" y="7985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8926" name="Rectangle 12"/>
          <p:cNvSpPr>
            <a:spLocks noChangeArrowheads="1"/>
          </p:cNvSpPr>
          <p:nvPr/>
        </p:nvSpPr>
        <p:spPr bwMode="auto">
          <a:xfrm>
            <a:off x="0" y="7985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8927" name="Rectangle 13"/>
          <p:cNvSpPr>
            <a:spLocks noChangeArrowheads="1"/>
          </p:cNvSpPr>
          <p:nvPr/>
        </p:nvSpPr>
        <p:spPr bwMode="auto">
          <a:xfrm>
            <a:off x="0" y="81756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8928" name="Rectangle 14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8929" name="Rectangle 15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8930" name="Rectangle 16"/>
          <p:cNvSpPr>
            <a:spLocks noChangeArrowheads="1"/>
          </p:cNvSpPr>
          <p:nvPr/>
        </p:nvSpPr>
        <p:spPr bwMode="auto">
          <a:xfrm>
            <a:off x="0" y="133826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8931" name="Rectangle 17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8932" name="Rectangle 18"/>
          <p:cNvSpPr>
            <a:spLocks noChangeArrowheads="1"/>
          </p:cNvSpPr>
          <p:nvPr/>
        </p:nvSpPr>
        <p:spPr bwMode="auto">
          <a:xfrm>
            <a:off x="0" y="66675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8933" name="Rectangle 19"/>
          <p:cNvSpPr>
            <a:spLocks noChangeArrowheads="1"/>
          </p:cNvSpPr>
          <p:nvPr/>
        </p:nvSpPr>
        <p:spPr bwMode="auto">
          <a:xfrm>
            <a:off x="0" y="7588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8934" name="Rectangle 20"/>
          <p:cNvSpPr>
            <a:spLocks noChangeArrowheads="1"/>
          </p:cNvSpPr>
          <p:nvPr/>
        </p:nvSpPr>
        <p:spPr bwMode="auto">
          <a:xfrm>
            <a:off x="0" y="7096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8935" name="Rectangle 21"/>
          <p:cNvSpPr>
            <a:spLocks noChangeArrowheads="1"/>
          </p:cNvSpPr>
          <p:nvPr/>
        </p:nvSpPr>
        <p:spPr bwMode="auto">
          <a:xfrm>
            <a:off x="0" y="78105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8936" name="Rectangle 23"/>
          <p:cNvSpPr>
            <a:spLocks noChangeArrowheads="1"/>
          </p:cNvSpPr>
          <p:nvPr/>
        </p:nvSpPr>
        <p:spPr bwMode="auto">
          <a:xfrm>
            <a:off x="1100138" y="3170238"/>
            <a:ext cx="130175" cy="12858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500"/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38937" name="Rectangle 25"/>
          <p:cNvSpPr>
            <a:spLocks noChangeArrowheads="1"/>
          </p:cNvSpPr>
          <p:nvPr/>
        </p:nvSpPr>
        <p:spPr bwMode="auto">
          <a:xfrm>
            <a:off x="0" y="7588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3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1700" smtClean="0"/>
              <a:t>Missing Kanbans Report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Lean-ADV-370</a:t>
            </a:r>
            <a:endParaRPr lang="en-US"/>
          </a:p>
        </p:txBody>
      </p:sp>
      <p:pic>
        <p:nvPicPr>
          <p:cNvPr id="39939" name="Picture 27" descr="Wor7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3620" y="582455"/>
            <a:ext cx="3990975" cy="297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Rectangle 3"/>
          <p:cNvSpPr>
            <a:spLocks noChangeArrowheads="1"/>
          </p:cNvSpPr>
          <p:nvPr/>
        </p:nvSpPr>
        <p:spPr bwMode="auto">
          <a:xfrm>
            <a:off x="0" y="1306513"/>
            <a:ext cx="5486400" cy="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9941" name="Rectangle 4"/>
          <p:cNvSpPr>
            <a:spLocks noChangeArrowheads="1"/>
          </p:cNvSpPr>
          <p:nvPr/>
        </p:nvSpPr>
        <p:spPr bwMode="auto">
          <a:xfrm>
            <a:off x="0" y="78898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9942" name="Rectangle 5"/>
          <p:cNvSpPr>
            <a:spLocks noChangeArrowheads="1"/>
          </p:cNvSpPr>
          <p:nvPr/>
        </p:nvSpPr>
        <p:spPr bwMode="auto">
          <a:xfrm>
            <a:off x="0" y="7207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9944" name="Rectangle 7"/>
          <p:cNvSpPr>
            <a:spLocks noChangeArrowheads="1"/>
          </p:cNvSpPr>
          <p:nvPr/>
        </p:nvSpPr>
        <p:spPr bwMode="auto">
          <a:xfrm>
            <a:off x="1096963" y="777875"/>
            <a:ext cx="133350" cy="1603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700">
                <a:latin typeface="Garamond" pitchFamily="18" charset="0"/>
                <a:cs typeface="Times New Roman" pitchFamily="18" charset="0"/>
              </a:rPr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39945" name="Rectangle 8"/>
          <p:cNvSpPr>
            <a:spLocks noChangeArrowheads="1"/>
          </p:cNvSpPr>
          <p:nvPr/>
        </p:nvSpPr>
        <p:spPr bwMode="auto">
          <a:xfrm>
            <a:off x="1096963" y="3209925"/>
            <a:ext cx="130175" cy="1285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500"/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39946" name="Rectangle 9"/>
          <p:cNvSpPr>
            <a:spLocks noChangeArrowheads="1"/>
          </p:cNvSpPr>
          <p:nvPr/>
        </p:nvSpPr>
        <p:spPr bwMode="auto">
          <a:xfrm>
            <a:off x="0" y="7699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9947" name="Rectangle 10"/>
          <p:cNvSpPr>
            <a:spLocks noChangeArrowheads="1"/>
          </p:cNvSpPr>
          <p:nvPr/>
        </p:nvSpPr>
        <p:spPr bwMode="auto">
          <a:xfrm>
            <a:off x="0" y="7318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9948" name="Rectangle 11"/>
          <p:cNvSpPr>
            <a:spLocks noChangeArrowheads="1"/>
          </p:cNvSpPr>
          <p:nvPr/>
        </p:nvSpPr>
        <p:spPr bwMode="auto">
          <a:xfrm>
            <a:off x="0" y="7953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9949" name="Rectangle 12"/>
          <p:cNvSpPr>
            <a:spLocks noChangeArrowheads="1"/>
          </p:cNvSpPr>
          <p:nvPr/>
        </p:nvSpPr>
        <p:spPr bwMode="auto">
          <a:xfrm>
            <a:off x="0" y="7985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9950" name="Rectangle 13"/>
          <p:cNvSpPr>
            <a:spLocks noChangeArrowheads="1"/>
          </p:cNvSpPr>
          <p:nvPr/>
        </p:nvSpPr>
        <p:spPr bwMode="auto">
          <a:xfrm>
            <a:off x="0" y="7985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9951" name="Rectangle 14"/>
          <p:cNvSpPr>
            <a:spLocks noChangeArrowheads="1"/>
          </p:cNvSpPr>
          <p:nvPr/>
        </p:nvSpPr>
        <p:spPr bwMode="auto">
          <a:xfrm>
            <a:off x="0" y="81756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9952" name="Rectangle 15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9953" name="Rectangle 16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9954" name="Rectangle 17"/>
          <p:cNvSpPr>
            <a:spLocks noChangeArrowheads="1"/>
          </p:cNvSpPr>
          <p:nvPr/>
        </p:nvSpPr>
        <p:spPr bwMode="auto">
          <a:xfrm>
            <a:off x="0" y="133826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9955" name="Rectangle 18"/>
          <p:cNvSpPr>
            <a:spLocks noChangeArrowheads="1"/>
          </p:cNvSpPr>
          <p:nvPr/>
        </p:nvSpPr>
        <p:spPr bwMode="auto">
          <a:xfrm>
            <a:off x="0" y="78740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9956" name="Rectangle 19"/>
          <p:cNvSpPr>
            <a:spLocks noChangeArrowheads="1"/>
          </p:cNvSpPr>
          <p:nvPr/>
        </p:nvSpPr>
        <p:spPr bwMode="auto">
          <a:xfrm>
            <a:off x="0" y="66675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9957" name="Rectangle 20"/>
          <p:cNvSpPr>
            <a:spLocks noChangeArrowheads="1"/>
          </p:cNvSpPr>
          <p:nvPr/>
        </p:nvSpPr>
        <p:spPr bwMode="auto">
          <a:xfrm>
            <a:off x="0" y="7588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9958" name="Rectangle 21"/>
          <p:cNvSpPr>
            <a:spLocks noChangeArrowheads="1"/>
          </p:cNvSpPr>
          <p:nvPr/>
        </p:nvSpPr>
        <p:spPr bwMode="auto">
          <a:xfrm>
            <a:off x="0" y="709613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9959" name="Rectangle 22"/>
          <p:cNvSpPr>
            <a:spLocks noChangeArrowheads="1"/>
          </p:cNvSpPr>
          <p:nvPr/>
        </p:nvSpPr>
        <p:spPr bwMode="auto">
          <a:xfrm>
            <a:off x="0" y="781050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39960" name="Rectangle 23"/>
          <p:cNvSpPr>
            <a:spLocks noChangeArrowheads="1"/>
          </p:cNvSpPr>
          <p:nvPr/>
        </p:nvSpPr>
        <p:spPr bwMode="auto">
          <a:xfrm>
            <a:off x="1100138" y="3170238"/>
            <a:ext cx="130175" cy="12858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500"/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39961" name="Rectangle 24"/>
          <p:cNvSpPr>
            <a:spLocks noChangeArrowheads="1"/>
          </p:cNvSpPr>
          <p:nvPr/>
        </p:nvSpPr>
        <p:spPr bwMode="auto">
          <a:xfrm>
            <a:off x="0" y="7588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0"/>
              </a:spcBef>
              <a:buClr>
                <a:srgbClr val="C0C0C0"/>
              </a:buClr>
              <a:buSzPct val="125000"/>
              <a:buFont typeface="Wingdings" pitchFamily="2" charset="2"/>
              <a:buChar char="ü"/>
            </a:pPr>
            <a:r>
              <a:rPr lang="en-US" sz="1400" dirty="0" smtClean="0">
                <a:solidFill>
                  <a:srgbClr val="C0C0C0"/>
                </a:solidFill>
              </a:rPr>
              <a:t>Value Stream Modeling in QAD Lean – Complete Setup/Advanced Settings</a:t>
            </a:r>
            <a:endParaRPr lang="en-US" b="1" dirty="0" smtClean="0">
              <a:solidFill>
                <a:srgbClr val="C0C0C0"/>
              </a:solidFill>
            </a:endParaRPr>
          </a:p>
          <a:p>
            <a:pPr eaLnBrk="1" hangingPunct="1">
              <a:lnSpc>
                <a:spcPct val="120000"/>
              </a:lnSpc>
              <a:buClr>
                <a:srgbClr val="C0C0C0"/>
              </a:buClr>
              <a:buSzPct val="125000"/>
              <a:buFont typeface="Wingdings" pitchFamily="2" charset="2"/>
              <a:buChar char="ü"/>
            </a:pPr>
            <a:r>
              <a:rPr lang="en-US" sz="1400" dirty="0" err="1" smtClean="0">
                <a:solidFill>
                  <a:srgbClr val="C0C0C0"/>
                </a:solidFill>
              </a:rPr>
              <a:t>Kanban</a:t>
            </a:r>
            <a:r>
              <a:rPr lang="en-US" sz="1400" dirty="0" smtClean="0">
                <a:solidFill>
                  <a:srgbClr val="C0C0C0"/>
                </a:solidFill>
              </a:rPr>
              <a:t> Planning and Loop Sizing in QAD Lean – Additional Functions</a:t>
            </a:r>
          </a:p>
          <a:p>
            <a:pPr eaLnBrk="1" hangingPunct="1">
              <a:lnSpc>
                <a:spcPct val="120000"/>
              </a:lnSpc>
              <a:buClr>
                <a:srgbClr val="C0C0C0"/>
              </a:buClr>
              <a:buSzPct val="125000"/>
              <a:buFont typeface="Wingdings" pitchFamily="2" charset="2"/>
              <a:buChar char="ü"/>
            </a:pPr>
            <a:r>
              <a:rPr lang="en-US" sz="1400" dirty="0" err="1" smtClean="0">
                <a:solidFill>
                  <a:srgbClr val="C0C0C0"/>
                </a:solidFill>
              </a:rPr>
              <a:t>Kanban</a:t>
            </a:r>
            <a:r>
              <a:rPr lang="en-US" sz="1400" dirty="0" smtClean="0">
                <a:solidFill>
                  <a:srgbClr val="C0C0C0"/>
                </a:solidFill>
              </a:rPr>
              <a:t> Management and Tracking – Advanced Functions in QAD Lean</a:t>
            </a:r>
          </a:p>
          <a:p>
            <a:pPr eaLnBrk="1" hangingPunct="1">
              <a:lnSpc>
                <a:spcPct val="120000"/>
              </a:lnSpc>
              <a:buClr>
                <a:srgbClr val="C0C0C0"/>
              </a:buClr>
              <a:buSzPct val="125000"/>
              <a:buFont typeface="Wingdings" pitchFamily="2" charset="2"/>
              <a:buChar char="ü"/>
            </a:pPr>
            <a:r>
              <a:rPr lang="en-US" sz="1400" dirty="0" smtClean="0">
                <a:solidFill>
                  <a:srgbClr val="C0C0C0"/>
                </a:solidFill>
              </a:rPr>
              <a:t>Additional Functionality</a:t>
            </a:r>
          </a:p>
          <a:p>
            <a:pPr eaLnBrk="1" hangingPunct="1">
              <a:lnSpc>
                <a:spcPct val="120000"/>
              </a:lnSpc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z="1400" dirty="0" smtClean="0"/>
              <a:t>Wrap Up/Conclusion</a:t>
            </a:r>
          </a:p>
        </p:txBody>
      </p:sp>
      <p:sp>
        <p:nvSpPr>
          <p:cNvPr id="40964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32915" tIns="16458" rIns="32915" bIns="16458">
            <a:normAutofit/>
          </a:bodyPr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Lean-ADV-380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1700" smtClean="0"/>
              <a:t>Kanban Control File Transaction Control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Lean-ADV-040</a:t>
            </a:r>
            <a:endParaRPr lang="en-US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1306513"/>
            <a:ext cx="5486400" cy="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78898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7207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1096963" y="777875"/>
            <a:ext cx="133350" cy="1603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700">
                <a:latin typeface="Garamond" pitchFamily="18" charset="0"/>
                <a:cs typeface="Times New Roman" pitchFamily="18" charset="0"/>
              </a:rPr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1096963" y="3209925"/>
            <a:ext cx="130175" cy="1285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500"/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6153" name="Rectangle 10"/>
          <p:cNvSpPr>
            <a:spLocks noChangeArrowheads="1"/>
          </p:cNvSpPr>
          <p:nvPr/>
        </p:nvSpPr>
        <p:spPr bwMode="auto">
          <a:xfrm>
            <a:off x="1096963" y="774700"/>
            <a:ext cx="1693862" cy="1603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700">
                <a:latin typeface="Garamond" pitchFamily="18" charset="0"/>
                <a:cs typeface="Times New Roman" pitchFamily="18" charset="0"/>
              </a:rPr>
              <a:t> change the values in the records themselves.  </a:t>
            </a:r>
            <a:endParaRPr lang="en-US" sz="1400">
              <a:latin typeface="Arial" charset="0"/>
            </a:endParaRPr>
          </a:p>
        </p:txBody>
      </p:sp>
      <p:pic>
        <p:nvPicPr>
          <p:cNvPr id="6154" name="Picture 9" descr="Wor6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" y="511410"/>
            <a:ext cx="4371975" cy="319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1700" dirty="0" err="1" smtClean="0"/>
              <a:t>Kanban</a:t>
            </a:r>
            <a:r>
              <a:rPr lang="en-US" sz="1700" dirty="0" smtClean="0"/>
              <a:t> Control File Transaction Event Control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Lean-ADV-050</a:t>
            </a:r>
            <a:endParaRPr lang="en-US"/>
          </a:p>
        </p:txBody>
      </p:sp>
      <p:pic>
        <p:nvPicPr>
          <p:cNvPr id="7171" name="Picture 10" descr="Wor67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563" y="480505"/>
            <a:ext cx="4354512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2"/>
          <p:cNvSpPr>
            <a:spLocks noChangeArrowheads="1"/>
          </p:cNvSpPr>
          <p:nvPr/>
        </p:nvSpPr>
        <p:spPr bwMode="auto">
          <a:xfrm>
            <a:off x="0" y="1306513"/>
            <a:ext cx="5486400" cy="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3" name="Rectangle 3"/>
          <p:cNvSpPr>
            <a:spLocks noChangeArrowheads="1"/>
          </p:cNvSpPr>
          <p:nvPr/>
        </p:nvSpPr>
        <p:spPr bwMode="auto">
          <a:xfrm>
            <a:off x="0" y="78898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7174" name="Rectangle 4"/>
          <p:cNvSpPr>
            <a:spLocks noChangeArrowheads="1"/>
          </p:cNvSpPr>
          <p:nvPr/>
        </p:nvSpPr>
        <p:spPr bwMode="auto">
          <a:xfrm>
            <a:off x="0" y="7207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7176" name="Rectangle 6"/>
          <p:cNvSpPr>
            <a:spLocks noChangeArrowheads="1"/>
          </p:cNvSpPr>
          <p:nvPr/>
        </p:nvSpPr>
        <p:spPr bwMode="auto">
          <a:xfrm>
            <a:off x="1096963" y="777875"/>
            <a:ext cx="133350" cy="1603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700">
                <a:latin typeface="Garamond" pitchFamily="18" charset="0"/>
                <a:cs typeface="Times New Roman" pitchFamily="18" charset="0"/>
              </a:rPr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7177" name="Rectangle 7"/>
          <p:cNvSpPr>
            <a:spLocks noChangeArrowheads="1"/>
          </p:cNvSpPr>
          <p:nvPr/>
        </p:nvSpPr>
        <p:spPr bwMode="auto">
          <a:xfrm>
            <a:off x="1096963" y="3209925"/>
            <a:ext cx="130175" cy="1285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500"/>
              <a:t> </a:t>
            </a:r>
            <a:endParaRPr lang="en-US" sz="14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Control File Settings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dirty="0" smtClean="0"/>
              <a:t>Additional </a:t>
            </a:r>
            <a:r>
              <a:rPr lang="en-US" dirty="0" err="1" smtClean="0"/>
              <a:t>Kanban</a:t>
            </a:r>
            <a:r>
              <a:rPr lang="en-US" dirty="0" smtClean="0"/>
              <a:t> Master Maintenance/</a:t>
            </a:r>
            <a:r>
              <a:rPr lang="en-US" dirty="0" err="1" smtClean="0"/>
              <a:t>Kanban</a:t>
            </a:r>
            <a:r>
              <a:rPr lang="en-US" dirty="0" smtClean="0"/>
              <a:t> Master Copy Fields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Basic Process Calculations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Routing Roll-Up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Calendar Maintenance</a:t>
            </a:r>
          </a:p>
          <a:p>
            <a:pPr eaLnBrk="1" hangingPunct="1">
              <a:lnSpc>
                <a:spcPct val="80000"/>
              </a:lnSpc>
              <a:spcBef>
                <a:spcPts val="300"/>
              </a:spcBef>
              <a:buClr>
                <a:schemeClr val="tx2"/>
              </a:buClr>
              <a:buFont typeface="Wingdings" pitchFamily="2" charset="2"/>
              <a:buNone/>
            </a:pPr>
            <a:endParaRPr lang="en-US" sz="1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1700" smtClean="0"/>
              <a:t>Value Stream Modeling in QAD Lean</a:t>
            </a:r>
            <a:br>
              <a:rPr lang="en-US" sz="1700" smtClean="0"/>
            </a:br>
            <a:r>
              <a:rPr lang="en-US" sz="1700" smtClean="0"/>
              <a:t>          - additional functionality-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Lean-ADV-060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1700" smtClean="0"/>
              <a:t>Kanban Master Maintenance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Lean-ADV-070</a:t>
            </a:r>
            <a:endParaRPr lang="en-US"/>
          </a:p>
        </p:txBody>
      </p:sp>
      <p:pic>
        <p:nvPicPr>
          <p:cNvPr id="9219" name="Picture 9" descr="Wor67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79588"/>
            <a:ext cx="4548187" cy="318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Rectangle 3"/>
          <p:cNvSpPr>
            <a:spLocks noChangeArrowheads="1"/>
          </p:cNvSpPr>
          <p:nvPr/>
        </p:nvSpPr>
        <p:spPr bwMode="auto">
          <a:xfrm>
            <a:off x="0" y="1306513"/>
            <a:ext cx="5486400" cy="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221" name="Rectangle 4"/>
          <p:cNvSpPr>
            <a:spLocks noChangeArrowheads="1"/>
          </p:cNvSpPr>
          <p:nvPr/>
        </p:nvSpPr>
        <p:spPr bwMode="auto">
          <a:xfrm>
            <a:off x="0" y="78898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9222" name="Rectangle 5"/>
          <p:cNvSpPr>
            <a:spLocks noChangeArrowheads="1"/>
          </p:cNvSpPr>
          <p:nvPr/>
        </p:nvSpPr>
        <p:spPr bwMode="auto">
          <a:xfrm>
            <a:off x="0" y="7207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9224" name="Rectangle 7"/>
          <p:cNvSpPr>
            <a:spLocks noChangeArrowheads="1"/>
          </p:cNvSpPr>
          <p:nvPr/>
        </p:nvSpPr>
        <p:spPr bwMode="auto">
          <a:xfrm>
            <a:off x="1096963" y="777875"/>
            <a:ext cx="133350" cy="1603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700">
                <a:latin typeface="Garamond" pitchFamily="18" charset="0"/>
                <a:cs typeface="Times New Roman" pitchFamily="18" charset="0"/>
              </a:rPr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9225" name="Rectangle 8"/>
          <p:cNvSpPr>
            <a:spLocks noChangeArrowheads="1"/>
          </p:cNvSpPr>
          <p:nvPr/>
        </p:nvSpPr>
        <p:spPr bwMode="auto">
          <a:xfrm>
            <a:off x="1096963" y="3209925"/>
            <a:ext cx="130175" cy="1285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500"/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0" y="7699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1700" smtClean="0"/>
              <a:t>Kanban Master Maintenance FIFO Lane Detail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Lean-ADV-080</a:t>
            </a:r>
            <a:endParaRPr lang="en-US"/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0" y="1306513"/>
            <a:ext cx="5486400" cy="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78898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7207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1096963" y="777875"/>
            <a:ext cx="133350" cy="1603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700">
                <a:latin typeface="Garamond" pitchFamily="18" charset="0"/>
                <a:cs typeface="Times New Roman" pitchFamily="18" charset="0"/>
              </a:rPr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1096963" y="3209925"/>
            <a:ext cx="130175" cy="1285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500"/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0" y="7699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0250" name="Rectangle 11"/>
          <p:cNvSpPr>
            <a:spLocks noChangeArrowheads="1"/>
          </p:cNvSpPr>
          <p:nvPr/>
        </p:nvSpPr>
        <p:spPr bwMode="auto">
          <a:xfrm>
            <a:off x="0" y="7318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pic>
        <p:nvPicPr>
          <p:cNvPr id="10251" name="Picture 10" descr="Wor67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" y="499803"/>
            <a:ext cx="4371975" cy="316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en-US" sz="1700" dirty="0" err="1" smtClean="0"/>
              <a:t>Kanban</a:t>
            </a:r>
            <a:r>
              <a:rPr lang="en-US" sz="1700" dirty="0" smtClean="0"/>
              <a:t> Master Maintenance Supermarket Item Detail 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 smtClean="0"/>
              <a:t>Lean-ADV-090</a:t>
            </a:r>
            <a:endParaRPr lang="en-US"/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0" y="1306513"/>
            <a:ext cx="5486400" cy="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268" name="Rectangle 3"/>
          <p:cNvSpPr>
            <a:spLocks noChangeArrowheads="1"/>
          </p:cNvSpPr>
          <p:nvPr/>
        </p:nvSpPr>
        <p:spPr bwMode="auto">
          <a:xfrm>
            <a:off x="0" y="78898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1269" name="Rectangle 4"/>
          <p:cNvSpPr>
            <a:spLocks noChangeArrowheads="1"/>
          </p:cNvSpPr>
          <p:nvPr/>
        </p:nvSpPr>
        <p:spPr bwMode="auto">
          <a:xfrm>
            <a:off x="0" y="720725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1271" name="Rectangle 6"/>
          <p:cNvSpPr>
            <a:spLocks noChangeArrowheads="1"/>
          </p:cNvSpPr>
          <p:nvPr/>
        </p:nvSpPr>
        <p:spPr bwMode="auto">
          <a:xfrm>
            <a:off x="1096963" y="777875"/>
            <a:ext cx="133350" cy="1603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700">
                <a:latin typeface="Garamond" pitchFamily="18" charset="0"/>
                <a:cs typeface="Times New Roman" pitchFamily="18" charset="0"/>
              </a:rPr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11272" name="Rectangle 7"/>
          <p:cNvSpPr>
            <a:spLocks noChangeArrowheads="1"/>
          </p:cNvSpPr>
          <p:nvPr/>
        </p:nvSpPr>
        <p:spPr bwMode="auto">
          <a:xfrm>
            <a:off x="1096963" y="3209925"/>
            <a:ext cx="130175" cy="1285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r>
              <a:rPr lang="en-US" sz="500"/>
              <a:t> </a:t>
            </a:r>
            <a:endParaRPr lang="en-US" sz="1400">
              <a:latin typeface="Arial" charset="0"/>
            </a:endParaRPr>
          </a:p>
        </p:txBody>
      </p:sp>
      <p:sp>
        <p:nvSpPr>
          <p:cNvPr id="11273" name="Rectangle 8"/>
          <p:cNvSpPr>
            <a:spLocks noChangeArrowheads="1"/>
          </p:cNvSpPr>
          <p:nvPr/>
        </p:nvSpPr>
        <p:spPr bwMode="auto">
          <a:xfrm>
            <a:off x="0" y="7699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1274" name="Rectangle 9"/>
          <p:cNvSpPr>
            <a:spLocks noChangeArrowheads="1"/>
          </p:cNvSpPr>
          <p:nvPr/>
        </p:nvSpPr>
        <p:spPr bwMode="auto">
          <a:xfrm>
            <a:off x="0" y="7318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sp>
        <p:nvSpPr>
          <p:cNvPr id="11275" name="Rectangle 12"/>
          <p:cNvSpPr>
            <a:spLocks noChangeArrowheads="1"/>
          </p:cNvSpPr>
          <p:nvPr/>
        </p:nvSpPr>
        <p:spPr bwMode="auto">
          <a:xfrm>
            <a:off x="0" y="795338"/>
            <a:ext cx="111125" cy="266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Arial" charset="0"/>
            </a:endParaRPr>
          </a:p>
        </p:txBody>
      </p:sp>
      <p:pic>
        <p:nvPicPr>
          <p:cNvPr id="11276" name="Picture 11" descr="Wor68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513" y="585280"/>
            <a:ext cx="4397375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6975</TotalTime>
  <Words>556</Words>
  <Application>Microsoft Office PowerPoint</Application>
  <PresentationFormat>Custom</PresentationFormat>
  <Paragraphs>212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6" baseType="lpstr">
      <vt:lpstr>Arial</vt:lpstr>
      <vt:lpstr>Century Gothic</vt:lpstr>
      <vt:lpstr>Wingdings</vt:lpstr>
      <vt:lpstr>Tahoma</vt:lpstr>
      <vt:lpstr>Garamond</vt:lpstr>
      <vt:lpstr>Times New Roman</vt:lpstr>
      <vt:lpstr>Lucida Grande</vt:lpstr>
      <vt:lpstr>QAD 2010 Template</vt:lpstr>
      <vt:lpstr>Course Overview</vt:lpstr>
      <vt:lpstr>Value Stream Modeling in QAD Lean           - additional functionality-</vt:lpstr>
      <vt:lpstr>Kanban Control File</vt:lpstr>
      <vt:lpstr>Kanban Control File Transaction Control</vt:lpstr>
      <vt:lpstr>Kanban Control File Transaction Event Control</vt:lpstr>
      <vt:lpstr>Value Stream Modeling in QAD Lean           - additional functionality-</vt:lpstr>
      <vt:lpstr>Kanban Master Maintenance</vt:lpstr>
      <vt:lpstr>Kanban Master Maintenance FIFO Lane Detail</vt:lpstr>
      <vt:lpstr>Kanban Master Maintenance Supermarket Item Detail </vt:lpstr>
      <vt:lpstr>Kanban Master Maintenance Card Tracking Control</vt:lpstr>
      <vt:lpstr>Kanban Master Maintenance Card Tracking Control</vt:lpstr>
      <vt:lpstr>Kanban Master Maintenance Card Tracking Control</vt:lpstr>
      <vt:lpstr>Kanban Master Maintenance Card Tracking Control</vt:lpstr>
      <vt:lpstr>Kanban Master Maintenance Card Dispatch Options</vt:lpstr>
      <vt:lpstr>Kanban Master Maintenance Transaction Control</vt:lpstr>
      <vt:lpstr>Kanban Master Maintenance Transaction Control</vt:lpstr>
      <vt:lpstr>Kanban Master Maintenance Transaction Control</vt:lpstr>
      <vt:lpstr>Value Stream Modeling in QAD Lean  - additional functionality-</vt:lpstr>
      <vt:lpstr>Basic Process Calculations</vt:lpstr>
      <vt:lpstr>Basic Process Calculations Report</vt:lpstr>
      <vt:lpstr>Value Stream Modeling in QAD Lean - additional functionality-</vt:lpstr>
      <vt:lpstr>Process Item Operation Roll-Up</vt:lpstr>
      <vt:lpstr>Process Item Operation Roll-Up Audit Report</vt:lpstr>
      <vt:lpstr>Value Stream Modeling in QAD Lean - additional functionality-</vt:lpstr>
      <vt:lpstr>Process Shift Maintenance</vt:lpstr>
      <vt:lpstr>Process Shift Maintenance</vt:lpstr>
      <vt:lpstr>Course Overview</vt:lpstr>
      <vt:lpstr>Course Overview</vt:lpstr>
      <vt:lpstr>Course Overview</vt:lpstr>
      <vt:lpstr>Additional Functionality in QAD Lean</vt:lpstr>
      <vt:lpstr>Methods for Loop Sizing</vt:lpstr>
      <vt:lpstr>Kanban Master Maintenance</vt:lpstr>
      <vt:lpstr>Historical Buffer Evaluation</vt:lpstr>
      <vt:lpstr>Inventory Validation Report Selection</vt:lpstr>
      <vt:lpstr>Inventory Validation Report</vt:lpstr>
      <vt:lpstr>Missing Kanbans Report Selection Criteria</vt:lpstr>
      <vt:lpstr>Missing Kanbans Report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mdf</cp:lastModifiedBy>
  <cp:revision>223</cp:revision>
  <cp:lastPrinted>1998-06-30T16:38:30Z</cp:lastPrinted>
  <dcterms:created xsi:type="dcterms:W3CDTF">1998-02-18T21:36:34Z</dcterms:created>
  <dcterms:modified xsi:type="dcterms:W3CDTF">2011-02-16T19:47:50Z</dcterms:modified>
</cp:coreProperties>
</file>