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77" r:id="rId1"/>
  </p:sldMasterIdLst>
  <p:notesMasterIdLst>
    <p:notesMasterId r:id="rId25"/>
  </p:notesMasterIdLst>
  <p:sldIdLst>
    <p:sldId id="314" r:id="rId2"/>
    <p:sldId id="296" r:id="rId3"/>
    <p:sldId id="332" r:id="rId4"/>
    <p:sldId id="333" r:id="rId5"/>
    <p:sldId id="319" r:id="rId6"/>
    <p:sldId id="334" r:id="rId7"/>
    <p:sldId id="335" r:id="rId8"/>
    <p:sldId id="336" r:id="rId9"/>
    <p:sldId id="320" r:id="rId10"/>
    <p:sldId id="321" r:id="rId11"/>
    <p:sldId id="337" r:id="rId12"/>
    <p:sldId id="338" r:id="rId13"/>
    <p:sldId id="329" r:id="rId14"/>
    <p:sldId id="316" r:id="rId15"/>
    <p:sldId id="330" r:id="rId16"/>
    <p:sldId id="317" r:id="rId17"/>
    <p:sldId id="324" r:id="rId18"/>
    <p:sldId id="331" r:id="rId19"/>
    <p:sldId id="339" r:id="rId20"/>
    <p:sldId id="326" r:id="rId21"/>
    <p:sldId id="327" r:id="rId22"/>
    <p:sldId id="328" r:id="rId23"/>
    <p:sldId id="315" r:id="rId24"/>
  </p:sldIdLst>
  <p:sldSz cx="5486400" cy="4114800"/>
  <p:notesSz cx="6858000" cy="9144000"/>
  <p:embeddedFontLst>
    <p:embeddedFont>
      <p:font typeface="Tahoma" pitchFamily="34" charset="0"/>
      <p:regular r:id="rId26"/>
      <p:bold r:id="rId27"/>
    </p:embeddedFont>
    <p:embeddedFont>
      <p:font typeface="Century Gothic" pitchFamily="34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7D83"/>
    <a:srgbClr val="00CC99"/>
    <a:srgbClr val="0099FF"/>
    <a:srgbClr val="33CCFF"/>
    <a:srgbClr val="C0C0C0"/>
    <a:srgbClr val="DDDDDD"/>
    <a:srgbClr val="FFCC00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81" autoAdjust="0"/>
    <p:restoredTop sz="94660"/>
  </p:normalViewPr>
  <p:slideViewPr>
    <p:cSldViewPr snapToGrid="0">
      <p:cViewPr varScale="1">
        <p:scale>
          <a:sx n="168" d="100"/>
          <a:sy n="168" d="100"/>
        </p:scale>
        <p:origin x="-282" y="-102"/>
      </p:cViewPr>
      <p:guideLst>
        <p:guide orient="horz" pos="1296"/>
        <p:guide orient="horz" pos="259"/>
        <p:guide orient="horz" pos="200"/>
        <p:guide pos="1728"/>
        <p:guide pos="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DA2755B5-9A43-4CB6-9CDD-303E51A58F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1930496"/>
            <a:ext cx="5485448" cy="1925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4320" y="364471"/>
            <a:ext cx="4937760" cy="423247"/>
          </a:xfrm>
          <a:prstGeom prst="rect">
            <a:avLst/>
          </a:prstGeom>
        </p:spPr>
        <p:txBody>
          <a:bodyPr vert="horz" lIns="54864" tIns="27432" rIns="54864" bIns="2743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274320" y="850583"/>
            <a:ext cx="4937760" cy="2095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274320" y="107633"/>
            <a:ext cx="4937760" cy="25717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2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534966"/>
            <a:ext cx="4937760" cy="3254714"/>
          </a:xfrm>
        </p:spPr>
        <p:txBody>
          <a:bodyPr/>
          <a:lstStyle>
            <a:lvl1pPr>
              <a:defRPr sz="1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" y="109728"/>
            <a:ext cx="4937760" cy="425238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2008-Lean-CO-100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4320" y="539642"/>
            <a:ext cx="2423160" cy="3250038"/>
          </a:xfrm>
        </p:spPr>
        <p:txBody>
          <a:bodyPr>
            <a:normAutofit/>
          </a:bodyPr>
          <a:lstStyle>
            <a:lvl1pPr>
              <a:defRPr sz="1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88920" y="539642"/>
            <a:ext cx="2423160" cy="3250038"/>
          </a:xfrm>
        </p:spPr>
        <p:txBody>
          <a:bodyPr>
            <a:normAutofit/>
          </a:bodyPr>
          <a:lstStyle>
            <a:lvl1pPr>
              <a:defRPr sz="1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2008-Lean-CO-100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787015" y="1000414"/>
            <a:ext cx="2425065" cy="2779106"/>
          </a:xfrm>
        </p:spPr>
        <p:txBody>
          <a:bodyPr/>
          <a:lstStyle>
            <a:lvl1pPr>
              <a:defRPr sz="1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2787015" y="616556"/>
            <a:ext cx="2425065" cy="383857"/>
          </a:xfrm>
        </p:spPr>
        <p:txBody>
          <a:bodyPr anchor="ctr"/>
          <a:lstStyle>
            <a:lvl1pPr marL="0" indent="0">
              <a:buNone/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74320" indent="0">
              <a:buNone/>
              <a:defRPr sz="1200" b="1"/>
            </a:lvl2pPr>
            <a:lvl3pPr marL="548640" indent="0">
              <a:buNone/>
              <a:defRPr sz="1100" b="1"/>
            </a:lvl3pPr>
            <a:lvl4pPr marL="822960" indent="0">
              <a:buNone/>
              <a:defRPr sz="1000" b="1"/>
            </a:lvl4pPr>
            <a:lvl5pPr marL="1097280" indent="0">
              <a:buNone/>
              <a:defRPr sz="1000" b="1"/>
            </a:lvl5pPr>
            <a:lvl6pPr marL="1371600" indent="0">
              <a:buNone/>
              <a:defRPr sz="1000" b="1"/>
            </a:lvl6pPr>
            <a:lvl7pPr marL="1645920" indent="0">
              <a:buNone/>
              <a:defRPr sz="1000" b="1"/>
            </a:lvl7pPr>
            <a:lvl8pPr marL="1920240" indent="0">
              <a:buNone/>
              <a:defRPr sz="1000" b="1"/>
            </a:lvl8pPr>
            <a:lvl9pPr marL="2194560" indent="0">
              <a:buNone/>
              <a:defRPr sz="10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4320" y="1000414"/>
            <a:ext cx="2424113" cy="2779106"/>
          </a:xfrm>
        </p:spPr>
        <p:txBody>
          <a:bodyPr>
            <a:normAutofit/>
          </a:bodyPr>
          <a:lstStyle>
            <a:lvl1pPr>
              <a:defRPr sz="1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74320" y="616556"/>
            <a:ext cx="2424113" cy="383857"/>
          </a:xfrm>
        </p:spPr>
        <p:txBody>
          <a:bodyPr anchor="ctr"/>
          <a:lstStyle>
            <a:lvl1pPr marL="0" indent="0">
              <a:buNone/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74320" indent="0">
              <a:buNone/>
              <a:defRPr sz="1200" b="1"/>
            </a:lvl2pPr>
            <a:lvl3pPr marL="548640" indent="0">
              <a:buNone/>
              <a:defRPr sz="1100" b="1"/>
            </a:lvl3pPr>
            <a:lvl4pPr marL="822960" indent="0">
              <a:buNone/>
              <a:defRPr sz="1000" b="1"/>
            </a:lvl4pPr>
            <a:lvl5pPr marL="1097280" indent="0">
              <a:buNone/>
              <a:defRPr sz="1000" b="1"/>
            </a:lvl5pPr>
            <a:lvl6pPr marL="1371600" indent="0">
              <a:buNone/>
              <a:defRPr sz="1000" b="1"/>
            </a:lvl6pPr>
            <a:lvl7pPr marL="1645920" indent="0">
              <a:buNone/>
              <a:defRPr sz="1000" b="1"/>
            </a:lvl7pPr>
            <a:lvl8pPr marL="1920240" indent="0">
              <a:buNone/>
              <a:defRPr sz="1000" b="1"/>
            </a:lvl8pPr>
            <a:lvl9pPr marL="2194560" indent="0">
              <a:buNone/>
              <a:defRPr sz="10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2008-Lean-CO-100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2008-Lean-CO-100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2008-Lean-CO-100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274320" y="539642"/>
            <a:ext cx="4937760" cy="3229718"/>
          </a:xfrm>
        </p:spPr>
        <p:txBody>
          <a:bodyPr>
            <a:normAutofit/>
          </a:bodyPr>
          <a:lstStyle>
            <a:lvl1pPr marL="0" indent="0">
              <a:buNone/>
              <a:defRPr sz="1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74320" indent="0">
              <a:buNone/>
              <a:defRPr sz="1700"/>
            </a:lvl2pPr>
            <a:lvl3pPr marL="548640" indent="0">
              <a:buNone/>
              <a:defRPr sz="1400"/>
            </a:lvl3pPr>
            <a:lvl4pPr marL="822960" indent="0">
              <a:buNone/>
              <a:defRPr sz="1200"/>
            </a:lvl4pPr>
            <a:lvl5pPr marL="1097280" indent="0">
              <a:buNone/>
              <a:defRPr sz="1200"/>
            </a:lvl5pPr>
            <a:lvl6pPr marL="1371600" indent="0">
              <a:buNone/>
              <a:defRPr sz="1200"/>
            </a:lvl6pPr>
            <a:lvl7pPr marL="1645920" indent="0">
              <a:buNone/>
              <a:defRPr sz="1200"/>
            </a:lvl7pPr>
            <a:lvl8pPr marL="1920240" indent="0">
              <a:buNone/>
              <a:defRPr sz="1200"/>
            </a:lvl8pPr>
            <a:lvl9pPr marL="219456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2008-Lean-CO-100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3613150"/>
            <a:ext cx="5486400" cy="502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320" y="109728"/>
            <a:ext cx="4937760" cy="429914"/>
          </a:xfrm>
          <a:prstGeom prst="rect">
            <a:avLst/>
          </a:prstGeom>
        </p:spPr>
        <p:txBody>
          <a:bodyPr vert="horz" lIns="54864" tIns="27432" rIns="54864" bIns="2743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4320" y="539642"/>
            <a:ext cx="4937760" cy="3244862"/>
          </a:xfrm>
          <a:prstGeom prst="rect">
            <a:avLst/>
          </a:prstGeom>
        </p:spPr>
        <p:txBody>
          <a:bodyPr vert="horz" lIns="54864" tIns="27432" rIns="54864" bIns="2743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4937760" y="3983126"/>
            <a:ext cx="548640" cy="131674"/>
          </a:xfrm>
          <a:prstGeom prst="rect">
            <a:avLst/>
          </a:prstGeom>
        </p:spPr>
        <p:txBody>
          <a:bodyPr vert="horz" lIns="54864" tIns="27432" rIns="54864" bIns="27432" rtlCol="0" anchor="b"/>
          <a:lstStyle>
            <a:lvl1pPr algn="r">
              <a:defRPr sz="5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2008-Lean-CO-100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274320" rtl="0" eaLnBrk="1" latinLnBrk="0" hangingPunct="1">
        <a:spcBef>
          <a:spcPct val="0"/>
        </a:spcBef>
        <a:buNone/>
        <a:defRPr sz="19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205740" indent="-205740" algn="l" defTabSz="27432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7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445770" indent="-171450" algn="l" defTabSz="27432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685800" indent="-137160" algn="l" defTabSz="27432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2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960120" indent="-137160" algn="l" defTabSz="27432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1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1234440" indent="-137160" algn="l" defTabSz="27432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1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1508760" indent="-137160" algn="l" defTabSz="274320" rtl="0" eaLnBrk="1" latinLnBrk="0" hangingPunct="1">
        <a:spcBef>
          <a:spcPct val="20000"/>
        </a:spcBef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137160" algn="l" defTabSz="274320" rtl="0" eaLnBrk="1" latinLnBrk="0" hangingPunct="1">
        <a:spcBef>
          <a:spcPct val="20000"/>
        </a:spcBef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137160" algn="l" defTabSz="274320" rtl="0" eaLnBrk="1" latinLnBrk="0" hangingPunct="1">
        <a:spcBef>
          <a:spcPct val="20000"/>
        </a:spcBef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37160" algn="l" defTabSz="274320" rtl="0" eaLnBrk="1" latinLnBrk="0" hangingPunct="1">
        <a:spcBef>
          <a:spcPct val="20000"/>
        </a:spcBef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32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74320" algn="l" defTabSz="27432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" algn="l" defTabSz="27432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22960" algn="l" defTabSz="27432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algn="l" defTabSz="27432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algn="l" defTabSz="27432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645920" algn="l" defTabSz="27432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algn="l" defTabSz="27432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194560" algn="l" defTabSz="27432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buClr>
                <a:srgbClr val="FFCC00"/>
              </a:buClr>
              <a:buFont typeface="Wingdings" pitchFamily="2" charset="2"/>
              <a:buChar char="ü"/>
            </a:pPr>
            <a:r>
              <a:rPr lang="en-US" smtClean="0"/>
              <a:t>What is Lean</a:t>
            </a:r>
            <a:endParaRPr lang="en-US" sz="1900" b="1" smtClean="0"/>
          </a:p>
          <a:p>
            <a:pPr eaLnBrk="1" hangingPunct="1">
              <a:lnSpc>
                <a:spcPct val="120000"/>
              </a:lnSpc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mtClean="0">
                <a:solidFill>
                  <a:srgbClr val="C0C0C0"/>
                </a:solidFill>
              </a:rPr>
              <a:t>What is a Pull System</a:t>
            </a:r>
          </a:p>
          <a:p>
            <a:pPr eaLnBrk="1" hangingPunct="1">
              <a:lnSpc>
                <a:spcPct val="120000"/>
              </a:lnSpc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mtClean="0">
                <a:solidFill>
                  <a:srgbClr val="C0C0C0"/>
                </a:solidFill>
              </a:rPr>
              <a:t>How does a Pull System work</a:t>
            </a:r>
          </a:p>
          <a:p>
            <a:pPr eaLnBrk="1" hangingPunct="1">
              <a:lnSpc>
                <a:spcPct val="120000"/>
              </a:lnSpc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mtClean="0">
                <a:solidFill>
                  <a:srgbClr val="C0C0C0"/>
                </a:solidFill>
              </a:rPr>
              <a:t>What are the typical Visual Displays supporting Pull Systems</a:t>
            </a:r>
          </a:p>
        </p:txBody>
      </p:sp>
      <p:sp>
        <p:nvSpPr>
          <p:cNvPr id="3075" name="Rectangle 2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/>
              <a:t>Lean-CO-010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700" smtClean="0"/>
              <a:t>Small Valves Value Stream – Future State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/>
              <a:t>Lean-CO-100</a:t>
            </a:r>
          </a:p>
        </p:txBody>
      </p:sp>
      <p:sp>
        <p:nvSpPr>
          <p:cNvPr id="12292" name="Rectangle 3"/>
          <p:cNvSpPr>
            <a:spLocks noChangeArrowheads="1"/>
          </p:cNvSpPr>
          <p:nvPr/>
        </p:nvSpPr>
        <p:spPr bwMode="auto">
          <a:xfrm>
            <a:off x="215840" y="1016833"/>
            <a:ext cx="5486400" cy="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2293" name="Picture 44" descr="fut_vs_kaiz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440" y="564395"/>
            <a:ext cx="458787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1400" smtClean="0"/>
              <a:t>Pacemaker processes</a:t>
            </a:r>
          </a:p>
          <a:p>
            <a:pPr eaLnBrk="1" hangingPunct="1">
              <a:lnSpc>
                <a:spcPct val="80000"/>
              </a:lnSpc>
            </a:pPr>
            <a:r>
              <a:rPr lang="en-US" sz="1400" smtClean="0"/>
              <a:t>Takt time</a:t>
            </a:r>
          </a:p>
          <a:p>
            <a:pPr eaLnBrk="1" hangingPunct="1">
              <a:lnSpc>
                <a:spcPct val="80000"/>
              </a:lnSpc>
            </a:pPr>
            <a:r>
              <a:rPr lang="en-US" sz="1400" smtClean="0"/>
              <a:t>Operational takt time</a:t>
            </a:r>
          </a:p>
          <a:p>
            <a:pPr eaLnBrk="1" hangingPunct="1">
              <a:lnSpc>
                <a:spcPct val="80000"/>
              </a:lnSpc>
            </a:pPr>
            <a:r>
              <a:rPr lang="en-US" sz="1400" smtClean="0"/>
              <a:t>Important takt and operational takt time concepts</a:t>
            </a:r>
          </a:p>
          <a:p>
            <a:pPr eaLnBrk="1" hangingPunct="1">
              <a:lnSpc>
                <a:spcPct val="80000"/>
              </a:lnSpc>
            </a:pPr>
            <a:r>
              <a:rPr lang="en-US" sz="1400" smtClean="0"/>
              <a:t>Pitch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What is Takt Time and how is it used</a:t>
            </a:r>
            <a:endParaRPr lang="en-US" b="0" smtClean="0"/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/>
              <a:t>Lean-CO-110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1400" smtClean="0"/>
              <a:t>Definition</a:t>
            </a:r>
          </a:p>
          <a:p>
            <a:pPr eaLnBrk="1" hangingPunct="1">
              <a:lnSpc>
                <a:spcPct val="80000"/>
              </a:lnSpc>
            </a:pPr>
            <a:r>
              <a:rPr lang="en-US" sz="1400" smtClean="0"/>
              <a:t>Objectives of the EPEI</a:t>
            </a:r>
          </a:p>
          <a:p>
            <a:pPr eaLnBrk="1" hangingPunct="1">
              <a:lnSpc>
                <a:spcPct val="80000"/>
              </a:lnSpc>
            </a:pPr>
            <a:r>
              <a:rPr lang="en-US" sz="1400" smtClean="0"/>
              <a:t>How is the EPEI calculated ?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What is EPEI and how is it used</a:t>
            </a:r>
            <a:endParaRPr lang="en-US" b="0" smtClean="0"/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/>
              <a:t>Lean-CO-120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itchFamily="2" charset="2"/>
              <a:buChar char="ü"/>
            </a:pPr>
            <a:r>
              <a:rPr lang="en-US" smtClean="0">
                <a:solidFill>
                  <a:srgbClr val="C0C0C0"/>
                </a:solidFill>
              </a:rPr>
              <a:t>What is Lean</a:t>
            </a:r>
            <a:endParaRPr lang="en-US" sz="1900" b="1" smtClean="0">
              <a:solidFill>
                <a:srgbClr val="C0C0C0"/>
              </a:solidFill>
            </a:endParaRPr>
          </a:p>
          <a:p>
            <a:pPr eaLnBrk="1" hangingPunct="1">
              <a:lnSpc>
                <a:spcPct val="120000"/>
              </a:lnSpc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What is a Pull System</a:t>
            </a:r>
          </a:p>
          <a:p>
            <a:pPr eaLnBrk="1" hangingPunct="1">
              <a:lnSpc>
                <a:spcPct val="120000"/>
              </a:lnSpc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mtClean="0">
                <a:solidFill>
                  <a:srgbClr val="C0C0C0"/>
                </a:solidFill>
              </a:rPr>
              <a:t>How does a Pull System work</a:t>
            </a:r>
          </a:p>
          <a:p>
            <a:pPr eaLnBrk="1" hangingPunct="1">
              <a:lnSpc>
                <a:spcPct val="120000"/>
              </a:lnSpc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mtClean="0">
                <a:solidFill>
                  <a:srgbClr val="C0C0C0"/>
                </a:solidFill>
              </a:rPr>
              <a:t>What are the typical Visual Displays supporting Pull Systems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/>
              <a:t>Lean-CO-130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smtClean="0"/>
              <a:t>Materials are replenished only when customer pulls the item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smtClean="0"/>
              <a:t>Kanbans typically provide the signal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smtClean="0"/>
              <a:t>Replenishment based on actual consumption not anticipated future needs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smtClean="0"/>
              <a:t>Critical processes set the pace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smtClean="0"/>
              <a:t>Level schedule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smtClean="0"/>
              <a:t>Inventory managed at supermarkets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smtClean="0"/>
              <a:t>Prerequisites and the “Pull rule”</a:t>
            </a: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is a Pull System ?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/>
              <a:t>Lean-CO-140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itchFamily="2" charset="2"/>
              <a:buChar char="ü"/>
            </a:pPr>
            <a:r>
              <a:rPr lang="en-US" smtClean="0">
                <a:solidFill>
                  <a:srgbClr val="C0C0C0"/>
                </a:solidFill>
              </a:rPr>
              <a:t>What is Lean</a:t>
            </a:r>
            <a:endParaRPr lang="en-US" sz="1900" b="1" smtClean="0">
              <a:solidFill>
                <a:srgbClr val="C0C0C0"/>
              </a:solidFill>
            </a:endParaRPr>
          </a:p>
          <a:p>
            <a:pPr eaLnBrk="1" hangingPunct="1">
              <a:lnSpc>
                <a:spcPct val="120000"/>
              </a:lnSpc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mtClean="0">
                <a:solidFill>
                  <a:srgbClr val="C0C0C0"/>
                </a:solidFill>
              </a:rPr>
              <a:t>What is a Pull System</a:t>
            </a:r>
          </a:p>
          <a:p>
            <a:pPr eaLnBrk="1" hangingPunct="1">
              <a:lnSpc>
                <a:spcPct val="120000"/>
              </a:lnSpc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How does a Pull System work</a:t>
            </a:r>
          </a:p>
          <a:p>
            <a:pPr eaLnBrk="1" hangingPunct="1">
              <a:lnSpc>
                <a:spcPct val="120000"/>
              </a:lnSpc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mtClean="0">
                <a:solidFill>
                  <a:srgbClr val="C0C0C0"/>
                </a:solidFill>
              </a:rPr>
              <a:t>What are the typical Visual Displays supporting Pull Systems</a:t>
            </a: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/>
              <a:t>Lean-CO-150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How does a Pull System work ?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/>
              <a:t>Lean-CO-160</a:t>
            </a:r>
          </a:p>
        </p:txBody>
      </p:sp>
      <p:sp>
        <p:nvSpPr>
          <p:cNvPr id="18436" name="Rectangle 6"/>
          <p:cNvSpPr>
            <a:spLocks noChangeArrowheads="1"/>
          </p:cNvSpPr>
          <p:nvPr/>
        </p:nvSpPr>
        <p:spPr bwMode="auto">
          <a:xfrm>
            <a:off x="0" y="1236909"/>
            <a:ext cx="111358" cy="27084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+mj-lt"/>
            </a:endParaRPr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" y="1081818"/>
            <a:ext cx="5303575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Rectangle 7"/>
          <p:cNvSpPr>
            <a:spLocks noChangeArrowheads="1"/>
          </p:cNvSpPr>
          <p:nvPr/>
        </p:nvSpPr>
        <p:spPr bwMode="auto">
          <a:xfrm>
            <a:off x="0" y="2164009"/>
            <a:ext cx="111358" cy="27084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 lIns="54864" tIns="27432" rIns="54864" bIns="27432" anchor="ctr">
            <a:spAutoFit/>
          </a:bodyPr>
          <a:lstStyle/>
          <a:p>
            <a:pPr defTabSz="549275" eaLnBrk="0" hangingPunct="0"/>
            <a:endParaRPr lang="en-US" sz="1400">
              <a:latin typeface="+mj-lt"/>
            </a:endParaRPr>
          </a:p>
        </p:txBody>
      </p:sp>
      <p:sp>
        <p:nvSpPr>
          <p:cNvPr id="18439" name="Rectangle 8"/>
          <p:cNvSpPr>
            <a:spLocks noChangeArrowheads="1"/>
          </p:cNvSpPr>
          <p:nvPr/>
        </p:nvSpPr>
        <p:spPr bwMode="auto">
          <a:xfrm>
            <a:off x="2133599" y="2943955"/>
            <a:ext cx="1376333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59" tIns="27430" rIns="54859" bIns="27430" anchor="b"/>
          <a:lstStyle/>
          <a:p>
            <a:pPr defTabSz="549275">
              <a:lnSpc>
                <a:spcPct val="90000"/>
              </a:lnSpc>
            </a:pPr>
            <a:r>
              <a:rPr lang="en-US" dirty="0" err="1">
                <a:latin typeface="+mj-lt"/>
              </a:rPr>
              <a:t>Kanban</a:t>
            </a:r>
            <a:r>
              <a:rPr lang="en-US" dirty="0">
                <a:latin typeface="+mj-lt"/>
              </a:rPr>
              <a:t> Loops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One card or two card model ?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/>
              <a:t>Lean-CO-170</a:t>
            </a:r>
          </a:p>
        </p:txBody>
      </p:sp>
      <p:grpSp>
        <p:nvGrpSpPr>
          <p:cNvPr id="89" name="Group 88"/>
          <p:cNvGrpSpPr/>
          <p:nvPr/>
        </p:nvGrpSpPr>
        <p:grpSpPr>
          <a:xfrm>
            <a:off x="0" y="831415"/>
            <a:ext cx="5486400" cy="2589213"/>
            <a:chOff x="0" y="1069975"/>
            <a:chExt cx="5486400" cy="2589213"/>
          </a:xfrm>
        </p:grpSpPr>
        <p:sp>
          <p:nvSpPr>
            <p:cNvPr id="19460" name="Rectangle 3"/>
            <p:cNvSpPr>
              <a:spLocks noChangeArrowheads="1"/>
            </p:cNvSpPr>
            <p:nvPr/>
          </p:nvSpPr>
          <p:spPr bwMode="auto">
            <a:xfrm>
              <a:off x="0" y="1460500"/>
              <a:ext cx="111125" cy="2667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4864" tIns="27432" rIns="54864" bIns="27432" anchor="ctr">
              <a:spAutoFit/>
            </a:bodyPr>
            <a:lstStyle/>
            <a:p>
              <a:pPr defTabSz="549275" eaLnBrk="0" hangingPunct="0"/>
              <a:endParaRPr lang="en-US" sz="1400">
                <a:latin typeface="Arial" charset="0"/>
              </a:endParaRPr>
            </a:p>
          </p:txBody>
        </p:sp>
        <p:sp>
          <p:nvSpPr>
            <p:cNvPr id="19461" name="Rectangle 5"/>
            <p:cNvSpPr>
              <a:spLocks noChangeArrowheads="1"/>
            </p:cNvSpPr>
            <p:nvPr/>
          </p:nvSpPr>
          <p:spPr bwMode="auto">
            <a:xfrm>
              <a:off x="0" y="2387600"/>
              <a:ext cx="111125" cy="2667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4864" tIns="27432" rIns="54864" bIns="27432" anchor="ctr">
              <a:spAutoFit/>
            </a:bodyPr>
            <a:lstStyle/>
            <a:p>
              <a:pPr defTabSz="549275" eaLnBrk="0" hangingPunct="0"/>
              <a:endParaRPr lang="en-US" sz="1400">
                <a:latin typeface="Arial" charset="0"/>
              </a:endParaRPr>
            </a:p>
          </p:txBody>
        </p:sp>
        <p:sp>
          <p:nvSpPr>
            <p:cNvPr id="19462" name="Rectangle 174"/>
            <p:cNvSpPr>
              <a:spLocks noChangeArrowheads="1"/>
            </p:cNvSpPr>
            <p:nvPr/>
          </p:nvSpPr>
          <p:spPr bwMode="auto">
            <a:xfrm>
              <a:off x="0" y="1247775"/>
              <a:ext cx="5486400" cy="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grpSp>
          <p:nvGrpSpPr>
            <p:cNvPr id="19463" name="Group 93"/>
            <p:cNvGrpSpPr>
              <a:grpSpLocks noChangeAspect="1"/>
            </p:cNvGrpSpPr>
            <p:nvPr/>
          </p:nvGrpSpPr>
          <p:grpSpPr bwMode="auto">
            <a:xfrm>
              <a:off x="239713" y="1069975"/>
              <a:ext cx="5045075" cy="2355850"/>
              <a:chOff x="0" y="0"/>
              <a:chExt cx="7560" cy="3530"/>
            </a:xfrm>
          </p:grpSpPr>
          <p:sp>
            <p:nvSpPr>
              <p:cNvPr id="19465" name="AutoShape 173"/>
              <p:cNvSpPr>
                <a:spLocks noChangeAspect="1" noChangeArrowheads="1" noTextEdit="1"/>
              </p:cNvSpPr>
              <p:nvPr/>
            </p:nvSpPr>
            <p:spPr bwMode="auto">
              <a:xfrm>
                <a:off x="0" y="0"/>
                <a:ext cx="7560" cy="35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9466" name="Group 170"/>
              <p:cNvGrpSpPr>
                <a:grpSpLocks/>
              </p:cNvGrpSpPr>
              <p:nvPr/>
            </p:nvGrpSpPr>
            <p:grpSpPr bwMode="auto">
              <a:xfrm>
                <a:off x="7062" y="1908"/>
                <a:ext cx="467" cy="888"/>
                <a:chOff x="7062" y="1908"/>
                <a:chExt cx="467" cy="888"/>
              </a:xfrm>
            </p:grpSpPr>
            <p:sp>
              <p:nvSpPr>
                <p:cNvPr id="19543" name="Rectangle 172"/>
                <p:cNvSpPr>
                  <a:spLocks noChangeArrowheads="1"/>
                </p:cNvSpPr>
                <p:nvPr/>
              </p:nvSpPr>
              <p:spPr bwMode="auto">
                <a:xfrm>
                  <a:off x="7062" y="1908"/>
                  <a:ext cx="467" cy="88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544" name="Rectangle 171"/>
                <p:cNvSpPr>
                  <a:spLocks noChangeArrowheads="1"/>
                </p:cNvSpPr>
                <p:nvPr/>
              </p:nvSpPr>
              <p:spPr bwMode="auto">
                <a:xfrm>
                  <a:off x="7062" y="1908"/>
                  <a:ext cx="467" cy="888"/>
                </a:xfrm>
                <a:prstGeom prst="rect">
                  <a:avLst/>
                </a:prstGeom>
                <a:noFill/>
                <a:ln w="17780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9467" name="Group 167"/>
              <p:cNvGrpSpPr>
                <a:grpSpLocks/>
              </p:cNvGrpSpPr>
              <p:nvPr/>
            </p:nvGrpSpPr>
            <p:grpSpPr bwMode="auto">
              <a:xfrm>
                <a:off x="7062" y="1908"/>
                <a:ext cx="467" cy="308"/>
                <a:chOff x="7062" y="1908"/>
                <a:chExt cx="467" cy="308"/>
              </a:xfrm>
            </p:grpSpPr>
            <p:sp>
              <p:nvSpPr>
                <p:cNvPr id="19541" name="Rectangle 169"/>
                <p:cNvSpPr>
                  <a:spLocks noChangeArrowheads="1"/>
                </p:cNvSpPr>
                <p:nvPr/>
              </p:nvSpPr>
              <p:spPr bwMode="auto">
                <a:xfrm>
                  <a:off x="7062" y="1908"/>
                  <a:ext cx="467" cy="30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542" name="Rectangle 168"/>
                <p:cNvSpPr>
                  <a:spLocks noChangeArrowheads="1"/>
                </p:cNvSpPr>
                <p:nvPr/>
              </p:nvSpPr>
              <p:spPr bwMode="auto">
                <a:xfrm>
                  <a:off x="7062" y="1908"/>
                  <a:ext cx="467" cy="308"/>
                </a:xfrm>
                <a:prstGeom prst="rect">
                  <a:avLst/>
                </a:prstGeom>
                <a:noFill/>
                <a:ln w="17780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9468" name="Group 164"/>
              <p:cNvGrpSpPr>
                <a:grpSpLocks/>
              </p:cNvGrpSpPr>
              <p:nvPr/>
            </p:nvGrpSpPr>
            <p:grpSpPr bwMode="auto">
              <a:xfrm>
                <a:off x="7062" y="1908"/>
                <a:ext cx="467" cy="888"/>
                <a:chOff x="7062" y="1908"/>
                <a:chExt cx="467" cy="888"/>
              </a:xfrm>
            </p:grpSpPr>
            <p:sp>
              <p:nvSpPr>
                <p:cNvPr id="19539" name="Rectangle 166"/>
                <p:cNvSpPr>
                  <a:spLocks noChangeArrowheads="1"/>
                </p:cNvSpPr>
                <p:nvPr/>
              </p:nvSpPr>
              <p:spPr bwMode="auto">
                <a:xfrm>
                  <a:off x="7062" y="1908"/>
                  <a:ext cx="467" cy="88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540" name="Rectangle 165"/>
                <p:cNvSpPr>
                  <a:spLocks noChangeArrowheads="1"/>
                </p:cNvSpPr>
                <p:nvPr/>
              </p:nvSpPr>
              <p:spPr bwMode="auto">
                <a:xfrm>
                  <a:off x="7062" y="1908"/>
                  <a:ext cx="467" cy="888"/>
                </a:xfrm>
                <a:prstGeom prst="rect">
                  <a:avLst/>
                </a:prstGeom>
                <a:noFill/>
                <a:ln w="17780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9469" name="Group 161"/>
              <p:cNvGrpSpPr>
                <a:grpSpLocks/>
              </p:cNvGrpSpPr>
              <p:nvPr/>
            </p:nvGrpSpPr>
            <p:grpSpPr bwMode="auto">
              <a:xfrm>
                <a:off x="7062" y="1908"/>
                <a:ext cx="467" cy="308"/>
                <a:chOff x="7062" y="1908"/>
                <a:chExt cx="467" cy="308"/>
              </a:xfrm>
            </p:grpSpPr>
            <p:sp>
              <p:nvSpPr>
                <p:cNvPr id="19537" name="Rectangle 163"/>
                <p:cNvSpPr>
                  <a:spLocks noChangeArrowheads="1"/>
                </p:cNvSpPr>
                <p:nvPr/>
              </p:nvSpPr>
              <p:spPr bwMode="auto">
                <a:xfrm>
                  <a:off x="7062" y="1908"/>
                  <a:ext cx="467" cy="30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538" name="Rectangle 162"/>
                <p:cNvSpPr>
                  <a:spLocks noChangeArrowheads="1"/>
                </p:cNvSpPr>
                <p:nvPr/>
              </p:nvSpPr>
              <p:spPr bwMode="auto">
                <a:xfrm>
                  <a:off x="7062" y="1908"/>
                  <a:ext cx="467" cy="308"/>
                </a:xfrm>
                <a:prstGeom prst="rect">
                  <a:avLst/>
                </a:prstGeom>
                <a:noFill/>
                <a:ln w="17780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9470" name="Rectangle 160"/>
              <p:cNvSpPr>
                <a:spLocks noChangeArrowheads="1"/>
              </p:cNvSpPr>
              <p:nvPr/>
            </p:nvSpPr>
            <p:spPr bwMode="auto">
              <a:xfrm>
                <a:off x="37" y="37"/>
                <a:ext cx="7473" cy="3442"/>
              </a:xfrm>
              <a:prstGeom prst="rect">
                <a:avLst/>
              </a:prstGeom>
              <a:noFill/>
              <a:ln w="4762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9471" name="Group 157"/>
              <p:cNvGrpSpPr>
                <a:grpSpLocks/>
              </p:cNvGrpSpPr>
              <p:nvPr/>
            </p:nvGrpSpPr>
            <p:grpSpPr bwMode="auto">
              <a:xfrm>
                <a:off x="1992" y="1982"/>
                <a:ext cx="1065" cy="889"/>
                <a:chOff x="1992" y="1982"/>
                <a:chExt cx="1065" cy="889"/>
              </a:xfrm>
            </p:grpSpPr>
            <p:sp>
              <p:nvSpPr>
                <p:cNvPr id="19535" name="Rectangle 159"/>
                <p:cNvSpPr>
                  <a:spLocks noChangeArrowheads="1"/>
                </p:cNvSpPr>
                <p:nvPr/>
              </p:nvSpPr>
              <p:spPr bwMode="auto">
                <a:xfrm>
                  <a:off x="1992" y="1982"/>
                  <a:ext cx="1065" cy="889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536" name="Rectangle 158"/>
                <p:cNvSpPr>
                  <a:spLocks noChangeArrowheads="1"/>
                </p:cNvSpPr>
                <p:nvPr/>
              </p:nvSpPr>
              <p:spPr bwMode="auto">
                <a:xfrm>
                  <a:off x="1992" y="1982"/>
                  <a:ext cx="1065" cy="889"/>
                </a:xfrm>
                <a:prstGeom prst="rect">
                  <a:avLst/>
                </a:prstGeom>
                <a:noFill/>
                <a:ln w="17780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9472" name="Group 154"/>
              <p:cNvGrpSpPr>
                <a:grpSpLocks/>
              </p:cNvGrpSpPr>
              <p:nvPr/>
            </p:nvGrpSpPr>
            <p:grpSpPr bwMode="auto">
              <a:xfrm>
                <a:off x="1992" y="1982"/>
                <a:ext cx="1065" cy="309"/>
                <a:chOff x="1992" y="1982"/>
                <a:chExt cx="1065" cy="309"/>
              </a:xfrm>
            </p:grpSpPr>
            <p:sp>
              <p:nvSpPr>
                <p:cNvPr id="19533" name="Rectangle 156"/>
                <p:cNvSpPr>
                  <a:spLocks noChangeArrowheads="1"/>
                </p:cNvSpPr>
                <p:nvPr/>
              </p:nvSpPr>
              <p:spPr bwMode="auto">
                <a:xfrm>
                  <a:off x="1992" y="1982"/>
                  <a:ext cx="1065" cy="309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534" name="Rectangle 155"/>
                <p:cNvSpPr>
                  <a:spLocks noChangeArrowheads="1"/>
                </p:cNvSpPr>
                <p:nvPr/>
              </p:nvSpPr>
              <p:spPr bwMode="auto">
                <a:xfrm>
                  <a:off x="1992" y="1982"/>
                  <a:ext cx="1065" cy="309"/>
                </a:xfrm>
                <a:prstGeom prst="rect">
                  <a:avLst/>
                </a:prstGeom>
                <a:noFill/>
                <a:ln w="17780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9473" name="Rectangle 153"/>
              <p:cNvSpPr>
                <a:spLocks noChangeArrowheads="1"/>
              </p:cNvSpPr>
              <p:nvPr/>
            </p:nvSpPr>
            <p:spPr bwMode="auto">
              <a:xfrm>
                <a:off x="2260" y="2005"/>
                <a:ext cx="269" cy="1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549275" eaLnBrk="0" hangingPunct="0"/>
                <a:r>
                  <a:rPr lang="en-US" sz="500">
                    <a:solidFill>
                      <a:srgbClr val="000000"/>
                    </a:solidFill>
                    <a:latin typeface="Arial" charset="0"/>
                  </a:rPr>
                  <a:t>Milling</a:t>
                </a:r>
                <a:endParaRPr lang="en-US" sz="1400">
                  <a:latin typeface="Arial" charset="0"/>
                </a:endParaRPr>
              </a:p>
            </p:txBody>
          </p:sp>
          <p:grpSp>
            <p:nvGrpSpPr>
              <p:cNvPr id="19474" name="Group 150"/>
              <p:cNvGrpSpPr>
                <a:grpSpLocks/>
              </p:cNvGrpSpPr>
              <p:nvPr/>
            </p:nvGrpSpPr>
            <p:grpSpPr bwMode="auto">
              <a:xfrm>
                <a:off x="1992" y="1982"/>
                <a:ext cx="1065" cy="889"/>
                <a:chOff x="1992" y="1982"/>
                <a:chExt cx="1065" cy="889"/>
              </a:xfrm>
            </p:grpSpPr>
            <p:sp>
              <p:nvSpPr>
                <p:cNvPr id="19531" name="Rectangle 152"/>
                <p:cNvSpPr>
                  <a:spLocks noChangeArrowheads="1"/>
                </p:cNvSpPr>
                <p:nvPr/>
              </p:nvSpPr>
              <p:spPr bwMode="auto">
                <a:xfrm>
                  <a:off x="1992" y="1982"/>
                  <a:ext cx="1065" cy="889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532" name="Rectangle 151"/>
                <p:cNvSpPr>
                  <a:spLocks noChangeArrowheads="1"/>
                </p:cNvSpPr>
                <p:nvPr/>
              </p:nvSpPr>
              <p:spPr bwMode="auto">
                <a:xfrm>
                  <a:off x="1992" y="1982"/>
                  <a:ext cx="1065" cy="889"/>
                </a:xfrm>
                <a:prstGeom prst="rect">
                  <a:avLst/>
                </a:prstGeom>
                <a:noFill/>
                <a:ln w="17780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9475" name="Group 147"/>
              <p:cNvGrpSpPr>
                <a:grpSpLocks/>
              </p:cNvGrpSpPr>
              <p:nvPr/>
            </p:nvGrpSpPr>
            <p:grpSpPr bwMode="auto">
              <a:xfrm>
                <a:off x="1992" y="1982"/>
                <a:ext cx="1065" cy="309"/>
                <a:chOff x="1992" y="1982"/>
                <a:chExt cx="1065" cy="309"/>
              </a:xfrm>
            </p:grpSpPr>
            <p:sp>
              <p:nvSpPr>
                <p:cNvPr id="19529" name="Rectangle 149"/>
                <p:cNvSpPr>
                  <a:spLocks noChangeArrowheads="1"/>
                </p:cNvSpPr>
                <p:nvPr/>
              </p:nvSpPr>
              <p:spPr bwMode="auto">
                <a:xfrm>
                  <a:off x="1992" y="1982"/>
                  <a:ext cx="1065" cy="309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530" name="Rectangle 148"/>
                <p:cNvSpPr>
                  <a:spLocks noChangeArrowheads="1"/>
                </p:cNvSpPr>
                <p:nvPr/>
              </p:nvSpPr>
              <p:spPr bwMode="auto">
                <a:xfrm>
                  <a:off x="1992" y="1982"/>
                  <a:ext cx="1065" cy="309"/>
                </a:xfrm>
                <a:prstGeom prst="rect">
                  <a:avLst/>
                </a:prstGeom>
                <a:noFill/>
                <a:ln w="17780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9476" name="Rectangle 146"/>
              <p:cNvSpPr>
                <a:spLocks noChangeArrowheads="1"/>
              </p:cNvSpPr>
              <p:nvPr/>
            </p:nvSpPr>
            <p:spPr bwMode="auto">
              <a:xfrm>
                <a:off x="2260" y="2005"/>
                <a:ext cx="269" cy="1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549275" eaLnBrk="0" hangingPunct="0"/>
                <a:r>
                  <a:rPr lang="en-US" sz="500">
                    <a:solidFill>
                      <a:srgbClr val="000000"/>
                    </a:solidFill>
                    <a:latin typeface="Arial" charset="0"/>
                  </a:rPr>
                  <a:t>Milling</a:t>
                </a:r>
                <a:endParaRPr lang="en-US" sz="1400">
                  <a:latin typeface="Arial" charset="0"/>
                </a:endParaRPr>
              </a:p>
            </p:txBody>
          </p:sp>
          <p:sp>
            <p:nvSpPr>
              <p:cNvPr id="19477" name="Freeform 145"/>
              <p:cNvSpPr>
                <a:spLocks/>
              </p:cNvSpPr>
              <p:nvPr/>
            </p:nvSpPr>
            <p:spPr bwMode="auto">
              <a:xfrm>
                <a:off x="933" y="1982"/>
                <a:ext cx="299" cy="823"/>
              </a:xfrm>
              <a:custGeom>
                <a:avLst/>
                <a:gdLst>
                  <a:gd name="T0" fmla="*/ 0 w 299"/>
                  <a:gd name="T1" fmla="*/ 0 h 823"/>
                  <a:gd name="T2" fmla="*/ 299 w 299"/>
                  <a:gd name="T3" fmla="*/ 0 h 823"/>
                  <a:gd name="T4" fmla="*/ 299 w 299"/>
                  <a:gd name="T5" fmla="*/ 275 h 823"/>
                  <a:gd name="T6" fmla="*/ 25 w 299"/>
                  <a:gd name="T7" fmla="*/ 275 h 823"/>
                  <a:gd name="T8" fmla="*/ 299 w 299"/>
                  <a:gd name="T9" fmla="*/ 275 h 823"/>
                  <a:gd name="T10" fmla="*/ 299 w 299"/>
                  <a:gd name="T11" fmla="*/ 549 h 823"/>
                  <a:gd name="T12" fmla="*/ 25 w 299"/>
                  <a:gd name="T13" fmla="*/ 549 h 823"/>
                  <a:gd name="T14" fmla="*/ 299 w 299"/>
                  <a:gd name="T15" fmla="*/ 549 h 823"/>
                  <a:gd name="T16" fmla="*/ 299 w 299"/>
                  <a:gd name="T17" fmla="*/ 823 h 823"/>
                  <a:gd name="T18" fmla="*/ 0 w 299"/>
                  <a:gd name="T19" fmla="*/ 823 h 82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99"/>
                  <a:gd name="T31" fmla="*/ 0 h 823"/>
                  <a:gd name="T32" fmla="*/ 299 w 299"/>
                  <a:gd name="T33" fmla="*/ 823 h 82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99" h="823">
                    <a:moveTo>
                      <a:pt x="0" y="0"/>
                    </a:moveTo>
                    <a:lnTo>
                      <a:pt x="299" y="0"/>
                    </a:lnTo>
                    <a:lnTo>
                      <a:pt x="299" y="275"/>
                    </a:lnTo>
                    <a:lnTo>
                      <a:pt x="25" y="275"/>
                    </a:lnTo>
                    <a:lnTo>
                      <a:pt x="299" y="275"/>
                    </a:lnTo>
                    <a:lnTo>
                      <a:pt x="299" y="549"/>
                    </a:lnTo>
                    <a:lnTo>
                      <a:pt x="25" y="549"/>
                    </a:lnTo>
                    <a:lnTo>
                      <a:pt x="299" y="549"/>
                    </a:lnTo>
                    <a:lnTo>
                      <a:pt x="299" y="823"/>
                    </a:lnTo>
                    <a:lnTo>
                      <a:pt x="0" y="823"/>
                    </a:lnTo>
                  </a:path>
                </a:pathLst>
              </a:custGeom>
              <a:noFill/>
              <a:ln w="2349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9478" name="Group 142"/>
              <p:cNvGrpSpPr>
                <a:grpSpLocks/>
              </p:cNvGrpSpPr>
              <p:nvPr/>
            </p:nvGrpSpPr>
            <p:grpSpPr bwMode="auto">
              <a:xfrm>
                <a:off x="4459" y="1982"/>
                <a:ext cx="1065" cy="889"/>
                <a:chOff x="4459" y="1982"/>
                <a:chExt cx="1065" cy="889"/>
              </a:xfrm>
            </p:grpSpPr>
            <p:sp>
              <p:nvSpPr>
                <p:cNvPr id="19527" name="Rectangle 144"/>
                <p:cNvSpPr>
                  <a:spLocks noChangeArrowheads="1"/>
                </p:cNvSpPr>
                <p:nvPr/>
              </p:nvSpPr>
              <p:spPr bwMode="auto">
                <a:xfrm>
                  <a:off x="4459" y="1982"/>
                  <a:ext cx="1065" cy="889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528" name="Rectangle 143"/>
                <p:cNvSpPr>
                  <a:spLocks noChangeArrowheads="1"/>
                </p:cNvSpPr>
                <p:nvPr/>
              </p:nvSpPr>
              <p:spPr bwMode="auto">
                <a:xfrm>
                  <a:off x="4459" y="1982"/>
                  <a:ext cx="1065" cy="889"/>
                </a:xfrm>
                <a:prstGeom prst="rect">
                  <a:avLst/>
                </a:prstGeom>
                <a:noFill/>
                <a:ln w="17780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9479" name="Group 139"/>
              <p:cNvGrpSpPr>
                <a:grpSpLocks/>
              </p:cNvGrpSpPr>
              <p:nvPr/>
            </p:nvGrpSpPr>
            <p:grpSpPr bwMode="auto">
              <a:xfrm>
                <a:off x="4459" y="1982"/>
                <a:ext cx="1065" cy="309"/>
                <a:chOff x="4459" y="1982"/>
                <a:chExt cx="1065" cy="309"/>
              </a:xfrm>
            </p:grpSpPr>
            <p:sp>
              <p:nvSpPr>
                <p:cNvPr id="19525" name="Rectangle 141"/>
                <p:cNvSpPr>
                  <a:spLocks noChangeArrowheads="1"/>
                </p:cNvSpPr>
                <p:nvPr/>
              </p:nvSpPr>
              <p:spPr bwMode="auto">
                <a:xfrm>
                  <a:off x="4459" y="1982"/>
                  <a:ext cx="1065" cy="309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526" name="Rectangle 140"/>
                <p:cNvSpPr>
                  <a:spLocks noChangeArrowheads="1"/>
                </p:cNvSpPr>
                <p:nvPr/>
              </p:nvSpPr>
              <p:spPr bwMode="auto">
                <a:xfrm>
                  <a:off x="4459" y="1982"/>
                  <a:ext cx="1065" cy="309"/>
                </a:xfrm>
                <a:prstGeom prst="rect">
                  <a:avLst/>
                </a:prstGeom>
                <a:noFill/>
                <a:ln w="17780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9480" name="Rectangle 138"/>
              <p:cNvSpPr>
                <a:spLocks noChangeArrowheads="1"/>
              </p:cNvSpPr>
              <p:nvPr/>
            </p:nvSpPr>
            <p:spPr bwMode="auto">
              <a:xfrm>
                <a:off x="4698" y="2005"/>
                <a:ext cx="290" cy="1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549275" eaLnBrk="0" hangingPunct="0"/>
                <a:r>
                  <a:rPr lang="en-US" sz="500">
                    <a:solidFill>
                      <a:srgbClr val="000000"/>
                    </a:solidFill>
                    <a:latin typeface="Arial" charset="0"/>
                  </a:rPr>
                  <a:t>Drilling</a:t>
                </a:r>
                <a:endParaRPr lang="en-US" sz="1400">
                  <a:latin typeface="Arial" charset="0"/>
                </a:endParaRPr>
              </a:p>
            </p:txBody>
          </p:sp>
          <p:grpSp>
            <p:nvGrpSpPr>
              <p:cNvPr id="19481" name="Group 135"/>
              <p:cNvGrpSpPr>
                <a:grpSpLocks/>
              </p:cNvGrpSpPr>
              <p:nvPr/>
            </p:nvGrpSpPr>
            <p:grpSpPr bwMode="auto">
              <a:xfrm>
                <a:off x="4459" y="1982"/>
                <a:ext cx="1065" cy="889"/>
                <a:chOff x="4459" y="1982"/>
                <a:chExt cx="1065" cy="889"/>
              </a:xfrm>
            </p:grpSpPr>
            <p:sp>
              <p:nvSpPr>
                <p:cNvPr id="19523" name="Rectangle 137"/>
                <p:cNvSpPr>
                  <a:spLocks noChangeArrowheads="1"/>
                </p:cNvSpPr>
                <p:nvPr/>
              </p:nvSpPr>
              <p:spPr bwMode="auto">
                <a:xfrm>
                  <a:off x="4459" y="1982"/>
                  <a:ext cx="1065" cy="889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524" name="Rectangle 136"/>
                <p:cNvSpPr>
                  <a:spLocks noChangeArrowheads="1"/>
                </p:cNvSpPr>
                <p:nvPr/>
              </p:nvSpPr>
              <p:spPr bwMode="auto">
                <a:xfrm>
                  <a:off x="4459" y="1982"/>
                  <a:ext cx="1065" cy="889"/>
                </a:xfrm>
                <a:prstGeom prst="rect">
                  <a:avLst/>
                </a:prstGeom>
                <a:noFill/>
                <a:ln w="17780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9482" name="Group 132"/>
              <p:cNvGrpSpPr>
                <a:grpSpLocks/>
              </p:cNvGrpSpPr>
              <p:nvPr/>
            </p:nvGrpSpPr>
            <p:grpSpPr bwMode="auto">
              <a:xfrm>
                <a:off x="4459" y="1982"/>
                <a:ext cx="1065" cy="309"/>
                <a:chOff x="4459" y="1982"/>
                <a:chExt cx="1065" cy="309"/>
              </a:xfrm>
            </p:grpSpPr>
            <p:sp>
              <p:nvSpPr>
                <p:cNvPr id="19521" name="Rectangle 134"/>
                <p:cNvSpPr>
                  <a:spLocks noChangeArrowheads="1"/>
                </p:cNvSpPr>
                <p:nvPr/>
              </p:nvSpPr>
              <p:spPr bwMode="auto">
                <a:xfrm>
                  <a:off x="4459" y="1982"/>
                  <a:ext cx="1065" cy="309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522" name="Rectangle 133"/>
                <p:cNvSpPr>
                  <a:spLocks noChangeArrowheads="1"/>
                </p:cNvSpPr>
                <p:nvPr/>
              </p:nvSpPr>
              <p:spPr bwMode="auto">
                <a:xfrm>
                  <a:off x="4459" y="1982"/>
                  <a:ext cx="1065" cy="309"/>
                </a:xfrm>
                <a:prstGeom prst="rect">
                  <a:avLst/>
                </a:prstGeom>
                <a:noFill/>
                <a:ln w="17780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9483" name="Rectangle 131"/>
              <p:cNvSpPr>
                <a:spLocks noChangeArrowheads="1"/>
              </p:cNvSpPr>
              <p:nvPr/>
            </p:nvSpPr>
            <p:spPr bwMode="auto">
              <a:xfrm>
                <a:off x="4698" y="2005"/>
                <a:ext cx="290" cy="1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defTabSz="549275" eaLnBrk="0" hangingPunct="0"/>
                <a:r>
                  <a:rPr lang="en-US" sz="500">
                    <a:solidFill>
                      <a:srgbClr val="000000"/>
                    </a:solidFill>
                    <a:latin typeface="Arial" charset="0"/>
                  </a:rPr>
                  <a:t>Drilling</a:t>
                </a:r>
                <a:endParaRPr lang="en-US" sz="1400">
                  <a:latin typeface="Arial" charset="0"/>
                </a:endParaRPr>
              </a:p>
            </p:txBody>
          </p:sp>
          <p:sp>
            <p:nvSpPr>
              <p:cNvPr id="19484" name="Freeform 130"/>
              <p:cNvSpPr>
                <a:spLocks/>
              </p:cNvSpPr>
              <p:nvPr/>
            </p:nvSpPr>
            <p:spPr bwMode="auto">
              <a:xfrm>
                <a:off x="6090" y="1908"/>
                <a:ext cx="299" cy="823"/>
              </a:xfrm>
              <a:custGeom>
                <a:avLst/>
                <a:gdLst>
                  <a:gd name="T0" fmla="*/ 0 w 299"/>
                  <a:gd name="T1" fmla="*/ 0 h 823"/>
                  <a:gd name="T2" fmla="*/ 299 w 299"/>
                  <a:gd name="T3" fmla="*/ 0 h 823"/>
                  <a:gd name="T4" fmla="*/ 299 w 299"/>
                  <a:gd name="T5" fmla="*/ 274 h 823"/>
                  <a:gd name="T6" fmla="*/ 25 w 299"/>
                  <a:gd name="T7" fmla="*/ 274 h 823"/>
                  <a:gd name="T8" fmla="*/ 299 w 299"/>
                  <a:gd name="T9" fmla="*/ 274 h 823"/>
                  <a:gd name="T10" fmla="*/ 299 w 299"/>
                  <a:gd name="T11" fmla="*/ 548 h 823"/>
                  <a:gd name="T12" fmla="*/ 25 w 299"/>
                  <a:gd name="T13" fmla="*/ 548 h 823"/>
                  <a:gd name="T14" fmla="*/ 299 w 299"/>
                  <a:gd name="T15" fmla="*/ 548 h 823"/>
                  <a:gd name="T16" fmla="*/ 299 w 299"/>
                  <a:gd name="T17" fmla="*/ 823 h 823"/>
                  <a:gd name="T18" fmla="*/ 0 w 299"/>
                  <a:gd name="T19" fmla="*/ 823 h 82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99"/>
                  <a:gd name="T31" fmla="*/ 0 h 823"/>
                  <a:gd name="T32" fmla="*/ 299 w 299"/>
                  <a:gd name="T33" fmla="*/ 823 h 82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99" h="823">
                    <a:moveTo>
                      <a:pt x="0" y="0"/>
                    </a:moveTo>
                    <a:lnTo>
                      <a:pt x="299" y="0"/>
                    </a:lnTo>
                    <a:lnTo>
                      <a:pt x="299" y="274"/>
                    </a:lnTo>
                    <a:lnTo>
                      <a:pt x="25" y="274"/>
                    </a:lnTo>
                    <a:lnTo>
                      <a:pt x="299" y="274"/>
                    </a:lnTo>
                    <a:lnTo>
                      <a:pt x="299" y="548"/>
                    </a:lnTo>
                    <a:lnTo>
                      <a:pt x="25" y="548"/>
                    </a:lnTo>
                    <a:lnTo>
                      <a:pt x="299" y="548"/>
                    </a:lnTo>
                    <a:lnTo>
                      <a:pt x="299" y="823"/>
                    </a:lnTo>
                    <a:lnTo>
                      <a:pt x="0" y="823"/>
                    </a:lnTo>
                  </a:path>
                </a:pathLst>
              </a:custGeom>
              <a:noFill/>
              <a:ln w="2349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85" name="Freeform 129"/>
              <p:cNvSpPr>
                <a:spLocks noEditPoints="1"/>
              </p:cNvSpPr>
              <p:nvPr/>
            </p:nvSpPr>
            <p:spPr bwMode="auto">
              <a:xfrm>
                <a:off x="5567" y="2389"/>
                <a:ext cx="523" cy="85"/>
              </a:xfrm>
              <a:custGeom>
                <a:avLst/>
                <a:gdLst>
                  <a:gd name="T0" fmla="*/ 0 w 523"/>
                  <a:gd name="T1" fmla="*/ 28 h 85"/>
                  <a:gd name="T2" fmla="*/ 112 w 523"/>
                  <a:gd name="T3" fmla="*/ 28 h 85"/>
                  <a:gd name="T4" fmla="*/ 112 w 523"/>
                  <a:gd name="T5" fmla="*/ 57 h 85"/>
                  <a:gd name="T6" fmla="*/ 0 w 523"/>
                  <a:gd name="T7" fmla="*/ 57 h 85"/>
                  <a:gd name="T8" fmla="*/ 0 w 523"/>
                  <a:gd name="T9" fmla="*/ 28 h 85"/>
                  <a:gd name="T10" fmla="*/ 196 w 523"/>
                  <a:gd name="T11" fmla="*/ 28 h 85"/>
                  <a:gd name="T12" fmla="*/ 308 w 523"/>
                  <a:gd name="T13" fmla="*/ 28 h 85"/>
                  <a:gd name="T14" fmla="*/ 308 w 523"/>
                  <a:gd name="T15" fmla="*/ 57 h 85"/>
                  <a:gd name="T16" fmla="*/ 196 w 523"/>
                  <a:gd name="T17" fmla="*/ 57 h 85"/>
                  <a:gd name="T18" fmla="*/ 196 w 523"/>
                  <a:gd name="T19" fmla="*/ 28 h 85"/>
                  <a:gd name="T20" fmla="*/ 392 w 523"/>
                  <a:gd name="T21" fmla="*/ 28 h 85"/>
                  <a:gd name="T22" fmla="*/ 453 w 523"/>
                  <a:gd name="T23" fmla="*/ 28 h 85"/>
                  <a:gd name="T24" fmla="*/ 453 w 523"/>
                  <a:gd name="T25" fmla="*/ 57 h 85"/>
                  <a:gd name="T26" fmla="*/ 392 w 523"/>
                  <a:gd name="T27" fmla="*/ 57 h 85"/>
                  <a:gd name="T28" fmla="*/ 392 w 523"/>
                  <a:gd name="T29" fmla="*/ 28 h 85"/>
                  <a:gd name="T30" fmla="*/ 439 w 523"/>
                  <a:gd name="T31" fmla="*/ 0 h 85"/>
                  <a:gd name="T32" fmla="*/ 523 w 523"/>
                  <a:gd name="T33" fmla="*/ 42 h 85"/>
                  <a:gd name="T34" fmla="*/ 439 w 523"/>
                  <a:gd name="T35" fmla="*/ 85 h 85"/>
                  <a:gd name="T36" fmla="*/ 439 w 523"/>
                  <a:gd name="T37" fmla="*/ 0 h 8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23"/>
                  <a:gd name="T58" fmla="*/ 0 h 85"/>
                  <a:gd name="T59" fmla="*/ 523 w 523"/>
                  <a:gd name="T60" fmla="*/ 85 h 8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23" h="85">
                    <a:moveTo>
                      <a:pt x="0" y="28"/>
                    </a:moveTo>
                    <a:lnTo>
                      <a:pt x="112" y="28"/>
                    </a:lnTo>
                    <a:lnTo>
                      <a:pt x="112" y="57"/>
                    </a:lnTo>
                    <a:lnTo>
                      <a:pt x="0" y="57"/>
                    </a:lnTo>
                    <a:lnTo>
                      <a:pt x="0" y="28"/>
                    </a:lnTo>
                    <a:close/>
                    <a:moveTo>
                      <a:pt x="196" y="28"/>
                    </a:moveTo>
                    <a:lnTo>
                      <a:pt x="308" y="28"/>
                    </a:lnTo>
                    <a:lnTo>
                      <a:pt x="308" y="57"/>
                    </a:lnTo>
                    <a:lnTo>
                      <a:pt x="196" y="57"/>
                    </a:lnTo>
                    <a:lnTo>
                      <a:pt x="196" y="28"/>
                    </a:lnTo>
                    <a:close/>
                    <a:moveTo>
                      <a:pt x="392" y="28"/>
                    </a:moveTo>
                    <a:lnTo>
                      <a:pt x="453" y="28"/>
                    </a:lnTo>
                    <a:lnTo>
                      <a:pt x="453" y="57"/>
                    </a:lnTo>
                    <a:lnTo>
                      <a:pt x="392" y="57"/>
                    </a:lnTo>
                    <a:lnTo>
                      <a:pt x="392" y="28"/>
                    </a:lnTo>
                    <a:close/>
                    <a:moveTo>
                      <a:pt x="439" y="0"/>
                    </a:moveTo>
                    <a:lnTo>
                      <a:pt x="523" y="42"/>
                    </a:lnTo>
                    <a:lnTo>
                      <a:pt x="439" y="85"/>
                    </a:lnTo>
                    <a:lnTo>
                      <a:pt x="439" y="0"/>
                    </a:lnTo>
                    <a:close/>
                  </a:path>
                </a:pathLst>
              </a:custGeom>
              <a:solidFill>
                <a:srgbClr val="000000"/>
              </a:solidFill>
              <a:ln w="635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86" name="Freeform 128"/>
              <p:cNvSpPr>
                <a:spLocks noEditPoints="1"/>
              </p:cNvSpPr>
              <p:nvPr/>
            </p:nvSpPr>
            <p:spPr bwMode="auto">
              <a:xfrm>
                <a:off x="3610" y="1403"/>
                <a:ext cx="28" cy="505"/>
              </a:xfrm>
              <a:custGeom>
                <a:avLst/>
                <a:gdLst>
                  <a:gd name="T0" fmla="*/ 0 w 28"/>
                  <a:gd name="T1" fmla="*/ 505 h 505"/>
                  <a:gd name="T2" fmla="*/ 0 w 28"/>
                  <a:gd name="T3" fmla="*/ 392 h 505"/>
                  <a:gd name="T4" fmla="*/ 28 w 28"/>
                  <a:gd name="T5" fmla="*/ 392 h 505"/>
                  <a:gd name="T6" fmla="*/ 28 w 28"/>
                  <a:gd name="T7" fmla="*/ 505 h 505"/>
                  <a:gd name="T8" fmla="*/ 0 w 28"/>
                  <a:gd name="T9" fmla="*/ 505 h 505"/>
                  <a:gd name="T10" fmla="*/ 0 w 28"/>
                  <a:gd name="T11" fmla="*/ 308 h 505"/>
                  <a:gd name="T12" fmla="*/ 0 w 28"/>
                  <a:gd name="T13" fmla="*/ 196 h 505"/>
                  <a:gd name="T14" fmla="*/ 28 w 28"/>
                  <a:gd name="T15" fmla="*/ 196 h 505"/>
                  <a:gd name="T16" fmla="*/ 28 w 28"/>
                  <a:gd name="T17" fmla="*/ 308 h 505"/>
                  <a:gd name="T18" fmla="*/ 0 w 28"/>
                  <a:gd name="T19" fmla="*/ 308 h 505"/>
                  <a:gd name="T20" fmla="*/ 0 w 28"/>
                  <a:gd name="T21" fmla="*/ 112 h 505"/>
                  <a:gd name="T22" fmla="*/ 0 w 28"/>
                  <a:gd name="T23" fmla="*/ 0 h 505"/>
                  <a:gd name="T24" fmla="*/ 28 w 28"/>
                  <a:gd name="T25" fmla="*/ 0 h 505"/>
                  <a:gd name="T26" fmla="*/ 28 w 28"/>
                  <a:gd name="T27" fmla="*/ 112 h 505"/>
                  <a:gd name="T28" fmla="*/ 0 w 28"/>
                  <a:gd name="T29" fmla="*/ 112 h 5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505"/>
                  <a:gd name="T47" fmla="*/ 28 w 28"/>
                  <a:gd name="T48" fmla="*/ 505 h 5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505">
                    <a:moveTo>
                      <a:pt x="0" y="505"/>
                    </a:moveTo>
                    <a:lnTo>
                      <a:pt x="0" y="392"/>
                    </a:lnTo>
                    <a:lnTo>
                      <a:pt x="28" y="392"/>
                    </a:lnTo>
                    <a:lnTo>
                      <a:pt x="28" y="505"/>
                    </a:lnTo>
                    <a:lnTo>
                      <a:pt x="0" y="505"/>
                    </a:lnTo>
                    <a:close/>
                    <a:moveTo>
                      <a:pt x="0" y="308"/>
                    </a:moveTo>
                    <a:lnTo>
                      <a:pt x="0" y="196"/>
                    </a:lnTo>
                    <a:lnTo>
                      <a:pt x="28" y="196"/>
                    </a:lnTo>
                    <a:lnTo>
                      <a:pt x="28" y="308"/>
                    </a:lnTo>
                    <a:lnTo>
                      <a:pt x="0" y="308"/>
                    </a:lnTo>
                    <a:close/>
                    <a:moveTo>
                      <a:pt x="0" y="112"/>
                    </a:moveTo>
                    <a:lnTo>
                      <a:pt x="0" y="0"/>
                    </a:lnTo>
                    <a:lnTo>
                      <a:pt x="28" y="0"/>
                    </a:lnTo>
                    <a:lnTo>
                      <a:pt x="28" y="112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rgbClr val="000000"/>
              </a:solidFill>
              <a:ln w="635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87" name="Freeform 127"/>
              <p:cNvSpPr>
                <a:spLocks noEditPoints="1"/>
              </p:cNvSpPr>
              <p:nvPr/>
            </p:nvSpPr>
            <p:spPr bwMode="auto">
              <a:xfrm>
                <a:off x="2353" y="1295"/>
                <a:ext cx="1271" cy="28"/>
              </a:xfrm>
              <a:custGeom>
                <a:avLst/>
                <a:gdLst>
                  <a:gd name="T0" fmla="*/ 1271 w 1271"/>
                  <a:gd name="T1" fmla="*/ 28 h 28"/>
                  <a:gd name="T2" fmla="*/ 1159 w 1271"/>
                  <a:gd name="T3" fmla="*/ 28 h 28"/>
                  <a:gd name="T4" fmla="*/ 1159 w 1271"/>
                  <a:gd name="T5" fmla="*/ 0 h 28"/>
                  <a:gd name="T6" fmla="*/ 1271 w 1271"/>
                  <a:gd name="T7" fmla="*/ 0 h 28"/>
                  <a:gd name="T8" fmla="*/ 1271 w 1271"/>
                  <a:gd name="T9" fmla="*/ 28 h 28"/>
                  <a:gd name="T10" fmla="*/ 1075 w 1271"/>
                  <a:gd name="T11" fmla="*/ 28 h 28"/>
                  <a:gd name="T12" fmla="*/ 963 w 1271"/>
                  <a:gd name="T13" fmla="*/ 28 h 28"/>
                  <a:gd name="T14" fmla="*/ 963 w 1271"/>
                  <a:gd name="T15" fmla="*/ 0 h 28"/>
                  <a:gd name="T16" fmla="*/ 1075 w 1271"/>
                  <a:gd name="T17" fmla="*/ 0 h 28"/>
                  <a:gd name="T18" fmla="*/ 1075 w 1271"/>
                  <a:gd name="T19" fmla="*/ 28 h 28"/>
                  <a:gd name="T20" fmla="*/ 878 w 1271"/>
                  <a:gd name="T21" fmla="*/ 28 h 28"/>
                  <a:gd name="T22" fmla="*/ 766 w 1271"/>
                  <a:gd name="T23" fmla="*/ 28 h 28"/>
                  <a:gd name="T24" fmla="*/ 766 w 1271"/>
                  <a:gd name="T25" fmla="*/ 0 h 28"/>
                  <a:gd name="T26" fmla="*/ 878 w 1271"/>
                  <a:gd name="T27" fmla="*/ 0 h 28"/>
                  <a:gd name="T28" fmla="*/ 878 w 1271"/>
                  <a:gd name="T29" fmla="*/ 28 h 28"/>
                  <a:gd name="T30" fmla="*/ 682 w 1271"/>
                  <a:gd name="T31" fmla="*/ 28 h 28"/>
                  <a:gd name="T32" fmla="*/ 570 w 1271"/>
                  <a:gd name="T33" fmla="*/ 28 h 28"/>
                  <a:gd name="T34" fmla="*/ 570 w 1271"/>
                  <a:gd name="T35" fmla="*/ 0 h 28"/>
                  <a:gd name="T36" fmla="*/ 682 w 1271"/>
                  <a:gd name="T37" fmla="*/ 0 h 28"/>
                  <a:gd name="T38" fmla="*/ 682 w 1271"/>
                  <a:gd name="T39" fmla="*/ 28 h 28"/>
                  <a:gd name="T40" fmla="*/ 486 w 1271"/>
                  <a:gd name="T41" fmla="*/ 28 h 28"/>
                  <a:gd name="T42" fmla="*/ 374 w 1271"/>
                  <a:gd name="T43" fmla="*/ 28 h 28"/>
                  <a:gd name="T44" fmla="*/ 374 w 1271"/>
                  <a:gd name="T45" fmla="*/ 0 h 28"/>
                  <a:gd name="T46" fmla="*/ 486 w 1271"/>
                  <a:gd name="T47" fmla="*/ 0 h 28"/>
                  <a:gd name="T48" fmla="*/ 486 w 1271"/>
                  <a:gd name="T49" fmla="*/ 28 h 28"/>
                  <a:gd name="T50" fmla="*/ 290 w 1271"/>
                  <a:gd name="T51" fmla="*/ 28 h 28"/>
                  <a:gd name="T52" fmla="*/ 178 w 1271"/>
                  <a:gd name="T53" fmla="*/ 28 h 28"/>
                  <a:gd name="T54" fmla="*/ 178 w 1271"/>
                  <a:gd name="T55" fmla="*/ 0 h 28"/>
                  <a:gd name="T56" fmla="*/ 290 w 1271"/>
                  <a:gd name="T57" fmla="*/ 0 h 28"/>
                  <a:gd name="T58" fmla="*/ 290 w 1271"/>
                  <a:gd name="T59" fmla="*/ 28 h 28"/>
                  <a:gd name="T60" fmla="*/ 94 w 1271"/>
                  <a:gd name="T61" fmla="*/ 28 h 28"/>
                  <a:gd name="T62" fmla="*/ 0 w 1271"/>
                  <a:gd name="T63" fmla="*/ 28 h 28"/>
                  <a:gd name="T64" fmla="*/ 0 w 1271"/>
                  <a:gd name="T65" fmla="*/ 0 h 28"/>
                  <a:gd name="T66" fmla="*/ 94 w 1271"/>
                  <a:gd name="T67" fmla="*/ 0 h 28"/>
                  <a:gd name="T68" fmla="*/ 94 w 1271"/>
                  <a:gd name="T69" fmla="*/ 28 h 2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271"/>
                  <a:gd name="T106" fmla="*/ 0 h 28"/>
                  <a:gd name="T107" fmla="*/ 1271 w 1271"/>
                  <a:gd name="T108" fmla="*/ 28 h 2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271" h="28">
                    <a:moveTo>
                      <a:pt x="1271" y="28"/>
                    </a:moveTo>
                    <a:lnTo>
                      <a:pt x="1159" y="28"/>
                    </a:lnTo>
                    <a:lnTo>
                      <a:pt x="1159" y="0"/>
                    </a:lnTo>
                    <a:lnTo>
                      <a:pt x="1271" y="0"/>
                    </a:lnTo>
                    <a:lnTo>
                      <a:pt x="1271" y="28"/>
                    </a:lnTo>
                    <a:close/>
                    <a:moveTo>
                      <a:pt x="1075" y="28"/>
                    </a:moveTo>
                    <a:lnTo>
                      <a:pt x="963" y="28"/>
                    </a:lnTo>
                    <a:lnTo>
                      <a:pt x="963" y="0"/>
                    </a:lnTo>
                    <a:lnTo>
                      <a:pt x="1075" y="0"/>
                    </a:lnTo>
                    <a:lnTo>
                      <a:pt x="1075" y="28"/>
                    </a:lnTo>
                    <a:close/>
                    <a:moveTo>
                      <a:pt x="878" y="28"/>
                    </a:moveTo>
                    <a:lnTo>
                      <a:pt x="766" y="28"/>
                    </a:lnTo>
                    <a:lnTo>
                      <a:pt x="766" y="0"/>
                    </a:lnTo>
                    <a:lnTo>
                      <a:pt x="878" y="0"/>
                    </a:lnTo>
                    <a:lnTo>
                      <a:pt x="878" y="28"/>
                    </a:lnTo>
                    <a:close/>
                    <a:moveTo>
                      <a:pt x="682" y="28"/>
                    </a:moveTo>
                    <a:lnTo>
                      <a:pt x="570" y="28"/>
                    </a:lnTo>
                    <a:lnTo>
                      <a:pt x="570" y="0"/>
                    </a:lnTo>
                    <a:lnTo>
                      <a:pt x="682" y="0"/>
                    </a:lnTo>
                    <a:lnTo>
                      <a:pt x="682" y="28"/>
                    </a:lnTo>
                    <a:close/>
                    <a:moveTo>
                      <a:pt x="486" y="28"/>
                    </a:moveTo>
                    <a:lnTo>
                      <a:pt x="374" y="28"/>
                    </a:lnTo>
                    <a:lnTo>
                      <a:pt x="374" y="0"/>
                    </a:lnTo>
                    <a:lnTo>
                      <a:pt x="486" y="0"/>
                    </a:lnTo>
                    <a:lnTo>
                      <a:pt x="486" y="28"/>
                    </a:lnTo>
                    <a:close/>
                    <a:moveTo>
                      <a:pt x="290" y="28"/>
                    </a:moveTo>
                    <a:lnTo>
                      <a:pt x="178" y="28"/>
                    </a:lnTo>
                    <a:lnTo>
                      <a:pt x="178" y="0"/>
                    </a:lnTo>
                    <a:lnTo>
                      <a:pt x="290" y="0"/>
                    </a:lnTo>
                    <a:lnTo>
                      <a:pt x="290" y="28"/>
                    </a:lnTo>
                    <a:close/>
                    <a:moveTo>
                      <a:pt x="94" y="28"/>
                    </a:moveTo>
                    <a:lnTo>
                      <a:pt x="0" y="28"/>
                    </a:lnTo>
                    <a:lnTo>
                      <a:pt x="0" y="0"/>
                    </a:lnTo>
                    <a:lnTo>
                      <a:pt x="94" y="0"/>
                    </a:lnTo>
                    <a:lnTo>
                      <a:pt x="94" y="28"/>
                    </a:lnTo>
                    <a:close/>
                  </a:path>
                </a:pathLst>
              </a:custGeom>
              <a:solidFill>
                <a:srgbClr val="000000"/>
              </a:solidFill>
              <a:ln w="635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88" name="Freeform 126"/>
              <p:cNvSpPr>
                <a:spLocks noEditPoints="1"/>
              </p:cNvSpPr>
              <p:nvPr/>
            </p:nvSpPr>
            <p:spPr bwMode="auto">
              <a:xfrm>
                <a:off x="2311" y="1309"/>
                <a:ext cx="84" cy="673"/>
              </a:xfrm>
              <a:custGeom>
                <a:avLst/>
                <a:gdLst>
                  <a:gd name="T0" fmla="*/ 56 w 84"/>
                  <a:gd name="T1" fmla="*/ 0 h 673"/>
                  <a:gd name="T2" fmla="*/ 56 w 84"/>
                  <a:gd name="T3" fmla="*/ 112 h 673"/>
                  <a:gd name="T4" fmla="*/ 28 w 84"/>
                  <a:gd name="T5" fmla="*/ 112 h 673"/>
                  <a:gd name="T6" fmla="*/ 28 w 84"/>
                  <a:gd name="T7" fmla="*/ 0 h 673"/>
                  <a:gd name="T8" fmla="*/ 56 w 84"/>
                  <a:gd name="T9" fmla="*/ 0 h 673"/>
                  <a:gd name="T10" fmla="*/ 56 w 84"/>
                  <a:gd name="T11" fmla="*/ 196 h 673"/>
                  <a:gd name="T12" fmla="*/ 56 w 84"/>
                  <a:gd name="T13" fmla="*/ 309 h 673"/>
                  <a:gd name="T14" fmla="*/ 28 w 84"/>
                  <a:gd name="T15" fmla="*/ 309 h 673"/>
                  <a:gd name="T16" fmla="*/ 28 w 84"/>
                  <a:gd name="T17" fmla="*/ 196 h 673"/>
                  <a:gd name="T18" fmla="*/ 56 w 84"/>
                  <a:gd name="T19" fmla="*/ 196 h 673"/>
                  <a:gd name="T20" fmla="*/ 56 w 84"/>
                  <a:gd name="T21" fmla="*/ 393 h 673"/>
                  <a:gd name="T22" fmla="*/ 56 w 84"/>
                  <a:gd name="T23" fmla="*/ 505 h 673"/>
                  <a:gd name="T24" fmla="*/ 28 w 84"/>
                  <a:gd name="T25" fmla="*/ 505 h 673"/>
                  <a:gd name="T26" fmla="*/ 28 w 84"/>
                  <a:gd name="T27" fmla="*/ 393 h 673"/>
                  <a:gd name="T28" fmla="*/ 56 w 84"/>
                  <a:gd name="T29" fmla="*/ 393 h 673"/>
                  <a:gd name="T30" fmla="*/ 56 w 84"/>
                  <a:gd name="T31" fmla="*/ 589 h 673"/>
                  <a:gd name="T32" fmla="*/ 56 w 84"/>
                  <a:gd name="T33" fmla="*/ 603 h 673"/>
                  <a:gd name="T34" fmla="*/ 28 w 84"/>
                  <a:gd name="T35" fmla="*/ 603 h 673"/>
                  <a:gd name="T36" fmla="*/ 28 w 84"/>
                  <a:gd name="T37" fmla="*/ 589 h 673"/>
                  <a:gd name="T38" fmla="*/ 56 w 84"/>
                  <a:gd name="T39" fmla="*/ 589 h 673"/>
                  <a:gd name="T40" fmla="*/ 84 w 84"/>
                  <a:gd name="T41" fmla="*/ 589 h 673"/>
                  <a:gd name="T42" fmla="*/ 42 w 84"/>
                  <a:gd name="T43" fmla="*/ 673 h 673"/>
                  <a:gd name="T44" fmla="*/ 0 w 84"/>
                  <a:gd name="T45" fmla="*/ 589 h 673"/>
                  <a:gd name="T46" fmla="*/ 84 w 84"/>
                  <a:gd name="T47" fmla="*/ 589 h 67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84"/>
                  <a:gd name="T73" fmla="*/ 0 h 673"/>
                  <a:gd name="T74" fmla="*/ 84 w 84"/>
                  <a:gd name="T75" fmla="*/ 673 h 67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84" h="673">
                    <a:moveTo>
                      <a:pt x="56" y="0"/>
                    </a:moveTo>
                    <a:lnTo>
                      <a:pt x="56" y="112"/>
                    </a:lnTo>
                    <a:lnTo>
                      <a:pt x="28" y="112"/>
                    </a:lnTo>
                    <a:lnTo>
                      <a:pt x="28" y="0"/>
                    </a:lnTo>
                    <a:lnTo>
                      <a:pt x="56" y="0"/>
                    </a:lnTo>
                    <a:close/>
                    <a:moveTo>
                      <a:pt x="56" y="196"/>
                    </a:moveTo>
                    <a:lnTo>
                      <a:pt x="56" y="309"/>
                    </a:lnTo>
                    <a:lnTo>
                      <a:pt x="28" y="309"/>
                    </a:lnTo>
                    <a:lnTo>
                      <a:pt x="28" y="196"/>
                    </a:lnTo>
                    <a:lnTo>
                      <a:pt x="56" y="196"/>
                    </a:lnTo>
                    <a:close/>
                    <a:moveTo>
                      <a:pt x="56" y="393"/>
                    </a:moveTo>
                    <a:lnTo>
                      <a:pt x="56" y="505"/>
                    </a:lnTo>
                    <a:lnTo>
                      <a:pt x="28" y="505"/>
                    </a:lnTo>
                    <a:lnTo>
                      <a:pt x="28" y="393"/>
                    </a:lnTo>
                    <a:lnTo>
                      <a:pt x="56" y="393"/>
                    </a:lnTo>
                    <a:close/>
                    <a:moveTo>
                      <a:pt x="56" y="589"/>
                    </a:moveTo>
                    <a:lnTo>
                      <a:pt x="56" y="603"/>
                    </a:lnTo>
                    <a:lnTo>
                      <a:pt x="28" y="603"/>
                    </a:lnTo>
                    <a:lnTo>
                      <a:pt x="28" y="589"/>
                    </a:lnTo>
                    <a:lnTo>
                      <a:pt x="56" y="589"/>
                    </a:lnTo>
                    <a:close/>
                    <a:moveTo>
                      <a:pt x="84" y="589"/>
                    </a:moveTo>
                    <a:lnTo>
                      <a:pt x="42" y="673"/>
                    </a:lnTo>
                    <a:lnTo>
                      <a:pt x="0" y="589"/>
                    </a:lnTo>
                    <a:lnTo>
                      <a:pt x="84" y="589"/>
                    </a:lnTo>
                    <a:close/>
                  </a:path>
                </a:pathLst>
              </a:custGeom>
              <a:solidFill>
                <a:srgbClr val="000000"/>
              </a:solidFill>
              <a:ln w="635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19489" name="Picture 125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578" y="964"/>
                <a:ext cx="897" cy="7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490" name="Freeform 124"/>
              <p:cNvSpPr>
                <a:spLocks noEditPoints="1"/>
              </p:cNvSpPr>
              <p:nvPr/>
            </p:nvSpPr>
            <p:spPr bwMode="auto">
              <a:xfrm>
                <a:off x="3610" y="1403"/>
                <a:ext cx="28" cy="505"/>
              </a:xfrm>
              <a:custGeom>
                <a:avLst/>
                <a:gdLst>
                  <a:gd name="T0" fmla="*/ 0 w 28"/>
                  <a:gd name="T1" fmla="*/ 505 h 505"/>
                  <a:gd name="T2" fmla="*/ 0 w 28"/>
                  <a:gd name="T3" fmla="*/ 392 h 505"/>
                  <a:gd name="T4" fmla="*/ 28 w 28"/>
                  <a:gd name="T5" fmla="*/ 392 h 505"/>
                  <a:gd name="T6" fmla="*/ 28 w 28"/>
                  <a:gd name="T7" fmla="*/ 505 h 505"/>
                  <a:gd name="T8" fmla="*/ 0 w 28"/>
                  <a:gd name="T9" fmla="*/ 505 h 505"/>
                  <a:gd name="T10" fmla="*/ 0 w 28"/>
                  <a:gd name="T11" fmla="*/ 308 h 505"/>
                  <a:gd name="T12" fmla="*/ 0 w 28"/>
                  <a:gd name="T13" fmla="*/ 196 h 505"/>
                  <a:gd name="T14" fmla="*/ 28 w 28"/>
                  <a:gd name="T15" fmla="*/ 196 h 505"/>
                  <a:gd name="T16" fmla="*/ 28 w 28"/>
                  <a:gd name="T17" fmla="*/ 308 h 505"/>
                  <a:gd name="T18" fmla="*/ 0 w 28"/>
                  <a:gd name="T19" fmla="*/ 308 h 505"/>
                  <a:gd name="T20" fmla="*/ 0 w 28"/>
                  <a:gd name="T21" fmla="*/ 112 h 505"/>
                  <a:gd name="T22" fmla="*/ 0 w 28"/>
                  <a:gd name="T23" fmla="*/ 0 h 505"/>
                  <a:gd name="T24" fmla="*/ 28 w 28"/>
                  <a:gd name="T25" fmla="*/ 0 h 505"/>
                  <a:gd name="T26" fmla="*/ 28 w 28"/>
                  <a:gd name="T27" fmla="*/ 112 h 505"/>
                  <a:gd name="T28" fmla="*/ 0 w 28"/>
                  <a:gd name="T29" fmla="*/ 112 h 5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505"/>
                  <a:gd name="T47" fmla="*/ 28 w 28"/>
                  <a:gd name="T48" fmla="*/ 505 h 5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505">
                    <a:moveTo>
                      <a:pt x="0" y="505"/>
                    </a:moveTo>
                    <a:lnTo>
                      <a:pt x="0" y="392"/>
                    </a:lnTo>
                    <a:lnTo>
                      <a:pt x="28" y="392"/>
                    </a:lnTo>
                    <a:lnTo>
                      <a:pt x="28" y="505"/>
                    </a:lnTo>
                    <a:lnTo>
                      <a:pt x="0" y="505"/>
                    </a:lnTo>
                    <a:close/>
                    <a:moveTo>
                      <a:pt x="0" y="308"/>
                    </a:moveTo>
                    <a:lnTo>
                      <a:pt x="0" y="196"/>
                    </a:lnTo>
                    <a:lnTo>
                      <a:pt x="28" y="196"/>
                    </a:lnTo>
                    <a:lnTo>
                      <a:pt x="28" y="308"/>
                    </a:lnTo>
                    <a:lnTo>
                      <a:pt x="0" y="308"/>
                    </a:lnTo>
                    <a:close/>
                    <a:moveTo>
                      <a:pt x="0" y="112"/>
                    </a:moveTo>
                    <a:lnTo>
                      <a:pt x="0" y="0"/>
                    </a:lnTo>
                    <a:lnTo>
                      <a:pt x="28" y="0"/>
                    </a:lnTo>
                    <a:lnTo>
                      <a:pt x="28" y="112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rgbClr val="000000"/>
              </a:solidFill>
              <a:ln w="635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91" name="Freeform 123"/>
              <p:cNvSpPr>
                <a:spLocks noEditPoints="1"/>
              </p:cNvSpPr>
              <p:nvPr/>
            </p:nvSpPr>
            <p:spPr bwMode="auto">
              <a:xfrm>
                <a:off x="2353" y="1295"/>
                <a:ext cx="1271" cy="28"/>
              </a:xfrm>
              <a:custGeom>
                <a:avLst/>
                <a:gdLst>
                  <a:gd name="T0" fmla="*/ 1271 w 1271"/>
                  <a:gd name="T1" fmla="*/ 28 h 28"/>
                  <a:gd name="T2" fmla="*/ 1159 w 1271"/>
                  <a:gd name="T3" fmla="*/ 28 h 28"/>
                  <a:gd name="T4" fmla="*/ 1159 w 1271"/>
                  <a:gd name="T5" fmla="*/ 0 h 28"/>
                  <a:gd name="T6" fmla="*/ 1271 w 1271"/>
                  <a:gd name="T7" fmla="*/ 0 h 28"/>
                  <a:gd name="T8" fmla="*/ 1271 w 1271"/>
                  <a:gd name="T9" fmla="*/ 28 h 28"/>
                  <a:gd name="T10" fmla="*/ 1075 w 1271"/>
                  <a:gd name="T11" fmla="*/ 28 h 28"/>
                  <a:gd name="T12" fmla="*/ 963 w 1271"/>
                  <a:gd name="T13" fmla="*/ 28 h 28"/>
                  <a:gd name="T14" fmla="*/ 963 w 1271"/>
                  <a:gd name="T15" fmla="*/ 0 h 28"/>
                  <a:gd name="T16" fmla="*/ 1075 w 1271"/>
                  <a:gd name="T17" fmla="*/ 0 h 28"/>
                  <a:gd name="T18" fmla="*/ 1075 w 1271"/>
                  <a:gd name="T19" fmla="*/ 28 h 28"/>
                  <a:gd name="T20" fmla="*/ 878 w 1271"/>
                  <a:gd name="T21" fmla="*/ 28 h 28"/>
                  <a:gd name="T22" fmla="*/ 766 w 1271"/>
                  <a:gd name="T23" fmla="*/ 28 h 28"/>
                  <a:gd name="T24" fmla="*/ 766 w 1271"/>
                  <a:gd name="T25" fmla="*/ 0 h 28"/>
                  <a:gd name="T26" fmla="*/ 878 w 1271"/>
                  <a:gd name="T27" fmla="*/ 0 h 28"/>
                  <a:gd name="T28" fmla="*/ 878 w 1271"/>
                  <a:gd name="T29" fmla="*/ 28 h 28"/>
                  <a:gd name="T30" fmla="*/ 682 w 1271"/>
                  <a:gd name="T31" fmla="*/ 28 h 28"/>
                  <a:gd name="T32" fmla="*/ 570 w 1271"/>
                  <a:gd name="T33" fmla="*/ 28 h 28"/>
                  <a:gd name="T34" fmla="*/ 570 w 1271"/>
                  <a:gd name="T35" fmla="*/ 0 h 28"/>
                  <a:gd name="T36" fmla="*/ 682 w 1271"/>
                  <a:gd name="T37" fmla="*/ 0 h 28"/>
                  <a:gd name="T38" fmla="*/ 682 w 1271"/>
                  <a:gd name="T39" fmla="*/ 28 h 28"/>
                  <a:gd name="T40" fmla="*/ 486 w 1271"/>
                  <a:gd name="T41" fmla="*/ 28 h 28"/>
                  <a:gd name="T42" fmla="*/ 374 w 1271"/>
                  <a:gd name="T43" fmla="*/ 28 h 28"/>
                  <a:gd name="T44" fmla="*/ 374 w 1271"/>
                  <a:gd name="T45" fmla="*/ 0 h 28"/>
                  <a:gd name="T46" fmla="*/ 486 w 1271"/>
                  <a:gd name="T47" fmla="*/ 0 h 28"/>
                  <a:gd name="T48" fmla="*/ 486 w 1271"/>
                  <a:gd name="T49" fmla="*/ 28 h 28"/>
                  <a:gd name="T50" fmla="*/ 290 w 1271"/>
                  <a:gd name="T51" fmla="*/ 28 h 28"/>
                  <a:gd name="T52" fmla="*/ 178 w 1271"/>
                  <a:gd name="T53" fmla="*/ 28 h 28"/>
                  <a:gd name="T54" fmla="*/ 178 w 1271"/>
                  <a:gd name="T55" fmla="*/ 0 h 28"/>
                  <a:gd name="T56" fmla="*/ 290 w 1271"/>
                  <a:gd name="T57" fmla="*/ 0 h 28"/>
                  <a:gd name="T58" fmla="*/ 290 w 1271"/>
                  <a:gd name="T59" fmla="*/ 28 h 28"/>
                  <a:gd name="T60" fmla="*/ 94 w 1271"/>
                  <a:gd name="T61" fmla="*/ 28 h 28"/>
                  <a:gd name="T62" fmla="*/ 0 w 1271"/>
                  <a:gd name="T63" fmla="*/ 28 h 28"/>
                  <a:gd name="T64" fmla="*/ 0 w 1271"/>
                  <a:gd name="T65" fmla="*/ 0 h 28"/>
                  <a:gd name="T66" fmla="*/ 94 w 1271"/>
                  <a:gd name="T67" fmla="*/ 0 h 28"/>
                  <a:gd name="T68" fmla="*/ 94 w 1271"/>
                  <a:gd name="T69" fmla="*/ 28 h 2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271"/>
                  <a:gd name="T106" fmla="*/ 0 h 28"/>
                  <a:gd name="T107" fmla="*/ 1271 w 1271"/>
                  <a:gd name="T108" fmla="*/ 28 h 2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271" h="28">
                    <a:moveTo>
                      <a:pt x="1271" y="28"/>
                    </a:moveTo>
                    <a:lnTo>
                      <a:pt x="1159" y="28"/>
                    </a:lnTo>
                    <a:lnTo>
                      <a:pt x="1159" y="0"/>
                    </a:lnTo>
                    <a:lnTo>
                      <a:pt x="1271" y="0"/>
                    </a:lnTo>
                    <a:lnTo>
                      <a:pt x="1271" y="28"/>
                    </a:lnTo>
                    <a:close/>
                    <a:moveTo>
                      <a:pt x="1075" y="28"/>
                    </a:moveTo>
                    <a:lnTo>
                      <a:pt x="963" y="28"/>
                    </a:lnTo>
                    <a:lnTo>
                      <a:pt x="963" y="0"/>
                    </a:lnTo>
                    <a:lnTo>
                      <a:pt x="1075" y="0"/>
                    </a:lnTo>
                    <a:lnTo>
                      <a:pt x="1075" y="28"/>
                    </a:lnTo>
                    <a:close/>
                    <a:moveTo>
                      <a:pt x="878" y="28"/>
                    </a:moveTo>
                    <a:lnTo>
                      <a:pt x="766" y="28"/>
                    </a:lnTo>
                    <a:lnTo>
                      <a:pt x="766" y="0"/>
                    </a:lnTo>
                    <a:lnTo>
                      <a:pt x="878" y="0"/>
                    </a:lnTo>
                    <a:lnTo>
                      <a:pt x="878" y="28"/>
                    </a:lnTo>
                    <a:close/>
                    <a:moveTo>
                      <a:pt x="682" y="28"/>
                    </a:moveTo>
                    <a:lnTo>
                      <a:pt x="570" y="28"/>
                    </a:lnTo>
                    <a:lnTo>
                      <a:pt x="570" y="0"/>
                    </a:lnTo>
                    <a:lnTo>
                      <a:pt x="682" y="0"/>
                    </a:lnTo>
                    <a:lnTo>
                      <a:pt x="682" y="28"/>
                    </a:lnTo>
                    <a:close/>
                    <a:moveTo>
                      <a:pt x="486" y="28"/>
                    </a:moveTo>
                    <a:lnTo>
                      <a:pt x="374" y="28"/>
                    </a:lnTo>
                    <a:lnTo>
                      <a:pt x="374" y="0"/>
                    </a:lnTo>
                    <a:lnTo>
                      <a:pt x="486" y="0"/>
                    </a:lnTo>
                    <a:lnTo>
                      <a:pt x="486" y="28"/>
                    </a:lnTo>
                    <a:close/>
                    <a:moveTo>
                      <a:pt x="290" y="28"/>
                    </a:moveTo>
                    <a:lnTo>
                      <a:pt x="178" y="28"/>
                    </a:lnTo>
                    <a:lnTo>
                      <a:pt x="178" y="0"/>
                    </a:lnTo>
                    <a:lnTo>
                      <a:pt x="290" y="0"/>
                    </a:lnTo>
                    <a:lnTo>
                      <a:pt x="290" y="28"/>
                    </a:lnTo>
                    <a:close/>
                    <a:moveTo>
                      <a:pt x="94" y="28"/>
                    </a:moveTo>
                    <a:lnTo>
                      <a:pt x="0" y="28"/>
                    </a:lnTo>
                    <a:lnTo>
                      <a:pt x="0" y="0"/>
                    </a:lnTo>
                    <a:lnTo>
                      <a:pt x="94" y="0"/>
                    </a:lnTo>
                    <a:lnTo>
                      <a:pt x="94" y="28"/>
                    </a:lnTo>
                    <a:close/>
                  </a:path>
                </a:pathLst>
              </a:custGeom>
              <a:solidFill>
                <a:srgbClr val="000000"/>
              </a:solidFill>
              <a:ln w="635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92" name="Freeform 122"/>
              <p:cNvSpPr>
                <a:spLocks noEditPoints="1"/>
              </p:cNvSpPr>
              <p:nvPr/>
            </p:nvSpPr>
            <p:spPr bwMode="auto">
              <a:xfrm>
                <a:off x="2311" y="1309"/>
                <a:ext cx="84" cy="673"/>
              </a:xfrm>
              <a:custGeom>
                <a:avLst/>
                <a:gdLst>
                  <a:gd name="T0" fmla="*/ 56 w 84"/>
                  <a:gd name="T1" fmla="*/ 0 h 673"/>
                  <a:gd name="T2" fmla="*/ 56 w 84"/>
                  <a:gd name="T3" fmla="*/ 112 h 673"/>
                  <a:gd name="T4" fmla="*/ 28 w 84"/>
                  <a:gd name="T5" fmla="*/ 112 h 673"/>
                  <a:gd name="T6" fmla="*/ 28 w 84"/>
                  <a:gd name="T7" fmla="*/ 0 h 673"/>
                  <a:gd name="T8" fmla="*/ 56 w 84"/>
                  <a:gd name="T9" fmla="*/ 0 h 673"/>
                  <a:gd name="T10" fmla="*/ 56 w 84"/>
                  <a:gd name="T11" fmla="*/ 196 h 673"/>
                  <a:gd name="T12" fmla="*/ 56 w 84"/>
                  <a:gd name="T13" fmla="*/ 309 h 673"/>
                  <a:gd name="T14" fmla="*/ 28 w 84"/>
                  <a:gd name="T15" fmla="*/ 309 h 673"/>
                  <a:gd name="T16" fmla="*/ 28 w 84"/>
                  <a:gd name="T17" fmla="*/ 196 h 673"/>
                  <a:gd name="T18" fmla="*/ 56 w 84"/>
                  <a:gd name="T19" fmla="*/ 196 h 673"/>
                  <a:gd name="T20" fmla="*/ 56 w 84"/>
                  <a:gd name="T21" fmla="*/ 393 h 673"/>
                  <a:gd name="T22" fmla="*/ 56 w 84"/>
                  <a:gd name="T23" fmla="*/ 505 h 673"/>
                  <a:gd name="T24" fmla="*/ 28 w 84"/>
                  <a:gd name="T25" fmla="*/ 505 h 673"/>
                  <a:gd name="T26" fmla="*/ 28 w 84"/>
                  <a:gd name="T27" fmla="*/ 393 h 673"/>
                  <a:gd name="T28" fmla="*/ 56 w 84"/>
                  <a:gd name="T29" fmla="*/ 393 h 673"/>
                  <a:gd name="T30" fmla="*/ 56 w 84"/>
                  <a:gd name="T31" fmla="*/ 589 h 673"/>
                  <a:gd name="T32" fmla="*/ 56 w 84"/>
                  <a:gd name="T33" fmla="*/ 603 h 673"/>
                  <a:gd name="T34" fmla="*/ 28 w 84"/>
                  <a:gd name="T35" fmla="*/ 603 h 673"/>
                  <a:gd name="T36" fmla="*/ 28 w 84"/>
                  <a:gd name="T37" fmla="*/ 589 h 673"/>
                  <a:gd name="T38" fmla="*/ 56 w 84"/>
                  <a:gd name="T39" fmla="*/ 589 h 673"/>
                  <a:gd name="T40" fmla="*/ 84 w 84"/>
                  <a:gd name="T41" fmla="*/ 589 h 673"/>
                  <a:gd name="T42" fmla="*/ 42 w 84"/>
                  <a:gd name="T43" fmla="*/ 673 h 673"/>
                  <a:gd name="T44" fmla="*/ 0 w 84"/>
                  <a:gd name="T45" fmla="*/ 589 h 673"/>
                  <a:gd name="T46" fmla="*/ 84 w 84"/>
                  <a:gd name="T47" fmla="*/ 589 h 67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84"/>
                  <a:gd name="T73" fmla="*/ 0 h 673"/>
                  <a:gd name="T74" fmla="*/ 84 w 84"/>
                  <a:gd name="T75" fmla="*/ 673 h 67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84" h="673">
                    <a:moveTo>
                      <a:pt x="56" y="0"/>
                    </a:moveTo>
                    <a:lnTo>
                      <a:pt x="56" y="112"/>
                    </a:lnTo>
                    <a:lnTo>
                      <a:pt x="28" y="112"/>
                    </a:lnTo>
                    <a:lnTo>
                      <a:pt x="28" y="0"/>
                    </a:lnTo>
                    <a:lnTo>
                      <a:pt x="56" y="0"/>
                    </a:lnTo>
                    <a:close/>
                    <a:moveTo>
                      <a:pt x="56" y="196"/>
                    </a:moveTo>
                    <a:lnTo>
                      <a:pt x="56" y="309"/>
                    </a:lnTo>
                    <a:lnTo>
                      <a:pt x="28" y="309"/>
                    </a:lnTo>
                    <a:lnTo>
                      <a:pt x="28" y="196"/>
                    </a:lnTo>
                    <a:lnTo>
                      <a:pt x="56" y="196"/>
                    </a:lnTo>
                    <a:close/>
                    <a:moveTo>
                      <a:pt x="56" y="393"/>
                    </a:moveTo>
                    <a:lnTo>
                      <a:pt x="56" y="505"/>
                    </a:lnTo>
                    <a:lnTo>
                      <a:pt x="28" y="505"/>
                    </a:lnTo>
                    <a:lnTo>
                      <a:pt x="28" y="393"/>
                    </a:lnTo>
                    <a:lnTo>
                      <a:pt x="56" y="393"/>
                    </a:lnTo>
                    <a:close/>
                    <a:moveTo>
                      <a:pt x="56" y="589"/>
                    </a:moveTo>
                    <a:lnTo>
                      <a:pt x="56" y="603"/>
                    </a:lnTo>
                    <a:lnTo>
                      <a:pt x="28" y="603"/>
                    </a:lnTo>
                    <a:lnTo>
                      <a:pt x="28" y="589"/>
                    </a:lnTo>
                    <a:lnTo>
                      <a:pt x="56" y="589"/>
                    </a:lnTo>
                    <a:close/>
                    <a:moveTo>
                      <a:pt x="84" y="589"/>
                    </a:moveTo>
                    <a:lnTo>
                      <a:pt x="42" y="673"/>
                    </a:lnTo>
                    <a:lnTo>
                      <a:pt x="0" y="589"/>
                    </a:lnTo>
                    <a:lnTo>
                      <a:pt x="84" y="589"/>
                    </a:lnTo>
                    <a:close/>
                  </a:path>
                </a:pathLst>
              </a:custGeom>
              <a:solidFill>
                <a:srgbClr val="000000"/>
              </a:solidFill>
              <a:ln w="635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19493" name="Picture 12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578" y="964"/>
                <a:ext cx="897" cy="7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494" name="Freeform 120"/>
              <p:cNvSpPr>
                <a:spLocks/>
              </p:cNvSpPr>
              <p:nvPr/>
            </p:nvSpPr>
            <p:spPr bwMode="auto">
              <a:xfrm>
                <a:off x="3549" y="2010"/>
                <a:ext cx="299" cy="823"/>
              </a:xfrm>
              <a:custGeom>
                <a:avLst/>
                <a:gdLst>
                  <a:gd name="T0" fmla="*/ 0 w 299"/>
                  <a:gd name="T1" fmla="*/ 0 h 823"/>
                  <a:gd name="T2" fmla="*/ 299 w 299"/>
                  <a:gd name="T3" fmla="*/ 0 h 823"/>
                  <a:gd name="T4" fmla="*/ 299 w 299"/>
                  <a:gd name="T5" fmla="*/ 275 h 823"/>
                  <a:gd name="T6" fmla="*/ 25 w 299"/>
                  <a:gd name="T7" fmla="*/ 275 h 823"/>
                  <a:gd name="T8" fmla="*/ 299 w 299"/>
                  <a:gd name="T9" fmla="*/ 275 h 823"/>
                  <a:gd name="T10" fmla="*/ 299 w 299"/>
                  <a:gd name="T11" fmla="*/ 549 h 823"/>
                  <a:gd name="T12" fmla="*/ 25 w 299"/>
                  <a:gd name="T13" fmla="*/ 549 h 823"/>
                  <a:gd name="T14" fmla="*/ 299 w 299"/>
                  <a:gd name="T15" fmla="*/ 549 h 823"/>
                  <a:gd name="T16" fmla="*/ 299 w 299"/>
                  <a:gd name="T17" fmla="*/ 823 h 823"/>
                  <a:gd name="T18" fmla="*/ 0 w 299"/>
                  <a:gd name="T19" fmla="*/ 823 h 82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99"/>
                  <a:gd name="T31" fmla="*/ 0 h 823"/>
                  <a:gd name="T32" fmla="*/ 299 w 299"/>
                  <a:gd name="T33" fmla="*/ 823 h 82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99" h="823">
                    <a:moveTo>
                      <a:pt x="0" y="0"/>
                    </a:moveTo>
                    <a:lnTo>
                      <a:pt x="299" y="0"/>
                    </a:lnTo>
                    <a:lnTo>
                      <a:pt x="299" y="275"/>
                    </a:lnTo>
                    <a:lnTo>
                      <a:pt x="25" y="275"/>
                    </a:lnTo>
                    <a:lnTo>
                      <a:pt x="299" y="275"/>
                    </a:lnTo>
                    <a:lnTo>
                      <a:pt x="299" y="549"/>
                    </a:lnTo>
                    <a:lnTo>
                      <a:pt x="25" y="549"/>
                    </a:lnTo>
                    <a:lnTo>
                      <a:pt x="299" y="549"/>
                    </a:lnTo>
                    <a:lnTo>
                      <a:pt x="299" y="823"/>
                    </a:lnTo>
                    <a:lnTo>
                      <a:pt x="0" y="823"/>
                    </a:lnTo>
                  </a:path>
                </a:pathLst>
              </a:custGeom>
              <a:noFill/>
              <a:ln w="2349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95" name="Freeform 119"/>
              <p:cNvSpPr>
                <a:spLocks noEditPoints="1"/>
              </p:cNvSpPr>
              <p:nvPr/>
            </p:nvSpPr>
            <p:spPr bwMode="auto">
              <a:xfrm>
                <a:off x="6151" y="1328"/>
                <a:ext cx="28" cy="505"/>
              </a:xfrm>
              <a:custGeom>
                <a:avLst/>
                <a:gdLst>
                  <a:gd name="T0" fmla="*/ 0 w 28"/>
                  <a:gd name="T1" fmla="*/ 505 h 505"/>
                  <a:gd name="T2" fmla="*/ 0 w 28"/>
                  <a:gd name="T3" fmla="*/ 393 h 505"/>
                  <a:gd name="T4" fmla="*/ 28 w 28"/>
                  <a:gd name="T5" fmla="*/ 393 h 505"/>
                  <a:gd name="T6" fmla="*/ 28 w 28"/>
                  <a:gd name="T7" fmla="*/ 505 h 505"/>
                  <a:gd name="T8" fmla="*/ 0 w 28"/>
                  <a:gd name="T9" fmla="*/ 505 h 505"/>
                  <a:gd name="T10" fmla="*/ 0 w 28"/>
                  <a:gd name="T11" fmla="*/ 308 h 505"/>
                  <a:gd name="T12" fmla="*/ 0 w 28"/>
                  <a:gd name="T13" fmla="*/ 196 h 505"/>
                  <a:gd name="T14" fmla="*/ 28 w 28"/>
                  <a:gd name="T15" fmla="*/ 196 h 505"/>
                  <a:gd name="T16" fmla="*/ 28 w 28"/>
                  <a:gd name="T17" fmla="*/ 308 h 505"/>
                  <a:gd name="T18" fmla="*/ 0 w 28"/>
                  <a:gd name="T19" fmla="*/ 308 h 505"/>
                  <a:gd name="T20" fmla="*/ 0 w 28"/>
                  <a:gd name="T21" fmla="*/ 112 h 505"/>
                  <a:gd name="T22" fmla="*/ 0 w 28"/>
                  <a:gd name="T23" fmla="*/ 0 h 505"/>
                  <a:gd name="T24" fmla="*/ 28 w 28"/>
                  <a:gd name="T25" fmla="*/ 0 h 505"/>
                  <a:gd name="T26" fmla="*/ 28 w 28"/>
                  <a:gd name="T27" fmla="*/ 112 h 505"/>
                  <a:gd name="T28" fmla="*/ 0 w 28"/>
                  <a:gd name="T29" fmla="*/ 112 h 5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505"/>
                  <a:gd name="T47" fmla="*/ 28 w 28"/>
                  <a:gd name="T48" fmla="*/ 505 h 5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505">
                    <a:moveTo>
                      <a:pt x="0" y="505"/>
                    </a:moveTo>
                    <a:lnTo>
                      <a:pt x="0" y="393"/>
                    </a:lnTo>
                    <a:lnTo>
                      <a:pt x="28" y="393"/>
                    </a:lnTo>
                    <a:lnTo>
                      <a:pt x="28" y="505"/>
                    </a:lnTo>
                    <a:lnTo>
                      <a:pt x="0" y="505"/>
                    </a:lnTo>
                    <a:close/>
                    <a:moveTo>
                      <a:pt x="0" y="308"/>
                    </a:moveTo>
                    <a:lnTo>
                      <a:pt x="0" y="196"/>
                    </a:lnTo>
                    <a:lnTo>
                      <a:pt x="28" y="196"/>
                    </a:lnTo>
                    <a:lnTo>
                      <a:pt x="28" y="308"/>
                    </a:lnTo>
                    <a:lnTo>
                      <a:pt x="0" y="308"/>
                    </a:lnTo>
                    <a:close/>
                    <a:moveTo>
                      <a:pt x="0" y="112"/>
                    </a:moveTo>
                    <a:lnTo>
                      <a:pt x="0" y="0"/>
                    </a:lnTo>
                    <a:lnTo>
                      <a:pt x="28" y="0"/>
                    </a:lnTo>
                    <a:lnTo>
                      <a:pt x="28" y="112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rgbClr val="000000"/>
              </a:solidFill>
              <a:ln w="635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96" name="Freeform 118"/>
              <p:cNvSpPr>
                <a:spLocks noEditPoints="1"/>
              </p:cNvSpPr>
              <p:nvPr/>
            </p:nvSpPr>
            <p:spPr bwMode="auto">
              <a:xfrm>
                <a:off x="5118" y="1220"/>
                <a:ext cx="1047" cy="56"/>
              </a:xfrm>
              <a:custGeom>
                <a:avLst/>
                <a:gdLst>
                  <a:gd name="T0" fmla="*/ 1047 w 1047"/>
                  <a:gd name="T1" fmla="*/ 28 h 56"/>
                  <a:gd name="T2" fmla="*/ 935 w 1047"/>
                  <a:gd name="T3" fmla="*/ 31 h 56"/>
                  <a:gd name="T4" fmla="*/ 935 w 1047"/>
                  <a:gd name="T5" fmla="*/ 3 h 56"/>
                  <a:gd name="T6" fmla="*/ 1046 w 1047"/>
                  <a:gd name="T7" fmla="*/ 0 h 56"/>
                  <a:gd name="T8" fmla="*/ 1047 w 1047"/>
                  <a:gd name="T9" fmla="*/ 28 h 56"/>
                  <a:gd name="T10" fmla="*/ 851 w 1047"/>
                  <a:gd name="T11" fmla="*/ 34 h 56"/>
                  <a:gd name="T12" fmla="*/ 739 w 1047"/>
                  <a:gd name="T13" fmla="*/ 37 h 56"/>
                  <a:gd name="T14" fmla="*/ 738 w 1047"/>
                  <a:gd name="T15" fmla="*/ 9 h 56"/>
                  <a:gd name="T16" fmla="*/ 851 w 1047"/>
                  <a:gd name="T17" fmla="*/ 6 h 56"/>
                  <a:gd name="T18" fmla="*/ 851 w 1047"/>
                  <a:gd name="T19" fmla="*/ 34 h 56"/>
                  <a:gd name="T20" fmla="*/ 655 w 1047"/>
                  <a:gd name="T21" fmla="*/ 39 h 56"/>
                  <a:gd name="T22" fmla="*/ 543 w 1047"/>
                  <a:gd name="T23" fmla="*/ 42 h 56"/>
                  <a:gd name="T24" fmla="*/ 542 w 1047"/>
                  <a:gd name="T25" fmla="*/ 14 h 56"/>
                  <a:gd name="T26" fmla="*/ 654 w 1047"/>
                  <a:gd name="T27" fmla="*/ 11 h 56"/>
                  <a:gd name="T28" fmla="*/ 655 w 1047"/>
                  <a:gd name="T29" fmla="*/ 39 h 56"/>
                  <a:gd name="T30" fmla="*/ 459 w 1047"/>
                  <a:gd name="T31" fmla="*/ 44 h 56"/>
                  <a:gd name="T32" fmla="*/ 347 w 1047"/>
                  <a:gd name="T33" fmla="*/ 47 h 56"/>
                  <a:gd name="T34" fmla="*/ 346 w 1047"/>
                  <a:gd name="T35" fmla="*/ 19 h 56"/>
                  <a:gd name="T36" fmla="*/ 458 w 1047"/>
                  <a:gd name="T37" fmla="*/ 16 h 56"/>
                  <a:gd name="T38" fmla="*/ 459 w 1047"/>
                  <a:gd name="T39" fmla="*/ 44 h 56"/>
                  <a:gd name="T40" fmla="*/ 263 w 1047"/>
                  <a:gd name="T41" fmla="*/ 49 h 56"/>
                  <a:gd name="T42" fmla="*/ 151 w 1047"/>
                  <a:gd name="T43" fmla="*/ 52 h 56"/>
                  <a:gd name="T44" fmla="*/ 150 w 1047"/>
                  <a:gd name="T45" fmla="*/ 24 h 56"/>
                  <a:gd name="T46" fmla="*/ 262 w 1047"/>
                  <a:gd name="T47" fmla="*/ 21 h 56"/>
                  <a:gd name="T48" fmla="*/ 263 w 1047"/>
                  <a:gd name="T49" fmla="*/ 49 h 56"/>
                  <a:gd name="T50" fmla="*/ 67 w 1047"/>
                  <a:gd name="T51" fmla="*/ 55 h 56"/>
                  <a:gd name="T52" fmla="*/ 1 w 1047"/>
                  <a:gd name="T53" fmla="*/ 56 h 56"/>
                  <a:gd name="T54" fmla="*/ 0 w 1047"/>
                  <a:gd name="T55" fmla="*/ 28 h 56"/>
                  <a:gd name="T56" fmla="*/ 66 w 1047"/>
                  <a:gd name="T57" fmla="*/ 27 h 56"/>
                  <a:gd name="T58" fmla="*/ 67 w 1047"/>
                  <a:gd name="T59" fmla="*/ 55 h 5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047"/>
                  <a:gd name="T91" fmla="*/ 0 h 56"/>
                  <a:gd name="T92" fmla="*/ 1047 w 1047"/>
                  <a:gd name="T93" fmla="*/ 56 h 5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047" h="56">
                    <a:moveTo>
                      <a:pt x="1047" y="28"/>
                    </a:moveTo>
                    <a:lnTo>
                      <a:pt x="935" y="31"/>
                    </a:lnTo>
                    <a:lnTo>
                      <a:pt x="935" y="3"/>
                    </a:lnTo>
                    <a:lnTo>
                      <a:pt x="1046" y="0"/>
                    </a:lnTo>
                    <a:lnTo>
                      <a:pt x="1047" y="28"/>
                    </a:lnTo>
                    <a:close/>
                    <a:moveTo>
                      <a:pt x="851" y="34"/>
                    </a:moveTo>
                    <a:lnTo>
                      <a:pt x="739" y="37"/>
                    </a:lnTo>
                    <a:lnTo>
                      <a:pt x="738" y="9"/>
                    </a:lnTo>
                    <a:lnTo>
                      <a:pt x="851" y="6"/>
                    </a:lnTo>
                    <a:lnTo>
                      <a:pt x="851" y="34"/>
                    </a:lnTo>
                    <a:close/>
                    <a:moveTo>
                      <a:pt x="655" y="39"/>
                    </a:moveTo>
                    <a:lnTo>
                      <a:pt x="543" y="42"/>
                    </a:lnTo>
                    <a:lnTo>
                      <a:pt x="542" y="14"/>
                    </a:lnTo>
                    <a:lnTo>
                      <a:pt x="654" y="11"/>
                    </a:lnTo>
                    <a:lnTo>
                      <a:pt x="655" y="39"/>
                    </a:lnTo>
                    <a:close/>
                    <a:moveTo>
                      <a:pt x="459" y="44"/>
                    </a:moveTo>
                    <a:lnTo>
                      <a:pt x="347" y="47"/>
                    </a:lnTo>
                    <a:lnTo>
                      <a:pt x="346" y="19"/>
                    </a:lnTo>
                    <a:lnTo>
                      <a:pt x="458" y="16"/>
                    </a:lnTo>
                    <a:lnTo>
                      <a:pt x="459" y="44"/>
                    </a:lnTo>
                    <a:close/>
                    <a:moveTo>
                      <a:pt x="263" y="49"/>
                    </a:moveTo>
                    <a:lnTo>
                      <a:pt x="151" y="52"/>
                    </a:lnTo>
                    <a:lnTo>
                      <a:pt x="150" y="24"/>
                    </a:lnTo>
                    <a:lnTo>
                      <a:pt x="262" y="21"/>
                    </a:lnTo>
                    <a:lnTo>
                      <a:pt x="263" y="49"/>
                    </a:lnTo>
                    <a:close/>
                    <a:moveTo>
                      <a:pt x="67" y="55"/>
                    </a:moveTo>
                    <a:lnTo>
                      <a:pt x="1" y="56"/>
                    </a:lnTo>
                    <a:lnTo>
                      <a:pt x="0" y="28"/>
                    </a:lnTo>
                    <a:lnTo>
                      <a:pt x="66" y="27"/>
                    </a:lnTo>
                    <a:lnTo>
                      <a:pt x="67" y="55"/>
                    </a:lnTo>
                    <a:close/>
                  </a:path>
                </a:pathLst>
              </a:custGeom>
              <a:solidFill>
                <a:srgbClr val="000000"/>
              </a:solidFill>
              <a:ln w="635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97" name="Freeform 117"/>
              <p:cNvSpPr>
                <a:spLocks noEditPoints="1"/>
              </p:cNvSpPr>
              <p:nvPr/>
            </p:nvSpPr>
            <p:spPr bwMode="auto">
              <a:xfrm>
                <a:off x="5076" y="1262"/>
                <a:ext cx="85" cy="674"/>
              </a:xfrm>
              <a:custGeom>
                <a:avLst/>
                <a:gdLst>
                  <a:gd name="T0" fmla="*/ 56 w 85"/>
                  <a:gd name="T1" fmla="*/ 0 h 674"/>
                  <a:gd name="T2" fmla="*/ 56 w 85"/>
                  <a:gd name="T3" fmla="*/ 112 h 674"/>
                  <a:gd name="T4" fmla="*/ 28 w 85"/>
                  <a:gd name="T5" fmla="*/ 112 h 674"/>
                  <a:gd name="T6" fmla="*/ 28 w 85"/>
                  <a:gd name="T7" fmla="*/ 0 h 674"/>
                  <a:gd name="T8" fmla="*/ 56 w 85"/>
                  <a:gd name="T9" fmla="*/ 0 h 674"/>
                  <a:gd name="T10" fmla="*/ 56 w 85"/>
                  <a:gd name="T11" fmla="*/ 197 h 674"/>
                  <a:gd name="T12" fmla="*/ 56 w 85"/>
                  <a:gd name="T13" fmla="*/ 309 h 674"/>
                  <a:gd name="T14" fmla="*/ 28 w 85"/>
                  <a:gd name="T15" fmla="*/ 309 h 674"/>
                  <a:gd name="T16" fmla="*/ 28 w 85"/>
                  <a:gd name="T17" fmla="*/ 197 h 674"/>
                  <a:gd name="T18" fmla="*/ 56 w 85"/>
                  <a:gd name="T19" fmla="*/ 197 h 674"/>
                  <a:gd name="T20" fmla="*/ 56 w 85"/>
                  <a:gd name="T21" fmla="*/ 393 h 674"/>
                  <a:gd name="T22" fmla="*/ 56 w 85"/>
                  <a:gd name="T23" fmla="*/ 505 h 674"/>
                  <a:gd name="T24" fmla="*/ 28 w 85"/>
                  <a:gd name="T25" fmla="*/ 505 h 674"/>
                  <a:gd name="T26" fmla="*/ 28 w 85"/>
                  <a:gd name="T27" fmla="*/ 393 h 674"/>
                  <a:gd name="T28" fmla="*/ 56 w 85"/>
                  <a:gd name="T29" fmla="*/ 393 h 674"/>
                  <a:gd name="T30" fmla="*/ 56 w 85"/>
                  <a:gd name="T31" fmla="*/ 589 h 674"/>
                  <a:gd name="T32" fmla="*/ 56 w 85"/>
                  <a:gd name="T33" fmla="*/ 603 h 674"/>
                  <a:gd name="T34" fmla="*/ 28 w 85"/>
                  <a:gd name="T35" fmla="*/ 603 h 674"/>
                  <a:gd name="T36" fmla="*/ 28 w 85"/>
                  <a:gd name="T37" fmla="*/ 589 h 674"/>
                  <a:gd name="T38" fmla="*/ 56 w 85"/>
                  <a:gd name="T39" fmla="*/ 589 h 674"/>
                  <a:gd name="T40" fmla="*/ 85 w 85"/>
                  <a:gd name="T41" fmla="*/ 589 h 674"/>
                  <a:gd name="T42" fmla="*/ 42 w 85"/>
                  <a:gd name="T43" fmla="*/ 674 h 674"/>
                  <a:gd name="T44" fmla="*/ 0 w 85"/>
                  <a:gd name="T45" fmla="*/ 589 h 674"/>
                  <a:gd name="T46" fmla="*/ 85 w 85"/>
                  <a:gd name="T47" fmla="*/ 589 h 67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85"/>
                  <a:gd name="T73" fmla="*/ 0 h 674"/>
                  <a:gd name="T74" fmla="*/ 85 w 85"/>
                  <a:gd name="T75" fmla="*/ 674 h 674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85" h="674">
                    <a:moveTo>
                      <a:pt x="56" y="0"/>
                    </a:moveTo>
                    <a:lnTo>
                      <a:pt x="56" y="112"/>
                    </a:lnTo>
                    <a:lnTo>
                      <a:pt x="28" y="112"/>
                    </a:lnTo>
                    <a:lnTo>
                      <a:pt x="28" y="0"/>
                    </a:lnTo>
                    <a:lnTo>
                      <a:pt x="56" y="0"/>
                    </a:lnTo>
                    <a:close/>
                    <a:moveTo>
                      <a:pt x="56" y="197"/>
                    </a:moveTo>
                    <a:lnTo>
                      <a:pt x="56" y="309"/>
                    </a:lnTo>
                    <a:lnTo>
                      <a:pt x="28" y="309"/>
                    </a:lnTo>
                    <a:lnTo>
                      <a:pt x="28" y="197"/>
                    </a:lnTo>
                    <a:lnTo>
                      <a:pt x="56" y="197"/>
                    </a:lnTo>
                    <a:close/>
                    <a:moveTo>
                      <a:pt x="56" y="393"/>
                    </a:moveTo>
                    <a:lnTo>
                      <a:pt x="56" y="505"/>
                    </a:lnTo>
                    <a:lnTo>
                      <a:pt x="28" y="505"/>
                    </a:lnTo>
                    <a:lnTo>
                      <a:pt x="28" y="393"/>
                    </a:lnTo>
                    <a:lnTo>
                      <a:pt x="56" y="393"/>
                    </a:lnTo>
                    <a:close/>
                    <a:moveTo>
                      <a:pt x="56" y="589"/>
                    </a:moveTo>
                    <a:lnTo>
                      <a:pt x="56" y="603"/>
                    </a:lnTo>
                    <a:lnTo>
                      <a:pt x="28" y="603"/>
                    </a:lnTo>
                    <a:lnTo>
                      <a:pt x="28" y="589"/>
                    </a:lnTo>
                    <a:lnTo>
                      <a:pt x="56" y="589"/>
                    </a:lnTo>
                    <a:close/>
                    <a:moveTo>
                      <a:pt x="85" y="589"/>
                    </a:moveTo>
                    <a:lnTo>
                      <a:pt x="42" y="674"/>
                    </a:lnTo>
                    <a:lnTo>
                      <a:pt x="0" y="589"/>
                    </a:lnTo>
                    <a:lnTo>
                      <a:pt x="85" y="589"/>
                    </a:lnTo>
                    <a:close/>
                  </a:path>
                </a:pathLst>
              </a:custGeom>
              <a:solidFill>
                <a:srgbClr val="000000"/>
              </a:solidFill>
              <a:ln w="635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19498" name="Picture 11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343" y="889"/>
                <a:ext cx="598" cy="7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499" name="Freeform 115"/>
              <p:cNvSpPr>
                <a:spLocks noEditPoints="1"/>
              </p:cNvSpPr>
              <p:nvPr/>
            </p:nvSpPr>
            <p:spPr bwMode="auto">
              <a:xfrm>
                <a:off x="3101" y="2417"/>
                <a:ext cx="523" cy="84"/>
              </a:xfrm>
              <a:custGeom>
                <a:avLst/>
                <a:gdLst>
                  <a:gd name="T0" fmla="*/ 0 w 523"/>
                  <a:gd name="T1" fmla="*/ 28 h 84"/>
                  <a:gd name="T2" fmla="*/ 112 w 523"/>
                  <a:gd name="T3" fmla="*/ 28 h 84"/>
                  <a:gd name="T4" fmla="*/ 112 w 523"/>
                  <a:gd name="T5" fmla="*/ 56 h 84"/>
                  <a:gd name="T6" fmla="*/ 0 w 523"/>
                  <a:gd name="T7" fmla="*/ 56 h 84"/>
                  <a:gd name="T8" fmla="*/ 0 w 523"/>
                  <a:gd name="T9" fmla="*/ 28 h 84"/>
                  <a:gd name="T10" fmla="*/ 196 w 523"/>
                  <a:gd name="T11" fmla="*/ 28 h 84"/>
                  <a:gd name="T12" fmla="*/ 308 w 523"/>
                  <a:gd name="T13" fmla="*/ 28 h 84"/>
                  <a:gd name="T14" fmla="*/ 308 w 523"/>
                  <a:gd name="T15" fmla="*/ 56 h 84"/>
                  <a:gd name="T16" fmla="*/ 196 w 523"/>
                  <a:gd name="T17" fmla="*/ 56 h 84"/>
                  <a:gd name="T18" fmla="*/ 196 w 523"/>
                  <a:gd name="T19" fmla="*/ 28 h 84"/>
                  <a:gd name="T20" fmla="*/ 392 w 523"/>
                  <a:gd name="T21" fmla="*/ 28 h 84"/>
                  <a:gd name="T22" fmla="*/ 453 w 523"/>
                  <a:gd name="T23" fmla="*/ 28 h 84"/>
                  <a:gd name="T24" fmla="*/ 453 w 523"/>
                  <a:gd name="T25" fmla="*/ 56 h 84"/>
                  <a:gd name="T26" fmla="*/ 392 w 523"/>
                  <a:gd name="T27" fmla="*/ 56 h 84"/>
                  <a:gd name="T28" fmla="*/ 392 w 523"/>
                  <a:gd name="T29" fmla="*/ 28 h 84"/>
                  <a:gd name="T30" fmla="*/ 439 w 523"/>
                  <a:gd name="T31" fmla="*/ 0 h 84"/>
                  <a:gd name="T32" fmla="*/ 523 w 523"/>
                  <a:gd name="T33" fmla="*/ 42 h 84"/>
                  <a:gd name="T34" fmla="*/ 439 w 523"/>
                  <a:gd name="T35" fmla="*/ 84 h 84"/>
                  <a:gd name="T36" fmla="*/ 439 w 523"/>
                  <a:gd name="T37" fmla="*/ 0 h 8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23"/>
                  <a:gd name="T58" fmla="*/ 0 h 84"/>
                  <a:gd name="T59" fmla="*/ 523 w 523"/>
                  <a:gd name="T60" fmla="*/ 84 h 8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23" h="84">
                    <a:moveTo>
                      <a:pt x="0" y="28"/>
                    </a:moveTo>
                    <a:lnTo>
                      <a:pt x="112" y="28"/>
                    </a:lnTo>
                    <a:lnTo>
                      <a:pt x="112" y="56"/>
                    </a:lnTo>
                    <a:lnTo>
                      <a:pt x="0" y="56"/>
                    </a:lnTo>
                    <a:lnTo>
                      <a:pt x="0" y="28"/>
                    </a:lnTo>
                    <a:close/>
                    <a:moveTo>
                      <a:pt x="196" y="28"/>
                    </a:moveTo>
                    <a:lnTo>
                      <a:pt x="308" y="28"/>
                    </a:lnTo>
                    <a:lnTo>
                      <a:pt x="308" y="56"/>
                    </a:lnTo>
                    <a:lnTo>
                      <a:pt x="196" y="56"/>
                    </a:lnTo>
                    <a:lnTo>
                      <a:pt x="196" y="28"/>
                    </a:lnTo>
                    <a:close/>
                    <a:moveTo>
                      <a:pt x="392" y="28"/>
                    </a:moveTo>
                    <a:lnTo>
                      <a:pt x="453" y="28"/>
                    </a:lnTo>
                    <a:lnTo>
                      <a:pt x="453" y="56"/>
                    </a:lnTo>
                    <a:lnTo>
                      <a:pt x="392" y="56"/>
                    </a:lnTo>
                    <a:lnTo>
                      <a:pt x="392" y="28"/>
                    </a:lnTo>
                    <a:close/>
                    <a:moveTo>
                      <a:pt x="439" y="0"/>
                    </a:moveTo>
                    <a:lnTo>
                      <a:pt x="523" y="42"/>
                    </a:lnTo>
                    <a:lnTo>
                      <a:pt x="439" y="84"/>
                    </a:lnTo>
                    <a:lnTo>
                      <a:pt x="439" y="0"/>
                    </a:lnTo>
                    <a:close/>
                  </a:path>
                </a:pathLst>
              </a:custGeom>
              <a:solidFill>
                <a:srgbClr val="000000"/>
              </a:solidFill>
              <a:ln w="635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00" name="Freeform 114"/>
              <p:cNvSpPr>
                <a:spLocks noEditPoints="1"/>
              </p:cNvSpPr>
              <p:nvPr/>
            </p:nvSpPr>
            <p:spPr bwMode="auto">
              <a:xfrm>
                <a:off x="7347" y="1328"/>
                <a:ext cx="28" cy="505"/>
              </a:xfrm>
              <a:custGeom>
                <a:avLst/>
                <a:gdLst>
                  <a:gd name="T0" fmla="*/ 0 w 28"/>
                  <a:gd name="T1" fmla="*/ 505 h 505"/>
                  <a:gd name="T2" fmla="*/ 0 w 28"/>
                  <a:gd name="T3" fmla="*/ 393 h 505"/>
                  <a:gd name="T4" fmla="*/ 28 w 28"/>
                  <a:gd name="T5" fmla="*/ 393 h 505"/>
                  <a:gd name="T6" fmla="*/ 28 w 28"/>
                  <a:gd name="T7" fmla="*/ 505 h 505"/>
                  <a:gd name="T8" fmla="*/ 0 w 28"/>
                  <a:gd name="T9" fmla="*/ 505 h 505"/>
                  <a:gd name="T10" fmla="*/ 0 w 28"/>
                  <a:gd name="T11" fmla="*/ 308 h 505"/>
                  <a:gd name="T12" fmla="*/ 0 w 28"/>
                  <a:gd name="T13" fmla="*/ 196 h 505"/>
                  <a:gd name="T14" fmla="*/ 28 w 28"/>
                  <a:gd name="T15" fmla="*/ 196 h 505"/>
                  <a:gd name="T16" fmla="*/ 28 w 28"/>
                  <a:gd name="T17" fmla="*/ 308 h 505"/>
                  <a:gd name="T18" fmla="*/ 0 w 28"/>
                  <a:gd name="T19" fmla="*/ 308 h 505"/>
                  <a:gd name="T20" fmla="*/ 0 w 28"/>
                  <a:gd name="T21" fmla="*/ 112 h 505"/>
                  <a:gd name="T22" fmla="*/ 0 w 28"/>
                  <a:gd name="T23" fmla="*/ 0 h 505"/>
                  <a:gd name="T24" fmla="*/ 28 w 28"/>
                  <a:gd name="T25" fmla="*/ 0 h 505"/>
                  <a:gd name="T26" fmla="*/ 28 w 28"/>
                  <a:gd name="T27" fmla="*/ 112 h 505"/>
                  <a:gd name="T28" fmla="*/ 0 w 28"/>
                  <a:gd name="T29" fmla="*/ 112 h 50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505"/>
                  <a:gd name="T47" fmla="*/ 28 w 28"/>
                  <a:gd name="T48" fmla="*/ 505 h 50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505">
                    <a:moveTo>
                      <a:pt x="0" y="505"/>
                    </a:moveTo>
                    <a:lnTo>
                      <a:pt x="0" y="393"/>
                    </a:lnTo>
                    <a:lnTo>
                      <a:pt x="28" y="393"/>
                    </a:lnTo>
                    <a:lnTo>
                      <a:pt x="28" y="505"/>
                    </a:lnTo>
                    <a:lnTo>
                      <a:pt x="0" y="505"/>
                    </a:lnTo>
                    <a:close/>
                    <a:moveTo>
                      <a:pt x="0" y="308"/>
                    </a:moveTo>
                    <a:lnTo>
                      <a:pt x="0" y="196"/>
                    </a:lnTo>
                    <a:lnTo>
                      <a:pt x="28" y="196"/>
                    </a:lnTo>
                    <a:lnTo>
                      <a:pt x="28" y="308"/>
                    </a:lnTo>
                    <a:lnTo>
                      <a:pt x="0" y="308"/>
                    </a:lnTo>
                    <a:close/>
                    <a:moveTo>
                      <a:pt x="0" y="112"/>
                    </a:moveTo>
                    <a:lnTo>
                      <a:pt x="0" y="0"/>
                    </a:lnTo>
                    <a:lnTo>
                      <a:pt x="28" y="0"/>
                    </a:lnTo>
                    <a:lnTo>
                      <a:pt x="28" y="112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rgbClr val="000000"/>
              </a:solidFill>
              <a:ln w="635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01" name="Freeform 113"/>
              <p:cNvSpPr>
                <a:spLocks noEditPoints="1"/>
              </p:cNvSpPr>
              <p:nvPr/>
            </p:nvSpPr>
            <p:spPr bwMode="auto">
              <a:xfrm>
                <a:off x="6314" y="1248"/>
                <a:ext cx="1046" cy="28"/>
              </a:xfrm>
              <a:custGeom>
                <a:avLst/>
                <a:gdLst>
                  <a:gd name="T0" fmla="*/ 1046 w 1046"/>
                  <a:gd name="T1" fmla="*/ 28 h 28"/>
                  <a:gd name="T2" fmla="*/ 934 w 1046"/>
                  <a:gd name="T3" fmla="*/ 28 h 28"/>
                  <a:gd name="T4" fmla="*/ 934 w 1046"/>
                  <a:gd name="T5" fmla="*/ 0 h 28"/>
                  <a:gd name="T6" fmla="*/ 1046 w 1046"/>
                  <a:gd name="T7" fmla="*/ 0 h 28"/>
                  <a:gd name="T8" fmla="*/ 1046 w 1046"/>
                  <a:gd name="T9" fmla="*/ 28 h 28"/>
                  <a:gd name="T10" fmla="*/ 850 w 1046"/>
                  <a:gd name="T11" fmla="*/ 28 h 28"/>
                  <a:gd name="T12" fmla="*/ 738 w 1046"/>
                  <a:gd name="T13" fmla="*/ 28 h 28"/>
                  <a:gd name="T14" fmla="*/ 738 w 1046"/>
                  <a:gd name="T15" fmla="*/ 0 h 28"/>
                  <a:gd name="T16" fmla="*/ 850 w 1046"/>
                  <a:gd name="T17" fmla="*/ 0 h 28"/>
                  <a:gd name="T18" fmla="*/ 850 w 1046"/>
                  <a:gd name="T19" fmla="*/ 28 h 28"/>
                  <a:gd name="T20" fmla="*/ 654 w 1046"/>
                  <a:gd name="T21" fmla="*/ 28 h 28"/>
                  <a:gd name="T22" fmla="*/ 542 w 1046"/>
                  <a:gd name="T23" fmla="*/ 28 h 28"/>
                  <a:gd name="T24" fmla="*/ 542 w 1046"/>
                  <a:gd name="T25" fmla="*/ 0 h 28"/>
                  <a:gd name="T26" fmla="*/ 654 w 1046"/>
                  <a:gd name="T27" fmla="*/ 0 h 28"/>
                  <a:gd name="T28" fmla="*/ 654 w 1046"/>
                  <a:gd name="T29" fmla="*/ 28 h 28"/>
                  <a:gd name="T30" fmla="*/ 458 w 1046"/>
                  <a:gd name="T31" fmla="*/ 28 h 28"/>
                  <a:gd name="T32" fmla="*/ 346 w 1046"/>
                  <a:gd name="T33" fmla="*/ 28 h 28"/>
                  <a:gd name="T34" fmla="*/ 346 w 1046"/>
                  <a:gd name="T35" fmla="*/ 0 h 28"/>
                  <a:gd name="T36" fmla="*/ 458 w 1046"/>
                  <a:gd name="T37" fmla="*/ 0 h 28"/>
                  <a:gd name="T38" fmla="*/ 458 w 1046"/>
                  <a:gd name="T39" fmla="*/ 28 h 28"/>
                  <a:gd name="T40" fmla="*/ 262 w 1046"/>
                  <a:gd name="T41" fmla="*/ 28 h 28"/>
                  <a:gd name="T42" fmla="*/ 150 w 1046"/>
                  <a:gd name="T43" fmla="*/ 28 h 28"/>
                  <a:gd name="T44" fmla="*/ 150 w 1046"/>
                  <a:gd name="T45" fmla="*/ 0 h 28"/>
                  <a:gd name="T46" fmla="*/ 262 w 1046"/>
                  <a:gd name="T47" fmla="*/ 0 h 28"/>
                  <a:gd name="T48" fmla="*/ 262 w 1046"/>
                  <a:gd name="T49" fmla="*/ 28 h 28"/>
                  <a:gd name="T50" fmla="*/ 66 w 1046"/>
                  <a:gd name="T51" fmla="*/ 28 h 28"/>
                  <a:gd name="T52" fmla="*/ 0 w 1046"/>
                  <a:gd name="T53" fmla="*/ 28 h 28"/>
                  <a:gd name="T54" fmla="*/ 0 w 1046"/>
                  <a:gd name="T55" fmla="*/ 0 h 28"/>
                  <a:gd name="T56" fmla="*/ 66 w 1046"/>
                  <a:gd name="T57" fmla="*/ 0 h 28"/>
                  <a:gd name="T58" fmla="*/ 66 w 1046"/>
                  <a:gd name="T59" fmla="*/ 28 h 2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046"/>
                  <a:gd name="T91" fmla="*/ 0 h 28"/>
                  <a:gd name="T92" fmla="*/ 1046 w 1046"/>
                  <a:gd name="T93" fmla="*/ 28 h 2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046" h="28">
                    <a:moveTo>
                      <a:pt x="1046" y="28"/>
                    </a:moveTo>
                    <a:lnTo>
                      <a:pt x="934" y="28"/>
                    </a:lnTo>
                    <a:lnTo>
                      <a:pt x="934" y="0"/>
                    </a:lnTo>
                    <a:lnTo>
                      <a:pt x="1046" y="0"/>
                    </a:lnTo>
                    <a:lnTo>
                      <a:pt x="1046" y="28"/>
                    </a:lnTo>
                    <a:close/>
                    <a:moveTo>
                      <a:pt x="850" y="28"/>
                    </a:moveTo>
                    <a:lnTo>
                      <a:pt x="738" y="28"/>
                    </a:lnTo>
                    <a:lnTo>
                      <a:pt x="738" y="0"/>
                    </a:lnTo>
                    <a:lnTo>
                      <a:pt x="850" y="0"/>
                    </a:lnTo>
                    <a:lnTo>
                      <a:pt x="850" y="28"/>
                    </a:lnTo>
                    <a:close/>
                    <a:moveTo>
                      <a:pt x="654" y="28"/>
                    </a:moveTo>
                    <a:lnTo>
                      <a:pt x="542" y="28"/>
                    </a:lnTo>
                    <a:lnTo>
                      <a:pt x="542" y="0"/>
                    </a:lnTo>
                    <a:lnTo>
                      <a:pt x="654" y="0"/>
                    </a:lnTo>
                    <a:lnTo>
                      <a:pt x="654" y="28"/>
                    </a:lnTo>
                    <a:close/>
                    <a:moveTo>
                      <a:pt x="458" y="28"/>
                    </a:moveTo>
                    <a:lnTo>
                      <a:pt x="346" y="28"/>
                    </a:lnTo>
                    <a:lnTo>
                      <a:pt x="346" y="0"/>
                    </a:lnTo>
                    <a:lnTo>
                      <a:pt x="458" y="0"/>
                    </a:lnTo>
                    <a:lnTo>
                      <a:pt x="458" y="28"/>
                    </a:lnTo>
                    <a:close/>
                    <a:moveTo>
                      <a:pt x="262" y="28"/>
                    </a:moveTo>
                    <a:lnTo>
                      <a:pt x="150" y="28"/>
                    </a:lnTo>
                    <a:lnTo>
                      <a:pt x="150" y="0"/>
                    </a:lnTo>
                    <a:lnTo>
                      <a:pt x="262" y="0"/>
                    </a:lnTo>
                    <a:lnTo>
                      <a:pt x="262" y="28"/>
                    </a:lnTo>
                    <a:close/>
                    <a:moveTo>
                      <a:pt x="66" y="28"/>
                    </a:moveTo>
                    <a:lnTo>
                      <a:pt x="0" y="28"/>
                    </a:lnTo>
                    <a:lnTo>
                      <a:pt x="0" y="0"/>
                    </a:lnTo>
                    <a:lnTo>
                      <a:pt x="66" y="0"/>
                    </a:lnTo>
                    <a:lnTo>
                      <a:pt x="66" y="28"/>
                    </a:lnTo>
                    <a:close/>
                  </a:path>
                </a:pathLst>
              </a:custGeom>
              <a:solidFill>
                <a:srgbClr val="000000"/>
              </a:solidFill>
              <a:ln w="635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02" name="Freeform 112"/>
              <p:cNvSpPr>
                <a:spLocks noEditPoints="1"/>
              </p:cNvSpPr>
              <p:nvPr/>
            </p:nvSpPr>
            <p:spPr bwMode="auto">
              <a:xfrm>
                <a:off x="6272" y="1262"/>
                <a:ext cx="84" cy="599"/>
              </a:xfrm>
              <a:custGeom>
                <a:avLst/>
                <a:gdLst>
                  <a:gd name="T0" fmla="*/ 56 w 84"/>
                  <a:gd name="T1" fmla="*/ 0 h 599"/>
                  <a:gd name="T2" fmla="*/ 56 w 84"/>
                  <a:gd name="T3" fmla="*/ 112 h 599"/>
                  <a:gd name="T4" fmla="*/ 28 w 84"/>
                  <a:gd name="T5" fmla="*/ 112 h 599"/>
                  <a:gd name="T6" fmla="*/ 28 w 84"/>
                  <a:gd name="T7" fmla="*/ 0 h 599"/>
                  <a:gd name="T8" fmla="*/ 56 w 84"/>
                  <a:gd name="T9" fmla="*/ 0 h 599"/>
                  <a:gd name="T10" fmla="*/ 56 w 84"/>
                  <a:gd name="T11" fmla="*/ 197 h 599"/>
                  <a:gd name="T12" fmla="*/ 56 w 84"/>
                  <a:gd name="T13" fmla="*/ 309 h 599"/>
                  <a:gd name="T14" fmla="*/ 28 w 84"/>
                  <a:gd name="T15" fmla="*/ 309 h 599"/>
                  <a:gd name="T16" fmla="*/ 28 w 84"/>
                  <a:gd name="T17" fmla="*/ 197 h 599"/>
                  <a:gd name="T18" fmla="*/ 56 w 84"/>
                  <a:gd name="T19" fmla="*/ 197 h 599"/>
                  <a:gd name="T20" fmla="*/ 56 w 84"/>
                  <a:gd name="T21" fmla="*/ 393 h 599"/>
                  <a:gd name="T22" fmla="*/ 56 w 84"/>
                  <a:gd name="T23" fmla="*/ 505 h 599"/>
                  <a:gd name="T24" fmla="*/ 28 w 84"/>
                  <a:gd name="T25" fmla="*/ 505 h 599"/>
                  <a:gd name="T26" fmla="*/ 28 w 84"/>
                  <a:gd name="T27" fmla="*/ 393 h 599"/>
                  <a:gd name="T28" fmla="*/ 56 w 84"/>
                  <a:gd name="T29" fmla="*/ 393 h 599"/>
                  <a:gd name="T30" fmla="*/ 84 w 84"/>
                  <a:gd name="T31" fmla="*/ 515 h 599"/>
                  <a:gd name="T32" fmla="*/ 42 w 84"/>
                  <a:gd name="T33" fmla="*/ 599 h 599"/>
                  <a:gd name="T34" fmla="*/ 0 w 84"/>
                  <a:gd name="T35" fmla="*/ 515 h 599"/>
                  <a:gd name="T36" fmla="*/ 84 w 84"/>
                  <a:gd name="T37" fmla="*/ 515 h 59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84"/>
                  <a:gd name="T58" fmla="*/ 0 h 599"/>
                  <a:gd name="T59" fmla="*/ 84 w 84"/>
                  <a:gd name="T60" fmla="*/ 599 h 59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84" h="599">
                    <a:moveTo>
                      <a:pt x="56" y="0"/>
                    </a:moveTo>
                    <a:lnTo>
                      <a:pt x="56" y="112"/>
                    </a:lnTo>
                    <a:lnTo>
                      <a:pt x="28" y="112"/>
                    </a:lnTo>
                    <a:lnTo>
                      <a:pt x="28" y="0"/>
                    </a:lnTo>
                    <a:lnTo>
                      <a:pt x="56" y="0"/>
                    </a:lnTo>
                    <a:close/>
                    <a:moveTo>
                      <a:pt x="56" y="197"/>
                    </a:moveTo>
                    <a:lnTo>
                      <a:pt x="56" y="309"/>
                    </a:lnTo>
                    <a:lnTo>
                      <a:pt x="28" y="309"/>
                    </a:lnTo>
                    <a:lnTo>
                      <a:pt x="28" y="197"/>
                    </a:lnTo>
                    <a:lnTo>
                      <a:pt x="56" y="197"/>
                    </a:lnTo>
                    <a:close/>
                    <a:moveTo>
                      <a:pt x="56" y="393"/>
                    </a:moveTo>
                    <a:lnTo>
                      <a:pt x="56" y="505"/>
                    </a:lnTo>
                    <a:lnTo>
                      <a:pt x="28" y="505"/>
                    </a:lnTo>
                    <a:lnTo>
                      <a:pt x="28" y="393"/>
                    </a:lnTo>
                    <a:lnTo>
                      <a:pt x="56" y="393"/>
                    </a:lnTo>
                    <a:close/>
                    <a:moveTo>
                      <a:pt x="84" y="515"/>
                    </a:moveTo>
                    <a:lnTo>
                      <a:pt x="42" y="599"/>
                    </a:lnTo>
                    <a:lnTo>
                      <a:pt x="0" y="515"/>
                    </a:lnTo>
                    <a:lnTo>
                      <a:pt x="84" y="515"/>
                    </a:lnTo>
                    <a:close/>
                  </a:path>
                </a:pathLst>
              </a:custGeom>
              <a:solidFill>
                <a:srgbClr val="000000"/>
              </a:solidFill>
              <a:ln w="635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03" name="Freeform 111"/>
              <p:cNvSpPr>
                <a:spLocks noEditPoints="1"/>
              </p:cNvSpPr>
              <p:nvPr/>
            </p:nvSpPr>
            <p:spPr bwMode="auto">
              <a:xfrm>
                <a:off x="4507" y="1262"/>
                <a:ext cx="28" cy="646"/>
              </a:xfrm>
              <a:custGeom>
                <a:avLst/>
                <a:gdLst>
                  <a:gd name="T0" fmla="*/ 0 w 28"/>
                  <a:gd name="T1" fmla="*/ 646 h 646"/>
                  <a:gd name="T2" fmla="*/ 0 w 28"/>
                  <a:gd name="T3" fmla="*/ 533 h 646"/>
                  <a:gd name="T4" fmla="*/ 28 w 28"/>
                  <a:gd name="T5" fmla="*/ 533 h 646"/>
                  <a:gd name="T6" fmla="*/ 28 w 28"/>
                  <a:gd name="T7" fmla="*/ 646 h 646"/>
                  <a:gd name="T8" fmla="*/ 0 w 28"/>
                  <a:gd name="T9" fmla="*/ 646 h 646"/>
                  <a:gd name="T10" fmla="*/ 0 w 28"/>
                  <a:gd name="T11" fmla="*/ 449 h 646"/>
                  <a:gd name="T12" fmla="*/ 0 w 28"/>
                  <a:gd name="T13" fmla="*/ 337 h 646"/>
                  <a:gd name="T14" fmla="*/ 28 w 28"/>
                  <a:gd name="T15" fmla="*/ 337 h 646"/>
                  <a:gd name="T16" fmla="*/ 28 w 28"/>
                  <a:gd name="T17" fmla="*/ 449 h 646"/>
                  <a:gd name="T18" fmla="*/ 0 w 28"/>
                  <a:gd name="T19" fmla="*/ 449 h 646"/>
                  <a:gd name="T20" fmla="*/ 0 w 28"/>
                  <a:gd name="T21" fmla="*/ 253 h 646"/>
                  <a:gd name="T22" fmla="*/ 0 w 28"/>
                  <a:gd name="T23" fmla="*/ 141 h 646"/>
                  <a:gd name="T24" fmla="*/ 28 w 28"/>
                  <a:gd name="T25" fmla="*/ 141 h 646"/>
                  <a:gd name="T26" fmla="*/ 28 w 28"/>
                  <a:gd name="T27" fmla="*/ 253 h 646"/>
                  <a:gd name="T28" fmla="*/ 0 w 28"/>
                  <a:gd name="T29" fmla="*/ 253 h 646"/>
                  <a:gd name="T30" fmla="*/ 0 w 28"/>
                  <a:gd name="T31" fmla="*/ 56 h 646"/>
                  <a:gd name="T32" fmla="*/ 0 w 28"/>
                  <a:gd name="T33" fmla="*/ 0 h 646"/>
                  <a:gd name="T34" fmla="*/ 28 w 28"/>
                  <a:gd name="T35" fmla="*/ 0 h 646"/>
                  <a:gd name="T36" fmla="*/ 28 w 28"/>
                  <a:gd name="T37" fmla="*/ 56 h 646"/>
                  <a:gd name="T38" fmla="*/ 0 w 28"/>
                  <a:gd name="T39" fmla="*/ 56 h 64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8"/>
                  <a:gd name="T61" fmla="*/ 0 h 646"/>
                  <a:gd name="T62" fmla="*/ 28 w 28"/>
                  <a:gd name="T63" fmla="*/ 646 h 64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8" h="646">
                    <a:moveTo>
                      <a:pt x="0" y="646"/>
                    </a:moveTo>
                    <a:lnTo>
                      <a:pt x="0" y="533"/>
                    </a:lnTo>
                    <a:lnTo>
                      <a:pt x="28" y="533"/>
                    </a:lnTo>
                    <a:lnTo>
                      <a:pt x="28" y="646"/>
                    </a:lnTo>
                    <a:lnTo>
                      <a:pt x="0" y="646"/>
                    </a:lnTo>
                    <a:close/>
                    <a:moveTo>
                      <a:pt x="0" y="449"/>
                    </a:moveTo>
                    <a:lnTo>
                      <a:pt x="0" y="337"/>
                    </a:lnTo>
                    <a:lnTo>
                      <a:pt x="28" y="337"/>
                    </a:lnTo>
                    <a:lnTo>
                      <a:pt x="28" y="449"/>
                    </a:lnTo>
                    <a:lnTo>
                      <a:pt x="0" y="449"/>
                    </a:lnTo>
                    <a:close/>
                    <a:moveTo>
                      <a:pt x="0" y="253"/>
                    </a:moveTo>
                    <a:lnTo>
                      <a:pt x="0" y="141"/>
                    </a:lnTo>
                    <a:lnTo>
                      <a:pt x="28" y="141"/>
                    </a:lnTo>
                    <a:lnTo>
                      <a:pt x="28" y="253"/>
                    </a:lnTo>
                    <a:lnTo>
                      <a:pt x="0" y="253"/>
                    </a:lnTo>
                    <a:close/>
                    <a:moveTo>
                      <a:pt x="0" y="56"/>
                    </a:moveTo>
                    <a:lnTo>
                      <a:pt x="0" y="0"/>
                    </a:lnTo>
                    <a:lnTo>
                      <a:pt x="28" y="0"/>
                    </a:lnTo>
                    <a:lnTo>
                      <a:pt x="28" y="56"/>
                    </a:ln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000000"/>
              </a:solidFill>
              <a:ln w="635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04" name="Freeform 110"/>
              <p:cNvSpPr>
                <a:spLocks noEditPoints="1"/>
              </p:cNvSpPr>
              <p:nvPr/>
            </p:nvSpPr>
            <p:spPr bwMode="auto">
              <a:xfrm>
                <a:off x="3820" y="1248"/>
                <a:ext cx="701" cy="28"/>
              </a:xfrm>
              <a:custGeom>
                <a:avLst/>
                <a:gdLst>
                  <a:gd name="T0" fmla="*/ 701 w 701"/>
                  <a:gd name="T1" fmla="*/ 28 h 28"/>
                  <a:gd name="T2" fmla="*/ 588 w 701"/>
                  <a:gd name="T3" fmla="*/ 28 h 28"/>
                  <a:gd name="T4" fmla="*/ 588 w 701"/>
                  <a:gd name="T5" fmla="*/ 0 h 28"/>
                  <a:gd name="T6" fmla="*/ 701 w 701"/>
                  <a:gd name="T7" fmla="*/ 0 h 28"/>
                  <a:gd name="T8" fmla="*/ 701 w 701"/>
                  <a:gd name="T9" fmla="*/ 28 h 28"/>
                  <a:gd name="T10" fmla="*/ 504 w 701"/>
                  <a:gd name="T11" fmla="*/ 28 h 28"/>
                  <a:gd name="T12" fmla="*/ 392 w 701"/>
                  <a:gd name="T13" fmla="*/ 28 h 28"/>
                  <a:gd name="T14" fmla="*/ 392 w 701"/>
                  <a:gd name="T15" fmla="*/ 0 h 28"/>
                  <a:gd name="T16" fmla="*/ 504 w 701"/>
                  <a:gd name="T17" fmla="*/ 0 h 28"/>
                  <a:gd name="T18" fmla="*/ 504 w 701"/>
                  <a:gd name="T19" fmla="*/ 28 h 28"/>
                  <a:gd name="T20" fmla="*/ 308 w 701"/>
                  <a:gd name="T21" fmla="*/ 28 h 28"/>
                  <a:gd name="T22" fmla="*/ 196 w 701"/>
                  <a:gd name="T23" fmla="*/ 28 h 28"/>
                  <a:gd name="T24" fmla="*/ 196 w 701"/>
                  <a:gd name="T25" fmla="*/ 0 h 28"/>
                  <a:gd name="T26" fmla="*/ 308 w 701"/>
                  <a:gd name="T27" fmla="*/ 0 h 28"/>
                  <a:gd name="T28" fmla="*/ 308 w 701"/>
                  <a:gd name="T29" fmla="*/ 28 h 28"/>
                  <a:gd name="T30" fmla="*/ 112 w 701"/>
                  <a:gd name="T31" fmla="*/ 28 h 28"/>
                  <a:gd name="T32" fmla="*/ 0 w 701"/>
                  <a:gd name="T33" fmla="*/ 28 h 28"/>
                  <a:gd name="T34" fmla="*/ 0 w 701"/>
                  <a:gd name="T35" fmla="*/ 0 h 28"/>
                  <a:gd name="T36" fmla="*/ 112 w 701"/>
                  <a:gd name="T37" fmla="*/ 0 h 28"/>
                  <a:gd name="T38" fmla="*/ 112 w 701"/>
                  <a:gd name="T39" fmla="*/ 28 h 2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701"/>
                  <a:gd name="T61" fmla="*/ 0 h 28"/>
                  <a:gd name="T62" fmla="*/ 701 w 701"/>
                  <a:gd name="T63" fmla="*/ 28 h 2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701" h="28">
                    <a:moveTo>
                      <a:pt x="701" y="28"/>
                    </a:moveTo>
                    <a:lnTo>
                      <a:pt x="588" y="28"/>
                    </a:lnTo>
                    <a:lnTo>
                      <a:pt x="588" y="0"/>
                    </a:lnTo>
                    <a:lnTo>
                      <a:pt x="701" y="0"/>
                    </a:lnTo>
                    <a:lnTo>
                      <a:pt x="701" y="28"/>
                    </a:lnTo>
                    <a:close/>
                    <a:moveTo>
                      <a:pt x="504" y="28"/>
                    </a:moveTo>
                    <a:lnTo>
                      <a:pt x="392" y="28"/>
                    </a:lnTo>
                    <a:lnTo>
                      <a:pt x="392" y="0"/>
                    </a:lnTo>
                    <a:lnTo>
                      <a:pt x="504" y="0"/>
                    </a:lnTo>
                    <a:lnTo>
                      <a:pt x="504" y="28"/>
                    </a:lnTo>
                    <a:close/>
                    <a:moveTo>
                      <a:pt x="308" y="28"/>
                    </a:moveTo>
                    <a:lnTo>
                      <a:pt x="196" y="28"/>
                    </a:lnTo>
                    <a:lnTo>
                      <a:pt x="196" y="0"/>
                    </a:lnTo>
                    <a:lnTo>
                      <a:pt x="308" y="0"/>
                    </a:lnTo>
                    <a:lnTo>
                      <a:pt x="308" y="28"/>
                    </a:lnTo>
                    <a:close/>
                    <a:moveTo>
                      <a:pt x="112" y="28"/>
                    </a:moveTo>
                    <a:lnTo>
                      <a:pt x="0" y="28"/>
                    </a:lnTo>
                    <a:lnTo>
                      <a:pt x="0" y="0"/>
                    </a:lnTo>
                    <a:lnTo>
                      <a:pt x="112" y="0"/>
                    </a:lnTo>
                    <a:lnTo>
                      <a:pt x="112" y="28"/>
                    </a:lnTo>
                    <a:close/>
                  </a:path>
                </a:pathLst>
              </a:custGeom>
              <a:solidFill>
                <a:srgbClr val="000000"/>
              </a:solidFill>
              <a:ln w="635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05" name="Freeform 109"/>
              <p:cNvSpPr>
                <a:spLocks noEditPoints="1"/>
              </p:cNvSpPr>
              <p:nvPr/>
            </p:nvSpPr>
            <p:spPr bwMode="auto">
              <a:xfrm>
                <a:off x="3731" y="1262"/>
                <a:ext cx="84" cy="674"/>
              </a:xfrm>
              <a:custGeom>
                <a:avLst/>
                <a:gdLst>
                  <a:gd name="T0" fmla="*/ 56 w 84"/>
                  <a:gd name="T1" fmla="*/ 0 h 674"/>
                  <a:gd name="T2" fmla="*/ 56 w 84"/>
                  <a:gd name="T3" fmla="*/ 112 h 674"/>
                  <a:gd name="T4" fmla="*/ 28 w 84"/>
                  <a:gd name="T5" fmla="*/ 112 h 674"/>
                  <a:gd name="T6" fmla="*/ 28 w 84"/>
                  <a:gd name="T7" fmla="*/ 0 h 674"/>
                  <a:gd name="T8" fmla="*/ 56 w 84"/>
                  <a:gd name="T9" fmla="*/ 0 h 674"/>
                  <a:gd name="T10" fmla="*/ 56 w 84"/>
                  <a:gd name="T11" fmla="*/ 197 h 674"/>
                  <a:gd name="T12" fmla="*/ 56 w 84"/>
                  <a:gd name="T13" fmla="*/ 309 h 674"/>
                  <a:gd name="T14" fmla="*/ 28 w 84"/>
                  <a:gd name="T15" fmla="*/ 309 h 674"/>
                  <a:gd name="T16" fmla="*/ 28 w 84"/>
                  <a:gd name="T17" fmla="*/ 197 h 674"/>
                  <a:gd name="T18" fmla="*/ 56 w 84"/>
                  <a:gd name="T19" fmla="*/ 197 h 674"/>
                  <a:gd name="T20" fmla="*/ 56 w 84"/>
                  <a:gd name="T21" fmla="*/ 393 h 674"/>
                  <a:gd name="T22" fmla="*/ 56 w 84"/>
                  <a:gd name="T23" fmla="*/ 505 h 674"/>
                  <a:gd name="T24" fmla="*/ 28 w 84"/>
                  <a:gd name="T25" fmla="*/ 505 h 674"/>
                  <a:gd name="T26" fmla="*/ 28 w 84"/>
                  <a:gd name="T27" fmla="*/ 393 h 674"/>
                  <a:gd name="T28" fmla="*/ 56 w 84"/>
                  <a:gd name="T29" fmla="*/ 393 h 674"/>
                  <a:gd name="T30" fmla="*/ 56 w 84"/>
                  <a:gd name="T31" fmla="*/ 589 h 674"/>
                  <a:gd name="T32" fmla="*/ 56 w 84"/>
                  <a:gd name="T33" fmla="*/ 603 h 674"/>
                  <a:gd name="T34" fmla="*/ 28 w 84"/>
                  <a:gd name="T35" fmla="*/ 603 h 674"/>
                  <a:gd name="T36" fmla="*/ 28 w 84"/>
                  <a:gd name="T37" fmla="*/ 589 h 674"/>
                  <a:gd name="T38" fmla="*/ 56 w 84"/>
                  <a:gd name="T39" fmla="*/ 589 h 674"/>
                  <a:gd name="T40" fmla="*/ 84 w 84"/>
                  <a:gd name="T41" fmla="*/ 589 h 674"/>
                  <a:gd name="T42" fmla="*/ 42 w 84"/>
                  <a:gd name="T43" fmla="*/ 674 h 674"/>
                  <a:gd name="T44" fmla="*/ 0 w 84"/>
                  <a:gd name="T45" fmla="*/ 589 h 674"/>
                  <a:gd name="T46" fmla="*/ 84 w 84"/>
                  <a:gd name="T47" fmla="*/ 589 h 67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84"/>
                  <a:gd name="T73" fmla="*/ 0 h 674"/>
                  <a:gd name="T74" fmla="*/ 84 w 84"/>
                  <a:gd name="T75" fmla="*/ 674 h 674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84" h="674">
                    <a:moveTo>
                      <a:pt x="56" y="0"/>
                    </a:moveTo>
                    <a:lnTo>
                      <a:pt x="56" y="112"/>
                    </a:lnTo>
                    <a:lnTo>
                      <a:pt x="28" y="112"/>
                    </a:lnTo>
                    <a:lnTo>
                      <a:pt x="28" y="0"/>
                    </a:lnTo>
                    <a:lnTo>
                      <a:pt x="56" y="0"/>
                    </a:lnTo>
                    <a:close/>
                    <a:moveTo>
                      <a:pt x="56" y="197"/>
                    </a:moveTo>
                    <a:lnTo>
                      <a:pt x="56" y="309"/>
                    </a:lnTo>
                    <a:lnTo>
                      <a:pt x="28" y="309"/>
                    </a:lnTo>
                    <a:lnTo>
                      <a:pt x="28" y="197"/>
                    </a:lnTo>
                    <a:lnTo>
                      <a:pt x="56" y="197"/>
                    </a:lnTo>
                    <a:close/>
                    <a:moveTo>
                      <a:pt x="56" y="393"/>
                    </a:moveTo>
                    <a:lnTo>
                      <a:pt x="56" y="505"/>
                    </a:lnTo>
                    <a:lnTo>
                      <a:pt x="28" y="505"/>
                    </a:lnTo>
                    <a:lnTo>
                      <a:pt x="28" y="393"/>
                    </a:lnTo>
                    <a:lnTo>
                      <a:pt x="56" y="393"/>
                    </a:lnTo>
                    <a:close/>
                    <a:moveTo>
                      <a:pt x="56" y="589"/>
                    </a:moveTo>
                    <a:lnTo>
                      <a:pt x="56" y="603"/>
                    </a:lnTo>
                    <a:lnTo>
                      <a:pt x="28" y="603"/>
                    </a:lnTo>
                    <a:lnTo>
                      <a:pt x="28" y="589"/>
                    </a:lnTo>
                    <a:lnTo>
                      <a:pt x="56" y="589"/>
                    </a:lnTo>
                    <a:close/>
                    <a:moveTo>
                      <a:pt x="84" y="589"/>
                    </a:moveTo>
                    <a:lnTo>
                      <a:pt x="42" y="674"/>
                    </a:lnTo>
                    <a:lnTo>
                      <a:pt x="0" y="589"/>
                    </a:lnTo>
                    <a:lnTo>
                      <a:pt x="84" y="589"/>
                    </a:lnTo>
                    <a:close/>
                  </a:path>
                </a:pathLst>
              </a:custGeom>
              <a:solidFill>
                <a:srgbClr val="000000"/>
              </a:solidFill>
              <a:ln w="635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06" name="Freeform 108"/>
              <p:cNvSpPr>
                <a:spLocks noEditPoints="1"/>
              </p:cNvSpPr>
              <p:nvPr/>
            </p:nvSpPr>
            <p:spPr bwMode="auto">
              <a:xfrm>
                <a:off x="2115" y="1262"/>
                <a:ext cx="28" cy="646"/>
              </a:xfrm>
              <a:custGeom>
                <a:avLst/>
                <a:gdLst>
                  <a:gd name="T0" fmla="*/ 0 w 28"/>
                  <a:gd name="T1" fmla="*/ 646 h 646"/>
                  <a:gd name="T2" fmla="*/ 0 w 28"/>
                  <a:gd name="T3" fmla="*/ 533 h 646"/>
                  <a:gd name="T4" fmla="*/ 28 w 28"/>
                  <a:gd name="T5" fmla="*/ 533 h 646"/>
                  <a:gd name="T6" fmla="*/ 28 w 28"/>
                  <a:gd name="T7" fmla="*/ 646 h 646"/>
                  <a:gd name="T8" fmla="*/ 0 w 28"/>
                  <a:gd name="T9" fmla="*/ 646 h 646"/>
                  <a:gd name="T10" fmla="*/ 0 w 28"/>
                  <a:gd name="T11" fmla="*/ 449 h 646"/>
                  <a:gd name="T12" fmla="*/ 0 w 28"/>
                  <a:gd name="T13" fmla="*/ 337 h 646"/>
                  <a:gd name="T14" fmla="*/ 28 w 28"/>
                  <a:gd name="T15" fmla="*/ 337 h 646"/>
                  <a:gd name="T16" fmla="*/ 28 w 28"/>
                  <a:gd name="T17" fmla="*/ 449 h 646"/>
                  <a:gd name="T18" fmla="*/ 0 w 28"/>
                  <a:gd name="T19" fmla="*/ 449 h 646"/>
                  <a:gd name="T20" fmla="*/ 0 w 28"/>
                  <a:gd name="T21" fmla="*/ 253 h 646"/>
                  <a:gd name="T22" fmla="*/ 0 w 28"/>
                  <a:gd name="T23" fmla="*/ 141 h 646"/>
                  <a:gd name="T24" fmla="*/ 28 w 28"/>
                  <a:gd name="T25" fmla="*/ 141 h 646"/>
                  <a:gd name="T26" fmla="*/ 28 w 28"/>
                  <a:gd name="T27" fmla="*/ 253 h 646"/>
                  <a:gd name="T28" fmla="*/ 0 w 28"/>
                  <a:gd name="T29" fmla="*/ 253 h 646"/>
                  <a:gd name="T30" fmla="*/ 0 w 28"/>
                  <a:gd name="T31" fmla="*/ 56 h 646"/>
                  <a:gd name="T32" fmla="*/ 0 w 28"/>
                  <a:gd name="T33" fmla="*/ 0 h 646"/>
                  <a:gd name="T34" fmla="*/ 28 w 28"/>
                  <a:gd name="T35" fmla="*/ 0 h 646"/>
                  <a:gd name="T36" fmla="*/ 28 w 28"/>
                  <a:gd name="T37" fmla="*/ 56 h 646"/>
                  <a:gd name="T38" fmla="*/ 0 w 28"/>
                  <a:gd name="T39" fmla="*/ 56 h 64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8"/>
                  <a:gd name="T61" fmla="*/ 0 h 646"/>
                  <a:gd name="T62" fmla="*/ 28 w 28"/>
                  <a:gd name="T63" fmla="*/ 646 h 64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8" h="646">
                    <a:moveTo>
                      <a:pt x="0" y="646"/>
                    </a:moveTo>
                    <a:lnTo>
                      <a:pt x="0" y="533"/>
                    </a:lnTo>
                    <a:lnTo>
                      <a:pt x="28" y="533"/>
                    </a:lnTo>
                    <a:lnTo>
                      <a:pt x="28" y="646"/>
                    </a:lnTo>
                    <a:lnTo>
                      <a:pt x="0" y="646"/>
                    </a:lnTo>
                    <a:close/>
                    <a:moveTo>
                      <a:pt x="0" y="449"/>
                    </a:moveTo>
                    <a:lnTo>
                      <a:pt x="0" y="337"/>
                    </a:lnTo>
                    <a:lnTo>
                      <a:pt x="28" y="337"/>
                    </a:lnTo>
                    <a:lnTo>
                      <a:pt x="28" y="449"/>
                    </a:lnTo>
                    <a:lnTo>
                      <a:pt x="0" y="449"/>
                    </a:lnTo>
                    <a:close/>
                    <a:moveTo>
                      <a:pt x="0" y="253"/>
                    </a:moveTo>
                    <a:lnTo>
                      <a:pt x="0" y="141"/>
                    </a:lnTo>
                    <a:lnTo>
                      <a:pt x="28" y="141"/>
                    </a:lnTo>
                    <a:lnTo>
                      <a:pt x="28" y="253"/>
                    </a:lnTo>
                    <a:lnTo>
                      <a:pt x="0" y="253"/>
                    </a:lnTo>
                    <a:close/>
                    <a:moveTo>
                      <a:pt x="0" y="56"/>
                    </a:moveTo>
                    <a:lnTo>
                      <a:pt x="0" y="0"/>
                    </a:lnTo>
                    <a:lnTo>
                      <a:pt x="28" y="0"/>
                    </a:lnTo>
                    <a:lnTo>
                      <a:pt x="28" y="56"/>
                    </a:ln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000000"/>
              </a:solidFill>
              <a:ln w="635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07" name="Freeform 107"/>
              <p:cNvSpPr>
                <a:spLocks noEditPoints="1"/>
              </p:cNvSpPr>
              <p:nvPr/>
            </p:nvSpPr>
            <p:spPr bwMode="auto">
              <a:xfrm>
                <a:off x="1083" y="1248"/>
                <a:ext cx="1046" cy="28"/>
              </a:xfrm>
              <a:custGeom>
                <a:avLst/>
                <a:gdLst>
                  <a:gd name="T0" fmla="*/ 1046 w 1046"/>
                  <a:gd name="T1" fmla="*/ 28 h 28"/>
                  <a:gd name="T2" fmla="*/ 934 w 1046"/>
                  <a:gd name="T3" fmla="*/ 28 h 28"/>
                  <a:gd name="T4" fmla="*/ 934 w 1046"/>
                  <a:gd name="T5" fmla="*/ 0 h 28"/>
                  <a:gd name="T6" fmla="*/ 1046 w 1046"/>
                  <a:gd name="T7" fmla="*/ 0 h 28"/>
                  <a:gd name="T8" fmla="*/ 1046 w 1046"/>
                  <a:gd name="T9" fmla="*/ 28 h 28"/>
                  <a:gd name="T10" fmla="*/ 850 w 1046"/>
                  <a:gd name="T11" fmla="*/ 28 h 28"/>
                  <a:gd name="T12" fmla="*/ 738 w 1046"/>
                  <a:gd name="T13" fmla="*/ 28 h 28"/>
                  <a:gd name="T14" fmla="*/ 738 w 1046"/>
                  <a:gd name="T15" fmla="*/ 0 h 28"/>
                  <a:gd name="T16" fmla="*/ 850 w 1046"/>
                  <a:gd name="T17" fmla="*/ 0 h 28"/>
                  <a:gd name="T18" fmla="*/ 850 w 1046"/>
                  <a:gd name="T19" fmla="*/ 28 h 28"/>
                  <a:gd name="T20" fmla="*/ 654 w 1046"/>
                  <a:gd name="T21" fmla="*/ 28 h 28"/>
                  <a:gd name="T22" fmla="*/ 542 w 1046"/>
                  <a:gd name="T23" fmla="*/ 28 h 28"/>
                  <a:gd name="T24" fmla="*/ 542 w 1046"/>
                  <a:gd name="T25" fmla="*/ 0 h 28"/>
                  <a:gd name="T26" fmla="*/ 654 w 1046"/>
                  <a:gd name="T27" fmla="*/ 0 h 28"/>
                  <a:gd name="T28" fmla="*/ 654 w 1046"/>
                  <a:gd name="T29" fmla="*/ 28 h 28"/>
                  <a:gd name="T30" fmla="*/ 458 w 1046"/>
                  <a:gd name="T31" fmla="*/ 28 h 28"/>
                  <a:gd name="T32" fmla="*/ 346 w 1046"/>
                  <a:gd name="T33" fmla="*/ 28 h 28"/>
                  <a:gd name="T34" fmla="*/ 346 w 1046"/>
                  <a:gd name="T35" fmla="*/ 0 h 28"/>
                  <a:gd name="T36" fmla="*/ 458 w 1046"/>
                  <a:gd name="T37" fmla="*/ 0 h 28"/>
                  <a:gd name="T38" fmla="*/ 458 w 1046"/>
                  <a:gd name="T39" fmla="*/ 28 h 28"/>
                  <a:gd name="T40" fmla="*/ 261 w 1046"/>
                  <a:gd name="T41" fmla="*/ 28 h 28"/>
                  <a:gd name="T42" fmla="*/ 149 w 1046"/>
                  <a:gd name="T43" fmla="*/ 28 h 28"/>
                  <a:gd name="T44" fmla="*/ 149 w 1046"/>
                  <a:gd name="T45" fmla="*/ 0 h 28"/>
                  <a:gd name="T46" fmla="*/ 261 w 1046"/>
                  <a:gd name="T47" fmla="*/ 0 h 28"/>
                  <a:gd name="T48" fmla="*/ 261 w 1046"/>
                  <a:gd name="T49" fmla="*/ 28 h 28"/>
                  <a:gd name="T50" fmla="*/ 65 w 1046"/>
                  <a:gd name="T51" fmla="*/ 28 h 28"/>
                  <a:gd name="T52" fmla="*/ 0 w 1046"/>
                  <a:gd name="T53" fmla="*/ 28 h 28"/>
                  <a:gd name="T54" fmla="*/ 0 w 1046"/>
                  <a:gd name="T55" fmla="*/ 0 h 28"/>
                  <a:gd name="T56" fmla="*/ 65 w 1046"/>
                  <a:gd name="T57" fmla="*/ 0 h 28"/>
                  <a:gd name="T58" fmla="*/ 65 w 1046"/>
                  <a:gd name="T59" fmla="*/ 28 h 2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046"/>
                  <a:gd name="T91" fmla="*/ 0 h 28"/>
                  <a:gd name="T92" fmla="*/ 1046 w 1046"/>
                  <a:gd name="T93" fmla="*/ 28 h 2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046" h="28">
                    <a:moveTo>
                      <a:pt x="1046" y="28"/>
                    </a:moveTo>
                    <a:lnTo>
                      <a:pt x="934" y="28"/>
                    </a:lnTo>
                    <a:lnTo>
                      <a:pt x="934" y="0"/>
                    </a:lnTo>
                    <a:lnTo>
                      <a:pt x="1046" y="0"/>
                    </a:lnTo>
                    <a:lnTo>
                      <a:pt x="1046" y="28"/>
                    </a:lnTo>
                    <a:close/>
                    <a:moveTo>
                      <a:pt x="850" y="28"/>
                    </a:moveTo>
                    <a:lnTo>
                      <a:pt x="738" y="28"/>
                    </a:lnTo>
                    <a:lnTo>
                      <a:pt x="738" y="0"/>
                    </a:lnTo>
                    <a:lnTo>
                      <a:pt x="850" y="0"/>
                    </a:lnTo>
                    <a:lnTo>
                      <a:pt x="850" y="28"/>
                    </a:lnTo>
                    <a:close/>
                    <a:moveTo>
                      <a:pt x="654" y="28"/>
                    </a:moveTo>
                    <a:lnTo>
                      <a:pt x="542" y="28"/>
                    </a:lnTo>
                    <a:lnTo>
                      <a:pt x="542" y="0"/>
                    </a:lnTo>
                    <a:lnTo>
                      <a:pt x="654" y="0"/>
                    </a:lnTo>
                    <a:lnTo>
                      <a:pt x="654" y="28"/>
                    </a:lnTo>
                    <a:close/>
                    <a:moveTo>
                      <a:pt x="458" y="28"/>
                    </a:moveTo>
                    <a:lnTo>
                      <a:pt x="346" y="28"/>
                    </a:lnTo>
                    <a:lnTo>
                      <a:pt x="346" y="0"/>
                    </a:lnTo>
                    <a:lnTo>
                      <a:pt x="458" y="0"/>
                    </a:lnTo>
                    <a:lnTo>
                      <a:pt x="458" y="28"/>
                    </a:lnTo>
                    <a:close/>
                    <a:moveTo>
                      <a:pt x="261" y="28"/>
                    </a:moveTo>
                    <a:lnTo>
                      <a:pt x="149" y="28"/>
                    </a:lnTo>
                    <a:lnTo>
                      <a:pt x="149" y="0"/>
                    </a:lnTo>
                    <a:lnTo>
                      <a:pt x="261" y="0"/>
                    </a:lnTo>
                    <a:lnTo>
                      <a:pt x="261" y="28"/>
                    </a:lnTo>
                    <a:close/>
                    <a:moveTo>
                      <a:pt x="65" y="28"/>
                    </a:moveTo>
                    <a:lnTo>
                      <a:pt x="0" y="28"/>
                    </a:lnTo>
                    <a:lnTo>
                      <a:pt x="0" y="0"/>
                    </a:lnTo>
                    <a:lnTo>
                      <a:pt x="65" y="0"/>
                    </a:lnTo>
                    <a:lnTo>
                      <a:pt x="65" y="28"/>
                    </a:lnTo>
                    <a:close/>
                  </a:path>
                </a:pathLst>
              </a:custGeom>
              <a:solidFill>
                <a:srgbClr val="000000"/>
              </a:solidFill>
              <a:ln w="635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08" name="Freeform 106"/>
              <p:cNvSpPr>
                <a:spLocks noEditPoints="1"/>
              </p:cNvSpPr>
              <p:nvPr/>
            </p:nvSpPr>
            <p:spPr bwMode="auto">
              <a:xfrm>
                <a:off x="1041" y="1262"/>
                <a:ext cx="84" cy="674"/>
              </a:xfrm>
              <a:custGeom>
                <a:avLst/>
                <a:gdLst>
                  <a:gd name="T0" fmla="*/ 56 w 84"/>
                  <a:gd name="T1" fmla="*/ 0 h 674"/>
                  <a:gd name="T2" fmla="*/ 56 w 84"/>
                  <a:gd name="T3" fmla="*/ 112 h 674"/>
                  <a:gd name="T4" fmla="*/ 28 w 84"/>
                  <a:gd name="T5" fmla="*/ 112 h 674"/>
                  <a:gd name="T6" fmla="*/ 28 w 84"/>
                  <a:gd name="T7" fmla="*/ 0 h 674"/>
                  <a:gd name="T8" fmla="*/ 56 w 84"/>
                  <a:gd name="T9" fmla="*/ 0 h 674"/>
                  <a:gd name="T10" fmla="*/ 56 w 84"/>
                  <a:gd name="T11" fmla="*/ 197 h 674"/>
                  <a:gd name="T12" fmla="*/ 56 w 84"/>
                  <a:gd name="T13" fmla="*/ 309 h 674"/>
                  <a:gd name="T14" fmla="*/ 28 w 84"/>
                  <a:gd name="T15" fmla="*/ 309 h 674"/>
                  <a:gd name="T16" fmla="*/ 28 w 84"/>
                  <a:gd name="T17" fmla="*/ 197 h 674"/>
                  <a:gd name="T18" fmla="*/ 56 w 84"/>
                  <a:gd name="T19" fmla="*/ 197 h 674"/>
                  <a:gd name="T20" fmla="*/ 56 w 84"/>
                  <a:gd name="T21" fmla="*/ 393 h 674"/>
                  <a:gd name="T22" fmla="*/ 56 w 84"/>
                  <a:gd name="T23" fmla="*/ 505 h 674"/>
                  <a:gd name="T24" fmla="*/ 28 w 84"/>
                  <a:gd name="T25" fmla="*/ 505 h 674"/>
                  <a:gd name="T26" fmla="*/ 28 w 84"/>
                  <a:gd name="T27" fmla="*/ 393 h 674"/>
                  <a:gd name="T28" fmla="*/ 56 w 84"/>
                  <a:gd name="T29" fmla="*/ 393 h 674"/>
                  <a:gd name="T30" fmla="*/ 56 w 84"/>
                  <a:gd name="T31" fmla="*/ 589 h 674"/>
                  <a:gd name="T32" fmla="*/ 56 w 84"/>
                  <a:gd name="T33" fmla="*/ 603 h 674"/>
                  <a:gd name="T34" fmla="*/ 28 w 84"/>
                  <a:gd name="T35" fmla="*/ 603 h 674"/>
                  <a:gd name="T36" fmla="*/ 28 w 84"/>
                  <a:gd name="T37" fmla="*/ 589 h 674"/>
                  <a:gd name="T38" fmla="*/ 56 w 84"/>
                  <a:gd name="T39" fmla="*/ 589 h 674"/>
                  <a:gd name="T40" fmla="*/ 84 w 84"/>
                  <a:gd name="T41" fmla="*/ 589 h 674"/>
                  <a:gd name="T42" fmla="*/ 42 w 84"/>
                  <a:gd name="T43" fmla="*/ 674 h 674"/>
                  <a:gd name="T44" fmla="*/ 0 w 84"/>
                  <a:gd name="T45" fmla="*/ 589 h 674"/>
                  <a:gd name="T46" fmla="*/ 84 w 84"/>
                  <a:gd name="T47" fmla="*/ 589 h 67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84"/>
                  <a:gd name="T73" fmla="*/ 0 h 674"/>
                  <a:gd name="T74" fmla="*/ 84 w 84"/>
                  <a:gd name="T75" fmla="*/ 674 h 674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84" h="674">
                    <a:moveTo>
                      <a:pt x="56" y="0"/>
                    </a:moveTo>
                    <a:lnTo>
                      <a:pt x="56" y="112"/>
                    </a:lnTo>
                    <a:lnTo>
                      <a:pt x="28" y="112"/>
                    </a:lnTo>
                    <a:lnTo>
                      <a:pt x="28" y="0"/>
                    </a:lnTo>
                    <a:lnTo>
                      <a:pt x="56" y="0"/>
                    </a:lnTo>
                    <a:close/>
                    <a:moveTo>
                      <a:pt x="56" y="197"/>
                    </a:moveTo>
                    <a:lnTo>
                      <a:pt x="56" y="309"/>
                    </a:lnTo>
                    <a:lnTo>
                      <a:pt x="28" y="309"/>
                    </a:lnTo>
                    <a:lnTo>
                      <a:pt x="28" y="197"/>
                    </a:lnTo>
                    <a:lnTo>
                      <a:pt x="56" y="197"/>
                    </a:lnTo>
                    <a:close/>
                    <a:moveTo>
                      <a:pt x="56" y="393"/>
                    </a:moveTo>
                    <a:lnTo>
                      <a:pt x="56" y="505"/>
                    </a:lnTo>
                    <a:lnTo>
                      <a:pt x="28" y="505"/>
                    </a:lnTo>
                    <a:lnTo>
                      <a:pt x="28" y="393"/>
                    </a:lnTo>
                    <a:lnTo>
                      <a:pt x="56" y="393"/>
                    </a:lnTo>
                    <a:close/>
                    <a:moveTo>
                      <a:pt x="56" y="589"/>
                    </a:moveTo>
                    <a:lnTo>
                      <a:pt x="56" y="603"/>
                    </a:lnTo>
                    <a:lnTo>
                      <a:pt x="28" y="603"/>
                    </a:lnTo>
                    <a:lnTo>
                      <a:pt x="28" y="589"/>
                    </a:lnTo>
                    <a:lnTo>
                      <a:pt x="56" y="589"/>
                    </a:lnTo>
                    <a:close/>
                    <a:moveTo>
                      <a:pt x="84" y="589"/>
                    </a:moveTo>
                    <a:lnTo>
                      <a:pt x="42" y="674"/>
                    </a:lnTo>
                    <a:lnTo>
                      <a:pt x="0" y="589"/>
                    </a:lnTo>
                    <a:lnTo>
                      <a:pt x="84" y="589"/>
                    </a:lnTo>
                    <a:close/>
                  </a:path>
                </a:pathLst>
              </a:custGeom>
              <a:solidFill>
                <a:srgbClr val="000000"/>
              </a:solidFill>
              <a:ln w="635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09" name="Freeform 105"/>
              <p:cNvSpPr>
                <a:spLocks noEditPoints="1"/>
              </p:cNvSpPr>
              <p:nvPr/>
            </p:nvSpPr>
            <p:spPr bwMode="auto">
              <a:xfrm>
                <a:off x="6464" y="2417"/>
                <a:ext cx="523" cy="85"/>
              </a:xfrm>
              <a:custGeom>
                <a:avLst/>
                <a:gdLst>
                  <a:gd name="T0" fmla="*/ 0 w 523"/>
                  <a:gd name="T1" fmla="*/ 29 h 85"/>
                  <a:gd name="T2" fmla="*/ 112 w 523"/>
                  <a:gd name="T3" fmla="*/ 29 h 85"/>
                  <a:gd name="T4" fmla="*/ 112 w 523"/>
                  <a:gd name="T5" fmla="*/ 57 h 85"/>
                  <a:gd name="T6" fmla="*/ 0 w 523"/>
                  <a:gd name="T7" fmla="*/ 57 h 85"/>
                  <a:gd name="T8" fmla="*/ 0 w 523"/>
                  <a:gd name="T9" fmla="*/ 29 h 85"/>
                  <a:gd name="T10" fmla="*/ 196 w 523"/>
                  <a:gd name="T11" fmla="*/ 29 h 85"/>
                  <a:gd name="T12" fmla="*/ 308 w 523"/>
                  <a:gd name="T13" fmla="*/ 29 h 85"/>
                  <a:gd name="T14" fmla="*/ 308 w 523"/>
                  <a:gd name="T15" fmla="*/ 57 h 85"/>
                  <a:gd name="T16" fmla="*/ 196 w 523"/>
                  <a:gd name="T17" fmla="*/ 57 h 85"/>
                  <a:gd name="T18" fmla="*/ 196 w 523"/>
                  <a:gd name="T19" fmla="*/ 29 h 85"/>
                  <a:gd name="T20" fmla="*/ 392 w 523"/>
                  <a:gd name="T21" fmla="*/ 29 h 85"/>
                  <a:gd name="T22" fmla="*/ 453 w 523"/>
                  <a:gd name="T23" fmla="*/ 29 h 85"/>
                  <a:gd name="T24" fmla="*/ 453 w 523"/>
                  <a:gd name="T25" fmla="*/ 57 h 85"/>
                  <a:gd name="T26" fmla="*/ 392 w 523"/>
                  <a:gd name="T27" fmla="*/ 57 h 85"/>
                  <a:gd name="T28" fmla="*/ 392 w 523"/>
                  <a:gd name="T29" fmla="*/ 29 h 85"/>
                  <a:gd name="T30" fmla="*/ 439 w 523"/>
                  <a:gd name="T31" fmla="*/ 0 h 85"/>
                  <a:gd name="T32" fmla="*/ 523 w 523"/>
                  <a:gd name="T33" fmla="*/ 42 h 85"/>
                  <a:gd name="T34" fmla="*/ 439 w 523"/>
                  <a:gd name="T35" fmla="*/ 85 h 85"/>
                  <a:gd name="T36" fmla="*/ 439 w 523"/>
                  <a:gd name="T37" fmla="*/ 0 h 8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23"/>
                  <a:gd name="T58" fmla="*/ 0 h 85"/>
                  <a:gd name="T59" fmla="*/ 523 w 523"/>
                  <a:gd name="T60" fmla="*/ 85 h 8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23" h="85">
                    <a:moveTo>
                      <a:pt x="0" y="29"/>
                    </a:moveTo>
                    <a:lnTo>
                      <a:pt x="112" y="29"/>
                    </a:lnTo>
                    <a:lnTo>
                      <a:pt x="112" y="57"/>
                    </a:lnTo>
                    <a:lnTo>
                      <a:pt x="0" y="57"/>
                    </a:lnTo>
                    <a:lnTo>
                      <a:pt x="0" y="29"/>
                    </a:lnTo>
                    <a:close/>
                    <a:moveTo>
                      <a:pt x="196" y="29"/>
                    </a:moveTo>
                    <a:lnTo>
                      <a:pt x="308" y="29"/>
                    </a:lnTo>
                    <a:lnTo>
                      <a:pt x="308" y="57"/>
                    </a:lnTo>
                    <a:lnTo>
                      <a:pt x="196" y="57"/>
                    </a:lnTo>
                    <a:lnTo>
                      <a:pt x="196" y="29"/>
                    </a:lnTo>
                    <a:close/>
                    <a:moveTo>
                      <a:pt x="392" y="29"/>
                    </a:moveTo>
                    <a:lnTo>
                      <a:pt x="453" y="29"/>
                    </a:lnTo>
                    <a:lnTo>
                      <a:pt x="453" y="57"/>
                    </a:lnTo>
                    <a:lnTo>
                      <a:pt x="392" y="57"/>
                    </a:lnTo>
                    <a:lnTo>
                      <a:pt x="392" y="29"/>
                    </a:lnTo>
                    <a:close/>
                    <a:moveTo>
                      <a:pt x="439" y="0"/>
                    </a:moveTo>
                    <a:lnTo>
                      <a:pt x="523" y="42"/>
                    </a:lnTo>
                    <a:lnTo>
                      <a:pt x="439" y="85"/>
                    </a:lnTo>
                    <a:lnTo>
                      <a:pt x="439" y="0"/>
                    </a:lnTo>
                    <a:close/>
                  </a:path>
                </a:pathLst>
              </a:custGeom>
              <a:solidFill>
                <a:srgbClr val="000000"/>
              </a:solidFill>
              <a:ln w="635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10" name="Freeform 104"/>
              <p:cNvSpPr>
                <a:spLocks noEditPoints="1"/>
              </p:cNvSpPr>
              <p:nvPr/>
            </p:nvSpPr>
            <p:spPr bwMode="auto">
              <a:xfrm>
                <a:off x="3923" y="2417"/>
                <a:ext cx="523" cy="84"/>
              </a:xfrm>
              <a:custGeom>
                <a:avLst/>
                <a:gdLst>
                  <a:gd name="T0" fmla="*/ 0 w 523"/>
                  <a:gd name="T1" fmla="*/ 28 h 84"/>
                  <a:gd name="T2" fmla="*/ 112 w 523"/>
                  <a:gd name="T3" fmla="*/ 28 h 84"/>
                  <a:gd name="T4" fmla="*/ 112 w 523"/>
                  <a:gd name="T5" fmla="*/ 56 h 84"/>
                  <a:gd name="T6" fmla="*/ 0 w 523"/>
                  <a:gd name="T7" fmla="*/ 56 h 84"/>
                  <a:gd name="T8" fmla="*/ 0 w 523"/>
                  <a:gd name="T9" fmla="*/ 28 h 84"/>
                  <a:gd name="T10" fmla="*/ 196 w 523"/>
                  <a:gd name="T11" fmla="*/ 28 h 84"/>
                  <a:gd name="T12" fmla="*/ 308 w 523"/>
                  <a:gd name="T13" fmla="*/ 28 h 84"/>
                  <a:gd name="T14" fmla="*/ 308 w 523"/>
                  <a:gd name="T15" fmla="*/ 56 h 84"/>
                  <a:gd name="T16" fmla="*/ 196 w 523"/>
                  <a:gd name="T17" fmla="*/ 56 h 84"/>
                  <a:gd name="T18" fmla="*/ 196 w 523"/>
                  <a:gd name="T19" fmla="*/ 28 h 84"/>
                  <a:gd name="T20" fmla="*/ 392 w 523"/>
                  <a:gd name="T21" fmla="*/ 28 h 84"/>
                  <a:gd name="T22" fmla="*/ 453 w 523"/>
                  <a:gd name="T23" fmla="*/ 28 h 84"/>
                  <a:gd name="T24" fmla="*/ 453 w 523"/>
                  <a:gd name="T25" fmla="*/ 56 h 84"/>
                  <a:gd name="T26" fmla="*/ 392 w 523"/>
                  <a:gd name="T27" fmla="*/ 56 h 84"/>
                  <a:gd name="T28" fmla="*/ 392 w 523"/>
                  <a:gd name="T29" fmla="*/ 28 h 84"/>
                  <a:gd name="T30" fmla="*/ 439 w 523"/>
                  <a:gd name="T31" fmla="*/ 0 h 84"/>
                  <a:gd name="T32" fmla="*/ 523 w 523"/>
                  <a:gd name="T33" fmla="*/ 42 h 84"/>
                  <a:gd name="T34" fmla="*/ 439 w 523"/>
                  <a:gd name="T35" fmla="*/ 84 h 84"/>
                  <a:gd name="T36" fmla="*/ 439 w 523"/>
                  <a:gd name="T37" fmla="*/ 0 h 8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23"/>
                  <a:gd name="T58" fmla="*/ 0 h 84"/>
                  <a:gd name="T59" fmla="*/ 523 w 523"/>
                  <a:gd name="T60" fmla="*/ 84 h 8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23" h="84">
                    <a:moveTo>
                      <a:pt x="0" y="28"/>
                    </a:moveTo>
                    <a:lnTo>
                      <a:pt x="112" y="28"/>
                    </a:lnTo>
                    <a:lnTo>
                      <a:pt x="112" y="56"/>
                    </a:lnTo>
                    <a:lnTo>
                      <a:pt x="0" y="56"/>
                    </a:lnTo>
                    <a:lnTo>
                      <a:pt x="0" y="28"/>
                    </a:lnTo>
                    <a:close/>
                    <a:moveTo>
                      <a:pt x="196" y="28"/>
                    </a:moveTo>
                    <a:lnTo>
                      <a:pt x="308" y="28"/>
                    </a:lnTo>
                    <a:lnTo>
                      <a:pt x="308" y="56"/>
                    </a:lnTo>
                    <a:lnTo>
                      <a:pt x="196" y="56"/>
                    </a:lnTo>
                    <a:lnTo>
                      <a:pt x="196" y="28"/>
                    </a:lnTo>
                    <a:close/>
                    <a:moveTo>
                      <a:pt x="392" y="28"/>
                    </a:moveTo>
                    <a:lnTo>
                      <a:pt x="453" y="28"/>
                    </a:lnTo>
                    <a:lnTo>
                      <a:pt x="453" y="56"/>
                    </a:lnTo>
                    <a:lnTo>
                      <a:pt x="392" y="56"/>
                    </a:lnTo>
                    <a:lnTo>
                      <a:pt x="392" y="28"/>
                    </a:lnTo>
                    <a:close/>
                    <a:moveTo>
                      <a:pt x="439" y="0"/>
                    </a:moveTo>
                    <a:lnTo>
                      <a:pt x="523" y="42"/>
                    </a:lnTo>
                    <a:lnTo>
                      <a:pt x="439" y="84"/>
                    </a:lnTo>
                    <a:lnTo>
                      <a:pt x="439" y="0"/>
                    </a:lnTo>
                    <a:close/>
                  </a:path>
                </a:pathLst>
              </a:custGeom>
              <a:solidFill>
                <a:srgbClr val="000000"/>
              </a:solidFill>
              <a:ln w="635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11" name="Freeform 103"/>
              <p:cNvSpPr>
                <a:spLocks noEditPoints="1"/>
              </p:cNvSpPr>
              <p:nvPr/>
            </p:nvSpPr>
            <p:spPr bwMode="auto">
              <a:xfrm>
                <a:off x="1232" y="2417"/>
                <a:ext cx="673" cy="84"/>
              </a:xfrm>
              <a:custGeom>
                <a:avLst/>
                <a:gdLst>
                  <a:gd name="T0" fmla="*/ 0 w 673"/>
                  <a:gd name="T1" fmla="*/ 28 h 84"/>
                  <a:gd name="T2" fmla="*/ 112 w 673"/>
                  <a:gd name="T3" fmla="*/ 28 h 84"/>
                  <a:gd name="T4" fmla="*/ 112 w 673"/>
                  <a:gd name="T5" fmla="*/ 56 h 84"/>
                  <a:gd name="T6" fmla="*/ 0 w 673"/>
                  <a:gd name="T7" fmla="*/ 56 h 84"/>
                  <a:gd name="T8" fmla="*/ 0 w 673"/>
                  <a:gd name="T9" fmla="*/ 28 h 84"/>
                  <a:gd name="T10" fmla="*/ 197 w 673"/>
                  <a:gd name="T11" fmla="*/ 28 h 84"/>
                  <a:gd name="T12" fmla="*/ 309 w 673"/>
                  <a:gd name="T13" fmla="*/ 28 h 84"/>
                  <a:gd name="T14" fmla="*/ 309 w 673"/>
                  <a:gd name="T15" fmla="*/ 56 h 84"/>
                  <a:gd name="T16" fmla="*/ 197 w 673"/>
                  <a:gd name="T17" fmla="*/ 56 h 84"/>
                  <a:gd name="T18" fmla="*/ 197 w 673"/>
                  <a:gd name="T19" fmla="*/ 28 h 84"/>
                  <a:gd name="T20" fmla="*/ 393 w 673"/>
                  <a:gd name="T21" fmla="*/ 28 h 84"/>
                  <a:gd name="T22" fmla="*/ 505 w 673"/>
                  <a:gd name="T23" fmla="*/ 28 h 84"/>
                  <a:gd name="T24" fmla="*/ 505 w 673"/>
                  <a:gd name="T25" fmla="*/ 56 h 84"/>
                  <a:gd name="T26" fmla="*/ 393 w 673"/>
                  <a:gd name="T27" fmla="*/ 56 h 84"/>
                  <a:gd name="T28" fmla="*/ 393 w 673"/>
                  <a:gd name="T29" fmla="*/ 28 h 84"/>
                  <a:gd name="T30" fmla="*/ 589 w 673"/>
                  <a:gd name="T31" fmla="*/ 28 h 84"/>
                  <a:gd name="T32" fmla="*/ 603 w 673"/>
                  <a:gd name="T33" fmla="*/ 28 h 84"/>
                  <a:gd name="T34" fmla="*/ 603 w 673"/>
                  <a:gd name="T35" fmla="*/ 56 h 84"/>
                  <a:gd name="T36" fmla="*/ 589 w 673"/>
                  <a:gd name="T37" fmla="*/ 56 h 84"/>
                  <a:gd name="T38" fmla="*/ 589 w 673"/>
                  <a:gd name="T39" fmla="*/ 28 h 84"/>
                  <a:gd name="T40" fmla="*/ 589 w 673"/>
                  <a:gd name="T41" fmla="*/ 0 h 84"/>
                  <a:gd name="T42" fmla="*/ 673 w 673"/>
                  <a:gd name="T43" fmla="*/ 42 h 84"/>
                  <a:gd name="T44" fmla="*/ 589 w 673"/>
                  <a:gd name="T45" fmla="*/ 84 h 84"/>
                  <a:gd name="T46" fmla="*/ 589 w 673"/>
                  <a:gd name="T47" fmla="*/ 0 h 8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673"/>
                  <a:gd name="T73" fmla="*/ 0 h 84"/>
                  <a:gd name="T74" fmla="*/ 673 w 673"/>
                  <a:gd name="T75" fmla="*/ 84 h 84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673" h="84">
                    <a:moveTo>
                      <a:pt x="0" y="28"/>
                    </a:moveTo>
                    <a:lnTo>
                      <a:pt x="112" y="28"/>
                    </a:lnTo>
                    <a:lnTo>
                      <a:pt x="112" y="56"/>
                    </a:lnTo>
                    <a:lnTo>
                      <a:pt x="0" y="56"/>
                    </a:lnTo>
                    <a:lnTo>
                      <a:pt x="0" y="28"/>
                    </a:lnTo>
                    <a:close/>
                    <a:moveTo>
                      <a:pt x="197" y="28"/>
                    </a:moveTo>
                    <a:lnTo>
                      <a:pt x="309" y="28"/>
                    </a:lnTo>
                    <a:lnTo>
                      <a:pt x="309" y="56"/>
                    </a:lnTo>
                    <a:lnTo>
                      <a:pt x="197" y="56"/>
                    </a:lnTo>
                    <a:lnTo>
                      <a:pt x="197" y="28"/>
                    </a:lnTo>
                    <a:close/>
                    <a:moveTo>
                      <a:pt x="393" y="28"/>
                    </a:moveTo>
                    <a:lnTo>
                      <a:pt x="505" y="28"/>
                    </a:lnTo>
                    <a:lnTo>
                      <a:pt x="505" y="56"/>
                    </a:lnTo>
                    <a:lnTo>
                      <a:pt x="393" y="56"/>
                    </a:lnTo>
                    <a:lnTo>
                      <a:pt x="393" y="28"/>
                    </a:lnTo>
                    <a:close/>
                    <a:moveTo>
                      <a:pt x="589" y="28"/>
                    </a:moveTo>
                    <a:lnTo>
                      <a:pt x="603" y="28"/>
                    </a:lnTo>
                    <a:lnTo>
                      <a:pt x="603" y="56"/>
                    </a:lnTo>
                    <a:lnTo>
                      <a:pt x="589" y="56"/>
                    </a:lnTo>
                    <a:lnTo>
                      <a:pt x="589" y="28"/>
                    </a:lnTo>
                    <a:close/>
                    <a:moveTo>
                      <a:pt x="589" y="0"/>
                    </a:moveTo>
                    <a:lnTo>
                      <a:pt x="673" y="42"/>
                    </a:lnTo>
                    <a:lnTo>
                      <a:pt x="589" y="84"/>
                    </a:lnTo>
                    <a:lnTo>
                      <a:pt x="589" y="0"/>
                    </a:lnTo>
                    <a:close/>
                  </a:path>
                </a:pathLst>
              </a:custGeom>
              <a:solidFill>
                <a:srgbClr val="000000"/>
              </a:solidFill>
              <a:ln w="635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9512" name="Group 100"/>
              <p:cNvGrpSpPr>
                <a:grpSpLocks/>
              </p:cNvGrpSpPr>
              <p:nvPr/>
            </p:nvGrpSpPr>
            <p:grpSpPr bwMode="auto">
              <a:xfrm>
                <a:off x="6613" y="1113"/>
                <a:ext cx="449" cy="299"/>
                <a:chOff x="6613" y="1113"/>
                <a:chExt cx="449" cy="299"/>
              </a:xfrm>
            </p:grpSpPr>
            <p:sp>
              <p:nvSpPr>
                <p:cNvPr id="19519" name="Freeform 102"/>
                <p:cNvSpPr>
                  <a:spLocks/>
                </p:cNvSpPr>
                <p:nvPr/>
              </p:nvSpPr>
              <p:spPr bwMode="auto">
                <a:xfrm>
                  <a:off x="6613" y="1113"/>
                  <a:ext cx="449" cy="299"/>
                </a:xfrm>
                <a:custGeom>
                  <a:avLst/>
                  <a:gdLst>
                    <a:gd name="T0" fmla="*/ 359 w 449"/>
                    <a:gd name="T1" fmla="*/ 0 h 299"/>
                    <a:gd name="T2" fmla="*/ 0 w 449"/>
                    <a:gd name="T3" fmla="*/ 0 h 299"/>
                    <a:gd name="T4" fmla="*/ 0 w 449"/>
                    <a:gd name="T5" fmla="*/ 299 h 299"/>
                    <a:gd name="T6" fmla="*/ 449 w 449"/>
                    <a:gd name="T7" fmla="*/ 299 h 299"/>
                    <a:gd name="T8" fmla="*/ 449 w 449"/>
                    <a:gd name="T9" fmla="*/ 60 h 299"/>
                    <a:gd name="T10" fmla="*/ 359 w 449"/>
                    <a:gd name="T11" fmla="*/ 0 h 29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49"/>
                    <a:gd name="T19" fmla="*/ 0 h 299"/>
                    <a:gd name="T20" fmla="*/ 449 w 449"/>
                    <a:gd name="T21" fmla="*/ 299 h 29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49" h="299">
                      <a:moveTo>
                        <a:pt x="359" y="0"/>
                      </a:moveTo>
                      <a:lnTo>
                        <a:pt x="0" y="0"/>
                      </a:lnTo>
                      <a:lnTo>
                        <a:pt x="0" y="299"/>
                      </a:lnTo>
                      <a:lnTo>
                        <a:pt x="449" y="299"/>
                      </a:lnTo>
                      <a:lnTo>
                        <a:pt x="449" y="60"/>
                      </a:lnTo>
                      <a:lnTo>
                        <a:pt x="35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520" name="Freeform 101"/>
                <p:cNvSpPr>
                  <a:spLocks/>
                </p:cNvSpPr>
                <p:nvPr/>
              </p:nvSpPr>
              <p:spPr bwMode="auto">
                <a:xfrm>
                  <a:off x="6613" y="1113"/>
                  <a:ext cx="449" cy="299"/>
                </a:xfrm>
                <a:custGeom>
                  <a:avLst/>
                  <a:gdLst>
                    <a:gd name="T0" fmla="*/ 359 w 449"/>
                    <a:gd name="T1" fmla="*/ 0 h 299"/>
                    <a:gd name="T2" fmla="*/ 0 w 449"/>
                    <a:gd name="T3" fmla="*/ 0 h 299"/>
                    <a:gd name="T4" fmla="*/ 0 w 449"/>
                    <a:gd name="T5" fmla="*/ 299 h 299"/>
                    <a:gd name="T6" fmla="*/ 449 w 449"/>
                    <a:gd name="T7" fmla="*/ 299 h 299"/>
                    <a:gd name="T8" fmla="*/ 449 w 449"/>
                    <a:gd name="T9" fmla="*/ 60 h 299"/>
                    <a:gd name="T10" fmla="*/ 359 w 449"/>
                    <a:gd name="T11" fmla="*/ 0 h 29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49"/>
                    <a:gd name="T19" fmla="*/ 0 h 299"/>
                    <a:gd name="T20" fmla="*/ 449 w 449"/>
                    <a:gd name="T21" fmla="*/ 299 h 29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49" h="299">
                      <a:moveTo>
                        <a:pt x="359" y="0"/>
                      </a:moveTo>
                      <a:lnTo>
                        <a:pt x="0" y="0"/>
                      </a:lnTo>
                      <a:lnTo>
                        <a:pt x="0" y="299"/>
                      </a:lnTo>
                      <a:lnTo>
                        <a:pt x="449" y="299"/>
                      </a:lnTo>
                      <a:lnTo>
                        <a:pt x="449" y="60"/>
                      </a:lnTo>
                      <a:lnTo>
                        <a:pt x="359" y="0"/>
                      </a:lnTo>
                      <a:close/>
                    </a:path>
                  </a:pathLst>
                </a:custGeom>
                <a:noFill/>
                <a:ln w="571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9513" name="Group 97"/>
              <p:cNvGrpSpPr>
                <a:grpSpLocks/>
              </p:cNvGrpSpPr>
              <p:nvPr/>
            </p:nvGrpSpPr>
            <p:grpSpPr bwMode="auto">
              <a:xfrm>
                <a:off x="3923" y="1113"/>
                <a:ext cx="448" cy="299"/>
                <a:chOff x="3923" y="1113"/>
                <a:chExt cx="448" cy="299"/>
              </a:xfrm>
            </p:grpSpPr>
            <p:sp>
              <p:nvSpPr>
                <p:cNvPr id="19517" name="Freeform 99"/>
                <p:cNvSpPr>
                  <a:spLocks/>
                </p:cNvSpPr>
                <p:nvPr/>
              </p:nvSpPr>
              <p:spPr bwMode="auto">
                <a:xfrm>
                  <a:off x="3923" y="1113"/>
                  <a:ext cx="448" cy="299"/>
                </a:xfrm>
                <a:custGeom>
                  <a:avLst/>
                  <a:gdLst>
                    <a:gd name="T0" fmla="*/ 358 w 448"/>
                    <a:gd name="T1" fmla="*/ 0 h 299"/>
                    <a:gd name="T2" fmla="*/ 0 w 448"/>
                    <a:gd name="T3" fmla="*/ 0 h 299"/>
                    <a:gd name="T4" fmla="*/ 0 w 448"/>
                    <a:gd name="T5" fmla="*/ 299 h 299"/>
                    <a:gd name="T6" fmla="*/ 448 w 448"/>
                    <a:gd name="T7" fmla="*/ 299 h 299"/>
                    <a:gd name="T8" fmla="*/ 448 w 448"/>
                    <a:gd name="T9" fmla="*/ 60 h 299"/>
                    <a:gd name="T10" fmla="*/ 358 w 448"/>
                    <a:gd name="T11" fmla="*/ 0 h 29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48"/>
                    <a:gd name="T19" fmla="*/ 0 h 299"/>
                    <a:gd name="T20" fmla="*/ 448 w 448"/>
                    <a:gd name="T21" fmla="*/ 299 h 29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48" h="299">
                      <a:moveTo>
                        <a:pt x="358" y="0"/>
                      </a:moveTo>
                      <a:lnTo>
                        <a:pt x="0" y="0"/>
                      </a:lnTo>
                      <a:lnTo>
                        <a:pt x="0" y="299"/>
                      </a:lnTo>
                      <a:lnTo>
                        <a:pt x="448" y="299"/>
                      </a:lnTo>
                      <a:lnTo>
                        <a:pt x="448" y="60"/>
                      </a:lnTo>
                      <a:lnTo>
                        <a:pt x="35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518" name="Freeform 98"/>
                <p:cNvSpPr>
                  <a:spLocks/>
                </p:cNvSpPr>
                <p:nvPr/>
              </p:nvSpPr>
              <p:spPr bwMode="auto">
                <a:xfrm>
                  <a:off x="3923" y="1113"/>
                  <a:ext cx="448" cy="299"/>
                </a:xfrm>
                <a:custGeom>
                  <a:avLst/>
                  <a:gdLst>
                    <a:gd name="T0" fmla="*/ 358 w 448"/>
                    <a:gd name="T1" fmla="*/ 0 h 299"/>
                    <a:gd name="T2" fmla="*/ 0 w 448"/>
                    <a:gd name="T3" fmla="*/ 0 h 299"/>
                    <a:gd name="T4" fmla="*/ 0 w 448"/>
                    <a:gd name="T5" fmla="*/ 299 h 299"/>
                    <a:gd name="T6" fmla="*/ 448 w 448"/>
                    <a:gd name="T7" fmla="*/ 299 h 299"/>
                    <a:gd name="T8" fmla="*/ 448 w 448"/>
                    <a:gd name="T9" fmla="*/ 60 h 299"/>
                    <a:gd name="T10" fmla="*/ 358 w 448"/>
                    <a:gd name="T11" fmla="*/ 0 h 29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48"/>
                    <a:gd name="T19" fmla="*/ 0 h 299"/>
                    <a:gd name="T20" fmla="*/ 448 w 448"/>
                    <a:gd name="T21" fmla="*/ 299 h 29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48" h="299">
                      <a:moveTo>
                        <a:pt x="358" y="0"/>
                      </a:moveTo>
                      <a:lnTo>
                        <a:pt x="0" y="0"/>
                      </a:lnTo>
                      <a:lnTo>
                        <a:pt x="0" y="299"/>
                      </a:lnTo>
                      <a:lnTo>
                        <a:pt x="448" y="299"/>
                      </a:lnTo>
                      <a:lnTo>
                        <a:pt x="448" y="60"/>
                      </a:lnTo>
                      <a:lnTo>
                        <a:pt x="358" y="0"/>
                      </a:lnTo>
                      <a:close/>
                    </a:path>
                  </a:pathLst>
                </a:custGeom>
                <a:noFill/>
                <a:ln w="571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9514" name="Group 94"/>
              <p:cNvGrpSpPr>
                <a:grpSpLocks/>
              </p:cNvGrpSpPr>
              <p:nvPr/>
            </p:nvGrpSpPr>
            <p:grpSpPr bwMode="auto">
              <a:xfrm>
                <a:off x="1382" y="1113"/>
                <a:ext cx="448" cy="299"/>
                <a:chOff x="1382" y="1113"/>
                <a:chExt cx="448" cy="299"/>
              </a:xfrm>
            </p:grpSpPr>
            <p:sp>
              <p:nvSpPr>
                <p:cNvPr id="19515" name="Freeform 96"/>
                <p:cNvSpPr>
                  <a:spLocks/>
                </p:cNvSpPr>
                <p:nvPr/>
              </p:nvSpPr>
              <p:spPr bwMode="auto">
                <a:xfrm>
                  <a:off x="1382" y="1113"/>
                  <a:ext cx="448" cy="299"/>
                </a:xfrm>
                <a:custGeom>
                  <a:avLst/>
                  <a:gdLst>
                    <a:gd name="T0" fmla="*/ 359 w 448"/>
                    <a:gd name="T1" fmla="*/ 0 h 299"/>
                    <a:gd name="T2" fmla="*/ 0 w 448"/>
                    <a:gd name="T3" fmla="*/ 0 h 299"/>
                    <a:gd name="T4" fmla="*/ 0 w 448"/>
                    <a:gd name="T5" fmla="*/ 299 h 299"/>
                    <a:gd name="T6" fmla="*/ 448 w 448"/>
                    <a:gd name="T7" fmla="*/ 299 h 299"/>
                    <a:gd name="T8" fmla="*/ 448 w 448"/>
                    <a:gd name="T9" fmla="*/ 60 h 299"/>
                    <a:gd name="T10" fmla="*/ 359 w 448"/>
                    <a:gd name="T11" fmla="*/ 0 h 29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48"/>
                    <a:gd name="T19" fmla="*/ 0 h 299"/>
                    <a:gd name="T20" fmla="*/ 448 w 448"/>
                    <a:gd name="T21" fmla="*/ 299 h 29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48" h="299">
                      <a:moveTo>
                        <a:pt x="359" y="0"/>
                      </a:moveTo>
                      <a:lnTo>
                        <a:pt x="0" y="0"/>
                      </a:lnTo>
                      <a:lnTo>
                        <a:pt x="0" y="299"/>
                      </a:lnTo>
                      <a:lnTo>
                        <a:pt x="448" y="299"/>
                      </a:lnTo>
                      <a:lnTo>
                        <a:pt x="448" y="60"/>
                      </a:lnTo>
                      <a:lnTo>
                        <a:pt x="35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516" name="Freeform 95"/>
                <p:cNvSpPr>
                  <a:spLocks/>
                </p:cNvSpPr>
                <p:nvPr/>
              </p:nvSpPr>
              <p:spPr bwMode="auto">
                <a:xfrm>
                  <a:off x="1382" y="1113"/>
                  <a:ext cx="448" cy="299"/>
                </a:xfrm>
                <a:custGeom>
                  <a:avLst/>
                  <a:gdLst>
                    <a:gd name="T0" fmla="*/ 359 w 448"/>
                    <a:gd name="T1" fmla="*/ 0 h 299"/>
                    <a:gd name="T2" fmla="*/ 0 w 448"/>
                    <a:gd name="T3" fmla="*/ 0 h 299"/>
                    <a:gd name="T4" fmla="*/ 0 w 448"/>
                    <a:gd name="T5" fmla="*/ 299 h 299"/>
                    <a:gd name="T6" fmla="*/ 448 w 448"/>
                    <a:gd name="T7" fmla="*/ 299 h 299"/>
                    <a:gd name="T8" fmla="*/ 448 w 448"/>
                    <a:gd name="T9" fmla="*/ 60 h 299"/>
                    <a:gd name="T10" fmla="*/ 359 w 448"/>
                    <a:gd name="T11" fmla="*/ 0 h 29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48"/>
                    <a:gd name="T19" fmla="*/ 0 h 299"/>
                    <a:gd name="T20" fmla="*/ 448 w 448"/>
                    <a:gd name="T21" fmla="*/ 299 h 29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48" h="299">
                      <a:moveTo>
                        <a:pt x="359" y="0"/>
                      </a:moveTo>
                      <a:lnTo>
                        <a:pt x="0" y="0"/>
                      </a:lnTo>
                      <a:lnTo>
                        <a:pt x="0" y="299"/>
                      </a:lnTo>
                      <a:lnTo>
                        <a:pt x="448" y="299"/>
                      </a:lnTo>
                      <a:lnTo>
                        <a:pt x="448" y="60"/>
                      </a:lnTo>
                      <a:lnTo>
                        <a:pt x="359" y="0"/>
                      </a:lnTo>
                      <a:close/>
                    </a:path>
                  </a:pathLst>
                </a:custGeom>
                <a:noFill/>
                <a:ln w="571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19464" name="Rectangle 179"/>
            <p:cNvSpPr>
              <a:spLocks noChangeArrowheads="1"/>
            </p:cNvSpPr>
            <p:nvPr/>
          </p:nvSpPr>
          <p:spPr bwMode="auto">
            <a:xfrm>
              <a:off x="2189163" y="3346450"/>
              <a:ext cx="1106487" cy="31273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4864" tIns="27432" rIns="54864" bIns="27432" anchor="ctr">
              <a:spAutoFit/>
            </a:bodyPr>
            <a:lstStyle/>
            <a:p>
              <a:pPr algn="ctr" defTabSz="549275" eaLnBrk="0" hangingPunct="0"/>
              <a:endParaRPr lang="en-US" sz="700">
                <a:latin typeface="Arial" charset="0"/>
                <a:cs typeface="Times New Roman" pitchFamily="18" charset="0"/>
              </a:endParaRPr>
            </a:p>
            <a:p>
              <a:pPr algn="ctr" defTabSz="549275" eaLnBrk="0" hangingPunct="0"/>
              <a:r>
                <a:rPr lang="en-US">
                  <a:cs typeface="Times New Roman" pitchFamily="18" charset="0"/>
                </a:rPr>
                <a:t>Two Card Kanban</a:t>
              </a: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itchFamily="2" charset="2"/>
              <a:buChar char="ü"/>
            </a:pPr>
            <a:r>
              <a:rPr lang="en-US" smtClean="0">
                <a:solidFill>
                  <a:srgbClr val="C0C0C0"/>
                </a:solidFill>
              </a:rPr>
              <a:t>What is Lean</a:t>
            </a:r>
            <a:endParaRPr lang="en-US" sz="1900" b="1" smtClean="0">
              <a:solidFill>
                <a:srgbClr val="C0C0C0"/>
              </a:solidFill>
            </a:endParaRPr>
          </a:p>
          <a:p>
            <a:pPr eaLnBrk="1" hangingPunct="1">
              <a:lnSpc>
                <a:spcPct val="120000"/>
              </a:lnSpc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mtClean="0">
                <a:solidFill>
                  <a:srgbClr val="C0C0C0"/>
                </a:solidFill>
              </a:rPr>
              <a:t>What is a Pull System</a:t>
            </a:r>
          </a:p>
          <a:p>
            <a:pPr eaLnBrk="1" hangingPunct="1">
              <a:lnSpc>
                <a:spcPct val="120000"/>
              </a:lnSpc>
              <a:buClr>
                <a:srgbClr val="C0C0C0"/>
              </a:buClr>
              <a:buSzPct val="125000"/>
              <a:buFont typeface="Wingdings" pitchFamily="2" charset="2"/>
              <a:buChar char="ü"/>
            </a:pPr>
            <a:r>
              <a:rPr lang="en-US" smtClean="0">
                <a:solidFill>
                  <a:srgbClr val="C0C0C0"/>
                </a:solidFill>
              </a:rPr>
              <a:t>How does a Pull System work</a:t>
            </a:r>
          </a:p>
          <a:p>
            <a:pPr eaLnBrk="1" hangingPunct="1">
              <a:lnSpc>
                <a:spcPct val="120000"/>
              </a:lnSpc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What are the typical Visual Displays supporting Pull Systems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/>
              <a:t>Lean-CO-180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smtClean="0"/>
              <a:t>Heijunka boxes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smtClean="0"/>
              <a:t>Load assembly boards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smtClean="0"/>
              <a:t>Kanban control boards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smtClean="0"/>
              <a:t>Andon boards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smtClean="0"/>
              <a:t>SPC (statistical process control) control charts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smtClean="0"/>
              <a:t>Skill development chart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smtClean="0"/>
              <a:t>Recognition/information feedback boards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smtClean="0"/>
              <a:t>Performance charts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</a:pPr>
            <a:r>
              <a:rPr lang="en-US" smtClean="0"/>
              <a:t>Tool/workplace organization boards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Visual Displays supporting Pull Systems</a:t>
            </a:r>
            <a:endParaRPr lang="en-US" b="0" smtClean="0"/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/>
              <a:t>Lean-CO-190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106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tx2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What are the fundamental concepts of “Lean Manufacturing”?  </a:t>
            </a:r>
          </a:p>
          <a:p>
            <a:pPr eaLnBrk="1" hangingPunct="1">
              <a:buClr>
                <a:schemeClr val="tx2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What are the goals of Lean?</a:t>
            </a:r>
          </a:p>
          <a:p>
            <a:pPr eaLnBrk="1" hangingPunct="1">
              <a:buClr>
                <a:schemeClr val="tx2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What are the prerequisites to creating a Lean Environment?  </a:t>
            </a:r>
          </a:p>
          <a:p>
            <a:pPr eaLnBrk="1" hangingPunct="1">
              <a:buClr>
                <a:schemeClr val="tx2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What is Value Stream Mapping and how is it used to drive Lean?  </a:t>
            </a:r>
          </a:p>
          <a:p>
            <a:pPr eaLnBrk="1" hangingPunct="1">
              <a:buClr>
                <a:schemeClr val="tx2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What is Takt Time and how is it used?  </a:t>
            </a:r>
          </a:p>
          <a:p>
            <a:pPr eaLnBrk="1" hangingPunct="1">
              <a:buClr>
                <a:schemeClr val="tx2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What is the EPEI and how is it used?</a:t>
            </a:r>
          </a:p>
        </p:txBody>
      </p:sp>
      <p:sp>
        <p:nvSpPr>
          <p:cNvPr id="4099" name="Rectangle 106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is Lean ?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/>
              <a:t>Lean-CO-020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Rectangle 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Hijunka boxes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/>
              <a:t>Lean-CO-200</a:t>
            </a: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655" y="513595"/>
            <a:ext cx="4089400" cy="316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Load Assembly Boards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/>
              <a:t>Lean-CO-210</a:t>
            </a:r>
          </a:p>
        </p:txBody>
      </p:sp>
      <p:pic>
        <p:nvPicPr>
          <p:cNvPr id="23558" name="Picture 6" descr="Load Assembly Board Soft Machine 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6438" y="493278"/>
            <a:ext cx="2160587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7" descr="Load Assembly Board Soft Machine 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9263" y="2772928"/>
            <a:ext cx="22479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Kanban Control Board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/>
              <a:t>Lean-CO-220</a:t>
            </a: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print"/>
          <a:srcRect r="26852"/>
          <a:stretch>
            <a:fillRect/>
          </a:stretch>
        </p:blipFill>
        <p:spPr bwMode="auto">
          <a:xfrm>
            <a:off x="477458" y="575158"/>
            <a:ext cx="4524375" cy="310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1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Introduction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Fundamental Concepts of Lean Manufacturing</a:t>
            </a:r>
          </a:p>
          <a:p>
            <a:pPr eaLnBrk="1" hangingPunct="1"/>
            <a:r>
              <a:rPr lang="en-US" smtClean="0"/>
              <a:t>Basic Functions of QAD Lean Manufacturing</a:t>
            </a:r>
          </a:p>
          <a:p>
            <a:pPr eaLnBrk="1" hangingPunct="1"/>
            <a:r>
              <a:rPr lang="en-US" smtClean="0"/>
              <a:t>Advanced Functions of QAD Lean Manufacturing</a:t>
            </a:r>
          </a:p>
          <a:p>
            <a:pPr eaLnBrk="1" hangingPunct="1"/>
            <a:endParaRPr lang="en-US" smtClean="0"/>
          </a:p>
        </p:txBody>
      </p:sp>
      <p:sp>
        <p:nvSpPr>
          <p:cNvPr id="25603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/>
              <a:t>Lean-CO-230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1200" smtClean="0"/>
              <a:t>Lean manufacturing has a single objective: “make value flow”</a:t>
            </a:r>
          </a:p>
          <a:p>
            <a:pPr eaLnBrk="1" hangingPunct="1">
              <a:lnSpc>
                <a:spcPct val="80000"/>
              </a:lnSpc>
            </a:pPr>
            <a:r>
              <a:rPr lang="en-US" sz="1200" smtClean="0"/>
              <a:t>Lean manufacturing is a methodology or approach to manufacturing different from mass production or craft production</a:t>
            </a:r>
          </a:p>
          <a:p>
            <a:pPr eaLnBrk="1" hangingPunct="1">
              <a:lnSpc>
                <a:spcPct val="80000"/>
              </a:lnSpc>
            </a:pPr>
            <a:r>
              <a:rPr lang="en-US" sz="1200" smtClean="0"/>
              <a:t>The approach to maximizing flow across the value stream is based on reducing or eliminating waste, unevenness or irregularity, and strain</a:t>
            </a:r>
          </a:p>
          <a:p>
            <a:pPr eaLnBrk="1" hangingPunct="1">
              <a:lnSpc>
                <a:spcPct val="80000"/>
              </a:lnSpc>
            </a:pPr>
            <a:r>
              <a:rPr lang="en-US" sz="1200" smtClean="0"/>
              <a:t>Pull substitutes for flow when flow is not possible</a:t>
            </a:r>
          </a:p>
          <a:p>
            <a:pPr eaLnBrk="1" hangingPunct="1">
              <a:lnSpc>
                <a:spcPct val="80000"/>
              </a:lnSpc>
            </a:pPr>
            <a:r>
              <a:rPr lang="en-US" sz="1200" smtClean="0"/>
              <a:t>“Pull” is based on the concept that when an item is consumed it should be replenished.  Contrast this with “push” which produces an item in anticipation of demand</a:t>
            </a:r>
          </a:p>
          <a:p>
            <a:pPr eaLnBrk="1" hangingPunct="1">
              <a:lnSpc>
                <a:spcPct val="80000"/>
              </a:lnSpc>
            </a:pPr>
            <a:r>
              <a:rPr lang="en-US" sz="1200" smtClean="0"/>
              <a:t>“Customer” demand, not forecasts are the primary driver for lean</a:t>
            </a:r>
          </a:p>
          <a:p>
            <a:pPr eaLnBrk="1" hangingPunct="1">
              <a:lnSpc>
                <a:spcPct val="80000"/>
              </a:lnSpc>
            </a:pPr>
            <a:r>
              <a:rPr lang="en-US" sz="1200" smtClean="0"/>
              <a:t>Lean manufacturing does not mean “zero inventory”</a:t>
            </a:r>
          </a:p>
          <a:p>
            <a:pPr eaLnBrk="1" hangingPunct="1">
              <a:lnSpc>
                <a:spcPct val="80000"/>
              </a:lnSpc>
            </a:pPr>
            <a:r>
              <a:rPr lang="en-US" sz="1200" smtClean="0"/>
              <a:t>In a pull system, inventory is limited and strictly controlled in managed “supermarkets”</a:t>
            </a:r>
          </a:p>
        </p:txBody>
      </p:sp>
      <p:sp>
        <p:nvSpPr>
          <p:cNvPr id="5124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Fundamental Concepts of Lean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/>
              <a:t>Lean-CO-030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1400" smtClean="0"/>
              <a:t>Continuous flow from raw material to finished goods</a:t>
            </a:r>
          </a:p>
          <a:p>
            <a:pPr eaLnBrk="1" hangingPunct="1"/>
            <a:r>
              <a:rPr lang="en-US" sz="1400" smtClean="0"/>
              <a:t>Produce only the quantity needed</a:t>
            </a:r>
          </a:p>
          <a:p>
            <a:pPr eaLnBrk="1" hangingPunct="1"/>
            <a:r>
              <a:rPr lang="en-US" sz="1400" smtClean="0"/>
              <a:t>Build to order (production lead time shorter than demand lead time)</a:t>
            </a:r>
          </a:p>
          <a:p>
            <a:pPr eaLnBrk="1" hangingPunct="1"/>
            <a:r>
              <a:rPr lang="en-US" sz="1400" smtClean="0"/>
              <a:t>Basic Tools of Lean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Goals of Lean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/>
              <a:t>Lean-CO-040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House of Toyota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/>
              <a:t>Lean-CO-050</a:t>
            </a:r>
          </a:p>
        </p:txBody>
      </p:sp>
      <p:pic>
        <p:nvPicPr>
          <p:cNvPr id="7173" name="Picture 16" descr="Untitled-2 co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639853"/>
            <a:ext cx="3314700" cy="284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1400" smtClean="0"/>
              <a:t>Value Stream Mapping</a:t>
            </a:r>
          </a:p>
          <a:p>
            <a:pPr eaLnBrk="1" hangingPunct="1">
              <a:lnSpc>
                <a:spcPct val="80000"/>
              </a:lnSpc>
            </a:pPr>
            <a:r>
              <a:rPr lang="en-US" sz="1400" smtClean="0"/>
              <a:t>Takt Time</a:t>
            </a:r>
          </a:p>
          <a:p>
            <a:pPr eaLnBrk="1" hangingPunct="1">
              <a:lnSpc>
                <a:spcPct val="80000"/>
              </a:lnSpc>
            </a:pPr>
            <a:r>
              <a:rPr lang="en-US" sz="1400" smtClean="0"/>
              <a:t>EPEI</a:t>
            </a:r>
          </a:p>
          <a:p>
            <a:pPr eaLnBrk="1" hangingPunct="1">
              <a:lnSpc>
                <a:spcPct val="80000"/>
              </a:lnSpc>
            </a:pPr>
            <a:r>
              <a:rPr lang="en-US" sz="1400" smtClean="0"/>
              <a:t>Leveling (Heijunka)</a:t>
            </a:r>
          </a:p>
          <a:p>
            <a:pPr eaLnBrk="1" hangingPunct="1">
              <a:lnSpc>
                <a:spcPct val="80000"/>
              </a:lnSpc>
            </a:pPr>
            <a:r>
              <a:rPr lang="en-US" sz="1400" smtClean="0"/>
              <a:t>Pull Systems</a:t>
            </a:r>
          </a:p>
          <a:p>
            <a:pPr eaLnBrk="1" hangingPunct="1">
              <a:lnSpc>
                <a:spcPct val="80000"/>
              </a:lnSpc>
            </a:pPr>
            <a:r>
              <a:rPr lang="en-US" sz="1400" smtClean="0"/>
              <a:t>Setup Reduction</a:t>
            </a:r>
          </a:p>
          <a:p>
            <a:pPr eaLnBrk="1" hangingPunct="1">
              <a:lnSpc>
                <a:spcPct val="80000"/>
              </a:lnSpc>
            </a:pPr>
            <a:r>
              <a:rPr lang="en-US" sz="1400" smtClean="0"/>
              <a:t>Pokayoke (Mistake Proofing)</a:t>
            </a:r>
          </a:p>
          <a:p>
            <a:pPr eaLnBrk="1" hangingPunct="1">
              <a:lnSpc>
                <a:spcPct val="80000"/>
              </a:lnSpc>
            </a:pPr>
            <a:r>
              <a:rPr lang="en-US" sz="1400" smtClean="0"/>
              <a:t>5S</a:t>
            </a:r>
          </a:p>
          <a:p>
            <a:pPr eaLnBrk="1" hangingPunct="1">
              <a:lnSpc>
                <a:spcPct val="80000"/>
              </a:lnSpc>
            </a:pPr>
            <a:r>
              <a:rPr lang="en-US" sz="1400" smtClean="0"/>
              <a:t>Cell Design and Operator Balancing</a:t>
            </a:r>
          </a:p>
          <a:p>
            <a:pPr eaLnBrk="1" hangingPunct="1">
              <a:lnSpc>
                <a:spcPct val="80000"/>
              </a:lnSpc>
            </a:pPr>
            <a:r>
              <a:rPr lang="en-US" sz="1400" smtClean="0"/>
              <a:t>Quality improvement (6 sigma)</a:t>
            </a:r>
          </a:p>
          <a:p>
            <a:pPr eaLnBrk="1" hangingPunct="1">
              <a:lnSpc>
                <a:spcPct val="80000"/>
              </a:lnSpc>
            </a:pPr>
            <a:r>
              <a:rPr lang="en-US" sz="1400" smtClean="0"/>
              <a:t>Standard Work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Important tools of Lean: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/>
              <a:t>Lean-CO-060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1400" smtClean="0"/>
              <a:t>Leveling (heijunka) both long term and short term</a:t>
            </a:r>
          </a:p>
          <a:p>
            <a:pPr eaLnBrk="1" hangingPunct="1">
              <a:lnSpc>
                <a:spcPct val="80000"/>
              </a:lnSpc>
            </a:pPr>
            <a:r>
              <a:rPr lang="en-US" sz="1400" smtClean="0"/>
              <a:t>Standard work</a:t>
            </a:r>
          </a:p>
          <a:p>
            <a:pPr eaLnBrk="1" hangingPunct="1">
              <a:lnSpc>
                <a:spcPct val="80000"/>
              </a:lnSpc>
            </a:pPr>
            <a:r>
              <a:rPr lang="en-US" sz="1400" smtClean="0"/>
              <a:t>Kaizen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Prerequisites Lean environment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/>
              <a:t>Lean-CO-070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1400" smtClean="0"/>
              <a:t>Review:  What is a “value stream” and what is a value stream map?</a:t>
            </a:r>
          </a:p>
          <a:p>
            <a:pPr eaLnBrk="1" hangingPunct="1">
              <a:lnSpc>
                <a:spcPct val="80000"/>
              </a:lnSpc>
            </a:pPr>
            <a:r>
              <a:rPr lang="en-US" sz="1400" smtClean="0"/>
              <a:t>Elements of a “value stream map”</a:t>
            </a:r>
          </a:p>
          <a:p>
            <a:pPr eaLnBrk="1" hangingPunct="1">
              <a:lnSpc>
                <a:spcPct val="80000"/>
              </a:lnSpc>
            </a:pPr>
            <a:r>
              <a:rPr lang="en-US" sz="1400" smtClean="0"/>
              <a:t>Current state or future state? </a:t>
            </a:r>
          </a:p>
          <a:p>
            <a:pPr eaLnBrk="1" hangingPunct="1">
              <a:lnSpc>
                <a:spcPct val="80000"/>
              </a:lnSpc>
            </a:pPr>
            <a:r>
              <a:rPr lang="en-US" sz="1400" smtClean="0"/>
              <a:t>Uses of the value stream map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Value Stream Mapping</a:t>
            </a:r>
            <a:endParaRPr lang="en-US" b="0" smtClean="0"/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/>
              <a:t>Lean-CO-080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700" smtClean="0"/>
              <a:t>Small Valves Value Stream – Current State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519113"/>
            <a:r>
              <a:rPr lang="en-US"/>
              <a:t>Lean-CO-090</a:t>
            </a:r>
          </a:p>
        </p:txBody>
      </p:sp>
      <p:grpSp>
        <p:nvGrpSpPr>
          <p:cNvPr id="11269" name="Group 357"/>
          <p:cNvGrpSpPr>
            <a:grpSpLocks/>
          </p:cNvGrpSpPr>
          <p:nvPr/>
        </p:nvGrpSpPr>
        <p:grpSpPr bwMode="auto">
          <a:xfrm>
            <a:off x="296863" y="685220"/>
            <a:ext cx="4767262" cy="2970213"/>
            <a:chOff x="0" y="490"/>
            <a:chExt cx="3936" cy="2488"/>
          </a:xfrm>
        </p:grpSpPr>
        <p:pic>
          <p:nvPicPr>
            <p:cNvPr id="11270" name="Picture 358" descr="map_final copy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2" y="490"/>
              <a:ext cx="3792" cy="2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1271" name="Group 359"/>
            <p:cNvGrpSpPr>
              <a:grpSpLocks/>
            </p:cNvGrpSpPr>
            <p:nvPr/>
          </p:nvGrpSpPr>
          <p:grpSpPr bwMode="auto">
            <a:xfrm>
              <a:off x="3452" y="1271"/>
              <a:ext cx="414" cy="414"/>
              <a:chOff x="3264" y="1032"/>
              <a:chExt cx="432" cy="432"/>
            </a:xfrm>
          </p:grpSpPr>
          <p:sp>
            <p:nvSpPr>
              <p:cNvPr id="11293" name="AutoShape 360"/>
              <p:cNvSpPr>
                <a:spLocks noChangeAspect="1" noChangeArrowheads="1" noTextEdit="1"/>
              </p:cNvSpPr>
              <p:nvPr/>
            </p:nvSpPr>
            <p:spPr bwMode="auto">
              <a:xfrm flipH="1">
                <a:off x="3264" y="1032"/>
                <a:ext cx="432" cy="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94" name="Freeform 361"/>
              <p:cNvSpPr>
                <a:spLocks/>
              </p:cNvSpPr>
              <p:nvPr/>
            </p:nvSpPr>
            <p:spPr bwMode="auto">
              <a:xfrm flipH="1">
                <a:off x="3284" y="1051"/>
                <a:ext cx="401" cy="402"/>
              </a:xfrm>
              <a:custGeom>
                <a:avLst/>
                <a:gdLst>
                  <a:gd name="T0" fmla="*/ 107 w 1059"/>
                  <a:gd name="T1" fmla="*/ 1062 h 1062"/>
                  <a:gd name="T2" fmla="*/ 85 w 1059"/>
                  <a:gd name="T3" fmla="*/ 1060 h 1062"/>
                  <a:gd name="T4" fmla="*/ 66 w 1059"/>
                  <a:gd name="T5" fmla="*/ 1054 h 1062"/>
                  <a:gd name="T6" fmla="*/ 47 w 1059"/>
                  <a:gd name="T7" fmla="*/ 1044 h 1062"/>
                  <a:gd name="T8" fmla="*/ 31 w 1059"/>
                  <a:gd name="T9" fmla="*/ 1031 h 1062"/>
                  <a:gd name="T10" fmla="*/ 18 w 1059"/>
                  <a:gd name="T11" fmla="*/ 1015 h 1062"/>
                  <a:gd name="T12" fmla="*/ 8 w 1059"/>
                  <a:gd name="T13" fmla="*/ 996 h 1062"/>
                  <a:gd name="T14" fmla="*/ 2 w 1059"/>
                  <a:gd name="T15" fmla="*/ 977 h 1062"/>
                  <a:gd name="T16" fmla="*/ 0 w 1059"/>
                  <a:gd name="T17" fmla="*/ 955 h 1062"/>
                  <a:gd name="T18" fmla="*/ 0 w 1059"/>
                  <a:gd name="T19" fmla="*/ 107 h 1062"/>
                  <a:gd name="T20" fmla="*/ 2 w 1059"/>
                  <a:gd name="T21" fmla="*/ 85 h 1062"/>
                  <a:gd name="T22" fmla="*/ 8 w 1059"/>
                  <a:gd name="T23" fmla="*/ 65 h 1062"/>
                  <a:gd name="T24" fmla="*/ 18 w 1059"/>
                  <a:gd name="T25" fmla="*/ 47 h 1062"/>
                  <a:gd name="T26" fmla="*/ 31 w 1059"/>
                  <a:gd name="T27" fmla="*/ 31 h 1062"/>
                  <a:gd name="T28" fmla="*/ 47 w 1059"/>
                  <a:gd name="T29" fmla="*/ 18 h 1062"/>
                  <a:gd name="T30" fmla="*/ 66 w 1059"/>
                  <a:gd name="T31" fmla="*/ 8 h 1062"/>
                  <a:gd name="T32" fmla="*/ 85 w 1059"/>
                  <a:gd name="T33" fmla="*/ 2 h 1062"/>
                  <a:gd name="T34" fmla="*/ 107 w 1059"/>
                  <a:gd name="T35" fmla="*/ 0 h 1062"/>
                  <a:gd name="T36" fmla="*/ 952 w 1059"/>
                  <a:gd name="T37" fmla="*/ 0 h 1062"/>
                  <a:gd name="T38" fmla="*/ 974 w 1059"/>
                  <a:gd name="T39" fmla="*/ 2 h 1062"/>
                  <a:gd name="T40" fmla="*/ 993 w 1059"/>
                  <a:gd name="T41" fmla="*/ 8 h 1062"/>
                  <a:gd name="T42" fmla="*/ 1012 w 1059"/>
                  <a:gd name="T43" fmla="*/ 18 h 1062"/>
                  <a:gd name="T44" fmla="*/ 1028 w 1059"/>
                  <a:gd name="T45" fmla="*/ 31 h 1062"/>
                  <a:gd name="T46" fmla="*/ 1041 w 1059"/>
                  <a:gd name="T47" fmla="*/ 47 h 1062"/>
                  <a:gd name="T48" fmla="*/ 1051 w 1059"/>
                  <a:gd name="T49" fmla="*/ 65 h 1062"/>
                  <a:gd name="T50" fmla="*/ 1057 w 1059"/>
                  <a:gd name="T51" fmla="*/ 85 h 1062"/>
                  <a:gd name="T52" fmla="*/ 1059 w 1059"/>
                  <a:gd name="T53" fmla="*/ 107 h 1062"/>
                  <a:gd name="T54" fmla="*/ 1059 w 1059"/>
                  <a:gd name="T55" fmla="*/ 955 h 1062"/>
                  <a:gd name="T56" fmla="*/ 1057 w 1059"/>
                  <a:gd name="T57" fmla="*/ 977 h 1062"/>
                  <a:gd name="T58" fmla="*/ 1051 w 1059"/>
                  <a:gd name="T59" fmla="*/ 996 h 1062"/>
                  <a:gd name="T60" fmla="*/ 1041 w 1059"/>
                  <a:gd name="T61" fmla="*/ 1015 h 1062"/>
                  <a:gd name="T62" fmla="*/ 1028 w 1059"/>
                  <a:gd name="T63" fmla="*/ 1031 h 1062"/>
                  <a:gd name="T64" fmla="*/ 1012 w 1059"/>
                  <a:gd name="T65" fmla="*/ 1044 h 1062"/>
                  <a:gd name="T66" fmla="*/ 993 w 1059"/>
                  <a:gd name="T67" fmla="*/ 1054 h 1062"/>
                  <a:gd name="T68" fmla="*/ 974 w 1059"/>
                  <a:gd name="T69" fmla="*/ 1060 h 1062"/>
                  <a:gd name="T70" fmla="*/ 952 w 1059"/>
                  <a:gd name="T71" fmla="*/ 1062 h 1062"/>
                  <a:gd name="T72" fmla="*/ 107 w 1059"/>
                  <a:gd name="T73" fmla="*/ 1062 h 106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059"/>
                  <a:gd name="T112" fmla="*/ 0 h 1062"/>
                  <a:gd name="T113" fmla="*/ 1059 w 1059"/>
                  <a:gd name="T114" fmla="*/ 1062 h 106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059" h="1062">
                    <a:moveTo>
                      <a:pt x="107" y="1062"/>
                    </a:moveTo>
                    <a:lnTo>
                      <a:pt x="85" y="1060"/>
                    </a:lnTo>
                    <a:lnTo>
                      <a:pt x="66" y="1054"/>
                    </a:lnTo>
                    <a:lnTo>
                      <a:pt x="47" y="1044"/>
                    </a:lnTo>
                    <a:lnTo>
                      <a:pt x="31" y="1031"/>
                    </a:lnTo>
                    <a:lnTo>
                      <a:pt x="18" y="1015"/>
                    </a:lnTo>
                    <a:lnTo>
                      <a:pt x="8" y="996"/>
                    </a:lnTo>
                    <a:lnTo>
                      <a:pt x="2" y="977"/>
                    </a:lnTo>
                    <a:lnTo>
                      <a:pt x="0" y="955"/>
                    </a:lnTo>
                    <a:lnTo>
                      <a:pt x="0" y="107"/>
                    </a:lnTo>
                    <a:lnTo>
                      <a:pt x="2" y="85"/>
                    </a:lnTo>
                    <a:lnTo>
                      <a:pt x="8" y="65"/>
                    </a:lnTo>
                    <a:lnTo>
                      <a:pt x="18" y="47"/>
                    </a:lnTo>
                    <a:lnTo>
                      <a:pt x="31" y="31"/>
                    </a:lnTo>
                    <a:lnTo>
                      <a:pt x="47" y="18"/>
                    </a:lnTo>
                    <a:lnTo>
                      <a:pt x="66" y="8"/>
                    </a:lnTo>
                    <a:lnTo>
                      <a:pt x="85" y="2"/>
                    </a:lnTo>
                    <a:lnTo>
                      <a:pt x="107" y="0"/>
                    </a:lnTo>
                    <a:lnTo>
                      <a:pt x="952" y="0"/>
                    </a:lnTo>
                    <a:lnTo>
                      <a:pt x="974" y="2"/>
                    </a:lnTo>
                    <a:lnTo>
                      <a:pt x="993" y="8"/>
                    </a:lnTo>
                    <a:lnTo>
                      <a:pt x="1012" y="18"/>
                    </a:lnTo>
                    <a:lnTo>
                      <a:pt x="1028" y="31"/>
                    </a:lnTo>
                    <a:lnTo>
                      <a:pt x="1041" y="47"/>
                    </a:lnTo>
                    <a:lnTo>
                      <a:pt x="1051" y="65"/>
                    </a:lnTo>
                    <a:lnTo>
                      <a:pt x="1057" y="85"/>
                    </a:lnTo>
                    <a:lnTo>
                      <a:pt x="1059" y="107"/>
                    </a:lnTo>
                    <a:lnTo>
                      <a:pt x="1059" y="955"/>
                    </a:lnTo>
                    <a:lnTo>
                      <a:pt x="1057" y="977"/>
                    </a:lnTo>
                    <a:lnTo>
                      <a:pt x="1051" y="996"/>
                    </a:lnTo>
                    <a:lnTo>
                      <a:pt x="1041" y="1015"/>
                    </a:lnTo>
                    <a:lnTo>
                      <a:pt x="1028" y="1031"/>
                    </a:lnTo>
                    <a:lnTo>
                      <a:pt x="1012" y="1044"/>
                    </a:lnTo>
                    <a:lnTo>
                      <a:pt x="993" y="1054"/>
                    </a:lnTo>
                    <a:lnTo>
                      <a:pt x="974" y="1060"/>
                    </a:lnTo>
                    <a:lnTo>
                      <a:pt x="952" y="1062"/>
                    </a:lnTo>
                    <a:lnTo>
                      <a:pt x="107" y="106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95" name="Freeform 362"/>
              <p:cNvSpPr>
                <a:spLocks/>
              </p:cNvSpPr>
              <p:nvPr/>
            </p:nvSpPr>
            <p:spPr bwMode="auto">
              <a:xfrm flipH="1">
                <a:off x="3485" y="1176"/>
                <a:ext cx="155" cy="175"/>
              </a:xfrm>
              <a:custGeom>
                <a:avLst/>
                <a:gdLst>
                  <a:gd name="T0" fmla="*/ 206 w 411"/>
                  <a:gd name="T1" fmla="*/ 0 h 465"/>
                  <a:gd name="T2" fmla="*/ 140 w 411"/>
                  <a:gd name="T3" fmla="*/ 151 h 465"/>
                  <a:gd name="T4" fmla="*/ 115 w 411"/>
                  <a:gd name="T5" fmla="*/ 158 h 465"/>
                  <a:gd name="T6" fmla="*/ 89 w 411"/>
                  <a:gd name="T7" fmla="*/ 170 h 465"/>
                  <a:gd name="T8" fmla="*/ 65 w 411"/>
                  <a:gd name="T9" fmla="*/ 185 h 465"/>
                  <a:gd name="T10" fmla="*/ 44 w 411"/>
                  <a:gd name="T11" fmla="*/ 205 h 465"/>
                  <a:gd name="T12" fmla="*/ 26 w 411"/>
                  <a:gd name="T13" fmla="*/ 229 h 465"/>
                  <a:gd name="T14" fmla="*/ 12 w 411"/>
                  <a:gd name="T15" fmla="*/ 259 h 465"/>
                  <a:gd name="T16" fmla="*/ 3 w 411"/>
                  <a:gd name="T17" fmla="*/ 294 h 465"/>
                  <a:gd name="T18" fmla="*/ 0 w 411"/>
                  <a:gd name="T19" fmla="*/ 333 h 465"/>
                  <a:gd name="T20" fmla="*/ 2 w 411"/>
                  <a:gd name="T21" fmla="*/ 363 h 465"/>
                  <a:gd name="T22" fmla="*/ 8 w 411"/>
                  <a:gd name="T23" fmla="*/ 394 h 465"/>
                  <a:gd name="T24" fmla="*/ 18 w 411"/>
                  <a:gd name="T25" fmla="*/ 427 h 465"/>
                  <a:gd name="T26" fmla="*/ 33 w 411"/>
                  <a:gd name="T27" fmla="*/ 453 h 465"/>
                  <a:gd name="T28" fmla="*/ 40 w 411"/>
                  <a:gd name="T29" fmla="*/ 463 h 465"/>
                  <a:gd name="T30" fmla="*/ 410 w 411"/>
                  <a:gd name="T31" fmla="*/ 465 h 465"/>
                  <a:gd name="T32" fmla="*/ 411 w 411"/>
                  <a:gd name="T33" fmla="*/ 0 h 465"/>
                  <a:gd name="T34" fmla="*/ 206 w 411"/>
                  <a:gd name="T35" fmla="*/ 0 h 46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11"/>
                  <a:gd name="T55" fmla="*/ 0 h 465"/>
                  <a:gd name="T56" fmla="*/ 411 w 411"/>
                  <a:gd name="T57" fmla="*/ 465 h 46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11" h="465">
                    <a:moveTo>
                      <a:pt x="206" y="0"/>
                    </a:moveTo>
                    <a:lnTo>
                      <a:pt x="140" y="151"/>
                    </a:lnTo>
                    <a:lnTo>
                      <a:pt x="115" y="158"/>
                    </a:lnTo>
                    <a:lnTo>
                      <a:pt x="89" y="170"/>
                    </a:lnTo>
                    <a:lnTo>
                      <a:pt x="65" y="185"/>
                    </a:lnTo>
                    <a:lnTo>
                      <a:pt x="44" y="205"/>
                    </a:lnTo>
                    <a:lnTo>
                      <a:pt x="26" y="229"/>
                    </a:lnTo>
                    <a:lnTo>
                      <a:pt x="12" y="259"/>
                    </a:lnTo>
                    <a:lnTo>
                      <a:pt x="3" y="294"/>
                    </a:lnTo>
                    <a:lnTo>
                      <a:pt x="0" y="333"/>
                    </a:lnTo>
                    <a:lnTo>
                      <a:pt x="2" y="363"/>
                    </a:lnTo>
                    <a:lnTo>
                      <a:pt x="8" y="394"/>
                    </a:lnTo>
                    <a:lnTo>
                      <a:pt x="18" y="427"/>
                    </a:lnTo>
                    <a:lnTo>
                      <a:pt x="33" y="453"/>
                    </a:lnTo>
                    <a:lnTo>
                      <a:pt x="40" y="463"/>
                    </a:lnTo>
                    <a:lnTo>
                      <a:pt x="410" y="465"/>
                    </a:lnTo>
                    <a:lnTo>
                      <a:pt x="411" y="0"/>
                    </a:ln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96" name="Freeform 363"/>
              <p:cNvSpPr>
                <a:spLocks/>
              </p:cNvSpPr>
              <p:nvPr/>
            </p:nvSpPr>
            <p:spPr bwMode="auto">
              <a:xfrm flipH="1">
                <a:off x="3503" y="1194"/>
                <a:ext cx="119" cy="139"/>
              </a:xfrm>
              <a:custGeom>
                <a:avLst/>
                <a:gdLst>
                  <a:gd name="T0" fmla="*/ 0 w 315"/>
                  <a:gd name="T1" fmla="*/ 283 h 367"/>
                  <a:gd name="T2" fmla="*/ 3 w 315"/>
                  <a:gd name="T3" fmla="*/ 245 h 367"/>
                  <a:gd name="T4" fmla="*/ 14 w 315"/>
                  <a:gd name="T5" fmla="*/ 215 h 367"/>
                  <a:gd name="T6" fmla="*/ 28 w 315"/>
                  <a:gd name="T7" fmla="*/ 192 h 367"/>
                  <a:gd name="T8" fmla="*/ 46 w 315"/>
                  <a:gd name="T9" fmla="*/ 175 h 367"/>
                  <a:gd name="T10" fmla="*/ 64 w 315"/>
                  <a:gd name="T11" fmla="*/ 162 h 367"/>
                  <a:gd name="T12" fmla="*/ 83 w 315"/>
                  <a:gd name="T13" fmla="*/ 154 h 367"/>
                  <a:gd name="T14" fmla="*/ 99 w 315"/>
                  <a:gd name="T15" fmla="*/ 149 h 367"/>
                  <a:gd name="T16" fmla="*/ 112 w 315"/>
                  <a:gd name="T17" fmla="*/ 147 h 367"/>
                  <a:gd name="T18" fmla="*/ 126 w 315"/>
                  <a:gd name="T19" fmla="*/ 146 h 367"/>
                  <a:gd name="T20" fmla="*/ 189 w 315"/>
                  <a:gd name="T21" fmla="*/ 0 h 367"/>
                  <a:gd name="T22" fmla="*/ 315 w 315"/>
                  <a:gd name="T23" fmla="*/ 0 h 367"/>
                  <a:gd name="T24" fmla="*/ 313 w 315"/>
                  <a:gd name="T25" fmla="*/ 367 h 367"/>
                  <a:gd name="T26" fmla="*/ 18 w 315"/>
                  <a:gd name="T27" fmla="*/ 366 h 367"/>
                  <a:gd name="T28" fmla="*/ 10 w 315"/>
                  <a:gd name="T29" fmla="*/ 349 h 367"/>
                  <a:gd name="T30" fmla="*/ 5 w 315"/>
                  <a:gd name="T31" fmla="*/ 328 h 367"/>
                  <a:gd name="T32" fmla="*/ 1 w 315"/>
                  <a:gd name="T33" fmla="*/ 305 h 367"/>
                  <a:gd name="T34" fmla="*/ 0 w 315"/>
                  <a:gd name="T35" fmla="*/ 283 h 3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15"/>
                  <a:gd name="T55" fmla="*/ 0 h 367"/>
                  <a:gd name="T56" fmla="*/ 315 w 315"/>
                  <a:gd name="T57" fmla="*/ 367 h 3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15" h="367">
                    <a:moveTo>
                      <a:pt x="0" y="283"/>
                    </a:moveTo>
                    <a:lnTo>
                      <a:pt x="3" y="245"/>
                    </a:lnTo>
                    <a:lnTo>
                      <a:pt x="14" y="215"/>
                    </a:lnTo>
                    <a:lnTo>
                      <a:pt x="28" y="192"/>
                    </a:lnTo>
                    <a:lnTo>
                      <a:pt x="46" y="175"/>
                    </a:lnTo>
                    <a:lnTo>
                      <a:pt x="64" y="162"/>
                    </a:lnTo>
                    <a:lnTo>
                      <a:pt x="83" y="154"/>
                    </a:lnTo>
                    <a:lnTo>
                      <a:pt x="99" y="149"/>
                    </a:lnTo>
                    <a:lnTo>
                      <a:pt x="112" y="147"/>
                    </a:lnTo>
                    <a:lnTo>
                      <a:pt x="126" y="146"/>
                    </a:lnTo>
                    <a:lnTo>
                      <a:pt x="189" y="0"/>
                    </a:lnTo>
                    <a:lnTo>
                      <a:pt x="315" y="0"/>
                    </a:lnTo>
                    <a:lnTo>
                      <a:pt x="313" y="367"/>
                    </a:lnTo>
                    <a:lnTo>
                      <a:pt x="18" y="366"/>
                    </a:lnTo>
                    <a:lnTo>
                      <a:pt x="10" y="349"/>
                    </a:lnTo>
                    <a:lnTo>
                      <a:pt x="5" y="328"/>
                    </a:lnTo>
                    <a:lnTo>
                      <a:pt x="1" y="305"/>
                    </a:lnTo>
                    <a:lnTo>
                      <a:pt x="0" y="28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97" name="Rectangle 364"/>
              <p:cNvSpPr>
                <a:spLocks noChangeArrowheads="1"/>
              </p:cNvSpPr>
              <p:nvPr/>
            </p:nvSpPr>
            <p:spPr bwMode="auto">
              <a:xfrm flipH="1">
                <a:off x="3272" y="1116"/>
                <a:ext cx="234" cy="23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98" name="Rectangle 365"/>
              <p:cNvSpPr>
                <a:spLocks noChangeArrowheads="1"/>
              </p:cNvSpPr>
              <p:nvPr/>
            </p:nvSpPr>
            <p:spPr bwMode="auto">
              <a:xfrm flipH="1">
                <a:off x="3289" y="1134"/>
                <a:ext cx="199" cy="20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99" name="Freeform 366"/>
              <p:cNvSpPr>
                <a:spLocks/>
              </p:cNvSpPr>
              <p:nvPr/>
            </p:nvSpPr>
            <p:spPr bwMode="auto">
              <a:xfrm flipH="1">
                <a:off x="3584" y="1273"/>
                <a:ext cx="24" cy="24"/>
              </a:xfrm>
              <a:custGeom>
                <a:avLst/>
                <a:gdLst>
                  <a:gd name="T0" fmla="*/ 32 w 64"/>
                  <a:gd name="T1" fmla="*/ 65 h 65"/>
                  <a:gd name="T2" fmla="*/ 45 w 64"/>
                  <a:gd name="T3" fmla="*/ 62 h 65"/>
                  <a:gd name="T4" fmla="*/ 55 w 64"/>
                  <a:gd name="T5" fmla="*/ 55 h 65"/>
                  <a:gd name="T6" fmla="*/ 62 w 64"/>
                  <a:gd name="T7" fmla="*/ 45 h 65"/>
                  <a:gd name="T8" fmla="*/ 64 w 64"/>
                  <a:gd name="T9" fmla="*/ 32 h 65"/>
                  <a:gd name="T10" fmla="*/ 62 w 64"/>
                  <a:gd name="T11" fmla="*/ 20 h 65"/>
                  <a:gd name="T12" fmla="*/ 55 w 64"/>
                  <a:gd name="T13" fmla="*/ 9 h 65"/>
                  <a:gd name="T14" fmla="*/ 45 w 64"/>
                  <a:gd name="T15" fmla="*/ 2 h 65"/>
                  <a:gd name="T16" fmla="*/ 32 w 64"/>
                  <a:gd name="T17" fmla="*/ 0 h 65"/>
                  <a:gd name="T18" fmla="*/ 19 w 64"/>
                  <a:gd name="T19" fmla="*/ 2 h 65"/>
                  <a:gd name="T20" fmla="*/ 9 w 64"/>
                  <a:gd name="T21" fmla="*/ 9 h 65"/>
                  <a:gd name="T22" fmla="*/ 2 w 64"/>
                  <a:gd name="T23" fmla="*/ 20 h 65"/>
                  <a:gd name="T24" fmla="*/ 0 w 64"/>
                  <a:gd name="T25" fmla="*/ 32 h 65"/>
                  <a:gd name="T26" fmla="*/ 2 w 64"/>
                  <a:gd name="T27" fmla="*/ 45 h 65"/>
                  <a:gd name="T28" fmla="*/ 9 w 64"/>
                  <a:gd name="T29" fmla="*/ 55 h 65"/>
                  <a:gd name="T30" fmla="*/ 19 w 64"/>
                  <a:gd name="T31" fmla="*/ 62 h 65"/>
                  <a:gd name="T32" fmla="*/ 32 w 64"/>
                  <a:gd name="T33" fmla="*/ 65 h 6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4"/>
                  <a:gd name="T52" fmla="*/ 0 h 65"/>
                  <a:gd name="T53" fmla="*/ 64 w 64"/>
                  <a:gd name="T54" fmla="*/ 65 h 6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4" h="65">
                    <a:moveTo>
                      <a:pt x="32" y="65"/>
                    </a:moveTo>
                    <a:lnTo>
                      <a:pt x="45" y="62"/>
                    </a:lnTo>
                    <a:lnTo>
                      <a:pt x="55" y="55"/>
                    </a:lnTo>
                    <a:lnTo>
                      <a:pt x="62" y="45"/>
                    </a:lnTo>
                    <a:lnTo>
                      <a:pt x="64" y="32"/>
                    </a:lnTo>
                    <a:lnTo>
                      <a:pt x="62" y="20"/>
                    </a:lnTo>
                    <a:lnTo>
                      <a:pt x="55" y="9"/>
                    </a:lnTo>
                    <a:lnTo>
                      <a:pt x="45" y="2"/>
                    </a:lnTo>
                    <a:lnTo>
                      <a:pt x="32" y="0"/>
                    </a:lnTo>
                    <a:lnTo>
                      <a:pt x="19" y="2"/>
                    </a:lnTo>
                    <a:lnTo>
                      <a:pt x="9" y="9"/>
                    </a:lnTo>
                    <a:lnTo>
                      <a:pt x="2" y="20"/>
                    </a:lnTo>
                    <a:lnTo>
                      <a:pt x="0" y="32"/>
                    </a:lnTo>
                    <a:lnTo>
                      <a:pt x="2" y="45"/>
                    </a:lnTo>
                    <a:lnTo>
                      <a:pt x="9" y="55"/>
                    </a:lnTo>
                    <a:lnTo>
                      <a:pt x="19" y="62"/>
                    </a:lnTo>
                    <a:lnTo>
                      <a:pt x="32" y="6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00" name="Rectangle 367"/>
              <p:cNvSpPr>
                <a:spLocks noChangeArrowheads="1"/>
              </p:cNvSpPr>
              <p:nvPr/>
            </p:nvSpPr>
            <p:spPr bwMode="auto">
              <a:xfrm flipH="1">
                <a:off x="3590" y="1315"/>
                <a:ext cx="61" cy="48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01" name="Rectangle 368"/>
              <p:cNvSpPr>
                <a:spLocks noChangeArrowheads="1"/>
              </p:cNvSpPr>
              <p:nvPr/>
            </p:nvSpPr>
            <p:spPr bwMode="auto">
              <a:xfrm flipH="1">
                <a:off x="3608" y="1333"/>
                <a:ext cx="24" cy="1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02" name="Freeform 369"/>
              <p:cNvSpPr>
                <a:spLocks/>
              </p:cNvSpPr>
              <p:nvPr/>
            </p:nvSpPr>
            <p:spPr bwMode="auto">
              <a:xfrm flipH="1">
                <a:off x="3502" y="1313"/>
                <a:ext cx="81" cy="80"/>
              </a:xfrm>
              <a:custGeom>
                <a:avLst/>
                <a:gdLst>
                  <a:gd name="T0" fmla="*/ 106 w 211"/>
                  <a:gd name="T1" fmla="*/ 211 h 211"/>
                  <a:gd name="T2" fmla="*/ 116 w 211"/>
                  <a:gd name="T3" fmla="*/ 211 h 211"/>
                  <a:gd name="T4" fmla="*/ 127 w 211"/>
                  <a:gd name="T5" fmla="*/ 209 h 211"/>
                  <a:gd name="T6" fmla="*/ 136 w 211"/>
                  <a:gd name="T7" fmla="*/ 207 h 211"/>
                  <a:gd name="T8" fmla="*/ 146 w 211"/>
                  <a:gd name="T9" fmla="*/ 203 h 211"/>
                  <a:gd name="T10" fmla="*/ 155 w 211"/>
                  <a:gd name="T11" fmla="*/ 198 h 211"/>
                  <a:gd name="T12" fmla="*/ 163 w 211"/>
                  <a:gd name="T13" fmla="*/ 193 h 211"/>
                  <a:gd name="T14" fmla="*/ 171 w 211"/>
                  <a:gd name="T15" fmla="*/ 187 h 211"/>
                  <a:gd name="T16" fmla="*/ 180 w 211"/>
                  <a:gd name="T17" fmla="*/ 180 h 211"/>
                  <a:gd name="T18" fmla="*/ 193 w 211"/>
                  <a:gd name="T19" fmla="*/ 164 h 211"/>
                  <a:gd name="T20" fmla="*/ 203 w 211"/>
                  <a:gd name="T21" fmla="*/ 145 h 211"/>
                  <a:gd name="T22" fmla="*/ 208 w 211"/>
                  <a:gd name="T23" fmla="*/ 126 h 211"/>
                  <a:gd name="T24" fmla="*/ 211 w 211"/>
                  <a:gd name="T25" fmla="*/ 105 h 211"/>
                  <a:gd name="T26" fmla="*/ 208 w 211"/>
                  <a:gd name="T27" fmla="*/ 84 h 211"/>
                  <a:gd name="T28" fmla="*/ 203 w 211"/>
                  <a:gd name="T29" fmla="*/ 65 h 211"/>
                  <a:gd name="T30" fmla="*/ 193 w 211"/>
                  <a:gd name="T31" fmla="*/ 46 h 211"/>
                  <a:gd name="T32" fmla="*/ 180 w 211"/>
                  <a:gd name="T33" fmla="*/ 30 h 211"/>
                  <a:gd name="T34" fmla="*/ 171 w 211"/>
                  <a:gd name="T35" fmla="*/ 23 h 211"/>
                  <a:gd name="T36" fmla="*/ 163 w 211"/>
                  <a:gd name="T37" fmla="*/ 18 h 211"/>
                  <a:gd name="T38" fmla="*/ 155 w 211"/>
                  <a:gd name="T39" fmla="*/ 12 h 211"/>
                  <a:gd name="T40" fmla="*/ 146 w 211"/>
                  <a:gd name="T41" fmla="*/ 8 h 211"/>
                  <a:gd name="T42" fmla="*/ 136 w 211"/>
                  <a:gd name="T43" fmla="*/ 5 h 211"/>
                  <a:gd name="T44" fmla="*/ 127 w 211"/>
                  <a:gd name="T45" fmla="*/ 3 h 211"/>
                  <a:gd name="T46" fmla="*/ 116 w 211"/>
                  <a:gd name="T47" fmla="*/ 0 h 211"/>
                  <a:gd name="T48" fmla="*/ 106 w 211"/>
                  <a:gd name="T49" fmla="*/ 0 h 211"/>
                  <a:gd name="T50" fmla="*/ 84 w 211"/>
                  <a:gd name="T51" fmla="*/ 3 h 211"/>
                  <a:gd name="T52" fmla="*/ 64 w 211"/>
                  <a:gd name="T53" fmla="*/ 8 h 211"/>
                  <a:gd name="T54" fmla="*/ 46 w 211"/>
                  <a:gd name="T55" fmla="*/ 19 h 211"/>
                  <a:gd name="T56" fmla="*/ 31 w 211"/>
                  <a:gd name="T57" fmla="*/ 31 h 211"/>
                  <a:gd name="T58" fmla="*/ 18 w 211"/>
                  <a:gd name="T59" fmla="*/ 46 h 211"/>
                  <a:gd name="T60" fmla="*/ 8 w 211"/>
                  <a:gd name="T61" fmla="*/ 65 h 211"/>
                  <a:gd name="T62" fmla="*/ 2 w 211"/>
                  <a:gd name="T63" fmla="*/ 84 h 211"/>
                  <a:gd name="T64" fmla="*/ 0 w 211"/>
                  <a:gd name="T65" fmla="*/ 105 h 211"/>
                  <a:gd name="T66" fmla="*/ 2 w 211"/>
                  <a:gd name="T67" fmla="*/ 126 h 211"/>
                  <a:gd name="T68" fmla="*/ 8 w 211"/>
                  <a:gd name="T69" fmla="*/ 145 h 211"/>
                  <a:gd name="T70" fmla="*/ 18 w 211"/>
                  <a:gd name="T71" fmla="*/ 164 h 211"/>
                  <a:gd name="T72" fmla="*/ 31 w 211"/>
                  <a:gd name="T73" fmla="*/ 180 h 211"/>
                  <a:gd name="T74" fmla="*/ 39 w 211"/>
                  <a:gd name="T75" fmla="*/ 187 h 211"/>
                  <a:gd name="T76" fmla="*/ 47 w 211"/>
                  <a:gd name="T77" fmla="*/ 193 h 211"/>
                  <a:gd name="T78" fmla="*/ 55 w 211"/>
                  <a:gd name="T79" fmla="*/ 198 h 211"/>
                  <a:gd name="T80" fmla="*/ 65 w 211"/>
                  <a:gd name="T81" fmla="*/ 203 h 211"/>
                  <a:gd name="T82" fmla="*/ 75 w 211"/>
                  <a:gd name="T83" fmla="*/ 207 h 211"/>
                  <a:gd name="T84" fmla="*/ 85 w 211"/>
                  <a:gd name="T85" fmla="*/ 209 h 211"/>
                  <a:gd name="T86" fmla="*/ 95 w 211"/>
                  <a:gd name="T87" fmla="*/ 211 h 211"/>
                  <a:gd name="T88" fmla="*/ 106 w 211"/>
                  <a:gd name="T89" fmla="*/ 211 h 21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11"/>
                  <a:gd name="T136" fmla="*/ 0 h 211"/>
                  <a:gd name="T137" fmla="*/ 211 w 211"/>
                  <a:gd name="T138" fmla="*/ 211 h 21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11" h="211">
                    <a:moveTo>
                      <a:pt x="106" y="211"/>
                    </a:moveTo>
                    <a:lnTo>
                      <a:pt x="116" y="211"/>
                    </a:lnTo>
                    <a:lnTo>
                      <a:pt x="127" y="209"/>
                    </a:lnTo>
                    <a:lnTo>
                      <a:pt x="136" y="207"/>
                    </a:lnTo>
                    <a:lnTo>
                      <a:pt x="146" y="203"/>
                    </a:lnTo>
                    <a:lnTo>
                      <a:pt x="155" y="198"/>
                    </a:lnTo>
                    <a:lnTo>
                      <a:pt x="163" y="193"/>
                    </a:lnTo>
                    <a:lnTo>
                      <a:pt x="171" y="187"/>
                    </a:lnTo>
                    <a:lnTo>
                      <a:pt x="180" y="180"/>
                    </a:lnTo>
                    <a:lnTo>
                      <a:pt x="193" y="164"/>
                    </a:lnTo>
                    <a:lnTo>
                      <a:pt x="203" y="145"/>
                    </a:lnTo>
                    <a:lnTo>
                      <a:pt x="208" y="126"/>
                    </a:lnTo>
                    <a:lnTo>
                      <a:pt x="211" y="105"/>
                    </a:lnTo>
                    <a:lnTo>
                      <a:pt x="208" y="84"/>
                    </a:lnTo>
                    <a:lnTo>
                      <a:pt x="203" y="65"/>
                    </a:lnTo>
                    <a:lnTo>
                      <a:pt x="193" y="46"/>
                    </a:lnTo>
                    <a:lnTo>
                      <a:pt x="180" y="30"/>
                    </a:lnTo>
                    <a:lnTo>
                      <a:pt x="171" y="23"/>
                    </a:lnTo>
                    <a:lnTo>
                      <a:pt x="163" y="18"/>
                    </a:lnTo>
                    <a:lnTo>
                      <a:pt x="155" y="12"/>
                    </a:lnTo>
                    <a:lnTo>
                      <a:pt x="146" y="8"/>
                    </a:lnTo>
                    <a:lnTo>
                      <a:pt x="136" y="5"/>
                    </a:lnTo>
                    <a:lnTo>
                      <a:pt x="127" y="3"/>
                    </a:lnTo>
                    <a:lnTo>
                      <a:pt x="116" y="0"/>
                    </a:lnTo>
                    <a:lnTo>
                      <a:pt x="106" y="0"/>
                    </a:lnTo>
                    <a:lnTo>
                      <a:pt x="84" y="3"/>
                    </a:lnTo>
                    <a:lnTo>
                      <a:pt x="64" y="8"/>
                    </a:lnTo>
                    <a:lnTo>
                      <a:pt x="46" y="19"/>
                    </a:lnTo>
                    <a:lnTo>
                      <a:pt x="31" y="31"/>
                    </a:lnTo>
                    <a:lnTo>
                      <a:pt x="18" y="46"/>
                    </a:lnTo>
                    <a:lnTo>
                      <a:pt x="8" y="65"/>
                    </a:lnTo>
                    <a:lnTo>
                      <a:pt x="2" y="84"/>
                    </a:lnTo>
                    <a:lnTo>
                      <a:pt x="0" y="105"/>
                    </a:lnTo>
                    <a:lnTo>
                      <a:pt x="2" y="126"/>
                    </a:lnTo>
                    <a:lnTo>
                      <a:pt x="8" y="145"/>
                    </a:lnTo>
                    <a:lnTo>
                      <a:pt x="18" y="164"/>
                    </a:lnTo>
                    <a:lnTo>
                      <a:pt x="31" y="180"/>
                    </a:lnTo>
                    <a:lnTo>
                      <a:pt x="39" y="187"/>
                    </a:lnTo>
                    <a:lnTo>
                      <a:pt x="47" y="193"/>
                    </a:lnTo>
                    <a:lnTo>
                      <a:pt x="55" y="198"/>
                    </a:lnTo>
                    <a:lnTo>
                      <a:pt x="65" y="203"/>
                    </a:lnTo>
                    <a:lnTo>
                      <a:pt x="75" y="207"/>
                    </a:lnTo>
                    <a:lnTo>
                      <a:pt x="85" y="209"/>
                    </a:lnTo>
                    <a:lnTo>
                      <a:pt x="95" y="211"/>
                    </a:lnTo>
                    <a:lnTo>
                      <a:pt x="106" y="2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03" name="Freeform 370"/>
              <p:cNvSpPr>
                <a:spLocks/>
              </p:cNvSpPr>
              <p:nvPr/>
            </p:nvSpPr>
            <p:spPr bwMode="auto">
              <a:xfrm flipH="1">
                <a:off x="3520" y="1331"/>
                <a:ext cx="44" cy="44"/>
              </a:xfrm>
              <a:custGeom>
                <a:avLst/>
                <a:gdLst>
                  <a:gd name="T0" fmla="*/ 0 w 114"/>
                  <a:gd name="T1" fmla="*/ 57 h 115"/>
                  <a:gd name="T2" fmla="*/ 1 w 114"/>
                  <a:gd name="T3" fmla="*/ 46 h 115"/>
                  <a:gd name="T4" fmla="*/ 5 w 114"/>
                  <a:gd name="T5" fmla="*/ 35 h 115"/>
                  <a:gd name="T6" fmla="*/ 9 w 114"/>
                  <a:gd name="T7" fmla="*/ 25 h 115"/>
                  <a:gd name="T8" fmla="*/ 16 w 114"/>
                  <a:gd name="T9" fmla="*/ 17 h 115"/>
                  <a:gd name="T10" fmla="*/ 21 w 114"/>
                  <a:gd name="T11" fmla="*/ 12 h 115"/>
                  <a:gd name="T12" fmla="*/ 26 w 114"/>
                  <a:gd name="T13" fmla="*/ 9 h 115"/>
                  <a:gd name="T14" fmla="*/ 30 w 114"/>
                  <a:gd name="T15" fmla="*/ 6 h 115"/>
                  <a:gd name="T16" fmla="*/ 36 w 114"/>
                  <a:gd name="T17" fmla="*/ 4 h 115"/>
                  <a:gd name="T18" fmla="*/ 41 w 114"/>
                  <a:gd name="T19" fmla="*/ 2 h 115"/>
                  <a:gd name="T20" fmla="*/ 46 w 114"/>
                  <a:gd name="T21" fmla="*/ 1 h 115"/>
                  <a:gd name="T22" fmla="*/ 52 w 114"/>
                  <a:gd name="T23" fmla="*/ 0 h 115"/>
                  <a:gd name="T24" fmla="*/ 58 w 114"/>
                  <a:gd name="T25" fmla="*/ 0 h 115"/>
                  <a:gd name="T26" fmla="*/ 64 w 114"/>
                  <a:gd name="T27" fmla="*/ 0 h 115"/>
                  <a:gd name="T28" fmla="*/ 69 w 114"/>
                  <a:gd name="T29" fmla="*/ 1 h 115"/>
                  <a:gd name="T30" fmla="*/ 74 w 114"/>
                  <a:gd name="T31" fmla="*/ 2 h 115"/>
                  <a:gd name="T32" fmla="*/ 80 w 114"/>
                  <a:gd name="T33" fmla="*/ 4 h 115"/>
                  <a:gd name="T34" fmla="*/ 84 w 114"/>
                  <a:gd name="T35" fmla="*/ 6 h 115"/>
                  <a:gd name="T36" fmla="*/ 89 w 114"/>
                  <a:gd name="T37" fmla="*/ 9 h 115"/>
                  <a:gd name="T38" fmla="*/ 94 w 114"/>
                  <a:gd name="T39" fmla="*/ 12 h 115"/>
                  <a:gd name="T40" fmla="*/ 98 w 114"/>
                  <a:gd name="T41" fmla="*/ 17 h 115"/>
                  <a:gd name="T42" fmla="*/ 105 w 114"/>
                  <a:gd name="T43" fmla="*/ 25 h 115"/>
                  <a:gd name="T44" fmla="*/ 110 w 114"/>
                  <a:gd name="T45" fmla="*/ 35 h 115"/>
                  <a:gd name="T46" fmla="*/ 113 w 114"/>
                  <a:gd name="T47" fmla="*/ 46 h 115"/>
                  <a:gd name="T48" fmla="*/ 114 w 114"/>
                  <a:gd name="T49" fmla="*/ 57 h 115"/>
                  <a:gd name="T50" fmla="*/ 113 w 114"/>
                  <a:gd name="T51" fmla="*/ 69 h 115"/>
                  <a:gd name="T52" fmla="*/ 110 w 114"/>
                  <a:gd name="T53" fmla="*/ 80 h 115"/>
                  <a:gd name="T54" fmla="*/ 105 w 114"/>
                  <a:gd name="T55" fmla="*/ 89 h 115"/>
                  <a:gd name="T56" fmla="*/ 98 w 114"/>
                  <a:gd name="T57" fmla="*/ 97 h 115"/>
                  <a:gd name="T58" fmla="*/ 89 w 114"/>
                  <a:gd name="T59" fmla="*/ 106 h 115"/>
                  <a:gd name="T60" fmla="*/ 80 w 114"/>
                  <a:gd name="T61" fmla="*/ 110 h 115"/>
                  <a:gd name="T62" fmla="*/ 69 w 114"/>
                  <a:gd name="T63" fmla="*/ 114 h 115"/>
                  <a:gd name="T64" fmla="*/ 58 w 114"/>
                  <a:gd name="T65" fmla="*/ 115 h 115"/>
                  <a:gd name="T66" fmla="*/ 52 w 114"/>
                  <a:gd name="T67" fmla="*/ 115 h 115"/>
                  <a:gd name="T68" fmla="*/ 46 w 114"/>
                  <a:gd name="T69" fmla="*/ 114 h 115"/>
                  <a:gd name="T70" fmla="*/ 41 w 114"/>
                  <a:gd name="T71" fmla="*/ 112 h 115"/>
                  <a:gd name="T72" fmla="*/ 36 w 114"/>
                  <a:gd name="T73" fmla="*/ 110 h 115"/>
                  <a:gd name="T74" fmla="*/ 30 w 114"/>
                  <a:gd name="T75" fmla="*/ 108 h 115"/>
                  <a:gd name="T76" fmla="*/ 26 w 114"/>
                  <a:gd name="T77" fmla="*/ 106 h 115"/>
                  <a:gd name="T78" fmla="*/ 21 w 114"/>
                  <a:gd name="T79" fmla="*/ 102 h 115"/>
                  <a:gd name="T80" fmla="*/ 16 w 114"/>
                  <a:gd name="T81" fmla="*/ 97 h 115"/>
                  <a:gd name="T82" fmla="*/ 9 w 114"/>
                  <a:gd name="T83" fmla="*/ 89 h 115"/>
                  <a:gd name="T84" fmla="*/ 5 w 114"/>
                  <a:gd name="T85" fmla="*/ 79 h 115"/>
                  <a:gd name="T86" fmla="*/ 1 w 114"/>
                  <a:gd name="T87" fmla="*/ 69 h 115"/>
                  <a:gd name="T88" fmla="*/ 0 w 114"/>
                  <a:gd name="T89" fmla="*/ 57 h 115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14"/>
                  <a:gd name="T136" fmla="*/ 0 h 115"/>
                  <a:gd name="T137" fmla="*/ 114 w 114"/>
                  <a:gd name="T138" fmla="*/ 115 h 115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14" h="115">
                    <a:moveTo>
                      <a:pt x="0" y="57"/>
                    </a:moveTo>
                    <a:lnTo>
                      <a:pt x="1" y="46"/>
                    </a:lnTo>
                    <a:lnTo>
                      <a:pt x="5" y="35"/>
                    </a:lnTo>
                    <a:lnTo>
                      <a:pt x="9" y="25"/>
                    </a:lnTo>
                    <a:lnTo>
                      <a:pt x="16" y="17"/>
                    </a:lnTo>
                    <a:lnTo>
                      <a:pt x="21" y="12"/>
                    </a:lnTo>
                    <a:lnTo>
                      <a:pt x="26" y="9"/>
                    </a:lnTo>
                    <a:lnTo>
                      <a:pt x="30" y="6"/>
                    </a:lnTo>
                    <a:lnTo>
                      <a:pt x="36" y="4"/>
                    </a:lnTo>
                    <a:lnTo>
                      <a:pt x="41" y="2"/>
                    </a:lnTo>
                    <a:lnTo>
                      <a:pt x="46" y="1"/>
                    </a:lnTo>
                    <a:lnTo>
                      <a:pt x="52" y="0"/>
                    </a:lnTo>
                    <a:lnTo>
                      <a:pt x="58" y="0"/>
                    </a:lnTo>
                    <a:lnTo>
                      <a:pt x="64" y="0"/>
                    </a:lnTo>
                    <a:lnTo>
                      <a:pt x="69" y="1"/>
                    </a:lnTo>
                    <a:lnTo>
                      <a:pt x="74" y="2"/>
                    </a:lnTo>
                    <a:lnTo>
                      <a:pt x="80" y="4"/>
                    </a:lnTo>
                    <a:lnTo>
                      <a:pt x="84" y="6"/>
                    </a:lnTo>
                    <a:lnTo>
                      <a:pt x="89" y="9"/>
                    </a:lnTo>
                    <a:lnTo>
                      <a:pt x="94" y="12"/>
                    </a:lnTo>
                    <a:lnTo>
                      <a:pt x="98" y="17"/>
                    </a:lnTo>
                    <a:lnTo>
                      <a:pt x="105" y="25"/>
                    </a:lnTo>
                    <a:lnTo>
                      <a:pt x="110" y="35"/>
                    </a:lnTo>
                    <a:lnTo>
                      <a:pt x="113" y="46"/>
                    </a:lnTo>
                    <a:lnTo>
                      <a:pt x="114" y="57"/>
                    </a:lnTo>
                    <a:lnTo>
                      <a:pt x="113" y="69"/>
                    </a:lnTo>
                    <a:lnTo>
                      <a:pt x="110" y="80"/>
                    </a:lnTo>
                    <a:lnTo>
                      <a:pt x="105" y="89"/>
                    </a:lnTo>
                    <a:lnTo>
                      <a:pt x="98" y="97"/>
                    </a:lnTo>
                    <a:lnTo>
                      <a:pt x="89" y="106"/>
                    </a:lnTo>
                    <a:lnTo>
                      <a:pt x="80" y="110"/>
                    </a:lnTo>
                    <a:lnTo>
                      <a:pt x="69" y="114"/>
                    </a:lnTo>
                    <a:lnTo>
                      <a:pt x="58" y="115"/>
                    </a:lnTo>
                    <a:lnTo>
                      <a:pt x="52" y="115"/>
                    </a:lnTo>
                    <a:lnTo>
                      <a:pt x="46" y="114"/>
                    </a:lnTo>
                    <a:lnTo>
                      <a:pt x="41" y="112"/>
                    </a:lnTo>
                    <a:lnTo>
                      <a:pt x="36" y="110"/>
                    </a:lnTo>
                    <a:lnTo>
                      <a:pt x="30" y="108"/>
                    </a:lnTo>
                    <a:lnTo>
                      <a:pt x="26" y="106"/>
                    </a:lnTo>
                    <a:lnTo>
                      <a:pt x="21" y="102"/>
                    </a:lnTo>
                    <a:lnTo>
                      <a:pt x="16" y="97"/>
                    </a:lnTo>
                    <a:lnTo>
                      <a:pt x="9" y="89"/>
                    </a:lnTo>
                    <a:lnTo>
                      <a:pt x="5" y="79"/>
                    </a:lnTo>
                    <a:lnTo>
                      <a:pt x="1" y="69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04" name="Freeform 371"/>
              <p:cNvSpPr>
                <a:spLocks/>
              </p:cNvSpPr>
              <p:nvPr/>
            </p:nvSpPr>
            <p:spPr bwMode="auto">
              <a:xfrm flipH="1">
                <a:off x="3535" y="1345"/>
                <a:ext cx="15" cy="15"/>
              </a:xfrm>
              <a:custGeom>
                <a:avLst/>
                <a:gdLst>
                  <a:gd name="T0" fmla="*/ 0 w 40"/>
                  <a:gd name="T1" fmla="*/ 19 h 40"/>
                  <a:gd name="T2" fmla="*/ 0 w 40"/>
                  <a:gd name="T3" fmla="*/ 16 h 40"/>
                  <a:gd name="T4" fmla="*/ 1 w 40"/>
                  <a:gd name="T5" fmla="*/ 12 h 40"/>
                  <a:gd name="T6" fmla="*/ 4 w 40"/>
                  <a:gd name="T7" fmla="*/ 9 h 40"/>
                  <a:gd name="T8" fmla="*/ 6 w 40"/>
                  <a:gd name="T9" fmla="*/ 5 h 40"/>
                  <a:gd name="T10" fmla="*/ 9 w 40"/>
                  <a:gd name="T11" fmla="*/ 3 h 40"/>
                  <a:gd name="T12" fmla="*/ 13 w 40"/>
                  <a:gd name="T13" fmla="*/ 1 h 40"/>
                  <a:gd name="T14" fmla="*/ 16 w 40"/>
                  <a:gd name="T15" fmla="*/ 0 h 40"/>
                  <a:gd name="T16" fmla="*/ 21 w 40"/>
                  <a:gd name="T17" fmla="*/ 0 h 40"/>
                  <a:gd name="T18" fmla="*/ 24 w 40"/>
                  <a:gd name="T19" fmla="*/ 0 h 40"/>
                  <a:gd name="T20" fmla="*/ 28 w 40"/>
                  <a:gd name="T21" fmla="*/ 1 h 40"/>
                  <a:gd name="T22" fmla="*/ 31 w 40"/>
                  <a:gd name="T23" fmla="*/ 3 h 40"/>
                  <a:gd name="T24" fmla="*/ 35 w 40"/>
                  <a:gd name="T25" fmla="*/ 5 h 40"/>
                  <a:gd name="T26" fmla="*/ 37 w 40"/>
                  <a:gd name="T27" fmla="*/ 9 h 40"/>
                  <a:gd name="T28" fmla="*/ 39 w 40"/>
                  <a:gd name="T29" fmla="*/ 12 h 40"/>
                  <a:gd name="T30" fmla="*/ 40 w 40"/>
                  <a:gd name="T31" fmla="*/ 16 h 40"/>
                  <a:gd name="T32" fmla="*/ 40 w 40"/>
                  <a:gd name="T33" fmla="*/ 19 h 40"/>
                  <a:gd name="T34" fmla="*/ 39 w 40"/>
                  <a:gd name="T35" fmla="*/ 27 h 40"/>
                  <a:gd name="T36" fmla="*/ 35 w 40"/>
                  <a:gd name="T37" fmla="*/ 34 h 40"/>
                  <a:gd name="T38" fmla="*/ 28 w 40"/>
                  <a:gd name="T39" fmla="*/ 39 h 40"/>
                  <a:gd name="T40" fmla="*/ 21 w 40"/>
                  <a:gd name="T41" fmla="*/ 40 h 40"/>
                  <a:gd name="T42" fmla="*/ 16 w 40"/>
                  <a:gd name="T43" fmla="*/ 40 h 40"/>
                  <a:gd name="T44" fmla="*/ 13 w 40"/>
                  <a:gd name="T45" fmla="*/ 39 h 40"/>
                  <a:gd name="T46" fmla="*/ 9 w 40"/>
                  <a:gd name="T47" fmla="*/ 36 h 40"/>
                  <a:gd name="T48" fmla="*/ 6 w 40"/>
                  <a:gd name="T49" fmla="*/ 34 h 40"/>
                  <a:gd name="T50" fmla="*/ 4 w 40"/>
                  <a:gd name="T51" fmla="*/ 31 h 40"/>
                  <a:gd name="T52" fmla="*/ 1 w 40"/>
                  <a:gd name="T53" fmla="*/ 27 h 40"/>
                  <a:gd name="T54" fmla="*/ 0 w 40"/>
                  <a:gd name="T55" fmla="*/ 24 h 40"/>
                  <a:gd name="T56" fmla="*/ 0 w 40"/>
                  <a:gd name="T57" fmla="*/ 19 h 4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40"/>
                  <a:gd name="T88" fmla="*/ 0 h 40"/>
                  <a:gd name="T89" fmla="*/ 40 w 40"/>
                  <a:gd name="T90" fmla="*/ 40 h 4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40" h="40">
                    <a:moveTo>
                      <a:pt x="0" y="19"/>
                    </a:moveTo>
                    <a:lnTo>
                      <a:pt x="0" y="16"/>
                    </a:lnTo>
                    <a:lnTo>
                      <a:pt x="1" y="12"/>
                    </a:lnTo>
                    <a:lnTo>
                      <a:pt x="4" y="9"/>
                    </a:lnTo>
                    <a:lnTo>
                      <a:pt x="6" y="5"/>
                    </a:lnTo>
                    <a:lnTo>
                      <a:pt x="9" y="3"/>
                    </a:lnTo>
                    <a:lnTo>
                      <a:pt x="13" y="1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4" y="0"/>
                    </a:lnTo>
                    <a:lnTo>
                      <a:pt x="28" y="1"/>
                    </a:lnTo>
                    <a:lnTo>
                      <a:pt x="31" y="3"/>
                    </a:lnTo>
                    <a:lnTo>
                      <a:pt x="35" y="5"/>
                    </a:lnTo>
                    <a:lnTo>
                      <a:pt x="37" y="9"/>
                    </a:lnTo>
                    <a:lnTo>
                      <a:pt x="39" y="12"/>
                    </a:lnTo>
                    <a:lnTo>
                      <a:pt x="40" y="16"/>
                    </a:lnTo>
                    <a:lnTo>
                      <a:pt x="40" y="19"/>
                    </a:lnTo>
                    <a:lnTo>
                      <a:pt x="39" y="27"/>
                    </a:lnTo>
                    <a:lnTo>
                      <a:pt x="35" y="34"/>
                    </a:lnTo>
                    <a:lnTo>
                      <a:pt x="28" y="39"/>
                    </a:lnTo>
                    <a:lnTo>
                      <a:pt x="21" y="40"/>
                    </a:lnTo>
                    <a:lnTo>
                      <a:pt x="16" y="40"/>
                    </a:lnTo>
                    <a:lnTo>
                      <a:pt x="13" y="39"/>
                    </a:lnTo>
                    <a:lnTo>
                      <a:pt x="9" y="36"/>
                    </a:lnTo>
                    <a:lnTo>
                      <a:pt x="6" y="34"/>
                    </a:lnTo>
                    <a:lnTo>
                      <a:pt x="4" y="31"/>
                    </a:lnTo>
                    <a:lnTo>
                      <a:pt x="1" y="27"/>
                    </a:lnTo>
                    <a:lnTo>
                      <a:pt x="0" y="24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05" name="Freeform 372"/>
              <p:cNvSpPr>
                <a:spLocks/>
              </p:cNvSpPr>
              <p:nvPr/>
            </p:nvSpPr>
            <p:spPr bwMode="auto">
              <a:xfrm flipH="1">
                <a:off x="3303" y="1313"/>
                <a:ext cx="80" cy="80"/>
              </a:xfrm>
              <a:custGeom>
                <a:avLst/>
                <a:gdLst>
                  <a:gd name="T0" fmla="*/ 106 w 210"/>
                  <a:gd name="T1" fmla="*/ 211 h 211"/>
                  <a:gd name="T2" fmla="*/ 116 w 210"/>
                  <a:gd name="T3" fmla="*/ 211 h 211"/>
                  <a:gd name="T4" fmla="*/ 126 w 210"/>
                  <a:gd name="T5" fmla="*/ 209 h 211"/>
                  <a:gd name="T6" fmla="*/ 136 w 210"/>
                  <a:gd name="T7" fmla="*/ 207 h 211"/>
                  <a:gd name="T8" fmla="*/ 146 w 210"/>
                  <a:gd name="T9" fmla="*/ 203 h 211"/>
                  <a:gd name="T10" fmla="*/ 155 w 210"/>
                  <a:gd name="T11" fmla="*/ 198 h 211"/>
                  <a:gd name="T12" fmla="*/ 164 w 210"/>
                  <a:gd name="T13" fmla="*/ 193 h 211"/>
                  <a:gd name="T14" fmla="*/ 172 w 210"/>
                  <a:gd name="T15" fmla="*/ 187 h 211"/>
                  <a:gd name="T16" fmla="*/ 180 w 210"/>
                  <a:gd name="T17" fmla="*/ 180 h 211"/>
                  <a:gd name="T18" fmla="*/ 193 w 210"/>
                  <a:gd name="T19" fmla="*/ 164 h 211"/>
                  <a:gd name="T20" fmla="*/ 202 w 210"/>
                  <a:gd name="T21" fmla="*/ 145 h 211"/>
                  <a:gd name="T22" fmla="*/ 208 w 210"/>
                  <a:gd name="T23" fmla="*/ 126 h 211"/>
                  <a:gd name="T24" fmla="*/ 210 w 210"/>
                  <a:gd name="T25" fmla="*/ 105 h 211"/>
                  <a:gd name="T26" fmla="*/ 208 w 210"/>
                  <a:gd name="T27" fmla="*/ 84 h 211"/>
                  <a:gd name="T28" fmla="*/ 202 w 210"/>
                  <a:gd name="T29" fmla="*/ 65 h 211"/>
                  <a:gd name="T30" fmla="*/ 193 w 210"/>
                  <a:gd name="T31" fmla="*/ 46 h 211"/>
                  <a:gd name="T32" fmla="*/ 180 w 210"/>
                  <a:gd name="T33" fmla="*/ 30 h 211"/>
                  <a:gd name="T34" fmla="*/ 172 w 210"/>
                  <a:gd name="T35" fmla="*/ 23 h 211"/>
                  <a:gd name="T36" fmla="*/ 164 w 210"/>
                  <a:gd name="T37" fmla="*/ 18 h 211"/>
                  <a:gd name="T38" fmla="*/ 155 w 210"/>
                  <a:gd name="T39" fmla="*/ 12 h 211"/>
                  <a:gd name="T40" fmla="*/ 146 w 210"/>
                  <a:gd name="T41" fmla="*/ 8 h 211"/>
                  <a:gd name="T42" fmla="*/ 136 w 210"/>
                  <a:gd name="T43" fmla="*/ 5 h 211"/>
                  <a:gd name="T44" fmla="*/ 126 w 210"/>
                  <a:gd name="T45" fmla="*/ 3 h 211"/>
                  <a:gd name="T46" fmla="*/ 116 w 210"/>
                  <a:gd name="T47" fmla="*/ 0 h 211"/>
                  <a:gd name="T48" fmla="*/ 106 w 210"/>
                  <a:gd name="T49" fmla="*/ 0 h 211"/>
                  <a:gd name="T50" fmla="*/ 84 w 210"/>
                  <a:gd name="T51" fmla="*/ 3 h 211"/>
                  <a:gd name="T52" fmla="*/ 64 w 210"/>
                  <a:gd name="T53" fmla="*/ 8 h 211"/>
                  <a:gd name="T54" fmla="*/ 46 w 210"/>
                  <a:gd name="T55" fmla="*/ 19 h 211"/>
                  <a:gd name="T56" fmla="*/ 31 w 210"/>
                  <a:gd name="T57" fmla="*/ 31 h 211"/>
                  <a:gd name="T58" fmla="*/ 18 w 210"/>
                  <a:gd name="T59" fmla="*/ 46 h 211"/>
                  <a:gd name="T60" fmla="*/ 8 w 210"/>
                  <a:gd name="T61" fmla="*/ 65 h 211"/>
                  <a:gd name="T62" fmla="*/ 2 w 210"/>
                  <a:gd name="T63" fmla="*/ 84 h 211"/>
                  <a:gd name="T64" fmla="*/ 0 w 210"/>
                  <a:gd name="T65" fmla="*/ 105 h 211"/>
                  <a:gd name="T66" fmla="*/ 2 w 210"/>
                  <a:gd name="T67" fmla="*/ 126 h 211"/>
                  <a:gd name="T68" fmla="*/ 8 w 210"/>
                  <a:gd name="T69" fmla="*/ 145 h 211"/>
                  <a:gd name="T70" fmla="*/ 18 w 210"/>
                  <a:gd name="T71" fmla="*/ 164 h 211"/>
                  <a:gd name="T72" fmla="*/ 31 w 210"/>
                  <a:gd name="T73" fmla="*/ 180 h 211"/>
                  <a:gd name="T74" fmla="*/ 39 w 210"/>
                  <a:gd name="T75" fmla="*/ 187 h 211"/>
                  <a:gd name="T76" fmla="*/ 47 w 210"/>
                  <a:gd name="T77" fmla="*/ 193 h 211"/>
                  <a:gd name="T78" fmla="*/ 55 w 210"/>
                  <a:gd name="T79" fmla="*/ 198 h 211"/>
                  <a:gd name="T80" fmla="*/ 65 w 210"/>
                  <a:gd name="T81" fmla="*/ 203 h 211"/>
                  <a:gd name="T82" fmla="*/ 74 w 210"/>
                  <a:gd name="T83" fmla="*/ 207 h 211"/>
                  <a:gd name="T84" fmla="*/ 85 w 210"/>
                  <a:gd name="T85" fmla="*/ 209 h 211"/>
                  <a:gd name="T86" fmla="*/ 95 w 210"/>
                  <a:gd name="T87" fmla="*/ 211 h 211"/>
                  <a:gd name="T88" fmla="*/ 106 w 210"/>
                  <a:gd name="T89" fmla="*/ 211 h 21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10"/>
                  <a:gd name="T136" fmla="*/ 0 h 211"/>
                  <a:gd name="T137" fmla="*/ 210 w 210"/>
                  <a:gd name="T138" fmla="*/ 211 h 21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10" h="211">
                    <a:moveTo>
                      <a:pt x="106" y="211"/>
                    </a:moveTo>
                    <a:lnTo>
                      <a:pt x="116" y="211"/>
                    </a:lnTo>
                    <a:lnTo>
                      <a:pt x="126" y="209"/>
                    </a:lnTo>
                    <a:lnTo>
                      <a:pt x="136" y="207"/>
                    </a:lnTo>
                    <a:lnTo>
                      <a:pt x="146" y="203"/>
                    </a:lnTo>
                    <a:lnTo>
                      <a:pt x="155" y="198"/>
                    </a:lnTo>
                    <a:lnTo>
                      <a:pt x="164" y="193"/>
                    </a:lnTo>
                    <a:lnTo>
                      <a:pt x="172" y="187"/>
                    </a:lnTo>
                    <a:lnTo>
                      <a:pt x="180" y="180"/>
                    </a:lnTo>
                    <a:lnTo>
                      <a:pt x="193" y="164"/>
                    </a:lnTo>
                    <a:lnTo>
                      <a:pt x="202" y="145"/>
                    </a:lnTo>
                    <a:lnTo>
                      <a:pt x="208" y="126"/>
                    </a:lnTo>
                    <a:lnTo>
                      <a:pt x="210" y="105"/>
                    </a:lnTo>
                    <a:lnTo>
                      <a:pt x="208" y="84"/>
                    </a:lnTo>
                    <a:lnTo>
                      <a:pt x="202" y="65"/>
                    </a:lnTo>
                    <a:lnTo>
                      <a:pt x="193" y="46"/>
                    </a:lnTo>
                    <a:lnTo>
                      <a:pt x="180" y="30"/>
                    </a:lnTo>
                    <a:lnTo>
                      <a:pt x="172" y="23"/>
                    </a:lnTo>
                    <a:lnTo>
                      <a:pt x="164" y="18"/>
                    </a:lnTo>
                    <a:lnTo>
                      <a:pt x="155" y="12"/>
                    </a:lnTo>
                    <a:lnTo>
                      <a:pt x="146" y="8"/>
                    </a:lnTo>
                    <a:lnTo>
                      <a:pt x="136" y="5"/>
                    </a:lnTo>
                    <a:lnTo>
                      <a:pt x="126" y="3"/>
                    </a:lnTo>
                    <a:lnTo>
                      <a:pt x="116" y="0"/>
                    </a:lnTo>
                    <a:lnTo>
                      <a:pt x="106" y="0"/>
                    </a:lnTo>
                    <a:lnTo>
                      <a:pt x="84" y="3"/>
                    </a:lnTo>
                    <a:lnTo>
                      <a:pt x="64" y="8"/>
                    </a:lnTo>
                    <a:lnTo>
                      <a:pt x="46" y="19"/>
                    </a:lnTo>
                    <a:lnTo>
                      <a:pt x="31" y="31"/>
                    </a:lnTo>
                    <a:lnTo>
                      <a:pt x="18" y="46"/>
                    </a:lnTo>
                    <a:lnTo>
                      <a:pt x="8" y="65"/>
                    </a:lnTo>
                    <a:lnTo>
                      <a:pt x="2" y="84"/>
                    </a:lnTo>
                    <a:lnTo>
                      <a:pt x="0" y="105"/>
                    </a:lnTo>
                    <a:lnTo>
                      <a:pt x="2" y="126"/>
                    </a:lnTo>
                    <a:lnTo>
                      <a:pt x="8" y="145"/>
                    </a:lnTo>
                    <a:lnTo>
                      <a:pt x="18" y="164"/>
                    </a:lnTo>
                    <a:lnTo>
                      <a:pt x="31" y="180"/>
                    </a:lnTo>
                    <a:lnTo>
                      <a:pt x="39" y="187"/>
                    </a:lnTo>
                    <a:lnTo>
                      <a:pt x="47" y="193"/>
                    </a:lnTo>
                    <a:lnTo>
                      <a:pt x="55" y="198"/>
                    </a:lnTo>
                    <a:lnTo>
                      <a:pt x="65" y="203"/>
                    </a:lnTo>
                    <a:lnTo>
                      <a:pt x="74" y="207"/>
                    </a:lnTo>
                    <a:lnTo>
                      <a:pt x="85" y="209"/>
                    </a:lnTo>
                    <a:lnTo>
                      <a:pt x="95" y="211"/>
                    </a:lnTo>
                    <a:lnTo>
                      <a:pt x="106" y="2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06" name="Freeform 373"/>
              <p:cNvSpPr>
                <a:spLocks/>
              </p:cNvSpPr>
              <p:nvPr/>
            </p:nvSpPr>
            <p:spPr bwMode="auto">
              <a:xfrm flipH="1">
                <a:off x="3321" y="1331"/>
                <a:ext cx="44" cy="44"/>
              </a:xfrm>
              <a:custGeom>
                <a:avLst/>
                <a:gdLst>
                  <a:gd name="T0" fmla="*/ 0 w 115"/>
                  <a:gd name="T1" fmla="*/ 57 h 115"/>
                  <a:gd name="T2" fmla="*/ 1 w 115"/>
                  <a:gd name="T3" fmla="*/ 46 h 115"/>
                  <a:gd name="T4" fmla="*/ 5 w 115"/>
                  <a:gd name="T5" fmla="*/ 35 h 115"/>
                  <a:gd name="T6" fmla="*/ 9 w 115"/>
                  <a:gd name="T7" fmla="*/ 25 h 115"/>
                  <a:gd name="T8" fmla="*/ 17 w 115"/>
                  <a:gd name="T9" fmla="*/ 17 h 115"/>
                  <a:gd name="T10" fmla="*/ 22 w 115"/>
                  <a:gd name="T11" fmla="*/ 12 h 115"/>
                  <a:gd name="T12" fmla="*/ 25 w 115"/>
                  <a:gd name="T13" fmla="*/ 9 h 115"/>
                  <a:gd name="T14" fmla="*/ 30 w 115"/>
                  <a:gd name="T15" fmla="*/ 6 h 115"/>
                  <a:gd name="T16" fmla="*/ 36 w 115"/>
                  <a:gd name="T17" fmla="*/ 4 h 115"/>
                  <a:gd name="T18" fmla="*/ 40 w 115"/>
                  <a:gd name="T19" fmla="*/ 2 h 115"/>
                  <a:gd name="T20" fmla="*/ 46 w 115"/>
                  <a:gd name="T21" fmla="*/ 1 h 115"/>
                  <a:gd name="T22" fmla="*/ 52 w 115"/>
                  <a:gd name="T23" fmla="*/ 0 h 115"/>
                  <a:gd name="T24" fmla="*/ 58 w 115"/>
                  <a:gd name="T25" fmla="*/ 0 h 115"/>
                  <a:gd name="T26" fmla="*/ 63 w 115"/>
                  <a:gd name="T27" fmla="*/ 0 h 115"/>
                  <a:gd name="T28" fmla="*/ 69 w 115"/>
                  <a:gd name="T29" fmla="*/ 1 h 115"/>
                  <a:gd name="T30" fmla="*/ 74 w 115"/>
                  <a:gd name="T31" fmla="*/ 2 h 115"/>
                  <a:gd name="T32" fmla="*/ 79 w 115"/>
                  <a:gd name="T33" fmla="*/ 4 h 115"/>
                  <a:gd name="T34" fmla="*/ 84 w 115"/>
                  <a:gd name="T35" fmla="*/ 6 h 115"/>
                  <a:gd name="T36" fmla="*/ 90 w 115"/>
                  <a:gd name="T37" fmla="*/ 9 h 115"/>
                  <a:gd name="T38" fmla="*/ 93 w 115"/>
                  <a:gd name="T39" fmla="*/ 12 h 115"/>
                  <a:gd name="T40" fmla="*/ 98 w 115"/>
                  <a:gd name="T41" fmla="*/ 17 h 115"/>
                  <a:gd name="T42" fmla="*/ 105 w 115"/>
                  <a:gd name="T43" fmla="*/ 25 h 115"/>
                  <a:gd name="T44" fmla="*/ 111 w 115"/>
                  <a:gd name="T45" fmla="*/ 35 h 115"/>
                  <a:gd name="T46" fmla="*/ 114 w 115"/>
                  <a:gd name="T47" fmla="*/ 46 h 115"/>
                  <a:gd name="T48" fmla="*/ 115 w 115"/>
                  <a:gd name="T49" fmla="*/ 57 h 115"/>
                  <a:gd name="T50" fmla="*/ 114 w 115"/>
                  <a:gd name="T51" fmla="*/ 69 h 115"/>
                  <a:gd name="T52" fmla="*/ 111 w 115"/>
                  <a:gd name="T53" fmla="*/ 80 h 115"/>
                  <a:gd name="T54" fmla="*/ 105 w 115"/>
                  <a:gd name="T55" fmla="*/ 89 h 115"/>
                  <a:gd name="T56" fmla="*/ 98 w 115"/>
                  <a:gd name="T57" fmla="*/ 97 h 115"/>
                  <a:gd name="T58" fmla="*/ 90 w 115"/>
                  <a:gd name="T59" fmla="*/ 106 h 115"/>
                  <a:gd name="T60" fmla="*/ 79 w 115"/>
                  <a:gd name="T61" fmla="*/ 110 h 115"/>
                  <a:gd name="T62" fmla="*/ 69 w 115"/>
                  <a:gd name="T63" fmla="*/ 114 h 115"/>
                  <a:gd name="T64" fmla="*/ 58 w 115"/>
                  <a:gd name="T65" fmla="*/ 115 h 115"/>
                  <a:gd name="T66" fmla="*/ 52 w 115"/>
                  <a:gd name="T67" fmla="*/ 115 h 115"/>
                  <a:gd name="T68" fmla="*/ 46 w 115"/>
                  <a:gd name="T69" fmla="*/ 114 h 115"/>
                  <a:gd name="T70" fmla="*/ 40 w 115"/>
                  <a:gd name="T71" fmla="*/ 112 h 115"/>
                  <a:gd name="T72" fmla="*/ 36 w 115"/>
                  <a:gd name="T73" fmla="*/ 110 h 115"/>
                  <a:gd name="T74" fmla="*/ 30 w 115"/>
                  <a:gd name="T75" fmla="*/ 108 h 115"/>
                  <a:gd name="T76" fmla="*/ 25 w 115"/>
                  <a:gd name="T77" fmla="*/ 106 h 115"/>
                  <a:gd name="T78" fmla="*/ 22 w 115"/>
                  <a:gd name="T79" fmla="*/ 102 h 115"/>
                  <a:gd name="T80" fmla="*/ 17 w 115"/>
                  <a:gd name="T81" fmla="*/ 97 h 115"/>
                  <a:gd name="T82" fmla="*/ 9 w 115"/>
                  <a:gd name="T83" fmla="*/ 89 h 115"/>
                  <a:gd name="T84" fmla="*/ 5 w 115"/>
                  <a:gd name="T85" fmla="*/ 79 h 115"/>
                  <a:gd name="T86" fmla="*/ 1 w 115"/>
                  <a:gd name="T87" fmla="*/ 69 h 115"/>
                  <a:gd name="T88" fmla="*/ 0 w 115"/>
                  <a:gd name="T89" fmla="*/ 57 h 115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15"/>
                  <a:gd name="T136" fmla="*/ 0 h 115"/>
                  <a:gd name="T137" fmla="*/ 115 w 115"/>
                  <a:gd name="T138" fmla="*/ 115 h 115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15" h="115">
                    <a:moveTo>
                      <a:pt x="0" y="57"/>
                    </a:moveTo>
                    <a:lnTo>
                      <a:pt x="1" y="46"/>
                    </a:lnTo>
                    <a:lnTo>
                      <a:pt x="5" y="35"/>
                    </a:lnTo>
                    <a:lnTo>
                      <a:pt x="9" y="25"/>
                    </a:lnTo>
                    <a:lnTo>
                      <a:pt x="17" y="17"/>
                    </a:lnTo>
                    <a:lnTo>
                      <a:pt x="22" y="12"/>
                    </a:lnTo>
                    <a:lnTo>
                      <a:pt x="25" y="9"/>
                    </a:lnTo>
                    <a:lnTo>
                      <a:pt x="30" y="6"/>
                    </a:lnTo>
                    <a:lnTo>
                      <a:pt x="36" y="4"/>
                    </a:lnTo>
                    <a:lnTo>
                      <a:pt x="40" y="2"/>
                    </a:lnTo>
                    <a:lnTo>
                      <a:pt x="46" y="1"/>
                    </a:lnTo>
                    <a:lnTo>
                      <a:pt x="52" y="0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69" y="1"/>
                    </a:lnTo>
                    <a:lnTo>
                      <a:pt x="74" y="2"/>
                    </a:lnTo>
                    <a:lnTo>
                      <a:pt x="79" y="4"/>
                    </a:lnTo>
                    <a:lnTo>
                      <a:pt x="84" y="6"/>
                    </a:lnTo>
                    <a:lnTo>
                      <a:pt x="90" y="9"/>
                    </a:lnTo>
                    <a:lnTo>
                      <a:pt x="93" y="12"/>
                    </a:lnTo>
                    <a:lnTo>
                      <a:pt x="98" y="17"/>
                    </a:lnTo>
                    <a:lnTo>
                      <a:pt x="105" y="25"/>
                    </a:lnTo>
                    <a:lnTo>
                      <a:pt x="111" y="35"/>
                    </a:lnTo>
                    <a:lnTo>
                      <a:pt x="114" y="46"/>
                    </a:lnTo>
                    <a:lnTo>
                      <a:pt x="115" y="57"/>
                    </a:lnTo>
                    <a:lnTo>
                      <a:pt x="114" y="69"/>
                    </a:lnTo>
                    <a:lnTo>
                      <a:pt x="111" y="80"/>
                    </a:lnTo>
                    <a:lnTo>
                      <a:pt x="105" y="89"/>
                    </a:lnTo>
                    <a:lnTo>
                      <a:pt x="98" y="97"/>
                    </a:lnTo>
                    <a:lnTo>
                      <a:pt x="90" y="106"/>
                    </a:lnTo>
                    <a:lnTo>
                      <a:pt x="79" y="110"/>
                    </a:lnTo>
                    <a:lnTo>
                      <a:pt x="69" y="114"/>
                    </a:lnTo>
                    <a:lnTo>
                      <a:pt x="58" y="115"/>
                    </a:lnTo>
                    <a:lnTo>
                      <a:pt x="52" y="115"/>
                    </a:lnTo>
                    <a:lnTo>
                      <a:pt x="46" y="114"/>
                    </a:lnTo>
                    <a:lnTo>
                      <a:pt x="40" y="112"/>
                    </a:lnTo>
                    <a:lnTo>
                      <a:pt x="36" y="110"/>
                    </a:lnTo>
                    <a:lnTo>
                      <a:pt x="30" y="108"/>
                    </a:lnTo>
                    <a:lnTo>
                      <a:pt x="25" y="106"/>
                    </a:lnTo>
                    <a:lnTo>
                      <a:pt x="22" y="102"/>
                    </a:lnTo>
                    <a:lnTo>
                      <a:pt x="17" y="97"/>
                    </a:lnTo>
                    <a:lnTo>
                      <a:pt x="9" y="89"/>
                    </a:lnTo>
                    <a:lnTo>
                      <a:pt x="5" y="79"/>
                    </a:lnTo>
                    <a:lnTo>
                      <a:pt x="1" y="69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07" name="Freeform 374"/>
              <p:cNvSpPr>
                <a:spLocks/>
              </p:cNvSpPr>
              <p:nvPr/>
            </p:nvSpPr>
            <p:spPr bwMode="auto">
              <a:xfrm flipH="1">
                <a:off x="3335" y="1345"/>
                <a:ext cx="15" cy="15"/>
              </a:xfrm>
              <a:custGeom>
                <a:avLst/>
                <a:gdLst>
                  <a:gd name="T0" fmla="*/ 0 w 40"/>
                  <a:gd name="T1" fmla="*/ 19 h 40"/>
                  <a:gd name="T2" fmla="*/ 0 w 40"/>
                  <a:gd name="T3" fmla="*/ 16 h 40"/>
                  <a:gd name="T4" fmla="*/ 1 w 40"/>
                  <a:gd name="T5" fmla="*/ 12 h 40"/>
                  <a:gd name="T6" fmla="*/ 3 w 40"/>
                  <a:gd name="T7" fmla="*/ 9 h 40"/>
                  <a:gd name="T8" fmla="*/ 6 w 40"/>
                  <a:gd name="T9" fmla="*/ 5 h 40"/>
                  <a:gd name="T10" fmla="*/ 9 w 40"/>
                  <a:gd name="T11" fmla="*/ 3 h 40"/>
                  <a:gd name="T12" fmla="*/ 13 w 40"/>
                  <a:gd name="T13" fmla="*/ 1 h 40"/>
                  <a:gd name="T14" fmla="*/ 16 w 40"/>
                  <a:gd name="T15" fmla="*/ 0 h 40"/>
                  <a:gd name="T16" fmla="*/ 21 w 40"/>
                  <a:gd name="T17" fmla="*/ 0 h 40"/>
                  <a:gd name="T18" fmla="*/ 24 w 40"/>
                  <a:gd name="T19" fmla="*/ 0 h 40"/>
                  <a:gd name="T20" fmla="*/ 27 w 40"/>
                  <a:gd name="T21" fmla="*/ 1 h 40"/>
                  <a:gd name="T22" fmla="*/ 31 w 40"/>
                  <a:gd name="T23" fmla="*/ 3 h 40"/>
                  <a:gd name="T24" fmla="*/ 34 w 40"/>
                  <a:gd name="T25" fmla="*/ 5 h 40"/>
                  <a:gd name="T26" fmla="*/ 37 w 40"/>
                  <a:gd name="T27" fmla="*/ 9 h 40"/>
                  <a:gd name="T28" fmla="*/ 39 w 40"/>
                  <a:gd name="T29" fmla="*/ 12 h 40"/>
                  <a:gd name="T30" fmla="*/ 40 w 40"/>
                  <a:gd name="T31" fmla="*/ 16 h 40"/>
                  <a:gd name="T32" fmla="*/ 40 w 40"/>
                  <a:gd name="T33" fmla="*/ 19 h 40"/>
                  <a:gd name="T34" fmla="*/ 39 w 40"/>
                  <a:gd name="T35" fmla="*/ 27 h 40"/>
                  <a:gd name="T36" fmla="*/ 34 w 40"/>
                  <a:gd name="T37" fmla="*/ 34 h 40"/>
                  <a:gd name="T38" fmla="*/ 27 w 40"/>
                  <a:gd name="T39" fmla="*/ 39 h 40"/>
                  <a:gd name="T40" fmla="*/ 21 w 40"/>
                  <a:gd name="T41" fmla="*/ 40 h 40"/>
                  <a:gd name="T42" fmla="*/ 16 w 40"/>
                  <a:gd name="T43" fmla="*/ 40 h 40"/>
                  <a:gd name="T44" fmla="*/ 13 w 40"/>
                  <a:gd name="T45" fmla="*/ 39 h 40"/>
                  <a:gd name="T46" fmla="*/ 9 w 40"/>
                  <a:gd name="T47" fmla="*/ 36 h 40"/>
                  <a:gd name="T48" fmla="*/ 6 w 40"/>
                  <a:gd name="T49" fmla="*/ 34 h 40"/>
                  <a:gd name="T50" fmla="*/ 3 w 40"/>
                  <a:gd name="T51" fmla="*/ 31 h 40"/>
                  <a:gd name="T52" fmla="*/ 1 w 40"/>
                  <a:gd name="T53" fmla="*/ 27 h 40"/>
                  <a:gd name="T54" fmla="*/ 0 w 40"/>
                  <a:gd name="T55" fmla="*/ 24 h 40"/>
                  <a:gd name="T56" fmla="*/ 0 w 40"/>
                  <a:gd name="T57" fmla="*/ 19 h 4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40"/>
                  <a:gd name="T88" fmla="*/ 0 h 40"/>
                  <a:gd name="T89" fmla="*/ 40 w 40"/>
                  <a:gd name="T90" fmla="*/ 40 h 4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40" h="40">
                    <a:moveTo>
                      <a:pt x="0" y="19"/>
                    </a:moveTo>
                    <a:lnTo>
                      <a:pt x="0" y="16"/>
                    </a:lnTo>
                    <a:lnTo>
                      <a:pt x="1" y="12"/>
                    </a:lnTo>
                    <a:lnTo>
                      <a:pt x="3" y="9"/>
                    </a:lnTo>
                    <a:lnTo>
                      <a:pt x="6" y="5"/>
                    </a:lnTo>
                    <a:lnTo>
                      <a:pt x="9" y="3"/>
                    </a:lnTo>
                    <a:lnTo>
                      <a:pt x="13" y="1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4" y="0"/>
                    </a:lnTo>
                    <a:lnTo>
                      <a:pt x="27" y="1"/>
                    </a:lnTo>
                    <a:lnTo>
                      <a:pt x="31" y="3"/>
                    </a:lnTo>
                    <a:lnTo>
                      <a:pt x="34" y="5"/>
                    </a:lnTo>
                    <a:lnTo>
                      <a:pt x="37" y="9"/>
                    </a:lnTo>
                    <a:lnTo>
                      <a:pt x="39" y="12"/>
                    </a:lnTo>
                    <a:lnTo>
                      <a:pt x="40" y="16"/>
                    </a:lnTo>
                    <a:lnTo>
                      <a:pt x="40" y="19"/>
                    </a:lnTo>
                    <a:lnTo>
                      <a:pt x="39" y="27"/>
                    </a:lnTo>
                    <a:lnTo>
                      <a:pt x="34" y="34"/>
                    </a:lnTo>
                    <a:lnTo>
                      <a:pt x="27" y="39"/>
                    </a:lnTo>
                    <a:lnTo>
                      <a:pt x="21" y="40"/>
                    </a:lnTo>
                    <a:lnTo>
                      <a:pt x="16" y="40"/>
                    </a:lnTo>
                    <a:lnTo>
                      <a:pt x="13" y="39"/>
                    </a:lnTo>
                    <a:lnTo>
                      <a:pt x="9" y="36"/>
                    </a:lnTo>
                    <a:lnTo>
                      <a:pt x="6" y="34"/>
                    </a:lnTo>
                    <a:lnTo>
                      <a:pt x="3" y="31"/>
                    </a:lnTo>
                    <a:lnTo>
                      <a:pt x="1" y="27"/>
                    </a:lnTo>
                    <a:lnTo>
                      <a:pt x="0" y="24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08" name="Freeform 375"/>
              <p:cNvSpPr>
                <a:spLocks/>
              </p:cNvSpPr>
              <p:nvPr/>
            </p:nvSpPr>
            <p:spPr bwMode="auto">
              <a:xfrm flipH="1">
                <a:off x="3517" y="1189"/>
                <a:ext cx="75" cy="62"/>
              </a:xfrm>
              <a:custGeom>
                <a:avLst/>
                <a:gdLst>
                  <a:gd name="T0" fmla="*/ 151 w 198"/>
                  <a:gd name="T1" fmla="*/ 0 h 162"/>
                  <a:gd name="T2" fmla="*/ 151 w 198"/>
                  <a:gd name="T3" fmla="*/ 114 h 162"/>
                  <a:gd name="T4" fmla="*/ 23 w 198"/>
                  <a:gd name="T5" fmla="*/ 114 h 162"/>
                  <a:gd name="T6" fmla="*/ 0 w 198"/>
                  <a:gd name="T7" fmla="*/ 162 h 162"/>
                  <a:gd name="T8" fmla="*/ 198 w 198"/>
                  <a:gd name="T9" fmla="*/ 162 h 162"/>
                  <a:gd name="T10" fmla="*/ 198 w 198"/>
                  <a:gd name="T11" fmla="*/ 0 h 162"/>
                  <a:gd name="T12" fmla="*/ 151 w 198"/>
                  <a:gd name="T13" fmla="*/ 0 h 16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8"/>
                  <a:gd name="T22" fmla="*/ 0 h 162"/>
                  <a:gd name="T23" fmla="*/ 198 w 198"/>
                  <a:gd name="T24" fmla="*/ 162 h 16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8" h="162">
                    <a:moveTo>
                      <a:pt x="151" y="0"/>
                    </a:moveTo>
                    <a:lnTo>
                      <a:pt x="151" y="114"/>
                    </a:lnTo>
                    <a:lnTo>
                      <a:pt x="23" y="114"/>
                    </a:lnTo>
                    <a:lnTo>
                      <a:pt x="0" y="162"/>
                    </a:lnTo>
                    <a:lnTo>
                      <a:pt x="198" y="162"/>
                    </a:lnTo>
                    <a:lnTo>
                      <a:pt x="198" y="0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1272" name="Group 376"/>
            <p:cNvGrpSpPr>
              <a:grpSpLocks/>
            </p:cNvGrpSpPr>
            <p:nvPr/>
          </p:nvGrpSpPr>
          <p:grpSpPr bwMode="auto">
            <a:xfrm>
              <a:off x="96" y="1179"/>
              <a:ext cx="484" cy="414"/>
              <a:chOff x="3264" y="1032"/>
              <a:chExt cx="432" cy="432"/>
            </a:xfrm>
          </p:grpSpPr>
          <p:sp>
            <p:nvSpPr>
              <p:cNvPr id="11277" name="AutoShape 377"/>
              <p:cNvSpPr>
                <a:spLocks noChangeAspect="1" noChangeArrowheads="1" noTextEdit="1"/>
              </p:cNvSpPr>
              <p:nvPr/>
            </p:nvSpPr>
            <p:spPr bwMode="auto">
              <a:xfrm flipH="1">
                <a:off x="3264" y="1032"/>
                <a:ext cx="432" cy="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78" name="Freeform 378"/>
              <p:cNvSpPr>
                <a:spLocks/>
              </p:cNvSpPr>
              <p:nvPr/>
            </p:nvSpPr>
            <p:spPr bwMode="auto">
              <a:xfrm flipH="1">
                <a:off x="3284" y="1051"/>
                <a:ext cx="401" cy="402"/>
              </a:xfrm>
              <a:custGeom>
                <a:avLst/>
                <a:gdLst>
                  <a:gd name="T0" fmla="*/ 107 w 1059"/>
                  <a:gd name="T1" fmla="*/ 1062 h 1062"/>
                  <a:gd name="T2" fmla="*/ 85 w 1059"/>
                  <a:gd name="T3" fmla="*/ 1060 h 1062"/>
                  <a:gd name="T4" fmla="*/ 66 w 1059"/>
                  <a:gd name="T5" fmla="*/ 1054 h 1062"/>
                  <a:gd name="T6" fmla="*/ 47 w 1059"/>
                  <a:gd name="T7" fmla="*/ 1044 h 1062"/>
                  <a:gd name="T8" fmla="*/ 31 w 1059"/>
                  <a:gd name="T9" fmla="*/ 1031 h 1062"/>
                  <a:gd name="T10" fmla="*/ 18 w 1059"/>
                  <a:gd name="T11" fmla="*/ 1015 h 1062"/>
                  <a:gd name="T12" fmla="*/ 8 w 1059"/>
                  <a:gd name="T13" fmla="*/ 996 h 1062"/>
                  <a:gd name="T14" fmla="*/ 2 w 1059"/>
                  <a:gd name="T15" fmla="*/ 977 h 1062"/>
                  <a:gd name="T16" fmla="*/ 0 w 1059"/>
                  <a:gd name="T17" fmla="*/ 955 h 1062"/>
                  <a:gd name="T18" fmla="*/ 0 w 1059"/>
                  <a:gd name="T19" fmla="*/ 107 h 1062"/>
                  <a:gd name="T20" fmla="*/ 2 w 1059"/>
                  <a:gd name="T21" fmla="*/ 85 h 1062"/>
                  <a:gd name="T22" fmla="*/ 8 w 1059"/>
                  <a:gd name="T23" fmla="*/ 65 h 1062"/>
                  <a:gd name="T24" fmla="*/ 18 w 1059"/>
                  <a:gd name="T25" fmla="*/ 47 h 1062"/>
                  <a:gd name="T26" fmla="*/ 31 w 1059"/>
                  <a:gd name="T27" fmla="*/ 31 h 1062"/>
                  <a:gd name="T28" fmla="*/ 47 w 1059"/>
                  <a:gd name="T29" fmla="*/ 18 h 1062"/>
                  <a:gd name="T30" fmla="*/ 66 w 1059"/>
                  <a:gd name="T31" fmla="*/ 8 h 1062"/>
                  <a:gd name="T32" fmla="*/ 85 w 1059"/>
                  <a:gd name="T33" fmla="*/ 2 h 1062"/>
                  <a:gd name="T34" fmla="*/ 107 w 1059"/>
                  <a:gd name="T35" fmla="*/ 0 h 1062"/>
                  <a:gd name="T36" fmla="*/ 952 w 1059"/>
                  <a:gd name="T37" fmla="*/ 0 h 1062"/>
                  <a:gd name="T38" fmla="*/ 974 w 1059"/>
                  <a:gd name="T39" fmla="*/ 2 h 1062"/>
                  <a:gd name="T40" fmla="*/ 993 w 1059"/>
                  <a:gd name="T41" fmla="*/ 8 h 1062"/>
                  <a:gd name="T42" fmla="*/ 1012 w 1059"/>
                  <a:gd name="T43" fmla="*/ 18 h 1062"/>
                  <a:gd name="T44" fmla="*/ 1028 w 1059"/>
                  <a:gd name="T45" fmla="*/ 31 h 1062"/>
                  <a:gd name="T46" fmla="*/ 1041 w 1059"/>
                  <a:gd name="T47" fmla="*/ 47 h 1062"/>
                  <a:gd name="T48" fmla="*/ 1051 w 1059"/>
                  <a:gd name="T49" fmla="*/ 65 h 1062"/>
                  <a:gd name="T50" fmla="*/ 1057 w 1059"/>
                  <a:gd name="T51" fmla="*/ 85 h 1062"/>
                  <a:gd name="T52" fmla="*/ 1059 w 1059"/>
                  <a:gd name="T53" fmla="*/ 107 h 1062"/>
                  <a:gd name="T54" fmla="*/ 1059 w 1059"/>
                  <a:gd name="T55" fmla="*/ 955 h 1062"/>
                  <a:gd name="T56" fmla="*/ 1057 w 1059"/>
                  <a:gd name="T57" fmla="*/ 977 h 1062"/>
                  <a:gd name="T58" fmla="*/ 1051 w 1059"/>
                  <a:gd name="T59" fmla="*/ 996 h 1062"/>
                  <a:gd name="T60" fmla="*/ 1041 w 1059"/>
                  <a:gd name="T61" fmla="*/ 1015 h 1062"/>
                  <a:gd name="T62" fmla="*/ 1028 w 1059"/>
                  <a:gd name="T63" fmla="*/ 1031 h 1062"/>
                  <a:gd name="T64" fmla="*/ 1012 w 1059"/>
                  <a:gd name="T65" fmla="*/ 1044 h 1062"/>
                  <a:gd name="T66" fmla="*/ 993 w 1059"/>
                  <a:gd name="T67" fmla="*/ 1054 h 1062"/>
                  <a:gd name="T68" fmla="*/ 974 w 1059"/>
                  <a:gd name="T69" fmla="*/ 1060 h 1062"/>
                  <a:gd name="T70" fmla="*/ 952 w 1059"/>
                  <a:gd name="T71" fmla="*/ 1062 h 1062"/>
                  <a:gd name="T72" fmla="*/ 107 w 1059"/>
                  <a:gd name="T73" fmla="*/ 1062 h 106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059"/>
                  <a:gd name="T112" fmla="*/ 0 h 1062"/>
                  <a:gd name="T113" fmla="*/ 1059 w 1059"/>
                  <a:gd name="T114" fmla="*/ 1062 h 106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059" h="1062">
                    <a:moveTo>
                      <a:pt x="107" y="1062"/>
                    </a:moveTo>
                    <a:lnTo>
                      <a:pt x="85" y="1060"/>
                    </a:lnTo>
                    <a:lnTo>
                      <a:pt x="66" y="1054"/>
                    </a:lnTo>
                    <a:lnTo>
                      <a:pt x="47" y="1044"/>
                    </a:lnTo>
                    <a:lnTo>
                      <a:pt x="31" y="1031"/>
                    </a:lnTo>
                    <a:lnTo>
                      <a:pt x="18" y="1015"/>
                    </a:lnTo>
                    <a:lnTo>
                      <a:pt x="8" y="996"/>
                    </a:lnTo>
                    <a:lnTo>
                      <a:pt x="2" y="977"/>
                    </a:lnTo>
                    <a:lnTo>
                      <a:pt x="0" y="955"/>
                    </a:lnTo>
                    <a:lnTo>
                      <a:pt x="0" y="107"/>
                    </a:lnTo>
                    <a:lnTo>
                      <a:pt x="2" y="85"/>
                    </a:lnTo>
                    <a:lnTo>
                      <a:pt x="8" y="65"/>
                    </a:lnTo>
                    <a:lnTo>
                      <a:pt x="18" y="47"/>
                    </a:lnTo>
                    <a:lnTo>
                      <a:pt x="31" y="31"/>
                    </a:lnTo>
                    <a:lnTo>
                      <a:pt x="47" y="18"/>
                    </a:lnTo>
                    <a:lnTo>
                      <a:pt x="66" y="8"/>
                    </a:lnTo>
                    <a:lnTo>
                      <a:pt x="85" y="2"/>
                    </a:lnTo>
                    <a:lnTo>
                      <a:pt x="107" y="0"/>
                    </a:lnTo>
                    <a:lnTo>
                      <a:pt x="952" y="0"/>
                    </a:lnTo>
                    <a:lnTo>
                      <a:pt x="974" y="2"/>
                    </a:lnTo>
                    <a:lnTo>
                      <a:pt x="993" y="8"/>
                    </a:lnTo>
                    <a:lnTo>
                      <a:pt x="1012" y="18"/>
                    </a:lnTo>
                    <a:lnTo>
                      <a:pt x="1028" y="31"/>
                    </a:lnTo>
                    <a:lnTo>
                      <a:pt x="1041" y="47"/>
                    </a:lnTo>
                    <a:lnTo>
                      <a:pt x="1051" y="65"/>
                    </a:lnTo>
                    <a:lnTo>
                      <a:pt x="1057" y="85"/>
                    </a:lnTo>
                    <a:lnTo>
                      <a:pt x="1059" y="107"/>
                    </a:lnTo>
                    <a:lnTo>
                      <a:pt x="1059" y="955"/>
                    </a:lnTo>
                    <a:lnTo>
                      <a:pt x="1057" y="977"/>
                    </a:lnTo>
                    <a:lnTo>
                      <a:pt x="1051" y="996"/>
                    </a:lnTo>
                    <a:lnTo>
                      <a:pt x="1041" y="1015"/>
                    </a:lnTo>
                    <a:lnTo>
                      <a:pt x="1028" y="1031"/>
                    </a:lnTo>
                    <a:lnTo>
                      <a:pt x="1012" y="1044"/>
                    </a:lnTo>
                    <a:lnTo>
                      <a:pt x="993" y="1054"/>
                    </a:lnTo>
                    <a:lnTo>
                      <a:pt x="974" y="1060"/>
                    </a:lnTo>
                    <a:lnTo>
                      <a:pt x="952" y="1062"/>
                    </a:lnTo>
                    <a:lnTo>
                      <a:pt x="107" y="106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79" name="Freeform 379"/>
              <p:cNvSpPr>
                <a:spLocks/>
              </p:cNvSpPr>
              <p:nvPr/>
            </p:nvSpPr>
            <p:spPr bwMode="auto">
              <a:xfrm flipH="1">
                <a:off x="3485" y="1176"/>
                <a:ext cx="155" cy="175"/>
              </a:xfrm>
              <a:custGeom>
                <a:avLst/>
                <a:gdLst>
                  <a:gd name="T0" fmla="*/ 206 w 411"/>
                  <a:gd name="T1" fmla="*/ 0 h 465"/>
                  <a:gd name="T2" fmla="*/ 140 w 411"/>
                  <a:gd name="T3" fmla="*/ 151 h 465"/>
                  <a:gd name="T4" fmla="*/ 115 w 411"/>
                  <a:gd name="T5" fmla="*/ 158 h 465"/>
                  <a:gd name="T6" fmla="*/ 89 w 411"/>
                  <a:gd name="T7" fmla="*/ 170 h 465"/>
                  <a:gd name="T8" fmla="*/ 65 w 411"/>
                  <a:gd name="T9" fmla="*/ 185 h 465"/>
                  <a:gd name="T10" fmla="*/ 44 w 411"/>
                  <a:gd name="T11" fmla="*/ 205 h 465"/>
                  <a:gd name="T12" fmla="*/ 26 w 411"/>
                  <a:gd name="T13" fmla="*/ 229 h 465"/>
                  <a:gd name="T14" fmla="*/ 12 w 411"/>
                  <a:gd name="T15" fmla="*/ 259 h 465"/>
                  <a:gd name="T16" fmla="*/ 3 w 411"/>
                  <a:gd name="T17" fmla="*/ 294 h 465"/>
                  <a:gd name="T18" fmla="*/ 0 w 411"/>
                  <a:gd name="T19" fmla="*/ 333 h 465"/>
                  <a:gd name="T20" fmla="*/ 2 w 411"/>
                  <a:gd name="T21" fmla="*/ 363 h 465"/>
                  <a:gd name="T22" fmla="*/ 8 w 411"/>
                  <a:gd name="T23" fmla="*/ 394 h 465"/>
                  <a:gd name="T24" fmla="*/ 18 w 411"/>
                  <a:gd name="T25" fmla="*/ 427 h 465"/>
                  <a:gd name="T26" fmla="*/ 33 w 411"/>
                  <a:gd name="T27" fmla="*/ 453 h 465"/>
                  <a:gd name="T28" fmla="*/ 40 w 411"/>
                  <a:gd name="T29" fmla="*/ 463 h 465"/>
                  <a:gd name="T30" fmla="*/ 410 w 411"/>
                  <a:gd name="T31" fmla="*/ 465 h 465"/>
                  <a:gd name="T32" fmla="*/ 411 w 411"/>
                  <a:gd name="T33" fmla="*/ 0 h 465"/>
                  <a:gd name="T34" fmla="*/ 206 w 411"/>
                  <a:gd name="T35" fmla="*/ 0 h 46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11"/>
                  <a:gd name="T55" fmla="*/ 0 h 465"/>
                  <a:gd name="T56" fmla="*/ 411 w 411"/>
                  <a:gd name="T57" fmla="*/ 465 h 46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11" h="465">
                    <a:moveTo>
                      <a:pt x="206" y="0"/>
                    </a:moveTo>
                    <a:lnTo>
                      <a:pt x="140" y="151"/>
                    </a:lnTo>
                    <a:lnTo>
                      <a:pt x="115" y="158"/>
                    </a:lnTo>
                    <a:lnTo>
                      <a:pt x="89" y="170"/>
                    </a:lnTo>
                    <a:lnTo>
                      <a:pt x="65" y="185"/>
                    </a:lnTo>
                    <a:lnTo>
                      <a:pt x="44" y="205"/>
                    </a:lnTo>
                    <a:lnTo>
                      <a:pt x="26" y="229"/>
                    </a:lnTo>
                    <a:lnTo>
                      <a:pt x="12" y="259"/>
                    </a:lnTo>
                    <a:lnTo>
                      <a:pt x="3" y="294"/>
                    </a:lnTo>
                    <a:lnTo>
                      <a:pt x="0" y="333"/>
                    </a:lnTo>
                    <a:lnTo>
                      <a:pt x="2" y="363"/>
                    </a:lnTo>
                    <a:lnTo>
                      <a:pt x="8" y="394"/>
                    </a:lnTo>
                    <a:lnTo>
                      <a:pt x="18" y="427"/>
                    </a:lnTo>
                    <a:lnTo>
                      <a:pt x="33" y="453"/>
                    </a:lnTo>
                    <a:lnTo>
                      <a:pt x="40" y="463"/>
                    </a:lnTo>
                    <a:lnTo>
                      <a:pt x="410" y="465"/>
                    </a:lnTo>
                    <a:lnTo>
                      <a:pt x="411" y="0"/>
                    </a:ln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80" name="Freeform 380"/>
              <p:cNvSpPr>
                <a:spLocks/>
              </p:cNvSpPr>
              <p:nvPr/>
            </p:nvSpPr>
            <p:spPr bwMode="auto">
              <a:xfrm flipH="1">
                <a:off x="3503" y="1194"/>
                <a:ext cx="119" cy="139"/>
              </a:xfrm>
              <a:custGeom>
                <a:avLst/>
                <a:gdLst>
                  <a:gd name="T0" fmla="*/ 0 w 315"/>
                  <a:gd name="T1" fmla="*/ 283 h 367"/>
                  <a:gd name="T2" fmla="*/ 3 w 315"/>
                  <a:gd name="T3" fmla="*/ 245 h 367"/>
                  <a:gd name="T4" fmla="*/ 14 w 315"/>
                  <a:gd name="T5" fmla="*/ 215 h 367"/>
                  <a:gd name="T6" fmla="*/ 28 w 315"/>
                  <a:gd name="T7" fmla="*/ 192 h 367"/>
                  <a:gd name="T8" fmla="*/ 46 w 315"/>
                  <a:gd name="T9" fmla="*/ 175 h 367"/>
                  <a:gd name="T10" fmla="*/ 64 w 315"/>
                  <a:gd name="T11" fmla="*/ 162 h 367"/>
                  <a:gd name="T12" fmla="*/ 83 w 315"/>
                  <a:gd name="T13" fmla="*/ 154 h 367"/>
                  <a:gd name="T14" fmla="*/ 99 w 315"/>
                  <a:gd name="T15" fmla="*/ 149 h 367"/>
                  <a:gd name="T16" fmla="*/ 112 w 315"/>
                  <a:gd name="T17" fmla="*/ 147 h 367"/>
                  <a:gd name="T18" fmla="*/ 126 w 315"/>
                  <a:gd name="T19" fmla="*/ 146 h 367"/>
                  <a:gd name="T20" fmla="*/ 189 w 315"/>
                  <a:gd name="T21" fmla="*/ 0 h 367"/>
                  <a:gd name="T22" fmla="*/ 315 w 315"/>
                  <a:gd name="T23" fmla="*/ 0 h 367"/>
                  <a:gd name="T24" fmla="*/ 313 w 315"/>
                  <a:gd name="T25" fmla="*/ 367 h 367"/>
                  <a:gd name="T26" fmla="*/ 18 w 315"/>
                  <a:gd name="T27" fmla="*/ 366 h 367"/>
                  <a:gd name="T28" fmla="*/ 10 w 315"/>
                  <a:gd name="T29" fmla="*/ 349 h 367"/>
                  <a:gd name="T30" fmla="*/ 5 w 315"/>
                  <a:gd name="T31" fmla="*/ 328 h 367"/>
                  <a:gd name="T32" fmla="*/ 1 w 315"/>
                  <a:gd name="T33" fmla="*/ 305 h 367"/>
                  <a:gd name="T34" fmla="*/ 0 w 315"/>
                  <a:gd name="T35" fmla="*/ 283 h 3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15"/>
                  <a:gd name="T55" fmla="*/ 0 h 367"/>
                  <a:gd name="T56" fmla="*/ 315 w 315"/>
                  <a:gd name="T57" fmla="*/ 367 h 3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15" h="367">
                    <a:moveTo>
                      <a:pt x="0" y="283"/>
                    </a:moveTo>
                    <a:lnTo>
                      <a:pt x="3" y="245"/>
                    </a:lnTo>
                    <a:lnTo>
                      <a:pt x="14" y="215"/>
                    </a:lnTo>
                    <a:lnTo>
                      <a:pt x="28" y="192"/>
                    </a:lnTo>
                    <a:lnTo>
                      <a:pt x="46" y="175"/>
                    </a:lnTo>
                    <a:lnTo>
                      <a:pt x="64" y="162"/>
                    </a:lnTo>
                    <a:lnTo>
                      <a:pt x="83" y="154"/>
                    </a:lnTo>
                    <a:lnTo>
                      <a:pt x="99" y="149"/>
                    </a:lnTo>
                    <a:lnTo>
                      <a:pt x="112" y="147"/>
                    </a:lnTo>
                    <a:lnTo>
                      <a:pt x="126" y="146"/>
                    </a:lnTo>
                    <a:lnTo>
                      <a:pt x="189" y="0"/>
                    </a:lnTo>
                    <a:lnTo>
                      <a:pt x="315" y="0"/>
                    </a:lnTo>
                    <a:lnTo>
                      <a:pt x="313" y="367"/>
                    </a:lnTo>
                    <a:lnTo>
                      <a:pt x="18" y="366"/>
                    </a:lnTo>
                    <a:lnTo>
                      <a:pt x="10" y="349"/>
                    </a:lnTo>
                    <a:lnTo>
                      <a:pt x="5" y="328"/>
                    </a:lnTo>
                    <a:lnTo>
                      <a:pt x="1" y="305"/>
                    </a:lnTo>
                    <a:lnTo>
                      <a:pt x="0" y="28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81" name="Rectangle 381"/>
              <p:cNvSpPr>
                <a:spLocks noChangeArrowheads="1"/>
              </p:cNvSpPr>
              <p:nvPr/>
            </p:nvSpPr>
            <p:spPr bwMode="auto">
              <a:xfrm flipH="1">
                <a:off x="3272" y="1116"/>
                <a:ext cx="234" cy="23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82" name="Rectangle 382"/>
              <p:cNvSpPr>
                <a:spLocks noChangeArrowheads="1"/>
              </p:cNvSpPr>
              <p:nvPr/>
            </p:nvSpPr>
            <p:spPr bwMode="auto">
              <a:xfrm flipH="1">
                <a:off x="3289" y="1134"/>
                <a:ext cx="199" cy="20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83" name="Freeform 383"/>
              <p:cNvSpPr>
                <a:spLocks/>
              </p:cNvSpPr>
              <p:nvPr/>
            </p:nvSpPr>
            <p:spPr bwMode="auto">
              <a:xfrm flipH="1">
                <a:off x="3584" y="1273"/>
                <a:ext cx="24" cy="24"/>
              </a:xfrm>
              <a:custGeom>
                <a:avLst/>
                <a:gdLst>
                  <a:gd name="T0" fmla="*/ 32 w 64"/>
                  <a:gd name="T1" fmla="*/ 65 h 65"/>
                  <a:gd name="T2" fmla="*/ 45 w 64"/>
                  <a:gd name="T3" fmla="*/ 62 h 65"/>
                  <a:gd name="T4" fmla="*/ 55 w 64"/>
                  <a:gd name="T5" fmla="*/ 55 h 65"/>
                  <a:gd name="T6" fmla="*/ 62 w 64"/>
                  <a:gd name="T7" fmla="*/ 45 h 65"/>
                  <a:gd name="T8" fmla="*/ 64 w 64"/>
                  <a:gd name="T9" fmla="*/ 32 h 65"/>
                  <a:gd name="T10" fmla="*/ 62 w 64"/>
                  <a:gd name="T11" fmla="*/ 20 h 65"/>
                  <a:gd name="T12" fmla="*/ 55 w 64"/>
                  <a:gd name="T13" fmla="*/ 9 h 65"/>
                  <a:gd name="T14" fmla="*/ 45 w 64"/>
                  <a:gd name="T15" fmla="*/ 2 h 65"/>
                  <a:gd name="T16" fmla="*/ 32 w 64"/>
                  <a:gd name="T17" fmla="*/ 0 h 65"/>
                  <a:gd name="T18" fmla="*/ 19 w 64"/>
                  <a:gd name="T19" fmla="*/ 2 h 65"/>
                  <a:gd name="T20" fmla="*/ 9 w 64"/>
                  <a:gd name="T21" fmla="*/ 9 h 65"/>
                  <a:gd name="T22" fmla="*/ 2 w 64"/>
                  <a:gd name="T23" fmla="*/ 20 h 65"/>
                  <a:gd name="T24" fmla="*/ 0 w 64"/>
                  <a:gd name="T25" fmla="*/ 32 h 65"/>
                  <a:gd name="T26" fmla="*/ 2 w 64"/>
                  <a:gd name="T27" fmla="*/ 45 h 65"/>
                  <a:gd name="T28" fmla="*/ 9 w 64"/>
                  <a:gd name="T29" fmla="*/ 55 h 65"/>
                  <a:gd name="T30" fmla="*/ 19 w 64"/>
                  <a:gd name="T31" fmla="*/ 62 h 65"/>
                  <a:gd name="T32" fmla="*/ 32 w 64"/>
                  <a:gd name="T33" fmla="*/ 65 h 6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4"/>
                  <a:gd name="T52" fmla="*/ 0 h 65"/>
                  <a:gd name="T53" fmla="*/ 64 w 64"/>
                  <a:gd name="T54" fmla="*/ 65 h 6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4" h="65">
                    <a:moveTo>
                      <a:pt x="32" y="65"/>
                    </a:moveTo>
                    <a:lnTo>
                      <a:pt x="45" y="62"/>
                    </a:lnTo>
                    <a:lnTo>
                      <a:pt x="55" y="55"/>
                    </a:lnTo>
                    <a:lnTo>
                      <a:pt x="62" y="45"/>
                    </a:lnTo>
                    <a:lnTo>
                      <a:pt x="64" y="32"/>
                    </a:lnTo>
                    <a:lnTo>
                      <a:pt x="62" y="20"/>
                    </a:lnTo>
                    <a:lnTo>
                      <a:pt x="55" y="9"/>
                    </a:lnTo>
                    <a:lnTo>
                      <a:pt x="45" y="2"/>
                    </a:lnTo>
                    <a:lnTo>
                      <a:pt x="32" y="0"/>
                    </a:lnTo>
                    <a:lnTo>
                      <a:pt x="19" y="2"/>
                    </a:lnTo>
                    <a:lnTo>
                      <a:pt x="9" y="9"/>
                    </a:lnTo>
                    <a:lnTo>
                      <a:pt x="2" y="20"/>
                    </a:lnTo>
                    <a:lnTo>
                      <a:pt x="0" y="32"/>
                    </a:lnTo>
                    <a:lnTo>
                      <a:pt x="2" y="45"/>
                    </a:lnTo>
                    <a:lnTo>
                      <a:pt x="9" y="55"/>
                    </a:lnTo>
                    <a:lnTo>
                      <a:pt x="19" y="62"/>
                    </a:lnTo>
                    <a:lnTo>
                      <a:pt x="32" y="6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84" name="Rectangle 384"/>
              <p:cNvSpPr>
                <a:spLocks noChangeArrowheads="1"/>
              </p:cNvSpPr>
              <p:nvPr/>
            </p:nvSpPr>
            <p:spPr bwMode="auto">
              <a:xfrm flipH="1">
                <a:off x="3590" y="1315"/>
                <a:ext cx="61" cy="48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85" name="Rectangle 385"/>
              <p:cNvSpPr>
                <a:spLocks noChangeArrowheads="1"/>
              </p:cNvSpPr>
              <p:nvPr/>
            </p:nvSpPr>
            <p:spPr bwMode="auto">
              <a:xfrm flipH="1">
                <a:off x="3608" y="1333"/>
                <a:ext cx="24" cy="1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86" name="Freeform 386"/>
              <p:cNvSpPr>
                <a:spLocks/>
              </p:cNvSpPr>
              <p:nvPr/>
            </p:nvSpPr>
            <p:spPr bwMode="auto">
              <a:xfrm flipH="1">
                <a:off x="3502" y="1313"/>
                <a:ext cx="81" cy="80"/>
              </a:xfrm>
              <a:custGeom>
                <a:avLst/>
                <a:gdLst>
                  <a:gd name="T0" fmla="*/ 106 w 211"/>
                  <a:gd name="T1" fmla="*/ 211 h 211"/>
                  <a:gd name="T2" fmla="*/ 116 w 211"/>
                  <a:gd name="T3" fmla="*/ 211 h 211"/>
                  <a:gd name="T4" fmla="*/ 127 w 211"/>
                  <a:gd name="T5" fmla="*/ 209 h 211"/>
                  <a:gd name="T6" fmla="*/ 136 w 211"/>
                  <a:gd name="T7" fmla="*/ 207 h 211"/>
                  <a:gd name="T8" fmla="*/ 146 w 211"/>
                  <a:gd name="T9" fmla="*/ 203 h 211"/>
                  <a:gd name="T10" fmla="*/ 155 w 211"/>
                  <a:gd name="T11" fmla="*/ 198 h 211"/>
                  <a:gd name="T12" fmla="*/ 163 w 211"/>
                  <a:gd name="T13" fmla="*/ 193 h 211"/>
                  <a:gd name="T14" fmla="*/ 171 w 211"/>
                  <a:gd name="T15" fmla="*/ 187 h 211"/>
                  <a:gd name="T16" fmla="*/ 180 w 211"/>
                  <a:gd name="T17" fmla="*/ 180 h 211"/>
                  <a:gd name="T18" fmla="*/ 193 w 211"/>
                  <a:gd name="T19" fmla="*/ 164 h 211"/>
                  <a:gd name="T20" fmla="*/ 203 w 211"/>
                  <a:gd name="T21" fmla="*/ 145 h 211"/>
                  <a:gd name="T22" fmla="*/ 208 w 211"/>
                  <a:gd name="T23" fmla="*/ 126 h 211"/>
                  <a:gd name="T24" fmla="*/ 211 w 211"/>
                  <a:gd name="T25" fmla="*/ 105 h 211"/>
                  <a:gd name="T26" fmla="*/ 208 w 211"/>
                  <a:gd name="T27" fmla="*/ 84 h 211"/>
                  <a:gd name="T28" fmla="*/ 203 w 211"/>
                  <a:gd name="T29" fmla="*/ 65 h 211"/>
                  <a:gd name="T30" fmla="*/ 193 w 211"/>
                  <a:gd name="T31" fmla="*/ 46 h 211"/>
                  <a:gd name="T32" fmla="*/ 180 w 211"/>
                  <a:gd name="T33" fmla="*/ 30 h 211"/>
                  <a:gd name="T34" fmla="*/ 171 w 211"/>
                  <a:gd name="T35" fmla="*/ 23 h 211"/>
                  <a:gd name="T36" fmla="*/ 163 w 211"/>
                  <a:gd name="T37" fmla="*/ 18 h 211"/>
                  <a:gd name="T38" fmla="*/ 155 w 211"/>
                  <a:gd name="T39" fmla="*/ 12 h 211"/>
                  <a:gd name="T40" fmla="*/ 146 w 211"/>
                  <a:gd name="T41" fmla="*/ 8 h 211"/>
                  <a:gd name="T42" fmla="*/ 136 w 211"/>
                  <a:gd name="T43" fmla="*/ 5 h 211"/>
                  <a:gd name="T44" fmla="*/ 127 w 211"/>
                  <a:gd name="T45" fmla="*/ 3 h 211"/>
                  <a:gd name="T46" fmla="*/ 116 w 211"/>
                  <a:gd name="T47" fmla="*/ 0 h 211"/>
                  <a:gd name="T48" fmla="*/ 106 w 211"/>
                  <a:gd name="T49" fmla="*/ 0 h 211"/>
                  <a:gd name="T50" fmla="*/ 84 w 211"/>
                  <a:gd name="T51" fmla="*/ 3 h 211"/>
                  <a:gd name="T52" fmla="*/ 64 w 211"/>
                  <a:gd name="T53" fmla="*/ 8 h 211"/>
                  <a:gd name="T54" fmla="*/ 46 w 211"/>
                  <a:gd name="T55" fmla="*/ 19 h 211"/>
                  <a:gd name="T56" fmla="*/ 31 w 211"/>
                  <a:gd name="T57" fmla="*/ 31 h 211"/>
                  <a:gd name="T58" fmla="*/ 18 w 211"/>
                  <a:gd name="T59" fmla="*/ 46 h 211"/>
                  <a:gd name="T60" fmla="*/ 8 w 211"/>
                  <a:gd name="T61" fmla="*/ 65 h 211"/>
                  <a:gd name="T62" fmla="*/ 2 w 211"/>
                  <a:gd name="T63" fmla="*/ 84 h 211"/>
                  <a:gd name="T64" fmla="*/ 0 w 211"/>
                  <a:gd name="T65" fmla="*/ 105 h 211"/>
                  <a:gd name="T66" fmla="*/ 2 w 211"/>
                  <a:gd name="T67" fmla="*/ 126 h 211"/>
                  <a:gd name="T68" fmla="*/ 8 w 211"/>
                  <a:gd name="T69" fmla="*/ 145 h 211"/>
                  <a:gd name="T70" fmla="*/ 18 w 211"/>
                  <a:gd name="T71" fmla="*/ 164 h 211"/>
                  <a:gd name="T72" fmla="*/ 31 w 211"/>
                  <a:gd name="T73" fmla="*/ 180 h 211"/>
                  <a:gd name="T74" fmla="*/ 39 w 211"/>
                  <a:gd name="T75" fmla="*/ 187 h 211"/>
                  <a:gd name="T76" fmla="*/ 47 w 211"/>
                  <a:gd name="T77" fmla="*/ 193 h 211"/>
                  <a:gd name="T78" fmla="*/ 55 w 211"/>
                  <a:gd name="T79" fmla="*/ 198 h 211"/>
                  <a:gd name="T80" fmla="*/ 65 w 211"/>
                  <a:gd name="T81" fmla="*/ 203 h 211"/>
                  <a:gd name="T82" fmla="*/ 75 w 211"/>
                  <a:gd name="T83" fmla="*/ 207 h 211"/>
                  <a:gd name="T84" fmla="*/ 85 w 211"/>
                  <a:gd name="T85" fmla="*/ 209 h 211"/>
                  <a:gd name="T86" fmla="*/ 95 w 211"/>
                  <a:gd name="T87" fmla="*/ 211 h 211"/>
                  <a:gd name="T88" fmla="*/ 106 w 211"/>
                  <a:gd name="T89" fmla="*/ 211 h 21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11"/>
                  <a:gd name="T136" fmla="*/ 0 h 211"/>
                  <a:gd name="T137" fmla="*/ 211 w 211"/>
                  <a:gd name="T138" fmla="*/ 211 h 21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11" h="211">
                    <a:moveTo>
                      <a:pt x="106" y="211"/>
                    </a:moveTo>
                    <a:lnTo>
                      <a:pt x="116" y="211"/>
                    </a:lnTo>
                    <a:lnTo>
                      <a:pt x="127" y="209"/>
                    </a:lnTo>
                    <a:lnTo>
                      <a:pt x="136" y="207"/>
                    </a:lnTo>
                    <a:lnTo>
                      <a:pt x="146" y="203"/>
                    </a:lnTo>
                    <a:lnTo>
                      <a:pt x="155" y="198"/>
                    </a:lnTo>
                    <a:lnTo>
                      <a:pt x="163" y="193"/>
                    </a:lnTo>
                    <a:lnTo>
                      <a:pt x="171" y="187"/>
                    </a:lnTo>
                    <a:lnTo>
                      <a:pt x="180" y="180"/>
                    </a:lnTo>
                    <a:lnTo>
                      <a:pt x="193" y="164"/>
                    </a:lnTo>
                    <a:lnTo>
                      <a:pt x="203" y="145"/>
                    </a:lnTo>
                    <a:lnTo>
                      <a:pt x="208" y="126"/>
                    </a:lnTo>
                    <a:lnTo>
                      <a:pt x="211" y="105"/>
                    </a:lnTo>
                    <a:lnTo>
                      <a:pt x="208" y="84"/>
                    </a:lnTo>
                    <a:lnTo>
                      <a:pt x="203" y="65"/>
                    </a:lnTo>
                    <a:lnTo>
                      <a:pt x="193" y="46"/>
                    </a:lnTo>
                    <a:lnTo>
                      <a:pt x="180" y="30"/>
                    </a:lnTo>
                    <a:lnTo>
                      <a:pt x="171" y="23"/>
                    </a:lnTo>
                    <a:lnTo>
                      <a:pt x="163" y="18"/>
                    </a:lnTo>
                    <a:lnTo>
                      <a:pt x="155" y="12"/>
                    </a:lnTo>
                    <a:lnTo>
                      <a:pt x="146" y="8"/>
                    </a:lnTo>
                    <a:lnTo>
                      <a:pt x="136" y="5"/>
                    </a:lnTo>
                    <a:lnTo>
                      <a:pt x="127" y="3"/>
                    </a:lnTo>
                    <a:lnTo>
                      <a:pt x="116" y="0"/>
                    </a:lnTo>
                    <a:lnTo>
                      <a:pt x="106" y="0"/>
                    </a:lnTo>
                    <a:lnTo>
                      <a:pt x="84" y="3"/>
                    </a:lnTo>
                    <a:lnTo>
                      <a:pt x="64" y="8"/>
                    </a:lnTo>
                    <a:lnTo>
                      <a:pt x="46" y="19"/>
                    </a:lnTo>
                    <a:lnTo>
                      <a:pt x="31" y="31"/>
                    </a:lnTo>
                    <a:lnTo>
                      <a:pt x="18" y="46"/>
                    </a:lnTo>
                    <a:lnTo>
                      <a:pt x="8" y="65"/>
                    </a:lnTo>
                    <a:lnTo>
                      <a:pt x="2" y="84"/>
                    </a:lnTo>
                    <a:lnTo>
                      <a:pt x="0" y="105"/>
                    </a:lnTo>
                    <a:lnTo>
                      <a:pt x="2" y="126"/>
                    </a:lnTo>
                    <a:lnTo>
                      <a:pt x="8" y="145"/>
                    </a:lnTo>
                    <a:lnTo>
                      <a:pt x="18" y="164"/>
                    </a:lnTo>
                    <a:lnTo>
                      <a:pt x="31" y="180"/>
                    </a:lnTo>
                    <a:lnTo>
                      <a:pt x="39" y="187"/>
                    </a:lnTo>
                    <a:lnTo>
                      <a:pt x="47" y="193"/>
                    </a:lnTo>
                    <a:lnTo>
                      <a:pt x="55" y="198"/>
                    </a:lnTo>
                    <a:lnTo>
                      <a:pt x="65" y="203"/>
                    </a:lnTo>
                    <a:lnTo>
                      <a:pt x="75" y="207"/>
                    </a:lnTo>
                    <a:lnTo>
                      <a:pt x="85" y="209"/>
                    </a:lnTo>
                    <a:lnTo>
                      <a:pt x="95" y="211"/>
                    </a:lnTo>
                    <a:lnTo>
                      <a:pt x="106" y="2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87" name="Freeform 387"/>
              <p:cNvSpPr>
                <a:spLocks/>
              </p:cNvSpPr>
              <p:nvPr/>
            </p:nvSpPr>
            <p:spPr bwMode="auto">
              <a:xfrm flipH="1">
                <a:off x="3520" y="1331"/>
                <a:ext cx="44" cy="44"/>
              </a:xfrm>
              <a:custGeom>
                <a:avLst/>
                <a:gdLst>
                  <a:gd name="T0" fmla="*/ 0 w 114"/>
                  <a:gd name="T1" fmla="*/ 57 h 115"/>
                  <a:gd name="T2" fmla="*/ 1 w 114"/>
                  <a:gd name="T3" fmla="*/ 46 h 115"/>
                  <a:gd name="T4" fmla="*/ 5 w 114"/>
                  <a:gd name="T5" fmla="*/ 35 h 115"/>
                  <a:gd name="T6" fmla="*/ 9 w 114"/>
                  <a:gd name="T7" fmla="*/ 25 h 115"/>
                  <a:gd name="T8" fmla="*/ 16 w 114"/>
                  <a:gd name="T9" fmla="*/ 17 h 115"/>
                  <a:gd name="T10" fmla="*/ 21 w 114"/>
                  <a:gd name="T11" fmla="*/ 12 h 115"/>
                  <a:gd name="T12" fmla="*/ 26 w 114"/>
                  <a:gd name="T13" fmla="*/ 9 h 115"/>
                  <a:gd name="T14" fmla="*/ 30 w 114"/>
                  <a:gd name="T15" fmla="*/ 6 h 115"/>
                  <a:gd name="T16" fmla="*/ 36 w 114"/>
                  <a:gd name="T17" fmla="*/ 4 h 115"/>
                  <a:gd name="T18" fmla="*/ 41 w 114"/>
                  <a:gd name="T19" fmla="*/ 2 h 115"/>
                  <a:gd name="T20" fmla="*/ 46 w 114"/>
                  <a:gd name="T21" fmla="*/ 1 h 115"/>
                  <a:gd name="T22" fmla="*/ 52 w 114"/>
                  <a:gd name="T23" fmla="*/ 0 h 115"/>
                  <a:gd name="T24" fmla="*/ 58 w 114"/>
                  <a:gd name="T25" fmla="*/ 0 h 115"/>
                  <a:gd name="T26" fmla="*/ 64 w 114"/>
                  <a:gd name="T27" fmla="*/ 0 h 115"/>
                  <a:gd name="T28" fmla="*/ 69 w 114"/>
                  <a:gd name="T29" fmla="*/ 1 h 115"/>
                  <a:gd name="T30" fmla="*/ 74 w 114"/>
                  <a:gd name="T31" fmla="*/ 2 h 115"/>
                  <a:gd name="T32" fmla="*/ 80 w 114"/>
                  <a:gd name="T33" fmla="*/ 4 h 115"/>
                  <a:gd name="T34" fmla="*/ 84 w 114"/>
                  <a:gd name="T35" fmla="*/ 6 h 115"/>
                  <a:gd name="T36" fmla="*/ 89 w 114"/>
                  <a:gd name="T37" fmla="*/ 9 h 115"/>
                  <a:gd name="T38" fmla="*/ 94 w 114"/>
                  <a:gd name="T39" fmla="*/ 12 h 115"/>
                  <a:gd name="T40" fmla="*/ 98 w 114"/>
                  <a:gd name="T41" fmla="*/ 17 h 115"/>
                  <a:gd name="T42" fmla="*/ 105 w 114"/>
                  <a:gd name="T43" fmla="*/ 25 h 115"/>
                  <a:gd name="T44" fmla="*/ 110 w 114"/>
                  <a:gd name="T45" fmla="*/ 35 h 115"/>
                  <a:gd name="T46" fmla="*/ 113 w 114"/>
                  <a:gd name="T47" fmla="*/ 46 h 115"/>
                  <a:gd name="T48" fmla="*/ 114 w 114"/>
                  <a:gd name="T49" fmla="*/ 57 h 115"/>
                  <a:gd name="T50" fmla="*/ 113 w 114"/>
                  <a:gd name="T51" fmla="*/ 69 h 115"/>
                  <a:gd name="T52" fmla="*/ 110 w 114"/>
                  <a:gd name="T53" fmla="*/ 80 h 115"/>
                  <a:gd name="T54" fmla="*/ 105 w 114"/>
                  <a:gd name="T55" fmla="*/ 89 h 115"/>
                  <a:gd name="T56" fmla="*/ 98 w 114"/>
                  <a:gd name="T57" fmla="*/ 97 h 115"/>
                  <a:gd name="T58" fmla="*/ 89 w 114"/>
                  <a:gd name="T59" fmla="*/ 106 h 115"/>
                  <a:gd name="T60" fmla="*/ 80 w 114"/>
                  <a:gd name="T61" fmla="*/ 110 h 115"/>
                  <a:gd name="T62" fmla="*/ 69 w 114"/>
                  <a:gd name="T63" fmla="*/ 114 h 115"/>
                  <a:gd name="T64" fmla="*/ 58 w 114"/>
                  <a:gd name="T65" fmla="*/ 115 h 115"/>
                  <a:gd name="T66" fmla="*/ 52 w 114"/>
                  <a:gd name="T67" fmla="*/ 115 h 115"/>
                  <a:gd name="T68" fmla="*/ 46 w 114"/>
                  <a:gd name="T69" fmla="*/ 114 h 115"/>
                  <a:gd name="T70" fmla="*/ 41 w 114"/>
                  <a:gd name="T71" fmla="*/ 112 h 115"/>
                  <a:gd name="T72" fmla="*/ 36 w 114"/>
                  <a:gd name="T73" fmla="*/ 110 h 115"/>
                  <a:gd name="T74" fmla="*/ 30 w 114"/>
                  <a:gd name="T75" fmla="*/ 108 h 115"/>
                  <a:gd name="T76" fmla="*/ 26 w 114"/>
                  <a:gd name="T77" fmla="*/ 106 h 115"/>
                  <a:gd name="T78" fmla="*/ 21 w 114"/>
                  <a:gd name="T79" fmla="*/ 102 h 115"/>
                  <a:gd name="T80" fmla="*/ 16 w 114"/>
                  <a:gd name="T81" fmla="*/ 97 h 115"/>
                  <a:gd name="T82" fmla="*/ 9 w 114"/>
                  <a:gd name="T83" fmla="*/ 89 h 115"/>
                  <a:gd name="T84" fmla="*/ 5 w 114"/>
                  <a:gd name="T85" fmla="*/ 79 h 115"/>
                  <a:gd name="T86" fmla="*/ 1 w 114"/>
                  <a:gd name="T87" fmla="*/ 69 h 115"/>
                  <a:gd name="T88" fmla="*/ 0 w 114"/>
                  <a:gd name="T89" fmla="*/ 57 h 115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14"/>
                  <a:gd name="T136" fmla="*/ 0 h 115"/>
                  <a:gd name="T137" fmla="*/ 114 w 114"/>
                  <a:gd name="T138" fmla="*/ 115 h 115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14" h="115">
                    <a:moveTo>
                      <a:pt x="0" y="57"/>
                    </a:moveTo>
                    <a:lnTo>
                      <a:pt x="1" y="46"/>
                    </a:lnTo>
                    <a:lnTo>
                      <a:pt x="5" y="35"/>
                    </a:lnTo>
                    <a:lnTo>
                      <a:pt x="9" y="25"/>
                    </a:lnTo>
                    <a:lnTo>
                      <a:pt x="16" y="17"/>
                    </a:lnTo>
                    <a:lnTo>
                      <a:pt x="21" y="12"/>
                    </a:lnTo>
                    <a:lnTo>
                      <a:pt x="26" y="9"/>
                    </a:lnTo>
                    <a:lnTo>
                      <a:pt x="30" y="6"/>
                    </a:lnTo>
                    <a:lnTo>
                      <a:pt x="36" y="4"/>
                    </a:lnTo>
                    <a:lnTo>
                      <a:pt x="41" y="2"/>
                    </a:lnTo>
                    <a:lnTo>
                      <a:pt x="46" y="1"/>
                    </a:lnTo>
                    <a:lnTo>
                      <a:pt x="52" y="0"/>
                    </a:lnTo>
                    <a:lnTo>
                      <a:pt x="58" y="0"/>
                    </a:lnTo>
                    <a:lnTo>
                      <a:pt x="64" y="0"/>
                    </a:lnTo>
                    <a:lnTo>
                      <a:pt x="69" y="1"/>
                    </a:lnTo>
                    <a:lnTo>
                      <a:pt x="74" y="2"/>
                    </a:lnTo>
                    <a:lnTo>
                      <a:pt x="80" y="4"/>
                    </a:lnTo>
                    <a:lnTo>
                      <a:pt x="84" y="6"/>
                    </a:lnTo>
                    <a:lnTo>
                      <a:pt x="89" y="9"/>
                    </a:lnTo>
                    <a:lnTo>
                      <a:pt x="94" y="12"/>
                    </a:lnTo>
                    <a:lnTo>
                      <a:pt x="98" y="17"/>
                    </a:lnTo>
                    <a:lnTo>
                      <a:pt x="105" y="25"/>
                    </a:lnTo>
                    <a:lnTo>
                      <a:pt x="110" y="35"/>
                    </a:lnTo>
                    <a:lnTo>
                      <a:pt x="113" y="46"/>
                    </a:lnTo>
                    <a:lnTo>
                      <a:pt x="114" y="57"/>
                    </a:lnTo>
                    <a:lnTo>
                      <a:pt x="113" y="69"/>
                    </a:lnTo>
                    <a:lnTo>
                      <a:pt x="110" y="80"/>
                    </a:lnTo>
                    <a:lnTo>
                      <a:pt x="105" y="89"/>
                    </a:lnTo>
                    <a:lnTo>
                      <a:pt x="98" y="97"/>
                    </a:lnTo>
                    <a:lnTo>
                      <a:pt x="89" y="106"/>
                    </a:lnTo>
                    <a:lnTo>
                      <a:pt x="80" y="110"/>
                    </a:lnTo>
                    <a:lnTo>
                      <a:pt x="69" y="114"/>
                    </a:lnTo>
                    <a:lnTo>
                      <a:pt x="58" y="115"/>
                    </a:lnTo>
                    <a:lnTo>
                      <a:pt x="52" y="115"/>
                    </a:lnTo>
                    <a:lnTo>
                      <a:pt x="46" y="114"/>
                    </a:lnTo>
                    <a:lnTo>
                      <a:pt x="41" y="112"/>
                    </a:lnTo>
                    <a:lnTo>
                      <a:pt x="36" y="110"/>
                    </a:lnTo>
                    <a:lnTo>
                      <a:pt x="30" y="108"/>
                    </a:lnTo>
                    <a:lnTo>
                      <a:pt x="26" y="106"/>
                    </a:lnTo>
                    <a:lnTo>
                      <a:pt x="21" y="102"/>
                    </a:lnTo>
                    <a:lnTo>
                      <a:pt x="16" y="97"/>
                    </a:lnTo>
                    <a:lnTo>
                      <a:pt x="9" y="89"/>
                    </a:lnTo>
                    <a:lnTo>
                      <a:pt x="5" y="79"/>
                    </a:lnTo>
                    <a:lnTo>
                      <a:pt x="1" y="69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88" name="Freeform 388"/>
              <p:cNvSpPr>
                <a:spLocks/>
              </p:cNvSpPr>
              <p:nvPr/>
            </p:nvSpPr>
            <p:spPr bwMode="auto">
              <a:xfrm flipH="1">
                <a:off x="3535" y="1345"/>
                <a:ext cx="15" cy="15"/>
              </a:xfrm>
              <a:custGeom>
                <a:avLst/>
                <a:gdLst>
                  <a:gd name="T0" fmla="*/ 0 w 40"/>
                  <a:gd name="T1" fmla="*/ 19 h 40"/>
                  <a:gd name="T2" fmla="*/ 0 w 40"/>
                  <a:gd name="T3" fmla="*/ 16 h 40"/>
                  <a:gd name="T4" fmla="*/ 1 w 40"/>
                  <a:gd name="T5" fmla="*/ 12 h 40"/>
                  <a:gd name="T6" fmla="*/ 4 w 40"/>
                  <a:gd name="T7" fmla="*/ 9 h 40"/>
                  <a:gd name="T8" fmla="*/ 6 w 40"/>
                  <a:gd name="T9" fmla="*/ 5 h 40"/>
                  <a:gd name="T10" fmla="*/ 9 w 40"/>
                  <a:gd name="T11" fmla="*/ 3 h 40"/>
                  <a:gd name="T12" fmla="*/ 13 w 40"/>
                  <a:gd name="T13" fmla="*/ 1 h 40"/>
                  <a:gd name="T14" fmla="*/ 16 w 40"/>
                  <a:gd name="T15" fmla="*/ 0 h 40"/>
                  <a:gd name="T16" fmla="*/ 21 w 40"/>
                  <a:gd name="T17" fmla="*/ 0 h 40"/>
                  <a:gd name="T18" fmla="*/ 24 w 40"/>
                  <a:gd name="T19" fmla="*/ 0 h 40"/>
                  <a:gd name="T20" fmla="*/ 28 w 40"/>
                  <a:gd name="T21" fmla="*/ 1 h 40"/>
                  <a:gd name="T22" fmla="*/ 31 w 40"/>
                  <a:gd name="T23" fmla="*/ 3 h 40"/>
                  <a:gd name="T24" fmla="*/ 35 w 40"/>
                  <a:gd name="T25" fmla="*/ 5 h 40"/>
                  <a:gd name="T26" fmla="*/ 37 w 40"/>
                  <a:gd name="T27" fmla="*/ 9 h 40"/>
                  <a:gd name="T28" fmla="*/ 39 w 40"/>
                  <a:gd name="T29" fmla="*/ 12 h 40"/>
                  <a:gd name="T30" fmla="*/ 40 w 40"/>
                  <a:gd name="T31" fmla="*/ 16 h 40"/>
                  <a:gd name="T32" fmla="*/ 40 w 40"/>
                  <a:gd name="T33" fmla="*/ 19 h 40"/>
                  <a:gd name="T34" fmla="*/ 39 w 40"/>
                  <a:gd name="T35" fmla="*/ 27 h 40"/>
                  <a:gd name="T36" fmla="*/ 35 w 40"/>
                  <a:gd name="T37" fmla="*/ 34 h 40"/>
                  <a:gd name="T38" fmla="*/ 28 w 40"/>
                  <a:gd name="T39" fmla="*/ 39 h 40"/>
                  <a:gd name="T40" fmla="*/ 21 w 40"/>
                  <a:gd name="T41" fmla="*/ 40 h 40"/>
                  <a:gd name="T42" fmla="*/ 16 w 40"/>
                  <a:gd name="T43" fmla="*/ 40 h 40"/>
                  <a:gd name="T44" fmla="*/ 13 w 40"/>
                  <a:gd name="T45" fmla="*/ 39 h 40"/>
                  <a:gd name="T46" fmla="*/ 9 w 40"/>
                  <a:gd name="T47" fmla="*/ 36 h 40"/>
                  <a:gd name="T48" fmla="*/ 6 w 40"/>
                  <a:gd name="T49" fmla="*/ 34 h 40"/>
                  <a:gd name="T50" fmla="*/ 4 w 40"/>
                  <a:gd name="T51" fmla="*/ 31 h 40"/>
                  <a:gd name="T52" fmla="*/ 1 w 40"/>
                  <a:gd name="T53" fmla="*/ 27 h 40"/>
                  <a:gd name="T54" fmla="*/ 0 w 40"/>
                  <a:gd name="T55" fmla="*/ 24 h 40"/>
                  <a:gd name="T56" fmla="*/ 0 w 40"/>
                  <a:gd name="T57" fmla="*/ 19 h 4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40"/>
                  <a:gd name="T88" fmla="*/ 0 h 40"/>
                  <a:gd name="T89" fmla="*/ 40 w 40"/>
                  <a:gd name="T90" fmla="*/ 40 h 4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40" h="40">
                    <a:moveTo>
                      <a:pt x="0" y="19"/>
                    </a:moveTo>
                    <a:lnTo>
                      <a:pt x="0" y="16"/>
                    </a:lnTo>
                    <a:lnTo>
                      <a:pt x="1" y="12"/>
                    </a:lnTo>
                    <a:lnTo>
                      <a:pt x="4" y="9"/>
                    </a:lnTo>
                    <a:lnTo>
                      <a:pt x="6" y="5"/>
                    </a:lnTo>
                    <a:lnTo>
                      <a:pt x="9" y="3"/>
                    </a:lnTo>
                    <a:lnTo>
                      <a:pt x="13" y="1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4" y="0"/>
                    </a:lnTo>
                    <a:lnTo>
                      <a:pt x="28" y="1"/>
                    </a:lnTo>
                    <a:lnTo>
                      <a:pt x="31" y="3"/>
                    </a:lnTo>
                    <a:lnTo>
                      <a:pt x="35" y="5"/>
                    </a:lnTo>
                    <a:lnTo>
                      <a:pt x="37" y="9"/>
                    </a:lnTo>
                    <a:lnTo>
                      <a:pt x="39" y="12"/>
                    </a:lnTo>
                    <a:lnTo>
                      <a:pt x="40" y="16"/>
                    </a:lnTo>
                    <a:lnTo>
                      <a:pt x="40" y="19"/>
                    </a:lnTo>
                    <a:lnTo>
                      <a:pt x="39" y="27"/>
                    </a:lnTo>
                    <a:lnTo>
                      <a:pt x="35" y="34"/>
                    </a:lnTo>
                    <a:lnTo>
                      <a:pt x="28" y="39"/>
                    </a:lnTo>
                    <a:lnTo>
                      <a:pt x="21" y="40"/>
                    </a:lnTo>
                    <a:lnTo>
                      <a:pt x="16" y="40"/>
                    </a:lnTo>
                    <a:lnTo>
                      <a:pt x="13" y="39"/>
                    </a:lnTo>
                    <a:lnTo>
                      <a:pt x="9" y="36"/>
                    </a:lnTo>
                    <a:lnTo>
                      <a:pt x="6" y="34"/>
                    </a:lnTo>
                    <a:lnTo>
                      <a:pt x="4" y="31"/>
                    </a:lnTo>
                    <a:lnTo>
                      <a:pt x="1" y="27"/>
                    </a:lnTo>
                    <a:lnTo>
                      <a:pt x="0" y="24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89" name="Freeform 389"/>
              <p:cNvSpPr>
                <a:spLocks/>
              </p:cNvSpPr>
              <p:nvPr/>
            </p:nvSpPr>
            <p:spPr bwMode="auto">
              <a:xfrm flipH="1">
                <a:off x="3303" y="1313"/>
                <a:ext cx="80" cy="80"/>
              </a:xfrm>
              <a:custGeom>
                <a:avLst/>
                <a:gdLst>
                  <a:gd name="T0" fmla="*/ 106 w 210"/>
                  <a:gd name="T1" fmla="*/ 211 h 211"/>
                  <a:gd name="T2" fmla="*/ 116 w 210"/>
                  <a:gd name="T3" fmla="*/ 211 h 211"/>
                  <a:gd name="T4" fmla="*/ 126 w 210"/>
                  <a:gd name="T5" fmla="*/ 209 h 211"/>
                  <a:gd name="T6" fmla="*/ 136 w 210"/>
                  <a:gd name="T7" fmla="*/ 207 h 211"/>
                  <a:gd name="T8" fmla="*/ 146 w 210"/>
                  <a:gd name="T9" fmla="*/ 203 h 211"/>
                  <a:gd name="T10" fmla="*/ 155 w 210"/>
                  <a:gd name="T11" fmla="*/ 198 h 211"/>
                  <a:gd name="T12" fmla="*/ 164 w 210"/>
                  <a:gd name="T13" fmla="*/ 193 h 211"/>
                  <a:gd name="T14" fmla="*/ 172 w 210"/>
                  <a:gd name="T15" fmla="*/ 187 h 211"/>
                  <a:gd name="T16" fmla="*/ 180 w 210"/>
                  <a:gd name="T17" fmla="*/ 180 h 211"/>
                  <a:gd name="T18" fmla="*/ 193 w 210"/>
                  <a:gd name="T19" fmla="*/ 164 h 211"/>
                  <a:gd name="T20" fmla="*/ 202 w 210"/>
                  <a:gd name="T21" fmla="*/ 145 h 211"/>
                  <a:gd name="T22" fmla="*/ 208 w 210"/>
                  <a:gd name="T23" fmla="*/ 126 h 211"/>
                  <a:gd name="T24" fmla="*/ 210 w 210"/>
                  <a:gd name="T25" fmla="*/ 105 h 211"/>
                  <a:gd name="T26" fmla="*/ 208 w 210"/>
                  <a:gd name="T27" fmla="*/ 84 h 211"/>
                  <a:gd name="T28" fmla="*/ 202 w 210"/>
                  <a:gd name="T29" fmla="*/ 65 h 211"/>
                  <a:gd name="T30" fmla="*/ 193 w 210"/>
                  <a:gd name="T31" fmla="*/ 46 h 211"/>
                  <a:gd name="T32" fmla="*/ 180 w 210"/>
                  <a:gd name="T33" fmla="*/ 30 h 211"/>
                  <a:gd name="T34" fmla="*/ 172 w 210"/>
                  <a:gd name="T35" fmla="*/ 23 h 211"/>
                  <a:gd name="T36" fmla="*/ 164 w 210"/>
                  <a:gd name="T37" fmla="*/ 18 h 211"/>
                  <a:gd name="T38" fmla="*/ 155 w 210"/>
                  <a:gd name="T39" fmla="*/ 12 h 211"/>
                  <a:gd name="T40" fmla="*/ 146 w 210"/>
                  <a:gd name="T41" fmla="*/ 8 h 211"/>
                  <a:gd name="T42" fmla="*/ 136 w 210"/>
                  <a:gd name="T43" fmla="*/ 5 h 211"/>
                  <a:gd name="T44" fmla="*/ 126 w 210"/>
                  <a:gd name="T45" fmla="*/ 3 h 211"/>
                  <a:gd name="T46" fmla="*/ 116 w 210"/>
                  <a:gd name="T47" fmla="*/ 0 h 211"/>
                  <a:gd name="T48" fmla="*/ 106 w 210"/>
                  <a:gd name="T49" fmla="*/ 0 h 211"/>
                  <a:gd name="T50" fmla="*/ 84 w 210"/>
                  <a:gd name="T51" fmla="*/ 3 h 211"/>
                  <a:gd name="T52" fmla="*/ 64 w 210"/>
                  <a:gd name="T53" fmla="*/ 8 h 211"/>
                  <a:gd name="T54" fmla="*/ 46 w 210"/>
                  <a:gd name="T55" fmla="*/ 19 h 211"/>
                  <a:gd name="T56" fmla="*/ 31 w 210"/>
                  <a:gd name="T57" fmla="*/ 31 h 211"/>
                  <a:gd name="T58" fmla="*/ 18 w 210"/>
                  <a:gd name="T59" fmla="*/ 46 h 211"/>
                  <a:gd name="T60" fmla="*/ 8 w 210"/>
                  <a:gd name="T61" fmla="*/ 65 h 211"/>
                  <a:gd name="T62" fmla="*/ 2 w 210"/>
                  <a:gd name="T63" fmla="*/ 84 h 211"/>
                  <a:gd name="T64" fmla="*/ 0 w 210"/>
                  <a:gd name="T65" fmla="*/ 105 h 211"/>
                  <a:gd name="T66" fmla="*/ 2 w 210"/>
                  <a:gd name="T67" fmla="*/ 126 h 211"/>
                  <a:gd name="T68" fmla="*/ 8 w 210"/>
                  <a:gd name="T69" fmla="*/ 145 h 211"/>
                  <a:gd name="T70" fmla="*/ 18 w 210"/>
                  <a:gd name="T71" fmla="*/ 164 h 211"/>
                  <a:gd name="T72" fmla="*/ 31 w 210"/>
                  <a:gd name="T73" fmla="*/ 180 h 211"/>
                  <a:gd name="T74" fmla="*/ 39 w 210"/>
                  <a:gd name="T75" fmla="*/ 187 h 211"/>
                  <a:gd name="T76" fmla="*/ 47 w 210"/>
                  <a:gd name="T77" fmla="*/ 193 h 211"/>
                  <a:gd name="T78" fmla="*/ 55 w 210"/>
                  <a:gd name="T79" fmla="*/ 198 h 211"/>
                  <a:gd name="T80" fmla="*/ 65 w 210"/>
                  <a:gd name="T81" fmla="*/ 203 h 211"/>
                  <a:gd name="T82" fmla="*/ 74 w 210"/>
                  <a:gd name="T83" fmla="*/ 207 h 211"/>
                  <a:gd name="T84" fmla="*/ 85 w 210"/>
                  <a:gd name="T85" fmla="*/ 209 h 211"/>
                  <a:gd name="T86" fmla="*/ 95 w 210"/>
                  <a:gd name="T87" fmla="*/ 211 h 211"/>
                  <a:gd name="T88" fmla="*/ 106 w 210"/>
                  <a:gd name="T89" fmla="*/ 211 h 21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10"/>
                  <a:gd name="T136" fmla="*/ 0 h 211"/>
                  <a:gd name="T137" fmla="*/ 210 w 210"/>
                  <a:gd name="T138" fmla="*/ 211 h 21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10" h="211">
                    <a:moveTo>
                      <a:pt x="106" y="211"/>
                    </a:moveTo>
                    <a:lnTo>
                      <a:pt x="116" y="211"/>
                    </a:lnTo>
                    <a:lnTo>
                      <a:pt x="126" y="209"/>
                    </a:lnTo>
                    <a:lnTo>
                      <a:pt x="136" y="207"/>
                    </a:lnTo>
                    <a:lnTo>
                      <a:pt x="146" y="203"/>
                    </a:lnTo>
                    <a:lnTo>
                      <a:pt x="155" y="198"/>
                    </a:lnTo>
                    <a:lnTo>
                      <a:pt x="164" y="193"/>
                    </a:lnTo>
                    <a:lnTo>
                      <a:pt x="172" y="187"/>
                    </a:lnTo>
                    <a:lnTo>
                      <a:pt x="180" y="180"/>
                    </a:lnTo>
                    <a:lnTo>
                      <a:pt x="193" y="164"/>
                    </a:lnTo>
                    <a:lnTo>
                      <a:pt x="202" y="145"/>
                    </a:lnTo>
                    <a:lnTo>
                      <a:pt x="208" y="126"/>
                    </a:lnTo>
                    <a:lnTo>
                      <a:pt x="210" y="105"/>
                    </a:lnTo>
                    <a:lnTo>
                      <a:pt x="208" y="84"/>
                    </a:lnTo>
                    <a:lnTo>
                      <a:pt x="202" y="65"/>
                    </a:lnTo>
                    <a:lnTo>
                      <a:pt x="193" y="46"/>
                    </a:lnTo>
                    <a:lnTo>
                      <a:pt x="180" y="30"/>
                    </a:lnTo>
                    <a:lnTo>
                      <a:pt x="172" y="23"/>
                    </a:lnTo>
                    <a:lnTo>
                      <a:pt x="164" y="18"/>
                    </a:lnTo>
                    <a:lnTo>
                      <a:pt x="155" y="12"/>
                    </a:lnTo>
                    <a:lnTo>
                      <a:pt x="146" y="8"/>
                    </a:lnTo>
                    <a:lnTo>
                      <a:pt x="136" y="5"/>
                    </a:lnTo>
                    <a:lnTo>
                      <a:pt x="126" y="3"/>
                    </a:lnTo>
                    <a:lnTo>
                      <a:pt x="116" y="0"/>
                    </a:lnTo>
                    <a:lnTo>
                      <a:pt x="106" y="0"/>
                    </a:lnTo>
                    <a:lnTo>
                      <a:pt x="84" y="3"/>
                    </a:lnTo>
                    <a:lnTo>
                      <a:pt x="64" y="8"/>
                    </a:lnTo>
                    <a:lnTo>
                      <a:pt x="46" y="19"/>
                    </a:lnTo>
                    <a:lnTo>
                      <a:pt x="31" y="31"/>
                    </a:lnTo>
                    <a:lnTo>
                      <a:pt x="18" y="46"/>
                    </a:lnTo>
                    <a:lnTo>
                      <a:pt x="8" y="65"/>
                    </a:lnTo>
                    <a:lnTo>
                      <a:pt x="2" y="84"/>
                    </a:lnTo>
                    <a:lnTo>
                      <a:pt x="0" y="105"/>
                    </a:lnTo>
                    <a:lnTo>
                      <a:pt x="2" y="126"/>
                    </a:lnTo>
                    <a:lnTo>
                      <a:pt x="8" y="145"/>
                    </a:lnTo>
                    <a:lnTo>
                      <a:pt x="18" y="164"/>
                    </a:lnTo>
                    <a:lnTo>
                      <a:pt x="31" y="180"/>
                    </a:lnTo>
                    <a:lnTo>
                      <a:pt x="39" y="187"/>
                    </a:lnTo>
                    <a:lnTo>
                      <a:pt x="47" y="193"/>
                    </a:lnTo>
                    <a:lnTo>
                      <a:pt x="55" y="198"/>
                    </a:lnTo>
                    <a:lnTo>
                      <a:pt x="65" y="203"/>
                    </a:lnTo>
                    <a:lnTo>
                      <a:pt x="74" y="207"/>
                    </a:lnTo>
                    <a:lnTo>
                      <a:pt x="85" y="209"/>
                    </a:lnTo>
                    <a:lnTo>
                      <a:pt x="95" y="211"/>
                    </a:lnTo>
                    <a:lnTo>
                      <a:pt x="106" y="2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90" name="Freeform 390"/>
              <p:cNvSpPr>
                <a:spLocks/>
              </p:cNvSpPr>
              <p:nvPr/>
            </p:nvSpPr>
            <p:spPr bwMode="auto">
              <a:xfrm flipH="1">
                <a:off x="3321" y="1331"/>
                <a:ext cx="44" cy="44"/>
              </a:xfrm>
              <a:custGeom>
                <a:avLst/>
                <a:gdLst>
                  <a:gd name="T0" fmla="*/ 0 w 115"/>
                  <a:gd name="T1" fmla="*/ 57 h 115"/>
                  <a:gd name="T2" fmla="*/ 1 w 115"/>
                  <a:gd name="T3" fmla="*/ 46 h 115"/>
                  <a:gd name="T4" fmla="*/ 5 w 115"/>
                  <a:gd name="T5" fmla="*/ 35 h 115"/>
                  <a:gd name="T6" fmla="*/ 9 w 115"/>
                  <a:gd name="T7" fmla="*/ 25 h 115"/>
                  <a:gd name="T8" fmla="*/ 17 w 115"/>
                  <a:gd name="T9" fmla="*/ 17 h 115"/>
                  <a:gd name="T10" fmla="*/ 22 w 115"/>
                  <a:gd name="T11" fmla="*/ 12 h 115"/>
                  <a:gd name="T12" fmla="*/ 25 w 115"/>
                  <a:gd name="T13" fmla="*/ 9 h 115"/>
                  <a:gd name="T14" fmla="*/ 30 w 115"/>
                  <a:gd name="T15" fmla="*/ 6 h 115"/>
                  <a:gd name="T16" fmla="*/ 36 w 115"/>
                  <a:gd name="T17" fmla="*/ 4 h 115"/>
                  <a:gd name="T18" fmla="*/ 40 w 115"/>
                  <a:gd name="T19" fmla="*/ 2 h 115"/>
                  <a:gd name="T20" fmla="*/ 46 w 115"/>
                  <a:gd name="T21" fmla="*/ 1 h 115"/>
                  <a:gd name="T22" fmla="*/ 52 w 115"/>
                  <a:gd name="T23" fmla="*/ 0 h 115"/>
                  <a:gd name="T24" fmla="*/ 58 w 115"/>
                  <a:gd name="T25" fmla="*/ 0 h 115"/>
                  <a:gd name="T26" fmla="*/ 63 w 115"/>
                  <a:gd name="T27" fmla="*/ 0 h 115"/>
                  <a:gd name="T28" fmla="*/ 69 w 115"/>
                  <a:gd name="T29" fmla="*/ 1 h 115"/>
                  <a:gd name="T30" fmla="*/ 74 w 115"/>
                  <a:gd name="T31" fmla="*/ 2 h 115"/>
                  <a:gd name="T32" fmla="*/ 79 w 115"/>
                  <a:gd name="T33" fmla="*/ 4 h 115"/>
                  <a:gd name="T34" fmla="*/ 84 w 115"/>
                  <a:gd name="T35" fmla="*/ 6 h 115"/>
                  <a:gd name="T36" fmla="*/ 90 w 115"/>
                  <a:gd name="T37" fmla="*/ 9 h 115"/>
                  <a:gd name="T38" fmla="*/ 93 w 115"/>
                  <a:gd name="T39" fmla="*/ 12 h 115"/>
                  <a:gd name="T40" fmla="*/ 98 w 115"/>
                  <a:gd name="T41" fmla="*/ 17 h 115"/>
                  <a:gd name="T42" fmla="*/ 105 w 115"/>
                  <a:gd name="T43" fmla="*/ 25 h 115"/>
                  <a:gd name="T44" fmla="*/ 111 w 115"/>
                  <a:gd name="T45" fmla="*/ 35 h 115"/>
                  <a:gd name="T46" fmla="*/ 114 w 115"/>
                  <a:gd name="T47" fmla="*/ 46 h 115"/>
                  <a:gd name="T48" fmla="*/ 115 w 115"/>
                  <a:gd name="T49" fmla="*/ 57 h 115"/>
                  <a:gd name="T50" fmla="*/ 114 w 115"/>
                  <a:gd name="T51" fmla="*/ 69 h 115"/>
                  <a:gd name="T52" fmla="*/ 111 w 115"/>
                  <a:gd name="T53" fmla="*/ 80 h 115"/>
                  <a:gd name="T54" fmla="*/ 105 w 115"/>
                  <a:gd name="T55" fmla="*/ 89 h 115"/>
                  <a:gd name="T56" fmla="*/ 98 w 115"/>
                  <a:gd name="T57" fmla="*/ 97 h 115"/>
                  <a:gd name="T58" fmla="*/ 90 w 115"/>
                  <a:gd name="T59" fmla="*/ 106 h 115"/>
                  <a:gd name="T60" fmla="*/ 79 w 115"/>
                  <a:gd name="T61" fmla="*/ 110 h 115"/>
                  <a:gd name="T62" fmla="*/ 69 w 115"/>
                  <a:gd name="T63" fmla="*/ 114 h 115"/>
                  <a:gd name="T64" fmla="*/ 58 w 115"/>
                  <a:gd name="T65" fmla="*/ 115 h 115"/>
                  <a:gd name="T66" fmla="*/ 52 w 115"/>
                  <a:gd name="T67" fmla="*/ 115 h 115"/>
                  <a:gd name="T68" fmla="*/ 46 w 115"/>
                  <a:gd name="T69" fmla="*/ 114 h 115"/>
                  <a:gd name="T70" fmla="*/ 40 w 115"/>
                  <a:gd name="T71" fmla="*/ 112 h 115"/>
                  <a:gd name="T72" fmla="*/ 36 w 115"/>
                  <a:gd name="T73" fmla="*/ 110 h 115"/>
                  <a:gd name="T74" fmla="*/ 30 w 115"/>
                  <a:gd name="T75" fmla="*/ 108 h 115"/>
                  <a:gd name="T76" fmla="*/ 25 w 115"/>
                  <a:gd name="T77" fmla="*/ 106 h 115"/>
                  <a:gd name="T78" fmla="*/ 22 w 115"/>
                  <a:gd name="T79" fmla="*/ 102 h 115"/>
                  <a:gd name="T80" fmla="*/ 17 w 115"/>
                  <a:gd name="T81" fmla="*/ 97 h 115"/>
                  <a:gd name="T82" fmla="*/ 9 w 115"/>
                  <a:gd name="T83" fmla="*/ 89 h 115"/>
                  <a:gd name="T84" fmla="*/ 5 w 115"/>
                  <a:gd name="T85" fmla="*/ 79 h 115"/>
                  <a:gd name="T86" fmla="*/ 1 w 115"/>
                  <a:gd name="T87" fmla="*/ 69 h 115"/>
                  <a:gd name="T88" fmla="*/ 0 w 115"/>
                  <a:gd name="T89" fmla="*/ 57 h 115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15"/>
                  <a:gd name="T136" fmla="*/ 0 h 115"/>
                  <a:gd name="T137" fmla="*/ 115 w 115"/>
                  <a:gd name="T138" fmla="*/ 115 h 115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15" h="115">
                    <a:moveTo>
                      <a:pt x="0" y="57"/>
                    </a:moveTo>
                    <a:lnTo>
                      <a:pt x="1" y="46"/>
                    </a:lnTo>
                    <a:lnTo>
                      <a:pt x="5" y="35"/>
                    </a:lnTo>
                    <a:lnTo>
                      <a:pt x="9" y="25"/>
                    </a:lnTo>
                    <a:lnTo>
                      <a:pt x="17" y="17"/>
                    </a:lnTo>
                    <a:lnTo>
                      <a:pt x="22" y="12"/>
                    </a:lnTo>
                    <a:lnTo>
                      <a:pt x="25" y="9"/>
                    </a:lnTo>
                    <a:lnTo>
                      <a:pt x="30" y="6"/>
                    </a:lnTo>
                    <a:lnTo>
                      <a:pt x="36" y="4"/>
                    </a:lnTo>
                    <a:lnTo>
                      <a:pt x="40" y="2"/>
                    </a:lnTo>
                    <a:lnTo>
                      <a:pt x="46" y="1"/>
                    </a:lnTo>
                    <a:lnTo>
                      <a:pt x="52" y="0"/>
                    </a:lnTo>
                    <a:lnTo>
                      <a:pt x="58" y="0"/>
                    </a:lnTo>
                    <a:lnTo>
                      <a:pt x="63" y="0"/>
                    </a:lnTo>
                    <a:lnTo>
                      <a:pt x="69" y="1"/>
                    </a:lnTo>
                    <a:lnTo>
                      <a:pt x="74" y="2"/>
                    </a:lnTo>
                    <a:lnTo>
                      <a:pt x="79" y="4"/>
                    </a:lnTo>
                    <a:lnTo>
                      <a:pt x="84" y="6"/>
                    </a:lnTo>
                    <a:lnTo>
                      <a:pt x="90" y="9"/>
                    </a:lnTo>
                    <a:lnTo>
                      <a:pt x="93" y="12"/>
                    </a:lnTo>
                    <a:lnTo>
                      <a:pt x="98" y="17"/>
                    </a:lnTo>
                    <a:lnTo>
                      <a:pt x="105" y="25"/>
                    </a:lnTo>
                    <a:lnTo>
                      <a:pt x="111" y="35"/>
                    </a:lnTo>
                    <a:lnTo>
                      <a:pt x="114" y="46"/>
                    </a:lnTo>
                    <a:lnTo>
                      <a:pt x="115" y="57"/>
                    </a:lnTo>
                    <a:lnTo>
                      <a:pt x="114" y="69"/>
                    </a:lnTo>
                    <a:lnTo>
                      <a:pt x="111" y="80"/>
                    </a:lnTo>
                    <a:lnTo>
                      <a:pt x="105" y="89"/>
                    </a:lnTo>
                    <a:lnTo>
                      <a:pt x="98" y="97"/>
                    </a:lnTo>
                    <a:lnTo>
                      <a:pt x="90" y="106"/>
                    </a:lnTo>
                    <a:lnTo>
                      <a:pt x="79" y="110"/>
                    </a:lnTo>
                    <a:lnTo>
                      <a:pt x="69" y="114"/>
                    </a:lnTo>
                    <a:lnTo>
                      <a:pt x="58" y="115"/>
                    </a:lnTo>
                    <a:lnTo>
                      <a:pt x="52" y="115"/>
                    </a:lnTo>
                    <a:lnTo>
                      <a:pt x="46" y="114"/>
                    </a:lnTo>
                    <a:lnTo>
                      <a:pt x="40" y="112"/>
                    </a:lnTo>
                    <a:lnTo>
                      <a:pt x="36" y="110"/>
                    </a:lnTo>
                    <a:lnTo>
                      <a:pt x="30" y="108"/>
                    </a:lnTo>
                    <a:lnTo>
                      <a:pt x="25" y="106"/>
                    </a:lnTo>
                    <a:lnTo>
                      <a:pt x="22" y="102"/>
                    </a:lnTo>
                    <a:lnTo>
                      <a:pt x="17" y="97"/>
                    </a:lnTo>
                    <a:lnTo>
                      <a:pt x="9" y="89"/>
                    </a:lnTo>
                    <a:lnTo>
                      <a:pt x="5" y="79"/>
                    </a:lnTo>
                    <a:lnTo>
                      <a:pt x="1" y="69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91" name="Freeform 391"/>
              <p:cNvSpPr>
                <a:spLocks/>
              </p:cNvSpPr>
              <p:nvPr/>
            </p:nvSpPr>
            <p:spPr bwMode="auto">
              <a:xfrm flipH="1">
                <a:off x="3335" y="1345"/>
                <a:ext cx="15" cy="15"/>
              </a:xfrm>
              <a:custGeom>
                <a:avLst/>
                <a:gdLst>
                  <a:gd name="T0" fmla="*/ 0 w 40"/>
                  <a:gd name="T1" fmla="*/ 19 h 40"/>
                  <a:gd name="T2" fmla="*/ 0 w 40"/>
                  <a:gd name="T3" fmla="*/ 16 h 40"/>
                  <a:gd name="T4" fmla="*/ 1 w 40"/>
                  <a:gd name="T5" fmla="*/ 12 h 40"/>
                  <a:gd name="T6" fmla="*/ 3 w 40"/>
                  <a:gd name="T7" fmla="*/ 9 h 40"/>
                  <a:gd name="T8" fmla="*/ 6 w 40"/>
                  <a:gd name="T9" fmla="*/ 5 h 40"/>
                  <a:gd name="T10" fmla="*/ 9 w 40"/>
                  <a:gd name="T11" fmla="*/ 3 h 40"/>
                  <a:gd name="T12" fmla="*/ 13 w 40"/>
                  <a:gd name="T13" fmla="*/ 1 h 40"/>
                  <a:gd name="T14" fmla="*/ 16 w 40"/>
                  <a:gd name="T15" fmla="*/ 0 h 40"/>
                  <a:gd name="T16" fmla="*/ 21 w 40"/>
                  <a:gd name="T17" fmla="*/ 0 h 40"/>
                  <a:gd name="T18" fmla="*/ 24 w 40"/>
                  <a:gd name="T19" fmla="*/ 0 h 40"/>
                  <a:gd name="T20" fmla="*/ 27 w 40"/>
                  <a:gd name="T21" fmla="*/ 1 h 40"/>
                  <a:gd name="T22" fmla="*/ 31 w 40"/>
                  <a:gd name="T23" fmla="*/ 3 h 40"/>
                  <a:gd name="T24" fmla="*/ 34 w 40"/>
                  <a:gd name="T25" fmla="*/ 5 h 40"/>
                  <a:gd name="T26" fmla="*/ 37 w 40"/>
                  <a:gd name="T27" fmla="*/ 9 h 40"/>
                  <a:gd name="T28" fmla="*/ 39 w 40"/>
                  <a:gd name="T29" fmla="*/ 12 h 40"/>
                  <a:gd name="T30" fmla="*/ 40 w 40"/>
                  <a:gd name="T31" fmla="*/ 16 h 40"/>
                  <a:gd name="T32" fmla="*/ 40 w 40"/>
                  <a:gd name="T33" fmla="*/ 19 h 40"/>
                  <a:gd name="T34" fmla="*/ 39 w 40"/>
                  <a:gd name="T35" fmla="*/ 27 h 40"/>
                  <a:gd name="T36" fmla="*/ 34 w 40"/>
                  <a:gd name="T37" fmla="*/ 34 h 40"/>
                  <a:gd name="T38" fmla="*/ 27 w 40"/>
                  <a:gd name="T39" fmla="*/ 39 h 40"/>
                  <a:gd name="T40" fmla="*/ 21 w 40"/>
                  <a:gd name="T41" fmla="*/ 40 h 40"/>
                  <a:gd name="T42" fmla="*/ 16 w 40"/>
                  <a:gd name="T43" fmla="*/ 40 h 40"/>
                  <a:gd name="T44" fmla="*/ 13 w 40"/>
                  <a:gd name="T45" fmla="*/ 39 h 40"/>
                  <a:gd name="T46" fmla="*/ 9 w 40"/>
                  <a:gd name="T47" fmla="*/ 36 h 40"/>
                  <a:gd name="T48" fmla="*/ 6 w 40"/>
                  <a:gd name="T49" fmla="*/ 34 h 40"/>
                  <a:gd name="T50" fmla="*/ 3 w 40"/>
                  <a:gd name="T51" fmla="*/ 31 h 40"/>
                  <a:gd name="T52" fmla="*/ 1 w 40"/>
                  <a:gd name="T53" fmla="*/ 27 h 40"/>
                  <a:gd name="T54" fmla="*/ 0 w 40"/>
                  <a:gd name="T55" fmla="*/ 24 h 40"/>
                  <a:gd name="T56" fmla="*/ 0 w 40"/>
                  <a:gd name="T57" fmla="*/ 19 h 4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40"/>
                  <a:gd name="T88" fmla="*/ 0 h 40"/>
                  <a:gd name="T89" fmla="*/ 40 w 40"/>
                  <a:gd name="T90" fmla="*/ 40 h 4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40" h="40">
                    <a:moveTo>
                      <a:pt x="0" y="19"/>
                    </a:moveTo>
                    <a:lnTo>
                      <a:pt x="0" y="16"/>
                    </a:lnTo>
                    <a:lnTo>
                      <a:pt x="1" y="12"/>
                    </a:lnTo>
                    <a:lnTo>
                      <a:pt x="3" y="9"/>
                    </a:lnTo>
                    <a:lnTo>
                      <a:pt x="6" y="5"/>
                    </a:lnTo>
                    <a:lnTo>
                      <a:pt x="9" y="3"/>
                    </a:lnTo>
                    <a:lnTo>
                      <a:pt x="13" y="1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4" y="0"/>
                    </a:lnTo>
                    <a:lnTo>
                      <a:pt x="27" y="1"/>
                    </a:lnTo>
                    <a:lnTo>
                      <a:pt x="31" y="3"/>
                    </a:lnTo>
                    <a:lnTo>
                      <a:pt x="34" y="5"/>
                    </a:lnTo>
                    <a:lnTo>
                      <a:pt x="37" y="9"/>
                    </a:lnTo>
                    <a:lnTo>
                      <a:pt x="39" y="12"/>
                    </a:lnTo>
                    <a:lnTo>
                      <a:pt x="40" y="16"/>
                    </a:lnTo>
                    <a:lnTo>
                      <a:pt x="40" y="19"/>
                    </a:lnTo>
                    <a:lnTo>
                      <a:pt x="39" y="27"/>
                    </a:lnTo>
                    <a:lnTo>
                      <a:pt x="34" y="34"/>
                    </a:lnTo>
                    <a:lnTo>
                      <a:pt x="27" y="39"/>
                    </a:lnTo>
                    <a:lnTo>
                      <a:pt x="21" y="40"/>
                    </a:lnTo>
                    <a:lnTo>
                      <a:pt x="16" y="40"/>
                    </a:lnTo>
                    <a:lnTo>
                      <a:pt x="13" y="39"/>
                    </a:lnTo>
                    <a:lnTo>
                      <a:pt x="9" y="36"/>
                    </a:lnTo>
                    <a:lnTo>
                      <a:pt x="6" y="34"/>
                    </a:lnTo>
                    <a:lnTo>
                      <a:pt x="3" y="31"/>
                    </a:lnTo>
                    <a:lnTo>
                      <a:pt x="1" y="27"/>
                    </a:lnTo>
                    <a:lnTo>
                      <a:pt x="0" y="24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92" name="Freeform 392"/>
              <p:cNvSpPr>
                <a:spLocks/>
              </p:cNvSpPr>
              <p:nvPr/>
            </p:nvSpPr>
            <p:spPr bwMode="auto">
              <a:xfrm flipH="1">
                <a:off x="3517" y="1189"/>
                <a:ext cx="75" cy="62"/>
              </a:xfrm>
              <a:custGeom>
                <a:avLst/>
                <a:gdLst>
                  <a:gd name="T0" fmla="*/ 151 w 198"/>
                  <a:gd name="T1" fmla="*/ 0 h 162"/>
                  <a:gd name="T2" fmla="*/ 151 w 198"/>
                  <a:gd name="T3" fmla="*/ 114 h 162"/>
                  <a:gd name="T4" fmla="*/ 23 w 198"/>
                  <a:gd name="T5" fmla="*/ 114 h 162"/>
                  <a:gd name="T6" fmla="*/ 0 w 198"/>
                  <a:gd name="T7" fmla="*/ 162 h 162"/>
                  <a:gd name="T8" fmla="*/ 198 w 198"/>
                  <a:gd name="T9" fmla="*/ 162 h 162"/>
                  <a:gd name="T10" fmla="*/ 198 w 198"/>
                  <a:gd name="T11" fmla="*/ 0 h 162"/>
                  <a:gd name="T12" fmla="*/ 151 w 198"/>
                  <a:gd name="T13" fmla="*/ 0 h 16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8"/>
                  <a:gd name="T22" fmla="*/ 0 h 162"/>
                  <a:gd name="T23" fmla="*/ 198 w 198"/>
                  <a:gd name="T24" fmla="*/ 162 h 16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8" h="162">
                    <a:moveTo>
                      <a:pt x="151" y="0"/>
                    </a:moveTo>
                    <a:lnTo>
                      <a:pt x="151" y="114"/>
                    </a:lnTo>
                    <a:lnTo>
                      <a:pt x="23" y="114"/>
                    </a:lnTo>
                    <a:lnTo>
                      <a:pt x="0" y="162"/>
                    </a:lnTo>
                    <a:lnTo>
                      <a:pt x="198" y="162"/>
                    </a:lnTo>
                    <a:lnTo>
                      <a:pt x="198" y="0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1273" name="Text Box 393"/>
            <p:cNvSpPr txBox="1">
              <a:spLocks noChangeArrowheads="1"/>
            </p:cNvSpPr>
            <p:nvPr/>
          </p:nvSpPr>
          <p:spPr bwMode="auto">
            <a:xfrm>
              <a:off x="3015" y="2869"/>
              <a:ext cx="774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38401" tIns="19201" rIns="38401" bIns="19201">
              <a:spAutoFit/>
            </a:bodyPr>
            <a:lstStyle/>
            <a:p>
              <a:pPr defTabSz="384175" eaLnBrk="0" hangingPunct="0"/>
              <a:r>
                <a:rPr lang="en-US" sz="600" b="1">
                  <a:latin typeface="+mj-lt"/>
                </a:rPr>
                <a:t>Source: Bill Kerber, SIG</a:t>
              </a:r>
            </a:p>
          </p:txBody>
        </p:sp>
        <p:sp>
          <p:nvSpPr>
            <p:cNvPr id="11274" name="Rectangle 394"/>
            <p:cNvSpPr>
              <a:spLocks noChangeArrowheads="1"/>
            </p:cNvSpPr>
            <p:nvPr/>
          </p:nvSpPr>
          <p:spPr bwMode="auto">
            <a:xfrm>
              <a:off x="3514" y="2598"/>
              <a:ext cx="422" cy="186"/>
            </a:xfrm>
            <a:prstGeom prst="rect">
              <a:avLst/>
            </a:prstGeom>
            <a:noFill/>
            <a:ln w="57150">
              <a:solidFill>
                <a:srgbClr val="CC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5" name="Text Box 395"/>
            <p:cNvSpPr txBox="1">
              <a:spLocks noChangeArrowheads="1"/>
            </p:cNvSpPr>
            <p:nvPr/>
          </p:nvSpPr>
          <p:spPr bwMode="auto">
            <a:xfrm>
              <a:off x="0" y="1242"/>
              <a:ext cx="480" cy="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4864" tIns="27432" rIns="54864" bIns="27432">
              <a:spAutoFit/>
            </a:bodyPr>
            <a:lstStyle/>
            <a:p>
              <a:pPr algn="ctr" defTabSz="549275" eaLnBrk="0" hangingPunct="0">
                <a:spcBef>
                  <a:spcPct val="50000"/>
                </a:spcBef>
              </a:pPr>
              <a:r>
                <a:rPr lang="en-US" sz="600" b="1">
                  <a:latin typeface="+mj-lt"/>
                </a:rPr>
                <a:t>Tues + Thurs</a:t>
              </a:r>
            </a:p>
          </p:txBody>
        </p:sp>
        <p:sp>
          <p:nvSpPr>
            <p:cNvPr id="11276" name="Text Box 396"/>
            <p:cNvSpPr txBox="1">
              <a:spLocks noChangeArrowheads="1"/>
            </p:cNvSpPr>
            <p:nvPr/>
          </p:nvSpPr>
          <p:spPr bwMode="auto">
            <a:xfrm>
              <a:off x="3336" y="1327"/>
              <a:ext cx="480" cy="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4864" tIns="27432" rIns="54864" bIns="27432">
              <a:spAutoFit/>
            </a:bodyPr>
            <a:lstStyle/>
            <a:p>
              <a:pPr algn="ctr" defTabSz="549275" eaLnBrk="0" hangingPunct="0">
                <a:spcBef>
                  <a:spcPct val="50000"/>
                </a:spcBef>
              </a:pPr>
              <a:r>
                <a:rPr lang="en-US" sz="600" b="1">
                  <a:latin typeface="+mj-lt"/>
                </a:rPr>
                <a:t>1x</a:t>
              </a:r>
              <a:br>
                <a:rPr lang="en-US" sz="600" b="1">
                  <a:latin typeface="+mj-lt"/>
                </a:rPr>
              </a:br>
              <a:r>
                <a:rPr lang="en-US" sz="600" b="1">
                  <a:latin typeface="+mj-lt"/>
                </a:rPr>
                <a:t>Daily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5527</TotalTime>
  <Words>654</Words>
  <Application>Microsoft Office PowerPoint</Application>
  <PresentationFormat>Custom</PresentationFormat>
  <Paragraphs>136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Tahoma</vt:lpstr>
      <vt:lpstr>Arial</vt:lpstr>
      <vt:lpstr>Century Gothic</vt:lpstr>
      <vt:lpstr>Wingdings</vt:lpstr>
      <vt:lpstr>Times New Roman</vt:lpstr>
      <vt:lpstr>Lucida Grande</vt:lpstr>
      <vt:lpstr>QAD 2010 Template</vt:lpstr>
      <vt:lpstr>Course Overview</vt:lpstr>
      <vt:lpstr>What is Lean ?</vt:lpstr>
      <vt:lpstr>Fundamental Concepts of Lean</vt:lpstr>
      <vt:lpstr>Goals of Lean</vt:lpstr>
      <vt:lpstr>House of Toyota</vt:lpstr>
      <vt:lpstr>Important tools of Lean:</vt:lpstr>
      <vt:lpstr>Prerequisites Lean environment</vt:lpstr>
      <vt:lpstr>Value Stream Mapping</vt:lpstr>
      <vt:lpstr>Small Valves Value Stream – Current State</vt:lpstr>
      <vt:lpstr>Small Valves Value Stream – Future State</vt:lpstr>
      <vt:lpstr> What is Takt Time and how is it used</vt:lpstr>
      <vt:lpstr> What is EPEI and how is it used</vt:lpstr>
      <vt:lpstr>Course Overview</vt:lpstr>
      <vt:lpstr>What is a Pull System ?</vt:lpstr>
      <vt:lpstr>Course Overview</vt:lpstr>
      <vt:lpstr>How does a Pull System work ?</vt:lpstr>
      <vt:lpstr>One card or two card model ?</vt:lpstr>
      <vt:lpstr>Course Overview</vt:lpstr>
      <vt:lpstr>Visual Displays supporting Pull Systems</vt:lpstr>
      <vt:lpstr>Hijunka boxes</vt:lpstr>
      <vt:lpstr>Load Assembly Boards</vt:lpstr>
      <vt:lpstr>Kanban Control Board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mdf</cp:lastModifiedBy>
  <cp:revision>217</cp:revision>
  <cp:lastPrinted>1998-06-30T16:38:30Z</cp:lastPrinted>
  <dcterms:created xsi:type="dcterms:W3CDTF">1998-02-18T21:36:34Z</dcterms:created>
  <dcterms:modified xsi:type="dcterms:W3CDTF">2011-01-04T21:14:33Z</dcterms:modified>
</cp:coreProperties>
</file>