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3" r:id="rId1"/>
    <p:sldMasterId id="2147483713" r:id="rId2"/>
  </p:sldMasterIdLst>
  <p:notesMasterIdLst>
    <p:notesMasterId r:id="rId42"/>
  </p:notesMasterIdLst>
  <p:handoutMasterIdLst>
    <p:handoutMasterId r:id="rId43"/>
  </p:handoutMasterIdLst>
  <p:sldIdLst>
    <p:sldId id="331" r:id="rId3"/>
    <p:sldId id="315" r:id="rId4"/>
    <p:sldId id="332" r:id="rId5"/>
    <p:sldId id="333" r:id="rId6"/>
    <p:sldId id="334" r:id="rId7"/>
    <p:sldId id="367" r:id="rId8"/>
    <p:sldId id="357" r:id="rId9"/>
    <p:sldId id="358" r:id="rId10"/>
    <p:sldId id="335" r:id="rId11"/>
    <p:sldId id="336" r:id="rId12"/>
    <p:sldId id="359" r:id="rId13"/>
    <p:sldId id="360" r:id="rId14"/>
    <p:sldId id="338" r:id="rId15"/>
    <p:sldId id="339" r:id="rId16"/>
    <p:sldId id="368" r:id="rId17"/>
    <p:sldId id="340" r:id="rId18"/>
    <p:sldId id="341" r:id="rId19"/>
    <p:sldId id="342" r:id="rId20"/>
    <p:sldId id="343" r:id="rId21"/>
    <p:sldId id="344" r:id="rId22"/>
    <p:sldId id="345" r:id="rId23"/>
    <p:sldId id="353" r:id="rId24"/>
    <p:sldId id="361" r:id="rId25"/>
    <p:sldId id="362" r:id="rId26"/>
    <p:sldId id="365" r:id="rId27"/>
    <p:sldId id="346" r:id="rId28"/>
    <p:sldId id="363" r:id="rId29"/>
    <p:sldId id="364" r:id="rId30"/>
    <p:sldId id="347" r:id="rId31"/>
    <p:sldId id="354" r:id="rId32"/>
    <p:sldId id="348" r:id="rId33"/>
    <p:sldId id="366" r:id="rId34"/>
    <p:sldId id="356" r:id="rId35"/>
    <p:sldId id="349" r:id="rId36"/>
    <p:sldId id="330" r:id="rId37"/>
    <p:sldId id="283" r:id="rId38"/>
    <p:sldId id="350" r:id="rId39"/>
    <p:sldId id="351" r:id="rId40"/>
    <p:sldId id="352" r:id="rId41"/>
  </p:sldIdLst>
  <p:sldSz cx="9144000" cy="6858000" type="screen4x3"/>
  <p:notesSz cx="6991350" cy="9282113"/>
  <p:custDataLst>
    <p:tags r:id="rId44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99FF"/>
    <a:srgbClr val="33CC33"/>
    <a:srgbClr val="FFCC00"/>
    <a:srgbClr val="FFFFCC"/>
    <a:srgbClr val="FF0000"/>
    <a:srgbClr val="F0F6FE"/>
    <a:srgbClr val="E3EFF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24" autoAdjust="0"/>
    <p:restoredTop sz="94660"/>
  </p:normalViewPr>
  <p:slideViewPr>
    <p:cSldViewPr snapToGrid="0">
      <p:cViewPr>
        <p:scale>
          <a:sx n="100" d="100"/>
          <a:sy n="100" d="100"/>
        </p:scale>
        <p:origin x="-612" y="-54"/>
      </p:cViewPr>
      <p:guideLst>
        <p:guide orient="horz" pos="1988"/>
        <p:guide orient="horz"/>
        <p:guide orient="horz" pos="289"/>
        <p:guide pos="2881"/>
        <p:guide pos="1316"/>
        <p:guide pos="1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300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Times New Roman" pitchFamily="18" charset="0"/>
              </a:defRPr>
            </a:lvl1pPr>
          </a:lstStyle>
          <a:p>
            <a:fld id="{D1E47AFE-47AC-4851-9D05-98462FF1372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30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40262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Times New Roman" pitchFamily="18" charset="0"/>
              </a:defRPr>
            </a:lvl1pPr>
          </a:lstStyle>
          <a:p>
            <a:fld id="{493BDD80-AE89-48C8-9E32-D97D17C13A7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510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510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2008-MS-PR-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2008-MS-PR-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2008-MS-PR-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2008-MS-PR-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2008-MS-PR-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2008-MS-PR-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2008-MS-PR-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2008-MS-PR-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2008-MS-PR-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2008-MS-PR-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2008-MS-PR-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2008-MS-PR-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2008-MS-PR-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2008-MS-PR-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2008-MS-PR-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2008-MS-PR-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74084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08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42238" y="6599238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2008-MS-PR-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2008-MS-PR-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altLang="zh-CN" smtClean="0"/>
              <a:t>Identify key business considerations before setting up Master Scheduling and RCCP in QAD Enterprise Applications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smtClean="0"/>
              <a:t>Set up Master Scheduling and RCCP in QAD Enterprise Applications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b="1" smtClean="0"/>
              <a:t>Use Master Scheduling and RCCP in QAD Enterprise Applications</a:t>
            </a:r>
            <a:endParaRPr lang="en-US" altLang="zh-CN" b="1" dirty="0" smtClean="0"/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Use Master Scheduling and RCCP</a:t>
            </a:r>
            <a:endParaRPr lang="en-US" altLang="zh-CN" dirty="0" smtClean="0"/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14474" y="891610"/>
            <a:ext cx="7172325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Master Schedule Order Maintenance</a:t>
            </a:r>
          </a:p>
          <a:p>
            <a:r>
              <a:rPr lang="en-US" b="1" dirty="0" smtClean="0"/>
              <a:t>Master Schedule Order Browse/Report</a:t>
            </a:r>
          </a:p>
          <a:p>
            <a:r>
              <a:rPr lang="en-US" dirty="0" smtClean="0"/>
              <a:t>Sales Order Maintenance (Abnormal Demand)</a:t>
            </a:r>
          </a:p>
          <a:p>
            <a:r>
              <a:rPr lang="en-US" dirty="0" smtClean="0"/>
              <a:t>Seasonal Build Maintenance (optional)</a:t>
            </a:r>
          </a:p>
          <a:p>
            <a:r>
              <a:rPr lang="en-US" dirty="0" smtClean="0"/>
              <a:t>Seasonal Build Browse/Report (optional)</a:t>
            </a:r>
          </a:p>
          <a:p>
            <a:r>
              <a:rPr lang="en-US" dirty="0" smtClean="0"/>
              <a:t>Master Schedule Summary Inquiry/Report</a:t>
            </a:r>
          </a:p>
          <a:p>
            <a:r>
              <a:rPr lang="en-US" dirty="0" smtClean="0"/>
              <a:t>Master Schedule Detail Inquiry/Report</a:t>
            </a:r>
          </a:p>
          <a:p>
            <a:r>
              <a:rPr lang="en-US" dirty="0" smtClean="0"/>
              <a:t>Selective Materials Plan (optional)</a:t>
            </a:r>
          </a:p>
          <a:p>
            <a:r>
              <a:rPr lang="en-US" dirty="0" smtClean="0"/>
              <a:t>Item Resource Load Summary Inquiry/Report</a:t>
            </a:r>
          </a:p>
          <a:p>
            <a:r>
              <a:rPr lang="en-US" dirty="0" smtClean="0"/>
              <a:t>Item Resource Load Detail Inquiry/Report</a:t>
            </a:r>
          </a:p>
          <a:p>
            <a:endParaRPr lang="en-US" dirty="0"/>
          </a:p>
        </p:txBody>
      </p:sp>
      <p:sp>
        <p:nvSpPr>
          <p:cNvPr id="15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Master Scheduling and RCCP</a:t>
            </a:r>
            <a:endParaRPr lang="en-US" dirty="0"/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MS-PR-070</a:t>
            </a: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Master Schedule Order Browse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MS-PR-080</a:t>
            </a:r>
          </a:p>
        </p:txBody>
      </p:sp>
      <p:pic>
        <p:nvPicPr>
          <p:cNvPr id="1331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4075" y="1416050"/>
            <a:ext cx="7708900" cy="406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Master Schedule Order Report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MS-PR-090</a:t>
            </a:r>
          </a:p>
        </p:txBody>
      </p:sp>
      <p:pic>
        <p:nvPicPr>
          <p:cNvPr id="1434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300" y="1212850"/>
            <a:ext cx="7996238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Master Schedule Order Maintenance</a:t>
            </a:r>
          </a:p>
          <a:p>
            <a:r>
              <a:rPr lang="en-US" dirty="0" smtClean="0"/>
              <a:t>Master Schedule Order Browse/Report</a:t>
            </a:r>
          </a:p>
          <a:p>
            <a:r>
              <a:rPr lang="en-US" b="1" dirty="0" smtClean="0"/>
              <a:t>Sales Order Maintenance (Abnormal Demand)</a:t>
            </a:r>
          </a:p>
          <a:p>
            <a:r>
              <a:rPr lang="en-US" dirty="0" smtClean="0"/>
              <a:t>Seasonal Build Maintenance (optional)</a:t>
            </a:r>
          </a:p>
          <a:p>
            <a:r>
              <a:rPr lang="en-US" dirty="0" smtClean="0"/>
              <a:t>Seasonal Build Browse/Report (optional)</a:t>
            </a:r>
          </a:p>
          <a:p>
            <a:r>
              <a:rPr lang="en-US" dirty="0" smtClean="0"/>
              <a:t>Master Schedule Summary Inquiry/Report</a:t>
            </a:r>
          </a:p>
          <a:p>
            <a:r>
              <a:rPr lang="en-US" dirty="0" smtClean="0"/>
              <a:t>Master Schedule Detail Inquiry/Report</a:t>
            </a:r>
          </a:p>
          <a:p>
            <a:r>
              <a:rPr lang="en-US" dirty="0" smtClean="0"/>
              <a:t>Selective Materials Plan (optional)</a:t>
            </a:r>
          </a:p>
          <a:p>
            <a:r>
              <a:rPr lang="en-US" dirty="0" smtClean="0"/>
              <a:t>Item Resource Load Summary Inquiry/Report</a:t>
            </a:r>
          </a:p>
          <a:p>
            <a:r>
              <a:rPr lang="en-US" dirty="0" smtClean="0"/>
              <a:t>Item Resource Load Detail Inquiry/Report</a:t>
            </a:r>
          </a:p>
          <a:p>
            <a:endParaRPr lang="en-US" dirty="0"/>
          </a:p>
        </p:txBody>
      </p:sp>
      <p:sp>
        <p:nvSpPr>
          <p:cNvPr id="15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Master Scheduling and RCCP</a:t>
            </a:r>
            <a:endParaRPr lang="en-US" dirty="0"/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MS-PR-100</a:t>
            </a: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mtClean="0"/>
              <a:t>Sales Order Maintenance – Abnormal Demand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MS-PR-110</a:t>
            </a:r>
          </a:p>
        </p:txBody>
      </p:sp>
      <p:pic>
        <p:nvPicPr>
          <p:cNvPr id="1638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8950" y="1111250"/>
            <a:ext cx="8029575" cy="509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Forecast Worksheet Maintenance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MS-PR-115</a:t>
            </a:r>
          </a:p>
        </p:txBody>
      </p:sp>
      <p:pic>
        <p:nvPicPr>
          <p:cNvPr id="17413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9638" y="1193800"/>
            <a:ext cx="7200900" cy="4638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04950" y="891610"/>
            <a:ext cx="7181850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Master Schedule Order Maintenance</a:t>
            </a:r>
          </a:p>
          <a:p>
            <a:r>
              <a:rPr lang="en-US" dirty="0" smtClean="0"/>
              <a:t>Master Schedule Order Browse/Report</a:t>
            </a:r>
          </a:p>
          <a:p>
            <a:r>
              <a:rPr lang="en-US" dirty="0" smtClean="0"/>
              <a:t>Sales Order Maintenance (Abnormal Demand)</a:t>
            </a:r>
          </a:p>
          <a:p>
            <a:r>
              <a:rPr lang="en-US" b="1" dirty="0" smtClean="0"/>
              <a:t>Seasonal Build Maintenance (optional)</a:t>
            </a:r>
          </a:p>
          <a:p>
            <a:r>
              <a:rPr lang="en-US" dirty="0" smtClean="0"/>
              <a:t>Seasonal Build Browse/Report (optional)</a:t>
            </a:r>
          </a:p>
          <a:p>
            <a:r>
              <a:rPr lang="en-US" dirty="0" smtClean="0"/>
              <a:t>Master Schedule Summary Inquiry/Report</a:t>
            </a:r>
          </a:p>
          <a:p>
            <a:r>
              <a:rPr lang="en-US" dirty="0" smtClean="0"/>
              <a:t>Master Schedule Detail Inquiry/Report</a:t>
            </a:r>
          </a:p>
          <a:p>
            <a:r>
              <a:rPr lang="en-US" dirty="0" smtClean="0"/>
              <a:t>Selective Materials Plan (optional)</a:t>
            </a:r>
          </a:p>
          <a:p>
            <a:r>
              <a:rPr lang="en-US" dirty="0" smtClean="0"/>
              <a:t>Item Resource Load Summary Inquiry/Report</a:t>
            </a:r>
          </a:p>
          <a:p>
            <a:r>
              <a:rPr lang="en-US" dirty="0" smtClean="0"/>
              <a:t>Item Resource Load Detail Inquiry/Report</a:t>
            </a:r>
          </a:p>
          <a:p>
            <a:endParaRPr lang="en-US" dirty="0"/>
          </a:p>
        </p:txBody>
      </p:sp>
      <p:sp>
        <p:nvSpPr>
          <p:cNvPr id="1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Master Scheduling and RCCP</a:t>
            </a:r>
            <a:endParaRPr lang="en-US" dirty="0"/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MS-PR-120</a:t>
            </a:r>
          </a:p>
        </p:txBody>
      </p:sp>
      <p:sp>
        <p:nvSpPr>
          <p:cNvPr id="1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Seasonal Build Maintenance – Optional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MS-PR-130</a:t>
            </a:r>
          </a:p>
        </p:txBody>
      </p:sp>
      <p:pic>
        <p:nvPicPr>
          <p:cNvPr id="19459" name="Picture 9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27388" y="3903663"/>
            <a:ext cx="492125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8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9025" y="2990850"/>
            <a:ext cx="4903788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7" descr="Region Captu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3625" y="1997075"/>
            <a:ext cx="5076825" cy="246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6" descr="Region Captur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7350" y="1054100"/>
            <a:ext cx="5051425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5" name="Rectangle 10"/>
          <p:cNvSpPr>
            <a:spLocks noChangeArrowheads="1"/>
          </p:cNvSpPr>
          <p:nvPr/>
        </p:nvSpPr>
        <p:spPr bwMode="auto">
          <a:xfrm>
            <a:off x="1128713" y="2501900"/>
            <a:ext cx="925512" cy="2254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19466" name="Rectangle 11"/>
          <p:cNvSpPr>
            <a:spLocks noChangeArrowheads="1"/>
          </p:cNvSpPr>
          <p:nvPr/>
        </p:nvSpPr>
        <p:spPr bwMode="auto">
          <a:xfrm>
            <a:off x="1790700" y="3430588"/>
            <a:ext cx="987425" cy="258762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19467" name="Rectangle 12"/>
          <p:cNvSpPr>
            <a:spLocks noChangeArrowheads="1"/>
          </p:cNvSpPr>
          <p:nvPr/>
        </p:nvSpPr>
        <p:spPr bwMode="auto">
          <a:xfrm>
            <a:off x="2941638" y="4406900"/>
            <a:ext cx="977900" cy="20955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19468" name="Rectangle 13"/>
          <p:cNvSpPr>
            <a:spLocks noChangeArrowheads="1"/>
          </p:cNvSpPr>
          <p:nvPr/>
        </p:nvSpPr>
        <p:spPr bwMode="auto">
          <a:xfrm>
            <a:off x="3849688" y="5310188"/>
            <a:ext cx="1138237" cy="207962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19469" name="Rectangle 14"/>
          <p:cNvSpPr>
            <a:spLocks noChangeArrowheads="1"/>
          </p:cNvSpPr>
          <p:nvPr/>
        </p:nvSpPr>
        <p:spPr bwMode="auto">
          <a:xfrm>
            <a:off x="609600" y="3106738"/>
            <a:ext cx="2157413" cy="2381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19470" name="Rectangle 16"/>
          <p:cNvSpPr>
            <a:spLocks noChangeArrowheads="1"/>
          </p:cNvSpPr>
          <p:nvPr/>
        </p:nvSpPr>
        <p:spPr bwMode="auto">
          <a:xfrm>
            <a:off x="1209675" y="4057650"/>
            <a:ext cx="2162175" cy="26193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19471" name="Rectangle 17"/>
          <p:cNvSpPr>
            <a:spLocks noChangeArrowheads="1"/>
          </p:cNvSpPr>
          <p:nvPr/>
        </p:nvSpPr>
        <p:spPr bwMode="auto">
          <a:xfrm>
            <a:off x="2470150" y="4995863"/>
            <a:ext cx="2101850" cy="2254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zh-CN">
              <a:ea typeface="宋体" charset="-122"/>
            </a:endParaRPr>
          </a:p>
        </p:txBody>
      </p:sp>
      <p:sp>
        <p:nvSpPr>
          <p:cNvPr id="19472" name="Rectangle 18"/>
          <p:cNvSpPr>
            <a:spLocks noChangeArrowheads="1"/>
          </p:cNvSpPr>
          <p:nvPr/>
        </p:nvSpPr>
        <p:spPr bwMode="auto">
          <a:xfrm>
            <a:off x="3265488" y="5907088"/>
            <a:ext cx="2138362" cy="217487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zh-CN">
              <a:ea typeface="宋体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14474" y="891610"/>
            <a:ext cx="7172325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Master Schedule Order Maintenance</a:t>
            </a:r>
          </a:p>
          <a:p>
            <a:r>
              <a:rPr lang="en-US" dirty="0" smtClean="0"/>
              <a:t>Master Schedule Order Browse/Report</a:t>
            </a:r>
          </a:p>
          <a:p>
            <a:r>
              <a:rPr lang="en-US" dirty="0" smtClean="0"/>
              <a:t>Sales Order Maintenance (Abnormal Demand)</a:t>
            </a:r>
          </a:p>
          <a:p>
            <a:r>
              <a:rPr lang="en-US" dirty="0" smtClean="0"/>
              <a:t>Seasonal Build Maintenance (optional)</a:t>
            </a:r>
          </a:p>
          <a:p>
            <a:r>
              <a:rPr lang="en-US" b="1" dirty="0" smtClean="0"/>
              <a:t>Seasonal Build Browse/Report (optional)</a:t>
            </a:r>
          </a:p>
          <a:p>
            <a:r>
              <a:rPr lang="en-US" dirty="0" smtClean="0"/>
              <a:t>Master Schedule Summary Inquiry/Report</a:t>
            </a:r>
          </a:p>
          <a:p>
            <a:r>
              <a:rPr lang="en-US" dirty="0" smtClean="0"/>
              <a:t>Master Schedule Detail Inquiry/Report</a:t>
            </a:r>
          </a:p>
          <a:p>
            <a:r>
              <a:rPr lang="en-US" dirty="0" smtClean="0"/>
              <a:t>Selective Materials Plan (optional)</a:t>
            </a:r>
          </a:p>
          <a:p>
            <a:r>
              <a:rPr lang="en-US" dirty="0" smtClean="0"/>
              <a:t>Item Resource Load Summary Inquiry/Report</a:t>
            </a:r>
          </a:p>
          <a:p>
            <a:r>
              <a:rPr lang="en-US" dirty="0" smtClean="0"/>
              <a:t>Item Resource Load Detail Inquiry/Report</a:t>
            </a:r>
          </a:p>
          <a:p>
            <a:endParaRPr lang="en-US" dirty="0"/>
          </a:p>
        </p:txBody>
      </p:sp>
      <p:sp>
        <p:nvSpPr>
          <p:cNvPr id="15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Master Scheduling and RCCP</a:t>
            </a:r>
            <a:endParaRPr lang="en-US" dirty="0"/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MS-PR-140</a:t>
            </a: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Seasonal Build Inquiry – Optional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MS-PR-150</a:t>
            </a:r>
          </a:p>
        </p:txBody>
      </p:sp>
      <p:pic>
        <p:nvPicPr>
          <p:cNvPr id="2150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525" y="1912938"/>
            <a:ext cx="8004175" cy="259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MS-PR-020</a:t>
            </a:r>
          </a:p>
        </p:txBody>
      </p:sp>
      <p:sp>
        <p:nvSpPr>
          <p:cNvPr id="4099" name="Text Box 99"/>
          <p:cNvSpPr txBox="1">
            <a:spLocks noChangeArrowheads="1"/>
          </p:cNvSpPr>
          <p:nvPr/>
        </p:nvSpPr>
        <p:spPr bwMode="auto">
          <a:xfrm>
            <a:off x="876300" y="742950"/>
            <a:ext cx="190949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altLang="zh-CN" sz="3200" b="1">
                <a:solidFill>
                  <a:srgbClr val="6287C6"/>
                </a:solidFill>
                <a:latin typeface="+mj-lt"/>
                <a:ea typeface="宋体" charset="-122"/>
              </a:rPr>
              <a:t>Demand</a:t>
            </a:r>
            <a:endParaRPr lang="en-US" altLang="zh-CN" sz="3200">
              <a:solidFill>
                <a:srgbClr val="6287C6"/>
              </a:solidFill>
              <a:latin typeface="+mj-lt"/>
              <a:ea typeface="宋体" charset="-122"/>
            </a:endParaRPr>
          </a:p>
        </p:txBody>
      </p:sp>
      <p:sp>
        <p:nvSpPr>
          <p:cNvPr id="70741" name="Rectangle 85"/>
          <p:cNvSpPr>
            <a:spLocks noChangeArrowheads="1"/>
          </p:cNvSpPr>
          <p:nvPr/>
        </p:nvSpPr>
        <p:spPr bwMode="auto">
          <a:xfrm>
            <a:off x="904875" y="1563688"/>
            <a:ext cx="1828800" cy="838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eaLnBrk="0" hangingPunct="0"/>
            <a:endParaRPr lang="en-US" altLang="zh-CN" sz="2000" b="1">
              <a:latin typeface="+mj-lt"/>
              <a:ea typeface="宋体" charset="-122"/>
            </a:endParaRPr>
          </a:p>
          <a:p>
            <a:pPr eaLnBrk="0" hangingPunct="0"/>
            <a:r>
              <a:rPr lang="en-US" altLang="zh-CN" sz="2000" b="1">
                <a:latin typeface="+mj-lt"/>
                <a:ea typeface="宋体" charset="-122"/>
              </a:rPr>
              <a:t>Forecast</a:t>
            </a:r>
          </a:p>
          <a:p>
            <a:pPr eaLnBrk="0" hangingPunct="0"/>
            <a:endParaRPr lang="en-US" altLang="zh-CN" sz="2000" b="1">
              <a:latin typeface="+mj-lt"/>
              <a:ea typeface="宋体" charset="-122"/>
            </a:endParaRPr>
          </a:p>
        </p:txBody>
      </p:sp>
      <p:sp>
        <p:nvSpPr>
          <p:cNvPr id="70742" name="Rectangle 86"/>
          <p:cNvSpPr>
            <a:spLocks noChangeArrowheads="1"/>
          </p:cNvSpPr>
          <p:nvPr/>
        </p:nvSpPr>
        <p:spPr bwMode="auto">
          <a:xfrm>
            <a:off x="904875" y="2973388"/>
            <a:ext cx="1828800" cy="838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eaLnBrk="0" hangingPunct="0"/>
            <a:endParaRPr lang="en-US" altLang="zh-CN" sz="2000" b="1">
              <a:latin typeface="+mj-lt"/>
              <a:ea typeface="宋体" charset="-122"/>
            </a:endParaRPr>
          </a:p>
          <a:p>
            <a:pPr eaLnBrk="0" hangingPunct="0"/>
            <a:r>
              <a:rPr lang="en-US" altLang="zh-CN" sz="2000" b="1">
                <a:latin typeface="+mj-lt"/>
                <a:ea typeface="宋体" charset="-122"/>
              </a:rPr>
              <a:t>Sales Order</a:t>
            </a:r>
          </a:p>
          <a:p>
            <a:pPr eaLnBrk="0" hangingPunct="0"/>
            <a:endParaRPr lang="en-US" altLang="zh-CN" sz="2000" b="1">
              <a:latin typeface="+mj-lt"/>
              <a:ea typeface="宋体" charset="-122"/>
            </a:endParaRPr>
          </a:p>
        </p:txBody>
      </p:sp>
      <p:sp>
        <p:nvSpPr>
          <p:cNvPr id="70743" name="Rectangle 87"/>
          <p:cNvSpPr>
            <a:spLocks noChangeArrowheads="1"/>
          </p:cNvSpPr>
          <p:nvPr/>
        </p:nvSpPr>
        <p:spPr bwMode="auto">
          <a:xfrm>
            <a:off x="6391275" y="1687513"/>
            <a:ext cx="1828800" cy="1600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eaLnBrk="0" hangingPunct="0"/>
            <a:endParaRPr lang="en-US" altLang="zh-CN" sz="2000" b="1">
              <a:latin typeface="+mj-lt"/>
              <a:ea typeface="宋体" charset="-122"/>
            </a:endParaRPr>
          </a:p>
          <a:p>
            <a:pPr eaLnBrk="0" hangingPunct="0"/>
            <a:r>
              <a:rPr lang="en-US" altLang="zh-CN" sz="2000" b="1">
                <a:latin typeface="+mj-lt"/>
                <a:ea typeface="宋体" charset="-122"/>
              </a:rPr>
              <a:t>Master</a:t>
            </a:r>
          </a:p>
          <a:p>
            <a:pPr eaLnBrk="0" hangingPunct="0"/>
            <a:r>
              <a:rPr lang="en-US" altLang="zh-CN" sz="2000" b="1">
                <a:latin typeface="+mj-lt"/>
                <a:ea typeface="宋体" charset="-122"/>
              </a:rPr>
              <a:t>Production</a:t>
            </a:r>
          </a:p>
          <a:p>
            <a:pPr eaLnBrk="0" hangingPunct="0"/>
            <a:r>
              <a:rPr lang="en-US" altLang="zh-CN" sz="2000" b="1">
                <a:latin typeface="+mj-lt"/>
                <a:ea typeface="宋体" charset="-122"/>
              </a:rPr>
              <a:t>Schedule</a:t>
            </a:r>
          </a:p>
          <a:p>
            <a:pPr eaLnBrk="0" hangingPunct="0"/>
            <a:endParaRPr lang="en-US" altLang="zh-CN" sz="2000" b="1">
              <a:latin typeface="+mj-lt"/>
              <a:ea typeface="宋体" charset="-122"/>
            </a:endParaRPr>
          </a:p>
        </p:txBody>
      </p:sp>
      <p:cxnSp>
        <p:nvCxnSpPr>
          <p:cNvPr id="4103" name="AutoShape 88"/>
          <p:cNvCxnSpPr>
            <a:cxnSpLocks noChangeShapeType="1"/>
            <a:stCxn id="70741" idx="2"/>
            <a:endCxn id="70742" idx="0"/>
          </p:cNvCxnSpPr>
          <p:nvPr/>
        </p:nvCxnSpPr>
        <p:spPr bwMode="auto">
          <a:xfrm>
            <a:off x="1819275" y="2401888"/>
            <a:ext cx="0" cy="571500"/>
          </a:xfrm>
          <a:prstGeom prst="straightConnector1">
            <a:avLst/>
          </a:prstGeom>
          <a:noFill/>
          <a:ln w="31750">
            <a:solidFill>
              <a:schemeClr val="tx2"/>
            </a:solidFill>
            <a:round/>
            <a:headEnd type="triangle" w="med" len="med"/>
            <a:tailEnd/>
          </a:ln>
        </p:spPr>
      </p:cxnSp>
      <p:cxnSp>
        <p:nvCxnSpPr>
          <p:cNvPr id="4104" name="AutoShape 89"/>
          <p:cNvCxnSpPr>
            <a:cxnSpLocks noChangeShapeType="1"/>
            <a:stCxn id="70741" idx="3"/>
            <a:endCxn id="70743" idx="1"/>
          </p:cNvCxnSpPr>
          <p:nvPr/>
        </p:nvCxnSpPr>
        <p:spPr bwMode="auto">
          <a:xfrm>
            <a:off x="2733675" y="1982788"/>
            <a:ext cx="3657600" cy="504825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2"/>
            </a:solidFill>
            <a:miter lim="800000"/>
            <a:headEnd/>
            <a:tailEnd type="triangle" w="med" len="med"/>
          </a:ln>
        </p:spPr>
      </p:cxnSp>
      <p:cxnSp>
        <p:nvCxnSpPr>
          <p:cNvPr id="4105" name="AutoShape 90"/>
          <p:cNvCxnSpPr>
            <a:cxnSpLocks noChangeShapeType="1"/>
            <a:stCxn id="70742" idx="3"/>
            <a:endCxn id="70743" idx="1"/>
          </p:cNvCxnSpPr>
          <p:nvPr/>
        </p:nvCxnSpPr>
        <p:spPr bwMode="auto">
          <a:xfrm flipV="1">
            <a:off x="2733675" y="2487613"/>
            <a:ext cx="3657600" cy="904875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2"/>
            </a:solidFill>
            <a:miter lim="800000"/>
            <a:headEnd/>
            <a:tailEnd type="triangle" w="med" len="med"/>
          </a:ln>
        </p:spPr>
      </p:cxnSp>
      <p:sp>
        <p:nvSpPr>
          <p:cNvPr id="4106" name="Text Box 91"/>
          <p:cNvSpPr txBox="1">
            <a:spLocks noChangeArrowheads="1"/>
          </p:cNvSpPr>
          <p:nvPr/>
        </p:nvSpPr>
        <p:spPr bwMode="auto">
          <a:xfrm>
            <a:off x="2843213" y="1770063"/>
            <a:ext cx="1909762" cy="11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l" eaLnBrk="0" hangingPunct="0"/>
            <a:r>
              <a:rPr lang="en-US" altLang="zh-CN" sz="1600">
                <a:latin typeface="+mj-lt"/>
                <a:ea typeface="宋体" charset="-122"/>
              </a:rPr>
              <a:t>Automatic Planning</a:t>
            </a:r>
          </a:p>
          <a:p>
            <a:pPr algn="l" eaLnBrk="0" hangingPunct="0"/>
            <a:endParaRPr lang="en-US" altLang="zh-CN" sz="1600">
              <a:latin typeface="+mj-lt"/>
              <a:ea typeface="宋体" charset="-122"/>
            </a:endParaRPr>
          </a:p>
        </p:txBody>
      </p:sp>
      <p:sp>
        <p:nvSpPr>
          <p:cNvPr id="4107" name="Text Box 92"/>
          <p:cNvSpPr txBox="1">
            <a:spLocks noChangeArrowheads="1"/>
          </p:cNvSpPr>
          <p:nvPr/>
        </p:nvSpPr>
        <p:spPr bwMode="auto">
          <a:xfrm>
            <a:off x="2843213" y="3649663"/>
            <a:ext cx="1651000" cy="11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pPr algn="l" eaLnBrk="0" hangingPunct="0"/>
            <a:r>
              <a:rPr lang="en-US" altLang="zh-CN" sz="1600">
                <a:latin typeface="+mj-lt"/>
                <a:ea typeface="宋体" charset="-122"/>
              </a:rPr>
              <a:t>Manual Planning</a:t>
            </a:r>
          </a:p>
          <a:p>
            <a:pPr algn="l" eaLnBrk="0" hangingPunct="0"/>
            <a:endParaRPr lang="en-US" altLang="zh-CN" sz="1600">
              <a:latin typeface="+mj-lt"/>
              <a:ea typeface="宋体" charset="-122"/>
            </a:endParaRPr>
          </a:p>
        </p:txBody>
      </p:sp>
      <p:sp>
        <p:nvSpPr>
          <p:cNvPr id="70749" name="Rectangle 93"/>
          <p:cNvSpPr>
            <a:spLocks noChangeArrowheads="1"/>
          </p:cNvSpPr>
          <p:nvPr/>
        </p:nvSpPr>
        <p:spPr bwMode="auto">
          <a:xfrm>
            <a:off x="3533775" y="4525963"/>
            <a:ext cx="2057400" cy="13716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/>
          <a:lstStyle/>
          <a:p>
            <a:pPr eaLnBrk="0" hangingPunct="0"/>
            <a:endParaRPr lang="en-US" altLang="zh-CN" sz="2000" b="1">
              <a:latin typeface="+mj-lt"/>
              <a:ea typeface="宋体" charset="-122"/>
            </a:endParaRPr>
          </a:p>
          <a:p>
            <a:pPr eaLnBrk="0" hangingPunct="0"/>
            <a:r>
              <a:rPr lang="en-US" altLang="zh-CN" sz="2000" b="1">
                <a:latin typeface="+mj-lt"/>
                <a:ea typeface="宋体" charset="-122"/>
              </a:rPr>
              <a:t>Item Resource Bill Maintenance</a:t>
            </a:r>
          </a:p>
          <a:p>
            <a:pPr eaLnBrk="0" hangingPunct="0"/>
            <a:endParaRPr lang="en-US" altLang="zh-CN" sz="2000" b="1">
              <a:latin typeface="+mj-lt"/>
              <a:ea typeface="宋体" charset="-122"/>
            </a:endParaRPr>
          </a:p>
        </p:txBody>
      </p:sp>
      <p:sp>
        <p:nvSpPr>
          <p:cNvPr id="70750" name="Rectangle 94"/>
          <p:cNvSpPr>
            <a:spLocks noChangeArrowheads="1"/>
          </p:cNvSpPr>
          <p:nvPr/>
        </p:nvSpPr>
        <p:spPr bwMode="auto">
          <a:xfrm>
            <a:off x="904875" y="4525963"/>
            <a:ext cx="2057400" cy="13716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pPr eaLnBrk="0" hangingPunct="0">
              <a:defRPr/>
            </a:pPr>
            <a:r>
              <a:rPr lang="en-US" sz="2000" b="1">
                <a:latin typeface="+mj-lt"/>
              </a:rPr>
              <a:t>Resource </a:t>
            </a:r>
          </a:p>
          <a:p>
            <a:pPr eaLnBrk="0" hangingPunct="0">
              <a:defRPr/>
            </a:pPr>
            <a:r>
              <a:rPr lang="en-US" sz="2000" b="1">
                <a:latin typeface="+mj-lt"/>
              </a:rPr>
              <a:t>Maintenance</a:t>
            </a:r>
          </a:p>
        </p:txBody>
      </p:sp>
      <p:sp>
        <p:nvSpPr>
          <p:cNvPr id="70751" name="Rectangle 95"/>
          <p:cNvSpPr>
            <a:spLocks noChangeArrowheads="1"/>
          </p:cNvSpPr>
          <p:nvPr/>
        </p:nvSpPr>
        <p:spPr bwMode="auto">
          <a:xfrm>
            <a:off x="6286500" y="4525963"/>
            <a:ext cx="2057400" cy="13716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anchor="ctr"/>
          <a:lstStyle/>
          <a:p>
            <a:pPr eaLnBrk="0" hangingPunct="0"/>
            <a:endParaRPr lang="en-US" altLang="zh-CN" sz="2000" b="1">
              <a:latin typeface="+mj-lt"/>
              <a:ea typeface="宋体" charset="-122"/>
            </a:endParaRPr>
          </a:p>
          <a:p>
            <a:pPr eaLnBrk="0" hangingPunct="0"/>
            <a:r>
              <a:rPr lang="en-US" altLang="zh-CN" sz="2000" b="1">
                <a:latin typeface="+mj-lt"/>
                <a:ea typeface="宋体" charset="-122"/>
              </a:rPr>
              <a:t>Item Resource Load</a:t>
            </a:r>
          </a:p>
          <a:p>
            <a:pPr eaLnBrk="0" hangingPunct="0"/>
            <a:endParaRPr lang="en-US" altLang="zh-CN" sz="2000" b="1">
              <a:latin typeface="+mj-lt"/>
              <a:ea typeface="宋体" charset="-122"/>
            </a:endParaRPr>
          </a:p>
        </p:txBody>
      </p:sp>
      <p:cxnSp>
        <p:nvCxnSpPr>
          <p:cNvPr id="4111" name="AutoShape 96"/>
          <p:cNvCxnSpPr>
            <a:cxnSpLocks noChangeShapeType="1"/>
            <a:stCxn id="70750" idx="3"/>
            <a:endCxn id="70749" idx="1"/>
          </p:cNvCxnSpPr>
          <p:nvPr/>
        </p:nvCxnSpPr>
        <p:spPr bwMode="auto">
          <a:xfrm>
            <a:off x="2962275" y="5211763"/>
            <a:ext cx="571500" cy="0"/>
          </a:xfrm>
          <a:prstGeom prst="straightConnector1">
            <a:avLst/>
          </a:prstGeom>
          <a:noFill/>
          <a:ln w="31750">
            <a:solidFill>
              <a:schemeClr val="tx2"/>
            </a:solidFill>
            <a:round/>
            <a:headEnd/>
            <a:tailEnd type="triangle" w="med" len="med"/>
          </a:ln>
        </p:spPr>
      </p:cxnSp>
      <p:cxnSp>
        <p:nvCxnSpPr>
          <p:cNvPr id="4112" name="AutoShape 97"/>
          <p:cNvCxnSpPr>
            <a:cxnSpLocks noChangeShapeType="1"/>
            <a:stCxn id="70749" idx="3"/>
            <a:endCxn id="70751" idx="1"/>
          </p:cNvCxnSpPr>
          <p:nvPr/>
        </p:nvCxnSpPr>
        <p:spPr bwMode="auto">
          <a:xfrm>
            <a:off x="5591175" y="5211763"/>
            <a:ext cx="695325" cy="0"/>
          </a:xfrm>
          <a:prstGeom prst="straightConnector1">
            <a:avLst/>
          </a:prstGeom>
          <a:noFill/>
          <a:ln w="31750">
            <a:solidFill>
              <a:schemeClr val="tx2"/>
            </a:solidFill>
            <a:round/>
            <a:headEnd/>
            <a:tailEnd type="triangle" w="med" len="med"/>
          </a:ln>
        </p:spPr>
      </p:cxnSp>
      <p:cxnSp>
        <p:nvCxnSpPr>
          <p:cNvPr id="4113" name="AutoShape 98"/>
          <p:cNvCxnSpPr>
            <a:cxnSpLocks noChangeShapeType="1"/>
            <a:stCxn id="70743" idx="2"/>
            <a:endCxn id="70751" idx="0"/>
          </p:cNvCxnSpPr>
          <p:nvPr/>
        </p:nvCxnSpPr>
        <p:spPr bwMode="auto">
          <a:xfrm>
            <a:off x="7305675" y="3287713"/>
            <a:ext cx="9525" cy="1238250"/>
          </a:xfrm>
          <a:prstGeom prst="straightConnector1">
            <a:avLst/>
          </a:prstGeom>
          <a:noFill/>
          <a:ln w="31750">
            <a:solidFill>
              <a:schemeClr val="tx2"/>
            </a:solidFill>
            <a:round/>
            <a:headEnd/>
            <a:tailEnd type="triangle" w="med" len="med"/>
          </a:ln>
        </p:spPr>
      </p:cxnSp>
      <p:sp>
        <p:nvSpPr>
          <p:cNvPr id="4114" name="Text Box 100"/>
          <p:cNvSpPr txBox="1">
            <a:spLocks noChangeArrowheads="1"/>
          </p:cNvSpPr>
          <p:nvPr/>
        </p:nvSpPr>
        <p:spPr bwMode="auto">
          <a:xfrm>
            <a:off x="6516688" y="742950"/>
            <a:ext cx="15684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en-US" altLang="zh-CN" sz="3200" b="1">
                <a:solidFill>
                  <a:srgbClr val="6287C6"/>
                </a:solidFill>
                <a:latin typeface="+mj-lt"/>
                <a:ea typeface="宋体" charset="-122"/>
              </a:rPr>
              <a:t>Supply</a:t>
            </a:r>
            <a:endParaRPr lang="en-US" altLang="zh-CN" sz="3200">
              <a:solidFill>
                <a:srgbClr val="6287C6"/>
              </a:solidFill>
              <a:latin typeface="+mj-lt"/>
              <a:ea typeface="宋体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Seasonal Build Report – Optional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MS-PR-160</a:t>
            </a:r>
          </a:p>
        </p:txBody>
      </p:sp>
      <p:pic>
        <p:nvPicPr>
          <p:cNvPr id="22533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4413" y="1395413"/>
            <a:ext cx="7170737" cy="42148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90674" y="891610"/>
            <a:ext cx="7096125" cy="542452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Master Schedule Order Maintenance</a:t>
            </a:r>
          </a:p>
          <a:p>
            <a:r>
              <a:rPr lang="en-US" dirty="0" smtClean="0"/>
              <a:t>Master Schedule Order Browse/Report</a:t>
            </a:r>
          </a:p>
          <a:p>
            <a:r>
              <a:rPr lang="en-US" dirty="0" smtClean="0"/>
              <a:t>Sales Order Maintenance (Abnormal Demand)</a:t>
            </a:r>
          </a:p>
          <a:p>
            <a:r>
              <a:rPr lang="en-US" dirty="0" smtClean="0"/>
              <a:t>Seasonal Build Maintenance (optional)</a:t>
            </a:r>
          </a:p>
          <a:p>
            <a:r>
              <a:rPr lang="en-US" dirty="0" smtClean="0"/>
              <a:t>Seasonal Build Browse/Report (optional)</a:t>
            </a:r>
          </a:p>
          <a:p>
            <a:r>
              <a:rPr lang="en-US" b="1" dirty="0" smtClean="0"/>
              <a:t>Master Schedule Summary Inquiry/Report</a:t>
            </a:r>
          </a:p>
          <a:p>
            <a:r>
              <a:rPr lang="en-US" dirty="0" smtClean="0"/>
              <a:t>Master Schedule Detail Inquiry/Report</a:t>
            </a:r>
          </a:p>
          <a:p>
            <a:r>
              <a:rPr lang="en-US" dirty="0" smtClean="0"/>
              <a:t>Selective Materials Plan (optional)</a:t>
            </a:r>
          </a:p>
          <a:p>
            <a:r>
              <a:rPr lang="en-US" dirty="0" smtClean="0"/>
              <a:t>Item Resource Load Summary Inquiry/Report</a:t>
            </a:r>
          </a:p>
          <a:p>
            <a:r>
              <a:rPr lang="en-US" dirty="0" smtClean="0"/>
              <a:t>Item Resource Load Detail Inquiry/Report</a:t>
            </a:r>
          </a:p>
          <a:p>
            <a:endParaRPr lang="en-US" dirty="0"/>
          </a:p>
        </p:txBody>
      </p:sp>
      <p:sp>
        <p:nvSpPr>
          <p:cNvPr id="15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Master Scheduling and RCCP</a:t>
            </a:r>
            <a:endParaRPr lang="en-US" dirty="0"/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MS-PR-170</a:t>
            </a: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Master Schedule Summary Inquiry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MS-PR-180</a:t>
            </a:r>
          </a:p>
        </p:txBody>
      </p:sp>
      <p:pic>
        <p:nvPicPr>
          <p:cNvPr id="24580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675" y="1246188"/>
            <a:ext cx="8510588" cy="4714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Master Schedule Summary Inquiry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MS-PR-190</a:t>
            </a:r>
          </a:p>
        </p:txBody>
      </p:sp>
      <p:pic>
        <p:nvPicPr>
          <p:cNvPr id="2560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295400"/>
            <a:ext cx="8456613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530225" y="5145088"/>
            <a:ext cx="8126413" cy="7112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zh-CN">
              <a:ea typeface="宋体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Master Schedule Summary Report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MS-PR-200</a:t>
            </a:r>
          </a:p>
        </p:txBody>
      </p:sp>
      <p:pic>
        <p:nvPicPr>
          <p:cNvPr id="2662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9413" y="1946275"/>
            <a:ext cx="8510587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Master Schedule Summary Report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MS-PR-205</a:t>
            </a:r>
          </a:p>
        </p:txBody>
      </p:sp>
      <p:pic>
        <p:nvPicPr>
          <p:cNvPr id="2765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8388" y="1222375"/>
            <a:ext cx="6813550" cy="455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04950" y="891610"/>
            <a:ext cx="7181850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Master Schedule Order Maintenance</a:t>
            </a:r>
          </a:p>
          <a:p>
            <a:r>
              <a:rPr lang="en-US" dirty="0" smtClean="0"/>
              <a:t>Master Schedule Order Browse/Report</a:t>
            </a:r>
          </a:p>
          <a:p>
            <a:r>
              <a:rPr lang="en-US" dirty="0" smtClean="0"/>
              <a:t>Sales Order Maintenance (Abnormal Demand)</a:t>
            </a:r>
          </a:p>
          <a:p>
            <a:r>
              <a:rPr lang="en-US" dirty="0" smtClean="0"/>
              <a:t>Seasonal Build Maintenance (optional)</a:t>
            </a:r>
          </a:p>
          <a:p>
            <a:r>
              <a:rPr lang="en-US" dirty="0" smtClean="0"/>
              <a:t>Seasonal Build Browse/Report (optional)</a:t>
            </a:r>
          </a:p>
          <a:p>
            <a:r>
              <a:rPr lang="en-US" dirty="0" smtClean="0"/>
              <a:t>Master Schedule Summary Inquiry/Report</a:t>
            </a:r>
          </a:p>
          <a:p>
            <a:r>
              <a:rPr lang="en-US" b="1" dirty="0" smtClean="0"/>
              <a:t>Master Schedule Detail Inquiry/Report</a:t>
            </a:r>
          </a:p>
          <a:p>
            <a:r>
              <a:rPr lang="en-US" dirty="0" smtClean="0"/>
              <a:t>Selective Materials Plan (optional)</a:t>
            </a:r>
          </a:p>
          <a:p>
            <a:r>
              <a:rPr lang="en-US" dirty="0" smtClean="0"/>
              <a:t>Item Resource Load Summary Inquiry/Report</a:t>
            </a:r>
          </a:p>
          <a:p>
            <a:r>
              <a:rPr lang="en-US" dirty="0" smtClean="0"/>
              <a:t>Item Resource Load Detail Inquiry/Report</a:t>
            </a:r>
          </a:p>
          <a:p>
            <a:endParaRPr lang="en-US" dirty="0"/>
          </a:p>
        </p:txBody>
      </p:sp>
      <p:sp>
        <p:nvSpPr>
          <p:cNvPr id="1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Master Scheduling and RCCP</a:t>
            </a:r>
            <a:endParaRPr lang="en-US" dirty="0"/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MS-PR-210</a:t>
            </a:r>
          </a:p>
        </p:txBody>
      </p:sp>
      <p:sp>
        <p:nvSpPr>
          <p:cNvPr id="1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Master Schedule Detail Inquiry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MS-PR-220</a:t>
            </a:r>
          </a:p>
        </p:txBody>
      </p:sp>
      <p:pic>
        <p:nvPicPr>
          <p:cNvPr id="2970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06513" y="1454150"/>
            <a:ext cx="651510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3700" y="238125"/>
            <a:ext cx="8339138" cy="604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Text Box 5"/>
          <p:cNvSpPr txBox="1">
            <a:spLocks noChangeArrowheads="1"/>
          </p:cNvSpPr>
          <p:nvPr/>
        </p:nvSpPr>
        <p:spPr bwMode="auto">
          <a:xfrm>
            <a:off x="8080375" y="6684963"/>
            <a:ext cx="930275" cy="1730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spcBef>
                <a:spcPct val="50000"/>
              </a:spcBef>
            </a:pPr>
            <a:r>
              <a:rPr lang="en-US" altLang="zh-CN" sz="800">
                <a:latin typeface="Arial" charset="0"/>
                <a:ea typeface="宋体" charset="-122"/>
              </a:rPr>
              <a:t>MS-PR-225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04950" y="891610"/>
            <a:ext cx="7181850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Master Schedule Order Maintenance</a:t>
            </a:r>
          </a:p>
          <a:p>
            <a:r>
              <a:rPr lang="en-US" dirty="0" smtClean="0"/>
              <a:t>Master Schedule Order Browse/Report</a:t>
            </a:r>
          </a:p>
          <a:p>
            <a:r>
              <a:rPr lang="en-US" dirty="0" smtClean="0"/>
              <a:t>Sales Order Maintenance (Abnormal Demand)</a:t>
            </a:r>
          </a:p>
          <a:p>
            <a:r>
              <a:rPr lang="en-US" dirty="0" smtClean="0"/>
              <a:t>Seasonal Build Maintenance (optional)</a:t>
            </a:r>
          </a:p>
          <a:p>
            <a:r>
              <a:rPr lang="en-US" dirty="0" smtClean="0"/>
              <a:t>Seasonal Build Browse/Report (optional)</a:t>
            </a:r>
          </a:p>
          <a:p>
            <a:r>
              <a:rPr lang="en-US" dirty="0" smtClean="0"/>
              <a:t>Master Schedule Summary Inquiry/Report</a:t>
            </a:r>
          </a:p>
          <a:p>
            <a:r>
              <a:rPr lang="en-US" dirty="0" smtClean="0"/>
              <a:t>Master Schedule Detail Inquiry/Report</a:t>
            </a:r>
          </a:p>
          <a:p>
            <a:r>
              <a:rPr lang="en-US" b="1" dirty="0" smtClean="0"/>
              <a:t>Selective Materials Plan (optional)</a:t>
            </a:r>
          </a:p>
          <a:p>
            <a:r>
              <a:rPr lang="en-US" dirty="0" smtClean="0"/>
              <a:t>Item Resource Load Summary Inquiry/Report</a:t>
            </a:r>
          </a:p>
          <a:p>
            <a:r>
              <a:rPr lang="en-US" dirty="0" smtClean="0"/>
              <a:t>Item Resource Load Detail Inquiry/Report</a:t>
            </a:r>
          </a:p>
          <a:p>
            <a:endParaRPr lang="en-US" dirty="0"/>
          </a:p>
        </p:txBody>
      </p:sp>
      <p:sp>
        <p:nvSpPr>
          <p:cNvPr id="15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Master Scheduling and RCCP</a:t>
            </a:r>
            <a:endParaRPr lang="en-US" dirty="0"/>
          </a:p>
        </p:txBody>
      </p:sp>
      <p:sp>
        <p:nvSpPr>
          <p:cNvPr id="3174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MS-PR-230</a:t>
            </a: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628774" y="891610"/>
            <a:ext cx="7058025" cy="542452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Master Schedule Order Maintenance</a:t>
            </a:r>
          </a:p>
          <a:p>
            <a:r>
              <a:rPr lang="en-US" dirty="0" smtClean="0"/>
              <a:t>Master Schedule Order Browse/Report</a:t>
            </a:r>
          </a:p>
          <a:p>
            <a:r>
              <a:rPr lang="en-US" dirty="0" smtClean="0"/>
              <a:t>Sales Order Maintenance (Abnormal Demand)</a:t>
            </a:r>
          </a:p>
          <a:p>
            <a:r>
              <a:rPr lang="en-US" dirty="0" smtClean="0"/>
              <a:t>Seasonal Build Maintenance (optional)</a:t>
            </a:r>
          </a:p>
          <a:p>
            <a:r>
              <a:rPr lang="en-US" dirty="0" smtClean="0"/>
              <a:t>Seasonal Build Browse/Report (optional)</a:t>
            </a:r>
          </a:p>
          <a:p>
            <a:r>
              <a:rPr lang="en-US" dirty="0" smtClean="0"/>
              <a:t>Master Schedule Summary Inquiry/Report</a:t>
            </a:r>
          </a:p>
          <a:p>
            <a:r>
              <a:rPr lang="en-US" dirty="0" smtClean="0"/>
              <a:t>Master Schedule Detail Inquiry/Report</a:t>
            </a:r>
          </a:p>
          <a:p>
            <a:r>
              <a:rPr lang="en-US" dirty="0" smtClean="0"/>
              <a:t>Selective Materials Plan (optional)</a:t>
            </a:r>
          </a:p>
          <a:p>
            <a:r>
              <a:rPr lang="en-US" dirty="0" smtClean="0"/>
              <a:t>Item Resource Load Summary Inquiry/Report</a:t>
            </a:r>
          </a:p>
          <a:p>
            <a:r>
              <a:rPr lang="en-US" dirty="0" smtClean="0"/>
              <a:t>Item Resource Load Detail Inquiry/Report</a:t>
            </a:r>
          </a:p>
          <a:p>
            <a:endParaRPr lang="en-US" dirty="0"/>
          </a:p>
        </p:txBody>
      </p:sp>
      <p:sp>
        <p:nvSpPr>
          <p:cNvPr id="17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Master Scheduling and RCCP</a:t>
            </a:r>
            <a:endParaRPr lang="en-US" dirty="0"/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MS-PR-030</a:t>
            </a:r>
          </a:p>
        </p:txBody>
      </p:sp>
      <p:sp>
        <p:nvSpPr>
          <p:cNvPr id="16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Selective Materials Plan – Optional</a:t>
            </a:r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MS-PR-240</a:t>
            </a:r>
          </a:p>
        </p:txBody>
      </p:sp>
      <p:pic>
        <p:nvPicPr>
          <p:cNvPr id="32772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0313" y="1341438"/>
            <a:ext cx="6702425" cy="411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14474" y="891610"/>
            <a:ext cx="7172325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Master Schedule Order Maintenance</a:t>
            </a:r>
          </a:p>
          <a:p>
            <a:r>
              <a:rPr lang="en-US" dirty="0" smtClean="0"/>
              <a:t>Master Schedule Order Browse/Report</a:t>
            </a:r>
          </a:p>
          <a:p>
            <a:r>
              <a:rPr lang="en-US" dirty="0" smtClean="0"/>
              <a:t>Sales Order Maintenance (Abnormal Demand)</a:t>
            </a:r>
          </a:p>
          <a:p>
            <a:r>
              <a:rPr lang="en-US" dirty="0" smtClean="0"/>
              <a:t>Seasonal Build Maintenance (optional)</a:t>
            </a:r>
          </a:p>
          <a:p>
            <a:r>
              <a:rPr lang="en-US" dirty="0" smtClean="0"/>
              <a:t>Seasonal Build Browse/Report (optional)</a:t>
            </a:r>
          </a:p>
          <a:p>
            <a:r>
              <a:rPr lang="en-US" dirty="0" smtClean="0"/>
              <a:t>Master Schedule Summary Inquiry/Report</a:t>
            </a:r>
          </a:p>
          <a:p>
            <a:r>
              <a:rPr lang="en-US" dirty="0" smtClean="0"/>
              <a:t>Master Schedule Detail Inquiry/Report</a:t>
            </a:r>
          </a:p>
          <a:p>
            <a:r>
              <a:rPr lang="en-US" dirty="0" smtClean="0"/>
              <a:t>Selective Materials Plan (optional)</a:t>
            </a:r>
          </a:p>
          <a:p>
            <a:r>
              <a:rPr lang="en-US" b="1" dirty="0" smtClean="0"/>
              <a:t>Item Resource Load Summary Inquiry/Report</a:t>
            </a:r>
          </a:p>
          <a:p>
            <a:r>
              <a:rPr lang="en-US" dirty="0" smtClean="0"/>
              <a:t>Item Resource Load Detail Inquiry/Report</a:t>
            </a:r>
          </a:p>
          <a:p>
            <a:endParaRPr lang="en-US" dirty="0"/>
          </a:p>
        </p:txBody>
      </p:sp>
      <p:sp>
        <p:nvSpPr>
          <p:cNvPr id="15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Master Scheduling and RCCP</a:t>
            </a:r>
            <a:endParaRPr lang="en-US" dirty="0"/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MS-PR-250</a:t>
            </a: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Item Resource Load Summary Inquiry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MS-PR-260</a:t>
            </a:r>
          </a:p>
        </p:txBody>
      </p:sp>
      <p:pic>
        <p:nvPicPr>
          <p:cNvPr id="34820" name="Picture 4" descr="Item Resource Load Summary  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88" y="1822450"/>
            <a:ext cx="8547100" cy="320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Item Resource Load Summary Report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MS-PR-280</a:t>
            </a:r>
          </a:p>
        </p:txBody>
      </p:sp>
      <p:pic>
        <p:nvPicPr>
          <p:cNvPr id="35844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2675" y="1717675"/>
            <a:ext cx="6578600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5" name="Rectangle 7"/>
          <p:cNvSpPr>
            <a:spLocks noChangeArrowheads="1"/>
          </p:cNvSpPr>
          <p:nvPr/>
        </p:nvSpPr>
        <p:spPr bwMode="auto">
          <a:xfrm>
            <a:off x="1128713" y="4248150"/>
            <a:ext cx="1657350" cy="55245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zh-CN">
              <a:ea typeface="宋体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14474" y="891610"/>
            <a:ext cx="7172325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Master Schedule Order Maintenance</a:t>
            </a:r>
          </a:p>
          <a:p>
            <a:r>
              <a:rPr lang="en-US" dirty="0" smtClean="0"/>
              <a:t>Master Schedule Order Browse/Report</a:t>
            </a:r>
          </a:p>
          <a:p>
            <a:r>
              <a:rPr lang="en-US" dirty="0" smtClean="0"/>
              <a:t>Sales Order Maintenance (Abnormal Demand)</a:t>
            </a:r>
          </a:p>
          <a:p>
            <a:r>
              <a:rPr lang="en-US" dirty="0" smtClean="0"/>
              <a:t>Seasonal Build Maintenance (optional)</a:t>
            </a:r>
          </a:p>
          <a:p>
            <a:r>
              <a:rPr lang="en-US" dirty="0" smtClean="0"/>
              <a:t>Seasonal Build Browse/Report (optional)</a:t>
            </a:r>
          </a:p>
          <a:p>
            <a:r>
              <a:rPr lang="en-US" dirty="0" smtClean="0"/>
              <a:t>Master Schedule Summary Inquiry/Report</a:t>
            </a:r>
          </a:p>
          <a:p>
            <a:r>
              <a:rPr lang="en-US" dirty="0" smtClean="0"/>
              <a:t>Master Schedule Detail Inquiry/Report</a:t>
            </a:r>
          </a:p>
          <a:p>
            <a:r>
              <a:rPr lang="en-US" dirty="0" smtClean="0"/>
              <a:t>Selective Materials Plan (optional)</a:t>
            </a:r>
          </a:p>
          <a:p>
            <a:r>
              <a:rPr lang="en-US" dirty="0" smtClean="0"/>
              <a:t>Item Resource Load Summary Inquiry/Report</a:t>
            </a:r>
          </a:p>
          <a:p>
            <a:r>
              <a:rPr lang="en-US" b="1" dirty="0" smtClean="0"/>
              <a:t>Item Resource Load Detail Inquiry/Report</a:t>
            </a:r>
          </a:p>
          <a:p>
            <a:endParaRPr lang="en-US" dirty="0"/>
          </a:p>
        </p:txBody>
      </p:sp>
      <p:sp>
        <p:nvSpPr>
          <p:cNvPr id="15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Master Scheduling and RCCP</a:t>
            </a:r>
            <a:endParaRPr lang="en-US" dirty="0"/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MS-PR-290</a:t>
            </a: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05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Item Resource Load Detail Inquiry</a:t>
            </a:r>
          </a:p>
        </p:txBody>
      </p:sp>
      <p:sp>
        <p:nvSpPr>
          <p:cNvPr id="3789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MS-PR-300</a:t>
            </a:r>
          </a:p>
        </p:txBody>
      </p:sp>
      <p:pic>
        <p:nvPicPr>
          <p:cNvPr id="37892" name="Picture 2052" descr="Item resource load detail inquiry 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725" y="1717675"/>
            <a:ext cx="8447088" cy="315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Item Resource Load Detail Report</a:t>
            </a:r>
          </a:p>
        </p:txBody>
      </p:sp>
      <p:sp>
        <p:nvSpPr>
          <p:cNvPr id="389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MS-PR-310</a:t>
            </a:r>
          </a:p>
        </p:txBody>
      </p:sp>
      <p:pic>
        <p:nvPicPr>
          <p:cNvPr id="38916" name="Picture 22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650" y="1879600"/>
            <a:ext cx="8574088" cy="319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04950" y="891610"/>
            <a:ext cx="7181850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Master Schedule Order Maintenance</a:t>
            </a:r>
          </a:p>
          <a:p>
            <a:r>
              <a:rPr lang="en-US" dirty="0" smtClean="0"/>
              <a:t>Master Schedule Order Browse/Report</a:t>
            </a:r>
          </a:p>
          <a:p>
            <a:r>
              <a:rPr lang="en-US" dirty="0" smtClean="0"/>
              <a:t>Sales Order Maintenance (Abnormal Demand)</a:t>
            </a:r>
          </a:p>
          <a:p>
            <a:r>
              <a:rPr lang="en-US" dirty="0" smtClean="0"/>
              <a:t>Seasonal Build Maintenance (optional)</a:t>
            </a:r>
          </a:p>
          <a:p>
            <a:r>
              <a:rPr lang="en-US" dirty="0" smtClean="0"/>
              <a:t>Seasonal Build Browse/Report (optional)</a:t>
            </a:r>
          </a:p>
          <a:p>
            <a:r>
              <a:rPr lang="en-US" dirty="0" smtClean="0"/>
              <a:t>Master Schedule Summary Inquiry/Report</a:t>
            </a:r>
          </a:p>
          <a:p>
            <a:r>
              <a:rPr lang="en-US" dirty="0" smtClean="0"/>
              <a:t>Master Schedule Detail Inquiry/Report</a:t>
            </a:r>
          </a:p>
          <a:p>
            <a:r>
              <a:rPr lang="en-US" dirty="0" smtClean="0"/>
              <a:t>Selective Materials Plan (optional)</a:t>
            </a:r>
          </a:p>
          <a:p>
            <a:r>
              <a:rPr lang="en-US" dirty="0" smtClean="0"/>
              <a:t>Item Resource Load Summary Inquiry/Report</a:t>
            </a:r>
          </a:p>
          <a:p>
            <a:r>
              <a:rPr lang="en-US" dirty="0" smtClean="0"/>
              <a:t>Item Resource Load Detail Inquiry/Report</a:t>
            </a:r>
          </a:p>
          <a:p>
            <a:endParaRPr lang="en-US" dirty="0"/>
          </a:p>
        </p:txBody>
      </p:sp>
      <p:sp>
        <p:nvSpPr>
          <p:cNvPr id="17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Using Master Scheduling and RCCP Summary</a:t>
            </a:r>
            <a:endParaRPr lang="en-US" dirty="0"/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MS-PR-320</a:t>
            </a:r>
          </a:p>
        </p:txBody>
      </p:sp>
      <p:sp>
        <p:nvSpPr>
          <p:cNvPr id="16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Processing Exercises</a:t>
            </a:r>
          </a:p>
        </p:txBody>
      </p:sp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MS-PR-330</a:t>
            </a:r>
          </a:p>
        </p:txBody>
      </p:sp>
      <p:pic>
        <p:nvPicPr>
          <p:cNvPr id="40964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919288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Introduction to Master Scheduling and RCCP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Business Considerations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Set up Master Scheduling and RCCP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Use Master Scheduling and RCCP</a:t>
            </a:r>
          </a:p>
        </p:txBody>
      </p:sp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Course Overview</a:t>
            </a:r>
          </a:p>
        </p:txBody>
      </p:sp>
      <p:sp>
        <p:nvSpPr>
          <p:cNvPr id="4198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MS-PR-340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514474" y="891610"/>
            <a:ext cx="7172325" cy="5424523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 smtClean="0"/>
              <a:t>Master Schedule Order Maintenance</a:t>
            </a:r>
          </a:p>
          <a:p>
            <a:r>
              <a:rPr lang="en-US" dirty="0" smtClean="0"/>
              <a:t>Master Schedule Order Browse/Report</a:t>
            </a:r>
          </a:p>
          <a:p>
            <a:r>
              <a:rPr lang="en-US" dirty="0" smtClean="0"/>
              <a:t>Sales Order Maintenance (Abnormal Demand)</a:t>
            </a:r>
          </a:p>
          <a:p>
            <a:r>
              <a:rPr lang="en-US" dirty="0" smtClean="0"/>
              <a:t>Seasonal Build Maintenance (optional)</a:t>
            </a:r>
          </a:p>
          <a:p>
            <a:r>
              <a:rPr lang="en-US" dirty="0" smtClean="0"/>
              <a:t>Seasonal Build Browse/Report (optional)</a:t>
            </a:r>
          </a:p>
          <a:p>
            <a:r>
              <a:rPr lang="en-US" dirty="0" smtClean="0"/>
              <a:t>Master Schedule Summary Inquiry/Report</a:t>
            </a:r>
          </a:p>
          <a:p>
            <a:r>
              <a:rPr lang="en-US" dirty="0" smtClean="0"/>
              <a:t>Master Schedule Detail Inquiry/Report</a:t>
            </a:r>
          </a:p>
          <a:p>
            <a:r>
              <a:rPr lang="en-US" dirty="0" smtClean="0"/>
              <a:t>Selective Materials Plan (optional)</a:t>
            </a:r>
          </a:p>
          <a:p>
            <a:r>
              <a:rPr lang="en-US" dirty="0" smtClean="0"/>
              <a:t>Item Resource Load Summary Inquiry/Report</a:t>
            </a:r>
          </a:p>
          <a:p>
            <a:r>
              <a:rPr lang="en-US" dirty="0" smtClean="0"/>
              <a:t>Item Resource Load Detail Inquiry/Report</a:t>
            </a:r>
          </a:p>
          <a:p>
            <a:endParaRPr lang="en-US" dirty="0"/>
          </a:p>
        </p:txBody>
      </p:sp>
      <p:sp>
        <p:nvSpPr>
          <p:cNvPr id="18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Master Scheduling and RCCP</a:t>
            </a:r>
            <a:endParaRPr lang="en-US" dirty="0"/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MS-PR-040</a:t>
            </a:r>
          </a:p>
        </p:txBody>
      </p:sp>
      <p:sp>
        <p:nvSpPr>
          <p:cNvPr id="17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Master Schedule Order Maintenance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MS-PR-050</a:t>
            </a:r>
          </a:p>
        </p:txBody>
      </p:sp>
      <p:pic>
        <p:nvPicPr>
          <p:cNvPr id="717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1279525"/>
            <a:ext cx="5915025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Forecast Maintenance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MS-PR-055</a:t>
            </a:r>
          </a:p>
        </p:txBody>
      </p:sp>
      <p:pic>
        <p:nvPicPr>
          <p:cNvPr id="819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5038" y="1262063"/>
            <a:ext cx="7223125" cy="476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Master Schedule Summary Inquiry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MS-PR-056</a:t>
            </a:r>
          </a:p>
        </p:txBody>
      </p:sp>
      <p:pic>
        <p:nvPicPr>
          <p:cNvPr id="922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938" y="1390650"/>
            <a:ext cx="8197850" cy="4525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Master Schedule Detail Inquiry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MS-PR-057</a:t>
            </a:r>
          </a:p>
        </p:txBody>
      </p:sp>
      <p:pic>
        <p:nvPicPr>
          <p:cNvPr id="10244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6925" y="1171575"/>
            <a:ext cx="4916488" cy="504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RCCP Process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MS-PR-060</a:t>
            </a:r>
          </a:p>
        </p:txBody>
      </p:sp>
      <p:sp>
        <p:nvSpPr>
          <p:cNvPr id="134148" name="Rectangle 4"/>
          <p:cNvSpPr>
            <a:spLocks noChangeArrowheads="1"/>
          </p:cNvSpPr>
          <p:nvPr/>
        </p:nvSpPr>
        <p:spPr bwMode="auto">
          <a:xfrm>
            <a:off x="2370138" y="1868488"/>
            <a:ext cx="2274887" cy="6080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lIns="0" rIns="0" anchor="ctr"/>
          <a:lstStyle/>
          <a:p>
            <a:pPr>
              <a:defRPr/>
            </a:pPr>
            <a:r>
              <a:rPr lang="en-US" sz="1600" b="1">
                <a:latin typeface="+mj-lt"/>
              </a:rPr>
              <a:t>Create/Modify Master Schedule Items</a:t>
            </a:r>
          </a:p>
        </p:txBody>
      </p:sp>
      <p:sp>
        <p:nvSpPr>
          <p:cNvPr id="134150" name="AutoShape 6"/>
          <p:cNvSpPr>
            <a:spLocks noChangeArrowheads="1"/>
          </p:cNvSpPr>
          <p:nvPr/>
        </p:nvSpPr>
        <p:spPr bwMode="auto">
          <a:xfrm>
            <a:off x="2876550" y="1233488"/>
            <a:ext cx="1263650" cy="347662"/>
          </a:xfrm>
          <a:prstGeom prst="flowChartTerminator">
            <a:avLst/>
          </a:prstGeom>
          <a:solidFill>
            <a:schemeClr val="bg1"/>
          </a:solidFill>
          <a:ln w="25400">
            <a:solidFill>
              <a:schemeClr val="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600" b="1">
                <a:latin typeface="+mj-lt"/>
              </a:rPr>
              <a:t>Start</a:t>
            </a:r>
          </a:p>
        </p:txBody>
      </p:sp>
      <p:sp>
        <p:nvSpPr>
          <p:cNvPr id="134152" name="AutoShape 8"/>
          <p:cNvSpPr>
            <a:spLocks noChangeArrowheads="1"/>
          </p:cNvSpPr>
          <p:nvPr/>
        </p:nvSpPr>
        <p:spPr bwMode="auto">
          <a:xfrm>
            <a:off x="2876550" y="5832475"/>
            <a:ext cx="1263650" cy="349250"/>
          </a:xfrm>
          <a:prstGeom prst="flowChartTerminator">
            <a:avLst/>
          </a:prstGeom>
          <a:solidFill>
            <a:schemeClr val="bg1"/>
          </a:solidFill>
          <a:ln w="25400">
            <a:solidFill>
              <a:schemeClr val="hlink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600" b="1">
                <a:latin typeface="+mj-lt"/>
              </a:rPr>
              <a:t>End</a:t>
            </a:r>
          </a:p>
        </p:txBody>
      </p:sp>
      <p:sp>
        <p:nvSpPr>
          <p:cNvPr id="134155" name="AutoShape 11"/>
          <p:cNvSpPr>
            <a:spLocks noChangeArrowheads="1"/>
          </p:cNvSpPr>
          <p:nvPr/>
        </p:nvSpPr>
        <p:spPr bwMode="auto">
          <a:xfrm>
            <a:off x="2593975" y="4543425"/>
            <a:ext cx="1828800" cy="914400"/>
          </a:xfrm>
          <a:prstGeom prst="flowChartDecision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600" b="1">
                <a:latin typeface="+mj-lt"/>
              </a:rPr>
              <a:t>OK</a:t>
            </a:r>
          </a:p>
        </p:txBody>
      </p:sp>
      <p:sp>
        <p:nvSpPr>
          <p:cNvPr id="134158" name="Rectangle 14"/>
          <p:cNvSpPr>
            <a:spLocks noChangeArrowheads="1"/>
          </p:cNvSpPr>
          <p:nvPr/>
        </p:nvSpPr>
        <p:spPr bwMode="auto">
          <a:xfrm>
            <a:off x="2370138" y="2773363"/>
            <a:ext cx="2274887" cy="5953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lIns="0" rIns="0" anchor="ctr"/>
          <a:lstStyle/>
          <a:p>
            <a:pPr>
              <a:defRPr/>
            </a:pPr>
            <a:r>
              <a:rPr lang="en-US" sz="1600" b="1">
                <a:latin typeface="+mj-lt"/>
              </a:rPr>
              <a:t>Run Selective MRP</a:t>
            </a:r>
          </a:p>
        </p:txBody>
      </p:sp>
      <p:sp>
        <p:nvSpPr>
          <p:cNvPr id="134160" name="Rectangle 16"/>
          <p:cNvSpPr>
            <a:spLocks noChangeArrowheads="1"/>
          </p:cNvSpPr>
          <p:nvPr/>
        </p:nvSpPr>
        <p:spPr bwMode="auto">
          <a:xfrm>
            <a:off x="2370138" y="3656013"/>
            <a:ext cx="2274887" cy="6064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lIns="0" rIns="0" anchor="ctr"/>
          <a:lstStyle/>
          <a:p>
            <a:pPr>
              <a:defRPr/>
            </a:pPr>
            <a:r>
              <a:rPr lang="en-US" sz="1600" b="1">
                <a:latin typeface="+mj-lt"/>
              </a:rPr>
              <a:t>Review Inquiries and Reports</a:t>
            </a:r>
          </a:p>
        </p:txBody>
      </p:sp>
      <p:sp>
        <p:nvSpPr>
          <p:cNvPr id="134165" name="AutoShape 21"/>
          <p:cNvSpPr>
            <a:spLocks noChangeArrowheads="1"/>
          </p:cNvSpPr>
          <p:nvPr/>
        </p:nvSpPr>
        <p:spPr bwMode="auto">
          <a:xfrm>
            <a:off x="4792663" y="4543425"/>
            <a:ext cx="1828800" cy="914400"/>
          </a:xfrm>
          <a:prstGeom prst="flowChartDecision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600" b="1">
                <a:latin typeface="+mj-lt"/>
              </a:rPr>
              <a:t>Seasonal?</a:t>
            </a:r>
          </a:p>
        </p:txBody>
      </p:sp>
      <p:sp>
        <p:nvSpPr>
          <p:cNvPr id="11275" name="Text Box 23"/>
          <p:cNvSpPr txBox="1">
            <a:spLocks noChangeArrowheads="1"/>
          </p:cNvSpPr>
          <p:nvPr/>
        </p:nvSpPr>
        <p:spPr bwMode="auto">
          <a:xfrm>
            <a:off x="5759450" y="4260850"/>
            <a:ext cx="385763" cy="2905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l" eaLnBrk="0" hangingPunct="0"/>
            <a:r>
              <a:rPr lang="en-US" altLang="zh-CN" sz="1800" b="1">
                <a:solidFill>
                  <a:srgbClr val="FF3300"/>
                </a:solidFill>
                <a:latin typeface="+mj-lt"/>
                <a:ea typeface="宋体" charset="-122"/>
              </a:rPr>
              <a:t>No</a:t>
            </a:r>
          </a:p>
        </p:txBody>
      </p:sp>
      <p:sp>
        <p:nvSpPr>
          <p:cNvPr id="11276" name="Text Box 24"/>
          <p:cNvSpPr txBox="1">
            <a:spLocks noChangeArrowheads="1"/>
          </p:cNvSpPr>
          <p:nvPr/>
        </p:nvSpPr>
        <p:spPr bwMode="auto">
          <a:xfrm>
            <a:off x="4419600" y="4662488"/>
            <a:ext cx="385763" cy="2905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l" eaLnBrk="0" hangingPunct="0"/>
            <a:r>
              <a:rPr lang="en-US" altLang="zh-CN" sz="1800" b="1">
                <a:solidFill>
                  <a:srgbClr val="FF3300"/>
                </a:solidFill>
                <a:latin typeface="+mj-lt"/>
                <a:ea typeface="宋体" charset="-122"/>
              </a:rPr>
              <a:t>No</a:t>
            </a:r>
          </a:p>
        </p:txBody>
      </p:sp>
      <p:sp>
        <p:nvSpPr>
          <p:cNvPr id="11277" name="Text Box 26"/>
          <p:cNvSpPr txBox="1">
            <a:spLocks noChangeArrowheads="1"/>
          </p:cNvSpPr>
          <p:nvPr/>
        </p:nvSpPr>
        <p:spPr bwMode="auto">
          <a:xfrm>
            <a:off x="3570288" y="5495925"/>
            <a:ext cx="454025" cy="2905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l" eaLnBrk="0" hangingPunct="0"/>
            <a:r>
              <a:rPr lang="en-US" altLang="zh-CN" sz="1800" b="1">
                <a:latin typeface="+mj-lt"/>
                <a:ea typeface="宋体" charset="-122"/>
              </a:rPr>
              <a:t>Yes</a:t>
            </a:r>
          </a:p>
        </p:txBody>
      </p:sp>
      <p:sp>
        <p:nvSpPr>
          <p:cNvPr id="11278" name="Text Box 27"/>
          <p:cNvSpPr txBox="1">
            <a:spLocks noChangeArrowheads="1"/>
          </p:cNvSpPr>
          <p:nvPr/>
        </p:nvSpPr>
        <p:spPr bwMode="auto">
          <a:xfrm>
            <a:off x="6535738" y="5083175"/>
            <a:ext cx="454025" cy="2905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l" eaLnBrk="0" hangingPunct="0"/>
            <a:r>
              <a:rPr lang="en-US" altLang="zh-CN" sz="1800" b="1">
                <a:latin typeface="+mj-lt"/>
                <a:ea typeface="宋体" charset="-122"/>
              </a:rPr>
              <a:t>Yes</a:t>
            </a:r>
          </a:p>
        </p:txBody>
      </p:sp>
      <p:sp>
        <p:nvSpPr>
          <p:cNvPr id="134173" name="Rectangle 29"/>
          <p:cNvSpPr>
            <a:spLocks noChangeArrowheads="1"/>
          </p:cNvSpPr>
          <p:nvPr/>
        </p:nvSpPr>
        <p:spPr bwMode="auto">
          <a:xfrm>
            <a:off x="7007225" y="4543425"/>
            <a:ext cx="1608138" cy="914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lIns="0" rIns="0" anchor="ctr"/>
          <a:lstStyle/>
          <a:p>
            <a:pPr>
              <a:defRPr/>
            </a:pPr>
            <a:r>
              <a:rPr lang="en-US" sz="1600" b="1">
                <a:latin typeface="+mj-lt"/>
              </a:rPr>
              <a:t>Seasonal Build Maintenance/Modify</a:t>
            </a:r>
          </a:p>
        </p:txBody>
      </p:sp>
      <p:sp>
        <p:nvSpPr>
          <p:cNvPr id="134179" name="AutoShape 35"/>
          <p:cNvSpPr>
            <a:spLocks noChangeArrowheads="1"/>
          </p:cNvSpPr>
          <p:nvPr/>
        </p:nvSpPr>
        <p:spPr bwMode="auto">
          <a:xfrm>
            <a:off x="723900" y="3446463"/>
            <a:ext cx="1152525" cy="1023937"/>
          </a:xfrm>
          <a:prstGeom prst="flowChartDocumen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600" b="1">
                <a:latin typeface="+mj-lt"/>
              </a:rPr>
              <a:t>Inquiries</a:t>
            </a:r>
          </a:p>
        </p:txBody>
      </p:sp>
      <p:sp>
        <p:nvSpPr>
          <p:cNvPr id="134180" name="AutoShape 36"/>
          <p:cNvSpPr>
            <a:spLocks noChangeArrowheads="1"/>
          </p:cNvSpPr>
          <p:nvPr/>
        </p:nvSpPr>
        <p:spPr bwMode="auto">
          <a:xfrm>
            <a:off x="723900" y="4572000"/>
            <a:ext cx="1152525" cy="1023938"/>
          </a:xfrm>
          <a:prstGeom prst="flowChartDocumen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600" b="1">
                <a:latin typeface="+mj-lt"/>
              </a:rPr>
              <a:t>Reports</a:t>
            </a:r>
          </a:p>
        </p:txBody>
      </p:sp>
      <p:sp>
        <p:nvSpPr>
          <p:cNvPr id="134183" name="AutoShape 39"/>
          <p:cNvSpPr>
            <a:spLocks noChangeArrowheads="1"/>
          </p:cNvSpPr>
          <p:nvPr/>
        </p:nvSpPr>
        <p:spPr bwMode="auto">
          <a:xfrm>
            <a:off x="723900" y="2320925"/>
            <a:ext cx="1152525" cy="1023938"/>
          </a:xfrm>
          <a:prstGeom prst="flowChartDocumen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en-US" sz="1600" b="1">
                <a:latin typeface="+mj-lt"/>
              </a:rPr>
              <a:t>Action</a:t>
            </a:r>
            <a:br>
              <a:rPr lang="en-US" sz="1600" b="1">
                <a:latin typeface="+mj-lt"/>
              </a:rPr>
            </a:br>
            <a:r>
              <a:rPr lang="en-US" sz="1600" b="1">
                <a:latin typeface="+mj-lt"/>
              </a:rPr>
              <a:t>Messages</a:t>
            </a:r>
          </a:p>
        </p:txBody>
      </p:sp>
      <p:grpSp>
        <p:nvGrpSpPr>
          <p:cNvPr id="11283" name="Group 57"/>
          <p:cNvGrpSpPr>
            <a:grpSpLocks/>
          </p:cNvGrpSpPr>
          <p:nvPr/>
        </p:nvGrpSpPr>
        <p:grpSpPr bwMode="auto">
          <a:xfrm>
            <a:off x="4140200" y="1046163"/>
            <a:ext cx="3138488" cy="3484562"/>
            <a:chOff x="2608" y="893"/>
            <a:chExt cx="1977" cy="2195"/>
          </a:xfrm>
        </p:grpSpPr>
        <p:cxnSp>
          <p:nvCxnSpPr>
            <p:cNvPr id="11294" name="AutoShape 44"/>
            <p:cNvCxnSpPr>
              <a:cxnSpLocks noChangeShapeType="1"/>
            </p:cNvCxnSpPr>
            <p:nvPr/>
          </p:nvCxnSpPr>
          <p:spPr bwMode="auto">
            <a:xfrm rot="5400000" flipH="1">
              <a:off x="3112" y="1615"/>
              <a:ext cx="1967" cy="979"/>
            </a:xfrm>
            <a:prstGeom prst="bentConnector2">
              <a:avLst/>
            </a:prstGeom>
            <a:noFill/>
            <a:ln w="28575">
              <a:solidFill>
                <a:schemeClr val="hlink"/>
              </a:solidFill>
              <a:prstDash val="dash"/>
              <a:miter lim="800000"/>
              <a:headEnd/>
              <a:tailEnd type="triangle" w="med" len="med"/>
            </a:ln>
          </p:spPr>
        </p:cxnSp>
        <p:cxnSp>
          <p:nvCxnSpPr>
            <p:cNvPr id="11295" name="AutoShape 45"/>
            <p:cNvCxnSpPr>
              <a:cxnSpLocks noChangeShapeType="1"/>
              <a:stCxn id="134165" idx="0"/>
              <a:endCxn id="134150" idx="3"/>
            </p:cNvCxnSpPr>
            <p:nvPr/>
          </p:nvCxnSpPr>
          <p:spPr bwMode="auto">
            <a:xfrm rot="16200000" flipV="1">
              <a:off x="2114" y="1387"/>
              <a:ext cx="1976" cy="987"/>
            </a:xfrm>
            <a:prstGeom prst="bentConnector2">
              <a:avLst/>
            </a:prstGeom>
            <a:noFill/>
            <a:ln w="28575">
              <a:solidFill>
                <a:schemeClr val="hlink"/>
              </a:solidFill>
              <a:prstDash val="dash"/>
              <a:miter lim="800000"/>
              <a:headEnd/>
              <a:tailEnd type="triangle" w="med" len="med"/>
            </a:ln>
          </p:spPr>
        </p:cxnSp>
      </p:grpSp>
      <p:cxnSp>
        <p:nvCxnSpPr>
          <p:cNvPr id="11284" name="AutoShape 46"/>
          <p:cNvCxnSpPr>
            <a:cxnSpLocks noChangeShapeType="1"/>
            <a:stCxn id="134165" idx="3"/>
            <a:endCxn id="134173" idx="1"/>
          </p:cNvCxnSpPr>
          <p:nvPr/>
        </p:nvCxnSpPr>
        <p:spPr bwMode="auto">
          <a:xfrm>
            <a:off x="6621463" y="5000625"/>
            <a:ext cx="385762" cy="0"/>
          </a:xfrm>
          <a:prstGeom prst="straightConnector1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</p:cxnSp>
      <p:cxnSp>
        <p:nvCxnSpPr>
          <p:cNvPr id="11285" name="AutoShape 47"/>
          <p:cNvCxnSpPr>
            <a:cxnSpLocks noChangeShapeType="1"/>
            <a:stCxn id="134155" idx="3"/>
            <a:endCxn id="134165" idx="1"/>
          </p:cNvCxnSpPr>
          <p:nvPr/>
        </p:nvCxnSpPr>
        <p:spPr bwMode="auto">
          <a:xfrm>
            <a:off x="4422775" y="5000625"/>
            <a:ext cx="369888" cy="0"/>
          </a:xfrm>
          <a:prstGeom prst="straightConnector1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</p:cxnSp>
      <p:cxnSp>
        <p:nvCxnSpPr>
          <p:cNvPr id="11286" name="AutoShape 48"/>
          <p:cNvCxnSpPr>
            <a:cxnSpLocks noChangeShapeType="1"/>
            <a:stCxn id="134155" idx="2"/>
            <a:endCxn id="134152" idx="0"/>
          </p:cNvCxnSpPr>
          <p:nvPr/>
        </p:nvCxnSpPr>
        <p:spPr bwMode="auto">
          <a:xfrm rot="5400000">
            <a:off x="3327400" y="5638800"/>
            <a:ext cx="361950" cy="0"/>
          </a:xfrm>
          <a:prstGeom prst="straightConnector1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</p:cxnSp>
      <p:cxnSp>
        <p:nvCxnSpPr>
          <p:cNvPr id="11287" name="AutoShape 49"/>
          <p:cNvCxnSpPr>
            <a:cxnSpLocks noChangeShapeType="1"/>
            <a:stCxn id="134160" idx="2"/>
            <a:endCxn id="134155" idx="0"/>
          </p:cNvCxnSpPr>
          <p:nvPr/>
        </p:nvCxnSpPr>
        <p:spPr bwMode="auto">
          <a:xfrm rot="5400000">
            <a:off x="3367881" y="4402932"/>
            <a:ext cx="280987" cy="0"/>
          </a:xfrm>
          <a:prstGeom prst="straightConnector1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</p:cxnSp>
      <p:cxnSp>
        <p:nvCxnSpPr>
          <p:cNvPr id="11288" name="AutoShape 50"/>
          <p:cNvCxnSpPr>
            <a:cxnSpLocks noChangeShapeType="1"/>
            <a:stCxn id="134158" idx="2"/>
            <a:endCxn id="134160" idx="0"/>
          </p:cNvCxnSpPr>
          <p:nvPr/>
        </p:nvCxnSpPr>
        <p:spPr bwMode="auto">
          <a:xfrm rot="5400000">
            <a:off x="3364706" y="3512344"/>
            <a:ext cx="287338" cy="0"/>
          </a:xfrm>
          <a:prstGeom prst="straightConnector1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</p:cxnSp>
      <p:cxnSp>
        <p:nvCxnSpPr>
          <p:cNvPr id="11289" name="AutoShape 51"/>
          <p:cNvCxnSpPr>
            <a:cxnSpLocks noChangeShapeType="1"/>
            <a:stCxn id="134148" idx="2"/>
            <a:endCxn id="134158" idx="0"/>
          </p:cNvCxnSpPr>
          <p:nvPr/>
        </p:nvCxnSpPr>
        <p:spPr bwMode="auto">
          <a:xfrm rot="5400000">
            <a:off x="3359943" y="2624932"/>
            <a:ext cx="296863" cy="0"/>
          </a:xfrm>
          <a:prstGeom prst="straightConnector1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</p:cxnSp>
      <p:cxnSp>
        <p:nvCxnSpPr>
          <p:cNvPr id="11290" name="AutoShape 52"/>
          <p:cNvCxnSpPr>
            <a:cxnSpLocks noChangeShapeType="1"/>
            <a:stCxn id="134150" idx="2"/>
            <a:endCxn id="134148" idx="0"/>
          </p:cNvCxnSpPr>
          <p:nvPr/>
        </p:nvCxnSpPr>
        <p:spPr bwMode="auto">
          <a:xfrm rot="5400000">
            <a:off x="3371056" y="1731169"/>
            <a:ext cx="274638" cy="0"/>
          </a:xfrm>
          <a:prstGeom prst="straightConnector1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</p:cxnSp>
      <p:cxnSp>
        <p:nvCxnSpPr>
          <p:cNvPr id="11291" name="AutoShape 53"/>
          <p:cNvCxnSpPr>
            <a:cxnSpLocks noChangeShapeType="1"/>
            <a:stCxn id="134160" idx="1"/>
            <a:endCxn id="134180" idx="3"/>
          </p:cNvCxnSpPr>
          <p:nvPr/>
        </p:nvCxnSpPr>
        <p:spPr bwMode="auto">
          <a:xfrm rot="10800000" flipV="1">
            <a:off x="1876425" y="3959225"/>
            <a:ext cx="493713" cy="1125538"/>
          </a:xfrm>
          <a:prstGeom prst="bentConnector3">
            <a:avLst>
              <a:gd name="adj1" fmla="val 49838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</p:spPr>
      </p:cxnSp>
      <p:cxnSp>
        <p:nvCxnSpPr>
          <p:cNvPr id="11292" name="AutoShape 54"/>
          <p:cNvCxnSpPr>
            <a:cxnSpLocks noChangeShapeType="1"/>
            <a:stCxn id="134160" idx="1"/>
            <a:endCxn id="134183" idx="3"/>
          </p:cNvCxnSpPr>
          <p:nvPr/>
        </p:nvCxnSpPr>
        <p:spPr bwMode="auto">
          <a:xfrm rot="10800000">
            <a:off x="1876425" y="2833688"/>
            <a:ext cx="493713" cy="1125537"/>
          </a:xfrm>
          <a:prstGeom prst="bentConnector3">
            <a:avLst>
              <a:gd name="adj1" fmla="val 49838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</p:spPr>
      </p:cxnSp>
      <p:cxnSp>
        <p:nvCxnSpPr>
          <p:cNvPr id="11293" name="AutoShape 55"/>
          <p:cNvCxnSpPr>
            <a:cxnSpLocks noChangeShapeType="1"/>
            <a:stCxn id="134160" idx="1"/>
            <a:endCxn id="134179" idx="3"/>
          </p:cNvCxnSpPr>
          <p:nvPr/>
        </p:nvCxnSpPr>
        <p:spPr bwMode="auto">
          <a:xfrm rot="10800000">
            <a:off x="1876425" y="3959225"/>
            <a:ext cx="493713" cy="0"/>
          </a:xfrm>
          <a:prstGeom prst="straightConnector1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</p:cxn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3930</TotalTime>
  <Words>914</Words>
  <Application>Microsoft Office PowerPoint</Application>
  <PresentationFormat>On-screen Show (4:3)</PresentationFormat>
  <Paragraphs>236</Paragraphs>
  <Slides>39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39</vt:i4>
      </vt:variant>
    </vt:vector>
  </HeadingPairs>
  <TitlesOfParts>
    <vt:vector size="41" baseType="lpstr">
      <vt:lpstr>1_EX06PP_template</vt:lpstr>
      <vt:lpstr>QAD 2010 Template</vt:lpstr>
      <vt:lpstr>Use Master Scheduling and RCCP</vt:lpstr>
      <vt:lpstr>Slide 2</vt:lpstr>
      <vt:lpstr>Using Master Scheduling and RCCP</vt:lpstr>
      <vt:lpstr>Using Master Scheduling and RCCP</vt:lpstr>
      <vt:lpstr>Master Schedule Order Maintenance</vt:lpstr>
      <vt:lpstr>Forecast Maintenance</vt:lpstr>
      <vt:lpstr>Master Schedule Summary Inquiry</vt:lpstr>
      <vt:lpstr>Master Schedule Detail Inquiry</vt:lpstr>
      <vt:lpstr>RCCP Process</vt:lpstr>
      <vt:lpstr>Using Master Scheduling and RCCP</vt:lpstr>
      <vt:lpstr>Master Schedule Order Browse</vt:lpstr>
      <vt:lpstr>Master Schedule Order Report</vt:lpstr>
      <vt:lpstr>Using Master Scheduling and RCCP</vt:lpstr>
      <vt:lpstr>Sales Order Maintenance – Abnormal Demand</vt:lpstr>
      <vt:lpstr>Forecast Worksheet Maintenance</vt:lpstr>
      <vt:lpstr>Using Master Scheduling and RCCP</vt:lpstr>
      <vt:lpstr>Seasonal Build Maintenance – Optional</vt:lpstr>
      <vt:lpstr>Using Master Scheduling and RCCP</vt:lpstr>
      <vt:lpstr>Seasonal Build Inquiry – Optional</vt:lpstr>
      <vt:lpstr>Seasonal Build Report – Optional</vt:lpstr>
      <vt:lpstr>Using Master Scheduling and RCCP</vt:lpstr>
      <vt:lpstr>Master Schedule Summary Inquiry</vt:lpstr>
      <vt:lpstr>Master Schedule Summary Inquiry</vt:lpstr>
      <vt:lpstr>Master Schedule Summary Report</vt:lpstr>
      <vt:lpstr>Master Schedule Summary Report</vt:lpstr>
      <vt:lpstr>Using Master Scheduling and RCCP</vt:lpstr>
      <vt:lpstr>Master Schedule Detail Inquiry</vt:lpstr>
      <vt:lpstr>Slide 28</vt:lpstr>
      <vt:lpstr>Using Master Scheduling and RCCP</vt:lpstr>
      <vt:lpstr>Selective Materials Plan – Optional</vt:lpstr>
      <vt:lpstr>Using Master Scheduling and RCCP</vt:lpstr>
      <vt:lpstr>Item Resource Load Summary Inquiry</vt:lpstr>
      <vt:lpstr>Item Resource Load Summary Report</vt:lpstr>
      <vt:lpstr>Using Master Scheduling and RCCP</vt:lpstr>
      <vt:lpstr>Item Resource Load Detail Inquiry</vt:lpstr>
      <vt:lpstr>Item Resource Load Detail Report</vt:lpstr>
      <vt:lpstr>Using Master Scheduling and RCCP Summary</vt:lpstr>
      <vt:lpstr>Processing Exercises</vt:lpstr>
      <vt:lpstr>Course Overview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gzr</dc:creator>
  <cp:lastModifiedBy>mdf</cp:lastModifiedBy>
  <cp:revision>322</cp:revision>
  <cp:lastPrinted>1999-08-12T23:06:05Z</cp:lastPrinted>
  <dcterms:created xsi:type="dcterms:W3CDTF">1999-04-09T22:32:53Z</dcterms:created>
  <dcterms:modified xsi:type="dcterms:W3CDTF">2011-02-10T23:34:15Z</dcterms:modified>
</cp:coreProperties>
</file>