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5" r:id="rId1"/>
    <p:sldMasterId id="2147483681" r:id="rId2"/>
  </p:sldMasterIdLst>
  <p:notesMasterIdLst>
    <p:notesMasterId r:id="rId18"/>
  </p:notesMasterIdLst>
  <p:handoutMasterIdLst>
    <p:handoutMasterId r:id="rId19"/>
  </p:handoutMasterIdLst>
  <p:sldIdLst>
    <p:sldId id="284" r:id="rId3"/>
    <p:sldId id="305" r:id="rId4"/>
    <p:sldId id="285" r:id="rId5"/>
    <p:sldId id="290" r:id="rId6"/>
    <p:sldId id="302" r:id="rId7"/>
    <p:sldId id="292" r:id="rId8"/>
    <p:sldId id="304" r:id="rId9"/>
    <p:sldId id="294" r:id="rId10"/>
    <p:sldId id="295" r:id="rId11"/>
    <p:sldId id="296" r:id="rId12"/>
    <p:sldId id="297" r:id="rId13"/>
    <p:sldId id="298" r:id="rId14"/>
    <p:sldId id="299" r:id="rId15"/>
    <p:sldId id="303" r:id="rId16"/>
    <p:sldId id="300" r:id="rId17"/>
  </p:sldIdLst>
  <p:sldSz cx="9144000" cy="6858000" type="screen4x3"/>
  <p:notesSz cx="6991350" cy="9282113"/>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C0C0"/>
    <a:srgbClr val="969696"/>
    <a:srgbClr val="CCECFF"/>
    <a:srgbClr val="FFFF99"/>
    <a:srgbClr val="FFE6CD"/>
    <a:srgbClr val="FFD7AF"/>
    <a:srgbClr val="9EB8DE"/>
    <a:srgbClr val="355D9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779" autoAdjust="0"/>
  </p:normalViewPr>
  <p:slideViewPr>
    <p:cSldViewPr snapToGrid="0">
      <p:cViewPr>
        <p:scale>
          <a:sx n="100" d="100"/>
          <a:sy n="100" d="100"/>
        </p:scale>
        <p:origin x="-276" y="-72"/>
      </p:cViewPr>
      <p:guideLst>
        <p:guide orient="horz" pos="2278"/>
        <p:guide orient="horz" pos="3051"/>
        <p:guide pos="2879"/>
        <p:guide pos="207"/>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3" name="Rectangle 3"/>
          <p:cNvSpPr>
            <a:spLocks noGrp="1" noChangeArrowheads="1"/>
          </p:cNvSpPr>
          <p:nvPr>
            <p:ph type="dt" sz="quarter"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20484" name="Rectangle 4"/>
          <p:cNvSpPr>
            <a:spLocks noGrp="1" noChangeArrowheads="1"/>
          </p:cNvSpPr>
          <p:nvPr>
            <p:ph type="ftr" sz="quarter" idx="2"/>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20485" name="Rectangle 5"/>
          <p:cNvSpPr>
            <a:spLocks noGrp="1" noChangeArrowheads="1"/>
          </p:cNvSpPr>
          <p:nvPr>
            <p:ph type="sldNum" sz="quarter" idx="3"/>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A6CA0F6F-43E3-42C5-831B-6362BA716E0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hdr" sz="quarter"/>
          </p:nvPr>
        </p:nvSpPr>
        <p:spPr bwMode="auto">
          <a:xfrm>
            <a:off x="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59" name="Rectangle 3"/>
          <p:cNvSpPr>
            <a:spLocks noGrp="1" noChangeArrowheads="1"/>
          </p:cNvSpPr>
          <p:nvPr>
            <p:ph type="dt" idx="1"/>
          </p:nvPr>
        </p:nvSpPr>
        <p:spPr bwMode="auto">
          <a:xfrm>
            <a:off x="3962400" y="0"/>
            <a:ext cx="3048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30300" y="685800"/>
            <a:ext cx="4673600" cy="3505200"/>
          </a:xfrm>
          <a:prstGeom prst="rect">
            <a:avLst/>
          </a:prstGeom>
          <a:noFill/>
          <a:ln w="9525">
            <a:solidFill>
              <a:srgbClr val="000000"/>
            </a:solidFill>
            <a:miter lim="800000"/>
            <a:headEnd/>
            <a:tailEnd/>
          </a:ln>
        </p:spPr>
      </p:sp>
      <p:sp>
        <p:nvSpPr>
          <p:cNvPr id="19461" name="Rectangle 5"/>
          <p:cNvSpPr>
            <a:spLocks noGrp="1" noChangeArrowheads="1"/>
          </p:cNvSpPr>
          <p:nvPr>
            <p:ph type="body" sz="quarter" idx="3"/>
          </p:nvPr>
        </p:nvSpPr>
        <p:spPr bwMode="auto">
          <a:xfrm>
            <a:off x="914400" y="4419600"/>
            <a:ext cx="5181600" cy="419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9462" name="Rectangle 6"/>
          <p:cNvSpPr>
            <a:spLocks noGrp="1" noChangeArrowheads="1"/>
          </p:cNvSpPr>
          <p:nvPr>
            <p:ph type="ftr" sz="quarter" idx="4"/>
          </p:nvPr>
        </p:nvSpPr>
        <p:spPr bwMode="auto">
          <a:xfrm>
            <a:off x="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p>
        </p:txBody>
      </p:sp>
      <p:sp>
        <p:nvSpPr>
          <p:cNvPr id="19463" name="Rectangle 7"/>
          <p:cNvSpPr>
            <a:spLocks noGrp="1" noChangeArrowheads="1"/>
          </p:cNvSpPr>
          <p:nvPr>
            <p:ph type="sldNum" sz="quarter" idx="5"/>
          </p:nvPr>
        </p:nvSpPr>
        <p:spPr bwMode="auto">
          <a:xfrm>
            <a:off x="3962400" y="8839200"/>
            <a:ext cx="3048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DAE6FAD8-6EA4-4754-9908-8C44A3CC86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9135" y="4409004"/>
            <a:ext cx="5593080" cy="4176951"/>
          </a:xfrm>
          <a:noFill/>
          <a:ln/>
        </p:spPr>
        <p:txBody>
          <a:bodyPr/>
          <a:lstStyle/>
          <a:p>
            <a:r>
              <a:rPr lang="en-US" smtClean="0"/>
              <a:t>Update (address etc…)</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2008-MS-INT-</a:t>
            </a:r>
            <a:endParaRPr lang="en-US"/>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264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264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smtClean="0"/>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t>2008-MS-INT-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162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111622" name="Rectangle 6"/>
          <p:cNvSpPr>
            <a:spLocks noGrp="1" noChangeArrowheads="1"/>
          </p:cNvSpPr>
          <p:nvPr>
            <p:ph type="ftr" sz="quarter" idx="3"/>
          </p:nvPr>
        </p:nvSpPr>
        <p:spPr bwMode="auto">
          <a:xfrm>
            <a:off x="7742238" y="6599238"/>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defRPr>
            </a:lvl1pPr>
          </a:lstStyle>
          <a:p>
            <a:r>
              <a:rPr lang="en-US"/>
              <a:t>2008-MS-INT-</a:t>
            </a:r>
          </a:p>
        </p:txBody>
      </p:sp>
    </p:spTree>
  </p:cSld>
  <p:clrMap bg1="lt1" tx1="dk1" bg2="lt2" tx2="dk2" accent1="accent1" accent2="accent2" accent3="accent3" accent4="accent4" accent5="accent5" accent6="accent6" hlink="hlink" folHlink="folHlink"/>
  <p:sldLayoutIdLst>
    <p:sldLayoutId id="2147483680" r:id="rId1"/>
    <p:sldLayoutId id="2147483679" r:id="rId2"/>
    <p:sldLayoutId id="2147483678" r:id="rId3"/>
    <p:sldLayoutId id="2147483677" r:id="rId4"/>
    <p:sldLayoutId id="2147483676" r:id="rId5"/>
    <p:sldLayoutId id="2147483675" r:id="rId6"/>
    <p:sldLayoutId id="2147483674" r:id="rId7"/>
    <p:sldLayoutId id="2147483673" r:id="rId8"/>
    <p:sldLayoutId id="2147483672" r:id="rId9"/>
    <p:sldLayoutId id="2147483671" r:id="rId10"/>
    <p:sldLayoutId id="2147483670" r:id="rId11"/>
    <p:sldLayoutId id="2147483669"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2008-MS-INT-</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6"/>
          <p:cNvSpPr>
            <a:spLocks noGrp="1" noChangeArrowheads="1"/>
          </p:cNvSpPr>
          <p:nvPr>
            <p:ph type="title"/>
          </p:nvPr>
        </p:nvSpPr>
        <p:spPr>
          <a:xfrm>
            <a:off x="457200" y="607452"/>
            <a:ext cx="8267700" cy="705411"/>
          </a:xfrm>
        </p:spPr>
        <p:txBody>
          <a:bodyPr>
            <a:normAutofit fontScale="90000"/>
          </a:bodyPr>
          <a:lstStyle/>
          <a:p>
            <a:r>
              <a:rPr lang="en-US" dirty="0" smtClean="0"/>
              <a:t>Master Scheduling and</a:t>
            </a:r>
            <a:br>
              <a:rPr lang="en-US" dirty="0" smtClean="0"/>
            </a:br>
            <a:r>
              <a:rPr lang="en-US" dirty="0" smtClean="0"/>
              <a:t>Rough-Cut Capacity Planning</a:t>
            </a:r>
          </a:p>
        </p:txBody>
      </p:sp>
      <p:sp>
        <p:nvSpPr>
          <p:cNvPr id="4098" name="Rectangle 5"/>
          <p:cNvSpPr>
            <a:spLocks noGrp="1" noChangeArrowheads="1"/>
          </p:cNvSpPr>
          <p:nvPr>
            <p:ph type="body" sz="quarter" idx="10"/>
          </p:nvPr>
        </p:nvSpPr>
        <p:spPr/>
        <p:txBody>
          <a:bodyPr/>
          <a:lstStyle/>
          <a:p>
            <a:r>
              <a:rPr lang="en-US" dirty="0" smtClean="0"/>
              <a:t>QAD Enterprise Applications 2008</a:t>
            </a:r>
          </a:p>
        </p:txBody>
      </p:sp>
      <p:sp>
        <p:nvSpPr>
          <p:cNvPr id="8" name="Text Placeholder 7"/>
          <p:cNvSpPr>
            <a:spLocks noGrp="1"/>
          </p:cNvSpPr>
          <p:nvPr>
            <p:ph type="body" sz="quarter" idx="11"/>
          </p:nvPr>
        </p:nvSpPr>
        <p:spPr/>
        <p:txBody>
          <a:bodyPr/>
          <a:lstStyle/>
          <a:p>
            <a:r>
              <a:rPr lang="en-US" dirty="0" smtClean="0"/>
              <a:t>Training Presentation</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Available-to-promise (ATP)</a:t>
            </a:r>
          </a:p>
          <a:p>
            <a:r>
              <a:rPr lang="en-US" dirty="0" smtClean="0"/>
              <a:t>Available-to-allocate</a:t>
            </a:r>
          </a:p>
          <a:p>
            <a:r>
              <a:rPr lang="en-US" dirty="0" smtClean="0"/>
              <a:t>Gross requirements</a:t>
            </a:r>
          </a:p>
          <a:p>
            <a:r>
              <a:rPr lang="en-US" dirty="0" smtClean="0"/>
              <a:t>Net requirements</a:t>
            </a:r>
          </a:p>
          <a:p>
            <a:r>
              <a:rPr lang="en-US" dirty="0" smtClean="0"/>
              <a:t>Order policies</a:t>
            </a:r>
          </a:p>
          <a:p>
            <a:r>
              <a:rPr lang="en-US" dirty="0" smtClean="0"/>
              <a:t>Planning bill of material</a:t>
            </a:r>
          </a:p>
          <a:p>
            <a:r>
              <a:rPr lang="en-US" dirty="0" smtClean="0"/>
              <a:t>Seasonal build</a:t>
            </a:r>
          </a:p>
          <a:p>
            <a:r>
              <a:rPr lang="en-US" dirty="0" smtClean="0"/>
              <a:t>Time fence</a:t>
            </a:r>
          </a:p>
          <a:p>
            <a:endParaRPr lang="en-US" dirty="0" smtClean="0"/>
          </a:p>
          <a:p>
            <a:endParaRPr lang="en-US" dirty="0"/>
          </a:p>
        </p:txBody>
      </p:sp>
      <p:sp>
        <p:nvSpPr>
          <p:cNvPr id="1028" name="Rectangle 2"/>
          <p:cNvSpPr>
            <a:spLocks noGrp="1" noChangeArrowheads="1"/>
          </p:cNvSpPr>
          <p:nvPr>
            <p:ph type="title"/>
          </p:nvPr>
        </p:nvSpPr>
        <p:spPr/>
        <p:txBody>
          <a:bodyPr/>
          <a:lstStyle/>
          <a:p>
            <a:r>
              <a:rPr lang="en-US" smtClean="0"/>
              <a:t>Terminology</a:t>
            </a:r>
          </a:p>
        </p:txBody>
      </p:sp>
      <p:sp>
        <p:nvSpPr>
          <p:cNvPr id="1027" name="Footer Placeholder 3"/>
          <p:cNvSpPr>
            <a:spLocks noGrp="1"/>
          </p:cNvSpPr>
          <p:nvPr>
            <p:ph type="ftr" sz="quarter" idx="10"/>
          </p:nvPr>
        </p:nvSpPr>
        <p:spPr/>
        <p:txBody>
          <a:bodyPr/>
          <a:lstStyle/>
          <a:p>
            <a:r>
              <a:rPr lang="en-US" smtClean="0"/>
              <a:t>MS-INT-100</a:t>
            </a:r>
            <a:endParaRPr lang="en-US"/>
          </a:p>
        </p:txBody>
      </p:sp>
      <p:grpSp>
        <p:nvGrpSpPr>
          <p:cNvPr id="7" name="Group 771"/>
          <p:cNvGrpSpPr>
            <a:grpSpLocks noChangeAspect="1"/>
          </p:cNvGrpSpPr>
          <p:nvPr/>
        </p:nvGrpSpPr>
        <p:grpSpPr bwMode="auto">
          <a:xfrm>
            <a:off x="4975224" y="4371975"/>
            <a:ext cx="3521601" cy="1562100"/>
            <a:chOff x="3744" y="2571"/>
            <a:chExt cx="652" cy="289"/>
          </a:xfrm>
        </p:grpSpPr>
        <p:sp>
          <p:nvSpPr>
            <p:cNvPr id="8"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1"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2"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3"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5"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6"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7"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8"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9"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20"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1"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2"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3"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r>
              <a:rPr lang="en-US" smtClean="0"/>
              <a:t>Rough-Cut Capacity Planning</a:t>
            </a:r>
          </a:p>
        </p:txBody>
      </p:sp>
      <p:sp>
        <p:nvSpPr>
          <p:cNvPr id="13314" name="Footer Placeholder 3"/>
          <p:cNvSpPr>
            <a:spLocks noGrp="1"/>
          </p:cNvSpPr>
          <p:nvPr>
            <p:ph type="ftr" sz="quarter" idx="10"/>
          </p:nvPr>
        </p:nvSpPr>
        <p:spPr/>
        <p:txBody>
          <a:bodyPr/>
          <a:lstStyle/>
          <a:p>
            <a:r>
              <a:rPr lang="en-US" smtClean="0"/>
              <a:t>MS-INT-110</a:t>
            </a:r>
            <a:endParaRPr lang="en-US"/>
          </a:p>
        </p:txBody>
      </p:sp>
      <p:sp>
        <p:nvSpPr>
          <p:cNvPr id="13316" name="Rectangle 5"/>
          <p:cNvSpPr>
            <a:spLocks noChangeArrowheads="1"/>
          </p:cNvSpPr>
          <p:nvPr/>
        </p:nvSpPr>
        <p:spPr bwMode="auto">
          <a:xfrm>
            <a:off x="1514475" y="1254125"/>
            <a:ext cx="6096000" cy="4651375"/>
          </a:xfrm>
          <a:prstGeom prst="rect">
            <a:avLst/>
          </a:prstGeom>
          <a:solidFill>
            <a:schemeClr val="accent1"/>
          </a:solidFill>
          <a:ln w="25400">
            <a:solidFill>
              <a:schemeClr val="tx1"/>
            </a:solidFill>
            <a:miter lim="800000"/>
            <a:headEnd/>
            <a:tailEnd/>
          </a:ln>
        </p:spPr>
        <p:txBody>
          <a:bodyPr wrap="none" anchor="ctr"/>
          <a:lstStyle/>
          <a:p>
            <a:pPr eaLnBrk="0" hangingPunct="0"/>
            <a:endParaRPr lang="en-US" sz="2400" b="1"/>
          </a:p>
        </p:txBody>
      </p:sp>
      <p:sp>
        <p:nvSpPr>
          <p:cNvPr id="13317" name="Text Box 8"/>
          <p:cNvSpPr txBox="1">
            <a:spLocks noChangeArrowheads="1"/>
          </p:cNvSpPr>
          <p:nvPr/>
        </p:nvSpPr>
        <p:spPr bwMode="auto">
          <a:xfrm>
            <a:off x="2047875" y="1466850"/>
            <a:ext cx="5032375" cy="400110"/>
          </a:xfrm>
          <a:prstGeom prst="rect">
            <a:avLst/>
          </a:prstGeom>
          <a:solidFill>
            <a:schemeClr val="bg1"/>
          </a:solidFill>
          <a:ln w="25400">
            <a:solidFill>
              <a:schemeClr val="hlink"/>
            </a:solidFill>
            <a:miter lim="800000"/>
            <a:headEnd/>
            <a:tailEnd/>
          </a:ln>
        </p:spPr>
        <p:txBody>
          <a:bodyPr>
            <a:spAutoFit/>
          </a:bodyPr>
          <a:lstStyle/>
          <a:p>
            <a:pPr eaLnBrk="0" hangingPunct="0"/>
            <a:r>
              <a:rPr lang="en-US" sz="2000" b="1" dirty="0">
                <a:solidFill>
                  <a:schemeClr val="hlink"/>
                </a:solidFill>
                <a:latin typeface="+mj-lt"/>
              </a:rPr>
              <a:t>LOAD % OF CAPACITY</a:t>
            </a:r>
          </a:p>
        </p:txBody>
      </p:sp>
      <p:sp>
        <p:nvSpPr>
          <p:cNvPr id="13318" name="Text Box 9"/>
          <p:cNvSpPr txBox="1">
            <a:spLocks noChangeArrowheads="1"/>
          </p:cNvSpPr>
          <p:nvPr/>
        </p:nvSpPr>
        <p:spPr bwMode="auto">
          <a:xfrm>
            <a:off x="1574800" y="4265613"/>
            <a:ext cx="442913" cy="336550"/>
          </a:xfrm>
          <a:prstGeom prst="rect">
            <a:avLst/>
          </a:prstGeom>
          <a:noFill/>
          <a:ln w="9525">
            <a:noFill/>
            <a:miter lim="800000"/>
            <a:headEnd/>
            <a:tailEnd/>
          </a:ln>
        </p:spPr>
        <p:txBody>
          <a:bodyPr lIns="0" rIns="0">
            <a:spAutoFit/>
          </a:bodyPr>
          <a:lstStyle/>
          <a:p>
            <a:pPr eaLnBrk="0" hangingPunct="0"/>
            <a:r>
              <a:rPr lang="en-US" sz="1600" b="1">
                <a:solidFill>
                  <a:srgbClr val="FF3300"/>
                </a:solidFill>
                <a:latin typeface="+mj-lt"/>
              </a:rPr>
              <a:t>100</a:t>
            </a:r>
          </a:p>
        </p:txBody>
      </p:sp>
      <p:sp>
        <p:nvSpPr>
          <p:cNvPr id="13319" name="Line 11"/>
          <p:cNvSpPr>
            <a:spLocks noChangeShapeType="1"/>
          </p:cNvSpPr>
          <p:nvPr/>
        </p:nvSpPr>
        <p:spPr bwMode="auto">
          <a:xfrm>
            <a:off x="1514475" y="5299075"/>
            <a:ext cx="6096000" cy="0"/>
          </a:xfrm>
          <a:prstGeom prst="line">
            <a:avLst/>
          </a:prstGeom>
          <a:noFill/>
          <a:ln w="9525">
            <a:solidFill>
              <a:schemeClr val="tx1"/>
            </a:solidFill>
            <a:round/>
            <a:headEnd/>
            <a:tailEnd/>
          </a:ln>
        </p:spPr>
        <p:txBody>
          <a:bodyPr wrap="none" anchor="ctr"/>
          <a:lstStyle/>
          <a:p>
            <a:endParaRPr lang="en-US">
              <a:latin typeface="+mj-lt"/>
            </a:endParaRPr>
          </a:p>
        </p:txBody>
      </p:sp>
      <p:sp>
        <p:nvSpPr>
          <p:cNvPr id="13320" name="Text Box 12"/>
          <p:cNvSpPr txBox="1">
            <a:spLocks noChangeArrowheads="1"/>
          </p:cNvSpPr>
          <p:nvPr/>
        </p:nvSpPr>
        <p:spPr bwMode="auto">
          <a:xfrm>
            <a:off x="20424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1</a:t>
            </a:r>
          </a:p>
        </p:txBody>
      </p:sp>
      <p:sp>
        <p:nvSpPr>
          <p:cNvPr id="13321" name="Rectangle 14"/>
          <p:cNvSpPr>
            <a:spLocks noChangeArrowheads="1"/>
          </p:cNvSpPr>
          <p:nvPr/>
        </p:nvSpPr>
        <p:spPr bwMode="auto">
          <a:xfrm>
            <a:off x="3952875" y="4395788"/>
            <a:ext cx="457200" cy="903287"/>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114</a:t>
            </a:r>
          </a:p>
        </p:txBody>
      </p:sp>
      <p:sp>
        <p:nvSpPr>
          <p:cNvPr id="13322" name="Rectangle 17"/>
          <p:cNvSpPr>
            <a:spLocks noChangeArrowheads="1"/>
          </p:cNvSpPr>
          <p:nvPr/>
        </p:nvSpPr>
        <p:spPr bwMode="auto">
          <a:xfrm>
            <a:off x="4867275" y="3232150"/>
            <a:ext cx="457200" cy="206692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281</a:t>
            </a:r>
          </a:p>
        </p:txBody>
      </p:sp>
      <p:sp>
        <p:nvSpPr>
          <p:cNvPr id="13323" name="Rectangle 20"/>
          <p:cNvSpPr>
            <a:spLocks noChangeArrowheads="1"/>
          </p:cNvSpPr>
          <p:nvPr/>
        </p:nvSpPr>
        <p:spPr bwMode="auto">
          <a:xfrm>
            <a:off x="5781675" y="4349750"/>
            <a:ext cx="457200" cy="94932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118</a:t>
            </a:r>
          </a:p>
        </p:txBody>
      </p:sp>
      <p:sp>
        <p:nvSpPr>
          <p:cNvPr id="13324" name="Rectangle 23"/>
          <p:cNvSpPr>
            <a:spLocks noChangeArrowheads="1"/>
          </p:cNvSpPr>
          <p:nvPr/>
        </p:nvSpPr>
        <p:spPr bwMode="auto">
          <a:xfrm>
            <a:off x="6696075" y="4246563"/>
            <a:ext cx="457200" cy="1052512"/>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126</a:t>
            </a:r>
          </a:p>
        </p:txBody>
      </p:sp>
      <p:sp>
        <p:nvSpPr>
          <p:cNvPr id="13325" name="Rectangle 26"/>
          <p:cNvSpPr>
            <a:spLocks noChangeArrowheads="1"/>
          </p:cNvSpPr>
          <p:nvPr/>
        </p:nvSpPr>
        <p:spPr bwMode="auto">
          <a:xfrm>
            <a:off x="3038475" y="4305300"/>
            <a:ext cx="457200" cy="993775"/>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121</a:t>
            </a:r>
          </a:p>
        </p:txBody>
      </p:sp>
      <p:sp>
        <p:nvSpPr>
          <p:cNvPr id="13326" name="Text Box 28"/>
          <p:cNvSpPr txBox="1">
            <a:spLocks noChangeArrowheads="1"/>
          </p:cNvSpPr>
          <p:nvPr/>
        </p:nvSpPr>
        <p:spPr bwMode="auto">
          <a:xfrm>
            <a:off x="29568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2</a:t>
            </a:r>
          </a:p>
        </p:txBody>
      </p:sp>
      <p:sp>
        <p:nvSpPr>
          <p:cNvPr id="13327" name="Text Box 29"/>
          <p:cNvSpPr txBox="1">
            <a:spLocks noChangeArrowheads="1"/>
          </p:cNvSpPr>
          <p:nvPr/>
        </p:nvSpPr>
        <p:spPr bwMode="auto">
          <a:xfrm>
            <a:off x="38712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3</a:t>
            </a:r>
          </a:p>
        </p:txBody>
      </p:sp>
      <p:sp>
        <p:nvSpPr>
          <p:cNvPr id="13328" name="Text Box 30"/>
          <p:cNvSpPr txBox="1">
            <a:spLocks noChangeArrowheads="1"/>
          </p:cNvSpPr>
          <p:nvPr/>
        </p:nvSpPr>
        <p:spPr bwMode="auto">
          <a:xfrm>
            <a:off x="4785627"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4</a:t>
            </a:r>
          </a:p>
        </p:txBody>
      </p:sp>
      <p:sp>
        <p:nvSpPr>
          <p:cNvPr id="13329" name="Text Box 31"/>
          <p:cNvSpPr txBox="1">
            <a:spLocks noChangeArrowheads="1"/>
          </p:cNvSpPr>
          <p:nvPr/>
        </p:nvSpPr>
        <p:spPr bwMode="auto">
          <a:xfrm>
            <a:off x="5720664"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5</a:t>
            </a:r>
          </a:p>
        </p:txBody>
      </p:sp>
      <p:sp>
        <p:nvSpPr>
          <p:cNvPr id="13330" name="Text Box 32"/>
          <p:cNvSpPr txBox="1">
            <a:spLocks noChangeArrowheads="1"/>
          </p:cNvSpPr>
          <p:nvPr/>
        </p:nvSpPr>
        <p:spPr bwMode="auto">
          <a:xfrm>
            <a:off x="6635064" y="5429250"/>
            <a:ext cx="601447" cy="307777"/>
          </a:xfrm>
          <a:prstGeom prst="rect">
            <a:avLst/>
          </a:prstGeom>
          <a:noFill/>
          <a:ln w="9525">
            <a:noFill/>
            <a:miter lim="800000"/>
            <a:headEnd/>
            <a:tailEnd/>
          </a:ln>
        </p:spPr>
        <p:txBody>
          <a:bodyPr wrap="none">
            <a:spAutoFit/>
          </a:bodyPr>
          <a:lstStyle/>
          <a:p>
            <a:pPr eaLnBrk="0" hangingPunct="0"/>
            <a:r>
              <a:rPr lang="en-US" sz="1400" b="1">
                <a:latin typeface="+mj-lt"/>
              </a:rPr>
              <a:t>Wk 6</a:t>
            </a:r>
          </a:p>
        </p:txBody>
      </p:sp>
      <p:sp>
        <p:nvSpPr>
          <p:cNvPr id="13331" name="Rectangle 34"/>
          <p:cNvSpPr>
            <a:spLocks noChangeArrowheads="1"/>
          </p:cNvSpPr>
          <p:nvPr/>
        </p:nvSpPr>
        <p:spPr bwMode="auto">
          <a:xfrm>
            <a:off x="2124075" y="5072063"/>
            <a:ext cx="457200" cy="227012"/>
          </a:xfrm>
          <a:prstGeom prst="rect">
            <a:avLst/>
          </a:prstGeom>
          <a:solidFill>
            <a:srgbClr val="FFFFFF"/>
          </a:solidFill>
          <a:ln w="12700">
            <a:solidFill>
              <a:schemeClr val="hlink"/>
            </a:solidFill>
            <a:miter lim="800000"/>
            <a:headEnd/>
            <a:tailEnd/>
          </a:ln>
        </p:spPr>
        <p:txBody>
          <a:bodyPr lIns="0" tIns="9144" rIns="0" bIns="0"/>
          <a:lstStyle/>
          <a:p>
            <a:r>
              <a:rPr lang="en-US" sz="1400" b="1">
                <a:latin typeface="+mj-lt"/>
              </a:rPr>
              <a:t>16</a:t>
            </a:r>
          </a:p>
        </p:txBody>
      </p:sp>
      <p:sp>
        <p:nvSpPr>
          <p:cNvPr id="13332" name="Line 10"/>
          <p:cNvSpPr>
            <a:spLocks noChangeShapeType="1"/>
          </p:cNvSpPr>
          <p:nvPr/>
        </p:nvSpPr>
        <p:spPr bwMode="auto">
          <a:xfrm>
            <a:off x="1530350" y="4624388"/>
            <a:ext cx="6080125" cy="0"/>
          </a:xfrm>
          <a:prstGeom prst="line">
            <a:avLst/>
          </a:prstGeom>
          <a:noFill/>
          <a:ln w="25400">
            <a:solidFill>
              <a:schemeClr val="tx1"/>
            </a:solidFill>
            <a:prstDash val="dash"/>
            <a:round/>
            <a:headEnd/>
            <a:tailEnd/>
          </a:ln>
        </p:spPr>
        <p:txBody>
          <a:bodyPr wrap="none" anchor="ctr"/>
          <a:lstStyle/>
          <a:p>
            <a:endParaRPr lang="en-US">
              <a:latin typeface="+mj-lt"/>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r>
              <a:rPr lang="en-US" smtClean="0"/>
              <a:t>Master Schedule and RCCP Uses</a:t>
            </a:r>
          </a:p>
        </p:txBody>
      </p:sp>
      <p:sp>
        <p:nvSpPr>
          <p:cNvPr id="14338" name="Footer Placeholder 3"/>
          <p:cNvSpPr>
            <a:spLocks noGrp="1"/>
          </p:cNvSpPr>
          <p:nvPr>
            <p:ph type="ftr" sz="quarter" idx="10"/>
          </p:nvPr>
        </p:nvSpPr>
        <p:spPr/>
        <p:txBody>
          <a:bodyPr/>
          <a:lstStyle/>
          <a:p>
            <a:r>
              <a:rPr lang="en-US" smtClean="0"/>
              <a:t>MS-INT-120</a:t>
            </a:r>
            <a:endParaRPr lang="en-US"/>
          </a:p>
        </p:txBody>
      </p:sp>
      <p:grpSp>
        <p:nvGrpSpPr>
          <p:cNvPr id="14340" name="Group 16"/>
          <p:cNvGrpSpPr>
            <a:grpSpLocks/>
          </p:cNvGrpSpPr>
          <p:nvPr/>
        </p:nvGrpSpPr>
        <p:grpSpPr bwMode="auto">
          <a:xfrm>
            <a:off x="503238" y="1479550"/>
            <a:ext cx="1277937" cy="912813"/>
            <a:chOff x="3609" y="1283"/>
            <a:chExt cx="711" cy="508"/>
          </a:xfrm>
        </p:grpSpPr>
        <p:grpSp>
          <p:nvGrpSpPr>
            <p:cNvPr id="14674" name="Group 17"/>
            <p:cNvGrpSpPr>
              <a:grpSpLocks/>
            </p:cNvGrpSpPr>
            <p:nvPr/>
          </p:nvGrpSpPr>
          <p:grpSpPr bwMode="auto">
            <a:xfrm rot="272541">
              <a:off x="3609" y="1283"/>
              <a:ext cx="711" cy="508"/>
              <a:chOff x="3312" y="2976"/>
              <a:chExt cx="1008" cy="722"/>
            </a:xfrm>
          </p:grpSpPr>
          <p:sp>
            <p:nvSpPr>
              <p:cNvPr id="14676" name="Freeform 18"/>
              <p:cNvSpPr>
                <a:spLocks/>
              </p:cNvSpPr>
              <p:nvPr/>
            </p:nvSpPr>
            <p:spPr bwMode="auto">
              <a:xfrm rot="8764881" flipH="1" flipV="1">
                <a:off x="3408" y="3072"/>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7" name="Freeform 19"/>
              <p:cNvSpPr>
                <a:spLocks/>
              </p:cNvSpPr>
              <p:nvPr/>
            </p:nvSpPr>
            <p:spPr bwMode="auto">
              <a:xfrm rot="8764881" flipH="1" flipV="1">
                <a:off x="3360" y="3024"/>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sp>
            <p:nvSpPr>
              <p:cNvPr id="14678" name="Freeform 20"/>
              <p:cNvSpPr>
                <a:spLocks/>
              </p:cNvSpPr>
              <p:nvPr/>
            </p:nvSpPr>
            <p:spPr bwMode="auto">
              <a:xfrm rot="8764881" flipH="1" flipV="1">
                <a:off x="3312" y="2976"/>
                <a:ext cx="912" cy="626"/>
              </a:xfrm>
              <a:custGeom>
                <a:avLst/>
                <a:gdLst>
                  <a:gd name="T0" fmla="*/ 721 w 1362"/>
                  <a:gd name="T1" fmla="*/ 821 h 824"/>
                  <a:gd name="T2" fmla="*/ 728 w 1362"/>
                  <a:gd name="T3" fmla="*/ 807 h 824"/>
                  <a:gd name="T4" fmla="*/ 749 w 1362"/>
                  <a:gd name="T5" fmla="*/ 783 h 824"/>
                  <a:gd name="T6" fmla="*/ 784 w 1362"/>
                  <a:gd name="T7" fmla="*/ 751 h 824"/>
                  <a:gd name="T8" fmla="*/ 829 w 1362"/>
                  <a:gd name="T9" fmla="*/ 713 h 824"/>
                  <a:gd name="T10" fmla="*/ 883 w 1362"/>
                  <a:gd name="T11" fmla="*/ 670 h 824"/>
                  <a:gd name="T12" fmla="*/ 942 w 1362"/>
                  <a:gd name="T13" fmla="*/ 624 h 824"/>
                  <a:gd name="T14" fmla="*/ 1005 w 1362"/>
                  <a:gd name="T15" fmla="*/ 576 h 824"/>
                  <a:gd name="T16" fmla="*/ 1069 w 1362"/>
                  <a:gd name="T17" fmla="*/ 528 h 824"/>
                  <a:gd name="T18" fmla="*/ 1132 w 1362"/>
                  <a:gd name="T19" fmla="*/ 479 h 824"/>
                  <a:gd name="T20" fmla="*/ 1192 w 1362"/>
                  <a:gd name="T21" fmla="*/ 435 h 824"/>
                  <a:gd name="T22" fmla="*/ 1246 w 1362"/>
                  <a:gd name="T23" fmla="*/ 393 h 824"/>
                  <a:gd name="T24" fmla="*/ 1292 w 1362"/>
                  <a:gd name="T25" fmla="*/ 358 h 824"/>
                  <a:gd name="T26" fmla="*/ 1328 w 1362"/>
                  <a:gd name="T27" fmla="*/ 330 h 824"/>
                  <a:gd name="T28" fmla="*/ 1353 w 1362"/>
                  <a:gd name="T29" fmla="*/ 309 h 824"/>
                  <a:gd name="T30" fmla="*/ 1362 w 1362"/>
                  <a:gd name="T31" fmla="*/ 299 h 824"/>
                  <a:gd name="T32" fmla="*/ 1359 w 1362"/>
                  <a:gd name="T33" fmla="*/ 297 h 824"/>
                  <a:gd name="T34" fmla="*/ 1320 w 1362"/>
                  <a:gd name="T35" fmla="*/ 279 h 824"/>
                  <a:gd name="T36" fmla="*/ 1244 w 1362"/>
                  <a:gd name="T37" fmla="*/ 245 h 824"/>
                  <a:gd name="T38" fmla="*/ 1145 w 1362"/>
                  <a:gd name="T39" fmla="*/ 197 h 824"/>
                  <a:gd name="T40" fmla="*/ 1035 w 1362"/>
                  <a:gd name="T41" fmla="*/ 145 h 824"/>
                  <a:gd name="T42" fmla="*/ 927 w 1362"/>
                  <a:gd name="T43" fmla="*/ 93 h 824"/>
                  <a:gd name="T44" fmla="*/ 835 w 1362"/>
                  <a:gd name="T45" fmla="*/ 46 h 824"/>
                  <a:gd name="T46" fmla="*/ 771 w 1362"/>
                  <a:gd name="T47" fmla="*/ 11 h 824"/>
                  <a:gd name="T48" fmla="*/ 747 w 1362"/>
                  <a:gd name="T49" fmla="*/ 8 h 824"/>
                  <a:gd name="T50" fmla="*/ 725 w 1362"/>
                  <a:gd name="T51" fmla="*/ 27 h 824"/>
                  <a:gd name="T52" fmla="*/ 691 w 1362"/>
                  <a:gd name="T53" fmla="*/ 49 h 824"/>
                  <a:gd name="T54" fmla="*/ 648 w 1362"/>
                  <a:gd name="T55" fmla="*/ 73 h 824"/>
                  <a:gd name="T56" fmla="*/ 595 w 1362"/>
                  <a:gd name="T57" fmla="*/ 99 h 824"/>
                  <a:gd name="T58" fmla="*/ 537 w 1362"/>
                  <a:gd name="T59" fmla="*/ 127 h 824"/>
                  <a:gd name="T60" fmla="*/ 474 w 1362"/>
                  <a:gd name="T61" fmla="*/ 154 h 824"/>
                  <a:gd name="T62" fmla="*/ 410 w 1362"/>
                  <a:gd name="T63" fmla="*/ 182 h 824"/>
                  <a:gd name="T64" fmla="*/ 344 w 1362"/>
                  <a:gd name="T65" fmla="*/ 209 h 824"/>
                  <a:gd name="T66" fmla="*/ 278 w 1362"/>
                  <a:gd name="T67" fmla="*/ 234 h 824"/>
                  <a:gd name="T68" fmla="*/ 217 w 1362"/>
                  <a:gd name="T69" fmla="*/ 258 h 824"/>
                  <a:gd name="T70" fmla="*/ 159 w 1362"/>
                  <a:gd name="T71" fmla="*/ 279 h 824"/>
                  <a:gd name="T72" fmla="*/ 109 w 1362"/>
                  <a:gd name="T73" fmla="*/ 298 h 824"/>
                  <a:gd name="T74" fmla="*/ 66 w 1362"/>
                  <a:gd name="T75" fmla="*/ 312 h 824"/>
                  <a:gd name="T76" fmla="*/ 34 w 1362"/>
                  <a:gd name="T77" fmla="*/ 324 h 824"/>
                  <a:gd name="T78" fmla="*/ 15 w 1362"/>
                  <a:gd name="T79" fmla="*/ 329 h 824"/>
                  <a:gd name="T80" fmla="*/ 2 w 1362"/>
                  <a:gd name="T81" fmla="*/ 333 h 824"/>
                  <a:gd name="T82" fmla="*/ 2 w 1362"/>
                  <a:gd name="T83" fmla="*/ 347 h 824"/>
                  <a:gd name="T84" fmla="*/ 19 w 1362"/>
                  <a:gd name="T85" fmla="*/ 370 h 824"/>
                  <a:gd name="T86" fmla="*/ 49 w 1362"/>
                  <a:gd name="T87" fmla="*/ 399 h 824"/>
                  <a:gd name="T88" fmla="*/ 93 w 1362"/>
                  <a:gd name="T89" fmla="*/ 435 h 824"/>
                  <a:gd name="T90" fmla="*/ 146 w 1362"/>
                  <a:gd name="T91" fmla="*/ 476 h 824"/>
                  <a:gd name="T92" fmla="*/ 208 w 1362"/>
                  <a:gd name="T93" fmla="*/ 519 h 824"/>
                  <a:gd name="T94" fmla="*/ 273 w 1362"/>
                  <a:gd name="T95" fmla="*/ 565 h 824"/>
                  <a:gd name="T96" fmla="*/ 343 w 1362"/>
                  <a:gd name="T97" fmla="*/ 610 h 824"/>
                  <a:gd name="T98" fmla="*/ 413 w 1362"/>
                  <a:gd name="T99" fmla="*/ 655 h 824"/>
                  <a:gd name="T100" fmla="*/ 482 w 1362"/>
                  <a:gd name="T101" fmla="*/ 697 h 824"/>
                  <a:gd name="T102" fmla="*/ 545 w 1362"/>
                  <a:gd name="T103" fmla="*/ 735 h 824"/>
                  <a:gd name="T104" fmla="*/ 604 w 1362"/>
                  <a:gd name="T105" fmla="*/ 768 h 824"/>
                  <a:gd name="T106" fmla="*/ 653 w 1362"/>
                  <a:gd name="T107" fmla="*/ 794 h 824"/>
                  <a:gd name="T108" fmla="*/ 692 w 1362"/>
                  <a:gd name="T109" fmla="*/ 814 h 824"/>
                  <a:gd name="T110" fmla="*/ 717 w 1362"/>
                  <a:gd name="T111" fmla="*/ 823 h 8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362"/>
                  <a:gd name="T169" fmla="*/ 0 h 824"/>
                  <a:gd name="T170" fmla="*/ 1362 w 1362"/>
                  <a:gd name="T171" fmla="*/ 824 h 8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362" h="824">
                    <a:moveTo>
                      <a:pt x="724" y="824"/>
                    </a:moveTo>
                    <a:lnTo>
                      <a:pt x="721" y="821"/>
                    </a:lnTo>
                    <a:lnTo>
                      <a:pt x="723" y="815"/>
                    </a:lnTo>
                    <a:lnTo>
                      <a:pt x="728" y="807"/>
                    </a:lnTo>
                    <a:lnTo>
                      <a:pt x="737" y="795"/>
                    </a:lnTo>
                    <a:lnTo>
                      <a:pt x="749" y="783"/>
                    </a:lnTo>
                    <a:lnTo>
                      <a:pt x="766" y="768"/>
                    </a:lnTo>
                    <a:lnTo>
                      <a:pt x="784" y="751"/>
                    </a:lnTo>
                    <a:lnTo>
                      <a:pt x="806" y="733"/>
                    </a:lnTo>
                    <a:lnTo>
                      <a:pt x="829" y="713"/>
                    </a:lnTo>
                    <a:lnTo>
                      <a:pt x="855" y="693"/>
                    </a:lnTo>
                    <a:lnTo>
                      <a:pt x="883" y="670"/>
                    </a:lnTo>
                    <a:lnTo>
                      <a:pt x="912" y="648"/>
                    </a:lnTo>
                    <a:lnTo>
                      <a:pt x="942" y="624"/>
                    </a:lnTo>
                    <a:lnTo>
                      <a:pt x="973" y="600"/>
                    </a:lnTo>
                    <a:lnTo>
                      <a:pt x="1005" y="576"/>
                    </a:lnTo>
                    <a:lnTo>
                      <a:pt x="1037" y="551"/>
                    </a:lnTo>
                    <a:lnTo>
                      <a:pt x="1069" y="528"/>
                    </a:lnTo>
                    <a:lnTo>
                      <a:pt x="1100" y="503"/>
                    </a:lnTo>
                    <a:lnTo>
                      <a:pt x="1132" y="479"/>
                    </a:lnTo>
                    <a:lnTo>
                      <a:pt x="1162" y="457"/>
                    </a:lnTo>
                    <a:lnTo>
                      <a:pt x="1192" y="435"/>
                    </a:lnTo>
                    <a:lnTo>
                      <a:pt x="1219" y="414"/>
                    </a:lnTo>
                    <a:lnTo>
                      <a:pt x="1246" y="393"/>
                    </a:lnTo>
                    <a:lnTo>
                      <a:pt x="1271" y="375"/>
                    </a:lnTo>
                    <a:lnTo>
                      <a:pt x="1292" y="358"/>
                    </a:lnTo>
                    <a:lnTo>
                      <a:pt x="1312" y="343"/>
                    </a:lnTo>
                    <a:lnTo>
                      <a:pt x="1328" y="330"/>
                    </a:lnTo>
                    <a:lnTo>
                      <a:pt x="1343" y="318"/>
                    </a:lnTo>
                    <a:lnTo>
                      <a:pt x="1353" y="309"/>
                    </a:lnTo>
                    <a:lnTo>
                      <a:pt x="1359" y="303"/>
                    </a:lnTo>
                    <a:lnTo>
                      <a:pt x="1362" y="299"/>
                    </a:lnTo>
                    <a:lnTo>
                      <a:pt x="1360" y="298"/>
                    </a:lnTo>
                    <a:lnTo>
                      <a:pt x="1359" y="297"/>
                    </a:lnTo>
                    <a:lnTo>
                      <a:pt x="1345" y="291"/>
                    </a:lnTo>
                    <a:lnTo>
                      <a:pt x="1320" y="279"/>
                    </a:lnTo>
                    <a:lnTo>
                      <a:pt x="1286" y="264"/>
                    </a:lnTo>
                    <a:lnTo>
                      <a:pt x="1244" y="245"/>
                    </a:lnTo>
                    <a:lnTo>
                      <a:pt x="1197" y="222"/>
                    </a:lnTo>
                    <a:lnTo>
                      <a:pt x="1145" y="197"/>
                    </a:lnTo>
                    <a:lnTo>
                      <a:pt x="1090" y="172"/>
                    </a:lnTo>
                    <a:lnTo>
                      <a:pt x="1035" y="145"/>
                    </a:lnTo>
                    <a:lnTo>
                      <a:pt x="979" y="119"/>
                    </a:lnTo>
                    <a:lnTo>
                      <a:pt x="927" y="93"/>
                    </a:lnTo>
                    <a:lnTo>
                      <a:pt x="878" y="68"/>
                    </a:lnTo>
                    <a:lnTo>
                      <a:pt x="835" y="46"/>
                    </a:lnTo>
                    <a:lnTo>
                      <a:pt x="798" y="27"/>
                    </a:lnTo>
                    <a:lnTo>
                      <a:pt x="771" y="11"/>
                    </a:lnTo>
                    <a:lnTo>
                      <a:pt x="754" y="0"/>
                    </a:lnTo>
                    <a:lnTo>
                      <a:pt x="747" y="8"/>
                    </a:lnTo>
                    <a:lnTo>
                      <a:pt x="738" y="17"/>
                    </a:lnTo>
                    <a:lnTo>
                      <a:pt x="725" y="27"/>
                    </a:lnTo>
                    <a:lnTo>
                      <a:pt x="709" y="38"/>
                    </a:lnTo>
                    <a:lnTo>
                      <a:pt x="691" y="49"/>
                    </a:lnTo>
                    <a:lnTo>
                      <a:pt x="670" y="61"/>
                    </a:lnTo>
                    <a:lnTo>
                      <a:pt x="648" y="73"/>
                    </a:lnTo>
                    <a:lnTo>
                      <a:pt x="622" y="87"/>
                    </a:lnTo>
                    <a:lnTo>
                      <a:pt x="595" y="99"/>
                    </a:lnTo>
                    <a:lnTo>
                      <a:pt x="567" y="113"/>
                    </a:lnTo>
                    <a:lnTo>
                      <a:pt x="537" y="127"/>
                    </a:lnTo>
                    <a:lnTo>
                      <a:pt x="506" y="140"/>
                    </a:lnTo>
                    <a:lnTo>
                      <a:pt x="474" y="154"/>
                    </a:lnTo>
                    <a:lnTo>
                      <a:pt x="443" y="168"/>
                    </a:lnTo>
                    <a:lnTo>
                      <a:pt x="410" y="182"/>
                    </a:lnTo>
                    <a:lnTo>
                      <a:pt x="377" y="195"/>
                    </a:lnTo>
                    <a:lnTo>
                      <a:pt x="344" y="209"/>
                    </a:lnTo>
                    <a:lnTo>
                      <a:pt x="311" y="222"/>
                    </a:lnTo>
                    <a:lnTo>
                      <a:pt x="278" y="234"/>
                    </a:lnTo>
                    <a:lnTo>
                      <a:pt x="248" y="247"/>
                    </a:lnTo>
                    <a:lnTo>
                      <a:pt x="217" y="258"/>
                    </a:lnTo>
                    <a:lnTo>
                      <a:pt x="187" y="269"/>
                    </a:lnTo>
                    <a:lnTo>
                      <a:pt x="159" y="279"/>
                    </a:lnTo>
                    <a:lnTo>
                      <a:pt x="133" y="289"/>
                    </a:lnTo>
                    <a:lnTo>
                      <a:pt x="109" y="298"/>
                    </a:lnTo>
                    <a:lnTo>
                      <a:pt x="86" y="306"/>
                    </a:lnTo>
                    <a:lnTo>
                      <a:pt x="66" y="312"/>
                    </a:lnTo>
                    <a:lnTo>
                      <a:pt x="48" y="318"/>
                    </a:lnTo>
                    <a:lnTo>
                      <a:pt x="34" y="324"/>
                    </a:lnTo>
                    <a:lnTo>
                      <a:pt x="23" y="327"/>
                    </a:lnTo>
                    <a:lnTo>
                      <a:pt x="15" y="329"/>
                    </a:lnTo>
                    <a:lnTo>
                      <a:pt x="9" y="330"/>
                    </a:lnTo>
                    <a:lnTo>
                      <a:pt x="2" y="333"/>
                    </a:lnTo>
                    <a:lnTo>
                      <a:pt x="0" y="339"/>
                    </a:lnTo>
                    <a:lnTo>
                      <a:pt x="2" y="347"/>
                    </a:lnTo>
                    <a:lnTo>
                      <a:pt x="8" y="357"/>
                    </a:lnTo>
                    <a:lnTo>
                      <a:pt x="19" y="370"/>
                    </a:lnTo>
                    <a:lnTo>
                      <a:pt x="32" y="384"/>
                    </a:lnTo>
                    <a:lnTo>
                      <a:pt x="49" y="399"/>
                    </a:lnTo>
                    <a:lnTo>
                      <a:pt x="70" y="417"/>
                    </a:lnTo>
                    <a:lnTo>
                      <a:pt x="93" y="435"/>
                    </a:lnTo>
                    <a:lnTo>
                      <a:pt x="118" y="456"/>
                    </a:lnTo>
                    <a:lnTo>
                      <a:pt x="146" y="476"/>
                    </a:lnTo>
                    <a:lnTo>
                      <a:pt x="176" y="497"/>
                    </a:lnTo>
                    <a:lnTo>
                      <a:pt x="208" y="519"/>
                    </a:lnTo>
                    <a:lnTo>
                      <a:pt x="240" y="542"/>
                    </a:lnTo>
                    <a:lnTo>
                      <a:pt x="273" y="565"/>
                    </a:lnTo>
                    <a:lnTo>
                      <a:pt x="308" y="587"/>
                    </a:lnTo>
                    <a:lnTo>
                      <a:pt x="343" y="610"/>
                    </a:lnTo>
                    <a:lnTo>
                      <a:pt x="378" y="632"/>
                    </a:lnTo>
                    <a:lnTo>
                      <a:pt x="413" y="655"/>
                    </a:lnTo>
                    <a:lnTo>
                      <a:pt x="448" y="675"/>
                    </a:lnTo>
                    <a:lnTo>
                      <a:pt x="482" y="697"/>
                    </a:lnTo>
                    <a:lnTo>
                      <a:pt x="514" y="716"/>
                    </a:lnTo>
                    <a:lnTo>
                      <a:pt x="545" y="735"/>
                    </a:lnTo>
                    <a:lnTo>
                      <a:pt x="576" y="752"/>
                    </a:lnTo>
                    <a:lnTo>
                      <a:pt x="604" y="768"/>
                    </a:lnTo>
                    <a:lnTo>
                      <a:pt x="629" y="782"/>
                    </a:lnTo>
                    <a:lnTo>
                      <a:pt x="653" y="794"/>
                    </a:lnTo>
                    <a:lnTo>
                      <a:pt x="673" y="805"/>
                    </a:lnTo>
                    <a:lnTo>
                      <a:pt x="692" y="814"/>
                    </a:lnTo>
                    <a:lnTo>
                      <a:pt x="706" y="820"/>
                    </a:lnTo>
                    <a:lnTo>
                      <a:pt x="717" y="823"/>
                    </a:lnTo>
                    <a:lnTo>
                      <a:pt x="724" y="824"/>
                    </a:lnTo>
                    <a:close/>
                  </a:path>
                </a:pathLst>
              </a:custGeom>
              <a:solidFill>
                <a:schemeClr val="bg1"/>
              </a:solidFill>
              <a:ln w="19050">
                <a:solidFill>
                  <a:schemeClr val="tx2"/>
                </a:solidFill>
                <a:round/>
                <a:headEnd/>
                <a:tailEnd/>
              </a:ln>
            </p:spPr>
            <p:txBody>
              <a:bodyPr/>
              <a:lstStyle/>
              <a:p>
                <a:endParaRPr lang="en-US"/>
              </a:p>
            </p:txBody>
          </p:sp>
        </p:grpSp>
        <p:sp>
          <p:nvSpPr>
            <p:cNvPr id="105493" name="Text Box 21"/>
            <p:cNvSpPr txBox="1">
              <a:spLocks noChangeArrowheads="1"/>
            </p:cNvSpPr>
            <p:nvPr/>
          </p:nvSpPr>
          <p:spPr bwMode="auto">
            <a:xfrm rot="-48775">
              <a:off x="3755" y="1366"/>
              <a:ext cx="364" cy="239"/>
            </a:xfrm>
            <a:prstGeom prst="rect">
              <a:avLst/>
            </a:prstGeom>
            <a:noFill/>
            <a:ln w="19050">
              <a:noFill/>
              <a:miter lim="800000"/>
              <a:headEnd/>
              <a:tailEnd/>
            </a:ln>
            <a:effectLst>
              <a:outerShdw dist="17961" dir="2700000" algn="ctr" rotWithShape="0">
                <a:schemeClr val="bg1"/>
              </a:outerShdw>
            </a:effectLst>
          </p:spPr>
          <p:txBody>
            <a:bodyPr wrap="none">
              <a:spAutoFit/>
            </a:bodyPr>
            <a:lstStyle/>
            <a:p>
              <a:pPr eaLnBrk="0" hangingPunct="0">
                <a:defRPr/>
              </a:pPr>
              <a:r>
                <a:rPr lang="en-US" sz="1100" b="1"/>
                <a:t>Sales</a:t>
              </a:r>
            </a:p>
            <a:p>
              <a:pPr eaLnBrk="0" hangingPunct="0">
                <a:defRPr/>
              </a:pPr>
              <a:r>
                <a:rPr lang="en-US" sz="1100" b="1"/>
                <a:t>Orders</a:t>
              </a:r>
            </a:p>
          </p:txBody>
        </p:sp>
      </p:grpSp>
      <p:grpSp>
        <p:nvGrpSpPr>
          <p:cNvPr id="14341" name="Group 22"/>
          <p:cNvGrpSpPr>
            <a:grpSpLocks/>
          </p:cNvGrpSpPr>
          <p:nvPr/>
        </p:nvGrpSpPr>
        <p:grpSpPr bwMode="auto">
          <a:xfrm>
            <a:off x="1438275" y="1997075"/>
            <a:ext cx="946150" cy="949325"/>
            <a:chOff x="5185" y="864"/>
            <a:chExt cx="575" cy="577"/>
          </a:xfrm>
        </p:grpSpPr>
        <p:sp>
          <p:nvSpPr>
            <p:cNvPr id="14649" name="Rectangle 23"/>
            <p:cNvSpPr>
              <a:spLocks noChangeArrowheads="1"/>
            </p:cNvSpPr>
            <p:nvPr/>
          </p:nvSpPr>
          <p:spPr bwMode="auto">
            <a:xfrm>
              <a:off x="5185" y="864"/>
              <a:ext cx="575" cy="577"/>
            </a:xfrm>
            <a:prstGeom prst="rect">
              <a:avLst/>
            </a:prstGeom>
            <a:solidFill>
              <a:schemeClr val="accent1"/>
            </a:solidFill>
            <a:ln w="9525">
              <a:solidFill>
                <a:schemeClr val="tx1"/>
              </a:solidFill>
              <a:miter lim="800000"/>
              <a:headEnd/>
              <a:tailEnd/>
            </a:ln>
          </p:spPr>
          <p:txBody>
            <a:bodyPr wrap="none" anchor="ctr"/>
            <a:lstStyle/>
            <a:p>
              <a:endParaRPr lang="en-US"/>
            </a:p>
          </p:txBody>
        </p:sp>
        <p:grpSp>
          <p:nvGrpSpPr>
            <p:cNvPr id="14650" name="Group 24"/>
            <p:cNvGrpSpPr>
              <a:grpSpLocks/>
            </p:cNvGrpSpPr>
            <p:nvPr/>
          </p:nvGrpSpPr>
          <p:grpSpPr bwMode="auto">
            <a:xfrm>
              <a:off x="5217" y="1029"/>
              <a:ext cx="505" cy="370"/>
              <a:chOff x="845" y="2160"/>
              <a:chExt cx="1459" cy="1071"/>
            </a:xfrm>
          </p:grpSpPr>
          <p:sp>
            <p:nvSpPr>
              <p:cNvPr id="14653" name="Freeform 25"/>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rgbClr val="808080"/>
                </a:solidFill>
                <a:miter lim="800000"/>
                <a:headEnd/>
                <a:tailEnd/>
              </a:ln>
            </p:spPr>
            <p:txBody>
              <a:bodyPr/>
              <a:lstStyle/>
              <a:p>
                <a:endParaRPr lang="en-US"/>
              </a:p>
            </p:txBody>
          </p:sp>
          <p:sp>
            <p:nvSpPr>
              <p:cNvPr id="14654" name="Rectangle 26"/>
              <p:cNvSpPr>
                <a:spLocks noChangeArrowheads="1"/>
              </p:cNvSpPr>
              <p:nvPr/>
            </p:nvSpPr>
            <p:spPr bwMode="auto">
              <a:xfrm>
                <a:off x="845" y="2160"/>
                <a:ext cx="1459" cy="1069"/>
              </a:xfrm>
              <a:prstGeom prst="rect">
                <a:avLst/>
              </a:prstGeom>
              <a:solidFill>
                <a:srgbClr val="FFF7E1"/>
              </a:solidFill>
              <a:ln w="12700">
                <a:solidFill>
                  <a:srgbClr val="808080"/>
                </a:solidFill>
                <a:miter lim="800000"/>
                <a:headEnd/>
                <a:tailEnd/>
              </a:ln>
            </p:spPr>
            <p:txBody>
              <a:bodyPr/>
              <a:lstStyle/>
              <a:p>
                <a:endParaRPr lang="en-US"/>
              </a:p>
            </p:txBody>
          </p:sp>
          <p:sp>
            <p:nvSpPr>
              <p:cNvPr id="14655" name="Rectangle 27"/>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56" name="Line 28"/>
              <p:cNvSpPr>
                <a:spLocks noChangeShapeType="1"/>
              </p:cNvSpPr>
              <p:nvPr/>
            </p:nvSpPr>
            <p:spPr bwMode="auto">
              <a:xfrm flipH="1">
                <a:off x="845" y="2160"/>
                <a:ext cx="1456" cy="1"/>
              </a:xfrm>
              <a:prstGeom prst="line">
                <a:avLst/>
              </a:prstGeom>
              <a:noFill/>
              <a:ln w="12700" cap="sq">
                <a:solidFill>
                  <a:srgbClr val="808080"/>
                </a:solidFill>
                <a:miter lim="800000"/>
                <a:headEnd/>
                <a:tailEnd/>
              </a:ln>
            </p:spPr>
            <p:txBody>
              <a:bodyPr/>
              <a:lstStyle/>
              <a:p>
                <a:endParaRPr lang="en-US"/>
              </a:p>
            </p:txBody>
          </p:sp>
          <p:sp>
            <p:nvSpPr>
              <p:cNvPr id="14657" name="Line 29"/>
              <p:cNvSpPr>
                <a:spLocks noChangeShapeType="1"/>
              </p:cNvSpPr>
              <p:nvPr/>
            </p:nvSpPr>
            <p:spPr bwMode="auto">
              <a:xfrm flipV="1">
                <a:off x="846" y="2160"/>
                <a:ext cx="1" cy="1068"/>
              </a:xfrm>
              <a:prstGeom prst="line">
                <a:avLst/>
              </a:prstGeom>
              <a:noFill/>
              <a:ln w="12700" cap="sq">
                <a:solidFill>
                  <a:srgbClr val="808080"/>
                </a:solidFill>
                <a:miter lim="800000"/>
                <a:headEnd/>
                <a:tailEnd/>
              </a:ln>
            </p:spPr>
            <p:txBody>
              <a:bodyPr/>
              <a:lstStyle/>
              <a:p>
                <a:endParaRPr lang="en-US"/>
              </a:p>
            </p:txBody>
          </p:sp>
          <p:sp>
            <p:nvSpPr>
              <p:cNvPr id="14658" name="Line 30"/>
              <p:cNvSpPr>
                <a:spLocks noChangeShapeType="1"/>
              </p:cNvSpPr>
              <p:nvPr/>
            </p:nvSpPr>
            <p:spPr bwMode="auto">
              <a:xfrm flipH="1">
                <a:off x="845" y="3229"/>
                <a:ext cx="1456" cy="1"/>
              </a:xfrm>
              <a:prstGeom prst="line">
                <a:avLst/>
              </a:prstGeom>
              <a:noFill/>
              <a:ln w="12700" cap="sq">
                <a:solidFill>
                  <a:srgbClr val="808080"/>
                </a:solidFill>
                <a:miter lim="800000"/>
                <a:headEnd/>
                <a:tailEnd/>
              </a:ln>
            </p:spPr>
            <p:txBody>
              <a:bodyPr/>
              <a:lstStyle/>
              <a:p>
                <a:endParaRPr lang="en-US"/>
              </a:p>
            </p:txBody>
          </p:sp>
          <p:sp>
            <p:nvSpPr>
              <p:cNvPr id="14659" name="Rectangle 31"/>
              <p:cNvSpPr>
                <a:spLocks noChangeArrowheads="1"/>
              </p:cNvSpPr>
              <p:nvPr/>
            </p:nvSpPr>
            <p:spPr bwMode="auto">
              <a:xfrm>
                <a:off x="845" y="2160"/>
                <a:ext cx="1459" cy="1069"/>
              </a:xfrm>
              <a:prstGeom prst="rect">
                <a:avLst/>
              </a:prstGeom>
              <a:solidFill>
                <a:srgbClr val="FFF7E1"/>
              </a:solidFill>
              <a:ln w="12700" cap="sq">
                <a:solidFill>
                  <a:srgbClr val="808080"/>
                </a:solidFill>
                <a:miter lim="800000"/>
                <a:headEnd/>
                <a:tailEnd/>
              </a:ln>
            </p:spPr>
            <p:txBody>
              <a:bodyPr/>
              <a:lstStyle/>
              <a:p>
                <a:endParaRPr lang="en-US"/>
              </a:p>
            </p:txBody>
          </p:sp>
          <p:sp>
            <p:nvSpPr>
              <p:cNvPr id="14660" name="Rectangle 32"/>
              <p:cNvSpPr>
                <a:spLocks noChangeArrowheads="1"/>
              </p:cNvSpPr>
              <p:nvPr/>
            </p:nvSpPr>
            <p:spPr bwMode="auto">
              <a:xfrm>
                <a:off x="845" y="2160"/>
                <a:ext cx="1459" cy="1069"/>
              </a:xfrm>
              <a:prstGeom prst="rect">
                <a:avLst/>
              </a:prstGeom>
              <a:solidFill>
                <a:schemeClr val="bg1"/>
              </a:solidFill>
              <a:ln w="12700" cap="sq">
                <a:solidFill>
                  <a:srgbClr val="808080"/>
                </a:solidFill>
                <a:miter lim="800000"/>
                <a:headEnd/>
                <a:tailEnd/>
              </a:ln>
            </p:spPr>
            <p:txBody>
              <a:bodyPr/>
              <a:lstStyle/>
              <a:p>
                <a:endParaRPr lang="en-US"/>
              </a:p>
            </p:txBody>
          </p:sp>
          <p:sp>
            <p:nvSpPr>
              <p:cNvPr id="14661" name="Line 33"/>
              <p:cNvSpPr>
                <a:spLocks noChangeShapeType="1"/>
              </p:cNvSpPr>
              <p:nvPr/>
            </p:nvSpPr>
            <p:spPr bwMode="auto">
              <a:xfrm flipV="1">
                <a:off x="2063" y="2160"/>
                <a:ext cx="1" cy="1068"/>
              </a:xfrm>
              <a:prstGeom prst="line">
                <a:avLst/>
              </a:prstGeom>
              <a:noFill/>
              <a:ln w="12700" cap="sq">
                <a:solidFill>
                  <a:srgbClr val="808080"/>
                </a:solidFill>
                <a:miter lim="800000"/>
                <a:headEnd/>
                <a:tailEnd/>
              </a:ln>
            </p:spPr>
            <p:txBody>
              <a:bodyPr/>
              <a:lstStyle/>
              <a:p>
                <a:endParaRPr lang="en-US"/>
              </a:p>
            </p:txBody>
          </p:sp>
          <p:sp>
            <p:nvSpPr>
              <p:cNvPr id="14662" name="Line 34"/>
              <p:cNvSpPr>
                <a:spLocks noChangeShapeType="1"/>
              </p:cNvSpPr>
              <p:nvPr/>
            </p:nvSpPr>
            <p:spPr bwMode="auto">
              <a:xfrm flipV="1">
                <a:off x="1817" y="2160"/>
                <a:ext cx="1" cy="1068"/>
              </a:xfrm>
              <a:prstGeom prst="line">
                <a:avLst/>
              </a:prstGeom>
              <a:noFill/>
              <a:ln w="12700" cap="sq">
                <a:solidFill>
                  <a:srgbClr val="808080"/>
                </a:solidFill>
                <a:miter lim="800000"/>
                <a:headEnd/>
                <a:tailEnd/>
              </a:ln>
            </p:spPr>
            <p:txBody>
              <a:bodyPr/>
              <a:lstStyle/>
              <a:p>
                <a:endParaRPr lang="en-US"/>
              </a:p>
            </p:txBody>
          </p:sp>
          <p:sp>
            <p:nvSpPr>
              <p:cNvPr id="14663" name="Line 35"/>
              <p:cNvSpPr>
                <a:spLocks noChangeShapeType="1"/>
              </p:cNvSpPr>
              <p:nvPr/>
            </p:nvSpPr>
            <p:spPr bwMode="auto">
              <a:xfrm flipV="1">
                <a:off x="1583" y="2160"/>
                <a:ext cx="1" cy="1068"/>
              </a:xfrm>
              <a:prstGeom prst="line">
                <a:avLst/>
              </a:prstGeom>
              <a:noFill/>
              <a:ln w="12700" cap="sq">
                <a:solidFill>
                  <a:srgbClr val="808080"/>
                </a:solidFill>
                <a:miter lim="800000"/>
                <a:headEnd/>
                <a:tailEnd/>
              </a:ln>
            </p:spPr>
            <p:txBody>
              <a:bodyPr/>
              <a:lstStyle/>
              <a:p>
                <a:endParaRPr lang="en-US"/>
              </a:p>
            </p:txBody>
          </p:sp>
          <p:sp>
            <p:nvSpPr>
              <p:cNvPr id="14664" name="Line 36"/>
              <p:cNvSpPr>
                <a:spLocks noChangeShapeType="1"/>
              </p:cNvSpPr>
              <p:nvPr/>
            </p:nvSpPr>
            <p:spPr bwMode="auto">
              <a:xfrm flipV="1">
                <a:off x="1333" y="2162"/>
                <a:ext cx="1" cy="1067"/>
              </a:xfrm>
              <a:prstGeom prst="line">
                <a:avLst/>
              </a:prstGeom>
              <a:noFill/>
              <a:ln w="12700" cap="sq">
                <a:solidFill>
                  <a:srgbClr val="808080"/>
                </a:solidFill>
                <a:miter lim="800000"/>
                <a:headEnd/>
                <a:tailEnd/>
              </a:ln>
            </p:spPr>
            <p:txBody>
              <a:bodyPr/>
              <a:lstStyle/>
              <a:p>
                <a:endParaRPr lang="en-US"/>
              </a:p>
            </p:txBody>
          </p:sp>
          <p:sp>
            <p:nvSpPr>
              <p:cNvPr id="14665" name="Line 37"/>
              <p:cNvSpPr>
                <a:spLocks noChangeShapeType="1"/>
              </p:cNvSpPr>
              <p:nvPr/>
            </p:nvSpPr>
            <p:spPr bwMode="auto">
              <a:xfrm flipV="1">
                <a:off x="1090" y="2160"/>
                <a:ext cx="1" cy="1068"/>
              </a:xfrm>
              <a:prstGeom prst="line">
                <a:avLst/>
              </a:prstGeom>
              <a:noFill/>
              <a:ln w="12700" cap="sq">
                <a:solidFill>
                  <a:srgbClr val="808080"/>
                </a:solidFill>
                <a:miter lim="800000"/>
                <a:headEnd/>
                <a:tailEnd/>
              </a:ln>
            </p:spPr>
            <p:txBody>
              <a:bodyPr/>
              <a:lstStyle/>
              <a:p>
                <a:endParaRPr lang="en-US"/>
              </a:p>
            </p:txBody>
          </p:sp>
          <p:sp>
            <p:nvSpPr>
              <p:cNvPr id="14666" name="Line 38"/>
              <p:cNvSpPr>
                <a:spLocks noChangeShapeType="1"/>
              </p:cNvSpPr>
              <p:nvPr/>
            </p:nvSpPr>
            <p:spPr bwMode="auto">
              <a:xfrm flipH="1">
                <a:off x="845" y="2294"/>
                <a:ext cx="1456" cy="1"/>
              </a:xfrm>
              <a:prstGeom prst="line">
                <a:avLst/>
              </a:prstGeom>
              <a:noFill/>
              <a:ln w="12700" cap="sq">
                <a:solidFill>
                  <a:srgbClr val="808080"/>
                </a:solidFill>
                <a:miter lim="800000"/>
                <a:headEnd/>
                <a:tailEnd/>
              </a:ln>
            </p:spPr>
            <p:txBody>
              <a:bodyPr/>
              <a:lstStyle/>
              <a:p>
                <a:endParaRPr lang="en-US"/>
              </a:p>
            </p:txBody>
          </p:sp>
          <p:sp>
            <p:nvSpPr>
              <p:cNvPr id="14667" name="Line 39"/>
              <p:cNvSpPr>
                <a:spLocks noChangeShapeType="1"/>
              </p:cNvSpPr>
              <p:nvPr/>
            </p:nvSpPr>
            <p:spPr bwMode="auto">
              <a:xfrm flipH="1">
                <a:off x="845" y="2429"/>
                <a:ext cx="1456" cy="1"/>
              </a:xfrm>
              <a:prstGeom prst="line">
                <a:avLst/>
              </a:prstGeom>
              <a:noFill/>
              <a:ln w="12700" cap="sq">
                <a:solidFill>
                  <a:srgbClr val="808080"/>
                </a:solidFill>
                <a:miter lim="800000"/>
                <a:headEnd/>
                <a:tailEnd/>
              </a:ln>
            </p:spPr>
            <p:txBody>
              <a:bodyPr/>
              <a:lstStyle/>
              <a:p>
                <a:endParaRPr lang="en-US"/>
              </a:p>
            </p:txBody>
          </p:sp>
          <p:sp>
            <p:nvSpPr>
              <p:cNvPr id="14668" name="Line 40"/>
              <p:cNvSpPr>
                <a:spLocks noChangeShapeType="1"/>
              </p:cNvSpPr>
              <p:nvPr/>
            </p:nvSpPr>
            <p:spPr bwMode="auto">
              <a:xfrm flipH="1">
                <a:off x="845" y="2544"/>
                <a:ext cx="1456" cy="1"/>
              </a:xfrm>
              <a:prstGeom prst="line">
                <a:avLst/>
              </a:prstGeom>
              <a:noFill/>
              <a:ln w="12700" cap="sq">
                <a:solidFill>
                  <a:srgbClr val="808080"/>
                </a:solidFill>
                <a:miter lim="800000"/>
                <a:headEnd/>
                <a:tailEnd/>
              </a:ln>
            </p:spPr>
            <p:txBody>
              <a:bodyPr/>
              <a:lstStyle/>
              <a:p>
                <a:endParaRPr lang="en-US"/>
              </a:p>
            </p:txBody>
          </p:sp>
          <p:sp>
            <p:nvSpPr>
              <p:cNvPr id="14669" name="Line 41"/>
              <p:cNvSpPr>
                <a:spLocks noChangeShapeType="1"/>
              </p:cNvSpPr>
              <p:nvPr/>
            </p:nvSpPr>
            <p:spPr bwMode="auto">
              <a:xfrm flipH="1">
                <a:off x="845" y="2695"/>
                <a:ext cx="1456" cy="1"/>
              </a:xfrm>
              <a:prstGeom prst="line">
                <a:avLst/>
              </a:prstGeom>
              <a:noFill/>
              <a:ln w="12700" cap="sq">
                <a:solidFill>
                  <a:srgbClr val="808080"/>
                </a:solidFill>
                <a:miter lim="800000"/>
                <a:headEnd/>
                <a:tailEnd/>
              </a:ln>
            </p:spPr>
            <p:txBody>
              <a:bodyPr/>
              <a:lstStyle/>
              <a:p>
                <a:endParaRPr lang="en-US"/>
              </a:p>
            </p:txBody>
          </p:sp>
          <p:sp>
            <p:nvSpPr>
              <p:cNvPr id="14670" name="Line 42"/>
              <p:cNvSpPr>
                <a:spLocks noChangeShapeType="1"/>
              </p:cNvSpPr>
              <p:nvPr/>
            </p:nvSpPr>
            <p:spPr bwMode="auto">
              <a:xfrm flipH="1">
                <a:off x="845" y="2830"/>
                <a:ext cx="1456" cy="1"/>
              </a:xfrm>
              <a:prstGeom prst="line">
                <a:avLst/>
              </a:prstGeom>
              <a:noFill/>
              <a:ln w="12700" cap="sq">
                <a:solidFill>
                  <a:srgbClr val="808080"/>
                </a:solidFill>
                <a:miter lim="800000"/>
                <a:headEnd/>
                <a:tailEnd/>
              </a:ln>
            </p:spPr>
            <p:txBody>
              <a:bodyPr/>
              <a:lstStyle/>
              <a:p>
                <a:endParaRPr lang="en-US"/>
              </a:p>
            </p:txBody>
          </p:sp>
          <p:sp>
            <p:nvSpPr>
              <p:cNvPr id="14671" name="Line 43"/>
              <p:cNvSpPr>
                <a:spLocks noChangeShapeType="1"/>
              </p:cNvSpPr>
              <p:nvPr/>
            </p:nvSpPr>
            <p:spPr bwMode="auto">
              <a:xfrm flipH="1">
                <a:off x="845" y="2975"/>
                <a:ext cx="1456" cy="1"/>
              </a:xfrm>
              <a:prstGeom prst="line">
                <a:avLst/>
              </a:prstGeom>
              <a:noFill/>
              <a:ln w="12700" cap="sq">
                <a:solidFill>
                  <a:srgbClr val="808080"/>
                </a:solidFill>
                <a:miter lim="800000"/>
                <a:headEnd/>
                <a:tailEnd/>
              </a:ln>
            </p:spPr>
            <p:txBody>
              <a:bodyPr/>
              <a:lstStyle/>
              <a:p>
                <a:endParaRPr lang="en-US"/>
              </a:p>
            </p:txBody>
          </p:sp>
          <p:sp>
            <p:nvSpPr>
              <p:cNvPr id="14672" name="Line 44"/>
              <p:cNvSpPr>
                <a:spLocks noChangeShapeType="1"/>
              </p:cNvSpPr>
              <p:nvPr/>
            </p:nvSpPr>
            <p:spPr bwMode="auto">
              <a:xfrm flipH="1">
                <a:off x="845" y="3119"/>
                <a:ext cx="1456" cy="1"/>
              </a:xfrm>
              <a:prstGeom prst="line">
                <a:avLst/>
              </a:prstGeom>
              <a:noFill/>
              <a:ln w="12700" cap="sq">
                <a:solidFill>
                  <a:srgbClr val="808080"/>
                </a:solidFill>
                <a:miter lim="800000"/>
                <a:headEnd/>
                <a:tailEnd/>
              </a:ln>
            </p:spPr>
            <p:txBody>
              <a:bodyPr/>
              <a:lstStyle/>
              <a:p>
                <a:endParaRPr lang="en-US"/>
              </a:p>
            </p:txBody>
          </p:sp>
          <p:sp>
            <p:nvSpPr>
              <p:cNvPr id="14673" name="Line 45"/>
              <p:cNvSpPr>
                <a:spLocks noChangeShapeType="1"/>
              </p:cNvSpPr>
              <p:nvPr/>
            </p:nvSpPr>
            <p:spPr bwMode="auto">
              <a:xfrm>
                <a:off x="845" y="2160"/>
                <a:ext cx="1" cy="1071"/>
              </a:xfrm>
              <a:prstGeom prst="line">
                <a:avLst/>
              </a:prstGeom>
              <a:noFill/>
              <a:ln w="12700" cap="sq">
                <a:solidFill>
                  <a:srgbClr val="808080"/>
                </a:solidFill>
                <a:miter lim="800000"/>
                <a:headEnd/>
                <a:tailEnd/>
              </a:ln>
            </p:spPr>
            <p:txBody>
              <a:bodyPr/>
              <a:lstStyle/>
              <a:p>
                <a:endParaRPr lang="en-US"/>
              </a:p>
            </p:txBody>
          </p:sp>
        </p:grpSp>
        <p:sp>
          <p:nvSpPr>
            <p:cNvPr id="14651" name="Freeform 46"/>
            <p:cNvSpPr>
              <a:spLocks/>
            </p:cNvSpPr>
            <p:nvPr/>
          </p:nvSpPr>
          <p:spPr bwMode="auto">
            <a:xfrm>
              <a:off x="5224" y="1079"/>
              <a:ext cx="498" cy="314"/>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rgbClr val="FF0000"/>
              </a:solidFill>
              <a:miter lim="800000"/>
              <a:headEnd/>
              <a:tailEnd/>
            </a:ln>
          </p:spPr>
          <p:txBody>
            <a:bodyPr/>
            <a:lstStyle/>
            <a:p>
              <a:endParaRPr lang="en-US"/>
            </a:p>
          </p:txBody>
        </p:sp>
        <p:sp>
          <p:nvSpPr>
            <p:cNvPr id="14652" name="Rectangle 47"/>
            <p:cNvSpPr>
              <a:spLocks noChangeArrowheads="1"/>
            </p:cNvSpPr>
            <p:nvPr/>
          </p:nvSpPr>
          <p:spPr bwMode="auto">
            <a:xfrm>
              <a:off x="5185" y="864"/>
              <a:ext cx="550" cy="158"/>
            </a:xfrm>
            <a:prstGeom prst="rect">
              <a:avLst/>
            </a:prstGeom>
            <a:noFill/>
            <a:ln w="9525">
              <a:noFill/>
              <a:miter lim="800000"/>
              <a:headEnd/>
              <a:tailEnd/>
            </a:ln>
          </p:spPr>
          <p:txBody>
            <a:bodyPr>
              <a:spAutoFit/>
            </a:bodyPr>
            <a:lstStyle/>
            <a:p>
              <a:pPr eaLnBrk="0" hangingPunct="0"/>
              <a:r>
                <a:rPr lang="en-US" sz="1100" b="1"/>
                <a:t>Forecasts</a:t>
              </a:r>
            </a:p>
          </p:txBody>
        </p:sp>
      </p:grpSp>
      <p:grpSp>
        <p:nvGrpSpPr>
          <p:cNvPr id="14342" name="Group 622"/>
          <p:cNvGrpSpPr>
            <a:grpSpLocks/>
          </p:cNvGrpSpPr>
          <p:nvPr/>
        </p:nvGrpSpPr>
        <p:grpSpPr bwMode="auto">
          <a:xfrm>
            <a:off x="860425" y="4400550"/>
            <a:ext cx="1376363" cy="1196975"/>
            <a:chOff x="590" y="2851"/>
            <a:chExt cx="867" cy="754"/>
          </a:xfrm>
        </p:grpSpPr>
        <p:grpSp>
          <p:nvGrpSpPr>
            <p:cNvPr id="14615" name="Group 620"/>
            <p:cNvGrpSpPr>
              <a:grpSpLocks/>
            </p:cNvGrpSpPr>
            <p:nvPr/>
          </p:nvGrpSpPr>
          <p:grpSpPr bwMode="auto">
            <a:xfrm>
              <a:off x="839" y="2851"/>
              <a:ext cx="618" cy="754"/>
              <a:chOff x="633" y="2684"/>
              <a:chExt cx="618" cy="754"/>
            </a:xfrm>
          </p:grpSpPr>
          <p:grpSp>
            <p:nvGrpSpPr>
              <p:cNvPr id="14623" name="Group 618"/>
              <p:cNvGrpSpPr>
                <a:grpSpLocks/>
              </p:cNvGrpSpPr>
              <p:nvPr/>
            </p:nvGrpSpPr>
            <p:grpSpPr bwMode="auto">
              <a:xfrm>
                <a:off x="633" y="2684"/>
                <a:ext cx="426" cy="466"/>
                <a:chOff x="681" y="2684"/>
                <a:chExt cx="426" cy="466"/>
              </a:xfrm>
            </p:grpSpPr>
            <p:grpSp>
              <p:nvGrpSpPr>
                <p:cNvPr id="14641" name="Group 51"/>
                <p:cNvGrpSpPr>
                  <a:grpSpLocks/>
                </p:cNvGrpSpPr>
                <p:nvPr/>
              </p:nvGrpSpPr>
              <p:grpSpPr bwMode="auto">
                <a:xfrm>
                  <a:off x="681" y="2684"/>
                  <a:ext cx="426" cy="466"/>
                  <a:chOff x="704" y="1530"/>
                  <a:chExt cx="576" cy="630"/>
                </a:xfrm>
              </p:grpSpPr>
              <p:sp>
                <p:nvSpPr>
                  <p:cNvPr id="14643" name="Freeform 52"/>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44" name="Freeform 53"/>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45" name="Freeform 54"/>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46" name="Freeform 55"/>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47" name="Freeform 56"/>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48" name="Freeform 57"/>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42" name="Text Box 58"/>
                <p:cNvSpPr txBox="1">
                  <a:spLocks noChangeArrowheads="1"/>
                </p:cNvSpPr>
                <p:nvPr/>
              </p:nvSpPr>
              <p:spPr bwMode="auto">
                <a:xfrm>
                  <a:off x="681" y="2684"/>
                  <a:ext cx="423" cy="125"/>
                </a:xfrm>
                <a:prstGeom prst="rect">
                  <a:avLst/>
                </a:prstGeom>
                <a:noFill/>
                <a:ln w="9525">
                  <a:noFill/>
                  <a:miter lim="800000"/>
                  <a:headEnd/>
                  <a:tailEnd/>
                </a:ln>
              </p:spPr>
              <p:txBody>
                <a:bodyPr tIns="0" bIns="0" anchor="ctr"/>
                <a:lstStyle/>
                <a:p>
                  <a:pPr eaLnBrk="0" hangingPunct="0"/>
                  <a:r>
                    <a:rPr lang="en-US" sz="1200" b="1">
                      <a:latin typeface="Arial" charset="0"/>
                    </a:rPr>
                    <a:t>JAN</a:t>
                  </a:r>
                  <a:endParaRPr lang="en-US" sz="1200" b="1">
                    <a:latin typeface="Times New Roman" pitchFamily="18" charset="0"/>
                  </a:endParaRPr>
                </a:p>
              </p:txBody>
            </p:sp>
          </p:grpSp>
          <p:grpSp>
            <p:nvGrpSpPr>
              <p:cNvPr id="14624" name="Group 619"/>
              <p:cNvGrpSpPr>
                <a:grpSpLocks/>
              </p:cNvGrpSpPr>
              <p:nvPr/>
            </p:nvGrpSpPr>
            <p:grpSpPr bwMode="auto">
              <a:xfrm>
                <a:off x="729" y="2827"/>
                <a:ext cx="426" cy="467"/>
                <a:chOff x="777" y="2827"/>
                <a:chExt cx="426" cy="467"/>
              </a:xfrm>
            </p:grpSpPr>
            <p:sp>
              <p:nvSpPr>
                <p:cNvPr id="14634" name="Freeform 60"/>
                <p:cNvSpPr>
                  <a:spLocks/>
                </p:cNvSpPr>
                <p:nvPr/>
              </p:nvSpPr>
              <p:spPr bwMode="auto">
                <a:xfrm>
                  <a:off x="777" y="2828"/>
                  <a:ext cx="426" cy="466"/>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35" name="Freeform 61"/>
                <p:cNvSpPr>
                  <a:spLocks/>
                </p:cNvSpPr>
                <p:nvPr/>
              </p:nvSpPr>
              <p:spPr bwMode="auto">
                <a:xfrm>
                  <a:off x="812" y="2951"/>
                  <a:ext cx="356" cy="315"/>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6" name="Freeform 62"/>
                <p:cNvSpPr>
                  <a:spLocks/>
                </p:cNvSpPr>
                <p:nvPr/>
              </p:nvSpPr>
              <p:spPr bwMode="auto">
                <a:xfrm>
                  <a:off x="812" y="2951"/>
                  <a:ext cx="356" cy="155"/>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7" name="Freeform 63"/>
                <p:cNvSpPr>
                  <a:spLocks/>
                </p:cNvSpPr>
                <p:nvPr/>
              </p:nvSpPr>
              <p:spPr bwMode="auto">
                <a:xfrm>
                  <a:off x="812" y="2951"/>
                  <a:ext cx="360" cy="319"/>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8" name="Freeform 64"/>
                <p:cNvSpPr>
                  <a:spLocks/>
                </p:cNvSpPr>
                <p:nvPr/>
              </p:nvSpPr>
              <p:spPr bwMode="auto">
                <a:xfrm>
                  <a:off x="864" y="2951"/>
                  <a:ext cx="256" cy="319"/>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9" name="Freeform 65"/>
                <p:cNvSpPr>
                  <a:spLocks/>
                </p:cNvSpPr>
                <p:nvPr/>
              </p:nvSpPr>
              <p:spPr bwMode="auto">
                <a:xfrm>
                  <a:off x="812" y="3030"/>
                  <a:ext cx="360" cy="160"/>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sp>
              <p:nvSpPr>
                <p:cNvPr id="14640" name="Text Box 66"/>
                <p:cNvSpPr txBox="1">
                  <a:spLocks noChangeArrowheads="1"/>
                </p:cNvSpPr>
                <p:nvPr/>
              </p:nvSpPr>
              <p:spPr bwMode="auto">
                <a:xfrm>
                  <a:off x="779" y="2827"/>
                  <a:ext cx="422" cy="119"/>
                </a:xfrm>
                <a:prstGeom prst="rect">
                  <a:avLst/>
                </a:prstGeom>
                <a:noFill/>
                <a:ln w="9525">
                  <a:noFill/>
                  <a:miter lim="800000"/>
                  <a:headEnd/>
                  <a:tailEnd/>
                </a:ln>
              </p:spPr>
              <p:txBody>
                <a:bodyPr tIns="0" bIns="0" anchor="ctr"/>
                <a:lstStyle/>
                <a:p>
                  <a:pPr eaLnBrk="0" hangingPunct="0"/>
                  <a:r>
                    <a:rPr lang="en-US" sz="1200" b="1">
                      <a:latin typeface="Arial" charset="0"/>
                    </a:rPr>
                    <a:t>FEB</a:t>
                  </a:r>
                  <a:endParaRPr lang="en-US" sz="2400" b="1">
                    <a:latin typeface="Times New Roman" pitchFamily="18" charset="0"/>
                  </a:endParaRPr>
                </a:p>
              </p:txBody>
            </p:sp>
          </p:grpSp>
          <p:grpSp>
            <p:nvGrpSpPr>
              <p:cNvPr id="14625" name="Group 617"/>
              <p:cNvGrpSpPr>
                <a:grpSpLocks/>
              </p:cNvGrpSpPr>
              <p:nvPr/>
            </p:nvGrpSpPr>
            <p:grpSpPr bwMode="auto">
              <a:xfrm>
                <a:off x="825" y="2971"/>
                <a:ext cx="426" cy="467"/>
                <a:chOff x="873" y="2971"/>
                <a:chExt cx="426" cy="467"/>
              </a:xfrm>
            </p:grpSpPr>
            <p:grpSp>
              <p:nvGrpSpPr>
                <p:cNvPr id="14626" name="Group 68"/>
                <p:cNvGrpSpPr>
                  <a:grpSpLocks/>
                </p:cNvGrpSpPr>
                <p:nvPr/>
              </p:nvGrpSpPr>
              <p:grpSpPr bwMode="auto">
                <a:xfrm>
                  <a:off x="873" y="2972"/>
                  <a:ext cx="426" cy="466"/>
                  <a:chOff x="704" y="1530"/>
                  <a:chExt cx="576" cy="630"/>
                </a:xfrm>
              </p:grpSpPr>
              <p:sp>
                <p:nvSpPr>
                  <p:cNvPr id="14628" name="Freeform 69"/>
                  <p:cNvSpPr>
                    <a:spLocks/>
                  </p:cNvSpPr>
                  <p:nvPr/>
                </p:nvSpPr>
                <p:spPr bwMode="auto">
                  <a:xfrm>
                    <a:off x="704" y="1530"/>
                    <a:ext cx="576" cy="630"/>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chemeClr val="tx2"/>
                  </a:solidFill>
                  <a:ln w="6350" cap="rnd">
                    <a:solidFill>
                      <a:schemeClr val="tx1"/>
                    </a:solidFill>
                    <a:round/>
                    <a:headEnd/>
                    <a:tailEnd/>
                  </a:ln>
                </p:spPr>
                <p:txBody>
                  <a:bodyPr/>
                  <a:lstStyle/>
                  <a:p>
                    <a:endParaRPr lang="en-US"/>
                  </a:p>
                </p:txBody>
              </p:sp>
              <p:sp>
                <p:nvSpPr>
                  <p:cNvPr id="14629" name="Freeform 70"/>
                  <p:cNvSpPr>
                    <a:spLocks/>
                  </p:cNvSpPr>
                  <p:nvPr/>
                </p:nvSpPr>
                <p:spPr bwMode="auto">
                  <a:xfrm>
                    <a:off x="751" y="1696"/>
                    <a:ext cx="482" cy="42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noFill/>
                    <a:round/>
                    <a:headEnd/>
                    <a:tailEnd/>
                  </a:ln>
                </p:spPr>
                <p:txBody>
                  <a:bodyPr/>
                  <a:lstStyle/>
                  <a:p>
                    <a:endParaRPr lang="en-US"/>
                  </a:p>
                </p:txBody>
              </p:sp>
              <p:sp>
                <p:nvSpPr>
                  <p:cNvPr id="14630" name="Freeform 71"/>
                  <p:cNvSpPr>
                    <a:spLocks/>
                  </p:cNvSpPr>
                  <p:nvPr/>
                </p:nvSpPr>
                <p:spPr bwMode="auto">
                  <a:xfrm>
                    <a:off x="751" y="1696"/>
                    <a:ext cx="482" cy="210"/>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noFill/>
                    <a:round/>
                    <a:headEnd/>
                    <a:tailEnd/>
                  </a:ln>
                </p:spPr>
                <p:txBody>
                  <a:bodyPr/>
                  <a:lstStyle/>
                  <a:p>
                    <a:endParaRPr lang="en-US"/>
                  </a:p>
                </p:txBody>
              </p:sp>
              <p:sp>
                <p:nvSpPr>
                  <p:cNvPr id="14631" name="Freeform 72"/>
                  <p:cNvSpPr>
                    <a:spLocks/>
                  </p:cNvSpPr>
                  <p:nvPr/>
                </p:nvSpPr>
                <p:spPr bwMode="auto">
                  <a:xfrm>
                    <a:off x="751" y="1696"/>
                    <a:ext cx="487" cy="431"/>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rgbClr val="C4C4C4"/>
                    </a:solidFill>
                    <a:round/>
                    <a:headEnd/>
                    <a:tailEnd/>
                  </a:ln>
                </p:spPr>
                <p:txBody>
                  <a:bodyPr/>
                  <a:lstStyle/>
                  <a:p>
                    <a:endParaRPr lang="en-US"/>
                  </a:p>
                </p:txBody>
              </p:sp>
              <p:sp>
                <p:nvSpPr>
                  <p:cNvPr id="14632" name="Freeform 73"/>
                  <p:cNvSpPr>
                    <a:spLocks/>
                  </p:cNvSpPr>
                  <p:nvPr/>
                </p:nvSpPr>
                <p:spPr bwMode="auto">
                  <a:xfrm>
                    <a:off x="821" y="1696"/>
                    <a:ext cx="347" cy="431"/>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rgbClr val="C4C4C4"/>
                    </a:solidFill>
                    <a:round/>
                    <a:headEnd/>
                    <a:tailEnd/>
                  </a:ln>
                </p:spPr>
                <p:txBody>
                  <a:bodyPr/>
                  <a:lstStyle/>
                  <a:p>
                    <a:endParaRPr lang="en-US"/>
                  </a:p>
                </p:txBody>
              </p:sp>
              <p:sp>
                <p:nvSpPr>
                  <p:cNvPr id="14633" name="Freeform 74"/>
                  <p:cNvSpPr>
                    <a:spLocks/>
                  </p:cNvSpPr>
                  <p:nvPr/>
                </p:nvSpPr>
                <p:spPr bwMode="auto">
                  <a:xfrm>
                    <a:off x="751" y="1803"/>
                    <a:ext cx="487" cy="216"/>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rgbClr val="C4C4C4"/>
                    </a:solidFill>
                    <a:round/>
                    <a:headEnd/>
                    <a:tailEnd/>
                  </a:ln>
                </p:spPr>
                <p:txBody>
                  <a:bodyPr/>
                  <a:lstStyle/>
                  <a:p>
                    <a:endParaRPr lang="en-US"/>
                  </a:p>
                </p:txBody>
              </p:sp>
            </p:grpSp>
            <p:sp>
              <p:nvSpPr>
                <p:cNvPr id="14627" name="Text Box 75"/>
                <p:cNvSpPr txBox="1">
                  <a:spLocks noChangeArrowheads="1"/>
                </p:cNvSpPr>
                <p:nvPr/>
              </p:nvSpPr>
              <p:spPr bwMode="auto">
                <a:xfrm>
                  <a:off x="873" y="2971"/>
                  <a:ext cx="423" cy="119"/>
                </a:xfrm>
                <a:prstGeom prst="rect">
                  <a:avLst/>
                </a:prstGeom>
                <a:noFill/>
                <a:ln w="9525">
                  <a:noFill/>
                  <a:miter lim="800000"/>
                  <a:headEnd/>
                  <a:tailEnd/>
                </a:ln>
              </p:spPr>
              <p:txBody>
                <a:bodyPr tIns="0" bIns="0" anchor="ctr"/>
                <a:lstStyle/>
                <a:p>
                  <a:pPr eaLnBrk="0" hangingPunct="0"/>
                  <a:r>
                    <a:rPr lang="en-US" sz="1200" b="1">
                      <a:latin typeface="Arial" charset="0"/>
                    </a:rPr>
                    <a:t>MAR</a:t>
                  </a:r>
                  <a:endParaRPr lang="en-US" sz="2400" b="1">
                    <a:latin typeface="Times New Roman" pitchFamily="18" charset="0"/>
                  </a:endParaRPr>
                </a:p>
              </p:txBody>
            </p:sp>
          </p:grpSp>
        </p:grpSp>
        <p:grpSp>
          <p:nvGrpSpPr>
            <p:cNvPr id="14616" name="Group 76"/>
            <p:cNvGrpSpPr>
              <a:grpSpLocks/>
            </p:cNvGrpSpPr>
            <p:nvPr/>
          </p:nvGrpSpPr>
          <p:grpSpPr bwMode="auto">
            <a:xfrm>
              <a:off x="590" y="2933"/>
              <a:ext cx="192" cy="191"/>
              <a:chOff x="4292" y="2799"/>
              <a:chExt cx="331" cy="329"/>
            </a:xfrm>
          </p:grpSpPr>
          <p:sp>
            <p:nvSpPr>
              <p:cNvPr id="14617" name="Freeform 77"/>
              <p:cNvSpPr>
                <a:spLocks/>
              </p:cNvSpPr>
              <p:nvPr/>
            </p:nvSpPr>
            <p:spPr bwMode="auto">
              <a:xfrm>
                <a:off x="4292" y="2799"/>
                <a:ext cx="331" cy="329"/>
              </a:xfrm>
              <a:custGeom>
                <a:avLst/>
                <a:gdLst>
                  <a:gd name="T0" fmla="*/ 167 w 331"/>
                  <a:gd name="T1" fmla="*/ 329 h 329"/>
                  <a:gd name="T2" fmla="*/ 200 w 331"/>
                  <a:gd name="T3" fmla="*/ 326 h 329"/>
                  <a:gd name="T4" fmla="*/ 231 w 331"/>
                  <a:gd name="T5" fmla="*/ 316 h 329"/>
                  <a:gd name="T6" fmla="*/ 258 w 331"/>
                  <a:gd name="T7" fmla="*/ 301 h 329"/>
                  <a:gd name="T8" fmla="*/ 283 w 331"/>
                  <a:gd name="T9" fmla="*/ 281 h 329"/>
                  <a:gd name="T10" fmla="*/ 303 w 331"/>
                  <a:gd name="T11" fmla="*/ 257 h 329"/>
                  <a:gd name="T12" fmla="*/ 318 w 331"/>
                  <a:gd name="T13" fmla="*/ 229 h 329"/>
                  <a:gd name="T14" fmla="*/ 328 w 331"/>
                  <a:gd name="T15" fmla="*/ 197 h 329"/>
                  <a:gd name="T16" fmla="*/ 331 w 331"/>
                  <a:gd name="T17" fmla="*/ 164 h 329"/>
                  <a:gd name="T18" fmla="*/ 328 w 331"/>
                  <a:gd name="T19" fmla="*/ 131 h 329"/>
                  <a:gd name="T20" fmla="*/ 318 w 331"/>
                  <a:gd name="T21" fmla="*/ 100 h 329"/>
                  <a:gd name="T22" fmla="*/ 303 w 331"/>
                  <a:gd name="T23" fmla="*/ 72 h 329"/>
                  <a:gd name="T24" fmla="*/ 283 w 331"/>
                  <a:gd name="T25" fmla="*/ 48 h 329"/>
                  <a:gd name="T26" fmla="*/ 258 w 331"/>
                  <a:gd name="T27" fmla="*/ 28 h 329"/>
                  <a:gd name="T28" fmla="*/ 231 w 331"/>
                  <a:gd name="T29" fmla="*/ 13 h 329"/>
                  <a:gd name="T30" fmla="*/ 200 w 331"/>
                  <a:gd name="T31" fmla="*/ 3 h 329"/>
                  <a:gd name="T32" fmla="*/ 167 w 331"/>
                  <a:gd name="T33" fmla="*/ 0 h 329"/>
                  <a:gd name="T34" fmla="*/ 134 w 331"/>
                  <a:gd name="T35" fmla="*/ 3 h 329"/>
                  <a:gd name="T36" fmla="*/ 102 w 331"/>
                  <a:gd name="T37" fmla="*/ 13 h 329"/>
                  <a:gd name="T38" fmla="*/ 74 w 331"/>
                  <a:gd name="T39" fmla="*/ 28 h 329"/>
                  <a:gd name="T40" fmla="*/ 50 w 331"/>
                  <a:gd name="T41" fmla="*/ 48 h 329"/>
                  <a:gd name="T42" fmla="*/ 29 w 331"/>
                  <a:gd name="T43" fmla="*/ 72 h 329"/>
                  <a:gd name="T44" fmla="*/ 14 w 331"/>
                  <a:gd name="T45" fmla="*/ 100 h 329"/>
                  <a:gd name="T46" fmla="*/ 3 w 331"/>
                  <a:gd name="T47" fmla="*/ 131 h 329"/>
                  <a:gd name="T48" fmla="*/ 0 w 331"/>
                  <a:gd name="T49" fmla="*/ 164 h 329"/>
                  <a:gd name="T50" fmla="*/ 3 w 331"/>
                  <a:gd name="T51" fmla="*/ 197 h 329"/>
                  <a:gd name="T52" fmla="*/ 14 w 331"/>
                  <a:gd name="T53" fmla="*/ 229 h 329"/>
                  <a:gd name="T54" fmla="*/ 29 w 331"/>
                  <a:gd name="T55" fmla="*/ 257 h 329"/>
                  <a:gd name="T56" fmla="*/ 50 w 331"/>
                  <a:gd name="T57" fmla="*/ 281 h 329"/>
                  <a:gd name="T58" fmla="*/ 74 w 331"/>
                  <a:gd name="T59" fmla="*/ 301 h 329"/>
                  <a:gd name="T60" fmla="*/ 102 w 331"/>
                  <a:gd name="T61" fmla="*/ 316 h 329"/>
                  <a:gd name="T62" fmla="*/ 134 w 331"/>
                  <a:gd name="T63" fmla="*/ 326 h 329"/>
                  <a:gd name="T64" fmla="*/ 167 w 331"/>
                  <a:gd name="T65" fmla="*/ 329 h 32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1"/>
                  <a:gd name="T100" fmla="*/ 0 h 329"/>
                  <a:gd name="T101" fmla="*/ 331 w 331"/>
                  <a:gd name="T102" fmla="*/ 329 h 32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1" h="329">
                    <a:moveTo>
                      <a:pt x="167" y="329"/>
                    </a:move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close/>
                  </a:path>
                </a:pathLst>
              </a:custGeom>
              <a:solidFill>
                <a:srgbClr val="FFFFFF"/>
              </a:solidFill>
              <a:ln w="9525">
                <a:noFill/>
                <a:round/>
                <a:headEnd/>
                <a:tailEnd/>
              </a:ln>
            </p:spPr>
            <p:txBody>
              <a:bodyPr/>
              <a:lstStyle/>
              <a:p>
                <a:endParaRPr lang="en-US"/>
              </a:p>
            </p:txBody>
          </p:sp>
          <p:sp>
            <p:nvSpPr>
              <p:cNvPr id="14618" name="Freeform 78"/>
              <p:cNvSpPr>
                <a:spLocks/>
              </p:cNvSpPr>
              <p:nvPr/>
            </p:nvSpPr>
            <p:spPr bwMode="auto">
              <a:xfrm>
                <a:off x="4292" y="2799"/>
                <a:ext cx="331" cy="329"/>
              </a:xfrm>
              <a:custGeom>
                <a:avLst/>
                <a:gdLst>
                  <a:gd name="T0" fmla="*/ 167 w 331"/>
                  <a:gd name="T1" fmla="*/ 329 h 329"/>
                  <a:gd name="T2" fmla="*/ 167 w 331"/>
                  <a:gd name="T3" fmla="*/ 329 h 329"/>
                  <a:gd name="T4" fmla="*/ 200 w 331"/>
                  <a:gd name="T5" fmla="*/ 326 h 329"/>
                  <a:gd name="T6" fmla="*/ 231 w 331"/>
                  <a:gd name="T7" fmla="*/ 316 h 329"/>
                  <a:gd name="T8" fmla="*/ 258 w 331"/>
                  <a:gd name="T9" fmla="*/ 301 h 329"/>
                  <a:gd name="T10" fmla="*/ 283 w 331"/>
                  <a:gd name="T11" fmla="*/ 281 h 329"/>
                  <a:gd name="T12" fmla="*/ 303 w 331"/>
                  <a:gd name="T13" fmla="*/ 257 h 329"/>
                  <a:gd name="T14" fmla="*/ 318 w 331"/>
                  <a:gd name="T15" fmla="*/ 229 h 329"/>
                  <a:gd name="T16" fmla="*/ 328 w 331"/>
                  <a:gd name="T17" fmla="*/ 197 h 329"/>
                  <a:gd name="T18" fmla="*/ 331 w 331"/>
                  <a:gd name="T19" fmla="*/ 164 h 329"/>
                  <a:gd name="T20" fmla="*/ 331 w 331"/>
                  <a:gd name="T21" fmla="*/ 164 h 329"/>
                  <a:gd name="T22" fmla="*/ 328 w 331"/>
                  <a:gd name="T23" fmla="*/ 131 h 329"/>
                  <a:gd name="T24" fmla="*/ 318 w 331"/>
                  <a:gd name="T25" fmla="*/ 100 h 329"/>
                  <a:gd name="T26" fmla="*/ 303 w 331"/>
                  <a:gd name="T27" fmla="*/ 72 h 329"/>
                  <a:gd name="T28" fmla="*/ 283 w 331"/>
                  <a:gd name="T29" fmla="*/ 48 h 329"/>
                  <a:gd name="T30" fmla="*/ 258 w 331"/>
                  <a:gd name="T31" fmla="*/ 28 h 329"/>
                  <a:gd name="T32" fmla="*/ 231 w 331"/>
                  <a:gd name="T33" fmla="*/ 13 h 329"/>
                  <a:gd name="T34" fmla="*/ 200 w 331"/>
                  <a:gd name="T35" fmla="*/ 3 h 329"/>
                  <a:gd name="T36" fmla="*/ 167 w 331"/>
                  <a:gd name="T37" fmla="*/ 0 h 329"/>
                  <a:gd name="T38" fmla="*/ 167 w 331"/>
                  <a:gd name="T39" fmla="*/ 0 h 329"/>
                  <a:gd name="T40" fmla="*/ 134 w 331"/>
                  <a:gd name="T41" fmla="*/ 3 h 329"/>
                  <a:gd name="T42" fmla="*/ 102 w 331"/>
                  <a:gd name="T43" fmla="*/ 13 h 329"/>
                  <a:gd name="T44" fmla="*/ 74 w 331"/>
                  <a:gd name="T45" fmla="*/ 28 h 329"/>
                  <a:gd name="T46" fmla="*/ 50 w 331"/>
                  <a:gd name="T47" fmla="*/ 48 h 329"/>
                  <a:gd name="T48" fmla="*/ 29 w 331"/>
                  <a:gd name="T49" fmla="*/ 72 h 329"/>
                  <a:gd name="T50" fmla="*/ 14 w 331"/>
                  <a:gd name="T51" fmla="*/ 100 h 329"/>
                  <a:gd name="T52" fmla="*/ 3 w 331"/>
                  <a:gd name="T53" fmla="*/ 131 h 329"/>
                  <a:gd name="T54" fmla="*/ 0 w 331"/>
                  <a:gd name="T55" fmla="*/ 164 h 329"/>
                  <a:gd name="T56" fmla="*/ 0 w 331"/>
                  <a:gd name="T57" fmla="*/ 164 h 329"/>
                  <a:gd name="T58" fmla="*/ 3 w 331"/>
                  <a:gd name="T59" fmla="*/ 197 h 329"/>
                  <a:gd name="T60" fmla="*/ 14 w 331"/>
                  <a:gd name="T61" fmla="*/ 229 h 329"/>
                  <a:gd name="T62" fmla="*/ 29 w 331"/>
                  <a:gd name="T63" fmla="*/ 257 h 329"/>
                  <a:gd name="T64" fmla="*/ 50 w 331"/>
                  <a:gd name="T65" fmla="*/ 281 h 329"/>
                  <a:gd name="T66" fmla="*/ 74 w 331"/>
                  <a:gd name="T67" fmla="*/ 301 h 329"/>
                  <a:gd name="T68" fmla="*/ 102 w 331"/>
                  <a:gd name="T69" fmla="*/ 316 h 329"/>
                  <a:gd name="T70" fmla="*/ 134 w 331"/>
                  <a:gd name="T71" fmla="*/ 326 h 329"/>
                  <a:gd name="T72" fmla="*/ 167 w 331"/>
                  <a:gd name="T73" fmla="*/ 329 h 32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31"/>
                  <a:gd name="T112" fmla="*/ 0 h 329"/>
                  <a:gd name="T113" fmla="*/ 331 w 331"/>
                  <a:gd name="T114" fmla="*/ 329 h 32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31" h="329">
                    <a:moveTo>
                      <a:pt x="167" y="329"/>
                    </a:moveTo>
                    <a:lnTo>
                      <a:pt x="167" y="329"/>
                    </a:lnTo>
                    <a:lnTo>
                      <a:pt x="200" y="326"/>
                    </a:lnTo>
                    <a:lnTo>
                      <a:pt x="231" y="316"/>
                    </a:lnTo>
                    <a:lnTo>
                      <a:pt x="258" y="301"/>
                    </a:lnTo>
                    <a:lnTo>
                      <a:pt x="283" y="281"/>
                    </a:lnTo>
                    <a:lnTo>
                      <a:pt x="303" y="257"/>
                    </a:lnTo>
                    <a:lnTo>
                      <a:pt x="318" y="229"/>
                    </a:lnTo>
                    <a:lnTo>
                      <a:pt x="328" y="197"/>
                    </a:lnTo>
                    <a:lnTo>
                      <a:pt x="331" y="164"/>
                    </a:lnTo>
                    <a:lnTo>
                      <a:pt x="328" y="131"/>
                    </a:lnTo>
                    <a:lnTo>
                      <a:pt x="318" y="100"/>
                    </a:lnTo>
                    <a:lnTo>
                      <a:pt x="303" y="72"/>
                    </a:lnTo>
                    <a:lnTo>
                      <a:pt x="283" y="48"/>
                    </a:lnTo>
                    <a:lnTo>
                      <a:pt x="258" y="28"/>
                    </a:lnTo>
                    <a:lnTo>
                      <a:pt x="231" y="13"/>
                    </a:lnTo>
                    <a:lnTo>
                      <a:pt x="200" y="3"/>
                    </a:lnTo>
                    <a:lnTo>
                      <a:pt x="167" y="0"/>
                    </a:lnTo>
                    <a:lnTo>
                      <a:pt x="134" y="3"/>
                    </a:lnTo>
                    <a:lnTo>
                      <a:pt x="102" y="13"/>
                    </a:lnTo>
                    <a:lnTo>
                      <a:pt x="74" y="28"/>
                    </a:lnTo>
                    <a:lnTo>
                      <a:pt x="50" y="48"/>
                    </a:lnTo>
                    <a:lnTo>
                      <a:pt x="29" y="72"/>
                    </a:lnTo>
                    <a:lnTo>
                      <a:pt x="14" y="100"/>
                    </a:lnTo>
                    <a:lnTo>
                      <a:pt x="3" y="131"/>
                    </a:lnTo>
                    <a:lnTo>
                      <a:pt x="0" y="164"/>
                    </a:lnTo>
                    <a:lnTo>
                      <a:pt x="3" y="197"/>
                    </a:lnTo>
                    <a:lnTo>
                      <a:pt x="14" y="229"/>
                    </a:lnTo>
                    <a:lnTo>
                      <a:pt x="29" y="257"/>
                    </a:lnTo>
                    <a:lnTo>
                      <a:pt x="50" y="281"/>
                    </a:lnTo>
                    <a:lnTo>
                      <a:pt x="74" y="301"/>
                    </a:lnTo>
                    <a:lnTo>
                      <a:pt x="102" y="316"/>
                    </a:lnTo>
                    <a:lnTo>
                      <a:pt x="134" y="326"/>
                    </a:lnTo>
                    <a:lnTo>
                      <a:pt x="167" y="329"/>
                    </a:lnTo>
                  </a:path>
                </a:pathLst>
              </a:custGeom>
              <a:noFill/>
              <a:ln w="38100">
                <a:solidFill>
                  <a:schemeClr val="hlink"/>
                </a:solidFill>
                <a:round/>
                <a:headEnd/>
                <a:tailEnd/>
              </a:ln>
            </p:spPr>
            <p:txBody>
              <a:bodyPr/>
              <a:lstStyle/>
              <a:p>
                <a:endParaRPr lang="en-US"/>
              </a:p>
            </p:txBody>
          </p:sp>
          <p:sp>
            <p:nvSpPr>
              <p:cNvPr id="14619" name="Freeform 79"/>
              <p:cNvSpPr>
                <a:spLocks/>
              </p:cNvSpPr>
              <p:nvPr/>
            </p:nvSpPr>
            <p:spPr bwMode="auto">
              <a:xfrm>
                <a:off x="4436" y="2941"/>
                <a:ext cx="120" cy="45"/>
              </a:xfrm>
              <a:custGeom>
                <a:avLst/>
                <a:gdLst>
                  <a:gd name="T0" fmla="*/ 120 w 120"/>
                  <a:gd name="T1" fmla="*/ 22 h 45"/>
                  <a:gd name="T2" fmla="*/ 23 w 120"/>
                  <a:gd name="T3" fmla="*/ 45 h 45"/>
                  <a:gd name="T4" fmla="*/ 14 w 120"/>
                  <a:gd name="T5" fmla="*/ 43 h 45"/>
                  <a:gd name="T6" fmla="*/ 8 w 120"/>
                  <a:gd name="T7" fmla="*/ 37 h 45"/>
                  <a:gd name="T8" fmla="*/ 2 w 120"/>
                  <a:gd name="T9" fmla="*/ 31 h 45"/>
                  <a:gd name="T10" fmla="*/ 0 w 120"/>
                  <a:gd name="T11" fmla="*/ 22 h 45"/>
                  <a:gd name="T12" fmla="*/ 2 w 120"/>
                  <a:gd name="T13" fmla="*/ 13 h 45"/>
                  <a:gd name="T14" fmla="*/ 8 w 120"/>
                  <a:gd name="T15" fmla="*/ 6 h 45"/>
                  <a:gd name="T16" fmla="*/ 14 w 120"/>
                  <a:gd name="T17" fmla="*/ 1 h 45"/>
                  <a:gd name="T18" fmla="*/ 23 w 120"/>
                  <a:gd name="T19" fmla="*/ 0 h 45"/>
                  <a:gd name="T20" fmla="*/ 120 w 120"/>
                  <a:gd name="T21" fmla="*/ 22 h 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0"/>
                  <a:gd name="T34" fmla="*/ 0 h 45"/>
                  <a:gd name="T35" fmla="*/ 120 w 120"/>
                  <a:gd name="T36" fmla="*/ 45 h 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close/>
                  </a:path>
                </a:pathLst>
              </a:custGeom>
              <a:solidFill>
                <a:srgbClr val="000000"/>
              </a:solidFill>
              <a:ln w="9525">
                <a:noFill/>
                <a:round/>
                <a:headEnd/>
                <a:tailEnd/>
              </a:ln>
            </p:spPr>
            <p:txBody>
              <a:bodyPr/>
              <a:lstStyle/>
              <a:p>
                <a:endParaRPr lang="en-US"/>
              </a:p>
            </p:txBody>
          </p:sp>
          <p:sp>
            <p:nvSpPr>
              <p:cNvPr id="14620" name="Freeform 80"/>
              <p:cNvSpPr>
                <a:spLocks/>
              </p:cNvSpPr>
              <p:nvPr/>
            </p:nvSpPr>
            <p:spPr bwMode="auto">
              <a:xfrm>
                <a:off x="4436" y="2941"/>
                <a:ext cx="120" cy="45"/>
              </a:xfrm>
              <a:custGeom>
                <a:avLst/>
                <a:gdLst>
                  <a:gd name="T0" fmla="*/ 120 w 120"/>
                  <a:gd name="T1" fmla="*/ 22 h 45"/>
                  <a:gd name="T2" fmla="*/ 23 w 120"/>
                  <a:gd name="T3" fmla="*/ 45 h 45"/>
                  <a:gd name="T4" fmla="*/ 23 w 120"/>
                  <a:gd name="T5" fmla="*/ 45 h 45"/>
                  <a:gd name="T6" fmla="*/ 14 w 120"/>
                  <a:gd name="T7" fmla="*/ 43 h 45"/>
                  <a:gd name="T8" fmla="*/ 8 w 120"/>
                  <a:gd name="T9" fmla="*/ 37 h 45"/>
                  <a:gd name="T10" fmla="*/ 2 w 120"/>
                  <a:gd name="T11" fmla="*/ 31 h 45"/>
                  <a:gd name="T12" fmla="*/ 0 w 120"/>
                  <a:gd name="T13" fmla="*/ 22 h 45"/>
                  <a:gd name="T14" fmla="*/ 0 w 120"/>
                  <a:gd name="T15" fmla="*/ 22 h 45"/>
                  <a:gd name="T16" fmla="*/ 2 w 120"/>
                  <a:gd name="T17" fmla="*/ 13 h 45"/>
                  <a:gd name="T18" fmla="*/ 8 w 120"/>
                  <a:gd name="T19" fmla="*/ 6 h 45"/>
                  <a:gd name="T20" fmla="*/ 14 w 120"/>
                  <a:gd name="T21" fmla="*/ 1 h 45"/>
                  <a:gd name="T22" fmla="*/ 23 w 120"/>
                  <a:gd name="T23" fmla="*/ 0 h 45"/>
                  <a:gd name="T24" fmla="*/ 120 w 120"/>
                  <a:gd name="T25" fmla="*/ 22 h 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0"/>
                  <a:gd name="T40" fmla="*/ 0 h 45"/>
                  <a:gd name="T41" fmla="*/ 120 w 120"/>
                  <a:gd name="T42" fmla="*/ 45 h 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0" h="45">
                    <a:moveTo>
                      <a:pt x="120" y="22"/>
                    </a:moveTo>
                    <a:lnTo>
                      <a:pt x="23" y="45"/>
                    </a:lnTo>
                    <a:lnTo>
                      <a:pt x="14" y="43"/>
                    </a:lnTo>
                    <a:lnTo>
                      <a:pt x="8" y="37"/>
                    </a:lnTo>
                    <a:lnTo>
                      <a:pt x="2" y="31"/>
                    </a:lnTo>
                    <a:lnTo>
                      <a:pt x="0" y="22"/>
                    </a:lnTo>
                    <a:lnTo>
                      <a:pt x="2" y="13"/>
                    </a:lnTo>
                    <a:lnTo>
                      <a:pt x="8" y="6"/>
                    </a:lnTo>
                    <a:lnTo>
                      <a:pt x="14" y="1"/>
                    </a:lnTo>
                    <a:lnTo>
                      <a:pt x="23" y="0"/>
                    </a:lnTo>
                    <a:lnTo>
                      <a:pt x="120" y="22"/>
                    </a:lnTo>
                  </a:path>
                </a:pathLst>
              </a:custGeom>
              <a:noFill/>
              <a:ln w="0">
                <a:solidFill>
                  <a:srgbClr val="000000"/>
                </a:solidFill>
                <a:round/>
                <a:headEnd/>
                <a:tailEnd/>
              </a:ln>
            </p:spPr>
            <p:txBody>
              <a:bodyPr/>
              <a:lstStyle/>
              <a:p>
                <a:endParaRPr lang="en-US"/>
              </a:p>
            </p:txBody>
          </p:sp>
          <p:sp>
            <p:nvSpPr>
              <p:cNvPr id="14621" name="Freeform 81"/>
              <p:cNvSpPr>
                <a:spLocks/>
              </p:cNvSpPr>
              <p:nvPr/>
            </p:nvSpPr>
            <p:spPr bwMode="auto">
              <a:xfrm>
                <a:off x="4436" y="2815"/>
                <a:ext cx="44" cy="171"/>
              </a:xfrm>
              <a:custGeom>
                <a:avLst/>
                <a:gdLst>
                  <a:gd name="T0" fmla="*/ 23 w 44"/>
                  <a:gd name="T1" fmla="*/ 0 h 171"/>
                  <a:gd name="T2" fmla="*/ 44 w 44"/>
                  <a:gd name="T3" fmla="*/ 148 h 171"/>
                  <a:gd name="T4" fmla="*/ 42 w 44"/>
                  <a:gd name="T5" fmla="*/ 157 h 171"/>
                  <a:gd name="T6" fmla="*/ 38 w 44"/>
                  <a:gd name="T7" fmla="*/ 163 h 171"/>
                  <a:gd name="T8" fmla="*/ 32 w 44"/>
                  <a:gd name="T9" fmla="*/ 169 h 171"/>
                  <a:gd name="T10" fmla="*/ 23 w 44"/>
                  <a:gd name="T11" fmla="*/ 171 h 171"/>
                  <a:gd name="T12" fmla="*/ 14 w 44"/>
                  <a:gd name="T13" fmla="*/ 169 h 171"/>
                  <a:gd name="T14" fmla="*/ 8 w 44"/>
                  <a:gd name="T15" fmla="*/ 163 h 171"/>
                  <a:gd name="T16" fmla="*/ 2 w 44"/>
                  <a:gd name="T17" fmla="*/ 157 h 171"/>
                  <a:gd name="T18" fmla="*/ 0 w 44"/>
                  <a:gd name="T19" fmla="*/ 148 h 171"/>
                  <a:gd name="T20" fmla="*/ 23 w 44"/>
                  <a:gd name="T21" fmla="*/ 0 h 1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71"/>
                  <a:gd name="T35" fmla="*/ 44 w 44"/>
                  <a:gd name="T36" fmla="*/ 171 h 1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close/>
                  </a:path>
                </a:pathLst>
              </a:custGeom>
              <a:solidFill>
                <a:srgbClr val="000000"/>
              </a:solidFill>
              <a:ln w="9525">
                <a:noFill/>
                <a:round/>
                <a:headEnd/>
                <a:tailEnd/>
              </a:ln>
            </p:spPr>
            <p:txBody>
              <a:bodyPr/>
              <a:lstStyle/>
              <a:p>
                <a:endParaRPr lang="en-US"/>
              </a:p>
            </p:txBody>
          </p:sp>
          <p:sp>
            <p:nvSpPr>
              <p:cNvPr id="14622" name="Freeform 82"/>
              <p:cNvSpPr>
                <a:spLocks/>
              </p:cNvSpPr>
              <p:nvPr/>
            </p:nvSpPr>
            <p:spPr bwMode="auto">
              <a:xfrm>
                <a:off x="4436" y="2815"/>
                <a:ext cx="44" cy="171"/>
              </a:xfrm>
              <a:custGeom>
                <a:avLst/>
                <a:gdLst>
                  <a:gd name="T0" fmla="*/ 23 w 44"/>
                  <a:gd name="T1" fmla="*/ 0 h 171"/>
                  <a:gd name="T2" fmla="*/ 44 w 44"/>
                  <a:gd name="T3" fmla="*/ 148 h 171"/>
                  <a:gd name="T4" fmla="*/ 44 w 44"/>
                  <a:gd name="T5" fmla="*/ 148 h 171"/>
                  <a:gd name="T6" fmla="*/ 42 w 44"/>
                  <a:gd name="T7" fmla="*/ 157 h 171"/>
                  <a:gd name="T8" fmla="*/ 38 w 44"/>
                  <a:gd name="T9" fmla="*/ 163 h 171"/>
                  <a:gd name="T10" fmla="*/ 32 w 44"/>
                  <a:gd name="T11" fmla="*/ 169 h 171"/>
                  <a:gd name="T12" fmla="*/ 23 w 44"/>
                  <a:gd name="T13" fmla="*/ 171 h 171"/>
                  <a:gd name="T14" fmla="*/ 23 w 44"/>
                  <a:gd name="T15" fmla="*/ 171 h 171"/>
                  <a:gd name="T16" fmla="*/ 14 w 44"/>
                  <a:gd name="T17" fmla="*/ 169 h 171"/>
                  <a:gd name="T18" fmla="*/ 8 w 44"/>
                  <a:gd name="T19" fmla="*/ 163 h 171"/>
                  <a:gd name="T20" fmla="*/ 2 w 44"/>
                  <a:gd name="T21" fmla="*/ 157 h 171"/>
                  <a:gd name="T22" fmla="*/ 0 w 44"/>
                  <a:gd name="T23" fmla="*/ 148 h 171"/>
                  <a:gd name="T24" fmla="*/ 23 w 44"/>
                  <a:gd name="T25" fmla="*/ 0 h 1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171"/>
                  <a:gd name="T41" fmla="*/ 44 w 44"/>
                  <a:gd name="T42" fmla="*/ 171 h 1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171">
                    <a:moveTo>
                      <a:pt x="23" y="0"/>
                    </a:moveTo>
                    <a:lnTo>
                      <a:pt x="44" y="148"/>
                    </a:lnTo>
                    <a:lnTo>
                      <a:pt x="42" y="157"/>
                    </a:lnTo>
                    <a:lnTo>
                      <a:pt x="38" y="163"/>
                    </a:lnTo>
                    <a:lnTo>
                      <a:pt x="32" y="169"/>
                    </a:lnTo>
                    <a:lnTo>
                      <a:pt x="23" y="171"/>
                    </a:lnTo>
                    <a:lnTo>
                      <a:pt x="14" y="169"/>
                    </a:lnTo>
                    <a:lnTo>
                      <a:pt x="8" y="163"/>
                    </a:lnTo>
                    <a:lnTo>
                      <a:pt x="2" y="157"/>
                    </a:lnTo>
                    <a:lnTo>
                      <a:pt x="0" y="148"/>
                    </a:lnTo>
                    <a:lnTo>
                      <a:pt x="23" y="0"/>
                    </a:lnTo>
                  </a:path>
                </a:pathLst>
              </a:custGeom>
              <a:noFill/>
              <a:ln w="0">
                <a:solidFill>
                  <a:srgbClr val="000000"/>
                </a:solidFill>
                <a:round/>
                <a:headEnd/>
                <a:tailEnd/>
              </a:ln>
            </p:spPr>
            <p:txBody>
              <a:bodyPr/>
              <a:lstStyle/>
              <a:p>
                <a:endParaRPr lang="en-US"/>
              </a:p>
            </p:txBody>
          </p:sp>
        </p:grpSp>
      </p:grpSp>
      <p:grpSp>
        <p:nvGrpSpPr>
          <p:cNvPr id="14343" name="Group 84"/>
          <p:cNvGrpSpPr>
            <a:grpSpLocks/>
          </p:cNvGrpSpPr>
          <p:nvPr/>
        </p:nvGrpSpPr>
        <p:grpSpPr bwMode="auto">
          <a:xfrm>
            <a:off x="6945313" y="4411663"/>
            <a:ext cx="844550" cy="1165225"/>
            <a:chOff x="2482" y="1595"/>
            <a:chExt cx="827" cy="1139"/>
          </a:xfrm>
        </p:grpSpPr>
        <p:sp>
          <p:nvSpPr>
            <p:cNvPr id="14592" name="Freeform 85"/>
            <p:cNvSpPr>
              <a:spLocks/>
            </p:cNvSpPr>
            <p:nvPr/>
          </p:nvSpPr>
          <p:spPr bwMode="auto">
            <a:xfrm>
              <a:off x="2482" y="1595"/>
              <a:ext cx="827" cy="1139"/>
            </a:xfrm>
            <a:custGeom>
              <a:avLst/>
              <a:gdLst>
                <a:gd name="T0" fmla="*/ 861 w 1655"/>
                <a:gd name="T1" fmla="*/ 991 h 2277"/>
                <a:gd name="T2" fmla="*/ 831 w 1655"/>
                <a:gd name="T3" fmla="*/ 992 h 2277"/>
                <a:gd name="T4" fmla="*/ 803 w 1655"/>
                <a:gd name="T5" fmla="*/ 941 h 2277"/>
                <a:gd name="T6" fmla="*/ 836 w 1655"/>
                <a:gd name="T7" fmla="*/ 902 h 2277"/>
                <a:gd name="T8" fmla="*/ 829 w 1655"/>
                <a:gd name="T9" fmla="*/ 732 h 2277"/>
                <a:gd name="T10" fmla="*/ 739 w 1655"/>
                <a:gd name="T11" fmla="*/ 748 h 2277"/>
                <a:gd name="T12" fmla="*/ 589 w 1655"/>
                <a:gd name="T13" fmla="*/ 743 h 2277"/>
                <a:gd name="T14" fmla="*/ 458 w 1655"/>
                <a:gd name="T15" fmla="*/ 872 h 2277"/>
                <a:gd name="T16" fmla="*/ 553 w 1655"/>
                <a:gd name="T17" fmla="*/ 1214 h 2277"/>
                <a:gd name="T18" fmla="*/ 741 w 1655"/>
                <a:gd name="T19" fmla="*/ 1172 h 2277"/>
                <a:gd name="T20" fmla="*/ 871 w 1655"/>
                <a:gd name="T21" fmla="*/ 1096 h 2277"/>
                <a:gd name="T22" fmla="*/ 922 w 1655"/>
                <a:gd name="T23" fmla="*/ 1127 h 2277"/>
                <a:gd name="T24" fmla="*/ 963 w 1655"/>
                <a:gd name="T25" fmla="*/ 1122 h 2277"/>
                <a:gd name="T26" fmla="*/ 1219 w 1655"/>
                <a:gd name="T27" fmla="*/ 1138 h 2277"/>
                <a:gd name="T28" fmla="*/ 1517 w 1655"/>
                <a:gd name="T29" fmla="*/ 1156 h 2277"/>
                <a:gd name="T30" fmla="*/ 1648 w 1655"/>
                <a:gd name="T31" fmla="*/ 1237 h 2277"/>
                <a:gd name="T32" fmla="*/ 1559 w 1655"/>
                <a:gd name="T33" fmla="*/ 1306 h 2277"/>
                <a:gd name="T34" fmla="*/ 1421 w 1655"/>
                <a:gd name="T35" fmla="*/ 1348 h 2277"/>
                <a:gd name="T36" fmla="*/ 1309 w 1655"/>
                <a:gd name="T37" fmla="*/ 1460 h 2277"/>
                <a:gd name="T38" fmla="*/ 1191 w 1655"/>
                <a:gd name="T39" fmla="*/ 1635 h 2277"/>
                <a:gd name="T40" fmla="*/ 1143 w 1655"/>
                <a:gd name="T41" fmla="*/ 1663 h 2277"/>
                <a:gd name="T42" fmla="*/ 1123 w 1655"/>
                <a:gd name="T43" fmla="*/ 1835 h 2277"/>
                <a:gd name="T44" fmla="*/ 1089 w 1655"/>
                <a:gd name="T45" fmla="*/ 1960 h 2277"/>
                <a:gd name="T46" fmla="*/ 1220 w 1655"/>
                <a:gd name="T47" fmla="*/ 1958 h 2277"/>
                <a:gd name="T48" fmla="*/ 1426 w 1655"/>
                <a:gd name="T49" fmla="*/ 1866 h 2277"/>
                <a:gd name="T50" fmla="*/ 1589 w 1655"/>
                <a:gd name="T51" fmla="*/ 1820 h 2277"/>
                <a:gd name="T52" fmla="*/ 1629 w 1655"/>
                <a:gd name="T53" fmla="*/ 1843 h 2277"/>
                <a:gd name="T54" fmla="*/ 1649 w 1655"/>
                <a:gd name="T55" fmla="*/ 1927 h 2277"/>
                <a:gd name="T56" fmla="*/ 1518 w 1655"/>
                <a:gd name="T57" fmla="*/ 2077 h 2277"/>
                <a:gd name="T58" fmla="*/ 1389 w 1655"/>
                <a:gd name="T59" fmla="*/ 2224 h 2277"/>
                <a:gd name="T60" fmla="*/ 1319 w 1655"/>
                <a:gd name="T61" fmla="*/ 2277 h 2277"/>
                <a:gd name="T62" fmla="*/ 1160 w 1655"/>
                <a:gd name="T63" fmla="*/ 2274 h 2277"/>
                <a:gd name="T64" fmla="*/ 999 w 1655"/>
                <a:gd name="T65" fmla="*/ 2272 h 2277"/>
                <a:gd name="T66" fmla="*/ 859 w 1655"/>
                <a:gd name="T67" fmla="*/ 2238 h 2277"/>
                <a:gd name="T68" fmla="*/ 553 w 1655"/>
                <a:gd name="T69" fmla="*/ 2231 h 2277"/>
                <a:gd name="T70" fmla="*/ 352 w 1655"/>
                <a:gd name="T71" fmla="*/ 2223 h 2277"/>
                <a:gd name="T72" fmla="*/ 213 w 1655"/>
                <a:gd name="T73" fmla="*/ 2218 h 2277"/>
                <a:gd name="T74" fmla="*/ 70 w 1655"/>
                <a:gd name="T75" fmla="*/ 2200 h 2277"/>
                <a:gd name="T76" fmla="*/ 53 w 1655"/>
                <a:gd name="T77" fmla="*/ 2071 h 2277"/>
                <a:gd name="T78" fmla="*/ 93 w 1655"/>
                <a:gd name="T79" fmla="*/ 2051 h 2277"/>
                <a:gd name="T80" fmla="*/ 126 w 1655"/>
                <a:gd name="T81" fmla="*/ 2015 h 2277"/>
                <a:gd name="T82" fmla="*/ 120 w 1655"/>
                <a:gd name="T83" fmla="*/ 1958 h 2277"/>
                <a:gd name="T84" fmla="*/ 4 w 1655"/>
                <a:gd name="T85" fmla="*/ 1679 h 2277"/>
                <a:gd name="T86" fmla="*/ 22 w 1655"/>
                <a:gd name="T87" fmla="*/ 833 h 2277"/>
                <a:gd name="T88" fmla="*/ 30 w 1655"/>
                <a:gd name="T89" fmla="*/ 258 h 2277"/>
                <a:gd name="T90" fmla="*/ 150 w 1655"/>
                <a:gd name="T91" fmla="*/ 34 h 2277"/>
                <a:gd name="T92" fmla="*/ 229 w 1655"/>
                <a:gd name="T93" fmla="*/ 10 h 2277"/>
                <a:gd name="T94" fmla="*/ 541 w 1655"/>
                <a:gd name="T95" fmla="*/ 1 h 2277"/>
                <a:gd name="T96" fmla="*/ 853 w 1655"/>
                <a:gd name="T97" fmla="*/ 31 h 2277"/>
                <a:gd name="T98" fmla="*/ 976 w 1655"/>
                <a:gd name="T99" fmla="*/ 61 h 2277"/>
                <a:gd name="T100" fmla="*/ 1037 w 1655"/>
                <a:gd name="T101" fmla="*/ 99 h 2277"/>
                <a:gd name="T102" fmla="*/ 1082 w 1655"/>
                <a:gd name="T103" fmla="*/ 177 h 2277"/>
                <a:gd name="T104" fmla="*/ 1069 w 1655"/>
                <a:gd name="T105" fmla="*/ 602 h 2277"/>
                <a:gd name="T106" fmla="*/ 1003 w 1655"/>
                <a:gd name="T107" fmla="*/ 624 h 2277"/>
                <a:gd name="T108" fmla="*/ 1011 w 1655"/>
                <a:gd name="T109" fmla="*/ 868 h 2277"/>
                <a:gd name="T110" fmla="*/ 1046 w 1655"/>
                <a:gd name="T111" fmla="*/ 903 h 2277"/>
                <a:gd name="T112" fmla="*/ 1013 w 1655"/>
                <a:gd name="T113" fmla="*/ 966 h 2277"/>
                <a:gd name="T114" fmla="*/ 968 w 1655"/>
                <a:gd name="T115" fmla="*/ 984 h 2277"/>
                <a:gd name="T116" fmla="*/ 922 w 1655"/>
                <a:gd name="T117" fmla="*/ 1022 h 227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5"/>
                <a:gd name="T178" fmla="*/ 0 h 2277"/>
                <a:gd name="T179" fmla="*/ 1655 w 1655"/>
                <a:gd name="T180" fmla="*/ 2277 h 227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5" h="2277">
                  <a:moveTo>
                    <a:pt x="921" y="1054"/>
                  </a:moveTo>
                  <a:lnTo>
                    <a:pt x="870" y="1054"/>
                  </a:lnTo>
                  <a:lnTo>
                    <a:pt x="870" y="1038"/>
                  </a:lnTo>
                  <a:lnTo>
                    <a:pt x="870" y="1022"/>
                  </a:lnTo>
                  <a:lnTo>
                    <a:pt x="868" y="1007"/>
                  </a:lnTo>
                  <a:lnTo>
                    <a:pt x="866" y="991"/>
                  </a:lnTo>
                  <a:lnTo>
                    <a:pt x="861" y="991"/>
                  </a:lnTo>
                  <a:lnTo>
                    <a:pt x="858" y="991"/>
                  </a:lnTo>
                  <a:lnTo>
                    <a:pt x="853" y="991"/>
                  </a:lnTo>
                  <a:lnTo>
                    <a:pt x="848" y="991"/>
                  </a:lnTo>
                  <a:lnTo>
                    <a:pt x="845" y="991"/>
                  </a:lnTo>
                  <a:lnTo>
                    <a:pt x="840" y="991"/>
                  </a:lnTo>
                  <a:lnTo>
                    <a:pt x="836" y="992"/>
                  </a:lnTo>
                  <a:lnTo>
                    <a:pt x="831" y="992"/>
                  </a:lnTo>
                  <a:lnTo>
                    <a:pt x="824" y="990"/>
                  </a:lnTo>
                  <a:lnTo>
                    <a:pt x="818" y="989"/>
                  </a:lnTo>
                  <a:lnTo>
                    <a:pt x="814" y="986"/>
                  </a:lnTo>
                  <a:lnTo>
                    <a:pt x="812" y="983"/>
                  </a:lnTo>
                  <a:lnTo>
                    <a:pt x="808" y="969"/>
                  </a:lnTo>
                  <a:lnTo>
                    <a:pt x="806" y="955"/>
                  </a:lnTo>
                  <a:lnTo>
                    <a:pt x="803" y="941"/>
                  </a:lnTo>
                  <a:lnTo>
                    <a:pt x="803" y="929"/>
                  </a:lnTo>
                  <a:lnTo>
                    <a:pt x="808" y="923"/>
                  </a:lnTo>
                  <a:lnTo>
                    <a:pt x="814" y="918"/>
                  </a:lnTo>
                  <a:lnTo>
                    <a:pt x="820" y="914"/>
                  </a:lnTo>
                  <a:lnTo>
                    <a:pt x="825" y="910"/>
                  </a:lnTo>
                  <a:lnTo>
                    <a:pt x="830" y="907"/>
                  </a:lnTo>
                  <a:lnTo>
                    <a:pt x="836" y="902"/>
                  </a:lnTo>
                  <a:lnTo>
                    <a:pt x="841" y="897"/>
                  </a:lnTo>
                  <a:lnTo>
                    <a:pt x="846" y="891"/>
                  </a:lnTo>
                  <a:lnTo>
                    <a:pt x="843" y="849"/>
                  </a:lnTo>
                  <a:lnTo>
                    <a:pt x="841" y="807"/>
                  </a:lnTo>
                  <a:lnTo>
                    <a:pt x="839" y="766"/>
                  </a:lnTo>
                  <a:lnTo>
                    <a:pt x="836" y="728"/>
                  </a:lnTo>
                  <a:lnTo>
                    <a:pt x="829" y="732"/>
                  </a:lnTo>
                  <a:lnTo>
                    <a:pt x="824" y="737"/>
                  </a:lnTo>
                  <a:lnTo>
                    <a:pt x="821" y="742"/>
                  </a:lnTo>
                  <a:lnTo>
                    <a:pt x="816" y="747"/>
                  </a:lnTo>
                  <a:lnTo>
                    <a:pt x="802" y="752"/>
                  </a:lnTo>
                  <a:lnTo>
                    <a:pt x="782" y="750"/>
                  </a:lnTo>
                  <a:lnTo>
                    <a:pt x="760" y="749"/>
                  </a:lnTo>
                  <a:lnTo>
                    <a:pt x="739" y="748"/>
                  </a:lnTo>
                  <a:lnTo>
                    <a:pt x="717" y="747"/>
                  </a:lnTo>
                  <a:lnTo>
                    <a:pt x="696" y="747"/>
                  </a:lnTo>
                  <a:lnTo>
                    <a:pt x="675" y="746"/>
                  </a:lnTo>
                  <a:lnTo>
                    <a:pt x="653" y="745"/>
                  </a:lnTo>
                  <a:lnTo>
                    <a:pt x="632" y="743"/>
                  </a:lnTo>
                  <a:lnTo>
                    <a:pt x="611" y="743"/>
                  </a:lnTo>
                  <a:lnTo>
                    <a:pt x="589" y="743"/>
                  </a:lnTo>
                  <a:lnTo>
                    <a:pt x="569" y="743"/>
                  </a:lnTo>
                  <a:lnTo>
                    <a:pt x="548" y="743"/>
                  </a:lnTo>
                  <a:lnTo>
                    <a:pt x="527" y="745"/>
                  </a:lnTo>
                  <a:lnTo>
                    <a:pt x="507" y="746"/>
                  </a:lnTo>
                  <a:lnTo>
                    <a:pt x="486" y="747"/>
                  </a:lnTo>
                  <a:lnTo>
                    <a:pt x="465" y="749"/>
                  </a:lnTo>
                  <a:lnTo>
                    <a:pt x="458" y="872"/>
                  </a:lnTo>
                  <a:lnTo>
                    <a:pt x="451" y="997"/>
                  </a:lnTo>
                  <a:lnTo>
                    <a:pt x="446" y="1120"/>
                  </a:lnTo>
                  <a:lnTo>
                    <a:pt x="444" y="1241"/>
                  </a:lnTo>
                  <a:lnTo>
                    <a:pt x="471" y="1234"/>
                  </a:lnTo>
                  <a:lnTo>
                    <a:pt x="499" y="1227"/>
                  </a:lnTo>
                  <a:lnTo>
                    <a:pt x="525" y="1221"/>
                  </a:lnTo>
                  <a:lnTo>
                    <a:pt x="553" y="1214"/>
                  </a:lnTo>
                  <a:lnTo>
                    <a:pt x="579" y="1209"/>
                  </a:lnTo>
                  <a:lnTo>
                    <a:pt x="607" y="1203"/>
                  </a:lnTo>
                  <a:lnTo>
                    <a:pt x="634" y="1196"/>
                  </a:lnTo>
                  <a:lnTo>
                    <a:pt x="661" y="1190"/>
                  </a:lnTo>
                  <a:lnTo>
                    <a:pt x="688" y="1184"/>
                  </a:lnTo>
                  <a:lnTo>
                    <a:pt x="715" y="1179"/>
                  </a:lnTo>
                  <a:lnTo>
                    <a:pt x="741" y="1172"/>
                  </a:lnTo>
                  <a:lnTo>
                    <a:pt x="769" y="1166"/>
                  </a:lnTo>
                  <a:lnTo>
                    <a:pt x="794" y="1159"/>
                  </a:lnTo>
                  <a:lnTo>
                    <a:pt x="821" y="1152"/>
                  </a:lnTo>
                  <a:lnTo>
                    <a:pt x="847" y="1145"/>
                  </a:lnTo>
                  <a:lnTo>
                    <a:pt x="873" y="1137"/>
                  </a:lnTo>
                  <a:lnTo>
                    <a:pt x="871" y="1118"/>
                  </a:lnTo>
                  <a:lnTo>
                    <a:pt x="871" y="1096"/>
                  </a:lnTo>
                  <a:lnTo>
                    <a:pt x="871" y="1074"/>
                  </a:lnTo>
                  <a:lnTo>
                    <a:pt x="871" y="1054"/>
                  </a:lnTo>
                  <a:lnTo>
                    <a:pt x="921" y="1054"/>
                  </a:lnTo>
                  <a:lnTo>
                    <a:pt x="921" y="1072"/>
                  </a:lnTo>
                  <a:lnTo>
                    <a:pt x="922" y="1091"/>
                  </a:lnTo>
                  <a:lnTo>
                    <a:pt x="922" y="1111"/>
                  </a:lnTo>
                  <a:lnTo>
                    <a:pt x="922" y="1127"/>
                  </a:lnTo>
                  <a:lnTo>
                    <a:pt x="928" y="1128"/>
                  </a:lnTo>
                  <a:lnTo>
                    <a:pt x="934" y="1129"/>
                  </a:lnTo>
                  <a:lnTo>
                    <a:pt x="940" y="1129"/>
                  </a:lnTo>
                  <a:lnTo>
                    <a:pt x="946" y="1128"/>
                  </a:lnTo>
                  <a:lnTo>
                    <a:pt x="953" y="1127"/>
                  </a:lnTo>
                  <a:lnTo>
                    <a:pt x="959" y="1125"/>
                  </a:lnTo>
                  <a:lnTo>
                    <a:pt x="963" y="1122"/>
                  </a:lnTo>
                  <a:lnTo>
                    <a:pt x="968" y="1119"/>
                  </a:lnTo>
                  <a:lnTo>
                    <a:pt x="1009" y="1122"/>
                  </a:lnTo>
                  <a:lnTo>
                    <a:pt x="1051" y="1126"/>
                  </a:lnTo>
                  <a:lnTo>
                    <a:pt x="1092" y="1129"/>
                  </a:lnTo>
                  <a:lnTo>
                    <a:pt x="1135" y="1133"/>
                  </a:lnTo>
                  <a:lnTo>
                    <a:pt x="1176" y="1135"/>
                  </a:lnTo>
                  <a:lnTo>
                    <a:pt x="1219" y="1138"/>
                  </a:lnTo>
                  <a:lnTo>
                    <a:pt x="1261" y="1141"/>
                  </a:lnTo>
                  <a:lnTo>
                    <a:pt x="1304" y="1143"/>
                  </a:lnTo>
                  <a:lnTo>
                    <a:pt x="1347" y="1145"/>
                  </a:lnTo>
                  <a:lnTo>
                    <a:pt x="1389" y="1148"/>
                  </a:lnTo>
                  <a:lnTo>
                    <a:pt x="1432" y="1151"/>
                  </a:lnTo>
                  <a:lnTo>
                    <a:pt x="1474" y="1153"/>
                  </a:lnTo>
                  <a:lnTo>
                    <a:pt x="1517" y="1156"/>
                  </a:lnTo>
                  <a:lnTo>
                    <a:pt x="1559" y="1159"/>
                  </a:lnTo>
                  <a:lnTo>
                    <a:pt x="1602" y="1161"/>
                  </a:lnTo>
                  <a:lnTo>
                    <a:pt x="1643" y="1165"/>
                  </a:lnTo>
                  <a:lnTo>
                    <a:pt x="1655" y="1173"/>
                  </a:lnTo>
                  <a:lnTo>
                    <a:pt x="1654" y="1192"/>
                  </a:lnTo>
                  <a:lnTo>
                    <a:pt x="1650" y="1214"/>
                  </a:lnTo>
                  <a:lnTo>
                    <a:pt x="1648" y="1237"/>
                  </a:lnTo>
                  <a:lnTo>
                    <a:pt x="1650" y="1260"/>
                  </a:lnTo>
                  <a:lnTo>
                    <a:pt x="1645" y="1274"/>
                  </a:lnTo>
                  <a:lnTo>
                    <a:pt x="1637" y="1283"/>
                  </a:lnTo>
                  <a:lnTo>
                    <a:pt x="1617" y="1289"/>
                  </a:lnTo>
                  <a:lnTo>
                    <a:pt x="1599" y="1295"/>
                  </a:lnTo>
                  <a:lnTo>
                    <a:pt x="1579" y="1301"/>
                  </a:lnTo>
                  <a:lnTo>
                    <a:pt x="1559" y="1306"/>
                  </a:lnTo>
                  <a:lnTo>
                    <a:pt x="1540" y="1312"/>
                  </a:lnTo>
                  <a:lnTo>
                    <a:pt x="1520" y="1318"/>
                  </a:lnTo>
                  <a:lnTo>
                    <a:pt x="1501" y="1324"/>
                  </a:lnTo>
                  <a:lnTo>
                    <a:pt x="1481" y="1329"/>
                  </a:lnTo>
                  <a:lnTo>
                    <a:pt x="1462" y="1335"/>
                  </a:lnTo>
                  <a:lnTo>
                    <a:pt x="1441" y="1342"/>
                  </a:lnTo>
                  <a:lnTo>
                    <a:pt x="1421" y="1348"/>
                  </a:lnTo>
                  <a:lnTo>
                    <a:pt x="1403" y="1355"/>
                  </a:lnTo>
                  <a:lnTo>
                    <a:pt x="1383" y="1362"/>
                  </a:lnTo>
                  <a:lnTo>
                    <a:pt x="1364" y="1369"/>
                  </a:lnTo>
                  <a:lnTo>
                    <a:pt x="1344" y="1376"/>
                  </a:lnTo>
                  <a:lnTo>
                    <a:pt x="1326" y="1382"/>
                  </a:lnTo>
                  <a:lnTo>
                    <a:pt x="1319" y="1423"/>
                  </a:lnTo>
                  <a:lnTo>
                    <a:pt x="1309" y="1460"/>
                  </a:lnTo>
                  <a:lnTo>
                    <a:pt x="1297" y="1493"/>
                  </a:lnTo>
                  <a:lnTo>
                    <a:pt x="1283" y="1524"/>
                  </a:lnTo>
                  <a:lnTo>
                    <a:pt x="1266" y="1554"/>
                  </a:lnTo>
                  <a:lnTo>
                    <a:pt x="1247" y="1582"/>
                  </a:lnTo>
                  <a:lnTo>
                    <a:pt x="1223" y="1607"/>
                  </a:lnTo>
                  <a:lnTo>
                    <a:pt x="1198" y="1631"/>
                  </a:lnTo>
                  <a:lnTo>
                    <a:pt x="1191" y="1635"/>
                  </a:lnTo>
                  <a:lnTo>
                    <a:pt x="1184" y="1639"/>
                  </a:lnTo>
                  <a:lnTo>
                    <a:pt x="1177" y="1643"/>
                  </a:lnTo>
                  <a:lnTo>
                    <a:pt x="1171" y="1647"/>
                  </a:lnTo>
                  <a:lnTo>
                    <a:pt x="1165" y="1652"/>
                  </a:lnTo>
                  <a:lnTo>
                    <a:pt x="1158" y="1655"/>
                  </a:lnTo>
                  <a:lnTo>
                    <a:pt x="1151" y="1660"/>
                  </a:lnTo>
                  <a:lnTo>
                    <a:pt x="1143" y="1663"/>
                  </a:lnTo>
                  <a:lnTo>
                    <a:pt x="1139" y="1666"/>
                  </a:lnTo>
                  <a:lnTo>
                    <a:pt x="1136" y="1670"/>
                  </a:lnTo>
                  <a:lnTo>
                    <a:pt x="1133" y="1675"/>
                  </a:lnTo>
                  <a:lnTo>
                    <a:pt x="1128" y="1681"/>
                  </a:lnTo>
                  <a:lnTo>
                    <a:pt x="1127" y="1732"/>
                  </a:lnTo>
                  <a:lnTo>
                    <a:pt x="1126" y="1783"/>
                  </a:lnTo>
                  <a:lnTo>
                    <a:pt x="1123" y="1835"/>
                  </a:lnTo>
                  <a:lnTo>
                    <a:pt x="1116" y="1887"/>
                  </a:lnTo>
                  <a:lnTo>
                    <a:pt x="1112" y="1894"/>
                  </a:lnTo>
                  <a:lnTo>
                    <a:pt x="1106" y="1903"/>
                  </a:lnTo>
                  <a:lnTo>
                    <a:pt x="1100" y="1912"/>
                  </a:lnTo>
                  <a:lnTo>
                    <a:pt x="1092" y="1921"/>
                  </a:lnTo>
                  <a:lnTo>
                    <a:pt x="1089" y="1941"/>
                  </a:lnTo>
                  <a:lnTo>
                    <a:pt x="1089" y="1960"/>
                  </a:lnTo>
                  <a:lnTo>
                    <a:pt x="1090" y="1981"/>
                  </a:lnTo>
                  <a:lnTo>
                    <a:pt x="1090" y="2003"/>
                  </a:lnTo>
                  <a:lnTo>
                    <a:pt x="1103" y="2006"/>
                  </a:lnTo>
                  <a:lnTo>
                    <a:pt x="1133" y="1996"/>
                  </a:lnTo>
                  <a:lnTo>
                    <a:pt x="1161" y="1983"/>
                  </a:lnTo>
                  <a:lnTo>
                    <a:pt x="1191" y="1972"/>
                  </a:lnTo>
                  <a:lnTo>
                    <a:pt x="1220" y="1958"/>
                  </a:lnTo>
                  <a:lnTo>
                    <a:pt x="1250" y="1945"/>
                  </a:lnTo>
                  <a:lnTo>
                    <a:pt x="1279" y="1932"/>
                  </a:lnTo>
                  <a:lnTo>
                    <a:pt x="1309" y="1918"/>
                  </a:lnTo>
                  <a:lnTo>
                    <a:pt x="1337" y="1904"/>
                  </a:lnTo>
                  <a:lnTo>
                    <a:pt x="1367" y="1891"/>
                  </a:lnTo>
                  <a:lnTo>
                    <a:pt x="1396" y="1879"/>
                  </a:lnTo>
                  <a:lnTo>
                    <a:pt x="1426" y="1866"/>
                  </a:lnTo>
                  <a:lnTo>
                    <a:pt x="1456" y="1854"/>
                  </a:lnTo>
                  <a:lnTo>
                    <a:pt x="1486" y="1843"/>
                  </a:lnTo>
                  <a:lnTo>
                    <a:pt x="1516" y="1833"/>
                  </a:lnTo>
                  <a:lnTo>
                    <a:pt x="1546" y="1825"/>
                  </a:lnTo>
                  <a:lnTo>
                    <a:pt x="1577" y="1816"/>
                  </a:lnTo>
                  <a:lnTo>
                    <a:pt x="1583" y="1818"/>
                  </a:lnTo>
                  <a:lnTo>
                    <a:pt x="1589" y="1820"/>
                  </a:lnTo>
                  <a:lnTo>
                    <a:pt x="1595" y="1822"/>
                  </a:lnTo>
                  <a:lnTo>
                    <a:pt x="1601" y="1825"/>
                  </a:lnTo>
                  <a:lnTo>
                    <a:pt x="1608" y="1828"/>
                  </a:lnTo>
                  <a:lnTo>
                    <a:pt x="1614" y="1831"/>
                  </a:lnTo>
                  <a:lnTo>
                    <a:pt x="1619" y="1834"/>
                  </a:lnTo>
                  <a:lnTo>
                    <a:pt x="1625" y="1837"/>
                  </a:lnTo>
                  <a:lnTo>
                    <a:pt x="1629" y="1843"/>
                  </a:lnTo>
                  <a:lnTo>
                    <a:pt x="1633" y="1848"/>
                  </a:lnTo>
                  <a:lnTo>
                    <a:pt x="1639" y="1853"/>
                  </a:lnTo>
                  <a:lnTo>
                    <a:pt x="1646" y="1859"/>
                  </a:lnTo>
                  <a:lnTo>
                    <a:pt x="1646" y="1875"/>
                  </a:lnTo>
                  <a:lnTo>
                    <a:pt x="1648" y="1892"/>
                  </a:lnTo>
                  <a:lnTo>
                    <a:pt x="1650" y="1910"/>
                  </a:lnTo>
                  <a:lnTo>
                    <a:pt x="1649" y="1927"/>
                  </a:lnTo>
                  <a:lnTo>
                    <a:pt x="1631" y="1949"/>
                  </a:lnTo>
                  <a:lnTo>
                    <a:pt x="1614" y="1971"/>
                  </a:lnTo>
                  <a:lnTo>
                    <a:pt x="1594" y="1991"/>
                  </a:lnTo>
                  <a:lnTo>
                    <a:pt x="1576" y="2013"/>
                  </a:lnTo>
                  <a:lnTo>
                    <a:pt x="1557" y="2034"/>
                  </a:lnTo>
                  <a:lnTo>
                    <a:pt x="1538" y="2056"/>
                  </a:lnTo>
                  <a:lnTo>
                    <a:pt x="1518" y="2077"/>
                  </a:lnTo>
                  <a:lnTo>
                    <a:pt x="1500" y="2099"/>
                  </a:lnTo>
                  <a:lnTo>
                    <a:pt x="1480" y="2119"/>
                  </a:lnTo>
                  <a:lnTo>
                    <a:pt x="1462" y="2140"/>
                  </a:lnTo>
                  <a:lnTo>
                    <a:pt x="1443" y="2161"/>
                  </a:lnTo>
                  <a:lnTo>
                    <a:pt x="1425" y="2183"/>
                  </a:lnTo>
                  <a:lnTo>
                    <a:pt x="1406" y="2203"/>
                  </a:lnTo>
                  <a:lnTo>
                    <a:pt x="1389" y="2224"/>
                  </a:lnTo>
                  <a:lnTo>
                    <a:pt x="1372" y="2246"/>
                  </a:lnTo>
                  <a:lnTo>
                    <a:pt x="1356" y="2267"/>
                  </a:lnTo>
                  <a:lnTo>
                    <a:pt x="1351" y="2270"/>
                  </a:lnTo>
                  <a:lnTo>
                    <a:pt x="1344" y="2272"/>
                  </a:lnTo>
                  <a:lnTo>
                    <a:pt x="1336" y="2275"/>
                  </a:lnTo>
                  <a:lnTo>
                    <a:pt x="1329" y="2277"/>
                  </a:lnTo>
                  <a:lnTo>
                    <a:pt x="1319" y="2277"/>
                  </a:lnTo>
                  <a:lnTo>
                    <a:pt x="1296" y="2276"/>
                  </a:lnTo>
                  <a:lnTo>
                    <a:pt x="1274" y="2276"/>
                  </a:lnTo>
                  <a:lnTo>
                    <a:pt x="1251" y="2275"/>
                  </a:lnTo>
                  <a:lnTo>
                    <a:pt x="1228" y="2275"/>
                  </a:lnTo>
                  <a:lnTo>
                    <a:pt x="1206" y="2274"/>
                  </a:lnTo>
                  <a:lnTo>
                    <a:pt x="1183" y="2274"/>
                  </a:lnTo>
                  <a:lnTo>
                    <a:pt x="1160" y="2274"/>
                  </a:lnTo>
                  <a:lnTo>
                    <a:pt x="1137" y="2274"/>
                  </a:lnTo>
                  <a:lnTo>
                    <a:pt x="1114" y="2274"/>
                  </a:lnTo>
                  <a:lnTo>
                    <a:pt x="1091" y="2274"/>
                  </a:lnTo>
                  <a:lnTo>
                    <a:pt x="1068" y="2274"/>
                  </a:lnTo>
                  <a:lnTo>
                    <a:pt x="1045" y="2274"/>
                  </a:lnTo>
                  <a:lnTo>
                    <a:pt x="1022" y="2274"/>
                  </a:lnTo>
                  <a:lnTo>
                    <a:pt x="999" y="2272"/>
                  </a:lnTo>
                  <a:lnTo>
                    <a:pt x="976" y="2272"/>
                  </a:lnTo>
                  <a:lnTo>
                    <a:pt x="953" y="2271"/>
                  </a:lnTo>
                  <a:lnTo>
                    <a:pt x="935" y="2261"/>
                  </a:lnTo>
                  <a:lnTo>
                    <a:pt x="929" y="2239"/>
                  </a:lnTo>
                  <a:lnTo>
                    <a:pt x="913" y="2239"/>
                  </a:lnTo>
                  <a:lnTo>
                    <a:pt x="890" y="2238"/>
                  </a:lnTo>
                  <a:lnTo>
                    <a:pt x="859" y="2238"/>
                  </a:lnTo>
                  <a:lnTo>
                    <a:pt x="823" y="2237"/>
                  </a:lnTo>
                  <a:lnTo>
                    <a:pt x="782" y="2237"/>
                  </a:lnTo>
                  <a:lnTo>
                    <a:pt x="738" y="2236"/>
                  </a:lnTo>
                  <a:lnTo>
                    <a:pt x="692" y="2234"/>
                  </a:lnTo>
                  <a:lnTo>
                    <a:pt x="645" y="2233"/>
                  </a:lnTo>
                  <a:lnTo>
                    <a:pt x="599" y="2232"/>
                  </a:lnTo>
                  <a:lnTo>
                    <a:pt x="553" y="2231"/>
                  </a:lnTo>
                  <a:lnTo>
                    <a:pt x="509" y="2229"/>
                  </a:lnTo>
                  <a:lnTo>
                    <a:pt x="470" y="2227"/>
                  </a:lnTo>
                  <a:lnTo>
                    <a:pt x="435" y="2226"/>
                  </a:lnTo>
                  <a:lnTo>
                    <a:pt x="406" y="2224"/>
                  </a:lnTo>
                  <a:lnTo>
                    <a:pt x="385" y="2223"/>
                  </a:lnTo>
                  <a:lnTo>
                    <a:pt x="371" y="2221"/>
                  </a:lnTo>
                  <a:lnTo>
                    <a:pt x="352" y="2223"/>
                  </a:lnTo>
                  <a:lnTo>
                    <a:pt x="333" y="2224"/>
                  </a:lnTo>
                  <a:lnTo>
                    <a:pt x="313" y="2224"/>
                  </a:lnTo>
                  <a:lnTo>
                    <a:pt x="294" y="2224"/>
                  </a:lnTo>
                  <a:lnTo>
                    <a:pt x="273" y="2223"/>
                  </a:lnTo>
                  <a:lnTo>
                    <a:pt x="253" y="2222"/>
                  </a:lnTo>
                  <a:lnTo>
                    <a:pt x="233" y="2221"/>
                  </a:lnTo>
                  <a:lnTo>
                    <a:pt x="213" y="2218"/>
                  </a:lnTo>
                  <a:lnTo>
                    <a:pt x="192" y="2217"/>
                  </a:lnTo>
                  <a:lnTo>
                    <a:pt x="172" y="2214"/>
                  </a:lnTo>
                  <a:lnTo>
                    <a:pt x="151" y="2211"/>
                  </a:lnTo>
                  <a:lnTo>
                    <a:pt x="131" y="2209"/>
                  </a:lnTo>
                  <a:lnTo>
                    <a:pt x="111" y="2206"/>
                  </a:lnTo>
                  <a:lnTo>
                    <a:pt x="91" y="2202"/>
                  </a:lnTo>
                  <a:lnTo>
                    <a:pt x="70" y="2200"/>
                  </a:lnTo>
                  <a:lnTo>
                    <a:pt x="51" y="2196"/>
                  </a:lnTo>
                  <a:lnTo>
                    <a:pt x="45" y="2166"/>
                  </a:lnTo>
                  <a:lnTo>
                    <a:pt x="41" y="2137"/>
                  </a:lnTo>
                  <a:lnTo>
                    <a:pt x="39" y="2107"/>
                  </a:lnTo>
                  <a:lnTo>
                    <a:pt x="43" y="2077"/>
                  </a:lnTo>
                  <a:lnTo>
                    <a:pt x="47" y="2073"/>
                  </a:lnTo>
                  <a:lnTo>
                    <a:pt x="53" y="2071"/>
                  </a:lnTo>
                  <a:lnTo>
                    <a:pt x="59" y="2070"/>
                  </a:lnTo>
                  <a:lnTo>
                    <a:pt x="65" y="2069"/>
                  </a:lnTo>
                  <a:lnTo>
                    <a:pt x="72" y="2067"/>
                  </a:lnTo>
                  <a:lnTo>
                    <a:pt x="79" y="2065"/>
                  </a:lnTo>
                  <a:lnTo>
                    <a:pt x="84" y="2064"/>
                  </a:lnTo>
                  <a:lnTo>
                    <a:pt x="90" y="2061"/>
                  </a:lnTo>
                  <a:lnTo>
                    <a:pt x="93" y="2051"/>
                  </a:lnTo>
                  <a:lnTo>
                    <a:pt x="95" y="2041"/>
                  </a:lnTo>
                  <a:lnTo>
                    <a:pt x="93" y="2029"/>
                  </a:lnTo>
                  <a:lnTo>
                    <a:pt x="95" y="2019"/>
                  </a:lnTo>
                  <a:lnTo>
                    <a:pt x="103" y="2017"/>
                  </a:lnTo>
                  <a:lnTo>
                    <a:pt x="110" y="2015"/>
                  </a:lnTo>
                  <a:lnTo>
                    <a:pt x="118" y="2015"/>
                  </a:lnTo>
                  <a:lnTo>
                    <a:pt x="126" y="2015"/>
                  </a:lnTo>
                  <a:lnTo>
                    <a:pt x="135" y="2015"/>
                  </a:lnTo>
                  <a:lnTo>
                    <a:pt x="143" y="2015"/>
                  </a:lnTo>
                  <a:lnTo>
                    <a:pt x="152" y="2015"/>
                  </a:lnTo>
                  <a:lnTo>
                    <a:pt x="160" y="2013"/>
                  </a:lnTo>
                  <a:lnTo>
                    <a:pt x="160" y="2003"/>
                  </a:lnTo>
                  <a:lnTo>
                    <a:pt x="141" y="1980"/>
                  </a:lnTo>
                  <a:lnTo>
                    <a:pt x="120" y="1958"/>
                  </a:lnTo>
                  <a:lnTo>
                    <a:pt x="99" y="1936"/>
                  </a:lnTo>
                  <a:lnTo>
                    <a:pt x="79" y="1915"/>
                  </a:lnTo>
                  <a:lnTo>
                    <a:pt x="59" y="1895"/>
                  </a:lnTo>
                  <a:lnTo>
                    <a:pt x="38" y="1873"/>
                  </a:lnTo>
                  <a:lnTo>
                    <a:pt x="19" y="1850"/>
                  </a:lnTo>
                  <a:lnTo>
                    <a:pt x="0" y="1826"/>
                  </a:lnTo>
                  <a:lnTo>
                    <a:pt x="4" y="1679"/>
                  </a:lnTo>
                  <a:lnTo>
                    <a:pt x="5" y="1496"/>
                  </a:lnTo>
                  <a:lnTo>
                    <a:pt x="5" y="1312"/>
                  </a:lnTo>
                  <a:lnTo>
                    <a:pt x="8" y="1164"/>
                  </a:lnTo>
                  <a:lnTo>
                    <a:pt x="16" y="1087"/>
                  </a:lnTo>
                  <a:lnTo>
                    <a:pt x="21" y="1005"/>
                  </a:lnTo>
                  <a:lnTo>
                    <a:pt x="22" y="921"/>
                  </a:lnTo>
                  <a:lnTo>
                    <a:pt x="22" y="833"/>
                  </a:lnTo>
                  <a:lnTo>
                    <a:pt x="21" y="745"/>
                  </a:lnTo>
                  <a:lnTo>
                    <a:pt x="19" y="656"/>
                  </a:lnTo>
                  <a:lnTo>
                    <a:pt x="18" y="570"/>
                  </a:lnTo>
                  <a:lnTo>
                    <a:pt x="18" y="484"/>
                  </a:lnTo>
                  <a:lnTo>
                    <a:pt x="19" y="404"/>
                  </a:lnTo>
                  <a:lnTo>
                    <a:pt x="22" y="328"/>
                  </a:lnTo>
                  <a:lnTo>
                    <a:pt x="30" y="258"/>
                  </a:lnTo>
                  <a:lnTo>
                    <a:pt x="41" y="194"/>
                  </a:lnTo>
                  <a:lnTo>
                    <a:pt x="57" y="140"/>
                  </a:lnTo>
                  <a:lnTo>
                    <a:pt x="77" y="95"/>
                  </a:lnTo>
                  <a:lnTo>
                    <a:pt x="105" y="62"/>
                  </a:lnTo>
                  <a:lnTo>
                    <a:pt x="140" y="40"/>
                  </a:lnTo>
                  <a:lnTo>
                    <a:pt x="144" y="38"/>
                  </a:lnTo>
                  <a:lnTo>
                    <a:pt x="150" y="34"/>
                  </a:lnTo>
                  <a:lnTo>
                    <a:pt x="156" y="32"/>
                  </a:lnTo>
                  <a:lnTo>
                    <a:pt x="163" y="30"/>
                  </a:lnTo>
                  <a:lnTo>
                    <a:pt x="169" y="26"/>
                  </a:lnTo>
                  <a:lnTo>
                    <a:pt x="175" y="24"/>
                  </a:lnTo>
                  <a:lnTo>
                    <a:pt x="181" y="19"/>
                  </a:lnTo>
                  <a:lnTo>
                    <a:pt x="186" y="15"/>
                  </a:lnTo>
                  <a:lnTo>
                    <a:pt x="229" y="10"/>
                  </a:lnTo>
                  <a:lnTo>
                    <a:pt x="274" y="7"/>
                  </a:lnTo>
                  <a:lnTo>
                    <a:pt x="319" y="4"/>
                  </a:lnTo>
                  <a:lnTo>
                    <a:pt x="363" y="2"/>
                  </a:lnTo>
                  <a:lnTo>
                    <a:pt x="408" y="1"/>
                  </a:lnTo>
                  <a:lnTo>
                    <a:pt x="453" y="0"/>
                  </a:lnTo>
                  <a:lnTo>
                    <a:pt x="496" y="0"/>
                  </a:lnTo>
                  <a:lnTo>
                    <a:pt x="541" y="1"/>
                  </a:lnTo>
                  <a:lnTo>
                    <a:pt x="586" y="2"/>
                  </a:lnTo>
                  <a:lnTo>
                    <a:pt x="631" y="5"/>
                  </a:lnTo>
                  <a:lnTo>
                    <a:pt x="675" y="9"/>
                  </a:lnTo>
                  <a:lnTo>
                    <a:pt x="719" y="12"/>
                  </a:lnTo>
                  <a:lnTo>
                    <a:pt x="764" y="18"/>
                  </a:lnTo>
                  <a:lnTo>
                    <a:pt x="809" y="24"/>
                  </a:lnTo>
                  <a:lnTo>
                    <a:pt x="853" y="31"/>
                  </a:lnTo>
                  <a:lnTo>
                    <a:pt x="898" y="39"/>
                  </a:lnTo>
                  <a:lnTo>
                    <a:pt x="910" y="42"/>
                  </a:lnTo>
                  <a:lnTo>
                    <a:pt x="924" y="46"/>
                  </a:lnTo>
                  <a:lnTo>
                    <a:pt x="937" y="49"/>
                  </a:lnTo>
                  <a:lnTo>
                    <a:pt x="950" y="53"/>
                  </a:lnTo>
                  <a:lnTo>
                    <a:pt x="962" y="57"/>
                  </a:lnTo>
                  <a:lnTo>
                    <a:pt x="976" y="61"/>
                  </a:lnTo>
                  <a:lnTo>
                    <a:pt x="989" y="65"/>
                  </a:lnTo>
                  <a:lnTo>
                    <a:pt x="1001" y="71"/>
                  </a:lnTo>
                  <a:lnTo>
                    <a:pt x="1007" y="76"/>
                  </a:lnTo>
                  <a:lnTo>
                    <a:pt x="1014" y="80"/>
                  </a:lnTo>
                  <a:lnTo>
                    <a:pt x="1022" y="86"/>
                  </a:lnTo>
                  <a:lnTo>
                    <a:pt x="1029" y="93"/>
                  </a:lnTo>
                  <a:lnTo>
                    <a:pt x="1037" y="99"/>
                  </a:lnTo>
                  <a:lnTo>
                    <a:pt x="1044" y="107"/>
                  </a:lnTo>
                  <a:lnTo>
                    <a:pt x="1051" y="114"/>
                  </a:lnTo>
                  <a:lnTo>
                    <a:pt x="1057" y="122"/>
                  </a:lnTo>
                  <a:lnTo>
                    <a:pt x="1064" y="132"/>
                  </a:lnTo>
                  <a:lnTo>
                    <a:pt x="1069" y="147"/>
                  </a:lnTo>
                  <a:lnTo>
                    <a:pt x="1075" y="162"/>
                  </a:lnTo>
                  <a:lnTo>
                    <a:pt x="1082" y="177"/>
                  </a:lnTo>
                  <a:lnTo>
                    <a:pt x="1096" y="282"/>
                  </a:lnTo>
                  <a:lnTo>
                    <a:pt x="1102" y="384"/>
                  </a:lnTo>
                  <a:lnTo>
                    <a:pt x="1102" y="486"/>
                  </a:lnTo>
                  <a:lnTo>
                    <a:pt x="1098" y="586"/>
                  </a:lnTo>
                  <a:lnTo>
                    <a:pt x="1089" y="595"/>
                  </a:lnTo>
                  <a:lnTo>
                    <a:pt x="1078" y="598"/>
                  </a:lnTo>
                  <a:lnTo>
                    <a:pt x="1069" y="602"/>
                  </a:lnTo>
                  <a:lnTo>
                    <a:pt x="1059" y="604"/>
                  </a:lnTo>
                  <a:lnTo>
                    <a:pt x="1050" y="606"/>
                  </a:lnTo>
                  <a:lnTo>
                    <a:pt x="1039" y="609"/>
                  </a:lnTo>
                  <a:lnTo>
                    <a:pt x="1029" y="611"/>
                  </a:lnTo>
                  <a:lnTo>
                    <a:pt x="1019" y="615"/>
                  </a:lnTo>
                  <a:lnTo>
                    <a:pt x="1008" y="618"/>
                  </a:lnTo>
                  <a:lnTo>
                    <a:pt x="1003" y="624"/>
                  </a:lnTo>
                  <a:lnTo>
                    <a:pt x="1001" y="682"/>
                  </a:lnTo>
                  <a:lnTo>
                    <a:pt x="1001" y="740"/>
                  </a:lnTo>
                  <a:lnTo>
                    <a:pt x="1001" y="798"/>
                  </a:lnTo>
                  <a:lnTo>
                    <a:pt x="1001" y="856"/>
                  </a:lnTo>
                  <a:lnTo>
                    <a:pt x="1004" y="862"/>
                  </a:lnTo>
                  <a:lnTo>
                    <a:pt x="1007" y="866"/>
                  </a:lnTo>
                  <a:lnTo>
                    <a:pt x="1011" y="868"/>
                  </a:lnTo>
                  <a:lnTo>
                    <a:pt x="1016" y="869"/>
                  </a:lnTo>
                  <a:lnTo>
                    <a:pt x="1021" y="869"/>
                  </a:lnTo>
                  <a:lnTo>
                    <a:pt x="1027" y="870"/>
                  </a:lnTo>
                  <a:lnTo>
                    <a:pt x="1032" y="870"/>
                  </a:lnTo>
                  <a:lnTo>
                    <a:pt x="1038" y="872"/>
                  </a:lnTo>
                  <a:lnTo>
                    <a:pt x="1044" y="887"/>
                  </a:lnTo>
                  <a:lnTo>
                    <a:pt x="1046" y="903"/>
                  </a:lnTo>
                  <a:lnTo>
                    <a:pt x="1045" y="922"/>
                  </a:lnTo>
                  <a:lnTo>
                    <a:pt x="1043" y="941"/>
                  </a:lnTo>
                  <a:lnTo>
                    <a:pt x="1039" y="948"/>
                  </a:lnTo>
                  <a:lnTo>
                    <a:pt x="1034" y="952"/>
                  </a:lnTo>
                  <a:lnTo>
                    <a:pt x="1027" y="956"/>
                  </a:lnTo>
                  <a:lnTo>
                    <a:pt x="1019" y="965"/>
                  </a:lnTo>
                  <a:lnTo>
                    <a:pt x="1013" y="966"/>
                  </a:lnTo>
                  <a:lnTo>
                    <a:pt x="1009" y="968"/>
                  </a:lnTo>
                  <a:lnTo>
                    <a:pt x="1005" y="970"/>
                  </a:lnTo>
                  <a:lnTo>
                    <a:pt x="998" y="971"/>
                  </a:lnTo>
                  <a:lnTo>
                    <a:pt x="991" y="979"/>
                  </a:lnTo>
                  <a:lnTo>
                    <a:pt x="983" y="983"/>
                  </a:lnTo>
                  <a:lnTo>
                    <a:pt x="976" y="984"/>
                  </a:lnTo>
                  <a:lnTo>
                    <a:pt x="968" y="984"/>
                  </a:lnTo>
                  <a:lnTo>
                    <a:pt x="960" y="984"/>
                  </a:lnTo>
                  <a:lnTo>
                    <a:pt x="951" y="984"/>
                  </a:lnTo>
                  <a:lnTo>
                    <a:pt x="943" y="985"/>
                  </a:lnTo>
                  <a:lnTo>
                    <a:pt x="934" y="986"/>
                  </a:lnTo>
                  <a:lnTo>
                    <a:pt x="924" y="990"/>
                  </a:lnTo>
                  <a:lnTo>
                    <a:pt x="923" y="1006"/>
                  </a:lnTo>
                  <a:lnTo>
                    <a:pt x="922" y="1022"/>
                  </a:lnTo>
                  <a:lnTo>
                    <a:pt x="922" y="1038"/>
                  </a:lnTo>
                  <a:lnTo>
                    <a:pt x="921" y="1054"/>
                  </a:lnTo>
                  <a:close/>
                </a:path>
              </a:pathLst>
            </a:custGeom>
            <a:solidFill>
              <a:srgbClr val="000000"/>
            </a:solidFill>
            <a:ln w="9525">
              <a:noFill/>
              <a:round/>
              <a:headEnd/>
              <a:tailEnd/>
            </a:ln>
          </p:spPr>
          <p:txBody>
            <a:bodyPr/>
            <a:lstStyle/>
            <a:p>
              <a:endParaRPr lang="en-US"/>
            </a:p>
          </p:txBody>
        </p:sp>
        <p:sp>
          <p:nvSpPr>
            <p:cNvPr id="14593" name="Freeform 86"/>
            <p:cNvSpPr>
              <a:spLocks/>
            </p:cNvSpPr>
            <p:nvPr/>
          </p:nvSpPr>
          <p:spPr bwMode="auto">
            <a:xfrm>
              <a:off x="2953" y="2640"/>
              <a:ext cx="200" cy="87"/>
            </a:xfrm>
            <a:custGeom>
              <a:avLst/>
              <a:gdLst>
                <a:gd name="T0" fmla="*/ 385 w 399"/>
                <a:gd name="T1" fmla="*/ 174 h 174"/>
                <a:gd name="T2" fmla="*/ 363 w 399"/>
                <a:gd name="T3" fmla="*/ 172 h 174"/>
                <a:gd name="T4" fmla="*/ 340 w 399"/>
                <a:gd name="T5" fmla="*/ 170 h 174"/>
                <a:gd name="T6" fmla="*/ 317 w 399"/>
                <a:gd name="T7" fmla="*/ 168 h 174"/>
                <a:gd name="T8" fmla="*/ 294 w 399"/>
                <a:gd name="T9" fmla="*/ 168 h 174"/>
                <a:gd name="T10" fmla="*/ 271 w 399"/>
                <a:gd name="T11" fmla="*/ 167 h 174"/>
                <a:gd name="T12" fmla="*/ 247 w 399"/>
                <a:gd name="T13" fmla="*/ 167 h 174"/>
                <a:gd name="T14" fmla="*/ 224 w 399"/>
                <a:gd name="T15" fmla="*/ 167 h 174"/>
                <a:gd name="T16" fmla="*/ 200 w 399"/>
                <a:gd name="T17" fmla="*/ 167 h 174"/>
                <a:gd name="T18" fmla="*/ 177 w 399"/>
                <a:gd name="T19" fmla="*/ 167 h 174"/>
                <a:gd name="T20" fmla="*/ 153 w 399"/>
                <a:gd name="T21" fmla="*/ 167 h 174"/>
                <a:gd name="T22" fmla="*/ 129 w 399"/>
                <a:gd name="T23" fmla="*/ 167 h 174"/>
                <a:gd name="T24" fmla="*/ 105 w 399"/>
                <a:gd name="T25" fmla="*/ 168 h 174"/>
                <a:gd name="T26" fmla="*/ 82 w 399"/>
                <a:gd name="T27" fmla="*/ 167 h 174"/>
                <a:gd name="T28" fmla="*/ 57 w 399"/>
                <a:gd name="T29" fmla="*/ 167 h 174"/>
                <a:gd name="T30" fmla="*/ 33 w 399"/>
                <a:gd name="T31" fmla="*/ 167 h 174"/>
                <a:gd name="T32" fmla="*/ 10 w 399"/>
                <a:gd name="T33" fmla="*/ 166 h 174"/>
                <a:gd name="T34" fmla="*/ 2 w 399"/>
                <a:gd name="T35" fmla="*/ 129 h 174"/>
                <a:gd name="T36" fmla="*/ 0 w 399"/>
                <a:gd name="T37" fmla="*/ 91 h 174"/>
                <a:gd name="T38" fmla="*/ 0 w 399"/>
                <a:gd name="T39" fmla="*/ 52 h 174"/>
                <a:gd name="T40" fmla="*/ 0 w 399"/>
                <a:gd name="T41" fmla="*/ 13 h 174"/>
                <a:gd name="T42" fmla="*/ 9 w 399"/>
                <a:gd name="T43" fmla="*/ 7 h 174"/>
                <a:gd name="T44" fmla="*/ 31 w 399"/>
                <a:gd name="T45" fmla="*/ 5 h 174"/>
                <a:gd name="T46" fmla="*/ 53 w 399"/>
                <a:gd name="T47" fmla="*/ 3 h 174"/>
                <a:gd name="T48" fmla="*/ 75 w 399"/>
                <a:gd name="T49" fmla="*/ 1 h 174"/>
                <a:gd name="T50" fmla="*/ 95 w 399"/>
                <a:gd name="T51" fmla="*/ 0 h 174"/>
                <a:gd name="T52" fmla="*/ 117 w 399"/>
                <a:gd name="T53" fmla="*/ 0 h 174"/>
                <a:gd name="T54" fmla="*/ 139 w 399"/>
                <a:gd name="T55" fmla="*/ 0 h 174"/>
                <a:gd name="T56" fmla="*/ 161 w 399"/>
                <a:gd name="T57" fmla="*/ 0 h 174"/>
                <a:gd name="T58" fmla="*/ 182 w 399"/>
                <a:gd name="T59" fmla="*/ 0 h 174"/>
                <a:gd name="T60" fmla="*/ 204 w 399"/>
                <a:gd name="T61" fmla="*/ 1 h 174"/>
                <a:gd name="T62" fmla="*/ 225 w 399"/>
                <a:gd name="T63" fmla="*/ 3 h 174"/>
                <a:gd name="T64" fmla="*/ 247 w 399"/>
                <a:gd name="T65" fmla="*/ 5 h 174"/>
                <a:gd name="T66" fmla="*/ 269 w 399"/>
                <a:gd name="T67" fmla="*/ 6 h 174"/>
                <a:gd name="T68" fmla="*/ 291 w 399"/>
                <a:gd name="T69" fmla="*/ 7 h 174"/>
                <a:gd name="T70" fmla="*/ 313 w 399"/>
                <a:gd name="T71" fmla="*/ 10 h 174"/>
                <a:gd name="T72" fmla="*/ 336 w 399"/>
                <a:gd name="T73" fmla="*/ 11 h 174"/>
                <a:gd name="T74" fmla="*/ 358 w 399"/>
                <a:gd name="T75" fmla="*/ 12 h 174"/>
                <a:gd name="T76" fmla="*/ 365 w 399"/>
                <a:gd name="T77" fmla="*/ 14 h 174"/>
                <a:gd name="T78" fmla="*/ 373 w 399"/>
                <a:gd name="T79" fmla="*/ 14 h 174"/>
                <a:gd name="T80" fmla="*/ 382 w 399"/>
                <a:gd name="T81" fmla="*/ 16 h 174"/>
                <a:gd name="T82" fmla="*/ 390 w 399"/>
                <a:gd name="T83" fmla="*/ 20 h 174"/>
                <a:gd name="T84" fmla="*/ 392 w 399"/>
                <a:gd name="T85" fmla="*/ 54 h 174"/>
                <a:gd name="T86" fmla="*/ 396 w 399"/>
                <a:gd name="T87" fmla="*/ 88 h 174"/>
                <a:gd name="T88" fmla="*/ 398 w 399"/>
                <a:gd name="T89" fmla="*/ 122 h 174"/>
                <a:gd name="T90" fmla="*/ 399 w 399"/>
                <a:gd name="T91" fmla="*/ 157 h 174"/>
                <a:gd name="T92" fmla="*/ 385 w 399"/>
                <a:gd name="T93" fmla="*/ 174 h 17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99"/>
                <a:gd name="T142" fmla="*/ 0 h 174"/>
                <a:gd name="T143" fmla="*/ 399 w 399"/>
                <a:gd name="T144" fmla="*/ 174 h 17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99" h="174">
                  <a:moveTo>
                    <a:pt x="385" y="174"/>
                  </a:moveTo>
                  <a:lnTo>
                    <a:pt x="363" y="172"/>
                  </a:lnTo>
                  <a:lnTo>
                    <a:pt x="340" y="170"/>
                  </a:lnTo>
                  <a:lnTo>
                    <a:pt x="317" y="168"/>
                  </a:lnTo>
                  <a:lnTo>
                    <a:pt x="294" y="168"/>
                  </a:lnTo>
                  <a:lnTo>
                    <a:pt x="271" y="167"/>
                  </a:lnTo>
                  <a:lnTo>
                    <a:pt x="247" y="167"/>
                  </a:lnTo>
                  <a:lnTo>
                    <a:pt x="224" y="167"/>
                  </a:lnTo>
                  <a:lnTo>
                    <a:pt x="200" y="167"/>
                  </a:lnTo>
                  <a:lnTo>
                    <a:pt x="177" y="167"/>
                  </a:lnTo>
                  <a:lnTo>
                    <a:pt x="153" y="167"/>
                  </a:lnTo>
                  <a:lnTo>
                    <a:pt x="129" y="167"/>
                  </a:lnTo>
                  <a:lnTo>
                    <a:pt x="105" y="168"/>
                  </a:lnTo>
                  <a:lnTo>
                    <a:pt x="82" y="167"/>
                  </a:lnTo>
                  <a:lnTo>
                    <a:pt x="57" y="167"/>
                  </a:lnTo>
                  <a:lnTo>
                    <a:pt x="33" y="167"/>
                  </a:lnTo>
                  <a:lnTo>
                    <a:pt x="10" y="166"/>
                  </a:lnTo>
                  <a:lnTo>
                    <a:pt x="2" y="129"/>
                  </a:lnTo>
                  <a:lnTo>
                    <a:pt x="0" y="91"/>
                  </a:lnTo>
                  <a:lnTo>
                    <a:pt x="0" y="52"/>
                  </a:lnTo>
                  <a:lnTo>
                    <a:pt x="0" y="13"/>
                  </a:lnTo>
                  <a:lnTo>
                    <a:pt x="9" y="7"/>
                  </a:lnTo>
                  <a:lnTo>
                    <a:pt x="31" y="5"/>
                  </a:lnTo>
                  <a:lnTo>
                    <a:pt x="53" y="3"/>
                  </a:lnTo>
                  <a:lnTo>
                    <a:pt x="75" y="1"/>
                  </a:lnTo>
                  <a:lnTo>
                    <a:pt x="95" y="0"/>
                  </a:lnTo>
                  <a:lnTo>
                    <a:pt x="117" y="0"/>
                  </a:lnTo>
                  <a:lnTo>
                    <a:pt x="139" y="0"/>
                  </a:lnTo>
                  <a:lnTo>
                    <a:pt x="161" y="0"/>
                  </a:lnTo>
                  <a:lnTo>
                    <a:pt x="182" y="0"/>
                  </a:lnTo>
                  <a:lnTo>
                    <a:pt x="204" y="1"/>
                  </a:lnTo>
                  <a:lnTo>
                    <a:pt x="225" y="3"/>
                  </a:lnTo>
                  <a:lnTo>
                    <a:pt x="247" y="5"/>
                  </a:lnTo>
                  <a:lnTo>
                    <a:pt x="269" y="6"/>
                  </a:lnTo>
                  <a:lnTo>
                    <a:pt x="291" y="7"/>
                  </a:lnTo>
                  <a:lnTo>
                    <a:pt x="313" y="10"/>
                  </a:lnTo>
                  <a:lnTo>
                    <a:pt x="336" y="11"/>
                  </a:lnTo>
                  <a:lnTo>
                    <a:pt x="358" y="12"/>
                  </a:lnTo>
                  <a:lnTo>
                    <a:pt x="365" y="14"/>
                  </a:lnTo>
                  <a:lnTo>
                    <a:pt x="373" y="14"/>
                  </a:lnTo>
                  <a:lnTo>
                    <a:pt x="382" y="16"/>
                  </a:lnTo>
                  <a:lnTo>
                    <a:pt x="390" y="20"/>
                  </a:lnTo>
                  <a:lnTo>
                    <a:pt x="392" y="54"/>
                  </a:lnTo>
                  <a:lnTo>
                    <a:pt x="396" y="88"/>
                  </a:lnTo>
                  <a:lnTo>
                    <a:pt x="398" y="122"/>
                  </a:lnTo>
                  <a:lnTo>
                    <a:pt x="399" y="157"/>
                  </a:lnTo>
                  <a:lnTo>
                    <a:pt x="385" y="174"/>
                  </a:lnTo>
                  <a:close/>
                </a:path>
              </a:pathLst>
            </a:custGeom>
            <a:solidFill>
              <a:schemeClr val="tx2"/>
            </a:solidFill>
            <a:ln w="9525">
              <a:noFill/>
              <a:round/>
              <a:headEnd/>
              <a:tailEnd/>
            </a:ln>
          </p:spPr>
          <p:txBody>
            <a:bodyPr/>
            <a:lstStyle/>
            <a:p>
              <a:endParaRPr lang="en-US"/>
            </a:p>
          </p:txBody>
        </p:sp>
        <p:sp>
          <p:nvSpPr>
            <p:cNvPr id="14594" name="Freeform 87"/>
            <p:cNvSpPr>
              <a:spLocks/>
            </p:cNvSpPr>
            <p:nvPr/>
          </p:nvSpPr>
          <p:spPr bwMode="auto">
            <a:xfrm>
              <a:off x="3158" y="2536"/>
              <a:ext cx="140" cy="175"/>
            </a:xfrm>
            <a:custGeom>
              <a:avLst/>
              <a:gdLst>
                <a:gd name="T0" fmla="*/ 7 w 281"/>
                <a:gd name="T1" fmla="*/ 350 h 350"/>
                <a:gd name="T2" fmla="*/ 6 w 281"/>
                <a:gd name="T3" fmla="*/ 319 h 350"/>
                <a:gd name="T4" fmla="*/ 5 w 281"/>
                <a:gd name="T5" fmla="*/ 288 h 350"/>
                <a:gd name="T6" fmla="*/ 3 w 281"/>
                <a:gd name="T7" fmla="*/ 258 h 350"/>
                <a:gd name="T8" fmla="*/ 0 w 281"/>
                <a:gd name="T9" fmla="*/ 226 h 350"/>
                <a:gd name="T10" fmla="*/ 14 w 281"/>
                <a:gd name="T11" fmla="*/ 214 h 350"/>
                <a:gd name="T12" fmla="*/ 29 w 281"/>
                <a:gd name="T13" fmla="*/ 200 h 350"/>
                <a:gd name="T14" fmla="*/ 45 w 281"/>
                <a:gd name="T15" fmla="*/ 186 h 350"/>
                <a:gd name="T16" fmla="*/ 63 w 281"/>
                <a:gd name="T17" fmla="*/ 173 h 350"/>
                <a:gd name="T18" fmla="*/ 81 w 281"/>
                <a:gd name="T19" fmla="*/ 158 h 350"/>
                <a:gd name="T20" fmla="*/ 98 w 281"/>
                <a:gd name="T21" fmla="*/ 142 h 350"/>
                <a:gd name="T22" fmla="*/ 118 w 281"/>
                <a:gd name="T23" fmla="*/ 127 h 350"/>
                <a:gd name="T24" fmla="*/ 136 w 281"/>
                <a:gd name="T25" fmla="*/ 110 h 350"/>
                <a:gd name="T26" fmla="*/ 155 w 281"/>
                <a:gd name="T27" fmla="*/ 96 h 350"/>
                <a:gd name="T28" fmla="*/ 173 w 281"/>
                <a:gd name="T29" fmla="*/ 79 h 350"/>
                <a:gd name="T30" fmla="*/ 191 w 281"/>
                <a:gd name="T31" fmla="*/ 64 h 350"/>
                <a:gd name="T32" fmla="*/ 210 w 281"/>
                <a:gd name="T33" fmla="*/ 49 h 350"/>
                <a:gd name="T34" fmla="*/ 227 w 281"/>
                <a:gd name="T35" fmla="*/ 36 h 350"/>
                <a:gd name="T36" fmla="*/ 244 w 281"/>
                <a:gd name="T37" fmla="*/ 23 h 350"/>
                <a:gd name="T38" fmla="*/ 259 w 281"/>
                <a:gd name="T39" fmla="*/ 11 h 350"/>
                <a:gd name="T40" fmla="*/ 274 w 281"/>
                <a:gd name="T41" fmla="*/ 0 h 350"/>
                <a:gd name="T42" fmla="*/ 278 w 281"/>
                <a:gd name="T43" fmla="*/ 3 h 350"/>
                <a:gd name="T44" fmla="*/ 280 w 281"/>
                <a:gd name="T45" fmla="*/ 10 h 350"/>
                <a:gd name="T46" fmla="*/ 280 w 281"/>
                <a:gd name="T47" fmla="*/ 20 h 350"/>
                <a:gd name="T48" fmla="*/ 280 w 281"/>
                <a:gd name="T49" fmla="*/ 29 h 350"/>
                <a:gd name="T50" fmla="*/ 281 w 281"/>
                <a:gd name="T51" fmla="*/ 37 h 350"/>
                <a:gd name="T52" fmla="*/ 265 w 281"/>
                <a:gd name="T53" fmla="*/ 56 h 350"/>
                <a:gd name="T54" fmla="*/ 249 w 281"/>
                <a:gd name="T55" fmla="*/ 76 h 350"/>
                <a:gd name="T56" fmla="*/ 233 w 281"/>
                <a:gd name="T57" fmla="*/ 96 h 350"/>
                <a:gd name="T58" fmla="*/ 216 w 281"/>
                <a:gd name="T59" fmla="*/ 115 h 350"/>
                <a:gd name="T60" fmla="*/ 199 w 281"/>
                <a:gd name="T61" fmla="*/ 135 h 350"/>
                <a:gd name="T62" fmla="*/ 182 w 281"/>
                <a:gd name="T63" fmla="*/ 154 h 350"/>
                <a:gd name="T64" fmla="*/ 165 w 281"/>
                <a:gd name="T65" fmla="*/ 174 h 350"/>
                <a:gd name="T66" fmla="*/ 149 w 281"/>
                <a:gd name="T67" fmla="*/ 193 h 350"/>
                <a:gd name="T68" fmla="*/ 132 w 281"/>
                <a:gd name="T69" fmla="*/ 213 h 350"/>
                <a:gd name="T70" fmla="*/ 114 w 281"/>
                <a:gd name="T71" fmla="*/ 233 h 350"/>
                <a:gd name="T72" fmla="*/ 97 w 281"/>
                <a:gd name="T73" fmla="*/ 252 h 350"/>
                <a:gd name="T74" fmla="*/ 80 w 281"/>
                <a:gd name="T75" fmla="*/ 272 h 350"/>
                <a:gd name="T76" fmla="*/ 63 w 281"/>
                <a:gd name="T77" fmla="*/ 291 h 350"/>
                <a:gd name="T78" fmla="*/ 46 w 281"/>
                <a:gd name="T79" fmla="*/ 310 h 350"/>
                <a:gd name="T80" fmla="*/ 29 w 281"/>
                <a:gd name="T81" fmla="*/ 328 h 350"/>
                <a:gd name="T82" fmla="*/ 13 w 281"/>
                <a:gd name="T83" fmla="*/ 346 h 350"/>
                <a:gd name="T84" fmla="*/ 7 w 281"/>
                <a:gd name="T85" fmla="*/ 350 h 35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81"/>
                <a:gd name="T130" fmla="*/ 0 h 350"/>
                <a:gd name="T131" fmla="*/ 281 w 281"/>
                <a:gd name="T132" fmla="*/ 350 h 35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81" h="350">
                  <a:moveTo>
                    <a:pt x="7" y="350"/>
                  </a:moveTo>
                  <a:lnTo>
                    <a:pt x="6" y="319"/>
                  </a:lnTo>
                  <a:lnTo>
                    <a:pt x="5" y="288"/>
                  </a:lnTo>
                  <a:lnTo>
                    <a:pt x="3" y="258"/>
                  </a:lnTo>
                  <a:lnTo>
                    <a:pt x="0" y="226"/>
                  </a:lnTo>
                  <a:lnTo>
                    <a:pt x="14" y="214"/>
                  </a:lnTo>
                  <a:lnTo>
                    <a:pt x="29" y="200"/>
                  </a:lnTo>
                  <a:lnTo>
                    <a:pt x="45" y="186"/>
                  </a:lnTo>
                  <a:lnTo>
                    <a:pt x="63" y="173"/>
                  </a:lnTo>
                  <a:lnTo>
                    <a:pt x="81" y="158"/>
                  </a:lnTo>
                  <a:lnTo>
                    <a:pt x="98" y="142"/>
                  </a:lnTo>
                  <a:lnTo>
                    <a:pt x="118" y="127"/>
                  </a:lnTo>
                  <a:lnTo>
                    <a:pt x="136" y="110"/>
                  </a:lnTo>
                  <a:lnTo>
                    <a:pt x="155" y="96"/>
                  </a:lnTo>
                  <a:lnTo>
                    <a:pt x="173" y="79"/>
                  </a:lnTo>
                  <a:lnTo>
                    <a:pt x="191" y="64"/>
                  </a:lnTo>
                  <a:lnTo>
                    <a:pt x="210" y="49"/>
                  </a:lnTo>
                  <a:lnTo>
                    <a:pt x="227" y="36"/>
                  </a:lnTo>
                  <a:lnTo>
                    <a:pt x="244" y="23"/>
                  </a:lnTo>
                  <a:lnTo>
                    <a:pt x="259" y="11"/>
                  </a:lnTo>
                  <a:lnTo>
                    <a:pt x="274" y="0"/>
                  </a:lnTo>
                  <a:lnTo>
                    <a:pt x="278" y="3"/>
                  </a:lnTo>
                  <a:lnTo>
                    <a:pt x="280" y="10"/>
                  </a:lnTo>
                  <a:lnTo>
                    <a:pt x="280" y="20"/>
                  </a:lnTo>
                  <a:lnTo>
                    <a:pt x="280" y="29"/>
                  </a:lnTo>
                  <a:lnTo>
                    <a:pt x="281" y="37"/>
                  </a:lnTo>
                  <a:lnTo>
                    <a:pt x="265" y="56"/>
                  </a:lnTo>
                  <a:lnTo>
                    <a:pt x="249" y="76"/>
                  </a:lnTo>
                  <a:lnTo>
                    <a:pt x="233" y="96"/>
                  </a:lnTo>
                  <a:lnTo>
                    <a:pt x="216" y="115"/>
                  </a:lnTo>
                  <a:lnTo>
                    <a:pt x="199" y="135"/>
                  </a:lnTo>
                  <a:lnTo>
                    <a:pt x="182" y="154"/>
                  </a:lnTo>
                  <a:lnTo>
                    <a:pt x="165" y="174"/>
                  </a:lnTo>
                  <a:lnTo>
                    <a:pt x="149" y="193"/>
                  </a:lnTo>
                  <a:lnTo>
                    <a:pt x="132" y="213"/>
                  </a:lnTo>
                  <a:lnTo>
                    <a:pt x="114" y="233"/>
                  </a:lnTo>
                  <a:lnTo>
                    <a:pt x="97" y="252"/>
                  </a:lnTo>
                  <a:lnTo>
                    <a:pt x="80" y="272"/>
                  </a:lnTo>
                  <a:lnTo>
                    <a:pt x="63" y="291"/>
                  </a:lnTo>
                  <a:lnTo>
                    <a:pt x="46" y="310"/>
                  </a:lnTo>
                  <a:lnTo>
                    <a:pt x="29" y="328"/>
                  </a:lnTo>
                  <a:lnTo>
                    <a:pt x="13" y="346"/>
                  </a:lnTo>
                  <a:lnTo>
                    <a:pt x="7" y="350"/>
                  </a:lnTo>
                  <a:close/>
                </a:path>
              </a:pathLst>
            </a:custGeom>
            <a:solidFill>
              <a:srgbClr val="355D97"/>
            </a:solidFill>
            <a:ln w="9525">
              <a:noFill/>
              <a:round/>
              <a:headEnd/>
              <a:tailEnd/>
            </a:ln>
          </p:spPr>
          <p:txBody>
            <a:bodyPr/>
            <a:lstStyle/>
            <a:p>
              <a:endParaRPr lang="en-US"/>
            </a:p>
          </p:txBody>
        </p:sp>
        <p:sp>
          <p:nvSpPr>
            <p:cNvPr id="14595" name="Freeform 88"/>
            <p:cNvSpPr>
              <a:spLocks/>
            </p:cNvSpPr>
            <p:nvPr/>
          </p:nvSpPr>
          <p:spPr bwMode="auto">
            <a:xfrm>
              <a:off x="2492" y="1602"/>
              <a:ext cx="491" cy="1106"/>
            </a:xfrm>
            <a:custGeom>
              <a:avLst/>
              <a:gdLst>
                <a:gd name="T0" fmla="*/ 803 w 982"/>
                <a:gd name="T1" fmla="*/ 2205 h 2212"/>
                <a:gd name="T2" fmla="*/ 665 w 982"/>
                <a:gd name="T3" fmla="*/ 2203 h 2212"/>
                <a:gd name="T4" fmla="*/ 527 w 982"/>
                <a:gd name="T5" fmla="*/ 2202 h 2212"/>
                <a:gd name="T6" fmla="*/ 389 w 982"/>
                <a:gd name="T7" fmla="*/ 2194 h 2212"/>
                <a:gd name="T8" fmla="*/ 285 w 982"/>
                <a:gd name="T9" fmla="*/ 2120 h 2212"/>
                <a:gd name="T10" fmla="*/ 197 w 982"/>
                <a:gd name="T11" fmla="*/ 2026 h 2212"/>
                <a:gd name="T12" fmla="*/ 112 w 982"/>
                <a:gd name="T13" fmla="*/ 1930 h 2212"/>
                <a:gd name="T14" fmla="*/ 25 w 982"/>
                <a:gd name="T15" fmla="*/ 1834 h 2212"/>
                <a:gd name="T16" fmla="*/ 0 w 982"/>
                <a:gd name="T17" fmla="*/ 1313 h 2212"/>
                <a:gd name="T18" fmla="*/ 28 w 982"/>
                <a:gd name="T19" fmla="*/ 1161 h 2212"/>
                <a:gd name="T20" fmla="*/ 61 w 982"/>
                <a:gd name="T21" fmla="*/ 1177 h 2212"/>
                <a:gd name="T22" fmla="*/ 93 w 982"/>
                <a:gd name="T23" fmla="*/ 1184 h 2212"/>
                <a:gd name="T24" fmla="*/ 124 w 982"/>
                <a:gd name="T25" fmla="*/ 1179 h 2212"/>
                <a:gd name="T26" fmla="*/ 150 w 982"/>
                <a:gd name="T27" fmla="*/ 1159 h 2212"/>
                <a:gd name="T28" fmla="*/ 170 w 982"/>
                <a:gd name="T29" fmla="*/ 1106 h 2212"/>
                <a:gd name="T30" fmla="*/ 148 w 982"/>
                <a:gd name="T31" fmla="*/ 1048 h 2212"/>
                <a:gd name="T32" fmla="*/ 98 w 982"/>
                <a:gd name="T33" fmla="*/ 1012 h 2212"/>
                <a:gd name="T34" fmla="*/ 55 w 982"/>
                <a:gd name="T35" fmla="*/ 1007 h 2212"/>
                <a:gd name="T36" fmla="*/ 22 w 982"/>
                <a:gd name="T37" fmla="*/ 1014 h 2212"/>
                <a:gd name="T38" fmla="*/ 12 w 982"/>
                <a:gd name="T39" fmla="*/ 837 h 2212"/>
                <a:gd name="T40" fmla="*/ 24 w 982"/>
                <a:gd name="T41" fmla="*/ 334 h 2212"/>
                <a:gd name="T42" fmla="*/ 63 w 982"/>
                <a:gd name="T43" fmla="*/ 119 h 2212"/>
                <a:gd name="T44" fmla="*/ 123 w 982"/>
                <a:gd name="T45" fmla="*/ 50 h 2212"/>
                <a:gd name="T46" fmla="*/ 257 w 982"/>
                <a:gd name="T47" fmla="*/ 8 h 2212"/>
                <a:gd name="T48" fmla="*/ 413 w 982"/>
                <a:gd name="T49" fmla="*/ 0 h 2212"/>
                <a:gd name="T50" fmla="*/ 572 w 982"/>
                <a:gd name="T51" fmla="*/ 10 h 2212"/>
                <a:gd name="T52" fmla="*/ 731 w 982"/>
                <a:gd name="T53" fmla="*/ 19 h 2212"/>
                <a:gd name="T54" fmla="*/ 788 w 982"/>
                <a:gd name="T55" fmla="*/ 27 h 2212"/>
                <a:gd name="T56" fmla="*/ 810 w 982"/>
                <a:gd name="T57" fmla="*/ 40 h 2212"/>
                <a:gd name="T58" fmla="*/ 875 w 982"/>
                <a:gd name="T59" fmla="*/ 101 h 2212"/>
                <a:gd name="T60" fmla="*/ 908 w 982"/>
                <a:gd name="T61" fmla="*/ 212 h 2212"/>
                <a:gd name="T62" fmla="*/ 915 w 982"/>
                <a:gd name="T63" fmla="*/ 516 h 2212"/>
                <a:gd name="T64" fmla="*/ 891 w 982"/>
                <a:gd name="T65" fmla="*/ 629 h 2212"/>
                <a:gd name="T66" fmla="*/ 864 w 982"/>
                <a:gd name="T67" fmla="*/ 654 h 2212"/>
                <a:gd name="T68" fmla="*/ 831 w 982"/>
                <a:gd name="T69" fmla="*/ 677 h 2212"/>
                <a:gd name="T70" fmla="*/ 800 w 982"/>
                <a:gd name="T71" fmla="*/ 704 h 2212"/>
                <a:gd name="T72" fmla="*/ 735 w 982"/>
                <a:gd name="T73" fmla="*/ 715 h 2212"/>
                <a:gd name="T74" fmla="*/ 661 w 982"/>
                <a:gd name="T75" fmla="*/ 713 h 2212"/>
                <a:gd name="T76" fmla="*/ 573 w 982"/>
                <a:gd name="T77" fmla="*/ 713 h 2212"/>
                <a:gd name="T78" fmla="*/ 486 w 982"/>
                <a:gd name="T79" fmla="*/ 712 h 2212"/>
                <a:gd name="T80" fmla="*/ 400 w 982"/>
                <a:gd name="T81" fmla="*/ 712 h 2212"/>
                <a:gd name="T82" fmla="*/ 315 w 982"/>
                <a:gd name="T83" fmla="*/ 710 h 2212"/>
                <a:gd name="T84" fmla="*/ 262 w 982"/>
                <a:gd name="T85" fmla="*/ 989 h 2212"/>
                <a:gd name="T86" fmla="*/ 235 w 982"/>
                <a:gd name="T87" fmla="*/ 1274 h 2212"/>
                <a:gd name="T88" fmla="*/ 199 w 982"/>
                <a:gd name="T89" fmla="*/ 1281 h 2212"/>
                <a:gd name="T90" fmla="*/ 174 w 982"/>
                <a:gd name="T91" fmla="*/ 1293 h 2212"/>
                <a:gd name="T92" fmla="*/ 168 w 982"/>
                <a:gd name="T93" fmla="*/ 1336 h 2212"/>
                <a:gd name="T94" fmla="*/ 178 w 982"/>
                <a:gd name="T95" fmla="*/ 1421 h 2212"/>
                <a:gd name="T96" fmla="*/ 356 w 982"/>
                <a:gd name="T97" fmla="*/ 1429 h 2212"/>
                <a:gd name="T98" fmla="*/ 533 w 982"/>
                <a:gd name="T99" fmla="*/ 1437 h 2212"/>
                <a:gd name="T100" fmla="*/ 711 w 982"/>
                <a:gd name="T101" fmla="*/ 1445 h 2212"/>
                <a:gd name="T102" fmla="*/ 889 w 982"/>
                <a:gd name="T103" fmla="*/ 1457 h 2212"/>
                <a:gd name="T104" fmla="*/ 922 w 982"/>
                <a:gd name="T105" fmla="*/ 1486 h 2212"/>
                <a:gd name="T106" fmla="*/ 957 w 982"/>
                <a:gd name="T107" fmla="*/ 1511 h 2212"/>
                <a:gd name="T108" fmla="*/ 975 w 982"/>
                <a:gd name="T109" fmla="*/ 1781 h 2212"/>
                <a:gd name="T110" fmla="*/ 982 w 982"/>
                <a:gd name="T111" fmla="*/ 2004 h 2212"/>
                <a:gd name="T112" fmla="*/ 957 w 982"/>
                <a:gd name="T113" fmla="*/ 2049 h 2212"/>
                <a:gd name="T114" fmla="*/ 929 w 982"/>
                <a:gd name="T115" fmla="*/ 2061 h 2212"/>
                <a:gd name="T116" fmla="*/ 908 w 982"/>
                <a:gd name="T117" fmla="*/ 2084 h 2212"/>
                <a:gd name="T118" fmla="*/ 906 w 982"/>
                <a:gd name="T119" fmla="*/ 2172 h 22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2"/>
                <a:gd name="T181" fmla="*/ 0 h 2212"/>
                <a:gd name="T182" fmla="*/ 982 w 982"/>
                <a:gd name="T183" fmla="*/ 2212 h 221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2" h="2212">
                  <a:moveTo>
                    <a:pt x="906" y="2212"/>
                  </a:moveTo>
                  <a:lnTo>
                    <a:pt x="871" y="2209"/>
                  </a:lnTo>
                  <a:lnTo>
                    <a:pt x="837" y="2206"/>
                  </a:lnTo>
                  <a:lnTo>
                    <a:pt x="803" y="2205"/>
                  </a:lnTo>
                  <a:lnTo>
                    <a:pt x="769" y="2204"/>
                  </a:lnTo>
                  <a:lnTo>
                    <a:pt x="734" y="2204"/>
                  </a:lnTo>
                  <a:lnTo>
                    <a:pt x="700" y="2203"/>
                  </a:lnTo>
                  <a:lnTo>
                    <a:pt x="665" y="2203"/>
                  </a:lnTo>
                  <a:lnTo>
                    <a:pt x="631" y="2203"/>
                  </a:lnTo>
                  <a:lnTo>
                    <a:pt x="596" y="2203"/>
                  </a:lnTo>
                  <a:lnTo>
                    <a:pt x="562" y="2202"/>
                  </a:lnTo>
                  <a:lnTo>
                    <a:pt x="527" y="2202"/>
                  </a:lnTo>
                  <a:lnTo>
                    <a:pt x="493" y="2201"/>
                  </a:lnTo>
                  <a:lnTo>
                    <a:pt x="458" y="2198"/>
                  </a:lnTo>
                  <a:lnTo>
                    <a:pt x="423" y="2196"/>
                  </a:lnTo>
                  <a:lnTo>
                    <a:pt x="389" y="2194"/>
                  </a:lnTo>
                  <a:lnTo>
                    <a:pt x="354" y="2189"/>
                  </a:lnTo>
                  <a:lnTo>
                    <a:pt x="330" y="2166"/>
                  </a:lnTo>
                  <a:lnTo>
                    <a:pt x="307" y="2143"/>
                  </a:lnTo>
                  <a:lnTo>
                    <a:pt x="285" y="2120"/>
                  </a:lnTo>
                  <a:lnTo>
                    <a:pt x="262" y="2097"/>
                  </a:lnTo>
                  <a:lnTo>
                    <a:pt x="240" y="2074"/>
                  </a:lnTo>
                  <a:lnTo>
                    <a:pt x="219" y="2050"/>
                  </a:lnTo>
                  <a:lnTo>
                    <a:pt x="197" y="2026"/>
                  </a:lnTo>
                  <a:lnTo>
                    <a:pt x="176" y="2003"/>
                  </a:lnTo>
                  <a:lnTo>
                    <a:pt x="154" y="1978"/>
                  </a:lnTo>
                  <a:lnTo>
                    <a:pt x="133" y="1954"/>
                  </a:lnTo>
                  <a:lnTo>
                    <a:pt x="112" y="1930"/>
                  </a:lnTo>
                  <a:lnTo>
                    <a:pt x="91" y="1906"/>
                  </a:lnTo>
                  <a:lnTo>
                    <a:pt x="69" y="1883"/>
                  </a:lnTo>
                  <a:lnTo>
                    <a:pt x="47" y="1859"/>
                  </a:lnTo>
                  <a:lnTo>
                    <a:pt x="25" y="1834"/>
                  </a:lnTo>
                  <a:lnTo>
                    <a:pt x="3" y="1810"/>
                  </a:lnTo>
                  <a:lnTo>
                    <a:pt x="1" y="1646"/>
                  </a:lnTo>
                  <a:lnTo>
                    <a:pt x="0" y="1479"/>
                  </a:lnTo>
                  <a:lnTo>
                    <a:pt x="0" y="1313"/>
                  </a:lnTo>
                  <a:lnTo>
                    <a:pt x="3" y="1147"/>
                  </a:lnTo>
                  <a:lnTo>
                    <a:pt x="12" y="1152"/>
                  </a:lnTo>
                  <a:lnTo>
                    <a:pt x="20" y="1156"/>
                  </a:lnTo>
                  <a:lnTo>
                    <a:pt x="28" y="1161"/>
                  </a:lnTo>
                  <a:lnTo>
                    <a:pt x="36" y="1164"/>
                  </a:lnTo>
                  <a:lnTo>
                    <a:pt x="44" y="1169"/>
                  </a:lnTo>
                  <a:lnTo>
                    <a:pt x="53" y="1174"/>
                  </a:lnTo>
                  <a:lnTo>
                    <a:pt x="61" y="1177"/>
                  </a:lnTo>
                  <a:lnTo>
                    <a:pt x="70" y="1182"/>
                  </a:lnTo>
                  <a:lnTo>
                    <a:pt x="78" y="1183"/>
                  </a:lnTo>
                  <a:lnTo>
                    <a:pt x="86" y="1184"/>
                  </a:lnTo>
                  <a:lnTo>
                    <a:pt x="93" y="1184"/>
                  </a:lnTo>
                  <a:lnTo>
                    <a:pt x="101" y="1184"/>
                  </a:lnTo>
                  <a:lnTo>
                    <a:pt x="109" y="1184"/>
                  </a:lnTo>
                  <a:lnTo>
                    <a:pt x="117" y="1182"/>
                  </a:lnTo>
                  <a:lnTo>
                    <a:pt x="124" y="1179"/>
                  </a:lnTo>
                  <a:lnTo>
                    <a:pt x="132" y="1176"/>
                  </a:lnTo>
                  <a:lnTo>
                    <a:pt x="138" y="1172"/>
                  </a:lnTo>
                  <a:lnTo>
                    <a:pt x="144" y="1167"/>
                  </a:lnTo>
                  <a:lnTo>
                    <a:pt x="150" y="1159"/>
                  </a:lnTo>
                  <a:lnTo>
                    <a:pt x="156" y="1152"/>
                  </a:lnTo>
                  <a:lnTo>
                    <a:pt x="163" y="1138"/>
                  </a:lnTo>
                  <a:lnTo>
                    <a:pt x="168" y="1122"/>
                  </a:lnTo>
                  <a:lnTo>
                    <a:pt x="170" y="1106"/>
                  </a:lnTo>
                  <a:lnTo>
                    <a:pt x="170" y="1090"/>
                  </a:lnTo>
                  <a:lnTo>
                    <a:pt x="165" y="1075"/>
                  </a:lnTo>
                  <a:lnTo>
                    <a:pt x="158" y="1061"/>
                  </a:lnTo>
                  <a:lnTo>
                    <a:pt x="148" y="1048"/>
                  </a:lnTo>
                  <a:lnTo>
                    <a:pt x="138" y="1037"/>
                  </a:lnTo>
                  <a:lnTo>
                    <a:pt x="127" y="1027"/>
                  </a:lnTo>
                  <a:lnTo>
                    <a:pt x="113" y="1019"/>
                  </a:lnTo>
                  <a:lnTo>
                    <a:pt x="98" y="1012"/>
                  </a:lnTo>
                  <a:lnTo>
                    <a:pt x="81" y="1005"/>
                  </a:lnTo>
                  <a:lnTo>
                    <a:pt x="72" y="1005"/>
                  </a:lnTo>
                  <a:lnTo>
                    <a:pt x="63" y="1005"/>
                  </a:lnTo>
                  <a:lnTo>
                    <a:pt x="55" y="1007"/>
                  </a:lnTo>
                  <a:lnTo>
                    <a:pt x="47" y="1007"/>
                  </a:lnTo>
                  <a:lnTo>
                    <a:pt x="38" y="1009"/>
                  </a:lnTo>
                  <a:lnTo>
                    <a:pt x="30" y="1011"/>
                  </a:lnTo>
                  <a:lnTo>
                    <a:pt x="22" y="1014"/>
                  </a:lnTo>
                  <a:lnTo>
                    <a:pt x="14" y="1018"/>
                  </a:lnTo>
                  <a:lnTo>
                    <a:pt x="9" y="958"/>
                  </a:lnTo>
                  <a:lnTo>
                    <a:pt x="10" y="898"/>
                  </a:lnTo>
                  <a:lnTo>
                    <a:pt x="12" y="837"/>
                  </a:lnTo>
                  <a:lnTo>
                    <a:pt x="13" y="776"/>
                  </a:lnTo>
                  <a:lnTo>
                    <a:pt x="18" y="627"/>
                  </a:lnTo>
                  <a:lnTo>
                    <a:pt x="20" y="479"/>
                  </a:lnTo>
                  <a:lnTo>
                    <a:pt x="24" y="334"/>
                  </a:lnTo>
                  <a:lnTo>
                    <a:pt x="39" y="189"/>
                  </a:lnTo>
                  <a:lnTo>
                    <a:pt x="45" y="164"/>
                  </a:lnTo>
                  <a:lnTo>
                    <a:pt x="54" y="141"/>
                  </a:lnTo>
                  <a:lnTo>
                    <a:pt x="63" y="119"/>
                  </a:lnTo>
                  <a:lnTo>
                    <a:pt x="76" y="99"/>
                  </a:lnTo>
                  <a:lnTo>
                    <a:pt x="90" y="82"/>
                  </a:lnTo>
                  <a:lnTo>
                    <a:pt x="106" y="65"/>
                  </a:lnTo>
                  <a:lnTo>
                    <a:pt x="123" y="50"/>
                  </a:lnTo>
                  <a:lnTo>
                    <a:pt x="143" y="35"/>
                  </a:lnTo>
                  <a:lnTo>
                    <a:pt x="181" y="23"/>
                  </a:lnTo>
                  <a:lnTo>
                    <a:pt x="219" y="14"/>
                  </a:lnTo>
                  <a:lnTo>
                    <a:pt x="257" y="8"/>
                  </a:lnTo>
                  <a:lnTo>
                    <a:pt x="296" y="4"/>
                  </a:lnTo>
                  <a:lnTo>
                    <a:pt x="334" y="2"/>
                  </a:lnTo>
                  <a:lnTo>
                    <a:pt x="373" y="0"/>
                  </a:lnTo>
                  <a:lnTo>
                    <a:pt x="413" y="0"/>
                  </a:lnTo>
                  <a:lnTo>
                    <a:pt x="452" y="2"/>
                  </a:lnTo>
                  <a:lnTo>
                    <a:pt x="493" y="4"/>
                  </a:lnTo>
                  <a:lnTo>
                    <a:pt x="532" y="6"/>
                  </a:lnTo>
                  <a:lnTo>
                    <a:pt x="572" y="10"/>
                  </a:lnTo>
                  <a:lnTo>
                    <a:pt x="611" y="12"/>
                  </a:lnTo>
                  <a:lnTo>
                    <a:pt x="651" y="15"/>
                  </a:lnTo>
                  <a:lnTo>
                    <a:pt x="690" y="18"/>
                  </a:lnTo>
                  <a:lnTo>
                    <a:pt x="731" y="19"/>
                  </a:lnTo>
                  <a:lnTo>
                    <a:pt x="770" y="20"/>
                  </a:lnTo>
                  <a:lnTo>
                    <a:pt x="777" y="22"/>
                  </a:lnTo>
                  <a:lnTo>
                    <a:pt x="782" y="25"/>
                  </a:lnTo>
                  <a:lnTo>
                    <a:pt x="788" y="27"/>
                  </a:lnTo>
                  <a:lnTo>
                    <a:pt x="793" y="30"/>
                  </a:lnTo>
                  <a:lnTo>
                    <a:pt x="799" y="34"/>
                  </a:lnTo>
                  <a:lnTo>
                    <a:pt x="804" y="37"/>
                  </a:lnTo>
                  <a:lnTo>
                    <a:pt x="810" y="40"/>
                  </a:lnTo>
                  <a:lnTo>
                    <a:pt x="818" y="42"/>
                  </a:lnTo>
                  <a:lnTo>
                    <a:pt x="841" y="58"/>
                  </a:lnTo>
                  <a:lnTo>
                    <a:pt x="860" y="78"/>
                  </a:lnTo>
                  <a:lnTo>
                    <a:pt x="875" y="101"/>
                  </a:lnTo>
                  <a:lnTo>
                    <a:pt x="886" y="126"/>
                  </a:lnTo>
                  <a:lnTo>
                    <a:pt x="895" y="154"/>
                  </a:lnTo>
                  <a:lnTo>
                    <a:pt x="902" y="182"/>
                  </a:lnTo>
                  <a:lnTo>
                    <a:pt x="908" y="212"/>
                  </a:lnTo>
                  <a:lnTo>
                    <a:pt x="914" y="241"/>
                  </a:lnTo>
                  <a:lnTo>
                    <a:pt x="917" y="332"/>
                  </a:lnTo>
                  <a:lnTo>
                    <a:pt x="917" y="424"/>
                  </a:lnTo>
                  <a:lnTo>
                    <a:pt x="915" y="516"/>
                  </a:lnTo>
                  <a:lnTo>
                    <a:pt x="909" y="609"/>
                  </a:lnTo>
                  <a:lnTo>
                    <a:pt x="903" y="616"/>
                  </a:lnTo>
                  <a:lnTo>
                    <a:pt x="898" y="623"/>
                  </a:lnTo>
                  <a:lnTo>
                    <a:pt x="891" y="629"/>
                  </a:lnTo>
                  <a:lnTo>
                    <a:pt x="885" y="635"/>
                  </a:lnTo>
                  <a:lnTo>
                    <a:pt x="878" y="642"/>
                  </a:lnTo>
                  <a:lnTo>
                    <a:pt x="871" y="647"/>
                  </a:lnTo>
                  <a:lnTo>
                    <a:pt x="864" y="654"/>
                  </a:lnTo>
                  <a:lnTo>
                    <a:pt x="857" y="661"/>
                  </a:lnTo>
                  <a:lnTo>
                    <a:pt x="848" y="667"/>
                  </a:lnTo>
                  <a:lnTo>
                    <a:pt x="839" y="672"/>
                  </a:lnTo>
                  <a:lnTo>
                    <a:pt x="831" y="677"/>
                  </a:lnTo>
                  <a:lnTo>
                    <a:pt x="823" y="684"/>
                  </a:lnTo>
                  <a:lnTo>
                    <a:pt x="816" y="690"/>
                  </a:lnTo>
                  <a:lnTo>
                    <a:pt x="808" y="697"/>
                  </a:lnTo>
                  <a:lnTo>
                    <a:pt x="800" y="704"/>
                  </a:lnTo>
                  <a:lnTo>
                    <a:pt x="792" y="712"/>
                  </a:lnTo>
                  <a:lnTo>
                    <a:pt x="773" y="713"/>
                  </a:lnTo>
                  <a:lnTo>
                    <a:pt x="754" y="714"/>
                  </a:lnTo>
                  <a:lnTo>
                    <a:pt x="735" y="715"/>
                  </a:lnTo>
                  <a:lnTo>
                    <a:pt x="717" y="714"/>
                  </a:lnTo>
                  <a:lnTo>
                    <a:pt x="698" y="714"/>
                  </a:lnTo>
                  <a:lnTo>
                    <a:pt x="679" y="714"/>
                  </a:lnTo>
                  <a:lnTo>
                    <a:pt x="661" y="713"/>
                  </a:lnTo>
                  <a:lnTo>
                    <a:pt x="641" y="713"/>
                  </a:lnTo>
                  <a:lnTo>
                    <a:pt x="618" y="713"/>
                  </a:lnTo>
                  <a:lnTo>
                    <a:pt x="596" y="713"/>
                  </a:lnTo>
                  <a:lnTo>
                    <a:pt x="573" y="713"/>
                  </a:lnTo>
                  <a:lnTo>
                    <a:pt x="551" y="713"/>
                  </a:lnTo>
                  <a:lnTo>
                    <a:pt x="529" y="713"/>
                  </a:lnTo>
                  <a:lnTo>
                    <a:pt x="507" y="713"/>
                  </a:lnTo>
                  <a:lnTo>
                    <a:pt x="486" y="712"/>
                  </a:lnTo>
                  <a:lnTo>
                    <a:pt x="465" y="712"/>
                  </a:lnTo>
                  <a:lnTo>
                    <a:pt x="443" y="712"/>
                  </a:lnTo>
                  <a:lnTo>
                    <a:pt x="421" y="712"/>
                  </a:lnTo>
                  <a:lnTo>
                    <a:pt x="400" y="712"/>
                  </a:lnTo>
                  <a:lnTo>
                    <a:pt x="379" y="711"/>
                  </a:lnTo>
                  <a:lnTo>
                    <a:pt x="358" y="711"/>
                  </a:lnTo>
                  <a:lnTo>
                    <a:pt x="337" y="711"/>
                  </a:lnTo>
                  <a:lnTo>
                    <a:pt x="315" y="710"/>
                  </a:lnTo>
                  <a:lnTo>
                    <a:pt x="295" y="710"/>
                  </a:lnTo>
                  <a:lnTo>
                    <a:pt x="275" y="720"/>
                  </a:lnTo>
                  <a:lnTo>
                    <a:pt x="268" y="855"/>
                  </a:lnTo>
                  <a:lnTo>
                    <a:pt x="262" y="989"/>
                  </a:lnTo>
                  <a:lnTo>
                    <a:pt x="257" y="1125"/>
                  </a:lnTo>
                  <a:lnTo>
                    <a:pt x="250" y="1261"/>
                  </a:lnTo>
                  <a:lnTo>
                    <a:pt x="243" y="1271"/>
                  </a:lnTo>
                  <a:lnTo>
                    <a:pt x="235" y="1274"/>
                  </a:lnTo>
                  <a:lnTo>
                    <a:pt x="226" y="1276"/>
                  </a:lnTo>
                  <a:lnTo>
                    <a:pt x="216" y="1277"/>
                  </a:lnTo>
                  <a:lnTo>
                    <a:pt x="208" y="1278"/>
                  </a:lnTo>
                  <a:lnTo>
                    <a:pt x="199" y="1281"/>
                  </a:lnTo>
                  <a:lnTo>
                    <a:pt x="191" y="1282"/>
                  </a:lnTo>
                  <a:lnTo>
                    <a:pt x="183" y="1285"/>
                  </a:lnTo>
                  <a:lnTo>
                    <a:pt x="175" y="1289"/>
                  </a:lnTo>
                  <a:lnTo>
                    <a:pt x="174" y="1293"/>
                  </a:lnTo>
                  <a:lnTo>
                    <a:pt x="173" y="1299"/>
                  </a:lnTo>
                  <a:lnTo>
                    <a:pt x="170" y="1304"/>
                  </a:lnTo>
                  <a:lnTo>
                    <a:pt x="168" y="1311"/>
                  </a:lnTo>
                  <a:lnTo>
                    <a:pt x="168" y="1336"/>
                  </a:lnTo>
                  <a:lnTo>
                    <a:pt x="168" y="1360"/>
                  </a:lnTo>
                  <a:lnTo>
                    <a:pt x="168" y="1385"/>
                  </a:lnTo>
                  <a:lnTo>
                    <a:pt x="167" y="1413"/>
                  </a:lnTo>
                  <a:lnTo>
                    <a:pt x="178" y="1421"/>
                  </a:lnTo>
                  <a:lnTo>
                    <a:pt x="222" y="1423"/>
                  </a:lnTo>
                  <a:lnTo>
                    <a:pt x="267" y="1426"/>
                  </a:lnTo>
                  <a:lnTo>
                    <a:pt x="311" y="1428"/>
                  </a:lnTo>
                  <a:lnTo>
                    <a:pt x="356" y="1429"/>
                  </a:lnTo>
                  <a:lnTo>
                    <a:pt x="399" y="1431"/>
                  </a:lnTo>
                  <a:lnTo>
                    <a:pt x="444" y="1433"/>
                  </a:lnTo>
                  <a:lnTo>
                    <a:pt x="489" y="1435"/>
                  </a:lnTo>
                  <a:lnTo>
                    <a:pt x="533" y="1437"/>
                  </a:lnTo>
                  <a:lnTo>
                    <a:pt x="578" y="1438"/>
                  </a:lnTo>
                  <a:lnTo>
                    <a:pt x="623" y="1441"/>
                  </a:lnTo>
                  <a:lnTo>
                    <a:pt x="666" y="1443"/>
                  </a:lnTo>
                  <a:lnTo>
                    <a:pt x="711" y="1445"/>
                  </a:lnTo>
                  <a:lnTo>
                    <a:pt x="756" y="1448"/>
                  </a:lnTo>
                  <a:lnTo>
                    <a:pt x="801" y="1451"/>
                  </a:lnTo>
                  <a:lnTo>
                    <a:pt x="845" y="1453"/>
                  </a:lnTo>
                  <a:lnTo>
                    <a:pt x="889" y="1457"/>
                  </a:lnTo>
                  <a:lnTo>
                    <a:pt x="896" y="1468"/>
                  </a:lnTo>
                  <a:lnTo>
                    <a:pt x="904" y="1473"/>
                  </a:lnTo>
                  <a:lnTo>
                    <a:pt x="914" y="1480"/>
                  </a:lnTo>
                  <a:lnTo>
                    <a:pt x="922" y="1486"/>
                  </a:lnTo>
                  <a:lnTo>
                    <a:pt x="931" y="1492"/>
                  </a:lnTo>
                  <a:lnTo>
                    <a:pt x="939" y="1498"/>
                  </a:lnTo>
                  <a:lnTo>
                    <a:pt x="948" y="1505"/>
                  </a:lnTo>
                  <a:lnTo>
                    <a:pt x="957" y="1511"/>
                  </a:lnTo>
                  <a:lnTo>
                    <a:pt x="967" y="1517"/>
                  </a:lnTo>
                  <a:lnTo>
                    <a:pt x="971" y="1604"/>
                  </a:lnTo>
                  <a:lnTo>
                    <a:pt x="973" y="1693"/>
                  </a:lnTo>
                  <a:lnTo>
                    <a:pt x="975" y="1781"/>
                  </a:lnTo>
                  <a:lnTo>
                    <a:pt x="979" y="1870"/>
                  </a:lnTo>
                  <a:lnTo>
                    <a:pt x="980" y="1918"/>
                  </a:lnTo>
                  <a:lnTo>
                    <a:pt x="982" y="1963"/>
                  </a:lnTo>
                  <a:lnTo>
                    <a:pt x="982" y="2004"/>
                  </a:lnTo>
                  <a:lnTo>
                    <a:pt x="977" y="2039"/>
                  </a:lnTo>
                  <a:lnTo>
                    <a:pt x="971" y="2043"/>
                  </a:lnTo>
                  <a:lnTo>
                    <a:pt x="964" y="2045"/>
                  </a:lnTo>
                  <a:lnTo>
                    <a:pt x="957" y="2049"/>
                  </a:lnTo>
                  <a:lnTo>
                    <a:pt x="950" y="2051"/>
                  </a:lnTo>
                  <a:lnTo>
                    <a:pt x="944" y="2054"/>
                  </a:lnTo>
                  <a:lnTo>
                    <a:pt x="936" y="2058"/>
                  </a:lnTo>
                  <a:lnTo>
                    <a:pt x="929" y="2061"/>
                  </a:lnTo>
                  <a:lnTo>
                    <a:pt x="922" y="2065"/>
                  </a:lnTo>
                  <a:lnTo>
                    <a:pt x="917" y="2070"/>
                  </a:lnTo>
                  <a:lnTo>
                    <a:pt x="913" y="2076"/>
                  </a:lnTo>
                  <a:lnTo>
                    <a:pt x="908" y="2084"/>
                  </a:lnTo>
                  <a:lnTo>
                    <a:pt x="904" y="2095"/>
                  </a:lnTo>
                  <a:lnTo>
                    <a:pt x="904" y="2120"/>
                  </a:lnTo>
                  <a:lnTo>
                    <a:pt x="906" y="2145"/>
                  </a:lnTo>
                  <a:lnTo>
                    <a:pt x="906" y="2172"/>
                  </a:lnTo>
                  <a:lnTo>
                    <a:pt x="906" y="2197"/>
                  </a:lnTo>
                  <a:lnTo>
                    <a:pt x="906" y="2212"/>
                  </a:lnTo>
                  <a:close/>
                </a:path>
              </a:pathLst>
            </a:custGeom>
            <a:solidFill>
              <a:schemeClr val="tx2"/>
            </a:solidFill>
            <a:ln w="9525">
              <a:noFill/>
              <a:round/>
              <a:headEnd/>
              <a:tailEnd/>
            </a:ln>
          </p:spPr>
          <p:txBody>
            <a:bodyPr/>
            <a:lstStyle/>
            <a:p>
              <a:endParaRPr lang="en-US"/>
            </a:p>
          </p:txBody>
        </p:sp>
        <p:sp>
          <p:nvSpPr>
            <p:cNvPr id="14596" name="Freeform 89"/>
            <p:cNvSpPr>
              <a:spLocks/>
            </p:cNvSpPr>
            <p:nvPr/>
          </p:nvSpPr>
          <p:spPr bwMode="auto">
            <a:xfrm>
              <a:off x="2510" y="2610"/>
              <a:ext cx="142" cy="89"/>
            </a:xfrm>
            <a:custGeom>
              <a:avLst/>
              <a:gdLst>
                <a:gd name="T0" fmla="*/ 263 w 283"/>
                <a:gd name="T1" fmla="*/ 179 h 179"/>
                <a:gd name="T2" fmla="*/ 247 w 283"/>
                <a:gd name="T3" fmla="*/ 176 h 179"/>
                <a:gd name="T4" fmla="*/ 232 w 283"/>
                <a:gd name="T5" fmla="*/ 175 h 179"/>
                <a:gd name="T6" fmla="*/ 216 w 283"/>
                <a:gd name="T7" fmla="*/ 174 h 179"/>
                <a:gd name="T8" fmla="*/ 200 w 283"/>
                <a:gd name="T9" fmla="*/ 173 h 179"/>
                <a:gd name="T10" fmla="*/ 184 w 283"/>
                <a:gd name="T11" fmla="*/ 172 h 179"/>
                <a:gd name="T12" fmla="*/ 168 w 283"/>
                <a:gd name="T13" fmla="*/ 171 h 179"/>
                <a:gd name="T14" fmla="*/ 152 w 283"/>
                <a:gd name="T15" fmla="*/ 170 h 179"/>
                <a:gd name="T16" fmla="*/ 136 w 283"/>
                <a:gd name="T17" fmla="*/ 168 h 179"/>
                <a:gd name="T18" fmla="*/ 118 w 283"/>
                <a:gd name="T19" fmla="*/ 167 h 179"/>
                <a:gd name="T20" fmla="*/ 102 w 283"/>
                <a:gd name="T21" fmla="*/ 166 h 179"/>
                <a:gd name="T22" fmla="*/ 86 w 283"/>
                <a:gd name="T23" fmla="*/ 165 h 179"/>
                <a:gd name="T24" fmla="*/ 70 w 283"/>
                <a:gd name="T25" fmla="*/ 163 h 179"/>
                <a:gd name="T26" fmla="*/ 54 w 283"/>
                <a:gd name="T27" fmla="*/ 160 h 179"/>
                <a:gd name="T28" fmla="*/ 38 w 283"/>
                <a:gd name="T29" fmla="*/ 158 h 179"/>
                <a:gd name="T30" fmla="*/ 23 w 283"/>
                <a:gd name="T31" fmla="*/ 155 h 179"/>
                <a:gd name="T32" fmla="*/ 7 w 283"/>
                <a:gd name="T33" fmla="*/ 151 h 179"/>
                <a:gd name="T34" fmla="*/ 6 w 283"/>
                <a:gd name="T35" fmla="*/ 128 h 179"/>
                <a:gd name="T36" fmla="*/ 1 w 283"/>
                <a:gd name="T37" fmla="*/ 104 h 179"/>
                <a:gd name="T38" fmla="*/ 0 w 283"/>
                <a:gd name="T39" fmla="*/ 81 h 179"/>
                <a:gd name="T40" fmla="*/ 6 w 283"/>
                <a:gd name="T41" fmla="*/ 59 h 179"/>
                <a:gd name="T42" fmla="*/ 11 w 283"/>
                <a:gd name="T43" fmla="*/ 57 h 179"/>
                <a:gd name="T44" fmla="*/ 17 w 283"/>
                <a:gd name="T45" fmla="*/ 56 h 179"/>
                <a:gd name="T46" fmla="*/ 23 w 283"/>
                <a:gd name="T47" fmla="*/ 54 h 179"/>
                <a:gd name="T48" fmla="*/ 30 w 283"/>
                <a:gd name="T49" fmla="*/ 53 h 179"/>
                <a:gd name="T50" fmla="*/ 35 w 283"/>
                <a:gd name="T51" fmla="*/ 51 h 179"/>
                <a:gd name="T52" fmla="*/ 41 w 283"/>
                <a:gd name="T53" fmla="*/ 50 h 179"/>
                <a:gd name="T54" fmla="*/ 48 w 283"/>
                <a:gd name="T55" fmla="*/ 48 h 179"/>
                <a:gd name="T56" fmla="*/ 54 w 283"/>
                <a:gd name="T57" fmla="*/ 44 h 179"/>
                <a:gd name="T58" fmla="*/ 57 w 283"/>
                <a:gd name="T59" fmla="*/ 37 h 179"/>
                <a:gd name="T60" fmla="*/ 56 w 283"/>
                <a:gd name="T61" fmla="*/ 28 h 179"/>
                <a:gd name="T62" fmla="*/ 55 w 283"/>
                <a:gd name="T63" fmla="*/ 19 h 179"/>
                <a:gd name="T64" fmla="*/ 57 w 283"/>
                <a:gd name="T65" fmla="*/ 10 h 179"/>
                <a:gd name="T66" fmla="*/ 65 w 283"/>
                <a:gd name="T67" fmla="*/ 4 h 179"/>
                <a:gd name="T68" fmla="*/ 72 w 283"/>
                <a:gd name="T69" fmla="*/ 1 h 179"/>
                <a:gd name="T70" fmla="*/ 78 w 283"/>
                <a:gd name="T71" fmla="*/ 0 h 179"/>
                <a:gd name="T72" fmla="*/ 85 w 283"/>
                <a:gd name="T73" fmla="*/ 0 h 179"/>
                <a:gd name="T74" fmla="*/ 91 w 283"/>
                <a:gd name="T75" fmla="*/ 1 h 179"/>
                <a:gd name="T76" fmla="*/ 98 w 283"/>
                <a:gd name="T77" fmla="*/ 1 h 179"/>
                <a:gd name="T78" fmla="*/ 105 w 283"/>
                <a:gd name="T79" fmla="*/ 3 h 179"/>
                <a:gd name="T80" fmla="*/ 111 w 283"/>
                <a:gd name="T81" fmla="*/ 3 h 179"/>
                <a:gd name="T82" fmla="*/ 119 w 283"/>
                <a:gd name="T83" fmla="*/ 3 h 179"/>
                <a:gd name="T84" fmla="*/ 133 w 283"/>
                <a:gd name="T85" fmla="*/ 8 h 179"/>
                <a:gd name="T86" fmla="*/ 152 w 283"/>
                <a:gd name="T87" fmla="*/ 27 h 179"/>
                <a:gd name="T88" fmla="*/ 169 w 283"/>
                <a:gd name="T89" fmla="*/ 46 h 179"/>
                <a:gd name="T90" fmla="*/ 187 w 283"/>
                <a:gd name="T91" fmla="*/ 66 h 179"/>
                <a:gd name="T92" fmla="*/ 205 w 283"/>
                <a:gd name="T93" fmla="*/ 84 h 179"/>
                <a:gd name="T94" fmla="*/ 223 w 283"/>
                <a:gd name="T95" fmla="*/ 105 h 179"/>
                <a:gd name="T96" fmla="*/ 243 w 283"/>
                <a:gd name="T97" fmla="*/ 125 h 179"/>
                <a:gd name="T98" fmla="*/ 262 w 283"/>
                <a:gd name="T99" fmla="*/ 144 h 179"/>
                <a:gd name="T100" fmla="*/ 283 w 283"/>
                <a:gd name="T101" fmla="*/ 165 h 179"/>
                <a:gd name="T102" fmla="*/ 263 w 283"/>
                <a:gd name="T103" fmla="*/ 179 h 17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83"/>
                <a:gd name="T157" fmla="*/ 0 h 179"/>
                <a:gd name="T158" fmla="*/ 283 w 283"/>
                <a:gd name="T159" fmla="*/ 179 h 179"/>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83" h="179">
                  <a:moveTo>
                    <a:pt x="263" y="179"/>
                  </a:moveTo>
                  <a:lnTo>
                    <a:pt x="247" y="176"/>
                  </a:lnTo>
                  <a:lnTo>
                    <a:pt x="232" y="175"/>
                  </a:lnTo>
                  <a:lnTo>
                    <a:pt x="216" y="174"/>
                  </a:lnTo>
                  <a:lnTo>
                    <a:pt x="200" y="173"/>
                  </a:lnTo>
                  <a:lnTo>
                    <a:pt x="184" y="172"/>
                  </a:lnTo>
                  <a:lnTo>
                    <a:pt x="168" y="171"/>
                  </a:lnTo>
                  <a:lnTo>
                    <a:pt x="152" y="170"/>
                  </a:lnTo>
                  <a:lnTo>
                    <a:pt x="136" y="168"/>
                  </a:lnTo>
                  <a:lnTo>
                    <a:pt x="118" y="167"/>
                  </a:lnTo>
                  <a:lnTo>
                    <a:pt x="102" y="166"/>
                  </a:lnTo>
                  <a:lnTo>
                    <a:pt x="86" y="165"/>
                  </a:lnTo>
                  <a:lnTo>
                    <a:pt x="70" y="163"/>
                  </a:lnTo>
                  <a:lnTo>
                    <a:pt x="54" y="160"/>
                  </a:lnTo>
                  <a:lnTo>
                    <a:pt x="38" y="158"/>
                  </a:lnTo>
                  <a:lnTo>
                    <a:pt x="23" y="155"/>
                  </a:lnTo>
                  <a:lnTo>
                    <a:pt x="7" y="151"/>
                  </a:lnTo>
                  <a:lnTo>
                    <a:pt x="6" y="128"/>
                  </a:lnTo>
                  <a:lnTo>
                    <a:pt x="1" y="104"/>
                  </a:lnTo>
                  <a:lnTo>
                    <a:pt x="0" y="81"/>
                  </a:lnTo>
                  <a:lnTo>
                    <a:pt x="6" y="59"/>
                  </a:lnTo>
                  <a:lnTo>
                    <a:pt x="11" y="57"/>
                  </a:lnTo>
                  <a:lnTo>
                    <a:pt x="17" y="56"/>
                  </a:lnTo>
                  <a:lnTo>
                    <a:pt x="23" y="54"/>
                  </a:lnTo>
                  <a:lnTo>
                    <a:pt x="30" y="53"/>
                  </a:lnTo>
                  <a:lnTo>
                    <a:pt x="35" y="51"/>
                  </a:lnTo>
                  <a:lnTo>
                    <a:pt x="41" y="50"/>
                  </a:lnTo>
                  <a:lnTo>
                    <a:pt x="48" y="48"/>
                  </a:lnTo>
                  <a:lnTo>
                    <a:pt x="54" y="44"/>
                  </a:lnTo>
                  <a:lnTo>
                    <a:pt x="57" y="37"/>
                  </a:lnTo>
                  <a:lnTo>
                    <a:pt x="56" y="28"/>
                  </a:lnTo>
                  <a:lnTo>
                    <a:pt x="55" y="19"/>
                  </a:lnTo>
                  <a:lnTo>
                    <a:pt x="57" y="10"/>
                  </a:lnTo>
                  <a:lnTo>
                    <a:pt x="65" y="4"/>
                  </a:lnTo>
                  <a:lnTo>
                    <a:pt x="72" y="1"/>
                  </a:lnTo>
                  <a:lnTo>
                    <a:pt x="78" y="0"/>
                  </a:lnTo>
                  <a:lnTo>
                    <a:pt x="85" y="0"/>
                  </a:lnTo>
                  <a:lnTo>
                    <a:pt x="91" y="1"/>
                  </a:lnTo>
                  <a:lnTo>
                    <a:pt x="98" y="1"/>
                  </a:lnTo>
                  <a:lnTo>
                    <a:pt x="105" y="3"/>
                  </a:lnTo>
                  <a:lnTo>
                    <a:pt x="111" y="3"/>
                  </a:lnTo>
                  <a:lnTo>
                    <a:pt x="119" y="3"/>
                  </a:lnTo>
                  <a:lnTo>
                    <a:pt x="133" y="8"/>
                  </a:lnTo>
                  <a:lnTo>
                    <a:pt x="152" y="27"/>
                  </a:lnTo>
                  <a:lnTo>
                    <a:pt x="169" y="46"/>
                  </a:lnTo>
                  <a:lnTo>
                    <a:pt x="187" y="66"/>
                  </a:lnTo>
                  <a:lnTo>
                    <a:pt x="205" y="84"/>
                  </a:lnTo>
                  <a:lnTo>
                    <a:pt x="223" y="105"/>
                  </a:lnTo>
                  <a:lnTo>
                    <a:pt x="243" y="125"/>
                  </a:lnTo>
                  <a:lnTo>
                    <a:pt x="262" y="144"/>
                  </a:lnTo>
                  <a:lnTo>
                    <a:pt x="283" y="165"/>
                  </a:lnTo>
                  <a:lnTo>
                    <a:pt x="263" y="179"/>
                  </a:lnTo>
                  <a:close/>
                </a:path>
              </a:pathLst>
            </a:custGeom>
            <a:solidFill>
              <a:srgbClr val="355D97"/>
            </a:solidFill>
            <a:ln w="9525">
              <a:noFill/>
              <a:round/>
              <a:headEnd/>
              <a:tailEnd/>
            </a:ln>
          </p:spPr>
          <p:txBody>
            <a:bodyPr/>
            <a:lstStyle/>
            <a:p>
              <a:endParaRPr lang="en-US"/>
            </a:p>
          </p:txBody>
        </p:sp>
        <p:sp>
          <p:nvSpPr>
            <p:cNvPr id="14597" name="Freeform 90"/>
            <p:cNvSpPr>
              <a:spLocks/>
            </p:cNvSpPr>
            <p:nvPr/>
          </p:nvSpPr>
          <p:spPr bwMode="auto">
            <a:xfrm>
              <a:off x="2990" y="2512"/>
              <a:ext cx="298" cy="129"/>
            </a:xfrm>
            <a:custGeom>
              <a:avLst/>
              <a:gdLst>
                <a:gd name="T0" fmla="*/ 328 w 598"/>
                <a:gd name="T1" fmla="*/ 259 h 259"/>
                <a:gd name="T2" fmla="*/ 308 w 598"/>
                <a:gd name="T3" fmla="*/ 256 h 259"/>
                <a:gd name="T4" fmla="*/ 287 w 598"/>
                <a:gd name="T5" fmla="*/ 253 h 259"/>
                <a:gd name="T6" fmla="*/ 267 w 598"/>
                <a:gd name="T7" fmla="*/ 251 h 259"/>
                <a:gd name="T8" fmla="*/ 247 w 598"/>
                <a:gd name="T9" fmla="*/ 248 h 259"/>
                <a:gd name="T10" fmla="*/ 226 w 598"/>
                <a:gd name="T11" fmla="*/ 246 h 259"/>
                <a:gd name="T12" fmla="*/ 205 w 598"/>
                <a:gd name="T13" fmla="*/ 245 h 259"/>
                <a:gd name="T14" fmla="*/ 184 w 598"/>
                <a:gd name="T15" fmla="*/ 243 h 259"/>
                <a:gd name="T16" fmla="*/ 165 w 598"/>
                <a:gd name="T17" fmla="*/ 241 h 259"/>
                <a:gd name="T18" fmla="*/ 144 w 598"/>
                <a:gd name="T19" fmla="*/ 240 h 259"/>
                <a:gd name="T20" fmla="*/ 123 w 598"/>
                <a:gd name="T21" fmla="*/ 239 h 259"/>
                <a:gd name="T22" fmla="*/ 103 w 598"/>
                <a:gd name="T23" fmla="*/ 238 h 259"/>
                <a:gd name="T24" fmla="*/ 82 w 598"/>
                <a:gd name="T25" fmla="*/ 238 h 259"/>
                <a:gd name="T26" fmla="*/ 61 w 598"/>
                <a:gd name="T27" fmla="*/ 238 h 259"/>
                <a:gd name="T28" fmla="*/ 42 w 598"/>
                <a:gd name="T29" fmla="*/ 238 h 259"/>
                <a:gd name="T30" fmla="*/ 21 w 598"/>
                <a:gd name="T31" fmla="*/ 238 h 259"/>
                <a:gd name="T32" fmla="*/ 0 w 598"/>
                <a:gd name="T33" fmla="*/ 239 h 259"/>
                <a:gd name="T34" fmla="*/ 4 w 598"/>
                <a:gd name="T35" fmla="*/ 232 h 259"/>
                <a:gd name="T36" fmla="*/ 38 w 598"/>
                <a:gd name="T37" fmla="*/ 218 h 259"/>
                <a:gd name="T38" fmla="*/ 73 w 598"/>
                <a:gd name="T39" fmla="*/ 203 h 259"/>
                <a:gd name="T40" fmla="*/ 107 w 598"/>
                <a:gd name="T41" fmla="*/ 188 h 259"/>
                <a:gd name="T42" fmla="*/ 142 w 598"/>
                <a:gd name="T43" fmla="*/ 173 h 259"/>
                <a:gd name="T44" fmla="*/ 176 w 598"/>
                <a:gd name="T45" fmla="*/ 157 h 259"/>
                <a:gd name="T46" fmla="*/ 210 w 598"/>
                <a:gd name="T47" fmla="*/ 142 h 259"/>
                <a:gd name="T48" fmla="*/ 244 w 598"/>
                <a:gd name="T49" fmla="*/ 126 h 259"/>
                <a:gd name="T50" fmla="*/ 278 w 598"/>
                <a:gd name="T51" fmla="*/ 110 h 259"/>
                <a:gd name="T52" fmla="*/ 312 w 598"/>
                <a:gd name="T53" fmla="*/ 95 h 259"/>
                <a:gd name="T54" fmla="*/ 347 w 598"/>
                <a:gd name="T55" fmla="*/ 79 h 259"/>
                <a:gd name="T56" fmla="*/ 381 w 598"/>
                <a:gd name="T57" fmla="*/ 64 h 259"/>
                <a:gd name="T58" fmla="*/ 416 w 598"/>
                <a:gd name="T59" fmla="*/ 50 h 259"/>
                <a:gd name="T60" fmla="*/ 451 w 598"/>
                <a:gd name="T61" fmla="*/ 36 h 259"/>
                <a:gd name="T62" fmla="*/ 487 w 598"/>
                <a:gd name="T63" fmla="*/ 23 h 259"/>
                <a:gd name="T64" fmla="*/ 523 w 598"/>
                <a:gd name="T65" fmla="*/ 11 h 259"/>
                <a:gd name="T66" fmla="*/ 560 w 598"/>
                <a:gd name="T67" fmla="*/ 0 h 259"/>
                <a:gd name="T68" fmla="*/ 564 w 598"/>
                <a:gd name="T69" fmla="*/ 1 h 259"/>
                <a:gd name="T70" fmla="*/ 569 w 598"/>
                <a:gd name="T71" fmla="*/ 3 h 259"/>
                <a:gd name="T72" fmla="*/ 575 w 598"/>
                <a:gd name="T73" fmla="*/ 4 h 259"/>
                <a:gd name="T74" fmla="*/ 579 w 598"/>
                <a:gd name="T75" fmla="*/ 7 h 259"/>
                <a:gd name="T76" fmla="*/ 584 w 598"/>
                <a:gd name="T77" fmla="*/ 9 h 259"/>
                <a:gd name="T78" fmla="*/ 588 w 598"/>
                <a:gd name="T79" fmla="*/ 11 h 259"/>
                <a:gd name="T80" fmla="*/ 593 w 598"/>
                <a:gd name="T81" fmla="*/ 15 h 259"/>
                <a:gd name="T82" fmla="*/ 598 w 598"/>
                <a:gd name="T83" fmla="*/ 18 h 259"/>
                <a:gd name="T84" fmla="*/ 594 w 598"/>
                <a:gd name="T85" fmla="*/ 30 h 259"/>
                <a:gd name="T86" fmla="*/ 578 w 598"/>
                <a:gd name="T87" fmla="*/ 43 h 259"/>
                <a:gd name="T88" fmla="*/ 562 w 598"/>
                <a:gd name="T89" fmla="*/ 56 h 259"/>
                <a:gd name="T90" fmla="*/ 546 w 598"/>
                <a:gd name="T91" fmla="*/ 70 h 259"/>
                <a:gd name="T92" fmla="*/ 529 w 598"/>
                <a:gd name="T93" fmla="*/ 84 h 259"/>
                <a:gd name="T94" fmla="*/ 512 w 598"/>
                <a:gd name="T95" fmla="*/ 97 h 259"/>
                <a:gd name="T96" fmla="*/ 496 w 598"/>
                <a:gd name="T97" fmla="*/ 111 h 259"/>
                <a:gd name="T98" fmla="*/ 480 w 598"/>
                <a:gd name="T99" fmla="*/ 126 h 259"/>
                <a:gd name="T100" fmla="*/ 463 w 598"/>
                <a:gd name="T101" fmla="*/ 140 h 259"/>
                <a:gd name="T102" fmla="*/ 447 w 598"/>
                <a:gd name="T103" fmla="*/ 154 h 259"/>
                <a:gd name="T104" fmla="*/ 431 w 598"/>
                <a:gd name="T105" fmla="*/ 169 h 259"/>
                <a:gd name="T106" fmla="*/ 413 w 598"/>
                <a:gd name="T107" fmla="*/ 183 h 259"/>
                <a:gd name="T108" fmla="*/ 397 w 598"/>
                <a:gd name="T109" fmla="*/ 196 h 259"/>
                <a:gd name="T110" fmla="*/ 380 w 598"/>
                <a:gd name="T111" fmla="*/ 211 h 259"/>
                <a:gd name="T112" fmla="*/ 364 w 598"/>
                <a:gd name="T113" fmla="*/ 225 h 259"/>
                <a:gd name="T114" fmla="*/ 347 w 598"/>
                <a:gd name="T115" fmla="*/ 239 h 259"/>
                <a:gd name="T116" fmla="*/ 331 w 598"/>
                <a:gd name="T117" fmla="*/ 253 h 259"/>
                <a:gd name="T118" fmla="*/ 328 w 598"/>
                <a:gd name="T119" fmla="*/ 259 h 25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98"/>
                <a:gd name="T181" fmla="*/ 0 h 259"/>
                <a:gd name="T182" fmla="*/ 598 w 598"/>
                <a:gd name="T183" fmla="*/ 259 h 25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98" h="259">
                  <a:moveTo>
                    <a:pt x="328" y="259"/>
                  </a:moveTo>
                  <a:lnTo>
                    <a:pt x="308" y="256"/>
                  </a:lnTo>
                  <a:lnTo>
                    <a:pt x="287" y="253"/>
                  </a:lnTo>
                  <a:lnTo>
                    <a:pt x="267" y="251"/>
                  </a:lnTo>
                  <a:lnTo>
                    <a:pt x="247" y="248"/>
                  </a:lnTo>
                  <a:lnTo>
                    <a:pt x="226" y="246"/>
                  </a:lnTo>
                  <a:lnTo>
                    <a:pt x="205" y="245"/>
                  </a:lnTo>
                  <a:lnTo>
                    <a:pt x="184" y="243"/>
                  </a:lnTo>
                  <a:lnTo>
                    <a:pt x="165" y="241"/>
                  </a:lnTo>
                  <a:lnTo>
                    <a:pt x="144" y="240"/>
                  </a:lnTo>
                  <a:lnTo>
                    <a:pt x="123" y="239"/>
                  </a:lnTo>
                  <a:lnTo>
                    <a:pt x="103" y="238"/>
                  </a:lnTo>
                  <a:lnTo>
                    <a:pt x="82" y="238"/>
                  </a:lnTo>
                  <a:lnTo>
                    <a:pt x="61" y="238"/>
                  </a:lnTo>
                  <a:lnTo>
                    <a:pt x="42" y="238"/>
                  </a:lnTo>
                  <a:lnTo>
                    <a:pt x="21" y="238"/>
                  </a:lnTo>
                  <a:lnTo>
                    <a:pt x="0" y="239"/>
                  </a:lnTo>
                  <a:lnTo>
                    <a:pt x="4" y="232"/>
                  </a:lnTo>
                  <a:lnTo>
                    <a:pt x="38" y="218"/>
                  </a:lnTo>
                  <a:lnTo>
                    <a:pt x="73" y="203"/>
                  </a:lnTo>
                  <a:lnTo>
                    <a:pt x="107" y="188"/>
                  </a:lnTo>
                  <a:lnTo>
                    <a:pt x="142" y="173"/>
                  </a:lnTo>
                  <a:lnTo>
                    <a:pt x="176" y="157"/>
                  </a:lnTo>
                  <a:lnTo>
                    <a:pt x="210" y="142"/>
                  </a:lnTo>
                  <a:lnTo>
                    <a:pt x="244" y="126"/>
                  </a:lnTo>
                  <a:lnTo>
                    <a:pt x="278" y="110"/>
                  </a:lnTo>
                  <a:lnTo>
                    <a:pt x="312" y="95"/>
                  </a:lnTo>
                  <a:lnTo>
                    <a:pt x="347" y="79"/>
                  </a:lnTo>
                  <a:lnTo>
                    <a:pt x="381" y="64"/>
                  </a:lnTo>
                  <a:lnTo>
                    <a:pt x="416" y="50"/>
                  </a:lnTo>
                  <a:lnTo>
                    <a:pt x="451" y="36"/>
                  </a:lnTo>
                  <a:lnTo>
                    <a:pt x="487" y="23"/>
                  </a:lnTo>
                  <a:lnTo>
                    <a:pt x="523" y="11"/>
                  </a:lnTo>
                  <a:lnTo>
                    <a:pt x="560" y="0"/>
                  </a:lnTo>
                  <a:lnTo>
                    <a:pt x="564" y="1"/>
                  </a:lnTo>
                  <a:lnTo>
                    <a:pt x="569" y="3"/>
                  </a:lnTo>
                  <a:lnTo>
                    <a:pt x="575" y="4"/>
                  </a:lnTo>
                  <a:lnTo>
                    <a:pt x="579" y="7"/>
                  </a:lnTo>
                  <a:lnTo>
                    <a:pt x="584" y="9"/>
                  </a:lnTo>
                  <a:lnTo>
                    <a:pt x="588" y="11"/>
                  </a:lnTo>
                  <a:lnTo>
                    <a:pt x="593" y="15"/>
                  </a:lnTo>
                  <a:lnTo>
                    <a:pt x="598" y="18"/>
                  </a:lnTo>
                  <a:lnTo>
                    <a:pt x="594" y="30"/>
                  </a:lnTo>
                  <a:lnTo>
                    <a:pt x="578" y="43"/>
                  </a:lnTo>
                  <a:lnTo>
                    <a:pt x="562" y="56"/>
                  </a:lnTo>
                  <a:lnTo>
                    <a:pt x="546" y="70"/>
                  </a:lnTo>
                  <a:lnTo>
                    <a:pt x="529" y="84"/>
                  </a:lnTo>
                  <a:lnTo>
                    <a:pt x="512" y="97"/>
                  </a:lnTo>
                  <a:lnTo>
                    <a:pt x="496" y="111"/>
                  </a:lnTo>
                  <a:lnTo>
                    <a:pt x="480" y="126"/>
                  </a:lnTo>
                  <a:lnTo>
                    <a:pt x="463" y="140"/>
                  </a:lnTo>
                  <a:lnTo>
                    <a:pt x="447" y="154"/>
                  </a:lnTo>
                  <a:lnTo>
                    <a:pt x="431" y="169"/>
                  </a:lnTo>
                  <a:lnTo>
                    <a:pt x="413" y="183"/>
                  </a:lnTo>
                  <a:lnTo>
                    <a:pt x="397" y="196"/>
                  </a:lnTo>
                  <a:lnTo>
                    <a:pt x="380" y="211"/>
                  </a:lnTo>
                  <a:lnTo>
                    <a:pt x="364" y="225"/>
                  </a:lnTo>
                  <a:lnTo>
                    <a:pt x="347" y="239"/>
                  </a:lnTo>
                  <a:lnTo>
                    <a:pt x="331" y="253"/>
                  </a:lnTo>
                  <a:lnTo>
                    <a:pt x="328" y="259"/>
                  </a:lnTo>
                  <a:close/>
                </a:path>
              </a:pathLst>
            </a:custGeom>
            <a:solidFill>
              <a:schemeClr val="hlink"/>
            </a:solidFill>
            <a:ln w="9525">
              <a:noFill/>
              <a:round/>
              <a:headEnd/>
              <a:tailEnd/>
            </a:ln>
          </p:spPr>
          <p:txBody>
            <a:bodyPr/>
            <a:lstStyle/>
            <a:p>
              <a:endParaRPr lang="en-US"/>
            </a:p>
          </p:txBody>
        </p:sp>
        <p:sp>
          <p:nvSpPr>
            <p:cNvPr id="14598" name="Freeform 91"/>
            <p:cNvSpPr>
              <a:spLocks/>
            </p:cNvSpPr>
            <p:nvPr/>
          </p:nvSpPr>
          <p:spPr bwMode="auto">
            <a:xfrm>
              <a:off x="2953" y="2290"/>
              <a:ext cx="180" cy="323"/>
            </a:xfrm>
            <a:custGeom>
              <a:avLst/>
              <a:gdLst>
                <a:gd name="T0" fmla="*/ 77 w 360"/>
                <a:gd name="T1" fmla="*/ 519 h 647"/>
                <a:gd name="T2" fmla="*/ 70 w 360"/>
                <a:gd name="T3" fmla="*/ 264 h 647"/>
                <a:gd name="T4" fmla="*/ 56 w 360"/>
                <a:gd name="T5" fmla="*/ 125 h 647"/>
                <a:gd name="T6" fmla="*/ 38 w 360"/>
                <a:gd name="T7" fmla="*/ 115 h 647"/>
                <a:gd name="T8" fmla="*/ 27 w 360"/>
                <a:gd name="T9" fmla="*/ 107 h 647"/>
                <a:gd name="T10" fmla="*/ 16 w 360"/>
                <a:gd name="T11" fmla="*/ 98 h 647"/>
                <a:gd name="T12" fmla="*/ 5 w 360"/>
                <a:gd name="T13" fmla="*/ 88 h 647"/>
                <a:gd name="T14" fmla="*/ 11 w 360"/>
                <a:gd name="T15" fmla="*/ 81 h 647"/>
                <a:gd name="T16" fmla="*/ 33 w 360"/>
                <a:gd name="T17" fmla="*/ 81 h 647"/>
                <a:gd name="T18" fmla="*/ 56 w 360"/>
                <a:gd name="T19" fmla="*/ 82 h 647"/>
                <a:gd name="T20" fmla="*/ 79 w 360"/>
                <a:gd name="T21" fmla="*/ 82 h 647"/>
                <a:gd name="T22" fmla="*/ 108 w 360"/>
                <a:gd name="T23" fmla="*/ 75 h 647"/>
                <a:gd name="T24" fmla="*/ 139 w 360"/>
                <a:gd name="T25" fmla="*/ 65 h 647"/>
                <a:gd name="T26" fmla="*/ 171 w 360"/>
                <a:gd name="T27" fmla="*/ 54 h 647"/>
                <a:gd name="T28" fmla="*/ 202 w 360"/>
                <a:gd name="T29" fmla="*/ 45 h 647"/>
                <a:gd name="T30" fmla="*/ 236 w 360"/>
                <a:gd name="T31" fmla="*/ 36 h 647"/>
                <a:gd name="T32" fmla="*/ 268 w 360"/>
                <a:gd name="T33" fmla="*/ 27 h 647"/>
                <a:gd name="T34" fmla="*/ 300 w 360"/>
                <a:gd name="T35" fmla="*/ 16 h 647"/>
                <a:gd name="T36" fmla="*/ 333 w 360"/>
                <a:gd name="T37" fmla="*/ 6 h 647"/>
                <a:gd name="T38" fmla="*/ 360 w 360"/>
                <a:gd name="T39" fmla="*/ 7 h 647"/>
                <a:gd name="T40" fmla="*/ 346 w 360"/>
                <a:gd name="T41" fmla="*/ 81 h 647"/>
                <a:gd name="T42" fmla="*/ 317 w 360"/>
                <a:gd name="T43" fmla="*/ 146 h 647"/>
                <a:gd name="T44" fmla="*/ 274 w 360"/>
                <a:gd name="T45" fmla="*/ 203 h 647"/>
                <a:gd name="T46" fmla="*/ 218 w 360"/>
                <a:gd name="T47" fmla="*/ 247 h 647"/>
                <a:gd name="T48" fmla="*/ 207 w 360"/>
                <a:gd name="T49" fmla="*/ 252 h 647"/>
                <a:gd name="T50" fmla="*/ 195 w 360"/>
                <a:gd name="T51" fmla="*/ 259 h 647"/>
                <a:gd name="T52" fmla="*/ 184 w 360"/>
                <a:gd name="T53" fmla="*/ 267 h 647"/>
                <a:gd name="T54" fmla="*/ 170 w 360"/>
                <a:gd name="T55" fmla="*/ 275 h 647"/>
                <a:gd name="T56" fmla="*/ 165 w 360"/>
                <a:gd name="T57" fmla="*/ 387 h 647"/>
                <a:gd name="T58" fmla="*/ 155 w 360"/>
                <a:gd name="T59" fmla="*/ 500 h 647"/>
                <a:gd name="T60" fmla="*/ 148 w 360"/>
                <a:gd name="T61" fmla="*/ 509 h 647"/>
                <a:gd name="T62" fmla="*/ 137 w 360"/>
                <a:gd name="T63" fmla="*/ 522 h 647"/>
                <a:gd name="T64" fmla="*/ 131 w 360"/>
                <a:gd name="T65" fmla="*/ 530 h 647"/>
                <a:gd name="T66" fmla="*/ 125 w 360"/>
                <a:gd name="T67" fmla="*/ 541 h 647"/>
                <a:gd name="T68" fmla="*/ 127 w 360"/>
                <a:gd name="T69" fmla="*/ 586 h 647"/>
                <a:gd name="T70" fmla="*/ 125 w 360"/>
                <a:gd name="T71" fmla="*/ 631 h 647"/>
                <a:gd name="T72" fmla="*/ 115 w 360"/>
                <a:gd name="T73" fmla="*/ 635 h 647"/>
                <a:gd name="T74" fmla="*/ 106 w 360"/>
                <a:gd name="T75" fmla="*/ 640 h 647"/>
                <a:gd name="T76" fmla="*/ 95 w 360"/>
                <a:gd name="T77" fmla="*/ 645 h 647"/>
                <a:gd name="T78" fmla="*/ 83 w 360"/>
                <a:gd name="T79" fmla="*/ 647 h 64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0"/>
                <a:gd name="T121" fmla="*/ 0 h 647"/>
                <a:gd name="T122" fmla="*/ 360 w 360"/>
                <a:gd name="T123" fmla="*/ 647 h 64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0" h="647">
                  <a:moveTo>
                    <a:pt x="83" y="647"/>
                  </a:moveTo>
                  <a:lnTo>
                    <a:pt x="77" y="519"/>
                  </a:lnTo>
                  <a:lnTo>
                    <a:pt x="73" y="392"/>
                  </a:lnTo>
                  <a:lnTo>
                    <a:pt x="70" y="264"/>
                  </a:lnTo>
                  <a:lnTo>
                    <a:pt x="66" y="135"/>
                  </a:lnTo>
                  <a:lnTo>
                    <a:pt x="56" y="125"/>
                  </a:lnTo>
                  <a:lnTo>
                    <a:pt x="43" y="118"/>
                  </a:lnTo>
                  <a:lnTo>
                    <a:pt x="38" y="115"/>
                  </a:lnTo>
                  <a:lnTo>
                    <a:pt x="33" y="112"/>
                  </a:lnTo>
                  <a:lnTo>
                    <a:pt x="27" y="107"/>
                  </a:lnTo>
                  <a:lnTo>
                    <a:pt x="22" y="103"/>
                  </a:lnTo>
                  <a:lnTo>
                    <a:pt x="16" y="98"/>
                  </a:lnTo>
                  <a:lnTo>
                    <a:pt x="10" y="92"/>
                  </a:lnTo>
                  <a:lnTo>
                    <a:pt x="5" y="88"/>
                  </a:lnTo>
                  <a:lnTo>
                    <a:pt x="0" y="82"/>
                  </a:lnTo>
                  <a:lnTo>
                    <a:pt x="11" y="81"/>
                  </a:lnTo>
                  <a:lnTo>
                    <a:pt x="22" y="81"/>
                  </a:lnTo>
                  <a:lnTo>
                    <a:pt x="33" y="81"/>
                  </a:lnTo>
                  <a:lnTo>
                    <a:pt x="45" y="81"/>
                  </a:lnTo>
                  <a:lnTo>
                    <a:pt x="56" y="82"/>
                  </a:lnTo>
                  <a:lnTo>
                    <a:pt x="68" y="82"/>
                  </a:lnTo>
                  <a:lnTo>
                    <a:pt x="79" y="82"/>
                  </a:lnTo>
                  <a:lnTo>
                    <a:pt x="92" y="81"/>
                  </a:lnTo>
                  <a:lnTo>
                    <a:pt x="108" y="75"/>
                  </a:lnTo>
                  <a:lnTo>
                    <a:pt x="123" y="70"/>
                  </a:lnTo>
                  <a:lnTo>
                    <a:pt x="139" y="65"/>
                  </a:lnTo>
                  <a:lnTo>
                    <a:pt x="155" y="60"/>
                  </a:lnTo>
                  <a:lnTo>
                    <a:pt x="171" y="54"/>
                  </a:lnTo>
                  <a:lnTo>
                    <a:pt x="186" y="50"/>
                  </a:lnTo>
                  <a:lnTo>
                    <a:pt x="202" y="45"/>
                  </a:lnTo>
                  <a:lnTo>
                    <a:pt x="219" y="40"/>
                  </a:lnTo>
                  <a:lnTo>
                    <a:pt x="236" y="36"/>
                  </a:lnTo>
                  <a:lnTo>
                    <a:pt x="252" y="31"/>
                  </a:lnTo>
                  <a:lnTo>
                    <a:pt x="268" y="27"/>
                  </a:lnTo>
                  <a:lnTo>
                    <a:pt x="284" y="21"/>
                  </a:lnTo>
                  <a:lnTo>
                    <a:pt x="300" y="16"/>
                  </a:lnTo>
                  <a:lnTo>
                    <a:pt x="317" y="11"/>
                  </a:lnTo>
                  <a:lnTo>
                    <a:pt x="333" y="6"/>
                  </a:lnTo>
                  <a:lnTo>
                    <a:pt x="350" y="0"/>
                  </a:lnTo>
                  <a:lnTo>
                    <a:pt x="360" y="7"/>
                  </a:lnTo>
                  <a:lnTo>
                    <a:pt x="355" y="45"/>
                  </a:lnTo>
                  <a:lnTo>
                    <a:pt x="346" y="81"/>
                  </a:lnTo>
                  <a:lnTo>
                    <a:pt x="333" y="115"/>
                  </a:lnTo>
                  <a:lnTo>
                    <a:pt x="317" y="146"/>
                  </a:lnTo>
                  <a:lnTo>
                    <a:pt x="297" y="176"/>
                  </a:lnTo>
                  <a:lnTo>
                    <a:pt x="274" y="203"/>
                  </a:lnTo>
                  <a:lnTo>
                    <a:pt x="247" y="226"/>
                  </a:lnTo>
                  <a:lnTo>
                    <a:pt x="218" y="247"/>
                  </a:lnTo>
                  <a:lnTo>
                    <a:pt x="213" y="249"/>
                  </a:lnTo>
                  <a:lnTo>
                    <a:pt x="207" y="252"/>
                  </a:lnTo>
                  <a:lnTo>
                    <a:pt x="201" y="256"/>
                  </a:lnTo>
                  <a:lnTo>
                    <a:pt x="195" y="259"/>
                  </a:lnTo>
                  <a:lnTo>
                    <a:pt x="190" y="264"/>
                  </a:lnTo>
                  <a:lnTo>
                    <a:pt x="184" y="267"/>
                  </a:lnTo>
                  <a:lnTo>
                    <a:pt x="177" y="272"/>
                  </a:lnTo>
                  <a:lnTo>
                    <a:pt x="170" y="275"/>
                  </a:lnTo>
                  <a:lnTo>
                    <a:pt x="165" y="331"/>
                  </a:lnTo>
                  <a:lnTo>
                    <a:pt x="165" y="387"/>
                  </a:lnTo>
                  <a:lnTo>
                    <a:pt x="164" y="442"/>
                  </a:lnTo>
                  <a:lnTo>
                    <a:pt x="155" y="500"/>
                  </a:lnTo>
                  <a:lnTo>
                    <a:pt x="150" y="504"/>
                  </a:lnTo>
                  <a:lnTo>
                    <a:pt x="148" y="509"/>
                  </a:lnTo>
                  <a:lnTo>
                    <a:pt x="144" y="515"/>
                  </a:lnTo>
                  <a:lnTo>
                    <a:pt x="137" y="522"/>
                  </a:lnTo>
                  <a:lnTo>
                    <a:pt x="134" y="526"/>
                  </a:lnTo>
                  <a:lnTo>
                    <a:pt x="131" y="530"/>
                  </a:lnTo>
                  <a:lnTo>
                    <a:pt x="127" y="534"/>
                  </a:lnTo>
                  <a:lnTo>
                    <a:pt x="125" y="541"/>
                  </a:lnTo>
                  <a:lnTo>
                    <a:pt x="126" y="564"/>
                  </a:lnTo>
                  <a:lnTo>
                    <a:pt x="127" y="586"/>
                  </a:lnTo>
                  <a:lnTo>
                    <a:pt x="129" y="608"/>
                  </a:lnTo>
                  <a:lnTo>
                    <a:pt x="125" y="631"/>
                  </a:lnTo>
                  <a:lnTo>
                    <a:pt x="119" y="632"/>
                  </a:lnTo>
                  <a:lnTo>
                    <a:pt x="115" y="635"/>
                  </a:lnTo>
                  <a:lnTo>
                    <a:pt x="110" y="637"/>
                  </a:lnTo>
                  <a:lnTo>
                    <a:pt x="106" y="640"/>
                  </a:lnTo>
                  <a:lnTo>
                    <a:pt x="101" y="643"/>
                  </a:lnTo>
                  <a:lnTo>
                    <a:pt x="95" y="645"/>
                  </a:lnTo>
                  <a:lnTo>
                    <a:pt x="89" y="646"/>
                  </a:lnTo>
                  <a:lnTo>
                    <a:pt x="83" y="647"/>
                  </a:lnTo>
                  <a:close/>
                </a:path>
              </a:pathLst>
            </a:custGeom>
            <a:solidFill>
              <a:srgbClr val="355D97"/>
            </a:solidFill>
            <a:ln w="9525">
              <a:noFill/>
              <a:round/>
              <a:headEnd/>
              <a:tailEnd/>
            </a:ln>
          </p:spPr>
          <p:txBody>
            <a:bodyPr/>
            <a:lstStyle/>
            <a:p>
              <a:endParaRPr lang="en-US"/>
            </a:p>
          </p:txBody>
        </p:sp>
        <p:sp>
          <p:nvSpPr>
            <p:cNvPr id="14599" name="Freeform 92"/>
            <p:cNvSpPr>
              <a:spLocks/>
            </p:cNvSpPr>
            <p:nvPr/>
          </p:nvSpPr>
          <p:spPr bwMode="auto">
            <a:xfrm>
              <a:off x="2883" y="2457"/>
              <a:ext cx="62" cy="122"/>
            </a:xfrm>
            <a:custGeom>
              <a:avLst/>
              <a:gdLst>
                <a:gd name="T0" fmla="*/ 22 w 126"/>
                <a:gd name="T1" fmla="*/ 244 h 244"/>
                <a:gd name="T2" fmla="*/ 18 w 126"/>
                <a:gd name="T3" fmla="*/ 244 h 244"/>
                <a:gd name="T4" fmla="*/ 12 w 126"/>
                <a:gd name="T5" fmla="*/ 243 h 244"/>
                <a:gd name="T6" fmla="*/ 7 w 126"/>
                <a:gd name="T7" fmla="*/ 241 h 244"/>
                <a:gd name="T8" fmla="*/ 1 w 126"/>
                <a:gd name="T9" fmla="*/ 238 h 244"/>
                <a:gd name="T10" fmla="*/ 0 w 126"/>
                <a:gd name="T11" fmla="*/ 207 h 244"/>
                <a:gd name="T12" fmla="*/ 3 w 126"/>
                <a:gd name="T13" fmla="*/ 174 h 244"/>
                <a:gd name="T14" fmla="*/ 6 w 126"/>
                <a:gd name="T15" fmla="*/ 141 h 244"/>
                <a:gd name="T16" fmla="*/ 11 w 126"/>
                <a:gd name="T17" fmla="*/ 107 h 244"/>
                <a:gd name="T18" fmla="*/ 14 w 126"/>
                <a:gd name="T19" fmla="*/ 96 h 244"/>
                <a:gd name="T20" fmla="*/ 16 w 126"/>
                <a:gd name="T21" fmla="*/ 83 h 244"/>
                <a:gd name="T22" fmla="*/ 20 w 126"/>
                <a:gd name="T23" fmla="*/ 70 h 244"/>
                <a:gd name="T24" fmla="*/ 22 w 126"/>
                <a:gd name="T25" fmla="*/ 58 h 244"/>
                <a:gd name="T26" fmla="*/ 26 w 126"/>
                <a:gd name="T27" fmla="*/ 45 h 244"/>
                <a:gd name="T28" fmla="*/ 30 w 126"/>
                <a:gd name="T29" fmla="*/ 33 h 244"/>
                <a:gd name="T30" fmla="*/ 37 w 126"/>
                <a:gd name="T31" fmla="*/ 23 h 244"/>
                <a:gd name="T32" fmla="*/ 45 w 126"/>
                <a:gd name="T33" fmla="*/ 14 h 244"/>
                <a:gd name="T34" fmla="*/ 51 w 126"/>
                <a:gd name="T35" fmla="*/ 10 h 244"/>
                <a:gd name="T36" fmla="*/ 57 w 126"/>
                <a:gd name="T37" fmla="*/ 7 h 244"/>
                <a:gd name="T38" fmla="*/ 64 w 126"/>
                <a:gd name="T39" fmla="*/ 4 h 244"/>
                <a:gd name="T40" fmla="*/ 72 w 126"/>
                <a:gd name="T41" fmla="*/ 0 h 244"/>
                <a:gd name="T42" fmla="*/ 87 w 126"/>
                <a:gd name="T43" fmla="*/ 5 h 244"/>
                <a:gd name="T44" fmla="*/ 91 w 126"/>
                <a:gd name="T45" fmla="*/ 8 h 244"/>
                <a:gd name="T46" fmla="*/ 96 w 126"/>
                <a:gd name="T47" fmla="*/ 12 h 244"/>
                <a:gd name="T48" fmla="*/ 100 w 126"/>
                <a:gd name="T49" fmla="*/ 17 h 244"/>
                <a:gd name="T50" fmla="*/ 107 w 126"/>
                <a:gd name="T51" fmla="*/ 23 h 244"/>
                <a:gd name="T52" fmla="*/ 111 w 126"/>
                <a:gd name="T53" fmla="*/ 27 h 244"/>
                <a:gd name="T54" fmla="*/ 113 w 126"/>
                <a:gd name="T55" fmla="*/ 32 h 244"/>
                <a:gd name="T56" fmla="*/ 117 w 126"/>
                <a:gd name="T57" fmla="*/ 40 h 244"/>
                <a:gd name="T58" fmla="*/ 119 w 126"/>
                <a:gd name="T59" fmla="*/ 48 h 244"/>
                <a:gd name="T60" fmla="*/ 123 w 126"/>
                <a:gd name="T61" fmla="*/ 94 h 244"/>
                <a:gd name="T62" fmla="*/ 126 w 126"/>
                <a:gd name="T63" fmla="*/ 141 h 244"/>
                <a:gd name="T64" fmla="*/ 125 w 126"/>
                <a:gd name="T65" fmla="*/ 188 h 244"/>
                <a:gd name="T66" fmla="*/ 119 w 126"/>
                <a:gd name="T67" fmla="*/ 235 h 244"/>
                <a:gd name="T68" fmla="*/ 115 w 126"/>
                <a:gd name="T69" fmla="*/ 240 h 244"/>
                <a:gd name="T70" fmla="*/ 105 w 126"/>
                <a:gd name="T71" fmla="*/ 241 h 244"/>
                <a:gd name="T72" fmla="*/ 95 w 126"/>
                <a:gd name="T73" fmla="*/ 242 h 244"/>
                <a:gd name="T74" fmla="*/ 83 w 126"/>
                <a:gd name="T75" fmla="*/ 243 h 244"/>
                <a:gd name="T76" fmla="*/ 72 w 126"/>
                <a:gd name="T77" fmla="*/ 243 h 244"/>
                <a:gd name="T78" fmla="*/ 60 w 126"/>
                <a:gd name="T79" fmla="*/ 244 h 244"/>
                <a:gd name="T80" fmla="*/ 50 w 126"/>
                <a:gd name="T81" fmla="*/ 244 h 244"/>
                <a:gd name="T82" fmla="*/ 38 w 126"/>
                <a:gd name="T83" fmla="*/ 244 h 244"/>
                <a:gd name="T84" fmla="*/ 27 w 126"/>
                <a:gd name="T85" fmla="*/ 244 h 244"/>
                <a:gd name="T86" fmla="*/ 22 w 126"/>
                <a:gd name="T87" fmla="*/ 244 h 2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44"/>
                <a:gd name="T134" fmla="*/ 126 w 126"/>
                <a:gd name="T135" fmla="*/ 244 h 2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44">
                  <a:moveTo>
                    <a:pt x="22" y="244"/>
                  </a:moveTo>
                  <a:lnTo>
                    <a:pt x="18" y="244"/>
                  </a:lnTo>
                  <a:lnTo>
                    <a:pt x="12" y="243"/>
                  </a:lnTo>
                  <a:lnTo>
                    <a:pt x="7" y="241"/>
                  </a:lnTo>
                  <a:lnTo>
                    <a:pt x="1" y="238"/>
                  </a:lnTo>
                  <a:lnTo>
                    <a:pt x="0" y="207"/>
                  </a:lnTo>
                  <a:lnTo>
                    <a:pt x="3" y="174"/>
                  </a:lnTo>
                  <a:lnTo>
                    <a:pt x="6" y="141"/>
                  </a:lnTo>
                  <a:lnTo>
                    <a:pt x="11" y="107"/>
                  </a:lnTo>
                  <a:lnTo>
                    <a:pt x="14" y="96"/>
                  </a:lnTo>
                  <a:lnTo>
                    <a:pt x="16" y="83"/>
                  </a:lnTo>
                  <a:lnTo>
                    <a:pt x="20" y="70"/>
                  </a:lnTo>
                  <a:lnTo>
                    <a:pt x="22" y="58"/>
                  </a:lnTo>
                  <a:lnTo>
                    <a:pt x="26" y="45"/>
                  </a:lnTo>
                  <a:lnTo>
                    <a:pt x="30" y="33"/>
                  </a:lnTo>
                  <a:lnTo>
                    <a:pt x="37" y="23"/>
                  </a:lnTo>
                  <a:lnTo>
                    <a:pt x="45" y="14"/>
                  </a:lnTo>
                  <a:lnTo>
                    <a:pt x="51" y="10"/>
                  </a:lnTo>
                  <a:lnTo>
                    <a:pt x="57" y="7"/>
                  </a:lnTo>
                  <a:lnTo>
                    <a:pt x="64" y="4"/>
                  </a:lnTo>
                  <a:lnTo>
                    <a:pt x="72" y="0"/>
                  </a:lnTo>
                  <a:lnTo>
                    <a:pt x="87" y="5"/>
                  </a:lnTo>
                  <a:lnTo>
                    <a:pt x="91" y="8"/>
                  </a:lnTo>
                  <a:lnTo>
                    <a:pt x="96" y="12"/>
                  </a:lnTo>
                  <a:lnTo>
                    <a:pt x="100" y="17"/>
                  </a:lnTo>
                  <a:lnTo>
                    <a:pt x="107" y="23"/>
                  </a:lnTo>
                  <a:lnTo>
                    <a:pt x="111" y="27"/>
                  </a:lnTo>
                  <a:lnTo>
                    <a:pt x="113" y="32"/>
                  </a:lnTo>
                  <a:lnTo>
                    <a:pt x="117" y="40"/>
                  </a:lnTo>
                  <a:lnTo>
                    <a:pt x="119" y="48"/>
                  </a:lnTo>
                  <a:lnTo>
                    <a:pt x="123" y="94"/>
                  </a:lnTo>
                  <a:lnTo>
                    <a:pt x="126" y="141"/>
                  </a:lnTo>
                  <a:lnTo>
                    <a:pt x="125" y="188"/>
                  </a:lnTo>
                  <a:lnTo>
                    <a:pt x="119" y="235"/>
                  </a:lnTo>
                  <a:lnTo>
                    <a:pt x="115" y="240"/>
                  </a:lnTo>
                  <a:lnTo>
                    <a:pt x="105" y="241"/>
                  </a:lnTo>
                  <a:lnTo>
                    <a:pt x="95" y="242"/>
                  </a:lnTo>
                  <a:lnTo>
                    <a:pt x="83" y="243"/>
                  </a:lnTo>
                  <a:lnTo>
                    <a:pt x="72" y="243"/>
                  </a:lnTo>
                  <a:lnTo>
                    <a:pt x="60" y="244"/>
                  </a:lnTo>
                  <a:lnTo>
                    <a:pt x="50" y="244"/>
                  </a:lnTo>
                  <a:lnTo>
                    <a:pt x="38" y="244"/>
                  </a:lnTo>
                  <a:lnTo>
                    <a:pt x="27" y="244"/>
                  </a:lnTo>
                  <a:lnTo>
                    <a:pt x="22" y="244"/>
                  </a:lnTo>
                  <a:close/>
                </a:path>
              </a:pathLst>
            </a:custGeom>
            <a:solidFill>
              <a:srgbClr val="000000"/>
            </a:solidFill>
            <a:ln w="9525">
              <a:noFill/>
              <a:round/>
              <a:headEnd/>
              <a:tailEnd/>
            </a:ln>
          </p:spPr>
          <p:txBody>
            <a:bodyPr/>
            <a:lstStyle/>
            <a:p>
              <a:endParaRPr lang="en-US"/>
            </a:p>
          </p:txBody>
        </p:sp>
        <p:sp>
          <p:nvSpPr>
            <p:cNvPr id="14600" name="Freeform 93"/>
            <p:cNvSpPr>
              <a:spLocks/>
            </p:cNvSpPr>
            <p:nvPr/>
          </p:nvSpPr>
          <p:spPr bwMode="auto">
            <a:xfrm>
              <a:off x="2890" y="2468"/>
              <a:ext cx="46" cy="102"/>
            </a:xfrm>
            <a:custGeom>
              <a:avLst/>
              <a:gdLst>
                <a:gd name="T0" fmla="*/ 22 w 91"/>
                <a:gd name="T1" fmla="*/ 204 h 204"/>
                <a:gd name="T2" fmla="*/ 0 w 91"/>
                <a:gd name="T3" fmla="*/ 199 h 204"/>
                <a:gd name="T4" fmla="*/ 3 w 91"/>
                <a:gd name="T5" fmla="*/ 158 h 204"/>
                <a:gd name="T6" fmla="*/ 7 w 91"/>
                <a:gd name="T7" fmla="*/ 114 h 204"/>
                <a:gd name="T8" fmla="*/ 15 w 91"/>
                <a:gd name="T9" fmla="*/ 70 h 204"/>
                <a:gd name="T10" fmla="*/ 23 w 91"/>
                <a:gd name="T11" fmla="*/ 28 h 204"/>
                <a:gd name="T12" fmla="*/ 34 w 91"/>
                <a:gd name="T13" fmla="*/ 14 h 204"/>
                <a:gd name="T14" fmla="*/ 38 w 91"/>
                <a:gd name="T15" fmla="*/ 9 h 204"/>
                <a:gd name="T16" fmla="*/ 43 w 91"/>
                <a:gd name="T17" fmla="*/ 6 h 204"/>
                <a:gd name="T18" fmla="*/ 47 w 91"/>
                <a:gd name="T19" fmla="*/ 4 h 204"/>
                <a:gd name="T20" fmla="*/ 54 w 91"/>
                <a:gd name="T21" fmla="*/ 0 h 204"/>
                <a:gd name="T22" fmla="*/ 67 w 91"/>
                <a:gd name="T23" fmla="*/ 2 h 204"/>
                <a:gd name="T24" fmla="*/ 81 w 91"/>
                <a:gd name="T25" fmla="*/ 14 h 204"/>
                <a:gd name="T26" fmla="*/ 82 w 91"/>
                <a:gd name="T27" fmla="*/ 19 h 204"/>
                <a:gd name="T28" fmla="*/ 83 w 91"/>
                <a:gd name="T29" fmla="*/ 23 h 204"/>
                <a:gd name="T30" fmla="*/ 87 w 91"/>
                <a:gd name="T31" fmla="*/ 29 h 204"/>
                <a:gd name="T32" fmla="*/ 89 w 91"/>
                <a:gd name="T33" fmla="*/ 35 h 204"/>
                <a:gd name="T34" fmla="*/ 90 w 91"/>
                <a:gd name="T35" fmla="*/ 75 h 204"/>
                <a:gd name="T36" fmla="*/ 91 w 91"/>
                <a:gd name="T37" fmla="*/ 115 h 204"/>
                <a:gd name="T38" fmla="*/ 91 w 91"/>
                <a:gd name="T39" fmla="*/ 156 h 204"/>
                <a:gd name="T40" fmla="*/ 88 w 91"/>
                <a:gd name="T41" fmla="*/ 196 h 204"/>
                <a:gd name="T42" fmla="*/ 82 w 91"/>
                <a:gd name="T43" fmla="*/ 199 h 204"/>
                <a:gd name="T44" fmla="*/ 74 w 91"/>
                <a:gd name="T45" fmla="*/ 202 h 204"/>
                <a:gd name="T46" fmla="*/ 67 w 91"/>
                <a:gd name="T47" fmla="*/ 202 h 204"/>
                <a:gd name="T48" fmla="*/ 58 w 91"/>
                <a:gd name="T49" fmla="*/ 202 h 204"/>
                <a:gd name="T50" fmla="*/ 49 w 91"/>
                <a:gd name="T51" fmla="*/ 202 h 204"/>
                <a:gd name="T52" fmla="*/ 41 w 91"/>
                <a:gd name="T53" fmla="*/ 200 h 204"/>
                <a:gd name="T54" fmla="*/ 31 w 91"/>
                <a:gd name="T55" fmla="*/ 202 h 204"/>
                <a:gd name="T56" fmla="*/ 22 w 91"/>
                <a:gd name="T57" fmla="*/ 204 h 20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1"/>
                <a:gd name="T88" fmla="*/ 0 h 204"/>
                <a:gd name="T89" fmla="*/ 91 w 91"/>
                <a:gd name="T90" fmla="*/ 204 h 20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1" h="204">
                  <a:moveTo>
                    <a:pt x="22" y="204"/>
                  </a:moveTo>
                  <a:lnTo>
                    <a:pt x="0" y="199"/>
                  </a:lnTo>
                  <a:lnTo>
                    <a:pt x="3" y="158"/>
                  </a:lnTo>
                  <a:lnTo>
                    <a:pt x="7" y="114"/>
                  </a:lnTo>
                  <a:lnTo>
                    <a:pt x="15" y="70"/>
                  </a:lnTo>
                  <a:lnTo>
                    <a:pt x="23" y="28"/>
                  </a:lnTo>
                  <a:lnTo>
                    <a:pt x="34" y="14"/>
                  </a:lnTo>
                  <a:lnTo>
                    <a:pt x="38" y="9"/>
                  </a:lnTo>
                  <a:lnTo>
                    <a:pt x="43" y="6"/>
                  </a:lnTo>
                  <a:lnTo>
                    <a:pt x="47" y="4"/>
                  </a:lnTo>
                  <a:lnTo>
                    <a:pt x="54" y="0"/>
                  </a:lnTo>
                  <a:lnTo>
                    <a:pt x="67" y="2"/>
                  </a:lnTo>
                  <a:lnTo>
                    <a:pt x="81" y="14"/>
                  </a:lnTo>
                  <a:lnTo>
                    <a:pt x="82" y="19"/>
                  </a:lnTo>
                  <a:lnTo>
                    <a:pt x="83" y="23"/>
                  </a:lnTo>
                  <a:lnTo>
                    <a:pt x="87" y="29"/>
                  </a:lnTo>
                  <a:lnTo>
                    <a:pt x="89" y="35"/>
                  </a:lnTo>
                  <a:lnTo>
                    <a:pt x="90" y="75"/>
                  </a:lnTo>
                  <a:lnTo>
                    <a:pt x="91" y="115"/>
                  </a:lnTo>
                  <a:lnTo>
                    <a:pt x="91" y="156"/>
                  </a:lnTo>
                  <a:lnTo>
                    <a:pt x="88" y="196"/>
                  </a:lnTo>
                  <a:lnTo>
                    <a:pt x="82" y="199"/>
                  </a:lnTo>
                  <a:lnTo>
                    <a:pt x="74" y="202"/>
                  </a:lnTo>
                  <a:lnTo>
                    <a:pt x="67" y="202"/>
                  </a:lnTo>
                  <a:lnTo>
                    <a:pt x="58" y="202"/>
                  </a:lnTo>
                  <a:lnTo>
                    <a:pt x="49" y="202"/>
                  </a:lnTo>
                  <a:lnTo>
                    <a:pt x="41" y="200"/>
                  </a:lnTo>
                  <a:lnTo>
                    <a:pt x="31" y="202"/>
                  </a:lnTo>
                  <a:lnTo>
                    <a:pt x="22" y="204"/>
                  </a:lnTo>
                  <a:close/>
                </a:path>
              </a:pathLst>
            </a:custGeom>
            <a:solidFill>
              <a:srgbClr val="FF9900"/>
            </a:solidFill>
            <a:ln w="9525">
              <a:noFill/>
              <a:round/>
              <a:headEnd/>
              <a:tailEnd/>
            </a:ln>
          </p:spPr>
          <p:txBody>
            <a:bodyPr/>
            <a:lstStyle/>
            <a:p>
              <a:endParaRPr lang="en-US"/>
            </a:p>
          </p:txBody>
        </p:sp>
        <p:sp>
          <p:nvSpPr>
            <p:cNvPr id="14601" name="Freeform 94"/>
            <p:cNvSpPr>
              <a:spLocks/>
            </p:cNvSpPr>
            <p:nvPr/>
          </p:nvSpPr>
          <p:spPr bwMode="auto">
            <a:xfrm>
              <a:off x="2745" y="2192"/>
              <a:ext cx="555" cy="129"/>
            </a:xfrm>
            <a:custGeom>
              <a:avLst/>
              <a:gdLst>
                <a:gd name="T0" fmla="*/ 431 w 1110"/>
                <a:gd name="T1" fmla="*/ 255 h 256"/>
                <a:gd name="T2" fmla="*/ 374 w 1110"/>
                <a:gd name="T3" fmla="*/ 253 h 256"/>
                <a:gd name="T4" fmla="*/ 317 w 1110"/>
                <a:gd name="T5" fmla="*/ 252 h 256"/>
                <a:gd name="T6" fmla="*/ 259 w 1110"/>
                <a:gd name="T7" fmla="*/ 251 h 256"/>
                <a:gd name="T8" fmla="*/ 202 w 1110"/>
                <a:gd name="T9" fmla="*/ 251 h 256"/>
                <a:gd name="T10" fmla="*/ 144 w 1110"/>
                <a:gd name="T11" fmla="*/ 248 h 256"/>
                <a:gd name="T12" fmla="*/ 87 w 1110"/>
                <a:gd name="T13" fmla="*/ 244 h 256"/>
                <a:gd name="T14" fmla="*/ 30 w 1110"/>
                <a:gd name="T15" fmla="*/ 237 h 256"/>
                <a:gd name="T16" fmla="*/ 0 w 1110"/>
                <a:gd name="T17" fmla="*/ 209 h 256"/>
                <a:gd name="T18" fmla="*/ 1 w 1110"/>
                <a:gd name="T19" fmla="*/ 164 h 256"/>
                <a:gd name="T20" fmla="*/ 30 w 1110"/>
                <a:gd name="T21" fmla="*/ 145 h 256"/>
                <a:gd name="T22" fmla="*/ 90 w 1110"/>
                <a:gd name="T23" fmla="*/ 152 h 256"/>
                <a:gd name="T24" fmla="*/ 152 w 1110"/>
                <a:gd name="T25" fmla="*/ 156 h 256"/>
                <a:gd name="T26" fmla="*/ 214 w 1110"/>
                <a:gd name="T27" fmla="*/ 160 h 256"/>
                <a:gd name="T28" fmla="*/ 276 w 1110"/>
                <a:gd name="T29" fmla="*/ 162 h 256"/>
                <a:gd name="T30" fmla="*/ 337 w 1110"/>
                <a:gd name="T31" fmla="*/ 163 h 256"/>
                <a:gd name="T32" fmla="*/ 398 w 1110"/>
                <a:gd name="T33" fmla="*/ 164 h 256"/>
                <a:gd name="T34" fmla="*/ 457 w 1110"/>
                <a:gd name="T35" fmla="*/ 165 h 256"/>
                <a:gd name="T36" fmla="*/ 527 w 1110"/>
                <a:gd name="T37" fmla="*/ 159 h 256"/>
                <a:gd name="T38" fmla="*/ 608 w 1110"/>
                <a:gd name="T39" fmla="*/ 142 h 256"/>
                <a:gd name="T40" fmla="*/ 686 w 1110"/>
                <a:gd name="T41" fmla="*/ 124 h 256"/>
                <a:gd name="T42" fmla="*/ 763 w 1110"/>
                <a:gd name="T43" fmla="*/ 103 h 256"/>
                <a:gd name="T44" fmla="*/ 838 w 1110"/>
                <a:gd name="T45" fmla="*/ 83 h 256"/>
                <a:gd name="T46" fmla="*/ 914 w 1110"/>
                <a:gd name="T47" fmla="*/ 59 h 256"/>
                <a:gd name="T48" fmla="*/ 990 w 1110"/>
                <a:gd name="T49" fmla="*/ 36 h 256"/>
                <a:gd name="T50" fmla="*/ 1067 w 1110"/>
                <a:gd name="T51" fmla="*/ 12 h 256"/>
                <a:gd name="T52" fmla="*/ 1110 w 1110"/>
                <a:gd name="T53" fmla="*/ 16 h 256"/>
                <a:gd name="T54" fmla="*/ 1105 w 1110"/>
                <a:gd name="T55" fmla="*/ 50 h 256"/>
                <a:gd name="T56" fmla="*/ 1068 w 1110"/>
                <a:gd name="T57" fmla="*/ 81 h 256"/>
                <a:gd name="T58" fmla="*/ 1004 w 1110"/>
                <a:gd name="T59" fmla="*/ 104 h 256"/>
                <a:gd name="T60" fmla="*/ 937 w 1110"/>
                <a:gd name="T61" fmla="*/ 126 h 256"/>
                <a:gd name="T62" fmla="*/ 869 w 1110"/>
                <a:gd name="T63" fmla="*/ 146 h 256"/>
                <a:gd name="T64" fmla="*/ 801 w 1110"/>
                <a:gd name="T65" fmla="*/ 165 h 256"/>
                <a:gd name="T66" fmla="*/ 732 w 1110"/>
                <a:gd name="T67" fmla="*/ 185 h 256"/>
                <a:gd name="T68" fmla="*/ 664 w 1110"/>
                <a:gd name="T69" fmla="*/ 205 h 256"/>
                <a:gd name="T70" fmla="*/ 596 w 1110"/>
                <a:gd name="T71" fmla="*/ 225 h 256"/>
                <a:gd name="T72" fmla="*/ 551 w 1110"/>
                <a:gd name="T73" fmla="*/ 239 h 256"/>
                <a:gd name="T74" fmla="*/ 538 w 1110"/>
                <a:gd name="T75" fmla="*/ 245 h 256"/>
                <a:gd name="T76" fmla="*/ 518 w 1110"/>
                <a:gd name="T77" fmla="*/ 248 h 256"/>
                <a:gd name="T78" fmla="*/ 505 w 1110"/>
                <a:gd name="T79" fmla="*/ 252 h 256"/>
                <a:gd name="T80" fmla="*/ 492 w 1110"/>
                <a:gd name="T81" fmla="*/ 256 h 25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110"/>
                <a:gd name="T124" fmla="*/ 0 h 256"/>
                <a:gd name="T125" fmla="*/ 1110 w 1110"/>
                <a:gd name="T126" fmla="*/ 256 h 25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110" h="256">
                  <a:moveTo>
                    <a:pt x="459" y="256"/>
                  </a:moveTo>
                  <a:lnTo>
                    <a:pt x="431" y="255"/>
                  </a:lnTo>
                  <a:lnTo>
                    <a:pt x="403" y="253"/>
                  </a:lnTo>
                  <a:lnTo>
                    <a:pt x="374" y="253"/>
                  </a:lnTo>
                  <a:lnTo>
                    <a:pt x="346" y="252"/>
                  </a:lnTo>
                  <a:lnTo>
                    <a:pt x="317" y="252"/>
                  </a:lnTo>
                  <a:lnTo>
                    <a:pt x="288" y="252"/>
                  </a:lnTo>
                  <a:lnTo>
                    <a:pt x="259" y="251"/>
                  </a:lnTo>
                  <a:lnTo>
                    <a:pt x="230" y="251"/>
                  </a:lnTo>
                  <a:lnTo>
                    <a:pt x="202" y="251"/>
                  </a:lnTo>
                  <a:lnTo>
                    <a:pt x="173" y="249"/>
                  </a:lnTo>
                  <a:lnTo>
                    <a:pt x="144" y="248"/>
                  </a:lnTo>
                  <a:lnTo>
                    <a:pt x="115" y="246"/>
                  </a:lnTo>
                  <a:lnTo>
                    <a:pt x="87" y="244"/>
                  </a:lnTo>
                  <a:lnTo>
                    <a:pt x="59" y="240"/>
                  </a:lnTo>
                  <a:lnTo>
                    <a:pt x="30" y="237"/>
                  </a:lnTo>
                  <a:lnTo>
                    <a:pt x="3" y="232"/>
                  </a:lnTo>
                  <a:lnTo>
                    <a:pt x="0" y="209"/>
                  </a:lnTo>
                  <a:lnTo>
                    <a:pt x="0" y="186"/>
                  </a:lnTo>
                  <a:lnTo>
                    <a:pt x="1" y="164"/>
                  </a:lnTo>
                  <a:lnTo>
                    <a:pt x="1" y="141"/>
                  </a:lnTo>
                  <a:lnTo>
                    <a:pt x="30" y="145"/>
                  </a:lnTo>
                  <a:lnTo>
                    <a:pt x="60" y="149"/>
                  </a:lnTo>
                  <a:lnTo>
                    <a:pt x="90" y="152"/>
                  </a:lnTo>
                  <a:lnTo>
                    <a:pt x="121" y="154"/>
                  </a:lnTo>
                  <a:lnTo>
                    <a:pt x="152" y="156"/>
                  </a:lnTo>
                  <a:lnTo>
                    <a:pt x="183" y="159"/>
                  </a:lnTo>
                  <a:lnTo>
                    <a:pt x="214" y="160"/>
                  </a:lnTo>
                  <a:lnTo>
                    <a:pt x="245" y="161"/>
                  </a:lnTo>
                  <a:lnTo>
                    <a:pt x="276" y="162"/>
                  </a:lnTo>
                  <a:lnTo>
                    <a:pt x="308" y="163"/>
                  </a:lnTo>
                  <a:lnTo>
                    <a:pt x="337" y="163"/>
                  </a:lnTo>
                  <a:lnTo>
                    <a:pt x="369" y="164"/>
                  </a:lnTo>
                  <a:lnTo>
                    <a:pt x="398" y="164"/>
                  </a:lnTo>
                  <a:lnTo>
                    <a:pt x="428" y="165"/>
                  </a:lnTo>
                  <a:lnTo>
                    <a:pt x="457" y="165"/>
                  </a:lnTo>
                  <a:lnTo>
                    <a:pt x="486" y="167"/>
                  </a:lnTo>
                  <a:lnTo>
                    <a:pt x="527" y="159"/>
                  </a:lnTo>
                  <a:lnTo>
                    <a:pt x="569" y="150"/>
                  </a:lnTo>
                  <a:lnTo>
                    <a:pt x="608" y="142"/>
                  </a:lnTo>
                  <a:lnTo>
                    <a:pt x="648" y="133"/>
                  </a:lnTo>
                  <a:lnTo>
                    <a:pt x="686" y="124"/>
                  </a:lnTo>
                  <a:lnTo>
                    <a:pt x="725" y="114"/>
                  </a:lnTo>
                  <a:lnTo>
                    <a:pt x="763" y="103"/>
                  </a:lnTo>
                  <a:lnTo>
                    <a:pt x="801" y="93"/>
                  </a:lnTo>
                  <a:lnTo>
                    <a:pt x="838" y="83"/>
                  </a:lnTo>
                  <a:lnTo>
                    <a:pt x="876" y="71"/>
                  </a:lnTo>
                  <a:lnTo>
                    <a:pt x="914" y="59"/>
                  </a:lnTo>
                  <a:lnTo>
                    <a:pt x="952" y="48"/>
                  </a:lnTo>
                  <a:lnTo>
                    <a:pt x="990" y="36"/>
                  </a:lnTo>
                  <a:lnTo>
                    <a:pt x="1028" y="24"/>
                  </a:lnTo>
                  <a:lnTo>
                    <a:pt x="1067" y="12"/>
                  </a:lnTo>
                  <a:lnTo>
                    <a:pt x="1106" y="0"/>
                  </a:lnTo>
                  <a:lnTo>
                    <a:pt x="1110" y="16"/>
                  </a:lnTo>
                  <a:lnTo>
                    <a:pt x="1108" y="33"/>
                  </a:lnTo>
                  <a:lnTo>
                    <a:pt x="1105" y="50"/>
                  </a:lnTo>
                  <a:lnTo>
                    <a:pt x="1100" y="70"/>
                  </a:lnTo>
                  <a:lnTo>
                    <a:pt x="1068" y="81"/>
                  </a:lnTo>
                  <a:lnTo>
                    <a:pt x="1036" y="94"/>
                  </a:lnTo>
                  <a:lnTo>
                    <a:pt x="1004" y="104"/>
                  </a:lnTo>
                  <a:lnTo>
                    <a:pt x="970" y="116"/>
                  </a:lnTo>
                  <a:lnTo>
                    <a:pt x="937" y="126"/>
                  </a:lnTo>
                  <a:lnTo>
                    <a:pt x="904" y="137"/>
                  </a:lnTo>
                  <a:lnTo>
                    <a:pt x="869" y="146"/>
                  </a:lnTo>
                  <a:lnTo>
                    <a:pt x="836" y="156"/>
                  </a:lnTo>
                  <a:lnTo>
                    <a:pt x="801" y="165"/>
                  </a:lnTo>
                  <a:lnTo>
                    <a:pt x="767" y="176"/>
                  </a:lnTo>
                  <a:lnTo>
                    <a:pt x="732" y="185"/>
                  </a:lnTo>
                  <a:lnTo>
                    <a:pt x="698" y="195"/>
                  </a:lnTo>
                  <a:lnTo>
                    <a:pt x="664" y="205"/>
                  </a:lnTo>
                  <a:lnTo>
                    <a:pt x="630" y="215"/>
                  </a:lnTo>
                  <a:lnTo>
                    <a:pt x="596" y="225"/>
                  </a:lnTo>
                  <a:lnTo>
                    <a:pt x="563" y="236"/>
                  </a:lnTo>
                  <a:lnTo>
                    <a:pt x="551" y="239"/>
                  </a:lnTo>
                  <a:lnTo>
                    <a:pt x="543" y="243"/>
                  </a:lnTo>
                  <a:lnTo>
                    <a:pt x="538" y="245"/>
                  </a:lnTo>
                  <a:lnTo>
                    <a:pt x="531" y="247"/>
                  </a:lnTo>
                  <a:lnTo>
                    <a:pt x="518" y="248"/>
                  </a:lnTo>
                  <a:lnTo>
                    <a:pt x="512" y="249"/>
                  </a:lnTo>
                  <a:lnTo>
                    <a:pt x="505" y="252"/>
                  </a:lnTo>
                  <a:lnTo>
                    <a:pt x="499" y="253"/>
                  </a:lnTo>
                  <a:lnTo>
                    <a:pt x="492" y="256"/>
                  </a:lnTo>
                  <a:lnTo>
                    <a:pt x="459" y="256"/>
                  </a:lnTo>
                  <a:close/>
                </a:path>
              </a:pathLst>
            </a:custGeom>
            <a:solidFill>
              <a:srgbClr val="9EB8DE"/>
            </a:solidFill>
            <a:ln w="9525">
              <a:noFill/>
              <a:round/>
              <a:headEnd/>
              <a:tailEnd/>
            </a:ln>
          </p:spPr>
          <p:txBody>
            <a:bodyPr/>
            <a:lstStyle/>
            <a:p>
              <a:endParaRPr lang="en-US"/>
            </a:p>
          </p:txBody>
        </p:sp>
        <p:sp>
          <p:nvSpPr>
            <p:cNvPr id="14602" name="Freeform 95"/>
            <p:cNvSpPr>
              <a:spLocks/>
            </p:cNvSpPr>
            <p:nvPr/>
          </p:nvSpPr>
          <p:spPr bwMode="auto">
            <a:xfrm>
              <a:off x="2585" y="2256"/>
              <a:ext cx="152" cy="55"/>
            </a:xfrm>
            <a:custGeom>
              <a:avLst/>
              <a:gdLst>
                <a:gd name="T0" fmla="*/ 263 w 304"/>
                <a:gd name="T1" fmla="*/ 110 h 110"/>
                <a:gd name="T2" fmla="*/ 247 w 304"/>
                <a:gd name="T3" fmla="*/ 107 h 110"/>
                <a:gd name="T4" fmla="*/ 230 w 304"/>
                <a:gd name="T5" fmla="*/ 106 h 110"/>
                <a:gd name="T6" fmla="*/ 214 w 304"/>
                <a:gd name="T7" fmla="*/ 105 h 110"/>
                <a:gd name="T8" fmla="*/ 198 w 304"/>
                <a:gd name="T9" fmla="*/ 104 h 110"/>
                <a:gd name="T10" fmla="*/ 182 w 304"/>
                <a:gd name="T11" fmla="*/ 103 h 110"/>
                <a:gd name="T12" fmla="*/ 166 w 304"/>
                <a:gd name="T13" fmla="*/ 102 h 110"/>
                <a:gd name="T14" fmla="*/ 150 w 304"/>
                <a:gd name="T15" fmla="*/ 102 h 110"/>
                <a:gd name="T16" fmla="*/ 134 w 304"/>
                <a:gd name="T17" fmla="*/ 101 h 110"/>
                <a:gd name="T18" fmla="*/ 116 w 304"/>
                <a:gd name="T19" fmla="*/ 101 h 110"/>
                <a:gd name="T20" fmla="*/ 100 w 304"/>
                <a:gd name="T21" fmla="*/ 101 h 110"/>
                <a:gd name="T22" fmla="*/ 84 w 304"/>
                <a:gd name="T23" fmla="*/ 99 h 110"/>
                <a:gd name="T24" fmla="*/ 68 w 304"/>
                <a:gd name="T25" fmla="*/ 98 h 110"/>
                <a:gd name="T26" fmla="*/ 51 w 304"/>
                <a:gd name="T27" fmla="*/ 97 h 110"/>
                <a:gd name="T28" fmla="*/ 35 w 304"/>
                <a:gd name="T29" fmla="*/ 96 h 110"/>
                <a:gd name="T30" fmla="*/ 19 w 304"/>
                <a:gd name="T31" fmla="*/ 95 h 110"/>
                <a:gd name="T32" fmla="*/ 3 w 304"/>
                <a:gd name="T33" fmla="*/ 93 h 110"/>
                <a:gd name="T34" fmla="*/ 1 w 304"/>
                <a:gd name="T35" fmla="*/ 69 h 110"/>
                <a:gd name="T36" fmla="*/ 0 w 304"/>
                <a:gd name="T37" fmla="*/ 46 h 110"/>
                <a:gd name="T38" fmla="*/ 0 w 304"/>
                <a:gd name="T39" fmla="*/ 23 h 110"/>
                <a:gd name="T40" fmla="*/ 3 w 304"/>
                <a:gd name="T41" fmla="*/ 0 h 110"/>
                <a:gd name="T42" fmla="*/ 21 w 304"/>
                <a:gd name="T43" fmla="*/ 0 h 110"/>
                <a:gd name="T44" fmla="*/ 41 w 304"/>
                <a:gd name="T45" fmla="*/ 0 h 110"/>
                <a:gd name="T46" fmla="*/ 59 w 304"/>
                <a:gd name="T47" fmla="*/ 2 h 110"/>
                <a:gd name="T48" fmla="*/ 77 w 304"/>
                <a:gd name="T49" fmla="*/ 2 h 110"/>
                <a:gd name="T50" fmla="*/ 96 w 304"/>
                <a:gd name="T51" fmla="*/ 2 h 110"/>
                <a:gd name="T52" fmla="*/ 114 w 304"/>
                <a:gd name="T53" fmla="*/ 3 h 110"/>
                <a:gd name="T54" fmla="*/ 133 w 304"/>
                <a:gd name="T55" fmla="*/ 3 h 110"/>
                <a:gd name="T56" fmla="*/ 151 w 304"/>
                <a:gd name="T57" fmla="*/ 4 h 110"/>
                <a:gd name="T58" fmla="*/ 169 w 304"/>
                <a:gd name="T59" fmla="*/ 5 h 110"/>
                <a:gd name="T60" fmla="*/ 189 w 304"/>
                <a:gd name="T61" fmla="*/ 5 h 110"/>
                <a:gd name="T62" fmla="*/ 207 w 304"/>
                <a:gd name="T63" fmla="*/ 6 h 110"/>
                <a:gd name="T64" fmla="*/ 226 w 304"/>
                <a:gd name="T65" fmla="*/ 7 h 110"/>
                <a:gd name="T66" fmla="*/ 244 w 304"/>
                <a:gd name="T67" fmla="*/ 8 h 110"/>
                <a:gd name="T68" fmla="*/ 263 w 304"/>
                <a:gd name="T69" fmla="*/ 10 h 110"/>
                <a:gd name="T70" fmla="*/ 281 w 304"/>
                <a:gd name="T71" fmla="*/ 12 h 110"/>
                <a:gd name="T72" fmla="*/ 299 w 304"/>
                <a:gd name="T73" fmla="*/ 13 h 110"/>
                <a:gd name="T74" fmla="*/ 302 w 304"/>
                <a:gd name="T75" fmla="*/ 35 h 110"/>
                <a:gd name="T76" fmla="*/ 303 w 304"/>
                <a:gd name="T77" fmla="*/ 57 h 110"/>
                <a:gd name="T78" fmla="*/ 303 w 304"/>
                <a:gd name="T79" fmla="*/ 80 h 110"/>
                <a:gd name="T80" fmla="*/ 304 w 304"/>
                <a:gd name="T81" fmla="*/ 102 h 110"/>
                <a:gd name="T82" fmla="*/ 299 w 304"/>
                <a:gd name="T83" fmla="*/ 106 h 110"/>
                <a:gd name="T84" fmla="*/ 295 w 304"/>
                <a:gd name="T85" fmla="*/ 109 h 110"/>
                <a:gd name="T86" fmla="*/ 290 w 304"/>
                <a:gd name="T87" fmla="*/ 110 h 110"/>
                <a:gd name="T88" fmla="*/ 284 w 304"/>
                <a:gd name="T89" fmla="*/ 109 h 110"/>
                <a:gd name="T90" fmla="*/ 279 w 304"/>
                <a:gd name="T91" fmla="*/ 107 h 110"/>
                <a:gd name="T92" fmla="*/ 273 w 304"/>
                <a:gd name="T93" fmla="*/ 107 h 110"/>
                <a:gd name="T94" fmla="*/ 267 w 304"/>
                <a:gd name="T95" fmla="*/ 107 h 110"/>
                <a:gd name="T96" fmla="*/ 263 w 304"/>
                <a:gd name="T97" fmla="*/ 110 h 11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04"/>
                <a:gd name="T148" fmla="*/ 0 h 110"/>
                <a:gd name="T149" fmla="*/ 304 w 304"/>
                <a:gd name="T150" fmla="*/ 110 h 11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04" h="110">
                  <a:moveTo>
                    <a:pt x="263" y="110"/>
                  </a:moveTo>
                  <a:lnTo>
                    <a:pt x="247" y="107"/>
                  </a:lnTo>
                  <a:lnTo>
                    <a:pt x="230" y="106"/>
                  </a:lnTo>
                  <a:lnTo>
                    <a:pt x="214" y="105"/>
                  </a:lnTo>
                  <a:lnTo>
                    <a:pt x="198" y="104"/>
                  </a:lnTo>
                  <a:lnTo>
                    <a:pt x="182" y="103"/>
                  </a:lnTo>
                  <a:lnTo>
                    <a:pt x="166" y="102"/>
                  </a:lnTo>
                  <a:lnTo>
                    <a:pt x="150" y="102"/>
                  </a:lnTo>
                  <a:lnTo>
                    <a:pt x="134" y="101"/>
                  </a:lnTo>
                  <a:lnTo>
                    <a:pt x="116" y="101"/>
                  </a:lnTo>
                  <a:lnTo>
                    <a:pt x="100" y="101"/>
                  </a:lnTo>
                  <a:lnTo>
                    <a:pt x="84" y="99"/>
                  </a:lnTo>
                  <a:lnTo>
                    <a:pt x="68" y="98"/>
                  </a:lnTo>
                  <a:lnTo>
                    <a:pt x="51" y="97"/>
                  </a:lnTo>
                  <a:lnTo>
                    <a:pt x="35" y="96"/>
                  </a:lnTo>
                  <a:lnTo>
                    <a:pt x="19" y="95"/>
                  </a:lnTo>
                  <a:lnTo>
                    <a:pt x="3" y="93"/>
                  </a:lnTo>
                  <a:lnTo>
                    <a:pt x="1" y="69"/>
                  </a:lnTo>
                  <a:lnTo>
                    <a:pt x="0" y="46"/>
                  </a:lnTo>
                  <a:lnTo>
                    <a:pt x="0" y="23"/>
                  </a:lnTo>
                  <a:lnTo>
                    <a:pt x="3" y="0"/>
                  </a:lnTo>
                  <a:lnTo>
                    <a:pt x="21" y="0"/>
                  </a:lnTo>
                  <a:lnTo>
                    <a:pt x="41" y="0"/>
                  </a:lnTo>
                  <a:lnTo>
                    <a:pt x="59" y="2"/>
                  </a:lnTo>
                  <a:lnTo>
                    <a:pt x="77" y="2"/>
                  </a:lnTo>
                  <a:lnTo>
                    <a:pt x="96" y="2"/>
                  </a:lnTo>
                  <a:lnTo>
                    <a:pt x="114" y="3"/>
                  </a:lnTo>
                  <a:lnTo>
                    <a:pt x="133" y="3"/>
                  </a:lnTo>
                  <a:lnTo>
                    <a:pt x="151" y="4"/>
                  </a:lnTo>
                  <a:lnTo>
                    <a:pt x="169" y="5"/>
                  </a:lnTo>
                  <a:lnTo>
                    <a:pt x="189" y="5"/>
                  </a:lnTo>
                  <a:lnTo>
                    <a:pt x="207" y="6"/>
                  </a:lnTo>
                  <a:lnTo>
                    <a:pt x="226" y="7"/>
                  </a:lnTo>
                  <a:lnTo>
                    <a:pt x="244" y="8"/>
                  </a:lnTo>
                  <a:lnTo>
                    <a:pt x="263" y="10"/>
                  </a:lnTo>
                  <a:lnTo>
                    <a:pt x="281" y="12"/>
                  </a:lnTo>
                  <a:lnTo>
                    <a:pt x="299" y="13"/>
                  </a:lnTo>
                  <a:lnTo>
                    <a:pt x="302" y="35"/>
                  </a:lnTo>
                  <a:lnTo>
                    <a:pt x="303" y="57"/>
                  </a:lnTo>
                  <a:lnTo>
                    <a:pt x="303" y="80"/>
                  </a:lnTo>
                  <a:lnTo>
                    <a:pt x="304" y="102"/>
                  </a:lnTo>
                  <a:lnTo>
                    <a:pt x="299" y="106"/>
                  </a:lnTo>
                  <a:lnTo>
                    <a:pt x="295" y="109"/>
                  </a:lnTo>
                  <a:lnTo>
                    <a:pt x="290" y="110"/>
                  </a:lnTo>
                  <a:lnTo>
                    <a:pt x="284" y="109"/>
                  </a:lnTo>
                  <a:lnTo>
                    <a:pt x="279" y="107"/>
                  </a:lnTo>
                  <a:lnTo>
                    <a:pt x="273" y="107"/>
                  </a:lnTo>
                  <a:lnTo>
                    <a:pt x="267" y="107"/>
                  </a:lnTo>
                  <a:lnTo>
                    <a:pt x="263" y="110"/>
                  </a:lnTo>
                  <a:close/>
                </a:path>
              </a:pathLst>
            </a:custGeom>
            <a:solidFill>
              <a:srgbClr val="9EB8DE"/>
            </a:solidFill>
            <a:ln w="9525">
              <a:noFill/>
              <a:round/>
              <a:headEnd/>
              <a:tailEnd/>
            </a:ln>
          </p:spPr>
          <p:txBody>
            <a:bodyPr/>
            <a:lstStyle/>
            <a:p>
              <a:endParaRPr lang="en-US"/>
            </a:p>
          </p:txBody>
        </p:sp>
        <p:sp>
          <p:nvSpPr>
            <p:cNvPr id="14603" name="Freeform 96"/>
            <p:cNvSpPr>
              <a:spLocks/>
            </p:cNvSpPr>
            <p:nvPr/>
          </p:nvSpPr>
          <p:spPr bwMode="auto">
            <a:xfrm>
              <a:off x="2784" y="2169"/>
              <a:ext cx="499" cy="92"/>
            </a:xfrm>
            <a:custGeom>
              <a:avLst/>
              <a:gdLst>
                <a:gd name="T0" fmla="*/ 12 w 996"/>
                <a:gd name="T1" fmla="*/ 167 h 184"/>
                <a:gd name="T2" fmla="*/ 40 w 996"/>
                <a:gd name="T3" fmla="*/ 158 h 184"/>
                <a:gd name="T4" fmla="*/ 70 w 996"/>
                <a:gd name="T5" fmla="*/ 150 h 184"/>
                <a:gd name="T6" fmla="*/ 100 w 996"/>
                <a:gd name="T7" fmla="*/ 141 h 184"/>
                <a:gd name="T8" fmla="*/ 128 w 996"/>
                <a:gd name="T9" fmla="*/ 134 h 184"/>
                <a:gd name="T10" fmla="*/ 155 w 996"/>
                <a:gd name="T11" fmla="*/ 130 h 184"/>
                <a:gd name="T12" fmla="*/ 183 w 996"/>
                <a:gd name="T13" fmla="*/ 122 h 184"/>
                <a:gd name="T14" fmla="*/ 210 w 996"/>
                <a:gd name="T15" fmla="*/ 112 h 184"/>
                <a:gd name="T16" fmla="*/ 248 w 996"/>
                <a:gd name="T17" fmla="*/ 108 h 184"/>
                <a:gd name="T18" fmla="*/ 293 w 996"/>
                <a:gd name="T19" fmla="*/ 104 h 184"/>
                <a:gd name="T20" fmla="*/ 334 w 996"/>
                <a:gd name="T21" fmla="*/ 92 h 184"/>
                <a:gd name="T22" fmla="*/ 374 w 996"/>
                <a:gd name="T23" fmla="*/ 72 h 184"/>
                <a:gd name="T24" fmla="*/ 392 w 996"/>
                <a:gd name="T25" fmla="*/ 46 h 184"/>
                <a:gd name="T26" fmla="*/ 376 w 996"/>
                <a:gd name="T27" fmla="*/ 41 h 184"/>
                <a:gd name="T28" fmla="*/ 360 w 996"/>
                <a:gd name="T29" fmla="*/ 36 h 184"/>
                <a:gd name="T30" fmla="*/ 341 w 996"/>
                <a:gd name="T31" fmla="*/ 32 h 184"/>
                <a:gd name="T32" fmla="*/ 324 w 996"/>
                <a:gd name="T33" fmla="*/ 31 h 184"/>
                <a:gd name="T34" fmla="*/ 326 w 996"/>
                <a:gd name="T35" fmla="*/ 0 h 184"/>
                <a:gd name="T36" fmla="*/ 409 w 996"/>
                <a:gd name="T37" fmla="*/ 2 h 184"/>
                <a:gd name="T38" fmla="*/ 493 w 996"/>
                <a:gd name="T39" fmla="*/ 4 h 184"/>
                <a:gd name="T40" fmla="*/ 576 w 996"/>
                <a:gd name="T41" fmla="*/ 8 h 184"/>
                <a:gd name="T42" fmla="*/ 660 w 996"/>
                <a:gd name="T43" fmla="*/ 12 h 184"/>
                <a:gd name="T44" fmla="*/ 744 w 996"/>
                <a:gd name="T45" fmla="*/ 18 h 184"/>
                <a:gd name="T46" fmla="*/ 828 w 996"/>
                <a:gd name="T47" fmla="*/ 23 h 184"/>
                <a:gd name="T48" fmla="*/ 912 w 996"/>
                <a:gd name="T49" fmla="*/ 28 h 184"/>
                <a:gd name="T50" fmla="*/ 996 w 996"/>
                <a:gd name="T51" fmla="*/ 34 h 184"/>
                <a:gd name="T52" fmla="*/ 935 w 996"/>
                <a:gd name="T53" fmla="*/ 53 h 184"/>
                <a:gd name="T54" fmla="*/ 873 w 996"/>
                <a:gd name="T55" fmla="*/ 72 h 184"/>
                <a:gd name="T56" fmla="*/ 812 w 996"/>
                <a:gd name="T57" fmla="*/ 91 h 184"/>
                <a:gd name="T58" fmla="*/ 749 w 996"/>
                <a:gd name="T59" fmla="*/ 109 h 184"/>
                <a:gd name="T60" fmla="*/ 685 w 996"/>
                <a:gd name="T61" fmla="*/ 126 h 184"/>
                <a:gd name="T62" fmla="*/ 622 w 996"/>
                <a:gd name="T63" fmla="*/ 141 h 184"/>
                <a:gd name="T64" fmla="*/ 556 w 996"/>
                <a:gd name="T65" fmla="*/ 155 h 184"/>
                <a:gd name="T66" fmla="*/ 490 w 996"/>
                <a:gd name="T67" fmla="*/ 165 h 184"/>
                <a:gd name="T68" fmla="*/ 463 w 996"/>
                <a:gd name="T69" fmla="*/ 173 h 184"/>
                <a:gd name="T70" fmla="*/ 437 w 996"/>
                <a:gd name="T71" fmla="*/ 179 h 184"/>
                <a:gd name="T72" fmla="*/ 408 w 996"/>
                <a:gd name="T73" fmla="*/ 181 h 184"/>
                <a:gd name="T74" fmla="*/ 379 w 996"/>
                <a:gd name="T75" fmla="*/ 184 h 184"/>
                <a:gd name="T76" fmla="*/ 310 w 996"/>
                <a:gd name="T77" fmla="*/ 184 h 184"/>
                <a:gd name="T78" fmla="*/ 246 w 996"/>
                <a:gd name="T79" fmla="*/ 184 h 184"/>
                <a:gd name="T80" fmla="*/ 185 w 996"/>
                <a:gd name="T81" fmla="*/ 181 h 184"/>
                <a:gd name="T82" fmla="*/ 131 w 996"/>
                <a:gd name="T83" fmla="*/ 179 h 184"/>
                <a:gd name="T84" fmla="*/ 84 w 996"/>
                <a:gd name="T85" fmla="*/ 177 h 184"/>
                <a:gd name="T86" fmla="*/ 44 w 996"/>
                <a:gd name="T87" fmla="*/ 175 h 184"/>
                <a:gd name="T88" fmla="*/ 17 w 996"/>
                <a:gd name="T89" fmla="*/ 172 h 184"/>
                <a:gd name="T90" fmla="*/ 0 w 996"/>
                <a:gd name="T91" fmla="*/ 171 h 1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96"/>
                <a:gd name="T139" fmla="*/ 0 h 184"/>
                <a:gd name="T140" fmla="*/ 996 w 996"/>
                <a:gd name="T141" fmla="*/ 184 h 18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96" h="184">
                  <a:moveTo>
                    <a:pt x="0" y="171"/>
                  </a:moveTo>
                  <a:lnTo>
                    <a:pt x="12" y="167"/>
                  </a:lnTo>
                  <a:lnTo>
                    <a:pt x="26" y="162"/>
                  </a:lnTo>
                  <a:lnTo>
                    <a:pt x="40" y="158"/>
                  </a:lnTo>
                  <a:lnTo>
                    <a:pt x="55" y="154"/>
                  </a:lnTo>
                  <a:lnTo>
                    <a:pt x="70" y="150"/>
                  </a:lnTo>
                  <a:lnTo>
                    <a:pt x="85" y="146"/>
                  </a:lnTo>
                  <a:lnTo>
                    <a:pt x="100" y="141"/>
                  </a:lnTo>
                  <a:lnTo>
                    <a:pt x="115" y="135"/>
                  </a:lnTo>
                  <a:lnTo>
                    <a:pt x="128" y="134"/>
                  </a:lnTo>
                  <a:lnTo>
                    <a:pt x="142" y="132"/>
                  </a:lnTo>
                  <a:lnTo>
                    <a:pt x="155" y="130"/>
                  </a:lnTo>
                  <a:lnTo>
                    <a:pt x="169" y="126"/>
                  </a:lnTo>
                  <a:lnTo>
                    <a:pt x="183" y="122"/>
                  </a:lnTo>
                  <a:lnTo>
                    <a:pt x="196" y="117"/>
                  </a:lnTo>
                  <a:lnTo>
                    <a:pt x="210" y="112"/>
                  </a:lnTo>
                  <a:lnTo>
                    <a:pt x="225" y="107"/>
                  </a:lnTo>
                  <a:lnTo>
                    <a:pt x="248" y="108"/>
                  </a:lnTo>
                  <a:lnTo>
                    <a:pt x="271" y="108"/>
                  </a:lnTo>
                  <a:lnTo>
                    <a:pt x="293" y="104"/>
                  </a:lnTo>
                  <a:lnTo>
                    <a:pt x="314" y="100"/>
                  </a:lnTo>
                  <a:lnTo>
                    <a:pt x="334" y="92"/>
                  </a:lnTo>
                  <a:lnTo>
                    <a:pt x="354" y="82"/>
                  </a:lnTo>
                  <a:lnTo>
                    <a:pt x="374" y="72"/>
                  </a:lnTo>
                  <a:lnTo>
                    <a:pt x="392" y="58"/>
                  </a:lnTo>
                  <a:lnTo>
                    <a:pt x="392" y="46"/>
                  </a:lnTo>
                  <a:lnTo>
                    <a:pt x="384" y="43"/>
                  </a:lnTo>
                  <a:lnTo>
                    <a:pt x="376" y="41"/>
                  </a:lnTo>
                  <a:lnTo>
                    <a:pt x="368" y="39"/>
                  </a:lnTo>
                  <a:lnTo>
                    <a:pt x="360" y="36"/>
                  </a:lnTo>
                  <a:lnTo>
                    <a:pt x="351" y="34"/>
                  </a:lnTo>
                  <a:lnTo>
                    <a:pt x="341" y="32"/>
                  </a:lnTo>
                  <a:lnTo>
                    <a:pt x="333" y="31"/>
                  </a:lnTo>
                  <a:lnTo>
                    <a:pt x="324" y="31"/>
                  </a:lnTo>
                  <a:lnTo>
                    <a:pt x="318" y="9"/>
                  </a:lnTo>
                  <a:lnTo>
                    <a:pt x="326" y="0"/>
                  </a:lnTo>
                  <a:lnTo>
                    <a:pt x="368" y="1"/>
                  </a:lnTo>
                  <a:lnTo>
                    <a:pt x="409" y="2"/>
                  </a:lnTo>
                  <a:lnTo>
                    <a:pt x="451" y="3"/>
                  </a:lnTo>
                  <a:lnTo>
                    <a:pt x="493" y="4"/>
                  </a:lnTo>
                  <a:lnTo>
                    <a:pt x="535" y="6"/>
                  </a:lnTo>
                  <a:lnTo>
                    <a:pt x="576" y="8"/>
                  </a:lnTo>
                  <a:lnTo>
                    <a:pt x="617" y="10"/>
                  </a:lnTo>
                  <a:lnTo>
                    <a:pt x="660" y="12"/>
                  </a:lnTo>
                  <a:lnTo>
                    <a:pt x="701" y="15"/>
                  </a:lnTo>
                  <a:lnTo>
                    <a:pt x="744" y="18"/>
                  </a:lnTo>
                  <a:lnTo>
                    <a:pt x="785" y="20"/>
                  </a:lnTo>
                  <a:lnTo>
                    <a:pt x="828" y="23"/>
                  </a:lnTo>
                  <a:lnTo>
                    <a:pt x="869" y="26"/>
                  </a:lnTo>
                  <a:lnTo>
                    <a:pt x="912" y="28"/>
                  </a:lnTo>
                  <a:lnTo>
                    <a:pt x="953" y="32"/>
                  </a:lnTo>
                  <a:lnTo>
                    <a:pt x="996" y="34"/>
                  </a:lnTo>
                  <a:lnTo>
                    <a:pt x="965" y="43"/>
                  </a:lnTo>
                  <a:lnTo>
                    <a:pt x="935" y="53"/>
                  </a:lnTo>
                  <a:lnTo>
                    <a:pt x="904" y="63"/>
                  </a:lnTo>
                  <a:lnTo>
                    <a:pt x="873" y="72"/>
                  </a:lnTo>
                  <a:lnTo>
                    <a:pt x="842" y="81"/>
                  </a:lnTo>
                  <a:lnTo>
                    <a:pt x="812" y="91"/>
                  </a:lnTo>
                  <a:lnTo>
                    <a:pt x="780" y="100"/>
                  </a:lnTo>
                  <a:lnTo>
                    <a:pt x="749" y="109"/>
                  </a:lnTo>
                  <a:lnTo>
                    <a:pt x="718" y="117"/>
                  </a:lnTo>
                  <a:lnTo>
                    <a:pt x="685" y="126"/>
                  </a:lnTo>
                  <a:lnTo>
                    <a:pt x="654" y="133"/>
                  </a:lnTo>
                  <a:lnTo>
                    <a:pt x="622" y="141"/>
                  </a:lnTo>
                  <a:lnTo>
                    <a:pt x="589" y="148"/>
                  </a:lnTo>
                  <a:lnTo>
                    <a:pt x="556" y="155"/>
                  </a:lnTo>
                  <a:lnTo>
                    <a:pt x="523" y="161"/>
                  </a:lnTo>
                  <a:lnTo>
                    <a:pt x="490" y="165"/>
                  </a:lnTo>
                  <a:lnTo>
                    <a:pt x="477" y="170"/>
                  </a:lnTo>
                  <a:lnTo>
                    <a:pt x="463" y="173"/>
                  </a:lnTo>
                  <a:lnTo>
                    <a:pt x="449" y="177"/>
                  </a:lnTo>
                  <a:lnTo>
                    <a:pt x="437" y="179"/>
                  </a:lnTo>
                  <a:lnTo>
                    <a:pt x="422" y="180"/>
                  </a:lnTo>
                  <a:lnTo>
                    <a:pt x="408" y="181"/>
                  </a:lnTo>
                  <a:lnTo>
                    <a:pt x="394" y="183"/>
                  </a:lnTo>
                  <a:lnTo>
                    <a:pt x="379" y="184"/>
                  </a:lnTo>
                  <a:lnTo>
                    <a:pt x="345" y="184"/>
                  </a:lnTo>
                  <a:lnTo>
                    <a:pt x="310" y="184"/>
                  </a:lnTo>
                  <a:lnTo>
                    <a:pt x="278" y="184"/>
                  </a:lnTo>
                  <a:lnTo>
                    <a:pt x="246" y="184"/>
                  </a:lnTo>
                  <a:lnTo>
                    <a:pt x="215" y="183"/>
                  </a:lnTo>
                  <a:lnTo>
                    <a:pt x="185" y="181"/>
                  </a:lnTo>
                  <a:lnTo>
                    <a:pt x="157" y="180"/>
                  </a:lnTo>
                  <a:lnTo>
                    <a:pt x="131" y="179"/>
                  </a:lnTo>
                  <a:lnTo>
                    <a:pt x="105" y="178"/>
                  </a:lnTo>
                  <a:lnTo>
                    <a:pt x="84" y="177"/>
                  </a:lnTo>
                  <a:lnTo>
                    <a:pt x="63" y="176"/>
                  </a:lnTo>
                  <a:lnTo>
                    <a:pt x="44" y="175"/>
                  </a:lnTo>
                  <a:lnTo>
                    <a:pt x="29" y="173"/>
                  </a:lnTo>
                  <a:lnTo>
                    <a:pt x="17" y="172"/>
                  </a:lnTo>
                  <a:lnTo>
                    <a:pt x="6" y="171"/>
                  </a:lnTo>
                  <a:lnTo>
                    <a:pt x="0" y="171"/>
                  </a:lnTo>
                  <a:close/>
                </a:path>
              </a:pathLst>
            </a:custGeom>
            <a:solidFill>
              <a:schemeClr val="accent1"/>
            </a:solidFill>
            <a:ln w="9525">
              <a:noFill/>
              <a:round/>
              <a:headEnd/>
              <a:tailEnd/>
            </a:ln>
          </p:spPr>
          <p:txBody>
            <a:bodyPr/>
            <a:lstStyle/>
            <a:p>
              <a:endParaRPr lang="en-US"/>
            </a:p>
          </p:txBody>
        </p:sp>
        <p:sp>
          <p:nvSpPr>
            <p:cNvPr id="14604" name="Freeform 97"/>
            <p:cNvSpPr>
              <a:spLocks/>
            </p:cNvSpPr>
            <p:nvPr/>
          </p:nvSpPr>
          <p:spPr bwMode="auto">
            <a:xfrm>
              <a:off x="2617" y="2176"/>
              <a:ext cx="301" cy="77"/>
            </a:xfrm>
            <a:custGeom>
              <a:avLst/>
              <a:gdLst>
                <a:gd name="T0" fmla="*/ 225 w 602"/>
                <a:gd name="T1" fmla="*/ 154 h 154"/>
                <a:gd name="T2" fmla="*/ 195 w 602"/>
                <a:gd name="T3" fmla="*/ 152 h 154"/>
                <a:gd name="T4" fmla="*/ 165 w 602"/>
                <a:gd name="T5" fmla="*/ 151 h 154"/>
                <a:gd name="T6" fmla="*/ 135 w 602"/>
                <a:gd name="T7" fmla="*/ 150 h 154"/>
                <a:gd name="T8" fmla="*/ 106 w 602"/>
                <a:gd name="T9" fmla="*/ 149 h 154"/>
                <a:gd name="T10" fmla="*/ 74 w 602"/>
                <a:gd name="T11" fmla="*/ 147 h 154"/>
                <a:gd name="T12" fmla="*/ 45 w 602"/>
                <a:gd name="T13" fmla="*/ 145 h 154"/>
                <a:gd name="T14" fmla="*/ 15 w 602"/>
                <a:gd name="T15" fmla="*/ 144 h 154"/>
                <a:gd name="T16" fmla="*/ 3 w 602"/>
                <a:gd name="T17" fmla="*/ 136 h 154"/>
                <a:gd name="T18" fmla="*/ 34 w 602"/>
                <a:gd name="T19" fmla="*/ 130 h 154"/>
                <a:gd name="T20" fmla="*/ 66 w 602"/>
                <a:gd name="T21" fmla="*/ 124 h 154"/>
                <a:gd name="T22" fmla="*/ 99 w 602"/>
                <a:gd name="T23" fmla="*/ 116 h 154"/>
                <a:gd name="T24" fmla="*/ 132 w 602"/>
                <a:gd name="T25" fmla="*/ 111 h 154"/>
                <a:gd name="T26" fmla="*/ 190 w 602"/>
                <a:gd name="T27" fmla="*/ 96 h 154"/>
                <a:gd name="T28" fmla="*/ 247 w 602"/>
                <a:gd name="T29" fmla="*/ 82 h 154"/>
                <a:gd name="T30" fmla="*/ 305 w 602"/>
                <a:gd name="T31" fmla="*/ 68 h 154"/>
                <a:gd name="T32" fmla="*/ 362 w 602"/>
                <a:gd name="T33" fmla="*/ 56 h 154"/>
                <a:gd name="T34" fmla="*/ 420 w 602"/>
                <a:gd name="T35" fmla="*/ 42 h 154"/>
                <a:gd name="T36" fmla="*/ 478 w 602"/>
                <a:gd name="T37" fmla="*/ 28 h 154"/>
                <a:gd name="T38" fmla="*/ 536 w 602"/>
                <a:gd name="T39" fmla="*/ 14 h 154"/>
                <a:gd name="T40" fmla="*/ 595 w 602"/>
                <a:gd name="T41" fmla="*/ 0 h 154"/>
                <a:gd name="T42" fmla="*/ 602 w 602"/>
                <a:gd name="T43" fmla="*/ 23 h 154"/>
                <a:gd name="T44" fmla="*/ 592 w 602"/>
                <a:gd name="T45" fmla="*/ 35 h 154"/>
                <a:gd name="T46" fmla="*/ 576 w 602"/>
                <a:gd name="T47" fmla="*/ 42 h 154"/>
                <a:gd name="T48" fmla="*/ 560 w 602"/>
                <a:gd name="T49" fmla="*/ 46 h 154"/>
                <a:gd name="T50" fmla="*/ 546 w 602"/>
                <a:gd name="T51" fmla="*/ 53 h 154"/>
                <a:gd name="T52" fmla="*/ 547 w 602"/>
                <a:gd name="T53" fmla="*/ 74 h 154"/>
                <a:gd name="T54" fmla="*/ 514 w 602"/>
                <a:gd name="T55" fmla="*/ 90 h 154"/>
                <a:gd name="T56" fmla="*/ 477 w 602"/>
                <a:gd name="T57" fmla="*/ 98 h 154"/>
                <a:gd name="T58" fmla="*/ 442 w 602"/>
                <a:gd name="T59" fmla="*/ 109 h 154"/>
                <a:gd name="T60" fmla="*/ 405 w 602"/>
                <a:gd name="T61" fmla="*/ 118 h 154"/>
                <a:gd name="T62" fmla="*/ 369 w 602"/>
                <a:gd name="T63" fmla="*/ 128 h 154"/>
                <a:gd name="T64" fmla="*/ 332 w 602"/>
                <a:gd name="T65" fmla="*/ 137 h 154"/>
                <a:gd name="T66" fmla="*/ 295 w 602"/>
                <a:gd name="T67" fmla="*/ 144 h 154"/>
                <a:gd name="T68" fmla="*/ 259 w 602"/>
                <a:gd name="T69" fmla="*/ 151 h 1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02"/>
                <a:gd name="T106" fmla="*/ 0 h 154"/>
                <a:gd name="T107" fmla="*/ 602 w 602"/>
                <a:gd name="T108" fmla="*/ 154 h 15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02" h="154">
                  <a:moveTo>
                    <a:pt x="240" y="154"/>
                  </a:moveTo>
                  <a:lnTo>
                    <a:pt x="225" y="154"/>
                  </a:lnTo>
                  <a:lnTo>
                    <a:pt x="210" y="152"/>
                  </a:lnTo>
                  <a:lnTo>
                    <a:pt x="195" y="152"/>
                  </a:lnTo>
                  <a:lnTo>
                    <a:pt x="180" y="151"/>
                  </a:lnTo>
                  <a:lnTo>
                    <a:pt x="165" y="151"/>
                  </a:lnTo>
                  <a:lnTo>
                    <a:pt x="150" y="150"/>
                  </a:lnTo>
                  <a:lnTo>
                    <a:pt x="135" y="150"/>
                  </a:lnTo>
                  <a:lnTo>
                    <a:pt x="121" y="149"/>
                  </a:lnTo>
                  <a:lnTo>
                    <a:pt x="106" y="149"/>
                  </a:lnTo>
                  <a:lnTo>
                    <a:pt x="91" y="148"/>
                  </a:lnTo>
                  <a:lnTo>
                    <a:pt x="74" y="147"/>
                  </a:lnTo>
                  <a:lnTo>
                    <a:pt x="60" y="147"/>
                  </a:lnTo>
                  <a:lnTo>
                    <a:pt x="45" y="145"/>
                  </a:lnTo>
                  <a:lnTo>
                    <a:pt x="30" y="144"/>
                  </a:lnTo>
                  <a:lnTo>
                    <a:pt x="15" y="144"/>
                  </a:lnTo>
                  <a:lnTo>
                    <a:pt x="0" y="143"/>
                  </a:lnTo>
                  <a:lnTo>
                    <a:pt x="3" y="136"/>
                  </a:lnTo>
                  <a:lnTo>
                    <a:pt x="19" y="134"/>
                  </a:lnTo>
                  <a:lnTo>
                    <a:pt x="34" y="130"/>
                  </a:lnTo>
                  <a:lnTo>
                    <a:pt x="50" y="127"/>
                  </a:lnTo>
                  <a:lnTo>
                    <a:pt x="66" y="124"/>
                  </a:lnTo>
                  <a:lnTo>
                    <a:pt x="81" y="119"/>
                  </a:lnTo>
                  <a:lnTo>
                    <a:pt x="99" y="116"/>
                  </a:lnTo>
                  <a:lnTo>
                    <a:pt x="115" y="113"/>
                  </a:lnTo>
                  <a:lnTo>
                    <a:pt x="132" y="111"/>
                  </a:lnTo>
                  <a:lnTo>
                    <a:pt x="161" y="104"/>
                  </a:lnTo>
                  <a:lnTo>
                    <a:pt x="190" y="96"/>
                  </a:lnTo>
                  <a:lnTo>
                    <a:pt x="218" y="89"/>
                  </a:lnTo>
                  <a:lnTo>
                    <a:pt x="247" y="82"/>
                  </a:lnTo>
                  <a:lnTo>
                    <a:pt x="276" y="75"/>
                  </a:lnTo>
                  <a:lnTo>
                    <a:pt x="305" y="68"/>
                  </a:lnTo>
                  <a:lnTo>
                    <a:pt x="333" y="61"/>
                  </a:lnTo>
                  <a:lnTo>
                    <a:pt x="362" y="56"/>
                  </a:lnTo>
                  <a:lnTo>
                    <a:pt x="391" y="49"/>
                  </a:lnTo>
                  <a:lnTo>
                    <a:pt x="420" y="42"/>
                  </a:lnTo>
                  <a:lnTo>
                    <a:pt x="448" y="35"/>
                  </a:lnTo>
                  <a:lnTo>
                    <a:pt x="478" y="28"/>
                  </a:lnTo>
                  <a:lnTo>
                    <a:pt x="507" y="21"/>
                  </a:lnTo>
                  <a:lnTo>
                    <a:pt x="536" y="14"/>
                  </a:lnTo>
                  <a:lnTo>
                    <a:pt x="566" y="7"/>
                  </a:lnTo>
                  <a:lnTo>
                    <a:pt x="595" y="0"/>
                  </a:lnTo>
                  <a:lnTo>
                    <a:pt x="602" y="10"/>
                  </a:lnTo>
                  <a:lnTo>
                    <a:pt x="602" y="23"/>
                  </a:lnTo>
                  <a:lnTo>
                    <a:pt x="597" y="30"/>
                  </a:lnTo>
                  <a:lnTo>
                    <a:pt x="592" y="35"/>
                  </a:lnTo>
                  <a:lnTo>
                    <a:pt x="585" y="38"/>
                  </a:lnTo>
                  <a:lnTo>
                    <a:pt x="576" y="42"/>
                  </a:lnTo>
                  <a:lnTo>
                    <a:pt x="566" y="44"/>
                  </a:lnTo>
                  <a:lnTo>
                    <a:pt x="560" y="46"/>
                  </a:lnTo>
                  <a:lnTo>
                    <a:pt x="553" y="50"/>
                  </a:lnTo>
                  <a:lnTo>
                    <a:pt x="546" y="53"/>
                  </a:lnTo>
                  <a:lnTo>
                    <a:pt x="541" y="59"/>
                  </a:lnTo>
                  <a:lnTo>
                    <a:pt x="547" y="74"/>
                  </a:lnTo>
                  <a:lnTo>
                    <a:pt x="532" y="86"/>
                  </a:lnTo>
                  <a:lnTo>
                    <a:pt x="514" y="90"/>
                  </a:lnTo>
                  <a:lnTo>
                    <a:pt x="496" y="94"/>
                  </a:lnTo>
                  <a:lnTo>
                    <a:pt x="477" y="98"/>
                  </a:lnTo>
                  <a:lnTo>
                    <a:pt x="460" y="103"/>
                  </a:lnTo>
                  <a:lnTo>
                    <a:pt x="442" y="109"/>
                  </a:lnTo>
                  <a:lnTo>
                    <a:pt x="423" y="113"/>
                  </a:lnTo>
                  <a:lnTo>
                    <a:pt x="405" y="118"/>
                  </a:lnTo>
                  <a:lnTo>
                    <a:pt x="386" y="122"/>
                  </a:lnTo>
                  <a:lnTo>
                    <a:pt x="369" y="128"/>
                  </a:lnTo>
                  <a:lnTo>
                    <a:pt x="351" y="133"/>
                  </a:lnTo>
                  <a:lnTo>
                    <a:pt x="332" y="137"/>
                  </a:lnTo>
                  <a:lnTo>
                    <a:pt x="314" y="141"/>
                  </a:lnTo>
                  <a:lnTo>
                    <a:pt x="295" y="144"/>
                  </a:lnTo>
                  <a:lnTo>
                    <a:pt x="277" y="148"/>
                  </a:lnTo>
                  <a:lnTo>
                    <a:pt x="259" y="151"/>
                  </a:lnTo>
                  <a:lnTo>
                    <a:pt x="240" y="154"/>
                  </a:lnTo>
                  <a:close/>
                </a:path>
              </a:pathLst>
            </a:custGeom>
            <a:solidFill>
              <a:schemeClr val="accent1"/>
            </a:solidFill>
            <a:ln w="9525">
              <a:noFill/>
              <a:round/>
              <a:headEnd/>
              <a:tailEnd/>
            </a:ln>
          </p:spPr>
          <p:txBody>
            <a:bodyPr/>
            <a:lstStyle/>
            <a:p>
              <a:endParaRPr lang="en-US"/>
            </a:p>
          </p:txBody>
        </p:sp>
        <p:sp>
          <p:nvSpPr>
            <p:cNvPr id="14605" name="Freeform 98"/>
            <p:cNvSpPr>
              <a:spLocks/>
            </p:cNvSpPr>
            <p:nvPr/>
          </p:nvSpPr>
          <p:spPr bwMode="auto">
            <a:xfrm>
              <a:off x="2628" y="1966"/>
              <a:ext cx="75" cy="267"/>
            </a:xfrm>
            <a:custGeom>
              <a:avLst/>
              <a:gdLst>
                <a:gd name="T0" fmla="*/ 0 w 149"/>
                <a:gd name="T1" fmla="*/ 535 h 535"/>
                <a:gd name="T2" fmla="*/ 1 w 149"/>
                <a:gd name="T3" fmla="*/ 404 h 535"/>
                <a:gd name="T4" fmla="*/ 6 w 149"/>
                <a:gd name="T5" fmla="*/ 273 h 535"/>
                <a:gd name="T6" fmla="*/ 12 w 149"/>
                <a:gd name="T7" fmla="*/ 142 h 535"/>
                <a:gd name="T8" fmla="*/ 19 w 149"/>
                <a:gd name="T9" fmla="*/ 8 h 535"/>
                <a:gd name="T10" fmla="*/ 26 w 149"/>
                <a:gd name="T11" fmla="*/ 0 h 535"/>
                <a:gd name="T12" fmla="*/ 41 w 149"/>
                <a:gd name="T13" fmla="*/ 0 h 535"/>
                <a:gd name="T14" fmla="*/ 56 w 149"/>
                <a:gd name="T15" fmla="*/ 0 h 535"/>
                <a:gd name="T16" fmla="*/ 72 w 149"/>
                <a:gd name="T17" fmla="*/ 0 h 535"/>
                <a:gd name="T18" fmla="*/ 87 w 149"/>
                <a:gd name="T19" fmla="*/ 0 h 535"/>
                <a:gd name="T20" fmla="*/ 103 w 149"/>
                <a:gd name="T21" fmla="*/ 0 h 535"/>
                <a:gd name="T22" fmla="*/ 118 w 149"/>
                <a:gd name="T23" fmla="*/ 1 h 535"/>
                <a:gd name="T24" fmla="*/ 134 w 149"/>
                <a:gd name="T25" fmla="*/ 2 h 535"/>
                <a:gd name="T26" fmla="*/ 149 w 149"/>
                <a:gd name="T27" fmla="*/ 3 h 535"/>
                <a:gd name="T28" fmla="*/ 147 w 149"/>
                <a:gd name="T29" fmla="*/ 128 h 535"/>
                <a:gd name="T30" fmla="*/ 143 w 149"/>
                <a:gd name="T31" fmla="*/ 253 h 535"/>
                <a:gd name="T32" fmla="*/ 137 w 149"/>
                <a:gd name="T33" fmla="*/ 380 h 535"/>
                <a:gd name="T34" fmla="*/ 125 w 149"/>
                <a:gd name="T35" fmla="*/ 505 h 535"/>
                <a:gd name="T36" fmla="*/ 110 w 149"/>
                <a:gd name="T37" fmla="*/ 509 h 535"/>
                <a:gd name="T38" fmla="*/ 96 w 149"/>
                <a:gd name="T39" fmla="*/ 512 h 535"/>
                <a:gd name="T40" fmla="*/ 81 w 149"/>
                <a:gd name="T41" fmla="*/ 516 h 535"/>
                <a:gd name="T42" fmla="*/ 66 w 149"/>
                <a:gd name="T43" fmla="*/ 519 h 535"/>
                <a:gd name="T44" fmla="*/ 51 w 149"/>
                <a:gd name="T45" fmla="*/ 523 h 535"/>
                <a:gd name="T46" fmla="*/ 35 w 149"/>
                <a:gd name="T47" fmla="*/ 526 h 535"/>
                <a:gd name="T48" fmla="*/ 20 w 149"/>
                <a:gd name="T49" fmla="*/ 531 h 535"/>
                <a:gd name="T50" fmla="*/ 5 w 149"/>
                <a:gd name="T51" fmla="*/ 535 h 535"/>
                <a:gd name="T52" fmla="*/ 0 w 149"/>
                <a:gd name="T53" fmla="*/ 535 h 535"/>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49"/>
                <a:gd name="T82" fmla="*/ 0 h 535"/>
                <a:gd name="T83" fmla="*/ 149 w 149"/>
                <a:gd name="T84" fmla="*/ 535 h 535"/>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49" h="535">
                  <a:moveTo>
                    <a:pt x="0" y="535"/>
                  </a:moveTo>
                  <a:lnTo>
                    <a:pt x="1" y="404"/>
                  </a:lnTo>
                  <a:lnTo>
                    <a:pt x="6" y="273"/>
                  </a:lnTo>
                  <a:lnTo>
                    <a:pt x="12" y="142"/>
                  </a:lnTo>
                  <a:lnTo>
                    <a:pt x="19" y="8"/>
                  </a:lnTo>
                  <a:lnTo>
                    <a:pt x="26" y="0"/>
                  </a:lnTo>
                  <a:lnTo>
                    <a:pt x="41" y="0"/>
                  </a:lnTo>
                  <a:lnTo>
                    <a:pt x="56" y="0"/>
                  </a:lnTo>
                  <a:lnTo>
                    <a:pt x="72" y="0"/>
                  </a:lnTo>
                  <a:lnTo>
                    <a:pt x="87" y="0"/>
                  </a:lnTo>
                  <a:lnTo>
                    <a:pt x="103" y="0"/>
                  </a:lnTo>
                  <a:lnTo>
                    <a:pt x="118" y="1"/>
                  </a:lnTo>
                  <a:lnTo>
                    <a:pt x="134" y="2"/>
                  </a:lnTo>
                  <a:lnTo>
                    <a:pt x="149" y="3"/>
                  </a:lnTo>
                  <a:lnTo>
                    <a:pt x="147" y="128"/>
                  </a:lnTo>
                  <a:lnTo>
                    <a:pt x="143" y="253"/>
                  </a:lnTo>
                  <a:lnTo>
                    <a:pt x="137" y="380"/>
                  </a:lnTo>
                  <a:lnTo>
                    <a:pt x="125" y="505"/>
                  </a:lnTo>
                  <a:lnTo>
                    <a:pt x="110" y="509"/>
                  </a:lnTo>
                  <a:lnTo>
                    <a:pt x="96" y="512"/>
                  </a:lnTo>
                  <a:lnTo>
                    <a:pt x="81" y="516"/>
                  </a:lnTo>
                  <a:lnTo>
                    <a:pt x="66" y="519"/>
                  </a:lnTo>
                  <a:lnTo>
                    <a:pt x="51" y="523"/>
                  </a:lnTo>
                  <a:lnTo>
                    <a:pt x="35" y="526"/>
                  </a:lnTo>
                  <a:lnTo>
                    <a:pt x="20" y="531"/>
                  </a:lnTo>
                  <a:lnTo>
                    <a:pt x="5" y="535"/>
                  </a:lnTo>
                  <a:lnTo>
                    <a:pt x="0" y="535"/>
                  </a:lnTo>
                  <a:close/>
                </a:path>
              </a:pathLst>
            </a:custGeom>
            <a:solidFill>
              <a:srgbClr val="355D97"/>
            </a:solidFill>
            <a:ln w="9525">
              <a:noFill/>
              <a:round/>
              <a:headEnd/>
              <a:tailEnd/>
            </a:ln>
          </p:spPr>
          <p:txBody>
            <a:bodyPr/>
            <a:lstStyle/>
            <a:p>
              <a:endParaRPr lang="en-US"/>
            </a:p>
          </p:txBody>
        </p:sp>
        <p:sp>
          <p:nvSpPr>
            <p:cNvPr id="14606" name="Freeform 99"/>
            <p:cNvSpPr>
              <a:spLocks/>
            </p:cNvSpPr>
            <p:nvPr/>
          </p:nvSpPr>
          <p:spPr bwMode="auto">
            <a:xfrm>
              <a:off x="2925" y="2089"/>
              <a:ext cx="11" cy="126"/>
            </a:xfrm>
            <a:custGeom>
              <a:avLst/>
              <a:gdLst>
                <a:gd name="T0" fmla="*/ 5 w 23"/>
                <a:gd name="T1" fmla="*/ 251 h 251"/>
                <a:gd name="T2" fmla="*/ 1 w 23"/>
                <a:gd name="T3" fmla="*/ 192 h 251"/>
                <a:gd name="T4" fmla="*/ 1 w 23"/>
                <a:gd name="T5" fmla="*/ 132 h 251"/>
                <a:gd name="T6" fmla="*/ 1 w 23"/>
                <a:gd name="T7" fmla="*/ 72 h 251"/>
                <a:gd name="T8" fmla="*/ 0 w 23"/>
                <a:gd name="T9" fmla="*/ 12 h 251"/>
                <a:gd name="T10" fmla="*/ 3 w 23"/>
                <a:gd name="T11" fmla="*/ 6 h 251"/>
                <a:gd name="T12" fmla="*/ 8 w 23"/>
                <a:gd name="T13" fmla="*/ 2 h 251"/>
                <a:gd name="T14" fmla="*/ 15 w 23"/>
                <a:gd name="T15" fmla="*/ 0 h 251"/>
                <a:gd name="T16" fmla="*/ 23 w 23"/>
                <a:gd name="T17" fmla="*/ 3 h 251"/>
                <a:gd name="T18" fmla="*/ 22 w 23"/>
                <a:gd name="T19" fmla="*/ 64 h 251"/>
                <a:gd name="T20" fmla="*/ 23 w 23"/>
                <a:gd name="T21" fmla="*/ 125 h 251"/>
                <a:gd name="T22" fmla="*/ 21 w 23"/>
                <a:gd name="T23" fmla="*/ 186 h 251"/>
                <a:gd name="T24" fmla="*/ 15 w 23"/>
                <a:gd name="T25" fmla="*/ 248 h 251"/>
                <a:gd name="T26" fmla="*/ 5 w 23"/>
                <a:gd name="T27" fmla="*/ 251 h 25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251"/>
                <a:gd name="T44" fmla="*/ 23 w 23"/>
                <a:gd name="T45" fmla="*/ 251 h 25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251">
                  <a:moveTo>
                    <a:pt x="5" y="251"/>
                  </a:moveTo>
                  <a:lnTo>
                    <a:pt x="1" y="192"/>
                  </a:lnTo>
                  <a:lnTo>
                    <a:pt x="1" y="132"/>
                  </a:lnTo>
                  <a:lnTo>
                    <a:pt x="1" y="72"/>
                  </a:lnTo>
                  <a:lnTo>
                    <a:pt x="0" y="12"/>
                  </a:lnTo>
                  <a:lnTo>
                    <a:pt x="3" y="6"/>
                  </a:lnTo>
                  <a:lnTo>
                    <a:pt x="8" y="2"/>
                  </a:lnTo>
                  <a:lnTo>
                    <a:pt x="15" y="0"/>
                  </a:lnTo>
                  <a:lnTo>
                    <a:pt x="23" y="3"/>
                  </a:lnTo>
                  <a:lnTo>
                    <a:pt x="22" y="64"/>
                  </a:lnTo>
                  <a:lnTo>
                    <a:pt x="23" y="125"/>
                  </a:lnTo>
                  <a:lnTo>
                    <a:pt x="21" y="186"/>
                  </a:lnTo>
                  <a:lnTo>
                    <a:pt x="15" y="248"/>
                  </a:lnTo>
                  <a:lnTo>
                    <a:pt x="5" y="251"/>
                  </a:lnTo>
                  <a:close/>
                </a:path>
              </a:pathLst>
            </a:custGeom>
            <a:solidFill>
              <a:schemeClr val="bg1"/>
            </a:solidFill>
            <a:ln w="9525">
              <a:noFill/>
              <a:round/>
              <a:headEnd/>
              <a:tailEnd/>
            </a:ln>
          </p:spPr>
          <p:txBody>
            <a:bodyPr/>
            <a:lstStyle/>
            <a:p>
              <a:endParaRPr lang="en-US"/>
            </a:p>
          </p:txBody>
        </p:sp>
        <p:sp>
          <p:nvSpPr>
            <p:cNvPr id="14607" name="Freeform 100"/>
            <p:cNvSpPr>
              <a:spLocks/>
            </p:cNvSpPr>
            <p:nvPr/>
          </p:nvSpPr>
          <p:spPr bwMode="auto">
            <a:xfrm>
              <a:off x="2903" y="2201"/>
              <a:ext cx="14" cy="10"/>
            </a:xfrm>
            <a:custGeom>
              <a:avLst/>
              <a:gdLst>
                <a:gd name="T0" fmla="*/ 24 w 27"/>
                <a:gd name="T1" fmla="*/ 21 h 21"/>
                <a:gd name="T2" fmla="*/ 19 w 27"/>
                <a:gd name="T3" fmla="*/ 19 h 21"/>
                <a:gd name="T4" fmla="*/ 15 w 27"/>
                <a:gd name="T5" fmla="*/ 18 h 21"/>
                <a:gd name="T6" fmla="*/ 10 w 27"/>
                <a:gd name="T7" fmla="*/ 16 h 21"/>
                <a:gd name="T8" fmla="*/ 4 w 27"/>
                <a:gd name="T9" fmla="*/ 14 h 21"/>
                <a:gd name="T10" fmla="*/ 0 w 27"/>
                <a:gd name="T11" fmla="*/ 8 h 21"/>
                <a:gd name="T12" fmla="*/ 7 w 27"/>
                <a:gd name="T13" fmla="*/ 6 h 21"/>
                <a:gd name="T14" fmla="*/ 12 w 27"/>
                <a:gd name="T15" fmla="*/ 2 h 21"/>
                <a:gd name="T16" fmla="*/ 18 w 27"/>
                <a:gd name="T17" fmla="*/ 0 h 21"/>
                <a:gd name="T18" fmla="*/ 27 w 27"/>
                <a:gd name="T19" fmla="*/ 4 h 21"/>
                <a:gd name="T20" fmla="*/ 24 w 27"/>
                <a:gd name="T21" fmla="*/ 21 h 2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
                <a:gd name="T34" fmla="*/ 0 h 21"/>
                <a:gd name="T35" fmla="*/ 27 w 27"/>
                <a:gd name="T36" fmla="*/ 21 h 2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 h="21">
                  <a:moveTo>
                    <a:pt x="24" y="21"/>
                  </a:moveTo>
                  <a:lnTo>
                    <a:pt x="19" y="19"/>
                  </a:lnTo>
                  <a:lnTo>
                    <a:pt x="15" y="18"/>
                  </a:lnTo>
                  <a:lnTo>
                    <a:pt x="10" y="16"/>
                  </a:lnTo>
                  <a:lnTo>
                    <a:pt x="4" y="14"/>
                  </a:lnTo>
                  <a:lnTo>
                    <a:pt x="0" y="8"/>
                  </a:lnTo>
                  <a:lnTo>
                    <a:pt x="7" y="6"/>
                  </a:lnTo>
                  <a:lnTo>
                    <a:pt x="12" y="2"/>
                  </a:lnTo>
                  <a:lnTo>
                    <a:pt x="18" y="0"/>
                  </a:lnTo>
                  <a:lnTo>
                    <a:pt x="27" y="4"/>
                  </a:lnTo>
                  <a:lnTo>
                    <a:pt x="24" y="21"/>
                  </a:lnTo>
                  <a:close/>
                </a:path>
              </a:pathLst>
            </a:custGeom>
            <a:solidFill>
              <a:srgbClr val="000000"/>
            </a:solidFill>
            <a:ln w="9525">
              <a:noFill/>
              <a:round/>
              <a:headEnd/>
              <a:tailEnd/>
            </a:ln>
          </p:spPr>
          <p:txBody>
            <a:bodyPr/>
            <a:lstStyle/>
            <a:p>
              <a:endParaRPr lang="en-US"/>
            </a:p>
          </p:txBody>
        </p:sp>
        <p:sp>
          <p:nvSpPr>
            <p:cNvPr id="14608" name="Freeform 101"/>
            <p:cNvSpPr>
              <a:spLocks/>
            </p:cNvSpPr>
            <p:nvPr/>
          </p:nvSpPr>
          <p:spPr bwMode="auto">
            <a:xfrm>
              <a:off x="2535" y="2135"/>
              <a:ext cx="34" cy="52"/>
            </a:xfrm>
            <a:custGeom>
              <a:avLst/>
              <a:gdLst>
                <a:gd name="T0" fmla="*/ 7 w 68"/>
                <a:gd name="T1" fmla="*/ 104 h 104"/>
                <a:gd name="T2" fmla="*/ 0 w 68"/>
                <a:gd name="T3" fmla="*/ 103 h 104"/>
                <a:gd name="T4" fmla="*/ 1 w 68"/>
                <a:gd name="T5" fmla="*/ 97 h 104"/>
                <a:gd name="T6" fmla="*/ 6 w 68"/>
                <a:gd name="T7" fmla="*/ 95 h 104"/>
                <a:gd name="T8" fmla="*/ 12 w 68"/>
                <a:gd name="T9" fmla="*/ 94 h 104"/>
                <a:gd name="T10" fmla="*/ 18 w 68"/>
                <a:gd name="T11" fmla="*/ 90 h 104"/>
                <a:gd name="T12" fmla="*/ 24 w 68"/>
                <a:gd name="T13" fmla="*/ 87 h 104"/>
                <a:gd name="T14" fmla="*/ 30 w 68"/>
                <a:gd name="T15" fmla="*/ 82 h 104"/>
                <a:gd name="T16" fmla="*/ 36 w 68"/>
                <a:gd name="T17" fmla="*/ 76 h 104"/>
                <a:gd name="T18" fmla="*/ 42 w 68"/>
                <a:gd name="T19" fmla="*/ 71 h 104"/>
                <a:gd name="T20" fmla="*/ 46 w 68"/>
                <a:gd name="T21" fmla="*/ 64 h 104"/>
                <a:gd name="T22" fmla="*/ 50 w 68"/>
                <a:gd name="T23" fmla="*/ 57 h 104"/>
                <a:gd name="T24" fmla="*/ 53 w 68"/>
                <a:gd name="T25" fmla="*/ 49 h 104"/>
                <a:gd name="T26" fmla="*/ 57 w 68"/>
                <a:gd name="T27" fmla="*/ 41 h 104"/>
                <a:gd name="T28" fmla="*/ 57 w 68"/>
                <a:gd name="T29" fmla="*/ 32 h 104"/>
                <a:gd name="T30" fmla="*/ 57 w 68"/>
                <a:gd name="T31" fmla="*/ 21 h 104"/>
                <a:gd name="T32" fmla="*/ 56 w 68"/>
                <a:gd name="T33" fmla="*/ 11 h 104"/>
                <a:gd name="T34" fmla="*/ 53 w 68"/>
                <a:gd name="T35" fmla="*/ 0 h 104"/>
                <a:gd name="T36" fmla="*/ 57 w 68"/>
                <a:gd name="T37" fmla="*/ 5 h 104"/>
                <a:gd name="T38" fmla="*/ 60 w 68"/>
                <a:gd name="T39" fmla="*/ 9 h 104"/>
                <a:gd name="T40" fmla="*/ 64 w 68"/>
                <a:gd name="T41" fmla="*/ 13 h 104"/>
                <a:gd name="T42" fmla="*/ 65 w 68"/>
                <a:gd name="T43" fmla="*/ 19 h 104"/>
                <a:gd name="T44" fmla="*/ 65 w 68"/>
                <a:gd name="T45" fmla="*/ 27 h 104"/>
                <a:gd name="T46" fmla="*/ 67 w 68"/>
                <a:gd name="T47" fmla="*/ 35 h 104"/>
                <a:gd name="T48" fmla="*/ 68 w 68"/>
                <a:gd name="T49" fmla="*/ 44 h 104"/>
                <a:gd name="T50" fmla="*/ 65 w 68"/>
                <a:gd name="T51" fmla="*/ 53 h 104"/>
                <a:gd name="T52" fmla="*/ 59 w 68"/>
                <a:gd name="T53" fmla="*/ 74 h 104"/>
                <a:gd name="T54" fmla="*/ 47 w 68"/>
                <a:gd name="T55" fmla="*/ 88 h 104"/>
                <a:gd name="T56" fmla="*/ 42 w 68"/>
                <a:gd name="T57" fmla="*/ 93 h 104"/>
                <a:gd name="T58" fmla="*/ 34 w 68"/>
                <a:gd name="T59" fmla="*/ 96 h 104"/>
                <a:gd name="T60" fmla="*/ 24 w 68"/>
                <a:gd name="T61" fmla="*/ 101 h 104"/>
                <a:gd name="T62" fmla="*/ 14 w 68"/>
                <a:gd name="T63" fmla="*/ 104 h 104"/>
                <a:gd name="T64" fmla="*/ 7 w 68"/>
                <a:gd name="T65" fmla="*/ 104 h 10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8"/>
                <a:gd name="T100" fmla="*/ 0 h 104"/>
                <a:gd name="T101" fmla="*/ 68 w 68"/>
                <a:gd name="T102" fmla="*/ 104 h 10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8" h="104">
                  <a:moveTo>
                    <a:pt x="7" y="104"/>
                  </a:moveTo>
                  <a:lnTo>
                    <a:pt x="0" y="103"/>
                  </a:lnTo>
                  <a:lnTo>
                    <a:pt x="1" y="97"/>
                  </a:lnTo>
                  <a:lnTo>
                    <a:pt x="6" y="95"/>
                  </a:lnTo>
                  <a:lnTo>
                    <a:pt x="12" y="94"/>
                  </a:lnTo>
                  <a:lnTo>
                    <a:pt x="18" y="90"/>
                  </a:lnTo>
                  <a:lnTo>
                    <a:pt x="24" y="87"/>
                  </a:lnTo>
                  <a:lnTo>
                    <a:pt x="30" y="82"/>
                  </a:lnTo>
                  <a:lnTo>
                    <a:pt x="36" y="76"/>
                  </a:lnTo>
                  <a:lnTo>
                    <a:pt x="42" y="71"/>
                  </a:lnTo>
                  <a:lnTo>
                    <a:pt x="46" y="64"/>
                  </a:lnTo>
                  <a:lnTo>
                    <a:pt x="50" y="57"/>
                  </a:lnTo>
                  <a:lnTo>
                    <a:pt x="53" y="49"/>
                  </a:lnTo>
                  <a:lnTo>
                    <a:pt x="57" y="41"/>
                  </a:lnTo>
                  <a:lnTo>
                    <a:pt x="57" y="32"/>
                  </a:lnTo>
                  <a:lnTo>
                    <a:pt x="57" y="21"/>
                  </a:lnTo>
                  <a:lnTo>
                    <a:pt x="56" y="11"/>
                  </a:lnTo>
                  <a:lnTo>
                    <a:pt x="53" y="0"/>
                  </a:lnTo>
                  <a:lnTo>
                    <a:pt x="57" y="5"/>
                  </a:lnTo>
                  <a:lnTo>
                    <a:pt x="60" y="9"/>
                  </a:lnTo>
                  <a:lnTo>
                    <a:pt x="64" y="13"/>
                  </a:lnTo>
                  <a:lnTo>
                    <a:pt x="65" y="19"/>
                  </a:lnTo>
                  <a:lnTo>
                    <a:pt x="65" y="27"/>
                  </a:lnTo>
                  <a:lnTo>
                    <a:pt x="67" y="35"/>
                  </a:lnTo>
                  <a:lnTo>
                    <a:pt x="68" y="44"/>
                  </a:lnTo>
                  <a:lnTo>
                    <a:pt x="65" y="53"/>
                  </a:lnTo>
                  <a:lnTo>
                    <a:pt x="59" y="74"/>
                  </a:lnTo>
                  <a:lnTo>
                    <a:pt x="47" y="88"/>
                  </a:lnTo>
                  <a:lnTo>
                    <a:pt x="42" y="93"/>
                  </a:lnTo>
                  <a:lnTo>
                    <a:pt x="34" y="96"/>
                  </a:lnTo>
                  <a:lnTo>
                    <a:pt x="24" y="101"/>
                  </a:lnTo>
                  <a:lnTo>
                    <a:pt x="14" y="104"/>
                  </a:lnTo>
                  <a:lnTo>
                    <a:pt x="7" y="104"/>
                  </a:lnTo>
                  <a:close/>
                </a:path>
              </a:pathLst>
            </a:custGeom>
            <a:solidFill>
              <a:srgbClr val="333333"/>
            </a:solidFill>
            <a:ln w="9525">
              <a:noFill/>
              <a:round/>
              <a:headEnd/>
              <a:tailEnd/>
            </a:ln>
          </p:spPr>
          <p:txBody>
            <a:bodyPr/>
            <a:lstStyle/>
            <a:p>
              <a:endParaRPr lang="en-US"/>
            </a:p>
          </p:txBody>
        </p:sp>
        <p:sp>
          <p:nvSpPr>
            <p:cNvPr id="14609" name="Freeform 102"/>
            <p:cNvSpPr>
              <a:spLocks/>
            </p:cNvSpPr>
            <p:nvPr/>
          </p:nvSpPr>
          <p:spPr bwMode="auto">
            <a:xfrm>
              <a:off x="2493" y="2113"/>
              <a:ext cx="62" cy="63"/>
            </a:xfrm>
            <a:custGeom>
              <a:avLst/>
              <a:gdLst>
                <a:gd name="T0" fmla="*/ 42 w 126"/>
                <a:gd name="T1" fmla="*/ 125 h 125"/>
                <a:gd name="T2" fmla="*/ 36 w 126"/>
                <a:gd name="T3" fmla="*/ 123 h 125"/>
                <a:gd name="T4" fmla="*/ 30 w 126"/>
                <a:gd name="T5" fmla="*/ 121 h 125"/>
                <a:gd name="T6" fmla="*/ 24 w 126"/>
                <a:gd name="T7" fmla="*/ 118 h 125"/>
                <a:gd name="T8" fmla="*/ 20 w 126"/>
                <a:gd name="T9" fmla="*/ 115 h 125"/>
                <a:gd name="T10" fmla="*/ 15 w 126"/>
                <a:gd name="T11" fmla="*/ 111 h 125"/>
                <a:gd name="T12" fmla="*/ 12 w 126"/>
                <a:gd name="T13" fmla="*/ 107 h 125"/>
                <a:gd name="T14" fmla="*/ 8 w 126"/>
                <a:gd name="T15" fmla="*/ 101 h 125"/>
                <a:gd name="T16" fmla="*/ 5 w 126"/>
                <a:gd name="T17" fmla="*/ 95 h 125"/>
                <a:gd name="T18" fmla="*/ 4 w 126"/>
                <a:gd name="T19" fmla="*/ 85 h 125"/>
                <a:gd name="T20" fmla="*/ 1 w 126"/>
                <a:gd name="T21" fmla="*/ 76 h 125"/>
                <a:gd name="T22" fmla="*/ 0 w 126"/>
                <a:gd name="T23" fmla="*/ 65 h 125"/>
                <a:gd name="T24" fmla="*/ 1 w 126"/>
                <a:gd name="T25" fmla="*/ 55 h 125"/>
                <a:gd name="T26" fmla="*/ 5 w 126"/>
                <a:gd name="T27" fmla="*/ 46 h 125"/>
                <a:gd name="T28" fmla="*/ 11 w 126"/>
                <a:gd name="T29" fmla="*/ 38 h 125"/>
                <a:gd name="T30" fmla="*/ 15 w 126"/>
                <a:gd name="T31" fmla="*/ 29 h 125"/>
                <a:gd name="T32" fmla="*/ 20 w 126"/>
                <a:gd name="T33" fmla="*/ 17 h 125"/>
                <a:gd name="T34" fmla="*/ 24 w 126"/>
                <a:gd name="T35" fmla="*/ 11 h 125"/>
                <a:gd name="T36" fmla="*/ 30 w 126"/>
                <a:gd name="T37" fmla="*/ 8 h 125"/>
                <a:gd name="T38" fmla="*/ 36 w 126"/>
                <a:gd name="T39" fmla="*/ 6 h 125"/>
                <a:gd name="T40" fmla="*/ 43 w 126"/>
                <a:gd name="T41" fmla="*/ 3 h 125"/>
                <a:gd name="T42" fmla="*/ 50 w 126"/>
                <a:gd name="T43" fmla="*/ 2 h 125"/>
                <a:gd name="T44" fmla="*/ 58 w 126"/>
                <a:gd name="T45" fmla="*/ 2 h 125"/>
                <a:gd name="T46" fmla="*/ 65 w 126"/>
                <a:gd name="T47" fmla="*/ 1 h 125"/>
                <a:gd name="T48" fmla="*/ 73 w 126"/>
                <a:gd name="T49" fmla="*/ 0 h 125"/>
                <a:gd name="T50" fmla="*/ 80 w 126"/>
                <a:gd name="T51" fmla="*/ 1 h 125"/>
                <a:gd name="T52" fmla="*/ 86 w 126"/>
                <a:gd name="T53" fmla="*/ 3 h 125"/>
                <a:gd name="T54" fmla="*/ 92 w 126"/>
                <a:gd name="T55" fmla="*/ 7 h 125"/>
                <a:gd name="T56" fmla="*/ 100 w 126"/>
                <a:gd name="T57" fmla="*/ 10 h 125"/>
                <a:gd name="T58" fmla="*/ 108 w 126"/>
                <a:gd name="T59" fmla="*/ 19 h 125"/>
                <a:gd name="T60" fmla="*/ 114 w 126"/>
                <a:gd name="T61" fmla="*/ 29 h 125"/>
                <a:gd name="T62" fmla="*/ 120 w 126"/>
                <a:gd name="T63" fmla="*/ 41 h 125"/>
                <a:gd name="T64" fmla="*/ 124 w 126"/>
                <a:gd name="T65" fmla="*/ 55 h 125"/>
                <a:gd name="T66" fmla="*/ 126 w 126"/>
                <a:gd name="T67" fmla="*/ 77 h 125"/>
                <a:gd name="T68" fmla="*/ 114 w 126"/>
                <a:gd name="T69" fmla="*/ 77 h 125"/>
                <a:gd name="T70" fmla="*/ 109 w 126"/>
                <a:gd name="T71" fmla="*/ 73 h 125"/>
                <a:gd name="T72" fmla="*/ 105 w 126"/>
                <a:gd name="T73" fmla="*/ 70 h 125"/>
                <a:gd name="T74" fmla="*/ 99 w 126"/>
                <a:gd name="T75" fmla="*/ 67 h 125"/>
                <a:gd name="T76" fmla="*/ 92 w 126"/>
                <a:gd name="T77" fmla="*/ 61 h 125"/>
                <a:gd name="T78" fmla="*/ 86 w 126"/>
                <a:gd name="T79" fmla="*/ 57 h 125"/>
                <a:gd name="T80" fmla="*/ 81 w 126"/>
                <a:gd name="T81" fmla="*/ 54 h 125"/>
                <a:gd name="T82" fmla="*/ 73 w 126"/>
                <a:gd name="T83" fmla="*/ 49 h 125"/>
                <a:gd name="T84" fmla="*/ 66 w 126"/>
                <a:gd name="T85" fmla="*/ 45 h 125"/>
                <a:gd name="T86" fmla="*/ 58 w 126"/>
                <a:gd name="T87" fmla="*/ 47 h 125"/>
                <a:gd name="T88" fmla="*/ 46 w 126"/>
                <a:gd name="T89" fmla="*/ 61 h 125"/>
                <a:gd name="T90" fmla="*/ 47 w 126"/>
                <a:gd name="T91" fmla="*/ 80 h 125"/>
                <a:gd name="T92" fmla="*/ 57 w 126"/>
                <a:gd name="T93" fmla="*/ 88 h 125"/>
                <a:gd name="T94" fmla="*/ 66 w 126"/>
                <a:gd name="T95" fmla="*/ 98 h 125"/>
                <a:gd name="T96" fmla="*/ 74 w 126"/>
                <a:gd name="T97" fmla="*/ 108 h 125"/>
                <a:gd name="T98" fmla="*/ 80 w 126"/>
                <a:gd name="T99" fmla="*/ 119 h 125"/>
                <a:gd name="T100" fmla="*/ 75 w 126"/>
                <a:gd name="T101" fmla="*/ 122 h 125"/>
                <a:gd name="T102" fmla="*/ 70 w 126"/>
                <a:gd name="T103" fmla="*/ 123 h 125"/>
                <a:gd name="T104" fmla="*/ 66 w 126"/>
                <a:gd name="T105" fmla="*/ 124 h 125"/>
                <a:gd name="T106" fmla="*/ 61 w 126"/>
                <a:gd name="T107" fmla="*/ 124 h 125"/>
                <a:gd name="T108" fmla="*/ 57 w 126"/>
                <a:gd name="T109" fmla="*/ 123 h 125"/>
                <a:gd name="T110" fmla="*/ 52 w 126"/>
                <a:gd name="T111" fmla="*/ 123 h 125"/>
                <a:gd name="T112" fmla="*/ 46 w 126"/>
                <a:gd name="T113" fmla="*/ 124 h 125"/>
                <a:gd name="T114" fmla="*/ 42 w 126"/>
                <a:gd name="T115" fmla="*/ 125 h 1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6"/>
                <a:gd name="T175" fmla="*/ 0 h 125"/>
                <a:gd name="T176" fmla="*/ 126 w 126"/>
                <a:gd name="T177" fmla="*/ 125 h 12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6" h="125">
                  <a:moveTo>
                    <a:pt x="42" y="125"/>
                  </a:moveTo>
                  <a:lnTo>
                    <a:pt x="36" y="123"/>
                  </a:lnTo>
                  <a:lnTo>
                    <a:pt x="30" y="121"/>
                  </a:lnTo>
                  <a:lnTo>
                    <a:pt x="24" y="118"/>
                  </a:lnTo>
                  <a:lnTo>
                    <a:pt x="20" y="115"/>
                  </a:lnTo>
                  <a:lnTo>
                    <a:pt x="15" y="111"/>
                  </a:lnTo>
                  <a:lnTo>
                    <a:pt x="12" y="107"/>
                  </a:lnTo>
                  <a:lnTo>
                    <a:pt x="8" y="101"/>
                  </a:lnTo>
                  <a:lnTo>
                    <a:pt x="5" y="95"/>
                  </a:lnTo>
                  <a:lnTo>
                    <a:pt x="4" y="85"/>
                  </a:lnTo>
                  <a:lnTo>
                    <a:pt x="1" y="76"/>
                  </a:lnTo>
                  <a:lnTo>
                    <a:pt x="0" y="65"/>
                  </a:lnTo>
                  <a:lnTo>
                    <a:pt x="1" y="55"/>
                  </a:lnTo>
                  <a:lnTo>
                    <a:pt x="5" y="46"/>
                  </a:lnTo>
                  <a:lnTo>
                    <a:pt x="11" y="38"/>
                  </a:lnTo>
                  <a:lnTo>
                    <a:pt x="15" y="29"/>
                  </a:lnTo>
                  <a:lnTo>
                    <a:pt x="20" y="17"/>
                  </a:lnTo>
                  <a:lnTo>
                    <a:pt x="24" y="11"/>
                  </a:lnTo>
                  <a:lnTo>
                    <a:pt x="30" y="8"/>
                  </a:lnTo>
                  <a:lnTo>
                    <a:pt x="36" y="6"/>
                  </a:lnTo>
                  <a:lnTo>
                    <a:pt x="43" y="3"/>
                  </a:lnTo>
                  <a:lnTo>
                    <a:pt x="50" y="2"/>
                  </a:lnTo>
                  <a:lnTo>
                    <a:pt x="58" y="2"/>
                  </a:lnTo>
                  <a:lnTo>
                    <a:pt x="65" y="1"/>
                  </a:lnTo>
                  <a:lnTo>
                    <a:pt x="73" y="0"/>
                  </a:lnTo>
                  <a:lnTo>
                    <a:pt x="80" y="1"/>
                  </a:lnTo>
                  <a:lnTo>
                    <a:pt x="86" y="3"/>
                  </a:lnTo>
                  <a:lnTo>
                    <a:pt x="92" y="7"/>
                  </a:lnTo>
                  <a:lnTo>
                    <a:pt x="100" y="10"/>
                  </a:lnTo>
                  <a:lnTo>
                    <a:pt x="108" y="19"/>
                  </a:lnTo>
                  <a:lnTo>
                    <a:pt x="114" y="29"/>
                  </a:lnTo>
                  <a:lnTo>
                    <a:pt x="120" y="41"/>
                  </a:lnTo>
                  <a:lnTo>
                    <a:pt x="124" y="55"/>
                  </a:lnTo>
                  <a:lnTo>
                    <a:pt x="126" y="77"/>
                  </a:lnTo>
                  <a:lnTo>
                    <a:pt x="114" y="77"/>
                  </a:lnTo>
                  <a:lnTo>
                    <a:pt x="109" y="73"/>
                  </a:lnTo>
                  <a:lnTo>
                    <a:pt x="105" y="70"/>
                  </a:lnTo>
                  <a:lnTo>
                    <a:pt x="99" y="67"/>
                  </a:lnTo>
                  <a:lnTo>
                    <a:pt x="92" y="61"/>
                  </a:lnTo>
                  <a:lnTo>
                    <a:pt x="86" y="57"/>
                  </a:lnTo>
                  <a:lnTo>
                    <a:pt x="81" y="54"/>
                  </a:lnTo>
                  <a:lnTo>
                    <a:pt x="73" y="49"/>
                  </a:lnTo>
                  <a:lnTo>
                    <a:pt x="66" y="45"/>
                  </a:lnTo>
                  <a:lnTo>
                    <a:pt x="58" y="47"/>
                  </a:lnTo>
                  <a:lnTo>
                    <a:pt x="46" y="61"/>
                  </a:lnTo>
                  <a:lnTo>
                    <a:pt x="47" y="80"/>
                  </a:lnTo>
                  <a:lnTo>
                    <a:pt x="57" y="88"/>
                  </a:lnTo>
                  <a:lnTo>
                    <a:pt x="66" y="98"/>
                  </a:lnTo>
                  <a:lnTo>
                    <a:pt x="74" y="108"/>
                  </a:lnTo>
                  <a:lnTo>
                    <a:pt x="80" y="119"/>
                  </a:lnTo>
                  <a:lnTo>
                    <a:pt x="75" y="122"/>
                  </a:lnTo>
                  <a:lnTo>
                    <a:pt x="70" y="123"/>
                  </a:lnTo>
                  <a:lnTo>
                    <a:pt x="66" y="124"/>
                  </a:lnTo>
                  <a:lnTo>
                    <a:pt x="61" y="124"/>
                  </a:lnTo>
                  <a:lnTo>
                    <a:pt x="57" y="123"/>
                  </a:lnTo>
                  <a:lnTo>
                    <a:pt x="52" y="123"/>
                  </a:lnTo>
                  <a:lnTo>
                    <a:pt x="46" y="124"/>
                  </a:lnTo>
                  <a:lnTo>
                    <a:pt x="42" y="125"/>
                  </a:lnTo>
                  <a:close/>
                </a:path>
              </a:pathLst>
            </a:custGeom>
            <a:solidFill>
              <a:srgbClr val="666666"/>
            </a:solidFill>
            <a:ln w="9525">
              <a:noFill/>
              <a:round/>
              <a:headEnd/>
              <a:tailEnd/>
            </a:ln>
          </p:spPr>
          <p:txBody>
            <a:bodyPr/>
            <a:lstStyle/>
            <a:p>
              <a:endParaRPr lang="en-US"/>
            </a:p>
          </p:txBody>
        </p:sp>
        <p:sp>
          <p:nvSpPr>
            <p:cNvPr id="14610" name="Freeform 103"/>
            <p:cNvSpPr>
              <a:spLocks/>
            </p:cNvSpPr>
            <p:nvPr/>
          </p:nvSpPr>
          <p:spPr bwMode="auto">
            <a:xfrm>
              <a:off x="2525" y="2146"/>
              <a:ext cx="23" cy="23"/>
            </a:xfrm>
            <a:custGeom>
              <a:avLst/>
              <a:gdLst>
                <a:gd name="T0" fmla="*/ 32 w 47"/>
                <a:gd name="T1" fmla="*/ 46 h 46"/>
                <a:gd name="T2" fmla="*/ 24 w 47"/>
                <a:gd name="T3" fmla="*/ 38 h 46"/>
                <a:gd name="T4" fmla="*/ 16 w 47"/>
                <a:gd name="T5" fmla="*/ 30 h 46"/>
                <a:gd name="T6" fmla="*/ 9 w 47"/>
                <a:gd name="T7" fmla="*/ 21 h 46"/>
                <a:gd name="T8" fmla="*/ 0 w 47"/>
                <a:gd name="T9" fmla="*/ 12 h 46"/>
                <a:gd name="T10" fmla="*/ 2 w 47"/>
                <a:gd name="T11" fmla="*/ 3 h 46"/>
                <a:gd name="T12" fmla="*/ 9 w 47"/>
                <a:gd name="T13" fmla="*/ 0 h 46"/>
                <a:gd name="T14" fmla="*/ 17 w 47"/>
                <a:gd name="T15" fmla="*/ 5 h 46"/>
                <a:gd name="T16" fmla="*/ 23 w 47"/>
                <a:gd name="T17" fmla="*/ 12 h 46"/>
                <a:gd name="T18" fmla="*/ 30 w 47"/>
                <a:gd name="T19" fmla="*/ 19 h 46"/>
                <a:gd name="T20" fmla="*/ 40 w 47"/>
                <a:gd name="T21" fmla="*/ 23 h 46"/>
                <a:gd name="T22" fmla="*/ 47 w 47"/>
                <a:gd name="T23" fmla="*/ 36 h 46"/>
                <a:gd name="T24" fmla="*/ 32 w 47"/>
                <a:gd name="T25" fmla="*/ 46 h 4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7"/>
                <a:gd name="T40" fmla="*/ 0 h 46"/>
                <a:gd name="T41" fmla="*/ 47 w 47"/>
                <a:gd name="T42" fmla="*/ 46 h 4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7" h="46">
                  <a:moveTo>
                    <a:pt x="32" y="46"/>
                  </a:moveTo>
                  <a:lnTo>
                    <a:pt x="24" y="38"/>
                  </a:lnTo>
                  <a:lnTo>
                    <a:pt x="16" y="30"/>
                  </a:lnTo>
                  <a:lnTo>
                    <a:pt x="9" y="21"/>
                  </a:lnTo>
                  <a:lnTo>
                    <a:pt x="0" y="12"/>
                  </a:lnTo>
                  <a:lnTo>
                    <a:pt x="2" y="3"/>
                  </a:lnTo>
                  <a:lnTo>
                    <a:pt x="9" y="0"/>
                  </a:lnTo>
                  <a:lnTo>
                    <a:pt x="17" y="5"/>
                  </a:lnTo>
                  <a:lnTo>
                    <a:pt x="23" y="12"/>
                  </a:lnTo>
                  <a:lnTo>
                    <a:pt x="30" y="19"/>
                  </a:lnTo>
                  <a:lnTo>
                    <a:pt x="40" y="23"/>
                  </a:lnTo>
                  <a:lnTo>
                    <a:pt x="47" y="36"/>
                  </a:lnTo>
                  <a:lnTo>
                    <a:pt x="32" y="46"/>
                  </a:lnTo>
                  <a:close/>
                </a:path>
              </a:pathLst>
            </a:custGeom>
            <a:solidFill>
              <a:srgbClr val="333333"/>
            </a:solidFill>
            <a:ln w="9525">
              <a:noFill/>
              <a:round/>
              <a:headEnd/>
              <a:tailEnd/>
            </a:ln>
          </p:spPr>
          <p:txBody>
            <a:bodyPr/>
            <a:lstStyle/>
            <a:p>
              <a:endParaRPr lang="en-US"/>
            </a:p>
          </p:txBody>
        </p:sp>
        <p:sp>
          <p:nvSpPr>
            <p:cNvPr id="14611" name="Freeform 104"/>
            <p:cNvSpPr>
              <a:spLocks/>
            </p:cNvSpPr>
            <p:nvPr/>
          </p:nvSpPr>
          <p:spPr bwMode="auto">
            <a:xfrm>
              <a:off x="2892" y="1912"/>
              <a:ext cx="105" cy="169"/>
            </a:xfrm>
            <a:custGeom>
              <a:avLst/>
              <a:gdLst>
                <a:gd name="T0" fmla="*/ 6 w 209"/>
                <a:gd name="T1" fmla="*/ 337 h 337"/>
                <a:gd name="T2" fmla="*/ 3 w 209"/>
                <a:gd name="T3" fmla="*/ 330 h 337"/>
                <a:gd name="T4" fmla="*/ 1 w 209"/>
                <a:gd name="T5" fmla="*/ 325 h 337"/>
                <a:gd name="T6" fmla="*/ 0 w 209"/>
                <a:gd name="T7" fmla="*/ 319 h 337"/>
                <a:gd name="T8" fmla="*/ 0 w 209"/>
                <a:gd name="T9" fmla="*/ 311 h 337"/>
                <a:gd name="T10" fmla="*/ 7 w 209"/>
                <a:gd name="T11" fmla="*/ 299 h 337"/>
                <a:gd name="T12" fmla="*/ 14 w 209"/>
                <a:gd name="T13" fmla="*/ 295 h 337"/>
                <a:gd name="T14" fmla="*/ 21 w 209"/>
                <a:gd name="T15" fmla="*/ 290 h 337"/>
                <a:gd name="T16" fmla="*/ 28 w 209"/>
                <a:gd name="T17" fmla="*/ 284 h 337"/>
                <a:gd name="T18" fmla="*/ 33 w 209"/>
                <a:gd name="T19" fmla="*/ 280 h 337"/>
                <a:gd name="T20" fmla="*/ 39 w 209"/>
                <a:gd name="T21" fmla="*/ 231 h 337"/>
                <a:gd name="T22" fmla="*/ 38 w 209"/>
                <a:gd name="T23" fmla="*/ 180 h 337"/>
                <a:gd name="T24" fmla="*/ 36 w 209"/>
                <a:gd name="T25" fmla="*/ 127 h 337"/>
                <a:gd name="T26" fmla="*/ 38 w 209"/>
                <a:gd name="T27" fmla="*/ 74 h 337"/>
                <a:gd name="T28" fmla="*/ 46 w 209"/>
                <a:gd name="T29" fmla="*/ 67 h 337"/>
                <a:gd name="T30" fmla="*/ 54 w 209"/>
                <a:gd name="T31" fmla="*/ 61 h 337"/>
                <a:gd name="T32" fmla="*/ 63 w 209"/>
                <a:gd name="T33" fmla="*/ 54 h 337"/>
                <a:gd name="T34" fmla="*/ 71 w 209"/>
                <a:gd name="T35" fmla="*/ 48 h 337"/>
                <a:gd name="T36" fmla="*/ 80 w 209"/>
                <a:gd name="T37" fmla="*/ 41 h 337"/>
                <a:gd name="T38" fmla="*/ 88 w 209"/>
                <a:gd name="T39" fmla="*/ 33 h 337"/>
                <a:gd name="T40" fmla="*/ 98 w 209"/>
                <a:gd name="T41" fmla="*/ 25 h 337"/>
                <a:gd name="T42" fmla="*/ 106 w 209"/>
                <a:gd name="T43" fmla="*/ 16 h 337"/>
                <a:gd name="T44" fmla="*/ 110 w 209"/>
                <a:gd name="T45" fmla="*/ 14 h 337"/>
                <a:gd name="T46" fmla="*/ 116 w 209"/>
                <a:gd name="T47" fmla="*/ 10 h 337"/>
                <a:gd name="T48" fmla="*/ 122 w 209"/>
                <a:gd name="T49" fmla="*/ 8 h 337"/>
                <a:gd name="T50" fmla="*/ 129 w 209"/>
                <a:gd name="T51" fmla="*/ 6 h 337"/>
                <a:gd name="T52" fmla="*/ 136 w 209"/>
                <a:gd name="T53" fmla="*/ 3 h 337"/>
                <a:gd name="T54" fmla="*/ 144 w 209"/>
                <a:gd name="T55" fmla="*/ 2 h 337"/>
                <a:gd name="T56" fmla="*/ 151 w 209"/>
                <a:gd name="T57" fmla="*/ 1 h 337"/>
                <a:gd name="T58" fmla="*/ 158 w 209"/>
                <a:gd name="T59" fmla="*/ 0 h 337"/>
                <a:gd name="T60" fmla="*/ 161 w 209"/>
                <a:gd name="T61" fmla="*/ 60 h 337"/>
                <a:gd name="T62" fmla="*/ 160 w 209"/>
                <a:gd name="T63" fmla="*/ 122 h 337"/>
                <a:gd name="T64" fmla="*/ 160 w 209"/>
                <a:gd name="T65" fmla="*/ 184 h 337"/>
                <a:gd name="T66" fmla="*/ 168 w 209"/>
                <a:gd name="T67" fmla="*/ 246 h 337"/>
                <a:gd name="T68" fmla="*/ 171 w 209"/>
                <a:gd name="T69" fmla="*/ 249 h 337"/>
                <a:gd name="T70" fmla="*/ 176 w 209"/>
                <a:gd name="T71" fmla="*/ 251 h 337"/>
                <a:gd name="T72" fmla="*/ 182 w 209"/>
                <a:gd name="T73" fmla="*/ 252 h 337"/>
                <a:gd name="T74" fmla="*/ 187 w 209"/>
                <a:gd name="T75" fmla="*/ 254 h 337"/>
                <a:gd name="T76" fmla="*/ 194 w 209"/>
                <a:gd name="T77" fmla="*/ 253 h 337"/>
                <a:gd name="T78" fmla="*/ 201 w 209"/>
                <a:gd name="T79" fmla="*/ 254 h 337"/>
                <a:gd name="T80" fmla="*/ 207 w 209"/>
                <a:gd name="T81" fmla="*/ 264 h 337"/>
                <a:gd name="T82" fmla="*/ 209 w 209"/>
                <a:gd name="T83" fmla="*/ 274 h 337"/>
                <a:gd name="T84" fmla="*/ 207 w 209"/>
                <a:gd name="T85" fmla="*/ 285 h 337"/>
                <a:gd name="T86" fmla="*/ 206 w 209"/>
                <a:gd name="T87" fmla="*/ 298 h 337"/>
                <a:gd name="T88" fmla="*/ 200 w 209"/>
                <a:gd name="T89" fmla="*/ 303 h 337"/>
                <a:gd name="T90" fmla="*/ 193 w 209"/>
                <a:gd name="T91" fmla="*/ 308 h 337"/>
                <a:gd name="T92" fmla="*/ 186 w 209"/>
                <a:gd name="T93" fmla="*/ 313 h 337"/>
                <a:gd name="T94" fmla="*/ 179 w 209"/>
                <a:gd name="T95" fmla="*/ 318 h 337"/>
                <a:gd name="T96" fmla="*/ 172 w 209"/>
                <a:gd name="T97" fmla="*/ 321 h 337"/>
                <a:gd name="T98" fmla="*/ 164 w 209"/>
                <a:gd name="T99" fmla="*/ 326 h 337"/>
                <a:gd name="T100" fmla="*/ 156 w 209"/>
                <a:gd name="T101" fmla="*/ 330 h 337"/>
                <a:gd name="T102" fmla="*/ 147 w 209"/>
                <a:gd name="T103" fmla="*/ 334 h 337"/>
                <a:gd name="T104" fmla="*/ 130 w 209"/>
                <a:gd name="T105" fmla="*/ 334 h 337"/>
                <a:gd name="T106" fmla="*/ 112 w 209"/>
                <a:gd name="T107" fmla="*/ 334 h 337"/>
                <a:gd name="T108" fmla="*/ 94 w 209"/>
                <a:gd name="T109" fmla="*/ 335 h 337"/>
                <a:gd name="T110" fmla="*/ 77 w 209"/>
                <a:gd name="T111" fmla="*/ 335 h 337"/>
                <a:gd name="T112" fmla="*/ 59 w 209"/>
                <a:gd name="T113" fmla="*/ 336 h 337"/>
                <a:gd name="T114" fmla="*/ 41 w 209"/>
                <a:gd name="T115" fmla="*/ 336 h 337"/>
                <a:gd name="T116" fmla="*/ 23 w 209"/>
                <a:gd name="T117" fmla="*/ 337 h 337"/>
                <a:gd name="T118" fmla="*/ 6 w 209"/>
                <a:gd name="T119" fmla="*/ 337 h 33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09"/>
                <a:gd name="T181" fmla="*/ 0 h 337"/>
                <a:gd name="T182" fmla="*/ 209 w 209"/>
                <a:gd name="T183" fmla="*/ 337 h 337"/>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09" h="337">
                  <a:moveTo>
                    <a:pt x="6" y="337"/>
                  </a:moveTo>
                  <a:lnTo>
                    <a:pt x="3" y="330"/>
                  </a:lnTo>
                  <a:lnTo>
                    <a:pt x="1" y="325"/>
                  </a:lnTo>
                  <a:lnTo>
                    <a:pt x="0" y="319"/>
                  </a:lnTo>
                  <a:lnTo>
                    <a:pt x="0" y="311"/>
                  </a:lnTo>
                  <a:lnTo>
                    <a:pt x="7" y="299"/>
                  </a:lnTo>
                  <a:lnTo>
                    <a:pt x="14" y="295"/>
                  </a:lnTo>
                  <a:lnTo>
                    <a:pt x="21" y="290"/>
                  </a:lnTo>
                  <a:lnTo>
                    <a:pt x="28" y="284"/>
                  </a:lnTo>
                  <a:lnTo>
                    <a:pt x="33" y="280"/>
                  </a:lnTo>
                  <a:lnTo>
                    <a:pt x="39" y="231"/>
                  </a:lnTo>
                  <a:lnTo>
                    <a:pt x="38" y="180"/>
                  </a:lnTo>
                  <a:lnTo>
                    <a:pt x="36" y="127"/>
                  </a:lnTo>
                  <a:lnTo>
                    <a:pt x="38" y="74"/>
                  </a:lnTo>
                  <a:lnTo>
                    <a:pt x="46" y="67"/>
                  </a:lnTo>
                  <a:lnTo>
                    <a:pt x="54" y="61"/>
                  </a:lnTo>
                  <a:lnTo>
                    <a:pt x="63" y="54"/>
                  </a:lnTo>
                  <a:lnTo>
                    <a:pt x="71" y="48"/>
                  </a:lnTo>
                  <a:lnTo>
                    <a:pt x="80" y="41"/>
                  </a:lnTo>
                  <a:lnTo>
                    <a:pt x="88" y="33"/>
                  </a:lnTo>
                  <a:lnTo>
                    <a:pt x="98" y="25"/>
                  </a:lnTo>
                  <a:lnTo>
                    <a:pt x="106" y="16"/>
                  </a:lnTo>
                  <a:lnTo>
                    <a:pt x="110" y="14"/>
                  </a:lnTo>
                  <a:lnTo>
                    <a:pt x="116" y="10"/>
                  </a:lnTo>
                  <a:lnTo>
                    <a:pt x="122" y="8"/>
                  </a:lnTo>
                  <a:lnTo>
                    <a:pt x="129" y="6"/>
                  </a:lnTo>
                  <a:lnTo>
                    <a:pt x="136" y="3"/>
                  </a:lnTo>
                  <a:lnTo>
                    <a:pt x="144" y="2"/>
                  </a:lnTo>
                  <a:lnTo>
                    <a:pt x="151" y="1"/>
                  </a:lnTo>
                  <a:lnTo>
                    <a:pt x="158" y="0"/>
                  </a:lnTo>
                  <a:lnTo>
                    <a:pt x="161" y="60"/>
                  </a:lnTo>
                  <a:lnTo>
                    <a:pt x="160" y="122"/>
                  </a:lnTo>
                  <a:lnTo>
                    <a:pt x="160" y="184"/>
                  </a:lnTo>
                  <a:lnTo>
                    <a:pt x="168" y="246"/>
                  </a:lnTo>
                  <a:lnTo>
                    <a:pt x="171" y="249"/>
                  </a:lnTo>
                  <a:lnTo>
                    <a:pt x="176" y="251"/>
                  </a:lnTo>
                  <a:lnTo>
                    <a:pt x="182" y="252"/>
                  </a:lnTo>
                  <a:lnTo>
                    <a:pt x="187" y="254"/>
                  </a:lnTo>
                  <a:lnTo>
                    <a:pt x="194" y="253"/>
                  </a:lnTo>
                  <a:lnTo>
                    <a:pt x="201" y="254"/>
                  </a:lnTo>
                  <a:lnTo>
                    <a:pt x="207" y="264"/>
                  </a:lnTo>
                  <a:lnTo>
                    <a:pt x="209" y="274"/>
                  </a:lnTo>
                  <a:lnTo>
                    <a:pt x="207" y="285"/>
                  </a:lnTo>
                  <a:lnTo>
                    <a:pt x="206" y="298"/>
                  </a:lnTo>
                  <a:lnTo>
                    <a:pt x="200" y="303"/>
                  </a:lnTo>
                  <a:lnTo>
                    <a:pt x="193" y="308"/>
                  </a:lnTo>
                  <a:lnTo>
                    <a:pt x="186" y="313"/>
                  </a:lnTo>
                  <a:lnTo>
                    <a:pt x="179" y="318"/>
                  </a:lnTo>
                  <a:lnTo>
                    <a:pt x="172" y="321"/>
                  </a:lnTo>
                  <a:lnTo>
                    <a:pt x="164" y="326"/>
                  </a:lnTo>
                  <a:lnTo>
                    <a:pt x="156" y="330"/>
                  </a:lnTo>
                  <a:lnTo>
                    <a:pt x="147" y="334"/>
                  </a:lnTo>
                  <a:lnTo>
                    <a:pt x="130" y="334"/>
                  </a:lnTo>
                  <a:lnTo>
                    <a:pt x="112" y="334"/>
                  </a:lnTo>
                  <a:lnTo>
                    <a:pt x="94" y="335"/>
                  </a:lnTo>
                  <a:lnTo>
                    <a:pt x="77" y="335"/>
                  </a:lnTo>
                  <a:lnTo>
                    <a:pt x="59" y="336"/>
                  </a:lnTo>
                  <a:lnTo>
                    <a:pt x="41" y="336"/>
                  </a:lnTo>
                  <a:lnTo>
                    <a:pt x="23" y="337"/>
                  </a:lnTo>
                  <a:lnTo>
                    <a:pt x="6" y="337"/>
                  </a:lnTo>
                  <a:close/>
                </a:path>
              </a:pathLst>
            </a:custGeom>
            <a:solidFill>
              <a:srgbClr val="355D97"/>
            </a:solidFill>
            <a:ln w="9525">
              <a:noFill/>
              <a:round/>
              <a:headEnd/>
              <a:tailEnd/>
            </a:ln>
          </p:spPr>
          <p:txBody>
            <a:bodyPr/>
            <a:lstStyle/>
            <a:p>
              <a:endParaRPr lang="en-US"/>
            </a:p>
          </p:txBody>
        </p:sp>
        <p:sp>
          <p:nvSpPr>
            <p:cNvPr id="14612" name="Freeform 105"/>
            <p:cNvSpPr>
              <a:spLocks/>
            </p:cNvSpPr>
            <p:nvPr/>
          </p:nvSpPr>
          <p:spPr bwMode="auto">
            <a:xfrm>
              <a:off x="2917" y="1622"/>
              <a:ext cx="107" cy="283"/>
            </a:xfrm>
            <a:custGeom>
              <a:avLst/>
              <a:gdLst>
                <a:gd name="T0" fmla="*/ 82 w 215"/>
                <a:gd name="T1" fmla="*/ 565 h 565"/>
                <a:gd name="T2" fmla="*/ 83 w 215"/>
                <a:gd name="T3" fmla="*/ 502 h 565"/>
                <a:gd name="T4" fmla="*/ 85 w 215"/>
                <a:gd name="T5" fmla="*/ 437 h 565"/>
                <a:gd name="T6" fmla="*/ 88 w 215"/>
                <a:gd name="T7" fmla="*/ 372 h 565"/>
                <a:gd name="T8" fmla="*/ 89 w 215"/>
                <a:gd name="T9" fmla="*/ 306 h 565"/>
                <a:gd name="T10" fmla="*/ 85 w 215"/>
                <a:gd name="T11" fmla="*/ 242 h 565"/>
                <a:gd name="T12" fmla="*/ 78 w 215"/>
                <a:gd name="T13" fmla="*/ 177 h 565"/>
                <a:gd name="T14" fmla="*/ 65 w 215"/>
                <a:gd name="T15" fmla="*/ 114 h 565"/>
                <a:gd name="T16" fmla="*/ 42 w 215"/>
                <a:gd name="T17" fmla="*/ 52 h 565"/>
                <a:gd name="T18" fmla="*/ 38 w 215"/>
                <a:gd name="T19" fmla="*/ 46 h 565"/>
                <a:gd name="T20" fmla="*/ 34 w 215"/>
                <a:gd name="T21" fmla="*/ 39 h 565"/>
                <a:gd name="T22" fmla="*/ 29 w 215"/>
                <a:gd name="T23" fmla="*/ 33 h 565"/>
                <a:gd name="T24" fmla="*/ 23 w 215"/>
                <a:gd name="T25" fmla="*/ 27 h 565"/>
                <a:gd name="T26" fmla="*/ 17 w 215"/>
                <a:gd name="T27" fmla="*/ 21 h 565"/>
                <a:gd name="T28" fmla="*/ 12 w 215"/>
                <a:gd name="T29" fmla="*/ 15 h 565"/>
                <a:gd name="T30" fmla="*/ 6 w 215"/>
                <a:gd name="T31" fmla="*/ 8 h 565"/>
                <a:gd name="T32" fmla="*/ 0 w 215"/>
                <a:gd name="T33" fmla="*/ 1 h 565"/>
                <a:gd name="T34" fmla="*/ 9 w 215"/>
                <a:gd name="T35" fmla="*/ 0 h 565"/>
                <a:gd name="T36" fmla="*/ 31 w 215"/>
                <a:gd name="T37" fmla="*/ 6 h 565"/>
                <a:gd name="T38" fmla="*/ 53 w 215"/>
                <a:gd name="T39" fmla="*/ 11 h 565"/>
                <a:gd name="T40" fmla="*/ 74 w 215"/>
                <a:gd name="T41" fmla="*/ 17 h 565"/>
                <a:gd name="T42" fmla="*/ 96 w 215"/>
                <a:gd name="T43" fmla="*/ 23 h 565"/>
                <a:gd name="T44" fmla="*/ 115 w 215"/>
                <a:gd name="T45" fmla="*/ 31 h 565"/>
                <a:gd name="T46" fmla="*/ 135 w 215"/>
                <a:gd name="T47" fmla="*/ 41 h 565"/>
                <a:gd name="T48" fmla="*/ 152 w 215"/>
                <a:gd name="T49" fmla="*/ 54 h 565"/>
                <a:gd name="T50" fmla="*/ 168 w 215"/>
                <a:gd name="T51" fmla="*/ 69 h 565"/>
                <a:gd name="T52" fmla="*/ 190 w 215"/>
                <a:gd name="T53" fmla="*/ 121 h 565"/>
                <a:gd name="T54" fmla="*/ 204 w 215"/>
                <a:gd name="T55" fmla="*/ 176 h 565"/>
                <a:gd name="T56" fmla="*/ 212 w 215"/>
                <a:gd name="T57" fmla="*/ 232 h 565"/>
                <a:gd name="T58" fmla="*/ 215 w 215"/>
                <a:gd name="T59" fmla="*/ 290 h 565"/>
                <a:gd name="T60" fmla="*/ 215 w 215"/>
                <a:gd name="T61" fmla="*/ 349 h 565"/>
                <a:gd name="T62" fmla="*/ 213 w 215"/>
                <a:gd name="T63" fmla="*/ 406 h 565"/>
                <a:gd name="T64" fmla="*/ 210 w 215"/>
                <a:gd name="T65" fmla="*/ 464 h 565"/>
                <a:gd name="T66" fmla="*/ 207 w 215"/>
                <a:gd name="T67" fmla="*/ 520 h 565"/>
                <a:gd name="T68" fmla="*/ 195 w 215"/>
                <a:gd name="T69" fmla="*/ 528 h 565"/>
                <a:gd name="T70" fmla="*/ 181 w 215"/>
                <a:gd name="T71" fmla="*/ 535 h 565"/>
                <a:gd name="T72" fmla="*/ 166 w 215"/>
                <a:gd name="T73" fmla="*/ 540 h 565"/>
                <a:gd name="T74" fmla="*/ 150 w 215"/>
                <a:gd name="T75" fmla="*/ 544 h 565"/>
                <a:gd name="T76" fmla="*/ 134 w 215"/>
                <a:gd name="T77" fmla="*/ 549 h 565"/>
                <a:gd name="T78" fmla="*/ 118 w 215"/>
                <a:gd name="T79" fmla="*/ 552 h 565"/>
                <a:gd name="T80" fmla="*/ 103 w 215"/>
                <a:gd name="T81" fmla="*/ 558 h 565"/>
                <a:gd name="T82" fmla="*/ 88 w 215"/>
                <a:gd name="T83" fmla="*/ 564 h 565"/>
                <a:gd name="T84" fmla="*/ 82 w 215"/>
                <a:gd name="T85" fmla="*/ 565 h 56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15"/>
                <a:gd name="T130" fmla="*/ 0 h 565"/>
                <a:gd name="T131" fmla="*/ 215 w 215"/>
                <a:gd name="T132" fmla="*/ 565 h 56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15" h="565">
                  <a:moveTo>
                    <a:pt x="82" y="565"/>
                  </a:moveTo>
                  <a:lnTo>
                    <a:pt x="83" y="502"/>
                  </a:lnTo>
                  <a:lnTo>
                    <a:pt x="85" y="437"/>
                  </a:lnTo>
                  <a:lnTo>
                    <a:pt x="88" y="372"/>
                  </a:lnTo>
                  <a:lnTo>
                    <a:pt x="89" y="306"/>
                  </a:lnTo>
                  <a:lnTo>
                    <a:pt x="85" y="242"/>
                  </a:lnTo>
                  <a:lnTo>
                    <a:pt x="78" y="177"/>
                  </a:lnTo>
                  <a:lnTo>
                    <a:pt x="65" y="114"/>
                  </a:lnTo>
                  <a:lnTo>
                    <a:pt x="42" y="52"/>
                  </a:lnTo>
                  <a:lnTo>
                    <a:pt x="38" y="46"/>
                  </a:lnTo>
                  <a:lnTo>
                    <a:pt x="34" y="39"/>
                  </a:lnTo>
                  <a:lnTo>
                    <a:pt x="29" y="33"/>
                  </a:lnTo>
                  <a:lnTo>
                    <a:pt x="23" y="27"/>
                  </a:lnTo>
                  <a:lnTo>
                    <a:pt x="17" y="21"/>
                  </a:lnTo>
                  <a:lnTo>
                    <a:pt x="12" y="15"/>
                  </a:lnTo>
                  <a:lnTo>
                    <a:pt x="6" y="8"/>
                  </a:lnTo>
                  <a:lnTo>
                    <a:pt x="0" y="1"/>
                  </a:lnTo>
                  <a:lnTo>
                    <a:pt x="9" y="0"/>
                  </a:lnTo>
                  <a:lnTo>
                    <a:pt x="31" y="6"/>
                  </a:lnTo>
                  <a:lnTo>
                    <a:pt x="53" y="11"/>
                  </a:lnTo>
                  <a:lnTo>
                    <a:pt x="74" y="17"/>
                  </a:lnTo>
                  <a:lnTo>
                    <a:pt x="96" y="23"/>
                  </a:lnTo>
                  <a:lnTo>
                    <a:pt x="115" y="31"/>
                  </a:lnTo>
                  <a:lnTo>
                    <a:pt x="135" y="41"/>
                  </a:lnTo>
                  <a:lnTo>
                    <a:pt x="152" y="54"/>
                  </a:lnTo>
                  <a:lnTo>
                    <a:pt x="168" y="69"/>
                  </a:lnTo>
                  <a:lnTo>
                    <a:pt x="190" y="121"/>
                  </a:lnTo>
                  <a:lnTo>
                    <a:pt x="204" y="176"/>
                  </a:lnTo>
                  <a:lnTo>
                    <a:pt x="212" y="232"/>
                  </a:lnTo>
                  <a:lnTo>
                    <a:pt x="215" y="290"/>
                  </a:lnTo>
                  <a:lnTo>
                    <a:pt x="215" y="349"/>
                  </a:lnTo>
                  <a:lnTo>
                    <a:pt x="213" y="406"/>
                  </a:lnTo>
                  <a:lnTo>
                    <a:pt x="210" y="464"/>
                  </a:lnTo>
                  <a:lnTo>
                    <a:pt x="207" y="520"/>
                  </a:lnTo>
                  <a:lnTo>
                    <a:pt x="195" y="528"/>
                  </a:lnTo>
                  <a:lnTo>
                    <a:pt x="181" y="535"/>
                  </a:lnTo>
                  <a:lnTo>
                    <a:pt x="166" y="540"/>
                  </a:lnTo>
                  <a:lnTo>
                    <a:pt x="150" y="544"/>
                  </a:lnTo>
                  <a:lnTo>
                    <a:pt x="134" y="549"/>
                  </a:lnTo>
                  <a:lnTo>
                    <a:pt x="118" y="552"/>
                  </a:lnTo>
                  <a:lnTo>
                    <a:pt x="103" y="558"/>
                  </a:lnTo>
                  <a:lnTo>
                    <a:pt x="88" y="564"/>
                  </a:lnTo>
                  <a:lnTo>
                    <a:pt x="82" y="565"/>
                  </a:lnTo>
                  <a:close/>
                </a:path>
              </a:pathLst>
            </a:custGeom>
            <a:solidFill>
              <a:schemeClr val="hlink"/>
            </a:solidFill>
            <a:ln w="9525">
              <a:noFill/>
              <a:round/>
              <a:headEnd/>
              <a:tailEnd/>
            </a:ln>
          </p:spPr>
          <p:txBody>
            <a:bodyPr/>
            <a:lstStyle/>
            <a:p>
              <a:endParaRPr lang="en-US"/>
            </a:p>
          </p:txBody>
        </p:sp>
        <p:sp>
          <p:nvSpPr>
            <p:cNvPr id="14613" name="Freeform 106"/>
            <p:cNvSpPr>
              <a:spLocks/>
            </p:cNvSpPr>
            <p:nvPr/>
          </p:nvSpPr>
          <p:spPr bwMode="auto">
            <a:xfrm>
              <a:off x="2625" y="1807"/>
              <a:ext cx="223" cy="84"/>
            </a:xfrm>
            <a:custGeom>
              <a:avLst/>
              <a:gdLst>
                <a:gd name="T0" fmla="*/ 225 w 446"/>
                <a:gd name="T1" fmla="*/ 167 h 167"/>
                <a:gd name="T2" fmla="*/ 213 w 446"/>
                <a:gd name="T3" fmla="*/ 167 h 167"/>
                <a:gd name="T4" fmla="*/ 200 w 446"/>
                <a:gd name="T5" fmla="*/ 166 h 167"/>
                <a:gd name="T6" fmla="*/ 187 w 446"/>
                <a:gd name="T7" fmla="*/ 166 h 167"/>
                <a:gd name="T8" fmla="*/ 174 w 446"/>
                <a:gd name="T9" fmla="*/ 166 h 167"/>
                <a:gd name="T10" fmla="*/ 161 w 446"/>
                <a:gd name="T11" fmla="*/ 165 h 167"/>
                <a:gd name="T12" fmla="*/ 148 w 446"/>
                <a:gd name="T13" fmla="*/ 165 h 167"/>
                <a:gd name="T14" fmla="*/ 136 w 446"/>
                <a:gd name="T15" fmla="*/ 164 h 167"/>
                <a:gd name="T16" fmla="*/ 123 w 446"/>
                <a:gd name="T17" fmla="*/ 164 h 167"/>
                <a:gd name="T18" fmla="*/ 110 w 446"/>
                <a:gd name="T19" fmla="*/ 163 h 167"/>
                <a:gd name="T20" fmla="*/ 98 w 446"/>
                <a:gd name="T21" fmla="*/ 163 h 167"/>
                <a:gd name="T22" fmla="*/ 85 w 446"/>
                <a:gd name="T23" fmla="*/ 163 h 167"/>
                <a:gd name="T24" fmla="*/ 72 w 446"/>
                <a:gd name="T25" fmla="*/ 162 h 167"/>
                <a:gd name="T26" fmla="*/ 60 w 446"/>
                <a:gd name="T27" fmla="*/ 162 h 167"/>
                <a:gd name="T28" fmla="*/ 47 w 446"/>
                <a:gd name="T29" fmla="*/ 162 h 167"/>
                <a:gd name="T30" fmla="*/ 33 w 446"/>
                <a:gd name="T31" fmla="*/ 162 h 167"/>
                <a:gd name="T32" fmla="*/ 21 w 446"/>
                <a:gd name="T33" fmla="*/ 162 h 167"/>
                <a:gd name="T34" fmla="*/ 12 w 446"/>
                <a:gd name="T35" fmla="*/ 151 h 167"/>
                <a:gd name="T36" fmla="*/ 9 w 446"/>
                <a:gd name="T37" fmla="*/ 147 h 167"/>
                <a:gd name="T38" fmla="*/ 6 w 446"/>
                <a:gd name="T39" fmla="*/ 140 h 167"/>
                <a:gd name="T40" fmla="*/ 4 w 446"/>
                <a:gd name="T41" fmla="*/ 133 h 167"/>
                <a:gd name="T42" fmla="*/ 2 w 446"/>
                <a:gd name="T43" fmla="*/ 125 h 167"/>
                <a:gd name="T44" fmla="*/ 2 w 446"/>
                <a:gd name="T45" fmla="*/ 96 h 167"/>
                <a:gd name="T46" fmla="*/ 0 w 446"/>
                <a:gd name="T47" fmla="*/ 67 h 167"/>
                <a:gd name="T48" fmla="*/ 0 w 446"/>
                <a:gd name="T49" fmla="*/ 38 h 167"/>
                <a:gd name="T50" fmla="*/ 1 w 446"/>
                <a:gd name="T51" fmla="*/ 8 h 167"/>
                <a:gd name="T52" fmla="*/ 27 w 446"/>
                <a:gd name="T53" fmla="*/ 5 h 167"/>
                <a:gd name="T54" fmla="*/ 53 w 446"/>
                <a:gd name="T55" fmla="*/ 3 h 167"/>
                <a:gd name="T56" fmla="*/ 80 w 446"/>
                <a:gd name="T57" fmla="*/ 2 h 167"/>
                <a:gd name="T58" fmla="*/ 107 w 446"/>
                <a:gd name="T59" fmla="*/ 0 h 167"/>
                <a:gd name="T60" fmla="*/ 133 w 446"/>
                <a:gd name="T61" fmla="*/ 0 h 167"/>
                <a:gd name="T62" fmla="*/ 161 w 446"/>
                <a:gd name="T63" fmla="*/ 0 h 167"/>
                <a:gd name="T64" fmla="*/ 187 w 446"/>
                <a:gd name="T65" fmla="*/ 0 h 167"/>
                <a:gd name="T66" fmla="*/ 215 w 446"/>
                <a:gd name="T67" fmla="*/ 2 h 167"/>
                <a:gd name="T68" fmla="*/ 243 w 446"/>
                <a:gd name="T69" fmla="*/ 3 h 167"/>
                <a:gd name="T70" fmla="*/ 269 w 446"/>
                <a:gd name="T71" fmla="*/ 4 h 167"/>
                <a:gd name="T72" fmla="*/ 297 w 446"/>
                <a:gd name="T73" fmla="*/ 5 h 167"/>
                <a:gd name="T74" fmla="*/ 324 w 446"/>
                <a:gd name="T75" fmla="*/ 6 h 167"/>
                <a:gd name="T76" fmla="*/ 352 w 446"/>
                <a:gd name="T77" fmla="*/ 7 h 167"/>
                <a:gd name="T78" fmla="*/ 378 w 446"/>
                <a:gd name="T79" fmla="*/ 8 h 167"/>
                <a:gd name="T80" fmla="*/ 406 w 446"/>
                <a:gd name="T81" fmla="*/ 10 h 167"/>
                <a:gd name="T82" fmla="*/ 432 w 446"/>
                <a:gd name="T83" fmla="*/ 10 h 167"/>
                <a:gd name="T84" fmla="*/ 441 w 446"/>
                <a:gd name="T85" fmla="*/ 42 h 167"/>
                <a:gd name="T86" fmla="*/ 445 w 446"/>
                <a:gd name="T87" fmla="*/ 78 h 167"/>
                <a:gd name="T88" fmla="*/ 446 w 446"/>
                <a:gd name="T89" fmla="*/ 114 h 167"/>
                <a:gd name="T90" fmla="*/ 444 w 446"/>
                <a:gd name="T91" fmla="*/ 151 h 167"/>
                <a:gd name="T92" fmla="*/ 438 w 446"/>
                <a:gd name="T93" fmla="*/ 156 h 167"/>
                <a:gd name="T94" fmla="*/ 426 w 446"/>
                <a:gd name="T95" fmla="*/ 156 h 167"/>
                <a:gd name="T96" fmla="*/ 412 w 446"/>
                <a:gd name="T97" fmla="*/ 157 h 167"/>
                <a:gd name="T98" fmla="*/ 399 w 446"/>
                <a:gd name="T99" fmla="*/ 157 h 167"/>
                <a:gd name="T100" fmla="*/ 386 w 446"/>
                <a:gd name="T101" fmla="*/ 158 h 167"/>
                <a:gd name="T102" fmla="*/ 373 w 446"/>
                <a:gd name="T103" fmla="*/ 158 h 167"/>
                <a:gd name="T104" fmla="*/ 360 w 446"/>
                <a:gd name="T105" fmla="*/ 159 h 167"/>
                <a:gd name="T106" fmla="*/ 347 w 446"/>
                <a:gd name="T107" fmla="*/ 159 h 167"/>
                <a:gd name="T108" fmla="*/ 334 w 446"/>
                <a:gd name="T109" fmla="*/ 160 h 167"/>
                <a:gd name="T110" fmla="*/ 320 w 446"/>
                <a:gd name="T111" fmla="*/ 162 h 167"/>
                <a:gd name="T112" fmla="*/ 307 w 446"/>
                <a:gd name="T113" fmla="*/ 162 h 167"/>
                <a:gd name="T114" fmla="*/ 293 w 446"/>
                <a:gd name="T115" fmla="*/ 163 h 167"/>
                <a:gd name="T116" fmla="*/ 279 w 446"/>
                <a:gd name="T117" fmla="*/ 164 h 167"/>
                <a:gd name="T118" fmla="*/ 267 w 446"/>
                <a:gd name="T119" fmla="*/ 164 h 167"/>
                <a:gd name="T120" fmla="*/ 253 w 446"/>
                <a:gd name="T121" fmla="*/ 165 h 167"/>
                <a:gd name="T122" fmla="*/ 239 w 446"/>
                <a:gd name="T123" fmla="*/ 166 h 167"/>
                <a:gd name="T124" fmla="*/ 225 w 446"/>
                <a:gd name="T125" fmla="*/ 167 h 16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6"/>
                <a:gd name="T190" fmla="*/ 0 h 167"/>
                <a:gd name="T191" fmla="*/ 446 w 446"/>
                <a:gd name="T192" fmla="*/ 167 h 167"/>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6" h="167">
                  <a:moveTo>
                    <a:pt x="225" y="167"/>
                  </a:moveTo>
                  <a:lnTo>
                    <a:pt x="213" y="167"/>
                  </a:lnTo>
                  <a:lnTo>
                    <a:pt x="200" y="166"/>
                  </a:lnTo>
                  <a:lnTo>
                    <a:pt x="187" y="166"/>
                  </a:lnTo>
                  <a:lnTo>
                    <a:pt x="174" y="166"/>
                  </a:lnTo>
                  <a:lnTo>
                    <a:pt x="161" y="165"/>
                  </a:lnTo>
                  <a:lnTo>
                    <a:pt x="148" y="165"/>
                  </a:lnTo>
                  <a:lnTo>
                    <a:pt x="136" y="164"/>
                  </a:lnTo>
                  <a:lnTo>
                    <a:pt x="123" y="164"/>
                  </a:lnTo>
                  <a:lnTo>
                    <a:pt x="110" y="163"/>
                  </a:lnTo>
                  <a:lnTo>
                    <a:pt x="98" y="163"/>
                  </a:lnTo>
                  <a:lnTo>
                    <a:pt x="85" y="163"/>
                  </a:lnTo>
                  <a:lnTo>
                    <a:pt x="72" y="162"/>
                  </a:lnTo>
                  <a:lnTo>
                    <a:pt x="60" y="162"/>
                  </a:lnTo>
                  <a:lnTo>
                    <a:pt x="47" y="162"/>
                  </a:lnTo>
                  <a:lnTo>
                    <a:pt x="33" y="162"/>
                  </a:lnTo>
                  <a:lnTo>
                    <a:pt x="21" y="162"/>
                  </a:lnTo>
                  <a:lnTo>
                    <a:pt x="12" y="151"/>
                  </a:lnTo>
                  <a:lnTo>
                    <a:pt x="9" y="147"/>
                  </a:lnTo>
                  <a:lnTo>
                    <a:pt x="6" y="140"/>
                  </a:lnTo>
                  <a:lnTo>
                    <a:pt x="4" y="133"/>
                  </a:lnTo>
                  <a:lnTo>
                    <a:pt x="2" y="125"/>
                  </a:lnTo>
                  <a:lnTo>
                    <a:pt x="2" y="96"/>
                  </a:lnTo>
                  <a:lnTo>
                    <a:pt x="0" y="67"/>
                  </a:lnTo>
                  <a:lnTo>
                    <a:pt x="0" y="38"/>
                  </a:lnTo>
                  <a:lnTo>
                    <a:pt x="1" y="8"/>
                  </a:lnTo>
                  <a:lnTo>
                    <a:pt x="27" y="5"/>
                  </a:lnTo>
                  <a:lnTo>
                    <a:pt x="53" y="3"/>
                  </a:lnTo>
                  <a:lnTo>
                    <a:pt x="80" y="2"/>
                  </a:lnTo>
                  <a:lnTo>
                    <a:pt x="107" y="0"/>
                  </a:lnTo>
                  <a:lnTo>
                    <a:pt x="133" y="0"/>
                  </a:lnTo>
                  <a:lnTo>
                    <a:pt x="161" y="0"/>
                  </a:lnTo>
                  <a:lnTo>
                    <a:pt x="187" y="0"/>
                  </a:lnTo>
                  <a:lnTo>
                    <a:pt x="215" y="2"/>
                  </a:lnTo>
                  <a:lnTo>
                    <a:pt x="243" y="3"/>
                  </a:lnTo>
                  <a:lnTo>
                    <a:pt x="269" y="4"/>
                  </a:lnTo>
                  <a:lnTo>
                    <a:pt x="297" y="5"/>
                  </a:lnTo>
                  <a:lnTo>
                    <a:pt x="324" y="6"/>
                  </a:lnTo>
                  <a:lnTo>
                    <a:pt x="352" y="7"/>
                  </a:lnTo>
                  <a:lnTo>
                    <a:pt x="378" y="8"/>
                  </a:lnTo>
                  <a:lnTo>
                    <a:pt x="406" y="10"/>
                  </a:lnTo>
                  <a:lnTo>
                    <a:pt x="432" y="10"/>
                  </a:lnTo>
                  <a:lnTo>
                    <a:pt x="441" y="42"/>
                  </a:lnTo>
                  <a:lnTo>
                    <a:pt x="445" y="78"/>
                  </a:lnTo>
                  <a:lnTo>
                    <a:pt x="446" y="114"/>
                  </a:lnTo>
                  <a:lnTo>
                    <a:pt x="444" y="151"/>
                  </a:lnTo>
                  <a:lnTo>
                    <a:pt x="438" y="156"/>
                  </a:lnTo>
                  <a:lnTo>
                    <a:pt x="426" y="156"/>
                  </a:lnTo>
                  <a:lnTo>
                    <a:pt x="412" y="157"/>
                  </a:lnTo>
                  <a:lnTo>
                    <a:pt x="399" y="157"/>
                  </a:lnTo>
                  <a:lnTo>
                    <a:pt x="386" y="158"/>
                  </a:lnTo>
                  <a:lnTo>
                    <a:pt x="373" y="158"/>
                  </a:lnTo>
                  <a:lnTo>
                    <a:pt x="360" y="159"/>
                  </a:lnTo>
                  <a:lnTo>
                    <a:pt x="347" y="159"/>
                  </a:lnTo>
                  <a:lnTo>
                    <a:pt x="334" y="160"/>
                  </a:lnTo>
                  <a:lnTo>
                    <a:pt x="320" y="162"/>
                  </a:lnTo>
                  <a:lnTo>
                    <a:pt x="307" y="162"/>
                  </a:lnTo>
                  <a:lnTo>
                    <a:pt x="293" y="163"/>
                  </a:lnTo>
                  <a:lnTo>
                    <a:pt x="279" y="164"/>
                  </a:lnTo>
                  <a:lnTo>
                    <a:pt x="267" y="164"/>
                  </a:lnTo>
                  <a:lnTo>
                    <a:pt x="253" y="165"/>
                  </a:lnTo>
                  <a:lnTo>
                    <a:pt x="239" y="166"/>
                  </a:lnTo>
                  <a:lnTo>
                    <a:pt x="225" y="167"/>
                  </a:lnTo>
                  <a:close/>
                </a:path>
              </a:pathLst>
            </a:custGeom>
            <a:solidFill>
              <a:srgbClr val="000000"/>
            </a:solidFill>
            <a:ln w="9525">
              <a:noFill/>
              <a:round/>
              <a:headEnd/>
              <a:tailEnd/>
            </a:ln>
          </p:spPr>
          <p:txBody>
            <a:bodyPr/>
            <a:lstStyle/>
            <a:p>
              <a:endParaRPr lang="en-US"/>
            </a:p>
          </p:txBody>
        </p:sp>
        <p:sp>
          <p:nvSpPr>
            <p:cNvPr id="14614" name="Freeform 107"/>
            <p:cNvSpPr>
              <a:spLocks/>
            </p:cNvSpPr>
            <p:nvPr/>
          </p:nvSpPr>
          <p:spPr bwMode="auto">
            <a:xfrm>
              <a:off x="2634" y="1815"/>
              <a:ext cx="206" cy="66"/>
            </a:xfrm>
            <a:custGeom>
              <a:avLst/>
              <a:gdLst>
                <a:gd name="T0" fmla="*/ 192 w 412"/>
                <a:gd name="T1" fmla="*/ 132 h 132"/>
                <a:gd name="T2" fmla="*/ 181 w 412"/>
                <a:gd name="T3" fmla="*/ 132 h 132"/>
                <a:gd name="T4" fmla="*/ 169 w 412"/>
                <a:gd name="T5" fmla="*/ 132 h 132"/>
                <a:gd name="T6" fmla="*/ 158 w 412"/>
                <a:gd name="T7" fmla="*/ 132 h 132"/>
                <a:gd name="T8" fmla="*/ 147 w 412"/>
                <a:gd name="T9" fmla="*/ 131 h 132"/>
                <a:gd name="T10" fmla="*/ 135 w 412"/>
                <a:gd name="T11" fmla="*/ 131 h 132"/>
                <a:gd name="T12" fmla="*/ 123 w 412"/>
                <a:gd name="T13" fmla="*/ 131 h 132"/>
                <a:gd name="T14" fmla="*/ 112 w 412"/>
                <a:gd name="T15" fmla="*/ 130 h 132"/>
                <a:gd name="T16" fmla="*/ 100 w 412"/>
                <a:gd name="T17" fmla="*/ 130 h 132"/>
                <a:gd name="T18" fmla="*/ 89 w 412"/>
                <a:gd name="T19" fmla="*/ 128 h 132"/>
                <a:gd name="T20" fmla="*/ 77 w 412"/>
                <a:gd name="T21" fmla="*/ 128 h 132"/>
                <a:gd name="T22" fmla="*/ 66 w 412"/>
                <a:gd name="T23" fmla="*/ 127 h 132"/>
                <a:gd name="T24" fmla="*/ 54 w 412"/>
                <a:gd name="T25" fmla="*/ 127 h 132"/>
                <a:gd name="T26" fmla="*/ 41 w 412"/>
                <a:gd name="T27" fmla="*/ 126 h 132"/>
                <a:gd name="T28" fmla="*/ 30 w 412"/>
                <a:gd name="T29" fmla="*/ 126 h 132"/>
                <a:gd name="T30" fmla="*/ 18 w 412"/>
                <a:gd name="T31" fmla="*/ 125 h 132"/>
                <a:gd name="T32" fmla="*/ 7 w 412"/>
                <a:gd name="T33" fmla="*/ 125 h 132"/>
                <a:gd name="T34" fmla="*/ 4 w 412"/>
                <a:gd name="T35" fmla="*/ 97 h 132"/>
                <a:gd name="T36" fmla="*/ 0 w 412"/>
                <a:gd name="T37" fmla="*/ 67 h 132"/>
                <a:gd name="T38" fmla="*/ 0 w 412"/>
                <a:gd name="T39" fmla="*/ 36 h 132"/>
                <a:gd name="T40" fmla="*/ 4 w 412"/>
                <a:gd name="T41" fmla="*/ 5 h 132"/>
                <a:gd name="T42" fmla="*/ 28 w 412"/>
                <a:gd name="T43" fmla="*/ 3 h 132"/>
                <a:gd name="T44" fmla="*/ 53 w 412"/>
                <a:gd name="T45" fmla="*/ 2 h 132"/>
                <a:gd name="T46" fmla="*/ 77 w 412"/>
                <a:gd name="T47" fmla="*/ 1 h 132"/>
                <a:gd name="T48" fmla="*/ 101 w 412"/>
                <a:gd name="T49" fmla="*/ 0 h 132"/>
                <a:gd name="T50" fmla="*/ 127 w 412"/>
                <a:gd name="T51" fmla="*/ 0 h 132"/>
                <a:gd name="T52" fmla="*/ 151 w 412"/>
                <a:gd name="T53" fmla="*/ 1 h 132"/>
                <a:gd name="T54" fmla="*/ 176 w 412"/>
                <a:gd name="T55" fmla="*/ 2 h 132"/>
                <a:gd name="T56" fmla="*/ 201 w 412"/>
                <a:gd name="T57" fmla="*/ 2 h 132"/>
                <a:gd name="T58" fmla="*/ 226 w 412"/>
                <a:gd name="T59" fmla="*/ 3 h 132"/>
                <a:gd name="T60" fmla="*/ 251 w 412"/>
                <a:gd name="T61" fmla="*/ 4 h 132"/>
                <a:gd name="T62" fmla="*/ 275 w 412"/>
                <a:gd name="T63" fmla="*/ 5 h 132"/>
                <a:gd name="T64" fmla="*/ 300 w 412"/>
                <a:gd name="T65" fmla="*/ 6 h 132"/>
                <a:gd name="T66" fmla="*/ 325 w 412"/>
                <a:gd name="T67" fmla="*/ 8 h 132"/>
                <a:gd name="T68" fmla="*/ 349 w 412"/>
                <a:gd name="T69" fmla="*/ 8 h 132"/>
                <a:gd name="T70" fmla="*/ 374 w 412"/>
                <a:gd name="T71" fmla="*/ 8 h 132"/>
                <a:gd name="T72" fmla="*/ 398 w 412"/>
                <a:gd name="T73" fmla="*/ 6 h 132"/>
                <a:gd name="T74" fmla="*/ 407 w 412"/>
                <a:gd name="T75" fmla="*/ 16 h 132"/>
                <a:gd name="T76" fmla="*/ 407 w 412"/>
                <a:gd name="T77" fmla="*/ 41 h 132"/>
                <a:gd name="T78" fmla="*/ 410 w 412"/>
                <a:gd name="T79" fmla="*/ 66 h 132"/>
                <a:gd name="T80" fmla="*/ 411 w 412"/>
                <a:gd name="T81" fmla="*/ 93 h 132"/>
                <a:gd name="T82" fmla="*/ 412 w 412"/>
                <a:gd name="T83" fmla="*/ 119 h 132"/>
                <a:gd name="T84" fmla="*/ 398 w 412"/>
                <a:gd name="T85" fmla="*/ 122 h 132"/>
                <a:gd name="T86" fmla="*/ 386 w 412"/>
                <a:gd name="T87" fmla="*/ 123 h 132"/>
                <a:gd name="T88" fmla="*/ 372 w 412"/>
                <a:gd name="T89" fmla="*/ 124 h 132"/>
                <a:gd name="T90" fmla="*/ 358 w 412"/>
                <a:gd name="T91" fmla="*/ 125 h 132"/>
                <a:gd name="T92" fmla="*/ 345 w 412"/>
                <a:gd name="T93" fmla="*/ 126 h 132"/>
                <a:gd name="T94" fmla="*/ 331 w 412"/>
                <a:gd name="T95" fmla="*/ 126 h 132"/>
                <a:gd name="T96" fmla="*/ 318 w 412"/>
                <a:gd name="T97" fmla="*/ 127 h 132"/>
                <a:gd name="T98" fmla="*/ 304 w 412"/>
                <a:gd name="T99" fmla="*/ 127 h 132"/>
                <a:gd name="T100" fmla="*/ 290 w 412"/>
                <a:gd name="T101" fmla="*/ 127 h 132"/>
                <a:gd name="T102" fmla="*/ 276 w 412"/>
                <a:gd name="T103" fmla="*/ 128 h 132"/>
                <a:gd name="T104" fmla="*/ 262 w 412"/>
                <a:gd name="T105" fmla="*/ 128 h 132"/>
                <a:gd name="T106" fmla="*/ 249 w 412"/>
                <a:gd name="T107" fmla="*/ 128 h 132"/>
                <a:gd name="T108" fmla="*/ 235 w 412"/>
                <a:gd name="T109" fmla="*/ 130 h 132"/>
                <a:gd name="T110" fmla="*/ 221 w 412"/>
                <a:gd name="T111" fmla="*/ 130 h 132"/>
                <a:gd name="T112" fmla="*/ 206 w 412"/>
                <a:gd name="T113" fmla="*/ 131 h 132"/>
                <a:gd name="T114" fmla="*/ 192 w 412"/>
                <a:gd name="T115" fmla="*/ 132 h 13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12"/>
                <a:gd name="T175" fmla="*/ 0 h 132"/>
                <a:gd name="T176" fmla="*/ 412 w 412"/>
                <a:gd name="T177" fmla="*/ 132 h 13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12" h="132">
                  <a:moveTo>
                    <a:pt x="192" y="132"/>
                  </a:moveTo>
                  <a:lnTo>
                    <a:pt x="181" y="132"/>
                  </a:lnTo>
                  <a:lnTo>
                    <a:pt x="169" y="132"/>
                  </a:lnTo>
                  <a:lnTo>
                    <a:pt x="158" y="132"/>
                  </a:lnTo>
                  <a:lnTo>
                    <a:pt x="147" y="131"/>
                  </a:lnTo>
                  <a:lnTo>
                    <a:pt x="135" y="131"/>
                  </a:lnTo>
                  <a:lnTo>
                    <a:pt x="123" y="131"/>
                  </a:lnTo>
                  <a:lnTo>
                    <a:pt x="112" y="130"/>
                  </a:lnTo>
                  <a:lnTo>
                    <a:pt x="100" y="130"/>
                  </a:lnTo>
                  <a:lnTo>
                    <a:pt x="89" y="128"/>
                  </a:lnTo>
                  <a:lnTo>
                    <a:pt x="77" y="128"/>
                  </a:lnTo>
                  <a:lnTo>
                    <a:pt x="66" y="127"/>
                  </a:lnTo>
                  <a:lnTo>
                    <a:pt x="54" y="127"/>
                  </a:lnTo>
                  <a:lnTo>
                    <a:pt x="41" y="126"/>
                  </a:lnTo>
                  <a:lnTo>
                    <a:pt x="30" y="126"/>
                  </a:lnTo>
                  <a:lnTo>
                    <a:pt x="18" y="125"/>
                  </a:lnTo>
                  <a:lnTo>
                    <a:pt x="7" y="125"/>
                  </a:lnTo>
                  <a:lnTo>
                    <a:pt x="4" y="97"/>
                  </a:lnTo>
                  <a:lnTo>
                    <a:pt x="0" y="67"/>
                  </a:lnTo>
                  <a:lnTo>
                    <a:pt x="0" y="36"/>
                  </a:lnTo>
                  <a:lnTo>
                    <a:pt x="4" y="5"/>
                  </a:lnTo>
                  <a:lnTo>
                    <a:pt x="28" y="3"/>
                  </a:lnTo>
                  <a:lnTo>
                    <a:pt x="53" y="2"/>
                  </a:lnTo>
                  <a:lnTo>
                    <a:pt x="77" y="1"/>
                  </a:lnTo>
                  <a:lnTo>
                    <a:pt x="101" y="0"/>
                  </a:lnTo>
                  <a:lnTo>
                    <a:pt x="127" y="0"/>
                  </a:lnTo>
                  <a:lnTo>
                    <a:pt x="151" y="1"/>
                  </a:lnTo>
                  <a:lnTo>
                    <a:pt x="176" y="2"/>
                  </a:lnTo>
                  <a:lnTo>
                    <a:pt x="201" y="2"/>
                  </a:lnTo>
                  <a:lnTo>
                    <a:pt x="226" y="3"/>
                  </a:lnTo>
                  <a:lnTo>
                    <a:pt x="251" y="4"/>
                  </a:lnTo>
                  <a:lnTo>
                    <a:pt x="275" y="5"/>
                  </a:lnTo>
                  <a:lnTo>
                    <a:pt x="300" y="6"/>
                  </a:lnTo>
                  <a:lnTo>
                    <a:pt x="325" y="8"/>
                  </a:lnTo>
                  <a:lnTo>
                    <a:pt x="349" y="8"/>
                  </a:lnTo>
                  <a:lnTo>
                    <a:pt x="374" y="8"/>
                  </a:lnTo>
                  <a:lnTo>
                    <a:pt x="398" y="6"/>
                  </a:lnTo>
                  <a:lnTo>
                    <a:pt x="407" y="16"/>
                  </a:lnTo>
                  <a:lnTo>
                    <a:pt x="407" y="41"/>
                  </a:lnTo>
                  <a:lnTo>
                    <a:pt x="410" y="66"/>
                  </a:lnTo>
                  <a:lnTo>
                    <a:pt x="411" y="93"/>
                  </a:lnTo>
                  <a:lnTo>
                    <a:pt x="412" y="119"/>
                  </a:lnTo>
                  <a:lnTo>
                    <a:pt x="398" y="122"/>
                  </a:lnTo>
                  <a:lnTo>
                    <a:pt x="386" y="123"/>
                  </a:lnTo>
                  <a:lnTo>
                    <a:pt x="372" y="124"/>
                  </a:lnTo>
                  <a:lnTo>
                    <a:pt x="358" y="125"/>
                  </a:lnTo>
                  <a:lnTo>
                    <a:pt x="345" y="126"/>
                  </a:lnTo>
                  <a:lnTo>
                    <a:pt x="331" y="126"/>
                  </a:lnTo>
                  <a:lnTo>
                    <a:pt x="318" y="127"/>
                  </a:lnTo>
                  <a:lnTo>
                    <a:pt x="304" y="127"/>
                  </a:lnTo>
                  <a:lnTo>
                    <a:pt x="290" y="127"/>
                  </a:lnTo>
                  <a:lnTo>
                    <a:pt x="276" y="128"/>
                  </a:lnTo>
                  <a:lnTo>
                    <a:pt x="262" y="128"/>
                  </a:lnTo>
                  <a:lnTo>
                    <a:pt x="249" y="128"/>
                  </a:lnTo>
                  <a:lnTo>
                    <a:pt x="235" y="130"/>
                  </a:lnTo>
                  <a:lnTo>
                    <a:pt x="221" y="130"/>
                  </a:lnTo>
                  <a:lnTo>
                    <a:pt x="206" y="131"/>
                  </a:lnTo>
                  <a:lnTo>
                    <a:pt x="192" y="132"/>
                  </a:lnTo>
                  <a:close/>
                </a:path>
              </a:pathLst>
            </a:custGeom>
            <a:solidFill>
              <a:srgbClr val="FF9900"/>
            </a:solidFill>
            <a:ln w="9525">
              <a:noFill/>
              <a:round/>
              <a:headEnd/>
              <a:tailEnd/>
            </a:ln>
          </p:spPr>
          <p:txBody>
            <a:bodyPr/>
            <a:lstStyle/>
            <a:p>
              <a:endParaRPr lang="en-US"/>
            </a:p>
          </p:txBody>
        </p:sp>
      </p:grpSp>
      <p:grpSp>
        <p:nvGrpSpPr>
          <p:cNvPr id="14344" name="Group 623"/>
          <p:cNvGrpSpPr>
            <a:grpSpLocks/>
          </p:cNvGrpSpPr>
          <p:nvPr/>
        </p:nvGrpSpPr>
        <p:grpSpPr bwMode="auto">
          <a:xfrm>
            <a:off x="6529388" y="1565275"/>
            <a:ext cx="2016125" cy="1296988"/>
            <a:chOff x="4161" y="1238"/>
            <a:chExt cx="1270" cy="817"/>
          </a:xfrm>
        </p:grpSpPr>
        <p:grpSp>
          <p:nvGrpSpPr>
            <p:cNvPr id="14346" name="Group 115"/>
            <p:cNvGrpSpPr>
              <a:grpSpLocks/>
            </p:cNvGrpSpPr>
            <p:nvPr/>
          </p:nvGrpSpPr>
          <p:grpSpPr bwMode="auto">
            <a:xfrm>
              <a:off x="4394" y="1288"/>
              <a:ext cx="1037" cy="396"/>
              <a:chOff x="4090" y="2134"/>
              <a:chExt cx="854" cy="326"/>
            </a:xfrm>
          </p:grpSpPr>
          <p:sp>
            <p:nvSpPr>
              <p:cNvPr id="14439" name="Freeform 116"/>
              <p:cNvSpPr>
                <a:spLocks/>
              </p:cNvSpPr>
              <p:nvPr/>
            </p:nvSpPr>
            <p:spPr bwMode="auto">
              <a:xfrm>
                <a:off x="4090" y="2346"/>
                <a:ext cx="670" cy="60"/>
              </a:xfrm>
              <a:custGeom>
                <a:avLst/>
                <a:gdLst>
                  <a:gd name="T0" fmla="*/ 5353 w 5353"/>
                  <a:gd name="T1" fmla="*/ 41 h 483"/>
                  <a:gd name="T2" fmla="*/ 4453 w 5353"/>
                  <a:gd name="T3" fmla="*/ 0 h 483"/>
                  <a:gd name="T4" fmla="*/ 0 w 5353"/>
                  <a:gd name="T5" fmla="*/ 483 h 483"/>
                  <a:gd name="T6" fmla="*/ 865 w 5353"/>
                  <a:gd name="T7" fmla="*/ 477 h 483"/>
                  <a:gd name="T8" fmla="*/ 5353 w 5353"/>
                  <a:gd name="T9" fmla="*/ 41 h 483"/>
                  <a:gd name="T10" fmla="*/ 5353 w 5353"/>
                  <a:gd name="T11" fmla="*/ 41 h 483"/>
                  <a:gd name="T12" fmla="*/ 0 60000 65536"/>
                  <a:gd name="T13" fmla="*/ 0 60000 65536"/>
                  <a:gd name="T14" fmla="*/ 0 60000 65536"/>
                  <a:gd name="T15" fmla="*/ 0 60000 65536"/>
                  <a:gd name="T16" fmla="*/ 0 60000 65536"/>
                  <a:gd name="T17" fmla="*/ 0 60000 65536"/>
                  <a:gd name="T18" fmla="*/ 0 w 5353"/>
                  <a:gd name="T19" fmla="*/ 0 h 483"/>
                  <a:gd name="T20" fmla="*/ 5353 w 5353"/>
                  <a:gd name="T21" fmla="*/ 483 h 483"/>
                </a:gdLst>
                <a:ahLst/>
                <a:cxnLst>
                  <a:cxn ang="T12">
                    <a:pos x="T0" y="T1"/>
                  </a:cxn>
                  <a:cxn ang="T13">
                    <a:pos x="T2" y="T3"/>
                  </a:cxn>
                  <a:cxn ang="T14">
                    <a:pos x="T4" y="T5"/>
                  </a:cxn>
                  <a:cxn ang="T15">
                    <a:pos x="T6" y="T7"/>
                  </a:cxn>
                  <a:cxn ang="T16">
                    <a:pos x="T8" y="T9"/>
                  </a:cxn>
                  <a:cxn ang="T17">
                    <a:pos x="T10" y="T11"/>
                  </a:cxn>
                </a:cxnLst>
                <a:rect l="T18" t="T19" r="T20" b="T21"/>
                <a:pathLst>
                  <a:path w="5353" h="483">
                    <a:moveTo>
                      <a:pt x="5353" y="41"/>
                    </a:moveTo>
                    <a:lnTo>
                      <a:pt x="4453" y="0"/>
                    </a:lnTo>
                    <a:lnTo>
                      <a:pt x="0" y="483"/>
                    </a:lnTo>
                    <a:lnTo>
                      <a:pt x="865" y="477"/>
                    </a:lnTo>
                    <a:lnTo>
                      <a:pt x="5353" y="41"/>
                    </a:lnTo>
                    <a:close/>
                  </a:path>
                </a:pathLst>
              </a:custGeom>
              <a:solidFill>
                <a:srgbClr val="1C1C1C"/>
              </a:solidFill>
              <a:ln w="9525">
                <a:noFill/>
                <a:round/>
                <a:headEnd/>
                <a:tailEnd/>
              </a:ln>
            </p:spPr>
            <p:txBody>
              <a:bodyPr/>
              <a:lstStyle/>
              <a:p>
                <a:endParaRPr lang="en-US"/>
              </a:p>
            </p:txBody>
          </p:sp>
          <p:sp>
            <p:nvSpPr>
              <p:cNvPr id="14440" name="Freeform 117"/>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5353 w 5353"/>
                  <a:gd name="T15" fmla="*/ 1653 h 2095"/>
                  <a:gd name="T16" fmla="*/ 0 60000 65536"/>
                  <a:gd name="T17" fmla="*/ 0 60000 65536"/>
                  <a:gd name="T18" fmla="*/ 0 60000 65536"/>
                  <a:gd name="T19" fmla="*/ 0 60000 65536"/>
                  <a:gd name="T20" fmla="*/ 0 60000 65536"/>
                  <a:gd name="T21" fmla="*/ 0 60000 65536"/>
                  <a:gd name="T22" fmla="*/ 0 60000 65536"/>
                  <a:gd name="T23" fmla="*/ 0 60000 65536"/>
                  <a:gd name="T24" fmla="*/ 0 w 5353"/>
                  <a:gd name="T25" fmla="*/ 0 h 2095"/>
                  <a:gd name="T26" fmla="*/ 5353 w 5353"/>
                  <a:gd name="T27" fmla="*/ 2095 h 209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53" h="2095">
                    <a:moveTo>
                      <a:pt x="5353" y="1653"/>
                    </a:moveTo>
                    <a:lnTo>
                      <a:pt x="5344" y="244"/>
                    </a:lnTo>
                    <a:lnTo>
                      <a:pt x="4453" y="0"/>
                    </a:lnTo>
                    <a:lnTo>
                      <a:pt x="0" y="997"/>
                    </a:lnTo>
                    <a:lnTo>
                      <a:pt x="0" y="2095"/>
                    </a:lnTo>
                    <a:lnTo>
                      <a:pt x="4453" y="1612"/>
                    </a:lnTo>
                    <a:lnTo>
                      <a:pt x="5353" y="1653"/>
                    </a:lnTo>
                    <a:close/>
                  </a:path>
                </a:pathLst>
              </a:custGeom>
              <a:solidFill>
                <a:srgbClr val="FFCCCC"/>
              </a:solidFill>
              <a:ln w="9525">
                <a:noFill/>
                <a:round/>
                <a:headEnd/>
                <a:tailEnd/>
              </a:ln>
            </p:spPr>
            <p:txBody>
              <a:bodyPr/>
              <a:lstStyle/>
              <a:p>
                <a:endParaRPr lang="en-US"/>
              </a:p>
            </p:txBody>
          </p:sp>
          <p:sp>
            <p:nvSpPr>
              <p:cNvPr id="14441" name="Freeform 118"/>
              <p:cNvSpPr>
                <a:spLocks/>
              </p:cNvSpPr>
              <p:nvPr/>
            </p:nvSpPr>
            <p:spPr bwMode="auto">
              <a:xfrm>
                <a:off x="4090" y="2144"/>
                <a:ext cx="670" cy="262"/>
              </a:xfrm>
              <a:custGeom>
                <a:avLst/>
                <a:gdLst>
                  <a:gd name="T0" fmla="*/ 5353 w 5353"/>
                  <a:gd name="T1" fmla="*/ 1653 h 2095"/>
                  <a:gd name="T2" fmla="*/ 5344 w 5353"/>
                  <a:gd name="T3" fmla="*/ 244 h 2095"/>
                  <a:gd name="T4" fmla="*/ 4453 w 5353"/>
                  <a:gd name="T5" fmla="*/ 0 h 2095"/>
                  <a:gd name="T6" fmla="*/ 0 w 5353"/>
                  <a:gd name="T7" fmla="*/ 997 h 2095"/>
                  <a:gd name="T8" fmla="*/ 0 w 5353"/>
                  <a:gd name="T9" fmla="*/ 2095 h 2095"/>
                  <a:gd name="T10" fmla="*/ 4453 w 5353"/>
                  <a:gd name="T11" fmla="*/ 1612 h 2095"/>
                  <a:gd name="T12" fmla="*/ 5353 w 5353"/>
                  <a:gd name="T13" fmla="*/ 1653 h 2095"/>
                  <a:gd name="T14" fmla="*/ 0 60000 65536"/>
                  <a:gd name="T15" fmla="*/ 0 60000 65536"/>
                  <a:gd name="T16" fmla="*/ 0 60000 65536"/>
                  <a:gd name="T17" fmla="*/ 0 60000 65536"/>
                  <a:gd name="T18" fmla="*/ 0 60000 65536"/>
                  <a:gd name="T19" fmla="*/ 0 60000 65536"/>
                  <a:gd name="T20" fmla="*/ 0 60000 65536"/>
                  <a:gd name="T21" fmla="*/ 0 w 5353"/>
                  <a:gd name="T22" fmla="*/ 0 h 2095"/>
                  <a:gd name="T23" fmla="*/ 5353 w 5353"/>
                  <a:gd name="T24" fmla="*/ 2095 h 20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53" h="2095">
                    <a:moveTo>
                      <a:pt x="5353" y="1653"/>
                    </a:moveTo>
                    <a:lnTo>
                      <a:pt x="5344" y="244"/>
                    </a:lnTo>
                    <a:lnTo>
                      <a:pt x="4453" y="0"/>
                    </a:lnTo>
                    <a:lnTo>
                      <a:pt x="0" y="997"/>
                    </a:lnTo>
                    <a:lnTo>
                      <a:pt x="0" y="2095"/>
                    </a:lnTo>
                    <a:lnTo>
                      <a:pt x="4453" y="1612"/>
                    </a:lnTo>
                    <a:lnTo>
                      <a:pt x="5353" y="1653"/>
                    </a:lnTo>
                  </a:path>
                </a:pathLst>
              </a:custGeom>
              <a:solidFill>
                <a:srgbClr val="DDDDDD"/>
              </a:solidFill>
              <a:ln w="0">
                <a:solidFill>
                  <a:srgbClr val="000000"/>
                </a:solidFill>
                <a:round/>
                <a:headEnd/>
                <a:tailEnd/>
              </a:ln>
            </p:spPr>
            <p:txBody>
              <a:bodyPr/>
              <a:lstStyle/>
              <a:p>
                <a:endParaRPr lang="en-US"/>
              </a:p>
            </p:txBody>
          </p:sp>
          <p:sp>
            <p:nvSpPr>
              <p:cNvPr id="14442" name="Freeform 119"/>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w 900"/>
                  <a:gd name="T11" fmla="*/ 1612 h 1653"/>
                  <a:gd name="T12" fmla="*/ 0 60000 65536"/>
                  <a:gd name="T13" fmla="*/ 0 60000 65536"/>
                  <a:gd name="T14" fmla="*/ 0 60000 65536"/>
                  <a:gd name="T15" fmla="*/ 0 60000 65536"/>
                  <a:gd name="T16" fmla="*/ 0 60000 65536"/>
                  <a:gd name="T17" fmla="*/ 0 60000 65536"/>
                  <a:gd name="T18" fmla="*/ 0 w 900"/>
                  <a:gd name="T19" fmla="*/ 0 h 1653"/>
                  <a:gd name="T20" fmla="*/ 900 w 900"/>
                  <a:gd name="T21" fmla="*/ 1653 h 1653"/>
                </a:gdLst>
                <a:ahLst/>
                <a:cxnLst>
                  <a:cxn ang="T12">
                    <a:pos x="T0" y="T1"/>
                  </a:cxn>
                  <a:cxn ang="T13">
                    <a:pos x="T2" y="T3"/>
                  </a:cxn>
                  <a:cxn ang="T14">
                    <a:pos x="T4" y="T5"/>
                  </a:cxn>
                  <a:cxn ang="T15">
                    <a:pos x="T6" y="T7"/>
                  </a:cxn>
                  <a:cxn ang="T16">
                    <a:pos x="T8" y="T9"/>
                  </a:cxn>
                  <a:cxn ang="T17">
                    <a:pos x="T10" y="T11"/>
                  </a:cxn>
                </a:cxnLst>
                <a:rect l="T18" t="T19" r="T20" b="T21"/>
                <a:pathLst>
                  <a:path w="900" h="1653">
                    <a:moveTo>
                      <a:pt x="0" y="1612"/>
                    </a:moveTo>
                    <a:lnTo>
                      <a:pt x="900" y="1653"/>
                    </a:lnTo>
                    <a:lnTo>
                      <a:pt x="891" y="244"/>
                    </a:lnTo>
                    <a:lnTo>
                      <a:pt x="0" y="0"/>
                    </a:lnTo>
                    <a:lnTo>
                      <a:pt x="0" y="1612"/>
                    </a:lnTo>
                    <a:close/>
                  </a:path>
                </a:pathLst>
              </a:custGeom>
              <a:solidFill>
                <a:srgbClr val="A3D899"/>
              </a:solidFill>
              <a:ln w="9525">
                <a:noFill/>
                <a:round/>
                <a:headEnd/>
                <a:tailEnd/>
              </a:ln>
            </p:spPr>
            <p:txBody>
              <a:bodyPr/>
              <a:lstStyle/>
              <a:p>
                <a:endParaRPr lang="en-US"/>
              </a:p>
            </p:txBody>
          </p:sp>
          <p:sp>
            <p:nvSpPr>
              <p:cNvPr id="14443" name="Freeform 120"/>
              <p:cNvSpPr>
                <a:spLocks/>
              </p:cNvSpPr>
              <p:nvPr/>
            </p:nvSpPr>
            <p:spPr bwMode="auto">
              <a:xfrm>
                <a:off x="4647" y="2144"/>
                <a:ext cx="113" cy="207"/>
              </a:xfrm>
              <a:custGeom>
                <a:avLst/>
                <a:gdLst>
                  <a:gd name="T0" fmla="*/ 0 w 900"/>
                  <a:gd name="T1" fmla="*/ 1612 h 1653"/>
                  <a:gd name="T2" fmla="*/ 900 w 900"/>
                  <a:gd name="T3" fmla="*/ 1653 h 1653"/>
                  <a:gd name="T4" fmla="*/ 891 w 900"/>
                  <a:gd name="T5" fmla="*/ 244 h 1653"/>
                  <a:gd name="T6" fmla="*/ 0 w 900"/>
                  <a:gd name="T7" fmla="*/ 0 h 1653"/>
                  <a:gd name="T8" fmla="*/ 0 w 900"/>
                  <a:gd name="T9" fmla="*/ 1612 h 1653"/>
                  <a:gd name="T10" fmla="*/ 0 60000 65536"/>
                  <a:gd name="T11" fmla="*/ 0 60000 65536"/>
                  <a:gd name="T12" fmla="*/ 0 60000 65536"/>
                  <a:gd name="T13" fmla="*/ 0 60000 65536"/>
                  <a:gd name="T14" fmla="*/ 0 60000 65536"/>
                  <a:gd name="T15" fmla="*/ 0 w 900"/>
                  <a:gd name="T16" fmla="*/ 0 h 1653"/>
                  <a:gd name="T17" fmla="*/ 900 w 900"/>
                  <a:gd name="T18" fmla="*/ 1653 h 1653"/>
                </a:gdLst>
                <a:ahLst/>
                <a:cxnLst>
                  <a:cxn ang="T10">
                    <a:pos x="T0" y="T1"/>
                  </a:cxn>
                  <a:cxn ang="T11">
                    <a:pos x="T2" y="T3"/>
                  </a:cxn>
                  <a:cxn ang="T12">
                    <a:pos x="T4" y="T5"/>
                  </a:cxn>
                  <a:cxn ang="T13">
                    <a:pos x="T6" y="T7"/>
                  </a:cxn>
                  <a:cxn ang="T14">
                    <a:pos x="T8" y="T9"/>
                  </a:cxn>
                </a:cxnLst>
                <a:rect l="T15" t="T16" r="T17" b="T18"/>
                <a:pathLst>
                  <a:path w="900" h="1653">
                    <a:moveTo>
                      <a:pt x="0" y="1612"/>
                    </a:moveTo>
                    <a:lnTo>
                      <a:pt x="900" y="1653"/>
                    </a:lnTo>
                    <a:lnTo>
                      <a:pt x="891" y="244"/>
                    </a:lnTo>
                    <a:lnTo>
                      <a:pt x="0" y="0"/>
                    </a:lnTo>
                    <a:lnTo>
                      <a:pt x="0" y="1612"/>
                    </a:lnTo>
                  </a:path>
                </a:pathLst>
              </a:custGeom>
              <a:solidFill>
                <a:srgbClr val="EAEAEA"/>
              </a:solidFill>
              <a:ln w="0">
                <a:solidFill>
                  <a:srgbClr val="000000"/>
                </a:solidFill>
                <a:round/>
                <a:headEnd/>
                <a:tailEnd/>
              </a:ln>
            </p:spPr>
            <p:txBody>
              <a:bodyPr/>
              <a:lstStyle/>
              <a:p>
                <a:endParaRPr lang="en-US"/>
              </a:p>
            </p:txBody>
          </p:sp>
          <p:sp>
            <p:nvSpPr>
              <p:cNvPr id="14444" name="Freeform 121"/>
              <p:cNvSpPr>
                <a:spLocks/>
              </p:cNvSpPr>
              <p:nvPr/>
            </p:nvSpPr>
            <p:spPr bwMode="auto">
              <a:xfrm>
                <a:off x="4698" y="2134"/>
                <a:ext cx="10" cy="65"/>
              </a:xfrm>
              <a:custGeom>
                <a:avLst/>
                <a:gdLst>
                  <a:gd name="T0" fmla="*/ 41 w 82"/>
                  <a:gd name="T1" fmla="*/ 519 h 519"/>
                  <a:gd name="T2" fmla="*/ 0 w 82"/>
                  <a:gd name="T3" fmla="*/ 519 h 519"/>
                  <a:gd name="T4" fmla="*/ 0 w 82"/>
                  <a:gd name="T5" fmla="*/ 0 h 519"/>
                  <a:gd name="T6" fmla="*/ 82 w 82"/>
                  <a:gd name="T7" fmla="*/ 0 h 519"/>
                  <a:gd name="T8" fmla="*/ 82 w 82"/>
                  <a:gd name="T9" fmla="*/ 519 h 519"/>
                  <a:gd name="T10" fmla="*/ 41 w 82"/>
                  <a:gd name="T11" fmla="*/ 519 h 519"/>
                  <a:gd name="T12" fmla="*/ 0 60000 65536"/>
                  <a:gd name="T13" fmla="*/ 0 60000 65536"/>
                  <a:gd name="T14" fmla="*/ 0 60000 65536"/>
                  <a:gd name="T15" fmla="*/ 0 60000 65536"/>
                  <a:gd name="T16" fmla="*/ 0 60000 65536"/>
                  <a:gd name="T17" fmla="*/ 0 60000 65536"/>
                  <a:gd name="T18" fmla="*/ 0 w 82"/>
                  <a:gd name="T19" fmla="*/ 0 h 519"/>
                  <a:gd name="T20" fmla="*/ 82 w 82"/>
                  <a:gd name="T21" fmla="*/ 519 h 519"/>
                </a:gdLst>
                <a:ahLst/>
                <a:cxnLst>
                  <a:cxn ang="T12">
                    <a:pos x="T0" y="T1"/>
                  </a:cxn>
                  <a:cxn ang="T13">
                    <a:pos x="T2" y="T3"/>
                  </a:cxn>
                  <a:cxn ang="T14">
                    <a:pos x="T4" y="T5"/>
                  </a:cxn>
                  <a:cxn ang="T15">
                    <a:pos x="T6" y="T7"/>
                  </a:cxn>
                  <a:cxn ang="T16">
                    <a:pos x="T8" y="T9"/>
                  </a:cxn>
                  <a:cxn ang="T17">
                    <a:pos x="T10" y="T11"/>
                  </a:cxn>
                </a:cxnLst>
                <a:rect l="T18" t="T19" r="T20" b="T21"/>
                <a:pathLst>
                  <a:path w="82" h="519">
                    <a:moveTo>
                      <a:pt x="41" y="519"/>
                    </a:moveTo>
                    <a:lnTo>
                      <a:pt x="0" y="519"/>
                    </a:lnTo>
                    <a:lnTo>
                      <a:pt x="0" y="0"/>
                    </a:lnTo>
                    <a:lnTo>
                      <a:pt x="82" y="0"/>
                    </a:lnTo>
                    <a:lnTo>
                      <a:pt x="82" y="519"/>
                    </a:lnTo>
                    <a:lnTo>
                      <a:pt x="41" y="519"/>
                    </a:lnTo>
                    <a:close/>
                  </a:path>
                </a:pathLst>
              </a:custGeom>
              <a:solidFill>
                <a:srgbClr val="000000"/>
              </a:solidFill>
              <a:ln w="9525">
                <a:noFill/>
                <a:round/>
                <a:headEnd/>
                <a:tailEnd/>
              </a:ln>
            </p:spPr>
            <p:txBody>
              <a:bodyPr/>
              <a:lstStyle/>
              <a:p>
                <a:endParaRPr lang="en-US"/>
              </a:p>
            </p:txBody>
          </p:sp>
          <p:sp>
            <p:nvSpPr>
              <p:cNvPr id="14445" name="Freeform 122"/>
              <p:cNvSpPr>
                <a:spLocks/>
              </p:cNvSpPr>
              <p:nvPr/>
            </p:nvSpPr>
            <p:spPr bwMode="auto">
              <a:xfrm>
                <a:off x="4695" y="2192"/>
                <a:ext cx="17" cy="9"/>
              </a:xfrm>
              <a:custGeom>
                <a:avLst/>
                <a:gdLst>
                  <a:gd name="T0" fmla="*/ 63 w 140"/>
                  <a:gd name="T1" fmla="*/ 70 h 70"/>
                  <a:gd name="T2" fmla="*/ 52 w 140"/>
                  <a:gd name="T3" fmla="*/ 69 h 70"/>
                  <a:gd name="T4" fmla="*/ 43 w 140"/>
                  <a:gd name="T5" fmla="*/ 68 h 70"/>
                  <a:gd name="T6" fmla="*/ 33 w 140"/>
                  <a:gd name="T7" fmla="*/ 66 h 70"/>
                  <a:gd name="T8" fmla="*/ 25 w 140"/>
                  <a:gd name="T9" fmla="*/ 62 h 70"/>
                  <a:gd name="T10" fmla="*/ 18 w 140"/>
                  <a:gd name="T11" fmla="*/ 59 h 70"/>
                  <a:gd name="T12" fmla="*/ 11 w 140"/>
                  <a:gd name="T13" fmla="*/ 55 h 70"/>
                  <a:gd name="T14" fmla="*/ 6 w 140"/>
                  <a:gd name="T15" fmla="*/ 51 h 70"/>
                  <a:gd name="T16" fmla="*/ 3 w 140"/>
                  <a:gd name="T17" fmla="*/ 46 h 70"/>
                  <a:gd name="T18" fmla="*/ 0 w 140"/>
                  <a:gd name="T19" fmla="*/ 41 h 70"/>
                  <a:gd name="T20" fmla="*/ 0 w 140"/>
                  <a:gd name="T21" fmla="*/ 35 h 70"/>
                  <a:gd name="T22" fmla="*/ 0 w 140"/>
                  <a:gd name="T23" fmla="*/ 32 h 70"/>
                  <a:gd name="T24" fmla="*/ 2 w 140"/>
                  <a:gd name="T25" fmla="*/ 27 h 70"/>
                  <a:gd name="T26" fmla="*/ 5 w 140"/>
                  <a:gd name="T27" fmla="*/ 23 h 70"/>
                  <a:gd name="T28" fmla="*/ 9 w 140"/>
                  <a:gd name="T29" fmla="*/ 18 h 70"/>
                  <a:gd name="T30" fmla="*/ 15 w 140"/>
                  <a:gd name="T31" fmla="*/ 13 h 70"/>
                  <a:gd name="T32" fmla="*/ 23 w 140"/>
                  <a:gd name="T33" fmla="*/ 10 h 70"/>
                  <a:gd name="T34" fmla="*/ 30 w 140"/>
                  <a:gd name="T35" fmla="*/ 7 h 70"/>
                  <a:gd name="T36" fmla="*/ 40 w 140"/>
                  <a:gd name="T37" fmla="*/ 4 h 70"/>
                  <a:gd name="T38" fmla="*/ 49 w 140"/>
                  <a:gd name="T39" fmla="*/ 2 h 70"/>
                  <a:gd name="T40" fmla="*/ 59 w 140"/>
                  <a:gd name="T41" fmla="*/ 1 h 70"/>
                  <a:gd name="T42" fmla="*/ 70 w 140"/>
                  <a:gd name="T43" fmla="*/ 0 h 70"/>
                  <a:gd name="T44" fmla="*/ 76 w 140"/>
                  <a:gd name="T45" fmla="*/ 1 h 70"/>
                  <a:gd name="T46" fmla="*/ 87 w 140"/>
                  <a:gd name="T47" fmla="*/ 2 h 70"/>
                  <a:gd name="T48" fmla="*/ 96 w 140"/>
                  <a:gd name="T49" fmla="*/ 3 h 70"/>
                  <a:gd name="T50" fmla="*/ 105 w 140"/>
                  <a:gd name="T51" fmla="*/ 6 h 70"/>
                  <a:gd name="T52" fmla="*/ 114 w 140"/>
                  <a:gd name="T53" fmla="*/ 9 h 70"/>
                  <a:gd name="T54" fmla="*/ 121 w 140"/>
                  <a:gd name="T55" fmla="*/ 12 h 70"/>
                  <a:gd name="T56" fmla="*/ 127 w 140"/>
                  <a:gd name="T57" fmla="*/ 17 h 70"/>
                  <a:gd name="T58" fmla="*/ 133 w 140"/>
                  <a:gd name="T59" fmla="*/ 21 h 70"/>
                  <a:gd name="T60" fmla="*/ 136 w 140"/>
                  <a:gd name="T61" fmla="*/ 26 h 70"/>
                  <a:gd name="T62" fmla="*/ 139 w 140"/>
                  <a:gd name="T63" fmla="*/ 31 h 70"/>
                  <a:gd name="T64" fmla="*/ 140 w 140"/>
                  <a:gd name="T65" fmla="*/ 35 h 70"/>
                  <a:gd name="T66" fmla="*/ 139 w 140"/>
                  <a:gd name="T67" fmla="*/ 39 h 70"/>
                  <a:gd name="T68" fmla="*/ 137 w 140"/>
                  <a:gd name="T69" fmla="*/ 45 h 70"/>
                  <a:gd name="T70" fmla="*/ 134 w 140"/>
                  <a:gd name="T71" fmla="*/ 49 h 70"/>
                  <a:gd name="T72" fmla="*/ 130 w 140"/>
                  <a:gd name="T73" fmla="*/ 54 h 70"/>
                  <a:gd name="T74" fmla="*/ 123 w 140"/>
                  <a:gd name="T75" fmla="*/ 57 h 70"/>
                  <a:gd name="T76" fmla="*/ 116 w 140"/>
                  <a:gd name="T77" fmla="*/ 61 h 70"/>
                  <a:gd name="T78" fmla="*/ 109 w 140"/>
                  <a:gd name="T79" fmla="*/ 65 h 70"/>
                  <a:gd name="T80" fmla="*/ 99 w 140"/>
                  <a:gd name="T81" fmla="*/ 67 h 70"/>
                  <a:gd name="T82" fmla="*/ 90 w 140"/>
                  <a:gd name="T83" fmla="*/ 69 h 70"/>
                  <a:gd name="T84" fmla="*/ 79 w 140"/>
                  <a:gd name="T85" fmla="*/ 70 h 70"/>
                  <a:gd name="T86" fmla="*/ 70 w 140"/>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0"/>
                  <a:gd name="T133" fmla="*/ 0 h 70"/>
                  <a:gd name="T134" fmla="*/ 140 w 140"/>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0" h="70">
                    <a:moveTo>
                      <a:pt x="70" y="70"/>
                    </a:moveTo>
                    <a:lnTo>
                      <a:pt x="66" y="70"/>
                    </a:lnTo>
                    <a:lnTo>
                      <a:pt x="63" y="70"/>
                    </a:lnTo>
                    <a:lnTo>
                      <a:pt x="59" y="70"/>
                    </a:lnTo>
                    <a:lnTo>
                      <a:pt x="55" y="70"/>
                    </a:lnTo>
                    <a:lnTo>
                      <a:pt x="52" y="69"/>
                    </a:lnTo>
                    <a:lnTo>
                      <a:pt x="49" y="69"/>
                    </a:lnTo>
                    <a:lnTo>
                      <a:pt x="46" y="68"/>
                    </a:lnTo>
                    <a:lnTo>
                      <a:pt x="43" y="68"/>
                    </a:lnTo>
                    <a:lnTo>
                      <a:pt x="40" y="67"/>
                    </a:lnTo>
                    <a:lnTo>
                      <a:pt x="36" y="66"/>
                    </a:lnTo>
                    <a:lnTo>
                      <a:pt x="33" y="66"/>
                    </a:lnTo>
                    <a:lnTo>
                      <a:pt x="30" y="65"/>
                    </a:lnTo>
                    <a:lnTo>
                      <a:pt x="28" y="64"/>
                    </a:lnTo>
                    <a:lnTo>
                      <a:pt x="25" y="62"/>
                    </a:lnTo>
                    <a:lnTo>
                      <a:pt x="23" y="61"/>
                    </a:lnTo>
                    <a:lnTo>
                      <a:pt x="21" y="60"/>
                    </a:lnTo>
                    <a:lnTo>
                      <a:pt x="18" y="59"/>
                    </a:lnTo>
                    <a:lnTo>
                      <a:pt x="15" y="57"/>
                    </a:lnTo>
                    <a:lnTo>
                      <a:pt x="13" y="56"/>
                    </a:lnTo>
                    <a:lnTo>
                      <a:pt x="11" y="55"/>
                    </a:lnTo>
                    <a:lnTo>
                      <a:pt x="9" y="54"/>
                    </a:lnTo>
                    <a:lnTo>
                      <a:pt x="8" y="52"/>
                    </a:lnTo>
                    <a:lnTo>
                      <a:pt x="6" y="51"/>
                    </a:lnTo>
                    <a:lnTo>
                      <a:pt x="5" y="49"/>
                    </a:lnTo>
                    <a:lnTo>
                      <a:pt x="4" y="48"/>
                    </a:lnTo>
                    <a:lnTo>
                      <a:pt x="3" y="46"/>
                    </a:lnTo>
                    <a:lnTo>
                      <a:pt x="2" y="45"/>
                    </a:lnTo>
                    <a:lnTo>
                      <a:pt x="1" y="43"/>
                    </a:lnTo>
                    <a:lnTo>
                      <a:pt x="0" y="41"/>
                    </a:lnTo>
                    <a:lnTo>
                      <a:pt x="0" y="39"/>
                    </a:lnTo>
                    <a:lnTo>
                      <a:pt x="0" y="37"/>
                    </a:lnTo>
                    <a:lnTo>
                      <a:pt x="0" y="35"/>
                    </a:lnTo>
                    <a:lnTo>
                      <a:pt x="0" y="34"/>
                    </a:lnTo>
                    <a:lnTo>
                      <a:pt x="0" y="32"/>
                    </a:lnTo>
                    <a:lnTo>
                      <a:pt x="0" y="31"/>
                    </a:lnTo>
                    <a:lnTo>
                      <a:pt x="1" y="29"/>
                    </a:lnTo>
                    <a:lnTo>
                      <a:pt x="2" y="27"/>
                    </a:lnTo>
                    <a:lnTo>
                      <a:pt x="3" y="26"/>
                    </a:lnTo>
                    <a:lnTo>
                      <a:pt x="4" y="24"/>
                    </a:lnTo>
                    <a:lnTo>
                      <a:pt x="5" y="23"/>
                    </a:lnTo>
                    <a:lnTo>
                      <a:pt x="6" y="21"/>
                    </a:lnTo>
                    <a:lnTo>
                      <a:pt x="8" y="20"/>
                    </a:lnTo>
                    <a:lnTo>
                      <a:pt x="9" y="18"/>
                    </a:lnTo>
                    <a:lnTo>
                      <a:pt x="11" y="17"/>
                    </a:lnTo>
                    <a:lnTo>
                      <a:pt x="13" y="14"/>
                    </a:lnTo>
                    <a:lnTo>
                      <a:pt x="15" y="13"/>
                    </a:lnTo>
                    <a:lnTo>
                      <a:pt x="18" y="12"/>
                    </a:lnTo>
                    <a:lnTo>
                      <a:pt x="21" y="11"/>
                    </a:lnTo>
                    <a:lnTo>
                      <a:pt x="23" y="10"/>
                    </a:lnTo>
                    <a:lnTo>
                      <a:pt x="25" y="9"/>
                    </a:lnTo>
                    <a:lnTo>
                      <a:pt x="28" y="7"/>
                    </a:lnTo>
                    <a:lnTo>
                      <a:pt x="30" y="7"/>
                    </a:lnTo>
                    <a:lnTo>
                      <a:pt x="33" y="6"/>
                    </a:lnTo>
                    <a:lnTo>
                      <a:pt x="36" y="5"/>
                    </a:lnTo>
                    <a:lnTo>
                      <a:pt x="40" y="4"/>
                    </a:lnTo>
                    <a:lnTo>
                      <a:pt x="43" y="3"/>
                    </a:lnTo>
                    <a:lnTo>
                      <a:pt x="46" y="3"/>
                    </a:lnTo>
                    <a:lnTo>
                      <a:pt x="49" y="2"/>
                    </a:lnTo>
                    <a:lnTo>
                      <a:pt x="52" y="2"/>
                    </a:lnTo>
                    <a:lnTo>
                      <a:pt x="55" y="1"/>
                    </a:lnTo>
                    <a:lnTo>
                      <a:pt x="59" y="1"/>
                    </a:lnTo>
                    <a:lnTo>
                      <a:pt x="63" y="1"/>
                    </a:lnTo>
                    <a:lnTo>
                      <a:pt x="66" y="1"/>
                    </a:lnTo>
                    <a:lnTo>
                      <a:pt x="70" y="0"/>
                    </a:lnTo>
                    <a:lnTo>
                      <a:pt x="73" y="1"/>
                    </a:lnTo>
                    <a:lnTo>
                      <a:pt x="76" y="1"/>
                    </a:lnTo>
                    <a:lnTo>
                      <a:pt x="79" y="1"/>
                    </a:lnTo>
                    <a:lnTo>
                      <a:pt x="83" y="1"/>
                    </a:lnTo>
                    <a:lnTo>
                      <a:pt x="87" y="2"/>
                    </a:lnTo>
                    <a:lnTo>
                      <a:pt x="90" y="2"/>
                    </a:lnTo>
                    <a:lnTo>
                      <a:pt x="93" y="3"/>
                    </a:lnTo>
                    <a:lnTo>
                      <a:pt x="96" y="3"/>
                    </a:lnTo>
                    <a:lnTo>
                      <a:pt x="99" y="4"/>
                    </a:lnTo>
                    <a:lnTo>
                      <a:pt x="102" y="5"/>
                    </a:lnTo>
                    <a:lnTo>
                      <a:pt x="105" y="6"/>
                    </a:lnTo>
                    <a:lnTo>
                      <a:pt x="109" y="7"/>
                    </a:lnTo>
                    <a:lnTo>
                      <a:pt x="111" y="7"/>
                    </a:lnTo>
                    <a:lnTo>
                      <a:pt x="114" y="9"/>
                    </a:lnTo>
                    <a:lnTo>
                      <a:pt x="116" y="10"/>
                    </a:lnTo>
                    <a:lnTo>
                      <a:pt x="119" y="11"/>
                    </a:lnTo>
                    <a:lnTo>
                      <a:pt x="121" y="12"/>
                    </a:lnTo>
                    <a:lnTo>
                      <a:pt x="123" y="13"/>
                    </a:lnTo>
                    <a:lnTo>
                      <a:pt x="125" y="14"/>
                    </a:lnTo>
                    <a:lnTo>
                      <a:pt x="127" y="17"/>
                    </a:lnTo>
                    <a:lnTo>
                      <a:pt x="130" y="18"/>
                    </a:lnTo>
                    <a:lnTo>
                      <a:pt x="131" y="20"/>
                    </a:lnTo>
                    <a:lnTo>
                      <a:pt x="133" y="21"/>
                    </a:lnTo>
                    <a:lnTo>
                      <a:pt x="134" y="23"/>
                    </a:lnTo>
                    <a:lnTo>
                      <a:pt x="135" y="24"/>
                    </a:lnTo>
                    <a:lnTo>
                      <a:pt x="136" y="26"/>
                    </a:lnTo>
                    <a:lnTo>
                      <a:pt x="137" y="27"/>
                    </a:lnTo>
                    <a:lnTo>
                      <a:pt x="138" y="29"/>
                    </a:lnTo>
                    <a:lnTo>
                      <a:pt x="139" y="31"/>
                    </a:lnTo>
                    <a:lnTo>
                      <a:pt x="139" y="32"/>
                    </a:lnTo>
                    <a:lnTo>
                      <a:pt x="139" y="34"/>
                    </a:lnTo>
                    <a:lnTo>
                      <a:pt x="140" y="35"/>
                    </a:lnTo>
                    <a:lnTo>
                      <a:pt x="139" y="37"/>
                    </a:lnTo>
                    <a:lnTo>
                      <a:pt x="139" y="39"/>
                    </a:lnTo>
                    <a:lnTo>
                      <a:pt x="139" y="41"/>
                    </a:lnTo>
                    <a:lnTo>
                      <a:pt x="138" y="43"/>
                    </a:lnTo>
                    <a:lnTo>
                      <a:pt x="137" y="45"/>
                    </a:lnTo>
                    <a:lnTo>
                      <a:pt x="136" y="46"/>
                    </a:lnTo>
                    <a:lnTo>
                      <a:pt x="135" y="48"/>
                    </a:lnTo>
                    <a:lnTo>
                      <a:pt x="134" y="49"/>
                    </a:lnTo>
                    <a:lnTo>
                      <a:pt x="133" y="51"/>
                    </a:lnTo>
                    <a:lnTo>
                      <a:pt x="131" y="52"/>
                    </a:lnTo>
                    <a:lnTo>
                      <a:pt x="130" y="54"/>
                    </a:lnTo>
                    <a:lnTo>
                      <a:pt x="127" y="55"/>
                    </a:lnTo>
                    <a:lnTo>
                      <a:pt x="125" y="56"/>
                    </a:lnTo>
                    <a:lnTo>
                      <a:pt x="123" y="57"/>
                    </a:lnTo>
                    <a:lnTo>
                      <a:pt x="121" y="59"/>
                    </a:lnTo>
                    <a:lnTo>
                      <a:pt x="119" y="60"/>
                    </a:lnTo>
                    <a:lnTo>
                      <a:pt x="116" y="61"/>
                    </a:lnTo>
                    <a:lnTo>
                      <a:pt x="114" y="62"/>
                    </a:lnTo>
                    <a:lnTo>
                      <a:pt x="111" y="64"/>
                    </a:lnTo>
                    <a:lnTo>
                      <a:pt x="109" y="65"/>
                    </a:lnTo>
                    <a:lnTo>
                      <a:pt x="105" y="66"/>
                    </a:lnTo>
                    <a:lnTo>
                      <a:pt x="102" y="66"/>
                    </a:lnTo>
                    <a:lnTo>
                      <a:pt x="99" y="67"/>
                    </a:lnTo>
                    <a:lnTo>
                      <a:pt x="96" y="68"/>
                    </a:lnTo>
                    <a:lnTo>
                      <a:pt x="93" y="68"/>
                    </a:lnTo>
                    <a:lnTo>
                      <a:pt x="90" y="69"/>
                    </a:lnTo>
                    <a:lnTo>
                      <a:pt x="87" y="69"/>
                    </a:lnTo>
                    <a:lnTo>
                      <a:pt x="83" y="70"/>
                    </a:lnTo>
                    <a:lnTo>
                      <a:pt x="79" y="70"/>
                    </a:lnTo>
                    <a:lnTo>
                      <a:pt x="76" y="70"/>
                    </a:lnTo>
                    <a:lnTo>
                      <a:pt x="73" y="70"/>
                    </a:lnTo>
                    <a:lnTo>
                      <a:pt x="70" y="70"/>
                    </a:lnTo>
                    <a:close/>
                  </a:path>
                </a:pathLst>
              </a:custGeom>
              <a:solidFill>
                <a:srgbClr val="000000"/>
              </a:solidFill>
              <a:ln w="9525">
                <a:noFill/>
                <a:round/>
                <a:headEnd/>
                <a:tailEnd/>
              </a:ln>
            </p:spPr>
            <p:txBody>
              <a:bodyPr/>
              <a:lstStyle/>
              <a:p>
                <a:endParaRPr lang="en-US"/>
              </a:p>
            </p:txBody>
          </p:sp>
          <p:sp>
            <p:nvSpPr>
              <p:cNvPr id="14446" name="Freeform 123"/>
              <p:cNvSpPr>
                <a:spLocks/>
              </p:cNvSpPr>
              <p:nvPr/>
            </p:nvSpPr>
            <p:spPr bwMode="auto">
              <a:xfrm>
                <a:off x="4694" y="2197"/>
                <a:ext cx="18" cy="127"/>
              </a:xfrm>
              <a:custGeom>
                <a:avLst/>
                <a:gdLst>
                  <a:gd name="T0" fmla="*/ 143 w 143"/>
                  <a:gd name="T1" fmla="*/ 1015 h 1015"/>
                  <a:gd name="T2" fmla="*/ 143 w 143"/>
                  <a:gd name="T3" fmla="*/ 0 h 1015"/>
                  <a:gd name="T4" fmla="*/ 0 w 143"/>
                  <a:gd name="T5" fmla="*/ 0 h 1015"/>
                  <a:gd name="T6" fmla="*/ 0 w 143"/>
                  <a:gd name="T7" fmla="*/ 1015 h 1015"/>
                  <a:gd name="T8" fmla="*/ 143 w 143"/>
                  <a:gd name="T9" fmla="*/ 1015 h 1015"/>
                  <a:gd name="T10" fmla="*/ 143 w 143"/>
                  <a:gd name="T11" fmla="*/ 1015 h 1015"/>
                  <a:gd name="T12" fmla="*/ 0 60000 65536"/>
                  <a:gd name="T13" fmla="*/ 0 60000 65536"/>
                  <a:gd name="T14" fmla="*/ 0 60000 65536"/>
                  <a:gd name="T15" fmla="*/ 0 60000 65536"/>
                  <a:gd name="T16" fmla="*/ 0 60000 65536"/>
                  <a:gd name="T17" fmla="*/ 0 60000 65536"/>
                  <a:gd name="T18" fmla="*/ 0 w 143"/>
                  <a:gd name="T19" fmla="*/ 0 h 1015"/>
                  <a:gd name="T20" fmla="*/ 143 w 143"/>
                  <a:gd name="T21" fmla="*/ 1015 h 1015"/>
                </a:gdLst>
                <a:ahLst/>
                <a:cxnLst>
                  <a:cxn ang="T12">
                    <a:pos x="T0" y="T1"/>
                  </a:cxn>
                  <a:cxn ang="T13">
                    <a:pos x="T2" y="T3"/>
                  </a:cxn>
                  <a:cxn ang="T14">
                    <a:pos x="T4" y="T5"/>
                  </a:cxn>
                  <a:cxn ang="T15">
                    <a:pos x="T6" y="T7"/>
                  </a:cxn>
                  <a:cxn ang="T16">
                    <a:pos x="T8" y="T9"/>
                  </a:cxn>
                  <a:cxn ang="T17">
                    <a:pos x="T10" y="T11"/>
                  </a:cxn>
                </a:cxnLst>
                <a:rect l="T18" t="T19" r="T20" b="T21"/>
                <a:pathLst>
                  <a:path w="143" h="1015">
                    <a:moveTo>
                      <a:pt x="143" y="1015"/>
                    </a:moveTo>
                    <a:lnTo>
                      <a:pt x="143" y="0"/>
                    </a:lnTo>
                    <a:lnTo>
                      <a:pt x="0" y="0"/>
                    </a:lnTo>
                    <a:lnTo>
                      <a:pt x="0" y="1015"/>
                    </a:lnTo>
                    <a:lnTo>
                      <a:pt x="143" y="1015"/>
                    </a:lnTo>
                    <a:close/>
                  </a:path>
                </a:pathLst>
              </a:custGeom>
              <a:solidFill>
                <a:srgbClr val="000000"/>
              </a:solidFill>
              <a:ln w="9525">
                <a:noFill/>
                <a:round/>
                <a:headEnd/>
                <a:tailEnd/>
              </a:ln>
            </p:spPr>
            <p:txBody>
              <a:bodyPr/>
              <a:lstStyle/>
              <a:p>
                <a:endParaRPr lang="en-US"/>
              </a:p>
            </p:txBody>
          </p:sp>
          <p:sp>
            <p:nvSpPr>
              <p:cNvPr id="14447" name="Freeform 124"/>
              <p:cNvSpPr>
                <a:spLocks/>
              </p:cNvSpPr>
              <p:nvPr/>
            </p:nvSpPr>
            <p:spPr bwMode="auto">
              <a:xfrm>
                <a:off x="4801" y="2148"/>
                <a:ext cx="10" cy="63"/>
              </a:xfrm>
              <a:custGeom>
                <a:avLst/>
                <a:gdLst>
                  <a:gd name="T0" fmla="*/ 41 w 82"/>
                  <a:gd name="T1" fmla="*/ 505 h 505"/>
                  <a:gd name="T2" fmla="*/ 0 w 82"/>
                  <a:gd name="T3" fmla="*/ 505 h 505"/>
                  <a:gd name="T4" fmla="*/ 0 w 82"/>
                  <a:gd name="T5" fmla="*/ 0 h 505"/>
                  <a:gd name="T6" fmla="*/ 82 w 82"/>
                  <a:gd name="T7" fmla="*/ 0 h 505"/>
                  <a:gd name="T8" fmla="*/ 82 w 82"/>
                  <a:gd name="T9" fmla="*/ 505 h 505"/>
                  <a:gd name="T10" fmla="*/ 41 w 82"/>
                  <a:gd name="T11" fmla="*/ 505 h 505"/>
                  <a:gd name="T12" fmla="*/ 0 60000 65536"/>
                  <a:gd name="T13" fmla="*/ 0 60000 65536"/>
                  <a:gd name="T14" fmla="*/ 0 60000 65536"/>
                  <a:gd name="T15" fmla="*/ 0 60000 65536"/>
                  <a:gd name="T16" fmla="*/ 0 60000 65536"/>
                  <a:gd name="T17" fmla="*/ 0 60000 65536"/>
                  <a:gd name="T18" fmla="*/ 0 w 82"/>
                  <a:gd name="T19" fmla="*/ 0 h 505"/>
                  <a:gd name="T20" fmla="*/ 82 w 82"/>
                  <a:gd name="T21" fmla="*/ 505 h 505"/>
                </a:gdLst>
                <a:ahLst/>
                <a:cxnLst>
                  <a:cxn ang="T12">
                    <a:pos x="T0" y="T1"/>
                  </a:cxn>
                  <a:cxn ang="T13">
                    <a:pos x="T2" y="T3"/>
                  </a:cxn>
                  <a:cxn ang="T14">
                    <a:pos x="T4" y="T5"/>
                  </a:cxn>
                  <a:cxn ang="T15">
                    <a:pos x="T6" y="T7"/>
                  </a:cxn>
                  <a:cxn ang="T16">
                    <a:pos x="T8" y="T9"/>
                  </a:cxn>
                  <a:cxn ang="T17">
                    <a:pos x="T10" y="T11"/>
                  </a:cxn>
                </a:cxnLst>
                <a:rect l="T18" t="T19" r="T20" b="T21"/>
                <a:pathLst>
                  <a:path w="82" h="505">
                    <a:moveTo>
                      <a:pt x="41" y="505"/>
                    </a:moveTo>
                    <a:lnTo>
                      <a:pt x="0" y="505"/>
                    </a:lnTo>
                    <a:lnTo>
                      <a:pt x="0" y="0"/>
                    </a:lnTo>
                    <a:lnTo>
                      <a:pt x="82" y="0"/>
                    </a:lnTo>
                    <a:lnTo>
                      <a:pt x="82" y="505"/>
                    </a:lnTo>
                    <a:lnTo>
                      <a:pt x="41" y="505"/>
                    </a:lnTo>
                    <a:close/>
                  </a:path>
                </a:pathLst>
              </a:custGeom>
              <a:solidFill>
                <a:srgbClr val="000000"/>
              </a:solidFill>
              <a:ln w="9525">
                <a:noFill/>
                <a:round/>
                <a:headEnd/>
                <a:tailEnd/>
              </a:ln>
            </p:spPr>
            <p:txBody>
              <a:bodyPr/>
              <a:lstStyle/>
              <a:p>
                <a:endParaRPr lang="en-US"/>
              </a:p>
            </p:txBody>
          </p:sp>
          <p:sp>
            <p:nvSpPr>
              <p:cNvPr id="14448" name="Freeform 125"/>
              <p:cNvSpPr>
                <a:spLocks/>
              </p:cNvSpPr>
              <p:nvPr/>
            </p:nvSpPr>
            <p:spPr bwMode="auto">
              <a:xfrm>
                <a:off x="4797" y="2204"/>
                <a:ext cx="18" cy="9"/>
              </a:xfrm>
              <a:custGeom>
                <a:avLst/>
                <a:gdLst>
                  <a:gd name="T0" fmla="*/ 65 w 146"/>
                  <a:gd name="T1" fmla="*/ 66 h 66"/>
                  <a:gd name="T2" fmla="*/ 55 w 146"/>
                  <a:gd name="T3" fmla="*/ 65 h 66"/>
                  <a:gd name="T4" fmla="*/ 45 w 146"/>
                  <a:gd name="T5" fmla="*/ 64 h 66"/>
                  <a:gd name="T6" fmla="*/ 35 w 146"/>
                  <a:gd name="T7" fmla="*/ 62 h 66"/>
                  <a:gd name="T8" fmla="*/ 26 w 146"/>
                  <a:gd name="T9" fmla="*/ 59 h 66"/>
                  <a:gd name="T10" fmla="*/ 19 w 146"/>
                  <a:gd name="T11" fmla="*/ 55 h 66"/>
                  <a:gd name="T12" fmla="*/ 13 w 146"/>
                  <a:gd name="T13" fmla="*/ 51 h 66"/>
                  <a:gd name="T14" fmla="*/ 8 w 146"/>
                  <a:gd name="T15" fmla="*/ 47 h 66"/>
                  <a:gd name="T16" fmla="*/ 3 w 146"/>
                  <a:gd name="T17" fmla="*/ 43 h 66"/>
                  <a:gd name="T18" fmla="*/ 0 w 146"/>
                  <a:gd name="T19" fmla="*/ 39 h 66"/>
                  <a:gd name="T20" fmla="*/ 0 w 146"/>
                  <a:gd name="T21" fmla="*/ 33 h 66"/>
                  <a:gd name="T22" fmla="*/ 0 w 146"/>
                  <a:gd name="T23" fmla="*/ 31 h 66"/>
                  <a:gd name="T24" fmla="*/ 2 w 146"/>
                  <a:gd name="T25" fmla="*/ 26 h 66"/>
                  <a:gd name="T26" fmla="*/ 6 w 146"/>
                  <a:gd name="T27" fmla="*/ 22 h 66"/>
                  <a:gd name="T28" fmla="*/ 11 w 146"/>
                  <a:gd name="T29" fmla="*/ 18 h 66"/>
                  <a:gd name="T30" fmla="*/ 17 w 146"/>
                  <a:gd name="T31" fmla="*/ 14 h 66"/>
                  <a:gd name="T32" fmla="*/ 24 w 146"/>
                  <a:gd name="T33" fmla="*/ 9 h 66"/>
                  <a:gd name="T34" fmla="*/ 33 w 146"/>
                  <a:gd name="T35" fmla="*/ 6 h 66"/>
                  <a:gd name="T36" fmla="*/ 41 w 146"/>
                  <a:gd name="T37" fmla="*/ 4 h 66"/>
                  <a:gd name="T38" fmla="*/ 52 w 146"/>
                  <a:gd name="T39" fmla="*/ 2 h 66"/>
                  <a:gd name="T40" fmla="*/ 62 w 146"/>
                  <a:gd name="T41" fmla="*/ 1 h 66"/>
                  <a:gd name="T42" fmla="*/ 74 w 146"/>
                  <a:gd name="T43" fmla="*/ 0 h 66"/>
                  <a:gd name="T44" fmla="*/ 81 w 146"/>
                  <a:gd name="T45" fmla="*/ 1 h 66"/>
                  <a:gd name="T46" fmla="*/ 91 w 146"/>
                  <a:gd name="T47" fmla="*/ 2 h 66"/>
                  <a:gd name="T48" fmla="*/ 101 w 146"/>
                  <a:gd name="T49" fmla="*/ 3 h 66"/>
                  <a:gd name="T50" fmla="*/ 110 w 146"/>
                  <a:gd name="T51" fmla="*/ 6 h 66"/>
                  <a:gd name="T52" fmla="*/ 119 w 146"/>
                  <a:gd name="T53" fmla="*/ 8 h 66"/>
                  <a:gd name="T54" fmla="*/ 127 w 146"/>
                  <a:gd name="T55" fmla="*/ 13 h 66"/>
                  <a:gd name="T56" fmla="*/ 133 w 146"/>
                  <a:gd name="T57" fmla="*/ 16 h 66"/>
                  <a:gd name="T58" fmla="*/ 138 w 146"/>
                  <a:gd name="T59" fmla="*/ 20 h 66"/>
                  <a:gd name="T60" fmla="*/ 142 w 146"/>
                  <a:gd name="T61" fmla="*/ 25 h 66"/>
                  <a:gd name="T62" fmla="*/ 145 w 146"/>
                  <a:gd name="T63" fmla="*/ 29 h 66"/>
                  <a:gd name="T64" fmla="*/ 146 w 146"/>
                  <a:gd name="T65" fmla="*/ 33 h 66"/>
                  <a:gd name="T66" fmla="*/ 145 w 146"/>
                  <a:gd name="T67" fmla="*/ 37 h 66"/>
                  <a:gd name="T68" fmla="*/ 143 w 146"/>
                  <a:gd name="T69" fmla="*/ 42 h 66"/>
                  <a:gd name="T70" fmla="*/ 140 w 146"/>
                  <a:gd name="T71" fmla="*/ 46 h 66"/>
                  <a:gd name="T72" fmla="*/ 134 w 146"/>
                  <a:gd name="T73" fmla="*/ 50 h 66"/>
                  <a:gd name="T74" fmla="*/ 129 w 146"/>
                  <a:gd name="T75" fmla="*/ 53 h 66"/>
                  <a:gd name="T76" fmla="*/ 122 w 146"/>
                  <a:gd name="T77" fmla="*/ 58 h 66"/>
                  <a:gd name="T78" fmla="*/ 113 w 146"/>
                  <a:gd name="T79" fmla="*/ 61 h 66"/>
                  <a:gd name="T80" fmla="*/ 104 w 146"/>
                  <a:gd name="T81" fmla="*/ 63 h 66"/>
                  <a:gd name="T82" fmla="*/ 95 w 146"/>
                  <a:gd name="T83" fmla="*/ 65 h 66"/>
                  <a:gd name="T84" fmla="*/ 84 w 146"/>
                  <a:gd name="T85" fmla="*/ 66 h 66"/>
                  <a:gd name="T86" fmla="*/ 74 w 146"/>
                  <a:gd name="T87" fmla="*/ 66 h 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6"/>
                  <a:gd name="T133" fmla="*/ 0 h 66"/>
                  <a:gd name="T134" fmla="*/ 146 w 146"/>
                  <a:gd name="T135" fmla="*/ 66 h 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6" h="66">
                    <a:moveTo>
                      <a:pt x="74" y="66"/>
                    </a:moveTo>
                    <a:lnTo>
                      <a:pt x="69" y="66"/>
                    </a:lnTo>
                    <a:lnTo>
                      <a:pt x="65" y="66"/>
                    </a:lnTo>
                    <a:lnTo>
                      <a:pt x="62" y="66"/>
                    </a:lnTo>
                    <a:lnTo>
                      <a:pt x="59" y="66"/>
                    </a:lnTo>
                    <a:lnTo>
                      <a:pt x="55" y="65"/>
                    </a:lnTo>
                    <a:lnTo>
                      <a:pt x="52" y="65"/>
                    </a:lnTo>
                    <a:lnTo>
                      <a:pt x="48" y="64"/>
                    </a:lnTo>
                    <a:lnTo>
                      <a:pt x="45" y="64"/>
                    </a:lnTo>
                    <a:lnTo>
                      <a:pt x="41" y="63"/>
                    </a:lnTo>
                    <a:lnTo>
                      <a:pt x="38" y="62"/>
                    </a:lnTo>
                    <a:lnTo>
                      <a:pt x="35" y="62"/>
                    </a:lnTo>
                    <a:lnTo>
                      <a:pt x="33" y="61"/>
                    </a:lnTo>
                    <a:lnTo>
                      <a:pt x="30" y="60"/>
                    </a:lnTo>
                    <a:lnTo>
                      <a:pt x="26" y="59"/>
                    </a:lnTo>
                    <a:lnTo>
                      <a:pt x="24" y="58"/>
                    </a:lnTo>
                    <a:lnTo>
                      <a:pt x="21" y="56"/>
                    </a:lnTo>
                    <a:lnTo>
                      <a:pt x="19" y="55"/>
                    </a:lnTo>
                    <a:lnTo>
                      <a:pt x="17" y="53"/>
                    </a:lnTo>
                    <a:lnTo>
                      <a:pt x="15" y="52"/>
                    </a:lnTo>
                    <a:lnTo>
                      <a:pt x="13" y="51"/>
                    </a:lnTo>
                    <a:lnTo>
                      <a:pt x="11" y="50"/>
                    </a:lnTo>
                    <a:lnTo>
                      <a:pt x="9" y="48"/>
                    </a:lnTo>
                    <a:lnTo>
                      <a:pt x="8" y="47"/>
                    </a:lnTo>
                    <a:lnTo>
                      <a:pt x="6" y="46"/>
                    </a:lnTo>
                    <a:lnTo>
                      <a:pt x="4" y="44"/>
                    </a:lnTo>
                    <a:lnTo>
                      <a:pt x="3" y="43"/>
                    </a:lnTo>
                    <a:lnTo>
                      <a:pt x="2" y="42"/>
                    </a:lnTo>
                    <a:lnTo>
                      <a:pt x="1" y="40"/>
                    </a:lnTo>
                    <a:lnTo>
                      <a:pt x="0" y="39"/>
                    </a:lnTo>
                    <a:lnTo>
                      <a:pt x="0" y="37"/>
                    </a:lnTo>
                    <a:lnTo>
                      <a:pt x="0" y="36"/>
                    </a:lnTo>
                    <a:lnTo>
                      <a:pt x="0" y="33"/>
                    </a:lnTo>
                    <a:lnTo>
                      <a:pt x="0" y="32"/>
                    </a:lnTo>
                    <a:lnTo>
                      <a:pt x="0" y="31"/>
                    </a:lnTo>
                    <a:lnTo>
                      <a:pt x="0" y="29"/>
                    </a:lnTo>
                    <a:lnTo>
                      <a:pt x="1" y="28"/>
                    </a:lnTo>
                    <a:lnTo>
                      <a:pt x="2" y="26"/>
                    </a:lnTo>
                    <a:lnTo>
                      <a:pt x="3" y="25"/>
                    </a:lnTo>
                    <a:lnTo>
                      <a:pt x="4" y="23"/>
                    </a:lnTo>
                    <a:lnTo>
                      <a:pt x="6" y="22"/>
                    </a:lnTo>
                    <a:lnTo>
                      <a:pt x="8" y="20"/>
                    </a:lnTo>
                    <a:lnTo>
                      <a:pt x="9" y="19"/>
                    </a:lnTo>
                    <a:lnTo>
                      <a:pt x="11" y="18"/>
                    </a:lnTo>
                    <a:lnTo>
                      <a:pt x="13" y="16"/>
                    </a:lnTo>
                    <a:lnTo>
                      <a:pt x="15" y="15"/>
                    </a:lnTo>
                    <a:lnTo>
                      <a:pt x="17" y="14"/>
                    </a:lnTo>
                    <a:lnTo>
                      <a:pt x="19" y="13"/>
                    </a:lnTo>
                    <a:lnTo>
                      <a:pt x="21" y="10"/>
                    </a:lnTo>
                    <a:lnTo>
                      <a:pt x="24" y="9"/>
                    </a:lnTo>
                    <a:lnTo>
                      <a:pt x="26" y="8"/>
                    </a:lnTo>
                    <a:lnTo>
                      <a:pt x="30" y="7"/>
                    </a:lnTo>
                    <a:lnTo>
                      <a:pt x="33" y="6"/>
                    </a:lnTo>
                    <a:lnTo>
                      <a:pt x="35" y="6"/>
                    </a:lnTo>
                    <a:lnTo>
                      <a:pt x="38" y="5"/>
                    </a:lnTo>
                    <a:lnTo>
                      <a:pt x="41" y="4"/>
                    </a:lnTo>
                    <a:lnTo>
                      <a:pt x="45" y="3"/>
                    </a:lnTo>
                    <a:lnTo>
                      <a:pt x="48" y="3"/>
                    </a:lnTo>
                    <a:lnTo>
                      <a:pt x="52" y="2"/>
                    </a:lnTo>
                    <a:lnTo>
                      <a:pt x="55" y="2"/>
                    </a:lnTo>
                    <a:lnTo>
                      <a:pt x="59" y="1"/>
                    </a:lnTo>
                    <a:lnTo>
                      <a:pt x="62" y="1"/>
                    </a:lnTo>
                    <a:lnTo>
                      <a:pt x="65" y="1"/>
                    </a:lnTo>
                    <a:lnTo>
                      <a:pt x="69" y="1"/>
                    </a:lnTo>
                    <a:lnTo>
                      <a:pt x="74" y="0"/>
                    </a:lnTo>
                    <a:lnTo>
                      <a:pt x="77" y="1"/>
                    </a:lnTo>
                    <a:lnTo>
                      <a:pt x="81" y="1"/>
                    </a:lnTo>
                    <a:lnTo>
                      <a:pt x="84" y="1"/>
                    </a:lnTo>
                    <a:lnTo>
                      <a:pt x="87" y="1"/>
                    </a:lnTo>
                    <a:lnTo>
                      <a:pt x="91" y="2"/>
                    </a:lnTo>
                    <a:lnTo>
                      <a:pt x="95" y="2"/>
                    </a:lnTo>
                    <a:lnTo>
                      <a:pt x="98" y="3"/>
                    </a:lnTo>
                    <a:lnTo>
                      <a:pt x="101" y="3"/>
                    </a:lnTo>
                    <a:lnTo>
                      <a:pt x="104" y="4"/>
                    </a:lnTo>
                    <a:lnTo>
                      <a:pt x="107" y="5"/>
                    </a:lnTo>
                    <a:lnTo>
                      <a:pt x="110" y="6"/>
                    </a:lnTo>
                    <a:lnTo>
                      <a:pt x="113" y="6"/>
                    </a:lnTo>
                    <a:lnTo>
                      <a:pt x="117" y="7"/>
                    </a:lnTo>
                    <a:lnTo>
                      <a:pt x="119" y="8"/>
                    </a:lnTo>
                    <a:lnTo>
                      <a:pt x="122" y="9"/>
                    </a:lnTo>
                    <a:lnTo>
                      <a:pt x="124" y="10"/>
                    </a:lnTo>
                    <a:lnTo>
                      <a:pt x="127" y="13"/>
                    </a:lnTo>
                    <a:lnTo>
                      <a:pt x="129" y="14"/>
                    </a:lnTo>
                    <a:lnTo>
                      <a:pt x="131" y="15"/>
                    </a:lnTo>
                    <a:lnTo>
                      <a:pt x="133" y="16"/>
                    </a:lnTo>
                    <a:lnTo>
                      <a:pt x="134" y="18"/>
                    </a:lnTo>
                    <a:lnTo>
                      <a:pt x="136" y="19"/>
                    </a:lnTo>
                    <a:lnTo>
                      <a:pt x="138" y="20"/>
                    </a:lnTo>
                    <a:lnTo>
                      <a:pt x="140" y="22"/>
                    </a:lnTo>
                    <a:lnTo>
                      <a:pt x="141" y="23"/>
                    </a:lnTo>
                    <a:lnTo>
                      <a:pt x="142" y="25"/>
                    </a:lnTo>
                    <a:lnTo>
                      <a:pt x="143" y="26"/>
                    </a:lnTo>
                    <a:lnTo>
                      <a:pt x="144" y="28"/>
                    </a:lnTo>
                    <a:lnTo>
                      <a:pt x="145" y="29"/>
                    </a:lnTo>
                    <a:lnTo>
                      <a:pt x="145" y="31"/>
                    </a:lnTo>
                    <a:lnTo>
                      <a:pt x="145" y="32"/>
                    </a:lnTo>
                    <a:lnTo>
                      <a:pt x="146" y="33"/>
                    </a:lnTo>
                    <a:lnTo>
                      <a:pt x="145" y="36"/>
                    </a:lnTo>
                    <a:lnTo>
                      <a:pt x="145" y="37"/>
                    </a:lnTo>
                    <a:lnTo>
                      <a:pt x="145" y="39"/>
                    </a:lnTo>
                    <a:lnTo>
                      <a:pt x="144" y="40"/>
                    </a:lnTo>
                    <a:lnTo>
                      <a:pt x="143" y="42"/>
                    </a:lnTo>
                    <a:lnTo>
                      <a:pt x="142" y="43"/>
                    </a:lnTo>
                    <a:lnTo>
                      <a:pt x="141" y="44"/>
                    </a:lnTo>
                    <a:lnTo>
                      <a:pt x="140" y="46"/>
                    </a:lnTo>
                    <a:lnTo>
                      <a:pt x="138" y="47"/>
                    </a:lnTo>
                    <a:lnTo>
                      <a:pt x="136" y="48"/>
                    </a:lnTo>
                    <a:lnTo>
                      <a:pt x="134" y="50"/>
                    </a:lnTo>
                    <a:lnTo>
                      <a:pt x="133" y="51"/>
                    </a:lnTo>
                    <a:lnTo>
                      <a:pt x="131" y="52"/>
                    </a:lnTo>
                    <a:lnTo>
                      <a:pt x="129" y="53"/>
                    </a:lnTo>
                    <a:lnTo>
                      <a:pt x="127" y="55"/>
                    </a:lnTo>
                    <a:lnTo>
                      <a:pt x="124" y="56"/>
                    </a:lnTo>
                    <a:lnTo>
                      <a:pt x="122" y="58"/>
                    </a:lnTo>
                    <a:lnTo>
                      <a:pt x="119" y="59"/>
                    </a:lnTo>
                    <a:lnTo>
                      <a:pt x="117" y="60"/>
                    </a:lnTo>
                    <a:lnTo>
                      <a:pt x="113" y="61"/>
                    </a:lnTo>
                    <a:lnTo>
                      <a:pt x="110" y="62"/>
                    </a:lnTo>
                    <a:lnTo>
                      <a:pt x="107" y="62"/>
                    </a:lnTo>
                    <a:lnTo>
                      <a:pt x="104" y="63"/>
                    </a:lnTo>
                    <a:lnTo>
                      <a:pt x="101" y="64"/>
                    </a:lnTo>
                    <a:lnTo>
                      <a:pt x="98" y="64"/>
                    </a:lnTo>
                    <a:lnTo>
                      <a:pt x="95" y="65"/>
                    </a:lnTo>
                    <a:lnTo>
                      <a:pt x="91" y="65"/>
                    </a:lnTo>
                    <a:lnTo>
                      <a:pt x="87" y="66"/>
                    </a:lnTo>
                    <a:lnTo>
                      <a:pt x="84" y="66"/>
                    </a:lnTo>
                    <a:lnTo>
                      <a:pt x="81" y="66"/>
                    </a:lnTo>
                    <a:lnTo>
                      <a:pt x="77" y="66"/>
                    </a:lnTo>
                    <a:lnTo>
                      <a:pt x="74" y="66"/>
                    </a:lnTo>
                    <a:close/>
                  </a:path>
                </a:pathLst>
              </a:custGeom>
              <a:solidFill>
                <a:srgbClr val="C6C6C6"/>
              </a:solidFill>
              <a:ln w="9525">
                <a:noFill/>
                <a:round/>
                <a:headEnd/>
                <a:tailEnd/>
              </a:ln>
            </p:spPr>
            <p:txBody>
              <a:bodyPr/>
              <a:lstStyle/>
              <a:p>
                <a:endParaRPr lang="en-US"/>
              </a:p>
            </p:txBody>
          </p:sp>
          <p:sp>
            <p:nvSpPr>
              <p:cNvPr id="14449" name="Freeform 126"/>
              <p:cNvSpPr>
                <a:spLocks/>
              </p:cNvSpPr>
              <p:nvPr/>
            </p:nvSpPr>
            <p:spPr bwMode="auto">
              <a:xfrm>
                <a:off x="4797" y="2209"/>
                <a:ext cx="18" cy="127"/>
              </a:xfrm>
              <a:custGeom>
                <a:avLst/>
                <a:gdLst>
                  <a:gd name="T0" fmla="*/ 146 w 146"/>
                  <a:gd name="T1" fmla="*/ 1017 h 1017"/>
                  <a:gd name="T2" fmla="*/ 146 w 146"/>
                  <a:gd name="T3" fmla="*/ 0 h 1017"/>
                  <a:gd name="T4" fmla="*/ 0 w 146"/>
                  <a:gd name="T5" fmla="*/ 0 h 1017"/>
                  <a:gd name="T6" fmla="*/ 0 w 146"/>
                  <a:gd name="T7" fmla="*/ 1017 h 1017"/>
                  <a:gd name="T8" fmla="*/ 146 w 146"/>
                  <a:gd name="T9" fmla="*/ 1017 h 1017"/>
                  <a:gd name="T10" fmla="*/ 146 w 146"/>
                  <a:gd name="T11" fmla="*/ 1017 h 1017"/>
                  <a:gd name="T12" fmla="*/ 0 60000 65536"/>
                  <a:gd name="T13" fmla="*/ 0 60000 65536"/>
                  <a:gd name="T14" fmla="*/ 0 60000 65536"/>
                  <a:gd name="T15" fmla="*/ 0 60000 65536"/>
                  <a:gd name="T16" fmla="*/ 0 60000 65536"/>
                  <a:gd name="T17" fmla="*/ 0 60000 65536"/>
                  <a:gd name="T18" fmla="*/ 0 w 146"/>
                  <a:gd name="T19" fmla="*/ 0 h 1017"/>
                  <a:gd name="T20" fmla="*/ 146 w 146"/>
                  <a:gd name="T21" fmla="*/ 1017 h 1017"/>
                </a:gdLst>
                <a:ahLst/>
                <a:cxnLst>
                  <a:cxn ang="T12">
                    <a:pos x="T0" y="T1"/>
                  </a:cxn>
                  <a:cxn ang="T13">
                    <a:pos x="T2" y="T3"/>
                  </a:cxn>
                  <a:cxn ang="T14">
                    <a:pos x="T4" y="T5"/>
                  </a:cxn>
                  <a:cxn ang="T15">
                    <a:pos x="T6" y="T7"/>
                  </a:cxn>
                  <a:cxn ang="T16">
                    <a:pos x="T8" y="T9"/>
                  </a:cxn>
                  <a:cxn ang="T17">
                    <a:pos x="T10" y="T11"/>
                  </a:cxn>
                </a:cxnLst>
                <a:rect l="T18" t="T19" r="T20" b="T21"/>
                <a:pathLst>
                  <a:path w="146" h="1017">
                    <a:moveTo>
                      <a:pt x="146" y="1017"/>
                    </a:moveTo>
                    <a:lnTo>
                      <a:pt x="146" y="0"/>
                    </a:lnTo>
                    <a:lnTo>
                      <a:pt x="0" y="0"/>
                    </a:lnTo>
                    <a:lnTo>
                      <a:pt x="0" y="1017"/>
                    </a:lnTo>
                    <a:lnTo>
                      <a:pt x="146" y="1017"/>
                    </a:lnTo>
                    <a:close/>
                  </a:path>
                </a:pathLst>
              </a:custGeom>
              <a:solidFill>
                <a:srgbClr val="C6C6C6"/>
              </a:solidFill>
              <a:ln w="9525">
                <a:noFill/>
                <a:round/>
                <a:headEnd/>
                <a:tailEnd/>
              </a:ln>
            </p:spPr>
            <p:txBody>
              <a:bodyPr/>
              <a:lstStyle/>
              <a:p>
                <a:endParaRPr lang="en-US"/>
              </a:p>
            </p:txBody>
          </p:sp>
          <p:sp>
            <p:nvSpPr>
              <p:cNvPr id="14450" name="Freeform 127"/>
              <p:cNvSpPr>
                <a:spLocks/>
              </p:cNvSpPr>
              <p:nvPr/>
            </p:nvSpPr>
            <p:spPr bwMode="auto">
              <a:xfrm>
                <a:off x="4936" y="2210"/>
                <a:ext cx="2" cy="60"/>
              </a:xfrm>
              <a:custGeom>
                <a:avLst/>
                <a:gdLst>
                  <a:gd name="T0" fmla="*/ 9 w 17"/>
                  <a:gd name="T1" fmla="*/ 480 h 480"/>
                  <a:gd name="T2" fmla="*/ 0 w 17"/>
                  <a:gd name="T3" fmla="*/ 480 h 480"/>
                  <a:gd name="T4" fmla="*/ 0 w 17"/>
                  <a:gd name="T5" fmla="*/ 0 h 480"/>
                  <a:gd name="T6" fmla="*/ 17 w 17"/>
                  <a:gd name="T7" fmla="*/ 0 h 480"/>
                  <a:gd name="T8" fmla="*/ 17 w 17"/>
                  <a:gd name="T9" fmla="*/ 480 h 480"/>
                  <a:gd name="T10" fmla="*/ 9 w 17"/>
                  <a:gd name="T11" fmla="*/ 480 h 480"/>
                  <a:gd name="T12" fmla="*/ 0 60000 65536"/>
                  <a:gd name="T13" fmla="*/ 0 60000 65536"/>
                  <a:gd name="T14" fmla="*/ 0 60000 65536"/>
                  <a:gd name="T15" fmla="*/ 0 60000 65536"/>
                  <a:gd name="T16" fmla="*/ 0 60000 65536"/>
                  <a:gd name="T17" fmla="*/ 0 60000 65536"/>
                  <a:gd name="T18" fmla="*/ 0 w 17"/>
                  <a:gd name="T19" fmla="*/ 0 h 480"/>
                  <a:gd name="T20" fmla="*/ 17 w 17"/>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17" h="480">
                    <a:moveTo>
                      <a:pt x="9" y="480"/>
                    </a:moveTo>
                    <a:lnTo>
                      <a:pt x="0" y="480"/>
                    </a:lnTo>
                    <a:lnTo>
                      <a:pt x="0" y="0"/>
                    </a:lnTo>
                    <a:lnTo>
                      <a:pt x="17" y="0"/>
                    </a:lnTo>
                    <a:lnTo>
                      <a:pt x="17" y="480"/>
                    </a:lnTo>
                    <a:lnTo>
                      <a:pt x="9" y="480"/>
                    </a:lnTo>
                    <a:close/>
                  </a:path>
                </a:pathLst>
              </a:custGeom>
              <a:solidFill>
                <a:srgbClr val="C6C6C6"/>
              </a:solidFill>
              <a:ln w="9525">
                <a:noFill/>
                <a:round/>
                <a:headEnd/>
                <a:tailEnd/>
              </a:ln>
            </p:spPr>
            <p:txBody>
              <a:bodyPr/>
              <a:lstStyle/>
              <a:p>
                <a:endParaRPr lang="en-US"/>
              </a:p>
            </p:txBody>
          </p:sp>
          <p:sp>
            <p:nvSpPr>
              <p:cNvPr id="14451" name="Freeform 128"/>
              <p:cNvSpPr>
                <a:spLocks/>
              </p:cNvSpPr>
              <p:nvPr/>
            </p:nvSpPr>
            <p:spPr bwMode="auto">
              <a:xfrm>
                <a:off x="4931" y="2205"/>
                <a:ext cx="6" cy="6"/>
              </a:xfrm>
              <a:custGeom>
                <a:avLst/>
                <a:gdLst>
                  <a:gd name="T0" fmla="*/ 6 w 55"/>
                  <a:gd name="T1" fmla="*/ 7 h 45"/>
                  <a:gd name="T2" fmla="*/ 11 w 55"/>
                  <a:gd name="T3" fmla="*/ 0 h 45"/>
                  <a:gd name="T4" fmla="*/ 55 w 55"/>
                  <a:gd name="T5" fmla="*/ 33 h 45"/>
                  <a:gd name="T6" fmla="*/ 44 w 55"/>
                  <a:gd name="T7" fmla="*/ 45 h 45"/>
                  <a:gd name="T8" fmla="*/ 0 w 55"/>
                  <a:gd name="T9" fmla="*/ 13 h 45"/>
                  <a:gd name="T10" fmla="*/ 6 w 55"/>
                  <a:gd name="T11" fmla="*/ 7 h 45"/>
                  <a:gd name="T12" fmla="*/ 0 60000 65536"/>
                  <a:gd name="T13" fmla="*/ 0 60000 65536"/>
                  <a:gd name="T14" fmla="*/ 0 60000 65536"/>
                  <a:gd name="T15" fmla="*/ 0 60000 65536"/>
                  <a:gd name="T16" fmla="*/ 0 60000 65536"/>
                  <a:gd name="T17" fmla="*/ 0 60000 65536"/>
                  <a:gd name="T18" fmla="*/ 0 w 55"/>
                  <a:gd name="T19" fmla="*/ 0 h 45"/>
                  <a:gd name="T20" fmla="*/ 55 w 55"/>
                  <a:gd name="T21" fmla="*/ 45 h 45"/>
                </a:gdLst>
                <a:ahLst/>
                <a:cxnLst>
                  <a:cxn ang="T12">
                    <a:pos x="T0" y="T1"/>
                  </a:cxn>
                  <a:cxn ang="T13">
                    <a:pos x="T2" y="T3"/>
                  </a:cxn>
                  <a:cxn ang="T14">
                    <a:pos x="T4" y="T5"/>
                  </a:cxn>
                  <a:cxn ang="T15">
                    <a:pos x="T6" y="T7"/>
                  </a:cxn>
                  <a:cxn ang="T16">
                    <a:pos x="T8" y="T9"/>
                  </a:cxn>
                  <a:cxn ang="T17">
                    <a:pos x="T10" y="T11"/>
                  </a:cxn>
                </a:cxnLst>
                <a:rect l="T18" t="T19" r="T20" b="T21"/>
                <a:pathLst>
                  <a:path w="55" h="45">
                    <a:moveTo>
                      <a:pt x="6" y="7"/>
                    </a:moveTo>
                    <a:lnTo>
                      <a:pt x="11" y="0"/>
                    </a:lnTo>
                    <a:lnTo>
                      <a:pt x="55" y="33"/>
                    </a:lnTo>
                    <a:lnTo>
                      <a:pt x="44" y="45"/>
                    </a:lnTo>
                    <a:lnTo>
                      <a:pt x="0" y="13"/>
                    </a:lnTo>
                    <a:lnTo>
                      <a:pt x="6" y="7"/>
                    </a:lnTo>
                    <a:close/>
                  </a:path>
                </a:pathLst>
              </a:custGeom>
              <a:solidFill>
                <a:srgbClr val="C6C6C6"/>
              </a:solidFill>
              <a:ln w="9525">
                <a:noFill/>
                <a:round/>
                <a:headEnd/>
                <a:tailEnd/>
              </a:ln>
            </p:spPr>
            <p:txBody>
              <a:bodyPr/>
              <a:lstStyle/>
              <a:p>
                <a:endParaRPr lang="en-US"/>
              </a:p>
            </p:txBody>
          </p:sp>
          <p:sp>
            <p:nvSpPr>
              <p:cNvPr id="14452" name="Freeform 129"/>
              <p:cNvSpPr>
                <a:spLocks/>
              </p:cNvSpPr>
              <p:nvPr/>
            </p:nvSpPr>
            <p:spPr bwMode="auto">
              <a:xfrm>
                <a:off x="4930" y="2216"/>
                <a:ext cx="14" cy="48"/>
              </a:xfrm>
              <a:custGeom>
                <a:avLst/>
                <a:gdLst>
                  <a:gd name="T0" fmla="*/ 108 w 108"/>
                  <a:gd name="T1" fmla="*/ 49 h 382"/>
                  <a:gd name="T2" fmla="*/ 0 w 108"/>
                  <a:gd name="T3" fmla="*/ 0 h 382"/>
                  <a:gd name="T4" fmla="*/ 0 w 108"/>
                  <a:gd name="T5" fmla="*/ 344 h 382"/>
                  <a:gd name="T6" fmla="*/ 108 w 108"/>
                  <a:gd name="T7" fmla="*/ 382 h 382"/>
                  <a:gd name="T8" fmla="*/ 108 w 108"/>
                  <a:gd name="T9" fmla="*/ 49 h 382"/>
                  <a:gd name="T10" fmla="*/ 108 w 108"/>
                  <a:gd name="T11" fmla="*/ 49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49"/>
                    </a:moveTo>
                    <a:lnTo>
                      <a:pt x="0" y="0"/>
                    </a:lnTo>
                    <a:lnTo>
                      <a:pt x="0" y="344"/>
                    </a:lnTo>
                    <a:lnTo>
                      <a:pt x="108" y="382"/>
                    </a:lnTo>
                    <a:lnTo>
                      <a:pt x="108" y="49"/>
                    </a:lnTo>
                    <a:close/>
                  </a:path>
                </a:pathLst>
              </a:custGeom>
              <a:solidFill>
                <a:srgbClr val="C6C6C6"/>
              </a:solidFill>
              <a:ln w="9525">
                <a:noFill/>
                <a:round/>
                <a:headEnd/>
                <a:tailEnd/>
              </a:ln>
            </p:spPr>
            <p:txBody>
              <a:bodyPr/>
              <a:lstStyle/>
              <a:p>
                <a:endParaRPr lang="en-US"/>
              </a:p>
            </p:txBody>
          </p:sp>
          <p:sp>
            <p:nvSpPr>
              <p:cNvPr id="14453" name="Freeform 130"/>
              <p:cNvSpPr>
                <a:spLocks/>
              </p:cNvSpPr>
              <p:nvPr/>
            </p:nvSpPr>
            <p:spPr bwMode="auto">
              <a:xfrm>
                <a:off x="4928" y="2266"/>
                <a:ext cx="9" cy="5"/>
              </a:xfrm>
              <a:custGeom>
                <a:avLst/>
                <a:gdLst>
                  <a:gd name="T0" fmla="*/ 72 w 75"/>
                  <a:gd name="T1" fmla="*/ 31 h 38"/>
                  <a:gd name="T2" fmla="*/ 68 w 75"/>
                  <a:gd name="T3" fmla="*/ 38 h 38"/>
                  <a:gd name="T4" fmla="*/ 0 w 75"/>
                  <a:gd name="T5" fmla="*/ 15 h 38"/>
                  <a:gd name="T6" fmla="*/ 7 w 75"/>
                  <a:gd name="T7" fmla="*/ 0 h 38"/>
                  <a:gd name="T8" fmla="*/ 75 w 75"/>
                  <a:gd name="T9" fmla="*/ 23 h 38"/>
                  <a:gd name="T10" fmla="*/ 72 w 75"/>
                  <a:gd name="T11" fmla="*/ 31 h 38"/>
                  <a:gd name="T12" fmla="*/ 0 60000 65536"/>
                  <a:gd name="T13" fmla="*/ 0 60000 65536"/>
                  <a:gd name="T14" fmla="*/ 0 60000 65536"/>
                  <a:gd name="T15" fmla="*/ 0 60000 65536"/>
                  <a:gd name="T16" fmla="*/ 0 60000 65536"/>
                  <a:gd name="T17" fmla="*/ 0 60000 65536"/>
                  <a:gd name="T18" fmla="*/ 0 w 75"/>
                  <a:gd name="T19" fmla="*/ 0 h 38"/>
                  <a:gd name="T20" fmla="*/ 75 w 75"/>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75" h="38">
                    <a:moveTo>
                      <a:pt x="72" y="31"/>
                    </a:moveTo>
                    <a:lnTo>
                      <a:pt x="68" y="38"/>
                    </a:lnTo>
                    <a:lnTo>
                      <a:pt x="0" y="15"/>
                    </a:lnTo>
                    <a:lnTo>
                      <a:pt x="7" y="0"/>
                    </a:lnTo>
                    <a:lnTo>
                      <a:pt x="75" y="23"/>
                    </a:lnTo>
                    <a:lnTo>
                      <a:pt x="72" y="31"/>
                    </a:lnTo>
                    <a:close/>
                  </a:path>
                </a:pathLst>
              </a:custGeom>
              <a:solidFill>
                <a:srgbClr val="C6C6C6"/>
              </a:solidFill>
              <a:ln w="9525">
                <a:noFill/>
                <a:round/>
                <a:headEnd/>
                <a:tailEnd/>
              </a:ln>
            </p:spPr>
            <p:txBody>
              <a:bodyPr/>
              <a:lstStyle/>
              <a:p>
                <a:endParaRPr lang="en-US"/>
              </a:p>
            </p:txBody>
          </p:sp>
          <p:sp>
            <p:nvSpPr>
              <p:cNvPr id="14454" name="Freeform 131"/>
              <p:cNvSpPr>
                <a:spLocks/>
              </p:cNvSpPr>
              <p:nvPr/>
            </p:nvSpPr>
            <p:spPr bwMode="auto">
              <a:xfrm>
                <a:off x="4665" y="2429"/>
                <a:ext cx="23" cy="11"/>
              </a:xfrm>
              <a:custGeom>
                <a:avLst/>
                <a:gdLst>
                  <a:gd name="T0" fmla="*/ 189 w 189"/>
                  <a:gd name="T1" fmla="*/ 76 h 92"/>
                  <a:gd name="T2" fmla="*/ 0 w 189"/>
                  <a:gd name="T3" fmla="*/ 92 h 92"/>
                  <a:gd name="T4" fmla="*/ 66 w 189"/>
                  <a:gd name="T5" fmla="*/ 0 h 92"/>
                  <a:gd name="T6" fmla="*/ 189 w 189"/>
                  <a:gd name="T7" fmla="*/ 76 h 92"/>
                  <a:gd name="T8" fmla="*/ 189 w 189"/>
                  <a:gd name="T9" fmla="*/ 76 h 92"/>
                  <a:gd name="T10" fmla="*/ 0 60000 65536"/>
                  <a:gd name="T11" fmla="*/ 0 60000 65536"/>
                  <a:gd name="T12" fmla="*/ 0 60000 65536"/>
                  <a:gd name="T13" fmla="*/ 0 60000 65536"/>
                  <a:gd name="T14" fmla="*/ 0 60000 65536"/>
                  <a:gd name="T15" fmla="*/ 0 w 189"/>
                  <a:gd name="T16" fmla="*/ 0 h 92"/>
                  <a:gd name="T17" fmla="*/ 189 w 189"/>
                  <a:gd name="T18" fmla="*/ 92 h 92"/>
                </a:gdLst>
                <a:ahLst/>
                <a:cxnLst>
                  <a:cxn ang="T10">
                    <a:pos x="T0" y="T1"/>
                  </a:cxn>
                  <a:cxn ang="T11">
                    <a:pos x="T2" y="T3"/>
                  </a:cxn>
                  <a:cxn ang="T12">
                    <a:pos x="T4" y="T5"/>
                  </a:cxn>
                  <a:cxn ang="T13">
                    <a:pos x="T6" y="T7"/>
                  </a:cxn>
                  <a:cxn ang="T14">
                    <a:pos x="T8" y="T9"/>
                  </a:cxn>
                </a:cxnLst>
                <a:rect l="T15" t="T16" r="T17" b="T18"/>
                <a:pathLst>
                  <a:path w="189" h="92">
                    <a:moveTo>
                      <a:pt x="189" y="76"/>
                    </a:moveTo>
                    <a:lnTo>
                      <a:pt x="0" y="92"/>
                    </a:lnTo>
                    <a:lnTo>
                      <a:pt x="66" y="0"/>
                    </a:lnTo>
                    <a:lnTo>
                      <a:pt x="189" y="76"/>
                    </a:lnTo>
                    <a:close/>
                  </a:path>
                </a:pathLst>
              </a:custGeom>
              <a:solidFill>
                <a:srgbClr val="000000"/>
              </a:solidFill>
              <a:ln w="9525">
                <a:noFill/>
                <a:round/>
                <a:headEnd/>
                <a:tailEnd/>
              </a:ln>
            </p:spPr>
            <p:txBody>
              <a:bodyPr/>
              <a:lstStyle/>
              <a:p>
                <a:endParaRPr lang="en-US"/>
              </a:p>
            </p:txBody>
          </p:sp>
          <p:sp>
            <p:nvSpPr>
              <p:cNvPr id="14455" name="Freeform 132"/>
              <p:cNvSpPr>
                <a:spLocks/>
              </p:cNvSpPr>
              <p:nvPr/>
            </p:nvSpPr>
            <p:spPr bwMode="auto">
              <a:xfrm>
                <a:off x="4670" y="2383"/>
                <a:ext cx="35" cy="55"/>
              </a:xfrm>
              <a:custGeom>
                <a:avLst/>
                <a:gdLst>
                  <a:gd name="T0" fmla="*/ 127 w 281"/>
                  <a:gd name="T1" fmla="*/ 443 h 444"/>
                  <a:gd name="T2" fmla="*/ 106 w 281"/>
                  <a:gd name="T3" fmla="*/ 438 h 444"/>
                  <a:gd name="T4" fmla="*/ 86 w 281"/>
                  <a:gd name="T5" fmla="*/ 427 h 444"/>
                  <a:gd name="T6" fmla="*/ 68 w 281"/>
                  <a:gd name="T7" fmla="*/ 412 h 444"/>
                  <a:gd name="T8" fmla="*/ 51 w 281"/>
                  <a:gd name="T9" fmla="*/ 394 h 444"/>
                  <a:gd name="T10" fmla="*/ 36 w 281"/>
                  <a:gd name="T11" fmla="*/ 372 h 444"/>
                  <a:gd name="T12" fmla="*/ 24 w 281"/>
                  <a:gd name="T13" fmla="*/ 347 h 444"/>
                  <a:gd name="T14" fmla="*/ 13 w 281"/>
                  <a:gd name="T15" fmla="*/ 318 h 444"/>
                  <a:gd name="T16" fmla="*/ 6 w 281"/>
                  <a:gd name="T17" fmla="*/ 288 h 444"/>
                  <a:gd name="T18" fmla="*/ 1 w 281"/>
                  <a:gd name="T19" fmla="*/ 257 h 444"/>
                  <a:gd name="T20" fmla="*/ 0 w 281"/>
                  <a:gd name="T21" fmla="*/ 222 h 444"/>
                  <a:gd name="T22" fmla="*/ 0 w 281"/>
                  <a:gd name="T23" fmla="*/ 200 h 444"/>
                  <a:gd name="T24" fmla="*/ 4 w 281"/>
                  <a:gd name="T25" fmla="*/ 167 h 444"/>
                  <a:gd name="T26" fmla="*/ 10 w 281"/>
                  <a:gd name="T27" fmla="*/ 137 h 444"/>
                  <a:gd name="T28" fmla="*/ 20 w 281"/>
                  <a:gd name="T29" fmla="*/ 107 h 444"/>
                  <a:gd name="T30" fmla="*/ 32 w 281"/>
                  <a:gd name="T31" fmla="*/ 81 h 444"/>
                  <a:gd name="T32" fmla="*/ 46 w 281"/>
                  <a:gd name="T33" fmla="*/ 58 h 444"/>
                  <a:gd name="T34" fmla="*/ 62 w 281"/>
                  <a:gd name="T35" fmla="*/ 38 h 444"/>
                  <a:gd name="T36" fmla="*/ 79 w 281"/>
                  <a:gd name="T37" fmla="*/ 23 h 444"/>
                  <a:gd name="T38" fmla="*/ 99 w 281"/>
                  <a:gd name="T39" fmla="*/ 10 h 444"/>
                  <a:gd name="T40" fmla="*/ 119 w 281"/>
                  <a:gd name="T41" fmla="*/ 3 h 444"/>
                  <a:gd name="T42" fmla="*/ 141 w 281"/>
                  <a:gd name="T43" fmla="*/ 0 h 444"/>
                  <a:gd name="T44" fmla="*/ 155 w 281"/>
                  <a:gd name="T45" fmla="*/ 2 h 444"/>
                  <a:gd name="T46" fmla="*/ 176 w 281"/>
                  <a:gd name="T47" fmla="*/ 7 h 444"/>
                  <a:gd name="T48" fmla="*/ 196 w 281"/>
                  <a:gd name="T49" fmla="*/ 17 h 444"/>
                  <a:gd name="T50" fmla="*/ 213 w 281"/>
                  <a:gd name="T51" fmla="*/ 32 h 444"/>
                  <a:gd name="T52" fmla="*/ 230 w 281"/>
                  <a:gd name="T53" fmla="*/ 51 h 444"/>
                  <a:gd name="T54" fmla="*/ 245 w 281"/>
                  <a:gd name="T55" fmla="*/ 74 h 444"/>
                  <a:gd name="T56" fmla="*/ 257 w 281"/>
                  <a:gd name="T57" fmla="*/ 99 h 444"/>
                  <a:gd name="T58" fmla="*/ 267 w 281"/>
                  <a:gd name="T59" fmla="*/ 126 h 444"/>
                  <a:gd name="T60" fmla="*/ 274 w 281"/>
                  <a:gd name="T61" fmla="*/ 156 h 444"/>
                  <a:gd name="T62" fmla="*/ 279 w 281"/>
                  <a:gd name="T63" fmla="*/ 189 h 444"/>
                  <a:gd name="T64" fmla="*/ 281 w 281"/>
                  <a:gd name="T65" fmla="*/ 222 h 444"/>
                  <a:gd name="T66" fmla="*/ 280 w 281"/>
                  <a:gd name="T67" fmla="*/ 245 h 444"/>
                  <a:gd name="T68" fmla="*/ 276 w 281"/>
                  <a:gd name="T69" fmla="*/ 278 h 444"/>
                  <a:gd name="T70" fmla="*/ 270 w 281"/>
                  <a:gd name="T71" fmla="*/ 309 h 444"/>
                  <a:gd name="T72" fmla="*/ 261 w 281"/>
                  <a:gd name="T73" fmla="*/ 337 h 444"/>
                  <a:gd name="T74" fmla="*/ 249 w 281"/>
                  <a:gd name="T75" fmla="*/ 363 h 444"/>
                  <a:gd name="T76" fmla="*/ 235 w 281"/>
                  <a:gd name="T77" fmla="*/ 386 h 444"/>
                  <a:gd name="T78" fmla="*/ 219 w 281"/>
                  <a:gd name="T79" fmla="*/ 406 h 444"/>
                  <a:gd name="T80" fmla="*/ 202 w 281"/>
                  <a:gd name="T81" fmla="*/ 422 h 444"/>
                  <a:gd name="T82" fmla="*/ 182 w 281"/>
                  <a:gd name="T83" fmla="*/ 434 h 444"/>
                  <a:gd name="T84" fmla="*/ 162 w 281"/>
                  <a:gd name="T85" fmla="*/ 442 h 444"/>
                  <a:gd name="T86" fmla="*/ 141 w 281"/>
                  <a:gd name="T87" fmla="*/ 444 h 44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1"/>
                  <a:gd name="T133" fmla="*/ 0 h 444"/>
                  <a:gd name="T134" fmla="*/ 281 w 281"/>
                  <a:gd name="T135" fmla="*/ 444 h 44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1" h="444">
                    <a:moveTo>
                      <a:pt x="141" y="444"/>
                    </a:moveTo>
                    <a:lnTo>
                      <a:pt x="134" y="444"/>
                    </a:lnTo>
                    <a:lnTo>
                      <a:pt x="127" y="443"/>
                    </a:lnTo>
                    <a:lnTo>
                      <a:pt x="119" y="442"/>
                    </a:lnTo>
                    <a:lnTo>
                      <a:pt x="112" y="440"/>
                    </a:lnTo>
                    <a:lnTo>
                      <a:pt x="106" y="438"/>
                    </a:lnTo>
                    <a:lnTo>
                      <a:pt x="99" y="434"/>
                    </a:lnTo>
                    <a:lnTo>
                      <a:pt x="92" y="431"/>
                    </a:lnTo>
                    <a:lnTo>
                      <a:pt x="86" y="427"/>
                    </a:lnTo>
                    <a:lnTo>
                      <a:pt x="79" y="422"/>
                    </a:lnTo>
                    <a:lnTo>
                      <a:pt x="73" y="418"/>
                    </a:lnTo>
                    <a:lnTo>
                      <a:pt x="68" y="412"/>
                    </a:lnTo>
                    <a:lnTo>
                      <a:pt x="62" y="406"/>
                    </a:lnTo>
                    <a:lnTo>
                      <a:pt x="56" y="400"/>
                    </a:lnTo>
                    <a:lnTo>
                      <a:pt x="51" y="394"/>
                    </a:lnTo>
                    <a:lnTo>
                      <a:pt x="46" y="386"/>
                    </a:lnTo>
                    <a:lnTo>
                      <a:pt x="41" y="379"/>
                    </a:lnTo>
                    <a:lnTo>
                      <a:pt x="36" y="372"/>
                    </a:lnTo>
                    <a:lnTo>
                      <a:pt x="32" y="363"/>
                    </a:lnTo>
                    <a:lnTo>
                      <a:pt x="27" y="355"/>
                    </a:lnTo>
                    <a:lnTo>
                      <a:pt x="24" y="347"/>
                    </a:lnTo>
                    <a:lnTo>
                      <a:pt x="20" y="337"/>
                    </a:lnTo>
                    <a:lnTo>
                      <a:pt x="17" y="328"/>
                    </a:lnTo>
                    <a:lnTo>
                      <a:pt x="13" y="318"/>
                    </a:lnTo>
                    <a:lnTo>
                      <a:pt x="10" y="309"/>
                    </a:lnTo>
                    <a:lnTo>
                      <a:pt x="8" y="299"/>
                    </a:lnTo>
                    <a:lnTo>
                      <a:pt x="6" y="288"/>
                    </a:lnTo>
                    <a:lnTo>
                      <a:pt x="4" y="278"/>
                    </a:lnTo>
                    <a:lnTo>
                      <a:pt x="2" y="267"/>
                    </a:lnTo>
                    <a:lnTo>
                      <a:pt x="1" y="257"/>
                    </a:lnTo>
                    <a:lnTo>
                      <a:pt x="0" y="245"/>
                    </a:lnTo>
                    <a:lnTo>
                      <a:pt x="0" y="234"/>
                    </a:lnTo>
                    <a:lnTo>
                      <a:pt x="0" y="222"/>
                    </a:lnTo>
                    <a:lnTo>
                      <a:pt x="0" y="212"/>
                    </a:lnTo>
                    <a:lnTo>
                      <a:pt x="0" y="200"/>
                    </a:lnTo>
                    <a:lnTo>
                      <a:pt x="1" y="189"/>
                    </a:lnTo>
                    <a:lnTo>
                      <a:pt x="2" y="178"/>
                    </a:lnTo>
                    <a:lnTo>
                      <a:pt x="4" y="167"/>
                    </a:lnTo>
                    <a:lnTo>
                      <a:pt x="6" y="156"/>
                    </a:lnTo>
                    <a:lnTo>
                      <a:pt x="8" y="147"/>
                    </a:lnTo>
                    <a:lnTo>
                      <a:pt x="10" y="137"/>
                    </a:lnTo>
                    <a:lnTo>
                      <a:pt x="13" y="126"/>
                    </a:lnTo>
                    <a:lnTo>
                      <a:pt x="17" y="117"/>
                    </a:lnTo>
                    <a:lnTo>
                      <a:pt x="20" y="107"/>
                    </a:lnTo>
                    <a:lnTo>
                      <a:pt x="24" y="99"/>
                    </a:lnTo>
                    <a:lnTo>
                      <a:pt x="27" y="90"/>
                    </a:lnTo>
                    <a:lnTo>
                      <a:pt x="32" y="81"/>
                    </a:lnTo>
                    <a:lnTo>
                      <a:pt x="36" y="74"/>
                    </a:lnTo>
                    <a:lnTo>
                      <a:pt x="41" y="65"/>
                    </a:lnTo>
                    <a:lnTo>
                      <a:pt x="46" y="58"/>
                    </a:lnTo>
                    <a:lnTo>
                      <a:pt x="51" y="51"/>
                    </a:lnTo>
                    <a:lnTo>
                      <a:pt x="56" y="45"/>
                    </a:lnTo>
                    <a:lnTo>
                      <a:pt x="62" y="38"/>
                    </a:lnTo>
                    <a:lnTo>
                      <a:pt x="68" y="32"/>
                    </a:lnTo>
                    <a:lnTo>
                      <a:pt x="73" y="27"/>
                    </a:lnTo>
                    <a:lnTo>
                      <a:pt x="79" y="23"/>
                    </a:lnTo>
                    <a:lnTo>
                      <a:pt x="86" y="17"/>
                    </a:lnTo>
                    <a:lnTo>
                      <a:pt x="92" y="13"/>
                    </a:lnTo>
                    <a:lnTo>
                      <a:pt x="99" y="10"/>
                    </a:lnTo>
                    <a:lnTo>
                      <a:pt x="106" y="7"/>
                    </a:lnTo>
                    <a:lnTo>
                      <a:pt x="112" y="5"/>
                    </a:lnTo>
                    <a:lnTo>
                      <a:pt x="119" y="3"/>
                    </a:lnTo>
                    <a:lnTo>
                      <a:pt x="127" y="2"/>
                    </a:lnTo>
                    <a:lnTo>
                      <a:pt x="134" y="1"/>
                    </a:lnTo>
                    <a:lnTo>
                      <a:pt x="141" y="0"/>
                    </a:lnTo>
                    <a:lnTo>
                      <a:pt x="147" y="1"/>
                    </a:lnTo>
                    <a:lnTo>
                      <a:pt x="155" y="2"/>
                    </a:lnTo>
                    <a:lnTo>
                      <a:pt x="162" y="3"/>
                    </a:lnTo>
                    <a:lnTo>
                      <a:pt x="169" y="5"/>
                    </a:lnTo>
                    <a:lnTo>
                      <a:pt x="176" y="7"/>
                    </a:lnTo>
                    <a:lnTo>
                      <a:pt x="182" y="10"/>
                    </a:lnTo>
                    <a:lnTo>
                      <a:pt x="189" y="13"/>
                    </a:lnTo>
                    <a:lnTo>
                      <a:pt x="196" y="17"/>
                    </a:lnTo>
                    <a:lnTo>
                      <a:pt x="202" y="23"/>
                    </a:lnTo>
                    <a:lnTo>
                      <a:pt x="207" y="27"/>
                    </a:lnTo>
                    <a:lnTo>
                      <a:pt x="213" y="32"/>
                    </a:lnTo>
                    <a:lnTo>
                      <a:pt x="219" y="38"/>
                    </a:lnTo>
                    <a:lnTo>
                      <a:pt x="225" y="45"/>
                    </a:lnTo>
                    <a:lnTo>
                      <a:pt x="230" y="51"/>
                    </a:lnTo>
                    <a:lnTo>
                      <a:pt x="235" y="58"/>
                    </a:lnTo>
                    <a:lnTo>
                      <a:pt x="240" y="65"/>
                    </a:lnTo>
                    <a:lnTo>
                      <a:pt x="245" y="74"/>
                    </a:lnTo>
                    <a:lnTo>
                      <a:pt x="249" y="81"/>
                    </a:lnTo>
                    <a:lnTo>
                      <a:pt x="253" y="90"/>
                    </a:lnTo>
                    <a:lnTo>
                      <a:pt x="257" y="99"/>
                    </a:lnTo>
                    <a:lnTo>
                      <a:pt x="261" y="107"/>
                    </a:lnTo>
                    <a:lnTo>
                      <a:pt x="264" y="117"/>
                    </a:lnTo>
                    <a:lnTo>
                      <a:pt x="267" y="126"/>
                    </a:lnTo>
                    <a:lnTo>
                      <a:pt x="270" y="137"/>
                    </a:lnTo>
                    <a:lnTo>
                      <a:pt x="272" y="147"/>
                    </a:lnTo>
                    <a:lnTo>
                      <a:pt x="274" y="156"/>
                    </a:lnTo>
                    <a:lnTo>
                      <a:pt x="276" y="167"/>
                    </a:lnTo>
                    <a:lnTo>
                      <a:pt x="278" y="178"/>
                    </a:lnTo>
                    <a:lnTo>
                      <a:pt x="279" y="189"/>
                    </a:lnTo>
                    <a:lnTo>
                      <a:pt x="280" y="200"/>
                    </a:lnTo>
                    <a:lnTo>
                      <a:pt x="280" y="212"/>
                    </a:lnTo>
                    <a:lnTo>
                      <a:pt x="281" y="222"/>
                    </a:lnTo>
                    <a:lnTo>
                      <a:pt x="280" y="234"/>
                    </a:lnTo>
                    <a:lnTo>
                      <a:pt x="280" y="245"/>
                    </a:lnTo>
                    <a:lnTo>
                      <a:pt x="279" y="257"/>
                    </a:lnTo>
                    <a:lnTo>
                      <a:pt x="278" y="267"/>
                    </a:lnTo>
                    <a:lnTo>
                      <a:pt x="276" y="278"/>
                    </a:lnTo>
                    <a:lnTo>
                      <a:pt x="274" y="288"/>
                    </a:lnTo>
                    <a:lnTo>
                      <a:pt x="272" y="299"/>
                    </a:lnTo>
                    <a:lnTo>
                      <a:pt x="270" y="309"/>
                    </a:lnTo>
                    <a:lnTo>
                      <a:pt x="267" y="318"/>
                    </a:lnTo>
                    <a:lnTo>
                      <a:pt x="264" y="328"/>
                    </a:lnTo>
                    <a:lnTo>
                      <a:pt x="261" y="337"/>
                    </a:lnTo>
                    <a:lnTo>
                      <a:pt x="257" y="347"/>
                    </a:lnTo>
                    <a:lnTo>
                      <a:pt x="253" y="355"/>
                    </a:lnTo>
                    <a:lnTo>
                      <a:pt x="249" y="363"/>
                    </a:lnTo>
                    <a:lnTo>
                      <a:pt x="245" y="372"/>
                    </a:lnTo>
                    <a:lnTo>
                      <a:pt x="240" y="379"/>
                    </a:lnTo>
                    <a:lnTo>
                      <a:pt x="235" y="386"/>
                    </a:lnTo>
                    <a:lnTo>
                      <a:pt x="230" y="394"/>
                    </a:lnTo>
                    <a:lnTo>
                      <a:pt x="225" y="400"/>
                    </a:lnTo>
                    <a:lnTo>
                      <a:pt x="219" y="406"/>
                    </a:lnTo>
                    <a:lnTo>
                      <a:pt x="213" y="412"/>
                    </a:lnTo>
                    <a:lnTo>
                      <a:pt x="207" y="418"/>
                    </a:lnTo>
                    <a:lnTo>
                      <a:pt x="202" y="422"/>
                    </a:lnTo>
                    <a:lnTo>
                      <a:pt x="196" y="427"/>
                    </a:lnTo>
                    <a:lnTo>
                      <a:pt x="189" y="431"/>
                    </a:lnTo>
                    <a:lnTo>
                      <a:pt x="182" y="434"/>
                    </a:lnTo>
                    <a:lnTo>
                      <a:pt x="176" y="438"/>
                    </a:lnTo>
                    <a:lnTo>
                      <a:pt x="169" y="440"/>
                    </a:lnTo>
                    <a:lnTo>
                      <a:pt x="162" y="442"/>
                    </a:lnTo>
                    <a:lnTo>
                      <a:pt x="155" y="443"/>
                    </a:lnTo>
                    <a:lnTo>
                      <a:pt x="147" y="444"/>
                    </a:lnTo>
                    <a:lnTo>
                      <a:pt x="141" y="444"/>
                    </a:lnTo>
                    <a:close/>
                  </a:path>
                </a:pathLst>
              </a:custGeom>
              <a:solidFill>
                <a:srgbClr val="000000"/>
              </a:solidFill>
              <a:ln w="9525">
                <a:noFill/>
                <a:round/>
                <a:headEnd/>
                <a:tailEnd/>
              </a:ln>
            </p:spPr>
            <p:txBody>
              <a:bodyPr/>
              <a:lstStyle/>
              <a:p>
                <a:endParaRPr lang="en-US"/>
              </a:p>
            </p:txBody>
          </p:sp>
          <p:sp>
            <p:nvSpPr>
              <p:cNvPr id="14456" name="Freeform 133"/>
              <p:cNvSpPr>
                <a:spLocks/>
              </p:cNvSpPr>
              <p:nvPr/>
            </p:nvSpPr>
            <p:spPr bwMode="auto">
              <a:xfrm>
                <a:off x="4670" y="2373"/>
                <a:ext cx="10" cy="7"/>
              </a:xfrm>
              <a:custGeom>
                <a:avLst/>
                <a:gdLst>
                  <a:gd name="T0" fmla="*/ 83 w 83"/>
                  <a:gd name="T1" fmla="*/ 7 h 59"/>
                  <a:gd name="T2" fmla="*/ 0 w 83"/>
                  <a:gd name="T3" fmla="*/ 0 h 59"/>
                  <a:gd name="T4" fmla="*/ 77 w 83"/>
                  <a:gd name="T5" fmla="*/ 59 h 59"/>
                  <a:gd name="T6" fmla="*/ 83 w 83"/>
                  <a:gd name="T7" fmla="*/ 7 h 59"/>
                  <a:gd name="T8" fmla="*/ 83 w 83"/>
                  <a:gd name="T9" fmla="*/ 7 h 59"/>
                  <a:gd name="T10" fmla="*/ 0 60000 65536"/>
                  <a:gd name="T11" fmla="*/ 0 60000 65536"/>
                  <a:gd name="T12" fmla="*/ 0 60000 65536"/>
                  <a:gd name="T13" fmla="*/ 0 60000 65536"/>
                  <a:gd name="T14" fmla="*/ 0 60000 65536"/>
                  <a:gd name="T15" fmla="*/ 0 w 83"/>
                  <a:gd name="T16" fmla="*/ 0 h 59"/>
                  <a:gd name="T17" fmla="*/ 83 w 83"/>
                  <a:gd name="T18" fmla="*/ 59 h 59"/>
                </a:gdLst>
                <a:ahLst/>
                <a:cxnLst>
                  <a:cxn ang="T10">
                    <a:pos x="T0" y="T1"/>
                  </a:cxn>
                  <a:cxn ang="T11">
                    <a:pos x="T2" y="T3"/>
                  </a:cxn>
                  <a:cxn ang="T12">
                    <a:pos x="T4" y="T5"/>
                  </a:cxn>
                  <a:cxn ang="T13">
                    <a:pos x="T6" y="T7"/>
                  </a:cxn>
                  <a:cxn ang="T14">
                    <a:pos x="T8" y="T9"/>
                  </a:cxn>
                </a:cxnLst>
                <a:rect l="T15" t="T16" r="T17" b="T18"/>
                <a:pathLst>
                  <a:path w="83" h="59">
                    <a:moveTo>
                      <a:pt x="83" y="7"/>
                    </a:moveTo>
                    <a:lnTo>
                      <a:pt x="0" y="0"/>
                    </a:lnTo>
                    <a:lnTo>
                      <a:pt x="77" y="59"/>
                    </a:lnTo>
                    <a:lnTo>
                      <a:pt x="83" y="7"/>
                    </a:lnTo>
                    <a:close/>
                  </a:path>
                </a:pathLst>
              </a:custGeom>
              <a:solidFill>
                <a:srgbClr val="000000"/>
              </a:solidFill>
              <a:ln w="9525">
                <a:noFill/>
                <a:round/>
                <a:headEnd/>
                <a:tailEnd/>
              </a:ln>
            </p:spPr>
            <p:txBody>
              <a:bodyPr/>
              <a:lstStyle/>
              <a:p>
                <a:endParaRPr lang="en-US"/>
              </a:p>
            </p:txBody>
          </p:sp>
          <p:sp>
            <p:nvSpPr>
              <p:cNvPr id="14457" name="Freeform 134"/>
              <p:cNvSpPr>
                <a:spLocks/>
              </p:cNvSpPr>
              <p:nvPr/>
            </p:nvSpPr>
            <p:spPr bwMode="auto">
              <a:xfrm>
                <a:off x="4658" y="2382"/>
                <a:ext cx="36" cy="57"/>
              </a:xfrm>
              <a:custGeom>
                <a:avLst/>
                <a:gdLst>
                  <a:gd name="T0" fmla="*/ 128 w 285"/>
                  <a:gd name="T1" fmla="*/ 458 h 459"/>
                  <a:gd name="T2" fmla="*/ 108 w 285"/>
                  <a:gd name="T3" fmla="*/ 452 h 459"/>
                  <a:gd name="T4" fmla="*/ 88 w 285"/>
                  <a:gd name="T5" fmla="*/ 441 h 459"/>
                  <a:gd name="T6" fmla="*/ 69 w 285"/>
                  <a:gd name="T7" fmla="*/ 426 h 459"/>
                  <a:gd name="T8" fmla="*/ 52 w 285"/>
                  <a:gd name="T9" fmla="*/ 406 h 459"/>
                  <a:gd name="T10" fmla="*/ 37 w 285"/>
                  <a:gd name="T11" fmla="*/ 383 h 459"/>
                  <a:gd name="T12" fmla="*/ 24 w 285"/>
                  <a:gd name="T13" fmla="*/ 357 h 459"/>
                  <a:gd name="T14" fmla="*/ 13 w 285"/>
                  <a:gd name="T15" fmla="*/ 328 h 459"/>
                  <a:gd name="T16" fmla="*/ 6 w 285"/>
                  <a:gd name="T17" fmla="*/ 297 h 459"/>
                  <a:gd name="T18" fmla="*/ 1 w 285"/>
                  <a:gd name="T19" fmla="*/ 264 h 459"/>
                  <a:gd name="T20" fmla="*/ 0 w 285"/>
                  <a:gd name="T21" fmla="*/ 229 h 459"/>
                  <a:gd name="T22" fmla="*/ 0 w 285"/>
                  <a:gd name="T23" fmla="*/ 207 h 459"/>
                  <a:gd name="T24" fmla="*/ 4 w 285"/>
                  <a:gd name="T25" fmla="*/ 174 h 459"/>
                  <a:gd name="T26" fmla="*/ 11 w 285"/>
                  <a:gd name="T27" fmla="*/ 141 h 459"/>
                  <a:gd name="T28" fmla="*/ 21 w 285"/>
                  <a:gd name="T29" fmla="*/ 112 h 459"/>
                  <a:gd name="T30" fmla="*/ 32 w 285"/>
                  <a:gd name="T31" fmla="*/ 85 h 459"/>
                  <a:gd name="T32" fmla="*/ 47 w 285"/>
                  <a:gd name="T33" fmla="*/ 61 h 459"/>
                  <a:gd name="T34" fmla="*/ 64 w 285"/>
                  <a:gd name="T35" fmla="*/ 41 h 459"/>
                  <a:gd name="T36" fmla="*/ 81 w 285"/>
                  <a:gd name="T37" fmla="*/ 24 h 459"/>
                  <a:gd name="T38" fmla="*/ 100 w 285"/>
                  <a:gd name="T39" fmla="*/ 12 h 459"/>
                  <a:gd name="T40" fmla="*/ 121 w 285"/>
                  <a:gd name="T41" fmla="*/ 3 h 459"/>
                  <a:gd name="T42" fmla="*/ 143 w 285"/>
                  <a:gd name="T43" fmla="*/ 0 h 459"/>
                  <a:gd name="T44" fmla="*/ 157 w 285"/>
                  <a:gd name="T45" fmla="*/ 2 h 459"/>
                  <a:gd name="T46" fmla="*/ 178 w 285"/>
                  <a:gd name="T47" fmla="*/ 9 h 459"/>
                  <a:gd name="T48" fmla="*/ 198 w 285"/>
                  <a:gd name="T49" fmla="*/ 19 h 459"/>
                  <a:gd name="T50" fmla="*/ 215 w 285"/>
                  <a:gd name="T51" fmla="*/ 35 h 459"/>
                  <a:gd name="T52" fmla="*/ 232 w 285"/>
                  <a:gd name="T53" fmla="*/ 54 h 459"/>
                  <a:gd name="T54" fmla="*/ 247 w 285"/>
                  <a:gd name="T55" fmla="*/ 77 h 459"/>
                  <a:gd name="T56" fmla="*/ 260 w 285"/>
                  <a:gd name="T57" fmla="*/ 103 h 459"/>
                  <a:gd name="T58" fmla="*/ 271 w 285"/>
                  <a:gd name="T59" fmla="*/ 132 h 459"/>
                  <a:gd name="T60" fmla="*/ 278 w 285"/>
                  <a:gd name="T61" fmla="*/ 162 h 459"/>
                  <a:gd name="T62" fmla="*/ 283 w 285"/>
                  <a:gd name="T63" fmla="*/ 196 h 459"/>
                  <a:gd name="T64" fmla="*/ 285 w 285"/>
                  <a:gd name="T65" fmla="*/ 229 h 459"/>
                  <a:gd name="T66" fmla="*/ 284 w 285"/>
                  <a:gd name="T67" fmla="*/ 253 h 459"/>
                  <a:gd name="T68" fmla="*/ 280 w 285"/>
                  <a:gd name="T69" fmla="*/ 287 h 459"/>
                  <a:gd name="T70" fmla="*/ 274 w 285"/>
                  <a:gd name="T71" fmla="*/ 318 h 459"/>
                  <a:gd name="T72" fmla="*/ 263 w 285"/>
                  <a:gd name="T73" fmla="*/ 347 h 459"/>
                  <a:gd name="T74" fmla="*/ 252 w 285"/>
                  <a:gd name="T75" fmla="*/ 374 h 459"/>
                  <a:gd name="T76" fmla="*/ 237 w 285"/>
                  <a:gd name="T77" fmla="*/ 398 h 459"/>
                  <a:gd name="T78" fmla="*/ 222 w 285"/>
                  <a:gd name="T79" fmla="*/ 419 h 459"/>
                  <a:gd name="T80" fmla="*/ 204 w 285"/>
                  <a:gd name="T81" fmla="*/ 436 h 459"/>
                  <a:gd name="T82" fmla="*/ 184 w 285"/>
                  <a:gd name="T83" fmla="*/ 449 h 459"/>
                  <a:gd name="T84" fmla="*/ 164 w 285"/>
                  <a:gd name="T85" fmla="*/ 457 h 459"/>
                  <a:gd name="T86" fmla="*/ 143 w 285"/>
                  <a:gd name="T87" fmla="*/ 459 h 45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85"/>
                  <a:gd name="T133" fmla="*/ 0 h 459"/>
                  <a:gd name="T134" fmla="*/ 285 w 285"/>
                  <a:gd name="T135" fmla="*/ 459 h 45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85" h="459">
                    <a:moveTo>
                      <a:pt x="143" y="459"/>
                    </a:moveTo>
                    <a:lnTo>
                      <a:pt x="136" y="459"/>
                    </a:lnTo>
                    <a:lnTo>
                      <a:pt x="128" y="458"/>
                    </a:lnTo>
                    <a:lnTo>
                      <a:pt x="121" y="457"/>
                    </a:lnTo>
                    <a:lnTo>
                      <a:pt x="114" y="455"/>
                    </a:lnTo>
                    <a:lnTo>
                      <a:pt x="108" y="452"/>
                    </a:lnTo>
                    <a:lnTo>
                      <a:pt x="100" y="449"/>
                    </a:lnTo>
                    <a:lnTo>
                      <a:pt x="94" y="445"/>
                    </a:lnTo>
                    <a:lnTo>
                      <a:pt x="88" y="441"/>
                    </a:lnTo>
                    <a:lnTo>
                      <a:pt x="81" y="436"/>
                    </a:lnTo>
                    <a:lnTo>
                      <a:pt x="75" y="431"/>
                    </a:lnTo>
                    <a:lnTo>
                      <a:pt x="69" y="426"/>
                    </a:lnTo>
                    <a:lnTo>
                      <a:pt x="64" y="419"/>
                    </a:lnTo>
                    <a:lnTo>
                      <a:pt x="57" y="413"/>
                    </a:lnTo>
                    <a:lnTo>
                      <a:pt x="52" y="406"/>
                    </a:lnTo>
                    <a:lnTo>
                      <a:pt x="47" y="398"/>
                    </a:lnTo>
                    <a:lnTo>
                      <a:pt x="42" y="391"/>
                    </a:lnTo>
                    <a:lnTo>
                      <a:pt x="37" y="383"/>
                    </a:lnTo>
                    <a:lnTo>
                      <a:pt x="32" y="374"/>
                    </a:lnTo>
                    <a:lnTo>
                      <a:pt x="28" y="366"/>
                    </a:lnTo>
                    <a:lnTo>
                      <a:pt x="24" y="357"/>
                    </a:lnTo>
                    <a:lnTo>
                      <a:pt x="21" y="347"/>
                    </a:lnTo>
                    <a:lnTo>
                      <a:pt x="16" y="338"/>
                    </a:lnTo>
                    <a:lnTo>
                      <a:pt x="13" y="328"/>
                    </a:lnTo>
                    <a:lnTo>
                      <a:pt x="11" y="318"/>
                    </a:lnTo>
                    <a:lnTo>
                      <a:pt x="8" y="307"/>
                    </a:lnTo>
                    <a:lnTo>
                      <a:pt x="6" y="297"/>
                    </a:lnTo>
                    <a:lnTo>
                      <a:pt x="4" y="287"/>
                    </a:lnTo>
                    <a:lnTo>
                      <a:pt x="2" y="275"/>
                    </a:lnTo>
                    <a:lnTo>
                      <a:pt x="1" y="264"/>
                    </a:lnTo>
                    <a:lnTo>
                      <a:pt x="0" y="253"/>
                    </a:lnTo>
                    <a:lnTo>
                      <a:pt x="0" y="242"/>
                    </a:lnTo>
                    <a:lnTo>
                      <a:pt x="0" y="229"/>
                    </a:lnTo>
                    <a:lnTo>
                      <a:pt x="0" y="218"/>
                    </a:lnTo>
                    <a:lnTo>
                      <a:pt x="0" y="207"/>
                    </a:lnTo>
                    <a:lnTo>
                      <a:pt x="1" y="196"/>
                    </a:lnTo>
                    <a:lnTo>
                      <a:pt x="2" y="184"/>
                    </a:lnTo>
                    <a:lnTo>
                      <a:pt x="4" y="174"/>
                    </a:lnTo>
                    <a:lnTo>
                      <a:pt x="6" y="162"/>
                    </a:lnTo>
                    <a:lnTo>
                      <a:pt x="8" y="152"/>
                    </a:lnTo>
                    <a:lnTo>
                      <a:pt x="11" y="141"/>
                    </a:lnTo>
                    <a:lnTo>
                      <a:pt x="13" y="132"/>
                    </a:lnTo>
                    <a:lnTo>
                      <a:pt x="16" y="121"/>
                    </a:lnTo>
                    <a:lnTo>
                      <a:pt x="21" y="112"/>
                    </a:lnTo>
                    <a:lnTo>
                      <a:pt x="24" y="103"/>
                    </a:lnTo>
                    <a:lnTo>
                      <a:pt x="28" y="94"/>
                    </a:lnTo>
                    <a:lnTo>
                      <a:pt x="32" y="85"/>
                    </a:lnTo>
                    <a:lnTo>
                      <a:pt x="37" y="77"/>
                    </a:lnTo>
                    <a:lnTo>
                      <a:pt x="42" y="69"/>
                    </a:lnTo>
                    <a:lnTo>
                      <a:pt x="47" y="61"/>
                    </a:lnTo>
                    <a:lnTo>
                      <a:pt x="52" y="54"/>
                    </a:lnTo>
                    <a:lnTo>
                      <a:pt x="57" y="47"/>
                    </a:lnTo>
                    <a:lnTo>
                      <a:pt x="64" y="41"/>
                    </a:lnTo>
                    <a:lnTo>
                      <a:pt x="69" y="35"/>
                    </a:lnTo>
                    <a:lnTo>
                      <a:pt x="75" y="29"/>
                    </a:lnTo>
                    <a:lnTo>
                      <a:pt x="81" y="24"/>
                    </a:lnTo>
                    <a:lnTo>
                      <a:pt x="88" y="19"/>
                    </a:lnTo>
                    <a:lnTo>
                      <a:pt x="94" y="15"/>
                    </a:lnTo>
                    <a:lnTo>
                      <a:pt x="100" y="12"/>
                    </a:lnTo>
                    <a:lnTo>
                      <a:pt x="108" y="9"/>
                    </a:lnTo>
                    <a:lnTo>
                      <a:pt x="114" y="5"/>
                    </a:lnTo>
                    <a:lnTo>
                      <a:pt x="121" y="3"/>
                    </a:lnTo>
                    <a:lnTo>
                      <a:pt x="128" y="2"/>
                    </a:lnTo>
                    <a:lnTo>
                      <a:pt x="136" y="1"/>
                    </a:lnTo>
                    <a:lnTo>
                      <a:pt x="143" y="0"/>
                    </a:lnTo>
                    <a:lnTo>
                      <a:pt x="149" y="1"/>
                    </a:lnTo>
                    <a:lnTo>
                      <a:pt x="157" y="2"/>
                    </a:lnTo>
                    <a:lnTo>
                      <a:pt x="164" y="3"/>
                    </a:lnTo>
                    <a:lnTo>
                      <a:pt x="170" y="5"/>
                    </a:lnTo>
                    <a:lnTo>
                      <a:pt x="178" y="9"/>
                    </a:lnTo>
                    <a:lnTo>
                      <a:pt x="184" y="12"/>
                    </a:lnTo>
                    <a:lnTo>
                      <a:pt x="190" y="15"/>
                    </a:lnTo>
                    <a:lnTo>
                      <a:pt x="198" y="19"/>
                    </a:lnTo>
                    <a:lnTo>
                      <a:pt x="204" y="24"/>
                    </a:lnTo>
                    <a:lnTo>
                      <a:pt x="209" y="29"/>
                    </a:lnTo>
                    <a:lnTo>
                      <a:pt x="215" y="35"/>
                    </a:lnTo>
                    <a:lnTo>
                      <a:pt x="222" y="41"/>
                    </a:lnTo>
                    <a:lnTo>
                      <a:pt x="227" y="47"/>
                    </a:lnTo>
                    <a:lnTo>
                      <a:pt x="232" y="54"/>
                    </a:lnTo>
                    <a:lnTo>
                      <a:pt x="237" y="61"/>
                    </a:lnTo>
                    <a:lnTo>
                      <a:pt x="243" y="69"/>
                    </a:lnTo>
                    <a:lnTo>
                      <a:pt x="247" y="77"/>
                    </a:lnTo>
                    <a:lnTo>
                      <a:pt x="252" y="85"/>
                    </a:lnTo>
                    <a:lnTo>
                      <a:pt x="256" y="94"/>
                    </a:lnTo>
                    <a:lnTo>
                      <a:pt x="260" y="103"/>
                    </a:lnTo>
                    <a:lnTo>
                      <a:pt x="263" y="112"/>
                    </a:lnTo>
                    <a:lnTo>
                      <a:pt x="268" y="121"/>
                    </a:lnTo>
                    <a:lnTo>
                      <a:pt x="271" y="132"/>
                    </a:lnTo>
                    <a:lnTo>
                      <a:pt x="274" y="141"/>
                    </a:lnTo>
                    <a:lnTo>
                      <a:pt x="276" y="152"/>
                    </a:lnTo>
                    <a:lnTo>
                      <a:pt x="278" y="162"/>
                    </a:lnTo>
                    <a:lnTo>
                      <a:pt x="280" y="174"/>
                    </a:lnTo>
                    <a:lnTo>
                      <a:pt x="282" y="184"/>
                    </a:lnTo>
                    <a:lnTo>
                      <a:pt x="283" y="196"/>
                    </a:lnTo>
                    <a:lnTo>
                      <a:pt x="284" y="207"/>
                    </a:lnTo>
                    <a:lnTo>
                      <a:pt x="284" y="218"/>
                    </a:lnTo>
                    <a:lnTo>
                      <a:pt x="285" y="229"/>
                    </a:lnTo>
                    <a:lnTo>
                      <a:pt x="284" y="242"/>
                    </a:lnTo>
                    <a:lnTo>
                      <a:pt x="284" y="253"/>
                    </a:lnTo>
                    <a:lnTo>
                      <a:pt x="283" y="264"/>
                    </a:lnTo>
                    <a:lnTo>
                      <a:pt x="282" y="275"/>
                    </a:lnTo>
                    <a:lnTo>
                      <a:pt x="280" y="287"/>
                    </a:lnTo>
                    <a:lnTo>
                      <a:pt x="278" y="297"/>
                    </a:lnTo>
                    <a:lnTo>
                      <a:pt x="276" y="307"/>
                    </a:lnTo>
                    <a:lnTo>
                      <a:pt x="274" y="318"/>
                    </a:lnTo>
                    <a:lnTo>
                      <a:pt x="271" y="328"/>
                    </a:lnTo>
                    <a:lnTo>
                      <a:pt x="268" y="338"/>
                    </a:lnTo>
                    <a:lnTo>
                      <a:pt x="263" y="347"/>
                    </a:lnTo>
                    <a:lnTo>
                      <a:pt x="260" y="357"/>
                    </a:lnTo>
                    <a:lnTo>
                      <a:pt x="256" y="366"/>
                    </a:lnTo>
                    <a:lnTo>
                      <a:pt x="252" y="374"/>
                    </a:lnTo>
                    <a:lnTo>
                      <a:pt x="247" y="383"/>
                    </a:lnTo>
                    <a:lnTo>
                      <a:pt x="243" y="391"/>
                    </a:lnTo>
                    <a:lnTo>
                      <a:pt x="237" y="398"/>
                    </a:lnTo>
                    <a:lnTo>
                      <a:pt x="232" y="406"/>
                    </a:lnTo>
                    <a:lnTo>
                      <a:pt x="227" y="413"/>
                    </a:lnTo>
                    <a:lnTo>
                      <a:pt x="222" y="419"/>
                    </a:lnTo>
                    <a:lnTo>
                      <a:pt x="215" y="426"/>
                    </a:lnTo>
                    <a:lnTo>
                      <a:pt x="209" y="431"/>
                    </a:lnTo>
                    <a:lnTo>
                      <a:pt x="204" y="436"/>
                    </a:lnTo>
                    <a:lnTo>
                      <a:pt x="198" y="441"/>
                    </a:lnTo>
                    <a:lnTo>
                      <a:pt x="190" y="445"/>
                    </a:lnTo>
                    <a:lnTo>
                      <a:pt x="184" y="449"/>
                    </a:lnTo>
                    <a:lnTo>
                      <a:pt x="178" y="452"/>
                    </a:lnTo>
                    <a:lnTo>
                      <a:pt x="170" y="455"/>
                    </a:lnTo>
                    <a:lnTo>
                      <a:pt x="164" y="457"/>
                    </a:lnTo>
                    <a:lnTo>
                      <a:pt x="157" y="458"/>
                    </a:lnTo>
                    <a:lnTo>
                      <a:pt x="149" y="459"/>
                    </a:lnTo>
                    <a:lnTo>
                      <a:pt x="143" y="459"/>
                    </a:lnTo>
                    <a:close/>
                  </a:path>
                </a:pathLst>
              </a:custGeom>
              <a:solidFill>
                <a:srgbClr val="000000"/>
              </a:solidFill>
              <a:ln w="9525">
                <a:noFill/>
                <a:round/>
                <a:headEnd/>
                <a:tailEnd/>
              </a:ln>
            </p:spPr>
            <p:txBody>
              <a:bodyPr/>
              <a:lstStyle/>
              <a:p>
                <a:endParaRPr lang="en-US"/>
              </a:p>
            </p:txBody>
          </p:sp>
          <p:sp>
            <p:nvSpPr>
              <p:cNvPr id="14458" name="Freeform 135"/>
              <p:cNvSpPr>
                <a:spLocks/>
              </p:cNvSpPr>
              <p:nvPr/>
            </p:nvSpPr>
            <p:spPr bwMode="auto">
              <a:xfrm>
                <a:off x="4656" y="2381"/>
                <a:ext cx="36" cy="58"/>
              </a:xfrm>
              <a:custGeom>
                <a:avLst/>
                <a:gdLst>
                  <a:gd name="T0" fmla="*/ 130 w 291"/>
                  <a:gd name="T1" fmla="*/ 463 h 464"/>
                  <a:gd name="T2" fmla="*/ 109 w 291"/>
                  <a:gd name="T3" fmla="*/ 457 h 464"/>
                  <a:gd name="T4" fmla="*/ 88 w 291"/>
                  <a:gd name="T5" fmla="*/ 446 h 464"/>
                  <a:gd name="T6" fmla="*/ 69 w 291"/>
                  <a:gd name="T7" fmla="*/ 431 h 464"/>
                  <a:gd name="T8" fmla="*/ 52 w 291"/>
                  <a:gd name="T9" fmla="*/ 411 h 464"/>
                  <a:gd name="T10" fmla="*/ 37 w 291"/>
                  <a:gd name="T11" fmla="*/ 388 h 464"/>
                  <a:gd name="T12" fmla="*/ 24 w 291"/>
                  <a:gd name="T13" fmla="*/ 362 h 464"/>
                  <a:gd name="T14" fmla="*/ 13 w 291"/>
                  <a:gd name="T15" fmla="*/ 332 h 464"/>
                  <a:gd name="T16" fmla="*/ 6 w 291"/>
                  <a:gd name="T17" fmla="*/ 301 h 464"/>
                  <a:gd name="T18" fmla="*/ 1 w 291"/>
                  <a:gd name="T19" fmla="*/ 268 h 464"/>
                  <a:gd name="T20" fmla="*/ 0 w 291"/>
                  <a:gd name="T21" fmla="*/ 232 h 464"/>
                  <a:gd name="T22" fmla="*/ 0 w 291"/>
                  <a:gd name="T23" fmla="*/ 209 h 464"/>
                  <a:gd name="T24" fmla="*/ 4 w 291"/>
                  <a:gd name="T25" fmla="*/ 176 h 464"/>
                  <a:gd name="T26" fmla="*/ 10 w 291"/>
                  <a:gd name="T27" fmla="*/ 143 h 464"/>
                  <a:gd name="T28" fmla="*/ 21 w 291"/>
                  <a:gd name="T29" fmla="*/ 113 h 464"/>
                  <a:gd name="T30" fmla="*/ 32 w 291"/>
                  <a:gd name="T31" fmla="*/ 86 h 464"/>
                  <a:gd name="T32" fmla="*/ 47 w 291"/>
                  <a:gd name="T33" fmla="*/ 62 h 464"/>
                  <a:gd name="T34" fmla="*/ 64 w 291"/>
                  <a:gd name="T35" fmla="*/ 41 h 464"/>
                  <a:gd name="T36" fmla="*/ 81 w 291"/>
                  <a:gd name="T37" fmla="*/ 24 h 464"/>
                  <a:gd name="T38" fmla="*/ 101 w 291"/>
                  <a:gd name="T39" fmla="*/ 12 h 464"/>
                  <a:gd name="T40" fmla="*/ 122 w 291"/>
                  <a:gd name="T41" fmla="*/ 3 h 464"/>
                  <a:gd name="T42" fmla="*/ 145 w 291"/>
                  <a:gd name="T43" fmla="*/ 0 h 464"/>
                  <a:gd name="T44" fmla="*/ 160 w 291"/>
                  <a:gd name="T45" fmla="*/ 2 h 464"/>
                  <a:gd name="T46" fmla="*/ 181 w 291"/>
                  <a:gd name="T47" fmla="*/ 8 h 464"/>
                  <a:gd name="T48" fmla="*/ 201 w 291"/>
                  <a:gd name="T49" fmla="*/ 19 h 464"/>
                  <a:gd name="T50" fmla="*/ 220 w 291"/>
                  <a:gd name="T51" fmla="*/ 35 h 464"/>
                  <a:gd name="T52" fmla="*/ 237 w 291"/>
                  <a:gd name="T53" fmla="*/ 54 h 464"/>
                  <a:gd name="T54" fmla="*/ 252 w 291"/>
                  <a:gd name="T55" fmla="*/ 77 h 464"/>
                  <a:gd name="T56" fmla="*/ 266 w 291"/>
                  <a:gd name="T57" fmla="*/ 104 h 464"/>
                  <a:gd name="T58" fmla="*/ 276 w 291"/>
                  <a:gd name="T59" fmla="*/ 133 h 464"/>
                  <a:gd name="T60" fmla="*/ 283 w 291"/>
                  <a:gd name="T61" fmla="*/ 164 h 464"/>
                  <a:gd name="T62" fmla="*/ 289 w 291"/>
                  <a:gd name="T63" fmla="*/ 198 h 464"/>
                  <a:gd name="T64" fmla="*/ 291 w 291"/>
                  <a:gd name="T65" fmla="*/ 232 h 464"/>
                  <a:gd name="T66" fmla="*/ 290 w 291"/>
                  <a:gd name="T67" fmla="*/ 256 h 464"/>
                  <a:gd name="T68" fmla="*/ 286 w 291"/>
                  <a:gd name="T69" fmla="*/ 290 h 464"/>
                  <a:gd name="T70" fmla="*/ 278 w 291"/>
                  <a:gd name="T71" fmla="*/ 322 h 464"/>
                  <a:gd name="T72" fmla="*/ 269 w 291"/>
                  <a:gd name="T73" fmla="*/ 352 h 464"/>
                  <a:gd name="T74" fmla="*/ 257 w 291"/>
                  <a:gd name="T75" fmla="*/ 379 h 464"/>
                  <a:gd name="T76" fmla="*/ 243 w 291"/>
                  <a:gd name="T77" fmla="*/ 403 h 464"/>
                  <a:gd name="T78" fmla="*/ 226 w 291"/>
                  <a:gd name="T79" fmla="*/ 424 h 464"/>
                  <a:gd name="T80" fmla="*/ 207 w 291"/>
                  <a:gd name="T81" fmla="*/ 441 h 464"/>
                  <a:gd name="T82" fmla="*/ 188 w 291"/>
                  <a:gd name="T83" fmla="*/ 454 h 464"/>
                  <a:gd name="T84" fmla="*/ 166 w 291"/>
                  <a:gd name="T85" fmla="*/ 462 h 464"/>
                  <a:gd name="T86" fmla="*/ 145 w 291"/>
                  <a:gd name="T87" fmla="*/ 464 h 4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4"/>
                  <a:gd name="T134" fmla="*/ 291 w 291"/>
                  <a:gd name="T135" fmla="*/ 464 h 46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4">
                    <a:moveTo>
                      <a:pt x="145" y="464"/>
                    </a:moveTo>
                    <a:lnTo>
                      <a:pt x="137" y="464"/>
                    </a:lnTo>
                    <a:lnTo>
                      <a:pt x="130" y="463"/>
                    </a:lnTo>
                    <a:lnTo>
                      <a:pt x="122" y="462"/>
                    </a:lnTo>
                    <a:lnTo>
                      <a:pt x="115" y="460"/>
                    </a:lnTo>
                    <a:lnTo>
                      <a:pt x="109" y="457"/>
                    </a:lnTo>
                    <a:lnTo>
                      <a:pt x="101" y="454"/>
                    </a:lnTo>
                    <a:lnTo>
                      <a:pt x="95" y="451"/>
                    </a:lnTo>
                    <a:lnTo>
                      <a:pt x="88" y="446"/>
                    </a:lnTo>
                    <a:lnTo>
                      <a:pt x="81" y="441"/>
                    </a:lnTo>
                    <a:lnTo>
                      <a:pt x="75" y="436"/>
                    </a:lnTo>
                    <a:lnTo>
                      <a:pt x="69" y="431"/>
                    </a:lnTo>
                    <a:lnTo>
                      <a:pt x="64" y="424"/>
                    </a:lnTo>
                    <a:lnTo>
                      <a:pt x="57" y="418"/>
                    </a:lnTo>
                    <a:lnTo>
                      <a:pt x="52" y="411"/>
                    </a:lnTo>
                    <a:lnTo>
                      <a:pt x="47" y="403"/>
                    </a:lnTo>
                    <a:lnTo>
                      <a:pt x="42" y="396"/>
                    </a:lnTo>
                    <a:lnTo>
                      <a:pt x="37" y="388"/>
                    </a:lnTo>
                    <a:lnTo>
                      <a:pt x="32" y="379"/>
                    </a:lnTo>
                    <a:lnTo>
                      <a:pt x="28" y="371"/>
                    </a:lnTo>
                    <a:lnTo>
                      <a:pt x="24" y="362"/>
                    </a:lnTo>
                    <a:lnTo>
                      <a:pt x="21" y="352"/>
                    </a:lnTo>
                    <a:lnTo>
                      <a:pt x="16" y="343"/>
                    </a:lnTo>
                    <a:lnTo>
                      <a:pt x="13" y="332"/>
                    </a:lnTo>
                    <a:lnTo>
                      <a:pt x="10" y="322"/>
                    </a:lnTo>
                    <a:lnTo>
                      <a:pt x="8" y="312"/>
                    </a:lnTo>
                    <a:lnTo>
                      <a:pt x="6" y="301"/>
                    </a:lnTo>
                    <a:lnTo>
                      <a:pt x="4" y="290"/>
                    </a:lnTo>
                    <a:lnTo>
                      <a:pt x="2" y="279"/>
                    </a:lnTo>
                    <a:lnTo>
                      <a:pt x="1" y="268"/>
                    </a:lnTo>
                    <a:lnTo>
                      <a:pt x="0" y="256"/>
                    </a:lnTo>
                    <a:lnTo>
                      <a:pt x="0" y="245"/>
                    </a:lnTo>
                    <a:lnTo>
                      <a:pt x="0" y="232"/>
                    </a:lnTo>
                    <a:lnTo>
                      <a:pt x="0" y="221"/>
                    </a:lnTo>
                    <a:lnTo>
                      <a:pt x="0" y="209"/>
                    </a:lnTo>
                    <a:lnTo>
                      <a:pt x="1" y="198"/>
                    </a:lnTo>
                    <a:lnTo>
                      <a:pt x="2" y="186"/>
                    </a:lnTo>
                    <a:lnTo>
                      <a:pt x="4" y="176"/>
                    </a:lnTo>
                    <a:lnTo>
                      <a:pt x="6" y="164"/>
                    </a:lnTo>
                    <a:lnTo>
                      <a:pt x="8" y="154"/>
                    </a:lnTo>
                    <a:lnTo>
                      <a:pt x="10" y="143"/>
                    </a:lnTo>
                    <a:lnTo>
                      <a:pt x="13" y="133"/>
                    </a:lnTo>
                    <a:lnTo>
                      <a:pt x="16" y="122"/>
                    </a:lnTo>
                    <a:lnTo>
                      <a:pt x="21" y="113"/>
                    </a:lnTo>
                    <a:lnTo>
                      <a:pt x="24" y="104"/>
                    </a:lnTo>
                    <a:lnTo>
                      <a:pt x="28" y="94"/>
                    </a:lnTo>
                    <a:lnTo>
                      <a:pt x="32" y="86"/>
                    </a:lnTo>
                    <a:lnTo>
                      <a:pt x="37" y="77"/>
                    </a:lnTo>
                    <a:lnTo>
                      <a:pt x="42" y="69"/>
                    </a:lnTo>
                    <a:lnTo>
                      <a:pt x="47" y="62"/>
                    </a:lnTo>
                    <a:lnTo>
                      <a:pt x="52" y="54"/>
                    </a:lnTo>
                    <a:lnTo>
                      <a:pt x="57" y="47"/>
                    </a:lnTo>
                    <a:lnTo>
                      <a:pt x="64" y="41"/>
                    </a:lnTo>
                    <a:lnTo>
                      <a:pt x="69" y="35"/>
                    </a:lnTo>
                    <a:lnTo>
                      <a:pt x="75" y="29"/>
                    </a:lnTo>
                    <a:lnTo>
                      <a:pt x="81" y="24"/>
                    </a:lnTo>
                    <a:lnTo>
                      <a:pt x="88" y="19"/>
                    </a:lnTo>
                    <a:lnTo>
                      <a:pt x="95" y="15"/>
                    </a:lnTo>
                    <a:lnTo>
                      <a:pt x="101" y="12"/>
                    </a:lnTo>
                    <a:lnTo>
                      <a:pt x="109" y="8"/>
                    </a:lnTo>
                    <a:lnTo>
                      <a:pt x="115" y="5"/>
                    </a:lnTo>
                    <a:lnTo>
                      <a:pt x="122" y="3"/>
                    </a:lnTo>
                    <a:lnTo>
                      <a:pt x="130" y="2"/>
                    </a:lnTo>
                    <a:lnTo>
                      <a:pt x="137" y="1"/>
                    </a:lnTo>
                    <a:lnTo>
                      <a:pt x="145" y="0"/>
                    </a:lnTo>
                    <a:lnTo>
                      <a:pt x="153" y="1"/>
                    </a:lnTo>
                    <a:lnTo>
                      <a:pt x="160" y="2"/>
                    </a:lnTo>
                    <a:lnTo>
                      <a:pt x="166" y="3"/>
                    </a:lnTo>
                    <a:lnTo>
                      <a:pt x="174" y="5"/>
                    </a:lnTo>
                    <a:lnTo>
                      <a:pt x="181" y="8"/>
                    </a:lnTo>
                    <a:lnTo>
                      <a:pt x="188" y="12"/>
                    </a:lnTo>
                    <a:lnTo>
                      <a:pt x="194" y="15"/>
                    </a:lnTo>
                    <a:lnTo>
                      <a:pt x="201" y="19"/>
                    </a:lnTo>
                    <a:lnTo>
                      <a:pt x="207" y="24"/>
                    </a:lnTo>
                    <a:lnTo>
                      <a:pt x="213" y="29"/>
                    </a:lnTo>
                    <a:lnTo>
                      <a:pt x="220" y="35"/>
                    </a:lnTo>
                    <a:lnTo>
                      <a:pt x="226" y="41"/>
                    </a:lnTo>
                    <a:lnTo>
                      <a:pt x="231" y="47"/>
                    </a:lnTo>
                    <a:lnTo>
                      <a:pt x="237" y="54"/>
                    </a:lnTo>
                    <a:lnTo>
                      <a:pt x="243" y="62"/>
                    </a:lnTo>
                    <a:lnTo>
                      <a:pt x="248" y="69"/>
                    </a:lnTo>
                    <a:lnTo>
                      <a:pt x="252" y="77"/>
                    </a:lnTo>
                    <a:lnTo>
                      <a:pt x="257" y="86"/>
                    </a:lnTo>
                    <a:lnTo>
                      <a:pt x="261" y="94"/>
                    </a:lnTo>
                    <a:lnTo>
                      <a:pt x="266" y="104"/>
                    </a:lnTo>
                    <a:lnTo>
                      <a:pt x="269" y="113"/>
                    </a:lnTo>
                    <a:lnTo>
                      <a:pt x="273" y="122"/>
                    </a:lnTo>
                    <a:lnTo>
                      <a:pt x="276" y="133"/>
                    </a:lnTo>
                    <a:lnTo>
                      <a:pt x="278" y="143"/>
                    </a:lnTo>
                    <a:lnTo>
                      <a:pt x="281" y="154"/>
                    </a:lnTo>
                    <a:lnTo>
                      <a:pt x="283" y="164"/>
                    </a:lnTo>
                    <a:lnTo>
                      <a:pt x="286" y="176"/>
                    </a:lnTo>
                    <a:lnTo>
                      <a:pt x="288" y="186"/>
                    </a:lnTo>
                    <a:lnTo>
                      <a:pt x="289" y="198"/>
                    </a:lnTo>
                    <a:lnTo>
                      <a:pt x="290" y="209"/>
                    </a:lnTo>
                    <a:lnTo>
                      <a:pt x="290" y="221"/>
                    </a:lnTo>
                    <a:lnTo>
                      <a:pt x="291" y="232"/>
                    </a:lnTo>
                    <a:lnTo>
                      <a:pt x="290" y="245"/>
                    </a:lnTo>
                    <a:lnTo>
                      <a:pt x="290" y="256"/>
                    </a:lnTo>
                    <a:lnTo>
                      <a:pt x="289" y="268"/>
                    </a:lnTo>
                    <a:lnTo>
                      <a:pt x="288" y="279"/>
                    </a:lnTo>
                    <a:lnTo>
                      <a:pt x="286" y="290"/>
                    </a:lnTo>
                    <a:lnTo>
                      <a:pt x="283" y="301"/>
                    </a:lnTo>
                    <a:lnTo>
                      <a:pt x="281" y="312"/>
                    </a:lnTo>
                    <a:lnTo>
                      <a:pt x="278" y="322"/>
                    </a:lnTo>
                    <a:lnTo>
                      <a:pt x="276" y="332"/>
                    </a:lnTo>
                    <a:lnTo>
                      <a:pt x="273" y="343"/>
                    </a:lnTo>
                    <a:lnTo>
                      <a:pt x="269" y="352"/>
                    </a:lnTo>
                    <a:lnTo>
                      <a:pt x="266" y="362"/>
                    </a:lnTo>
                    <a:lnTo>
                      <a:pt x="261" y="371"/>
                    </a:lnTo>
                    <a:lnTo>
                      <a:pt x="257" y="379"/>
                    </a:lnTo>
                    <a:lnTo>
                      <a:pt x="252" y="388"/>
                    </a:lnTo>
                    <a:lnTo>
                      <a:pt x="248" y="396"/>
                    </a:lnTo>
                    <a:lnTo>
                      <a:pt x="243" y="403"/>
                    </a:lnTo>
                    <a:lnTo>
                      <a:pt x="237" y="411"/>
                    </a:lnTo>
                    <a:lnTo>
                      <a:pt x="231" y="418"/>
                    </a:lnTo>
                    <a:lnTo>
                      <a:pt x="226" y="424"/>
                    </a:lnTo>
                    <a:lnTo>
                      <a:pt x="220" y="431"/>
                    </a:lnTo>
                    <a:lnTo>
                      <a:pt x="213" y="436"/>
                    </a:lnTo>
                    <a:lnTo>
                      <a:pt x="207" y="441"/>
                    </a:lnTo>
                    <a:lnTo>
                      <a:pt x="201" y="446"/>
                    </a:lnTo>
                    <a:lnTo>
                      <a:pt x="194" y="451"/>
                    </a:lnTo>
                    <a:lnTo>
                      <a:pt x="188" y="454"/>
                    </a:lnTo>
                    <a:lnTo>
                      <a:pt x="181" y="457"/>
                    </a:lnTo>
                    <a:lnTo>
                      <a:pt x="174" y="460"/>
                    </a:lnTo>
                    <a:lnTo>
                      <a:pt x="166" y="462"/>
                    </a:lnTo>
                    <a:lnTo>
                      <a:pt x="160" y="463"/>
                    </a:lnTo>
                    <a:lnTo>
                      <a:pt x="153" y="464"/>
                    </a:lnTo>
                    <a:lnTo>
                      <a:pt x="145" y="464"/>
                    </a:lnTo>
                    <a:close/>
                  </a:path>
                </a:pathLst>
              </a:custGeom>
              <a:solidFill>
                <a:srgbClr val="000000"/>
              </a:solidFill>
              <a:ln w="9525">
                <a:noFill/>
                <a:round/>
                <a:headEnd/>
                <a:tailEnd/>
              </a:ln>
            </p:spPr>
            <p:txBody>
              <a:bodyPr/>
              <a:lstStyle/>
              <a:p>
                <a:endParaRPr lang="en-US"/>
              </a:p>
            </p:txBody>
          </p:sp>
          <p:sp>
            <p:nvSpPr>
              <p:cNvPr id="14459" name="Freeform 136"/>
              <p:cNvSpPr>
                <a:spLocks/>
              </p:cNvSpPr>
              <p:nvPr/>
            </p:nvSpPr>
            <p:spPr bwMode="auto">
              <a:xfrm>
                <a:off x="4657" y="2372"/>
                <a:ext cx="10" cy="6"/>
              </a:xfrm>
              <a:custGeom>
                <a:avLst/>
                <a:gdLst>
                  <a:gd name="T0" fmla="*/ 80 w 80"/>
                  <a:gd name="T1" fmla="*/ 2 h 51"/>
                  <a:gd name="T2" fmla="*/ 0 w 80"/>
                  <a:gd name="T3" fmla="*/ 0 h 51"/>
                  <a:gd name="T4" fmla="*/ 61 w 80"/>
                  <a:gd name="T5" fmla="*/ 51 h 51"/>
                  <a:gd name="T6" fmla="*/ 80 w 80"/>
                  <a:gd name="T7" fmla="*/ 2 h 51"/>
                  <a:gd name="T8" fmla="*/ 80 w 80"/>
                  <a:gd name="T9" fmla="*/ 2 h 51"/>
                  <a:gd name="T10" fmla="*/ 0 60000 65536"/>
                  <a:gd name="T11" fmla="*/ 0 60000 65536"/>
                  <a:gd name="T12" fmla="*/ 0 60000 65536"/>
                  <a:gd name="T13" fmla="*/ 0 60000 65536"/>
                  <a:gd name="T14" fmla="*/ 0 60000 65536"/>
                  <a:gd name="T15" fmla="*/ 0 w 80"/>
                  <a:gd name="T16" fmla="*/ 0 h 51"/>
                  <a:gd name="T17" fmla="*/ 80 w 80"/>
                  <a:gd name="T18" fmla="*/ 51 h 51"/>
                </a:gdLst>
                <a:ahLst/>
                <a:cxnLst>
                  <a:cxn ang="T10">
                    <a:pos x="T0" y="T1"/>
                  </a:cxn>
                  <a:cxn ang="T11">
                    <a:pos x="T2" y="T3"/>
                  </a:cxn>
                  <a:cxn ang="T12">
                    <a:pos x="T4" y="T5"/>
                  </a:cxn>
                  <a:cxn ang="T13">
                    <a:pos x="T6" y="T7"/>
                  </a:cxn>
                  <a:cxn ang="T14">
                    <a:pos x="T8" y="T9"/>
                  </a:cxn>
                </a:cxnLst>
                <a:rect l="T15" t="T16" r="T17" b="T18"/>
                <a:pathLst>
                  <a:path w="80" h="51">
                    <a:moveTo>
                      <a:pt x="80" y="2"/>
                    </a:moveTo>
                    <a:lnTo>
                      <a:pt x="0" y="0"/>
                    </a:lnTo>
                    <a:lnTo>
                      <a:pt x="61" y="51"/>
                    </a:lnTo>
                    <a:lnTo>
                      <a:pt x="80" y="2"/>
                    </a:lnTo>
                    <a:close/>
                  </a:path>
                </a:pathLst>
              </a:custGeom>
              <a:solidFill>
                <a:srgbClr val="000000"/>
              </a:solidFill>
              <a:ln w="9525">
                <a:noFill/>
                <a:round/>
                <a:headEnd/>
                <a:tailEnd/>
              </a:ln>
            </p:spPr>
            <p:txBody>
              <a:bodyPr/>
              <a:lstStyle/>
              <a:p>
                <a:endParaRPr lang="en-US"/>
              </a:p>
            </p:txBody>
          </p:sp>
          <p:sp>
            <p:nvSpPr>
              <p:cNvPr id="14460" name="Freeform 137"/>
              <p:cNvSpPr>
                <a:spLocks/>
              </p:cNvSpPr>
              <p:nvPr/>
            </p:nvSpPr>
            <p:spPr bwMode="auto">
              <a:xfrm>
                <a:off x="4637" y="2372"/>
                <a:ext cx="37" cy="59"/>
              </a:xfrm>
              <a:custGeom>
                <a:avLst/>
                <a:gdLst>
                  <a:gd name="T0" fmla="*/ 132 w 296"/>
                  <a:gd name="T1" fmla="*/ 471 h 472"/>
                  <a:gd name="T2" fmla="*/ 111 w 296"/>
                  <a:gd name="T3" fmla="*/ 465 h 472"/>
                  <a:gd name="T4" fmla="*/ 90 w 296"/>
                  <a:gd name="T5" fmla="*/ 453 h 472"/>
                  <a:gd name="T6" fmla="*/ 71 w 296"/>
                  <a:gd name="T7" fmla="*/ 438 h 472"/>
                  <a:gd name="T8" fmla="*/ 54 w 296"/>
                  <a:gd name="T9" fmla="*/ 418 h 472"/>
                  <a:gd name="T10" fmla="*/ 39 w 296"/>
                  <a:gd name="T11" fmla="*/ 395 h 472"/>
                  <a:gd name="T12" fmla="*/ 25 w 296"/>
                  <a:gd name="T13" fmla="*/ 368 h 472"/>
                  <a:gd name="T14" fmla="*/ 15 w 296"/>
                  <a:gd name="T15" fmla="*/ 339 h 472"/>
                  <a:gd name="T16" fmla="*/ 6 w 296"/>
                  <a:gd name="T17" fmla="*/ 306 h 472"/>
                  <a:gd name="T18" fmla="*/ 1 w 296"/>
                  <a:gd name="T19" fmla="*/ 272 h 472"/>
                  <a:gd name="T20" fmla="*/ 0 w 296"/>
                  <a:gd name="T21" fmla="*/ 236 h 472"/>
                  <a:gd name="T22" fmla="*/ 0 w 296"/>
                  <a:gd name="T23" fmla="*/ 213 h 472"/>
                  <a:gd name="T24" fmla="*/ 4 w 296"/>
                  <a:gd name="T25" fmla="*/ 179 h 472"/>
                  <a:gd name="T26" fmla="*/ 11 w 296"/>
                  <a:gd name="T27" fmla="*/ 145 h 472"/>
                  <a:gd name="T28" fmla="*/ 21 w 296"/>
                  <a:gd name="T29" fmla="*/ 115 h 472"/>
                  <a:gd name="T30" fmla="*/ 33 w 296"/>
                  <a:gd name="T31" fmla="*/ 87 h 472"/>
                  <a:gd name="T32" fmla="*/ 48 w 296"/>
                  <a:gd name="T33" fmla="*/ 63 h 472"/>
                  <a:gd name="T34" fmla="*/ 65 w 296"/>
                  <a:gd name="T35" fmla="*/ 42 h 472"/>
                  <a:gd name="T36" fmla="*/ 84 w 296"/>
                  <a:gd name="T37" fmla="*/ 24 h 472"/>
                  <a:gd name="T38" fmla="*/ 104 w 296"/>
                  <a:gd name="T39" fmla="*/ 11 h 472"/>
                  <a:gd name="T40" fmla="*/ 125 w 296"/>
                  <a:gd name="T41" fmla="*/ 3 h 472"/>
                  <a:gd name="T42" fmla="*/ 148 w 296"/>
                  <a:gd name="T43" fmla="*/ 0 h 472"/>
                  <a:gd name="T44" fmla="*/ 162 w 296"/>
                  <a:gd name="T45" fmla="*/ 2 h 472"/>
                  <a:gd name="T46" fmla="*/ 184 w 296"/>
                  <a:gd name="T47" fmla="*/ 8 h 472"/>
                  <a:gd name="T48" fmla="*/ 204 w 296"/>
                  <a:gd name="T49" fmla="*/ 20 h 472"/>
                  <a:gd name="T50" fmla="*/ 223 w 296"/>
                  <a:gd name="T51" fmla="*/ 35 h 472"/>
                  <a:gd name="T52" fmla="*/ 241 w 296"/>
                  <a:gd name="T53" fmla="*/ 55 h 472"/>
                  <a:gd name="T54" fmla="*/ 256 w 296"/>
                  <a:gd name="T55" fmla="*/ 78 h 472"/>
                  <a:gd name="T56" fmla="*/ 270 w 296"/>
                  <a:gd name="T57" fmla="*/ 105 h 472"/>
                  <a:gd name="T58" fmla="*/ 281 w 296"/>
                  <a:gd name="T59" fmla="*/ 135 h 472"/>
                  <a:gd name="T60" fmla="*/ 289 w 296"/>
                  <a:gd name="T61" fmla="*/ 167 h 472"/>
                  <a:gd name="T62" fmla="*/ 294 w 296"/>
                  <a:gd name="T63" fmla="*/ 202 h 472"/>
                  <a:gd name="T64" fmla="*/ 296 w 296"/>
                  <a:gd name="T65" fmla="*/ 236 h 472"/>
                  <a:gd name="T66" fmla="*/ 295 w 296"/>
                  <a:gd name="T67" fmla="*/ 260 h 472"/>
                  <a:gd name="T68" fmla="*/ 291 w 296"/>
                  <a:gd name="T69" fmla="*/ 295 h 472"/>
                  <a:gd name="T70" fmla="*/ 284 w 296"/>
                  <a:gd name="T71" fmla="*/ 328 h 472"/>
                  <a:gd name="T72" fmla="*/ 274 w 296"/>
                  <a:gd name="T73" fmla="*/ 358 h 472"/>
                  <a:gd name="T74" fmla="*/ 262 w 296"/>
                  <a:gd name="T75" fmla="*/ 387 h 472"/>
                  <a:gd name="T76" fmla="*/ 246 w 296"/>
                  <a:gd name="T77" fmla="*/ 411 h 472"/>
                  <a:gd name="T78" fmla="*/ 229 w 296"/>
                  <a:gd name="T79" fmla="*/ 432 h 472"/>
                  <a:gd name="T80" fmla="*/ 210 w 296"/>
                  <a:gd name="T81" fmla="*/ 449 h 472"/>
                  <a:gd name="T82" fmla="*/ 191 w 296"/>
                  <a:gd name="T83" fmla="*/ 462 h 472"/>
                  <a:gd name="T84" fmla="*/ 170 w 296"/>
                  <a:gd name="T85" fmla="*/ 470 h 472"/>
                  <a:gd name="T86" fmla="*/ 148 w 296"/>
                  <a:gd name="T87" fmla="*/ 472 h 4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6"/>
                  <a:gd name="T133" fmla="*/ 0 h 472"/>
                  <a:gd name="T134" fmla="*/ 296 w 296"/>
                  <a:gd name="T135" fmla="*/ 472 h 4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6" h="472">
                    <a:moveTo>
                      <a:pt x="148" y="472"/>
                    </a:moveTo>
                    <a:lnTo>
                      <a:pt x="139" y="472"/>
                    </a:lnTo>
                    <a:lnTo>
                      <a:pt x="132" y="471"/>
                    </a:lnTo>
                    <a:lnTo>
                      <a:pt x="125" y="470"/>
                    </a:lnTo>
                    <a:lnTo>
                      <a:pt x="118" y="468"/>
                    </a:lnTo>
                    <a:lnTo>
                      <a:pt x="111" y="465"/>
                    </a:lnTo>
                    <a:lnTo>
                      <a:pt x="104" y="462"/>
                    </a:lnTo>
                    <a:lnTo>
                      <a:pt x="97" y="459"/>
                    </a:lnTo>
                    <a:lnTo>
                      <a:pt x="90" y="453"/>
                    </a:lnTo>
                    <a:lnTo>
                      <a:pt x="84" y="449"/>
                    </a:lnTo>
                    <a:lnTo>
                      <a:pt x="77" y="444"/>
                    </a:lnTo>
                    <a:lnTo>
                      <a:pt x="71" y="438"/>
                    </a:lnTo>
                    <a:lnTo>
                      <a:pt x="65" y="432"/>
                    </a:lnTo>
                    <a:lnTo>
                      <a:pt x="60" y="425"/>
                    </a:lnTo>
                    <a:lnTo>
                      <a:pt x="54" y="418"/>
                    </a:lnTo>
                    <a:lnTo>
                      <a:pt x="48" y="411"/>
                    </a:lnTo>
                    <a:lnTo>
                      <a:pt x="44" y="403"/>
                    </a:lnTo>
                    <a:lnTo>
                      <a:pt x="39" y="395"/>
                    </a:lnTo>
                    <a:lnTo>
                      <a:pt x="33" y="387"/>
                    </a:lnTo>
                    <a:lnTo>
                      <a:pt x="29" y="377"/>
                    </a:lnTo>
                    <a:lnTo>
                      <a:pt x="25" y="368"/>
                    </a:lnTo>
                    <a:lnTo>
                      <a:pt x="21" y="358"/>
                    </a:lnTo>
                    <a:lnTo>
                      <a:pt x="18" y="348"/>
                    </a:lnTo>
                    <a:lnTo>
                      <a:pt x="15" y="339"/>
                    </a:lnTo>
                    <a:lnTo>
                      <a:pt x="11" y="328"/>
                    </a:lnTo>
                    <a:lnTo>
                      <a:pt x="8" y="317"/>
                    </a:lnTo>
                    <a:lnTo>
                      <a:pt x="6" y="306"/>
                    </a:lnTo>
                    <a:lnTo>
                      <a:pt x="4" y="295"/>
                    </a:lnTo>
                    <a:lnTo>
                      <a:pt x="2" y="284"/>
                    </a:lnTo>
                    <a:lnTo>
                      <a:pt x="1" y="272"/>
                    </a:lnTo>
                    <a:lnTo>
                      <a:pt x="0" y="260"/>
                    </a:lnTo>
                    <a:lnTo>
                      <a:pt x="0" y="249"/>
                    </a:lnTo>
                    <a:lnTo>
                      <a:pt x="0" y="236"/>
                    </a:lnTo>
                    <a:lnTo>
                      <a:pt x="0" y="225"/>
                    </a:lnTo>
                    <a:lnTo>
                      <a:pt x="0" y="213"/>
                    </a:lnTo>
                    <a:lnTo>
                      <a:pt x="1" y="202"/>
                    </a:lnTo>
                    <a:lnTo>
                      <a:pt x="2" y="189"/>
                    </a:lnTo>
                    <a:lnTo>
                      <a:pt x="4" y="179"/>
                    </a:lnTo>
                    <a:lnTo>
                      <a:pt x="6" y="167"/>
                    </a:lnTo>
                    <a:lnTo>
                      <a:pt x="8" y="157"/>
                    </a:lnTo>
                    <a:lnTo>
                      <a:pt x="11" y="145"/>
                    </a:lnTo>
                    <a:lnTo>
                      <a:pt x="15" y="135"/>
                    </a:lnTo>
                    <a:lnTo>
                      <a:pt x="18" y="125"/>
                    </a:lnTo>
                    <a:lnTo>
                      <a:pt x="21" y="115"/>
                    </a:lnTo>
                    <a:lnTo>
                      <a:pt x="25" y="105"/>
                    </a:lnTo>
                    <a:lnTo>
                      <a:pt x="29" y="96"/>
                    </a:lnTo>
                    <a:lnTo>
                      <a:pt x="33" y="87"/>
                    </a:lnTo>
                    <a:lnTo>
                      <a:pt x="39" y="78"/>
                    </a:lnTo>
                    <a:lnTo>
                      <a:pt x="44" y="70"/>
                    </a:lnTo>
                    <a:lnTo>
                      <a:pt x="48" y="63"/>
                    </a:lnTo>
                    <a:lnTo>
                      <a:pt x="54" y="55"/>
                    </a:lnTo>
                    <a:lnTo>
                      <a:pt x="60" y="48"/>
                    </a:lnTo>
                    <a:lnTo>
                      <a:pt x="65" y="42"/>
                    </a:lnTo>
                    <a:lnTo>
                      <a:pt x="71" y="35"/>
                    </a:lnTo>
                    <a:lnTo>
                      <a:pt x="77" y="29"/>
                    </a:lnTo>
                    <a:lnTo>
                      <a:pt x="84" y="24"/>
                    </a:lnTo>
                    <a:lnTo>
                      <a:pt x="90" y="20"/>
                    </a:lnTo>
                    <a:lnTo>
                      <a:pt x="97" y="15"/>
                    </a:lnTo>
                    <a:lnTo>
                      <a:pt x="104" y="11"/>
                    </a:lnTo>
                    <a:lnTo>
                      <a:pt x="111" y="8"/>
                    </a:lnTo>
                    <a:lnTo>
                      <a:pt x="118" y="5"/>
                    </a:lnTo>
                    <a:lnTo>
                      <a:pt x="125" y="3"/>
                    </a:lnTo>
                    <a:lnTo>
                      <a:pt x="132" y="2"/>
                    </a:lnTo>
                    <a:lnTo>
                      <a:pt x="139" y="1"/>
                    </a:lnTo>
                    <a:lnTo>
                      <a:pt x="148" y="0"/>
                    </a:lnTo>
                    <a:lnTo>
                      <a:pt x="155" y="1"/>
                    </a:lnTo>
                    <a:lnTo>
                      <a:pt x="162" y="2"/>
                    </a:lnTo>
                    <a:lnTo>
                      <a:pt x="170" y="3"/>
                    </a:lnTo>
                    <a:lnTo>
                      <a:pt x="177" y="5"/>
                    </a:lnTo>
                    <a:lnTo>
                      <a:pt x="184" y="8"/>
                    </a:lnTo>
                    <a:lnTo>
                      <a:pt x="191" y="11"/>
                    </a:lnTo>
                    <a:lnTo>
                      <a:pt x="198" y="15"/>
                    </a:lnTo>
                    <a:lnTo>
                      <a:pt x="204" y="20"/>
                    </a:lnTo>
                    <a:lnTo>
                      <a:pt x="210" y="24"/>
                    </a:lnTo>
                    <a:lnTo>
                      <a:pt x="218" y="29"/>
                    </a:lnTo>
                    <a:lnTo>
                      <a:pt x="223" y="35"/>
                    </a:lnTo>
                    <a:lnTo>
                      <a:pt x="229" y="42"/>
                    </a:lnTo>
                    <a:lnTo>
                      <a:pt x="236" y="48"/>
                    </a:lnTo>
                    <a:lnTo>
                      <a:pt x="241" y="55"/>
                    </a:lnTo>
                    <a:lnTo>
                      <a:pt x="246" y="63"/>
                    </a:lnTo>
                    <a:lnTo>
                      <a:pt x="251" y="70"/>
                    </a:lnTo>
                    <a:lnTo>
                      <a:pt x="256" y="78"/>
                    </a:lnTo>
                    <a:lnTo>
                      <a:pt x="262" y="87"/>
                    </a:lnTo>
                    <a:lnTo>
                      <a:pt x="266" y="96"/>
                    </a:lnTo>
                    <a:lnTo>
                      <a:pt x="270" y="105"/>
                    </a:lnTo>
                    <a:lnTo>
                      <a:pt x="274" y="115"/>
                    </a:lnTo>
                    <a:lnTo>
                      <a:pt x="277" y="125"/>
                    </a:lnTo>
                    <a:lnTo>
                      <a:pt x="281" y="135"/>
                    </a:lnTo>
                    <a:lnTo>
                      <a:pt x="284" y="145"/>
                    </a:lnTo>
                    <a:lnTo>
                      <a:pt x="287" y="157"/>
                    </a:lnTo>
                    <a:lnTo>
                      <a:pt x="289" y="167"/>
                    </a:lnTo>
                    <a:lnTo>
                      <a:pt x="291" y="179"/>
                    </a:lnTo>
                    <a:lnTo>
                      <a:pt x="293" y="189"/>
                    </a:lnTo>
                    <a:lnTo>
                      <a:pt x="294" y="202"/>
                    </a:lnTo>
                    <a:lnTo>
                      <a:pt x="295" y="213"/>
                    </a:lnTo>
                    <a:lnTo>
                      <a:pt x="295" y="225"/>
                    </a:lnTo>
                    <a:lnTo>
                      <a:pt x="296" y="236"/>
                    </a:lnTo>
                    <a:lnTo>
                      <a:pt x="295" y="249"/>
                    </a:lnTo>
                    <a:lnTo>
                      <a:pt x="295" y="260"/>
                    </a:lnTo>
                    <a:lnTo>
                      <a:pt x="294" y="272"/>
                    </a:lnTo>
                    <a:lnTo>
                      <a:pt x="293" y="284"/>
                    </a:lnTo>
                    <a:lnTo>
                      <a:pt x="291" y="295"/>
                    </a:lnTo>
                    <a:lnTo>
                      <a:pt x="289" y="306"/>
                    </a:lnTo>
                    <a:lnTo>
                      <a:pt x="287" y="317"/>
                    </a:lnTo>
                    <a:lnTo>
                      <a:pt x="284" y="328"/>
                    </a:lnTo>
                    <a:lnTo>
                      <a:pt x="281" y="339"/>
                    </a:lnTo>
                    <a:lnTo>
                      <a:pt x="277" y="348"/>
                    </a:lnTo>
                    <a:lnTo>
                      <a:pt x="274" y="358"/>
                    </a:lnTo>
                    <a:lnTo>
                      <a:pt x="270" y="368"/>
                    </a:lnTo>
                    <a:lnTo>
                      <a:pt x="266" y="377"/>
                    </a:lnTo>
                    <a:lnTo>
                      <a:pt x="262" y="387"/>
                    </a:lnTo>
                    <a:lnTo>
                      <a:pt x="256" y="395"/>
                    </a:lnTo>
                    <a:lnTo>
                      <a:pt x="251" y="403"/>
                    </a:lnTo>
                    <a:lnTo>
                      <a:pt x="246" y="411"/>
                    </a:lnTo>
                    <a:lnTo>
                      <a:pt x="241" y="418"/>
                    </a:lnTo>
                    <a:lnTo>
                      <a:pt x="236" y="425"/>
                    </a:lnTo>
                    <a:lnTo>
                      <a:pt x="229" y="432"/>
                    </a:lnTo>
                    <a:lnTo>
                      <a:pt x="223" y="438"/>
                    </a:lnTo>
                    <a:lnTo>
                      <a:pt x="218" y="444"/>
                    </a:lnTo>
                    <a:lnTo>
                      <a:pt x="210" y="449"/>
                    </a:lnTo>
                    <a:lnTo>
                      <a:pt x="204" y="453"/>
                    </a:lnTo>
                    <a:lnTo>
                      <a:pt x="198" y="459"/>
                    </a:lnTo>
                    <a:lnTo>
                      <a:pt x="191" y="462"/>
                    </a:lnTo>
                    <a:lnTo>
                      <a:pt x="184" y="465"/>
                    </a:lnTo>
                    <a:lnTo>
                      <a:pt x="177" y="468"/>
                    </a:lnTo>
                    <a:lnTo>
                      <a:pt x="170" y="470"/>
                    </a:lnTo>
                    <a:lnTo>
                      <a:pt x="162" y="471"/>
                    </a:lnTo>
                    <a:lnTo>
                      <a:pt x="155" y="472"/>
                    </a:lnTo>
                    <a:lnTo>
                      <a:pt x="148" y="472"/>
                    </a:lnTo>
                    <a:close/>
                  </a:path>
                </a:pathLst>
              </a:custGeom>
              <a:solidFill>
                <a:srgbClr val="000000"/>
              </a:solidFill>
              <a:ln w="9525">
                <a:noFill/>
                <a:round/>
                <a:headEnd/>
                <a:tailEnd/>
              </a:ln>
            </p:spPr>
            <p:txBody>
              <a:bodyPr/>
              <a:lstStyle/>
              <a:p>
                <a:endParaRPr lang="en-US"/>
              </a:p>
            </p:txBody>
          </p:sp>
          <p:sp>
            <p:nvSpPr>
              <p:cNvPr id="14461" name="Freeform 138"/>
              <p:cNvSpPr>
                <a:spLocks/>
              </p:cNvSpPr>
              <p:nvPr/>
            </p:nvSpPr>
            <p:spPr bwMode="auto">
              <a:xfrm>
                <a:off x="4644" y="2384"/>
                <a:ext cx="19" cy="33"/>
              </a:xfrm>
              <a:custGeom>
                <a:avLst/>
                <a:gdLst>
                  <a:gd name="T0" fmla="*/ 66 w 149"/>
                  <a:gd name="T1" fmla="*/ 262 h 262"/>
                  <a:gd name="T2" fmla="*/ 55 w 149"/>
                  <a:gd name="T3" fmla="*/ 259 h 262"/>
                  <a:gd name="T4" fmla="*/ 45 w 149"/>
                  <a:gd name="T5" fmla="*/ 253 h 262"/>
                  <a:gd name="T6" fmla="*/ 35 w 149"/>
                  <a:gd name="T7" fmla="*/ 244 h 262"/>
                  <a:gd name="T8" fmla="*/ 27 w 149"/>
                  <a:gd name="T9" fmla="*/ 233 h 262"/>
                  <a:gd name="T10" fmla="*/ 19 w 149"/>
                  <a:gd name="T11" fmla="*/ 220 h 262"/>
                  <a:gd name="T12" fmla="*/ 12 w 149"/>
                  <a:gd name="T13" fmla="*/ 205 h 262"/>
                  <a:gd name="T14" fmla="*/ 7 w 149"/>
                  <a:gd name="T15" fmla="*/ 188 h 262"/>
                  <a:gd name="T16" fmla="*/ 3 w 149"/>
                  <a:gd name="T17" fmla="*/ 170 h 262"/>
                  <a:gd name="T18" fmla="*/ 0 w 149"/>
                  <a:gd name="T19" fmla="*/ 152 h 262"/>
                  <a:gd name="T20" fmla="*/ 0 w 149"/>
                  <a:gd name="T21" fmla="*/ 131 h 262"/>
                  <a:gd name="T22" fmla="*/ 0 w 149"/>
                  <a:gd name="T23" fmla="*/ 118 h 262"/>
                  <a:gd name="T24" fmla="*/ 2 w 149"/>
                  <a:gd name="T25" fmla="*/ 98 h 262"/>
                  <a:gd name="T26" fmla="*/ 5 w 149"/>
                  <a:gd name="T27" fmla="*/ 81 h 262"/>
                  <a:gd name="T28" fmla="*/ 10 w 149"/>
                  <a:gd name="T29" fmla="*/ 64 h 262"/>
                  <a:gd name="T30" fmla="*/ 16 w 149"/>
                  <a:gd name="T31" fmla="*/ 48 h 262"/>
                  <a:gd name="T32" fmla="*/ 24 w 149"/>
                  <a:gd name="T33" fmla="*/ 35 h 262"/>
                  <a:gd name="T34" fmla="*/ 32 w 149"/>
                  <a:gd name="T35" fmla="*/ 23 h 262"/>
                  <a:gd name="T36" fmla="*/ 42 w 149"/>
                  <a:gd name="T37" fmla="*/ 14 h 262"/>
                  <a:gd name="T38" fmla="*/ 52 w 149"/>
                  <a:gd name="T39" fmla="*/ 6 h 262"/>
                  <a:gd name="T40" fmla="*/ 63 w 149"/>
                  <a:gd name="T41" fmla="*/ 2 h 262"/>
                  <a:gd name="T42" fmla="*/ 74 w 149"/>
                  <a:gd name="T43" fmla="*/ 0 h 262"/>
                  <a:gd name="T44" fmla="*/ 81 w 149"/>
                  <a:gd name="T45" fmla="*/ 1 h 262"/>
                  <a:gd name="T46" fmla="*/ 92 w 149"/>
                  <a:gd name="T47" fmla="*/ 4 h 262"/>
                  <a:gd name="T48" fmla="*/ 102 w 149"/>
                  <a:gd name="T49" fmla="*/ 11 h 262"/>
                  <a:gd name="T50" fmla="*/ 112 w 149"/>
                  <a:gd name="T51" fmla="*/ 20 h 262"/>
                  <a:gd name="T52" fmla="*/ 121 w 149"/>
                  <a:gd name="T53" fmla="*/ 30 h 262"/>
                  <a:gd name="T54" fmla="*/ 129 w 149"/>
                  <a:gd name="T55" fmla="*/ 43 h 262"/>
                  <a:gd name="T56" fmla="*/ 136 w 149"/>
                  <a:gd name="T57" fmla="*/ 59 h 262"/>
                  <a:gd name="T58" fmla="*/ 141 w 149"/>
                  <a:gd name="T59" fmla="*/ 74 h 262"/>
                  <a:gd name="T60" fmla="*/ 145 w 149"/>
                  <a:gd name="T61" fmla="*/ 92 h 262"/>
                  <a:gd name="T62" fmla="*/ 148 w 149"/>
                  <a:gd name="T63" fmla="*/ 111 h 262"/>
                  <a:gd name="T64" fmla="*/ 149 w 149"/>
                  <a:gd name="T65" fmla="*/ 131 h 262"/>
                  <a:gd name="T66" fmla="*/ 148 w 149"/>
                  <a:gd name="T67" fmla="*/ 144 h 262"/>
                  <a:gd name="T68" fmla="*/ 146 w 149"/>
                  <a:gd name="T69" fmla="*/ 164 h 262"/>
                  <a:gd name="T70" fmla="*/ 143 w 149"/>
                  <a:gd name="T71" fmla="*/ 183 h 262"/>
                  <a:gd name="T72" fmla="*/ 138 w 149"/>
                  <a:gd name="T73" fmla="*/ 200 h 262"/>
                  <a:gd name="T74" fmla="*/ 131 w 149"/>
                  <a:gd name="T75" fmla="*/ 215 h 262"/>
                  <a:gd name="T76" fmla="*/ 123 w 149"/>
                  <a:gd name="T77" fmla="*/ 229 h 262"/>
                  <a:gd name="T78" fmla="*/ 115 w 149"/>
                  <a:gd name="T79" fmla="*/ 241 h 262"/>
                  <a:gd name="T80" fmla="*/ 105 w 149"/>
                  <a:gd name="T81" fmla="*/ 250 h 262"/>
                  <a:gd name="T82" fmla="*/ 95 w 149"/>
                  <a:gd name="T83" fmla="*/ 257 h 262"/>
                  <a:gd name="T84" fmla="*/ 85 w 149"/>
                  <a:gd name="T85" fmla="*/ 261 h 262"/>
                  <a:gd name="T86" fmla="*/ 74 w 149"/>
                  <a:gd name="T87" fmla="*/ 262 h 2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49"/>
                  <a:gd name="T133" fmla="*/ 0 h 262"/>
                  <a:gd name="T134" fmla="*/ 149 w 149"/>
                  <a:gd name="T135" fmla="*/ 262 h 2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49" h="262">
                    <a:moveTo>
                      <a:pt x="74" y="262"/>
                    </a:moveTo>
                    <a:lnTo>
                      <a:pt x="70" y="262"/>
                    </a:lnTo>
                    <a:lnTo>
                      <a:pt x="66" y="262"/>
                    </a:lnTo>
                    <a:lnTo>
                      <a:pt x="63" y="261"/>
                    </a:lnTo>
                    <a:lnTo>
                      <a:pt x="59" y="260"/>
                    </a:lnTo>
                    <a:lnTo>
                      <a:pt x="55" y="259"/>
                    </a:lnTo>
                    <a:lnTo>
                      <a:pt x="52" y="257"/>
                    </a:lnTo>
                    <a:lnTo>
                      <a:pt x="49" y="255"/>
                    </a:lnTo>
                    <a:lnTo>
                      <a:pt x="45" y="253"/>
                    </a:lnTo>
                    <a:lnTo>
                      <a:pt x="42" y="250"/>
                    </a:lnTo>
                    <a:lnTo>
                      <a:pt x="38" y="247"/>
                    </a:lnTo>
                    <a:lnTo>
                      <a:pt x="35" y="244"/>
                    </a:lnTo>
                    <a:lnTo>
                      <a:pt x="32" y="241"/>
                    </a:lnTo>
                    <a:lnTo>
                      <a:pt x="30" y="237"/>
                    </a:lnTo>
                    <a:lnTo>
                      <a:pt x="27" y="233"/>
                    </a:lnTo>
                    <a:lnTo>
                      <a:pt x="24" y="229"/>
                    </a:lnTo>
                    <a:lnTo>
                      <a:pt x="22" y="225"/>
                    </a:lnTo>
                    <a:lnTo>
                      <a:pt x="19" y="220"/>
                    </a:lnTo>
                    <a:lnTo>
                      <a:pt x="16" y="215"/>
                    </a:lnTo>
                    <a:lnTo>
                      <a:pt x="14" y="210"/>
                    </a:lnTo>
                    <a:lnTo>
                      <a:pt x="12" y="205"/>
                    </a:lnTo>
                    <a:lnTo>
                      <a:pt x="10" y="200"/>
                    </a:lnTo>
                    <a:lnTo>
                      <a:pt x="8" y="195"/>
                    </a:lnTo>
                    <a:lnTo>
                      <a:pt x="7" y="188"/>
                    </a:lnTo>
                    <a:lnTo>
                      <a:pt x="5" y="183"/>
                    </a:lnTo>
                    <a:lnTo>
                      <a:pt x="4" y="177"/>
                    </a:lnTo>
                    <a:lnTo>
                      <a:pt x="3" y="170"/>
                    </a:lnTo>
                    <a:lnTo>
                      <a:pt x="2" y="164"/>
                    </a:lnTo>
                    <a:lnTo>
                      <a:pt x="1" y="158"/>
                    </a:lnTo>
                    <a:lnTo>
                      <a:pt x="0" y="152"/>
                    </a:lnTo>
                    <a:lnTo>
                      <a:pt x="0" y="144"/>
                    </a:lnTo>
                    <a:lnTo>
                      <a:pt x="0" y="138"/>
                    </a:lnTo>
                    <a:lnTo>
                      <a:pt x="0" y="131"/>
                    </a:lnTo>
                    <a:lnTo>
                      <a:pt x="0" y="124"/>
                    </a:lnTo>
                    <a:lnTo>
                      <a:pt x="0" y="118"/>
                    </a:lnTo>
                    <a:lnTo>
                      <a:pt x="0" y="111"/>
                    </a:lnTo>
                    <a:lnTo>
                      <a:pt x="1" y="105"/>
                    </a:lnTo>
                    <a:lnTo>
                      <a:pt x="2" y="98"/>
                    </a:lnTo>
                    <a:lnTo>
                      <a:pt x="3" y="92"/>
                    </a:lnTo>
                    <a:lnTo>
                      <a:pt x="4" y="87"/>
                    </a:lnTo>
                    <a:lnTo>
                      <a:pt x="5" y="81"/>
                    </a:lnTo>
                    <a:lnTo>
                      <a:pt x="7" y="74"/>
                    </a:lnTo>
                    <a:lnTo>
                      <a:pt x="8" y="69"/>
                    </a:lnTo>
                    <a:lnTo>
                      <a:pt x="10" y="64"/>
                    </a:lnTo>
                    <a:lnTo>
                      <a:pt x="12" y="59"/>
                    </a:lnTo>
                    <a:lnTo>
                      <a:pt x="14" y="53"/>
                    </a:lnTo>
                    <a:lnTo>
                      <a:pt x="16" y="48"/>
                    </a:lnTo>
                    <a:lnTo>
                      <a:pt x="19" y="43"/>
                    </a:lnTo>
                    <a:lnTo>
                      <a:pt x="22" y="39"/>
                    </a:lnTo>
                    <a:lnTo>
                      <a:pt x="24" y="35"/>
                    </a:lnTo>
                    <a:lnTo>
                      <a:pt x="27" y="30"/>
                    </a:lnTo>
                    <a:lnTo>
                      <a:pt x="30" y="26"/>
                    </a:lnTo>
                    <a:lnTo>
                      <a:pt x="32" y="23"/>
                    </a:lnTo>
                    <a:lnTo>
                      <a:pt x="35" y="20"/>
                    </a:lnTo>
                    <a:lnTo>
                      <a:pt x="38" y="17"/>
                    </a:lnTo>
                    <a:lnTo>
                      <a:pt x="42" y="14"/>
                    </a:lnTo>
                    <a:lnTo>
                      <a:pt x="45" y="11"/>
                    </a:lnTo>
                    <a:lnTo>
                      <a:pt x="49" y="8"/>
                    </a:lnTo>
                    <a:lnTo>
                      <a:pt x="52" y="6"/>
                    </a:lnTo>
                    <a:lnTo>
                      <a:pt x="55" y="4"/>
                    </a:lnTo>
                    <a:lnTo>
                      <a:pt x="59" y="3"/>
                    </a:lnTo>
                    <a:lnTo>
                      <a:pt x="63" y="2"/>
                    </a:lnTo>
                    <a:lnTo>
                      <a:pt x="66" y="1"/>
                    </a:lnTo>
                    <a:lnTo>
                      <a:pt x="70" y="1"/>
                    </a:lnTo>
                    <a:lnTo>
                      <a:pt x="74" y="0"/>
                    </a:lnTo>
                    <a:lnTo>
                      <a:pt x="77" y="1"/>
                    </a:lnTo>
                    <a:lnTo>
                      <a:pt x="81" y="1"/>
                    </a:lnTo>
                    <a:lnTo>
                      <a:pt x="85" y="2"/>
                    </a:lnTo>
                    <a:lnTo>
                      <a:pt x="89" y="3"/>
                    </a:lnTo>
                    <a:lnTo>
                      <a:pt x="92" y="4"/>
                    </a:lnTo>
                    <a:lnTo>
                      <a:pt x="95" y="6"/>
                    </a:lnTo>
                    <a:lnTo>
                      <a:pt x="99" y="8"/>
                    </a:lnTo>
                    <a:lnTo>
                      <a:pt x="102" y="11"/>
                    </a:lnTo>
                    <a:lnTo>
                      <a:pt x="105" y="14"/>
                    </a:lnTo>
                    <a:lnTo>
                      <a:pt x="109" y="17"/>
                    </a:lnTo>
                    <a:lnTo>
                      <a:pt x="112" y="20"/>
                    </a:lnTo>
                    <a:lnTo>
                      <a:pt x="115" y="23"/>
                    </a:lnTo>
                    <a:lnTo>
                      <a:pt x="118" y="26"/>
                    </a:lnTo>
                    <a:lnTo>
                      <a:pt x="121" y="30"/>
                    </a:lnTo>
                    <a:lnTo>
                      <a:pt x="123" y="35"/>
                    </a:lnTo>
                    <a:lnTo>
                      <a:pt x="126" y="39"/>
                    </a:lnTo>
                    <a:lnTo>
                      <a:pt x="129" y="43"/>
                    </a:lnTo>
                    <a:lnTo>
                      <a:pt x="131" y="48"/>
                    </a:lnTo>
                    <a:lnTo>
                      <a:pt x="134" y="53"/>
                    </a:lnTo>
                    <a:lnTo>
                      <a:pt x="136" y="59"/>
                    </a:lnTo>
                    <a:lnTo>
                      <a:pt x="138" y="64"/>
                    </a:lnTo>
                    <a:lnTo>
                      <a:pt x="139" y="69"/>
                    </a:lnTo>
                    <a:lnTo>
                      <a:pt x="141" y="74"/>
                    </a:lnTo>
                    <a:lnTo>
                      <a:pt x="143" y="81"/>
                    </a:lnTo>
                    <a:lnTo>
                      <a:pt x="144" y="87"/>
                    </a:lnTo>
                    <a:lnTo>
                      <a:pt x="145" y="92"/>
                    </a:lnTo>
                    <a:lnTo>
                      <a:pt x="146" y="98"/>
                    </a:lnTo>
                    <a:lnTo>
                      <a:pt x="147" y="105"/>
                    </a:lnTo>
                    <a:lnTo>
                      <a:pt x="148" y="111"/>
                    </a:lnTo>
                    <a:lnTo>
                      <a:pt x="148" y="118"/>
                    </a:lnTo>
                    <a:lnTo>
                      <a:pt x="148" y="124"/>
                    </a:lnTo>
                    <a:lnTo>
                      <a:pt x="149" y="131"/>
                    </a:lnTo>
                    <a:lnTo>
                      <a:pt x="148" y="138"/>
                    </a:lnTo>
                    <a:lnTo>
                      <a:pt x="148" y="144"/>
                    </a:lnTo>
                    <a:lnTo>
                      <a:pt x="148" y="152"/>
                    </a:lnTo>
                    <a:lnTo>
                      <a:pt x="147" y="158"/>
                    </a:lnTo>
                    <a:lnTo>
                      <a:pt x="146" y="164"/>
                    </a:lnTo>
                    <a:lnTo>
                      <a:pt x="145" y="170"/>
                    </a:lnTo>
                    <a:lnTo>
                      <a:pt x="144" y="177"/>
                    </a:lnTo>
                    <a:lnTo>
                      <a:pt x="143" y="183"/>
                    </a:lnTo>
                    <a:lnTo>
                      <a:pt x="141" y="188"/>
                    </a:lnTo>
                    <a:lnTo>
                      <a:pt x="139" y="195"/>
                    </a:lnTo>
                    <a:lnTo>
                      <a:pt x="138" y="200"/>
                    </a:lnTo>
                    <a:lnTo>
                      <a:pt x="136" y="205"/>
                    </a:lnTo>
                    <a:lnTo>
                      <a:pt x="134" y="210"/>
                    </a:lnTo>
                    <a:lnTo>
                      <a:pt x="131" y="215"/>
                    </a:lnTo>
                    <a:lnTo>
                      <a:pt x="129" y="220"/>
                    </a:lnTo>
                    <a:lnTo>
                      <a:pt x="126" y="225"/>
                    </a:lnTo>
                    <a:lnTo>
                      <a:pt x="123" y="229"/>
                    </a:lnTo>
                    <a:lnTo>
                      <a:pt x="121" y="233"/>
                    </a:lnTo>
                    <a:lnTo>
                      <a:pt x="118" y="237"/>
                    </a:lnTo>
                    <a:lnTo>
                      <a:pt x="115" y="241"/>
                    </a:lnTo>
                    <a:lnTo>
                      <a:pt x="112" y="244"/>
                    </a:lnTo>
                    <a:lnTo>
                      <a:pt x="109" y="247"/>
                    </a:lnTo>
                    <a:lnTo>
                      <a:pt x="105" y="250"/>
                    </a:lnTo>
                    <a:lnTo>
                      <a:pt x="102" y="253"/>
                    </a:lnTo>
                    <a:lnTo>
                      <a:pt x="99" y="255"/>
                    </a:lnTo>
                    <a:lnTo>
                      <a:pt x="95" y="257"/>
                    </a:lnTo>
                    <a:lnTo>
                      <a:pt x="92" y="259"/>
                    </a:lnTo>
                    <a:lnTo>
                      <a:pt x="89" y="260"/>
                    </a:lnTo>
                    <a:lnTo>
                      <a:pt x="85" y="261"/>
                    </a:lnTo>
                    <a:lnTo>
                      <a:pt x="81" y="262"/>
                    </a:lnTo>
                    <a:lnTo>
                      <a:pt x="77" y="262"/>
                    </a:lnTo>
                    <a:lnTo>
                      <a:pt x="74" y="262"/>
                    </a:lnTo>
                    <a:close/>
                  </a:path>
                </a:pathLst>
              </a:custGeom>
              <a:solidFill>
                <a:srgbClr val="000000"/>
              </a:solidFill>
              <a:ln w="9525">
                <a:noFill/>
                <a:round/>
                <a:headEnd/>
                <a:tailEnd/>
              </a:ln>
            </p:spPr>
            <p:txBody>
              <a:bodyPr/>
              <a:lstStyle/>
              <a:p>
                <a:endParaRPr lang="en-US"/>
              </a:p>
            </p:txBody>
          </p:sp>
          <p:sp>
            <p:nvSpPr>
              <p:cNvPr id="14462" name="Freeform 139"/>
              <p:cNvSpPr>
                <a:spLocks/>
              </p:cNvSpPr>
              <p:nvPr/>
            </p:nvSpPr>
            <p:spPr bwMode="auto">
              <a:xfrm>
                <a:off x="4710" y="2426"/>
                <a:ext cx="25" cy="12"/>
              </a:xfrm>
              <a:custGeom>
                <a:avLst/>
                <a:gdLst>
                  <a:gd name="T0" fmla="*/ 198 w 198"/>
                  <a:gd name="T1" fmla="*/ 76 h 97"/>
                  <a:gd name="T2" fmla="*/ 0 w 198"/>
                  <a:gd name="T3" fmla="*/ 97 h 97"/>
                  <a:gd name="T4" fmla="*/ 68 w 198"/>
                  <a:gd name="T5" fmla="*/ 0 h 97"/>
                  <a:gd name="T6" fmla="*/ 198 w 198"/>
                  <a:gd name="T7" fmla="*/ 76 h 97"/>
                  <a:gd name="T8" fmla="*/ 198 w 198"/>
                  <a:gd name="T9" fmla="*/ 76 h 97"/>
                  <a:gd name="T10" fmla="*/ 0 60000 65536"/>
                  <a:gd name="T11" fmla="*/ 0 60000 65536"/>
                  <a:gd name="T12" fmla="*/ 0 60000 65536"/>
                  <a:gd name="T13" fmla="*/ 0 60000 65536"/>
                  <a:gd name="T14" fmla="*/ 0 60000 65536"/>
                  <a:gd name="T15" fmla="*/ 0 w 198"/>
                  <a:gd name="T16" fmla="*/ 0 h 97"/>
                  <a:gd name="T17" fmla="*/ 198 w 198"/>
                  <a:gd name="T18" fmla="*/ 97 h 97"/>
                </a:gdLst>
                <a:ahLst/>
                <a:cxnLst>
                  <a:cxn ang="T10">
                    <a:pos x="T0" y="T1"/>
                  </a:cxn>
                  <a:cxn ang="T11">
                    <a:pos x="T2" y="T3"/>
                  </a:cxn>
                  <a:cxn ang="T12">
                    <a:pos x="T4" y="T5"/>
                  </a:cxn>
                  <a:cxn ang="T13">
                    <a:pos x="T6" y="T7"/>
                  </a:cxn>
                  <a:cxn ang="T14">
                    <a:pos x="T8" y="T9"/>
                  </a:cxn>
                </a:cxnLst>
                <a:rect l="T15" t="T16" r="T17" b="T18"/>
                <a:pathLst>
                  <a:path w="198" h="97">
                    <a:moveTo>
                      <a:pt x="198" y="76"/>
                    </a:moveTo>
                    <a:lnTo>
                      <a:pt x="0" y="97"/>
                    </a:lnTo>
                    <a:lnTo>
                      <a:pt x="68" y="0"/>
                    </a:lnTo>
                    <a:lnTo>
                      <a:pt x="198" y="76"/>
                    </a:lnTo>
                    <a:close/>
                  </a:path>
                </a:pathLst>
              </a:custGeom>
              <a:solidFill>
                <a:srgbClr val="000000"/>
              </a:solidFill>
              <a:ln w="9525">
                <a:noFill/>
                <a:round/>
                <a:headEnd/>
                <a:tailEnd/>
              </a:ln>
            </p:spPr>
            <p:txBody>
              <a:bodyPr/>
              <a:lstStyle/>
              <a:p>
                <a:endParaRPr lang="en-US"/>
              </a:p>
            </p:txBody>
          </p:sp>
          <p:sp>
            <p:nvSpPr>
              <p:cNvPr id="14463" name="Freeform 140"/>
              <p:cNvSpPr>
                <a:spLocks/>
              </p:cNvSpPr>
              <p:nvPr/>
            </p:nvSpPr>
            <p:spPr bwMode="auto">
              <a:xfrm>
                <a:off x="4715" y="2378"/>
                <a:ext cx="37" cy="58"/>
              </a:xfrm>
              <a:custGeom>
                <a:avLst/>
                <a:gdLst>
                  <a:gd name="T0" fmla="*/ 130 w 291"/>
                  <a:gd name="T1" fmla="*/ 462 h 463"/>
                  <a:gd name="T2" fmla="*/ 109 w 291"/>
                  <a:gd name="T3" fmla="*/ 456 h 463"/>
                  <a:gd name="T4" fmla="*/ 88 w 291"/>
                  <a:gd name="T5" fmla="*/ 445 h 463"/>
                  <a:gd name="T6" fmla="*/ 69 w 291"/>
                  <a:gd name="T7" fmla="*/ 429 h 463"/>
                  <a:gd name="T8" fmla="*/ 53 w 291"/>
                  <a:gd name="T9" fmla="*/ 410 h 463"/>
                  <a:gd name="T10" fmla="*/ 38 w 291"/>
                  <a:gd name="T11" fmla="*/ 387 h 463"/>
                  <a:gd name="T12" fmla="*/ 24 w 291"/>
                  <a:gd name="T13" fmla="*/ 360 h 463"/>
                  <a:gd name="T14" fmla="*/ 14 w 291"/>
                  <a:gd name="T15" fmla="*/ 331 h 463"/>
                  <a:gd name="T16" fmla="*/ 6 w 291"/>
                  <a:gd name="T17" fmla="*/ 300 h 463"/>
                  <a:gd name="T18" fmla="*/ 1 w 291"/>
                  <a:gd name="T19" fmla="*/ 266 h 463"/>
                  <a:gd name="T20" fmla="*/ 0 w 291"/>
                  <a:gd name="T21" fmla="*/ 231 h 463"/>
                  <a:gd name="T22" fmla="*/ 0 w 291"/>
                  <a:gd name="T23" fmla="*/ 208 h 463"/>
                  <a:gd name="T24" fmla="*/ 4 w 291"/>
                  <a:gd name="T25" fmla="*/ 174 h 463"/>
                  <a:gd name="T26" fmla="*/ 11 w 291"/>
                  <a:gd name="T27" fmla="*/ 142 h 463"/>
                  <a:gd name="T28" fmla="*/ 21 w 291"/>
                  <a:gd name="T29" fmla="*/ 112 h 463"/>
                  <a:gd name="T30" fmla="*/ 33 w 291"/>
                  <a:gd name="T31" fmla="*/ 85 h 463"/>
                  <a:gd name="T32" fmla="*/ 47 w 291"/>
                  <a:gd name="T33" fmla="*/ 61 h 463"/>
                  <a:gd name="T34" fmla="*/ 64 w 291"/>
                  <a:gd name="T35" fmla="*/ 41 h 463"/>
                  <a:gd name="T36" fmla="*/ 82 w 291"/>
                  <a:gd name="T37" fmla="*/ 23 h 463"/>
                  <a:gd name="T38" fmla="*/ 102 w 291"/>
                  <a:gd name="T39" fmla="*/ 11 h 463"/>
                  <a:gd name="T40" fmla="*/ 123 w 291"/>
                  <a:gd name="T41" fmla="*/ 3 h 463"/>
                  <a:gd name="T42" fmla="*/ 146 w 291"/>
                  <a:gd name="T43" fmla="*/ 0 h 463"/>
                  <a:gd name="T44" fmla="*/ 160 w 291"/>
                  <a:gd name="T45" fmla="*/ 2 h 463"/>
                  <a:gd name="T46" fmla="*/ 181 w 291"/>
                  <a:gd name="T47" fmla="*/ 8 h 463"/>
                  <a:gd name="T48" fmla="*/ 201 w 291"/>
                  <a:gd name="T49" fmla="*/ 19 h 463"/>
                  <a:gd name="T50" fmla="*/ 220 w 291"/>
                  <a:gd name="T51" fmla="*/ 34 h 463"/>
                  <a:gd name="T52" fmla="*/ 238 w 291"/>
                  <a:gd name="T53" fmla="*/ 53 h 463"/>
                  <a:gd name="T54" fmla="*/ 253 w 291"/>
                  <a:gd name="T55" fmla="*/ 76 h 463"/>
                  <a:gd name="T56" fmla="*/ 266 w 291"/>
                  <a:gd name="T57" fmla="*/ 102 h 463"/>
                  <a:gd name="T58" fmla="*/ 277 w 291"/>
                  <a:gd name="T59" fmla="*/ 132 h 463"/>
                  <a:gd name="T60" fmla="*/ 284 w 291"/>
                  <a:gd name="T61" fmla="*/ 163 h 463"/>
                  <a:gd name="T62" fmla="*/ 289 w 291"/>
                  <a:gd name="T63" fmla="*/ 196 h 463"/>
                  <a:gd name="T64" fmla="*/ 291 w 291"/>
                  <a:gd name="T65" fmla="*/ 231 h 463"/>
                  <a:gd name="T66" fmla="*/ 290 w 291"/>
                  <a:gd name="T67" fmla="*/ 255 h 463"/>
                  <a:gd name="T68" fmla="*/ 286 w 291"/>
                  <a:gd name="T69" fmla="*/ 288 h 463"/>
                  <a:gd name="T70" fmla="*/ 279 w 291"/>
                  <a:gd name="T71" fmla="*/ 321 h 463"/>
                  <a:gd name="T72" fmla="*/ 269 w 291"/>
                  <a:gd name="T73" fmla="*/ 351 h 463"/>
                  <a:gd name="T74" fmla="*/ 258 w 291"/>
                  <a:gd name="T75" fmla="*/ 378 h 463"/>
                  <a:gd name="T76" fmla="*/ 243 w 291"/>
                  <a:gd name="T77" fmla="*/ 402 h 463"/>
                  <a:gd name="T78" fmla="*/ 226 w 291"/>
                  <a:gd name="T79" fmla="*/ 423 h 463"/>
                  <a:gd name="T80" fmla="*/ 207 w 291"/>
                  <a:gd name="T81" fmla="*/ 440 h 463"/>
                  <a:gd name="T82" fmla="*/ 189 w 291"/>
                  <a:gd name="T83" fmla="*/ 452 h 463"/>
                  <a:gd name="T84" fmla="*/ 167 w 291"/>
                  <a:gd name="T85" fmla="*/ 461 h 463"/>
                  <a:gd name="T86" fmla="*/ 146 w 291"/>
                  <a:gd name="T87" fmla="*/ 463 h 4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1"/>
                  <a:gd name="T133" fmla="*/ 0 h 463"/>
                  <a:gd name="T134" fmla="*/ 291 w 291"/>
                  <a:gd name="T135" fmla="*/ 463 h 46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1" h="463">
                    <a:moveTo>
                      <a:pt x="146" y="463"/>
                    </a:moveTo>
                    <a:lnTo>
                      <a:pt x="137" y="463"/>
                    </a:lnTo>
                    <a:lnTo>
                      <a:pt x="130" y="462"/>
                    </a:lnTo>
                    <a:lnTo>
                      <a:pt x="123" y="461"/>
                    </a:lnTo>
                    <a:lnTo>
                      <a:pt x="115" y="459"/>
                    </a:lnTo>
                    <a:lnTo>
                      <a:pt x="109" y="456"/>
                    </a:lnTo>
                    <a:lnTo>
                      <a:pt x="102" y="452"/>
                    </a:lnTo>
                    <a:lnTo>
                      <a:pt x="95" y="449"/>
                    </a:lnTo>
                    <a:lnTo>
                      <a:pt x="88" y="445"/>
                    </a:lnTo>
                    <a:lnTo>
                      <a:pt x="82" y="440"/>
                    </a:lnTo>
                    <a:lnTo>
                      <a:pt x="76" y="435"/>
                    </a:lnTo>
                    <a:lnTo>
                      <a:pt x="69" y="429"/>
                    </a:lnTo>
                    <a:lnTo>
                      <a:pt x="64" y="423"/>
                    </a:lnTo>
                    <a:lnTo>
                      <a:pt x="58" y="417"/>
                    </a:lnTo>
                    <a:lnTo>
                      <a:pt x="53" y="410"/>
                    </a:lnTo>
                    <a:lnTo>
                      <a:pt x="47" y="402"/>
                    </a:lnTo>
                    <a:lnTo>
                      <a:pt x="42" y="395"/>
                    </a:lnTo>
                    <a:lnTo>
                      <a:pt x="38" y="387"/>
                    </a:lnTo>
                    <a:lnTo>
                      <a:pt x="33" y="378"/>
                    </a:lnTo>
                    <a:lnTo>
                      <a:pt x="28" y="370"/>
                    </a:lnTo>
                    <a:lnTo>
                      <a:pt x="24" y="360"/>
                    </a:lnTo>
                    <a:lnTo>
                      <a:pt x="21" y="351"/>
                    </a:lnTo>
                    <a:lnTo>
                      <a:pt x="17" y="342"/>
                    </a:lnTo>
                    <a:lnTo>
                      <a:pt x="14" y="331"/>
                    </a:lnTo>
                    <a:lnTo>
                      <a:pt x="11" y="321"/>
                    </a:lnTo>
                    <a:lnTo>
                      <a:pt x="9" y="310"/>
                    </a:lnTo>
                    <a:lnTo>
                      <a:pt x="6" y="300"/>
                    </a:lnTo>
                    <a:lnTo>
                      <a:pt x="4" y="288"/>
                    </a:lnTo>
                    <a:lnTo>
                      <a:pt x="2" y="278"/>
                    </a:lnTo>
                    <a:lnTo>
                      <a:pt x="1" y="266"/>
                    </a:lnTo>
                    <a:lnTo>
                      <a:pt x="0" y="255"/>
                    </a:lnTo>
                    <a:lnTo>
                      <a:pt x="0" y="243"/>
                    </a:lnTo>
                    <a:lnTo>
                      <a:pt x="0" y="231"/>
                    </a:lnTo>
                    <a:lnTo>
                      <a:pt x="0" y="219"/>
                    </a:lnTo>
                    <a:lnTo>
                      <a:pt x="0" y="208"/>
                    </a:lnTo>
                    <a:lnTo>
                      <a:pt x="1" y="196"/>
                    </a:lnTo>
                    <a:lnTo>
                      <a:pt x="2" y="185"/>
                    </a:lnTo>
                    <a:lnTo>
                      <a:pt x="4" y="174"/>
                    </a:lnTo>
                    <a:lnTo>
                      <a:pt x="6" y="163"/>
                    </a:lnTo>
                    <a:lnTo>
                      <a:pt x="9" y="153"/>
                    </a:lnTo>
                    <a:lnTo>
                      <a:pt x="11" y="142"/>
                    </a:lnTo>
                    <a:lnTo>
                      <a:pt x="14" y="132"/>
                    </a:lnTo>
                    <a:lnTo>
                      <a:pt x="17" y="122"/>
                    </a:lnTo>
                    <a:lnTo>
                      <a:pt x="21" y="112"/>
                    </a:lnTo>
                    <a:lnTo>
                      <a:pt x="24" y="102"/>
                    </a:lnTo>
                    <a:lnTo>
                      <a:pt x="28" y="94"/>
                    </a:lnTo>
                    <a:lnTo>
                      <a:pt x="33" y="85"/>
                    </a:lnTo>
                    <a:lnTo>
                      <a:pt x="38" y="76"/>
                    </a:lnTo>
                    <a:lnTo>
                      <a:pt x="42" y="69"/>
                    </a:lnTo>
                    <a:lnTo>
                      <a:pt x="47" y="61"/>
                    </a:lnTo>
                    <a:lnTo>
                      <a:pt x="53" y="53"/>
                    </a:lnTo>
                    <a:lnTo>
                      <a:pt x="58" y="47"/>
                    </a:lnTo>
                    <a:lnTo>
                      <a:pt x="64" y="41"/>
                    </a:lnTo>
                    <a:lnTo>
                      <a:pt x="69" y="34"/>
                    </a:lnTo>
                    <a:lnTo>
                      <a:pt x="76" y="28"/>
                    </a:lnTo>
                    <a:lnTo>
                      <a:pt x="82" y="23"/>
                    </a:lnTo>
                    <a:lnTo>
                      <a:pt x="88" y="19"/>
                    </a:lnTo>
                    <a:lnTo>
                      <a:pt x="95" y="15"/>
                    </a:lnTo>
                    <a:lnTo>
                      <a:pt x="102" y="11"/>
                    </a:lnTo>
                    <a:lnTo>
                      <a:pt x="109" y="8"/>
                    </a:lnTo>
                    <a:lnTo>
                      <a:pt x="115" y="5"/>
                    </a:lnTo>
                    <a:lnTo>
                      <a:pt x="123" y="3"/>
                    </a:lnTo>
                    <a:lnTo>
                      <a:pt x="130" y="2"/>
                    </a:lnTo>
                    <a:lnTo>
                      <a:pt x="137" y="1"/>
                    </a:lnTo>
                    <a:lnTo>
                      <a:pt x="146" y="0"/>
                    </a:lnTo>
                    <a:lnTo>
                      <a:pt x="153" y="1"/>
                    </a:lnTo>
                    <a:lnTo>
                      <a:pt x="160" y="2"/>
                    </a:lnTo>
                    <a:lnTo>
                      <a:pt x="167" y="3"/>
                    </a:lnTo>
                    <a:lnTo>
                      <a:pt x="174" y="5"/>
                    </a:lnTo>
                    <a:lnTo>
                      <a:pt x="181" y="8"/>
                    </a:lnTo>
                    <a:lnTo>
                      <a:pt x="189" y="11"/>
                    </a:lnTo>
                    <a:lnTo>
                      <a:pt x="195" y="15"/>
                    </a:lnTo>
                    <a:lnTo>
                      <a:pt x="201" y="19"/>
                    </a:lnTo>
                    <a:lnTo>
                      <a:pt x="207" y="23"/>
                    </a:lnTo>
                    <a:lnTo>
                      <a:pt x="214" y="28"/>
                    </a:lnTo>
                    <a:lnTo>
                      <a:pt x="220" y="34"/>
                    </a:lnTo>
                    <a:lnTo>
                      <a:pt x="226" y="41"/>
                    </a:lnTo>
                    <a:lnTo>
                      <a:pt x="232" y="47"/>
                    </a:lnTo>
                    <a:lnTo>
                      <a:pt x="238" y="53"/>
                    </a:lnTo>
                    <a:lnTo>
                      <a:pt x="243" y="61"/>
                    </a:lnTo>
                    <a:lnTo>
                      <a:pt x="248" y="69"/>
                    </a:lnTo>
                    <a:lnTo>
                      <a:pt x="253" y="76"/>
                    </a:lnTo>
                    <a:lnTo>
                      <a:pt x="258" y="85"/>
                    </a:lnTo>
                    <a:lnTo>
                      <a:pt x="262" y="94"/>
                    </a:lnTo>
                    <a:lnTo>
                      <a:pt x="266" y="102"/>
                    </a:lnTo>
                    <a:lnTo>
                      <a:pt x="269" y="112"/>
                    </a:lnTo>
                    <a:lnTo>
                      <a:pt x="273" y="122"/>
                    </a:lnTo>
                    <a:lnTo>
                      <a:pt x="277" y="132"/>
                    </a:lnTo>
                    <a:lnTo>
                      <a:pt x="279" y="142"/>
                    </a:lnTo>
                    <a:lnTo>
                      <a:pt x="282" y="153"/>
                    </a:lnTo>
                    <a:lnTo>
                      <a:pt x="284" y="163"/>
                    </a:lnTo>
                    <a:lnTo>
                      <a:pt x="286" y="174"/>
                    </a:lnTo>
                    <a:lnTo>
                      <a:pt x="288" y="185"/>
                    </a:lnTo>
                    <a:lnTo>
                      <a:pt x="289" y="196"/>
                    </a:lnTo>
                    <a:lnTo>
                      <a:pt x="290" y="208"/>
                    </a:lnTo>
                    <a:lnTo>
                      <a:pt x="290" y="219"/>
                    </a:lnTo>
                    <a:lnTo>
                      <a:pt x="291" y="231"/>
                    </a:lnTo>
                    <a:lnTo>
                      <a:pt x="290" y="243"/>
                    </a:lnTo>
                    <a:lnTo>
                      <a:pt x="290" y="255"/>
                    </a:lnTo>
                    <a:lnTo>
                      <a:pt x="289" y="266"/>
                    </a:lnTo>
                    <a:lnTo>
                      <a:pt x="288" y="278"/>
                    </a:lnTo>
                    <a:lnTo>
                      <a:pt x="286" y="288"/>
                    </a:lnTo>
                    <a:lnTo>
                      <a:pt x="284" y="300"/>
                    </a:lnTo>
                    <a:lnTo>
                      <a:pt x="282" y="310"/>
                    </a:lnTo>
                    <a:lnTo>
                      <a:pt x="279" y="321"/>
                    </a:lnTo>
                    <a:lnTo>
                      <a:pt x="277" y="331"/>
                    </a:lnTo>
                    <a:lnTo>
                      <a:pt x="273" y="342"/>
                    </a:lnTo>
                    <a:lnTo>
                      <a:pt x="269" y="351"/>
                    </a:lnTo>
                    <a:lnTo>
                      <a:pt x="266" y="360"/>
                    </a:lnTo>
                    <a:lnTo>
                      <a:pt x="262" y="370"/>
                    </a:lnTo>
                    <a:lnTo>
                      <a:pt x="258" y="378"/>
                    </a:lnTo>
                    <a:lnTo>
                      <a:pt x="253" y="387"/>
                    </a:lnTo>
                    <a:lnTo>
                      <a:pt x="248" y="395"/>
                    </a:lnTo>
                    <a:lnTo>
                      <a:pt x="243" y="402"/>
                    </a:lnTo>
                    <a:lnTo>
                      <a:pt x="238" y="410"/>
                    </a:lnTo>
                    <a:lnTo>
                      <a:pt x="232" y="417"/>
                    </a:lnTo>
                    <a:lnTo>
                      <a:pt x="226" y="423"/>
                    </a:lnTo>
                    <a:lnTo>
                      <a:pt x="220" y="429"/>
                    </a:lnTo>
                    <a:lnTo>
                      <a:pt x="214" y="435"/>
                    </a:lnTo>
                    <a:lnTo>
                      <a:pt x="207" y="440"/>
                    </a:lnTo>
                    <a:lnTo>
                      <a:pt x="201" y="445"/>
                    </a:lnTo>
                    <a:lnTo>
                      <a:pt x="195" y="449"/>
                    </a:lnTo>
                    <a:lnTo>
                      <a:pt x="189" y="452"/>
                    </a:lnTo>
                    <a:lnTo>
                      <a:pt x="181" y="456"/>
                    </a:lnTo>
                    <a:lnTo>
                      <a:pt x="174" y="459"/>
                    </a:lnTo>
                    <a:lnTo>
                      <a:pt x="167" y="461"/>
                    </a:lnTo>
                    <a:lnTo>
                      <a:pt x="160" y="462"/>
                    </a:lnTo>
                    <a:lnTo>
                      <a:pt x="153" y="463"/>
                    </a:lnTo>
                    <a:lnTo>
                      <a:pt x="146" y="463"/>
                    </a:lnTo>
                    <a:close/>
                  </a:path>
                </a:pathLst>
              </a:custGeom>
              <a:solidFill>
                <a:srgbClr val="000000"/>
              </a:solidFill>
              <a:ln w="9525">
                <a:noFill/>
                <a:round/>
                <a:headEnd/>
                <a:tailEnd/>
              </a:ln>
            </p:spPr>
            <p:txBody>
              <a:bodyPr/>
              <a:lstStyle/>
              <a:p>
                <a:endParaRPr lang="en-US"/>
              </a:p>
            </p:txBody>
          </p:sp>
          <p:sp>
            <p:nvSpPr>
              <p:cNvPr id="14464" name="Freeform 141"/>
              <p:cNvSpPr>
                <a:spLocks/>
              </p:cNvSpPr>
              <p:nvPr/>
            </p:nvSpPr>
            <p:spPr bwMode="auto">
              <a:xfrm>
                <a:off x="4703" y="2377"/>
                <a:ext cx="38" cy="59"/>
              </a:xfrm>
              <a:custGeom>
                <a:avLst/>
                <a:gdLst>
                  <a:gd name="T0" fmla="*/ 134 w 299"/>
                  <a:gd name="T1" fmla="*/ 476 h 477"/>
                  <a:gd name="T2" fmla="*/ 112 w 299"/>
                  <a:gd name="T3" fmla="*/ 470 h 477"/>
                  <a:gd name="T4" fmla="*/ 91 w 299"/>
                  <a:gd name="T5" fmla="*/ 458 h 477"/>
                  <a:gd name="T6" fmla="*/ 72 w 299"/>
                  <a:gd name="T7" fmla="*/ 443 h 477"/>
                  <a:gd name="T8" fmla="*/ 54 w 299"/>
                  <a:gd name="T9" fmla="*/ 423 h 477"/>
                  <a:gd name="T10" fmla="*/ 39 w 299"/>
                  <a:gd name="T11" fmla="*/ 399 h 477"/>
                  <a:gd name="T12" fmla="*/ 25 w 299"/>
                  <a:gd name="T13" fmla="*/ 372 h 477"/>
                  <a:gd name="T14" fmla="*/ 14 w 299"/>
                  <a:gd name="T15" fmla="*/ 342 h 477"/>
                  <a:gd name="T16" fmla="*/ 6 w 299"/>
                  <a:gd name="T17" fmla="*/ 309 h 477"/>
                  <a:gd name="T18" fmla="*/ 1 w 299"/>
                  <a:gd name="T19" fmla="*/ 274 h 477"/>
                  <a:gd name="T20" fmla="*/ 0 w 299"/>
                  <a:gd name="T21" fmla="*/ 238 h 477"/>
                  <a:gd name="T22" fmla="*/ 0 w 299"/>
                  <a:gd name="T23" fmla="*/ 214 h 477"/>
                  <a:gd name="T24" fmla="*/ 4 w 299"/>
                  <a:gd name="T25" fmla="*/ 179 h 477"/>
                  <a:gd name="T26" fmla="*/ 11 w 299"/>
                  <a:gd name="T27" fmla="*/ 146 h 477"/>
                  <a:gd name="T28" fmla="*/ 21 w 299"/>
                  <a:gd name="T29" fmla="*/ 116 h 477"/>
                  <a:gd name="T30" fmla="*/ 33 w 299"/>
                  <a:gd name="T31" fmla="*/ 87 h 477"/>
                  <a:gd name="T32" fmla="*/ 49 w 299"/>
                  <a:gd name="T33" fmla="*/ 62 h 477"/>
                  <a:gd name="T34" fmla="*/ 66 w 299"/>
                  <a:gd name="T35" fmla="*/ 41 h 477"/>
                  <a:gd name="T36" fmla="*/ 85 w 299"/>
                  <a:gd name="T37" fmla="*/ 24 h 477"/>
                  <a:gd name="T38" fmla="*/ 104 w 299"/>
                  <a:gd name="T39" fmla="*/ 11 h 477"/>
                  <a:gd name="T40" fmla="*/ 126 w 299"/>
                  <a:gd name="T41" fmla="*/ 3 h 477"/>
                  <a:gd name="T42" fmla="*/ 149 w 299"/>
                  <a:gd name="T43" fmla="*/ 0 h 477"/>
                  <a:gd name="T44" fmla="*/ 164 w 299"/>
                  <a:gd name="T45" fmla="*/ 2 h 477"/>
                  <a:gd name="T46" fmla="*/ 186 w 299"/>
                  <a:gd name="T47" fmla="*/ 8 h 477"/>
                  <a:gd name="T48" fmla="*/ 207 w 299"/>
                  <a:gd name="T49" fmla="*/ 19 h 477"/>
                  <a:gd name="T50" fmla="*/ 226 w 299"/>
                  <a:gd name="T51" fmla="*/ 35 h 477"/>
                  <a:gd name="T52" fmla="*/ 244 w 299"/>
                  <a:gd name="T53" fmla="*/ 55 h 477"/>
                  <a:gd name="T54" fmla="*/ 259 w 299"/>
                  <a:gd name="T55" fmla="*/ 79 h 477"/>
                  <a:gd name="T56" fmla="*/ 273 w 299"/>
                  <a:gd name="T57" fmla="*/ 105 h 477"/>
                  <a:gd name="T58" fmla="*/ 283 w 299"/>
                  <a:gd name="T59" fmla="*/ 135 h 477"/>
                  <a:gd name="T60" fmla="*/ 292 w 299"/>
                  <a:gd name="T61" fmla="*/ 168 h 477"/>
                  <a:gd name="T62" fmla="*/ 297 w 299"/>
                  <a:gd name="T63" fmla="*/ 202 h 477"/>
                  <a:gd name="T64" fmla="*/ 299 w 299"/>
                  <a:gd name="T65" fmla="*/ 238 h 477"/>
                  <a:gd name="T66" fmla="*/ 298 w 299"/>
                  <a:gd name="T67" fmla="*/ 263 h 477"/>
                  <a:gd name="T68" fmla="*/ 294 w 299"/>
                  <a:gd name="T69" fmla="*/ 298 h 477"/>
                  <a:gd name="T70" fmla="*/ 287 w 299"/>
                  <a:gd name="T71" fmla="*/ 331 h 477"/>
                  <a:gd name="T72" fmla="*/ 277 w 299"/>
                  <a:gd name="T73" fmla="*/ 362 h 477"/>
                  <a:gd name="T74" fmla="*/ 265 w 299"/>
                  <a:gd name="T75" fmla="*/ 390 h 477"/>
                  <a:gd name="T76" fmla="*/ 249 w 299"/>
                  <a:gd name="T77" fmla="*/ 415 h 477"/>
                  <a:gd name="T78" fmla="*/ 232 w 299"/>
                  <a:gd name="T79" fmla="*/ 436 h 477"/>
                  <a:gd name="T80" fmla="*/ 213 w 299"/>
                  <a:gd name="T81" fmla="*/ 454 h 477"/>
                  <a:gd name="T82" fmla="*/ 193 w 299"/>
                  <a:gd name="T83" fmla="*/ 467 h 477"/>
                  <a:gd name="T84" fmla="*/ 171 w 299"/>
                  <a:gd name="T85" fmla="*/ 475 h 477"/>
                  <a:gd name="T86" fmla="*/ 149 w 299"/>
                  <a:gd name="T87" fmla="*/ 477 h 4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99"/>
                  <a:gd name="T133" fmla="*/ 0 h 477"/>
                  <a:gd name="T134" fmla="*/ 299 w 299"/>
                  <a:gd name="T135" fmla="*/ 477 h 47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99" h="477">
                    <a:moveTo>
                      <a:pt x="149" y="477"/>
                    </a:moveTo>
                    <a:lnTo>
                      <a:pt x="141" y="477"/>
                    </a:lnTo>
                    <a:lnTo>
                      <a:pt x="134" y="476"/>
                    </a:lnTo>
                    <a:lnTo>
                      <a:pt x="126" y="475"/>
                    </a:lnTo>
                    <a:lnTo>
                      <a:pt x="119" y="473"/>
                    </a:lnTo>
                    <a:lnTo>
                      <a:pt x="112" y="470"/>
                    </a:lnTo>
                    <a:lnTo>
                      <a:pt x="104" y="467"/>
                    </a:lnTo>
                    <a:lnTo>
                      <a:pt x="98" y="464"/>
                    </a:lnTo>
                    <a:lnTo>
                      <a:pt x="91" y="458"/>
                    </a:lnTo>
                    <a:lnTo>
                      <a:pt x="85" y="454"/>
                    </a:lnTo>
                    <a:lnTo>
                      <a:pt x="78" y="449"/>
                    </a:lnTo>
                    <a:lnTo>
                      <a:pt x="72" y="443"/>
                    </a:lnTo>
                    <a:lnTo>
                      <a:pt x="66" y="436"/>
                    </a:lnTo>
                    <a:lnTo>
                      <a:pt x="59" y="430"/>
                    </a:lnTo>
                    <a:lnTo>
                      <a:pt x="54" y="423"/>
                    </a:lnTo>
                    <a:lnTo>
                      <a:pt x="49" y="415"/>
                    </a:lnTo>
                    <a:lnTo>
                      <a:pt x="44" y="407"/>
                    </a:lnTo>
                    <a:lnTo>
                      <a:pt x="39" y="399"/>
                    </a:lnTo>
                    <a:lnTo>
                      <a:pt x="33" y="390"/>
                    </a:lnTo>
                    <a:lnTo>
                      <a:pt x="29" y="381"/>
                    </a:lnTo>
                    <a:lnTo>
                      <a:pt x="25" y="372"/>
                    </a:lnTo>
                    <a:lnTo>
                      <a:pt x="21" y="362"/>
                    </a:lnTo>
                    <a:lnTo>
                      <a:pt x="18" y="352"/>
                    </a:lnTo>
                    <a:lnTo>
                      <a:pt x="14" y="342"/>
                    </a:lnTo>
                    <a:lnTo>
                      <a:pt x="11" y="331"/>
                    </a:lnTo>
                    <a:lnTo>
                      <a:pt x="8" y="320"/>
                    </a:lnTo>
                    <a:lnTo>
                      <a:pt x="6" y="309"/>
                    </a:lnTo>
                    <a:lnTo>
                      <a:pt x="4" y="298"/>
                    </a:lnTo>
                    <a:lnTo>
                      <a:pt x="2" y="287"/>
                    </a:lnTo>
                    <a:lnTo>
                      <a:pt x="1" y="274"/>
                    </a:lnTo>
                    <a:lnTo>
                      <a:pt x="0" y="263"/>
                    </a:lnTo>
                    <a:lnTo>
                      <a:pt x="0" y="250"/>
                    </a:lnTo>
                    <a:lnTo>
                      <a:pt x="0" y="238"/>
                    </a:lnTo>
                    <a:lnTo>
                      <a:pt x="0" y="226"/>
                    </a:lnTo>
                    <a:lnTo>
                      <a:pt x="0" y="214"/>
                    </a:lnTo>
                    <a:lnTo>
                      <a:pt x="1" y="202"/>
                    </a:lnTo>
                    <a:lnTo>
                      <a:pt x="2" y="191"/>
                    </a:lnTo>
                    <a:lnTo>
                      <a:pt x="4" y="179"/>
                    </a:lnTo>
                    <a:lnTo>
                      <a:pt x="6" y="168"/>
                    </a:lnTo>
                    <a:lnTo>
                      <a:pt x="8" y="156"/>
                    </a:lnTo>
                    <a:lnTo>
                      <a:pt x="11" y="146"/>
                    </a:lnTo>
                    <a:lnTo>
                      <a:pt x="14" y="135"/>
                    </a:lnTo>
                    <a:lnTo>
                      <a:pt x="18" y="125"/>
                    </a:lnTo>
                    <a:lnTo>
                      <a:pt x="21" y="116"/>
                    </a:lnTo>
                    <a:lnTo>
                      <a:pt x="25" y="105"/>
                    </a:lnTo>
                    <a:lnTo>
                      <a:pt x="29" y="96"/>
                    </a:lnTo>
                    <a:lnTo>
                      <a:pt x="33" y="87"/>
                    </a:lnTo>
                    <a:lnTo>
                      <a:pt x="39" y="79"/>
                    </a:lnTo>
                    <a:lnTo>
                      <a:pt x="44" y="71"/>
                    </a:lnTo>
                    <a:lnTo>
                      <a:pt x="49" y="62"/>
                    </a:lnTo>
                    <a:lnTo>
                      <a:pt x="54" y="55"/>
                    </a:lnTo>
                    <a:lnTo>
                      <a:pt x="59" y="48"/>
                    </a:lnTo>
                    <a:lnTo>
                      <a:pt x="66" y="41"/>
                    </a:lnTo>
                    <a:lnTo>
                      <a:pt x="72" y="35"/>
                    </a:lnTo>
                    <a:lnTo>
                      <a:pt x="78" y="29"/>
                    </a:lnTo>
                    <a:lnTo>
                      <a:pt x="85" y="24"/>
                    </a:lnTo>
                    <a:lnTo>
                      <a:pt x="91" y="19"/>
                    </a:lnTo>
                    <a:lnTo>
                      <a:pt x="98" y="14"/>
                    </a:lnTo>
                    <a:lnTo>
                      <a:pt x="104" y="11"/>
                    </a:lnTo>
                    <a:lnTo>
                      <a:pt x="112" y="8"/>
                    </a:lnTo>
                    <a:lnTo>
                      <a:pt x="119" y="5"/>
                    </a:lnTo>
                    <a:lnTo>
                      <a:pt x="126" y="3"/>
                    </a:lnTo>
                    <a:lnTo>
                      <a:pt x="134" y="2"/>
                    </a:lnTo>
                    <a:lnTo>
                      <a:pt x="141" y="1"/>
                    </a:lnTo>
                    <a:lnTo>
                      <a:pt x="149" y="0"/>
                    </a:lnTo>
                    <a:lnTo>
                      <a:pt x="157" y="1"/>
                    </a:lnTo>
                    <a:lnTo>
                      <a:pt x="164" y="2"/>
                    </a:lnTo>
                    <a:lnTo>
                      <a:pt x="171" y="3"/>
                    </a:lnTo>
                    <a:lnTo>
                      <a:pt x="179" y="5"/>
                    </a:lnTo>
                    <a:lnTo>
                      <a:pt x="186" y="8"/>
                    </a:lnTo>
                    <a:lnTo>
                      <a:pt x="193" y="11"/>
                    </a:lnTo>
                    <a:lnTo>
                      <a:pt x="200" y="14"/>
                    </a:lnTo>
                    <a:lnTo>
                      <a:pt x="207" y="19"/>
                    </a:lnTo>
                    <a:lnTo>
                      <a:pt x="213" y="24"/>
                    </a:lnTo>
                    <a:lnTo>
                      <a:pt x="220" y="29"/>
                    </a:lnTo>
                    <a:lnTo>
                      <a:pt x="226" y="35"/>
                    </a:lnTo>
                    <a:lnTo>
                      <a:pt x="232" y="41"/>
                    </a:lnTo>
                    <a:lnTo>
                      <a:pt x="238" y="48"/>
                    </a:lnTo>
                    <a:lnTo>
                      <a:pt x="244" y="55"/>
                    </a:lnTo>
                    <a:lnTo>
                      <a:pt x="249" y="62"/>
                    </a:lnTo>
                    <a:lnTo>
                      <a:pt x="254" y="71"/>
                    </a:lnTo>
                    <a:lnTo>
                      <a:pt x="259" y="79"/>
                    </a:lnTo>
                    <a:lnTo>
                      <a:pt x="265" y="87"/>
                    </a:lnTo>
                    <a:lnTo>
                      <a:pt x="269" y="96"/>
                    </a:lnTo>
                    <a:lnTo>
                      <a:pt x="273" y="105"/>
                    </a:lnTo>
                    <a:lnTo>
                      <a:pt x="277" y="116"/>
                    </a:lnTo>
                    <a:lnTo>
                      <a:pt x="280" y="125"/>
                    </a:lnTo>
                    <a:lnTo>
                      <a:pt x="283" y="135"/>
                    </a:lnTo>
                    <a:lnTo>
                      <a:pt x="287" y="146"/>
                    </a:lnTo>
                    <a:lnTo>
                      <a:pt x="290" y="156"/>
                    </a:lnTo>
                    <a:lnTo>
                      <a:pt x="292" y="168"/>
                    </a:lnTo>
                    <a:lnTo>
                      <a:pt x="294" y="179"/>
                    </a:lnTo>
                    <a:lnTo>
                      <a:pt x="296" y="191"/>
                    </a:lnTo>
                    <a:lnTo>
                      <a:pt x="297" y="202"/>
                    </a:lnTo>
                    <a:lnTo>
                      <a:pt x="298" y="214"/>
                    </a:lnTo>
                    <a:lnTo>
                      <a:pt x="298" y="226"/>
                    </a:lnTo>
                    <a:lnTo>
                      <a:pt x="299" y="238"/>
                    </a:lnTo>
                    <a:lnTo>
                      <a:pt x="298" y="250"/>
                    </a:lnTo>
                    <a:lnTo>
                      <a:pt x="298" y="263"/>
                    </a:lnTo>
                    <a:lnTo>
                      <a:pt x="297" y="274"/>
                    </a:lnTo>
                    <a:lnTo>
                      <a:pt x="296" y="287"/>
                    </a:lnTo>
                    <a:lnTo>
                      <a:pt x="294" y="298"/>
                    </a:lnTo>
                    <a:lnTo>
                      <a:pt x="292" y="309"/>
                    </a:lnTo>
                    <a:lnTo>
                      <a:pt x="290" y="320"/>
                    </a:lnTo>
                    <a:lnTo>
                      <a:pt x="287" y="331"/>
                    </a:lnTo>
                    <a:lnTo>
                      <a:pt x="283" y="342"/>
                    </a:lnTo>
                    <a:lnTo>
                      <a:pt x="280" y="352"/>
                    </a:lnTo>
                    <a:lnTo>
                      <a:pt x="277" y="362"/>
                    </a:lnTo>
                    <a:lnTo>
                      <a:pt x="273" y="372"/>
                    </a:lnTo>
                    <a:lnTo>
                      <a:pt x="269" y="381"/>
                    </a:lnTo>
                    <a:lnTo>
                      <a:pt x="265" y="390"/>
                    </a:lnTo>
                    <a:lnTo>
                      <a:pt x="259" y="399"/>
                    </a:lnTo>
                    <a:lnTo>
                      <a:pt x="254" y="407"/>
                    </a:lnTo>
                    <a:lnTo>
                      <a:pt x="249" y="415"/>
                    </a:lnTo>
                    <a:lnTo>
                      <a:pt x="244" y="423"/>
                    </a:lnTo>
                    <a:lnTo>
                      <a:pt x="238" y="430"/>
                    </a:lnTo>
                    <a:lnTo>
                      <a:pt x="232" y="436"/>
                    </a:lnTo>
                    <a:lnTo>
                      <a:pt x="226" y="443"/>
                    </a:lnTo>
                    <a:lnTo>
                      <a:pt x="220" y="449"/>
                    </a:lnTo>
                    <a:lnTo>
                      <a:pt x="213" y="454"/>
                    </a:lnTo>
                    <a:lnTo>
                      <a:pt x="207" y="458"/>
                    </a:lnTo>
                    <a:lnTo>
                      <a:pt x="200" y="464"/>
                    </a:lnTo>
                    <a:lnTo>
                      <a:pt x="193" y="467"/>
                    </a:lnTo>
                    <a:lnTo>
                      <a:pt x="186" y="470"/>
                    </a:lnTo>
                    <a:lnTo>
                      <a:pt x="179" y="473"/>
                    </a:lnTo>
                    <a:lnTo>
                      <a:pt x="171" y="475"/>
                    </a:lnTo>
                    <a:lnTo>
                      <a:pt x="164" y="476"/>
                    </a:lnTo>
                    <a:lnTo>
                      <a:pt x="157" y="477"/>
                    </a:lnTo>
                    <a:lnTo>
                      <a:pt x="149" y="477"/>
                    </a:lnTo>
                    <a:close/>
                  </a:path>
                </a:pathLst>
              </a:custGeom>
              <a:solidFill>
                <a:srgbClr val="000000"/>
              </a:solidFill>
              <a:ln w="9525">
                <a:noFill/>
                <a:round/>
                <a:headEnd/>
                <a:tailEnd/>
              </a:ln>
            </p:spPr>
            <p:txBody>
              <a:bodyPr/>
              <a:lstStyle/>
              <a:p>
                <a:endParaRPr lang="en-US"/>
              </a:p>
            </p:txBody>
          </p:sp>
          <p:sp>
            <p:nvSpPr>
              <p:cNvPr id="14465" name="Freeform 142"/>
              <p:cNvSpPr>
                <a:spLocks/>
              </p:cNvSpPr>
              <p:nvPr/>
            </p:nvSpPr>
            <p:spPr bwMode="auto">
              <a:xfrm>
                <a:off x="4700" y="2376"/>
                <a:ext cx="38" cy="61"/>
              </a:xfrm>
              <a:custGeom>
                <a:avLst/>
                <a:gdLst>
                  <a:gd name="T0" fmla="*/ 137 w 304"/>
                  <a:gd name="T1" fmla="*/ 486 h 487"/>
                  <a:gd name="T2" fmla="*/ 115 w 304"/>
                  <a:gd name="T3" fmla="*/ 480 h 487"/>
                  <a:gd name="T4" fmla="*/ 93 w 304"/>
                  <a:gd name="T5" fmla="*/ 468 h 487"/>
                  <a:gd name="T6" fmla="*/ 74 w 304"/>
                  <a:gd name="T7" fmla="*/ 453 h 487"/>
                  <a:gd name="T8" fmla="*/ 55 w 304"/>
                  <a:gd name="T9" fmla="*/ 432 h 487"/>
                  <a:gd name="T10" fmla="*/ 39 w 304"/>
                  <a:gd name="T11" fmla="*/ 408 h 487"/>
                  <a:gd name="T12" fmla="*/ 26 w 304"/>
                  <a:gd name="T13" fmla="*/ 380 h 487"/>
                  <a:gd name="T14" fmla="*/ 14 w 304"/>
                  <a:gd name="T15" fmla="*/ 349 h 487"/>
                  <a:gd name="T16" fmla="*/ 6 w 304"/>
                  <a:gd name="T17" fmla="*/ 317 h 487"/>
                  <a:gd name="T18" fmla="*/ 1 w 304"/>
                  <a:gd name="T19" fmla="*/ 281 h 487"/>
                  <a:gd name="T20" fmla="*/ 0 w 304"/>
                  <a:gd name="T21" fmla="*/ 244 h 487"/>
                  <a:gd name="T22" fmla="*/ 0 w 304"/>
                  <a:gd name="T23" fmla="*/ 220 h 487"/>
                  <a:gd name="T24" fmla="*/ 4 w 304"/>
                  <a:gd name="T25" fmla="*/ 183 h 487"/>
                  <a:gd name="T26" fmla="*/ 11 w 304"/>
                  <a:gd name="T27" fmla="*/ 150 h 487"/>
                  <a:gd name="T28" fmla="*/ 22 w 304"/>
                  <a:gd name="T29" fmla="*/ 118 h 487"/>
                  <a:gd name="T30" fmla="*/ 34 w 304"/>
                  <a:gd name="T31" fmla="*/ 90 h 487"/>
                  <a:gd name="T32" fmla="*/ 50 w 304"/>
                  <a:gd name="T33" fmla="*/ 64 h 487"/>
                  <a:gd name="T34" fmla="*/ 68 w 304"/>
                  <a:gd name="T35" fmla="*/ 42 h 487"/>
                  <a:gd name="T36" fmla="*/ 86 w 304"/>
                  <a:gd name="T37" fmla="*/ 25 h 487"/>
                  <a:gd name="T38" fmla="*/ 107 w 304"/>
                  <a:gd name="T39" fmla="*/ 12 h 487"/>
                  <a:gd name="T40" fmla="*/ 129 w 304"/>
                  <a:gd name="T41" fmla="*/ 3 h 487"/>
                  <a:gd name="T42" fmla="*/ 152 w 304"/>
                  <a:gd name="T43" fmla="*/ 0 h 487"/>
                  <a:gd name="T44" fmla="*/ 167 w 304"/>
                  <a:gd name="T45" fmla="*/ 2 h 487"/>
                  <a:gd name="T46" fmla="*/ 189 w 304"/>
                  <a:gd name="T47" fmla="*/ 9 h 487"/>
                  <a:gd name="T48" fmla="*/ 210 w 304"/>
                  <a:gd name="T49" fmla="*/ 20 h 487"/>
                  <a:gd name="T50" fmla="*/ 230 w 304"/>
                  <a:gd name="T51" fmla="*/ 36 h 487"/>
                  <a:gd name="T52" fmla="*/ 248 w 304"/>
                  <a:gd name="T53" fmla="*/ 57 h 487"/>
                  <a:gd name="T54" fmla="*/ 263 w 304"/>
                  <a:gd name="T55" fmla="*/ 81 h 487"/>
                  <a:gd name="T56" fmla="*/ 277 w 304"/>
                  <a:gd name="T57" fmla="*/ 109 h 487"/>
                  <a:gd name="T58" fmla="*/ 289 w 304"/>
                  <a:gd name="T59" fmla="*/ 139 h 487"/>
                  <a:gd name="T60" fmla="*/ 297 w 304"/>
                  <a:gd name="T61" fmla="*/ 172 h 487"/>
                  <a:gd name="T62" fmla="*/ 302 w 304"/>
                  <a:gd name="T63" fmla="*/ 207 h 487"/>
                  <a:gd name="T64" fmla="*/ 304 w 304"/>
                  <a:gd name="T65" fmla="*/ 244 h 487"/>
                  <a:gd name="T66" fmla="*/ 303 w 304"/>
                  <a:gd name="T67" fmla="*/ 269 h 487"/>
                  <a:gd name="T68" fmla="*/ 299 w 304"/>
                  <a:gd name="T69" fmla="*/ 305 h 487"/>
                  <a:gd name="T70" fmla="*/ 292 w 304"/>
                  <a:gd name="T71" fmla="*/ 339 h 487"/>
                  <a:gd name="T72" fmla="*/ 281 w 304"/>
                  <a:gd name="T73" fmla="*/ 370 h 487"/>
                  <a:gd name="T74" fmla="*/ 269 w 304"/>
                  <a:gd name="T75" fmla="*/ 398 h 487"/>
                  <a:gd name="T76" fmla="*/ 253 w 304"/>
                  <a:gd name="T77" fmla="*/ 425 h 487"/>
                  <a:gd name="T78" fmla="*/ 236 w 304"/>
                  <a:gd name="T79" fmla="*/ 447 h 487"/>
                  <a:gd name="T80" fmla="*/ 216 w 304"/>
                  <a:gd name="T81" fmla="*/ 463 h 487"/>
                  <a:gd name="T82" fmla="*/ 196 w 304"/>
                  <a:gd name="T83" fmla="*/ 477 h 487"/>
                  <a:gd name="T84" fmla="*/ 174 w 304"/>
                  <a:gd name="T85" fmla="*/ 485 h 487"/>
                  <a:gd name="T86" fmla="*/ 152 w 304"/>
                  <a:gd name="T87" fmla="*/ 487 h 4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4"/>
                  <a:gd name="T133" fmla="*/ 0 h 487"/>
                  <a:gd name="T134" fmla="*/ 304 w 304"/>
                  <a:gd name="T135" fmla="*/ 487 h 48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4" h="487">
                    <a:moveTo>
                      <a:pt x="152" y="487"/>
                    </a:moveTo>
                    <a:lnTo>
                      <a:pt x="144" y="487"/>
                    </a:lnTo>
                    <a:lnTo>
                      <a:pt x="137" y="486"/>
                    </a:lnTo>
                    <a:lnTo>
                      <a:pt x="129" y="485"/>
                    </a:lnTo>
                    <a:lnTo>
                      <a:pt x="122" y="483"/>
                    </a:lnTo>
                    <a:lnTo>
                      <a:pt x="115" y="480"/>
                    </a:lnTo>
                    <a:lnTo>
                      <a:pt x="107" y="477"/>
                    </a:lnTo>
                    <a:lnTo>
                      <a:pt x="100" y="473"/>
                    </a:lnTo>
                    <a:lnTo>
                      <a:pt x="93" y="468"/>
                    </a:lnTo>
                    <a:lnTo>
                      <a:pt x="86" y="463"/>
                    </a:lnTo>
                    <a:lnTo>
                      <a:pt x="80" y="458"/>
                    </a:lnTo>
                    <a:lnTo>
                      <a:pt x="74" y="453"/>
                    </a:lnTo>
                    <a:lnTo>
                      <a:pt x="68" y="447"/>
                    </a:lnTo>
                    <a:lnTo>
                      <a:pt x="61" y="439"/>
                    </a:lnTo>
                    <a:lnTo>
                      <a:pt x="55" y="432"/>
                    </a:lnTo>
                    <a:lnTo>
                      <a:pt x="50" y="425"/>
                    </a:lnTo>
                    <a:lnTo>
                      <a:pt x="45" y="416"/>
                    </a:lnTo>
                    <a:lnTo>
                      <a:pt x="39" y="408"/>
                    </a:lnTo>
                    <a:lnTo>
                      <a:pt x="34" y="398"/>
                    </a:lnTo>
                    <a:lnTo>
                      <a:pt x="30" y="390"/>
                    </a:lnTo>
                    <a:lnTo>
                      <a:pt x="26" y="380"/>
                    </a:lnTo>
                    <a:lnTo>
                      <a:pt x="22" y="370"/>
                    </a:lnTo>
                    <a:lnTo>
                      <a:pt x="17" y="360"/>
                    </a:lnTo>
                    <a:lnTo>
                      <a:pt x="14" y="349"/>
                    </a:lnTo>
                    <a:lnTo>
                      <a:pt x="11" y="339"/>
                    </a:lnTo>
                    <a:lnTo>
                      <a:pt x="9" y="327"/>
                    </a:lnTo>
                    <a:lnTo>
                      <a:pt x="6" y="317"/>
                    </a:lnTo>
                    <a:lnTo>
                      <a:pt x="4" y="305"/>
                    </a:lnTo>
                    <a:lnTo>
                      <a:pt x="3" y="293"/>
                    </a:lnTo>
                    <a:lnTo>
                      <a:pt x="1" y="281"/>
                    </a:lnTo>
                    <a:lnTo>
                      <a:pt x="0" y="269"/>
                    </a:lnTo>
                    <a:lnTo>
                      <a:pt x="0" y="256"/>
                    </a:lnTo>
                    <a:lnTo>
                      <a:pt x="0" y="244"/>
                    </a:lnTo>
                    <a:lnTo>
                      <a:pt x="0" y="232"/>
                    </a:lnTo>
                    <a:lnTo>
                      <a:pt x="0" y="220"/>
                    </a:lnTo>
                    <a:lnTo>
                      <a:pt x="1" y="207"/>
                    </a:lnTo>
                    <a:lnTo>
                      <a:pt x="3" y="196"/>
                    </a:lnTo>
                    <a:lnTo>
                      <a:pt x="4" y="183"/>
                    </a:lnTo>
                    <a:lnTo>
                      <a:pt x="6" y="172"/>
                    </a:lnTo>
                    <a:lnTo>
                      <a:pt x="9" y="161"/>
                    </a:lnTo>
                    <a:lnTo>
                      <a:pt x="11" y="150"/>
                    </a:lnTo>
                    <a:lnTo>
                      <a:pt x="14" y="139"/>
                    </a:lnTo>
                    <a:lnTo>
                      <a:pt x="17" y="129"/>
                    </a:lnTo>
                    <a:lnTo>
                      <a:pt x="22" y="118"/>
                    </a:lnTo>
                    <a:lnTo>
                      <a:pt x="26" y="109"/>
                    </a:lnTo>
                    <a:lnTo>
                      <a:pt x="30" y="99"/>
                    </a:lnTo>
                    <a:lnTo>
                      <a:pt x="34" y="90"/>
                    </a:lnTo>
                    <a:lnTo>
                      <a:pt x="39" y="81"/>
                    </a:lnTo>
                    <a:lnTo>
                      <a:pt x="45" y="72"/>
                    </a:lnTo>
                    <a:lnTo>
                      <a:pt x="50" y="64"/>
                    </a:lnTo>
                    <a:lnTo>
                      <a:pt x="55" y="57"/>
                    </a:lnTo>
                    <a:lnTo>
                      <a:pt x="61" y="49"/>
                    </a:lnTo>
                    <a:lnTo>
                      <a:pt x="68" y="42"/>
                    </a:lnTo>
                    <a:lnTo>
                      <a:pt x="74" y="36"/>
                    </a:lnTo>
                    <a:lnTo>
                      <a:pt x="80" y="31"/>
                    </a:lnTo>
                    <a:lnTo>
                      <a:pt x="86" y="25"/>
                    </a:lnTo>
                    <a:lnTo>
                      <a:pt x="93" y="20"/>
                    </a:lnTo>
                    <a:lnTo>
                      <a:pt x="100" y="16"/>
                    </a:lnTo>
                    <a:lnTo>
                      <a:pt x="107" y="12"/>
                    </a:lnTo>
                    <a:lnTo>
                      <a:pt x="115" y="9"/>
                    </a:lnTo>
                    <a:lnTo>
                      <a:pt x="122" y="6"/>
                    </a:lnTo>
                    <a:lnTo>
                      <a:pt x="129" y="3"/>
                    </a:lnTo>
                    <a:lnTo>
                      <a:pt x="137" y="2"/>
                    </a:lnTo>
                    <a:lnTo>
                      <a:pt x="144" y="1"/>
                    </a:lnTo>
                    <a:lnTo>
                      <a:pt x="152" y="0"/>
                    </a:lnTo>
                    <a:lnTo>
                      <a:pt x="160" y="1"/>
                    </a:lnTo>
                    <a:lnTo>
                      <a:pt x="167" y="2"/>
                    </a:lnTo>
                    <a:lnTo>
                      <a:pt x="174" y="3"/>
                    </a:lnTo>
                    <a:lnTo>
                      <a:pt x="182" y="6"/>
                    </a:lnTo>
                    <a:lnTo>
                      <a:pt x="189" y="9"/>
                    </a:lnTo>
                    <a:lnTo>
                      <a:pt x="196" y="12"/>
                    </a:lnTo>
                    <a:lnTo>
                      <a:pt x="204" y="16"/>
                    </a:lnTo>
                    <a:lnTo>
                      <a:pt x="210" y="20"/>
                    </a:lnTo>
                    <a:lnTo>
                      <a:pt x="216" y="25"/>
                    </a:lnTo>
                    <a:lnTo>
                      <a:pt x="224" y="31"/>
                    </a:lnTo>
                    <a:lnTo>
                      <a:pt x="230" y="36"/>
                    </a:lnTo>
                    <a:lnTo>
                      <a:pt x="236" y="42"/>
                    </a:lnTo>
                    <a:lnTo>
                      <a:pt x="241" y="49"/>
                    </a:lnTo>
                    <a:lnTo>
                      <a:pt x="248" y="57"/>
                    </a:lnTo>
                    <a:lnTo>
                      <a:pt x="253" y="64"/>
                    </a:lnTo>
                    <a:lnTo>
                      <a:pt x="258" y="72"/>
                    </a:lnTo>
                    <a:lnTo>
                      <a:pt x="263" y="81"/>
                    </a:lnTo>
                    <a:lnTo>
                      <a:pt x="269" y="90"/>
                    </a:lnTo>
                    <a:lnTo>
                      <a:pt x="273" y="99"/>
                    </a:lnTo>
                    <a:lnTo>
                      <a:pt x="277" y="109"/>
                    </a:lnTo>
                    <a:lnTo>
                      <a:pt x="281" y="118"/>
                    </a:lnTo>
                    <a:lnTo>
                      <a:pt x="285" y="129"/>
                    </a:lnTo>
                    <a:lnTo>
                      <a:pt x="289" y="139"/>
                    </a:lnTo>
                    <a:lnTo>
                      <a:pt x="292" y="150"/>
                    </a:lnTo>
                    <a:lnTo>
                      <a:pt x="294" y="161"/>
                    </a:lnTo>
                    <a:lnTo>
                      <a:pt x="297" y="172"/>
                    </a:lnTo>
                    <a:lnTo>
                      <a:pt x="299" y="183"/>
                    </a:lnTo>
                    <a:lnTo>
                      <a:pt x="300" y="196"/>
                    </a:lnTo>
                    <a:lnTo>
                      <a:pt x="302" y="207"/>
                    </a:lnTo>
                    <a:lnTo>
                      <a:pt x="303" y="220"/>
                    </a:lnTo>
                    <a:lnTo>
                      <a:pt x="303" y="232"/>
                    </a:lnTo>
                    <a:lnTo>
                      <a:pt x="304" y="244"/>
                    </a:lnTo>
                    <a:lnTo>
                      <a:pt x="303" y="256"/>
                    </a:lnTo>
                    <a:lnTo>
                      <a:pt x="303" y="269"/>
                    </a:lnTo>
                    <a:lnTo>
                      <a:pt x="302" y="281"/>
                    </a:lnTo>
                    <a:lnTo>
                      <a:pt x="300" y="293"/>
                    </a:lnTo>
                    <a:lnTo>
                      <a:pt x="299" y="305"/>
                    </a:lnTo>
                    <a:lnTo>
                      <a:pt x="297" y="317"/>
                    </a:lnTo>
                    <a:lnTo>
                      <a:pt x="294" y="327"/>
                    </a:lnTo>
                    <a:lnTo>
                      <a:pt x="292" y="339"/>
                    </a:lnTo>
                    <a:lnTo>
                      <a:pt x="289" y="349"/>
                    </a:lnTo>
                    <a:lnTo>
                      <a:pt x="285" y="360"/>
                    </a:lnTo>
                    <a:lnTo>
                      <a:pt x="281" y="370"/>
                    </a:lnTo>
                    <a:lnTo>
                      <a:pt x="277" y="380"/>
                    </a:lnTo>
                    <a:lnTo>
                      <a:pt x="273" y="390"/>
                    </a:lnTo>
                    <a:lnTo>
                      <a:pt x="269" y="398"/>
                    </a:lnTo>
                    <a:lnTo>
                      <a:pt x="263" y="408"/>
                    </a:lnTo>
                    <a:lnTo>
                      <a:pt x="258" y="416"/>
                    </a:lnTo>
                    <a:lnTo>
                      <a:pt x="253" y="425"/>
                    </a:lnTo>
                    <a:lnTo>
                      <a:pt x="248" y="432"/>
                    </a:lnTo>
                    <a:lnTo>
                      <a:pt x="241" y="439"/>
                    </a:lnTo>
                    <a:lnTo>
                      <a:pt x="236" y="447"/>
                    </a:lnTo>
                    <a:lnTo>
                      <a:pt x="230" y="453"/>
                    </a:lnTo>
                    <a:lnTo>
                      <a:pt x="224" y="458"/>
                    </a:lnTo>
                    <a:lnTo>
                      <a:pt x="216" y="463"/>
                    </a:lnTo>
                    <a:lnTo>
                      <a:pt x="210" y="468"/>
                    </a:lnTo>
                    <a:lnTo>
                      <a:pt x="204" y="473"/>
                    </a:lnTo>
                    <a:lnTo>
                      <a:pt x="196" y="477"/>
                    </a:lnTo>
                    <a:lnTo>
                      <a:pt x="189" y="480"/>
                    </a:lnTo>
                    <a:lnTo>
                      <a:pt x="182" y="483"/>
                    </a:lnTo>
                    <a:lnTo>
                      <a:pt x="174" y="485"/>
                    </a:lnTo>
                    <a:lnTo>
                      <a:pt x="167" y="486"/>
                    </a:lnTo>
                    <a:lnTo>
                      <a:pt x="160" y="487"/>
                    </a:lnTo>
                    <a:lnTo>
                      <a:pt x="152" y="487"/>
                    </a:lnTo>
                    <a:close/>
                  </a:path>
                </a:pathLst>
              </a:custGeom>
              <a:solidFill>
                <a:srgbClr val="000000"/>
              </a:solidFill>
              <a:ln w="9525">
                <a:noFill/>
                <a:round/>
                <a:headEnd/>
                <a:tailEnd/>
              </a:ln>
            </p:spPr>
            <p:txBody>
              <a:bodyPr/>
              <a:lstStyle/>
              <a:p>
                <a:endParaRPr lang="en-US"/>
              </a:p>
            </p:txBody>
          </p:sp>
          <p:sp>
            <p:nvSpPr>
              <p:cNvPr id="14466" name="Freeform 143"/>
              <p:cNvSpPr>
                <a:spLocks/>
              </p:cNvSpPr>
              <p:nvPr/>
            </p:nvSpPr>
            <p:spPr bwMode="auto">
              <a:xfrm>
                <a:off x="4688" y="2376"/>
                <a:ext cx="39" cy="62"/>
              </a:xfrm>
              <a:custGeom>
                <a:avLst/>
                <a:gdLst>
                  <a:gd name="T0" fmla="*/ 138 w 308"/>
                  <a:gd name="T1" fmla="*/ 491 h 493"/>
                  <a:gd name="T2" fmla="*/ 115 w 308"/>
                  <a:gd name="T3" fmla="*/ 485 h 493"/>
                  <a:gd name="T4" fmla="*/ 94 w 308"/>
                  <a:gd name="T5" fmla="*/ 474 h 493"/>
                  <a:gd name="T6" fmla="*/ 74 w 308"/>
                  <a:gd name="T7" fmla="*/ 457 h 493"/>
                  <a:gd name="T8" fmla="*/ 55 w 308"/>
                  <a:gd name="T9" fmla="*/ 436 h 493"/>
                  <a:gd name="T10" fmla="*/ 39 w 308"/>
                  <a:gd name="T11" fmla="*/ 411 h 493"/>
                  <a:gd name="T12" fmla="*/ 26 w 308"/>
                  <a:gd name="T13" fmla="*/ 383 h 493"/>
                  <a:gd name="T14" fmla="*/ 14 w 308"/>
                  <a:gd name="T15" fmla="*/ 352 h 493"/>
                  <a:gd name="T16" fmla="*/ 6 w 308"/>
                  <a:gd name="T17" fmla="*/ 319 h 493"/>
                  <a:gd name="T18" fmla="*/ 1 w 308"/>
                  <a:gd name="T19" fmla="*/ 284 h 493"/>
                  <a:gd name="T20" fmla="*/ 0 w 308"/>
                  <a:gd name="T21" fmla="*/ 246 h 493"/>
                  <a:gd name="T22" fmla="*/ 0 w 308"/>
                  <a:gd name="T23" fmla="*/ 222 h 493"/>
                  <a:gd name="T24" fmla="*/ 4 w 308"/>
                  <a:gd name="T25" fmla="*/ 186 h 493"/>
                  <a:gd name="T26" fmla="*/ 11 w 308"/>
                  <a:gd name="T27" fmla="*/ 152 h 493"/>
                  <a:gd name="T28" fmla="*/ 21 w 308"/>
                  <a:gd name="T29" fmla="*/ 120 h 493"/>
                  <a:gd name="T30" fmla="*/ 34 w 308"/>
                  <a:gd name="T31" fmla="*/ 91 h 493"/>
                  <a:gd name="T32" fmla="*/ 50 w 308"/>
                  <a:gd name="T33" fmla="*/ 66 h 493"/>
                  <a:gd name="T34" fmla="*/ 68 w 308"/>
                  <a:gd name="T35" fmla="*/ 43 h 493"/>
                  <a:gd name="T36" fmla="*/ 86 w 308"/>
                  <a:gd name="T37" fmla="*/ 25 h 493"/>
                  <a:gd name="T38" fmla="*/ 107 w 308"/>
                  <a:gd name="T39" fmla="*/ 12 h 493"/>
                  <a:gd name="T40" fmla="*/ 129 w 308"/>
                  <a:gd name="T41" fmla="*/ 3 h 493"/>
                  <a:gd name="T42" fmla="*/ 153 w 308"/>
                  <a:gd name="T43" fmla="*/ 0 h 493"/>
                  <a:gd name="T44" fmla="*/ 169 w 308"/>
                  <a:gd name="T45" fmla="*/ 2 h 493"/>
                  <a:gd name="T46" fmla="*/ 191 w 308"/>
                  <a:gd name="T47" fmla="*/ 9 h 493"/>
                  <a:gd name="T48" fmla="*/ 213 w 308"/>
                  <a:gd name="T49" fmla="*/ 20 h 493"/>
                  <a:gd name="T50" fmla="*/ 233 w 308"/>
                  <a:gd name="T51" fmla="*/ 37 h 493"/>
                  <a:gd name="T52" fmla="*/ 251 w 308"/>
                  <a:gd name="T53" fmla="*/ 58 h 493"/>
                  <a:gd name="T54" fmla="*/ 268 w 308"/>
                  <a:gd name="T55" fmla="*/ 83 h 493"/>
                  <a:gd name="T56" fmla="*/ 281 w 308"/>
                  <a:gd name="T57" fmla="*/ 110 h 493"/>
                  <a:gd name="T58" fmla="*/ 293 w 308"/>
                  <a:gd name="T59" fmla="*/ 141 h 493"/>
                  <a:gd name="T60" fmla="*/ 301 w 308"/>
                  <a:gd name="T61" fmla="*/ 175 h 493"/>
                  <a:gd name="T62" fmla="*/ 306 w 308"/>
                  <a:gd name="T63" fmla="*/ 209 h 493"/>
                  <a:gd name="T64" fmla="*/ 308 w 308"/>
                  <a:gd name="T65" fmla="*/ 246 h 493"/>
                  <a:gd name="T66" fmla="*/ 307 w 308"/>
                  <a:gd name="T67" fmla="*/ 271 h 493"/>
                  <a:gd name="T68" fmla="*/ 303 w 308"/>
                  <a:gd name="T69" fmla="*/ 308 h 493"/>
                  <a:gd name="T70" fmla="*/ 296 w 308"/>
                  <a:gd name="T71" fmla="*/ 341 h 493"/>
                  <a:gd name="T72" fmla="*/ 285 w 308"/>
                  <a:gd name="T73" fmla="*/ 373 h 493"/>
                  <a:gd name="T74" fmla="*/ 272 w 308"/>
                  <a:gd name="T75" fmla="*/ 403 h 493"/>
                  <a:gd name="T76" fmla="*/ 257 w 308"/>
                  <a:gd name="T77" fmla="*/ 428 h 493"/>
                  <a:gd name="T78" fmla="*/ 239 w 308"/>
                  <a:gd name="T79" fmla="*/ 451 h 493"/>
                  <a:gd name="T80" fmla="*/ 219 w 308"/>
                  <a:gd name="T81" fmla="*/ 468 h 493"/>
                  <a:gd name="T82" fmla="*/ 198 w 308"/>
                  <a:gd name="T83" fmla="*/ 482 h 493"/>
                  <a:gd name="T84" fmla="*/ 176 w 308"/>
                  <a:gd name="T85" fmla="*/ 490 h 493"/>
                  <a:gd name="T86" fmla="*/ 153 w 308"/>
                  <a:gd name="T87" fmla="*/ 493 h 4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08"/>
                  <a:gd name="T133" fmla="*/ 0 h 493"/>
                  <a:gd name="T134" fmla="*/ 308 w 308"/>
                  <a:gd name="T135" fmla="*/ 493 h 4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08" h="493">
                    <a:moveTo>
                      <a:pt x="153" y="493"/>
                    </a:moveTo>
                    <a:lnTo>
                      <a:pt x="145" y="493"/>
                    </a:lnTo>
                    <a:lnTo>
                      <a:pt x="138" y="491"/>
                    </a:lnTo>
                    <a:lnTo>
                      <a:pt x="129" y="490"/>
                    </a:lnTo>
                    <a:lnTo>
                      <a:pt x="122" y="488"/>
                    </a:lnTo>
                    <a:lnTo>
                      <a:pt x="115" y="485"/>
                    </a:lnTo>
                    <a:lnTo>
                      <a:pt x="107" y="482"/>
                    </a:lnTo>
                    <a:lnTo>
                      <a:pt x="100" y="478"/>
                    </a:lnTo>
                    <a:lnTo>
                      <a:pt x="94" y="474"/>
                    </a:lnTo>
                    <a:lnTo>
                      <a:pt x="86" y="468"/>
                    </a:lnTo>
                    <a:lnTo>
                      <a:pt x="80" y="463"/>
                    </a:lnTo>
                    <a:lnTo>
                      <a:pt x="74" y="457"/>
                    </a:lnTo>
                    <a:lnTo>
                      <a:pt x="68" y="451"/>
                    </a:lnTo>
                    <a:lnTo>
                      <a:pt x="61" y="443"/>
                    </a:lnTo>
                    <a:lnTo>
                      <a:pt x="55" y="436"/>
                    </a:lnTo>
                    <a:lnTo>
                      <a:pt x="50" y="428"/>
                    </a:lnTo>
                    <a:lnTo>
                      <a:pt x="45" y="419"/>
                    </a:lnTo>
                    <a:lnTo>
                      <a:pt x="39" y="411"/>
                    </a:lnTo>
                    <a:lnTo>
                      <a:pt x="34" y="403"/>
                    </a:lnTo>
                    <a:lnTo>
                      <a:pt x="30" y="393"/>
                    </a:lnTo>
                    <a:lnTo>
                      <a:pt x="26" y="383"/>
                    </a:lnTo>
                    <a:lnTo>
                      <a:pt x="21" y="373"/>
                    </a:lnTo>
                    <a:lnTo>
                      <a:pt x="17" y="363"/>
                    </a:lnTo>
                    <a:lnTo>
                      <a:pt x="14" y="352"/>
                    </a:lnTo>
                    <a:lnTo>
                      <a:pt x="11" y="341"/>
                    </a:lnTo>
                    <a:lnTo>
                      <a:pt x="9" y="331"/>
                    </a:lnTo>
                    <a:lnTo>
                      <a:pt x="6" y="319"/>
                    </a:lnTo>
                    <a:lnTo>
                      <a:pt x="4" y="308"/>
                    </a:lnTo>
                    <a:lnTo>
                      <a:pt x="3" y="295"/>
                    </a:lnTo>
                    <a:lnTo>
                      <a:pt x="1" y="284"/>
                    </a:lnTo>
                    <a:lnTo>
                      <a:pt x="0" y="271"/>
                    </a:lnTo>
                    <a:lnTo>
                      <a:pt x="0" y="258"/>
                    </a:lnTo>
                    <a:lnTo>
                      <a:pt x="0" y="246"/>
                    </a:lnTo>
                    <a:lnTo>
                      <a:pt x="0" y="234"/>
                    </a:lnTo>
                    <a:lnTo>
                      <a:pt x="0" y="222"/>
                    </a:lnTo>
                    <a:lnTo>
                      <a:pt x="1" y="209"/>
                    </a:lnTo>
                    <a:lnTo>
                      <a:pt x="3" y="198"/>
                    </a:lnTo>
                    <a:lnTo>
                      <a:pt x="4" y="186"/>
                    </a:lnTo>
                    <a:lnTo>
                      <a:pt x="6" y="175"/>
                    </a:lnTo>
                    <a:lnTo>
                      <a:pt x="9" y="163"/>
                    </a:lnTo>
                    <a:lnTo>
                      <a:pt x="11" y="152"/>
                    </a:lnTo>
                    <a:lnTo>
                      <a:pt x="14" y="141"/>
                    </a:lnTo>
                    <a:lnTo>
                      <a:pt x="17" y="131"/>
                    </a:lnTo>
                    <a:lnTo>
                      <a:pt x="21" y="120"/>
                    </a:lnTo>
                    <a:lnTo>
                      <a:pt x="26" y="110"/>
                    </a:lnTo>
                    <a:lnTo>
                      <a:pt x="30" y="101"/>
                    </a:lnTo>
                    <a:lnTo>
                      <a:pt x="34" y="91"/>
                    </a:lnTo>
                    <a:lnTo>
                      <a:pt x="39" y="83"/>
                    </a:lnTo>
                    <a:lnTo>
                      <a:pt x="45" y="73"/>
                    </a:lnTo>
                    <a:lnTo>
                      <a:pt x="50" y="66"/>
                    </a:lnTo>
                    <a:lnTo>
                      <a:pt x="55" y="58"/>
                    </a:lnTo>
                    <a:lnTo>
                      <a:pt x="61" y="50"/>
                    </a:lnTo>
                    <a:lnTo>
                      <a:pt x="68" y="43"/>
                    </a:lnTo>
                    <a:lnTo>
                      <a:pt x="74" y="37"/>
                    </a:lnTo>
                    <a:lnTo>
                      <a:pt x="80" y="31"/>
                    </a:lnTo>
                    <a:lnTo>
                      <a:pt x="86" y="25"/>
                    </a:lnTo>
                    <a:lnTo>
                      <a:pt x="94" y="20"/>
                    </a:lnTo>
                    <a:lnTo>
                      <a:pt x="100" y="16"/>
                    </a:lnTo>
                    <a:lnTo>
                      <a:pt x="107" y="12"/>
                    </a:lnTo>
                    <a:lnTo>
                      <a:pt x="115" y="9"/>
                    </a:lnTo>
                    <a:lnTo>
                      <a:pt x="122" y="6"/>
                    </a:lnTo>
                    <a:lnTo>
                      <a:pt x="129" y="3"/>
                    </a:lnTo>
                    <a:lnTo>
                      <a:pt x="138" y="2"/>
                    </a:lnTo>
                    <a:lnTo>
                      <a:pt x="145" y="1"/>
                    </a:lnTo>
                    <a:lnTo>
                      <a:pt x="153" y="0"/>
                    </a:lnTo>
                    <a:lnTo>
                      <a:pt x="161" y="1"/>
                    </a:lnTo>
                    <a:lnTo>
                      <a:pt x="169" y="2"/>
                    </a:lnTo>
                    <a:lnTo>
                      <a:pt x="176" y="3"/>
                    </a:lnTo>
                    <a:lnTo>
                      <a:pt x="184" y="6"/>
                    </a:lnTo>
                    <a:lnTo>
                      <a:pt x="191" y="9"/>
                    </a:lnTo>
                    <a:lnTo>
                      <a:pt x="198" y="12"/>
                    </a:lnTo>
                    <a:lnTo>
                      <a:pt x="206" y="16"/>
                    </a:lnTo>
                    <a:lnTo>
                      <a:pt x="213" y="20"/>
                    </a:lnTo>
                    <a:lnTo>
                      <a:pt x="219" y="25"/>
                    </a:lnTo>
                    <a:lnTo>
                      <a:pt x="227" y="31"/>
                    </a:lnTo>
                    <a:lnTo>
                      <a:pt x="233" y="37"/>
                    </a:lnTo>
                    <a:lnTo>
                      <a:pt x="239" y="43"/>
                    </a:lnTo>
                    <a:lnTo>
                      <a:pt x="246" y="50"/>
                    </a:lnTo>
                    <a:lnTo>
                      <a:pt x="251" y="58"/>
                    </a:lnTo>
                    <a:lnTo>
                      <a:pt x="257" y="66"/>
                    </a:lnTo>
                    <a:lnTo>
                      <a:pt x="262" y="73"/>
                    </a:lnTo>
                    <a:lnTo>
                      <a:pt x="268" y="83"/>
                    </a:lnTo>
                    <a:lnTo>
                      <a:pt x="272" y="91"/>
                    </a:lnTo>
                    <a:lnTo>
                      <a:pt x="277" y="101"/>
                    </a:lnTo>
                    <a:lnTo>
                      <a:pt x="281" y="110"/>
                    </a:lnTo>
                    <a:lnTo>
                      <a:pt x="285" y="120"/>
                    </a:lnTo>
                    <a:lnTo>
                      <a:pt x="288" y="131"/>
                    </a:lnTo>
                    <a:lnTo>
                      <a:pt x="293" y="141"/>
                    </a:lnTo>
                    <a:lnTo>
                      <a:pt x="296" y="152"/>
                    </a:lnTo>
                    <a:lnTo>
                      <a:pt x="298" y="163"/>
                    </a:lnTo>
                    <a:lnTo>
                      <a:pt x="301" y="175"/>
                    </a:lnTo>
                    <a:lnTo>
                      <a:pt x="303" y="186"/>
                    </a:lnTo>
                    <a:lnTo>
                      <a:pt x="304" y="198"/>
                    </a:lnTo>
                    <a:lnTo>
                      <a:pt x="306" y="209"/>
                    </a:lnTo>
                    <a:lnTo>
                      <a:pt x="307" y="222"/>
                    </a:lnTo>
                    <a:lnTo>
                      <a:pt x="307" y="234"/>
                    </a:lnTo>
                    <a:lnTo>
                      <a:pt x="308" y="246"/>
                    </a:lnTo>
                    <a:lnTo>
                      <a:pt x="307" y="258"/>
                    </a:lnTo>
                    <a:lnTo>
                      <a:pt x="307" y="271"/>
                    </a:lnTo>
                    <a:lnTo>
                      <a:pt x="306" y="284"/>
                    </a:lnTo>
                    <a:lnTo>
                      <a:pt x="304" y="295"/>
                    </a:lnTo>
                    <a:lnTo>
                      <a:pt x="303" y="308"/>
                    </a:lnTo>
                    <a:lnTo>
                      <a:pt x="301" y="319"/>
                    </a:lnTo>
                    <a:lnTo>
                      <a:pt x="298" y="331"/>
                    </a:lnTo>
                    <a:lnTo>
                      <a:pt x="296" y="341"/>
                    </a:lnTo>
                    <a:lnTo>
                      <a:pt x="293" y="352"/>
                    </a:lnTo>
                    <a:lnTo>
                      <a:pt x="288" y="363"/>
                    </a:lnTo>
                    <a:lnTo>
                      <a:pt x="285" y="373"/>
                    </a:lnTo>
                    <a:lnTo>
                      <a:pt x="281" y="383"/>
                    </a:lnTo>
                    <a:lnTo>
                      <a:pt x="277" y="393"/>
                    </a:lnTo>
                    <a:lnTo>
                      <a:pt x="272" y="403"/>
                    </a:lnTo>
                    <a:lnTo>
                      <a:pt x="268" y="411"/>
                    </a:lnTo>
                    <a:lnTo>
                      <a:pt x="262" y="419"/>
                    </a:lnTo>
                    <a:lnTo>
                      <a:pt x="257" y="428"/>
                    </a:lnTo>
                    <a:lnTo>
                      <a:pt x="251" y="436"/>
                    </a:lnTo>
                    <a:lnTo>
                      <a:pt x="246" y="443"/>
                    </a:lnTo>
                    <a:lnTo>
                      <a:pt x="239" y="451"/>
                    </a:lnTo>
                    <a:lnTo>
                      <a:pt x="233" y="457"/>
                    </a:lnTo>
                    <a:lnTo>
                      <a:pt x="227" y="463"/>
                    </a:lnTo>
                    <a:lnTo>
                      <a:pt x="219" y="468"/>
                    </a:lnTo>
                    <a:lnTo>
                      <a:pt x="213" y="474"/>
                    </a:lnTo>
                    <a:lnTo>
                      <a:pt x="206" y="478"/>
                    </a:lnTo>
                    <a:lnTo>
                      <a:pt x="198" y="482"/>
                    </a:lnTo>
                    <a:lnTo>
                      <a:pt x="191" y="485"/>
                    </a:lnTo>
                    <a:lnTo>
                      <a:pt x="184" y="488"/>
                    </a:lnTo>
                    <a:lnTo>
                      <a:pt x="176" y="490"/>
                    </a:lnTo>
                    <a:lnTo>
                      <a:pt x="169" y="491"/>
                    </a:lnTo>
                    <a:lnTo>
                      <a:pt x="161" y="493"/>
                    </a:lnTo>
                    <a:lnTo>
                      <a:pt x="153" y="493"/>
                    </a:lnTo>
                    <a:close/>
                  </a:path>
                </a:pathLst>
              </a:custGeom>
              <a:solidFill>
                <a:srgbClr val="000000"/>
              </a:solidFill>
              <a:ln w="9525">
                <a:noFill/>
                <a:round/>
                <a:headEnd/>
                <a:tailEnd/>
              </a:ln>
            </p:spPr>
            <p:txBody>
              <a:bodyPr/>
              <a:lstStyle/>
              <a:p>
                <a:endParaRPr lang="en-US"/>
              </a:p>
            </p:txBody>
          </p:sp>
          <p:sp>
            <p:nvSpPr>
              <p:cNvPr id="14467" name="Freeform 144"/>
              <p:cNvSpPr>
                <a:spLocks/>
              </p:cNvSpPr>
              <p:nvPr/>
            </p:nvSpPr>
            <p:spPr bwMode="auto">
              <a:xfrm>
                <a:off x="4689" y="2380"/>
                <a:ext cx="19" cy="34"/>
              </a:xfrm>
              <a:custGeom>
                <a:avLst/>
                <a:gdLst>
                  <a:gd name="T0" fmla="*/ 69 w 155"/>
                  <a:gd name="T1" fmla="*/ 271 h 271"/>
                  <a:gd name="T2" fmla="*/ 57 w 155"/>
                  <a:gd name="T3" fmla="*/ 267 h 271"/>
                  <a:gd name="T4" fmla="*/ 47 w 155"/>
                  <a:gd name="T5" fmla="*/ 261 h 271"/>
                  <a:gd name="T6" fmla="*/ 37 w 155"/>
                  <a:gd name="T7" fmla="*/ 253 h 271"/>
                  <a:gd name="T8" fmla="*/ 28 w 155"/>
                  <a:gd name="T9" fmla="*/ 241 h 271"/>
                  <a:gd name="T10" fmla="*/ 20 w 155"/>
                  <a:gd name="T11" fmla="*/ 227 h 271"/>
                  <a:gd name="T12" fmla="*/ 12 w 155"/>
                  <a:gd name="T13" fmla="*/ 212 h 271"/>
                  <a:gd name="T14" fmla="*/ 7 w 155"/>
                  <a:gd name="T15" fmla="*/ 195 h 271"/>
                  <a:gd name="T16" fmla="*/ 3 w 155"/>
                  <a:gd name="T17" fmla="*/ 176 h 271"/>
                  <a:gd name="T18" fmla="*/ 0 w 155"/>
                  <a:gd name="T19" fmla="*/ 156 h 271"/>
                  <a:gd name="T20" fmla="*/ 0 w 155"/>
                  <a:gd name="T21" fmla="*/ 135 h 271"/>
                  <a:gd name="T22" fmla="*/ 0 w 155"/>
                  <a:gd name="T23" fmla="*/ 122 h 271"/>
                  <a:gd name="T24" fmla="*/ 2 w 155"/>
                  <a:gd name="T25" fmla="*/ 102 h 271"/>
                  <a:gd name="T26" fmla="*/ 5 w 155"/>
                  <a:gd name="T27" fmla="*/ 83 h 271"/>
                  <a:gd name="T28" fmla="*/ 10 w 155"/>
                  <a:gd name="T29" fmla="*/ 65 h 271"/>
                  <a:gd name="T30" fmla="*/ 17 w 155"/>
                  <a:gd name="T31" fmla="*/ 50 h 271"/>
                  <a:gd name="T32" fmla="*/ 25 w 155"/>
                  <a:gd name="T33" fmla="*/ 36 h 271"/>
                  <a:gd name="T34" fmla="*/ 34 w 155"/>
                  <a:gd name="T35" fmla="*/ 24 h 271"/>
                  <a:gd name="T36" fmla="*/ 44 w 155"/>
                  <a:gd name="T37" fmla="*/ 13 h 271"/>
                  <a:gd name="T38" fmla="*/ 54 w 155"/>
                  <a:gd name="T39" fmla="*/ 6 h 271"/>
                  <a:gd name="T40" fmla="*/ 65 w 155"/>
                  <a:gd name="T41" fmla="*/ 2 h 271"/>
                  <a:gd name="T42" fmla="*/ 77 w 155"/>
                  <a:gd name="T43" fmla="*/ 0 h 271"/>
                  <a:gd name="T44" fmla="*/ 85 w 155"/>
                  <a:gd name="T45" fmla="*/ 1 h 271"/>
                  <a:gd name="T46" fmla="*/ 96 w 155"/>
                  <a:gd name="T47" fmla="*/ 5 h 271"/>
                  <a:gd name="T48" fmla="*/ 106 w 155"/>
                  <a:gd name="T49" fmla="*/ 11 h 271"/>
                  <a:gd name="T50" fmla="*/ 116 w 155"/>
                  <a:gd name="T51" fmla="*/ 20 h 271"/>
                  <a:gd name="T52" fmla="*/ 125 w 155"/>
                  <a:gd name="T53" fmla="*/ 31 h 271"/>
                  <a:gd name="T54" fmla="*/ 134 w 155"/>
                  <a:gd name="T55" fmla="*/ 45 h 271"/>
                  <a:gd name="T56" fmla="*/ 141 w 155"/>
                  <a:gd name="T57" fmla="*/ 60 h 271"/>
                  <a:gd name="T58" fmla="*/ 146 w 155"/>
                  <a:gd name="T59" fmla="*/ 77 h 271"/>
                  <a:gd name="T60" fmla="*/ 150 w 155"/>
                  <a:gd name="T61" fmla="*/ 96 h 271"/>
                  <a:gd name="T62" fmla="*/ 154 w 155"/>
                  <a:gd name="T63" fmla="*/ 116 h 271"/>
                  <a:gd name="T64" fmla="*/ 155 w 155"/>
                  <a:gd name="T65" fmla="*/ 135 h 271"/>
                  <a:gd name="T66" fmla="*/ 154 w 155"/>
                  <a:gd name="T67" fmla="*/ 150 h 271"/>
                  <a:gd name="T68" fmla="*/ 152 w 155"/>
                  <a:gd name="T69" fmla="*/ 170 h 271"/>
                  <a:gd name="T70" fmla="*/ 148 w 155"/>
                  <a:gd name="T71" fmla="*/ 189 h 271"/>
                  <a:gd name="T72" fmla="*/ 143 w 155"/>
                  <a:gd name="T73" fmla="*/ 207 h 271"/>
                  <a:gd name="T74" fmla="*/ 136 w 155"/>
                  <a:gd name="T75" fmla="*/ 222 h 271"/>
                  <a:gd name="T76" fmla="*/ 128 w 155"/>
                  <a:gd name="T77" fmla="*/ 237 h 271"/>
                  <a:gd name="T78" fmla="*/ 119 w 155"/>
                  <a:gd name="T79" fmla="*/ 248 h 271"/>
                  <a:gd name="T80" fmla="*/ 110 w 155"/>
                  <a:gd name="T81" fmla="*/ 259 h 271"/>
                  <a:gd name="T82" fmla="*/ 99 w 155"/>
                  <a:gd name="T83" fmla="*/ 266 h 271"/>
                  <a:gd name="T84" fmla="*/ 89 w 155"/>
                  <a:gd name="T85" fmla="*/ 270 h 271"/>
                  <a:gd name="T86" fmla="*/ 77 w 155"/>
                  <a:gd name="T87" fmla="*/ 271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55"/>
                  <a:gd name="T133" fmla="*/ 0 h 271"/>
                  <a:gd name="T134" fmla="*/ 155 w 155"/>
                  <a:gd name="T135" fmla="*/ 271 h 27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55" h="271">
                    <a:moveTo>
                      <a:pt x="77" y="271"/>
                    </a:moveTo>
                    <a:lnTo>
                      <a:pt x="73" y="271"/>
                    </a:lnTo>
                    <a:lnTo>
                      <a:pt x="69" y="271"/>
                    </a:lnTo>
                    <a:lnTo>
                      <a:pt x="65" y="270"/>
                    </a:lnTo>
                    <a:lnTo>
                      <a:pt x="61" y="269"/>
                    </a:lnTo>
                    <a:lnTo>
                      <a:pt x="57" y="267"/>
                    </a:lnTo>
                    <a:lnTo>
                      <a:pt x="54" y="266"/>
                    </a:lnTo>
                    <a:lnTo>
                      <a:pt x="50" y="264"/>
                    </a:lnTo>
                    <a:lnTo>
                      <a:pt x="47" y="261"/>
                    </a:lnTo>
                    <a:lnTo>
                      <a:pt x="44" y="259"/>
                    </a:lnTo>
                    <a:lnTo>
                      <a:pt x="41" y="256"/>
                    </a:lnTo>
                    <a:lnTo>
                      <a:pt x="37" y="253"/>
                    </a:lnTo>
                    <a:lnTo>
                      <a:pt x="34" y="248"/>
                    </a:lnTo>
                    <a:lnTo>
                      <a:pt x="31" y="245"/>
                    </a:lnTo>
                    <a:lnTo>
                      <a:pt x="28" y="241"/>
                    </a:lnTo>
                    <a:lnTo>
                      <a:pt x="25" y="237"/>
                    </a:lnTo>
                    <a:lnTo>
                      <a:pt x="23" y="232"/>
                    </a:lnTo>
                    <a:lnTo>
                      <a:pt x="20" y="227"/>
                    </a:lnTo>
                    <a:lnTo>
                      <a:pt x="17" y="222"/>
                    </a:lnTo>
                    <a:lnTo>
                      <a:pt x="14" y="217"/>
                    </a:lnTo>
                    <a:lnTo>
                      <a:pt x="12" y="212"/>
                    </a:lnTo>
                    <a:lnTo>
                      <a:pt x="10" y="207"/>
                    </a:lnTo>
                    <a:lnTo>
                      <a:pt x="9" y="201"/>
                    </a:lnTo>
                    <a:lnTo>
                      <a:pt x="7" y="195"/>
                    </a:lnTo>
                    <a:lnTo>
                      <a:pt x="5" y="189"/>
                    </a:lnTo>
                    <a:lnTo>
                      <a:pt x="4" y="182"/>
                    </a:lnTo>
                    <a:lnTo>
                      <a:pt x="3" y="176"/>
                    </a:lnTo>
                    <a:lnTo>
                      <a:pt x="2" y="170"/>
                    </a:lnTo>
                    <a:lnTo>
                      <a:pt x="1" y="164"/>
                    </a:lnTo>
                    <a:lnTo>
                      <a:pt x="0" y="156"/>
                    </a:lnTo>
                    <a:lnTo>
                      <a:pt x="0" y="150"/>
                    </a:lnTo>
                    <a:lnTo>
                      <a:pt x="0" y="143"/>
                    </a:lnTo>
                    <a:lnTo>
                      <a:pt x="0" y="135"/>
                    </a:lnTo>
                    <a:lnTo>
                      <a:pt x="0" y="129"/>
                    </a:lnTo>
                    <a:lnTo>
                      <a:pt x="0" y="122"/>
                    </a:lnTo>
                    <a:lnTo>
                      <a:pt x="0" y="116"/>
                    </a:lnTo>
                    <a:lnTo>
                      <a:pt x="1" y="109"/>
                    </a:lnTo>
                    <a:lnTo>
                      <a:pt x="2" y="102"/>
                    </a:lnTo>
                    <a:lnTo>
                      <a:pt x="3" y="96"/>
                    </a:lnTo>
                    <a:lnTo>
                      <a:pt x="4" y="89"/>
                    </a:lnTo>
                    <a:lnTo>
                      <a:pt x="5" y="83"/>
                    </a:lnTo>
                    <a:lnTo>
                      <a:pt x="7" y="77"/>
                    </a:lnTo>
                    <a:lnTo>
                      <a:pt x="9" y="72"/>
                    </a:lnTo>
                    <a:lnTo>
                      <a:pt x="10" y="65"/>
                    </a:lnTo>
                    <a:lnTo>
                      <a:pt x="12" y="60"/>
                    </a:lnTo>
                    <a:lnTo>
                      <a:pt x="14" y="55"/>
                    </a:lnTo>
                    <a:lnTo>
                      <a:pt x="17" y="50"/>
                    </a:lnTo>
                    <a:lnTo>
                      <a:pt x="20" y="45"/>
                    </a:lnTo>
                    <a:lnTo>
                      <a:pt x="23" y="40"/>
                    </a:lnTo>
                    <a:lnTo>
                      <a:pt x="25" y="36"/>
                    </a:lnTo>
                    <a:lnTo>
                      <a:pt x="28" y="31"/>
                    </a:lnTo>
                    <a:lnTo>
                      <a:pt x="31" y="28"/>
                    </a:lnTo>
                    <a:lnTo>
                      <a:pt x="34" y="24"/>
                    </a:lnTo>
                    <a:lnTo>
                      <a:pt x="37" y="20"/>
                    </a:lnTo>
                    <a:lnTo>
                      <a:pt x="41" y="16"/>
                    </a:lnTo>
                    <a:lnTo>
                      <a:pt x="44" y="13"/>
                    </a:lnTo>
                    <a:lnTo>
                      <a:pt x="47" y="11"/>
                    </a:lnTo>
                    <a:lnTo>
                      <a:pt x="50" y="8"/>
                    </a:lnTo>
                    <a:lnTo>
                      <a:pt x="54" y="6"/>
                    </a:lnTo>
                    <a:lnTo>
                      <a:pt x="57" y="5"/>
                    </a:lnTo>
                    <a:lnTo>
                      <a:pt x="61" y="3"/>
                    </a:lnTo>
                    <a:lnTo>
                      <a:pt x="65" y="2"/>
                    </a:lnTo>
                    <a:lnTo>
                      <a:pt x="69" y="1"/>
                    </a:lnTo>
                    <a:lnTo>
                      <a:pt x="73" y="1"/>
                    </a:lnTo>
                    <a:lnTo>
                      <a:pt x="77" y="0"/>
                    </a:lnTo>
                    <a:lnTo>
                      <a:pt x="80" y="1"/>
                    </a:lnTo>
                    <a:lnTo>
                      <a:pt x="85" y="1"/>
                    </a:lnTo>
                    <a:lnTo>
                      <a:pt x="89" y="2"/>
                    </a:lnTo>
                    <a:lnTo>
                      <a:pt x="92" y="3"/>
                    </a:lnTo>
                    <a:lnTo>
                      <a:pt x="96" y="5"/>
                    </a:lnTo>
                    <a:lnTo>
                      <a:pt x="99" y="6"/>
                    </a:lnTo>
                    <a:lnTo>
                      <a:pt x="103" y="8"/>
                    </a:lnTo>
                    <a:lnTo>
                      <a:pt x="106" y="11"/>
                    </a:lnTo>
                    <a:lnTo>
                      <a:pt x="110" y="13"/>
                    </a:lnTo>
                    <a:lnTo>
                      <a:pt x="113" y="16"/>
                    </a:lnTo>
                    <a:lnTo>
                      <a:pt x="116" y="20"/>
                    </a:lnTo>
                    <a:lnTo>
                      <a:pt x="119" y="24"/>
                    </a:lnTo>
                    <a:lnTo>
                      <a:pt x="122" y="28"/>
                    </a:lnTo>
                    <a:lnTo>
                      <a:pt x="125" y="31"/>
                    </a:lnTo>
                    <a:lnTo>
                      <a:pt x="128" y="36"/>
                    </a:lnTo>
                    <a:lnTo>
                      <a:pt x="132" y="40"/>
                    </a:lnTo>
                    <a:lnTo>
                      <a:pt x="134" y="45"/>
                    </a:lnTo>
                    <a:lnTo>
                      <a:pt x="136" y="50"/>
                    </a:lnTo>
                    <a:lnTo>
                      <a:pt x="139" y="55"/>
                    </a:lnTo>
                    <a:lnTo>
                      <a:pt x="141" y="60"/>
                    </a:lnTo>
                    <a:lnTo>
                      <a:pt x="143" y="65"/>
                    </a:lnTo>
                    <a:lnTo>
                      <a:pt x="144" y="72"/>
                    </a:lnTo>
                    <a:lnTo>
                      <a:pt x="146" y="77"/>
                    </a:lnTo>
                    <a:lnTo>
                      <a:pt x="148" y="83"/>
                    </a:lnTo>
                    <a:lnTo>
                      <a:pt x="149" y="89"/>
                    </a:lnTo>
                    <a:lnTo>
                      <a:pt x="150" y="96"/>
                    </a:lnTo>
                    <a:lnTo>
                      <a:pt x="152" y="102"/>
                    </a:lnTo>
                    <a:lnTo>
                      <a:pt x="153" y="109"/>
                    </a:lnTo>
                    <a:lnTo>
                      <a:pt x="154" y="116"/>
                    </a:lnTo>
                    <a:lnTo>
                      <a:pt x="154" y="122"/>
                    </a:lnTo>
                    <a:lnTo>
                      <a:pt x="154" y="129"/>
                    </a:lnTo>
                    <a:lnTo>
                      <a:pt x="155" y="135"/>
                    </a:lnTo>
                    <a:lnTo>
                      <a:pt x="154" y="143"/>
                    </a:lnTo>
                    <a:lnTo>
                      <a:pt x="154" y="150"/>
                    </a:lnTo>
                    <a:lnTo>
                      <a:pt x="154" y="156"/>
                    </a:lnTo>
                    <a:lnTo>
                      <a:pt x="153" y="164"/>
                    </a:lnTo>
                    <a:lnTo>
                      <a:pt x="152" y="170"/>
                    </a:lnTo>
                    <a:lnTo>
                      <a:pt x="150" y="176"/>
                    </a:lnTo>
                    <a:lnTo>
                      <a:pt x="149" y="182"/>
                    </a:lnTo>
                    <a:lnTo>
                      <a:pt x="148" y="189"/>
                    </a:lnTo>
                    <a:lnTo>
                      <a:pt x="146" y="195"/>
                    </a:lnTo>
                    <a:lnTo>
                      <a:pt x="144" y="201"/>
                    </a:lnTo>
                    <a:lnTo>
                      <a:pt x="143" y="207"/>
                    </a:lnTo>
                    <a:lnTo>
                      <a:pt x="141" y="212"/>
                    </a:lnTo>
                    <a:lnTo>
                      <a:pt x="139" y="217"/>
                    </a:lnTo>
                    <a:lnTo>
                      <a:pt x="136" y="222"/>
                    </a:lnTo>
                    <a:lnTo>
                      <a:pt x="134" y="227"/>
                    </a:lnTo>
                    <a:lnTo>
                      <a:pt x="132" y="232"/>
                    </a:lnTo>
                    <a:lnTo>
                      <a:pt x="128" y="237"/>
                    </a:lnTo>
                    <a:lnTo>
                      <a:pt x="125" y="241"/>
                    </a:lnTo>
                    <a:lnTo>
                      <a:pt x="122" y="245"/>
                    </a:lnTo>
                    <a:lnTo>
                      <a:pt x="119" y="248"/>
                    </a:lnTo>
                    <a:lnTo>
                      <a:pt x="116" y="253"/>
                    </a:lnTo>
                    <a:lnTo>
                      <a:pt x="113" y="256"/>
                    </a:lnTo>
                    <a:lnTo>
                      <a:pt x="110" y="259"/>
                    </a:lnTo>
                    <a:lnTo>
                      <a:pt x="106" y="261"/>
                    </a:lnTo>
                    <a:lnTo>
                      <a:pt x="103" y="264"/>
                    </a:lnTo>
                    <a:lnTo>
                      <a:pt x="99" y="266"/>
                    </a:lnTo>
                    <a:lnTo>
                      <a:pt x="96" y="267"/>
                    </a:lnTo>
                    <a:lnTo>
                      <a:pt x="92" y="269"/>
                    </a:lnTo>
                    <a:lnTo>
                      <a:pt x="89" y="270"/>
                    </a:lnTo>
                    <a:lnTo>
                      <a:pt x="85" y="271"/>
                    </a:lnTo>
                    <a:lnTo>
                      <a:pt x="80" y="271"/>
                    </a:lnTo>
                    <a:lnTo>
                      <a:pt x="77" y="271"/>
                    </a:lnTo>
                    <a:close/>
                  </a:path>
                </a:pathLst>
              </a:custGeom>
              <a:solidFill>
                <a:srgbClr val="000000"/>
              </a:solidFill>
              <a:ln w="9525">
                <a:noFill/>
                <a:round/>
                <a:headEnd/>
                <a:tailEnd/>
              </a:ln>
            </p:spPr>
            <p:txBody>
              <a:bodyPr/>
              <a:lstStyle/>
              <a:p>
                <a:endParaRPr lang="en-US"/>
              </a:p>
            </p:txBody>
          </p:sp>
          <p:sp>
            <p:nvSpPr>
              <p:cNvPr id="14468" name="Freeform 145"/>
              <p:cNvSpPr>
                <a:spLocks/>
              </p:cNvSpPr>
              <p:nvPr/>
            </p:nvSpPr>
            <p:spPr bwMode="auto">
              <a:xfrm>
                <a:off x="4867" y="2352"/>
                <a:ext cx="51"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5 w 403"/>
                  <a:gd name="T27" fmla="*/ 198 h 646"/>
                  <a:gd name="T28" fmla="*/ 29 w 403"/>
                  <a:gd name="T29" fmla="*/ 157 h 646"/>
                  <a:gd name="T30" fmla="*/ 46 w 403"/>
                  <a:gd name="T31" fmla="*/ 118 h 646"/>
                  <a:gd name="T32" fmla="*/ 66 w 403"/>
                  <a:gd name="T33" fmla="*/ 85 h 646"/>
                  <a:gd name="T34" fmla="*/ 89 w 403"/>
                  <a:gd name="T35" fmla="*/ 56 h 646"/>
                  <a:gd name="T36" fmla="*/ 115 w 403"/>
                  <a:gd name="T37" fmla="*/ 33 h 646"/>
                  <a:gd name="T38" fmla="*/ 142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5 w 403"/>
                  <a:gd name="T51" fmla="*/ 47 h 646"/>
                  <a:gd name="T52" fmla="*/ 328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5 w 403"/>
                  <a:gd name="T69" fmla="*/ 405 h 646"/>
                  <a:gd name="T70" fmla="*/ 386 w 403"/>
                  <a:gd name="T71" fmla="*/ 448 h 646"/>
                  <a:gd name="T72" fmla="*/ 372 w 403"/>
                  <a:gd name="T73" fmla="*/ 490 h 646"/>
                  <a:gd name="T74" fmla="*/ 356 w 403"/>
                  <a:gd name="T75" fmla="*/ 529 h 646"/>
                  <a:gd name="T76" fmla="*/ 336 w 403"/>
                  <a:gd name="T77" fmla="*/ 562 h 646"/>
                  <a:gd name="T78" fmla="*/ 313 w 403"/>
                  <a:gd name="T79" fmla="*/ 592 h 646"/>
                  <a:gd name="T80" fmla="*/ 288 w 403"/>
                  <a:gd name="T81" fmla="*/ 615 h 646"/>
                  <a:gd name="T82" fmla="*/ 260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2" y="632"/>
                    </a:lnTo>
                    <a:lnTo>
                      <a:pt x="133" y="627"/>
                    </a:lnTo>
                    <a:lnTo>
                      <a:pt x="123" y="621"/>
                    </a:lnTo>
                    <a:lnTo>
                      <a:pt x="115" y="615"/>
                    </a:lnTo>
                    <a:lnTo>
                      <a:pt x="105" y="607"/>
                    </a:lnTo>
                    <a:lnTo>
                      <a:pt x="97" y="600"/>
                    </a:lnTo>
                    <a:lnTo>
                      <a:pt x="89" y="592"/>
                    </a:lnTo>
                    <a:lnTo>
                      <a:pt x="81" y="582"/>
                    </a:lnTo>
                    <a:lnTo>
                      <a:pt x="73" y="573"/>
                    </a:lnTo>
                    <a:lnTo>
                      <a:pt x="66" y="562"/>
                    </a:lnTo>
                    <a:lnTo>
                      <a:pt x="59" y="552"/>
                    </a:lnTo>
                    <a:lnTo>
                      <a:pt x="52" y="540"/>
                    </a:lnTo>
                    <a:lnTo>
                      <a:pt x="46" y="529"/>
                    </a:lnTo>
                    <a:lnTo>
                      <a:pt x="39" y="516"/>
                    </a:lnTo>
                    <a:lnTo>
                      <a:pt x="34" y="504"/>
                    </a:lnTo>
                    <a:lnTo>
                      <a:pt x="29" y="490"/>
                    </a:lnTo>
                    <a:lnTo>
                      <a:pt x="24" y="477"/>
                    </a:lnTo>
                    <a:lnTo>
                      <a:pt x="20" y="463"/>
                    </a:lnTo>
                    <a:lnTo>
                      <a:pt x="15"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5" y="198"/>
                    </a:lnTo>
                    <a:lnTo>
                      <a:pt x="20" y="184"/>
                    </a:lnTo>
                    <a:lnTo>
                      <a:pt x="24" y="170"/>
                    </a:lnTo>
                    <a:lnTo>
                      <a:pt x="29" y="157"/>
                    </a:lnTo>
                    <a:lnTo>
                      <a:pt x="34" y="143"/>
                    </a:lnTo>
                    <a:lnTo>
                      <a:pt x="39" y="131"/>
                    </a:lnTo>
                    <a:lnTo>
                      <a:pt x="46" y="118"/>
                    </a:lnTo>
                    <a:lnTo>
                      <a:pt x="52" y="107"/>
                    </a:lnTo>
                    <a:lnTo>
                      <a:pt x="59" y="95"/>
                    </a:lnTo>
                    <a:lnTo>
                      <a:pt x="66" y="85"/>
                    </a:lnTo>
                    <a:lnTo>
                      <a:pt x="73" y="74"/>
                    </a:lnTo>
                    <a:lnTo>
                      <a:pt x="81" y="65"/>
                    </a:lnTo>
                    <a:lnTo>
                      <a:pt x="89" y="56"/>
                    </a:lnTo>
                    <a:lnTo>
                      <a:pt x="97" y="47"/>
                    </a:lnTo>
                    <a:lnTo>
                      <a:pt x="105" y="40"/>
                    </a:lnTo>
                    <a:lnTo>
                      <a:pt x="115" y="33"/>
                    </a:lnTo>
                    <a:lnTo>
                      <a:pt x="123" y="26"/>
                    </a:lnTo>
                    <a:lnTo>
                      <a:pt x="133" y="20"/>
                    </a:lnTo>
                    <a:lnTo>
                      <a:pt x="142" y="15"/>
                    </a:lnTo>
                    <a:lnTo>
                      <a:pt x="151" y="11"/>
                    </a:lnTo>
                    <a:lnTo>
                      <a:pt x="161" y="7"/>
                    </a:lnTo>
                    <a:lnTo>
                      <a:pt x="170" y="4"/>
                    </a:lnTo>
                    <a:lnTo>
                      <a:pt x="181" y="2"/>
                    </a:lnTo>
                    <a:lnTo>
                      <a:pt x="191" y="1"/>
                    </a:lnTo>
                    <a:lnTo>
                      <a:pt x="202" y="0"/>
                    </a:lnTo>
                    <a:lnTo>
                      <a:pt x="211" y="1"/>
                    </a:lnTo>
                    <a:lnTo>
                      <a:pt x="222" y="2"/>
                    </a:lnTo>
                    <a:lnTo>
                      <a:pt x="231" y="4"/>
                    </a:lnTo>
                    <a:lnTo>
                      <a:pt x="241" y="7"/>
                    </a:lnTo>
                    <a:lnTo>
                      <a:pt x="251" y="11"/>
                    </a:lnTo>
                    <a:lnTo>
                      <a:pt x="260" y="15"/>
                    </a:lnTo>
                    <a:lnTo>
                      <a:pt x="270" y="20"/>
                    </a:lnTo>
                    <a:lnTo>
                      <a:pt x="279" y="26"/>
                    </a:lnTo>
                    <a:lnTo>
                      <a:pt x="288" y="33"/>
                    </a:lnTo>
                    <a:lnTo>
                      <a:pt x="297" y="40"/>
                    </a:lnTo>
                    <a:lnTo>
                      <a:pt x="305" y="47"/>
                    </a:lnTo>
                    <a:lnTo>
                      <a:pt x="313" y="56"/>
                    </a:lnTo>
                    <a:lnTo>
                      <a:pt x="321" y="65"/>
                    </a:lnTo>
                    <a:lnTo>
                      <a:pt x="328" y="74"/>
                    </a:lnTo>
                    <a:lnTo>
                      <a:pt x="336" y="85"/>
                    </a:lnTo>
                    <a:lnTo>
                      <a:pt x="343" y="95"/>
                    </a:lnTo>
                    <a:lnTo>
                      <a:pt x="349" y="107"/>
                    </a:lnTo>
                    <a:lnTo>
                      <a:pt x="356" y="118"/>
                    </a:lnTo>
                    <a:lnTo>
                      <a:pt x="362" y="131"/>
                    </a:lnTo>
                    <a:lnTo>
                      <a:pt x="367" y="143"/>
                    </a:lnTo>
                    <a:lnTo>
                      <a:pt x="372" y="157"/>
                    </a:lnTo>
                    <a:lnTo>
                      <a:pt x="378" y="170"/>
                    </a:lnTo>
                    <a:lnTo>
                      <a:pt x="382" y="184"/>
                    </a:lnTo>
                    <a:lnTo>
                      <a:pt x="386" y="198"/>
                    </a:lnTo>
                    <a:lnTo>
                      <a:pt x="390" y="213"/>
                    </a:lnTo>
                    <a:lnTo>
                      <a:pt x="393" y="228"/>
                    </a:lnTo>
                    <a:lnTo>
                      <a:pt x="395" y="243"/>
                    </a:lnTo>
                    <a:lnTo>
                      <a:pt x="399" y="258"/>
                    </a:lnTo>
                    <a:lnTo>
                      <a:pt x="400" y="275"/>
                    </a:lnTo>
                    <a:lnTo>
                      <a:pt x="401" y="291"/>
                    </a:lnTo>
                    <a:lnTo>
                      <a:pt x="402" y="307"/>
                    </a:lnTo>
                    <a:lnTo>
                      <a:pt x="403" y="323"/>
                    </a:lnTo>
                    <a:lnTo>
                      <a:pt x="402" y="340"/>
                    </a:lnTo>
                    <a:lnTo>
                      <a:pt x="401" y="357"/>
                    </a:lnTo>
                    <a:lnTo>
                      <a:pt x="400" y="372"/>
                    </a:lnTo>
                    <a:lnTo>
                      <a:pt x="399" y="389"/>
                    </a:lnTo>
                    <a:lnTo>
                      <a:pt x="395" y="405"/>
                    </a:lnTo>
                    <a:lnTo>
                      <a:pt x="393" y="419"/>
                    </a:lnTo>
                    <a:lnTo>
                      <a:pt x="390" y="434"/>
                    </a:lnTo>
                    <a:lnTo>
                      <a:pt x="386" y="448"/>
                    </a:lnTo>
                    <a:lnTo>
                      <a:pt x="382" y="463"/>
                    </a:lnTo>
                    <a:lnTo>
                      <a:pt x="378" y="477"/>
                    </a:lnTo>
                    <a:lnTo>
                      <a:pt x="372" y="490"/>
                    </a:lnTo>
                    <a:lnTo>
                      <a:pt x="367" y="504"/>
                    </a:lnTo>
                    <a:lnTo>
                      <a:pt x="362" y="516"/>
                    </a:lnTo>
                    <a:lnTo>
                      <a:pt x="356" y="529"/>
                    </a:lnTo>
                    <a:lnTo>
                      <a:pt x="349" y="540"/>
                    </a:lnTo>
                    <a:lnTo>
                      <a:pt x="343" y="552"/>
                    </a:lnTo>
                    <a:lnTo>
                      <a:pt x="336" y="562"/>
                    </a:lnTo>
                    <a:lnTo>
                      <a:pt x="328" y="573"/>
                    </a:lnTo>
                    <a:lnTo>
                      <a:pt x="321" y="582"/>
                    </a:lnTo>
                    <a:lnTo>
                      <a:pt x="313" y="592"/>
                    </a:lnTo>
                    <a:lnTo>
                      <a:pt x="305" y="600"/>
                    </a:lnTo>
                    <a:lnTo>
                      <a:pt x="297" y="607"/>
                    </a:lnTo>
                    <a:lnTo>
                      <a:pt x="288" y="615"/>
                    </a:lnTo>
                    <a:lnTo>
                      <a:pt x="279" y="621"/>
                    </a:lnTo>
                    <a:lnTo>
                      <a:pt x="270" y="627"/>
                    </a:lnTo>
                    <a:lnTo>
                      <a:pt x="260" y="632"/>
                    </a:lnTo>
                    <a:lnTo>
                      <a:pt x="251" y="637"/>
                    </a:lnTo>
                    <a:lnTo>
                      <a:pt x="241"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69" name="Freeform 146"/>
              <p:cNvSpPr>
                <a:spLocks/>
              </p:cNvSpPr>
              <p:nvPr/>
            </p:nvSpPr>
            <p:spPr bwMode="auto">
              <a:xfrm>
                <a:off x="4877" y="2426"/>
                <a:ext cx="15" cy="7"/>
              </a:xfrm>
              <a:custGeom>
                <a:avLst/>
                <a:gdLst>
                  <a:gd name="T0" fmla="*/ 117 w 117"/>
                  <a:gd name="T1" fmla="*/ 63 h 63"/>
                  <a:gd name="T2" fmla="*/ 0 w 117"/>
                  <a:gd name="T3" fmla="*/ 63 h 63"/>
                  <a:gd name="T4" fmla="*/ 76 w 117"/>
                  <a:gd name="T5" fmla="*/ 0 h 63"/>
                  <a:gd name="T6" fmla="*/ 117 w 117"/>
                  <a:gd name="T7" fmla="*/ 63 h 63"/>
                  <a:gd name="T8" fmla="*/ 117 w 117"/>
                  <a:gd name="T9" fmla="*/ 63 h 63"/>
                  <a:gd name="T10" fmla="*/ 0 60000 65536"/>
                  <a:gd name="T11" fmla="*/ 0 60000 65536"/>
                  <a:gd name="T12" fmla="*/ 0 60000 65536"/>
                  <a:gd name="T13" fmla="*/ 0 60000 65536"/>
                  <a:gd name="T14" fmla="*/ 0 60000 65536"/>
                  <a:gd name="T15" fmla="*/ 0 w 117"/>
                  <a:gd name="T16" fmla="*/ 0 h 63"/>
                  <a:gd name="T17" fmla="*/ 117 w 117"/>
                  <a:gd name="T18" fmla="*/ 63 h 63"/>
                </a:gdLst>
                <a:ahLst/>
                <a:cxnLst>
                  <a:cxn ang="T10">
                    <a:pos x="T0" y="T1"/>
                  </a:cxn>
                  <a:cxn ang="T11">
                    <a:pos x="T2" y="T3"/>
                  </a:cxn>
                  <a:cxn ang="T12">
                    <a:pos x="T4" y="T5"/>
                  </a:cxn>
                  <a:cxn ang="T13">
                    <a:pos x="T6" y="T7"/>
                  </a:cxn>
                  <a:cxn ang="T14">
                    <a:pos x="T8" y="T9"/>
                  </a:cxn>
                </a:cxnLst>
                <a:rect l="T15" t="T16" r="T17" b="T18"/>
                <a:pathLst>
                  <a:path w="117" h="63">
                    <a:moveTo>
                      <a:pt x="117" y="63"/>
                    </a:moveTo>
                    <a:lnTo>
                      <a:pt x="0" y="63"/>
                    </a:lnTo>
                    <a:lnTo>
                      <a:pt x="76" y="0"/>
                    </a:lnTo>
                    <a:lnTo>
                      <a:pt x="117" y="63"/>
                    </a:lnTo>
                    <a:close/>
                  </a:path>
                </a:pathLst>
              </a:custGeom>
              <a:solidFill>
                <a:srgbClr val="160C0A"/>
              </a:solidFill>
              <a:ln w="9525">
                <a:noFill/>
                <a:round/>
                <a:headEnd/>
                <a:tailEnd/>
              </a:ln>
            </p:spPr>
            <p:txBody>
              <a:bodyPr/>
              <a:lstStyle/>
              <a:p>
                <a:endParaRPr lang="en-US"/>
              </a:p>
            </p:txBody>
          </p:sp>
          <p:sp>
            <p:nvSpPr>
              <p:cNvPr id="14470" name="Freeform 147"/>
              <p:cNvSpPr>
                <a:spLocks/>
              </p:cNvSpPr>
              <p:nvPr/>
            </p:nvSpPr>
            <p:spPr bwMode="auto">
              <a:xfrm>
                <a:off x="4550" y="2427"/>
                <a:ext cx="32" cy="15"/>
              </a:xfrm>
              <a:custGeom>
                <a:avLst/>
                <a:gdLst>
                  <a:gd name="T0" fmla="*/ 258 w 258"/>
                  <a:gd name="T1" fmla="*/ 100 h 123"/>
                  <a:gd name="T2" fmla="*/ 0 w 258"/>
                  <a:gd name="T3" fmla="*/ 123 h 123"/>
                  <a:gd name="T4" fmla="*/ 89 w 258"/>
                  <a:gd name="T5" fmla="*/ 0 h 123"/>
                  <a:gd name="T6" fmla="*/ 258 w 258"/>
                  <a:gd name="T7" fmla="*/ 100 h 123"/>
                  <a:gd name="T8" fmla="*/ 258 w 258"/>
                  <a:gd name="T9" fmla="*/ 100 h 123"/>
                  <a:gd name="T10" fmla="*/ 0 60000 65536"/>
                  <a:gd name="T11" fmla="*/ 0 60000 65536"/>
                  <a:gd name="T12" fmla="*/ 0 60000 65536"/>
                  <a:gd name="T13" fmla="*/ 0 60000 65536"/>
                  <a:gd name="T14" fmla="*/ 0 60000 65536"/>
                  <a:gd name="T15" fmla="*/ 0 w 258"/>
                  <a:gd name="T16" fmla="*/ 0 h 123"/>
                  <a:gd name="T17" fmla="*/ 258 w 258"/>
                  <a:gd name="T18" fmla="*/ 123 h 123"/>
                </a:gdLst>
                <a:ahLst/>
                <a:cxnLst>
                  <a:cxn ang="T10">
                    <a:pos x="T0" y="T1"/>
                  </a:cxn>
                  <a:cxn ang="T11">
                    <a:pos x="T2" y="T3"/>
                  </a:cxn>
                  <a:cxn ang="T12">
                    <a:pos x="T4" y="T5"/>
                  </a:cxn>
                  <a:cxn ang="T13">
                    <a:pos x="T6" y="T7"/>
                  </a:cxn>
                  <a:cxn ang="T14">
                    <a:pos x="T8" y="T9"/>
                  </a:cxn>
                </a:cxnLst>
                <a:rect l="T15" t="T16" r="T17" b="T18"/>
                <a:pathLst>
                  <a:path w="258" h="123">
                    <a:moveTo>
                      <a:pt x="258" y="100"/>
                    </a:moveTo>
                    <a:lnTo>
                      <a:pt x="0" y="123"/>
                    </a:lnTo>
                    <a:lnTo>
                      <a:pt x="89" y="0"/>
                    </a:lnTo>
                    <a:lnTo>
                      <a:pt x="258" y="100"/>
                    </a:lnTo>
                    <a:close/>
                  </a:path>
                </a:pathLst>
              </a:custGeom>
              <a:solidFill>
                <a:srgbClr val="383838"/>
              </a:solidFill>
              <a:ln w="9525">
                <a:noFill/>
                <a:round/>
                <a:headEnd/>
                <a:tailEnd/>
              </a:ln>
            </p:spPr>
            <p:txBody>
              <a:bodyPr/>
              <a:lstStyle/>
              <a:p>
                <a:endParaRPr lang="en-US"/>
              </a:p>
            </p:txBody>
          </p:sp>
          <p:sp>
            <p:nvSpPr>
              <p:cNvPr id="14471" name="Freeform 148"/>
              <p:cNvSpPr>
                <a:spLocks/>
              </p:cNvSpPr>
              <p:nvPr/>
            </p:nvSpPr>
            <p:spPr bwMode="auto">
              <a:xfrm>
                <a:off x="4854" y="2352"/>
                <a:ext cx="50" cy="81"/>
              </a:xfrm>
              <a:custGeom>
                <a:avLst/>
                <a:gdLst>
                  <a:gd name="T0" fmla="*/ 181 w 403"/>
                  <a:gd name="T1" fmla="*/ 645 h 646"/>
                  <a:gd name="T2" fmla="*/ 151 w 403"/>
                  <a:gd name="T3" fmla="*/ 637 h 646"/>
                  <a:gd name="T4" fmla="*/ 123 w 403"/>
                  <a:gd name="T5" fmla="*/ 621 h 646"/>
                  <a:gd name="T6" fmla="*/ 97 w 403"/>
                  <a:gd name="T7" fmla="*/ 600 h 646"/>
                  <a:gd name="T8" fmla="*/ 73 w 403"/>
                  <a:gd name="T9" fmla="*/ 573 h 646"/>
                  <a:gd name="T10" fmla="*/ 52 w 403"/>
                  <a:gd name="T11" fmla="*/ 540 h 646"/>
                  <a:gd name="T12" fmla="*/ 34 w 403"/>
                  <a:gd name="T13" fmla="*/ 504 h 646"/>
                  <a:gd name="T14" fmla="*/ 20 w 403"/>
                  <a:gd name="T15" fmla="*/ 463 h 646"/>
                  <a:gd name="T16" fmla="*/ 8 w 403"/>
                  <a:gd name="T17" fmla="*/ 419 h 646"/>
                  <a:gd name="T18" fmla="*/ 2 w 403"/>
                  <a:gd name="T19" fmla="*/ 372 h 646"/>
                  <a:gd name="T20" fmla="*/ 0 w 403"/>
                  <a:gd name="T21" fmla="*/ 323 h 646"/>
                  <a:gd name="T22" fmla="*/ 1 w 403"/>
                  <a:gd name="T23" fmla="*/ 291 h 646"/>
                  <a:gd name="T24" fmla="*/ 6 w 403"/>
                  <a:gd name="T25" fmla="*/ 243 h 646"/>
                  <a:gd name="T26" fmla="*/ 16 w 403"/>
                  <a:gd name="T27" fmla="*/ 198 h 646"/>
                  <a:gd name="T28" fmla="*/ 29 w 403"/>
                  <a:gd name="T29" fmla="*/ 157 h 646"/>
                  <a:gd name="T30" fmla="*/ 46 w 403"/>
                  <a:gd name="T31" fmla="*/ 118 h 646"/>
                  <a:gd name="T32" fmla="*/ 66 w 403"/>
                  <a:gd name="T33" fmla="*/ 85 h 646"/>
                  <a:gd name="T34" fmla="*/ 89 w 403"/>
                  <a:gd name="T35" fmla="*/ 56 h 646"/>
                  <a:gd name="T36" fmla="*/ 114 w 403"/>
                  <a:gd name="T37" fmla="*/ 33 h 646"/>
                  <a:gd name="T38" fmla="*/ 141 w 403"/>
                  <a:gd name="T39" fmla="*/ 15 h 646"/>
                  <a:gd name="T40" fmla="*/ 170 w 403"/>
                  <a:gd name="T41" fmla="*/ 4 h 646"/>
                  <a:gd name="T42" fmla="*/ 202 w 403"/>
                  <a:gd name="T43" fmla="*/ 0 h 646"/>
                  <a:gd name="T44" fmla="*/ 222 w 403"/>
                  <a:gd name="T45" fmla="*/ 2 h 646"/>
                  <a:gd name="T46" fmla="*/ 251 w 403"/>
                  <a:gd name="T47" fmla="*/ 11 h 646"/>
                  <a:gd name="T48" fmla="*/ 279 w 403"/>
                  <a:gd name="T49" fmla="*/ 26 h 646"/>
                  <a:gd name="T50" fmla="*/ 306 w 403"/>
                  <a:gd name="T51" fmla="*/ 47 h 646"/>
                  <a:gd name="T52" fmla="*/ 329 w 403"/>
                  <a:gd name="T53" fmla="*/ 74 h 646"/>
                  <a:gd name="T54" fmla="*/ 349 w 403"/>
                  <a:gd name="T55" fmla="*/ 107 h 646"/>
                  <a:gd name="T56" fmla="*/ 367 w 403"/>
                  <a:gd name="T57" fmla="*/ 143 h 646"/>
                  <a:gd name="T58" fmla="*/ 382 w 403"/>
                  <a:gd name="T59" fmla="*/ 184 h 646"/>
                  <a:gd name="T60" fmla="*/ 393 w 403"/>
                  <a:gd name="T61" fmla="*/ 228 h 646"/>
                  <a:gd name="T62" fmla="*/ 400 w 403"/>
                  <a:gd name="T63" fmla="*/ 275 h 646"/>
                  <a:gd name="T64" fmla="*/ 403 w 403"/>
                  <a:gd name="T65" fmla="*/ 323 h 646"/>
                  <a:gd name="T66" fmla="*/ 401 w 403"/>
                  <a:gd name="T67" fmla="*/ 357 h 646"/>
                  <a:gd name="T68" fmla="*/ 396 w 403"/>
                  <a:gd name="T69" fmla="*/ 405 h 646"/>
                  <a:gd name="T70" fmla="*/ 386 w 403"/>
                  <a:gd name="T71" fmla="*/ 448 h 646"/>
                  <a:gd name="T72" fmla="*/ 373 w 403"/>
                  <a:gd name="T73" fmla="*/ 490 h 646"/>
                  <a:gd name="T74" fmla="*/ 356 w 403"/>
                  <a:gd name="T75" fmla="*/ 529 h 646"/>
                  <a:gd name="T76" fmla="*/ 336 w 403"/>
                  <a:gd name="T77" fmla="*/ 562 h 646"/>
                  <a:gd name="T78" fmla="*/ 313 w 403"/>
                  <a:gd name="T79" fmla="*/ 592 h 646"/>
                  <a:gd name="T80" fmla="*/ 288 w 403"/>
                  <a:gd name="T81" fmla="*/ 615 h 646"/>
                  <a:gd name="T82" fmla="*/ 261 w 403"/>
                  <a:gd name="T83" fmla="*/ 632 h 646"/>
                  <a:gd name="T84" fmla="*/ 231 w 403"/>
                  <a:gd name="T85" fmla="*/ 643 h 646"/>
                  <a:gd name="T86" fmla="*/ 202 w 403"/>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46"/>
                  <a:gd name="T134" fmla="*/ 403 w 403"/>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46">
                    <a:moveTo>
                      <a:pt x="202" y="646"/>
                    </a:moveTo>
                    <a:lnTo>
                      <a:pt x="191" y="646"/>
                    </a:lnTo>
                    <a:lnTo>
                      <a:pt x="181" y="645"/>
                    </a:lnTo>
                    <a:lnTo>
                      <a:pt x="170" y="643"/>
                    </a:lnTo>
                    <a:lnTo>
                      <a:pt x="161" y="640"/>
                    </a:lnTo>
                    <a:lnTo>
                      <a:pt x="151" y="637"/>
                    </a:lnTo>
                    <a:lnTo>
                      <a:pt x="141" y="632"/>
                    </a:lnTo>
                    <a:lnTo>
                      <a:pt x="132" y="627"/>
                    </a:lnTo>
                    <a:lnTo>
                      <a:pt x="123" y="621"/>
                    </a:lnTo>
                    <a:lnTo>
                      <a:pt x="114" y="615"/>
                    </a:lnTo>
                    <a:lnTo>
                      <a:pt x="106" y="607"/>
                    </a:lnTo>
                    <a:lnTo>
                      <a:pt x="97" y="600"/>
                    </a:lnTo>
                    <a:lnTo>
                      <a:pt x="89" y="592"/>
                    </a:lnTo>
                    <a:lnTo>
                      <a:pt x="80" y="582"/>
                    </a:lnTo>
                    <a:lnTo>
                      <a:pt x="73" y="573"/>
                    </a:lnTo>
                    <a:lnTo>
                      <a:pt x="66" y="562"/>
                    </a:lnTo>
                    <a:lnTo>
                      <a:pt x="58" y="552"/>
                    </a:lnTo>
                    <a:lnTo>
                      <a:pt x="52" y="540"/>
                    </a:lnTo>
                    <a:lnTo>
                      <a:pt x="46" y="529"/>
                    </a:lnTo>
                    <a:lnTo>
                      <a:pt x="40" y="516"/>
                    </a:lnTo>
                    <a:lnTo>
                      <a:pt x="34" y="504"/>
                    </a:lnTo>
                    <a:lnTo>
                      <a:pt x="29" y="490"/>
                    </a:lnTo>
                    <a:lnTo>
                      <a:pt x="24" y="477"/>
                    </a:lnTo>
                    <a:lnTo>
                      <a:pt x="20" y="463"/>
                    </a:lnTo>
                    <a:lnTo>
                      <a:pt x="16" y="448"/>
                    </a:lnTo>
                    <a:lnTo>
                      <a:pt x="11" y="434"/>
                    </a:lnTo>
                    <a:lnTo>
                      <a:pt x="8" y="419"/>
                    </a:lnTo>
                    <a:lnTo>
                      <a:pt x="6" y="405"/>
                    </a:lnTo>
                    <a:lnTo>
                      <a:pt x="3" y="389"/>
                    </a:lnTo>
                    <a:lnTo>
                      <a:pt x="2" y="372"/>
                    </a:lnTo>
                    <a:lnTo>
                      <a:pt x="1" y="357"/>
                    </a:lnTo>
                    <a:lnTo>
                      <a:pt x="0" y="340"/>
                    </a:lnTo>
                    <a:lnTo>
                      <a:pt x="0" y="323"/>
                    </a:lnTo>
                    <a:lnTo>
                      <a:pt x="0" y="307"/>
                    </a:lnTo>
                    <a:lnTo>
                      <a:pt x="1" y="291"/>
                    </a:lnTo>
                    <a:lnTo>
                      <a:pt x="2" y="275"/>
                    </a:lnTo>
                    <a:lnTo>
                      <a:pt x="3" y="258"/>
                    </a:lnTo>
                    <a:lnTo>
                      <a:pt x="6" y="243"/>
                    </a:lnTo>
                    <a:lnTo>
                      <a:pt x="8" y="228"/>
                    </a:lnTo>
                    <a:lnTo>
                      <a:pt x="11" y="213"/>
                    </a:lnTo>
                    <a:lnTo>
                      <a:pt x="16" y="198"/>
                    </a:lnTo>
                    <a:lnTo>
                      <a:pt x="20" y="184"/>
                    </a:lnTo>
                    <a:lnTo>
                      <a:pt x="24" y="170"/>
                    </a:lnTo>
                    <a:lnTo>
                      <a:pt x="29" y="157"/>
                    </a:lnTo>
                    <a:lnTo>
                      <a:pt x="34" y="143"/>
                    </a:lnTo>
                    <a:lnTo>
                      <a:pt x="40" y="131"/>
                    </a:lnTo>
                    <a:lnTo>
                      <a:pt x="46" y="118"/>
                    </a:lnTo>
                    <a:lnTo>
                      <a:pt x="52" y="107"/>
                    </a:lnTo>
                    <a:lnTo>
                      <a:pt x="58" y="95"/>
                    </a:lnTo>
                    <a:lnTo>
                      <a:pt x="66" y="85"/>
                    </a:lnTo>
                    <a:lnTo>
                      <a:pt x="73" y="74"/>
                    </a:lnTo>
                    <a:lnTo>
                      <a:pt x="80" y="65"/>
                    </a:lnTo>
                    <a:lnTo>
                      <a:pt x="89" y="56"/>
                    </a:lnTo>
                    <a:lnTo>
                      <a:pt x="97" y="47"/>
                    </a:lnTo>
                    <a:lnTo>
                      <a:pt x="106" y="40"/>
                    </a:lnTo>
                    <a:lnTo>
                      <a:pt x="114" y="33"/>
                    </a:lnTo>
                    <a:lnTo>
                      <a:pt x="123" y="26"/>
                    </a:lnTo>
                    <a:lnTo>
                      <a:pt x="132" y="20"/>
                    </a:lnTo>
                    <a:lnTo>
                      <a:pt x="141" y="15"/>
                    </a:lnTo>
                    <a:lnTo>
                      <a:pt x="151" y="11"/>
                    </a:lnTo>
                    <a:lnTo>
                      <a:pt x="161" y="7"/>
                    </a:lnTo>
                    <a:lnTo>
                      <a:pt x="170" y="4"/>
                    </a:lnTo>
                    <a:lnTo>
                      <a:pt x="181" y="2"/>
                    </a:lnTo>
                    <a:lnTo>
                      <a:pt x="191" y="1"/>
                    </a:lnTo>
                    <a:lnTo>
                      <a:pt x="202" y="0"/>
                    </a:lnTo>
                    <a:lnTo>
                      <a:pt x="211" y="1"/>
                    </a:lnTo>
                    <a:lnTo>
                      <a:pt x="222" y="2"/>
                    </a:lnTo>
                    <a:lnTo>
                      <a:pt x="231" y="4"/>
                    </a:lnTo>
                    <a:lnTo>
                      <a:pt x="242" y="7"/>
                    </a:lnTo>
                    <a:lnTo>
                      <a:pt x="251" y="11"/>
                    </a:lnTo>
                    <a:lnTo>
                      <a:pt x="261" y="15"/>
                    </a:lnTo>
                    <a:lnTo>
                      <a:pt x="270" y="20"/>
                    </a:lnTo>
                    <a:lnTo>
                      <a:pt x="279" y="26"/>
                    </a:lnTo>
                    <a:lnTo>
                      <a:pt x="288" y="33"/>
                    </a:lnTo>
                    <a:lnTo>
                      <a:pt x="297" y="40"/>
                    </a:lnTo>
                    <a:lnTo>
                      <a:pt x="306" y="47"/>
                    </a:lnTo>
                    <a:lnTo>
                      <a:pt x="313" y="56"/>
                    </a:lnTo>
                    <a:lnTo>
                      <a:pt x="321" y="65"/>
                    </a:lnTo>
                    <a:lnTo>
                      <a:pt x="329" y="74"/>
                    </a:lnTo>
                    <a:lnTo>
                      <a:pt x="336" y="85"/>
                    </a:lnTo>
                    <a:lnTo>
                      <a:pt x="343" y="95"/>
                    </a:lnTo>
                    <a:lnTo>
                      <a:pt x="349" y="107"/>
                    </a:lnTo>
                    <a:lnTo>
                      <a:pt x="356" y="118"/>
                    </a:lnTo>
                    <a:lnTo>
                      <a:pt x="362" y="131"/>
                    </a:lnTo>
                    <a:lnTo>
                      <a:pt x="367" y="143"/>
                    </a:lnTo>
                    <a:lnTo>
                      <a:pt x="373" y="157"/>
                    </a:lnTo>
                    <a:lnTo>
                      <a:pt x="378" y="170"/>
                    </a:lnTo>
                    <a:lnTo>
                      <a:pt x="382" y="184"/>
                    </a:lnTo>
                    <a:lnTo>
                      <a:pt x="386" y="198"/>
                    </a:lnTo>
                    <a:lnTo>
                      <a:pt x="390" y="213"/>
                    </a:lnTo>
                    <a:lnTo>
                      <a:pt x="393" y="228"/>
                    </a:lnTo>
                    <a:lnTo>
                      <a:pt x="396" y="243"/>
                    </a:lnTo>
                    <a:lnTo>
                      <a:pt x="399" y="258"/>
                    </a:lnTo>
                    <a:lnTo>
                      <a:pt x="400" y="275"/>
                    </a:lnTo>
                    <a:lnTo>
                      <a:pt x="401" y="291"/>
                    </a:lnTo>
                    <a:lnTo>
                      <a:pt x="402" y="307"/>
                    </a:lnTo>
                    <a:lnTo>
                      <a:pt x="403" y="323"/>
                    </a:lnTo>
                    <a:lnTo>
                      <a:pt x="402" y="340"/>
                    </a:lnTo>
                    <a:lnTo>
                      <a:pt x="401" y="357"/>
                    </a:lnTo>
                    <a:lnTo>
                      <a:pt x="400" y="372"/>
                    </a:lnTo>
                    <a:lnTo>
                      <a:pt x="399" y="389"/>
                    </a:lnTo>
                    <a:lnTo>
                      <a:pt x="396" y="405"/>
                    </a:lnTo>
                    <a:lnTo>
                      <a:pt x="393" y="419"/>
                    </a:lnTo>
                    <a:lnTo>
                      <a:pt x="390" y="434"/>
                    </a:lnTo>
                    <a:lnTo>
                      <a:pt x="386" y="448"/>
                    </a:lnTo>
                    <a:lnTo>
                      <a:pt x="382" y="463"/>
                    </a:lnTo>
                    <a:lnTo>
                      <a:pt x="378" y="477"/>
                    </a:lnTo>
                    <a:lnTo>
                      <a:pt x="373" y="490"/>
                    </a:lnTo>
                    <a:lnTo>
                      <a:pt x="367" y="504"/>
                    </a:lnTo>
                    <a:lnTo>
                      <a:pt x="362" y="516"/>
                    </a:lnTo>
                    <a:lnTo>
                      <a:pt x="356" y="529"/>
                    </a:lnTo>
                    <a:lnTo>
                      <a:pt x="349" y="540"/>
                    </a:lnTo>
                    <a:lnTo>
                      <a:pt x="343" y="552"/>
                    </a:lnTo>
                    <a:lnTo>
                      <a:pt x="336" y="562"/>
                    </a:lnTo>
                    <a:lnTo>
                      <a:pt x="329" y="573"/>
                    </a:lnTo>
                    <a:lnTo>
                      <a:pt x="321" y="582"/>
                    </a:lnTo>
                    <a:lnTo>
                      <a:pt x="313" y="592"/>
                    </a:lnTo>
                    <a:lnTo>
                      <a:pt x="306" y="600"/>
                    </a:lnTo>
                    <a:lnTo>
                      <a:pt x="297" y="607"/>
                    </a:lnTo>
                    <a:lnTo>
                      <a:pt x="288" y="615"/>
                    </a:lnTo>
                    <a:lnTo>
                      <a:pt x="279" y="621"/>
                    </a:lnTo>
                    <a:lnTo>
                      <a:pt x="270" y="627"/>
                    </a:lnTo>
                    <a:lnTo>
                      <a:pt x="261" y="632"/>
                    </a:lnTo>
                    <a:lnTo>
                      <a:pt x="251" y="637"/>
                    </a:lnTo>
                    <a:lnTo>
                      <a:pt x="242" y="640"/>
                    </a:lnTo>
                    <a:lnTo>
                      <a:pt x="231"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472" name="Freeform 149"/>
              <p:cNvSpPr>
                <a:spLocks/>
              </p:cNvSpPr>
              <p:nvPr/>
            </p:nvSpPr>
            <p:spPr bwMode="auto">
              <a:xfrm>
                <a:off x="4790" y="2381"/>
                <a:ext cx="84" cy="16"/>
              </a:xfrm>
              <a:custGeom>
                <a:avLst/>
                <a:gdLst>
                  <a:gd name="T0" fmla="*/ 675 w 675"/>
                  <a:gd name="T1" fmla="*/ 129 h 129"/>
                  <a:gd name="T2" fmla="*/ 0 w 675"/>
                  <a:gd name="T3" fmla="*/ 129 h 129"/>
                  <a:gd name="T4" fmla="*/ 49 w 675"/>
                  <a:gd name="T5" fmla="*/ 0 h 129"/>
                  <a:gd name="T6" fmla="*/ 652 w 675"/>
                  <a:gd name="T7" fmla="*/ 19 h 129"/>
                  <a:gd name="T8" fmla="*/ 675 w 675"/>
                  <a:gd name="T9" fmla="*/ 129 h 129"/>
                  <a:gd name="T10" fmla="*/ 675 w 675"/>
                  <a:gd name="T11" fmla="*/ 129 h 129"/>
                  <a:gd name="T12" fmla="*/ 0 60000 65536"/>
                  <a:gd name="T13" fmla="*/ 0 60000 65536"/>
                  <a:gd name="T14" fmla="*/ 0 60000 65536"/>
                  <a:gd name="T15" fmla="*/ 0 60000 65536"/>
                  <a:gd name="T16" fmla="*/ 0 60000 65536"/>
                  <a:gd name="T17" fmla="*/ 0 60000 65536"/>
                  <a:gd name="T18" fmla="*/ 0 w 675"/>
                  <a:gd name="T19" fmla="*/ 0 h 129"/>
                  <a:gd name="T20" fmla="*/ 675 w 675"/>
                  <a:gd name="T21" fmla="*/ 129 h 129"/>
                </a:gdLst>
                <a:ahLst/>
                <a:cxnLst>
                  <a:cxn ang="T12">
                    <a:pos x="T0" y="T1"/>
                  </a:cxn>
                  <a:cxn ang="T13">
                    <a:pos x="T2" y="T3"/>
                  </a:cxn>
                  <a:cxn ang="T14">
                    <a:pos x="T4" y="T5"/>
                  </a:cxn>
                  <a:cxn ang="T15">
                    <a:pos x="T6" y="T7"/>
                  </a:cxn>
                  <a:cxn ang="T16">
                    <a:pos x="T8" y="T9"/>
                  </a:cxn>
                  <a:cxn ang="T17">
                    <a:pos x="T10" y="T11"/>
                  </a:cxn>
                </a:cxnLst>
                <a:rect l="T18" t="T19" r="T20" b="T21"/>
                <a:pathLst>
                  <a:path w="675" h="129">
                    <a:moveTo>
                      <a:pt x="675" y="129"/>
                    </a:moveTo>
                    <a:lnTo>
                      <a:pt x="0" y="129"/>
                    </a:lnTo>
                    <a:lnTo>
                      <a:pt x="49" y="0"/>
                    </a:lnTo>
                    <a:lnTo>
                      <a:pt x="652" y="19"/>
                    </a:lnTo>
                    <a:lnTo>
                      <a:pt x="675" y="129"/>
                    </a:lnTo>
                    <a:close/>
                  </a:path>
                </a:pathLst>
              </a:custGeom>
              <a:solidFill>
                <a:srgbClr val="000000"/>
              </a:solidFill>
              <a:ln w="9525">
                <a:noFill/>
                <a:round/>
                <a:headEnd/>
                <a:tailEnd/>
              </a:ln>
            </p:spPr>
            <p:txBody>
              <a:bodyPr/>
              <a:lstStyle/>
              <a:p>
                <a:endParaRPr lang="en-US"/>
              </a:p>
            </p:txBody>
          </p:sp>
          <p:sp>
            <p:nvSpPr>
              <p:cNvPr id="14473" name="Freeform 150"/>
              <p:cNvSpPr>
                <a:spLocks/>
              </p:cNvSpPr>
              <p:nvPr/>
            </p:nvSpPr>
            <p:spPr bwMode="auto">
              <a:xfrm>
                <a:off x="4531" y="2363"/>
                <a:ext cx="280" cy="45"/>
              </a:xfrm>
              <a:custGeom>
                <a:avLst/>
                <a:gdLst>
                  <a:gd name="T0" fmla="*/ 2242 w 2242"/>
                  <a:gd name="T1" fmla="*/ 16 h 365"/>
                  <a:gd name="T2" fmla="*/ 615 w 2242"/>
                  <a:gd name="T3" fmla="*/ 365 h 365"/>
                  <a:gd name="T4" fmla="*/ 0 w 2242"/>
                  <a:gd name="T5" fmla="*/ 330 h 365"/>
                  <a:gd name="T6" fmla="*/ 1585 w 2242"/>
                  <a:gd name="T7" fmla="*/ 0 h 365"/>
                  <a:gd name="T8" fmla="*/ 2242 w 2242"/>
                  <a:gd name="T9" fmla="*/ 16 h 365"/>
                  <a:gd name="T10" fmla="*/ 2242 w 2242"/>
                  <a:gd name="T11" fmla="*/ 16 h 365"/>
                  <a:gd name="T12" fmla="*/ 0 60000 65536"/>
                  <a:gd name="T13" fmla="*/ 0 60000 65536"/>
                  <a:gd name="T14" fmla="*/ 0 60000 65536"/>
                  <a:gd name="T15" fmla="*/ 0 60000 65536"/>
                  <a:gd name="T16" fmla="*/ 0 60000 65536"/>
                  <a:gd name="T17" fmla="*/ 0 60000 65536"/>
                  <a:gd name="T18" fmla="*/ 0 w 2242"/>
                  <a:gd name="T19" fmla="*/ 0 h 365"/>
                  <a:gd name="T20" fmla="*/ 2242 w 2242"/>
                  <a:gd name="T21" fmla="*/ 365 h 365"/>
                </a:gdLst>
                <a:ahLst/>
                <a:cxnLst>
                  <a:cxn ang="T12">
                    <a:pos x="T0" y="T1"/>
                  </a:cxn>
                  <a:cxn ang="T13">
                    <a:pos x="T2" y="T3"/>
                  </a:cxn>
                  <a:cxn ang="T14">
                    <a:pos x="T4" y="T5"/>
                  </a:cxn>
                  <a:cxn ang="T15">
                    <a:pos x="T6" y="T7"/>
                  </a:cxn>
                  <a:cxn ang="T16">
                    <a:pos x="T8" y="T9"/>
                  </a:cxn>
                  <a:cxn ang="T17">
                    <a:pos x="T10" y="T11"/>
                  </a:cxn>
                </a:cxnLst>
                <a:rect l="T18" t="T19" r="T20" b="T21"/>
                <a:pathLst>
                  <a:path w="2242" h="365">
                    <a:moveTo>
                      <a:pt x="2242" y="16"/>
                    </a:moveTo>
                    <a:lnTo>
                      <a:pt x="615" y="365"/>
                    </a:lnTo>
                    <a:lnTo>
                      <a:pt x="0" y="330"/>
                    </a:lnTo>
                    <a:lnTo>
                      <a:pt x="1585" y="0"/>
                    </a:lnTo>
                    <a:lnTo>
                      <a:pt x="2242" y="16"/>
                    </a:lnTo>
                    <a:close/>
                  </a:path>
                </a:pathLst>
              </a:custGeom>
              <a:solidFill>
                <a:srgbClr val="000000"/>
              </a:solidFill>
              <a:ln w="9525">
                <a:noFill/>
                <a:round/>
                <a:headEnd/>
                <a:tailEnd/>
              </a:ln>
            </p:spPr>
            <p:txBody>
              <a:bodyPr/>
              <a:lstStyle/>
              <a:p>
                <a:endParaRPr lang="en-US"/>
              </a:p>
            </p:txBody>
          </p:sp>
          <p:sp>
            <p:nvSpPr>
              <p:cNvPr id="14474" name="Freeform 151"/>
              <p:cNvSpPr>
                <a:spLocks/>
              </p:cNvSpPr>
              <p:nvPr/>
            </p:nvSpPr>
            <p:spPr bwMode="auto">
              <a:xfrm>
                <a:off x="4759" y="2416"/>
                <a:ext cx="14" cy="17"/>
              </a:xfrm>
              <a:custGeom>
                <a:avLst/>
                <a:gdLst>
                  <a:gd name="T0" fmla="*/ 115 w 115"/>
                  <a:gd name="T1" fmla="*/ 121 h 134"/>
                  <a:gd name="T2" fmla="*/ 0 w 115"/>
                  <a:gd name="T3" fmla="*/ 134 h 134"/>
                  <a:gd name="T4" fmla="*/ 92 w 115"/>
                  <a:gd name="T5" fmla="*/ 0 h 134"/>
                  <a:gd name="T6" fmla="*/ 115 w 115"/>
                  <a:gd name="T7" fmla="*/ 121 h 134"/>
                  <a:gd name="T8" fmla="*/ 115 w 115"/>
                  <a:gd name="T9" fmla="*/ 121 h 134"/>
                  <a:gd name="T10" fmla="*/ 0 60000 65536"/>
                  <a:gd name="T11" fmla="*/ 0 60000 65536"/>
                  <a:gd name="T12" fmla="*/ 0 60000 65536"/>
                  <a:gd name="T13" fmla="*/ 0 60000 65536"/>
                  <a:gd name="T14" fmla="*/ 0 60000 65536"/>
                  <a:gd name="T15" fmla="*/ 0 w 115"/>
                  <a:gd name="T16" fmla="*/ 0 h 134"/>
                  <a:gd name="T17" fmla="*/ 115 w 115"/>
                  <a:gd name="T18" fmla="*/ 134 h 134"/>
                </a:gdLst>
                <a:ahLst/>
                <a:cxnLst>
                  <a:cxn ang="T10">
                    <a:pos x="T0" y="T1"/>
                  </a:cxn>
                  <a:cxn ang="T11">
                    <a:pos x="T2" y="T3"/>
                  </a:cxn>
                  <a:cxn ang="T12">
                    <a:pos x="T4" y="T5"/>
                  </a:cxn>
                  <a:cxn ang="T13">
                    <a:pos x="T6" y="T7"/>
                  </a:cxn>
                  <a:cxn ang="T14">
                    <a:pos x="T8" y="T9"/>
                  </a:cxn>
                </a:cxnLst>
                <a:rect l="T15" t="T16" r="T17" b="T18"/>
                <a:pathLst>
                  <a:path w="115" h="134">
                    <a:moveTo>
                      <a:pt x="115" y="121"/>
                    </a:moveTo>
                    <a:lnTo>
                      <a:pt x="0" y="134"/>
                    </a:lnTo>
                    <a:lnTo>
                      <a:pt x="92" y="0"/>
                    </a:lnTo>
                    <a:lnTo>
                      <a:pt x="115" y="121"/>
                    </a:lnTo>
                    <a:close/>
                  </a:path>
                </a:pathLst>
              </a:custGeom>
              <a:solidFill>
                <a:srgbClr val="332D26"/>
              </a:solidFill>
              <a:ln w="9525">
                <a:noFill/>
                <a:round/>
                <a:headEnd/>
                <a:tailEnd/>
              </a:ln>
            </p:spPr>
            <p:txBody>
              <a:bodyPr/>
              <a:lstStyle/>
              <a:p>
                <a:endParaRPr lang="en-US"/>
              </a:p>
            </p:txBody>
          </p:sp>
          <p:sp>
            <p:nvSpPr>
              <p:cNvPr id="14475" name="Freeform 152"/>
              <p:cNvSpPr>
                <a:spLocks/>
              </p:cNvSpPr>
              <p:nvPr/>
            </p:nvSpPr>
            <p:spPr bwMode="auto">
              <a:xfrm>
                <a:off x="4745" y="2353"/>
                <a:ext cx="52" cy="83"/>
              </a:xfrm>
              <a:custGeom>
                <a:avLst/>
                <a:gdLst>
                  <a:gd name="T0" fmla="*/ 186 w 417"/>
                  <a:gd name="T1" fmla="*/ 669 h 670"/>
                  <a:gd name="T2" fmla="*/ 156 w 417"/>
                  <a:gd name="T3" fmla="*/ 660 h 670"/>
                  <a:gd name="T4" fmla="*/ 126 w 417"/>
                  <a:gd name="T5" fmla="*/ 644 h 670"/>
                  <a:gd name="T6" fmla="*/ 99 w 417"/>
                  <a:gd name="T7" fmla="*/ 622 h 670"/>
                  <a:gd name="T8" fmla="*/ 75 w 417"/>
                  <a:gd name="T9" fmla="*/ 594 h 670"/>
                  <a:gd name="T10" fmla="*/ 53 w 417"/>
                  <a:gd name="T11" fmla="*/ 560 h 670"/>
                  <a:gd name="T12" fmla="*/ 34 w 417"/>
                  <a:gd name="T13" fmla="*/ 523 h 670"/>
                  <a:gd name="T14" fmla="*/ 20 w 417"/>
                  <a:gd name="T15" fmla="*/ 481 h 670"/>
                  <a:gd name="T16" fmla="*/ 8 w 417"/>
                  <a:gd name="T17" fmla="*/ 435 h 670"/>
                  <a:gd name="T18" fmla="*/ 2 w 417"/>
                  <a:gd name="T19" fmla="*/ 386 h 670"/>
                  <a:gd name="T20" fmla="*/ 0 w 417"/>
                  <a:gd name="T21" fmla="*/ 335 h 670"/>
                  <a:gd name="T22" fmla="*/ 1 w 417"/>
                  <a:gd name="T23" fmla="*/ 301 h 670"/>
                  <a:gd name="T24" fmla="*/ 6 w 417"/>
                  <a:gd name="T25" fmla="*/ 251 h 670"/>
                  <a:gd name="T26" fmla="*/ 15 w 417"/>
                  <a:gd name="T27" fmla="*/ 205 h 670"/>
                  <a:gd name="T28" fmla="*/ 29 w 417"/>
                  <a:gd name="T29" fmla="*/ 161 h 670"/>
                  <a:gd name="T30" fmla="*/ 47 w 417"/>
                  <a:gd name="T31" fmla="*/ 122 h 670"/>
                  <a:gd name="T32" fmla="*/ 68 w 417"/>
                  <a:gd name="T33" fmla="*/ 88 h 670"/>
                  <a:gd name="T34" fmla="*/ 91 w 417"/>
                  <a:gd name="T35" fmla="*/ 58 h 670"/>
                  <a:gd name="T36" fmla="*/ 117 w 417"/>
                  <a:gd name="T37" fmla="*/ 34 h 670"/>
                  <a:gd name="T38" fmla="*/ 145 w 417"/>
                  <a:gd name="T39" fmla="*/ 16 h 670"/>
                  <a:gd name="T40" fmla="*/ 176 w 417"/>
                  <a:gd name="T41" fmla="*/ 4 h 670"/>
                  <a:gd name="T42" fmla="*/ 208 w 417"/>
                  <a:gd name="T43" fmla="*/ 0 h 670"/>
                  <a:gd name="T44" fmla="*/ 229 w 417"/>
                  <a:gd name="T45" fmla="*/ 2 h 670"/>
                  <a:gd name="T46" fmla="*/ 259 w 417"/>
                  <a:gd name="T47" fmla="*/ 12 h 670"/>
                  <a:gd name="T48" fmla="*/ 289 w 417"/>
                  <a:gd name="T49" fmla="*/ 27 h 670"/>
                  <a:gd name="T50" fmla="*/ 316 w 417"/>
                  <a:gd name="T51" fmla="*/ 49 h 670"/>
                  <a:gd name="T52" fmla="*/ 341 w 417"/>
                  <a:gd name="T53" fmla="*/ 77 h 670"/>
                  <a:gd name="T54" fmla="*/ 362 w 417"/>
                  <a:gd name="T55" fmla="*/ 110 h 670"/>
                  <a:gd name="T56" fmla="*/ 381 w 417"/>
                  <a:gd name="T57" fmla="*/ 148 h 670"/>
                  <a:gd name="T58" fmla="*/ 396 w 417"/>
                  <a:gd name="T59" fmla="*/ 190 h 670"/>
                  <a:gd name="T60" fmla="*/ 407 w 417"/>
                  <a:gd name="T61" fmla="*/ 235 h 670"/>
                  <a:gd name="T62" fmla="*/ 414 w 417"/>
                  <a:gd name="T63" fmla="*/ 284 h 670"/>
                  <a:gd name="T64" fmla="*/ 417 w 417"/>
                  <a:gd name="T65" fmla="*/ 335 h 670"/>
                  <a:gd name="T66" fmla="*/ 415 w 417"/>
                  <a:gd name="T67" fmla="*/ 369 h 670"/>
                  <a:gd name="T68" fmla="*/ 410 w 417"/>
                  <a:gd name="T69" fmla="*/ 419 h 670"/>
                  <a:gd name="T70" fmla="*/ 401 w 417"/>
                  <a:gd name="T71" fmla="*/ 465 h 670"/>
                  <a:gd name="T72" fmla="*/ 386 w 417"/>
                  <a:gd name="T73" fmla="*/ 509 h 670"/>
                  <a:gd name="T74" fmla="*/ 369 w 417"/>
                  <a:gd name="T75" fmla="*/ 549 h 670"/>
                  <a:gd name="T76" fmla="*/ 348 w 417"/>
                  <a:gd name="T77" fmla="*/ 583 h 670"/>
                  <a:gd name="T78" fmla="*/ 324 w 417"/>
                  <a:gd name="T79" fmla="*/ 614 h 670"/>
                  <a:gd name="T80" fmla="*/ 298 w 417"/>
                  <a:gd name="T81" fmla="*/ 638 h 670"/>
                  <a:gd name="T82" fmla="*/ 270 w 417"/>
                  <a:gd name="T83" fmla="*/ 655 h 670"/>
                  <a:gd name="T84" fmla="*/ 239 w 417"/>
                  <a:gd name="T85" fmla="*/ 667 h 670"/>
                  <a:gd name="T86" fmla="*/ 208 w 417"/>
                  <a:gd name="T87" fmla="*/ 670 h 6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70"/>
                  <a:gd name="T134" fmla="*/ 417 w 417"/>
                  <a:gd name="T135" fmla="*/ 670 h 6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70">
                    <a:moveTo>
                      <a:pt x="208" y="670"/>
                    </a:moveTo>
                    <a:lnTo>
                      <a:pt x="197" y="670"/>
                    </a:lnTo>
                    <a:lnTo>
                      <a:pt x="186" y="669"/>
                    </a:lnTo>
                    <a:lnTo>
                      <a:pt x="176" y="667"/>
                    </a:lnTo>
                    <a:lnTo>
                      <a:pt x="165" y="664"/>
                    </a:lnTo>
                    <a:lnTo>
                      <a:pt x="156" y="660"/>
                    </a:lnTo>
                    <a:lnTo>
                      <a:pt x="145" y="655"/>
                    </a:lnTo>
                    <a:lnTo>
                      <a:pt x="136" y="650"/>
                    </a:lnTo>
                    <a:lnTo>
                      <a:pt x="126" y="644"/>
                    </a:lnTo>
                    <a:lnTo>
                      <a:pt x="117" y="638"/>
                    </a:lnTo>
                    <a:lnTo>
                      <a:pt x="109" y="630"/>
                    </a:lnTo>
                    <a:lnTo>
                      <a:pt x="99" y="622"/>
                    </a:lnTo>
                    <a:lnTo>
                      <a:pt x="91" y="614"/>
                    </a:lnTo>
                    <a:lnTo>
                      <a:pt x="82" y="604"/>
                    </a:lnTo>
                    <a:lnTo>
                      <a:pt x="75" y="594"/>
                    </a:lnTo>
                    <a:lnTo>
                      <a:pt x="68" y="583"/>
                    </a:lnTo>
                    <a:lnTo>
                      <a:pt x="60" y="572"/>
                    </a:lnTo>
                    <a:lnTo>
                      <a:pt x="53" y="560"/>
                    </a:lnTo>
                    <a:lnTo>
                      <a:pt x="47" y="549"/>
                    </a:lnTo>
                    <a:lnTo>
                      <a:pt x="41" y="535"/>
                    </a:lnTo>
                    <a:lnTo>
                      <a:pt x="34" y="523"/>
                    </a:lnTo>
                    <a:lnTo>
                      <a:pt x="29" y="509"/>
                    </a:lnTo>
                    <a:lnTo>
                      <a:pt x="24" y="495"/>
                    </a:lnTo>
                    <a:lnTo>
                      <a:pt x="20" y="481"/>
                    </a:lnTo>
                    <a:lnTo>
                      <a:pt x="15" y="465"/>
                    </a:lnTo>
                    <a:lnTo>
                      <a:pt x="12" y="451"/>
                    </a:lnTo>
                    <a:lnTo>
                      <a:pt x="8" y="435"/>
                    </a:lnTo>
                    <a:lnTo>
                      <a:pt x="6" y="419"/>
                    </a:lnTo>
                    <a:lnTo>
                      <a:pt x="4" y="403"/>
                    </a:lnTo>
                    <a:lnTo>
                      <a:pt x="2" y="386"/>
                    </a:lnTo>
                    <a:lnTo>
                      <a:pt x="1" y="369"/>
                    </a:lnTo>
                    <a:lnTo>
                      <a:pt x="0" y="352"/>
                    </a:lnTo>
                    <a:lnTo>
                      <a:pt x="0" y="335"/>
                    </a:lnTo>
                    <a:lnTo>
                      <a:pt x="0" y="318"/>
                    </a:lnTo>
                    <a:lnTo>
                      <a:pt x="1" y="301"/>
                    </a:lnTo>
                    <a:lnTo>
                      <a:pt x="2" y="284"/>
                    </a:lnTo>
                    <a:lnTo>
                      <a:pt x="4" y="268"/>
                    </a:lnTo>
                    <a:lnTo>
                      <a:pt x="6" y="251"/>
                    </a:lnTo>
                    <a:lnTo>
                      <a:pt x="8" y="235"/>
                    </a:lnTo>
                    <a:lnTo>
                      <a:pt x="12" y="220"/>
                    </a:lnTo>
                    <a:lnTo>
                      <a:pt x="15" y="205"/>
                    </a:lnTo>
                    <a:lnTo>
                      <a:pt x="20" y="190"/>
                    </a:lnTo>
                    <a:lnTo>
                      <a:pt x="24" y="176"/>
                    </a:lnTo>
                    <a:lnTo>
                      <a:pt x="29" y="161"/>
                    </a:lnTo>
                    <a:lnTo>
                      <a:pt x="34" y="148"/>
                    </a:lnTo>
                    <a:lnTo>
                      <a:pt x="41" y="135"/>
                    </a:lnTo>
                    <a:lnTo>
                      <a:pt x="47" y="122"/>
                    </a:lnTo>
                    <a:lnTo>
                      <a:pt x="53" y="110"/>
                    </a:lnTo>
                    <a:lnTo>
                      <a:pt x="60" y="98"/>
                    </a:lnTo>
                    <a:lnTo>
                      <a:pt x="68" y="88"/>
                    </a:lnTo>
                    <a:lnTo>
                      <a:pt x="75" y="77"/>
                    </a:lnTo>
                    <a:lnTo>
                      <a:pt x="82" y="67"/>
                    </a:lnTo>
                    <a:lnTo>
                      <a:pt x="91" y="58"/>
                    </a:lnTo>
                    <a:lnTo>
                      <a:pt x="99" y="49"/>
                    </a:lnTo>
                    <a:lnTo>
                      <a:pt x="109" y="41"/>
                    </a:lnTo>
                    <a:lnTo>
                      <a:pt x="117" y="34"/>
                    </a:lnTo>
                    <a:lnTo>
                      <a:pt x="126" y="27"/>
                    </a:lnTo>
                    <a:lnTo>
                      <a:pt x="136" y="21"/>
                    </a:lnTo>
                    <a:lnTo>
                      <a:pt x="145" y="16"/>
                    </a:lnTo>
                    <a:lnTo>
                      <a:pt x="156" y="12"/>
                    </a:lnTo>
                    <a:lnTo>
                      <a:pt x="165" y="8"/>
                    </a:lnTo>
                    <a:lnTo>
                      <a:pt x="176" y="4"/>
                    </a:lnTo>
                    <a:lnTo>
                      <a:pt x="186" y="2"/>
                    </a:lnTo>
                    <a:lnTo>
                      <a:pt x="197" y="1"/>
                    </a:lnTo>
                    <a:lnTo>
                      <a:pt x="208" y="0"/>
                    </a:lnTo>
                    <a:lnTo>
                      <a:pt x="219" y="1"/>
                    </a:lnTo>
                    <a:lnTo>
                      <a:pt x="229" y="2"/>
                    </a:lnTo>
                    <a:lnTo>
                      <a:pt x="239" y="4"/>
                    </a:lnTo>
                    <a:lnTo>
                      <a:pt x="250" y="8"/>
                    </a:lnTo>
                    <a:lnTo>
                      <a:pt x="259" y="12"/>
                    </a:lnTo>
                    <a:lnTo>
                      <a:pt x="270" y="16"/>
                    </a:lnTo>
                    <a:lnTo>
                      <a:pt x="279" y="21"/>
                    </a:lnTo>
                    <a:lnTo>
                      <a:pt x="289" y="27"/>
                    </a:lnTo>
                    <a:lnTo>
                      <a:pt x="298" y="34"/>
                    </a:lnTo>
                    <a:lnTo>
                      <a:pt x="308" y="41"/>
                    </a:lnTo>
                    <a:lnTo>
                      <a:pt x="316" y="49"/>
                    </a:lnTo>
                    <a:lnTo>
                      <a:pt x="324" y="58"/>
                    </a:lnTo>
                    <a:lnTo>
                      <a:pt x="333" y="67"/>
                    </a:lnTo>
                    <a:lnTo>
                      <a:pt x="341" y="77"/>
                    </a:lnTo>
                    <a:lnTo>
                      <a:pt x="348" y="88"/>
                    </a:lnTo>
                    <a:lnTo>
                      <a:pt x="356" y="98"/>
                    </a:lnTo>
                    <a:lnTo>
                      <a:pt x="362" y="110"/>
                    </a:lnTo>
                    <a:lnTo>
                      <a:pt x="369" y="122"/>
                    </a:lnTo>
                    <a:lnTo>
                      <a:pt x="376" y="135"/>
                    </a:lnTo>
                    <a:lnTo>
                      <a:pt x="381" y="148"/>
                    </a:lnTo>
                    <a:lnTo>
                      <a:pt x="386" y="161"/>
                    </a:lnTo>
                    <a:lnTo>
                      <a:pt x="391" y="176"/>
                    </a:lnTo>
                    <a:lnTo>
                      <a:pt x="396" y="190"/>
                    </a:lnTo>
                    <a:lnTo>
                      <a:pt x="401" y="205"/>
                    </a:lnTo>
                    <a:lnTo>
                      <a:pt x="404" y="220"/>
                    </a:lnTo>
                    <a:lnTo>
                      <a:pt x="407" y="235"/>
                    </a:lnTo>
                    <a:lnTo>
                      <a:pt x="410" y="251"/>
                    </a:lnTo>
                    <a:lnTo>
                      <a:pt x="412" y="268"/>
                    </a:lnTo>
                    <a:lnTo>
                      <a:pt x="414" y="284"/>
                    </a:lnTo>
                    <a:lnTo>
                      <a:pt x="415" y="301"/>
                    </a:lnTo>
                    <a:lnTo>
                      <a:pt x="416" y="318"/>
                    </a:lnTo>
                    <a:lnTo>
                      <a:pt x="417" y="335"/>
                    </a:lnTo>
                    <a:lnTo>
                      <a:pt x="416" y="352"/>
                    </a:lnTo>
                    <a:lnTo>
                      <a:pt x="415" y="369"/>
                    </a:lnTo>
                    <a:lnTo>
                      <a:pt x="414" y="386"/>
                    </a:lnTo>
                    <a:lnTo>
                      <a:pt x="412" y="403"/>
                    </a:lnTo>
                    <a:lnTo>
                      <a:pt x="410" y="419"/>
                    </a:lnTo>
                    <a:lnTo>
                      <a:pt x="407" y="435"/>
                    </a:lnTo>
                    <a:lnTo>
                      <a:pt x="404" y="451"/>
                    </a:lnTo>
                    <a:lnTo>
                      <a:pt x="401" y="465"/>
                    </a:lnTo>
                    <a:lnTo>
                      <a:pt x="396" y="481"/>
                    </a:lnTo>
                    <a:lnTo>
                      <a:pt x="391" y="495"/>
                    </a:lnTo>
                    <a:lnTo>
                      <a:pt x="386" y="509"/>
                    </a:lnTo>
                    <a:lnTo>
                      <a:pt x="381" y="523"/>
                    </a:lnTo>
                    <a:lnTo>
                      <a:pt x="376" y="535"/>
                    </a:lnTo>
                    <a:lnTo>
                      <a:pt x="369" y="549"/>
                    </a:lnTo>
                    <a:lnTo>
                      <a:pt x="362" y="560"/>
                    </a:lnTo>
                    <a:lnTo>
                      <a:pt x="356" y="572"/>
                    </a:lnTo>
                    <a:lnTo>
                      <a:pt x="348" y="583"/>
                    </a:lnTo>
                    <a:lnTo>
                      <a:pt x="341" y="594"/>
                    </a:lnTo>
                    <a:lnTo>
                      <a:pt x="333" y="604"/>
                    </a:lnTo>
                    <a:lnTo>
                      <a:pt x="324" y="614"/>
                    </a:lnTo>
                    <a:lnTo>
                      <a:pt x="316" y="622"/>
                    </a:lnTo>
                    <a:lnTo>
                      <a:pt x="308" y="630"/>
                    </a:lnTo>
                    <a:lnTo>
                      <a:pt x="298" y="638"/>
                    </a:lnTo>
                    <a:lnTo>
                      <a:pt x="289" y="644"/>
                    </a:lnTo>
                    <a:lnTo>
                      <a:pt x="279" y="650"/>
                    </a:lnTo>
                    <a:lnTo>
                      <a:pt x="270" y="655"/>
                    </a:lnTo>
                    <a:lnTo>
                      <a:pt x="259" y="660"/>
                    </a:lnTo>
                    <a:lnTo>
                      <a:pt x="250" y="664"/>
                    </a:lnTo>
                    <a:lnTo>
                      <a:pt x="239" y="667"/>
                    </a:lnTo>
                    <a:lnTo>
                      <a:pt x="229" y="669"/>
                    </a:lnTo>
                    <a:lnTo>
                      <a:pt x="219" y="670"/>
                    </a:lnTo>
                    <a:lnTo>
                      <a:pt x="208" y="670"/>
                    </a:lnTo>
                    <a:close/>
                  </a:path>
                </a:pathLst>
              </a:custGeom>
              <a:solidFill>
                <a:srgbClr val="000000"/>
              </a:solidFill>
              <a:ln w="9525">
                <a:noFill/>
                <a:round/>
                <a:headEnd/>
                <a:tailEnd/>
              </a:ln>
            </p:spPr>
            <p:txBody>
              <a:bodyPr/>
              <a:lstStyle/>
              <a:p>
                <a:endParaRPr lang="en-US"/>
              </a:p>
            </p:txBody>
          </p:sp>
          <p:sp>
            <p:nvSpPr>
              <p:cNvPr id="14476" name="Freeform 153"/>
              <p:cNvSpPr>
                <a:spLocks/>
              </p:cNvSpPr>
              <p:nvPr/>
            </p:nvSpPr>
            <p:spPr bwMode="auto">
              <a:xfrm>
                <a:off x="4755" y="2429"/>
                <a:ext cx="16" cy="8"/>
              </a:xfrm>
              <a:custGeom>
                <a:avLst/>
                <a:gdLst>
                  <a:gd name="T0" fmla="*/ 130 w 130"/>
                  <a:gd name="T1" fmla="*/ 58 h 62"/>
                  <a:gd name="T2" fmla="*/ 0 w 130"/>
                  <a:gd name="T3" fmla="*/ 62 h 62"/>
                  <a:gd name="T4" fmla="*/ 76 w 130"/>
                  <a:gd name="T5" fmla="*/ 0 h 62"/>
                  <a:gd name="T6" fmla="*/ 130 w 130"/>
                  <a:gd name="T7" fmla="*/ 58 h 62"/>
                  <a:gd name="T8" fmla="*/ 130 w 130"/>
                  <a:gd name="T9" fmla="*/ 58 h 62"/>
                  <a:gd name="T10" fmla="*/ 0 60000 65536"/>
                  <a:gd name="T11" fmla="*/ 0 60000 65536"/>
                  <a:gd name="T12" fmla="*/ 0 60000 65536"/>
                  <a:gd name="T13" fmla="*/ 0 60000 65536"/>
                  <a:gd name="T14" fmla="*/ 0 60000 65536"/>
                  <a:gd name="T15" fmla="*/ 0 w 130"/>
                  <a:gd name="T16" fmla="*/ 0 h 62"/>
                  <a:gd name="T17" fmla="*/ 130 w 130"/>
                  <a:gd name="T18" fmla="*/ 62 h 62"/>
                </a:gdLst>
                <a:ahLst/>
                <a:cxnLst>
                  <a:cxn ang="T10">
                    <a:pos x="T0" y="T1"/>
                  </a:cxn>
                  <a:cxn ang="T11">
                    <a:pos x="T2" y="T3"/>
                  </a:cxn>
                  <a:cxn ang="T12">
                    <a:pos x="T4" y="T5"/>
                  </a:cxn>
                  <a:cxn ang="T13">
                    <a:pos x="T6" y="T7"/>
                  </a:cxn>
                  <a:cxn ang="T14">
                    <a:pos x="T8" y="T9"/>
                  </a:cxn>
                </a:cxnLst>
                <a:rect l="T15" t="T16" r="T17" b="T18"/>
                <a:pathLst>
                  <a:path w="130" h="62">
                    <a:moveTo>
                      <a:pt x="130" y="58"/>
                    </a:moveTo>
                    <a:lnTo>
                      <a:pt x="0" y="62"/>
                    </a:lnTo>
                    <a:lnTo>
                      <a:pt x="76" y="0"/>
                    </a:lnTo>
                    <a:lnTo>
                      <a:pt x="130" y="58"/>
                    </a:lnTo>
                    <a:close/>
                  </a:path>
                </a:pathLst>
              </a:custGeom>
              <a:solidFill>
                <a:srgbClr val="000000"/>
              </a:solidFill>
              <a:ln w="9525">
                <a:noFill/>
                <a:round/>
                <a:headEnd/>
                <a:tailEnd/>
              </a:ln>
            </p:spPr>
            <p:txBody>
              <a:bodyPr/>
              <a:lstStyle/>
              <a:p>
                <a:endParaRPr lang="en-US"/>
              </a:p>
            </p:txBody>
          </p:sp>
          <p:sp>
            <p:nvSpPr>
              <p:cNvPr id="14477" name="Freeform 154"/>
              <p:cNvSpPr>
                <a:spLocks/>
              </p:cNvSpPr>
              <p:nvPr/>
            </p:nvSpPr>
            <p:spPr bwMode="auto">
              <a:xfrm>
                <a:off x="4753" y="2334"/>
                <a:ext cx="18" cy="10"/>
              </a:xfrm>
              <a:custGeom>
                <a:avLst/>
                <a:gdLst>
                  <a:gd name="T0" fmla="*/ 143 w 143"/>
                  <a:gd name="T1" fmla="*/ 4 h 75"/>
                  <a:gd name="T2" fmla="*/ 0 w 143"/>
                  <a:gd name="T3" fmla="*/ 0 h 75"/>
                  <a:gd name="T4" fmla="*/ 117 w 143"/>
                  <a:gd name="T5" fmla="*/ 75 h 75"/>
                  <a:gd name="T6" fmla="*/ 143 w 143"/>
                  <a:gd name="T7" fmla="*/ 4 h 75"/>
                  <a:gd name="T8" fmla="*/ 143 w 143"/>
                  <a:gd name="T9" fmla="*/ 4 h 75"/>
                  <a:gd name="T10" fmla="*/ 0 60000 65536"/>
                  <a:gd name="T11" fmla="*/ 0 60000 65536"/>
                  <a:gd name="T12" fmla="*/ 0 60000 65536"/>
                  <a:gd name="T13" fmla="*/ 0 60000 65536"/>
                  <a:gd name="T14" fmla="*/ 0 60000 65536"/>
                  <a:gd name="T15" fmla="*/ 0 w 143"/>
                  <a:gd name="T16" fmla="*/ 0 h 75"/>
                  <a:gd name="T17" fmla="*/ 143 w 143"/>
                  <a:gd name="T18" fmla="*/ 75 h 75"/>
                </a:gdLst>
                <a:ahLst/>
                <a:cxnLst>
                  <a:cxn ang="T10">
                    <a:pos x="T0" y="T1"/>
                  </a:cxn>
                  <a:cxn ang="T11">
                    <a:pos x="T2" y="T3"/>
                  </a:cxn>
                  <a:cxn ang="T12">
                    <a:pos x="T4" y="T5"/>
                  </a:cxn>
                  <a:cxn ang="T13">
                    <a:pos x="T6" y="T7"/>
                  </a:cxn>
                  <a:cxn ang="T14">
                    <a:pos x="T8" y="T9"/>
                  </a:cxn>
                </a:cxnLst>
                <a:rect l="T15" t="T16" r="T17" b="T18"/>
                <a:pathLst>
                  <a:path w="143" h="75">
                    <a:moveTo>
                      <a:pt x="143" y="4"/>
                    </a:moveTo>
                    <a:lnTo>
                      <a:pt x="0" y="0"/>
                    </a:lnTo>
                    <a:lnTo>
                      <a:pt x="117" y="75"/>
                    </a:lnTo>
                    <a:lnTo>
                      <a:pt x="143" y="4"/>
                    </a:lnTo>
                    <a:close/>
                  </a:path>
                </a:pathLst>
              </a:custGeom>
              <a:solidFill>
                <a:srgbClr val="1C0F0C"/>
              </a:solidFill>
              <a:ln w="9525">
                <a:noFill/>
                <a:round/>
                <a:headEnd/>
                <a:tailEnd/>
              </a:ln>
            </p:spPr>
            <p:txBody>
              <a:bodyPr/>
              <a:lstStyle/>
              <a:p>
                <a:endParaRPr lang="en-US"/>
              </a:p>
            </p:txBody>
          </p:sp>
          <p:sp>
            <p:nvSpPr>
              <p:cNvPr id="14478" name="Freeform 155"/>
              <p:cNvSpPr>
                <a:spLocks/>
              </p:cNvSpPr>
              <p:nvPr/>
            </p:nvSpPr>
            <p:spPr bwMode="auto">
              <a:xfrm>
                <a:off x="4531" y="2350"/>
                <a:ext cx="198" cy="45"/>
              </a:xfrm>
              <a:custGeom>
                <a:avLst/>
                <a:gdLst>
                  <a:gd name="T0" fmla="*/ 1576 w 1585"/>
                  <a:gd name="T1" fmla="*/ 103 h 363"/>
                  <a:gd name="T2" fmla="*/ 615 w 1585"/>
                  <a:gd name="T3" fmla="*/ 363 h 363"/>
                  <a:gd name="T4" fmla="*/ 0 w 1585"/>
                  <a:gd name="T5" fmla="*/ 331 h 363"/>
                  <a:gd name="T6" fmla="*/ 1585 w 1585"/>
                  <a:gd name="T7" fmla="*/ 0 h 363"/>
                  <a:gd name="T8" fmla="*/ 1576 w 1585"/>
                  <a:gd name="T9" fmla="*/ 103 h 363"/>
                  <a:gd name="T10" fmla="*/ 1576 w 1585"/>
                  <a:gd name="T11" fmla="*/ 103 h 363"/>
                  <a:gd name="T12" fmla="*/ 0 60000 65536"/>
                  <a:gd name="T13" fmla="*/ 0 60000 65536"/>
                  <a:gd name="T14" fmla="*/ 0 60000 65536"/>
                  <a:gd name="T15" fmla="*/ 0 60000 65536"/>
                  <a:gd name="T16" fmla="*/ 0 60000 65536"/>
                  <a:gd name="T17" fmla="*/ 0 60000 65536"/>
                  <a:gd name="T18" fmla="*/ 0 w 1585"/>
                  <a:gd name="T19" fmla="*/ 0 h 363"/>
                  <a:gd name="T20" fmla="*/ 1585 w 1585"/>
                  <a:gd name="T21" fmla="*/ 363 h 363"/>
                </a:gdLst>
                <a:ahLst/>
                <a:cxnLst>
                  <a:cxn ang="T12">
                    <a:pos x="T0" y="T1"/>
                  </a:cxn>
                  <a:cxn ang="T13">
                    <a:pos x="T2" y="T3"/>
                  </a:cxn>
                  <a:cxn ang="T14">
                    <a:pos x="T4" y="T5"/>
                  </a:cxn>
                  <a:cxn ang="T15">
                    <a:pos x="T6" y="T7"/>
                  </a:cxn>
                  <a:cxn ang="T16">
                    <a:pos x="T8" y="T9"/>
                  </a:cxn>
                  <a:cxn ang="T17">
                    <a:pos x="T10" y="T11"/>
                  </a:cxn>
                </a:cxnLst>
                <a:rect l="T18" t="T19" r="T20" b="T21"/>
                <a:pathLst>
                  <a:path w="1585" h="363">
                    <a:moveTo>
                      <a:pt x="1576" y="103"/>
                    </a:moveTo>
                    <a:lnTo>
                      <a:pt x="615" y="363"/>
                    </a:lnTo>
                    <a:lnTo>
                      <a:pt x="0" y="331"/>
                    </a:lnTo>
                    <a:lnTo>
                      <a:pt x="1585" y="0"/>
                    </a:lnTo>
                    <a:lnTo>
                      <a:pt x="1576" y="103"/>
                    </a:lnTo>
                    <a:close/>
                  </a:path>
                </a:pathLst>
              </a:custGeom>
              <a:solidFill>
                <a:srgbClr val="000000"/>
              </a:solidFill>
              <a:ln w="9525">
                <a:noFill/>
                <a:round/>
                <a:headEnd/>
                <a:tailEnd/>
              </a:ln>
            </p:spPr>
            <p:txBody>
              <a:bodyPr/>
              <a:lstStyle/>
              <a:p>
                <a:endParaRPr lang="en-US"/>
              </a:p>
            </p:txBody>
          </p:sp>
          <p:sp>
            <p:nvSpPr>
              <p:cNvPr id="14479" name="Freeform 156"/>
              <p:cNvSpPr>
                <a:spLocks/>
              </p:cNvSpPr>
              <p:nvPr/>
            </p:nvSpPr>
            <p:spPr bwMode="auto">
              <a:xfrm>
                <a:off x="4543" y="2354"/>
                <a:ext cx="171" cy="55"/>
              </a:xfrm>
              <a:custGeom>
                <a:avLst/>
                <a:gdLst>
                  <a:gd name="T0" fmla="*/ 0 w 1363"/>
                  <a:gd name="T1" fmla="*/ 318 h 438"/>
                  <a:gd name="T2" fmla="*/ 7 w 1363"/>
                  <a:gd name="T3" fmla="*/ 438 h 438"/>
                  <a:gd name="T4" fmla="*/ 1363 w 1363"/>
                  <a:gd name="T5" fmla="*/ 105 h 438"/>
                  <a:gd name="T6" fmla="*/ 1363 w 1363"/>
                  <a:gd name="T7" fmla="*/ 0 h 438"/>
                  <a:gd name="T8" fmla="*/ 0 w 1363"/>
                  <a:gd name="T9" fmla="*/ 318 h 438"/>
                  <a:gd name="T10" fmla="*/ 0 w 1363"/>
                  <a:gd name="T11" fmla="*/ 318 h 438"/>
                  <a:gd name="T12" fmla="*/ 0 60000 65536"/>
                  <a:gd name="T13" fmla="*/ 0 60000 65536"/>
                  <a:gd name="T14" fmla="*/ 0 60000 65536"/>
                  <a:gd name="T15" fmla="*/ 0 60000 65536"/>
                  <a:gd name="T16" fmla="*/ 0 60000 65536"/>
                  <a:gd name="T17" fmla="*/ 0 60000 65536"/>
                  <a:gd name="T18" fmla="*/ 0 w 1363"/>
                  <a:gd name="T19" fmla="*/ 0 h 438"/>
                  <a:gd name="T20" fmla="*/ 1363 w 1363"/>
                  <a:gd name="T21" fmla="*/ 438 h 438"/>
                </a:gdLst>
                <a:ahLst/>
                <a:cxnLst>
                  <a:cxn ang="T12">
                    <a:pos x="T0" y="T1"/>
                  </a:cxn>
                  <a:cxn ang="T13">
                    <a:pos x="T2" y="T3"/>
                  </a:cxn>
                  <a:cxn ang="T14">
                    <a:pos x="T4" y="T5"/>
                  </a:cxn>
                  <a:cxn ang="T15">
                    <a:pos x="T6" y="T7"/>
                  </a:cxn>
                  <a:cxn ang="T16">
                    <a:pos x="T8" y="T9"/>
                  </a:cxn>
                  <a:cxn ang="T17">
                    <a:pos x="T10" y="T11"/>
                  </a:cxn>
                </a:cxnLst>
                <a:rect l="T18" t="T19" r="T20" b="T21"/>
                <a:pathLst>
                  <a:path w="1363" h="438">
                    <a:moveTo>
                      <a:pt x="0" y="318"/>
                    </a:moveTo>
                    <a:lnTo>
                      <a:pt x="7" y="438"/>
                    </a:lnTo>
                    <a:lnTo>
                      <a:pt x="1363" y="105"/>
                    </a:lnTo>
                    <a:lnTo>
                      <a:pt x="1363" y="0"/>
                    </a:lnTo>
                    <a:lnTo>
                      <a:pt x="0" y="318"/>
                    </a:lnTo>
                    <a:close/>
                  </a:path>
                </a:pathLst>
              </a:custGeom>
              <a:solidFill>
                <a:srgbClr val="212121"/>
              </a:solidFill>
              <a:ln w="9525">
                <a:noFill/>
                <a:round/>
                <a:headEnd/>
                <a:tailEnd/>
              </a:ln>
            </p:spPr>
            <p:txBody>
              <a:bodyPr/>
              <a:lstStyle/>
              <a:p>
                <a:endParaRPr lang="en-US"/>
              </a:p>
            </p:txBody>
          </p:sp>
          <p:sp>
            <p:nvSpPr>
              <p:cNvPr id="14480" name="Freeform 157"/>
              <p:cNvSpPr>
                <a:spLocks/>
              </p:cNvSpPr>
              <p:nvPr/>
            </p:nvSpPr>
            <p:spPr bwMode="auto">
              <a:xfrm>
                <a:off x="4700" y="2157"/>
                <a:ext cx="100" cy="217"/>
              </a:xfrm>
              <a:custGeom>
                <a:avLst/>
                <a:gdLst>
                  <a:gd name="T0" fmla="*/ 754 w 804"/>
                  <a:gd name="T1" fmla="*/ 0 h 1735"/>
                  <a:gd name="T2" fmla="*/ 804 w 804"/>
                  <a:gd name="T3" fmla="*/ 594 h 1735"/>
                  <a:gd name="T4" fmla="*/ 756 w 804"/>
                  <a:gd name="T5" fmla="*/ 1527 h 1735"/>
                  <a:gd name="T6" fmla="*/ 0 w 804"/>
                  <a:gd name="T7" fmla="*/ 1735 h 1735"/>
                  <a:gd name="T8" fmla="*/ 0 w 804"/>
                  <a:gd name="T9" fmla="*/ 398 h 1735"/>
                  <a:gd name="T10" fmla="*/ 754 w 804"/>
                  <a:gd name="T11" fmla="*/ 0 h 1735"/>
                  <a:gd name="T12" fmla="*/ 754 w 804"/>
                  <a:gd name="T13" fmla="*/ 0 h 1735"/>
                  <a:gd name="T14" fmla="*/ 0 60000 65536"/>
                  <a:gd name="T15" fmla="*/ 0 60000 65536"/>
                  <a:gd name="T16" fmla="*/ 0 60000 65536"/>
                  <a:gd name="T17" fmla="*/ 0 60000 65536"/>
                  <a:gd name="T18" fmla="*/ 0 60000 65536"/>
                  <a:gd name="T19" fmla="*/ 0 60000 65536"/>
                  <a:gd name="T20" fmla="*/ 0 60000 65536"/>
                  <a:gd name="T21" fmla="*/ 0 w 804"/>
                  <a:gd name="T22" fmla="*/ 0 h 1735"/>
                  <a:gd name="T23" fmla="*/ 804 w 804"/>
                  <a:gd name="T24" fmla="*/ 1735 h 17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4" h="1735">
                    <a:moveTo>
                      <a:pt x="754" y="0"/>
                    </a:moveTo>
                    <a:lnTo>
                      <a:pt x="804" y="594"/>
                    </a:lnTo>
                    <a:lnTo>
                      <a:pt x="756" y="1527"/>
                    </a:lnTo>
                    <a:lnTo>
                      <a:pt x="0" y="1735"/>
                    </a:lnTo>
                    <a:lnTo>
                      <a:pt x="0" y="398"/>
                    </a:lnTo>
                    <a:lnTo>
                      <a:pt x="754" y="0"/>
                    </a:lnTo>
                    <a:close/>
                  </a:path>
                </a:pathLst>
              </a:custGeom>
              <a:solidFill>
                <a:schemeClr val="tx2"/>
              </a:solidFill>
              <a:ln w="9525">
                <a:noFill/>
                <a:round/>
                <a:headEnd/>
                <a:tailEnd/>
              </a:ln>
            </p:spPr>
            <p:txBody>
              <a:bodyPr/>
              <a:lstStyle/>
              <a:p>
                <a:endParaRPr lang="en-US"/>
              </a:p>
            </p:txBody>
          </p:sp>
          <p:sp>
            <p:nvSpPr>
              <p:cNvPr id="14481" name="Freeform 158"/>
              <p:cNvSpPr>
                <a:spLocks/>
              </p:cNvSpPr>
              <p:nvPr/>
            </p:nvSpPr>
            <p:spPr bwMode="auto">
              <a:xfrm>
                <a:off x="4700" y="2344"/>
                <a:ext cx="72" cy="30"/>
              </a:xfrm>
              <a:custGeom>
                <a:avLst/>
                <a:gdLst>
                  <a:gd name="T0" fmla="*/ 537 w 576"/>
                  <a:gd name="T1" fmla="*/ 36 h 234"/>
                  <a:gd name="T2" fmla="*/ 516 w 576"/>
                  <a:gd name="T3" fmla="*/ 17 h 234"/>
                  <a:gd name="T4" fmla="*/ 499 w 576"/>
                  <a:gd name="T5" fmla="*/ 10 h 234"/>
                  <a:gd name="T6" fmla="*/ 480 w 576"/>
                  <a:gd name="T7" fmla="*/ 2 h 234"/>
                  <a:gd name="T8" fmla="*/ 459 w 576"/>
                  <a:gd name="T9" fmla="*/ 0 h 234"/>
                  <a:gd name="T10" fmla="*/ 435 w 576"/>
                  <a:gd name="T11" fmla="*/ 0 h 234"/>
                  <a:gd name="T12" fmla="*/ 414 w 576"/>
                  <a:gd name="T13" fmla="*/ 6 h 234"/>
                  <a:gd name="T14" fmla="*/ 382 w 576"/>
                  <a:gd name="T15" fmla="*/ 12 h 234"/>
                  <a:gd name="T16" fmla="*/ 0 w 576"/>
                  <a:gd name="T17" fmla="*/ 104 h 234"/>
                  <a:gd name="T18" fmla="*/ 0 w 576"/>
                  <a:gd name="T19" fmla="*/ 234 h 234"/>
                  <a:gd name="T20" fmla="*/ 576 w 576"/>
                  <a:gd name="T21" fmla="*/ 92 h 234"/>
                  <a:gd name="T22" fmla="*/ 537 w 576"/>
                  <a:gd name="T23" fmla="*/ 36 h 234"/>
                  <a:gd name="T24" fmla="*/ 537 w 576"/>
                  <a:gd name="T25" fmla="*/ 36 h 2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76"/>
                  <a:gd name="T40" fmla="*/ 0 h 234"/>
                  <a:gd name="T41" fmla="*/ 576 w 576"/>
                  <a:gd name="T42" fmla="*/ 234 h 2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76" h="234">
                    <a:moveTo>
                      <a:pt x="537" y="36"/>
                    </a:moveTo>
                    <a:lnTo>
                      <a:pt x="516" y="17"/>
                    </a:lnTo>
                    <a:lnTo>
                      <a:pt x="499" y="10"/>
                    </a:lnTo>
                    <a:lnTo>
                      <a:pt x="480" y="2"/>
                    </a:lnTo>
                    <a:lnTo>
                      <a:pt x="459" y="0"/>
                    </a:lnTo>
                    <a:lnTo>
                      <a:pt x="435" y="0"/>
                    </a:lnTo>
                    <a:lnTo>
                      <a:pt x="414" y="6"/>
                    </a:lnTo>
                    <a:lnTo>
                      <a:pt x="382" y="12"/>
                    </a:lnTo>
                    <a:lnTo>
                      <a:pt x="0" y="104"/>
                    </a:lnTo>
                    <a:lnTo>
                      <a:pt x="0" y="234"/>
                    </a:lnTo>
                    <a:lnTo>
                      <a:pt x="576" y="92"/>
                    </a:lnTo>
                    <a:lnTo>
                      <a:pt x="537" y="36"/>
                    </a:lnTo>
                    <a:close/>
                  </a:path>
                </a:pathLst>
              </a:custGeom>
              <a:solidFill>
                <a:srgbClr val="000000"/>
              </a:solidFill>
              <a:ln w="9525">
                <a:noFill/>
                <a:round/>
                <a:headEnd/>
                <a:tailEnd/>
              </a:ln>
            </p:spPr>
            <p:txBody>
              <a:bodyPr/>
              <a:lstStyle/>
              <a:p>
                <a:endParaRPr lang="en-US"/>
              </a:p>
            </p:txBody>
          </p:sp>
          <p:sp>
            <p:nvSpPr>
              <p:cNvPr id="14482" name="Freeform 159"/>
              <p:cNvSpPr>
                <a:spLocks/>
              </p:cNvSpPr>
              <p:nvPr/>
            </p:nvSpPr>
            <p:spPr bwMode="auto">
              <a:xfrm>
                <a:off x="4770" y="2342"/>
                <a:ext cx="25" cy="17"/>
              </a:xfrm>
              <a:custGeom>
                <a:avLst/>
                <a:gdLst>
                  <a:gd name="T0" fmla="*/ 28 w 200"/>
                  <a:gd name="T1" fmla="*/ 130 h 130"/>
                  <a:gd name="T2" fmla="*/ 164 w 200"/>
                  <a:gd name="T3" fmla="*/ 104 h 130"/>
                  <a:gd name="T4" fmla="*/ 200 w 200"/>
                  <a:gd name="T5" fmla="*/ 95 h 130"/>
                  <a:gd name="T6" fmla="*/ 196 w 200"/>
                  <a:gd name="T7" fmla="*/ 0 h 130"/>
                  <a:gd name="T8" fmla="*/ 0 w 200"/>
                  <a:gd name="T9" fmla="*/ 79 h 130"/>
                  <a:gd name="T10" fmla="*/ 28 w 200"/>
                  <a:gd name="T11" fmla="*/ 130 h 130"/>
                  <a:gd name="T12" fmla="*/ 28 w 200"/>
                  <a:gd name="T13" fmla="*/ 130 h 130"/>
                  <a:gd name="T14" fmla="*/ 0 60000 65536"/>
                  <a:gd name="T15" fmla="*/ 0 60000 65536"/>
                  <a:gd name="T16" fmla="*/ 0 60000 65536"/>
                  <a:gd name="T17" fmla="*/ 0 60000 65536"/>
                  <a:gd name="T18" fmla="*/ 0 60000 65536"/>
                  <a:gd name="T19" fmla="*/ 0 60000 65536"/>
                  <a:gd name="T20" fmla="*/ 0 60000 65536"/>
                  <a:gd name="T21" fmla="*/ 0 w 200"/>
                  <a:gd name="T22" fmla="*/ 0 h 130"/>
                  <a:gd name="T23" fmla="*/ 200 w 200"/>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0" h="130">
                    <a:moveTo>
                      <a:pt x="28" y="130"/>
                    </a:moveTo>
                    <a:lnTo>
                      <a:pt x="164" y="104"/>
                    </a:lnTo>
                    <a:lnTo>
                      <a:pt x="200" y="95"/>
                    </a:lnTo>
                    <a:lnTo>
                      <a:pt x="196" y="0"/>
                    </a:lnTo>
                    <a:lnTo>
                      <a:pt x="0" y="79"/>
                    </a:lnTo>
                    <a:lnTo>
                      <a:pt x="28" y="130"/>
                    </a:lnTo>
                    <a:close/>
                  </a:path>
                </a:pathLst>
              </a:custGeom>
              <a:solidFill>
                <a:schemeClr val="hlink"/>
              </a:solidFill>
              <a:ln w="9525">
                <a:noFill/>
                <a:round/>
                <a:headEnd/>
                <a:tailEnd/>
              </a:ln>
            </p:spPr>
            <p:txBody>
              <a:bodyPr/>
              <a:lstStyle/>
              <a:p>
                <a:endParaRPr lang="en-US"/>
              </a:p>
            </p:txBody>
          </p:sp>
          <p:sp>
            <p:nvSpPr>
              <p:cNvPr id="14483" name="Freeform 160"/>
              <p:cNvSpPr>
                <a:spLocks/>
              </p:cNvSpPr>
              <p:nvPr/>
            </p:nvSpPr>
            <p:spPr bwMode="auto">
              <a:xfrm>
                <a:off x="4794" y="2157"/>
                <a:ext cx="141" cy="201"/>
              </a:xfrm>
              <a:custGeom>
                <a:avLst/>
                <a:gdLst>
                  <a:gd name="T0" fmla="*/ 0 w 1131"/>
                  <a:gd name="T1" fmla="*/ 0 h 1607"/>
                  <a:gd name="T2" fmla="*/ 50 w 1131"/>
                  <a:gd name="T3" fmla="*/ 594 h 1607"/>
                  <a:gd name="T4" fmla="*/ 2 w 1131"/>
                  <a:gd name="T5" fmla="*/ 1527 h 1607"/>
                  <a:gd name="T6" fmla="*/ 1048 w 1131"/>
                  <a:gd name="T7" fmla="*/ 1607 h 1607"/>
                  <a:gd name="T8" fmla="*/ 1131 w 1131"/>
                  <a:gd name="T9" fmla="*/ 845 h 1607"/>
                  <a:gd name="T10" fmla="*/ 1112 w 1131"/>
                  <a:gd name="T11" fmla="*/ 374 h 1607"/>
                  <a:gd name="T12" fmla="*/ 0 w 1131"/>
                  <a:gd name="T13" fmla="*/ 0 h 1607"/>
                  <a:gd name="T14" fmla="*/ 0 w 1131"/>
                  <a:gd name="T15" fmla="*/ 0 h 1607"/>
                  <a:gd name="T16" fmla="*/ 0 60000 65536"/>
                  <a:gd name="T17" fmla="*/ 0 60000 65536"/>
                  <a:gd name="T18" fmla="*/ 0 60000 65536"/>
                  <a:gd name="T19" fmla="*/ 0 60000 65536"/>
                  <a:gd name="T20" fmla="*/ 0 60000 65536"/>
                  <a:gd name="T21" fmla="*/ 0 60000 65536"/>
                  <a:gd name="T22" fmla="*/ 0 60000 65536"/>
                  <a:gd name="T23" fmla="*/ 0 60000 65536"/>
                  <a:gd name="T24" fmla="*/ 0 w 1131"/>
                  <a:gd name="T25" fmla="*/ 0 h 1607"/>
                  <a:gd name="T26" fmla="*/ 1131 w 1131"/>
                  <a:gd name="T27" fmla="*/ 1607 h 160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31" h="1607">
                    <a:moveTo>
                      <a:pt x="0" y="0"/>
                    </a:moveTo>
                    <a:lnTo>
                      <a:pt x="50" y="594"/>
                    </a:lnTo>
                    <a:lnTo>
                      <a:pt x="2" y="1527"/>
                    </a:lnTo>
                    <a:lnTo>
                      <a:pt x="1048" y="1607"/>
                    </a:lnTo>
                    <a:lnTo>
                      <a:pt x="1131" y="845"/>
                    </a:lnTo>
                    <a:lnTo>
                      <a:pt x="1112" y="374"/>
                    </a:lnTo>
                    <a:lnTo>
                      <a:pt x="0" y="0"/>
                    </a:lnTo>
                    <a:close/>
                  </a:path>
                </a:pathLst>
              </a:custGeom>
              <a:solidFill>
                <a:schemeClr val="hlink"/>
              </a:solidFill>
              <a:ln w="9525">
                <a:noFill/>
                <a:round/>
                <a:headEnd/>
                <a:tailEnd/>
              </a:ln>
            </p:spPr>
            <p:txBody>
              <a:bodyPr/>
              <a:lstStyle/>
              <a:p>
                <a:endParaRPr lang="en-US"/>
              </a:p>
            </p:txBody>
          </p:sp>
          <p:sp>
            <p:nvSpPr>
              <p:cNvPr id="14484" name="Freeform 161"/>
              <p:cNvSpPr>
                <a:spLocks/>
              </p:cNvSpPr>
              <p:nvPr/>
            </p:nvSpPr>
            <p:spPr bwMode="auto">
              <a:xfrm>
                <a:off x="4799" y="2169"/>
                <a:ext cx="70" cy="69"/>
              </a:xfrm>
              <a:custGeom>
                <a:avLst/>
                <a:gdLst>
                  <a:gd name="T0" fmla="*/ 558 w 563"/>
                  <a:gd name="T1" fmla="*/ 243 h 557"/>
                  <a:gd name="T2" fmla="*/ 554 w 563"/>
                  <a:gd name="T3" fmla="*/ 164 h 557"/>
                  <a:gd name="T4" fmla="*/ 476 w 563"/>
                  <a:gd name="T5" fmla="*/ 133 h 557"/>
                  <a:gd name="T6" fmla="*/ 59 w 563"/>
                  <a:gd name="T7" fmla="*/ 0 h 557"/>
                  <a:gd name="T8" fmla="*/ 9 w 563"/>
                  <a:gd name="T9" fmla="*/ 7 h 557"/>
                  <a:gd name="T10" fmla="*/ 2 w 563"/>
                  <a:gd name="T11" fmla="*/ 68 h 557"/>
                  <a:gd name="T12" fmla="*/ 0 w 563"/>
                  <a:gd name="T13" fmla="*/ 381 h 557"/>
                  <a:gd name="T14" fmla="*/ 30 w 563"/>
                  <a:gd name="T15" fmla="*/ 432 h 557"/>
                  <a:gd name="T16" fmla="*/ 82 w 563"/>
                  <a:gd name="T17" fmla="*/ 461 h 557"/>
                  <a:gd name="T18" fmla="*/ 490 w 563"/>
                  <a:gd name="T19" fmla="*/ 557 h 557"/>
                  <a:gd name="T20" fmla="*/ 560 w 563"/>
                  <a:gd name="T21" fmla="*/ 543 h 557"/>
                  <a:gd name="T22" fmla="*/ 563 w 563"/>
                  <a:gd name="T23" fmla="*/ 482 h 557"/>
                  <a:gd name="T24" fmla="*/ 558 w 563"/>
                  <a:gd name="T25" fmla="*/ 243 h 557"/>
                  <a:gd name="T26" fmla="*/ 558 w 563"/>
                  <a:gd name="T27" fmla="*/ 243 h 55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3"/>
                  <a:gd name="T43" fmla="*/ 0 h 557"/>
                  <a:gd name="T44" fmla="*/ 563 w 563"/>
                  <a:gd name="T45" fmla="*/ 557 h 55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3" h="557">
                    <a:moveTo>
                      <a:pt x="558" y="243"/>
                    </a:moveTo>
                    <a:lnTo>
                      <a:pt x="554" y="164"/>
                    </a:lnTo>
                    <a:lnTo>
                      <a:pt x="476" y="133"/>
                    </a:lnTo>
                    <a:lnTo>
                      <a:pt x="59" y="0"/>
                    </a:lnTo>
                    <a:lnTo>
                      <a:pt x="9" y="7"/>
                    </a:lnTo>
                    <a:lnTo>
                      <a:pt x="2" y="68"/>
                    </a:lnTo>
                    <a:lnTo>
                      <a:pt x="0" y="381"/>
                    </a:lnTo>
                    <a:lnTo>
                      <a:pt x="30" y="432"/>
                    </a:lnTo>
                    <a:lnTo>
                      <a:pt x="82" y="461"/>
                    </a:lnTo>
                    <a:lnTo>
                      <a:pt x="490" y="557"/>
                    </a:lnTo>
                    <a:lnTo>
                      <a:pt x="560" y="543"/>
                    </a:lnTo>
                    <a:lnTo>
                      <a:pt x="563" y="482"/>
                    </a:lnTo>
                    <a:lnTo>
                      <a:pt x="558" y="243"/>
                    </a:lnTo>
                    <a:close/>
                  </a:path>
                </a:pathLst>
              </a:custGeom>
              <a:solidFill>
                <a:srgbClr val="000000"/>
              </a:solidFill>
              <a:ln w="9525">
                <a:noFill/>
                <a:round/>
                <a:headEnd/>
                <a:tailEnd/>
              </a:ln>
            </p:spPr>
            <p:txBody>
              <a:bodyPr/>
              <a:lstStyle/>
              <a:p>
                <a:endParaRPr lang="en-US"/>
              </a:p>
            </p:txBody>
          </p:sp>
          <p:sp>
            <p:nvSpPr>
              <p:cNvPr id="14485" name="Freeform 162"/>
              <p:cNvSpPr>
                <a:spLocks/>
              </p:cNvSpPr>
              <p:nvPr/>
            </p:nvSpPr>
            <p:spPr bwMode="auto">
              <a:xfrm>
                <a:off x="4873" y="2192"/>
                <a:ext cx="60" cy="60"/>
              </a:xfrm>
              <a:custGeom>
                <a:avLst/>
                <a:gdLst>
                  <a:gd name="T0" fmla="*/ 467 w 476"/>
                  <a:gd name="T1" fmla="*/ 253 h 479"/>
                  <a:gd name="T2" fmla="*/ 465 w 476"/>
                  <a:gd name="T3" fmla="*/ 138 h 479"/>
                  <a:gd name="T4" fmla="*/ 387 w 476"/>
                  <a:gd name="T5" fmla="*/ 107 h 479"/>
                  <a:gd name="T6" fmla="*/ 56 w 476"/>
                  <a:gd name="T7" fmla="*/ 0 h 479"/>
                  <a:gd name="T8" fmla="*/ 7 w 476"/>
                  <a:gd name="T9" fmla="*/ 7 h 479"/>
                  <a:gd name="T10" fmla="*/ 0 w 476"/>
                  <a:gd name="T11" fmla="*/ 68 h 479"/>
                  <a:gd name="T12" fmla="*/ 0 w 476"/>
                  <a:gd name="T13" fmla="*/ 334 h 479"/>
                  <a:gd name="T14" fmla="*/ 35 w 476"/>
                  <a:gd name="T15" fmla="*/ 385 h 479"/>
                  <a:gd name="T16" fmla="*/ 79 w 476"/>
                  <a:gd name="T17" fmla="*/ 414 h 479"/>
                  <a:gd name="T18" fmla="*/ 401 w 476"/>
                  <a:gd name="T19" fmla="*/ 468 h 479"/>
                  <a:gd name="T20" fmla="*/ 476 w 476"/>
                  <a:gd name="T21" fmla="*/ 479 h 479"/>
                  <a:gd name="T22" fmla="*/ 469 w 476"/>
                  <a:gd name="T23" fmla="*/ 364 h 479"/>
                  <a:gd name="T24" fmla="*/ 467 w 476"/>
                  <a:gd name="T25" fmla="*/ 253 h 479"/>
                  <a:gd name="T26" fmla="*/ 467 w 476"/>
                  <a:gd name="T27" fmla="*/ 253 h 47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76"/>
                  <a:gd name="T43" fmla="*/ 0 h 479"/>
                  <a:gd name="T44" fmla="*/ 476 w 476"/>
                  <a:gd name="T45" fmla="*/ 479 h 47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76" h="479">
                    <a:moveTo>
                      <a:pt x="467" y="253"/>
                    </a:moveTo>
                    <a:lnTo>
                      <a:pt x="465" y="138"/>
                    </a:lnTo>
                    <a:lnTo>
                      <a:pt x="387" y="107"/>
                    </a:lnTo>
                    <a:lnTo>
                      <a:pt x="56" y="0"/>
                    </a:lnTo>
                    <a:lnTo>
                      <a:pt x="7" y="7"/>
                    </a:lnTo>
                    <a:lnTo>
                      <a:pt x="0" y="68"/>
                    </a:lnTo>
                    <a:lnTo>
                      <a:pt x="0" y="334"/>
                    </a:lnTo>
                    <a:lnTo>
                      <a:pt x="35" y="385"/>
                    </a:lnTo>
                    <a:lnTo>
                      <a:pt x="79" y="414"/>
                    </a:lnTo>
                    <a:lnTo>
                      <a:pt x="401" y="468"/>
                    </a:lnTo>
                    <a:lnTo>
                      <a:pt x="476" y="479"/>
                    </a:lnTo>
                    <a:lnTo>
                      <a:pt x="469" y="364"/>
                    </a:lnTo>
                    <a:lnTo>
                      <a:pt x="467" y="253"/>
                    </a:lnTo>
                    <a:close/>
                  </a:path>
                </a:pathLst>
              </a:custGeom>
              <a:solidFill>
                <a:srgbClr val="000000"/>
              </a:solidFill>
              <a:ln w="9525">
                <a:noFill/>
                <a:round/>
                <a:headEnd/>
                <a:tailEnd/>
              </a:ln>
            </p:spPr>
            <p:txBody>
              <a:bodyPr/>
              <a:lstStyle/>
              <a:p>
                <a:endParaRPr lang="en-US"/>
              </a:p>
            </p:txBody>
          </p:sp>
          <p:sp>
            <p:nvSpPr>
              <p:cNvPr id="14486" name="Freeform 163"/>
              <p:cNvSpPr>
                <a:spLocks/>
              </p:cNvSpPr>
              <p:nvPr/>
            </p:nvSpPr>
            <p:spPr bwMode="auto">
              <a:xfrm>
                <a:off x="4829" y="2269"/>
                <a:ext cx="73" cy="87"/>
              </a:xfrm>
              <a:custGeom>
                <a:avLst/>
                <a:gdLst>
                  <a:gd name="T0" fmla="*/ 539 w 584"/>
                  <a:gd name="T1" fmla="*/ 697 h 697"/>
                  <a:gd name="T2" fmla="*/ 584 w 584"/>
                  <a:gd name="T3" fmla="*/ 188 h 697"/>
                  <a:gd name="T4" fmla="*/ 552 w 584"/>
                  <a:gd name="T5" fmla="*/ 91 h 697"/>
                  <a:gd name="T6" fmla="*/ 469 w 584"/>
                  <a:gd name="T7" fmla="*/ 66 h 697"/>
                  <a:gd name="T8" fmla="*/ 134 w 584"/>
                  <a:gd name="T9" fmla="*/ 0 h 697"/>
                  <a:gd name="T10" fmla="*/ 42 w 584"/>
                  <a:gd name="T11" fmla="*/ 0 h 697"/>
                  <a:gd name="T12" fmla="*/ 7 w 584"/>
                  <a:gd name="T13" fmla="*/ 72 h 697"/>
                  <a:gd name="T14" fmla="*/ 0 w 584"/>
                  <a:gd name="T15" fmla="*/ 650 h 697"/>
                  <a:gd name="T16" fmla="*/ 539 w 584"/>
                  <a:gd name="T17" fmla="*/ 697 h 697"/>
                  <a:gd name="T18" fmla="*/ 539 w 584"/>
                  <a:gd name="T19" fmla="*/ 697 h 6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84"/>
                  <a:gd name="T31" fmla="*/ 0 h 697"/>
                  <a:gd name="T32" fmla="*/ 584 w 584"/>
                  <a:gd name="T33" fmla="*/ 697 h 69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84" h="697">
                    <a:moveTo>
                      <a:pt x="539" y="697"/>
                    </a:moveTo>
                    <a:lnTo>
                      <a:pt x="584" y="188"/>
                    </a:lnTo>
                    <a:lnTo>
                      <a:pt x="552" y="91"/>
                    </a:lnTo>
                    <a:lnTo>
                      <a:pt x="469" y="66"/>
                    </a:lnTo>
                    <a:lnTo>
                      <a:pt x="134" y="0"/>
                    </a:lnTo>
                    <a:lnTo>
                      <a:pt x="42" y="0"/>
                    </a:lnTo>
                    <a:lnTo>
                      <a:pt x="7" y="72"/>
                    </a:lnTo>
                    <a:lnTo>
                      <a:pt x="0" y="650"/>
                    </a:lnTo>
                    <a:lnTo>
                      <a:pt x="539" y="697"/>
                    </a:lnTo>
                    <a:close/>
                  </a:path>
                </a:pathLst>
              </a:custGeom>
              <a:solidFill>
                <a:srgbClr val="DDDDDD"/>
              </a:solidFill>
              <a:ln w="9525">
                <a:noFill/>
                <a:round/>
                <a:headEnd/>
                <a:tailEnd/>
              </a:ln>
            </p:spPr>
            <p:txBody>
              <a:bodyPr/>
              <a:lstStyle/>
              <a:p>
                <a:endParaRPr lang="en-US"/>
              </a:p>
            </p:txBody>
          </p:sp>
          <p:sp>
            <p:nvSpPr>
              <p:cNvPr id="14487" name="Freeform 164"/>
              <p:cNvSpPr>
                <a:spLocks/>
              </p:cNvSpPr>
              <p:nvPr/>
            </p:nvSpPr>
            <p:spPr bwMode="auto">
              <a:xfrm>
                <a:off x="4751" y="2169"/>
                <a:ext cx="37" cy="69"/>
              </a:xfrm>
              <a:custGeom>
                <a:avLst/>
                <a:gdLst>
                  <a:gd name="T0" fmla="*/ 42 w 295"/>
                  <a:gd name="T1" fmla="*/ 122 h 553"/>
                  <a:gd name="T2" fmla="*/ 0 w 295"/>
                  <a:gd name="T3" fmla="*/ 173 h 553"/>
                  <a:gd name="T4" fmla="*/ 61 w 295"/>
                  <a:gd name="T5" fmla="*/ 45 h 553"/>
                  <a:gd name="T6" fmla="*/ 0 w 295"/>
                  <a:gd name="T7" fmla="*/ 506 h 553"/>
                  <a:gd name="T8" fmla="*/ 9 w 295"/>
                  <a:gd name="T9" fmla="*/ 553 h 553"/>
                  <a:gd name="T10" fmla="*/ 74 w 295"/>
                  <a:gd name="T11" fmla="*/ 525 h 553"/>
                  <a:gd name="T12" fmla="*/ 295 w 295"/>
                  <a:gd name="T13" fmla="*/ 422 h 553"/>
                  <a:gd name="T14" fmla="*/ 295 w 295"/>
                  <a:gd name="T15" fmla="*/ 0 h 553"/>
                  <a:gd name="T16" fmla="*/ 42 w 295"/>
                  <a:gd name="T17" fmla="*/ 122 h 553"/>
                  <a:gd name="T18" fmla="*/ 42 w 295"/>
                  <a:gd name="T19" fmla="*/ 122 h 55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553"/>
                  <a:gd name="T32" fmla="*/ 295 w 295"/>
                  <a:gd name="T33" fmla="*/ 553 h 55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553">
                    <a:moveTo>
                      <a:pt x="42" y="122"/>
                    </a:moveTo>
                    <a:lnTo>
                      <a:pt x="0" y="173"/>
                    </a:lnTo>
                    <a:lnTo>
                      <a:pt x="61" y="45"/>
                    </a:lnTo>
                    <a:lnTo>
                      <a:pt x="0" y="506"/>
                    </a:lnTo>
                    <a:lnTo>
                      <a:pt x="9" y="553"/>
                    </a:lnTo>
                    <a:lnTo>
                      <a:pt x="74" y="525"/>
                    </a:lnTo>
                    <a:lnTo>
                      <a:pt x="295" y="422"/>
                    </a:lnTo>
                    <a:lnTo>
                      <a:pt x="295" y="0"/>
                    </a:lnTo>
                    <a:lnTo>
                      <a:pt x="42" y="122"/>
                    </a:lnTo>
                    <a:close/>
                  </a:path>
                </a:pathLst>
              </a:custGeom>
              <a:solidFill>
                <a:srgbClr val="000000"/>
              </a:solidFill>
              <a:ln w="9525">
                <a:noFill/>
                <a:round/>
                <a:headEnd/>
                <a:tailEnd/>
              </a:ln>
            </p:spPr>
            <p:txBody>
              <a:bodyPr/>
              <a:lstStyle/>
              <a:p>
                <a:endParaRPr lang="en-US"/>
              </a:p>
            </p:txBody>
          </p:sp>
          <p:sp>
            <p:nvSpPr>
              <p:cNvPr id="14488" name="Freeform 165"/>
              <p:cNvSpPr>
                <a:spLocks/>
              </p:cNvSpPr>
              <p:nvPr/>
            </p:nvSpPr>
            <p:spPr bwMode="auto">
              <a:xfrm>
                <a:off x="4790" y="2165"/>
                <a:ext cx="2" cy="59"/>
              </a:xfrm>
              <a:custGeom>
                <a:avLst/>
                <a:gdLst>
                  <a:gd name="T0" fmla="*/ 0 w 20"/>
                  <a:gd name="T1" fmla="*/ 466 h 466"/>
                  <a:gd name="T2" fmla="*/ 0 w 20"/>
                  <a:gd name="T3" fmla="*/ 466 h 466"/>
                  <a:gd name="T4" fmla="*/ 3 w 20"/>
                  <a:gd name="T5" fmla="*/ 0 h 466"/>
                  <a:gd name="T6" fmla="*/ 20 w 20"/>
                  <a:gd name="T7" fmla="*/ 0 h 466"/>
                  <a:gd name="T8" fmla="*/ 17 w 20"/>
                  <a:gd name="T9" fmla="*/ 466 h 466"/>
                  <a:gd name="T10" fmla="*/ 17 w 20"/>
                  <a:gd name="T11" fmla="*/ 466 h 466"/>
                  <a:gd name="T12" fmla="*/ 0 w 20"/>
                  <a:gd name="T13" fmla="*/ 466 h 466"/>
                  <a:gd name="T14" fmla="*/ 0 60000 65536"/>
                  <a:gd name="T15" fmla="*/ 0 60000 65536"/>
                  <a:gd name="T16" fmla="*/ 0 60000 65536"/>
                  <a:gd name="T17" fmla="*/ 0 60000 65536"/>
                  <a:gd name="T18" fmla="*/ 0 60000 65536"/>
                  <a:gd name="T19" fmla="*/ 0 60000 65536"/>
                  <a:gd name="T20" fmla="*/ 0 60000 65536"/>
                  <a:gd name="T21" fmla="*/ 0 w 20"/>
                  <a:gd name="T22" fmla="*/ 0 h 466"/>
                  <a:gd name="T23" fmla="*/ 20 w 20"/>
                  <a:gd name="T24" fmla="*/ 466 h 4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466">
                    <a:moveTo>
                      <a:pt x="0" y="466"/>
                    </a:moveTo>
                    <a:lnTo>
                      <a:pt x="0" y="466"/>
                    </a:lnTo>
                    <a:lnTo>
                      <a:pt x="3" y="0"/>
                    </a:lnTo>
                    <a:lnTo>
                      <a:pt x="20" y="0"/>
                    </a:lnTo>
                    <a:lnTo>
                      <a:pt x="17" y="466"/>
                    </a:lnTo>
                    <a:lnTo>
                      <a:pt x="0" y="466"/>
                    </a:lnTo>
                    <a:close/>
                  </a:path>
                </a:pathLst>
              </a:custGeom>
              <a:solidFill>
                <a:srgbClr val="000000"/>
              </a:solidFill>
              <a:ln w="9525">
                <a:noFill/>
                <a:round/>
                <a:headEnd/>
                <a:tailEnd/>
              </a:ln>
            </p:spPr>
            <p:txBody>
              <a:bodyPr/>
              <a:lstStyle/>
              <a:p>
                <a:endParaRPr lang="en-US"/>
              </a:p>
            </p:txBody>
          </p:sp>
          <p:sp>
            <p:nvSpPr>
              <p:cNvPr id="14489" name="Freeform 166"/>
              <p:cNvSpPr>
                <a:spLocks/>
              </p:cNvSpPr>
              <p:nvPr/>
            </p:nvSpPr>
            <p:spPr bwMode="auto">
              <a:xfrm>
                <a:off x="4788" y="2224"/>
                <a:ext cx="4" cy="66"/>
              </a:xfrm>
              <a:custGeom>
                <a:avLst/>
                <a:gdLst>
                  <a:gd name="T0" fmla="*/ 7 w 27"/>
                  <a:gd name="T1" fmla="*/ 514 h 529"/>
                  <a:gd name="T2" fmla="*/ 0 w 27"/>
                  <a:gd name="T3" fmla="*/ 521 h 529"/>
                  <a:gd name="T4" fmla="*/ 10 w 27"/>
                  <a:gd name="T5" fmla="*/ 0 h 529"/>
                  <a:gd name="T6" fmla="*/ 27 w 27"/>
                  <a:gd name="T7" fmla="*/ 0 h 529"/>
                  <a:gd name="T8" fmla="*/ 17 w 27"/>
                  <a:gd name="T9" fmla="*/ 521 h 529"/>
                  <a:gd name="T10" fmla="*/ 11 w 27"/>
                  <a:gd name="T11" fmla="*/ 529 h 529"/>
                  <a:gd name="T12" fmla="*/ 17 w 27"/>
                  <a:gd name="T13" fmla="*/ 521 h 529"/>
                  <a:gd name="T14" fmla="*/ 17 w 27"/>
                  <a:gd name="T15" fmla="*/ 527 h 529"/>
                  <a:gd name="T16" fmla="*/ 11 w 27"/>
                  <a:gd name="T17" fmla="*/ 529 h 529"/>
                  <a:gd name="T18" fmla="*/ 7 w 27"/>
                  <a:gd name="T19" fmla="*/ 514 h 52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
                  <a:gd name="T31" fmla="*/ 0 h 529"/>
                  <a:gd name="T32" fmla="*/ 27 w 27"/>
                  <a:gd name="T33" fmla="*/ 529 h 52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 h="529">
                    <a:moveTo>
                      <a:pt x="7" y="514"/>
                    </a:moveTo>
                    <a:lnTo>
                      <a:pt x="0" y="521"/>
                    </a:lnTo>
                    <a:lnTo>
                      <a:pt x="10" y="0"/>
                    </a:lnTo>
                    <a:lnTo>
                      <a:pt x="27" y="0"/>
                    </a:lnTo>
                    <a:lnTo>
                      <a:pt x="17" y="521"/>
                    </a:lnTo>
                    <a:lnTo>
                      <a:pt x="11" y="529"/>
                    </a:lnTo>
                    <a:lnTo>
                      <a:pt x="17" y="521"/>
                    </a:lnTo>
                    <a:lnTo>
                      <a:pt x="17" y="527"/>
                    </a:lnTo>
                    <a:lnTo>
                      <a:pt x="11" y="529"/>
                    </a:lnTo>
                    <a:lnTo>
                      <a:pt x="7" y="514"/>
                    </a:lnTo>
                    <a:close/>
                  </a:path>
                </a:pathLst>
              </a:custGeom>
              <a:solidFill>
                <a:srgbClr val="000000"/>
              </a:solidFill>
              <a:ln w="9525">
                <a:noFill/>
                <a:round/>
                <a:headEnd/>
                <a:tailEnd/>
              </a:ln>
            </p:spPr>
            <p:txBody>
              <a:bodyPr/>
              <a:lstStyle/>
              <a:p>
                <a:endParaRPr lang="en-US"/>
              </a:p>
            </p:txBody>
          </p:sp>
          <p:sp>
            <p:nvSpPr>
              <p:cNvPr id="14490" name="Freeform 167"/>
              <p:cNvSpPr>
                <a:spLocks/>
              </p:cNvSpPr>
              <p:nvPr/>
            </p:nvSpPr>
            <p:spPr bwMode="auto">
              <a:xfrm>
                <a:off x="4744" y="2288"/>
                <a:ext cx="46" cy="11"/>
              </a:xfrm>
              <a:custGeom>
                <a:avLst/>
                <a:gdLst>
                  <a:gd name="T0" fmla="*/ 16 w 362"/>
                  <a:gd name="T1" fmla="*/ 81 h 91"/>
                  <a:gd name="T2" fmla="*/ 6 w 362"/>
                  <a:gd name="T3" fmla="*/ 74 h 91"/>
                  <a:gd name="T4" fmla="*/ 358 w 362"/>
                  <a:gd name="T5" fmla="*/ 0 h 91"/>
                  <a:gd name="T6" fmla="*/ 362 w 362"/>
                  <a:gd name="T7" fmla="*/ 15 h 91"/>
                  <a:gd name="T8" fmla="*/ 10 w 362"/>
                  <a:gd name="T9" fmla="*/ 89 h 91"/>
                  <a:gd name="T10" fmla="*/ 0 w 362"/>
                  <a:gd name="T11" fmla="*/ 81 h 91"/>
                  <a:gd name="T12" fmla="*/ 10 w 362"/>
                  <a:gd name="T13" fmla="*/ 89 h 91"/>
                  <a:gd name="T14" fmla="*/ 0 w 362"/>
                  <a:gd name="T15" fmla="*/ 91 h 91"/>
                  <a:gd name="T16" fmla="*/ 0 w 362"/>
                  <a:gd name="T17" fmla="*/ 81 h 91"/>
                  <a:gd name="T18" fmla="*/ 16 w 362"/>
                  <a:gd name="T19" fmla="*/ 81 h 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2"/>
                  <a:gd name="T31" fmla="*/ 0 h 91"/>
                  <a:gd name="T32" fmla="*/ 362 w 362"/>
                  <a:gd name="T33" fmla="*/ 91 h 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2" h="91">
                    <a:moveTo>
                      <a:pt x="16" y="81"/>
                    </a:moveTo>
                    <a:lnTo>
                      <a:pt x="6" y="74"/>
                    </a:lnTo>
                    <a:lnTo>
                      <a:pt x="358" y="0"/>
                    </a:lnTo>
                    <a:lnTo>
                      <a:pt x="362" y="15"/>
                    </a:lnTo>
                    <a:lnTo>
                      <a:pt x="10" y="89"/>
                    </a:lnTo>
                    <a:lnTo>
                      <a:pt x="0" y="81"/>
                    </a:lnTo>
                    <a:lnTo>
                      <a:pt x="10" y="89"/>
                    </a:lnTo>
                    <a:lnTo>
                      <a:pt x="0" y="91"/>
                    </a:lnTo>
                    <a:lnTo>
                      <a:pt x="0" y="81"/>
                    </a:lnTo>
                    <a:lnTo>
                      <a:pt x="16" y="81"/>
                    </a:lnTo>
                    <a:close/>
                  </a:path>
                </a:pathLst>
              </a:custGeom>
              <a:solidFill>
                <a:srgbClr val="000000"/>
              </a:solidFill>
              <a:ln w="9525">
                <a:noFill/>
                <a:round/>
                <a:headEnd/>
                <a:tailEnd/>
              </a:ln>
            </p:spPr>
            <p:txBody>
              <a:bodyPr/>
              <a:lstStyle/>
              <a:p>
                <a:endParaRPr lang="en-US"/>
              </a:p>
            </p:txBody>
          </p:sp>
          <p:sp>
            <p:nvSpPr>
              <p:cNvPr id="14491" name="Freeform 168"/>
              <p:cNvSpPr>
                <a:spLocks/>
              </p:cNvSpPr>
              <p:nvPr/>
            </p:nvSpPr>
            <p:spPr bwMode="auto">
              <a:xfrm>
                <a:off x="4744" y="2188"/>
                <a:ext cx="3" cy="110"/>
              </a:xfrm>
              <a:custGeom>
                <a:avLst/>
                <a:gdLst>
                  <a:gd name="T0" fmla="*/ 8 w 16"/>
                  <a:gd name="T1" fmla="*/ 0 h 884"/>
                  <a:gd name="T2" fmla="*/ 16 w 16"/>
                  <a:gd name="T3" fmla="*/ 0 h 884"/>
                  <a:gd name="T4" fmla="*/ 16 w 16"/>
                  <a:gd name="T5" fmla="*/ 884 h 884"/>
                  <a:gd name="T6" fmla="*/ 0 w 16"/>
                  <a:gd name="T7" fmla="*/ 884 h 884"/>
                  <a:gd name="T8" fmla="*/ 0 w 16"/>
                  <a:gd name="T9" fmla="*/ 0 h 884"/>
                  <a:gd name="T10" fmla="*/ 8 w 16"/>
                  <a:gd name="T11" fmla="*/ 0 h 884"/>
                  <a:gd name="T12" fmla="*/ 0 60000 65536"/>
                  <a:gd name="T13" fmla="*/ 0 60000 65536"/>
                  <a:gd name="T14" fmla="*/ 0 60000 65536"/>
                  <a:gd name="T15" fmla="*/ 0 60000 65536"/>
                  <a:gd name="T16" fmla="*/ 0 60000 65536"/>
                  <a:gd name="T17" fmla="*/ 0 60000 65536"/>
                  <a:gd name="T18" fmla="*/ 0 w 16"/>
                  <a:gd name="T19" fmla="*/ 0 h 884"/>
                  <a:gd name="T20" fmla="*/ 16 w 16"/>
                  <a:gd name="T21" fmla="*/ 884 h 884"/>
                </a:gdLst>
                <a:ahLst/>
                <a:cxnLst>
                  <a:cxn ang="T12">
                    <a:pos x="T0" y="T1"/>
                  </a:cxn>
                  <a:cxn ang="T13">
                    <a:pos x="T2" y="T3"/>
                  </a:cxn>
                  <a:cxn ang="T14">
                    <a:pos x="T4" y="T5"/>
                  </a:cxn>
                  <a:cxn ang="T15">
                    <a:pos x="T6" y="T7"/>
                  </a:cxn>
                  <a:cxn ang="T16">
                    <a:pos x="T8" y="T9"/>
                  </a:cxn>
                  <a:cxn ang="T17">
                    <a:pos x="T10" y="T11"/>
                  </a:cxn>
                </a:cxnLst>
                <a:rect l="T18" t="T19" r="T20" b="T21"/>
                <a:pathLst>
                  <a:path w="16" h="884">
                    <a:moveTo>
                      <a:pt x="8" y="0"/>
                    </a:moveTo>
                    <a:lnTo>
                      <a:pt x="16" y="0"/>
                    </a:lnTo>
                    <a:lnTo>
                      <a:pt x="16" y="884"/>
                    </a:lnTo>
                    <a:lnTo>
                      <a:pt x="0" y="884"/>
                    </a:lnTo>
                    <a:lnTo>
                      <a:pt x="0" y="0"/>
                    </a:lnTo>
                    <a:lnTo>
                      <a:pt x="8" y="0"/>
                    </a:lnTo>
                    <a:close/>
                  </a:path>
                </a:pathLst>
              </a:custGeom>
              <a:solidFill>
                <a:srgbClr val="000000"/>
              </a:solidFill>
              <a:ln w="9525">
                <a:noFill/>
                <a:round/>
                <a:headEnd/>
                <a:tailEnd/>
              </a:ln>
            </p:spPr>
            <p:txBody>
              <a:bodyPr/>
              <a:lstStyle/>
              <a:p>
                <a:endParaRPr lang="en-US"/>
              </a:p>
            </p:txBody>
          </p:sp>
          <p:sp>
            <p:nvSpPr>
              <p:cNvPr id="14492" name="Freeform 169"/>
              <p:cNvSpPr>
                <a:spLocks/>
              </p:cNvSpPr>
              <p:nvPr/>
            </p:nvSpPr>
            <p:spPr bwMode="auto">
              <a:xfrm>
                <a:off x="4745" y="2165"/>
                <a:ext cx="47" cy="24"/>
              </a:xfrm>
              <a:custGeom>
                <a:avLst/>
                <a:gdLst>
                  <a:gd name="T0" fmla="*/ 4 w 373"/>
                  <a:gd name="T1" fmla="*/ 185 h 193"/>
                  <a:gd name="T2" fmla="*/ 0 w 373"/>
                  <a:gd name="T3" fmla="*/ 178 h 193"/>
                  <a:gd name="T4" fmla="*/ 364 w 373"/>
                  <a:gd name="T5" fmla="*/ 0 h 193"/>
                  <a:gd name="T6" fmla="*/ 373 w 373"/>
                  <a:gd name="T7" fmla="*/ 15 h 193"/>
                  <a:gd name="T8" fmla="*/ 8 w 373"/>
                  <a:gd name="T9" fmla="*/ 193 h 193"/>
                  <a:gd name="T10" fmla="*/ 4 w 373"/>
                  <a:gd name="T11" fmla="*/ 185 h 193"/>
                  <a:gd name="T12" fmla="*/ 0 60000 65536"/>
                  <a:gd name="T13" fmla="*/ 0 60000 65536"/>
                  <a:gd name="T14" fmla="*/ 0 60000 65536"/>
                  <a:gd name="T15" fmla="*/ 0 60000 65536"/>
                  <a:gd name="T16" fmla="*/ 0 60000 65536"/>
                  <a:gd name="T17" fmla="*/ 0 60000 65536"/>
                  <a:gd name="T18" fmla="*/ 0 w 373"/>
                  <a:gd name="T19" fmla="*/ 0 h 193"/>
                  <a:gd name="T20" fmla="*/ 373 w 373"/>
                  <a:gd name="T21" fmla="*/ 193 h 193"/>
                </a:gdLst>
                <a:ahLst/>
                <a:cxnLst>
                  <a:cxn ang="T12">
                    <a:pos x="T0" y="T1"/>
                  </a:cxn>
                  <a:cxn ang="T13">
                    <a:pos x="T2" y="T3"/>
                  </a:cxn>
                  <a:cxn ang="T14">
                    <a:pos x="T4" y="T5"/>
                  </a:cxn>
                  <a:cxn ang="T15">
                    <a:pos x="T6" y="T7"/>
                  </a:cxn>
                  <a:cxn ang="T16">
                    <a:pos x="T8" y="T9"/>
                  </a:cxn>
                  <a:cxn ang="T17">
                    <a:pos x="T10" y="T11"/>
                  </a:cxn>
                </a:cxnLst>
                <a:rect l="T18" t="T19" r="T20" b="T21"/>
                <a:pathLst>
                  <a:path w="373" h="193">
                    <a:moveTo>
                      <a:pt x="4" y="185"/>
                    </a:moveTo>
                    <a:lnTo>
                      <a:pt x="0" y="178"/>
                    </a:lnTo>
                    <a:lnTo>
                      <a:pt x="364" y="0"/>
                    </a:lnTo>
                    <a:lnTo>
                      <a:pt x="373" y="15"/>
                    </a:lnTo>
                    <a:lnTo>
                      <a:pt x="8" y="193"/>
                    </a:lnTo>
                    <a:lnTo>
                      <a:pt x="4" y="185"/>
                    </a:lnTo>
                    <a:close/>
                  </a:path>
                </a:pathLst>
              </a:custGeom>
              <a:solidFill>
                <a:srgbClr val="000000"/>
              </a:solidFill>
              <a:ln w="9525">
                <a:noFill/>
                <a:round/>
                <a:headEnd/>
                <a:tailEnd/>
              </a:ln>
            </p:spPr>
            <p:txBody>
              <a:bodyPr/>
              <a:lstStyle/>
              <a:p>
                <a:endParaRPr lang="en-US"/>
              </a:p>
            </p:txBody>
          </p:sp>
          <p:sp>
            <p:nvSpPr>
              <p:cNvPr id="14493" name="Freeform 170"/>
              <p:cNvSpPr>
                <a:spLocks/>
              </p:cNvSpPr>
              <p:nvPr/>
            </p:nvSpPr>
            <p:spPr bwMode="auto">
              <a:xfrm>
                <a:off x="4546" y="2361"/>
                <a:ext cx="32" cy="51"/>
              </a:xfrm>
              <a:custGeom>
                <a:avLst/>
                <a:gdLst>
                  <a:gd name="T0" fmla="*/ 114 w 254"/>
                  <a:gd name="T1" fmla="*/ 407 h 408"/>
                  <a:gd name="T2" fmla="*/ 95 w 254"/>
                  <a:gd name="T3" fmla="*/ 402 h 408"/>
                  <a:gd name="T4" fmla="*/ 77 w 254"/>
                  <a:gd name="T5" fmla="*/ 392 h 408"/>
                  <a:gd name="T6" fmla="*/ 61 w 254"/>
                  <a:gd name="T7" fmla="*/ 379 h 408"/>
                  <a:gd name="T8" fmla="*/ 45 w 254"/>
                  <a:gd name="T9" fmla="*/ 362 h 408"/>
                  <a:gd name="T10" fmla="*/ 33 w 254"/>
                  <a:gd name="T11" fmla="*/ 342 h 408"/>
                  <a:gd name="T12" fmla="*/ 21 w 254"/>
                  <a:gd name="T13" fmla="*/ 319 h 408"/>
                  <a:gd name="T14" fmla="*/ 12 w 254"/>
                  <a:gd name="T15" fmla="*/ 293 h 408"/>
                  <a:gd name="T16" fmla="*/ 6 w 254"/>
                  <a:gd name="T17" fmla="*/ 266 h 408"/>
                  <a:gd name="T18" fmla="*/ 2 w 254"/>
                  <a:gd name="T19" fmla="*/ 235 h 408"/>
                  <a:gd name="T20" fmla="*/ 0 w 254"/>
                  <a:gd name="T21" fmla="*/ 204 h 408"/>
                  <a:gd name="T22" fmla="*/ 0 w 254"/>
                  <a:gd name="T23" fmla="*/ 184 h 408"/>
                  <a:gd name="T24" fmla="*/ 4 w 254"/>
                  <a:gd name="T25" fmla="*/ 154 h 408"/>
                  <a:gd name="T26" fmla="*/ 10 w 254"/>
                  <a:gd name="T27" fmla="*/ 126 h 408"/>
                  <a:gd name="T28" fmla="*/ 18 w 254"/>
                  <a:gd name="T29" fmla="*/ 100 h 408"/>
                  <a:gd name="T30" fmla="*/ 29 w 254"/>
                  <a:gd name="T31" fmla="*/ 75 h 408"/>
                  <a:gd name="T32" fmla="*/ 41 w 254"/>
                  <a:gd name="T33" fmla="*/ 54 h 408"/>
                  <a:gd name="T34" fmla="*/ 56 w 254"/>
                  <a:gd name="T35" fmla="*/ 36 h 408"/>
                  <a:gd name="T36" fmla="*/ 72 w 254"/>
                  <a:gd name="T37" fmla="*/ 21 h 408"/>
                  <a:gd name="T38" fmla="*/ 88 w 254"/>
                  <a:gd name="T39" fmla="*/ 10 h 408"/>
                  <a:gd name="T40" fmla="*/ 107 w 254"/>
                  <a:gd name="T41" fmla="*/ 3 h 408"/>
                  <a:gd name="T42" fmla="*/ 127 w 254"/>
                  <a:gd name="T43" fmla="*/ 0 h 408"/>
                  <a:gd name="T44" fmla="*/ 140 w 254"/>
                  <a:gd name="T45" fmla="*/ 2 h 408"/>
                  <a:gd name="T46" fmla="*/ 159 w 254"/>
                  <a:gd name="T47" fmla="*/ 8 h 408"/>
                  <a:gd name="T48" fmla="*/ 176 w 254"/>
                  <a:gd name="T49" fmla="*/ 17 h 408"/>
                  <a:gd name="T50" fmla="*/ 192 w 254"/>
                  <a:gd name="T51" fmla="*/ 31 h 408"/>
                  <a:gd name="T52" fmla="*/ 208 w 254"/>
                  <a:gd name="T53" fmla="*/ 47 h 408"/>
                  <a:gd name="T54" fmla="*/ 220 w 254"/>
                  <a:gd name="T55" fmla="*/ 68 h 408"/>
                  <a:gd name="T56" fmla="*/ 232 w 254"/>
                  <a:gd name="T57" fmla="*/ 91 h 408"/>
                  <a:gd name="T58" fmla="*/ 241 w 254"/>
                  <a:gd name="T59" fmla="*/ 116 h 408"/>
                  <a:gd name="T60" fmla="*/ 248 w 254"/>
                  <a:gd name="T61" fmla="*/ 144 h 408"/>
                  <a:gd name="T62" fmla="*/ 252 w 254"/>
                  <a:gd name="T63" fmla="*/ 174 h 408"/>
                  <a:gd name="T64" fmla="*/ 254 w 254"/>
                  <a:gd name="T65" fmla="*/ 204 h 408"/>
                  <a:gd name="T66" fmla="*/ 253 w 254"/>
                  <a:gd name="T67" fmla="*/ 225 h 408"/>
                  <a:gd name="T68" fmla="*/ 250 w 254"/>
                  <a:gd name="T69" fmla="*/ 255 h 408"/>
                  <a:gd name="T70" fmla="*/ 243 w 254"/>
                  <a:gd name="T71" fmla="*/ 285 h 408"/>
                  <a:gd name="T72" fmla="*/ 235 w 254"/>
                  <a:gd name="T73" fmla="*/ 311 h 408"/>
                  <a:gd name="T74" fmla="*/ 225 w 254"/>
                  <a:gd name="T75" fmla="*/ 335 h 408"/>
                  <a:gd name="T76" fmla="*/ 212 w 254"/>
                  <a:gd name="T77" fmla="*/ 356 h 408"/>
                  <a:gd name="T78" fmla="*/ 197 w 254"/>
                  <a:gd name="T79" fmla="*/ 373 h 408"/>
                  <a:gd name="T80" fmla="*/ 182 w 254"/>
                  <a:gd name="T81" fmla="*/ 388 h 408"/>
                  <a:gd name="T82" fmla="*/ 165 w 254"/>
                  <a:gd name="T83" fmla="*/ 399 h 408"/>
                  <a:gd name="T84" fmla="*/ 146 w 254"/>
                  <a:gd name="T85" fmla="*/ 406 h 408"/>
                  <a:gd name="T86" fmla="*/ 127 w 254"/>
                  <a:gd name="T87" fmla="*/ 408 h 4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8"/>
                  <a:gd name="T134" fmla="*/ 254 w 254"/>
                  <a:gd name="T135" fmla="*/ 408 h 4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8">
                    <a:moveTo>
                      <a:pt x="127" y="408"/>
                    </a:moveTo>
                    <a:lnTo>
                      <a:pt x="120" y="408"/>
                    </a:lnTo>
                    <a:lnTo>
                      <a:pt x="114" y="407"/>
                    </a:lnTo>
                    <a:lnTo>
                      <a:pt x="107" y="406"/>
                    </a:lnTo>
                    <a:lnTo>
                      <a:pt x="101" y="405"/>
                    </a:lnTo>
                    <a:lnTo>
                      <a:pt x="95" y="402"/>
                    </a:lnTo>
                    <a:lnTo>
                      <a:pt x="88" y="399"/>
                    </a:lnTo>
                    <a:lnTo>
                      <a:pt x="83" y="396"/>
                    </a:lnTo>
                    <a:lnTo>
                      <a:pt x="77" y="392"/>
                    </a:lnTo>
                    <a:lnTo>
                      <a:pt x="72" y="388"/>
                    </a:lnTo>
                    <a:lnTo>
                      <a:pt x="66" y="384"/>
                    </a:lnTo>
                    <a:lnTo>
                      <a:pt x="61" y="379"/>
                    </a:lnTo>
                    <a:lnTo>
                      <a:pt x="56" y="373"/>
                    </a:lnTo>
                    <a:lnTo>
                      <a:pt x="51" y="368"/>
                    </a:lnTo>
                    <a:lnTo>
                      <a:pt x="45" y="362"/>
                    </a:lnTo>
                    <a:lnTo>
                      <a:pt x="41" y="356"/>
                    </a:lnTo>
                    <a:lnTo>
                      <a:pt x="37" y="348"/>
                    </a:lnTo>
                    <a:lnTo>
                      <a:pt x="33" y="342"/>
                    </a:lnTo>
                    <a:lnTo>
                      <a:pt x="29" y="335"/>
                    </a:lnTo>
                    <a:lnTo>
                      <a:pt x="25" y="326"/>
                    </a:lnTo>
                    <a:lnTo>
                      <a:pt x="21" y="319"/>
                    </a:lnTo>
                    <a:lnTo>
                      <a:pt x="18" y="311"/>
                    </a:lnTo>
                    <a:lnTo>
                      <a:pt x="15" y="302"/>
                    </a:lnTo>
                    <a:lnTo>
                      <a:pt x="12" y="293"/>
                    </a:lnTo>
                    <a:lnTo>
                      <a:pt x="10" y="285"/>
                    </a:lnTo>
                    <a:lnTo>
                      <a:pt x="8" y="275"/>
                    </a:lnTo>
                    <a:lnTo>
                      <a:pt x="6" y="266"/>
                    </a:lnTo>
                    <a:lnTo>
                      <a:pt x="4" y="255"/>
                    </a:lnTo>
                    <a:lnTo>
                      <a:pt x="3" y="246"/>
                    </a:lnTo>
                    <a:lnTo>
                      <a:pt x="2" y="235"/>
                    </a:lnTo>
                    <a:lnTo>
                      <a:pt x="0" y="225"/>
                    </a:lnTo>
                    <a:lnTo>
                      <a:pt x="0" y="216"/>
                    </a:lnTo>
                    <a:lnTo>
                      <a:pt x="0" y="204"/>
                    </a:lnTo>
                    <a:lnTo>
                      <a:pt x="0" y="195"/>
                    </a:lnTo>
                    <a:lnTo>
                      <a:pt x="0" y="184"/>
                    </a:lnTo>
                    <a:lnTo>
                      <a:pt x="2" y="174"/>
                    </a:lnTo>
                    <a:lnTo>
                      <a:pt x="3" y="163"/>
                    </a:lnTo>
                    <a:lnTo>
                      <a:pt x="4" y="154"/>
                    </a:lnTo>
                    <a:lnTo>
                      <a:pt x="6" y="144"/>
                    </a:lnTo>
                    <a:lnTo>
                      <a:pt x="8" y="135"/>
                    </a:lnTo>
                    <a:lnTo>
                      <a:pt x="10" y="126"/>
                    </a:lnTo>
                    <a:lnTo>
                      <a:pt x="12" y="116"/>
                    </a:lnTo>
                    <a:lnTo>
                      <a:pt x="15" y="108"/>
                    </a:lnTo>
                    <a:lnTo>
                      <a:pt x="18" y="100"/>
                    </a:lnTo>
                    <a:lnTo>
                      <a:pt x="21" y="91"/>
                    </a:lnTo>
                    <a:lnTo>
                      <a:pt x="25" y="83"/>
                    </a:lnTo>
                    <a:lnTo>
                      <a:pt x="29" y="75"/>
                    </a:lnTo>
                    <a:lnTo>
                      <a:pt x="33" y="68"/>
                    </a:lnTo>
                    <a:lnTo>
                      <a:pt x="37" y="61"/>
                    </a:lnTo>
                    <a:lnTo>
                      <a:pt x="41" y="54"/>
                    </a:lnTo>
                    <a:lnTo>
                      <a:pt x="45" y="47"/>
                    </a:lnTo>
                    <a:lnTo>
                      <a:pt x="51" y="41"/>
                    </a:lnTo>
                    <a:lnTo>
                      <a:pt x="56" y="36"/>
                    </a:lnTo>
                    <a:lnTo>
                      <a:pt x="61" y="31"/>
                    </a:lnTo>
                    <a:lnTo>
                      <a:pt x="66" y="25"/>
                    </a:lnTo>
                    <a:lnTo>
                      <a:pt x="72" y="21"/>
                    </a:lnTo>
                    <a:lnTo>
                      <a:pt x="77" y="17"/>
                    </a:lnTo>
                    <a:lnTo>
                      <a:pt x="83" y="13"/>
                    </a:lnTo>
                    <a:lnTo>
                      <a:pt x="88" y="10"/>
                    </a:lnTo>
                    <a:lnTo>
                      <a:pt x="95" y="8"/>
                    </a:lnTo>
                    <a:lnTo>
                      <a:pt x="101" y="4"/>
                    </a:lnTo>
                    <a:lnTo>
                      <a:pt x="107" y="3"/>
                    </a:lnTo>
                    <a:lnTo>
                      <a:pt x="114" y="2"/>
                    </a:lnTo>
                    <a:lnTo>
                      <a:pt x="120" y="1"/>
                    </a:lnTo>
                    <a:lnTo>
                      <a:pt x="127" y="0"/>
                    </a:lnTo>
                    <a:lnTo>
                      <a:pt x="133" y="1"/>
                    </a:lnTo>
                    <a:lnTo>
                      <a:pt x="140" y="2"/>
                    </a:lnTo>
                    <a:lnTo>
                      <a:pt x="146" y="3"/>
                    </a:lnTo>
                    <a:lnTo>
                      <a:pt x="152" y="4"/>
                    </a:lnTo>
                    <a:lnTo>
                      <a:pt x="159" y="8"/>
                    </a:lnTo>
                    <a:lnTo>
                      <a:pt x="165" y="10"/>
                    </a:lnTo>
                    <a:lnTo>
                      <a:pt x="170" y="13"/>
                    </a:lnTo>
                    <a:lnTo>
                      <a:pt x="176" y="17"/>
                    </a:lnTo>
                    <a:lnTo>
                      <a:pt x="182" y="21"/>
                    </a:lnTo>
                    <a:lnTo>
                      <a:pt x="187" y="25"/>
                    </a:lnTo>
                    <a:lnTo>
                      <a:pt x="192" y="31"/>
                    </a:lnTo>
                    <a:lnTo>
                      <a:pt x="197" y="36"/>
                    </a:lnTo>
                    <a:lnTo>
                      <a:pt x="203" y="41"/>
                    </a:lnTo>
                    <a:lnTo>
                      <a:pt x="208" y="47"/>
                    </a:lnTo>
                    <a:lnTo>
                      <a:pt x="212" y="54"/>
                    </a:lnTo>
                    <a:lnTo>
                      <a:pt x="216" y="61"/>
                    </a:lnTo>
                    <a:lnTo>
                      <a:pt x="220" y="68"/>
                    </a:lnTo>
                    <a:lnTo>
                      <a:pt x="225" y="75"/>
                    </a:lnTo>
                    <a:lnTo>
                      <a:pt x="229" y="83"/>
                    </a:lnTo>
                    <a:lnTo>
                      <a:pt x="232" y="91"/>
                    </a:lnTo>
                    <a:lnTo>
                      <a:pt x="235" y="100"/>
                    </a:lnTo>
                    <a:lnTo>
                      <a:pt x="238" y="108"/>
                    </a:lnTo>
                    <a:lnTo>
                      <a:pt x="241" y="116"/>
                    </a:lnTo>
                    <a:lnTo>
                      <a:pt x="243" y="126"/>
                    </a:lnTo>
                    <a:lnTo>
                      <a:pt x="245" y="135"/>
                    </a:lnTo>
                    <a:lnTo>
                      <a:pt x="248" y="144"/>
                    </a:lnTo>
                    <a:lnTo>
                      <a:pt x="250" y="154"/>
                    </a:lnTo>
                    <a:lnTo>
                      <a:pt x="251" y="163"/>
                    </a:lnTo>
                    <a:lnTo>
                      <a:pt x="252" y="174"/>
                    </a:lnTo>
                    <a:lnTo>
                      <a:pt x="253" y="184"/>
                    </a:lnTo>
                    <a:lnTo>
                      <a:pt x="253" y="195"/>
                    </a:lnTo>
                    <a:lnTo>
                      <a:pt x="254" y="204"/>
                    </a:lnTo>
                    <a:lnTo>
                      <a:pt x="253" y="216"/>
                    </a:lnTo>
                    <a:lnTo>
                      <a:pt x="253" y="225"/>
                    </a:lnTo>
                    <a:lnTo>
                      <a:pt x="252" y="235"/>
                    </a:lnTo>
                    <a:lnTo>
                      <a:pt x="251" y="246"/>
                    </a:lnTo>
                    <a:lnTo>
                      <a:pt x="250" y="255"/>
                    </a:lnTo>
                    <a:lnTo>
                      <a:pt x="248" y="266"/>
                    </a:lnTo>
                    <a:lnTo>
                      <a:pt x="245" y="275"/>
                    </a:lnTo>
                    <a:lnTo>
                      <a:pt x="243" y="285"/>
                    </a:lnTo>
                    <a:lnTo>
                      <a:pt x="241" y="293"/>
                    </a:lnTo>
                    <a:lnTo>
                      <a:pt x="238" y="302"/>
                    </a:lnTo>
                    <a:lnTo>
                      <a:pt x="235" y="311"/>
                    </a:lnTo>
                    <a:lnTo>
                      <a:pt x="232" y="319"/>
                    </a:lnTo>
                    <a:lnTo>
                      <a:pt x="229" y="326"/>
                    </a:lnTo>
                    <a:lnTo>
                      <a:pt x="225" y="335"/>
                    </a:lnTo>
                    <a:lnTo>
                      <a:pt x="220" y="342"/>
                    </a:lnTo>
                    <a:lnTo>
                      <a:pt x="216" y="348"/>
                    </a:lnTo>
                    <a:lnTo>
                      <a:pt x="212" y="356"/>
                    </a:lnTo>
                    <a:lnTo>
                      <a:pt x="208" y="362"/>
                    </a:lnTo>
                    <a:lnTo>
                      <a:pt x="203" y="368"/>
                    </a:lnTo>
                    <a:lnTo>
                      <a:pt x="197" y="373"/>
                    </a:lnTo>
                    <a:lnTo>
                      <a:pt x="192" y="379"/>
                    </a:lnTo>
                    <a:lnTo>
                      <a:pt x="187" y="384"/>
                    </a:lnTo>
                    <a:lnTo>
                      <a:pt x="182" y="388"/>
                    </a:lnTo>
                    <a:lnTo>
                      <a:pt x="176" y="392"/>
                    </a:lnTo>
                    <a:lnTo>
                      <a:pt x="170" y="396"/>
                    </a:lnTo>
                    <a:lnTo>
                      <a:pt x="165" y="399"/>
                    </a:lnTo>
                    <a:lnTo>
                      <a:pt x="159" y="402"/>
                    </a:lnTo>
                    <a:lnTo>
                      <a:pt x="152" y="405"/>
                    </a:lnTo>
                    <a:lnTo>
                      <a:pt x="146" y="406"/>
                    </a:lnTo>
                    <a:lnTo>
                      <a:pt x="140" y="407"/>
                    </a:lnTo>
                    <a:lnTo>
                      <a:pt x="133" y="408"/>
                    </a:lnTo>
                    <a:lnTo>
                      <a:pt x="127" y="408"/>
                    </a:lnTo>
                    <a:close/>
                  </a:path>
                </a:pathLst>
              </a:custGeom>
              <a:solidFill>
                <a:srgbClr val="000000"/>
              </a:solidFill>
              <a:ln w="9525">
                <a:noFill/>
                <a:round/>
                <a:headEnd/>
                <a:tailEnd/>
              </a:ln>
            </p:spPr>
            <p:txBody>
              <a:bodyPr/>
              <a:lstStyle/>
              <a:p>
                <a:endParaRPr lang="en-US"/>
              </a:p>
            </p:txBody>
          </p:sp>
          <p:sp>
            <p:nvSpPr>
              <p:cNvPr id="14494" name="Freeform 171"/>
              <p:cNvSpPr>
                <a:spLocks/>
              </p:cNvSpPr>
              <p:nvPr/>
            </p:nvSpPr>
            <p:spPr bwMode="auto">
              <a:xfrm>
                <a:off x="4557" y="2363"/>
                <a:ext cx="48" cy="77"/>
              </a:xfrm>
              <a:custGeom>
                <a:avLst/>
                <a:gdLst>
                  <a:gd name="T0" fmla="*/ 175 w 390"/>
                  <a:gd name="T1" fmla="*/ 617 h 618"/>
                  <a:gd name="T2" fmla="*/ 147 w 390"/>
                  <a:gd name="T3" fmla="*/ 609 h 618"/>
                  <a:gd name="T4" fmla="*/ 120 w 390"/>
                  <a:gd name="T5" fmla="*/ 594 h 618"/>
                  <a:gd name="T6" fmla="*/ 95 w 390"/>
                  <a:gd name="T7" fmla="*/ 573 h 618"/>
                  <a:gd name="T8" fmla="*/ 71 w 390"/>
                  <a:gd name="T9" fmla="*/ 547 h 618"/>
                  <a:gd name="T10" fmla="*/ 51 w 390"/>
                  <a:gd name="T11" fmla="*/ 517 h 618"/>
                  <a:gd name="T12" fmla="*/ 34 w 390"/>
                  <a:gd name="T13" fmla="*/ 482 h 618"/>
                  <a:gd name="T14" fmla="*/ 19 w 390"/>
                  <a:gd name="T15" fmla="*/ 443 h 618"/>
                  <a:gd name="T16" fmla="*/ 9 w 390"/>
                  <a:gd name="T17" fmla="*/ 401 h 618"/>
                  <a:gd name="T18" fmla="*/ 2 w 390"/>
                  <a:gd name="T19" fmla="*/ 356 h 618"/>
                  <a:gd name="T20" fmla="*/ 0 w 390"/>
                  <a:gd name="T21" fmla="*/ 309 h 618"/>
                  <a:gd name="T22" fmla="*/ 0 w 390"/>
                  <a:gd name="T23" fmla="*/ 279 h 618"/>
                  <a:gd name="T24" fmla="*/ 6 w 390"/>
                  <a:gd name="T25" fmla="*/ 233 h 618"/>
                  <a:gd name="T26" fmla="*/ 15 w 390"/>
                  <a:gd name="T27" fmla="*/ 190 h 618"/>
                  <a:gd name="T28" fmla="*/ 29 w 390"/>
                  <a:gd name="T29" fmla="*/ 150 h 618"/>
                  <a:gd name="T30" fmla="*/ 45 w 390"/>
                  <a:gd name="T31" fmla="*/ 114 h 618"/>
                  <a:gd name="T32" fmla="*/ 64 w 390"/>
                  <a:gd name="T33" fmla="*/ 81 h 618"/>
                  <a:gd name="T34" fmla="*/ 86 w 390"/>
                  <a:gd name="T35" fmla="*/ 54 h 618"/>
                  <a:gd name="T36" fmla="*/ 111 w 390"/>
                  <a:gd name="T37" fmla="*/ 31 h 618"/>
                  <a:gd name="T38" fmla="*/ 137 w 390"/>
                  <a:gd name="T39" fmla="*/ 14 h 618"/>
                  <a:gd name="T40" fmla="*/ 166 w 390"/>
                  <a:gd name="T41" fmla="*/ 4 h 618"/>
                  <a:gd name="T42" fmla="*/ 195 w 390"/>
                  <a:gd name="T43" fmla="*/ 0 h 618"/>
                  <a:gd name="T44" fmla="*/ 214 w 390"/>
                  <a:gd name="T45" fmla="*/ 2 h 618"/>
                  <a:gd name="T46" fmla="*/ 242 w 390"/>
                  <a:gd name="T47" fmla="*/ 10 h 618"/>
                  <a:gd name="T48" fmla="*/ 269 w 390"/>
                  <a:gd name="T49" fmla="*/ 25 h 618"/>
                  <a:gd name="T50" fmla="*/ 294 w 390"/>
                  <a:gd name="T51" fmla="*/ 46 h 618"/>
                  <a:gd name="T52" fmla="*/ 318 w 390"/>
                  <a:gd name="T53" fmla="*/ 72 h 618"/>
                  <a:gd name="T54" fmla="*/ 338 w 390"/>
                  <a:gd name="T55" fmla="*/ 102 h 618"/>
                  <a:gd name="T56" fmla="*/ 355 w 390"/>
                  <a:gd name="T57" fmla="*/ 138 h 618"/>
                  <a:gd name="T58" fmla="*/ 370 w 390"/>
                  <a:gd name="T59" fmla="*/ 176 h 618"/>
                  <a:gd name="T60" fmla="*/ 380 w 390"/>
                  <a:gd name="T61" fmla="*/ 218 h 618"/>
                  <a:gd name="T62" fmla="*/ 387 w 390"/>
                  <a:gd name="T63" fmla="*/ 263 h 618"/>
                  <a:gd name="T64" fmla="*/ 390 w 390"/>
                  <a:gd name="T65" fmla="*/ 309 h 618"/>
                  <a:gd name="T66" fmla="*/ 389 w 390"/>
                  <a:gd name="T67" fmla="*/ 340 h 618"/>
                  <a:gd name="T68" fmla="*/ 383 w 390"/>
                  <a:gd name="T69" fmla="*/ 386 h 618"/>
                  <a:gd name="T70" fmla="*/ 374 w 390"/>
                  <a:gd name="T71" fmla="*/ 429 h 618"/>
                  <a:gd name="T72" fmla="*/ 360 w 390"/>
                  <a:gd name="T73" fmla="*/ 469 h 618"/>
                  <a:gd name="T74" fmla="*/ 344 w 390"/>
                  <a:gd name="T75" fmla="*/ 506 h 618"/>
                  <a:gd name="T76" fmla="*/ 325 w 390"/>
                  <a:gd name="T77" fmla="*/ 538 h 618"/>
                  <a:gd name="T78" fmla="*/ 303 w 390"/>
                  <a:gd name="T79" fmla="*/ 565 h 618"/>
                  <a:gd name="T80" fmla="*/ 278 w 390"/>
                  <a:gd name="T81" fmla="*/ 588 h 618"/>
                  <a:gd name="T82" fmla="*/ 252 w 390"/>
                  <a:gd name="T83" fmla="*/ 605 h 618"/>
                  <a:gd name="T84" fmla="*/ 223 w 390"/>
                  <a:gd name="T85" fmla="*/ 615 h 618"/>
                  <a:gd name="T86" fmla="*/ 195 w 390"/>
                  <a:gd name="T87" fmla="*/ 618 h 6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0"/>
                  <a:gd name="T133" fmla="*/ 0 h 618"/>
                  <a:gd name="T134" fmla="*/ 390 w 390"/>
                  <a:gd name="T135" fmla="*/ 618 h 61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0" h="618">
                    <a:moveTo>
                      <a:pt x="195" y="618"/>
                    </a:moveTo>
                    <a:lnTo>
                      <a:pt x="185" y="618"/>
                    </a:lnTo>
                    <a:lnTo>
                      <a:pt x="175" y="617"/>
                    </a:lnTo>
                    <a:lnTo>
                      <a:pt x="166" y="615"/>
                    </a:lnTo>
                    <a:lnTo>
                      <a:pt x="156" y="612"/>
                    </a:lnTo>
                    <a:lnTo>
                      <a:pt x="147" y="609"/>
                    </a:lnTo>
                    <a:lnTo>
                      <a:pt x="137" y="605"/>
                    </a:lnTo>
                    <a:lnTo>
                      <a:pt x="128" y="600"/>
                    </a:lnTo>
                    <a:lnTo>
                      <a:pt x="120" y="594"/>
                    </a:lnTo>
                    <a:lnTo>
                      <a:pt x="111" y="588"/>
                    </a:lnTo>
                    <a:lnTo>
                      <a:pt x="103" y="581"/>
                    </a:lnTo>
                    <a:lnTo>
                      <a:pt x="95" y="573"/>
                    </a:lnTo>
                    <a:lnTo>
                      <a:pt x="86" y="565"/>
                    </a:lnTo>
                    <a:lnTo>
                      <a:pt x="79" y="557"/>
                    </a:lnTo>
                    <a:lnTo>
                      <a:pt x="71" y="547"/>
                    </a:lnTo>
                    <a:lnTo>
                      <a:pt x="64" y="538"/>
                    </a:lnTo>
                    <a:lnTo>
                      <a:pt x="58" y="528"/>
                    </a:lnTo>
                    <a:lnTo>
                      <a:pt x="51" y="517"/>
                    </a:lnTo>
                    <a:lnTo>
                      <a:pt x="45" y="506"/>
                    </a:lnTo>
                    <a:lnTo>
                      <a:pt x="39" y="494"/>
                    </a:lnTo>
                    <a:lnTo>
                      <a:pt x="34" y="482"/>
                    </a:lnTo>
                    <a:lnTo>
                      <a:pt x="29" y="469"/>
                    </a:lnTo>
                    <a:lnTo>
                      <a:pt x="23" y="455"/>
                    </a:lnTo>
                    <a:lnTo>
                      <a:pt x="19" y="443"/>
                    </a:lnTo>
                    <a:lnTo>
                      <a:pt x="15" y="429"/>
                    </a:lnTo>
                    <a:lnTo>
                      <a:pt x="12" y="415"/>
                    </a:lnTo>
                    <a:lnTo>
                      <a:pt x="9" y="401"/>
                    </a:lnTo>
                    <a:lnTo>
                      <a:pt x="6" y="386"/>
                    </a:lnTo>
                    <a:lnTo>
                      <a:pt x="3" y="371"/>
                    </a:lnTo>
                    <a:lnTo>
                      <a:pt x="2" y="356"/>
                    </a:lnTo>
                    <a:lnTo>
                      <a:pt x="0" y="340"/>
                    </a:lnTo>
                    <a:lnTo>
                      <a:pt x="0" y="326"/>
                    </a:lnTo>
                    <a:lnTo>
                      <a:pt x="0" y="309"/>
                    </a:lnTo>
                    <a:lnTo>
                      <a:pt x="0" y="293"/>
                    </a:lnTo>
                    <a:lnTo>
                      <a:pt x="0" y="279"/>
                    </a:lnTo>
                    <a:lnTo>
                      <a:pt x="2" y="263"/>
                    </a:lnTo>
                    <a:lnTo>
                      <a:pt x="3" y="248"/>
                    </a:lnTo>
                    <a:lnTo>
                      <a:pt x="6" y="233"/>
                    </a:lnTo>
                    <a:lnTo>
                      <a:pt x="9" y="218"/>
                    </a:lnTo>
                    <a:lnTo>
                      <a:pt x="12" y="205"/>
                    </a:lnTo>
                    <a:lnTo>
                      <a:pt x="15" y="190"/>
                    </a:lnTo>
                    <a:lnTo>
                      <a:pt x="19" y="176"/>
                    </a:lnTo>
                    <a:lnTo>
                      <a:pt x="23" y="164"/>
                    </a:lnTo>
                    <a:lnTo>
                      <a:pt x="29" y="150"/>
                    </a:lnTo>
                    <a:lnTo>
                      <a:pt x="34" y="138"/>
                    </a:lnTo>
                    <a:lnTo>
                      <a:pt x="39" y="125"/>
                    </a:lnTo>
                    <a:lnTo>
                      <a:pt x="45" y="114"/>
                    </a:lnTo>
                    <a:lnTo>
                      <a:pt x="51" y="102"/>
                    </a:lnTo>
                    <a:lnTo>
                      <a:pt x="58" y="92"/>
                    </a:lnTo>
                    <a:lnTo>
                      <a:pt x="64" y="81"/>
                    </a:lnTo>
                    <a:lnTo>
                      <a:pt x="71" y="72"/>
                    </a:lnTo>
                    <a:lnTo>
                      <a:pt x="79" y="62"/>
                    </a:lnTo>
                    <a:lnTo>
                      <a:pt x="86" y="54"/>
                    </a:lnTo>
                    <a:lnTo>
                      <a:pt x="95" y="46"/>
                    </a:lnTo>
                    <a:lnTo>
                      <a:pt x="103" y="38"/>
                    </a:lnTo>
                    <a:lnTo>
                      <a:pt x="111" y="31"/>
                    </a:lnTo>
                    <a:lnTo>
                      <a:pt x="120" y="25"/>
                    </a:lnTo>
                    <a:lnTo>
                      <a:pt x="128" y="20"/>
                    </a:lnTo>
                    <a:lnTo>
                      <a:pt x="137" y="14"/>
                    </a:lnTo>
                    <a:lnTo>
                      <a:pt x="147" y="10"/>
                    </a:lnTo>
                    <a:lnTo>
                      <a:pt x="156" y="7"/>
                    </a:lnTo>
                    <a:lnTo>
                      <a:pt x="166" y="4"/>
                    </a:lnTo>
                    <a:lnTo>
                      <a:pt x="175" y="2"/>
                    </a:lnTo>
                    <a:lnTo>
                      <a:pt x="185" y="1"/>
                    </a:lnTo>
                    <a:lnTo>
                      <a:pt x="195" y="0"/>
                    </a:lnTo>
                    <a:lnTo>
                      <a:pt x="204" y="1"/>
                    </a:lnTo>
                    <a:lnTo>
                      <a:pt x="214" y="2"/>
                    </a:lnTo>
                    <a:lnTo>
                      <a:pt x="223" y="4"/>
                    </a:lnTo>
                    <a:lnTo>
                      <a:pt x="233" y="7"/>
                    </a:lnTo>
                    <a:lnTo>
                      <a:pt x="242" y="10"/>
                    </a:lnTo>
                    <a:lnTo>
                      <a:pt x="252" y="14"/>
                    </a:lnTo>
                    <a:lnTo>
                      <a:pt x="261" y="20"/>
                    </a:lnTo>
                    <a:lnTo>
                      <a:pt x="269" y="25"/>
                    </a:lnTo>
                    <a:lnTo>
                      <a:pt x="278" y="31"/>
                    </a:lnTo>
                    <a:lnTo>
                      <a:pt x="286" y="38"/>
                    </a:lnTo>
                    <a:lnTo>
                      <a:pt x="294" y="46"/>
                    </a:lnTo>
                    <a:lnTo>
                      <a:pt x="303" y="54"/>
                    </a:lnTo>
                    <a:lnTo>
                      <a:pt x="310" y="62"/>
                    </a:lnTo>
                    <a:lnTo>
                      <a:pt x="318" y="72"/>
                    </a:lnTo>
                    <a:lnTo>
                      <a:pt x="325" y="81"/>
                    </a:lnTo>
                    <a:lnTo>
                      <a:pt x="331" y="92"/>
                    </a:lnTo>
                    <a:lnTo>
                      <a:pt x="338" y="102"/>
                    </a:lnTo>
                    <a:lnTo>
                      <a:pt x="344" y="114"/>
                    </a:lnTo>
                    <a:lnTo>
                      <a:pt x="350" y="125"/>
                    </a:lnTo>
                    <a:lnTo>
                      <a:pt x="355" y="138"/>
                    </a:lnTo>
                    <a:lnTo>
                      <a:pt x="360" y="150"/>
                    </a:lnTo>
                    <a:lnTo>
                      <a:pt x="366" y="164"/>
                    </a:lnTo>
                    <a:lnTo>
                      <a:pt x="370" y="176"/>
                    </a:lnTo>
                    <a:lnTo>
                      <a:pt x="374" y="190"/>
                    </a:lnTo>
                    <a:lnTo>
                      <a:pt x="377" y="205"/>
                    </a:lnTo>
                    <a:lnTo>
                      <a:pt x="380" y="218"/>
                    </a:lnTo>
                    <a:lnTo>
                      <a:pt x="383" y="233"/>
                    </a:lnTo>
                    <a:lnTo>
                      <a:pt x="386" y="248"/>
                    </a:lnTo>
                    <a:lnTo>
                      <a:pt x="387" y="263"/>
                    </a:lnTo>
                    <a:lnTo>
                      <a:pt x="389" y="279"/>
                    </a:lnTo>
                    <a:lnTo>
                      <a:pt x="389" y="293"/>
                    </a:lnTo>
                    <a:lnTo>
                      <a:pt x="390" y="309"/>
                    </a:lnTo>
                    <a:lnTo>
                      <a:pt x="389" y="326"/>
                    </a:lnTo>
                    <a:lnTo>
                      <a:pt x="389" y="340"/>
                    </a:lnTo>
                    <a:lnTo>
                      <a:pt x="387" y="356"/>
                    </a:lnTo>
                    <a:lnTo>
                      <a:pt x="386" y="371"/>
                    </a:lnTo>
                    <a:lnTo>
                      <a:pt x="383" y="386"/>
                    </a:lnTo>
                    <a:lnTo>
                      <a:pt x="380" y="401"/>
                    </a:lnTo>
                    <a:lnTo>
                      <a:pt x="377" y="415"/>
                    </a:lnTo>
                    <a:lnTo>
                      <a:pt x="374" y="429"/>
                    </a:lnTo>
                    <a:lnTo>
                      <a:pt x="370" y="443"/>
                    </a:lnTo>
                    <a:lnTo>
                      <a:pt x="366" y="455"/>
                    </a:lnTo>
                    <a:lnTo>
                      <a:pt x="360" y="469"/>
                    </a:lnTo>
                    <a:lnTo>
                      <a:pt x="355" y="482"/>
                    </a:lnTo>
                    <a:lnTo>
                      <a:pt x="350" y="494"/>
                    </a:lnTo>
                    <a:lnTo>
                      <a:pt x="344" y="506"/>
                    </a:lnTo>
                    <a:lnTo>
                      <a:pt x="338" y="517"/>
                    </a:lnTo>
                    <a:lnTo>
                      <a:pt x="331" y="528"/>
                    </a:lnTo>
                    <a:lnTo>
                      <a:pt x="325" y="538"/>
                    </a:lnTo>
                    <a:lnTo>
                      <a:pt x="318" y="547"/>
                    </a:lnTo>
                    <a:lnTo>
                      <a:pt x="310" y="557"/>
                    </a:lnTo>
                    <a:lnTo>
                      <a:pt x="303" y="565"/>
                    </a:lnTo>
                    <a:lnTo>
                      <a:pt x="294" y="573"/>
                    </a:lnTo>
                    <a:lnTo>
                      <a:pt x="286" y="581"/>
                    </a:lnTo>
                    <a:lnTo>
                      <a:pt x="278" y="588"/>
                    </a:lnTo>
                    <a:lnTo>
                      <a:pt x="269" y="594"/>
                    </a:lnTo>
                    <a:lnTo>
                      <a:pt x="261" y="600"/>
                    </a:lnTo>
                    <a:lnTo>
                      <a:pt x="252" y="605"/>
                    </a:lnTo>
                    <a:lnTo>
                      <a:pt x="242" y="609"/>
                    </a:lnTo>
                    <a:lnTo>
                      <a:pt x="233" y="612"/>
                    </a:lnTo>
                    <a:lnTo>
                      <a:pt x="223" y="615"/>
                    </a:lnTo>
                    <a:lnTo>
                      <a:pt x="214" y="617"/>
                    </a:lnTo>
                    <a:lnTo>
                      <a:pt x="204" y="618"/>
                    </a:lnTo>
                    <a:lnTo>
                      <a:pt x="195" y="618"/>
                    </a:lnTo>
                    <a:close/>
                  </a:path>
                </a:pathLst>
              </a:custGeom>
              <a:solidFill>
                <a:srgbClr val="000000"/>
              </a:solidFill>
              <a:ln w="9525">
                <a:noFill/>
                <a:round/>
                <a:headEnd/>
                <a:tailEnd/>
              </a:ln>
            </p:spPr>
            <p:txBody>
              <a:bodyPr/>
              <a:lstStyle/>
              <a:p>
                <a:endParaRPr lang="en-US"/>
              </a:p>
            </p:txBody>
          </p:sp>
          <p:sp>
            <p:nvSpPr>
              <p:cNvPr id="14495" name="Freeform 172"/>
              <p:cNvSpPr>
                <a:spLocks/>
              </p:cNvSpPr>
              <p:nvPr/>
            </p:nvSpPr>
            <p:spPr bwMode="auto">
              <a:xfrm>
                <a:off x="4567" y="2361"/>
                <a:ext cx="14" cy="11"/>
              </a:xfrm>
              <a:custGeom>
                <a:avLst/>
                <a:gdLst>
                  <a:gd name="T0" fmla="*/ 113 w 113"/>
                  <a:gd name="T1" fmla="*/ 12 h 83"/>
                  <a:gd name="T2" fmla="*/ 0 w 113"/>
                  <a:gd name="T3" fmla="*/ 0 h 83"/>
                  <a:gd name="T4" fmla="*/ 106 w 113"/>
                  <a:gd name="T5" fmla="*/ 83 h 83"/>
                  <a:gd name="T6" fmla="*/ 113 w 113"/>
                  <a:gd name="T7" fmla="*/ 12 h 83"/>
                  <a:gd name="T8" fmla="*/ 113 w 113"/>
                  <a:gd name="T9" fmla="*/ 12 h 83"/>
                  <a:gd name="T10" fmla="*/ 0 60000 65536"/>
                  <a:gd name="T11" fmla="*/ 0 60000 65536"/>
                  <a:gd name="T12" fmla="*/ 0 60000 65536"/>
                  <a:gd name="T13" fmla="*/ 0 60000 65536"/>
                  <a:gd name="T14" fmla="*/ 0 60000 65536"/>
                  <a:gd name="T15" fmla="*/ 0 w 113"/>
                  <a:gd name="T16" fmla="*/ 0 h 83"/>
                  <a:gd name="T17" fmla="*/ 113 w 113"/>
                  <a:gd name="T18" fmla="*/ 83 h 83"/>
                </a:gdLst>
                <a:ahLst/>
                <a:cxnLst>
                  <a:cxn ang="T10">
                    <a:pos x="T0" y="T1"/>
                  </a:cxn>
                  <a:cxn ang="T11">
                    <a:pos x="T2" y="T3"/>
                  </a:cxn>
                  <a:cxn ang="T12">
                    <a:pos x="T4" y="T5"/>
                  </a:cxn>
                  <a:cxn ang="T13">
                    <a:pos x="T6" y="T7"/>
                  </a:cxn>
                  <a:cxn ang="T14">
                    <a:pos x="T8" y="T9"/>
                  </a:cxn>
                </a:cxnLst>
                <a:rect l="T15" t="T16" r="T17" b="T18"/>
                <a:pathLst>
                  <a:path w="113" h="83">
                    <a:moveTo>
                      <a:pt x="113" y="12"/>
                    </a:moveTo>
                    <a:lnTo>
                      <a:pt x="0" y="0"/>
                    </a:lnTo>
                    <a:lnTo>
                      <a:pt x="106" y="83"/>
                    </a:lnTo>
                    <a:lnTo>
                      <a:pt x="113" y="12"/>
                    </a:lnTo>
                    <a:close/>
                  </a:path>
                </a:pathLst>
              </a:custGeom>
              <a:solidFill>
                <a:srgbClr val="000000"/>
              </a:solidFill>
              <a:ln w="9525">
                <a:noFill/>
                <a:round/>
                <a:headEnd/>
                <a:tailEnd/>
              </a:ln>
            </p:spPr>
            <p:txBody>
              <a:bodyPr/>
              <a:lstStyle/>
              <a:p>
                <a:endParaRPr lang="en-US"/>
              </a:p>
            </p:txBody>
          </p:sp>
          <p:sp>
            <p:nvSpPr>
              <p:cNvPr id="14496" name="Freeform 173"/>
              <p:cNvSpPr>
                <a:spLocks/>
              </p:cNvSpPr>
              <p:nvPr/>
            </p:nvSpPr>
            <p:spPr bwMode="auto">
              <a:xfrm>
                <a:off x="4610" y="2355"/>
                <a:ext cx="32" cy="51"/>
              </a:xfrm>
              <a:custGeom>
                <a:avLst/>
                <a:gdLst>
                  <a:gd name="T0" fmla="*/ 113 w 254"/>
                  <a:gd name="T1" fmla="*/ 405 h 406"/>
                  <a:gd name="T2" fmla="*/ 96 w 254"/>
                  <a:gd name="T3" fmla="*/ 400 h 406"/>
                  <a:gd name="T4" fmla="*/ 78 w 254"/>
                  <a:gd name="T5" fmla="*/ 391 h 406"/>
                  <a:gd name="T6" fmla="*/ 62 w 254"/>
                  <a:gd name="T7" fmla="*/ 377 h 406"/>
                  <a:gd name="T8" fmla="*/ 46 w 254"/>
                  <a:gd name="T9" fmla="*/ 360 h 406"/>
                  <a:gd name="T10" fmla="*/ 34 w 254"/>
                  <a:gd name="T11" fmla="*/ 341 h 406"/>
                  <a:gd name="T12" fmla="*/ 22 w 254"/>
                  <a:gd name="T13" fmla="*/ 318 h 406"/>
                  <a:gd name="T14" fmla="*/ 13 w 254"/>
                  <a:gd name="T15" fmla="*/ 293 h 406"/>
                  <a:gd name="T16" fmla="*/ 6 w 254"/>
                  <a:gd name="T17" fmla="*/ 264 h 406"/>
                  <a:gd name="T18" fmla="*/ 1 w 254"/>
                  <a:gd name="T19" fmla="*/ 235 h 406"/>
                  <a:gd name="T20" fmla="*/ 0 w 254"/>
                  <a:gd name="T21" fmla="*/ 204 h 406"/>
                  <a:gd name="T22" fmla="*/ 0 w 254"/>
                  <a:gd name="T23" fmla="*/ 184 h 406"/>
                  <a:gd name="T24" fmla="*/ 4 w 254"/>
                  <a:gd name="T25" fmla="*/ 154 h 406"/>
                  <a:gd name="T26" fmla="*/ 10 w 254"/>
                  <a:gd name="T27" fmla="*/ 124 h 406"/>
                  <a:gd name="T28" fmla="*/ 18 w 254"/>
                  <a:gd name="T29" fmla="*/ 98 h 406"/>
                  <a:gd name="T30" fmla="*/ 30 w 254"/>
                  <a:gd name="T31" fmla="*/ 74 h 406"/>
                  <a:gd name="T32" fmla="*/ 42 w 254"/>
                  <a:gd name="T33" fmla="*/ 53 h 406"/>
                  <a:gd name="T34" fmla="*/ 57 w 254"/>
                  <a:gd name="T35" fmla="*/ 35 h 406"/>
                  <a:gd name="T36" fmla="*/ 73 w 254"/>
                  <a:gd name="T37" fmla="*/ 21 h 406"/>
                  <a:gd name="T38" fmla="*/ 89 w 254"/>
                  <a:gd name="T39" fmla="*/ 9 h 406"/>
                  <a:gd name="T40" fmla="*/ 107 w 254"/>
                  <a:gd name="T41" fmla="*/ 3 h 406"/>
                  <a:gd name="T42" fmla="*/ 127 w 254"/>
                  <a:gd name="T43" fmla="*/ 0 h 406"/>
                  <a:gd name="T44" fmla="*/ 140 w 254"/>
                  <a:gd name="T45" fmla="*/ 2 h 406"/>
                  <a:gd name="T46" fmla="*/ 157 w 254"/>
                  <a:gd name="T47" fmla="*/ 7 h 406"/>
                  <a:gd name="T48" fmla="*/ 175 w 254"/>
                  <a:gd name="T49" fmla="*/ 17 h 406"/>
                  <a:gd name="T50" fmla="*/ 191 w 254"/>
                  <a:gd name="T51" fmla="*/ 30 h 406"/>
                  <a:gd name="T52" fmla="*/ 207 w 254"/>
                  <a:gd name="T53" fmla="*/ 47 h 406"/>
                  <a:gd name="T54" fmla="*/ 219 w 254"/>
                  <a:gd name="T55" fmla="*/ 67 h 406"/>
                  <a:gd name="T56" fmla="*/ 231 w 254"/>
                  <a:gd name="T57" fmla="*/ 90 h 406"/>
                  <a:gd name="T58" fmla="*/ 240 w 254"/>
                  <a:gd name="T59" fmla="*/ 116 h 406"/>
                  <a:gd name="T60" fmla="*/ 247 w 254"/>
                  <a:gd name="T61" fmla="*/ 143 h 406"/>
                  <a:gd name="T62" fmla="*/ 252 w 254"/>
                  <a:gd name="T63" fmla="*/ 173 h 406"/>
                  <a:gd name="T64" fmla="*/ 254 w 254"/>
                  <a:gd name="T65" fmla="*/ 204 h 406"/>
                  <a:gd name="T66" fmla="*/ 253 w 254"/>
                  <a:gd name="T67" fmla="*/ 225 h 406"/>
                  <a:gd name="T68" fmla="*/ 250 w 254"/>
                  <a:gd name="T69" fmla="*/ 255 h 406"/>
                  <a:gd name="T70" fmla="*/ 243 w 254"/>
                  <a:gd name="T71" fmla="*/ 283 h 406"/>
                  <a:gd name="T72" fmla="*/ 235 w 254"/>
                  <a:gd name="T73" fmla="*/ 309 h 406"/>
                  <a:gd name="T74" fmla="*/ 223 w 254"/>
                  <a:gd name="T75" fmla="*/ 333 h 406"/>
                  <a:gd name="T76" fmla="*/ 211 w 254"/>
                  <a:gd name="T77" fmla="*/ 354 h 406"/>
                  <a:gd name="T78" fmla="*/ 196 w 254"/>
                  <a:gd name="T79" fmla="*/ 372 h 406"/>
                  <a:gd name="T80" fmla="*/ 180 w 254"/>
                  <a:gd name="T81" fmla="*/ 387 h 406"/>
                  <a:gd name="T82" fmla="*/ 164 w 254"/>
                  <a:gd name="T83" fmla="*/ 398 h 406"/>
                  <a:gd name="T84" fmla="*/ 146 w 254"/>
                  <a:gd name="T85" fmla="*/ 404 h 406"/>
                  <a:gd name="T86" fmla="*/ 127 w 254"/>
                  <a:gd name="T87" fmla="*/ 406 h 40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6"/>
                  <a:gd name="T134" fmla="*/ 254 w 254"/>
                  <a:gd name="T135" fmla="*/ 406 h 40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6">
                    <a:moveTo>
                      <a:pt x="127" y="406"/>
                    </a:moveTo>
                    <a:lnTo>
                      <a:pt x="120" y="406"/>
                    </a:lnTo>
                    <a:lnTo>
                      <a:pt x="113" y="405"/>
                    </a:lnTo>
                    <a:lnTo>
                      <a:pt x="107" y="404"/>
                    </a:lnTo>
                    <a:lnTo>
                      <a:pt x="102" y="403"/>
                    </a:lnTo>
                    <a:lnTo>
                      <a:pt x="96" y="400"/>
                    </a:lnTo>
                    <a:lnTo>
                      <a:pt x="89" y="398"/>
                    </a:lnTo>
                    <a:lnTo>
                      <a:pt x="84" y="395"/>
                    </a:lnTo>
                    <a:lnTo>
                      <a:pt x="78" y="391"/>
                    </a:lnTo>
                    <a:lnTo>
                      <a:pt x="73" y="387"/>
                    </a:lnTo>
                    <a:lnTo>
                      <a:pt x="67" y="382"/>
                    </a:lnTo>
                    <a:lnTo>
                      <a:pt x="62" y="377"/>
                    </a:lnTo>
                    <a:lnTo>
                      <a:pt x="57" y="372"/>
                    </a:lnTo>
                    <a:lnTo>
                      <a:pt x="52" y="367"/>
                    </a:lnTo>
                    <a:lnTo>
                      <a:pt x="46" y="360"/>
                    </a:lnTo>
                    <a:lnTo>
                      <a:pt x="42" y="354"/>
                    </a:lnTo>
                    <a:lnTo>
                      <a:pt x="38" y="348"/>
                    </a:lnTo>
                    <a:lnTo>
                      <a:pt x="34" y="341"/>
                    </a:lnTo>
                    <a:lnTo>
                      <a:pt x="30" y="333"/>
                    </a:lnTo>
                    <a:lnTo>
                      <a:pt x="26" y="326"/>
                    </a:lnTo>
                    <a:lnTo>
                      <a:pt x="22" y="318"/>
                    </a:lnTo>
                    <a:lnTo>
                      <a:pt x="18" y="309"/>
                    </a:lnTo>
                    <a:lnTo>
                      <a:pt x="15" y="301"/>
                    </a:lnTo>
                    <a:lnTo>
                      <a:pt x="13" y="293"/>
                    </a:lnTo>
                    <a:lnTo>
                      <a:pt x="10" y="283"/>
                    </a:lnTo>
                    <a:lnTo>
                      <a:pt x="8" y="274"/>
                    </a:lnTo>
                    <a:lnTo>
                      <a:pt x="6" y="264"/>
                    </a:lnTo>
                    <a:lnTo>
                      <a:pt x="4" y="255"/>
                    </a:lnTo>
                    <a:lnTo>
                      <a:pt x="2" y="246"/>
                    </a:lnTo>
                    <a:lnTo>
                      <a:pt x="1" y="235"/>
                    </a:lnTo>
                    <a:lnTo>
                      <a:pt x="0" y="225"/>
                    </a:lnTo>
                    <a:lnTo>
                      <a:pt x="0" y="214"/>
                    </a:lnTo>
                    <a:lnTo>
                      <a:pt x="0" y="204"/>
                    </a:lnTo>
                    <a:lnTo>
                      <a:pt x="0" y="193"/>
                    </a:lnTo>
                    <a:lnTo>
                      <a:pt x="0" y="184"/>
                    </a:lnTo>
                    <a:lnTo>
                      <a:pt x="1" y="173"/>
                    </a:lnTo>
                    <a:lnTo>
                      <a:pt x="2" y="163"/>
                    </a:lnTo>
                    <a:lnTo>
                      <a:pt x="4" y="154"/>
                    </a:lnTo>
                    <a:lnTo>
                      <a:pt x="6" y="143"/>
                    </a:lnTo>
                    <a:lnTo>
                      <a:pt x="8" y="134"/>
                    </a:lnTo>
                    <a:lnTo>
                      <a:pt x="10" y="124"/>
                    </a:lnTo>
                    <a:lnTo>
                      <a:pt x="13" y="116"/>
                    </a:lnTo>
                    <a:lnTo>
                      <a:pt x="15" y="107"/>
                    </a:lnTo>
                    <a:lnTo>
                      <a:pt x="18" y="98"/>
                    </a:lnTo>
                    <a:lnTo>
                      <a:pt x="22" y="90"/>
                    </a:lnTo>
                    <a:lnTo>
                      <a:pt x="26" y="82"/>
                    </a:lnTo>
                    <a:lnTo>
                      <a:pt x="30" y="74"/>
                    </a:lnTo>
                    <a:lnTo>
                      <a:pt x="34" y="67"/>
                    </a:lnTo>
                    <a:lnTo>
                      <a:pt x="38" y="60"/>
                    </a:lnTo>
                    <a:lnTo>
                      <a:pt x="42" y="53"/>
                    </a:lnTo>
                    <a:lnTo>
                      <a:pt x="46" y="47"/>
                    </a:lnTo>
                    <a:lnTo>
                      <a:pt x="52" y="41"/>
                    </a:lnTo>
                    <a:lnTo>
                      <a:pt x="57" y="35"/>
                    </a:lnTo>
                    <a:lnTo>
                      <a:pt x="62" y="30"/>
                    </a:lnTo>
                    <a:lnTo>
                      <a:pt x="67" y="25"/>
                    </a:lnTo>
                    <a:lnTo>
                      <a:pt x="73" y="21"/>
                    </a:lnTo>
                    <a:lnTo>
                      <a:pt x="78" y="17"/>
                    </a:lnTo>
                    <a:lnTo>
                      <a:pt x="84" y="12"/>
                    </a:lnTo>
                    <a:lnTo>
                      <a:pt x="89" y="9"/>
                    </a:lnTo>
                    <a:lnTo>
                      <a:pt x="96" y="7"/>
                    </a:lnTo>
                    <a:lnTo>
                      <a:pt x="102" y="4"/>
                    </a:lnTo>
                    <a:lnTo>
                      <a:pt x="107" y="3"/>
                    </a:lnTo>
                    <a:lnTo>
                      <a:pt x="113" y="2"/>
                    </a:lnTo>
                    <a:lnTo>
                      <a:pt x="120" y="1"/>
                    </a:lnTo>
                    <a:lnTo>
                      <a:pt x="127" y="0"/>
                    </a:lnTo>
                    <a:lnTo>
                      <a:pt x="133" y="1"/>
                    </a:lnTo>
                    <a:lnTo>
                      <a:pt x="140" y="2"/>
                    </a:lnTo>
                    <a:lnTo>
                      <a:pt x="146" y="3"/>
                    </a:lnTo>
                    <a:lnTo>
                      <a:pt x="151" y="4"/>
                    </a:lnTo>
                    <a:lnTo>
                      <a:pt x="157" y="7"/>
                    </a:lnTo>
                    <a:lnTo>
                      <a:pt x="164" y="9"/>
                    </a:lnTo>
                    <a:lnTo>
                      <a:pt x="169" y="12"/>
                    </a:lnTo>
                    <a:lnTo>
                      <a:pt x="175" y="17"/>
                    </a:lnTo>
                    <a:lnTo>
                      <a:pt x="180" y="21"/>
                    </a:lnTo>
                    <a:lnTo>
                      <a:pt x="186" y="25"/>
                    </a:lnTo>
                    <a:lnTo>
                      <a:pt x="191" y="30"/>
                    </a:lnTo>
                    <a:lnTo>
                      <a:pt x="196" y="35"/>
                    </a:lnTo>
                    <a:lnTo>
                      <a:pt x="201" y="41"/>
                    </a:lnTo>
                    <a:lnTo>
                      <a:pt x="207" y="47"/>
                    </a:lnTo>
                    <a:lnTo>
                      <a:pt x="211" y="53"/>
                    </a:lnTo>
                    <a:lnTo>
                      <a:pt x="215" y="60"/>
                    </a:lnTo>
                    <a:lnTo>
                      <a:pt x="219" y="67"/>
                    </a:lnTo>
                    <a:lnTo>
                      <a:pt x="223" y="74"/>
                    </a:lnTo>
                    <a:lnTo>
                      <a:pt x="228" y="82"/>
                    </a:lnTo>
                    <a:lnTo>
                      <a:pt x="231" y="90"/>
                    </a:lnTo>
                    <a:lnTo>
                      <a:pt x="235" y="98"/>
                    </a:lnTo>
                    <a:lnTo>
                      <a:pt x="238" y="107"/>
                    </a:lnTo>
                    <a:lnTo>
                      <a:pt x="240" y="116"/>
                    </a:lnTo>
                    <a:lnTo>
                      <a:pt x="243" y="124"/>
                    </a:lnTo>
                    <a:lnTo>
                      <a:pt x="245" y="134"/>
                    </a:lnTo>
                    <a:lnTo>
                      <a:pt x="247" y="143"/>
                    </a:lnTo>
                    <a:lnTo>
                      <a:pt x="250" y="154"/>
                    </a:lnTo>
                    <a:lnTo>
                      <a:pt x="251" y="163"/>
                    </a:lnTo>
                    <a:lnTo>
                      <a:pt x="252" y="173"/>
                    </a:lnTo>
                    <a:lnTo>
                      <a:pt x="253" y="184"/>
                    </a:lnTo>
                    <a:lnTo>
                      <a:pt x="253" y="193"/>
                    </a:lnTo>
                    <a:lnTo>
                      <a:pt x="254" y="204"/>
                    </a:lnTo>
                    <a:lnTo>
                      <a:pt x="253" y="214"/>
                    </a:lnTo>
                    <a:lnTo>
                      <a:pt x="253" y="225"/>
                    </a:lnTo>
                    <a:lnTo>
                      <a:pt x="252" y="235"/>
                    </a:lnTo>
                    <a:lnTo>
                      <a:pt x="251" y="246"/>
                    </a:lnTo>
                    <a:lnTo>
                      <a:pt x="250" y="255"/>
                    </a:lnTo>
                    <a:lnTo>
                      <a:pt x="247" y="264"/>
                    </a:lnTo>
                    <a:lnTo>
                      <a:pt x="245" y="274"/>
                    </a:lnTo>
                    <a:lnTo>
                      <a:pt x="243" y="283"/>
                    </a:lnTo>
                    <a:lnTo>
                      <a:pt x="240" y="293"/>
                    </a:lnTo>
                    <a:lnTo>
                      <a:pt x="238" y="301"/>
                    </a:lnTo>
                    <a:lnTo>
                      <a:pt x="235" y="309"/>
                    </a:lnTo>
                    <a:lnTo>
                      <a:pt x="231" y="318"/>
                    </a:lnTo>
                    <a:lnTo>
                      <a:pt x="228" y="326"/>
                    </a:lnTo>
                    <a:lnTo>
                      <a:pt x="223" y="333"/>
                    </a:lnTo>
                    <a:lnTo>
                      <a:pt x="219" y="341"/>
                    </a:lnTo>
                    <a:lnTo>
                      <a:pt x="215" y="348"/>
                    </a:lnTo>
                    <a:lnTo>
                      <a:pt x="211" y="354"/>
                    </a:lnTo>
                    <a:lnTo>
                      <a:pt x="207" y="360"/>
                    </a:lnTo>
                    <a:lnTo>
                      <a:pt x="201" y="367"/>
                    </a:lnTo>
                    <a:lnTo>
                      <a:pt x="196" y="372"/>
                    </a:lnTo>
                    <a:lnTo>
                      <a:pt x="191" y="377"/>
                    </a:lnTo>
                    <a:lnTo>
                      <a:pt x="186" y="382"/>
                    </a:lnTo>
                    <a:lnTo>
                      <a:pt x="180" y="387"/>
                    </a:lnTo>
                    <a:lnTo>
                      <a:pt x="175" y="391"/>
                    </a:lnTo>
                    <a:lnTo>
                      <a:pt x="169" y="395"/>
                    </a:lnTo>
                    <a:lnTo>
                      <a:pt x="164" y="398"/>
                    </a:lnTo>
                    <a:lnTo>
                      <a:pt x="157" y="400"/>
                    </a:lnTo>
                    <a:lnTo>
                      <a:pt x="151" y="403"/>
                    </a:lnTo>
                    <a:lnTo>
                      <a:pt x="146" y="404"/>
                    </a:lnTo>
                    <a:lnTo>
                      <a:pt x="140" y="405"/>
                    </a:lnTo>
                    <a:lnTo>
                      <a:pt x="133" y="406"/>
                    </a:lnTo>
                    <a:lnTo>
                      <a:pt x="127" y="406"/>
                    </a:lnTo>
                    <a:close/>
                  </a:path>
                </a:pathLst>
              </a:custGeom>
              <a:solidFill>
                <a:srgbClr val="000000"/>
              </a:solidFill>
              <a:ln w="9525">
                <a:noFill/>
                <a:round/>
                <a:headEnd/>
                <a:tailEnd/>
              </a:ln>
            </p:spPr>
            <p:txBody>
              <a:bodyPr/>
              <a:lstStyle/>
              <a:p>
                <a:endParaRPr lang="en-US"/>
              </a:p>
            </p:txBody>
          </p:sp>
          <p:sp>
            <p:nvSpPr>
              <p:cNvPr id="14497" name="Freeform 174"/>
              <p:cNvSpPr>
                <a:spLocks/>
              </p:cNvSpPr>
              <p:nvPr/>
            </p:nvSpPr>
            <p:spPr bwMode="auto">
              <a:xfrm>
                <a:off x="4541" y="2361"/>
                <a:ext cx="49" cy="79"/>
              </a:xfrm>
              <a:custGeom>
                <a:avLst/>
                <a:gdLst>
                  <a:gd name="T0" fmla="*/ 175 w 393"/>
                  <a:gd name="T1" fmla="*/ 631 h 633"/>
                  <a:gd name="T2" fmla="*/ 147 w 393"/>
                  <a:gd name="T3" fmla="*/ 623 h 633"/>
                  <a:gd name="T4" fmla="*/ 120 w 393"/>
                  <a:gd name="T5" fmla="*/ 608 h 633"/>
                  <a:gd name="T6" fmla="*/ 94 w 393"/>
                  <a:gd name="T7" fmla="*/ 587 h 633"/>
                  <a:gd name="T8" fmla="*/ 71 w 393"/>
                  <a:gd name="T9" fmla="*/ 560 h 633"/>
                  <a:gd name="T10" fmla="*/ 51 w 393"/>
                  <a:gd name="T11" fmla="*/ 529 h 633"/>
                  <a:gd name="T12" fmla="*/ 33 w 393"/>
                  <a:gd name="T13" fmla="*/ 494 h 633"/>
                  <a:gd name="T14" fmla="*/ 18 w 393"/>
                  <a:gd name="T15" fmla="*/ 454 h 633"/>
                  <a:gd name="T16" fmla="*/ 8 w 393"/>
                  <a:gd name="T17" fmla="*/ 411 h 633"/>
                  <a:gd name="T18" fmla="*/ 2 w 393"/>
                  <a:gd name="T19" fmla="*/ 365 h 633"/>
                  <a:gd name="T20" fmla="*/ 0 w 393"/>
                  <a:gd name="T21" fmla="*/ 317 h 633"/>
                  <a:gd name="T22" fmla="*/ 0 w 393"/>
                  <a:gd name="T23" fmla="*/ 286 h 633"/>
                  <a:gd name="T24" fmla="*/ 5 w 393"/>
                  <a:gd name="T25" fmla="*/ 239 h 633"/>
                  <a:gd name="T26" fmla="*/ 14 w 393"/>
                  <a:gd name="T27" fmla="*/ 195 h 633"/>
                  <a:gd name="T28" fmla="*/ 28 w 393"/>
                  <a:gd name="T29" fmla="*/ 154 h 633"/>
                  <a:gd name="T30" fmla="*/ 45 w 393"/>
                  <a:gd name="T31" fmla="*/ 116 h 633"/>
                  <a:gd name="T32" fmla="*/ 63 w 393"/>
                  <a:gd name="T33" fmla="*/ 84 h 633"/>
                  <a:gd name="T34" fmla="*/ 86 w 393"/>
                  <a:gd name="T35" fmla="*/ 56 h 633"/>
                  <a:gd name="T36" fmla="*/ 111 w 393"/>
                  <a:gd name="T37" fmla="*/ 33 h 633"/>
                  <a:gd name="T38" fmla="*/ 138 w 393"/>
                  <a:gd name="T39" fmla="*/ 15 h 633"/>
                  <a:gd name="T40" fmla="*/ 166 w 393"/>
                  <a:gd name="T41" fmla="*/ 4 h 633"/>
                  <a:gd name="T42" fmla="*/ 196 w 393"/>
                  <a:gd name="T43" fmla="*/ 0 h 633"/>
                  <a:gd name="T44" fmla="*/ 216 w 393"/>
                  <a:gd name="T45" fmla="*/ 2 h 633"/>
                  <a:gd name="T46" fmla="*/ 245 w 393"/>
                  <a:gd name="T47" fmla="*/ 11 h 633"/>
                  <a:gd name="T48" fmla="*/ 272 w 393"/>
                  <a:gd name="T49" fmla="*/ 25 h 633"/>
                  <a:gd name="T50" fmla="*/ 298 w 393"/>
                  <a:gd name="T51" fmla="*/ 47 h 633"/>
                  <a:gd name="T52" fmla="*/ 321 w 393"/>
                  <a:gd name="T53" fmla="*/ 73 h 633"/>
                  <a:gd name="T54" fmla="*/ 341 w 393"/>
                  <a:gd name="T55" fmla="*/ 105 h 633"/>
                  <a:gd name="T56" fmla="*/ 359 w 393"/>
                  <a:gd name="T57" fmla="*/ 141 h 633"/>
                  <a:gd name="T58" fmla="*/ 373 w 393"/>
                  <a:gd name="T59" fmla="*/ 181 h 633"/>
                  <a:gd name="T60" fmla="*/ 384 w 393"/>
                  <a:gd name="T61" fmla="*/ 224 h 633"/>
                  <a:gd name="T62" fmla="*/ 390 w 393"/>
                  <a:gd name="T63" fmla="*/ 270 h 633"/>
                  <a:gd name="T64" fmla="*/ 393 w 393"/>
                  <a:gd name="T65" fmla="*/ 317 h 633"/>
                  <a:gd name="T66" fmla="*/ 392 w 393"/>
                  <a:gd name="T67" fmla="*/ 349 h 633"/>
                  <a:gd name="T68" fmla="*/ 387 w 393"/>
                  <a:gd name="T69" fmla="*/ 395 h 633"/>
                  <a:gd name="T70" fmla="*/ 378 w 393"/>
                  <a:gd name="T71" fmla="*/ 439 h 633"/>
                  <a:gd name="T72" fmla="*/ 364 w 393"/>
                  <a:gd name="T73" fmla="*/ 480 h 633"/>
                  <a:gd name="T74" fmla="*/ 347 w 393"/>
                  <a:gd name="T75" fmla="*/ 518 h 633"/>
                  <a:gd name="T76" fmla="*/ 328 w 393"/>
                  <a:gd name="T77" fmla="*/ 550 h 633"/>
                  <a:gd name="T78" fmla="*/ 305 w 393"/>
                  <a:gd name="T79" fmla="*/ 578 h 633"/>
                  <a:gd name="T80" fmla="*/ 281 w 393"/>
                  <a:gd name="T81" fmla="*/ 601 h 633"/>
                  <a:gd name="T82" fmla="*/ 254 w 393"/>
                  <a:gd name="T83" fmla="*/ 619 h 633"/>
                  <a:gd name="T84" fmla="*/ 226 w 393"/>
                  <a:gd name="T85" fmla="*/ 629 h 633"/>
                  <a:gd name="T86" fmla="*/ 196 w 393"/>
                  <a:gd name="T87" fmla="*/ 633 h 6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3"/>
                  <a:gd name="T133" fmla="*/ 0 h 633"/>
                  <a:gd name="T134" fmla="*/ 393 w 393"/>
                  <a:gd name="T135" fmla="*/ 633 h 6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3" h="633">
                    <a:moveTo>
                      <a:pt x="196" y="633"/>
                    </a:moveTo>
                    <a:lnTo>
                      <a:pt x="186" y="633"/>
                    </a:lnTo>
                    <a:lnTo>
                      <a:pt x="175" y="631"/>
                    </a:lnTo>
                    <a:lnTo>
                      <a:pt x="166" y="629"/>
                    </a:lnTo>
                    <a:lnTo>
                      <a:pt x="157" y="626"/>
                    </a:lnTo>
                    <a:lnTo>
                      <a:pt x="147" y="623"/>
                    </a:lnTo>
                    <a:lnTo>
                      <a:pt x="138" y="619"/>
                    </a:lnTo>
                    <a:lnTo>
                      <a:pt x="128" y="614"/>
                    </a:lnTo>
                    <a:lnTo>
                      <a:pt x="120" y="608"/>
                    </a:lnTo>
                    <a:lnTo>
                      <a:pt x="111" y="601"/>
                    </a:lnTo>
                    <a:lnTo>
                      <a:pt x="102" y="595"/>
                    </a:lnTo>
                    <a:lnTo>
                      <a:pt x="94" y="587"/>
                    </a:lnTo>
                    <a:lnTo>
                      <a:pt x="86" y="578"/>
                    </a:lnTo>
                    <a:lnTo>
                      <a:pt x="78" y="570"/>
                    </a:lnTo>
                    <a:lnTo>
                      <a:pt x="71" y="560"/>
                    </a:lnTo>
                    <a:lnTo>
                      <a:pt x="63" y="550"/>
                    </a:lnTo>
                    <a:lnTo>
                      <a:pt x="57" y="540"/>
                    </a:lnTo>
                    <a:lnTo>
                      <a:pt x="51" y="529"/>
                    </a:lnTo>
                    <a:lnTo>
                      <a:pt x="45" y="518"/>
                    </a:lnTo>
                    <a:lnTo>
                      <a:pt x="38" y="505"/>
                    </a:lnTo>
                    <a:lnTo>
                      <a:pt x="33" y="494"/>
                    </a:lnTo>
                    <a:lnTo>
                      <a:pt x="28" y="480"/>
                    </a:lnTo>
                    <a:lnTo>
                      <a:pt x="23" y="467"/>
                    </a:lnTo>
                    <a:lnTo>
                      <a:pt x="18" y="454"/>
                    </a:lnTo>
                    <a:lnTo>
                      <a:pt x="14" y="439"/>
                    </a:lnTo>
                    <a:lnTo>
                      <a:pt x="11" y="426"/>
                    </a:lnTo>
                    <a:lnTo>
                      <a:pt x="8" y="411"/>
                    </a:lnTo>
                    <a:lnTo>
                      <a:pt x="5" y="395"/>
                    </a:lnTo>
                    <a:lnTo>
                      <a:pt x="3" y="381"/>
                    </a:lnTo>
                    <a:lnTo>
                      <a:pt x="2" y="365"/>
                    </a:lnTo>
                    <a:lnTo>
                      <a:pt x="0" y="349"/>
                    </a:lnTo>
                    <a:lnTo>
                      <a:pt x="0" y="334"/>
                    </a:lnTo>
                    <a:lnTo>
                      <a:pt x="0" y="317"/>
                    </a:lnTo>
                    <a:lnTo>
                      <a:pt x="0" y="301"/>
                    </a:lnTo>
                    <a:lnTo>
                      <a:pt x="0" y="286"/>
                    </a:lnTo>
                    <a:lnTo>
                      <a:pt x="2" y="270"/>
                    </a:lnTo>
                    <a:lnTo>
                      <a:pt x="3" y="254"/>
                    </a:lnTo>
                    <a:lnTo>
                      <a:pt x="5" y="239"/>
                    </a:lnTo>
                    <a:lnTo>
                      <a:pt x="8" y="224"/>
                    </a:lnTo>
                    <a:lnTo>
                      <a:pt x="11" y="209"/>
                    </a:lnTo>
                    <a:lnTo>
                      <a:pt x="14" y="195"/>
                    </a:lnTo>
                    <a:lnTo>
                      <a:pt x="18" y="181"/>
                    </a:lnTo>
                    <a:lnTo>
                      <a:pt x="23" y="167"/>
                    </a:lnTo>
                    <a:lnTo>
                      <a:pt x="28" y="154"/>
                    </a:lnTo>
                    <a:lnTo>
                      <a:pt x="33" y="141"/>
                    </a:lnTo>
                    <a:lnTo>
                      <a:pt x="38" y="129"/>
                    </a:lnTo>
                    <a:lnTo>
                      <a:pt x="45" y="116"/>
                    </a:lnTo>
                    <a:lnTo>
                      <a:pt x="51" y="105"/>
                    </a:lnTo>
                    <a:lnTo>
                      <a:pt x="57" y="94"/>
                    </a:lnTo>
                    <a:lnTo>
                      <a:pt x="63" y="84"/>
                    </a:lnTo>
                    <a:lnTo>
                      <a:pt x="71" y="73"/>
                    </a:lnTo>
                    <a:lnTo>
                      <a:pt x="78" y="64"/>
                    </a:lnTo>
                    <a:lnTo>
                      <a:pt x="86" y="56"/>
                    </a:lnTo>
                    <a:lnTo>
                      <a:pt x="94" y="47"/>
                    </a:lnTo>
                    <a:lnTo>
                      <a:pt x="102" y="39"/>
                    </a:lnTo>
                    <a:lnTo>
                      <a:pt x="111" y="33"/>
                    </a:lnTo>
                    <a:lnTo>
                      <a:pt x="120" y="25"/>
                    </a:lnTo>
                    <a:lnTo>
                      <a:pt x="128" y="20"/>
                    </a:lnTo>
                    <a:lnTo>
                      <a:pt x="138" y="15"/>
                    </a:lnTo>
                    <a:lnTo>
                      <a:pt x="147" y="11"/>
                    </a:lnTo>
                    <a:lnTo>
                      <a:pt x="157" y="8"/>
                    </a:lnTo>
                    <a:lnTo>
                      <a:pt x="166" y="4"/>
                    </a:lnTo>
                    <a:lnTo>
                      <a:pt x="175" y="2"/>
                    </a:lnTo>
                    <a:lnTo>
                      <a:pt x="186" y="1"/>
                    </a:lnTo>
                    <a:lnTo>
                      <a:pt x="196" y="0"/>
                    </a:lnTo>
                    <a:lnTo>
                      <a:pt x="206" y="1"/>
                    </a:lnTo>
                    <a:lnTo>
                      <a:pt x="216" y="2"/>
                    </a:lnTo>
                    <a:lnTo>
                      <a:pt x="226" y="4"/>
                    </a:lnTo>
                    <a:lnTo>
                      <a:pt x="235" y="8"/>
                    </a:lnTo>
                    <a:lnTo>
                      <a:pt x="245" y="11"/>
                    </a:lnTo>
                    <a:lnTo>
                      <a:pt x="254" y="15"/>
                    </a:lnTo>
                    <a:lnTo>
                      <a:pt x="263" y="20"/>
                    </a:lnTo>
                    <a:lnTo>
                      <a:pt x="272" y="25"/>
                    </a:lnTo>
                    <a:lnTo>
                      <a:pt x="281" y="33"/>
                    </a:lnTo>
                    <a:lnTo>
                      <a:pt x="290" y="39"/>
                    </a:lnTo>
                    <a:lnTo>
                      <a:pt x="298" y="47"/>
                    </a:lnTo>
                    <a:lnTo>
                      <a:pt x="305" y="56"/>
                    </a:lnTo>
                    <a:lnTo>
                      <a:pt x="314" y="64"/>
                    </a:lnTo>
                    <a:lnTo>
                      <a:pt x="321" y="73"/>
                    </a:lnTo>
                    <a:lnTo>
                      <a:pt x="328" y="84"/>
                    </a:lnTo>
                    <a:lnTo>
                      <a:pt x="335" y="94"/>
                    </a:lnTo>
                    <a:lnTo>
                      <a:pt x="341" y="105"/>
                    </a:lnTo>
                    <a:lnTo>
                      <a:pt x="347" y="116"/>
                    </a:lnTo>
                    <a:lnTo>
                      <a:pt x="353" y="129"/>
                    </a:lnTo>
                    <a:lnTo>
                      <a:pt x="359" y="141"/>
                    </a:lnTo>
                    <a:lnTo>
                      <a:pt x="364" y="154"/>
                    </a:lnTo>
                    <a:lnTo>
                      <a:pt x="369" y="167"/>
                    </a:lnTo>
                    <a:lnTo>
                      <a:pt x="373" y="181"/>
                    </a:lnTo>
                    <a:lnTo>
                      <a:pt x="378" y="195"/>
                    </a:lnTo>
                    <a:lnTo>
                      <a:pt x="381" y="209"/>
                    </a:lnTo>
                    <a:lnTo>
                      <a:pt x="384" y="224"/>
                    </a:lnTo>
                    <a:lnTo>
                      <a:pt x="387" y="239"/>
                    </a:lnTo>
                    <a:lnTo>
                      <a:pt x="389" y="254"/>
                    </a:lnTo>
                    <a:lnTo>
                      <a:pt x="390" y="270"/>
                    </a:lnTo>
                    <a:lnTo>
                      <a:pt x="392" y="286"/>
                    </a:lnTo>
                    <a:lnTo>
                      <a:pt x="392" y="301"/>
                    </a:lnTo>
                    <a:lnTo>
                      <a:pt x="393" y="317"/>
                    </a:lnTo>
                    <a:lnTo>
                      <a:pt x="392" y="334"/>
                    </a:lnTo>
                    <a:lnTo>
                      <a:pt x="392" y="349"/>
                    </a:lnTo>
                    <a:lnTo>
                      <a:pt x="390" y="365"/>
                    </a:lnTo>
                    <a:lnTo>
                      <a:pt x="389" y="381"/>
                    </a:lnTo>
                    <a:lnTo>
                      <a:pt x="387" y="395"/>
                    </a:lnTo>
                    <a:lnTo>
                      <a:pt x="384" y="411"/>
                    </a:lnTo>
                    <a:lnTo>
                      <a:pt x="381" y="426"/>
                    </a:lnTo>
                    <a:lnTo>
                      <a:pt x="378" y="439"/>
                    </a:lnTo>
                    <a:lnTo>
                      <a:pt x="373" y="454"/>
                    </a:lnTo>
                    <a:lnTo>
                      <a:pt x="369" y="467"/>
                    </a:lnTo>
                    <a:lnTo>
                      <a:pt x="364" y="480"/>
                    </a:lnTo>
                    <a:lnTo>
                      <a:pt x="359" y="494"/>
                    </a:lnTo>
                    <a:lnTo>
                      <a:pt x="353" y="505"/>
                    </a:lnTo>
                    <a:lnTo>
                      <a:pt x="347" y="518"/>
                    </a:lnTo>
                    <a:lnTo>
                      <a:pt x="341" y="529"/>
                    </a:lnTo>
                    <a:lnTo>
                      <a:pt x="335" y="540"/>
                    </a:lnTo>
                    <a:lnTo>
                      <a:pt x="328" y="550"/>
                    </a:lnTo>
                    <a:lnTo>
                      <a:pt x="321" y="560"/>
                    </a:lnTo>
                    <a:lnTo>
                      <a:pt x="314" y="570"/>
                    </a:lnTo>
                    <a:lnTo>
                      <a:pt x="305" y="578"/>
                    </a:lnTo>
                    <a:lnTo>
                      <a:pt x="298" y="587"/>
                    </a:lnTo>
                    <a:lnTo>
                      <a:pt x="290" y="595"/>
                    </a:lnTo>
                    <a:lnTo>
                      <a:pt x="281" y="601"/>
                    </a:lnTo>
                    <a:lnTo>
                      <a:pt x="272" y="608"/>
                    </a:lnTo>
                    <a:lnTo>
                      <a:pt x="263" y="614"/>
                    </a:lnTo>
                    <a:lnTo>
                      <a:pt x="254" y="619"/>
                    </a:lnTo>
                    <a:lnTo>
                      <a:pt x="245" y="623"/>
                    </a:lnTo>
                    <a:lnTo>
                      <a:pt x="235" y="626"/>
                    </a:lnTo>
                    <a:lnTo>
                      <a:pt x="226" y="629"/>
                    </a:lnTo>
                    <a:lnTo>
                      <a:pt x="216" y="631"/>
                    </a:lnTo>
                    <a:lnTo>
                      <a:pt x="206" y="633"/>
                    </a:lnTo>
                    <a:lnTo>
                      <a:pt x="196" y="633"/>
                    </a:lnTo>
                    <a:close/>
                  </a:path>
                </a:pathLst>
              </a:custGeom>
              <a:solidFill>
                <a:srgbClr val="383838"/>
              </a:solidFill>
              <a:ln w="9525">
                <a:noFill/>
                <a:round/>
                <a:headEnd/>
                <a:tailEnd/>
              </a:ln>
            </p:spPr>
            <p:txBody>
              <a:bodyPr/>
              <a:lstStyle/>
              <a:p>
                <a:endParaRPr lang="en-US"/>
              </a:p>
            </p:txBody>
          </p:sp>
          <p:sp>
            <p:nvSpPr>
              <p:cNvPr id="14498" name="Freeform 175"/>
              <p:cNvSpPr>
                <a:spLocks/>
              </p:cNvSpPr>
              <p:nvPr/>
            </p:nvSpPr>
            <p:spPr bwMode="auto">
              <a:xfrm>
                <a:off x="4766" y="2155"/>
                <a:ext cx="24" cy="13"/>
              </a:xfrm>
              <a:custGeom>
                <a:avLst/>
                <a:gdLst>
                  <a:gd name="T0" fmla="*/ 4 w 193"/>
                  <a:gd name="T1" fmla="*/ 7 h 104"/>
                  <a:gd name="T2" fmla="*/ 9 w 193"/>
                  <a:gd name="T3" fmla="*/ 0 h 104"/>
                  <a:gd name="T4" fmla="*/ 193 w 193"/>
                  <a:gd name="T5" fmla="*/ 89 h 104"/>
                  <a:gd name="T6" fmla="*/ 185 w 193"/>
                  <a:gd name="T7" fmla="*/ 104 h 104"/>
                  <a:gd name="T8" fmla="*/ 0 w 193"/>
                  <a:gd name="T9" fmla="*/ 15 h 104"/>
                  <a:gd name="T10" fmla="*/ 4 w 193"/>
                  <a:gd name="T11" fmla="*/ 7 h 104"/>
                  <a:gd name="T12" fmla="*/ 0 60000 65536"/>
                  <a:gd name="T13" fmla="*/ 0 60000 65536"/>
                  <a:gd name="T14" fmla="*/ 0 60000 65536"/>
                  <a:gd name="T15" fmla="*/ 0 60000 65536"/>
                  <a:gd name="T16" fmla="*/ 0 60000 65536"/>
                  <a:gd name="T17" fmla="*/ 0 60000 65536"/>
                  <a:gd name="T18" fmla="*/ 0 w 193"/>
                  <a:gd name="T19" fmla="*/ 0 h 104"/>
                  <a:gd name="T20" fmla="*/ 193 w 193"/>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93" h="104">
                    <a:moveTo>
                      <a:pt x="4" y="7"/>
                    </a:moveTo>
                    <a:lnTo>
                      <a:pt x="9" y="0"/>
                    </a:lnTo>
                    <a:lnTo>
                      <a:pt x="193" y="89"/>
                    </a:lnTo>
                    <a:lnTo>
                      <a:pt x="185" y="104"/>
                    </a:lnTo>
                    <a:lnTo>
                      <a:pt x="0" y="15"/>
                    </a:lnTo>
                    <a:lnTo>
                      <a:pt x="4" y="7"/>
                    </a:lnTo>
                    <a:close/>
                  </a:path>
                </a:pathLst>
              </a:custGeom>
              <a:solidFill>
                <a:srgbClr val="BFBFBF"/>
              </a:solidFill>
              <a:ln w="9525">
                <a:noFill/>
                <a:round/>
                <a:headEnd/>
                <a:tailEnd/>
              </a:ln>
            </p:spPr>
            <p:txBody>
              <a:bodyPr/>
              <a:lstStyle/>
              <a:p>
                <a:endParaRPr lang="en-US"/>
              </a:p>
            </p:txBody>
          </p:sp>
          <p:sp>
            <p:nvSpPr>
              <p:cNvPr id="14499" name="Freeform 176"/>
              <p:cNvSpPr>
                <a:spLocks/>
              </p:cNvSpPr>
              <p:nvPr/>
            </p:nvSpPr>
            <p:spPr bwMode="auto">
              <a:xfrm>
                <a:off x="4766" y="2215"/>
                <a:ext cx="24" cy="9"/>
              </a:xfrm>
              <a:custGeom>
                <a:avLst/>
                <a:gdLst>
                  <a:gd name="T0" fmla="*/ 3 w 194"/>
                  <a:gd name="T1" fmla="*/ 7 h 78"/>
                  <a:gd name="T2" fmla="*/ 6 w 194"/>
                  <a:gd name="T3" fmla="*/ 0 h 78"/>
                  <a:gd name="T4" fmla="*/ 194 w 194"/>
                  <a:gd name="T5" fmla="*/ 63 h 78"/>
                  <a:gd name="T6" fmla="*/ 188 w 194"/>
                  <a:gd name="T7" fmla="*/ 78 h 78"/>
                  <a:gd name="T8" fmla="*/ 0 w 194"/>
                  <a:gd name="T9" fmla="*/ 14 h 78"/>
                  <a:gd name="T10" fmla="*/ 3 w 194"/>
                  <a:gd name="T11" fmla="*/ 7 h 78"/>
                  <a:gd name="T12" fmla="*/ 0 60000 65536"/>
                  <a:gd name="T13" fmla="*/ 0 60000 65536"/>
                  <a:gd name="T14" fmla="*/ 0 60000 65536"/>
                  <a:gd name="T15" fmla="*/ 0 60000 65536"/>
                  <a:gd name="T16" fmla="*/ 0 60000 65536"/>
                  <a:gd name="T17" fmla="*/ 0 60000 65536"/>
                  <a:gd name="T18" fmla="*/ 0 w 194"/>
                  <a:gd name="T19" fmla="*/ 0 h 78"/>
                  <a:gd name="T20" fmla="*/ 194 w 194"/>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94" h="78">
                    <a:moveTo>
                      <a:pt x="3" y="7"/>
                    </a:moveTo>
                    <a:lnTo>
                      <a:pt x="6" y="0"/>
                    </a:lnTo>
                    <a:lnTo>
                      <a:pt x="194" y="63"/>
                    </a:lnTo>
                    <a:lnTo>
                      <a:pt x="188" y="78"/>
                    </a:lnTo>
                    <a:lnTo>
                      <a:pt x="0" y="14"/>
                    </a:lnTo>
                    <a:lnTo>
                      <a:pt x="3" y="7"/>
                    </a:lnTo>
                    <a:close/>
                  </a:path>
                </a:pathLst>
              </a:custGeom>
              <a:solidFill>
                <a:srgbClr val="BFBFBF"/>
              </a:solidFill>
              <a:ln w="9525">
                <a:noFill/>
                <a:round/>
                <a:headEnd/>
                <a:tailEnd/>
              </a:ln>
            </p:spPr>
            <p:txBody>
              <a:bodyPr/>
              <a:lstStyle/>
              <a:p>
                <a:endParaRPr lang="en-US"/>
              </a:p>
            </p:txBody>
          </p:sp>
          <p:sp>
            <p:nvSpPr>
              <p:cNvPr id="14500" name="Freeform 177"/>
              <p:cNvSpPr>
                <a:spLocks/>
              </p:cNvSpPr>
              <p:nvPr/>
            </p:nvSpPr>
            <p:spPr bwMode="auto">
              <a:xfrm>
                <a:off x="4790" y="2349"/>
                <a:ext cx="131" cy="37"/>
              </a:xfrm>
              <a:custGeom>
                <a:avLst/>
                <a:gdLst>
                  <a:gd name="T0" fmla="*/ 1048 w 1048"/>
                  <a:gd name="T1" fmla="*/ 81 h 297"/>
                  <a:gd name="T2" fmla="*/ 0 w 1048"/>
                  <a:gd name="T3" fmla="*/ 0 h 297"/>
                  <a:gd name="T4" fmla="*/ 4 w 1048"/>
                  <a:gd name="T5" fmla="*/ 136 h 297"/>
                  <a:gd name="T6" fmla="*/ 49 w 1048"/>
                  <a:gd name="T7" fmla="*/ 257 h 297"/>
                  <a:gd name="T8" fmla="*/ 995 w 1048"/>
                  <a:gd name="T9" fmla="*/ 297 h 297"/>
                  <a:gd name="T10" fmla="*/ 1025 w 1048"/>
                  <a:gd name="T11" fmla="*/ 225 h 297"/>
                  <a:gd name="T12" fmla="*/ 1048 w 1048"/>
                  <a:gd name="T13" fmla="*/ 81 h 297"/>
                  <a:gd name="T14" fmla="*/ 1048 w 1048"/>
                  <a:gd name="T15" fmla="*/ 81 h 297"/>
                  <a:gd name="T16" fmla="*/ 0 60000 65536"/>
                  <a:gd name="T17" fmla="*/ 0 60000 65536"/>
                  <a:gd name="T18" fmla="*/ 0 60000 65536"/>
                  <a:gd name="T19" fmla="*/ 0 60000 65536"/>
                  <a:gd name="T20" fmla="*/ 0 60000 65536"/>
                  <a:gd name="T21" fmla="*/ 0 60000 65536"/>
                  <a:gd name="T22" fmla="*/ 0 60000 65536"/>
                  <a:gd name="T23" fmla="*/ 0 60000 65536"/>
                  <a:gd name="T24" fmla="*/ 0 w 1048"/>
                  <a:gd name="T25" fmla="*/ 0 h 297"/>
                  <a:gd name="T26" fmla="*/ 1048 w 1048"/>
                  <a:gd name="T27" fmla="*/ 297 h 29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8" h="297">
                    <a:moveTo>
                      <a:pt x="1048" y="81"/>
                    </a:moveTo>
                    <a:lnTo>
                      <a:pt x="0" y="0"/>
                    </a:lnTo>
                    <a:lnTo>
                      <a:pt x="4" y="136"/>
                    </a:lnTo>
                    <a:lnTo>
                      <a:pt x="49" y="257"/>
                    </a:lnTo>
                    <a:lnTo>
                      <a:pt x="995" y="297"/>
                    </a:lnTo>
                    <a:lnTo>
                      <a:pt x="1025" y="225"/>
                    </a:lnTo>
                    <a:lnTo>
                      <a:pt x="1048" y="81"/>
                    </a:lnTo>
                    <a:close/>
                  </a:path>
                </a:pathLst>
              </a:custGeom>
              <a:solidFill>
                <a:srgbClr val="000000"/>
              </a:solidFill>
              <a:ln w="9525">
                <a:noFill/>
                <a:round/>
                <a:headEnd/>
                <a:tailEnd/>
              </a:ln>
            </p:spPr>
            <p:txBody>
              <a:bodyPr/>
              <a:lstStyle/>
              <a:p>
                <a:endParaRPr lang="en-US"/>
              </a:p>
            </p:txBody>
          </p:sp>
          <p:sp>
            <p:nvSpPr>
              <p:cNvPr id="14501" name="Freeform 178"/>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1046 w 1046"/>
                  <a:gd name="T15" fmla="*/ 80 h 293"/>
                  <a:gd name="T16" fmla="*/ 0 60000 65536"/>
                  <a:gd name="T17" fmla="*/ 0 60000 65536"/>
                  <a:gd name="T18" fmla="*/ 0 60000 65536"/>
                  <a:gd name="T19" fmla="*/ 0 60000 65536"/>
                  <a:gd name="T20" fmla="*/ 0 60000 65536"/>
                  <a:gd name="T21" fmla="*/ 0 60000 65536"/>
                  <a:gd name="T22" fmla="*/ 0 60000 65536"/>
                  <a:gd name="T23" fmla="*/ 0 60000 65536"/>
                  <a:gd name="T24" fmla="*/ 0 w 1046"/>
                  <a:gd name="T25" fmla="*/ 0 h 293"/>
                  <a:gd name="T26" fmla="*/ 1046 w 1046"/>
                  <a:gd name="T27" fmla="*/ 293 h 29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46" h="293">
                    <a:moveTo>
                      <a:pt x="1046" y="80"/>
                    </a:moveTo>
                    <a:lnTo>
                      <a:pt x="0" y="0"/>
                    </a:lnTo>
                    <a:lnTo>
                      <a:pt x="4" y="134"/>
                    </a:lnTo>
                    <a:lnTo>
                      <a:pt x="48" y="253"/>
                    </a:lnTo>
                    <a:lnTo>
                      <a:pt x="993" y="293"/>
                    </a:lnTo>
                    <a:lnTo>
                      <a:pt x="1025" y="220"/>
                    </a:lnTo>
                    <a:lnTo>
                      <a:pt x="1046" y="80"/>
                    </a:lnTo>
                    <a:close/>
                  </a:path>
                </a:pathLst>
              </a:custGeom>
              <a:solidFill>
                <a:srgbClr val="BCBCBC"/>
              </a:solidFill>
              <a:ln w="9525">
                <a:noFill/>
                <a:round/>
                <a:headEnd/>
                <a:tailEnd/>
              </a:ln>
            </p:spPr>
            <p:txBody>
              <a:bodyPr/>
              <a:lstStyle/>
              <a:p>
                <a:endParaRPr lang="en-US"/>
              </a:p>
            </p:txBody>
          </p:sp>
          <p:sp>
            <p:nvSpPr>
              <p:cNvPr id="14502" name="Freeform 179"/>
              <p:cNvSpPr>
                <a:spLocks/>
              </p:cNvSpPr>
              <p:nvPr/>
            </p:nvSpPr>
            <p:spPr bwMode="auto">
              <a:xfrm>
                <a:off x="4794" y="2348"/>
                <a:ext cx="131" cy="36"/>
              </a:xfrm>
              <a:custGeom>
                <a:avLst/>
                <a:gdLst>
                  <a:gd name="T0" fmla="*/ 1046 w 1046"/>
                  <a:gd name="T1" fmla="*/ 80 h 293"/>
                  <a:gd name="T2" fmla="*/ 0 w 1046"/>
                  <a:gd name="T3" fmla="*/ 0 h 293"/>
                  <a:gd name="T4" fmla="*/ 4 w 1046"/>
                  <a:gd name="T5" fmla="*/ 134 h 293"/>
                  <a:gd name="T6" fmla="*/ 48 w 1046"/>
                  <a:gd name="T7" fmla="*/ 253 h 293"/>
                  <a:gd name="T8" fmla="*/ 993 w 1046"/>
                  <a:gd name="T9" fmla="*/ 293 h 293"/>
                  <a:gd name="T10" fmla="*/ 1025 w 1046"/>
                  <a:gd name="T11" fmla="*/ 220 h 293"/>
                  <a:gd name="T12" fmla="*/ 1046 w 1046"/>
                  <a:gd name="T13" fmla="*/ 80 h 293"/>
                  <a:gd name="T14" fmla="*/ 0 60000 65536"/>
                  <a:gd name="T15" fmla="*/ 0 60000 65536"/>
                  <a:gd name="T16" fmla="*/ 0 60000 65536"/>
                  <a:gd name="T17" fmla="*/ 0 60000 65536"/>
                  <a:gd name="T18" fmla="*/ 0 60000 65536"/>
                  <a:gd name="T19" fmla="*/ 0 60000 65536"/>
                  <a:gd name="T20" fmla="*/ 0 60000 65536"/>
                  <a:gd name="T21" fmla="*/ 0 w 1046"/>
                  <a:gd name="T22" fmla="*/ 0 h 293"/>
                  <a:gd name="T23" fmla="*/ 1046 w 1046"/>
                  <a:gd name="T24" fmla="*/ 293 h 2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46" h="293">
                    <a:moveTo>
                      <a:pt x="1046" y="80"/>
                    </a:moveTo>
                    <a:lnTo>
                      <a:pt x="0" y="0"/>
                    </a:lnTo>
                    <a:lnTo>
                      <a:pt x="4" y="134"/>
                    </a:lnTo>
                    <a:lnTo>
                      <a:pt x="48" y="253"/>
                    </a:lnTo>
                    <a:lnTo>
                      <a:pt x="993" y="293"/>
                    </a:lnTo>
                    <a:lnTo>
                      <a:pt x="1025" y="220"/>
                    </a:lnTo>
                    <a:lnTo>
                      <a:pt x="1046" y="80"/>
                    </a:lnTo>
                  </a:path>
                </a:pathLst>
              </a:custGeom>
              <a:noFill/>
              <a:ln w="0">
                <a:solidFill>
                  <a:srgbClr val="000000"/>
                </a:solidFill>
                <a:round/>
                <a:headEnd/>
                <a:tailEnd/>
              </a:ln>
            </p:spPr>
            <p:txBody>
              <a:bodyPr/>
              <a:lstStyle/>
              <a:p>
                <a:endParaRPr lang="en-US"/>
              </a:p>
            </p:txBody>
          </p:sp>
          <p:sp>
            <p:nvSpPr>
              <p:cNvPr id="14503" name="Freeform 180"/>
              <p:cNvSpPr>
                <a:spLocks/>
              </p:cNvSpPr>
              <p:nvPr/>
            </p:nvSpPr>
            <p:spPr bwMode="auto">
              <a:xfrm>
                <a:off x="4794" y="2157"/>
                <a:ext cx="8" cy="11"/>
              </a:xfrm>
              <a:custGeom>
                <a:avLst/>
                <a:gdLst>
                  <a:gd name="T0" fmla="*/ 61 w 61"/>
                  <a:gd name="T1" fmla="*/ 62 h 86"/>
                  <a:gd name="T2" fmla="*/ 6 w 61"/>
                  <a:gd name="T3" fmla="*/ 86 h 86"/>
                  <a:gd name="T4" fmla="*/ 0 w 61"/>
                  <a:gd name="T5" fmla="*/ 0 h 86"/>
                  <a:gd name="T6" fmla="*/ 61 w 61"/>
                  <a:gd name="T7" fmla="*/ 62 h 86"/>
                  <a:gd name="T8" fmla="*/ 61 w 61"/>
                  <a:gd name="T9" fmla="*/ 62 h 86"/>
                  <a:gd name="T10" fmla="*/ 0 60000 65536"/>
                  <a:gd name="T11" fmla="*/ 0 60000 65536"/>
                  <a:gd name="T12" fmla="*/ 0 60000 65536"/>
                  <a:gd name="T13" fmla="*/ 0 60000 65536"/>
                  <a:gd name="T14" fmla="*/ 0 60000 65536"/>
                  <a:gd name="T15" fmla="*/ 0 w 61"/>
                  <a:gd name="T16" fmla="*/ 0 h 86"/>
                  <a:gd name="T17" fmla="*/ 61 w 61"/>
                  <a:gd name="T18" fmla="*/ 86 h 86"/>
                </a:gdLst>
                <a:ahLst/>
                <a:cxnLst>
                  <a:cxn ang="T10">
                    <a:pos x="T0" y="T1"/>
                  </a:cxn>
                  <a:cxn ang="T11">
                    <a:pos x="T2" y="T3"/>
                  </a:cxn>
                  <a:cxn ang="T12">
                    <a:pos x="T4" y="T5"/>
                  </a:cxn>
                  <a:cxn ang="T13">
                    <a:pos x="T6" y="T7"/>
                  </a:cxn>
                  <a:cxn ang="T14">
                    <a:pos x="T8" y="T9"/>
                  </a:cxn>
                </a:cxnLst>
                <a:rect l="T15" t="T16" r="T17" b="T18"/>
                <a:pathLst>
                  <a:path w="61" h="86">
                    <a:moveTo>
                      <a:pt x="61" y="62"/>
                    </a:moveTo>
                    <a:lnTo>
                      <a:pt x="6" y="86"/>
                    </a:lnTo>
                    <a:lnTo>
                      <a:pt x="0" y="0"/>
                    </a:lnTo>
                    <a:lnTo>
                      <a:pt x="61" y="62"/>
                    </a:lnTo>
                    <a:close/>
                  </a:path>
                </a:pathLst>
              </a:custGeom>
              <a:solidFill>
                <a:srgbClr val="000000"/>
              </a:solidFill>
              <a:ln w="9525">
                <a:noFill/>
                <a:round/>
                <a:headEnd/>
                <a:tailEnd/>
              </a:ln>
            </p:spPr>
            <p:txBody>
              <a:bodyPr/>
              <a:lstStyle/>
              <a:p>
                <a:endParaRPr lang="en-US"/>
              </a:p>
            </p:txBody>
          </p:sp>
          <p:sp>
            <p:nvSpPr>
              <p:cNvPr id="14504" name="Freeform 181"/>
              <p:cNvSpPr>
                <a:spLocks/>
              </p:cNvSpPr>
              <p:nvPr/>
            </p:nvSpPr>
            <p:spPr bwMode="auto">
              <a:xfrm>
                <a:off x="4794" y="2157"/>
                <a:ext cx="148" cy="52"/>
              </a:xfrm>
              <a:custGeom>
                <a:avLst/>
                <a:gdLst>
                  <a:gd name="T0" fmla="*/ 0 w 1182"/>
                  <a:gd name="T1" fmla="*/ 0 h 421"/>
                  <a:gd name="T2" fmla="*/ 1116 w 1182"/>
                  <a:gd name="T3" fmla="*/ 367 h 421"/>
                  <a:gd name="T4" fmla="*/ 1182 w 1182"/>
                  <a:gd name="T5" fmla="*/ 421 h 421"/>
                  <a:gd name="T6" fmla="*/ 61 w 1182"/>
                  <a:gd name="T7" fmla="*/ 62 h 421"/>
                  <a:gd name="T8" fmla="*/ 0 w 1182"/>
                  <a:gd name="T9" fmla="*/ 0 h 421"/>
                  <a:gd name="T10" fmla="*/ 0 w 1182"/>
                  <a:gd name="T11" fmla="*/ 0 h 421"/>
                  <a:gd name="T12" fmla="*/ 0 60000 65536"/>
                  <a:gd name="T13" fmla="*/ 0 60000 65536"/>
                  <a:gd name="T14" fmla="*/ 0 60000 65536"/>
                  <a:gd name="T15" fmla="*/ 0 60000 65536"/>
                  <a:gd name="T16" fmla="*/ 0 60000 65536"/>
                  <a:gd name="T17" fmla="*/ 0 60000 65536"/>
                  <a:gd name="T18" fmla="*/ 0 w 1182"/>
                  <a:gd name="T19" fmla="*/ 0 h 421"/>
                  <a:gd name="T20" fmla="*/ 1182 w 1182"/>
                  <a:gd name="T21" fmla="*/ 421 h 421"/>
                </a:gdLst>
                <a:ahLst/>
                <a:cxnLst>
                  <a:cxn ang="T12">
                    <a:pos x="T0" y="T1"/>
                  </a:cxn>
                  <a:cxn ang="T13">
                    <a:pos x="T2" y="T3"/>
                  </a:cxn>
                  <a:cxn ang="T14">
                    <a:pos x="T4" y="T5"/>
                  </a:cxn>
                  <a:cxn ang="T15">
                    <a:pos x="T6" y="T7"/>
                  </a:cxn>
                  <a:cxn ang="T16">
                    <a:pos x="T8" y="T9"/>
                  </a:cxn>
                  <a:cxn ang="T17">
                    <a:pos x="T10" y="T11"/>
                  </a:cxn>
                </a:cxnLst>
                <a:rect l="T18" t="T19" r="T20" b="T21"/>
                <a:pathLst>
                  <a:path w="1182" h="421">
                    <a:moveTo>
                      <a:pt x="0" y="0"/>
                    </a:moveTo>
                    <a:lnTo>
                      <a:pt x="1116" y="367"/>
                    </a:lnTo>
                    <a:lnTo>
                      <a:pt x="1182" y="421"/>
                    </a:lnTo>
                    <a:lnTo>
                      <a:pt x="61" y="62"/>
                    </a:lnTo>
                    <a:lnTo>
                      <a:pt x="0" y="0"/>
                    </a:lnTo>
                    <a:close/>
                  </a:path>
                </a:pathLst>
              </a:custGeom>
              <a:solidFill>
                <a:srgbClr val="000000"/>
              </a:solidFill>
              <a:ln w="9525">
                <a:noFill/>
                <a:round/>
                <a:headEnd/>
                <a:tailEnd/>
              </a:ln>
            </p:spPr>
            <p:txBody>
              <a:bodyPr/>
              <a:lstStyle/>
              <a:p>
                <a:endParaRPr lang="en-US"/>
              </a:p>
            </p:txBody>
          </p:sp>
          <p:sp>
            <p:nvSpPr>
              <p:cNvPr id="14505" name="Freeform 182"/>
              <p:cNvSpPr>
                <a:spLocks/>
              </p:cNvSpPr>
              <p:nvPr/>
            </p:nvSpPr>
            <p:spPr bwMode="auto">
              <a:xfrm>
                <a:off x="4765" y="2155"/>
                <a:ext cx="15" cy="18"/>
              </a:xfrm>
              <a:custGeom>
                <a:avLst/>
                <a:gdLst>
                  <a:gd name="T0" fmla="*/ 117 w 120"/>
                  <a:gd name="T1" fmla="*/ 143 h 145"/>
                  <a:gd name="T2" fmla="*/ 106 w 120"/>
                  <a:gd name="T3" fmla="*/ 140 h 145"/>
                  <a:gd name="T4" fmla="*/ 0 w 120"/>
                  <a:gd name="T5" fmla="*/ 8 h 145"/>
                  <a:gd name="T6" fmla="*/ 15 w 120"/>
                  <a:gd name="T7" fmla="*/ 0 h 145"/>
                  <a:gd name="T8" fmla="*/ 120 w 120"/>
                  <a:gd name="T9" fmla="*/ 132 h 145"/>
                  <a:gd name="T10" fmla="*/ 109 w 120"/>
                  <a:gd name="T11" fmla="*/ 129 h 145"/>
                  <a:gd name="T12" fmla="*/ 117 w 120"/>
                  <a:gd name="T13" fmla="*/ 143 h 145"/>
                  <a:gd name="T14" fmla="*/ 110 w 120"/>
                  <a:gd name="T15" fmla="*/ 145 h 145"/>
                  <a:gd name="T16" fmla="*/ 106 w 120"/>
                  <a:gd name="T17" fmla="*/ 140 h 145"/>
                  <a:gd name="T18" fmla="*/ 117 w 120"/>
                  <a:gd name="T19" fmla="*/ 143 h 1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45"/>
                  <a:gd name="T32" fmla="*/ 120 w 120"/>
                  <a:gd name="T33" fmla="*/ 145 h 1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45">
                    <a:moveTo>
                      <a:pt x="117" y="143"/>
                    </a:moveTo>
                    <a:lnTo>
                      <a:pt x="106" y="140"/>
                    </a:lnTo>
                    <a:lnTo>
                      <a:pt x="0" y="8"/>
                    </a:lnTo>
                    <a:lnTo>
                      <a:pt x="15" y="0"/>
                    </a:lnTo>
                    <a:lnTo>
                      <a:pt x="120" y="132"/>
                    </a:lnTo>
                    <a:lnTo>
                      <a:pt x="109" y="129"/>
                    </a:lnTo>
                    <a:lnTo>
                      <a:pt x="117" y="143"/>
                    </a:lnTo>
                    <a:lnTo>
                      <a:pt x="110" y="145"/>
                    </a:lnTo>
                    <a:lnTo>
                      <a:pt x="106" y="140"/>
                    </a:lnTo>
                    <a:lnTo>
                      <a:pt x="117" y="143"/>
                    </a:lnTo>
                    <a:close/>
                  </a:path>
                </a:pathLst>
              </a:custGeom>
              <a:solidFill>
                <a:srgbClr val="BFBFBF"/>
              </a:solidFill>
              <a:ln w="9525">
                <a:noFill/>
                <a:round/>
                <a:headEnd/>
                <a:tailEnd/>
              </a:ln>
            </p:spPr>
            <p:txBody>
              <a:bodyPr/>
              <a:lstStyle/>
              <a:p>
                <a:endParaRPr lang="en-US"/>
              </a:p>
            </p:txBody>
          </p:sp>
          <p:sp>
            <p:nvSpPr>
              <p:cNvPr id="14506" name="Freeform 183"/>
              <p:cNvSpPr>
                <a:spLocks/>
              </p:cNvSpPr>
              <p:nvPr/>
            </p:nvSpPr>
            <p:spPr bwMode="auto">
              <a:xfrm>
                <a:off x="4779" y="2166"/>
                <a:ext cx="11" cy="7"/>
              </a:xfrm>
              <a:custGeom>
                <a:avLst/>
                <a:gdLst>
                  <a:gd name="T0" fmla="*/ 86 w 90"/>
                  <a:gd name="T1" fmla="*/ 7 h 52"/>
                  <a:gd name="T2" fmla="*/ 90 w 90"/>
                  <a:gd name="T3" fmla="*/ 15 h 52"/>
                  <a:gd name="T4" fmla="*/ 8 w 90"/>
                  <a:gd name="T5" fmla="*/ 52 h 52"/>
                  <a:gd name="T6" fmla="*/ 0 w 90"/>
                  <a:gd name="T7" fmla="*/ 38 h 52"/>
                  <a:gd name="T8" fmla="*/ 82 w 90"/>
                  <a:gd name="T9" fmla="*/ 0 h 52"/>
                  <a:gd name="T10" fmla="*/ 86 w 90"/>
                  <a:gd name="T11" fmla="*/ 7 h 52"/>
                  <a:gd name="T12" fmla="*/ 0 60000 65536"/>
                  <a:gd name="T13" fmla="*/ 0 60000 65536"/>
                  <a:gd name="T14" fmla="*/ 0 60000 65536"/>
                  <a:gd name="T15" fmla="*/ 0 60000 65536"/>
                  <a:gd name="T16" fmla="*/ 0 60000 65536"/>
                  <a:gd name="T17" fmla="*/ 0 60000 65536"/>
                  <a:gd name="T18" fmla="*/ 0 w 90"/>
                  <a:gd name="T19" fmla="*/ 0 h 52"/>
                  <a:gd name="T20" fmla="*/ 90 w 90"/>
                  <a:gd name="T21" fmla="*/ 52 h 52"/>
                </a:gdLst>
                <a:ahLst/>
                <a:cxnLst>
                  <a:cxn ang="T12">
                    <a:pos x="T0" y="T1"/>
                  </a:cxn>
                  <a:cxn ang="T13">
                    <a:pos x="T2" y="T3"/>
                  </a:cxn>
                  <a:cxn ang="T14">
                    <a:pos x="T4" y="T5"/>
                  </a:cxn>
                  <a:cxn ang="T15">
                    <a:pos x="T6" y="T7"/>
                  </a:cxn>
                  <a:cxn ang="T16">
                    <a:pos x="T8" y="T9"/>
                  </a:cxn>
                  <a:cxn ang="T17">
                    <a:pos x="T10" y="T11"/>
                  </a:cxn>
                </a:cxnLst>
                <a:rect l="T18" t="T19" r="T20" b="T21"/>
                <a:pathLst>
                  <a:path w="90" h="52">
                    <a:moveTo>
                      <a:pt x="86" y="7"/>
                    </a:moveTo>
                    <a:lnTo>
                      <a:pt x="90" y="15"/>
                    </a:lnTo>
                    <a:lnTo>
                      <a:pt x="8" y="52"/>
                    </a:lnTo>
                    <a:lnTo>
                      <a:pt x="0" y="38"/>
                    </a:lnTo>
                    <a:lnTo>
                      <a:pt x="82" y="0"/>
                    </a:lnTo>
                    <a:lnTo>
                      <a:pt x="86" y="7"/>
                    </a:lnTo>
                    <a:close/>
                  </a:path>
                </a:pathLst>
              </a:custGeom>
              <a:solidFill>
                <a:srgbClr val="BFBFBF"/>
              </a:solidFill>
              <a:ln w="9525">
                <a:noFill/>
                <a:round/>
                <a:headEnd/>
                <a:tailEnd/>
              </a:ln>
            </p:spPr>
            <p:txBody>
              <a:bodyPr/>
              <a:lstStyle/>
              <a:p>
                <a:endParaRPr lang="en-US"/>
              </a:p>
            </p:txBody>
          </p:sp>
          <p:sp>
            <p:nvSpPr>
              <p:cNvPr id="14507" name="Freeform 184"/>
              <p:cNvSpPr>
                <a:spLocks/>
              </p:cNvSpPr>
              <p:nvPr/>
            </p:nvSpPr>
            <p:spPr bwMode="auto">
              <a:xfrm>
                <a:off x="4765" y="2215"/>
                <a:ext cx="15" cy="15"/>
              </a:xfrm>
              <a:custGeom>
                <a:avLst/>
                <a:gdLst>
                  <a:gd name="T0" fmla="*/ 116 w 118"/>
                  <a:gd name="T1" fmla="*/ 116 h 118"/>
                  <a:gd name="T2" fmla="*/ 106 w 118"/>
                  <a:gd name="T3" fmla="*/ 114 h 118"/>
                  <a:gd name="T4" fmla="*/ 0 w 118"/>
                  <a:gd name="T5" fmla="*/ 10 h 118"/>
                  <a:gd name="T6" fmla="*/ 13 w 118"/>
                  <a:gd name="T7" fmla="*/ 0 h 118"/>
                  <a:gd name="T8" fmla="*/ 118 w 118"/>
                  <a:gd name="T9" fmla="*/ 103 h 118"/>
                  <a:gd name="T10" fmla="*/ 108 w 118"/>
                  <a:gd name="T11" fmla="*/ 101 h 118"/>
                  <a:gd name="T12" fmla="*/ 116 w 118"/>
                  <a:gd name="T13" fmla="*/ 116 h 118"/>
                  <a:gd name="T14" fmla="*/ 110 w 118"/>
                  <a:gd name="T15" fmla="*/ 118 h 118"/>
                  <a:gd name="T16" fmla="*/ 106 w 118"/>
                  <a:gd name="T17" fmla="*/ 114 h 118"/>
                  <a:gd name="T18" fmla="*/ 116 w 118"/>
                  <a:gd name="T19" fmla="*/ 116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
                  <a:gd name="T31" fmla="*/ 0 h 118"/>
                  <a:gd name="T32" fmla="*/ 118 w 118"/>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 h="118">
                    <a:moveTo>
                      <a:pt x="116" y="116"/>
                    </a:moveTo>
                    <a:lnTo>
                      <a:pt x="106" y="114"/>
                    </a:lnTo>
                    <a:lnTo>
                      <a:pt x="0" y="10"/>
                    </a:lnTo>
                    <a:lnTo>
                      <a:pt x="13" y="0"/>
                    </a:lnTo>
                    <a:lnTo>
                      <a:pt x="118" y="103"/>
                    </a:lnTo>
                    <a:lnTo>
                      <a:pt x="108" y="101"/>
                    </a:lnTo>
                    <a:lnTo>
                      <a:pt x="116" y="116"/>
                    </a:lnTo>
                    <a:lnTo>
                      <a:pt x="110" y="118"/>
                    </a:lnTo>
                    <a:lnTo>
                      <a:pt x="106" y="114"/>
                    </a:lnTo>
                    <a:lnTo>
                      <a:pt x="116" y="116"/>
                    </a:lnTo>
                    <a:close/>
                  </a:path>
                </a:pathLst>
              </a:custGeom>
              <a:solidFill>
                <a:srgbClr val="BFBFBF"/>
              </a:solidFill>
              <a:ln w="9525">
                <a:noFill/>
                <a:round/>
                <a:headEnd/>
                <a:tailEnd/>
              </a:ln>
            </p:spPr>
            <p:txBody>
              <a:bodyPr/>
              <a:lstStyle/>
              <a:p>
                <a:endParaRPr lang="en-US"/>
              </a:p>
            </p:txBody>
          </p:sp>
          <p:sp>
            <p:nvSpPr>
              <p:cNvPr id="14508" name="Freeform 185"/>
              <p:cNvSpPr>
                <a:spLocks/>
              </p:cNvSpPr>
              <p:nvPr/>
            </p:nvSpPr>
            <p:spPr bwMode="auto">
              <a:xfrm>
                <a:off x="4779" y="2223"/>
                <a:ext cx="11" cy="6"/>
              </a:xfrm>
              <a:custGeom>
                <a:avLst/>
                <a:gdLst>
                  <a:gd name="T0" fmla="*/ 86 w 90"/>
                  <a:gd name="T1" fmla="*/ 8 h 55"/>
                  <a:gd name="T2" fmla="*/ 90 w 90"/>
                  <a:gd name="T3" fmla="*/ 15 h 55"/>
                  <a:gd name="T4" fmla="*/ 8 w 90"/>
                  <a:gd name="T5" fmla="*/ 55 h 55"/>
                  <a:gd name="T6" fmla="*/ 0 w 90"/>
                  <a:gd name="T7" fmla="*/ 40 h 55"/>
                  <a:gd name="T8" fmla="*/ 82 w 90"/>
                  <a:gd name="T9" fmla="*/ 0 h 55"/>
                  <a:gd name="T10" fmla="*/ 86 w 90"/>
                  <a:gd name="T11" fmla="*/ 8 h 55"/>
                  <a:gd name="T12" fmla="*/ 0 60000 65536"/>
                  <a:gd name="T13" fmla="*/ 0 60000 65536"/>
                  <a:gd name="T14" fmla="*/ 0 60000 65536"/>
                  <a:gd name="T15" fmla="*/ 0 60000 65536"/>
                  <a:gd name="T16" fmla="*/ 0 60000 65536"/>
                  <a:gd name="T17" fmla="*/ 0 60000 65536"/>
                  <a:gd name="T18" fmla="*/ 0 w 90"/>
                  <a:gd name="T19" fmla="*/ 0 h 55"/>
                  <a:gd name="T20" fmla="*/ 90 w 90"/>
                  <a:gd name="T21" fmla="*/ 55 h 55"/>
                </a:gdLst>
                <a:ahLst/>
                <a:cxnLst>
                  <a:cxn ang="T12">
                    <a:pos x="T0" y="T1"/>
                  </a:cxn>
                  <a:cxn ang="T13">
                    <a:pos x="T2" y="T3"/>
                  </a:cxn>
                  <a:cxn ang="T14">
                    <a:pos x="T4" y="T5"/>
                  </a:cxn>
                  <a:cxn ang="T15">
                    <a:pos x="T6" y="T7"/>
                  </a:cxn>
                  <a:cxn ang="T16">
                    <a:pos x="T8" y="T9"/>
                  </a:cxn>
                  <a:cxn ang="T17">
                    <a:pos x="T10" y="T11"/>
                  </a:cxn>
                </a:cxnLst>
                <a:rect l="T18" t="T19" r="T20" b="T21"/>
                <a:pathLst>
                  <a:path w="90" h="55">
                    <a:moveTo>
                      <a:pt x="86" y="8"/>
                    </a:moveTo>
                    <a:lnTo>
                      <a:pt x="90" y="15"/>
                    </a:lnTo>
                    <a:lnTo>
                      <a:pt x="8" y="55"/>
                    </a:lnTo>
                    <a:lnTo>
                      <a:pt x="0" y="40"/>
                    </a:lnTo>
                    <a:lnTo>
                      <a:pt x="82" y="0"/>
                    </a:lnTo>
                    <a:lnTo>
                      <a:pt x="86" y="8"/>
                    </a:lnTo>
                    <a:close/>
                  </a:path>
                </a:pathLst>
              </a:custGeom>
              <a:solidFill>
                <a:srgbClr val="BFBFBF"/>
              </a:solidFill>
              <a:ln w="9525">
                <a:noFill/>
                <a:round/>
                <a:headEnd/>
                <a:tailEnd/>
              </a:ln>
            </p:spPr>
            <p:txBody>
              <a:bodyPr/>
              <a:lstStyle/>
              <a:p>
                <a:endParaRPr lang="en-US"/>
              </a:p>
            </p:txBody>
          </p:sp>
          <p:sp>
            <p:nvSpPr>
              <p:cNvPr id="14509" name="Freeform 186"/>
              <p:cNvSpPr>
                <a:spLocks/>
              </p:cNvSpPr>
              <p:nvPr/>
            </p:nvSpPr>
            <p:spPr bwMode="auto">
              <a:xfrm>
                <a:off x="4773" y="2223"/>
                <a:ext cx="6" cy="9"/>
              </a:xfrm>
              <a:custGeom>
                <a:avLst/>
                <a:gdLst>
                  <a:gd name="T0" fmla="*/ 20 w 47"/>
                  <a:gd name="T1" fmla="*/ 70 h 70"/>
                  <a:gd name="T2" fmla="*/ 17 w 47"/>
                  <a:gd name="T3" fmla="*/ 68 h 70"/>
                  <a:gd name="T4" fmla="*/ 14 w 47"/>
                  <a:gd name="T5" fmla="*/ 67 h 70"/>
                  <a:gd name="T6" fmla="*/ 11 w 47"/>
                  <a:gd name="T7" fmla="*/ 64 h 70"/>
                  <a:gd name="T8" fmla="*/ 8 w 47"/>
                  <a:gd name="T9" fmla="*/ 61 h 70"/>
                  <a:gd name="T10" fmla="*/ 6 w 47"/>
                  <a:gd name="T11" fmla="*/ 58 h 70"/>
                  <a:gd name="T12" fmla="*/ 4 w 47"/>
                  <a:gd name="T13" fmla="*/ 54 h 70"/>
                  <a:gd name="T14" fmla="*/ 2 w 47"/>
                  <a:gd name="T15" fmla="*/ 50 h 70"/>
                  <a:gd name="T16" fmla="*/ 1 w 47"/>
                  <a:gd name="T17" fmla="*/ 44 h 70"/>
                  <a:gd name="T18" fmla="*/ 0 w 47"/>
                  <a:gd name="T19" fmla="*/ 39 h 70"/>
                  <a:gd name="T20" fmla="*/ 0 w 47"/>
                  <a:gd name="T21" fmla="*/ 34 h 70"/>
                  <a:gd name="T22" fmla="*/ 0 w 47"/>
                  <a:gd name="T23" fmla="*/ 31 h 70"/>
                  <a:gd name="T24" fmla="*/ 0 w 47"/>
                  <a:gd name="T25" fmla="*/ 26 h 70"/>
                  <a:gd name="T26" fmla="*/ 1 w 47"/>
                  <a:gd name="T27" fmla="*/ 21 h 70"/>
                  <a:gd name="T28" fmla="*/ 3 w 47"/>
                  <a:gd name="T29" fmla="*/ 16 h 70"/>
                  <a:gd name="T30" fmla="*/ 5 w 47"/>
                  <a:gd name="T31" fmla="*/ 13 h 70"/>
                  <a:gd name="T32" fmla="*/ 7 w 47"/>
                  <a:gd name="T33" fmla="*/ 9 h 70"/>
                  <a:gd name="T34" fmla="*/ 10 w 47"/>
                  <a:gd name="T35" fmla="*/ 6 h 70"/>
                  <a:gd name="T36" fmla="*/ 12 w 47"/>
                  <a:gd name="T37" fmla="*/ 4 h 70"/>
                  <a:gd name="T38" fmla="*/ 16 w 47"/>
                  <a:gd name="T39" fmla="*/ 2 h 70"/>
                  <a:gd name="T40" fmla="*/ 19 w 47"/>
                  <a:gd name="T41" fmla="*/ 1 h 70"/>
                  <a:gd name="T42" fmla="*/ 23 w 47"/>
                  <a:gd name="T43" fmla="*/ 0 h 70"/>
                  <a:gd name="T44" fmla="*/ 25 w 47"/>
                  <a:gd name="T45" fmla="*/ 1 h 70"/>
                  <a:gd name="T46" fmla="*/ 28 w 47"/>
                  <a:gd name="T47" fmla="*/ 2 h 70"/>
                  <a:gd name="T48" fmla="*/ 31 w 47"/>
                  <a:gd name="T49" fmla="*/ 3 h 70"/>
                  <a:gd name="T50" fmla="*/ 34 w 47"/>
                  <a:gd name="T51" fmla="*/ 5 h 70"/>
                  <a:gd name="T52" fmla="*/ 38 w 47"/>
                  <a:gd name="T53" fmla="*/ 8 h 70"/>
                  <a:gd name="T54" fmla="*/ 40 w 47"/>
                  <a:gd name="T55" fmla="*/ 11 h 70"/>
                  <a:gd name="T56" fmla="*/ 42 w 47"/>
                  <a:gd name="T57" fmla="*/ 15 h 70"/>
                  <a:gd name="T58" fmla="*/ 44 w 47"/>
                  <a:gd name="T59" fmla="*/ 19 h 70"/>
                  <a:gd name="T60" fmla="*/ 45 w 47"/>
                  <a:gd name="T61" fmla="*/ 25 h 70"/>
                  <a:gd name="T62" fmla="*/ 46 w 47"/>
                  <a:gd name="T63" fmla="*/ 30 h 70"/>
                  <a:gd name="T64" fmla="*/ 47 w 47"/>
                  <a:gd name="T65" fmla="*/ 34 h 70"/>
                  <a:gd name="T66" fmla="*/ 46 w 47"/>
                  <a:gd name="T67" fmla="*/ 38 h 70"/>
                  <a:gd name="T68" fmla="*/ 46 w 47"/>
                  <a:gd name="T69" fmla="*/ 43 h 70"/>
                  <a:gd name="T70" fmla="*/ 45 w 47"/>
                  <a:gd name="T71" fmla="*/ 48 h 70"/>
                  <a:gd name="T72" fmla="*/ 43 w 47"/>
                  <a:gd name="T73" fmla="*/ 53 h 70"/>
                  <a:gd name="T74" fmla="*/ 41 w 47"/>
                  <a:gd name="T75" fmla="*/ 57 h 70"/>
                  <a:gd name="T76" fmla="*/ 39 w 47"/>
                  <a:gd name="T77" fmla="*/ 60 h 70"/>
                  <a:gd name="T78" fmla="*/ 35 w 47"/>
                  <a:gd name="T79" fmla="*/ 63 h 70"/>
                  <a:gd name="T80" fmla="*/ 32 w 47"/>
                  <a:gd name="T81" fmla="*/ 66 h 70"/>
                  <a:gd name="T82" fmla="*/ 29 w 47"/>
                  <a:gd name="T83" fmla="*/ 68 h 70"/>
                  <a:gd name="T84" fmla="*/ 26 w 47"/>
                  <a:gd name="T85" fmla="*/ 70 h 70"/>
                  <a:gd name="T86" fmla="*/ 23 w 47"/>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7"/>
                  <a:gd name="T133" fmla="*/ 0 h 70"/>
                  <a:gd name="T134" fmla="*/ 47 w 47"/>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7" h="70">
                    <a:moveTo>
                      <a:pt x="23" y="70"/>
                    </a:moveTo>
                    <a:lnTo>
                      <a:pt x="21" y="70"/>
                    </a:lnTo>
                    <a:lnTo>
                      <a:pt x="20" y="70"/>
                    </a:lnTo>
                    <a:lnTo>
                      <a:pt x="19" y="70"/>
                    </a:lnTo>
                    <a:lnTo>
                      <a:pt x="18" y="70"/>
                    </a:lnTo>
                    <a:lnTo>
                      <a:pt x="17" y="68"/>
                    </a:lnTo>
                    <a:lnTo>
                      <a:pt x="16" y="68"/>
                    </a:lnTo>
                    <a:lnTo>
                      <a:pt x="15" y="67"/>
                    </a:lnTo>
                    <a:lnTo>
                      <a:pt x="14" y="67"/>
                    </a:lnTo>
                    <a:lnTo>
                      <a:pt x="12" y="66"/>
                    </a:lnTo>
                    <a:lnTo>
                      <a:pt x="12" y="65"/>
                    </a:lnTo>
                    <a:lnTo>
                      <a:pt x="11" y="64"/>
                    </a:lnTo>
                    <a:lnTo>
                      <a:pt x="10" y="63"/>
                    </a:lnTo>
                    <a:lnTo>
                      <a:pt x="9" y="63"/>
                    </a:lnTo>
                    <a:lnTo>
                      <a:pt x="8" y="61"/>
                    </a:lnTo>
                    <a:lnTo>
                      <a:pt x="7" y="60"/>
                    </a:lnTo>
                    <a:lnTo>
                      <a:pt x="6" y="59"/>
                    </a:lnTo>
                    <a:lnTo>
                      <a:pt x="6" y="58"/>
                    </a:lnTo>
                    <a:lnTo>
                      <a:pt x="5" y="57"/>
                    </a:lnTo>
                    <a:lnTo>
                      <a:pt x="4" y="56"/>
                    </a:lnTo>
                    <a:lnTo>
                      <a:pt x="4" y="54"/>
                    </a:lnTo>
                    <a:lnTo>
                      <a:pt x="3" y="53"/>
                    </a:lnTo>
                    <a:lnTo>
                      <a:pt x="2" y="51"/>
                    </a:lnTo>
                    <a:lnTo>
                      <a:pt x="2" y="50"/>
                    </a:lnTo>
                    <a:lnTo>
                      <a:pt x="1" y="48"/>
                    </a:lnTo>
                    <a:lnTo>
                      <a:pt x="1" y="47"/>
                    </a:lnTo>
                    <a:lnTo>
                      <a:pt x="1" y="44"/>
                    </a:lnTo>
                    <a:lnTo>
                      <a:pt x="0" y="43"/>
                    </a:lnTo>
                    <a:lnTo>
                      <a:pt x="0" y="41"/>
                    </a:lnTo>
                    <a:lnTo>
                      <a:pt x="0" y="39"/>
                    </a:lnTo>
                    <a:lnTo>
                      <a:pt x="0" y="38"/>
                    </a:lnTo>
                    <a:lnTo>
                      <a:pt x="0" y="36"/>
                    </a:lnTo>
                    <a:lnTo>
                      <a:pt x="0" y="34"/>
                    </a:lnTo>
                    <a:lnTo>
                      <a:pt x="0" y="33"/>
                    </a:lnTo>
                    <a:lnTo>
                      <a:pt x="0" y="31"/>
                    </a:lnTo>
                    <a:lnTo>
                      <a:pt x="0" y="30"/>
                    </a:lnTo>
                    <a:lnTo>
                      <a:pt x="0" y="28"/>
                    </a:lnTo>
                    <a:lnTo>
                      <a:pt x="0" y="26"/>
                    </a:lnTo>
                    <a:lnTo>
                      <a:pt x="1" y="25"/>
                    </a:lnTo>
                    <a:lnTo>
                      <a:pt x="1" y="23"/>
                    </a:lnTo>
                    <a:lnTo>
                      <a:pt x="1" y="21"/>
                    </a:lnTo>
                    <a:lnTo>
                      <a:pt x="2" y="19"/>
                    </a:lnTo>
                    <a:lnTo>
                      <a:pt x="2" y="18"/>
                    </a:lnTo>
                    <a:lnTo>
                      <a:pt x="3" y="16"/>
                    </a:lnTo>
                    <a:lnTo>
                      <a:pt x="4" y="15"/>
                    </a:lnTo>
                    <a:lnTo>
                      <a:pt x="4" y="14"/>
                    </a:lnTo>
                    <a:lnTo>
                      <a:pt x="5" y="13"/>
                    </a:lnTo>
                    <a:lnTo>
                      <a:pt x="6" y="11"/>
                    </a:lnTo>
                    <a:lnTo>
                      <a:pt x="6" y="10"/>
                    </a:lnTo>
                    <a:lnTo>
                      <a:pt x="7" y="9"/>
                    </a:lnTo>
                    <a:lnTo>
                      <a:pt x="8" y="8"/>
                    </a:lnTo>
                    <a:lnTo>
                      <a:pt x="9" y="7"/>
                    </a:lnTo>
                    <a:lnTo>
                      <a:pt x="10" y="6"/>
                    </a:lnTo>
                    <a:lnTo>
                      <a:pt x="11" y="5"/>
                    </a:lnTo>
                    <a:lnTo>
                      <a:pt x="12" y="5"/>
                    </a:lnTo>
                    <a:lnTo>
                      <a:pt x="12" y="4"/>
                    </a:lnTo>
                    <a:lnTo>
                      <a:pt x="14" y="3"/>
                    </a:lnTo>
                    <a:lnTo>
                      <a:pt x="15" y="3"/>
                    </a:lnTo>
                    <a:lnTo>
                      <a:pt x="16" y="2"/>
                    </a:lnTo>
                    <a:lnTo>
                      <a:pt x="17" y="2"/>
                    </a:lnTo>
                    <a:lnTo>
                      <a:pt x="18" y="1"/>
                    </a:lnTo>
                    <a:lnTo>
                      <a:pt x="19" y="1"/>
                    </a:lnTo>
                    <a:lnTo>
                      <a:pt x="20" y="1"/>
                    </a:lnTo>
                    <a:lnTo>
                      <a:pt x="21" y="1"/>
                    </a:lnTo>
                    <a:lnTo>
                      <a:pt x="23" y="0"/>
                    </a:lnTo>
                    <a:lnTo>
                      <a:pt x="24" y="1"/>
                    </a:lnTo>
                    <a:lnTo>
                      <a:pt x="25" y="1"/>
                    </a:lnTo>
                    <a:lnTo>
                      <a:pt x="26" y="1"/>
                    </a:lnTo>
                    <a:lnTo>
                      <a:pt x="27" y="1"/>
                    </a:lnTo>
                    <a:lnTo>
                      <a:pt x="28" y="2"/>
                    </a:lnTo>
                    <a:lnTo>
                      <a:pt x="29" y="2"/>
                    </a:lnTo>
                    <a:lnTo>
                      <a:pt x="30" y="3"/>
                    </a:lnTo>
                    <a:lnTo>
                      <a:pt x="31" y="3"/>
                    </a:lnTo>
                    <a:lnTo>
                      <a:pt x="32" y="4"/>
                    </a:lnTo>
                    <a:lnTo>
                      <a:pt x="33" y="5"/>
                    </a:lnTo>
                    <a:lnTo>
                      <a:pt x="34" y="5"/>
                    </a:lnTo>
                    <a:lnTo>
                      <a:pt x="35" y="6"/>
                    </a:lnTo>
                    <a:lnTo>
                      <a:pt x="37" y="7"/>
                    </a:lnTo>
                    <a:lnTo>
                      <a:pt x="38" y="8"/>
                    </a:lnTo>
                    <a:lnTo>
                      <a:pt x="39" y="9"/>
                    </a:lnTo>
                    <a:lnTo>
                      <a:pt x="40" y="10"/>
                    </a:lnTo>
                    <a:lnTo>
                      <a:pt x="40" y="11"/>
                    </a:lnTo>
                    <a:lnTo>
                      <a:pt x="41" y="13"/>
                    </a:lnTo>
                    <a:lnTo>
                      <a:pt x="42" y="14"/>
                    </a:lnTo>
                    <a:lnTo>
                      <a:pt x="42" y="15"/>
                    </a:lnTo>
                    <a:lnTo>
                      <a:pt x="43" y="16"/>
                    </a:lnTo>
                    <a:lnTo>
                      <a:pt x="44" y="18"/>
                    </a:lnTo>
                    <a:lnTo>
                      <a:pt x="44" y="19"/>
                    </a:lnTo>
                    <a:lnTo>
                      <a:pt x="45" y="21"/>
                    </a:lnTo>
                    <a:lnTo>
                      <a:pt x="45" y="23"/>
                    </a:lnTo>
                    <a:lnTo>
                      <a:pt x="45" y="25"/>
                    </a:lnTo>
                    <a:lnTo>
                      <a:pt x="46" y="26"/>
                    </a:lnTo>
                    <a:lnTo>
                      <a:pt x="46" y="28"/>
                    </a:lnTo>
                    <a:lnTo>
                      <a:pt x="46" y="30"/>
                    </a:lnTo>
                    <a:lnTo>
                      <a:pt x="46" y="31"/>
                    </a:lnTo>
                    <a:lnTo>
                      <a:pt x="46" y="33"/>
                    </a:lnTo>
                    <a:lnTo>
                      <a:pt x="47" y="34"/>
                    </a:lnTo>
                    <a:lnTo>
                      <a:pt x="46" y="36"/>
                    </a:lnTo>
                    <a:lnTo>
                      <a:pt x="46" y="38"/>
                    </a:lnTo>
                    <a:lnTo>
                      <a:pt x="46" y="39"/>
                    </a:lnTo>
                    <a:lnTo>
                      <a:pt x="46" y="41"/>
                    </a:lnTo>
                    <a:lnTo>
                      <a:pt x="46" y="43"/>
                    </a:lnTo>
                    <a:lnTo>
                      <a:pt x="45" y="44"/>
                    </a:lnTo>
                    <a:lnTo>
                      <a:pt x="45" y="47"/>
                    </a:lnTo>
                    <a:lnTo>
                      <a:pt x="45" y="48"/>
                    </a:lnTo>
                    <a:lnTo>
                      <a:pt x="44" y="50"/>
                    </a:lnTo>
                    <a:lnTo>
                      <a:pt x="44" y="51"/>
                    </a:lnTo>
                    <a:lnTo>
                      <a:pt x="43" y="53"/>
                    </a:lnTo>
                    <a:lnTo>
                      <a:pt x="42" y="54"/>
                    </a:lnTo>
                    <a:lnTo>
                      <a:pt x="42" y="56"/>
                    </a:lnTo>
                    <a:lnTo>
                      <a:pt x="41" y="57"/>
                    </a:lnTo>
                    <a:lnTo>
                      <a:pt x="40" y="58"/>
                    </a:lnTo>
                    <a:lnTo>
                      <a:pt x="40" y="59"/>
                    </a:lnTo>
                    <a:lnTo>
                      <a:pt x="39" y="60"/>
                    </a:lnTo>
                    <a:lnTo>
                      <a:pt x="38" y="61"/>
                    </a:lnTo>
                    <a:lnTo>
                      <a:pt x="37" y="63"/>
                    </a:lnTo>
                    <a:lnTo>
                      <a:pt x="35" y="63"/>
                    </a:lnTo>
                    <a:lnTo>
                      <a:pt x="34" y="64"/>
                    </a:lnTo>
                    <a:lnTo>
                      <a:pt x="33" y="65"/>
                    </a:lnTo>
                    <a:lnTo>
                      <a:pt x="32" y="66"/>
                    </a:lnTo>
                    <a:lnTo>
                      <a:pt x="31" y="67"/>
                    </a:lnTo>
                    <a:lnTo>
                      <a:pt x="30" y="67"/>
                    </a:lnTo>
                    <a:lnTo>
                      <a:pt x="29" y="68"/>
                    </a:lnTo>
                    <a:lnTo>
                      <a:pt x="28" y="68"/>
                    </a:lnTo>
                    <a:lnTo>
                      <a:pt x="27" y="70"/>
                    </a:lnTo>
                    <a:lnTo>
                      <a:pt x="26" y="70"/>
                    </a:lnTo>
                    <a:lnTo>
                      <a:pt x="25" y="70"/>
                    </a:lnTo>
                    <a:lnTo>
                      <a:pt x="24" y="70"/>
                    </a:lnTo>
                    <a:lnTo>
                      <a:pt x="23" y="70"/>
                    </a:lnTo>
                    <a:close/>
                  </a:path>
                </a:pathLst>
              </a:custGeom>
              <a:solidFill>
                <a:srgbClr val="898989"/>
              </a:solidFill>
              <a:ln w="9525">
                <a:noFill/>
                <a:round/>
                <a:headEnd/>
                <a:tailEnd/>
              </a:ln>
            </p:spPr>
            <p:txBody>
              <a:bodyPr/>
              <a:lstStyle/>
              <a:p>
                <a:endParaRPr lang="en-US"/>
              </a:p>
            </p:txBody>
          </p:sp>
          <p:sp>
            <p:nvSpPr>
              <p:cNvPr id="14510" name="Freeform 187"/>
              <p:cNvSpPr>
                <a:spLocks/>
              </p:cNvSpPr>
              <p:nvPr/>
            </p:nvSpPr>
            <p:spPr bwMode="auto">
              <a:xfrm>
                <a:off x="4776" y="2219"/>
                <a:ext cx="3" cy="5"/>
              </a:xfrm>
              <a:custGeom>
                <a:avLst/>
                <a:gdLst>
                  <a:gd name="T0" fmla="*/ 11 w 20"/>
                  <a:gd name="T1" fmla="*/ 0 h 38"/>
                  <a:gd name="T2" fmla="*/ 20 w 20"/>
                  <a:gd name="T3" fmla="*/ 0 h 38"/>
                  <a:gd name="T4" fmla="*/ 17 w 20"/>
                  <a:gd name="T5" fmla="*/ 38 h 38"/>
                  <a:gd name="T6" fmla="*/ 0 w 20"/>
                  <a:gd name="T7" fmla="*/ 38 h 38"/>
                  <a:gd name="T8" fmla="*/ 3 w 20"/>
                  <a:gd name="T9" fmla="*/ 0 h 38"/>
                  <a:gd name="T10" fmla="*/ 11 w 20"/>
                  <a:gd name="T11" fmla="*/ 0 h 38"/>
                  <a:gd name="T12" fmla="*/ 0 60000 65536"/>
                  <a:gd name="T13" fmla="*/ 0 60000 65536"/>
                  <a:gd name="T14" fmla="*/ 0 60000 65536"/>
                  <a:gd name="T15" fmla="*/ 0 60000 65536"/>
                  <a:gd name="T16" fmla="*/ 0 60000 65536"/>
                  <a:gd name="T17" fmla="*/ 0 60000 65536"/>
                  <a:gd name="T18" fmla="*/ 0 w 20"/>
                  <a:gd name="T19" fmla="*/ 0 h 38"/>
                  <a:gd name="T20" fmla="*/ 20 w 20"/>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20" h="38">
                    <a:moveTo>
                      <a:pt x="11" y="0"/>
                    </a:moveTo>
                    <a:lnTo>
                      <a:pt x="20" y="0"/>
                    </a:lnTo>
                    <a:lnTo>
                      <a:pt x="17" y="38"/>
                    </a:lnTo>
                    <a:lnTo>
                      <a:pt x="0" y="38"/>
                    </a:lnTo>
                    <a:lnTo>
                      <a:pt x="3" y="0"/>
                    </a:lnTo>
                    <a:lnTo>
                      <a:pt x="11" y="0"/>
                    </a:lnTo>
                    <a:close/>
                  </a:path>
                </a:pathLst>
              </a:custGeom>
              <a:solidFill>
                <a:srgbClr val="BFBFBF"/>
              </a:solidFill>
              <a:ln w="9525">
                <a:noFill/>
                <a:round/>
                <a:headEnd/>
                <a:tailEnd/>
              </a:ln>
            </p:spPr>
            <p:txBody>
              <a:bodyPr/>
              <a:lstStyle/>
              <a:p>
                <a:endParaRPr lang="en-US"/>
              </a:p>
            </p:txBody>
          </p:sp>
          <p:sp>
            <p:nvSpPr>
              <p:cNvPr id="14511" name="Freeform 188"/>
              <p:cNvSpPr>
                <a:spLocks/>
              </p:cNvSpPr>
              <p:nvPr/>
            </p:nvSpPr>
            <p:spPr bwMode="auto">
              <a:xfrm>
                <a:off x="4775" y="2223"/>
                <a:ext cx="5" cy="8"/>
              </a:xfrm>
              <a:custGeom>
                <a:avLst/>
                <a:gdLst>
                  <a:gd name="T0" fmla="*/ 21 w 48"/>
                  <a:gd name="T1" fmla="*/ 70 h 70"/>
                  <a:gd name="T2" fmla="*/ 18 w 48"/>
                  <a:gd name="T3" fmla="*/ 69 h 70"/>
                  <a:gd name="T4" fmla="*/ 15 w 48"/>
                  <a:gd name="T5" fmla="*/ 68 h 70"/>
                  <a:gd name="T6" fmla="*/ 12 w 48"/>
                  <a:gd name="T7" fmla="*/ 66 h 70"/>
                  <a:gd name="T8" fmla="*/ 9 w 48"/>
                  <a:gd name="T9" fmla="*/ 63 h 70"/>
                  <a:gd name="T10" fmla="*/ 7 w 48"/>
                  <a:gd name="T11" fmla="*/ 60 h 70"/>
                  <a:gd name="T12" fmla="*/ 5 w 48"/>
                  <a:gd name="T13" fmla="*/ 56 h 70"/>
                  <a:gd name="T14" fmla="*/ 3 w 48"/>
                  <a:gd name="T15" fmla="*/ 52 h 70"/>
                  <a:gd name="T16" fmla="*/ 1 w 48"/>
                  <a:gd name="T17" fmla="*/ 46 h 70"/>
                  <a:gd name="T18" fmla="*/ 0 w 48"/>
                  <a:gd name="T19" fmla="*/ 41 h 70"/>
                  <a:gd name="T20" fmla="*/ 0 w 48"/>
                  <a:gd name="T21" fmla="*/ 36 h 70"/>
                  <a:gd name="T22" fmla="*/ 0 w 48"/>
                  <a:gd name="T23" fmla="*/ 33 h 70"/>
                  <a:gd name="T24" fmla="*/ 0 w 48"/>
                  <a:gd name="T25" fmla="*/ 27 h 70"/>
                  <a:gd name="T26" fmla="*/ 1 w 48"/>
                  <a:gd name="T27" fmla="*/ 23 h 70"/>
                  <a:gd name="T28" fmla="*/ 4 w 48"/>
                  <a:gd name="T29" fmla="*/ 18 h 70"/>
                  <a:gd name="T30" fmla="*/ 6 w 48"/>
                  <a:gd name="T31" fmla="*/ 14 h 70"/>
                  <a:gd name="T32" fmla="*/ 8 w 48"/>
                  <a:gd name="T33" fmla="*/ 11 h 70"/>
                  <a:gd name="T34" fmla="*/ 11 w 48"/>
                  <a:gd name="T35" fmla="*/ 8 h 70"/>
                  <a:gd name="T36" fmla="*/ 14 w 48"/>
                  <a:gd name="T37" fmla="*/ 4 h 70"/>
                  <a:gd name="T38" fmla="*/ 17 w 48"/>
                  <a:gd name="T39" fmla="*/ 2 h 70"/>
                  <a:gd name="T40" fmla="*/ 20 w 48"/>
                  <a:gd name="T41" fmla="*/ 1 h 70"/>
                  <a:gd name="T42" fmla="*/ 24 w 48"/>
                  <a:gd name="T43" fmla="*/ 0 h 70"/>
                  <a:gd name="T44" fmla="*/ 27 w 48"/>
                  <a:gd name="T45" fmla="*/ 1 h 70"/>
                  <a:gd name="T46" fmla="*/ 30 w 48"/>
                  <a:gd name="T47" fmla="*/ 2 h 70"/>
                  <a:gd name="T48" fmla="*/ 33 w 48"/>
                  <a:gd name="T49" fmla="*/ 3 h 70"/>
                  <a:gd name="T50" fmla="*/ 35 w 48"/>
                  <a:gd name="T51" fmla="*/ 7 h 70"/>
                  <a:gd name="T52" fmla="*/ 38 w 48"/>
                  <a:gd name="T53" fmla="*/ 10 h 70"/>
                  <a:gd name="T54" fmla="*/ 40 w 48"/>
                  <a:gd name="T55" fmla="*/ 13 h 70"/>
                  <a:gd name="T56" fmla="*/ 42 w 48"/>
                  <a:gd name="T57" fmla="*/ 17 h 70"/>
                  <a:gd name="T58" fmla="*/ 44 w 48"/>
                  <a:gd name="T59" fmla="*/ 21 h 70"/>
                  <a:gd name="T60" fmla="*/ 45 w 48"/>
                  <a:gd name="T61" fmla="*/ 26 h 70"/>
                  <a:gd name="T62" fmla="*/ 46 w 48"/>
                  <a:gd name="T63" fmla="*/ 32 h 70"/>
                  <a:gd name="T64" fmla="*/ 48 w 48"/>
                  <a:gd name="T65" fmla="*/ 36 h 70"/>
                  <a:gd name="T66" fmla="*/ 46 w 48"/>
                  <a:gd name="T67" fmla="*/ 40 h 70"/>
                  <a:gd name="T68" fmla="*/ 46 w 48"/>
                  <a:gd name="T69" fmla="*/ 45 h 70"/>
                  <a:gd name="T70" fmla="*/ 45 w 48"/>
                  <a:gd name="T71" fmla="*/ 49 h 70"/>
                  <a:gd name="T72" fmla="*/ 43 w 48"/>
                  <a:gd name="T73" fmla="*/ 55 h 70"/>
                  <a:gd name="T74" fmla="*/ 41 w 48"/>
                  <a:gd name="T75" fmla="*/ 58 h 70"/>
                  <a:gd name="T76" fmla="*/ 39 w 48"/>
                  <a:gd name="T77" fmla="*/ 62 h 70"/>
                  <a:gd name="T78" fmla="*/ 36 w 48"/>
                  <a:gd name="T79" fmla="*/ 65 h 70"/>
                  <a:gd name="T80" fmla="*/ 34 w 48"/>
                  <a:gd name="T81" fmla="*/ 67 h 70"/>
                  <a:gd name="T82" fmla="*/ 31 w 48"/>
                  <a:gd name="T83" fmla="*/ 69 h 70"/>
                  <a:gd name="T84" fmla="*/ 28 w 48"/>
                  <a:gd name="T85" fmla="*/ 70 h 70"/>
                  <a:gd name="T86" fmla="*/ 24 w 48"/>
                  <a:gd name="T87" fmla="*/ 70 h 7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8"/>
                  <a:gd name="T133" fmla="*/ 0 h 70"/>
                  <a:gd name="T134" fmla="*/ 48 w 48"/>
                  <a:gd name="T135" fmla="*/ 70 h 7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8" h="70">
                    <a:moveTo>
                      <a:pt x="24" y="70"/>
                    </a:moveTo>
                    <a:lnTo>
                      <a:pt x="22" y="70"/>
                    </a:lnTo>
                    <a:lnTo>
                      <a:pt x="21" y="70"/>
                    </a:lnTo>
                    <a:lnTo>
                      <a:pt x="20" y="70"/>
                    </a:lnTo>
                    <a:lnTo>
                      <a:pt x="19" y="70"/>
                    </a:lnTo>
                    <a:lnTo>
                      <a:pt x="18" y="69"/>
                    </a:lnTo>
                    <a:lnTo>
                      <a:pt x="17" y="69"/>
                    </a:lnTo>
                    <a:lnTo>
                      <a:pt x="16" y="68"/>
                    </a:lnTo>
                    <a:lnTo>
                      <a:pt x="15" y="68"/>
                    </a:lnTo>
                    <a:lnTo>
                      <a:pt x="14" y="67"/>
                    </a:lnTo>
                    <a:lnTo>
                      <a:pt x="13" y="66"/>
                    </a:lnTo>
                    <a:lnTo>
                      <a:pt x="12" y="66"/>
                    </a:lnTo>
                    <a:lnTo>
                      <a:pt x="11" y="65"/>
                    </a:lnTo>
                    <a:lnTo>
                      <a:pt x="10" y="64"/>
                    </a:lnTo>
                    <a:lnTo>
                      <a:pt x="9" y="63"/>
                    </a:lnTo>
                    <a:lnTo>
                      <a:pt x="8" y="62"/>
                    </a:lnTo>
                    <a:lnTo>
                      <a:pt x="8" y="61"/>
                    </a:lnTo>
                    <a:lnTo>
                      <a:pt x="7" y="60"/>
                    </a:lnTo>
                    <a:lnTo>
                      <a:pt x="6" y="58"/>
                    </a:lnTo>
                    <a:lnTo>
                      <a:pt x="5" y="57"/>
                    </a:lnTo>
                    <a:lnTo>
                      <a:pt x="5" y="56"/>
                    </a:lnTo>
                    <a:lnTo>
                      <a:pt x="4" y="55"/>
                    </a:lnTo>
                    <a:lnTo>
                      <a:pt x="3" y="53"/>
                    </a:lnTo>
                    <a:lnTo>
                      <a:pt x="3" y="52"/>
                    </a:lnTo>
                    <a:lnTo>
                      <a:pt x="1" y="49"/>
                    </a:lnTo>
                    <a:lnTo>
                      <a:pt x="1" y="48"/>
                    </a:lnTo>
                    <a:lnTo>
                      <a:pt x="1" y="46"/>
                    </a:lnTo>
                    <a:lnTo>
                      <a:pt x="0" y="45"/>
                    </a:lnTo>
                    <a:lnTo>
                      <a:pt x="0" y="43"/>
                    </a:lnTo>
                    <a:lnTo>
                      <a:pt x="0" y="41"/>
                    </a:lnTo>
                    <a:lnTo>
                      <a:pt x="0" y="40"/>
                    </a:lnTo>
                    <a:lnTo>
                      <a:pt x="0" y="38"/>
                    </a:lnTo>
                    <a:lnTo>
                      <a:pt x="0" y="36"/>
                    </a:lnTo>
                    <a:lnTo>
                      <a:pt x="0" y="35"/>
                    </a:lnTo>
                    <a:lnTo>
                      <a:pt x="0" y="33"/>
                    </a:lnTo>
                    <a:lnTo>
                      <a:pt x="0" y="32"/>
                    </a:lnTo>
                    <a:lnTo>
                      <a:pt x="0" y="30"/>
                    </a:lnTo>
                    <a:lnTo>
                      <a:pt x="0" y="27"/>
                    </a:lnTo>
                    <a:lnTo>
                      <a:pt x="1" y="26"/>
                    </a:lnTo>
                    <a:lnTo>
                      <a:pt x="1" y="24"/>
                    </a:lnTo>
                    <a:lnTo>
                      <a:pt x="1" y="23"/>
                    </a:lnTo>
                    <a:lnTo>
                      <a:pt x="3" y="21"/>
                    </a:lnTo>
                    <a:lnTo>
                      <a:pt x="3" y="20"/>
                    </a:lnTo>
                    <a:lnTo>
                      <a:pt x="4" y="18"/>
                    </a:lnTo>
                    <a:lnTo>
                      <a:pt x="5" y="17"/>
                    </a:lnTo>
                    <a:lnTo>
                      <a:pt x="5" y="15"/>
                    </a:lnTo>
                    <a:lnTo>
                      <a:pt x="6" y="14"/>
                    </a:lnTo>
                    <a:lnTo>
                      <a:pt x="7" y="13"/>
                    </a:lnTo>
                    <a:lnTo>
                      <a:pt x="8" y="12"/>
                    </a:lnTo>
                    <a:lnTo>
                      <a:pt x="8" y="11"/>
                    </a:lnTo>
                    <a:lnTo>
                      <a:pt x="9" y="10"/>
                    </a:lnTo>
                    <a:lnTo>
                      <a:pt x="10" y="8"/>
                    </a:lnTo>
                    <a:lnTo>
                      <a:pt x="11" y="8"/>
                    </a:lnTo>
                    <a:lnTo>
                      <a:pt x="12" y="7"/>
                    </a:lnTo>
                    <a:lnTo>
                      <a:pt x="13" y="6"/>
                    </a:lnTo>
                    <a:lnTo>
                      <a:pt x="14" y="4"/>
                    </a:lnTo>
                    <a:lnTo>
                      <a:pt x="15" y="3"/>
                    </a:lnTo>
                    <a:lnTo>
                      <a:pt x="16" y="3"/>
                    </a:lnTo>
                    <a:lnTo>
                      <a:pt x="17" y="2"/>
                    </a:lnTo>
                    <a:lnTo>
                      <a:pt x="18" y="2"/>
                    </a:lnTo>
                    <a:lnTo>
                      <a:pt x="19" y="1"/>
                    </a:lnTo>
                    <a:lnTo>
                      <a:pt x="20" y="1"/>
                    </a:lnTo>
                    <a:lnTo>
                      <a:pt x="21" y="1"/>
                    </a:lnTo>
                    <a:lnTo>
                      <a:pt x="22" y="1"/>
                    </a:lnTo>
                    <a:lnTo>
                      <a:pt x="24" y="0"/>
                    </a:lnTo>
                    <a:lnTo>
                      <a:pt x="26" y="1"/>
                    </a:lnTo>
                    <a:lnTo>
                      <a:pt x="27" y="1"/>
                    </a:lnTo>
                    <a:lnTo>
                      <a:pt x="28" y="1"/>
                    </a:lnTo>
                    <a:lnTo>
                      <a:pt x="29" y="1"/>
                    </a:lnTo>
                    <a:lnTo>
                      <a:pt x="30" y="2"/>
                    </a:lnTo>
                    <a:lnTo>
                      <a:pt x="31" y="2"/>
                    </a:lnTo>
                    <a:lnTo>
                      <a:pt x="32" y="3"/>
                    </a:lnTo>
                    <a:lnTo>
                      <a:pt x="33" y="3"/>
                    </a:lnTo>
                    <a:lnTo>
                      <a:pt x="34" y="4"/>
                    </a:lnTo>
                    <a:lnTo>
                      <a:pt x="34" y="6"/>
                    </a:lnTo>
                    <a:lnTo>
                      <a:pt x="35" y="7"/>
                    </a:lnTo>
                    <a:lnTo>
                      <a:pt x="36" y="8"/>
                    </a:lnTo>
                    <a:lnTo>
                      <a:pt x="37" y="8"/>
                    </a:lnTo>
                    <a:lnTo>
                      <a:pt x="38" y="10"/>
                    </a:lnTo>
                    <a:lnTo>
                      <a:pt x="39" y="11"/>
                    </a:lnTo>
                    <a:lnTo>
                      <a:pt x="40" y="12"/>
                    </a:lnTo>
                    <a:lnTo>
                      <a:pt x="40" y="13"/>
                    </a:lnTo>
                    <a:lnTo>
                      <a:pt x="41" y="14"/>
                    </a:lnTo>
                    <a:lnTo>
                      <a:pt x="42" y="15"/>
                    </a:lnTo>
                    <a:lnTo>
                      <a:pt x="42" y="17"/>
                    </a:lnTo>
                    <a:lnTo>
                      <a:pt x="43" y="18"/>
                    </a:lnTo>
                    <a:lnTo>
                      <a:pt x="44" y="20"/>
                    </a:lnTo>
                    <a:lnTo>
                      <a:pt x="44" y="21"/>
                    </a:lnTo>
                    <a:lnTo>
                      <a:pt x="45" y="23"/>
                    </a:lnTo>
                    <a:lnTo>
                      <a:pt x="45" y="24"/>
                    </a:lnTo>
                    <a:lnTo>
                      <a:pt x="45" y="26"/>
                    </a:lnTo>
                    <a:lnTo>
                      <a:pt x="46" y="27"/>
                    </a:lnTo>
                    <a:lnTo>
                      <a:pt x="46" y="30"/>
                    </a:lnTo>
                    <a:lnTo>
                      <a:pt x="46" y="32"/>
                    </a:lnTo>
                    <a:lnTo>
                      <a:pt x="46" y="33"/>
                    </a:lnTo>
                    <a:lnTo>
                      <a:pt x="46" y="35"/>
                    </a:lnTo>
                    <a:lnTo>
                      <a:pt x="48" y="36"/>
                    </a:lnTo>
                    <a:lnTo>
                      <a:pt x="46" y="38"/>
                    </a:lnTo>
                    <a:lnTo>
                      <a:pt x="46" y="40"/>
                    </a:lnTo>
                    <a:lnTo>
                      <a:pt x="46" y="41"/>
                    </a:lnTo>
                    <a:lnTo>
                      <a:pt x="46" y="43"/>
                    </a:lnTo>
                    <a:lnTo>
                      <a:pt x="46" y="45"/>
                    </a:lnTo>
                    <a:lnTo>
                      <a:pt x="45" y="46"/>
                    </a:lnTo>
                    <a:lnTo>
                      <a:pt x="45" y="48"/>
                    </a:lnTo>
                    <a:lnTo>
                      <a:pt x="45" y="49"/>
                    </a:lnTo>
                    <a:lnTo>
                      <a:pt x="44" y="52"/>
                    </a:lnTo>
                    <a:lnTo>
                      <a:pt x="44" y="53"/>
                    </a:lnTo>
                    <a:lnTo>
                      <a:pt x="43" y="55"/>
                    </a:lnTo>
                    <a:lnTo>
                      <a:pt x="42" y="56"/>
                    </a:lnTo>
                    <a:lnTo>
                      <a:pt x="42" y="57"/>
                    </a:lnTo>
                    <a:lnTo>
                      <a:pt x="41" y="58"/>
                    </a:lnTo>
                    <a:lnTo>
                      <a:pt x="40" y="60"/>
                    </a:lnTo>
                    <a:lnTo>
                      <a:pt x="40" y="61"/>
                    </a:lnTo>
                    <a:lnTo>
                      <a:pt x="39" y="62"/>
                    </a:lnTo>
                    <a:lnTo>
                      <a:pt x="38" y="63"/>
                    </a:lnTo>
                    <a:lnTo>
                      <a:pt x="37" y="64"/>
                    </a:lnTo>
                    <a:lnTo>
                      <a:pt x="36" y="65"/>
                    </a:lnTo>
                    <a:lnTo>
                      <a:pt x="35" y="66"/>
                    </a:lnTo>
                    <a:lnTo>
                      <a:pt x="34" y="66"/>
                    </a:lnTo>
                    <a:lnTo>
                      <a:pt x="34" y="67"/>
                    </a:lnTo>
                    <a:lnTo>
                      <a:pt x="33" y="68"/>
                    </a:lnTo>
                    <a:lnTo>
                      <a:pt x="32" y="68"/>
                    </a:lnTo>
                    <a:lnTo>
                      <a:pt x="31" y="69"/>
                    </a:lnTo>
                    <a:lnTo>
                      <a:pt x="30" y="69"/>
                    </a:lnTo>
                    <a:lnTo>
                      <a:pt x="29" y="70"/>
                    </a:lnTo>
                    <a:lnTo>
                      <a:pt x="28" y="70"/>
                    </a:lnTo>
                    <a:lnTo>
                      <a:pt x="27" y="70"/>
                    </a:lnTo>
                    <a:lnTo>
                      <a:pt x="26" y="70"/>
                    </a:lnTo>
                    <a:lnTo>
                      <a:pt x="24" y="70"/>
                    </a:lnTo>
                    <a:close/>
                  </a:path>
                </a:pathLst>
              </a:custGeom>
              <a:solidFill>
                <a:schemeClr val="hlink"/>
              </a:solidFill>
              <a:ln w="9525">
                <a:noFill/>
                <a:round/>
                <a:headEnd/>
                <a:tailEnd/>
              </a:ln>
            </p:spPr>
            <p:txBody>
              <a:bodyPr/>
              <a:lstStyle/>
              <a:p>
                <a:endParaRPr lang="en-US"/>
              </a:p>
            </p:txBody>
          </p:sp>
          <p:sp>
            <p:nvSpPr>
              <p:cNvPr id="14512" name="Freeform 189"/>
              <p:cNvSpPr>
                <a:spLocks/>
              </p:cNvSpPr>
              <p:nvPr/>
            </p:nvSpPr>
            <p:spPr bwMode="auto">
              <a:xfrm>
                <a:off x="4873" y="2206"/>
                <a:ext cx="52" cy="45"/>
              </a:xfrm>
              <a:custGeom>
                <a:avLst/>
                <a:gdLst>
                  <a:gd name="T0" fmla="*/ 410 w 410"/>
                  <a:gd name="T1" fmla="*/ 363 h 363"/>
                  <a:gd name="T2" fmla="*/ 410 w 410"/>
                  <a:gd name="T3" fmla="*/ 74 h 363"/>
                  <a:gd name="T4" fmla="*/ 399 w 410"/>
                  <a:gd name="T5" fmla="*/ 45 h 363"/>
                  <a:gd name="T6" fmla="*/ 380 w 410"/>
                  <a:gd name="T7" fmla="*/ 19 h 363"/>
                  <a:gd name="T8" fmla="*/ 354 w 410"/>
                  <a:gd name="T9" fmla="*/ 3 h 363"/>
                  <a:gd name="T10" fmla="*/ 314 w 410"/>
                  <a:gd name="T11" fmla="*/ 0 h 363"/>
                  <a:gd name="T12" fmla="*/ 249 w 410"/>
                  <a:gd name="T13" fmla="*/ 8 h 363"/>
                  <a:gd name="T14" fmla="*/ 209 w 410"/>
                  <a:gd name="T15" fmla="*/ 24 h 363"/>
                  <a:gd name="T16" fmla="*/ 166 w 410"/>
                  <a:gd name="T17" fmla="*/ 38 h 363"/>
                  <a:gd name="T18" fmla="*/ 127 w 410"/>
                  <a:gd name="T19" fmla="*/ 55 h 363"/>
                  <a:gd name="T20" fmla="*/ 85 w 410"/>
                  <a:gd name="T21" fmla="*/ 68 h 363"/>
                  <a:gd name="T22" fmla="*/ 45 w 410"/>
                  <a:gd name="T23" fmla="*/ 85 h 363"/>
                  <a:gd name="T24" fmla="*/ 0 w 410"/>
                  <a:gd name="T25" fmla="*/ 99 h 363"/>
                  <a:gd name="T26" fmla="*/ 0 w 410"/>
                  <a:gd name="T27" fmla="*/ 227 h 363"/>
                  <a:gd name="T28" fmla="*/ 21 w 410"/>
                  <a:gd name="T29" fmla="*/ 265 h 363"/>
                  <a:gd name="T30" fmla="*/ 61 w 410"/>
                  <a:gd name="T31" fmla="*/ 298 h 363"/>
                  <a:gd name="T32" fmla="*/ 104 w 410"/>
                  <a:gd name="T33" fmla="*/ 312 h 363"/>
                  <a:gd name="T34" fmla="*/ 410 w 410"/>
                  <a:gd name="T35" fmla="*/ 363 h 363"/>
                  <a:gd name="T36" fmla="*/ 410 w 410"/>
                  <a:gd name="T37" fmla="*/ 363 h 36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10"/>
                  <a:gd name="T58" fmla="*/ 0 h 363"/>
                  <a:gd name="T59" fmla="*/ 410 w 410"/>
                  <a:gd name="T60" fmla="*/ 363 h 36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10" h="363">
                    <a:moveTo>
                      <a:pt x="410" y="363"/>
                    </a:moveTo>
                    <a:lnTo>
                      <a:pt x="410" y="74"/>
                    </a:lnTo>
                    <a:lnTo>
                      <a:pt x="399" y="45"/>
                    </a:lnTo>
                    <a:lnTo>
                      <a:pt x="380" y="19"/>
                    </a:lnTo>
                    <a:lnTo>
                      <a:pt x="354" y="3"/>
                    </a:lnTo>
                    <a:lnTo>
                      <a:pt x="314" y="0"/>
                    </a:lnTo>
                    <a:lnTo>
                      <a:pt x="249" y="8"/>
                    </a:lnTo>
                    <a:lnTo>
                      <a:pt x="209" y="24"/>
                    </a:lnTo>
                    <a:lnTo>
                      <a:pt x="166" y="38"/>
                    </a:lnTo>
                    <a:lnTo>
                      <a:pt x="127" y="55"/>
                    </a:lnTo>
                    <a:lnTo>
                      <a:pt x="85" y="68"/>
                    </a:lnTo>
                    <a:lnTo>
                      <a:pt x="45" y="85"/>
                    </a:lnTo>
                    <a:lnTo>
                      <a:pt x="0" y="99"/>
                    </a:lnTo>
                    <a:lnTo>
                      <a:pt x="0" y="227"/>
                    </a:lnTo>
                    <a:lnTo>
                      <a:pt x="21" y="265"/>
                    </a:lnTo>
                    <a:lnTo>
                      <a:pt x="61" y="298"/>
                    </a:lnTo>
                    <a:lnTo>
                      <a:pt x="104" y="312"/>
                    </a:lnTo>
                    <a:lnTo>
                      <a:pt x="410" y="363"/>
                    </a:lnTo>
                    <a:close/>
                  </a:path>
                </a:pathLst>
              </a:custGeom>
              <a:solidFill>
                <a:srgbClr val="303030"/>
              </a:solidFill>
              <a:ln w="9525">
                <a:noFill/>
                <a:round/>
                <a:headEnd/>
                <a:tailEnd/>
              </a:ln>
            </p:spPr>
            <p:txBody>
              <a:bodyPr/>
              <a:lstStyle/>
              <a:p>
                <a:endParaRPr lang="en-US"/>
              </a:p>
            </p:txBody>
          </p:sp>
          <p:sp>
            <p:nvSpPr>
              <p:cNvPr id="14513" name="Freeform 190"/>
              <p:cNvSpPr>
                <a:spLocks/>
              </p:cNvSpPr>
              <p:nvPr/>
            </p:nvSpPr>
            <p:spPr bwMode="auto">
              <a:xfrm>
                <a:off x="4815" y="2194"/>
                <a:ext cx="22" cy="25"/>
              </a:xfrm>
              <a:custGeom>
                <a:avLst/>
                <a:gdLst>
                  <a:gd name="T0" fmla="*/ 169 w 175"/>
                  <a:gd name="T1" fmla="*/ 195 h 200"/>
                  <a:gd name="T2" fmla="*/ 162 w 175"/>
                  <a:gd name="T3" fmla="*/ 200 h 200"/>
                  <a:gd name="T4" fmla="*/ 0 w 175"/>
                  <a:gd name="T5" fmla="*/ 11 h 200"/>
                  <a:gd name="T6" fmla="*/ 13 w 175"/>
                  <a:gd name="T7" fmla="*/ 0 h 200"/>
                  <a:gd name="T8" fmla="*/ 175 w 175"/>
                  <a:gd name="T9" fmla="*/ 190 h 200"/>
                  <a:gd name="T10" fmla="*/ 169 w 175"/>
                  <a:gd name="T11" fmla="*/ 195 h 200"/>
                  <a:gd name="T12" fmla="*/ 0 60000 65536"/>
                  <a:gd name="T13" fmla="*/ 0 60000 65536"/>
                  <a:gd name="T14" fmla="*/ 0 60000 65536"/>
                  <a:gd name="T15" fmla="*/ 0 60000 65536"/>
                  <a:gd name="T16" fmla="*/ 0 60000 65536"/>
                  <a:gd name="T17" fmla="*/ 0 60000 65536"/>
                  <a:gd name="T18" fmla="*/ 0 w 175"/>
                  <a:gd name="T19" fmla="*/ 0 h 200"/>
                  <a:gd name="T20" fmla="*/ 175 w 175"/>
                  <a:gd name="T21" fmla="*/ 200 h 200"/>
                </a:gdLst>
                <a:ahLst/>
                <a:cxnLst>
                  <a:cxn ang="T12">
                    <a:pos x="T0" y="T1"/>
                  </a:cxn>
                  <a:cxn ang="T13">
                    <a:pos x="T2" y="T3"/>
                  </a:cxn>
                  <a:cxn ang="T14">
                    <a:pos x="T4" y="T5"/>
                  </a:cxn>
                  <a:cxn ang="T15">
                    <a:pos x="T6" y="T7"/>
                  </a:cxn>
                  <a:cxn ang="T16">
                    <a:pos x="T8" y="T9"/>
                  </a:cxn>
                  <a:cxn ang="T17">
                    <a:pos x="T10" y="T11"/>
                  </a:cxn>
                </a:cxnLst>
                <a:rect l="T18" t="T19" r="T20" b="T21"/>
                <a:pathLst>
                  <a:path w="175" h="200">
                    <a:moveTo>
                      <a:pt x="169" y="195"/>
                    </a:moveTo>
                    <a:lnTo>
                      <a:pt x="162" y="200"/>
                    </a:lnTo>
                    <a:lnTo>
                      <a:pt x="0" y="11"/>
                    </a:lnTo>
                    <a:lnTo>
                      <a:pt x="13" y="0"/>
                    </a:lnTo>
                    <a:lnTo>
                      <a:pt x="175" y="190"/>
                    </a:lnTo>
                    <a:lnTo>
                      <a:pt x="169" y="195"/>
                    </a:lnTo>
                    <a:close/>
                  </a:path>
                </a:pathLst>
              </a:custGeom>
              <a:solidFill>
                <a:srgbClr val="FFFFFF"/>
              </a:solidFill>
              <a:ln w="9525">
                <a:noFill/>
                <a:round/>
                <a:headEnd/>
                <a:tailEnd/>
              </a:ln>
            </p:spPr>
            <p:txBody>
              <a:bodyPr/>
              <a:lstStyle/>
              <a:p>
                <a:endParaRPr lang="en-US"/>
              </a:p>
            </p:txBody>
          </p:sp>
          <p:sp>
            <p:nvSpPr>
              <p:cNvPr id="14514" name="Freeform 191"/>
              <p:cNvSpPr>
                <a:spLocks/>
              </p:cNvSpPr>
              <p:nvPr/>
            </p:nvSpPr>
            <p:spPr bwMode="auto">
              <a:xfrm>
                <a:off x="4808" y="2192"/>
                <a:ext cx="22" cy="25"/>
              </a:xfrm>
              <a:custGeom>
                <a:avLst/>
                <a:gdLst>
                  <a:gd name="T0" fmla="*/ 165 w 171"/>
                  <a:gd name="T1" fmla="*/ 192 h 197"/>
                  <a:gd name="T2" fmla="*/ 159 w 171"/>
                  <a:gd name="T3" fmla="*/ 197 h 197"/>
                  <a:gd name="T4" fmla="*/ 0 w 171"/>
                  <a:gd name="T5" fmla="*/ 10 h 197"/>
                  <a:gd name="T6" fmla="*/ 12 w 171"/>
                  <a:gd name="T7" fmla="*/ 0 h 197"/>
                  <a:gd name="T8" fmla="*/ 171 w 171"/>
                  <a:gd name="T9" fmla="*/ 187 h 197"/>
                  <a:gd name="T10" fmla="*/ 165 w 171"/>
                  <a:gd name="T11" fmla="*/ 192 h 197"/>
                  <a:gd name="T12" fmla="*/ 0 60000 65536"/>
                  <a:gd name="T13" fmla="*/ 0 60000 65536"/>
                  <a:gd name="T14" fmla="*/ 0 60000 65536"/>
                  <a:gd name="T15" fmla="*/ 0 60000 65536"/>
                  <a:gd name="T16" fmla="*/ 0 60000 65536"/>
                  <a:gd name="T17" fmla="*/ 0 60000 65536"/>
                  <a:gd name="T18" fmla="*/ 0 w 171"/>
                  <a:gd name="T19" fmla="*/ 0 h 197"/>
                  <a:gd name="T20" fmla="*/ 171 w 171"/>
                  <a:gd name="T21" fmla="*/ 197 h 197"/>
                </a:gdLst>
                <a:ahLst/>
                <a:cxnLst>
                  <a:cxn ang="T12">
                    <a:pos x="T0" y="T1"/>
                  </a:cxn>
                  <a:cxn ang="T13">
                    <a:pos x="T2" y="T3"/>
                  </a:cxn>
                  <a:cxn ang="T14">
                    <a:pos x="T4" y="T5"/>
                  </a:cxn>
                  <a:cxn ang="T15">
                    <a:pos x="T6" y="T7"/>
                  </a:cxn>
                  <a:cxn ang="T16">
                    <a:pos x="T8" y="T9"/>
                  </a:cxn>
                  <a:cxn ang="T17">
                    <a:pos x="T10" y="T11"/>
                  </a:cxn>
                </a:cxnLst>
                <a:rect l="T18" t="T19" r="T20" b="T21"/>
                <a:pathLst>
                  <a:path w="171" h="197">
                    <a:moveTo>
                      <a:pt x="165" y="192"/>
                    </a:moveTo>
                    <a:lnTo>
                      <a:pt x="159" y="197"/>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5" name="Freeform 192"/>
              <p:cNvSpPr>
                <a:spLocks/>
              </p:cNvSpPr>
              <p:nvPr/>
            </p:nvSpPr>
            <p:spPr bwMode="auto">
              <a:xfrm>
                <a:off x="4811" y="2201"/>
                <a:ext cx="22" cy="25"/>
              </a:xfrm>
              <a:custGeom>
                <a:avLst/>
                <a:gdLst>
                  <a:gd name="T0" fmla="*/ 165 w 171"/>
                  <a:gd name="T1" fmla="*/ 192 h 198"/>
                  <a:gd name="T2" fmla="*/ 159 w 171"/>
                  <a:gd name="T3" fmla="*/ 198 h 198"/>
                  <a:gd name="T4" fmla="*/ 0 w 171"/>
                  <a:gd name="T5" fmla="*/ 10 h 198"/>
                  <a:gd name="T6" fmla="*/ 12 w 171"/>
                  <a:gd name="T7" fmla="*/ 0 h 198"/>
                  <a:gd name="T8" fmla="*/ 171 w 171"/>
                  <a:gd name="T9" fmla="*/ 187 h 198"/>
                  <a:gd name="T10" fmla="*/ 165 w 171"/>
                  <a:gd name="T11" fmla="*/ 192 h 198"/>
                  <a:gd name="T12" fmla="*/ 0 60000 65536"/>
                  <a:gd name="T13" fmla="*/ 0 60000 65536"/>
                  <a:gd name="T14" fmla="*/ 0 60000 65536"/>
                  <a:gd name="T15" fmla="*/ 0 60000 65536"/>
                  <a:gd name="T16" fmla="*/ 0 60000 65536"/>
                  <a:gd name="T17" fmla="*/ 0 60000 65536"/>
                  <a:gd name="T18" fmla="*/ 0 w 171"/>
                  <a:gd name="T19" fmla="*/ 0 h 198"/>
                  <a:gd name="T20" fmla="*/ 171 w 171"/>
                  <a:gd name="T21" fmla="*/ 198 h 198"/>
                </a:gdLst>
                <a:ahLst/>
                <a:cxnLst>
                  <a:cxn ang="T12">
                    <a:pos x="T0" y="T1"/>
                  </a:cxn>
                  <a:cxn ang="T13">
                    <a:pos x="T2" y="T3"/>
                  </a:cxn>
                  <a:cxn ang="T14">
                    <a:pos x="T4" y="T5"/>
                  </a:cxn>
                  <a:cxn ang="T15">
                    <a:pos x="T6" y="T7"/>
                  </a:cxn>
                  <a:cxn ang="T16">
                    <a:pos x="T8" y="T9"/>
                  </a:cxn>
                  <a:cxn ang="T17">
                    <a:pos x="T10" y="T11"/>
                  </a:cxn>
                </a:cxnLst>
                <a:rect l="T18" t="T19" r="T20" b="T21"/>
                <a:pathLst>
                  <a:path w="171" h="198">
                    <a:moveTo>
                      <a:pt x="165" y="192"/>
                    </a:moveTo>
                    <a:lnTo>
                      <a:pt x="159" y="198"/>
                    </a:lnTo>
                    <a:lnTo>
                      <a:pt x="0" y="10"/>
                    </a:lnTo>
                    <a:lnTo>
                      <a:pt x="12" y="0"/>
                    </a:lnTo>
                    <a:lnTo>
                      <a:pt x="171" y="187"/>
                    </a:lnTo>
                    <a:lnTo>
                      <a:pt x="165" y="192"/>
                    </a:lnTo>
                    <a:close/>
                  </a:path>
                </a:pathLst>
              </a:custGeom>
              <a:solidFill>
                <a:srgbClr val="FFFFFF"/>
              </a:solidFill>
              <a:ln w="9525">
                <a:noFill/>
                <a:round/>
                <a:headEnd/>
                <a:tailEnd/>
              </a:ln>
            </p:spPr>
            <p:txBody>
              <a:bodyPr/>
              <a:lstStyle/>
              <a:p>
                <a:endParaRPr lang="en-US"/>
              </a:p>
            </p:txBody>
          </p:sp>
          <p:sp>
            <p:nvSpPr>
              <p:cNvPr id="14516" name="Freeform 193"/>
              <p:cNvSpPr>
                <a:spLocks/>
              </p:cNvSpPr>
              <p:nvPr/>
            </p:nvSpPr>
            <p:spPr bwMode="auto">
              <a:xfrm>
                <a:off x="4824" y="2359"/>
                <a:ext cx="9" cy="12"/>
              </a:xfrm>
              <a:custGeom>
                <a:avLst/>
                <a:gdLst>
                  <a:gd name="T0" fmla="*/ 32 w 70"/>
                  <a:gd name="T1" fmla="*/ 94 h 94"/>
                  <a:gd name="T2" fmla="*/ 26 w 70"/>
                  <a:gd name="T3" fmla="*/ 93 h 94"/>
                  <a:gd name="T4" fmla="*/ 22 w 70"/>
                  <a:gd name="T5" fmla="*/ 90 h 94"/>
                  <a:gd name="T6" fmla="*/ 17 w 70"/>
                  <a:gd name="T7" fmla="*/ 87 h 94"/>
                  <a:gd name="T8" fmla="*/ 13 w 70"/>
                  <a:gd name="T9" fmla="*/ 83 h 94"/>
                  <a:gd name="T10" fmla="*/ 10 w 70"/>
                  <a:gd name="T11" fmla="*/ 79 h 94"/>
                  <a:gd name="T12" fmla="*/ 7 w 70"/>
                  <a:gd name="T13" fmla="*/ 74 h 94"/>
                  <a:gd name="T14" fmla="*/ 3 w 70"/>
                  <a:gd name="T15" fmla="*/ 67 h 94"/>
                  <a:gd name="T16" fmla="*/ 1 w 70"/>
                  <a:gd name="T17" fmla="*/ 61 h 94"/>
                  <a:gd name="T18" fmla="*/ 0 w 70"/>
                  <a:gd name="T19" fmla="*/ 54 h 94"/>
                  <a:gd name="T20" fmla="*/ 0 w 70"/>
                  <a:gd name="T21" fmla="*/ 47 h 94"/>
                  <a:gd name="T22" fmla="*/ 0 w 70"/>
                  <a:gd name="T23" fmla="*/ 42 h 94"/>
                  <a:gd name="T24" fmla="*/ 1 w 70"/>
                  <a:gd name="T25" fmla="*/ 36 h 94"/>
                  <a:gd name="T26" fmla="*/ 2 w 70"/>
                  <a:gd name="T27" fmla="*/ 29 h 94"/>
                  <a:gd name="T28" fmla="*/ 6 w 70"/>
                  <a:gd name="T29" fmla="*/ 24 h 94"/>
                  <a:gd name="T30" fmla="*/ 9 w 70"/>
                  <a:gd name="T31" fmla="*/ 17 h 94"/>
                  <a:gd name="T32" fmla="*/ 12 w 70"/>
                  <a:gd name="T33" fmla="*/ 12 h 94"/>
                  <a:gd name="T34" fmla="*/ 16 w 70"/>
                  <a:gd name="T35" fmla="*/ 8 h 94"/>
                  <a:gd name="T36" fmla="*/ 20 w 70"/>
                  <a:gd name="T37" fmla="*/ 5 h 94"/>
                  <a:gd name="T38" fmla="*/ 25 w 70"/>
                  <a:gd name="T39" fmla="*/ 3 h 94"/>
                  <a:gd name="T40" fmla="*/ 31 w 70"/>
                  <a:gd name="T41" fmla="*/ 1 h 94"/>
                  <a:gd name="T42" fmla="*/ 36 w 70"/>
                  <a:gd name="T43" fmla="*/ 0 h 94"/>
                  <a:gd name="T44" fmla="*/ 39 w 70"/>
                  <a:gd name="T45" fmla="*/ 1 h 94"/>
                  <a:gd name="T46" fmla="*/ 44 w 70"/>
                  <a:gd name="T47" fmla="*/ 2 h 94"/>
                  <a:gd name="T48" fmla="*/ 48 w 70"/>
                  <a:gd name="T49" fmla="*/ 4 h 94"/>
                  <a:gd name="T50" fmla="*/ 54 w 70"/>
                  <a:gd name="T51" fmla="*/ 7 h 94"/>
                  <a:gd name="T52" fmla="*/ 57 w 70"/>
                  <a:gd name="T53" fmla="*/ 11 h 94"/>
                  <a:gd name="T54" fmla="*/ 61 w 70"/>
                  <a:gd name="T55" fmla="*/ 16 h 94"/>
                  <a:gd name="T56" fmla="*/ 64 w 70"/>
                  <a:gd name="T57" fmla="*/ 21 h 94"/>
                  <a:gd name="T58" fmla="*/ 66 w 70"/>
                  <a:gd name="T59" fmla="*/ 27 h 94"/>
                  <a:gd name="T60" fmla="*/ 68 w 70"/>
                  <a:gd name="T61" fmla="*/ 33 h 94"/>
                  <a:gd name="T62" fmla="*/ 69 w 70"/>
                  <a:gd name="T63" fmla="*/ 40 h 94"/>
                  <a:gd name="T64" fmla="*/ 70 w 70"/>
                  <a:gd name="T65" fmla="*/ 47 h 94"/>
                  <a:gd name="T66" fmla="*/ 69 w 70"/>
                  <a:gd name="T67" fmla="*/ 52 h 94"/>
                  <a:gd name="T68" fmla="*/ 68 w 70"/>
                  <a:gd name="T69" fmla="*/ 59 h 94"/>
                  <a:gd name="T70" fmla="*/ 67 w 70"/>
                  <a:gd name="T71" fmla="*/ 65 h 94"/>
                  <a:gd name="T72" fmla="*/ 65 w 70"/>
                  <a:gd name="T73" fmla="*/ 72 h 94"/>
                  <a:gd name="T74" fmla="*/ 62 w 70"/>
                  <a:gd name="T75" fmla="*/ 77 h 94"/>
                  <a:gd name="T76" fmla="*/ 59 w 70"/>
                  <a:gd name="T77" fmla="*/ 82 h 94"/>
                  <a:gd name="T78" fmla="*/ 55 w 70"/>
                  <a:gd name="T79" fmla="*/ 86 h 94"/>
                  <a:gd name="T80" fmla="*/ 51 w 70"/>
                  <a:gd name="T81" fmla="*/ 89 h 94"/>
                  <a:gd name="T82" fmla="*/ 45 w 70"/>
                  <a:gd name="T83" fmla="*/ 91 h 94"/>
                  <a:gd name="T84" fmla="*/ 40 w 70"/>
                  <a:gd name="T85" fmla="*/ 94 h 94"/>
                  <a:gd name="T86" fmla="*/ 36 w 70"/>
                  <a:gd name="T87" fmla="*/ 94 h 9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0"/>
                  <a:gd name="T133" fmla="*/ 0 h 94"/>
                  <a:gd name="T134" fmla="*/ 70 w 70"/>
                  <a:gd name="T135" fmla="*/ 94 h 9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0" h="94">
                    <a:moveTo>
                      <a:pt x="36" y="94"/>
                    </a:moveTo>
                    <a:lnTo>
                      <a:pt x="34" y="94"/>
                    </a:lnTo>
                    <a:lnTo>
                      <a:pt x="32" y="94"/>
                    </a:lnTo>
                    <a:lnTo>
                      <a:pt x="31" y="94"/>
                    </a:lnTo>
                    <a:lnTo>
                      <a:pt x="29" y="94"/>
                    </a:lnTo>
                    <a:lnTo>
                      <a:pt x="26" y="93"/>
                    </a:lnTo>
                    <a:lnTo>
                      <a:pt x="25" y="91"/>
                    </a:lnTo>
                    <a:lnTo>
                      <a:pt x="23" y="91"/>
                    </a:lnTo>
                    <a:lnTo>
                      <a:pt x="22" y="90"/>
                    </a:lnTo>
                    <a:lnTo>
                      <a:pt x="20" y="89"/>
                    </a:lnTo>
                    <a:lnTo>
                      <a:pt x="19" y="88"/>
                    </a:lnTo>
                    <a:lnTo>
                      <a:pt x="17" y="87"/>
                    </a:lnTo>
                    <a:lnTo>
                      <a:pt x="16" y="86"/>
                    </a:lnTo>
                    <a:lnTo>
                      <a:pt x="14" y="85"/>
                    </a:lnTo>
                    <a:lnTo>
                      <a:pt x="13" y="83"/>
                    </a:lnTo>
                    <a:lnTo>
                      <a:pt x="12" y="82"/>
                    </a:lnTo>
                    <a:lnTo>
                      <a:pt x="11" y="80"/>
                    </a:lnTo>
                    <a:lnTo>
                      <a:pt x="10" y="79"/>
                    </a:lnTo>
                    <a:lnTo>
                      <a:pt x="9" y="77"/>
                    </a:lnTo>
                    <a:lnTo>
                      <a:pt x="7" y="75"/>
                    </a:lnTo>
                    <a:lnTo>
                      <a:pt x="7" y="74"/>
                    </a:lnTo>
                    <a:lnTo>
                      <a:pt x="6" y="72"/>
                    </a:lnTo>
                    <a:lnTo>
                      <a:pt x="4" y="70"/>
                    </a:lnTo>
                    <a:lnTo>
                      <a:pt x="3" y="67"/>
                    </a:lnTo>
                    <a:lnTo>
                      <a:pt x="2" y="65"/>
                    </a:lnTo>
                    <a:lnTo>
                      <a:pt x="2" y="63"/>
                    </a:lnTo>
                    <a:lnTo>
                      <a:pt x="1" y="61"/>
                    </a:lnTo>
                    <a:lnTo>
                      <a:pt x="1" y="59"/>
                    </a:lnTo>
                    <a:lnTo>
                      <a:pt x="0" y="57"/>
                    </a:lnTo>
                    <a:lnTo>
                      <a:pt x="0" y="54"/>
                    </a:lnTo>
                    <a:lnTo>
                      <a:pt x="0" y="52"/>
                    </a:lnTo>
                    <a:lnTo>
                      <a:pt x="0" y="50"/>
                    </a:lnTo>
                    <a:lnTo>
                      <a:pt x="0" y="47"/>
                    </a:lnTo>
                    <a:lnTo>
                      <a:pt x="0" y="44"/>
                    </a:lnTo>
                    <a:lnTo>
                      <a:pt x="0" y="42"/>
                    </a:lnTo>
                    <a:lnTo>
                      <a:pt x="0" y="40"/>
                    </a:lnTo>
                    <a:lnTo>
                      <a:pt x="0" y="38"/>
                    </a:lnTo>
                    <a:lnTo>
                      <a:pt x="1" y="36"/>
                    </a:lnTo>
                    <a:lnTo>
                      <a:pt x="1" y="33"/>
                    </a:lnTo>
                    <a:lnTo>
                      <a:pt x="2" y="31"/>
                    </a:lnTo>
                    <a:lnTo>
                      <a:pt x="2" y="29"/>
                    </a:lnTo>
                    <a:lnTo>
                      <a:pt x="3" y="27"/>
                    </a:lnTo>
                    <a:lnTo>
                      <a:pt x="4" y="25"/>
                    </a:lnTo>
                    <a:lnTo>
                      <a:pt x="6" y="24"/>
                    </a:lnTo>
                    <a:lnTo>
                      <a:pt x="7" y="21"/>
                    </a:lnTo>
                    <a:lnTo>
                      <a:pt x="7" y="19"/>
                    </a:lnTo>
                    <a:lnTo>
                      <a:pt x="9" y="17"/>
                    </a:lnTo>
                    <a:lnTo>
                      <a:pt x="10" y="16"/>
                    </a:lnTo>
                    <a:lnTo>
                      <a:pt x="11" y="14"/>
                    </a:lnTo>
                    <a:lnTo>
                      <a:pt x="12" y="12"/>
                    </a:lnTo>
                    <a:lnTo>
                      <a:pt x="13" y="11"/>
                    </a:lnTo>
                    <a:lnTo>
                      <a:pt x="14" y="10"/>
                    </a:lnTo>
                    <a:lnTo>
                      <a:pt x="16" y="8"/>
                    </a:lnTo>
                    <a:lnTo>
                      <a:pt x="17" y="7"/>
                    </a:lnTo>
                    <a:lnTo>
                      <a:pt x="19" y="6"/>
                    </a:lnTo>
                    <a:lnTo>
                      <a:pt x="20" y="5"/>
                    </a:lnTo>
                    <a:lnTo>
                      <a:pt x="22" y="4"/>
                    </a:lnTo>
                    <a:lnTo>
                      <a:pt x="23" y="3"/>
                    </a:lnTo>
                    <a:lnTo>
                      <a:pt x="25" y="3"/>
                    </a:lnTo>
                    <a:lnTo>
                      <a:pt x="26" y="2"/>
                    </a:lnTo>
                    <a:lnTo>
                      <a:pt x="29" y="1"/>
                    </a:lnTo>
                    <a:lnTo>
                      <a:pt x="31" y="1"/>
                    </a:lnTo>
                    <a:lnTo>
                      <a:pt x="32" y="1"/>
                    </a:lnTo>
                    <a:lnTo>
                      <a:pt x="34" y="1"/>
                    </a:lnTo>
                    <a:lnTo>
                      <a:pt x="36" y="0"/>
                    </a:lnTo>
                    <a:lnTo>
                      <a:pt x="37" y="1"/>
                    </a:lnTo>
                    <a:lnTo>
                      <a:pt x="39" y="1"/>
                    </a:lnTo>
                    <a:lnTo>
                      <a:pt x="40" y="1"/>
                    </a:lnTo>
                    <a:lnTo>
                      <a:pt x="42" y="1"/>
                    </a:lnTo>
                    <a:lnTo>
                      <a:pt x="44" y="2"/>
                    </a:lnTo>
                    <a:lnTo>
                      <a:pt x="45" y="3"/>
                    </a:lnTo>
                    <a:lnTo>
                      <a:pt x="47" y="3"/>
                    </a:lnTo>
                    <a:lnTo>
                      <a:pt x="48" y="4"/>
                    </a:lnTo>
                    <a:lnTo>
                      <a:pt x="51" y="5"/>
                    </a:lnTo>
                    <a:lnTo>
                      <a:pt x="52" y="6"/>
                    </a:lnTo>
                    <a:lnTo>
                      <a:pt x="54" y="7"/>
                    </a:lnTo>
                    <a:lnTo>
                      <a:pt x="55" y="8"/>
                    </a:lnTo>
                    <a:lnTo>
                      <a:pt x="56" y="10"/>
                    </a:lnTo>
                    <a:lnTo>
                      <a:pt x="57" y="11"/>
                    </a:lnTo>
                    <a:lnTo>
                      <a:pt x="59" y="12"/>
                    </a:lnTo>
                    <a:lnTo>
                      <a:pt x="60" y="14"/>
                    </a:lnTo>
                    <a:lnTo>
                      <a:pt x="61" y="16"/>
                    </a:lnTo>
                    <a:lnTo>
                      <a:pt x="62" y="17"/>
                    </a:lnTo>
                    <a:lnTo>
                      <a:pt x="63" y="19"/>
                    </a:lnTo>
                    <a:lnTo>
                      <a:pt x="64" y="21"/>
                    </a:lnTo>
                    <a:lnTo>
                      <a:pt x="65" y="24"/>
                    </a:lnTo>
                    <a:lnTo>
                      <a:pt x="65" y="25"/>
                    </a:lnTo>
                    <a:lnTo>
                      <a:pt x="66" y="27"/>
                    </a:lnTo>
                    <a:lnTo>
                      <a:pt x="67" y="29"/>
                    </a:lnTo>
                    <a:lnTo>
                      <a:pt x="67" y="31"/>
                    </a:lnTo>
                    <a:lnTo>
                      <a:pt x="68" y="33"/>
                    </a:lnTo>
                    <a:lnTo>
                      <a:pt x="68" y="36"/>
                    </a:lnTo>
                    <a:lnTo>
                      <a:pt x="69" y="38"/>
                    </a:lnTo>
                    <a:lnTo>
                      <a:pt x="69" y="40"/>
                    </a:lnTo>
                    <a:lnTo>
                      <a:pt x="69" y="42"/>
                    </a:lnTo>
                    <a:lnTo>
                      <a:pt x="69" y="44"/>
                    </a:lnTo>
                    <a:lnTo>
                      <a:pt x="70" y="47"/>
                    </a:lnTo>
                    <a:lnTo>
                      <a:pt x="69" y="50"/>
                    </a:lnTo>
                    <a:lnTo>
                      <a:pt x="69" y="52"/>
                    </a:lnTo>
                    <a:lnTo>
                      <a:pt x="69" y="54"/>
                    </a:lnTo>
                    <a:lnTo>
                      <a:pt x="69" y="57"/>
                    </a:lnTo>
                    <a:lnTo>
                      <a:pt x="68" y="59"/>
                    </a:lnTo>
                    <a:lnTo>
                      <a:pt x="68" y="61"/>
                    </a:lnTo>
                    <a:lnTo>
                      <a:pt x="67" y="63"/>
                    </a:lnTo>
                    <a:lnTo>
                      <a:pt x="67" y="65"/>
                    </a:lnTo>
                    <a:lnTo>
                      <a:pt x="66" y="67"/>
                    </a:lnTo>
                    <a:lnTo>
                      <a:pt x="65" y="70"/>
                    </a:lnTo>
                    <a:lnTo>
                      <a:pt x="65" y="72"/>
                    </a:lnTo>
                    <a:lnTo>
                      <a:pt x="64" y="74"/>
                    </a:lnTo>
                    <a:lnTo>
                      <a:pt x="63" y="75"/>
                    </a:lnTo>
                    <a:lnTo>
                      <a:pt x="62" y="77"/>
                    </a:lnTo>
                    <a:lnTo>
                      <a:pt x="61" y="79"/>
                    </a:lnTo>
                    <a:lnTo>
                      <a:pt x="60" y="80"/>
                    </a:lnTo>
                    <a:lnTo>
                      <a:pt x="59" y="82"/>
                    </a:lnTo>
                    <a:lnTo>
                      <a:pt x="57" y="83"/>
                    </a:lnTo>
                    <a:lnTo>
                      <a:pt x="56" y="85"/>
                    </a:lnTo>
                    <a:lnTo>
                      <a:pt x="55" y="86"/>
                    </a:lnTo>
                    <a:lnTo>
                      <a:pt x="54" y="87"/>
                    </a:lnTo>
                    <a:lnTo>
                      <a:pt x="52" y="88"/>
                    </a:lnTo>
                    <a:lnTo>
                      <a:pt x="51" y="89"/>
                    </a:lnTo>
                    <a:lnTo>
                      <a:pt x="48" y="90"/>
                    </a:lnTo>
                    <a:lnTo>
                      <a:pt x="47" y="91"/>
                    </a:lnTo>
                    <a:lnTo>
                      <a:pt x="45" y="91"/>
                    </a:lnTo>
                    <a:lnTo>
                      <a:pt x="44" y="93"/>
                    </a:lnTo>
                    <a:lnTo>
                      <a:pt x="42" y="94"/>
                    </a:lnTo>
                    <a:lnTo>
                      <a:pt x="40" y="94"/>
                    </a:lnTo>
                    <a:lnTo>
                      <a:pt x="39" y="94"/>
                    </a:lnTo>
                    <a:lnTo>
                      <a:pt x="37" y="94"/>
                    </a:lnTo>
                    <a:lnTo>
                      <a:pt x="36" y="94"/>
                    </a:lnTo>
                    <a:close/>
                  </a:path>
                </a:pathLst>
              </a:custGeom>
              <a:solidFill>
                <a:srgbClr val="6B6B6B"/>
              </a:solidFill>
              <a:ln w="9525">
                <a:noFill/>
                <a:round/>
                <a:headEnd/>
                <a:tailEnd/>
              </a:ln>
            </p:spPr>
            <p:txBody>
              <a:bodyPr/>
              <a:lstStyle/>
              <a:p>
                <a:endParaRPr lang="en-US"/>
              </a:p>
            </p:txBody>
          </p:sp>
          <p:sp>
            <p:nvSpPr>
              <p:cNvPr id="14517" name="Freeform 194"/>
              <p:cNvSpPr>
                <a:spLocks/>
              </p:cNvSpPr>
              <p:nvPr/>
            </p:nvSpPr>
            <p:spPr bwMode="auto">
              <a:xfrm>
                <a:off x="4885" y="2363"/>
                <a:ext cx="10" cy="12"/>
              </a:xfrm>
              <a:custGeom>
                <a:avLst/>
                <a:gdLst>
                  <a:gd name="T0" fmla="*/ 34 w 76"/>
                  <a:gd name="T1" fmla="*/ 93 h 93"/>
                  <a:gd name="T2" fmla="*/ 28 w 76"/>
                  <a:gd name="T3" fmla="*/ 92 h 93"/>
                  <a:gd name="T4" fmla="*/ 23 w 76"/>
                  <a:gd name="T5" fmla="*/ 90 h 93"/>
                  <a:gd name="T6" fmla="*/ 19 w 76"/>
                  <a:gd name="T7" fmla="*/ 87 h 93"/>
                  <a:gd name="T8" fmla="*/ 14 w 76"/>
                  <a:gd name="T9" fmla="*/ 83 h 93"/>
                  <a:gd name="T10" fmla="*/ 11 w 76"/>
                  <a:gd name="T11" fmla="*/ 78 h 93"/>
                  <a:gd name="T12" fmla="*/ 6 w 76"/>
                  <a:gd name="T13" fmla="*/ 73 h 93"/>
                  <a:gd name="T14" fmla="*/ 3 w 76"/>
                  <a:gd name="T15" fmla="*/ 67 h 93"/>
                  <a:gd name="T16" fmla="*/ 1 w 76"/>
                  <a:gd name="T17" fmla="*/ 61 h 93"/>
                  <a:gd name="T18" fmla="*/ 0 w 76"/>
                  <a:gd name="T19" fmla="*/ 54 h 93"/>
                  <a:gd name="T20" fmla="*/ 0 w 76"/>
                  <a:gd name="T21" fmla="*/ 47 h 93"/>
                  <a:gd name="T22" fmla="*/ 0 w 76"/>
                  <a:gd name="T23" fmla="*/ 43 h 93"/>
                  <a:gd name="T24" fmla="*/ 1 w 76"/>
                  <a:gd name="T25" fmla="*/ 35 h 93"/>
                  <a:gd name="T26" fmla="*/ 3 w 76"/>
                  <a:gd name="T27" fmla="*/ 29 h 93"/>
                  <a:gd name="T28" fmla="*/ 5 w 76"/>
                  <a:gd name="T29" fmla="*/ 23 h 93"/>
                  <a:gd name="T30" fmla="*/ 9 w 76"/>
                  <a:gd name="T31" fmla="*/ 18 h 93"/>
                  <a:gd name="T32" fmla="*/ 13 w 76"/>
                  <a:gd name="T33" fmla="*/ 12 h 93"/>
                  <a:gd name="T34" fmla="*/ 17 w 76"/>
                  <a:gd name="T35" fmla="*/ 8 h 93"/>
                  <a:gd name="T36" fmla="*/ 22 w 76"/>
                  <a:gd name="T37" fmla="*/ 5 h 93"/>
                  <a:gd name="T38" fmla="*/ 26 w 76"/>
                  <a:gd name="T39" fmla="*/ 3 h 93"/>
                  <a:gd name="T40" fmla="*/ 32 w 76"/>
                  <a:gd name="T41" fmla="*/ 1 h 93"/>
                  <a:gd name="T42" fmla="*/ 38 w 76"/>
                  <a:gd name="T43" fmla="*/ 0 h 93"/>
                  <a:gd name="T44" fmla="*/ 41 w 76"/>
                  <a:gd name="T45" fmla="*/ 1 h 93"/>
                  <a:gd name="T46" fmla="*/ 46 w 76"/>
                  <a:gd name="T47" fmla="*/ 2 h 93"/>
                  <a:gd name="T48" fmla="*/ 51 w 76"/>
                  <a:gd name="T49" fmla="*/ 4 h 93"/>
                  <a:gd name="T50" fmla="*/ 56 w 76"/>
                  <a:gd name="T51" fmla="*/ 7 h 93"/>
                  <a:gd name="T52" fmla="*/ 61 w 76"/>
                  <a:gd name="T53" fmla="*/ 11 h 93"/>
                  <a:gd name="T54" fmla="*/ 64 w 76"/>
                  <a:gd name="T55" fmla="*/ 16 h 93"/>
                  <a:gd name="T56" fmla="*/ 68 w 76"/>
                  <a:gd name="T57" fmla="*/ 21 h 93"/>
                  <a:gd name="T58" fmla="*/ 71 w 76"/>
                  <a:gd name="T59" fmla="*/ 27 h 93"/>
                  <a:gd name="T60" fmla="*/ 73 w 76"/>
                  <a:gd name="T61" fmla="*/ 33 h 93"/>
                  <a:gd name="T62" fmla="*/ 75 w 76"/>
                  <a:gd name="T63" fmla="*/ 41 h 93"/>
                  <a:gd name="T64" fmla="*/ 76 w 76"/>
                  <a:gd name="T65" fmla="*/ 47 h 93"/>
                  <a:gd name="T66" fmla="*/ 75 w 76"/>
                  <a:gd name="T67" fmla="*/ 52 h 93"/>
                  <a:gd name="T68" fmla="*/ 73 w 76"/>
                  <a:gd name="T69" fmla="*/ 58 h 93"/>
                  <a:gd name="T70" fmla="*/ 71 w 76"/>
                  <a:gd name="T71" fmla="*/ 65 h 93"/>
                  <a:gd name="T72" fmla="*/ 69 w 76"/>
                  <a:gd name="T73" fmla="*/ 71 h 93"/>
                  <a:gd name="T74" fmla="*/ 66 w 76"/>
                  <a:gd name="T75" fmla="*/ 76 h 93"/>
                  <a:gd name="T76" fmla="*/ 62 w 76"/>
                  <a:gd name="T77" fmla="*/ 81 h 93"/>
                  <a:gd name="T78" fmla="*/ 58 w 76"/>
                  <a:gd name="T79" fmla="*/ 86 h 93"/>
                  <a:gd name="T80" fmla="*/ 53 w 76"/>
                  <a:gd name="T81" fmla="*/ 89 h 93"/>
                  <a:gd name="T82" fmla="*/ 48 w 76"/>
                  <a:gd name="T83" fmla="*/ 91 h 93"/>
                  <a:gd name="T84" fmla="*/ 43 w 76"/>
                  <a:gd name="T85" fmla="*/ 93 h 93"/>
                  <a:gd name="T86" fmla="*/ 38 w 76"/>
                  <a:gd name="T87" fmla="*/ 93 h 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6"/>
                  <a:gd name="T133" fmla="*/ 0 h 93"/>
                  <a:gd name="T134" fmla="*/ 76 w 76"/>
                  <a:gd name="T135" fmla="*/ 93 h 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6" h="93">
                    <a:moveTo>
                      <a:pt x="38" y="93"/>
                    </a:moveTo>
                    <a:lnTo>
                      <a:pt x="36" y="93"/>
                    </a:lnTo>
                    <a:lnTo>
                      <a:pt x="34" y="93"/>
                    </a:lnTo>
                    <a:lnTo>
                      <a:pt x="32" y="93"/>
                    </a:lnTo>
                    <a:lnTo>
                      <a:pt x="31" y="93"/>
                    </a:lnTo>
                    <a:lnTo>
                      <a:pt x="28" y="92"/>
                    </a:lnTo>
                    <a:lnTo>
                      <a:pt x="26" y="91"/>
                    </a:lnTo>
                    <a:lnTo>
                      <a:pt x="25" y="91"/>
                    </a:lnTo>
                    <a:lnTo>
                      <a:pt x="23" y="90"/>
                    </a:lnTo>
                    <a:lnTo>
                      <a:pt x="22" y="89"/>
                    </a:lnTo>
                    <a:lnTo>
                      <a:pt x="20" y="88"/>
                    </a:lnTo>
                    <a:lnTo>
                      <a:pt x="19" y="87"/>
                    </a:lnTo>
                    <a:lnTo>
                      <a:pt x="17" y="86"/>
                    </a:lnTo>
                    <a:lnTo>
                      <a:pt x="16" y="85"/>
                    </a:lnTo>
                    <a:lnTo>
                      <a:pt x="14" y="83"/>
                    </a:lnTo>
                    <a:lnTo>
                      <a:pt x="13" y="81"/>
                    </a:lnTo>
                    <a:lnTo>
                      <a:pt x="12" y="79"/>
                    </a:lnTo>
                    <a:lnTo>
                      <a:pt x="11" y="78"/>
                    </a:lnTo>
                    <a:lnTo>
                      <a:pt x="9" y="76"/>
                    </a:lnTo>
                    <a:lnTo>
                      <a:pt x="8" y="75"/>
                    </a:lnTo>
                    <a:lnTo>
                      <a:pt x="6" y="73"/>
                    </a:lnTo>
                    <a:lnTo>
                      <a:pt x="5" y="71"/>
                    </a:lnTo>
                    <a:lnTo>
                      <a:pt x="4" y="69"/>
                    </a:lnTo>
                    <a:lnTo>
                      <a:pt x="3" y="67"/>
                    </a:lnTo>
                    <a:lnTo>
                      <a:pt x="3" y="65"/>
                    </a:lnTo>
                    <a:lnTo>
                      <a:pt x="2" y="64"/>
                    </a:lnTo>
                    <a:lnTo>
                      <a:pt x="1" y="61"/>
                    </a:lnTo>
                    <a:lnTo>
                      <a:pt x="1" y="58"/>
                    </a:lnTo>
                    <a:lnTo>
                      <a:pt x="0" y="56"/>
                    </a:lnTo>
                    <a:lnTo>
                      <a:pt x="0" y="54"/>
                    </a:lnTo>
                    <a:lnTo>
                      <a:pt x="0" y="52"/>
                    </a:lnTo>
                    <a:lnTo>
                      <a:pt x="0" y="50"/>
                    </a:lnTo>
                    <a:lnTo>
                      <a:pt x="0" y="47"/>
                    </a:lnTo>
                    <a:lnTo>
                      <a:pt x="0" y="45"/>
                    </a:lnTo>
                    <a:lnTo>
                      <a:pt x="0" y="43"/>
                    </a:lnTo>
                    <a:lnTo>
                      <a:pt x="0" y="41"/>
                    </a:lnTo>
                    <a:lnTo>
                      <a:pt x="0" y="38"/>
                    </a:lnTo>
                    <a:lnTo>
                      <a:pt x="1" y="35"/>
                    </a:lnTo>
                    <a:lnTo>
                      <a:pt x="1" y="33"/>
                    </a:lnTo>
                    <a:lnTo>
                      <a:pt x="2" y="31"/>
                    </a:lnTo>
                    <a:lnTo>
                      <a:pt x="3" y="29"/>
                    </a:lnTo>
                    <a:lnTo>
                      <a:pt x="3" y="27"/>
                    </a:lnTo>
                    <a:lnTo>
                      <a:pt x="4" y="25"/>
                    </a:lnTo>
                    <a:lnTo>
                      <a:pt x="5" y="23"/>
                    </a:lnTo>
                    <a:lnTo>
                      <a:pt x="6" y="21"/>
                    </a:lnTo>
                    <a:lnTo>
                      <a:pt x="8" y="20"/>
                    </a:lnTo>
                    <a:lnTo>
                      <a:pt x="9" y="18"/>
                    </a:lnTo>
                    <a:lnTo>
                      <a:pt x="11" y="16"/>
                    </a:lnTo>
                    <a:lnTo>
                      <a:pt x="12" y="15"/>
                    </a:lnTo>
                    <a:lnTo>
                      <a:pt x="13" y="12"/>
                    </a:lnTo>
                    <a:lnTo>
                      <a:pt x="14" y="11"/>
                    </a:lnTo>
                    <a:lnTo>
                      <a:pt x="16" y="9"/>
                    </a:lnTo>
                    <a:lnTo>
                      <a:pt x="17" y="8"/>
                    </a:lnTo>
                    <a:lnTo>
                      <a:pt x="19" y="7"/>
                    </a:lnTo>
                    <a:lnTo>
                      <a:pt x="20" y="6"/>
                    </a:lnTo>
                    <a:lnTo>
                      <a:pt x="22" y="5"/>
                    </a:lnTo>
                    <a:lnTo>
                      <a:pt x="23" y="4"/>
                    </a:lnTo>
                    <a:lnTo>
                      <a:pt x="25" y="3"/>
                    </a:lnTo>
                    <a:lnTo>
                      <a:pt x="26" y="3"/>
                    </a:lnTo>
                    <a:lnTo>
                      <a:pt x="28" y="2"/>
                    </a:lnTo>
                    <a:lnTo>
                      <a:pt x="31" y="1"/>
                    </a:lnTo>
                    <a:lnTo>
                      <a:pt x="32" y="1"/>
                    </a:lnTo>
                    <a:lnTo>
                      <a:pt x="34" y="1"/>
                    </a:lnTo>
                    <a:lnTo>
                      <a:pt x="36" y="1"/>
                    </a:lnTo>
                    <a:lnTo>
                      <a:pt x="38" y="0"/>
                    </a:lnTo>
                    <a:lnTo>
                      <a:pt x="39" y="1"/>
                    </a:lnTo>
                    <a:lnTo>
                      <a:pt x="41" y="1"/>
                    </a:lnTo>
                    <a:lnTo>
                      <a:pt x="43" y="1"/>
                    </a:lnTo>
                    <a:lnTo>
                      <a:pt x="44" y="1"/>
                    </a:lnTo>
                    <a:lnTo>
                      <a:pt x="46" y="2"/>
                    </a:lnTo>
                    <a:lnTo>
                      <a:pt x="48" y="3"/>
                    </a:lnTo>
                    <a:lnTo>
                      <a:pt x="49" y="3"/>
                    </a:lnTo>
                    <a:lnTo>
                      <a:pt x="51" y="4"/>
                    </a:lnTo>
                    <a:lnTo>
                      <a:pt x="53" y="5"/>
                    </a:lnTo>
                    <a:lnTo>
                      <a:pt x="55" y="6"/>
                    </a:lnTo>
                    <a:lnTo>
                      <a:pt x="56" y="7"/>
                    </a:lnTo>
                    <a:lnTo>
                      <a:pt x="58" y="8"/>
                    </a:lnTo>
                    <a:lnTo>
                      <a:pt x="59" y="9"/>
                    </a:lnTo>
                    <a:lnTo>
                      <a:pt x="61" y="11"/>
                    </a:lnTo>
                    <a:lnTo>
                      <a:pt x="62" y="12"/>
                    </a:lnTo>
                    <a:lnTo>
                      <a:pt x="63" y="15"/>
                    </a:lnTo>
                    <a:lnTo>
                      <a:pt x="64" y="16"/>
                    </a:lnTo>
                    <a:lnTo>
                      <a:pt x="66" y="18"/>
                    </a:lnTo>
                    <a:lnTo>
                      <a:pt x="67" y="20"/>
                    </a:lnTo>
                    <a:lnTo>
                      <a:pt x="68" y="21"/>
                    </a:lnTo>
                    <a:lnTo>
                      <a:pt x="69" y="23"/>
                    </a:lnTo>
                    <a:lnTo>
                      <a:pt x="70" y="25"/>
                    </a:lnTo>
                    <a:lnTo>
                      <a:pt x="71" y="27"/>
                    </a:lnTo>
                    <a:lnTo>
                      <a:pt x="71" y="29"/>
                    </a:lnTo>
                    <a:lnTo>
                      <a:pt x="72" y="31"/>
                    </a:lnTo>
                    <a:lnTo>
                      <a:pt x="73" y="33"/>
                    </a:lnTo>
                    <a:lnTo>
                      <a:pt x="73" y="35"/>
                    </a:lnTo>
                    <a:lnTo>
                      <a:pt x="75" y="38"/>
                    </a:lnTo>
                    <a:lnTo>
                      <a:pt x="75" y="41"/>
                    </a:lnTo>
                    <a:lnTo>
                      <a:pt x="75" y="43"/>
                    </a:lnTo>
                    <a:lnTo>
                      <a:pt x="75" y="45"/>
                    </a:lnTo>
                    <a:lnTo>
                      <a:pt x="76" y="47"/>
                    </a:lnTo>
                    <a:lnTo>
                      <a:pt x="75" y="50"/>
                    </a:lnTo>
                    <a:lnTo>
                      <a:pt x="75" y="52"/>
                    </a:lnTo>
                    <a:lnTo>
                      <a:pt x="75" y="54"/>
                    </a:lnTo>
                    <a:lnTo>
                      <a:pt x="75" y="56"/>
                    </a:lnTo>
                    <a:lnTo>
                      <a:pt x="73" y="58"/>
                    </a:lnTo>
                    <a:lnTo>
                      <a:pt x="73" y="61"/>
                    </a:lnTo>
                    <a:lnTo>
                      <a:pt x="72" y="64"/>
                    </a:lnTo>
                    <a:lnTo>
                      <a:pt x="71" y="65"/>
                    </a:lnTo>
                    <a:lnTo>
                      <a:pt x="71" y="67"/>
                    </a:lnTo>
                    <a:lnTo>
                      <a:pt x="70" y="69"/>
                    </a:lnTo>
                    <a:lnTo>
                      <a:pt x="69" y="71"/>
                    </a:lnTo>
                    <a:lnTo>
                      <a:pt x="68" y="73"/>
                    </a:lnTo>
                    <a:lnTo>
                      <a:pt x="67" y="75"/>
                    </a:lnTo>
                    <a:lnTo>
                      <a:pt x="66" y="76"/>
                    </a:lnTo>
                    <a:lnTo>
                      <a:pt x="64" y="78"/>
                    </a:lnTo>
                    <a:lnTo>
                      <a:pt x="63" y="79"/>
                    </a:lnTo>
                    <a:lnTo>
                      <a:pt x="62" y="81"/>
                    </a:lnTo>
                    <a:lnTo>
                      <a:pt x="61" y="83"/>
                    </a:lnTo>
                    <a:lnTo>
                      <a:pt x="59" y="85"/>
                    </a:lnTo>
                    <a:lnTo>
                      <a:pt x="58" y="86"/>
                    </a:lnTo>
                    <a:lnTo>
                      <a:pt x="56" y="87"/>
                    </a:lnTo>
                    <a:lnTo>
                      <a:pt x="55" y="88"/>
                    </a:lnTo>
                    <a:lnTo>
                      <a:pt x="53" y="89"/>
                    </a:lnTo>
                    <a:lnTo>
                      <a:pt x="51" y="90"/>
                    </a:lnTo>
                    <a:lnTo>
                      <a:pt x="49" y="91"/>
                    </a:lnTo>
                    <a:lnTo>
                      <a:pt x="48" y="91"/>
                    </a:lnTo>
                    <a:lnTo>
                      <a:pt x="46" y="92"/>
                    </a:lnTo>
                    <a:lnTo>
                      <a:pt x="44" y="93"/>
                    </a:lnTo>
                    <a:lnTo>
                      <a:pt x="43" y="93"/>
                    </a:lnTo>
                    <a:lnTo>
                      <a:pt x="41" y="93"/>
                    </a:lnTo>
                    <a:lnTo>
                      <a:pt x="39" y="93"/>
                    </a:lnTo>
                    <a:lnTo>
                      <a:pt x="38" y="93"/>
                    </a:lnTo>
                    <a:close/>
                  </a:path>
                </a:pathLst>
              </a:custGeom>
              <a:solidFill>
                <a:srgbClr val="6B6B6B"/>
              </a:solidFill>
              <a:ln w="9525">
                <a:noFill/>
                <a:round/>
                <a:headEnd/>
                <a:tailEnd/>
              </a:ln>
            </p:spPr>
            <p:txBody>
              <a:bodyPr/>
              <a:lstStyle/>
              <a:p>
                <a:endParaRPr lang="en-US"/>
              </a:p>
            </p:txBody>
          </p:sp>
          <p:sp>
            <p:nvSpPr>
              <p:cNvPr id="14518" name="Freeform 195"/>
              <p:cNvSpPr>
                <a:spLocks/>
              </p:cNvSpPr>
              <p:nvPr/>
            </p:nvSpPr>
            <p:spPr bwMode="auto">
              <a:xfrm>
                <a:off x="4886" y="2364"/>
                <a:ext cx="6" cy="10"/>
              </a:xfrm>
              <a:custGeom>
                <a:avLst/>
                <a:gdLst>
                  <a:gd name="T0" fmla="*/ 22 w 52"/>
                  <a:gd name="T1" fmla="*/ 80 h 80"/>
                  <a:gd name="T2" fmla="*/ 19 w 52"/>
                  <a:gd name="T3" fmla="*/ 79 h 80"/>
                  <a:gd name="T4" fmla="*/ 15 w 52"/>
                  <a:gd name="T5" fmla="*/ 77 h 80"/>
                  <a:gd name="T6" fmla="*/ 12 w 52"/>
                  <a:gd name="T7" fmla="*/ 74 h 80"/>
                  <a:gd name="T8" fmla="*/ 9 w 52"/>
                  <a:gd name="T9" fmla="*/ 71 h 80"/>
                  <a:gd name="T10" fmla="*/ 7 w 52"/>
                  <a:gd name="T11" fmla="*/ 67 h 80"/>
                  <a:gd name="T12" fmla="*/ 5 w 52"/>
                  <a:gd name="T13" fmla="*/ 63 h 80"/>
                  <a:gd name="T14" fmla="*/ 3 w 52"/>
                  <a:gd name="T15" fmla="*/ 58 h 80"/>
                  <a:gd name="T16" fmla="*/ 1 w 52"/>
                  <a:gd name="T17" fmla="*/ 52 h 80"/>
                  <a:gd name="T18" fmla="*/ 0 w 52"/>
                  <a:gd name="T19" fmla="*/ 46 h 80"/>
                  <a:gd name="T20" fmla="*/ 0 w 52"/>
                  <a:gd name="T21" fmla="*/ 40 h 80"/>
                  <a:gd name="T22" fmla="*/ 0 w 52"/>
                  <a:gd name="T23" fmla="*/ 37 h 80"/>
                  <a:gd name="T24" fmla="*/ 0 w 52"/>
                  <a:gd name="T25" fmla="*/ 30 h 80"/>
                  <a:gd name="T26" fmla="*/ 1 w 52"/>
                  <a:gd name="T27" fmla="*/ 25 h 80"/>
                  <a:gd name="T28" fmla="*/ 4 w 52"/>
                  <a:gd name="T29" fmla="*/ 20 h 80"/>
                  <a:gd name="T30" fmla="*/ 6 w 52"/>
                  <a:gd name="T31" fmla="*/ 16 h 80"/>
                  <a:gd name="T32" fmla="*/ 8 w 52"/>
                  <a:gd name="T33" fmla="*/ 12 h 80"/>
                  <a:gd name="T34" fmla="*/ 11 w 52"/>
                  <a:gd name="T35" fmla="*/ 7 h 80"/>
                  <a:gd name="T36" fmla="*/ 14 w 52"/>
                  <a:gd name="T37" fmla="*/ 4 h 80"/>
                  <a:gd name="T38" fmla="*/ 17 w 52"/>
                  <a:gd name="T39" fmla="*/ 2 h 80"/>
                  <a:gd name="T40" fmla="*/ 21 w 52"/>
                  <a:gd name="T41" fmla="*/ 1 h 80"/>
                  <a:gd name="T42" fmla="*/ 26 w 52"/>
                  <a:gd name="T43" fmla="*/ 0 h 80"/>
                  <a:gd name="T44" fmla="*/ 28 w 52"/>
                  <a:gd name="T45" fmla="*/ 1 h 80"/>
                  <a:gd name="T46" fmla="*/ 32 w 52"/>
                  <a:gd name="T47" fmla="*/ 2 h 80"/>
                  <a:gd name="T48" fmla="*/ 35 w 52"/>
                  <a:gd name="T49" fmla="*/ 4 h 80"/>
                  <a:gd name="T50" fmla="*/ 39 w 52"/>
                  <a:gd name="T51" fmla="*/ 6 h 80"/>
                  <a:gd name="T52" fmla="*/ 41 w 52"/>
                  <a:gd name="T53" fmla="*/ 10 h 80"/>
                  <a:gd name="T54" fmla="*/ 44 w 52"/>
                  <a:gd name="T55" fmla="*/ 14 h 80"/>
                  <a:gd name="T56" fmla="*/ 46 w 52"/>
                  <a:gd name="T57" fmla="*/ 19 h 80"/>
                  <a:gd name="T58" fmla="*/ 49 w 52"/>
                  <a:gd name="T59" fmla="*/ 23 h 80"/>
                  <a:gd name="T60" fmla="*/ 50 w 52"/>
                  <a:gd name="T61" fmla="*/ 29 h 80"/>
                  <a:gd name="T62" fmla="*/ 51 w 52"/>
                  <a:gd name="T63" fmla="*/ 35 h 80"/>
                  <a:gd name="T64" fmla="*/ 52 w 52"/>
                  <a:gd name="T65" fmla="*/ 40 h 80"/>
                  <a:gd name="T66" fmla="*/ 51 w 52"/>
                  <a:gd name="T67" fmla="*/ 44 h 80"/>
                  <a:gd name="T68" fmla="*/ 51 w 52"/>
                  <a:gd name="T69" fmla="*/ 50 h 80"/>
                  <a:gd name="T70" fmla="*/ 50 w 52"/>
                  <a:gd name="T71" fmla="*/ 56 h 80"/>
                  <a:gd name="T72" fmla="*/ 48 w 52"/>
                  <a:gd name="T73" fmla="*/ 61 h 80"/>
                  <a:gd name="T74" fmla="*/ 45 w 52"/>
                  <a:gd name="T75" fmla="*/ 66 h 80"/>
                  <a:gd name="T76" fmla="*/ 42 w 52"/>
                  <a:gd name="T77" fmla="*/ 70 h 80"/>
                  <a:gd name="T78" fmla="*/ 40 w 52"/>
                  <a:gd name="T79" fmla="*/ 73 h 80"/>
                  <a:gd name="T80" fmla="*/ 36 w 52"/>
                  <a:gd name="T81" fmla="*/ 76 h 80"/>
                  <a:gd name="T82" fmla="*/ 33 w 52"/>
                  <a:gd name="T83" fmla="*/ 79 h 80"/>
                  <a:gd name="T84" fmla="*/ 29 w 52"/>
                  <a:gd name="T85" fmla="*/ 80 h 80"/>
                  <a:gd name="T86" fmla="*/ 26 w 52"/>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2"/>
                  <a:gd name="T133" fmla="*/ 0 h 80"/>
                  <a:gd name="T134" fmla="*/ 52 w 52"/>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2" h="80">
                    <a:moveTo>
                      <a:pt x="26" y="80"/>
                    </a:moveTo>
                    <a:lnTo>
                      <a:pt x="23" y="80"/>
                    </a:lnTo>
                    <a:lnTo>
                      <a:pt x="22" y="80"/>
                    </a:lnTo>
                    <a:lnTo>
                      <a:pt x="21" y="80"/>
                    </a:lnTo>
                    <a:lnTo>
                      <a:pt x="20" y="80"/>
                    </a:lnTo>
                    <a:lnTo>
                      <a:pt x="19" y="79"/>
                    </a:lnTo>
                    <a:lnTo>
                      <a:pt x="17" y="79"/>
                    </a:lnTo>
                    <a:lnTo>
                      <a:pt x="16" y="77"/>
                    </a:lnTo>
                    <a:lnTo>
                      <a:pt x="15" y="77"/>
                    </a:lnTo>
                    <a:lnTo>
                      <a:pt x="14" y="76"/>
                    </a:lnTo>
                    <a:lnTo>
                      <a:pt x="13" y="75"/>
                    </a:lnTo>
                    <a:lnTo>
                      <a:pt x="12" y="74"/>
                    </a:lnTo>
                    <a:lnTo>
                      <a:pt x="11" y="73"/>
                    </a:lnTo>
                    <a:lnTo>
                      <a:pt x="10" y="72"/>
                    </a:lnTo>
                    <a:lnTo>
                      <a:pt x="9" y="71"/>
                    </a:lnTo>
                    <a:lnTo>
                      <a:pt x="8" y="70"/>
                    </a:lnTo>
                    <a:lnTo>
                      <a:pt x="8" y="68"/>
                    </a:lnTo>
                    <a:lnTo>
                      <a:pt x="7" y="67"/>
                    </a:lnTo>
                    <a:lnTo>
                      <a:pt x="6" y="66"/>
                    </a:lnTo>
                    <a:lnTo>
                      <a:pt x="5" y="64"/>
                    </a:lnTo>
                    <a:lnTo>
                      <a:pt x="5" y="63"/>
                    </a:lnTo>
                    <a:lnTo>
                      <a:pt x="4" y="61"/>
                    </a:lnTo>
                    <a:lnTo>
                      <a:pt x="3" y="60"/>
                    </a:lnTo>
                    <a:lnTo>
                      <a:pt x="3" y="58"/>
                    </a:lnTo>
                    <a:lnTo>
                      <a:pt x="1" y="56"/>
                    </a:lnTo>
                    <a:lnTo>
                      <a:pt x="1" y="54"/>
                    </a:lnTo>
                    <a:lnTo>
                      <a:pt x="1" y="52"/>
                    </a:lnTo>
                    <a:lnTo>
                      <a:pt x="0" y="50"/>
                    </a:lnTo>
                    <a:lnTo>
                      <a:pt x="0" y="48"/>
                    </a:lnTo>
                    <a:lnTo>
                      <a:pt x="0" y="46"/>
                    </a:lnTo>
                    <a:lnTo>
                      <a:pt x="0" y="44"/>
                    </a:lnTo>
                    <a:lnTo>
                      <a:pt x="0" y="42"/>
                    </a:lnTo>
                    <a:lnTo>
                      <a:pt x="0" y="40"/>
                    </a:lnTo>
                    <a:lnTo>
                      <a:pt x="0" y="39"/>
                    </a:lnTo>
                    <a:lnTo>
                      <a:pt x="0" y="37"/>
                    </a:lnTo>
                    <a:lnTo>
                      <a:pt x="0" y="35"/>
                    </a:lnTo>
                    <a:lnTo>
                      <a:pt x="0" y="33"/>
                    </a:lnTo>
                    <a:lnTo>
                      <a:pt x="0" y="30"/>
                    </a:lnTo>
                    <a:lnTo>
                      <a:pt x="1" y="29"/>
                    </a:lnTo>
                    <a:lnTo>
                      <a:pt x="1" y="27"/>
                    </a:lnTo>
                    <a:lnTo>
                      <a:pt x="1" y="25"/>
                    </a:lnTo>
                    <a:lnTo>
                      <a:pt x="3" y="23"/>
                    </a:lnTo>
                    <a:lnTo>
                      <a:pt x="3" y="22"/>
                    </a:lnTo>
                    <a:lnTo>
                      <a:pt x="4" y="20"/>
                    </a:lnTo>
                    <a:lnTo>
                      <a:pt x="5" y="19"/>
                    </a:lnTo>
                    <a:lnTo>
                      <a:pt x="5" y="17"/>
                    </a:lnTo>
                    <a:lnTo>
                      <a:pt x="6" y="16"/>
                    </a:lnTo>
                    <a:lnTo>
                      <a:pt x="7" y="14"/>
                    </a:lnTo>
                    <a:lnTo>
                      <a:pt x="8" y="13"/>
                    </a:lnTo>
                    <a:lnTo>
                      <a:pt x="8" y="12"/>
                    </a:lnTo>
                    <a:lnTo>
                      <a:pt x="9" y="10"/>
                    </a:lnTo>
                    <a:lnTo>
                      <a:pt x="10" y="8"/>
                    </a:lnTo>
                    <a:lnTo>
                      <a:pt x="11" y="7"/>
                    </a:lnTo>
                    <a:lnTo>
                      <a:pt x="12" y="6"/>
                    </a:lnTo>
                    <a:lnTo>
                      <a:pt x="13" y="5"/>
                    </a:lnTo>
                    <a:lnTo>
                      <a:pt x="14" y="4"/>
                    </a:lnTo>
                    <a:lnTo>
                      <a:pt x="15" y="4"/>
                    </a:lnTo>
                    <a:lnTo>
                      <a:pt x="16" y="3"/>
                    </a:lnTo>
                    <a:lnTo>
                      <a:pt x="17" y="2"/>
                    </a:lnTo>
                    <a:lnTo>
                      <a:pt x="19" y="2"/>
                    </a:lnTo>
                    <a:lnTo>
                      <a:pt x="20" y="1"/>
                    </a:lnTo>
                    <a:lnTo>
                      <a:pt x="21" y="1"/>
                    </a:lnTo>
                    <a:lnTo>
                      <a:pt x="22" y="1"/>
                    </a:lnTo>
                    <a:lnTo>
                      <a:pt x="23" y="1"/>
                    </a:lnTo>
                    <a:lnTo>
                      <a:pt x="26" y="0"/>
                    </a:lnTo>
                    <a:lnTo>
                      <a:pt x="27" y="1"/>
                    </a:lnTo>
                    <a:lnTo>
                      <a:pt x="28" y="1"/>
                    </a:lnTo>
                    <a:lnTo>
                      <a:pt x="29" y="1"/>
                    </a:lnTo>
                    <a:lnTo>
                      <a:pt x="31" y="1"/>
                    </a:lnTo>
                    <a:lnTo>
                      <a:pt x="32" y="2"/>
                    </a:lnTo>
                    <a:lnTo>
                      <a:pt x="33" y="2"/>
                    </a:lnTo>
                    <a:lnTo>
                      <a:pt x="34" y="3"/>
                    </a:lnTo>
                    <a:lnTo>
                      <a:pt x="35" y="4"/>
                    </a:lnTo>
                    <a:lnTo>
                      <a:pt x="36" y="4"/>
                    </a:lnTo>
                    <a:lnTo>
                      <a:pt x="38" y="5"/>
                    </a:lnTo>
                    <a:lnTo>
                      <a:pt x="39" y="6"/>
                    </a:lnTo>
                    <a:lnTo>
                      <a:pt x="40" y="7"/>
                    </a:lnTo>
                    <a:lnTo>
                      <a:pt x="41" y="8"/>
                    </a:lnTo>
                    <a:lnTo>
                      <a:pt x="41" y="10"/>
                    </a:lnTo>
                    <a:lnTo>
                      <a:pt x="42" y="12"/>
                    </a:lnTo>
                    <a:lnTo>
                      <a:pt x="43" y="13"/>
                    </a:lnTo>
                    <a:lnTo>
                      <a:pt x="44" y="14"/>
                    </a:lnTo>
                    <a:lnTo>
                      <a:pt x="45" y="16"/>
                    </a:lnTo>
                    <a:lnTo>
                      <a:pt x="46" y="17"/>
                    </a:lnTo>
                    <a:lnTo>
                      <a:pt x="46" y="19"/>
                    </a:lnTo>
                    <a:lnTo>
                      <a:pt x="48" y="20"/>
                    </a:lnTo>
                    <a:lnTo>
                      <a:pt x="49" y="22"/>
                    </a:lnTo>
                    <a:lnTo>
                      <a:pt x="49" y="23"/>
                    </a:lnTo>
                    <a:lnTo>
                      <a:pt x="50" y="25"/>
                    </a:lnTo>
                    <a:lnTo>
                      <a:pt x="50" y="27"/>
                    </a:lnTo>
                    <a:lnTo>
                      <a:pt x="50" y="29"/>
                    </a:lnTo>
                    <a:lnTo>
                      <a:pt x="51" y="30"/>
                    </a:lnTo>
                    <a:lnTo>
                      <a:pt x="51" y="33"/>
                    </a:lnTo>
                    <a:lnTo>
                      <a:pt x="51" y="35"/>
                    </a:lnTo>
                    <a:lnTo>
                      <a:pt x="51" y="37"/>
                    </a:lnTo>
                    <a:lnTo>
                      <a:pt x="51" y="39"/>
                    </a:lnTo>
                    <a:lnTo>
                      <a:pt x="52" y="40"/>
                    </a:lnTo>
                    <a:lnTo>
                      <a:pt x="51" y="42"/>
                    </a:lnTo>
                    <a:lnTo>
                      <a:pt x="51" y="44"/>
                    </a:lnTo>
                    <a:lnTo>
                      <a:pt x="51" y="46"/>
                    </a:lnTo>
                    <a:lnTo>
                      <a:pt x="51" y="48"/>
                    </a:lnTo>
                    <a:lnTo>
                      <a:pt x="51" y="50"/>
                    </a:lnTo>
                    <a:lnTo>
                      <a:pt x="50" y="52"/>
                    </a:lnTo>
                    <a:lnTo>
                      <a:pt x="50" y="54"/>
                    </a:lnTo>
                    <a:lnTo>
                      <a:pt x="50" y="56"/>
                    </a:lnTo>
                    <a:lnTo>
                      <a:pt x="49" y="58"/>
                    </a:lnTo>
                    <a:lnTo>
                      <a:pt x="49" y="60"/>
                    </a:lnTo>
                    <a:lnTo>
                      <a:pt x="48" y="61"/>
                    </a:lnTo>
                    <a:lnTo>
                      <a:pt x="46" y="63"/>
                    </a:lnTo>
                    <a:lnTo>
                      <a:pt x="46" y="64"/>
                    </a:lnTo>
                    <a:lnTo>
                      <a:pt x="45" y="66"/>
                    </a:lnTo>
                    <a:lnTo>
                      <a:pt x="44" y="67"/>
                    </a:lnTo>
                    <a:lnTo>
                      <a:pt x="43" y="68"/>
                    </a:lnTo>
                    <a:lnTo>
                      <a:pt x="42" y="70"/>
                    </a:lnTo>
                    <a:lnTo>
                      <a:pt x="41" y="71"/>
                    </a:lnTo>
                    <a:lnTo>
                      <a:pt x="41" y="72"/>
                    </a:lnTo>
                    <a:lnTo>
                      <a:pt x="40" y="73"/>
                    </a:lnTo>
                    <a:lnTo>
                      <a:pt x="39" y="74"/>
                    </a:lnTo>
                    <a:lnTo>
                      <a:pt x="38" y="75"/>
                    </a:lnTo>
                    <a:lnTo>
                      <a:pt x="36" y="76"/>
                    </a:lnTo>
                    <a:lnTo>
                      <a:pt x="35" y="77"/>
                    </a:lnTo>
                    <a:lnTo>
                      <a:pt x="34" y="77"/>
                    </a:lnTo>
                    <a:lnTo>
                      <a:pt x="33" y="79"/>
                    </a:lnTo>
                    <a:lnTo>
                      <a:pt x="32" y="79"/>
                    </a:lnTo>
                    <a:lnTo>
                      <a:pt x="31" y="80"/>
                    </a:lnTo>
                    <a:lnTo>
                      <a:pt x="29" y="80"/>
                    </a:lnTo>
                    <a:lnTo>
                      <a:pt x="28" y="80"/>
                    </a:lnTo>
                    <a:lnTo>
                      <a:pt x="27" y="80"/>
                    </a:lnTo>
                    <a:lnTo>
                      <a:pt x="26" y="80"/>
                    </a:lnTo>
                    <a:close/>
                  </a:path>
                </a:pathLst>
              </a:custGeom>
              <a:solidFill>
                <a:srgbClr val="E0FFB2"/>
              </a:solidFill>
              <a:ln w="9525">
                <a:noFill/>
                <a:round/>
                <a:headEnd/>
                <a:tailEnd/>
              </a:ln>
            </p:spPr>
            <p:txBody>
              <a:bodyPr/>
              <a:lstStyle/>
              <a:p>
                <a:endParaRPr lang="en-US"/>
              </a:p>
            </p:txBody>
          </p:sp>
          <p:sp>
            <p:nvSpPr>
              <p:cNvPr id="14519" name="Freeform 196"/>
              <p:cNvSpPr>
                <a:spLocks/>
              </p:cNvSpPr>
              <p:nvPr/>
            </p:nvSpPr>
            <p:spPr bwMode="auto">
              <a:xfrm>
                <a:off x="4825" y="2360"/>
                <a:ext cx="6" cy="11"/>
              </a:xfrm>
              <a:custGeom>
                <a:avLst/>
                <a:gdLst>
                  <a:gd name="T0" fmla="*/ 23 w 53"/>
                  <a:gd name="T1" fmla="*/ 80 h 80"/>
                  <a:gd name="T2" fmla="*/ 20 w 53"/>
                  <a:gd name="T3" fmla="*/ 79 h 80"/>
                  <a:gd name="T4" fmla="*/ 16 w 53"/>
                  <a:gd name="T5" fmla="*/ 77 h 80"/>
                  <a:gd name="T6" fmla="*/ 13 w 53"/>
                  <a:gd name="T7" fmla="*/ 75 h 80"/>
                  <a:gd name="T8" fmla="*/ 10 w 53"/>
                  <a:gd name="T9" fmla="*/ 72 h 80"/>
                  <a:gd name="T10" fmla="*/ 7 w 53"/>
                  <a:gd name="T11" fmla="*/ 68 h 80"/>
                  <a:gd name="T12" fmla="*/ 5 w 53"/>
                  <a:gd name="T13" fmla="*/ 63 h 80"/>
                  <a:gd name="T14" fmla="*/ 2 w 53"/>
                  <a:gd name="T15" fmla="*/ 58 h 80"/>
                  <a:gd name="T16" fmla="*/ 1 w 53"/>
                  <a:gd name="T17" fmla="*/ 52 h 80"/>
                  <a:gd name="T18" fmla="*/ 0 w 53"/>
                  <a:gd name="T19" fmla="*/ 47 h 80"/>
                  <a:gd name="T20" fmla="*/ 0 w 53"/>
                  <a:gd name="T21" fmla="*/ 41 h 80"/>
                  <a:gd name="T22" fmla="*/ 0 w 53"/>
                  <a:gd name="T23" fmla="*/ 38 h 80"/>
                  <a:gd name="T24" fmla="*/ 0 w 53"/>
                  <a:gd name="T25" fmla="*/ 31 h 80"/>
                  <a:gd name="T26" fmla="*/ 2 w 53"/>
                  <a:gd name="T27" fmla="*/ 26 h 80"/>
                  <a:gd name="T28" fmla="*/ 4 w 53"/>
                  <a:gd name="T29" fmla="*/ 21 h 80"/>
                  <a:gd name="T30" fmla="*/ 6 w 53"/>
                  <a:gd name="T31" fmla="*/ 16 h 80"/>
                  <a:gd name="T32" fmla="*/ 9 w 53"/>
                  <a:gd name="T33" fmla="*/ 11 h 80"/>
                  <a:gd name="T34" fmla="*/ 12 w 53"/>
                  <a:gd name="T35" fmla="*/ 7 h 80"/>
                  <a:gd name="T36" fmla="*/ 15 w 53"/>
                  <a:gd name="T37" fmla="*/ 4 h 80"/>
                  <a:gd name="T38" fmla="*/ 18 w 53"/>
                  <a:gd name="T39" fmla="*/ 2 h 80"/>
                  <a:gd name="T40" fmla="*/ 22 w 53"/>
                  <a:gd name="T41" fmla="*/ 1 h 80"/>
                  <a:gd name="T42" fmla="*/ 27 w 53"/>
                  <a:gd name="T43" fmla="*/ 0 h 80"/>
                  <a:gd name="T44" fmla="*/ 29 w 53"/>
                  <a:gd name="T45" fmla="*/ 1 h 80"/>
                  <a:gd name="T46" fmla="*/ 32 w 53"/>
                  <a:gd name="T47" fmla="*/ 2 h 80"/>
                  <a:gd name="T48" fmla="*/ 36 w 53"/>
                  <a:gd name="T49" fmla="*/ 4 h 80"/>
                  <a:gd name="T50" fmla="*/ 39 w 53"/>
                  <a:gd name="T51" fmla="*/ 6 h 80"/>
                  <a:gd name="T52" fmla="*/ 42 w 53"/>
                  <a:gd name="T53" fmla="*/ 10 h 80"/>
                  <a:gd name="T54" fmla="*/ 45 w 53"/>
                  <a:gd name="T55" fmla="*/ 14 h 80"/>
                  <a:gd name="T56" fmla="*/ 48 w 53"/>
                  <a:gd name="T57" fmla="*/ 19 h 80"/>
                  <a:gd name="T58" fmla="*/ 50 w 53"/>
                  <a:gd name="T59" fmla="*/ 24 h 80"/>
                  <a:gd name="T60" fmla="*/ 51 w 53"/>
                  <a:gd name="T61" fmla="*/ 29 h 80"/>
                  <a:gd name="T62" fmla="*/ 52 w 53"/>
                  <a:gd name="T63" fmla="*/ 35 h 80"/>
                  <a:gd name="T64" fmla="*/ 53 w 53"/>
                  <a:gd name="T65" fmla="*/ 41 h 80"/>
                  <a:gd name="T66" fmla="*/ 52 w 53"/>
                  <a:gd name="T67" fmla="*/ 45 h 80"/>
                  <a:gd name="T68" fmla="*/ 52 w 53"/>
                  <a:gd name="T69" fmla="*/ 51 h 80"/>
                  <a:gd name="T70" fmla="*/ 50 w 53"/>
                  <a:gd name="T71" fmla="*/ 56 h 80"/>
                  <a:gd name="T72" fmla="*/ 49 w 53"/>
                  <a:gd name="T73" fmla="*/ 62 h 80"/>
                  <a:gd name="T74" fmla="*/ 46 w 53"/>
                  <a:gd name="T75" fmla="*/ 66 h 80"/>
                  <a:gd name="T76" fmla="*/ 43 w 53"/>
                  <a:gd name="T77" fmla="*/ 70 h 80"/>
                  <a:gd name="T78" fmla="*/ 40 w 53"/>
                  <a:gd name="T79" fmla="*/ 74 h 80"/>
                  <a:gd name="T80" fmla="*/ 37 w 53"/>
                  <a:gd name="T81" fmla="*/ 77 h 80"/>
                  <a:gd name="T82" fmla="*/ 34 w 53"/>
                  <a:gd name="T83" fmla="*/ 79 h 80"/>
                  <a:gd name="T84" fmla="*/ 30 w 53"/>
                  <a:gd name="T85" fmla="*/ 80 h 80"/>
                  <a:gd name="T86" fmla="*/ 27 w 53"/>
                  <a:gd name="T87" fmla="*/ 80 h 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53"/>
                  <a:gd name="T133" fmla="*/ 0 h 80"/>
                  <a:gd name="T134" fmla="*/ 53 w 53"/>
                  <a:gd name="T135" fmla="*/ 80 h 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53" h="80">
                    <a:moveTo>
                      <a:pt x="27" y="80"/>
                    </a:moveTo>
                    <a:lnTo>
                      <a:pt x="24" y="80"/>
                    </a:lnTo>
                    <a:lnTo>
                      <a:pt x="23" y="80"/>
                    </a:lnTo>
                    <a:lnTo>
                      <a:pt x="22" y="80"/>
                    </a:lnTo>
                    <a:lnTo>
                      <a:pt x="21" y="80"/>
                    </a:lnTo>
                    <a:lnTo>
                      <a:pt x="20" y="79"/>
                    </a:lnTo>
                    <a:lnTo>
                      <a:pt x="18" y="79"/>
                    </a:lnTo>
                    <a:lnTo>
                      <a:pt x="17" y="78"/>
                    </a:lnTo>
                    <a:lnTo>
                      <a:pt x="16" y="77"/>
                    </a:lnTo>
                    <a:lnTo>
                      <a:pt x="15" y="77"/>
                    </a:lnTo>
                    <a:lnTo>
                      <a:pt x="14" y="76"/>
                    </a:lnTo>
                    <a:lnTo>
                      <a:pt x="13" y="75"/>
                    </a:lnTo>
                    <a:lnTo>
                      <a:pt x="12" y="74"/>
                    </a:lnTo>
                    <a:lnTo>
                      <a:pt x="11" y="73"/>
                    </a:lnTo>
                    <a:lnTo>
                      <a:pt x="10" y="72"/>
                    </a:lnTo>
                    <a:lnTo>
                      <a:pt x="9" y="70"/>
                    </a:lnTo>
                    <a:lnTo>
                      <a:pt x="8" y="69"/>
                    </a:lnTo>
                    <a:lnTo>
                      <a:pt x="7" y="68"/>
                    </a:lnTo>
                    <a:lnTo>
                      <a:pt x="6" y="66"/>
                    </a:lnTo>
                    <a:lnTo>
                      <a:pt x="6" y="65"/>
                    </a:lnTo>
                    <a:lnTo>
                      <a:pt x="5" y="63"/>
                    </a:lnTo>
                    <a:lnTo>
                      <a:pt x="4" y="62"/>
                    </a:lnTo>
                    <a:lnTo>
                      <a:pt x="4" y="59"/>
                    </a:lnTo>
                    <a:lnTo>
                      <a:pt x="2" y="58"/>
                    </a:lnTo>
                    <a:lnTo>
                      <a:pt x="2" y="56"/>
                    </a:lnTo>
                    <a:lnTo>
                      <a:pt x="1" y="54"/>
                    </a:lnTo>
                    <a:lnTo>
                      <a:pt x="1" y="52"/>
                    </a:lnTo>
                    <a:lnTo>
                      <a:pt x="0" y="51"/>
                    </a:lnTo>
                    <a:lnTo>
                      <a:pt x="0" y="49"/>
                    </a:lnTo>
                    <a:lnTo>
                      <a:pt x="0" y="47"/>
                    </a:lnTo>
                    <a:lnTo>
                      <a:pt x="0" y="45"/>
                    </a:lnTo>
                    <a:lnTo>
                      <a:pt x="0" y="43"/>
                    </a:lnTo>
                    <a:lnTo>
                      <a:pt x="0" y="41"/>
                    </a:lnTo>
                    <a:lnTo>
                      <a:pt x="0" y="40"/>
                    </a:lnTo>
                    <a:lnTo>
                      <a:pt x="0" y="38"/>
                    </a:lnTo>
                    <a:lnTo>
                      <a:pt x="0" y="35"/>
                    </a:lnTo>
                    <a:lnTo>
                      <a:pt x="0" y="33"/>
                    </a:lnTo>
                    <a:lnTo>
                      <a:pt x="0" y="31"/>
                    </a:lnTo>
                    <a:lnTo>
                      <a:pt x="1" y="29"/>
                    </a:lnTo>
                    <a:lnTo>
                      <a:pt x="1" y="27"/>
                    </a:lnTo>
                    <a:lnTo>
                      <a:pt x="2" y="26"/>
                    </a:lnTo>
                    <a:lnTo>
                      <a:pt x="2" y="24"/>
                    </a:lnTo>
                    <a:lnTo>
                      <a:pt x="4" y="22"/>
                    </a:lnTo>
                    <a:lnTo>
                      <a:pt x="4" y="21"/>
                    </a:lnTo>
                    <a:lnTo>
                      <a:pt x="5" y="19"/>
                    </a:lnTo>
                    <a:lnTo>
                      <a:pt x="6" y="17"/>
                    </a:lnTo>
                    <a:lnTo>
                      <a:pt x="6" y="16"/>
                    </a:lnTo>
                    <a:lnTo>
                      <a:pt x="7" y="14"/>
                    </a:lnTo>
                    <a:lnTo>
                      <a:pt x="8" y="12"/>
                    </a:lnTo>
                    <a:lnTo>
                      <a:pt x="9" y="11"/>
                    </a:lnTo>
                    <a:lnTo>
                      <a:pt x="10" y="10"/>
                    </a:lnTo>
                    <a:lnTo>
                      <a:pt x="11" y="8"/>
                    </a:lnTo>
                    <a:lnTo>
                      <a:pt x="12" y="7"/>
                    </a:lnTo>
                    <a:lnTo>
                      <a:pt x="13" y="6"/>
                    </a:lnTo>
                    <a:lnTo>
                      <a:pt x="14" y="5"/>
                    </a:lnTo>
                    <a:lnTo>
                      <a:pt x="15" y="4"/>
                    </a:lnTo>
                    <a:lnTo>
                      <a:pt x="16" y="4"/>
                    </a:lnTo>
                    <a:lnTo>
                      <a:pt x="17" y="3"/>
                    </a:lnTo>
                    <a:lnTo>
                      <a:pt x="18" y="2"/>
                    </a:lnTo>
                    <a:lnTo>
                      <a:pt x="20" y="2"/>
                    </a:lnTo>
                    <a:lnTo>
                      <a:pt x="21" y="1"/>
                    </a:lnTo>
                    <a:lnTo>
                      <a:pt x="22" y="1"/>
                    </a:lnTo>
                    <a:lnTo>
                      <a:pt x="23" y="1"/>
                    </a:lnTo>
                    <a:lnTo>
                      <a:pt x="24" y="1"/>
                    </a:lnTo>
                    <a:lnTo>
                      <a:pt x="27" y="0"/>
                    </a:lnTo>
                    <a:lnTo>
                      <a:pt x="28" y="1"/>
                    </a:lnTo>
                    <a:lnTo>
                      <a:pt x="29" y="1"/>
                    </a:lnTo>
                    <a:lnTo>
                      <a:pt x="30" y="1"/>
                    </a:lnTo>
                    <a:lnTo>
                      <a:pt x="31" y="1"/>
                    </a:lnTo>
                    <a:lnTo>
                      <a:pt x="32" y="2"/>
                    </a:lnTo>
                    <a:lnTo>
                      <a:pt x="34" y="2"/>
                    </a:lnTo>
                    <a:lnTo>
                      <a:pt x="35" y="3"/>
                    </a:lnTo>
                    <a:lnTo>
                      <a:pt x="36" y="4"/>
                    </a:lnTo>
                    <a:lnTo>
                      <a:pt x="37" y="4"/>
                    </a:lnTo>
                    <a:lnTo>
                      <a:pt x="38" y="5"/>
                    </a:lnTo>
                    <a:lnTo>
                      <a:pt x="39" y="6"/>
                    </a:lnTo>
                    <a:lnTo>
                      <a:pt x="40" y="7"/>
                    </a:lnTo>
                    <a:lnTo>
                      <a:pt x="41" y="8"/>
                    </a:lnTo>
                    <a:lnTo>
                      <a:pt x="42" y="10"/>
                    </a:lnTo>
                    <a:lnTo>
                      <a:pt x="43" y="11"/>
                    </a:lnTo>
                    <a:lnTo>
                      <a:pt x="44" y="12"/>
                    </a:lnTo>
                    <a:lnTo>
                      <a:pt x="45" y="14"/>
                    </a:lnTo>
                    <a:lnTo>
                      <a:pt x="46" y="16"/>
                    </a:lnTo>
                    <a:lnTo>
                      <a:pt x="46" y="17"/>
                    </a:lnTo>
                    <a:lnTo>
                      <a:pt x="48" y="19"/>
                    </a:lnTo>
                    <a:lnTo>
                      <a:pt x="49" y="21"/>
                    </a:lnTo>
                    <a:lnTo>
                      <a:pt x="49" y="22"/>
                    </a:lnTo>
                    <a:lnTo>
                      <a:pt x="50" y="24"/>
                    </a:lnTo>
                    <a:lnTo>
                      <a:pt x="50" y="26"/>
                    </a:lnTo>
                    <a:lnTo>
                      <a:pt x="51" y="27"/>
                    </a:lnTo>
                    <a:lnTo>
                      <a:pt x="51" y="29"/>
                    </a:lnTo>
                    <a:lnTo>
                      <a:pt x="52" y="31"/>
                    </a:lnTo>
                    <a:lnTo>
                      <a:pt x="52" y="33"/>
                    </a:lnTo>
                    <a:lnTo>
                      <a:pt x="52" y="35"/>
                    </a:lnTo>
                    <a:lnTo>
                      <a:pt x="52" y="38"/>
                    </a:lnTo>
                    <a:lnTo>
                      <a:pt x="52" y="40"/>
                    </a:lnTo>
                    <a:lnTo>
                      <a:pt x="53" y="41"/>
                    </a:lnTo>
                    <a:lnTo>
                      <a:pt x="52" y="43"/>
                    </a:lnTo>
                    <a:lnTo>
                      <a:pt x="52" y="45"/>
                    </a:lnTo>
                    <a:lnTo>
                      <a:pt x="52" y="47"/>
                    </a:lnTo>
                    <a:lnTo>
                      <a:pt x="52" y="49"/>
                    </a:lnTo>
                    <a:lnTo>
                      <a:pt x="52" y="51"/>
                    </a:lnTo>
                    <a:lnTo>
                      <a:pt x="51" y="52"/>
                    </a:lnTo>
                    <a:lnTo>
                      <a:pt x="51" y="54"/>
                    </a:lnTo>
                    <a:lnTo>
                      <a:pt x="50" y="56"/>
                    </a:lnTo>
                    <a:lnTo>
                      <a:pt x="50" y="58"/>
                    </a:lnTo>
                    <a:lnTo>
                      <a:pt x="49" y="59"/>
                    </a:lnTo>
                    <a:lnTo>
                      <a:pt x="49" y="62"/>
                    </a:lnTo>
                    <a:lnTo>
                      <a:pt x="48" y="63"/>
                    </a:lnTo>
                    <a:lnTo>
                      <a:pt x="46" y="65"/>
                    </a:lnTo>
                    <a:lnTo>
                      <a:pt x="46" y="66"/>
                    </a:lnTo>
                    <a:lnTo>
                      <a:pt x="45" y="68"/>
                    </a:lnTo>
                    <a:lnTo>
                      <a:pt x="44" y="69"/>
                    </a:lnTo>
                    <a:lnTo>
                      <a:pt x="43" y="70"/>
                    </a:lnTo>
                    <a:lnTo>
                      <a:pt x="42" y="72"/>
                    </a:lnTo>
                    <a:lnTo>
                      <a:pt x="41" y="73"/>
                    </a:lnTo>
                    <a:lnTo>
                      <a:pt x="40" y="74"/>
                    </a:lnTo>
                    <a:lnTo>
                      <a:pt x="39" y="75"/>
                    </a:lnTo>
                    <a:lnTo>
                      <a:pt x="38" y="76"/>
                    </a:lnTo>
                    <a:lnTo>
                      <a:pt x="37" y="77"/>
                    </a:lnTo>
                    <a:lnTo>
                      <a:pt x="36" y="77"/>
                    </a:lnTo>
                    <a:lnTo>
                      <a:pt x="35" y="78"/>
                    </a:lnTo>
                    <a:lnTo>
                      <a:pt x="34" y="79"/>
                    </a:lnTo>
                    <a:lnTo>
                      <a:pt x="32" y="79"/>
                    </a:lnTo>
                    <a:lnTo>
                      <a:pt x="31" y="80"/>
                    </a:lnTo>
                    <a:lnTo>
                      <a:pt x="30" y="80"/>
                    </a:lnTo>
                    <a:lnTo>
                      <a:pt x="29" y="80"/>
                    </a:lnTo>
                    <a:lnTo>
                      <a:pt x="28" y="80"/>
                    </a:lnTo>
                    <a:lnTo>
                      <a:pt x="27" y="80"/>
                    </a:lnTo>
                    <a:close/>
                  </a:path>
                </a:pathLst>
              </a:custGeom>
              <a:solidFill>
                <a:srgbClr val="E0FFB2"/>
              </a:solidFill>
              <a:ln w="9525">
                <a:noFill/>
                <a:round/>
                <a:headEnd/>
                <a:tailEnd/>
              </a:ln>
            </p:spPr>
            <p:txBody>
              <a:bodyPr/>
              <a:lstStyle/>
              <a:p>
                <a:endParaRPr lang="en-US"/>
              </a:p>
            </p:txBody>
          </p:sp>
          <p:sp>
            <p:nvSpPr>
              <p:cNvPr id="14520" name="Freeform 197"/>
              <p:cNvSpPr>
                <a:spLocks/>
              </p:cNvSpPr>
              <p:nvPr/>
            </p:nvSpPr>
            <p:spPr bwMode="auto">
              <a:xfrm>
                <a:off x="4843" y="2282"/>
                <a:ext cx="49" cy="72"/>
              </a:xfrm>
              <a:custGeom>
                <a:avLst/>
                <a:gdLst>
                  <a:gd name="T0" fmla="*/ 361 w 399"/>
                  <a:gd name="T1" fmla="*/ 579 h 579"/>
                  <a:gd name="T2" fmla="*/ 399 w 399"/>
                  <a:gd name="T3" fmla="*/ 99 h 579"/>
                  <a:gd name="T4" fmla="*/ 380 w 399"/>
                  <a:gd name="T5" fmla="*/ 67 h 579"/>
                  <a:gd name="T6" fmla="*/ 333 w 399"/>
                  <a:gd name="T7" fmla="*/ 52 h 579"/>
                  <a:gd name="T8" fmla="*/ 30 w 399"/>
                  <a:gd name="T9" fmla="*/ 0 h 579"/>
                  <a:gd name="T10" fmla="*/ 4 w 399"/>
                  <a:gd name="T11" fmla="*/ 11 h 579"/>
                  <a:gd name="T12" fmla="*/ 0 w 399"/>
                  <a:gd name="T13" fmla="*/ 46 h 579"/>
                  <a:gd name="T14" fmla="*/ 0 w 399"/>
                  <a:gd name="T15" fmla="*/ 556 h 579"/>
                  <a:gd name="T16" fmla="*/ 361 w 399"/>
                  <a:gd name="T17" fmla="*/ 579 h 579"/>
                  <a:gd name="T18" fmla="*/ 361 w 399"/>
                  <a:gd name="T19" fmla="*/ 579 h 57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9"/>
                  <a:gd name="T31" fmla="*/ 0 h 579"/>
                  <a:gd name="T32" fmla="*/ 399 w 399"/>
                  <a:gd name="T33" fmla="*/ 579 h 57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9" h="579">
                    <a:moveTo>
                      <a:pt x="361" y="579"/>
                    </a:moveTo>
                    <a:lnTo>
                      <a:pt x="399" y="99"/>
                    </a:lnTo>
                    <a:lnTo>
                      <a:pt x="380" y="67"/>
                    </a:lnTo>
                    <a:lnTo>
                      <a:pt x="333" y="52"/>
                    </a:lnTo>
                    <a:lnTo>
                      <a:pt x="30" y="0"/>
                    </a:lnTo>
                    <a:lnTo>
                      <a:pt x="4" y="11"/>
                    </a:lnTo>
                    <a:lnTo>
                      <a:pt x="0" y="46"/>
                    </a:lnTo>
                    <a:lnTo>
                      <a:pt x="0" y="556"/>
                    </a:lnTo>
                    <a:lnTo>
                      <a:pt x="361" y="579"/>
                    </a:lnTo>
                    <a:close/>
                  </a:path>
                </a:pathLst>
              </a:custGeom>
              <a:solidFill>
                <a:srgbClr val="000000"/>
              </a:solidFill>
              <a:ln w="9525">
                <a:noFill/>
                <a:round/>
                <a:headEnd/>
                <a:tailEnd/>
              </a:ln>
            </p:spPr>
            <p:txBody>
              <a:bodyPr/>
              <a:lstStyle/>
              <a:p>
                <a:endParaRPr lang="en-US"/>
              </a:p>
            </p:txBody>
          </p:sp>
          <p:sp>
            <p:nvSpPr>
              <p:cNvPr id="14521" name="Freeform 198"/>
              <p:cNvSpPr>
                <a:spLocks/>
              </p:cNvSpPr>
              <p:nvPr/>
            </p:nvSpPr>
            <p:spPr bwMode="auto">
              <a:xfrm>
                <a:off x="4843" y="2291"/>
                <a:ext cx="49" cy="12"/>
              </a:xfrm>
              <a:custGeom>
                <a:avLst/>
                <a:gdLst>
                  <a:gd name="T0" fmla="*/ 2 w 391"/>
                  <a:gd name="T1" fmla="*/ 7 h 90"/>
                  <a:gd name="T2" fmla="*/ 4 w 391"/>
                  <a:gd name="T3" fmla="*/ 0 h 90"/>
                  <a:gd name="T4" fmla="*/ 391 w 391"/>
                  <a:gd name="T5" fmla="*/ 75 h 90"/>
                  <a:gd name="T6" fmla="*/ 387 w 391"/>
                  <a:gd name="T7" fmla="*/ 90 h 90"/>
                  <a:gd name="T8" fmla="*/ 0 w 391"/>
                  <a:gd name="T9" fmla="*/ 15 h 90"/>
                  <a:gd name="T10" fmla="*/ 2 w 391"/>
                  <a:gd name="T11" fmla="*/ 7 h 90"/>
                  <a:gd name="T12" fmla="*/ 0 60000 65536"/>
                  <a:gd name="T13" fmla="*/ 0 60000 65536"/>
                  <a:gd name="T14" fmla="*/ 0 60000 65536"/>
                  <a:gd name="T15" fmla="*/ 0 60000 65536"/>
                  <a:gd name="T16" fmla="*/ 0 60000 65536"/>
                  <a:gd name="T17" fmla="*/ 0 60000 65536"/>
                  <a:gd name="T18" fmla="*/ 0 w 391"/>
                  <a:gd name="T19" fmla="*/ 0 h 90"/>
                  <a:gd name="T20" fmla="*/ 391 w 391"/>
                  <a:gd name="T21" fmla="*/ 90 h 90"/>
                </a:gdLst>
                <a:ahLst/>
                <a:cxnLst>
                  <a:cxn ang="T12">
                    <a:pos x="T0" y="T1"/>
                  </a:cxn>
                  <a:cxn ang="T13">
                    <a:pos x="T2" y="T3"/>
                  </a:cxn>
                  <a:cxn ang="T14">
                    <a:pos x="T4" y="T5"/>
                  </a:cxn>
                  <a:cxn ang="T15">
                    <a:pos x="T6" y="T7"/>
                  </a:cxn>
                  <a:cxn ang="T16">
                    <a:pos x="T8" y="T9"/>
                  </a:cxn>
                  <a:cxn ang="T17">
                    <a:pos x="T10" y="T11"/>
                  </a:cxn>
                </a:cxnLst>
                <a:rect l="T18" t="T19" r="T20" b="T21"/>
                <a:pathLst>
                  <a:path w="391" h="90">
                    <a:moveTo>
                      <a:pt x="2" y="7"/>
                    </a:moveTo>
                    <a:lnTo>
                      <a:pt x="4" y="0"/>
                    </a:lnTo>
                    <a:lnTo>
                      <a:pt x="391" y="75"/>
                    </a:lnTo>
                    <a:lnTo>
                      <a:pt x="387" y="90"/>
                    </a:lnTo>
                    <a:lnTo>
                      <a:pt x="0" y="15"/>
                    </a:lnTo>
                    <a:lnTo>
                      <a:pt x="2" y="7"/>
                    </a:lnTo>
                    <a:close/>
                  </a:path>
                </a:pathLst>
              </a:custGeom>
              <a:solidFill>
                <a:srgbClr val="DDDDDD"/>
              </a:solidFill>
              <a:ln w="9525">
                <a:noFill/>
                <a:round/>
                <a:headEnd/>
                <a:tailEnd/>
              </a:ln>
            </p:spPr>
            <p:txBody>
              <a:bodyPr/>
              <a:lstStyle/>
              <a:p>
                <a:endParaRPr lang="en-US"/>
              </a:p>
            </p:txBody>
          </p:sp>
          <p:sp>
            <p:nvSpPr>
              <p:cNvPr id="14522" name="Freeform 199"/>
              <p:cNvSpPr>
                <a:spLocks/>
              </p:cNvSpPr>
              <p:nvPr/>
            </p:nvSpPr>
            <p:spPr bwMode="auto">
              <a:xfrm>
                <a:off x="4843" y="2298"/>
                <a:ext cx="49" cy="11"/>
              </a:xfrm>
              <a:custGeom>
                <a:avLst/>
                <a:gdLst>
                  <a:gd name="T0" fmla="*/ 2 w 391"/>
                  <a:gd name="T1" fmla="*/ 8 h 83"/>
                  <a:gd name="T2" fmla="*/ 4 w 391"/>
                  <a:gd name="T3" fmla="*/ 0 h 83"/>
                  <a:gd name="T4" fmla="*/ 391 w 391"/>
                  <a:gd name="T5" fmla="*/ 68 h 83"/>
                  <a:gd name="T6" fmla="*/ 387 w 391"/>
                  <a:gd name="T7" fmla="*/ 83 h 83"/>
                  <a:gd name="T8" fmla="*/ 0 w 391"/>
                  <a:gd name="T9" fmla="*/ 15 h 83"/>
                  <a:gd name="T10" fmla="*/ 2 w 391"/>
                  <a:gd name="T11" fmla="*/ 8 h 83"/>
                  <a:gd name="T12" fmla="*/ 0 60000 65536"/>
                  <a:gd name="T13" fmla="*/ 0 60000 65536"/>
                  <a:gd name="T14" fmla="*/ 0 60000 65536"/>
                  <a:gd name="T15" fmla="*/ 0 60000 65536"/>
                  <a:gd name="T16" fmla="*/ 0 60000 65536"/>
                  <a:gd name="T17" fmla="*/ 0 60000 65536"/>
                  <a:gd name="T18" fmla="*/ 0 w 391"/>
                  <a:gd name="T19" fmla="*/ 0 h 83"/>
                  <a:gd name="T20" fmla="*/ 391 w 391"/>
                  <a:gd name="T21" fmla="*/ 83 h 83"/>
                </a:gdLst>
                <a:ahLst/>
                <a:cxnLst>
                  <a:cxn ang="T12">
                    <a:pos x="T0" y="T1"/>
                  </a:cxn>
                  <a:cxn ang="T13">
                    <a:pos x="T2" y="T3"/>
                  </a:cxn>
                  <a:cxn ang="T14">
                    <a:pos x="T4" y="T5"/>
                  </a:cxn>
                  <a:cxn ang="T15">
                    <a:pos x="T6" y="T7"/>
                  </a:cxn>
                  <a:cxn ang="T16">
                    <a:pos x="T8" y="T9"/>
                  </a:cxn>
                  <a:cxn ang="T17">
                    <a:pos x="T10" y="T11"/>
                  </a:cxn>
                </a:cxnLst>
                <a:rect l="T18" t="T19" r="T20" b="T21"/>
                <a:pathLst>
                  <a:path w="391" h="83">
                    <a:moveTo>
                      <a:pt x="2" y="8"/>
                    </a:moveTo>
                    <a:lnTo>
                      <a:pt x="4" y="0"/>
                    </a:lnTo>
                    <a:lnTo>
                      <a:pt x="391" y="68"/>
                    </a:lnTo>
                    <a:lnTo>
                      <a:pt x="387" y="83"/>
                    </a:lnTo>
                    <a:lnTo>
                      <a:pt x="0" y="15"/>
                    </a:lnTo>
                    <a:lnTo>
                      <a:pt x="2" y="8"/>
                    </a:lnTo>
                    <a:close/>
                  </a:path>
                </a:pathLst>
              </a:custGeom>
              <a:solidFill>
                <a:srgbClr val="DDDDDD"/>
              </a:solidFill>
              <a:ln w="9525">
                <a:noFill/>
                <a:round/>
                <a:headEnd/>
                <a:tailEnd/>
              </a:ln>
            </p:spPr>
            <p:txBody>
              <a:bodyPr/>
              <a:lstStyle/>
              <a:p>
                <a:endParaRPr lang="en-US"/>
              </a:p>
            </p:txBody>
          </p:sp>
          <p:sp>
            <p:nvSpPr>
              <p:cNvPr id="14523" name="Freeform 200"/>
              <p:cNvSpPr>
                <a:spLocks/>
              </p:cNvSpPr>
              <p:nvPr/>
            </p:nvSpPr>
            <p:spPr bwMode="auto">
              <a:xfrm>
                <a:off x="4843" y="2306"/>
                <a:ext cx="49" cy="9"/>
              </a:xfrm>
              <a:custGeom>
                <a:avLst/>
                <a:gdLst>
                  <a:gd name="T0" fmla="*/ 2 w 391"/>
                  <a:gd name="T1" fmla="*/ 7 h 73"/>
                  <a:gd name="T2" fmla="*/ 4 w 391"/>
                  <a:gd name="T3" fmla="*/ 0 h 73"/>
                  <a:gd name="T4" fmla="*/ 391 w 391"/>
                  <a:gd name="T5" fmla="*/ 59 h 73"/>
                  <a:gd name="T6" fmla="*/ 387 w 391"/>
                  <a:gd name="T7" fmla="*/ 73 h 73"/>
                  <a:gd name="T8" fmla="*/ 0 w 391"/>
                  <a:gd name="T9" fmla="*/ 15 h 73"/>
                  <a:gd name="T10" fmla="*/ 2 w 391"/>
                  <a:gd name="T11" fmla="*/ 7 h 73"/>
                  <a:gd name="T12" fmla="*/ 0 60000 65536"/>
                  <a:gd name="T13" fmla="*/ 0 60000 65536"/>
                  <a:gd name="T14" fmla="*/ 0 60000 65536"/>
                  <a:gd name="T15" fmla="*/ 0 60000 65536"/>
                  <a:gd name="T16" fmla="*/ 0 60000 65536"/>
                  <a:gd name="T17" fmla="*/ 0 60000 65536"/>
                  <a:gd name="T18" fmla="*/ 0 w 391"/>
                  <a:gd name="T19" fmla="*/ 0 h 73"/>
                  <a:gd name="T20" fmla="*/ 391 w 391"/>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391" h="73">
                    <a:moveTo>
                      <a:pt x="2" y="7"/>
                    </a:moveTo>
                    <a:lnTo>
                      <a:pt x="4" y="0"/>
                    </a:lnTo>
                    <a:lnTo>
                      <a:pt x="391" y="59"/>
                    </a:lnTo>
                    <a:lnTo>
                      <a:pt x="387" y="73"/>
                    </a:lnTo>
                    <a:lnTo>
                      <a:pt x="0" y="15"/>
                    </a:lnTo>
                    <a:lnTo>
                      <a:pt x="2" y="7"/>
                    </a:lnTo>
                    <a:close/>
                  </a:path>
                </a:pathLst>
              </a:custGeom>
              <a:solidFill>
                <a:srgbClr val="DDDDDD"/>
              </a:solidFill>
              <a:ln w="9525">
                <a:noFill/>
                <a:round/>
                <a:headEnd/>
                <a:tailEnd/>
              </a:ln>
            </p:spPr>
            <p:txBody>
              <a:bodyPr/>
              <a:lstStyle/>
              <a:p>
                <a:endParaRPr lang="en-US"/>
              </a:p>
            </p:txBody>
          </p:sp>
          <p:sp>
            <p:nvSpPr>
              <p:cNvPr id="14524" name="Freeform 201"/>
              <p:cNvSpPr>
                <a:spLocks/>
              </p:cNvSpPr>
              <p:nvPr/>
            </p:nvSpPr>
            <p:spPr bwMode="auto">
              <a:xfrm>
                <a:off x="4843" y="2313"/>
                <a:ext cx="49" cy="9"/>
              </a:xfrm>
              <a:custGeom>
                <a:avLst/>
                <a:gdLst>
                  <a:gd name="T0" fmla="*/ 2 w 391"/>
                  <a:gd name="T1" fmla="*/ 7 h 69"/>
                  <a:gd name="T2" fmla="*/ 4 w 391"/>
                  <a:gd name="T3" fmla="*/ 0 h 69"/>
                  <a:gd name="T4" fmla="*/ 391 w 391"/>
                  <a:gd name="T5" fmla="*/ 54 h 69"/>
                  <a:gd name="T6" fmla="*/ 387 w 391"/>
                  <a:gd name="T7" fmla="*/ 69 h 69"/>
                  <a:gd name="T8" fmla="*/ 0 w 391"/>
                  <a:gd name="T9" fmla="*/ 14 h 69"/>
                  <a:gd name="T10" fmla="*/ 2 w 391"/>
                  <a:gd name="T11" fmla="*/ 7 h 69"/>
                  <a:gd name="T12" fmla="*/ 0 60000 65536"/>
                  <a:gd name="T13" fmla="*/ 0 60000 65536"/>
                  <a:gd name="T14" fmla="*/ 0 60000 65536"/>
                  <a:gd name="T15" fmla="*/ 0 60000 65536"/>
                  <a:gd name="T16" fmla="*/ 0 60000 65536"/>
                  <a:gd name="T17" fmla="*/ 0 60000 65536"/>
                  <a:gd name="T18" fmla="*/ 0 w 391"/>
                  <a:gd name="T19" fmla="*/ 0 h 69"/>
                  <a:gd name="T20" fmla="*/ 391 w 391"/>
                  <a:gd name="T21" fmla="*/ 69 h 69"/>
                </a:gdLst>
                <a:ahLst/>
                <a:cxnLst>
                  <a:cxn ang="T12">
                    <a:pos x="T0" y="T1"/>
                  </a:cxn>
                  <a:cxn ang="T13">
                    <a:pos x="T2" y="T3"/>
                  </a:cxn>
                  <a:cxn ang="T14">
                    <a:pos x="T4" y="T5"/>
                  </a:cxn>
                  <a:cxn ang="T15">
                    <a:pos x="T6" y="T7"/>
                  </a:cxn>
                  <a:cxn ang="T16">
                    <a:pos x="T8" y="T9"/>
                  </a:cxn>
                  <a:cxn ang="T17">
                    <a:pos x="T10" y="T11"/>
                  </a:cxn>
                </a:cxnLst>
                <a:rect l="T18" t="T19" r="T20" b="T21"/>
                <a:pathLst>
                  <a:path w="391" h="69">
                    <a:moveTo>
                      <a:pt x="2" y="7"/>
                    </a:moveTo>
                    <a:lnTo>
                      <a:pt x="4" y="0"/>
                    </a:lnTo>
                    <a:lnTo>
                      <a:pt x="391" y="54"/>
                    </a:lnTo>
                    <a:lnTo>
                      <a:pt x="387" y="69"/>
                    </a:lnTo>
                    <a:lnTo>
                      <a:pt x="0" y="14"/>
                    </a:lnTo>
                    <a:lnTo>
                      <a:pt x="2" y="7"/>
                    </a:lnTo>
                    <a:close/>
                  </a:path>
                </a:pathLst>
              </a:custGeom>
              <a:solidFill>
                <a:srgbClr val="DDDDDD"/>
              </a:solidFill>
              <a:ln w="9525">
                <a:noFill/>
                <a:round/>
                <a:headEnd/>
                <a:tailEnd/>
              </a:ln>
            </p:spPr>
            <p:txBody>
              <a:bodyPr/>
              <a:lstStyle/>
              <a:p>
                <a:endParaRPr lang="en-US"/>
              </a:p>
            </p:txBody>
          </p:sp>
          <p:sp>
            <p:nvSpPr>
              <p:cNvPr id="14525" name="Freeform 202"/>
              <p:cNvSpPr>
                <a:spLocks/>
              </p:cNvSpPr>
              <p:nvPr/>
            </p:nvSpPr>
            <p:spPr bwMode="auto">
              <a:xfrm>
                <a:off x="4843" y="2321"/>
                <a:ext cx="48" cy="7"/>
              </a:xfrm>
              <a:custGeom>
                <a:avLst/>
                <a:gdLst>
                  <a:gd name="T0" fmla="*/ 1 w 389"/>
                  <a:gd name="T1" fmla="*/ 7 h 60"/>
                  <a:gd name="T2" fmla="*/ 2 w 389"/>
                  <a:gd name="T3" fmla="*/ 0 h 60"/>
                  <a:gd name="T4" fmla="*/ 389 w 389"/>
                  <a:gd name="T5" fmla="*/ 45 h 60"/>
                  <a:gd name="T6" fmla="*/ 387 w 389"/>
                  <a:gd name="T7" fmla="*/ 60 h 60"/>
                  <a:gd name="T8" fmla="*/ 0 w 389"/>
                  <a:gd name="T9" fmla="*/ 15 h 60"/>
                  <a:gd name="T10" fmla="*/ 1 w 389"/>
                  <a:gd name="T11" fmla="*/ 7 h 60"/>
                  <a:gd name="T12" fmla="*/ 0 60000 65536"/>
                  <a:gd name="T13" fmla="*/ 0 60000 65536"/>
                  <a:gd name="T14" fmla="*/ 0 60000 65536"/>
                  <a:gd name="T15" fmla="*/ 0 60000 65536"/>
                  <a:gd name="T16" fmla="*/ 0 60000 65536"/>
                  <a:gd name="T17" fmla="*/ 0 60000 65536"/>
                  <a:gd name="T18" fmla="*/ 0 w 389"/>
                  <a:gd name="T19" fmla="*/ 0 h 60"/>
                  <a:gd name="T20" fmla="*/ 389 w 389"/>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389" h="60">
                    <a:moveTo>
                      <a:pt x="1" y="7"/>
                    </a:moveTo>
                    <a:lnTo>
                      <a:pt x="2" y="0"/>
                    </a:lnTo>
                    <a:lnTo>
                      <a:pt x="389" y="45"/>
                    </a:lnTo>
                    <a:lnTo>
                      <a:pt x="387" y="60"/>
                    </a:lnTo>
                    <a:lnTo>
                      <a:pt x="0" y="15"/>
                    </a:lnTo>
                    <a:lnTo>
                      <a:pt x="1" y="7"/>
                    </a:lnTo>
                    <a:close/>
                  </a:path>
                </a:pathLst>
              </a:custGeom>
              <a:solidFill>
                <a:srgbClr val="DDDDDD"/>
              </a:solidFill>
              <a:ln w="9525">
                <a:noFill/>
                <a:round/>
                <a:headEnd/>
                <a:tailEnd/>
              </a:ln>
            </p:spPr>
            <p:txBody>
              <a:bodyPr/>
              <a:lstStyle/>
              <a:p>
                <a:endParaRPr lang="en-US"/>
              </a:p>
            </p:txBody>
          </p:sp>
          <p:sp>
            <p:nvSpPr>
              <p:cNvPr id="14526" name="Freeform 203"/>
              <p:cNvSpPr>
                <a:spLocks/>
              </p:cNvSpPr>
              <p:nvPr/>
            </p:nvSpPr>
            <p:spPr bwMode="auto">
              <a:xfrm>
                <a:off x="4843" y="2328"/>
                <a:ext cx="48" cy="6"/>
              </a:xfrm>
              <a:custGeom>
                <a:avLst/>
                <a:gdLst>
                  <a:gd name="T0" fmla="*/ 1 w 389"/>
                  <a:gd name="T1" fmla="*/ 7 h 50"/>
                  <a:gd name="T2" fmla="*/ 2 w 389"/>
                  <a:gd name="T3" fmla="*/ 0 h 50"/>
                  <a:gd name="T4" fmla="*/ 389 w 389"/>
                  <a:gd name="T5" fmla="*/ 35 h 50"/>
                  <a:gd name="T6" fmla="*/ 387 w 389"/>
                  <a:gd name="T7" fmla="*/ 50 h 50"/>
                  <a:gd name="T8" fmla="*/ 0 w 389"/>
                  <a:gd name="T9" fmla="*/ 14 h 50"/>
                  <a:gd name="T10" fmla="*/ 1 w 389"/>
                  <a:gd name="T11" fmla="*/ 7 h 50"/>
                  <a:gd name="T12" fmla="*/ 0 60000 65536"/>
                  <a:gd name="T13" fmla="*/ 0 60000 65536"/>
                  <a:gd name="T14" fmla="*/ 0 60000 65536"/>
                  <a:gd name="T15" fmla="*/ 0 60000 65536"/>
                  <a:gd name="T16" fmla="*/ 0 60000 65536"/>
                  <a:gd name="T17" fmla="*/ 0 60000 65536"/>
                  <a:gd name="T18" fmla="*/ 0 w 389"/>
                  <a:gd name="T19" fmla="*/ 0 h 50"/>
                  <a:gd name="T20" fmla="*/ 389 w 389"/>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389" h="50">
                    <a:moveTo>
                      <a:pt x="1" y="7"/>
                    </a:moveTo>
                    <a:lnTo>
                      <a:pt x="2" y="0"/>
                    </a:lnTo>
                    <a:lnTo>
                      <a:pt x="389" y="35"/>
                    </a:lnTo>
                    <a:lnTo>
                      <a:pt x="387" y="50"/>
                    </a:lnTo>
                    <a:lnTo>
                      <a:pt x="0" y="14"/>
                    </a:lnTo>
                    <a:lnTo>
                      <a:pt x="1" y="7"/>
                    </a:lnTo>
                    <a:close/>
                  </a:path>
                </a:pathLst>
              </a:custGeom>
              <a:solidFill>
                <a:srgbClr val="DDDDDD"/>
              </a:solidFill>
              <a:ln w="9525">
                <a:noFill/>
                <a:round/>
                <a:headEnd/>
                <a:tailEnd/>
              </a:ln>
            </p:spPr>
            <p:txBody>
              <a:bodyPr/>
              <a:lstStyle/>
              <a:p>
                <a:endParaRPr lang="en-US"/>
              </a:p>
            </p:txBody>
          </p:sp>
          <p:sp>
            <p:nvSpPr>
              <p:cNvPr id="14527" name="Freeform 204"/>
              <p:cNvSpPr>
                <a:spLocks/>
              </p:cNvSpPr>
              <p:nvPr/>
            </p:nvSpPr>
            <p:spPr bwMode="auto">
              <a:xfrm>
                <a:off x="4843" y="2335"/>
                <a:ext cx="48" cy="6"/>
              </a:xfrm>
              <a:custGeom>
                <a:avLst/>
                <a:gdLst>
                  <a:gd name="T0" fmla="*/ 1 w 389"/>
                  <a:gd name="T1" fmla="*/ 8 h 46"/>
                  <a:gd name="T2" fmla="*/ 2 w 389"/>
                  <a:gd name="T3" fmla="*/ 0 h 46"/>
                  <a:gd name="T4" fmla="*/ 389 w 389"/>
                  <a:gd name="T5" fmla="*/ 32 h 46"/>
                  <a:gd name="T6" fmla="*/ 387 w 389"/>
                  <a:gd name="T7" fmla="*/ 46 h 46"/>
                  <a:gd name="T8" fmla="*/ 0 w 389"/>
                  <a:gd name="T9" fmla="*/ 15 h 46"/>
                  <a:gd name="T10" fmla="*/ 1 w 389"/>
                  <a:gd name="T11" fmla="*/ 8 h 46"/>
                  <a:gd name="T12" fmla="*/ 0 60000 65536"/>
                  <a:gd name="T13" fmla="*/ 0 60000 65536"/>
                  <a:gd name="T14" fmla="*/ 0 60000 65536"/>
                  <a:gd name="T15" fmla="*/ 0 60000 65536"/>
                  <a:gd name="T16" fmla="*/ 0 60000 65536"/>
                  <a:gd name="T17" fmla="*/ 0 60000 65536"/>
                  <a:gd name="T18" fmla="*/ 0 w 389"/>
                  <a:gd name="T19" fmla="*/ 0 h 46"/>
                  <a:gd name="T20" fmla="*/ 389 w 389"/>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389" h="46">
                    <a:moveTo>
                      <a:pt x="1" y="8"/>
                    </a:moveTo>
                    <a:lnTo>
                      <a:pt x="2" y="0"/>
                    </a:lnTo>
                    <a:lnTo>
                      <a:pt x="389" y="32"/>
                    </a:lnTo>
                    <a:lnTo>
                      <a:pt x="387" y="46"/>
                    </a:lnTo>
                    <a:lnTo>
                      <a:pt x="0" y="15"/>
                    </a:lnTo>
                    <a:lnTo>
                      <a:pt x="1" y="8"/>
                    </a:lnTo>
                    <a:close/>
                  </a:path>
                </a:pathLst>
              </a:custGeom>
              <a:solidFill>
                <a:srgbClr val="DDDDDD"/>
              </a:solidFill>
              <a:ln w="9525">
                <a:noFill/>
                <a:round/>
                <a:headEnd/>
                <a:tailEnd/>
              </a:ln>
            </p:spPr>
            <p:txBody>
              <a:bodyPr/>
              <a:lstStyle/>
              <a:p>
                <a:endParaRPr lang="en-US"/>
              </a:p>
            </p:txBody>
          </p:sp>
          <p:sp>
            <p:nvSpPr>
              <p:cNvPr id="14528" name="Freeform 205"/>
              <p:cNvSpPr>
                <a:spLocks/>
              </p:cNvSpPr>
              <p:nvPr/>
            </p:nvSpPr>
            <p:spPr bwMode="auto">
              <a:xfrm>
                <a:off x="4843" y="2343"/>
                <a:ext cx="48" cy="5"/>
              </a:xfrm>
              <a:custGeom>
                <a:avLst/>
                <a:gdLst>
                  <a:gd name="T0" fmla="*/ 1 w 389"/>
                  <a:gd name="T1" fmla="*/ 7 h 39"/>
                  <a:gd name="T2" fmla="*/ 2 w 389"/>
                  <a:gd name="T3" fmla="*/ 0 h 39"/>
                  <a:gd name="T4" fmla="*/ 389 w 389"/>
                  <a:gd name="T5" fmla="*/ 25 h 39"/>
                  <a:gd name="T6" fmla="*/ 387 w 389"/>
                  <a:gd name="T7" fmla="*/ 39 h 39"/>
                  <a:gd name="T8" fmla="*/ 0 w 389"/>
                  <a:gd name="T9" fmla="*/ 14 h 39"/>
                  <a:gd name="T10" fmla="*/ 1 w 389"/>
                  <a:gd name="T11" fmla="*/ 7 h 39"/>
                  <a:gd name="T12" fmla="*/ 0 60000 65536"/>
                  <a:gd name="T13" fmla="*/ 0 60000 65536"/>
                  <a:gd name="T14" fmla="*/ 0 60000 65536"/>
                  <a:gd name="T15" fmla="*/ 0 60000 65536"/>
                  <a:gd name="T16" fmla="*/ 0 60000 65536"/>
                  <a:gd name="T17" fmla="*/ 0 60000 65536"/>
                  <a:gd name="T18" fmla="*/ 0 w 389"/>
                  <a:gd name="T19" fmla="*/ 0 h 39"/>
                  <a:gd name="T20" fmla="*/ 389 w 389"/>
                  <a:gd name="T21" fmla="*/ 39 h 39"/>
                </a:gdLst>
                <a:ahLst/>
                <a:cxnLst>
                  <a:cxn ang="T12">
                    <a:pos x="T0" y="T1"/>
                  </a:cxn>
                  <a:cxn ang="T13">
                    <a:pos x="T2" y="T3"/>
                  </a:cxn>
                  <a:cxn ang="T14">
                    <a:pos x="T4" y="T5"/>
                  </a:cxn>
                  <a:cxn ang="T15">
                    <a:pos x="T6" y="T7"/>
                  </a:cxn>
                  <a:cxn ang="T16">
                    <a:pos x="T8" y="T9"/>
                  </a:cxn>
                  <a:cxn ang="T17">
                    <a:pos x="T10" y="T11"/>
                  </a:cxn>
                </a:cxnLst>
                <a:rect l="T18" t="T19" r="T20" b="T21"/>
                <a:pathLst>
                  <a:path w="389" h="39">
                    <a:moveTo>
                      <a:pt x="1" y="7"/>
                    </a:moveTo>
                    <a:lnTo>
                      <a:pt x="2" y="0"/>
                    </a:lnTo>
                    <a:lnTo>
                      <a:pt x="389" y="25"/>
                    </a:lnTo>
                    <a:lnTo>
                      <a:pt x="387" y="39"/>
                    </a:lnTo>
                    <a:lnTo>
                      <a:pt x="0" y="14"/>
                    </a:lnTo>
                    <a:lnTo>
                      <a:pt x="1" y="7"/>
                    </a:lnTo>
                    <a:close/>
                  </a:path>
                </a:pathLst>
              </a:custGeom>
              <a:solidFill>
                <a:srgbClr val="DDDDDD"/>
              </a:solidFill>
              <a:ln w="9525">
                <a:noFill/>
                <a:round/>
                <a:headEnd/>
                <a:tailEnd/>
              </a:ln>
            </p:spPr>
            <p:txBody>
              <a:bodyPr/>
              <a:lstStyle/>
              <a:p>
                <a:endParaRPr lang="en-US"/>
              </a:p>
            </p:txBody>
          </p:sp>
          <p:sp>
            <p:nvSpPr>
              <p:cNvPr id="14529" name="Freeform 206"/>
              <p:cNvSpPr>
                <a:spLocks/>
              </p:cNvSpPr>
              <p:nvPr/>
            </p:nvSpPr>
            <p:spPr bwMode="auto">
              <a:xfrm>
                <a:off x="4905" y="2330"/>
                <a:ext cx="14" cy="19"/>
              </a:xfrm>
              <a:custGeom>
                <a:avLst/>
                <a:gdLst>
                  <a:gd name="T0" fmla="*/ 50 w 112"/>
                  <a:gd name="T1" fmla="*/ 151 h 151"/>
                  <a:gd name="T2" fmla="*/ 42 w 112"/>
                  <a:gd name="T3" fmla="*/ 149 h 151"/>
                  <a:gd name="T4" fmla="*/ 35 w 112"/>
                  <a:gd name="T5" fmla="*/ 146 h 151"/>
                  <a:gd name="T6" fmla="*/ 27 w 112"/>
                  <a:gd name="T7" fmla="*/ 140 h 151"/>
                  <a:gd name="T8" fmla="*/ 20 w 112"/>
                  <a:gd name="T9" fmla="*/ 133 h 151"/>
                  <a:gd name="T10" fmla="*/ 15 w 112"/>
                  <a:gd name="T11" fmla="*/ 126 h 151"/>
                  <a:gd name="T12" fmla="*/ 10 w 112"/>
                  <a:gd name="T13" fmla="*/ 117 h 151"/>
                  <a:gd name="T14" fmla="*/ 5 w 112"/>
                  <a:gd name="T15" fmla="*/ 108 h 151"/>
                  <a:gd name="T16" fmla="*/ 2 w 112"/>
                  <a:gd name="T17" fmla="*/ 98 h 151"/>
                  <a:gd name="T18" fmla="*/ 0 w 112"/>
                  <a:gd name="T19" fmla="*/ 87 h 151"/>
                  <a:gd name="T20" fmla="*/ 0 w 112"/>
                  <a:gd name="T21" fmla="*/ 76 h 151"/>
                  <a:gd name="T22" fmla="*/ 0 w 112"/>
                  <a:gd name="T23" fmla="*/ 68 h 151"/>
                  <a:gd name="T24" fmla="*/ 1 w 112"/>
                  <a:gd name="T25" fmla="*/ 58 h 151"/>
                  <a:gd name="T26" fmla="*/ 4 w 112"/>
                  <a:gd name="T27" fmla="*/ 47 h 151"/>
                  <a:gd name="T28" fmla="*/ 9 w 112"/>
                  <a:gd name="T29" fmla="*/ 38 h 151"/>
                  <a:gd name="T30" fmla="*/ 13 w 112"/>
                  <a:gd name="T31" fmla="*/ 29 h 151"/>
                  <a:gd name="T32" fmla="*/ 19 w 112"/>
                  <a:gd name="T33" fmla="*/ 21 h 151"/>
                  <a:gd name="T34" fmla="*/ 25 w 112"/>
                  <a:gd name="T35" fmla="*/ 14 h 151"/>
                  <a:gd name="T36" fmla="*/ 32 w 112"/>
                  <a:gd name="T37" fmla="*/ 9 h 151"/>
                  <a:gd name="T38" fmla="*/ 40 w 112"/>
                  <a:gd name="T39" fmla="*/ 5 h 151"/>
                  <a:gd name="T40" fmla="*/ 47 w 112"/>
                  <a:gd name="T41" fmla="*/ 1 h 151"/>
                  <a:gd name="T42" fmla="*/ 57 w 112"/>
                  <a:gd name="T43" fmla="*/ 0 h 151"/>
                  <a:gd name="T44" fmla="*/ 62 w 112"/>
                  <a:gd name="T45" fmla="*/ 1 h 151"/>
                  <a:gd name="T46" fmla="*/ 70 w 112"/>
                  <a:gd name="T47" fmla="*/ 4 h 151"/>
                  <a:gd name="T48" fmla="*/ 78 w 112"/>
                  <a:gd name="T49" fmla="*/ 7 h 151"/>
                  <a:gd name="T50" fmla="*/ 85 w 112"/>
                  <a:gd name="T51" fmla="*/ 12 h 151"/>
                  <a:gd name="T52" fmla="*/ 91 w 112"/>
                  <a:gd name="T53" fmla="*/ 19 h 151"/>
                  <a:gd name="T54" fmla="*/ 97 w 112"/>
                  <a:gd name="T55" fmla="*/ 27 h 151"/>
                  <a:gd name="T56" fmla="*/ 102 w 112"/>
                  <a:gd name="T57" fmla="*/ 35 h 151"/>
                  <a:gd name="T58" fmla="*/ 106 w 112"/>
                  <a:gd name="T59" fmla="*/ 44 h 151"/>
                  <a:gd name="T60" fmla="*/ 109 w 112"/>
                  <a:gd name="T61" fmla="*/ 55 h 151"/>
                  <a:gd name="T62" fmla="*/ 111 w 112"/>
                  <a:gd name="T63" fmla="*/ 65 h 151"/>
                  <a:gd name="T64" fmla="*/ 112 w 112"/>
                  <a:gd name="T65" fmla="*/ 76 h 151"/>
                  <a:gd name="T66" fmla="*/ 111 w 112"/>
                  <a:gd name="T67" fmla="*/ 84 h 151"/>
                  <a:gd name="T68" fmla="*/ 110 w 112"/>
                  <a:gd name="T69" fmla="*/ 94 h 151"/>
                  <a:gd name="T70" fmla="*/ 107 w 112"/>
                  <a:gd name="T71" fmla="*/ 105 h 151"/>
                  <a:gd name="T72" fmla="*/ 104 w 112"/>
                  <a:gd name="T73" fmla="*/ 114 h 151"/>
                  <a:gd name="T74" fmla="*/ 99 w 112"/>
                  <a:gd name="T75" fmla="*/ 124 h 151"/>
                  <a:gd name="T76" fmla="*/ 93 w 112"/>
                  <a:gd name="T77" fmla="*/ 131 h 151"/>
                  <a:gd name="T78" fmla="*/ 87 w 112"/>
                  <a:gd name="T79" fmla="*/ 138 h 151"/>
                  <a:gd name="T80" fmla="*/ 80 w 112"/>
                  <a:gd name="T81" fmla="*/ 144 h 151"/>
                  <a:gd name="T82" fmla="*/ 72 w 112"/>
                  <a:gd name="T83" fmla="*/ 148 h 151"/>
                  <a:gd name="T84" fmla="*/ 65 w 112"/>
                  <a:gd name="T85" fmla="*/ 151 h 151"/>
                  <a:gd name="T86" fmla="*/ 57 w 112"/>
                  <a:gd name="T87" fmla="*/ 151 h 15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1"/>
                  <a:gd name="T134" fmla="*/ 112 w 112"/>
                  <a:gd name="T135" fmla="*/ 151 h 15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1">
                    <a:moveTo>
                      <a:pt x="57" y="151"/>
                    </a:moveTo>
                    <a:lnTo>
                      <a:pt x="54" y="151"/>
                    </a:lnTo>
                    <a:lnTo>
                      <a:pt x="50" y="151"/>
                    </a:lnTo>
                    <a:lnTo>
                      <a:pt x="47" y="151"/>
                    </a:lnTo>
                    <a:lnTo>
                      <a:pt x="45" y="150"/>
                    </a:lnTo>
                    <a:lnTo>
                      <a:pt x="42" y="149"/>
                    </a:lnTo>
                    <a:lnTo>
                      <a:pt x="40" y="148"/>
                    </a:lnTo>
                    <a:lnTo>
                      <a:pt x="37" y="147"/>
                    </a:lnTo>
                    <a:lnTo>
                      <a:pt x="35" y="146"/>
                    </a:lnTo>
                    <a:lnTo>
                      <a:pt x="32" y="144"/>
                    </a:lnTo>
                    <a:lnTo>
                      <a:pt x="29" y="141"/>
                    </a:lnTo>
                    <a:lnTo>
                      <a:pt x="27" y="140"/>
                    </a:lnTo>
                    <a:lnTo>
                      <a:pt x="25" y="138"/>
                    </a:lnTo>
                    <a:lnTo>
                      <a:pt x="23" y="136"/>
                    </a:lnTo>
                    <a:lnTo>
                      <a:pt x="20" y="133"/>
                    </a:lnTo>
                    <a:lnTo>
                      <a:pt x="19" y="131"/>
                    </a:lnTo>
                    <a:lnTo>
                      <a:pt x="17" y="129"/>
                    </a:lnTo>
                    <a:lnTo>
                      <a:pt x="15" y="126"/>
                    </a:lnTo>
                    <a:lnTo>
                      <a:pt x="13" y="124"/>
                    </a:lnTo>
                    <a:lnTo>
                      <a:pt x="11" y="121"/>
                    </a:lnTo>
                    <a:lnTo>
                      <a:pt x="10" y="117"/>
                    </a:lnTo>
                    <a:lnTo>
                      <a:pt x="9" y="114"/>
                    </a:lnTo>
                    <a:lnTo>
                      <a:pt x="6" y="111"/>
                    </a:lnTo>
                    <a:lnTo>
                      <a:pt x="5" y="108"/>
                    </a:lnTo>
                    <a:lnTo>
                      <a:pt x="4" y="105"/>
                    </a:lnTo>
                    <a:lnTo>
                      <a:pt x="3" y="102"/>
                    </a:lnTo>
                    <a:lnTo>
                      <a:pt x="2" y="98"/>
                    </a:lnTo>
                    <a:lnTo>
                      <a:pt x="1" y="94"/>
                    </a:lnTo>
                    <a:lnTo>
                      <a:pt x="1" y="91"/>
                    </a:lnTo>
                    <a:lnTo>
                      <a:pt x="0" y="87"/>
                    </a:lnTo>
                    <a:lnTo>
                      <a:pt x="0" y="84"/>
                    </a:lnTo>
                    <a:lnTo>
                      <a:pt x="0" y="80"/>
                    </a:lnTo>
                    <a:lnTo>
                      <a:pt x="0" y="76"/>
                    </a:lnTo>
                    <a:lnTo>
                      <a:pt x="0" y="73"/>
                    </a:lnTo>
                    <a:lnTo>
                      <a:pt x="0" y="68"/>
                    </a:lnTo>
                    <a:lnTo>
                      <a:pt x="0" y="65"/>
                    </a:lnTo>
                    <a:lnTo>
                      <a:pt x="1" y="61"/>
                    </a:lnTo>
                    <a:lnTo>
                      <a:pt x="1" y="58"/>
                    </a:lnTo>
                    <a:lnTo>
                      <a:pt x="2" y="55"/>
                    </a:lnTo>
                    <a:lnTo>
                      <a:pt x="3" y="51"/>
                    </a:lnTo>
                    <a:lnTo>
                      <a:pt x="4" y="47"/>
                    </a:lnTo>
                    <a:lnTo>
                      <a:pt x="5" y="44"/>
                    </a:lnTo>
                    <a:lnTo>
                      <a:pt x="6" y="41"/>
                    </a:lnTo>
                    <a:lnTo>
                      <a:pt x="9" y="38"/>
                    </a:lnTo>
                    <a:lnTo>
                      <a:pt x="10" y="35"/>
                    </a:lnTo>
                    <a:lnTo>
                      <a:pt x="11" y="32"/>
                    </a:lnTo>
                    <a:lnTo>
                      <a:pt x="13" y="29"/>
                    </a:lnTo>
                    <a:lnTo>
                      <a:pt x="15" y="27"/>
                    </a:lnTo>
                    <a:lnTo>
                      <a:pt x="17" y="23"/>
                    </a:lnTo>
                    <a:lnTo>
                      <a:pt x="19" y="21"/>
                    </a:lnTo>
                    <a:lnTo>
                      <a:pt x="20" y="19"/>
                    </a:lnTo>
                    <a:lnTo>
                      <a:pt x="23" y="16"/>
                    </a:lnTo>
                    <a:lnTo>
                      <a:pt x="25" y="14"/>
                    </a:lnTo>
                    <a:lnTo>
                      <a:pt x="27" y="12"/>
                    </a:lnTo>
                    <a:lnTo>
                      <a:pt x="29" y="11"/>
                    </a:lnTo>
                    <a:lnTo>
                      <a:pt x="32" y="9"/>
                    </a:lnTo>
                    <a:lnTo>
                      <a:pt x="35" y="7"/>
                    </a:lnTo>
                    <a:lnTo>
                      <a:pt x="37" y="6"/>
                    </a:lnTo>
                    <a:lnTo>
                      <a:pt x="40" y="5"/>
                    </a:lnTo>
                    <a:lnTo>
                      <a:pt x="42" y="4"/>
                    </a:lnTo>
                    <a:lnTo>
                      <a:pt x="45" y="3"/>
                    </a:lnTo>
                    <a:lnTo>
                      <a:pt x="47" y="1"/>
                    </a:lnTo>
                    <a:lnTo>
                      <a:pt x="50" y="1"/>
                    </a:lnTo>
                    <a:lnTo>
                      <a:pt x="54" y="1"/>
                    </a:lnTo>
                    <a:lnTo>
                      <a:pt x="57" y="0"/>
                    </a:lnTo>
                    <a:lnTo>
                      <a:pt x="59" y="1"/>
                    </a:lnTo>
                    <a:lnTo>
                      <a:pt x="62" y="1"/>
                    </a:lnTo>
                    <a:lnTo>
                      <a:pt x="65" y="1"/>
                    </a:lnTo>
                    <a:lnTo>
                      <a:pt x="67" y="3"/>
                    </a:lnTo>
                    <a:lnTo>
                      <a:pt x="70" y="4"/>
                    </a:lnTo>
                    <a:lnTo>
                      <a:pt x="72" y="5"/>
                    </a:lnTo>
                    <a:lnTo>
                      <a:pt x="76" y="6"/>
                    </a:lnTo>
                    <a:lnTo>
                      <a:pt x="78" y="7"/>
                    </a:lnTo>
                    <a:lnTo>
                      <a:pt x="80" y="9"/>
                    </a:lnTo>
                    <a:lnTo>
                      <a:pt x="83" y="11"/>
                    </a:lnTo>
                    <a:lnTo>
                      <a:pt x="85" y="12"/>
                    </a:lnTo>
                    <a:lnTo>
                      <a:pt x="87" y="14"/>
                    </a:lnTo>
                    <a:lnTo>
                      <a:pt x="89" y="16"/>
                    </a:lnTo>
                    <a:lnTo>
                      <a:pt x="91" y="19"/>
                    </a:lnTo>
                    <a:lnTo>
                      <a:pt x="93" y="21"/>
                    </a:lnTo>
                    <a:lnTo>
                      <a:pt x="95" y="23"/>
                    </a:lnTo>
                    <a:lnTo>
                      <a:pt x="97" y="27"/>
                    </a:lnTo>
                    <a:lnTo>
                      <a:pt x="99" y="29"/>
                    </a:lnTo>
                    <a:lnTo>
                      <a:pt x="101" y="32"/>
                    </a:lnTo>
                    <a:lnTo>
                      <a:pt x="102" y="35"/>
                    </a:lnTo>
                    <a:lnTo>
                      <a:pt x="104" y="38"/>
                    </a:lnTo>
                    <a:lnTo>
                      <a:pt x="105" y="41"/>
                    </a:lnTo>
                    <a:lnTo>
                      <a:pt x="106" y="44"/>
                    </a:lnTo>
                    <a:lnTo>
                      <a:pt x="107" y="47"/>
                    </a:lnTo>
                    <a:lnTo>
                      <a:pt x="108" y="51"/>
                    </a:lnTo>
                    <a:lnTo>
                      <a:pt x="109" y="55"/>
                    </a:lnTo>
                    <a:lnTo>
                      <a:pt x="110" y="58"/>
                    </a:lnTo>
                    <a:lnTo>
                      <a:pt x="110" y="61"/>
                    </a:lnTo>
                    <a:lnTo>
                      <a:pt x="111" y="65"/>
                    </a:lnTo>
                    <a:lnTo>
                      <a:pt x="111" y="68"/>
                    </a:lnTo>
                    <a:lnTo>
                      <a:pt x="111" y="73"/>
                    </a:lnTo>
                    <a:lnTo>
                      <a:pt x="112" y="76"/>
                    </a:lnTo>
                    <a:lnTo>
                      <a:pt x="111" y="80"/>
                    </a:lnTo>
                    <a:lnTo>
                      <a:pt x="111" y="84"/>
                    </a:lnTo>
                    <a:lnTo>
                      <a:pt x="111" y="87"/>
                    </a:lnTo>
                    <a:lnTo>
                      <a:pt x="110" y="91"/>
                    </a:lnTo>
                    <a:lnTo>
                      <a:pt x="110" y="94"/>
                    </a:lnTo>
                    <a:lnTo>
                      <a:pt x="109" y="98"/>
                    </a:lnTo>
                    <a:lnTo>
                      <a:pt x="108" y="102"/>
                    </a:lnTo>
                    <a:lnTo>
                      <a:pt x="107" y="105"/>
                    </a:lnTo>
                    <a:lnTo>
                      <a:pt x="106" y="108"/>
                    </a:lnTo>
                    <a:lnTo>
                      <a:pt x="105" y="111"/>
                    </a:lnTo>
                    <a:lnTo>
                      <a:pt x="104" y="114"/>
                    </a:lnTo>
                    <a:lnTo>
                      <a:pt x="102" y="117"/>
                    </a:lnTo>
                    <a:lnTo>
                      <a:pt x="101" y="121"/>
                    </a:lnTo>
                    <a:lnTo>
                      <a:pt x="99" y="124"/>
                    </a:lnTo>
                    <a:lnTo>
                      <a:pt x="97" y="126"/>
                    </a:lnTo>
                    <a:lnTo>
                      <a:pt x="95" y="129"/>
                    </a:lnTo>
                    <a:lnTo>
                      <a:pt x="93" y="131"/>
                    </a:lnTo>
                    <a:lnTo>
                      <a:pt x="91" y="133"/>
                    </a:lnTo>
                    <a:lnTo>
                      <a:pt x="89" y="136"/>
                    </a:lnTo>
                    <a:lnTo>
                      <a:pt x="87" y="138"/>
                    </a:lnTo>
                    <a:lnTo>
                      <a:pt x="85" y="140"/>
                    </a:lnTo>
                    <a:lnTo>
                      <a:pt x="83" y="141"/>
                    </a:lnTo>
                    <a:lnTo>
                      <a:pt x="80" y="144"/>
                    </a:lnTo>
                    <a:lnTo>
                      <a:pt x="78" y="146"/>
                    </a:lnTo>
                    <a:lnTo>
                      <a:pt x="76" y="147"/>
                    </a:lnTo>
                    <a:lnTo>
                      <a:pt x="72" y="148"/>
                    </a:lnTo>
                    <a:lnTo>
                      <a:pt x="70" y="149"/>
                    </a:lnTo>
                    <a:lnTo>
                      <a:pt x="67" y="150"/>
                    </a:lnTo>
                    <a:lnTo>
                      <a:pt x="65" y="151"/>
                    </a:lnTo>
                    <a:lnTo>
                      <a:pt x="62" y="151"/>
                    </a:lnTo>
                    <a:lnTo>
                      <a:pt x="59" y="151"/>
                    </a:lnTo>
                    <a:lnTo>
                      <a:pt x="57" y="151"/>
                    </a:lnTo>
                    <a:close/>
                  </a:path>
                </a:pathLst>
              </a:custGeom>
              <a:solidFill>
                <a:srgbClr val="6B6B6B"/>
              </a:solidFill>
              <a:ln w="9525">
                <a:noFill/>
                <a:round/>
                <a:headEnd/>
                <a:tailEnd/>
              </a:ln>
            </p:spPr>
            <p:txBody>
              <a:bodyPr/>
              <a:lstStyle/>
              <a:p>
                <a:endParaRPr lang="en-US"/>
              </a:p>
            </p:txBody>
          </p:sp>
          <p:sp>
            <p:nvSpPr>
              <p:cNvPr id="14530" name="Freeform 207"/>
              <p:cNvSpPr>
                <a:spLocks/>
              </p:cNvSpPr>
              <p:nvPr/>
            </p:nvSpPr>
            <p:spPr bwMode="auto">
              <a:xfrm>
                <a:off x="4906" y="2331"/>
                <a:ext cx="14" cy="18"/>
              </a:xfrm>
              <a:custGeom>
                <a:avLst/>
                <a:gdLst>
                  <a:gd name="T0" fmla="*/ 48 w 107"/>
                  <a:gd name="T1" fmla="*/ 141 h 141"/>
                  <a:gd name="T2" fmla="*/ 40 w 107"/>
                  <a:gd name="T3" fmla="*/ 139 h 141"/>
                  <a:gd name="T4" fmla="*/ 33 w 107"/>
                  <a:gd name="T5" fmla="*/ 136 h 141"/>
                  <a:gd name="T6" fmla="*/ 26 w 107"/>
                  <a:gd name="T7" fmla="*/ 130 h 141"/>
                  <a:gd name="T8" fmla="*/ 20 w 107"/>
                  <a:gd name="T9" fmla="*/ 125 h 141"/>
                  <a:gd name="T10" fmla="*/ 14 w 107"/>
                  <a:gd name="T11" fmla="*/ 118 h 141"/>
                  <a:gd name="T12" fmla="*/ 9 w 107"/>
                  <a:gd name="T13" fmla="*/ 110 h 141"/>
                  <a:gd name="T14" fmla="*/ 5 w 107"/>
                  <a:gd name="T15" fmla="*/ 101 h 141"/>
                  <a:gd name="T16" fmla="*/ 2 w 107"/>
                  <a:gd name="T17" fmla="*/ 92 h 141"/>
                  <a:gd name="T18" fmla="*/ 0 w 107"/>
                  <a:gd name="T19" fmla="*/ 81 h 141"/>
                  <a:gd name="T20" fmla="*/ 0 w 107"/>
                  <a:gd name="T21" fmla="*/ 71 h 141"/>
                  <a:gd name="T22" fmla="*/ 0 w 107"/>
                  <a:gd name="T23" fmla="*/ 65 h 141"/>
                  <a:gd name="T24" fmla="*/ 1 w 107"/>
                  <a:gd name="T25" fmla="*/ 54 h 141"/>
                  <a:gd name="T26" fmla="*/ 4 w 107"/>
                  <a:gd name="T27" fmla="*/ 45 h 141"/>
                  <a:gd name="T28" fmla="*/ 7 w 107"/>
                  <a:gd name="T29" fmla="*/ 35 h 141"/>
                  <a:gd name="T30" fmla="*/ 12 w 107"/>
                  <a:gd name="T31" fmla="*/ 27 h 141"/>
                  <a:gd name="T32" fmla="*/ 17 w 107"/>
                  <a:gd name="T33" fmla="*/ 20 h 141"/>
                  <a:gd name="T34" fmla="*/ 24 w 107"/>
                  <a:gd name="T35" fmla="*/ 13 h 141"/>
                  <a:gd name="T36" fmla="*/ 31 w 107"/>
                  <a:gd name="T37" fmla="*/ 7 h 141"/>
                  <a:gd name="T38" fmla="*/ 38 w 107"/>
                  <a:gd name="T39" fmla="*/ 4 h 141"/>
                  <a:gd name="T40" fmla="*/ 46 w 107"/>
                  <a:gd name="T41" fmla="*/ 1 h 141"/>
                  <a:gd name="T42" fmla="*/ 54 w 107"/>
                  <a:gd name="T43" fmla="*/ 0 h 141"/>
                  <a:gd name="T44" fmla="*/ 59 w 107"/>
                  <a:gd name="T45" fmla="*/ 1 h 141"/>
                  <a:gd name="T46" fmla="*/ 67 w 107"/>
                  <a:gd name="T47" fmla="*/ 3 h 141"/>
                  <a:gd name="T48" fmla="*/ 74 w 107"/>
                  <a:gd name="T49" fmla="*/ 6 h 141"/>
                  <a:gd name="T50" fmla="*/ 80 w 107"/>
                  <a:gd name="T51" fmla="*/ 11 h 141"/>
                  <a:gd name="T52" fmla="*/ 87 w 107"/>
                  <a:gd name="T53" fmla="*/ 18 h 141"/>
                  <a:gd name="T54" fmla="*/ 93 w 107"/>
                  <a:gd name="T55" fmla="*/ 24 h 141"/>
                  <a:gd name="T56" fmla="*/ 97 w 107"/>
                  <a:gd name="T57" fmla="*/ 32 h 141"/>
                  <a:gd name="T58" fmla="*/ 101 w 107"/>
                  <a:gd name="T59" fmla="*/ 42 h 141"/>
                  <a:gd name="T60" fmla="*/ 104 w 107"/>
                  <a:gd name="T61" fmla="*/ 51 h 141"/>
                  <a:gd name="T62" fmla="*/ 106 w 107"/>
                  <a:gd name="T63" fmla="*/ 61 h 141"/>
                  <a:gd name="T64" fmla="*/ 107 w 107"/>
                  <a:gd name="T65" fmla="*/ 71 h 141"/>
                  <a:gd name="T66" fmla="*/ 106 w 107"/>
                  <a:gd name="T67" fmla="*/ 78 h 141"/>
                  <a:gd name="T68" fmla="*/ 105 w 107"/>
                  <a:gd name="T69" fmla="*/ 89 h 141"/>
                  <a:gd name="T70" fmla="*/ 102 w 107"/>
                  <a:gd name="T71" fmla="*/ 98 h 141"/>
                  <a:gd name="T72" fmla="*/ 99 w 107"/>
                  <a:gd name="T73" fmla="*/ 106 h 141"/>
                  <a:gd name="T74" fmla="*/ 94 w 107"/>
                  <a:gd name="T75" fmla="*/ 115 h 141"/>
                  <a:gd name="T76" fmla="*/ 89 w 107"/>
                  <a:gd name="T77" fmla="*/ 122 h 141"/>
                  <a:gd name="T78" fmla="*/ 83 w 107"/>
                  <a:gd name="T79" fmla="*/ 129 h 141"/>
                  <a:gd name="T80" fmla="*/ 76 w 107"/>
                  <a:gd name="T81" fmla="*/ 135 h 141"/>
                  <a:gd name="T82" fmla="*/ 69 w 107"/>
                  <a:gd name="T83" fmla="*/ 138 h 141"/>
                  <a:gd name="T84" fmla="*/ 61 w 107"/>
                  <a:gd name="T85" fmla="*/ 141 h 141"/>
                  <a:gd name="T86" fmla="*/ 54 w 107"/>
                  <a:gd name="T87" fmla="*/ 141 h 1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7"/>
                  <a:gd name="T133" fmla="*/ 0 h 141"/>
                  <a:gd name="T134" fmla="*/ 107 w 107"/>
                  <a:gd name="T135" fmla="*/ 141 h 1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7" h="141">
                    <a:moveTo>
                      <a:pt x="54" y="141"/>
                    </a:moveTo>
                    <a:lnTo>
                      <a:pt x="51" y="141"/>
                    </a:lnTo>
                    <a:lnTo>
                      <a:pt x="48" y="141"/>
                    </a:lnTo>
                    <a:lnTo>
                      <a:pt x="46" y="141"/>
                    </a:lnTo>
                    <a:lnTo>
                      <a:pt x="44" y="140"/>
                    </a:lnTo>
                    <a:lnTo>
                      <a:pt x="40" y="139"/>
                    </a:lnTo>
                    <a:lnTo>
                      <a:pt x="38" y="138"/>
                    </a:lnTo>
                    <a:lnTo>
                      <a:pt x="35" y="137"/>
                    </a:lnTo>
                    <a:lnTo>
                      <a:pt x="33" y="136"/>
                    </a:lnTo>
                    <a:lnTo>
                      <a:pt x="31" y="135"/>
                    </a:lnTo>
                    <a:lnTo>
                      <a:pt x="28" y="133"/>
                    </a:lnTo>
                    <a:lnTo>
                      <a:pt x="26" y="130"/>
                    </a:lnTo>
                    <a:lnTo>
                      <a:pt x="24" y="129"/>
                    </a:lnTo>
                    <a:lnTo>
                      <a:pt x="22" y="127"/>
                    </a:lnTo>
                    <a:lnTo>
                      <a:pt x="20" y="125"/>
                    </a:lnTo>
                    <a:lnTo>
                      <a:pt x="17" y="122"/>
                    </a:lnTo>
                    <a:lnTo>
                      <a:pt x="15" y="120"/>
                    </a:lnTo>
                    <a:lnTo>
                      <a:pt x="14" y="118"/>
                    </a:lnTo>
                    <a:lnTo>
                      <a:pt x="12" y="115"/>
                    </a:lnTo>
                    <a:lnTo>
                      <a:pt x="10" y="113"/>
                    </a:lnTo>
                    <a:lnTo>
                      <a:pt x="9" y="110"/>
                    </a:lnTo>
                    <a:lnTo>
                      <a:pt x="7" y="106"/>
                    </a:lnTo>
                    <a:lnTo>
                      <a:pt x="6" y="104"/>
                    </a:lnTo>
                    <a:lnTo>
                      <a:pt x="5" y="101"/>
                    </a:lnTo>
                    <a:lnTo>
                      <a:pt x="4" y="98"/>
                    </a:lnTo>
                    <a:lnTo>
                      <a:pt x="3" y="95"/>
                    </a:lnTo>
                    <a:lnTo>
                      <a:pt x="2" y="92"/>
                    </a:lnTo>
                    <a:lnTo>
                      <a:pt x="1" y="89"/>
                    </a:lnTo>
                    <a:lnTo>
                      <a:pt x="1" y="84"/>
                    </a:lnTo>
                    <a:lnTo>
                      <a:pt x="0" y="81"/>
                    </a:lnTo>
                    <a:lnTo>
                      <a:pt x="0" y="78"/>
                    </a:lnTo>
                    <a:lnTo>
                      <a:pt x="0" y="75"/>
                    </a:lnTo>
                    <a:lnTo>
                      <a:pt x="0" y="71"/>
                    </a:lnTo>
                    <a:lnTo>
                      <a:pt x="0" y="68"/>
                    </a:lnTo>
                    <a:lnTo>
                      <a:pt x="0" y="65"/>
                    </a:lnTo>
                    <a:lnTo>
                      <a:pt x="0" y="61"/>
                    </a:lnTo>
                    <a:lnTo>
                      <a:pt x="1" y="57"/>
                    </a:lnTo>
                    <a:lnTo>
                      <a:pt x="1" y="54"/>
                    </a:lnTo>
                    <a:lnTo>
                      <a:pt x="2" y="51"/>
                    </a:lnTo>
                    <a:lnTo>
                      <a:pt x="3" y="48"/>
                    </a:lnTo>
                    <a:lnTo>
                      <a:pt x="4" y="45"/>
                    </a:lnTo>
                    <a:lnTo>
                      <a:pt x="5" y="42"/>
                    </a:lnTo>
                    <a:lnTo>
                      <a:pt x="6" y="38"/>
                    </a:lnTo>
                    <a:lnTo>
                      <a:pt x="7" y="35"/>
                    </a:lnTo>
                    <a:lnTo>
                      <a:pt x="9" y="32"/>
                    </a:lnTo>
                    <a:lnTo>
                      <a:pt x="10" y="29"/>
                    </a:lnTo>
                    <a:lnTo>
                      <a:pt x="12" y="27"/>
                    </a:lnTo>
                    <a:lnTo>
                      <a:pt x="14" y="24"/>
                    </a:lnTo>
                    <a:lnTo>
                      <a:pt x="15" y="22"/>
                    </a:lnTo>
                    <a:lnTo>
                      <a:pt x="17" y="20"/>
                    </a:lnTo>
                    <a:lnTo>
                      <a:pt x="20" y="18"/>
                    </a:lnTo>
                    <a:lnTo>
                      <a:pt x="22" y="14"/>
                    </a:lnTo>
                    <a:lnTo>
                      <a:pt x="24" y="13"/>
                    </a:lnTo>
                    <a:lnTo>
                      <a:pt x="26" y="11"/>
                    </a:lnTo>
                    <a:lnTo>
                      <a:pt x="28" y="9"/>
                    </a:lnTo>
                    <a:lnTo>
                      <a:pt x="31" y="7"/>
                    </a:lnTo>
                    <a:lnTo>
                      <a:pt x="33" y="6"/>
                    </a:lnTo>
                    <a:lnTo>
                      <a:pt x="35" y="5"/>
                    </a:lnTo>
                    <a:lnTo>
                      <a:pt x="38" y="4"/>
                    </a:lnTo>
                    <a:lnTo>
                      <a:pt x="40" y="3"/>
                    </a:lnTo>
                    <a:lnTo>
                      <a:pt x="44" y="2"/>
                    </a:lnTo>
                    <a:lnTo>
                      <a:pt x="46" y="1"/>
                    </a:lnTo>
                    <a:lnTo>
                      <a:pt x="48" y="1"/>
                    </a:lnTo>
                    <a:lnTo>
                      <a:pt x="51" y="1"/>
                    </a:lnTo>
                    <a:lnTo>
                      <a:pt x="54" y="0"/>
                    </a:lnTo>
                    <a:lnTo>
                      <a:pt x="56" y="1"/>
                    </a:lnTo>
                    <a:lnTo>
                      <a:pt x="59" y="1"/>
                    </a:lnTo>
                    <a:lnTo>
                      <a:pt x="61" y="1"/>
                    </a:lnTo>
                    <a:lnTo>
                      <a:pt x="64" y="2"/>
                    </a:lnTo>
                    <a:lnTo>
                      <a:pt x="67" y="3"/>
                    </a:lnTo>
                    <a:lnTo>
                      <a:pt x="69" y="4"/>
                    </a:lnTo>
                    <a:lnTo>
                      <a:pt x="72" y="5"/>
                    </a:lnTo>
                    <a:lnTo>
                      <a:pt x="74" y="6"/>
                    </a:lnTo>
                    <a:lnTo>
                      <a:pt x="76" y="7"/>
                    </a:lnTo>
                    <a:lnTo>
                      <a:pt x="78" y="9"/>
                    </a:lnTo>
                    <a:lnTo>
                      <a:pt x="80" y="11"/>
                    </a:lnTo>
                    <a:lnTo>
                      <a:pt x="83" y="13"/>
                    </a:lnTo>
                    <a:lnTo>
                      <a:pt x="85" y="14"/>
                    </a:lnTo>
                    <a:lnTo>
                      <a:pt x="87" y="18"/>
                    </a:lnTo>
                    <a:lnTo>
                      <a:pt x="89" y="20"/>
                    </a:lnTo>
                    <a:lnTo>
                      <a:pt x="91" y="22"/>
                    </a:lnTo>
                    <a:lnTo>
                      <a:pt x="93" y="24"/>
                    </a:lnTo>
                    <a:lnTo>
                      <a:pt x="94" y="27"/>
                    </a:lnTo>
                    <a:lnTo>
                      <a:pt x="96" y="29"/>
                    </a:lnTo>
                    <a:lnTo>
                      <a:pt x="97" y="32"/>
                    </a:lnTo>
                    <a:lnTo>
                      <a:pt x="99" y="35"/>
                    </a:lnTo>
                    <a:lnTo>
                      <a:pt x="100" y="38"/>
                    </a:lnTo>
                    <a:lnTo>
                      <a:pt x="101" y="42"/>
                    </a:lnTo>
                    <a:lnTo>
                      <a:pt x="102" y="45"/>
                    </a:lnTo>
                    <a:lnTo>
                      <a:pt x="103" y="48"/>
                    </a:lnTo>
                    <a:lnTo>
                      <a:pt x="104" y="51"/>
                    </a:lnTo>
                    <a:lnTo>
                      <a:pt x="105" y="54"/>
                    </a:lnTo>
                    <a:lnTo>
                      <a:pt x="105" y="57"/>
                    </a:lnTo>
                    <a:lnTo>
                      <a:pt x="106" y="61"/>
                    </a:lnTo>
                    <a:lnTo>
                      <a:pt x="106" y="65"/>
                    </a:lnTo>
                    <a:lnTo>
                      <a:pt x="106" y="68"/>
                    </a:lnTo>
                    <a:lnTo>
                      <a:pt x="107" y="71"/>
                    </a:lnTo>
                    <a:lnTo>
                      <a:pt x="106" y="75"/>
                    </a:lnTo>
                    <a:lnTo>
                      <a:pt x="106" y="78"/>
                    </a:lnTo>
                    <a:lnTo>
                      <a:pt x="106" y="81"/>
                    </a:lnTo>
                    <a:lnTo>
                      <a:pt x="105" y="84"/>
                    </a:lnTo>
                    <a:lnTo>
                      <a:pt x="105" y="89"/>
                    </a:lnTo>
                    <a:lnTo>
                      <a:pt x="104" y="92"/>
                    </a:lnTo>
                    <a:lnTo>
                      <a:pt x="103" y="95"/>
                    </a:lnTo>
                    <a:lnTo>
                      <a:pt x="102" y="98"/>
                    </a:lnTo>
                    <a:lnTo>
                      <a:pt x="101" y="101"/>
                    </a:lnTo>
                    <a:lnTo>
                      <a:pt x="100" y="104"/>
                    </a:lnTo>
                    <a:lnTo>
                      <a:pt x="99" y="106"/>
                    </a:lnTo>
                    <a:lnTo>
                      <a:pt x="97" y="110"/>
                    </a:lnTo>
                    <a:lnTo>
                      <a:pt x="96" y="113"/>
                    </a:lnTo>
                    <a:lnTo>
                      <a:pt x="94" y="115"/>
                    </a:lnTo>
                    <a:lnTo>
                      <a:pt x="93" y="118"/>
                    </a:lnTo>
                    <a:lnTo>
                      <a:pt x="91" y="120"/>
                    </a:lnTo>
                    <a:lnTo>
                      <a:pt x="89" y="122"/>
                    </a:lnTo>
                    <a:lnTo>
                      <a:pt x="87" y="125"/>
                    </a:lnTo>
                    <a:lnTo>
                      <a:pt x="85" y="127"/>
                    </a:lnTo>
                    <a:lnTo>
                      <a:pt x="83" y="129"/>
                    </a:lnTo>
                    <a:lnTo>
                      <a:pt x="80" y="130"/>
                    </a:lnTo>
                    <a:lnTo>
                      <a:pt x="78" y="133"/>
                    </a:lnTo>
                    <a:lnTo>
                      <a:pt x="76" y="135"/>
                    </a:lnTo>
                    <a:lnTo>
                      <a:pt x="74" y="136"/>
                    </a:lnTo>
                    <a:lnTo>
                      <a:pt x="72" y="137"/>
                    </a:lnTo>
                    <a:lnTo>
                      <a:pt x="69" y="138"/>
                    </a:lnTo>
                    <a:lnTo>
                      <a:pt x="67" y="139"/>
                    </a:lnTo>
                    <a:lnTo>
                      <a:pt x="64" y="140"/>
                    </a:lnTo>
                    <a:lnTo>
                      <a:pt x="61" y="141"/>
                    </a:lnTo>
                    <a:lnTo>
                      <a:pt x="59" y="141"/>
                    </a:lnTo>
                    <a:lnTo>
                      <a:pt x="56" y="141"/>
                    </a:lnTo>
                    <a:lnTo>
                      <a:pt x="54" y="141"/>
                    </a:lnTo>
                    <a:close/>
                  </a:path>
                </a:pathLst>
              </a:custGeom>
              <a:solidFill>
                <a:srgbClr val="EDEDED"/>
              </a:solidFill>
              <a:ln w="9525">
                <a:noFill/>
                <a:round/>
                <a:headEnd/>
                <a:tailEnd/>
              </a:ln>
            </p:spPr>
            <p:txBody>
              <a:bodyPr/>
              <a:lstStyle/>
              <a:p>
                <a:endParaRPr lang="en-US"/>
              </a:p>
            </p:txBody>
          </p:sp>
          <p:sp>
            <p:nvSpPr>
              <p:cNvPr id="14531" name="Freeform 208"/>
              <p:cNvSpPr>
                <a:spLocks/>
              </p:cNvSpPr>
              <p:nvPr/>
            </p:nvSpPr>
            <p:spPr bwMode="auto">
              <a:xfrm>
                <a:off x="4804" y="2318"/>
                <a:ext cx="17" cy="21"/>
              </a:xfrm>
              <a:custGeom>
                <a:avLst/>
                <a:gdLst>
                  <a:gd name="T0" fmla="*/ 61 w 136"/>
                  <a:gd name="T1" fmla="*/ 174 h 174"/>
                  <a:gd name="T2" fmla="*/ 51 w 136"/>
                  <a:gd name="T3" fmla="*/ 172 h 174"/>
                  <a:gd name="T4" fmla="*/ 42 w 136"/>
                  <a:gd name="T5" fmla="*/ 167 h 174"/>
                  <a:gd name="T6" fmla="*/ 33 w 136"/>
                  <a:gd name="T7" fmla="*/ 161 h 174"/>
                  <a:gd name="T8" fmla="*/ 25 w 136"/>
                  <a:gd name="T9" fmla="*/ 154 h 174"/>
                  <a:gd name="T10" fmla="*/ 18 w 136"/>
                  <a:gd name="T11" fmla="*/ 145 h 174"/>
                  <a:gd name="T12" fmla="*/ 11 w 136"/>
                  <a:gd name="T13" fmla="*/ 136 h 174"/>
                  <a:gd name="T14" fmla="*/ 6 w 136"/>
                  <a:gd name="T15" fmla="*/ 125 h 174"/>
                  <a:gd name="T16" fmla="*/ 3 w 136"/>
                  <a:gd name="T17" fmla="*/ 113 h 174"/>
                  <a:gd name="T18" fmla="*/ 0 w 136"/>
                  <a:gd name="T19" fmla="*/ 101 h 174"/>
                  <a:gd name="T20" fmla="*/ 0 w 136"/>
                  <a:gd name="T21" fmla="*/ 87 h 174"/>
                  <a:gd name="T22" fmla="*/ 0 w 136"/>
                  <a:gd name="T23" fmla="*/ 79 h 174"/>
                  <a:gd name="T24" fmla="*/ 2 w 136"/>
                  <a:gd name="T25" fmla="*/ 66 h 174"/>
                  <a:gd name="T26" fmla="*/ 5 w 136"/>
                  <a:gd name="T27" fmla="*/ 55 h 174"/>
                  <a:gd name="T28" fmla="*/ 9 w 136"/>
                  <a:gd name="T29" fmla="*/ 43 h 174"/>
                  <a:gd name="T30" fmla="*/ 16 w 136"/>
                  <a:gd name="T31" fmla="*/ 33 h 174"/>
                  <a:gd name="T32" fmla="*/ 23 w 136"/>
                  <a:gd name="T33" fmla="*/ 23 h 174"/>
                  <a:gd name="T34" fmla="*/ 30 w 136"/>
                  <a:gd name="T35" fmla="*/ 16 h 174"/>
                  <a:gd name="T36" fmla="*/ 39 w 136"/>
                  <a:gd name="T37" fmla="*/ 10 h 174"/>
                  <a:gd name="T38" fmla="*/ 48 w 136"/>
                  <a:gd name="T39" fmla="*/ 4 h 174"/>
                  <a:gd name="T40" fmla="*/ 57 w 136"/>
                  <a:gd name="T41" fmla="*/ 1 h 174"/>
                  <a:gd name="T42" fmla="*/ 68 w 136"/>
                  <a:gd name="T43" fmla="*/ 0 h 174"/>
                  <a:gd name="T44" fmla="*/ 74 w 136"/>
                  <a:gd name="T45" fmla="*/ 1 h 174"/>
                  <a:gd name="T46" fmla="*/ 84 w 136"/>
                  <a:gd name="T47" fmla="*/ 3 h 174"/>
                  <a:gd name="T48" fmla="*/ 93 w 136"/>
                  <a:gd name="T49" fmla="*/ 7 h 174"/>
                  <a:gd name="T50" fmla="*/ 101 w 136"/>
                  <a:gd name="T51" fmla="*/ 14 h 174"/>
                  <a:gd name="T52" fmla="*/ 110 w 136"/>
                  <a:gd name="T53" fmla="*/ 21 h 174"/>
                  <a:gd name="T54" fmla="*/ 117 w 136"/>
                  <a:gd name="T55" fmla="*/ 29 h 174"/>
                  <a:gd name="T56" fmla="*/ 123 w 136"/>
                  <a:gd name="T57" fmla="*/ 39 h 174"/>
                  <a:gd name="T58" fmla="*/ 129 w 136"/>
                  <a:gd name="T59" fmla="*/ 50 h 174"/>
                  <a:gd name="T60" fmla="*/ 132 w 136"/>
                  <a:gd name="T61" fmla="*/ 62 h 174"/>
                  <a:gd name="T62" fmla="*/ 135 w 136"/>
                  <a:gd name="T63" fmla="*/ 74 h 174"/>
                  <a:gd name="T64" fmla="*/ 136 w 136"/>
                  <a:gd name="T65" fmla="*/ 87 h 174"/>
                  <a:gd name="T66" fmla="*/ 135 w 136"/>
                  <a:gd name="T67" fmla="*/ 96 h 174"/>
                  <a:gd name="T68" fmla="*/ 133 w 136"/>
                  <a:gd name="T69" fmla="*/ 109 h 174"/>
                  <a:gd name="T70" fmla="*/ 130 w 136"/>
                  <a:gd name="T71" fmla="*/ 120 h 174"/>
                  <a:gd name="T72" fmla="*/ 125 w 136"/>
                  <a:gd name="T73" fmla="*/ 132 h 174"/>
                  <a:gd name="T74" fmla="*/ 119 w 136"/>
                  <a:gd name="T75" fmla="*/ 142 h 174"/>
                  <a:gd name="T76" fmla="*/ 112 w 136"/>
                  <a:gd name="T77" fmla="*/ 152 h 174"/>
                  <a:gd name="T78" fmla="*/ 105 w 136"/>
                  <a:gd name="T79" fmla="*/ 159 h 174"/>
                  <a:gd name="T80" fmla="*/ 96 w 136"/>
                  <a:gd name="T81" fmla="*/ 165 h 174"/>
                  <a:gd name="T82" fmla="*/ 87 w 136"/>
                  <a:gd name="T83" fmla="*/ 171 h 174"/>
                  <a:gd name="T84" fmla="*/ 77 w 136"/>
                  <a:gd name="T85" fmla="*/ 174 h 174"/>
                  <a:gd name="T86" fmla="*/ 68 w 136"/>
                  <a:gd name="T87" fmla="*/ 174 h 1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74"/>
                  <a:gd name="T134" fmla="*/ 136 w 136"/>
                  <a:gd name="T135" fmla="*/ 174 h 1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74">
                    <a:moveTo>
                      <a:pt x="68" y="174"/>
                    </a:moveTo>
                    <a:lnTo>
                      <a:pt x="64" y="174"/>
                    </a:lnTo>
                    <a:lnTo>
                      <a:pt x="61" y="174"/>
                    </a:lnTo>
                    <a:lnTo>
                      <a:pt x="57" y="174"/>
                    </a:lnTo>
                    <a:lnTo>
                      <a:pt x="54" y="173"/>
                    </a:lnTo>
                    <a:lnTo>
                      <a:pt x="51" y="172"/>
                    </a:lnTo>
                    <a:lnTo>
                      <a:pt x="48" y="171"/>
                    </a:lnTo>
                    <a:lnTo>
                      <a:pt x="45" y="168"/>
                    </a:lnTo>
                    <a:lnTo>
                      <a:pt x="42" y="167"/>
                    </a:lnTo>
                    <a:lnTo>
                      <a:pt x="39" y="165"/>
                    </a:lnTo>
                    <a:lnTo>
                      <a:pt x="35" y="163"/>
                    </a:lnTo>
                    <a:lnTo>
                      <a:pt x="33" y="161"/>
                    </a:lnTo>
                    <a:lnTo>
                      <a:pt x="30" y="159"/>
                    </a:lnTo>
                    <a:lnTo>
                      <a:pt x="27" y="157"/>
                    </a:lnTo>
                    <a:lnTo>
                      <a:pt x="25" y="154"/>
                    </a:lnTo>
                    <a:lnTo>
                      <a:pt x="23" y="152"/>
                    </a:lnTo>
                    <a:lnTo>
                      <a:pt x="20" y="149"/>
                    </a:lnTo>
                    <a:lnTo>
                      <a:pt x="18" y="145"/>
                    </a:lnTo>
                    <a:lnTo>
                      <a:pt x="16" y="142"/>
                    </a:lnTo>
                    <a:lnTo>
                      <a:pt x="13" y="139"/>
                    </a:lnTo>
                    <a:lnTo>
                      <a:pt x="11" y="136"/>
                    </a:lnTo>
                    <a:lnTo>
                      <a:pt x="9" y="132"/>
                    </a:lnTo>
                    <a:lnTo>
                      <a:pt x="8" y="129"/>
                    </a:lnTo>
                    <a:lnTo>
                      <a:pt x="6" y="125"/>
                    </a:lnTo>
                    <a:lnTo>
                      <a:pt x="5" y="120"/>
                    </a:lnTo>
                    <a:lnTo>
                      <a:pt x="4" y="117"/>
                    </a:lnTo>
                    <a:lnTo>
                      <a:pt x="3" y="113"/>
                    </a:lnTo>
                    <a:lnTo>
                      <a:pt x="2" y="109"/>
                    </a:lnTo>
                    <a:lnTo>
                      <a:pt x="1" y="105"/>
                    </a:lnTo>
                    <a:lnTo>
                      <a:pt x="0" y="101"/>
                    </a:lnTo>
                    <a:lnTo>
                      <a:pt x="0" y="96"/>
                    </a:lnTo>
                    <a:lnTo>
                      <a:pt x="0" y="92"/>
                    </a:lnTo>
                    <a:lnTo>
                      <a:pt x="0" y="87"/>
                    </a:lnTo>
                    <a:lnTo>
                      <a:pt x="0" y="83"/>
                    </a:lnTo>
                    <a:lnTo>
                      <a:pt x="0" y="79"/>
                    </a:lnTo>
                    <a:lnTo>
                      <a:pt x="0" y="74"/>
                    </a:lnTo>
                    <a:lnTo>
                      <a:pt x="1" y="70"/>
                    </a:lnTo>
                    <a:lnTo>
                      <a:pt x="2" y="66"/>
                    </a:lnTo>
                    <a:lnTo>
                      <a:pt x="3" y="62"/>
                    </a:lnTo>
                    <a:lnTo>
                      <a:pt x="4" y="58"/>
                    </a:lnTo>
                    <a:lnTo>
                      <a:pt x="5" y="55"/>
                    </a:lnTo>
                    <a:lnTo>
                      <a:pt x="6" y="50"/>
                    </a:lnTo>
                    <a:lnTo>
                      <a:pt x="8" y="46"/>
                    </a:lnTo>
                    <a:lnTo>
                      <a:pt x="9" y="43"/>
                    </a:lnTo>
                    <a:lnTo>
                      <a:pt x="11" y="39"/>
                    </a:lnTo>
                    <a:lnTo>
                      <a:pt x="13" y="36"/>
                    </a:lnTo>
                    <a:lnTo>
                      <a:pt x="16" y="33"/>
                    </a:lnTo>
                    <a:lnTo>
                      <a:pt x="18" y="29"/>
                    </a:lnTo>
                    <a:lnTo>
                      <a:pt x="20" y="26"/>
                    </a:lnTo>
                    <a:lnTo>
                      <a:pt x="23" y="23"/>
                    </a:lnTo>
                    <a:lnTo>
                      <a:pt x="25" y="21"/>
                    </a:lnTo>
                    <a:lnTo>
                      <a:pt x="27" y="18"/>
                    </a:lnTo>
                    <a:lnTo>
                      <a:pt x="30" y="16"/>
                    </a:lnTo>
                    <a:lnTo>
                      <a:pt x="33" y="14"/>
                    </a:lnTo>
                    <a:lnTo>
                      <a:pt x="35" y="12"/>
                    </a:lnTo>
                    <a:lnTo>
                      <a:pt x="39" y="10"/>
                    </a:lnTo>
                    <a:lnTo>
                      <a:pt x="42" y="7"/>
                    </a:lnTo>
                    <a:lnTo>
                      <a:pt x="45" y="6"/>
                    </a:lnTo>
                    <a:lnTo>
                      <a:pt x="48" y="4"/>
                    </a:lnTo>
                    <a:lnTo>
                      <a:pt x="51" y="3"/>
                    </a:lnTo>
                    <a:lnTo>
                      <a:pt x="54" y="2"/>
                    </a:lnTo>
                    <a:lnTo>
                      <a:pt x="57" y="1"/>
                    </a:lnTo>
                    <a:lnTo>
                      <a:pt x="61" y="1"/>
                    </a:lnTo>
                    <a:lnTo>
                      <a:pt x="64" y="1"/>
                    </a:lnTo>
                    <a:lnTo>
                      <a:pt x="68" y="0"/>
                    </a:lnTo>
                    <a:lnTo>
                      <a:pt x="71" y="1"/>
                    </a:lnTo>
                    <a:lnTo>
                      <a:pt x="74" y="1"/>
                    </a:lnTo>
                    <a:lnTo>
                      <a:pt x="77" y="1"/>
                    </a:lnTo>
                    <a:lnTo>
                      <a:pt x="80" y="2"/>
                    </a:lnTo>
                    <a:lnTo>
                      <a:pt x="84" y="3"/>
                    </a:lnTo>
                    <a:lnTo>
                      <a:pt x="87" y="4"/>
                    </a:lnTo>
                    <a:lnTo>
                      <a:pt x="90" y="6"/>
                    </a:lnTo>
                    <a:lnTo>
                      <a:pt x="93" y="7"/>
                    </a:lnTo>
                    <a:lnTo>
                      <a:pt x="96" y="10"/>
                    </a:lnTo>
                    <a:lnTo>
                      <a:pt x="99" y="12"/>
                    </a:lnTo>
                    <a:lnTo>
                      <a:pt x="101" y="14"/>
                    </a:lnTo>
                    <a:lnTo>
                      <a:pt x="105" y="16"/>
                    </a:lnTo>
                    <a:lnTo>
                      <a:pt x="108" y="18"/>
                    </a:lnTo>
                    <a:lnTo>
                      <a:pt x="110" y="21"/>
                    </a:lnTo>
                    <a:lnTo>
                      <a:pt x="112" y="23"/>
                    </a:lnTo>
                    <a:lnTo>
                      <a:pt x="115" y="26"/>
                    </a:lnTo>
                    <a:lnTo>
                      <a:pt x="117" y="29"/>
                    </a:lnTo>
                    <a:lnTo>
                      <a:pt x="119" y="33"/>
                    </a:lnTo>
                    <a:lnTo>
                      <a:pt x="121" y="36"/>
                    </a:lnTo>
                    <a:lnTo>
                      <a:pt x="123" y="39"/>
                    </a:lnTo>
                    <a:lnTo>
                      <a:pt x="125" y="43"/>
                    </a:lnTo>
                    <a:lnTo>
                      <a:pt x="127" y="46"/>
                    </a:lnTo>
                    <a:lnTo>
                      <a:pt x="129" y="50"/>
                    </a:lnTo>
                    <a:lnTo>
                      <a:pt x="130" y="55"/>
                    </a:lnTo>
                    <a:lnTo>
                      <a:pt x="131" y="58"/>
                    </a:lnTo>
                    <a:lnTo>
                      <a:pt x="132" y="62"/>
                    </a:lnTo>
                    <a:lnTo>
                      <a:pt x="133" y="66"/>
                    </a:lnTo>
                    <a:lnTo>
                      <a:pt x="134" y="70"/>
                    </a:lnTo>
                    <a:lnTo>
                      <a:pt x="135" y="74"/>
                    </a:lnTo>
                    <a:lnTo>
                      <a:pt x="135" y="79"/>
                    </a:lnTo>
                    <a:lnTo>
                      <a:pt x="135" y="83"/>
                    </a:lnTo>
                    <a:lnTo>
                      <a:pt x="136" y="87"/>
                    </a:lnTo>
                    <a:lnTo>
                      <a:pt x="135" y="92"/>
                    </a:lnTo>
                    <a:lnTo>
                      <a:pt x="135" y="96"/>
                    </a:lnTo>
                    <a:lnTo>
                      <a:pt x="135" y="101"/>
                    </a:lnTo>
                    <a:lnTo>
                      <a:pt x="134" y="105"/>
                    </a:lnTo>
                    <a:lnTo>
                      <a:pt x="133" y="109"/>
                    </a:lnTo>
                    <a:lnTo>
                      <a:pt x="132" y="113"/>
                    </a:lnTo>
                    <a:lnTo>
                      <a:pt x="131" y="117"/>
                    </a:lnTo>
                    <a:lnTo>
                      <a:pt x="130" y="120"/>
                    </a:lnTo>
                    <a:lnTo>
                      <a:pt x="129" y="125"/>
                    </a:lnTo>
                    <a:lnTo>
                      <a:pt x="127" y="129"/>
                    </a:lnTo>
                    <a:lnTo>
                      <a:pt x="125" y="132"/>
                    </a:lnTo>
                    <a:lnTo>
                      <a:pt x="123" y="136"/>
                    </a:lnTo>
                    <a:lnTo>
                      <a:pt x="121" y="139"/>
                    </a:lnTo>
                    <a:lnTo>
                      <a:pt x="119" y="142"/>
                    </a:lnTo>
                    <a:lnTo>
                      <a:pt x="117" y="145"/>
                    </a:lnTo>
                    <a:lnTo>
                      <a:pt x="115" y="149"/>
                    </a:lnTo>
                    <a:lnTo>
                      <a:pt x="112" y="152"/>
                    </a:lnTo>
                    <a:lnTo>
                      <a:pt x="110" y="154"/>
                    </a:lnTo>
                    <a:lnTo>
                      <a:pt x="108" y="157"/>
                    </a:lnTo>
                    <a:lnTo>
                      <a:pt x="105" y="159"/>
                    </a:lnTo>
                    <a:lnTo>
                      <a:pt x="101" y="161"/>
                    </a:lnTo>
                    <a:lnTo>
                      <a:pt x="99" y="163"/>
                    </a:lnTo>
                    <a:lnTo>
                      <a:pt x="96" y="165"/>
                    </a:lnTo>
                    <a:lnTo>
                      <a:pt x="93" y="167"/>
                    </a:lnTo>
                    <a:lnTo>
                      <a:pt x="90" y="168"/>
                    </a:lnTo>
                    <a:lnTo>
                      <a:pt x="87" y="171"/>
                    </a:lnTo>
                    <a:lnTo>
                      <a:pt x="84" y="172"/>
                    </a:lnTo>
                    <a:lnTo>
                      <a:pt x="80" y="173"/>
                    </a:lnTo>
                    <a:lnTo>
                      <a:pt x="77" y="174"/>
                    </a:lnTo>
                    <a:lnTo>
                      <a:pt x="74" y="174"/>
                    </a:lnTo>
                    <a:lnTo>
                      <a:pt x="71" y="174"/>
                    </a:lnTo>
                    <a:lnTo>
                      <a:pt x="68" y="174"/>
                    </a:lnTo>
                    <a:close/>
                  </a:path>
                </a:pathLst>
              </a:custGeom>
              <a:solidFill>
                <a:srgbClr val="6B6B6B"/>
              </a:solidFill>
              <a:ln w="9525">
                <a:noFill/>
                <a:round/>
                <a:headEnd/>
                <a:tailEnd/>
              </a:ln>
            </p:spPr>
            <p:txBody>
              <a:bodyPr/>
              <a:lstStyle/>
              <a:p>
                <a:endParaRPr lang="en-US"/>
              </a:p>
            </p:txBody>
          </p:sp>
          <p:sp>
            <p:nvSpPr>
              <p:cNvPr id="14532" name="Freeform 209"/>
              <p:cNvSpPr>
                <a:spLocks/>
              </p:cNvSpPr>
              <p:nvPr/>
            </p:nvSpPr>
            <p:spPr bwMode="auto">
              <a:xfrm>
                <a:off x="4805" y="2318"/>
                <a:ext cx="17" cy="21"/>
              </a:xfrm>
              <a:custGeom>
                <a:avLst/>
                <a:gdLst>
                  <a:gd name="T0" fmla="*/ 61 w 136"/>
                  <a:gd name="T1" fmla="*/ 169 h 169"/>
                  <a:gd name="T2" fmla="*/ 52 w 136"/>
                  <a:gd name="T3" fmla="*/ 167 h 169"/>
                  <a:gd name="T4" fmla="*/ 42 w 136"/>
                  <a:gd name="T5" fmla="*/ 162 h 169"/>
                  <a:gd name="T6" fmla="*/ 34 w 136"/>
                  <a:gd name="T7" fmla="*/ 156 h 169"/>
                  <a:gd name="T8" fmla="*/ 25 w 136"/>
                  <a:gd name="T9" fmla="*/ 149 h 169"/>
                  <a:gd name="T10" fmla="*/ 18 w 136"/>
                  <a:gd name="T11" fmla="*/ 140 h 169"/>
                  <a:gd name="T12" fmla="*/ 12 w 136"/>
                  <a:gd name="T13" fmla="*/ 131 h 169"/>
                  <a:gd name="T14" fmla="*/ 7 w 136"/>
                  <a:gd name="T15" fmla="*/ 121 h 169"/>
                  <a:gd name="T16" fmla="*/ 3 w 136"/>
                  <a:gd name="T17" fmla="*/ 109 h 169"/>
                  <a:gd name="T18" fmla="*/ 0 w 136"/>
                  <a:gd name="T19" fmla="*/ 97 h 169"/>
                  <a:gd name="T20" fmla="*/ 0 w 136"/>
                  <a:gd name="T21" fmla="*/ 84 h 169"/>
                  <a:gd name="T22" fmla="*/ 0 w 136"/>
                  <a:gd name="T23" fmla="*/ 77 h 169"/>
                  <a:gd name="T24" fmla="*/ 2 w 136"/>
                  <a:gd name="T25" fmla="*/ 64 h 169"/>
                  <a:gd name="T26" fmla="*/ 6 w 136"/>
                  <a:gd name="T27" fmla="*/ 53 h 169"/>
                  <a:gd name="T28" fmla="*/ 11 w 136"/>
                  <a:gd name="T29" fmla="*/ 42 h 169"/>
                  <a:gd name="T30" fmla="*/ 16 w 136"/>
                  <a:gd name="T31" fmla="*/ 33 h 169"/>
                  <a:gd name="T32" fmla="*/ 23 w 136"/>
                  <a:gd name="T33" fmla="*/ 23 h 169"/>
                  <a:gd name="T34" fmla="*/ 31 w 136"/>
                  <a:gd name="T35" fmla="*/ 16 h 169"/>
                  <a:gd name="T36" fmla="*/ 40 w 136"/>
                  <a:gd name="T37" fmla="*/ 10 h 169"/>
                  <a:gd name="T38" fmla="*/ 49 w 136"/>
                  <a:gd name="T39" fmla="*/ 5 h 169"/>
                  <a:gd name="T40" fmla="*/ 58 w 136"/>
                  <a:gd name="T41" fmla="*/ 1 h 169"/>
                  <a:gd name="T42" fmla="*/ 68 w 136"/>
                  <a:gd name="T43" fmla="*/ 0 h 169"/>
                  <a:gd name="T44" fmla="*/ 75 w 136"/>
                  <a:gd name="T45" fmla="*/ 1 h 169"/>
                  <a:gd name="T46" fmla="*/ 84 w 136"/>
                  <a:gd name="T47" fmla="*/ 4 h 169"/>
                  <a:gd name="T48" fmla="*/ 94 w 136"/>
                  <a:gd name="T49" fmla="*/ 8 h 169"/>
                  <a:gd name="T50" fmla="*/ 102 w 136"/>
                  <a:gd name="T51" fmla="*/ 14 h 169"/>
                  <a:gd name="T52" fmla="*/ 110 w 136"/>
                  <a:gd name="T53" fmla="*/ 20 h 169"/>
                  <a:gd name="T54" fmla="*/ 118 w 136"/>
                  <a:gd name="T55" fmla="*/ 30 h 169"/>
                  <a:gd name="T56" fmla="*/ 124 w 136"/>
                  <a:gd name="T57" fmla="*/ 39 h 169"/>
                  <a:gd name="T58" fmla="*/ 129 w 136"/>
                  <a:gd name="T59" fmla="*/ 50 h 169"/>
                  <a:gd name="T60" fmla="*/ 132 w 136"/>
                  <a:gd name="T61" fmla="*/ 61 h 169"/>
                  <a:gd name="T62" fmla="*/ 135 w 136"/>
                  <a:gd name="T63" fmla="*/ 73 h 169"/>
                  <a:gd name="T64" fmla="*/ 136 w 136"/>
                  <a:gd name="T65" fmla="*/ 84 h 169"/>
                  <a:gd name="T66" fmla="*/ 135 w 136"/>
                  <a:gd name="T67" fmla="*/ 92 h 169"/>
                  <a:gd name="T68" fmla="*/ 133 w 136"/>
                  <a:gd name="T69" fmla="*/ 105 h 169"/>
                  <a:gd name="T70" fmla="*/ 130 w 136"/>
                  <a:gd name="T71" fmla="*/ 116 h 169"/>
                  <a:gd name="T72" fmla="*/ 126 w 136"/>
                  <a:gd name="T73" fmla="*/ 128 h 169"/>
                  <a:gd name="T74" fmla="*/ 120 w 136"/>
                  <a:gd name="T75" fmla="*/ 137 h 169"/>
                  <a:gd name="T76" fmla="*/ 112 w 136"/>
                  <a:gd name="T77" fmla="*/ 147 h 169"/>
                  <a:gd name="T78" fmla="*/ 105 w 136"/>
                  <a:gd name="T79" fmla="*/ 154 h 169"/>
                  <a:gd name="T80" fmla="*/ 97 w 136"/>
                  <a:gd name="T81" fmla="*/ 160 h 169"/>
                  <a:gd name="T82" fmla="*/ 87 w 136"/>
                  <a:gd name="T83" fmla="*/ 166 h 169"/>
                  <a:gd name="T84" fmla="*/ 78 w 136"/>
                  <a:gd name="T85" fmla="*/ 169 h 169"/>
                  <a:gd name="T86" fmla="*/ 68 w 136"/>
                  <a:gd name="T87" fmla="*/ 169 h 1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169"/>
                  <a:gd name="T134" fmla="*/ 136 w 136"/>
                  <a:gd name="T135" fmla="*/ 169 h 1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169">
                    <a:moveTo>
                      <a:pt x="68" y="169"/>
                    </a:moveTo>
                    <a:lnTo>
                      <a:pt x="64" y="169"/>
                    </a:lnTo>
                    <a:lnTo>
                      <a:pt x="61" y="169"/>
                    </a:lnTo>
                    <a:lnTo>
                      <a:pt x="58" y="169"/>
                    </a:lnTo>
                    <a:lnTo>
                      <a:pt x="55" y="168"/>
                    </a:lnTo>
                    <a:lnTo>
                      <a:pt x="52" y="167"/>
                    </a:lnTo>
                    <a:lnTo>
                      <a:pt x="49" y="166"/>
                    </a:lnTo>
                    <a:lnTo>
                      <a:pt x="45" y="163"/>
                    </a:lnTo>
                    <a:lnTo>
                      <a:pt x="42" y="162"/>
                    </a:lnTo>
                    <a:lnTo>
                      <a:pt x="40" y="160"/>
                    </a:lnTo>
                    <a:lnTo>
                      <a:pt x="37" y="158"/>
                    </a:lnTo>
                    <a:lnTo>
                      <a:pt x="34" y="156"/>
                    </a:lnTo>
                    <a:lnTo>
                      <a:pt x="31" y="154"/>
                    </a:lnTo>
                    <a:lnTo>
                      <a:pt x="29" y="152"/>
                    </a:lnTo>
                    <a:lnTo>
                      <a:pt x="25" y="149"/>
                    </a:lnTo>
                    <a:lnTo>
                      <a:pt x="23" y="147"/>
                    </a:lnTo>
                    <a:lnTo>
                      <a:pt x="21" y="144"/>
                    </a:lnTo>
                    <a:lnTo>
                      <a:pt x="18" y="140"/>
                    </a:lnTo>
                    <a:lnTo>
                      <a:pt x="16" y="137"/>
                    </a:lnTo>
                    <a:lnTo>
                      <a:pt x="14" y="134"/>
                    </a:lnTo>
                    <a:lnTo>
                      <a:pt x="12" y="131"/>
                    </a:lnTo>
                    <a:lnTo>
                      <a:pt x="11" y="128"/>
                    </a:lnTo>
                    <a:lnTo>
                      <a:pt x="9" y="124"/>
                    </a:lnTo>
                    <a:lnTo>
                      <a:pt x="7" y="121"/>
                    </a:lnTo>
                    <a:lnTo>
                      <a:pt x="6" y="116"/>
                    </a:lnTo>
                    <a:lnTo>
                      <a:pt x="5" y="113"/>
                    </a:lnTo>
                    <a:lnTo>
                      <a:pt x="3" y="109"/>
                    </a:lnTo>
                    <a:lnTo>
                      <a:pt x="2" y="105"/>
                    </a:lnTo>
                    <a:lnTo>
                      <a:pt x="1" y="101"/>
                    </a:lnTo>
                    <a:lnTo>
                      <a:pt x="0" y="97"/>
                    </a:lnTo>
                    <a:lnTo>
                      <a:pt x="0" y="92"/>
                    </a:lnTo>
                    <a:lnTo>
                      <a:pt x="0" y="89"/>
                    </a:lnTo>
                    <a:lnTo>
                      <a:pt x="0" y="84"/>
                    </a:lnTo>
                    <a:lnTo>
                      <a:pt x="0" y="81"/>
                    </a:lnTo>
                    <a:lnTo>
                      <a:pt x="0" y="77"/>
                    </a:lnTo>
                    <a:lnTo>
                      <a:pt x="0" y="73"/>
                    </a:lnTo>
                    <a:lnTo>
                      <a:pt x="1" y="68"/>
                    </a:lnTo>
                    <a:lnTo>
                      <a:pt x="2" y="64"/>
                    </a:lnTo>
                    <a:lnTo>
                      <a:pt x="3" y="61"/>
                    </a:lnTo>
                    <a:lnTo>
                      <a:pt x="5" y="57"/>
                    </a:lnTo>
                    <a:lnTo>
                      <a:pt x="6" y="53"/>
                    </a:lnTo>
                    <a:lnTo>
                      <a:pt x="7" y="50"/>
                    </a:lnTo>
                    <a:lnTo>
                      <a:pt x="9" y="45"/>
                    </a:lnTo>
                    <a:lnTo>
                      <a:pt x="11" y="42"/>
                    </a:lnTo>
                    <a:lnTo>
                      <a:pt x="12" y="39"/>
                    </a:lnTo>
                    <a:lnTo>
                      <a:pt x="14" y="36"/>
                    </a:lnTo>
                    <a:lnTo>
                      <a:pt x="16" y="33"/>
                    </a:lnTo>
                    <a:lnTo>
                      <a:pt x="18" y="30"/>
                    </a:lnTo>
                    <a:lnTo>
                      <a:pt x="21" y="27"/>
                    </a:lnTo>
                    <a:lnTo>
                      <a:pt x="23" y="23"/>
                    </a:lnTo>
                    <a:lnTo>
                      <a:pt x="25" y="20"/>
                    </a:lnTo>
                    <a:lnTo>
                      <a:pt x="29" y="18"/>
                    </a:lnTo>
                    <a:lnTo>
                      <a:pt x="31" y="16"/>
                    </a:lnTo>
                    <a:lnTo>
                      <a:pt x="34" y="14"/>
                    </a:lnTo>
                    <a:lnTo>
                      <a:pt x="37" y="12"/>
                    </a:lnTo>
                    <a:lnTo>
                      <a:pt x="40" y="10"/>
                    </a:lnTo>
                    <a:lnTo>
                      <a:pt x="42" y="8"/>
                    </a:lnTo>
                    <a:lnTo>
                      <a:pt x="45" y="7"/>
                    </a:lnTo>
                    <a:lnTo>
                      <a:pt x="49" y="5"/>
                    </a:lnTo>
                    <a:lnTo>
                      <a:pt x="52" y="4"/>
                    </a:lnTo>
                    <a:lnTo>
                      <a:pt x="55" y="2"/>
                    </a:lnTo>
                    <a:lnTo>
                      <a:pt x="58" y="1"/>
                    </a:lnTo>
                    <a:lnTo>
                      <a:pt x="61" y="1"/>
                    </a:lnTo>
                    <a:lnTo>
                      <a:pt x="64" y="1"/>
                    </a:lnTo>
                    <a:lnTo>
                      <a:pt x="68" y="0"/>
                    </a:lnTo>
                    <a:lnTo>
                      <a:pt x="72" y="1"/>
                    </a:lnTo>
                    <a:lnTo>
                      <a:pt x="75" y="1"/>
                    </a:lnTo>
                    <a:lnTo>
                      <a:pt x="78" y="1"/>
                    </a:lnTo>
                    <a:lnTo>
                      <a:pt x="81" y="2"/>
                    </a:lnTo>
                    <a:lnTo>
                      <a:pt x="84" y="4"/>
                    </a:lnTo>
                    <a:lnTo>
                      <a:pt x="87" y="5"/>
                    </a:lnTo>
                    <a:lnTo>
                      <a:pt x="90" y="7"/>
                    </a:lnTo>
                    <a:lnTo>
                      <a:pt x="94" y="8"/>
                    </a:lnTo>
                    <a:lnTo>
                      <a:pt x="97" y="10"/>
                    </a:lnTo>
                    <a:lnTo>
                      <a:pt x="100" y="12"/>
                    </a:lnTo>
                    <a:lnTo>
                      <a:pt x="102" y="14"/>
                    </a:lnTo>
                    <a:lnTo>
                      <a:pt x="105" y="16"/>
                    </a:lnTo>
                    <a:lnTo>
                      <a:pt x="108" y="18"/>
                    </a:lnTo>
                    <a:lnTo>
                      <a:pt x="110" y="20"/>
                    </a:lnTo>
                    <a:lnTo>
                      <a:pt x="112" y="23"/>
                    </a:lnTo>
                    <a:lnTo>
                      <a:pt x="116" y="27"/>
                    </a:lnTo>
                    <a:lnTo>
                      <a:pt x="118" y="30"/>
                    </a:lnTo>
                    <a:lnTo>
                      <a:pt x="120" y="33"/>
                    </a:lnTo>
                    <a:lnTo>
                      <a:pt x="122" y="36"/>
                    </a:lnTo>
                    <a:lnTo>
                      <a:pt x="124" y="39"/>
                    </a:lnTo>
                    <a:lnTo>
                      <a:pt x="126" y="42"/>
                    </a:lnTo>
                    <a:lnTo>
                      <a:pt x="127" y="45"/>
                    </a:lnTo>
                    <a:lnTo>
                      <a:pt x="129" y="50"/>
                    </a:lnTo>
                    <a:lnTo>
                      <a:pt x="130" y="53"/>
                    </a:lnTo>
                    <a:lnTo>
                      <a:pt x="131" y="57"/>
                    </a:lnTo>
                    <a:lnTo>
                      <a:pt x="132" y="61"/>
                    </a:lnTo>
                    <a:lnTo>
                      <a:pt x="133" y="64"/>
                    </a:lnTo>
                    <a:lnTo>
                      <a:pt x="134" y="68"/>
                    </a:lnTo>
                    <a:lnTo>
                      <a:pt x="135" y="73"/>
                    </a:lnTo>
                    <a:lnTo>
                      <a:pt x="135" y="77"/>
                    </a:lnTo>
                    <a:lnTo>
                      <a:pt x="135" y="81"/>
                    </a:lnTo>
                    <a:lnTo>
                      <a:pt x="136" y="84"/>
                    </a:lnTo>
                    <a:lnTo>
                      <a:pt x="135" y="89"/>
                    </a:lnTo>
                    <a:lnTo>
                      <a:pt x="135" y="92"/>
                    </a:lnTo>
                    <a:lnTo>
                      <a:pt x="135" y="97"/>
                    </a:lnTo>
                    <a:lnTo>
                      <a:pt x="134" y="101"/>
                    </a:lnTo>
                    <a:lnTo>
                      <a:pt x="133" y="105"/>
                    </a:lnTo>
                    <a:lnTo>
                      <a:pt x="132" y="109"/>
                    </a:lnTo>
                    <a:lnTo>
                      <a:pt x="131" y="113"/>
                    </a:lnTo>
                    <a:lnTo>
                      <a:pt x="130" y="116"/>
                    </a:lnTo>
                    <a:lnTo>
                      <a:pt x="129" y="121"/>
                    </a:lnTo>
                    <a:lnTo>
                      <a:pt x="127" y="124"/>
                    </a:lnTo>
                    <a:lnTo>
                      <a:pt x="126" y="128"/>
                    </a:lnTo>
                    <a:lnTo>
                      <a:pt x="124" y="131"/>
                    </a:lnTo>
                    <a:lnTo>
                      <a:pt x="122" y="134"/>
                    </a:lnTo>
                    <a:lnTo>
                      <a:pt x="120" y="137"/>
                    </a:lnTo>
                    <a:lnTo>
                      <a:pt x="118" y="140"/>
                    </a:lnTo>
                    <a:lnTo>
                      <a:pt x="116" y="144"/>
                    </a:lnTo>
                    <a:lnTo>
                      <a:pt x="112" y="147"/>
                    </a:lnTo>
                    <a:lnTo>
                      <a:pt x="110" y="149"/>
                    </a:lnTo>
                    <a:lnTo>
                      <a:pt x="108" y="152"/>
                    </a:lnTo>
                    <a:lnTo>
                      <a:pt x="105" y="154"/>
                    </a:lnTo>
                    <a:lnTo>
                      <a:pt x="102" y="156"/>
                    </a:lnTo>
                    <a:lnTo>
                      <a:pt x="100" y="158"/>
                    </a:lnTo>
                    <a:lnTo>
                      <a:pt x="97" y="160"/>
                    </a:lnTo>
                    <a:lnTo>
                      <a:pt x="94" y="162"/>
                    </a:lnTo>
                    <a:lnTo>
                      <a:pt x="90" y="163"/>
                    </a:lnTo>
                    <a:lnTo>
                      <a:pt x="87" y="166"/>
                    </a:lnTo>
                    <a:lnTo>
                      <a:pt x="84" y="167"/>
                    </a:lnTo>
                    <a:lnTo>
                      <a:pt x="81" y="168"/>
                    </a:lnTo>
                    <a:lnTo>
                      <a:pt x="78" y="169"/>
                    </a:lnTo>
                    <a:lnTo>
                      <a:pt x="75" y="169"/>
                    </a:lnTo>
                    <a:lnTo>
                      <a:pt x="72" y="169"/>
                    </a:lnTo>
                    <a:lnTo>
                      <a:pt x="68" y="169"/>
                    </a:lnTo>
                    <a:close/>
                  </a:path>
                </a:pathLst>
              </a:custGeom>
              <a:solidFill>
                <a:srgbClr val="EDEDED"/>
              </a:solidFill>
              <a:ln w="9525">
                <a:noFill/>
                <a:round/>
                <a:headEnd/>
                <a:tailEnd/>
              </a:ln>
            </p:spPr>
            <p:txBody>
              <a:bodyPr/>
              <a:lstStyle/>
              <a:p>
                <a:endParaRPr lang="en-US"/>
              </a:p>
            </p:txBody>
          </p:sp>
          <p:sp>
            <p:nvSpPr>
              <p:cNvPr id="14533" name="Freeform 210"/>
              <p:cNvSpPr>
                <a:spLocks/>
              </p:cNvSpPr>
              <p:nvPr/>
            </p:nvSpPr>
            <p:spPr bwMode="auto">
              <a:xfrm>
                <a:off x="4536" y="2361"/>
                <a:ext cx="51" cy="81"/>
              </a:xfrm>
              <a:custGeom>
                <a:avLst/>
                <a:gdLst>
                  <a:gd name="T0" fmla="*/ 181 w 404"/>
                  <a:gd name="T1" fmla="*/ 645 h 646"/>
                  <a:gd name="T2" fmla="*/ 152 w 404"/>
                  <a:gd name="T3" fmla="*/ 637 h 646"/>
                  <a:gd name="T4" fmla="*/ 124 w 404"/>
                  <a:gd name="T5" fmla="*/ 621 h 646"/>
                  <a:gd name="T6" fmla="*/ 97 w 404"/>
                  <a:gd name="T7" fmla="*/ 600 h 646"/>
                  <a:gd name="T8" fmla="*/ 73 w 404"/>
                  <a:gd name="T9" fmla="*/ 573 h 646"/>
                  <a:gd name="T10" fmla="*/ 52 w 404"/>
                  <a:gd name="T11" fmla="*/ 540 h 646"/>
                  <a:gd name="T12" fmla="*/ 35 w 404"/>
                  <a:gd name="T13" fmla="*/ 504 h 646"/>
                  <a:gd name="T14" fmla="*/ 20 w 404"/>
                  <a:gd name="T15" fmla="*/ 463 h 646"/>
                  <a:gd name="T16" fmla="*/ 8 w 404"/>
                  <a:gd name="T17" fmla="*/ 419 h 646"/>
                  <a:gd name="T18" fmla="*/ 2 w 404"/>
                  <a:gd name="T19" fmla="*/ 372 h 646"/>
                  <a:gd name="T20" fmla="*/ 0 w 404"/>
                  <a:gd name="T21" fmla="*/ 323 h 646"/>
                  <a:gd name="T22" fmla="*/ 1 w 404"/>
                  <a:gd name="T23" fmla="*/ 291 h 646"/>
                  <a:gd name="T24" fmla="*/ 6 w 404"/>
                  <a:gd name="T25" fmla="*/ 243 h 646"/>
                  <a:gd name="T26" fmla="*/ 16 w 404"/>
                  <a:gd name="T27" fmla="*/ 198 h 646"/>
                  <a:gd name="T28" fmla="*/ 29 w 404"/>
                  <a:gd name="T29" fmla="*/ 157 h 646"/>
                  <a:gd name="T30" fmla="*/ 46 w 404"/>
                  <a:gd name="T31" fmla="*/ 118 h 646"/>
                  <a:gd name="T32" fmla="*/ 66 w 404"/>
                  <a:gd name="T33" fmla="*/ 85 h 646"/>
                  <a:gd name="T34" fmla="*/ 89 w 404"/>
                  <a:gd name="T35" fmla="*/ 55 h 646"/>
                  <a:gd name="T36" fmla="*/ 115 w 404"/>
                  <a:gd name="T37" fmla="*/ 32 h 646"/>
                  <a:gd name="T38" fmla="*/ 142 w 404"/>
                  <a:gd name="T39" fmla="*/ 15 h 646"/>
                  <a:gd name="T40" fmla="*/ 171 w 404"/>
                  <a:gd name="T41" fmla="*/ 4 h 646"/>
                  <a:gd name="T42" fmla="*/ 202 w 404"/>
                  <a:gd name="T43" fmla="*/ 0 h 646"/>
                  <a:gd name="T44" fmla="*/ 222 w 404"/>
                  <a:gd name="T45" fmla="*/ 2 h 646"/>
                  <a:gd name="T46" fmla="*/ 251 w 404"/>
                  <a:gd name="T47" fmla="*/ 11 h 646"/>
                  <a:gd name="T48" fmla="*/ 280 w 404"/>
                  <a:gd name="T49" fmla="*/ 26 h 646"/>
                  <a:gd name="T50" fmla="*/ 306 w 404"/>
                  <a:gd name="T51" fmla="*/ 47 h 646"/>
                  <a:gd name="T52" fmla="*/ 330 w 404"/>
                  <a:gd name="T53" fmla="*/ 74 h 646"/>
                  <a:gd name="T54" fmla="*/ 351 w 404"/>
                  <a:gd name="T55" fmla="*/ 107 h 646"/>
                  <a:gd name="T56" fmla="*/ 369 w 404"/>
                  <a:gd name="T57" fmla="*/ 143 h 646"/>
                  <a:gd name="T58" fmla="*/ 383 w 404"/>
                  <a:gd name="T59" fmla="*/ 184 h 646"/>
                  <a:gd name="T60" fmla="*/ 395 w 404"/>
                  <a:gd name="T61" fmla="*/ 228 h 646"/>
                  <a:gd name="T62" fmla="*/ 401 w 404"/>
                  <a:gd name="T63" fmla="*/ 275 h 646"/>
                  <a:gd name="T64" fmla="*/ 404 w 404"/>
                  <a:gd name="T65" fmla="*/ 323 h 646"/>
                  <a:gd name="T66" fmla="*/ 402 w 404"/>
                  <a:gd name="T67" fmla="*/ 356 h 646"/>
                  <a:gd name="T68" fmla="*/ 397 w 404"/>
                  <a:gd name="T69" fmla="*/ 405 h 646"/>
                  <a:gd name="T70" fmla="*/ 387 w 404"/>
                  <a:gd name="T71" fmla="*/ 448 h 646"/>
                  <a:gd name="T72" fmla="*/ 374 w 404"/>
                  <a:gd name="T73" fmla="*/ 490 h 646"/>
                  <a:gd name="T74" fmla="*/ 357 w 404"/>
                  <a:gd name="T75" fmla="*/ 529 h 646"/>
                  <a:gd name="T76" fmla="*/ 337 w 404"/>
                  <a:gd name="T77" fmla="*/ 562 h 646"/>
                  <a:gd name="T78" fmla="*/ 314 w 404"/>
                  <a:gd name="T79" fmla="*/ 592 h 646"/>
                  <a:gd name="T80" fmla="*/ 288 w 404"/>
                  <a:gd name="T81" fmla="*/ 615 h 646"/>
                  <a:gd name="T82" fmla="*/ 261 w 404"/>
                  <a:gd name="T83" fmla="*/ 632 h 646"/>
                  <a:gd name="T84" fmla="*/ 232 w 404"/>
                  <a:gd name="T85" fmla="*/ 643 h 646"/>
                  <a:gd name="T86" fmla="*/ 202 w 404"/>
                  <a:gd name="T87" fmla="*/ 646 h 64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4"/>
                  <a:gd name="T133" fmla="*/ 0 h 646"/>
                  <a:gd name="T134" fmla="*/ 404 w 404"/>
                  <a:gd name="T135" fmla="*/ 646 h 64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4" h="646">
                    <a:moveTo>
                      <a:pt x="202" y="646"/>
                    </a:moveTo>
                    <a:lnTo>
                      <a:pt x="192" y="646"/>
                    </a:lnTo>
                    <a:lnTo>
                      <a:pt x="181" y="645"/>
                    </a:lnTo>
                    <a:lnTo>
                      <a:pt x="171" y="643"/>
                    </a:lnTo>
                    <a:lnTo>
                      <a:pt x="161" y="640"/>
                    </a:lnTo>
                    <a:lnTo>
                      <a:pt x="152" y="637"/>
                    </a:lnTo>
                    <a:lnTo>
                      <a:pt x="142" y="632"/>
                    </a:lnTo>
                    <a:lnTo>
                      <a:pt x="133" y="627"/>
                    </a:lnTo>
                    <a:lnTo>
                      <a:pt x="124" y="621"/>
                    </a:lnTo>
                    <a:lnTo>
                      <a:pt x="115" y="615"/>
                    </a:lnTo>
                    <a:lnTo>
                      <a:pt x="106" y="607"/>
                    </a:lnTo>
                    <a:lnTo>
                      <a:pt x="97" y="600"/>
                    </a:lnTo>
                    <a:lnTo>
                      <a:pt x="89" y="592"/>
                    </a:lnTo>
                    <a:lnTo>
                      <a:pt x="82" y="582"/>
                    </a:lnTo>
                    <a:lnTo>
                      <a:pt x="73" y="573"/>
                    </a:lnTo>
                    <a:lnTo>
                      <a:pt x="66" y="562"/>
                    </a:lnTo>
                    <a:lnTo>
                      <a:pt x="60" y="552"/>
                    </a:lnTo>
                    <a:lnTo>
                      <a:pt x="52" y="540"/>
                    </a:lnTo>
                    <a:lnTo>
                      <a:pt x="46" y="529"/>
                    </a:lnTo>
                    <a:lnTo>
                      <a:pt x="40" y="516"/>
                    </a:lnTo>
                    <a:lnTo>
                      <a:pt x="35" y="504"/>
                    </a:lnTo>
                    <a:lnTo>
                      <a:pt x="29" y="490"/>
                    </a:lnTo>
                    <a:lnTo>
                      <a:pt x="24" y="477"/>
                    </a:lnTo>
                    <a:lnTo>
                      <a:pt x="20" y="463"/>
                    </a:lnTo>
                    <a:lnTo>
                      <a:pt x="16" y="448"/>
                    </a:lnTo>
                    <a:lnTo>
                      <a:pt x="12" y="434"/>
                    </a:lnTo>
                    <a:lnTo>
                      <a:pt x="8" y="419"/>
                    </a:lnTo>
                    <a:lnTo>
                      <a:pt x="6" y="405"/>
                    </a:lnTo>
                    <a:lnTo>
                      <a:pt x="3" y="389"/>
                    </a:lnTo>
                    <a:lnTo>
                      <a:pt x="2" y="372"/>
                    </a:lnTo>
                    <a:lnTo>
                      <a:pt x="1" y="356"/>
                    </a:lnTo>
                    <a:lnTo>
                      <a:pt x="0" y="340"/>
                    </a:lnTo>
                    <a:lnTo>
                      <a:pt x="0" y="323"/>
                    </a:lnTo>
                    <a:lnTo>
                      <a:pt x="0" y="307"/>
                    </a:lnTo>
                    <a:lnTo>
                      <a:pt x="1" y="291"/>
                    </a:lnTo>
                    <a:lnTo>
                      <a:pt x="2" y="275"/>
                    </a:lnTo>
                    <a:lnTo>
                      <a:pt x="3" y="258"/>
                    </a:lnTo>
                    <a:lnTo>
                      <a:pt x="6" y="243"/>
                    </a:lnTo>
                    <a:lnTo>
                      <a:pt x="8" y="228"/>
                    </a:lnTo>
                    <a:lnTo>
                      <a:pt x="12" y="213"/>
                    </a:lnTo>
                    <a:lnTo>
                      <a:pt x="16" y="198"/>
                    </a:lnTo>
                    <a:lnTo>
                      <a:pt x="20" y="184"/>
                    </a:lnTo>
                    <a:lnTo>
                      <a:pt x="24" y="170"/>
                    </a:lnTo>
                    <a:lnTo>
                      <a:pt x="29" y="157"/>
                    </a:lnTo>
                    <a:lnTo>
                      <a:pt x="35" y="143"/>
                    </a:lnTo>
                    <a:lnTo>
                      <a:pt x="40" y="131"/>
                    </a:lnTo>
                    <a:lnTo>
                      <a:pt x="46" y="118"/>
                    </a:lnTo>
                    <a:lnTo>
                      <a:pt x="52" y="107"/>
                    </a:lnTo>
                    <a:lnTo>
                      <a:pt x="60" y="95"/>
                    </a:lnTo>
                    <a:lnTo>
                      <a:pt x="66" y="85"/>
                    </a:lnTo>
                    <a:lnTo>
                      <a:pt x="73" y="74"/>
                    </a:lnTo>
                    <a:lnTo>
                      <a:pt x="82" y="65"/>
                    </a:lnTo>
                    <a:lnTo>
                      <a:pt x="89" y="55"/>
                    </a:lnTo>
                    <a:lnTo>
                      <a:pt x="97" y="47"/>
                    </a:lnTo>
                    <a:lnTo>
                      <a:pt x="106" y="40"/>
                    </a:lnTo>
                    <a:lnTo>
                      <a:pt x="115" y="32"/>
                    </a:lnTo>
                    <a:lnTo>
                      <a:pt x="124" y="26"/>
                    </a:lnTo>
                    <a:lnTo>
                      <a:pt x="133" y="20"/>
                    </a:lnTo>
                    <a:lnTo>
                      <a:pt x="142" y="15"/>
                    </a:lnTo>
                    <a:lnTo>
                      <a:pt x="152" y="11"/>
                    </a:lnTo>
                    <a:lnTo>
                      <a:pt x="161" y="7"/>
                    </a:lnTo>
                    <a:lnTo>
                      <a:pt x="171" y="4"/>
                    </a:lnTo>
                    <a:lnTo>
                      <a:pt x="181" y="2"/>
                    </a:lnTo>
                    <a:lnTo>
                      <a:pt x="192" y="1"/>
                    </a:lnTo>
                    <a:lnTo>
                      <a:pt x="202" y="0"/>
                    </a:lnTo>
                    <a:lnTo>
                      <a:pt x="211" y="1"/>
                    </a:lnTo>
                    <a:lnTo>
                      <a:pt x="222" y="2"/>
                    </a:lnTo>
                    <a:lnTo>
                      <a:pt x="232" y="4"/>
                    </a:lnTo>
                    <a:lnTo>
                      <a:pt x="242" y="7"/>
                    </a:lnTo>
                    <a:lnTo>
                      <a:pt x="251" y="11"/>
                    </a:lnTo>
                    <a:lnTo>
                      <a:pt x="261" y="15"/>
                    </a:lnTo>
                    <a:lnTo>
                      <a:pt x="270" y="20"/>
                    </a:lnTo>
                    <a:lnTo>
                      <a:pt x="280" y="26"/>
                    </a:lnTo>
                    <a:lnTo>
                      <a:pt x="288" y="32"/>
                    </a:lnTo>
                    <a:lnTo>
                      <a:pt x="297" y="40"/>
                    </a:lnTo>
                    <a:lnTo>
                      <a:pt x="306" y="47"/>
                    </a:lnTo>
                    <a:lnTo>
                      <a:pt x="314" y="55"/>
                    </a:lnTo>
                    <a:lnTo>
                      <a:pt x="321" y="65"/>
                    </a:lnTo>
                    <a:lnTo>
                      <a:pt x="330" y="74"/>
                    </a:lnTo>
                    <a:lnTo>
                      <a:pt x="337" y="85"/>
                    </a:lnTo>
                    <a:lnTo>
                      <a:pt x="343" y="95"/>
                    </a:lnTo>
                    <a:lnTo>
                      <a:pt x="351" y="107"/>
                    </a:lnTo>
                    <a:lnTo>
                      <a:pt x="357" y="118"/>
                    </a:lnTo>
                    <a:lnTo>
                      <a:pt x="363" y="131"/>
                    </a:lnTo>
                    <a:lnTo>
                      <a:pt x="369" y="143"/>
                    </a:lnTo>
                    <a:lnTo>
                      <a:pt x="374" y="157"/>
                    </a:lnTo>
                    <a:lnTo>
                      <a:pt x="379" y="170"/>
                    </a:lnTo>
                    <a:lnTo>
                      <a:pt x="383" y="184"/>
                    </a:lnTo>
                    <a:lnTo>
                      <a:pt x="387" y="198"/>
                    </a:lnTo>
                    <a:lnTo>
                      <a:pt x="392" y="213"/>
                    </a:lnTo>
                    <a:lnTo>
                      <a:pt x="395" y="228"/>
                    </a:lnTo>
                    <a:lnTo>
                      <a:pt x="397" y="243"/>
                    </a:lnTo>
                    <a:lnTo>
                      <a:pt x="400" y="258"/>
                    </a:lnTo>
                    <a:lnTo>
                      <a:pt x="401" y="275"/>
                    </a:lnTo>
                    <a:lnTo>
                      <a:pt x="402" y="291"/>
                    </a:lnTo>
                    <a:lnTo>
                      <a:pt x="403" y="307"/>
                    </a:lnTo>
                    <a:lnTo>
                      <a:pt x="404" y="323"/>
                    </a:lnTo>
                    <a:lnTo>
                      <a:pt x="403" y="340"/>
                    </a:lnTo>
                    <a:lnTo>
                      <a:pt x="402" y="356"/>
                    </a:lnTo>
                    <a:lnTo>
                      <a:pt x="401" y="372"/>
                    </a:lnTo>
                    <a:lnTo>
                      <a:pt x="400" y="389"/>
                    </a:lnTo>
                    <a:lnTo>
                      <a:pt x="397" y="405"/>
                    </a:lnTo>
                    <a:lnTo>
                      <a:pt x="395" y="419"/>
                    </a:lnTo>
                    <a:lnTo>
                      <a:pt x="392" y="434"/>
                    </a:lnTo>
                    <a:lnTo>
                      <a:pt x="387" y="448"/>
                    </a:lnTo>
                    <a:lnTo>
                      <a:pt x="383" y="463"/>
                    </a:lnTo>
                    <a:lnTo>
                      <a:pt x="379" y="477"/>
                    </a:lnTo>
                    <a:lnTo>
                      <a:pt x="374" y="490"/>
                    </a:lnTo>
                    <a:lnTo>
                      <a:pt x="369" y="504"/>
                    </a:lnTo>
                    <a:lnTo>
                      <a:pt x="363" y="516"/>
                    </a:lnTo>
                    <a:lnTo>
                      <a:pt x="357" y="529"/>
                    </a:lnTo>
                    <a:lnTo>
                      <a:pt x="351" y="540"/>
                    </a:lnTo>
                    <a:lnTo>
                      <a:pt x="343" y="552"/>
                    </a:lnTo>
                    <a:lnTo>
                      <a:pt x="337" y="562"/>
                    </a:lnTo>
                    <a:lnTo>
                      <a:pt x="330" y="573"/>
                    </a:lnTo>
                    <a:lnTo>
                      <a:pt x="321" y="582"/>
                    </a:lnTo>
                    <a:lnTo>
                      <a:pt x="314" y="592"/>
                    </a:lnTo>
                    <a:lnTo>
                      <a:pt x="306" y="600"/>
                    </a:lnTo>
                    <a:lnTo>
                      <a:pt x="297" y="607"/>
                    </a:lnTo>
                    <a:lnTo>
                      <a:pt x="288" y="615"/>
                    </a:lnTo>
                    <a:lnTo>
                      <a:pt x="280" y="621"/>
                    </a:lnTo>
                    <a:lnTo>
                      <a:pt x="270" y="627"/>
                    </a:lnTo>
                    <a:lnTo>
                      <a:pt x="261" y="632"/>
                    </a:lnTo>
                    <a:lnTo>
                      <a:pt x="251" y="637"/>
                    </a:lnTo>
                    <a:lnTo>
                      <a:pt x="242" y="640"/>
                    </a:lnTo>
                    <a:lnTo>
                      <a:pt x="232" y="643"/>
                    </a:lnTo>
                    <a:lnTo>
                      <a:pt x="222" y="645"/>
                    </a:lnTo>
                    <a:lnTo>
                      <a:pt x="211" y="646"/>
                    </a:lnTo>
                    <a:lnTo>
                      <a:pt x="202" y="646"/>
                    </a:lnTo>
                    <a:close/>
                  </a:path>
                </a:pathLst>
              </a:custGeom>
              <a:solidFill>
                <a:srgbClr val="000000"/>
              </a:solidFill>
              <a:ln w="9525">
                <a:noFill/>
                <a:round/>
                <a:headEnd/>
                <a:tailEnd/>
              </a:ln>
            </p:spPr>
            <p:txBody>
              <a:bodyPr/>
              <a:lstStyle/>
              <a:p>
                <a:endParaRPr lang="en-US"/>
              </a:p>
            </p:txBody>
          </p:sp>
          <p:sp>
            <p:nvSpPr>
              <p:cNvPr id="14534" name="Freeform 211"/>
              <p:cNvSpPr>
                <a:spLocks/>
              </p:cNvSpPr>
              <p:nvPr/>
            </p:nvSpPr>
            <p:spPr bwMode="auto">
              <a:xfrm>
                <a:off x="4549" y="2361"/>
                <a:ext cx="14" cy="8"/>
              </a:xfrm>
              <a:custGeom>
                <a:avLst/>
                <a:gdLst>
                  <a:gd name="T0" fmla="*/ 107 w 107"/>
                  <a:gd name="T1" fmla="*/ 0 h 65"/>
                  <a:gd name="T2" fmla="*/ 0 w 107"/>
                  <a:gd name="T3" fmla="*/ 0 h 65"/>
                  <a:gd name="T4" fmla="*/ 83 w 107"/>
                  <a:gd name="T5" fmla="*/ 65 h 65"/>
                  <a:gd name="T6" fmla="*/ 107 w 107"/>
                  <a:gd name="T7" fmla="*/ 0 h 65"/>
                  <a:gd name="T8" fmla="*/ 107 w 107"/>
                  <a:gd name="T9" fmla="*/ 0 h 65"/>
                  <a:gd name="T10" fmla="*/ 0 60000 65536"/>
                  <a:gd name="T11" fmla="*/ 0 60000 65536"/>
                  <a:gd name="T12" fmla="*/ 0 60000 65536"/>
                  <a:gd name="T13" fmla="*/ 0 60000 65536"/>
                  <a:gd name="T14" fmla="*/ 0 60000 65536"/>
                  <a:gd name="T15" fmla="*/ 0 w 107"/>
                  <a:gd name="T16" fmla="*/ 0 h 65"/>
                  <a:gd name="T17" fmla="*/ 107 w 107"/>
                  <a:gd name="T18" fmla="*/ 65 h 65"/>
                </a:gdLst>
                <a:ahLst/>
                <a:cxnLst>
                  <a:cxn ang="T10">
                    <a:pos x="T0" y="T1"/>
                  </a:cxn>
                  <a:cxn ang="T11">
                    <a:pos x="T2" y="T3"/>
                  </a:cxn>
                  <a:cxn ang="T12">
                    <a:pos x="T4" y="T5"/>
                  </a:cxn>
                  <a:cxn ang="T13">
                    <a:pos x="T6" y="T7"/>
                  </a:cxn>
                  <a:cxn ang="T14">
                    <a:pos x="T8" y="T9"/>
                  </a:cxn>
                </a:cxnLst>
                <a:rect l="T15" t="T16" r="T17" b="T18"/>
                <a:pathLst>
                  <a:path w="107" h="65">
                    <a:moveTo>
                      <a:pt x="107" y="0"/>
                    </a:moveTo>
                    <a:lnTo>
                      <a:pt x="0" y="0"/>
                    </a:lnTo>
                    <a:lnTo>
                      <a:pt x="83" y="65"/>
                    </a:lnTo>
                    <a:lnTo>
                      <a:pt x="107" y="0"/>
                    </a:lnTo>
                    <a:close/>
                  </a:path>
                </a:pathLst>
              </a:custGeom>
              <a:solidFill>
                <a:srgbClr val="000000"/>
              </a:solidFill>
              <a:ln w="9525">
                <a:noFill/>
                <a:round/>
                <a:headEnd/>
                <a:tailEnd/>
              </a:ln>
            </p:spPr>
            <p:txBody>
              <a:bodyPr/>
              <a:lstStyle/>
              <a:p>
                <a:endParaRPr lang="en-US"/>
              </a:p>
            </p:txBody>
          </p:sp>
          <p:sp>
            <p:nvSpPr>
              <p:cNvPr id="14535" name="Freeform 212"/>
              <p:cNvSpPr>
                <a:spLocks/>
              </p:cNvSpPr>
              <p:nvPr/>
            </p:nvSpPr>
            <p:spPr bwMode="auto">
              <a:xfrm>
                <a:off x="4521" y="2361"/>
                <a:ext cx="52" cy="81"/>
              </a:xfrm>
              <a:custGeom>
                <a:avLst/>
                <a:gdLst>
                  <a:gd name="T0" fmla="*/ 186 w 414"/>
                  <a:gd name="T1" fmla="*/ 649 h 650"/>
                  <a:gd name="T2" fmla="*/ 155 w 414"/>
                  <a:gd name="T3" fmla="*/ 641 h 650"/>
                  <a:gd name="T4" fmla="*/ 127 w 414"/>
                  <a:gd name="T5" fmla="*/ 625 h 650"/>
                  <a:gd name="T6" fmla="*/ 100 w 414"/>
                  <a:gd name="T7" fmla="*/ 603 h 650"/>
                  <a:gd name="T8" fmla="*/ 76 w 414"/>
                  <a:gd name="T9" fmla="*/ 576 h 650"/>
                  <a:gd name="T10" fmla="*/ 54 w 414"/>
                  <a:gd name="T11" fmla="*/ 544 h 650"/>
                  <a:gd name="T12" fmla="*/ 36 w 414"/>
                  <a:gd name="T13" fmla="*/ 507 h 650"/>
                  <a:gd name="T14" fmla="*/ 20 w 414"/>
                  <a:gd name="T15" fmla="*/ 466 h 650"/>
                  <a:gd name="T16" fmla="*/ 10 w 414"/>
                  <a:gd name="T17" fmla="*/ 421 h 650"/>
                  <a:gd name="T18" fmla="*/ 3 w 414"/>
                  <a:gd name="T19" fmla="*/ 374 h 650"/>
                  <a:gd name="T20" fmla="*/ 0 w 414"/>
                  <a:gd name="T21" fmla="*/ 325 h 650"/>
                  <a:gd name="T22" fmla="*/ 1 w 414"/>
                  <a:gd name="T23" fmla="*/ 293 h 650"/>
                  <a:gd name="T24" fmla="*/ 7 w 414"/>
                  <a:gd name="T25" fmla="*/ 245 h 650"/>
                  <a:gd name="T26" fmla="*/ 16 w 414"/>
                  <a:gd name="T27" fmla="*/ 200 h 650"/>
                  <a:gd name="T28" fmla="*/ 30 w 414"/>
                  <a:gd name="T29" fmla="*/ 158 h 650"/>
                  <a:gd name="T30" fmla="*/ 48 w 414"/>
                  <a:gd name="T31" fmla="*/ 119 h 650"/>
                  <a:gd name="T32" fmla="*/ 68 w 414"/>
                  <a:gd name="T33" fmla="*/ 86 h 650"/>
                  <a:gd name="T34" fmla="*/ 91 w 414"/>
                  <a:gd name="T35" fmla="*/ 56 h 650"/>
                  <a:gd name="T36" fmla="*/ 118 w 414"/>
                  <a:gd name="T37" fmla="*/ 32 h 650"/>
                  <a:gd name="T38" fmla="*/ 146 w 414"/>
                  <a:gd name="T39" fmla="*/ 16 h 650"/>
                  <a:gd name="T40" fmla="*/ 176 w 414"/>
                  <a:gd name="T41" fmla="*/ 4 h 650"/>
                  <a:gd name="T42" fmla="*/ 208 w 414"/>
                  <a:gd name="T43" fmla="*/ 0 h 650"/>
                  <a:gd name="T44" fmla="*/ 228 w 414"/>
                  <a:gd name="T45" fmla="*/ 2 h 650"/>
                  <a:gd name="T46" fmla="*/ 258 w 414"/>
                  <a:gd name="T47" fmla="*/ 11 h 650"/>
                  <a:gd name="T48" fmla="*/ 286 w 414"/>
                  <a:gd name="T49" fmla="*/ 26 h 650"/>
                  <a:gd name="T50" fmla="*/ 313 w 414"/>
                  <a:gd name="T51" fmla="*/ 48 h 650"/>
                  <a:gd name="T52" fmla="*/ 338 w 414"/>
                  <a:gd name="T53" fmla="*/ 75 h 650"/>
                  <a:gd name="T54" fmla="*/ 360 w 414"/>
                  <a:gd name="T55" fmla="*/ 108 h 650"/>
                  <a:gd name="T56" fmla="*/ 377 w 414"/>
                  <a:gd name="T57" fmla="*/ 144 h 650"/>
                  <a:gd name="T58" fmla="*/ 393 w 414"/>
                  <a:gd name="T59" fmla="*/ 185 h 650"/>
                  <a:gd name="T60" fmla="*/ 403 w 414"/>
                  <a:gd name="T61" fmla="*/ 230 h 650"/>
                  <a:gd name="T62" fmla="*/ 411 w 414"/>
                  <a:gd name="T63" fmla="*/ 277 h 650"/>
                  <a:gd name="T64" fmla="*/ 414 w 414"/>
                  <a:gd name="T65" fmla="*/ 325 h 650"/>
                  <a:gd name="T66" fmla="*/ 412 w 414"/>
                  <a:gd name="T67" fmla="*/ 359 h 650"/>
                  <a:gd name="T68" fmla="*/ 407 w 414"/>
                  <a:gd name="T69" fmla="*/ 407 h 650"/>
                  <a:gd name="T70" fmla="*/ 397 w 414"/>
                  <a:gd name="T71" fmla="*/ 452 h 650"/>
                  <a:gd name="T72" fmla="*/ 384 w 414"/>
                  <a:gd name="T73" fmla="*/ 493 h 650"/>
                  <a:gd name="T74" fmla="*/ 366 w 414"/>
                  <a:gd name="T75" fmla="*/ 532 h 650"/>
                  <a:gd name="T76" fmla="*/ 345 w 414"/>
                  <a:gd name="T77" fmla="*/ 565 h 650"/>
                  <a:gd name="T78" fmla="*/ 322 w 414"/>
                  <a:gd name="T79" fmla="*/ 595 h 650"/>
                  <a:gd name="T80" fmla="*/ 296 w 414"/>
                  <a:gd name="T81" fmla="*/ 619 h 650"/>
                  <a:gd name="T82" fmla="*/ 267 w 414"/>
                  <a:gd name="T83" fmla="*/ 635 h 650"/>
                  <a:gd name="T84" fmla="*/ 238 w 414"/>
                  <a:gd name="T85" fmla="*/ 647 h 650"/>
                  <a:gd name="T86" fmla="*/ 208 w 414"/>
                  <a:gd name="T87" fmla="*/ 650 h 65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4"/>
                  <a:gd name="T133" fmla="*/ 0 h 650"/>
                  <a:gd name="T134" fmla="*/ 414 w 414"/>
                  <a:gd name="T135" fmla="*/ 650 h 65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4" h="650">
                    <a:moveTo>
                      <a:pt x="208" y="650"/>
                    </a:moveTo>
                    <a:lnTo>
                      <a:pt x="196" y="650"/>
                    </a:lnTo>
                    <a:lnTo>
                      <a:pt x="186" y="649"/>
                    </a:lnTo>
                    <a:lnTo>
                      <a:pt x="176" y="647"/>
                    </a:lnTo>
                    <a:lnTo>
                      <a:pt x="166" y="644"/>
                    </a:lnTo>
                    <a:lnTo>
                      <a:pt x="155" y="641"/>
                    </a:lnTo>
                    <a:lnTo>
                      <a:pt x="146" y="635"/>
                    </a:lnTo>
                    <a:lnTo>
                      <a:pt x="137" y="630"/>
                    </a:lnTo>
                    <a:lnTo>
                      <a:pt x="127" y="625"/>
                    </a:lnTo>
                    <a:lnTo>
                      <a:pt x="118" y="619"/>
                    </a:lnTo>
                    <a:lnTo>
                      <a:pt x="109" y="611"/>
                    </a:lnTo>
                    <a:lnTo>
                      <a:pt x="100" y="603"/>
                    </a:lnTo>
                    <a:lnTo>
                      <a:pt x="91" y="595"/>
                    </a:lnTo>
                    <a:lnTo>
                      <a:pt x="84" y="585"/>
                    </a:lnTo>
                    <a:lnTo>
                      <a:pt x="76" y="576"/>
                    </a:lnTo>
                    <a:lnTo>
                      <a:pt x="68" y="565"/>
                    </a:lnTo>
                    <a:lnTo>
                      <a:pt x="61" y="555"/>
                    </a:lnTo>
                    <a:lnTo>
                      <a:pt x="54" y="544"/>
                    </a:lnTo>
                    <a:lnTo>
                      <a:pt x="48" y="532"/>
                    </a:lnTo>
                    <a:lnTo>
                      <a:pt x="41" y="519"/>
                    </a:lnTo>
                    <a:lnTo>
                      <a:pt x="36" y="507"/>
                    </a:lnTo>
                    <a:lnTo>
                      <a:pt x="30" y="493"/>
                    </a:lnTo>
                    <a:lnTo>
                      <a:pt x="26" y="480"/>
                    </a:lnTo>
                    <a:lnTo>
                      <a:pt x="20" y="466"/>
                    </a:lnTo>
                    <a:lnTo>
                      <a:pt x="16" y="452"/>
                    </a:lnTo>
                    <a:lnTo>
                      <a:pt x="13" y="437"/>
                    </a:lnTo>
                    <a:lnTo>
                      <a:pt x="10" y="421"/>
                    </a:lnTo>
                    <a:lnTo>
                      <a:pt x="7" y="407"/>
                    </a:lnTo>
                    <a:lnTo>
                      <a:pt x="5" y="391"/>
                    </a:lnTo>
                    <a:lnTo>
                      <a:pt x="3" y="374"/>
                    </a:lnTo>
                    <a:lnTo>
                      <a:pt x="1" y="359"/>
                    </a:lnTo>
                    <a:lnTo>
                      <a:pt x="0" y="342"/>
                    </a:lnTo>
                    <a:lnTo>
                      <a:pt x="0" y="325"/>
                    </a:lnTo>
                    <a:lnTo>
                      <a:pt x="0" y="309"/>
                    </a:lnTo>
                    <a:lnTo>
                      <a:pt x="1" y="293"/>
                    </a:lnTo>
                    <a:lnTo>
                      <a:pt x="3" y="277"/>
                    </a:lnTo>
                    <a:lnTo>
                      <a:pt x="5" y="260"/>
                    </a:lnTo>
                    <a:lnTo>
                      <a:pt x="7" y="245"/>
                    </a:lnTo>
                    <a:lnTo>
                      <a:pt x="10" y="230"/>
                    </a:lnTo>
                    <a:lnTo>
                      <a:pt x="13" y="214"/>
                    </a:lnTo>
                    <a:lnTo>
                      <a:pt x="16" y="200"/>
                    </a:lnTo>
                    <a:lnTo>
                      <a:pt x="20" y="185"/>
                    </a:lnTo>
                    <a:lnTo>
                      <a:pt x="26" y="171"/>
                    </a:lnTo>
                    <a:lnTo>
                      <a:pt x="30" y="158"/>
                    </a:lnTo>
                    <a:lnTo>
                      <a:pt x="36" y="144"/>
                    </a:lnTo>
                    <a:lnTo>
                      <a:pt x="41" y="132"/>
                    </a:lnTo>
                    <a:lnTo>
                      <a:pt x="48" y="119"/>
                    </a:lnTo>
                    <a:lnTo>
                      <a:pt x="54" y="108"/>
                    </a:lnTo>
                    <a:lnTo>
                      <a:pt x="61" y="96"/>
                    </a:lnTo>
                    <a:lnTo>
                      <a:pt x="68" y="86"/>
                    </a:lnTo>
                    <a:lnTo>
                      <a:pt x="76" y="75"/>
                    </a:lnTo>
                    <a:lnTo>
                      <a:pt x="84" y="66"/>
                    </a:lnTo>
                    <a:lnTo>
                      <a:pt x="91" y="56"/>
                    </a:lnTo>
                    <a:lnTo>
                      <a:pt x="100" y="48"/>
                    </a:lnTo>
                    <a:lnTo>
                      <a:pt x="109" y="40"/>
                    </a:lnTo>
                    <a:lnTo>
                      <a:pt x="118" y="32"/>
                    </a:lnTo>
                    <a:lnTo>
                      <a:pt x="127" y="26"/>
                    </a:lnTo>
                    <a:lnTo>
                      <a:pt x="137" y="21"/>
                    </a:lnTo>
                    <a:lnTo>
                      <a:pt x="146" y="16"/>
                    </a:lnTo>
                    <a:lnTo>
                      <a:pt x="155" y="11"/>
                    </a:lnTo>
                    <a:lnTo>
                      <a:pt x="166" y="7"/>
                    </a:lnTo>
                    <a:lnTo>
                      <a:pt x="176" y="4"/>
                    </a:lnTo>
                    <a:lnTo>
                      <a:pt x="186" y="2"/>
                    </a:lnTo>
                    <a:lnTo>
                      <a:pt x="196" y="1"/>
                    </a:lnTo>
                    <a:lnTo>
                      <a:pt x="208" y="0"/>
                    </a:lnTo>
                    <a:lnTo>
                      <a:pt x="217" y="1"/>
                    </a:lnTo>
                    <a:lnTo>
                      <a:pt x="228" y="2"/>
                    </a:lnTo>
                    <a:lnTo>
                      <a:pt x="238" y="4"/>
                    </a:lnTo>
                    <a:lnTo>
                      <a:pt x="249" y="7"/>
                    </a:lnTo>
                    <a:lnTo>
                      <a:pt x="258" y="11"/>
                    </a:lnTo>
                    <a:lnTo>
                      <a:pt x="267" y="16"/>
                    </a:lnTo>
                    <a:lnTo>
                      <a:pt x="278" y="21"/>
                    </a:lnTo>
                    <a:lnTo>
                      <a:pt x="286" y="26"/>
                    </a:lnTo>
                    <a:lnTo>
                      <a:pt x="296" y="32"/>
                    </a:lnTo>
                    <a:lnTo>
                      <a:pt x="305" y="40"/>
                    </a:lnTo>
                    <a:lnTo>
                      <a:pt x="313" y="48"/>
                    </a:lnTo>
                    <a:lnTo>
                      <a:pt x="322" y="56"/>
                    </a:lnTo>
                    <a:lnTo>
                      <a:pt x="330" y="66"/>
                    </a:lnTo>
                    <a:lnTo>
                      <a:pt x="338" y="75"/>
                    </a:lnTo>
                    <a:lnTo>
                      <a:pt x="345" y="86"/>
                    </a:lnTo>
                    <a:lnTo>
                      <a:pt x="352" y="96"/>
                    </a:lnTo>
                    <a:lnTo>
                      <a:pt x="360" y="108"/>
                    </a:lnTo>
                    <a:lnTo>
                      <a:pt x="366" y="119"/>
                    </a:lnTo>
                    <a:lnTo>
                      <a:pt x="372" y="132"/>
                    </a:lnTo>
                    <a:lnTo>
                      <a:pt x="377" y="144"/>
                    </a:lnTo>
                    <a:lnTo>
                      <a:pt x="384" y="158"/>
                    </a:lnTo>
                    <a:lnTo>
                      <a:pt x="388" y="171"/>
                    </a:lnTo>
                    <a:lnTo>
                      <a:pt x="393" y="185"/>
                    </a:lnTo>
                    <a:lnTo>
                      <a:pt x="397" y="200"/>
                    </a:lnTo>
                    <a:lnTo>
                      <a:pt x="400" y="214"/>
                    </a:lnTo>
                    <a:lnTo>
                      <a:pt x="403" y="230"/>
                    </a:lnTo>
                    <a:lnTo>
                      <a:pt x="407" y="245"/>
                    </a:lnTo>
                    <a:lnTo>
                      <a:pt x="409" y="260"/>
                    </a:lnTo>
                    <a:lnTo>
                      <a:pt x="411" y="277"/>
                    </a:lnTo>
                    <a:lnTo>
                      <a:pt x="412" y="293"/>
                    </a:lnTo>
                    <a:lnTo>
                      <a:pt x="413" y="309"/>
                    </a:lnTo>
                    <a:lnTo>
                      <a:pt x="414" y="325"/>
                    </a:lnTo>
                    <a:lnTo>
                      <a:pt x="413" y="342"/>
                    </a:lnTo>
                    <a:lnTo>
                      <a:pt x="412" y="359"/>
                    </a:lnTo>
                    <a:lnTo>
                      <a:pt x="411" y="374"/>
                    </a:lnTo>
                    <a:lnTo>
                      <a:pt x="409" y="391"/>
                    </a:lnTo>
                    <a:lnTo>
                      <a:pt x="407" y="407"/>
                    </a:lnTo>
                    <a:lnTo>
                      <a:pt x="403" y="421"/>
                    </a:lnTo>
                    <a:lnTo>
                      <a:pt x="400" y="437"/>
                    </a:lnTo>
                    <a:lnTo>
                      <a:pt x="397" y="452"/>
                    </a:lnTo>
                    <a:lnTo>
                      <a:pt x="393" y="466"/>
                    </a:lnTo>
                    <a:lnTo>
                      <a:pt x="388" y="480"/>
                    </a:lnTo>
                    <a:lnTo>
                      <a:pt x="384" y="493"/>
                    </a:lnTo>
                    <a:lnTo>
                      <a:pt x="377" y="507"/>
                    </a:lnTo>
                    <a:lnTo>
                      <a:pt x="372" y="519"/>
                    </a:lnTo>
                    <a:lnTo>
                      <a:pt x="366" y="532"/>
                    </a:lnTo>
                    <a:lnTo>
                      <a:pt x="360" y="544"/>
                    </a:lnTo>
                    <a:lnTo>
                      <a:pt x="352" y="555"/>
                    </a:lnTo>
                    <a:lnTo>
                      <a:pt x="345" y="565"/>
                    </a:lnTo>
                    <a:lnTo>
                      <a:pt x="338" y="576"/>
                    </a:lnTo>
                    <a:lnTo>
                      <a:pt x="330" y="585"/>
                    </a:lnTo>
                    <a:lnTo>
                      <a:pt x="322" y="595"/>
                    </a:lnTo>
                    <a:lnTo>
                      <a:pt x="313" y="603"/>
                    </a:lnTo>
                    <a:lnTo>
                      <a:pt x="305" y="611"/>
                    </a:lnTo>
                    <a:lnTo>
                      <a:pt x="296" y="619"/>
                    </a:lnTo>
                    <a:lnTo>
                      <a:pt x="286" y="625"/>
                    </a:lnTo>
                    <a:lnTo>
                      <a:pt x="278" y="630"/>
                    </a:lnTo>
                    <a:lnTo>
                      <a:pt x="267" y="635"/>
                    </a:lnTo>
                    <a:lnTo>
                      <a:pt x="258" y="641"/>
                    </a:lnTo>
                    <a:lnTo>
                      <a:pt x="249" y="644"/>
                    </a:lnTo>
                    <a:lnTo>
                      <a:pt x="238" y="647"/>
                    </a:lnTo>
                    <a:lnTo>
                      <a:pt x="228" y="649"/>
                    </a:lnTo>
                    <a:lnTo>
                      <a:pt x="217" y="650"/>
                    </a:lnTo>
                    <a:lnTo>
                      <a:pt x="208" y="650"/>
                    </a:lnTo>
                    <a:close/>
                  </a:path>
                </a:pathLst>
              </a:custGeom>
              <a:solidFill>
                <a:srgbClr val="333333"/>
              </a:solidFill>
              <a:ln w="9525">
                <a:noFill/>
                <a:round/>
                <a:headEnd/>
                <a:tailEnd/>
              </a:ln>
            </p:spPr>
            <p:txBody>
              <a:bodyPr/>
              <a:lstStyle/>
              <a:p>
                <a:endParaRPr lang="en-US"/>
              </a:p>
            </p:txBody>
          </p:sp>
          <p:sp>
            <p:nvSpPr>
              <p:cNvPr id="14536" name="Freeform 213"/>
              <p:cNvSpPr>
                <a:spLocks/>
              </p:cNvSpPr>
              <p:nvPr/>
            </p:nvSpPr>
            <p:spPr bwMode="auto">
              <a:xfrm>
                <a:off x="4532" y="2378"/>
                <a:ext cx="26" cy="45"/>
              </a:xfrm>
              <a:custGeom>
                <a:avLst/>
                <a:gdLst>
                  <a:gd name="T0" fmla="*/ 93 w 207"/>
                  <a:gd name="T1" fmla="*/ 360 h 360"/>
                  <a:gd name="T2" fmla="*/ 77 w 207"/>
                  <a:gd name="T3" fmla="*/ 355 h 360"/>
                  <a:gd name="T4" fmla="*/ 62 w 207"/>
                  <a:gd name="T5" fmla="*/ 347 h 360"/>
                  <a:gd name="T6" fmla="*/ 50 w 207"/>
                  <a:gd name="T7" fmla="*/ 334 h 360"/>
                  <a:gd name="T8" fmla="*/ 37 w 207"/>
                  <a:gd name="T9" fmla="*/ 319 h 360"/>
                  <a:gd name="T10" fmla="*/ 27 w 207"/>
                  <a:gd name="T11" fmla="*/ 301 h 360"/>
                  <a:gd name="T12" fmla="*/ 17 w 207"/>
                  <a:gd name="T13" fmla="*/ 281 h 360"/>
                  <a:gd name="T14" fmla="*/ 10 w 207"/>
                  <a:gd name="T15" fmla="*/ 258 h 360"/>
                  <a:gd name="T16" fmla="*/ 5 w 207"/>
                  <a:gd name="T17" fmla="*/ 233 h 360"/>
                  <a:gd name="T18" fmla="*/ 1 w 207"/>
                  <a:gd name="T19" fmla="*/ 207 h 360"/>
                  <a:gd name="T20" fmla="*/ 0 w 207"/>
                  <a:gd name="T21" fmla="*/ 180 h 360"/>
                  <a:gd name="T22" fmla="*/ 0 w 207"/>
                  <a:gd name="T23" fmla="*/ 162 h 360"/>
                  <a:gd name="T24" fmla="*/ 4 w 207"/>
                  <a:gd name="T25" fmla="*/ 136 h 360"/>
                  <a:gd name="T26" fmla="*/ 8 w 207"/>
                  <a:gd name="T27" fmla="*/ 111 h 360"/>
                  <a:gd name="T28" fmla="*/ 15 w 207"/>
                  <a:gd name="T29" fmla="*/ 88 h 360"/>
                  <a:gd name="T30" fmla="*/ 23 w 207"/>
                  <a:gd name="T31" fmla="*/ 67 h 360"/>
                  <a:gd name="T32" fmla="*/ 34 w 207"/>
                  <a:gd name="T33" fmla="*/ 48 h 360"/>
                  <a:gd name="T34" fmla="*/ 45 w 207"/>
                  <a:gd name="T35" fmla="*/ 31 h 360"/>
                  <a:gd name="T36" fmla="*/ 58 w 207"/>
                  <a:gd name="T37" fmla="*/ 19 h 360"/>
                  <a:gd name="T38" fmla="*/ 72 w 207"/>
                  <a:gd name="T39" fmla="*/ 8 h 360"/>
                  <a:gd name="T40" fmla="*/ 87 w 207"/>
                  <a:gd name="T41" fmla="*/ 3 h 360"/>
                  <a:gd name="T42" fmla="*/ 103 w 207"/>
                  <a:gd name="T43" fmla="*/ 0 h 360"/>
                  <a:gd name="T44" fmla="*/ 114 w 207"/>
                  <a:gd name="T45" fmla="*/ 1 h 360"/>
                  <a:gd name="T46" fmla="*/ 128 w 207"/>
                  <a:gd name="T47" fmla="*/ 6 h 360"/>
                  <a:gd name="T48" fmla="*/ 143 w 207"/>
                  <a:gd name="T49" fmla="*/ 15 h 360"/>
                  <a:gd name="T50" fmla="*/ 156 w 207"/>
                  <a:gd name="T51" fmla="*/ 27 h 360"/>
                  <a:gd name="T52" fmla="*/ 168 w 207"/>
                  <a:gd name="T53" fmla="*/ 42 h 360"/>
                  <a:gd name="T54" fmla="*/ 179 w 207"/>
                  <a:gd name="T55" fmla="*/ 59 h 360"/>
                  <a:gd name="T56" fmla="*/ 188 w 207"/>
                  <a:gd name="T57" fmla="*/ 80 h 360"/>
                  <a:gd name="T58" fmla="*/ 196 w 207"/>
                  <a:gd name="T59" fmla="*/ 102 h 360"/>
                  <a:gd name="T60" fmla="*/ 201 w 207"/>
                  <a:gd name="T61" fmla="*/ 127 h 360"/>
                  <a:gd name="T62" fmla="*/ 205 w 207"/>
                  <a:gd name="T63" fmla="*/ 154 h 360"/>
                  <a:gd name="T64" fmla="*/ 207 w 207"/>
                  <a:gd name="T65" fmla="*/ 180 h 360"/>
                  <a:gd name="T66" fmla="*/ 206 w 207"/>
                  <a:gd name="T67" fmla="*/ 198 h 360"/>
                  <a:gd name="T68" fmla="*/ 203 w 207"/>
                  <a:gd name="T69" fmla="*/ 225 h 360"/>
                  <a:gd name="T70" fmla="*/ 198 w 207"/>
                  <a:gd name="T71" fmla="*/ 250 h 360"/>
                  <a:gd name="T72" fmla="*/ 191 w 207"/>
                  <a:gd name="T73" fmla="*/ 274 h 360"/>
                  <a:gd name="T74" fmla="*/ 183 w 207"/>
                  <a:gd name="T75" fmla="*/ 295 h 360"/>
                  <a:gd name="T76" fmla="*/ 172 w 207"/>
                  <a:gd name="T77" fmla="*/ 313 h 360"/>
                  <a:gd name="T78" fmla="*/ 161 w 207"/>
                  <a:gd name="T79" fmla="*/ 330 h 360"/>
                  <a:gd name="T80" fmla="*/ 147 w 207"/>
                  <a:gd name="T81" fmla="*/ 343 h 360"/>
                  <a:gd name="T82" fmla="*/ 133 w 207"/>
                  <a:gd name="T83" fmla="*/ 353 h 360"/>
                  <a:gd name="T84" fmla="*/ 118 w 207"/>
                  <a:gd name="T85" fmla="*/ 358 h 360"/>
                  <a:gd name="T86" fmla="*/ 103 w 207"/>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7"/>
                  <a:gd name="T133" fmla="*/ 0 h 360"/>
                  <a:gd name="T134" fmla="*/ 207 w 207"/>
                  <a:gd name="T135" fmla="*/ 360 h 3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7" h="360">
                    <a:moveTo>
                      <a:pt x="103" y="360"/>
                    </a:moveTo>
                    <a:lnTo>
                      <a:pt x="97" y="360"/>
                    </a:lnTo>
                    <a:lnTo>
                      <a:pt x="93" y="360"/>
                    </a:lnTo>
                    <a:lnTo>
                      <a:pt x="87" y="358"/>
                    </a:lnTo>
                    <a:lnTo>
                      <a:pt x="82" y="357"/>
                    </a:lnTo>
                    <a:lnTo>
                      <a:pt x="77" y="355"/>
                    </a:lnTo>
                    <a:lnTo>
                      <a:pt x="72" y="353"/>
                    </a:lnTo>
                    <a:lnTo>
                      <a:pt x="67" y="350"/>
                    </a:lnTo>
                    <a:lnTo>
                      <a:pt x="62" y="347"/>
                    </a:lnTo>
                    <a:lnTo>
                      <a:pt x="58" y="343"/>
                    </a:lnTo>
                    <a:lnTo>
                      <a:pt x="54" y="339"/>
                    </a:lnTo>
                    <a:lnTo>
                      <a:pt x="50" y="334"/>
                    </a:lnTo>
                    <a:lnTo>
                      <a:pt x="45" y="330"/>
                    </a:lnTo>
                    <a:lnTo>
                      <a:pt x="41" y="325"/>
                    </a:lnTo>
                    <a:lnTo>
                      <a:pt x="37" y="319"/>
                    </a:lnTo>
                    <a:lnTo>
                      <a:pt x="34" y="313"/>
                    </a:lnTo>
                    <a:lnTo>
                      <a:pt x="30" y="307"/>
                    </a:lnTo>
                    <a:lnTo>
                      <a:pt x="27" y="301"/>
                    </a:lnTo>
                    <a:lnTo>
                      <a:pt x="23" y="295"/>
                    </a:lnTo>
                    <a:lnTo>
                      <a:pt x="20" y="287"/>
                    </a:lnTo>
                    <a:lnTo>
                      <a:pt x="17" y="281"/>
                    </a:lnTo>
                    <a:lnTo>
                      <a:pt x="15" y="274"/>
                    </a:lnTo>
                    <a:lnTo>
                      <a:pt x="12" y="265"/>
                    </a:lnTo>
                    <a:lnTo>
                      <a:pt x="10" y="258"/>
                    </a:lnTo>
                    <a:lnTo>
                      <a:pt x="8" y="250"/>
                    </a:lnTo>
                    <a:lnTo>
                      <a:pt x="6" y="241"/>
                    </a:lnTo>
                    <a:lnTo>
                      <a:pt x="5" y="233"/>
                    </a:lnTo>
                    <a:lnTo>
                      <a:pt x="4" y="225"/>
                    </a:lnTo>
                    <a:lnTo>
                      <a:pt x="1" y="216"/>
                    </a:lnTo>
                    <a:lnTo>
                      <a:pt x="1" y="207"/>
                    </a:lnTo>
                    <a:lnTo>
                      <a:pt x="0" y="198"/>
                    </a:lnTo>
                    <a:lnTo>
                      <a:pt x="0" y="189"/>
                    </a:lnTo>
                    <a:lnTo>
                      <a:pt x="0" y="180"/>
                    </a:lnTo>
                    <a:lnTo>
                      <a:pt x="0" y="171"/>
                    </a:lnTo>
                    <a:lnTo>
                      <a:pt x="0" y="162"/>
                    </a:lnTo>
                    <a:lnTo>
                      <a:pt x="1" y="154"/>
                    </a:lnTo>
                    <a:lnTo>
                      <a:pt x="1" y="144"/>
                    </a:lnTo>
                    <a:lnTo>
                      <a:pt x="4" y="136"/>
                    </a:lnTo>
                    <a:lnTo>
                      <a:pt x="5" y="127"/>
                    </a:lnTo>
                    <a:lnTo>
                      <a:pt x="6" y="119"/>
                    </a:lnTo>
                    <a:lnTo>
                      <a:pt x="8" y="111"/>
                    </a:lnTo>
                    <a:lnTo>
                      <a:pt x="10" y="102"/>
                    </a:lnTo>
                    <a:lnTo>
                      <a:pt x="12" y="95"/>
                    </a:lnTo>
                    <a:lnTo>
                      <a:pt x="15" y="88"/>
                    </a:lnTo>
                    <a:lnTo>
                      <a:pt x="17" y="80"/>
                    </a:lnTo>
                    <a:lnTo>
                      <a:pt x="20" y="73"/>
                    </a:lnTo>
                    <a:lnTo>
                      <a:pt x="23" y="67"/>
                    </a:lnTo>
                    <a:lnTo>
                      <a:pt x="27" y="59"/>
                    </a:lnTo>
                    <a:lnTo>
                      <a:pt x="30" y="53"/>
                    </a:lnTo>
                    <a:lnTo>
                      <a:pt x="34" y="48"/>
                    </a:lnTo>
                    <a:lnTo>
                      <a:pt x="37" y="42"/>
                    </a:lnTo>
                    <a:lnTo>
                      <a:pt x="41" y="36"/>
                    </a:lnTo>
                    <a:lnTo>
                      <a:pt x="45" y="31"/>
                    </a:lnTo>
                    <a:lnTo>
                      <a:pt x="50" y="27"/>
                    </a:lnTo>
                    <a:lnTo>
                      <a:pt x="54" y="22"/>
                    </a:lnTo>
                    <a:lnTo>
                      <a:pt x="58" y="19"/>
                    </a:lnTo>
                    <a:lnTo>
                      <a:pt x="62" y="15"/>
                    </a:lnTo>
                    <a:lnTo>
                      <a:pt x="67" y="11"/>
                    </a:lnTo>
                    <a:lnTo>
                      <a:pt x="72" y="8"/>
                    </a:lnTo>
                    <a:lnTo>
                      <a:pt x="77" y="6"/>
                    </a:lnTo>
                    <a:lnTo>
                      <a:pt x="82" y="4"/>
                    </a:lnTo>
                    <a:lnTo>
                      <a:pt x="87" y="3"/>
                    </a:lnTo>
                    <a:lnTo>
                      <a:pt x="93" y="1"/>
                    </a:lnTo>
                    <a:lnTo>
                      <a:pt x="97" y="1"/>
                    </a:lnTo>
                    <a:lnTo>
                      <a:pt x="103" y="0"/>
                    </a:lnTo>
                    <a:lnTo>
                      <a:pt x="108" y="1"/>
                    </a:lnTo>
                    <a:lnTo>
                      <a:pt x="114" y="1"/>
                    </a:lnTo>
                    <a:lnTo>
                      <a:pt x="118" y="3"/>
                    </a:lnTo>
                    <a:lnTo>
                      <a:pt x="123" y="4"/>
                    </a:lnTo>
                    <a:lnTo>
                      <a:pt x="128" y="6"/>
                    </a:lnTo>
                    <a:lnTo>
                      <a:pt x="133" y="8"/>
                    </a:lnTo>
                    <a:lnTo>
                      <a:pt x="138" y="11"/>
                    </a:lnTo>
                    <a:lnTo>
                      <a:pt x="143" y="15"/>
                    </a:lnTo>
                    <a:lnTo>
                      <a:pt x="147" y="19"/>
                    </a:lnTo>
                    <a:lnTo>
                      <a:pt x="151" y="22"/>
                    </a:lnTo>
                    <a:lnTo>
                      <a:pt x="156" y="27"/>
                    </a:lnTo>
                    <a:lnTo>
                      <a:pt x="161" y="31"/>
                    </a:lnTo>
                    <a:lnTo>
                      <a:pt x="164" y="36"/>
                    </a:lnTo>
                    <a:lnTo>
                      <a:pt x="168" y="42"/>
                    </a:lnTo>
                    <a:lnTo>
                      <a:pt x="172" y="48"/>
                    </a:lnTo>
                    <a:lnTo>
                      <a:pt x="175" y="53"/>
                    </a:lnTo>
                    <a:lnTo>
                      <a:pt x="179" y="59"/>
                    </a:lnTo>
                    <a:lnTo>
                      <a:pt x="183" y="67"/>
                    </a:lnTo>
                    <a:lnTo>
                      <a:pt x="186" y="73"/>
                    </a:lnTo>
                    <a:lnTo>
                      <a:pt x="188" y="80"/>
                    </a:lnTo>
                    <a:lnTo>
                      <a:pt x="191" y="88"/>
                    </a:lnTo>
                    <a:lnTo>
                      <a:pt x="193" y="95"/>
                    </a:lnTo>
                    <a:lnTo>
                      <a:pt x="196" y="102"/>
                    </a:lnTo>
                    <a:lnTo>
                      <a:pt x="198" y="111"/>
                    </a:lnTo>
                    <a:lnTo>
                      <a:pt x="199" y="119"/>
                    </a:lnTo>
                    <a:lnTo>
                      <a:pt x="201" y="127"/>
                    </a:lnTo>
                    <a:lnTo>
                      <a:pt x="203" y="136"/>
                    </a:lnTo>
                    <a:lnTo>
                      <a:pt x="204" y="144"/>
                    </a:lnTo>
                    <a:lnTo>
                      <a:pt x="205" y="154"/>
                    </a:lnTo>
                    <a:lnTo>
                      <a:pt x="206" y="162"/>
                    </a:lnTo>
                    <a:lnTo>
                      <a:pt x="206" y="171"/>
                    </a:lnTo>
                    <a:lnTo>
                      <a:pt x="207" y="180"/>
                    </a:lnTo>
                    <a:lnTo>
                      <a:pt x="206" y="189"/>
                    </a:lnTo>
                    <a:lnTo>
                      <a:pt x="206" y="198"/>
                    </a:lnTo>
                    <a:lnTo>
                      <a:pt x="205" y="207"/>
                    </a:lnTo>
                    <a:lnTo>
                      <a:pt x="204" y="216"/>
                    </a:lnTo>
                    <a:lnTo>
                      <a:pt x="203" y="225"/>
                    </a:lnTo>
                    <a:lnTo>
                      <a:pt x="201" y="233"/>
                    </a:lnTo>
                    <a:lnTo>
                      <a:pt x="199" y="241"/>
                    </a:lnTo>
                    <a:lnTo>
                      <a:pt x="198" y="250"/>
                    </a:lnTo>
                    <a:lnTo>
                      <a:pt x="196" y="258"/>
                    </a:lnTo>
                    <a:lnTo>
                      <a:pt x="193" y="265"/>
                    </a:lnTo>
                    <a:lnTo>
                      <a:pt x="191" y="274"/>
                    </a:lnTo>
                    <a:lnTo>
                      <a:pt x="188" y="281"/>
                    </a:lnTo>
                    <a:lnTo>
                      <a:pt x="186" y="287"/>
                    </a:lnTo>
                    <a:lnTo>
                      <a:pt x="183" y="295"/>
                    </a:lnTo>
                    <a:lnTo>
                      <a:pt x="179" y="301"/>
                    </a:lnTo>
                    <a:lnTo>
                      <a:pt x="175" y="307"/>
                    </a:lnTo>
                    <a:lnTo>
                      <a:pt x="172" y="313"/>
                    </a:lnTo>
                    <a:lnTo>
                      <a:pt x="168" y="319"/>
                    </a:lnTo>
                    <a:lnTo>
                      <a:pt x="164" y="325"/>
                    </a:lnTo>
                    <a:lnTo>
                      <a:pt x="161" y="330"/>
                    </a:lnTo>
                    <a:lnTo>
                      <a:pt x="156" y="334"/>
                    </a:lnTo>
                    <a:lnTo>
                      <a:pt x="151" y="339"/>
                    </a:lnTo>
                    <a:lnTo>
                      <a:pt x="147" y="343"/>
                    </a:lnTo>
                    <a:lnTo>
                      <a:pt x="143" y="347"/>
                    </a:lnTo>
                    <a:lnTo>
                      <a:pt x="138" y="350"/>
                    </a:lnTo>
                    <a:lnTo>
                      <a:pt x="133" y="353"/>
                    </a:lnTo>
                    <a:lnTo>
                      <a:pt x="128" y="355"/>
                    </a:lnTo>
                    <a:lnTo>
                      <a:pt x="123" y="357"/>
                    </a:lnTo>
                    <a:lnTo>
                      <a:pt x="118" y="358"/>
                    </a:lnTo>
                    <a:lnTo>
                      <a:pt x="114" y="360"/>
                    </a:lnTo>
                    <a:lnTo>
                      <a:pt x="108" y="360"/>
                    </a:lnTo>
                    <a:lnTo>
                      <a:pt x="103" y="360"/>
                    </a:lnTo>
                    <a:close/>
                  </a:path>
                </a:pathLst>
              </a:custGeom>
              <a:solidFill>
                <a:srgbClr val="EDEDED"/>
              </a:solidFill>
              <a:ln w="9525">
                <a:noFill/>
                <a:round/>
                <a:headEnd/>
                <a:tailEnd/>
              </a:ln>
            </p:spPr>
            <p:txBody>
              <a:bodyPr/>
              <a:lstStyle/>
              <a:p>
                <a:endParaRPr lang="en-US"/>
              </a:p>
            </p:txBody>
          </p:sp>
          <p:sp>
            <p:nvSpPr>
              <p:cNvPr id="14537" name="Freeform 214"/>
              <p:cNvSpPr>
                <a:spLocks/>
              </p:cNvSpPr>
              <p:nvPr/>
            </p:nvSpPr>
            <p:spPr bwMode="auto">
              <a:xfrm>
                <a:off x="4464" y="2415"/>
                <a:ext cx="14" cy="19"/>
              </a:xfrm>
              <a:custGeom>
                <a:avLst/>
                <a:gdLst>
                  <a:gd name="T0" fmla="*/ 49 w 112"/>
                  <a:gd name="T1" fmla="*/ 154 h 154"/>
                  <a:gd name="T2" fmla="*/ 41 w 112"/>
                  <a:gd name="T3" fmla="*/ 152 h 154"/>
                  <a:gd name="T4" fmla="*/ 33 w 112"/>
                  <a:gd name="T5" fmla="*/ 149 h 154"/>
                  <a:gd name="T6" fmla="*/ 26 w 112"/>
                  <a:gd name="T7" fmla="*/ 144 h 154"/>
                  <a:gd name="T8" fmla="*/ 20 w 112"/>
                  <a:gd name="T9" fmla="*/ 137 h 154"/>
                  <a:gd name="T10" fmla="*/ 13 w 112"/>
                  <a:gd name="T11" fmla="*/ 129 h 154"/>
                  <a:gd name="T12" fmla="*/ 9 w 112"/>
                  <a:gd name="T13" fmla="*/ 120 h 154"/>
                  <a:gd name="T14" fmla="*/ 5 w 112"/>
                  <a:gd name="T15" fmla="*/ 111 h 154"/>
                  <a:gd name="T16" fmla="*/ 2 w 112"/>
                  <a:gd name="T17" fmla="*/ 100 h 154"/>
                  <a:gd name="T18" fmla="*/ 0 w 112"/>
                  <a:gd name="T19" fmla="*/ 90 h 154"/>
                  <a:gd name="T20" fmla="*/ 0 w 112"/>
                  <a:gd name="T21" fmla="*/ 77 h 154"/>
                  <a:gd name="T22" fmla="*/ 0 w 112"/>
                  <a:gd name="T23" fmla="*/ 70 h 154"/>
                  <a:gd name="T24" fmla="*/ 1 w 112"/>
                  <a:gd name="T25" fmla="*/ 58 h 154"/>
                  <a:gd name="T26" fmla="*/ 4 w 112"/>
                  <a:gd name="T27" fmla="*/ 48 h 154"/>
                  <a:gd name="T28" fmla="*/ 7 w 112"/>
                  <a:gd name="T29" fmla="*/ 38 h 154"/>
                  <a:gd name="T30" fmla="*/ 12 w 112"/>
                  <a:gd name="T31" fmla="*/ 29 h 154"/>
                  <a:gd name="T32" fmla="*/ 18 w 112"/>
                  <a:gd name="T33" fmla="*/ 21 h 154"/>
                  <a:gd name="T34" fmla="*/ 24 w 112"/>
                  <a:gd name="T35" fmla="*/ 13 h 154"/>
                  <a:gd name="T36" fmla="*/ 31 w 112"/>
                  <a:gd name="T37" fmla="*/ 8 h 154"/>
                  <a:gd name="T38" fmla="*/ 39 w 112"/>
                  <a:gd name="T39" fmla="*/ 4 h 154"/>
                  <a:gd name="T40" fmla="*/ 46 w 112"/>
                  <a:gd name="T41" fmla="*/ 1 h 154"/>
                  <a:gd name="T42" fmla="*/ 55 w 112"/>
                  <a:gd name="T43" fmla="*/ 0 h 154"/>
                  <a:gd name="T44" fmla="*/ 61 w 112"/>
                  <a:gd name="T45" fmla="*/ 1 h 154"/>
                  <a:gd name="T46" fmla="*/ 69 w 112"/>
                  <a:gd name="T47" fmla="*/ 3 h 154"/>
                  <a:gd name="T48" fmla="*/ 77 w 112"/>
                  <a:gd name="T49" fmla="*/ 6 h 154"/>
                  <a:gd name="T50" fmla="*/ 85 w 112"/>
                  <a:gd name="T51" fmla="*/ 11 h 154"/>
                  <a:gd name="T52" fmla="*/ 91 w 112"/>
                  <a:gd name="T53" fmla="*/ 19 h 154"/>
                  <a:gd name="T54" fmla="*/ 97 w 112"/>
                  <a:gd name="T55" fmla="*/ 26 h 154"/>
                  <a:gd name="T56" fmla="*/ 101 w 112"/>
                  <a:gd name="T57" fmla="*/ 35 h 154"/>
                  <a:gd name="T58" fmla="*/ 106 w 112"/>
                  <a:gd name="T59" fmla="*/ 45 h 154"/>
                  <a:gd name="T60" fmla="*/ 109 w 112"/>
                  <a:gd name="T61" fmla="*/ 55 h 154"/>
                  <a:gd name="T62" fmla="*/ 111 w 112"/>
                  <a:gd name="T63" fmla="*/ 66 h 154"/>
                  <a:gd name="T64" fmla="*/ 112 w 112"/>
                  <a:gd name="T65" fmla="*/ 77 h 154"/>
                  <a:gd name="T66" fmla="*/ 111 w 112"/>
                  <a:gd name="T67" fmla="*/ 85 h 154"/>
                  <a:gd name="T68" fmla="*/ 110 w 112"/>
                  <a:gd name="T69" fmla="*/ 97 h 154"/>
                  <a:gd name="T70" fmla="*/ 107 w 112"/>
                  <a:gd name="T71" fmla="*/ 107 h 154"/>
                  <a:gd name="T72" fmla="*/ 104 w 112"/>
                  <a:gd name="T73" fmla="*/ 117 h 154"/>
                  <a:gd name="T74" fmla="*/ 98 w 112"/>
                  <a:gd name="T75" fmla="*/ 126 h 154"/>
                  <a:gd name="T76" fmla="*/ 93 w 112"/>
                  <a:gd name="T77" fmla="*/ 135 h 154"/>
                  <a:gd name="T78" fmla="*/ 87 w 112"/>
                  <a:gd name="T79" fmla="*/ 142 h 154"/>
                  <a:gd name="T80" fmla="*/ 79 w 112"/>
                  <a:gd name="T81" fmla="*/ 147 h 154"/>
                  <a:gd name="T82" fmla="*/ 72 w 112"/>
                  <a:gd name="T83" fmla="*/ 151 h 154"/>
                  <a:gd name="T84" fmla="*/ 64 w 112"/>
                  <a:gd name="T85" fmla="*/ 154 h 154"/>
                  <a:gd name="T86" fmla="*/ 55 w 112"/>
                  <a:gd name="T87" fmla="*/ 154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12"/>
                  <a:gd name="T133" fmla="*/ 0 h 154"/>
                  <a:gd name="T134" fmla="*/ 112 w 112"/>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12" h="154">
                    <a:moveTo>
                      <a:pt x="55" y="154"/>
                    </a:moveTo>
                    <a:lnTo>
                      <a:pt x="52" y="154"/>
                    </a:lnTo>
                    <a:lnTo>
                      <a:pt x="49" y="154"/>
                    </a:lnTo>
                    <a:lnTo>
                      <a:pt x="46" y="154"/>
                    </a:lnTo>
                    <a:lnTo>
                      <a:pt x="44" y="153"/>
                    </a:lnTo>
                    <a:lnTo>
                      <a:pt x="41" y="152"/>
                    </a:lnTo>
                    <a:lnTo>
                      <a:pt x="39" y="151"/>
                    </a:lnTo>
                    <a:lnTo>
                      <a:pt x="35" y="150"/>
                    </a:lnTo>
                    <a:lnTo>
                      <a:pt x="33" y="149"/>
                    </a:lnTo>
                    <a:lnTo>
                      <a:pt x="31" y="147"/>
                    </a:lnTo>
                    <a:lnTo>
                      <a:pt x="28" y="145"/>
                    </a:lnTo>
                    <a:lnTo>
                      <a:pt x="26" y="144"/>
                    </a:lnTo>
                    <a:lnTo>
                      <a:pt x="24" y="142"/>
                    </a:lnTo>
                    <a:lnTo>
                      <a:pt x="22" y="140"/>
                    </a:lnTo>
                    <a:lnTo>
                      <a:pt x="20" y="137"/>
                    </a:lnTo>
                    <a:lnTo>
                      <a:pt x="18" y="135"/>
                    </a:lnTo>
                    <a:lnTo>
                      <a:pt x="16" y="131"/>
                    </a:lnTo>
                    <a:lnTo>
                      <a:pt x="13" y="129"/>
                    </a:lnTo>
                    <a:lnTo>
                      <a:pt x="12" y="126"/>
                    </a:lnTo>
                    <a:lnTo>
                      <a:pt x="10" y="123"/>
                    </a:lnTo>
                    <a:lnTo>
                      <a:pt x="9" y="120"/>
                    </a:lnTo>
                    <a:lnTo>
                      <a:pt x="7" y="117"/>
                    </a:lnTo>
                    <a:lnTo>
                      <a:pt x="6" y="114"/>
                    </a:lnTo>
                    <a:lnTo>
                      <a:pt x="5" y="111"/>
                    </a:lnTo>
                    <a:lnTo>
                      <a:pt x="4" y="107"/>
                    </a:lnTo>
                    <a:lnTo>
                      <a:pt x="3" y="104"/>
                    </a:lnTo>
                    <a:lnTo>
                      <a:pt x="2" y="100"/>
                    </a:lnTo>
                    <a:lnTo>
                      <a:pt x="1" y="97"/>
                    </a:lnTo>
                    <a:lnTo>
                      <a:pt x="1" y="93"/>
                    </a:lnTo>
                    <a:lnTo>
                      <a:pt x="0" y="90"/>
                    </a:lnTo>
                    <a:lnTo>
                      <a:pt x="0" y="85"/>
                    </a:lnTo>
                    <a:lnTo>
                      <a:pt x="0" y="81"/>
                    </a:lnTo>
                    <a:lnTo>
                      <a:pt x="0" y="77"/>
                    </a:lnTo>
                    <a:lnTo>
                      <a:pt x="0" y="74"/>
                    </a:lnTo>
                    <a:lnTo>
                      <a:pt x="0" y="70"/>
                    </a:lnTo>
                    <a:lnTo>
                      <a:pt x="0" y="66"/>
                    </a:lnTo>
                    <a:lnTo>
                      <a:pt x="1" y="62"/>
                    </a:lnTo>
                    <a:lnTo>
                      <a:pt x="1" y="58"/>
                    </a:lnTo>
                    <a:lnTo>
                      <a:pt x="2" y="55"/>
                    </a:lnTo>
                    <a:lnTo>
                      <a:pt x="3" y="51"/>
                    </a:lnTo>
                    <a:lnTo>
                      <a:pt x="4" y="48"/>
                    </a:lnTo>
                    <a:lnTo>
                      <a:pt x="5" y="45"/>
                    </a:lnTo>
                    <a:lnTo>
                      <a:pt x="6" y="42"/>
                    </a:lnTo>
                    <a:lnTo>
                      <a:pt x="7" y="38"/>
                    </a:lnTo>
                    <a:lnTo>
                      <a:pt x="9" y="35"/>
                    </a:lnTo>
                    <a:lnTo>
                      <a:pt x="10" y="32"/>
                    </a:lnTo>
                    <a:lnTo>
                      <a:pt x="12" y="29"/>
                    </a:lnTo>
                    <a:lnTo>
                      <a:pt x="13" y="26"/>
                    </a:lnTo>
                    <a:lnTo>
                      <a:pt x="16" y="23"/>
                    </a:lnTo>
                    <a:lnTo>
                      <a:pt x="18" y="21"/>
                    </a:lnTo>
                    <a:lnTo>
                      <a:pt x="20" y="19"/>
                    </a:lnTo>
                    <a:lnTo>
                      <a:pt x="22" y="15"/>
                    </a:lnTo>
                    <a:lnTo>
                      <a:pt x="24" y="13"/>
                    </a:lnTo>
                    <a:lnTo>
                      <a:pt x="26" y="11"/>
                    </a:lnTo>
                    <a:lnTo>
                      <a:pt x="28" y="10"/>
                    </a:lnTo>
                    <a:lnTo>
                      <a:pt x="31" y="8"/>
                    </a:lnTo>
                    <a:lnTo>
                      <a:pt x="33" y="6"/>
                    </a:lnTo>
                    <a:lnTo>
                      <a:pt x="35" y="5"/>
                    </a:lnTo>
                    <a:lnTo>
                      <a:pt x="39" y="4"/>
                    </a:lnTo>
                    <a:lnTo>
                      <a:pt x="41" y="3"/>
                    </a:lnTo>
                    <a:lnTo>
                      <a:pt x="44" y="2"/>
                    </a:lnTo>
                    <a:lnTo>
                      <a:pt x="46" y="1"/>
                    </a:lnTo>
                    <a:lnTo>
                      <a:pt x="49" y="1"/>
                    </a:lnTo>
                    <a:lnTo>
                      <a:pt x="52" y="1"/>
                    </a:lnTo>
                    <a:lnTo>
                      <a:pt x="55" y="0"/>
                    </a:lnTo>
                    <a:lnTo>
                      <a:pt x="57" y="1"/>
                    </a:lnTo>
                    <a:lnTo>
                      <a:pt x="61" y="1"/>
                    </a:lnTo>
                    <a:lnTo>
                      <a:pt x="64" y="1"/>
                    </a:lnTo>
                    <a:lnTo>
                      <a:pt x="66" y="2"/>
                    </a:lnTo>
                    <a:lnTo>
                      <a:pt x="69" y="3"/>
                    </a:lnTo>
                    <a:lnTo>
                      <a:pt x="72" y="4"/>
                    </a:lnTo>
                    <a:lnTo>
                      <a:pt x="74" y="5"/>
                    </a:lnTo>
                    <a:lnTo>
                      <a:pt x="77" y="6"/>
                    </a:lnTo>
                    <a:lnTo>
                      <a:pt x="79" y="8"/>
                    </a:lnTo>
                    <a:lnTo>
                      <a:pt x="82" y="10"/>
                    </a:lnTo>
                    <a:lnTo>
                      <a:pt x="85" y="11"/>
                    </a:lnTo>
                    <a:lnTo>
                      <a:pt x="87" y="13"/>
                    </a:lnTo>
                    <a:lnTo>
                      <a:pt x="89" y="15"/>
                    </a:lnTo>
                    <a:lnTo>
                      <a:pt x="91" y="19"/>
                    </a:lnTo>
                    <a:lnTo>
                      <a:pt x="93" y="21"/>
                    </a:lnTo>
                    <a:lnTo>
                      <a:pt x="95" y="23"/>
                    </a:lnTo>
                    <a:lnTo>
                      <a:pt x="97" y="26"/>
                    </a:lnTo>
                    <a:lnTo>
                      <a:pt x="98" y="29"/>
                    </a:lnTo>
                    <a:lnTo>
                      <a:pt x="100" y="32"/>
                    </a:lnTo>
                    <a:lnTo>
                      <a:pt x="101" y="35"/>
                    </a:lnTo>
                    <a:lnTo>
                      <a:pt x="104" y="38"/>
                    </a:lnTo>
                    <a:lnTo>
                      <a:pt x="105" y="42"/>
                    </a:lnTo>
                    <a:lnTo>
                      <a:pt x="106" y="45"/>
                    </a:lnTo>
                    <a:lnTo>
                      <a:pt x="107" y="48"/>
                    </a:lnTo>
                    <a:lnTo>
                      <a:pt x="108" y="51"/>
                    </a:lnTo>
                    <a:lnTo>
                      <a:pt x="109" y="55"/>
                    </a:lnTo>
                    <a:lnTo>
                      <a:pt x="110" y="58"/>
                    </a:lnTo>
                    <a:lnTo>
                      <a:pt x="110" y="62"/>
                    </a:lnTo>
                    <a:lnTo>
                      <a:pt x="111" y="66"/>
                    </a:lnTo>
                    <a:lnTo>
                      <a:pt x="111" y="70"/>
                    </a:lnTo>
                    <a:lnTo>
                      <a:pt x="111" y="74"/>
                    </a:lnTo>
                    <a:lnTo>
                      <a:pt x="112" y="77"/>
                    </a:lnTo>
                    <a:lnTo>
                      <a:pt x="111" y="81"/>
                    </a:lnTo>
                    <a:lnTo>
                      <a:pt x="111" y="85"/>
                    </a:lnTo>
                    <a:lnTo>
                      <a:pt x="111" y="90"/>
                    </a:lnTo>
                    <a:lnTo>
                      <a:pt x="110" y="93"/>
                    </a:lnTo>
                    <a:lnTo>
                      <a:pt x="110" y="97"/>
                    </a:lnTo>
                    <a:lnTo>
                      <a:pt x="109" y="100"/>
                    </a:lnTo>
                    <a:lnTo>
                      <a:pt x="108" y="104"/>
                    </a:lnTo>
                    <a:lnTo>
                      <a:pt x="107" y="107"/>
                    </a:lnTo>
                    <a:lnTo>
                      <a:pt x="106" y="111"/>
                    </a:lnTo>
                    <a:lnTo>
                      <a:pt x="105" y="114"/>
                    </a:lnTo>
                    <a:lnTo>
                      <a:pt x="104" y="117"/>
                    </a:lnTo>
                    <a:lnTo>
                      <a:pt x="101" y="120"/>
                    </a:lnTo>
                    <a:lnTo>
                      <a:pt x="100" y="123"/>
                    </a:lnTo>
                    <a:lnTo>
                      <a:pt x="98" y="126"/>
                    </a:lnTo>
                    <a:lnTo>
                      <a:pt x="97" y="129"/>
                    </a:lnTo>
                    <a:lnTo>
                      <a:pt x="95" y="131"/>
                    </a:lnTo>
                    <a:lnTo>
                      <a:pt x="93" y="135"/>
                    </a:lnTo>
                    <a:lnTo>
                      <a:pt x="91" y="137"/>
                    </a:lnTo>
                    <a:lnTo>
                      <a:pt x="89" y="140"/>
                    </a:lnTo>
                    <a:lnTo>
                      <a:pt x="87" y="142"/>
                    </a:lnTo>
                    <a:lnTo>
                      <a:pt x="85" y="144"/>
                    </a:lnTo>
                    <a:lnTo>
                      <a:pt x="82" y="145"/>
                    </a:lnTo>
                    <a:lnTo>
                      <a:pt x="79" y="147"/>
                    </a:lnTo>
                    <a:lnTo>
                      <a:pt x="77" y="149"/>
                    </a:lnTo>
                    <a:lnTo>
                      <a:pt x="74" y="150"/>
                    </a:lnTo>
                    <a:lnTo>
                      <a:pt x="72" y="151"/>
                    </a:lnTo>
                    <a:lnTo>
                      <a:pt x="69" y="152"/>
                    </a:lnTo>
                    <a:lnTo>
                      <a:pt x="66" y="153"/>
                    </a:lnTo>
                    <a:lnTo>
                      <a:pt x="64" y="154"/>
                    </a:lnTo>
                    <a:lnTo>
                      <a:pt x="61" y="154"/>
                    </a:lnTo>
                    <a:lnTo>
                      <a:pt x="57" y="154"/>
                    </a:lnTo>
                    <a:lnTo>
                      <a:pt x="55" y="154"/>
                    </a:lnTo>
                    <a:close/>
                  </a:path>
                </a:pathLst>
              </a:custGeom>
              <a:solidFill>
                <a:srgbClr val="1C1C1C"/>
              </a:solidFill>
              <a:ln w="9525">
                <a:noFill/>
                <a:round/>
                <a:headEnd/>
                <a:tailEnd/>
              </a:ln>
            </p:spPr>
            <p:txBody>
              <a:bodyPr/>
              <a:lstStyle/>
              <a:p>
                <a:endParaRPr lang="en-US"/>
              </a:p>
            </p:txBody>
          </p:sp>
          <p:sp>
            <p:nvSpPr>
              <p:cNvPr id="14538" name="Freeform 215"/>
              <p:cNvSpPr>
                <a:spLocks/>
              </p:cNvSpPr>
              <p:nvPr/>
            </p:nvSpPr>
            <p:spPr bwMode="auto">
              <a:xfrm>
                <a:off x="4613" y="2425"/>
                <a:ext cx="33" cy="16"/>
              </a:xfrm>
              <a:custGeom>
                <a:avLst/>
                <a:gdLst>
                  <a:gd name="T0" fmla="*/ 267 w 267"/>
                  <a:gd name="T1" fmla="*/ 106 h 134"/>
                  <a:gd name="T2" fmla="*/ 0 w 267"/>
                  <a:gd name="T3" fmla="*/ 134 h 134"/>
                  <a:gd name="T4" fmla="*/ 91 w 267"/>
                  <a:gd name="T5" fmla="*/ 0 h 134"/>
                  <a:gd name="T6" fmla="*/ 267 w 267"/>
                  <a:gd name="T7" fmla="*/ 106 h 134"/>
                  <a:gd name="T8" fmla="*/ 267 w 267"/>
                  <a:gd name="T9" fmla="*/ 106 h 134"/>
                  <a:gd name="T10" fmla="*/ 0 60000 65536"/>
                  <a:gd name="T11" fmla="*/ 0 60000 65536"/>
                  <a:gd name="T12" fmla="*/ 0 60000 65536"/>
                  <a:gd name="T13" fmla="*/ 0 60000 65536"/>
                  <a:gd name="T14" fmla="*/ 0 60000 65536"/>
                  <a:gd name="T15" fmla="*/ 0 w 267"/>
                  <a:gd name="T16" fmla="*/ 0 h 134"/>
                  <a:gd name="T17" fmla="*/ 267 w 267"/>
                  <a:gd name="T18" fmla="*/ 134 h 134"/>
                </a:gdLst>
                <a:ahLst/>
                <a:cxnLst>
                  <a:cxn ang="T10">
                    <a:pos x="T0" y="T1"/>
                  </a:cxn>
                  <a:cxn ang="T11">
                    <a:pos x="T2" y="T3"/>
                  </a:cxn>
                  <a:cxn ang="T12">
                    <a:pos x="T4" y="T5"/>
                  </a:cxn>
                  <a:cxn ang="T13">
                    <a:pos x="T6" y="T7"/>
                  </a:cxn>
                  <a:cxn ang="T14">
                    <a:pos x="T8" y="T9"/>
                  </a:cxn>
                </a:cxnLst>
                <a:rect l="T15" t="T16" r="T17" b="T18"/>
                <a:pathLst>
                  <a:path w="267" h="134">
                    <a:moveTo>
                      <a:pt x="267" y="106"/>
                    </a:moveTo>
                    <a:lnTo>
                      <a:pt x="0" y="134"/>
                    </a:lnTo>
                    <a:lnTo>
                      <a:pt x="91" y="0"/>
                    </a:lnTo>
                    <a:lnTo>
                      <a:pt x="267" y="106"/>
                    </a:lnTo>
                    <a:close/>
                  </a:path>
                </a:pathLst>
              </a:custGeom>
              <a:solidFill>
                <a:srgbClr val="1C0F0C"/>
              </a:solidFill>
              <a:ln w="9525">
                <a:noFill/>
                <a:round/>
                <a:headEnd/>
                <a:tailEnd/>
              </a:ln>
            </p:spPr>
            <p:txBody>
              <a:bodyPr/>
              <a:lstStyle/>
              <a:p>
                <a:endParaRPr lang="en-US"/>
              </a:p>
            </p:txBody>
          </p:sp>
          <p:sp>
            <p:nvSpPr>
              <p:cNvPr id="14539" name="Freeform 216"/>
              <p:cNvSpPr>
                <a:spLocks/>
              </p:cNvSpPr>
              <p:nvPr/>
            </p:nvSpPr>
            <p:spPr bwMode="auto">
              <a:xfrm>
                <a:off x="4620" y="2359"/>
                <a:ext cx="50" cy="80"/>
              </a:xfrm>
              <a:custGeom>
                <a:avLst/>
                <a:gdLst>
                  <a:gd name="T0" fmla="*/ 178 w 398"/>
                  <a:gd name="T1" fmla="*/ 641 h 642"/>
                  <a:gd name="T2" fmla="*/ 149 w 398"/>
                  <a:gd name="T3" fmla="*/ 633 h 642"/>
                  <a:gd name="T4" fmla="*/ 121 w 398"/>
                  <a:gd name="T5" fmla="*/ 617 h 642"/>
                  <a:gd name="T6" fmla="*/ 95 w 398"/>
                  <a:gd name="T7" fmla="*/ 596 h 642"/>
                  <a:gd name="T8" fmla="*/ 72 w 398"/>
                  <a:gd name="T9" fmla="*/ 569 h 642"/>
                  <a:gd name="T10" fmla="*/ 51 w 398"/>
                  <a:gd name="T11" fmla="*/ 536 h 642"/>
                  <a:gd name="T12" fmla="*/ 34 w 398"/>
                  <a:gd name="T13" fmla="*/ 500 h 642"/>
                  <a:gd name="T14" fmla="*/ 19 w 398"/>
                  <a:gd name="T15" fmla="*/ 460 h 642"/>
                  <a:gd name="T16" fmla="*/ 8 w 398"/>
                  <a:gd name="T17" fmla="*/ 416 h 642"/>
                  <a:gd name="T18" fmla="*/ 2 w 398"/>
                  <a:gd name="T19" fmla="*/ 370 h 642"/>
                  <a:gd name="T20" fmla="*/ 0 w 398"/>
                  <a:gd name="T21" fmla="*/ 321 h 642"/>
                  <a:gd name="T22" fmla="*/ 0 w 398"/>
                  <a:gd name="T23" fmla="*/ 289 h 642"/>
                  <a:gd name="T24" fmla="*/ 5 w 398"/>
                  <a:gd name="T25" fmla="*/ 242 h 642"/>
                  <a:gd name="T26" fmla="*/ 15 w 398"/>
                  <a:gd name="T27" fmla="*/ 198 h 642"/>
                  <a:gd name="T28" fmla="*/ 28 w 398"/>
                  <a:gd name="T29" fmla="*/ 156 h 642"/>
                  <a:gd name="T30" fmla="*/ 45 w 398"/>
                  <a:gd name="T31" fmla="*/ 118 h 642"/>
                  <a:gd name="T32" fmla="*/ 65 w 398"/>
                  <a:gd name="T33" fmla="*/ 85 h 642"/>
                  <a:gd name="T34" fmla="*/ 87 w 398"/>
                  <a:gd name="T35" fmla="*/ 56 h 642"/>
                  <a:gd name="T36" fmla="*/ 112 w 398"/>
                  <a:gd name="T37" fmla="*/ 33 h 642"/>
                  <a:gd name="T38" fmla="*/ 139 w 398"/>
                  <a:gd name="T39" fmla="*/ 15 h 642"/>
                  <a:gd name="T40" fmla="*/ 169 w 398"/>
                  <a:gd name="T41" fmla="*/ 4 h 642"/>
                  <a:gd name="T42" fmla="*/ 199 w 398"/>
                  <a:gd name="T43" fmla="*/ 0 h 642"/>
                  <a:gd name="T44" fmla="*/ 219 w 398"/>
                  <a:gd name="T45" fmla="*/ 2 h 642"/>
                  <a:gd name="T46" fmla="*/ 248 w 398"/>
                  <a:gd name="T47" fmla="*/ 11 h 642"/>
                  <a:gd name="T48" fmla="*/ 275 w 398"/>
                  <a:gd name="T49" fmla="*/ 26 h 642"/>
                  <a:gd name="T50" fmla="*/ 302 w 398"/>
                  <a:gd name="T51" fmla="*/ 47 h 642"/>
                  <a:gd name="T52" fmla="*/ 325 w 398"/>
                  <a:gd name="T53" fmla="*/ 74 h 642"/>
                  <a:gd name="T54" fmla="*/ 345 w 398"/>
                  <a:gd name="T55" fmla="*/ 107 h 642"/>
                  <a:gd name="T56" fmla="*/ 363 w 398"/>
                  <a:gd name="T57" fmla="*/ 143 h 642"/>
                  <a:gd name="T58" fmla="*/ 378 w 398"/>
                  <a:gd name="T59" fmla="*/ 183 h 642"/>
                  <a:gd name="T60" fmla="*/ 388 w 398"/>
                  <a:gd name="T61" fmla="*/ 227 h 642"/>
                  <a:gd name="T62" fmla="*/ 395 w 398"/>
                  <a:gd name="T63" fmla="*/ 273 h 642"/>
                  <a:gd name="T64" fmla="*/ 398 w 398"/>
                  <a:gd name="T65" fmla="*/ 321 h 642"/>
                  <a:gd name="T66" fmla="*/ 397 w 398"/>
                  <a:gd name="T67" fmla="*/ 355 h 642"/>
                  <a:gd name="T68" fmla="*/ 392 w 398"/>
                  <a:gd name="T69" fmla="*/ 402 h 642"/>
                  <a:gd name="T70" fmla="*/ 382 w 398"/>
                  <a:gd name="T71" fmla="*/ 445 h 642"/>
                  <a:gd name="T72" fmla="*/ 369 w 398"/>
                  <a:gd name="T73" fmla="*/ 487 h 642"/>
                  <a:gd name="T74" fmla="*/ 352 w 398"/>
                  <a:gd name="T75" fmla="*/ 525 h 642"/>
                  <a:gd name="T76" fmla="*/ 332 w 398"/>
                  <a:gd name="T77" fmla="*/ 558 h 642"/>
                  <a:gd name="T78" fmla="*/ 310 w 398"/>
                  <a:gd name="T79" fmla="*/ 588 h 642"/>
                  <a:gd name="T80" fmla="*/ 285 w 398"/>
                  <a:gd name="T81" fmla="*/ 611 h 642"/>
                  <a:gd name="T82" fmla="*/ 258 w 398"/>
                  <a:gd name="T83" fmla="*/ 628 h 642"/>
                  <a:gd name="T84" fmla="*/ 228 w 398"/>
                  <a:gd name="T85" fmla="*/ 639 h 642"/>
                  <a:gd name="T86" fmla="*/ 199 w 398"/>
                  <a:gd name="T87" fmla="*/ 642 h 6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8"/>
                  <a:gd name="T133" fmla="*/ 0 h 642"/>
                  <a:gd name="T134" fmla="*/ 398 w 398"/>
                  <a:gd name="T135" fmla="*/ 642 h 6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8" h="642">
                    <a:moveTo>
                      <a:pt x="199" y="642"/>
                    </a:moveTo>
                    <a:lnTo>
                      <a:pt x="188" y="642"/>
                    </a:lnTo>
                    <a:lnTo>
                      <a:pt x="178" y="641"/>
                    </a:lnTo>
                    <a:lnTo>
                      <a:pt x="169" y="639"/>
                    </a:lnTo>
                    <a:lnTo>
                      <a:pt x="158" y="636"/>
                    </a:lnTo>
                    <a:lnTo>
                      <a:pt x="149" y="633"/>
                    </a:lnTo>
                    <a:lnTo>
                      <a:pt x="139" y="628"/>
                    </a:lnTo>
                    <a:lnTo>
                      <a:pt x="130" y="623"/>
                    </a:lnTo>
                    <a:lnTo>
                      <a:pt x="121" y="617"/>
                    </a:lnTo>
                    <a:lnTo>
                      <a:pt x="112" y="611"/>
                    </a:lnTo>
                    <a:lnTo>
                      <a:pt x="104" y="603"/>
                    </a:lnTo>
                    <a:lnTo>
                      <a:pt x="95" y="596"/>
                    </a:lnTo>
                    <a:lnTo>
                      <a:pt x="87" y="588"/>
                    </a:lnTo>
                    <a:lnTo>
                      <a:pt x="80" y="578"/>
                    </a:lnTo>
                    <a:lnTo>
                      <a:pt x="72" y="569"/>
                    </a:lnTo>
                    <a:lnTo>
                      <a:pt x="65" y="558"/>
                    </a:lnTo>
                    <a:lnTo>
                      <a:pt x="58" y="548"/>
                    </a:lnTo>
                    <a:lnTo>
                      <a:pt x="51" y="536"/>
                    </a:lnTo>
                    <a:lnTo>
                      <a:pt x="45" y="525"/>
                    </a:lnTo>
                    <a:lnTo>
                      <a:pt x="39" y="513"/>
                    </a:lnTo>
                    <a:lnTo>
                      <a:pt x="34" y="500"/>
                    </a:lnTo>
                    <a:lnTo>
                      <a:pt x="28" y="487"/>
                    </a:lnTo>
                    <a:lnTo>
                      <a:pt x="23" y="474"/>
                    </a:lnTo>
                    <a:lnTo>
                      <a:pt x="19" y="460"/>
                    </a:lnTo>
                    <a:lnTo>
                      <a:pt x="15" y="445"/>
                    </a:lnTo>
                    <a:lnTo>
                      <a:pt x="12" y="431"/>
                    </a:lnTo>
                    <a:lnTo>
                      <a:pt x="8" y="416"/>
                    </a:lnTo>
                    <a:lnTo>
                      <a:pt x="5" y="402"/>
                    </a:lnTo>
                    <a:lnTo>
                      <a:pt x="3" y="386"/>
                    </a:lnTo>
                    <a:lnTo>
                      <a:pt x="2" y="370"/>
                    </a:lnTo>
                    <a:lnTo>
                      <a:pt x="0" y="355"/>
                    </a:lnTo>
                    <a:lnTo>
                      <a:pt x="0" y="338"/>
                    </a:lnTo>
                    <a:lnTo>
                      <a:pt x="0" y="321"/>
                    </a:lnTo>
                    <a:lnTo>
                      <a:pt x="0" y="305"/>
                    </a:lnTo>
                    <a:lnTo>
                      <a:pt x="0" y="289"/>
                    </a:lnTo>
                    <a:lnTo>
                      <a:pt x="2" y="273"/>
                    </a:lnTo>
                    <a:lnTo>
                      <a:pt x="3" y="257"/>
                    </a:lnTo>
                    <a:lnTo>
                      <a:pt x="5" y="242"/>
                    </a:lnTo>
                    <a:lnTo>
                      <a:pt x="8" y="227"/>
                    </a:lnTo>
                    <a:lnTo>
                      <a:pt x="12" y="212"/>
                    </a:lnTo>
                    <a:lnTo>
                      <a:pt x="15" y="198"/>
                    </a:lnTo>
                    <a:lnTo>
                      <a:pt x="19" y="183"/>
                    </a:lnTo>
                    <a:lnTo>
                      <a:pt x="23" y="170"/>
                    </a:lnTo>
                    <a:lnTo>
                      <a:pt x="28" y="156"/>
                    </a:lnTo>
                    <a:lnTo>
                      <a:pt x="34" y="143"/>
                    </a:lnTo>
                    <a:lnTo>
                      <a:pt x="39" y="130"/>
                    </a:lnTo>
                    <a:lnTo>
                      <a:pt x="45" y="118"/>
                    </a:lnTo>
                    <a:lnTo>
                      <a:pt x="51" y="107"/>
                    </a:lnTo>
                    <a:lnTo>
                      <a:pt x="58" y="95"/>
                    </a:lnTo>
                    <a:lnTo>
                      <a:pt x="65" y="85"/>
                    </a:lnTo>
                    <a:lnTo>
                      <a:pt x="72" y="74"/>
                    </a:lnTo>
                    <a:lnTo>
                      <a:pt x="80" y="65"/>
                    </a:lnTo>
                    <a:lnTo>
                      <a:pt x="87" y="56"/>
                    </a:lnTo>
                    <a:lnTo>
                      <a:pt x="95" y="47"/>
                    </a:lnTo>
                    <a:lnTo>
                      <a:pt x="104" y="40"/>
                    </a:lnTo>
                    <a:lnTo>
                      <a:pt x="112" y="33"/>
                    </a:lnTo>
                    <a:lnTo>
                      <a:pt x="121" y="26"/>
                    </a:lnTo>
                    <a:lnTo>
                      <a:pt x="130" y="20"/>
                    </a:lnTo>
                    <a:lnTo>
                      <a:pt x="139" y="15"/>
                    </a:lnTo>
                    <a:lnTo>
                      <a:pt x="149" y="11"/>
                    </a:lnTo>
                    <a:lnTo>
                      <a:pt x="158" y="8"/>
                    </a:lnTo>
                    <a:lnTo>
                      <a:pt x="169" y="4"/>
                    </a:lnTo>
                    <a:lnTo>
                      <a:pt x="178" y="2"/>
                    </a:lnTo>
                    <a:lnTo>
                      <a:pt x="188" y="1"/>
                    </a:lnTo>
                    <a:lnTo>
                      <a:pt x="199" y="0"/>
                    </a:lnTo>
                    <a:lnTo>
                      <a:pt x="208" y="1"/>
                    </a:lnTo>
                    <a:lnTo>
                      <a:pt x="219" y="2"/>
                    </a:lnTo>
                    <a:lnTo>
                      <a:pt x="228" y="4"/>
                    </a:lnTo>
                    <a:lnTo>
                      <a:pt x="239" y="8"/>
                    </a:lnTo>
                    <a:lnTo>
                      <a:pt x="248" y="11"/>
                    </a:lnTo>
                    <a:lnTo>
                      <a:pt x="258" y="15"/>
                    </a:lnTo>
                    <a:lnTo>
                      <a:pt x="267" y="20"/>
                    </a:lnTo>
                    <a:lnTo>
                      <a:pt x="275" y="26"/>
                    </a:lnTo>
                    <a:lnTo>
                      <a:pt x="285" y="33"/>
                    </a:lnTo>
                    <a:lnTo>
                      <a:pt x="293" y="40"/>
                    </a:lnTo>
                    <a:lnTo>
                      <a:pt x="302" y="47"/>
                    </a:lnTo>
                    <a:lnTo>
                      <a:pt x="310" y="56"/>
                    </a:lnTo>
                    <a:lnTo>
                      <a:pt x="317" y="65"/>
                    </a:lnTo>
                    <a:lnTo>
                      <a:pt x="325" y="74"/>
                    </a:lnTo>
                    <a:lnTo>
                      <a:pt x="332" y="85"/>
                    </a:lnTo>
                    <a:lnTo>
                      <a:pt x="339" y="95"/>
                    </a:lnTo>
                    <a:lnTo>
                      <a:pt x="345" y="107"/>
                    </a:lnTo>
                    <a:lnTo>
                      <a:pt x="352" y="118"/>
                    </a:lnTo>
                    <a:lnTo>
                      <a:pt x="358" y="130"/>
                    </a:lnTo>
                    <a:lnTo>
                      <a:pt x="363" y="143"/>
                    </a:lnTo>
                    <a:lnTo>
                      <a:pt x="369" y="156"/>
                    </a:lnTo>
                    <a:lnTo>
                      <a:pt x="374" y="170"/>
                    </a:lnTo>
                    <a:lnTo>
                      <a:pt x="378" y="183"/>
                    </a:lnTo>
                    <a:lnTo>
                      <a:pt x="382" y="198"/>
                    </a:lnTo>
                    <a:lnTo>
                      <a:pt x="385" y="212"/>
                    </a:lnTo>
                    <a:lnTo>
                      <a:pt x="388" y="227"/>
                    </a:lnTo>
                    <a:lnTo>
                      <a:pt x="392" y="242"/>
                    </a:lnTo>
                    <a:lnTo>
                      <a:pt x="394" y="257"/>
                    </a:lnTo>
                    <a:lnTo>
                      <a:pt x="395" y="273"/>
                    </a:lnTo>
                    <a:lnTo>
                      <a:pt x="397" y="289"/>
                    </a:lnTo>
                    <a:lnTo>
                      <a:pt x="397" y="305"/>
                    </a:lnTo>
                    <a:lnTo>
                      <a:pt x="398" y="321"/>
                    </a:lnTo>
                    <a:lnTo>
                      <a:pt x="397" y="338"/>
                    </a:lnTo>
                    <a:lnTo>
                      <a:pt x="397" y="355"/>
                    </a:lnTo>
                    <a:lnTo>
                      <a:pt x="395" y="370"/>
                    </a:lnTo>
                    <a:lnTo>
                      <a:pt x="394" y="386"/>
                    </a:lnTo>
                    <a:lnTo>
                      <a:pt x="392" y="402"/>
                    </a:lnTo>
                    <a:lnTo>
                      <a:pt x="388" y="416"/>
                    </a:lnTo>
                    <a:lnTo>
                      <a:pt x="385" y="431"/>
                    </a:lnTo>
                    <a:lnTo>
                      <a:pt x="382" y="445"/>
                    </a:lnTo>
                    <a:lnTo>
                      <a:pt x="378" y="460"/>
                    </a:lnTo>
                    <a:lnTo>
                      <a:pt x="374" y="474"/>
                    </a:lnTo>
                    <a:lnTo>
                      <a:pt x="369" y="487"/>
                    </a:lnTo>
                    <a:lnTo>
                      <a:pt x="363" y="500"/>
                    </a:lnTo>
                    <a:lnTo>
                      <a:pt x="358" y="513"/>
                    </a:lnTo>
                    <a:lnTo>
                      <a:pt x="352" y="525"/>
                    </a:lnTo>
                    <a:lnTo>
                      <a:pt x="345" y="536"/>
                    </a:lnTo>
                    <a:lnTo>
                      <a:pt x="339" y="548"/>
                    </a:lnTo>
                    <a:lnTo>
                      <a:pt x="332" y="558"/>
                    </a:lnTo>
                    <a:lnTo>
                      <a:pt x="325" y="569"/>
                    </a:lnTo>
                    <a:lnTo>
                      <a:pt x="317" y="578"/>
                    </a:lnTo>
                    <a:lnTo>
                      <a:pt x="310" y="588"/>
                    </a:lnTo>
                    <a:lnTo>
                      <a:pt x="302" y="596"/>
                    </a:lnTo>
                    <a:lnTo>
                      <a:pt x="293" y="603"/>
                    </a:lnTo>
                    <a:lnTo>
                      <a:pt x="285" y="611"/>
                    </a:lnTo>
                    <a:lnTo>
                      <a:pt x="275" y="617"/>
                    </a:lnTo>
                    <a:lnTo>
                      <a:pt x="267" y="623"/>
                    </a:lnTo>
                    <a:lnTo>
                      <a:pt x="258" y="628"/>
                    </a:lnTo>
                    <a:lnTo>
                      <a:pt x="248" y="633"/>
                    </a:lnTo>
                    <a:lnTo>
                      <a:pt x="239" y="636"/>
                    </a:lnTo>
                    <a:lnTo>
                      <a:pt x="228" y="639"/>
                    </a:lnTo>
                    <a:lnTo>
                      <a:pt x="219" y="641"/>
                    </a:lnTo>
                    <a:lnTo>
                      <a:pt x="208" y="642"/>
                    </a:lnTo>
                    <a:lnTo>
                      <a:pt x="199" y="642"/>
                    </a:lnTo>
                    <a:close/>
                  </a:path>
                </a:pathLst>
              </a:custGeom>
              <a:solidFill>
                <a:srgbClr val="000000"/>
              </a:solidFill>
              <a:ln w="9525">
                <a:noFill/>
                <a:round/>
                <a:headEnd/>
                <a:tailEnd/>
              </a:ln>
            </p:spPr>
            <p:txBody>
              <a:bodyPr/>
              <a:lstStyle/>
              <a:p>
                <a:endParaRPr lang="en-US"/>
              </a:p>
            </p:txBody>
          </p:sp>
          <p:sp>
            <p:nvSpPr>
              <p:cNvPr id="14540" name="Freeform 217"/>
              <p:cNvSpPr>
                <a:spLocks/>
              </p:cNvSpPr>
              <p:nvPr/>
            </p:nvSpPr>
            <p:spPr bwMode="auto">
              <a:xfrm>
                <a:off x="4630" y="2357"/>
                <a:ext cx="15" cy="10"/>
              </a:xfrm>
              <a:custGeom>
                <a:avLst/>
                <a:gdLst>
                  <a:gd name="T0" fmla="*/ 115 w 115"/>
                  <a:gd name="T1" fmla="*/ 12 h 84"/>
                  <a:gd name="T2" fmla="*/ 0 w 115"/>
                  <a:gd name="T3" fmla="*/ 0 h 84"/>
                  <a:gd name="T4" fmla="*/ 107 w 115"/>
                  <a:gd name="T5" fmla="*/ 84 h 84"/>
                  <a:gd name="T6" fmla="*/ 115 w 115"/>
                  <a:gd name="T7" fmla="*/ 12 h 84"/>
                  <a:gd name="T8" fmla="*/ 115 w 115"/>
                  <a:gd name="T9" fmla="*/ 12 h 84"/>
                  <a:gd name="T10" fmla="*/ 0 60000 65536"/>
                  <a:gd name="T11" fmla="*/ 0 60000 65536"/>
                  <a:gd name="T12" fmla="*/ 0 60000 65536"/>
                  <a:gd name="T13" fmla="*/ 0 60000 65536"/>
                  <a:gd name="T14" fmla="*/ 0 60000 65536"/>
                  <a:gd name="T15" fmla="*/ 0 w 115"/>
                  <a:gd name="T16" fmla="*/ 0 h 84"/>
                  <a:gd name="T17" fmla="*/ 115 w 115"/>
                  <a:gd name="T18" fmla="*/ 84 h 84"/>
                </a:gdLst>
                <a:ahLst/>
                <a:cxnLst>
                  <a:cxn ang="T10">
                    <a:pos x="T0" y="T1"/>
                  </a:cxn>
                  <a:cxn ang="T11">
                    <a:pos x="T2" y="T3"/>
                  </a:cxn>
                  <a:cxn ang="T12">
                    <a:pos x="T4" y="T5"/>
                  </a:cxn>
                  <a:cxn ang="T13">
                    <a:pos x="T6" y="T7"/>
                  </a:cxn>
                  <a:cxn ang="T14">
                    <a:pos x="T8" y="T9"/>
                  </a:cxn>
                </a:cxnLst>
                <a:rect l="T15" t="T16" r="T17" b="T18"/>
                <a:pathLst>
                  <a:path w="115" h="84">
                    <a:moveTo>
                      <a:pt x="115" y="12"/>
                    </a:moveTo>
                    <a:lnTo>
                      <a:pt x="0" y="0"/>
                    </a:lnTo>
                    <a:lnTo>
                      <a:pt x="107" y="84"/>
                    </a:lnTo>
                    <a:lnTo>
                      <a:pt x="115" y="12"/>
                    </a:lnTo>
                    <a:close/>
                  </a:path>
                </a:pathLst>
              </a:custGeom>
              <a:solidFill>
                <a:srgbClr val="000000"/>
              </a:solidFill>
              <a:ln w="9525">
                <a:noFill/>
                <a:round/>
                <a:headEnd/>
                <a:tailEnd/>
              </a:ln>
            </p:spPr>
            <p:txBody>
              <a:bodyPr/>
              <a:lstStyle/>
              <a:p>
                <a:endParaRPr lang="en-US"/>
              </a:p>
            </p:txBody>
          </p:sp>
          <p:sp>
            <p:nvSpPr>
              <p:cNvPr id="14541" name="Freeform 218"/>
              <p:cNvSpPr>
                <a:spLocks/>
              </p:cNvSpPr>
              <p:nvPr/>
            </p:nvSpPr>
            <p:spPr bwMode="auto">
              <a:xfrm>
                <a:off x="4602" y="2357"/>
                <a:ext cx="53" cy="82"/>
              </a:xfrm>
              <a:custGeom>
                <a:avLst/>
                <a:gdLst>
                  <a:gd name="T0" fmla="*/ 187 w 417"/>
                  <a:gd name="T1" fmla="*/ 659 h 660"/>
                  <a:gd name="T2" fmla="*/ 157 w 417"/>
                  <a:gd name="T3" fmla="*/ 650 h 660"/>
                  <a:gd name="T4" fmla="*/ 127 w 417"/>
                  <a:gd name="T5" fmla="*/ 634 h 660"/>
                  <a:gd name="T6" fmla="*/ 100 w 417"/>
                  <a:gd name="T7" fmla="*/ 612 h 660"/>
                  <a:gd name="T8" fmla="*/ 75 w 417"/>
                  <a:gd name="T9" fmla="*/ 585 h 660"/>
                  <a:gd name="T10" fmla="*/ 54 w 417"/>
                  <a:gd name="T11" fmla="*/ 551 h 660"/>
                  <a:gd name="T12" fmla="*/ 35 w 417"/>
                  <a:gd name="T13" fmla="*/ 515 h 660"/>
                  <a:gd name="T14" fmla="*/ 20 w 417"/>
                  <a:gd name="T15" fmla="*/ 473 h 660"/>
                  <a:gd name="T16" fmla="*/ 9 w 417"/>
                  <a:gd name="T17" fmla="*/ 428 h 660"/>
                  <a:gd name="T18" fmla="*/ 2 w 417"/>
                  <a:gd name="T19" fmla="*/ 380 h 660"/>
                  <a:gd name="T20" fmla="*/ 0 w 417"/>
                  <a:gd name="T21" fmla="*/ 330 h 660"/>
                  <a:gd name="T22" fmla="*/ 1 w 417"/>
                  <a:gd name="T23" fmla="*/ 297 h 660"/>
                  <a:gd name="T24" fmla="*/ 6 w 417"/>
                  <a:gd name="T25" fmla="*/ 248 h 660"/>
                  <a:gd name="T26" fmla="*/ 15 w 417"/>
                  <a:gd name="T27" fmla="*/ 203 h 660"/>
                  <a:gd name="T28" fmla="*/ 30 w 417"/>
                  <a:gd name="T29" fmla="*/ 161 h 660"/>
                  <a:gd name="T30" fmla="*/ 47 w 417"/>
                  <a:gd name="T31" fmla="*/ 122 h 660"/>
                  <a:gd name="T32" fmla="*/ 68 w 417"/>
                  <a:gd name="T33" fmla="*/ 86 h 660"/>
                  <a:gd name="T34" fmla="*/ 92 w 417"/>
                  <a:gd name="T35" fmla="*/ 57 h 660"/>
                  <a:gd name="T36" fmla="*/ 118 w 417"/>
                  <a:gd name="T37" fmla="*/ 33 h 660"/>
                  <a:gd name="T38" fmla="*/ 146 w 417"/>
                  <a:gd name="T39" fmla="*/ 15 h 660"/>
                  <a:gd name="T40" fmla="*/ 177 w 417"/>
                  <a:gd name="T41" fmla="*/ 4 h 660"/>
                  <a:gd name="T42" fmla="*/ 209 w 417"/>
                  <a:gd name="T43" fmla="*/ 0 h 660"/>
                  <a:gd name="T44" fmla="*/ 230 w 417"/>
                  <a:gd name="T45" fmla="*/ 2 h 660"/>
                  <a:gd name="T46" fmla="*/ 260 w 417"/>
                  <a:gd name="T47" fmla="*/ 11 h 660"/>
                  <a:gd name="T48" fmla="*/ 290 w 417"/>
                  <a:gd name="T49" fmla="*/ 27 h 660"/>
                  <a:gd name="T50" fmla="*/ 316 w 417"/>
                  <a:gd name="T51" fmla="*/ 49 h 660"/>
                  <a:gd name="T52" fmla="*/ 341 w 417"/>
                  <a:gd name="T53" fmla="*/ 76 h 660"/>
                  <a:gd name="T54" fmla="*/ 362 w 417"/>
                  <a:gd name="T55" fmla="*/ 109 h 660"/>
                  <a:gd name="T56" fmla="*/ 381 w 417"/>
                  <a:gd name="T57" fmla="*/ 147 h 660"/>
                  <a:gd name="T58" fmla="*/ 396 w 417"/>
                  <a:gd name="T59" fmla="*/ 189 h 660"/>
                  <a:gd name="T60" fmla="*/ 407 w 417"/>
                  <a:gd name="T61" fmla="*/ 233 h 660"/>
                  <a:gd name="T62" fmla="*/ 414 w 417"/>
                  <a:gd name="T63" fmla="*/ 281 h 660"/>
                  <a:gd name="T64" fmla="*/ 417 w 417"/>
                  <a:gd name="T65" fmla="*/ 330 h 660"/>
                  <a:gd name="T66" fmla="*/ 415 w 417"/>
                  <a:gd name="T67" fmla="*/ 364 h 660"/>
                  <a:gd name="T68" fmla="*/ 410 w 417"/>
                  <a:gd name="T69" fmla="*/ 412 h 660"/>
                  <a:gd name="T70" fmla="*/ 401 w 417"/>
                  <a:gd name="T71" fmla="*/ 458 h 660"/>
                  <a:gd name="T72" fmla="*/ 386 w 417"/>
                  <a:gd name="T73" fmla="*/ 501 h 660"/>
                  <a:gd name="T74" fmla="*/ 369 w 417"/>
                  <a:gd name="T75" fmla="*/ 540 h 660"/>
                  <a:gd name="T76" fmla="*/ 348 w 417"/>
                  <a:gd name="T77" fmla="*/ 574 h 660"/>
                  <a:gd name="T78" fmla="*/ 324 w 417"/>
                  <a:gd name="T79" fmla="*/ 604 h 660"/>
                  <a:gd name="T80" fmla="*/ 298 w 417"/>
                  <a:gd name="T81" fmla="*/ 628 h 660"/>
                  <a:gd name="T82" fmla="*/ 270 w 417"/>
                  <a:gd name="T83" fmla="*/ 645 h 660"/>
                  <a:gd name="T84" fmla="*/ 240 w 417"/>
                  <a:gd name="T85" fmla="*/ 657 h 660"/>
                  <a:gd name="T86" fmla="*/ 209 w 417"/>
                  <a:gd name="T87" fmla="*/ 660 h 6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7"/>
                  <a:gd name="T133" fmla="*/ 0 h 660"/>
                  <a:gd name="T134" fmla="*/ 417 w 417"/>
                  <a:gd name="T135" fmla="*/ 660 h 66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7" h="660">
                    <a:moveTo>
                      <a:pt x="209" y="660"/>
                    </a:moveTo>
                    <a:lnTo>
                      <a:pt x="198" y="660"/>
                    </a:lnTo>
                    <a:lnTo>
                      <a:pt x="187" y="659"/>
                    </a:lnTo>
                    <a:lnTo>
                      <a:pt x="177" y="657"/>
                    </a:lnTo>
                    <a:lnTo>
                      <a:pt x="166" y="654"/>
                    </a:lnTo>
                    <a:lnTo>
                      <a:pt x="157" y="650"/>
                    </a:lnTo>
                    <a:lnTo>
                      <a:pt x="146" y="645"/>
                    </a:lnTo>
                    <a:lnTo>
                      <a:pt x="137" y="640"/>
                    </a:lnTo>
                    <a:lnTo>
                      <a:pt x="127" y="634"/>
                    </a:lnTo>
                    <a:lnTo>
                      <a:pt x="118" y="628"/>
                    </a:lnTo>
                    <a:lnTo>
                      <a:pt x="109" y="620"/>
                    </a:lnTo>
                    <a:lnTo>
                      <a:pt x="100" y="612"/>
                    </a:lnTo>
                    <a:lnTo>
                      <a:pt x="92" y="604"/>
                    </a:lnTo>
                    <a:lnTo>
                      <a:pt x="83" y="594"/>
                    </a:lnTo>
                    <a:lnTo>
                      <a:pt x="75" y="585"/>
                    </a:lnTo>
                    <a:lnTo>
                      <a:pt x="68" y="574"/>
                    </a:lnTo>
                    <a:lnTo>
                      <a:pt x="60" y="563"/>
                    </a:lnTo>
                    <a:lnTo>
                      <a:pt x="54" y="551"/>
                    </a:lnTo>
                    <a:lnTo>
                      <a:pt x="47" y="540"/>
                    </a:lnTo>
                    <a:lnTo>
                      <a:pt x="40" y="527"/>
                    </a:lnTo>
                    <a:lnTo>
                      <a:pt x="35" y="515"/>
                    </a:lnTo>
                    <a:lnTo>
                      <a:pt x="30" y="501"/>
                    </a:lnTo>
                    <a:lnTo>
                      <a:pt x="25" y="487"/>
                    </a:lnTo>
                    <a:lnTo>
                      <a:pt x="20" y="473"/>
                    </a:lnTo>
                    <a:lnTo>
                      <a:pt x="15" y="458"/>
                    </a:lnTo>
                    <a:lnTo>
                      <a:pt x="12" y="444"/>
                    </a:lnTo>
                    <a:lnTo>
                      <a:pt x="9" y="428"/>
                    </a:lnTo>
                    <a:lnTo>
                      <a:pt x="6" y="412"/>
                    </a:lnTo>
                    <a:lnTo>
                      <a:pt x="4" y="397"/>
                    </a:lnTo>
                    <a:lnTo>
                      <a:pt x="2" y="380"/>
                    </a:lnTo>
                    <a:lnTo>
                      <a:pt x="1" y="364"/>
                    </a:lnTo>
                    <a:lnTo>
                      <a:pt x="0" y="348"/>
                    </a:lnTo>
                    <a:lnTo>
                      <a:pt x="0" y="330"/>
                    </a:lnTo>
                    <a:lnTo>
                      <a:pt x="0" y="313"/>
                    </a:lnTo>
                    <a:lnTo>
                      <a:pt x="1" y="297"/>
                    </a:lnTo>
                    <a:lnTo>
                      <a:pt x="2" y="281"/>
                    </a:lnTo>
                    <a:lnTo>
                      <a:pt x="4" y="265"/>
                    </a:lnTo>
                    <a:lnTo>
                      <a:pt x="6" y="248"/>
                    </a:lnTo>
                    <a:lnTo>
                      <a:pt x="9" y="233"/>
                    </a:lnTo>
                    <a:lnTo>
                      <a:pt x="12" y="218"/>
                    </a:lnTo>
                    <a:lnTo>
                      <a:pt x="15" y="203"/>
                    </a:lnTo>
                    <a:lnTo>
                      <a:pt x="20" y="189"/>
                    </a:lnTo>
                    <a:lnTo>
                      <a:pt x="25" y="174"/>
                    </a:lnTo>
                    <a:lnTo>
                      <a:pt x="30" y="161"/>
                    </a:lnTo>
                    <a:lnTo>
                      <a:pt x="35" y="147"/>
                    </a:lnTo>
                    <a:lnTo>
                      <a:pt x="40" y="134"/>
                    </a:lnTo>
                    <a:lnTo>
                      <a:pt x="47" y="122"/>
                    </a:lnTo>
                    <a:lnTo>
                      <a:pt x="54" y="109"/>
                    </a:lnTo>
                    <a:lnTo>
                      <a:pt x="60" y="98"/>
                    </a:lnTo>
                    <a:lnTo>
                      <a:pt x="68" y="86"/>
                    </a:lnTo>
                    <a:lnTo>
                      <a:pt x="75" y="76"/>
                    </a:lnTo>
                    <a:lnTo>
                      <a:pt x="83" y="66"/>
                    </a:lnTo>
                    <a:lnTo>
                      <a:pt x="92" y="57"/>
                    </a:lnTo>
                    <a:lnTo>
                      <a:pt x="100" y="49"/>
                    </a:lnTo>
                    <a:lnTo>
                      <a:pt x="109" y="40"/>
                    </a:lnTo>
                    <a:lnTo>
                      <a:pt x="118" y="33"/>
                    </a:lnTo>
                    <a:lnTo>
                      <a:pt x="127" y="27"/>
                    </a:lnTo>
                    <a:lnTo>
                      <a:pt x="137" y="21"/>
                    </a:lnTo>
                    <a:lnTo>
                      <a:pt x="146" y="15"/>
                    </a:lnTo>
                    <a:lnTo>
                      <a:pt x="157" y="11"/>
                    </a:lnTo>
                    <a:lnTo>
                      <a:pt x="166" y="7"/>
                    </a:lnTo>
                    <a:lnTo>
                      <a:pt x="177" y="4"/>
                    </a:lnTo>
                    <a:lnTo>
                      <a:pt x="187" y="2"/>
                    </a:lnTo>
                    <a:lnTo>
                      <a:pt x="198" y="1"/>
                    </a:lnTo>
                    <a:lnTo>
                      <a:pt x="209" y="0"/>
                    </a:lnTo>
                    <a:lnTo>
                      <a:pt x="220" y="1"/>
                    </a:lnTo>
                    <a:lnTo>
                      <a:pt x="230" y="2"/>
                    </a:lnTo>
                    <a:lnTo>
                      <a:pt x="240" y="4"/>
                    </a:lnTo>
                    <a:lnTo>
                      <a:pt x="250" y="7"/>
                    </a:lnTo>
                    <a:lnTo>
                      <a:pt x="260" y="11"/>
                    </a:lnTo>
                    <a:lnTo>
                      <a:pt x="270" y="15"/>
                    </a:lnTo>
                    <a:lnTo>
                      <a:pt x="280" y="21"/>
                    </a:lnTo>
                    <a:lnTo>
                      <a:pt x="290" y="27"/>
                    </a:lnTo>
                    <a:lnTo>
                      <a:pt x="298" y="33"/>
                    </a:lnTo>
                    <a:lnTo>
                      <a:pt x="307" y="40"/>
                    </a:lnTo>
                    <a:lnTo>
                      <a:pt x="316" y="49"/>
                    </a:lnTo>
                    <a:lnTo>
                      <a:pt x="324" y="57"/>
                    </a:lnTo>
                    <a:lnTo>
                      <a:pt x="333" y="66"/>
                    </a:lnTo>
                    <a:lnTo>
                      <a:pt x="341" y="76"/>
                    </a:lnTo>
                    <a:lnTo>
                      <a:pt x="348" y="86"/>
                    </a:lnTo>
                    <a:lnTo>
                      <a:pt x="356" y="98"/>
                    </a:lnTo>
                    <a:lnTo>
                      <a:pt x="362" y="109"/>
                    </a:lnTo>
                    <a:lnTo>
                      <a:pt x="369" y="122"/>
                    </a:lnTo>
                    <a:lnTo>
                      <a:pt x="376" y="134"/>
                    </a:lnTo>
                    <a:lnTo>
                      <a:pt x="381" y="147"/>
                    </a:lnTo>
                    <a:lnTo>
                      <a:pt x="386" y="161"/>
                    </a:lnTo>
                    <a:lnTo>
                      <a:pt x="391" y="174"/>
                    </a:lnTo>
                    <a:lnTo>
                      <a:pt x="396" y="189"/>
                    </a:lnTo>
                    <a:lnTo>
                      <a:pt x="401" y="203"/>
                    </a:lnTo>
                    <a:lnTo>
                      <a:pt x="404" y="218"/>
                    </a:lnTo>
                    <a:lnTo>
                      <a:pt x="407" y="233"/>
                    </a:lnTo>
                    <a:lnTo>
                      <a:pt x="410" y="248"/>
                    </a:lnTo>
                    <a:lnTo>
                      <a:pt x="412" y="265"/>
                    </a:lnTo>
                    <a:lnTo>
                      <a:pt x="414" y="281"/>
                    </a:lnTo>
                    <a:lnTo>
                      <a:pt x="415" y="297"/>
                    </a:lnTo>
                    <a:lnTo>
                      <a:pt x="416" y="313"/>
                    </a:lnTo>
                    <a:lnTo>
                      <a:pt x="417" y="330"/>
                    </a:lnTo>
                    <a:lnTo>
                      <a:pt x="416" y="348"/>
                    </a:lnTo>
                    <a:lnTo>
                      <a:pt x="415" y="364"/>
                    </a:lnTo>
                    <a:lnTo>
                      <a:pt x="414" y="380"/>
                    </a:lnTo>
                    <a:lnTo>
                      <a:pt x="412" y="397"/>
                    </a:lnTo>
                    <a:lnTo>
                      <a:pt x="410" y="412"/>
                    </a:lnTo>
                    <a:lnTo>
                      <a:pt x="407" y="428"/>
                    </a:lnTo>
                    <a:lnTo>
                      <a:pt x="404" y="444"/>
                    </a:lnTo>
                    <a:lnTo>
                      <a:pt x="401" y="458"/>
                    </a:lnTo>
                    <a:lnTo>
                      <a:pt x="396" y="473"/>
                    </a:lnTo>
                    <a:lnTo>
                      <a:pt x="391" y="487"/>
                    </a:lnTo>
                    <a:lnTo>
                      <a:pt x="386" y="501"/>
                    </a:lnTo>
                    <a:lnTo>
                      <a:pt x="381" y="515"/>
                    </a:lnTo>
                    <a:lnTo>
                      <a:pt x="376" y="527"/>
                    </a:lnTo>
                    <a:lnTo>
                      <a:pt x="369" y="540"/>
                    </a:lnTo>
                    <a:lnTo>
                      <a:pt x="362" y="551"/>
                    </a:lnTo>
                    <a:lnTo>
                      <a:pt x="356" y="563"/>
                    </a:lnTo>
                    <a:lnTo>
                      <a:pt x="348" y="574"/>
                    </a:lnTo>
                    <a:lnTo>
                      <a:pt x="341" y="585"/>
                    </a:lnTo>
                    <a:lnTo>
                      <a:pt x="333" y="594"/>
                    </a:lnTo>
                    <a:lnTo>
                      <a:pt x="324" y="604"/>
                    </a:lnTo>
                    <a:lnTo>
                      <a:pt x="316" y="612"/>
                    </a:lnTo>
                    <a:lnTo>
                      <a:pt x="307" y="620"/>
                    </a:lnTo>
                    <a:lnTo>
                      <a:pt x="298" y="628"/>
                    </a:lnTo>
                    <a:lnTo>
                      <a:pt x="290" y="634"/>
                    </a:lnTo>
                    <a:lnTo>
                      <a:pt x="280" y="640"/>
                    </a:lnTo>
                    <a:lnTo>
                      <a:pt x="270" y="645"/>
                    </a:lnTo>
                    <a:lnTo>
                      <a:pt x="260" y="650"/>
                    </a:lnTo>
                    <a:lnTo>
                      <a:pt x="250" y="654"/>
                    </a:lnTo>
                    <a:lnTo>
                      <a:pt x="240" y="657"/>
                    </a:lnTo>
                    <a:lnTo>
                      <a:pt x="230" y="659"/>
                    </a:lnTo>
                    <a:lnTo>
                      <a:pt x="220" y="660"/>
                    </a:lnTo>
                    <a:lnTo>
                      <a:pt x="209" y="660"/>
                    </a:lnTo>
                    <a:close/>
                  </a:path>
                </a:pathLst>
              </a:custGeom>
              <a:solidFill>
                <a:srgbClr val="383838"/>
              </a:solidFill>
              <a:ln w="9525">
                <a:noFill/>
                <a:round/>
                <a:headEnd/>
                <a:tailEnd/>
              </a:ln>
            </p:spPr>
            <p:txBody>
              <a:bodyPr/>
              <a:lstStyle/>
              <a:p>
                <a:endParaRPr lang="en-US"/>
              </a:p>
            </p:txBody>
          </p:sp>
          <p:sp>
            <p:nvSpPr>
              <p:cNvPr id="14542" name="Freeform 219"/>
              <p:cNvSpPr>
                <a:spLocks/>
              </p:cNvSpPr>
              <p:nvPr/>
            </p:nvSpPr>
            <p:spPr bwMode="auto">
              <a:xfrm>
                <a:off x="4599" y="2356"/>
                <a:ext cx="52" cy="84"/>
              </a:xfrm>
              <a:custGeom>
                <a:avLst/>
                <a:gdLst>
                  <a:gd name="T0" fmla="*/ 188 w 418"/>
                  <a:gd name="T1" fmla="*/ 668 h 669"/>
                  <a:gd name="T2" fmla="*/ 157 w 418"/>
                  <a:gd name="T3" fmla="*/ 659 h 669"/>
                  <a:gd name="T4" fmla="*/ 128 w 418"/>
                  <a:gd name="T5" fmla="*/ 643 h 669"/>
                  <a:gd name="T6" fmla="*/ 101 w 418"/>
                  <a:gd name="T7" fmla="*/ 621 h 669"/>
                  <a:gd name="T8" fmla="*/ 76 w 418"/>
                  <a:gd name="T9" fmla="*/ 593 h 669"/>
                  <a:gd name="T10" fmla="*/ 55 w 418"/>
                  <a:gd name="T11" fmla="*/ 560 h 669"/>
                  <a:gd name="T12" fmla="*/ 36 w 418"/>
                  <a:gd name="T13" fmla="*/ 522 h 669"/>
                  <a:gd name="T14" fmla="*/ 20 w 418"/>
                  <a:gd name="T15" fmla="*/ 480 h 669"/>
                  <a:gd name="T16" fmla="*/ 10 w 418"/>
                  <a:gd name="T17" fmla="*/ 434 h 669"/>
                  <a:gd name="T18" fmla="*/ 2 w 418"/>
                  <a:gd name="T19" fmla="*/ 385 h 669"/>
                  <a:gd name="T20" fmla="*/ 0 w 418"/>
                  <a:gd name="T21" fmla="*/ 334 h 669"/>
                  <a:gd name="T22" fmla="*/ 1 w 418"/>
                  <a:gd name="T23" fmla="*/ 301 h 669"/>
                  <a:gd name="T24" fmla="*/ 7 w 418"/>
                  <a:gd name="T25" fmla="*/ 250 h 669"/>
                  <a:gd name="T26" fmla="*/ 16 w 418"/>
                  <a:gd name="T27" fmla="*/ 204 h 669"/>
                  <a:gd name="T28" fmla="*/ 31 w 418"/>
                  <a:gd name="T29" fmla="*/ 160 h 669"/>
                  <a:gd name="T30" fmla="*/ 47 w 418"/>
                  <a:gd name="T31" fmla="*/ 122 h 669"/>
                  <a:gd name="T32" fmla="*/ 68 w 418"/>
                  <a:gd name="T33" fmla="*/ 87 h 669"/>
                  <a:gd name="T34" fmla="*/ 92 w 418"/>
                  <a:gd name="T35" fmla="*/ 57 h 669"/>
                  <a:gd name="T36" fmla="*/ 119 w 418"/>
                  <a:gd name="T37" fmla="*/ 33 h 669"/>
                  <a:gd name="T38" fmla="*/ 147 w 418"/>
                  <a:gd name="T39" fmla="*/ 15 h 669"/>
                  <a:gd name="T40" fmla="*/ 177 w 418"/>
                  <a:gd name="T41" fmla="*/ 4 h 669"/>
                  <a:gd name="T42" fmla="*/ 210 w 418"/>
                  <a:gd name="T43" fmla="*/ 0 h 669"/>
                  <a:gd name="T44" fmla="*/ 231 w 418"/>
                  <a:gd name="T45" fmla="*/ 2 h 669"/>
                  <a:gd name="T46" fmla="*/ 261 w 418"/>
                  <a:gd name="T47" fmla="*/ 11 h 669"/>
                  <a:gd name="T48" fmla="*/ 290 w 418"/>
                  <a:gd name="T49" fmla="*/ 27 h 669"/>
                  <a:gd name="T50" fmla="*/ 316 w 418"/>
                  <a:gd name="T51" fmla="*/ 49 h 669"/>
                  <a:gd name="T52" fmla="*/ 342 w 418"/>
                  <a:gd name="T53" fmla="*/ 76 h 669"/>
                  <a:gd name="T54" fmla="*/ 363 w 418"/>
                  <a:gd name="T55" fmla="*/ 109 h 669"/>
                  <a:gd name="T56" fmla="*/ 381 w 418"/>
                  <a:gd name="T57" fmla="*/ 147 h 669"/>
                  <a:gd name="T58" fmla="*/ 397 w 418"/>
                  <a:gd name="T59" fmla="*/ 190 h 669"/>
                  <a:gd name="T60" fmla="*/ 408 w 418"/>
                  <a:gd name="T61" fmla="*/ 235 h 669"/>
                  <a:gd name="T62" fmla="*/ 415 w 418"/>
                  <a:gd name="T63" fmla="*/ 284 h 669"/>
                  <a:gd name="T64" fmla="*/ 418 w 418"/>
                  <a:gd name="T65" fmla="*/ 334 h 669"/>
                  <a:gd name="T66" fmla="*/ 416 w 418"/>
                  <a:gd name="T67" fmla="*/ 368 h 669"/>
                  <a:gd name="T68" fmla="*/ 411 w 418"/>
                  <a:gd name="T69" fmla="*/ 419 h 669"/>
                  <a:gd name="T70" fmla="*/ 401 w 418"/>
                  <a:gd name="T71" fmla="*/ 465 h 669"/>
                  <a:gd name="T72" fmla="*/ 387 w 418"/>
                  <a:gd name="T73" fmla="*/ 508 h 669"/>
                  <a:gd name="T74" fmla="*/ 370 w 418"/>
                  <a:gd name="T75" fmla="*/ 548 h 669"/>
                  <a:gd name="T76" fmla="*/ 349 w 418"/>
                  <a:gd name="T77" fmla="*/ 583 h 669"/>
                  <a:gd name="T78" fmla="*/ 325 w 418"/>
                  <a:gd name="T79" fmla="*/ 613 h 669"/>
                  <a:gd name="T80" fmla="*/ 299 w 418"/>
                  <a:gd name="T81" fmla="*/ 637 h 669"/>
                  <a:gd name="T82" fmla="*/ 270 w 418"/>
                  <a:gd name="T83" fmla="*/ 655 h 669"/>
                  <a:gd name="T84" fmla="*/ 241 w 418"/>
                  <a:gd name="T85" fmla="*/ 666 h 669"/>
                  <a:gd name="T86" fmla="*/ 210 w 418"/>
                  <a:gd name="T87" fmla="*/ 669 h 66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18"/>
                  <a:gd name="T133" fmla="*/ 0 h 669"/>
                  <a:gd name="T134" fmla="*/ 418 w 418"/>
                  <a:gd name="T135" fmla="*/ 669 h 66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18" h="669">
                    <a:moveTo>
                      <a:pt x="210" y="669"/>
                    </a:moveTo>
                    <a:lnTo>
                      <a:pt x="198" y="669"/>
                    </a:lnTo>
                    <a:lnTo>
                      <a:pt x="188" y="668"/>
                    </a:lnTo>
                    <a:lnTo>
                      <a:pt x="177" y="666"/>
                    </a:lnTo>
                    <a:lnTo>
                      <a:pt x="167" y="663"/>
                    </a:lnTo>
                    <a:lnTo>
                      <a:pt x="157" y="659"/>
                    </a:lnTo>
                    <a:lnTo>
                      <a:pt x="147" y="655"/>
                    </a:lnTo>
                    <a:lnTo>
                      <a:pt x="137" y="650"/>
                    </a:lnTo>
                    <a:lnTo>
                      <a:pt x="128" y="643"/>
                    </a:lnTo>
                    <a:lnTo>
                      <a:pt x="119" y="637"/>
                    </a:lnTo>
                    <a:lnTo>
                      <a:pt x="109" y="630"/>
                    </a:lnTo>
                    <a:lnTo>
                      <a:pt x="101" y="621"/>
                    </a:lnTo>
                    <a:lnTo>
                      <a:pt x="92" y="613"/>
                    </a:lnTo>
                    <a:lnTo>
                      <a:pt x="84" y="604"/>
                    </a:lnTo>
                    <a:lnTo>
                      <a:pt x="76" y="593"/>
                    </a:lnTo>
                    <a:lnTo>
                      <a:pt x="68" y="583"/>
                    </a:lnTo>
                    <a:lnTo>
                      <a:pt x="61" y="571"/>
                    </a:lnTo>
                    <a:lnTo>
                      <a:pt x="55" y="560"/>
                    </a:lnTo>
                    <a:lnTo>
                      <a:pt x="47" y="548"/>
                    </a:lnTo>
                    <a:lnTo>
                      <a:pt x="41" y="535"/>
                    </a:lnTo>
                    <a:lnTo>
                      <a:pt x="36" y="522"/>
                    </a:lnTo>
                    <a:lnTo>
                      <a:pt x="31" y="508"/>
                    </a:lnTo>
                    <a:lnTo>
                      <a:pt x="25" y="494"/>
                    </a:lnTo>
                    <a:lnTo>
                      <a:pt x="20" y="480"/>
                    </a:lnTo>
                    <a:lnTo>
                      <a:pt x="16" y="465"/>
                    </a:lnTo>
                    <a:lnTo>
                      <a:pt x="13" y="450"/>
                    </a:lnTo>
                    <a:lnTo>
                      <a:pt x="10" y="434"/>
                    </a:lnTo>
                    <a:lnTo>
                      <a:pt x="7" y="419"/>
                    </a:lnTo>
                    <a:lnTo>
                      <a:pt x="4" y="402"/>
                    </a:lnTo>
                    <a:lnTo>
                      <a:pt x="2" y="385"/>
                    </a:lnTo>
                    <a:lnTo>
                      <a:pt x="1" y="368"/>
                    </a:lnTo>
                    <a:lnTo>
                      <a:pt x="0" y="352"/>
                    </a:lnTo>
                    <a:lnTo>
                      <a:pt x="0" y="334"/>
                    </a:lnTo>
                    <a:lnTo>
                      <a:pt x="0" y="317"/>
                    </a:lnTo>
                    <a:lnTo>
                      <a:pt x="1" y="301"/>
                    </a:lnTo>
                    <a:lnTo>
                      <a:pt x="2" y="284"/>
                    </a:lnTo>
                    <a:lnTo>
                      <a:pt x="4" y="267"/>
                    </a:lnTo>
                    <a:lnTo>
                      <a:pt x="7" y="250"/>
                    </a:lnTo>
                    <a:lnTo>
                      <a:pt x="10" y="235"/>
                    </a:lnTo>
                    <a:lnTo>
                      <a:pt x="13" y="219"/>
                    </a:lnTo>
                    <a:lnTo>
                      <a:pt x="16" y="204"/>
                    </a:lnTo>
                    <a:lnTo>
                      <a:pt x="20" y="190"/>
                    </a:lnTo>
                    <a:lnTo>
                      <a:pt x="25" y="175"/>
                    </a:lnTo>
                    <a:lnTo>
                      <a:pt x="31" y="160"/>
                    </a:lnTo>
                    <a:lnTo>
                      <a:pt x="36" y="147"/>
                    </a:lnTo>
                    <a:lnTo>
                      <a:pt x="41" y="134"/>
                    </a:lnTo>
                    <a:lnTo>
                      <a:pt x="47" y="122"/>
                    </a:lnTo>
                    <a:lnTo>
                      <a:pt x="55" y="109"/>
                    </a:lnTo>
                    <a:lnTo>
                      <a:pt x="61" y="98"/>
                    </a:lnTo>
                    <a:lnTo>
                      <a:pt x="68" y="87"/>
                    </a:lnTo>
                    <a:lnTo>
                      <a:pt x="76" y="76"/>
                    </a:lnTo>
                    <a:lnTo>
                      <a:pt x="84" y="66"/>
                    </a:lnTo>
                    <a:lnTo>
                      <a:pt x="92" y="57"/>
                    </a:lnTo>
                    <a:lnTo>
                      <a:pt x="101" y="49"/>
                    </a:lnTo>
                    <a:lnTo>
                      <a:pt x="109" y="40"/>
                    </a:lnTo>
                    <a:lnTo>
                      <a:pt x="119" y="33"/>
                    </a:lnTo>
                    <a:lnTo>
                      <a:pt x="128" y="27"/>
                    </a:lnTo>
                    <a:lnTo>
                      <a:pt x="137" y="20"/>
                    </a:lnTo>
                    <a:lnTo>
                      <a:pt x="147" y="15"/>
                    </a:lnTo>
                    <a:lnTo>
                      <a:pt x="157" y="11"/>
                    </a:lnTo>
                    <a:lnTo>
                      <a:pt x="167" y="7"/>
                    </a:lnTo>
                    <a:lnTo>
                      <a:pt x="177" y="4"/>
                    </a:lnTo>
                    <a:lnTo>
                      <a:pt x="188" y="2"/>
                    </a:lnTo>
                    <a:lnTo>
                      <a:pt x="198" y="1"/>
                    </a:lnTo>
                    <a:lnTo>
                      <a:pt x="210" y="0"/>
                    </a:lnTo>
                    <a:lnTo>
                      <a:pt x="220" y="1"/>
                    </a:lnTo>
                    <a:lnTo>
                      <a:pt x="231" y="2"/>
                    </a:lnTo>
                    <a:lnTo>
                      <a:pt x="241" y="4"/>
                    </a:lnTo>
                    <a:lnTo>
                      <a:pt x="251" y="7"/>
                    </a:lnTo>
                    <a:lnTo>
                      <a:pt x="261" y="11"/>
                    </a:lnTo>
                    <a:lnTo>
                      <a:pt x="270" y="15"/>
                    </a:lnTo>
                    <a:lnTo>
                      <a:pt x="281" y="20"/>
                    </a:lnTo>
                    <a:lnTo>
                      <a:pt x="290" y="27"/>
                    </a:lnTo>
                    <a:lnTo>
                      <a:pt x="299" y="33"/>
                    </a:lnTo>
                    <a:lnTo>
                      <a:pt x="308" y="40"/>
                    </a:lnTo>
                    <a:lnTo>
                      <a:pt x="316" y="49"/>
                    </a:lnTo>
                    <a:lnTo>
                      <a:pt x="325" y="57"/>
                    </a:lnTo>
                    <a:lnTo>
                      <a:pt x="333" y="66"/>
                    </a:lnTo>
                    <a:lnTo>
                      <a:pt x="342" y="76"/>
                    </a:lnTo>
                    <a:lnTo>
                      <a:pt x="349" y="87"/>
                    </a:lnTo>
                    <a:lnTo>
                      <a:pt x="356" y="98"/>
                    </a:lnTo>
                    <a:lnTo>
                      <a:pt x="363" y="109"/>
                    </a:lnTo>
                    <a:lnTo>
                      <a:pt x="370" y="122"/>
                    </a:lnTo>
                    <a:lnTo>
                      <a:pt x="376" y="134"/>
                    </a:lnTo>
                    <a:lnTo>
                      <a:pt x="381" y="147"/>
                    </a:lnTo>
                    <a:lnTo>
                      <a:pt x="387" y="160"/>
                    </a:lnTo>
                    <a:lnTo>
                      <a:pt x="392" y="175"/>
                    </a:lnTo>
                    <a:lnTo>
                      <a:pt x="397" y="190"/>
                    </a:lnTo>
                    <a:lnTo>
                      <a:pt x="401" y="204"/>
                    </a:lnTo>
                    <a:lnTo>
                      <a:pt x="404" y="219"/>
                    </a:lnTo>
                    <a:lnTo>
                      <a:pt x="408" y="235"/>
                    </a:lnTo>
                    <a:lnTo>
                      <a:pt x="411" y="250"/>
                    </a:lnTo>
                    <a:lnTo>
                      <a:pt x="413" y="267"/>
                    </a:lnTo>
                    <a:lnTo>
                      <a:pt x="415" y="284"/>
                    </a:lnTo>
                    <a:lnTo>
                      <a:pt x="416" y="301"/>
                    </a:lnTo>
                    <a:lnTo>
                      <a:pt x="417" y="317"/>
                    </a:lnTo>
                    <a:lnTo>
                      <a:pt x="418" y="334"/>
                    </a:lnTo>
                    <a:lnTo>
                      <a:pt x="417" y="352"/>
                    </a:lnTo>
                    <a:lnTo>
                      <a:pt x="416" y="368"/>
                    </a:lnTo>
                    <a:lnTo>
                      <a:pt x="415" y="385"/>
                    </a:lnTo>
                    <a:lnTo>
                      <a:pt x="413" y="402"/>
                    </a:lnTo>
                    <a:lnTo>
                      <a:pt x="411" y="419"/>
                    </a:lnTo>
                    <a:lnTo>
                      <a:pt x="408" y="434"/>
                    </a:lnTo>
                    <a:lnTo>
                      <a:pt x="404" y="450"/>
                    </a:lnTo>
                    <a:lnTo>
                      <a:pt x="401" y="465"/>
                    </a:lnTo>
                    <a:lnTo>
                      <a:pt x="397" y="480"/>
                    </a:lnTo>
                    <a:lnTo>
                      <a:pt x="392" y="494"/>
                    </a:lnTo>
                    <a:lnTo>
                      <a:pt x="387" y="508"/>
                    </a:lnTo>
                    <a:lnTo>
                      <a:pt x="381" y="522"/>
                    </a:lnTo>
                    <a:lnTo>
                      <a:pt x="376" y="535"/>
                    </a:lnTo>
                    <a:lnTo>
                      <a:pt x="370" y="548"/>
                    </a:lnTo>
                    <a:lnTo>
                      <a:pt x="363" y="560"/>
                    </a:lnTo>
                    <a:lnTo>
                      <a:pt x="356" y="571"/>
                    </a:lnTo>
                    <a:lnTo>
                      <a:pt x="349" y="583"/>
                    </a:lnTo>
                    <a:lnTo>
                      <a:pt x="342" y="593"/>
                    </a:lnTo>
                    <a:lnTo>
                      <a:pt x="333" y="604"/>
                    </a:lnTo>
                    <a:lnTo>
                      <a:pt x="325" y="613"/>
                    </a:lnTo>
                    <a:lnTo>
                      <a:pt x="316" y="621"/>
                    </a:lnTo>
                    <a:lnTo>
                      <a:pt x="308" y="630"/>
                    </a:lnTo>
                    <a:lnTo>
                      <a:pt x="299" y="637"/>
                    </a:lnTo>
                    <a:lnTo>
                      <a:pt x="290" y="643"/>
                    </a:lnTo>
                    <a:lnTo>
                      <a:pt x="281" y="650"/>
                    </a:lnTo>
                    <a:lnTo>
                      <a:pt x="270" y="655"/>
                    </a:lnTo>
                    <a:lnTo>
                      <a:pt x="261" y="659"/>
                    </a:lnTo>
                    <a:lnTo>
                      <a:pt x="251" y="663"/>
                    </a:lnTo>
                    <a:lnTo>
                      <a:pt x="241" y="666"/>
                    </a:lnTo>
                    <a:lnTo>
                      <a:pt x="231" y="668"/>
                    </a:lnTo>
                    <a:lnTo>
                      <a:pt x="220" y="669"/>
                    </a:lnTo>
                    <a:lnTo>
                      <a:pt x="210" y="669"/>
                    </a:lnTo>
                    <a:close/>
                  </a:path>
                </a:pathLst>
              </a:custGeom>
              <a:solidFill>
                <a:srgbClr val="000000"/>
              </a:solidFill>
              <a:ln w="9525">
                <a:noFill/>
                <a:round/>
                <a:headEnd/>
                <a:tailEnd/>
              </a:ln>
            </p:spPr>
            <p:txBody>
              <a:bodyPr/>
              <a:lstStyle/>
              <a:p>
                <a:endParaRPr lang="en-US"/>
              </a:p>
            </p:txBody>
          </p:sp>
          <p:sp>
            <p:nvSpPr>
              <p:cNvPr id="14543" name="Freeform 220"/>
              <p:cNvSpPr>
                <a:spLocks/>
              </p:cNvSpPr>
              <p:nvPr/>
            </p:nvSpPr>
            <p:spPr bwMode="auto">
              <a:xfrm>
                <a:off x="4612" y="2356"/>
                <a:ext cx="14" cy="9"/>
              </a:xfrm>
              <a:custGeom>
                <a:avLst/>
                <a:gdLst>
                  <a:gd name="T0" fmla="*/ 112 w 112"/>
                  <a:gd name="T1" fmla="*/ 0 h 68"/>
                  <a:gd name="T2" fmla="*/ 0 w 112"/>
                  <a:gd name="T3" fmla="*/ 0 h 68"/>
                  <a:gd name="T4" fmla="*/ 84 w 112"/>
                  <a:gd name="T5" fmla="*/ 68 h 68"/>
                  <a:gd name="T6" fmla="*/ 112 w 112"/>
                  <a:gd name="T7" fmla="*/ 0 h 68"/>
                  <a:gd name="T8" fmla="*/ 112 w 112"/>
                  <a:gd name="T9" fmla="*/ 0 h 68"/>
                  <a:gd name="T10" fmla="*/ 0 60000 65536"/>
                  <a:gd name="T11" fmla="*/ 0 60000 65536"/>
                  <a:gd name="T12" fmla="*/ 0 60000 65536"/>
                  <a:gd name="T13" fmla="*/ 0 60000 65536"/>
                  <a:gd name="T14" fmla="*/ 0 60000 65536"/>
                  <a:gd name="T15" fmla="*/ 0 w 112"/>
                  <a:gd name="T16" fmla="*/ 0 h 68"/>
                  <a:gd name="T17" fmla="*/ 112 w 112"/>
                  <a:gd name="T18" fmla="*/ 68 h 68"/>
                </a:gdLst>
                <a:ahLst/>
                <a:cxnLst>
                  <a:cxn ang="T10">
                    <a:pos x="T0" y="T1"/>
                  </a:cxn>
                  <a:cxn ang="T11">
                    <a:pos x="T2" y="T3"/>
                  </a:cxn>
                  <a:cxn ang="T12">
                    <a:pos x="T4" y="T5"/>
                  </a:cxn>
                  <a:cxn ang="T13">
                    <a:pos x="T6" y="T7"/>
                  </a:cxn>
                  <a:cxn ang="T14">
                    <a:pos x="T8" y="T9"/>
                  </a:cxn>
                </a:cxnLst>
                <a:rect l="T15" t="T16" r="T17" b="T18"/>
                <a:pathLst>
                  <a:path w="112" h="68">
                    <a:moveTo>
                      <a:pt x="112" y="0"/>
                    </a:moveTo>
                    <a:lnTo>
                      <a:pt x="0" y="0"/>
                    </a:lnTo>
                    <a:lnTo>
                      <a:pt x="84" y="68"/>
                    </a:lnTo>
                    <a:lnTo>
                      <a:pt x="112" y="0"/>
                    </a:lnTo>
                    <a:close/>
                  </a:path>
                </a:pathLst>
              </a:custGeom>
              <a:solidFill>
                <a:srgbClr val="000000"/>
              </a:solidFill>
              <a:ln w="9525">
                <a:noFill/>
                <a:round/>
                <a:headEnd/>
                <a:tailEnd/>
              </a:ln>
            </p:spPr>
            <p:txBody>
              <a:bodyPr/>
              <a:lstStyle/>
              <a:p>
                <a:endParaRPr lang="en-US"/>
              </a:p>
            </p:txBody>
          </p:sp>
          <p:sp>
            <p:nvSpPr>
              <p:cNvPr id="14544" name="Freeform 221"/>
              <p:cNvSpPr>
                <a:spLocks/>
              </p:cNvSpPr>
              <p:nvPr/>
            </p:nvSpPr>
            <p:spPr bwMode="auto">
              <a:xfrm>
                <a:off x="4582" y="2356"/>
                <a:ext cx="54" cy="85"/>
              </a:xfrm>
              <a:custGeom>
                <a:avLst/>
                <a:gdLst>
                  <a:gd name="T0" fmla="*/ 192 w 427"/>
                  <a:gd name="T1" fmla="*/ 678 h 679"/>
                  <a:gd name="T2" fmla="*/ 161 w 427"/>
                  <a:gd name="T3" fmla="*/ 668 h 679"/>
                  <a:gd name="T4" fmla="*/ 130 w 427"/>
                  <a:gd name="T5" fmla="*/ 653 h 679"/>
                  <a:gd name="T6" fmla="*/ 103 w 427"/>
                  <a:gd name="T7" fmla="*/ 631 h 679"/>
                  <a:gd name="T8" fmla="*/ 78 w 427"/>
                  <a:gd name="T9" fmla="*/ 602 h 679"/>
                  <a:gd name="T10" fmla="*/ 56 w 427"/>
                  <a:gd name="T11" fmla="*/ 568 h 679"/>
                  <a:gd name="T12" fmla="*/ 37 w 427"/>
                  <a:gd name="T13" fmla="*/ 530 h 679"/>
                  <a:gd name="T14" fmla="*/ 21 w 427"/>
                  <a:gd name="T15" fmla="*/ 487 h 679"/>
                  <a:gd name="T16" fmla="*/ 10 w 427"/>
                  <a:gd name="T17" fmla="*/ 441 h 679"/>
                  <a:gd name="T18" fmla="*/ 3 w 427"/>
                  <a:gd name="T19" fmla="*/ 392 h 679"/>
                  <a:gd name="T20" fmla="*/ 0 w 427"/>
                  <a:gd name="T21" fmla="*/ 340 h 679"/>
                  <a:gd name="T22" fmla="*/ 1 w 427"/>
                  <a:gd name="T23" fmla="*/ 306 h 679"/>
                  <a:gd name="T24" fmla="*/ 7 w 427"/>
                  <a:gd name="T25" fmla="*/ 255 h 679"/>
                  <a:gd name="T26" fmla="*/ 17 w 427"/>
                  <a:gd name="T27" fmla="*/ 208 h 679"/>
                  <a:gd name="T28" fmla="*/ 31 w 427"/>
                  <a:gd name="T29" fmla="*/ 165 h 679"/>
                  <a:gd name="T30" fmla="*/ 49 w 427"/>
                  <a:gd name="T31" fmla="*/ 125 h 679"/>
                  <a:gd name="T32" fmla="*/ 71 w 427"/>
                  <a:gd name="T33" fmla="*/ 89 h 679"/>
                  <a:gd name="T34" fmla="*/ 95 w 427"/>
                  <a:gd name="T35" fmla="*/ 59 h 679"/>
                  <a:gd name="T36" fmla="*/ 121 w 427"/>
                  <a:gd name="T37" fmla="*/ 34 h 679"/>
                  <a:gd name="T38" fmla="*/ 150 w 427"/>
                  <a:gd name="T39" fmla="*/ 16 h 679"/>
                  <a:gd name="T40" fmla="*/ 182 w 427"/>
                  <a:gd name="T41" fmla="*/ 5 h 679"/>
                  <a:gd name="T42" fmla="*/ 214 w 427"/>
                  <a:gd name="T43" fmla="*/ 0 h 679"/>
                  <a:gd name="T44" fmla="*/ 235 w 427"/>
                  <a:gd name="T45" fmla="*/ 3 h 679"/>
                  <a:gd name="T46" fmla="*/ 266 w 427"/>
                  <a:gd name="T47" fmla="*/ 12 h 679"/>
                  <a:gd name="T48" fmla="*/ 296 w 427"/>
                  <a:gd name="T49" fmla="*/ 28 h 679"/>
                  <a:gd name="T50" fmla="*/ 324 w 427"/>
                  <a:gd name="T51" fmla="*/ 50 h 679"/>
                  <a:gd name="T52" fmla="*/ 349 w 427"/>
                  <a:gd name="T53" fmla="*/ 79 h 679"/>
                  <a:gd name="T54" fmla="*/ 371 w 427"/>
                  <a:gd name="T55" fmla="*/ 112 h 679"/>
                  <a:gd name="T56" fmla="*/ 390 w 427"/>
                  <a:gd name="T57" fmla="*/ 151 h 679"/>
                  <a:gd name="T58" fmla="*/ 405 w 427"/>
                  <a:gd name="T59" fmla="*/ 193 h 679"/>
                  <a:gd name="T60" fmla="*/ 416 w 427"/>
                  <a:gd name="T61" fmla="*/ 240 h 679"/>
                  <a:gd name="T62" fmla="*/ 423 w 427"/>
                  <a:gd name="T63" fmla="*/ 289 h 679"/>
                  <a:gd name="T64" fmla="*/ 427 w 427"/>
                  <a:gd name="T65" fmla="*/ 340 h 679"/>
                  <a:gd name="T66" fmla="*/ 424 w 427"/>
                  <a:gd name="T67" fmla="*/ 376 h 679"/>
                  <a:gd name="T68" fmla="*/ 419 w 427"/>
                  <a:gd name="T69" fmla="*/ 425 h 679"/>
                  <a:gd name="T70" fmla="*/ 410 w 427"/>
                  <a:gd name="T71" fmla="*/ 473 h 679"/>
                  <a:gd name="T72" fmla="*/ 395 w 427"/>
                  <a:gd name="T73" fmla="*/ 517 h 679"/>
                  <a:gd name="T74" fmla="*/ 377 w 427"/>
                  <a:gd name="T75" fmla="*/ 556 h 679"/>
                  <a:gd name="T76" fmla="*/ 356 w 427"/>
                  <a:gd name="T77" fmla="*/ 591 h 679"/>
                  <a:gd name="T78" fmla="*/ 332 w 427"/>
                  <a:gd name="T79" fmla="*/ 621 h 679"/>
                  <a:gd name="T80" fmla="*/ 305 w 427"/>
                  <a:gd name="T81" fmla="*/ 646 h 679"/>
                  <a:gd name="T82" fmla="*/ 277 w 427"/>
                  <a:gd name="T83" fmla="*/ 664 h 679"/>
                  <a:gd name="T84" fmla="*/ 245 w 427"/>
                  <a:gd name="T85" fmla="*/ 676 h 679"/>
                  <a:gd name="T86" fmla="*/ 214 w 427"/>
                  <a:gd name="T87" fmla="*/ 679 h 67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7"/>
                  <a:gd name="T133" fmla="*/ 0 h 679"/>
                  <a:gd name="T134" fmla="*/ 427 w 427"/>
                  <a:gd name="T135" fmla="*/ 679 h 67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7" h="679">
                    <a:moveTo>
                      <a:pt x="214" y="679"/>
                    </a:moveTo>
                    <a:lnTo>
                      <a:pt x="202" y="679"/>
                    </a:lnTo>
                    <a:lnTo>
                      <a:pt x="192" y="678"/>
                    </a:lnTo>
                    <a:lnTo>
                      <a:pt x="182" y="676"/>
                    </a:lnTo>
                    <a:lnTo>
                      <a:pt x="171" y="672"/>
                    </a:lnTo>
                    <a:lnTo>
                      <a:pt x="161" y="668"/>
                    </a:lnTo>
                    <a:lnTo>
                      <a:pt x="150" y="664"/>
                    </a:lnTo>
                    <a:lnTo>
                      <a:pt x="141" y="659"/>
                    </a:lnTo>
                    <a:lnTo>
                      <a:pt x="130" y="653"/>
                    </a:lnTo>
                    <a:lnTo>
                      <a:pt x="121" y="646"/>
                    </a:lnTo>
                    <a:lnTo>
                      <a:pt x="112" y="638"/>
                    </a:lnTo>
                    <a:lnTo>
                      <a:pt x="103" y="631"/>
                    </a:lnTo>
                    <a:lnTo>
                      <a:pt x="95" y="621"/>
                    </a:lnTo>
                    <a:lnTo>
                      <a:pt x="86" y="612"/>
                    </a:lnTo>
                    <a:lnTo>
                      <a:pt x="78" y="602"/>
                    </a:lnTo>
                    <a:lnTo>
                      <a:pt x="71" y="591"/>
                    </a:lnTo>
                    <a:lnTo>
                      <a:pt x="63" y="580"/>
                    </a:lnTo>
                    <a:lnTo>
                      <a:pt x="56" y="568"/>
                    </a:lnTo>
                    <a:lnTo>
                      <a:pt x="49" y="556"/>
                    </a:lnTo>
                    <a:lnTo>
                      <a:pt x="42" y="543"/>
                    </a:lnTo>
                    <a:lnTo>
                      <a:pt x="37" y="530"/>
                    </a:lnTo>
                    <a:lnTo>
                      <a:pt x="31" y="517"/>
                    </a:lnTo>
                    <a:lnTo>
                      <a:pt x="26" y="502"/>
                    </a:lnTo>
                    <a:lnTo>
                      <a:pt x="21" y="487"/>
                    </a:lnTo>
                    <a:lnTo>
                      <a:pt x="17" y="473"/>
                    </a:lnTo>
                    <a:lnTo>
                      <a:pt x="13" y="457"/>
                    </a:lnTo>
                    <a:lnTo>
                      <a:pt x="10" y="441"/>
                    </a:lnTo>
                    <a:lnTo>
                      <a:pt x="7" y="425"/>
                    </a:lnTo>
                    <a:lnTo>
                      <a:pt x="5" y="409"/>
                    </a:lnTo>
                    <a:lnTo>
                      <a:pt x="3" y="392"/>
                    </a:lnTo>
                    <a:lnTo>
                      <a:pt x="1" y="376"/>
                    </a:lnTo>
                    <a:lnTo>
                      <a:pt x="0" y="358"/>
                    </a:lnTo>
                    <a:lnTo>
                      <a:pt x="0" y="340"/>
                    </a:lnTo>
                    <a:lnTo>
                      <a:pt x="0" y="323"/>
                    </a:lnTo>
                    <a:lnTo>
                      <a:pt x="1" y="306"/>
                    </a:lnTo>
                    <a:lnTo>
                      <a:pt x="3" y="289"/>
                    </a:lnTo>
                    <a:lnTo>
                      <a:pt x="5" y="272"/>
                    </a:lnTo>
                    <a:lnTo>
                      <a:pt x="7" y="255"/>
                    </a:lnTo>
                    <a:lnTo>
                      <a:pt x="10" y="240"/>
                    </a:lnTo>
                    <a:lnTo>
                      <a:pt x="13" y="224"/>
                    </a:lnTo>
                    <a:lnTo>
                      <a:pt x="17" y="208"/>
                    </a:lnTo>
                    <a:lnTo>
                      <a:pt x="21" y="193"/>
                    </a:lnTo>
                    <a:lnTo>
                      <a:pt x="26" y="178"/>
                    </a:lnTo>
                    <a:lnTo>
                      <a:pt x="31" y="165"/>
                    </a:lnTo>
                    <a:lnTo>
                      <a:pt x="37" y="151"/>
                    </a:lnTo>
                    <a:lnTo>
                      <a:pt x="42" y="137"/>
                    </a:lnTo>
                    <a:lnTo>
                      <a:pt x="49" y="125"/>
                    </a:lnTo>
                    <a:lnTo>
                      <a:pt x="56" y="112"/>
                    </a:lnTo>
                    <a:lnTo>
                      <a:pt x="63" y="100"/>
                    </a:lnTo>
                    <a:lnTo>
                      <a:pt x="71" y="89"/>
                    </a:lnTo>
                    <a:lnTo>
                      <a:pt x="78" y="79"/>
                    </a:lnTo>
                    <a:lnTo>
                      <a:pt x="86" y="68"/>
                    </a:lnTo>
                    <a:lnTo>
                      <a:pt x="95" y="59"/>
                    </a:lnTo>
                    <a:lnTo>
                      <a:pt x="103" y="50"/>
                    </a:lnTo>
                    <a:lnTo>
                      <a:pt x="112" y="42"/>
                    </a:lnTo>
                    <a:lnTo>
                      <a:pt x="121" y="34"/>
                    </a:lnTo>
                    <a:lnTo>
                      <a:pt x="130" y="28"/>
                    </a:lnTo>
                    <a:lnTo>
                      <a:pt x="141" y="21"/>
                    </a:lnTo>
                    <a:lnTo>
                      <a:pt x="150" y="16"/>
                    </a:lnTo>
                    <a:lnTo>
                      <a:pt x="161" y="12"/>
                    </a:lnTo>
                    <a:lnTo>
                      <a:pt x="171" y="8"/>
                    </a:lnTo>
                    <a:lnTo>
                      <a:pt x="182" y="5"/>
                    </a:lnTo>
                    <a:lnTo>
                      <a:pt x="192" y="3"/>
                    </a:lnTo>
                    <a:lnTo>
                      <a:pt x="202" y="1"/>
                    </a:lnTo>
                    <a:lnTo>
                      <a:pt x="214" y="0"/>
                    </a:lnTo>
                    <a:lnTo>
                      <a:pt x="224" y="1"/>
                    </a:lnTo>
                    <a:lnTo>
                      <a:pt x="235" y="3"/>
                    </a:lnTo>
                    <a:lnTo>
                      <a:pt x="245" y="5"/>
                    </a:lnTo>
                    <a:lnTo>
                      <a:pt x="256" y="8"/>
                    </a:lnTo>
                    <a:lnTo>
                      <a:pt x="266" y="12"/>
                    </a:lnTo>
                    <a:lnTo>
                      <a:pt x="277" y="16"/>
                    </a:lnTo>
                    <a:lnTo>
                      <a:pt x="286" y="21"/>
                    </a:lnTo>
                    <a:lnTo>
                      <a:pt x="296" y="28"/>
                    </a:lnTo>
                    <a:lnTo>
                      <a:pt x="305" y="34"/>
                    </a:lnTo>
                    <a:lnTo>
                      <a:pt x="315" y="42"/>
                    </a:lnTo>
                    <a:lnTo>
                      <a:pt x="324" y="50"/>
                    </a:lnTo>
                    <a:lnTo>
                      <a:pt x="332" y="59"/>
                    </a:lnTo>
                    <a:lnTo>
                      <a:pt x="341" y="68"/>
                    </a:lnTo>
                    <a:lnTo>
                      <a:pt x="349" y="79"/>
                    </a:lnTo>
                    <a:lnTo>
                      <a:pt x="356" y="89"/>
                    </a:lnTo>
                    <a:lnTo>
                      <a:pt x="364" y="100"/>
                    </a:lnTo>
                    <a:lnTo>
                      <a:pt x="371" y="112"/>
                    </a:lnTo>
                    <a:lnTo>
                      <a:pt x="377" y="125"/>
                    </a:lnTo>
                    <a:lnTo>
                      <a:pt x="384" y="137"/>
                    </a:lnTo>
                    <a:lnTo>
                      <a:pt x="390" y="151"/>
                    </a:lnTo>
                    <a:lnTo>
                      <a:pt x="395" y="165"/>
                    </a:lnTo>
                    <a:lnTo>
                      <a:pt x="400" y="178"/>
                    </a:lnTo>
                    <a:lnTo>
                      <a:pt x="405" y="193"/>
                    </a:lnTo>
                    <a:lnTo>
                      <a:pt x="410" y="208"/>
                    </a:lnTo>
                    <a:lnTo>
                      <a:pt x="413" y="224"/>
                    </a:lnTo>
                    <a:lnTo>
                      <a:pt x="416" y="240"/>
                    </a:lnTo>
                    <a:lnTo>
                      <a:pt x="419" y="255"/>
                    </a:lnTo>
                    <a:lnTo>
                      <a:pt x="421" y="272"/>
                    </a:lnTo>
                    <a:lnTo>
                      <a:pt x="423" y="289"/>
                    </a:lnTo>
                    <a:lnTo>
                      <a:pt x="424" y="306"/>
                    </a:lnTo>
                    <a:lnTo>
                      <a:pt x="425" y="323"/>
                    </a:lnTo>
                    <a:lnTo>
                      <a:pt x="427" y="340"/>
                    </a:lnTo>
                    <a:lnTo>
                      <a:pt x="425" y="358"/>
                    </a:lnTo>
                    <a:lnTo>
                      <a:pt x="424" y="376"/>
                    </a:lnTo>
                    <a:lnTo>
                      <a:pt x="423" y="392"/>
                    </a:lnTo>
                    <a:lnTo>
                      <a:pt x="421" y="409"/>
                    </a:lnTo>
                    <a:lnTo>
                      <a:pt x="419" y="425"/>
                    </a:lnTo>
                    <a:lnTo>
                      <a:pt x="416" y="441"/>
                    </a:lnTo>
                    <a:lnTo>
                      <a:pt x="413" y="457"/>
                    </a:lnTo>
                    <a:lnTo>
                      <a:pt x="410" y="473"/>
                    </a:lnTo>
                    <a:lnTo>
                      <a:pt x="405" y="487"/>
                    </a:lnTo>
                    <a:lnTo>
                      <a:pt x="400" y="502"/>
                    </a:lnTo>
                    <a:lnTo>
                      <a:pt x="395" y="517"/>
                    </a:lnTo>
                    <a:lnTo>
                      <a:pt x="390" y="530"/>
                    </a:lnTo>
                    <a:lnTo>
                      <a:pt x="384" y="543"/>
                    </a:lnTo>
                    <a:lnTo>
                      <a:pt x="377" y="556"/>
                    </a:lnTo>
                    <a:lnTo>
                      <a:pt x="371" y="568"/>
                    </a:lnTo>
                    <a:lnTo>
                      <a:pt x="364" y="580"/>
                    </a:lnTo>
                    <a:lnTo>
                      <a:pt x="356" y="591"/>
                    </a:lnTo>
                    <a:lnTo>
                      <a:pt x="349" y="602"/>
                    </a:lnTo>
                    <a:lnTo>
                      <a:pt x="341" y="612"/>
                    </a:lnTo>
                    <a:lnTo>
                      <a:pt x="332" y="621"/>
                    </a:lnTo>
                    <a:lnTo>
                      <a:pt x="324" y="631"/>
                    </a:lnTo>
                    <a:lnTo>
                      <a:pt x="315" y="638"/>
                    </a:lnTo>
                    <a:lnTo>
                      <a:pt x="305" y="646"/>
                    </a:lnTo>
                    <a:lnTo>
                      <a:pt x="296" y="653"/>
                    </a:lnTo>
                    <a:lnTo>
                      <a:pt x="286" y="659"/>
                    </a:lnTo>
                    <a:lnTo>
                      <a:pt x="277" y="664"/>
                    </a:lnTo>
                    <a:lnTo>
                      <a:pt x="266" y="668"/>
                    </a:lnTo>
                    <a:lnTo>
                      <a:pt x="256" y="672"/>
                    </a:lnTo>
                    <a:lnTo>
                      <a:pt x="245" y="676"/>
                    </a:lnTo>
                    <a:lnTo>
                      <a:pt x="235" y="678"/>
                    </a:lnTo>
                    <a:lnTo>
                      <a:pt x="224" y="679"/>
                    </a:lnTo>
                    <a:lnTo>
                      <a:pt x="214" y="679"/>
                    </a:lnTo>
                    <a:close/>
                  </a:path>
                </a:pathLst>
              </a:custGeom>
              <a:solidFill>
                <a:srgbClr val="333333"/>
              </a:solidFill>
              <a:ln w="9525">
                <a:noFill/>
                <a:round/>
                <a:headEnd/>
                <a:tailEnd/>
              </a:ln>
            </p:spPr>
            <p:txBody>
              <a:bodyPr/>
              <a:lstStyle/>
              <a:p>
                <a:endParaRPr lang="en-US"/>
              </a:p>
            </p:txBody>
          </p:sp>
          <p:sp>
            <p:nvSpPr>
              <p:cNvPr id="14545" name="Freeform 222"/>
              <p:cNvSpPr>
                <a:spLocks/>
              </p:cNvSpPr>
              <p:nvPr/>
            </p:nvSpPr>
            <p:spPr bwMode="auto">
              <a:xfrm>
                <a:off x="4594" y="2373"/>
                <a:ext cx="26" cy="48"/>
              </a:xfrm>
              <a:custGeom>
                <a:avLst/>
                <a:gdLst>
                  <a:gd name="T0" fmla="*/ 94 w 211"/>
                  <a:gd name="T1" fmla="*/ 380 h 380"/>
                  <a:gd name="T2" fmla="*/ 78 w 211"/>
                  <a:gd name="T3" fmla="*/ 375 h 380"/>
                  <a:gd name="T4" fmla="*/ 63 w 211"/>
                  <a:gd name="T5" fmla="*/ 365 h 380"/>
                  <a:gd name="T6" fmla="*/ 50 w 211"/>
                  <a:gd name="T7" fmla="*/ 353 h 380"/>
                  <a:gd name="T8" fmla="*/ 37 w 211"/>
                  <a:gd name="T9" fmla="*/ 336 h 380"/>
                  <a:gd name="T10" fmla="*/ 27 w 211"/>
                  <a:gd name="T11" fmla="*/ 317 h 380"/>
                  <a:gd name="T12" fmla="*/ 17 w 211"/>
                  <a:gd name="T13" fmla="*/ 296 h 380"/>
                  <a:gd name="T14" fmla="*/ 9 w 211"/>
                  <a:gd name="T15" fmla="*/ 272 h 380"/>
                  <a:gd name="T16" fmla="*/ 4 w 211"/>
                  <a:gd name="T17" fmla="*/ 246 h 380"/>
                  <a:gd name="T18" fmla="*/ 1 w 211"/>
                  <a:gd name="T19" fmla="*/ 219 h 380"/>
                  <a:gd name="T20" fmla="*/ 0 w 211"/>
                  <a:gd name="T21" fmla="*/ 190 h 380"/>
                  <a:gd name="T22" fmla="*/ 0 w 211"/>
                  <a:gd name="T23" fmla="*/ 171 h 380"/>
                  <a:gd name="T24" fmla="*/ 3 w 211"/>
                  <a:gd name="T25" fmla="*/ 144 h 380"/>
                  <a:gd name="T26" fmla="*/ 7 w 211"/>
                  <a:gd name="T27" fmla="*/ 117 h 380"/>
                  <a:gd name="T28" fmla="*/ 14 w 211"/>
                  <a:gd name="T29" fmla="*/ 93 h 380"/>
                  <a:gd name="T30" fmla="*/ 23 w 211"/>
                  <a:gd name="T31" fmla="*/ 70 h 380"/>
                  <a:gd name="T32" fmla="*/ 34 w 211"/>
                  <a:gd name="T33" fmla="*/ 51 h 380"/>
                  <a:gd name="T34" fmla="*/ 46 w 211"/>
                  <a:gd name="T35" fmla="*/ 34 h 380"/>
                  <a:gd name="T36" fmla="*/ 59 w 211"/>
                  <a:gd name="T37" fmla="*/ 20 h 380"/>
                  <a:gd name="T38" fmla="*/ 73 w 211"/>
                  <a:gd name="T39" fmla="*/ 10 h 380"/>
                  <a:gd name="T40" fmla="*/ 89 w 211"/>
                  <a:gd name="T41" fmla="*/ 4 h 380"/>
                  <a:gd name="T42" fmla="*/ 105 w 211"/>
                  <a:gd name="T43" fmla="*/ 0 h 380"/>
                  <a:gd name="T44" fmla="*/ 116 w 211"/>
                  <a:gd name="T45" fmla="*/ 1 h 380"/>
                  <a:gd name="T46" fmla="*/ 132 w 211"/>
                  <a:gd name="T47" fmla="*/ 7 h 380"/>
                  <a:gd name="T48" fmla="*/ 146 w 211"/>
                  <a:gd name="T49" fmla="*/ 16 h 380"/>
                  <a:gd name="T50" fmla="*/ 160 w 211"/>
                  <a:gd name="T51" fmla="*/ 29 h 380"/>
                  <a:gd name="T52" fmla="*/ 172 w 211"/>
                  <a:gd name="T53" fmla="*/ 44 h 380"/>
                  <a:gd name="T54" fmla="*/ 183 w 211"/>
                  <a:gd name="T55" fmla="*/ 64 h 380"/>
                  <a:gd name="T56" fmla="*/ 192 w 211"/>
                  <a:gd name="T57" fmla="*/ 85 h 380"/>
                  <a:gd name="T58" fmla="*/ 201 w 211"/>
                  <a:gd name="T59" fmla="*/ 109 h 380"/>
                  <a:gd name="T60" fmla="*/ 206 w 211"/>
                  <a:gd name="T61" fmla="*/ 134 h 380"/>
                  <a:gd name="T62" fmla="*/ 209 w 211"/>
                  <a:gd name="T63" fmla="*/ 161 h 380"/>
                  <a:gd name="T64" fmla="*/ 211 w 211"/>
                  <a:gd name="T65" fmla="*/ 190 h 380"/>
                  <a:gd name="T66" fmla="*/ 210 w 211"/>
                  <a:gd name="T67" fmla="*/ 209 h 380"/>
                  <a:gd name="T68" fmla="*/ 207 w 211"/>
                  <a:gd name="T69" fmla="*/ 237 h 380"/>
                  <a:gd name="T70" fmla="*/ 203 w 211"/>
                  <a:gd name="T71" fmla="*/ 264 h 380"/>
                  <a:gd name="T72" fmla="*/ 195 w 211"/>
                  <a:gd name="T73" fmla="*/ 288 h 380"/>
                  <a:gd name="T74" fmla="*/ 187 w 211"/>
                  <a:gd name="T75" fmla="*/ 311 h 380"/>
                  <a:gd name="T76" fmla="*/ 175 w 211"/>
                  <a:gd name="T77" fmla="*/ 331 h 380"/>
                  <a:gd name="T78" fmla="*/ 164 w 211"/>
                  <a:gd name="T79" fmla="*/ 347 h 380"/>
                  <a:gd name="T80" fmla="*/ 150 w 211"/>
                  <a:gd name="T81" fmla="*/ 361 h 380"/>
                  <a:gd name="T82" fmla="*/ 137 w 211"/>
                  <a:gd name="T83" fmla="*/ 371 h 380"/>
                  <a:gd name="T84" fmla="*/ 121 w 211"/>
                  <a:gd name="T85" fmla="*/ 378 h 380"/>
                  <a:gd name="T86" fmla="*/ 105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5" y="380"/>
                    </a:moveTo>
                    <a:lnTo>
                      <a:pt x="99" y="380"/>
                    </a:lnTo>
                    <a:lnTo>
                      <a:pt x="94" y="380"/>
                    </a:lnTo>
                    <a:lnTo>
                      <a:pt x="89" y="378"/>
                    </a:lnTo>
                    <a:lnTo>
                      <a:pt x="83" y="377"/>
                    </a:lnTo>
                    <a:lnTo>
                      <a:pt x="78" y="375"/>
                    </a:lnTo>
                    <a:lnTo>
                      <a:pt x="73" y="371"/>
                    </a:lnTo>
                    <a:lnTo>
                      <a:pt x="69" y="368"/>
                    </a:lnTo>
                    <a:lnTo>
                      <a:pt x="63" y="365"/>
                    </a:lnTo>
                    <a:lnTo>
                      <a:pt x="59" y="361"/>
                    </a:lnTo>
                    <a:lnTo>
                      <a:pt x="54" y="357"/>
                    </a:lnTo>
                    <a:lnTo>
                      <a:pt x="50" y="353"/>
                    </a:lnTo>
                    <a:lnTo>
                      <a:pt x="46" y="347"/>
                    </a:lnTo>
                    <a:lnTo>
                      <a:pt x="41" y="342"/>
                    </a:lnTo>
                    <a:lnTo>
                      <a:pt x="37" y="336"/>
                    </a:lnTo>
                    <a:lnTo>
                      <a:pt x="34" y="331"/>
                    </a:lnTo>
                    <a:lnTo>
                      <a:pt x="30" y="324"/>
                    </a:lnTo>
                    <a:lnTo>
                      <a:pt x="27" y="317"/>
                    </a:lnTo>
                    <a:lnTo>
                      <a:pt x="23" y="311"/>
                    </a:lnTo>
                    <a:lnTo>
                      <a:pt x="21" y="303"/>
                    </a:lnTo>
                    <a:lnTo>
                      <a:pt x="17" y="296"/>
                    </a:lnTo>
                    <a:lnTo>
                      <a:pt x="14" y="288"/>
                    </a:lnTo>
                    <a:lnTo>
                      <a:pt x="12" y="280"/>
                    </a:lnTo>
                    <a:lnTo>
                      <a:pt x="9" y="272"/>
                    </a:lnTo>
                    <a:lnTo>
                      <a:pt x="7" y="264"/>
                    </a:lnTo>
                    <a:lnTo>
                      <a:pt x="6" y="254"/>
                    </a:lnTo>
                    <a:lnTo>
                      <a:pt x="4" y="246"/>
                    </a:lnTo>
                    <a:lnTo>
                      <a:pt x="3" y="237"/>
                    </a:lnTo>
                    <a:lnTo>
                      <a:pt x="2" y="228"/>
                    </a:lnTo>
                    <a:lnTo>
                      <a:pt x="1" y="219"/>
                    </a:lnTo>
                    <a:lnTo>
                      <a:pt x="0" y="209"/>
                    </a:lnTo>
                    <a:lnTo>
                      <a:pt x="0" y="200"/>
                    </a:lnTo>
                    <a:lnTo>
                      <a:pt x="0" y="190"/>
                    </a:lnTo>
                    <a:lnTo>
                      <a:pt x="0" y="180"/>
                    </a:lnTo>
                    <a:lnTo>
                      <a:pt x="0" y="171"/>
                    </a:lnTo>
                    <a:lnTo>
                      <a:pt x="1" y="161"/>
                    </a:lnTo>
                    <a:lnTo>
                      <a:pt x="2" y="153"/>
                    </a:lnTo>
                    <a:lnTo>
                      <a:pt x="3" y="144"/>
                    </a:lnTo>
                    <a:lnTo>
                      <a:pt x="4" y="134"/>
                    </a:lnTo>
                    <a:lnTo>
                      <a:pt x="6" y="126"/>
                    </a:lnTo>
                    <a:lnTo>
                      <a:pt x="7" y="117"/>
                    </a:lnTo>
                    <a:lnTo>
                      <a:pt x="9" y="109"/>
                    </a:lnTo>
                    <a:lnTo>
                      <a:pt x="12" y="101"/>
                    </a:lnTo>
                    <a:lnTo>
                      <a:pt x="14" y="93"/>
                    </a:lnTo>
                    <a:lnTo>
                      <a:pt x="17" y="85"/>
                    </a:lnTo>
                    <a:lnTo>
                      <a:pt x="21" y="78"/>
                    </a:lnTo>
                    <a:lnTo>
                      <a:pt x="23" y="70"/>
                    </a:lnTo>
                    <a:lnTo>
                      <a:pt x="27" y="64"/>
                    </a:lnTo>
                    <a:lnTo>
                      <a:pt x="30" y="57"/>
                    </a:lnTo>
                    <a:lnTo>
                      <a:pt x="34" y="51"/>
                    </a:lnTo>
                    <a:lnTo>
                      <a:pt x="37" y="44"/>
                    </a:lnTo>
                    <a:lnTo>
                      <a:pt x="41" y="39"/>
                    </a:lnTo>
                    <a:lnTo>
                      <a:pt x="46" y="34"/>
                    </a:lnTo>
                    <a:lnTo>
                      <a:pt x="50" y="29"/>
                    </a:lnTo>
                    <a:lnTo>
                      <a:pt x="54" y="24"/>
                    </a:lnTo>
                    <a:lnTo>
                      <a:pt x="59" y="20"/>
                    </a:lnTo>
                    <a:lnTo>
                      <a:pt x="63" y="16"/>
                    </a:lnTo>
                    <a:lnTo>
                      <a:pt x="69" y="13"/>
                    </a:lnTo>
                    <a:lnTo>
                      <a:pt x="73" y="10"/>
                    </a:lnTo>
                    <a:lnTo>
                      <a:pt x="78" y="7"/>
                    </a:lnTo>
                    <a:lnTo>
                      <a:pt x="83" y="5"/>
                    </a:lnTo>
                    <a:lnTo>
                      <a:pt x="89" y="4"/>
                    </a:lnTo>
                    <a:lnTo>
                      <a:pt x="94" y="1"/>
                    </a:lnTo>
                    <a:lnTo>
                      <a:pt x="99" y="1"/>
                    </a:lnTo>
                    <a:lnTo>
                      <a:pt x="105" y="0"/>
                    </a:lnTo>
                    <a:lnTo>
                      <a:pt x="111" y="1"/>
                    </a:lnTo>
                    <a:lnTo>
                      <a:pt x="116" y="1"/>
                    </a:lnTo>
                    <a:lnTo>
                      <a:pt x="121" y="4"/>
                    </a:lnTo>
                    <a:lnTo>
                      <a:pt x="126" y="5"/>
                    </a:lnTo>
                    <a:lnTo>
                      <a:pt x="132" y="7"/>
                    </a:lnTo>
                    <a:lnTo>
                      <a:pt x="137" y="10"/>
                    </a:lnTo>
                    <a:lnTo>
                      <a:pt x="141" y="13"/>
                    </a:lnTo>
                    <a:lnTo>
                      <a:pt x="146" y="16"/>
                    </a:lnTo>
                    <a:lnTo>
                      <a:pt x="150" y="20"/>
                    </a:lnTo>
                    <a:lnTo>
                      <a:pt x="156" y="24"/>
                    </a:lnTo>
                    <a:lnTo>
                      <a:pt x="160" y="29"/>
                    </a:lnTo>
                    <a:lnTo>
                      <a:pt x="164" y="34"/>
                    </a:lnTo>
                    <a:lnTo>
                      <a:pt x="168" y="39"/>
                    </a:lnTo>
                    <a:lnTo>
                      <a:pt x="172" y="44"/>
                    </a:lnTo>
                    <a:lnTo>
                      <a:pt x="175" y="51"/>
                    </a:lnTo>
                    <a:lnTo>
                      <a:pt x="180" y="57"/>
                    </a:lnTo>
                    <a:lnTo>
                      <a:pt x="183" y="64"/>
                    </a:lnTo>
                    <a:lnTo>
                      <a:pt x="187" y="70"/>
                    </a:lnTo>
                    <a:lnTo>
                      <a:pt x="189" y="78"/>
                    </a:lnTo>
                    <a:lnTo>
                      <a:pt x="192" y="85"/>
                    </a:lnTo>
                    <a:lnTo>
                      <a:pt x="195" y="93"/>
                    </a:lnTo>
                    <a:lnTo>
                      <a:pt x="197" y="101"/>
                    </a:lnTo>
                    <a:lnTo>
                      <a:pt x="201" y="109"/>
                    </a:lnTo>
                    <a:lnTo>
                      <a:pt x="203" y="117"/>
                    </a:lnTo>
                    <a:lnTo>
                      <a:pt x="204" y="126"/>
                    </a:lnTo>
                    <a:lnTo>
                      <a:pt x="206" y="134"/>
                    </a:lnTo>
                    <a:lnTo>
                      <a:pt x="207" y="144"/>
                    </a:lnTo>
                    <a:lnTo>
                      <a:pt x="208" y="153"/>
                    </a:lnTo>
                    <a:lnTo>
                      <a:pt x="209" y="161"/>
                    </a:lnTo>
                    <a:lnTo>
                      <a:pt x="210" y="171"/>
                    </a:lnTo>
                    <a:lnTo>
                      <a:pt x="210" y="180"/>
                    </a:lnTo>
                    <a:lnTo>
                      <a:pt x="211" y="190"/>
                    </a:lnTo>
                    <a:lnTo>
                      <a:pt x="210" y="200"/>
                    </a:lnTo>
                    <a:lnTo>
                      <a:pt x="210" y="209"/>
                    </a:lnTo>
                    <a:lnTo>
                      <a:pt x="209" y="219"/>
                    </a:lnTo>
                    <a:lnTo>
                      <a:pt x="208" y="228"/>
                    </a:lnTo>
                    <a:lnTo>
                      <a:pt x="207" y="237"/>
                    </a:lnTo>
                    <a:lnTo>
                      <a:pt x="206" y="246"/>
                    </a:lnTo>
                    <a:lnTo>
                      <a:pt x="204" y="254"/>
                    </a:lnTo>
                    <a:lnTo>
                      <a:pt x="203" y="264"/>
                    </a:lnTo>
                    <a:lnTo>
                      <a:pt x="201" y="272"/>
                    </a:lnTo>
                    <a:lnTo>
                      <a:pt x="197" y="280"/>
                    </a:lnTo>
                    <a:lnTo>
                      <a:pt x="195" y="288"/>
                    </a:lnTo>
                    <a:lnTo>
                      <a:pt x="192" y="296"/>
                    </a:lnTo>
                    <a:lnTo>
                      <a:pt x="189" y="303"/>
                    </a:lnTo>
                    <a:lnTo>
                      <a:pt x="187" y="311"/>
                    </a:lnTo>
                    <a:lnTo>
                      <a:pt x="183" y="317"/>
                    </a:lnTo>
                    <a:lnTo>
                      <a:pt x="180" y="324"/>
                    </a:lnTo>
                    <a:lnTo>
                      <a:pt x="175" y="331"/>
                    </a:lnTo>
                    <a:lnTo>
                      <a:pt x="172" y="336"/>
                    </a:lnTo>
                    <a:lnTo>
                      <a:pt x="168" y="342"/>
                    </a:lnTo>
                    <a:lnTo>
                      <a:pt x="164" y="347"/>
                    </a:lnTo>
                    <a:lnTo>
                      <a:pt x="160" y="353"/>
                    </a:lnTo>
                    <a:lnTo>
                      <a:pt x="156" y="357"/>
                    </a:lnTo>
                    <a:lnTo>
                      <a:pt x="150" y="361"/>
                    </a:lnTo>
                    <a:lnTo>
                      <a:pt x="146" y="365"/>
                    </a:lnTo>
                    <a:lnTo>
                      <a:pt x="141" y="368"/>
                    </a:lnTo>
                    <a:lnTo>
                      <a:pt x="137" y="371"/>
                    </a:lnTo>
                    <a:lnTo>
                      <a:pt x="132" y="375"/>
                    </a:lnTo>
                    <a:lnTo>
                      <a:pt x="126" y="377"/>
                    </a:lnTo>
                    <a:lnTo>
                      <a:pt x="121" y="378"/>
                    </a:lnTo>
                    <a:lnTo>
                      <a:pt x="116" y="380"/>
                    </a:lnTo>
                    <a:lnTo>
                      <a:pt x="111" y="380"/>
                    </a:lnTo>
                    <a:lnTo>
                      <a:pt x="105" y="380"/>
                    </a:lnTo>
                    <a:close/>
                  </a:path>
                </a:pathLst>
              </a:custGeom>
              <a:solidFill>
                <a:srgbClr val="EDEDED"/>
              </a:solidFill>
              <a:ln w="9525">
                <a:noFill/>
                <a:round/>
                <a:headEnd/>
                <a:tailEnd/>
              </a:ln>
            </p:spPr>
            <p:txBody>
              <a:bodyPr/>
              <a:lstStyle/>
              <a:p>
                <a:endParaRPr lang="en-US"/>
              </a:p>
            </p:txBody>
          </p:sp>
          <p:sp>
            <p:nvSpPr>
              <p:cNvPr id="14546" name="Freeform 223"/>
              <p:cNvSpPr>
                <a:spLocks/>
              </p:cNvSpPr>
              <p:nvPr/>
            </p:nvSpPr>
            <p:spPr bwMode="auto">
              <a:xfrm>
                <a:off x="4606" y="2386"/>
                <a:ext cx="13" cy="23"/>
              </a:xfrm>
              <a:custGeom>
                <a:avLst/>
                <a:gdLst>
                  <a:gd name="T0" fmla="*/ 48 w 108"/>
                  <a:gd name="T1" fmla="*/ 183 h 183"/>
                  <a:gd name="T2" fmla="*/ 41 w 108"/>
                  <a:gd name="T3" fmla="*/ 181 h 183"/>
                  <a:gd name="T4" fmla="*/ 33 w 108"/>
                  <a:gd name="T5" fmla="*/ 176 h 183"/>
                  <a:gd name="T6" fmla="*/ 26 w 108"/>
                  <a:gd name="T7" fmla="*/ 170 h 183"/>
                  <a:gd name="T8" fmla="*/ 20 w 108"/>
                  <a:gd name="T9" fmla="*/ 162 h 183"/>
                  <a:gd name="T10" fmla="*/ 15 w 108"/>
                  <a:gd name="T11" fmla="*/ 153 h 183"/>
                  <a:gd name="T12" fmla="*/ 9 w 108"/>
                  <a:gd name="T13" fmla="*/ 143 h 183"/>
                  <a:gd name="T14" fmla="*/ 5 w 108"/>
                  <a:gd name="T15" fmla="*/ 131 h 183"/>
                  <a:gd name="T16" fmla="*/ 2 w 108"/>
                  <a:gd name="T17" fmla="*/ 119 h 183"/>
                  <a:gd name="T18" fmla="*/ 0 w 108"/>
                  <a:gd name="T19" fmla="*/ 106 h 183"/>
                  <a:gd name="T20" fmla="*/ 0 w 108"/>
                  <a:gd name="T21" fmla="*/ 92 h 183"/>
                  <a:gd name="T22" fmla="*/ 0 w 108"/>
                  <a:gd name="T23" fmla="*/ 83 h 183"/>
                  <a:gd name="T24" fmla="*/ 1 w 108"/>
                  <a:gd name="T25" fmla="*/ 70 h 183"/>
                  <a:gd name="T26" fmla="*/ 4 w 108"/>
                  <a:gd name="T27" fmla="*/ 57 h 183"/>
                  <a:gd name="T28" fmla="*/ 7 w 108"/>
                  <a:gd name="T29" fmla="*/ 46 h 183"/>
                  <a:gd name="T30" fmla="*/ 12 w 108"/>
                  <a:gd name="T31" fmla="*/ 34 h 183"/>
                  <a:gd name="T32" fmla="*/ 18 w 108"/>
                  <a:gd name="T33" fmla="*/ 25 h 183"/>
                  <a:gd name="T34" fmla="*/ 24 w 108"/>
                  <a:gd name="T35" fmla="*/ 16 h 183"/>
                  <a:gd name="T36" fmla="*/ 31 w 108"/>
                  <a:gd name="T37" fmla="*/ 9 h 183"/>
                  <a:gd name="T38" fmla="*/ 39 w 108"/>
                  <a:gd name="T39" fmla="*/ 5 h 183"/>
                  <a:gd name="T40" fmla="*/ 46 w 108"/>
                  <a:gd name="T41" fmla="*/ 2 h 183"/>
                  <a:gd name="T42" fmla="*/ 54 w 108"/>
                  <a:gd name="T43" fmla="*/ 0 h 183"/>
                  <a:gd name="T44" fmla="*/ 60 w 108"/>
                  <a:gd name="T45" fmla="*/ 1 h 183"/>
                  <a:gd name="T46" fmla="*/ 67 w 108"/>
                  <a:gd name="T47" fmla="*/ 3 h 183"/>
                  <a:gd name="T48" fmla="*/ 74 w 108"/>
                  <a:gd name="T49" fmla="*/ 8 h 183"/>
                  <a:gd name="T50" fmla="*/ 81 w 108"/>
                  <a:gd name="T51" fmla="*/ 14 h 183"/>
                  <a:gd name="T52" fmla="*/ 87 w 108"/>
                  <a:gd name="T53" fmla="*/ 22 h 183"/>
                  <a:gd name="T54" fmla="*/ 93 w 108"/>
                  <a:gd name="T55" fmla="*/ 31 h 183"/>
                  <a:gd name="T56" fmla="*/ 97 w 108"/>
                  <a:gd name="T57" fmla="*/ 42 h 183"/>
                  <a:gd name="T58" fmla="*/ 101 w 108"/>
                  <a:gd name="T59" fmla="*/ 53 h 183"/>
                  <a:gd name="T60" fmla="*/ 105 w 108"/>
                  <a:gd name="T61" fmla="*/ 66 h 183"/>
                  <a:gd name="T62" fmla="*/ 107 w 108"/>
                  <a:gd name="T63" fmla="*/ 78 h 183"/>
                  <a:gd name="T64" fmla="*/ 108 w 108"/>
                  <a:gd name="T65" fmla="*/ 92 h 183"/>
                  <a:gd name="T66" fmla="*/ 107 w 108"/>
                  <a:gd name="T67" fmla="*/ 101 h 183"/>
                  <a:gd name="T68" fmla="*/ 106 w 108"/>
                  <a:gd name="T69" fmla="*/ 115 h 183"/>
                  <a:gd name="T70" fmla="*/ 103 w 108"/>
                  <a:gd name="T71" fmla="*/ 127 h 183"/>
                  <a:gd name="T72" fmla="*/ 99 w 108"/>
                  <a:gd name="T73" fmla="*/ 139 h 183"/>
                  <a:gd name="T74" fmla="*/ 94 w 108"/>
                  <a:gd name="T75" fmla="*/ 149 h 183"/>
                  <a:gd name="T76" fmla="*/ 89 w 108"/>
                  <a:gd name="T77" fmla="*/ 160 h 183"/>
                  <a:gd name="T78" fmla="*/ 84 w 108"/>
                  <a:gd name="T79" fmla="*/ 167 h 183"/>
                  <a:gd name="T80" fmla="*/ 76 w 108"/>
                  <a:gd name="T81" fmla="*/ 174 h 183"/>
                  <a:gd name="T82" fmla="*/ 69 w 108"/>
                  <a:gd name="T83" fmla="*/ 178 h 183"/>
                  <a:gd name="T84" fmla="*/ 62 w 108"/>
                  <a:gd name="T85" fmla="*/ 182 h 183"/>
                  <a:gd name="T86" fmla="*/ 54 w 108"/>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8"/>
                  <a:gd name="T133" fmla="*/ 0 h 183"/>
                  <a:gd name="T134" fmla="*/ 108 w 108"/>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8" h="183">
                    <a:moveTo>
                      <a:pt x="54" y="183"/>
                    </a:moveTo>
                    <a:lnTo>
                      <a:pt x="51" y="183"/>
                    </a:lnTo>
                    <a:lnTo>
                      <a:pt x="48" y="183"/>
                    </a:lnTo>
                    <a:lnTo>
                      <a:pt x="46" y="182"/>
                    </a:lnTo>
                    <a:lnTo>
                      <a:pt x="44" y="182"/>
                    </a:lnTo>
                    <a:lnTo>
                      <a:pt x="41" y="181"/>
                    </a:lnTo>
                    <a:lnTo>
                      <a:pt x="39" y="178"/>
                    </a:lnTo>
                    <a:lnTo>
                      <a:pt x="36" y="177"/>
                    </a:lnTo>
                    <a:lnTo>
                      <a:pt x="33" y="176"/>
                    </a:lnTo>
                    <a:lnTo>
                      <a:pt x="31" y="174"/>
                    </a:lnTo>
                    <a:lnTo>
                      <a:pt x="28" y="172"/>
                    </a:lnTo>
                    <a:lnTo>
                      <a:pt x="26" y="170"/>
                    </a:lnTo>
                    <a:lnTo>
                      <a:pt x="24" y="167"/>
                    </a:lnTo>
                    <a:lnTo>
                      <a:pt x="22" y="165"/>
                    </a:lnTo>
                    <a:lnTo>
                      <a:pt x="20" y="162"/>
                    </a:lnTo>
                    <a:lnTo>
                      <a:pt x="18" y="160"/>
                    </a:lnTo>
                    <a:lnTo>
                      <a:pt x="16" y="156"/>
                    </a:lnTo>
                    <a:lnTo>
                      <a:pt x="15" y="153"/>
                    </a:lnTo>
                    <a:lnTo>
                      <a:pt x="12" y="149"/>
                    </a:lnTo>
                    <a:lnTo>
                      <a:pt x="10" y="146"/>
                    </a:lnTo>
                    <a:lnTo>
                      <a:pt x="9" y="143"/>
                    </a:lnTo>
                    <a:lnTo>
                      <a:pt x="7" y="139"/>
                    </a:lnTo>
                    <a:lnTo>
                      <a:pt x="6" y="136"/>
                    </a:lnTo>
                    <a:lnTo>
                      <a:pt x="5" y="131"/>
                    </a:lnTo>
                    <a:lnTo>
                      <a:pt x="4" y="127"/>
                    </a:lnTo>
                    <a:lnTo>
                      <a:pt x="3" y="123"/>
                    </a:lnTo>
                    <a:lnTo>
                      <a:pt x="2" y="119"/>
                    </a:lnTo>
                    <a:lnTo>
                      <a:pt x="1" y="115"/>
                    </a:lnTo>
                    <a:lnTo>
                      <a:pt x="1" y="110"/>
                    </a:lnTo>
                    <a:lnTo>
                      <a:pt x="0" y="106"/>
                    </a:lnTo>
                    <a:lnTo>
                      <a:pt x="0" y="101"/>
                    </a:lnTo>
                    <a:lnTo>
                      <a:pt x="0" y="97"/>
                    </a:lnTo>
                    <a:lnTo>
                      <a:pt x="0" y="92"/>
                    </a:lnTo>
                    <a:lnTo>
                      <a:pt x="0" y="88"/>
                    </a:lnTo>
                    <a:lnTo>
                      <a:pt x="0" y="83"/>
                    </a:lnTo>
                    <a:lnTo>
                      <a:pt x="0" y="78"/>
                    </a:lnTo>
                    <a:lnTo>
                      <a:pt x="1" y="74"/>
                    </a:lnTo>
                    <a:lnTo>
                      <a:pt x="1" y="70"/>
                    </a:lnTo>
                    <a:lnTo>
                      <a:pt x="2" y="66"/>
                    </a:lnTo>
                    <a:lnTo>
                      <a:pt x="3" y="61"/>
                    </a:lnTo>
                    <a:lnTo>
                      <a:pt x="4" y="57"/>
                    </a:lnTo>
                    <a:lnTo>
                      <a:pt x="5" y="53"/>
                    </a:lnTo>
                    <a:lnTo>
                      <a:pt x="6" y="49"/>
                    </a:lnTo>
                    <a:lnTo>
                      <a:pt x="7" y="46"/>
                    </a:lnTo>
                    <a:lnTo>
                      <a:pt x="9" y="42"/>
                    </a:lnTo>
                    <a:lnTo>
                      <a:pt x="10" y="38"/>
                    </a:lnTo>
                    <a:lnTo>
                      <a:pt x="12" y="34"/>
                    </a:lnTo>
                    <a:lnTo>
                      <a:pt x="15" y="31"/>
                    </a:lnTo>
                    <a:lnTo>
                      <a:pt x="16" y="28"/>
                    </a:lnTo>
                    <a:lnTo>
                      <a:pt x="18" y="25"/>
                    </a:lnTo>
                    <a:lnTo>
                      <a:pt x="20" y="22"/>
                    </a:lnTo>
                    <a:lnTo>
                      <a:pt x="22" y="19"/>
                    </a:lnTo>
                    <a:lnTo>
                      <a:pt x="24" y="16"/>
                    </a:lnTo>
                    <a:lnTo>
                      <a:pt x="26" y="14"/>
                    </a:lnTo>
                    <a:lnTo>
                      <a:pt x="28" y="11"/>
                    </a:lnTo>
                    <a:lnTo>
                      <a:pt x="31" y="9"/>
                    </a:lnTo>
                    <a:lnTo>
                      <a:pt x="33" y="8"/>
                    </a:lnTo>
                    <a:lnTo>
                      <a:pt x="36" y="6"/>
                    </a:lnTo>
                    <a:lnTo>
                      <a:pt x="39" y="5"/>
                    </a:lnTo>
                    <a:lnTo>
                      <a:pt x="41" y="3"/>
                    </a:lnTo>
                    <a:lnTo>
                      <a:pt x="44" y="2"/>
                    </a:lnTo>
                    <a:lnTo>
                      <a:pt x="46" y="2"/>
                    </a:lnTo>
                    <a:lnTo>
                      <a:pt x="48" y="1"/>
                    </a:lnTo>
                    <a:lnTo>
                      <a:pt x="51" y="1"/>
                    </a:lnTo>
                    <a:lnTo>
                      <a:pt x="54" y="0"/>
                    </a:lnTo>
                    <a:lnTo>
                      <a:pt x="56" y="1"/>
                    </a:lnTo>
                    <a:lnTo>
                      <a:pt x="60" y="1"/>
                    </a:lnTo>
                    <a:lnTo>
                      <a:pt x="62" y="2"/>
                    </a:lnTo>
                    <a:lnTo>
                      <a:pt x="64" y="2"/>
                    </a:lnTo>
                    <a:lnTo>
                      <a:pt x="67" y="3"/>
                    </a:lnTo>
                    <a:lnTo>
                      <a:pt x="69" y="5"/>
                    </a:lnTo>
                    <a:lnTo>
                      <a:pt x="72" y="6"/>
                    </a:lnTo>
                    <a:lnTo>
                      <a:pt x="74" y="8"/>
                    </a:lnTo>
                    <a:lnTo>
                      <a:pt x="76" y="9"/>
                    </a:lnTo>
                    <a:lnTo>
                      <a:pt x="78" y="11"/>
                    </a:lnTo>
                    <a:lnTo>
                      <a:pt x="81" y="14"/>
                    </a:lnTo>
                    <a:lnTo>
                      <a:pt x="84" y="16"/>
                    </a:lnTo>
                    <a:lnTo>
                      <a:pt x="86" y="19"/>
                    </a:lnTo>
                    <a:lnTo>
                      <a:pt x="87" y="22"/>
                    </a:lnTo>
                    <a:lnTo>
                      <a:pt x="89" y="25"/>
                    </a:lnTo>
                    <a:lnTo>
                      <a:pt x="91" y="28"/>
                    </a:lnTo>
                    <a:lnTo>
                      <a:pt x="93" y="31"/>
                    </a:lnTo>
                    <a:lnTo>
                      <a:pt x="94" y="34"/>
                    </a:lnTo>
                    <a:lnTo>
                      <a:pt x="96" y="38"/>
                    </a:lnTo>
                    <a:lnTo>
                      <a:pt x="97" y="42"/>
                    </a:lnTo>
                    <a:lnTo>
                      <a:pt x="99" y="46"/>
                    </a:lnTo>
                    <a:lnTo>
                      <a:pt x="100" y="49"/>
                    </a:lnTo>
                    <a:lnTo>
                      <a:pt x="101" y="53"/>
                    </a:lnTo>
                    <a:lnTo>
                      <a:pt x="103" y="57"/>
                    </a:lnTo>
                    <a:lnTo>
                      <a:pt x="104" y="61"/>
                    </a:lnTo>
                    <a:lnTo>
                      <a:pt x="105" y="66"/>
                    </a:lnTo>
                    <a:lnTo>
                      <a:pt x="106" y="70"/>
                    </a:lnTo>
                    <a:lnTo>
                      <a:pt x="106" y="74"/>
                    </a:lnTo>
                    <a:lnTo>
                      <a:pt x="107" y="78"/>
                    </a:lnTo>
                    <a:lnTo>
                      <a:pt x="107" y="83"/>
                    </a:lnTo>
                    <a:lnTo>
                      <a:pt x="107" y="88"/>
                    </a:lnTo>
                    <a:lnTo>
                      <a:pt x="108" y="92"/>
                    </a:lnTo>
                    <a:lnTo>
                      <a:pt x="107" y="97"/>
                    </a:lnTo>
                    <a:lnTo>
                      <a:pt x="107" y="101"/>
                    </a:lnTo>
                    <a:lnTo>
                      <a:pt x="107" y="106"/>
                    </a:lnTo>
                    <a:lnTo>
                      <a:pt x="106" y="110"/>
                    </a:lnTo>
                    <a:lnTo>
                      <a:pt x="106" y="115"/>
                    </a:lnTo>
                    <a:lnTo>
                      <a:pt x="105" y="119"/>
                    </a:lnTo>
                    <a:lnTo>
                      <a:pt x="104" y="123"/>
                    </a:lnTo>
                    <a:lnTo>
                      <a:pt x="103" y="127"/>
                    </a:lnTo>
                    <a:lnTo>
                      <a:pt x="101" y="131"/>
                    </a:lnTo>
                    <a:lnTo>
                      <a:pt x="100" y="136"/>
                    </a:lnTo>
                    <a:lnTo>
                      <a:pt x="99" y="139"/>
                    </a:lnTo>
                    <a:lnTo>
                      <a:pt x="97" y="143"/>
                    </a:lnTo>
                    <a:lnTo>
                      <a:pt x="96" y="146"/>
                    </a:lnTo>
                    <a:lnTo>
                      <a:pt x="94" y="149"/>
                    </a:lnTo>
                    <a:lnTo>
                      <a:pt x="93" y="153"/>
                    </a:lnTo>
                    <a:lnTo>
                      <a:pt x="91" y="156"/>
                    </a:lnTo>
                    <a:lnTo>
                      <a:pt x="89" y="160"/>
                    </a:lnTo>
                    <a:lnTo>
                      <a:pt x="87" y="162"/>
                    </a:lnTo>
                    <a:lnTo>
                      <a:pt x="86" y="165"/>
                    </a:lnTo>
                    <a:lnTo>
                      <a:pt x="84" y="167"/>
                    </a:lnTo>
                    <a:lnTo>
                      <a:pt x="81" y="170"/>
                    </a:lnTo>
                    <a:lnTo>
                      <a:pt x="78" y="172"/>
                    </a:lnTo>
                    <a:lnTo>
                      <a:pt x="76" y="174"/>
                    </a:lnTo>
                    <a:lnTo>
                      <a:pt x="74" y="176"/>
                    </a:lnTo>
                    <a:lnTo>
                      <a:pt x="72" y="177"/>
                    </a:lnTo>
                    <a:lnTo>
                      <a:pt x="69" y="178"/>
                    </a:lnTo>
                    <a:lnTo>
                      <a:pt x="67" y="181"/>
                    </a:lnTo>
                    <a:lnTo>
                      <a:pt x="64" y="182"/>
                    </a:lnTo>
                    <a:lnTo>
                      <a:pt x="62" y="182"/>
                    </a:lnTo>
                    <a:lnTo>
                      <a:pt x="60" y="183"/>
                    </a:lnTo>
                    <a:lnTo>
                      <a:pt x="56" y="183"/>
                    </a:lnTo>
                    <a:lnTo>
                      <a:pt x="54" y="183"/>
                    </a:lnTo>
                    <a:close/>
                  </a:path>
                </a:pathLst>
              </a:custGeom>
              <a:solidFill>
                <a:srgbClr val="000000"/>
              </a:solidFill>
              <a:ln w="9525">
                <a:noFill/>
                <a:round/>
                <a:headEnd/>
                <a:tailEnd/>
              </a:ln>
            </p:spPr>
            <p:txBody>
              <a:bodyPr/>
              <a:lstStyle/>
              <a:p>
                <a:endParaRPr lang="en-US"/>
              </a:p>
            </p:txBody>
          </p:sp>
          <p:sp>
            <p:nvSpPr>
              <p:cNvPr id="14547" name="Freeform 224"/>
              <p:cNvSpPr>
                <a:spLocks/>
              </p:cNvSpPr>
              <p:nvPr/>
            </p:nvSpPr>
            <p:spPr bwMode="auto">
              <a:xfrm>
                <a:off x="4729" y="2352"/>
                <a:ext cx="53" cy="85"/>
              </a:xfrm>
              <a:custGeom>
                <a:avLst/>
                <a:gdLst>
                  <a:gd name="T0" fmla="*/ 190 w 426"/>
                  <a:gd name="T1" fmla="*/ 677 h 678"/>
                  <a:gd name="T2" fmla="*/ 159 w 426"/>
                  <a:gd name="T3" fmla="*/ 668 h 678"/>
                  <a:gd name="T4" fmla="*/ 130 w 426"/>
                  <a:gd name="T5" fmla="*/ 652 h 678"/>
                  <a:gd name="T6" fmla="*/ 101 w 426"/>
                  <a:gd name="T7" fmla="*/ 630 h 678"/>
                  <a:gd name="T8" fmla="*/ 76 w 426"/>
                  <a:gd name="T9" fmla="*/ 602 h 678"/>
                  <a:gd name="T10" fmla="*/ 54 w 426"/>
                  <a:gd name="T11" fmla="*/ 568 h 678"/>
                  <a:gd name="T12" fmla="*/ 36 w 426"/>
                  <a:gd name="T13" fmla="*/ 530 h 678"/>
                  <a:gd name="T14" fmla="*/ 21 w 426"/>
                  <a:gd name="T15" fmla="*/ 487 h 678"/>
                  <a:gd name="T16" fmla="*/ 9 w 426"/>
                  <a:gd name="T17" fmla="*/ 441 h 678"/>
                  <a:gd name="T18" fmla="*/ 2 w 426"/>
                  <a:gd name="T19" fmla="*/ 392 h 678"/>
                  <a:gd name="T20" fmla="*/ 0 w 426"/>
                  <a:gd name="T21" fmla="*/ 340 h 678"/>
                  <a:gd name="T22" fmla="*/ 1 w 426"/>
                  <a:gd name="T23" fmla="*/ 305 h 678"/>
                  <a:gd name="T24" fmla="*/ 6 w 426"/>
                  <a:gd name="T25" fmla="*/ 255 h 678"/>
                  <a:gd name="T26" fmla="*/ 16 w 426"/>
                  <a:gd name="T27" fmla="*/ 208 h 678"/>
                  <a:gd name="T28" fmla="*/ 30 w 426"/>
                  <a:gd name="T29" fmla="*/ 164 h 678"/>
                  <a:gd name="T30" fmla="*/ 48 w 426"/>
                  <a:gd name="T31" fmla="*/ 124 h 678"/>
                  <a:gd name="T32" fmla="*/ 69 w 426"/>
                  <a:gd name="T33" fmla="*/ 89 h 678"/>
                  <a:gd name="T34" fmla="*/ 93 w 426"/>
                  <a:gd name="T35" fmla="*/ 59 h 678"/>
                  <a:gd name="T36" fmla="*/ 120 w 426"/>
                  <a:gd name="T37" fmla="*/ 34 h 678"/>
                  <a:gd name="T38" fmla="*/ 149 w 426"/>
                  <a:gd name="T39" fmla="*/ 16 h 678"/>
                  <a:gd name="T40" fmla="*/ 180 w 426"/>
                  <a:gd name="T41" fmla="*/ 4 h 678"/>
                  <a:gd name="T42" fmla="*/ 212 w 426"/>
                  <a:gd name="T43" fmla="*/ 0 h 678"/>
                  <a:gd name="T44" fmla="*/ 233 w 426"/>
                  <a:gd name="T45" fmla="*/ 2 h 678"/>
                  <a:gd name="T46" fmla="*/ 265 w 426"/>
                  <a:gd name="T47" fmla="*/ 12 h 678"/>
                  <a:gd name="T48" fmla="*/ 295 w 426"/>
                  <a:gd name="T49" fmla="*/ 27 h 678"/>
                  <a:gd name="T50" fmla="*/ 322 w 426"/>
                  <a:gd name="T51" fmla="*/ 49 h 678"/>
                  <a:gd name="T52" fmla="*/ 348 w 426"/>
                  <a:gd name="T53" fmla="*/ 79 h 678"/>
                  <a:gd name="T54" fmla="*/ 370 w 426"/>
                  <a:gd name="T55" fmla="*/ 112 h 678"/>
                  <a:gd name="T56" fmla="*/ 388 w 426"/>
                  <a:gd name="T57" fmla="*/ 151 h 678"/>
                  <a:gd name="T58" fmla="*/ 404 w 426"/>
                  <a:gd name="T59" fmla="*/ 192 h 678"/>
                  <a:gd name="T60" fmla="*/ 416 w 426"/>
                  <a:gd name="T61" fmla="*/ 239 h 678"/>
                  <a:gd name="T62" fmla="*/ 423 w 426"/>
                  <a:gd name="T63" fmla="*/ 289 h 678"/>
                  <a:gd name="T64" fmla="*/ 426 w 426"/>
                  <a:gd name="T65" fmla="*/ 340 h 678"/>
                  <a:gd name="T66" fmla="*/ 424 w 426"/>
                  <a:gd name="T67" fmla="*/ 375 h 678"/>
                  <a:gd name="T68" fmla="*/ 419 w 426"/>
                  <a:gd name="T69" fmla="*/ 424 h 678"/>
                  <a:gd name="T70" fmla="*/ 408 w 426"/>
                  <a:gd name="T71" fmla="*/ 473 h 678"/>
                  <a:gd name="T72" fmla="*/ 395 w 426"/>
                  <a:gd name="T73" fmla="*/ 516 h 678"/>
                  <a:gd name="T74" fmla="*/ 377 w 426"/>
                  <a:gd name="T75" fmla="*/ 556 h 678"/>
                  <a:gd name="T76" fmla="*/ 355 w 426"/>
                  <a:gd name="T77" fmla="*/ 591 h 678"/>
                  <a:gd name="T78" fmla="*/ 331 w 426"/>
                  <a:gd name="T79" fmla="*/ 621 h 678"/>
                  <a:gd name="T80" fmla="*/ 305 w 426"/>
                  <a:gd name="T81" fmla="*/ 646 h 678"/>
                  <a:gd name="T82" fmla="*/ 275 w 426"/>
                  <a:gd name="T83" fmla="*/ 664 h 678"/>
                  <a:gd name="T84" fmla="*/ 244 w 426"/>
                  <a:gd name="T85" fmla="*/ 675 h 678"/>
                  <a:gd name="T86" fmla="*/ 212 w 426"/>
                  <a:gd name="T87" fmla="*/ 678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26"/>
                  <a:gd name="T133" fmla="*/ 0 h 678"/>
                  <a:gd name="T134" fmla="*/ 426 w 426"/>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26" h="678">
                    <a:moveTo>
                      <a:pt x="212" y="678"/>
                    </a:moveTo>
                    <a:lnTo>
                      <a:pt x="201" y="678"/>
                    </a:lnTo>
                    <a:lnTo>
                      <a:pt x="190" y="677"/>
                    </a:lnTo>
                    <a:lnTo>
                      <a:pt x="180" y="675"/>
                    </a:lnTo>
                    <a:lnTo>
                      <a:pt x="170" y="672"/>
                    </a:lnTo>
                    <a:lnTo>
                      <a:pt x="159" y="668"/>
                    </a:lnTo>
                    <a:lnTo>
                      <a:pt x="149" y="664"/>
                    </a:lnTo>
                    <a:lnTo>
                      <a:pt x="139" y="659"/>
                    </a:lnTo>
                    <a:lnTo>
                      <a:pt x="130" y="652"/>
                    </a:lnTo>
                    <a:lnTo>
                      <a:pt x="120" y="646"/>
                    </a:lnTo>
                    <a:lnTo>
                      <a:pt x="111" y="638"/>
                    </a:lnTo>
                    <a:lnTo>
                      <a:pt x="101" y="630"/>
                    </a:lnTo>
                    <a:lnTo>
                      <a:pt x="93" y="621"/>
                    </a:lnTo>
                    <a:lnTo>
                      <a:pt x="85" y="612"/>
                    </a:lnTo>
                    <a:lnTo>
                      <a:pt x="76" y="602"/>
                    </a:lnTo>
                    <a:lnTo>
                      <a:pt x="69" y="591"/>
                    </a:lnTo>
                    <a:lnTo>
                      <a:pt x="62" y="580"/>
                    </a:lnTo>
                    <a:lnTo>
                      <a:pt x="54" y="568"/>
                    </a:lnTo>
                    <a:lnTo>
                      <a:pt x="48" y="556"/>
                    </a:lnTo>
                    <a:lnTo>
                      <a:pt x="42" y="543"/>
                    </a:lnTo>
                    <a:lnTo>
                      <a:pt x="36" y="530"/>
                    </a:lnTo>
                    <a:lnTo>
                      <a:pt x="30" y="516"/>
                    </a:lnTo>
                    <a:lnTo>
                      <a:pt x="25" y="502"/>
                    </a:lnTo>
                    <a:lnTo>
                      <a:pt x="21" y="487"/>
                    </a:lnTo>
                    <a:lnTo>
                      <a:pt x="16" y="473"/>
                    </a:lnTo>
                    <a:lnTo>
                      <a:pt x="12" y="457"/>
                    </a:lnTo>
                    <a:lnTo>
                      <a:pt x="9" y="441"/>
                    </a:lnTo>
                    <a:lnTo>
                      <a:pt x="6" y="424"/>
                    </a:lnTo>
                    <a:lnTo>
                      <a:pt x="4" y="409"/>
                    </a:lnTo>
                    <a:lnTo>
                      <a:pt x="2" y="392"/>
                    </a:lnTo>
                    <a:lnTo>
                      <a:pt x="1" y="375"/>
                    </a:lnTo>
                    <a:lnTo>
                      <a:pt x="0" y="358"/>
                    </a:lnTo>
                    <a:lnTo>
                      <a:pt x="0" y="340"/>
                    </a:lnTo>
                    <a:lnTo>
                      <a:pt x="0" y="323"/>
                    </a:lnTo>
                    <a:lnTo>
                      <a:pt x="1" y="305"/>
                    </a:lnTo>
                    <a:lnTo>
                      <a:pt x="2" y="289"/>
                    </a:lnTo>
                    <a:lnTo>
                      <a:pt x="4" y="272"/>
                    </a:lnTo>
                    <a:lnTo>
                      <a:pt x="6" y="255"/>
                    </a:lnTo>
                    <a:lnTo>
                      <a:pt x="9" y="239"/>
                    </a:lnTo>
                    <a:lnTo>
                      <a:pt x="12" y="224"/>
                    </a:lnTo>
                    <a:lnTo>
                      <a:pt x="16" y="208"/>
                    </a:lnTo>
                    <a:lnTo>
                      <a:pt x="21" y="192"/>
                    </a:lnTo>
                    <a:lnTo>
                      <a:pt x="25" y="178"/>
                    </a:lnTo>
                    <a:lnTo>
                      <a:pt x="30" y="164"/>
                    </a:lnTo>
                    <a:lnTo>
                      <a:pt x="36" y="151"/>
                    </a:lnTo>
                    <a:lnTo>
                      <a:pt x="42" y="137"/>
                    </a:lnTo>
                    <a:lnTo>
                      <a:pt x="48" y="124"/>
                    </a:lnTo>
                    <a:lnTo>
                      <a:pt x="54" y="112"/>
                    </a:lnTo>
                    <a:lnTo>
                      <a:pt x="62" y="99"/>
                    </a:lnTo>
                    <a:lnTo>
                      <a:pt x="69" y="89"/>
                    </a:lnTo>
                    <a:lnTo>
                      <a:pt x="76" y="79"/>
                    </a:lnTo>
                    <a:lnTo>
                      <a:pt x="85" y="68"/>
                    </a:lnTo>
                    <a:lnTo>
                      <a:pt x="93" y="59"/>
                    </a:lnTo>
                    <a:lnTo>
                      <a:pt x="101" y="49"/>
                    </a:lnTo>
                    <a:lnTo>
                      <a:pt x="111" y="42"/>
                    </a:lnTo>
                    <a:lnTo>
                      <a:pt x="120" y="34"/>
                    </a:lnTo>
                    <a:lnTo>
                      <a:pt x="130" y="27"/>
                    </a:lnTo>
                    <a:lnTo>
                      <a:pt x="139" y="21"/>
                    </a:lnTo>
                    <a:lnTo>
                      <a:pt x="149" y="16"/>
                    </a:lnTo>
                    <a:lnTo>
                      <a:pt x="159" y="12"/>
                    </a:lnTo>
                    <a:lnTo>
                      <a:pt x="170" y="7"/>
                    </a:lnTo>
                    <a:lnTo>
                      <a:pt x="180" y="4"/>
                    </a:lnTo>
                    <a:lnTo>
                      <a:pt x="190" y="2"/>
                    </a:lnTo>
                    <a:lnTo>
                      <a:pt x="201" y="1"/>
                    </a:lnTo>
                    <a:lnTo>
                      <a:pt x="212" y="0"/>
                    </a:lnTo>
                    <a:lnTo>
                      <a:pt x="223" y="1"/>
                    </a:lnTo>
                    <a:lnTo>
                      <a:pt x="233" y="2"/>
                    </a:lnTo>
                    <a:lnTo>
                      <a:pt x="244" y="4"/>
                    </a:lnTo>
                    <a:lnTo>
                      <a:pt x="254" y="7"/>
                    </a:lnTo>
                    <a:lnTo>
                      <a:pt x="265" y="12"/>
                    </a:lnTo>
                    <a:lnTo>
                      <a:pt x="275" y="16"/>
                    </a:lnTo>
                    <a:lnTo>
                      <a:pt x="285" y="21"/>
                    </a:lnTo>
                    <a:lnTo>
                      <a:pt x="295" y="27"/>
                    </a:lnTo>
                    <a:lnTo>
                      <a:pt x="305" y="34"/>
                    </a:lnTo>
                    <a:lnTo>
                      <a:pt x="313" y="42"/>
                    </a:lnTo>
                    <a:lnTo>
                      <a:pt x="322" y="49"/>
                    </a:lnTo>
                    <a:lnTo>
                      <a:pt x="331" y="59"/>
                    </a:lnTo>
                    <a:lnTo>
                      <a:pt x="339" y="68"/>
                    </a:lnTo>
                    <a:lnTo>
                      <a:pt x="348" y="79"/>
                    </a:lnTo>
                    <a:lnTo>
                      <a:pt x="355" y="89"/>
                    </a:lnTo>
                    <a:lnTo>
                      <a:pt x="363" y="99"/>
                    </a:lnTo>
                    <a:lnTo>
                      <a:pt x="370" y="112"/>
                    </a:lnTo>
                    <a:lnTo>
                      <a:pt x="377" y="124"/>
                    </a:lnTo>
                    <a:lnTo>
                      <a:pt x="383" y="137"/>
                    </a:lnTo>
                    <a:lnTo>
                      <a:pt x="388" y="151"/>
                    </a:lnTo>
                    <a:lnTo>
                      <a:pt x="395" y="164"/>
                    </a:lnTo>
                    <a:lnTo>
                      <a:pt x="400" y="178"/>
                    </a:lnTo>
                    <a:lnTo>
                      <a:pt x="404" y="192"/>
                    </a:lnTo>
                    <a:lnTo>
                      <a:pt x="408" y="208"/>
                    </a:lnTo>
                    <a:lnTo>
                      <a:pt x="412" y="224"/>
                    </a:lnTo>
                    <a:lnTo>
                      <a:pt x="416" y="239"/>
                    </a:lnTo>
                    <a:lnTo>
                      <a:pt x="419" y="255"/>
                    </a:lnTo>
                    <a:lnTo>
                      <a:pt x="421" y="272"/>
                    </a:lnTo>
                    <a:lnTo>
                      <a:pt x="423" y="289"/>
                    </a:lnTo>
                    <a:lnTo>
                      <a:pt x="424" y="305"/>
                    </a:lnTo>
                    <a:lnTo>
                      <a:pt x="425" y="323"/>
                    </a:lnTo>
                    <a:lnTo>
                      <a:pt x="426" y="340"/>
                    </a:lnTo>
                    <a:lnTo>
                      <a:pt x="425" y="358"/>
                    </a:lnTo>
                    <a:lnTo>
                      <a:pt x="424" y="375"/>
                    </a:lnTo>
                    <a:lnTo>
                      <a:pt x="423" y="392"/>
                    </a:lnTo>
                    <a:lnTo>
                      <a:pt x="421" y="409"/>
                    </a:lnTo>
                    <a:lnTo>
                      <a:pt x="419" y="424"/>
                    </a:lnTo>
                    <a:lnTo>
                      <a:pt x="416" y="441"/>
                    </a:lnTo>
                    <a:lnTo>
                      <a:pt x="412" y="457"/>
                    </a:lnTo>
                    <a:lnTo>
                      <a:pt x="408" y="473"/>
                    </a:lnTo>
                    <a:lnTo>
                      <a:pt x="404" y="487"/>
                    </a:lnTo>
                    <a:lnTo>
                      <a:pt x="400" y="502"/>
                    </a:lnTo>
                    <a:lnTo>
                      <a:pt x="395" y="516"/>
                    </a:lnTo>
                    <a:lnTo>
                      <a:pt x="388" y="530"/>
                    </a:lnTo>
                    <a:lnTo>
                      <a:pt x="383" y="543"/>
                    </a:lnTo>
                    <a:lnTo>
                      <a:pt x="377" y="556"/>
                    </a:lnTo>
                    <a:lnTo>
                      <a:pt x="370" y="568"/>
                    </a:lnTo>
                    <a:lnTo>
                      <a:pt x="363" y="580"/>
                    </a:lnTo>
                    <a:lnTo>
                      <a:pt x="355" y="591"/>
                    </a:lnTo>
                    <a:lnTo>
                      <a:pt x="348" y="602"/>
                    </a:lnTo>
                    <a:lnTo>
                      <a:pt x="339" y="612"/>
                    </a:lnTo>
                    <a:lnTo>
                      <a:pt x="331" y="621"/>
                    </a:lnTo>
                    <a:lnTo>
                      <a:pt x="322" y="630"/>
                    </a:lnTo>
                    <a:lnTo>
                      <a:pt x="313" y="638"/>
                    </a:lnTo>
                    <a:lnTo>
                      <a:pt x="305" y="646"/>
                    </a:lnTo>
                    <a:lnTo>
                      <a:pt x="295" y="652"/>
                    </a:lnTo>
                    <a:lnTo>
                      <a:pt x="285" y="659"/>
                    </a:lnTo>
                    <a:lnTo>
                      <a:pt x="275" y="664"/>
                    </a:lnTo>
                    <a:lnTo>
                      <a:pt x="265" y="668"/>
                    </a:lnTo>
                    <a:lnTo>
                      <a:pt x="254" y="672"/>
                    </a:lnTo>
                    <a:lnTo>
                      <a:pt x="244" y="675"/>
                    </a:lnTo>
                    <a:lnTo>
                      <a:pt x="233" y="677"/>
                    </a:lnTo>
                    <a:lnTo>
                      <a:pt x="223" y="678"/>
                    </a:lnTo>
                    <a:lnTo>
                      <a:pt x="212" y="678"/>
                    </a:lnTo>
                    <a:close/>
                  </a:path>
                </a:pathLst>
              </a:custGeom>
              <a:solidFill>
                <a:srgbClr val="333333"/>
              </a:solidFill>
              <a:ln w="9525">
                <a:noFill/>
                <a:round/>
                <a:headEnd/>
                <a:tailEnd/>
              </a:ln>
            </p:spPr>
            <p:txBody>
              <a:bodyPr/>
              <a:lstStyle/>
              <a:p>
                <a:endParaRPr lang="en-US"/>
              </a:p>
            </p:txBody>
          </p:sp>
          <p:sp>
            <p:nvSpPr>
              <p:cNvPr id="14548" name="Freeform 225"/>
              <p:cNvSpPr>
                <a:spLocks/>
              </p:cNvSpPr>
              <p:nvPr/>
            </p:nvSpPr>
            <p:spPr bwMode="auto">
              <a:xfrm>
                <a:off x="4740" y="2370"/>
                <a:ext cx="26" cy="47"/>
              </a:xfrm>
              <a:custGeom>
                <a:avLst/>
                <a:gdLst>
                  <a:gd name="T0" fmla="*/ 94 w 211"/>
                  <a:gd name="T1" fmla="*/ 380 h 380"/>
                  <a:gd name="T2" fmla="*/ 79 w 211"/>
                  <a:gd name="T3" fmla="*/ 374 h 380"/>
                  <a:gd name="T4" fmla="*/ 64 w 211"/>
                  <a:gd name="T5" fmla="*/ 365 h 380"/>
                  <a:gd name="T6" fmla="*/ 50 w 211"/>
                  <a:gd name="T7" fmla="*/ 352 h 380"/>
                  <a:gd name="T8" fmla="*/ 38 w 211"/>
                  <a:gd name="T9" fmla="*/ 337 h 380"/>
                  <a:gd name="T10" fmla="*/ 27 w 211"/>
                  <a:gd name="T11" fmla="*/ 317 h 380"/>
                  <a:gd name="T12" fmla="*/ 18 w 211"/>
                  <a:gd name="T13" fmla="*/ 296 h 380"/>
                  <a:gd name="T14" fmla="*/ 9 w 211"/>
                  <a:gd name="T15" fmla="*/ 272 h 380"/>
                  <a:gd name="T16" fmla="*/ 4 w 211"/>
                  <a:gd name="T17" fmla="*/ 247 h 380"/>
                  <a:gd name="T18" fmla="*/ 1 w 211"/>
                  <a:gd name="T19" fmla="*/ 220 h 380"/>
                  <a:gd name="T20" fmla="*/ 0 w 211"/>
                  <a:gd name="T21" fmla="*/ 190 h 380"/>
                  <a:gd name="T22" fmla="*/ 0 w 211"/>
                  <a:gd name="T23" fmla="*/ 172 h 380"/>
                  <a:gd name="T24" fmla="*/ 3 w 211"/>
                  <a:gd name="T25" fmla="*/ 144 h 380"/>
                  <a:gd name="T26" fmla="*/ 7 w 211"/>
                  <a:gd name="T27" fmla="*/ 117 h 380"/>
                  <a:gd name="T28" fmla="*/ 15 w 211"/>
                  <a:gd name="T29" fmla="*/ 93 h 380"/>
                  <a:gd name="T30" fmla="*/ 23 w 211"/>
                  <a:gd name="T31" fmla="*/ 70 h 380"/>
                  <a:gd name="T32" fmla="*/ 35 w 211"/>
                  <a:gd name="T33" fmla="*/ 50 h 380"/>
                  <a:gd name="T34" fmla="*/ 46 w 211"/>
                  <a:gd name="T35" fmla="*/ 34 h 380"/>
                  <a:gd name="T36" fmla="*/ 60 w 211"/>
                  <a:gd name="T37" fmla="*/ 20 h 380"/>
                  <a:gd name="T38" fmla="*/ 73 w 211"/>
                  <a:gd name="T39" fmla="*/ 10 h 380"/>
                  <a:gd name="T40" fmla="*/ 89 w 211"/>
                  <a:gd name="T41" fmla="*/ 3 h 380"/>
                  <a:gd name="T42" fmla="*/ 106 w 211"/>
                  <a:gd name="T43" fmla="*/ 0 h 380"/>
                  <a:gd name="T44" fmla="*/ 116 w 211"/>
                  <a:gd name="T45" fmla="*/ 1 h 380"/>
                  <a:gd name="T46" fmla="*/ 132 w 211"/>
                  <a:gd name="T47" fmla="*/ 6 h 380"/>
                  <a:gd name="T48" fmla="*/ 147 w 211"/>
                  <a:gd name="T49" fmla="*/ 16 h 380"/>
                  <a:gd name="T50" fmla="*/ 160 w 211"/>
                  <a:gd name="T51" fmla="*/ 28 h 380"/>
                  <a:gd name="T52" fmla="*/ 173 w 211"/>
                  <a:gd name="T53" fmla="*/ 45 h 380"/>
                  <a:gd name="T54" fmla="*/ 183 w 211"/>
                  <a:gd name="T55" fmla="*/ 64 h 380"/>
                  <a:gd name="T56" fmla="*/ 193 w 211"/>
                  <a:gd name="T57" fmla="*/ 85 h 380"/>
                  <a:gd name="T58" fmla="*/ 201 w 211"/>
                  <a:gd name="T59" fmla="*/ 109 h 380"/>
                  <a:gd name="T60" fmla="*/ 206 w 211"/>
                  <a:gd name="T61" fmla="*/ 135 h 380"/>
                  <a:gd name="T62" fmla="*/ 209 w 211"/>
                  <a:gd name="T63" fmla="*/ 162 h 380"/>
                  <a:gd name="T64" fmla="*/ 211 w 211"/>
                  <a:gd name="T65" fmla="*/ 190 h 380"/>
                  <a:gd name="T66" fmla="*/ 210 w 211"/>
                  <a:gd name="T67" fmla="*/ 210 h 380"/>
                  <a:gd name="T68" fmla="*/ 207 w 211"/>
                  <a:gd name="T69" fmla="*/ 237 h 380"/>
                  <a:gd name="T70" fmla="*/ 203 w 211"/>
                  <a:gd name="T71" fmla="*/ 264 h 380"/>
                  <a:gd name="T72" fmla="*/ 196 w 211"/>
                  <a:gd name="T73" fmla="*/ 288 h 380"/>
                  <a:gd name="T74" fmla="*/ 187 w 211"/>
                  <a:gd name="T75" fmla="*/ 311 h 380"/>
                  <a:gd name="T76" fmla="*/ 176 w 211"/>
                  <a:gd name="T77" fmla="*/ 330 h 380"/>
                  <a:gd name="T78" fmla="*/ 164 w 211"/>
                  <a:gd name="T79" fmla="*/ 347 h 380"/>
                  <a:gd name="T80" fmla="*/ 151 w 211"/>
                  <a:gd name="T81" fmla="*/ 361 h 380"/>
                  <a:gd name="T82" fmla="*/ 137 w 211"/>
                  <a:gd name="T83" fmla="*/ 371 h 380"/>
                  <a:gd name="T84" fmla="*/ 121 w 211"/>
                  <a:gd name="T85" fmla="*/ 377 h 380"/>
                  <a:gd name="T86" fmla="*/ 106 w 211"/>
                  <a:gd name="T87" fmla="*/ 380 h 38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11"/>
                  <a:gd name="T133" fmla="*/ 0 h 380"/>
                  <a:gd name="T134" fmla="*/ 211 w 211"/>
                  <a:gd name="T135" fmla="*/ 380 h 38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11" h="380">
                    <a:moveTo>
                      <a:pt x="106" y="380"/>
                    </a:moveTo>
                    <a:lnTo>
                      <a:pt x="99" y="380"/>
                    </a:lnTo>
                    <a:lnTo>
                      <a:pt x="94" y="380"/>
                    </a:lnTo>
                    <a:lnTo>
                      <a:pt x="89" y="377"/>
                    </a:lnTo>
                    <a:lnTo>
                      <a:pt x="84" y="376"/>
                    </a:lnTo>
                    <a:lnTo>
                      <a:pt x="79" y="374"/>
                    </a:lnTo>
                    <a:lnTo>
                      <a:pt x="73" y="371"/>
                    </a:lnTo>
                    <a:lnTo>
                      <a:pt x="69" y="368"/>
                    </a:lnTo>
                    <a:lnTo>
                      <a:pt x="64" y="365"/>
                    </a:lnTo>
                    <a:lnTo>
                      <a:pt x="60" y="361"/>
                    </a:lnTo>
                    <a:lnTo>
                      <a:pt x="54" y="357"/>
                    </a:lnTo>
                    <a:lnTo>
                      <a:pt x="50" y="352"/>
                    </a:lnTo>
                    <a:lnTo>
                      <a:pt x="46" y="347"/>
                    </a:lnTo>
                    <a:lnTo>
                      <a:pt x="42" y="342"/>
                    </a:lnTo>
                    <a:lnTo>
                      <a:pt x="38" y="337"/>
                    </a:lnTo>
                    <a:lnTo>
                      <a:pt x="35" y="330"/>
                    </a:lnTo>
                    <a:lnTo>
                      <a:pt x="30" y="324"/>
                    </a:lnTo>
                    <a:lnTo>
                      <a:pt x="27" y="317"/>
                    </a:lnTo>
                    <a:lnTo>
                      <a:pt x="23" y="311"/>
                    </a:lnTo>
                    <a:lnTo>
                      <a:pt x="21" y="303"/>
                    </a:lnTo>
                    <a:lnTo>
                      <a:pt x="18" y="296"/>
                    </a:lnTo>
                    <a:lnTo>
                      <a:pt x="15" y="288"/>
                    </a:lnTo>
                    <a:lnTo>
                      <a:pt x="13" y="280"/>
                    </a:lnTo>
                    <a:lnTo>
                      <a:pt x="9" y="272"/>
                    </a:lnTo>
                    <a:lnTo>
                      <a:pt x="7" y="264"/>
                    </a:lnTo>
                    <a:lnTo>
                      <a:pt x="6" y="255"/>
                    </a:lnTo>
                    <a:lnTo>
                      <a:pt x="4" y="247"/>
                    </a:lnTo>
                    <a:lnTo>
                      <a:pt x="3" y="237"/>
                    </a:lnTo>
                    <a:lnTo>
                      <a:pt x="2" y="228"/>
                    </a:lnTo>
                    <a:lnTo>
                      <a:pt x="1" y="220"/>
                    </a:lnTo>
                    <a:lnTo>
                      <a:pt x="0" y="210"/>
                    </a:lnTo>
                    <a:lnTo>
                      <a:pt x="0" y="201"/>
                    </a:lnTo>
                    <a:lnTo>
                      <a:pt x="0" y="190"/>
                    </a:lnTo>
                    <a:lnTo>
                      <a:pt x="0" y="181"/>
                    </a:lnTo>
                    <a:lnTo>
                      <a:pt x="0" y="172"/>
                    </a:lnTo>
                    <a:lnTo>
                      <a:pt x="1" y="162"/>
                    </a:lnTo>
                    <a:lnTo>
                      <a:pt x="2" y="153"/>
                    </a:lnTo>
                    <a:lnTo>
                      <a:pt x="3" y="144"/>
                    </a:lnTo>
                    <a:lnTo>
                      <a:pt x="4" y="135"/>
                    </a:lnTo>
                    <a:lnTo>
                      <a:pt x="6" y="127"/>
                    </a:lnTo>
                    <a:lnTo>
                      <a:pt x="7" y="117"/>
                    </a:lnTo>
                    <a:lnTo>
                      <a:pt x="9" y="109"/>
                    </a:lnTo>
                    <a:lnTo>
                      <a:pt x="13" y="100"/>
                    </a:lnTo>
                    <a:lnTo>
                      <a:pt x="15" y="93"/>
                    </a:lnTo>
                    <a:lnTo>
                      <a:pt x="18" y="85"/>
                    </a:lnTo>
                    <a:lnTo>
                      <a:pt x="21" y="78"/>
                    </a:lnTo>
                    <a:lnTo>
                      <a:pt x="23" y="70"/>
                    </a:lnTo>
                    <a:lnTo>
                      <a:pt x="27" y="64"/>
                    </a:lnTo>
                    <a:lnTo>
                      <a:pt x="30" y="57"/>
                    </a:lnTo>
                    <a:lnTo>
                      <a:pt x="35" y="50"/>
                    </a:lnTo>
                    <a:lnTo>
                      <a:pt x="38" y="45"/>
                    </a:lnTo>
                    <a:lnTo>
                      <a:pt x="42" y="39"/>
                    </a:lnTo>
                    <a:lnTo>
                      <a:pt x="46" y="34"/>
                    </a:lnTo>
                    <a:lnTo>
                      <a:pt x="50" y="28"/>
                    </a:lnTo>
                    <a:lnTo>
                      <a:pt x="54" y="24"/>
                    </a:lnTo>
                    <a:lnTo>
                      <a:pt x="60" y="20"/>
                    </a:lnTo>
                    <a:lnTo>
                      <a:pt x="64" y="16"/>
                    </a:lnTo>
                    <a:lnTo>
                      <a:pt x="69" y="13"/>
                    </a:lnTo>
                    <a:lnTo>
                      <a:pt x="73" y="10"/>
                    </a:lnTo>
                    <a:lnTo>
                      <a:pt x="79" y="6"/>
                    </a:lnTo>
                    <a:lnTo>
                      <a:pt x="84" y="4"/>
                    </a:lnTo>
                    <a:lnTo>
                      <a:pt x="89" y="3"/>
                    </a:lnTo>
                    <a:lnTo>
                      <a:pt x="94" y="1"/>
                    </a:lnTo>
                    <a:lnTo>
                      <a:pt x="99" y="1"/>
                    </a:lnTo>
                    <a:lnTo>
                      <a:pt x="106" y="0"/>
                    </a:lnTo>
                    <a:lnTo>
                      <a:pt x="111" y="1"/>
                    </a:lnTo>
                    <a:lnTo>
                      <a:pt x="116" y="1"/>
                    </a:lnTo>
                    <a:lnTo>
                      <a:pt x="121" y="3"/>
                    </a:lnTo>
                    <a:lnTo>
                      <a:pt x="127" y="4"/>
                    </a:lnTo>
                    <a:lnTo>
                      <a:pt x="132" y="6"/>
                    </a:lnTo>
                    <a:lnTo>
                      <a:pt x="137" y="10"/>
                    </a:lnTo>
                    <a:lnTo>
                      <a:pt x="141" y="13"/>
                    </a:lnTo>
                    <a:lnTo>
                      <a:pt x="147" y="16"/>
                    </a:lnTo>
                    <a:lnTo>
                      <a:pt x="151" y="20"/>
                    </a:lnTo>
                    <a:lnTo>
                      <a:pt x="156" y="24"/>
                    </a:lnTo>
                    <a:lnTo>
                      <a:pt x="160" y="28"/>
                    </a:lnTo>
                    <a:lnTo>
                      <a:pt x="164" y="34"/>
                    </a:lnTo>
                    <a:lnTo>
                      <a:pt x="169" y="39"/>
                    </a:lnTo>
                    <a:lnTo>
                      <a:pt x="173" y="45"/>
                    </a:lnTo>
                    <a:lnTo>
                      <a:pt x="176" y="50"/>
                    </a:lnTo>
                    <a:lnTo>
                      <a:pt x="180" y="57"/>
                    </a:lnTo>
                    <a:lnTo>
                      <a:pt x="183" y="64"/>
                    </a:lnTo>
                    <a:lnTo>
                      <a:pt x="187" y="70"/>
                    </a:lnTo>
                    <a:lnTo>
                      <a:pt x="190" y="78"/>
                    </a:lnTo>
                    <a:lnTo>
                      <a:pt x="193" y="85"/>
                    </a:lnTo>
                    <a:lnTo>
                      <a:pt x="196" y="93"/>
                    </a:lnTo>
                    <a:lnTo>
                      <a:pt x="198" y="100"/>
                    </a:lnTo>
                    <a:lnTo>
                      <a:pt x="201" y="109"/>
                    </a:lnTo>
                    <a:lnTo>
                      <a:pt x="203" y="117"/>
                    </a:lnTo>
                    <a:lnTo>
                      <a:pt x="204" y="127"/>
                    </a:lnTo>
                    <a:lnTo>
                      <a:pt x="206" y="135"/>
                    </a:lnTo>
                    <a:lnTo>
                      <a:pt x="207" y="144"/>
                    </a:lnTo>
                    <a:lnTo>
                      <a:pt x="208" y="153"/>
                    </a:lnTo>
                    <a:lnTo>
                      <a:pt x="209" y="162"/>
                    </a:lnTo>
                    <a:lnTo>
                      <a:pt x="210" y="172"/>
                    </a:lnTo>
                    <a:lnTo>
                      <a:pt x="210" y="181"/>
                    </a:lnTo>
                    <a:lnTo>
                      <a:pt x="211" y="190"/>
                    </a:lnTo>
                    <a:lnTo>
                      <a:pt x="210" y="201"/>
                    </a:lnTo>
                    <a:lnTo>
                      <a:pt x="210" y="210"/>
                    </a:lnTo>
                    <a:lnTo>
                      <a:pt x="209" y="220"/>
                    </a:lnTo>
                    <a:lnTo>
                      <a:pt x="208" y="228"/>
                    </a:lnTo>
                    <a:lnTo>
                      <a:pt x="207" y="237"/>
                    </a:lnTo>
                    <a:lnTo>
                      <a:pt x="206" y="247"/>
                    </a:lnTo>
                    <a:lnTo>
                      <a:pt x="204" y="255"/>
                    </a:lnTo>
                    <a:lnTo>
                      <a:pt x="203" y="264"/>
                    </a:lnTo>
                    <a:lnTo>
                      <a:pt x="201" y="272"/>
                    </a:lnTo>
                    <a:lnTo>
                      <a:pt x="198" y="280"/>
                    </a:lnTo>
                    <a:lnTo>
                      <a:pt x="196" y="288"/>
                    </a:lnTo>
                    <a:lnTo>
                      <a:pt x="193" y="296"/>
                    </a:lnTo>
                    <a:lnTo>
                      <a:pt x="190" y="303"/>
                    </a:lnTo>
                    <a:lnTo>
                      <a:pt x="187" y="311"/>
                    </a:lnTo>
                    <a:lnTo>
                      <a:pt x="183" y="317"/>
                    </a:lnTo>
                    <a:lnTo>
                      <a:pt x="180" y="324"/>
                    </a:lnTo>
                    <a:lnTo>
                      <a:pt x="176" y="330"/>
                    </a:lnTo>
                    <a:lnTo>
                      <a:pt x="173" y="337"/>
                    </a:lnTo>
                    <a:lnTo>
                      <a:pt x="169" y="342"/>
                    </a:lnTo>
                    <a:lnTo>
                      <a:pt x="164" y="347"/>
                    </a:lnTo>
                    <a:lnTo>
                      <a:pt x="160" y="352"/>
                    </a:lnTo>
                    <a:lnTo>
                      <a:pt x="156" y="357"/>
                    </a:lnTo>
                    <a:lnTo>
                      <a:pt x="151" y="361"/>
                    </a:lnTo>
                    <a:lnTo>
                      <a:pt x="147" y="365"/>
                    </a:lnTo>
                    <a:lnTo>
                      <a:pt x="141" y="368"/>
                    </a:lnTo>
                    <a:lnTo>
                      <a:pt x="137" y="371"/>
                    </a:lnTo>
                    <a:lnTo>
                      <a:pt x="132" y="374"/>
                    </a:lnTo>
                    <a:lnTo>
                      <a:pt x="127" y="376"/>
                    </a:lnTo>
                    <a:lnTo>
                      <a:pt x="121" y="377"/>
                    </a:lnTo>
                    <a:lnTo>
                      <a:pt x="116" y="380"/>
                    </a:lnTo>
                    <a:lnTo>
                      <a:pt x="111" y="380"/>
                    </a:lnTo>
                    <a:lnTo>
                      <a:pt x="106" y="380"/>
                    </a:lnTo>
                    <a:close/>
                  </a:path>
                </a:pathLst>
              </a:custGeom>
              <a:solidFill>
                <a:srgbClr val="EDEDED"/>
              </a:solidFill>
              <a:ln w="9525">
                <a:noFill/>
                <a:round/>
                <a:headEnd/>
                <a:tailEnd/>
              </a:ln>
            </p:spPr>
            <p:txBody>
              <a:bodyPr/>
              <a:lstStyle/>
              <a:p>
                <a:endParaRPr lang="en-US"/>
              </a:p>
            </p:txBody>
          </p:sp>
          <p:sp>
            <p:nvSpPr>
              <p:cNvPr id="14549" name="Freeform 226"/>
              <p:cNvSpPr>
                <a:spLocks/>
              </p:cNvSpPr>
              <p:nvPr/>
            </p:nvSpPr>
            <p:spPr bwMode="auto">
              <a:xfrm>
                <a:off x="4753" y="2382"/>
                <a:ext cx="13" cy="23"/>
              </a:xfrm>
              <a:custGeom>
                <a:avLst/>
                <a:gdLst>
                  <a:gd name="T0" fmla="*/ 46 w 103"/>
                  <a:gd name="T1" fmla="*/ 183 h 183"/>
                  <a:gd name="T2" fmla="*/ 38 w 103"/>
                  <a:gd name="T3" fmla="*/ 181 h 183"/>
                  <a:gd name="T4" fmla="*/ 31 w 103"/>
                  <a:gd name="T5" fmla="*/ 177 h 183"/>
                  <a:gd name="T6" fmla="*/ 25 w 103"/>
                  <a:gd name="T7" fmla="*/ 171 h 183"/>
                  <a:gd name="T8" fmla="*/ 18 w 103"/>
                  <a:gd name="T9" fmla="*/ 162 h 183"/>
                  <a:gd name="T10" fmla="*/ 13 w 103"/>
                  <a:gd name="T11" fmla="*/ 154 h 183"/>
                  <a:gd name="T12" fmla="*/ 8 w 103"/>
                  <a:gd name="T13" fmla="*/ 144 h 183"/>
                  <a:gd name="T14" fmla="*/ 5 w 103"/>
                  <a:gd name="T15" fmla="*/ 132 h 183"/>
                  <a:gd name="T16" fmla="*/ 2 w 103"/>
                  <a:gd name="T17" fmla="*/ 120 h 183"/>
                  <a:gd name="T18" fmla="*/ 0 w 103"/>
                  <a:gd name="T19" fmla="*/ 107 h 183"/>
                  <a:gd name="T20" fmla="*/ 0 w 103"/>
                  <a:gd name="T21" fmla="*/ 92 h 183"/>
                  <a:gd name="T22" fmla="*/ 0 w 103"/>
                  <a:gd name="T23" fmla="*/ 84 h 183"/>
                  <a:gd name="T24" fmla="*/ 1 w 103"/>
                  <a:gd name="T25" fmla="*/ 70 h 183"/>
                  <a:gd name="T26" fmla="*/ 4 w 103"/>
                  <a:gd name="T27" fmla="*/ 58 h 183"/>
                  <a:gd name="T28" fmla="*/ 7 w 103"/>
                  <a:gd name="T29" fmla="*/ 46 h 183"/>
                  <a:gd name="T30" fmla="*/ 11 w 103"/>
                  <a:gd name="T31" fmla="*/ 35 h 183"/>
                  <a:gd name="T32" fmla="*/ 16 w 103"/>
                  <a:gd name="T33" fmla="*/ 25 h 183"/>
                  <a:gd name="T34" fmla="*/ 23 w 103"/>
                  <a:gd name="T35" fmla="*/ 17 h 183"/>
                  <a:gd name="T36" fmla="*/ 29 w 103"/>
                  <a:gd name="T37" fmla="*/ 10 h 183"/>
                  <a:gd name="T38" fmla="*/ 36 w 103"/>
                  <a:gd name="T39" fmla="*/ 6 h 183"/>
                  <a:gd name="T40" fmla="*/ 44 w 103"/>
                  <a:gd name="T41" fmla="*/ 2 h 183"/>
                  <a:gd name="T42" fmla="*/ 52 w 103"/>
                  <a:gd name="T43" fmla="*/ 0 h 183"/>
                  <a:gd name="T44" fmla="*/ 56 w 103"/>
                  <a:gd name="T45" fmla="*/ 1 h 183"/>
                  <a:gd name="T46" fmla="*/ 65 w 103"/>
                  <a:gd name="T47" fmla="*/ 4 h 183"/>
                  <a:gd name="T48" fmla="*/ 72 w 103"/>
                  <a:gd name="T49" fmla="*/ 9 h 183"/>
                  <a:gd name="T50" fmla="*/ 78 w 103"/>
                  <a:gd name="T51" fmla="*/ 15 h 183"/>
                  <a:gd name="T52" fmla="*/ 84 w 103"/>
                  <a:gd name="T53" fmla="*/ 22 h 183"/>
                  <a:gd name="T54" fmla="*/ 90 w 103"/>
                  <a:gd name="T55" fmla="*/ 32 h 183"/>
                  <a:gd name="T56" fmla="*/ 94 w 103"/>
                  <a:gd name="T57" fmla="*/ 42 h 183"/>
                  <a:gd name="T58" fmla="*/ 98 w 103"/>
                  <a:gd name="T59" fmla="*/ 54 h 183"/>
                  <a:gd name="T60" fmla="*/ 100 w 103"/>
                  <a:gd name="T61" fmla="*/ 66 h 183"/>
                  <a:gd name="T62" fmla="*/ 102 w 103"/>
                  <a:gd name="T63" fmla="*/ 79 h 183"/>
                  <a:gd name="T64" fmla="*/ 103 w 103"/>
                  <a:gd name="T65" fmla="*/ 92 h 183"/>
                  <a:gd name="T66" fmla="*/ 102 w 103"/>
                  <a:gd name="T67" fmla="*/ 102 h 183"/>
                  <a:gd name="T68" fmla="*/ 101 w 103"/>
                  <a:gd name="T69" fmla="*/ 115 h 183"/>
                  <a:gd name="T70" fmla="*/ 99 w 103"/>
                  <a:gd name="T71" fmla="*/ 128 h 183"/>
                  <a:gd name="T72" fmla="*/ 95 w 103"/>
                  <a:gd name="T73" fmla="*/ 139 h 183"/>
                  <a:gd name="T74" fmla="*/ 91 w 103"/>
                  <a:gd name="T75" fmla="*/ 150 h 183"/>
                  <a:gd name="T76" fmla="*/ 85 w 103"/>
                  <a:gd name="T77" fmla="*/ 160 h 183"/>
                  <a:gd name="T78" fmla="*/ 80 w 103"/>
                  <a:gd name="T79" fmla="*/ 168 h 183"/>
                  <a:gd name="T80" fmla="*/ 74 w 103"/>
                  <a:gd name="T81" fmla="*/ 175 h 183"/>
                  <a:gd name="T82" fmla="*/ 67 w 103"/>
                  <a:gd name="T83" fmla="*/ 179 h 183"/>
                  <a:gd name="T84" fmla="*/ 59 w 103"/>
                  <a:gd name="T85" fmla="*/ 182 h 183"/>
                  <a:gd name="T86" fmla="*/ 52 w 103"/>
                  <a:gd name="T87" fmla="*/ 183 h 1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3"/>
                  <a:gd name="T133" fmla="*/ 0 h 183"/>
                  <a:gd name="T134" fmla="*/ 103 w 103"/>
                  <a:gd name="T135" fmla="*/ 183 h 1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3" h="183">
                    <a:moveTo>
                      <a:pt x="52" y="183"/>
                    </a:moveTo>
                    <a:lnTo>
                      <a:pt x="49" y="183"/>
                    </a:lnTo>
                    <a:lnTo>
                      <a:pt x="46" y="183"/>
                    </a:lnTo>
                    <a:lnTo>
                      <a:pt x="44" y="182"/>
                    </a:lnTo>
                    <a:lnTo>
                      <a:pt x="41" y="182"/>
                    </a:lnTo>
                    <a:lnTo>
                      <a:pt x="38" y="181"/>
                    </a:lnTo>
                    <a:lnTo>
                      <a:pt x="36" y="179"/>
                    </a:lnTo>
                    <a:lnTo>
                      <a:pt x="34" y="178"/>
                    </a:lnTo>
                    <a:lnTo>
                      <a:pt x="31" y="177"/>
                    </a:lnTo>
                    <a:lnTo>
                      <a:pt x="29" y="175"/>
                    </a:lnTo>
                    <a:lnTo>
                      <a:pt x="27" y="173"/>
                    </a:lnTo>
                    <a:lnTo>
                      <a:pt x="25" y="171"/>
                    </a:lnTo>
                    <a:lnTo>
                      <a:pt x="23" y="168"/>
                    </a:lnTo>
                    <a:lnTo>
                      <a:pt x="21" y="166"/>
                    </a:lnTo>
                    <a:lnTo>
                      <a:pt x="18" y="162"/>
                    </a:lnTo>
                    <a:lnTo>
                      <a:pt x="16" y="160"/>
                    </a:lnTo>
                    <a:lnTo>
                      <a:pt x="14" y="157"/>
                    </a:lnTo>
                    <a:lnTo>
                      <a:pt x="13" y="154"/>
                    </a:lnTo>
                    <a:lnTo>
                      <a:pt x="11" y="150"/>
                    </a:lnTo>
                    <a:lnTo>
                      <a:pt x="10" y="147"/>
                    </a:lnTo>
                    <a:lnTo>
                      <a:pt x="8" y="144"/>
                    </a:lnTo>
                    <a:lnTo>
                      <a:pt x="7" y="139"/>
                    </a:lnTo>
                    <a:lnTo>
                      <a:pt x="6" y="136"/>
                    </a:lnTo>
                    <a:lnTo>
                      <a:pt x="5" y="132"/>
                    </a:lnTo>
                    <a:lnTo>
                      <a:pt x="4" y="128"/>
                    </a:lnTo>
                    <a:lnTo>
                      <a:pt x="3" y="124"/>
                    </a:lnTo>
                    <a:lnTo>
                      <a:pt x="2" y="120"/>
                    </a:lnTo>
                    <a:lnTo>
                      <a:pt x="1" y="115"/>
                    </a:lnTo>
                    <a:lnTo>
                      <a:pt x="1" y="111"/>
                    </a:lnTo>
                    <a:lnTo>
                      <a:pt x="0" y="107"/>
                    </a:lnTo>
                    <a:lnTo>
                      <a:pt x="0" y="102"/>
                    </a:lnTo>
                    <a:lnTo>
                      <a:pt x="0" y="98"/>
                    </a:lnTo>
                    <a:lnTo>
                      <a:pt x="0" y="92"/>
                    </a:lnTo>
                    <a:lnTo>
                      <a:pt x="0" y="88"/>
                    </a:lnTo>
                    <a:lnTo>
                      <a:pt x="0" y="84"/>
                    </a:lnTo>
                    <a:lnTo>
                      <a:pt x="0" y="79"/>
                    </a:lnTo>
                    <a:lnTo>
                      <a:pt x="1" y="75"/>
                    </a:lnTo>
                    <a:lnTo>
                      <a:pt x="1" y="70"/>
                    </a:lnTo>
                    <a:lnTo>
                      <a:pt x="2" y="66"/>
                    </a:lnTo>
                    <a:lnTo>
                      <a:pt x="3" y="62"/>
                    </a:lnTo>
                    <a:lnTo>
                      <a:pt x="4" y="58"/>
                    </a:lnTo>
                    <a:lnTo>
                      <a:pt x="5" y="54"/>
                    </a:lnTo>
                    <a:lnTo>
                      <a:pt x="6" y="50"/>
                    </a:lnTo>
                    <a:lnTo>
                      <a:pt x="7" y="46"/>
                    </a:lnTo>
                    <a:lnTo>
                      <a:pt x="8" y="42"/>
                    </a:lnTo>
                    <a:lnTo>
                      <a:pt x="10" y="39"/>
                    </a:lnTo>
                    <a:lnTo>
                      <a:pt x="11" y="35"/>
                    </a:lnTo>
                    <a:lnTo>
                      <a:pt x="13" y="32"/>
                    </a:lnTo>
                    <a:lnTo>
                      <a:pt x="14" y="29"/>
                    </a:lnTo>
                    <a:lnTo>
                      <a:pt x="16" y="25"/>
                    </a:lnTo>
                    <a:lnTo>
                      <a:pt x="18" y="22"/>
                    </a:lnTo>
                    <a:lnTo>
                      <a:pt x="21" y="19"/>
                    </a:lnTo>
                    <a:lnTo>
                      <a:pt x="23" y="17"/>
                    </a:lnTo>
                    <a:lnTo>
                      <a:pt x="25" y="15"/>
                    </a:lnTo>
                    <a:lnTo>
                      <a:pt x="27" y="12"/>
                    </a:lnTo>
                    <a:lnTo>
                      <a:pt x="29" y="10"/>
                    </a:lnTo>
                    <a:lnTo>
                      <a:pt x="31" y="9"/>
                    </a:lnTo>
                    <a:lnTo>
                      <a:pt x="34" y="7"/>
                    </a:lnTo>
                    <a:lnTo>
                      <a:pt x="36" y="6"/>
                    </a:lnTo>
                    <a:lnTo>
                      <a:pt x="38" y="4"/>
                    </a:lnTo>
                    <a:lnTo>
                      <a:pt x="41" y="2"/>
                    </a:lnTo>
                    <a:lnTo>
                      <a:pt x="44" y="2"/>
                    </a:lnTo>
                    <a:lnTo>
                      <a:pt x="46" y="1"/>
                    </a:lnTo>
                    <a:lnTo>
                      <a:pt x="49" y="1"/>
                    </a:lnTo>
                    <a:lnTo>
                      <a:pt x="52" y="0"/>
                    </a:lnTo>
                    <a:lnTo>
                      <a:pt x="54" y="1"/>
                    </a:lnTo>
                    <a:lnTo>
                      <a:pt x="56" y="1"/>
                    </a:lnTo>
                    <a:lnTo>
                      <a:pt x="59" y="2"/>
                    </a:lnTo>
                    <a:lnTo>
                      <a:pt x="61" y="2"/>
                    </a:lnTo>
                    <a:lnTo>
                      <a:pt x="65" y="4"/>
                    </a:lnTo>
                    <a:lnTo>
                      <a:pt x="67" y="6"/>
                    </a:lnTo>
                    <a:lnTo>
                      <a:pt x="69" y="7"/>
                    </a:lnTo>
                    <a:lnTo>
                      <a:pt x="72" y="9"/>
                    </a:lnTo>
                    <a:lnTo>
                      <a:pt x="74" y="10"/>
                    </a:lnTo>
                    <a:lnTo>
                      <a:pt x="76" y="12"/>
                    </a:lnTo>
                    <a:lnTo>
                      <a:pt x="78" y="15"/>
                    </a:lnTo>
                    <a:lnTo>
                      <a:pt x="80" y="17"/>
                    </a:lnTo>
                    <a:lnTo>
                      <a:pt x="82" y="19"/>
                    </a:lnTo>
                    <a:lnTo>
                      <a:pt x="84" y="22"/>
                    </a:lnTo>
                    <a:lnTo>
                      <a:pt x="85" y="25"/>
                    </a:lnTo>
                    <a:lnTo>
                      <a:pt x="88" y="29"/>
                    </a:lnTo>
                    <a:lnTo>
                      <a:pt x="90" y="32"/>
                    </a:lnTo>
                    <a:lnTo>
                      <a:pt x="91" y="35"/>
                    </a:lnTo>
                    <a:lnTo>
                      <a:pt x="93" y="39"/>
                    </a:lnTo>
                    <a:lnTo>
                      <a:pt x="94" y="42"/>
                    </a:lnTo>
                    <a:lnTo>
                      <a:pt x="95" y="46"/>
                    </a:lnTo>
                    <a:lnTo>
                      <a:pt x="97" y="50"/>
                    </a:lnTo>
                    <a:lnTo>
                      <a:pt x="98" y="54"/>
                    </a:lnTo>
                    <a:lnTo>
                      <a:pt x="99" y="58"/>
                    </a:lnTo>
                    <a:lnTo>
                      <a:pt x="100" y="62"/>
                    </a:lnTo>
                    <a:lnTo>
                      <a:pt x="100" y="66"/>
                    </a:lnTo>
                    <a:lnTo>
                      <a:pt x="101" y="70"/>
                    </a:lnTo>
                    <a:lnTo>
                      <a:pt x="102" y="75"/>
                    </a:lnTo>
                    <a:lnTo>
                      <a:pt x="102" y="79"/>
                    </a:lnTo>
                    <a:lnTo>
                      <a:pt x="102" y="84"/>
                    </a:lnTo>
                    <a:lnTo>
                      <a:pt x="102" y="88"/>
                    </a:lnTo>
                    <a:lnTo>
                      <a:pt x="103" y="92"/>
                    </a:lnTo>
                    <a:lnTo>
                      <a:pt x="102" y="98"/>
                    </a:lnTo>
                    <a:lnTo>
                      <a:pt x="102" y="102"/>
                    </a:lnTo>
                    <a:lnTo>
                      <a:pt x="102" y="107"/>
                    </a:lnTo>
                    <a:lnTo>
                      <a:pt x="102" y="111"/>
                    </a:lnTo>
                    <a:lnTo>
                      <a:pt x="101" y="115"/>
                    </a:lnTo>
                    <a:lnTo>
                      <a:pt x="100" y="120"/>
                    </a:lnTo>
                    <a:lnTo>
                      <a:pt x="100" y="124"/>
                    </a:lnTo>
                    <a:lnTo>
                      <a:pt x="99" y="128"/>
                    </a:lnTo>
                    <a:lnTo>
                      <a:pt x="98" y="132"/>
                    </a:lnTo>
                    <a:lnTo>
                      <a:pt x="97" y="136"/>
                    </a:lnTo>
                    <a:lnTo>
                      <a:pt x="95" y="139"/>
                    </a:lnTo>
                    <a:lnTo>
                      <a:pt x="94" y="144"/>
                    </a:lnTo>
                    <a:lnTo>
                      <a:pt x="93" y="147"/>
                    </a:lnTo>
                    <a:lnTo>
                      <a:pt x="91" y="150"/>
                    </a:lnTo>
                    <a:lnTo>
                      <a:pt x="90" y="154"/>
                    </a:lnTo>
                    <a:lnTo>
                      <a:pt x="88" y="157"/>
                    </a:lnTo>
                    <a:lnTo>
                      <a:pt x="85" y="160"/>
                    </a:lnTo>
                    <a:lnTo>
                      <a:pt x="84" y="162"/>
                    </a:lnTo>
                    <a:lnTo>
                      <a:pt x="82" y="166"/>
                    </a:lnTo>
                    <a:lnTo>
                      <a:pt x="80" y="168"/>
                    </a:lnTo>
                    <a:lnTo>
                      <a:pt x="78" y="171"/>
                    </a:lnTo>
                    <a:lnTo>
                      <a:pt x="76" y="173"/>
                    </a:lnTo>
                    <a:lnTo>
                      <a:pt x="74" y="175"/>
                    </a:lnTo>
                    <a:lnTo>
                      <a:pt x="72" y="177"/>
                    </a:lnTo>
                    <a:lnTo>
                      <a:pt x="69" y="178"/>
                    </a:lnTo>
                    <a:lnTo>
                      <a:pt x="67" y="179"/>
                    </a:lnTo>
                    <a:lnTo>
                      <a:pt x="65" y="181"/>
                    </a:lnTo>
                    <a:lnTo>
                      <a:pt x="61" y="182"/>
                    </a:lnTo>
                    <a:lnTo>
                      <a:pt x="59" y="182"/>
                    </a:lnTo>
                    <a:lnTo>
                      <a:pt x="56" y="183"/>
                    </a:lnTo>
                    <a:lnTo>
                      <a:pt x="54" y="183"/>
                    </a:lnTo>
                    <a:lnTo>
                      <a:pt x="52" y="183"/>
                    </a:lnTo>
                    <a:close/>
                  </a:path>
                </a:pathLst>
              </a:custGeom>
              <a:solidFill>
                <a:srgbClr val="000000"/>
              </a:solidFill>
              <a:ln w="9525">
                <a:noFill/>
                <a:round/>
                <a:headEnd/>
                <a:tailEnd/>
              </a:ln>
            </p:spPr>
            <p:txBody>
              <a:bodyPr/>
              <a:lstStyle/>
              <a:p>
                <a:endParaRPr lang="en-US"/>
              </a:p>
            </p:txBody>
          </p:sp>
          <p:sp>
            <p:nvSpPr>
              <p:cNvPr id="14550" name="Freeform 227"/>
              <p:cNvSpPr>
                <a:spLocks/>
              </p:cNvSpPr>
              <p:nvPr/>
            </p:nvSpPr>
            <p:spPr bwMode="auto">
              <a:xfrm>
                <a:off x="4657" y="2364"/>
                <a:ext cx="19" cy="41"/>
              </a:xfrm>
              <a:custGeom>
                <a:avLst/>
                <a:gdLst>
                  <a:gd name="T0" fmla="*/ 155 w 155"/>
                  <a:gd name="T1" fmla="*/ 0 h 326"/>
                  <a:gd name="T2" fmla="*/ 0 w 155"/>
                  <a:gd name="T3" fmla="*/ 5 h 326"/>
                  <a:gd name="T4" fmla="*/ 0 w 155"/>
                  <a:gd name="T5" fmla="*/ 323 h 326"/>
                  <a:gd name="T6" fmla="*/ 155 w 155"/>
                  <a:gd name="T7" fmla="*/ 326 h 326"/>
                  <a:gd name="T8" fmla="*/ 155 w 155"/>
                  <a:gd name="T9" fmla="*/ 0 h 326"/>
                  <a:gd name="T10" fmla="*/ 155 w 155"/>
                  <a:gd name="T11" fmla="*/ 0 h 326"/>
                  <a:gd name="T12" fmla="*/ 0 60000 65536"/>
                  <a:gd name="T13" fmla="*/ 0 60000 65536"/>
                  <a:gd name="T14" fmla="*/ 0 60000 65536"/>
                  <a:gd name="T15" fmla="*/ 0 60000 65536"/>
                  <a:gd name="T16" fmla="*/ 0 60000 65536"/>
                  <a:gd name="T17" fmla="*/ 0 60000 65536"/>
                  <a:gd name="T18" fmla="*/ 0 w 155"/>
                  <a:gd name="T19" fmla="*/ 0 h 326"/>
                  <a:gd name="T20" fmla="*/ 155 w 155"/>
                  <a:gd name="T21" fmla="*/ 326 h 326"/>
                </a:gdLst>
                <a:ahLst/>
                <a:cxnLst>
                  <a:cxn ang="T12">
                    <a:pos x="T0" y="T1"/>
                  </a:cxn>
                  <a:cxn ang="T13">
                    <a:pos x="T2" y="T3"/>
                  </a:cxn>
                  <a:cxn ang="T14">
                    <a:pos x="T4" y="T5"/>
                  </a:cxn>
                  <a:cxn ang="T15">
                    <a:pos x="T6" y="T7"/>
                  </a:cxn>
                  <a:cxn ang="T16">
                    <a:pos x="T8" y="T9"/>
                  </a:cxn>
                  <a:cxn ang="T17">
                    <a:pos x="T10" y="T11"/>
                  </a:cxn>
                </a:cxnLst>
                <a:rect l="T18" t="T19" r="T20" b="T21"/>
                <a:pathLst>
                  <a:path w="155" h="326">
                    <a:moveTo>
                      <a:pt x="155" y="0"/>
                    </a:moveTo>
                    <a:lnTo>
                      <a:pt x="0" y="5"/>
                    </a:lnTo>
                    <a:lnTo>
                      <a:pt x="0" y="323"/>
                    </a:lnTo>
                    <a:lnTo>
                      <a:pt x="155" y="326"/>
                    </a:lnTo>
                    <a:lnTo>
                      <a:pt x="155" y="0"/>
                    </a:lnTo>
                    <a:close/>
                  </a:path>
                </a:pathLst>
              </a:custGeom>
              <a:solidFill>
                <a:srgbClr val="7F7259"/>
              </a:solidFill>
              <a:ln w="9525">
                <a:noFill/>
                <a:round/>
                <a:headEnd/>
                <a:tailEnd/>
              </a:ln>
            </p:spPr>
            <p:txBody>
              <a:bodyPr/>
              <a:lstStyle/>
              <a:p>
                <a:endParaRPr lang="en-US"/>
              </a:p>
            </p:txBody>
          </p:sp>
          <p:sp>
            <p:nvSpPr>
              <p:cNvPr id="14551" name="Freeform 228"/>
              <p:cNvSpPr>
                <a:spLocks/>
              </p:cNvSpPr>
              <p:nvPr/>
            </p:nvSpPr>
            <p:spPr bwMode="auto">
              <a:xfrm>
                <a:off x="4702" y="2356"/>
                <a:ext cx="20" cy="43"/>
              </a:xfrm>
              <a:custGeom>
                <a:avLst/>
                <a:gdLst>
                  <a:gd name="T0" fmla="*/ 157 w 157"/>
                  <a:gd name="T1" fmla="*/ 0 h 342"/>
                  <a:gd name="T2" fmla="*/ 0 w 157"/>
                  <a:gd name="T3" fmla="*/ 5 h 342"/>
                  <a:gd name="T4" fmla="*/ 0 w 157"/>
                  <a:gd name="T5" fmla="*/ 323 h 342"/>
                  <a:gd name="T6" fmla="*/ 157 w 157"/>
                  <a:gd name="T7" fmla="*/ 342 h 342"/>
                  <a:gd name="T8" fmla="*/ 157 w 157"/>
                  <a:gd name="T9" fmla="*/ 0 h 342"/>
                  <a:gd name="T10" fmla="*/ 157 w 157"/>
                  <a:gd name="T11" fmla="*/ 0 h 342"/>
                  <a:gd name="T12" fmla="*/ 0 60000 65536"/>
                  <a:gd name="T13" fmla="*/ 0 60000 65536"/>
                  <a:gd name="T14" fmla="*/ 0 60000 65536"/>
                  <a:gd name="T15" fmla="*/ 0 60000 65536"/>
                  <a:gd name="T16" fmla="*/ 0 60000 65536"/>
                  <a:gd name="T17" fmla="*/ 0 60000 65536"/>
                  <a:gd name="T18" fmla="*/ 0 w 157"/>
                  <a:gd name="T19" fmla="*/ 0 h 342"/>
                  <a:gd name="T20" fmla="*/ 157 w 157"/>
                  <a:gd name="T21" fmla="*/ 342 h 342"/>
                </a:gdLst>
                <a:ahLst/>
                <a:cxnLst>
                  <a:cxn ang="T12">
                    <a:pos x="T0" y="T1"/>
                  </a:cxn>
                  <a:cxn ang="T13">
                    <a:pos x="T2" y="T3"/>
                  </a:cxn>
                  <a:cxn ang="T14">
                    <a:pos x="T4" y="T5"/>
                  </a:cxn>
                  <a:cxn ang="T15">
                    <a:pos x="T6" y="T7"/>
                  </a:cxn>
                  <a:cxn ang="T16">
                    <a:pos x="T8" y="T9"/>
                  </a:cxn>
                  <a:cxn ang="T17">
                    <a:pos x="T10" y="T11"/>
                  </a:cxn>
                </a:cxnLst>
                <a:rect l="T18" t="T19" r="T20" b="T21"/>
                <a:pathLst>
                  <a:path w="157" h="342">
                    <a:moveTo>
                      <a:pt x="157" y="0"/>
                    </a:moveTo>
                    <a:lnTo>
                      <a:pt x="0" y="5"/>
                    </a:lnTo>
                    <a:lnTo>
                      <a:pt x="0" y="323"/>
                    </a:lnTo>
                    <a:lnTo>
                      <a:pt x="157" y="342"/>
                    </a:lnTo>
                    <a:lnTo>
                      <a:pt x="157" y="0"/>
                    </a:lnTo>
                    <a:close/>
                  </a:path>
                </a:pathLst>
              </a:custGeom>
              <a:solidFill>
                <a:schemeClr val="hlink"/>
              </a:solidFill>
              <a:ln w="9525">
                <a:noFill/>
                <a:round/>
                <a:headEnd/>
                <a:tailEnd/>
              </a:ln>
            </p:spPr>
            <p:txBody>
              <a:bodyPr/>
              <a:lstStyle/>
              <a:p>
                <a:endParaRPr lang="en-US"/>
              </a:p>
            </p:txBody>
          </p:sp>
          <p:sp>
            <p:nvSpPr>
              <p:cNvPr id="14552" name="Freeform 229"/>
              <p:cNvSpPr>
                <a:spLocks/>
              </p:cNvSpPr>
              <p:nvPr/>
            </p:nvSpPr>
            <p:spPr bwMode="auto">
              <a:xfrm>
                <a:off x="4657" y="2356"/>
                <a:ext cx="45" cy="48"/>
              </a:xfrm>
              <a:custGeom>
                <a:avLst/>
                <a:gdLst>
                  <a:gd name="T0" fmla="*/ 359 w 359"/>
                  <a:gd name="T1" fmla="*/ 0 h 383"/>
                  <a:gd name="T2" fmla="*/ 0 w 359"/>
                  <a:gd name="T3" fmla="*/ 65 h 383"/>
                  <a:gd name="T4" fmla="*/ 0 w 359"/>
                  <a:gd name="T5" fmla="*/ 383 h 383"/>
                  <a:gd name="T6" fmla="*/ 359 w 359"/>
                  <a:gd name="T7" fmla="*/ 318 h 383"/>
                  <a:gd name="T8" fmla="*/ 359 w 359"/>
                  <a:gd name="T9" fmla="*/ 0 h 383"/>
                  <a:gd name="T10" fmla="*/ 359 w 359"/>
                  <a:gd name="T11" fmla="*/ 0 h 383"/>
                  <a:gd name="T12" fmla="*/ 0 60000 65536"/>
                  <a:gd name="T13" fmla="*/ 0 60000 65536"/>
                  <a:gd name="T14" fmla="*/ 0 60000 65536"/>
                  <a:gd name="T15" fmla="*/ 0 60000 65536"/>
                  <a:gd name="T16" fmla="*/ 0 60000 65536"/>
                  <a:gd name="T17" fmla="*/ 0 60000 65536"/>
                  <a:gd name="T18" fmla="*/ 0 w 359"/>
                  <a:gd name="T19" fmla="*/ 0 h 383"/>
                  <a:gd name="T20" fmla="*/ 359 w 359"/>
                  <a:gd name="T21" fmla="*/ 383 h 383"/>
                </a:gdLst>
                <a:ahLst/>
                <a:cxnLst>
                  <a:cxn ang="T12">
                    <a:pos x="T0" y="T1"/>
                  </a:cxn>
                  <a:cxn ang="T13">
                    <a:pos x="T2" y="T3"/>
                  </a:cxn>
                  <a:cxn ang="T14">
                    <a:pos x="T4" y="T5"/>
                  </a:cxn>
                  <a:cxn ang="T15">
                    <a:pos x="T6" y="T7"/>
                  </a:cxn>
                  <a:cxn ang="T16">
                    <a:pos x="T8" y="T9"/>
                  </a:cxn>
                  <a:cxn ang="T17">
                    <a:pos x="T10" y="T11"/>
                  </a:cxn>
                </a:cxnLst>
                <a:rect l="T18" t="T19" r="T20" b="T21"/>
                <a:pathLst>
                  <a:path w="359" h="383">
                    <a:moveTo>
                      <a:pt x="359" y="0"/>
                    </a:moveTo>
                    <a:lnTo>
                      <a:pt x="0" y="65"/>
                    </a:lnTo>
                    <a:lnTo>
                      <a:pt x="0" y="383"/>
                    </a:lnTo>
                    <a:lnTo>
                      <a:pt x="359" y="318"/>
                    </a:lnTo>
                    <a:lnTo>
                      <a:pt x="359" y="0"/>
                    </a:lnTo>
                    <a:close/>
                  </a:path>
                </a:pathLst>
              </a:custGeom>
              <a:solidFill>
                <a:schemeClr val="tx2"/>
              </a:solidFill>
              <a:ln w="9525">
                <a:noFill/>
                <a:round/>
                <a:headEnd/>
                <a:tailEnd/>
              </a:ln>
            </p:spPr>
            <p:txBody>
              <a:bodyPr/>
              <a:lstStyle/>
              <a:p>
                <a:endParaRPr lang="en-US"/>
              </a:p>
            </p:txBody>
          </p:sp>
          <p:sp>
            <p:nvSpPr>
              <p:cNvPr id="14553" name="Freeform 230"/>
              <p:cNvSpPr>
                <a:spLocks/>
              </p:cNvSpPr>
              <p:nvPr/>
            </p:nvSpPr>
            <p:spPr bwMode="auto">
              <a:xfrm>
                <a:off x="4657" y="2396"/>
                <a:ext cx="65" cy="9"/>
              </a:xfrm>
              <a:custGeom>
                <a:avLst/>
                <a:gdLst>
                  <a:gd name="T0" fmla="*/ 516 w 516"/>
                  <a:gd name="T1" fmla="*/ 19 h 68"/>
                  <a:gd name="T2" fmla="*/ 359 w 516"/>
                  <a:gd name="T3" fmla="*/ 0 h 68"/>
                  <a:gd name="T4" fmla="*/ 0 w 516"/>
                  <a:gd name="T5" fmla="*/ 65 h 68"/>
                  <a:gd name="T6" fmla="*/ 155 w 516"/>
                  <a:gd name="T7" fmla="*/ 68 h 68"/>
                  <a:gd name="T8" fmla="*/ 516 w 516"/>
                  <a:gd name="T9" fmla="*/ 19 h 68"/>
                  <a:gd name="T10" fmla="*/ 516 w 516"/>
                  <a:gd name="T11" fmla="*/ 19 h 68"/>
                  <a:gd name="T12" fmla="*/ 0 60000 65536"/>
                  <a:gd name="T13" fmla="*/ 0 60000 65536"/>
                  <a:gd name="T14" fmla="*/ 0 60000 65536"/>
                  <a:gd name="T15" fmla="*/ 0 60000 65536"/>
                  <a:gd name="T16" fmla="*/ 0 60000 65536"/>
                  <a:gd name="T17" fmla="*/ 0 60000 65536"/>
                  <a:gd name="T18" fmla="*/ 0 w 516"/>
                  <a:gd name="T19" fmla="*/ 0 h 68"/>
                  <a:gd name="T20" fmla="*/ 516 w 516"/>
                  <a:gd name="T21" fmla="*/ 68 h 68"/>
                </a:gdLst>
                <a:ahLst/>
                <a:cxnLst>
                  <a:cxn ang="T12">
                    <a:pos x="T0" y="T1"/>
                  </a:cxn>
                  <a:cxn ang="T13">
                    <a:pos x="T2" y="T3"/>
                  </a:cxn>
                  <a:cxn ang="T14">
                    <a:pos x="T4" y="T5"/>
                  </a:cxn>
                  <a:cxn ang="T15">
                    <a:pos x="T6" y="T7"/>
                  </a:cxn>
                  <a:cxn ang="T16">
                    <a:pos x="T8" y="T9"/>
                  </a:cxn>
                  <a:cxn ang="T17">
                    <a:pos x="T10" y="T11"/>
                  </a:cxn>
                </a:cxnLst>
                <a:rect l="T18" t="T19" r="T20" b="T21"/>
                <a:pathLst>
                  <a:path w="516" h="68">
                    <a:moveTo>
                      <a:pt x="516" y="19"/>
                    </a:moveTo>
                    <a:lnTo>
                      <a:pt x="359" y="0"/>
                    </a:lnTo>
                    <a:lnTo>
                      <a:pt x="0" y="65"/>
                    </a:lnTo>
                    <a:lnTo>
                      <a:pt x="155" y="68"/>
                    </a:lnTo>
                    <a:lnTo>
                      <a:pt x="516" y="19"/>
                    </a:lnTo>
                    <a:close/>
                  </a:path>
                </a:pathLst>
              </a:custGeom>
              <a:solidFill>
                <a:srgbClr val="000080"/>
              </a:solidFill>
              <a:ln w="9525">
                <a:noFill/>
                <a:round/>
                <a:headEnd/>
                <a:tailEnd/>
              </a:ln>
            </p:spPr>
            <p:txBody>
              <a:bodyPr/>
              <a:lstStyle/>
              <a:p>
                <a:endParaRPr lang="en-US"/>
              </a:p>
            </p:txBody>
          </p:sp>
          <p:sp>
            <p:nvSpPr>
              <p:cNvPr id="14554" name="Freeform 231"/>
              <p:cNvSpPr>
                <a:spLocks/>
              </p:cNvSpPr>
              <p:nvPr/>
            </p:nvSpPr>
            <p:spPr bwMode="auto">
              <a:xfrm>
                <a:off x="4759" y="2161"/>
                <a:ext cx="14" cy="48"/>
              </a:xfrm>
              <a:custGeom>
                <a:avLst/>
                <a:gdLst>
                  <a:gd name="T0" fmla="*/ 108 w 108"/>
                  <a:gd name="T1" fmla="*/ 51 h 382"/>
                  <a:gd name="T2" fmla="*/ 0 w 108"/>
                  <a:gd name="T3" fmla="*/ 0 h 382"/>
                  <a:gd name="T4" fmla="*/ 0 w 108"/>
                  <a:gd name="T5" fmla="*/ 344 h 382"/>
                  <a:gd name="T6" fmla="*/ 108 w 108"/>
                  <a:gd name="T7" fmla="*/ 382 h 382"/>
                  <a:gd name="T8" fmla="*/ 108 w 108"/>
                  <a:gd name="T9" fmla="*/ 51 h 382"/>
                  <a:gd name="T10" fmla="*/ 108 w 108"/>
                  <a:gd name="T11" fmla="*/ 51 h 382"/>
                  <a:gd name="T12" fmla="*/ 0 60000 65536"/>
                  <a:gd name="T13" fmla="*/ 0 60000 65536"/>
                  <a:gd name="T14" fmla="*/ 0 60000 65536"/>
                  <a:gd name="T15" fmla="*/ 0 60000 65536"/>
                  <a:gd name="T16" fmla="*/ 0 60000 65536"/>
                  <a:gd name="T17" fmla="*/ 0 60000 65536"/>
                  <a:gd name="T18" fmla="*/ 0 w 108"/>
                  <a:gd name="T19" fmla="*/ 0 h 382"/>
                  <a:gd name="T20" fmla="*/ 108 w 108"/>
                  <a:gd name="T21" fmla="*/ 382 h 382"/>
                </a:gdLst>
                <a:ahLst/>
                <a:cxnLst>
                  <a:cxn ang="T12">
                    <a:pos x="T0" y="T1"/>
                  </a:cxn>
                  <a:cxn ang="T13">
                    <a:pos x="T2" y="T3"/>
                  </a:cxn>
                  <a:cxn ang="T14">
                    <a:pos x="T4" y="T5"/>
                  </a:cxn>
                  <a:cxn ang="T15">
                    <a:pos x="T6" y="T7"/>
                  </a:cxn>
                  <a:cxn ang="T16">
                    <a:pos x="T8" y="T9"/>
                  </a:cxn>
                  <a:cxn ang="T17">
                    <a:pos x="T10" y="T11"/>
                  </a:cxn>
                </a:cxnLst>
                <a:rect l="T18" t="T19" r="T20" b="T21"/>
                <a:pathLst>
                  <a:path w="108" h="382">
                    <a:moveTo>
                      <a:pt x="108" y="51"/>
                    </a:moveTo>
                    <a:lnTo>
                      <a:pt x="0" y="0"/>
                    </a:lnTo>
                    <a:lnTo>
                      <a:pt x="0" y="344"/>
                    </a:lnTo>
                    <a:lnTo>
                      <a:pt x="108" y="382"/>
                    </a:lnTo>
                    <a:lnTo>
                      <a:pt x="108" y="51"/>
                    </a:lnTo>
                    <a:close/>
                  </a:path>
                </a:pathLst>
              </a:custGeom>
              <a:solidFill>
                <a:srgbClr val="BFBFBF"/>
              </a:solidFill>
              <a:ln w="9525">
                <a:noFill/>
                <a:round/>
                <a:headEnd/>
                <a:tailEnd/>
              </a:ln>
            </p:spPr>
            <p:txBody>
              <a:bodyPr/>
              <a:lstStyle/>
              <a:p>
                <a:endParaRPr lang="en-US"/>
              </a:p>
            </p:txBody>
          </p:sp>
          <p:sp>
            <p:nvSpPr>
              <p:cNvPr id="14555" name="Freeform 232"/>
              <p:cNvSpPr>
                <a:spLocks/>
              </p:cNvSpPr>
              <p:nvPr/>
            </p:nvSpPr>
            <p:spPr bwMode="auto">
              <a:xfrm>
                <a:off x="4765" y="2156"/>
                <a:ext cx="2" cy="59"/>
              </a:xfrm>
              <a:custGeom>
                <a:avLst/>
                <a:gdLst>
                  <a:gd name="T0" fmla="*/ 8 w 17"/>
                  <a:gd name="T1" fmla="*/ 475 h 475"/>
                  <a:gd name="T2" fmla="*/ 0 w 17"/>
                  <a:gd name="T3" fmla="*/ 475 h 475"/>
                  <a:gd name="T4" fmla="*/ 0 w 17"/>
                  <a:gd name="T5" fmla="*/ 0 h 475"/>
                  <a:gd name="T6" fmla="*/ 17 w 17"/>
                  <a:gd name="T7" fmla="*/ 0 h 475"/>
                  <a:gd name="T8" fmla="*/ 17 w 17"/>
                  <a:gd name="T9" fmla="*/ 475 h 475"/>
                  <a:gd name="T10" fmla="*/ 8 w 17"/>
                  <a:gd name="T11" fmla="*/ 475 h 475"/>
                  <a:gd name="T12" fmla="*/ 0 60000 65536"/>
                  <a:gd name="T13" fmla="*/ 0 60000 65536"/>
                  <a:gd name="T14" fmla="*/ 0 60000 65536"/>
                  <a:gd name="T15" fmla="*/ 0 60000 65536"/>
                  <a:gd name="T16" fmla="*/ 0 60000 65536"/>
                  <a:gd name="T17" fmla="*/ 0 60000 65536"/>
                  <a:gd name="T18" fmla="*/ 0 w 17"/>
                  <a:gd name="T19" fmla="*/ 0 h 475"/>
                  <a:gd name="T20" fmla="*/ 17 w 17"/>
                  <a:gd name="T21" fmla="*/ 475 h 475"/>
                </a:gdLst>
                <a:ahLst/>
                <a:cxnLst>
                  <a:cxn ang="T12">
                    <a:pos x="T0" y="T1"/>
                  </a:cxn>
                  <a:cxn ang="T13">
                    <a:pos x="T2" y="T3"/>
                  </a:cxn>
                  <a:cxn ang="T14">
                    <a:pos x="T4" y="T5"/>
                  </a:cxn>
                  <a:cxn ang="T15">
                    <a:pos x="T6" y="T7"/>
                  </a:cxn>
                  <a:cxn ang="T16">
                    <a:pos x="T8" y="T9"/>
                  </a:cxn>
                  <a:cxn ang="T17">
                    <a:pos x="T10" y="T11"/>
                  </a:cxn>
                </a:cxnLst>
                <a:rect l="T18" t="T19" r="T20" b="T21"/>
                <a:pathLst>
                  <a:path w="17" h="475">
                    <a:moveTo>
                      <a:pt x="8" y="475"/>
                    </a:moveTo>
                    <a:lnTo>
                      <a:pt x="0" y="475"/>
                    </a:lnTo>
                    <a:lnTo>
                      <a:pt x="0" y="0"/>
                    </a:lnTo>
                    <a:lnTo>
                      <a:pt x="17" y="0"/>
                    </a:lnTo>
                    <a:lnTo>
                      <a:pt x="17" y="475"/>
                    </a:lnTo>
                    <a:lnTo>
                      <a:pt x="8" y="475"/>
                    </a:lnTo>
                    <a:close/>
                  </a:path>
                </a:pathLst>
              </a:custGeom>
              <a:solidFill>
                <a:srgbClr val="BFBFBF"/>
              </a:solidFill>
              <a:ln w="9525">
                <a:noFill/>
                <a:round/>
                <a:headEnd/>
                <a:tailEnd/>
              </a:ln>
            </p:spPr>
            <p:txBody>
              <a:bodyPr/>
              <a:lstStyle/>
              <a:p>
                <a:endParaRPr lang="en-US"/>
              </a:p>
            </p:txBody>
          </p:sp>
          <p:sp>
            <p:nvSpPr>
              <p:cNvPr id="14556" name="Freeform 233"/>
              <p:cNvSpPr>
                <a:spLocks/>
              </p:cNvSpPr>
              <p:nvPr/>
            </p:nvSpPr>
            <p:spPr bwMode="auto">
              <a:xfrm>
                <a:off x="4456" y="2373"/>
                <a:ext cx="32" cy="50"/>
              </a:xfrm>
              <a:custGeom>
                <a:avLst/>
                <a:gdLst>
                  <a:gd name="T0" fmla="*/ 0 w 259"/>
                  <a:gd name="T1" fmla="*/ 26 h 408"/>
                  <a:gd name="T2" fmla="*/ 80 w 259"/>
                  <a:gd name="T3" fmla="*/ 117 h 408"/>
                  <a:gd name="T4" fmla="*/ 80 w 259"/>
                  <a:gd name="T5" fmla="*/ 408 h 408"/>
                  <a:gd name="T6" fmla="*/ 157 w 259"/>
                  <a:gd name="T7" fmla="*/ 408 h 408"/>
                  <a:gd name="T8" fmla="*/ 157 w 259"/>
                  <a:gd name="T9" fmla="*/ 117 h 408"/>
                  <a:gd name="T10" fmla="*/ 259 w 259"/>
                  <a:gd name="T11" fmla="*/ 0 h 408"/>
                  <a:gd name="T12" fmla="*/ 0 w 259"/>
                  <a:gd name="T13" fmla="*/ 26 h 408"/>
                  <a:gd name="T14" fmla="*/ 0 w 259"/>
                  <a:gd name="T15" fmla="*/ 26 h 408"/>
                  <a:gd name="T16" fmla="*/ 0 60000 65536"/>
                  <a:gd name="T17" fmla="*/ 0 60000 65536"/>
                  <a:gd name="T18" fmla="*/ 0 60000 65536"/>
                  <a:gd name="T19" fmla="*/ 0 60000 65536"/>
                  <a:gd name="T20" fmla="*/ 0 60000 65536"/>
                  <a:gd name="T21" fmla="*/ 0 60000 65536"/>
                  <a:gd name="T22" fmla="*/ 0 60000 65536"/>
                  <a:gd name="T23" fmla="*/ 0 60000 65536"/>
                  <a:gd name="T24" fmla="*/ 0 w 259"/>
                  <a:gd name="T25" fmla="*/ 0 h 408"/>
                  <a:gd name="T26" fmla="*/ 259 w 259"/>
                  <a:gd name="T27" fmla="*/ 408 h 4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9" h="408">
                    <a:moveTo>
                      <a:pt x="0" y="26"/>
                    </a:moveTo>
                    <a:lnTo>
                      <a:pt x="80" y="117"/>
                    </a:lnTo>
                    <a:lnTo>
                      <a:pt x="80" y="408"/>
                    </a:lnTo>
                    <a:lnTo>
                      <a:pt x="157" y="408"/>
                    </a:lnTo>
                    <a:lnTo>
                      <a:pt x="157" y="117"/>
                    </a:lnTo>
                    <a:lnTo>
                      <a:pt x="259" y="0"/>
                    </a:lnTo>
                    <a:lnTo>
                      <a:pt x="0" y="26"/>
                    </a:lnTo>
                    <a:close/>
                  </a:path>
                </a:pathLst>
              </a:custGeom>
              <a:solidFill>
                <a:srgbClr val="1C1C1C"/>
              </a:solidFill>
              <a:ln w="9525">
                <a:noFill/>
                <a:round/>
                <a:headEnd/>
                <a:tailEnd/>
              </a:ln>
            </p:spPr>
            <p:txBody>
              <a:bodyPr/>
              <a:lstStyle/>
              <a:p>
                <a:endParaRPr lang="en-US"/>
              </a:p>
            </p:txBody>
          </p:sp>
          <p:sp>
            <p:nvSpPr>
              <p:cNvPr id="14557" name="Freeform 234"/>
              <p:cNvSpPr>
                <a:spLocks/>
              </p:cNvSpPr>
              <p:nvPr/>
            </p:nvSpPr>
            <p:spPr bwMode="auto">
              <a:xfrm>
                <a:off x="4469" y="2368"/>
                <a:ext cx="56" cy="44"/>
              </a:xfrm>
              <a:custGeom>
                <a:avLst/>
                <a:gdLst>
                  <a:gd name="T0" fmla="*/ 420 w 447"/>
                  <a:gd name="T1" fmla="*/ 38 h 357"/>
                  <a:gd name="T2" fmla="*/ 447 w 447"/>
                  <a:gd name="T3" fmla="*/ 76 h 357"/>
                  <a:gd name="T4" fmla="*/ 54 w 447"/>
                  <a:gd name="T5" fmla="*/ 357 h 357"/>
                  <a:gd name="T6" fmla="*/ 0 w 447"/>
                  <a:gd name="T7" fmla="*/ 282 h 357"/>
                  <a:gd name="T8" fmla="*/ 393 w 447"/>
                  <a:gd name="T9" fmla="*/ 0 h 357"/>
                  <a:gd name="T10" fmla="*/ 420 w 447"/>
                  <a:gd name="T11" fmla="*/ 38 h 357"/>
                  <a:gd name="T12" fmla="*/ 0 60000 65536"/>
                  <a:gd name="T13" fmla="*/ 0 60000 65536"/>
                  <a:gd name="T14" fmla="*/ 0 60000 65536"/>
                  <a:gd name="T15" fmla="*/ 0 60000 65536"/>
                  <a:gd name="T16" fmla="*/ 0 60000 65536"/>
                  <a:gd name="T17" fmla="*/ 0 60000 65536"/>
                  <a:gd name="T18" fmla="*/ 0 w 447"/>
                  <a:gd name="T19" fmla="*/ 0 h 357"/>
                  <a:gd name="T20" fmla="*/ 447 w 447"/>
                  <a:gd name="T21" fmla="*/ 357 h 357"/>
                </a:gdLst>
                <a:ahLst/>
                <a:cxnLst>
                  <a:cxn ang="T12">
                    <a:pos x="T0" y="T1"/>
                  </a:cxn>
                  <a:cxn ang="T13">
                    <a:pos x="T2" y="T3"/>
                  </a:cxn>
                  <a:cxn ang="T14">
                    <a:pos x="T4" y="T5"/>
                  </a:cxn>
                  <a:cxn ang="T15">
                    <a:pos x="T6" y="T7"/>
                  </a:cxn>
                  <a:cxn ang="T16">
                    <a:pos x="T8" y="T9"/>
                  </a:cxn>
                  <a:cxn ang="T17">
                    <a:pos x="T10" y="T11"/>
                  </a:cxn>
                </a:cxnLst>
                <a:rect l="T18" t="T19" r="T20" b="T21"/>
                <a:pathLst>
                  <a:path w="447" h="357">
                    <a:moveTo>
                      <a:pt x="420" y="38"/>
                    </a:moveTo>
                    <a:lnTo>
                      <a:pt x="447" y="76"/>
                    </a:lnTo>
                    <a:lnTo>
                      <a:pt x="54" y="357"/>
                    </a:lnTo>
                    <a:lnTo>
                      <a:pt x="0" y="282"/>
                    </a:lnTo>
                    <a:lnTo>
                      <a:pt x="393" y="0"/>
                    </a:lnTo>
                    <a:lnTo>
                      <a:pt x="420" y="38"/>
                    </a:lnTo>
                    <a:close/>
                  </a:path>
                </a:pathLst>
              </a:custGeom>
              <a:solidFill>
                <a:srgbClr val="1C1C1C"/>
              </a:solidFill>
              <a:ln w="9525">
                <a:noFill/>
                <a:round/>
                <a:headEnd/>
                <a:tailEnd/>
              </a:ln>
            </p:spPr>
            <p:txBody>
              <a:bodyPr/>
              <a:lstStyle/>
              <a:p>
                <a:endParaRPr lang="en-US"/>
              </a:p>
            </p:txBody>
          </p:sp>
          <p:sp>
            <p:nvSpPr>
              <p:cNvPr id="14558" name="Freeform 235"/>
              <p:cNvSpPr>
                <a:spLocks/>
              </p:cNvSpPr>
              <p:nvPr/>
            </p:nvSpPr>
            <p:spPr bwMode="auto">
              <a:xfrm>
                <a:off x="4546" y="2389"/>
                <a:ext cx="12" cy="22"/>
              </a:xfrm>
              <a:custGeom>
                <a:avLst/>
                <a:gdLst>
                  <a:gd name="T0" fmla="*/ 42 w 94"/>
                  <a:gd name="T1" fmla="*/ 173 h 173"/>
                  <a:gd name="T2" fmla="*/ 35 w 94"/>
                  <a:gd name="T3" fmla="*/ 171 h 173"/>
                  <a:gd name="T4" fmla="*/ 29 w 94"/>
                  <a:gd name="T5" fmla="*/ 167 h 173"/>
                  <a:gd name="T6" fmla="*/ 22 w 94"/>
                  <a:gd name="T7" fmla="*/ 161 h 173"/>
                  <a:gd name="T8" fmla="*/ 17 w 94"/>
                  <a:gd name="T9" fmla="*/ 154 h 173"/>
                  <a:gd name="T10" fmla="*/ 12 w 94"/>
                  <a:gd name="T11" fmla="*/ 145 h 173"/>
                  <a:gd name="T12" fmla="*/ 8 w 94"/>
                  <a:gd name="T13" fmla="*/ 136 h 173"/>
                  <a:gd name="T14" fmla="*/ 5 w 94"/>
                  <a:gd name="T15" fmla="*/ 124 h 173"/>
                  <a:gd name="T16" fmla="*/ 2 w 94"/>
                  <a:gd name="T17" fmla="*/ 113 h 173"/>
                  <a:gd name="T18" fmla="*/ 0 w 94"/>
                  <a:gd name="T19" fmla="*/ 100 h 173"/>
                  <a:gd name="T20" fmla="*/ 0 w 94"/>
                  <a:gd name="T21" fmla="*/ 87 h 173"/>
                  <a:gd name="T22" fmla="*/ 0 w 94"/>
                  <a:gd name="T23" fmla="*/ 78 h 173"/>
                  <a:gd name="T24" fmla="*/ 1 w 94"/>
                  <a:gd name="T25" fmla="*/ 66 h 173"/>
                  <a:gd name="T26" fmla="*/ 4 w 94"/>
                  <a:gd name="T27" fmla="*/ 54 h 173"/>
                  <a:gd name="T28" fmla="*/ 7 w 94"/>
                  <a:gd name="T29" fmla="*/ 43 h 173"/>
                  <a:gd name="T30" fmla="*/ 11 w 94"/>
                  <a:gd name="T31" fmla="*/ 32 h 173"/>
                  <a:gd name="T32" fmla="*/ 15 w 94"/>
                  <a:gd name="T33" fmla="*/ 23 h 173"/>
                  <a:gd name="T34" fmla="*/ 20 w 94"/>
                  <a:gd name="T35" fmla="*/ 16 h 173"/>
                  <a:gd name="T36" fmla="*/ 27 w 94"/>
                  <a:gd name="T37" fmla="*/ 9 h 173"/>
                  <a:gd name="T38" fmla="*/ 33 w 94"/>
                  <a:gd name="T39" fmla="*/ 4 h 173"/>
                  <a:gd name="T40" fmla="*/ 40 w 94"/>
                  <a:gd name="T41" fmla="*/ 1 h 173"/>
                  <a:gd name="T42" fmla="*/ 47 w 94"/>
                  <a:gd name="T43" fmla="*/ 0 h 173"/>
                  <a:gd name="T44" fmla="*/ 52 w 94"/>
                  <a:gd name="T45" fmla="*/ 1 h 173"/>
                  <a:gd name="T46" fmla="*/ 58 w 94"/>
                  <a:gd name="T47" fmla="*/ 3 h 173"/>
                  <a:gd name="T48" fmla="*/ 65 w 94"/>
                  <a:gd name="T49" fmla="*/ 7 h 173"/>
                  <a:gd name="T50" fmla="*/ 71 w 94"/>
                  <a:gd name="T51" fmla="*/ 14 h 173"/>
                  <a:gd name="T52" fmla="*/ 76 w 94"/>
                  <a:gd name="T53" fmla="*/ 21 h 173"/>
                  <a:gd name="T54" fmla="*/ 81 w 94"/>
                  <a:gd name="T55" fmla="*/ 29 h 173"/>
                  <a:gd name="T56" fmla="*/ 85 w 94"/>
                  <a:gd name="T57" fmla="*/ 39 h 173"/>
                  <a:gd name="T58" fmla="*/ 88 w 94"/>
                  <a:gd name="T59" fmla="*/ 50 h 173"/>
                  <a:gd name="T60" fmla="*/ 90 w 94"/>
                  <a:gd name="T61" fmla="*/ 62 h 173"/>
                  <a:gd name="T62" fmla="*/ 93 w 94"/>
                  <a:gd name="T63" fmla="*/ 74 h 173"/>
                  <a:gd name="T64" fmla="*/ 94 w 94"/>
                  <a:gd name="T65" fmla="*/ 87 h 173"/>
                  <a:gd name="T66" fmla="*/ 93 w 94"/>
                  <a:gd name="T67" fmla="*/ 96 h 173"/>
                  <a:gd name="T68" fmla="*/ 91 w 94"/>
                  <a:gd name="T69" fmla="*/ 109 h 173"/>
                  <a:gd name="T70" fmla="*/ 89 w 94"/>
                  <a:gd name="T71" fmla="*/ 120 h 173"/>
                  <a:gd name="T72" fmla="*/ 86 w 94"/>
                  <a:gd name="T73" fmla="*/ 132 h 173"/>
                  <a:gd name="T74" fmla="*/ 82 w 94"/>
                  <a:gd name="T75" fmla="*/ 142 h 173"/>
                  <a:gd name="T76" fmla="*/ 78 w 94"/>
                  <a:gd name="T77" fmla="*/ 151 h 173"/>
                  <a:gd name="T78" fmla="*/ 73 w 94"/>
                  <a:gd name="T79" fmla="*/ 159 h 173"/>
                  <a:gd name="T80" fmla="*/ 66 w 94"/>
                  <a:gd name="T81" fmla="*/ 165 h 173"/>
                  <a:gd name="T82" fmla="*/ 60 w 94"/>
                  <a:gd name="T83" fmla="*/ 170 h 173"/>
                  <a:gd name="T84" fmla="*/ 54 w 94"/>
                  <a:gd name="T85" fmla="*/ 173 h 173"/>
                  <a:gd name="T86" fmla="*/ 47 w 94"/>
                  <a:gd name="T87" fmla="*/ 173 h 1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94"/>
                  <a:gd name="T133" fmla="*/ 0 h 173"/>
                  <a:gd name="T134" fmla="*/ 94 w 94"/>
                  <a:gd name="T135" fmla="*/ 173 h 1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94" h="173">
                    <a:moveTo>
                      <a:pt x="47" y="173"/>
                    </a:moveTo>
                    <a:lnTo>
                      <a:pt x="44" y="173"/>
                    </a:lnTo>
                    <a:lnTo>
                      <a:pt x="42" y="173"/>
                    </a:lnTo>
                    <a:lnTo>
                      <a:pt x="40" y="173"/>
                    </a:lnTo>
                    <a:lnTo>
                      <a:pt x="37" y="172"/>
                    </a:lnTo>
                    <a:lnTo>
                      <a:pt x="35" y="171"/>
                    </a:lnTo>
                    <a:lnTo>
                      <a:pt x="33" y="170"/>
                    </a:lnTo>
                    <a:lnTo>
                      <a:pt x="31" y="168"/>
                    </a:lnTo>
                    <a:lnTo>
                      <a:pt x="29" y="167"/>
                    </a:lnTo>
                    <a:lnTo>
                      <a:pt x="27" y="165"/>
                    </a:lnTo>
                    <a:lnTo>
                      <a:pt x="24" y="163"/>
                    </a:lnTo>
                    <a:lnTo>
                      <a:pt x="22" y="161"/>
                    </a:lnTo>
                    <a:lnTo>
                      <a:pt x="20" y="159"/>
                    </a:lnTo>
                    <a:lnTo>
                      <a:pt x="19" y="157"/>
                    </a:lnTo>
                    <a:lnTo>
                      <a:pt x="17" y="154"/>
                    </a:lnTo>
                    <a:lnTo>
                      <a:pt x="15" y="151"/>
                    </a:lnTo>
                    <a:lnTo>
                      <a:pt x="14" y="148"/>
                    </a:lnTo>
                    <a:lnTo>
                      <a:pt x="12" y="145"/>
                    </a:lnTo>
                    <a:lnTo>
                      <a:pt x="11" y="142"/>
                    </a:lnTo>
                    <a:lnTo>
                      <a:pt x="9" y="139"/>
                    </a:lnTo>
                    <a:lnTo>
                      <a:pt x="8" y="136"/>
                    </a:lnTo>
                    <a:lnTo>
                      <a:pt x="7" y="132"/>
                    </a:lnTo>
                    <a:lnTo>
                      <a:pt x="6" y="128"/>
                    </a:lnTo>
                    <a:lnTo>
                      <a:pt x="5" y="124"/>
                    </a:lnTo>
                    <a:lnTo>
                      <a:pt x="4" y="120"/>
                    </a:lnTo>
                    <a:lnTo>
                      <a:pt x="2" y="117"/>
                    </a:lnTo>
                    <a:lnTo>
                      <a:pt x="2" y="113"/>
                    </a:lnTo>
                    <a:lnTo>
                      <a:pt x="1" y="109"/>
                    </a:lnTo>
                    <a:lnTo>
                      <a:pt x="0" y="104"/>
                    </a:lnTo>
                    <a:lnTo>
                      <a:pt x="0" y="100"/>
                    </a:lnTo>
                    <a:lnTo>
                      <a:pt x="0" y="96"/>
                    </a:lnTo>
                    <a:lnTo>
                      <a:pt x="0" y="92"/>
                    </a:lnTo>
                    <a:lnTo>
                      <a:pt x="0" y="87"/>
                    </a:lnTo>
                    <a:lnTo>
                      <a:pt x="0" y="82"/>
                    </a:lnTo>
                    <a:lnTo>
                      <a:pt x="0" y="78"/>
                    </a:lnTo>
                    <a:lnTo>
                      <a:pt x="0" y="74"/>
                    </a:lnTo>
                    <a:lnTo>
                      <a:pt x="0" y="70"/>
                    </a:lnTo>
                    <a:lnTo>
                      <a:pt x="1" y="66"/>
                    </a:lnTo>
                    <a:lnTo>
                      <a:pt x="2" y="62"/>
                    </a:lnTo>
                    <a:lnTo>
                      <a:pt x="2" y="57"/>
                    </a:lnTo>
                    <a:lnTo>
                      <a:pt x="4" y="54"/>
                    </a:lnTo>
                    <a:lnTo>
                      <a:pt x="5" y="50"/>
                    </a:lnTo>
                    <a:lnTo>
                      <a:pt x="6" y="46"/>
                    </a:lnTo>
                    <a:lnTo>
                      <a:pt x="7" y="43"/>
                    </a:lnTo>
                    <a:lnTo>
                      <a:pt x="8" y="39"/>
                    </a:lnTo>
                    <a:lnTo>
                      <a:pt x="9" y="35"/>
                    </a:lnTo>
                    <a:lnTo>
                      <a:pt x="11" y="32"/>
                    </a:lnTo>
                    <a:lnTo>
                      <a:pt x="12" y="29"/>
                    </a:lnTo>
                    <a:lnTo>
                      <a:pt x="14" y="26"/>
                    </a:lnTo>
                    <a:lnTo>
                      <a:pt x="15" y="23"/>
                    </a:lnTo>
                    <a:lnTo>
                      <a:pt x="17" y="21"/>
                    </a:lnTo>
                    <a:lnTo>
                      <a:pt x="19" y="18"/>
                    </a:lnTo>
                    <a:lnTo>
                      <a:pt x="20" y="16"/>
                    </a:lnTo>
                    <a:lnTo>
                      <a:pt x="22" y="14"/>
                    </a:lnTo>
                    <a:lnTo>
                      <a:pt x="24" y="11"/>
                    </a:lnTo>
                    <a:lnTo>
                      <a:pt x="27" y="9"/>
                    </a:lnTo>
                    <a:lnTo>
                      <a:pt x="29" y="7"/>
                    </a:lnTo>
                    <a:lnTo>
                      <a:pt x="31" y="6"/>
                    </a:lnTo>
                    <a:lnTo>
                      <a:pt x="33" y="4"/>
                    </a:lnTo>
                    <a:lnTo>
                      <a:pt x="35" y="3"/>
                    </a:lnTo>
                    <a:lnTo>
                      <a:pt x="37" y="2"/>
                    </a:lnTo>
                    <a:lnTo>
                      <a:pt x="40" y="1"/>
                    </a:lnTo>
                    <a:lnTo>
                      <a:pt x="42" y="1"/>
                    </a:lnTo>
                    <a:lnTo>
                      <a:pt x="44" y="1"/>
                    </a:lnTo>
                    <a:lnTo>
                      <a:pt x="47" y="0"/>
                    </a:lnTo>
                    <a:lnTo>
                      <a:pt x="50" y="1"/>
                    </a:lnTo>
                    <a:lnTo>
                      <a:pt x="52" y="1"/>
                    </a:lnTo>
                    <a:lnTo>
                      <a:pt x="54" y="1"/>
                    </a:lnTo>
                    <a:lnTo>
                      <a:pt x="56" y="2"/>
                    </a:lnTo>
                    <a:lnTo>
                      <a:pt x="58" y="3"/>
                    </a:lnTo>
                    <a:lnTo>
                      <a:pt x="60" y="4"/>
                    </a:lnTo>
                    <a:lnTo>
                      <a:pt x="63" y="6"/>
                    </a:lnTo>
                    <a:lnTo>
                      <a:pt x="65" y="7"/>
                    </a:lnTo>
                    <a:lnTo>
                      <a:pt x="66" y="9"/>
                    </a:lnTo>
                    <a:lnTo>
                      <a:pt x="68" y="11"/>
                    </a:lnTo>
                    <a:lnTo>
                      <a:pt x="71" y="14"/>
                    </a:lnTo>
                    <a:lnTo>
                      <a:pt x="73" y="16"/>
                    </a:lnTo>
                    <a:lnTo>
                      <a:pt x="75" y="18"/>
                    </a:lnTo>
                    <a:lnTo>
                      <a:pt x="76" y="21"/>
                    </a:lnTo>
                    <a:lnTo>
                      <a:pt x="78" y="23"/>
                    </a:lnTo>
                    <a:lnTo>
                      <a:pt x="80" y="26"/>
                    </a:lnTo>
                    <a:lnTo>
                      <a:pt x="81" y="29"/>
                    </a:lnTo>
                    <a:lnTo>
                      <a:pt x="82" y="32"/>
                    </a:lnTo>
                    <a:lnTo>
                      <a:pt x="84" y="35"/>
                    </a:lnTo>
                    <a:lnTo>
                      <a:pt x="85" y="39"/>
                    </a:lnTo>
                    <a:lnTo>
                      <a:pt x="86" y="43"/>
                    </a:lnTo>
                    <a:lnTo>
                      <a:pt x="87" y="46"/>
                    </a:lnTo>
                    <a:lnTo>
                      <a:pt x="88" y="50"/>
                    </a:lnTo>
                    <a:lnTo>
                      <a:pt x="89" y="54"/>
                    </a:lnTo>
                    <a:lnTo>
                      <a:pt x="90" y="57"/>
                    </a:lnTo>
                    <a:lnTo>
                      <a:pt x="90" y="62"/>
                    </a:lnTo>
                    <a:lnTo>
                      <a:pt x="91" y="66"/>
                    </a:lnTo>
                    <a:lnTo>
                      <a:pt x="93" y="70"/>
                    </a:lnTo>
                    <a:lnTo>
                      <a:pt x="93" y="74"/>
                    </a:lnTo>
                    <a:lnTo>
                      <a:pt x="93" y="78"/>
                    </a:lnTo>
                    <a:lnTo>
                      <a:pt x="93" y="82"/>
                    </a:lnTo>
                    <a:lnTo>
                      <a:pt x="94" y="87"/>
                    </a:lnTo>
                    <a:lnTo>
                      <a:pt x="93" y="92"/>
                    </a:lnTo>
                    <a:lnTo>
                      <a:pt x="93" y="96"/>
                    </a:lnTo>
                    <a:lnTo>
                      <a:pt x="93" y="100"/>
                    </a:lnTo>
                    <a:lnTo>
                      <a:pt x="93" y="104"/>
                    </a:lnTo>
                    <a:lnTo>
                      <a:pt x="91" y="109"/>
                    </a:lnTo>
                    <a:lnTo>
                      <a:pt x="90" y="113"/>
                    </a:lnTo>
                    <a:lnTo>
                      <a:pt x="90" y="117"/>
                    </a:lnTo>
                    <a:lnTo>
                      <a:pt x="89" y="120"/>
                    </a:lnTo>
                    <a:lnTo>
                      <a:pt x="88" y="124"/>
                    </a:lnTo>
                    <a:lnTo>
                      <a:pt x="87" y="128"/>
                    </a:lnTo>
                    <a:lnTo>
                      <a:pt x="86" y="132"/>
                    </a:lnTo>
                    <a:lnTo>
                      <a:pt x="85" y="136"/>
                    </a:lnTo>
                    <a:lnTo>
                      <a:pt x="84" y="139"/>
                    </a:lnTo>
                    <a:lnTo>
                      <a:pt x="82" y="142"/>
                    </a:lnTo>
                    <a:lnTo>
                      <a:pt x="81" y="145"/>
                    </a:lnTo>
                    <a:lnTo>
                      <a:pt x="80" y="148"/>
                    </a:lnTo>
                    <a:lnTo>
                      <a:pt x="78" y="151"/>
                    </a:lnTo>
                    <a:lnTo>
                      <a:pt x="76" y="154"/>
                    </a:lnTo>
                    <a:lnTo>
                      <a:pt x="75" y="157"/>
                    </a:lnTo>
                    <a:lnTo>
                      <a:pt x="73" y="159"/>
                    </a:lnTo>
                    <a:lnTo>
                      <a:pt x="71" y="161"/>
                    </a:lnTo>
                    <a:lnTo>
                      <a:pt x="68" y="163"/>
                    </a:lnTo>
                    <a:lnTo>
                      <a:pt x="66" y="165"/>
                    </a:lnTo>
                    <a:lnTo>
                      <a:pt x="65" y="167"/>
                    </a:lnTo>
                    <a:lnTo>
                      <a:pt x="63" y="168"/>
                    </a:lnTo>
                    <a:lnTo>
                      <a:pt x="60" y="170"/>
                    </a:lnTo>
                    <a:lnTo>
                      <a:pt x="58" y="171"/>
                    </a:lnTo>
                    <a:lnTo>
                      <a:pt x="56" y="172"/>
                    </a:lnTo>
                    <a:lnTo>
                      <a:pt x="54" y="173"/>
                    </a:lnTo>
                    <a:lnTo>
                      <a:pt x="52" y="173"/>
                    </a:lnTo>
                    <a:lnTo>
                      <a:pt x="50" y="173"/>
                    </a:lnTo>
                    <a:lnTo>
                      <a:pt x="47" y="173"/>
                    </a:lnTo>
                    <a:close/>
                  </a:path>
                </a:pathLst>
              </a:custGeom>
              <a:solidFill>
                <a:srgbClr val="000000"/>
              </a:solidFill>
              <a:ln w="9525">
                <a:noFill/>
                <a:round/>
                <a:headEnd/>
                <a:tailEnd/>
              </a:ln>
            </p:spPr>
            <p:txBody>
              <a:bodyPr/>
              <a:lstStyle/>
              <a:p>
                <a:endParaRPr lang="en-US"/>
              </a:p>
            </p:txBody>
          </p:sp>
          <p:sp>
            <p:nvSpPr>
              <p:cNvPr id="14559" name="Freeform 236"/>
              <p:cNvSpPr>
                <a:spLocks/>
              </p:cNvSpPr>
              <p:nvPr/>
            </p:nvSpPr>
            <p:spPr bwMode="auto">
              <a:xfrm>
                <a:off x="4181" y="2447"/>
                <a:ext cx="20" cy="9"/>
              </a:xfrm>
              <a:custGeom>
                <a:avLst/>
                <a:gdLst>
                  <a:gd name="T0" fmla="*/ 160 w 160"/>
                  <a:gd name="T1" fmla="*/ 63 h 77"/>
                  <a:gd name="T2" fmla="*/ 0 w 160"/>
                  <a:gd name="T3" fmla="*/ 77 h 77"/>
                  <a:gd name="T4" fmla="*/ 56 w 160"/>
                  <a:gd name="T5" fmla="*/ 0 h 77"/>
                  <a:gd name="T6" fmla="*/ 160 w 160"/>
                  <a:gd name="T7" fmla="*/ 63 h 77"/>
                  <a:gd name="T8" fmla="*/ 160 w 160"/>
                  <a:gd name="T9" fmla="*/ 63 h 77"/>
                  <a:gd name="T10" fmla="*/ 0 60000 65536"/>
                  <a:gd name="T11" fmla="*/ 0 60000 65536"/>
                  <a:gd name="T12" fmla="*/ 0 60000 65536"/>
                  <a:gd name="T13" fmla="*/ 0 60000 65536"/>
                  <a:gd name="T14" fmla="*/ 0 60000 65536"/>
                  <a:gd name="T15" fmla="*/ 0 w 160"/>
                  <a:gd name="T16" fmla="*/ 0 h 77"/>
                  <a:gd name="T17" fmla="*/ 160 w 160"/>
                  <a:gd name="T18" fmla="*/ 77 h 77"/>
                </a:gdLst>
                <a:ahLst/>
                <a:cxnLst>
                  <a:cxn ang="T10">
                    <a:pos x="T0" y="T1"/>
                  </a:cxn>
                  <a:cxn ang="T11">
                    <a:pos x="T2" y="T3"/>
                  </a:cxn>
                  <a:cxn ang="T12">
                    <a:pos x="T4" y="T5"/>
                  </a:cxn>
                  <a:cxn ang="T13">
                    <a:pos x="T6" y="T7"/>
                  </a:cxn>
                  <a:cxn ang="T14">
                    <a:pos x="T8" y="T9"/>
                  </a:cxn>
                </a:cxnLst>
                <a:rect l="T15" t="T16" r="T17" b="T18"/>
                <a:pathLst>
                  <a:path w="160" h="77">
                    <a:moveTo>
                      <a:pt x="160" y="63"/>
                    </a:moveTo>
                    <a:lnTo>
                      <a:pt x="0" y="77"/>
                    </a:lnTo>
                    <a:lnTo>
                      <a:pt x="56" y="0"/>
                    </a:lnTo>
                    <a:lnTo>
                      <a:pt x="160" y="63"/>
                    </a:lnTo>
                    <a:close/>
                  </a:path>
                </a:pathLst>
              </a:custGeom>
              <a:solidFill>
                <a:srgbClr val="000000"/>
              </a:solidFill>
              <a:ln w="9525">
                <a:noFill/>
                <a:round/>
                <a:headEnd/>
                <a:tailEnd/>
              </a:ln>
            </p:spPr>
            <p:txBody>
              <a:bodyPr/>
              <a:lstStyle/>
              <a:p>
                <a:endParaRPr lang="en-US"/>
              </a:p>
            </p:txBody>
          </p:sp>
          <p:sp>
            <p:nvSpPr>
              <p:cNvPr id="14560" name="Freeform 237"/>
              <p:cNvSpPr>
                <a:spLocks/>
              </p:cNvSpPr>
              <p:nvPr/>
            </p:nvSpPr>
            <p:spPr bwMode="auto">
              <a:xfrm>
                <a:off x="4192" y="2403"/>
                <a:ext cx="30" cy="48"/>
              </a:xfrm>
              <a:custGeom>
                <a:avLst/>
                <a:gdLst>
                  <a:gd name="T0" fmla="*/ 107 w 239"/>
                  <a:gd name="T1" fmla="*/ 383 h 383"/>
                  <a:gd name="T2" fmla="*/ 90 w 239"/>
                  <a:gd name="T3" fmla="*/ 378 h 383"/>
                  <a:gd name="T4" fmla="*/ 73 w 239"/>
                  <a:gd name="T5" fmla="*/ 369 h 383"/>
                  <a:gd name="T6" fmla="*/ 57 w 239"/>
                  <a:gd name="T7" fmla="*/ 356 h 383"/>
                  <a:gd name="T8" fmla="*/ 44 w 239"/>
                  <a:gd name="T9" fmla="*/ 339 h 383"/>
                  <a:gd name="T10" fmla="*/ 31 w 239"/>
                  <a:gd name="T11" fmla="*/ 321 h 383"/>
                  <a:gd name="T12" fmla="*/ 19 w 239"/>
                  <a:gd name="T13" fmla="*/ 299 h 383"/>
                  <a:gd name="T14" fmla="*/ 11 w 239"/>
                  <a:gd name="T15" fmla="*/ 275 h 383"/>
                  <a:gd name="T16" fmla="*/ 5 w 239"/>
                  <a:gd name="T17" fmla="*/ 248 h 383"/>
                  <a:gd name="T18" fmla="*/ 1 w 239"/>
                  <a:gd name="T19" fmla="*/ 220 h 383"/>
                  <a:gd name="T20" fmla="*/ 0 w 239"/>
                  <a:gd name="T21" fmla="*/ 191 h 383"/>
                  <a:gd name="T22" fmla="*/ 0 w 239"/>
                  <a:gd name="T23" fmla="*/ 172 h 383"/>
                  <a:gd name="T24" fmla="*/ 3 w 239"/>
                  <a:gd name="T25" fmla="*/ 144 h 383"/>
                  <a:gd name="T26" fmla="*/ 9 w 239"/>
                  <a:gd name="T27" fmla="*/ 117 h 383"/>
                  <a:gd name="T28" fmla="*/ 16 w 239"/>
                  <a:gd name="T29" fmla="*/ 93 h 383"/>
                  <a:gd name="T30" fmla="*/ 27 w 239"/>
                  <a:gd name="T31" fmla="*/ 70 h 383"/>
                  <a:gd name="T32" fmla="*/ 38 w 239"/>
                  <a:gd name="T33" fmla="*/ 50 h 383"/>
                  <a:gd name="T34" fmla="*/ 52 w 239"/>
                  <a:gd name="T35" fmla="*/ 33 h 383"/>
                  <a:gd name="T36" fmla="*/ 68 w 239"/>
                  <a:gd name="T37" fmla="*/ 20 h 383"/>
                  <a:gd name="T38" fmla="*/ 83 w 239"/>
                  <a:gd name="T39" fmla="*/ 9 h 383"/>
                  <a:gd name="T40" fmla="*/ 101 w 239"/>
                  <a:gd name="T41" fmla="*/ 3 h 383"/>
                  <a:gd name="T42" fmla="*/ 120 w 239"/>
                  <a:gd name="T43" fmla="*/ 0 h 383"/>
                  <a:gd name="T44" fmla="*/ 131 w 239"/>
                  <a:gd name="T45" fmla="*/ 1 h 383"/>
                  <a:gd name="T46" fmla="*/ 149 w 239"/>
                  <a:gd name="T47" fmla="*/ 6 h 383"/>
                  <a:gd name="T48" fmla="*/ 165 w 239"/>
                  <a:gd name="T49" fmla="*/ 15 h 383"/>
                  <a:gd name="T50" fmla="*/ 181 w 239"/>
                  <a:gd name="T51" fmla="*/ 28 h 383"/>
                  <a:gd name="T52" fmla="*/ 195 w 239"/>
                  <a:gd name="T53" fmla="*/ 44 h 383"/>
                  <a:gd name="T54" fmla="*/ 208 w 239"/>
                  <a:gd name="T55" fmla="*/ 62 h 383"/>
                  <a:gd name="T56" fmla="*/ 218 w 239"/>
                  <a:gd name="T57" fmla="*/ 84 h 383"/>
                  <a:gd name="T58" fmla="*/ 227 w 239"/>
                  <a:gd name="T59" fmla="*/ 108 h 383"/>
                  <a:gd name="T60" fmla="*/ 233 w 239"/>
                  <a:gd name="T61" fmla="*/ 135 h 383"/>
                  <a:gd name="T62" fmla="*/ 237 w 239"/>
                  <a:gd name="T63" fmla="*/ 163 h 383"/>
                  <a:gd name="T64" fmla="*/ 239 w 239"/>
                  <a:gd name="T65" fmla="*/ 191 h 383"/>
                  <a:gd name="T66" fmla="*/ 238 w 239"/>
                  <a:gd name="T67" fmla="*/ 211 h 383"/>
                  <a:gd name="T68" fmla="*/ 235 w 239"/>
                  <a:gd name="T69" fmla="*/ 239 h 383"/>
                  <a:gd name="T70" fmla="*/ 229 w 239"/>
                  <a:gd name="T71" fmla="*/ 266 h 383"/>
                  <a:gd name="T72" fmla="*/ 222 w 239"/>
                  <a:gd name="T73" fmla="*/ 291 h 383"/>
                  <a:gd name="T74" fmla="*/ 211 w 239"/>
                  <a:gd name="T75" fmla="*/ 313 h 383"/>
                  <a:gd name="T76" fmla="*/ 200 w 239"/>
                  <a:gd name="T77" fmla="*/ 333 h 383"/>
                  <a:gd name="T78" fmla="*/ 186 w 239"/>
                  <a:gd name="T79" fmla="*/ 351 h 383"/>
                  <a:gd name="T80" fmla="*/ 171 w 239"/>
                  <a:gd name="T81" fmla="*/ 364 h 383"/>
                  <a:gd name="T82" fmla="*/ 154 w 239"/>
                  <a:gd name="T83" fmla="*/ 375 h 383"/>
                  <a:gd name="T84" fmla="*/ 138 w 239"/>
                  <a:gd name="T85" fmla="*/ 381 h 383"/>
                  <a:gd name="T86" fmla="*/ 120 w 239"/>
                  <a:gd name="T87" fmla="*/ 383 h 38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39"/>
                  <a:gd name="T133" fmla="*/ 0 h 383"/>
                  <a:gd name="T134" fmla="*/ 239 w 239"/>
                  <a:gd name="T135" fmla="*/ 383 h 38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39" h="383">
                    <a:moveTo>
                      <a:pt x="120" y="383"/>
                    </a:moveTo>
                    <a:lnTo>
                      <a:pt x="114" y="383"/>
                    </a:lnTo>
                    <a:lnTo>
                      <a:pt x="107" y="383"/>
                    </a:lnTo>
                    <a:lnTo>
                      <a:pt x="101" y="381"/>
                    </a:lnTo>
                    <a:lnTo>
                      <a:pt x="95" y="380"/>
                    </a:lnTo>
                    <a:lnTo>
                      <a:pt x="90" y="378"/>
                    </a:lnTo>
                    <a:lnTo>
                      <a:pt x="83" y="375"/>
                    </a:lnTo>
                    <a:lnTo>
                      <a:pt x="78" y="372"/>
                    </a:lnTo>
                    <a:lnTo>
                      <a:pt x="73" y="369"/>
                    </a:lnTo>
                    <a:lnTo>
                      <a:pt x="68" y="364"/>
                    </a:lnTo>
                    <a:lnTo>
                      <a:pt x="62" y="360"/>
                    </a:lnTo>
                    <a:lnTo>
                      <a:pt x="57" y="356"/>
                    </a:lnTo>
                    <a:lnTo>
                      <a:pt x="52" y="351"/>
                    </a:lnTo>
                    <a:lnTo>
                      <a:pt x="48" y="346"/>
                    </a:lnTo>
                    <a:lnTo>
                      <a:pt x="44" y="339"/>
                    </a:lnTo>
                    <a:lnTo>
                      <a:pt x="38" y="333"/>
                    </a:lnTo>
                    <a:lnTo>
                      <a:pt x="34" y="327"/>
                    </a:lnTo>
                    <a:lnTo>
                      <a:pt x="31" y="321"/>
                    </a:lnTo>
                    <a:lnTo>
                      <a:pt x="27" y="313"/>
                    </a:lnTo>
                    <a:lnTo>
                      <a:pt x="23" y="306"/>
                    </a:lnTo>
                    <a:lnTo>
                      <a:pt x="19" y="299"/>
                    </a:lnTo>
                    <a:lnTo>
                      <a:pt x="16" y="291"/>
                    </a:lnTo>
                    <a:lnTo>
                      <a:pt x="13" y="283"/>
                    </a:lnTo>
                    <a:lnTo>
                      <a:pt x="11" y="275"/>
                    </a:lnTo>
                    <a:lnTo>
                      <a:pt x="9" y="266"/>
                    </a:lnTo>
                    <a:lnTo>
                      <a:pt x="7" y="258"/>
                    </a:lnTo>
                    <a:lnTo>
                      <a:pt x="5" y="248"/>
                    </a:lnTo>
                    <a:lnTo>
                      <a:pt x="3" y="239"/>
                    </a:lnTo>
                    <a:lnTo>
                      <a:pt x="2" y="230"/>
                    </a:lnTo>
                    <a:lnTo>
                      <a:pt x="1" y="220"/>
                    </a:lnTo>
                    <a:lnTo>
                      <a:pt x="0" y="211"/>
                    </a:lnTo>
                    <a:lnTo>
                      <a:pt x="0" y="201"/>
                    </a:lnTo>
                    <a:lnTo>
                      <a:pt x="0" y="191"/>
                    </a:lnTo>
                    <a:lnTo>
                      <a:pt x="0" y="182"/>
                    </a:lnTo>
                    <a:lnTo>
                      <a:pt x="0" y="172"/>
                    </a:lnTo>
                    <a:lnTo>
                      <a:pt x="1" y="163"/>
                    </a:lnTo>
                    <a:lnTo>
                      <a:pt x="2" y="153"/>
                    </a:lnTo>
                    <a:lnTo>
                      <a:pt x="3" y="144"/>
                    </a:lnTo>
                    <a:lnTo>
                      <a:pt x="5" y="135"/>
                    </a:lnTo>
                    <a:lnTo>
                      <a:pt x="7" y="126"/>
                    </a:lnTo>
                    <a:lnTo>
                      <a:pt x="9" y="117"/>
                    </a:lnTo>
                    <a:lnTo>
                      <a:pt x="11" y="108"/>
                    </a:lnTo>
                    <a:lnTo>
                      <a:pt x="13" y="100"/>
                    </a:lnTo>
                    <a:lnTo>
                      <a:pt x="16" y="93"/>
                    </a:lnTo>
                    <a:lnTo>
                      <a:pt x="19" y="84"/>
                    </a:lnTo>
                    <a:lnTo>
                      <a:pt x="23" y="77"/>
                    </a:lnTo>
                    <a:lnTo>
                      <a:pt x="27" y="70"/>
                    </a:lnTo>
                    <a:lnTo>
                      <a:pt x="31" y="62"/>
                    </a:lnTo>
                    <a:lnTo>
                      <a:pt x="34" y="56"/>
                    </a:lnTo>
                    <a:lnTo>
                      <a:pt x="38" y="50"/>
                    </a:lnTo>
                    <a:lnTo>
                      <a:pt x="44" y="44"/>
                    </a:lnTo>
                    <a:lnTo>
                      <a:pt x="48" y="38"/>
                    </a:lnTo>
                    <a:lnTo>
                      <a:pt x="52" y="33"/>
                    </a:lnTo>
                    <a:lnTo>
                      <a:pt x="57" y="28"/>
                    </a:lnTo>
                    <a:lnTo>
                      <a:pt x="62" y="24"/>
                    </a:lnTo>
                    <a:lnTo>
                      <a:pt x="68" y="20"/>
                    </a:lnTo>
                    <a:lnTo>
                      <a:pt x="73" y="15"/>
                    </a:lnTo>
                    <a:lnTo>
                      <a:pt x="78" y="12"/>
                    </a:lnTo>
                    <a:lnTo>
                      <a:pt x="83" y="9"/>
                    </a:lnTo>
                    <a:lnTo>
                      <a:pt x="90" y="6"/>
                    </a:lnTo>
                    <a:lnTo>
                      <a:pt x="95" y="4"/>
                    </a:lnTo>
                    <a:lnTo>
                      <a:pt x="101" y="3"/>
                    </a:lnTo>
                    <a:lnTo>
                      <a:pt x="107" y="1"/>
                    </a:lnTo>
                    <a:lnTo>
                      <a:pt x="114" y="1"/>
                    </a:lnTo>
                    <a:lnTo>
                      <a:pt x="120" y="0"/>
                    </a:lnTo>
                    <a:lnTo>
                      <a:pt x="125" y="1"/>
                    </a:lnTo>
                    <a:lnTo>
                      <a:pt x="131" y="1"/>
                    </a:lnTo>
                    <a:lnTo>
                      <a:pt x="138" y="3"/>
                    </a:lnTo>
                    <a:lnTo>
                      <a:pt x="143" y="4"/>
                    </a:lnTo>
                    <a:lnTo>
                      <a:pt x="149" y="6"/>
                    </a:lnTo>
                    <a:lnTo>
                      <a:pt x="154" y="9"/>
                    </a:lnTo>
                    <a:lnTo>
                      <a:pt x="160" y="12"/>
                    </a:lnTo>
                    <a:lnTo>
                      <a:pt x="165" y="15"/>
                    </a:lnTo>
                    <a:lnTo>
                      <a:pt x="171" y="20"/>
                    </a:lnTo>
                    <a:lnTo>
                      <a:pt x="175" y="24"/>
                    </a:lnTo>
                    <a:lnTo>
                      <a:pt x="181" y="28"/>
                    </a:lnTo>
                    <a:lnTo>
                      <a:pt x="186" y="33"/>
                    </a:lnTo>
                    <a:lnTo>
                      <a:pt x="190" y="38"/>
                    </a:lnTo>
                    <a:lnTo>
                      <a:pt x="195" y="44"/>
                    </a:lnTo>
                    <a:lnTo>
                      <a:pt x="200" y="50"/>
                    </a:lnTo>
                    <a:lnTo>
                      <a:pt x="204" y="56"/>
                    </a:lnTo>
                    <a:lnTo>
                      <a:pt x="208" y="62"/>
                    </a:lnTo>
                    <a:lnTo>
                      <a:pt x="211" y="70"/>
                    </a:lnTo>
                    <a:lnTo>
                      <a:pt x="215" y="77"/>
                    </a:lnTo>
                    <a:lnTo>
                      <a:pt x="218" y="84"/>
                    </a:lnTo>
                    <a:lnTo>
                      <a:pt x="222" y="93"/>
                    </a:lnTo>
                    <a:lnTo>
                      <a:pt x="225" y="100"/>
                    </a:lnTo>
                    <a:lnTo>
                      <a:pt x="227" y="108"/>
                    </a:lnTo>
                    <a:lnTo>
                      <a:pt x="229" y="117"/>
                    </a:lnTo>
                    <a:lnTo>
                      <a:pt x="231" y="126"/>
                    </a:lnTo>
                    <a:lnTo>
                      <a:pt x="233" y="135"/>
                    </a:lnTo>
                    <a:lnTo>
                      <a:pt x="235" y="144"/>
                    </a:lnTo>
                    <a:lnTo>
                      <a:pt x="236" y="153"/>
                    </a:lnTo>
                    <a:lnTo>
                      <a:pt x="237" y="163"/>
                    </a:lnTo>
                    <a:lnTo>
                      <a:pt x="238" y="172"/>
                    </a:lnTo>
                    <a:lnTo>
                      <a:pt x="238" y="182"/>
                    </a:lnTo>
                    <a:lnTo>
                      <a:pt x="239" y="191"/>
                    </a:lnTo>
                    <a:lnTo>
                      <a:pt x="238" y="201"/>
                    </a:lnTo>
                    <a:lnTo>
                      <a:pt x="238" y="211"/>
                    </a:lnTo>
                    <a:lnTo>
                      <a:pt x="237" y="220"/>
                    </a:lnTo>
                    <a:lnTo>
                      <a:pt x="236" y="230"/>
                    </a:lnTo>
                    <a:lnTo>
                      <a:pt x="235" y="239"/>
                    </a:lnTo>
                    <a:lnTo>
                      <a:pt x="233" y="248"/>
                    </a:lnTo>
                    <a:lnTo>
                      <a:pt x="231" y="258"/>
                    </a:lnTo>
                    <a:lnTo>
                      <a:pt x="229" y="266"/>
                    </a:lnTo>
                    <a:lnTo>
                      <a:pt x="227" y="275"/>
                    </a:lnTo>
                    <a:lnTo>
                      <a:pt x="225" y="283"/>
                    </a:lnTo>
                    <a:lnTo>
                      <a:pt x="222" y="291"/>
                    </a:lnTo>
                    <a:lnTo>
                      <a:pt x="218" y="299"/>
                    </a:lnTo>
                    <a:lnTo>
                      <a:pt x="215" y="306"/>
                    </a:lnTo>
                    <a:lnTo>
                      <a:pt x="211" y="313"/>
                    </a:lnTo>
                    <a:lnTo>
                      <a:pt x="208" y="321"/>
                    </a:lnTo>
                    <a:lnTo>
                      <a:pt x="204" y="327"/>
                    </a:lnTo>
                    <a:lnTo>
                      <a:pt x="200" y="333"/>
                    </a:lnTo>
                    <a:lnTo>
                      <a:pt x="195" y="339"/>
                    </a:lnTo>
                    <a:lnTo>
                      <a:pt x="190" y="346"/>
                    </a:lnTo>
                    <a:lnTo>
                      <a:pt x="186" y="351"/>
                    </a:lnTo>
                    <a:lnTo>
                      <a:pt x="181" y="356"/>
                    </a:lnTo>
                    <a:lnTo>
                      <a:pt x="175" y="360"/>
                    </a:lnTo>
                    <a:lnTo>
                      <a:pt x="171" y="364"/>
                    </a:lnTo>
                    <a:lnTo>
                      <a:pt x="165" y="369"/>
                    </a:lnTo>
                    <a:lnTo>
                      <a:pt x="160" y="372"/>
                    </a:lnTo>
                    <a:lnTo>
                      <a:pt x="154" y="375"/>
                    </a:lnTo>
                    <a:lnTo>
                      <a:pt x="149" y="378"/>
                    </a:lnTo>
                    <a:lnTo>
                      <a:pt x="143" y="380"/>
                    </a:lnTo>
                    <a:lnTo>
                      <a:pt x="138" y="381"/>
                    </a:lnTo>
                    <a:lnTo>
                      <a:pt x="131" y="383"/>
                    </a:lnTo>
                    <a:lnTo>
                      <a:pt x="125" y="383"/>
                    </a:lnTo>
                    <a:lnTo>
                      <a:pt x="120" y="383"/>
                    </a:lnTo>
                    <a:close/>
                  </a:path>
                </a:pathLst>
              </a:custGeom>
              <a:solidFill>
                <a:srgbClr val="000000"/>
              </a:solidFill>
              <a:ln w="9525">
                <a:noFill/>
                <a:round/>
                <a:headEnd/>
                <a:tailEnd/>
              </a:ln>
            </p:spPr>
            <p:txBody>
              <a:bodyPr/>
              <a:lstStyle/>
              <a:p>
                <a:endParaRPr lang="en-US"/>
              </a:p>
            </p:txBody>
          </p:sp>
          <p:sp>
            <p:nvSpPr>
              <p:cNvPr id="14561" name="Freeform 238"/>
              <p:cNvSpPr>
                <a:spLocks/>
              </p:cNvSpPr>
              <p:nvPr/>
            </p:nvSpPr>
            <p:spPr bwMode="auto">
              <a:xfrm>
                <a:off x="4192" y="2406"/>
                <a:ext cx="9" cy="7"/>
              </a:xfrm>
              <a:custGeom>
                <a:avLst/>
                <a:gdLst>
                  <a:gd name="T0" fmla="*/ 71 w 71"/>
                  <a:gd name="T1" fmla="*/ 7 h 51"/>
                  <a:gd name="T2" fmla="*/ 0 w 71"/>
                  <a:gd name="T3" fmla="*/ 0 h 51"/>
                  <a:gd name="T4" fmla="*/ 66 w 71"/>
                  <a:gd name="T5" fmla="*/ 51 h 51"/>
                  <a:gd name="T6" fmla="*/ 71 w 71"/>
                  <a:gd name="T7" fmla="*/ 7 h 51"/>
                  <a:gd name="T8" fmla="*/ 71 w 71"/>
                  <a:gd name="T9" fmla="*/ 7 h 51"/>
                  <a:gd name="T10" fmla="*/ 0 60000 65536"/>
                  <a:gd name="T11" fmla="*/ 0 60000 65536"/>
                  <a:gd name="T12" fmla="*/ 0 60000 65536"/>
                  <a:gd name="T13" fmla="*/ 0 60000 65536"/>
                  <a:gd name="T14" fmla="*/ 0 60000 65536"/>
                  <a:gd name="T15" fmla="*/ 0 w 71"/>
                  <a:gd name="T16" fmla="*/ 0 h 51"/>
                  <a:gd name="T17" fmla="*/ 71 w 71"/>
                  <a:gd name="T18" fmla="*/ 51 h 51"/>
                </a:gdLst>
                <a:ahLst/>
                <a:cxnLst>
                  <a:cxn ang="T10">
                    <a:pos x="T0" y="T1"/>
                  </a:cxn>
                  <a:cxn ang="T11">
                    <a:pos x="T2" y="T3"/>
                  </a:cxn>
                  <a:cxn ang="T12">
                    <a:pos x="T4" y="T5"/>
                  </a:cxn>
                  <a:cxn ang="T13">
                    <a:pos x="T6" y="T7"/>
                  </a:cxn>
                  <a:cxn ang="T14">
                    <a:pos x="T8" y="T9"/>
                  </a:cxn>
                </a:cxnLst>
                <a:rect l="T15" t="T16" r="T17" b="T18"/>
                <a:pathLst>
                  <a:path w="71" h="51">
                    <a:moveTo>
                      <a:pt x="71" y="7"/>
                    </a:moveTo>
                    <a:lnTo>
                      <a:pt x="0" y="0"/>
                    </a:lnTo>
                    <a:lnTo>
                      <a:pt x="66" y="51"/>
                    </a:lnTo>
                    <a:lnTo>
                      <a:pt x="71" y="7"/>
                    </a:lnTo>
                    <a:close/>
                  </a:path>
                </a:pathLst>
              </a:custGeom>
              <a:solidFill>
                <a:srgbClr val="000000"/>
              </a:solidFill>
              <a:ln w="9525">
                <a:noFill/>
                <a:round/>
                <a:headEnd/>
                <a:tailEnd/>
              </a:ln>
            </p:spPr>
            <p:txBody>
              <a:bodyPr/>
              <a:lstStyle/>
              <a:p>
                <a:endParaRPr lang="en-US"/>
              </a:p>
            </p:txBody>
          </p:sp>
          <p:sp>
            <p:nvSpPr>
              <p:cNvPr id="14562" name="Freeform 239"/>
              <p:cNvSpPr>
                <a:spLocks/>
              </p:cNvSpPr>
              <p:nvPr/>
            </p:nvSpPr>
            <p:spPr bwMode="auto">
              <a:xfrm>
                <a:off x="4176" y="2406"/>
                <a:ext cx="31" cy="49"/>
              </a:xfrm>
              <a:custGeom>
                <a:avLst/>
                <a:gdLst>
                  <a:gd name="T0" fmla="*/ 110 w 249"/>
                  <a:gd name="T1" fmla="*/ 393 h 393"/>
                  <a:gd name="T2" fmla="*/ 93 w 249"/>
                  <a:gd name="T3" fmla="*/ 387 h 393"/>
                  <a:gd name="T4" fmla="*/ 76 w 249"/>
                  <a:gd name="T5" fmla="*/ 378 h 393"/>
                  <a:gd name="T6" fmla="*/ 59 w 249"/>
                  <a:gd name="T7" fmla="*/ 364 h 393"/>
                  <a:gd name="T8" fmla="*/ 46 w 249"/>
                  <a:gd name="T9" fmla="*/ 348 h 393"/>
                  <a:gd name="T10" fmla="*/ 32 w 249"/>
                  <a:gd name="T11" fmla="*/ 329 h 393"/>
                  <a:gd name="T12" fmla="*/ 21 w 249"/>
                  <a:gd name="T13" fmla="*/ 306 h 393"/>
                  <a:gd name="T14" fmla="*/ 12 w 249"/>
                  <a:gd name="T15" fmla="*/ 282 h 393"/>
                  <a:gd name="T16" fmla="*/ 6 w 249"/>
                  <a:gd name="T17" fmla="*/ 255 h 393"/>
                  <a:gd name="T18" fmla="*/ 2 w 249"/>
                  <a:gd name="T19" fmla="*/ 226 h 393"/>
                  <a:gd name="T20" fmla="*/ 0 w 249"/>
                  <a:gd name="T21" fmla="*/ 196 h 393"/>
                  <a:gd name="T22" fmla="*/ 0 w 249"/>
                  <a:gd name="T23" fmla="*/ 176 h 393"/>
                  <a:gd name="T24" fmla="*/ 4 w 249"/>
                  <a:gd name="T25" fmla="*/ 148 h 393"/>
                  <a:gd name="T26" fmla="*/ 10 w 249"/>
                  <a:gd name="T27" fmla="*/ 121 h 393"/>
                  <a:gd name="T28" fmla="*/ 18 w 249"/>
                  <a:gd name="T29" fmla="*/ 95 h 393"/>
                  <a:gd name="T30" fmla="*/ 29 w 249"/>
                  <a:gd name="T31" fmla="*/ 72 h 393"/>
                  <a:gd name="T32" fmla="*/ 40 w 249"/>
                  <a:gd name="T33" fmla="*/ 52 h 393"/>
                  <a:gd name="T34" fmla="*/ 55 w 249"/>
                  <a:gd name="T35" fmla="*/ 34 h 393"/>
                  <a:gd name="T36" fmla="*/ 70 w 249"/>
                  <a:gd name="T37" fmla="*/ 20 h 393"/>
                  <a:gd name="T38" fmla="*/ 86 w 249"/>
                  <a:gd name="T39" fmla="*/ 9 h 393"/>
                  <a:gd name="T40" fmla="*/ 105 w 249"/>
                  <a:gd name="T41" fmla="*/ 3 h 393"/>
                  <a:gd name="T42" fmla="*/ 124 w 249"/>
                  <a:gd name="T43" fmla="*/ 0 h 393"/>
                  <a:gd name="T44" fmla="*/ 137 w 249"/>
                  <a:gd name="T45" fmla="*/ 1 h 393"/>
                  <a:gd name="T46" fmla="*/ 154 w 249"/>
                  <a:gd name="T47" fmla="*/ 6 h 393"/>
                  <a:gd name="T48" fmla="*/ 172 w 249"/>
                  <a:gd name="T49" fmla="*/ 15 h 393"/>
                  <a:gd name="T50" fmla="*/ 188 w 249"/>
                  <a:gd name="T51" fmla="*/ 29 h 393"/>
                  <a:gd name="T52" fmla="*/ 203 w 249"/>
                  <a:gd name="T53" fmla="*/ 46 h 393"/>
                  <a:gd name="T54" fmla="*/ 215 w 249"/>
                  <a:gd name="T55" fmla="*/ 65 h 393"/>
                  <a:gd name="T56" fmla="*/ 227 w 249"/>
                  <a:gd name="T57" fmla="*/ 87 h 393"/>
                  <a:gd name="T58" fmla="*/ 236 w 249"/>
                  <a:gd name="T59" fmla="*/ 112 h 393"/>
                  <a:gd name="T60" fmla="*/ 242 w 249"/>
                  <a:gd name="T61" fmla="*/ 139 h 393"/>
                  <a:gd name="T62" fmla="*/ 247 w 249"/>
                  <a:gd name="T63" fmla="*/ 167 h 393"/>
                  <a:gd name="T64" fmla="*/ 249 w 249"/>
                  <a:gd name="T65" fmla="*/ 196 h 393"/>
                  <a:gd name="T66" fmla="*/ 248 w 249"/>
                  <a:gd name="T67" fmla="*/ 217 h 393"/>
                  <a:gd name="T68" fmla="*/ 244 w 249"/>
                  <a:gd name="T69" fmla="*/ 245 h 393"/>
                  <a:gd name="T70" fmla="*/ 238 w 249"/>
                  <a:gd name="T71" fmla="*/ 272 h 393"/>
                  <a:gd name="T72" fmla="*/ 230 w 249"/>
                  <a:gd name="T73" fmla="*/ 299 h 393"/>
                  <a:gd name="T74" fmla="*/ 219 w 249"/>
                  <a:gd name="T75" fmla="*/ 322 h 393"/>
                  <a:gd name="T76" fmla="*/ 207 w 249"/>
                  <a:gd name="T77" fmla="*/ 341 h 393"/>
                  <a:gd name="T78" fmla="*/ 193 w 249"/>
                  <a:gd name="T79" fmla="*/ 359 h 393"/>
                  <a:gd name="T80" fmla="*/ 177 w 249"/>
                  <a:gd name="T81" fmla="*/ 374 h 393"/>
                  <a:gd name="T82" fmla="*/ 161 w 249"/>
                  <a:gd name="T83" fmla="*/ 384 h 393"/>
                  <a:gd name="T84" fmla="*/ 142 w 249"/>
                  <a:gd name="T85" fmla="*/ 391 h 393"/>
                  <a:gd name="T86" fmla="*/ 124 w 249"/>
                  <a:gd name="T87" fmla="*/ 393 h 3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9"/>
                  <a:gd name="T133" fmla="*/ 0 h 393"/>
                  <a:gd name="T134" fmla="*/ 249 w 249"/>
                  <a:gd name="T135" fmla="*/ 393 h 39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9" h="393">
                    <a:moveTo>
                      <a:pt x="124" y="393"/>
                    </a:moveTo>
                    <a:lnTo>
                      <a:pt x="117" y="393"/>
                    </a:lnTo>
                    <a:lnTo>
                      <a:pt x="110" y="393"/>
                    </a:lnTo>
                    <a:lnTo>
                      <a:pt x="105" y="391"/>
                    </a:lnTo>
                    <a:lnTo>
                      <a:pt x="99" y="390"/>
                    </a:lnTo>
                    <a:lnTo>
                      <a:pt x="93" y="387"/>
                    </a:lnTo>
                    <a:lnTo>
                      <a:pt x="86" y="384"/>
                    </a:lnTo>
                    <a:lnTo>
                      <a:pt x="81" y="381"/>
                    </a:lnTo>
                    <a:lnTo>
                      <a:pt x="76" y="378"/>
                    </a:lnTo>
                    <a:lnTo>
                      <a:pt x="70" y="374"/>
                    </a:lnTo>
                    <a:lnTo>
                      <a:pt x="64" y="370"/>
                    </a:lnTo>
                    <a:lnTo>
                      <a:pt x="59" y="364"/>
                    </a:lnTo>
                    <a:lnTo>
                      <a:pt x="55" y="359"/>
                    </a:lnTo>
                    <a:lnTo>
                      <a:pt x="50" y="354"/>
                    </a:lnTo>
                    <a:lnTo>
                      <a:pt x="46" y="348"/>
                    </a:lnTo>
                    <a:lnTo>
                      <a:pt x="40" y="341"/>
                    </a:lnTo>
                    <a:lnTo>
                      <a:pt x="36" y="335"/>
                    </a:lnTo>
                    <a:lnTo>
                      <a:pt x="32" y="329"/>
                    </a:lnTo>
                    <a:lnTo>
                      <a:pt x="29" y="322"/>
                    </a:lnTo>
                    <a:lnTo>
                      <a:pt x="25" y="314"/>
                    </a:lnTo>
                    <a:lnTo>
                      <a:pt x="21" y="306"/>
                    </a:lnTo>
                    <a:lnTo>
                      <a:pt x="18" y="299"/>
                    </a:lnTo>
                    <a:lnTo>
                      <a:pt x="15" y="290"/>
                    </a:lnTo>
                    <a:lnTo>
                      <a:pt x="12" y="282"/>
                    </a:lnTo>
                    <a:lnTo>
                      <a:pt x="10" y="272"/>
                    </a:lnTo>
                    <a:lnTo>
                      <a:pt x="8" y="264"/>
                    </a:lnTo>
                    <a:lnTo>
                      <a:pt x="6" y="255"/>
                    </a:lnTo>
                    <a:lnTo>
                      <a:pt x="4" y="245"/>
                    </a:lnTo>
                    <a:lnTo>
                      <a:pt x="3" y="236"/>
                    </a:lnTo>
                    <a:lnTo>
                      <a:pt x="2" y="226"/>
                    </a:lnTo>
                    <a:lnTo>
                      <a:pt x="0" y="217"/>
                    </a:lnTo>
                    <a:lnTo>
                      <a:pt x="0" y="207"/>
                    </a:lnTo>
                    <a:lnTo>
                      <a:pt x="0" y="196"/>
                    </a:lnTo>
                    <a:lnTo>
                      <a:pt x="0" y="187"/>
                    </a:lnTo>
                    <a:lnTo>
                      <a:pt x="0" y="176"/>
                    </a:lnTo>
                    <a:lnTo>
                      <a:pt x="2" y="167"/>
                    </a:lnTo>
                    <a:lnTo>
                      <a:pt x="3" y="158"/>
                    </a:lnTo>
                    <a:lnTo>
                      <a:pt x="4" y="148"/>
                    </a:lnTo>
                    <a:lnTo>
                      <a:pt x="6" y="139"/>
                    </a:lnTo>
                    <a:lnTo>
                      <a:pt x="8" y="129"/>
                    </a:lnTo>
                    <a:lnTo>
                      <a:pt x="10" y="121"/>
                    </a:lnTo>
                    <a:lnTo>
                      <a:pt x="12" y="112"/>
                    </a:lnTo>
                    <a:lnTo>
                      <a:pt x="15" y="103"/>
                    </a:lnTo>
                    <a:lnTo>
                      <a:pt x="18" y="95"/>
                    </a:lnTo>
                    <a:lnTo>
                      <a:pt x="21" y="87"/>
                    </a:lnTo>
                    <a:lnTo>
                      <a:pt x="25" y="79"/>
                    </a:lnTo>
                    <a:lnTo>
                      <a:pt x="29" y="72"/>
                    </a:lnTo>
                    <a:lnTo>
                      <a:pt x="32" y="65"/>
                    </a:lnTo>
                    <a:lnTo>
                      <a:pt x="36" y="58"/>
                    </a:lnTo>
                    <a:lnTo>
                      <a:pt x="40" y="52"/>
                    </a:lnTo>
                    <a:lnTo>
                      <a:pt x="46" y="46"/>
                    </a:lnTo>
                    <a:lnTo>
                      <a:pt x="50" y="39"/>
                    </a:lnTo>
                    <a:lnTo>
                      <a:pt x="55" y="34"/>
                    </a:lnTo>
                    <a:lnTo>
                      <a:pt x="59" y="29"/>
                    </a:lnTo>
                    <a:lnTo>
                      <a:pt x="64" y="24"/>
                    </a:lnTo>
                    <a:lnTo>
                      <a:pt x="70" y="20"/>
                    </a:lnTo>
                    <a:lnTo>
                      <a:pt x="76" y="15"/>
                    </a:lnTo>
                    <a:lnTo>
                      <a:pt x="81" y="12"/>
                    </a:lnTo>
                    <a:lnTo>
                      <a:pt x="86" y="9"/>
                    </a:lnTo>
                    <a:lnTo>
                      <a:pt x="93" y="6"/>
                    </a:lnTo>
                    <a:lnTo>
                      <a:pt x="99" y="4"/>
                    </a:lnTo>
                    <a:lnTo>
                      <a:pt x="105" y="3"/>
                    </a:lnTo>
                    <a:lnTo>
                      <a:pt x="110" y="1"/>
                    </a:lnTo>
                    <a:lnTo>
                      <a:pt x="117" y="1"/>
                    </a:lnTo>
                    <a:lnTo>
                      <a:pt x="124" y="0"/>
                    </a:lnTo>
                    <a:lnTo>
                      <a:pt x="130" y="1"/>
                    </a:lnTo>
                    <a:lnTo>
                      <a:pt x="137" y="1"/>
                    </a:lnTo>
                    <a:lnTo>
                      <a:pt x="142" y="3"/>
                    </a:lnTo>
                    <a:lnTo>
                      <a:pt x="148" y="4"/>
                    </a:lnTo>
                    <a:lnTo>
                      <a:pt x="154" y="6"/>
                    </a:lnTo>
                    <a:lnTo>
                      <a:pt x="161" y="9"/>
                    </a:lnTo>
                    <a:lnTo>
                      <a:pt x="166" y="12"/>
                    </a:lnTo>
                    <a:lnTo>
                      <a:pt x="172" y="15"/>
                    </a:lnTo>
                    <a:lnTo>
                      <a:pt x="177" y="20"/>
                    </a:lnTo>
                    <a:lnTo>
                      <a:pt x="183" y="24"/>
                    </a:lnTo>
                    <a:lnTo>
                      <a:pt x="188" y="29"/>
                    </a:lnTo>
                    <a:lnTo>
                      <a:pt x="193" y="34"/>
                    </a:lnTo>
                    <a:lnTo>
                      <a:pt x="197" y="39"/>
                    </a:lnTo>
                    <a:lnTo>
                      <a:pt x="203" y="46"/>
                    </a:lnTo>
                    <a:lnTo>
                      <a:pt x="207" y="52"/>
                    </a:lnTo>
                    <a:lnTo>
                      <a:pt x="211" y="58"/>
                    </a:lnTo>
                    <a:lnTo>
                      <a:pt x="215" y="65"/>
                    </a:lnTo>
                    <a:lnTo>
                      <a:pt x="219" y="72"/>
                    </a:lnTo>
                    <a:lnTo>
                      <a:pt x="223" y="79"/>
                    </a:lnTo>
                    <a:lnTo>
                      <a:pt x="227" y="87"/>
                    </a:lnTo>
                    <a:lnTo>
                      <a:pt x="230" y="95"/>
                    </a:lnTo>
                    <a:lnTo>
                      <a:pt x="233" y="103"/>
                    </a:lnTo>
                    <a:lnTo>
                      <a:pt x="236" y="112"/>
                    </a:lnTo>
                    <a:lnTo>
                      <a:pt x="238" y="121"/>
                    </a:lnTo>
                    <a:lnTo>
                      <a:pt x="240" y="129"/>
                    </a:lnTo>
                    <a:lnTo>
                      <a:pt x="242" y="139"/>
                    </a:lnTo>
                    <a:lnTo>
                      <a:pt x="244" y="148"/>
                    </a:lnTo>
                    <a:lnTo>
                      <a:pt x="245" y="158"/>
                    </a:lnTo>
                    <a:lnTo>
                      <a:pt x="247" y="167"/>
                    </a:lnTo>
                    <a:lnTo>
                      <a:pt x="248" y="176"/>
                    </a:lnTo>
                    <a:lnTo>
                      <a:pt x="248" y="187"/>
                    </a:lnTo>
                    <a:lnTo>
                      <a:pt x="249" y="196"/>
                    </a:lnTo>
                    <a:lnTo>
                      <a:pt x="248" y="207"/>
                    </a:lnTo>
                    <a:lnTo>
                      <a:pt x="248" y="217"/>
                    </a:lnTo>
                    <a:lnTo>
                      <a:pt x="247" y="226"/>
                    </a:lnTo>
                    <a:lnTo>
                      <a:pt x="245" y="236"/>
                    </a:lnTo>
                    <a:lnTo>
                      <a:pt x="244" y="245"/>
                    </a:lnTo>
                    <a:lnTo>
                      <a:pt x="242" y="255"/>
                    </a:lnTo>
                    <a:lnTo>
                      <a:pt x="240" y="264"/>
                    </a:lnTo>
                    <a:lnTo>
                      <a:pt x="238" y="272"/>
                    </a:lnTo>
                    <a:lnTo>
                      <a:pt x="236" y="282"/>
                    </a:lnTo>
                    <a:lnTo>
                      <a:pt x="233" y="290"/>
                    </a:lnTo>
                    <a:lnTo>
                      <a:pt x="230" y="299"/>
                    </a:lnTo>
                    <a:lnTo>
                      <a:pt x="227" y="306"/>
                    </a:lnTo>
                    <a:lnTo>
                      <a:pt x="223" y="314"/>
                    </a:lnTo>
                    <a:lnTo>
                      <a:pt x="219" y="322"/>
                    </a:lnTo>
                    <a:lnTo>
                      <a:pt x="215" y="329"/>
                    </a:lnTo>
                    <a:lnTo>
                      <a:pt x="211" y="335"/>
                    </a:lnTo>
                    <a:lnTo>
                      <a:pt x="207" y="341"/>
                    </a:lnTo>
                    <a:lnTo>
                      <a:pt x="203" y="348"/>
                    </a:lnTo>
                    <a:lnTo>
                      <a:pt x="197" y="354"/>
                    </a:lnTo>
                    <a:lnTo>
                      <a:pt x="193" y="359"/>
                    </a:lnTo>
                    <a:lnTo>
                      <a:pt x="188" y="364"/>
                    </a:lnTo>
                    <a:lnTo>
                      <a:pt x="183" y="370"/>
                    </a:lnTo>
                    <a:lnTo>
                      <a:pt x="177" y="374"/>
                    </a:lnTo>
                    <a:lnTo>
                      <a:pt x="172" y="378"/>
                    </a:lnTo>
                    <a:lnTo>
                      <a:pt x="166" y="381"/>
                    </a:lnTo>
                    <a:lnTo>
                      <a:pt x="161" y="384"/>
                    </a:lnTo>
                    <a:lnTo>
                      <a:pt x="154" y="387"/>
                    </a:lnTo>
                    <a:lnTo>
                      <a:pt x="148" y="390"/>
                    </a:lnTo>
                    <a:lnTo>
                      <a:pt x="142" y="391"/>
                    </a:lnTo>
                    <a:lnTo>
                      <a:pt x="137" y="393"/>
                    </a:lnTo>
                    <a:lnTo>
                      <a:pt x="130" y="393"/>
                    </a:lnTo>
                    <a:lnTo>
                      <a:pt x="124" y="393"/>
                    </a:lnTo>
                    <a:close/>
                  </a:path>
                </a:pathLst>
              </a:custGeom>
              <a:solidFill>
                <a:srgbClr val="000000"/>
              </a:solidFill>
              <a:ln w="9525">
                <a:noFill/>
                <a:round/>
                <a:headEnd/>
                <a:tailEnd/>
              </a:ln>
            </p:spPr>
            <p:txBody>
              <a:bodyPr/>
              <a:lstStyle/>
              <a:p>
                <a:endParaRPr lang="en-US"/>
              </a:p>
            </p:txBody>
          </p:sp>
          <p:sp>
            <p:nvSpPr>
              <p:cNvPr id="14563" name="Freeform 240"/>
              <p:cNvSpPr>
                <a:spLocks/>
              </p:cNvSpPr>
              <p:nvPr/>
            </p:nvSpPr>
            <p:spPr bwMode="auto">
              <a:xfrm>
                <a:off x="4173" y="2406"/>
                <a:ext cx="31" cy="50"/>
              </a:xfrm>
              <a:custGeom>
                <a:avLst/>
                <a:gdLst>
                  <a:gd name="T0" fmla="*/ 110 w 248"/>
                  <a:gd name="T1" fmla="*/ 396 h 397"/>
                  <a:gd name="T2" fmla="*/ 92 w 248"/>
                  <a:gd name="T3" fmla="*/ 390 h 397"/>
                  <a:gd name="T4" fmla="*/ 75 w 248"/>
                  <a:gd name="T5" fmla="*/ 381 h 397"/>
                  <a:gd name="T6" fmla="*/ 58 w 248"/>
                  <a:gd name="T7" fmla="*/ 369 h 397"/>
                  <a:gd name="T8" fmla="*/ 45 w 248"/>
                  <a:gd name="T9" fmla="*/ 351 h 397"/>
                  <a:gd name="T10" fmla="*/ 31 w 248"/>
                  <a:gd name="T11" fmla="*/ 331 h 397"/>
                  <a:gd name="T12" fmla="*/ 21 w 248"/>
                  <a:gd name="T13" fmla="*/ 309 h 397"/>
                  <a:gd name="T14" fmla="*/ 11 w 248"/>
                  <a:gd name="T15" fmla="*/ 284 h 397"/>
                  <a:gd name="T16" fmla="*/ 5 w 248"/>
                  <a:gd name="T17" fmla="*/ 257 h 397"/>
                  <a:gd name="T18" fmla="*/ 1 w 248"/>
                  <a:gd name="T19" fmla="*/ 228 h 397"/>
                  <a:gd name="T20" fmla="*/ 0 w 248"/>
                  <a:gd name="T21" fmla="*/ 198 h 397"/>
                  <a:gd name="T22" fmla="*/ 0 w 248"/>
                  <a:gd name="T23" fmla="*/ 178 h 397"/>
                  <a:gd name="T24" fmla="*/ 3 w 248"/>
                  <a:gd name="T25" fmla="*/ 150 h 397"/>
                  <a:gd name="T26" fmla="*/ 9 w 248"/>
                  <a:gd name="T27" fmla="*/ 122 h 397"/>
                  <a:gd name="T28" fmla="*/ 17 w 248"/>
                  <a:gd name="T29" fmla="*/ 97 h 397"/>
                  <a:gd name="T30" fmla="*/ 28 w 248"/>
                  <a:gd name="T31" fmla="*/ 73 h 397"/>
                  <a:gd name="T32" fmla="*/ 39 w 248"/>
                  <a:gd name="T33" fmla="*/ 53 h 397"/>
                  <a:gd name="T34" fmla="*/ 54 w 248"/>
                  <a:gd name="T35" fmla="*/ 34 h 397"/>
                  <a:gd name="T36" fmla="*/ 69 w 248"/>
                  <a:gd name="T37" fmla="*/ 21 h 397"/>
                  <a:gd name="T38" fmla="*/ 85 w 248"/>
                  <a:gd name="T39" fmla="*/ 9 h 397"/>
                  <a:gd name="T40" fmla="*/ 104 w 248"/>
                  <a:gd name="T41" fmla="*/ 3 h 397"/>
                  <a:gd name="T42" fmla="*/ 123 w 248"/>
                  <a:gd name="T43" fmla="*/ 0 h 397"/>
                  <a:gd name="T44" fmla="*/ 136 w 248"/>
                  <a:gd name="T45" fmla="*/ 2 h 397"/>
                  <a:gd name="T46" fmla="*/ 154 w 248"/>
                  <a:gd name="T47" fmla="*/ 7 h 397"/>
                  <a:gd name="T48" fmla="*/ 171 w 248"/>
                  <a:gd name="T49" fmla="*/ 16 h 397"/>
                  <a:gd name="T50" fmla="*/ 187 w 248"/>
                  <a:gd name="T51" fmla="*/ 29 h 397"/>
                  <a:gd name="T52" fmla="*/ 202 w 248"/>
                  <a:gd name="T53" fmla="*/ 47 h 397"/>
                  <a:gd name="T54" fmla="*/ 214 w 248"/>
                  <a:gd name="T55" fmla="*/ 67 h 397"/>
                  <a:gd name="T56" fmla="*/ 226 w 248"/>
                  <a:gd name="T57" fmla="*/ 88 h 397"/>
                  <a:gd name="T58" fmla="*/ 235 w 248"/>
                  <a:gd name="T59" fmla="*/ 114 h 397"/>
                  <a:gd name="T60" fmla="*/ 241 w 248"/>
                  <a:gd name="T61" fmla="*/ 141 h 397"/>
                  <a:gd name="T62" fmla="*/ 246 w 248"/>
                  <a:gd name="T63" fmla="*/ 169 h 397"/>
                  <a:gd name="T64" fmla="*/ 248 w 248"/>
                  <a:gd name="T65" fmla="*/ 198 h 397"/>
                  <a:gd name="T66" fmla="*/ 247 w 248"/>
                  <a:gd name="T67" fmla="*/ 219 h 397"/>
                  <a:gd name="T68" fmla="*/ 244 w 248"/>
                  <a:gd name="T69" fmla="*/ 247 h 397"/>
                  <a:gd name="T70" fmla="*/ 237 w 248"/>
                  <a:gd name="T71" fmla="*/ 276 h 397"/>
                  <a:gd name="T72" fmla="*/ 229 w 248"/>
                  <a:gd name="T73" fmla="*/ 301 h 397"/>
                  <a:gd name="T74" fmla="*/ 218 w 248"/>
                  <a:gd name="T75" fmla="*/ 325 h 397"/>
                  <a:gd name="T76" fmla="*/ 206 w 248"/>
                  <a:gd name="T77" fmla="*/ 344 h 397"/>
                  <a:gd name="T78" fmla="*/ 192 w 248"/>
                  <a:gd name="T79" fmla="*/ 363 h 397"/>
                  <a:gd name="T80" fmla="*/ 177 w 248"/>
                  <a:gd name="T81" fmla="*/ 377 h 397"/>
                  <a:gd name="T82" fmla="*/ 160 w 248"/>
                  <a:gd name="T83" fmla="*/ 388 h 397"/>
                  <a:gd name="T84" fmla="*/ 141 w 248"/>
                  <a:gd name="T85" fmla="*/ 395 h 397"/>
                  <a:gd name="T86" fmla="*/ 123 w 248"/>
                  <a:gd name="T87" fmla="*/ 397 h 39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48"/>
                  <a:gd name="T133" fmla="*/ 0 h 397"/>
                  <a:gd name="T134" fmla="*/ 248 w 248"/>
                  <a:gd name="T135" fmla="*/ 397 h 39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48" h="397">
                    <a:moveTo>
                      <a:pt x="123" y="397"/>
                    </a:moveTo>
                    <a:lnTo>
                      <a:pt x="116" y="397"/>
                    </a:lnTo>
                    <a:lnTo>
                      <a:pt x="110" y="396"/>
                    </a:lnTo>
                    <a:lnTo>
                      <a:pt x="104" y="395"/>
                    </a:lnTo>
                    <a:lnTo>
                      <a:pt x="98" y="394"/>
                    </a:lnTo>
                    <a:lnTo>
                      <a:pt x="92" y="390"/>
                    </a:lnTo>
                    <a:lnTo>
                      <a:pt x="85" y="388"/>
                    </a:lnTo>
                    <a:lnTo>
                      <a:pt x="80" y="385"/>
                    </a:lnTo>
                    <a:lnTo>
                      <a:pt x="75" y="381"/>
                    </a:lnTo>
                    <a:lnTo>
                      <a:pt x="69" y="377"/>
                    </a:lnTo>
                    <a:lnTo>
                      <a:pt x="64" y="373"/>
                    </a:lnTo>
                    <a:lnTo>
                      <a:pt x="58" y="369"/>
                    </a:lnTo>
                    <a:lnTo>
                      <a:pt x="54" y="363"/>
                    </a:lnTo>
                    <a:lnTo>
                      <a:pt x="49" y="357"/>
                    </a:lnTo>
                    <a:lnTo>
                      <a:pt x="45" y="351"/>
                    </a:lnTo>
                    <a:lnTo>
                      <a:pt x="39" y="344"/>
                    </a:lnTo>
                    <a:lnTo>
                      <a:pt x="35" y="338"/>
                    </a:lnTo>
                    <a:lnTo>
                      <a:pt x="31" y="331"/>
                    </a:lnTo>
                    <a:lnTo>
                      <a:pt x="28" y="325"/>
                    </a:lnTo>
                    <a:lnTo>
                      <a:pt x="24" y="316"/>
                    </a:lnTo>
                    <a:lnTo>
                      <a:pt x="21" y="309"/>
                    </a:lnTo>
                    <a:lnTo>
                      <a:pt x="17" y="301"/>
                    </a:lnTo>
                    <a:lnTo>
                      <a:pt x="14" y="292"/>
                    </a:lnTo>
                    <a:lnTo>
                      <a:pt x="11" y="284"/>
                    </a:lnTo>
                    <a:lnTo>
                      <a:pt x="9" y="276"/>
                    </a:lnTo>
                    <a:lnTo>
                      <a:pt x="7" y="266"/>
                    </a:lnTo>
                    <a:lnTo>
                      <a:pt x="5" y="257"/>
                    </a:lnTo>
                    <a:lnTo>
                      <a:pt x="3" y="247"/>
                    </a:lnTo>
                    <a:lnTo>
                      <a:pt x="2" y="238"/>
                    </a:lnTo>
                    <a:lnTo>
                      <a:pt x="1" y="228"/>
                    </a:lnTo>
                    <a:lnTo>
                      <a:pt x="0" y="219"/>
                    </a:lnTo>
                    <a:lnTo>
                      <a:pt x="0" y="209"/>
                    </a:lnTo>
                    <a:lnTo>
                      <a:pt x="0" y="198"/>
                    </a:lnTo>
                    <a:lnTo>
                      <a:pt x="0" y="189"/>
                    </a:lnTo>
                    <a:lnTo>
                      <a:pt x="0" y="178"/>
                    </a:lnTo>
                    <a:lnTo>
                      <a:pt x="1" y="169"/>
                    </a:lnTo>
                    <a:lnTo>
                      <a:pt x="2" y="160"/>
                    </a:lnTo>
                    <a:lnTo>
                      <a:pt x="3" y="150"/>
                    </a:lnTo>
                    <a:lnTo>
                      <a:pt x="5" y="141"/>
                    </a:lnTo>
                    <a:lnTo>
                      <a:pt x="7" y="131"/>
                    </a:lnTo>
                    <a:lnTo>
                      <a:pt x="9" y="122"/>
                    </a:lnTo>
                    <a:lnTo>
                      <a:pt x="11" y="114"/>
                    </a:lnTo>
                    <a:lnTo>
                      <a:pt x="14" y="105"/>
                    </a:lnTo>
                    <a:lnTo>
                      <a:pt x="17" y="97"/>
                    </a:lnTo>
                    <a:lnTo>
                      <a:pt x="21" y="88"/>
                    </a:lnTo>
                    <a:lnTo>
                      <a:pt x="24" y="81"/>
                    </a:lnTo>
                    <a:lnTo>
                      <a:pt x="28" y="73"/>
                    </a:lnTo>
                    <a:lnTo>
                      <a:pt x="31" y="67"/>
                    </a:lnTo>
                    <a:lnTo>
                      <a:pt x="35" y="59"/>
                    </a:lnTo>
                    <a:lnTo>
                      <a:pt x="39" y="53"/>
                    </a:lnTo>
                    <a:lnTo>
                      <a:pt x="45" y="47"/>
                    </a:lnTo>
                    <a:lnTo>
                      <a:pt x="49" y="40"/>
                    </a:lnTo>
                    <a:lnTo>
                      <a:pt x="54" y="34"/>
                    </a:lnTo>
                    <a:lnTo>
                      <a:pt x="58" y="29"/>
                    </a:lnTo>
                    <a:lnTo>
                      <a:pt x="64" y="25"/>
                    </a:lnTo>
                    <a:lnTo>
                      <a:pt x="69" y="21"/>
                    </a:lnTo>
                    <a:lnTo>
                      <a:pt x="75" y="16"/>
                    </a:lnTo>
                    <a:lnTo>
                      <a:pt x="80" y="12"/>
                    </a:lnTo>
                    <a:lnTo>
                      <a:pt x="85" y="9"/>
                    </a:lnTo>
                    <a:lnTo>
                      <a:pt x="92" y="7"/>
                    </a:lnTo>
                    <a:lnTo>
                      <a:pt x="98" y="4"/>
                    </a:lnTo>
                    <a:lnTo>
                      <a:pt x="104" y="3"/>
                    </a:lnTo>
                    <a:lnTo>
                      <a:pt x="110" y="2"/>
                    </a:lnTo>
                    <a:lnTo>
                      <a:pt x="116" y="1"/>
                    </a:lnTo>
                    <a:lnTo>
                      <a:pt x="123" y="0"/>
                    </a:lnTo>
                    <a:lnTo>
                      <a:pt x="129" y="1"/>
                    </a:lnTo>
                    <a:lnTo>
                      <a:pt x="136" y="2"/>
                    </a:lnTo>
                    <a:lnTo>
                      <a:pt x="141" y="3"/>
                    </a:lnTo>
                    <a:lnTo>
                      <a:pt x="147" y="4"/>
                    </a:lnTo>
                    <a:lnTo>
                      <a:pt x="154" y="7"/>
                    </a:lnTo>
                    <a:lnTo>
                      <a:pt x="160" y="9"/>
                    </a:lnTo>
                    <a:lnTo>
                      <a:pt x="165" y="12"/>
                    </a:lnTo>
                    <a:lnTo>
                      <a:pt x="171" y="16"/>
                    </a:lnTo>
                    <a:lnTo>
                      <a:pt x="177" y="21"/>
                    </a:lnTo>
                    <a:lnTo>
                      <a:pt x="182" y="25"/>
                    </a:lnTo>
                    <a:lnTo>
                      <a:pt x="187" y="29"/>
                    </a:lnTo>
                    <a:lnTo>
                      <a:pt x="192" y="34"/>
                    </a:lnTo>
                    <a:lnTo>
                      <a:pt x="196" y="40"/>
                    </a:lnTo>
                    <a:lnTo>
                      <a:pt x="202" y="47"/>
                    </a:lnTo>
                    <a:lnTo>
                      <a:pt x="206" y="53"/>
                    </a:lnTo>
                    <a:lnTo>
                      <a:pt x="210" y="59"/>
                    </a:lnTo>
                    <a:lnTo>
                      <a:pt x="214" y="67"/>
                    </a:lnTo>
                    <a:lnTo>
                      <a:pt x="218" y="73"/>
                    </a:lnTo>
                    <a:lnTo>
                      <a:pt x="223" y="81"/>
                    </a:lnTo>
                    <a:lnTo>
                      <a:pt x="226" y="88"/>
                    </a:lnTo>
                    <a:lnTo>
                      <a:pt x="229" y="97"/>
                    </a:lnTo>
                    <a:lnTo>
                      <a:pt x="232" y="105"/>
                    </a:lnTo>
                    <a:lnTo>
                      <a:pt x="235" y="114"/>
                    </a:lnTo>
                    <a:lnTo>
                      <a:pt x="237" y="122"/>
                    </a:lnTo>
                    <a:lnTo>
                      <a:pt x="239" y="131"/>
                    </a:lnTo>
                    <a:lnTo>
                      <a:pt x="241" y="141"/>
                    </a:lnTo>
                    <a:lnTo>
                      <a:pt x="244" y="150"/>
                    </a:lnTo>
                    <a:lnTo>
                      <a:pt x="245" y="160"/>
                    </a:lnTo>
                    <a:lnTo>
                      <a:pt x="246" y="169"/>
                    </a:lnTo>
                    <a:lnTo>
                      <a:pt x="247" y="178"/>
                    </a:lnTo>
                    <a:lnTo>
                      <a:pt x="247" y="189"/>
                    </a:lnTo>
                    <a:lnTo>
                      <a:pt x="248" y="198"/>
                    </a:lnTo>
                    <a:lnTo>
                      <a:pt x="247" y="209"/>
                    </a:lnTo>
                    <a:lnTo>
                      <a:pt x="247" y="219"/>
                    </a:lnTo>
                    <a:lnTo>
                      <a:pt x="246" y="228"/>
                    </a:lnTo>
                    <a:lnTo>
                      <a:pt x="245" y="238"/>
                    </a:lnTo>
                    <a:lnTo>
                      <a:pt x="244" y="247"/>
                    </a:lnTo>
                    <a:lnTo>
                      <a:pt x="241" y="257"/>
                    </a:lnTo>
                    <a:lnTo>
                      <a:pt x="239" y="266"/>
                    </a:lnTo>
                    <a:lnTo>
                      <a:pt x="237" y="276"/>
                    </a:lnTo>
                    <a:lnTo>
                      <a:pt x="235" y="284"/>
                    </a:lnTo>
                    <a:lnTo>
                      <a:pt x="232" y="292"/>
                    </a:lnTo>
                    <a:lnTo>
                      <a:pt x="229" y="301"/>
                    </a:lnTo>
                    <a:lnTo>
                      <a:pt x="226" y="309"/>
                    </a:lnTo>
                    <a:lnTo>
                      <a:pt x="223" y="316"/>
                    </a:lnTo>
                    <a:lnTo>
                      <a:pt x="218" y="325"/>
                    </a:lnTo>
                    <a:lnTo>
                      <a:pt x="214" y="331"/>
                    </a:lnTo>
                    <a:lnTo>
                      <a:pt x="210" y="338"/>
                    </a:lnTo>
                    <a:lnTo>
                      <a:pt x="206" y="344"/>
                    </a:lnTo>
                    <a:lnTo>
                      <a:pt x="202" y="351"/>
                    </a:lnTo>
                    <a:lnTo>
                      <a:pt x="196" y="357"/>
                    </a:lnTo>
                    <a:lnTo>
                      <a:pt x="192" y="363"/>
                    </a:lnTo>
                    <a:lnTo>
                      <a:pt x="187" y="369"/>
                    </a:lnTo>
                    <a:lnTo>
                      <a:pt x="182" y="373"/>
                    </a:lnTo>
                    <a:lnTo>
                      <a:pt x="177" y="377"/>
                    </a:lnTo>
                    <a:lnTo>
                      <a:pt x="171" y="381"/>
                    </a:lnTo>
                    <a:lnTo>
                      <a:pt x="165" y="385"/>
                    </a:lnTo>
                    <a:lnTo>
                      <a:pt x="160" y="388"/>
                    </a:lnTo>
                    <a:lnTo>
                      <a:pt x="154" y="390"/>
                    </a:lnTo>
                    <a:lnTo>
                      <a:pt x="147" y="394"/>
                    </a:lnTo>
                    <a:lnTo>
                      <a:pt x="141" y="395"/>
                    </a:lnTo>
                    <a:lnTo>
                      <a:pt x="136" y="396"/>
                    </a:lnTo>
                    <a:lnTo>
                      <a:pt x="129" y="397"/>
                    </a:lnTo>
                    <a:lnTo>
                      <a:pt x="123" y="397"/>
                    </a:lnTo>
                    <a:close/>
                  </a:path>
                </a:pathLst>
              </a:custGeom>
              <a:solidFill>
                <a:srgbClr val="000000"/>
              </a:solidFill>
              <a:ln w="9525">
                <a:noFill/>
                <a:round/>
                <a:headEnd/>
                <a:tailEnd/>
              </a:ln>
            </p:spPr>
            <p:txBody>
              <a:bodyPr/>
              <a:lstStyle/>
              <a:p>
                <a:endParaRPr lang="en-US"/>
              </a:p>
            </p:txBody>
          </p:sp>
          <p:sp>
            <p:nvSpPr>
              <p:cNvPr id="14564" name="Freeform 241"/>
              <p:cNvSpPr>
                <a:spLocks/>
              </p:cNvSpPr>
              <p:nvPr/>
            </p:nvSpPr>
            <p:spPr bwMode="auto">
              <a:xfrm>
                <a:off x="4181" y="2406"/>
                <a:ext cx="8" cy="5"/>
              </a:xfrm>
              <a:custGeom>
                <a:avLst/>
                <a:gdLst>
                  <a:gd name="T0" fmla="*/ 66 w 66"/>
                  <a:gd name="T1" fmla="*/ 0 h 41"/>
                  <a:gd name="T2" fmla="*/ 0 w 66"/>
                  <a:gd name="T3" fmla="*/ 0 h 41"/>
                  <a:gd name="T4" fmla="*/ 50 w 66"/>
                  <a:gd name="T5" fmla="*/ 41 h 41"/>
                  <a:gd name="T6" fmla="*/ 66 w 66"/>
                  <a:gd name="T7" fmla="*/ 0 h 41"/>
                  <a:gd name="T8" fmla="*/ 66 w 66"/>
                  <a:gd name="T9" fmla="*/ 0 h 41"/>
                  <a:gd name="T10" fmla="*/ 0 60000 65536"/>
                  <a:gd name="T11" fmla="*/ 0 60000 65536"/>
                  <a:gd name="T12" fmla="*/ 0 60000 65536"/>
                  <a:gd name="T13" fmla="*/ 0 60000 65536"/>
                  <a:gd name="T14" fmla="*/ 0 60000 65536"/>
                  <a:gd name="T15" fmla="*/ 0 w 66"/>
                  <a:gd name="T16" fmla="*/ 0 h 41"/>
                  <a:gd name="T17" fmla="*/ 66 w 66"/>
                  <a:gd name="T18" fmla="*/ 41 h 41"/>
                </a:gdLst>
                <a:ahLst/>
                <a:cxnLst>
                  <a:cxn ang="T10">
                    <a:pos x="T0" y="T1"/>
                  </a:cxn>
                  <a:cxn ang="T11">
                    <a:pos x="T2" y="T3"/>
                  </a:cxn>
                  <a:cxn ang="T12">
                    <a:pos x="T4" y="T5"/>
                  </a:cxn>
                  <a:cxn ang="T13">
                    <a:pos x="T6" y="T7"/>
                  </a:cxn>
                  <a:cxn ang="T14">
                    <a:pos x="T8" y="T9"/>
                  </a:cxn>
                </a:cxnLst>
                <a:rect l="T15" t="T16" r="T17" b="T18"/>
                <a:pathLst>
                  <a:path w="66" h="41">
                    <a:moveTo>
                      <a:pt x="66" y="0"/>
                    </a:moveTo>
                    <a:lnTo>
                      <a:pt x="0" y="0"/>
                    </a:lnTo>
                    <a:lnTo>
                      <a:pt x="50" y="41"/>
                    </a:lnTo>
                    <a:lnTo>
                      <a:pt x="66" y="0"/>
                    </a:lnTo>
                    <a:close/>
                  </a:path>
                </a:pathLst>
              </a:custGeom>
              <a:solidFill>
                <a:srgbClr val="000000"/>
              </a:solidFill>
              <a:ln w="9525">
                <a:noFill/>
                <a:round/>
                <a:headEnd/>
                <a:tailEnd/>
              </a:ln>
            </p:spPr>
            <p:txBody>
              <a:bodyPr/>
              <a:lstStyle/>
              <a:p>
                <a:endParaRPr lang="en-US"/>
              </a:p>
            </p:txBody>
          </p:sp>
          <p:sp>
            <p:nvSpPr>
              <p:cNvPr id="14565" name="Freeform 242"/>
              <p:cNvSpPr>
                <a:spLocks/>
              </p:cNvSpPr>
              <p:nvPr/>
            </p:nvSpPr>
            <p:spPr bwMode="auto">
              <a:xfrm>
                <a:off x="4164" y="2406"/>
                <a:ext cx="31" cy="50"/>
              </a:xfrm>
              <a:custGeom>
                <a:avLst/>
                <a:gdLst>
                  <a:gd name="T0" fmla="*/ 113 w 254"/>
                  <a:gd name="T1" fmla="*/ 401 h 402"/>
                  <a:gd name="T2" fmla="*/ 94 w 254"/>
                  <a:gd name="T3" fmla="*/ 396 h 402"/>
                  <a:gd name="T4" fmla="*/ 77 w 254"/>
                  <a:gd name="T5" fmla="*/ 386 h 402"/>
                  <a:gd name="T6" fmla="*/ 61 w 254"/>
                  <a:gd name="T7" fmla="*/ 373 h 402"/>
                  <a:gd name="T8" fmla="*/ 45 w 254"/>
                  <a:gd name="T9" fmla="*/ 356 h 402"/>
                  <a:gd name="T10" fmla="*/ 33 w 254"/>
                  <a:gd name="T11" fmla="*/ 336 h 402"/>
                  <a:gd name="T12" fmla="*/ 21 w 254"/>
                  <a:gd name="T13" fmla="*/ 313 h 402"/>
                  <a:gd name="T14" fmla="*/ 12 w 254"/>
                  <a:gd name="T15" fmla="*/ 288 h 402"/>
                  <a:gd name="T16" fmla="*/ 6 w 254"/>
                  <a:gd name="T17" fmla="*/ 261 h 402"/>
                  <a:gd name="T18" fmla="*/ 1 w 254"/>
                  <a:gd name="T19" fmla="*/ 232 h 402"/>
                  <a:gd name="T20" fmla="*/ 0 w 254"/>
                  <a:gd name="T21" fmla="*/ 200 h 402"/>
                  <a:gd name="T22" fmla="*/ 0 w 254"/>
                  <a:gd name="T23" fmla="*/ 180 h 402"/>
                  <a:gd name="T24" fmla="*/ 3 w 254"/>
                  <a:gd name="T25" fmla="*/ 151 h 402"/>
                  <a:gd name="T26" fmla="*/ 10 w 254"/>
                  <a:gd name="T27" fmla="*/ 123 h 402"/>
                  <a:gd name="T28" fmla="*/ 18 w 254"/>
                  <a:gd name="T29" fmla="*/ 97 h 402"/>
                  <a:gd name="T30" fmla="*/ 29 w 254"/>
                  <a:gd name="T31" fmla="*/ 74 h 402"/>
                  <a:gd name="T32" fmla="*/ 41 w 254"/>
                  <a:gd name="T33" fmla="*/ 53 h 402"/>
                  <a:gd name="T34" fmla="*/ 56 w 254"/>
                  <a:gd name="T35" fmla="*/ 35 h 402"/>
                  <a:gd name="T36" fmla="*/ 71 w 254"/>
                  <a:gd name="T37" fmla="*/ 21 h 402"/>
                  <a:gd name="T38" fmla="*/ 88 w 254"/>
                  <a:gd name="T39" fmla="*/ 9 h 402"/>
                  <a:gd name="T40" fmla="*/ 107 w 254"/>
                  <a:gd name="T41" fmla="*/ 3 h 402"/>
                  <a:gd name="T42" fmla="*/ 127 w 254"/>
                  <a:gd name="T43" fmla="*/ 0 h 402"/>
                  <a:gd name="T44" fmla="*/ 140 w 254"/>
                  <a:gd name="T45" fmla="*/ 2 h 402"/>
                  <a:gd name="T46" fmla="*/ 158 w 254"/>
                  <a:gd name="T47" fmla="*/ 7 h 402"/>
                  <a:gd name="T48" fmla="*/ 176 w 254"/>
                  <a:gd name="T49" fmla="*/ 16 h 402"/>
                  <a:gd name="T50" fmla="*/ 192 w 254"/>
                  <a:gd name="T51" fmla="*/ 30 h 402"/>
                  <a:gd name="T52" fmla="*/ 208 w 254"/>
                  <a:gd name="T53" fmla="*/ 47 h 402"/>
                  <a:gd name="T54" fmla="*/ 220 w 254"/>
                  <a:gd name="T55" fmla="*/ 67 h 402"/>
                  <a:gd name="T56" fmla="*/ 232 w 254"/>
                  <a:gd name="T57" fmla="*/ 89 h 402"/>
                  <a:gd name="T58" fmla="*/ 241 w 254"/>
                  <a:gd name="T59" fmla="*/ 115 h 402"/>
                  <a:gd name="T60" fmla="*/ 247 w 254"/>
                  <a:gd name="T61" fmla="*/ 142 h 402"/>
                  <a:gd name="T62" fmla="*/ 252 w 254"/>
                  <a:gd name="T63" fmla="*/ 171 h 402"/>
                  <a:gd name="T64" fmla="*/ 254 w 254"/>
                  <a:gd name="T65" fmla="*/ 200 h 402"/>
                  <a:gd name="T66" fmla="*/ 253 w 254"/>
                  <a:gd name="T67" fmla="*/ 221 h 402"/>
                  <a:gd name="T68" fmla="*/ 249 w 254"/>
                  <a:gd name="T69" fmla="*/ 251 h 402"/>
                  <a:gd name="T70" fmla="*/ 243 w 254"/>
                  <a:gd name="T71" fmla="*/ 279 h 402"/>
                  <a:gd name="T72" fmla="*/ 235 w 254"/>
                  <a:gd name="T73" fmla="*/ 305 h 402"/>
                  <a:gd name="T74" fmla="*/ 224 w 254"/>
                  <a:gd name="T75" fmla="*/ 329 h 402"/>
                  <a:gd name="T76" fmla="*/ 212 w 254"/>
                  <a:gd name="T77" fmla="*/ 350 h 402"/>
                  <a:gd name="T78" fmla="*/ 197 w 254"/>
                  <a:gd name="T79" fmla="*/ 367 h 402"/>
                  <a:gd name="T80" fmla="*/ 181 w 254"/>
                  <a:gd name="T81" fmla="*/ 382 h 402"/>
                  <a:gd name="T82" fmla="*/ 165 w 254"/>
                  <a:gd name="T83" fmla="*/ 394 h 402"/>
                  <a:gd name="T84" fmla="*/ 146 w 254"/>
                  <a:gd name="T85" fmla="*/ 400 h 402"/>
                  <a:gd name="T86" fmla="*/ 127 w 254"/>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402"/>
                  <a:gd name="T134" fmla="*/ 254 w 254"/>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402">
                    <a:moveTo>
                      <a:pt x="127" y="402"/>
                    </a:moveTo>
                    <a:lnTo>
                      <a:pt x="120" y="402"/>
                    </a:lnTo>
                    <a:lnTo>
                      <a:pt x="113" y="401"/>
                    </a:lnTo>
                    <a:lnTo>
                      <a:pt x="107" y="400"/>
                    </a:lnTo>
                    <a:lnTo>
                      <a:pt x="101" y="399"/>
                    </a:lnTo>
                    <a:lnTo>
                      <a:pt x="94" y="396"/>
                    </a:lnTo>
                    <a:lnTo>
                      <a:pt x="88" y="394"/>
                    </a:lnTo>
                    <a:lnTo>
                      <a:pt x="83" y="390"/>
                    </a:lnTo>
                    <a:lnTo>
                      <a:pt x="77" y="386"/>
                    </a:lnTo>
                    <a:lnTo>
                      <a:pt x="71" y="382"/>
                    </a:lnTo>
                    <a:lnTo>
                      <a:pt x="66" y="378"/>
                    </a:lnTo>
                    <a:lnTo>
                      <a:pt x="61" y="373"/>
                    </a:lnTo>
                    <a:lnTo>
                      <a:pt x="56" y="367"/>
                    </a:lnTo>
                    <a:lnTo>
                      <a:pt x="51" y="362"/>
                    </a:lnTo>
                    <a:lnTo>
                      <a:pt x="45" y="356"/>
                    </a:lnTo>
                    <a:lnTo>
                      <a:pt x="41" y="350"/>
                    </a:lnTo>
                    <a:lnTo>
                      <a:pt x="37" y="343"/>
                    </a:lnTo>
                    <a:lnTo>
                      <a:pt x="33" y="336"/>
                    </a:lnTo>
                    <a:lnTo>
                      <a:pt x="29" y="329"/>
                    </a:lnTo>
                    <a:lnTo>
                      <a:pt x="24" y="322"/>
                    </a:lnTo>
                    <a:lnTo>
                      <a:pt x="21" y="313"/>
                    </a:lnTo>
                    <a:lnTo>
                      <a:pt x="18" y="305"/>
                    </a:lnTo>
                    <a:lnTo>
                      <a:pt x="15" y="296"/>
                    </a:lnTo>
                    <a:lnTo>
                      <a:pt x="12" y="288"/>
                    </a:lnTo>
                    <a:lnTo>
                      <a:pt x="10" y="279"/>
                    </a:lnTo>
                    <a:lnTo>
                      <a:pt x="8" y="270"/>
                    </a:lnTo>
                    <a:lnTo>
                      <a:pt x="6" y="261"/>
                    </a:lnTo>
                    <a:lnTo>
                      <a:pt x="3" y="251"/>
                    </a:lnTo>
                    <a:lnTo>
                      <a:pt x="2" y="241"/>
                    </a:lnTo>
                    <a:lnTo>
                      <a:pt x="1" y="232"/>
                    </a:lnTo>
                    <a:lnTo>
                      <a:pt x="0" y="221"/>
                    </a:lnTo>
                    <a:lnTo>
                      <a:pt x="0" y="211"/>
                    </a:lnTo>
                    <a:lnTo>
                      <a:pt x="0" y="200"/>
                    </a:lnTo>
                    <a:lnTo>
                      <a:pt x="0" y="191"/>
                    </a:lnTo>
                    <a:lnTo>
                      <a:pt x="0" y="180"/>
                    </a:lnTo>
                    <a:lnTo>
                      <a:pt x="1" y="171"/>
                    </a:lnTo>
                    <a:lnTo>
                      <a:pt x="2" y="161"/>
                    </a:lnTo>
                    <a:lnTo>
                      <a:pt x="3" y="151"/>
                    </a:lnTo>
                    <a:lnTo>
                      <a:pt x="6" y="142"/>
                    </a:lnTo>
                    <a:lnTo>
                      <a:pt x="8" y="132"/>
                    </a:lnTo>
                    <a:lnTo>
                      <a:pt x="10" y="123"/>
                    </a:lnTo>
                    <a:lnTo>
                      <a:pt x="12" y="115"/>
                    </a:lnTo>
                    <a:lnTo>
                      <a:pt x="15" y="105"/>
                    </a:lnTo>
                    <a:lnTo>
                      <a:pt x="18" y="97"/>
                    </a:lnTo>
                    <a:lnTo>
                      <a:pt x="21" y="89"/>
                    </a:lnTo>
                    <a:lnTo>
                      <a:pt x="24" y="81"/>
                    </a:lnTo>
                    <a:lnTo>
                      <a:pt x="29" y="74"/>
                    </a:lnTo>
                    <a:lnTo>
                      <a:pt x="33" y="67"/>
                    </a:lnTo>
                    <a:lnTo>
                      <a:pt x="37" y="59"/>
                    </a:lnTo>
                    <a:lnTo>
                      <a:pt x="41" y="53"/>
                    </a:lnTo>
                    <a:lnTo>
                      <a:pt x="45" y="47"/>
                    </a:lnTo>
                    <a:lnTo>
                      <a:pt x="51" y="40"/>
                    </a:lnTo>
                    <a:lnTo>
                      <a:pt x="56" y="35"/>
                    </a:lnTo>
                    <a:lnTo>
                      <a:pt x="61" y="30"/>
                    </a:lnTo>
                    <a:lnTo>
                      <a:pt x="66" y="25"/>
                    </a:lnTo>
                    <a:lnTo>
                      <a:pt x="71" y="21"/>
                    </a:lnTo>
                    <a:lnTo>
                      <a:pt x="77" y="16"/>
                    </a:lnTo>
                    <a:lnTo>
                      <a:pt x="83" y="12"/>
                    </a:lnTo>
                    <a:lnTo>
                      <a:pt x="88" y="9"/>
                    </a:lnTo>
                    <a:lnTo>
                      <a:pt x="94" y="7"/>
                    </a:lnTo>
                    <a:lnTo>
                      <a:pt x="101" y="4"/>
                    </a:lnTo>
                    <a:lnTo>
                      <a:pt x="107" y="3"/>
                    </a:lnTo>
                    <a:lnTo>
                      <a:pt x="113" y="2"/>
                    </a:lnTo>
                    <a:lnTo>
                      <a:pt x="120" y="1"/>
                    </a:lnTo>
                    <a:lnTo>
                      <a:pt x="127" y="0"/>
                    </a:lnTo>
                    <a:lnTo>
                      <a:pt x="133" y="1"/>
                    </a:lnTo>
                    <a:lnTo>
                      <a:pt x="140" y="2"/>
                    </a:lnTo>
                    <a:lnTo>
                      <a:pt x="146" y="3"/>
                    </a:lnTo>
                    <a:lnTo>
                      <a:pt x="152" y="4"/>
                    </a:lnTo>
                    <a:lnTo>
                      <a:pt x="158" y="7"/>
                    </a:lnTo>
                    <a:lnTo>
                      <a:pt x="165" y="9"/>
                    </a:lnTo>
                    <a:lnTo>
                      <a:pt x="170" y="12"/>
                    </a:lnTo>
                    <a:lnTo>
                      <a:pt x="176" y="16"/>
                    </a:lnTo>
                    <a:lnTo>
                      <a:pt x="181" y="21"/>
                    </a:lnTo>
                    <a:lnTo>
                      <a:pt x="187" y="25"/>
                    </a:lnTo>
                    <a:lnTo>
                      <a:pt x="192" y="30"/>
                    </a:lnTo>
                    <a:lnTo>
                      <a:pt x="197" y="35"/>
                    </a:lnTo>
                    <a:lnTo>
                      <a:pt x="202" y="40"/>
                    </a:lnTo>
                    <a:lnTo>
                      <a:pt x="208" y="47"/>
                    </a:lnTo>
                    <a:lnTo>
                      <a:pt x="212" y="53"/>
                    </a:lnTo>
                    <a:lnTo>
                      <a:pt x="216" y="59"/>
                    </a:lnTo>
                    <a:lnTo>
                      <a:pt x="220" y="67"/>
                    </a:lnTo>
                    <a:lnTo>
                      <a:pt x="224" y="74"/>
                    </a:lnTo>
                    <a:lnTo>
                      <a:pt x="229" y="81"/>
                    </a:lnTo>
                    <a:lnTo>
                      <a:pt x="232" y="89"/>
                    </a:lnTo>
                    <a:lnTo>
                      <a:pt x="235" y="97"/>
                    </a:lnTo>
                    <a:lnTo>
                      <a:pt x="238" y="105"/>
                    </a:lnTo>
                    <a:lnTo>
                      <a:pt x="241" y="115"/>
                    </a:lnTo>
                    <a:lnTo>
                      <a:pt x="243" y="123"/>
                    </a:lnTo>
                    <a:lnTo>
                      <a:pt x="245" y="132"/>
                    </a:lnTo>
                    <a:lnTo>
                      <a:pt x="247" y="142"/>
                    </a:lnTo>
                    <a:lnTo>
                      <a:pt x="249" y="151"/>
                    </a:lnTo>
                    <a:lnTo>
                      <a:pt x="250" y="161"/>
                    </a:lnTo>
                    <a:lnTo>
                      <a:pt x="252" y="171"/>
                    </a:lnTo>
                    <a:lnTo>
                      <a:pt x="253" y="180"/>
                    </a:lnTo>
                    <a:lnTo>
                      <a:pt x="253" y="191"/>
                    </a:lnTo>
                    <a:lnTo>
                      <a:pt x="254" y="200"/>
                    </a:lnTo>
                    <a:lnTo>
                      <a:pt x="253" y="211"/>
                    </a:lnTo>
                    <a:lnTo>
                      <a:pt x="253" y="221"/>
                    </a:lnTo>
                    <a:lnTo>
                      <a:pt x="252" y="232"/>
                    </a:lnTo>
                    <a:lnTo>
                      <a:pt x="250" y="241"/>
                    </a:lnTo>
                    <a:lnTo>
                      <a:pt x="249" y="251"/>
                    </a:lnTo>
                    <a:lnTo>
                      <a:pt x="247" y="261"/>
                    </a:lnTo>
                    <a:lnTo>
                      <a:pt x="245" y="270"/>
                    </a:lnTo>
                    <a:lnTo>
                      <a:pt x="243" y="279"/>
                    </a:lnTo>
                    <a:lnTo>
                      <a:pt x="241" y="288"/>
                    </a:lnTo>
                    <a:lnTo>
                      <a:pt x="238" y="296"/>
                    </a:lnTo>
                    <a:lnTo>
                      <a:pt x="235" y="305"/>
                    </a:lnTo>
                    <a:lnTo>
                      <a:pt x="232" y="313"/>
                    </a:lnTo>
                    <a:lnTo>
                      <a:pt x="229" y="322"/>
                    </a:lnTo>
                    <a:lnTo>
                      <a:pt x="224" y="329"/>
                    </a:lnTo>
                    <a:lnTo>
                      <a:pt x="220" y="336"/>
                    </a:lnTo>
                    <a:lnTo>
                      <a:pt x="216" y="343"/>
                    </a:lnTo>
                    <a:lnTo>
                      <a:pt x="212" y="350"/>
                    </a:lnTo>
                    <a:lnTo>
                      <a:pt x="208" y="356"/>
                    </a:lnTo>
                    <a:lnTo>
                      <a:pt x="202" y="362"/>
                    </a:lnTo>
                    <a:lnTo>
                      <a:pt x="197" y="367"/>
                    </a:lnTo>
                    <a:lnTo>
                      <a:pt x="192" y="373"/>
                    </a:lnTo>
                    <a:lnTo>
                      <a:pt x="187" y="378"/>
                    </a:lnTo>
                    <a:lnTo>
                      <a:pt x="181" y="382"/>
                    </a:lnTo>
                    <a:lnTo>
                      <a:pt x="176" y="386"/>
                    </a:lnTo>
                    <a:lnTo>
                      <a:pt x="170" y="390"/>
                    </a:lnTo>
                    <a:lnTo>
                      <a:pt x="165" y="394"/>
                    </a:lnTo>
                    <a:lnTo>
                      <a:pt x="158" y="396"/>
                    </a:lnTo>
                    <a:lnTo>
                      <a:pt x="152" y="399"/>
                    </a:lnTo>
                    <a:lnTo>
                      <a:pt x="146" y="400"/>
                    </a:lnTo>
                    <a:lnTo>
                      <a:pt x="140" y="401"/>
                    </a:lnTo>
                    <a:lnTo>
                      <a:pt x="133" y="402"/>
                    </a:lnTo>
                    <a:lnTo>
                      <a:pt x="127" y="402"/>
                    </a:lnTo>
                    <a:close/>
                  </a:path>
                </a:pathLst>
              </a:custGeom>
              <a:solidFill>
                <a:srgbClr val="000000"/>
              </a:solidFill>
              <a:ln w="9525">
                <a:noFill/>
                <a:round/>
                <a:headEnd/>
                <a:tailEnd/>
              </a:ln>
            </p:spPr>
            <p:txBody>
              <a:bodyPr/>
              <a:lstStyle/>
              <a:p>
                <a:endParaRPr lang="en-US"/>
              </a:p>
            </p:txBody>
          </p:sp>
          <p:sp>
            <p:nvSpPr>
              <p:cNvPr id="14566" name="Freeform 243"/>
              <p:cNvSpPr>
                <a:spLocks/>
              </p:cNvSpPr>
              <p:nvPr/>
            </p:nvSpPr>
            <p:spPr bwMode="auto">
              <a:xfrm>
                <a:off x="4170" y="2416"/>
                <a:ext cx="16" cy="28"/>
              </a:xfrm>
              <a:custGeom>
                <a:avLst/>
                <a:gdLst>
                  <a:gd name="T0" fmla="*/ 56 w 126"/>
                  <a:gd name="T1" fmla="*/ 225 h 225"/>
                  <a:gd name="T2" fmla="*/ 47 w 126"/>
                  <a:gd name="T3" fmla="*/ 222 h 225"/>
                  <a:gd name="T4" fmla="*/ 38 w 126"/>
                  <a:gd name="T5" fmla="*/ 217 h 225"/>
                  <a:gd name="T6" fmla="*/ 30 w 126"/>
                  <a:gd name="T7" fmla="*/ 209 h 225"/>
                  <a:gd name="T8" fmla="*/ 23 w 126"/>
                  <a:gd name="T9" fmla="*/ 200 h 225"/>
                  <a:gd name="T10" fmla="*/ 15 w 126"/>
                  <a:gd name="T11" fmla="*/ 188 h 225"/>
                  <a:gd name="T12" fmla="*/ 10 w 126"/>
                  <a:gd name="T13" fmla="*/ 176 h 225"/>
                  <a:gd name="T14" fmla="*/ 5 w 126"/>
                  <a:gd name="T15" fmla="*/ 161 h 225"/>
                  <a:gd name="T16" fmla="*/ 2 w 126"/>
                  <a:gd name="T17" fmla="*/ 147 h 225"/>
                  <a:gd name="T18" fmla="*/ 0 w 126"/>
                  <a:gd name="T19" fmla="*/ 131 h 225"/>
                  <a:gd name="T20" fmla="*/ 0 w 126"/>
                  <a:gd name="T21" fmla="*/ 113 h 225"/>
                  <a:gd name="T22" fmla="*/ 0 w 126"/>
                  <a:gd name="T23" fmla="*/ 103 h 225"/>
                  <a:gd name="T24" fmla="*/ 1 w 126"/>
                  <a:gd name="T25" fmla="*/ 86 h 225"/>
                  <a:gd name="T26" fmla="*/ 4 w 126"/>
                  <a:gd name="T27" fmla="*/ 70 h 225"/>
                  <a:gd name="T28" fmla="*/ 8 w 126"/>
                  <a:gd name="T29" fmla="*/ 56 h 225"/>
                  <a:gd name="T30" fmla="*/ 13 w 126"/>
                  <a:gd name="T31" fmla="*/ 42 h 225"/>
                  <a:gd name="T32" fmla="*/ 20 w 126"/>
                  <a:gd name="T33" fmla="*/ 31 h 225"/>
                  <a:gd name="T34" fmla="*/ 27 w 126"/>
                  <a:gd name="T35" fmla="*/ 20 h 225"/>
                  <a:gd name="T36" fmla="*/ 35 w 126"/>
                  <a:gd name="T37" fmla="*/ 12 h 225"/>
                  <a:gd name="T38" fmla="*/ 44 w 126"/>
                  <a:gd name="T39" fmla="*/ 5 h 225"/>
                  <a:gd name="T40" fmla="*/ 53 w 126"/>
                  <a:gd name="T41" fmla="*/ 2 h 225"/>
                  <a:gd name="T42" fmla="*/ 64 w 126"/>
                  <a:gd name="T43" fmla="*/ 0 h 225"/>
                  <a:gd name="T44" fmla="*/ 70 w 126"/>
                  <a:gd name="T45" fmla="*/ 1 h 225"/>
                  <a:gd name="T46" fmla="*/ 79 w 126"/>
                  <a:gd name="T47" fmla="*/ 4 h 225"/>
                  <a:gd name="T48" fmla="*/ 88 w 126"/>
                  <a:gd name="T49" fmla="*/ 10 h 225"/>
                  <a:gd name="T50" fmla="*/ 96 w 126"/>
                  <a:gd name="T51" fmla="*/ 18 h 225"/>
                  <a:gd name="T52" fmla="*/ 103 w 126"/>
                  <a:gd name="T53" fmla="*/ 27 h 225"/>
                  <a:gd name="T54" fmla="*/ 110 w 126"/>
                  <a:gd name="T55" fmla="*/ 39 h 225"/>
                  <a:gd name="T56" fmla="*/ 115 w 126"/>
                  <a:gd name="T57" fmla="*/ 51 h 225"/>
                  <a:gd name="T58" fmla="*/ 120 w 126"/>
                  <a:gd name="T59" fmla="*/ 65 h 225"/>
                  <a:gd name="T60" fmla="*/ 123 w 126"/>
                  <a:gd name="T61" fmla="*/ 81 h 225"/>
                  <a:gd name="T62" fmla="*/ 125 w 126"/>
                  <a:gd name="T63" fmla="*/ 96 h 225"/>
                  <a:gd name="T64" fmla="*/ 126 w 126"/>
                  <a:gd name="T65" fmla="*/ 113 h 225"/>
                  <a:gd name="T66" fmla="*/ 125 w 126"/>
                  <a:gd name="T67" fmla="*/ 125 h 225"/>
                  <a:gd name="T68" fmla="*/ 124 w 126"/>
                  <a:gd name="T69" fmla="*/ 141 h 225"/>
                  <a:gd name="T70" fmla="*/ 121 w 126"/>
                  <a:gd name="T71" fmla="*/ 157 h 225"/>
                  <a:gd name="T72" fmla="*/ 117 w 126"/>
                  <a:gd name="T73" fmla="*/ 171 h 225"/>
                  <a:gd name="T74" fmla="*/ 112 w 126"/>
                  <a:gd name="T75" fmla="*/ 184 h 225"/>
                  <a:gd name="T76" fmla="*/ 105 w 126"/>
                  <a:gd name="T77" fmla="*/ 196 h 225"/>
                  <a:gd name="T78" fmla="*/ 98 w 126"/>
                  <a:gd name="T79" fmla="*/ 206 h 225"/>
                  <a:gd name="T80" fmla="*/ 91 w 126"/>
                  <a:gd name="T81" fmla="*/ 214 h 225"/>
                  <a:gd name="T82" fmla="*/ 82 w 126"/>
                  <a:gd name="T83" fmla="*/ 221 h 225"/>
                  <a:gd name="T84" fmla="*/ 73 w 126"/>
                  <a:gd name="T85" fmla="*/ 224 h 225"/>
                  <a:gd name="T86" fmla="*/ 64 w 126"/>
                  <a:gd name="T87" fmla="*/ 225 h 2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
                  <a:gd name="T133" fmla="*/ 0 h 225"/>
                  <a:gd name="T134" fmla="*/ 126 w 126"/>
                  <a:gd name="T135" fmla="*/ 225 h 2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 h="225">
                    <a:moveTo>
                      <a:pt x="64" y="225"/>
                    </a:moveTo>
                    <a:lnTo>
                      <a:pt x="59" y="225"/>
                    </a:lnTo>
                    <a:lnTo>
                      <a:pt x="56" y="225"/>
                    </a:lnTo>
                    <a:lnTo>
                      <a:pt x="53" y="224"/>
                    </a:lnTo>
                    <a:lnTo>
                      <a:pt x="50" y="223"/>
                    </a:lnTo>
                    <a:lnTo>
                      <a:pt x="47" y="222"/>
                    </a:lnTo>
                    <a:lnTo>
                      <a:pt x="44" y="221"/>
                    </a:lnTo>
                    <a:lnTo>
                      <a:pt x="40" y="219"/>
                    </a:lnTo>
                    <a:lnTo>
                      <a:pt x="38" y="217"/>
                    </a:lnTo>
                    <a:lnTo>
                      <a:pt x="35" y="214"/>
                    </a:lnTo>
                    <a:lnTo>
                      <a:pt x="32" y="211"/>
                    </a:lnTo>
                    <a:lnTo>
                      <a:pt x="30" y="209"/>
                    </a:lnTo>
                    <a:lnTo>
                      <a:pt x="27" y="206"/>
                    </a:lnTo>
                    <a:lnTo>
                      <a:pt x="25" y="203"/>
                    </a:lnTo>
                    <a:lnTo>
                      <a:pt x="23" y="200"/>
                    </a:lnTo>
                    <a:lnTo>
                      <a:pt x="20" y="196"/>
                    </a:lnTo>
                    <a:lnTo>
                      <a:pt x="17" y="193"/>
                    </a:lnTo>
                    <a:lnTo>
                      <a:pt x="15" y="188"/>
                    </a:lnTo>
                    <a:lnTo>
                      <a:pt x="13" y="184"/>
                    </a:lnTo>
                    <a:lnTo>
                      <a:pt x="12" y="180"/>
                    </a:lnTo>
                    <a:lnTo>
                      <a:pt x="10" y="176"/>
                    </a:lnTo>
                    <a:lnTo>
                      <a:pt x="8" y="171"/>
                    </a:lnTo>
                    <a:lnTo>
                      <a:pt x="7" y="166"/>
                    </a:lnTo>
                    <a:lnTo>
                      <a:pt x="5" y="161"/>
                    </a:lnTo>
                    <a:lnTo>
                      <a:pt x="4" y="157"/>
                    </a:lnTo>
                    <a:lnTo>
                      <a:pt x="3" y="152"/>
                    </a:lnTo>
                    <a:lnTo>
                      <a:pt x="2" y="147"/>
                    </a:lnTo>
                    <a:lnTo>
                      <a:pt x="1" y="141"/>
                    </a:lnTo>
                    <a:lnTo>
                      <a:pt x="1" y="136"/>
                    </a:lnTo>
                    <a:lnTo>
                      <a:pt x="0" y="131"/>
                    </a:lnTo>
                    <a:lnTo>
                      <a:pt x="0" y="125"/>
                    </a:lnTo>
                    <a:lnTo>
                      <a:pt x="0" y="119"/>
                    </a:lnTo>
                    <a:lnTo>
                      <a:pt x="0" y="113"/>
                    </a:lnTo>
                    <a:lnTo>
                      <a:pt x="0" y="108"/>
                    </a:lnTo>
                    <a:lnTo>
                      <a:pt x="0" y="103"/>
                    </a:lnTo>
                    <a:lnTo>
                      <a:pt x="0" y="96"/>
                    </a:lnTo>
                    <a:lnTo>
                      <a:pt x="1" y="91"/>
                    </a:lnTo>
                    <a:lnTo>
                      <a:pt x="1" y="86"/>
                    </a:lnTo>
                    <a:lnTo>
                      <a:pt x="2" y="81"/>
                    </a:lnTo>
                    <a:lnTo>
                      <a:pt x="3" y="75"/>
                    </a:lnTo>
                    <a:lnTo>
                      <a:pt x="4" y="70"/>
                    </a:lnTo>
                    <a:lnTo>
                      <a:pt x="5" y="65"/>
                    </a:lnTo>
                    <a:lnTo>
                      <a:pt x="7" y="61"/>
                    </a:lnTo>
                    <a:lnTo>
                      <a:pt x="8" y="56"/>
                    </a:lnTo>
                    <a:lnTo>
                      <a:pt x="10" y="51"/>
                    </a:lnTo>
                    <a:lnTo>
                      <a:pt x="12" y="47"/>
                    </a:lnTo>
                    <a:lnTo>
                      <a:pt x="13" y="42"/>
                    </a:lnTo>
                    <a:lnTo>
                      <a:pt x="15" y="39"/>
                    </a:lnTo>
                    <a:lnTo>
                      <a:pt x="17" y="35"/>
                    </a:lnTo>
                    <a:lnTo>
                      <a:pt x="20" y="31"/>
                    </a:lnTo>
                    <a:lnTo>
                      <a:pt x="23" y="27"/>
                    </a:lnTo>
                    <a:lnTo>
                      <a:pt x="25" y="23"/>
                    </a:lnTo>
                    <a:lnTo>
                      <a:pt x="27" y="20"/>
                    </a:lnTo>
                    <a:lnTo>
                      <a:pt x="30" y="18"/>
                    </a:lnTo>
                    <a:lnTo>
                      <a:pt x="32" y="15"/>
                    </a:lnTo>
                    <a:lnTo>
                      <a:pt x="35" y="12"/>
                    </a:lnTo>
                    <a:lnTo>
                      <a:pt x="38" y="10"/>
                    </a:lnTo>
                    <a:lnTo>
                      <a:pt x="40" y="8"/>
                    </a:lnTo>
                    <a:lnTo>
                      <a:pt x="44" y="5"/>
                    </a:lnTo>
                    <a:lnTo>
                      <a:pt x="47" y="4"/>
                    </a:lnTo>
                    <a:lnTo>
                      <a:pt x="50" y="3"/>
                    </a:lnTo>
                    <a:lnTo>
                      <a:pt x="53" y="2"/>
                    </a:lnTo>
                    <a:lnTo>
                      <a:pt x="56" y="1"/>
                    </a:lnTo>
                    <a:lnTo>
                      <a:pt x="59" y="1"/>
                    </a:lnTo>
                    <a:lnTo>
                      <a:pt x="64" y="0"/>
                    </a:lnTo>
                    <a:lnTo>
                      <a:pt x="67" y="1"/>
                    </a:lnTo>
                    <a:lnTo>
                      <a:pt x="70" y="1"/>
                    </a:lnTo>
                    <a:lnTo>
                      <a:pt x="73" y="2"/>
                    </a:lnTo>
                    <a:lnTo>
                      <a:pt x="76" y="3"/>
                    </a:lnTo>
                    <a:lnTo>
                      <a:pt x="79" y="4"/>
                    </a:lnTo>
                    <a:lnTo>
                      <a:pt x="82" y="5"/>
                    </a:lnTo>
                    <a:lnTo>
                      <a:pt x="84" y="8"/>
                    </a:lnTo>
                    <a:lnTo>
                      <a:pt x="88" y="10"/>
                    </a:lnTo>
                    <a:lnTo>
                      <a:pt x="91" y="12"/>
                    </a:lnTo>
                    <a:lnTo>
                      <a:pt x="93" y="15"/>
                    </a:lnTo>
                    <a:lnTo>
                      <a:pt x="96" y="18"/>
                    </a:lnTo>
                    <a:lnTo>
                      <a:pt x="98" y="20"/>
                    </a:lnTo>
                    <a:lnTo>
                      <a:pt x="101" y="23"/>
                    </a:lnTo>
                    <a:lnTo>
                      <a:pt x="103" y="27"/>
                    </a:lnTo>
                    <a:lnTo>
                      <a:pt x="105" y="31"/>
                    </a:lnTo>
                    <a:lnTo>
                      <a:pt x="107" y="35"/>
                    </a:lnTo>
                    <a:lnTo>
                      <a:pt x="110" y="39"/>
                    </a:lnTo>
                    <a:lnTo>
                      <a:pt x="112" y="42"/>
                    </a:lnTo>
                    <a:lnTo>
                      <a:pt x="114" y="47"/>
                    </a:lnTo>
                    <a:lnTo>
                      <a:pt x="115" y="51"/>
                    </a:lnTo>
                    <a:lnTo>
                      <a:pt x="117" y="56"/>
                    </a:lnTo>
                    <a:lnTo>
                      <a:pt x="118" y="61"/>
                    </a:lnTo>
                    <a:lnTo>
                      <a:pt x="120" y="65"/>
                    </a:lnTo>
                    <a:lnTo>
                      <a:pt x="121" y="70"/>
                    </a:lnTo>
                    <a:lnTo>
                      <a:pt x="122" y="75"/>
                    </a:lnTo>
                    <a:lnTo>
                      <a:pt x="123" y="81"/>
                    </a:lnTo>
                    <a:lnTo>
                      <a:pt x="124" y="86"/>
                    </a:lnTo>
                    <a:lnTo>
                      <a:pt x="124" y="91"/>
                    </a:lnTo>
                    <a:lnTo>
                      <a:pt x="125" y="96"/>
                    </a:lnTo>
                    <a:lnTo>
                      <a:pt x="125" y="103"/>
                    </a:lnTo>
                    <a:lnTo>
                      <a:pt x="125" y="108"/>
                    </a:lnTo>
                    <a:lnTo>
                      <a:pt x="126" y="113"/>
                    </a:lnTo>
                    <a:lnTo>
                      <a:pt x="125" y="119"/>
                    </a:lnTo>
                    <a:lnTo>
                      <a:pt x="125" y="125"/>
                    </a:lnTo>
                    <a:lnTo>
                      <a:pt x="125" y="131"/>
                    </a:lnTo>
                    <a:lnTo>
                      <a:pt x="124" y="136"/>
                    </a:lnTo>
                    <a:lnTo>
                      <a:pt x="124" y="141"/>
                    </a:lnTo>
                    <a:lnTo>
                      <a:pt x="123" y="147"/>
                    </a:lnTo>
                    <a:lnTo>
                      <a:pt x="122" y="152"/>
                    </a:lnTo>
                    <a:lnTo>
                      <a:pt x="121" y="157"/>
                    </a:lnTo>
                    <a:lnTo>
                      <a:pt x="120" y="161"/>
                    </a:lnTo>
                    <a:lnTo>
                      <a:pt x="118" y="166"/>
                    </a:lnTo>
                    <a:lnTo>
                      <a:pt x="117" y="171"/>
                    </a:lnTo>
                    <a:lnTo>
                      <a:pt x="115" y="176"/>
                    </a:lnTo>
                    <a:lnTo>
                      <a:pt x="114" y="180"/>
                    </a:lnTo>
                    <a:lnTo>
                      <a:pt x="112" y="184"/>
                    </a:lnTo>
                    <a:lnTo>
                      <a:pt x="110" y="188"/>
                    </a:lnTo>
                    <a:lnTo>
                      <a:pt x="107" y="193"/>
                    </a:lnTo>
                    <a:lnTo>
                      <a:pt x="105" y="196"/>
                    </a:lnTo>
                    <a:lnTo>
                      <a:pt x="103" y="200"/>
                    </a:lnTo>
                    <a:lnTo>
                      <a:pt x="101" y="203"/>
                    </a:lnTo>
                    <a:lnTo>
                      <a:pt x="98" y="206"/>
                    </a:lnTo>
                    <a:lnTo>
                      <a:pt x="96" y="209"/>
                    </a:lnTo>
                    <a:lnTo>
                      <a:pt x="93" y="211"/>
                    </a:lnTo>
                    <a:lnTo>
                      <a:pt x="91" y="214"/>
                    </a:lnTo>
                    <a:lnTo>
                      <a:pt x="88" y="217"/>
                    </a:lnTo>
                    <a:lnTo>
                      <a:pt x="84" y="219"/>
                    </a:lnTo>
                    <a:lnTo>
                      <a:pt x="82" y="221"/>
                    </a:lnTo>
                    <a:lnTo>
                      <a:pt x="79" y="222"/>
                    </a:lnTo>
                    <a:lnTo>
                      <a:pt x="76" y="223"/>
                    </a:lnTo>
                    <a:lnTo>
                      <a:pt x="73" y="224"/>
                    </a:lnTo>
                    <a:lnTo>
                      <a:pt x="70" y="225"/>
                    </a:lnTo>
                    <a:lnTo>
                      <a:pt x="67" y="225"/>
                    </a:lnTo>
                    <a:lnTo>
                      <a:pt x="64" y="225"/>
                    </a:lnTo>
                    <a:close/>
                  </a:path>
                </a:pathLst>
              </a:custGeom>
              <a:solidFill>
                <a:srgbClr val="000000"/>
              </a:solidFill>
              <a:ln w="9525">
                <a:noFill/>
                <a:round/>
                <a:headEnd/>
                <a:tailEnd/>
              </a:ln>
            </p:spPr>
            <p:txBody>
              <a:bodyPr/>
              <a:lstStyle/>
              <a:p>
                <a:endParaRPr lang="en-US"/>
              </a:p>
            </p:txBody>
          </p:sp>
          <p:sp>
            <p:nvSpPr>
              <p:cNvPr id="14567" name="Freeform 244"/>
              <p:cNvSpPr>
                <a:spLocks/>
              </p:cNvSpPr>
              <p:nvPr/>
            </p:nvSpPr>
            <p:spPr bwMode="auto">
              <a:xfrm>
                <a:off x="4220" y="2439"/>
                <a:ext cx="21" cy="10"/>
              </a:xfrm>
              <a:custGeom>
                <a:avLst/>
                <a:gdLst>
                  <a:gd name="T0" fmla="*/ 167 w 167"/>
                  <a:gd name="T1" fmla="*/ 66 h 82"/>
                  <a:gd name="T2" fmla="*/ 0 w 167"/>
                  <a:gd name="T3" fmla="*/ 82 h 82"/>
                  <a:gd name="T4" fmla="*/ 59 w 167"/>
                  <a:gd name="T5" fmla="*/ 0 h 82"/>
                  <a:gd name="T6" fmla="*/ 167 w 167"/>
                  <a:gd name="T7" fmla="*/ 66 h 82"/>
                  <a:gd name="T8" fmla="*/ 167 w 167"/>
                  <a:gd name="T9" fmla="*/ 66 h 82"/>
                  <a:gd name="T10" fmla="*/ 0 60000 65536"/>
                  <a:gd name="T11" fmla="*/ 0 60000 65536"/>
                  <a:gd name="T12" fmla="*/ 0 60000 65536"/>
                  <a:gd name="T13" fmla="*/ 0 60000 65536"/>
                  <a:gd name="T14" fmla="*/ 0 60000 65536"/>
                  <a:gd name="T15" fmla="*/ 0 w 167"/>
                  <a:gd name="T16" fmla="*/ 0 h 82"/>
                  <a:gd name="T17" fmla="*/ 167 w 167"/>
                  <a:gd name="T18" fmla="*/ 82 h 82"/>
                </a:gdLst>
                <a:ahLst/>
                <a:cxnLst>
                  <a:cxn ang="T10">
                    <a:pos x="T0" y="T1"/>
                  </a:cxn>
                  <a:cxn ang="T11">
                    <a:pos x="T2" y="T3"/>
                  </a:cxn>
                  <a:cxn ang="T12">
                    <a:pos x="T4" y="T5"/>
                  </a:cxn>
                  <a:cxn ang="T13">
                    <a:pos x="T6" y="T7"/>
                  </a:cxn>
                  <a:cxn ang="T14">
                    <a:pos x="T8" y="T9"/>
                  </a:cxn>
                </a:cxnLst>
                <a:rect l="T15" t="T16" r="T17" b="T18"/>
                <a:pathLst>
                  <a:path w="167" h="82">
                    <a:moveTo>
                      <a:pt x="167" y="66"/>
                    </a:moveTo>
                    <a:lnTo>
                      <a:pt x="0" y="82"/>
                    </a:lnTo>
                    <a:lnTo>
                      <a:pt x="59" y="0"/>
                    </a:lnTo>
                    <a:lnTo>
                      <a:pt x="167" y="66"/>
                    </a:lnTo>
                    <a:close/>
                  </a:path>
                </a:pathLst>
              </a:custGeom>
              <a:solidFill>
                <a:srgbClr val="000000"/>
              </a:solidFill>
              <a:ln w="9525">
                <a:noFill/>
                <a:round/>
                <a:headEnd/>
                <a:tailEnd/>
              </a:ln>
            </p:spPr>
            <p:txBody>
              <a:bodyPr/>
              <a:lstStyle/>
              <a:p>
                <a:endParaRPr lang="en-US"/>
              </a:p>
            </p:txBody>
          </p:sp>
          <p:sp>
            <p:nvSpPr>
              <p:cNvPr id="14568" name="Freeform 245"/>
              <p:cNvSpPr>
                <a:spLocks/>
              </p:cNvSpPr>
              <p:nvPr/>
            </p:nvSpPr>
            <p:spPr bwMode="auto">
              <a:xfrm>
                <a:off x="4231" y="2401"/>
                <a:ext cx="32" cy="49"/>
              </a:xfrm>
              <a:custGeom>
                <a:avLst/>
                <a:gdLst>
                  <a:gd name="T0" fmla="*/ 114 w 254"/>
                  <a:gd name="T1" fmla="*/ 397 h 398"/>
                  <a:gd name="T2" fmla="*/ 96 w 254"/>
                  <a:gd name="T3" fmla="*/ 392 h 398"/>
                  <a:gd name="T4" fmla="*/ 78 w 254"/>
                  <a:gd name="T5" fmla="*/ 382 h 398"/>
                  <a:gd name="T6" fmla="*/ 62 w 254"/>
                  <a:gd name="T7" fmla="*/ 370 h 398"/>
                  <a:gd name="T8" fmla="*/ 47 w 254"/>
                  <a:gd name="T9" fmla="*/ 352 h 398"/>
                  <a:gd name="T10" fmla="*/ 34 w 254"/>
                  <a:gd name="T11" fmla="*/ 332 h 398"/>
                  <a:gd name="T12" fmla="*/ 22 w 254"/>
                  <a:gd name="T13" fmla="*/ 310 h 398"/>
                  <a:gd name="T14" fmla="*/ 13 w 254"/>
                  <a:gd name="T15" fmla="*/ 285 h 398"/>
                  <a:gd name="T16" fmla="*/ 6 w 254"/>
                  <a:gd name="T17" fmla="*/ 258 h 398"/>
                  <a:gd name="T18" fmla="*/ 1 w 254"/>
                  <a:gd name="T19" fmla="*/ 230 h 398"/>
                  <a:gd name="T20" fmla="*/ 0 w 254"/>
                  <a:gd name="T21" fmla="*/ 199 h 398"/>
                  <a:gd name="T22" fmla="*/ 0 w 254"/>
                  <a:gd name="T23" fmla="*/ 180 h 398"/>
                  <a:gd name="T24" fmla="*/ 4 w 254"/>
                  <a:gd name="T25" fmla="*/ 151 h 398"/>
                  <a:gd name="T26" fmla="*/ 10 w 254"/>
                  <a:gd name="T27" fmla="*/ 123 h 398"/>
                  <a:gd name="T28" fmla="*/ 18 w 254"/>
                  <a:gd name="T29" fmla="*/ 98 h 398"/>
                  <a:gd name="T30" fmla="*/ 30 w 254"/>
                  <a:gd name="T31" fmla="*/ 74 h 398"/>
                  <a:gd name="T32" fmla="*/ 42 w 254"/>
                  <a:gd name="T33" fmla="*/ 53 h 398"/>
                  <a:gd name="T34" fmla="*/ 57 w 254"/>
                  <a:gd name="T35" fmla="*/ 35 h 398"/>
                  <a:gd name="T36" fmla="*/ 73 w 254"/>
                  <a:gd name="T37" fmla="*/ 21 h 398"/>
                  <a:gd name="T38" fmla="*/ 89 w 254"/>
                  <a:gd name="T39" fmla="*/ 9 h 398"/>
                  <a:gd name="T40" fmla="*/ 107 w 254"/>
                  <a:gd name="T41" fmla="*/ 3 h 398"/>
                  <a:gd name="T42" fmla="*/ 127 w 254"/>
                  <a:gd name="T43" fmla="*/ 0 h 398"/>
                  <a:gd name="T44" fmla="*/ 140 w 254"/>
                  <a:gd name="T45" fmla="*/ 2 h 398"/>
                  <a:gd name="T46" fmla="*/ 157 w 254"/>
                  <a:gd name="T47" fmla="*/ 7 h 398"/>
                  <a:gd name="T48" fmla="*/ 175 w 254"/>
                  <a:gd name="T49" fmla="*/ 16 h 398"/>
                  <a:gd name="T50" fmla="*/ 191 w 254"/>
                  <a:gd name="T51" fmla="*/ 30 h 398"/>
                  <a:gd name="T52" fmla="*/ 207 w 254"/>
                  <a:gd name="T53" fmla="*/ 47 h 398"/>
                  <a:gd name="T54" fmla="*/ 219 w 254"/>
                  <a:gd name="T55" fmla="*/ 67 h 398"/>
                  <a:gd name="T56" fmla="*/ 231 w 254"/>
                  <a:gd name="T57" fmla="*/ 90 h 398"/>
                  <a:gd name="T58" fmla="*/ 240 w 254"/>
                  <a:gd name="T59" fmla="*/ 115 h 398"/>
                  <a:gd name="T60" fmla="*/ 248 w 254"/>
                  <a:gd name="T61" fmla="*/ 142 h 398"/>
                  <a:gd name="T62" fmla="*/ 252 w 254"/>
                  <a:gd name="T63" fmla="*/ 170 h 398"/>
                  <a:gd name="T64" fmla="*/ 254 w 254"/>
                  <a:gd name="T65" fmla="*/ 199 h 398"/>
                  <a:gd name="T66" fmla="*/ 253 w 254"/>
                  <a:gd name="T67" fmla="*/ 220 h 398"/>
                  <a:gd name="T68" fmla="*/ 250 w 254"/>
                  <a:gd name="T69" fmla="*/ 248 h 398"/>
                  <a:gd name="T70" fmla="*/ 243 w 254"/>
                  <a:gd name="T71" fmla="*/ 277 h 398"/>
                  <a:gd name="T72" fmla="*/ 235 w 254"/>
                  <a:gd name="T73" fmla="*/ 302 h 398"/>
                  <a:gd name="T74" fmla="*/ 223 w 254"/>
                  <a:gd name="T75" fmla="*/ 326 h 398"/>
                  <a:gd name="T76" fmla="*/ 211 w 254"/>
                  <a:gd name="T77" fmla="*/ 346 h 398"/>
                  <a:gd name="T78" fmla="*/ 196 w 254"/>
                  <a:gd name="T79" fmla="*/ 365 h 398"/>
                  <a:gd name="T80" fmla="*/ 181 w 254"/>
                  <a:gd name="T81" fmla="*/ 378 h 398"/>
                  <a:gd name="T82" fmla="*/ 164 w 254"/>
                  <a:gd name="T83" fmla="*/ 390 h 398"/>
                  <a:gd name="T84" fmla="*/ 146 w 254"/>
                  <a:gd name="T85" fmla="*/ 396 h 398"/>
                  <a:gd name="T86" fmla="*/ 127 w 254"/>
                  <a:gd name="T87" fmla="*/ 398 h 3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4"/>
                  <a:gd name="T133" fmla="*/ 0 h 398"/>
                  <a:gd name="T134" fmla="*/ 254 w 254"/>
                  <a:gd name="T135" fmla="*/ 398 h 3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4" h="398">
                    <a:moveTo>
                      <a:pt x="127" y="398"/>
                    </a:moveTo>
                    <a:lnTo>
                      <a:pt x="120" y="398"/>
                    </a:lnTo>
                    <a:lnTo>
                      <a:pt x="114" y="397"/>
                    </a:lnTo>
                    <a:lnTo>
                      <a:pt x="107" y="396"/>
                    </a:lnTo>
                    <a:lnTo>
                      <a:pt x="102" y="395"/>
                    </a:lnTo>
                    <a:lnTo>
                      <a:pt x="96" y="392"/>
                    </a:lnTo>
                    <a:lnTo>
                      <a:pt x="89" y="390"/>
                    </a:lnTo>
                    <a:lnTo>
                      <a:pt x="84" y="386"/>
                    </a:lnTo>
                    <a:lnTo>
                      <a:pt x="78" y="382"/>
                    </a:lnTo>
                    <a:lnTo>
                      <a:pt x="73" y="378"/>
                    </a:lnTo>
                    <a:lnTo>
                      <a:pt x="67" y="374"/>
                    </a:lnTo>
                    <a:lnTo>
                      <a:pt x="62" y="370"/>
                    </a:lnTo>
                    <a:lnTo>
                      <a:pt x="57" y="365"/>
                    </a:lnTo>
                    <a:lnTo>
                      <a:pt x="52" y="358"/>
                    </a:lnTo>
                    <a:lnTo>
                      <a:pt x="47" y="352"/>
                    </a:lnTo>
                    <a:lnTo>
                      <a:pt x="42" y="346"/>
                    </a:lnTo>
                    <a:lnTo>
                      <a:pt x="38" y="339"/>
                    </a:lnTo>
                    <a:lnTo>
                      <a:pt x="34" y="332"/>
                    </a:lnTo>
                    <a:lnTo>
                      <a:pt x="30" y="326"/>
                    </a:lnTo>
                    <a:lnTo>
                      <a:pt x="26" y="317"/>
                    </a:lnTo>
                    <a:lnTo>
                      <a:pt x="22" y="310"/>
                    </a:lnTo>
                    <a:lnTo>
                      <a:pt x="18" y="302"/>
                    </a:lnTo>
                    <a:lnTo>
                      <a:pt x="15" y="293"/>
                    </a:lnTo>
                    <a:lnTo>
                      <a:pt x="13" y="285"/>
                    </a:lnTo>
                    <a:lnTo>
                      <a:pt x="10" y="277"/>
                    </a:lnTo>
                    <a:lnTo>
                      <a:pt x="8" y="267"/>
                    </a:lnTo>
                    <a:lnTo>
                      <a:pt x="6" y="258"/>
                    </a:lnTo>
                    <a:lnTo>
                      <a:pt x="4" y="248"/>
                    </a:lnTo>
                    <a:lnTo>
                      <a:pt x="3" y="239"/>
                    </a:lnTo>
                    <a:lnTo>
                      <a:pt x="1" y="230"/>
                    </a:lnTo>
                    <a:lnTo>
                      <a:pt x="0" y="220"/>
                    </a:lnTo>
                    <a:lnTo>
                      <a:pt x="0" y="210"/>
                    </a:lnTo>
                    <a:lnTo>
                      <a:pt x="0" y="199"/>
                    </a:lnTo>
                    <a:lnTo>
                      <a:pt x="0" y="190"/>
                    </a:lnTo>
                    <a:lnTo>
                      <a:pt x="0" y="180"/>
                    </a:lnTo>
                    <a:lnTo>
                      <a:pt x="1" y="170"/>
                    </a:lnTo>
                    <a:lnTo>
                      <a:pt x="3" y="161"/>
                    </a:lnTo>
                    <a:lnTo>
                      <a:pt x="4" y="151"/>
                    </a:lnTo>
                    <a:lnTo>
                      <a:pt x="6" y="142"/>
                    </a:lnTo>
                    <a:lnTo>
                      <a:pt x="8" y="132"/>
                    </a:lnTo>
                    <a:lnTo>
                      <a:pt x="10" y="123"/>
                    </a:lnTo>
                    <a:lnTo>
                      <a:pt x="13" y="115"/>
                    </a:lnTo>
                    <a:lnTo>
                      <a:pt x="15" y="106"/>
                    </a:lnTo>
                    <a:lnTo>
                      <a:pt x="18" y="98"/>
                    </a:lnTo>
                    <a:lnTo>
                      <a:pt x="22" y="90"/>
                    </a:lnTo>
                    <a:lnTo>
                      <a:pt x="26" y="81"/>
                    </a:lnTo>
                    <a:lnTo>
                      <a:pt x="30" y="74"/>
                    </a:lnTo>
                    <a:lnTo>
                      <a:pt x="34" y="67"/>
                    </a:lnTo>
                    <a:lnTo>
                      <a:pt x="38" y="59"/>
                    </a:lnTo>
                    <a:lnTo>
                      <a:pt x="42" y="53"/>
                    </a:lnTo>
                    <a:lnTo>
                      <a:pt x="47" y="47"/>
                    </a:lnTo>
                    <a:lnTo>
                      <a:pt x="52" y="41"/>
                    </a:lnTo>
                    <a:lnTo>
                      <a:pt x="57" y="35"/>
                    </a:lnTo>
                    <a:lnTo>
                      <a:pt x="62" y="30"/>
                    </a:lnTo>
                    <a:lnTo>
                      <a:pt x="67" y="25"/>
                    </a:lnTo>
                    <a:lnTo>
                      <a:pt x="73" y="21"/>
                    </a:lnTo>
                    <a:lnTo>
                      <a:pt x="78" y="16"/>
                    </a:lnTo>
                    <a:lnTo>
                      <a:pt x="84" y="12"/>
                    </a:lnTo>
                    <a:lnTo>
                      <a:pt x="89" y="9"/>
                    </a:lnTo>
                    <a:lnTo>
                      <a:pt x="96" y="7"/>
                    </a:lnTo>
                    <a:lnTo>
                      <a:pt x="102" y="4"/>
                    </a:lnTo>
                    <a:lnTo>
                      <a:pt x="107" y="3"/>
                    </a:lnTo>
                    <a:lnTo>
                      <a:pt x="114" y="2"/>
                    </a:lnTo>
                    <a:lnTo>
                      <a:pt x="120" y="1"/>
                    </a:lnTo>
                    <a:lnTo>
                      <a:pt x="127" y="0"/>
                    </a:lnTo>
                    <a:lnTo>
                      <a:pt x="133" y="1"/>
                    </a:lnTo>
                    <a:lnTo>
                      <a:pt x="140" y="2"/>
                    </a:lnTo>
                    <a:lnTo>
                      <a:pt x="146" y="3"/>
                    </a:lnTo>
                    <a:lnTo>
                      <a:pt x="151" y="4"/>
                    </a:lnTo>
                    <a:lnTo>
                      <a:pt x="157" y="7"/>
                    </a:lnTo>
                    <a:lnTo>
                      <a:pt x="164" y="9"/>
                    </a:lnTo>
                    <a:lnTo>
                      <a:pt x="169" y="12"/>
                    </a:lnTo>
                    <a:lnTo>
                      <a:pt x="175" y="16"/>
                    </a:lnTo>
                    <a:lnTo>
                      <a:pt x="181" y="21"/>
                    </a:lnTo>
                    <a:lnTo>
                      <a:pt x="186" y="25"/>
                    </a:lnTo>
                    <a:lnTo>
                      <a:pt x="191" y="30"/>
                    </a:lnTo>
                    <a:lnTo>
                      <a:pt x="196" y="35"/>
                    </a:lnTo>
                    <a:lnTo>
                      <a:pt x="201" y="41"/>
                    </a:lnTo>
                    <a:lnTo>
                      <a:pt x="207" y="47"/>
                    </a:lnTo>
                    <a:lnTo>
                      <a:pt x="211" y="53"/>
                    </a:lnTo>
                    <a:lnTo>
                      <a:pt x="215" y="59"/>
                    </a:lnTo>
                    <a:lnTo>
                      <a:pt x="219" y="67"/>
                    </a:lnTo>
                    <a:lnTo>
                      <a:pt x="223" y="74"/>
                    </a:lnTo>
                    <a:lnTo>
                      <a:pt x="228" y="81"/>
                    </a:lnTo>
                    <a:lnTo>
                      <a:pt x="231" y="90"/>
                    </a:lnTo>
                    <a:lnTo>
                      <a:pt x="235" y="98"/>
                    </a:lnTo>
                    <a:lnTo>
                      <a:pt x="238" y="106"/>
                    </a:lnTo>
                    <a:lnTo>
                      <a:pt x="240" y="115"/>
                    </a:lnTo>
                    <a:lnTo>
                      <a:pt x="243" y="123"/>
                    </a:lnTo>
                    <a:lnTo>
                      <a:pt x="245" y="132"/>
                    </a:lnTo>
                    <a:lnTo>
                      <a:pt x="248" y="142"/>
                    </a:lnTo>
                    <a:lnTo>
                      <a:pt x="250" y="151"/>
                    </a:lnTo>
                    <a:lnTo>
                      <a:pt x="251" y="161"/>
                    </a:lnTo>
                    <a:lnTo>
                      <a:pt x="252" y="170"/>
                    </a:lnTo>
                    <a:lnTo>
                      <a:pt x="253" y="180"/>
                    </a:lnTo>
                    <a:lnTo>
                      <a:pt x="253" y="190"/>
                    </a:lnTo>
                    <a:lnTo>
                      <a:pt x="254" y="199"/>
                    </a:lnTo>
                    <a:lnTo>
                      <a:pt x="253" y="210"/>
                    </a:lnTo>
                    <a:lnTo>
                      <a:pt x="253" y="220"/>
                    </a:lnTo>
                    <a:lnTo>
                      <a:pt x="252" y="230"/>
                    </a:lnTo>
                    <a:lnTo>
                      <a:pt x="251" y="239"/>
                    </a:lnTo>
                    <a:lnTo>
                      <a:pt x="250" y="248"/>
                    </a:lnTo>
                    <a:lnTo>
                      <a:pt x="248" y="258"/>
                    </a:lnTo>
                    <a:lnTo>
                      <a:pt x="245" y="267"/>
                    </a:lnTo>
                    <a:lnTo>
                      <a:pt x="243" y="277"/>
                    </a:lnTo>
                    <a:lnTo>
                      <a:pt x="240" y="285"/>
                    </a:lnTo>
                    <a:lnTo>
                      <a:pt x="238" y="293"/>
                    </a:lnTo>
                    <a:lnTo>
                      <a:pt x="235" y="302"/>
                    </a:lnTo>
                    <a:lnTo>
                      <a:pt x="231" y="310"/>
                    </a:lnTo>
                    <a:lnTo>
                      <a:pt x="228" y="317"/>
                    </a:lnTo>
                    <a:lnTo>
                      <a:pt x="223" y="326"/>
                    </a:lnTo>
                    <a:lnTo>
                      <a:pt x="219" y="332"/>
                    </a:lnTo>
                    <a:lnTo>
                      <a:pt x="215" y="339"/>
                    </a:lnTo>
                    <a:lnTo>
                      <a:pt x="211" y="346"/>
                    </a:lnTo>
                    <a:lnTo>
                      <a:pt x="207" y="352"/>
                    </a:lnTo>
                    <a:lnTo>
                      <a:pt x="201" y="358"/>
                    </a:lnTo>
                    <a:lnTo>
                      <a:pt x="196" y="365"/>
                    </a:lnTo>
                    <a:lnTo>
                      <a:pt x="191" y="370"/>
                    </a:lnTo>
                    <a:lnTo>
                      <a:pt x="186" y="374"/>
                    </a:lnTo>
                    <a:lnTo>
                      <a:pt x="181" y="378"/>
                    </a:lnTo>
                    <a:lnTo>
                      <a:pt x="175" y="382"/>
                    </a:lnTo>
                    <a:lnTo>
                      <a:pt x="169" y="386"/>
                    </a:lnTo>
                    <a:lnTo>
                      <a:pt x="164" y="390"/>
                    </a:lnTo>
                    <a:lnTo>
                      <a:pt x="157" y="392"/>
                    </a:lnTo>
                    <a:lnTo>
                      <a:pt x="151" y="395"/>
                    </a:lnTo>
                    <a:lnTo>
                      <a:pt x="146" y="396"/>
                    </a:lnTo>
                    <a:lnTo>
                      <a:pt x="140" y="397"/>
                    </a:lnTo>
                    <a:lnTo>
                      <a:pt x="133" y="398"/>
                    </a:lnTo>
                    <a:lnTo>
                      <a:pt x="127" y="398"/>
                    </a:lnTo>
                    <a:close/>
                  </a:path>
                </a:pathLst>
              </a:custGeom>
              <a:solidFill>
                <a:srgbClr val="000000"/>
              </a:solidFill>
              <a:ln w="9525">
                <a:noFill/>
                <a:round/>
                <a:headEnd/>
                <a:tailEnd/>
              </a:ln>
            </p:spPr>
            <p:txBody>
              <a:bodyPr/>
              <a:lstStyle/>
              <a:p>
                <a:endParaRPr lang="en-US"/>
              </a:p>
            </p:txBody>
          </p:sp>
          <p:sp>
            <p:nvSpPr>
              <p:cNvPr id="14569" name="Freeform 246"/>
              <p:cNvSpPr>
                <a:spLocks/>
              </p:cNvSpPr>
              <p:nvPr/>
            </p:nvSpPr>
            <p:spPr bwMode="auto">
              <a:xfrm>
                <a:off x="4221" y="2400"/>
                <a:ext cx="32" cy="51"/>
              </a:xfrm>
              <a:custGeom>
                <a:avLst/>
                <a:gdLst>
                  <a:gd name="T0" fmla="*/ 115 w 257"/>
                  <a:gd name="T1" fmla="*/ 406 h 407"/>
                  <a:gd name="T2" fmla="*/ 96 w 257"/>
                  <a:gd name="T3" fmla="*/ 401 h 407"/>
                  <a:gd name="T4" fmla="*/ 78 w 257"/>
                  <a:gd name="T5" fmla="*/ 391 h 407"/>
                  <a:gd name="T6" fmla="*/ 62 w 257"/>
                  <a:gd name="T7" fmla="*/ 378 h 407"/>
                  <a:gd name="T8" fmla="*/ 47 w 257"/>
                  <a:gd name="T9" fmla="*/ 361 h 407"/>
                  <a:gd name="T10" fmla="*/ 33 w 257"/>
                  <a:gd name="T11" fmla="*/ 340 h 407"/>
                  <a:gd name="T12" fmla="*/ 22 w 257"/>
                  <a:gd name="T13" fmla="*/ 317 h 407"/>
                  <a:gd name="T14" fmla="*/ 12 w 257"/>
                  <a:gd name="T15" fmla="*/ 292 h 407"/>
                  <a:gd name="T16" fmla="*/ 5 w 257"/>
                  <a:gd name="T17" fmla="*/ 264 h 407"/>
                  <a:gd name="T18" fmla="*/ 1 w 257"/>
                  <a:gd name="T19" fmla="*/ 235 h 407"/>
                  <a:gd name="T20" fmla="*/ 0 w 257"/>
                  <a:gd name="T21" fmla="*/ 203 h 407"/>
                  <a:gd name="T22" fmla="*/ 0 w 257"/>
                  <a:gd name="T23" fmla="*/ 184 h 407"/>
                  <a:gd name="T24" fmla="*/ 3 w 257"/>
                  <a:gd name="T25" fmla="*/ 153 h 407"/>
                  <a:gd name="T26" fmla="*/ 9 w 257"/>
                  <a:gd name="T27" fmla="*/ 124 h 407"/>
                  <a:gd name="T28" fmla="*/ 19 w 257"/>
                  <a:gd name="T29" fmla="*/ 98 h 407"/>
                  <a:gd name="T30" fmla="*/ 29 w 257"/>
                  <a:gd name="T31" fmla="*/ 74 h 407"/>
                  <a:gd name="T32" fmla="*/ 42 w 257"/>
                  <a:gd name="T33" fmla="*/ 53 h 407"/>
                  <a:gd name="T34" fmla="*/ 56 w 257"/>
                  <a:gd name="T35" fmla="*/ 35 h 407"/>
                  <a:gd name="T36" fmla="*/ 73 w 257"/>
                  <a:gd name="T37" fmla="*/ 20 h 407"/>
                  <a:gd name="T38" fmla="*/ 90 w 257"/>
                  <a:gd name="T39" fmla="*/ 9 h 407"/>
                  <a:gd name="T40" fmla="*/ 109 w 257"/>
                  <a:gd name="T41" fmla="*/ 3 h 407"/>
                  <a:gd name="T42" fmla="*/ 129 w 257"/>
                  <a:gd name="T43" fmla="*/ 0 h 407"/>
                  <a:gd name="T44" fmla="*/ 141 w 257"/>
                  <a:gd name="T45" fmla="*/ 2 h 407"/>
                  <a:gd name="T46" fmla="*/ 160 w 257"/>
                  <a:gd name="T47" fmla="*/ 7 h 407"/>
                  <a:gd name="T48" fmla="*/ 178 w 257"/>
                  <a:gd name="T49" fmla="*/ 16 h 407"/>
                  <a:gd name="T50" fmla="*/ 195 w 257"/>
                  <a:gd name="T51" fmla="*/ 30 h 407"/>
                  <a:gd name="T52" fmla="*/ 209 w 257"/>
                  <a:gd name="T53" fmla="*/ 47 h 407"/>
                  <a:gd name="T54" fmla="*/ 223 w 257"/>
                  <a:gd name="T55" fmla="*/ 66 h 407"/>
                  <a:gd name="T56" fmla="*/ 234 w 257"/>
                  <a:gd name="T57" fmla="*/ 89 h 407"/>
                  <a:gd name="T58" fmla="*/ 244 w 257"/>
                  <a:gd name="T59" fmla="*/ 116 h 407"/>
                  <a:gd name="T60" fmla="*/ 251 w 257"/>
                  <a:gd name="T61" fmla="*/ 143 h 407"/>
                  <a:gd name="T62" fmla="*/ 255 w 257"/>
                  <a:gd name="T63" fmla="*/ 173 h 407"/>
                  <a:gd name="T64" fmla="*/ 257 w 257"/>
                  <a:gd name="T65" fmla="*/ 203 h 407"/>
                  <a:gd name="T66" fmla="*/ 256 w 257"/>
                  <a:gd name="T67" fmla="*/ 224 h 407"/>
                  <a:gd name="T68" fmla="*/ 253 w 257"/>
                  <a:gd name="T69" fmla="*/ 255 h 407"/>
                  <a:gd name="T70" fmla="*/ 247 w 257"/>
                  <a:gd name="T71" fmla="*/ 283 h 407"/>
                  <a:gd name="T72" fmla="*/ 237 w 257"/>
                  <a:gd name="T73" fmla="*/ 309 h 407"/>
                  <a:gd name="T74" fmla="*/ 227 w 257"/>
                  <a:gd name="T75" fmla="*/ 333 h 407"/>
                  <a:gd name="T76" fmla="*/ 214 w 257"/>
                  <a:gd name="T77" fmla="*/ 355 h 407"/>
                  <a:gd name="T78" fmla="*/ 200 w 257"/>
                  <a:gd name="T79" fmla="*/ 373 h 407"/>
                  <a:gd name="T80" fmla="*/ 183 w 257"/>
                  <a:gd name="T81" fmla="*/ 387 h 407"/>
                  <a:gd name="T82" fmla="*/ 166 w 257"/>
                  <a:gd name="T83" fmla="*/ 399 h 407"/>
                  <a:gd name="T84" fmla="*/ 147 w 257"/>
                  <a:gd name="T85" fmla="*/ 405 h 407"/>
                  <a:gd name="T86" fmla="*/ 129 w 257"/>
                  <a:gd name="T87" fmla="*/ 407 h 40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07"/>
                  <a:gd name="T134" fmla="*/ 257 w 257"/>
                  <a:gd name="T135" fmla="*/ 407 h 40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07">
                    <a:moveTo>
                      <a:pt x="129" y="407"/>
                    </a:moveTo>
                    <a:lnTo>
                      <a:pt x="121" y="407"/>
                    </a:lnTo>
                    <a:lnTo>
                      <a:pt x="115" y="406"/>
                    </a:lnTo>
                    <a:lnTo>
                      <a:pt x="109" y="405"/>
                    </a:lnTo>
                    <a:lnTo>
                      <a:pt x="102" y="404"/>
                    </a:lnTo>
                    <a:lnTo>
                      <a:pt x="96" y="401"/>
                    </a:lnTo>
                    <a:lnTo>
                      <a:pt x="90" y="399"/>
                    </a:lnTo>
                    <a:lnTo>
                      <a:pt x="85" y="396"/>
                    </a:lnTo>
                    <a:lnTo>
                      <a:pt x="78" y="391"/>
                    </a:lnTo>
                    <a:lnTo>
                      <a:pt x="73" y="387"/>
                    </a:lnTo>
                    <a:lnTo>
                      <a:pt x="67" y="383"/>
                    </a:lnTo>
                    <a:lnTo>
                      <a:pt x="62" y="378"/>
                    </a:lnTo>
                    <a:lnTo>
                      <a:pt x="56" y="373"/>
                    </a:lnTo>
                    <a:lnTo>
                      <a:pt x="51" y="367"/>
                    </a:lnTo>
                    <a:lnTo>
                      <a:pt x="47" y="361"/>
                    </a:lnTo>
                    <a:lnTo>
                      <a:pt x="42" y="355"/>
                    </a:lnTo>
                    <a:lnTo>
                      <a:pt x="37" y="348"/>
                    </a:lnTo>
                    <a:lnTo>
                      <a:pt x="33" y="340"/>
                    </a:lnTo>
                    <a:lnTo>
                      <a:pt x="29" y="333"/>
                    </a:lnTo>
                    <a:lnTo>
                      <a:pt x="25" y="326"/>
                    </a:lnTo>
                    <a:lnTo>
                      <a:pt x="22" y="317"/>
                    </a:lnTo>
                    <a:lnTo>
                      <a:pt x="19" y="309"/>
                    </a:lnTo>
                    <a:lnTo>
                      <a:pt x="15" y="301"/>
                    </a:lnTo>
                    <a:lnTo>
                      <a:pt x="12" y="292"/>
                    </a:lnTo>
                    <a:lnTo>
                      <a:pt x="9" y="283"/>
                    </a:lnTo>
                    <a:lnTo>
                      <a:pt x="7" y="273"/>
                    </a:lnTo>
                    <a:lnTo>
                      <a:pt x="5" y="264"/>
                    </a:lnTo>
                    <a:lnTo>
                      <a:pt x="3" y="255"/>
                    </a:lnTo>
                    <a:lnTo>
                      <a:pt x="2" y="245"/>
                    </a:lnTo>
                    <a:lnTo>
                      <a:pt x="1" y="235"/>
                    </a:lnTo>
                    <a:lnTo>
                      <a:pt x="0" y="224"/>
                    </a:lnTo>
                    <a:lnTo>
                      <a:pt x="0" y="214"/>
                    </a:lnTo>
                    <a:lnTo>
                      <a:pt x="0" y="203"/>
                    </a:lnTo>
                    <a:lnTo>
                      <a:pt x="0" y="193"/>
                    </a:lnTo>
                    <a:lnTo>
                      <a:pt x="0" y="184"/>
                    </a:lnTo>
                    <a:lnTo>
                      <a:pt x="1" y="173"/>
                    </a:lnTo>
                    <a:lnTo>
                      <a:pt x="2" y="163"/>
                    </a:lnTo>
                    <a:lnTo>
                      <a:pt x="3" y="153"/>
                    </a:lnTo>
                    <a:lnTo>
                      <a:pt x="5" y="143"/>
                    </a:lnTo>
                    <a:lnTo>
                      <a:pt x="7" y="133"/>
                    </a:lnTo>
                    <a:lnTo>
                      <a:pt x="9" y="124"/>
                    </a:lnTo>
                    <a:lnTo>
                      <a:pt x="12" y="116"/>
                    </a:lnTo>
                    <a:lnTo>
                      <a:pt x="15" y="106"/>
                    </a:lnTo>
                    <a:lnTo>
                      <a:pt x="19" y="98"/>
                    </a:lnTo>
                    <a:lnTo>
                      <a:pt x="22" y="89"/>
                    </a:lnTo>
                    <a:lnTo>
                      <a:pt x="25" y="82"/>
                    </a:lnTo>
                    <a:lnTo>
                      <a:pt x="29" y="74"/>
                    </a:lnTo>
                    <a:lnTo>
                      <a:pt x="33" y="66"/>
                    </a:lnTo>
                    <a:lnTo>
                      <a:pt x="37" y="59"/>
                    </a:lnTo>
                    <a:lnTo>
                      <a:pt x="42" y="53"/>
                    </a:lnTo>
                    <a:lnTo>
                      <a:pt x="47" y="47"/>
                    </a:lnTo>
                    <a:lnTo>
                      <a:pt x="51" y="40"/>
                    </a:lnTo>
                    <a:lnTo>
                      <a:pt x="56" y="35"/>
                    </a:lnTo>
                    <a:lnTo>
                      <a:pt x="62" y="30"/>
                    </a:lnTo>
                    <a:lnTo>
                      <a:pt x="67" y="25"/>
                    </a:lnTo>
                    <a:lnTo>
                      <a:pt x="73" y="20"/>
                    </a:lnTo>
                    <a:lnTo>
                      <a:pt x="78" y="16"/>
                    </a:lnTo>
                    <a:lnTo>
                      <a:pt x="85" y="12"/>
                    </a:lnTo>
                    <a:lnTo>
                      <a:pt x="90" y="9"/>
                    </a:lnTo>
                    <a:lnTo>
                      <a:pt x="96" y="7"/>
                    </a:lnTo>
                    <a:lnTo>
                      <a:pt x="102" y="4"/>
                    </a:lnTo>
                    <a:lnTo>
                      <a:pt x="109" y="3"/>
                    </a:lnTo>
                    <a:lnTo>
                      <a:pt x="115" y="2"/>
                    </a:lnTo>
                    <a:lnTo>
                      <a:pt x="121" y="1"/>
                    </a:lnTo>
                    <a:lnTo>
                      <a:pt x="129" y="0"/>
                    </a:lnTo>
                    <a:lnTo>
                      <a:pt x="135" y="1"/>
                    </a:lnTo>
                    <a:lnTo>
                      <a:pt x="141" y="2"/>
                    </a:lnTo>
                    <a:lnTo>
                      <a:pt x="147" y="3"/>
                    </a:lnTo>
                    <a:lnTo>
                      <a:pt x="154" y="4"/>
                    </a:lnTo>
                    <a:lnTo>
                      <a:pt x="160" y="7"/>
                    </a:lnTo>
                    <a:lnTo>
                      <a:pt x="166" y="9"/>
                    </a:lnTo>
                    <a:lnTo>
                      <a:pt x="171" y="12"/>
                    </a:lnTo>
                    <a:lnTo>
                      <a:pt x="178" y="16"/>
                    </a:lnTo>
                    <a:lnTo>
                      <a:pt x="183" y="20"/>
                    </a:lnTo>
                    <a:lnTo>
                      <a:pt x="189" y="25"/>
                    </a:lnTo>
                    <a:lnTo>
                      <a:pt x="195" y="30"/>
                    </a:lnTo>
                    <a:lnTo>
                      <a:pt x="200" y="35"/>
                    </a:lnTo>
                    <a:lnTo>
                      <a:pt x="205" y="40"/>
                    </a:lnTo>
                    <a:lnTo>
                      <a:pt x="209" y="47"/>
                    </a:lnTo>
                    <a:lnTo>
                      <a:pt x="214" y="53"/>
                    </a:lnTo>
                    <a:lnTo>
                      <a:pt x="219" y="59"/>
                    </a:lnTo>
                    <a:lnTo>
                      <a:pt x="223" y="66"/>
                    </a:lnTo>
                    <a:lnTo>
                      <a:pt x="227" y="74"/>
                    </a:lnTo>
                    <a:lnTo>
                      <a:pt x="231" y="82"/>
                    </a:lnTo>
                    <a:lnTo>
                      <a:pt x="234" y="89"/>
                    </a:lnTo>
                    <a:lnTo>
                      <a:pt x="237" y="98"/>
                    </a:lnTo>
                    <a:lnTo>
                      <a:pt x="241" y="106"/>
                    </a:lnTo>
                    <a:lnTo>
                      <a:pt x="244" y="116"/>
                    </a:lnTo>
                    <a:lnTo>
                      <a:pt x="247" y="124"/>
                    </a:lnTo>
                    <a:lnTo>
                      <a:pt x="249" y="133"/>
                    </a:lnTo>
                    <a:lnTo>
                      <a:pt x="251" y="143"/>
                    </a:lnTo>
                    <a:lnTo>
                      <a:pt x="253" y="153"/>
                    </a:lnTo>
                    <a:lnTo>
                      <a:pt x="254" y="163"/>
                    </a:lnTo>
                    <a:lnTo>
                      <a:pt x="255" y="173"/>
                    </a:lnTo>
                    <a:lnTo>
                      <a:pt x="256" y="184"/>
                    </a:lnTo>
                    <a:lnTo>
                      <a:pt x="256" y="193"/>
                    </a:lnTo>
                    <a:lnTo>
                      <a:pt x="257" y="203"/>
                    </a:lnTo>
                    <a:lnTo>
                      <a:pt x="256" y="214"/>
                    </a:lnTo>
                    <a:lnTo>
                      <a:pt x="256" y="224"/>
                    </a:lnTo>
                    <a:lnTo>
                      <a:pt x="255" y="235"/>
                    </a:lnTo>
                    <a:lnTo>
                      <a:pt x="254" y="245"/>
                    </a:lnTo>
                    <a:lnTo>
                      <a:pt x="253" y="255"/>
                    </a:lnTo>
                    <a:lnTo>
                      <a:pt x="251" y="264"/>
                    </a:lnTo>
                    <a:lnTo>
                      <a:pt x="249" y="273"/>
                    </a:lnTo>
                    <a:lnTo>
                      <a:pt x="247" y="283"/>
                    </a:lnTo>
                    <a:lnTo>
                      <a:pt x="244" y="292"/>
                    </a:lnTo>
                    <a:lnTo>
                      <a:pt x="241" y="301"/>
                    </a:lnTo>
                    <a:lnTo>
                      <a:pt x="237" y="309"/>
                    </a:lnTo>
                    <a:lnTo>
                      <a:pt x="234" y="317"/>
                    </a:lnTo>
                    <a:lnTo>
                      <a:pt x="231" y="326"/>
                    </a:lnTo>
                    <a:lnTo>
                      <a:pt x="227" y="333"/>
                    </a:lnTo>
                    <a:lnTo>
                      <a:pt x="223" y="340"/>
                    </a:lnTo>
                    <a:lnTo>
                      <a:pt x="219" y="348"/>
                    </a:lnTo>
                    <a:lnTo>
                      <a:pt x="214" y="355"/>
                    </a:lnTo>
                    <a:lnTo>
                      <a:pt x="209" y="361"/>
                    </a:lnTo>
                    <a:lnTo>
                      <a:pt x="205" y="367"/>
                    </a:lnTo>
                    <a:lnTo>
                      <a:pt x="200" y="373"/>
                    </a:lnTo>
                    <a:lnTo>
                      <a:pt x="195" y="378"/>
                    </a:lnTo>
                    <a:lnTo>
                      <a:pt x="189" y="383"/>
                    </a:lnTo>
                    <a:lnTo>
                      <a:pt x="183" y="387"/>
                    </a:lnTo>
                    <a:lnTo>
                      <a:pt x="178" y="391"/>
                    </a:lnTo>
                    <a:lnTo>
                      <a:pt x="171" y="396"/>
                    </a:lnTo>
                    <a:lnTo>
                      <a:pt x="166" y="399"/>
                    </a:lnTo>
                    <a:lnTo>
                      <a:pt x="160" y="401"/>
                    </a:lnTo>
                    <a:lnTo>
                      <a:pt x="154" y="404"/>
                    </a:lnTo>
                    <a:lnTo>
                      <a:pt x="147" y="405"/>
                    </a:lnTo>
                    <a:lnTo>
                      <a:pt x="141" y="406"/>
                    </a:lnTo>
                    <a:lnTo>
                      <a:pt x="135" y="407"/>
                    </a:lnTo>
                    <a:lnTo>
                      <a:pt x="129" y="407"/>
                    </a:lnTo>
                    <a:close/>
                  </a:path>
                </a:pathLst>
              </a:custGeom>
              <a:solidFill>
                <a:srgbClr val="000000"/>
              </a:solidFill>
              <a:ln w="9525">
                <a:noFill/>
                <a:round/>
                <a:headEnd/>
                <a:tailEnd/>
              </a:ln>
            </p:spPr>
            <p:txBody>
              <a:bodyPr/>
              <a:lstStyle/>
              <a:p>
                <a:endParaRPr lang="en-US"/>
              </a:p>
            </p:txBody>
          </p:sp>
          <p:sp>
            <p:nvSpPr>
              <p:cNvPr id="14570" name="Freeform 247"/>
              <p:cNvSpPr>
                <a:spLocks/>
              </p:cNvSpPr>
              <p:nvPr/>
            </p:nvSpPr>
            <p:spPr bwMode="auto">
              <a:xfrm>
                <a:off x="4219" y="2399"/>
                <a:ext cx="32" cy="52"/>
              </a:xfrm>
              <a:custGeom>
                <a:avLst/>
                <a:gdLst>
                  <a:gd name="T0" fmla="*/ 115 w 257"/>
                  <a:gd name="T1" fmla="*/ 416 h 417"/>
                  <a:gd name="T2" fmla="*/ 96 w 257"/>
                  <a:gd name="T3" fmla="*/ 411 h 417"/>
                  <a:gd name="T4" fmla="*/ 78 w 257"/>
                  <a:gd name="T5" fmla="*/ 402 h 417"/>
                  <a:gd name="T6" fmla="*/ 62 w 257"/>
                  <a:gd name="T7" fmla="*/ 387 h 417"/>
                  <a:gd name="T8" fmla="*/ 47 w 257"/>
                  <a:gd name="T9" fmla="*/ 370 h 417"/>
                  <a:gd name="T10" fmla="*/ 33 w 257"/>
                  <a:gd name="T11" fmla="*/ 349 h 417"/>
                  <a:gd name="T12" fmla="*/ 22 w 257"/>
                  <a:gd name="T13" fmla="*/ 325 h 417"/>
                  <a:gd name="T14" fmla="*/ 13 w 257"/>
                  <a:gd name="T15" fmla="*/ 299 h 417"/>
                  <a:gd name="T16" fmla="*/ 5 w 257"/>
                  <a:gd name="T17" fmla="*/ 271 h 417"/>
                  <a:gd name="T18" fmla="*/ 1 w 257"/>
                  <a:gd name="T19" fmla="*/ 242 h 417"/>
                  <a:gd name="T20" fmla="*/ 0 w 257"/>
                  <a:gd name="T21" fmla="*/ 209 h 417"/>
                  <a:gd name="T22" fmla="*/ 0 w 257"/>
                  <a:gd name="T23" fmla="*/ 188 h 417"/>
                  <a:gd name="T24" fmla="*/ 3 w 257"/>
                  <a:gd name="T25" fmla="*/ 158 h 417"/>
                  <a:gd name="T26" fmla="*/ 9 w 257"/>
                  <a:gd name="T27" fmla="*/ 129 h 417"/>
                  <a:gd name="T28" fmla="*/ 19 w 257"/>
                  <a:gd name="T29" fmla="*/ 102 h 417"/>
                  <a:gd name="T30" fmla="*/ 29 w 257"/>
                  <a:gd name="T31" fmla="*/ 77 h 417"/>
                  <a:gd name="T32" fmla="*/ 42 w 257"/>
                  <a:gd name="T33" fmla="*/ 56 h 417"/>
                  <a:gd name="T34" fmla="*/ 56 w 257"/>
                  <a:gd name="T35" fmla="*/ 37 h 417"/>
                  <a:gd name="T36" fmla="*/ 73 w 257"/>
                  <a:gd name="T37" fmla="*/ 21 h 417"/>
                  <a:gd name="T38" fmla="*/ 90 w 257"/>
                  <a:gd name="T39" fmla="*/ 11 h 417"/>
                  <a:gd name="T40" fmla="*/ 109 w 257"/>
                  <a:gd name="T41" fmla="*/ 3 h 417"/>
                  <a:gd name="T42" fmla="*/ 129 w 257"/>
                  <a:gd name="T43" fmla="*/ 0 h 417"/>
                  <a:gd name="T44" fmla="*/ 141 w 257"/>
                  <a:gd name="T45" fmla="*/ 2 h 417"/>
                  <a:gd name="T46" fmla="*/ 160 w 257"/>
                  <a:gd name="T47" fmla="*/ 8 h 417"/>
                  <a:gd name="T48" fmla="*/ 178 w 257"/>
                  <a:gd name="T49" fmla="*/ 17 h 417"/>
                  <a:gd name="T50" fmla="*/ 195 w 257"/>
                  <a:gd name="T51" fmla="*/ 32 h 417"/>
                  <a:gd name="T52" fmla="*/ 209 w 257"/>
                  <a:gd name="T53" fmla="*/ 48 h 417"/>
                  <a:gd name="T54" fmla="*/ 223 w 257"/>
                  <a:gd name="T55" fmla="*/ 69 h 417"/>
                  <a:gd name="T56" fmla="*/ 234 w 257"/>
                  <a:gd name="T57" fmla="*/ 93 h 417"/>
                  <a:gd name="T58" fmla="*/ 244 w 257"/>
                  <a:gd name="T59" fmla="*/ 119 h 417"/>
                  <a:gd name="T60" fmla="*/ 251 w 257"/>
                  <a:gd name="T61" fmla="*/ 148 h 417"/>
                  <a:gd name="T62" fmla="*/ 255 w 257"/>
                  <a:gd name="T63" fmla="*/ 178 h 417"/>
                  <a:gd name="T64" fmla="*/ 257 w 257"/>
                  <a:gd name="T65" fmla="*/ 209 h 417"/>
                  <a:gd name="T66" fmla="*/ 256 w 257"/>
                  <a:gd name="T67" fmla="*/ 231 h 417"/>
                  <a:gd name="T68" fmla="*/ 253 w 257"/>
                  <a:gd name="T69" fmla="*/ 262 h 417"/>
                  <a:gd name="T70" fmla="*/ 247 w 257"/>
                  <a:gd name="T71" fmla="*/ 291 h 417"/>
                  <a:gd name="T72" fmla="*/ 238 w 257"/>
                  <a:gd name="T73" fmla="*/ 317 h 417"/>
                  <a:gd name="T74" fmla="*/ 227 w 257"/>
                  <a:gd name="T75" fmla="*/ 342 h 417"/>
                  <a:gd name="T76" fmla="*/ 215 w 257"/>
                  <a:gd name="T77" fmla="*/ 363 h 417"/>
                  <a:gd name="T78" fmla="*/ 200 w 257"/>
                  <a:gd name="T79" fmla="*/ 382 h 417"/>
                  <a:gd name="T80" fmla="*/ 183 w 257"/>
                  <a:gd name="T81" fmla="*/ 397 h 417"/>
                  <a:gd name="T82" fmla="*/ 166 w 257"/>
                  <a:gd name="T83" fmla="*/ 408 h 417"/>
                  <a:gd name="T84" fmla="*/ 148 w 257"/>
                  <a:gd name="T85" fmla="*/ 415 h 417"/>
                  <a:gd name="T86" fmla="*/ 129 w 257"/>
                  <a:gd name="T87" fmla="*/ 417 h 41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7"/>
                  <a:gd name="T133" fmla="*/ 0 h 417"/>
                  <a:gd name="T134" fmla="*/ 257 w 257"/>
                  <a:gd name="T135" fmla="*/ 417 h 41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7" h="417">
                    <a:moveTo>
                      <a:pt x="129" y="417"/>
                    </a:moveTo>
                    <a:lnTo>
                      <a:pt x="121" y="417"/>
                    </a:lnTo>
                    <a:lnTo>
                      <a:pt x="115" y="416"/>
                    </a:lnTo>
                    <a:lnTo>
                      <a:pt x="109" y="415"/>
                    </a:lnTo>
                    <a:lnTo>
                      <a:pt x="103" y="413"/>
                    </a:lnTo>
                    <a:lnTo>
                      <a:pt x="96" y="411"/>
                    </a:lnTo>
                    <a:lnTo>
                      <a:pt x="90" y="408"/>
                    </a:lnTo>
                    <a:lnTo>
                      <a:pt x="85" y="405"/>
                    </a:lnTo>
                    <a:lnTo>
                      <a:pt x="78" y="402"/>
                    </a:lnTo>
                    <a:lnTo>
                      <a:pt x="73" y="397"/>
                    </a:lnTo>
                    <a:lnTo>
                      <a:pt x="67" y="392"/>
                    </a:lnTo>
                    <a:lnTo>
                      <a:pt x="62" y="387"/>
                    </a:lnTo>
                    <a:lnTo>
                      <a:pt x="56" y="382"/>
                    </a:lnTo>
                    <a:lnTo>
                      <a:pt x="51" y="377"/>
                    </a:lnTo>
                    <a:lnTo>
                      <a:pt x="47" y="370"/>
                    </a:lnTo>
                    <a:lnTo>
                      <a:pt x="42" y="363"/>
                    </a:lnTo>
                    <a:lnTo>
                      <a:pt x="38" y="357"/>
                    </a:lnTo>
                    <a:lnTo>
                      <a:pt x="33" y="349"/>
                    </a:lnTo>
                    <a:lnTo>
                      <a:pt x="29" y="342"/>
                    </a:lnTo>
                    <a:lnTo>
                      <a:pt x="25" y="334"/>
                    </a:lnTo>
                    <a:lnTo>
                      <a:pt x="22" y="325"/>
                    </a:lnTo>
                    <a:lnTo>
                      <a:pt x="19" y="317"/>
                    </a:lnTo>
                    <a:lnTo>
                      <a:pt x="16" y="309"/>
                    </a:lnTo>
                    <a:lnTo>
                      <a:pt x="13" y="299"/>
                    </a:lnTo>
                    <a:lnTo>
                      <a:pt x="9" y="291"/>
                    </a:lnTo>
                    <a:lnTo>
                      <a:pt x="7" y="281"/>
                    </a:lnTo>
                    <a:lnTo>
                      <a:pt x="5" y="271"/>
                    </a:lnTo>
                    <a:lnTo>
                      <a:pt x="3" y="262"/>
                    </a:lnTo>
                    <a:lnTo>
                      <a:pt x="2" y="251"/>
                    </a:lnTo>
                    <a:lnTo>
                      <a:pt x="1" y="242"/>
                    </a:lnTo>
                    <a:lnTo>
                      <a:pt x="0" y="231"/>
                    </a:lnTo>
                    <a:lnTo>
                      <a:pt x="0" y="221"/>
                    </a:lnTo>
                    <a:lnTo>
                      <a:pt x="0" y="209"/>
                    </a:lnTo>
                    <a:lnTo>
                      <a:pt x="0" y="199"/>
                    </a:lnTo>
                    <a:lnTo>
                      <a:pt x="0" y="188"/>
                    </a:lnTo>
                    <a:lnTo>
                      <a:pt x="1" y="178"/>
                    </a:lnTo>
                    <a:lnTo>
                      <a:pt x="2" y="167"/>
                    </a:lnTo>
                    <a:lnTo>
                      <a:pt x="3" y="158"/>
                    </a:lnTo>
                    <a:lnTo>
                      <a:pt x="5" y="148"/>
                    </a:lnTo>
                    <a:lnTo>
                      <a:pt x="7" y="138"/>
                    </a:lnTo>
                    <a:lnTo>
                      <a:pt x="9" y="129"/>
                    </a:lnTo>
                    <a:lnTo>
                      <a:pt x="13" y="119"/>
                    </a:lnTo>
                    <a:lnTo>
                      <a:pt x="16" y="110"/>
                    </a:lnTo>
                    <a:lnTo>
                      <a:pt x="19" y="102"/>
                    </a:lnTo>
                    <a:lnTo>
                      <a:pt x="22" y="93"/>
                    </a:lnTo>
                    <a:lnTo>
                      <a:pt x="25" y="85"/>
                    </a:lnTo>
                    <a:lnTo>
                      <a:pt x="29" y="77"/>
                    </a:lnTo>
                    <a:lnTo>
                      <a:pt x="33" y="69"/>
                    </a:lnTo>
                    <a:lnTo>
                      <a:pt x="38" y="62"/>
                    </a:lnTo>
                    <a:lnTo>
                      <a:pt x="42" y="56"/>
                    </a:lnTo>
                    <a:lnTo>
                      <a:pt x="47" y="48"/>
                    </a:lnTo>
                    <a:lnTo>
                      <a:pt x="51" y="42"/>
                    </a:lnTo>
                    <a:lnTo>
                      <a:pt x="56" y="37"/>
                    </a:lnTo>
                    <a:lnTo>
                      <a:pt x="62" y="32"/>
                    </a:lnTo>
                    <a:lnTo>
                      <a:pt x="67" y="26"/>
                    </a:lnTo>
                    <a:lnTo>
                      <a:pt x="73" y="21"/>
                    </a:lnTo>
                    <a:lnTo>
                      <a:pt x="78" y="17"/>
                    </a:lnTo>
                    <a:lnTo>
                      <a:pt x="85" y="14"/>
                    </a:lnTo>
                    <a:lnTo>
                      <a:pt x="90" y="11"/>
                    </a:lnTo>
                    <a:lnTo>
                      <a:pt x="96" y="8"/>
                    </a:lnTo>
                    <a:lnTo>
                      <a:pt x="103" y="5"/>
                    </a:lnTo>
                    <a:lnTo>
                      <a:pt x="109" y="3"/>
                    </a:lnTo>
                    <a:lnTo>
                      <a:pt x="115" y="2"/>
                    </a:lnTo>
                    <a:lnTo>
                      <a:pt x="121" y="1"/>
                    </a:lnTo>
                    <a:lnTo>
                      <a:pt x="129" y="0"/>
                    </a:lnTo>
                    <a:lnTo>
                      <a:pt x="135" y="1"/>
                    </a:lnTo>
                    <a:lnTo>
                      <a:pt x="141" y="2"/>
                    </a:lnTo>
                    <a:lnTo>
                      <a:pt x="148" y="3"/>
                    </a:lnTo>
                    <a:lnTo>
                      <a:pt x="154" y="5"/>
                    </a:lnTo>
                    <a:lnTo>
                      <a:pt x="160" y="8"/>
                    </a:lnTo>
                    <a:lnTo>
                      <a:pt x="166" y="11"/>
                    </a:lnTo>
                    <a:lnTo>
                      <a:pt x="172" y="14"/>
                    </a:lnTo>
                    <a:lnTo>
                      <a:pt x="178" y="17"/>
                    </a:lnTo>
                    <a:lnTo>
                      <a:pt x="183" y="21"/>
                    </a:lnTo>
                    <a:lnTo>
                      <a:pt x="189" y="26"/>
                    </a:lnTo>
                    <a:lnTo>
                      <a:pt x="195" y="32"/>
                    </a:lnTo>
                    <a:lnTo>
                      <a:pt x="200" y="37"/>
                    </a:lnTo>
                    <a:lnTo>
                      <a:pt x="205" y="42"/>
                    </a:lnTo>
                    <a:lnTo>
                      <a:pt x="209" y="48"/>
                    </a:lnTo>
                    <a:lnTo>
                      <a:pt x="215" y="56"/>
                    </a:lnTo>
                    <a:lnTo>
                      <a:pt x="219" y="62"/>
                    </a:lnTo>
                    <a:lnTo>
                      <a:pt x="223" y="69"/>
                    </a:lnTo>
                    <a:lnTo>
                      <a:pt x="227" y="77"/>
                    </a:lnTo>
                    <a:lnTo>
                      <a:pt x="231" y="85"/>
                    </a:lnTo>
                    <a:lnTo>
                      <a:pt x="234" y="93"/>
                    </a:lnTo>
                    <a:lnTo>
                      <a:pt x="238" y="102"/>
                    </a:lnTo>
                    <a:lnTo>
                      <a:pt x="241" y="110"/>
                    </a:lnTo>
                    <a:lnTo>
                      <a:pt x="244" y="119"/>
                    </a:lnTo>
                    <a:lnTo>
                      <a:pt x="247" y="129"/>
                    </a:lnTo>
                    <a:lnTo>
                      <a:pt x="249" y="138"/>
                    </a:lnTo>
                    <a:lnTo>
                      <a:pt x="251" y="148"/>
                    </a:lnTo>
                    <a:lnTo>
                      <a:pt x="253" y="158"/>
                    </a:lnTo>
                    <a:lnTo>
                      <a:pt x="254" y="167"/>
                    </a:lnTo>
                    <a:lnTo>
                      <a:pt x="255" y="178"/>
                    </a:lnTo>
                    <a:lnTo>
                      <a:pt x="256" y="188"/>
                    </a:lnTo>
                    <a:lnTo>
                      <a:pt x="256" y="199"/>
                    </a:lnTo>
                    <a:lnTo>
                      <a:pt x="257" y="209"/>
                    </a:lnTo>
                    <a:lnTo>
                      <a:pt x="256" y="221"/>
                    </a:lnTo>
                    <a:lnTo>
                      <a:pt x="256" y="231"/>
                    </a:lnTo>
                    <a:lnTo>
                      <a:pt x="255" y="242"/>
                    </a:lnTo>
                    <a:lnTo>
                      <a:pt x="254" y="251"/>
                    </a:lnTo>
                    <a:lnTo>
                      <a:pt x="253" y="262"/>
                    </a:lnTo>
                    <a:lnTo>
                      <a:pt x="251" y="271"/>
                    </a:lnTo>
                    <a:lnTo>
                      <a:pt x="249" y="281"/>
                    </a:lnTo>
                    <a:lnTo>
                      <a:pt x="247" y="291"/>
                    </a:lnTo>
                    <a:lnTo>
                      <a:pt x="244" y="299"/>
                    </a:lnTo>
                    <a:lnTo>
                      <a:pt x="241" y="309"/>
                    </a:lnTo>
                    <a:lnTo>
                      <a:pt x="238" y="317"/>
                    </a:lnTo>
                    <a:lnTo>
                      <a:pt x="234" y="325"/>
                    </a:lnTo>
                    <a:lnTo>
                      <a:pt x="231" y="334"/>
                    </a:lnTo>
                    <a:lnTo>
                      <a:pt x="227" y="342"/>
                    </a:lnTo>
                    <a:lnTo>
                      <a:pt x="223" y="349"/>
                    </a:lnTo>
                    <a:lnTo>
                      <a:pt x="219" y="357"/>
                    </a:lnTo>
                    <a:lnTo>
                      <a:pt x="215" y="363"/>
                    </a:lnTo>
                    <a:lnTo>
                      <a:pt x="209" y="370"/>
                    </a:lnTo>
                    <a:lnTo>
                      <a:pt x="205" y="377"/>
                    </a:lnTo>
                    <a:lnTo>
                      <a:pt x="200" y="382"/>
                    </a:lnTo>
                    <a:lnTo>
                      <a:pt x="195" y="387"/>
                    </a:lnTo>
                    <a:lnTo>
                      <a:pt x="189" y="392"/>
                    </a:lnTo>
                    <a:lnTo>
                      <a:pt x="183" y="397"/>
                    </a:lnTo>
                    <a:lnTo>
                      <a:pt x="178" y="402"/>
                    </a:lnTo>
                    <a:lnTo>
                      <a:pt x="172" y="405"/>
                    </a:lnTo>
                    <a:lnTo>
                      <a:pt x="166" y="408"/>
                    </a:lnTo>
                    <a:lnTo>
                      <a:pt x="160" y="411"/>
                    </a:lnTo>
                    <a:lnTo>
                      <a:pt x="154" y="413"/>
                    </a:lnTo>
                    <a:lnTo>
                      <a:pt x="148" y="415"/>
                    </a:lnTo>
                    <a:lnTo>
                      <a:pt x="141" y="416"/>
                    </a:lnTo>
                    <a:lnTo>
                      <a:pt x="135" y="417"/>
                    </a:lnTo>
                    <a:lnTo>
                      <a:pt x="129" y="417"/>
                    </a:lnTo>
                    <a:close/>
                  </a:path>
                </a:pathLst>
              </a:custGeom>
              <a:solidFill>
                <a:srgbClr val="000000"/>
              </a:solidFill>
              <a:ln w="9525">
                <a:noFill/>
                <a:round/>
                <a:headEnd/>
                <a:tailEnd/>
              </a:ln>
            </p:spPr>
            <p:txBody>
              <a:bodyPr/>
              <a:lstStyle/>
              <a:p>
                <a:endParaRPr lang="en-US"/>
              </a:p>
            </p:txBody>
          </p:sp>
          <p:sp>
            <p:nvSpPr>
              <p:cNvPr id="14571" name="Freeform 248"/>
              <p:cNvSpPr>
                <a:spLocks/>
              </p:cNvSpPr>
              <p:nvPr/>
            </p:nvSpPr>
            <p:spPr bwMode="auto">
              <a:xfrm>
                <a:off x="4209" y="2399"/>
                <a:ext cx="33" cy="53"/>
              </a:xfrm>
              <a:custGeom>
                <a:avLst/>
                <a:gdLst>
                  <a:gd name="T0" fmla="*/ 118 w 263"/>
                  <a:gd name="T1" fmla="*/ 422 h 423"/>
                  <a:gd name="T2" fmla="*/ 98 w 263"/>
                  <a:gd name="T3" fmla="*/ 416 h 423"/>
                  <a:gd name="T4" fmla="*/ 80 w 263"/>
                  <a:gd name="T5" fmla="*/ 406 h 423"/>
                  <a:gd name="T6" fmla="*/ 63 w 263"/>
                  <a:gd name="T7" fmla="*/ 392 h 423"/>
                  <a:gd name="T8" fmla="*/ 47 w 263"/>
                  <a:gd name="T9" fmla="*/ 375 h 423"/>
                  <a:gd name="T10" fmla="*/ 34 w 263"/>
                  <a:gd name="T11" fmla="*/ 354 h 423"/>
                  <a:gd name="T12" fmla="*/ 22 w 263"/>
                  <a:gd name="T13" fmla="*/ 330 h 423"/>
                  <a:gd name="T14" fmla="*/ 13 w 263"/>
                  <a:gd name="T15" fmla="*/ 302 h 423"/>
                  <a:gd name="T16" fmla="*/ 6 w 263"/>
                  <a:gd name="T17" fmla="*/ 274 h 423"/>
                  <a:gd name="T18" fmla="*/ 1 w 263"/>
                  <a:gd name="T19" fmla="*/ 244 h 423"/>
                  <a:gd name="T20" fmla="*/ 0 w 263"/>
                  <a:gd name="T21" fmla="*/ 211 h 423"/>
                  <a:gd name="T22" fmla="*/ 0 w 263"/>
                  <a:gd name="T23" fmla="*/ 191 h 423"/>
                  <a:gd name="T24" fmla="*/ 4 w 263"/>
                  <a:gd name="T25" fmla="*/ 160 h 423"/>
                  <a:gd name="T26" fmla="*/ 10 w 263"/>
                  <a:gd name="T27" fmla="*/ 131 h 423"/>
                  <a:gd name="T28" fmla="*/ 19 w 263"/>
                  <a:gd name="T29" fmla="*/ 103 h 423"/>
                  <a:gd name="T30" fmla="*/ 30 w 263"/>
                  <a:gd name="T31" fmla="*/ 79 h 423"/>
                  <a:gd name="T32" fmla="*/ 42 w 263"/>
                  <a:gd name="T33" fmla="*/ 57 h 423"/>
                  <a:gd name="T34" fmla="*/ 58 w 263"/>
                  <a:gd name="T35" fmla="*/ 37 h 423"/>
                  <a:gd name="T36" fmla="*/ 74 w 263"/>
                  <a:gd name="T37" fmla="*/ 22 h 423"/>
                  <a:gd name="T38" fmla="*/ 91 w 263"/>
                  <a:gd name="T39" fmla="*/ 11 h 423"/>
                  <a:gd name="T40" fmla="*/ 110 w 263"/>
                  <a:gd name="T41" fmla="*/ 3 h 423"/>
                  <a:gd name="T42" fmla="*/ 131 w 263"/>
                  <a:gd name="T43" fmla="*/ 0 h 423"/>
                  <a:gd name="T44" fmla="*/ 144 w 263"/>
                  <a:gd name="T45" fmla="*/ 2 h 423"/>
                  <a:gd name="T46" fmla="*/ 164 w 263"/>
                  <a:gd name="T47" fmla="*/ 8 h 423"/>
                  <a:gd name="T48" fmla="*/ 183 w 263"/>
                  <a:gd name="T49" fmla="*/ 18 h 423"/>
                  <a:gd name="T50" fmla="*/ 199 w 263"/>
                  <a:gd name="T51" fmla="*/ 32 h 423"/>
                  <a:gd name="T52" fmla="*/ 215 w 263"/>
                  <a:gd name="T53" fmla="*/ 49 h 423"/>
                  <a:gd name="T54" fmla="*/ 229 w 263"/>
                  <a:gd name="T55" fmla="*/ 70 h 423"/>
                  <a:gd name="T56" fmla="*/ 240 w 263"/>
                  <a:gd name="T57" fmla="*/ 94 h 423"/>
                  <a:gd name="T58" fmla="*/ 250 w 263"/>
                  <a:gd name="T59" fmla="*/ 122 h 423"/>
                  <a:gd name="T60" fmla="*/ 257 w 263"/>
                  <a:gd name="T61" fmla="*/ 150 h 423"/>
                  <a:gd name="T62" fmla="*/ 261 w 263"/>
                  <a:gd name="T63" fmla="*/ 180 h 423"/>
                  <a:gd name="T64" fmla="*/ 263 w 263"/>
                  <a:gd name="T65" fmla="*/ 211 h 423"/>
                  <a:gd name="T66" fmla="*/ 262 w 263"/>
                  <a:gd name="T67" fmla="*/ 233 h 423"/>
                  <a:gd name="T68" fmla="*/ 259 w 263"/>
                  <a:gd name="T69" fmla="*/ 264 h 423"/>
                  <a:gd name="T70" fmla="*/ 253 w 263"/>
                  <a:gd name="T71" fmla="*/ 293 h 423"/>
                  <a:gd name="T72" fmla="*/ 243 w 263"/>
                  <a:gd name="T73" fmla="*/ 321 h 423"/>
                  <a:gd name="T74" fmla="*/ 233 w 263"/>
                  <a:gd name="T75" fmla="*/ 345 h 423"/>
                  <a:gd name="T76" fmla="*/ 219 w 263"/>
                  <a:gd name="T77" fmla="*/ 367 h 423"/>
                  <a:gd name="T78" fmla="*/ 205 w 263"/>
                  <a:gd name="T79" fmla="*/ 387 h 423"/>
                  <a:gd name="T80" fmla="*/ 188 w 263"/>
                  <a:gd name="T81" fmla="*/ 402 h 423"/>
                  <a:gd name="T82" fmla="*/ 170 w 263"/>
                  <a:gd name="T83" fmla="*/ 413 h 423"/>
                  <a:gd name="T84" fmla="*/ 151 w 263"/>
                  <a:gd name="T85" fmla="*/ 420 h 423"/>
                  <a:gd name="T86" fmla="*/ 131 w 263"/>
                  <a:gd name="T87" fmla="*/ 423 h 4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3"/>
                  <a:gd name="T134" fmla="*/ 263 w 263"/>
                  <a:gd name="T135" fmla="*/ 423 h 4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3">
                    <a:moveTo>
                      <a:pt x="131" y="423"/>
                    </a:moveTo>
                    <a:lnTo>
                      <a:pt x="124" y="423"/>
                    </a:lnTo>
                    <a:lnTo>
                      <a:pt x="118" y="422"/>
                    </a:lnTo>
                    <a:lnTo>
                      <a:pt x="110" y="420"/>
                    </a:lnTo>
                    <a:lnTo>
                      <a:pt x="104" y="418"/>
                    </a:lnTo>
                    <a:lnTo>
                      <a:pt x="98" y="416"/>
                    </a:lnTo>
                    <a:lnTo>
                      <a:pt x="91" y="413"/>
                    </a:lnTo>
                    <a:lnTo>
                      <a:pt x="86" y="410"/>
                    </a:lnTo>
                    <a:lnTo>
                      <a:pt x="80" y="406"/>
                    </a:lnTo>
                    <a:lnTo>
                      <a:pt x="74" y="402"/>
                    </a:lnTo>
                    <a:lnTo>
                      <a:pt x="68" y="397"/>
                    </a:lnTo>
                    <a:lnTo>
                      <a:pt x="63" y="392"/>
                    </a:lnTo>
                    <a:lnTo>
                      <a:pt x="58" y="387"/>
                    </a:lnTo>
                    <a:lnTo>
                      <a:pt x="53" y="381"/>
                    </a:lnTo>
                    <a:lnTo>
                      <a:pt x="47" y="375"/>
                    </a:lnTo>
                    <a:lnTo>
                      <a:pt x="42" y="367"/>
                    </a:lnTo>
                    <a:lnTo>
                      <a:pt x="38" y="361"/>
                    </a:lnTo>
                    <a:lnTo>
                      <a:pt x="34" y="354"/>
                    </a:lnTo>
                    <a:lnTo>
                      <a:pt x="30" y="345"/>
                    </a:lnTo>
                    <a:lnTo>
                      <a:pt x="25" y="338"/>
                    </a:lnTo>
                    <a:lnTo>
                      <a:pt x="22" y="330"/>
                    </a:lnTo>
                    <a:lnTo>
                      <a:pt x="19" y="321"/>
                    </a:lnTo>
                    <a:lnTo>
                      <a:pt x="16" y="312"/>
                    </a:lnTo>
                    <a:lnTo>
                      <a:pt x="13" y="302"/>
                    </a:lnTo>
                    <a:lnTo>
                      <a:pt x="10" y="293"/>
                    </a:lnTo>
                    <a:lnTo>
                      <a:pt x="8" y="284"/>
                    </a:lnTo>
                    <a:lnTo>
                      <a:pt x="6" y="274"/>
                    </a:lnTo>
                    <a:lnTo>
                      <a:pt x="4" y="264"/>
                    </a:lnTo>
                    <a:lnTo>
                      <a:pt x="2" y="254"/>
                    </a:lnTo>
                    <a:lnTo>
                      <a:pt x="1" y="244"/>
                    </a:lnTo>
                    <a:lnTo>
                      <a:pt x="0" y="233"/>
                    </a:lnTo>
                    <a:lnTo>
                      <a:pt x="0" y="223"/>
                    </a:lnTo>
                    <a:lnTo>
                      <a:pt x="0" y="211"/>
                    </a:lnTo>
                    <a:lnTo>
                      <a:pt x="0" y="201"/>
                    </a:lnTo>
                    <a:lnTo>
                      <a:pt x="0" y="191"/>
                    </a:lnTo>
                    <a:lnTo>
                      <a:pt x="1" y="180"/>
                    </a:lnTo>
                    <a:lnTo>
                      <a:pt x="2" y="170"/>
                    </a:lnTo>
                    <a:lnTo>
                      <a:pt x="4" y="160"/>
                    </a:lnTo>
                    <a:lnTo>
                      <a:pt x="6" y="150"/>
                    </a:lnTo>
                    <a:lnTo>
                      <a:pt x="8" y="140"/>
                    </a:lnTo>
                    <a:lnTo>
                      <a:pt x="10" y="131"/>
                    </a:lnTo>
                    <a:lnTo>
                      <a:pt x="13" y="122"/>
                    </a:lnTo>
                    <a:lnTo>
                      <a:pt x="16" y="112"/>
                    </a:lnTo>
                    <a:lnTo>
                      <a:pt x="19" y="103"/>
                    </a:lnTo>
                    <a:lnTo>
                      <a:pt x="22" y="94"/>
                    </a:lnTo>
                    <a:lnTo>
                      <a:pt x="25" y="86"/>
                    </a:lnTo>
                    <a:lnTo>
                      <a:pt x="30" y="79"/>
                    </a:lnTo>
                    <a:lnTo>
                      <a:pt x="34" y="70"/>
                    </a:lnTo>
                    <a:lnTo>
                      <a:pt x="38" y="63"/>
                    </a:lnTo>
                    <a:lnTo>
                      <a:pt x="42" y="57"/>
                    </a:lnTo>
                    <a:lnTo>
                      <a:pt x="47" y="49"/>
                    </a:lnTo>
                    <a:lnTo>
                      <a:pt x="53" y="43"/>
                    </a:lnTo>
                    <a:lnTo>
                      <a:pt x="58" y="37"/>
                    </a:lnTo>
                    <a:lnTo>
                      <a:pt x="63" y="32"/>
                    </a:lnTo>
                    <a:lnTo>
                      <a:pt x="68" y="26"/>
                    </a:lnTo>
                    <a:lnTo>
                      <a:pt x="74" y="22"/>
                    </a:lnTo>
                    <a:lnTo>
                      <a:pt x="80" y="18"/>
                    </a:lnTo>
                    <a:lnTo>
                      <a:pt x="86" y="14"/>
                    </a:lnTo>
                    <a:lnTo>
                      <a:pt x="91" y="11"/>
                    </a:lnTo>
                    <a:lnTo>
                      <a:pt x="98" y="8"/>
                    </a:lnTo>
                    <a:lnTo>
                      <a:pt x="104" y="6"/>
                    </a:lnTo>
                    <a:lnTo>
                      <a:pt x="110" y="3"/>
                    </a:lnTo>
                    <a:lnTo>
                      <a:pt x="118" y="2"/>
                    </a:lnTo>
                    <a:lnTo>
                      <a:pt x="124" y="1"/>
                    </a:lnTo>
                    <a:lnTo>
                      <a:pt x="131" y="0"/>
                    </a:lnTo>
                    <a:lnTo>
                      <a:pt x="138" y="1"/>
                    </a:lnTo>
                    <a:lnTo>
                      <a:pt x="144" y="2"/>
                    </a:lnTo>
                    <a:lnTo>
                      <a:pt x="151" y="3"/>
                    </a:lnTo>
                    <a:lnTo>
                      <a:pt x="157" y="6"/>
                    </a:lnTo>
                    <a:lnTo>
                      <a:pt x="164" y="8"/>
                    </a:lnTo>
                    <a:lnTo>
                      <a:pt x="170" y="11"/>
                    </a:lnTo>
                    <a:lnTo>
                      <a:pt x="176" y="14"/>
                    </a:lnTo>
                    <a:lnTo>
                      <a:pt x="183" y="18"/>
                    </a:lnTo>
                    <a:lnTo>
                      <a:pt x="188" y="22"/>
                    </a:lnTo>
                    <a:lnTo>
                      <a:pt x="194" y="26"/>
                    </a:lnTo>
                    <a:lnTo>
                      <a:pt x="199" y="32"/>
                    </a:lnTo>
                    <a:lnTo>
                      <a:pt x="205" y="37"/>
                    </a:lnTo>
                    <a:lnTo>
                      <a:pt x="210" y="43"/>
                    </a:lnTo>
                    <a:lnTo>
                      <a:pt x="215" y="49"/>
                    </a:lnTo>
                    <a:lnTo>
                      <a:pt x="219" y="57"/>
                    </a:lnTo>
                    <a:lnTo>
                      <a:pt x="224" y="63"/>
                    </a:lnTo>
                    <a:lnTo>
                      <a:pt x="229" y="70"/>
                    </a:lnTo>
                    <a:lnTo>
                      <a:pt x="233" y="79"/>
                    </a:lnTo>
                    <a:lnTo>
                      <a:pt x="237" y="86"/>
                    </a:lnTo>
                    <a:lnTo>
                      <a:pt x="240" y="94"/>
                    </a:lnTo>
                    <a:lnTo>
                      <a:pt x="243" y="103"/>
                    </a:lnTo>
                    <a:lnTo>
                      <a:pt x="246" y="112"/>
                    </a:lnTo>
                    <a:lnTo>
                      <a:pt x="250" y="122"/>
                    </a:lnTo>
                    <a:lnTo>
                      <a:pt x="253" y="131"/>
                    </a:lnTo>
                    <a:lnTo>
                      <a:pt x="255" y="140"/>
                    </a:lnTo>
                    <a:lnTo>
                      <a:pt x="257" y="150"/>
                    </a:lnTo>
                    <a:lnTo>
                      <a:pt x="259" y="160"/>
                    </a:lnTo>
                    <a:lnTo>
                      <a:pt x="260" y="170"/>
                    </a:lnTo>
                    <a:lnTo>
                      <a:pt x="261" y="180"/>
                    </a:lnTo>
                    <a:lnTo>
                      <a:pt x="262" y="191"/>
                    </a:lnTo>
                    <a:lnTo>
                      <a:pt x="262" y="201"/>
                    </a:lnTo>
                    <a:lnTo>
                      <a:pt x="263" y="211"/>
                    </a:lnTo>
                    <a:lnTo>
                      <a:pt x="262" y="223"/>
                    </a:lnTo>
                    <a:lnTo>
                      <a:pt x="262" y="233"/>
                    </a:lnTo>
                    <a:lnTo>
                      <a:pt x="261" y="244"/>
                    </a:lnTo>
                    <a:lnTo>
                      <a:pt x="260" y="254"/>
                    </a:lnTo>
                    <a:lnTo>
                      <a:pt x="259" y="264"/>
                    </a:lnTo>
                    <a:lnTo>
                      <a:pt x="257" y="274"/>
                    </a:lnTo>
                    <a:lnTo>
                      <a:pt x="255" y="284"/>
                    </a:lnTo>
                    <a:lnTo>
                      <a:pt x="253" y="293"/>
                    </a:lnTo>
                    <a:lnTo>
                      <a:pt x="250" y="302"/>
                    </a:lnTo>
                    <a:lnTo>
                      <a:pt x="246" y="312"/>
                    </a:lnTo>
                    <a:lnTo>
                      <a:pt x="243" y="321"/>
                    </a:lnTo>
                    <a:lnTo>
                      <a:pt x="240" y="330"/>
                    </a:lnTo>
                    <a:lnTo>
                      <a:pt x="237" y="338"/>
                    </a:lnTo>
                    <a:lnTo>
                      <a:pt x="233" y="345"/>
                    </a:lnTo>
                    <a:lnTo>
                      <a:pt x="229" y="354"/>
                    </a:lnTo>
                    <a:lnTo>
                      <a:pt x="224" y="361"/>
                    </a:lnTo>
                    <a:lnTo>
                      <a:pt x="219" y="367"/>
                    </a:lnTo>
                    <a:lnTo>
                      <a:pt x="215" y="375"/>
                    </a:lnTo>
                    <a:lnTo>
                      <a:pt x="210" y="381"/>
                    </a:lnTo>
                    <a:lnTo>
                      <a:pt x="205" y="387"/>
                    </a:lnTo>
                    <a:lnTo>
                      <a:pt x="199" y="392"/>
                    </a:lnTo>
                    <a:lnTo>
                      <a:pt x="194" y="397"/>
                    </a:lnTo>
                    <a:lnTo>
                      <a:pt x="188" y="402"/>
                    </a:lnTo>
                    <a:lnTo>
                      <a:pt x="183" y="406"/>
                    </a:lnTo>
                    <a:lnTo>
                      <a:pt x="176" y="410"/>
                    </a:lnTo>
                    <a:lnTo>
                      <a:pt x="170" y="413"/>
                    </a:lnTo>
                    <a:lnTo>
                      <a:pt x="164" y="416"/>
                    </a:lnTo>
                    <a:lnTo>
                      <a:pt x="157" y="418"/>
                    </a:lnTo>
                    <a:lnTo>
                      <a:pt x="151" y="420"/>
                    </a:lnTo>
                    <a:lnTo>
                      <a:pt x="144" y="422"/>
                    </a:lnTo>
                    <a:lnTo>
                      <a:pt x="138" y="423"/>
                    </a:lnTo>
                    <a:lnTo>
                      <a:pt x="131" y="423"/>
                    </a:lnTo>
                    <a:close/>
                  </a:path>
                </a:pathLst>
              </a:custGeom>
              <a:solidFill>
                <a:srgbClr val="000000"/>
              </a:solidFill>
              <a:ln w="9525">
                <a:noFill/>
                <a:round/>
                <a:headEnd/>
                <a:tailEnd/>
              </a:ln>
            </p:spPr>
            <p:txBody>
              <a:bodyPr/>
              <a:lstStyle/>
              <a:p>
                <a:endParaRPr lang="en-US"/>
              </a:p>
            </p:txBody>
          </p:sp>
          <p:sp>
            <p:nvSpPr>
              <p:cNvPr id="14572" name="Freeform 249"/>
              <p:cNvSpPr>
                <a:spLocks/>
              </p:cNvSpPr>
              <p:nvPr/>
            </p:nvSpPr>
            <p:spPr bwMode="auto">
              <a:xfrm>
                <a:off x="4216" y="2410"/>
                <a:ext cx="16" cy="30"/>
              </a:xfrm>
              <a:custGeom>
                <a:avLst/>
                <a:gdLst>
                  <a:gd name="T0" fmla="*/ 58 w 132"/>
                  <a:gd name="T1" fmla="*/ 234 h 234"/>
                  <a:gd name="T2" fmla="*/ 49 w 132"/>
                  <a:gd name="T3" fmla="*/ 231 h 234"/>
                  <a:gd name="T4" fmla="*/ 41 w 132"/>
                  <a:gd name="T5" fmla="*/ 226 h 234"/>
                  <a:gd name="T6" fmla="*/ 32 w 132"/>
                  <a:gd name="T7" fmla="*/ 217 h 234"/>
                  <a:gd name="T8" fmla="*/ 24 w 132"/>
                  <a:gd name="T9" fmla="*/ 208 h 234"/>
                  <a:gd name="T10" fmla="*/ 17 w 132"/>
                  <a:gd name="T11" fmla="*/ 196 h 234"/>
                  <a:gd name="T12" fmla="*/ 11 w 132"/>
                  <a:gd name="T13" fmla="*/ 183 h 234"/>
                  <a:gd name="T14" fmla="*/ 6 w 132"/>
                  <a:gd name="T15" fmla="*/ 168 h 234"/>
                  <a:gd name="T16" fmla="*/ 2 w 132"/>
                  <a:gd name="T17" fmla="*/ 152 h 234"/>
                  <a:gd name="T18" fmla="*/ 0 w 132"/>
                  <a:gd name="T19" fmla="*/ 135 h 234"/>
                  <a:gd name="T20" fmla="*/ 0 w 132"/>
                  <a:gd name="T21" fmla="*/ 117 h 234"/>
                  <a:gd name="T22" fmla="*/ 0 w 132"/>
                  <a:gd name="T23" fmla="*/ 106 h 234"/>
                  <a:gd name="T24" fmla="*/ 2 w 132"/>
                  <a:gd name="T25" fmla="*/ 89 h 234"/>
                  <a:gd name="T26" fmla="*/ 5 w 132"/>
                  <a:gd name="T27" fmla="*/ 73 h 234"/>
                  <a:gd name="T28" fmla="*/ 9 w 132"/>
                  <a:gd name="T29" fmla="*/ 58 h 234"/>
                  <a:gd name="T30" fmla="*/ 15 w 132"/>
                  <a:gd name="T31" fmla="*/ 44 h 234"/>
                  <a:gd name="T32" fmla="*/ 22 w 132"/>
                  <a:gd name="T33" fmla="*/ 31 h 234"/>
                  <a:gd name="T34" fmla="*/ 29 w 132"/>
                  <a:gd name="T35" fmla="*/ 21 h 234"/>
                  <a:gd name="T36" fmla="*/ 38 w 132"/>
                  <a:gd name="T37" fmla="*/ 13 h 234"/>
                  <a:gd name="T38" fmla="*/ 46 w 132"/>
                  <a:gd name="T39" fmla="*/ 6 h 234"/>
                  <a:gd name="T40" fmla="*/ 55 w 132"/>
                  <a:gd name="T41" fmla="*/ 2 h 234"/>
                  <a:gd name="T42" fmla="*/ 66 w 132"/>
                  <a:gd name="T43" fmla="*/ 0 h 234"/>
                  <a:gd name="T44" fmla="*/ 72 w 132"/>
                  <a:gd name="T45" fmla="*/ 1 h 234"/>
                  <a:gd name="T46" fmla="*/ 82 w 132"/>
                  <a:gd name="T47" fmla="*/ 4 h 234"/>
                  <a:gd name="T48" fmla="*/ 91 w 132"/>
                  <a:gd name="T49" fmla="*/ 11 h 234"/>
                  <a:gd name="T50" fmla="*/ 99 w 132"/>
                  <a:gd name="T51" fmla="*/ 18 h 234"/>
                  <a:gd name="T52" fmla="*/ 107 w 132"/>
                  <a:gd name="T53" fmla="*/ 28 h 234"/>
                  <a:gd name="T54" fmla="*/ 114 w 132"/>
                  <a:gd name="T55" fmla="*/ 40 h 234"/>
                  <a:gd name="T56" fmla="*/ 120 w 132"/>
                  <a:gd name="T57" fmla="*/ 53 h 234"/>
                  <a:gd name="T58" fmla="*/ 124 w 132"/>
                  <a:gd name="T59" fmla="*/ 68 h 234"/>
                  <a:gd name="T60" fmla="*/ 129 w 132"/>
                  <a:gd name="T61" fmla="*/ 84 h 234"/>
                  <a:gd name="T62" fmla="*/ 131 w 132"/>
                  <a:gd name="T63" fmla="*/ 100 h 234"/>
                  <a:gd name="T64" fmla="*/ 132 w 132"/>
                  <a:gd name="T65" fmla="*/ 117 h 234"/>
                  <a:gd name="T66" fmla="*/ 131 w 132"/>
                  <a:gd name="T67" fmla="*/ 130 h 234"/>
                  <a:gd name="T68" fmla="*/ 129 w 132"/>
                  <a:gd name="T69" fmla="*/ 146 h 234"/>
                  <a:gd name="T70" fmla="*/ 125 w 132"/>
                  <a:gd name="T71" fmla="*/ 163 h 234"/>
                  <a:gd name="T72" fmla="*/ 121 w 132"/>
                  <a:gd name="T73" fmla="*/ 178 h 234"/>
                  <a:gd name="T74" fmla="*/ 116 w 132"/>
                  <a:gd name="T75" fmla="*/ 191 h 234"/>
                  <a:gd name="T76" fmla="*/ 110 w 132"/>
                  <a:gd name="T77" fmla="*/ 204 h 234"/>
                  <a:gd name="T78" fmla="*/ 101 w 132"/>
                  <a:gd name="T79" fmla="*/ 214 h 234"/>
                  <a:gd name="T80" fmla="*/ 93 w 132"/>
                  <a:gd name="T81" fmla="*/ 223 h 234"/>
                  <a:gd name="T82" fmla="*/ 85 w 132"/>
                  <a:gd name="T83" fmla="*/ 229 h 234"/>
                  <a:gd name="T84" fmla="*/ 75 w 132"/>
                  <a:gd name="T85" fmla="*/ 233 h 234"/>
                  <a:gd name="T86" fmla="*/ 66 w 132"/>
                  <a:gd name="T87" fmla="*/ 234 h 2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2"/>
                  <a:gd name="T133" fmla="*/ 0 h 234"/>
                  <a:gd name="T134" fmla="*/ 132 w 132"/>
                  <a:gd name="T135" fmla="*/ 234 h 2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2" h="234">
                    <a:moveTo>
                      <a:pt x="66" y="234"/>
                    </a:moveTo>
                    <a:lnTo>
                      <a:pt x="62" y="234"/>
                    </a:lnTo>
                    <a:lnTo>
                      <a:pt x="58" y="234"/>
                    </a:lnTo>
                    <a:lnTo>
                      <a:pt x="55" y="233"/>
                    </a:lnTo>
                    <a:lnTo>
                      <a:pt x="52" y="232"/>
                    </a:lnTo>
                    <a:lnTo>
                      <a:pt x="49" y="231"/>
                    </a:lnTo>
                    <a:lnTo>
                      <a:pt x="46" y="229"/>
                    </a:lnTo>
                    <a:lnTo>
                      <a:pt x="44" y="228"/>
                    </a:lnTo>
                    <a:lnTo>
                      <a:pt x="41" y="226"/>
                    </a:lnTo>
                    <a:lnTo>
                      <a:pt x="38" y="223"/>
                    </a:lnTo>
                    <a:lnTo>
                      <a:pt x="34" y="221"/>
                    </a:lnTo>
                    <a:lnTo>
                      <a:pt x="32" y="217"/>
                    </a:lnTo>
                    <a:lnTo>
                      <a:pt x="29" y="214"/>
                    </a:lnTo>
                    <a:lnTo>
                      <a:pt x="27" y="211"/>
                    </a:lnTo>
                    <a:lnTo>
                      <a:pt x="24" y="208"/>
                    </a:lnTo>
                    <a:lnTo>
                      <a:pt x="22" y="204"/>
                    </a:lnTo>
                    <a:lnTo>
                      <a:pt x="20" y="200"/>
                    </a:lnTo>
                    <a:lnTo>
                      <a:pt x="17" y="196"/>
                    </a:lnTo>
                    <a:lnTo>
                      <a:pt x="15" y="191"/>
                    </a:lnTo>
                    <a:lnTo>
                      <a:pt x="13" y="187"/>
                    </a:lnTo>
                    <a:lnTo>
                      <a:pt x="11" y="183"/>
                    </a:lnTo>
                    <a:lnTo>
                      <a:pt x="9" y="178"/>
                    </a:lnTo>
                    <a:lnTo>
                      <a:pt x="7" y="174"/>
                    </a:lnTo>
                    <a:lnTo>
                      <a:pt x="6" y="168"/>
                    </a:lnTo>
                    <a:lnTo>
                      <a:pt x="5" y="163"/>
                    </a:lnTo>
                    <a:lnTo>
                      <a:pt x="4" y="158"/>
                    </a:lnTo>
                    <a:lnTo>
                      <a:pt x="2" y="152"/>
                    </a:lnTo>
                    <a:lnTo>
                      <a:pt x="2" y="146"/>
                    </a:lnTo>
                    <a:lnTo>
                      <a:pt x="1" y="141"/>
                    </a:lnTo>
                    <a:lnTo>
                      <a:pt x="0" y="135"/>
                    </a:lnTo>
                    <a:lnTo>
                      <a:pt x="0" y="130"/>
                    </a:lnTo>
                    <a:lnTo>
                      <a:pt x="0" y="123"/>
                    </a:lnTo>
                    <a:lnTo>
                      <a:pt x="0" y="117"/>
                    </a:lnTo>
                    <a:lnTo>
                      <a:pt x="0" y="112"/>
                    </a:lnTo>
                    <a:lnTo>
                      <a:pt x="0" y="106"/>
                    </a:lnTo>
                    <a:lnTo>
                      <a:pt x="0" y="100"/>
                    </a:lnTo>
                    <a:lnTo>
                      <a:pt x="1" y="94"/>
                    </a:lnTo>
                    <a:lnTo>
                      <a:pt x="2" y="89"/>
                    </a:lnTo>
                    <a:lnTo>
                      <a:pt x="2" y="84"/>
                    </a:lnTo>
                    <a:lnTo>
                      <a:pt x="4" y="78"/>
                    </a:lnTo>
                    <a:lnTo>
                      <a:pt x="5" y="73"/>
                    </a:lnTo>
                    <a:lnTo>
                      <a:pt x="6" y="68"/>
                    </a:lnTo>
                    <a:lnTo>
                      <a:pt x="7" y="63"/>
                    </a:lnTo>
                    <a:lnTo>
                      <a:pt x="9" y="58"/>
                    </a:lnTo>
                    <a:lnTo>
                      <a:pt x="11" y="53"/>
                    </a:lnTo>
                    <a:lnTo>
                      <a:pt x="13" y="48"/>
                    </a:lnTo>
                    <a:lnTo>
                      <a:pt x="15" y="44"/>
                    </a:lnTo>
                    <a:lnTo>
                      <a:pt x="17" y="40"/>
                    </a:lnTo>
                    <a:lnTo>
                      <a:pt x="20" y="36"/>
                    </a:lnTo>
                    <a:lnTo>
                      <a:pt x="22" y="31"/>
                    </a:lnTo>
                    <a:lnTo>
                      <a:pt x="24" y="28"/>
                    </a:lnTo>
                    <a:lnTo>
                      <a:pt x="27" y="24"/>
                    </a:lnTo>
                    <a:lnTo>
                      <a:pt x="29" y="21"/>
                    </a:lnTo>
                    <a:lnTo>
                      <a:pt x="32" y="18"/>
                    </a:lnTo>
                    <a:lnTo>
                      <a:pt x="34" y="15"/>
                    </a:lnTo>
                    <a:lnTo>
                      <a:pt x="38" y="13"/>
                    </a:lnTo>
                    <a:lnTo>
                      <a:pt x="41" y="11"/>
                    </a:lnTo>
                    <a:lnTo>
                      <a:pt x="44" y="8"/>
                    </a:lnTo>
                    <a:lnTo>
                      <a:pt x="46" y="6"/>
                    </a:lnTo>
                    <a:lnTo>
                      <a:pt x="49" y="4"/>
                    </a:lnTo>
                    <a:lnTo>
                      <a:pt x="52" y="3"/>
                    </a:lnTo>
                    <a:lnTo>
                      <a:pt x="55" y="2"/>
                    </a:lnTo>
                    <a:lnTo>
                      <a:pt x="58" y="1"/>
                    </a:lnTo>
                    <a:lnTo>
                      <a:pt x="62" y="1"/>
                    </a:lnTo>
                    <a:lnTo>
                      <a:pt x="66" y="0"/>
                    </a:lnTo>
                    <a:lnTo>
                      <a:pt x="69" y="1"/>
                    </a:lnTo>
                    <a:lnTo>
                      <a:pt x="72" y="1"/>
                    </a:lnTo>
                    <a:lnTo>
                      <a:pt x="75" y="2"/>
                    </a:lnTo>
                    <a:lnTo>
                      <a:pt x="78" y="3"/>
                    </a:lnTo>
                    <a:lnTo>
                      <a:pt x="82" y="4"/>
                    </a:lnTo>
                    <a:lnTo>
                      <a:pt x="85" y="6"/>
                    </a:lnTo>
                    <a:lnTo>
                      <a:pt x="88" y="8"/>
                    </a:lnTo>
                    <a:lnTo>
                      <a:pt x="91" y="11"/>
                    </a:lnTo>
                    <a:lnTo>
                      <a:pt x="93" y="13"/>
                    </a:lnTo>
                    <a:lnTo>
                      <a:pt x="96" y="15"/>
                    </a:lnTo>
                    <a:lnTo>
                      <a:pt x="99" y="18"/>
                    </a:lnTo>
                    <a:lnTo>
                      <a:pt x="101" y="21"/>
                    </a:lnTo>
                    <a:lnTo>
                      <a:pt x="105" y="24"/>
                    </a:lnTo>
                    <a:lnTo>
                      <a:pt x="107" y="28"/>
                    </a:lnTo>
                    <a:lnTo>
                      <a:pt x="110" y="31"/>
                    </a:lnTo>
                    <a:lnTo>
                      <a:pt x="112" y="36"/>
                    </a:lnTo>
                    <a:lnTo>
                      <a:pt x="114" y="40"/>
                    </a:lnTo>
                    <a:lnTo>
                      <a:pt x="116" y="44"/>
                    </a:lnTo>
                    <a:lnTo>
                      <a:pt x="118" y="48"/>
                    </a:lnTo>
                    <a:lnTo>
                      <a:pt x="120" y="53"/>
                    </a:lnTo>
                    <a:lnTo>
                      <a:pt x="121" y="58"/>
                    </a:lnTo>
                    <a:lnTo>
                      <a:pt x="123" y="63"/>
                    </a:lnTo>
                    <a:lnTo>
                      <a:pt x="124" y="68"/>
                    </a:lnTo>
                    <a:lnTo>
                      <a:pt x="125" y="73"/>
                    </a:lnTo>
                    <a:lnTo>
                      <a:pt x="128" y="78"/>
                    </a:lnTo>
                    <a:lnTo>
                      <a:pt x="129" y="84"/>
                    </a:lnTo>
                    <a:lnTo>
                      <a:pt x="129" y="89"/>
                    </a:lnTo>
                    <a:lnTo>
                      <a:pt x="130" y="94"/>
                    </a:lnTo>
                    <a:lnTo>
                      <a:pt x="131" y="100"/>
                    </a:lnTo>
                    <a:lnTo>
                      <a:pt x="131" y="106"/>
                    </a:lnTo>
                    <a:lnTo>
                      <a:pt x="131" y="112"/>
                    </a:lnTo>
                    <a:lnTo>
                      <a:pt x="132" y="117"/>
                    </a:lnTo>
                    <a:lnTo>
                      <a:pt x="131" y="123"/>
                    </a:lnTo>
                    <a:lnTo>
                      <a:pt x="131" y="130"/>
                    </a:lnTo>
                    <a:lnTo>
                      <a:pt x="131" y="135"/>
                    </a:lnTo>
                    <a:lnTo>
                      <a:pt x="130" y="141"/>
                    </a:lnTo>
                    <a:lnTo>
                      <a:pt x="129" y="146"/>
                    </a:lnTo>
                    <a:lnTo>
                      <a:pt x="129" y="152"/>
                    </a:lnTo>
                    <a:lnTo>
                      <a:pt x="128" y="158"/>
                    </a:lnTo>
                    <a:lnTo>
                      <a:pt x="125" y="163"/>
                    </a:lnTo>
                    <a:lnTo>
                      <a:pt x="124" y="168"/>
                    </a:lnTo>
                    <a:lnTo>
                      <a:pt x="123" y="174"/>
                    </a:lnTo>
                    <a:lnTo>
                      <a:pt x="121" y="178"/>
                    </a:lnTo>
                    <a:lnTo>
                      <a:pt x="120" y="183"/>
                    </a:lnTo>
                    <a:lnTo>
                      <a:pt x="118" y="187"/>
                    </a:lnTo>
                    <a:lnTo>
                      <a:pt x="116" y="191"/>
                    </a:lnTo>
                    <a:lnTo>
                      <a:pt x="114" y="196"/>
                    </a:lnTo>
                    <a:lnTo>
                      <a:pt x="112" y="200"/>
                    </a:lnTo>
                    <a:lnTo>
                      <a:pt x="110" y="204"/>
                    </a:lnTo>
                    <a:lnTo>
                      <a:pt x="107" y="208"/>
                    </a:lnTo>
                    <a:lnTo>
                      <a:pt x="105" y="211"/>
                    </a:lnTo>
                    <a:lnTo>
                      <a:pt x="101" y="214"/>
                    </a:lnTo>
                    <a:lnTo>
                      <a:pt x="99" y="217"/>
                    </a:lnTo>
                    <a:lnTo>
                      <a:pt x="96" y="221"/>
                    </a:lnTo>
                    <a:lnTo>
                      <a:pt x="93" y="223"/>
                    </a:lnTo>
                    <a:lnTo>
                      <a:pt x="91" y="226"/>
                    </a:lnTo>
                    <a:lnTo>
                      <a:pt x="88" y="228"/>
                    </a:lnTo>
                    <a:lnTo>
                      <a:pt x="85" y="229"/>
                    </a:lnTo>
                    <a:lnTo>
                      <a:pt x="82" y="231"/>
                    </a:lnTo>
                    <a:lnTo>
                      <a:pt x="78" y="232"/>
                    </a:lnTo>
                    <a:lnTo>
                      <a:pt x="75" y="233"/>
                    </a:lnTo>
                    <a:lnTo>
                      <a:pt x="72" y="234"/>
                    </a:lnTo>
                    <a:lnTo>
                      <a:pt x="69" y="234"/>
                    </a:lnTo>
                    <a:lnTo>
                      <a:pt x="66" y="234"/>
                    </a:lnTo>
                    <a:close/>
                  </a:path>
                </a:pathLst>
              </a:custGeom>
              <a:solidFill>
                <a:srgbClr val="000000"/>
              </a:solidFill>
              <a:ln w="9525">
                <a:noFill/>
                <a:round/>
                <a:headEnd/>
                <a:tailEnd/>
              </a:ln>
            </p:spPr>
            <p:txBody>
              <a:bodyPr/>
              <a:lstStyle/>
              <a:p>
                <a:endParaRPr lang="en-US"/>
              </a:p>
            </p:txBody>
          </p:sp>
          <p:sp>
            <p:nvSpPr>
              <p:cNvPr id="14573" name="Freeform 250"/>
              <p:cNvSpPr>
                <a:spLocks/>
              </p:cNvSpPr>
              <p:nvPr/>
            </p:nvSpPr>
            <p:spPr bwMode="auto">
              <a:xfrm>
                <a:off x="4216" y="2421"/>
                <a:ext cx="9" cy="14"/>
              </a:xfrm>
              <a:custGeom>
                <a:avLst/>
                <a:gdLst>
                  <a:gd name="T0" fmla="*/ 29 w 66"/>
                  <a:gd name="T1" fmla="*/ 113 h 113"/>
                  <a:gd name="T2" fmla="*/ 24 w 66"/>
                  <a:gd name="T3" fmla="*/ 112 h 113"/>
                  <a:gd name="T4" fmla="*/ 20 w 66"/>
                  <a:gd name="T5" fmla="*/ 109 h 113"/>
                  <a:gd name="T6" fmla="*/ 16 w 66"/>
                  <a:gd name="T7" fmla="*/ 104 h 113"/>
                  <a:gd name="T8" fmla="*/ 13 w 66"/>
                  <a:gd name="T9" fmla="*/ 100 h 113"/>
                  <a:gd name="T10" fmla="*/ 8 w 66"/>
                  <a:gd name="T11" fmla="*/ 94 h 113"/>
                  <a:gd name="T12" fmla="*/ 5 w 66"/>
                  <a:gd name="T13" fmla="*/ 88 h 113"/>
                  <a:gd name="T14" fmla="*/ 3 w 66"/>
                  <a:gd name="T15" fmla="*/ 81 h 113"/>
                  <a:gd name="T16" fmla="*/ 1 w 66"/>
                  <a:gd name="T17" fmla="*/ 73 h 113"/>
                  <a:gd name="T18" fmla="*/ 0 w 66"/>
                  <a:gd name="T19" fmla="*/ 66 h 113"/>
                  <a:gd name="T20" fmla="*/ 0 w 66"/>
                  <a:gd name="T21" fmla="*/ 56 h 113"/>
                  <a:gd name="T22" fmla="*/ 0 w 66"/>
                  <a:gd name="T23" fmla="*/ 51 h 113"/>
                  <a:gd name="T24" fmla="*/ 1 w 66"/>
                  <a:gd name="T25" fmla="*/ 43 h 113"/>
                  <a:gd name="T26" fmla="*/ 2 w 66"/>
                  <a:gd name="T27" fmla="*/ 35 h 113"/>
                  <a:gd name="T28" fmla="*/ 4 w 66"/>
                  <a:gd name="T29" fmla="*/ 28 h 113"/>
                  <a:gd name="T30" fmla="*/ 7 w 66"/>
                  <a:gd name="T31" fmla="*/ 21 h 113"/>
                  <a:gd name="T32" fmla="*/ 11 w 66"/>
                  <a:gd name="T33" fmla="*/ 16 h 113"/>
                  <a:gd name="T34" fmla="*/ 15 w 66"/>
                  <a:gd name="T35" fmla="*/ 10 h 113"/>
                  <a:gd name="T36" fmla="*/ 19 w 66"/>
                  <a:gd name="T37" fmla="*/ 6 h 113"/>
                  <a:gd name="T38" fmla="*/ 23 w 66"/>
                  <a:gd name="T39" fmla="*/ 3 h 113"/>
                  <a:gd name="T40" fmla="*/ 27 w 66"/>
                  <a:gd name="T41" fmla="*/ 1 h 113"/>
                  <a:gd name="T42" fmla="*/ 33 w 66"/>
                  <a:gd name="T43" fmla="*/ 0 h 113"/>
                  <a:gd name="T44" fmla="*/ 35 w 66"/>
                  <a:gd name="T45" fmla="*/ 1 h 113"/>
                  <a:gd name="T46" fmla="*/ 40 w 66"/>
                  <a:gd name="T47" fmla="*/ 2 h 113"/>
                  <a:gd name="T48" fmla="*/ 44 w 66"/>
                  <a:gd name="T49" fmla="*/ 5 h 113"/>
                  <a:gd name="T50" fmla="*/ 48 w 66"/>
                  <a:gd name="T51" fmla="*/ 9 h 113"/>
                  <a:gd name="T52" fmla="*/ 52 w 66"/>
                  <a:gd name="T53" fmla="*/ 14 h 113"/>
                  <a:gd name="T54" fmla="*/ 57 w 66"/>
                  <a:gd name="T55" fmla="*/ 20 h 113"/>
                  <a:gd name="T56" fmla="*/ 60 w 66"/>
                  <a:gd name="T57" fmla="*/ 26 h 113"/>
                  <a:gd name="T58" fmla="*/ 62 w 66"/>
                  <a:gd name="T59" fmla="*/ 32 h 113"/>
                  <a:gd name="T60" fmla="*/ 64 w 66"/>
                  <a:gd name="T61" fmla="*/ 41 h 113"/>
                  <a:gd name="T62" fmla="*/ 65 w 66"/>
                  <a:gd name="T63" fmla="*/ 48 h 113"/>
                  <a:gd name="T64" fmla="*/ 66 w 66"/>
                  <a:gd name="T65" fmla="*/ 56 h 113"/>
                  <a:gd name="T66" fmla="*/ 65 w 66"/>
                  <a:gd name="T67" fmla="*/ 63 h 113"/>
                  <a:gd name="T68" fmla="*/ 64 w 66"/>
                  <a:gd name="T69" fmla="*/ 71 h 113"/>
                  <a:gd name="T70" fmla="*/ 63 w 66"/>
                  <a:gd name="T71" fmla="*/ 78 h 113"/>
                  <a:gd name="T72" fmla="*/ 60 w 66"/>
                  <a:gd name="T73" fmla="*/ 86 h 113"/>
                  <a:gd name="T74" fmla="*/ 58 w 66"/>
                  <a:gd name="T75" fmla="*/ 93 h 113"/>
                  <a:gd name="T76" fmla="*/ 53 w 66"/>
                  <a:gd name="T77" fmla="*/ 98 h 113"/>
                  <a:gd name="T78" fmla="*/ 50 w 66"/>
                  <a:gd name="T79" fmla="*/ 103 h 113"/>
                  <a:gd name="T80" fmla="*/ 46 w 66"/>
                  <a:gd name="T81" fmla="*/ 108 h 113"/>
                  <a:gd name="T82" fmla="*/ 41 w 66"/>
                  <a:gd name="T83" fmla="*/ 111 h 113"/>
                  <a:gd name="T84" fmla="*/ 37 w 66"/>
                  <a:gd name="T85" fmla="*/ 113 h 113"/>
                  <a:gd name="T86" fmla="*/ 33 w 66"/>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6"/>
                  <a:gd name="T133" fmla="*/ 0 h 113"/>
                  <a:gd name="T134" fmla="*/ 66 w 66"/>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6" h="113">
                    <a:moveTo>
                      <a:pt x="33" y="113"/>
                    </a:moveTo>
                    <a:lnTo>
                      <a:pt x="30" y="113"/>
                    </a:lnTo>
                    <a:lnTo>
                      <a:pt x="29" y="113"/>
                    </a:lnTo>
                    <a:lnTo>
                      <a:pt x="27" y="113"/>
                    </a:lnTo>
                    <a:lnTo>
                      <a:pt x="26" y="112"/>
                    </a:lnTo>
                    <a:lnTo>
                      <a:pt x="24" y="112"/>
                    </a:lnTo>
                    <a:lnTo>
                      <a:pt x="23" y="111"/>
                    </a:lnTo>
                    <a:lnTo>
                      <a:pt x="22" y="110"/>
                    </a:lnTo>
                    <a:lnTo>
                      <a:pt x="20" y="109"/>
                    </a:lnTo>
                    <a:lnTo>
                      <a:pt x="19" y="108"/>
                    </a:lnTo>
                    <a:lnTo>
                      <a:pt x="18" y="107"/>
                    </a:lnTo>
                    <a:lnTo>
                      <a:pt x="16" y="104"/>
                    </a:lnTo>
                    <a:lnTo>
                      <a:pt x="15" y="103"/>
                    </a:lnTo>
                    <a:lnTo>
                      <a:pt x="14" y="102"/>
                    </a:lnTo>
                    <a:lnTo>
                      <a:pt x="13" y="100"/>
                    </a:lnTo>
                    <a:lnTo>
                      <a:pt x="11" y="98"/>
                    </a:lnTo>
                    <a:lnTo>
                      <a:pt x="10" y="96"/>
                    </a:lnTo>
                    <a:lnTo>
                      <a:pt x="8" y="94"/>
                    </a:lnTo>
                    <a:lnTo>
                      <a:pt x="7" y="93"/>
                    </a:lnTo>
                    <a:lnTo>
                      <a:pt x="6" y="90"/>
                    </a:lnTo>
                    <a:lnTo>
                      <a:pt x="5" y="88"/>
                    </a:lnTo>
                    <a:lnTo>
                      <a:pt x="4" y="86"/>
                    </a:lnTo>
                    <a:lnTo>
                      <a:pt x="4" y="84"/>
                    </a:lnTo>
                    <a:lnTo>
                      <a:pt x="3" y="81"/>
                    </a:lnTo>
                    <a:lnTo>
                      <a:pt x="2" y="78"/>
                    </a:lnTo>
                    <a:lnTo>
                      <a:pt x="2" y="76"/>
                    </a:lnTo>
                    <a:lnTo>
                      <a:pt x="1" y="73"/>
                    </a:lnTo>
                    <a:lnTo>
                      <a:pt x="1" y="71"/>
                    </a:lnTo>
                    <a:lnTo>
                      <a:pt x="0" y="68"/>
                    </a:lnTo>
                    <a:lnTo>
                      <a:pt x="0" y="66"/>
                    </a:lnTo>
                    <a:lnTo>
                      <a:pt x="0" y="63"/>
                    </a:lnTo>
                    <a:lnTo>
                      <a:pt x="0" y="60"/>
                    </a:lnTo>
                    <a:lnTo>
                      <a:pt x="0" y="56"/>
                    </a:lnTo>
                    <a:lnTo>
                      <a:pt x="0" y="54"/>
                    </a:lnTo>
                    <a:lnTo>
                      <a:pt x="0" y="51"/>
                    </a:lnTo>
                    <a:lnTo>
                      <a:pt x="0" y="48"/>
                    </a:lnTo>
                    <a:lnTo>
                      <a:pt x="0" y="46"/>
                    </a:lnTo>
                    <a:lnTo>
                      <a:pt x="1" y="43"/>
                    </a:lnTo>
                    <a:lnTo>
                      <a:pt x="1" y="41"/>
                    </a:lnTo>
                    <a:lnTo>
                      <a:pt x="2" y="38"/>
                    </a:lnTo>
                    <a:lnTo>
                      <a:pt x="2" y="35"/>
                    </a:lnTo>
                    <a:lnTo>
                      <a:pt x="3" y="32"/>
                    </a:lnTo>
                    <a:lnTo>
                      <a:pt x="4" y="30"/>
                    </a:lnTo>
                    <a:lnTo>
                      <a:pt x="4" y="28"/>
                    </a:lnTo>
                    <a:lnTo>
                      <a:pt x="5" y="26"/>
                    </a:lnTo>
                    <a:lnTo>
                      <a:pt x="6" y="24"/>
                    </a:lnTo>
                    <a:lnTo>
                      <a:pt x="7" y="21"/>
                    </a:lnTo>
                    <a:lnTo>
                      <a:pt x="8" y="20"/>
                    </a:lnTo>
                    <a:lnTo>
                      <a:pt x="10" y="18"/>
                    </a:lnTo>
                    <a:lnTo>
                      <a:pt x="11" y="16"/>
                    </a:lnTo>
                    <a:lnTo>
                      <a:pt x="13" y="14"/>
                    </a:lnTo>
                    <a:lnTo>
                      <a:pt x="14" y="11"/>
                    </a:lnTo>
                    <a:lnTo>
                      <a:pt x="15" y="10"/>
                    </a:lnTo>
                    <a:lnTo>
                      <a:pt x="16" y="9"/>
                    </a:lnTo>
                    <a:lnTo>
                      <a:pt x="18" y="7"/>
                    </a:lnTo>
                    <a:lnTo>
                      <a:pt x="19" y="6"/>
                    </a:lnTo>
                    <a:lnTo>
                      <a:pt x="20" y="5"/>
                    </a:lnTo>
                    <a:lnTo>
                      <a:pt x="22" y="4"/>
                    </a:lnTo>
                    <a:lnTo>
                      <a:pt x="23" y="3"/>
                    </a:lnTo>
                    <a:lnTo>
                      <a:pt x="24" y="2"/>
                    </a:lnTo>
                    <a:lnTo>
                      <a:pt x="26" y="2"/>
                    </a:lnTo>
                    <a:lnTo>
                      <a:pt x="27" y="1"/>
                    </a:lnTo>
                    <a:lnTo>
                      <a:pt x="29" y="1"/>
                    </a:lnTo>
                    <a:lnTo>
                      <a:pt x="30" y="1"/>
                    </a:lnTo>
                    <a:lnTo>
                      <a:pt x="33" y="0"/>
                    </a:lnTo>
                    <a:lnTo>
                      <a:pt x="34" y="1"/>
                    </a:lnTo>
                    <a:lnTo>
                      <a:pt x="35" y="1"/>
                    </a:lnTo>
                    <a:lnTo>
                      <a:pt x="37" y="1"/>
                    </a:lnTo>
                    <a:lnTo>
                      <a:pt x="38" y="2"/>
                    </a:lnTo>
                    <a:lnTo>
                      <a:pt x="40" y="2"/>
                    </a:lnTo>
                    <a:lnTo>
                      <a:pt x="41" y="3"/>
                    </a:lnTo>
                    <a:lnTo>
                      <a:pt x="43" y="4"/>
                    </a:lnTo>
                    <a:lnTo>
                      <a:pt x="44" y="5"/>
                    </a:lnTo>
                    <a:lnTo>
                      <a:pt x="46" y="6"/>
                    </a:lnTo>
                    <a:lnTo>
                      <a:pt x="47" y="7"/>
                    </a:lnTo>
                    <a:lnTo>
                      <a:pt x="48" y="9"/>
                    </a:lnTo>
                    <a:lnTo>
                      <a:pt x="50" y="10"/>
                    </a:lnTo>
                    <a:lnTo>
                      <a:pt x="51" y="11"/>
                    </a:lnTo>
                    <a:lnTo>
                      <a:pt x="52" y="14"/>
                    </a:lnTo>
                    <a:lnTo>
                      <a:pt x="53" y="16"/>
                    </a:lnTo>
                    <a:lnTo>
                      <a:pt x="56" y="18"/>
                    </a:lnTo>
                    <a:lnTo>
                      <a:pt x="57" y="20"/>
                    </a:lnTo>
                    <a:lnTo>
                      <a:pt x="58" y="21"/>
                    </a:lnTo>
                    <a:lnTo>
                      <a:pt x="59" y="24"/>
                    </a:lnTo>
                    <a:lnTo>
                      <a:pt x="60" y="26"/>
                    </a:lnTo>
                    <a:lnTo>
                      <a:pt x="60" y="28"/>
                    </a:lnTo>
                    <a:lnTo>
                      <a:pt x="61" y="30"/>
                    </a:lnTo>
                    <a:lnTo>
                      <a:pt x="62" y="32"/>
                    </a:lnTo>
                    <a:lnTo>
                      <a:pt x="63" y="35"/>
                    </a:lnTo>
                    <a:lnTo>
                      <a:pt x="63" y="38"/>
                    </a:lnTo>
                    <a:lnTo>
                      <a:pt x="64" y="41"/>
                    </a:lnTo>
                    <a:lnTo>
                      <a:pt x="64" y="43"/>
                    </a:lnTo>
                    <a:lnTo>
                      <a:pt x="65" y="46"/>
                    </a:lnTo>
                    <a:lnTo>
                      <a:pt x="65" y="48"/>
                    </a:lnTo>
                    <a:lnTo>
                      <a:pt x="65" y="51"/>
                    </a:lnTo>
                    <a:lnTo>
                      <a:pt x="65" y="54"/>
                    </a:lnTo>
                    <a:lnTo>
                      <a:pt x="66" y="56"/>
                    </a:lnTo>
                    <a:lnTo>
                      <a:pt x="65" y="60"/>
                    </a:lnTo>
                    <a:lnTo>
                      <a:pt x="65" y="63"/>
                    </a:lnTo>
                    <a:lnTo>
                      <a:pt x="65" y="66"/>
                    </a:lnTo>
                    <a:lnTo>
                      <a:pt x="65" y="68"/>
                    </a:lnTo>
                    <a:lnTo>
                      <a:pt x="64" y="71"/>
                    </a:lnTo>
                    <a:lnTo>
                      <a:pt x="64" y="73"/>
                    </a:lnTo>
                    <a:lnTo>
                      <a:pt x="63" y="76"/>
                    </a:lnTo>
                    <a:lnTo>
                      <a:pt x="63" y="78"/>
                    </a:lnTo>
                    <a:lnTo>
                      <a:pt x="62" y="81"/>
                    </a:lnTo>
                    <a:lnTo>
                      <a:pt x="61" y="84"/>
                    </a:lnTo>
                    <a:lnTo>
                      <a:pt x="60" y="86"/>
                    </a:lnTo>
                    <a:lnTo>
                      <a:pt x="60" y="88"/>
                    </a:lnTo>
                    <a:lnTo>
                      <a:pt x="59" y="90"/>
                    </a:lnTo>
                    <a:lnTo>
                      <a:pt x="58" y="93"/>
                    </a:lnTo>
                    <a:lnTo>
                      <a:pt x="57" y="94"/>
                    </a:lnTo>
                    <a:lnTo>
                      <a:pt x="56" y="96"/>
                    </a:lnTo>
                    <a:lnTo>
                      <a:pt x="53" y="98"/>
                    </a:lnTo>
                    <a:lnTo>
                      <a:pt x="52" y="100"/>
                    </a:lnTo>
                    <a:lnTo>
                      <a:pt x="51" y="102"/>
                    </a:lnTo>
                    <a:lnTo>
                      <a:pt x="50" y="103"/>
                    </a:lnTo>
                    <a:lnTo>
                      <a:pt x="48" y="104"/>
                    </a:lnTo>
                    <a:lnTo>
                      <a:pt x="47" y="107"/>
                    </a:lnTo>
                    <a:lnTo>
                      <a:pt x="46" y="108"/>
                    </a:lnTo>
                    <a:lnTo>
                      <a:pt x="44" y="109"/>
                    </a:lnTo>
                    <a:lnTo>
                      <a:pt x="43" y="110"/>
                    </a:lnTo>
                    <a:lnTo>
                      <a:pt x="41" y="111"/>
                    </a:lnTo>
                    <a:lnTo>
                      <a:pt x="40" y="112"/>
                    </a:lnTo>
                    <a:lnTo>
                      <a:pt x="38" y="112"/>
                    </a:lnTo>
                    <a:lnTo>
                      <a:pt x="37" y="113"/>
                    </a:lnTo>
                    <a:lnTo>
                      <a:pt x="35" y="113"/>
                    </a:lnTo>
                    <a:lnTo>
                      <a:pt x="34" y="113"/>
                    </a:lnTo>
                    <a:lnTo>
                      <a:pt x="33" y="113"/>
                    </a:lnTo>
                    <a:close/>
                  </a:path>
                </a:pathLst>
              </a:custGeom>
              <a:solidFill>
                <a:srgbClr val="000000"/>
              </a:solidFill>
              <a:ln w="9525">
                <a:noFill/>
                <a:round/>
                <a:headEnd/>
                <a:tailEnd/>
              </a:ln>
            </p:spPr>
            <p:txBody>
              <a:bodyPr/>
              <a:lstStyle/>
              <a:p>
                <a:endParaRPr lang="en-US"/>
              </a:p>
            </p:txBody>
          </p:sp>
          <p:sp>
            <p:nvSpPr>
              <p:cNvPr id="14574" name="Freeform 251"/>
              <p:cNvSpPr>
                <a:spLocks/>
              </p:cNvSpPr>
              <p:nvPr/>
            </p:nvSpPr>
            <p:spPr bwMode="auto">
              <a:xfrm>
                <a:off x="4179" y="2424"/>
                <a:ext cx="7" cy="13"/>
              </a:xfrm>
              <a:custGeom>
                <a:avLst/>
                <a:gdLst>
                  <a:gd name="T0" fmla="*/ 27 w 60"/>
                  <a:gd name="T1" fmla="*/ 102 h 102"/>
                  <a:gd name="T2" fmla="*/ 23 w 60"/>
                  <a:gd name="T3" fmla="*/ 101 h 102"/>
                  <a:gd name="T4" fmla="*/ 18 w 60"/>
                  <a:gd name="T5" fmla="*/ 99 h 102"/>
                  <a:gd name="T6" fmla="*/ 14 w 60"/>
                  <a:gd name="T7" fmla="*/ 95 h 102"/>
                  <a:gd name="T8" fmla="*/ 10 w 60"/>
                  <a:gd name="T9" fmla="*/ 91 h 102"/>
                  <a:gd name="T10" fmla="*/ 7 w 60"/>
                  <a:gd name="T11" fmla="*/ 86 h 102"/>
                  <a:gd name="T12" fmla="*/ 5 w 60"/>
                  <a:gd name="T13" fmla="*/ 80 h 102"/>
                  <a:gd name="T14" fmla="*/ 3 w 60"/>
                  <a:gd name="T15" fmla="*/ 74 h 102"/>
                  <a:gd name="T16" fmla="*/ 1 w 60"/>
                  <a:gd name="T17" fmla="*/ 67 h 102"/>
                  <a:gd name="T18" fmla="*/ 0 w 60"/>
                  <a:gd name="T19" fmla="*/ 59 h 102"/>
                  <a:gd name="T20" fmla="*/ 0 w 60"/>
                  <a:gd name="T21" fmla="*/ 51 h 102"/>
                  <a:gd name="T22" fmla="*/ 0 w 60"/>
                  <a:gd name="T23" fmla="*/ 47 h 102"/>
                  <a:gd name="T24" fmla="*/ 0 w 60"/>
                  <a:gd name="T25" fmla="*/ 39 h 102"/>
                  <a:gd name="T26" fmla="*/ 2 w 60"/>
                  <a:gd name="T27" fmla="*/ 31 h 102"/>
                  <a:gd name="T28" fmla="*/ 4 w 60"/>
                  <a:gd name="T29" fmla="*/ 25 h 102"/>
                  <a:gd name="T30" fmla="*/ 6 w 60"/>
                  <a:gd name="T31" fmla="*/ 19 h 102"/>
                  <a:gd name="T32" fmla="*/ 9 w 60"/>
                  <a:gd name="T33" fmla="*/ 13 h 102"/>
                  <a:gd name="T34" fmla="*/ 13 w 60"/>
                  <a:gd name="T35" fmla="*/ 9 h 102"/>
                  <a:gd name="T36" fmla="*/ 16 w 60"/>
                  <a:gd name="T37" fmla="*/ 5 h 102"/>
                  <a:gd name="T38" fmla="*/ 21 w 60"/>
                  <a:gd name="T39" fmla="*/ 3 h 102"/>
                  <a:gd name="T40" fmla="*/ 25 w 60"/>
                  <a:gd name="T41" fmla="*/ 1 h 102"/>
                  <a:gd name="T42" fmla="*/ 30 w 60"/>
                  <a:gd name="T43" fmla="*/ 0 h 102"/>
                  <a:gd name="T44" fmla="*/ 32 w 60"/>
                  <a:gd name="T45" fmla="*/ 1 h 102"/>
                  <a:gd name="T46" fmla="*/ 37 w 60"/>
                  <a:gd name="T47" fmla="*/ 2 h 102"/>
                  <a:gd name="T48" fmla="*/ 41 w 60"/>
                  <a:gd name="T49" fmla="*/ 4 h 102"/>
                  <a:gd name="T50" fmla="*/ 46 w 60"/>
                  <a:gd name="T51" fmla="*/ 8 h 102"/>
                  <a:gd name="T52" fmla="*/ 49 w 60"/>
                  <a:gd name="T53" fmla="*/ 12 h 102"/>
                  <a:gd name="T54" fmla="*/ 52 w 60"/>
                  <a:gd name="T55" fmla="*/ 18 h 102"/>
                  <a:gd name="T56" fmla="*/ 55 w 60"/>
                  <a:gd name="T57" fmla="*/ 23 h 102"/>
                  <a:gd name="T58" fmla="*/ 57 w 60"/>
                  <a:gd name="T59" fmla="*/ 29 h 102"/>
                  <a:gd name="T60" fmla="*/ 58 w 60"/>
                  <a:gd name="T61" fmla="*/ 36 h 102"/>
                  <a:gd name="T62" fmla="*/ 59 w 60"/>
                  <a:gd name="T63" fmla="*/ 44 h 102"/>
                  <a:gd name="T64" fmla="*/ 60 w 60"/>
                  <a:gd name="T65" fmla="*/ 51 h 102"/>
                  <a:gd name="T66" fmla="*/ 59 w 60"/>
                  <a:gd name="T67" fmla="*/ 56 h 102"/>
                  <a:gd name="T68" fmla="*/ 59 w 60"/>
                  <a:gd name="T69" fmla="*/ 65 h 102"/>
                  <a:gd name="T70" fmla="*/ 57 w 60"/>
                  <a:gd name="T71" fmla="*/ 72 h 102"/>
                  <a:gd name="T72" fmla="*/ 55 w 60"/>
                  <a:gd name="T73" fmla="*/ 78 h 102"/>
                  <a:gd name="T74" fmla="*/ 53 w 60"/>
                  <a:gd name="T75" fmla="*/ 85 h 102"/>
                  <a:gd name="T76" fmla="*/ 50 w 60"/>
                  <a:gd name="T77" fmla="*/ 90 h 102"/>
                  <a:gd name="T78" fmla="*/ 47 w 60"/>
                  <a:gd name="T79" fmla="*/ 94 h 102"/>
                  <a:gd name="T80" fmla="*/ 43 w 60"/>
                  <a:gd name="T81" fmla="*/ 98 h 102"/>
                  <a:gd name="T82" fmla="*/ 38 w 60"/>
                  <a:gd name="T83" fmla="*/ 100 h 102"/>
                  <a:gd name="T84" fmla="*/ 34 w 60"/>
                  <a:gd name="T85" fmla="*/ 102 h 102"/>
                  <a:gd name="T86" fmla="*/ 30 w 60"/>
                  <a:gd name="T87" fmla="*/ 102 h 1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0"/>
                  <a:gd name="T133" fmla="*/ 0 h 102"/>
                  <a:gd name="T134" fmla="*/ 60 w 60"/>
                  <a:gd name="T135" fmla="*/ 102 h 1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0" h="102">
                    <a:moveTo>
                      <a:pt x="30" y="102"/>
                    </a:moveTo>
                    <a:lnTo>
                      <a:pt x="28" y="102"/>
                    </a:lnTo>
                    <a:lnTo>
                      <a:pt x="27" y="102"/>
                    </a:lnTo>
                    <a:lnTo>
                      <a:pt x="25" y="102"/>
                    </a:lnTo>
                    <a:lnTo>
                      <a:pt x="24" y="102"/>
                    </a:lnTo>
                    <a:lnTo>
                      <a:pt x="23" y="101"/>
                    </a:lnTo>
                    <a:lnTo>
                      <a:pt x="21" y="100"/>
                    </a:lnTo>
                    <a:lnTo>
                      <a:pt x="20" y="100"/>
                    </a:lnTo>
                    <a:lnTo>
                      <a:pt x="18" y="99"/>
                    </a:lnTo>
                    <a:lnTo>
                      <a:pt x="16" y="98"/>
                    </a:lnTo>
                    <a:lnTo>
                      <a:pt x="15" y="97"/>
                    </a:lnTo>
                    <a:lnTo>
                      <a:pt x="14" y="95"/>
                    </a:lnTo>
                    <a:lnTo>
                      <a:pt x="13" y="94"/>
                    </a:lnTo>
                    <a:lnTo>
                      <a:pt x="12" y="93"/>
                    </a:lnTo>
                    <a:lnTo>
                      <a:pt x="10" y="91"/>
                    </a:lnTo>
                    <a:lnTo>
                      <a:pt x="9" y="90"/>
                    </a:lnTo>
                    <a:lnTo>
                      <a:pt x="8" y="88"/>
                    </a:lnTo>
                    <a:lnTo>
                      <a:pt x="7" y="86"/>
                    </a:lnTo>
                    <a:lnTo>
                      <a:pt x="6" y="85"/>
                    </a:lnTo>
                    <a:lnTo>
                      <a:pt x="6" y="82"/>
                    </a:lnTo>
                    <a:lnTo>
                      <a:pt x="5" y="80"/>
                    </a:lnTo>
                    <a:lnTo>
                      <a:pt x="4" y="78"/>
                    </a:lnTo>
                    <a:lnTo>
                      <a:pt x="3" y="76"/>
                    </a:lnTo>
                    <a:lnTo>
                      <a:pt x="3" y="74"/>
                    </a:lnTo>
                    <a:lnTo>
                      <a:pt x="2" y="72"/>
                    </a:lnTo>
                    <a:lnTo>
                      <a:pt x="1" y="69"/>
                    </a:lnTo>
                    <a:lnTo>
                      <a:pt x="1" y="67"/>
                    </a:lnTo>
                    <a:lnTo>
                      <a:pt x="0" y="65"/>
                    </a:lnTo>
                    <a:lnTo>
                      <a:pt x="0" y="62"/>
                    </a:lnTo>
                    <a:lnTo>
                      <a:pt x="0" y="59"/>
                    </a:lnTo>
                    <a:lnTo>
                      <a:pt x="0" y="56"/>
                    </a:lnTo>
                    <a:lnTo>
                      <a:pt x="0" y="54"/>
                    </a:lnTo>
                    <a:lnTo>
                      <a:pt x="0" y="51"/>
                    </a:lnTo>
                    <a:lnTo>
                      <a:pt x="0" y="49"/>
                    </a:lnTo>
                    <a:lnTo>
                      <a:pt x="0" y="47"/>
                    </a:lnTo>
                    <a:lnTo>
                      <a:pt x="0" y="44"/>
                    </a:lnTo>
                    <a:lnTo>
                      <a:pt x="0" y="42"/>
                    </a:lnTo>
                    <a:lnTo>
                      <a:pt x="0" y="39"/>
                    </a:lnTo>
                    <a:lnTo>
                      <a:pt x="1" y="36"/>
                    </a:lnTo>
                    <a:lnTo>
                      <a:pt x="1" y="34"/>
                    </a:lnTo>
                    <a:lnTo>
                      <a:pt x="2" y="31"/>
                    </a:lnTo>
                    <a:lnTo>
                      <a:pt x="3" y="29"/>
                    </a:lnTo>
                    <a:lnTo>
                      <a:pt x="3" y="27"/>
                    </a:lnTo>
                    <a:lnTo>
                      <a:pt x="4" y="25"/>
                    </a:lnTo>
                    <a:lnTo>
                      <a:pt x="5" y="23"/>
                    </a:lnTo>
                    <a:lnTo>
                      <a:pt x="6" y="21"/>
                    </a:lnTo>
                    <a:lnTo>
                      <a:pt x="6" y="19"/>
                    </a:lnTo>
                    <a:lnTo>
                      <a:pt x="7" y="18"/>
                    </a:lnTo>
                    <a:lnTo>
                      <a:pt x="8" y="16"/>
                    </a:lnTo>
                    <a:lnTo>
                      <a:pt x="9" y="13"/>
                    </a:lnTo>
                    <a:lnTo>
                      <a:pt x="10" y="12"/>
                    </a:lnTo>
                    <a:lnTo>
                      <a:pt x="12" y="10"/>
                    </a:lnTo>
                    <a:lnTo>
                      <a:pt x="13" y="9"/>
                    </a:lnTo>
                    <a:lnTo>
                      <a:pt x="14" y="8"/>
                    </a:lnTo>
                    <a:lnTo>
                      <a:pt x="15" y="6"/>
                    </a:lnTo>
                    <a:lnTo>
                      <a:pt x="16" y="5"/>
                    </a:lnTo>
                    <a:lnTo>
                      <a:pt x="18" y="4"/>
                    </a:lnTo>
                    <a:lnTo>
                      <a:pt x="20" y="3"/>
                    </a:lnTo>
                    <a:lnTo>
                      <a:pt x="21" y="3"/>
                    </a:lnTo>
                    <a:lnTo>
                      <a:pt x="23" y="2"/>
                    </a:lnTo>
                    <a:lnTo>
                      <a:pt x="24" y="1"/>
                    </a:lnTo>
                    <a:lnTo>
                      <a:pt x="25" y="1"/>
                    </a:lnTo>
                    <a:lnTo>
                      <a:pt x="27" y="1"/>
                    </a:lnTo>
                    <a:lnTo>
                      <a:pt x="28" y="1"/>
                    </a:lnTo>
                    <a:lnTo>
                      <a:pt x="30" y="0"/>
                    </a:lnTo>
                    <a:lnTo>
                      <a:pt x="31" y="1"/>
                    </a:lnTo>
                    <a:lnTo>
                      <a:pt x="32" y="1"/>
                    </a:lnTo>
                    <a:lnTo>
                      <a:pt x="34" y="1"/>
                    </a:lnTo>
                    <a:lnTo>
                      <a:pt x="35" y="1"/>
                    </a:lnTo>
                    <a:lnTo>
                      <a:pt x="37" y="2"/>
                    </a:lnTo>
                    <a:lnTo>
                      <a:pt x="38" y="3"/>
                    </a:lnTo>
                    <a:lnTo>
                      <a:pt x="39" y="3"/>
                    </a:lnTo>
                    <a:lnTo>
                      <a:pt x="41" y="4"/>
                    </a:lnTo>
                    <a:lnTo>
                      <a:pt x="43" y="5"/>
                    </a:lnTo>
                    <a:lnTo>
                      <a:pt x="44" y="6"/>
                    </a:lnTo>
                    <a:lnTo>
                      <a:pt x="46" y="8"/>
                    </a:lnTo>
                    <a:lnTo>
                      <a:pt x="47" y="9"/>
                    </a:lnTo>
                    <a:lnTo>
                      <a:pt x="48" y="10"/>
                    </a:lnTo>
                    <a:lnTo>
                      <a:pt x="49" y="12"/>
                    </a:lnTo>
                    <a:lnTo>
                      <a:pt x="50" y="13"/>
                    </a:lnTo>
                    <a:lnTo>
                      <a:pt x="51" y="16"/>
                    </a:lnTo>
                    <a:lnTo>
                      <a:pt x="52" y="18"/>
                    </a:lnTo>
                    <a:lnTo>
                      <a:pt x="53" y="19"/>
                    </a:lnTo>
                    <a:lnTo>
                      <a:pt x="54" y="21"/>
                    </a:lnTo>
                    <a:lnTo>
                      <a:pt x="55" y="23"/>
                    </a:lnTo>
                    <a:lnTo>
                      <a:pt x="55" y="25"/>
                    </a:lnTo>
                    <a:lnTo>
                      <a:pt x="56" y="27"/>
                    </a:lnTo>
                    <a:lnTo>
                      <a:pt x="57" y="29"/>
                    </a:lnTo>
                    <a:lnTo>
                      <a:pt x="57" y="31"/>
                    </a:lnTo>
                    <a:lnTo>
                      <a:pt x="58" y="34"/>
                    </a:lnTo>
                    <a:lnTo>
                      <a:pt x="58" y="36"/>
                    </a:lnTo>
                    <a:lnTo>
                      <a:pt x="59" y="39"/>
                    </a:lnTo>
                    <a:lnTo>
                      <a:pt x="59" y="42"/>
                    </a:lnTo>
                    <a:lnTo>
                      <a:pt x="59" y="44"/>
                    </a:lnTo>
                    <a:lnTo>
                      <a:pt x="59" y="47"/>
                    </a:lnTo>
                    <a:lnTo>
                      <a:pt x="59" y="49"/>
                    </a:lnTo>
                    <a:lnTo>
                      <a:pt x="60" y="51"/>
                    </a:lnTo>
                    <a:lnTo>
                      <a:pt x="59" y="54"/>
                    </a:lnTo>
                    <a:lnTo>
                      <a:pt x="59" y="56"/>
                    </a:lnTo>
                    <a:lnTo>
                      <a:pt x="59" y="59"/>
                    </a:lnTo>
                    <a:lnTo>
                      <a:pt x="59" y="62"/>
                    </a:lnTo>
                    <a:lnTo>
                      <a:pt x="59" y="65"/>
                    </a:lnTo>
                    <a:lnTo>
                      <a:pt x="58" y="67"/>
                    </a:lnTo>
                    <a:lnTo>
                      <a:pt x="58" y="69"/>
                    </a:lnTo>
                    <a:lnTo>
                      <a:pt x="57" y="72"/>
                    </a:lnTo>
                    <a:lnTo>
                      <a:pt x="57" y="74"/>
                    </a:lnTo>
                    <a:lnTo>
                      <a:pt x="56" y="76"/>
                    </a:lnTo>
                    <a:lnTo>
                      <a:pt x="55" y="78"/>
                    </a:lnTo>
                    <a:lnTo>
                      <a:pt x="55" y="80"/>
                    </a:lnTo>
                    <a:lnTo>
                      <a:pt x="54" y="82"/>
                    </a:lnTo>
                    <a:lnTo>
                      <a:pt x="53" y="85"/>
                    </a:lnTo>
                    <a:lnTo>
                      <a:pt x="52" y="86"/>
                    </a:lnTo>
                    <a:lnTo>
                      <a:pt x="51" y="88"/>
                    </a:lnTo>
                    <a:lnTo>
                      <a:pt x="50" y="90"/>
                    </a:lnTo>
                    <a:lnTo>
                      <a:pt x="49" y="91"/>
                    </a:lnTo>
                    <a:lnTo>
                      <a:pt x="48" y="93"/>
                    </a:lnTo>
                    <a:lnTo>
                      <a:pt x="47" y="94"/>
                    </a:lnTo>
                    <a:lnTo>
                      <a:pt x="46" y="95"/>
                    </a:lnTo>
                    <a:lnTo>
                      <a:pt x="44" y="97"/>
                    </a:lnTo>
                    <a:lnTo>
                      <a:pt x="43" y="98"/>
                    </a:lnTo>
                    <a:lnTo>
                      <a:pt x="41" y="99"/>
                    </a:lnTo>
                    <a:lnTo>
                      <a:pt x="39" y="100"/>
                    </a:lnTo>
                    <a:lnTo>
                      <a:pt x="38" y="100"/>
                    </a:lnTo>
                    <a:lnTo>
                      <a:pt x="37" y="101"/>
                    </a:lnTo>
                    <a:lnTo>
                      <a:pt x="35" y="102"/>
                    </a:lnTo>
                    <a:lnTo>
                      <a:pt x="34" y="102"/>
                    </a:lnTo>
                    <a:lnTo>
                      <a:pt x="32" y="102"/>
                    </a:lnTo>
                    <a:lnTo>
                      <a:pt x="31" y="102"/>
                    </a:lnTo>
                    <a:lnTo>
                      <a:pt x="30" y="102"/>
                    </a:lnTo>
                    <a:close/>
                  </a:path>
                </a:pathLst>
              </a:custGeom>
              <a:solidFill>
                <a:srgbClr val="000000"/>
              </a:solidFill>
              <a:ln w="9525">
                <a:noFill/>
                <a:round/>
                <a:headEnd/>
                <a:tailEnd/>
              </a:ln>
            </p:spPr>
            <p:txBody>
              <a:bodyPr/>
              <a:lstStyle/>
              <a:p>
                <a:endParaRPr lang="en-US"/>
              </a:p>
            </p:txBody>
          </p:sp>
          <p:sp>
            <p:nvSpPr>
              <p:cNvPr id="14575" name="Freeform 252"/>
              <p:cNvSpPr>
                <a:spLocks/>
              </p:cNvSpPr>
              <p:nvPr/>
            </p:nvSpPr>
            <p:spPr bwMode="auto">
              <a:xfrm>
                <a:off x="4117" y="2449"/>
                <a:ext cx="21" cy="11"/>
              </a:xfrm>
              <a:custGeom>
                <a:avLst/>
                <a:gdLst>
                  <a:gd name="T0" fmla="*/ 170 w 170"/>
                  <a:gd name="T1" fmla="*/ 65 h 82"/>
                  <a:gd name="T2" fmla="*/ 0 w 170"/>
                  <a:gd name="T3" fmla="*/ 82 h 82"/>
                  <a:gd name="T4" fmla="*/ 59 w 170"/>
                  <a:gd name="T5" fmla="*/ 0 h 82"/>
                  <a:gd name="T6" fmla="*/ 170 w 170"/>
                  <a:gd name="T7" fmla="*/ 65 h 82"/>
                  <a:gd name="T8" fmla="*/ 170 w 170"/>
                  <a:gd name="T9" fmla="*/ 65 h 82"/>
                  <a:gd name="T10" fmla="*/ 0 60000 65536"/>
                  <a:gd name="T11" fmla="*/ 0 60000 65536"/>
                  <a:gd name="T12" fmla="*/ 0 60000 65536"/>
                  <a:gd name="T13" fmla="*/ 0 60000 65536"/>
                  <a:gd name="T14" fmla="*/ 0 60000 65536"/>
                  <a:gd name="T15" fmla="*/ 0 w 170"/>
                  <a:gd name="T16" fmla="*/ 0 h 82"/>
                  <a:gd name="T17" fmla="*/ 170 w 170"/>
                  <a:gd name="T18" fmla="*/ 82 h 82"/>
                </a:gdLst>
                <a:ahLst/>
                <a:cxnLst>
                  <a:cxn ang="T10">
                    <a:pos x="T0" y="T1"/>
                  </a:cxn>
                  <a:cxn ang="T11">
                    <a:pos x="T2" y="T3"/>
                  </a:cxn>
                  <a:cxn ang="T12">
                    <a:pos x="T4" y="T5"/>
                  </a:cxn>
                  <a:cxn ang="T13">
                    <a:pos x="T6" y="T7"/>
                  </a:cxn>
                  <a:cxn ang="T14">
                    <a:pos x="T8" y="T9"/>
                  </a:cxn>
                </a:cxnLst>
                <a:rect l="T15" t="T16" r="T17" b="T18"/>
                <a:pathLst>
                  <a:path w="170" h="82">
                    <a:moveTo>
                      <a:pt x="170" y="65"/>
                    </a:moveTo>
                    <a:lnTo>
                      <a:pt x="0" y="82"/>
                    </a:lnTo>
                    <a:lnTo>
                      <a:pt x="59" y="0"/>
                    </a:lnTo>
                    <a:lnTo>
                      <a:pt x="170" y="65"/>
                    </a:lnTo>
                    <a:close/>
                  </a:path>
                </a:pathLst>
              </a:custGeom>
              <a:solidFill>
                <a:srgbClr val="383838"/>
              </a:solidFill>
              <a:ln w="9525">
                <a:noFill/>
                <a:round/>
                <a:headEnd/>
                <a:tailEnd/>
              </a:ln>
            </p:spPr>
            <p:txBody>
              <a:bodyPr/>
              <a:lstStyle/>
              <a:p>
                <a:endParaRPr lang="en-US"/>
              </a:p>
            </p:txBody>
          </p:sp>
          <p:sp>
            <p:nvSpPr>
              <p:cNvPr id="14576" name="Freeform 253"/>
              <p:cNvSpPr>
                <a:spLocks/>
              </p:cNvSpPr>
              <p:nvPr/>
            </p:nvSpPr>
            <p:spPr bwMode="auto">
              <a:xfrm>
                <a:off x="4122" y="2407"/>
                <a:ext cx="31" cy="51"/>
              </a:xfrm>
              <a:custGeom>
                <a:avLst/>
                <a:gdLst>
                  <a:gd name="T0" fmla="*/ 113 w 253"/>
                  <a:gd name="T1" fmla="*/ 401 h 402"/>
                  <a:gd name="T2" fmla="*/ 94 w 253"/>
                  <a:gd name="T3" fmla="*/ 396 h 402"/>
                  <a:gd name="T4" fmla="*/ 77 w 253"/>
                  <a:gd name="T5" fmla="*/ 387 h 402"/>
                  <a:gd name="T6" fmla="*/ 61 w 253"/>
                  <a:gd name="T7" fmla="*/ 373 h 402"/>
                  <a:gd name="T8" fmla="*/ 45 w 253"/>
                  <a:gd name="T9" fmla="*/ 356 h 402"/>
                  <a:gd name="T10" fmla="*/ 33 w 253"/>
                  <a:gd name="T11" fmla="*/ 337 h 402"/>
                  <a:gd name="T12" fmla="*/ 21 w 253"/>
                  <a:gd name="T13" fmla="*/ 314 h 402"/>
                  <a:gd name="T14" fmla="*/ 12 w 253"/>
                  <a:gd name="T15" fmla="*/ 289 h 402"/>
                  <a:gd name="T16" fmla="*/ 5 w 253"/>
                  <a:gd name="T17" fmla="*/ 261 h 402"/>
                  <a:gd name="T18" fmla="*/ 1 w 253"/>
                  <a:gd name="T19" fmla="*/ 232 h 402"/>
                  <a:gd name="T20" fmla="*/ 0 w 253"/>
                  <a:gd name="T21" fmla="*/ 202 h 402"/>
                  <a:gd name="T22" fmla="*/ 0 w 253"/>
                  <a:gd name="T23" fmla="*/ 182 h 402"/>
                  <a:gd name="T24" fmla="*/ 3 w 253"/>
                  <a:gd name="T25" fmla="*/ 152 h 402"/>
                  <a:gd name="T26" fmla="*/ 10 w 253"/>
                  <a:gd name="T27" fmla="*/ 124 h 402"/>
                  <a:gd name="T28" fmla="*/ 18 w 253"/>
                  <a:gd name="T29" fmla="*/ 98 h 402"/>
                  <a:gd name="T30" fmla="*/ 28 w 253"/>
                  <a:gd name="T31" fmla="*/ 74 h 402"/>
                  <a:gd name="T32" fmla="*/ 41 w 253"/>
                  <a:gd name="T33" fmla="*/ 53 h 402"/>
                  <a:gd name="T34" fmla="*/ 56 w 253"/>
                  <a:gd name="T35" fmla="*/ 36 h 402"/>
                  <a:gd name="T36" fmla="*/ 71 w 253"/>
                  <a:gd name="T37" fmla="*/ 21 h 402"/>
                  <a:gd name="T38" fmla="*/ 88 w 253"/>
                  <a:gd name="T39" fmla="*/ 10 h 402"/>
                  <a:gd name="T40" fmla="*/ 107 w 253"/>
                  <a:gd name="T41" fmla="*/ 3 h 402"/>
                  <a:gd name="T42" fmla="*/ 127 w 253"/>
                  <a:gd name="T43" fmla="*/ 0 h 402"/>
                  <a:gd name="T44" fmla="*/ 139 w 253"/>
                  <a:gd name="T45" fmla="*/ 2 h 402"/>
                  <a:gd name="T46" fmla="*/ 158 w 253"/>
                  <a:gd name="T47" fmla="*/ 7 h 402"/>
                  <a:gd name="T48" fmla="*/ 176 w 253"/>
                  <a:gd name="T49" fmla="*/ 17 h 402"/>
                  <a:gd name="T50" fmla="*/ 192 w 253"/>
                  <a:gd name="T51" fmla="*/ 30 h 402"/>
                  <a:gd name="T52" fmla="*/ 207 w 253"/>
                  <a:gd name="T53" fmla="*/ 47 h 402"/>
                  <a:gd name="T54" fmla="*/ 220 w 253"/>
                  <a:gd name="T55" fmla="*/ 67 h 402"/>
                  <a:gd name="T56" fmla="*/ 231 w 253"/>
                  <a:gd name="T57" fmla="*/ 90 h 402"/>
                  <a:gd name="T58" fmla="*/ 241 w 253"/>
                  <a:gd name="T59" fmla="*/ 115 h 402"/>
                  <a:gd name="T60" fmla="*/ 247 w 253"/>
                  <a:gd name="T61" fmla="*/ 142 h 402"/>
                  <a:gd name="T62" fmla="*/ 251 w 253"/>
                  <a:gd name="T63" fmla="*/ 172 h 402"/>
                  <a:gd name="T64" fmla="*/ 253 w 253"/>
                  <a:gd name="T65" fmla="*/ 202 h 402"/>
                  <a:gd name="T66" fmla="*/ 252 w 253"/>
                  <a:gd name="T67" fmla="*/ 223 h 402"/>
                  <a:gd name="T68" fmla="*/ 249 w 253"/>
                  <a:gd name="T69" fmla="*/ 252 h 402"/>
                  <a:gd name="T70" fmla="*/ 243 w 253"/>
                  <a:gd name="T71" fmla="*/ 280 h 402"/>
                  <a:gd name="T72" fmla="*/ 235 w 253"/>
                  <a:gd name="T73" fmla="*/ 306 h 402"/>
                  <a:gd name="T74" fmla="*/ 224 w 253"/>
                  <a:gd name="T75" fmla="*/ 329 h 402"/>
                  <a:gd name="T76" fmla="*/ 212 w 253"/>
                  <a:gd name="T77" fmla="*/ 350 h 402"/>
                  <a:gd name="T78" fmla="*/ 197 w 253"/>
                  <a:gd name="T79" fmla="*/ 368 h 402"/>
                  <a:gd name="T80" fmla="*/ 181 w 253"/>
                  <a:gd name="T81" fmla="*/ 383 h 402"/>
                  <a:gd name="T82" fmla="*/ 164 w 253"/>
                  <a:gd name="T83" fmla="*/ 394 h 402"/>
                  <a:gd name="T84" fmla="*/ 146 w 253"/>
                  <a:gd name="T85" fmla="*/ 400 h 402"/>
                  <a:gd name="T86" fmla="*/ 127 w 253"/>
                  <a:gd name="T87" fmla="*/ 402 h 4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3"/>
                  <a:gd name="T133" fmla="*/ 0 h 402"/>
                  <a:gd name="T134" fmla="*/ 253 w 253"/>
                  <a:gd name="T135" fmla="*/ 402 h 4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3" h="402">
                    <a:moveTo>
                      <a:pt x="127" y="402"/>
                    </a:moveTo>
                    <a:lnTo>
                      <a:pt x="119" y="402"/>
                    </a:lnTo>
                    <a:lnTo>
                      <a:pt x="113" y="401"/>
                    </a:lnTo>
                    <a:lnTo>
                      <a:pt x="107" y="400"/>
                    </a:lnTo>
                    <a:lnTo>
                      <a:pt x="101" y="399"/>
                    </a:lnTo>
                    <a:lnTo>
                      <a:pt x="94" y="396"/>
                    </a:lnTo>
                    <a:lnTo>
                      <a:pt x="88" y="394"/>
                    </a:lnTo>
                    <a:lnTo>
                      <a:pt x="83" y="391"/>
                    </a:lnTo>
                    <a:lnTo>
                      <a:pt x="77" y="387"/>
                    </a:lnTo>
                    <a:lnTo>
                      <a:pt x="71" y="383"/>
                    </a:lnTo>
                    <a:lnTo>
                      <a:pt x="66" y="378"/>
                    </a:lnTo>
                    <a:lnTo>
                      <a:pt x="61" y="373"/>
                    </a:lnTo>
                    <a:lnTo>
                      <a:pt x="56" y="368"/>
                    </a:lnTo>
                    <a:lnTo>
                      <a:pt x="50" y="363"/>
                    </a:lnTo>
                    <a:lnTo>
                      <a:pt x="45" y="356"/>
                    </a:lnTo>
                    <a:lnTo>
                      <a:pt x="41" y="350"/>
                    </a:lnTo>
                    <a:lnTo>
                      <a:pt x="37" y="344"/>
                    </a:lnTo>
                    <a:lnTo>
                      <a:pt x="33" y="337"/>
                    </a:lnTo>
                    <a:lnTo>
                      <a:pt x="28" y="329"/>
                    </a:lnTo>
                    <a:lnTo>
                      <a:pt x="24" y="322"/>
                    </a:lnTo>
                    <a:lnTo>
                      <a:pt x="21" y="314"/>
                    </a:lnTo>
                    <a:lnTo>
                      <a:pt x="18" y="306"/>
                    </a:lnTo>
                    <a:lnTo>
                      <a:pt x="15" y="298"/>
                    </a:lnTo>
                    <a:lnTo>
                      <a:pt x="12" y="289"/>
                    </a:lnTo>
                    <a:lnTo>
                      <a:pt x="10" y="280"/>
                    </a:lnTo>
                    <a:lnTo>
                      <a:pt x="7" y="271"/>
                    </a:lnTo>
                    <a:lnTo>
                      <a:pt x="5" y="261"/>
                    </a:lnTo>
                    <a:lnTo>
                      <a:pt x="3" y="252"/>
                    </a:lnTo>
                    <a:lnTo>
                      <a:pt x="2" y="243"/>
                    </a:lnTo>
                    <a:lnTo>
                      <a:pt x="1" y="232"/>
                    </a:lnTo>
                    <a:lnTo>
                      <a:pt x="0" y="223"/>
                    </a:lnTo>
                    <a:lnTo>
                      <a:pt x="0" y="212"/>
                    </a:lnTo>
                    <a:lnTo>
                      <a:pt x="0" y="202"/>
                    </a:lnTo>
                    <a:lnTo>
                      <a:pt x="0" y="192"/>
                    </a:lnTo>
                    <a:lnTo>
                      <a:pt x="0" y="182"/>
                    </a:lnTo>
                    <a:lnTo>
                      <a:pt x="1" y="172"/>
                    </a:lnTo>
                    <a:lnTo>
                      <a:pt x="2" y="162"/>
                    </a:lnTo>
                    <a:lnTo>
                      <a:pt x="3" y="152"/>
                    </a:lnTo>
                    <a:lnTo>
                      <a:pt x="5" y="142"/>
                    </a:lnTo>
                    <a:lnTo>
                      <a:pt x="7" y="133"/>
                    </a:lnTo>
                    <a:lnTo>
                      <a:pt x="10" y="124"/>
                    </a:lnTo>
                    <a:lnTo>
                      <a:pt x="12" y="115"/>
                    </a:lnTo>
                    <a:lnTo>
                      <a:pt x="15" y="107"/>
                    </a:lnTo>
                    <a:lnTo>
                      <a:pt x="18" y="98"/>
                    </a:lnTo>
                    <a:lnTo>
                      <a:pt x="21" y="90"/>
                    </a:lnTo>
                    <a:lnTo>
                      <a:pt x="24" y="82"/>
                    </a:lnTo>
                    <a:lnTo>
                      <a:pt x="28" y="74"/>
                    </a:lnTo>
                    <a:lnTo>
                      <a:pt x="33" y="67"/>
                    </a:lnTo>
                    <a:lnTo>
                      <a:pt x="37" y="60"/>
                    </a:lnTo>
                    <a:lnTo>
                      <a:pt x="41" y="53"/>
                    </a:lnTo>
                    <a:lnTo>
                      <a:pt x="45" y="47"/>
                    </a:lnTo>
                    <a:lnTo>
                      <a:pt x="50" y="41"/>
                    </a:lnTo>
                    <a:lnTo>
                      <a:pt x="56" y="36"/>
                    </a:lnTo>
                    <a:lnTo>
                      <a:pt x="61" y="30"/>
                    </a:lnTo>
                    <a:lnTo>
                      <a:pt x="66" y="25"/>
                    </a:lnTo>
                    <a:lnTo>
                      <a:pt x="71" y="21"/>
                    </a:lnTo>
                    <a:lnTo>
                      <a:pt x="77" y="17"/>
                    </a:lnTo>
                    <a:lnTo>
                      <a:pt x="83" y="13"/>
                    </a:lnTo>
                    <a:lnTo>
                      <a:pt x="88" y="10"/>
                    </a:lnTo>
                    <a:lnTo>
                      <a:pt x="94" y="7"/>
                    </a:lnTo>
                    <a:lnTo>
                      <a:pt x="101" y="4"/>
                    </a:lnTo>
                    <a:lnTo>
                      <a:pt x="107" y="3"/>
                    </a:lnTo>
                    <a:lnTo>
                      <a:pt x="113" y="2"/>
                    </a:lnTo>
                    <a:lnTo>
                      <a:pt x="119" y="1"/>
                    </a:lnTo>
                    <a:lnTo>
                      <a:pt x="127" y="0"/>
                    </a:lnTo>
                    <a:lnTo>
                      <a:pt x="133" y="1"/>
                    </a:lnTo>
                    <a:lnTo>
                      <a:pt x="139" y="2"/>
                    </a:lnTo>
                    <a:lnTo>
                      <a:pt x="146" y="3"/>
                    </a:lnTo>
                    <a:lnTo>
                      <a:pt x="152" y="4"/>
                    </a:lnTo>
                    <a:lnTo>
                      <a:pt x="158" y="7"/>
                    </a:lnTo>
                    <a:lnTo>
                      <a:pt x="164" y="10"/>
                    </a:lnTo>
                    <a:lnTo>
                      <a:pt x="170" y="13"/>
                    </a:lnTo>
                    <a:lnTo>
                      <a:pt x="176" y="17"/>
                    </a:lnTo>
                    <a:lnTo>
                      <a:pt x="181" y="21"/>
                    </a:lnTo>
                    <a:lnTo>
                      <a:pt x="186" y="25"/>
                    </a:lnTo>
                    <a:lnTo>
                      <a:pt x="192" y="30"/>
                    </a:lnTo>
                    <a:lnTo>
                      <a:pt x="197" y="36"/>
                    </a:lnTo>
                    <a:lnTo>
                      <a:pt x="202" y="41"/>
                    </a:lnTo>
                    <a:lnTo>
                      <a:pt x="207" y="47"/>
                    </a:lnTo>
                    <a:lnTo>
                      <a:pt x="212" y="53"/>
                    </a:lnTo>
                    <a:lnTo>
                      <a:pt x="216" y="60"/>
                    </a:lnTo>
                    <a:lnTo>
                      <a:pt x="220" y="67"/>
                    </a:lnTo>
                    <a:lnTo>
                      <a:pt x="224" y="74"/>
                    </a:lnTo>
                    <a:lnTo>
                      <a:pt x="228" y="82"/>
                    </a:lnTo>
                    <a:lnTo>
                      <a:pt x="231" y="90"/>
                    </a:lnTo>
                    <a:lnTo>
                      <a:pt x="235" y="98"/>
                    </a:lnTo>
                    <a:lnTo>
                      <a:pt x="238" y="107"/>
                    </a:lnTo>
                    <a:lnTo>
                      <a:pt x="241" y="115"/>
                    </a:lnTo>
                    <a:lnTo>
                      <a:pt x="243" y="124"/>
                    </a:lnTo>
                    <a:lnTo>
                      <a:pt x="245" y="133"/>
                    </a:lnTo>
                    <a:lnTo>
                      <a:pt x="247" y="142"/>
                    </a:lnTo>
                    <a:lnTo>
                      <a:pt x="249" y="152"/>
                    </a:lnTo>
                    <a:lnTo>
                      <a:pt x="250" y="162"/>
                    </a:lnTo>
                    <a:lnTo>
                      <a:pt x="251" y="172"/>
                    </a:lnTo>
                    <a:lnTo>
                      <a:pt x="252" y="182"/>
                    </a:lnTo>
                    <a:lnTo>
                      <a:pt x="252" y="192"/>
                    </a:lnTo>
                    <a:lnTo>
                      <a:pt x="253" y="202"/>
                    </a:lnTo>
                    <a:lnTo>
                      <a:pt x="252" y="212"/>
                    </a:lnTo>
                    <a:lnTo>
                      <a:pt x="252" y="223"/>
                    </a:lnTo>
                    <a:lnTo>
                      <a:pt x="251" y="232"/>
                    </a:lnTo>
                    <a:lnTo>
                      <a:pt x="250" y="243"/>
                    </a:lnTo>
                    <a:lnTo>
                      <a:pt x="249" y="252"/>
                    </a:lnTo>
                    <a:lnTo>
                      <a:pt x="247" y="261"/>
                    </a:lnTo>
                    <a:lnTo>
                      <a:pt x="245" y="271"/>
                    </a:lnTo>
                    <a:lnTo>
                      <a:pt x="243" y="280"/>
                    </a:lnTo>
                    <a:lnTo>
                      <a:pt x="241" y="289"/>
                    </a:lnTo>
                    <a:lnTo>
                      <a:pt x="238" y="298"/>
                    </a:lnTo>
                    <a:lnTo>
                      <a:pt x="235" y="306"/>
                    </a:lnTo>
                    <a:lnTo>
                      <a:pt x="231" y="314"/>
                    </a:lnTo>
                    <a:lnTo>
                      <a:pt x="228" y="322"/>
                    </a:lnTo>
                    <a:lnTo>
                      <a:pt x="224" y="329"/>
                    </a:lnTo>
                    <a:lnTo>
                      <a:pt x="220" y="337"/>
                    </a:lnTo>
                    <a:lnTo>
                      <a:pt x="216" y="344"/>
                    </a:lnTo>
                    <a:lnTo>
                      <a:pt x="212" y="350"/>
                    </a:lnTo>
                    <a:lnTo>
                      <a:pt x="207" y="356"/>
                    </a:lnTo>
                    <a:lnTo>
                      <a:pt x="202" y="363"/>
                    </a:lnTo>
                    <a:lnTo>
                      <a:pt x="197" y="368"/>
                    </a:lnTo>
                    <a:lnTo>
                      <a:pt x="192" y="373"/>
                    </a:lnTo>
                    <a:lnTo>
                      <a:pt x="186" y="378"/>
                    </a:lnTo>
                    <a:lnTo>
                      <a:pt x="181" y="383"/>
                    </a:lnTo>
                    <a:lnTo>
                      <a:pt x="176" y="387"/>
                    </a:lnTo>
                    <a:lnTo>
                      <a:pt x="170" y="391"/>
                    </a:lnTo>
                    <a:lnTo>
                      <a:pt x="164" y="394"/>
                    </a:lnTo>
                    <a:lnTo>
                      <a:pt x="158" y="396"/>
                    </a:lnTo>
                    <a:lnTo>
                      <a:pt x="152" y="399"/>
                    </a:lnTo>
                    <a:lnTo>
                      <a:pt x="146" y="400"/>
                    </a:lnTo>
                    <a:lnTo>
                      <a:pt x="139" y="401"/>
                    </a:lnTo>
                    <a:lnTo>
                      <a:pt x="133" y="402"/>
                    </a:lnTo>
                    <a:lnTo>
                      <a:pt x="127" y="402"/>
                    </a:lnTo>
                    <a:close/>
                  </a:path>
                </a:pathLst>
              </a:custGeom>
              <a:solidFill>
                <a:srgbClr val="000000"/>
              </a:solidFill>
              <a:ln w="9525">
                <a:noFill/>
                <a:round/>
                <a:headEnd/>
                <a:tailEnd/>
              </a:ln>
            </p:spPr>
            <p:txBody>
              <a:bodyPr/>
              <a:lstStyle/>
              <a:p>
                <a:endParaRPr lang="en-US"/>
              </a:p>
            </p:txBody>
          </p:sp>
          <p:sp>
            <p:nvSpPr>
              <p:cNvPr id="14577" name="Freeform 254"/>
              <p:cNvSpPr>
                <a:spLocks/>
              </p:cNvSpPr>
              <p:nvPr/>
            </p:nvSpPr>
            <p:spPr bwMode="auto">
              <a:xfrm>
                <a:off x="4128" y="2406"/>
                <a:ext cx="9" cy="7"/>
              </a:xfrm>
              <a:custGeom>
                <a:avLst/>
                <a:gdLst>
                  <a:gd name="T0" fmla="*/ 73 w 73"/>
                  <a:gd name="T1" fmla="*/ 9 h 54"/>
                  <a:gd name="T2" fmla="*/ 0 w 73"/>
                  <a:gd name="T3" fmla="*/ 0 h 54"/>
                  <a:gd name="T4" fmla="*/ 69 w 73"/>
                  <a:gd name="T5" fmla="*/ 54 h 54"/>
                  <a:gd name="T6" fmla="*/ 73 w 73"/>
                  <a:gd name="T7" fmla="*/ 9 h 54"/>
                  <a:gd name="T8" fmla="*/ 73 w 73"/>
                  <a:gd name="T9" fmla="*/ 9 h 54"/>
                  <a:gd name="T10" fmla="*/ 0 60000 65536"/>
                  <a:gd name="T11" fmla="*/ 0 60000 65536"/>
                  <a:gd name="T12" fmla="*/ 0 60000 65536"/>
                  <a:gd name="T13" fmla="*/ 0 60000 65536"/>
                  <a:gd name="T14" fmla="*/ 0 60000 65536"/>
                  <a:gd name="T15" fmla="*/ 0 w 73"/>
                  <a:gd name="T16" fmla="*/ 0 h 54"/>
                  <a:gd name="T17" fmla="*/ 73 w 73"/>
                  <a:gd name="T18" fmla="*/ 54 h 54"/>
                </a:gdLst>
                <a:ahLst/>
                <a:cxnLst>
                  <a:cxn ang="T10">
                    <a:pos x="T0" y="T1"/>
                  </a:cxn>
                  <a:cxn ang="T11">
                    <a:pos x="T2" y="T3"/>
                  </a:cxn>
                  <a:cxn ang="T12">
                    <a:pos x="T4" y="T5"/>
                  </a:cxn>
                  <a:cxn ang="T13">
                    <a:pos x="T6" y="T7"/>
                  </a:cxn>
                  <a:cxn ang="T14">
                    <a:pos x="T8" y="T9"/>
                  </a:cxn>
                </a:cxnLst>
                <a:rect l="T15" t="T16" r="T17" b="T18"/>
                <a:pathLst>
                  <a:path w="73" h="54">
                    <a:moveTo>
                      <a:pt x="73" y="9"/>
                    </a:moveTo>
                    <a:lnTo>
                      <a:pt x="0" y="0"/>
                    </a:lnTo>
                    <a:lnTo>
                      <a:pt x="69" y="54"/>
                    </a:lnTo>
                    <a:lnTo>
                      <a:pt x="73" y="9"/>
                    </a:lnTo>
                    <a:close/>
                  </a:path>
                </a:pathLst>
              </a:custGeom>
              <a:solidFill>
                <a:srgbClr val="000000"/>
              </a:solidFill>
              <a:ln w="9525">
                <a:noFill/>
                <a:round/>
                <a:headEnd/>
                <a:tailEnd/>
              </a:ln>
            </p:spPr>
            <p:txBody>
              <a:bodyPr/>
              <a:lstStyle/>
              <a:p>
                <a:endParaRPr lang="en-US"/>
              </a:p>
            </p:txBody>
          </p:sp>
          <p:sp>
            <p:nvSpPr>
              <p:cNvPr id="14578" name="Freeform 255"/>
              <p:cNvSpPr>
                <a:spLocks/>
              </p:cNvSpPr>
              <p:nvPr/>
            </p:nvSpPr>
            <p:spPr bwMode="auto">
              <a:xfrm>
                <a:off x="4111" y="2406"/>
                <a:ext cx="32" cy="52"/>
              </a:xfrm>
              <a:custGeom>
                <a:avLst/>
                <a:gdLst>
                  <a:gd name="T0" fmla="*/ 116 w 258"/>
                  <a:gd name="T1" fmla="*/ 411 h 412"/>
                  <a:gd name="T2" fmla="*/ 97 w 258"/>
                  <a:gd name="T3" fmla="*/ 405 h 412"/>
                  <a:gd name="T4" fmla="*/ 79 w 258"/>
                  <a:gd name="T5" fmla="*/ 396 h 412"/>
                  <a:gd name="T6" fmla="*/ 62 w 258"/>
                  <a:gd name="T7" fmla="*/ 382 h 412"/>
                  <a:gd name="T8" fmla="*/ 47 w 258"/>
                  <a:gd name="T9" fmla="*/ 365 h 412"/>
                  <a:gd name="T10" fmla="*/ 34 w 258"/>
                  <a:gd name="T11" fmla="*/ 345 h 412"/>
                  <a:gd name="T12" fmla="*/ 22 w 258"/>
                  <a:gd name="T13" fmla="*/ 321 h 412"/>
                  <a:gd name="T14" fmla="*/ 13 w 258"/>
                  <a:gd name="T15" fmla="*/ 296 h 412"/>
                  <a:gd name="T16" fmla="*/ 6 w 258"/>
                  <a:gd name="T17" fmla="*/ 267 h 412"/>
                  <a:gd name="T18" fmla="*/ 1 w 258"/>
                  <a:gd name="T19" fmla="*/ 237 h 412"/>
                  <a:gd name="T20" fmla="*/ 0 w 258"/>
                  <a:gd name="T21" fmla="*/ 206 h 412"/>
                  <a:gd name="T22" fmla="*/ 0 w 258"/>
                  <a:gd name="T23" fmla="*/ 186 h 412"/>
                  <a:gd name="T24" fmla="*/ 3 w 258"/>
                  <a:gd name="T25" fmla="*/ 156 h 412"/>
                  <a:gd name="T26" fmla="*/ 10 w 258"/>
                  <a:gd name="T27" fmla="*/ 127 h 412"/>
                  <a:gd name="T28" fmla="*/ 19 w 258"/>
                  <a:gd name="T29" fmla="*/ 100 h 412"/>
                  <a:gd name="T30" fmla="*/ 30 w 258"/>
                  <a:gd name="T31" fmla="*/ 76 h 412"/>
                  <a:gd name="T32" fmla="*/ 42 w 258"/>
                  <a:gd name="T33" fmla="*/ 54 h 412"/>
                  <a:gd name="T34" fmla="*/ 57 w 258"/>
                  <a:gd name="T35" fmla="*/ 36 h 412"/>
                  <a:gd name="T36" fmla="*/ 74 w 258"/>
                  <a:gd name="T37" fmla="*/ 21 h 412"/>
                  <a:gd name="T38" fmla="*/ 90 w 258"/>
                  <a:gd name="T39" fmla="*/ 10 h 412"/>
                  <a:gd name="T40" fmla="*/ 109 w 258"/>
                  <a:gd name="T41" fmla="*/ 3 h 412"/>
                  <a:gd name="T42" fmla="*/ 129 w 258"/>
                  <a:gd name="T43" fmla="*/ 0 h 412"/>
                  <a:gd name="T44" fmla="*/ 142 w 258"/>
                  <a:gd name="T45" fmla="*/ 2 h 412"/>
                  <a:gd name="T46" fmla="*/ 161 w 258"/>
                  <a:gd name="T47" fmla="*/ 7 h 412"/>
                  <a:gd name="T48" fmla="*/ 178 w 258"/>
                  <a:gd name="T49" fmla="*/ 17 h 412"/>
                  <a:gd name="T50" fmla="*/ 195 w 258"/>
                  <a:gd name="T51" fmla="*/ 30 h 412"/>
                  <a:gd name="T52" fmla="*/ 210 w 258"/>
                  <a:gd name="T53" fmla="*/ 48 h 412"/>
                  <a:gd name="T54" fmla="*/ 223 w 258"/>
                  <a:gd name="T55" fmla="*/ 69 h 412"/>
                  <a:gd name="T56" fmla="*/ 235 w 258"/>
                  <a:gd name="T57" fmla="*/ 92 h 412"/>
                  <a:gd name="T58" fmla="*/ 244 w 258"/>
                  <a:gd name="T59" fmla="*/ 118 h 412"/>
                  <a:gd name="T60" fmla="*/ 252 w 258"/>
                  <a:gd name="T61" fmla="*/ 146 h 412"/>
                  <a:gd name="T62" fmla="*/ 256 w 258"/>
                  <a:gd name="T63" fmla="*/ 175 h 412"/>
                  <a:gd name="T64" fmla="*/ 258 w 258"/>
                  <a:gd name="T65" fmla="*/ 206 h 412"/>
                  <a:gd name="T66" fmla="*/ 257 w 258"/>
                  <a:gd name="T67" fmla="*/ 228 h 412"/>
                  <a:gd name="T68" fmla="*/ 254 w 258"/>
                  <a:gd name="T69" fmla="*/ 257 h 412"/>
                  <a:gd name="T70" fmla="*/ 247 w 258"/>
                  <a:gd name="T71" fmla="*/ 286 h 412"/>
                  <a:gd name="T72" fmla="*/ 238 w 258"/>
                  <a:gd name="T73" fmla="*/ 312 h 412"/>
                  <a:gd name="T74" fmla="*/ 228 w 258"/>
                  <a:gd name="T75" fmla="*/ 336 h 412"/>
                  <a:gd name="T76" fmla="*/ 215 w 258"/>
                  <a:gd name="T77" fmla="*/ 358 h 412"/>
                  <a:gd name="T78" fmla="*/ 200 w 258"/>
                  <a:gd name="T79" fmla="*/ 377 h 412"/>
                  <a:gd name="T80" fmla="*/ 184 w 258"/>
                  <a:gd name="T81" fmla="*/ 392 h 412"/>
                  <a:gd name="T82" fmla="*/ 167 w 258"/>
                  <a:gd name="T83" fmla="*/ 403 h 412"/>
                  <a:gd name="T84" fmla="*/ 148 w 258"/>
                  <a:gd name="T85" fmla="*/ 409 h 412"/>
                  <a:gd name="T86" fmla="*/ 129 w 258"/>
                  <a:gd name="T87" fmla="*/ 412 h 41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58"/>
                  <a:gd name="T133" fmla="*/ 0 h 412"/>
                  <a:gd name="T134" fmla="*/ 258 w 258"/>
                  <a:gd name="T135" fmla="*/ 412 h 41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58" h="412">
                    <a:moveTo>
                      <a:pt x="129" y="412"/>
                    </a:moveTo>
                    <a:lnTo>
                      <a:pt x="122" y="412"/>
                    </a:lnTo>
                    <a:lnTo>
                      <a:pt x="116" y="411"/>
                    </a:lnTo>
                    <a:lnTo>
                      <a:pt x="109" y="409"/>
                    </a:lnTo>
                    <a:lnTo>
                      <a:pt x="103" y="407"/>
                    </a:lnTo>
                    <a:lnTo>
                      <a:pt x="97" y="405"/>
                    </a:lnTo>
                    <a:lnTo>
                      <a:pt x="90" y="403"/>
                    </a:lnTo>
                    <a:lnTo>
                      <a:pt x="85" y="399"/>
                    </a:lnTo>
                    <a:lnTo>
                      <a:pt x="79" y="396"/>
                    </a:lnTo>
                    <a:lnTo>
                      <a:pt x="74" y="392"/>
                    </a:lnTo>
                    <a:lnTo>
                      <a:pt x="67" y="388"/>
                    </a:lnTo>
                    <a:lnTo>
                      <a:pt x="62" y="382"/>
                    </a:lnTo>
                    <a:lnTo>
                      <a:pt x="57" y="377"/>
                    </a:lnTo>
                    <a:lnTo>
                      <a:pt x="52" y="371"/>
                    </a:lnTo>
                    <a:lnTo>
                      <a:pt x="47" y="365"/>
                    </a:lnTo>
                    <a:lnTo>
                      <a:pt x="42" y="358"/>
                    </a:lnTo>
                    <a:lnTo>
                      <a:pt x="38" y="351"/>
                    </a:lnTo>
                    <a:lnTo>
                      <a:pt x="34" y="345"/>
                    </a:lnTo>
                    <a:lnTo>
                      <a:pt x="30" y="336"/>
                    </a:lnTo>
                    <a:lnTo>
                      <a:pt x="25" y="329"/>
                    </a:lnTo>
                    <a:lnTo>
                      <a:pt x="22" y="321"/>
                    </a:lnTo>
                    <a:lnTo>
                      <a:pt x="19" y="312"/>
                    </a:lnTo>
                    <a:lnTo>
                      <a:pt x="16" y="304"/>
                    </a:lnTo>
                    <a:lnTo>
                      <a:pt x="13" y="296"/>
                    </a:lnTo>
                    <a:lnTo>
                      <a:pt x="10" y="286"/>
                    </a:lnTo>
                    <a:lnTo>
                      <a:pt x="8" y="277"/>
                    </a:lnTo>
                    <a:lnTo>
                      <a:pt x="6" y="267"/>
                    </a:lnTo>
                    <a:lnTo>
                      <a:pt x="3" y="257"/>
                    </a:lnTo>
                    <a:lnTo>
                      <a:pt x="2" y="247"/>
                    </a:lnTo>
                    <a:lnTo>
                      <a:pt x="1" y="237"/>
                    </a:lnTo>
                    <a:lnTo>
                      <a:pt x="0" y="228"/>
                    </a:lnTo>
                    <a:lnTo>
                      <a:pt x="0" y="217"/>
                    </a:lnTo>
                    <a:lnTo>
                      <a:pt x="0" y="206"/>
                    </a:lnTo>
                    <a:lnTo>
                      <a:pt x="0" y="196"/>
                    </a:lnTo>
                    <a:lnTo>
                      <a:pt x="0" y="186"/>
                    </a:lnTo>
                    <a:lnTo>
                      <a:pt x="1" y="175"/>
                    </a:lnTo>
                    <a:lnTo>
                      <a:pt x="2" y="165"/>
                    </a:lnTo>
                    <a:lnTo>
                      <a:pt x="3" y="156"/>
                    </a:lnTo>
                    <a:lnTo>
                      <a:pt x="6" y="146"/>
                    </a:lnTo>
                    <a:lnTo>
                      <a:pt x="8" y="136"/>
                    </a:lnTo>
                    <a:lnTo>
                      <a:pt x="10" y="127"/>
                    </a:lnTo>
                    <a:lnTo>
                      <a:pt x="13" y="118"/>
                    </a:lnTo>
                    <a:lnTo>
                      <a:pt x="16" y="108"/>
                    </a:lnTo>
                    <a:lnTo>
                      <a:pt x="19" y="100"/>
                    </a:lnTo>
                    <a:lnTo>
                      <a:pt x="22" y="92"/>
                    </a:lnTo>
                    <a:lnTo>
                      <a:pt x="25" y="83"/>
                    </a:lnTo>
                    <a:lnTo>
                      <a:pt x="30" y="76"/>
                    </a:lnTo>
                    <a:lnTo>
                      <a:pt x="34" y="69"/>
                    </a:lnTo>
                    <a:lnTo>
                      <a:pt x="38" y="61"/>
                    </a:lnTo>
                    <a:lnTo>
                      <a:pt x="42" y="54"/>
                    </a:lnTo>
                    <a:lnTo>
                      <a:pt x="47" y="48"/>
                    </a:lnTo>
                    <a:lnTo>
                      <a:pt x="52" y="42"/>
                    </a:lnTo>
                    <a:lnTo>
                      <a:pt x="57" y="36"/>
                    </a:lnTo>
                    <a:lnTo>
                      <a:pt x="62" y="30"/>
                    </a:lnTo>
                    <a:lnTo>
                      <a:pt x="67" y="26"/>
                    </a:lnTo>
                    <a:lnTo>
                      <a:pt x="74" y="21"/>
                    </a:lnTo>
                    <a:lnTo>
                      <a:pt x="79" y="17"/>
                    </a:lnTo>
                    <a:lnTo>
                      <a:pt x="85" y="13"/>
                    </a:lnTo>
                    <a:lnTo>
                      <a:pt x="90" y="10"/>
                    </a:lnTo>
                    <a:lnTo>
                      <a:pt x="97" y="7"/>
                    </a:lnTo>
                    <a:lnTo>
                      <a:pt x="103" y="5"/>
                    </a:lnTo>
                    <a:lnTo>
                      <a:pt x="109" y="3"/>
                    </a:lnTo>
                    <a:lnTo>
                      <a:pt x="116" y="2"/>
                    </a:lnTo>
                    <a:lnTo>
                      <a:pt x="122" y="1"/>
                    </a:lnTo>
                    <a:lnTo>
                      <a:pt x="129" y="0"/>
                    </a:lnTo>
                    <a:lnTo>
                      <a:pt x="135" y="1"/>
                    </a:lnTo>
                    <a:lnTo>
                      <a:pt x="142" y="2"/>
                    </a:lnTo>
                    <a:lnTo>
                      <a:pt x="148" y="3"/>
                    </a:lnTo>
                    <a:lnTo>
                      <a:pt x="154" y="5"/>
                    </a:lnTo>
                    <a:lnTo>
                      <a:pt x="161" y="7"/>
                    </a:lnTo>
                    <a:lnTo>
                      <a:pt x="167" y="10"/>
                    </a:lnTo>
                    <a:lnTo>
                      <a:pt x="172" y="13"/>
                    </a:lnTo>
                    <a:lnTo>
                      <a:pt x="178" y="17"/>
                    </a:lnTo>
                    <a:lnTo>
                      <a:pt x="184" y="21"/>
                    </a:lnTo>
                    <a:lnTo>
                      <a:pt x="190" y="26"/>
                    </a:lnTo>
                    <a:lnTo>
                      <a:pt x="195" y="30"/>
                    </a:lnTo>
                    <a:lnTo>
                      <a:pt x="200" y="36"/>
                    </a:lnTo>
                    <a:lnTo>
                      <a:pt x="206" y="42"/>
                    </a:lnTo>
                    <a:lnTo>
                      <a:pt x="210" y="48"/>
                    </a:lnTo>
                    <a:lnTo>
                      <a:pt x="215" y="54"/>
                    </a:lnTo>
                    <a:lnTo>
                      <a:pt x="219" y="61"/>
                    </a:lnTo>
                    <a:lnTo>
                      <a:pt x="223" y="69"/>
                    </a:lnTo>
                    <a:lnTo>
                      <a:pt x="228" y="76"/>
                    </a:lnTo>
                    <a:lnTo>
                      <a:pt x="232" y="83"/>
                    </a:lnTo>
                    <a:lnTo>
                      <a:pt x="235" y="92"/>
                    </a:lnTo>
                    <a:lnTo>
                      <a:pt x="238" y="100"/>
                    </a:lnTo>
                    <a:lnTo>
                      <a:pt x="241" y="108"/>
                    </a:lnTo>
                    <a:lnTo>
                      <a:pt x="244" y="118"/>
                    </a:lnTo>
                    <a:lnTo>
                      <a:pt x="247" y="127"/>
                    </a:lnTo>
                    <a:lnTo>
                      <a:pt x="250" y="136"/>
                    </a:lnTo>
                    <a:lnTo>
                      <a:pt x="252" y="146"/>
                    </a:lnTo>
                    <a:lnTo>
                      <a:pt x="254" y="156"/>
                    </a:lnTo>
                    <a:lnTo>
                      <a:pt x="255" y="165"/>
                    </a:lnTo>
                    <a:lnTo>
                      <a:pt x="256" y="175"/>
                    </a:lnTo>
                    <a:lnTo>
                      <a:pt x="257" y="186"/>
                    </a:lnTo>
                    <a:lnTo>
                      <a:pt x="257" y="196"/>
                    </a:lnTo>
                    <a:lnTo>
                      <a:pt x="258" y="206"/>
                    </a:lnTo>
                    <a:lnTo>
                      <a:pt x="257" y="217"/>
                    </a:lnTo>
                    <a:lnTo>
                      <a:pt x="257" y="228"/>
                    </a:lnTo>
                    <a:lnTo>
                      <a:pt x="256" y="237"/>
                    </a:lnTo>
                    <a:lnTo>
                      <a:pt x="255" y="247"/>
                    </a:lnTo>
                    <a:lnTo>
                      <a:pt x="254" y="257"/>
                    </a:lnTo>
                    <a:lnTo>
                      <a:pt x="252" y="267"/>
                    </a:lnTo>
                    <a:lnTo>
                      <a:pt x="250" y="277"/>
                    </a:lnTo>
                    <a:lnTo>
                      <a:pt x="247" y="286"/>
                    </a:lnTo>
                    <a:lnTo>
                      <a:pt x="244" y="296"/>
                    </a:lnTo>
                    <a:lnTo>
                      <a:pt x="241" y="304"/>
                    </a:lnTo>
                    <a:lnTo>
                      <a:pt x="238" y="312"/>
                    </a:lnTo>
                    <a:lnTo>
                      <a:pt x="235" y="321"/>
                    </a:lnTo>
                    <a:lnTo>
                      <a:pt x="232" y="329"/>
                    </a:lnTo>
                    <a:lnTo>
                      <a:pt x="228" y="336"/>
                    </a:lnTo>
                    <a:lnTo>
                      <a:pt x="223" y="345"/>
                    </a:lnTo>
                    <a:lnTo>
                      <a:pt x="219" y="351"/>
                    </a:lnTo>
                    <a:lnTo>
                      <a:pt x="215" y="358"/>
                    </a:lnTo>
                    <a:lnTo>
                      <a:pt x="210" y="365"/>
                    </a:lnTo>
                    <a:lnTo>
                      <a:pt x="206" y="371"/>
                    </a:lnTo>
                    <a:lnTo>
                      <a:pt x="200" y="377"/>
                    </a:lnTo>
                    <a:lnTo>
                      <a:pt x="195" y="382"/>
                    </a:lnTo>
                    <a:lnTo>
                      <a:pt x="190" y="388"/>
                    </a:lnTo>
                    <a:lnTo>
                      <a:pt x="184" y="392"/>
                    </a:lnTo>
                    <a:lnTo>
                      <a:pt x="178" y="396"/>
                    </a:lnTo>
                    <a:lnTo>
                      <a:pt x="172" y="399"/>
                    </a:lnTo>
                    <a:lnTo>
                      <a:pt x="167" y="403"/>
                    </a:lnTo>
                    <a:lnTo>
                      <a:pt x="161" y="405"/>
                    </a:lnTo>
                    <a:lnTo>
                      <a:pt x="154" y="407"/>
                    </a:lnTo>
                    <a:lnTo>
                      <a:pt x="148" y="409"/>
                    </a:lnTo>
                    <a:lnTo>
                      <a:pt x="142" y="411"/>
                    </a:lnTo>
                    <a:lnTo>
                      <a:pt x="135" y="412"/>
                    </a:lnTo>
                    <a:lnTo>
                      <a:pt x="129" y="412"/>
                    </a:lnTo>
                    <a:close/>
                  </a:path>
                </a:pathLst>
              </a:custGeom>
              <a:solidFill>
                <a:srgbClr val="383838"/>
              </a:solidFill>
              <a:ln w="9525">
                <a:noFill/>
                <a:round/>
                <a:headEnd/>
                <a:tailEnd/>
              </a:ln>
            </p:spPr>
            <p:txBody>
              <a:bodyPr/>
              <a:lstStyle/>
              <a:p>
                <a:endParaRPr lang="en-US"/>
              </a:p>
            </p:txBody>
          </p:sp>
          <p:sp>
            <p:nvSpPr>
              <p:cNvPr id="14579" name="Freeform 256"/>
              <p:cNvSpPr>
                <a:spLocks/>
              </p:cNvSpPr>
              <p:nvPr/>
            </p:nvSpPr>
            <p:spPr bwMode="auto">
              <a:xfrm>
                <a:off x="4108" y="2406"/>
                <a:ext cx="33" cy="53"/>
              </a:xfrm>
              <a:custGeom>
                <a:avLst/>
                <a:gdLst>
                  <a:gd name="T0" fmla="*/ 119 w 263"/>
                  <a:gd name="T1" fmla="*/ 420 h 421"/>
                  <a:gd name="T2" fmla="*/ 100 w 263"/>
                  <a:gd name="T3" fmla="*/ 415 h 421"/>
                  <a:gd name="T4" fmla="*/ 82 w 263"/>
                  <a:gd name="T5" fmla="*/ 404 h 421"/>
                  <a:gd name="T6" fmla="*/ 64 w 263"/>
                  <a:gd name="T7" fmla="*/ 390 h 421"/>
                  <a:gd name="T8" fmla="*/ 48 w 263"/>
                  <a:gd name="T9" fmla="*/ 373 h 421"/>
                  <a:gd name="T10" fmla="*/ 35 w 263"/>
                  <a:gd name="T11" fmla="*/ 352 h 421"/>
                  <a:gd name="T12" fmla="*/ 23 w 263"/>
                  <a:gd name="T13" fmla="*/ 328 h 421"/>
                  <a:gd name="T14" fmla="*/ 13 w 263"/>
                  <a:gd name="T15" fmla="*/ 301 h 421"/>
                  <a:gd name="T16" fmla="*/ 5 w 263"/>
                  <a:gd name="T17" fmla="*/ 272 h 421"/>
                  <a:gd name="T18" fmla="*/ 1 w 263"/>
                  <a:gd name="T19" fmla="*/ 242 h 421"/>
                  <a:gd name="T20" fmla="*/ 0 w 263"/>
                  <a:gd name="T21" fmla="*/ 210 h 421"/>
                  <a:gd name="T22" fmla="*/ 0 w 263"/>
                  <a:gd name="T23" fmla="*/ 189 h 421"/>
                  <a:gd name="T24" fmla="*/ 4 w 263"/>
                  <a:gd name="T25" fmla="*/ 158 h 421"/>
                  <a:gd name="T26" fmla="*/ 11 w 263"/>
                  <a:gd name="T27" fmla="*/ 129 h 421"/>
                  <a:gd name="T28" fmla="*/ 19 w 263"/>
                  <a:gd name="T29" fmla="*/ 102 h 421"/>
                  <a:gd name="T30" fmla="*/ 31 w 263"/>
                  <a:gd name="T31" fmla="*/ 77 h 421"/>
                  <a:gd name="T32" fmla="*/ 44 w 263"/>
                  <a:gd name="T33" fmla="*/ 55 h 421"/>
                  <a:gd name="T34" fmla="*/ 59 w 263"/>
                  <a:gd name="T35" fmla="*/ 36 h 421"/>
                  <a:gd name="T36" fmla="*/ 76 w 263"/>
                  <a:gd name="T37" fmla="*/ 22 h 421"/>
                  <a:gd name="T38" fmla="*/ 93 w 263"/>
                  <a:gd name="T39" fmla="*/ 10 h 421"/>
                  <a:gd name="T40" fmla="*/ 112 w 263"/>
                  <a:gd name="T41" fmla="*/ 3 h 421"/>
                  <a:gd name="T42" fmla="*/ 132 w 263"/>
                  <a:gd name="T43" fmla="*/ 0 h 421"/>
                  <a:gd name="T44" fmla="*/ 145 w 263"/>
                  <a:gd name="T45" fmla="*/ 2 h 421"/>
                  <a:gd name="T46" fmla="*/ 164 w 263"/>
                  <a:gd name="T47" fmla="*/ 7 h 421"/>
                  <a:gd name="T48" fmla="*/ 181 w 263"/>
                  <a:gd name="T49" fmla="*/ 17 h 421"/>
                  <a:gd name="T50" fmla="*/ 198 w 263"/>
                  <a:gd name="T51" fmla="*/ 31 h 421"/>
                  <a:gd name="T52" fmla="*/ 214 w 263"/>
                  <a:gd name="T53" fmla="*/ 49 h 421"/>
                  <a:gd name="T54" fmla="*/ 227 w 263"/>
                  <a:gd name="T55" fmla="*/ 70 h 421"/>
                  <a:gd name="T56" fmla="*/ 240 w 263"/>
                  <a:gd name="T57" fmla="*/ 94 h 421"/>
                  <a:gd name="T58" fmla="*/ 249 w 263"/>
                  <a:gd name="T59" fmla="*/ 120 h 421"/>
                  <a:gd name="T60" fmla="*/ 257 w 263"/>
                  <a:gd name="T61" fmla="*/ 148 h 421"/>
                  <a:gd name="T62" fmla="*/ 261 w 263"/>
                  <a:gd name="T63" fmla="*/ 178 h 421"/>
                  <a:gd name="T64" fmla="*/ 263 w 263"/>
                  <a:gd name="T65" fmla="*/ 210 h 421"/>
                  <a:gd name="T66" fmla="*/ 262 w 263"/>
                  <a:gd name="T67" fmla="*/ 232 h 421"/>
                  <a:gd name="T68" fmla="*/ 258 w 263"/>
                  <a:gd name="T69" fmla="*/ 262 h 421"/>
                  <a:gd name="T70" fmla="*/ 252 w 263"/>
                  <a:gd name="T71" fmla="*/ 291 h 421"/>
                  <a:gd name="T72" fmla="*/ 243 w 263"/>
                  <a:gd name="T73" fmla="*/ 319 h 421"/>
                  <a:gd name="T74" fmla="*/ 232 w 263"/>
                  <a:gd name="T75" fmla="*/ 343 h 421"/>
                  <a:gd name="T76" fmla="*/ 219 w 263"/>
                  <a:gd name="T77" fmla="*/ 365 h 421"/>
                  <a:gd name="T78" fmla="*/ 203 w 263"/>
                  <a:gd name="T79" fmla="*/ 385 h 421"/>
                  <a:gd name="T80" fmla="*/ 188 w 263"/>
                  <a:gd name="T81" fmla="*/ 400 h 421"/>
                  <a:gd name="T82" fmla="*/ 170 w 263"/>
                  <a:gd name="T83" fmla="*/ 411 h 421"/>
                  <a:gd name="T84" fmla="*/ 151 w 263"/>
                  <a:gd name="T85" fmla="*/ 419 h 421"/>
                  <a:gd name="T86" fmla="*/ 132 w 263"/>
                  <a:gd name="T87" fmla="*/ 421 h 4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1"/>
                  <a:gd name="T134" fmla="*/ 263 w 263"/>
                  <a:gd name="T135" fmla="*/ 421 h 4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1">
                    <a:moveTo>
                      <a:pt x="132" y="421"/>
                    </a:moveTo>
                    <a:lnTo>
                      <a:pt x="125" y="421"/>
                    </a:lnTo>
                    <a:lnTo>
                      <a:pt x="119" y="420"/>
                    </a:lnTo>
                    <a:lnTo>
                      <a:pt x="112" y="419"/>
                    </a:lnTo>
                    <a:lnTo>
                      <a:pt x="106" y="417"/>
                    </a:lnTo>
                    <a:lnTo>
                      <a:pt x="100" y="415"/>
                    </a:lnTo>
                    <a:lnTo>
                      <a:pt x="93" y="411"/>
                    </a:lnTo>
                    <a:lnTo>
                      <a:pt x="87" y="408"/>
                    </a:lnTo>
                    <a:lnTo>
                      <a:pt x="82" y="404"/>
                    </a:lnTo>
                    <a:lnTo>
                      <a:pt x="76" y="400"/>
                    </a:lnTo>
                    <a:lnTo>
                      <a:pt x="70" y="396"/>
                    </a:lnTo>
                    <a:lnTo>
                      <a:pt x="64" y="390"/>
                    </a:lnTo>
                    <a:lnTo>
                      <a:pt x="59" y="385"/>
                    </a:lnTo>
                    <a:lnTo>
                      <a:pt x="54" y="379"/>
                    </a:lnTo>
                    <a:lnTo>
                      <a:pt x="48" y="373"/>
                    </a:lnTo>
                    <a:lnTo>
                      <a:pt x="44" y="365"/>
                    </a:lnTo>
                    <a:lnTo>
                      <a:pt x="39" y="359"/>
                    </a:lnTo>
                    <a:lnTo>
                      <a:pt x="35" y="352"/>
                    </a:lnTo>
                    <a:lnTo>
                      <a:pt x="31" y="343"/>
                    </a:lnTo>
                    <a:lnTo>
                      <a:pt x="26" y="336"/>
                    </a:lnTo>
                    <a:lnTo>
                      <a:pt x="23" y="328"/>
                    </a:lnTo>
                    <a:lnTo>
                      <a:pt x="19" y="319"/>
                    </a:lnTo>
                    <a:lnTo>
                      <a:pt x="16" y="310"/>
                    </a:lnTo>
                    <a:lnTo>
                      <a:pt x="13" y="301"/>
                    </a:lnTo>
                    <a:lnTo>
                      <a:pt x="11" y="291"/>
                    </a:lnTo>
                    <a:lnTo>
                      <a:pt x="8" y="282"/>
                    </a:lnTo>
                    <a:lnTo>
                      <a:pt x="5" y="272"/>
                    </a:lnTo>
                    <a:lnTo>
                      <a:pt x="4" y="262"/>
                    </a:lnTo>
                    <a:lnTo>
                      <a:pt x="2" y="253"/>
                    </a:lnTo>
                    <a:lnTo>
                      <a:pt x="1" y="242"/>
                    </a:lnTo>
                    <a:lnTo>
                      <a:pt x="0" y="232"/>
                    </a:lnTo>
                    <a:lnTo>
                      <a:pt x="0" y="221"/>
                    </a:lnTo>
                    <a:lnTo>
                      <a:pt x="0" y="210"/>
                    </a:lnTo>
                    <a:lnTo>
                      <a:pt x="0" y="199"/>
                    </a:lnTo>
                    <a:lnTo>
                      <a:pt x="0" y="189"/>
                    </a:lnTo>
                    <a:lnTo>
                      <a:pt x="1" y="178"/>
                    </a:lnTo>
                    <a:lnTo>
                      <a:pt x="2" y="169"/>
                    </a:lnTo>
                    <a:lnTo>
                      <a:pt x="4" y="158"/>
                    </a:lnTo>
                    <a:lnTo>
                      <a:pt x="5" y="148"/>
                    </a:lnTo>
                    <a:lnTo>
                      <a:pt x="8" y="139"/>
                    </a:lnTo>
                    <a:lnTo>
                      <a:pt x="11" y="129"/>
                    </a:lnTo>
                    <a:lnTo>
                      <a:pt x="13" y="120"/>
                    </a:lnTo>
                    <a:lnTo>
                      <a:pt x="16" y="111"/>
                    </a:lnTo>
                    <a:lnTo>
                      <a:pt x="19" y="102"/>
                    </a:lnTo>
                    <a:lnTo>
                      <a:pt x="23" y="94"/>
                    </a:lnTo>
                    <a:lnTo>
                      <a:pt x="26" y="85"/>
                    </a:lnTo>
                    <a:lnTo>
                      <a:pt x="31" y="77"/>
                    </a:lnTo>
                    <a:lnTo>
                      <a:pt x="35" y="70"/>
                    </a:lnTo>
                    <a:lnTo>
                      <a:pt x="39" y="62"/>
                    </a:lnTo>
                    <a:lnTo>
                      <a:pt x="44" y="55"/>
                    </a:lnTo>
                    <a:lnTo>
                      <a:pt x="48" y="49"/>
                    </a:lnTo>
                    <a:lnTo>
                      <a:pt x="54" y="42"/>
                    </a:lnTo>
                    <a:lnTo>
                      <a:pt x="59" y="36"/>
                    </a:lnTo>
                    <a:lnTo>
                      <a:pt x="64" y="31"/>
                    </a:lnTo>
                    <a:lnTo>
                      <a:pt x="70" y="26"/>
                    </a:lnTo>
                    <a:lnTo>
                      <a:pt x="76" y="22"/>
                    </a:lnTo>
                    <a:lnTo>
                      <a:pt x="82" y="17"/>
                    </a:lnTo>
                    <a:lnTo>
                      <a:pt x="87" y="13"/>
                    </a:lnTo>
                    <a:lnTo>
                      <a:pt x="93" y="10"/>
                    </a:lnTo>
                    <a:lnTo>
                      <a:pt x="100" y="7"/>
                    </a:lnTo>
                    <a:lnTo>
                      <a:pt x="106" y="5"/>
                    </a:lnTo>
                    <a:lnTo>
                      <a:pt x="112" y="3"/>
                    </a:lnTo>
                    <a:lnTo>
                      <a:pt x="119" y="2"/>
                    </a:lnTo>
                    <a:lnTo>
                      <a:pt x="125" y="1"/>
                    </a:lnTo>
                    <a:lnTo>
                      <a:pt x="132" y="0"/>
                    </a:lnTo>
                    <a:lnTo>
                      <a:pt x="138" y="1"/>
                    </a:lnTo>
                    <a:lnTo>
                      <a:pt x="145" y="2"/>
                    </a:lnTo>
                    <a:lnTo>
                      <a:pt x="151" y="3"/>
                    </a:lnTo>
                    <a:lnTo>
                      <a:pt x="157" y="5"/>
                    </a:lnTo>
                    <a:lnTo>
                      <a:pt x="164" y="7"/>
                    </a:lnTo>
                    <a:lnTo>
                      <a:pt x="170" y="10"/>
                    </a:lnTo>
                    <a:lnTo>
                      <a:pt x="176" y="13"/>
                    </a:lnTo>
                    <a:lnTo>
                      <a:pt x="181" y="17"/>
                    </a:lnTo>
                    <a:lnTo>
                      <a:pt x="188" y="22"/>
                    </a:lnTo>
                    <a:lnTo>
                      <a:pt x="193" y="26"/>
                    </a:lnTo>
                    <a:lnTo>
                      <a:pt x="198" y="31"/>
                    </a:lnTo>
                    <a:lnTo>
                      <a:pt x="203" y="36"/>
                    </a:lnTo>
                    <a:lnTo>
                      <a:pt x="209" y="42"/>
                    </a:lnTo>
                    <a:lnTo>
                      <a:pt x="214" y="49"/>
                    </a:lnTo>
                    <a:lnTo>
                      <a:pt x="219" y="55"/>
                    </a:lnTo>
                    <a:lnTo>
                      <a:pt x="223" y="62"/>
                    </a:lnTo>
                    <a:lnTo>
                      <a:pt x="227" y="70"/>
                    </a:lnTo>
                    <a:lnTo>
                      <a:pt x="232" y="77"/>
                    </a:lnTo>
                    <a:lnTo>
                      <a:pt x="236" y="85"/>
                    </a:lnTo>
                    <a:lnTo>
                      <a:pt x="240" y="94"/>
                    </a:lnTo>
                    <a:lnTo>
                      <a:pt x="243" y="102"/>
                    </a:lnTo>
                    <a:lnTo>
                      <a:pt x="246" y="111"/>
                    </a:lnTo>
                    <a:lnTo>
                      <a:pt x="249" y="120"/>
                    </a:lnTo>
                    <a:lnTo>
                      <a:pt x="252" y="129"/>
                    </a:lnTo>
                    <a:lnTo>
                      <a:pt x="255" y="139"/>
                    </a:lnTo>
                    <a:lnTo>
                      <a:pt x="257" y="148"/>
                    </a:lnTo>
                    <a:lnTo>
                      <a:pt x="258" y="158"/>
                    </a:lnTo>
                    <a:lnTo>
                      <a:pt x="260" y="169"/>
                    </a:lnTo>
                    <a:lnTo>
                      <a:pt x="261" y="178"/>
                    </a:lnTo>
                    <a:lnTo>
                      <a:pt x="262" y="189"/>
                    </a:lnTo>
                    <a:lnTo>
                      <a:pt x="262" y="199"/>
                    </a:lnTo>
                    <a:lnTo>
                      <a:pt x="263" y="210"/>
                    </a:lnTo>
                    <a:lnTo>
                      <a:pt x="262" y="221"/>
                    </a:lnTo>
                    <a:lnTo>
                      <a:pt x="262" y="232"/>
                    </a:lnTo>
                    <a:lnTo>
                      <a:pt x="261" y="242"/>
                    </a:lnTo>
                    <a:lnTo>
                      <a:pt x="260" y="253"/>
                    </a:lnTo>
                    <a:lnTo>
                      <a:pt x="258" y="262"/>
                    </a:lnTo>
                    <a:lnTo>
                      <a:pt x="257" y="272"/>
                    </a:lnTo>
                    <a:lnTo>
                      <a:pt x="255" y="282"/>
                    </a:lnTo>
                    <a:lnTo>
                      <a:pt x="252" y="291"/>
                    </a:lnTo>
                    <a:lnTo>
                      <a:pt x="249" y="301"/>
                    </a:lnTo>
                    <a:lnTo>
                      <a:pt x="246" y="310"/>
                    </a:lnTo>
                    <a:lnTo>
                      <a:pt x="243" y="319"/>
                    </a:lnTo>
                    <a:lnTo>
                      <a:pt x="240" y="328"/>
                    </a:lnTo>
                    <a:lnTo>
                      <a:pt x="236" y="336"/>
                    </a:lnTo>
                    <a:lnTo>
                      <a:pt x="232" y="343"/>
                    </a:lnTo>
                    <a:lnTo>
                      <a:pt x="227" y="352"/>
                    </a:lnTo>
                    <a:lnTo>
                      <a:pt x="223" y="359"/>
                    </a:lnTo>
                    <a:lnTo>
                      <a:pt x="219" y="365"/>
                    </a:lnTo>
                    <a:lnTo>
                      <a:pt x="214" y="373"/>
                    </a:lnTo>
                    <a:lnTo>
                      <a:pt x="209" y="379"/>
                    </a:lnTo>
                    <a:lnTo>
                      <a:pt x="203" y="385"/>
                    </a:lnTo>
                    <a:lnTo>
                      <a:pt x="198" y="390"/>
                    </a:lnTo>
                    <a:lnTo>
                      <a:pt x="193" y="396"/>
                    </a:lnTo>
                    <a:lnTo>
                      <a:pt x="188" y="400"/>
                    </a:lnTo>
                    <a:lnTo>
                      <a:pt x="181" y="404"/>
                    </a:lnTo>
                    <a:lnTo>
                      <a:pt x="176" y="408"/>
                    </a:lnTo>
                    <a:lnTo>
                      <a:pt x="170" y="411"/>
                    </a:lnTo>
                    <a:lnTo>
                      <a:pt x="164" y="415"/>
                    </a:lnTo>
                    <a:lnTo>
                      <a:pt x="157" y="417"/>
                    </a:lnTo>
                    <a:lnTo>
                      <a:pt x="151" y="419"/>
                    </a:lnTo>
                    <a:lnTo>
                      <a:pt x="145" y="420"/>
                    </a:lnTo>
                    <a:lnTo>
                      <a:pt x="138" y="421"/>
                    </a:lnTo>
                    <a:lnTo>
                      <a:pt x="132" y="421"/>
                    </a:lnTo>
                    <a:close/>
                  </a:path>
                </a:pathLst>
              </a:custGeom>
              <a:solidFill>
                <a:srgbClr val="000000"/>
              </a:solidFill>
              <a:ln w="9525">
                <a:noFill/>
                <a:round/>
                <a:headEnd/>
                <a:tailEnd/>
              </a:ln>
            </p:spPr>
            <p:txBody>
              <a:bodyPr/>
              <a:lstStyle/>
              <a:p>
                <a:endParaRPr lang="en-US"/>
              </a:p>
            </p:txBody>
          </p:sp>
          <p:sp>
            <p:nvSpPr>
              <p:cNvPr id="14580" name="Freeform 257"/>
              <p:cNvSpPr>
                <a:spLocks/>
              </p:cNvSpPr>
              <p:nvPr/>
            </p:nvSpPr>
            <p:spPr bwMode="auto">
              <a:xfrm>
                <a:off x="4098" y="2406"/>
                <a:ext cx="33" cy="53"/>
              </a:xfrm>
              <a:custGeom>
                <a:avLst/>
                <a:gdLst>
                  <a:gd name="T0" fmla="*/ 120 w 267"/>
                  <a:gd name="T1" fmla="*/ 424 h 425"/>
                  <a:gd name="T2" fmla="*/ 100 w 267"/>
                  <a:gd name="T3" fmla="*/ 419 h 425"/>
                  <a:gd name="T4" fmla="*/ 81 w 267"/>
                  <a:gd name="T5" fmla="*/ 409 h 425"/>
                  <a:gd name="T6" fmla="*/ 63 w 267"/>
                  <a:gd name="T7" fmla="*/ 395 h 425"/>
                  <a:gd name="T8" fmla="*/ 48 w 267"/>
                  <a:gd name="T9" fmla="*/ 377 h 425"/>
                  <a:gd name="T10" fmla="*/ 34 w 267"/>
                  <a:gd name="T11" fmla="*/ 356 h 425"/>
                  <a:gd name="T12" fmla="*/ 23 w 267"/>
                  <a:gd name="T13" fmla="*/ 332 h 425"/>
                  <a:gd name="T14" fmla="*/ 12 w 267"/>
                  <a:gd name="T15" fmla="*/ 305 h 425"/>
                  <a:gd name="T16" fmla="*/ 5 w 267"/>
                  <a:gd name="T17" fmla="*/ 277 h 425"/>
                  <a:gd name="T18" fmla="*/ 1 w 267"/>
                  <a:gd name="T19" fmla="*/ 245 h 425"/>
                  <a:gd name="T20" fmla="*/ 0 w 267"/>
                  <a:gd name="T21" fmla="*/ 213 h 425"/>
                  <a:gd name="T22" fmla="*/ 0 w 267"/>
                  <a:gd name="T23" fmla="*/ 192 h 425"/>
                  <a:gd name="T24" fmla="*/ 4 w 267"/>
                  <a:gd name="T25" fmla="*/ 161 h 425"/>
                  <a:gd name="T26" fmla="*/ 10 w 267"/>
                  <a:gd name="T27" fmla="*/ 130 h 425"/>
                  <a:gd name="T28" fmla="*/ 18 w 267"/>
                  <a:gd name="T29" fmla="*/ 103 h 425"/>
                  <a:gd name="T30" fmla="*/ 30 w 267"/>
                  <a:gd name="T31" fmla="*/ 78 h 425"/>
                  <a:gd name="T32" fmla="*/ 44 w 267"/>
                  <a:gd name="T33" fmla="*/ 56 h 425"/>
                  <a:gd name="T34" fmla="*/ 58 w 267"/>
                  <a:gd name="T35" fmla="*/ 37 h 425"/>
                  <a:gd name="T36" fmla="*/ 75 w 267"/>
                  <a:gd name="T37" fmla="*/ 22 h 425"/>
                  <a:gd name="T38" fmla="*/ 94 w 267"/>
                  <a:gd name="T39" fmla="*/ 10 h 425"/>
                  <a:gd name="T40" fmla="*/ 113 w 267"/>
                  <a:gd name="T41" fmla="*/ 3 h 425"/>
                  <a:gd name="T42" fmla="*/ 134 w 267"/>
                  <a:gd name="T43" fmla="*/ 0 h 425"/>
                  <a:gd name="T44" fmla="*/ 146 w 267"/>
                  <a:gd name="T45" fmla="*/ 2 h 425"/>
                  <a:gd name="T46" fmla="*/ 166 w 267"/>
                  <a:gd name="T47" fmla="*/ 7 h 425"/>
                  <a:gd name="T48" fmla="*/ 184 w 267"/>
                  <a:gd name="T49" fmla="*/ 17 h 425"/>
                  <a:gd name="T50" fmla="*/ 202 w 267"/>
                  <a:gd name="T51" fmla="*/ 31 h 425"/>
                  <a:gd name="T52" fmla="*/ 217 w 267"/>
                  <a:gd name="T53" fmla="*/ 49 h 425"/>
                  <a:gd name="T54" fmla="*/ 231 w 267"/>
                  <a:gd name="T55" fmla="*/ 71 h 425"/>
                  <a:gd name="T56" fmla="*/ 244 w 267"/>
                  <a:gd name="T57" fmla="*/ 95 h 425"/>
                  <a:gd name="T58" fmla="*/ 253 w 267"/>
                  <a:gd name="T59" fmla="*/ 121 h 425"/>
                  <a:gd name="T60" fmla="*/ 260 w 267"/>
                  <a:gd name="T61" fmla="*/ 150 h 425"/>
                  <a:gd name="T62" fmla="*/ 264 w 267"/>
                  <a:gd name="T63" fmla="*/ 181 h 425"/>
                  <a:gd name="T64" fmla="*/ 267 w 267"/>
                  <a:gd name="T65" fmla="*/ 213 h 425"/>
                  <a:gd name="T66" fmla="*/ 266 w 267"/>
                  <a:gd name="T67" fmla="*/ 235 h 425"/>
                  <a:gd name="T68" fmla="*/ 261 w 267"/>
                  <a:gd name="T69" fmla="*/ 266 h 425"/>
                  <a:gd name="T70" fmla="*/ 255 w 267"/>
                  <a:gd name="T71" fmla="*/ 295 h 425"/>
                  <a:gd name="T72" fmla="*/ 247 w 267"/>
                  <a:gd name="T73" fmla="*/ 324 h 425"/>
                  <a:gd name="T74" fmla="*/ 235 w 267"/>
                  <a:gd name="T75" fmla="*/ 349 h 425"/>
                  <a:gd name="T76" fmla="*/ 222 w 267"/>
                  <a:gd name="T77" fmla="*/ 371 h 425"/>
                  <a:gd name="T78" fmla="*/ 207 w 267"/>
                  <a:gd name="T79" fmla="*/ 389 h 425"/>
                  <a:gd name="T80" fmla="*/ 190 w 267"/>
                  <a:gd name="T81" fmla="*/ 404 h 425"/>
                  <a:gd name="T82" fmla="*/ 172 w 267"/>
                  <a:gd name="T83" fmla="*/ 416 h 425"/>
                  <a:gd name="T84" fmla="*/ 154 w 267"/>
                  <a:gd name="T85" fmla="*/ 423 h 425"/>
                  <a:gd name="T86" fmla="*/ 134 w 267"/>
                  <a:gd name="T87" fmla="*/ 425 h 4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7"/>
                  <a:gd name="T133" fmla="*/ 0 h 425"/>
                  <a:gd name="T134" fmla="*/ 267 w 267"/>
                  <a:gd name="T135" fmla="*/ 425 h 4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7" h="425">
                    <a:moveTo>
                      <a:pt x="134" y="425"/>
                    </a:moveTo>
                    <a:lnTo>
                      <a:pt x="126" y="425"/>
                    </a:lnTo>
                    <a:lnTo>
                      <a:pt x="120" y="424"/>
                    </a:lnTo>
                    <a:lnTo>
                      <a:pt x="113" y="423"/>
                    </a:lnTo>
                    <a:lnTo>
                      <a:pt x="106" y="421"/>
                    </a:lnTo>
                    <a:lnTo>
                      <a:pt x="100" y="419"/>
                    </a:lnTo>
                    <a:lnTo>
                      <a:pt x="94" y="416"/>
                    </a:lnTo>
                    <a:lnTo>
                      <a:pt x="88" y="412"/>
                    </a:lnTo>
                    <a:lnTo>
                      <a:pt x="81" y="409"/>
                    </a:lnTo>
                    <a:lnTo>
                      <a:pt x="75" y="404"/>
                    </a:lnTo>
                    <a:lnTo>
                      <a:pt x="70" y="400"/>
                    </a:lnTo>
                    <a:lnTo>
                      <a:pt x="63" y="395"/>
                    </a:lnTo>
                    <a:lnTo>
                      <a:pt x="58" y="389"/>
                    </a:lnTo>
                    <a:lnTo>
                      <a:pt x="53" y="383"/>
                    </a:lnTo>
                    <a:lnTo>
                      <a:pt x="48" y="377"/>
                    </a:lnTo>
                    <a:lnTo>
                      <a:pt x="44" y="371"/>
                    </a:lnTo>
                    <a:lnTo>
                      <a:pt x="38" y="363"/>
                    </a:lnTo>
                    <a:lnTo>
                      <a:pt x="34" y="356"/>
                    </a:lnTo>
                    <a:lnTo>
                      <a:pt x="30" y="349"/>
                    </a:lnTo>
                    <a:lnTo>
                      <a:pt x="26" y="340"/>
                    </a:lnTo>
                    <a:lnTo>
                      <a:pt x="23" y="332"/>
                    </a:lnTo>
                    <a:lnTo>
                      <a:pt x="18" y="324"/>
                    </a:lnTo>
                    <a:lnTo>
                      <a:pt x="15" y="314"/>
                    </a:lnTo>
                    <a:lnTo>
                      <a:pt x="12" y="305"/>
                    </a:lnTo>
                    <a:lnTo>
                      <a:pt x="10" y="295"/>
                    </a:lnTo>
                    <a:lnTo>
                      <a:pt x="7" y="286"/>
                    </a:lnTo>
                    <a:lnTo>
                      <a:pt x="5" y="277"/>
                    </a:lnTo>
                    <a:lnTo>
                      <a:pt x="4" y="266"/>
                    </a:lnTo>
                    <a:lnTo>
                      <a:pt x="2" y="256"/>
                    </a:lnTo>
                    <a:lnTo>
                      <a:pt x="1" y="245"/>
                    </a:lnTo>
                    <a:lnTo>
                      <a:pt x="0" y="235"/>
                    </a:lnTo>
                    <a:lnTo>
                      <a:pt x="0" y="224"/>
                    </a:lnTo>
                    <a:lnTo>
                      <a:pt x="0" y="213"/>
                    </a:lnTo>
                    <a:lnTo>
                      <a:pt x="0" y="202"/>
                    </a:lnTo>
                    <a:lnTo>
                      <a:pt x="0" y="192"/>
                    </a:lnTo>
                    <a:lnTo>
                      <a:pt x="1" y="181"/>
                    </a:lnTo>
                    <a:lnTo>
                      <a:pt x="2" y="171"/>
                    </a:lnTo>
                    <a:lnTo>
                      <a:pt x="4" y="161"/>
                    </a:lnTo>
                    <a:lnTo>
                      <a:pt x="5" y="150"/>
                    </a:lnTo>
                    <a:lnTo>
                      <a:pt x="7" y="141"/>
                    </a:lnTo>
                    <a:lnTo>
                      <a:pt x="10" y="130"/>
                    </a:lnTo>
                    <a:lnTo>
                      <a:pt x="12" y="121"/>
                    </a:lnTo>
                    <a:lnTo>
                      <a:pt x="15" y="112"/>
                    </a:lnTo>
                    <a:lnTo>
                      <a:pt x="18" y="103"/>
                    </a:lnTo>
                    <a:lnTo>
                      <a:pt x="23" y="95"/>
                    </a:lnTo>
                    <a:lnTo>
                      <a:pt x="26" y="86"/>
                    </a:lnTo>
                    <a:lnTo>
                      <a:pt x="30" y="78"/>
                    </a:lnTo>
                    <a:lnTo>
                      <a:pt x="34" y="71"/>
                    </a:lnTo>
                    <a:lnTo>
                      <a:pt x="38" y="62"/>
                    </a:lnTo>
                    <a:lnTo>
                      <a:pt x="44" y="56"/>
                    </a:lnTo>
                    <a:lnTo>
                      <a:pt x="48" y="49"/>
                    </a:lnTo>
                    <a:lnTo>
                      <a:pt x="53" y="42"/>
                    </a:lnTo>
                    <a:lnTo>
                      <a:pt x="58" y="37"/>
                    </a:lnTo>
                    <a:lnTo>
                      <a:pt x="63" y="31"/>
                    </a:lnTo>
                    <a:lnTo>
                      <a:pt x="70" y="26"/>
                    </a:lnTo>
                    <a:lnTo>
                      <a:pt x="75" y="22"/>
                    </a:lnTo>
                    <a:lnTo>
                      <a:pt x="81" y="17"/>
                    </a:lnTo>
                    <a:lnTo>
                      <a:pt x="88" y="13"/>
                    </a:lnTo>
                    <a:lnTo>
                      <a:pt x="94" y="10"/>
                    </a:lnTo>
                    <a:lnTo>
                      <a:pt x="100" y="7"/>
                    </a:lnTo>
                    <a:lnTo>
                      <a:pt x="106" y="5"/>
                    </a:lnTo>
                    <a:lnTo>
                      <a:pt x="113" y="3"/>
                    </a:lnTo>
                    <a:lnTo>
                      <a:pt x="120" y="2"/>
                    </a:lnTo>
                    <a:lnTo>
                      <a:pt x="126" y="1"/>
                    </a:lnTo>
                    <a:lnTo>
                      <a:pt x="134" y="0"/>
                    </a:lnTo>
                    <a:lnTo>
                      <a:pt x="140" y="1"/>
                    </a:lnTo>
                    <a:lnTo>
                      <a:pt x="146" y="2"/>
                    </a:lnTo>
                    <a:lnTo>
                      <a:pt x="154" y="3"/>
                    </a:lnTo>
                    <a:lnTo>
                      <a:pt x="160" y="5"/>
                    </a:lnTo>
                    <a:lnTo>
                      <a:pt x="166" y="7"/>
                    </a:lnTo>
                    <a:lnTo>
                      <a:pt x="172" y="10"/>
                    </a:lnTo>
                    <a:lnTo>
                      <a:pt x="179" y="13"/>
                    </a:lnTo>
                    <a:lnTo>
                      <a:pt x="184" y="17"/>
                    </a:lnTo>
                    <a:lnTo>
                      <a:pt x="190" y="22"/>
                    </a:lnTo>
                    <a:lnTo>
                      <a:pt x="196" y="26"/>
                    </a:lnTo>
                    <a:lnTo>
                      <a:pt x="202" y="31"/>
                    </a:lnTo>
                    <a:lnTo>
                      <a:pt x="207" y="37"/>
                    </a:lnTo>
                    <a:lnTo>
                      <a:pt x="212" y="42"/>
                    </a:lnTo>
                    <a:lnTo>
                      <a:pt x="217" y="49"/>
                    </a:lnTo>
                    <a:lnTo>
                      <a:pt x="222" y="56"/>
                    </a:lnTo>
                    <a:lnTo>
                      <a:pt x="227" y="62"/>
                    </a:lnTo>
                    <a:lnTo>
                      <a:pt x="231" y="71"/>
                    </a:lnTo>
                    <a:lnTo>
                      <a:pt x="235" y="78"/>
                    </a:lnTo>
                    <a:lnTo>
                      <a:pt x="239" y="86"/>
                    </a:lnTo>
                    <a:lnTo>
                      <a:pt x="244" y="95"/>
                    </a:lnTo>
                    <a:lnTo>
                      <a:pt x="247" y="103"/>
                    </a:lnTo>
                    <a:lnTo>
                      <a:pt x="250" y="112"/>
                    </a:lnTo>
                    <a:lnTo>
                      <a:pt x="253" y="121"/>
                    </a:lnTo>
                    <a:lnTo>
                      <a:pt x="255" y="130"/>
                    </a:lnTo>
                    <a:lnTo>
                      <a:pt x="258" y="141"/>
                    </a:lnTo>
                    <a:lnTo>
                      <a:pt x="260" y="150"/>
                    </a:lnTo>
                    <a:lnTo>
                      <a:pt x="261" y="161"/>
                    </a:lnTo>
                    <a:lnTo>
                      <a:pt x="263" y="171"/>
                    </a:lnTo>
                    <a:lnTo>
                      <a:pt x="264" y="181"/>
                    </a:lnTo>
                    <a:lnTo>
                      <a:pt x="266" y="192"/>
                    </a:lnTo>
                    <a:lnTo>
                      <a:pt x="266" y="202"/>
                    </a:lnTo>
                    <a:lnTo>
                      <a:pt x="267" y="213"/>
                    </a:lnTo>
                    <a:lnTo>
                      <a:pt x="266" y="224"/>
                    </a:lnTo>
                    <a:lnTo>
                      <a:pt x="266" y="235"/>
                    </a:lnTo>
                    <a:lnTo>
                      <a:pt x="264" y="245"/>
                    </a:lnTo>
                    <a:lnTo>
                      <a:pt x="263" y="256"/>
                    </a:lnTo>
                    <a:lnTo>
                      <a:pt x="261" y="266"/>
                    </a:lnTo>
                    <a:lnTo>
                      <a:pt x="260" y="277"/>
                    </a:lnTo>
                    <a:lnTo>
                      <a:pt x="258" y="286"/>
                    </a:lnTo>
                    <a:lnTo>
                      <a:pt x="255" y="295"/>
                    </a:lnTo>
                    <a:lnTo>
                      <a:pt x="253" y="305"/>
                    </a:lnTo>
                    <a:lnTo>
                      <a:pt x="250" y="314"/>
                    </a:lnTo>
                    <a:lnTo>
                      <a:pt x="247" y="324"/>
                    </a:lnTo>
                    <a:lnTo>
                      <a:pt x="244" y="332"/>
                    </a:lnTo>
                    <a:lnTo>
                      <a:pt x="239" y="340"/>
                    </a:lnTo>
                    <a:lnTo>
                      <a:pt x="235" y="349"/>
                    </a:lnTo>
                    <a:lnTo>
                      <a:pt x="231" y="356"/>
                    </a:lnTo>
                    <a:lnTo>
                      <a:pt x="227" y="363"/>
                    </a:lnTo>
                    <a:lnTo>
                      <a:pt x="222" y="371"/>
                    </a:lnTo>
                    <a:lnTo>
                      <a:pt x="217" y="377"/>
                    </a:lnTo>
                    <a:lnTo>
                      <a:pt x="212" y="383"/>
                    </a:lnTo>
                    <a:lnTo>
                      <a:pt x="207" y="389"/>
                    </a:lnTo>
                    <a:lnTo>
                      <a:pt x="202" y="395"/>
                    </a:lnTo>
                    <a:lnTo>
                      <a:pt x="196" y="400"/>
                    </a:lnTo>
                    <a:lnTo>
                      <a:pt x="190" y="404"/>
                    </a:lnTo>
                    <a:lnTo>
                      <a:pt x="184" y="409"/>
                    </a:lnTo>
                    <a:lnTo>
                      <a:pt x="179" y="412"/>
                    </a:lnTo>
                    <a:lnTo>
                      <a:pt x="172" y="416"/>
                    </a:lnTo>
                    <a:lnTo>
                      <a:pt x="166" y="419"/>
                    </a:lnTo>
                    <a:lnTo>
                      <a:pt x="160" y="421"/>
                    </a:lnTo>
                    <a:lnTo>
                      <a:pt x="154" y="423"/>
                    </a:lnTo>
                    <a:lnTo>
                      <a:pt x="146" y="424"/>
                    </a:lnTo>
                    <a:lnTo>
                      <a:pt x="140" y="425"/>
                    </a:lnTo>
                    <a:lnTo>
                      <a:pt x="134" y="425"/>
                    </a:lnTo>
                    <a:close/>
                  </a:path>
                </a:pathLst>
              </a:custGeom>
              <a:solidFill>
                <a:srgbClr val="333333"/>
              </a:solidFill>
              <a:ln w="9525">
                <a:noFill/>
                <a:round/>
                <a:headEnd/>
                <a:tailEnd/>
              </a:ln>
            </p:spPr>
            <p:txBody>
              <a:bodyPr/>
              <a:lstStyle/>
              <a:p>
                <a:endParaRPr lang="en-US"/>
              </a:p>
            </p:txBody>
          </p:sp>
          <p:sp>
            <p:nvSpPr>
              <p:cNvPr id="14581" name="Freeform 258"/>
              <p:cNvSpPr>
                <a:spLocks/>
              </p:cNvSpPr>
              <p:nvPr/>
            </p:nvSpPr>
            <p:spPr bwMode="auto">
              <a:xfrm>
                <a:off x="4105" y="2417"/>
                <a:ext cx="17" cy="30"/>
              </a:xfrm>
              <a:custGeom>
                <a:avLst/>
                <a:gdLst>
                  <a:gd name="T0" fmla="*/ 61 w 136"/>
                  <a:gd name="T1" fmla="*/ 239 h 239"/>
                  <a:gd name="T2" fmla="*/ 51 w 136"/>
                  <a:gd name="T3" fmla="*/ 236 h 239"/>
                  <a:gd name="T4" fmla="*/ 42 w 136"/>
                  <a:gd name="T5" fmla="*/ 230 h 239"/>
                  <a:gd name="T6" fmla="*/ 34 w 136"/>
                  <a:gd name="T7" fmla="*/ 222 h 239"/>
                  <a:gd name="T8" fmla="*/ 25 w 136"/>
                  <a:gd name="T9" fmla="*/ 212 h 239"/>
                  <a:gd name="T10" fmla="*/ 18 w 136"/>
                  <a:gd name="T11" fmla="*/ 200 h 239"/>
                  <a:gd name="T12" fmla="*/ 12 w 136"/>
                  <a:gd name="T13" fmla="*/ 186 h 239"/>
                  <a:gd name="T14" fmla="*/ 6 w 136"/>
                  <a:gd name="T15" fmla="*/ 172 h 239"/>
                  <a:gd name="T16" fmla="*/ 3 w 136"/>
                  <a:gd name="T17" fmla="*/ 155 h 239"/>
                  <a:gd name="T18" fmla="*/ 0 w 136"/>
                  <a:gd name="T19" fmla="*/ 138 h 239"/>
                  <a:gd name="T20" fmla="*/ 0 w 136"/>
                  <a:gd name="T21" fmla="*/ 120 h 239"/>
                  <a:gd name="T22" fmla="*/ 0 w 136"/>
                  <a:gd name="T23" fmla="*/ 108 h 239"/>
                  <a:gd name="T24" fmla="*/ 2 w 136"/>
                  <a:gd name="T25" fmla="*/ 90 h 239"/>
                  <a:gd name="T26" fmla="*/ 5 w 136"/>
                  <a:gd name="T27" fmla="*/ 74 h 239"/>
                  <a:gd name="T28" fmla="*/ 10 w 136"/>
                  <a:gd name="T29" fmla="*/ 58 h 239"/>
                  <a:gd name="T30" fmla="*/ 16 w 136"/>
                  <a:gd name="T31" fmla="*/ 44 h 239"/>
                  <a:gd name="T32" fmla="*/ 23 w 136"/>
                  <a:gd name="T33" fmla="*/ 32 h 239"/>
                  <a:gd name="T34" fmla="*/ 30 w 136"/>
                  <a:gd name="T35" fmla="*/ 21 h 239"/>
                  <a:gd name="T36" fmla="*/ 39 w 136"/>
                  <a:gd name="T37" fmla="*/ 13 h 239"/>
                  <a:gd name="T38" fmla="*/ 48 w 136"/>
                  <a:gd name="T39" fmla="*/ 7 h 239"/>
                  <a:gd name="T40" fmla="*/ 58 w 136"/>
                  <a:gd name="T41" fmla="*/ 3 h 239"/>
                  <a:gd name="T42" fmla="*/ 68 w 136"/>
                  <a:gd name="T43" fmla="*/ 0 h 239"/>
                  <a:gd name="T44" fmla="*/ 74 w 136"/>
                  <a:gd name="T45" fmla="*/ 1 h 239"/>
                  <a:gd name="T46" fmla="*/ 84 w 136"/>
                  <a:gd name="T47" fmla="*/ 5 h 239"/>
                  <a:gd name="T48" fmla="*/ 93 w 136"/>
                  <a:gd name="T49" fmla="*/ 10 h 239"/>
                  <a:gd name="T50" fmla="*/ 102 w 136"/>
                  <a:gd name="T51" fmla="*/ 18 h 239"/>
                  <a:gd name="T52" fmla="*/ 110 w 136"/>
                  <a:gd name="T53" fmla="*/ 29 h 239"/>
                  <a:gd name="T54" fmla="*/ 117 w 136"/>
                  <a:gd name="T55" fmla="*/ 40 h 239"/>
                  <a:gd name="T56" fmla="*/ 124 w 136"/>
                  <a:gd name="T57" fmla="*/ 54 h 239"/>
                  <a:gd name="T58" fmla="*/ 129 w 136"/>
                  <a:gd name="T59" fmla="*/ 68 h 239"/>
                  <a:gd name="T60" fmla="*/ 132 w 136"/>
                  <a:gd name="T61" fmla="*/ 85 h 239"/>
                  <a:gd name="T62" fmla="*/ 135 w 136"/>
                  <a:gd name="T63" fmla="*/ 102 h 239"/>
                  <a:gd name="T64" fmla="*/ 136 w 136"/>
                  <a:gd name="T65" fmla="*/ 120 h 239"/>
                  <a:gd name="T66" fmla="*/ 135 w 136"/>
                  <a:gd name="T67" fmla="*/ 132 h 239"/>
                  <a:gd name="T68" fmla="*/ 133 w 136"/>
                  <a:gd name="T69" fmla="*/ 150 h 239"/>
                  <a:gd name="T70" fmla="*/ 130 w 136"/>
                  <a:gd name="T71" fmla="*/ 167 h 239"/>
                  <a:gd name="T72" fmla="*/ 125 w 136"/>
                  <a:gd name="T73" fmla="*/ 182 h 239"/>
                  <a:gd name="T74" fmla="*/ 119 w 136"/>
                  <a:gd name="T75" fmla="*/ 196 h 239"/>
                  <a:gd name="T76" fmla="*/ 112 w 136"/>
                  <a:gd name="T77" fmla="*/ 208 h 239"/>
                  <a:gd name="T78" fmla="*/ 105 w 136"/>
                  <a:gd name="T79" fmla="*/ 219 h 239"/>
                  <a:gd name="T80" fmla="*/ 95 w 136"/>
                  <a:gd name="T81" fmla="*/ 227 h 239"/>
                  <a:gd name="T82" fmla="*/ 87 w 136"/>
                  <a:gd name="T83" fmla="*/ 234 h 239"/>
                  <a:gd name="T84" fmla="*/ 78 w 136"/>
                  <a:gd name="T85" fmla="*/ 238 h 239"/>
                  <a:gd name="T86" fmla="*/ 68 w 136"/>
                  <a:gd name="T87" fmla="*/ 239 h 2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39"/>
                  <a:gd name="T134" fmla="*/ 136 w 136"/>
                  <a:gd name="T135" fmla="*/ 239 h 2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39">
                    <a:moveTo>
                      <a:pt x="68" y="239"/>
                    </a:moveTo>
                    <a:lnTo>
                      <a:pt x="64" y="239"/>
                    </a:lnTo>
                    <a:lnTo>
                      <a:pt x="61" y="239"/>
                    </a:lnTo>
                    <a:lnTo>
                      <a:pt x="58" y="238"/>
                    </a:lnTo>
                    <a:lnTo>
                      <a:pt x="55" y="237"/>
                    </a:lnTo>
                    <a:lnTo>
                      <a:pt x="51" y="236"/>
                    </a:lnTo>
                    <a:lnTo>
                      <a:pt x="48" y="234"/>
                    </a:lnTo>
                    <a:lnTo>
                      <a:pt x="45" y="232"/>
                    </a:lnTo>
                    <a:lnTo>
                      <a:pt x="42" y="230"/>
                    </a:lnTo>
                    <a:lnTo>
                      <a:pt x="39" y="227"/>
                    </a:lnTo>
                    <a:lnTo>
                      <a:pt x="36" y="225"/>
                    </a:lnTo>
                    <a:lnTo>
                      <a:pt x="34" y="222"/>
                    </a:lnTo>
                    <a:lnTo>
                      <a:pt x="30" y="219"/>
                    </a:lnTo>
                    <a:lnTo>
                      <a:pt x="27" y="216"/>
                    </a:lnTo>
                    <a:lnTo>
                      <a:pt x="25" y="212"/>
                    </a:lnTo>
                    <a:lnTo>
                      <a:pt x="23" y="208"/>
                    </a:lnTo>
                    <a:lnTo>
                      <a:pt x="20" y="204"/>
                    </a:lnTo>
                    <a:lnTo>
                      <a:pt x="18" y="200"/>
                    </a:lnTo>
                    <a:lnTo>
                      <a:pt x="16" y="196"/>
                    </a:lnTo>
                    <a:lnTo>
                      <a:pt x="14" y="192"/>
                    </a:lnTo>
                    <a:lnTo>
                      <a:pt x="12" y="186"/>
                    </a:lnTo>
                    <a:lnTo>
                      <a:pt x="10" y="182"/>
                    </a:lnTo>
                    <a:lnTo>
                      <a:pt x="9" y="177"/>
                    </a:lnTo>
                    <a:lnTo>
                      <a:pt x="6" y="172"/>
                    </a:lnTo>
                    <a:lnTo>
                      <a:pt x="5" y="167"/>
                    </a:lnTo>
                    <a:lnTo>
                      <a:pt x="4" y="161"/>
                    </a:lnTo>
                    <a:lnTo>
                      <a:pt x="3" y="155"/>
                    </a:lnTo>
                    <a:lnTo>
                      <a:pt x="2" y="150"/>
                    </a:lnTo>
                    <a:lnTo>
                      <a:pt x="1" y="144"/>
                    </a:lnTo>
                    <a:lnTo>
                      <a:pt x="0" y="138"/>
                    </a:lnTo>
                    <a:lnTo>
                      <a:pt x="0" y="132"/>
                    </a:lnTo>
                    <a:lnTo>
                      <a:pt x="0" y="126"/>
                    </a:lnTo>
                    <a:lnTo>
                      <a:pt x="0" y="120"/>
                    </a:lnTo>
                    <a:lnTo>
                      <a:pt x="0" y="114"/>
                    </a:lnTo>
                    <a:lnTo>
                      <a:pt x="0" y="108"/>
                    </a:lnTo>
                    <a:lnTo>
                      <a:pt x="0" y="102"/>
                    </a:lnTo>
                    <a:lnTo>
                      <a:pt x="1" y="97"/>
                    </a:lnTo>
                    <a:lnTo>
                      <a:pt x="2" y="90"/>
                    </a:lnTo>
                    <a:lnTo>
                      <a:pt x="3" y="85"/>
                    </a:lnTo>
                    <a:lnTo>
                      <a:pt x="4" y="79"/>
                    </a:lnTo>
                    <a:lnTo>
                      <a:pt x="5" y="74"/>
                    </a:lnTo>
                    <a:lnTo>
                      <a:pt x="6" y="68"/>
                    </a:lnTo>
                    <a:lnTo>
                      <a:pt x="9" y="63"/>
                    </a:lnTo>
                    <a:lnTo>
                      <a:pt x="10" y="58"/>
                    </a:lnTo>
                    <a:lnTo>
                      <a:pt x="12" y="54"/>
                    </a:lnTo>
                    <a:lnTo>
                      <a:pt x="14" y="49"/>
                    </a:lnTo>
                    <a:lnTo>
                      <a:pt x="16" y="44"/>
                    </a:lnTo>
                    <a:lnTo>
                      <a:pt x="18" y="40"/>
                    </a:lnTo>
                    <a:lnTo>
                      <a:pt x="20" y="36"/>
                    </a:lnTo>
                    <a:lnTo>
                      <a:pt x="23" y="32"/>
                    </a:lnTo>
                    <a:lnTo>
                      <a:pt x="25" y="29"/>
                    </a:lnTo>
                    <a:lnTo>
                      <a:pt x="27" y="24"/>
                    </a:lnTo>
                    <a:lnTo>
                      <a:pt x="30" y="21"/>
                    </a:lnTo>
                    <a:lnTo>
                      <a:pt x="34" y="18"/>
                    </a:lnTo>
                    <a:lnTo>
                      <a:pt x="36" y="15"/>
                    </a:lnTo>
                    <a:lnTo>
                      <a:pt x="39" y="13"/>
                    </a:lnTo>
                    <a:lnTo>
                      <a:pt x="42" y="10"/>
                    </a:lnTo>
                    <a:lnTo>
                      <a:pt x="45" y="8"/>
                    </a:lnTo>
                    <a:lnTo>
                      <a:pt x="48" y="7"/>
                    </a:lnTo>
                    <a:lnTo>
                      <a:pt x="51" y="5"/>
                    </a:lnTo>
                    <a:lnTo>
                      <a:pt x="55" y="4"/>
                    </a:lnTo>
                    <a:lnTo>
                      <a:pt x="58" y="3"/>
                    </a:lnTo>
                    <a:lnTo>
                      <a:pt x="61" y="1"/>
                    </a:lnTo>
                    <a:lnTo>
                      <a:pt x="64" y="1"/>
                    </a:lnTo>
                    <a:lnTo>
                      <a:pt x="68" y="0"/>
                    </a:lnTo>
                    <a:lnTo>
                      <a:pt x="71" y="1"/>
                    </a:lnTo>
                    <a:lnTo>
                      <a:pt x="74" y="1"/>
                    </a:lnTo>
                    <a:lnTo>
                      <a:pt x="78" y="3"/>
                    </a:lnTo>
                    <a:lnTo>
                      <a:pt x="81" y="4"/>
                    </a:lnTo>
                    <a:lnTo>
                      <a:pt x="84" y="5"/>
                    </a:lnTo>
                    <a:lnTo>
                      <a:pt x="87" y="7"/>
                    </a:lnTo>
                    <a:lnTo>
                      <a:pt x="90" y="8"/>
                    </a:lnTo>
                    <a:lnTo>
                      <a:pt x="93" y="10"/>
                    </a:lnTo>
                    <a:lnTo>
                      <a:pt x="95" y="13"/>
                    </a:lnTo>
                    <a:lnTo>
                      <a:pt x="99" y="15"/>
                    </a:lnTo>
                    <a:lnTo>
                      <a:pt x="102" y="18"/>
                    </a:lnTo>
                    <a:lnTo>
                      <a:pt x="105" y="21"/>
                    </a:lnTo>
                    <a:lnTo>
                      <a:pt x="107" y="24"/>
                    </a:lnTo>
                    <a:lnTo>
                      <a:pt x="110" y="29"/>
                    </a:lnTo>
                    <a:lnTo>
                      <a:pt x="112" y="32"/>
                    </a:lnTo>
                    <a:lnTo>
                      <a:pt x="114" y="36"/>
                    </a:lnTo>
                    <a:lnTo>
                      <a:pt x="117" y="40"/>
                    </a:lnTo>
                    <a:lnTo>
                      <a:pt x="119" y="44"/>
                    </a:lnTo>
                    <a:lnTo>
                      <a:pt x="122" y="49"/>
                    </a:lnTo>
                    <a:lnTo>
                      <a:pt x="124" y="54"/>
                    </a:lnTo>
                    <a:lnTo>
                      <a:pt x="125" y="58"/>
                    </a:lnTo>
                    <a:lnTo>
                      <a:pt x="127" y="63"/>
                    </a:lnTo>
                    <a:lnTo>
                      <a:pt x="129" y="68"/>
                    </a:lnTo>
                    <a:lnTo>
                      <a:pt x="130" y="74"/>
                    </a:lnTo>
                    <a:lnTo>
                      <a:pt x="131" y="79"/>
                    </a:lnTo>
                    <a:lnTo>
                      <a:pt x="132" y="85"/>
                    </a:lnTo>
                    <a:lnTo>
                      <a:pt x="133" y="90"/>
                    </a:lnTo>
                    <a:lnTo>
                      <a:pt x="134" y="97"/>
                    </a:lnTo>
                    <a:lnTo>
                      <a:pt x="135" y="102"/>
                    </a:lnTo>
                    <a:lnTo>
                      <a:pt x="135" y="108"/>
                    </a:lnTo>
                    <a:lnTo>
                      <a:pt x="135" y="114"/>
                    </a:lnTo>
                    <a:lnTo>
                      <a:pt x="136" y="120"/>
                    </a:lnTo>
                    <a:lnTo>
                      <a:pt x="135" y="126"/>
                    </a:lnTo>
                    <a:lnTo>
                      <a:pt x="135" y="132"/>
                    </a:lnTo>
                    <a:lnTo>
                      <a:pt x="135" y="138"/>
                    </a:lnTo>
                    <a:lnTo>
                      <a:pt x="134" y="144"/>
                    </a:lnTo>
                    <a:lnTo>
                      <a:pt x="133" y="150"/>
                    </a:lnTo>
                    <a:lnTo>
                      <a:pt x="132" y="155"/>
                    </a:lnTo>
                    <a:lnTo>
                      <a:pt x="131" y="161"/>
                    </a:lnTo>
                    <a:lnTo>
                      <a:pt x="130" y="167"/>
                    </a:lnTo>
                    <a:lnTo>
                      <a:pt x="129" y="172"/>
                    </a:lnTo>
                    <a:lnTo>
                      <a:pt x="127" y="177"/>
                    </a:lnTo>
                    <a:lnTo>
                      <a:pt x="125" y="182"/>
                    </a:lnTo>
                    <a:lnTo>
                      <a:pt x="124" y="186"/>
                    </a:lnTo>
                    <a:lnTo>
                      <a:pt x="122" y="192"/>
                    </a:lnTo>
                    <a:lnTo>
                      <a:pt x="119" y="196"/>
                    </a:lnTo>
                    <a:lnTo>
                      <a:pt x="117" y="200"/>
                    </a:lnTo>
                    <a:lnTo>
                      <a:pt x="114" y="204"/>
                    </a:lnTo>
                    <a:lnTo>
                      <a:pt x="112" y="208"/>
                    </a:lnTo>
                    <a:lnTo>
                      <a:pt x="110" y="212"/>
                    </a:lnTo>
                    <a:lnTo>
                      <a:pt x="107" y="216"/>
                    </a:lnTo>
                    <a:lnTo>
                      <a:pt x="105" y="219"/>
                    </a:lnTo>
                    <a:lnTo>
                      <a:pt x="102" y="222"/>
                    </a:lnTo>
                    <a:lnTo>
                      <a:pt x="99" y="225"/>
                    </a:lnTo>
                    <a:lnTo>
                      <a:pt x="95" y="227"/>
                    </a:lnTo>
                    <a:lnTo>
                      <a:pt x="93" y="230"/>
                    </a:lnTo>
                    <a:lnTo>
                      <a:pt x="90" y="232"/>
                    </a:lnTo>
                    <a:lnTo>
                      <a:pt x="87" y="234"/>
                    </a:lnTo>
                    <a:lnTo>
                      <a:pt x="84" y="236"/>
                    </a:lnTo>
                    <a:lnTo>
                      <a:pt x="81" y="237"/>
                    </a:lnTo>
                    <a:lnTo>
                      <a:pt x="78" y="238"/>
                    </a:lnTo>
                    <a:lnTo>
                      <a:pt x="74" y="239"/>
                    </a:lnTo>
                    <a:lnTo>
                      <a:pt x="71" y="239"/>
                    </a:lnTo>
                    <a:lnTo>
                      <a:pt x="68" y="239"/>
                    </a:lnTo>
                    <a:close/>
                  </a:path>
                </a:pathLst>
              </a:custGeom>
              <a:solidFill>
                <a:srgbClr val="EDEDED"/>
              </a:solidFill>
              <a:ln w="9525">
                <a:noFill/>
                <a:round/>
                <a:headEnd/>
                <a:tailEnd/>
              </a:ln>
            </p:spPr>
            <p:txBody>
              <a:bodyPr/>
              <a:lstStyle/>
              <a:p>
                <a:endParaRPr lang="en-US"/>
              </a:p>
            </p:txBody>
          </p:sp>
          <p:sp>
            <p:nvSpPr>
              <p:cNvPr id="14582" name="Freeform 259"/>
              <p:cNvSpPr>
                <a:spLocks/>
              </p:cNvSpPr>
              <p:nvPr/>
            </p:nvSpPr>
            <p:spPr bwMode="auto">
              <a:xfrm>
                <a:off x="4158" y="2448"/>
                <a:ext cx="22" cy="11"/>
              </a:xfrm>
              <a:custGeom>
                <a:avLst/>
                <a:gdLst>
                  <a:gd name="T0" fmla="*/ 176 w 176"/>
                  <a:gd name="T1" fmla="*/ 66 h 85"/>
                  <a:gd name="T2" fmla="*/ 0 w 176"/>
                  <a:gd name="T3" fmla="*/ 85 h 85"/>
                  <a:gd name="T4" fmla="*/ 61 w 176"/>
                  <a:gd name="T5" fmla="*/ 0 h 85"/>
                  <a:gd name="T6" fmla="*/ 176 w 176"/>
                  <a:gd name="T7" fmla="*/ 66 h 85"/>
                  <a:gd name="T8" fmla="*/ 176 w 176"/>
                  <a:gd name="T9" fmla="*/ 66 h 85"/>
                  <a:gd name="T10" fmla="*/ 0 60000 65536"/>
                  <a:gd name="T11" fmla="*/ 0 60000 65536"/>
                  <a:gd name="T12" fmla="*/ 0 60000 65536"/>
                  <a:gd name="T13" fmla="*/ 0 60000 65536"/>
                  <a:gd name="T14" fmla="*/ 0 60000 65536"/>
                  <a:gd name="T15" fmla="*/ 0 w 176"/>
                  <a:gd name="T16" fmla="*/ 0 h 85"/>
                  <a:gd name="T17" fmla="*/ 176 w 176"/>
                  <a:gd name="T18" fmla="*/ 85 h 85"/>
                </a:gdLst>
                <a:ahLst/>
                <a:cxnLst>
                  <a:cxn ang="T10">
                    <a:pos x="T0" y="T1"/>
                  </a:cxn>
                  <a:cxn ang="T11">
                    <a:pos x="T2" y="T3"/>
                  </a:cxn>
                  <a:cxn ang="T12">
                    <a:pos x="T4" y="T5"/>
                  </a:cxn>
                  <a:cxn ang="T13">
                    <a:pos x="T6" y="T7"/>
                  </a:cxn>
                  <a:cxn ang="T14">
                    <a:pos x="T8" y="T9"/>
                  </a:cxn>
                </a:cxnLst>
                <a:rect l="T15" t="T16" r="T17" b="T18"/>
                <a:pathLst>
                  <a:path w="176" h="85">
                    <a:moveTo>
                      <a:pt x="176" y="66"/>
                    </a:moveTo>
                    <a:lnTo>
                      <a:pt x="0" y="85"/>
                    </a:lnTo>
                    <a:lnTo>
                      <a:pt x="61" y="0"/>
                    </a:lnTo>
                    <a:lnTo>
                      <a:pt x="176" y="66"/>
                    </a:lnTo>
                    <a:close/>
                  </a:path>
                </a:pathLst>
              </a:custGeom>
              <a:solidFill>
                <a:srgbClr val="1C0F0C"/>
              </a:solidFill>
              <a:ln w="9525">
                <a:noFill/>
                <a:round/>
                <a:headEnd/>
                <a:tailEnd/>
              </a:ln>
            </p:spPr>
            <p:txBody>
              <a:bodyPr/>
              <a:lstStyle/>
              <a:p>
                <a:endParaRPr lang="en-US"/>
              </a:p>
            </p:txBody>
          </p:sp>
          <p:sp>
            <p:nvSpPr>
              <p:cNvPr id="14583" name="Freeform 260"/>
              <p:cNvSpPr>
                <a:spLocks/>
              </p:cNvSpPr>
              <p:nvPr/>
            </p:nvSpPr>
            <p:spPr bwMode="auto">
              <a:xfrm>
                <a:off x="4162" y="2404"/>
                <a:ext cx="33" cy="53"/>
              </a:xfrm>
              <a:custGeom>
                <a:avLst/>
                <a:gdLst>
                  <a:gd name="T0" fmla="*/ 117 w 263"/>
                  <a:gd name="T1" fmla="*/ 421 h 422"/>
                  <a:gd name="T2" fmla="*/ 98 w 263"/>
                  <a:gd name="T3" fmla="*/ 416 h 422"/>
                  <a:gd name="T4" fmla="*/ 80 w 263"/>
                  <a:gd name="T5" fmla="*/ 406 h 422"/>
                  <a:gd name="T6" fmla="*/ 64 w 263"/>
                  <a:gd name="T7" fmla="*/ 392 h 422"/>
                  <a:gd name="T8" fmla="*/ 48 w 263"/>
                  <a:gd name="T9" fmla="*/ 374 h 422"/>
                  <a:gd name="T10" fmla="*/ 34 w 263"/>
                  <a:gd name="T11" fmla="*/ 353 h 422"/>
                  <a:gd name="T12" fmla="*/ 22 w 263"/>
                  <a:gd name="T13" fmla="*/ 329 h 422"/>
                  <a:gd name="T14" fmla="*/ 12 w 263"/>
                  <a:gd name="T15" fmla="*/ 302 h 422"/>
                  <a:gd name="T16" fmla="*/ 5 w 263"/>
                  <a:gd name="T17" fmla="*/ 274 h 422"/>
                  <a:gd name="T18" fmla="*/ 1 w 263"/>
                  <a:gd name="T19" fmla="*/ 244 h 422"/>
                  <a:gd name="T20" fmla="*/ 0 w 263"/>
                  <a:gd name="T21" fmla="*/ 211 h 422"/>
                  <a:gd name="T22" fmla="*/ 0 w 263"/>
                  <a:gd name="T23" fmla="*/ 190 h 422"/>
                  <a:gd name="T24" fmla="*/ 4 w 263"/>
                  <a:gd name="T25" fmla="*/ 160 h 422"/>
                  <a:gd name="T26" fmla="*/ 10 w 263"/>
                  <a:gd name="T27" fmla="*/ 131 h 422"/>
                  <a:gd name="T28" fmla="*/ 19 w 263"/>
                  <a:gd name="T29" fmla="*/ 102 h 422"/>
                  <a:gd name="T30" fmla="*/ 30 w 263"/>
                  <a:gd name="T31" fmla="*/ 78 h 422"/>
                  <a:gd name="T32" fmla="*/ 43 w 263"/>
                  <a:gd name="T33" fmla="*/ 57 h 422"/>
                  <a:gd name="T34" fmla="*/ 58 w 263"/>
                  <a:gd name="T35" fmla="*/ 37 h 422"/>
                  <a:gd name="T36" fmla="*/ 74 w 263"/>
                  <a:gd name="T37" fmla="*/ 22 h 422"/>
                  <a:gd name="T38" fmla="*/ 92 w 263"/>
                  <a:gd name="T39" fmla="*/ 11 h 422"/>
                  <a:gd name="T40" fmla="*/ 111 w 263"/>
                  <a:gd name="T41" fmla="*/ 3 h 422"/>
                  <a:gd name="T42" fmla="*/ 131 w 263"/>
                  <a:gd name="T43" fmla="*/ 0 h 422"/>
                  <a:gd name="T44" fmla="*/ 143 w 263"/>
                  <a:gd name="T45" fmla="*/ 2 h 422"/>
                  <a:gd name="T46" fmla="*/ 162 w 263"/>
                  <a:gd name="T47" fmla="*/ 7 h 422"/>
                  <a:gd name="T48" fmla="*/ 180 w 263"/>
                  <a:gd name="T49" fmla="*/ 18 h 422"/>
                  <a:gd name="T50" fmla="*/ 198 w 263"/>
                  <a:gd name="T51" fmla="*/ 31 h 422"/>
                  <a:gd name="T52" fmla="*/ 213 w 263"/>
                  <a:gd name="T53" fmla="*/ 49 h 422"/>
                  <a:gd name="T54" fmla="*/ 227 w 263"/>
                  <a:gd name="T55" fmla="*/ 70 h 422"/>
                  <a:gd name="T56" fmla="*/ 238 w 263"/>
                  <a:gd name="T57" fmla="*/ 94 h 422"/>
                  <a:gd name="T58" fmla="*/ 249 w 263"/>
                  <a:gd name="T59" fmla="*/ 121 h 422"/>
                  <a:gd name="T60" fmla="*/ 256 w 263"/>
                  <a:gd name="T61" fmla="*/ 150 h 422"/>
                  <a:gd name="T62" fmla="*/ 260 w 263"/>
                  <a:gd name="T63" fmla="*/ 180 h 422"/>
                  <a:gd name="T64" fmla="*/ 263 w 263"/>
                  <a:gd name="T65" fmla="*/ 211 h 422"/>
                  <a:gd name="T66" fmla="*/ 261 w 263"/>
                  <a:gd name="T67" fmla="*/ 233 h 422"/>
                  <a:gd name="T68" fmla="*/ 257 w 263"/>
                  <a:gd name="T69" fmla="*/ 263 h 422"/>
                  <a:gd name="T70" fmla="*/ 251 w 263"/>
                  <a:gd name="T71" fmla="*/ 293 h 422"/>
                  <a:gd name="T72" fmla="*/ 243 w 263"/>
                  <a:gd name="T73" fmla="*/ 321 h 422"/>
                  <a:gd name="T74" fmla="*/ 231 w 263"/>
                  <a:gd name="T75" fmla="*/ 345 h 422"/>
                  <a:gd name="T76" fmla="*/ 218 w 263"/>
                  <a:gd name="T77" fmla="*/ 367 h 422"/>
                  <a:gd name="T78" fmla="*/ 203 w 263"/>
                  <a:gd name="T79" fmla="*/ 387 h 422"/>
                  <a:gd name="T80" fmla="*/ 186 w 263"/>
                  <a:gd name="T81" fmla="*/ 401 h 422"/>
                  <a:gd name="T82" fmla="*/ 168 w 263"/>
                  <a:gd name="T83" fmla="*/ 413 h 422"/>
                  <a:gd name="T84" fmla="*/ 149 w 263"/>
                  <a:gd name="T85" fmla="*/ 420 h 422"/>
                  <a:gd name="T86" fmla="*/ 131 w 263"/>
                  <a:gd name="T87" fmla="*/ 422 h 42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63"/>
                  <a:gd name="T133" fmla="*/ 0 h 422"/>
                  <a:gd name="T134" fmla="*/ 263 w 263"/>
                  <a:gd name="T135" fmla="*/ 422 h 42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63" h="422">
                    <a:moveTo>
                      <a:pt x="131" y="422"/>
                    </a:moveTo>
                    <a:lnTo>
                      <a:pt x="123" y="422"/>
                    </a:lnTo>
                    <a:lnTo>
                      <a:pt x="117" y="421"/>
                    </a:lnTo>
                    <a:lnTo>
                      <a:pt x="111" y="420"/>
                    </a:lnTo>
                    <a:lnTo>
                      <a:pt x="104" y="418"/>
                    </a:lnTo>
                    <a:lnTo>
                      <a:pt x="98" y="416"/>
                    </a:lnTo>
                    <a:lnTo>
                      <a:pt x="92" y="413"/>
                    </a:lnTo>
                    <a:lnTo>
                      <a:pt x="86" y="410"/>
                    </a:lnTo>
                    <a:lnTo>
                      <a:pt x="80" y="406"/>
                    </a:lnTo>
                    <a:lnTo>
                      <a:pt x="74" y="401"/>
                    </a:lnTo>
                    <a:lnTo>
                      <a:pt x="69" y="397"/>
                    </a:lnTo>
                    <a:lnTo>
                      <a:pt x="64" y="392"/>
                    </a:lnTo>
                    <a:lnTo>
                      <a:pt x="58" y="387"/>
                    </a:lnTo>
                    <a:lnTo>
                      <a:pt x="53" y="380"/>
                    </a:lnTo>
                    <a:lnTo>
                      <a:pt x="48" y="374"/>
                    </a:lnTo>
                    <a:lnTo>
                      <a:pt x="43" y="367"/>
                    </a:lnTo>
                    <a:lnTo>
                      <a:pt x="38" y="361"/>
                    </a:lnTo>
                    <a:lnTo>
                      <a:pt x="34" y="353"/>
                    </a:lnTo>
                    <a:lnTo>
                      <a:pt x="30" y="345"/>
                    </a:lnTo>
                    <a:lnTo>
                      <a:pt x="26" y="338"/>
                    </a:lnTo>
                    <a:lnTo>
                      <a:pt x="22" y="329"/>
                    </a:lnTo>
                    <a:lnTo>
                      <a:pt x="19" y="321"/>
                    </a:lnTo>
                    <a:lnTo>
                      <a:pt x="15" y="312"/>
                    </a:lnTo>
                    <a:lnTo>
                      <a:pt x="12" y="302"/>
                    </a:lnTo>
                    <a:lnTo>
                      <a:pt x="10" y="293"/>
                    </a:lnTo>
                    <a:lnTo>
                      <a:pt x="7" y="283"/>
                    </a:lnTo>
                    <a:lnTo>
                      <a:pt x="5" y="274"/>
                    </a:lnTo>
                    <a:lnTo>
                      <a:pt x="4" y="263"/>
                    </a:lnTo>
                    <a:lnTo>
                      <a:pt x="2" y="254"/>
                    </a:lnTo>
                    <a:lnTo>
                      <a:pt x="1" y="244"/>
                    </a:lnTo>
                    <a:lnTo>
                      <a:pt x="0" y="233"/>
                    </a:lnTo>
                    <a:lnTo>
                      <a:pt x="0" y="223"/>
                    </a:lnTo>
                    <a:lnTo>
                      <a:pt x="0" y="211"/>
                    </a:lnTo>
                    <a:lnTo>
                      <a:pt x="0" y="201"/>
                    </a:lnTo>
                    <a:lnTo>
                      <a:pt x="0" y="190"/>
                    </a:lnTo>
                    <a:lnTo>
                      <a:pt x="1" y="180"/>
                    </a:lnTo>
                    <a:lnTo>
                      <a:pt x="2" y="169"/>
                    </a:lnTo>
                    <a:lnTo>
                      <a:pt x="4" y="160"/>
                    </a:lnTo>
                    <a:lnTo>
                      <a:pt x="5" y="150"/>
                    </a:lnTo>
                    <a:lnTo>
                      <a:pt x="7" y="140"/>
                    </a:lnTo>
                    <a:lnTo>
                      <a:pt x="10" y="131"/>
                    </a:lnTo>
                    <a:lnTo>
                      <a:pt x="12" y="121"/>
                    </a:lnTo>
                    <a:lnTo>
                      <a:pt x="15" y="112"/>
                    </a:lnTo>
                    <a:lnTo>
                      <a:pt x="19" y="102"/>
                    </a:lnTo>
                    <a:lnTo>
                      <a:pt x="22" y="94"/>
                    </a:lnTo>
                    <a:lnTo>
                      <a:pt x="26" y="86"/>
                    </a:lnTo>
                    <a:lnTo>
                      <a:pt x="30" y="78"/>
                    </a:lnTo>
                    <a:lnTo>
                      <a:pt x="34" y="70"/>
                    </a:lnTo>
                    <a:lnTo>
                      <a:pt x="38" y="63"/>
                    </a:lnTo>
                    <a:lnTo>
                      <a:pt x="43" y="57"/>
                    </a:lnTo>
                    <a:lnTo>
                      <a:pt x="48" y="49"/>
                    </a:lnTo>
                    <a:lnTo>
                      <a:pt x="53" y="43"/>
                    </a:lnTo>
                    <a:lnTo>
                      <a:pt x="58" y="37"/>
                    </a:lnTo>
                    <a:lnTo>
                      <a:pt x="64" y="31"/>
                    </a:lnTo>
                    <a:lnTo>
                      <a:pt x="69" y="26"/>
                    </a:lnTo>
                    <a:lnTo>
                      <a:pt x="74" y="22"/>
                    </a:lnTo>
                    <a:lnTo>
                      <a:pt x="80" y="18"/>
                    </a:lnTo>
                    <a:lnTo>
                      <a:pt x="86" y="14"/>
                    </a:lnTo>
                    <a:lnTo>
                      <a:pt x="92" y="11"/>
                    </a:lnTo>
                    <a:lnTo>
                      <a:pt x="98" y="7"/>
                    </a:lnTo>
                    <a:lnTo>
                      <a:pt x="104" y="5"/>
                    </a:lnTo>
                    <a:lnTo>
                      <a:pt x="111" y="3"/>
                    </a:lnTo>
                    <a:lnTo>
                      <a:pt x="117" y="2"/>
                    </a:lnTo>
                    <a:lnTo>
                      <a:pt x="123" y="1"/>
                    </a:lnTo>
                    <a:lnTo>
                      <a:pt x="131" y="0"/>
                    </a:lnTo>
                    <a:lnTo>
                      <a:pt x="137" y="1"/>
                    </a:lnTo>
                    <a:lnTo>
                      <a:pt x="143" y="2"/>
                    </a:lnTo>
                    <a:lnTo>
                      <a:pt x="149" y="3"/>
                    </a:lnTo>
                    <a:lnTo>
                      <a:pt x="156" y="5"/>
                    </a:lnTo>
                    <a:lnTo>
                      <a:pt x="162" y="7"/>
                    </a:lnTo>
                    <a:lnTo>
                      <a:pt x="168" y="11"/>
                    </a:lnTo>
                    <a:lnTo>
                      <a:pt x="175" y="14"/>
                    </a:lnTo>
                    <a:lnTo>
                      <a:pt x="180" y="18"/>
                    </a:lnTo>
                    <a:lnTo>
                      <a:pt x="186" y="22"/>
                    </a:lnTo>
                    <a:lnTo>
                      <a:pt x="191" y="26"/>
                    </a:lnTo>
                    <a:lnTo>
                      <a:pt x="198" y="31"/>
                    </a:lnTo>
                    <a:lnTo>
                      <a:pt x="203" y="37"/>
                    </a:lnTo>
                    <a:lnTo>
                      <a:pt x="208" y="43"/>
                    </a:lnTo>
                    <a:lnTo>
                      <a:pt x="213" y="49"/>
                    </a:lnTo>
                    <a:lnTo>
                      <a:pt x="218" y="57"/>
                    </a:lnTo>
                    <a:lnTo>
                      <a:pt x="223" y="63"/>
                    </a:lnTo>
                    <a:lnTo>
                      <a:pt x="227" y="70"/>
                    </a:lnTo>
                    <a:lnTo>
                      <a:pt x="231" y="78"/>
                    </a:lnTo>
                    <a:lnTo>
                      <a:pt x="235" y="86"/>
                    </a:lnTo>
                    <a:lnTo>
                      <a:pt x="238" y="94"/>
                    </a:lnTo>
                    <a:lnTo>
                      <a:pt x="243" y="102"/>
                    </a:lnTo>
                    <a:lnTo>
                      <a:pt x="246" y="112"/>
                    </a:lnTo>
                    <a:lnTo>
                      <a:pt x="249" y="121"/>
                    </a:lnTo>
                    <a:lnTo>
                      <a:pt x="251" y="131"/>
                    </a:lnTo>
                    <a:lnTo>
                      <a:pt x="254" y="140"/>
                    </a:lnTo>
                    <a:lnTo>
                      <a:pt x="256" y="150"/>
                    </a:lnTo>
                    <a:lnTo>
                      <a:pt x="257" y="160"/>
                    </a:lnTo>
                    <a:lnTo>
                      <a:pt x="259" y="169"/>
                    </a:lnTo>
                    <a:lnTo>
                      <a:pt x="260" y="180"/>
                    </a:lnTo>
                    <a:lnTo>
                      <a:pt x="261" y="190"/>
                    </a:lnTo>
                    <a:lnTo>
                      <a:pt x="261" y="201"/>
                    </a:lnTo>
                    <a:lnTo>
                      <a:pt x="263" y="211"/>
                    </a:lnTo>
                    <a:lnTo>
                      <a:pt x="261" y="223"/>
                    </a:lnTo>
                    <a:lnTo>
                      <a:pt x="261" y="233"/>
                    </a:lnTo>
                    <a:lnTo>
                      <a:pt x="260" y="244"/>
                    </a:lnTo>
                    <a:lnTo>
                      <a:pt x="259" y="254"/>
                    </a:lnTo>
                    <a:lnTo>
                      <a:pt x="257" y="263"/>
                    </a:lnTo>
                    <a:lnTo>
                      <a:pt x="256" y="274"/>
                    </a:lnTo>
                    <a:lnTo>
                      <a:pt x="254" y="283"/>
                    </a:lnTo>
                    <a:lnTo>
                      <a:pt x="251" y="293"/>
                    </a:lnTo>
                    <a:lnTo>
                      <a:pt x="249" y="302"/>
                    </a:lnTo>
                    <a:lnTo>
                      <a:pt x="246" y="312"/>
                    </a:lnTo>
                    <a:lnTo>
                      <a:pt x="243" y="321"/>
                    </a:lnTo>
                    <a:lnTo>
                      <a:pt x="238" y="329"/>
                    </a:lnTo>
                    <a:lnTo>
                      <a:pt x="235" y="338"/>
                    </a:lnTo>
                    <a:lnTo>
                      <a:pt x="231" y="345"/>
                    </a:lnTo>
                    <a:lnTo>
                      <a:pt x="227" y="353"/>
                    </a:lnTo>
                    <a:lnTo>
                      <a:pt x="223" y="361"/>
                    </a:lnTo>
                    <a:lnTo>
                      <a:pt x="218" y="367"/>
                    </a:lnTo>
                    <a:lnTo>
                      <a:pt x="213" y="374"/>
                    </a:lnTo>
                    <a:lnTo>
                      <a:pt x="208" y="380"/>
                    </a:lnTo>
                    <a:lnTo>
                      <a:pt x="203" y="387"/>
                    </a:lnTo>
                    <a:lnTo>
                      <a:pt x="198" y="392"/>
                    </a:lnTo>
                    <a:lnTo>
                      <a:pt x="191" y="397"/>
                    </a:lnTo>
                    <a:lnTo>
                      <a:pt x="186" y="401"/>
                    </a:lnTo>
                    <a:lnTo>
                      <a:pt x="180" y="406"/>
                    </a:lnTo>
                    <a:lnTo>
                      <a:pt x="175" y="410"/>
                    </a:lnTo>
                    <a:lnTo>
                      <a:pt x="168" y="413"/>
                    </a:lnTo>
                    <a:lnTo>
                      <a:pt x="162" y="416"/>
                    </a:lnTo>
                    <a:lnTo>
                      <a:pt x="156" y="418"/>
                    </a:lnTo>
                    <a:lnTo>
                      <a:pt x="149" y="420"/>
                    </a:lnTo>
                    <a:lnTo>
                      <a:pt x="143" y="421"/>
                    </a:lnTo>
                    <a:lnTo>
                      <a:pt x="137" y="422"/>
                    </a:lnTo>
                    <a:lnTo>
                      <a:pt x="131" y="422"/>
                    </a:lnTo>
                    <a:close/>
                  </a:path>
                </a:pathLst>
              </a:custGeom>
              <a:solidFill>
                <a:srgbClr val="000000"/>
              </a:solidFill>
              <a:ln w="9525">
                <a:noFill/>
                <a:round/>
                <a:headEnd/>
                <a:tailEnd/>
              </a:ln>
            </p:spPr>
            <p:txBody>
              <a:bodyPr/>
              <a:lstStyle/>
              <a:p>
                <a:endParaRPr lang="en-US"/>
              </a:p>
            </p:txBody>
          </p:sp>
          <p:sp>
            <p:nvSpPr>
              <p:cNvPr id="14584" name="Freeform 261"/>
              <p:cNvSpPr>
                <a:spLocks/>
              </p:cNvSpPr>
              <p:nvPr/>
            </p:nvSpPr>
            <p:spPr bwMode="auto">
              <a:xfrm>
                <a:off x="4169" y="2403"/>
                <a:ext cx="9" cy="8"/>
              </a:xfrm>
              <a:custGeom>
                <a:avLst/>
                <a:gdLst>
                  <a:gd name="T0" fmla="*/ 76 w 76"/>
                  <a:gd name="T1" fmla="*/ 8 h 58"/>
                  <a:gd name="T2" fmla="*/ 0 w 76"/>
                  <a:gd name="T3" fmla="*/ 0 h 58"/>
                  <a:gd name="T4" fmla="*/ 73 w 76"/>
                  <a:gd name="T5" fmla="*/ 58 h 58"/>
                  <a:gd name="T6" fmla="*/ 76 w 76"/>
                  <a:gd name="T7" fmla="*/ 8 h 58"/>
                  <a:gd name="T8" fmla="*/ 76 w 76"/>
                  <a:gd name="T9" fmla="*/ 8 h 58"/>
                  <a:gd name="T10" fmla="*/ 0 60000 65536"/>
                  <a:gd name="T11" fmla="*/ 0 60000 65536"/>
                  <a:gd name="T12" fmla="*/ 0 60000 65536"/>
                  <a:gd name="T13" fmla="*/ 0 60000 65536"/>
                  <a:gd name="T14" fmla="*/ 0 60000 65536"/>
                  <a:gd name="T15" fmla="*/ 0 w 76"/>
                  <a:gd name="T16" fmla="*/ 0 h 58"/>
                  <a:gd name="T17" fmla="*/ 76 w 76"/>
                  <a:gd name="T18" fmla="*/ 58 h 58"/>
                </a:gdLst>
                <a:ahLst/>
                <a:cxnLst>
                  <a:cxn ang="T10">
                    <a:pos x="T0" y="T1"/>
                  </a:cxn>
                  <a:cxn ang="T11">
                    <a:pos x="T2" y="T3"/>
                  </a:cxn>
                  <a:cxn ang="T12">
                    <a:pos x="T4" y="T5"/>
                  </a:cxn>
                  <a:cxn ang="T13">
                    <a:pos x="T6" y="T7"/>
                  </a:cxn>
                  <a:cxn ang="T14">
                    <a:pos x="T8" y="T9"/>
                  </a:cxn>
                </a:cxnLst>
                <a:rect l="T15" t="T16" r="T17" b="T18"/>
                <a:pathLst>
                  <a:path w="76" h="58">
                    <a:moveTo>
                      <a:pt x="76" y="8"/>
                    </a:moveTo>
                    <a:lnTo>
                      <a:pt x="0" y="0"/>
                    </a:lnTo>
                    <a:lnTo>
                      <a:pt x="73" y="58"/>
                    </a:lnTo>
                    <a:lnTo>
                      <a:pt x="76" y="8"/>
                    </a:lnTo>
                    <a:close/>
                  </a:path>
                </a:pathLst>
              </a:custGeom>
              <a:solidFill>
                <a:srgbClr val="000000"/>
              </a:solidFill>
              <a:ln w="9525">
                <a:noFill/>
                <a:round/>
                <a:headEnd/>
                <a:tailEnd/>
              </a:ln>
            </p:spPr>
            <p:txBody>
              <a:bodyPr/>
              <a:lstStyle/>
              <a:p>
                <a:endParaRPr lang="en-US"/>
              </a:p>
            </p:txBody>
          </p:sp>
          <p:sp>
            <p:nvSpPr>
              <p:cNvPr id="14585" name="Freeform 262"/>
              <p:cNvSpPr>
                <a:spLocks/>
              </p:cNvSpPr>
              <p:nvPr/>
            </p:nvSpPr>
            <p:spPr bwMode="auto">
              <a:xfrm>
                <a:off x="4151" y="2403"/>
                <a:ext cx="34" cy="55"/>
              </a:xfrm>
              <a:custGeom>
                <a:avLst/>
                <a:gdLst>
                  <a:gd name="T0" fmla="*/ 122 w 271"/>
                  <a:gd name="T1" fmla="*/ 433 h 434"/>
                  <a:gd name="T2" fmla="*/ 102 w 271"/>
                  <a:gd name="T3" fmla="*/ 428 h 434"/>
                  <a:gd name="T4" fmla="*/ 84 w 271"/>
                  <a:gd name="T5" fmla="*/ 418 h 434"/>
                  <a:gd name="T6" fmla="*/ 66 w 271"/>
                  <a:gd name="T7" fmla="*/ 403 h 434"/>
                  <a:gd name="T8" fmla="*/ 50 w 271"/>
                  <a:gd name="T9" fmla="*/ 385 h 434"/>
                  <a:gd name="T10" fmla="*/ 35 w 271"/>
                  <a:gd name="T11" fmla="*/ 363 h 434"/>
                  <a:gd name="T12" fmla="*/ 23 w 271"/>
                  <a:gd name="T13" fmla="*/ 338 h 434"/>
                  <a:gd name="T14" fmla="*/ 13 w 271"/>
                  <a:gd name="T15" fmla="*/ 311 h 434"/>
                  <a:gd name="T16" fmla="*/ 5 w 271"/>
                  <a:gd name="T17" fmla="*/ 282 h 434"/>
                  <a:gd name="T18" fmla="*/ 1 w 271"/>
                  <a:gd name="T19" fmla="*/ 251 h 434"/>
                  <a:gd name="T20" fmla="*/ 0 w 271"/>
                  <a:gd name="T21" fmla="*/ 217 h 434"/>
                  <a:gd name="T22" fmla="*/ 0 w 271"/>
                  <a:gd name="T23" fmla="*/ 195 h 434"/>
                  <a:gd name="T24" fmla="*/ 4 w 271"/>
                  <a:gd name="T25" fmla="*/ 164 h 434"/>
                  <a:gd name="T26" fmla="*/ 10 w 271"/>
                  <a:gd name="T27" fmla="*/ 133 h 434"/>
                  <a:gd name="T28" fmla="*/ 20 w 271"/>
                  <a:gd name="T29" fmla="*/ 105 h 434"/>
                  <a:gd name="T30" fmla="*/ 31 w 271"/>
                  <a:gd name="T31" fmla="*/ 80 h 434"/>
                  <a:gd name="T32" fmla="*/ 45 w 271"/>
                  <a:gd name="T33" fmla="*/ 57 h 434"/>
                  <a:gd name="T34" fmla="*/ 60 w 271"/>
                  <a:gd name="T35" fmla="*/ 37 h 434"/>
                  <a:gd name="T36" fmla="*/ 77 w 271"/>
                  <a:gd name="T37" fmla="*/ 22 h 434"/>
                  <a:gd name="T38" fmla="*/ 96 w 271"/>
                  <a:gd name="T39" fmla="*/ 10 h 434"/>
                  <a:gd name="T40" fmla="*/ 115 w 271"/>
                  <a:gd name="T41" fmla="*/ 3 h 434"/>
                  <a:gd name="T42" fmla="*/ 136 w 271"/>
                  <a:gd name="T43" fmla="*/ 0 h 434"/>
                  <a:gd name="T44" fmla="*/ 148 w 271"/>
                  <a:gd name="T45" fmla="*/ 2 h 434"/>
                  <a:gd name="T46" fmla="*/ 168 w 271"/>
                  <a:gd name="T47" fmla="*/ 7 h 434"/>
                  <a:gd name="T48" fmla="*/ 187 w 271"/>
                  <a:gd name="T49" fmla="*/ 17 h 434"/>
                  <a:gd name="T50" fmla="*/ 204 w 271"/>
                  <a:gd name="T51" fmla="*/ 32 h 434"/>
                  <a:gd name="T52" fmla="*/ 221 w 271"/>
                  <a:gd name="T53" fmla="*/ 50 h 434"/>
                  <a:gd name="T54" fmla="*/ 234 w 271"/>
                  <a:gd name="T55" fmla="*/ 72 h 434"/>
                  <a:gd name="T56" fmla="*/ 247 w 271"/>
                  <a:gd name="T57" fmla="*/ 97 h 434"/>
                  <a:gd name="T58" fmla="*/ 256 w 271"/>
                  <a:gd name="T59" fmla="*/ 124 h 434"/>
                  <a:gd name="T60" fmla="*/ 265 w 271"/>
                  <a:gd name="T61" fmla="*/ 153 h 434"/>
                  <a:gd name="T62" fmla="*/ 269 w 271"/>
                  <a:gd name="T63" fmla="*/ 185 h 434"/>
                  <a:gd name="T64" fmla="*/ 271 w 271"/>
                  <a:gd name="T65" fmla="*/ 217 h 434"/>
                  <a:gd name="T66" fmla="*/ 270 w 271"/>
                  <a:gd name="T67" fmla="*/ 240 h 434"/>
                  <a:gd name="T68" fmla="*/ 266 w 271"/>
                  <a:gd name="T69" fmla="*/ 271 h 434"/>
                  <a:gd name="T70" fmla="*/ 259 w 271"/>
                  <a:gd name="T71" fmla="*/ 302 h 434"/>
                  <a:gd name="T72" fmla="*/ 250 w 271"/>
                  <a:gd name="T73" fmla="*/ 330 h 434"/>
                  <a:gd name="T74" fmla="*/ 238 w 271"/>
                  <a:gd name="T75" fmla="*/ 355 h 434"/>
                  <a:gd name="T76" fmla="*/ 225 w 271"/>
                  <a:gd name="T77" fmla="*/ 378 h 434"/>
                  <a:gd name="T78" fmla="*/ 210 w 271"/>
                  <a:gd name="T79" fmla="*/ 398 h 434"/>
                  <a:gd name="T80" fmla="*/ 192 w 271"/>
                  <a:gd name="T81" fmla="*/ 414 h 434"/>
                  <a:gd name="T82" fmla="*/ 175 w 271"/>
                  <a:gd name="T83" fmla="*/ 425 h 434"/>
                  <a:gd name="T84" fmla="*/ 156 w 271"/>
                  <a:gd name="T85" fmla="*/ 432 h 434"/>
                  <a:gd name="T86" fmla="*/ 136 w 271"/>
                  <a:gd name="T87" fmla="*/ 434 h 4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1"/>
                  <a:gd name="T133" fmla="*/ 0 h 434"/>
                  <a:gd name="T134" fmla="*/ 271 w 271"/>
                  <a:gd name="T135" fmla="*/ 434 h 4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1" h="434">
                    <a:moveTo>
                      <a:pt x="136" y="434"/>
                    </a:moveTo>
                    <a:lnTo>
                      <a:pt x="129" y="434"/>
                    </a:lnTo>
                    <a:lnTo>
                      <a:pt x="122" y="433"/>
                    </a:lnTo>
                    <a:lnTo>
                      <a:pt x="115" y="432"/>
                    </a:lnTo>
                    <a:lnTo>
                      <a:pt x="109" y="430"/>
                    </a:lnTo>
                    <a:lnTo>
                      <a:pt x="102" y="428"/>
                    </a:lnTo>
                    <a:lnTo>
                      <a:pt x="96" y="425"/>
                    </a:lnTo>
                    <a:lnTo>
                      <a:pt x="90" y="422"/>
                    </a:lnTo>
                    <a:lnTo>
                      <a:pt x="84" y="418"/>
                    </a:lnTo>
                    <a:lnTo>
                      <a:pt x="77" y="414"/>
                    </a:lnTo>
                    <a:lnTo>
                      <a:pt x="71" y="408"/>
                    </a:lnTo>
                    <a:lnTo>
                      <a:pt x="66" y="403"/>
                    </a:lnTo>
                    <a:lnTo>
                      <a:pt x="60" y="398"/>
                    </a:lnTo>
                    <a:lnTo>
                      <a:pt x="54" y="392"/>
                    </a:lnTo>
                    <a:lnTo>
                      <a:pt x="50" y="385"/>
                    </a:lnTo>
                    <a:lnTo>
                      <a:pt x="45" y="378"/>
                    </a:lnTo>
                    <a:lnTo>
                      <a:pt x="40" y="371"/>
                    </a:lnTo>
                    <a:lnTo>
                      <a:pt x="35" y="363"/>
                    </a:lnTo>
                    <a:lnTo>
                      <a:pt x="31" y="355"/>
                    </a:lnTo>
                    <a:lnTo>
                      <a:pt x="27" y="348"/>
                    </a:lnTo>
                    <a:lnTo>
                      <a:pt x="23" y="338"/>
                    </a:lnTo>
                    <a:lnTo>
                      <a:pt x="20" y="330"/>
                    </a:lnTo>
                    <a:lnTo>
                      <a:pt x="17" y="321"/>
                    </a:lnTo>
                    <a:lnTo>
                      <a:pt x="13" y="311"/>
                    </a:lnTo>
                    <a:lnTo>
                      <a:pt x="10" y="302"/>
                    </a:lnTo>
                    <a:lnTo>
                      <a:pt x="8" y="292"/>
                    </a:lnTo>
                    <a:lnTo>
                      <a:pt x="5" y="282"/>
                    </a:lnTo>
                    <a:lnTo>
                      <a:pt x="4" y="271"/>
                    </a:lnTo>
                    <a:lnTo>
                      <a:pt x="2" y="261"/>
                    </a:lnTo>
                    <a:lnTo>
                      <a:pt x="1" y="251"/>
                    </a:lnTo>
                    <a:lnTo>
                      <a:pt x="0" y="240"/>
                    </a:lnTo>
                    <a:lnTo>
                      <a:pt x="0" y="229"/>
                    </a:lnTo>
                    <a:lnTo>
                      <a:pt x="0" y="217"/>
                    </a:lnTo>
                    <a:lnTo>
                      <a:pt x="0" y="207"/>
                    </a:lnTo>
                    <a:lnTo>
                      <a:pt x="0" y="195"/>
                    </a:lnTo>
                    <a:lnTo>
                      <a:pt x="1" y="185"/>
                    </a:lnTo>
                    <a:lnTo>
                      <a:pt x="2" y="174"/>
                    </a:lnTo>
                    <a:lnTo>
                      <a:pt x="4" y="164"/>
                    </a:lnTo>
                    <a:lnTo>
                      <a:pt x="5" y="153"/>
                    </a:lnTo>
                    <a:lnTo>
                      <a:pt x="8" y="143"/>
                    </a:lnTo>
                    <a:lnTo>
                      <a:pt x="10" y="133"/>
                    </a:lnTo>
                    <a:lnTo>
                      <a:pt x="13" y="124"/>
                    </a:lnTo>
                    <a:lnTo>
                      <a:pt x="17" y="115"/>
                    </a:lnTo>
                    <a:lnTo>
                      <a:pt x="20" y="105"/>
                    </a:lnTo>
                    <a:lnTo>
                      <a:pt x="23" y="97"/>
                    </a:lnTo>
                    <a:lnTo>
                      <a:pt x="27" y="88"/>
                    </a:lnTo>
                    <a:lnTo>
                      <a:pt x="31" y="80"/>
                    </a:lnTo>
                    <a:lnTo>
                      <a:pt x="35" y="72"/>
                    </a:lnTo>
                    <a:lnTo>
                      <a:pt x="40" y="65"/>
                    </a:lnTo>
                    <a:lnTo>
                      <a:pt x="45" y="57"/>
                    </a:lnTo>
                    <a:lnTo>
                      <a:pt x="50" y="50"/>
                    </a:lnTo>
                    <a:lnTo>
                      <a:pt x="54" y="44"/>
                    </a:lnTo>
                    <a:lnTo>
                      <a:pt x="60" y="37"/>
                    </a:lnTo>
                    <a:lnTo>
                      <a:pt x="66" y="32"/>
                    </a:lnTo>
                    <a:lnTo>
                      <a:pt x="71" y="27"/>
                    </a:lnTo>
                    <a:lnTo>
                      <a:pt x="77" y="22"/>
                    </a:lnTo>
                    <a:lnTo>
                      <a:pt x="84" y="17"/>
                    </a:lnTo>
                    <a:lnTo>
                      <a:pt x="90" y="13"/>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3"/>
                    </a:lnTo>
                    <a:lnTo>
                      <a:pt x="187" y="17"/>
                    </a:lnTo>
                    <a:lnTo>
                      <a:pt x="192" y="22"/>
                    </a:lnTo>
                    <a:lnTo>
                      <a:pt x="199" y="27"/>
                    </a:lnTo>
                    <a:lnTo>
                      <a:pt x="204" y="32"/>
                    </a:lnTo>
                    <a:lnTo>
                      <a:pt x="210" y="37"/>
                    </a:lnTo>
                    <a:lnTo>
                      <a:pt x="215" y="44"/>
                    </a:lnTo>
                    <a:lnTo>
                      <a:pt x="221" y="50"/>
                    </a:lnTo>
                    <a:lnTo>
                      <a:pt x="225" y="57"/>
                    </a:lnTo>
                    <a:lnTo>
                      <a:pt x="230" y="65"/>
                    </a:lnTo>
                    <a:lnTo>
                      <a:pt x="234" y="72"/>
                    </a:lnTo>
                    <a:lnTo>
                      <a:pt x="238" y="80"/>
                    </a:lnTo>
                    <a:lnTo>
                      <a:pt x="243" y="88"/>
                    </a:lnTo>
                    <a:lnTo>
                      <a:pt x="247" y="97"/>
                    </a:lnTo>
                    <a:lnTo>
                      <a:pt x="250" y="105"/>
                    </a:lnTo>
                    <a:lnTo>
                      <a:pt x="253" y="115"/>
                    </a:lnTo>
                    <a:lnTo>
                      <a:pt x="256" y="124"/>
                    </a:lnTo>
                    <a:lnTo>
                      <a:pt x="259" y="133"/>
                    </a:lnTo>
                    <a:lnTo>
                      <a:pt x="261" y="143"/>
                    </a:lnTo>
                    <a:lnTo>
                      <a:pt x="265" y="153"/>
                    </a:lnTo>
                    <a:lnTo>
                      <a:pt x="266" y="164"/>
                    </a:lnTo>
                    <a:lnTo>
                      <a:pt x="268" y="174"/>
                    </a:lnTo>
                    <a:lnTo>
                      <a:pt x="269" y="185"/>
                    </a:lnTo>
                    <a:lnTo>
                      <a:pt x="270" y="195"/>
                    </a:lnTo>
                    <a:lnTo>
                      <a:pt x="270" y="207"/>
                    </a:lnTo>
                    <a:lnTo>
                      <a:pt x="271" y="217"/>
                    </a:lnTo>
                    <a:lnTo>
                      <a:pt x="270" y="229"/>
                    </a:lnTo>
                    <a:lnTo>
                      <a:pt x="270" y="240"/>
                    </a:lnTo>
                    <a:lnTo>
                      <a:pt x="269" y="251"/>
                    </a:lnTo>
                    <a:lnTo>
                      <a:pt x="268" y="261"/>
                    </a:lnTo>
                    <a:lnTo>
                      <a:pt x="266" y="271"/>
                    </a:lnTo>
                    <a:lnTo>
                      <a:pt x="265" y="282"/>
                    </a:lnTo>
                    <a:lnTo>
                      <a:pt x="261" y="292"/>
                    </a:lnTo>
                    <a:lnTo>
                      <a:pt x="259" y="302"/>
                    </a:lnTo>
                    <a:lnTo>
                      <a:pt x="256" y="311"/>
                    </a:lnTo>
                    <a:lnTo>
                      <a:pt x="253" y="321"/>
                    </a:lnTo>
                    <a:lnTo>
                      <a:pt x="250" y="330"/>
                    </a:lnTo>
                    <a:lnTo>
                      <a:pt x="247" y="338"/>
                    </a:lnTo>
                    <a:lnTo>
                      <a:pt x="243" y="348"/>
                    </a:lnTo>
                    <a:lnTo>
                      <a:pt x="238" y="355"/>
                    </a:lnTo>
                    <a:lnTo>
                      <a:pt x="234" y="363"/>
                    </a:lnTo>
                    <a:lnTo>
                      <a:pt x="230" y="371"/>
                    </a:lnTo>
                    <a:lnTo>
                      <a:pt x="225" y="378"/>
                    </a:lnTo>
                    <a:lnTo>
                      <a:pt x="221" y="385"/>
                    </a:lnTo>
                    <a:lnTo>
                      <a:pt x="215" y="392"/>
                    </a:lnTo>
                    <a:lnTo>
                      <a:pt x="210" y="398"/>
                    </a:lnTo>
                    <a:lnTo>
                      <a:pt x="204" y="403"/>
                    </a:lnTo>
                    <a:lnTo>
                      <a:pt x="199" y="408"/>
                    </a:lnTo>
                    <a:lnTo>
                      <a:pt x="192" y="414"/>
                    </a:lnTo>
                    <a:lnTo>
                      <a:pt x="187" y="418"/>
                    </a:lnTo>
                    <a:lnTo>
                      <a:pt x="181" y="422"/>
                    </a:lnTo>
                    <a:lnTo>
                      <a:pt x="175" y="425"/>
                    </a:lnTo>
                    <a:lnTo>
                      <a:pt x="168" y="428"/>
                    </a:lnTo>
                    <a:lnTo>
                      <a:pt x="162" y="430"/>
                    </a:lnTo>
                    <a:lnTo>
                      <a:pt x="156" y="432"/>
                    </a:lnTo>
                    <a:lnTo>
                      <a:pt x="148" y="433"/>
                    </a:lnTo>
                    <a:lnTo>
                      <a:pt x="142" y="434"/>
                    </a:lnTo>
                    <a:lnTo>
                      <a:pt x="136" y="434"/>
                    </a:lnTo>
                    <a:close/>
                  </a:path>
                </a:pathLst>
              </a:custGeom>
              <a:solidFill>
                <a:srgbClr val="383838"/>
              </a:solidFill>
              <a:ln w="9525">
                <a:noFill/>
                <a:round/>
                <a:headEnd/>
                <a:tailEnd/>
              </a:ln>
            </p:spPr>
            <p:txBody>
              <a:bodyPr/>
              <a:lstStyle/>
              <a:p>
                <a:endParaRPr lang="en-US"/>
              </a:p>
            </p:txBody>
          </p:sp>
          <p:sp>
            <p:nvSpPr>
              <p:cNvPr id="14586" name="Freeform 263"/>
              <p:cNvSpPr>
                <a:spLocks/>
              </p:cNvSpPr>
              <p:nvPr/>
            </p:nvSpPr>
            <p:spPr bwMode="auto">
              <a:xfrm>
                <a:off x="4148" y="2403"/>
                <a:ext cx="34" cy="55"/>
              </a:xfrm>
              <a:custGeom>
                <a:avLst/>
                <a:gdLst>
                  <a:gd name="T0" fmla="*/ 122 w 272"/>
                  <a:gd name="T1" fmla="*/ 439 h 440"/>
                  <a:gd name="T2" fmla="*/ 102 w 272"/>
                  <a:gd name="T3" fmla="*/ 433 h 440"/>
                  <a:gd name="T4" fmla="*/ 84 w 272"/>
                  <a:gd name="T5" fmla="*/ 423 h 440"/>
                  <a:gd name="T6" fmla="*/ 66 w 272"/>
                  <a:gd name="T7" fmla="*/ 408 h 440"/>
                  <a:gd name="T8" fmla="*/ 50 w 272"/>
                  <a:gd name="T9" fmla="*/ 389 h 440"/>
                  <a:gd name="T10" fmla="*/ 35 w 272"/>
                  <a:gd name="T11" fmla="*/ 367 h 440"/>
                  <a:gd name="T12" fmla="*/ 23 w 272"/>
                  <a:gd name="T13" fmla="*/ 342 h 440"/>
                  <a:gd name="T14" fmla="*/ 13 w 272"/>
                  <a:gd name="T15" fmla="*/ 315 h 440"/>
                  <a:gd name="T16" fmla="*/ 6 w 272"/>
                  <a:gd name="T17" fmla="*/ 285 h 440"/>
                  <a:gd name="T18" fmla="*/ 1 w 272"/>
                  <a:gd name="T19" fmla="*/ 254 h 440"/>
                  <a:gd name="T20" fmla="*/ 0 w 272"/>
                  <a:gd name="T21" fmla="*/ 220 h 440"/>
                  <a:gd name="T22" fmla="*/ 0 w 272"/>
                  <a:gd name="T23" fmla="*/ 198 h 440"/>
                  <a:gd name="T24" fmla="*/ 4 w 272"/>
                  <a:gd name="T25" fmla="*/ 167 h 440"/>
                  <a:gd name="T26" fmla="*/ 10 w 272"/>
                  <a:gd name="T27" fmla="*/ 135 h 440"/>
                  <a:gd name="T28" fmla="*/ 20 w 272"/>
                  <a:gd name="T29" fmla="*/ 107 h 440"/>
                  <a:gd name="T30" fmla="*/ 31 w 272"/>
                  <a:gd name="T31" fmla="*/ 81 h 440"/>
                  <a:gd name="T32" fmla="*/ 45 w 272"/>
                  <a:gd name="T33" fmla="*/ 58 h 440"/>
                  <a:gd name="T34" fmla="*/ 60 w 272"/>
                  <a:gd name="T35" fmla="*/ 38 h 440"/>
                  <a:gd name="T36" fmla="*/ 77 w 272"/>
                  <a:gd name="T37" fmla="*/ 23 h 440"/>
                  <a:gd name="T38" fmla="*/ 96 w 272"/>
                  <a:gd name="T39" fmla="*/ 10 h 440"/>
                  <a:gd name="T40" fmla="*/ 115 w 272"/>
                  <a:gd name="T41" fmla="*/ 3 h 440"/>
                  <a:gd name="T42" fmla="*/ 136 w 272"/>
                  <a:gd name="T43" fmla="*/ 0 h 440"/>
                  <a:gd name="T44" fmla="*/ 148 w 272"/>
                  <a:gd name="T45" fmla="*/ 2 h 440"/>
                  <a:gd name="T46" fmla="*/ 168 w 272"/>
                  <a:gd name="T47" fmla="*/ 7 h 440"/>
                  <a:gd name="T48" fmla="*/ 187 w 272"/>
                  <a:gd name="T49" fmla="*/ 17 h 440"/>
                  <a:gd name="T50" fmla="*/ 205 w 272"/>
                  <a:gd name="T51" fmla="*/ 33 h 440"/>
                  <a:gd name="T52" fmla="*/ 221 w 272"/>
                  <a:gd name="T53" fmla="*/ 51 h 440"/>
                  <a:gd name="T54" fmla="*/ 235 w 272"/>
                  <a:gd name="T55" fmla="*/ 74 h 440"/>
                  <a:gd name="T56" fmla="*/ 248 w 272"/>
                  <a:gd name="T57" fmla="*/ 99 h 440"/>
                  <a:gd name="T58" fmla="*/ 257 w 272"/>
                  <a:gd name="T59" fmla="*/ 126 h 440"/>
                  <a:gd name="T60" fmla="*/ 266 w 272"/>
                  <a:gd name="T61" fmla="*/ 156 h 440"/>
                  <a:gd name="T62" fmla="*/ 270 w 272"/>
                  <a:gd name="T63" fmla="*/ 188 h 440"/>
                  <a:gd name="T64" fmla="*/ 272 w 272"/>
                  <a:gd name="T65" fmla="*/ 220 h 440"/>
                  <a:gd name="T66" fmla="*/ 271 w 272"/>
                  <a:gd name="T67" fmla="*/ 243 h 440"/>
                  <a:gd name="T68" fmla="*/ 267 w 272"/>
                  <a:gd name="T69" fmla="*/ 274 h 440"/>
                  <a:gd name="T70" fmla="*/ 260 w 272"/>
                  <a:gd name="T71" fmla="*/ 305 h 440"/>
                  <a:gd name="T72" fmla="*/ 251 w 272"/>
                  <a:gd name="T73" fmla="*/ 334 h 440"/>
                  <a:gd name="T74" fmla="*/ 240 w 272"/>
                  <a:gd name="T75" fmla="*/ 359 h 440"/>
                  <a:gd name="T76" fmla="*/ 226 w 272"/>
                  <a:gd name="T77" fmla="*/ 382 h 440"/>
                  <a:gd name="T78" fmla="*/ 210 w 272"/>
                  <a:gd name="T79" fmla="*/ 402 h 440"/>
                  <a:gd name="T80" fmla="*/ 193 w 272"/>
                  <a:gd name="T81" fmla="*/ 418 h 440"/>
                  <a:gd name="T82" fmla="*/ 175 w 272"/>
                  <a:gd name="T83" fmla="*/ 430 h 440"/>
                  <a:gd name="T84" fmla="*/ 156 w 272"/>
                  <a:gd name="T85" fmla="*/ 437 h 440"/>
                  <a:gd name="T86" fmla="*/ 136 w 272"/>
                  <a:gd name="T87" fmla="*/ 440 h 4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2"/>
                  <a:gd name="T133" fmla="*/ 0 h 440"/>
                  <a:gd name="T134" fmla="*/ 272 w 272"/>
                  <a:gd name="T135" fmla="*/ 440 h 4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2" h="440">
                    <a:moveTo>
                      <a:pt x="136" y="440"/>
                    </a:moveTo>
                    <a:lnTo>
                      <a:pt x="129" y="440"/>
                    </a:lnTo>
                    <a:lnTo>
                      <a:pt x="122" y="439"/>
                    </a:lnTo>
                    <a:lnTo>
                      <a:pt x="115" y="437"/>
                    </a:lnTo>
                    <a:lnTo>
                      <a:pt x="109" y="435"/>
                    </a:lnTo>
                    <a:lnTo>
                      <a:pt x="102" y="433"/>
                    </a:lnTo>
                    <a:lnTo>
                      <a:pt x="96" y="430"/>
                    </a:lnTo>
                    <a:lnTo>
                      <a:pt x="90" y="427"/>
                    </a:lnTo>
                    <a:lnTo>
                      <a:pt x="84" y="423"/>
                    </a:lnTo>
                    <a:lnTo>
                      <a:pt x="77" y="418"/>
                    </a:lnTo>
                    <a:lnTo>
                      <a:pt x="72" y="413"/>
                    </a:lnTo>
                    <a:lnTo>
                      <a:pt x="66" y="408"/>
                    </a:lnTo>
                    <a:lnTo>
                      <a:pt x="60" y="402"/>
                    </a:lnTo>
                    <a:lnTo>
                      <a:pt x="55" y="396"/>
                    </a:lnTo>
                    <a:lnTo>
                      <a:pt x="50" y="389"/>
                    </a:lnTo>
                    <a:lnTo>
                      <a:pt x="45" y="382"/>
                    </a:lnTo>
                    <a:lnTo>
                      <a:pt x="41" y="375"/>
                    </a:lnTo>
                    <a:lnTo>
                      <a:pt x="35" y="367"/>
                    </a:lnTo>
                    <a:lnTo>
                      <a:pt x="31" y="359"/>
                    </a:lnTo>
                    <a:lnTo>
                      <a:pt x="27" y="351"/>
                    </a:lnTo>
                    <a:lnTo>
                      <a:pt x="23" y="342"/>
                    </a:lnTo>
                    <a:lnTo>
                      <a:pt x="20" y="334"/>
                    </a:lnTo>
                    <a:lnTo>
                      <a:pt x="17" y="325"/>
                    </a:lnTo>
                    <a:lnTo>
                      <a:pt x="13" y="315"/>
                    </a:lnTo>
                    <a:lnTo>
                      <a:pt x="10" y="305"/>
                    </a:lnTo>
                    <a:lnTo>
                      <a:pt x="8" y="295"/>
                    </a:lnTo>
                    <a:lnTo>
                      <a:pt x="6" y="285"/>
                    </a:lnTo>
                    <a:lnTo>
                      <a:pt x="4" y="274"/>
                    </a:lnTo>
                    <a:lnTo>
                      <a:pt x="2" y="264"/>
                    </a:lnTo>
                    <a:lnTo>
                      <a:pt x="1" y="254"/>
                    </a:lnTo>
                    <a:lnTo>
                      <a:pt x="0" y="243"/>
                    </a:lnTo>
                    <a:lnTo>
                      <a:pt x="0" y="232"/>
                    </a:lnTo>
                    <a:lnTo>
                      <a:pt x="0" y="220"/>
                    </a:lnTo>
                    <a:lnTo>
                      <a:pt x="0" y="210"/>
                    </a:lnTo>
                    <a:lnTo>
                      <a:pt x="0" y="198"/>
                    </a:lnTo>
                    <a:lnTo>
                      <a:pt x="1" y="188"/>
                    </a:lnTo>
                    <a:lnTo>
                      <a:pt x="2" y="177"/>
                    </a:lnTo>
                    <a:lnTo>
                      <a:pt x="4" y="167"/>
                    </a:lnTo>
                    <a:lnTo>
                      <a:pt x="6" y="156"/>
                    </a:lnTo>
                    <a:lnTo>
                      <a:pt x="8" y="146"/>
                    </a:lnTo>
                    <a:lnTo>
                      <a:pt x="10" y="135"/>
                    </a:lnTo>
                    <a:lnTo>
                      <a:pt x="13" y="126"/>
                    </a:lnTo>
                    <a:lnTo>
                      <a:pt x="17" y="117"/>
                    </a:lnTo>
                    <a:lnTo>
                      <a:pt x="20" y="107"/>
                    </a:lnTo>
                    <a:lnTo>
                      <a:pt x="23" y="99"/>
                    </a:lnTo>
                    <a:lnTo>
                      <a:pt x="27" y="89"/>
                    </a:lnTo>
                    <a:lnTo>
                      <a:pt x="31" y="81"/>
                    </a:lnTo>
                    <a:lnTo>
                      <a:pt x="35" y="74"/>
                    </a:lnTo>
                    <a:lnTo>
                      <a:pt x="41" y="65"/>
                    </a:lnTo>
                    <a:lnTo>
                      <a:pt x="45" y="58"/>
                    </a:lnTo>
                    <a:lnTo>
                      <a:pt x="50" y="51"/>
                    </a:lnTo>
                    <a:lnTo>
                      <a:pt x="55" y="45"/>
                    </a:lnTo>
                    <a:lnTo>
                      <a:pt x="60" y="38"/>
                    </a:lnTo>
                    <a:lnTo>
                      <a:pt x="66" y="33"/>
                    </a:lnTo>
                    <a:lnTo>
                      <a:pt x="72" y="27"/>
                    </a:lnTo>
                    <a:lnTo>
                      <a:pt x="77" y="23"/>
                    </a:lnTo>
                    <a:lnTo>
                      <a:pt x="84" y="17"/>
                    </a:lnTo>
                    <a:lnTo>
                      <a:pt x="90" y="14"/>
                    </a:lnTo>
                    <a:lnTo>
                      <a:pt x="96" y="10"/>
                    </a:lnTo>
                    <a:lnTo>
                      <a:pt x="102" y="7"/>
                    </a:lnTo>
                    <a:lnTo>
                      <a:pt x="109" y="5"/>
                    </a:lnTo>
                    <a:lnTo>
                      <a:pt x="115" y="3"/>
                    </a:lnTo>
                    <a:lnTo>
                      <a:pt x="122" y="2"/>
                    </a:lnTo>
                    <a:lnTo>
                      <a:pt x="129" y="1"/>
                    </a:lnTo>
                    <a:lnTo>
                      <a:pt x="136" y="0"/>
                    </a:lnTo>
                    <a:lnTo>
                      <a:pt x="142" y="1"/>
                    </a:lnTo>
                    <a:lnTo>
                      <a:pt x="148" y="2"/>
                    </a:lnTo>
                    <a:lnTo>
                      <a:pt x="156" y="3"/>
                    </a:lnTo>
                    <a:lnTo>
                      <a:pt x="162" y="5"/>
                    </a:lnTo>
                    <a:lnTo>
                      <a:pt x="168" y="7"/>
                    </a:lnTo>
                    <a:lnTo>
                      <a:pt x="175" y="10"/>
                    </a:lnTo>
                    <a:lnTo>
                      <a:pt x="181" y="14"/>
                    </a:lnTo>
                    <a:lnTo>
                      <a:pt x="187" y="17"/>
                    </a:lnTo>
                    <a:lnTo>
                      <a:pt x="193" y="23"/>
                    </a:lnTo>
                    <a:lnTo>
                      <a:pt x="200" y="27"/>
                    </a:lnTo>
                    <a:lnTo>
                      <a:pt x="205" y="33"/>
                    </a:lnTo>
                    <a:lnTo>
                      <a:pt x="210" y="38"/>
                    </a:lnTo>
                    <a:lnTo>
                      <a:pt x="216" y="45"/>
                    </a:lnTo>
                    <a:lnTo>
                      <a:pt x="221" y="51"/>
                    </a:lnTo>
                    <a:lnTo>
                      <a:pt x="226" y="58"/>
                    </a:lnTo>
                    <a:lnTo>
                      <a:pt x="231" y="65"/>
                    </a:lnTo>
                    <a:lnTo>
                      <a:pt x="235" y="74"/>
                    </a:lnTo>
                    <a:lnTo>
                      <a:pt x="240" y="81"/>
                    </a:lnTo>
                    <a:lnTo>
                      <a:pt x="244" y="89"/>
                    </a:lnTo>
                    <a:lnTo>
                      <a:pt x="248" y="99"/>
                    </a:lnTo>
                    <a:lnTo>
                      <a:pt x="251" y="107"/>
                    </a:lnTo>
                    <a:lnTo>
                      <a:pt x="254" y="117"/>
                    </a:lnTo>
                    <a:lnTo>
                      <a:pt x="257" y="126"/>
                    </a:lnTo>
                    <a:lnTo>
                      <a:pt x="260" y="135"/>
                    </a:lnTo>
                    <a:lnTo>
                      <a:pt x="263" y="146"/>
                    </a:lnTo>
                    <a:lnTo>
                      <a:pt x="266" y="156"/>
                    </a:lnTo>
                    <a:lnTo>
                      <a:pt x="267" y="167"/>
                    </a:lnTo>
                    <a:lnTo>
                      <a:pt x="269" y="177"/>
                    </a:lnTo>
                    <a:lnTo>
                      <a:pt x="270" y="188"/>
                    </a:lnTo>
                    <a:lnTo>
                      <a:pt x="271" y="198"/>
                    </a:lnTo>
                    <a:lnTo>
                      <a:pt x="271" y="210"/>
                    </a:lnTo>
                    <a:lnTo>
                      <a:pt x="272" y="220"/>
                    </a:lnTo>
                    <a:lnTo>
                      <a:pt x="271" y="232"/>
                    </a:lnTo>
                    <a:lnTo>
                      <a:pt x="271" y="243"/>
                    </a:lnTo>
                    <a:lnTo>
                      <a:pt x="270" y="254"/>
                    </a:lnTo>
                    <a:lnTo>
                      <a:pt x="269" y="264"/>
                    </a:lnTo>
                    <a:lnTo>
                      <a:pt x="267" y="274"/>
                    </a:lnTo>
                    <a:lnTo>
                      <a:pt x="266" y="285"/>
                    </a:lnTo>
                    <a:lnTo>
                      <a:pt x="263" y="295"/>
                    </a:lnTo>
                    <a:lnTo>
                      <a:pt x="260" y="305"/>
                    </a:lnTo>
                    <a:lnTo>
                      <a:pt x="257" y="315"/>
                    </a:lnTo>
                    <a:lnTo>
                      <a:pt x="254" y="325"/>
                    </a:lnTo>
                    <a:lnTo>
                      <a:pt x="251" y="334"/>
                    </a:lnTo>
                    <a:lnTo>
                      <a:pt x="248" y="342"/>
                    </a:lnTo>
                    <a:lnTo>
                      <a:pt x="244" y="351"/>
                    </a:lnTo>
                    <a:lnTo>
                      <a:pt x="240" y="359"/>
                    </a:lnTo>
                    <a:lnTo>
                      <a:pt x="235" y="367"/>
                    </a:lnTo>
                    <a:lnTo>
                      <a:pt x="231" y="375"/>
                    </a:lnTo>
                    <a:lnTo>
                      <a:pt x="226" y="382"/>
                    </a:lnTo>
                    <a:lnTo>
                      <a:pt x="221" y="389"/>
                    </a:lnTo>
                    <a:lnTo>
                      <a:pt x="216" y="396"/>
                    </a:lnTo>
                    <a:lnTo>
                      <a:pt x="210" y="402"/>
                    </a:lnTo>
                    <a:lnTo>
                      <a:pt x="205" y="408"/>
                    </a:lnTo>
                    <a:lnTo>
                      <a:pt x="200" y="413"/>
                    </a:lnTo>
                    <a:lnTo>
                      <a:pt x="193" y="418"/>
                    </a:lnTo>
                    <a:lnTo>
                      <a:pt x="187" y="423"/>
                    </a:lnTo>
                    <a:lnTo>
                      <a:pt x="181" y="427"/>
                    </a:lnTo>
                    <a:lnTo>
                      <a:pt x="175" y="430"/>
                    </a:lnTo>
                    <a:lnTo>
                      <a:pt x="168" y="433"/>
                    </a:lnTo>
                    <a:lnTo>
                      <a:pt x="162" y="435"/>
                    </a:lnTo>
                    <a:lnTo>
                      <a:pt x="156" y="437"/>
                    </a:lnTo>
                    <a:lnTo>
                      <a:pt x="148" y="439"/>
                    </a:lnTo>
                    <a:lnTo>
                      <a:pt x="142" y="440"/>
                    </a:lnTo>
                    <a:lnTo>
                      <a:pt x="136" y="440"/>
                    </a:lnTo>
                    <a:close/>
                  </a:path>
                </a:pathLst>
              </a:custGeom>
              <a:solidFill>
                <a:srgbClr val="000000"/>
              </a:solidFill>
              <a:ln w="9525">
                <a:noFill/>
                <a:round/>
                <a:headEnd/>
                <a:tailEnd/>
              </a:ln>
            </p:spPr>
            <p:txBody>
              <a:bodyPr/>
              <a:lstStyle/>
              <a:p>
                <a:endParaRPr lang="en-US"/>
              </a:p>
            </p:txBody>
          </p:sp>
          <p:sp>
            <p:nvSpPr>
              <p:cNvPr id="14587" name="Freeform 264"/>
              <p:cNvSpPr>
                <a:spLocks/>
              </p:cNvSpPr>
              <p:nvPr/>
            </p:nvSpPr>
            <p:spPr bwMode="auto">
              <a:xfrm>
                <a:off x="4157" y="2403"/>
                <a:ext cx="9" cy="6"/>
              </a:xfrm>
              <a:custGeom>
                <a:avLst/>
                <a:gdLst>
                  <a:gd name="T0" fmla="*/ 73 w 73"/>
                  <a:gd name="T1" fmla="*/ 0 h 47"/>
                  <a:gd name="T2" fmla="*/ 0 w 73"/>
                  <a:gd name="T3" fmla="*/ 0 h 47"/>
                  <a:gd name="T4" fmla="*/ 54 w 73"/>
                  <a:gd name="T5" fmla="*/ 47 h 47"/>
                  <a:gd name="T6" fmla="*/ 73 w 73"/>
                  <a:gd name="T7" fmla="*/ 0 h 47"/>
                  <a:gd name="T8" fmla="*/ 73 w 73"/>
                  <a:gd name="T9" fmla="*/ 0 h 47"/>
                  <a:gd name="T10" fmla="*/ 0 60000 65536"/>
                  <a:gd name="T11" fmla="*/ 0 60000 65536"/>
                  <a:gd name="T12" fmla="*/ 0 60000 65536"/>
                  <a:gd name="T13" fmla="*/ 0 60000 65536"/>
                  <a:gd name="T14" fmla="*/ 0 60000 65536"/>
                  <a:gd name="T15" fmla="*/ 0 w 73"/>
                  <a:gd name="T16" fmla="*/ 0 h 47"/>
                  <a:gd name="T17" fmla="*/ 73 w 73"/>
                  <a:gd name="T18" fmla="*/ 47 h 47"/>
                </a:gdLst>
                <a:ahLst/>
                <a:cxnLst>
                  <a:cxn ang="T10">
                    <a:pos x="T0" y="T1"/>
                  </a:cxn>
                  <a:cxn ang="T11">
                    <a:pos x="T2" y="T3"/>
                  </a:cxn>
                  <a:cxn ang="T12">
                    <a:pos x="T4" y="T5"/>
                  </a:cxn>
                  <a:cxn ang="T13">
                    <a:pos x="T6" y="T7"/>
                  </a:cxn>
                  <a:cxn ang="T14">
                    <a:pos x="T8" y="T9"/>
                  </a:cxn>
                </a:cxnLst>
                <a:rect l="T15" t="T16" r="T17" b="T18"/>
                <a:pathLst>
                  <a:path w="73" h="47">
                    <a:moveTo>
                      <a:pt x="73" y="0"/>
                    </a:moveTo>
                    <a:lnTo>
                      <a:pt x="0" y="0"/>
                    </a:lnTo>
                    <a:lnTo>
                      <a:pt x="54" y="47"/>
                    </a:lnTo>
                    <a:lnTo>
                      <a:pt x="73" y="0"/>
                    </a:lnTo>
                    <a:close/>
                  </a:path>
                </a:pathLst>
              </a:custGeom>
              <a:solidFill>
                <a:srgbClr val="000000"/>
              </a:solidFill>
              <a:ln w="9525">
                <a:noFill/>
                <a:round/>
                <a:headEnd/>
                <a:tailEnd/>
              </a:ln>
            </p:spPr>
            <p:txBody>
              <a:bodyPr/>
              <a:lstStyle/>
              <a:p>
                <a:endParaRPr lang="en-US"/>
              </a:p>
            </p:txBody>
          </p:sp>
          <p:sp>
            <p:nvSpPr>
              <p:cNvPr id="14588" name="Freeform 265"/>
              <p:cNvSpPr>
                <a:spLocks/>
              </p:cNvSpPr>
              <p:nvPr/>
            </p:nvSpPr>
            <p:spPr bwMode="auto">
              <a:xfrm>
                <a:off x="4138" y="2403"/>
                <a:ext cx="35" cy="56"/>
              </a:xfrm>
              <a:custGeom>
                <a:avLst/>
                <a:gdLst>
                  <a:gd name="T0" fmla="*/ 124 w 276"/>
                  <a:gd name="T1" fmla="*/ 444 h 445"/>
                  <a:gd name="T2" fmla="*/ 104 w 276"/>
                  <a:gd name="T3" fmla="*/ 439 h 445"/>
                  <a:gd name="T4" fmla="*/ 85 w 276"/>
                  <a:gd name="T5" fmla="*/ 428 h 445"/>
                  <a:gd name="T6" fmla="*/ 66 w 276"/>
                  <a:gd name="T7" fmla="*/ 413 h 445"/>
                  <a:gd name="T8" fmla="*/ 50 w 276"/>
                  <a:gd name="T9" fmla="*/ 395 h 445"/>
                  <a:gd name="T10" fmla="*/ 36 w 276"/>
                  <a:gd name="T11" fmla="*/ 372 h 445"/>
                  <a:gd name="T12" fmla="*/ 23 w 276"/>
                  <a:gd name="T13" fmla="*/ 347 h 445"/>
                  <a:gd name="T14" fmla="*/ 14 w 276"/>
                  <a:gd name="T15" fmla="*/ 319 h 445"/>
                  <a:gd name="T16" fmla="*/ 6 w 276"/>
                  <a:gd name="T17" fmla="*/ 289 h 445"/>
                  <a:gd name="T18" fmla="*/ 1 w 276"/>
                  <a:gd name="T19" fmla="*/ 257 h 445"/>
                  <a:gd name="T20" fmla="*/ 0 w 276"/>
                  <a:gd name="T21" fmla="*/ 222 h 445"/>
                  <a:gd name="T22" fmla="*/ 0 w 276"/>
                  <a:gd name="T23" fmla="*/ 200 h 445"/>
                  <a:gd name="T24" fmla="*/ 4 w 276"/>
                  <a:gd name="T25" fmla="*/ 168 h 445"/>
                  <a:gd name="T26" fmla="*/ 10 w 276"/>
                  <a:gd name="T27" fmla="*/ 136 h 445"/>
                  <a:gd name="T28" fmla="*/ 20 w 276"/>
                  <a:gd name="T29" fmla="*/ 108 h 445"/>
                  <a:gd name="T30" fmla="*/ 31 w 276"/>
                  <a:gd name="T31" fmla="*/ 82 h 445"/>
                  <a:gd name="T32" fmla="*/ 45 w 276"/>
                  <a:gd name="T33" fmla="*/ 58 h 445"/>
                  <a:gd name="T34" fmla="*/ 61 w 276"/>
                  <a:gd name="T35" fmla="*/ 38 h 445"/>
                  <a:gd name="T36" fmla="*/ 79 w 276"/>
                  <a:gd name="T37" fmla="*/ 23 h 445"/>
                  <a:gd name="T38" fmla="*/ 97 w 276"/>
                  <a:gd name="T39" fmla="*/ 10 h 445"/>
                  <a:gd name="T40" fmla="*/ 117 w 276"/>
                  <a:gd name="T41" fmla="*/ 3 h 445"/>
                  <a:gd name="T42" fmla="*/ 138 w 276"/>
                  <a:gd name="T43" fmla="*/ 0 h 445"/>
                  <a:gd name="T44" fmla="*/ 152 w 276"/>
                  <a:gd name="T45" fmla="*/ 2 h 445"/>
                  <a:gd name="T46" fmla="*/ 172 w 276"/>
                  <a:gd name="T47" fmla="*/ 7 h 445"/>
                  <a:gd name="T48" fmla="*/ 192 w 276"/>
                  <a:gd name="T49" fmla="*/ 17 h 445"/>
                  <a:gd name="T50" fmla="*/ 209 w 276"/>
                  <a:gd name="T51" fmla="*/ 33 h 445"/>
                  <a:gd name="T52" fmla="*/ 225 w 276"/>
                  <a:gd name="T53" fmla="*/ 52 h 445"/>
                  <a:gd name="T54" fmla="*/ 240 w 276"/>
                  <a:gd name="T55" fmla="*/ 74 h 445"/>
                  <a:gd name="T56" fmla="*/ 252 w 276"/>
                  <a:gd name="T57" fmla="*/ 99 h 445"/>
                  <a:gd name="T58" fmla="*/ 262 w 276"/>
                  <a:gd name="T59" fmla="*/ 127 h 445"/>
                  <a:gd name="T60" fmla="*/ 269 w 276"/>
                  <a:gd name="T61" fmla="*/ 157 h 445"/>
                  <a:gd name="T62" fmla="*/ 274 w 276"/>
                  <a:gd name="T63" fmla="*/ 189 h 445"/>
                  <a:gd name="T64" fmla="*/ 276 w 276"/>
                  <a:gd name="T65" fmla="*/ 222 h 445"/>
                  <a:gd name="T66" fmla="*/ 275 w 276"/>
                  <a:gd name="T67" fmla="*/ 245 h 445"/>
                  <a:gd name="T68" fmla="*/ 271 w 276"/>
                  <a:gd name="T69" fmla="*/ 279 h 445"/>
                  <a:gd name="T70" fmla="*/ 265 w 276"/>
                  <a:gd name="T71" fmla="*/ 309 h 445"/>
                  <a:gd name="T72" fmla="*/ 255 w 276"/>
                  <a:gd name="T73" fmla="*/ 338 h 445"/>
                  <a:gd name="T74" fmla="*/ 244 w 276"/>
                  <a:gd name="T75" fmla="*/ 364 h 445"/>
                  <a:gd name="T76" fmla="*/ 230 w 276"/>
                  <a:gd name="T77" fmla="*/ 387 h 445"/>
                  <a:gd name="T78" fmla="*/ 215 w 276"/>
                  <a:gd name="T79" fmla="*/ 407 h 445"/>
                  <a:gd name="T80" fmla="*/ 197 w 276"/>
                  <a:gd name="T81" fmla="*/ 423 h 445"/>
                  <a:gd name="T82" fmla="*/ 178 w 276"/>
                  <a:gd name="T83" fmla="*/ 435 h 445"/>
                  <a:gd name="T84" fmla="*/ 158 w 276"/>
                  <a:gd name="T85" fmla="*/ 443 h 445"/>
                  <a:gd name="T86" fmla="*/ 138 w 276"/>
                  <a:gd name="T87" fmla="*/ 445 h 44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76"/>
                  <a:gd name="T133" fmla="*/ 0 h 445"/>
                  <a:gd name="T134" fmla="*/ 276 w 276"/>
                  <a:gd name="T135" fmla="*/ 445 h 44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76" h="445">
                    <a:moveTo>
                      <a:pt x="138" y="445"/>
                    </a:moveTo>
                    <a:lnTo>
                      <a:pt x="131" y="445"/>
                    </a:lnTo>
                    <a:lnTo>
                      <a:pt x="124" y="444"/>
                    </a:lnTo>
                    <a:lnTo>
                      <a:pt x="117" y="443"/>
                    </a:lnTo>
                    <a:lnTo>
                      <a:pt x="110" y="441"/>
                    </a:lnTo>
                    <a:lnTo>
                      <a:pt x="104" y="439"/>
                    </a:lnTo>
                    <a:lnTo>
                      <a:pt x="97" y="435"/>
                    </a:lnTo>
                    <a:lnTo>
                      <a:pt x="90" y="432"/>
                    </a:lnTo>
                    <a:lnTo>
                      <a:pt x="85" y="428"/>
                    </a:lnTo>
                    <a:lnTo>
                      <a:pt x="79" y="423"/>
                    </a:lnTo>
                    <a:lnTo>
                      <a:pt x="72" y="419"/>
                    </a:lnTo>
                    <a:lnTo>
                      <a:pt x="66" y="413"/>
                    </a:lnTo>
                    <a:lnTo>
                      <a:pt x="61" y="407"/>
                    </a:lnTo>
                    <a:lnTo>
                      <a:pt x="56" y="401"/>
                    </a:lnTo>
                    <a:lnTo>
                      <a:pt x="50" y="395"/>
                    </a:lnTo>
                    <a:lnTo>
                      <a:pt x="45" y="387"/>
                    </a:lnTo>
                    <a:lnTo>
                      <a:pt x="41" y="380"/>
                    </a:lnTo>
                    <a:lnTo>
                      <a:pt x="36" y="372"/>
                    </a:lnTo>
                    <a:lnTo>
                      <a:pt x="31" y="364"/>
                    </a:lnTo>
                    <a:lnTo>
                      <a:pt x="27" y="356"/>
                    </a:lnTo>
                    <a:lnTo>
                      <a:pt x="23" y="347"/>
                    </a:lnTo>
                    <a:lnTo>
                      <a:pt x="20" y="338"/>
                    </a:lnTo>
                    <a:lnTo>
                      <a:pt x="17" y="329"/>
                    </a:lnTo>
                    <a:lnTo>
                      <a:pt x="14" y="319"/>
                    </a:lnTo>
                    <a:lnTo>
                      <a:pt x="10" y="309"/>
                    </a:lnTo>
                    <a:lnTo>
                      <a:pt x="8" y="298"/>
                    </a:lnTo>
                    <a:lnTo>
                      <a:pt x="6" y="289"/>
                    </a:lnTo>
                    <a:lnTo>
                      <a:pt x="4" y="279"/>
                    </a:lnTo>
                    <a:lnTo>
                      <a:pt x="2" y="267"/>
                    </a:lnTo>
                    <a:lnTo>
                      <a:pt x="1" y="257"/>
                    </a:lnTo>
                    <a:lnTo>
                      <a:pt x="0" y="245"/>
                    </a:lnTo>
                    <a:lnTo>
                      <a:pt x="0" y="234"/>
                    </a:lnTo>
                    <a:lnTo>
                      <a:pt x="0" y="222"/>
                    </a:lnTo>
                    <a:lnTo>
                      <a:pt x="0" y="212"/>
                    </a:lnTo>
                    <a:lnTo>
                      <a:pt x="0" y="200"/>
                    </a:lnTo>
                    <a:lnTo>
                      <a:pt x="1" y="189"/>
                    </a:lnTo>
                    <a:lnTo>
                      <a:pt x="2" y="178"/>
                    </a:lnTo>
                    <a:lnTo>
                      <a:pt x="4" y="168"/>
                    </a:lnTo>
                    <a:lnTo>
                      <a:pt x="6" y="157"/>
                    </a:lnTo>
                    <a:lnTo>
                      <a:pt x="8" y="147"/>
                    </a:lnTo>
                    <a:lnTo>
                      <a:pt x="10" y="136"/>
                    </a:lnTo>
                    <a:lnTo>
                      <a:pt x="14" y="127"/>
                    </a:lnTo>
                    <a:lnTo>
                      <a:pt x="17" y="118"/>
                    </a:lnTo>
                    <a:lnTo>
                      <a:pt x="20" y="108"/>
                    </a:lnTo>
                    <a:lnTo>
                      <a:pt x="23" y="99"/>
                    </a:lnTo>
                    <a:lnTo>
                      <a:pt x="27" y="91"/>
                    </a:lnTo>
                    <a:lnTo>
                      <a:pt x="31" y="82"/>
                    </a:lnTo>
                    <a:lnTo>
                      <a:pt x="36" y="74"/>
                    </a:lnTo>
                    <a:lnTo>
                      <a:pt x="41" y="65"/>
                    </a:lnTo>
                    <a:lnTo>
                      <a:pt x="45" y="58"/>
                    </a:lnTo>
                    <a:lnTo>
                      <a:pt x="50" y="52"/>
                    </a:lnTo>
                    <a:lnTo>
                      <a:pt x="56" y="45"/>
                    </a:lnTo>
                    <a:lnTo>
                      <a:pt x="61" y="38"/>
                    </a:lnTo>
                    <a:lnTo>
                      <a:pt x="66" y="33"/>
                    </a:lnTo>
                    <a:lnTo>
                      <a:pt x="72" y="28"/>
                    </a:lnTo>
                    <a:lnTo>
                      <a:pt x="79" y="23"/>
                    </a:lnTo>
                    <a:lnTo>
                      <a:pt x="85" y="17"/>
                    </a:lnTo>
                    <a:lnTo>
                      <a:pt x="90" y="14"/>
                    </a:lnTo>
                    <a:lnTo>
                      <a:pt x="97" y="10"/>
                    </a:lnTo>
                    <a:lnTo>
                      <a:pt x="104" y="7"/>
                    </a:lnTo>
                    <a:lnTo>
                      <a:pt x="110" y="5"/>
                    </a:lnTo>
                    <a:lnTo>
                      <a:pt x="117" y="3"/>
                    </a:lnTo>
                    <a:lnTo>
                      <a:pt x="124" y="2"/>
                    </a:lnTo>
                    <a:lnTo>
                      <a:pt x="131" y="1"/>
                    </a:lnTo>
                    <a:lnTo>
                      <a:pt x="138" y="0"/>
                    </a:lnTo>
                    <a:lnTo>
                      <a:pt x="144" y="1"/>
                    </a:lnTo>
                    <a:lnTo>
                      <a:pt x="152" y="2"/>
                    </a:lnTo>
                    <a:lnTo>
                      <a:pt x="158" y="3"/>
                    </a:lnTo>
                    <a:lnTo>
                      <a:pt x="165" y="5"/>
                    </a:lnTo>
                    <a:lnTo>
                      <a:pt x="172" y="7"/>
                    </a:lnTo>
                    <a:lnTo>
                      <a:pt x="178" y="10"/>
                    </a:lnTo>
                    <a:lnTo>
                      <a:pt x="185" y="14"/>
                    </a:lnTo>
                    <a:lnTo>
                      <a:pt x="192" y="17"/>
                    </a:lnTo>
                    <a:lnTo>
                      <a:pt x="197" y="23"/>
                    </a:lnTo>
                    <a:lnTo>
                      <a:pt x="203" y="28"/>
                    </a:lnTo>
                    <a:lnTo>
                      <a:pt x="209" y="33"/>
                    </a:lnTo>
                    <a:lnTo>
                      <a:pt x="215" y="38"/>
                    </a:lnTo>
                    <a:lnTo>
                      <a:pt x="220" y="45"/>
                    </a:lnTo>
                    <a:lnTo>
                      <a:pt x="225" y="52"/>
                    </a:lnTo>
                    <a:lnTo>
                      <a:pt x="230" y="58"/>
                    </a:lnTo>
                    <a:lnTo>
                      <a:pt x="236" y="65"/>
                    </a:lnTo>
                    <a:lnTo>
                      <a:pt x="240" y="74"/>
                    </a:lnTo>
                    <a:lnTo>
                      <a:pt x="244" y="82"/>
                    </a:lnTo>
                    <a:lnTo>
                      <a:pt x="248" y="91"/>
                    </a:lnTo>
                    <a:lnTo>
                      <a:pt x="252" y="99"/>
                    </a:lnTo>
                    <a:lnTo>
                      <a:pt x="255" y="108"/>
                    </a:lnTo>
                    <a:lnTo>
                      <a:pt x="259" y="118"/>
                    </a:lnTo>
                    <a:lnTo>
                      <a:pt x="262" y="127"/>
                    </a:lnTo>
                    <a:lnTo>
                      <a:pt x="265" y="136"/>
                    </a:lnTo>
                    <a:lnTo>
                      <a:pt x="267" y="147"/>
                    </a:lnTo>
                    <a:lnTo>
                      <a:pt x="269" y="157"/>
                    </a:lnTo>
                    <a:lnTo>
                      <a:pt x="271" y="168"/>
                    </a:lnTo>
                    <a:lnTo>
                      <a:pt x="273" y="178"/>
                    </a:lnTo>
                    <a:lnTo>
                      <a:pt x="274" y="189"/>
                    </a:lnTo>
                    <a:lnTo>
                      <a:pt x="275" y="200"/>
                    </a:lnTo>
                    <a:lnTo>
                      <a:pt x="275" y="212"/>
                    </a:lnTo>
                    <a:lnTo>
                      <a:pt x="276" y="222"/>
                    </a:lnTo>
                    <a:lnTo>
                      <a:pt x="275" y="234"/>
                    </a:lnTo>
                    <a:lnTo>
                      <a:pt x="275" y="245"/>
                    </a:lnTo>
                    <a:lnTo>
                      <a:pt x="274" y="257"/>
                    </a:lnTo>
                    <a:lnTo>
                      <a:pt x="273" y="267"/>
                    </a:lnTo>
                    <a:lnTo>
                      <a:pt x="271" y="279"/>
                    </a:lnTo>
                    <a:lnTo>
                      <a:pt x="269" y="289"/>
                    </a:lnTo>
                    <a:lnTo>
                      <a:pt x="267" y="298"/>
                    </a:lnTo>
                    <a:lnTo>
                      <a:pt x="265" y="309"/>
                    </a:lnTo>
                    <a:lnTo>
                      <a:pt x="262" y="319"/>
                    </a:lnTo>
                    <a:lnTo>
                      <a:pt x="259" y="329"/>
                    </a:lnTo>
                    <a:lnTo>
                      <a:pt x="255" y="338"/>
                    </a:lnTo>
                    <a:lnTo>
                      <a:pt x="252" y="347"/>
                    </a:lnTo>
                    <a:lnTo>
                      <a:pt x="248" y="356"/>
                    </a:lnTo>
                    <a:lnTo>
                      <a:pt x="244" y="364"/>
                    </a:lnTo>
                    <a:lnTo>
                      <a:pt x="240" y="372"/>
                    </a:lnTo>
                    <a:lnTo>
                      <a:pt x="236" y="380"/>
                    </a:lnTo>
                    <a:lnTo>
                      <a:pt x="230" y="387"/>
                    </a:lnTo>
                    <a:lnTo>
                      <a:pt x="225" y="395"/>
                    </a:lnTo>
                    <a:lnTo>
                      <a:pt x="220" y="401"/>
                    </a:lnTo>
                    <a:lnTo>
                      <a:pt x="215" y="407"/>
                    </a:lnTo>
                    <a:lnTo>
                      <a:pt x="209" y="413"/>
                    </a:lnTo>
                    <a:lnTo>
                      <a:pt x="203" y="419"/>
                    </a:lnTo>
                    <a:lnTo>
                      <a:pt x="197" y="423"/>
                    </a:lnTo>
                    <a:lnTo>
                      <a:pt x="192" y="428"/>
                    </a:lnTo>
                    <a:lnTo>
                      <a:pt x="185" y="432"/>
                    </a:lnTo>
                    <a:lnTo>
                      <a:pt x="178" y="435"/>
                    </a:lnTo>
                    <a:lnTo>
                      <a:pt x="172" y="439"/>
                    </a:lnTo>
                    <a:lnTo>
                      <a:pt x="165" y="441"/>
                    </a:lnTo>
                    <a:lnTo>
                      <a:pt x="158" y="443"/>
                    </a:lnTo>
                    <a:lnTo>
                      <a:pt x="152" y="444"/>
                    </a:lnTo>
                    <a:lnTo>
                      <a:pt x="144" y="445"/>
                    </a:lnTo>
                    <a:lnTo>
                      <a:pt x="138" y="445"/>
                    </a:lnTo>
                    <a:close/>
                  </a:path>
                </a:pathLst>
              </a:custGeom>
              <a:solidFill>
                <a:srgbClr val="333333"/>
              </a:solidFill>
              <a:ln w="9525">
                <a:noFill/>
                <a:round/>
                <a:headEnd/>
                <a:tailEnd/>
              </a:ln>
            </p:spPr>
            <p:txBody>
              <a:bodyPr/>
              <a:lstStyle/>
              <a:p>
                <a:endParaRPr lang="en-US"/>
              </a:p>
            </p:txBody>
          </p:sp>
          <p:sp>
            <p:nvSpPr>
              <p:cNvPr id="14589" name="Freeform 266"/>
              <p:cNvSpPr>
                <a:spLocks/>
              </p:cNvSpPr>
              <p:nvPr/>
            </p:nvSpPr>
            <p:spPr bwMode="auto">
              <a:xfrm>
                <a:off x="4146" y="2414"/>
                <a:ext cx="17" cy="31"/>
              </a:xfrm>
              <a:custGeom>
                <a:avLst/>
                <a:gdLst>
                  <a:gd name="T0" fmla="*/ 60 w 136"/>
                  <a:gd name="T1" fmla="*/ 247 h 247"/>
                  <a:gd name="T2" fmla="*/ 50 w 136"/>
                  <a:gd name="T3" fmla="*/ 244 h 247"/>
                  <a:gd name="T4" fmla="*/ 41 w 136"/>
                  <a:gd name="T5" fmla="*/ 238 h 247"/>
                  <a:gd name="T6" fmla="*/ 32 w 136"/>
                  <a:gd name="T7" fmla="*/ 229 h 247"/>
                  <a:gd name="T8" fmla="*/ 24 w 136"/>
                  <a:gd name="T9" fmla="*/ 219 h 247"/>
                  <a:gd name="T10" fmla="*/ 16 w 136"/>
                  <a:gd name="T11" fmla="*/ 206 h 247"/>
                  <a:gd name="T12" fmla="*/ 11 w 136"/>
                  <a:gd name="T13" fmla="*/ 193 h 247"/>
                  <a:gd name="T14" fmla="*/ 6 w 136"/>
                  <a:gd name="T15" fmla="*/ 177 h 247"/>
                  <a:gd name="T16" fmla="*/ 2 w 136"/>
                  <a:gd name="T17" fmla="*/ 160 h 247"/>
                  <a:gd name="T18" fmla="*/ 0 w 136"/>
                  <a:gd name="T19" fmla="*/ 142 h 247"/>
                  <a:gd name="T20" fmla="*/ 0 w 136"/>
                  <a:gd name="T21" fmla="*/ 123 h 247"/>
                  <a:gd name="T22" fmla="*/ 0 w 136"/>
                  <a:gd name="T23" fmla="*/ 110 h 247"/>
                  <a:gd name="T24" fmla="*/ 2 w 136"/>
                  <a:gd name="T25" fmla="*/ 93 h 247"/>
                  <a:gd name="T26" fmla="*/ 5 w 136"/>
                  <a:gd name="T27" fmla="*/ 76 h 247"/>
                  <a:gd name="T28" fmla="*/ 9 w 136"/>
                  <a:gd name="T29" fmla="*/ 59 h 247"/>
                  <a:gd name="T30" fmla="*/ 14 w 136"/>
                  <a:gd name="T31" fmla="*/ 46 h 247"/>
                  <a:gd name="T32" fmla="*/ 22 w 136"/>
                  <a:gd name="T33" fmla="*/ 32 h 247"/>
                  <a:gd name="T34" fmla="*/ 29 w 136"/>
                  <a:gd name="T35" fmla="*/ 21 h 247"/>
                  <a:gd name="T36" fmla="*/ 37 w 136"/>
                  <a:gd name="T37" fmla="*/ 12 h 247"/>
                  <a:gd name="T38" fmla="*/ 47 w 136"/>
                  <a:gd name="T39" fmla="*/ 6 h 247"/>
                  <a:gd name="T40" fmla="*/ 57 w 136"/>
                  <a:gd name="T41" fmla="*/ 2 h 247"/>
                  <a:gd name="T42" fmla="*/ 68 w 136"/>
                  <a:gd name="T43" fmla="*/ 0 h 247"/>
                  <a:gd name="T44" fmla="*/ 74 w 136"/>
                  <a:gd name="T45" fmla="*/ 1 h 247"/>
                  <a:gd name="T46" fmla="*/ 85 w 136"/>
                  <a:gd name="T47" fmla="*/ 4 h 247"/>
                  <a:gd name="T48" fmla="*/ 94 w 136"/>
                  <a:gd name="T49" fmla="*/ 10 h 247"/>
                  <a:gd name="T50" fmla="*/ 102 w 136"/>
                  <a:gd name="T51" fmla="*/ 18 h 247"/>
                  <a:gd name="T52" fmla="*/ 111 w 136"/>
                  <a:gd name="T53" fmla="*/ 29 h 247"/>
                  <a:gd name="T54" fmla="*/ 118 w 136"/>
                  <a:gd name="T55" fmla="*/ 40 h 247"/>
                  <a:gd name="T56" fmla="*/ 123 w 136"/>
                  <a:gd name="T57" fmla="*/ 55 h 247"/>
                  <a:gd name="T58" fmla="*/ 129 w 136"/>
                  <a:gd name="T59" fmla="*/ 70 h 247"/>
                  <a:gd name="T60" fmla="*/ 133 w 136"/>
                  <a:gd name="T61" fmla="*/ 86 h 247"/>
                  <a:gd name="T62" fmla="*/ 135 w 136"/>
                  <a:gd name="T63" fmla="*/ 105 h 247"/>
                  <a:gd name="T64" fmla="*/ 136 w 136"/>
                  <a:gd name="T65" fmla="*/ 123 h 247"/>
                  <a:gd name="T66" fmla="*/ 135 w 136"/>
                  <a:gd name="T67" fmla="*/ 136 h 247"/>
                  <a:gd name="T68" fmla="*/ 133 w 136"/>
                  <a:gd name="T69" fmla="*/ 154 h 247"/>
                  <a:gd name="T70" fmla="*/ 130 w 136"/>
                  <a:gd name="T71" fmla="*/ 172 h 247"/>
                  <a:gd name="T72" fmla="*/ 125 w 136"/>
                  <a:gd name="T73" fmla="*/ 188 h 247"/>
                  <a:gd name="T74" fmla="*/ 120 w 136"/>
                  <a:gd name="T75" fmla="*/ 202 h 247"/>
                  <a:gd name="T76" fmla="*/ 113 w 136"/>
                  <a:gd name="T77" fmla="*/ 215 h 247"/>
                  <a:gd name="T78" fmla="*/ 105 w 136"/>
                  <a:gd name="T79" fmla="*/ 226 h 247"/>
                  <a:gd name="T80" fmla="*/ 97 w 136"/>
                  <a:gd name="T81" fmla="*/ 236 h 247"/>
                  <a:gd name="T82" fmla="*/ 88 w 136"/>
                  <a:gd name="T83" fmla="*/ 242 h 247"/>
                  <a:gd name="T84" fmla="*/ 77 w 136"/>
                  <a:gd name="T85" fmla="*/ 246 h 247"/>
                  <a:gd name="T86" fmla="*/ 68 w 136"/>
                  <a:gd name="T87" fmla="*/ 247 h 24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6"/>
                  <a:gd name="T133" fmla="*/ 0 h 247"/>
                  <a:gd name="T134" fmla="*/ 136 w 136"/>
                  <a:gd name="T135" fmla="*/ 247 h 24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6" h="247">
                    <a:moveTo>
                      <a:pt x="68" y="247"/>
                    </a:moveTo>
                    <a:lnTo>
                      <a:pt x="64" y="247"/>
                    </a:lnTo>
                    <a:lnTo>
                      <a:pt x="60" y="247"/>
                    </a:lnTo>
                    <a:lnTo>
                      <a:pt x="57" y="246"/>
                    </a:lnTo>
                    <a:lnTo>
                      <a:pt x="53" y="245"/>
                    </a:lnTo>
                    <a:lnTo>
                      <a:pt x="50" y="244"/>
                    </a:lnTo>
                    <a:lnTo>
                      <a:pt x="47" y="242"/>
                    </a:lnTo>
                    <a:lnTo>
                      <a:pt x="44" y="240"/>
                    </a:lnTo>
                    <a:lnTo>
                      <a:pt x="41" y="238"/>
                    </a:lnTo>
                    <a:lnTo>
                      <a:pt x="37" y="236"/>
                    </a:lnTo>
                    <a:lnTo>
                      <a:pt x="34" y="233"/>
                    </a:lnTo>
                    <a:lnTo>
                      <a:pt x="32" y="229"/>
                    </a:lnTo>
                    <a:lnTo>
                      <a:pt x="29" y="226"/>
                    </a:lnTo>
                    <a:lnTo>
                      <a:pt x="27" y="223"/>
                    </a:lnTo>
                    <a:lnTo>
                      <a:pt x="24" y="219"/>
                    </a:lnTo>
                    <a:lnTo>
                      <a:pt x="22" y="215"/>
                    </a:lnTo>
                    <a:lnTo>
                      <a:pt x="20" y="211"/>
                    </a:lnTo>
                    <a:lnTo>
                      <a:pt x="16" y="206"/>
                    </a:lnTo>
                    <a:lnTo>
                      <a:pt x="14" y="202"/>
                    </a:lnTo>
                    <a:lnTo>
                      <a:pt x="12" y="197"/>
                    </a:lnTo>
                    <a:lnTo>
                      <a:pt x="11" y="193"/>
                    </a:lnTo>
                    <a:lnTo>
                      <a:pt x="9" y="188"/>
                    </a:lnTo>
                    <a:lnTo>
                      <a:pt x="7" y="182"/>
                    </a:lnTo>
                    <a:lnTo>
                      <a:pt x="6" y="177"/>
                    </a:lnTo>
                    <a:lnTo>
                      <a:pt x="5" y="172"/>
                    </a:lnTo>
                    <a:lnTo>
                      <a:pt x="3" y="166"/>
                    </a:lnTo>
                    <a:lnTo>
                      <a:pt x="2" y="160"/>
                    </a:lnTo>
                    <a:lnTo>
                      <a:pt x="2" y="154"/>
                    </a:lnTo>
                    <a:lnTo>
                      <a:pt x="1" y="148"/>
                    </a:lnTo>
                    <a:lnTo>
                      <a:pt x="0" y="142"/>
                    </a:lnTo>
                    <a:lnTo>
                      <a:pt x="0" y="136"/>
                    </a:lnTo>
                    <a:lnTo>
                      <a:pt x="0" y="130"/>
                    </a:lnTo>
                    <a:lnTo>
                      <a:pt x="0" y="123"/>
                    </a:lnTo>
                    <a:lnTo>
                      <a:pt x="0" y="117"/>
                    </a:lnTo>
                    <a:lnTo>
                      <a:pt x="0" y="110"/>
                    </a:lnTo>
                    <a:lnTo>
                      <a:pt x="0" y="105"/>
                    </a:lnTo>
                    <a:lnTo>
                      <a:pt x="1" y="99"/>
                    </a:lnTo>
                    <a:lnTo>
                      <a:pt x="2" y="93"/>
                    </a:lnTo>
                    <a:lnTo>
                      <a:pt x="2" y="86"/>
                    </a:lnTo>
                    <a:lnTo>
                      <a:pt x="3" y="81"/>
                    </a:lnTo>
                    <a:lnTo>
                      <a:pt x="5" y="76"/>
                    </a:lnTo>
                    <a:lnTo>
                      <a:pt x="6" y="70"/>
                    </a:lnTo>
                    <a:lnTo>
                      <a:pt x="7" y="64"/>
                    </a:lnTo>
                    <a:lnTo>
                      <a:pt x="9" y="59"/>
                    </a:lnTo>
                    <a:lnTo>
                      <a:pt x="11" y="55"/>
                    </a:lnTo>
                    <a:lnTo>
                      <a:pt x="12" y="50"/>
                    </a:lnTo>
                    <a:lnTo>
                      <a:pt x="14" y="46"/>
                    </a:lnTo>
                    <a:lnTo>
                      <a:pt x="16" y="40"/>
                    </a:lnTo>
                    <a:lnTo>
                      <a:pt x="20" y="36"/>
                    </a:lnTo>
                    <a:lnTo>
                      <a:pt x="22" y="32"/>
                    </a:lnTo>
                    <a:lnTo>
                      <a:pt x="24" y="29"/>
                    </a:lnTo>
                    <a:lnTo>
                      <a:pt x="27" y="25"/>
                    </a:lnTo>
                    <a:lnTo>
                      <a:pt x="29" y="21"/>
                    </a:lnTo>
                    <a:lnTo>
                      <a:pt x="32" y="18"/>
                    </a:lnTo>
                    <a:lnTo>
                      <a:pt x="34" y="15"/>
                    </a:lnTo>
                    <a:lnTo>
                      <a:pt x="37" y="12"/>
                    </a:lnTo>
                    <a:lnTo>
                      <a:pt x="41" y="10"/>
                    </a:lnTo>
                    <a:lnTo>
                      <a:pt x="44" y="8"/>
                    </a:lnTo>
                    <a:lnTo>
                      <a:pt x="47" y="6"/>
                    </a:lnTo>
                    <a:lnTo>
                      <a:pt x="50" y="4"/>
                    </a:lnTo>
                    <a:lnTo>
                      <a:pt x="53" y="3"/>
                    </a:lnTo>
                    <a:lnTo>
                      <a:pt x="57" y="2"/>
                    </a:lnTo>
                    <a:lnTo>
                      <a:pt x="60" y="1"/>
                    </a:lnTo>
                    <a:lnTo>
                      <a:pt x="64" y="1"/>
                    </a:lnTo>
                    <a:lnTo>
                      <a:pt x="68" y="0"/>
                    </a:lnTo>
                    <a:lnTo>
                      <a:pt x="71" y="1"/>
                    </a:lnTo>
                    <a:lnTo>
                      <a:pt x="74" y="1"/>
                    </a:lnTo>
                    <a:lnTo>
                      <a:pt x="77" y="2"/>
                    </a:lnTo>
                    <a:lnTo>
                      <a:pt x="81" y="3"/>
                    </a:lnTo>
                    <a:lnTo>
                      <a:pt x="85" y="4"/>
                    </a:lnTo>
                    <a:lnTo>
                      <a:pt x="88" y="6"/>
                    </a:lnTo>
                    <a:lnTo>
                      <a:pt x="91" y="8"/>
                    </a:lnTo>
                    <a:lnTo>
                      <a:pt x="94" y="10"/>
                    </a:lnTo>
                    <a:lnTo>
                      <a:pt x="97" y="12"/>
                    </a:lnTo>
                    <a:lnTo>
                      <a:pt x="100" y="15"/>
                    </a:lnTo>
                    <a:lnTo>
                      <a:pt x="102" y="18"/>
                    </a:lnTo>
                    <a:lnTo>
                      <a:pt x="105" y="21"/>
                    </a:lnTo>
                    <a:lnTo>
                      <a:pt x="108" y="25"/>
                    </a:lnTo>
                    <a:lnTo>
                      <a:pt x="111" y="29"/>
                    </a:lnTo>
                    <a:lnTo>
                      <a:pt x="113" y="32"/>
                    </a:lnTo>
                    <a:lnTo>
                      <a:pt x="116" y="36"/>
                    </a:lnTo>
                    <a:lnTo>
                      <a:pt x="118" y="40"/>
                    </a:lnTo>
                    <a:lnTo>
                      <a:pt x="120" y="46"/>
                    </a:lnTo>
                    <a:lnTo>
                      <a:pt x="122" y="50"/>
                    </a:lnTo>
                    <a:lnTo>
                      <a:pt x="123" y="55"/>
                    </a:lnTo>
                    <a:lnTo>
                      <a:pt x="125" y="59"/>
                    </a:lnTo>
                    <a:lnTo>
                      <a:pt x="127" y="64"/>
                    </a:lnTo>
                    <a:lnTo>
                      <a:pt x="129" y="70"/>
                    </a:lnTo>
                    <a:lnTo>
                      <a:pt x="130" y="76"/>
                    </a:lnTo>
                    <a:lnTo>
                      <a:pt x="132" y="81"/>
                    </a:lnTo>
                    <a:lnTo>
                      <a:pt x="133" y="86"/>
                    </a:lnTo>
                    <a:lnTo>
                      <a:pt x="133" y="93"/>
                    </a:lnTo>
                    <a:lnTo>
                      <a:pt x="134" y="99"/>
                    </a:lnTo>
                    <a:lnTo>
                      <a:pt x="135" y="105"/>
                    </a:lnTo>
                    <a:lnTo>
                      <a:pt x="135" y="110"/>
                    </a:lnTo>
                    <a:lnTo>
                      <a:pt x="135" y="117"/>
                    </a:lnTo>
                    <a:lnTo>
                      <a:pt x="136" y="123"/>
                    </a:lnTo>
                    <a:lnTo>
                      <a:pt x="135" y="130"/>
                    </a:lnTo>
                    <a:lnTo>
                      <a:pt x="135" y="136"/>
                    </a:lnTo>
                    <a:lnTo>
                      <a:pt x="135" y="142"/>
                    </a:lnTo>
                    <a:lnTo>
                      <a:pt x="134" y="148"/>
                    </a:lnTo>
                    <a:lnTo>
                      <a:pt x="133" y="154"/>
                    </a:lnTo>
                    <a:lnTo>
                      <a:pt x="133" y="160"/>
                    </a:lnTo>
                    <a:lnTo>
                      <a:pt x="132" y="166"/>
                    </a:lnTo>
                    <a:lnTo>
                      <a:pt x="130" y="172"/>
                    </a:lnTo>
                    <a:lnTo>
                      <a:pt x="129" y="177"/>
                    </a:lnTo>
                    <a:lnTo>
                      <a:pt x="127" y="182"/>
                    </a:lnTo>
                    <a:lnTo>
                      <a:pt x="125" y="188"/>
                    </a:lnTo>
                    <a:lnTo>
                      <a:pt x="123" y="193"/>
                    </a:lnTo>
                    <a:lnTo>
                      <a:pt x="122" y="197"/>
                    </a:lnTo>
                    <a:lnTo>
                      <a:pt x="120" y="202"/>
                    </a:lnTo>
                    <a:lnTo>
                      <a:pt x="118" y="206"/>
                    </a:lnTo>
                    <a:lnTo>
                      <a:pt x="116" y="211"/>
                    </a:lnTo>
                    <a:lnTo>
                      <a:pt x="113" y="215"/>
                    </a:lnTo>
                    <a:lnTo>
                      <a:pt x="111" y="219"/>
                    </a:lnTo>
                    <a:lnTo>
                      <a:pt x="108" y="223"/>
                    </a:lnTo>
                    <a:lnTo>
                      <a:pt x="105" y="226"/>
                    </a:lnTo>
                    <a:lnTo>
                      <a:pt x="102" y="229"/>
                    </a:lnTo>
                    <a:lnTo>
                      <a:pt x="100" y="233"/>
                    </a:lnTo>
                    <a:lnTo>
                      <a:pt x="97" y="236"/>
                    </a:lnTo>
                    <a:lnTo>
                      <a:pt x="94" y="238"/>
                    </a:lnTo>
                    <a:lnTo>
                      <a:pt x="91" y="240"/>
                    </a:lnTo>
                    <a:lnTo>
                      <a:pt x="88" y="242"/>
                    </a:lnTo>
                    <a:lnTo>
                      <a:pt x="85" y="244"/>
                    </a:lnTo>
                    <a:lnTo>
                      <a:pt x="81" y="245"/>
                    </a:lnTo>
                    <a:lnTo>
                      <a:pt x="77" y="246"/>
                    </a:lnTo>
                    <a:lnTo>
                      <a:pt x="74" y="247"/>
                    </a:lnTo>
                    <a:lnTo>
                      <a:pt x="71" y="247"/>
                    </a:lnTo>
                    <a:lnTo>
                      <a:pt x="68" y="247"/>
                    </a:lnTo>
                    <a:close/>
                  </a:path>
                </a:pathLst>
              </a:custGeom>
              <a:solidFill>
                <a:srgbClr val="EDEDED"/>
              </a:solidFill>
              <a:ln w="9525">
                <a:noFill/>
                <a:round/>
                <a:headEnd/>
                <a:tailEnd/>
              </a:ln>
            </p:spPr>
            <p:txBody>
              <a:bodyPr/>
              <a:lstStyle/>
              <a:p>
                <a:endParaRPr lang="en-US"/>
              </a:p>
            </p:txBody>
          </p:sp>
          <p:sp>
            <p:nvSpPr>
              <p:cNvPr id="14590" name="Freeform 267"/>
              <p:cNvSpPr>
                <a:spLocks/>
              </p:cNvSpPr>
              <p:nvPr/>
            </p:nvSpPr>
            <p:spPr bwMode="auto">
              <a:xfrm>
                <a:off x="4154" y="2422"/>
                <a:ext cx="8" cy="16"/>
              </a:xfrm>
              <a:custGeom>
                <a:avLst/>
                <a:gdLst>
                  <a:gd name="T0" fmla="*/ 29 w 65"/>
                  <a:gd name="T1" fmla="*/ 123 h 123"/>
                  <a:gd name="T2" fmla="*/ 24 w 65"/>
                  <a:gd name="T3" fmla="*/ 121 h 123"/>
                  <a:gd name="T4" fmla="*/ 20 w 65"/>
                  <a:gd name="T5" fmla="*/ 118 h 123"/>
                  <a:gd name="T6" fmla="*/ 15 w 65"/>
                  <a:gd name="T7" fmla="*/ 114 h 123"/>
                  <a:gd name="T8" fmla="*/ 11 w 65"/>
                  <a:gd name="T9" fmla="*/ 109 h 123"/>
                  <a:gd name="T10" fmla="*/ 8 w 65"/>
                  <a:gd name="T11" fmla="*/ 103 h 123"/>
                  <a:gd name="T12" fmla="*/ 5 w 65"/>
                  <a:gd name="T13" fmla="*/ 95 h 123"/>
                  <a:gd name="T14" fmla="*/ 3 w 65"/>
                  <a:gd name="T15" fmla="*/ 88 h 123"/>
                  <a:gd name="T16" fmla="*/ 1 w 65"/>
                  <a:gd name="T17" fmla="*/ 80 h 123"/>
                  <a:gd name="T18" fmla="*/ 0 w 65"/>
                  <a:gd name="T19" fmla="*/ 70 h 123"/>
                  <a:gd name="T20" fmla="*/ 0 w 65"/>
                  <a:gd name="T21" fmla="*/ 61 h 123"/>
                  <a:gd name="T22" fmla="*/ 0 w 65"/>
                  <a:gd name="T23" fmla="*/ 56 h 123"/>
                  <a:gd name="T24" fmla="*/ 1 w 65"/>
                  <a:gd name="T25" fmla="*/ 46 h 123"/>
                  <a:gd name="T26" fmla="*/ 2 w 65"/>
                  <a:gd name="T27" fmla="*/ 38 h 123"/>
                  <a:gd name="T28" fmla="*/ 4 w 65"/>
                  <a:gd name="T29" fmla="*/ 31 h 123"/>
                  <a:gd name="T30" fmla="*/ 7 w 65"/>
                  <a:gd name="T31" fmla="*/ 23 h 123"/>
                  <a:gd name="T32" fmla="*/ 10 w 65"/>
                  <a:gd name="T33" fmla="*/ 17 h 123"/>
                  <a:gd name="T34" fmla="*/ 14 w 65"/>
                  <a:gd name="T35" fmla="*/ 12 h 123"/>
                  <a:gd name="T36" fmla="*/ 19 w 65"/>
                  <a:gd name="T37" fmla="*/ 7 h 123"/>
                  <a:gd name="T38" fmla="*/ 23 w 65"/>
                  <a:gd name="T39" fmla="*/ 3 h 123"/>
                  <a:gd name="T40" fmla="*/ 27 w 65"/>
                  <a:gd name="T41" fmla="*/ 1 h 123"/>
                  <a:gd name="T42" fmla="*/ 32 w 65"/>
                  <a:gd name="T43" fmla="*/ 0 h 123"/>
                  <a:gd name="T44" fmla="*/ 34 w 65"/>
                  <a:gd name="T45" fmla="*/ 1 h 123"/>
                  <a:gd name="T46" fmla="*/ 39 w 65"/>
                  <a:gd name="T47" fmla="*/ 2 h 123"/>
                  <a:gd name="T48" fmla="*/ 44 w 65"/>
                  <a:gd name="T49" fmla="*/ 5 h 123"/>
                  <a:gd name="T50" fmla="*/ 48 w 65"/>
                  <a:gd name="T51" fmla="*/ 10 h 123"/>
                  <a:gd name="T52" fmla="*/ 52 w 65"/>
                  <a:gd name="T53" fmla="*/ 15 h 123"/>
                  <a:gd name="T54" fmla="*/ 55 w 65"/>
                  <a:gd name="T55" fmla="*/ 21 h 123"/>
                  <a:gd name="T56" fmla="*/ 58 w 65"/>
                  <a:gd name="T57" fmla="*/ 28 h 123"/>
                  <a:gd name="T58" fmla="*/ 60 w 65"/>
                  <a:gd name="T59" fmla="*/ 36 h 123"/>
                  <a:gd name="T60" fmla="*/ 63 w 65"/>
                  <a:gd name="T61" fmla="*/ 44 h 123"/>
                  <a:gd name="T62" fmla="*/ 64 w 65"/>
                  <a:gd name="T63" fmla="*/ 53 h 123"/>
                  <a:gd name="T64" fmla="*/ 65 w 65"/>
                  <a:gd name="T65" fmla="*/ 61 h 123"/>
                  <a:gd name="T66" fmla="*/ 64 w 65"/>
                  <a:gd name="T67" fmla="*/ 67 h 123"/>
                  <a:gd name="T68" fmla="*/ 63 w 65"/>
                  <a:gd name="T69" fmla="*/ 77 h 123"/>
                  <a:gd name="T70" fmla="*/ 61 w 65"/>
                  <a:gd name="T71" fmla="*/ 85 h 123"/>
                  <a:gd name="T72" fmla="*/ 59 w 65"/>
                  <a:gd name="T73" fmla="*/ 93 h 123"/>
                  <a:gd name="T74" fmla="*/ 56 w 65"/>
                  <a:gd name="T75" fmla="*/ 101 h 123"/>
                  <a:gd name="T76" fmla="*/ 53 w 65"/>
                  <a:gd name="T77" fmla="*/ 107 h 123"/>
                  <a:gd name="T78" fmla="*/ 49 w 65"/>
                  <a:gd name="T79" fmla="*/ 112 h 123"/>
                  <a:gd name="T80" fmla="*/ 45 w 65"/>
                  <a:gd name="T81" fmla="*/ 117 h 123"/>
                  <a:gd name="T82" fmla="*/ 41 w 65"/>
                  <a:gd name="T83" fmla="*/ 120 h 123"/>
                  <a:gd name="T84" fmla="*/ 36 w 65"/>
                  <a:gd name="T85" fmla="*/ 123 h 123"/>
                  <a:gd name="T86" fmla="*/ 32 w 65"/>
                  <a:gd name="T87" fmla="*/ 123 h 12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5"/>
                  <a:gd name="T133" fmla="*/ 0 h 123"/>
                  <a:gd name="T134" fmla="*/ 65 w 65"/>
                  <a:gd name="T135" fmla="*/ 123 h 12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5" h="123">
                    <a:moveTo>
                      <a:pt x="32" y="123"/>
                    </a:moveTo>
                    <a:lnTo>
                      <a:pt x="30" y="123"/>
                    </a:lnTo>
                    <a:lnTo>
                      <a:pt x="29" y="123"/>
                    </a:lnTo>
                    <a:lnTo>
                      <a:pt x="27" y="123"/>
                    </a:lnTo>
                    <a:lnTo>
                      <a:pt x="26" y="121"/>
                    </a:lnTo>
                    <a:lnTo>
                      <a:pt x="24" y="121"/>
                    </a:lnTo>
                    <a:lnTo>
                      <a:pt x="23" y="120"/>
                    </a:lnTo>
                    <a:lnTo>
                      <a:pt x="21" y="119"/>
                    </a:lnTo>
                    <a:lnTo>
                      <a:pt x="20" y="118"/>
                    </a:lnTo>
                    <a:lnTo>
                      <a:pt x="19" y="117"/>
                    </a:lnTo>
                    <a:lnTo>
                      <a:pt x="16" y="115"/>
                    </a:lnTo>
                    <a:lnTo>
                      <a:pt x="15" y="114"/>
                    </a:lnTo>
                    <a:lnTo>
                      <a:pt x="14" y="112"/>
                    </a:lnTo>
                    <a:lnTo>
                      <a:pt x="12" y="111"/>
                    </a:lnTo>
                    <a:lnTo>
                      <a:pt x="11" y="109"/>
                    </a:lnTo>
                    <a:lnTo>
                      <a:pt x="10" y="107"/>
                    </a:lnTo>
                    <a:lnTo>
                      <a:pt x="9" y="105"/>
                    </a:lnTo>
                    <a:lnTo>
                      <a:pt x="8" y="103"/>
                    </a:lnTo>
                    <a:lnTo>
                      <a:pt x="7" y="101"/>
                    </a:lnTo>
                    <a:lnTo>
                      <a:pt x="6" y="98"/>
                    </a:lnTo>
                    <a:lnTo>
                      <a:pt x="5" y="95"/>
                    </a:lnTo>
                    <a:lnTo>
                      <a:pt x="4" y="93"/>
                    </a:lnTo>
                    <a:lnTo>
                      <a:pt x="3" y="90"/>
                    </a:lnTo>
                    <a:lnTo>
                      <a:pt x="3" y="88"/>
                    </a:lnTo>
                    <a:lnTo>
                      <a:pt x="2" y="85"/>
                    </a:lnTo>
                    <a:lnTo>
                      <a:pt x="2" y="83"/>
                    </a:lnTo>
                    <a:lnTo>
                      <a:pt x="1" y="80"/>
                    </a:lnTo>
                    <a:lnTo>
                      <a:pt x="1" y="77"/>
                    </a:lnTo>
                    <a:lnTo>
                      <a:pt x="0" y="73"/>
                    </a:lnTo>
                    <a:lnTo>
                      <a:pt x="0" y="70"/>
                    </a:lnTo>
                    <a:lnTo>
                      <a:pt x="0" y="67"/>
                    </a:lnTo>
                    <a:lnTo>
                      <a:pt x="0" y="64"/>
                    </a:lnTo>
                    <a:lnTo>
                      <a:pt x="0" y="61"/>
                    </a:lnTo>
                    <a:lnTo>
                      <a:pt x="0" y="59"/>
                    </a:lnTo>
                    <a:lnTo>
                      <a:pt x="0" y="56"/>
                    </a:lnTo>
                    <a:lnTo>
                      <a:pt x="0" y="53"/>
                    </a:lnTo>
                    <a:lnTo>
                      <a:pt x="0" y="49"/>
                    </a:lnTo>
                    <a:lnTo>
                      <a:pt x="1" y="46"/>
                    </a:lnTo>
                    <a:lnTo>
                      <a:pt x="1" y="44"/>
                    </a:lnTo>
                    <a:lnTo>
                      <a:pt x="2" y="41"/>
                    </a:lnTo>
                    <a:lnTo>
                      <a:pt x="2" y="38"/>
                    </a:lnTo>
                    <a:lnTo>
                      <a:pt x="3" y="36"/>
                    </a:lnTo>
                    <a:lnTo>
                      <a:pt x="3" y="33"/>
                    </a:lnTo>
                    <a:lnTo>
                      <a:pt x="4" y="31"/>
                    </a:lnTo>
                    <a:lnTo>
                      <a:pt x="5" y="28"/>
                    </a:lnTo>
                    <a:lnTo>
                      <a:pt x="6" y="25"/>
                    </a:lnTo>
                    <a:lnTo>
                      <a:pt x="7" y="23"/>
                    </a:lnTo>
                    <a:lnTo>
                      <a:pt x="8" y="21"/>
                    </a:lnTo>
                    <a:lnTo>
                      <a:pt x="9" y="19"/>
                    </a:lnTo>
                    <a:lnTo>
                      <a:pt x="10" y="17"/>
                    </a:lnTo>
                    <a:lnTo>
                      <a:pt x="11" y="15"/>
                    </a:lnTo>
                    <a:lnTo>
                      <a:pt x="12" y="13"/>
                    </a:lnTo>
                    <a:lnTo>
                      <a:pt x="14" y="12"/>
                    </a:lnTo>
                    <a:lnTo>
                      <a:pt x="15" y="10"/>
                    </a:lnTo>
                    <a:lnTo>
                      <a:pt x="16" y="9"/>
                    </a:lnTo>
                    <a:lnTo>
                      <a:pt x="19" y="7"/>
                    </a:lnTo>
                    <a:lnTo>
                      <a:pt x="20" y="5"/>
                    </a:lnTo>
                    <a:lnTo>
                      <a:pt x="21" y="4"/>
                    </a:lnTo>
                    <a:lnTo>
                      <a:pt x="23" y="3"/>
                    </a:lnTo>
                    <a:lnTo>
                      <a:pt x="24" y="2"/>
                    </a:lnTo>
                    <a:lnTo>
                      <a:pt x="26" y="2"/>
                    </a:lnTo>
                    <a:lnTo>
                      <a:pt x="27" y="1"/>
                    </a:lnTo>
                    <a:lnTo>
                      <a:pt x="29" y="1"/>
                    </a:lnTo>
                    <a:lnTo>
                      <a:pt x="30" y="1"/>
                    </a:lnTo>
                    <a:lnTo>
                      <a:pt x="32" y="0"/>
                    </a:lnTo>
                    <a:lnTo>
                      <a:pt x="33" y="1"/>
                    </a:lnTo>
                    <a:lnTo>
                      <a:pt x="34" y="1"/>
                    </a:lnTo>
                    <a:lnTo>
                      <a:pt x="36" y="1"/>
                    </a:lnTo>
                    <a:lnTo>
                      <a:pt x="37" y="2"/>
                    </a:lnTo>
                    <a:lnTo>
                      <a:pt x="39" y="2"/>
                    </a:lnTo>
                    <a:lnTo>
                      <a:pt x="41" y="3"/>
                    </a:lnTo>
                    <a:lnTo>
                      <a:pt x="43" y="4"/>
                    </a:lnTo>
                    <a:lnTo>
                      <a:pt x="44" y="5"/>
                    </a:lnTo>
                    <a:lnTo>
                      <a:pt x="45" y="7"/>
                    </a:lnTo>
                    <a:lnTo>
                      <a:pt x="47" y="9"/>
                    </a:lnTo>
                    <a:lnTo>
                      <a:pt x="48" y="10"/>
                    </a:lnTo>
                    <a:lnTo>
                      <a:pt x="49" y="12"/>
                    </a:lnTo>
                    <a:lnTo>
                      <a:pt x="51" y="13"/>
                    </a:lnTo>
                    <a:lnTo>
                      <a:pt x="52" y="15"/>
                    </a:lnTo>
                    <a:lnTo>
                      <a:pt x="53" y="17"/>
                    </a:lnTo>
                    <a:lnTo>
                      <a:pt x="54" y="19"/>
                    </a:lnTo>
                    <a:lnTo>
                      <a:pt x="55" y="21"/>
                    </a:lnTo>
                    <a:lnTo>
                      <a:pt x="56" y="23"/>
                    </a:lnTo>
                    <a:lnTo>
                      <a:pt x="57" y="25"/>
                    </a:lnTo>
                    <a:lnTo>
                      <a:pt x="58" y="28"/>
                    </a:lnTo>
                    <a:lnTo>
                      <a:pt x="59" y="31"/>
                    </a:lnTo>
                    <a:lnTo>
                      <a:pt x="60" y="33"/>
                    </a:lnTo>
                    <a:lnTo>
                      <a:pt x="60" y="36"/>
                    </a:lnTo>
                    <a:lnTo>
                      <a:pt x="61" y="38"/>
                    </a:lnTo>
                    <a:lnTo>
                      <a:pt x="61" y="41"/>
                    </a:lnTo>
                    <a:lnTo>
                      <a:pt x="63" y="44"/>
                    </a:lnTo>
                    <a:lnTo>
                      <a:pt x="63" y="46"/>
                    </a:lnTo>
                    <a:lnTo>
                      <a:pt x="64" y="49"/>
                    </a:lnTo>
                    <a:lnTo>
                      <a:pt x="64" y="53"/>
                    </a:lnTo>
                    <a:lnTo>
                      <a:pt x="64" y="56"/>
                    </a:lnTo>
                    <a:lnTo>
                      <a:pt x="64" y="59"/>
                    </a:lnTo>
                    <a:lnTo>
                      <a:pt x="65" y="61"/>
                    </a:lnTo>
                    <a:lnTo>
                      <a:pt x="64" y="64"/>
                    </a:lnTo>
                    <a:lnTo>
                      <a:pt x="64" y="67"/>
                    </a:lnTo>
                    <a:lnTo>
                      <a:pt x="64" y="70"/>
                    </a:lnTo>
                    <a:lnTo>
                      <a:pt x="64" y="73"/>
                    </a:lnTo>
                    <a:lnTo>
                      <a:pt x="63" y="77"/>
                    </a:lnTo>
                    <a:lnTo>
                      <a:pt x="63" y="80"/>
                    </a:lnTo>
                    <a:lnTo>
                      <a:pt x="61" y="83"/>
                    </a:lnTo>
                    <a:lnTo>
                      <a:pt x="61" y="85"/>
                    </a:lnTo>
                    <a:lnTo>
                      <a:pt x="60" y="88"/>
                    </a:lnTo>
                    <a:lnTo>
                      <a:pt x="60" y="90"/>
                    </a:lnTo>
                    <a:lnTo>
                      <a:pt x="59" y="93"/>
                    </a:lnTo>
                    <a:lnTo>
                      <a:pt x="58" y="95"/>
                    </a:lnTo>
                    <a:lnTo>
                      <a:pt x="57" y="98"/>
                    </a:lnTo>
                    <a:lnTo>
                      <a:pt x="56" y="101"/>
                    </a:lnTo>
                    <a:lnTo>
                      <a:pt x="55" y="103"/>
                    </a:lnTo>
                    <a:lnTo>
                      <a:pt x="54" y="105"/>
                    </a:lnTo>
                    <a:lnTo>
                      <a:pt x="53" y="107"/>
                    </a:lnTo>
                    <a:lnTo>
                      <a:pt x="52" y="109"/>
                    </a:lnTo>
                    <a:lnTo>
                      <a:pt x="51" y="111"/>
                    </a:lnTo>
                    <a:lnTo>
                      <a:pt x="49" y="112"/>
                    </a:lnTo>
                    <a:lnTo>
                      <a:pt x="48" y="114"/>
                    </a:lnTo>
                    <a:lnTo>
                      <a:pt x="47" y="115"/>
                    </a:lnTo>
                    <a:lnTo>
                      <a:pt x="45" y="117"/>
                    </a:lnTo>
                    <a:lnTo>
                      <a:pt x="44" y="118"/>
                    </a:lnTo>
                    <a:lnTo>
                      <a:pt x="43" y="119"/>
                    </a:lnTo>
                    <a:lnTo>
                      <a:pt x="41" y="120"/>
                    </a:lnTo>
                    <a:lnTo>
                      <a:pt x="39" y="121"/>
                    </a:lnTo>
                    <a:lnTo>
                      <a:pt x="37" y="121"/>
                    </a:lnTo>
                    <a:lnTo>
                      <a:pt x="36" y="123"/>
                    </a:lnTo>
                    <a:lnTo>
                      <a:pt x="34" y="123"/>
                    </a:lnTo>
                    <a:lnTo>
                      <a:pt x="33" y="123"/>
                    </a:lnTo>
                    <a:lnTo>
                      <a:pt x="32" y="123"/>
                    </a:lnTo>
                    <a:close/>
                  </a:path>
                </a:pathLst>
              </a:custGeom>
              <a:solidFill>
                <a:srgbClr val="000000"/>
              </a:solidFill>
              <a:ln w="9525">
                <a:noFill/>
                <a:round/>
                <a:headEnd/>
                <a:tailEnd/>
              </a:ln>
            </p:spPr>
            <p:txBody>
              <a:bodyPr/>
              <a:lstStyle/>
              <a:p>
                <a:endParaRPr lang="en-US"/>
              </a:p>
            </p:txBody>
          </p:sp>
          <p:sp>
            <p:nvSpPr>
              <p:cNvPr id="14591" name="Freeform 268"/>
              <p:cNvSpPr>
                <a:spLocks/>
              </p:cNvSpPr>
              <p:nvPr/>
            </p:nvSpPr>
            <p:spPr bwMode="auto">
              <a:xfrm>
                <a:off x="4114" y="2425"/>
                <a:ext cx="8" cy="14"/>
              </a:xfrm>
              <a:custGeom>
                <a:avLst/>
                <a:gdLst>
                  <a:gd name="T0" fmla="*/ 28 w 62"/>
                  <a:gd name="T1" fmla="*/ 113 h 113"/>
                  <a:gd name="T2" fmla="*/ 24 w 62"/>
                  <a:gd name="T3" fmla="*/ 112 h 113"/>
                  <a:gd name="T4" fmla="*/ 19 w 62"/>
                  <a:gd name="T5" fmla="*/ 109 h 113"/>
                  <a:gd name="T6" fmla="*/ 15 w 62"/>
                  <a:gd name="T7" fmla="*/ 105 h 113"/>
                  <a:gd name="T8" fmla="*/ 11 w 62"/>
                  <a:gd name="T9" fmla="*/ 100 h 113"/>
                  <a:gd name="T10" fmla="*/ 8 w 62"/>
                  <a:gd name="T11" fmla="*/ 94 h 113"/>
                  <a:gd name="T12" fmla="*/ 6 w 62"/>
                  <a:gd name="T13" fmla="*/ 88 h 113"/>
                  <a:gd name="T14" fmla="*/ 4 w 62"/>
                  <a:gd name="T15" fmla="*/ 82 h 113"/>
                  <a:gd name="T16" fmla="*/ 2 w 62"/>
                  <a:gd name="T17" fmla="*/ 73 h 113"/>
                  <a:gd name="T18" fmla="*/ 0 w 62"/>
                  <a:gd name="T19" fmla="*/ 66 h 113"/>
                  <a:gd name="T20" fmla="*/ 0 w 62"/>
                  <a:gd name="T21" fmla="*/ 57 h 113"/>
                  <a:gd name="T22" fmla="*/ 0 w 62"/>
                  <a:gd name="T23" fmla="*/ 51 h 113"/>
                  <a:gd name="T24" fmla="*/ 0 w 62"/>
                  <a:gd name="T25" fmla="*/ 43 h 113"/>
                  <a:gd name="T26" fmla="*/ 3 w 62"/>
                  <a:gd name="T27" fmla="*/ 36 h 113"/>
                  <a:gd name="T28" fmla="*/ 5 w 62"/>
                  <a:gd name="T29" fmla="*/ 28 h 113"/>
                  <a:gd name="T30" fmla="*/ 7 w 62"/>
                  <a:gd name="T31" fmla="*/ 21 h 113"/>
                  <a:gd name="T32" fmla="*/ 10 w 62"/>
                  <a:gd name="T33" fmla="*/ 16 h 113"/>
                  <a:gd name="T34" fmla="*/ 14 w 62"/>
                  <a:gd name="T35" fmla="*/ 11 h 113"/>
                  <a:gd name="T36" fmla="*/ 17 w 62"/>
                  <a:gd name="T37" fmla="*/ 6 h 113"/>
                  <a:gd name="T38" fmla="*/ 21 w 62"/>
                  <a:gd name="T39" fmla="*/ 3 h 113"/>
                  <a:gd name="T40" fmla="*/ 26 w 62"/>
                  <a:gd name="T41" fmla="*/ 1 h 113"/>
                  <a:gd name="T42" fmla="*/ 31 w 62"/>
                  <a:gd name="T43" fmla="*/ 0 h 113"/>
                  <a:gd name="T44" fmla="*/ 33 w 62"/>
                  <a:gd name="T45" fmla="*/ 1 h 113"/>
                  <a:gd name="T46" fmla="*/ 38 w 62"/>
                  <a:gd name="T47" fmla="*/ 2 h 113"/>
                  <a:gd name="T48" fmla="*/ 42 w 62"/>
                  <a:gd name="T49" fmla="*/ 5 h 113"/>
                  <a:gd name="T50" fmla="*/ 47 w 62"/>
                  <a:gd name="T51" fmla="*/ 10 h 113"/>
                  <a:gd name="T52" fmla="*/ 50 w 62"/>
                  <a:gd name="T53" fmla="*/ 14 h 113"/>
                  <a:gd name="T54" fmla="*/ 54 w 62"/>
                  <a:gd name="T55" fmla="*/ 20 h 113"/>
                  <a:gd name="T56" fmla="*/ 56 w 62"/>
                  <a:gd name="T57" fmla="*/ 26 h 113"/>
                  <a:gd name="T58" fmla="*/ 58 w 62"/>
                  <a:gd name="T59" fmla="*/ 33 h 113"/>
                  <a:gd name="T60" fmla="*/ 60 w 62"/>
                  <a:gd name="T61" fmla="*/ 41 h 113"/>
                  <a:gd name="T62" fmla="*/ 61 w 62"/>
                  <a:gd name="T63" fmla="*/ 48 h 113"/>
                  <a:gd name="T64" fmla="*/ 62 w 62"/>
                  <a:gd name="T65" fmla="*/ 57 h 113"/>
                  <a:gd name="T66" fmla="*/ 61 w 62"/>
                  <a:gd name="T67" fmla="*/ 63 h 113"/>
                  <a:gd name="T68" fmla="*/ 61 w 62"/>
                  <a:gd name="T69" fmla="*/ 71 h 113"/>
                  <a:gd name="T70" fmla="*/ 59 w 62"/>
                  <a:gd name="T71" fmla="*/ 79 h 113"/>
                  <a:gd name="T72" fmla="*/ 57 w 62"/>
                  <a:gd name="T73" fmla="*/ 86 h 113"/>
                  <a:gd name="T74" fmla="*/ 54 w 62"/>
                  <a:gd name="T75" fmla="*/ 93 h 113"/>
                  <a:gd name="T76" fmla="*/ 51 w 62"/>
                  <a:gd name="T77" fmla="*/ 98 h 113"/>
                  <a:gd name="T78" fmla="*/ 48 w 62"/>
                  <a:gd name="T79" fmla="*/ 104 h 113"/>
                  <a:gd name="T80" fmla="*/ 43 w 62"/>
                  <a:gd name="T81" fmla="*/ 108 h 113"/>
                  <a:gd name="T82" fmla="*/ 39 w 62"/>
                  <a:gd name="T83" fmla="*/ 111 h 113"/>
                  <a:gd name="T84" fmla="*/ 35 w 62"/>
                  <a:gd name="T85" fmla="*/ 113 h 113"/>
                  <a:gd name="T86" fmla="*/ 31 w 62"/>
                  <a:gd name="T87" fmla="*/ 113 h 11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
                  <a:gd name="T133" fmla="*/ 0 h 113"/>
                  <a:gd name="T134" fmla="*/ 62 w 62"/>
                  <a:gd name="T135" fmla="*/ 113 h 11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 h="113">
                    <a:moveTo>
                      <a:pt x="31" y="113"/>
                    </a:moveTo>
                    <a:lnTo>
                      <a:pt x="29" y="113"/>
                    </a:lnTo>
                    <a:lnTo>
                      <a:pt x="28" y="113"/>
                    </a:lnTo>
                    <a:lnTo>
                      <a:pt x="26" y="113"/>
                    </a:lnTo>
                    <a:lnTo>
                      <a:pt x="25" y="112"/>
                    </a:lnTo>
                    <a:lnTo>
                      <a:pt x="24" y="112"/>
                    </a:lnTo>
                    <a:lnTo>
                      <a:pt x="21" y="111"/>
                    </a:lnTo>
                    <a:lnTo>
                      <a:pt x="20" y="110"/>
                    </a:lnTo>
                    <a:lnTo>
                      <a:pt x="19" y="109"/>
                    </a:lnTo>
                    <a:lnTo>
                      <a:pt x="17" y="108"/>
                    </a:lnTo>
                    <a:lnTo>
                      <a:pt x="16" y="107"/>
                    </a:lnTo>
                    <a:lnTo>
                      <a:pt x="15" y="105"/>
                    </a:lnTo>
                    <a:lnTo>
                      <a:pt x="14" y="104"/>
                    </a:lnTo>
                    <a:lnTo>
                      <a:pt x="13" y="103"/>
                    </a:lnTo>
                    <a:lnTo>
                      <a:pt x="11" y="100"/>
                    </a:lnTo>
                    <a:lnTo>
                      <a:pt x="10" y="98"/>
                    </a:lnTo>
                    <a:lnTo>
                      <a:pt x="9" y="96"/>
                    </a:lnTo>
                    <a:lnTo>
                      <a:pt x="8" y="94"/>
                    </a:lnTo>
                    <a:lnTo>
                      <a:pt x="7" y="93"/>
                    </a:lnTo>
                    <a:lnTo>
                      <a:pt x="7" y="90"/>
                    </a:lnTo>
                    <a:lnTo>
                      <a:pt x="6" y="88"/>
                    </a:lnTo>
                    <a:lnTo>
                      <a:pt x="5" y="86"/>
                    </a:lnTo>
                    <a:lnTo>
                      <a:pt x="4" y="84"/>
                    </a:lnTo>
                    <a:lnTo>
                      <a:pt x="4" y="82"/>
                    </a:lnTo>
                    <a:lnTo>
                      <a:pt x="3" y="79"/>
                    </a:lnTo>
                    <a:lnTo>
                      <a:pt x="2" y="76"/>
                    </a:lnTo>
                    <a:lnTo>
                      <a:pt x="2" y="73"/>
                    </a:lnTo>
                    <a:lnTo>
                      <a:pt x="0" y="71"/>
                    </a:lnTo>
                    <a:lnTo>
                      <a:pt x="0" y="68"/>
                    </a:lnTo>
                    <a:lnTo>
                      <a:pt x="0" y="66"/>
                    </a:lnTo>
                    <a:lnTo>
                      <a:pt x="0" y="63"/>
                    </a:lnTo>
                    <a:lnTo>
                      <a:pt x="0" y="60"/>
                    </a:lnTo>
                    <a:lnTo>
                      <a:pt x="0" y="57"/>
                    </a:lnTo>
                    <a:lnTo>
                      <a:pt x="0" y="54"/>
                    </a:lnTo>
                    <a:lnTo>
                      <a:pt x="0" y="51"/>
                    </a:lnTo>
                    <a:lnTo>
                      <a:pt x="0" y="48"/>
                    </a:lnTo>
                    <a:lnTo>
                      <a:pt x="0" y="46"/>
                    </a:lnTo>
                    <a:lnTo>
                      <a:pt x="0" y="43"/>
                    </a:lnTo>
                    <a:lnTo>
                      <a:pt x="2" y="41"/>
                    </a:lnTo>
                    <a:lnTo>
                      <a:pt x="2" y="38"/>
                    </a:lnTo>
                    <a:lnTo>
                      <a:pt x="3" y="36"/>
                    </a:lnTo>
                    <a:lnTo>
                      <a:pt x="4" y="33"/>
                    </a:lnTo>
                    <a:lnTo>
                      <a:pt x="4" y="30"/>
                    </a:lnTo>
                    <a:lnTo>
                      <a:pt x="5" y="28"/>
                    </a:lnTo>
                    <a:lnTo>
                      <a:pt x="6" y="26"/>
                    </a:lnTo>
                    <a:lnTo>
                      <a:pt x="7" y="24"/>
                    </a:lnTo>
                    <a:lnTo>
                      <a:pt x="7" y="21"/>
                    </a:lnTo>
                    <a:lnTo>
                      <a:pt x="8" y="20"/>
                    </a:lnTo>
                    <a:lnTo>
                      <a:pt x="9" y="18"/>
                    </a:lnTo>
                    <a:lnTo>
                      <a:pt x="10" y="16"/>
                    </a:lnTo>
                    <a:lnTo>
                      <a:pt x="11" y="14"/>
                    </a:lnTo>
                    <a:lnTo>
                      <a:pt x="13" y="12"/>
                    </a:lnTo>
                    <a:lnTo>
                      <a:pt x="14" y="11"/>
                    </a:lnTo>
                    <a:lnTo>
                      <a:pt x="15" y="10"/>
                    </a:lnTo>
                    <a:lnTo>
                      <a:pt x="16" y="7"/>
                    </a:lnTo>
                    <a:lnTo>
                      <a:pt x="17" y="6"/>
                    </a:lnTo>
                    <a:lnTo>
                      <a:pt x="19" y="5"/>
                    </a:lnTo>
                    <a:lnTo>
                      <a:pt x="20" y="4"/>
                    </a:lnTo>
                    <a:lnTo>
                      <a:pt x="21" y="3"/>
                    </a:lnTo>
                    <a:lnTo>
                      <a:pt x="24" y="2"/>
                    </a:lnTo>
                    <a:lnTo>
                      <a:pt x="25" y="2"/>
                    </a:lnTo>
                    <a:lnTo>
                      <a:pt x="26" y="1"/>
                    </a:lnTo>
                    <a:lnTo>
                      <a:pt x="28" y="1"/>
                    </a:lnTo>
                    <a:lnTo>
                      <a:pt x="29" y="1"/>
                    </a:lnTo>
                    <a:lnTo>
                      <a:pt x="31" y="0"/>
                    </a:lnTo>
                    <a:lnTo>
                      <a:pt x="32" y="1"/>
                    </a:lnTo>
                    <a:lnTo>
                      <a:pt x="33" y="1"/>
                    </a:lnTo>
                    <a:lnTo>
                      <a:pt x="35" y="1"/>
                    </a:lnTo>
                    <a:lnTo>
                      <a:pt x="36" y="2"/>
                    </a:lnTo>
                    <a:lnTo>
                      <a:pt x="38" y="2"/>
                    </a:lnTo>
                    <a:lnTo>
                      <a:pt x="39" y="3"/>
                    </a:lnTo>
                    <a:lnTo>
                      <a:pt x="41" y="4"/>
                    </a:lnTo>
                    <a:lnTo>
                      <a:pt x="42" y="5"/>
                    </a:lnTo>
                    <a:lnTo>
                      <a:pt x="43" y="6"/>
                    </a:lnTo>
                    <a:lnTo>
                      <a:pt x="45" y="7"/>
                    </a:lnTo>
                    <a:lnTo>
                      <a:pt x="47" y="10"/>
                    </a:lnTo>
                    <a:lnTo>
                      <a:pt x="48" y="11"/>
                    </a:lnTo>
                    <a:lnTo>
                      <a:pt x="49" y="12"/>
                    </a:lnTo>
                    <a:lnTo>
                      <a:pt x="50" y="14"/>
                    </a:lnTo>
                    <a:lnTo>
                      <a:pt x="51" y="16"/>
                    </a:lnTo>
                    <a:lnTo>
                      <a:pt x="53" y="18"/>
                    </a:lnTo>
                    <a:lnTo>
                      <a:pt x="54" y="20"/>
                    </a:lnTo>
                    <a:lnTo>
                      <a:pt x="54" y="21"/>
                    </a:lnTo>
                    <a:lnTo>
                      <a:pt x="55" y="24"/>
                    </a:lnTo>
                    <a:lnTo>
                      <a:pt x="56" y="26"/>
                    </a:lnTo>
                    <a:lnTo>
                      <a:pt x="57" y="28"/>
                    </a:lnTo>
                    <a:lnTo>
                      <a:pt x="58" y="30"/>
                    </a:lnTo>
                    <a:lnTo>
                      <a:pt x="58" y="33"/>
                    </a:lnTo>
                    <a:lnTo>
                      <a:pt x="59" y="36"/>
                    </a:lnTo>
                    <a:lnTo>
                      <a:pt x="60" y="38"/>
                    </a:lnTo>
                    <a:lnTo>
                      <a:pt x="60" y="41"/>
                    </a:lnTo>
                    <a:lnTo>
                      <a:pt x="61" y="43"/>
                    </a:lnTo>
                    <a:lnTo>
                      <a:pt x="61" y="46"/>
                    </a:lnTo>
                    <a:lnTo>
                      <a:pt x="61" y="48"/>
                    </a:lnTo>
                    <a:lnTo>
                      <a:pt x="61" y="51"/>
                    </a:lnTo>
                    <a:lnTo>
                      <a:pt x="61" y="54"/>
                    </a:lnTo>
                    <a:lnTo>
                      <a:pt x="62" y="57"/>
                    </a:lnTo>
                    <a:lnTo>
                      <a:pt x="61" y="60"/>
                    </a:lnTo>
                    <a:lnTo>
                      <a:pt x="61" y="63"/>
                    </a:lnTo>
                    <a:lnTo>
                      <a:pt x="61" y="66"/>
                    </a:lnTo>
                    <a:lnTo>
                      <a:pt x="61" y="68"/>
                    </a:lnTo>
                    <a:lnTo>
                      <a:pt x="61" y="71"/>
                    </a:lnTo>
                    <a:lnTo>
                      <a:pt x="60" y="73"/>
                    </a:lnTo>
                    <a:lnTo>
                      <a:pt x="60" y="76"/>
                    </a:lnTo>
                    <a:lnTo>
                      <a:pt x="59" y="79"/>
                    </a:lnTo>
                    <a:lnTo>
                      <a:pt x="58" y="82"/>
                    </a:lnTo>
                    <a:lnTo>
                      <a:pt x="58" y="84"/>
                    </a:lnTo>
                    <a:lnTo>
                      <a:pt x="57" y="86"/>
                    </a:lnTo>
                    <a:lnTo>
                      <a:pt x="56" y="88"/>
                    </a:lnTo>
                    <a:lnTo>
                      <a:pt x="55" y="90"/>
                    </a:lnTo>
                    <a:lnTo>
                      <a:pt x="54" y="93"/>
                    </a:lnTo>
                    <a:lnTo>
                      <a:pt x="54" y="94"/>
                    </a:lnTo>
                    <a:lnTo>
                      <a:pt x="53" y="96"/>
                    </a:lnTo>
                    <a:lnTo>
                      <a:pt x="51" y="98"/>
                    </a:lnTo>
                    <a:lnTo>
                      <a:pt x="50" y="100"/>
                    </a:lnTo>
                    <a:lnTo>
                      <a:pt x="49" y="103"/>
                    </a:lnTo>
                    <a:lnTo>
                      <a:pt x="48" y="104"/>
                    </a:lnTo>
                    <a:lnTo>
                      <a:pt x="47" y="105"/>
                    </a:lnTo>
                    <a:lnTo>
                      <a:pt x="45" y="107"/>
                    </a:lnTo>
                    <a:lnTo>
                      <a:pt x="43" y="108"/>
                    </a:lnTo>
                    <a:lnTo>
                      <a:pt x="42" y="109"/>
                    </a:lnTo>
                    <a:lnTo>
                      <a:pt x="41" y="110"/>
                    </a:lnTo>
                    <a:lnTo>
                      <a:pt x="39" y="111"/>
                    </a:lnTo>
                    <a:lnTo>
                      <a:pt x="38" y="112"/>
                    </a:lnTo>
                    <a:lnTo>
                      <a:pt x="36" y="112"/>
                    </a:lnTo>
                    <a:lnTo>
                      <a:pt x="35" y="113"/>
                    </a:lnTo>
                    <a:lnTo>
                      <a:pt x="33" y="113"/>
                    </a:lnTo>
                    <a:lnTo>
                      <a:pt x="32" y="113"/>
                    </a:lnTo>
                    <a:lnTo>
                      <a:pt x="31" y="113"/>
                    </a:lnTo>
                    <a:close/>
                  </a:path>
                </a:pathLst>
              </a:custGeom>
              <a:solidFill>
                <a:srgbClr val="000000"/>
              </a:solidFill>
              <a:ln w="9525">
                <a:noFill/>
                <a:round/>
                <a:headEnd/>
                <a:tailEnd/>
              </a:ln>
            </p:spPr>
            <p:txBody>
              <a:bodyPr/>
              <a:lstStyle/>
              <a:p>
                <a:endParaRPr lang="en-US"/>
              </a:p>
            </p:txBody>
          </p:sp>
        </p:grpSp>
        <p:grpSp>
          <p:nvGrpSpPr>
            <p:cNvPr id="14347" name="Group 525"/>
            <p:cNvGrpSpPr>
              <a:grpSpLocks noChangeAspect="1"/>
            </p:cNvGrpSpPr>
            <p:nvPr/>
          </p:nvGrpSpPr>
          <p:grpSpPr bwMode="auto">
            <a:xfrm>
              <a:off x="4161" y="1238"/>
              <a:ext cx="578" cy="817"/>
              <a:chOff x="2659" y="801"/>
              <a:chExt cx="476" cy="673"/>
            </a:xfrm>
          </p:grpSpPr>
          <p:sp>
            <p:nvSpPr>
              <p:cNvPr id="14348" name="AutoShape 526"/>
              <p:cNvSpPr>
                <a:spLocks noChangeAspect="1" noChangeArrowheads="1" noTextEdit="1"/>
              </p:cNvSpPr>
              <p:nvPr/>
            </p:nvSpPr>
            <p:spPr bwMode="auto">
              <a:xfrm>
                <a:off x="2659" y="801"/>
                <a:ext cx="476" cy="673"/>
              </a:xfrm>
              <a:prstGeom prst="rect">
                <a:avLst/>
              </a:prstGeom>
              <a:noFill/>
              <a:ln w="9525">
                <a:noFill/>
                <a:miter lim="800000"/>
                <a:headEnd/>
                <a:tailEnd/>
              </a:ln>
            </p:spPr>
            <p:txBody>
              <a:bodyPr/>
              <a:lstStyle/>
              <a:p>
                <a:endParaRPr lang="en-US"/>
              </a:p>
            </p:txBody>
          </p:sp>
          <p:sp>
            <p:nvSpPr>
              <p:cNvPr id="14349" name="Freeform 527"/>
              <p:cNvSpPr>
                <a:spLocks/>
              </p:cNvSpPr>
              <p:nvPr/>
            </p:nvSpPr>
            <p:spPr bwMode="auto">
              <a:xfrm>
                <a:off x="2750" y="1232"/>
                <a:ext cx="191" cy="210"/>
              </a:xfrm>
              <a:custGeom>
                <a:avLst/>
                <a:gdLst>
                  <a:gd name="T0" fmla="*/ 184 w 764"/>
                  <a:gd name="T1" fmla="*/ 840 h 840"/>
                  <a:gd name="T2" fmla="*/ 414 w 764"/>
                  <a:gd name="T3" fmla="*/ 600 h 840"/>
                  <a:gd name="T4" fmla="*/ 206 w 764"/>
                  <a:gd name="T5" fmla="*/ 320 h 840"/>
                  <a:gd name="T6" fmla="*/ 630 w 764"/>
                  <a:gd name="T7" fmla="*/ 282 h 840"/>
                  <a:gd name="T8" fmla="*/ 764 w 764"/>
                  <a:gd name="T9" fmla="*/ 237 h 840"/>
                  <a:gd name="T10" fmla="*/ 754 w 764"/>
                  <a:gd name="T11" fmla="*/ 0 h 840"/>
                  <a:gd name="T12" fmla="*/ 342 w 764"/>
                  <a:gd name="T13" fmla="*/ 10 h 840"/>
                  <a:gd name="T14" fmla="*/ 0 w 764"/>
                  <a:gd name="T15" fmla="*/ 339 h 840"/>
                  <a:gd name="T16" fmla="*/ 184 w 764"/>
                  <a:gd name="T17" fmla="*/ 840 h 840"/>
                  <a:gd name="T18" fmla="*/ 184 w 764"/>
                  <a:gd name="T19" fmla="*/ 840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64"/>
                  <a:gd name="T31" fmla="*/ 0 h 840"/>
                  <a:gd name="T32" fmla="*/ 764 w 764"/>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64" h="840">
                    <a:moveTo>
                      <a:pt x="184" y="840"/>
                    </a:moveTo>
                    <a:lnTo>
                      <a:pt x="414" y="600"/>
                    </a:lnTo>
                    <a:lnTo>
                      <a:pt x="206" y="320"/>
                    </a:lnTo>
                    <a:lnTo>
                      <a:pt x="630" y="282"/>
                    </a:lnTo>
                    <a:lnTo>
                      <a:pt x="764" y="237"/>
                    </a:lnTo>
                    <a:lnTo>
                      <a:pt x="754" y="0"/>
                    </a:lnTo>
                    <a:lnTo>
                      <a:pt x="342" y="10"/>
                    </a:lnTo>
                    <a:lnTo>
                      <a:pt x="0" y="339"/>
                    </a:lnTo>
                    <a:lnTo>
                      <a:pt x="184" y="840"/>
                    </a:lnTo>
                    <a:close/>
                  </a:path>
                </a:pathLst>
              </a:custGeom>
              <a:solidFill>
                <a:srgbClr val="999999"/>
              </a:solidFill>
              <a:ln w="9525">
                <a:noFill/>
                <a:round/>
                <a:headEnd/>
                <a:tailEnd/>
              </a:ln>
            </p:spPr>
            <p:txBody>
              <a:bodyPr/>
              <a:lstStyle/>
              <a:p>
                <a:endParaRPr lang="en-US"/>
              </a:p>
            </p:txBody>
          </p:sp>
          <p:sp>
            <p:nvSpPr>
              <p:cNvPr id="14350" name="Freeform 528"/>
              <p:cNvSpPr>
                <a:spLocks/>
              </p:cNvSpPr>
              <p:nvPr/>
            </p:nvSpPr>
            <p:spPr bwMode="auto">
              <a:xfrm>
                <a:off x="2659" y="1286"/>
                <a:ext cx="136" cy="97"/>
              </a:xfrm>
              <a:custGeom>
                <a:avLst/>
                <a:gdLst>
                  <a:gd name="T0" fmla="*/ 0 w 544"/>
                  <a:gd name="T1" fmla="*/ 66 h 388"/>
                  <a:gd name="T2" fmla="*/ 372 w 544"/>
                  <a:gd name="T3" fmla="*/ 0 h 388"/>
                  <a:gd name="T4" fmla="*/ 485 w 544"/>
                  <a:gd name="T5" fmla="*/ 197 h 388"/>
                  <a:gd name="T6" fmla="*/ 544 w 544"/>
                  <a:gd name="T7" fmla="*/ 278 h 388"/>
                  <a:gd name="T8" fmla="*/ 518 w 544"/>
                  <a:gd name="T9" fmla="*/ 321 h 388"/>
                  <a:gd name="T10" fmla="*/ 132 w 544"/>
                  <a:gd name="T11" fmla="*/ 388 h 388"/>
                  <a:gd name="T12" fmla="*/ 0 w 544"/>
                  <a:gd name="T13" fmla="*/ 66 h 388"/>
                  <a:gd name="T14" fmla="*/ 0 w 544"/>
                  <a:gd name="T15" fmla="*/ 66 h 388"/>
                  <a:gd name="T16" fmla="*/ 0 60000 65536"/>
                  <a:gd name="T17" fmla="*/ 0 60000 65536"/>
                  <a:gd name="T18" fmla="*/ 0 60000 65536"/>
                  <a:gd name="T19" fmla="*/ 0 60000 65536"/>
                  <a:gd name="T20" fmla="*/ 0 60000 65536"/>
                  <a:gd name="T21" fmla="*/ 0 60000 65536"/>
                  <a:gd name="T22" fmla="*/ 0 60000 65536"/>
                  <a:gd name="T23" fmla="*/ 0 60000 65536"/>
                  <a:gd name="T24" fmla="*/ 0 w 544"/>
                  <a:gd name="T25" fmla="*/ 0 h 388"/>
                  <a:gd name="T26" fmla="*/ 544 w 544"/>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4" h="388">
                    <a:moveTo>
                      <a:pt x="0" y="66"/>
                    </a:moveTo>
                    <a:lnTo>
                      <a:pt x="372" y="0"/>
                    </a:lnTo>
                    <a:lnTo>
                      <a:pt x="485" y="197"/>
                    </a:lnTo>
                    <a:lnTo>
                      <a:pt x="544" y="278"/>
                    </a:lnTo>
                    <a:lnTo>
                      <a:pt x="518" y="321"/>
                    </a:lnTo>
                    <a:lnTo>
                      <a:pt x="132" y="388"/>
                    </a:lnTo>
                    <a:lnTo>
                      <a:pt x="0" y="66"/>
                    </a:lnTo>
                    <a:close/>
                  </a:path>
                </a:pathLst>
              </a:custGeom>
              <a:solidFill>
                <a:srgbClr val="E5B27F"/>
              </a:solidFill>
              <a:ln w="9525">
                <a:noFill/>
                <a:round/>
                <a:headEnd/>
                <a:tailEnd/>
              </a:ln>
            </p:spPr>
            <p:txBody>
              <a:bodyPr/>
              <a:lstStyle/>
              <a:p>
                <a:endParaRPr lang="en-US"/>
              </a:p>
            </p:txBody>
          </p:sp>
          <p:sp>
            <p:nvSpPr>
              <p:cNvPr id="14351" name="Freeform 529"/>
              <p:cNvSpPr>
                <a:spLocks/>
              </p:cNvSpPr>
              <p:nvPr/>
            </p:nvSpPr>
            <p:spPr bwMode="auto">
              <a:xfrm>
                <a:off x="2710" y="1048"/>
                <a:ext cx="184" cy="174"/>
              </a:xfrm>
              <a:custGeom>
                <a:avLst/>
                <a:gdLst>
                  <a:gd name="T0" fmla="*/ 243 w 740"/>
                  <a:gd name="T1" fmla="*/ 55 h 697"/>
                  <a:gd name="T2" fmla="*/ 246 w 740"/>
                  <a:gd name="T3" fmla="*/ 37 h 697"/>
                  <a:gd name="T4" fmla="*/ 277 w 740"/>
                  <a:gd name="T5" fmla="*/ 15 h 697"/>
                  <a:gd name="T6" fmla="*/ 427 w 740"/>
                  <a:gd name="T7" fmla="*/ 5 h 697"/>
                  <a:gd name="T8" fmla="*/ 435 w 740"/>
                  <a:gd name="T9" fmla="*/ 12 h 697"/>
                  <a:gd name="T10" fmla="*/ 470 w 740"/>
                  <a:gd name="T11" fmla="*/ 0 h 697"/>
                  <a:gd name="T12" fmla="*/ 584 w 740"/>
                  <a:gd name="T13" fmla="*/ 0 h 697"/>
                  <a:gd name="T14" fmla="*/ 740 w 740"/>
                  <a:gd name="T15" fmla="*/ 136 h 697"/>
                  <a:gd name="T16" fmla="*/ 739 w 740"/>
                  <a:gd name="T17" fmla="*/ 555 h 697"/>
                  <a:gd name="T18" fmla="*/ 605 w 740"/>
                  <a:gd name="T19" fmla="*/ 647 h 697"/>
                  <a:gd name="T20" fmla="*/ 279 w 740"/>
                  <a:gd name="T21" fmla="*/ 697 h 697"/>
                  <a:gd name="T22" fmla="*/ 0 w 740"/>
                  <a:gd name="T23" fmla="*/ 564 h 697"/>
                  <a:gd name="T24" fmla="*/ 37 w 740"/>
                  <a:gd name="T25" fmla="*/ 527 h 697"/>
                  <a:gd name="T26" fmla="*/ 249 w 740"/>
                  <a:gd name="T27" fmla="*/ 491 h 697"/>
                  <a:gd name="T28" fmla="*/ 295 w 740"/>
                  <a:gd name="T29" fmla="*/ 484 h 697"/>
                  <a:gd name="T30" fmla="*/ 243 w 740"/>
                  <a:gd name="T31" fmla="*/ 55 h 697"/>
                  <a:gd name="T32" fmla="*/ 243 w 740"/>
                  <a:gd name="T33" fmla="*/ 55 h 6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40"/>
                  <a:gd name="T52" fmla="*/ 0 h 697"/>
                  <a:gd name="T53" fmla="*/ 740 w 740"/>
                  <a:gd name="T54" fmla="*/ 697 h 6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40" h="697">
                    <a:moveTo>
                      <a:pt x="243" y="55"/>
                    </a:moveTo>
                    <a:lnTo>
                      <a:pt x="246" y="37"/>
                    </a:lnTo>
                    <a:lnTo>
                      <a:pt x="277" y="15"/>
                    </a:lnTo>
                    <a:lnTo>
                      <a:pt x="427" y="5"/>
                    </a:lnTo>
                    <a:lnTo>
                      <a:pt x="435" y="12"/>
                    </a:lnTo>
                    <a:lnTo>
                      <a:pt x="470" y="0"/>
                    </a:lnTo>
                    <a:lnTo>
                      <a:pt x="584" y="0"/>
                    </a:lnTo>
                    <a:lnTo>
                      <a:pt x="740" y="136"/>
                    </a:lnTo>
                    <a:lnTo>
                      <a:pt x="739" y="555"/>
                    </a:lnTo>
                    <a:lnTo>
                      <a:pt x="605" y="647"/>
                    </a:lnTo>
                    <a:lnTo>
                      <a:pt x="279" y="697"/>
                    </a:lnTo>
                    <a:lnTo>
                      <a:pt x="0" y="564"/>
                    </a:lnTo>
                    <a:lnTo>
                      <a:pt x="37" y="527"/>
                    </a:lnTo>
                    <a:lnTo>
                      <a:pt x="249" y="491"/>
                    </a:lnTo>
                    <a:lnTo>
                      <a:pt x="295" y="484"/>
                    </a:lnTo>
                    <a:lnTo>
                      <a:pt x="243" y="55"/>
                    </a:lnTo>
                    <a:close/>
                  </a:path>
                </a:pathLst>
              </a:custGeom>
              <a:solidFill>
                <a:srgbClr val="FFE5B2"/>
              </a:solidFill>
              <a:ln w="9525">
                <a:noFill/>
                <a:round/>
                <a:headEnd/>
                <a:tailEnd/>
              </a:ln>
            </p:spPr>
            <p:txBody>
              <a:bodyPr/>
              <a:lstStyle/>
              <a:p>
                <a:endParaRPr lang="en-US"/>
              </a:p>
            </p:txBody>
          </p:sp>
          <p:sp>
            <p:nvSpPr>
              <p:cNvPr id="14352" name="Freeform 530"/>
              <p:cNvSpPr>
                <a:spLocks/>
              </p:cNvSpPr>
              <p:nvPr/>
            </p:nvSpPr>
            <p:spPr bwMode="auto">
              <a:xfrm>
                <a:off x="2851" y="1137"/>
                <a:ext cx="44" cy="64"/>
              </a:xfrm>
              <a:custGeom>
                <a:avLst/>
                <a:gdLst>
                  <a:gd name="T0" fmla="*/ 22 w 177"/>
                  <a:gd name="T1" fmla="*/ 0 h 257"/>
                  <a:gd name="T2" fmla="*/ 0 w 177"/>
                  <a:gd name="T3" fmla="*/ 47 h 257"/>
                  <a:gd name="T4" fmla="*/ 2 w 177"/>
                  <a:gd name="T5" fmla="*/ 243 h 257"/>
                  <a:gd name="T6" fmla="*/ 92 w 177"/>
                  <a:gd name="T7" fmla="*/ 257 h 257"/>
                  <a:gd name="T8" fmla="*/ 144 w 177"/>
                  <a:gd name="T9" fmla="*/ 245 h 257"/>
                  <a:gd name="T10" fmla="*/ 177 w 177"/>
                  <a:gd name="T11" fmla="*/ 205 h 257"/>
                  <a:gd name="T12" fmla="*/ 173 w 177"/>
                  <a:gd name="T13" fmla="*/ 12 h 257"/>
                  <a:gd name="T14" fmla="*/ 113 w 177"/>
                  <a:gd name="T15" fmla="*/ 14 h 257"/>
                  <a:gd name="T16" fmla="*/ 47 w 177"/>
                  <a:gd name="T17" fmla="*/ 12 h 257"/>
                  <a:gd name="T18" fmla="*/ 22 w 177"/>
                  <a:gd name="T19" fmla="*/ 0 h 257"/>
                  <a:gd name="T20" fmla="*/ 22 w 177"/>
                  <a:gd name="T21" fmla="*/ 0 h 25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7"/>
                  <a:gd name="T34" fmla="*/ 0 h 257"/>
                  <a:gd name="T35" fmla="*/ 177 w 177"/>
                  <a:gd name="T36" fmla="*/ 257 h 25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7" h="257">
                    <a:moveTo>
                      <a:pt x="22" y="0"/>
                    </a:moveTo>
                    <a:lnTo>
                      <a:pt x="0" y="47"/>
                    </a:lnTo>
                    <a:lnTo>
                      <a:pt x="2" y="243"/>
                    </a:lnTo>
                    <a:lnTo>
                      <a:pt x="92" y="257"/>
                    </a:lnTo>
                    <a:lnTo>
                      <a:pt x="144" y="245"/>
                    </a:lnTo>
                    <a:lnTo>
                      <a:pt x="177" y="205"/>
                    </a:lnTo>
                    <a:lnTo>
                      <a:pt x="173" y="12"/>
                    </a:lnTo>
                    <a:lnTo>
                      <a:pt x="113" y="14"/>
                    </a:lnTo>
                    <a:lnTo>
                      <a:pt x="47" y="12"/>
                    </a:lnTo>
                    <a:lnTo>
                      <a:pt x="22" y="0"/>
                    </a:lnTo>
                    <a:close/>
                  </a:path>
                </a:pathLst>
              </a:custGeom>
              <a:solidFill>
                <a:srgbClr val="E5B27F"/>
              </a:solidFill>
              <a:ln w="9525">
                <a:noFill/>
                <a:round/>
                <a:headEnd/>
                <a:tailEnd/>
              </a:ln>
            </p:spPr>
            <p:txBody>
              <a:bodyPr/>
              <a:lstStyle/>
              <a:p>
                <a:endParaRPr lang="en-US"/>
              </a:p>
            </p:txBody>
          </p:sp>
          <p:sp>
            <p:nvSpPr>
              <p:cNvPr id="14353" name="Freeform 531"/>
              <p:cNvSpPr>
                <a:spLocks/>
              </p:cNvSpPr>
              <p:nvPr/>
            </p:nvSpPr>
            <p:spPr bwMode="auto">
              <a:xfrm>
                <a:off x="2792" y="1143"/>
                <a:ext cx="55" cy="61"/>
              </a:xfrm>
              <a:custGeom>
                <a:avLst/>
                <a:gdLst>
                  <a:gd name="T0" fmla="*/ 9 w 219"/>
                  <a:gd name="T1" fmla="*/ 0 h 242"/>
                  <a:gd name="T2" fmla="*/ 69 w 219"/>
                  <a:gd name="T3" fmla="*/ 14 h 242"/>
                  <a:gd name="T4" fmla="*/ 204 w 219"/>
                  <a:gd name="T5" fmla="*/ 0 h 242"/>
                  <a:gd name="T6" fmla="*/ 219 w 219"/>
                  <a:gd name="T7" fmla="*/ 14 h 242"/>
                  <a:gd name="T8" fmla="*/ 217 w 219"/>
                  <a:gd name="T9" fmla="*/ 219 h 242"/>
                  <a:gd name="T10" fmla="*/ 165 w 219"/>
                  <a:gd name="T11" fmla="*/ 242 h 242"/>
                  <a:gd name="T12" fmla="*/ 33 w 219"/>
                  <a:gd name="T13" fmla="*/ 240 h 242"/>
                  <a:gd name="T14" fmla="*/ 0 w 219"/>
                  <a:gd name="T15" fmla="*/ 177 h 242"/>
                  <a:gd name="T16" fmla="*/ 9 w 219"/>
                  <a:gd name="T17" fmla="*/ 0 h 242"/>
                  <a:gd name="T18" fmla="*/ 9 w 219"/>
                  <a:gd name="T19" fmla="*/ 0 h 24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
                  <a:gd name="T31" fmla="*/ 0 h 242"/>
                  <a:gd name="T32" fmla="*/ 219 w 219"/>
                  <a:gd name="T33" fmla="*/ 242 h 24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 h="242">
                    <a:moveTo>
                      <a:pt x="9" y="0"/>
                    </a:moveTo>
                    <a:lnTo>
                      <a:pt x="69" y="14"/>
                    </a:lnTo>
                    <a:lnTo>
                      <a:pt x="204" y="0"/>
                    </a:lnTo>
                    <a:lnTo>
                      <a:pt x="219" y="14"/>
                    </a:lnTo>
                    <a:lnTo>
                      <a:pt x="217" y="219"/>
                    </a:lnTo>
                    <a:lnTo>
                      <a:pt x="165" y="242"/>
                    </a:lnTo>
                    <a:lnTo>
                      <a:pt x="33" y="240"/>
                    </a:lnTo>
                    <a:lnTo>
                      <a:pt x="0" y="177"/>
                    </a:lnTo>
                    <a:lnTo>
                      <a:pt x="9" y="0"/>
                    </a:lnTo>
                    <a:close/>
                  </a:path>
                </a:pathLst>
              </a:custGeom>
              <a:solidFill>
                <a:srgbClr val="E5B27F"/>
              </a:solidFill>
              <a:ln w="9525">
                <a:noFill/>
                <a:round/>
                <a:headEnd/>
                <a:tailEnd/>
              </a:ln>
            </p:spPr>
            <p:txBody>
              <a:bodyPr/>
              <a:lstStyle/>
              <a:p>
                <a:endParaRPr lang="en-US"/>
              </a:p>
            </p:txBody>
          </p:sp>
          <p:sp>
            <p:nvSpPr>
              <p:cNvPr id="14354" name="Freeform 532"/>
              <p:cNvSpPr>
                <a:spLocks/>
              </p:cNvSpPr>
              <p:nvPr/>
            </p:nvSpPr>
            <p:spPr bwMode="auto">
              <a:xfrm>
                <a:off x="2855" y="1091"/>
                <a:ext cx="39" cy="39"/>
              </a:xfrm>
              <a:custGeom>
                <a:avLst/>
                <a:gdLst>
                  <a:gd name="T0" fmla="*/ 0 w 153"/>
                  <a:gd name="T1" fmla="*/ 5 h 157"/>
                  <a:gd name="T2" fmla="*/ 2 w 153"/>
                  <a:gd name="T3" fmla="*/ 148 h 157"/>
                  <a:gd name="T4" fmla="*/ 153 w 153"/>
                  <a:gd name="T5" fmla="*/ 157 h 157"/>
                  <a:gd name="T6" fmla="*/ 153 w 153"/>
                  <a:gd name="T7" fmla="*/ 0 h 157"/>
                  <a:gd name="T8" fmla="*/ 0 w 153"/>
                  <a:gd name="T9" fmla="*/ 5 h 157"/>
                  <a:gd name="T10" fmla="*/ 0 w 153"/>
                  <a:gd name="T11" fmla="*/ 5 h 157"/>
                  <a:gd name="T12" fmla="*/ 0 60000 65536"/>
                  <a:gd name="T13" fmla="*/ 0 60000 65536"/>
                  <a:gd name="T14" fmla="*/ 0 60000 65536"/>
                  <a:gd name="T15" fmla="*/ 0 60000 65536"/>
                  <a:gd name="T16" fmla="*/ 0 60000 65536"/>
                  <a:gd name="T17" fmla="*/ 0 60000 65536"/>
                  <a:gd name="T18" fmla="*/ 0 w 153"/>
                  <a:gd name="T19" fmla="*/ 0 h 157"/>
                  <a:gd name="T20" fmla="*/ 153 w 153"/>
                  <a:gd name="T21" fmla="*/ 157 h 157"/>
                </a:gdLst>
                <a:ahLst/>
                <a:cxnLst>
                  <a:cxn ang="T12">
                    <a:pos x="T0" y="T1"/>
                  </a:cxn>
                  <a:cxn ang="T13">
                    <a:pos x="T2" y="T3"/>
                  </a:cxn>
                  <a:cxn ang="T14">
                    <a:pos x="T4" y="T5"/>
                  </a:cxn>
                  <a:cxn ang="T15">
                    <a:pos x="T6" y="T7"/>
                  </a:cxn>
                  <a:cxn ang="T16">
                    <a:pos x="T8" y="T9"/>
                  </a:cxn>
                  <a:cxn ang="T17">
                    <a:pos x="T10" y="T11"/>
                  </a:cxn>
                </a:cxnLst>
                <a:rect l="T18" t="T19" r="T20" b="T21"/>
                <a:pathLst>
                  <a:path w="153" h="157">
                    <a:moveTo>
                      <a:pt x="0" y="5"/>
                    </a:moveTo>
                    <a:lnTo>
                      <a:pt x="2" y="148"/>
                    </a:lnTo>
                    <a:lnTo>
                      <a:pt x="153" y="157"/>
                    </a:lnTo>
                    <a:lnTo>
                      <a:pt x="153" y="0"/>
                    </a:lnTo>
                    <a:lnTo>
                      <a:pt x="0" y="5"/>
                    </a:lnTo>
                    <a:close/>
                  </a:path>
                </a:pathLst>
              </a:custGeom>
              <a:solidFill>
                <a:srgbClr val="E5B27F"/>
              </a:solidFill>
              <a:ln w="9525">
                <a:noFill/>
                <a:round/>
                <a:headEnd/>
                <a:tailEnd/>
              </a:ln>
            </p:spPr>
            <p:txBody>
              <a:bodyPr/>
              <a:lstStyle/>
              <a:p>
                <a:endParaRPr lang="en-US"/>
              </a:p>
            </p:txBody>
          </p:sp>
          <p:sp>
            <p:nvSpPr>
              <p:cNvPr id="14355" name="Freeform 533"/>
              <p:cNvSpPr>
                <a:spLocks/>
              </p:cNvSpPr>
              <p:nvPr/>
            </p:nvSpPr>
            <p:spPr bwMode="auto">
              <a:xfrm>
                <a:off x="2795" y="1091"/>
                <a:ext cx="58" cy="48"/>
              </a:xfrm>
              <a:custGeom>
                <a:avLst/>
                <a:gdLst>
                  <a:gd name="T0" fmla="*/ 60 w 229"/>
                  <a:gd name="T1" fmla="*/ 3 h 191"/>
                  <a:gd name="T2" fmla="*/ 33 w 229"/>
                  <a:gd name="T3" fmla="*/ 24 h 191"/>
                  <a:gd name="T4" fmla="*/ 29 w 229"/>
                  <a:gd name="T5" fmla="*/ 70 h 191"/>
                  <a:gd name="T6" fmla="*/ 0 w 229"/>
                  <a:gd name="T7" fmla="*/ 129 h 191"/>
                  <a:gd name="T8" fmla="*/ 0 w 229"/>
                  <a:gd name="T9" fmla="*/ 186 h 191"/>
                  <a:gd name="T10" fmla="*/ 89 w 229"/>
                  <a:gd name="T11" fmla="*/ 191 h 191"/>
                  <a:gd name="T12" fmla="*/ 164 w 229"/>
                  <a:gd name="T13" fmla="*/ 189 h 191"/>
                  <a:gd name="T14" fmla="*/ 186 w 229"/>
                  <a:gd name="T15" fmla="*/ 157 h 191"/>
                  <a:gd name="T16" fmla="*/ 229 w 229"/>
                  <a:gd name="T17" fmla="*/ 150 h 191"/>
                  <a:gd name="T18" fmla="*/ 220 w 229"/>
                  <a:gd name="T19" fmla="*/ 0 h 191"/>
                  <a:gd name="T20" fmla="*/ 60 w 229"/>
                  <a:gd name="T21" fmla="*/ 3 h 191"/>
                  <a:gd name="T22" fmla="*/ 60 w 229"/>
                  <a:gd name="T23" fmla="*/ 3 h 19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29"/>
                  <a:gd name="T37" fmla="*/ 0 h 191"/>
                  <a:gd name="T38" fmla="*/ 229 w 229"/>
                  <a:gd name="T39" fmla="*/ 191 h 19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29" h="191">
                    <a:moveTo>
                      <a:pt x="60" y="3"/>
                    </a:moveTo>
                    <a:lnTo>
                      <a:pt x="33" y="24"/>
                    </a:lnTo>
                    <a:lnTo>
                      <a:pt x="29" y="70"/>
                    </a:lnTo>
                    <a:lnTo>
                      <a:pt x="0" y="129"/>
                    </a:lnTo>
                    <a:lnTo>
                      <a:pt x="0" y="186"/>
                    </a:lnTo>
                    <a:lnTo>
                      <a:pt x="89" y="191"/>
                    </a:lnTo>
                    <a:lnTo>
                      <a:pt x="164" y="189"/>
                    </a:lnTo>
                    <a:lnTo>
                      <a:pt x="186" y="157"/>
                    </a:lnTo>
                    <a:lnTo>
                      <a:pt x="229" y="150"/>
                    </a:lnTo>
                    <a:lnTo>
                      <a:pt x="220" y="0"/>
                    </a:lnTo>
                    <a:lnTo>
                      <a:pt x="60" y="3"/>
                    </a:lnTo>
                    <a:close/>
                  </a:path>
                </a:pathLst>
              </a:custGeom>
              <a:solidFill>
                <a:srgbClr val="E5B27F"/>
              </a:solidFill>
              <a:ln w="9525">
                <a:noFill/>
                <a:round/>
                <a:headEnd/>
                <a:tailEnd/>
              </a:ln>
            </p:spPr>
            <p:txBody>
              <a:bodyPr/>
              <a:lstStyle/>
              <a:p>
                <a:endParaRPr lang="en-US"/>
              </a:p>
            </p:txBody>
          </p:sp>
          <p:sp>
            <p:nvSpPr>
              <p:cNvPr id="14356" name="Freeform 534"/>
              <p:cNvSpPr>
                <a:spLocks/>
              </p:cNvSpPr>
              <p:nvPr/>
            </p:nvSpPr>
            <p:spPr bwMode="auto">
              <a:xfrm>
                <a:off x="2692" y="1356"/>
                <a:ext cx="103" cy="112"/>
              </a:xfrm>
              <a:custGeom>
                <a:avLst/>
                <a:gdLst>
                  <a:gd name="T0" fmla="*/ 0 w 414"/>
                  <a:gd name="T1" fmla="*/ 69 h 445"/>
                  <a:gd name="T2" fmla="*/ 91 w 414"/>
                  <a:gd name="T3" fmla="*/ 69 h 445"/>
                  <a:gd name="T4" fmla="*/ 240 w 414"/>
                  <a:gd name="T5" fmla="*/ 35 h 445"/>
                  <a:gd name="T6" fmla="*/ 361 w 414"/>
                  <a:gd name="T7" fmla="*/ 0 h 445"/>
                  <a:gd name="T8" fmla="*/ 404 w 414"/>
                  <a:gd name="T9" fmla="*/ 0 h 445"/>
                  <a:gd name="T10" fmla="*/ 414 w 414"/>
                  <a:gd name="T11" fmla="*/ 335 h 445"/>
                  <a:gd name="T12" fmla="*/ 397 w 414"/>
                  <a:gd name="T13" fmla="*/ 354 h 445"/>
                  <a:gd name="T14" fmla="*/ 73 w 414"/>
                  <a:gd name="T15" fmla="*/ 432 h 445"/>
                  <a:gd name="T16" fmla="*/ 22 w 414"/>
                  <a:gd name="T17" fmla="*/ 445 h 445"/>
                  <a:gd name="T18" fmla="*/ 0 w 414"/>
                  <a:gd name="T19" fmla="*/ 69 h 445"/>
                  <a:gd name="T20" fmla="*/ 0 w 414"/>
                  <a:gd name="T21" fmla="*/ 69 h 4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14"/>
                  <a:gd name="T34" fmla="*/ 0 h 445"/>
                  <a:gd name="T35" fmla="*/ 414 w 414"/>
                  <a:gd name="T36" fmla="*/ 445 h 4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14" h="445">
                    <a:moveTo>
                      <a:pt x="0" y="69"/>
                    </a:moveTo>
                    <a:lnTo>
                      <a:pt x="91" y="69"/>
                    </a:lnTo>
                    <a:lnTo>
                      <a:pt x="240" y="35"/>
                    </a:lnTo>
                    <a:lnTo>
                      <a:pt x="361" y="0"/>
                    </a:lnTo>
                    <a:lnTo>
                      <a:pt x="404" y="0"/>
                    </a:lnTo>
                    <a:lnTo>
                      <a:pt x="414" y="335"/>
                    </a:lnTo>
                    <a:lnTo>
                      <a:pt x="397" y="354"/>
                    </a:lnTo>
                    <a:lnTo>
                      <a:pt x="73" y="432"/>
                    </a:lnTo>
                    <a:lnTo>
                      <a:pt x="22" y="445"/>
                    </a:lnTo>
                    <a:lnTo>
                      <a:pt x="0" y="69"/>
                    </a:lnTo>
                    <a:close/>
                  </a:path>
                </a:pathLst>
              </a:custGeom>
              <a:solidFill>
                <a:srgbClr val="CC7F4C"/>
              </a:solidFill>
              <a:ln w="9525">
                <a:noFill/>
                <a:round/>
                <a:headEnd/>
                <a:tailEnd/>
              </a:ln>
            </p:spPr>
            <p:txBody>
              <a:bodyPr/>
              <a:lstStyle/>
              <a:p>
                <a:endParaRPr lang="en-US"/>
              </a:p>
            </p:txBody>
          </p:sp>
          <p:sp>
            <p:nvSpPr>
              <p:cNvPr id="14357" name="Freeform 535"/>
              <p:cNvSpPr>
                <a:spLocks/>
              </p:cNvSpPr>
              <p:nvPr/>
            </p:nvSpPr>
            <p:spPr bwMode="auto">
              <a:xfrm>
                <a:off x="2786" y="1196"/>
                <a:ext cx="105" cy="118"/>
              </a:xfrm>
              <a:custGeom>
                <a:avLst/>
                <a:gdLst>
                  <a:gd name="T0" fmla="*/ 0 w 420"/>
                  <a:gd name="T1" fmla="*/ 79 h 470"/>
                  <a:gd name="T2" fmla="*/ 49 w 420"/>
                  <a:gd name="T3" fmla="*/ 79 h 470"/>
                  <a:gd name="T4" fmla="*/ 150 w 420"/>
                  <a:gd name="T5" fmla="*/ 42 h 470"/>
                  <a:gd name="T6" fmla="*/ 279 w 420"/>
                  <a:gd name="T7" fmla="*/ 42 h 470"/>
                  <a:gd name="T8" fmla="*/ 403 w 420"/>
                  <a:gd name="T9" fmla="*/ 0 h 470"/>
                  <a:gd name="T10" fmla="*/ 420 w 420"/>
                  <a:gd name="T11" fmla="*/ 349 h 470"/>
                  <a:gd name="T12" fmla="*/ 391 w 420"/>
                  <a:gd name="T13" fmla="*/ 384 h 470"/>
                  <a:gd name="T14" fmla="*/ 59 w 420"/>
                  <a:gd name="T15" fmla="*/ 470 h 470"/>
                  <a:gd name="T16" fmla="*/ 0 w 420"/>
                  <a:gd name="T17" fmla="*/ 456 h 470"/>
                  <a:gd name="T18" fmla="*/ 0 w 420"/>
                  <a:gd name="T19" fmla="*/ 79 h 470"/>
                  <a:gd name="T20" fmla="*/ 0 w 420"/>
                  <a:gd name="T21" fmla="*/ 79 h 47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0"/>
                  <a:gd name="T34" fmla="*/ 0 h 470"/>
                  <a:gd name="T35" fmla="*/ 420 w 420"/>
                  <a:gd name="T36" fmla="*/ 470 h 47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0" h="470">
                    <a:moveTo>
                      <a:pt x="0" y="79"/>
                    </a:moveTo>
                    <a:lnTo>
                      <a:pt x="49" y="79"/>
                    </a:lnTo>
                    <a:lnTo>
                      <a:pt x="150" y="42"/>
                    </a:lnTo>
                    <a:lnTo>
                      <a:pt x="279" y="42"/>
                    </a:lnTo>
                    <a:lnTo>
                      <a:pt x="403" y="0"/>
                    </a:lnTo>
                    <a:lnTo>
                      <a:pt x="420" y="349"/>
                    </a:lnTo>
                    <a:lnTo>
                      <a:pt x="391" y="384"/>
                    </a:lnTo>
                    <a:lnTo>
                      <a:pt x="59" y="470"/>
                    </a:lnTo>
                    <a:lnTo>
                      <a:pt x="0" y="456"/>
                    </a:lnTo>
                    <a:lnTo>
                      <a:pt x="0" y="79"/>
                    </a:lnTo>
                    <a:close/>
                  </a:path>
                </a:pathLst>
              </a:custGeom>
              <a:solidFill>
                <a:srgbClr val="D99966"/>
              </a:solidFill>
              <a:ln w="9525">
                <a:noFill/>
                <a:round/>
                <a:headEnd/>
                <a:tailEnd/>
              </a:ln>
            </p:spPr>
            <p:txBody>
              <a:bodyPr/>
              <a:lstStyle/>
              <a:p>
                <a:endParaRPr lang="en-US"/>
              </a:p>
            </p:txBody>
          </p:sp>
          <p:sp>
            <p:nvSpPr>
              <p:cNvPr id="14358" name="Freeform 536"/>
              <p:cNvSpPr>
                <a:spLocks/>
              </p:cNvSpPr>
              <p:nvPr/>
            </p:nvSpPr>
            <p:spPr bwMode="auto">
              <a:xfrm>
                <a:off x="2795" y="1139"/>
                <a:ext cx="51" cy="9"/>
              </a:xfrm>
              <a:custGeom>
                <a:avLst/>
                <a:gdLst>
                  <a:gd name="T0" fmla="*/ 0 w 208"/>
                  <a:gd name="T1" fmla="*/ 0 h 38"/>
                  <a:gd name="T2" fmla="*/ 52 w 208"/>
                  <a:gd name="T3" fmla="*/ 17 h 38"/>
                  <a:gd name="T4" fmla="*/ 125 w 208"/>
                  <a:gd name="T5" fmla="*/ 18 h 38"/>
                  <a:gd name="T6" fmla="*/ 208 w 208"/>
                  <a:gd name="T7" fmla="*/ 8 h 38"/>
                  <a:gd name="T8" fmla="*/ 189 w 208"/>
                  <a:gd name="T9" fmla="*/ 26 h 38"/>
                  <a:gd name="T10" fmla="*/ 56 w 208"/>
                  <a:gd name="T11" fmla="*/ 38 h 38"/>
                  <a:gd name="T12" fmla="*/ 4 w 208"/>
                  <a:gd name="T13" fmla="*/ 24 h 38"/>
                  <a:gd name="T14" fmla="*/ 0 w 208"/>
                  <a:gd name="T15" fmla="*/ 0 h 38"/>
                  <a:gd name="T16" fmla="*/ 0 w 208"/>
                  <a:gd name="T17" fmla="*/ 0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38"/>
                  <a:gd name="T29" fmla="*/ 208 w 208"/>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38">
                    <a:moveTo>
                      <a:pt x="0" y="0"/>
                    </a:moveTo>
                    <a:lnTo>
                      <a:pt x="52" y="17"/>
                    </a:lnTo>
                    <a:lnTo>
                      <a:pt x="125" y="18"/>
                    </a:lnTo>
                    <a:lnTo>
                      <a:pt x="208" y="8"/>
                    </a:lnTo>
                    <a:lnTo>
                      <a:pt x="189" y="26"/>
                    </a:lnTo>
                    <a:lnTo>
                      <a:pt x="56" y="38"/>
                    </a:lnTo>
                    <a:lnTo>
                      <a:pt x="4" y="24"/>
                    </a:lnTo>
                    <a:lnTo>
                      <a:pt x="0" y="0"/>
                    </a:lnTo>
                    <a:close/>
                  </a:path>
                </a:pathLst>
              </a:custGeom>
              <a:solidFill>
                <a:srgbClr val="000000"/>
              </a:solidFill>
              <a:ln w="9525">
                <a:noFill/>
                <a:round/>
                <a:headEnd/>
                <a:tailEnd/>
              </a:ln>
            </p:spPr>
            <p:txBody>
              <a:bodyPr/>
              <a:lstStyle/>
              <a:p>
                <a:endParaRPr lang="en-US"/>
              </a:p>
            </p:txBody>
          </p:sp>
          <p:sp>
            <p:nvSpPr>
              <p:cNvPr id="14359" name="Freeform 537"/>
              <p:cNvSpPr>
                <a:spLocks/>
              </p:cNvSpPr>
              <p:nvPr/>
            </p:nvSpPr>
            <p:spPr bwMode="auto">
              <a:xfrm>
                <a:off x="2837" y="1129"/>
                <a:ext cx="57" cy="8"/>
              </a:xfrm>
              <a:custGeom>
                <a:avLst/>
                <a:gdLst>
                  <a:gd name="T0" fmla="*/ 0 w 228"/>
                  <a:gd name="T1" fmla="*/ 28 h 32"/>
                  <a:gd name="T2" fmla="*/ 69 w 228"/>
                  <a:gd name="T3" fmla="*/ 22 h 32"/>
                  <a:gd name="T4" fmla="*/ 131 w 228"/>
                  <a:gd name="T5" fmla="*/ 32 h 32"/>
                  <a:gd name="T6" fmla="*/ 208 w 228"/>
                  <a:gd name="T7" fmla="*/ 24 h 32"/>
                  <a:gd name="T8" fmla="*/ 228 w 228"/>
                  <a:gd name="T9" fmla="*/ 0 h 32"/>
                  <a:gd name="T10" fmla="*/ 203 w 228"/>
                  <a:gd name="T11" fmla="*/ 8 h 32"/>
                  <a:gd name="T12" fmla="*/ 18 w 228"/>
                  <a:gd name="T13" fmla="*/ 11 h 32"/>
                  <a:gd name="T14" fmla="*/ 0 w 228"/>
                  <a:gd name="T15" fmla="*/ 28 h 32"/>
                  <a:gd name="T16" fmla="*/ 0 w 228"/>
                  <a:gd name="T17" fmla="*/ 28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8"/>
                  <a:gd name="T28" fmla="*/ 0 h 32"/>
                  <a:gd name="T29" fmla="*/ 228 w 228"/>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8" h="32">
                    <a:moveTo>
                      <a:pt x="0" y="28"/>
                    </a:moveTo>
                    <a:lnTo>
                      <a:pt x="69" y="22"/>
                    </a:lnTo>
                    <a:lnTo>
                      <a:pt x="131" y="32"/>
                    </a:lnTo>
                    <a:lnTo>
                      <a:pt x="208" y="24"/>
                    </a:lnTo>
                    <a:lnTo>
                      <a:pt x="228" y="0"/>
                    </a:lnTo>
                    <a:lnTo>
                      <a:pt x="203" y="8"/>
                    </a:lnTo>
                    <a:lnTo>
                      <a:pt x="18" y="11"/>
                    </a:lnTo>
                    <a:lnTo>
                      <a:pt x="0" y="28"/>
                    </a:lnTo>
                    <a:close/>
                  </a:path>
                </a:pathLst>
              </a:custGeom>
              <a:solidFill>
                <a:srgbClr val="000000"/>
              </a:solidFill>
              <a:ln w="9525">
                <a:noFill/>
                <a:round/>
                <a:headEnd/>
                <a:tailEnd/>
              </a:ln>
            </p:spPr>
            <p:txBody>
              <a:bodyPr/>
              <a:lstStyle/>
              <a:p>
                <a:endParaRPr lang="en-US"/>
              </a:p>
            </p:txBody>
          </p:sp>
          <p:sp>
            <p:nvSpPr>
              <p:cNvPr id="14360" name="Freeform 538"/>
              <p:cNvSpPr>
                <a:spLocks/>
              </p:cNvSpPr>
              <p:nvPr/>
            </p:nvSpPr>
            <p:spPr bwMode="auto">
              <a:xfrm>
                <a:off x="2771" y="1047"/>
                <a:ext cx="44" cy="9"/>
              </a:xfrm>
              <a:custGeom>
                <a:avLst/>
                <a:gdLst>
                  <a:gd name="T0" fmla="*/ 177 w 177"/>
                  <a:gd name="T1" fmla="*/ 9 h 35"/>
                  <a:gd name="T2" fmla="*/ 137 w 177"/>
                  <a:gd name="T3" fmla="*/ 0 h 35"/>
                  <a:gd name="T4" fmla="*/ 35 w 177"/>
                  <a:gd name="T5" fmla="*/ 9 h 35"/>
                  <a:gd name="T6" fmla="*/ 0 w 177"/>
                  <a:gd name="T7" fmla="*/ 35 h 35"/>
                  <a:gd name="T8" fmla="*/ 48 w 177"/>
                  <a:gd name="T9" fmla="*/ 23 h 35"/>
                  <a:gd name="T10" fmla="*/ 177 w 177"/>
                  <a:gd name="T11" fmla="*/ 9 h 35"/>
                  <a:gd name="T12" fmla="*/ 177 w 177"/>
                  <a:gd name="T13" fmla="*/ 9 h 35"/>
                  <a:gd name="T14" fmla="*/ 0 60000 65536"/>
                  <a:gd name="T15" fmla="*/ 0 60000 65536"/>
                  <a:gd name="T16" fmla="*/ 0 60000 65536"/>
                  <a:gd name="T17" fmla="*/ 0 60000 65536"/>
                  <a:gd name="T18" fmla="*/ 0 60000 65536"/>
                  <a:gd name="T19" fmla="*/ 0 60000 65536"/>
                  <a:gd name="T20" fmla="*/ 0 60000 65536"/>
                  <a:gd name="T21" fmla="*/ 0 w 177"/>
                  <a:gd name="T22" fmla="*/ 0 h 35"/>
                  <a:gd name="T23" fmla="*/ 177 w 177"/>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7" h="35">
                    <a:moveTo>
                      <a:pt x="177" y="9"/>
                    </a:moveTo>
                    <a:lnTo>
                      <a:pt x="137" y="0"/>
                    </a:lnTo>
                    <a:lnTo>
                      <a:pt x="35" y="9"/>
                    </a:lnTo>
                    <a:lnTo>
                      <a:pt x="0" y="35"/>
                    </a:lnTo>
                    <a:lnTo>
                      <a:pt x="48" y="23"/>
                    </a:lnTo>
                    <a:lnTo>
                      <a:pt x="177" y="9"/>
                    </a:lnTo>
                    <a:close/>
                  </a:path>
                </a:pathLst>
              </a:custGeom>
              <a:solidFill>
                <a:srgbClr val="000000"/>
              </a:solidFill>
              <a:ln w="9525">
                <a:noFill/>
                <a:round/>
                <a:headEnd/>
                <a:tailEnd/>
              </a:ln>
            </p:spPr>
            <p:txBody>
              <a:bodyPr/>
              <a:lstStyle/>
              <a:p>
                <a:endParaRPr lang="en-US"/>
              </a:p>
            </p:txBody>
          </p:sp>
          <p:sp>
            <p:nvSpPr>
              <p:cNvPr id="14361" name="Freeform 539"/>
              <p:cNvSpPr>
                <a:spLocks/>
              </p:cNvSpPr>
              <p:nvPr/>
            </p:nvSpPr>
            <p:spPr bwMode="auto">
              <a:xfrm>
                <a:off x="2997" y="1331"/>
                <a:ext cx="132" cy="26"/>
              </a:xfrm>
              <a:custGeom>
                <a:avLst/>
                <a:gdLst>
                  <a:gd name="T0" fmla="*/ 9 w 532"/>
                  <a:gd name="T1" fmla="*/ 65 h 107"/>
                  <a:gd name="T2" fmla="*/ 214 w 532"/>
                  <a:gd name="T3" fmla="*/ 28 h 107"/>
                  <a:gd name="T4" fmla="*/ 394 w 532"/>
                  <a:gd name="T5" fmla="*/ 0 h 107"/>
                  <a:gd name="T6" fmla="*/ 532 w 532"/>
                  <a:gd name="T7" fmla="*/ 38 h 107"/>
                  <a:gd name="T8" fmla="*/ 421 w 532"/>
                  <a:gd name="T9" fmla="*/ 79 h 107"/>
                  <a:gd name="T10" fmla="*/ 315 w 532"/>
                  <a:gd name="T11" fmla="*/ 107 h 107"/>
                  <a:gd name="T12" fmla="*/ 191 w 532"/>
                  <a:gd name="T13" fmla="*/ 107 h 107"/>
                  <a:gd name="T14" fmla="*/ 93 w 532"/>
                  <a:gd name="T15" fmla="*/ 83 h 107"/>
                  <a:gd name="T16" fmla="*/ 0 w 532"/>
                  <a:gd name="T17" fmla="*/ 102 h 107"/>
                  <a:gd name="T18" fmla="*/ 9 w 532"/>
                  <a:gd name="T19" fmla="*/ 65 h 107"/>
                  <a:gd name="T20" fmla="*/ 9 w 532"/>
                  <a:gd name="T21" fmla="*/ 65 h 10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32"/>
                  <a:gd name="T34" fmla="*/ 0 h 107"/>
                  <a:gd name="T35" fmla="*/ 532 w 532"/>
                  <a:gd name="T36" fmla="*/ 107 h 10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32" h="107">
                    <a:moveTo>
                      <a:pt x="9" y="65"/>
                    </a:moveTo>
                    <a:lnTo>
                      <a:pt x="214" y="28"/>
                    </a:lnTo>
                    <a:lnTo>
                      <a:pt x="394" y="0"/>
                    </a:lnTo>
                    <a:lnTo>
                      <a:pt x="532" y="38"/>
                    </a:lnTo>
                    <a:lnTo>
                      <a:pt x="421" y="79"/>
                    </a:lnTo>
                    <a:lnTo>
                      <a:pt x="315" y="107"/>
                    </a:lnTo>
                    <a:lnTo>
                      <a:pt x="191" y="107"/>
                    </a:lnTo>
                    <a:lnTo>
                      <a:pt x="93" y="83"/>
                    </a:lnTo>
                    <a:lnTo>
                      <a:pt x="0" y="102"/>
                    </a:lnTo>
                    <a:lnTo>
                      <a:pt x="9" y="65"/>
                    </a:lnTo>
                    <a:close/>
                  </a:path>
                </a:pathLst>
              </a:custGeom>
              <a:solidFill>
                <a:srgbClr val="999999"/>
              </a:solidFill>
              <a:ln w="9525">
                <a:noFill/>
                <a:round/>
                <a:headEnd/>
                <a:tailEnd/>
              </a:ln>
            </p:spPr>
            <p:txBody>
              <a:bodyPr/>
              <a:lstStyle/>
              <a:p>
                <a:endParaRPr lang="en-US"/>
              </a:p>
            </p:txBody>
          </p:sp>
          <p:sp>
            <p:nvSpPr>
              <p:cNvPr id="14362" name="Freeform 540"/>
              <p:cNvSpPr>
                <a:spLocks/>
              </p:cNvSpPr>
              <p:nvPr/>
            </p:nvSpPr>
            <p:spPr bwMode="auto">
              <a:xfrm>
                <a:off x="2967" y="1305"/>
                <a:ext cx="66" cy="24"/>
              </a:xfrm>
              <a:custGeom>
                <a:avLst/>
                <a:gdLst>
                  <a:gd name="T0" fmla="*/ 0 w 266"/>
                  <a:gd name="T1" fmla="*/ 61 h 99"/>
                  <a:gd name="T2" fmla="*/ 266 w 266"/>
                  <a:gd name="T3" fmla="*/ 0 h 99"/>
                  <a:gd name="T4" fmla="*/ 266 w 266"/>
                  <a:gd name="T5" fmla="*/ 47 h 99"/>
                  <a:gd name="T6" fmla="*/ 30 w 266"/>
                  <a:gd name="T7" fmla="*/ 99 h 99"/>
                  <a:gd name="T8" fmla="*/ 0 w 266"/>
                  <a:gd name="T9" fmla="*/ 61 h 99"/>
                  <a:gd name="T10" fmla="*/ 0 w 266"/>
                  <a:gd name="T11" fmla="*/ 61 h 99"/>
                  <a:gd name="T12" fmla="*/ 0 60000 65536"/>
                  <a:gd name="T13" fmla="*/ 0 60000 65536"/>
                  <a:gd name="T14" fmla="*/ 0 60000 65536"/>
                  <a:gd name="T15" fmla="*/ 0 60000 65536"/>
                  <a:gd name="T16" fmla="*/ 0 60000 65536"/>
                  <a:gd name="T17" fmla="*/ 0 60000 65536"/>
                  <a:gd name="T18" fmla="*/ 0 w 266"/>
                  <a:gd name="T19" fmla="*/ 0 h 99"/>
                  <a:gd name="T20" fmla="*/ 266 w 266"/>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266" h="99">
                    <a:moveTo>
                      <a:pt x="0" y="61"/>
                    </a:moveTo>
                    <a:lnTo>
                      <a:pt x="266" y="0"/>
                    </a:lnTo>
                    <a:lnTo>
                      <a:pt x="266" y="47"/>
                    </a:lnTo>
                    <a:lnTo>
                      <a:pt x="30" y="99"/>
                    </a:lnTo>
                    <a:lnTo>
                      <a:pt x="0" y="61"/>
                    </a:lnTo>
                    <a:close/>
                  </a:path>
                </a:pathLst>
              </a:custGeom>
              <a:solidFill>
                <a:srgbClr val="999999"/>
              </a:solidFill>
              <a:ln w="9525">
                <a:noFill/>
                <a:round/>
                <a:headEnd/>
                <a:tailEnd/>
              </a:ln>
            </p:spPr>
            <p:txBody>
              <a:bodyPr/>
              <a:lstStyle/>
              <a:p>
                <a:endParaRPr lang="en-US"/>
              </a:p>
            </p:txBody>
          </p:sp>
          <p:sp>
            <p:nvSpPr>
              <p:cNvPr id="14363" name="Freeform 541"/>
              <p:cNvSpPr>
                <a:spLocks/>
              </p:cNvSpPr>
              <p:nvPr/>
            </p:nvSpPr>
            <p:spPr bwMode="auto">
              <a:xfrm>
                <a:off x="2934" y="1286"/>
                <a:ext cx="87" cy="26"/>
              </a:xfrm>
              <a:custGeom>
                <a:avLst/>
                <a:gdLst>
                  <a:gd name="T0" fmla="*/ 0 w 346"/>
                  <a:gd name="T1" fmla="*/ 102 h 102"/>
                  <a:gd name="T2" fmla="*/ 248 w 346"/>
                  <a:gd name="T3" fmla="*/ 65 h 102"/>
                  <a:gd name="T4" fmla="*/ 346 w 346"/>
                  <a:gd name="T5" fmla="*/ 0 h 102"/>
                  <a:gd name="T6" fmla="*/ 159 w 346"/>
                  <a:gd name="T7" fmla="*/ 10 h 102"/>
                  <a:gd name="T8" fmla="*/ 0 w 346"/>
                  <a:gd name="T9" fmla="*/ 51 h 102"/>
                  <a:gd name="T10" fmla="*/ 0 w 346"/>
                  <a:gd name="T11" fmla="*/ 102 h 102"/>
                  <a:gd name="T12" fmla="*/ 0 w 346"/>
                  <a:gd name="T13" fmla="*/ 102 h 102"/>
                  <a:gd name="T14" fmla="*/ 0 60000 65536"/>
                  <a:gd name="T15" fmla="*/ 0 60000 65536"/>
                  <a:gd name="T16" fmla="*/ 0 60000 65536"/>
                  <a:gd name="T17" fmla="*/ 0 60000 65536"/>
                  <a:gd name="T18" fmla="*/ 0 60000 65536"/>
                  <a:gd name="T19" fmla="*/ 0 60000 65536"/>
                  <a:gd name="T20" fmla="*/ 0 60000 65536"/>
                  <a:gd name="T21" fmla="*/ 0 w 346"/>
                  <a:gd name="T22" fmla="*/ 0 h 102"/>
                  <a:gd name="T23" fmla="*/ 346 w 346"/>
                  <a:gd name="T24" fmla="*/ 102 h 10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6" h="102">
                    <a:moveTo>
                      <a:pt x="0" y="102"/>
                    </a:moveTo>
                    <a:lnTo>
                      <a:pt x="248" y="65"/>
                    </a:lnTo>
                    <a:lnTo>
                      <a:pt x="346" y="0"/>
                    </a:lnTo>
                    <a:lnTo>
                      <a:pt x="159" y="10"/>
                    </a:lnTo>
                    <a:lnTo>
                      <a:pt x="0" y="51"/>
                    </a:lnTo>
                    <a:lnTo>
                      <a:pt x="0" y="102"/>
                    </a:lnTo>
                    <a:close/>
                  </a:path>
                </a:pathLst>
              </a:custGeom>
              <a:solidFill>
                <a:srgbClr val="999999"/>
              </a:solidFill>
              <a:ln w="9525">
                <a:noFill/>
                <a:round/>
                <a:headEnd/>
                <a:tailEnd/>
              </a:ln>
            </p:spPr>
            <p:txBody>
              <a:bodyPr/>
              <a:lstStyle/>
              <a:p>
                <a:endParaRPr lang="en-US"/>
              </a:p>
            </p:txBody>
          </p:sp>
          <p:sp>
            <p:nvSpPr>
              <p:cNvPr id="14364" name="Freeform 542"/>
              <p:cNvSpPr>
                <a:spLocks/>
              </p:cNvSpPr>
              <p:nvPr/>
            </p:nvSpPr>
            <p:spPr bwMode="auto">
              <a:xfrm>
                <a:off x="2940" y="1229"/>
                <a:ext cx="44" cy="57"/>
              </a:xfrm>
              <a:custGeom>
                <a:avLst/>
                <a:gdLst>
                  <a:gd name="T0" fmla="*/ 0 w 174"/>
                  <a:gd name="T1" fmla="*/ 111 h 227"/>
                  <a:gd name="T2" fmla="*/ 25 w 174"/>
                  <a:gd name="T3" fmla="*/ 46 h 227"/>
                  <a:gd name="T4" fmla="*/ 59 w 174"/>
                  <a:gd name="T5" fmla="*/ 11 h 227"/>
                  <a:gd name="T6" fmla="*/ 104 w 174"/>
                  <a:gd name="T7" fmla="*/ 0 h 227"/>
                  <a:gd name="T8" fmla="*/ 151 w 174"/>
                  <a:gd name="T9" fmla="*/ 25 h 227"/>
                  <a:gd name="T10" fmla="*/ 174 w 174"/>
                  <a:gd name="T11" fmla="*/ 82 h 227"/>
                  <a:gd name="T12" fmla="*/ 151 w 174"/>
                  <a:gd name="T13" fmla="*/ 149 h 227"/>
                  <a:gd name="T14" fmla="*/ 117 w 174"/>
                  <a:gd name="T15" fmla="*/ 219 h 227"/>
                  <a:gd name="T16" fmla="*/ 75 w 174"/>
                  <a:gd name="T17" fmla="*/ 227 h 227"/>
                  <a:gd name="T18" fmla="*/ 26 w 174"/>
                  <a:gd name="T19" fmla="*/ 199 h 227"/>
                  <a:gd name="T20" fmla="*/ 0 w 174"/>
                  <a:gd name="T21" fmla="*/ 111 h 227"/>
                  <a:gd name="T22" fmla="*/ 0 w 174"/>
                  <a:gd name="T23" fmla="*/ 111 h 2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
                  <a:gd name="T37" fmla="*/ 0 h 227"/>
                  <a:gd name="T38" fmla="*/ 174 w 174"/>
                  <a:gd name="T39" fmla="*/ 227 h 2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 h="227">
                    <a:moveTo>
                      <a:pt x="0" y="111"/>
                    </a:moveTo>
                    <a:lnTo>
                      <a:pt x="25" y="46"/>
                    </a:lnTo>
                    <a:lnTo>
                      <a:pt x="59" y="11"/>
                    </a:lnTo>
                    <a:lnTo>
                      <a:pt x="104" y="0"/>
                    </a:lnTo>
                    <a:lnTo>
                      <a:pt x="151" y="25"/>
                    </a:lnTo>
                    <a:lnTo>
                      <a:pt x="174" y="82"/>
                    </a:lnTo>
                    <a:lnTo>
                      <a:pt x="151" y="149"/>
                    </a:lnTo>
                    <a:lnTo>
                      <a:pt x="117" y="219"/>
                    </a:lnTo>
                    <a:lnTo>
                      <a:pt x="75" y="227"/>
                    </a:lnTo>
                    <a:lnTo>
                      <a:pt x="26" y="199"/>
                    </a:lnTo>
                    <a:lnTo>
                      <a:pt x="0" y="111"/>
                    </a:lnTo>
                    <a:close/>
                  </a:path>
                </a:pathLst>
              </a:custGeom>
              <a:solidFill>
                <a:srgbClr val="E5B27F"/>
              </a:solidFill>
              <a:ln w="9525">
                <a:noFill/>
                <a:round/>
                <a:headEnd/>
                <a:tailEnd/>
              </a:ln>
            </p:spPr>
            <p:txBody>
              <a:bodyPr/>
              <a:lstStyle/>
              <a:p>
                <a:endParaRPr lang="en-US"/>
              </a:p>
            </p:txBody>
          </p:sp>
          <p:sp>
            <p:nvSpPr>
              <p:cNvPr id="14365" name="Freeform 543"/>
              <p:cNvSpPr>
                <a:spLocks/>
              </p:cNvSpPr>
              <p:nvPr/>
            </p:nvSpPr>
            <p:spPr bwMode="auto">
              <a:xfrm>
                <a:off x="3051" y="1276"/>
                <a:ext cx="44" cy="61"/>
              </a:xfrm>
              <a:custGeom>
                <a:avLst/>
                <a:gdLst>
                  <a:gd name="T0" fmla="*/ 15 w 174"/>
                  <a:gd name="T1" fmla="*/ 214 h 244"/>
                  <a:gd name="T2" fmla="*/ 0 w 174"/>
                  <a:gd name="T3" fmla="*/ 163 h 244"/>
                  <a:gd name="T4" fmla="*/ 16 w 174"/>
                  <a:gd name="T5" fmla="*/ 84 h 244"/>
                  <a:gd name="T6" fmla="*/ 55 w 174"/>
                  <a:gd name="T7" fmla="*/ 31 h 244"/>
                  <a:gd name="T8" fmla="*/ 97 w 174"/>
                  <a:gd name="T9" fmla="*/ 0 h 244"/>
                  <a:gd name="T10" fmla="*/ 132 w 174"/>
                  <a:gd name="T11" fmla="*/ 5 h 244"/>
                  <a:gd name="T12" fmla="*/ 174 w 174"/>
                  <a:gd name="T13" fmla="*/ 54 h 244"/>
                  <a:gd name="T14" fmla="*/ 170 w 174"/>
                  <a:gd name="T15" fmla="*/ 120 h 244"/>
                  <a:gd name="T16" fmla="*/ 149 w 174"/>
                  <a:gd name="T17" fmla="*/ 196 h 244"/>
                  <a:gd name="T18" fmla="*/ 98 w 174"/>
                  <a:gd name="T19" fmla="*/ 226 h 244"/>
                  <a:gd name="T20" fmla="*/ 45 w 174"/>
                  <a:gd name="T21" fmla="*/ 244 h 244"/>
                  <a:gd name="T22" fmla="*/ 15 w 174"/>
                  <a:gd name="T23" fmla="*/ 214 h 244"/>
                  <a:gd name="T24" fmla="*/ 15 w 174"/>
                  <a:gd name="T25" fmla="*/ 214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4"/>
                  <a:gd name="T40" fmla="*/ 0 h 244"/>
                  <a:gd name="T41" fmla="*/ 174 w 174"/>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4" h="244">
                    <a:moveTo>
                      <a:pt x="15" y="214"/>
                    </a:moveTo>
                    <a:lnTo>
                      <a:pt x="0" y="163"/>
                    </a:lnTo>
                    <a:lnTo>
                      <a:pt x="16" y="84"/>
                    </a:lnTo>
                    <a:lnTo>
                      <a:pt x="55" y="31"/>
                    </a:lnTo>
                    <a:lnTo>
                      <a:pt x="97" y="0"/>
                    </a:lnTo>
                    <a:lnTo>
                      <a:pt x="132" y="5"/>
                    </a:lnTo>
                    <a:lnTo>
                      <a:pt x="174" y="54"/>
                    </a:lnTo>
                    <a:lnTo>
                      <a:pt x="170" y="120"/>
                    </a:lnTo>
                    <a:lnTo>
                      <a:pt x="149" y="196"/>
                    </a:lnTo>
                    <a:lnTo>
                      <a:pt x="98" y="226"/>
                    </a:lnTo>
                    <a:lnTo>
                      <a:pt x="45" y="244"/>
                    </a:lnTo>
                    <a:lnTo>
                      <a:pt x="15" y="214"/>
                    </a:lnTo>
                    <a:close/>
                  </a:path>
                </a:pathLst>
              </a:custGeom>
              <a:solidFill>
                <a:srgbClr val="FFE5B2"/>
              </a:solidFill>
              <a:ln w="9525">
                <a:noFill/>
                <a:round/>
                <a:headEnd/>
                <a:tailEnd/>
              </a:ln>
            </p:spPr>
            <p:txBody>
              <a:bodyPr/>
              <a:lstStyle/>
              <a:p>
                <a:endParaRPr lang="en-US"/>
              </a:p>
            </p:txBody>
          </p:sp>
          <p:sp>
            <p:nvSpPr>
              <p:cNvPr id="14366" name="Freeform 544"/>
              <p:cNvSpPr>
                <a:spLocks/>
              </p:cNvSpPr>
              <p:nvPr/>
            </p:nvSpPr>
            <p:spPr bwMode="auto">
              <a:xfrm>
                <a:off x="2915" y="1220"/>
                <a:ext cx="12" cy="47"/>
              </a:xfrm>
              <a:custGeom>
                <a:avLst/>
                <a:gdLst>
                  <a:gd name="T0" fmla="*/ 45 w 52"/>
                  <a:gd name="T1" fmla="*/ 0 h 185"/>
                  <a:gd name="T2" fmla="*/ 16 w 52"/>
                  <a:gd name="T3" fmla="*/ 55 h 185"/>
                  <a:gd name="T4" fmla="*/ 0 w 52"/>
                  <a:gd name="T5" fmla="*/ 124 h 185"/>
                  <a:gd name="T6" fmla="*/ 17 w 52"/>
                  <a:gd name="T7" fmla="*/ 185 h 185"/>
                  <a:gd name="T8" fmla="*/ 47 w 52"/>
                  <a:gd name="T9" fmla="*/ 150 h 185"/>
                  <a:gd name="T10" fmla="*/ 52 w 52"/>
                  <a:gd name="T11" fmla="*/ 35 h 185"/>
                  <a:gd name="T12" fmla="*/ 45 w 52"/>
                  <a:gd name="T13" fmla="*/ 0 h 185"/>
                  <a:gd name="T14" fmla="*/ 45 w 52"/>
                  <a:gd name="T15" fmla="*/ 0 h 185"/>
                  <a:gd name="T16" fmla="*/ 0 60000 65536"/>
                  <a:gd name="T17" fmla="*/ 0 60000 65536"/>
                  <a:gd name="T18" fmla="*/ 0 60000 65536"/>
                  <a:gd name="T19" fmla="*/ 0 60000 65536"/>
                  <a:gd name="T20" fmla="*/ 0 60000 65536"/>
                  <a:gd name="T21" fmla="*/ 0 60000 65536"/>
                  <a:gd name="T22" fmla="*/ 0 60000 65536"/>
                  <a:gd name="T23" fmla="*/ 0 60000 65536"/>
                  <a:gd name="T24" fmla="*/ 0 w 52"/>
                  <a:gd name="T25" fmla="*/ 0 h 185"/>
                  <a:gd name="T26" fmla="*/ 52 w 52"/>
                  <a:gd name="T27" fmla="*/ 185 h 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2" h="185">
                    <a:moveTo>
                      <a:pt x="45" y="0"/>
                    </a:moveTo>
                    <a:lnTo>
                      <a:pt x="16" y="55"/>
                    </a:lnTo>
                    <a:lnTo>
                      <a:pt x="0" y="124"/>
                    </a:lnTo>
                    <a:lnTo>
                      <a:pt x="17" y="185"/>
                    </a:lnTo>
                    <a:lnTo>
                      <a:pt x="47" y="150"/>
                    </a:lnTo>
                    <a:lnTo>
                      <a:pt x="52" y="35"/>
                    </a:lnTo>
                    <a:lnTo>
                      <a:pt x="45" y="0"/>
                    </a:lnTo>
                    <a:close/>
                  </a:path>
                </a:pathLst>
              </a:custGeom>
              <a:solidFill>
                <a:srgbClr val="A39494"/>
              </a:solidFill>
              <a:ln w="9525">
                <a:noFill/>
                <a:round/>
                <a:headEnd/>
                <a:tailEnd/>
              </a:ln>
            </p:spPr>
            <p:txBody>
              <a:bodyPr/>
              <a:lstStyle/>
              <a:p>
                <a:endParaRPr lang="en-US"/>
              </a:p>
            </p:txBody>
          </p:sp>
          <p:sp>
            <p:nvSpPr>
              <p:cNvPr id="14367" name="Freeform 545"/>
              <p:cNvSpPr>
                <a:spLocks/>
              </p:cNvSpPr>
              <p:nvPr/>
            </p:nvSpPr>
            <p:spPr bwMode="auto">
              <a:xfrm>
                <a:off x="2937" y="1214"/>
                <a:ext cx="16" cy="24"/>
              </a:xfrm>
              <a:custGeom>
                <a:avLst/>
                <a:gdLst>
                  <a:gd name="T0" fmla="*/ 0 w 62"/>
                  <a:gd name="T1" fmla="*/ 0 h 97"/>
                  <a:gd name="T2" fmla="*/ 9 w 62"/>
                  <a:gd name="T3" fmla="*/ 97 h 97"/>
                  <a:gd name="T4" fmla="*/ 62 w 62"/>
                  <a:gd name="T5" fmla="*/ 52 h 97"/>
                  <a:gd name="T6" fmla="*/ 45 w 62"/>
                  <a:gd name="T7" fmla="*/ 12 h 97"/>
                  <a:gd name="T8" fmla="*/ 0 w 62"/>
                  <a:gd name="T9" fmla="*/ 0 h 97"/>
                  <a:gd name="T10" fmla="*/ 0 w 62"/>
                  <a:gd name="T11" fmla="*/ 0 h 97"/>
                  <a:gd name="T12" fmla="*/ 0 60000 65536"/>
                  <a:gd name="T13" fmla="*/ 0 60000 65536"/>
                  <a:gd name="T14" fmla="*/ 0 60000 65536"/>
                  <a:gd name="T15" fmla="*/ 0 60000 65536"/>
                  <a:gd name="T16" fmla="*/ 0 60000 65536"/>
                  <a:gd name="T17" fmla="*/ 0 60000 65536"/>
                  <a:gd name="T18" fmla="*/ 0 w 62"/>
                  <a:gd name="T19" fmla="*/ 0 h 97"/>
                  <a:gd name="T20" fmla="*/ 62 w 62"/>
                  <a:gd name="T21" fmla="*/ 97 h 97"/>
                </a:gdLst>
                <a:ahLst/>
                <a:cxnLst>
                  <a:cxn ang="T12">
                    <a:pos x="T0" y="T1"/>
                  </a:cxn>
                  <a:cxn ang="T13">
                    <a:pos x="T2" y="T3"/>
                  </a:cxn>
                  <a:cxn ang="T14">
                    <a:pos x="T4" y="T5"/>
                  </a:cxn>
                  <a:cxn ang="T15">
                    <a:pos x="T6" y="T7"/>
                  </a:cxn>
                  <a:cxn ang="T16">
                    <a:pos x="T8" y="T9"/>
                  </a:cxn>
                  <a:cxn ang="T17">
                    <a:pos x="T10" y="T11"/>
                  </a:cxn>
                </a:cxnLst>
                <a:rect l="T18" t="T19" r="T20" b="T21"/>
                <a:pathLst>
                  <a:path w="62" h="97">
                    <a:moveTo>
                      <a:pt x="0" y="0"/>
                    </a:moveTo>
                    <a:lnTo>
                      <a:pt x="9" y="97"/>
                    </a:lnTo>
                    <a:lnTo>
                      <a:pt x="62" y="52"/>
                    </a:lnTo>
                    <a:lnTo>
                      <a:pt x="45" y="12"/>
                    </a:lnTo>
                    <a:lnTo>
                      <a:pt x="0" y="0"/>
                    </a:lnTo>
                    <a:close/>
                  </a:path>
                </a:pathLst>
              </a:custGeom>
              <a:solidFill>
                <a:srgbClr val="A39494"/>
              </a:solidFill>
              <a:ln w="9525">
                <a:noFill/>
                <a:round/>
                <a:headEnd/>
                <a:tailEnd/>
              </a:ln>
            </p:spPr>
            <p:txBody>
              <a:bodyPr/>
              <a:lstStyle/>
              <a:p>
                <a:endParaRPr lang="en-US"/>
              </a:p>
            </p:txBody>
          </p:sp>
          <p:sp>
            <p:nvSpPr>
              <p:cNvPr id="14368" name="Freeform 546"/>
              <p:cNvSpPr>
                <a:spLocks/>
              </p:cNvSpPr>
              <p:nvPr/>
            </p:nvSpPr>
            <p:spPr bwMode="auto">
              <a:xfrm>
                <a:off x="3025" y="1251"/>
                <a:ext cx="77" cy="74"/>
              </a:xfrm>
              <a:custGeom>
                <a:avLst/>
                <a:gdLst>
                  <a:gd name="T0" fmla="*/ 117 w 306"/>
                  <a:gd name="T1" fmla="*/ 6 h 294"/>
                  <a:gd name="T2" fmla="*/ 66 w 306"/>
                  <a:gd name="T3" fmla="*/ 43 h 294"/>
                  <a:gd name="T4" fmla="*/ 26 w 306"/>
                  <a:gd name="T5" fmla="*/ 91 h 294"/>
                  <a:gd name="T6" fmla="*/ 0 w 306"/>
                  <a:gd name="T7" fmla="*/ 172 h 294"/>
                  <a:gd name="T8" fmla="*/ 3 w 306"/>
                  <a:gd name="T9" fmla="*/ 277 h 294"/>
                  <a:gd name="T10" fmla="*/ 100 w 306"/>
                  <a:gd name="T11" fmla="*/ 294 h 294"/>
                  <a:gd name="T12" fmla="*/ 124 w 306"/>
                  <a:gd name="T13" fmla="*/ 174 h 294"/>
                  <a:gd name="T14" fmla="*/ 194 w 306"/>
                  <a:gd name="T15" fmla="*/ 95 h 294"/>
                  <a:gd name="T16" fmla="*/ 298 w 306"/>
                  <a:gd name="T17" fmla="*/ 163 h 294"/>
                  <a:gd name="T18" fmla="*/ 306 w 306"/>
                  <a:gd name="T19" fmla="*/ 102 h 294"/>
                  <a:gd name="T20" fmla="*/ 260 w 306"/>
                  <a:gd name="T21" fmla="*/ 23 h 294"/>
                  <a:gd name="T22" fmla="*/ 189 w 306"/>
                  <a:gd name="T23" fmla="*/ 0 h 294"/>
                  <a:gd name="T24" fmla="*/ 117 w 306"/>
                  <a:gd name="T25" fmla="*/ 6 h 294"/>
                  <a:gd name="T26" fmla="*/ 117 w 306"/>
                  <a:gd name="T27" fmla="*/ 6 h 29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6"/>
                  <a:gd name="T43" fmla="*/ 0 h 294"/>
                  <a:gd name="T44" fmla="*/ 306 w 306"/>
                  <a:gd name="T45" fmla="*/ 294 h 29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6" h="294">
                    <a:moveTo>
                      <a:pt x="117" y="6"/>
                    </a:moveTo>
                    <a:lnTo>
                      <a:pt x="66" y="43"/>
                    </a:lnTo>
                    <a:lnTo>
                      <a:pt x="26" y="91"/>
                    </a:lnTo>
                    <a:lnTo>
                      <a:pt x="0" y="172"/>
                    </a:lnTo>
                    <a:lnTo>
                      <a:pt x="3" y="277"/>
                    </a:lnTo>
                    <a:lnTo>
                      <a:pt x="100" y="294"/>
                    </a:lnTo>
                    <a:lnTo>
                      <a:pt x="124" y="174"/>
                    </a:lnTo>
                    <a:lnTo>
                      <a:pt x="194" y="95"/>
                    </a:lnTo>
                    <a:lnTo>
                      <a:pt x="298" y="163"/>
                    </a:lnTo>
                    <a:lnTo>
                      <a:pt x="306" y="102"/>
                    </a:lnTo>
                    <a:lnTo>
                      <a:pt x="260" y="23"/>
                    </a:lnTo>
                    <a:lnTo>
                      <a:pt x="189" y="0"/>
                    </a:lnTo>
                    <a:lnTo>
                      <a:pt x="117" y="6"/>
                    </a:lnTo>
                    <a:close/>
                  </a:path>
                </a:pathLst>
              </a:custGeom>
              <a:solidFill>
                <a:srgbClr val="A39494"/>
              </a:solidFill>
              <a:ln w="9525">
                <a:noFill/>
                <a:round/>
                <a:headEnd/>
                <a:tailEnd/>
              </a:ln>
            </p:spPr>
            <p:txBody>
              <a:bodyPr/>
              <a:lstStyle/>
              <a:p>
                <a:endParaRPr lang="en-US"/>
              </a:p>
            </p:txBody>
          </p:sp>
          <p:sp>
            <p:nvSpPr>
              <p:cNvPr id="14369" name="Freeform 547"/>
              <p:cNvSpPr>
                <a:spLocks/>
              </p:cNvSpPr>
              <p:nvPr/>
            </p:nvSpPr>
            <p:spPr bwMode="auto">
              <a:xfrm>
                <a:off x="3041" y="1250"/>
                <a:ext cx="59" cy="25"/>
              </a:xfrm>
              <a:custGeom>
                <a:avLst/>
                <a:gdLst>
                  <a:gd name="T0" fmla="*/ 79 w 234"/>
                  <a:gd name="T1" fmla="*/ 0 h 99"/>
                  <a:gd name="T2" fmla="*/ 13 w 234"/>
                  <a:gd name="T3" fmla="*/ 33 h 99"/>
                  <a:gd name="T4" fmla="*/ 0 w 234"/>
                  <a:gd name="T5" fmla="*/ 53 h 99"/>
                  <a:gd name="T6" fmla="*/ 39 w 234"/>
                  <a:gd name="T7" fmla="*/ 31 h 99"/>
                  <a:gd name="T8" fmla="*/ 19 w 234"/>
                  <a:gd name="T9" fmla="*/ 55 h 99"/>
                  <a:gd name="T10" fmla="*/ 59 w 234"/>
                  <a:gd name="T11" fmla="*/ 30 h 99"/>
                  <a:gd name="T12" fmla="*/ 38 w 234"/>
                  <a:gd name="T13" fmla="*/ 57 h 99"/>
                  <a:gd name="T14" fmla="*/ 78 w 234"/>
                  <a:gd name="T15" fmla="*/ 30 h 99"/>
                  <a:gd name="T16" fmla="*/ 57 w 234"/>
                  <a:gd name="T17" fmla="*/ 66 h 99"/>
                  <a:gd name="T18" fmla="*/ 113 w 234"/>
                  <a:gd name="T19" fmla="*/ 38 h 99"/>
                  <a:gd name="T20" fmla="*/ 142 w 234"/>
                  <a:gd name="T21" fmla="*/ 34 h 99"/>
                  <a:gd name="T22" fmla="*/ 165 w 234"/>
                  <a:gd name="T23" fmla="*/ 38 h 99"/>
                  <a:gd name="T24" fmla="*/ 191 w 234"/>
                  <a:gd name="T25" fmla="*/ 52 h 99"/>
                  <a:gd name="T26" fmla="*/ 204 w 234"/>
                  <a:gd name="T27" fmla="*/ 64 h 99"/>
                  <a:gd name="T28" fmla="*/ 223 w 234"/>
                  <a:gd name="T29" fmla="*/ 99 h 99"/>
                  <a:gd name="T30" fmla="*/ 234 w 234"/>
                  <a:gd name="T31" fmla="*/ 99 h 99"/>
                  <a:gd name="T32" fmla="*/ 216 w 234"/>
                  <a:gd name="T33" fmla="*/ 52 h 99"/>
                  <a:gd name="T34" fmla="*/ 183 w 234"/>
                  <a:gd name="T35" fmla="*/ 21 h 99"/>
                  <a:gd name="T36" fmla="*/ 144 w 234"/>
                  <a:gd name="T37" fmla="*/ 2 h 99"/>
                  <a:gd name="T38" fmla="*/ 79 w 234"/>
                  <a:gd name="T39" fmla="*/ 0 h 99"/>
                  <a:gd name="T40" fmla="*/ 79 w 234"/>
                  <a:gd name="T41" fmla="*/ 0 h 9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34"/>
                  <a:gd name="T64" fmla="*/ 0 h 99"/>
                  <a:gd name="T65" fmla="*/ 234 w 234"/>
                  <a:gd name="T66" fmla="*/ 99 h 9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34" h="99">
                    <a:moveTo>
                      <a:pt x="79" y="0"/>
                    </a:moveTo>
                    <a:lnTo>
                      <a:pt x="13" y="33"/>
                    </a:lnTo>
                    <a:lnTo>
                      <a:pt x="0" y="53"/>
                    </a:lnTo>
                    <a:lnTo>
                      <a:pt x="39" y="31"/>
                    </a:lnTo>
                    <a:lnTo>
                      <a:pt x="19" y="55"/>
                    </a:lnTo>
                    <a:lnTo>
                      <a:pt x="59" y="30"/>
                    </a:lnTo>
                    <a:lnTo>
                      <a:pt x="38" y="57"/>
                    </a:lnTo>
                    <a:lnTo>
                      <a:pt x="78" y="30"/>
                    </a:lnTo>
                    <a:lnTo>
                      <a:pt x="57" y="66"/>
                    </a:lnTo>
                    <a:lnTo>
                      <a:pt x="113" y="38"/>
                    </a:lnTo>
                    <a:lnTo>
                      <a:pt x="142" y="34"/>
                    </a:lnTo>
                    <a:lnTo>
                      <a:pt x="165" y="38"/>
                    </a:lnTo>
                    <a:lnTo>
                      <a:pt x="191" y="52"/>
                    </a:lnTo>
                    <a:lnTo>
                      <a:pt x="204" y="64"/>
                    </a:lnTo>
                    <a:lnTo>
                      <a:pt x="223" y="99"/>
                    </a:lnTo>
                    <a:lnTo>
                      <a:pt x="234" y="99"/>
                    </a:lnTo>
                    <a:lnTo>
                      <a:pt x="216" y="52"/>
                    </a:lnTo>
                    <a:lnTo>
                      <a:pt x="183" y="21"/>
                    </a:lnTo>
                    <a:lnTo>
                      <a:pt x="144" y="2"/>
                    </a:lnTo>
                    <a:lnTo>
                      <a:pt x="79" y="0"/>
                    </a:lnTo>
                    <a:close/>
                  </a:path>
                </a:pathLst>
              </a:custGeom>
              <a:solidFill>
                <a:srgbClr val="756868"/>
              </a:solidFill>
              <a:ln w="9525">
                <a:noFill/>
                <a:round/>
                <a:headEnd/>
                <a:tailEnd/>
              </a:ln>
            </p:spPr>
            <p:txBody>
              <a:bodyPr/>
              <a:lstStyle/>
              <a:p>
                <a:endParaRPr lang="en-US"/>
              </a:p>
            </p:txBody>
          </p:sp>
          <p:sp>
            <p:nvSpPr>
              <p:cNvPr id="14370" name="Freeform 548"/>
              <p:cNvSpPr>
                <a:spLocks/>
              </p:cNvSpPr>
              <p:nvPr/>
            </p:nvSpPr>
            <p:spPr bwMode="auto">
              <a:xfrm>
                <a:off x="3024" y="1268"/>
                <a:ext cx="81" cy="64"/>
              </a:xfrm>
              <a:custGeom>
                <a:avLst/>
                <a:gdLst>
                  <a:gd name="T0" fmla="*/ 0 w 326"/>
                  <a:gd name="T1" fmla="*/ 169 h 259"/>
                  <a:gd name="T2" fmla="*/ 16 w 326"/>
                  <a:gd name="T3" fmla="*/ 86 h 259"/>
                  <a:gd name="T4" fmla="*/ 41 w 326"/>
                  <a:gd name="T5" fmla="*/ 46 h 259"/>
                  <a:gd name="T6" fmla="*/ 32 w 326"/>
                  <a:gd name="T7" fmla="*/ 87 h 259"/>
                  <a:gd name="T8" fmla="*/ 58 w 326"/>
                  <a:gd name="T9" fmla="*/ 46 h 259"/>
                  <a:gd name="T10" fmla="*/ 47 w 326"/>
                  <a:gd name="T11" fmla="*/ 86 h 259"/>
                  <a:gd name="T12" fmla="*/ 71 w 326"/>
                  <a:gd name="T13" fmla="*/ 48 h 259"/>
                  <a:gd name="T14" fmla="*/ 68 w 326"/>
                  <a:gd name="T15" fmla="*/ 108 h 259"/>
                  <a:gd name="T16" fmla="*/ 82 w 326"/>
                  <a:gd name="T17" fmla="*/ 146 h 259"/>
                  <a:gd name="T18" fmla="*/ 99 w 326"/>
                  <a:gd name="T19" fmla="*/ 160 h 259"/>
                  <a:gd name="T20" fmla="*/ 115 w 326"/>
                  <a:gd name="T21" fmla="*/ 108 h 259"/>
                  <a:gd name="T22" fmla="*/ 137 w 326"/>
                  <a:gd name="T23" fmla="*/ 61 h 259"/>
                  <a:gd name="T24" fmla="*/ 158 w 326"/>
                  <a:gd name="T25" fmla="*/ 31 h 259"/>
                  <a:gd name="T26" fmla="*/ 186 w 326"/>
                  <a:gd name="T27" fmla="*/ 8 h 259"/>
                  <a:gd name="T28" fmla="*/ 216 w 326"/>
                  <a:gd name="T29" fmla="*/ 0 h 259"/>
                  <a:gd name="T30" fmla="*/ 251 w 326"/>
                  <a:gd name="T31" fmla="*/ 3 h 259"/>
                  <a:gd name="T32" fmla="*/ 274 w 326"/>
                  <a:gd name="T33" fmla="*/ 20 h 259"/>
                  <a:gd name="T34" fmla="*/ 298 w 326"/>
                  <a:gd name="T35" fmla="*/ 23 h 259"/>
                  <a:gd name="T36" fmla="*/ 326 w 326"/>
                  <a:gd name="T37" fmla="*/ 56 h 259"/>
                  <a:gd name="T38" fmla="*/ 308 w 326"/>
                  <a:gd name="T39" fmla="*/ 102 h 259"/>
                  <a:gd name="T40" fmla="*/ 285 w 326"/>
                  <a:gd name="T41" fmla="*/ 99 h 259"/>
                  <a:gd name="T42" fmla="*/ 252 w 326"/>
                  <a:gd name="T43" fmla="*/ 48 h 259"/>
                  <a:gd name="T44" fmla="*/ 204 w 326"/>
                  <a:gd name="T45" fmla="*/ 38 h 259"/>
                  <a:gd name="T46" fmla="*/ 157 w 326"/>
                  <a:gd name="T47" fmla="*/ 65 h 259"/>
                  <a:gd name="T48" fmla="*/ 128 w 326"/>
                  <a:gd name="T49" fmla="*/ 113 h 259"/>
                  <a:gd name="T50" fmla="*/ 103 w 326"/>
                  <a:gd name="T51" fmla="*/ 224 h 259"/>
                  <a:gd name="T52" fmla="*/ 50 w 326"/>
                  <a:gd name="T53" fmla="*/ 259 h 259"/>
                  <a:gd name="T54" fmla="*/ 13 w 326"/>
                  <a:gd name="T55" fmla="*/ 228 h 259"/>
                  <a:gd name="T56" fmla="*/ 0 w 326"/>
                  <a:gd name="T57" fmla="*/ 169 h 259"/>
                  <a:gd name="T58" fmla="*/ 0 w 326"/>
                  <a:gd name="T59" fmla="*/ 169 h 25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26"/>
                  <a:gd name="T91" fmla="*/ 0 h 259"/>
                  <a:gd name="T92" fmla="*/ 326 w 326"/>
                  <a:gd name="T93" fmla="*/ 259 h 25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26" h="259">
                    <a:moveTo>
                      <a:pt x="0" y="169"/>
                    </a:moveTo>
                    <a:lnTo>
                      <a:pt x="16" y="86"/>
                    </a:lnTo>
                    <a:lnTo>
                      <a:pt x="41" y="46"/>
                    </a:lnTo>
                    <a:lnTo>
                      <a:pt x="32" y="87"/>
                    </a:lnTo>
                    <a:lnTo>
                      <a:pt x="58" y="46"/>
                    </a:lnTo>
                    <a:lnTo>
                      <a:pt x="47" y="86"/>
                    </a:lnTo>
                    <a:lnTo>
                      <a:pt x="71" y="48"/>
                    </a:lnTo>
                    <a:lnTo>
                      <a:pt x="68" y="108"/>
                    </a:lnTo>
                    <a:lnTo>
                      <a:pt x="82" y="146"/>
                    </a:lnTo>
                    <a:lnTo>
                      <a:pt x="99" y="160"/>
                    </a:lnTo>
                    <a:lnTo>
                      <a:pt x="115" y="108"/>
                    </a:lnTo>
                    <a:lnTo>
                      <a:pt x="137" y="61"/>
                    </a:lnTo>
                    <a:lnTo>
                      <a:pt x="158" y="31"/>
                    </a:lnTo>
                    <a:lnTo>
                      <a:pt x="186" y="8"/>
                    </a:lnTo>
                    <a:lnTo>
                      <a:pt x="216" y="0"/>
                    </a:lnTo>
                    <a:lnTo>
                      <a:pt x="251" y="3"/>
                    </a:lnTo>
                    <a:lnTo>
                      <a:pt x="274" y="20"/>
                    </a:lnTo>
                    <a:lnTo>
                      <a:pt x="298" y="23"/>
                    </a:lnTo>
                    <a:lnTo>
                      <a:pt x="326" y="56"/>
                    </a:lnTo>
                    <a:lnTo>
                      <a:pt x="308" y="102"/>
                    </a:lnTo>
                    <a:lnTo>
                      <a:pt x="285" y="99"/>
                    </a:lnTo>
                    <a:lnTo>
                      <a:pt x="252" y="48"/>
                    </a:lnTo>
                    <a:lnTo>
                      <a:pt x="204" y="38"/>
                    </a:lnTo>
                    <a:lnTo>
                      <a:pt x="157" y="65"/>
                    </a:lnTo>
                    <a:lnTo>
                      <a:pt x="128" y="113"/>
                    </a:lnTo>
                    <a:lnTo>
                      <a:pt x="103" y="224"/>
                    </a:lnTo>
                    <a:lnTo>
                      <a:pt x="50" y="259"/>
                    </a:lnTo>
                    <a:lnTo>
                      <a:pt x="13" y="228"/>
                    </a:lnTo>
                    <a:lnTo>
                      <a:pt x="0" y="169"/>
                    </a:lnTo>
                    <a:close/>
                  </a:path>
                </a:pathLst>
              </a:custGeom>
              <a:solidFill>
                <a:srgbClr val="756868"/>
              </a:solidFill>
              <a:ln w="9525">
                <a:noFill/>
                <a:round/>
                <a:headEnd/>
                <a:tailEnd/>
              </a:ln>
            </p:spPr>
            <p:txBody>
              <a:bodyPr/>
              <a:lstStyle/>
              <a:p>
                <a:endParaRPr lang="en-US"/>
              </a:p>
            </p:txBody>
          </p:sp>
          <p:sp>
            <p:nvSpPr>
              <p:cNvPr id="14371" name="Freeform 549"/>
              <p:cNvSpPr>
                <a:spLocks/>
              </p:cNvSpPr>
              <p:nvPr/>
            </p:nvSpPr>
            <p:spPr bwMode="auto">
              <a:xfrm>
                <a:off x="2871" y="1310"/>
                <a:ext cx="142" cy="67"/>
              </a:xfrm>
              <a:custGeom>
                <a:avLst/>
                <a:gdLst>
                  <a:gd name="T0" fmla="*/ 0 w 566"/>
                  <a:gd name="T1" fmla="*/ 81 h 267"/>
                  <a:gd name="T2" fmla="*/ 241 w 566"/>
                  <a:gd name="T3" fmla="*/ 4 h 267"/>
                  <a:gd name="T4" fmla="*/ 280 w 566"/>
                  <a:gd name="T5" fmla="*/ 0 h 267"/>
                  <a:gd name="T6" fmla="*/ 521 w 566"/>
                  <a:gd name="T7" fmla="*/ 113 h 267"/>
                  <a:gd name="T8" fmla="*/ 566 w 566"/>
                  <a:gd name="T9" fmla="*/ 178 h 267"/>
                  <a:gd name="T10" fmla="*/ 313 w 566"/>
                  <a:gd name="T11" fmla="*/ 267 h 267"/>
                  <a:gd name="T12" fmla="*/ 0 w 566"/>
                  <a:gd name="T13" fmla="*/ 81 h 267"/>
                  <a:gd name="T14" fmla="*/ 0 w 566"/>
                  <a:gd name="T15" fmla="*/ 81 h 267"/>
                  <a:gd name="T16" fmla="*/ 0 60000 65536"/>
                  <a:gd name="T17" fmla="*/ 0 60000 65536"/>
                  <a:gd name="T18" fmla="*/ 0 60000 65536"/>
                  <a:gd name="T19" fmla="*/ 0 60000 65536"/>
                  <a:gd name="T20" fmla="*/ 0 60000 65536"/>
                  <a:gd name="T21" fmla="*/ 0 60000 65536"/>
                  <a:gd name="T22" fmla="*/ 0 60000 65536"/>
                  <a:gd name="T23" fmla="*/ 0 60000 65536"/>
                  <a:gd name="T24" fmla="*/ 0 w 566"/>
                  <a:gd name="T25" fmla="*/ 0 h 267"/>
                  <a:gd name="T26" fmla="*/ 566 w 566"/>
                  <a:gd name="T27" fmla="*/ 267 h 2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6" h="267">
                    <a:moveTo>
                      <a:pt x="0" y="81"/>
                    </a:moveTo>
                    <a:lnTo>
                      <a:pt x="241" y="4"/>
                    </a:lnTo>
                    <a:lnTo>
                      <a:pt x="280" y="0"/>
                    </a:lnTo>
                    <a:lnTo>
                      <a:pt x="521" y="113"/>
                    </a:lnTo>
                    <a:lnTo>
                      <a:pt x="566" y="178"/>
                    </a:lnTo>
                    <a:lnTo>
                      <a:pt x="313" y="267"/>
                    </a:lnTo>
                    <a:lnTo>
                      <a:pt x="0" y="81"/>
                    </a:lnTo>
                    <a:close/>
                  </a:path>
                </a:pathLst>
              </a:custGeom>
              <a:solidFill>
                <a:schemeClr val="hlink"/>
              </a:solidFill>
              <a:ln w="9525">
                <a:noFill/>
                <a:round/>
                <a:headEnd/>
                <a:tailEnd/>
              </a:ln>
            </p:spPr>
            <p:txBody>
              <a:bodyPr/>
              <a:lstStyle/>
              <a:p>
                <a:endParaRPr lang="en-US"/>
              </a:p>
            </p:txBody>
          </p:sp>
          <p:sp>
            <p:nvSpPr>
              <p:cNvPr id="14372" name="Freeform 550"/>
              <p:cNvSpPr>
                <a:spLocks/>
              </p:cNvSpPr>
              <p:nvPr/>
            </p:nvSpPr>
            <p:spPr bwMode="auto">
              <a:xfrm>
                <a:off x="2935" y="1252"/>
                <a:ext cx="46" cy="58"/>
              </a:xfrm>
              <a:custGeom>
                <a:avLst/>
                <a:gdLst>
                  <a:gd name="T0" fmla="*/ 0 w 184"/>
                  <a:gd name="T1" fmla="*/ 187 h 233"/>
                  <a:gd name="T2" fmla="*/ 120 w 184"/>
                  <a:gd name="T3" fmla="*/ 0 h 233"/>
                  <a:gd name="T4" fmla="*/ 184 w 184"/>
                  <a:gd name="T5" fmla="*/ 33 h 233"/>
                  <a:gd name="T6" fmla="*/ 181 w 184"/>
                  <a:gd name="T7" fmla="*/ 68 h 233"/>
                  <a:gd name="T8" fmla="*/ 145 w 184"/>
                  <a:gd name="T9" fmla="*/ 53 h 233"/>
                  <a:gd name="T10" fmla="*/ 115 w 184"/>
                  <a:gd name="T11" fmla="*/ 71 h 233"/>
                  <a:gd name="T12" fmla="*/ 5 w 184"/>
                  <a:gd name="T13" fmla="*/ 233 h 233"/>
                  <a:gd name="T14" fmla="*/ 0 w 184"/>
                  <a:gd name="T15" fmla="*/ 187 h 233"/>
                  <a:gd name="T16" fmla="*/ 0 w 184"/>
                  <a:gd name="T17" fmla="*/ 187 h 2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84"/>
                  <a:gd name="T28" fmla="*/ 0 h 233"/>
                  <a:gd name="T29" fmla="*/ 184 w 184"/>
                  <a:gd name="T30" fmla="*/ 233 h 2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84" h="233">
                    <a:moveTo>
                      <a:pt x="0" y="187"/>
                    </a:moveTo>
                    <a:lnTo>
                      <a:pt x="120" y="0"/>
                    </a:lnTo>
                    <a:lnTo>
                      <a:pt x="184" y="33"/>
                    </a:lnTo>
                    <a:lnTo>
                      <a:pt x="181" y="68"/>
                    </a:lnTo>
                    <a:lnTo>
                      <a:pt x="145" y="53"/>
                    </a:lnTo>
                    <a:lnTo>
                      <a:pt x="115" y="71"/>
                    </a:lnTo>
                    <a:lnTo>
                      <a:pt x="5" y="233"/>
                    </a:lnTo>
                    <a:lnTo>
                      <a:pt x="0" y="187"/>
                    </a:lnTo>
                    <a:close/>
                  </a:path>
                </a:pathLst>
              </a:custGeom>
              <a:solidFill>
                <a:schemeClr val="hlink"/>
              </a:solidFill>
              <a:ln w="9525">
                <a:noFill/>
                <a:round/>
                <a:headEnd/>
                <a:tailEnd/>
              </a:ln>
            </p:spPr>
            <p:txBody>
              <a:bodyPr/>
              <a:lstStyle/>
              <a:p>
                <a:endParaRPr lang="en-US"/>
              </a:p>
            </p:txBody>
          </p:sp>
          <p:sp>
            <p:nvSpPr>
              <p:cNvPr id="14373" name="Freeform 551"/>
              <p:cNvSpPr>
                <a:spLocks/>
              </p:cNvSpPr>
              <p:nvPr/>
            </p:nvSpPr>
            <p:spPr bwMode="auto">
              <a:xfrm>
                <a:off x="2937" y="1182"/>
                <a:ext cx="36" cy="78"/>
              </a:xfrm>
              <a:custGeom>
                <a:avLst/>
                <a:gdLst>
                  <a:gd name="T0" fmla="*/ 0 w 147"/>
                  <a:gd name="T1" fmla="*/ 41 h 311"/>
                  <a:gd name="T2" fmla="*/ 113 w 147"/>
                  <a:gd name="T3" fmla="*/ 290 h 311"/>
                  <a:gd name="T4" fmla="*/ 147 w 147"/>
                  <a:gd name="T5" fmla="*/ 311 h 311"/>
                  <a:gd name="T6" fmla="*/ 8 w 147"/>
                  <a:gd name="T7" fmla="*/ 0 h 311"/>
                  <a:gd name="T8" fmla="*/ 0 w 147"/>
                  <a:gd name="T9" fmla="*/ 41 h 311"/>
                  <a:gd name="T10" fmla="*/ 0 w 147"/>
                  <a:gd name="T11" fmla="*/ 41 h 311"/>
                  <a:gd name="T12" fmla="*/ 0 60000 65536"/>
                  <a:gd name="T13" fmla="*/ 0 60000 65536"/>
                  <a:gd name="T14" fmla="*/ 0 60000 65536"/>
                  <a:gd name="T15" fmla="*/ 0 60000 65536"/>
                  <a:gd name="T16" fmla="*/ 0 60000 65536"/>
                  <a:gd name="T17" fmla="*/ 0 60000 65536"/>
                  <a:gd name="T18" fmla="*/ 0 w 147"/>
                  <a:gd name="T19" fmla="*/ 0 h 311"/>
                  <a:gd name="T20" fmla="*/ 147 w 147"/>
                  <a:gd name="T21" fmla="*/ 311 h 311"/>
                </a:gdLst>
                <a:ahLst/>
                <a:cxnLst>
                  <a:cxn ang="T12">
                    <a:pos x="T0" y="T1"/>
                  </a:cxn>
                  <a:cxn ang="T13">
                    <a:pos x="T2" y="T3"/>
                  </a:cxn>
                  <a:cxn ang="T14">
                    <a:pos x="T4" y="T5"/>
                  </a:cxn>
                  <a:cxn ang="T15">
                    <a:pos x="T6" y="T7"/>
                  </a:cxn>
                  <a:cxn ang="T16">
                    <a:pos x="T8" y="T9"/>
                  </a:cxn>
                  <a:cxn ang="T17">
                    <a:pos x="T10" y="T11"/>
                  </a:cxn>
                </a:cxnLst>
                <a:rect l="T18" t="T19" r="T20" b="T21"/>
                <a:pathLst>
                  <a:path w="147" h="311">
                    <a:moveTo>
                      <a:pt x="0" y="41"/>
                    </a:moveTo>
                    <a:lnTo>
                      <a:pt x="113" y="290"/>
                    </a:lnTo>
                    <a:lnTo>
                      <a:pt x="147" y="311"/>
                    </a:lnTo>
                    <a:lnTo>
                      <a:pt x="8" y="0"/>
                    </a:lnTo>
                    <a:lnTo>
                      <a:pt x="0" y="41"/>
                    </a:lnTo>
                    <a:close/>
                  </a:path>
                </a:pathLst>
              </a:custGeom>
              <a:solidFill>
                <a:schemeClr val="hlink"/>
              </a:solidFill>
              <a:ln w="9525">
                <a:noFill/>
                <a:round/>
                <a:headEnd/>
                <a:tailEnd/>
              </a:ln>
            </p:spPr>
            <p:txBody>
              <a:bodyPr/>
              <a:lstStyle/>
              <a:p>
                <a:endParaRPr lang="en-US"/>
              </a:p>
            </p:txBody>
          </p:sp>
          <p:sp>
            <p:nvSpPr>
              <p:cNvPr id="14374" name="Freeform 552"/>
              <p:cNvSpPr>
                <a:spLocks/>
              </p:cNvSpPr>
              <p:nvPr/>
            </p:nvSpPr>
            <p:spPr bwMode="auto">
              <a:xfrm>
                <a:off x="2982" y="1261"/>
                <a:ext cx="48" cy="28"/>
              </a:xfrm>
              <a:custGeom>
                <a:avLst/>
                <a:gdLst>
                  <a:gd name="T0" fmla="*/ 8 w 188"/>
                  <a:gd name="T1" fmla="*/ 0 h 110"/>
                  <a:gd name="T2" fmla="*/ 188 w 188"/>
                  <a:gd name="T3" fmla="*/ 73 h 110"/>
                  <a:gd name="T4" fmla="*/ 178 w 188"/>
                  <a:gd name="T5" fmla="*/ 110 h 110"/>
                  <a:gd name="T6" fmla="*/ 0 w 188"/>
                  <a:gd name="T7" fmla="*/ 36 h 110"/>
                  <a:gd name="T8" fmla="*/ 8 w 188"/>
                  <a:gd name="T9" fmla="*/ 0 h 110"/>
                  <a:gd name="T10" fmla="*/ 8 w 188"/>
                  <a:gd name="T11" fmla="*/ 0 h 110"/>
                  <a:gd name="T12" fmla="*/ 0 60000 65536"/>
                  <a:gd name="T13" fmla="*/ 0 60000 65536"/>
                  <a:gd name="T14" fmla="*/ 0 60000 65536"/>
                  <a:gd name="T15" fmla="*/ 0 60000 65536"/>
                  <a:gd name="T16" fmla="*/ 0 60000 65536"/>
                  <a:gd name="T17" fmla="*/ 0 60000 65536"/>
                  <a:gd name="T18" fmla="*/ 0 w 188"/>
                  <a:gd name="T19" fmla="*/ 0 h 110"/>
                  <a:gd name="T20" fmla="*/ 188 w 188"/>
                  <a:gd name="T21" fmla="*/ 110 h 110"/>
                </a:gdLst>
                <a:ahLst/>
                <a:cxnLst>
                  <a:cxn ang="T12">
                    <a:pos x="T0" y="T1"/>
                  </a:cxn>
                  <a:cxn ang="T13">
                    <a:pos x="T2" y="T3"/>
                  </a:cxn>
                  <a:cxn ang="T14">
                    <a:pos x="T4" y="T5"/>
                  </a:cxn>
                  <a:cxn ang="T15">
                    <a:pos x="T6" y="T7"/>
                  </a:cxn>
                  <a:cxn ang="T16">
                    <a:pos x="T8" y="T9"/>
                  </a:cxn>
                  <a:cxn ang="T17">
                    <a:pos x="T10" y="T11"/>
                  </a:cxn>
                </a:cxnLst>
                <a:rect l="T18" t="T19" r="T20" b="T21"/>
                <a:pathLst>
                  <a:path w="188" h="110">
                    <a:moveTo>
                      <a:pt x="8" y="0"/>
                    </a:moveTo>
                    <a:lnTo>
                      <a:pt x="188" y="73"/>
                    </a:lnTo>
                    <a:lnTo>
                      <a:pt x="178" y="110"/>
                    </a:lnTo>
                    <a:lnTo>
                      <a:pt x="0" y="36"/>
                    </a:lnTo>
                    <a:lnTo>
                      <a:pt x="8" y="0"/>
                    </a:lnTo>
                    <a:close/>
                  </a:path>
                </a:pathLst>
              </a:custGeom>
              <a:solidFill>
                <a:schemeClr val="hlink"/>
              </a:solidFill>
              <a:ln w="9525">
                <a:noFill/>
                <a:round/>
                <a:headEnd/>
                <a:tailEnd/>
              </a:ln>
            </p:spPr>
            <p:txBody>
              <a:bodyPr/>
              <a:lstStyle/>
              <a:p>
                <a:endParaRPr lang="en-US"/>
              </a:p>
            </p:txBody>
          </p:sp>
          <p:sp>
            <p:nvSpPr>
              <p:cNvPr id="14375" name="Freeform 553"/>
              <p:cNvSpPr>
                <a:spLocks/>
              </p:cNvSpPr>
              <p:nvPr/>
            </p:nvSpPr>
            <p:spPr bwMode="auto">
              <a:xfrm>
                <a:off x="3013" y="1316"/>
                <a:ext cx="13" cy="29"/>
              </a:xfrm>
              <a:custGeom>
                <a:avLst/>
                <a:gdLst>
                  <a:gd name="T0" fmla="*/ 36 w 51"/>
                  <a:gd name="T1" fmla="*/ 0 h 115"/>
                  <a:gd name="T2" fmla="*/ 0 w 51"/>
                  <a:gd name="T3" fmla="*/ 53 h 115"/>
                  <a:gd name="T4" fmla="*/ 10 w 51"/>
                  <a:gd name="T5" fmla="*/ 115 h 115"/>
                  <a:gd name="T6" fmla="*/ 51 w 51"/>
                  <a:gd name="T7" fmla="*/ 48 h 115"/>
                  <a:gd name="T8" fmla="*/ 36 w 51"/>
                  <a:gd name="T9" fmla="*/ 0 h 115"/>
                  <a:gd name="T10" fmla="*/ 36 w 51"/>
                  <a:gd name="T11" fmla="*/ 0 h 115"/>
                  <a:gd name="T12" fmla="*/ 0 60000 65536"/>
                  <a:gd name="T13" fmla="*/ 0 60000 65536"/>
                  <a:gd name="T14" fmla="*/ 0 60000 65536"/>
                  <a:gd name="T15" fmla="*/ 0 60000 65536"/>
                  <a:gd name="T16" fmla="*/ 0 60000 65536"/>
                  <a:gd name="T17" fmla="*/ 0 60000 65536"/>
                  <a:gd name="T18" fmla="*/ 0 w 51"/>
                  <a:gd name="T19" fmla="*/ 0 h 115"/>
                  <a:gd name="T20" fmla="*/ 51 w 51"/>
                  <a:gd name="T21" fmla="*/ 115 h 115"/>
                </a:gdLst>
                <a:ahLst/>
                <a:cxnLst>
                  <a:cxn ang="T12">
                    <a:pos x="T0" y="T1"/>
                  </a:cxn>
                  <a:cxn ang="T13">
                    <a:pos x="T2" y="T3"/>
                  </a:cxn>
                  <a:cxn ang="T14">
                    <a:pos x="T4" y="T5"/>
                  </a:cxn>
                  <a:cxn ang="T15">
                    <a:pos x="T6" y="T7"/>
                  </a:cxn>
                  <a:cxn ang="T16">
                    <a:pos x="T8" y="T9"/>
                  </a:cxn>
                  <a:cxn ang="T17">
                    <a:pos x="T10" y="T11"/>
                  </a:cxn>
                </a:cxnLst>
                <a:rect l="T18" t="T19" r="T20" b="T21"/>
                <a:pathLst>
                  <a:path w="51" h="115">
                    <a:moveTo>
                      <a:pt x="36" y="0"/>
                    </a:moveTo>
                    <a:lnTo>
                      <a:pt x="0" y="53"/>
                    </a:lnTo>
                    <a:lnTo>
                      <a:pt x="10" y="115"/>
                    </a:lnTo>
                    <a:lnTo>
                      <a:pt x="51" y="48"/>
                    </a:lnTo>
                    <a:lnTo>
                      <a:pt x="36" y="0"/>
                    </a:lnTo>
                    <a:close/>
                  </a:path>
                </a:pathLst>
              </a:custGeom>
              <a:solidFill>
                <a:schemeClr val="hlink"/>
              </a:solidFill>
              <a:ln w="9525">
                <a:noFill/>
                <a:round/>
                <a:headEnd/>
                <a:tailEnd/>
              </a:ln>
            </p:spPr>
            <p:txBody>
              <a:bodyPr/>
              <a:lstStyle/>
              <a:p>
                <a:endParaRPr lang="en-US"/>
              </a:p>
            </p:txBody>
          </p:sp>
          <p:sp>
            <p:nvSpPr>
              <p:cNvPr id="14376" name="Freeform 554"/>
              <p:cNvSpPr>
                <a:spLocks/>
              </p:cNvSpPr>
              <p:nvPr/>
            </p:nvSpPr>
            <p:spPr bwMode="auto">
              <a:xfrm>
                <a:off x="3015" y="1215"/>
                <a:ext cx="26" cy="54"/>
              </a:xfrm>
              <a:custGeom>
                <a:avLst/>
                <a:gdLst>
                  <a:gd name="T0" fmla="*/ 0 w 103"/>
                  <a:gd name="T1" fmla="*/ 81 h 214"/>
                  <a:gd name="T2" fmla="*/ 74 w 103"/>
                  <a:gd name="T3" fmla="*/ 214 h 214"/>
                  <a:gd name="T4" fmla="*/ 103 w 103"/>
                  <a:gd name="T5" fmla="*/ 183 h 214"/>
                  <a:gd name="T6" fmla="*/ 8 w 103"/>
                  <a:gd name="T7" fmla="*/ 0 h 214"/>
                  <a:gd name="T8" fmla="*/ 0 w 103"/>
                  <a:gd name="T9" fmla="*/ 81 h 214"/>
                  <a:gd name="T10" fmla="*/ 0 w 103"/>
                  <a:gd name="T11" fmla="*/ 81 h 214"/>
                  <a:gd name="T12" fmla="*/ 0 60000 65536"/>
                  <a:gd name="T13" fmla="*/ 0 60000 65536"/>
                  <a:gd name="T14" fmla="*/ 0 60000 65536"/>
                  <a:gd name="T15" fmla="*/ 0 60000 65536"/>
                  <a:gd name="T16" fmla="*/ 0 60000 65536"/>
                  <a:gd name="T17" fmla="*/ 0 60000 65536"/>
                  <a:gd name="T18" fmla="*/ 0 w 103"/>
                  <a:gd name="T19" fmla="*/ 0 h 214"/>
                  <a:gd name="T20" fmla="*/ 103 w 103"/>
                  <a:gd name="T21" fmla="*/ 214 h 214"/>
                </a:gdLst>
                <a:ahLst/>
                <a:cxnLst>
                  <a:cxn ang="T12">
                    <a:pos x="T0" y="T1"/>
                  </a:cxn>
                  <a:cxn ang="T13">
                    <a:pos x="T2" y="T3"/>
                  </a:cxn>
                  <a:cxn ang="T14">
                    <a:pos x="T4" y="T5"/>
                  </a:cxn>
                  <a:cxn ang="T15">
                    <a:pos x="T6" y="T7"/>
                  </a:cxn>
                  <a:cxn ang="T16">
                    <a:pos x="T8" y="T9"/>
                  </a:cxn>
                  <a:cxn ang="T17">
                    <a:pos x="T10" y="T11"/>
                  </a:cxn>
                </a:cxnLst>
                <a:rect l="T18" t="T19" r="T20" b="T21"/>
                <a:pathLst>
                  <a:path w="103" h="214">
                    <a:moveTo>
                      <a:pt x="0" y="81"/>
                    </a:moveTo>
                    <a:lnTo>
                      <a:pt x="74" y="214"/>
                    </a:lnTo>
                    <a:lnTo>
                      <a:pt x="103" y="183"/>
                    </a:lnTo>
                    <a:lnTo>
                      <a:pt x="8" y="0"/>
                    </a:lnTo>
                    <a:lnTo>
                      <a:pt x="0" y="81"/>
                    </a:lnTo>
                    <a:close/>
                  </a:path>
                </a:pathLst>
              </a:custGeom>
              <a:solidFill>
                <a:schemeClr val="hlink"/>
              </a:solidFill>
              <a:ln w="9525">
                <a:noFill/>
                <a:round/>
                <a:headEnd/>
                <a:tailEnd/>
              </a:ln>
            </p:spPr>
            <p:txBody>
              <a:bodyPr/>
              <a:lstStyle/>
              <a:p>
                <a:endParaRPr lang="en-US"/>
              </a:p>
            </p:txBody>
          </p:sp>
          <p:sp>
            <p:nvSpPr>
              <p:cNvPr id="14377" name="Freeform 555"/>
              <p:cNvSpPr>
                <a:spLocks/>
              </p:cNvSpPr>
              <p:nvPr/>
            </p:nvSpPr>
            <p:spPr bwMode="auto">
              <a:xfrm>
                <a:off x="2932" y="870"/>
                <a:ext cx="83" cy="456"/>
              </a:xfrm>
              <a:custGeom>
                <a:avLst/>
                <a:gdLst>
                  <a:gd name="T0" fmla="*/ 330 w 330"/>
                  <a:gd name="T1" fmla="*/ 0 h 1826"/>
                  <a:gd name="T2" fmla="*/ 221 w 330"/>
                  <a:gd name="T3" fmla="*/ 129 h 1826"/>
                  <a:gd name="T4" fmla="*/ 201 w 330"/>
                  <a:gd name="T5" fmla="*/ 191 h 1826"/>
                  <a:gd name="T6" fmla="*/ 196 w 330"/>
                  <a:gd name="T7" fmla="*/ 431 h 1826"/>
                  <a:gd name="T8" fmla="*/ 178 w 330"/>
                  <a:gd name="T9" fmla="*/ 1372 h 1826"/>
                  <a:gd name="T10" fmla="*/ 2 w 330"/>
                  <a:gd name="T11" fmla="*/ 1338 h 1826"/>
                  <a:gd name="T12" fmla="*/ 0 w 330"/>
                  <a:gd name="T13" fmla="*/ 1379 h 1826"/>
                  <a:gd name="T14" fmla="*/ 67 w 330"/>
                  <a:gd name="T15" fmla="*/ 1391 h 1826"/>
                  <a:gd name="T16" fmla="*/ 177 w 330"/>
                  <a:gd name="T17" fmla="*/ 1425 h 1826"/>
                  <a:gd name="T18" fmla="*/ 178 w 330"/>
                  <a:gd name="T19" fmla="*/ 1511 h 1826"/>
                  <a:gd name="T20" fmla="*/ 167 w 330"/>
                  <a:gd name="T21" fmla="*/ 1667 h 1826"/>
                  <a:gd name="T22" fmla="*/ 164 w 330"/>
                  <a:gd name="T23" fmla="*/ 1722 h 1826"/>
                  <a:gd name="T24" fmla="*/ 139 w 330"/>
                  <a:gd name="T25" fmla="*/ 1813 h 1826"/>
                  <a:gd name="T26" fmla="*/ 179 w 330"/>
                  <a:gd name="T27" fmla="*/ 1826 h 1826"/>
                  <a:gd name="T28" fmla="*/ 207 w 330"/>
                  <a:gd name="T29" fmla="*/ 1694 h 1826"/>
                  <a:gd name="T30" fmla="*/ 216 w 330"/>
                  <a:gd name="T31" fmla="*/ 1443 h 1826"/>
                  <a:gd name="T32" fmla="*/ 289 w 330"/>
                  <a:gd name="T33" fmla="*/ 1479 h 1826"/>
                  <a:gd name="T34" fmla="*/ 290 w 330"/>
                  <a:gd name="T35" fmla="*/ 1430 h 1826"/>
                  <a:gd name="T36" fmla="*/ 215 w 330"/>
                  <a:gd name="T37" fmla="*/ 1390 h 1826"/>
                  <a:gd name="T38" fmla="*/ 239 w 330"/>
                  <a:gd name="T39" fmla="*/ 208 h 1826"/>
                  <a:gd name="T40" fmla="*/ 259 w 330"/>
                  <a:gd name="T41" fmla="*/ 144 h 1826"/>
                  <a:gd name="T42" fmla="*/ 330 w 330"/>
                  <a:gd name="T43" fmla="*/ 71 h 1826"/>
                  <a:gd name="T44" fmla="*/ 330 w 330"/>
                  <a:gd name="T45" fmla="*/ 0 h 1826"/>
                  <a:gd name="T46" fmla="*/ 330 w 330"/>
                  <a:gd name="T47" fmla="*/ 0 h 18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0"/>
                  <a:gd name="T73" fmla="*/ 0 h 1826"/>
                  <a:gd name="T74" fmla="*/ 330 w 330"/>
                  <a:gd name="T75" fmla="*/ 1826 h 18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0" h="1826">
                    <a:moveTo>
                      <a:pt x="330" y="0"/>
                    </a:moveTo>
                    <a:lnTo>
                      <a:pt x="221" y="129"/>
                    </a:lnTo>
                    <a:lnTo>
                      <a:pt x="201" y="191"/>
                    </a:lnTo>
                    <a:lnTo>
                      <a:pt x="196" y="431"/>
                    </a:lnTo>
                    <a:lnTo>
                      <a:pt x="178" y="1372"/>
                    </a:lnTo>
                    <a:lnTo>
                      <a:pt x="2" y="1338"/>
                    </a:lnTo>
                    <a:lnTo>
                      <a:pt x="0" y="1379"/>
                    </a:lnTo>
                    <a:lnTo>
                      <a:pt x="67" y="1391"/>
                    </a:lnTo>
                    <a:lnTo>
                      <a:pt x="177" y="1425"/>
                    </a:lnTo>
                    <a:lnTo>
                      <a:pt x="178" y="1511"/>
                    </a:lnTo>
                    <a:lnTo>
                      <a:pt x="167" y="1667"/>
                    </a:lnTo>
                    <a:lnTo>
                      <a:pt x="164" y="1722"/>
                    </a:lnTo>
                    <a:lnTo>
                      <a:pt x="139" y="1813"/>
                    </a:lnTo>
                    <a:lnTo>
                      <a:pt x="179" y="1826"/>
                    </a:lnTo>
                    <a:lnTo>
                      <a:pt x="207" y="1694"/>
                    </a:lnTo>
                    <a:lnTo>
                      <a:pt x="216" y="1443"/>
                    </a:lnTo>
                    <a:lnTo>
                      <a:pt x="289" y="1479"/>
                    </a:lnTo>
                    <a:lnTo>
                      <a:pt x="290" y="1430"/>
                    </a:lnTo>
                    <a:lnTo>
                      <a:pt x="215" y="1390"/>
                    </a:lnTo>
                    <a:lnTo>
                      <a:pt x="239" y="208"/>
                    </a:lnTo>
                    <a:lnTo>
                      <a:pt x="259" y="144"/>
                    </a:lnTo>
                    <a:lnTo>
                      <a:pt x="330" y="71"/>
                    </a:lnTo>
                    <a:lnTo>
                      <a:pt x="330" y="0"/>
                    </a:lnTo>
                    <a:close/>
                  </a:path>
                </a:pathLst>
              </a:custGeom>
              <a:solidFill>
                <a:schemeClr val="hlink"/>
              </a:solidFill>
              <a:ln w="9525">
                <a:noFill/>
                <a:round/>
                <a:headEnd/>
                <a:tailEnd/>
              </a:ln>
            </p:spPr>
            <p:txBody>
              <a:bodyPr/>
              <a:lstStyle/>
              <a:p>
                <a:endParaRPr lang="en-US"/>
              </a:p>
            </p:txBody>
          </p:sp>
          <p:sp>
            <p:nvSpPr>
              <p:cNvPr id="14378" name="Freeform 556"/>
              <p:cNvSpPr>
                <a:spLocks/>
              </p:cNvSpPr>
              <p:nvPr/>
            </p:nvSpPr>
            <p:spPr bwMode="auto">
              <a:xfrm>
                <a:off x="2937" y="968"/>
                <a:ext cx="75" cy="19"/>
              </a:xfrm>
              <a:custGeom>
                <a:avLst/>
                <a:gdLst>
                  <a:gd name="T0" fmla="*/ 0 w 300"/>
                  <a:gd name="T1" fmla="*/ 2 h 78"/>
                  <a:gd name="T2" fmla="*/ 82 w 300"/>
                  <a:gd name="T3" fmla="*/ 0 h 78"/>
                  <a:gd name="T4" fmla="*/ 141 w 300"/>
                  <a:gd name="T5" fmla="*/ 0 h 78"/>
                  <a:gd name="T6" fmla="*/ 246 w 300"/>
                  <a:gd name="T7" fmla="*/ 16 h 78"/>
                  <a:gd name="T8" fmla="*/ 300 w 300"/>
                  <a:gd name="T9" fmla="*/ 30 h 78"/>
                  <a:gd name="T10" fmla="*/ 300 w 300"/>
                  <a:gd name="T11" fmla="*/ 78 h 78"/>
                  <a:gd name="T12" fmla="*/ 220 w 300"/>
                  <a:gd name="T13" fmla="*/ 47 h 78"/>
                  <a:gd name="T14" fmla="*/ 126 w 300"/>
                  <a:gd name="T15" fmla="*/ 33 h 78"/>
                  <a:gd name="T16" fmla="*/ 68 w 300"/>
                  <a:gd name="T17" fmla="*/ 33 h 78"/>
                  <a:gd name="T18" fmla="*/ 6 w 300"/>
                  <a:gd name="T19" fmla="*/ 37 h 78"/>
                  <a:gd name="T20" fmla="*/ 0 w 300"/>
                  <a:gd name="T21" fmla="*/ 2 h 78"/>
                  <a:gd name="T22" fmla="*/ 0 w 300"/>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0"/>
                  <a:gd name="T37" fmla="*/ 0 h 78"/>
                  <a:gd name="T38" fmla="*/ 300 w 300"/>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0" h="78">
                    <a:moveTo>
                      <a:pt x="0" y="2"/>
                    </a:moveTo>
                    <a:lnTo>
                      <a:pt x="82" y="0"/>
                    </a:lnTo>
                    <a:lnTo>
                      <a:pt x="141" y="0"/>
                    </a:lnTo>
                    <a:lnTo>
                      <a:pt x="246" y="16"/>
                    </a:lnTo>
                    <a:lnTo>
                      <a:pt x="300" y="30"/>
                    </a:lnTo>
                    <a:lnTo>
                      <a:pt x="300" y="78"/>
                    </a:lnTo>
                    <a:lnTo>
                      <a:pt x="220" y="47"/>
                    </a:lnTo>
                    <a:lnTo>
                      <a:pt x="126" y="33"/>
                    </a:lnTo>
                    <a:lnTo>
                      <a:pt x="68" y="33"/>
                    </a:lnTo>
                    <a:lnTo>
                      <a:pt x="6" y="37"/>
                    </a:lnTo>
                    <a:lnTo>
                      <a:pt x="0" y="2"/>
                    </a:lnTo>
                    <a:close/>
                  </a:path>
                </a:pathLst>
              </a:custGeom>
              <a:solidFill>
                <a:schemeClr val="hlink"/>
              </a:solidFill>
              <a:ln w="9525">
                <a:noFill/>
                <a:round/>
                <a:headEnd/>
                <a:tailEnd/>
              </a:ln>
            </p:spPr>
            <p:txBody>
              <a:bodyPr/>
              <a:lstStyle/>
              <a:p>
                <a:endParaRPr lang="en-US"/>
              </a:p>
            </p:txBody>
          </p:sp>
          <p:sp>
            <p:nvSpPr>
              <p:cNvPr id="14379" name="Freeform 557"/>
              <p:cNvSpPr>
                <a:spLocks/>
              </p:cNvSpPr>
              <p:nvPr/>
            </p:nvSpPr>
            <p:spPr bwMode="auto">
              <a:xfrm>
                <a:off x="2927" y="807"/>
                <a:ext cx="95" cy="547"/>
              </a:xfrm>
              <a:custGeom>
                <a:avLst/>
                <a:gdLst>
                  <a:gd name="T0" fmla="*/ 23 w 380"/>
                  <a:gd name="T1" fmla="*/ 35 h 2185"/>
                  <a:gd name="T2" fmla="*/ 61 w 380"/>
                  <a:gd name="T3" fmla="*/ 6 h 2185"/>
                  <a:gd name="T4" fmla="*/ 128 w 380"/>
                  <a:gd name="T5" fmla="*/ 0 h 2185"/>
                  <a:gd name="T6" fmla="*/ 316 w 380"/>
                  <a:gd name="T7" fmla="*/ 20 h 2185"/>
                  <a:gd name="T8" fmla="*/ 380 w 380"/>
                  <a:gd name="T9" fmla="*/ 68 h 2185"/>
                  <a:gd name="T10" fmla="*/ 345 w 380"/>
                  <a:gd name="T11" fmla="*/ 2185 h 2185"/>
                  <a:gd name="T12" fmla="*/ 320 w 380"/>
                  <a:gd name="T13" fmla="*/ 2184 h 2185"/>
                  <a:gd name="T14" fmla="*/ 305 w 380"/>
                  <a:gd name="T15" fmla="*/ 2131 h 2185"/>
                  <a:gd name="T16" fmla="*/ 340 w 380"/>
                  <a:gd name="T17" fmla="*/ 134 h 2185"/>
                  <a:gd name="T18" fmla="*/ 334 w 380"/>
                  <a:gd name="T19" fmla="*/ 103 h 2185"/>
                  <a:gd name="T20" fmla="*/ 311 w 380"/>
                  <a:gd name="T21" fmla="*/ 85 h 2185"/>
                  <a:gd name="T22" fmla="*/ 259 w 380"/>
                  <a:gd name="T23" fmla="*/ 67 h 2185"/>
                  <a:gd name="T24" fmla="*/ 94 w 380"/>
                  <a:gd name="T25" fmla="*/ 50 h 2185"/>
                  <a:gd name="T26" fmla="*/ 63 w 380"/>
                  <a:gd name="T27" fmla="*/ 82 h 2185"/>
                  <a:gd name="T28" fmla="*/ 50 w 380"/>
                  <a:gd name="T29" fmla="*/ 173 h 2185"/>
                  <a:gd name="T30" fmla="*/ 44 w 380"/>
                  <a:gd name="T31" fmla="*/ 2015 h 2185"/>
                  <a:gd name="T32" fmla="*/ 0 w 380"/>
                  <a:gd name="T33" fmla="*/ 2043 h 2185"/>
                  <a:gd name="T34" fmla="*/ 4 w 380"/>
                  <a:gd name="T35" fmla="*/ 103 h 2185"/>
                  <a:gd name="T36" fmla="*/ 23 w 380"/>
                  <a:gd name="T37" fmla="*/ 35 h 2185"/>
                  <a:gd name="T38" fmla="*/ 23 w 380"/>
                  <a:gd name="T39" fmla="*/ 35 h 218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80"/>
                  <a:gd name="T61" fmla="*/ 0 h 2185"/>
                  <a:gd name="T62" fmla="*/ 380 w 380"/>
                  <a:gd name="T63" fmla="*/ 2185 h 218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80" h="2185">
                    <a:moveTo>
                      <a:pt x="23" y="35"/>
                    </a:moveTo>
                    <a:lnTo>
                      <a:pt x="61" y="6"/>
                    </a:lnTo>
                    <a:lnTo>
                      <a:pt x="128" y="0"/>
                    </a:lnTo>
                    <a:lnTo>
                      <a:pt x="316" y="20"/>
                    </a:lnTo>
                    <a:lnTo>
                      <a:pt x="380" y="68"/>
                    </a:lnTo>
                    <a:lnTo>
                      <a:pt x="345" y="2185"/>
                    </a:lnTo>
                    <a:lnTo>
                      <a:pt x="320" y="2184"/>
                    </a:lnTo>
                    <a:lnTo>
                      <a:pt x="305" y="2131"/>
                    </a:lnTo>
                    <a:lnTo>
                      <a:pt x="340" y="134"/>
                    </a:lnTo>
                    <a:lnTo>
                      <a:pt x="334" y="103"/>
                    </a:lnTo>
                    <a:lnTo>
                      <a:pt x="311" y="85"/>
                    </a:lnTo>
                    <a:lnTo>
                      <a:pt x="259" y="67"/>
                    </a:lnTo>
                    <a:lnTo>
                      <a:pt x="94" y="50"/>
                    </a:lnTo>
                    <a:lnTo>
                      <a:pt x="63" y="82"/>
                    </a:lnTo>
                    <a:lnTo>
                      <a:pt x="50" y="173"/>
                    </a:lnTo>
                    <a:lnTo>
                      <a:pt x="44" y="2015"/>
                    </a:lnTo>
                    <a:lnTo>
                      <a:pt x="0" y="2043"/>
                    </a:lnTo>
                    <a:lnTo>
                      <a:pt x="4" y="103"/>
                    </a:lnTo>
                    <a:lnTo>
                      <a:pt x="23" y="35"/>
                    </a:lnTo>
                    <a:close/>
                  </a:path>
                </a:pathLst>
              </a:custGeom>
              <a:solidFill>
                <a:schemeClr val="hlink"/>
              </a:solidFill>
              <a:ln w="9525">
                <a:noFill/>
                <a:round/>
                <a:headEnd/>
                <a:tailEnd/>
              </a:ln>
            </p:spPr>
            <p:txBody>
              <a:bodyPr/>
              <a:lstStyle/>
              <a:p>
                <a:endParaRPr lang="en-US"/>
              </a:p>
            </p:txBody>
          </p:sp>
          <p:sp>
            <p:nvSpPr>
              <p:cNvPr id="14380" name="Freeform 558"/>
              <p:cNvSpPr>
                <a:spLocks/>
              </p:cNvSpPr>
              <p:nvPr/>
            </p:nvSpPr>
            <p:spPr bwMode="auto">
              <a:xfrm>
                <a:off x="2949" y="810"/>
                <a:ext cx="78" cy="568"/>
              </a:xfrm>
              <a:custGeom>
                <a:avLst/>
                <a:gdLst>
                  <a:gd name="T0" fmla="*/ 158 w 315"/>
                  <a:gd name="T1" fmla="*/ 0 h 2272"/>
                  <a:gd name="T2" fmla="*/ 226 w 315"/>
                  <a:gd name="T3" fmla="*/ 4 h 2272"/>
                  <a:gd name="T4" fmla="*/ 269 w 315"/>
                  <a:gd name="T5" fmla="*/ 27 h 2272"/>
                  <a:gd name="T6" fmla="*/ 300 w 315"/>
                  <a:gd name="T7" fmla="*/ 59 h 2272"/>
                  <a:gd name="T8" fmla="*/ 315 w 315"/>
                  <a:gd name="T9" fmla="*/ 102 h 2272"/>
                  <a:gd name="T10" fmla="*/ 315 w 315"/>
                  <a:gd name="T11" fmla="*/ 160 h 2272"/>
                  <a:gd name="T12" fmla="*/ 269 w 315"/>
                  <a:gd name="T13" fmla="*/ 2183 h 2272"/>
                  <a:gd name="T14" fmla="*/ 0 w 315"/>
                  <a:gd name="T15" fmla="*/ 2272 h 2272"/>
                  <a:gd name="T16" fmla="*/ 0 w 315"/>
                  <a:gd name="T17" fmla="*/ 2259 h 2272"/>
                  <a:gd name="T18" fmla="*/ 247 w 315"/>
                  <a:gd name="T19" fmla="*/ 2170 h 2272"/>
                  <a:gd name="T20" fmla="*/ 290 w 315"/>
                  <a:gd name="T21" fmla="*/ 128 h 2272"/>
                  <a:gd name="T22" fmla="*/ 283 w 315"/>
                  <a:gd name="T23" fmla="*/ 73 h 2272"/>
                  <a:gd name="T24" fmla="*/ 253 w 315"/>
                  <a:gd name="T25" fmla="*/ 38 h 2272"/>
                  <a:gd name="T26" fmla="*/ 225 w 315"/>
                  <a:gd name="T27" fmla="*/ 17 h 2272"/>
                  <a:gd name="T28" fmla="*/ 158 w 315"/>
                  <a:gd name="T29" fmla="*/ 0 h 2272"/>
                  <a:gd name="T30" fmla="*/ 158 w 315"/>
                  <a:gd name="T31" fmla="*/ 0 h 227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15"/>
                  <a:gd name="T49" fmla="*/ 0 h 2272"/>
                  <a:gd name="T50" fmla="*/ 315 w 315"/>
                  <a:gd name="T51" fmla="*/ 2272 h 227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15" h="2272">
                    <a:moveTo>
                      <a:pt x="158" y="0"/>
                    </a:moveTo>
                    <a:lnTo>
                      <a:pt x="226" y="4"/>
                    </a:lnTo>
                    <a:lnTo>
                      <a:pt x="269" y="27"/>
                    </a:lnTo>
                    <a:lnTo>
                      <a:pt x="300" y="59"/>
                    </a:lnTo>
                    <a:lnTo>
                      <a:pt x="315" y="102"/>
                    </a:lnTo>
                    <a:lnTo>
                      <a:pt x="315" y="160"/>
                    </a:lnTo>
                    <a:lnTo>
                      <a:pt x="269" y="2183"/>
                    </a:lnTo>
                    <a:lnTo>
                      <a:pt x="0" y="2272"/>
                    </a:lnTo>
                    <a:lnTo>
                      <a:pt x="0" y="2259"/>
                    </a:lnTo>
                    <a:lnTo>
                      <a:pt x="247" y="2170"/>
                    </a:lnTo>
                    <a:lnTo>
                      <a:pt x="290" y="128"/>
                    </a:lnTo>
                    <a:lnTo>
                      <a:pt x="283" y="73"/>
                    </a:lnTo>
                    <a:lnTo>
                      <a:pt x="253" y="38"/>
                    </a:lnTo>
                    <a:lnTo>
                      <a:pt x="225" y="17"/>
                    </a:lnTo>
                    <a:lnTo>
                      <a:pt x="158" y="0"/>
                    </a:lnTo>
                    <a:close/>
                  </a:path>
                </a:pathLst>
              </a:custGeom>
              <a:solidFill>
                <a:srgbClr val="000000"/>
              </a:solidFill>
              <a:ln w="9525">
                <a:noFill/>
                <a:round/>
                <a:headEnd/>
                <a:tailEnd/>
              </a:ln>
            </p:spPr>
            <p:txBody>
              <a:bodyPr/>
              <a:lstStyle/>
              <a:p>
                <a:endParaRPr lang="en-US"/>
              </a:p>
            </p:txBody>
          </p:sp>
          <p:sp>
            <p:nvSpPr>
              <p:cNvPr id="14381" name="Freeform 559"/>
              <p:cNvSpPr>
                <a:spLocks/>
              </p:cNvSpPr>
              <p:nvPr/>
            </p:nvSpPr>
            <p:spPr bwMode="auto">
              <a:xfrm>
                <a:off x="2936" y="819"/>
                <a:ext cx="75" cy="387"/>
              </a:xfrm>
              <a:custGeom>
                <a:avLst/>
                <a:gdLst>
                  <a:gd name="T0" fmla="*/ 299 w 299"/>
                  <a:gd name="T1" fmla="*/ 64 h 1548"/>
                  <a:gd name="T2" fmla="*/ 283 w 299"/>
                  <a:gd name="T3" fmla="*/ 36 h 1548"/>
                  <a:gd name="T4" fmla="*/ 246 w 299"/>
                  <a:gd name="T5" fmla="*/ 17 h 1548"/>
                  <a:gd name="T6" fmla="*/ 56 w 299"/>
                  <a:gd name="T7" fmla="*/ 0 h 1548"/>
                  <a:gd name="T8" fmla="*/ 30 w 299"/>
                  <a:gd name="T9" fmla="*/ 18 h 1548"/>
                  <a:gd name="T10" fmla="*/ 14 w 299"/>
                  <a:gd name="T11" fmla="*/ 44 h 1548"/>
                  <a:gd name="T12" fmla="*/ 4 w 299"/>
                  <a:gd name="T13" fmla="*/ 103 h 1548"/>
                  <a:gd name="T14" fmla="*/ 0 w 299"/>
                  <a:gd name="T15" fmla="*/ 1544 h 1548"/>
                  <a:gd name="T16" fmla="*/ 15 w 299"/>
                  <a:gd name="T17" fmla="*/ 1548 h 1548"/>
                  <a:gd name="T18" fmla="*/ 27 w 299"/>
                  <a:gd name="T19" fmla="*/ 89 h 1548"/>
                  <a:gd name="T20" fmla="*/ 34 w 299"/>
                  <a:gd name="T21" fmla="*/ 51 h 1548"/>
                  <a:gd name="T22" fmla="*/ 49 w 299"/>
                  <a:gd name="T23" fmla="*/ 23 h 1548"/>
                  <a:gd name="T24" fmla="*/ 79 w 299"/>
                  <a:gd name="T25" fmla="*/ 18 h 1548"/>
                  <a:gd name="T26" fmla="*/ 245 w 299"/>
                  <a:gd name="T27" fmla="*/ 34 h 1548"/>
                  <a:gd name="T28" fmla="*/ 299 w 299"/>
                  <a:gd name="T29" fmla="*/ 64 h 1548"/>
                  <a:gd name="T30" fmla="*/ 299 w 299"/>
                  <a:gd name="T31" fmla="*/ 64 h 15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9"/>
                  <a:gd name="T49" fmla="*/ 0 h 1548"/>
                  <a:gd name="T50" fmla="*/ 299 w 299"/>
                  <a:gd name="T51" fmla="*/ 1548 h 15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9" h="1548">
                    <a:moveTo>
                      <a:pt x="299" y="64"/>
                    </a:moveTo>
                    <a:lnTo>
                      <a:pt x="283" y="36"/>
                    </a:lnTo>
                    <a:lnTo>
                      <a:pt x="246" y="17"/>
                    </a:lnTo>
                    <a:lnTo>
                      <a:pt x="56" y="0"/>
                    </a:lnTo>
                    <a:lnTo>
                      <a:pt x="30" y="18"/>
                    </a:lnTo>
                    <a:lnTo>
                      <a:pt x="14" y="44"/>
                    </a:lnTo>
                    <a:lnTo>
                      <a:pt x="4" y="103"/>
                    </a:lnTo>
                    <a:lnTo>
                      <a:pt x="0" y="1544"/>
                    </a:lnTo>
                    <a:lnTo>
                      <a:pt x="15" y="1548"/>
                    </a:lnTo>
                    <a:lnTo>
                      <a:pt x="27" y="89"/>
                    </a:lnTo>
                    <a:lnTo>
                      <a:pt x="34" y="51"/>
                    </a:lnTo>
                    <a:lnTo>
                      <a:pt x="49" y="23"/>
                    </a:lnTo>
                    <a:lnTo>
                      <a:pt x="79" y="18"/>
                    </a:lnTo>
                    <a:lnTo>
                      <a:pt x="245" y="34"/>
                    </a:lnTo>
                    <a:lnTo>
                      <a:pt x="299" y="64"/>
                    </a:lnTo>
                    <a:close/>
                  </a:path>
                </a:pathLst>
              </a:custGeom>
              <a:solidFill>
                <a:srgbClr val="000000"/>
              </a:solidFill>
              <a:ln w="9525">
                <a:noFill/>
                <a:round/>
                <a:headEnd/>
                <a:tailEnd/>
              </a:ln>
            </p:spPr>
            <p:txBody>
              <a:bodyPr/>
              <a:lstStyle/>
              <a:p>
                <a:endParaRPr lang="en-US"/>
              </a:p>
            </p:txBody>
          </p:sp>
          <p:sp>
            <p:nvSpPr>
              <p:cNvPr id="14382" name="Freeform 560"/>
              <p:cNvSpPr>
                <a:spLocks/>
              </p:cNvSpPr>
              <p:nvPr/>
            </p:nvSpPr>
            <p:spPr bwMode="auto">
              <a:xfrm>
                <a:off x="2870" y="1313"/>
                <a:ext cx="79" cy="65"/>
              </a:xfrm>
              <a:custGeom>
                <a:avLst/>
                <a:gdLst>
                  <a:gd name="T0" fmla="*/ 227 w 315"/>
                  <a:gd name="T1" fmla="*/ 0 h 261"/>
                  <a:gd name="T2" fmla="*/ 0 w 315"/>
                  <a:gd name="T3" fmla="*/ 66 h 261"/>
                  <a:gd name="T4" fmla="*/ 6 w 315"/>
                  <a:gd name="T5" fmla="*/ 85 h 261"/>
                  <a:gd name="T6" fmla="*/ 315 w 315"/>
                  <a:gd name="T7" fmla="*/ 261 h 261"/>
                  <a:gd name="T8" fmla="*/ 315 w 315"/>
                  <a:gd name="T9" fmla="*/ 247 h 261"/>
                  <a:gd name="T10" fmla="*/ 21 w 315"/>
                  <a:gd name="T11" fmla="*/ 76 h 261"/>
                  <a:gd name="T12" fmla="*/ 227 w 315"/>
                  <a:gd name="T13" fmla="*/ 0 h 261"/>
                  <a:gd name="T14" fmla="*/ 227 w 315"/>
                  <a:gd name="T15" fmla="*/ 0 h 261"/>
                  <a:gd name="T16" fmla="*/ 0 60000 65536"/>
                  <a:gd name="T17" fmla="*/ 0 60000 65536"/>
                  <a:gd name="T18" fmla="*/ 0 60000 65536"/>
                  <a:gd name="T19" fmla="*/ 0 60000 65536"/>
                  <a:gd name="T20" fmla="*/ 0 60000 65536"/>
                  <a:gd name="T21" fmla="*/ 0 60000 65536"/>
                  <a:gd name="T22" fmla="*/ 0 60000 65536"/>
                  <a:gd name="T23" fmla="*/ 0 60000 65536"/>
                  <a:gd name="T24" fmla="*/ 0 w 315"/>
                  <a:gd name="T25" fmla="*/ 0 h 261"/>
                  <a:gd name="T26" fmla="*/ 315 w 315"/>
                  <a:gd name="T27" fmla="*/ 261 h 2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5" h="261">
                    <a:moveTo>
                      <a:pt x="227" y="0"/>
                    </a:moveTo>
                    <a:lnTo>
                      <a:pt x="0" y="66"/>
                    </a:lnTo>
                    <a:lnTo>
                      <a:pt x="6" y="85"/>
                    </a:lnTo>
                    <a:lnTo>
                      <a:pt x="315" y="261"/>
                    </a:lnTo>
                    <a:lnTo>
                      <a:pt x="315" y="247"/>
                    </a:lnTo>
                    <a:lnTo>
                      <a:pt x="21" y="76"/>
                    </a:lnTo>
                    <a:lnTo>
                      <a:pt x="227" y="0"/>
                    </a:lnTo>
                    <a:close/>
                  </a:path>
                </a:pathLst>
              </a:custGeom>
              <a:solidFill>
                <a:srgbClr val="000000"/>
              </a:solidFill>
              <a:ln w="9525">
                <a:noFill/>
                <a:round/>
                <a:headEnd/>
                <a:tailEnd/>
              </a:ln>
            </p:spPr>
            <p:txBody>
              <a:bodyPr/>
              <a:lstStyle/>
              <a:p>
                <a:endParaRPr lang="en-US"/>
              </a:p>
            </p:txBody>
          </p:sp>
          <p:sp>
            <p:nvSpPr>
              <p:cNvPr id="14383" name="Freeform 561"/>
              <p:cNvSpPr>
                <a:spLocks/>
              </p:cNvSpPr>
              <p:nvPr/>
            </p:nvSpPr>
            <p:spPr bwMode="auto">
              <a:xfrm>
                <a:off x="2934" y="1216"/>
                <a:ext cx="31" cy="98"/>
              </a:xfrm>
              <a:custGeom>
                <a:avLst/>
                <a:gdLst>
                  <a:gd name="T0" fmla="*/ 57 w 124"/>
                  <a:gd name="T1" fmla="*/ 45 h 393"/>
                  <a:gd name="T2" fmla="*/ 29 w 124"/>
                  <a:gd name="T3" fmla="*/ 81 h 393"/>
                  <a:gd name="T4" fmla="*/ 30 w 124"/>
                  <a:gd name="T5" fmla="*/ 2 h 393"/>
                  <a:gd name="T6" fmla="*/ 14 w 124"/>
                  <a:gd name="T7" fmla="*/ 0 h 393"/>
                  <a:gd name="T8" fmla="*/ 0 w 124"/>
                  <a:gd name="T9" fmla="*/ 393 h 393"/>
                  <a:gd name="T10" fmla="*/ 16 w 124"/>
                  <a:gd name="T11" fmla="*/ 393 h 393"/>
                  <a:gd name="T12" fmla="*/ 18 w 124"/>
                  <a:gd name="T13" fmla="*/ 314 h 393"/>
                  <a:gd name="T14" fmla="*/ 66 w 124"/>
                  <a:gd name="T15" fmla="*/ 238 h 393"/>
                  <a:gd name="T16" fmla="*/ 47 w 124"/>
                  <a:gd name="T17" fmla="*/ 212 h 393"/>
                  <a:gd name="T18" fmla="*/ 44 w 124"/>
                  <a:gd name="T19" fmla="*/ 164 h 393"/>
                  <a:gd name="T20" fmla="*/ 59 w 124"/>
                  <a:gd name="T21" fmla="*/ 125 h 393"/>
                  <a:gd name="T22" fmla="*/ 77 w 124"/>
                  <a:gd name="T23" fmla="*/ 97 h 393"/>
                  <a:gd name="T24" fmla="*/ 124 w 124"/>
                  <a:gd name="T25" fmla="*/ 151 h 393"/>
                  <a:gd name="T26" fmla="*/ 57 w 124"/>
                  <a:gd name="T27" fmla="*/ 4 h 393"/>
                  <a:gd name="T28" fmla="*/ 57 w 124"/>
                  <a:gd name="T29" fmla="*/ 45 h 393"/>
                  <a:gd name="T30" fmla="*/ 57 w 124"/>
                  <a:gd name="T31" fmla="*/ 45 h 39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4"/>
                  <a:gd name="T49" fmla="*/ 0 h 393"/>
                  <a:gd name="T50" fmla="*/ 124 w 124"/>
                  <a:gd name="T51" fmla="*/ 393 h 39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4" h="393">
                    <a:moveTo>
                      <a:pt x="57" y="45"/>
                    </a:moveTo>
                    <a:lnTo>
                      <a:pt x="29" y="81"/>
                    </a:lnTo>
                    <a:lnTo>
                      <a:pt x="30" y="2"/>
                    </a:lnTo>
                    <a:lnTo>
                      <a:pt x="14" y="0"/>
                    </a:lnTo>
                    <a:lnTo>
                      <a:pt x="0" y="393"/>
                    </a:lnTo>
                    <a:lnTo>
                      <a:pt x="16" y="393"/>
                    </a:lnTo>
                    <a:lnTo>
                      <a:pt x="18" y="314"/>
                    </a:lnTo>
                    <a:lnTo>
                      <a:pt x="66" y="238"/>
                    </a:lnTo>
                    <a:lnTo>
                      <a:pt x="47" y="212"/>
                    </a:lnTo>
                    <a:lnTo>
                      <a:pt x="44" y="164"/>
                    </a:lnTo>
                    <a:lnTo>
                      <a:pt x="59" y="125"/>
                    </a:lnTo>
                    <a:lnTo>
                      <a:pt x="77" y="97"/>
                    </a:lnTo>
                    <a:lnTo>
                      <a:pt x="124" y="151"/>
                    </a:lnTo>
                    <a:lnTo>
                      <a:pt x="57" y="4"/>
                    </a:lnTo>
                    <a:lnTo>
                      <a:pt x="57" y="45"/>
                    </a:lnTo>
                    <a:close/>
                  </a:path>
                </a:pathLst>
              </a:custGeom>
              <a:solidFill>
                <a:srgbClr val="000000"/>
              </a:solidFill>
              <a:ln w="9525">
                <a:noFill/>
                <a:round/>
                <a:headEnd/>
                <a:tailEnd/>
              </a:ln>
            </p:spPr>
            <p:txBody>
              <a:bodyPr/>
              <a:lstStyle/>
              <a:p>
                <a:endParaRPr lang="en-US"/>
              </a:p>
            </p:txBody>
          </p:sp>
          <p:sp>
            <p:nvSpPr>
              <p:cNvPr id="14384" name="Freeform 562"/>
              <p:cNvSpPr>
                <a:spLocks/>
              </p:cNvSpPr>
              <p:nvPr/>
            </p:nvSpPr>
            <p:spPr bwMode="auto">
              <a:xfrm>
                <a:off x="2953" y="1219"/>
                <a:ext cx="25" cy="34"/>
              </a:xfrm>
              <a:custGeom>
                <a:avLst/>
                <a:gdLst>
                  <a:gd name="T0" fmla="*/ 0 w 100"/>
                  <a:gd name="T1" fmla="*/ 0 h 138"/>
                  <a:gd name="T2" fmla="*/ 50 w 100"/>
                  <a:gd name="T3" fmla="*/ 12 h 138"/>
                  <a:gd name="T4" fmla="*/ 100 w 100"/>
                  <a:gd name="T5" fmla="*/ 29 h 138"/>
                  <a:gd name="T6" fmla="*/ 97 w 100"/>
                  <a:gd name="T7" fmla="*/ 138 h 138"/>
                  <a:gd name="T8" fmla="*/ 86 w 100"/>
                  <a:gd name="T9" fmla="*/ 91 h 138"/>
                  <a:gd name="T10" fmla="*/ 69 w 100"/>
                  <a:gd name="T11" fmla="*/ 78 h 138"/>
                  <a:gd name="T12" fmla="*/ 50 w 100"/>
                  <a:gd name="T13" fmla="*/ 73 h 138"/>
                  <a:gd name="T14" fmla="*/ 65 w 100"/>
                  <a:gd name="T15" fmla="*/ 132 h 138"/>
                  <a:gd name="T16" fmla="*/ 0 w 100"/>
                  <a:gd name="T17" fmla="*/ 0 h 138"/>
                  <a:gd name="T18" fmla="*/ 0 w 100"/>
                  <a:gd name="T19" fmla="*/ 0 h 1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38"/>
                  <a:gd name="T32" fmla="*/ 100 w 100"/>
                  <a:gd name="T33" fmla="*/ 138 h 13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38">
                    <a:moveTo>
                      <a:pt x="0" y="0"/>
                    </a:moveTo>
                    <a:lnTo>
                      <a:pt x="50" y="12"/>
                    </a:lnTo>
                    <a:lnTo>
                      <a:pt x="100" y="29"/>
                    </a:lnTo>
                    <a:lnTo>
                      <a:pt x="97" y="138"/>
                    </a:lnTo>
                    <a:lnTo>
                      <a:pt x="86" y="91"/>
                    </a:lnTo>
                    <a:lnTo>
                      <a:pt x="69" y="78"/>
                    </a:lnTo>
                    <a:lnTo>
                      <a:pt x="50" y="73"/>
                    </a:lnTo>
                    <a:lnTo>
                      <a:pt x="65" y="132"/>
                    </a:lnTo>
                    <a:lnTo>
                      <a:pt x="0" y="0"/>
                    </a:lnTo>
                    <a:close/>
                  </a:path>
                </a:pathLst>
              </a:custGeom>
              <a:solidFill>
                <a:srgbClr val="000000"/>
              </a:solidFill>
              <a:ln w="9525">
                <a:noFill/>
                <a:round/>
                <a:headEnd/>
                <a:tailEnd/>
              </a:ln>
            </p:spPr>
            <p:txBody>
              <a:bodyPr/>
              <a:lstStyle/>
              <a:p>
                <a:endParaRPr lang="en-US"/>
              </a:p>
            </p:txBody>
          </p:sp>
          <p:sp>
            <p:nvSpPr>
              <p:cNvPr id="14385" name="Freeform 563"/>
              <p:cNvSpPr>
                <a:spLocks/>
              </p:cNvSpPr>
              <p:nvPr/>
            </p:nvSpPr>
            <p:spPr bwMode="auto">
              <a:xfrm>
                <a:off x="2941" y="1264"/>
                <a:ext cx="35" cy="41"/>
              </a:xfrm>
              <a:custGeom>
                <a:avLst/>
                <a:gdLst>
                  <a:gd name="T0" fmla="*/ 62 w 140"/>
                  <a:gd name="T1" fmla="*/ 60 h 164"/>
                  <a:gd name="T2" fmla="*/ 0 w 140"/>
                  <a:gd name="T3" fmla="*/ 153 h 164"/>
                  <a:gd name="T4" fmla="*/ 43 w 140"/>
                  <a:gd name="T5" fmla="*/ 164 h 164"/>
                  <a:gd name="T6" fmla="*/ 92 w 140"/>
                  <a:gd name="T7" fmla="*/ 157 h 164"/>
                  <a:gd name="T8" fmla="*/ 134 w 140"/>
                  <a:gd name="T9" fmla="*/ 123 h 164"/>
                  <a:gd name="T10" fmla="*/ 140 w 140"/>
                  <a:gd name="T11" fmla="*/ 0 h 164"/>
                  <a:gd name="T12" fmla="*/ 124 w 140"/>
                  <a:gd name="T13" fmla="*/ 35 h 164"/>
                  <a:gd name="T14" fmla="*/ 95 w 140"/>
                  <a:gd name="T15" fmla="*/ 59 h 164"/>
                  <a:gd name="T16" fmla="*/ 62 w 140"/>
                  <a:gd name="T17" fmla="*/ 60 h 164"/>
                  <a:gd name="T18" fmla="*/ 62 w 140"/>
                  <a:gd name="T19" fmla="*/ 60 h 1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0"/>
                  <a:gd name="T31" fmla="*/ 0 h 164"/>
                  <a:gd name="T32" fmla="*/ 140 w 140"/>
                  <a:gd name="T33" fmla="*/ 164 h 1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0" h="164">
                    <a:moveTo>
                      <a:pt x="62" y="60"/>
                    </a:moveTo>
                    <a:lnTo>
                      <a:pt x="0" y="153"/>
                    </a:lnTo>
                    <a:lnTo>
                      <a:pt x="43" y="164"/>
                    </a:lnTo>
                    <a:lnTo>
                      <a:pt x="92" y="157"/>
                    </a:lnTo>
                    <a:lnTo>
                      <a:pt x="134" y="123"/>
                    </a:lnTo>
                    <a:lnTo>
                      <a:pt x="140" y="0"/>
                    </a:lnTo>
                    <a:lnTo>
                      <a:pt x="124" y="35"/>
                    </a:lnTo>
                    <a:lnTo>
                      <a:pt x="95" y="59"/>
                    </a:lnTo>
                    <a:lnTo>
                      <a:pt x="62" y="60"/>
                    </a:lnTo>
                    <a:close/>
                  </a:path>
                </a:pathLst>
              </a:custGeom>
              <a:solidFill>
                <a:srgbClr val="000000"/>
              </a:solidFill>
              <a:ln w="9525">
                <a:noFill/>
                <a:round/>
                <a:headEnd/>
                <a:tailEnd/>
              </a:ln>
            </p:spPr>
            <p:txBody>
              <a:bodyPr/>
              <a:lstStyle/>
              <a:p>
                <a:endParaRPr lang="en-US"/>
              </a:p>
            </p:txBody>
          </p:sp>
          <p:sp>
            <p:nvSpPr>
              <p:cNvPr id="14386" name="Freeform 564"/>
              <p:cNvSpPr>
                <a:spLocks/>
              </p:cNvSpPr>
              <p:nvPr/>
            </p:nvSpPr>
            <p:spPr bwMode="auto">
              <a:xfrm>
                <a:off x="2952" y="1249"/>
                <a:ext cx="13" cy="17"/>
              </a:xfrm>
              <a:custGeom>
                <a:avLst/>
                <a:gdLst>
                  <a:gd name="T0" fmla="*/ 18 w 53"/>
                  <a:gd name="T1" fmla="*/ 0 h 68"/>
                  <a:gd name="T2" fmla="*/ 0 w 53"/>
                  <a:gd name="T3" fmla="*/ 23 h 68"/>
                  <a:gd name="T4" fmla="*/ 4 w 53"/>
                  <a:gd name="T5" fmla="*/ 55 h 68"/>
                  <a:gd name="T6" fmla="*/ 19 w 53"/>
                  <a:gd name="T7" fmla="*/ 68 h 68"/>
                  <a:gd name="T8" fmla="*/ 53 w 53"/>
                  <a:gd name="T9" fmla="*/ 33 h 68"/>
                  <a:gd name="T10" fmla="*/ 47 w 53"/>
                  <a:gd name="T11" fmla="*/ 10 h 68"/>
                  <a:gd name="T12" fmla="*/ 18 w 53"/>
                  <a:gd name="T13" fmla="*/ 0 h 68"/>
                  <a:gd name="T14" fmla="*/ 18 w 53"/>
                  <a:gd name="T15" fmla="*/ 0 h 68"/>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68"/>
                  <a:gd name="T26" fmla="*/ 53 w 53"/>
                  <a:gd name="T27" fmla="*/ 68 h 6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68">
                    <a:moveTo>
                      <a:pt x="18" y="0"/>
                    </a:moveTo>
                    <a:lnTo>
                      <a:pt x="0" y="23"/>
                    </a:lnTo>
                    <a:lnTo>
                      <a:pt x="4" y="55"/>
                    </a:lnTo>
                    <a:lnTo>
                      <a:pt x="19" y="68"/>
                    </a:lnTo>
                    <a:lnTo>
                      <a:pt x="53" y="33"/>
                    </a:lnTo>
                    <a:lnTo>
                      <a:pt x="47" y="10"/>
                    </a:lnTo>
                    <a:lnTo>
                      <a:pt x="18" y="0"/>
                    </a:lnTo>
                    <a:close/>
                  </a:path>
                </a:pathLst>
              </a:custGeom>
              <a:solidFill>
                <a:srgbClr val="000000"/>
              </a:solidFill>
              <a:ln w="9525">
                <a:noFill/>
                <a:round/>
                <a:headEnd/>
                <a:tailEnd/>
              </a:ln>
            </p:spPr>
            <p:txBody>
              <a:bodyPr/>
              <a:lstStyle/>
              <a:p>
                <a:endParaRPr lang="en-US"/>
              </a:p>
            </p:txBody>
          </p:sp>
          <p:sp>
            <p:nvSpPr>
              <p:cNvPr id="14387" name="Freeform 565"/>
              <p:cNvSpPr>
                <a:spLocks/>
              </p:cNvSpPr>
              <p:nvPr/>
            </p:nvSpPr>
            <p:spPr bwMode="auto">
              <a:xfrm>
                <a:off x="2913" y="1221"/>
                <a:ext cx="15" cy="72"/>
              </a:xfrm>
              <a:custGeom>
                <a:avLst/>
                <a:gdLst>
                  <a:gd name="T0" fmla="*/ 45 w 58"/>
                  <a:gd name="T1" fmla="*/ 1 h 290"/>
                  <a:gd name="T2" fmla="*/ 12 w 58"/>
                  <a:gd name="T3" fmla="*/ 65 h 290"/>
                  <a:gd name="T4" fmla="*/ 0 w 58"/>
                  <a:gd name="T5" fmla="*/ 127 h 290"/>
                  <a:gd name="T6" fmla="*/ 2 w 58"/>
                  <a:gd name="T7" fmla="*/ 191 h 290"/>
                  <a:gd name="T8" fmla="*/ 19 w 58"/>
                  <a:gd name="T9" fmla="*/ 239 h 290"/>
                  <a:gd name="T10" fmla="*/ 54 w 58"/>
                  <a:gd name="T11" fmla="*/ 290 h 290"/>
                  <a:gd name="T12" fmla="*/ 56 w 58"/>
                  <a:gd name="T13" fmla="*/ 103 h 290"/>
                  <a:gd name="T14" fmla="*/ 35 w 58"/>
                  <a:gd name="T15" fmla="*/ 161 h 290"/>
                  <a:gd name="T16" fmla="*/ 35 w 58"/>
                  <a:gd name="T17" fmla="*/ 107 h 290"/>
                  <a:gd name="T18" fmla="*/ 21 w 58"/>
                  <a:gd name="T19" fmla="*/ 149 h 290"/>
                  <a:gd name="T20" fmla="*/ 21 w 58"/>
                  <a:gd name="T21" fmla="*/ 87 h 290"/>
                  <a:gd name="T22" fmla="*/ 34 w 58"/>
                  <a:gd name="T23" fmla="*/ 42 h 290"/>
                  <a:gd name="T24" fmla="*/ 58 w 58"/>
                  <a:gd name="T25" fmla="*/ 0 h 290"/>
                  <a:gd name="T26" fmla="*/ 45 w 58"/>
                  <a:gd name="T27" fmla="*/ 1 h 290"/>
                  <a:gd name="T28" fmla="*/ 45 w 58"/>
                  <a:gd name="T29" fmla="*/ 1 h 2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8"/>
                  <a:gd name="T46" fmla="*/ 0 h 290"/>
                  <a:gd name="T47" fmla="*/ 58 w 58"/>
                  <a:gd name="T48" fmla="*/ 290 h 2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8" h="290">
                    <a:moveTo>
                      <a:pt x="45" y="1"/>
                    </a:moveTo>
                    <a:lnTo>
                      <a:pt x="12" y="65"/>
                    </a:lnTo>
                    <a:lnTo>
                      <a:pt x="0" y="127"/>
                    </a:lnTo>
                    <a:lnTo>
                      <a:pt x="2" y="191"/>
                    </a:lnTo>
                    <a:lnTo>
                      <a:pt x="19" y="239"/>
                    </a:lnTo>
                    <a:lnTo>
                      <a:pt x="54" y="290"/>
                    </a:lnTo>
                    <a:lnTo>
                      <a:pt x="56" y="103"/>
                    </a:lnTo>
                    <a:lnTo>
                      <a:pt x="35" y="161"/>
                    </a:lnTo>
                    <a:lnTo>
                      <a:pt x="35" y="107"/>
                    </a:lnTo>
                    <a:lnTo>
                      <a:pt x="21" y="149"/>
                    </a:lnTo>
                    <a:lnTo>
                      <a:pt x="21" y="87"/>
                    </a:lnTo>
                    <a:lnTo>
                      <a:pt x="34" y="42"/>
                    </a:lnTo>
                    <a:lnTo>
                      <a:pt x="58" y="0"/>
                    </a:lnTo>
                    <a:lnTo>
                      <a:pt x="45" y="1"/>
                    </a:lnTo>
                    <a:close/>
                  </a:path>
                </a:pathLst>
              </a:custGeom>
              <a:solidFill>
                <a:srgbClr val="000000"/>
              </a:solidFill>
              <a:ln w="9525">
                <a:noFill/>
                <a:round/>
                <a:headEnd/>
                <a:tailEnd/>
              </a:ln>
            </p:spPr>
            <p:txBody>
              <a:bodyPr/>
              <a:lstStyle/>
              <a:p>
                <a:endParaRPr lang="en-US"/>
              </a:p>
            </p:txBody>
          </p:sp>
          <p:sp>
            <p:nvSpPr>
              <p:cNvPr id="14388" name="Freeform 566"/>
              <p:cNvSpPr>
                <a:spLocks/>
              </p:cNvSpPr>
              <p:nvPr/>
            </p:nvSpPr>
            <p:spPr bwMode="auto">
              <a:xfrm>
                <a:off x="2982" y="1230"/>
                <a:ext cx="13" cy="70"/>
              </a:xfrm>
              <a:custGeom>
                <a:avLst/>
                <a:gdLst>
                  <a:gd name="T0" fmla="*/ 16 w 55"/>
                  <a:gd name="T1" fmla="*/ 0 h 279"/>
                  <a:gd name="T2" fmla="*/ 0 w 55"/>
                  <a:gd name="T3" fmla="*/ 279 h 279"/>
                  <a:gd name="T4" fmla="*/ 22 w 55"/>
                  <a:gd name="T5" fmla="*/ 257 h 279"/>
                  <a:gd name="T6" fmla="*/ 21 w 55"/>
                  <a:gd name="T7" fmla="*/ 219 h 279"/>
                  <a:gd name="T8" fmla="*/ 36 w 55"/>
                  <a:gd name="T9" fmla="*/ 177 h 279"/>
                  <a:gd name="T10" fmla="*/ 21 w 55"/>
                  <a:gd name="T11" fmla="*/ 155 h 279"/>
                  <a:gd name="T12" fmla="*/ 22 w 55"/>
                  <a:gd name="T13" fmla="*/ 135 h 279"/>
                  <a:gd name="T14" fmla="*/ 46 w 55"/>
                  <a:gd name="T15" fmla="*/ 142 h 279"/>
                  <a:gd name="T16" fmla="*/ 55 w 55"/>
                  <a:gd name="T17" fmla="*/ 93 h 279"/>
                  <a:gd name="T18" fmla="*/ 54 w 55"/>
                  <a:gd name="T19" fmla="*/ 54 h 279"/>
                  <a:gd name="T20" fmla="*/ 48 w 55"/>
                  <a:gd name="T21" fmla="*/ 17 h 279"/>
                  <a:gd name="T22" fmla="*/ 16 w 55"/>
                  <a:gd name="T23" fmla="*/ 0 h 279"/>
                  <a:gd name="T24" fmla="*/ 16 w 55"/>
                  <a:gd name="T25" fmla="*/ 0 h 27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5"/>
                  <a:gd name="T40" fmla="*/ 0 h 279"/>
                  <a:gd name="T41" fmla="*/ 55 w 55"/>
                  <a:gd name="T42" fmla="*/ 279 h 27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5" h="279">
                    <a:moveTo>
                      <a:pt x="16" y="0"/>
                    </a:moveTo>
                    <a:lnTo>
                      <a:pt x="0" y="279"/>
                    </a:lnTo>
                    <a:lnTo>
                      <a:pt x="22" y="257"/>
                    </a:lnTo>
                    <a:lnTo>
                      <a:pt x="21" y="219"/>
                    </a:lnTo>
                    <a:lnTo>
                      <a:pt x="36" y="177"/>
                    </a:lnTo>
                    <a:lnTo>
                      <a:pt x="21" y="155"/>
                    </a:lnTo>
                    <a:lnTo>
                      <a:pt x="22" y="135"/>
                    </a:lnTo>
                    <a:lnTo>
                      <a:pt x="46" y="142"/>
                    </a:lnTo>
                    <a:lnTo>
                      <a:pt x="55" y="93"/>
                    </a:lnTo>
                    <a:lnTo>
                      <a:pt x="54" y="54"/>
                    </a:lnTo>
                    <a:lnTo>
                      <a:pt x="48" y="17"/>
                    </a:lnTo>
                    <a:lnTo>
                      <a:pt x="16" y="0"/>
                    </a:lnTo>
                    <a:close/>
                  </a:path>
                </a:pathLst>
              </a:custGeom>
              <a:solidFill>
                <a:srgbClr val="000000"/>
              </a:solidFill>
              <a:ln w="9525">
                <a:noFill/>
                <a:round/>
                <a:headEnd/>
                <a:tailEnd/>
              </a:ln>
            </p:spPr>
            <p:txBody>
              <a:bodyPr/>
              <a:lstStyle/>
              <a:p>
                <a:endParaRPr lang="en-US"/>
              </a:p>
            </p:txBody>
          </p:sp>
          <p:sp>
            <p:nvSpPr>
              <p:cNvPr id="14389" name="Freeform 567"/>
              <p:cNvSpPr>
                <a:spLocks/>
              </p:cNvSpPr>
              <p:nvPr/>
            </p:nvSpPr>
            <p:spPr bwMode="auto">
              <a:xfrm>
                <a:off x="2937" y="1176"/>
                <a:ext cx="42" cy="40"/>
              </a:xfrm>
              <a:custGeom>
                <a:avLst/>
                <a:gdLst>
                  <a:gd name="T0" fmla="*/ 3 w 167"/>
                  <a:gd name="T1" fmla="*/ 120 h 163"/>
                  <a:gd name="T2" fmla="*/ 167 w 167"/>
                  <a:gd name="T3" fmla="*/ 163 h 163"/>
                  <a:gd name="T4" fmla="*/ 166 w 167"/>
                  <a:gd name="T5" fmla="*/ 140 h 163"/>
                  <a:gd name="T6" fmla="*/ 118 w 167"/>
                  <a:gd name="T7" fmla="*/ 120 h 163"/>
                  <a:gd name="T8" fmla="*/ 81 w 167"/>
                  <a:gd name="T9" fmla="*/ 117 h 163"/>
                  <a:gd name="T10" fmla="*/ 56 w 167"/>
                  <a:gd name="T11" fmla="*/ 115 h 163"/>
                  <a:gd name="T12" fmla="*/ 3 w 167"/>
                  <a:gd name="T13" fmla="*/ 0 h 163"/>
                  <a:gd name="T14" fmla="*/ 0 w 167"/>
                  <a:gd name="T15" fmla="*/ 45 h 163"/>
                  <a:gd name="T16" fmla="*/ 32 w 167"/>
                  <a:gd name="T17" fmla="*/ 115 h 163"/>
                  <a:gd name="T18" fmla="*/ 3 w 167"/>
                  <a:gd name="T19" fmla="*/ 120 h 163"/>
                  <a:gd name="T20" fmla="*/ 3 w 167"/>
                  <a:gd name="T21" fmla="*/ 120 h 16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3"/>
                  <a:gd name="T35" fmla="*/ 167 w 167"/>
                  <a:gd name="T36" fmla="*/ 163 h 16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3">
                    <a:moveTo>
                      <a:pt x="3" y="120"/>
                    </a:moveTo>
                    <a:lnTo>
                      <a:pt x="167" y="163"/>
                    </a:lnTo>
                    <a:lnTo>
                      <a:pt x="166" y="140"/>
                    </a:lnTo>
                    <a:lnTo>
                      <a:pt x="118" y="120"/>
                    </a:lnTo>
                    <a:lnTo>
                      <a:pt x="81" y="117"/>
                    </a:lnTo>
                    <a:lnTo>
                      <a:pt x="56" y="115"/>
                    </a:lnTo>
                    <a:lnTo>
                      <a:pt x="3" y="0"/>
                    </a:lnTo>
                    <a:lnTo>
                      <a:pt x="0" y="45"/>
                    </a:lnTo>
                    <a:lnTo>
                      <a:pt x="32" y="115"/>
                    </a:lnTo>
                    <a:lnTo>
                      <a:pt x="3" y="120"/>
                    </a:lnTo>
                    <a:close/>
                  </a:path>
                </a:pathLst>
              </a:custGeom>
              <a:solidFill>
                <a:srgbClr val="000000"/>
              </a:solidFill>
              <a:ln w="9525">
                <a:noFill/>
                <a:round/>
                <a:headEnd/>
                <a:tailEnd/>
              </a:ln>
            </p:spPr>
            <p:txBody>
              <a:bodyPr/>
              <a:lstStyle/>
              <a:p>
                <a:endParaRPr lang="en-US"/>
              </a:p>
            </p:txBody>
          </p:sp>
          <p:sp>
            <p:nvSpPr>
              <p:cNvPr id="14390" name="Freeform 568"/>
              <p:cNvSpPr>
                <a:spLocks/>
              </p:cNvSpPr>
              <p:nvPr/>
            </p:nvSpPr>
            <p:spPr bwMode="auto">
              <a:xfrm>
                <a:off x="2974" y="1293"/>
                <a:ext cx="13" cy="35"/>
              </a:xfrm>
              <a:custGeom>
                <a:avLst/>
                <a:gdLst>
                  <a:gd name="T0" fmla="*/ 23 w 52"/>
                  <a:gd name="T1" fmla="*/ 43 h 139"/>
                  <a:gd name="T2" fmla="*/ 0 w 52"/>
                  <a:gd name="T3" fmla="*/ 128 h 139"/>
                  <a:gd name="T4" fmla="*/ 26 w 52"/>
                  <a:gd name="T5" fmla="*/ 139 h 139"/>
                  <a:gd name="T6" fmla="*/ 52 w 52"/>
                  <a:gd name="T7" fmla="*/ 0 h 139"/>
                  <a:gd name="T8" fmla="*/ 32 w 52"/>
                  <a:gd name="T9" fmla="*/ 12 h 139"/>
                  <a:gd name="T10" fmla="*/ 23 w 52"/>
                  <a:gd name="T11" fmla="*/ 43 h 139"/>
                  <a:gd name="T12" fmla="*/ 23 w 52"/>
                  <a:gd name="T13" fmla="*/ 43 h 139"/>
                  <a:gd name="T14" fmla="*/ 0 60000 65536"/>
                  <a:gd name="T15" fmla="*/ 0 60000 65536"/>
                  <a:gd name="T16" fmla="*/ 0 60000 65536"/>
                  <a:gd name="T17" fmla="*/ 0 60000 65536"/>
                  <a:gd name="T18" fmla="*/ 0 60000 65536"/>
                  <a:gd name="T19" fmla="*/ 0 60000 65536"/>
                  <a:gd name="T20" fmla="*/ 0 60000 65536"/>
                  <a:gd name="T21" fmla="*/ 0 w 52"/>
                  <a:gd name="T22" fmla="*/ 0 h 139"/>
                  <a:gd name="T23" fmla="*/ 52 w 52"/>
                  <a:gd name="T24" fmla="*/ 139 h 1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139">
                    <a:moveTo>
                      <a:pt x="23" y="43"/>
                    </a:moveTo>
                    <a:lnTo>
                      <a:pt x="0" y="128"/>
                    </a:lnTo>
                    <a:lnTo>
                      <a:pt x="26" y="139"/>
                    </a:lnTo>
                    <a:lnTo>
                      <a:pt x="52" y="0"/>
                    </a:lnTo>
                    <a:lnTo>
                      <a:pt x="32" y="12"/>
                    </a:lnTo>
                    <a:lnTo>
                      <a:pt x="23" y="43"/>
                    </a:lnTo>
                    <a:close/>
                  </a:path>
                </a:pathLst>
              </a:custGeom>
              <a:solidFill>
                <a:srgbClr val="000000"/>
              </a:solidFill>
              <a:ln w="9525">
                <a:noFill/>
                <a:round/>
                <a:headEnd/>
                <a:tailEnd/>
              </a:ln>
            </p:spPr>
            <p:txBody>
              <a:bodyPr/>
              <a:lstStyle/>
              <a:p>
                <a:endParaRPr lang="en-US"/>
              </a:p>
            </p:txBody>
          </p:sp>
          <p:sp>
            <p:nvSpPr>
              <p:cNvPr id="14391" name="Freeform 569"/>
              <p:cNvSpPr>
                <a:spLocks/>
              </p:cNvSpPr>
              <p:nvPr/>
            </p:nvSpPr>
            <p:spPr bwMode="auto">
              <a:xfrm>
                <a:off x="2941" y="837"/>
                <a:ext cx="73" cy="514"/>
              </a:xfrm>
              <a:custGeom>
                <a:avLst/>
                <a:gdLst>
                  <a:gd name="T0" fmla="*/ 0 w 294"/>
                  <a:gd name="T1" fmla="*/ 1892 h 2054"/>
                  <a:gd name="T2" fmla="*/ 228 w 294"/>
                  <a:gd name="T3" fmla="*/ 2013 h 2054"/>
                  <a:gd name="T4" fmla="*/ 263 w 294"/>
                  <a:gd name="T5" fmla="*/ 2054 h 2054"/>
                  <a:gd name="T6" fmla="*/ 247 w 294"/>
                  <a:gd name="T7" fmla="*/ 2013 h 2054"/>
                  <a:gd name="T8" fmla="*/ 294 w 294"/>
                  <a:gd name="T9" fmla="*/ 45 h 2054"/>
                  <a:gd name="T10" fmla="*/ 283 w 294"/>
                  <a:gd name="T11" fmla="*/ 0 h 2054"/>
                  <a:gd name="T12" fmla="*/ 239 w 294"/>
                  <a:gd name="T13" fmla="*/ 1993 h 2054"/>
                  <a:gd name="T14" fmla="*/ 59 w 294"/>
                  <a:gd name="T15" fmla="*/ 1914 h 2054"/>
                  <a:gd name="T16" fmla="*/ 0 w 294"/>
                  <a:gd name="T17" fmla="*/ 1892 h 2054"/>
                  <a:gd name="T18" fmla="*/ 0 w 294"/>
                  <a:gd name="T19" fmla="*/ 1892 h 20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4"/>
                  <a:gd name="T31" fmla="*/ 0 h 2054"/>
                  <a:gd name="T32" fmla="*/ 294 w 294"/>
                  <a:gd name="T33" fmla="*/ 2054 h 20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4" h="2054">
                    <a:moveTo>
                      <a:pt x="0" y="1892"/>
                    </a:moveTo>
                    <a:lnTo>
                      <a:pt x="228" y="2013"/>
                    </a:lnTo>
                    <a:lnTo>
                      <a:pt x="263" y="2054"/>
                    </a:lnTo>
                    <a:lnTo>
                      <a:pt x="247" y="2013"/>
                    </a:lnTo>
                    <a:lnTo>
                      <a:pt x="294" y="45"/>
                    </a:lnTo>
                    <a:lnTo>
                      <a:pt x="283" y="0"/>
                    </a:lnTo>
                    <a:lnTo>
                      <a:pt x="239" y="1993"/>
                    </a:lnTo>
                    <a:lnTo>
                      <a:pt x="59" y="1914"/>
                    </a:lnTo>
                    <a:lnTo>
                      <a:pt x="0" y="1892"/>
                    </a:lnTo>
                    <a:close/>
                  </a:path>
                </a:pathLst>
              </a:custGeom>
              <a:solidFill>
                <a:srgbClr val="000000"/>
              </a:solidFill>
              <a:ln w="9525">
                <a:noFill/>
                <a:round/>
                <a:headEnd/>
                <a:tailEnd/>
              </a:ln>
            </p:spPr>
            <p:txBody>
              <a:bodyPr/>
              <a:lstStyle/>
              <a:p>
                <a:endParaRPr lang="en-US"/>
              </a:p>
            </p:txBody>
          </p:sp>
          <p:sp>
            <p:nvSpPr>
              <p:cNvPr id="14392" name="Freeform 570"/>
              <p:cNvSpPr>
                <a:spLocks/>
              </p:cNvSpPr>
              <p:nvPr/>
            </p:nvSpPr>
            <p:spPr bwMode="auto">
              <a:xfrm>
                <a:off x="2961" y="1261"/>
                <a:ext cx="12" cy="11"/>
              </a:xfrm>
              <a:custGeom>
                <a:avLst/>
                <a:gdLst>
                  <a:gd name="T0" fmla="*/ 34 w 45"/>
                  <a:gd name="T1" fmla="*/ 0 h 46"/>
                  <a:gd name="T2" fmla="*/ 0 w 45"/>
                  <a:gd name="T3" fmla="*/ 46 h 46"/>
                  <a:gd name="T4" fmla="*/ 29 w 45"/>
                  <a:gd name="T5" fmla="*/ 41 h 46"/>
                  <a:gd name="T6" fmla="*/ 45 w 45"/>
                  <a:gd name="T7" fmla="*/ 16 h 46"/>
                  <a:gd name="T8" fmla="*/ 34 w 45"/>
                  <a:gd name="T9" fmla="*/ 0 h 46"/>
                  <a:gd name="T10" fmla="*/ 34 w 45"/>
                  <a:gd name="T11" fmla="*/ 0 h 46"/>
                  <a:gd name="T12" fmla="*/ 0 60000 65536"/>
                  <a:gd name="T13" fmla="*/ 0 60000 65536"/>
                  <a:gd name="T14" fmla="*/ 0 60000 65536"/>
                  <a:gd name="T15" fmla="*/ 0 60000 65536"/>
                  <a:gd name="T16" fmla="*/ 0 60000 65536"/>
                  <a:gd name="T17" fmla="*/ 0 60000 65536"/>
                  <a:gd name="T18" fmla="*/ 0 w 45"/>
                  <a:gd name="T19" fmla="*/ 0 h 46"/>
                  <a:gd name="T20" fmla="*/ 45 w 45"/>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45" h="46">
                    <a:moveTo>
                      <a:pt x="34" y="0"/>
                    </a:moveTo>
                    <a:lnTo>
                      <a:pt x="0" y="46"/>
                    </a:lnTo>
                    <a:lnTo>
                      <a:pt x="29" y="41"/>
                    </a:lnTo>
                    <a:lnTo>
                      <a:pt x="45" y="16"/>
                    </a:lnTo>
                    <a:lnTo>
                      <a:pt x="34" y="0"/>
                    </a:lnTo>
                    <a:close/>
                  </a:path>
                </a:pathLst>
              </a:custGeom>
              <a:solidFill>
                <a:srgbClr val="000000"/>
              </a:solidFill>
              <a:ln w="9525">
                <a:noFill/>
                <a:round/>
                <a:headEnd/>
                <a:tailEnd/>
              </a:ln>
            </p:spPr>
            <p:txBody>
              <a:bodyPr/>
              <a:lstStyle/>
              <a:p>
                <a:endParaRPr lang="en-US"/>
              </a:p>
            </p:txBody>
          </p:sp>
          <p:sp>
            <p:nvSpPr>
              <p:cNvPr id="14393" name="Freeform 571"/>
              <p:cNvSpPr>
                <a:spLocks/>
              </p:cNvSpPr>
              <p:nvPr/>
            </p:nvSpPr>
            <p:spPr bwMode="auto">
              <a:xfrm>
                <a:off x="2985" y="1268"/>
                <a:ext cx="19" cy="13"/>
              </a:xfrm>
              <a:custGeom>
                <a:avLst/>
                <a:gdLst>
                  <a:gd name="T0" fmla="*/ 0 w 80"/>
                  <a:gd name="T1" fmla="*/ 0 h 50"/>
                  <a:gd name="T2" fmla="*/ 76 w 80"/>
                  <a:gd name="T3" fmla="*/ 28 h 50"/>
                  <a:gd name="T4" fmla="*/ 80 w 80"/>
                  <a:gd name="T5" fmla="*/ 50 h 50"/>
                  <a:gd name="T6" fmla="*/ 5 w 80"/>
                  <a:gd name="T7" fmla="*/ 20 h 50"/>
                  <a:gd name="T8" fmla="*/ 0 w 80"/>
                  <a:gd name="T9" fmla="*/ 0 h 50"/>
                  <a:gd name="T10" fmla="*/ 0 w 80"/>
                  <a:gd name="T11" fmla="*/ 0 h 50"/>
                  <a:gd name="T12" fmla="*/ 0 60000 65536"/>
                  <a:gd name="T13" fmla="*/ 0 60000 65536"/>
                  <a:gd name="T14" fmla="*/ 0 60000 65536"/>
                  <a:gd name="T15" fmla="*/ 0 60000 65536"/>
                  <a:gd name="T16" fmla="*/ 0 60000 65536"/>
                  <a:gd name="T17" fmla="*/ 0 60000 65536"/>
                  <a:gd name="T18" fmla="*/ 0 w 80"/>
                  <a:gd name="T19" fmla="*/ 0 h 50"/>
                  <a:gd name="T20" fmla="*/ 80 w 80"/>
                  <a:gd name="T21" fmla="*/ 50 h 50"/>
                </a:gdLst>
                <a:ahLst/>
                <a:cxnLst>
                  <a:cxn ang="T12">
                    <a:pos x="T0" y="T1"/>
                  </a:cxn>
                  <a:cxn ang="T13">
                    <a:pos x="T2" y="T3"/>
                  </a:cxn>
                  <a:cxn ang="T14">
                    <a:pos x="T4" y="T5"/>
                  </a:cxn>
                  <a:cxn ang="T15">
                    <a:pos x="T6" y="T7"/>
                  </a:cxn>
                  <a:cxn ang="T16">
                    <a:pos x="T8" y="T9"/>
                  </a:cxn>
                  <a:cxn ang="T17">
                    <a:pos x="T10" y="T11"/>
                  </a:cxn>
                </a:cxnLst>
                <a:rect l="T18" t="T19" r="T20" b="T21"/>
                <a:pathLst>
                  <a:path w="80" h="50">
                    <a:moveTo>
                      <a:pt x="0" y="0"/>
                    </a:moveTo>
                    <a:lnTo>
                      <a:pt x="76" y="28"/>
                    </a:lnTo>
                    <a:lnTo>
                      <a:pt x="80" y="50"/>
                    </a:lnTo>
                    <a:lnTo>
                      <a:pt x="5" y="20"/>
                    </a:lnTo>
                    <a:lnTo>
                      <a:pt x="0" y="0"/>
                    </a:lnTo>
                    <a:close/>
                  </a:path>
                </a:pathLst>
              </a:custGeom>
              <a:solidFill>
                <a:srgbClr val="000000"/>
              </a:solidFill>
              <a:ln w="9525">
                <a:noFill/>
                <a:round/>
                <a:headEnd/>
                <a:tailEnd/>
              </a:ln>
            </p:spPr>
            <p:txBody>
              <a:bodyPr/>
              <a:lstStyle/>
              <a:p>
                <a:endParaRPr lang="en-US"/>
              </a:p>
            </p:txBody>
          </p:sp>
          <p:sp>
            <p:nvSpPr>
              <p:cNvPr id="14394" name="Freeform 572"/>
              <p:cNvSpPr>
                <a:spLocks/>
              </p:cNvSpPr>
              <p:nvPr/>
            </p:nvSpPr>
            <p:spPr bwMode="auto">
              <a:xfrm>
                <a:off x="3015" y="1282"/>
                <a:ext cx="11" cy="9"/>
              </a:xfrm>
              <a:custGeom>
                <a:avLst/>
                <a:gdLst>
                  <a:gd name="T0" fmla="*/ 7 w 45"/>
                  <a:gd name="T1" fmla="*/ 0 h 34"/>
                  <a:gd name="T2" fmla="*/ 45 w 45"/>
                  <a:gd name="T3" fmla="*/ 16 h 34"/>
                  <a:gd name="T4" fmla="*/ 38 w 45"/>
                  <a:gd name="T5" fmla="*/ 34 h 34"/>
                  <a:gd name="T6" fmla="*/ 0 w 45"/>
                  <a:gd name="T7" fmla="*/ 20 h 34"/>
                  <a:gd name="T8" fmla="*/ 7 w 45"/>
                  <a:gd name="T9" fmla="*/ 0 h 34"/>
                  <a:gd name="T10" fmla="*/ 7 w 45"/>
                  <a:gd name="T11" fmla="*/ 0 h 34"/>
                  <a:gd name="T12" fmla="*/ 0 60000 65536"/>
                  <a:gd name="T13" fmla="*/ 0 60000 65536"/>
                  <a:gd name="T14" fmla="*/ 0 60000 65536"/>
                  <a:gd name="T15" fmla="*/ 0 60000 65536"/>
                  <a:gd name="T16" fmla="*/ 0 60000 65536"/>
                  <a:gd name="T17" fmla="*/ 0 60000 65536"/>
                  <a:gd name="T18" fmla="*/ 0 w 45"/>
                  <a:gd name="T19" fmla="*/ 0 h 34"/>
                  <a:gd name="T20" fmla="*/ 45 w 45"/>
                  <a:gd name="T21" fmla="*/ 34 h 34"/>
                </a:gdLst>
                <a:ahLst/>
                <a:cxnLst>
                  <a:cxn ang="T12">
                    <a:pos x="T0" y="T1"/>
                  </a:cxn>
                  <a:cxn ang="T13">
                    <a:pos x="T2" y="T3"/>
                  </a:cxn>
                  <a:cxn ang="T14">
                    <a:pos x="T4" y="T5"/>
                  </a:cxn>
                  <a:cxn ang="T15">
                    <a:pos x="T6" y="T7"/>
                  </a:cxn>
                  <a:cxn ang="T16">
                    <a:pos x="T8" y="T9"/>
                  </a:cxn>
                  <a:cxn ang="T17">
                    <a:pos x="T10" y="T11"/>
                  </a:cxn>
                </a:cxnLst>
                <a:rect l="T18" t="T19" r="T20" b="T21"/>
                <a:pathLst>
                  <a:path w="45" h="34">
                    <a:moveTo>
                      <a:pt x="7" y="0"/>
                    </a:moveTo>
                    <a:lnTo>
                      <a:pt x="45" y="16"/>
                    </a:lnTo>
                    <a:lnTo>
                      <a:pt x="38" y="34"/>
                    </a:lnTo>
                    <a:lnTo>
                      <a:pt x="0" y="20"/>
                    </a:lnTo>
                    <a:lnTo>
                      <a:pt x="7" y="0"/>
                    </a:lnTo>
                    <a:close/>
                  </a:path>
                </a:pathLst>
              </a:custGeom>
              <a:solidFill>
                <a:srgbClr val="000000"/>
              </a:solidFill>
              <a:ln w="9525">
                <a:noFill/>
                <a:round/>
                <a:headEnd/>
                <a:tailEnd/>
              </a:ln>
            </p:spPr>
            <p:txBody>
              <a:bodyPr/>
              <a:lstStyle/>
              <a:p>
                <a:endParaRPr lang="en-US"/>
              </a:p>
            </p:txBody>
          </p:sp>
          <p:sp>
            <p:nvSpPr>
              <p:cNvPr id="14395" name="Freeform 573"/>
              <p:cNvSpPr>
                <a:spLocks/>
              </p:cNvSpPr>
              <p:nvPr/>
            </p:nvSpPr>
            <p:spPr bwMode="auto">
              <a:xfrm>
                <a:off x="2940" y="974"/>
                <a:ext cx="72" cy="15"/>
              </a:xfrm>
              <a:custGeom>
                <a:avLst/>
                <a:gdLst>
                  <a:gd name="T0" fmla="*/ 0 w 286"/>
                  <a:gd name="T1" fmla="*/ 12 h 59"/>
                  <a:gd name="T2" fmla="*/ 66 w 286"/>
                  <a:gd name="T3" fmla="*/ 0 h 59"/>
                  <a:gd name="T4" fmla="*/ 145 w 286"/>
                  <a:gd name="T5" fmla="*/ 5 h 59"/>
                  <a:gd name="T6" fmla="*/ 242 w 286"/>
                  <a:gd name="T7" fmla="*/ 21 h 59"/>
                  <a:gd name="T8" fmla="*/ 283 w 286"/>
                  <a:gd name="T9" fmla="*/ 33 h 59"/>
                  <a:gd name="T10" fmla="*/ 286 w 286"/>
                  <a:gd name="T11" fmla="*/ 59 h 59"/>
                  <a:gd name="T12" fmla="*/ 237 w 286"/>
                  <a:gd name="T13" fmla="*/ 39 h 59"/>
                  <a:gd name="T14" fmla="*/ 137 w 286"/>
                  <a:gd name="T15" fmla="*/ 19 h 59"/>
                  <a:gd name="T16" fmla="*/ 64 w 286"/>
                  <a:gd name="T17" fmla="*/ 12 h 59"/>
                  <a:gd name="T18" fmla="*/ 0 w 286"/>
                  <a:gd name="T19" fmla="*/ 12 h 59"/>
                  <a:gd name="T20" fmla="*/ 0 w 286"/>
                  <a:gd name="T21" fmla="*/ 12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86"/>
                  <a:gd name="T34" fmla="*/ 0 h 59"/>
                  <a:gd name="T35" fmla="*/ 286 w 286"/>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86" h="59">
                    <a:moveTo>
                      <a:pt x="0" y="12"/>
                    </a:moveTo>
                    <a:lnTo>
                      <a:pt x="66" y="0"/>
                    </a:lnTo>
                    <a:lnTo>
                      <a:pt x="145" y="5"/>
                    </a:lnTo>
                    <a:lnTo>
                      <a:pt x="242" y="21"/>
                    </a:lnTo>
                    <a:lnTo>
                      <a:pt x="283" y="33"/>
                    </a:lnTo>
                    <a:lnTo>
                      <a:pt x="286" y="59"/>
                    </a:lnTo>
                    <a:lnTo>
                      <a:pt x="237" y="39"/>
                    </a:lnTo>
                    <a:lnTo>
                      <a:pt x="137" y="19"/>
                    </a:lnTo>
                    <a:lnTo>
                      <a:pt x="64" y="12"/>
                    </a:lnTo>
                    <a:lnTo>
                      <a:pt x="0" y="12"/>
                    </a:lnTo>
                    <a:close/>
                  </a:path>
                </a:pathLst>
              </a:custGeom>
              <a:solidFill>
                <a:srgbClr val="000000"/>
              </a:solidFill>
              <a:ln w="9525">
                <a:noFill/>
                <a:round/>
                <a:headEnd/>
                <a:tailEnd/>
              </a:ln>
            </p:spPr>
            <p:txBody>
              <a:bodyPr/>
              <a:lstStyle/>
              <a:p>
                <a:endParaRPr lang="en-US"/>
              </a:p>
            </p:txBody>
          </p:sp>
          <p:sp>
            <p:nvSpPr>
              <p:cNvPr id="14396" name="Freeform 574"/>
              <p:cNvSpPr>
                <a:spLocks/>
              </p:cNvSpPr>
              <p:nvPr/>
            </p:nvSpPr>
            <p:spPr bwMode="auto">
              <a:xfrm>
                <a:off x="2989" y="882"/>
                <a:ext cx="25" cy="90"/>
              </a:xfrm>
              <a:custGeom>
                <a:avLst/>
                <a:gdLst>
                  <a:gd name="T0" fmla="*/ 97 w 101"/>
                  <a:gd name="T1" fmla="*/ 0 h 362"/>
                  <a:gd name="T2" fmla="*/ 26 w 101"/>
                  <a:gd name="T3" fmla="*/ 89 h 362"/>
                  <a:gd name="T4" fmla="*/ 9 w 101"/>
                  <a:gd name="T5" fmla="*/ 128 h 362"/>
                  <a:gd name="T6" fmla="*/ 0 w 101"/>
                  <a:gd name="T7" fmla="*/ 185 h 362"/>
                  <a:gd name="T8" fmla="*/ 0 w 101"/>
                  <a:gd name="T9" fmla="*/ 359 h 362"/>
                  <a:gd name="T10" fmla="*/ 20 w 101"/>
                  <a:gd name="T11" fmla="*/ 362 h 362"/>
                  <a:gd name="T12" fmla="*/ 24 w 101"/>
                  <a:gd name="T13" fmla="*/ 169 h 362"/>
                  <a:gd name="T14" fmla="*/ 34 w 101"/>
                  <a:gd name="T15" fmla="*/ 121 h 362"/>
                  <a:gd name="T16" fmla="*/ 55 w 101"/>
                  <a:gd name="T17" fmla="*/ 93 h 362"/>
                  <a:gd name="T18" fmla="*/ 101 w 101"/>
                  <a:gd name="T19" fmla="*/ 39 h 362"/>
                  <a:gd name="T20" fmla="*/ 97 w 101"/>
                  <a:gd name="T21" fmla="*/ 0 h 362"/>
                  <a:gd name="T22" fmla="*/ 97 w 101"/>
                  <a:gd name="T23" fmla="*/ 0 h 36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
                  <a:gd name="T37" fmla="*/ 0 h 362"/>
                  <a:gd name="T38" fmla="*/ 101 w 101"/>
                  <a:gd name="T39" fmla="*/ 362 h 36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 h="362">
                    <a:moveTo>
                      <a:pt x="97" y="0"/>
                    </a:moveTo>
                    <a:lnTo>
                      <a:pt x="26" y="89"/>
                    </a:lnTo>
                    <a:lnTo>
                      <a:pt x="9" y="128"/>
                    </a:lnTo>
                    <a:lnTo>
                      <a:pt x="0" y="185"/>
                    </a:lnTo>
                    <a:lnTo>
                      <a:pt x="0" y="359"/>
                    </a:lnTo>
                    <a:lnTo>
                      <a:pt x="20" y="362"/>
                    </a:lnTo>
                    <a:lnTo>
                      <a:pt x="24" y="169"/>
                    </a:lnTo>
                    <a:lnTo>
                      <a:pt x="34" y="121"/>
                    </a:lnTo>
                    <a:lnTo>
                      <a:pt x="55" y="93"/>
                    </a:lnTo>
                    <a:lnTo>
                      <a:pt x="101" y="39"/>
                    </a:lnTo>
                    <a:lnTo>
                      <a:pt x="97" y="0"/>
                    </a:lnTo>
                    <a:close/>
                  </a:path>
                </a:pathLst>
              </a:custGeom>
              <a:solidFill>
                <a:srgbClr val="000000"/>
              </a:solidFill>
              <a:ln w="9525">
                <a:noFill/>
                <a:round/>
                <a:headEnd/>
                <a:tailEnd/>
              </a:ln>
            </p:spPr>
            <p:txBody>
              <a:bodyPr/>
              <a:lstStyle/>
              <a:p>
                <a:endParaRPr lang="en-US"/>
              </a:p>
            </p:txBody>
          </p:sp>
          <p:sp>
            <p:nvSpPr>
              <p:cNvPr id="14397" name="Freeform 575"/>
              <p:cNvSpPr>
                <a:spLocks/>
              </p:cNvSpPr>
              <p:nvPr/>
            </p:nvSpPr>
            <p:spPr bwMode="auto">
              <a:xfrm>
                <a:off x="2983" y="979"/>
                <a:ext cx="22" cy="248"/>
              </a:xfrm>
              <a:custGeom>
                <a:avLst/>
                <a:gdLst>
                  <a:gd name="T0" fmla="*/ 17 w 86"/>
                  <a:gd name="T1" fmla="*/ 0 h 993"/>
                  <a:gd name="T2" fmla="*/ 0 w 86"/>
                  <a:gd name="T3" fmla="*/ 954 h 993"/>
                  <a:gd name="T4" fmla="*/ 86 w 86"/>
                  <a:gd name="T5" fmla="*/ 993 h 993"/>
                  <a:gd name="T6" fmla="*/ 21 w 86"/>
                  <a:gd name="T7" fmla="*/ 944 h 993"/>
                  <a:gd name="T8" fmla="*/ 36 w 86"/>
                  <a:gd name="T9" fmla="*/ 10 h 993"/>
                  <a:gd name="T10" fmla="*/ 17 w 86"/>
                  <a:gd name="T11" fmla="*/ 0 h 993"/>
                  <a:gd name="T12" fmla="*/ 17 w 86"/>
                  <a:gd name="T13" fmla="*/ 0 h 993"/>
                  <a:gd name="T14" fmla="*/ 0 60000 65536"/>
                  <a:gd name="T15" fmla="*/ 0 60000 65536"/>
                  <a:gd name="T16" fmla="*/ 0 60000 65536"/>
                  <a:gd name="T17" fmla="*/ 0 60000 65536"/>
                  <a:gd name="T18" fmla="*/ 0 60000 65536"/>
                  <a:gd name="T19" fmla="*/ 0 60000 65536"/>
                  <a:gd name="T20" fmla="*/ 0 60000 65536"/>
                  <a:gd name="T21" fmla="*/ 0 w 86"/>
                  <a:gd name="T22" fmla="*/ 0 h 993"/>
                  <a:gd name="T23" fmla="*/ 86 w 86"/>
                  <a:gd name="T24" fmla="*/ 993 h 9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993">
                    <a:moveTo>
                      <a:pt x="17" y="0"/>
                    </a:moveTo>
                    <a:lnTo>
                      <a:pt x="0" y="954"/>
                    </a:lnTo>
                    <a:lnTo>
                      <a:pt x="86" y="993"/>
                    </a:lnTo>
                    <a:lnTo>
                      <a:pt x="21" y="944"/>
                    </a:lnTo>
                    <a:lnTo>
                      <a:pt x="36" y="10"/>
                    </a:lnTo>
                    <a:lnTo>
                      <a:pt x="17" y="0"/>
                    </a:lnTo>
                    <a:close/>
                  </a:path>
                </a:pathLst>
              </a:custGeom>
              <a:solidFill>
                <a:srgbClr val="000000"/>
              </a:solidFill>
              <a:ln w="9525">
                <a:noFill/>
                <a:round/>
                <a:headEnd/>
                <a:tailEnd/>
              </a:ln>
            </p:spPr>
            <p:txBody>
              <a:bodyPr/>
              <a:lstStyle/>
              <a:p>
                <a:endParaRPr lang="en-US"/>
              </a:p>
            </p:txBody>
          </p:sp>
          <p:sp>
            <p:nvSpPr>
              <p:cNvPr id="14398" name="Freeform 576"/>
              <p:cNvSpPr>
                <a:spLocks/>
              </p:cNvSpPr>
              <p:nvPr/>
            </p:nvSpPr>
            <p:spPr bwMode="auto">
              <a:xfrm>
                <a:off x="2925" y="806"/>
                <a:ext cx="79" cy="458"/>
              </a:xfrm>
              <a:custGeom>
                <a:avLst/>
                <a:gdLst>
                  <a:gd name="T0" fmla="*/ 316 w 316"/>
                  <a:gd name="T1" fmla="*/ 32 h 1832"/>
                  <a:gd name="T2" fmla="*/ 99 w 316"/>
                  <a:gd name="T3" fmla="*/ 14 h 1832"/>
                  <a:gd name="T4" fmla="*/ 63 w 316"/>
                  <a:gd name="T5" fmla="*/ 26 h 1832"/>
                  <a:gd name="T6" fmla="*/ 36 w 316"/>
                  <a:gd name="T7" fmla="*/ 58 h 1832"/>
                  <a:gd name="T8" fmla="*/ 19 w 316"/>
                  <a:gd name="T9" fmla="*/ 104 h 1832"/>
                  <a:gd name="T10" fmla="*/ 15 w 316"/>
                  <a:gd name="T11" fmla="*/ 181 h 1832"/>
                  <a:gd name="T12" fmla="*/ 7 w 316"/>
                  <a:gd name="T13" fmla="*/ 1832 h 1832"/>
                  <a:gd name="T14" fmla="*/ 0 w 316"/>
                  <a:gd name="T15" fmla="*/ 1687 h 1832"/>
                  <a:gd name="T16" fmla="*/ 2 w 316"/>
                  <a:gd name="T17" fmla="*/ 177 h 1832"/>
                  <a:gd name="T18" fmla="*/ 2 w 316"/>
                  <a:gd name="T19" fmla="*/ 106 h 1832"/>
                  <a:gd name="T20" fmla="*/ 18 w 316"/>
                  <a:gd name="T21" fmla="*/ 55 h 1832"/>
                  <a:gd name="T22" fmla="*/ 43 w 316"/>
                  <a:gd name="T23" fmla="*/ 17 h 1832"/>
                  <a:gd name="T24" fmla="*/ 69 w 316"/>
                  <a:gd name="T25" fmla="*/ 6 h 1832"/>
                  <a:gd name="T26" fmla="*/ 105 w 316"/>
                  <a:gd name="T27" fmla="*/ 0 h 1832"/>
                  <a:gd name="T28" fmla="*/ 315 w 316"/>
                  <a:gd name="T29" fmla="*/ 21 h 1832"/>
                  <a:gd name="T30" fmla="*/ 316 w 316"/>
                  <a:gd name="T31" fmla="*/ 32 h 1832"/>
                  <a:gd name="T32" fmla="*/ 316 w 316"/>
                  <a:gd name="T33" fmla="*/ 32 h 18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6"/>
                  <a:gd name="T52" fmla="*/ 0 h 1832"/>
                  <a:gd name="T53" fmla="*/ 316 w 316"/>
                  <a:gd name="T54" fmla="*/ 1832 h 18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6" h="1832">
                    <a:moveTo>
                      <a:pt x="316" y="32"/>
                    </a:moveTo>
                    <a:lnTo>
                      <a:pt x="99" y="14"/>
                    </a:lnTo>
                    <a:lnTo>
                      <a:pt x="63" y="26"/>
                    </a:lnTo>
                    <a:lnTo>
                      <a:pt x="36" y="58"/>
                    </a:lnTo>
                    <a:lnTo>
                      <a:pt x="19" y="104"/>
                    </a:lnTo>
                    <a:lnTo>
                      <a:pt x="15" y="181"/>
                    </a:lnTo>
                    <a:lnTo>
                      <a:pt x="7" y="1832"/>
                    </a:lnTo>
                    <a:lnTo>
                      <a:pt x="0" y="1687"/>
                    </a:lnTo>
                    <a:lnTo>
                      <a:pt x="2" y="177"/>
                    </a:lnTo>
                    <a:lnTo>
                      <a:pt x="2" y="106"/>
                    </a:lnTo>
                    <a:lnTo>
                      <a:pt x="18" y="55"/>
                    </a:lnTo>
                    <a:lnTo>
                      <a:pt x="43" y="17"/>
                    </a:lnTo>
                    <a:lnTo>
                      <a:pt x="69" y="6"/>
                    </a:lnTo>
                    <a:lnTo>
                      <a:pt x="105" y="0"/>
                    </a:lnTo>
                    <a:lnTo>
                      <a:pt x="315" y="21"/>
                    </a:lnTo>
                    <a:lnTo>
                      <a:pt x="316" y="32"/>
                    </a:lnTo>
                    <a:close/>
                  </a:path>
                </a:pathLst>
              </a:custGeom>
              <a:solidFill>
                <a:srgbClr val="000000"/>
              </a:solidFill>
              <a:ln w="9525">
                <a:noFill/>
                <a:round/>
                <a:headEnd/>
                <a:tailEnd/>
              </a:ln>
            </p:spPr>
            <p:txBody>
              <a:bodyPr/>
              <a:lstStyle/>
              <a:p>
                <a:endParaRPr lang="en-US"/>
              </a:p>
            </p:txBody>
          </p:sp>
          <p:sp>
            <p:nvSpPr>
              <p:cNvPr id="14399" name="Freeform 577"/>
              <p:cNvSpPr>
                <a:spLocks/>
              </p:cNvSpPr>
              <p:nvPr/>
            </p:nvSpPr>
            <p:spPr bwMode="auto">
              <a:xfrm>
                <a:off x="3016" y="1211"/>
                <a:ext cx="27" cy="52"/>
              </a:xfrm>
              <a:custGeom>
                <a:avLst/>
                <a:gdLst>
                  <a:gd name="T0" fmla="*/ 0 w 108"/>
                  <a:gd name="T1" fmla="*/ 29 h 207"/>
                  <a:gd name="T2" fmla="*/ 92 w 108"/>
                  <a:gd name="T3" fmla="*/ 207 h 207"/>
                  <a:gd name="T4" fmla="*/ 108 w 108"/>
                  <a:gd name="T5" fmla="*/ 194 h 207"/>
                  <a:gd name="T6" fmla="*/ 3 w 108"/>
                  <a:gd name="T7" fmla="*/ 0 h 207"/>
                  <a:gd name="T8" fmla="*/ 0 w 108"/>
                  <a:gd name="T9" fmla="*/ 29 h 207"/>
                  <a:gd name="T10" fmla="*/ 0 w 108"/>
                  <a:gd name="T11" fmla="*/ 29 h 207"/>
                  <a:gd name="T12" fmla="*/ 0 60000 65536"/>
                  <a:gd name="T13" fmla="*/ 0 60000 65536"/>
                  <a:gd name="T14" fmla="*/ 0 60000 65536"/>
                  <a:gd name="T15" fmla="*/ 0 60000 65536"/>
                  <a:gd name="T16" fmla="*/ 0 60000 65536"/>
                  <a:gd name="T17" fmla="*/ 0 60000 65536"/>
                  <a:gd name="T18" fmla="*/ 0 w 108"/>
                  <a:gd name="T19" fmla="*/ 0 h 207"/>
                  <a:gd name="T20" fmla="*/ 108 w 108"/>
                  <a:gd name="T21" fmla="*/ 207 h 207"/>
                </a:gdLst>
                <a:ahLst/>
                <a:cxnLst>
                  <a:cxn ang="T12">
                    <a:pos x="T0" y="T1"/>
                  </a:cxn>
                  <a:cxn ang="T13">
                    <a:pos x="T2" y="T3"/>
                  </a:cxn>
                  <a:cxn ang="T14">
                    <a:pos x="T4" y="T5"/>
                  </a:cxn>
                  <a:cxn ang="T15">
                    <a:pos x="T6" y="T7"/>
                  </a:cxn>
                  <a:cxn ang="T16">
                    <a:pos x="T8" y="T9"/>
                  </a:cxn>
                  <a:cxn ang="T17">
                    <a:pos x="T10" y="T11"/>
                  </a:cxn>
                </a:cxnLst>
                <a:rect l="T18" t="T19" r="T20" b="T21"/>
                <a:pathLst>
                  <a:path w="108" h="207">
                    <a:moveTo>
                      <a:pt x="0" y="29"/>
                    </a:moveTo>
                    <a:lnTo>
                      <a:pt x="92" y="207"/>
                    </a:lnTo>
                    <a:lnTo>
                      <a:pt x="108" y="194"/>
                    </a:lnTo>
                    <a:lnTo>
                      <a:pt x="3" y="0"/>
                    </a:lnTo>
                    <a:lnTo>
                      <a:pt x="0" y="29"/>
                    </a:lnTo>
                    <a:close/>
                  </a:path>
                </a:pathLst>
              </a:custGeom>
              <a:solidFill>
                <a:srgbClr val="000000"/>
              </a:solidFill>
              <a:ln w="9525">
                <a:noFill/>
                <a:round/>
                <a:headEnd/>
                <a:tailEnd/>
              </a:ln>
            </p:spPr>
            <p:txBody>
              <a:bodyPr/>
              <a:lstStyle/>
              <a:p>
                <a:endParaRPr lang="en-US"/>
              </a:p>
            </p:txBody>
          </p:sp>
          <p:sp>
            <p:nvSpPr>
              <p:cNvPr id="14400" name="Freeform 578"/>
              <p:cNvSpPr>
                <a:spLocks/>
              </p:cNvSpPr>
              <p:nvPr/>
            </p:nvSpPr>
            <p:spPr bwMode="auto">
              <a:xfrm>
                <a:off x="3014" y="1326"/>
                <a:ext cx="12" cy="25"/>
              </a:xfrm>
              <a:custGeom>
                <a:avLst/>
                <a:gdLst>
                  <a:gd name="T0" fmla="*/ 36 w 49"/>
                  <a:gd name="T1" fmla="*/ 0 h 99"/>
                  <a:gd name="T2" fmla="*/ 0 w 49"/>
                  <a:gd name="T3" fmla="*/ 57 h 99"/>
                  <a:gd name="T4" fmla="*/ 3 w 49"/>
                  <a:gd name="T5" fmla="*/ 99 h 99"/>
                  <a:gd name="T6" fmla="*/ 49 w 49"/>
                  <a:gd name="T7" fmla="*/ 29 h 99"/>
                  <a:gd name="T8" fmla="*/ 36 w 49"/>
                  <a:gd name="T9" fmla="*/ 0 h 99"/>
                  <a:gd name="T10" fmla="*/ 36 w 49"/>
                  <a:gd name="T11" fmla="*/ 0 h 99"/>
                  <a:gd name="T12" fmla="*/ 0 60000 65536"/>
                  <a:gd name="T13" fmla="*/ 0 60000 65536"/>
                  <a:gd name="T14" fmla="*/ 0 60000 65536"/>
                  <a:gd name="T15" fmla="*/ 0 60000 65536"/>
                  <a:gd name="T16" fmla="*/ 0 60000 65536"/>
                  <a:gd name="T17" fmla="*/ 0 60000 65536"/>
                  <a:gd name="T18" fmla="*/ 0 w 49"/>
                  <a:gd name="T19" fmla="*/ 0 h 99"/>
                  <a:gd name="T20" fmla="*/ 49 w 49"/>
                  <a:gd name="T21" fmla="*/ 99 h 99"/>
                </a:gdLst>
                <a:ahLst/>
                <a:cxnLst>
                  <a:cxn ang="T12">
                    <a:pos x="T0" y="T1"/>
                  </a:cxn>
                  <a:cxn ang="T13">
                    <a:pos x="T2" y="T3"/>
                  </a:cxn>
                  <a:cxn ang="T14">
                    <a:pos x="T4" y="T5"/>
                  </a:cxn>
                  <a:cxn ang="T15">
                    <a:pos x="T6" y="T7"/>
                  </a:cxn>
                  <a:cxn ang="T16">
                    <a:pos x="T8" y="T9"/>
                  </a:cxn>
                  <a:cxn ang="T17">
                    <a:pos x="T10" y="T11"/>
                  </a:cxn>
                </a:cxnLst>
                <a:rect l="T18" t="T19" r="T20" b="T21"/>
                <a:pathLst>
                  <a:path w="49" h="99">
                    <a:moveTo>
                      <a:pt x="36" y="0"/>
                    </a:moveTo>
                    <a:lnTo>
                      <a:pt x="0" y="57"/>
                    </a:lnTo>
                    <a:lnTo>
                      <a:pt x="3" y="99"/>
                    </a:lnTo>
                    <a:lnTo>
                      <a:pt x="49" y="29"/>
                    </a:lnTo>
                    <a:lnTo>
                      <a:pt x="36" y="0"/>
                    </a:lnTo>
                    <a:close/>
                  </a:path>
                </a:pathLst>
              </a:custGeom>
              <a:solidFill>
                <a:srgbClr val="000000"/>
              </a:solidFill>
              <a:ln w="9525">
                <a:noFill/>
                <a:round/>
                <a:headEnd/>
                <a:tailEnd/>
              </a:ln>
            </p:spPr>
            <p:txBody>
              <a:bodyPr/>
              <a:lstStyle/>
              <a:p>
                <a:endParaRPr lang="en-US"/>
              </a:p>
            </p:txBody>
          </p:sp>
          <p:sp>
            <p:nvSpPr>
              <p:cNvPr id="14401" name="Freeform 579"/>
              <p:cNvSpPr>
                <a:spLocks/>
              </p:cNvSpPr>
              <p:nvPr/>
            </p:nvSpPr>
            <p:spPr bwMode="auto">
              <a:xfrm>
                <a:off x="3021" y="1249"/>
                <a:ext cx="86" cy="107"/>
              </a:xfrm>
              <a:custGeom>
                <a:avLst/>
                <a:gdLst>
                  <a:gd name="T0" fmla="*/ 177 w 343"/>
                  <a:gd name="T1" fmla="*/ 0 h 428"/>
                  <a:gd name="T2" fmla="*/ 129 w 343"/>
                  <a:gd name="T3" fmla="*/ 11 h 428"/>
                  <a:gd name="T4" fmla="*/ 95 w 343"/>
                  <a:gd name="T5" fmla="*/ 30 h 428"/>
                  <a:gd name="T6" fmla="*/ 65 w 343"/>
                  <a:gd name="T7" fmla="*/ 57 h 428"/>
                  <a:gd name="T8" fmla="*/ 33 w 343"/>
                  <a:gd name="T9" fmla="*/ 100 h 428"/>
                  <a:gd name="T10" fmla="*/ 12 w 343"/>
                  <a:gd name="T11" fmla="*/ 165 h 428"/>
                  <a:gd name="T12" fmla="*/ 0 w 343"/>
                  <a:gd name="T13" fmla="*/ 248 h 428"/>
                  <a:gd name="T14" fmla="*/ 6 w 343"/>
                  <a:gd name="T15" fmla="*/ 310 h 428"/>
                  <a:gd name="T16" fmla="*/ 28 w 343"/>
                  <a:gd name="T17" fmla="*/ 359 h 428"/>
                  <a:gd name="T18" fmla="*/ 68 w 343"/>
                  <a:gd name="T19" fmla="*/ 399 h 428"/>
                  <a:gd name="T20" fmla="*/ 117 w 343"/>
                  <a:gd name="T21" fmla="*/ 428 h 428"/>
                  <a:gd name="T22" fmla="*/ 178 w 343"/>
                  <a:gd name="T23" fmla="*/ 428 h 428"/>
                  <a:gd name="T24" fmla="*/ 231 w 343"/>
                  <a:gd name="T25" fmla="*/ 412 h 428"/>
                  <a:gd name="T26" fmla="*/ 264 w 343"/>
                  <a:gd name="T27" fmla="*/ 384 h 428"/>
                  <a:gd name="T28" fmla="*/ 298 w 343"/>
                  <a:gd name="T29" fmla="*/ 339 h 428"/>
                  <a:gd name="T30" fmla="*/ 326 w 343"/>
                  <a:gd name="T31" fmla="*/ 279 h 428"/>
                  <a:gd name="T32" fmla="*/ 342 w 343"/>
                  <a:gd name="T33" fmla="*/ 222 h 428"/>
                  <a:gd name="T34" fmla="*/ 343 w 343"/>
                  <a:gd name="T35" fmla="*/ 165 h 428"/>
                  <a:gd name="T36" fmla="*/ 338 w 343"/>
                  <a:gd name="T37" fmla="*/ 113 h 428"/>
                  <a:gd name="T38" fmla="*/ 312 w 343"/>
                  <a:gd name="T39" fmla="*/ 62 h 428"/>
                  <a:gd name="T40" fmla="*/ 278 w 343"/>
                  <a:gd name="T41" fmla="*/ 46 h 428"/>
                  <a:gd name="T42" fmla="*/ 295 w 343"/>
                  <a:gd name="T43" fmla="*/ 74 h 428"/>
                  <a:gd name="T44" fmla="*/ 314 w 343"/>
                  <a:gd name="T45" fmla="*/ 117 h 428"/>
                  <a:gd name="T46" fmla="*/ 314 w 343"/>
                  <a:gd name="T47" fmla="*/ 148 h 428"/>
                  <a:gd name="T48" fmla="*/ 304 w 343"/>
                  <a:gd name="T49" fmla="*/ 160 h 428"/>
                  <a:gd name="T50" fmla="*/ 294 w 343"/>
                  <a:gd name="T51" fmla="*/ 130 h 428"/>
                  <a:gd name="T52" fmla="*/ 268 w 343"/>
                  <a:gd name="T53" fmla="*/ 98 h 428"/>
                  <a:gd name="T54" fmla="*/ 242 w 343"/>
                  <a:gd name="T55" fmla="*/ 94 h 428"/>
                  <a:gd name="T56" fmla="*/ 207 w 343"/>
                  <a:gd name="T57" fmla="*/ 98 h 428"/>
                  <a:gd name="T58" fmla="*/ 192 w 343"/>
                  <a:gd name="T59" fmla="*/ 112 h 428"/>
                  <a:gd name="T60" fmla="*/ 183 w 343"/>
                  <a:gd name="T61" fmla="*/ 138 h 428"/>
                  <a:gd name="T62" fmla="*/ 220 w 343"/>
                  <a:gd name="T63" fmla="*/ 126 h 428"/>
                  <a:gd name="T64" fmla="*/ 254 w 343"/>
                  <a:gd name="T65" fmla="*/ 135 h 428"/>
                  <a:gd name="T66" fmla="*/ 280 w 343"/>
                  <a:gd name="T67" fmla="*/ 165 h 428"/>
                  <a:gd name="T68" fmla="*/ 283 w 343"/>
                  <a:gd name="T69" fmla="*/ 219 h 428"/>
                  <a:gd name="T70" fmla="*/ 270 w 343"/>
                  <a:gd name="T71" fmla="*/ 262 h 428"/>
                  <a:gd name="T72" fmla="*/ 244 w 343"/>
                  <a:gd name="T73" fmla="*/ 298 h 428"/>
                  <a:gd name="T74" fmla="*/ 209 w 343"/>
                  <a:gd name="T75" fmla="*/ 323 h 428"/>
                  <a:gd name="T76" fmla="*/ 175 w 343"/>
                  <a:gd name="T77" fmla="*/ 326 h 428"/>
                  <a:gd name="T78" fmla="*/ 144 w 343"/>
                  <a:gd name="T79" fmla="*/ 303 h 428"/>
                  <a:gd name="T80" fmla="*/ 131 w 343"/>
                  <a:gd name="T81" fmla="*/ 267 h 428"/>
                  <a:gd name="T82" fmla="*/ 136 w 343"/>
                  <a:gd name="T83" fmla="*/ 215 h 428"/>
                  <a:gd name="T84" fmla="*/ 148 w 343"/>
                  <a:gd name="T85" fmla="*/ 188 h 428"/>
                  <a:gd name="T86" fmla="*/ 129 w 343"/>
                  <a:gd name="T87" fmla="*/ 201 h 428"/>
                  <a:gd name="T88" fmla="*/ 116 w 343"/>
                  <a:gd name="T89" fmla="*/ 249 h 428"/>
                  <a:gd name="T90" fmla="*/ 110 w 343"/>
                  <a:gd name="T91" fmla="*/ 283 h 428"/>
                  <a:gd name="T92" fmla="*/ 92 w 343"/>
                  <a:gd name="T93" fmla="*/ 305 h 428"/>
                  <a:gd name="T94" fmla="*/ 30 w 343"/>
                  <a:gd name="T95" fmla="*/ 303 h 428"/>
                  <a:gd name="T96" fmla="*/ 18 w 343"/>
                  <a:gd name="T97" fmla="*/ 255 h 428"/>
                  <a:gd name="T98" fmla="*/ 18 w 343"/>
                  <a:gd name="T99" fmla="*/ 211 h 428"/>
                  <a:gd name="T100" fmla="*/ 31 w 343"/>
                  <a:gd name="T101" fmla="*/ 140 h 428"/>
                  <a:gd name="T102" fmla="*/ 59 w 343"/>
                  <a:gd name="T103" fmla="*/ 87 h 428"/>
                  <a:gd name="T104" fmla="*/ 100 w 343"/>
                  <a:gd name="T105" fmla="*/ 42 h 428"/>
                  <a:gd name="T106" fmla="*/ 145 w 343"/>
                  <a:gd name="T107" fmla="*/ 18 h 428"/>
                  <a:gd name="T108" fmla="*/ 177 w 343"/>
                  <a:gd name="T109" fmla="*/ 0 h 428"/>
                  <a:gd name="T110" fmla="*/ 177 w 343"/>
                  <a:gd name="T111" fmla="*/ 0 h 42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43"/>
                  <a:gd name="T169" fmla="*/ 0 h 428"/>
                  <a:gd name="T170" fmla="*/ 343 w 343"/>
                  <a:gd name="T171" fmla="*/ 428 h 42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43" h="428">
                    <a:moveTo>
                      <a:pt x="177" y="0"/>
                    </a:moveTo>
                    <a:lnTo>
                      <a:pt x="129" y="11"/>
                    </a:lnTo>
                    <a:lnTo>
                      <a:pt x="95" y="30"/>
                    </a:lnTo>
                    <a:lnTo>
                      <a:pt x="65" y="57"/>
                    </a:lnTo>
                    <a:lnTo>
                      <a:pt x="33" y="100"/>
                    </a:lnTo>
                    <a:lnTo>
                      <a:pt x="12" y="165"/>
                    </a:lnTo>
                    <a:lnTo>
                      <a:pt x="0" y="248"/>
                    </a:lnTo>
                    <a:lnTo>
                      <a:pt x="6" y="310"/>
                    </a:lnTo>
                    <a:lnTo>
                      <a:pt x="28" y="359"/>
                    </a:lnTo>
                    <a:lnTo>
                      <a:pt x="68" y="399"/>
                    </a:lnTo>
                    <a:lnTo>
                      <a:pt x="117" y="428"/>
                    </a:lnTo>
                    <a:lnTo>
                      <a:pt x="178" y="428"/>
                    </a:lnTo>
                    <a:lnTo>
                      <a:pt x="231" y="412"/>
                    </a:lnTo>
                    <a:lnTo>
                      <a:pt x="264" y="384"/>
                    </a:lnTo>
                    <a:lnTo>
                      <a:pt x="298" y="339"/>
                    </a:lnTo>
                    <a:lnTo>
                      <a:pt x="326" y="279"/>
                    </a:lnTo>
                    <a:lnTo>
                      <a:pt x="342" y="222"/>
                    </a:lnTo>
                    <a:lnTo>
                      <a:pt x="343" y="165"/>
                    </a:lnTo>
                    <a:lnTo>
                      <a:pt x="338" y="113"/>
                    </a:lnTo>
                    <a:lnTo>
                      <a:pt x="312" y="62"/>
                    </a:lnTo>
                    <a:lnTo>
                      <a:pt x="278" y="46"/>
                    </a:lnTo>
                    <a:lnTo>
                      <a:pt x="295" y="74"/>
                    </a:lnTo>
                    <a:lnTo>
                      <a:pt x="314" y="117"/>
                    </a:lnTo>
                    <a:lnTo>
                      <a:pt x="314" y="148"/>
                    </a:lnTo>
                    <a:lnTo>
                      <a:pt x="304" y="160"/>
                    </a:lnTo>
                    <a:lnTo>
                      <a:pt x="294" y="130"/>
                    </a:lnTo>
                    <a:lnTo>
                      <a:pt x="268" y="98"/>
                    </a:lnTo>
                    <a:lnTo>
                      <a:pt x="242" y="94"/>
                    </a:lnTo>
                    <a:lnTo>
                      <a:pt x="207" y="98"/>
                    </a:lnTo>
                    <a:lnTo>
                      <a:pt x="192" y="112"/>
                    </a:lnTo>
                    <a:lnTo>
                      <a:pt x="183" y="138"/>
                    </a:lnTo>
                    <a:lnTo>
                      <a:pt x="220" y="126"/>
                    </a:lnTo>
                    <a:lnTo>
                      <a:pt x="254" y="135"/>
                    </a:lnTo>
                    <a:lnTo>
                      <a:pt x="280" y="165"/>
                    </a:lnTo>
                    <a:lnTo>
                      <a:pt x="283" y="219"/>
                    </a:lnTo>
                    <a:lnTo>
                      <a:pt x="270" y="262"/>
                    </a:lnTo>
                    <a:lnTo>
                      <a:pt x="244" y="298"/>
                    </a:lnTo>
                    <a:lnTo>
                      <a:pt x="209" y="323"/>
                    </a:lnTo>
                    <a:lnTo>
                      <a:pt x="175" y="326"/>
                    </a:lnTo>
                    <a:lnTo>
                      <a:pt x="144" y="303"/>
                    </a:lnTo>
                    <a:lnTo>
                      <a:pt x="131" y="267"/>
                    </a:lnTo>
                    <a:lnTo>
                      <a:pt x="136" y="215"/>
                    </a:lnTo>
                    <a:lnTo>
                      <a:pt x="148" y="188"/>
                    </a:lnTo>
                    <a:lnTo>
                      <a:pt x="129" y="201"/>
                    </a:lnTo>
                    <a:lnTo>
                      <a:pt x="116" y="249"/>
                    </a:lnTo>
                    <a:lnTo>
                      <a:pt x="110" y="283"/>
                    </a:lnTo>
                    <a:lnTo>
                      <a:pt x="92" y="305"/>
                    </a:lnTo>
                    <a:lnTo>
                      <a:pt x="30" y="303"/>
                    </a:lnTo>
                    <a:lnTo>
                      <a:pt x="18" y="255"/>
                    </a:lnTo>
                    <a:lnTo>
                      <a:pt x="18" y="211"/>
                    </a:lnTo>
                    <a:lnTo>
                      <a:pt x="31" y="140"/>
                    </a:lnTo>
                    <a:lnTo>
                      <a:pt x="59" y="87"/>
                    </a:lnTo>
                    <a:lnTo>
                      <a:pt x="100" y="42"/>
                    </a:lnTo>
                    <a:lnTo>
                      <a:pt x="145" y="18"/>
                    </a:lnTo>
                    <a:lnTo>
                      <a:pt x="177" y="0"/>
                    </a:lnTo>
                    <a:close/>
                  </a:path>
                </a:pathLst>
              </a:custGeom>
              <a:solidFill>
                <a:srgbClr val="000000"/>
              </a:solidFill>
              <a:ln w="9525">
                <a:noFill/>
                <a:round/>
                <a:headEnd/>
                <a:tailEnd/>
              </a:ln>
            </p:spPr>
            <p:txBody>
              <a:bodyPr/>
              <a:lstStyle/>
              <a:p>
                <a:endParaRPr lang="en-US"/>
              </a:p>
            </p:txBody>
          </p:sp>
          <p:sp>
            <p:nvSpPr>
              <p:cNvPr id="14402" name="Freeform 580"/>
              <p:cNvSpPr>
                <a:spLocks/>
              </p:cNvSpPr>
              <p:nvPr/>
            </p:nvSpPr>
            <p:spPr bwMode="auto">
              <a:xfrm>
                <a:off x="3038" y="1249"/>
                <a:ext cx="66" cy="80"/>
              </a:xfrm>
              <a:custGeom>
                <a:avLst/>
                <a:gdLst>
                  <a:gd name="T0" fmla="*/ 59 w 266"/>
                  <a:gd name="T1" fmla="*/ 305 h 322"/>
                  <a:gd name="T2" fmla="*/ 34 w 266"/>
                  <a:gd name="T3" fmla="*/ 260 h 322"/>
                  <a:gd name="T4" fmla="*/ 31 w 266"/>
                  <a:gd name="T5" fmla="*/ 211 h 322"/>
                  <a:gd name="T6" fmla="*/ 36 w 266"/>
                  <a:gd name="T7" fmla="*/ 170 h 322"/>
                  <a:gd name="T8" fmla="*/ 51 w 266"/>
                  <a:gd name="T9" fmla="*/ 128 h 322"/>
                  <a:gd name="T10" fmla="*/ 71 w 266"/>
                  <a:gd name="T11" fmla="*/ 88 h 322"/>
                  <a:gd name="T12" fmla="*/ 103 w 266"/>
                  <a:gd name="T13" fmla="*/ 60 h 322"/>
                  <a:gd name="T14" fmla="*/ 142 w 266"/>
                  <a:gd name="T15" fmla="*/ 39 h 322"/>
                  <a:gd name="T16" fmla="*/ 185 w 266"/>
                  <a:gd name="T17" fmla="*/ 38 h 322"/>
                  <a:gd name="T18" fmla="*/ 225 w 266"/>
                  <a:gd name="T19" fmla="*/ 64 h 322"/>
                  <a:gd name="T20" fmla="*/ 266 w 266"/>
                  <a:gd name="T21" fmla="*/ 105 h 322"/>
                  <a:gd name="T22" fmla="*/ 248 w 266"/>
                  <a:gd name="T23" fmla="*/ 66 h 322"/>
                  <a:gd name="T24" fmla="*/ 221 w 266"/>
                  <a:gd name="T25" fmla="*/ 36 h 322"/>
                  <a:gd name="T26" fmla="*/ 190 w 266"/>
                  <a:gd name="T27" fmla="*/ 12 h 322"/>
                  <a:gd name="T28" fmla="*/ 155 w 266"/>
                  <a:gd name="T29" fmla="*/ 3 h 322"/>
                  <a:gd name="T30" fmla="*/ 117 w 266"/>
                  <a:gd name="T31" fmla="*/ 0 h 322"/>
                  <a:gd name="T32" fmla="*/ 44 w 266"/>
                  <a:gd name="T33" fmla="*/ 27 h 322"/>
                  <a:gd name="T34" fmla="*/ 102 w 266"/>
                  <a:gd name="T35" fmla="*/ 17 h 322"/>
                  <a:gd name="T36" fmla="*/ 157 w 266"/>
                  <a:gd name="T37" fmla="*/ 19 h 322"/>
                  <a:gd name="T38" fmla="*/ 129 w 266"/>
                  <a:gd name="T39" fmla="*/ 31 h 322"/>
                  <a:gd name="T40" fmla="*/ 98 w 266"/>
                  <a:gd name="T41" fmla="*/ 44 h 322"/>
                  <a:gd name="T42" fmla="*/ 66 w 266"/>
                  <a:gd name="T43" fmla="*/ 72 h 322"/>
                  <a:gd name="T44" fmla="*/ 42 w 266"/>
                  <a:gd name="T45" fmla="*/ 105 h 322"/>
                  <a:gd name="T46" fmla="*/ 21 w 266"/>
                  <a:gd name="T47" fmla="*/ 146 h 322"/>
                  <a:gd name="T48" fmla="*/ 8 w 266"/>
                  <a:gd name="T49" fmla="*/ 195 h 322"/>
                  <a:gd name="T50" fmla="*/ 0 w 266"/>
                  <a:gd name="T51" fmla="*/ 258 h 322"/>
                  <a:gd name="T52" fmla="*/ 5 w 266"/>
                  <a:gd name="T53" fmla="*/ 322 h 322"/>
                  <a:gd name="T54" fmla="*/ 59 w 266"/>
                  <a:gd name="T55" fmla="*/ 305 h 322"/>
                  <a:gd name="T56" fmla="*/ 59 w 266"/>
                  <a:gd name="T57" fmla="*/ 305 h 3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66"/>
                  <a:gd name="T88" fmla="*/ 0 h 322"/>
                  <a:gd name="T89" fmla="*/ 266 w 266"/>
                  <a:gd name="T90" fmla="*/ 322 h 3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66" h="322">
                    <a:moveTo>
                      <a:pt x="59" y="305"/>
                    </a:moveTo>
                    <a:lnTo>
                      <a:pt x="34" y="260"/>
                    </a:lnTo>
                    <a:lnTo>
                      <a:pt x="31" y="211"/>
                    </a:lnTo>
                    <a:lnTo>
                      <a:pt x="36" y="170"/>
                    </a:lnTo>
                    <a:lnTo>
                      <a:pt x="51" y="128"/>
                    </a:lnTo>
                    <a:lnTo>
                      <a:pt x="71" y="88"/>
                    </a:lnTo>
                    <a:lnTo>
                      <a:pt x="103" y="60"/>
                    </a:lnTo>
                    <a:lnTo>
                      <a:pt x="142" y="39"/>
                    </a:lnTo>
                    <a:lnTo>
                      <a:pt x="185" y="38"/>
                    </a:lnTo>
                    <a:lnTo>
                      <a:pt x="225" y="64"/>
                    </a:lnTo>
                    <a:lnTo>
                      <a:pt x="266" y="105"/>
                    </a:lnTo>
                    <a:lnTo>
                      <a:pt x="248" y="66"/>
                    </a:lnTo>
                    <a:lnTo>
                      <a:pt x="221" y="36"/>
                    </a:lnTo>
                    <a:lnTo>
                      <a:pt x="190" y="12"/>
                    </a:lnTo>
                    <a:lnTo>
                      <a:pt x="155" y="3"/>
                    </a:lnTo>
                    <a:lnTo>
                      <a:pt x="117" y="0"/>
                    </a:lnTo>
                    <a:lnTo>
                      <a:pt x="44" y="27"/>
                    </a:lnTo>
                    <a:lnTo>
                      <a:pt x="102" y="17"/>
                    </a:lnTo>
                    <a:lnTo>
                      <a:pt x="157" y="19"/>
                    </a:lnTo>
                    <a:lnTo>
                      <a:pt x="129" y="31"/>
                    </a:lnTo>
                    <a:lnTo>
                      <a:pt x="98" y="44"/>
                    </a:lnTo>
                    <a:lnTo>
                      <a:pt x="66" y="72"/>
                    </a:lnTo>
                    <a:lnTo>
                      <a:pt x="42" y="105"/>
                    </a:lnTo>
                    <a:lnTo>
                      <a:pt x="21" y="146"/>
                    </a:lnTo>
                    <a:lnTo>
                      <a:pt x="8" y="195"/>
                    </a:lnTo>
                    <a:lnTo>
                      <a:pt x="0" y="258"/>
                    </a:lnTo>
                    <a:lnTo>
                      <a:pt x="5" y="322"/>
                    </a:lnTo>
                    <a:lnTo>
                      <a:pt x="59" y="305"/>
                    </a:lnTo>
                    <a:close/>
                  </a:path>
                </a:pathLst>
              </a:custGeom>
              <a:solidFill>
                <a:srgbClr val="000000"/>
              </a:solidFill>
              <a:ln w="9525">
                <a:noFill/>
                <a:round/>
                <a:headEnd/>
                <a:tailEnd/>
              </a:ln>
            </p:spPr>
            <p:txBody>
              <a:bodyPr/>
              <a:lstStyle/>
              <a:p>
                <a:endParaRPr lang="en-US"/>
              </a:p>
            </p:txBody>
          </p:sp>
          <p:sp>
            <p:nvSpPr>
              <p:cNvPr id="14403" name="Freeform 581"/>
              <p:cNvSpPr>
                <a:spLocks/>
              </p:cNvSpPr>
              <p:nvPr/>
            </p:nvSpPr>
            <p:spPr bwMode="auto">
              <a:xfrm>
                <a:off x="3052" y="1274"/>
                <a:ext cx="24" cy="38"/>
              </a:xfrm>
              <a:custGeom>
                <a:avLst/>
                <a:gdLst>
                  <a:gd name="T0" fmla="*/ 0 w 96"/>
                  <a:gd name="T1" fmla="*/ 124 h 152"/>
                  <a:gd name="T2" fmla="*/ 8 w 96"/>
                  <a:gd name="T3" fmla="*/ 89 h 152"/>
                  <a:gd name="T4" fmla="*/ 25 w 96"/>
                  <a:gd name="T5" fmla="*/ 53 h 152"/>
                  <a:gd name="T6" fmla="*/ 44 w 96"/>
                  <a:gd name="T7" fmla="*/ 30 h 152"/>
                  <a:gd name="T8" fmla="*/ 72 w 96"/>
                  <a:gd name="T9" fmla="*/ 6 h 152"/>
                  <a:gd name="T10" fmla="*/ 96 w 96"/>
                  <a:gd name="T11" fmla="*/ 0 h 152"/>
                  <a:gd name="T12" fmla="*/ 89 w 96"/>
                  <a:gd name="T13" fmla="*/ 19 h 152"/>
                  <a:gd name="T14" fmla="*/ 55 w 96"/>
                  <a:gd name="T15" fmla="*/ 44 h 152"/>
                  <a:gd name="T16" fmla="*/ 34 w 96"/>
                  <a:gd name="T17" fmla="*/ 73 h 152"/>
                  <a:gd name="T18" fmla="*/ 17 w 96"/>
                  <a:gd name="T19" fmla="*/ 106 h 152"/>
                  <a:gd name="T20" fmla="*/ 1 w 96"/>
                  <a:gd name="T21" fmla="*/ 152 h 152"/>
                  <a:gd name="T22" fmla="*/ 0 w 96"/>
                  <a:gd name="T23" fmla="*/ 124 h 152"/>
                  <a:gd name="T24" fmla="*/ 0 w 96"/>
                  <a:gd name="T25" fmla="*/ 12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6"/>
                  <a:gd name="T40" fmla="*/ 0 h 152"/>
                  <a:gd name="T41" fmla="*/ 96 w 96"/>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6" h="152">
                    <a:moveTo>
                      <a:pt x="0" y="124"/>
                    </a:moveTo>
                    <a:lnTo>
                      <a:pt x="8" y="89"/>
                    </a:lnTo>
                    <a:lnTo>
                      <a:pt x="25" y="53"/>
                    </a:lnTo>
                    <a:lnTo>
                      <a:pt x="44" y="30"/>
                    </a:lnTo>
                    <a:lnTo>
                      <a:pt x="72" y="6"/>
                    </a:lnTo>
                    <a:lnTo>
                      <a:pt x="96" y="0"/>
                    </a:lnTo>
                    <a:lnTo>
                      <a:pt x="89" y="19"/>
                    </a:lnTo>
                    <a:lnTo>
                      <a:pt x="55" y="44"/>
                    </a:lnTo>
                    <a:lnTo>
                      <a:pt x="34" y="73"/>
                    </a:lnTo>
                    <a:lnTo>
                      <a:pt x="17" y="106"/>
                    </a:lnTo>
                    <a:lnTo>
                      <a:pt x="1" y="152"/>
                    </a:lnTo>
                    <a:lnTo>
                      <a:pt x="0" y="124"/>
                    </a:lnTo>
                    <a:close/>
                  </a:path>
                </a:pathLst>
              </a:custGeom>
              <a:solidFill>
                <a:srgbClr val="000000"/>
              </a:solidFill>
              <a:ln w="9525">
                <a:noFill/>
                <a:round/>
                <a:headEnd/>
                <a:tailEnd/>
              </a:ln>
            </p:spPr>
            <p:txBody>
              <a:bodyPr/>
              <a:lstStyle/>
              <a:p>
                <a:endParaRPr lang="en-US"/>
              </a:p>
            </p:txBody>
          </p:sp>
          <p:sp>
            <p:nvSpPr>
              <p:cNvPr id="14404" name="Freeform 582"/>
              <p:cNvSpPr>
                <a:spLocks/>
              </p:cNvSpPr>
              <p:nvPr/>
            </p:nvSpPr>
            <p:spPr bwMode="auto">
              <a:xfrm>
                <a:off x="3026" y="1291"/>
                <a:ext cx="8" cy="40"/>
              </a:xfrm>
              <a:custGeom>
                <a:avLst/>
                <a:gdLst>
                  <a:gd name="T0" fmla="*/ 0 w 33"/>
                  <a:gd name="T1" fmla="*/ 134 h 161"/>
                  <a:gd name="T2" fmla="*/ 4 w 33"/>
                  <a:gd name="T3" fmla="*/ 76 h 161"/>
                  <a:gd name="T4" fmla="*/ 9 w 33"/>
                  <a:gd name="T5" fmla="*/ 39 h 161"/>
                  <a:gd name="T6" fmla="*/ 21 w 33"/>
                  <a:gd name="T7" fmla="*/ 0 h 161"/>
                  <a:gd name="T8" fmla="*/ 16 w 33"/>
                  <a:gd name="T9" fmla="*/ 61 h 161"/>
                  <a:gd name="T10" fmla="*/ 17 w 33"/>
                  <a:gd name="T11" fmla="*/ 94 h 161"/>
                  <a:gd name="T12" fmla="*/ 33 w 33"/>
                  <a:gd name="T13" fmla="*/ 161 h 161"/>
                  <a:gd name="T14" fmla="*/ 0 w 33"/>
                  <a:gd name="T15" fmla="*/ 134 h 161"/>
                  <a:gd name="T16" fmla="*/ 0 w 33"/>
                  <a:gd name="T17" fmla="*/ 134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161"/>
                  <a:gd name="T29" fmla="*/ 33 w 3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161">
                    <a:moveTo>
                      <a:pt x="0" y="134"/>
                    </a:moveTo>
                    <a:lnTo>
                      <a:pt x="4" y="76"/>
                    </a:lnTo>
                    <a:lnTo>
                      <a:pt x="9" y="39"/>
                    </a:lnTo>
                    <a:lnTo>
                      <a:pt x="21" y="0"/>
                    </a:lnTo>
                    <a:lnTo>
                      <a:pt x="16" y="61"/>
                    </a:lnTo>
                    <a:lnTo>
                      <a:pt x="17" y="94"/>
                    </a:lnTo>
                    <a:lnTo>
                      <a:pt x="33" y="161"/>
                    </a:lnTo>
                    <a:lnTo>
                      <a:pt x="0" y="134"/>
                    </a:lnTo>
                    <a:close/>
                  </a:path>
                </a:pathLst>
              </a:custGeom>
              <a:solidFill>
                <a:srgbClr val="000000"/>
              </a:solidFill>
              <a:ln w="9525">
                <a:noFill/>
                <a:round/>
                <a:headEnd/>
                <a:tailEnd/>
              </a:ln>
            </p:spPr>
            <p:txBody>
              <a:bodyPr/>
              <a:lstStyle/>
              <a:p>
                <a:endParaRPr lang="en-US"/>
              </a:p>
            </p:txBody>
          </p:sp>
          <p:sp>
            <p:nvSpPr>
              <p:cNvPr id="14405" name="Freeform 583"/>
              <p:cNvSpPr>
                <a:spLocks/>
              </p:cNvSpPr>
              <p:nvPr/>
            </p:nvSpPr>
            <p:spPr bwMode="auto">
              <a:xfrm>
                <a:off x="3032" y="1291"/>
                <a:ext cx="8" cy="40"/>
              </a:xfrm>
              <a:custGeom>
                <a:avLst/>
                <a:gdLst>
                  <a:gd name="T0" fmla="*/ 2 w 34"/>
                  <a:gd name="T1" fmla="*/ 152 h 160"/>
                  <a:gd name="T2" fmla="*/ 0 w 34"/>
                  <a:gd name="T3" fmla="*/ 105 h 160"/>
                  <a:gd name="T4" fmla="*/ 2 w 34"/>
                  <a:gd name="T5" fmla="*/ 61 h 160"/>
                  <a:gd name="T6" fmla="*/ 17 w 34"/>
                  <a:gd name="T7" fmla="*/ 0 h 160"/>
                  <a:gd name="T8" fmla="*/ 14 w 34"/>
                  <a:gd name="T9" fmla="*/ 67 h 160"/>
                  <a:gd name="T10" fmla="*/ 14 w 34"/>
                  <a:gd name="T11" fmla="*/ 105 h 160"/>
                  <a:gd name="T12" fmla="*/ 34 w 34"/>
                  <a:gd name="T13" fmla="*/ 160 h 160"/>
                  <a:gd name="T14" fmla="*/ 2 w 34"/>
                  <a:gd name="T15" fmla="*/ 152 h 160"/>
                  <a:gd name="T16" fmla="*/ 2 w 34"/>
                  <a:gd name="T17" fmla="*/ 152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4"/>
                  <a:gd name="T28" fmla="*/ 0 h 160"/>
                  <a:gd name="T29" fmla="*/ 34 w 34"/>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4" h="160">
                    <a:moveTo>
                      <a:pt x="2" y="152"/>
                    </a:moveTo>
                    <a:lnTo>
                      <a:pt x="0" y="105"/>
                    </a:lnTo>
                    <a:lnTo>
                      <a:pt x="2" y="61"/>
                    </a:lnTo>
                    <a:lnTo>
                      <a:pt x="17" y="0"/>
                    </a:lnTo>
                    <a:lnTo>
                      <a:pt x="14" y="67"/>
                    </a:lnTo>
                    <a:lnTo>
                      <a:pt x="14" y="105"/>
                    </a:lnTo>
                    <a:lnTo>
                      <a:pt x="34" y="160"/>
                    </a:lnTo>
                    <a:lnTo>
                      <a:pt x="2" y="152"/>
                    </a:lnTo>
                    <a:close/>
                  </a:path>
                </a:pathLst>
              </a:custGeom>
              <a:solidFill>
                <a:srgbClr val="000000"/>
              </a:solidFill>
              <a:ln w="9525">
                <a:noFill/>
                <a:round/>
                <a:headEnd/>
                <a:tailEnd/>
              </a:ln>
            </p:spPr>
            <p:txBody>
              <a:bodyPr/>
              <a:lstStyle/>
              <a:p>
                <a:endParaRPr lang="en-US"/>
              </a:p>
            </p:txBody>
          </p:sp>
          <p:sp>
            <p:nvSpPr>
              <p:cNvPr id="14406" name="Freeform 584"/>
              <p:cNvSpPr>
                <a:spLocks/>
              </p:cNvSpPr>
              <p:nvPr/>
            </p:nvSpPr>
            <p:spPr bwMode="auto">
              <a:xfrm>
                <a:off x="2981" y="870"/>
                <a:ext cx="31" cy="101"/>
              </a:xfrm>
              <a:custGeom>
                <a:avLst/>
                <a:gdLst>
                  <a:gd name="T0" fmla="*/ 125 w 125"/>
                  <a:gd name="T1" fmla="*/ 0 h 406"/>
                  <a:gd name="T2" fmla="*/ 61 w 125"/>
                  <a:gd name="T3" fmla="*/ 79 h 406"/>
                  <a:gd name="T4" fmla="*/ 23 w 125"/>
                  <a:gd name="T5" fmla="*/ 131 h 406"/>
                  <a:gd name="T6" fmla="*/ 4 w 125"/>
                  <a:gd name="T7" fmla="*/ 188 h 406"/>
                  <a:gd name="T8" fmla="*/ 0 w 125"/>
                  <a:gd name="T9" fmla="*/ 401 h 406"/>
                  <a:gd name="T10" fmla="*/ 11 w 125"/>
                  <a:gd name="T11" fmla="*/ 406 h 406"/>
                  <a:gd name="T12" fmla="*/ 13 w 125"/>
                  <a:gd name="T13" fmla="*/ 191 h 406"/>
                  <a:gd name="T14" fmla="*/ 35 w 125"/>
                  <a:gd name="T15" fmla="*/ 134 h 406"/>
                  <a:gd name="T16" fmla="*/ 72 w 125"/>
                  <a:gd name="T17" fmla="*/ 80 h 406"/>
                  <a:gd name="T18" fmla="*/ 125 w 125"/>
                  <a:gd name="T19" fmla="*/ 22 h 406"/>
                  <a:gd name="T20" fmla="*/ 125 w 125"/>
                  <a:gd name="T21" fmla="*/ 0 h 406"/>
                  <a:gd name="T22" fmla="*/ 125 w 125"/>
                  <a:gd name="T23" fmla="*/ 0 h 4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5"/>
                  <a:gd name="T37" fmla="*/ 0 h 406"/>
                  <a:gd name="T38" fmla="*/ 125 w 125"/>
                  <a:gd name="T39" fmla="*/ 406 h 4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5" h="406">
                    <a:moveTo>
                      <a:pt x="125" y="0"/>
                    </a:moveTo>
                    <a:lnTo>
                      <a:pt x="61" y="79"/>
                    </a:lnTo>
                    <a:lnTo>
                      <a:pt x="23" y="131"/>
                    </a:lnTo>
                    <a:lnTo>
                      <a:pt x="4" y="188"/>
                    </a:lnTo>
                    <a:lnTo>
                      <a:pt x="0" y="401"/>
                    </a:lnTo>
                    <a:lnTo>
                      <a:pt x="11" y="406"/>
                    </a:lnTo>
                    <a:lnTo>
                      <a:pt x="13" y="191"/>
                    </a:lnTo>
                    <a:lnTo>
                      <a:pt x="35" y="134"/>
                    </a:lnTo>
                    <a:lnTo>
                      <a:pt x="72" y="80"/>
                    </a:lnTo>
                    <a:lnTo>
                      <a:pt x="125" y="22"/>
                    </a:lnTo>
                    <a:lnTo>
                      <a:pt x="125" y="0"/>
                    </a:lnTo>
                    <a:close/>
                  </a:path>
                </a:pathLst>
              </a:custGeom>
              <a:solidFill>
                <a:srgbClr val="000000"/>
              </a:solidFill>
              <a:ln w="9525">
                <a:noFill/>
                <a:round/>
                <a:headEnd/>
                <a:tailEnd/>
              </a:ln>
            </p:spPr>
            <p:txBody>
              <a:bodyPr/>
              <a:lstStyle/>
              <a:p>
                <a:endParaRPr lang="en-US"/>
              </a:p>
            </p:txBody>
          </p:sp>
          <p:sp>
            <p:nvSpPr>
              <p:cNvPr id="14407" name="Freeform 585"/>
              <p:cNvSpPr>
                <a:spLocks/>
              </p:cNvSpPr>
              <p:nvPr/>
            </p:nvSpPr>
            <p:spPr bwMode="auto">
              <a:xfrm>
                <a:off x="2975" y="978"/>
                <a:ext cx="9" cy="238"/>
              </a:xfrm>
              <a:custGeom>
                <a:avLst/>
                <a:gdLst>
                  <a:gd name="T0" fmla="*/ 21 w 33"/>
                  <a:gd name="T1" fmla="*/ 0 h 952"/>
                  <a:gd name="T2" fmla="*/ 0 w 33"/>
                  <a:gd name="T3" fmla="*/ 944 h 952"/>
                  <a:gd name="T4" fmla="*/ 13 w 33"/>
                  <a:gd name="T5" fmla="*/ 952 h 952"/>
                  <a:gd name="T6" fmla="*/ 33 w 33"/>
                  <a:gd name="T7" fmla="*/ 1 h 952"/>
                  <a:gd name="T8" fmla="*/ 21 w 33"/>
                  <a:gd name="T9" fmla="*/ 0 h 952"/>
                  <a:gd name="T10" fmla="*/ 21 w 33"/>
                  <a:gd name="T11" fmla="*/ 0 h 952"/>
                  <a:gd name="T12" fmla="*/ 0 60000 65536"/>
                  <a:gd name="T13" fmla="*/ 0 60000 65536"/>
                  <a:gd name="T14" fmla="*/ 0 60000 65536"/>
                  <a:gd name="T15" fmla="*/ 0 60000 65536"/>
                  <a:gd name="T16" fmla="*/ 0 60000 65536"/>
                  <a:gd name="T17" fmla="*/ 0 60000 65536"/>
                  <a:gd name="T18" fmla="*/ 0 w 33"/>
                  <a:gd name="T19" fmla="*/ 0 h 952"/>
                  <a:gd name="T20" fmla="*/ 33 w 33"/>
                  <a:gd name="T21" fmla="*/ 952 h 952"/>
                </a:gdLst>
                <a:ahLst/>
                <a:cxnLst>
                  <a:cxn ang="T12">
                    <a:pos x="T0" y="T1"/>
                  </a:cxn>
                  <a:cxn ang="T13">
                    <a:pos x="T2" y="T3"/>
                  </a:cxn>
                  <a:cxn ang="T14">
                    <a:pos x="T4" y="T5"/>
                  </a:cxn>
                  <a:cxn ang="T15">
                    <a:pos x="T6" y="T7"/>
                  </a:cxn>
                  <a:cxn ang="T16">
                    <a:pos x="T8" y="T9"/>
                  </a:cxn>
                  <a:cxn ang="T17">
                    <a:pos x="T10" y="T11"/>
                  </a:cxn>
                </a:cxnLst>
                <a:rect l="T18" t="T19" r="T20" b="T21"/>
                <a:pathLst>
                  <a:path w="33" h="952">
                    <a:moveTo>
                      <a:pt x="21" y="0"/>
                    </a:moveTo>
                    <a:lnTo>
                      <a:pt x="0" y="944"/>
                    </a:lnTo>
                    <a:lnTo>
                      <a:pt x="13" y="952"/>
                    </a:lnTo>
                    <a:lnTo>
                      <a:pt x="33" y="1"/>
                    </a:lnTo>
                    <a:lnTo>
                      <a:pt x="21" y="0"/>
                    </a:lnTo>
                    <a:close/>
                  </a:path>
                </a:pathLst>
              </a:custGeom>
              <a:solidFill>
                <a:srgbClr val="000000"/>
              </a:solidFill>
              <a:ln w="9525">
                <a:noFill/>
                <a:round/>
                <a:headEnd/>
                <a:tailEnd/>
              </a:ln>
            </p:spPr>
            <p:txBody>
              <a:bodyPr/>
              <a:lstStyle/>
              <a:p>
                <a:endParaRPr lang="en-US"/>
              </a:p>
            </p:txBody>
          </p:sp>
          <p:sp>
            <p:nvSpPr>
              <p:cNvPr id="14408" name="Freeform 586"/>
              <p:cNvSpPr>
                <a:spLocks/>
              </p:cNvSpPr>
              <p:nvPr/>
            </p:nvSpPr>
            <p:spPr bwMode="auto">
              <a:xfrm>
                <a:off x="2881" y="1313"/>
                <a:ext cx="125" cy="59"/>
              </a:xfrm>
              <a:custGeom>
                <a:avLst/>
                <a:gdLst>
                  <a:gd name="T0" fmla="*/ 250 w 500"/>
                  <a:gd name="T1" fmla="*/ 0 h 238"/>
                  <a:gd name="T2" fmla="*/ 0 w 500"/>
                  <a:gd name="T3" fmla="*/ 75 h 238"/>
                  <a:gd name="T4" fmla="*/ 255 w 500"/>
                  <a:gd name="T5" fmla="*/ 15 h 238"/>
                  <a:gd name="T6" fmla="*/ 17 w 500"/>
                  <a:gd name="T7" fmla="*/ 89 h 238"/>
                  <a:gd name="T8" fmla="*/ 271 w 500"/>
                  <a:gd name="T9" fmla="*/ 30 h 238"/>
                  <a:gd name="T10" fmla="*/ 46 w 500"/>
                  <a:gd name="T11" fmla="*/ 109 h 238"/>
                  <a:gd name="T12" fmla="*/ 308 w 500"/>
                  <a:gd name="T13" fmla="*/ 48 h 238"/>
                  <a:gd name="T14" fmla="*/ 75 w 500"/>
                  <a:gd name="T15" fmla="*/ 126 h 238"/>
                  <a:gd name="T16" fmla="*/ 339 w 500"/>
                  <a:gd name="T17" fmla="*/ 64 h 238"/>
                  <a:gd name="T18" fmla="*/ 111 w 500"/>
                  <a:gd name="T19" fmla="*/ 145 h 238"/>
                  <a:gd name="T20" fmla="*/ 365 w 500"/>
                  <a:gd name="T21" fmla="*/ 78 h 238"/>
                  <a:gd name="T22" fmla="*/ 145 w 500"/>
                  <a:gd name="T23" fmla="*/ 162 h 238"/>
                  <a:gd name="T24" fmla="*/ 401 w 500"/>
                  <a:gd name="T25" fmla="*/ 94 h 238"/>
                  <a:gd name="T26" fmla="*/ 176 w 500"/>
                  <a:gd name="T27" fmla="*/ 183 h 238"/>
                  <a:gd name="T28" fmla="*/ 430 w 500"/>
                  <a:gd name="T29" fmla="*/ 112 h 238"/>
                  <a:gd name="T30" fmla="*/ 211 w 500"/>
                  <a:gd name="T31" fmla="*/ 200 h 238"/>
                  <a:gd name="T32" fmla="*/ 458 w 500"/>
                  <a:gd name="T33" fmla="*/ 129 h 238"/>
                  <a:gd name="T34" fmla="*/ 241 w 500"/>
                  <a:gd name="T35" fmla="*/ 221 h 238"/>
                  <a:gd name="T36" fmla="*/ 476 w 500"/>
                  <a:gd name="T37" fmla="*/ 146 h 238"/>
                  <a:gd name="T38" fmla="*/ 272 w 500"/>
                  <a:gd name="T39" fmla="*/ 238 h 238"/>
                  <a:gd name="T40" fmla="*/ 500 w 500"/>
                  <a:gd name="T41" fmla="*/ 162 h 238"/>
                  <a:gd name="T42" fmla="*/ 467 w 500"/>
                  <a:gd name="T43" fmla="*/ 111 h 238"/>
                  <a:gd name="T44" fmla="*/ 250 w 500"/>
                  <a:gd name="T45" fmla="*/ 0 h 238"/>
                  <a:gd name="T46" fmla="*/ 250 w 500"/>
                  <a:gd name="T47" fmla="*/ 0 h 23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00"/>
                  <a:gd name="T73" fmla="*/ 0 h 238"/>
                  <a:gd name="T74" fmla="*/ 500 w 500"/>
                  <a:gd name="T75" fmla="*/ 238 h 23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00" h="238">
                    <a:moveTo>
                      <a:pt x="250" y="0"/>
                    </a:moveTo>
                    <a:lnTo>
                      <a:pt x="0" y="75"/>
                    </a:lnTo>
                    <a:lnTo>
                      <a:pt x="255" y="15"/>
                    </a:lnTo>
                    <a:lnTo>
                      <a:pt x="17" y="89"/>
                    </a:lnTo>
                    <a:lnTo>
                      <a:pt x="271" y="30"/>
                    </a:lnTo>
                    <a:lnTo>
                      <a:pt x="46" y="109"/>
                    </a:lnTo>
                    <a:lnTo>
                      <a:pt x="308" y="48"/>
                    </a:lnTo>
                    <a:lnTo>
                      <a:pt x="75" y="126"/>
                    </a:lnTo>
                    <a:lnTo>
                      <a:pt x="339" y="64"/>
                    </a:lnTo>
                    <a:lnTo>
                      <a:pt x="111" y="145"/>
                    </a:lnTo>
                    <a:lnTo>
                      <a:pt x="365" y="78"/>
                    </a:lnTo>
                    <a:lnTo>
                      <a:pt x="145" y="162"/>
                    </a:lnTo>
                    <a:lnTo>
                      <a:pt x="401" y="94"/>
                    </a:lnTo>
                    <a:lnTo>
                      <a:pt x="176" y="183"/>
                    </a:lnTo>
                    <a:lnTo>
                      <a:pt x="430" y="112"/>
                    </a:lnTo>
                    <a:lnTo>
                      <a:pt x="211" y="200"/>
                    </a:lnTo>
                    <a:lnTo>
                      <a:pt x="458" y="129"/>
                    </a:lnTo>
                    <a:lnTo>
                      <a:pt x="241" y="221"/>
                    </a:lnTo>
                    <a:lnTo>
                      <a:pt x="476" y="146"/>
                    </a:lnTo>
                    <a:lnTo>
                      <a:pt x="272" y="238"/>
                    </a:lnTo>
                    <a:lnTo>
                      <a:pt x="500" y="162"/>
                    </a:lnTo>
                    <a:lnTo>
                      <a:pt x="467" y="111"/>
                    </a:lnTo>
                    <a:lnTo>
                      <a:pt x="250" y="0"/>
                    </a:lnTo>
                    <a:close/>
                  </a:path>
                </a:pathLst>
              </a:custGeom>
              <a:solidFill>
                <a:schemeClr val="accent1"/>
              </a:solidFill>
              <a:ln w="9525">
                <a:noFill/>
                <a:round/>
                <a:headEnd/>
                <a:tailEnd/>
              </a:ln>
            </p:spPr>
            <p:txBody>
              <a:bodyPr/>
              <a:lstStyle/>
              <a:p>
                <a:endParaRPr lang="en-US"/>
              </a:p>
            </p:txBody>
          </p:sp>
          <p:sp>
            <p:nvSpPr>
              <p:cNvPr id="14409" name="Freeform 587"/>
              <p:cNvSpPr>
                <a:spLocks/>
              </p:cNvSpPr>
              <p:nvPr/>
            </p:nvSpPr>
            <p:spPr bwMode="auto">
              <a:xfrm>
                <a:off x="2940" y="812"/>
                <a:ext cx="76" cy="24"/>
              </a:xfrm>
              <a:custGeom>
                <a:avLst/>
                <a:gdLst>
                  <a:gd name="T0" fmla="*/ 10 w 304"/>
                  <a:gd name="T1" fmla="*/ 19 h 97"/>
                  <a:gd name="T2" fmla="*/ 34 w 304"/>
                  <a:gd name="T3" fmla="*/ 5 h 97"/>
                  <a:gd name="T4" fmla="*/ 69 w 304"/>
                  <a:gd name="T5" fmla="*/ 0 h 97"/>
                  <a:gd name="T6" fmla="*/ 249 w 304"/>
                  <a:gd name="T7" fmla="*/ 16 h 97"/>
                  <a:gd name="T8" fmla="*/ 274 w 304"/>
                  <a:gd name="T9" fmla="*/ 32 h 97"/>
                  <a:gd name="T10" fmla="*/ 296 w 304"/>
                  <a:gd name="T11" fmla="*/ 57 h 97"/>
                  <a:gd name="T12" fmla="*/ 304 w 304"/>
                  <a:gd name="T13" fmla="*/ 97 h 97"/>
                  <a:gd name="T14" fmla="*/ 279 w 304"/>
                  <a:gd name="T15" fmla="*/ 60 h 97"/>
                  <a:gd name="T16" fmla="*/ 250 w 304"/>
                  <a:gd name="T17" fmla="*/ 36 h 97"/>
                  <a:gd name="T18" fmla="*/ 62 w 304"/>
                  <a:gd name="T19" fmla="*/ 18 h 97"/>
                  <a:gd name="T20" fmla="*/ 29 w 304"/>
                  <a:gd name="T21" fmla="*/ 23 h 97"/>
                  <a:gd name="T22" fmla="*/ 0 w 304"/>
                  <a:gd name="T23" fmla="*/ 44 h 97"/>
                  <a:gd name="T24" fmla="*/ 10 w 304"/>
                  <a:gd name="T25" fmla="*/ 19 h 97"/>
                  <a:gd name="T26" fmla="*/ 10 w 304"/>
                  <a:gd name="T27" fmla="*/ 19 h 9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97"/>
                  <a:gd name="T44" fmla="*/ 304 w 304"/>
                  <a:gd name="T45" fmla="*/ 97 h 9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97">
                    <a:moveTo>
                      <a:pt x="10" y="19"/>
                    </a:moveTo>
                    <a:lnTo>
                      <a:pt x="34" y="5"/>
                    </a:lnTo>
                    <a:lnTo>
                      <a:pt x="69" y="0"/>
                    </a:lnTo>
                    <a:lnTo>
                      <a:pt x="249" y="16"/>
                    </a:lnTo>
                    <a:lnTo>
                      <a:pt x="274" y="32"/>
                    </a:lnTo>
                    <a:lnTo>
                      <a:pt x="296" y="57"/>
                    </a:lnTo>
                    <a:lnTo>
                      <a:pt x="304" y="97"/>
                    </a:lnTo>
                    <a:lnTo>
                      <a:pt x="279" y="60"/>
                    </a:lnTo>
                    <a:lnTo>
                      <a:pt x="250" y="36"/>
                    </a:lnTo>
                    <a:lnTo>
                      <a:pt x="62" y="18"/>
                    </a:lnTo>
                    <a:lnTo>
                      <a:pt x="29" y="23"/>
                    </a:lnTo>
                    <a:lnTo>
                      <a:pt x="0" y="44"/>
                    </a:lnTo>
                    <a:lnTo>
                      <a:pt x="10" y="19"/>
                    </a:lnTo>
                    <a:close/>
                  </a:path>
                </a:pathLst>
              </a:custGeom>
              <a:solidFill>
                <a:schemeClr val="accent1"/>
              </a:solidFill>
              <a:ln w="9525">
                <a:noFill/>
                <a:round/>
                <a:headEnd/>
                <a:tailEnd/>
              </a:ln>
            </p:spPr>
            <p:txBody>
              <a:bodyPr/>
              <a:lstStyle/>
              <a:p>
                <a:endParaRPr lang="en-US"/>
              </a:p>
            </p:txBody>
          </p:sp>
          <p:sp>
            <p:nvSpPr>
              <p:cNvPr id="14410" name="Freeform 588"/>
              <p:cNvSpPr>
                <a:spLocks/>
              </p:cNvSpPr>
              <p:nvPr/>
            </p:nvSpPr>
            <p:spPr bwMode="auto">
              <a:xfrm>
                <a:off x="2930" y="827"/>
                <a:ext cx="7" cy="486"/>
              </a:xfrm>
              <a:custGeom>
                <a:avLst/>
                <a:gdLst>
                  <a:gd name="T0" fmla="*/ 27 w 27"/>
                  <a:gd name="T1" fmla="*/ 0 h 1945"/>
                  <a:gd name="T2" fmla="*/ 10 w 27"/>
                  <a:gd name="T3" fmla="*/ 34 h 1945"/>
                  <a:gd name="T4" fmla="*/ 0 w 27"/>
                  <a:gd name="T5" fmla="*/ 1941 h 1945"/>
                  <a:gd name="T6" fmla="*/ 9 w 27"/>
                  <a:gd name="T7" fmla="*/ 1945 h 1945"/>
                  <a:gd name="T8" fmla="*/ 23 w 27"/>
                  <a:gd name="T9" fmla="*/ 41 h 1945"/>
                  <a:gd name="T10" fmla="*/ 27 w 27"/>
                  <a:gd name="T11" fmla="*/ 0 h 1945"/>
                  <a:gd name="T12" fmla="*/ 27 w 27"/>
                  <a:gd name="T13" fmla="*/ 0 h 1945"/>
                  <a:gd name="T14" fmla="*/ 0 60000 65536"/>
                  <a:gd name="T15" fmla="*/ 0 60000 65536"/>
                  <a:gd name="T16" fmla="*/ 0 60000 65536"/>
                  <a:gd name="T17" fmla="*/ 0 60000 65536"/>
                  <a:gd name="T18" fmla="*/ 0 60000 65536"/>
                  <a:gd name="T19" fmla="*/ 0 60000 65536"/>
                  <a:gd name="T20" fmla="*/ 0 60000 65536"/>
                  <a:gd name="T21" fmla="*/ 0 w 27"/>
                  <a:gd name="T22" fmla="*/ 0 h 1945"/>
                  <a:gd name="T23" fmla="*/ 27 w 27"/>
                  <a:gd name="T24" fmla="*/ 1945 h 19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1945">
                    <a:moveTo>
                      <a:pt x="27" y="0"/>
                    </a:moveTo>
                    <a:lnTo>
                      <a:pt x="10" y="34"/>
                    </a:lnTo>
                    <a:lnTo>
                      <a:pt x="0" y="1941"/>
                    </a:lnTo>
                    <a:lnTo>
                      <a:pt x="9" y="1945"/>
                    </a:lnTo>
                    <a:lnTo>
                      <a:pt x="23" y="41"/>
                    </a:lnTo>
                    <a:lnTo>
                      <a:pt x="27" y="0"/>
                    </a:lnTo>
                    <a:close/>
                  </a:path>
                </a:pathLst>
              </a:custGeom>
              <a:solidFill>
                <a:schemeClr val="accent1"/>
              </a:solidFill>
              <a:ln w="9525">
                <a:noFill/>
                <a:round/>
                <a:headEnd/>
                <a:tailEnd/>
              </a:ln>
            </p:spPr>
            <p:txBody>
              <a:bodyPr/>
              <a:lstStyle/>
              <a:p>
                <a:endParaRPr lang="en-US"/>
              </a:p>
            </p:txBody>
          </p:sp>
          <p:sp>
            <p:nvSpPr>
              <p:cNvPr id="14411" name="Freeform 589"/>
              <p:cNvSpPr>
                <a:spLocks/>
              </p:cNvSpPr>
              <p:nvPr/>
            </p:nvSpPr>
            <p:spPr bwMode="auto">
              <a:xfrm>
                <a:off x="3004" y="866"/>
                <a:ext cx="14" cy="482"/>
              </a:xfrm>
              <a:custGeom>
                <a:avLst/>
                <a:gdLst>
                  <a:gd name="T0" fmla="*/ 15 w 55"/>
                  <a:gd name="T1" fmla="*/ 1928 h 1928"/>
                  <a:gd name="T2" fmla="*/ 0 w 55"/>
                  <a:gd name="T3" fmla="*/ 1891 h 1928"/>
                  <a:gd name="T4" fmla="*/ 46 w 55"/>
                  <a:gd name="T5" fmla="*/ 0 h 1928"/>
                  <a:gd name="T6" fmla="*/ 55 w 55"/>
                  <a:gd name="T7" fmla="*/ 49 h 1928"/>
                  <a:gd name="T8" fmla="*/ 15 w 55"/>
                  <a:gd name="T9" fmla="*/ 1928 h 1928"/>
                  <a:gd name="T10" fmla="*/ 15 w 55"/>
                  <a:gd name="T11" fmla="*/ 1928 h 1928"/>
                  <a:gd name="T12" fmla="*/ 0 60000 65536"/>
                  <a:gd name="T13" fmla="*/ 0 60000 65536"/>
                  <a:gd name="T14" fmla="*/ 0 60000 65536"/>
                  <a:gd name="T15" fmla="*/ 0 60000 65536"/>
                  <a:gd name="T16" fmla="*/ 0 60000 65536"/>
                  <a:gd name="T17" fmla="*/ 0 60000 65536"/>
                  <a:gd name="T18" fmla="*/ 0 w 55"/>
                  <a:gd name="T19" fmla="*/ 0 h 1928"/>
                  <a:gd name="T20" fmla="*/ 55 w 55"/>
                  <a:gd name="T21" fmla="*/ 1928 h 1928"/>
                </a:gdLst>
                <a:ahLst/>
                <a:cxnLst>
                  <a:cxn ang="T12">
                    <a:pos x="T0" y="T1"/>
                  </a:cxn>
                  <a:cxn ang="T13">
                    <a:pos x="T2" y="T3"/>
                  </a:cxn>
                  <a:cxn ang="T14">
                    <a:pos x="T4" y="T5"/>
                  </a:cxn>
                  <a:cxn ang="T15">
                    <a:pos x="T6" y="T7"/>
                  </a:cxn>
                  <a:cxn ang="T16">
                    <a:pos x="T8" y="T9"/>
                  </a:cxn>
                  <a:cxn ang="T17">
                    <a:pos x="T10" y="T11"/>
                  </a:cxn>
                </a:cxnLst>
                <a:rect l="T18" t="T19" r="T20" b="T21"/>
                <a:pathLst>
                  <a:path w="55" h="1928">
                    <a:moveTo>
                      <a:pt x="15" y="1928"/>
                    </a:moveTo>
                    <a:lnTo>
                      <a:pt x="0" y="1891"/>
                    </a:lnTo>
                    <a:lnTo>
                      <a:pt x="46" y="0"/>
                    </a:lnTo>
                    <a:lnTo>
                      <a:pt x="55" y="49"/>
                    </a:lnTo>
                    <a:lnTo>
                      <a:pt x="15" y="1928"/>
                    </a:lnTo>
                    <a:close/>
                  </a:path>
                </a:pathLst>
              </a:custGeom>
              <a:solidFill>
                <a:schemeClr val="accent1"/>
              </a:solidFill>
              <a:ln w="9525">
                <a:noFill/>
                <a:round/>
                <a:headEnd/>
                <a:tailEnd/>
              </a:ln>
            </p:spPr>
            <p:txBody>
              <a:bodyPr/>
              <a:lstStyle/>
              <a:p>
                <a:endParaRPr lang="en-US"/>
              </a:p>
            </p:txBody>
          </p:sp>
          <p:sp>
            <p:nvSpPr>
              <p:cNvPr id="14412" name="Freeform 590"/>
              <p:cNvSpPr>
                <a:spLocks/>
              </p:cNvSpPr>
              <p:nvPr/>
            </p:nvSpPr>
            <p:spPr bwMode="auto">
              <a:xfrm>
                <a:off x="2938" y="1259"/>
                <a:ext cx="28" cy="41"/>
              </a:xfrm>
              <a:custGeom>
                <a:avLst/>
                <a:gdLst>
                  <a:gd name="T0" fmla="*/ 105 w 113"/>
                  <a:gd name="T1" fmla="*/ 0 h 165"/>
                  <a:gd name="T2" fmla="*/ 0 w 113"/>
                  <a:gd name="T3" fmla="*/ 147 h 165"/>
                  <a:gd name="T4" fmla="*/ 5 w 113"/>
                  <a:gd name="T5" fmla="*/ 165 h 165"/>
                  <a:gd name="T6" fmla="*/ 113 w 113"/>
                  <a:gd name="T7" fmla="*/ 10 h 165"/>
                  <a:gd name="T8" fmla="*/ 105 w 113"/>
                  <a:gd name="T9" fmla="*/ 0 h 165"/>
                  <a:gd name="T10" fmla="*/ 105 w 113"/>
                  <a:gd name="T11" fmla="*/ 0 h 165"/>
                  <a:gd name="T12" fmla="*/ 0 60000 65536"/>
                  <a:gd name="T13" fmla="*/ 0 60000 65536"/>
                  <a:gd name="T14" fmla="*/ 0 60000 65536"/>
                  <a:gd name="T15" fmla="*/ 0 60000 65536"/>
                  <a:gd name="T16" fmla="*/ 0 60000 65536"/>
                  <a:gd name="T17" fmla="*/ 0 60000 65536"/>
                  <a:gd name="T18" fmla="*/ 0 w 113"/>
                  <a:gd name="T19" fmla="*/ 0 h 165"/>
                  <a:gd name="T20" fmla="*/ 113 w 113"/>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113" h="165">
                    <a:moveTo>
                      <a:pt x="105" y="0"/>
                    </a:moveTo>
                    <a:lnTo>
                      <a:pt x="0" y="147"/>
                    </a:lnTo>
                    <a:lnTo>
                      <a:pt x="5" y="165"/>
                    </a:lnTo>
                    <a:lnTo>
                      <a:pt x="113" y="10"/>
                    </a:lnTo>
                    <a:lnTo>
                      <a:pt x="105" y="0"/>
                    </a:lnTo>
                    <a:close/>
                  </a:path>
                </a:pathLst>
              </a:custGeom>
              <a:solidFill>
                <a:schemeClr val="accent1"/>
              </a:solidFill>
              <a:ln w="9525">
                <a:noFill/>
                <a:round/>
                <a:headEnd/>
                <a:tailEnd/>
              </a:ln>
            </p:spPr>
            <p:txBody>
              <a:bodyPr/>
              <a:lstStyle/>
              <a:p>
                <a:endParaRPr lang="en-US"/>
              </a:p>
            </p:txBody>
          </p:sp>
          <p:sp>
            <p:nvSpPr>
              <p:cNvPr id="14413" name="Freeform 591"/>
              <p:cNvSpPr>
                <a:spLocks/>
              </p:cNvSpPr>
              <p:nvPr/>
            </p:nvSpPr>
            <p:spPr bwMode="auto">
              <a:xfrm>
                <a:off x="2970" y="1230"/>
                <a:ext cx="11" cy="92"/>
              </a:xfrm>
              <a:custGeom>
                <a:avLst/>
                <a:gdLst>
                  <a:gd name="T0" fmla="*/ 37 w 46"/>
                  <a:gd name="T1" fmla="*/ 1 h 366"/>
                  <a:gd name="T2" fmla="*/ 25 w 46"/>
                  <a:gd name="T3" fmla="*/ 255 h 366"/>
                  <a:gd name="T4" fmla="*/ 0 w 46"/>
                  <a:gd name="T5" fmla="*/ 361 h 366"/>
                  <a:gd name="T6" fmla="*/ 11 w 46"/>
                  <a:gd name="T7" fmla="*/ 366 h 366"/>
                  <a:gd name="T8" fmla="*/ 35 w 46"/>
                  <a:gd name="T9" fmla="*/ 264 h 366"/>
                  <a:gd name="T10" fmla="*/ 37 w 46"/>
                  <a:gd name="T11" fmla="*/ 210 h 366"/>
                  <a:gd name="T12" fmla="*/ 46 w 46"/>
                  <a:gd name="T13" fmla="*/ 0 h 366"/>
                  <a:gd name="T14" fmla="*/ 37 w 46"/>
                  <a:gd name="T15" fmla="*/ 1 h 366"/>
                  <a:gd name="T16" fmla="*/ 37 w 46"/>
                  <a:gd name="T17" fmla="*/ 1 h 3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6"/>
                  <a:gd name="T28" fmla="*/ 0 h 366"/>
                  <a:gd name="T29" fmla="*/ 46 w 46"/>
                  <a:gd name="T30" fmla="*/ 366 h 3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6" h="366">
                    <a:moveTo>
                      <a:pt x="37" y="1"/>
                    </a:moveTo>
                    <a:lnTo>
                      <a:pt x="25" y="255"/>
                    </a:lnTo>
                    <a:lnTo>
                      <a:pt x="0" y="361"/>
                    </a:lnTo>
                    <a:lnTo>
                      <a:pt x="11" y="366"/>
                    </a:lnTo>
                    <a:lnTo>
                      <a:pt x="35" y="264"/>
                    </a:lnTo>
                    <a:lnTo>
                      <a:pt x="37" y="210"/>
                    </a:lnTo>
                    <a:lnTo>
                      <a:pt x="46" y="0"/>
                    </a:lnTo>
                    <a:lnTo>
                      <a:pt x="37" y="1"/>
                    </a:lnTo>
                    <a:close/>
                  </a:path>
                </a:pathLst>
              </a:custGeom>
              <a:solidFill>
                <a:schemeClr val="accent1"/>
              </a:solidFill>
              <a:ln w="9525">
                <a:noFill/>
                <a:round/>
                <a:headEnd/>
                <a:tailEnd/>
              </a:ln>
            </p:spPr>
            <p:txBody>
              <a:bodyPr/>
              <a:lstStyle/>
              <a:p>
                <a:endParaRPr lang="en-US"/>
              </a:p>
            </p:txBody>
          </p:sp>
          <p:sp>
            <p:nvSpPr>
              <p:cNvPr id="14414" name="Freeform 592"/>
              <p:cNvSpPr>
                <a:spLocks/>
              </p:cNvSpPr>
              <p:nvPr/>
            </p:nvSpPr>
            <p:spPr bwMode="auto">
              <a:xfrm>
                <a:off x="2694" y="1375"/>
                <a:ext cx="101" cy="93"/>
              </a:xfrm>
              <a:custGeom>
                <a:avLst/>
                <a:gdLst>
                  <a:gd name="T0" fmla="*/ 34 w 407"/>
                  <a:gd name="T1" fmla="*/ 0 h 372"/>
                  <a:gd name="T2" fmla="*/ 24 w 407"/>
                  <a:gd name="T3" fmla="*/ 28 h 372"/>
                  <a:gd name="T4" fmla="*/ 26 w 407"/>
                  <a:gd name="T5" fmla="*/ 73 h 372"/>
                  <a:gd name="T6" fmla="*/ 31 w 407"/>
                  <a:gd name="T7" fmla="*/ 139 h 372"/>
                  <a:gd name="T8" fmla="*/ 33 w 407"/>
                  <a:gd name="T9" fmla="*/ 215 h 372"/>
                  <a:gd name="T10" fmla="*/ 28 w 407"/>
                  <a:gd name="T11" fmla="*/ 273 h 372"/>
                  <a:gd name="T12" fmla="*/ 44 w 407"/>
                  <a:gd name="T13" fmla="*/ 299 h 372"/>
                  <a:gd name="T14" fmla="*/ 31 w 407"/>
                  <a:gd name="T15" fmla="*/ 325 h 372"/>
                  <a:gd name="T16" fmla="*/ 56 w 407"/>
                  <a:gd name="T17" fmla="*/ 342 h 372"/>
                  <a:gd name="T18" fmla="*/ 81 w 407"/>
                  <a:gd name="T19" fmla="*/ 319 h 372"/>
                  <a:gd name="T20" fmla="*/ 115 w 407"/>
                  <a:gd name="T21" fmla="*/ 334 h 372"/>
                  <a:gd name="T22" fmla="*/ 153 w 407"/>
                  <a:gd name="T23" fmla="*/ 315 h 372"/>
                  <a:gd name="T24" fmla="*/ 313 w 407"/>
                  <a:gd name="T25" fmla="*/ 276 h 372"/>
                  <a:gd name="T26" fmla="*/ 374 w 407"/>
                  <a:gd name="T27" fmla="*/ 265 h 372"/>
                  <a:gd name="T28" fmla="*/ 392 w 407"/>
                  <a:gd name="T29" fmla="*/ 244 h 372"/>
                  <a:gd name="T30" fmla="*/ 387 w 407"/>
                  <a:gd name="T31" fmla="*/ 215 h 372"/>
                  <a:gd name="T32" fmla="*/ 363 w 407"/>
                  <a:gd name="T33" fmla="*/ 217 h 372"/>
                  <a:gd name="T34" fmla="*/ 389 w 407"/>
                  <a:gd name="T35" fmla="*/ 178 h 372"/>
                  <a:gd name="T36" fmla="*/ 407 w 407"/>
                  <a:gd name="T37" fmla="*/ 165 h 372"/>
                  <a:gd name="T38" fmla="*/ 401 w 407"/>
                  <a:gd name="T39" fmla="*/ 269 h 372"/>
                  <a:gd name="T40" fmla="*/ 370 w 407"/>
                  <a:gd name="T41" fmla="*/ 283 h 372"/>
                  <a:gd name="T42" fmla="*/ 81 w 407"/>
                  <a:gd name="T43" fmla="*/ 355 h 372"/>
                  <a:gd name="T44" fmla="*/ 18 w 407"/>
                  <a:gd name="T45" fmla="*/ 372 h 372"/>
                  <a:gd name="T46" fmla="*/ 0 w 407"/>
                  <a:gd name="T47" fmla="*/ 229 h 372"/>
                  <a:gd name="T48" fmla="*/ 3 w 407"/>
                  <a:gd name="T49" fmla="*/ 6 h 372"/>
                  <a:gd name="T50" fmla="*/ 34 w 407"/>
                  <a:gd name="T51" fmla="*/ 0 h 372"/>
                  <a:gd name="T52" fmla="*/ 34 w 407"/>
                  <a:gd name="T53" fmla="*/ 0 h 3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07"/>
                  <a:gd name="T82" fmla="*/ 0 h 372"/>
                  <a:gd name="T83" fmla="*/ 407 w 407"/>
                  <a:gd name="T84" fmla="*/ 372 h 37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07" h="372">
                    <a:moveTo>
                      <a:pt x="34" y="0"/>
                    </a:moveTo>
                    <a:lnTo>
                      <a:pt x="24" y="28"/>
                    </a:lnTo>
                    <a:lnTo>
                      <a:pt x="26" y="73"/>
                    </a:lnTo>
                    <a:lnTo>
                      <a:pt x="31" y="139"/>
                    </a:lnTo>
                    <a:lnTo>
                      <a:pt x="33" y="215"/>
                    </a:lnTo>
                    <a:lnTo>
                      <a:pt x="28" y="273"/>
                    </a:lnTo>
                    <a:lnTo>
                      <a:pt x="44" y="299"/>
                    </a:lnTo>
                    <a:lnTo>
                      <a:pt x="31" y="325"/>
                    </a:lnTo>
                    <a:lnTo>
                      <a:pt x="56" y="342"/>
                    </a:lnTo>
                    <a:lnTo>
                      <a:pt x="81" y="319"/>
                    </a:lnTo>
                    <a:lnTo>
                      <a:pt x="115" y="334"/>
                    </a:lnTo>
                    <a:lnTo>
                      <a:pt x="153" y="315"/>
                    </a:lnTo>
                    <a:lnTo>
                      <a:pt x="313" y="276"/>
                    </a:lnTo>
                    <a:lnTo>
                      <a:pt x="374" y="265"/>
                    </a:lnTo>
                    <a:lnTo>
                      <a:pt x="392" y="244"/>
                    </a:lnTo>
                    <a:lnTo>
                      <a:pt x="387" y="215"/>
                    </a:lnTo>
                    <a:lnTo>
                      <a:pt x="363" y="217"/>
                    </a:lnTo>
                    <a:lnTo>
                      <a:pt x="389" y="178"/>
                    </a:lnTo>
                    <a:lnTo>
                      <a:pt x="407" y="165"/>
                    </a:lnTo>
                    <a:lnTo>
                      <a:pt x="401" y="269"/>
                    </a:lnTo>
                    <a:lnTo>
                      <a:pt x="370" y="283"/>
                    </a:lnTo>
                    <a:lnTo>
                      <a:pt x="81" y="355"/>
                    </a:lnTo>
                    <a:lnTo>
                      <a:pt x="18" y="372"/>
                    </a:lnTo>
                    <a:lnTo>
                      <a:pt x="0" y="229"/>
                    </a:lnTo>
                    <a:lnTo>
                      <a:pt x="3" y="6"/>
                    </a:lnTo>
                    <a:lnTo>
                      <a:pt x="34" y="0"/>
                    </a:lnTo>
                    <a:close/>
                  </a:path>
                </a:pathLst>
              </a:custGeom>
              <a:solidFill>
                <a:srgbClr val="B24C19"/>
              </a:solidFill>
              <a:ln w="9525">
                <a:noFill/>
                <a:round/>
                <a:headEnd/>
                <a:tailEnd/>
              </a:ln>
            </p:spPr>
            <p:txBody>
              <a:bodyPr/>
              <a:lstStyle/>
              <a:p>
                <a:endParaRPr lang="en-US"/>
              </a:p>
            </p:txBody>
          </p:sp>
          <p:sp>
            <p:nvSpPr>
              <p:cNvPr id="14415" name="Freeform 593"/>
              <p:cNvSpPr>
                <a:spLocks/>
              </p:cNvSpPr>
              <p:nvPr/>
            </p:nvSpPr>
            <p:spPr bwMode="auto">
              <a:xfrm>
                <a:off x="2696" y="1359"/>
                <a:ext cx="83" cy="20"/>
              </a:xfrm>
              <a:custGeom>
                <a:avLst/>
                <a:gdLst>
                  <a:gd name="T0" fmla="*/ 0 w 331"/>
                  <a:gd name="T1" fmla="*/ 77 h 80"/>
                  <a:gd name="T2" fmla="*/ 95 w 331"/>
                  <a:gd name="T3" fmla="*/ 80 h 80"/>
                  <a:gd name="T4" fmla="*/ 227 w 331"/>
                  <a:gd name="T5" fmla="*/ 45 h 80"/>
                  <a:gd name="T6" fmla="*/ 274 w 331"/>
                  <a:gd name="T7" fmla="*/ 32 h 80"/>
                  <a:gd name="T8" fmla="*/ 331 w 331"/>
                  <a:gd name="T9" fmla="*/ 0 h 80"/>
                  <a:gd name="T10" fmla="*/ 167 w 331"/>
                  <a:gd name="T11" fmla="*/ 42 h 80"/>
                  <a:gd name="T12" fmla="*/ 12 w 331"/>
                  <a:gd name="T13" fmla="*/ 62 h 80"/>
                  <a:gd name="T14" fmla="*/ 0 w 331"/>
                  <a:gd name="T15" fmla="*/ 77 h 80"/>
                  <a:gd name="T16" fmla="*/ 0 w 331"/>
                  <a:gd name="T17" fmla="*/ 7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1"/>
                  <a:gd name="T28" fmla="*/ 0 h 80"/>
                  <a:gd name="T29" fmla="*/ 331 w 331"/>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1" h="80">
                    <a:moveTo>
                      <a:pt x="0" y="77"/>
                    </a:moveTo>
                    <a:lnTo>
                      <a:pt x="95" y="80"/>
                    </a:lnTo>
                    <a:lnTo>
                      <a:pt x="227" y="45"/>
                    </a:lnTo>
                    <a:lnTo>
                      <a:pt x="274" y="32"/>
                    </a:lnTo>
                    <a:lnTo>
                      <a:pt x="331" y="0"/>
                    </a:lnTo>
                    <a:lnTo>
                      <a:pt x="167" y="42"/>
                    </a:lnTo>
                    <a:lnTo>
                      <a:pt x="12" y="62"/>
                    </a:lnTo>
                    <a:lnTo>
                      <a:pt x="0" y="77"/>
                    </a:lnTo>
                    <a:close/>
                  </a:path>
                </a:pathLst>
              </a:custGeom>
              <a:solidFill>
                <a:srgbClr val="B24C19"/>
              </a:solidFill>
              <a:ln w="9525">
                <a:noFill/>
                <a:round/>
                <a:headEnd/>
                <a:tailEnd/>
              </a:ln>
            </p:spPr>
            <p:txBody>
              <a:bodyPr/>
              <a:lstStyle/>
              <a:p>
                <a:endParaRPr lang="en-US"/>
              </a:p>
            </p:txBody>
          </p:sp>
          <p:sp>
            <p:nvSpPr>
              <p:cNvPr id="14416" name="Freeform 594"/>
              <p:cNvSpPr>
                <a:spLocks/>
              </p:cNvSpPr>
              <p:nvPr/>
            </p:nvSpPr>
            <p:spPr bwMode="auto">
              <a:xfrm>
                <a:off x="2659" y="1300"/>
                <a:ext cx="125" cy="168"/>
              </a:xfrm>
              <a:custGeom>
                <a:avLst/>
                <a:gdLst>
                  <a:gd name="T0" fmla="*/ 0 w 500"/>
                  <a:gd name="T1" fmla="*/ 0 h 669"/>
                  <a:gd name="T2" fmla="*/ 21 w 500"/>
                  <a:gd name="T3" fmla="*/ 404 h 669"/>
                  <a:gd name="T4" fmla="*/ 157 w 500"/>
                  <a:gd name="T5" fmla="*/ 669 h 669"/>
                  <a:gd name="T6" fmla="*/ 153 w 500"/>
                  <a:gd name="T7" fmla="*/ 326 h 669"/>
                  <a:gd name="T8" fmla="*/ 169 w 500"/>
                  <a:gd name="T9" fmla="*/ 304 h 669"/>
                  <a:gd name="T10" fmla="*/ 244 w 500"/>
                  <a:gd name="T11" fmla="*/ 298 h 669"/>
                  <a:gd name="T12" fmla="*/ 406 w 500"/>
                  <a:gd name="T13" fmla="*/ 261 h 669"/>
                  <a:gd name="T14" fmla="*/ 500 w 500"/>
                  <a:gd name="T15" fmla="*/ 226 h 669"/>
                  <a:gd name="T16" fmla="*/ 273 w 500"/>
                  <a:gd name="T17" fmla="*/ 277 h 669"/>
                  <a:gd name="T18" fmla="*/ 155 w 500"/>
                  <a:gd name="T19" fmla="*/ 288 h 669"/>
                  <a:gd name="T20" fmla="*/ 131 w 500"/>
                  <a:gd name="T21" fmla="*/ 261 h 669"/>
                  <a:gd name="T22" fmla="*/ 0 w 500"/>
                  <a:gd name="T23" fmla="*/ 0 h 669"/>
                  <a:gd name="T24" fmla="*/ 0 w 500"/>
                  <a:gd name="T25" fmla="*/ 0 h 66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00"/>
                  <a:gd name="T40" fmla="*/ 0 h 669"/>
                  <a:gd name="T41" fmla="*/ 500 w 500"/>
                  <a:gd name="T42" fmla="*/ 669 h 66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00" h="669">
                    <a:moveTo>
                      <a:pt x="0" y="0"/>
                    </a:moveTo>
                    <a:lnTo>
                      <a:pt x="21" y="404"/>
                    </a:lnTo>
                    <a:lnTo>
                      <a:pt x="157" y="669"/>
                    </a:lnTo>
                    <a:lnTo>
                      <a:pt x="153" y="326"/>
                    </a:lnTo>
                    <a:lnTo>
                      <a:pt x="169" y="304"/>
                    </a:lnTo>
                    <a:lnTo>
                      <a:pt x="244" y="298"/>
                    </a:lnTo>
                    <a:lnTo>
                      <a:pt x="406" y="261"/>
                    </a:lnTo>
                    <a:lnTo>
                      <a:pt x="500" y="226"/>
                    </a:lnTo>
                    <a:lnTo>
                      <a:pt x="273" y="277"/>
                    </a:lnTo>
                    <a:lnTo>
                      <a:pt x="155" y="288"/>
                    </a:lnTo>
                    <a:lnTo>
                      <a:pt x="131" y="261"/>
                    </a:lnTo>
                    <a:lnTo>
                      <a:pt x="0" y="0"/>
                    </a:lnTo>
                    <a:close/>
                  </a:path>
                </a:pathLst>
              </a:custGeom>
              <a:solidFill>
                <a:srgbClr val="000000"/>
              </a:solidFill>
              <a:ln w="9525">
                <a:noFill/>
                <a:round/>
                <a:headEnd/>
                <a:tailEnd/>
              </a:ln>
            </p:spPr>
            <p:txBody>
              <a:bodyPr/>
              <a:lstStyle/>
              <a:p>
                <a:endParaRPr lang="en-US"/>
              </a:p>
            </p:txBody>
          </p:sp>
          <p:sp>
            <p:nvSpPr>
              <p:cNvPr id="14417" name="Freeform 595"/>
              <p:cNvSpPr>
                <a:spLocks/>
              </p:cNvSpPr>
              <p:nvPr/>
            </p:nvSpPr>
            <p:spPr bwMode="auto">
              <a:xfrm>
                <a:off x="2702" y="1323"/>
                <a:ext cx="95" cy="143"/>
              </a:xfrm>
              <a:custGeom>
                <a:avLst/>
                <a:gdLst>
                  <a:gd name="T0" fmla="*/ 0 w 378"/>
                  <a:gd name="T1" fmla="*/ 569 h 570"/>
                  <a:gd name="T2" fmla="*/ 57 w 378"/>
                  <a:gd name="T3" fmla="*/ 570 h 570"/>
                  <a:gd name="T4" fmla="*/ 363 w 378"/>
                  <a:gd name="T5" fmla="*/ 494 h 570"/>
                  <a:gd name="T6" fmla="*/ 378 w 378"/>
                  <a:gd name="T7" fmla="*/ 472 h 570"/>
                  <a:gd name="T8" fmla="*/ 378 w 378"/>
                  <a:gd name="T9" fmla="*/ 130 h 570"/>
                  <a:gd name="T10" fmla="*/ 287 w 378"/>
                  <a:gd name="T11" fmla="*/ 0 h 570"/>
                  <a:gd name="T12" fmla="*/ 363 w 378"/>
                  <a:gd name="T13" fmla="*/ 127 h 570"/>
                  <a:gd name="T14" fmla="*/ 360 w 378"/>
                  <a:gd name="T15" fmla="*/ 160 h 570"/>
                  <a:gd name="T16" fmla="*/ 368 w 378"/>
                  <a:gd name="T17" fmla="*/ 268 h 570"/>
                  <a:gd name="T18" fmla="*/ 368 w 378"/>
                  <a:gd name="T19" fmla="*/ 382 h 570"/>
                  <a:gd name="T20" fmla="*/ 357 w 378"/>
                  <a:gd name="T21" fmla="*/ 407 h 570"/>
                  <a:gd name="T22" fmla="*/ 366 w 378"/>
                  <a:gd name="T23" fmla="*/ 453 h 570"/>
                  <a:gd name="T24" fmla="*/ 351 w 378"/>
                  <a:gd name="T25" fmla="*/ 480 h 570"/>
                  <a:gd name="T26" fmla="*/ 100 w 378"/>
                  <a:gd name="T27" fmla="*/ 542 h 570"/>
                  <a:gd name="T28" fmla="*/ 59 w 378"/>
                  <a:gd name="T29" fmla="*/ 541 h 570"/>
                  <a:gd name="T30" fmla="*/ 48 w 378"/>
                  <a:gd name="T31" fmla="*/ 560 h 570"/>
                  <a:gd name="T32" fmla="*/ 0 w 378"/>
                  <a:gd name="T33" fmla="*/ 569 h 570"/>
                  <a:gd name="T34" fmla="*/ 0 w 378"/>
                  <a:gd name="T35" fmla="*/ 569 h 57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78"/>
                  <a:gd name="T55" fmla="*/ 0 h 570"/>
                  <a:gd name="T56" fmla="*/ 378 w 378"/>
                  <a:gd name="T57" fmla="*/ 570 h 57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78" h="570">
                    <a:moveTo>
                      <a:pt x="0" y="569"/>
                    </a:moveTo>
                    <a:lnTo>
                      <a:pt x="57" y="570"/>
                    </a:lnTo>
                    <a:lnTo>
                      <a:pt x="363" y="494"/>
                    </a:lnTo>
                    <a:lnTo>
                      <a:pt x="378" y="472"/>
                    </a:lnTo>
                    <a:lnTo>
                      <a:pt x="378" y="130"/>
                    </a:lnTo>
                    <a:lnTo>
                      <a:pt x="287" y="0"/>
                    </a:lnTo>
                    <a:lnTo>
                      <a:pt x="363" y="127"/>
                    </a:lnTo>
                    <a:lnTo>
                      <a:pt x="360" y="160"/>
                    </a:lnTo>
                    <a:lnTo>
                      <a:pt x="368" y="268"/>
                    </a:lnTo>
                    <a:lnTo>
                      <a:pt x="368" y="382"/>
                    </a:lnTo>
                    <a:lnTo>
                      <a:pt x="357" y="407"/>
                    </a:lnTo>
                    <a:lnTo>
                      <a:pt x="366" y="453"/>
                    </a:lnTo>
                    <a:lnTo>
                      <a:pt x="351" y="480"/>
                    </a:lnTo>
                    <a:lnTo>
                      <a:pt x="100" y="542"/>
                    </a:lnTo>
                    <a:lnTo>
                      <a:pt x="59" y="541"/>
                    </a:lnTo>
                    <a:lnTo>
                      <a:pt x="48" y="560"/>
                    </a:lnTo>
                    <a:lnTo>
                      <a:pt x="0" y="569"/>
                    </a:lnTo>
                    <a:close/>
                  </a:path>
                </a:pathLst>
              </a:custGeom>
              <a:solidFill>
                <a:srgbClr val="000000"/>
              </a:solidFill>
              <a:ln w="9525">
                <a:noFill/>
                <a:round/>
                <a:headEnd/>
                <a:tailEnd/>
              </a:ln>
            </p:spPr>
            <p:txBody>
              <a:bodyPr/>
              <a:lstStyle/>
              <a:p>
                <a:endParaRPr lang="en-US"/>
              </a:p>
            </p:txBody>
          </p:sp>
          <p:sp>
            <p:nvSpPr>
              <p:cNvPr id="14418" name="Freeform 596"/>
              <p:cNvSpPr>
                <a:spLocks/>
              </p:cNvSpPr>
              <p:nvPr/>
            </p:nvSpPr>
            <p:spPr bwMode="auto">
              <a:xfrm>
                <a:off x="2787" y="1204"/>
                <a:ext cx="105" cy="109"/>
              </a:xfrm>
              <a:custGeom>
                <a:avLst/>
                <a:gdLst>
                  <a:gd name="T0" fmla="*/ 8 w 422"/>
                  <a:gd name="T1" fmla="*/ 49 h 435"/>
                  <a:gd name="T2" fmla="*/ 41 w 422"/>
                  <a:gd name="T3" fmla="*/ 53 h 435"/>
                  <a:gd name="T4" fmla="*/ 26 w 422"/>
                  <a:gd name="T5" fmla="*/ 100 h 435"/>
                  <a:gd name="T6" fmla="*/ 32 w 422"/>
                  <a:gd name="T7" fmla="*/ 185 h 435"/>
                  <a:gd name="T8" fmla="*/ 32 w 422"/>
                  <a:gd name="T9" fmla="*/ 256 h 435"/>
                  <a:gd name="T10" fmla="*/ 39 w 422"/>
                  <a:gd name="T11" fmla="*/ 402 h 435"/>
                  <a:gd name="T12" fmla="*/ 66 w 422"/>
                  <a:gd name="T13" fmla="*/ 415 h 435"/>
                  <a:gd name="T14" fmla="*/ 99 w 422"/>
                  <a:gd name="T15" fmla="*/ 399 h 435"/>
                  <a:gd name="T16" fmla="*/ 115 w 422"/>
                  <a:gd name="T17" fmla="*/ 411 h 435"/>
                  <a:gd name="T18" fmla="*/ 134 w 422"/>
                  <a:gd name="T19" fmla="*/ 377 h 435"/>
                  <a:gd name="T20" fmla="*/ 175 w 422"/>
                  <a:gd name="T21" fmla="*/ 391 h 435"/>
                  <a:gd name="T22" fmla="*/ 188 w 422"/>
                  <a:gd name="T23" fmla="*/ 364 h 435"/>
                  <a:gd name="T24" fmla="*/ 230 w 422"/>
                  <a:gd name="T25" fmla="*/ 360 h 435"/>
                  <a:gd name="T26" fmla="*/ 237 w 422"/>
                  <a:gd name="T27" fmla="*/ 374 h 435"/>
                  <a:gd name="T28" fmla="*/ 277 w 422"/>
                  <a:gd name="T29" fmla="*/ 340 h 435"/>
                  <a:gd name="T30" fmla="*/ 275 w 422"/>
                  <a:gd name="T31" fmla="*/ 360 h 435"/>
                  <a:gd name="T32" fmla="*/ 320 w 422"/>
                  <a:gd name="T33" fmla="*/ 352 h 435"/>
                  <a:gd name="T34" fmla="*/ 361 w 422"/>
                  <a:gd name="T35" fmla="*/ 319 h 435"/>
                  <a:gd name="T36" fmla="*/ 357 w 422"/>
                  <a:gd name="T37" fmla="*/ 341 h 435"/>
                  <a:gd name="T38" fmla="*/ 393 w 422"/>
                  <a:gd name="T39" fmla="*/ 323 h 435"/>
                  <a:gd name="T40" fmla="*/ 401 w 422"/>
                  <a:gd name="T41" fmla="*/ 291 h 435"/>
                  <a:gd name="T42" fmla="*/ 406 w 422"/>
                  <a:gd name="T43" fmla="*/ 0 h 435"/>
                  <a:gd name="T44" fmla="*/ 422 w 422"/>
                  <a:gd name="T45" fmla="*/ 308 h 435"/>
                  <a:gd name="T46" fmla="*/ 401 w 422"/>
                  <a:gd name="T47" fmla="*/ 338 h 435"/>
                  <a:gd name="T48" fmla="*/ 177 w 422"/>
                  <a:gd name="T49" fmla="*/ 406 h 435"/>
                  <a:gd name="T50" fmla="*/ 144 w 422"/>
                  <a:gd name="T51" fmla="*/ 409 h 435"/>
                  <a:gd name="T52" fmla="*/ 103 w 422"/>
                  <a:gd name="T53" fmla="*/ 429 h 435"/>
                  <a:gd name="T54" fmla="*/ 25 w 422"/>
                  <a:gd name="T55" fmla="*/ 435 h 435"/>
                  <a:gd name="T56" fmla="*/ 0 w 422"/>
                  <a:gd name="T57" fmla="*/ 366 h 435"/>
                  <a:gd name="T58" fmla="*/ 8 w 422"/>
                  <a:gd name="T59" fmla="*/ 49 h 435"/>
                  <a:gd name="T60" fmla="*/ 8 w 422"/>
                  <a:gd name="T61" fmla="*/ 49 h 43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422"/>
                  <a:gd name="T94" fmla="*/ 0 h 435"/>
                  <a:gd name="T95" fmla="*/ 422 w 422"/>
                  <a:gd name="T96" fmla="*/ 435 h 43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422" h="435">
                    <a:moveTo>
                      <a:pt x="8" y="49"/>
                    </a:moveTo>
                    <a:lnTo>
                      <a:pt x="41" y="53"/>
                    </a:lnTo>
                    <a:lnTo>
                      <a:pt x="26" y="100"/>
                    </a:lnTo>
                    <a:lnTo>
                      <a:pt x="32" y="185"/>
                    </a:lnTo>
                    <a:lnTo>
                      <a:pt x="32" y="256"/>
                    </a:lnTo>
                    <a:lnTo>
                      <a:pt x="39" y="402"/>
                    </a:lnTo>
                    <a:lnTo>
                      <a:pt x="66" y="415"/>
                    </a:lnTo>
                    <a:lnTo>
                      <a:pt x="99" y="399"/>
                    </a:lnTo>
                    <a:lnTo>
                      <a:pt x="115" y="411"/>
                    </a:lnTo>
                    <a:lnTo>
                      <a:pt x="134" y="377"/>
                    </a:lnTo>
                    <a:lnTo>
                      <a:pt x="175" y="391"/>
                    </a:lnTo>
                    <a:lnTo>
                      <a:pt x="188" y="364"/>
                    </a:lnTo>
                    <a:lnTo>
                      <a:pt x="230" y="360"/>
                    </a:lnTo>
                    <a:lnTo>
                      <a:pt x="237" y="374"/>
                    </a:lnTo>
                    <a:lnTo>
                      <a:pt x="277" y="340"/>
                    </a:lnTo>
                    <a:lnTo>
                      <a:pt x="275" y="360"/>
                    </a:lnTo>
                    <a:lnTo>
                      <a:pt x="320" y="352"/>
                    </a:lnTo>
                    <a:lnTo>
                      <a:pt x="361" y="319"/>
                    </a:lnTo>
                    <a:lnTo>
                      <a:pt x="357" y="341"/>
                    </a:lnTo>
                    <a:lnTo>
                      <a:pt x="393" y="323"/>
                    </a:lnTo>
                    <a:lnTo>
                      <a:pt x="401" y="291"/>
                    </a:lnTo>
                    <a:lnTo>
                      <a:pt x="406" y="0"/>
                    </a:lnTo>
                    <a:lnTo>
                      <a:pt x="422" y="308"/>
                    </a:lnTo>
                    <a:lnTo>
                      <a:pt x="401" y="338"/>
                    </a:lnTo>
                    <a:lnTo>
                      <a:pt x="177" y="406"/>
                    </a:lnTo>
                    <a:lnTo>
                      <a:pt x="144" y="409"/>
                    </a:lnTo>
                    <a:lnTo>
                      <a:pt x="103" y="429"/>
                    </a:lnTo>
                    <a:lnTo>
                      <a:pt x="25" y="435"/>
                    </a:lnTo>
                    <a:lnTo>
                      <a:pt x="0" y="366"/>
                    </a:lnTo>
                    <a:lnTo>
                      <a:pt x="8" y="49"/>
                    </a:lnTo>
                    <a:close/>
                  </a:path>
                </a:pathLst>
              </a:custGeom>
              <a:solidFill>
                <a:srgbClr val="BF6633"/>
              </a:solidFill>
              <a:ln w="9525">
                <a:noFill/>
                <a:round/>
                <a:headEnd/>
                <a:tailEnd/>
              </a:ln>
            </p:spPr>
            <p:txBody>
              <a:bodyPr/>
              <a:lstStyle/>
              <a:p>
                <a:endParaRPr lang="en-US"/>
              </a:p>
            </p:txBody>
          </p:sp>
          <p:sp>
            <p:nvSpPr>
              <p:cNvPr id="14419" name="Freeform 597"/>
              <p:cNvSpPr>
                <a:spLocks/>
              </p:cNvSpPr>
              <p:nvPr/>
            </p:nvSpPr>
            <p:spPr bwMode="auto">
              <a:xfrm>
                <a:off x="2816" y="1198"/>
                <a:ext cx="77" cy="113"/>
              </a:xfrm>
              <a:custGeom>
                <a:avLst/>
                <a:gdLst>
                  <a:gd name="T0" fmla="*/ 269 w 308"/>
                  <a:gd name="T1" fmla="*/ 0 h 452"/>
                  <a:gd name="T2" fmla="*/ 293 w 308"/>
                  <a:gd name="T3" fmla="*/ 17 h 452"/>
                  <a:gd name="T4" fmla="*/ 308 w 308"/>
                  <a:gd name="T5" fmla="*/ 335 h 452"/>
                  <a:gd name="T6" fmla="*/ 297 w 308"/>
                  <a:gd name="T7" fmla="*/ 367 h 452"/>
                  <a:gd name="T8" fmla="*/ 65 w 308"/>
                  <a:gd name="T9" fmla="*/ 436 h 452"/>
                  <a:gd name="T10" fmla="*/ 24 w 308"/>
                  <a:gd name="T11" fmla="*/ 438 h 452"/>
                  <a:gd name="T12" fmla="*/ 0 w 308"/>
                  <a:gd name="T13" fmla="*/ 452 h 452"/>
                  <a:gd name="T14" fmla="*/ 23 w 308"/>
                  <a:gd name="T15" fmla="*/ 422 h 452"/>
                  <a:gd name="T16" fmla="*/ 57 w 308"/>
                  <a:gd name="T17" fmla="*/ 425 h 452"/>
                  <a:gd name="T18" fmla="*/ 90 w 308"/>
                  <a:gd name="T19" fmla="*/ 408 h 452"/>
                  <a:gd name="T20" fmla="*/ 122 w 308"/>
                  <a:gd name="T21" fmla="*/ 406 h 452"/>
                  <a:gd name="T22" fmla="*/ 150 w 308"/>
                  <a:gd name="T23" fmla="*/ 380 h 452"/>
                  <a:gd name="T24" fmla="*/ 150 w 308"/>
                  <a:gd name="T25" fmla="*/ 402 h 452"/>
                  <a:gd name="T26" fmla="*/ 196 w 308"/>
                  <a:gd name="T27" fmla="*/ 392 h 452"/>
                  <a:gd name="T28" fmla="*/ 240 w 308"/>
                  <a:gd name="T29" fmla="*/ 358 h 452"/>
                  <a:gd name="T30" fmla="*/ 243 w 308"/>
                  <a:gd name="T31" fmla="*/ 374 h 452"/>
                  <a:gd name="T32" fmla="*/ 280 w 308"/>
                  <a:gd name="T33" fmla="*/ 358 h 452"/>
                  <a:gd name="T34" fmla="*/ 295 w 308"/>
                  <a:gd name="T35" fmla="*/ 329 h 452"/>
                  <a:gd name="T36" fmla="*/ 282 w 308"/>
                  <a:gd name="T37" fmla="*/ 21 h 452"/>
                  <a:gd name="T38" fmla="*/ 266 w 308"/>
                  <a:gd name="T39" fmla="*/ 8 h 452"/>
                  <a:gd name="T40" fmla="*/ 269 w 308"/>
                  <a:gd name="T41" fmla="*/ 0 h 452"/>
                  <a:gd name="T42" fmla="*/ 269 w 308"/>
                  <a:gd name="T43" fmla="*/ 0 h 4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8"/>
                  <a:gd name="T67" fmla="*/ 0 h 452"/>
                  <a:gd name="T68" fmla="*/ 308 w 308"/>
                  <a:gd name="T69" fmla="*/ 452 h 45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8" h="452">
                    <a:moveTo>
                      <a:pt x="269" y="0"/>
                    </a:moveTo>
                    <a:lnTo>
                      <a:pt x="293" y="17"/>
                    </a:lnTo>
                    <a:lnTo>
                      <a:pt x="308" y="335"/>
                    </a:lnTo>
                    <a:lnTo>
                      <a:pt x="297" y="367"/>
                    </a:lnTo>
                    <a:lnTo>
                      <a:pt x="65" y="436"/>
                    </a:lnTo>
                    <a:lnTo>
                      <a:pt x="24" y="438"/>
                    </a:lnTo>
                    <a:lnTo>
                      <a:pt x="0" y="452"/>
                    </a:lnTo>
                    <a:lnTo>
                      <a:pt x="23" y="422"/>
                    </a:lnTo>
                    <a:lnTo>
                      <a:pt x="57" y="425"/>
                    </a:lnTo>
                    <a:lnTo>
                      <a:pt x="90" y="408"/>
                    </a:lnTo>
                    <a:lnTo>
                      <a:pt x="122" y="406"/>
                    </a:lnTo>
                    <a:lnTo>
                      <a:pt x="150" y="380"/>
                    </a:lnTo>
                    <a:lnTo>
                      <a:pt x="150" y="402"/>
                    </a:lnTo>
                    <a:lnTo>
                      <a:pt x="196" y="392"/>
                    </a:lnTo>
                    <a:lnTo>
                      <a:pt x="240" y="358"/>
                    </a:lnTo>
                    <a:lnTo>
                      <a:pt x="243" y="374"/>
                    </a:lnTo>
                    <a:lnTo>
                      <a:pt x="280" y="358"/>
                    </a:lnTo>
                    <a:lnTo>
                      <a:pt x="295" y="329"/>
                    </a:lnTo>
                    <a:lnTo>
                      <a:pt x="282" y="21"/>
                    </a:lnTo>
                    <a:lnTo>
                      <a:pt x="266" y="8"/>
                    </a:lnTo>
                    <a:lnTo>
                      <a:pt x="269" y="0"/>
                    </a:lnTo>
                    <a:close/>
                  </a:path>
                </a:pathLst>
              </a:custGeom>
              <a:solidFill>
                <a:srgbClr val="000000"/>
              </a:solidFill>
              <a:ln w="9525">
                <a:noFill/>
                <a:round/>
                <a:headEnd/>
                <a:tailEnd/>
              </a:ln>
            </p:spPr>
            <p:txBody>
              <a:bodyPr/>
              <a:lstStyle/>
              <a:p>
                <a:endParaRPr lang="en-US"/>
              </a:p>
            </p:txBody>
          </p:sp>
          <p:sp>
            <p:nvSpPr>
              <p:cNvPr id="14420" name="Freeform 598"/>
              <p:cNvSpPr>
                <a:spLocks/>
              </p:cNvSpPr>
              <p:nvPr/>
            </p:nvSpPr>
            <p:spPr bwMode="auto">
              <a:xfrm>
                <a:off x="2796" y="1111"/>
                <a:ext cx="9" cy="30"/>
              </a:xfrm>
              <a:custGeom>
                <a:avLst/>
                <a:gdLst>
                  <a:gd name="T0" fmla="*/ 23 w 36"/>
                  <a:gd name="T1" fmla="*/ 0 h 117"/>
                  <a:gd name="T2" fmla="*/ 36 w 36"/>
                  <a:gd name="T3" fmla="*/ 35 h 117"/>
                  <a:gd name="T4" fmla="*/ 22 w 36"/>
                  <a:gd name="T5" fmla="*/ 72 h 117"/>
                  <a:gd name="T6" fmla="*/ 21 w 36"/>
                  <a:gd name="T7" fmla="*/ 103 h 117"/>
                  <a:gd name="T8" fmla="*/ 0 w 36"/>
                  <a:gd name="T9" fmla="*/ 117 h 117"/>
                  <a:gd name="T10" fmla="*/ 3 w 36"/>
                  <a:gd name="T11" fmla="*/ 68 h 117"/>
                  <a:gd name="T12" fmla="*/ 23 w 36"/>
                  <a:gd name="T13" fmla="*/ 0 h 117"/>
                  <a:gd name="T14" fmla="*/ 23 w 36"/>
                  <a:gd name="T15" fmla="*/ 0 h 117"/>
                  <a:gd name="T16" fmla="*/ 0 60000 65536"/>
                  <a:gd name="T17" fmla="*/ 0 60000 65536"/>
                  <a:gd name="T18" fmla="*/ 0 60000 65536"/>
                  <a:gd name="T19" fmla="*/ 0 60000 65536"/>
                  <a:gd name="T20" fmla="*/ 0 60000 65536"/>
                  <a:gd name="T21" fmla="*/ 0 60000 65536"/>
                  <a:gd name="T22" fmla="*/ 0 60000 65536"/>
                  <a:gd name="T23" fmla="*/ 0 60000 65536"/>
                  <a:gd name="T24" fmla="*/ 0 w 36"/>
                  <a:gd name="T25" fmla="*/ 0 h 117"/>
                  <a:gd name="T26" fmla="*/ 36 w 36"/>
                  <a:gd name="T27" fmla="*/ 117 h 1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 h="117">
                    <a:moveTo>
                      <a:pt x="23" y="0"/>
                    </a:moveTo>
                    <a:lnTo>
                      <a:pt x="36" y="35"/>
                    </a:lnTo>
                    <a:lnTo>
                      <a:pt x="22" y="72"/>
                    </a:lnTo>
                    <a:lnTo>
                      <a:pt x="21" y="103"/>
                    </a:lnTo>
                    <a:lnTo>
                      <a:pt x="0" y="117"/>
                    </a:lnTo>
                    <a:lnTo>
                      <a:pt x="3" y="68"/>
                    </a:lnTo>
                    <a:lnTo>
                      <a:pt x="23" y="0"/>
                    </a:lnTo>
                    <a:close/>
                  </a:path>
                </a:pathLst>
              </a:custGeom>
              <a:solidFill>
                <a:srgbClr val="BF6633"/>
              </a:solidFill>
              <a:ln w="9525">
                <a:noFill/>
                <a:round/>
                <a:headEnd/>
                <a:tailEnd/>
              </a:ln>
            </p:spPr>
            <p:txBody>
              <a:bodyPr/>
              <a:lstStyle/>
              <a:p>
                <a:endParaRPr lang="en-US"/>
              </a:p>
            </p:txBody>
          </p:sp>
          <p:sp>
            <p:nvSpPr>
              <p:cNvPr id="14421" name="Freeform 599"/>
              <p:cNvSpPr>
                <a:spLocks/>
              </p:cNvSpPr>
              <p:nvPr/>
            </p:nvSpPr>
            <p:spPr bwMode="auto">
              <a:xfrm>
                <a:off x="2796" y="1144"/>
                <a:ext cx="14" cy="59"/>
              </a:xfrm>
              <a:custGeom>
                <a:avLst/>
                <a:gdLst>
                  <a:gd name="T0" fmla="*/ 7 w 54"/>
                  <a:gd name="T1" fmla="*/ 0 h 236"/>
                  <a:gd name="T2" fmla="*/ 27 w 54"/>
                  <a:gd name="T3" fmla="*/ 6 h 236"/>
                  <a:gd name="T4" fmla="*/ 25 w 54"/>
                  <a:gd name="T5" fmla="*/ 129 h 236"/>
                  <a:gd name="T6" fmla="*/ 29 w 54"/>
                  <a:gd name="T7" fmla="*/ 205 h 236"/>
                  <a:gd name="T8" fmla="*/ 54 w 54"/>
                  <a:gd name="T9" fmla="*/ 236 h 236"/>
                  <a:gd name="T10" fmla="*/ 0 w 54"/>
                  <a:gd name="T11" fmla="*/ 232 h 236"/>
                  <a:gd name="T12" fmla="*/ 7 w 54"/>
                  <a:gd name="T13" fmla="*/ 0 h 236"/>
                  <a:gd name="T14" fmla="*/ 7 w 54"/>
                  <a:gd name="T15" fmla="*/ 0 h 236"/>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236"/>
                  <a:gd name="T26" fmla="*/ 54 w 54"/>
                  <a:gd name="T27" fmla="*/ 236 h 2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236">
                    <a:moveTo>
                      <a:pt x="7" y="0"/>
                    </a:moveTo>
                    <a:lnTo>
                      <a:pt x="27" y="6"/>
                    </a:lnTo>
                    <a:lnTo>
                      <a:pt x="25" y="129"/>
                    </a:lnTo>
                    <a:lnTo>
                      <a:pt x="29" y="205"/>
                    </a:lnTo>
                    <a:lnTo>
                      <a:pt x="54" y="236"/>
                    </a:lnTo>
                    <a:lnTo>
                      <a:pt x="0" y="232"/>
                    </a:lnTo>
                    <a:lnTo>
                      <a:pt x="7" y="0"/>
                    </a:lnTo>
                    <a:close/>
                  </a:path>
                </a:pathLst>
              </a:custGeom>
              <a:solidFill>
                <a:srgbClr val="BF6633"/>
              </a:solidFill>
              <a:ln w="9525">
                <a:noFill/>
                <a:round/>
                <a:headEnd/>
                <a:tailEnd/>
              </a:ln>
            </p:spPr>
            <p:txBody>
              <a:bodyPr/>
              <a:lstStyle/>
              <a:p>
                <a:endParaRPr lang="en-US"/>
              </a:p>
            </p:txBody>
          </p:sp>
          <p:sp>
            <p:nvSpPr>
              <p:cNvPr id="14422" name="Freeform 600"/>
              <p:cNvSpPr>
                <a:spLocks/>
              </p:cNvSpPr>
              <p:nvPr/>
            </p:nvSpPr>
            <p:spPr bwMode="auto">
              <a:xfrm>
                <a:off x="2805" y="1144"/>
                <a:ext cx="90" cy="60"/>
              </a:xfrm>
              <a:custGeom>
                <a:avLst/>
                <a:gdLst>
                  <a:gd name="T0" fmla="*/ 9 w 362"/>
                  <a:gd name="T1" fmla="*/ 227 h 236"/>
                  <a:gd name="T2" fmla="*/ 151 w 362"/>
                  <a:gd name="T3" fmla="*/ 213 h 236"/>
                  <a:gd name="T4" fmla="*/ 180 w 362"/>
                  <a:gd name="T5" fmla="*/ 185 h 236"/>
                  <a:gd name="T6" fmla="*/ 215 w 362"/>
                  <a:gd name="T7" fmla="*/ 201 h 236"/>
                  <a:gd name="T8" fmla="*/ 302 w 362"/>
                  <a:gd name="T9" fmla="*/ 193 h 236"/>
                  <a:gd name="T10" fmla="*/ 328 w 362"/>
                  <a:gd name="T11" fmla="*/ 185 h 236"/>
                  <a:gd name="T12" fmla="*/ 342 w 362"/>
                  <a:gd name="T13" fmla="*/ 151 h 236"/>
                  <a:gd name="T14" fmla="*/ 354 w 362"/>
                  <a:gd name="T15" fmla="*/ 0 h 236"/>
                  <a:gd name="T16" fmla="*/ 362 w 362"/>
                  <a:gd name="T17" fmla="*/ 168 h 236"/>
                  <a:gd name="T18" fmla="*/ 320 w 362"/>
                  <a:gd name="T19" fmla="*/ 224 h 236"/>
                  <a:gd name="T20" fmla="*/ 59 w 362"/>
                  <a:gd name="T21" fmla="*/ 236 h 236"/>
                  <a:gd name="T22" fmla="*/ 0 w 362"/>
                  <a:gd name="T23" fmla="*/ 233 h 236"/>
                  <a:gd name="T24" fmla="*/ 9 w 362"/>
                  <a:gd name="T25" fmla="*/ 227 h 236"/>
                  <a:gd name="T26" fmla="*/ 9 w 362"/>
                  <a:gd name="T27" fmla="*/ 227 h 2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2"/>
                  <a:gd name="T43" fmla="*/ 0 h 236"/>
                  <a:gd name="T44" fmla="*/ 362 w 362"/>
                  <a:gd name="T45" fmla="*/ 236 h 2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2" h="236">
                    <a:moveTo>
                      <a:pt x="9" y="227"/>
                    </a:moveTo>
                    <a:lnTo>
                      <a:pt x="151" y="213"/>
                    </a:lnTo>
                    <a:lnTo>
                      <a:pt x="180" y="185"/>
                    </a:lnTo>
                    <a:lnTo>
                      <a:pt x="215" y="201"/>
                    </a:lnTo>
                    <a:lnTo>
                      <a:pt x="302" y="193"/>
                    </a:lnTo>
                    <a:lnTo>
                      <a:pt x="328" y="185"/>
                    </a:lnTo>
                    <a:lnTo>
                      <a:pt x="342" y="151"/>
                    </a:lnTo>
                    <a:lnTo>
                      <a:pt x="354" y="0"/>
                    </a:lnTo>
                    <a:lnTo>
                      <a:pt x="362" y="168"/>
                    </a:lnTo>
                    <a:lnTo>
                      <a:pt x="320" y="224"/>
                    </a:lnTo>
                    <a:lnTo>
                      <a:pt x="59" y="236"/>
                    </a:lnTo>
                    <a:lnTo>
                      <a:pt x="0" y="233"/>
                    </a:lnTo>
                    <a:lnTo>
                      <a:pt x="9" y="227"/>
                    </a:lnTo>
                    <a:close/>
                  </a:path>
                </a:pathLst>
              </a:custGeom>
              <a:solidFill>
                <a:srgbClr val="BF6633"/>
              </a:solidFill>
              <a:ln w="9525">
                <a:noFill/>
                <a:round/>
                <a:headEnd/>
                <a:tailEnd/>
              </a:ln>
            </p:spPr>
            <p:txBody>
              <a:bodyPr/>
              <a:lstStyle/>
              <a:p>
                <a:endParaRPr lang="en-US"/>
              </a:p>
            </p:txBody>
          </p:sp>
          <p:sp>
            <p:nvSpPr>
              <p:cNvPr id="14423" name="Freeform 601"/>
              <p:cNvSpPr>
                <a:spLocks/>
              </p:cNvSpPr>
              <p:nvPr/>
            </p:nvSpPr>
            <p:spPr bwMode="auto">
              <a:xfrm>
                <a:off x="2816" y="1090"/>
                <a:ext cx="36" cy="38"/>
              </a:xfrm>
              <a:custGeom>
                <a:avLst/>
                <a:gdLst>
                  <a:gd name="T0" fmla="*/ 0 w 143"/>
                  <a:gd name="T1" fmla="*/ 4 h 152"/>
                  <a:gd name="T2" fmla="*/ 85 w 143"/>
                  <a:gd name="T3" fmla="*/ 11 h 152"/>
                  <a:gd name="T4" fmla="*/ 119 w 143"/>
                  <a:gd name="T5" fmla="*/ 23 h 152"/>
                  <a:gd name="T6" fmla="*/ 129 w 143"/>
                  <a:gd name="T7" fmla="*/ 151 h 152"/>
                  <a:gd name="T8" fmla="*/ 143 w 143"/>
                  <a:gd name="T9" fmla="*/ 152 h 152"/>
                  <a:gd name="T10" fmla="*/ 143 w 143"/>
                  <a:gd name="T11" fmla="*/ 0 h 152"/>
                  <a:gd name="T12" fmla="*/ 11 w 143"/>
                  <a:gd name="T13" fmla="*/ 1 h 152"/>
                  <a:gd name="T14" fmla="*/ 0 w 143"/>
                  <a:gd name="T15" fmla="*/ 4 h 152"/>
                  <a:gd name="T16" fmla="*/ 0 w 143"/>
                  <a:gd name="T17" fmla="*/ 4 h 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3"/>
                  <a:gd name="T28" fmla="*/ 0 h 152"/>
                  <a:gd name="T29" fmla="*/ 143 w 143"/>
                  <a:gd name="T30" fmla="*/ 152 h 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3" h="152">
                    <a:moveTo>
                      <a:pt x="0" y="4"/>
                    </a:moveTo>
                    <a:lnTo>
                      <a:pt x="85" y="11"/>
                    </a:lnTo>
                    <a:lnTo>
                      <a:pt x="119" y="23"/>
                    </a:lnTo>
                    <a:lnTo>
                      <a:pt x="129" y="151"/>
                    </a:lnTo>
                    <a:lnTo>
                      <a:pt x="143" y="152"/>
                    </a:lnTo>
                    <a:lnTo>
                      <a:pt x="143" y="0"/>
                    </a:lnTo>
                    <a:lnTo>
                      <a:pt x="11" y="1"/>
                    </a:lnTo>
                    <a:lnTo>
                      <a:pt x="0" y="4"/>
                    </a:lnTo>
                    <a:close/>
                  </a:path>
                </a:pathLst>
              </a:custGeom>
              <a:solidFill>
                <a:srgbClr val="BF6633"/>
              </a:solidFill>
              <a:ln w="9525">
                <a:noFill/>
                <a:round/>
                <a:headEnd/>
                <a:tailEnd/>
              </a:ln>
            </p:spPr>
            <p:txBody>
              <a:bodyPr/>
              <a:lstStyle/>
              <a:p>
                <a:endParaRPr lang="en-US"/>
              </a:p>
            </p:txBody>
          </p:sp>
          <p:sp>
            <p:nvSpPr>
              <p:cNvPr id="14424" name="Freeform 602"/>
              <p:cNvSpPr>
                <a:spLocks/>
              </p:cNvSpPr>
              <p:nvPr/>
            </p:nvSpPr>
            <p:spPr bwMode="auto">
              <a:xfrm>
                <a:off x="2877" y="1090"/>
                <a:ext cx="18" cy="43"/>
              </a:xfrm>
              <a:custGeom>
                <a:avLst/>
                <a:gdLst>
                  <a:gd name="T0" fmla="*/ 0 w 73"/>
                  <a:gd name="T1" fmla="*/ 0 h 174"/>
                  <a:gd name="T2" fmla="*/ 48 w 73"/>
                  <a:gd name="T3" fmla="*/ 12 h 174"/>
                  <a:gd name="T4" fmla="*/ 51 w 73"/>
                  <a:gd name="T5" fmla="*/ 174 h 174"/>
                  <a:gd name="T6" fmla="*/ 71 w 73"/>
                  <a:gd name="T7" fmla="*/ 161 h 174"/>
                  <a:gd name="T8" fmla="*/ 73 w 73"/>
                  <a:gd name="T9" fmla="*/ 0 h 174"/>
                  <a:gd name="T10" fmla="*/ 0 w 73"/>
                  <a:gd name="T11" fmla="*/ 0 h 174"/>
                  <a:gd name="T12" fmla="*/ 0 w 73"/>
                  <a:gd name="T13" fmla="*/ 0 h 174"/>
                  <a:gd name="T14" fmla="*/ 0 60000 65536"/>
                  <a:gd name="T15" fmla="*/ 0 60000 65536"/>
                  <a:gd name="T16" fmla="*/ 0 60000 65536"/>
                  <a:gd name="T17" fmla="*/ 0 60000 65536"/>
                  <a:gd name="T18" fmla="*/ 0 60000 65536"/>
                  <a:gd name="T19" fmla="*/ 0 60000 65536"/>
                  <a:gd name="T20" fmla="*/ 0 60000 65536"/>
                  <a:gd name="T21" fmla="*/ 0 w 73"/>
                  <a:gd name="T22" fmla="*/ 0 h 174"/>
                  <a:gd name="T23" fmla="*/ 73 w 73"/>
                  <a:gd name="T24" fmla="*/ 174 h 1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3" h="174">
                    <a:moveTo>
                      <a:pt x="0" y="0"/>
                    </a:moveTo>
                    <a:lnTo>
                      <a:pt x="48" y="12"/>
                    </a:lnTo>
                    <a:lnTo>
                      <a:pt x="51" y="174"/>
                    </a:lnTo>
                    <a:lnTo>
                      <a:pt x="71" y="161"/>
                    </a:lnTo>
                    <a:lnTo>
                      <a:pt x="73" y="0"/>
                    </a:lnTo>
                    <a:lnTo>
                      <a:pt x="0" y="0"/>
                    </a:lnTo>
                    <a:close/>
                  </a:path>
                </a:pathLst>
              </a:custGeom>
              <a:solidFill>
                <a:srgbClr val="BF6633"/>
              </a:solidFill>
              <a:ln w="9525">
                <a:noFill/>
                <a:round/>
                <a:headEnd/>
                <a:tailEnd/>
              </a:ln>
            </p:spPr>
            <p:txBody>
              <a:bodyPr/>
              <a:lstStyle/>
              <a:p>
                <a:endParaRPr lang="en-US"/>
              </a:p>
            </p:txBody>
          </p:sp>
          <p:sp>
            <p:nvSpPr>
              <p:cNvPr id="14425" name="Freeform 603"/>
              <p:cNvSpPr>
                <a:spLocks/>
              </p:cNvSpPr>
              <p:nvPr/>
            </p:nvSpPr>
            <p:spPr bwMode="auto">
              <a:xfrm>
                <a:off x="2814" y="1050"/>
                <a:ext cx="42" cy="80"/>
              </a:xfrm>
              <a:custGeom>
                <a:avLst/>
                <a:gdLst>
                  <a:gd name="T0" fmla="*/ 0 w 166"/>
                  <a:gd name="T1" fmla="*/ 0 h 321"/>
                  <a:gd name="T2" fmla="*/ 145 w 166"/>
                  <a:gd name="T3" fmla="*/ 151 h 321"/>
                  <a:gd name="T4" fmla="*/ 145 w 166"/>
                  <a:gd name="T5" fmla="*/ 315 h 321"/>
                  <a:gd name="T6" fmla="*/ 166 w 166"/>
                  <a:gd name="T7" fmla="*/ 321 h 321"/>
                  <a:gd name="T8" fmla="*/ 156 w 166"/>
                  <a:gd name="T9" fmla="*/ 291 h 321"/>
                  <a:gd name="T10" fmla="*/ 158 w 166"/>
                  <a:gd name="T11" fmla="*/ 151 h 321"/>
                  <a:gd name="T12" fmla="*/ 20 w 166"/>
                  <a:gd name="T13" fmla="*/ 4 h 321"/>
                  <a:gd name="T14" fmla="*/ 0 w 166"/>
                  <a:gd name="T15" fmla="*/ 0 h 321"/>
                  <a:gd name="T16" fmla="*/ 0 w 166"/>
                  <a:gd name="T17" fmla="*/ 0 h 3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321"/>
                  <a:gd name="T29" fmla="*/ 166 w 166"/>
                  <a:gd name="T30" fmla="*/ 321 h 32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321">
                    <a:moveTo>
                      <a:pt x="0" y="0"/>
                    </a:moveTo>
                    <a:lnTo>
                      <a:pt x="145" y="151"/>
                    </a:lnTo>
                    <a:lnTo>
                      <a:pt x="145" y="315"/>
                    </a:lnTo>
                    <a:lnTo>
                      <a:pt x="166" y="321"/>
                    </a:lnTo>
                    <a:lnTo>
                      <a:pt x="156" y="291"/>
                    </a:lnTo>
                    <a:lnTo>
                      <a:pt x="158" y="151"/>
                    </a:lnTo>
                    <a:lnTo>
                      <a:pt x="20" y="4"/>
                    </a:lnTo>
                    <a:lnTo>
                      <a:pt x="0" y="0"/>
                    </a:lnTo>
                    <a:close/>
                  </a:path>
                </a:pathLst>
              </a:custGeom>
              <a:solidFill>
                <a:srgbClr val="000000"/>
              </a:solidFill>
              <a:ln w="9525">
                <a:noFill/>
                <a:round/>
                <a:headEnd/>
                <a:tailEnd/>
              </a:ln>
            </p:spPr>
            <p:txBody>
              <a:bodyPr/>
              <a:lstStyle/>
              <a:p>
                <a:endParaRPr lang="en-US"/>
              </a:p>
            </p:txBody>
          </p:sp>
          <p:sp>
            <p:nvSpPr>
              <p:cNvPr id="14426" name="Freeform 604"/>
              <p:cNvSpPr>
                <a:spLocks/>
              </p:cNvSpPr>
              <p:nvPr/>
            </p:nvSpPr>
            <p:spPr bwMode="auto">
              <a:xfrm>
                <a:off x="2811" y="1089"/>
                <a:ext cx="43" cy="3"/>
              </a:xfrm>
              <a:custGeom>
                <a:avLst/>
                <a:gdLst>
                  <a:gd name="T0" fmla="*/ 0 w 173"/>
                  <a:gd name="T1" fmla="*/ 11 h 11"/>
                  <a:gd name="T2" fmla="*/ 36 w 173"/>
                  <a:gd name="T3" fmla="*/ 0 h 11"/>
                  <a:gd name="T4" fmla="*/ 170 w 173"/>
                  <a:gd name="T5" fmla="*/ 0 h 11"/>
                  <a:gd name="T6" fmla="*/ 173 w 173"/>
                  <a:gd name="T7" fmla="*/ 8 h 11"/>
                  <a:gd name="T8" fmla="*/ 0 w 173"/>
                  <a:gd name="T9" fmla="*/ 11 h 11"/>
                  <a:gd name="T10" fmla="*/ 0 w 173"/>
                  <a:gd name="T11" fmla="*/ 11 h 11"/>
                  <a:gd name="T12" fmla="*/ 0 60000 65536"/>
                  <a:gd name="T13" fmla="*/ 0 60000 65536"/>
                  <a:gd name="T14" fmla="*/ 0 60000 65536"/>
                  <a:gd name="T15" fmla="*/ 0 60000 65536"/>
                  <a:gd name="T16" fmla="*/ 0 60000 65536"/>
                  <a:gd name="T17" fmla="*/ 0 60000 65536"/>
                  <a:gd name="T18" fmla="*/ 0 w 173"/>
                  <a:gd name="T19" fmla="*/ 0 h 11"/>
                  <a:gd name="T20" fmla="*/ 173 w 173"/>
                  <a:gd name="T21" fmla="*/ 11 h 11"/>
                </a:gdLst>
                <a:ahLst/>
                <a:cxnLst>
                  <a:cxn ang="T12">
                    <a:pos x="T0" y="T1"/>
                  </a:cxn>
                  <a:cxn ang="T13">
                    <a:pos x="T2" y="T3"/>
                  </a:cxn>
                  <a:cxn ang="T14">
                    <a:pos x="T4" y="T5"/>
                  </a:cxn>
                  <a:cxn ang="T15">
                    <a:pos x="T6" y="T7"/>
                  </a:cxn>
                  <a:cxn ang="T16">
                    <a:pos x="T8" y="T9"/>
                  </a:cxn>
                  <a:cxn ang="T17">
                    <a:pos x="T10" y="T11"/>
                  </a:cxn>
                </a:cxnLst>
                <a:rect l="T18" t="T19" r="T20" b="T21"/>
                <a:pathLst>
                  <a:path w="173" h="11">
                    <a:moveTo>
                      <a:pt x="0" y="11"/>
                    </a:moveTo>
                    <a:lnTo>
                      <a:pt x="36" y="0"/>
                    </a:lnTo>
                    <a:lnTo>
                      <a:pt x="170" y="0"/>
                    </a:lnTo>
                    <a:lnTo>
                      <a:pt x="173" y="8"/>
                    </a:lnTo>
                    <a:lnTo>
                      <a:pt x="0" y="11"/>
                    </a:lnTo>
                    <a:close/>
                  </a:path>
                </a:pathLst>
              </a:custGeom>
              <a:solidFill>
                <a:srgbClr val="000000"/>
              </a:solidFill>
              <a:ln w="9525">
                <a:noFill/>
                <a:round/>
                <a:headEnd/>
                <a:tailEnd/>
              </a:ln>
            </p:spPr>
            <p:txBody>
              <a:bodyPr/>
              <a:lstStyle/>
              <a:p>
                <a:endParaRPr lang="en-US"/>
              </a:p>
            </p:txBody>
          </p:sp>
          <p:sp>
            <p:nvSpPr>
              <p:cNvPr id="14427" name="Freeform 605"/>
              <p:cNvSpPr>
                <a:spLocks/>
              </p:cNvSpPr>
              <p:nvPr/>
            </p:nvSpPr>
            <p:spPr bwMode="auto">
              <a:xfrm>
                <a:off x="2808" y="1196"/>
                <a:ext cx="79" cy="33"/>
              </a:xfrm>
              <a:custGeom>
                <a:avLst/>
                <a:gdLst>
                  <a:gd name="T0" fmla="*/ 0 w 317"/>
                  <a:gd name="T1" fmla="*/ 26 h 132"/>
                  <a:gd name="T2" fmla="*/ 317 w 317"/>
                  <a:gd name="T3" fmla="*/ 0 h 132"/>
                  <a:gd name="T4" fmla="*/ 299 w 317"/>
                  <a:gd name="T5" fmla="*/ 37 h 132"/>
                  <a:gd name="T6" fmla="*/ 265 w 317"/>
                  <a:gd name="T7" fmla="*/ 132 h 132"/>
                  <a:gd name="T8" fmla="*/ 138 w 317"/>
                  <a:gd name="T9" fmla="*/ 47 h 132"/>
                  <a:gd name="T10" fmla="*/ 50 w 317"/>
                  <a:gd name="T11" fmla="*/ 31 h 132"/>
                  <a:gd name="T12" fmla="*/ 0 w 317"/>
                  <a:gd name="T13" fmla="*/ 26 h 132"/>
                  <a:gd name="T14" fmla="*/ 0 w 317"/>
                  <a:gd name="T15" fmla="*/ 26 h 132"/>
                  <a:gd name="T16" fmla="*/ 0 60000 65536"/>
                  <a:gd name="T17" fmla="*/ 0 60000 65536"/>
                  <a:gd name="T18" fmla="*/ 0 60000 65536"/>
                  <a:gd name="T19" fmla="*/ 0 60000 65536"/>
                  <a:gd name="T20" fmla="*/ 0 60000 65536"/>
                  <a:gd name="T21" fmla="*/ 0 60000 65536"/>
                  <a:gd name="T22" fmla="*/ 0 60000 65536"/>
                  <a:gd name="T23" fmla="*/ 0 60000 65536"/>
                  <a:gd name="T24" fmla="*/ 0 w 317"/>
                  <a:gd name="T25" fmla="*/ 0 h 132"/>
                  <a:gd name="T26" fmla="*/ 317 w 317"/>
                  <a:gd name="T27" fmla="*/ 132 h 1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17" h="132">
                    <a:moveTo>
                      <a:pt x="0" y="26"/>
                    </a:moveTo>
                    <a:lnTo>
                      <a:pt x="317" y="0"/>
                    </a:lnTo>
                    <a:lnTo>
                      <a:pt x="299" y="37"/>
                    </a:lnTo>
                    <a:lnTo>
                      <a:pt x="265" y="132"/>
                    </a:lnTo>
                    <a:lnTo>
                      <a:pt x="138" y="47"/>
                    </a:lnTo>
                    <a:lnTo>
                      <a:pt x="50" y="31"/>
                    </a:lnTo>
                    <a:lnTo>
                      <a:pt x="0" y="26"/>
                    </a:lnTo>
                    <a:close/>
                  </a:path>
                </a:pathLst>
              </a:custGeom>
              <a:solidFill>
                <a:srgbClr val="000000"/>
              </a:solidFill>
              <a:ln w="9525">
                <a:noFill/>
                <a:round/>
                <a:headEnd/>
                <a:tailEnd/>
              </a:ln>
            </p:spPr>
            <p:txBody>
              <a:bodyPr/>
              <a:lstStyle/>
              <a:p>
                <a:endParaRPr lang="en-US"/>
              </a:p>
            </p:txBody>
          </p:sp>
          <p:sp>
            <p:nvSpPr>
              <p:cNvPr id="14428" name="Freeform 606"/>
              <p:cNvSpPr>
                <a:spLocks/>
              </p:cNvSpPr>
              <p:nvPr/>
            </p:nvSpPr>
            <p:spPr bwMode="auto">
              <a:xfrm>
                <a:off x="2823" y="1046"/>
                <a:ext cx="75" cy="153"/>
              </a:xfrm>
              <a:custGeom>
                <a:avLst/>
                <a:gdLst>
                  <a:gd name="T0" fmla="*/ 145 w 301"/>
                  <a:gd name="T1" fmla="*/ 185 h 612"/>
                  <a:gd name="T2" fmla="*/ 156 w 301"/>
                  <a:gd name="T3" fmla="*/ 173 h 612"/>
                  <a:gd name="T4" fmla="*/ 286 w 301"/>
                  <a:gd name="T5" fmla="*/ 165 h 612"/>
                  <a:gd name="T6" fmla="*/ 279 w 301"/>
                  <a:gd name="T7" fmla="*/ 142 h 612"/>
                  <a:gd name="T8" fmla="*/ 127 w 301"/>
                  <a:gd name="T9" fmla="*/ 14 h 612"/>
                  <a:gd name="T10" fmla="*/ 0 w 301"/>
                  <a:gd name="T11" fmla="*/ 14 h 612"/>
                  <a:gd name="T12" fmla="*/ 20 w 301"/>
                  <a:gd name="T13" fmla="*/ 0 h 612"/>
                  <a:gd name="T14" fmla="*/ 127 w 301"/>
                  <a:gd name="T15" fmla="*/ 2 h 612"/>
                  <a:gd name="T16" fmla="*/ 301 w 301"/>
                  <a:gd name="T17" fmla="*/ 148 h 612"/>
                  <a:gd name="T18" fmla="*/ 296 w 301"/>
                  <a:gd name="T19" fmla="*/ 573 h 612"/>
                  <a:gd name="T20" fmla="*/ 256 w 301"/>
                  <a:gd name="T21" fmla="*/ 612 h 612"/>
                  <a:gd name="T22" fmla="*/ 280 w 301"/>
                  <a:gd name="T23" fmla="*/ 554 h 612"/>
                  <a:gd name="T24" fmla="*/ 280 w 301"/>
                  <a:gd name="T25" fmla="*/ 389 h 612"/>
                  <a:gd name="T26" fmla="*/ 250 w 301"/>
                  <a:gd name="T27" fmla="*/ 377 h 612"/>
                  <a:gd name="T28" fmla="*/ 282 w 301"/>
                  <a:gd name="T29" fmla="*/ 358 h 612"/>
                  <a:gd name="T30" fmla="*/ 275 w 301"/>
                  <a:gd name="T31" fmla="*/ 343 h 612"/>
                  <a:gd name="T32" fmla="*/ 281 w 301"/>
                  <a:gd name="T33" fmla="*/ 182 h 612"/>
                  <a:gd name="T34" fmla="*/ 145 w 301"/>
                  <a:gd name="T35" fmla="*/ 185 h 612"/>
                  <a:gd name="T36" fmla="*/ 145 w 301"/>
                  <a:gd name="T37" fmla="*/ 185 h 61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01"/>
                  <a:gd name="T58" fmla="*/ 0 h 612"/>
                  <a:gd name="T59" fmla="*/ 301 w 301"/>
                  <a:gd name="T60" fmla="*/ 612 h 61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01" h="612">
                    <a:moveTo>
                      <a:pt x="145" y="185"/>
                    </a:moveTo>
                    <a:lnTo>
                      <a:pt x="156" y="173"/>
                    </a:lnTo>
                    <a:lnTo>
                      <a:pt x="286" y="165"/>
                    </a:lnTo>
                    <a:lnTo>
                      <a:pt x="279" y="142"/>
                    </a:lnTo>
                    <a:lnTo>
                      <a:pt x="127" y="14"/>
                    </a:lnTo>
                    <a:lnTo>
                      <a:pt x="0" y="14"/>
                    </a:lnTo>
                    <a:lnTo>
                      <a:pt x="20" y="0"/>
                    </a:lnTo>
                    <a:lnTo>
                      <a:pt x="127" y="2"/>
                    </a:lnTo>
                    <a:lnTo>
                      <a:pt x="301" y="148"/>
                    </a:lnTo>
                    <a:lnTo>
                      <a:pt x="296" y="573"/>
                    </a:lnTo>
                    <a:lnTo>
                      <a:pt x="256" y="612"/>
                    </a:lnTo>
                    <a:lnTo>
                      <a:pt x="280" y="554"/>
                    </a:lnTo>
                    <a:lnTo>
                      <a:pt x="280" y="389"/>
                    </a:lnTo>
                    <a:lnTo>
                      <a:pt x="250" y="377"/>
                    </a:lnTo>
                    <a:lnTo>
                      <a:pt x="282" y="358"/>
                    </a:lnTo>
                    <a:lnTo>
                      <a:pt x="275" y="343"/>
                    </a:lnTo>
                    <a:lnTo>
                      <a:pt x="281" y="182"/>
                    </a:lnTo>
                    <a:lnTo>
                      <a:pt x="145" y="185"/>
                    </a:lnTo>
                    <a:close/>
                  </a:path>
                </a:pathLst>
              </a:custGeom>
              <a:solidFill>
                <a:srgbClr val="000000"/>
              </a:solidFill>
              <a:ln w="9525">
                <a:noFill/>
                <a:round/>
                <a:headEnd/>
                <a:tailEnd/>
              </a:ln>
            </p:spPr>
            <p:txBody>
              <a:bodyPr/>
              <a:lstStyle/>
              <a:p>
                <a:endParaRPr lang="en-US"/>
              </a:p>
            </p:txBody>
          </p:sp>
          <p:sp>
            <p:nvSpPr>
              <p:cNvPr id="14429" name="Freeform 607"/>
              <p:cNvSpPr>
                <a:spLocks/>
              </p:cNvSpPr>
              <p:nvPr/>
            </p:nvSpPr>
            <p:spPr bwMode="auto">
              <a:xfrm>
                <a:off x="2843" y="1140"/>
                <a:ext cx="17" cy="61"/>
              </a:xfrm>
              <a:custGeom>
                <a:avLst/>
                <a:gdLst>
                  <a:gd name="T0" fmla="*/ 49 w 69"/>
                  <a:gd name="T1" fmla="*/ 0 h 243"/>
                  <a:gd name="T2" fmla="*/ 28 w 69"/>
                  <a:gd name="T3" fmla="*/ 24 h 243"/>
                  <a:gd name="T4" fmla="*/ 22 w 69"/>
                  <a:gd name="T5" fmla="*/ 212 h 243"/>
                  <a:gd name="T6" fmla="*/ 0 w 69"/>
                  <a:gd name="T7" fmla="*/ 242 h 243"/>
                  <a:gd name="T8" fmla="*/ 33 w 69"/>
                  <a:gd name="T9" fmla="*/ 243 h 243"/>
                  <a:gd name="T10" fmla="*/ 69 w 69"/>
                  <a:gd name="T11" fmla="*/ 236 h 243"/>
                  <a:gd name="T12" fmla="*/ 41 w 69"/>
                  <a:gd name="T13" fmla="*/ 218 h 243"/>
                  <a:gd name="T14" fmla="*/ 41 w 69"/>
                  <a:gd name="T15" fmla="*/ 34 h 243"/>
                  <a:gd name="T16" fmla="*/ 49 w 69"/>
                  <a:gd name="T17" fmla="*/ 0 h 243"/>
                  <a:gd name="T18" fmla="*/ 49 w 69"/>
                  <a:gd name="T19" fmla="*/ 0 h 24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9"/>
                  <a:gd name="T31" fmla="*/ 0 h 243"/>
                  <a:gd name="T32" fmla="*/ 69 w 69"/>
                  <a:gd name="T33" fmla="*/ 243 h 24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9" h="243">
                    <a:moveTo>
                      <a:pt x="49" y="0"/>
                    </a:moveTo>
                    <a:lnTo>
                      <a:pt x="28" y="24"/>
                    </a:lnTo>
                    <a:lnTo>
                      <a:pt x="22" y="212"/>
                    </a:lnTo>
                    <a:lnTo>
                      <a:pt x="0" y="242"/>
                    </a:lnTo>
                    <a:lnTo>
                      <a:pt x="33" y="243"/>
                    </a:lnTo>
                    <a:lnTo>
                      <a:pt x="69" y="236"/>
                    </a:lnTo>
                    <a:lnTo>
                      <a:pt x="41" y="218"/>
                    </a:lnTo>
                    <a:lnTo>
                      <a:pt x="41" y="34"/>
                    </a:lnTo>
                    <a:lnTo>
                      <a:pt x="49" y="0"/>
                    </a:lnTo>
                    <a:close/>
                  </a:path>
                </a:pathLst>
              </a:custGeom>
              <a:solidFill>
                <a:srgbClr val="000000"/>
              </a:solidFill>
              <a:ln w="9525">
                <a:noFill/>
                <a:round/>
                <a:headEnd/>
                <a:tailEnd/>
              </a:ln>
            </p:spPr>
            <p:txBody>
              <a:bodyPr/>
              <a:lstStyle/>
              <a:p>
                <a:endParaRPr lang="en-US"/>
              </a:p>
            </p:txBody>
          </p:sp>
          <p:sp>
            <p:nvSpPr>
              <p:cNvPr id="14430" name="Freeform 608"/>
              <p:cNvSpPr>
                <a:spLocks/>
              </p:cNvSpPr>
              <p:nvPr/>
            </p:nvSpPr>
            <p:spPr bwMode="auto">
              <a:xfrm>
                <a:off x="2687" y="1350"/>
                <a:ext cx="102" cy="19"/>
              </a:xfrm>
              <a:custGeom>
                <a:avLst/>
                <a:gdLst>
                  <a:gd name="T0" fmla="*/ 0 w 407"/>
                  <a:gd name="T1" fmla="*/ 0 h 75"/>
                  <a:gd name="T2" fmla="*/ 23 w 407"/>
                  <a:gd name="T3" fmla="*/ 49 h 75"/>
                  <a:gd name="T4" fmla="*/ 46 w 407"/>
                  <a:gd name="T5" fmla="*/ 75 h 75"/>
                  <a:gd name="T6" fmla="*/ 86 w 407"/>
                  <a:gd name="T7" fmla="*/ 71 h 75"/>
                  <a:gd name="T8" fmla="*/ 144 w 407"/>
                  <a:gd name="T9" fmla="*/ 71 h 75"/>
                  <a:gd name="T10" fmla="*/ 246 w 407"/>
                  <a:gd name="T11" fmla="*/ 48 h 75"/>
                  <a:gd name="T12" fmla="*/ 379 w 407"/>
                  <a:gd name="T13" fmla="*/ 15 h 75"/>
                  <a:gd name="T14" fmla="*/ 407 w 407"/>
                  <a:gd name="T15" fmla="*/ 15 h 75"/>
                  <a:gd name="T16" fmla="*/ 377 w 407"/>
                  <a:gd name="T17" fmla="*/ 2 h 75"/>
                  <a:gd name="T18" fmla="*/ 189 w 407"/>
                  <a:gd name="T19" fmla="*/ 48 h 75"/>
                  <a:gd name="T20" fmla="*/ 96 w 407"/>
                  <a:gd name="T21" fmla="*/ 55 h 75"/>
                  <a:gd name="T22" fmla="*/ 61 w 407"/>
                  <a:gd name="T23" fmla="*/ 55 h 75"/>
                  <a:gd name="T24" fmla="*/ 0 w 407"/>
                  <a:gd name="T25" fmla="*/ 0 h 75"/>
                  <a:gd name="T26" fmla="*/ 0 w 407"/>
                  <a:gd name="T27" fmla="*/ 0 h 7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07"/>
                  <a:gd name="T43" fmla="*/ 0 h 75"/>
                  <a:gd name="T44" fmla="*/ 407 w 407"/>
                  <a:gd name="T45" fmla="*/ 75 h 7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07" h="75">
                    <a:moveTo>
                      <a:pt x="0" y="0"/>
                    </a:moveTo>
                    <a:lnTo>
                      <a:pt x="23" y="49"/>
                    </a:lnTo>
                    <a:lnTo>
                      <a:pt x="46" y="75"/>
                    </a:lnTo>
                    <a:lnTo>
                      <a:pt x="86" y="71"/>
                    </a:lnTo>
                    <a:lnTo>
                      <a:pt x="144" y="71"/>
                    </a:lnTo>
                    <a:lnTo>
                      <a:pt x="246" y="48"/>
                    </a:lnTo>
                    <a:lnTo>
                      <a:pt x="379" y="15"/>
                    </a:lnTo>
                    <a:lnTo>
                      <a:pt x="407" y="15"/>
                    </a:lnTo>
                    <a:lnTo>
                      <a:pt x="377" y="2"/>
                    </a:lnTo>
                    <a:lnTo>
                      <a:pt x="189" y="48"/>
                    </a:lnTo>
                    <a:lnTo>
                      <a:pt x="96" y="55"/>
                    </a:lnTo>
                    <a:lnTo>
                      <a:pt x="61" y="55"/>
                    </a:lnTo>
                    <a:lnTo>
                      <a:pt x="0" y="0"/>
                    </a:lnTo>
                    <a:close/>
                  </a:path>
                </a:pathLst>
              </a:custGeom>
              <a:solidFill>
                <a:srgbClr val="FFE5B2"/>
              </a:solidFill>
              <a:ln w="9525">
                <a:noFill/>
                <a:round/>
                <a:headEnd/>
                <a:tailEnd/>
              </a:ln>
            </p:spPr>
            <p:txBody>
              <a:bodyPr/>
              <a:lstStyle/>
              <a:p>
                <a:endParaRPr lang="en-US"/>
              </a:p>
            </p:txBody>
          </p:sp>
          <p:sp>
            <p:nvSpPr>
              <p:cNvPr id="14431" name="Freeform 609"/>
              <p:cNvSpPr>
                <a:spLocks/>
              </p:cNvSpPr>
              <p:nvPr/>
            </p:nvSpPr>
            <p:spPr bwMode="auto">
              <a:xfrm>
                <a:off x="2711" y="1184"/>
                <a:ext cx="80" cy="34"/>
              </a:xfrm>
              <a:custGeom>
                <a:avLst/>
                <a:gdLst>
                  <a:gd name="T0" fmla="*/ 0 w 323"/>
                  <a:gd name="T1" fmla="*/ 17 h 140"/>
                  <a:gd name="T2" fmla="*/ 41 w 323"/>
                  <a:gd name="T3" fmla="*/ 0 h 140"/>
                  <a:gd name="T4" fmla="*/ 82 w 323"/>
                  <a:gd name="T5" fmla="*/ 20 h 140"/>
                  <a:gd name="T6" fmla="*/ 120 w 323"/>
                  <a:gd name="T7" fmla="*/ 6 h 140"/>
                  <a:gd name="T8" fmla="*/ 138 w 323"/>
                  <a:gd name="T9" fmla="*/ 38 h 140"/>
                  <a:gd name="T10" fmla="*/ 171 w 323"/>
                  <a:gd name="T11" fmla="*/ 19 h 140"/>
                  <a:gd name="T12" fmla="*/ 188 w 323"/>
                  <a:gd name="T13" fmla="*/ 48 h 140"/>
                  <a:gd name="T14" fmla="*/ 287 w 323"/>
                  <a:gd name="T15" fmla="*/ 81 h 140"/>
                  <a:gd name="T16" fmla="*/ 316 w 323"/>
                  <a:gd name="T17" fmla="*/ 82 h 140"/>
                  <a:gd name="T18" fmla="*/ 323 w 323"/>
                  <a:gd name="T19" fmla="*/ 96 h 140"/>
                  <a:gd name="T20" fmla="*/ 316 w 323"/>
                  <a:gd name="T21" fmla="*/ 140 h 140"/>
                  <a:gd name="T22" fmla="*/ 0 w 323"/>
                  <a:gd name="T23" fmla="*/ 17 h 140"/>
                  <a:gd name="T24" fmla="*/ 0 w 323"/>
                  <a:gd name="T25" fmla="*/ 17 h 14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140"/>
                  <a:gd name="T41" fmla="*/ 323 w 323"/>
                  <a:gd name="T42" fmla="*/ 140 h 14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140">
                    <a:moveTo>
                      <a:pt x="0" y="17"/>
                    </a:moveTo>
                    <a:lnTo>
                      <a:pt x="41" y="0"/>
                    </a:lnTo>
                    <a:lnTo>
                      <a:pt x="82" y="20"/>
                    </a:lnTo>
                    <a:lnTo>
                      <a:pt x="120" y="6"/>
                    </a:lnTo>
                    <a:lnTo>
                      <a:pt x="138" y="38"/>
                    </a:lnTo>
                    <a:lnTo>
                      <a:pt x="171" y="19"/>
                    </a:lnTo>
                    <a:lnTo>
                      <a:pt x="188" y="48"/>
                    </a:lnTo>
                    <a:lnTo>
                      <a:pt x="287" y="81"/>
                    </a:lnTo>
                    <a:lnTo>
                      <a:pt x="316" y="82"/>
                    </a:lnTo>
                    <a:lnTo>
                      <a:pt x="323" y="96"/>
                    </a:lnTo>
                    <a:lnTo>
                      <a:pt x="316" y="140"/>
                    </a:lnTo>
                    <a:lnTo>
                      <a:pt x="0" y="17"/>
                    </a:lnTo>
                    <a:close/>
                  </a:path>
                </a:pathLst>
              </a:custGeom>
              <a:solidFill>
                <a:srgbClr val="E5B27F"/>
              </a:solidFill>
              <a:ln w="9525">
                <a:noFill/>
                <a:round/>
                <a:headEnd/>
                <a:tailEnd/>
              </a:ln>
            </p:spPr>
            <p:txBody>
              <a:bodyPr/>
              <a:lstStyle/>
              <a:p>
                <a:endParaRPr lang="en-US"/>
              </a:p>
            </p:txBody>
          </p:sp>
          <p:sp>
            <p:nvSpPr>
              <p:cNvPr id="14432" name="Freeform 610"/>
              <p:cNvSpPr>
                <a:spLocks/>
              </p:cNvSpPr>
              <p:nvPr/>
            </p:nvSpPr>
            <p:spPr bwMode="auto">
              <a:xfrm>
                <a:off x="2709" y="1185"/>
                <a:ext cx="104" cy="131"/>
              </a:xfrm>
              <a:custGeom>
                <a:avLst/>
                <a:gdLst>
                  <a:gd name="T0" fmla="*/ 3 w 417"/>
                  <a:gd name="T1" fmla="*/ 11 h 524"/>
                  <a:gd name="T2" fmla="*/ 31 w 417"/>
                  <a:gd name="T3" fmla="*/ 0 h 524"/>
                  <a:gd name="T4" fmla="*/ 70 w 417"/>
                  <a:gd name="T5" fmla="*/ 24 h 524"/>
                  <a:gd name="T6" fmla="*/ 113 w 417"/>
                  <a:gd name="T7" fmla="*/ 26 h 524"/>
                  <a:gd name="T8" fmla="*/ 141 w 417"/>
                  <a:gd name="T9" fmla="*/ 52 h 524"/>
                  <a:gd name="T10" fmla="*/ 160 w 417"/>
                  <a:gd name="T11" fmla="*/ 45 h 524"/>
                  <a:gd name="T12" fmla="*/ 222 w 417"/>
                  <a:gd name="T13" fmla="*/ 72 h 524"/>
                  <a:gd name="T14" fmla="*/ 304 w 417"/>
                  <a:gd name="T15" fmla="*/ 98 h 524"/>
                  <a:gd name="T16" fmla="*/ 329 w 417"/>
                  <a:gd name="T17" fmla="*/ 135 h 524"/>
                  <a:gd name="T18" fmla="*/ 339 w 417"/>
                  <a:gd name="T19" fmla="*/ 490 h 524"/>
                  <a:gd name="T20" fmla="*/ 353 w 417"/>
                  <a:gd name="T21" fmla="*/ 506 h 524"/>
                  <a:gd name="T22" fmla="*/ 417 w 417"/>
                  <a:gd name="T23" fmla="*/ 504 h 524"/>
                  <a:gd name="T24" fmla="*/ 339 w 417"/>
                  <a:gd name="T25" fmla="*/ 524 h 524"/>
                  <a:gd name="T26" fmla="*/ 227 w 417"/>
                  <a:gd name="T27" fmla="*/ 497 h 524"/>
                  <a:gd name="T28" fmla="*/ 172 w 417"/>
                  <a:gd name="T29" fmla="*/ 408 h 524"/>
                  <a:gd name="T30" fmla="*/ 30 w 417"/>
                  <a:gd name="T31" fmla="*/ 427 h 524"/>
                  <a:gd name="T32" fmla="*/ 2 w 417"/>
                  <a:gd name="T33" fmla="*/ 413 h 524"/>
                  <a:gd name="T34" fmla="*/ 1 w 417"/>
                  <a:gd name="T35" fmla="*/ 142 h 524"/>
                  <a:gd name="T36" fmla="*/ 18 w 417"/>
                  <a:gd name="T37" fmla="*/ 116 h 524"/>
                  <a:gd name="T38" fmla="*/ 0 w 417"/>
                  <a:gd name="T39" fmla="*/ 87 h 524"/>
                  <a:gd name="T40" fmla="*/ 3 w 417"/>
                  <a:gd name="T41" fmla="*/ 11 h 524"/>
                  <a:gd name="T42" fmla="*/ 3 w 417"/>
                  <a:gd name="T43" fmla="*/ 11 h 52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524"/>
                  <a:gd name="T68" fmla="*/ 417 w 417"/>
                  <a:gd name="T69" fmla="*/ 524 h 52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524">
                    <a:moveTo>
                      <a:pt x="3" y="11"/>
                    </a:moveTo>
                    <a:lnTo>
                      <a:pt x="31" y="0"/>
                    </a:lnTo>
                    <a:lnTo>
                      <a:pt x="70" y="24"/>
                    </a:lnTo>
                    <a:lnTo>
                      <a:pt x="113" y="26"/>
                    </a:lnTo>
                    <a:lnTo>
                      <a:pt x="141" y="52"/>
                    </a:lnTo>
                    <a:lnTo>
                      <a:pt x="160" y="45"/>
                    </a:lnTo>
                    <a:lnTo>
                      <a:pt x="222" y="72"/>
                    </a:lnTo>
                    <a:lnTo>
                      <a:pt x="304" y="98"/>
                    </a:lnTo>
                    <a:lnTo>
                      <a:pt x="329" y="135"/>
                    </a:lnTo>
                    <a:lnTo>
                      <a:pt x="339" y="490"/>
                    </a:lnTo>
                    <a:lnTo>
                      <a:pt x="353" y="506"/>
                    </a:lnTo>
                    <a:lnTo>
                      <a:pt x="417" y="504"/>
                    </a:lnTo>
                    <a:lnTo>
                      <a:pt x="339" y="524"/>
                    </a:lnTo>
                    <a:lnTo>
                      <a:pt x="227" y="497"/>
                    </a:lnTo>
                    <a:lnTo>
                      <a:pt x="172" y="408"/>
                    </a:lnTo>
                    <a:lnTo>
                      <a:pt x="30" y="427"/>
                    </a:lnTo>
                    <a:lnTo>
                      <a:pt x="2" y="413"/>
                    </a:lnTo>
                    <a:lnTo>
                      <a:pt x="1" y="142"/>
                    </a:lnTo>
                    <a:lnTo>
                      <a:pt x="18" y="116"/>
                    </a:lnTo>
                    <a:lnTo>
                      <a:pt x="0" y="87"/>
                    </a:lnTo>
                    <a:lnTo>
                      <a:pt x="3" y="11"/>
                    </a:lnTo>
                    <a:close/>
                  </a:path>
                </a:pathLst>
              </a:custGeom>
              <a:solidFill>
                <a:srgbClr val="000000"/>
              </a:solidFill>
              <a:ln w="9525">
                <a:noFill/>
                <a:round/>
                <a:headEnd/>
                <a:tailEnd/>
              </a:ln>
            </p:spPr>
            <p:txBody>
              <a:bodyPr/>
              <a:lstStyle/>
              <a:p>
                <a:endParaRPr lang="en-US"/>
              </a:p>
            </p:txBody>
          </p:sp>
          <p:sp>
            <p:nvSpPr>
              <p:cNvPr id="14433" name="Freeform 611"/>
              <p:cNvSpPr>
                <a:spLocks/>
              </p:cNvSpPr>
              <p:nvPr/>
            </p:nvSpPr>
            <p:spPr bwMode="auto">
              <a:xfrm>
                <a:off x="2769" y="1055"/>
                <a:ext cx="36" cy="37"/>
              </a:xfrm>
              <a:custGeom>
                <a:avLst/>
                <a:gdLst>
                  <a:gd name="T0" fmla="*/ 17 w 144"/>
                  <a:gd name="T1" fmla="*/ 0 h 150"/>
                  <a:gd name="T2" fmla="*/ 3 w 144"/>
                  <a:gd name="T3" fmla="*/ 5 h 150"/>
                  <a:gd name="T4" fmla="*/ 0 w 144"/>
                  <a:gd name="T5" fmla="*/ 23 h 150"/>
                  <a:gd name="T6" fmla="*/ 123 w 144"/>
                  <a:gd name="T7" fmla="*/ 150 h 150"/>
                  <a:gd name="T8" fmla="*/ 144 w 144"/>
                  <a:gd name="T9" fmla="*/ 131 h 150"/>
                  <a:gd name="T10" fmla="*/ 23 w 144"/>
                  <a:gd name="T11" fmla="*/ 15 h 150"/>
                  <a:gd name="T12" fmla="*/ 17 w 144"/>
                  <a:gd name="T13" fmla="*/ 0 h 150"/>
                  <a:gd name="T14" fmla="*/ 17 w 144"/>
                  <a:gd name="T15" fmla="*/ 0 h 150"/>
                  <a:gd name="T16" fmla="*/ 0 60000 65536"/>
                  <a:gd name="T17" fmla="*/ 0 60000 65536"/>
                  <a:gd name="T18" fmla="*/ 0 60000 65536"/>
                  <a:gd name="T19" fmla="*/ 0 60000 65536"/>
                  <a:gd name="T20" fmla="*/ 0 60000 65536"/>
                  <a:gd name="T21" fmla="*/ 0 60000 65536"/>
                  <a:gd name="T22" fmla="*/ 0 60000 65536"/>
                  <a:gd name="T23" fmla="*/ 0 60000 65536"/>
                  <a:gd name="T24" fmla="*/ 0 w 144"/>
                  <a:gd name="T25" fmla="*/ 0 h 150"/>
                  <a:gd name="T26" fmla="*/ 144 w 144"/>
                  <a:gd name="T27" fmla="*/ 150 h 1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4" h="150">
                    <a:moveTo>
                      <a:pt x="17" y="0"/>
                    </a:moveTo>
                    <a:lnTo>
                      <a:pt x="3" y="5"/>
                    </a:lnTo>
                    <a:lnTo>
                      <a:pt x="0" y="23"/>
                    </a:lnTo>
                    <a:lnTo>
                      <a:pt x="123" y="150"/>
                    </a:lnTo>
                    <a:lnTo>
                      <a:pt x="144" y="131"/>
                    </a:lnTo>
                    <a:lnTo>
                      <a:pt x="23" y="15"/>
                    </a:lnTo>
                    <a:lnTo>
                      <a:pt x="17" y="0"/>
                    </a:lnTo>
                    <a:close/>
                  </a:path>
                </a:pathLst>
              </a:custGeom>
              <a:solidFill>
                <a:srgbClr val="E5B27F"/>
              </a:solidFill>
              <a:ln w="9525">
                <a:noFill/>
                <a:round/>
                <a:headEnd/>
                <a:tailEnd/>
              </a:ln>
            </p:spPr>
            <p:txBody>
              <a:bodyPr/>
              <a:lstStyle/>
              <a:p>
                <a:endParaRPr lang="en-US"/>
              </a:p>
            </p:txBody>
          </p:sp>
          <p:sp>
            <p:nvSpPr>
              <p:cNvPr id="14434" name="Freeform 612"/>
              <p:cNvSpPr>
                <a:spLocks/>
              </p:cNvSpPr>
              <p:nvPr/>
            </p:nvSpPr>
            <p:spPr bwMode="auto">
              <a:xfrm>
                <a:off x="2719" y="1058"/>
                <a:ext cx="90" cy="145"/>
              </a:xfrm>
              <a:custGeom>
                <a:avLst/>
                <a:gdLst>
                  <a:gd name="T0" fmla="*/ 202 w 359"/>
                  <a:gd name="T1" fmla="*/ 0 h 580"/>
                  <a:gd name="T2" fmla="*/ 330 w 359"/>
                  <a:gd name="T3" fmla="*/ 127 h 580"/>
                  <a:gd name="T4" fmla="*/ 321 w 359"/>
                  <a:gd name="T5" fmla="*/ 177 h 580"/>
                  <a:gd name="T6" fmla="*/ 337 w 359"/>
                  <a:gd name="T7" fmla="*/ 243 h 580"/>
                  <a:gd name="T8" fmla="*/ 315 w 359"/>
                  <a:gd name="T9" fmla="*/ 304 h 580"/>
                  <a:gd name="T10" fmla="*/ 319 w 359"/>
                  <a:gd name="T11" fmla="*/ 450 h 580"/>
                  <a:gd name="T12" fmla="*/ 326 w 359"/>
                  <a:gd name="T13" fmla="*/ 555 h 580"/>
                  <a:gd name="T14" fmla="*/ 359 w 359"/>
                  <a:gd name="T15" fmla="*/ 580 h 580"/>
                  <a:gd name="T16" fmla="*/ 308 w 359"/>
                  <a:gd name="T17" fmla="*/ 578 h 580"/>
                  <a:gd name="T18" fmla="*/ 147 w 359"/>
                  <a:gd name="T19" fmla="*/ 490 h 580"/>
                  <a:gd name="T20" fmla="*/ 0 w 359"/>
                  <a:gd name="T21" fmla="*/ 487 h 580"/>
                  <a:gd name="T22" fmla="*/ 215 w 359"/>
                  <a:gd name="T23" fmla="*/ 448 h 580"/>
                  <a:gd name="T24" fmla="*/ 247 w 359"/>
                  <a:gd name="T25" fmla="*/ 464 h 580"/>
                  <a:gd name="T26" fmla="*/ 218 w 359"/>
                  <a:gd name="T27" fmla="*/ 405 h 580"/>
                  <a:gd name="T28" fmla="*/ 202 w 359"/>
                  <a:gd name="T29" fmla="*/ 0 h 580"/>
                  <a:gd name="T30" fmla="*/ 202 w 359"/>
                  <a:gd name="T31" fmla="*/ 0 h 5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59"/>
                  <a:gd name="T49" fmla="*/ 0 h 580"/>
                  <a:gd name="T50" fmla="*/ 359 w 359"/>
                  <a:gd name="T51" fmla="*/ 580 h 5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59" h="580">
                    <a:moveTo>
                      <a:pt x="202" y="0"/>
                    </a:moveTo>
                    <a:lnTo>
                      <a:pt x="330" y="127"/>
                    </a:lnTo>
                    <a:lnTo>
                      <a:pt x="321" y="177"/>
                    </a:lnTo>
                    <a:lnTo>
                      <a:pt x="337" y="243"/>
                    </a:lnTo>
                    <a:lnTo>
                      <a:pt x="315" y="304"/>
                    </a:lnTo>
                    <a:lnTo>
                      <a:pt x="319" y="450"/>
                    </a:lnTo>
                    <a:lnTo>
                      <a:pt x="326" y="555"/>
                    </a:lnTo>
                    <a:lnTo>
                      <a:pt x="359" y="580"/>
                    </a:lnTo>
                    <a:lnTo>
                      <a:pt x="308" y="578"/>
                    </a:lnTo>
                    <a:lnTo>
                      <a:pt x="147" y="490"/>
                    </a:lnTo>
                    <a:lnTo>
                      <a:pt x="0" y="487"/>
                    </a:lnTo>
                    <a:lnTo>
                      <a:pt x="215" y="448"/>
                    </a:lnTo>
                    <a:lnTo>
                      <a:pt x="247" y="464"/>
                    </a:lnTo>
                    <a:lnTo>
                      <a:pt x="218" y="405"/>
                    </a:lnTo>
                    <a:lnTo>
                      <a:pt x="202" y="0"/>
                    </a:lnTo>
                    <a:close/>
                  </a:path>
                </a:pathLst>
              </a:custGeom>
              <a:solidFill>
                <a:srgbClr val="000000"/>
              </a:solidFill>
              <a:ln w="9525">
                <a:noFill/>
                <a:round/>
                <a:headEnd/>
                <a:tailEnd/>
              </a:ln>
            </p:spPr>
            <p:txBody>
              <a:bodyPr/>
              <a:lstStyle/>
              <a:p>
                <a:endParaRPr lang="en-US"/>
              </a:p>
            </p:txBody>
          </p:sp>
          <p:sp>
            <p:nvSpPr>
              <p:cNvPr id="14435" name="Freeform 613"/>
              <p:cNvSpPr>
                <a:spLocks/>
              </p:cNvSpPr>
              <p:nvPr/>
            </p:nvSpPr>
            <p:spPr bwMode="auto">
              <a:xfrm>
                <a:off x="3073" y="1283"/>
                <a:ext cx="8" cy="14"/>
              </a:xfrm>
              <a:custGeom>
                <a:avLst/>
                <a:gdLst>
                  <a:gd name="T0" fmla="*/ 2 w 32"/>
                  <a:gd name="T1" fmla="*/ 0 h 58"/>
                  <a:gd name="T2" fmla="*/ 9 w 32"/>
                  <a:gd name="T3" fmla="*/ 19 h 58"/>
                  <a:gd name="T4" fmla="*/ 10 w 32"/>
                  <a:gd name="T5" fmla="*/ 34 h 58"/>
                  <a:gd name="T6" fmla="*/ 0 w 32"/>
                  <a:gd name="T7" fmla="*/ 55 h 58"/>
                  <a:gd name="T8" fmla="*/ 30 w 32"/>
                  <a:gd name="T9" fmla="*/ 58 h 58"/>
                  <a:gd name="T10" fmla="*/ 32 w 32"/>
                  <a:gd name="T11" fmla="*/ 28 h 58"/>
                  <a:gd name="T12" fmla="*/ 2 w 32"/>
                  <a:gd name="T13" fmla="*/ 0 h 58"/>
                  <a:gd name="T14" fmla="*/ 2 w 32"/>
                  <a:gd name="T15" fmla="*/ 0 h 58"/>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58"/>
                  <a:gd name="T26" fmla="*/ 32 w 32"/>
                  <a:gd name="T27" fmla="*/ 58 h 5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58">
                    <a:moveTo>
                      <a:pt x="2" y="0"/>
                    </a:moveTo>
                    <a:lnTo>
                      <a:pt x="9" y="19"/>
                    </a:lnTo>
                    <a:lnTo>
                      <a:pt x="10" y="34"/>
                    </a:lnTo>
                    <a:lnTo>
                      <a:pt x="0" y="55"/>
                    </a:lnTo>
                    <a:lnTo>
                      <a:pt x="30" y="58"/>
                    </a:lnTo>
                    <a:lnTo>
                      <a:pt x="32" y="28"/>
                    </a:lnTo>
                    <a:lnTo>
                      <a:pt x="2" y="0"/>
                    </a:lnTo>
                    <a:close/>
                  </a:path>
                </a:pathLst>
              </a:custGeom>
              <a:solidFill>
                <a:srgbClr val="E5B27F"/>
              </a:solidFill>
              <a:ln w="9525">
                <a:noFill/>
                <a:round/>
                <a:headEnd/>
                <a:tailEnd/>
              </a:ln>
            </p:spPr>
            <p:txBody>
              <a:bodyPr/>
              <a:lstStyle/>
              <a:p>
                <a:endParaRPr lang="en-US"/>
              </a:p>
            </p:txBody>
          </p:sp>
          <p:sp>
            <p:nvSpPr>
              <p:cNvPr id="14436" name="Freeform 614"/>
              <p:cNvSpPr>
                <a:spLocks/>
              </p:cNvSpPr>
              <p:nvPr/>
            </p:nvSpPr>
            <p:spPr bwMode="auto">
              <a:xfrm>
                <a:off x="3058" y="1310"/>
                <a:ext cx="15" cy="14"/>
              </a:xfrm>
              <a:custGeom>
                <a:avLst/>
                <a:gdLst>
                  <a:gd name="T0" fmla="*/ 36 w 60"/>
                  <a:gd name="T1" fmla="*/ 0 h 54"/>
                  <a:gd name="T2" fmla="*/ 29 w 60"/>
                  <a:gd name="T3" fmla="*/ 14 h 54"/>
                  <a:gd name="T4" fmla="*/ 18 w 60"/>
                  <a:gd name="T5" fmla="*/ 26 h 54"/>
                  <a:gd name="T6" fmla="*/ 0 w 60"/>
                  <a:gd name="T7" fmla="*/ 24 h 54"/>
                  <a:gd name="T8" fmla="*/ 7 w 60"/>
                  <a:gd name="T9" fmla="*/ 43 h 54"/>
                  <a:gd name="T10" fmla="*/ 32 w 60"/>
                  <a:gd name="T11" fmla="*/ 54 h 54"/>
                  <a:gd name="T12" fmla="*/ 60 w 60"/>
                  <a:gd name="T13" fmla="*/ 32 h 54"/>
                  <a:gd name="T14" fmla="*/ 36 w 60"/>
                  <a:gd name="T15" fmla="*/ 0 h 54"/>
                  <a:gd name="T16" fmla="*/ 36 w 60"/>
                  <a:gd name="T17" fmla="*/ 0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0"/>
                  <a:gd name="T28" fmla="*/ 0 h 54"/>
                  <a:gd name="T29" fmla="*/ 60 w 60"/>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0" h="54">
                    <a:moveTo>
                      <a:pt x="36" y="0"/>
                    </a:moveTo>
                    <a:lnTo>
                      <a:pt x="29" y="14"/>
                    </a:lnTo>
                    <a:lnTo>
                      <a:pt x="18" y="26"/>
                    </a:lnTo>
                    <a:lnTo>
                      <a:pt x="0" y="24"/>
                    </a:lnTo>
                    <a:lnTo>
                      <a:pt x="7" y="43"/>
                    </a:lnTo>
                    <a:lnTo>
                      <a:pt x="32" y="54"/>
                    </a:lnTo>
                    <a:lnTo>
                      <a:pt x="60" y="32"/>
                    </a:lnTo>
                    <a:lnTo>
                      <a:pt x="36" y="0"/>
                    </a:lnTo>
                    <a:close/>
                  </a:path>
                </a:pathLst>
              </a:custGeom>
              <a:solidFill>
                <a:srgbClr val="E5B27F"/>
              </a:solidFill>
              <a:ln w="9525">
                <a:noFill/>
                <a:round/>
                <a:headEnd/>
                <a:tailEnd/>
              </a:ln>
            </p:spPr>
            <p:txBody>
              <a:bodyPr/>
              <a:lstStyle/>
              <a:p>
                <a:endParaRPr lang="en-US"/>
              </a:p>
            </p:txBody>
          </p:sp>
          <p:sp>
            <p:nvSpPr>
              <p:cNvPr id="14437" name="Freeform 615"/>
              <p:cNvSpPr>
                <a:spLocks/>
              </p:cNvSpPr>
              <p:nvPr/>
            </p:nvSpPr>
            <p:spPr bwMode="auto">
              <a:xfrm>
                <a:off x="3060" y="1282"/>
                <a:ext cx="26" cy="43"/>
              </a:xfrm>
              <a:custGeom>
                <a:avLst/>
                <a:gdLst>
                  <a:gd name="T0" fmla="*/ 54 w 107"/>
                  <a:gd name="T1" fmla="*/ 0 h 171"/>
                  <a:gd name="T2" fmla="*/ 87 w 107"/>
                  <a:gd name="T3" fmla="*/ 14 h 171"/>
                  <a:gd name="T4" fmla="*/ 103 w 107"/>
                  <a:gd name="T5" fmla="*/ 40 h 171"/>
                  <a:gd name="T6" fmla="*/ 107 w 107"/>
                  <a:gd name="T7" fmla="*/ 76 h 171"/>
                  <a:gd name="T8" fmla="*/ 97 w 107"/>
                  <a:gd name="T9" fmla="*/ 118 h 171"/>
                  <a:gd name="T10" fmla="*/ 77 w 107"/>
                  <a:gd name="T11" fmla="*/ 150 h 171"/>
                  <a:gd name="T12" fmla="*/ 51 w 107"/>
                  <a:gd name="T13" fmla="*/ 167 h 171"/>
                  <a:gd name="T14" fmla="*/ 23 w 107"/>
                  <a:gd name="T15" fmla="*/ 171 h 171"/>
                  <a:gd name="T16" fmla="*/ 0 w 107"/>
                  <a:gd name="T17" fmla="*/ 157 h 171"/>
                  <a:gd name="T18" fmla="*/ 32 w 107"/>
                  <a:gd name="T19" fmla="*/ 141 h 171"/>
                  <a:gd name="T20" fmla="*/ 31 w 107"/>
                  <a:gd name="T21" fmla="*/ 116 h 171"/>
                  <a:gd name="T22" fmla="*/ 57 w 107"/>
                  <a:gd name="T23" fmla="*/ 129 h 171"/>
                  <a:gd name="T24" fmla="*/ 83 w 107"/>
                  <a:gd name="T25" fmla="*/ 116 h 171"/>
                  <a:gd name="T26" fmla="*/ 90 w 107"/>
                  <a:gd name="T27" fmla="*/ 86 h 171"/>
                  <a:gd name="T28" fmla="*/ 87 w 107"/>
                  <a:gd name="T29" fmla="*/ 66 h 171"/>
                  <a:gd name="T30" fmla="*/ 72 w 107"/>
                  <a:gd name="T31" fmla="*/ 57 h 171"/>
                  <a:gd name="T32" fmla="*/ 77 w 107"/>
                  <a:gd name="T33" fmla="*/ 34 h 171"/>
                  <a:gd name="T34" fmla="*/ 54 w 107"/>
                  <a:gd name="T35" fmla="*/ 0 h 171"/>
                  <a:gd name="T36" fmla="*/ 54 w 107"/>
                  <a:gd name="T37" fmla="*/ 0 h 17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71"/>
                  <a:gd name="T59" fmla="*/ 107 w 107"/>
                  <a:gd name="T60" fmla="*/ 171 h 17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71">
                    <a:moveTo>
                      <a:pt x="54" y="0"/>
                    </a:moveTo>
                    <a:lnTo>
                      <a:pt x="87" y="14"/>
                    </a:lnTo>
                    <a:lnTo>
                      <a:pt x="103" y="40"/>
                    </a:lnTo>
                    <a:lnTo>
                      <a:pt x="107" y="76"/>
                    </a:lnTo>
                    <a:lnTo>
                      <a:pt x="97" y="118"/>
                    </a:lnTo>
                    <a:lnTo>
                      <a:pt x="77" y="150"/>
                    </a:lnTo>
                    <a:lnTo>
                      <a:pt x="51" y="167"/>
                    </a:lnTo>
                    <a:lnTo>
                      <a:pt x="23" y="171"/>
                    </a:lnTo>
                    <a:lnTo>
                      <a:pt x="0" y="157"/>
                    </a:lnTo>
                    <a:lnTo>
                      <a:pt x="32" y="141"/>
                    </a:lnTo>
                    <a:lnTo>
                      <a:pt x="31" y="116"/>
                    </a:lnTo>
                    <a:lnTo>
                      <a:pt x="57" y="129"/>
                    </a:lnTo>
                    <a:lnTo>
                      <a:pt x="83" y="116"/>
                    </a:lnTo>
                    <a:lnTo>
                      <a:pt x="90" y="86"/>
                    </a:lnTo>
                    <a:lnTo>
                      <a:pt x="87" y="66"/>
                    </a:lnTo>
                    <a:lnTo>
                      <a:pt x="72" y="57"/>
                    </a:lnTo>
                    <a:lnTo>
                      <a:pt x="77" y="34"/>
                    </a:lnTo>
                    <a:lnTo>
                      <a:pt x="54" y="0"/>
                    </a:lnTo>
                    <a:close/>
                  </a:path>
                </a:pathLst>
              </a:custGeom>
              <a:solidFill>
                <a:srgbClr val="000000"/>
              </a:solidFill>
              <a:ln w="9525">
                <a:noFill/>
                <a:round/>
                <a:headEnd/>
                <a:tailEnd/>
              </a:ln>
            </p:spPr>
            <p:txBody>
              <a:bodyPr/>
              <a:lstStyle/>
              <a:p>
                <a:endParaRPr lang="en-US"/>
              </a:p>
            </p:txBody>
          </p:sp>
          <p:sp>
            <p:nvSpPr>
              <p:cNvPr id="14438" name="Freeform 616"/>
              <p:cNvSpPr>
                <a:spLocks/>
              </p:cNvSpPr>
              <p:nvPr/>
            </p:nvSpPr>
            <p:spPr bwMode="auto">
              <a:xfrm>
                <a:off x="3060" y="1295"/>
                <a:ext cx="16" cy="18"/>
              </a:xfrm>
              <a:custGeom>
                <a:avLst/>
                <a:gdLst>
                  <a:gd name="T0" fmla="*/ 20 w 64"/>
                  <a:gd name="T1" fmla="*/ 0 h 73"/>
                  <a:gd name="T2" fmla="*/ 4 w 64"/>
                  <a:gd name="T3" fmla="*/ 18 h 73"/>
                  <a:gd name="T4" fmla="*/ 0 w 64"/>
                  <a:gd name="T5" fmla="*/ 38 h 73"/>
                  <a:gd name="T6" fmla="*/ 3 w 64"/>
                  <a:gd name="T7" fmla="*/ 60 h 73"/>
                  <a:gd name="T8" fmla="*/ 39 w 64"/>
                  <a:gd name="T9" fmla="*/ 73 h 73"/>
                  <a:gd name="T10" fmla="*/ 42 w 64"/>
                  <a:gd name="T11" fmla="*/ 47 h 73"/>
                  <a:gd name="T12" fmla="*/ 48 w 64"/>
                  <a:gd name="T13" fmla="*/ 22 h 73"/>
                  <a:gd name="T14" fmla="*/ 64 w 64"/>
                  <a:gd name="T15" fmla="*/ 8 h 73"/>
                  <a:gd name="T16" fmla="*/ 20 w 64"/>
                  <a:gd name="T17" fmla="*/ 0 h 73"/>
                  <a:gd name="T18" fmla="*/ 20 w 64"/>
                  <a:gd name="T19" fmla="*/ 0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
                  <a:gd name="T31" fmla="*/ 0 h 73"/>
                  <a:gd name="T32" fmla="*/ 64 w 64"/>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 h="73">
                    <a:moveTo>
                      <a:pt x="20" y="0"/>
                    </a:moveTo>
                    <a:lnTo>
                      <a:pt x="4" y="18"/>
                    </a:lnTo>
                    <a:lnTo>
                      <a:pt x="0" y="38"/>
                    </a:lnTo>
                    <a:lnTo>
                      <a:pt x="3" y="60"/>
                    </a:lnTo>
                    <a:lnTo>
                      <a:pt x="39" y="73"/>
                    </a:lnTo>
                    <a:lnTo>
                      <a:pt x="42" y="47"/>
                    </a:lnTo>
                    <a:lnTo>
                      <a:pt x="48" y="22"/>
                    </a:lnTo>
                    <a:lnTo>
                      <a:pt x="64" y="8"/>
                    </a:lnTo>
                    <a:lnTo>
                      <a:pt x="20" y="0"/>
                    </a:lnTo>
                    <a:close/>
                  </a:path>
                </a:pathLst>
              </a:custGeom>
              <a:solidFill>
                <a:srgbClr val="000000"/>
              </a:solidFill>
              <a:ln w="9525">
                <a:noFill/>
                <a:round/>
                <a:headEnd/>
                <a:tailEnd/>
              </a:ln>
            </p:spPr>
            <p:txBody>
              <a:bodyPr/>
              <a:lstStyle/>
              <a:p>
                <a:endParaRPr lang="en-US"/>
              </a:p>
            </p:txBody>
          </p:sp>
        </p:grpSp>
      </p:grpSp>
      <p:pic>
        <p:nvPicPr>
          <p:cNvPr id="14345" name="Picture 621" descr="Picture1"/>
          <p:cNvPicPr>
            <a:picLocks noChangeAspect="1" noChangeArrowheads="1"/>
          </p:cNvPicPr>
          <p:nvPr/>
        </p:nvPicPr>
        <p:blipFill>
          <a:blip r:embed="rId2" cstate="print">
            <a:lum bright="50000"/>
          </a:blip>
          <a:srcRect/>
          <a:stretch>
            <a:fillRect/>
          </a:stretch>
        </p:blipFill>
        <p:spPr bwMode="auto">
          <a:xfrm>
            <a:off x="2595563" y="1531938"/>
            <a:ext cx="3783012"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r>
              <a:rPr lang="en-US" smtClean="0"/>
              <a:t>In this course you learn how to:</a:t>
            </a:r>
          </a:p>
          <a:p>
            <a:r>
              <a:rPr lang="en-US" smtClean="0"/>
              <a:t>Identify some key business considerations before setting up Master Scheduling and RCCP in QAD Enterprise Applications</a:t>
            </a:r>
          </a:p>
          <a:p>
            <a:r>
              <a:rPr lang="en-US" smtClean="0"/>
              <a:t>Set up Master Scheduling and RCCP in QAD Enterprise Applications</a:t>
            </a:r>
          </a:p>
          <a:p>
            <a:r>
              <a:rPr lang="en-US" smtClean="0"/>
              <a:t>Use Master Scheduling and RCCP in QAD Enterprise Applications</a:t>
            </a:r>
          </a:p>
        </p:txBody>
      </p:sp>
      <p:sp>
        <p:nvSpPr>
          <p:cNvPr id="15363" name="Rectangle 2"/>
          <p:cNvSpPr>
            <a:spLocks noGrp="1" noChangeArrowheads="1"/>
          </p:cNvSpPr>
          <p:nvPr>
            <p:ph type="title"/>
          </p:nvPr>
        </p:nvSpPr>
        <p:spPr/>
        <p:txBody>
          <a:bodyPr/>
          <a:lstStyle/>
          <a:p>
            <a:r>
              <a:rPr lang="en-US" smtClean="0"/>
              <a:t>Course Objectives</a:t>
            </a:r>
          </a:p>
        </p:txBody>
      </p:sp>
      <p:sp>
        <p:nvSpPr>
          <p:cNvPr id="15362" name="Footer Placeholder 3"/>
          <p:cNvSpPr>
            <a:spLocks noGrp="1"/>
          </p:cNvSpPr>
          <p:nvPr>
            <p:ph type="ftr" sz="quarter" idx="10"/>
          </p:nvPr>
        </p:nvSpPr>
        <p:spPr/>
        <p:txBody>
          <a:bodyPr/>
          <a:lstStyle/>
          <a:p>
            <a:r>
              <a:rPr lang="en-US" smtClean="0"/>
              <a:t>MS-INT-130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r>
              <a:rPr lang="en-US" smtClean="0"/>
              <a:t>Related Courses</a:t>
            </a:r>
          </a:p>
        </p:txBody>
      </p:sp>
      <p:sp>
        <p:nvSpPr>
          <p:cNvPr id="16386" name="Footer Placeholder 3"/>
          <p:cNvSpPr>
            <a:spLocks noGrp="1"/>
          </p:cNvSpPr>
          <p:nvPr>
            <p:ph type="ftr" sz="quarter" idx="10"/>
          </p:nvPr>
        </p:nvSpPr>
        <p:spPr/>
        <p:txBody>
          <a:bodyPr/>
          <a:lstStyle/>
          <a:p>
            <a:r>
              <a:rPr lang="en-US" smtClean="0"/>
              <a:t>MS-INT-140</a:t>
            </a:r>
            <a:endParaRPr lang="en-US"/>
          </a:p>
        </p:txBody>
      </p:sp>
      <p:sp>
        <p:nvSpPr>
          <p:cNvPr id="117779" name="Rectangle 19" descr="Small grid"/>
          <p:cNvSpPr>
            <a:spLocks noChangeArrowheads="1"/>
          </p:cNvSpPr>
          <p:nvPr/>
        </p:nvSpPr>
        <p:spPr bwMode="auto">
          <a:xfrm>
            <a:off x="6646863" y="5373688"/>
            <a:ext cx="477837"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a:defRPr/>
            </a:pPr>
            <a:endParaRPr lang="en-US" sz="1800">
              <a:latin typeface="+mj-lt"/>
            </a:endParaRPr>
          </a:p>
        </p:txBody>
      </p:sp>
      <p:sp>
        <p:nvSpPr>
          <p:cNvPr id="16389" name="Rectangle 20"/>
          <p:cNvSpPr>
            <a:spLocks noChangeArrowheads="1"/>
          </p:cNvSpPr>
          <p:nvPr/>
        </p:nvSpPr>
        <p:spPr bwMode="auto">
          <a:xfrm>
            <a:off x="7154863" y="5337175"/>
            <a:ext cx="1562100" cy="406400"/>
          </a:xfrm>
          <a:prstGeom prst="rect">
            <a:avLst/>
          </a:prstGeom>
          <a:noFill/>
          <a:ln w="38100">
            <a:noFill/>
            <a:miter lim="800000"/>
            <a:headEnd/>
            <a:tailEnd/>
          </a:ln>
        </p:spPr>
        <p:txBody>
          <a:bodyPr tIns="91440" bIns="91440" anchor="ctr"/>
          <a:lstStyle/>
          <a:p>
            <a:r>
              <a:rPr lang="en-US" sz="1600" b="1">
                <a:solidFill>
                  <a:schemeClr val="tx2"/>
                </a:solidFill>
                <a:latin typeface="+mj-lt"/>
              </a:rPr>
              <a:t>= Prerequisite</a:t>
            </a:r>
          </a:p>
          <a:p>
            <a:r>
              <a:rPr lang="en-US" sz="1600" b="1">
                <a:solidFill>
                  <a:schemeClr val="tx2"/>
                </a:solidFill>
                <a:latin typeface="+mj-lt"/>
              </a:rPr>
              <a:t> Courses</a:t>
            </a:r>
            <a:endParaRPr lang="en-US" sz="1800" b="1">
              <a:solidFill>
                <a:schemeClr val="tx2"/>
              </a:solidFill>
              <a:latin typeface="+mj-lt"/>
            </a:endParaRPr>
          </a:p>
        </p:txBody>
      </p:sp>
      <p:sp>
        <p:nvSpPr>
          <p:cNvPr id="117781" name="Rectangle 21"/>
          <p:cNvSpPr>
            <a:spLocks noChangeArrowheads="1"/>
          </p:cNvSpPr>
          <p:nvPr/>
        </p:nvSpPr>
        <p:spPr bwMode="auto">
          <a:xfrm>
            <a:off x="2971800" y="3078163"/>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a:defRPr/>
            </a:pPr>
            <a:r>
              <a:rPr lang="en-US" sz="1600" b="1">
                <a:latin typeface="+mj-lt"/>
              </a:rPr>
              <a:t>Master Scheduling and Rough-Cut Capacity Planning</a:t>
            </a:r>
          </a:p>
        </p:txBody>
      </p:sp>
      <p:cxnSp>
        <p:nvCxnSpPr>
          <p:cNvPr id="16391" name="AutoShape 27"/>
          <p:cNvCxnSpPr>
            <a:cxnSpLocks noChangeShapeType="1"/>
            <a:stCxn id="117799" idx="3"/>
            <a:endCxn id="117781" idx="1"/>
          </p:cNvCxnSpPr>
          <p:nvPr/>
        </p:nvCxnSpPr>
        <p:spPr bwMode="auto">
          <a:xfrm flipV="1">
            <a:off x="2436813" y="3535363"/>
            <a:ext cx="534987" cy="933450"/>
          </a:xfrm>
          <a:prstGeom prst="bentConnector3">
            <a:avLst>
              <a:gd name="adj1" fmla="val 49852"/>
            </a:avLst>
          </a:prstGeom>
          <a:noFill/>
          <a:ln w="38100">
            <a:solidFill>
              <a:schemeClr val="tx1"/>
            </a:solidFill>
            <a:miter lim="800000"/>
            <a:headEnd/>
            <a:tailEnd type="triangle" w="med" len="med"/>
          </a:ln>
        </p:spPr>
      </p:cxnSp>
      <p:cxnSp>
        <p:nvCxnSpPr>
          <p:cNvPr id="16392" name="AutoShape 33"/>
          <p:cNvCxnSpPr>
            <a:cxnSpLocks noChangeShapeType="1"/>
            <a:stCxn id="117797" idx="3"/>
            <a:endCxn id="117781" idx="1"/>
          </p:cNvCxnSpPr>
          <p:nvPr/>
        </p:nvCxnSpPr>
        <p:spPr bwMode="auto">
          <a:xfrm>
            <a:off x="2436813" y="2601913"/>
            <a:ext cx="534987" cy="933450"/>
          </a:xfrm>
          <a:prstGeom prst="bentConnector3">
            <a:avLst>
              <a:gd name="adj1" fmla="val 49852"/>
            </a:avLst>
          </a:prstGeom>
          <a:noFill/>
          <a:ln w="38100">
            <a:solidFill>
              <a:schemeClr val="tx1"/>
            </a:solidFill>
            <a:miter lim="800000"/>
            <a:headEnd/>
            <a:tailEnd type="triangle" w="med" len="med"/>
          </a:ln>
        </p:spPr>
      </p:cxnSp>
      <p:sp>
        <p:nvSpPr>
          <p:cNvPr id="117796" name="Rectangle 36" descr="Small grid"/>
          <p:cNvSpPr>
            <a:spLocks noChangeArrowheads="1"/>
          </p:cNvSpPr>
          <p:nvPr/>
        </p:nvSpPr>
        <p:spPr bwMode="auto">
          <a:xfrm>
            <a:off x="379413" y="31543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Initial MFG/PRO Setup</a:t>
            </a:r>
          </a:p>
        </p:txBody>
      </p:sp>
      <p:sp>
        <p:nvSpPr>
          <p:cNvPr id="117797" name="Rectangle 37" descr="Small grid"/>
          <p:cNvSpPr>
            <a:spLocks noChangeArrowheads="1"/>
          </p:cNvSpPr>
          <p:nvPr/>
        </p:nvSpPr>
        <p:spPr bwMode="auto">
          <a:xfrm>
            <a:off x="379413" y="22209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latin typeface="+mj-lt"/>
              </a:rPr>
              <a:t>Work Orders</a:t>
            </a:r>
          </a:p>
        </p:txBody>
      </p:sp>
      <p:sp>
        <p:nvSpPr>
          <p:cNvPr id="117798" name="Rectangle 38" descr="Small grid"/>
          <p:cNvSpPr>
            <a:spLocks noChangeArrowheads="1"/>
          </p:cNvSpPr>
          <p:nvPr/>
        </p:nvSpPr>
        <p:spPr bwMode="auto">
          <a:xfrm>
            <a:off x="379413" y="12874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Product Structures and Formulas</a:t>
            </a:r>
          </a:p>
        </p:txBody>
      </p:sp>
      <p:sp>
        <p:nvSpPr>
          <p:cNvPr id="117799" name="Rectangle 39" descr="Small grid"/>
          <p:cNvSpPr>
            <a:spLocks noChangeArrowheads="1"/>
          </p:cNvSpPr>
          <p:nvPr/>
        </p:nvSpPr>
        <p:spPr bwMode="auto">
          <a:xfrm>
            <a:off x="379413" y="408781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eaLnBrk="0" hangingPunct="0">
              <a:defRPr/>
            </a:pPr>
            <a:r>
              <a:rPr lang="en-US" sz="1400" b="1">
                <a:latin typeface="+mj-lt"/>
              </a:rPr>
              <a:t>Forecasting</a:t>
            </a:r>
          </a:p>
        </p:txBody>
      </p:sp>
      <p:sp>
        <p:nvSpPr>
          <p:cNvPr id="117800" name="Rectangle 40" descr="Small grid"/>
          <p:cNvSpPr>
            <a:spLocks noChangeArrowheads="1"/>
          </p:cNvSpPr>
          <p:nvPr/>
        </p:nvSpPr>
        <p:spPr bwMode="auto">
          <a:xfrm>
            <a:off x="379413" y="5021263"/>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a:defRPr/>
            </a:pPr>
            <a:r>
              <a:rPr lang="en-US" sz="1400" b="1">
                <a:latin typeface="+mj-lt"/>
              </a:rPr>
              <a:t>Work Centers, Routings, and WO Subcontracting</a:t>
            </a:r>
          </a:p>
        </p:txBody>
      </p:sp>
      <p:cxnSp>
        <p:nvCxnSpPr>
          <p:cNvPr id="16398" name="AutoShape 41"/>
          <p:cNvCxnSpPr>
            <a:cxnSpLocks noChangeShapeType="1"/>
            <a:stCxn id="117800" idx="3"/>
            <a:endCxn id="117781" idx="1"/>
          </p:cNvCxnSpPr>
          <p:nvPr/>
        </p:nvCxnSpPr>
        <p:spPr bwMode="auto">
          <a:xfrm flipV="1">
            <a:off x="2436813" y="3535363"/>
            <a:ext cx="534987" cy="1866900"/>
          </a:xfrm>
          <a:prstGeom prst="bentConnector3">
            <a:avLst>
              <a:gd name="adj1" fmla="val 49852"/>
            </a:avLst>
          </a:prstGeom>
          <a:noFill/>
          <a:ln w="38100">
            <a:solidFill>
              <a:schemeClr val="tx1"/>
            </a:solidFill>
            <a:miter lim="800000"/>
            <a:headEnd/>
            <a:tailEnd type="triangle" w="med" len="med"/>
          </a:ln>
        </p:spPr>
      </p:cxnSp>
      <p:cxnSp>
        <p:nvCxnSpPr>
          <p:cNvPr id="16399" name="AutoShape 42"/>
          <p:cNvCxnSpPr>
            <a:cxnSpLocks noChangeShapeType="1"/>
            <a:stCxn id="117798" idx="3"/>
            <a:endCxn id="117781" idx="1"/>
          </p:cNvCxnSpPr>
          <p:nvPr/>
        </p:nvCxnSpPr>
        <p:spPr bwMode="auto">
          <a:xfrm>
            <a:off x="2436813" y="1668463"/>
            <a:ext cx="534987" cy="1866900"/>
          </a:xfrm>
          <a:prstGeom prst="bentConnector3">
            <a:avLst>
              <a:gd name="adj1" fmla="val 49852"/>
            </a:avLst>
          </a:prstGeom>
          <a:noFill/>
          <a:ln w="38100">
            <a:solidFill>
              <a:schemeClr val="tx1"/>
            </a:solidFill>
            <a:miter lim="800000"/>
            <a:headEnd/>
            <a:tailEnd type="triangle" w="med" len="med"/>
          </a:ln>
        </p:spPr>
      </p:cxnSp>
      <p:cxnSp>
        <p:nvCxnSpPr>
          <p:cNvPr id="16400" name="AutoShape 43"/>
          <p:cNvCxnSpPr>
            <a:cxnSpLocks noChangeShapeType="1"/>
            <a:stCxn id="117796" idx="3"/>
            <a:endCxn id="117781" idx="1"/>
          </p:cNvCxnSpPr>
          <p:nvPr/>
        </p:nvCxnSpPr>
        <p:spPr bwMode="auto">
          <a:xfrm>
            <a:off x="2436813" y="3535363"/>
            <a:ext cx="534987" cy="0"/>
          </a:xfrm>
          <a:prstGeom prst="straightConnector1">
            <a:avLst/>
          </a:prstGeom>
          <a:noFill/>
          <a:ln w="38100">
            <a:solidFill>
              <a:schemeClr val="tx1"/>
            </a:solidFill>
            <a:round/>
            <a:headEnd/>
            <a:tailEnd type="triangle" w="med" len="med"/>
          </a:ln>
        </p:spPr>
      </p:cxnSp>
      <p:cxnSp>
        <p:nvCxnSpPr>
          <p:cNvPr id="16401" name="AutoShape 66"/>
          <p:cNvCxnSpPr>
            <a:cxnSpLocks noChangeShapeType="1"/>
            <a:stCxn id="117781" idx="3"/>
            <a:endCxn id="117829" idx="1"/>
          </p:cNvCxnSpPr>
          <p:nvPr/>
        </p:nvCxnSpPr>
        <p:spPr bwMode="auto">
          <a:xfrm flipV="1">
            <a:off x="6145213" y="2601913"/>
            <a:ext cx="547687" cy="933450"/>
          </a:xfrm>
          <a:prstGeom prst="bentConnector3">
            <a:avLst>
              <a:gd name="adj1" fmla="val 49856"/>
            </a:avLst>
          </a:prstGeom>
          <a:noFill/>
          <a:ln w="38100">
            <a:solidFill>
              <a:schemeClr val="tx1"/>
            </a:solidFill>
            <a:miter lim="800000"/>
            <a:headEnd/>
            <a:tailEnd type="triangle" w="med" len="med"/>
          </a:ln>
        </p:spPr>
      </p:cxnSp>
      <p:cxnSp>
        <p:nvCxnSpPr>
          <p:cNvPr id="16402" name="AutoShape 67"/>
          <p:cNvCxnSpPr>
            <a:cxnSpLocks noChangeShapeType="1"/>
            <a:stCxn id="117781" idx="3"/>
            <a:endCxn id="117828" idx="1"/>
          </p:cNvCxnSpPr>
          <p:nvPr/>
        </p:nvCxnSpPr>
        <p:spPr bwMode="auto">
          <a:xfrm>
            <a:off x="6145213" y="3535363"/>
            <a:ext cx="547687" cy="0"/>
          </a:xfrm>
          <a:prstGeom prst="straightConnector1">
            <a:avLst/>
          </a:prstGeom>
          <a:noFill/>
          <a:ln w="38100">
            <a:solidFill>
              <a:schemeClr val="tx1"/>
            </a:solidFill>
            <a:round/>
            <a:headEnd/>
            <a:tailEnd type="triangle" w="med" len="med"/>
          </a:ln>
        </p:spPr>
      </p:cxnSp>
      <p:sp>
        <p:nvSpPr>
          <p:cNvPr id="117828" name="Rectangle 68"/>
          <p:cNvSpPr>
            <a:spLocks noChangeArrowheads="1"/>
          </p:cNvSpPr>
          <p:nvPr/>
        </p:nvSpPr>
        <p:spPr bwMode="auto">
          <a:xfrm>
            <a:off x="6692900" y="315436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Advanced Repetitive</a:t>
            </a:r>
          </a:p>
        </p:txBody>
      </p:sp>
      <p:sp>
        <p:nvSpPr>
          <p:cNvPr id="117829" name="Rectangle 69"/>
          <p:cNvSpPr>
            <a:spLocks noChangeArrowheads="1"/>
          </p:cNvSpPr>
          <p:nvPr/>
        </p:nvSpPr>
        <p:spPr bwMode="auto">
          <a:xfrm>
            <a:off x="6692900" y="22209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MRP/CRP</a:t>
            </a:r>
          </a:p>
        </p:txBody>
      </p:sp>
      <p:sp>
        <p:nvSpPr>
          <p:cNvPr id="117830" name="Rectangle 70"/>
          <p:cNvSpPr>
            <a:spLocks noChangeArrowheads="1"/>
          </p:cNvSpPr>
          <p:nvPr/>
        </p:nvSpPr>
        <p:spPr bwMode="auto">
          <a:xfrm>
            <a:off x="6692900" y="4087813"/>
            <a:ext cx="2057400" cy="762000"/>
          </a:xfrm>
          <a:prstGeom prst="rect">
            <a:avLst/>
          </a:prstGeom>
          <a:solidFill>
            <a:srgbClr val="FAF6EA"/>
          </a:solidFill>
          <a:ln w="9525" algn="ctr">
            <a:solidFill>
              <a:schemeClr val="tx1"/>
            </a:solidFill>
            <a:miter lim="800000"/>
            <a:headEnd/>
            <a:tailEnd/>
          </a:ln>
          <a:effectLst>
            <a:outerShdw dist="53882" dir="2700000" algn="ctr" rotWithShape="0">
              <a:schemeClr val="bg2"/>
            </a:outerShdw>
          </a:effectLst>
        </p:spPr>
        <p:txBody>
          <a:bodyPr tIns="91440" bIns="91440" anchor="ctr"/>
          <a:lstStyle/>
          <a:p>
            <a:pPr>
              <a:lnSpc>
                <a:spcPct val="80000"/>
              </a:lnSpc>
              <a:defRPr/>
            </a:pPr>
            <a:r>
              <a:rPr lang="en-US" sz="1400" b="1">
                <a:latin typeface="+mj-lt"/>
              </a:rPr>
              <a:t>Lean Manufacturing</a:t>
            </a:r>
          </a:p>
        </p:txBody>
      </p:sp>
      <p:cxnSp>
        <p:nvCxnSpPr>
          <p:cNvPr id="16406" name="AutoShape 71"/>
          <p:cNvCxnSpPr>
            <a:cxnSpLocks noChangeShapeType="1"/>
            <a:stCxn id="117781" idx="3"/>
            <a:endCxn id="117830" idx="1"/>
          </p:cNvCxnSpPr>
          <p:nvPr/>
        </p:nvCxnSpPr>
        <p:spPr bwMode="auto">
          <a:xfrm>
            <a:off x="6145213" y="3535363"/>
            <a:ext cx="547687" cy="933450"/>
          </a:xfrm>
          <a:prstGeom prst="bentConnector3">
            <a:avLst>
              <a:gd name="adj1" fmla="val 49856"/>
            </a:avLst>
          </a:prstGeom>
          <a:noFill/>
          <a:ln w="38100">
            <a:solidFill>
              <a:schemeClr val="tx1"/>
            </a:solidFill>
            <a:miter lim="800000"/>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noChangeArrowheads="1"/>
          </p:cNvSpPr>
          <p:nvPr>
            <p:ph idx="1"/>
          </p:nvPr>
        </p:nvSpPr>
        <p:spPr/>
        <p:txBody>
          <a:bodyPr/>
          <a:lstStyle/>
          <a:p>
            <a:pPr>
              <a:buFont typeface="Wingdings" pitchFamily="2" charset="2"/>
              <a:buChar char="ü"/>
            </a:pPr>
            <a:r>
              <a:rPr lang="en-US" dirty="0" smtClean="0"/>
              <a:t>Introduction to Master Scheduling and RCCP</a:t>
            </a:r>
          </a:p>
          <a:p>
            <a:r>
              <a:rPr lang="en-US" dirty="0" smtClean="0"/>
              <a:t>Business Considerations</a:t>
            </a:r>
          </a:p>
          <a:p>
            <a:r>
              <a:rPr lang="en-US" dirty="0" smtClean="0"/>
              <a:t>Set up Master Scheduling and RCCP</a:t>
            </a:r>
          </a:p>
          <a:p>
            <a:r>
              <a:rPr lang="en-US" dirty="0" smtClean="0"/>
              <a:t>Use Master Scheduling and RCCP </a:t>
            </a:r>
          </a:p>
        </p:txBody>
      </p:sp>
      <p:sp>
        <p:nvSpPr>
          <p:cNvPr id="17411" name="Rectangle 2"/>
          <p:cNvSpPr>
            <a:spLocks noGrp="1" noChangeArrowheads="1"/>
          </p:cNvSpPr>
          <p:nvPr>
            <p:ph type="title"/>
          </p:nvPr>
        </p:nvSpPr>
        <p:spPr/>
        <p:txBody>
          <a:bodyPr/>
          <a:lstStyle/>
          <a:p>
            <a:r>
              <a:rPr lang="en-US" smtClean="0"/>
              <a:t>Course Overview</a:t>
            </a:r>
          </a:p>
        </p:txBody>
      </p:sp>
      <p:sp>
        <p:nvSpPr>
          <p:cNvPr id="17410" name="Footer Placeholder 3"/>
          <p:cNvSpPr>
            <a:spLocks noGrp="1"/>
          </p:cNvSpPr>
          <p:nvPr>
            <p:ph type="ftr" sz="quarter" idx="10"/>
          </p:nvPr>
        </p:nvSpPr>
        <p:spPr/>
        <p:txBody>
          <a:bodyPr/>
          <a:lstStyle/>
          <a:p>
            <a:r>
              <a:rPr lang="en-US" smtClean="0"/>
              <a:t>MS-INT-150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83"/>
          <p:cNvSpPr>
            <a:spLocks noGrp="1" noChangeArrowheads="1"/>
          </p:cNvSpPr>
          <p:nvPr>
            <p:ph type="title"/>
          </p:nvPr>
        </p:nvSpPr>
        <p:spPr/>
        <p:txBody>
          <a:bodyPr/>
          <a:lstStyle/>
          <a:p>
            <a:r>
              <a:rPr lang="en-US" smtClean="0"/>
              <a:t>Facilities</a:t>
            </a:r>
          </a:p>
        </p:txBody>
      </p:sp>
      <p:sp>
        <p:nvSpPr>
          <p:cNvPr id="6146" name="Footer Placeholder 2"/>
          <p:cNvSpPr>
            <a:spLocks noGrp="1"/>
          </p:cNvSpPr>
          <p:nvPr>
            <p:ph type="ftr" sz="quarter" idx="10"/>
          </p:nvPr>
        </p:nvSpPr>
        <p:spPr/>
        <p:txBody>
          <a:bodyPr/>
          <a:lstStyle/>
          <a:p>
            <a:r>
              <a:rPr lang="en-US" smtClean="0"/>
              <a:t>MS-INT-030</a:t>
            </a:r>
            <a:endParaRPr lang="en-US"/>
          </a:p>
        </p:txBody>
      </p:sp>
      <p:grpSp>
        <p:nvGrpSpPr>
          <p:cNvPr id="6147" name="Group 73"/>
          <p:cNvGrpSpPr>
            <a:grpSpLocks/>
          </p:cNvGrpSpPr>
          <p:nvPr/>
        </p:nvGrpSpPr>
        <p:grpSpPr bwMode="auto">
          <a:xfrm>
            <a:off x="498475" y="1006475"/>
            <a:ext cx="7931150" cy="5092700"/>
            <a:chOff x="314" y="729"/>
            <a:chExt cx="4996" cy="3208"/>
          </a:xfrm>
        </p:grpSpPr>
        <p:grpSp>
          <p:nvGrpSpPr>
            <p:cNvPr id="6151" name="Group 3"/>
            <p:cNvGrpSpPr>
              <a:grpSpLocks/>
            </p:cNvGrpSpPr>
            <p:nvPr/>
          </p:nvGrpSpPr>
          <p:grpSpPr bwMode="auto">
            <a:xfrm>
              <a:off x="314" y="729"/>
              <a:ext cx="1167" cy="1000"/>
              <a:chOff x="314" y="912"/>
              <a:chExt cx="1167" cy="1000"/>
            </a:xfrm>
          </p:grpSpPr>
          <p:pic>
            <p:nvPicPr>
              <p:cNvPr id="6207" name="Picture 4" descr="PHONE8"/>
              <p:cNvPicPr>
                <a:picLocks noChangeAspect="1" noChangeArrowheads="1"/>
              </p:cNvPicPr>
              <p:nvPr/>
            </p:nvPicPr>
            <p:blipFill>
              <a:blip r:embed="rId2" cstate="print"/>
              <a:srcRect/>
              <a:stretch>
                <a:fillRect/>
              </a:stretch>
            </p:blipFill>
            <p:spPr bwMode="auto">
              <a:xfrm>
                <a:off x="490" y="912"/>
                <a:ext cx="816" cy="795"/>
              </a:xfrm>
              <a:prstGeom prst="rect">
                <a:avLst/>
              </a:prstGeom>
              <a:noFill/>
              <a:ln w="9525">
                <a:noFill/>
                <a:miter lim="800000"/>
                <a:headEnd/>
                <a:tailEnd/>
              </a:ln>
            </p:spPr>
          </p:pic>
          <p:sp>
            <p:nvSpPr>
              <p:cNvPr id="6208" name="Text Box 5"/>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6152" name="Group 6"/>
            <p:cNvGrpSpPr>
              <a:grpSpLocks/>
            </p:cNvGrpSpPr>
            <p:nvPr/>
          </p:nvGrpSpPr>
          <p:grpSpPr bwMode="auto">
            <a:xfrm>
              <a:off x="2439" y="767"/>
              <a:ext cx="917" cy="962"/>
              <a:chOff x="2439" y="950"/>
              <a:chExt cx="917" cy="962"/>
            </a:xfrm>
          </p:grpSpPr>
          <p:pic>
            <p:nvPicPr>
              <p:cNvPr id="6205" name="Picture 7" descr="CLOCK"/>
              <p:cNvPicPr>
                <a:picLocks noChangeAspect="1" noChangeArrowheads="1"/>
              </p:cNvPicPr>
              <p:nvPr/>
            </p:nvPicPr>
            <p:blipFill>
              <a:blip r:embed="rId3" cstate="print"/>
              <a:srcRect/>
              <a:stretch>
                <a:fillRect/>
              </a:stretch>
            </p:blipFill>
            <p:spPr bwMode="auto">
              <a:xfrm>
                <a:off x="2547" y="950"/>
                <a:ext cx="701" cy="720"/>
              </a:xfrm>
              <a:prstGeom prst="rect">
                <a:avLst/>
              </a:prstGeom>
              <a:noFill/>
              <a:ln w="9525">
                <a:noFill/>
                <a:miter lim="800000"/>
                <a:headEnd/>
                <a:tailEnd/>
              </a:ln>
            </p:spPr>
          </p:pic>
          <p:sp>
            <p:nvSpPr>
              <p:cNvPr id="6206" name="Text Box 8"/>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6153" name="Rectangle 9"/>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6154" name="Group 10"/>
            <p:cNvGrpSpPr>
              <a:grpSpLocks/>
            </p:cNvGrpSpPr>
            <p:nvPr/>
          </p:nvGrpSpPr>
          <p:grpSpPr bwMode="auto">
            <a:xfrm>
              <a:off x="490" y="1872"/>
              <a:ext cx="816" cy="913"/>
              <a:chOff x="490" y="1872"/>
              <a:chExt cx="816" cy="913"/>
            </a:xfrm>
          </p:grpSpPr>
          <p:sp>
            <p:nvSpPr>
              <p:cNvPr id="6198" name="Text Box 11"/>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199" name="Group 12"/>
              <p:cNvGrpSpPr>
                <a:grpSpLocks/>
              </p:cNvGrpSpPr>
              <p:nvPr/>
            </p:nvGrpSpPr>
            <p:grpSpPr bwMode="auto">
              <a:xfrm>
                <a:off x="567" y="1872"/>
                <a:ext cx="681" cy="679"/>
                <a:chOff x="567" y="1891"/>
                <a:chExt cx="681" cy="679"/>
              </a:xfrm>
            </p:grpSpPr>
            <p:sp>
              <p:nvSpPr>
                <p:cNvPr id="6200" name="AutoShape 13"/>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201" name="Group 14"/>
                <p:cNvGrpSpPr>
                  <a:grpSpLocks/>
                </p:cNvGrpSpPr>
                <p:nvPr/>
              </p:nvGrpSpPr>
              <p:grpSpPr bwMode="auto">
                <a:xfrm>
                  <a:off x="658" y="2064"/>
                  <a:ext cx="494" cy="366"/>
                  <a:chOff x="1581" y="2706"/>
                  <a:chExt cx="494" cy="366"/>
                </a:xfrm>
              </p:grpSpPr>
              <p:sp>
                <p:nvSpPr>
                  <p:cNvPr id="6202" name="Rectangle 15"/>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6203" name="Rectangle 16"/>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6204" name="Freeform 17"/>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6155" name="Group 18"/>
            <p:cNvGrpSpPr>
              <a:grpSpLocks/>
            </p:cNvGrpSpPr>
            <p:nvPr/>
          </p:nvGrpSpPr>
          <p:grpSpPr bwMode="auto">
            <a:xfrm>
              <a:off x="2535" y="1872"/>
              <a:ext cx="681" cy="908"/>
              <a:chOff x="2535" y="1872"/>
              <a:chExt cx="681" cy="908"/>
            </a:xfrm>
          </p:grpSpPr>
          <p:sp>
            <p:nvSpPr>
              <p:cNvPr id="6190" name="Text Box 19"/>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6191" name="Group 20"/>
              <p:cNvGrpSpPr>
                <a:grpSpLocks/>
              </p:cNvGrpSpPr>
              <p:nvPr/>
            </p:nvGrpSpPr>
            <p:grpSpPr bwMode="auto">
              <a:xfrm>
                <a:off x="2535" y="1872"/>
                <a:ext cx="681" cy="679"/>
                <a:chOff x="2535" y="1872"/>
                <a:chExt cx="681" cy="679"/>
              </a:xfrm>
            </p:grpSpPr>
            <p:sp>
              <p:nvSpPr>
                <p:cNvPr id="6192" name="AutoShape 21"/>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93" name="Group 22"/>
                <p:cNvGrpSpPr>
                  <a:grpSpLocks/>
                </p:cNvGrpSpPr>
                <p:nvPr/>
              </p:nvGrpSpPr>
              <p:grpSpPr bwMode="auto">
                <a:xfrm>
                  <a:off x="2615" y="2064"/>
                  <a:ext cx="505" cy="295"/>
                  <a:chOff x="2643" y="2080"/>
                  <a:chExt cx="505" cy="295"/>
                </a:xfrm>
              </p:grpSpPr>
              <p:sp>
                <p:nvSpPr>
                  <p:cNvPr id="6194" name="Freeform 23"/>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6195" name="Group 24"/>
                  <p:cNvGrpSpPr>
                    <a:grpSpLocks/>
                  </p:cNvGrpSpPr>
                  <p:nvPr/>
                </p:nvGrpSpPr>
                <p:grpSpPr bwMode="auto">
                  <a:xfrm>
                    <a:off x="2754" y="2080"/>
                    <a:ext cx="373" cy="234"/>
                    <a:chOff x="2754" y="2080"/>
                    <a:chExt cx="373" cy="234"/>
                  </a:xfrm>
                </p:grpSpPr>
                <p:sp>
                  <p:nvSpPr>
                    <p:cNvPr id="6196" name="Freeform 25"/>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6197" name="Freeform 26"/>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6156" name="Group 27"/>
            <p:cNvGrpSpPr>
              <a:grpSpLocks/>
            </p:cNvGrpSpPr>
            <p:nvPr/>
          </p:nvGrpSpPr>
          <p:grpSpPr bwMode="auto">
            <a:xfrm>
              <a:off x="4389" y="768"/>
              <a:ext cx="921" cy="961"/>
              <a:chOff x="4389" y="768"/>
              <a:chExt cx="921" cy="961"/>
            </a:xfrm>
          </p:grpSpPr>
          <p:sp>
            <p:nvSpPr>
              <p:cNvPr id="6186" name="Text Box 28"/>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6187" name="Group 29"/>
              <p:cNvGrpSpPr>
                <a:grpSpLocks/>
              </p:cNvGrpSpPr>
              <p:nvPr/>
            </p:nvGrpSpPr>
            <p:grpSpPr bwMode="auto">
              <a:xfrm>
                <a:off x="4503" y="768"/>
                <a:ext cx="681" cy="679"/>
                <a:chOff x="3639" y="768"/>
                <a:chExt cx="681" cy="679"/>
              </a:xfrm>
            </p:grpSpPr>
            <p:sp>
              <p:nvSpPr>
                <p:cNvPr id="6188" name="AutoShape 30"/>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6189" name="Freeform 31"/>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6157" name="Text Box 33"/>
            <p:cNvSpPr txBox="1">
              <a:spLocks noChangeArrowheads="1"/>
            </p:cNvSpPr>
            <p:nvPr/>
          </p:nvSpPr>
          <p:spPr bwMode="auto">
            <a:xfrm>
              <a:off x="4488" y="3704"/>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sp>
          <p:nvSpPr>
            <p:cNvPr id="6158" name="AutoShape 35"/>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59" name="Group 37"/>
            <p:cNvGrpSpPr>
              <a:grpSpLocks/>
            </p:cNvGrpSpPr>
            <p:nvPr/>
          </p:nvGrpSpPr>
          <p:grpSpPr bwMode="auto">
            <a:xfrm>
              <a:off x="4699" y="3207"/>
              <a:ext cx="337" cy="213"/>
              <a:chOff x="4682" y="3171"/>
              <a:chExt cx="337" cy="213"/>
            </a:xfrm>
          </p:grpSpPr>
          <p:grpSp>
            <p:nvGrpSpPr>
              <p:cNvPr id="6179" name="Group 38"/>
              <p:cNvGrpSpPr>
                <a:grpSpLocks/>
              </p:cNvGrpSpPr>
              <p:nvPr/>
            </p:nvGrpSpPr>
            <p:grpSpPr bwMode="auto">
              <a:xfrm>
                <a:off x="4682" y="3335"/>
                <a:ext cx="337" cy="49"/>
                <a:chOff x="4682" y="3335"/>
                <a:chExt cx="337" cy="49"/>
              </a:xfrm>
            </p:grpSpPr>
            <p:sp>
              <p:nvSpPr>
                <p:cNvPr id="6183" name="Rectangle 39"/>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6184" name="Rectangle 40"/>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6185" name="Rectangle 41"/>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6180" name="Group 42"/>
              <p:cNvGrpSpPr>
                <a:grpSpLocks/>
              </p:cNvGrpSpPr>
              <p:nvPr/>
            </p:nvGrpSpPr>
            <p:grpSpPr bwMode="auto">
              <a:xfrm>
                <a:off x="4822" y="3171"/>
                <a:ext cx="197" cy="158"/>
                <a:chOff x="4822" y="3171"/>
                <a:chExt cx="197" cy="158"/>
              </a:xfrm>
            </p:grpSpPr>
            <p:sp>
              <p:nvSpPr>
                <p:cNvPr id="6181" name="Freeform 43"/>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6182" name="Freeform 44"/>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6160" name="Group 48"/>
            <p:cNvGrpSpPr>
              <a:grpSpLocks/>
            </p:cNvGrpSpPr>
            <p:nvPr/>
          </p:nvGrpSpPr>
          <p:grpSpPr bwMode="auto">
            <a:xfrm>
              <a:off x="2544" y="3017"/>
              <a:ext cx="681" cy="918"/>
              <a:chOff x="2544" y="3017"/>
              <a:chExt cx="681" cy="918"/>
            </a:xfrm>
          </p:grpSpPr>
          <p:sp>
            <p:nvSpPr>
              <p:cNvPr id="6173" name="Text Box 49"/>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6174" name="Group 50"/>
              <p:cNvGrpSpPr>
                <a:grpSpLocks/>
              </p:cNvGrpSpPr>
              <p:nvPr/>
            </p:nvGrpSpPr>
            <p:grpSpPr bwMode="auto">
              <a:xfrm>
                <a:off x="2544" y="3017"/>
                <a:ext cx="681" cy="679"/>
                <a:chOff x="2544" y="3017"/>
                <a:chExt cx="681" cy="679"/>
              </a:xfrm>
            </p:grpSpPr>
            <p:sp>
              <p:nvSpPr>
                <p:cNvPr id="6175" name="AutoShape 51"/>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76" name="Group 52"/>
                <p:cNvGrpSpPr>
                  <a:grpSpLocks/>
                </p:cNvGrpSpPr>
                <p:nvPr/>
              </p:nvGrpSpPr>
              <p:grpSpPr bwMode="auto">
                <a:xfrm>
                  <a:off x="2697" y="3120"/>
                  <a:ext cx="375" cy="497"/>
                  <a:chOff x="2712" y="3093"/>
                  <a:chExt cx="375" cy="497"/>
                </a:xfrm>
              </p:grpSpPr>
              <p:sp>
                <p:nvSpPr>
                  <p:cNvPr id="6177" name="Freeform 53"/>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6178" name="Freeform 54"/>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6161" name="Group 55"/>
            <p:cNvGrpSpPr>
              <a:grpSpLocks/>
            </p:cNvGrpSpPr>
            <p:nvPr/>
          </p:nvGrpSpPr>
          <p:grpSpPr bwMode="auto">
            <a:xfrm>
              <a:off x="481" y="3024"/>
              <a:ext cx="833" cy="913"/>
              <a:chOff x="481" y="3024"/>
              <a:chExt cx="833" cy="913"/>
            </a:xfrm>
          </p:grpSpPr>
          <p:sp>
            <p:nvSpPr>
              <p:cNvPr id="6162" name="Text Box 56"/>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dirty="0">
                    <a:latin typeface="+mj-lt"/>
                  </a:rPr>
                  <a:t>Restrooms</a:t>
                </a:r>
              </a:p>
            </p:txBody>
          </p:sp>
          <p:grpSp>
            <p:nvGrpSpPr>
              <p:cNvPr id="6163" name="Group 57"/>
              <p:cNvGrpSpPr>
                <a:grpSpLocks/>
              </p:cNvGrpSpPr>
              <p:nvPr/>
            </p:nvGrpSpPr>
            <p:grpSpPr bwMode="auto">
              <a:xfrm>
                <a:off x="567" y="3024"/>
                <a:ext cx="681" cy="679"/>
                <a:chOff x="1440" y="3024"/>
                <a:chExt cx="681" cy="679"/>
              </a:xfrm>
            </p:grpSpPr>
            <p:sp>
              <p:nvSpPr>
                <p:cNvPr id="6164" name="AutoShape 58"/>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6165" name="Group 59"/>
                <p:cNvGrpSpPr>
                  <a:grpSpLocks/>
                </p:cNvGrpSpPr>
                <p:nvPr/>
              </p:nvGrpSpPr>
              <p:grpSpPr bwMode="auto">
                <a:xfrm>
                  <a:off x="1505" y="3103"/>
                  <a:ext cx="559" cy="545"/>
                  <a:chOff x="625" y="3069"/>
                  <a:chExt cx="559" cy="545"/>
                </a:xfrm>
              </p:grpSpPr>
              <p:grpSp>
                <p:nvGrpSpPr>
                  <p:cNvPr id="6166" name="Group 60"/>
                  <p:cNvGrpSpPr>
                    <a:grpSpLocks/>
                  </p:cNvGrpSpPr>
                  <p:nvPr/>
                </p:nvGrpSpPr>
                <p:grpSpPr bwMode="auto">
                  <a:xfrm>
                    <a:off x="625" y="3075"/>
                    <a:ext cx="209" cy="539"/>
                    <a:chOff x="625" y="3075"/>
                    <a:chExt cx="209" cy="539"/>
                  </a:xfrm>
                </p:grpSpPr>
                <p:sp>
                  <p:nvSpPr>
                    <p:cNvPr id="6171" name="Freeform 61"/>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6172" name="Oval 62"/>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6167" name="Group 63"/>
                  <p:cNvGrpSpPr>
                    <a:grpSpLocks/>
                  </p:cNvGrpSpPr>
                  <p:nvPr/>
                </p:nvGrpSpPr>
                <p:grpSpPr bwMode="auto">
                  <a:xfrm>
                    <a:off x="934" y="3075"/>
                    <a:ext cx="250" cy="538"/>
                    <a:chOff x="934" y="3075"/>
                    <a:chExt cx="250" cy="538"/>
                  </a:xfrm>
                </p:grpSpPr>
                <p:sp>
                  <p:nvSpPr>
                    <p:cNvPr id="6169" name="Freeform 64"/>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6170" name="Oval 65"/>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6168" name="Rectangle 66"/>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
        <p:nvSpPr>
          <p:cNvPr id="6148" name="Text Box 80"/>
          <p:cNvSpPr txBox="1">
            <a:spLocks noChangeArrowheads="1"/>
          </p:cNvSpPr>
          <p:nvPr/>
        </p:nvSpPr>
        <p:spPr bwMode="auto">
          <a:xfrm>
            <a:off x="109538" y="55563"/>
            <a:ext cx="15763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
        <p:nvSpPr>
          <p:cNvPr id="6149" name="Text Box 81"/>
          <p:cNvSpPr txBox="1">
            <a:spLocks noChangeArrowheads="1"/>
          </p:cNvSpPr>
          <p:nvPr/>
        </p:nvSpPr>
        <p:spPr bwMode="auto">
          <a:xfrm>
            <a:off x="239713" y="0"/>
            <a:ext cx="8015287" cy="457200"/>
          </a:xfrm>
          <a:prstGeom prst="rect">
            <a:avLst/>
          </a:prstGeom>
          <a:noFill/>
          <a:ln w="38100">
            <a:noFill/>
            <a:miter lim="800000"/>
            <a:headEnd/>
            <a:tailEnd/>
          </a:ln>
        </p:spPr>
        <p:txBody>
          <a:bodyPr>
            <a:spAutoFit/>
          </a:bodyPr>
          <a:lstStyle/>
          <a:p>
            <a:pPr eaLnBrk="0" hangingPunct="0"/>
            <a:endParaRPr lang="en-US" sz="2400">
              <a:latin typeface="Arial"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r>
              <a:rPr lang="en-US" smtClean="0"/>
              <a:t>Introduction to Master Scheduling and Rough-Cut Capacity Planning (RCCP)</a:t>
            </a:r>
          </a:p>
          <a:p>
            <a:r>
              <a:rPr lang="en-US" smtClean="0"/>
              <a:t>Business Considerations</a:t>
            </a:r>
          </a:p>
          <a:p>
            <a:r>
              <a:rPr lang="en-US" smtClean="0"/>
              <a:t>Set up Master Scheduling and RCCP</a:t>
            </a:r>
          </a:p>
          <a:p>
            <a:r>
              <a:rPr lang="en-US" smtClean="0"/>
              <a:t>Use Master Scheduling and RCCP</a:t>
            </a:r>
          </a:p>
          <a:p>
            <a:endParaRPr lang="en-US" smtClean="0"/>
          </a:p>
        </p:txBody>
      </p:sp>
      <p:sp>
        <p:nvSpPr>
          <p:cNvPr id="7171" name="Rectangle 2"/>
          <p:cNvSpPr>
            <a:spLocks noGrp="1" noChangeArrowheads="1"/>
          </p:cNvSpPr>
          <p:nvPr>
            <p:ph type="title"/>
          </p:nvPr>
        </p:nvSpPr>
        <p:spPr/>
        <p:txBody>
          <a:bodyPr/>
          <a:lstStyle/>
          <a:p>
            <a:r>
              <a:rPr lang="en-US" smtClean="0"/>
              <a:t>Course Overview</a:t>
            </a:r>
          </a:p>
        </p:txBody>
      </p:sp>
      <p:sp>
        <p:nvSpPr>
          <p:cNvPr id="7170" name="Footer Placeholder 3"/>
          <p:cNvSpPr>
            <a:spLocks noGrp="1"/>
          </p:cNvSpPr>
          <p:nvPr>
            <p:ph type="ftr" sz="quarter" idx="10"/>
          </p:nvPr>
        </p:nvSpPr>
        <p:spPr/>
        <p:txBody>
          <a:bodyPr/>
          <a:lstStyle/>
          <a:p>
            <a:r>
              <a:rPr lang="en-US" smtClean="0"/>
              <a:t>MS-INT-040</a:t>
            </a: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419100" y="161925"/>
            <a:ext cx="8153400" cy="733425"/>
          </a:xfrm>
        </p:spPr>
        <p:txBody>
          <a:bodyPr/>
          <a:lstStyle/>
          <a:p>
            <a:r>
              <a:rPr lang="en-US" dirty="0" smtClean="0"/>
              <a:t>Planning and Scheduling Overview</a:t>
            </a:r>
          </a:p>
        </p:txBody>
      </p:sp>
      <p:graphicFrame>
        <p:nvGraphicFramePr>
          <p:cNvPr id="115818" name="Group 106"/>
          <p:cNvGraphicFramePr>
            <a:graphicFrameLocks noGrp="1"/>
          </p:cNvGraphicFramePr>
          <p:nvPr>
            <p:ph type="tbl" idx="1"/>
          </p:nvPr>
        </p:nvGraphicFramePr>
        <p:xfrm>
          <a:off x="523875" y="1500188"/>
          <a:ext cx="8018462" cy="3874644"/>
        </p:xfrm>
        <a:graphic>
          <a:graphicData uri="http://schemas.openxmlformats.org/drawingml/2006/table">
            <a:tbl>
              <a:tblPr/>
              <a:tblGrid>
                <a:gridCol w="2771775"/>
                <a:gridCol w="2624137"/>
                <a:gridCol w="2622550"/>
              </a:tblGrid>
              <a:tr h="8429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Personnel</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Planning Horizon</a:t>
                      </a:r>
                      <a:r>
                        <a:rPr kumimoji="0" lang="en-US" sz="2400" b="1" i="0" u="none" strike="noStrike" cap="none" normalizeH="0" baseline="0" smtClean="0">
                          <a:ln>
                            <a:noFill/>
                          </a:ln>
                          <a:solidFill>
                            <a:schemeClr val="tx1"/>
                          </a:solidFill>
                          <a:effectLst/>
                          <a:latin typeface="+mj-lt"/>
                        </a:rPr>
                        <a:t/>
                      </a:r>
                      <a:br>
                        <a:rPr kumimoji="0" lang="en-US" sz="2400" b="1"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(varies with industry)</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500063">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Strategic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CEO, CFO, VPs, etc.</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3-5 years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gridSpan="3">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hlink"/>
                          </a:solidFill>
                          <a:effectLst/>
                          <a:latin typeface="+mj-lt"/>
                        </a:rPr>
                        <a:t>QAD Enterprise Application</a:t>
                      </a:r>
                      <a:r>
                        <a:rPr kumimoji="0" lang="en-US" sz="1800" b="1" i="0" u="none" strike="noStrike" cap="none" normalizeH="0" baseline="0" dirty="0" smtClean="0">
                          <a:ln>
                            <a:noFill/>
                          </a:ln>
                          <a:solidFill>
                            <a:schemeClr val="tx1"/>
                          </a:solidFill>
                          <a:effectLst/>
                          <a:latin typeface="+mj-lt"/>
                        </a:rPr>
                        <a:t> Planning and Control Modules</a:t>
                      </a:r>
                    </a:p>
                  </a:txBody>
                  <a:tcPr marL="0" marR="0" marT="91440" marB="91440"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hMerge="1">
                  <a:txBody>
                    <a:bodyPr/>
                    <a:lstStyle/>
                    <a:p>
                      <a:endParaRPr lang="en-US"/>
                    </a:p>
                  </a:txBody>
                  <a:tcPr/>
                </a:tc>
                <a:tc hMerge="1">
                  <a:txBody>
                    <a:bodyPr/>
                    <a:lstStyle/>
                    <a:p>
                      <a:endParaRPr lang="en-US"/>
                    </a:p>
                  </a:txBody>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Senior VP’s,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Plant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Varies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mj-lt"/>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smtClean="0">
                          <a:ln>
                            <a:noFill/>
                          </a:ln>
                          <a:solidFill>
                            <a:schemeClr val="hlink"/>
                          </a:solidFill>
                          <a:effectLst/>
                          <a:latin typeface="+mj-lt"/>
                        </a:rPr>
                        <a:t>Master Schedulers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1" i="0" u="none" strike="noStrike" cap="none" normalizeH="0" baseline="0" dirty="0" smtClean="0">
                          <a:ln>
                            <a:noFill/>
                          </a:ln>
                          <a:solidFill>
                            <a:schemeClr val="hlink"/>
                          </a:solidFill>
                          <a:effectLst/>
                          <a:latin typeface="+mj-lt"/>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01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Planners,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Shop Floor Managers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Cumulative Lead Time</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194" name="Footer Placeholder 3"/>
          <p:cNvSpPr>
            <a:spLocks noGrp="1"/>
          </p:cNvSpPr>
          <p:nvPr>
            <p:ph type="ftr" sz="quarter" idx="10"/>
          </p:nvPr>
        </p:nvSpPr>
        <p:spPr/>
        <p:txBody>
          <a:bodyPr/>
          <a:lstStyle/>
          <a:p>
            <a:r>
              <a:rPr lang="en-US" smtClean="0"/>
              <a:t>MS-INT-050</a:t>
            </a:r>
            <a:endParaRPr lang="en-US"/>
          </a:p>
        </p:txBody>
      </p:sp>
      <p:sp>
        <p:nvSpPr>
          <p:cNvPr id="8196" name="AutoShape 29"/>
          <p:cNvSpPr>
            <a:spLocks noChangeArrowheads="1"/>
          </p:cNvSpPr>
          <p:nvPr/>
        </p:nvSpPr>
        <p:spPr bwMode="auto">
          <a:xfrm>
            <a:off x="123825" y="4122738"/>
            <a:ext cx="373063"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
        <p:nvSpPr>
          <p:cNvPr id="8226" name="AutoShape 103"/>
          <p:cNvSpPr>
            <a:spLocks noChangeArrowheads="1"/>
          </p:cNvSpPr>
          <p:nvPr/>
        </p:nvSpPr>
        <p:spPr bwMode="auto">
          <a:xfrm rot="10800000">
            <a:off x="8580438" y="4113213"/>
            <a:ext cx="373062" cy="485775"/>
          </a:xfrm>
          <a:prstGeom prst="rightArrow">
            <a:avLst>
              <a:gd name="adj1" fmla="val 79083"/>
              <a:gd name="adj2" fmla="val 54894"/>
            </a:avLst>
          </a:prstGeom>
          <a:solidFill>
            <a:schemeClr val="hlink"/>
          </a:solidFill>
          <a:ln w="38100">
            <a:solidFill>
              <a:schemeClr val="hlink"/>
            </a:solidFill>
            <a:miter lim="800000"/>
            <a:headEnd/>
            <a:tailEnd/>
          </a:ln>
        </p:spPr>
        <p:txBody>
          <a:bodyPr wrap="none" anchor="ct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419100" y="85725"/>
            <a:ext cx="8153400" cy="881063"/>
          </a:xfrm>
        </p:spPr>
        <p:txBody>
          <a:bodyPr/>
          <a:lstStyle/>
          <a:p>
            <a:r>
              <a:rPr lang="en-US" dirty="0" smtClean="0"/>
              <a:t>Planning and Scheduling Phases</a:t>
            </a:r>
          </a:p>
        </p:txBody>
      </p:sp>
      <p:graphicFrame>
        <p:nvGraphicFramePr>
          <p:cNvPr id="98385" name="Group 81"/>
          <p:cNvGraphicFramePr>
            <a:graphicFrameLocks noGrp="1"/>
          </p:cNvGraphicFramePr>
          <p:nvPr>
            <p:ph type="tbl" idx="1"/>
          </p:nvPr>
        </p:nvGraphicFramePr>
        <p:xfrm>
          <a:off x="457200" y="1500188"/>
          <a:ext cx="8153400" cy="4021138"/>
        </p:xfrm>
        <a:graphic>
          <a:graphicData uri="http://schemas.openxmlformats.org/drawingml/2006/table">
            <a:tbl>
              <a:tblPr/>
              <a:tblGrid>
                <a:gridCol w="2819400"/>
                <a:gridCol w="2667000"/>
                <a:gridCol w="2667000"/>
              </a:tblGrid>
              <a:tr h="7207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Capacity</a:t>
                      </a:r>
                      <a:endParaRPr kumimoji="0" lang="en-US" sz="1800" b="0" i="0" u="none" strike="noStrike" cap="none" normalizeH="0" baseline="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6508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Product Line 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1800" b="0" i="0" u="none" strike="noStrike" cap="none" normalizeH="0" baseline="0" dirty="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Resource Planning</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Forecasting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Master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RCCP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42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Work Orders and Shop Floor</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826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DRP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Repetitive Scheduling</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CRP</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218" name="Footer Placeholder 3"/>
          <p:cNvSpPr>
            <a:spLocks noGrp="1"/>
          </p:cNvSpPr>
          <p:nvPr>
            <p:ph type="ftr" sz="quarter" idx="10"/>
          </p:nvPr>
        </p:nvSpPr>
        <p:spPr/>
        <p:txBody>
          <a:bodyPr/>
          <a:lstStyle/>
          <a:p>
            <a:r>
              <a:rPr lang="en-US" smtClean="0"/>
              <a:t>MS-INT-060</a:t>
            </a:r>
            <a:endParaRPr lang="en-US"/>
          </a:p>
        </p:txBody>
      </p:sp>
      <p:sp>
        <p:nvSpPr>
          <p:cNvPr id="9243" name="Line 59"/>
          <p:cNvSpPr>
            <a:spLocks noChangeShapeType="1"/>
          </p:cNvSpPr>
          <p:nvPr/>
        </p:nvSpPr>
        <p:spPr bwMode="auto">
          <a:xfrm>
            <a:off x="465138" y="2236788"/>
            <a:ext cx="0" cy="3270250"/>
          </a:xfrm>
          <a:prstGeom prst="line">
            <a:avLst/>
          </a:prstGeom>
          <a:noFill/>
          <a:ln w="254000">
            <a:solidFill>
              <a:srgbClr val="5A87C6"/>
            </a:solidFill>
            <a:round/>
            <a:headEnd/>
            <a:tailEnd type="triangle" w="sm" len="sm"/>
          </a:ln>
        </p:spPr>
        <p:txBody>
          <a:bodyPr wrap="none"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a:xfrm>
            <a:off x="190500" y="85725"/>
            <a:ext cx="8896349" cy="881063"/>
          </a:xfrm>
        </p:spPr>
        <p:txBody>
          <a:bodyPr>
            <a:noAutofit/>
          </a:bodyPr>
          <a:lstStyle/>
          <a:p>
            <a:r>
              <a:rPr lang="en-US" dirty="0" smtClean="0"/>
              <a:t>Planning and Scheduling Areas of Concern</a:t>
            </a:r>
          </a:p>
        </p:txBody>
      </p:sp>
      <p:graphicFrame>
        <p:nvGraphicFramePr>
          <p:cNvPr id="123196" name="Group 316"/>
          <p:cNvGraphicFramePr>
            <a:graphicFrameLocks noGrp="1"/>
          </p:cNvGraphicFramePr>
          <p:nvPr>
            <p:ph type="tbl" idx="1"/>
          </p:nvPr>
        </p:nvGraphicFramePr>
        <p:xfrm>
          <a:off x="457200" y="1500188"/>
          <a:ext cx="8153400" cy="4075684"/>
        </p:xfrm>
        <a:graphic>
          <a:graphicData uri="http://schemas.openxmlformats.org/drawingml/2006/table">
            <a:tbl>
              <a:tblPr/>
              <a:tblGrid>
                <a:gridCol w="2819400"/>
                <a:gridCol w="2667000"/>
                <a:gridCol w="2667000"/>
              </a:tblGrid>
              <a:tr h="6858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dirty="0" smtClean="0">
                          <a:ln>
                            <a:noFill/>
                          </a:ln>
                          <a:solidFill>
                            <a:schemeClr val="tx1"/>
                          </a:solidFill>
                          <a:effectLst/>
                          <a:latin typeface="+mj-lt"/>
                        </a:rPr>
                        <a:t>Activity</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Concerns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200" b="1" i="0" u="none" strike="noStrike" cap="none" normalizeH="0" baseline="0" smtClean="0">
                          <a:ln>
                            <a:noFill/>
                          </a:ln>
                          <a:solidFill>
                            <a:schemeClr val="tx1"/>
                          </a:solidFill>
                          <a:effectLst/>
                          <a:latin typeface="+mj-lt"/>
                        </a:rPr>
                        <a:t>Expectations vs. Feasibility</a:t>
                      </a:r>
                      <a:endParaRPr kumimoji="0" lang="en-US" sz="1800" b="0" i="0" u="none" strike="noStrike" cap="none" normalizeH="0" baseline="0" smtClean="0">
                        <a:ln>
                          <a:noFill/>
                        </a:ln>
                        <a:solidFill>
                          <a:schemeClr val="tx1"/>
                        </a:solidFill>
                        <a:effectLst/>
                        <a:latin typeface="+mj-lt"/>
                      </a:endParaRP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Strategic</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Sales and</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Profitability</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Income vs.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Outlays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Product Line</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Planning</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Factories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Gross Sales vs.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Gross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Forecasting, Master Scheduling, and RCCP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End Items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Units vs.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Resources</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cap="flat">
                      <a:noFill/>
                    </a:lnB>
                    <a:lnTlToBr>
                      <a:noFill/>
                    </a:lnTlToBr>
                    <a:lnBlToTr>
                      <a:noFill/>
                    </a:lnBlToTr>
                    <a:noFill/>
                  </a:tcPr>
                </a:tc>
              </a:tr>
              <a:tr h="82232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MRP and CRP</a:t>
                      </a:r>
                    </a:p>
                  </a:txBody>
                  <a:tcPr marL="0" marR="0" marT="91440" marB="9144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smtClean="0">
                          <a:ln>
                            <a:noFill/>
                          </a:ln>
                          <a:solidFill>
                            <a:schemeClr val="tx1"/>
                          </a:solidFill>
                          <a:effectLst/>
                          <a:latin typeface="+mj-lt"/>
                        </a:rPr>
                        <a:t>Work Centers</a:t>
                      </a:r>
                      <a:br>
                        <a:rPr kumimoji="0" lang="en-US" sz="1800" b="0" i="0" u="none" strike="noStrike" cap="none" normalizeH="0" baseline="0" smtClean="0">
                          <a:ln>
                            <a:noFill/>
                          </a:ln>
                          <a:solidFill>
                            <a:schemeClr val="tx1"/>
                          </a:solidFill>
                          <a:effectLst/>
                          <a:latin typeface="+mj-lt"/>
                        </a:rPr>
                      </a:br>
                      <a:r>
                        <a:rPr kumimoji="0" lang="en-US" sz="1800" b="0" i="0" u="none" strike="noStrike" cap="none" normalizeH="0" baseline="0" smtClean="0">
                          <a:ln>
                            <a:noFill/>
                          </a:ln>
                          <a:solidFill>
                            <a:schemeClr val="tx1"/>
                          </a:solidFill>
                          <a:effectLst/>
                          <a:latin typeface="+mj-lt"/>
                        </a:rPr>
                        <a:t>and Components</a:t>
                      </a:r>
                    </a:p>
                  </a:txBody>
                  <a:tcPr marL="0" marR="0" marT="91440" marB="9144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800" b="0" i="0" u="none" strike="noStrike" cap="none" normalizeH="0" baseline="0" dirty="0" smtClean="0">
                          <a:ln>
                            <a:noFill/>
                          </a:ln>
                          <a:solidFill>
                            <a:schemeClr val="tx1"/>
                          </a:solidFill>
                          <a:effectLst/>
                          <a:latin typeface="+mj-lt"/>
                        </a:rPr>
                        <a:t>Planned Production vs.</a:t>
                      </a:r>
                      <a:br>
                        <a:rPr kumimoji="0" lang="en-US" sz="1800" b="0" i="0" u="none" strike="noStrike" cap="none" normalizeH="0" baseline="0" dirty="0" smtClean="0">
                          <a:ln>
                            <a:noFill/>
                          </a:ln>
                          <a:solidFill>
                            <a:schemeClr val="tx1"/>
                          </a:solidFill>
                          <a:effectLst/>
                          <a:latin typeface="+mj-lt"/>
                        </a:rPr>
                      </a:br>
                      <a:r>
                        <a:rPr kumimoji="0" lang="en-US" sz="1800" b="0" i="0" u="none" strike="noStrike" cap="none" normalizeH="0" baseline="0" dirty="0" smtClean="0">
                          <a:ln>
                            <a:noFill/>
                          </a:ln>
                          <a:solidFill>
                            <a:schemeClr val="tx1"/>
                          </a:solidFill>
                          <a:effectLst/>
                          <a:latin typeface="+mj-lt"/>
                        </a:rPr>
                        <a:t>Actual Production</a:t>
                      </a:r>
                    </a:p>
                  </a:txBody>
                  <a:tcPr marL="0" marR="0" marT="91440" marB="9144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cap="flat">
                      <a:noFill/>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0242" name="Footer Placeholder 3"/>
          <p:cNvSpPr>
            <a:spLocks noGrp="1"/>
          </p:cNvSpPr>
          <p:nvPr>
            <p:ph type="ftr" sz="quarter" idx="10"/>
          </p:nvPr>
        </p:nvSpPr>
        <p:spPr/>
        <p:txBody>
          <a:bodyPr/>
          <a:lstStyle/>
          <a:p>
            <a:r>
              <a:rPr lang="en-US" smtClean="0"/>
              <a:t>MS-INT-070</a:t>
            </a:r>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r>
              <a:rPr lang="en-US" dirty="0" smtClean="0"/>
              <a:t>Master Schedule</a:t>
            </a:r>
          </a:p>
        </p:txBody>
      </p:sp>
      <p:sp>
        <p:nvSpPr>
          <p:cNvPr id="11266" name="Footer Placeholder 3"/>
          <p:cNvSpPr>
            <a:spLocks noGrp="1"/>
          </p:cNvSpPr>
          <p:nvPr>
            <p:ph type="ftr" sz="quarter" idx="10"/>
          </p:nvPr>
        </p:nvSpPr>
        <p:spPr/>
        <p:txBody>
          <a:bodyPr/>
          <a:lstStyle/>
          <a:p>
            <a:r>
              <a:rPr lang="en-US" smtClean="0"/>
              <a:t>MS-INT-080</a:t>
            </a:r>
            <a:endParaRPr lang="en-US"/>
          </a:p>
        </p:txBody>
      </p:sp>
      <p:sp>
        <p:nvSpPr>
          <p:cNvPr id="11268" name="Rectangle 3"/>
          <p:cNvSpPr>
            <a:spLocks noGrp="1" noChangeArrowheads="1"/>
          </p:cNvSpPr>
          <p:nvPr>
            <p:ph idx="4294967295"/>
          </p:nvPr>
        </p:nvSpPr>
        <p:spPr>
          <a:xfrm>
            <a:off x="495301" y="873125"/>
            <a:ext cx="8058150" cy="746125"/>
          </a:xfrm>
        </p:spPr>
        <p:txBody>
          <a:bodyPr/>
          <a:lstStyle/>
          <a:p>
            <a:pPr eaLnBrk="1" hangingPunct="1"/>
            <a:r>
              <a:rPr lang="en-US" dirty="0" smtClean="0"/>
              <a:t>A Statement of Production</a:t>
            </a:r>
          </a:p>
        </p:txBody>
      </p:sp>
      <p:grpSp>
        <p:nvGrpSpPr>
          <p:cNvPr id="11269" name="Group 50"/>
          <p:cNvGrpSpPr>
            <a:grpSpLocks/>
          </p:cNvGrpSpPr>
          <p:nvPr/>
        </p:nvGrpSpPr>
        <p:grpSpPr bwMode="auto">
          <a:xfrm>
            <a:off x="598488" y="1665288"/>
            <a:ext cx="4570412" cy="3930650"/>
            <a:chOff x="615" y="1348"/>
            <a:chExt cx="2879" cy="2476"/>
          </a:xfrm>
        </p:grpSpPr>
        <p:sp>
          <p:nvSpPr>
            <p:cNvPr id="11310" name="Rectangle 5"/>
            <p:cNvSpPr>
              <a:spLocks noChangeArrowheads="1"/>
            </p:cNvSpPr>
            <p:nvPr/>
          </p:nvSpPr>
          <p:spPr bwMode="auto">
            <a:xfrm>
              <a:off x="615" y="1348"/>
              <a:ext cx="2879" cy="2476"/>
            </a:xfrm>
            <a:prstGeom prst="rect">
              <a:avLst/>
            </a:prstGeom>
            <a:solidFill>
              <a:schemeClr val="accent1">
                <a:lumMod val="40000"/>
                <a:lumOff val="60000"/>
              </a:schemeClr>
            </a:solidFill>
            <a:ln w="38100">
              <a:solidFill>
                <a:schemeClr val="hlink"/>
              </a:solidFill>
              <a:miter lim="800000"/>
              <a:headEnd/>
              <a:tailEnd/>
            </a:ln>
          </p:spPr>
          <p:txBody>
            <a:bodyPr wrap="none"/>
            <a:lstStyle/>
            <a:p>
              <a:pPr marL="280988" indent="-280988" algn="l">
                <a:spcBef>
                  <a:spcPct val="40000"/>
                </a:spcBef>
              </a:pPr>
              <a:r>
                <a:rPr lang="en-US" b="1"/>
                <a:t>Master Scheduled Items</a:t>
              </a:r>
            </a:p>
            <a:p>
              <a:pPr marL="280988" indent="-280988" algn="l">
                <a:spcBef>
                  <a:spcPct val="40000"/>
                </a:spcBef>
                <a:buClr>
                  <a:schemeClr val="hlink"/>
                </a:buClr>
                <a:buFontTx/>
                <a:buChar char="•"/>
              </a:pPr>
              <a:r>
                <a:rPr lang="en-US"/>
                <a:t>End Items</a:t>
              </a:r>
            </a:p>
            <a:p>
              <a:pPr marL="280988" indent="-280988" algn="l">
                <a:spcBef>
                  <a:spcPct val="40000"/>
                </a:spcBef>
                <a:buClr>
                  <a:schemeClr val="hlink"/>
                </a:buClr>
                <a:buFontTx/>
                <a:buChar char="•"/>
              </a:pPr>
              <a:r>
                <a:rPr lang="en-US"/>
                <a:t>Critical Subassemblies</a:t>
              </a:r>
            </a:p>
            <a:p>
              <a:pPr marL="280988" indent="-280988" algn="l">
                <a:spcBef>
                  <a:spcPct val="40000"/>
                </a:spcBef>
                <a:buClr>
                  <a:schemeClr val="hlink"/>
                </a:buClr>
                <a:buFontTx/>
                <a:buChar char="•"/>
              </a:pPr>
              <a:r>
                <a:rPr lang="en-US"/>
                <a:t>Spares/Service Items</a:t>
              </a:r>
            </a:p>
            <a:p>
              <a:pPr marL="280988" indent="-280988" algn="l">
                <a:spcBef>
                  <a:spcPct val="40000"/>
                </a:spcBef>
                <a:buClr>
                  <a:schemeClr val="hlink"/>
                </a:buClr>
                <a:buFontTx/>
                <a:buChar char="•"/>
              </a:pPr>
              <a:r>
                <a:rPr lang="en-US"/>
                <a:t>Key Items</a:t>
              </a:r>
            </a:p>
            <a:p>
              <a:pPr marL="280988" indent="-280988" algn="l">
                <a:spcBef>
                  <a:spcPct val="40000"/>
                </a:spcBef>
                <a:buClr>
                  <a:schemeClr val="hlink"/>
                </a:buClr>
                <a:buFontTx/>
                <a:buChar char="•"/>
              </a:pPr>
              <a:r>
                <a:rPr lang="en-US"/>
                <a:t>Key Resources</a:t>
              </a:r>
            </a:p>
          </p:txBody>
        </p:sp>
        <p:sp>
          <p:nvSpPr>
            <p:cNvPr id="11311" name="Line 7"/>
            <p:cNvSpPr>
              <a:spLocks noChangeShapeType="1"/>
            </p:cNvSpPr>
            <p:nvPr/>
          </p:nvSpPr>
          <p:spPr bwMode="auto">
            <a:xfrm flipV="1">
              <a:off x="621" y="1713"/>
              <a:ext cx="2861" cy="0"/>
            </a:xfrm>
            <a:prstGeom prst="line">
              <a:avLst/>
            </a:prstGeom>
            <a:noFill/>
            <a:ln w="38100">
              <a:solidFill>
                <a:schemeClr val="hlink"/>
              </a:solidFill>
              <a:round/>
              <a:headEnd/>
              <a:tailEnd/>
            </a:ln>
          </p:spPr>
          <p:txBody>
            <a:bodyPr wrap="none" anchor="ctr"/>
            <a:lstStyle/>
            <a:p>
              <a:endParaRPr lang="en-US"/>
            </a:p>
          </p:txBody>
        </p:sp>
      </p:grpSp>
      <p:grpSp>
        <p:nvGrpSpPr>
          <p:cNvPr id="11270" name="Group 49"/>
          <p:cNvGrpSpPr>
            <a:grpSpLocks/>
          </p:cNvGrpSpPr>
          <p:nvPr/>
        </p:nvGrpSpPr>
        <p:grpSpPr bwMode="auto">
          <a:xfrm>
            <a:off x="4713288" y="2122488"/>
            <a:ext cx="3817937" cy="3930650"/>
            <a:chOff x="2774" y="1754"/>
            <a:chExt cx="2405" cy="2476"/>
          </a:xfrm>
        </p:grpSpPr>
        <p:sp>
          <p:nvSpPr>
            <p:cNvPr id="11271" name="Rectangle 9"/>
            <p:cNvSpPr>
              <a:spLocks noChangeArrowheads="1"/>
            </p:cNvSpPr>
            <p:nvPr/>
          </p:nvSpPr>
          <p:spPr bwMode="auto">
            <a:xfrm>
              <a:off x="2775" y="1754"/>
              <a:ext cx="2404" cy="2476"/>
            </a:xfrm>
            <a:prstGeom prst="rect">
              <a:avLst/>
            </a:prstGeom>
            <a:solidFill>
              <a:schemeClr val="accent1"/>
            </a:solidFill>
            <a:ln w="38100">
              <a:solidFill>
                <a:schemeClr val="tx1"/>
              </a:solidFill>
              <a:miter lim="800000"/>
              <a:headEnd/>
              <a:tailEnd/>
            </a:ln>
          </p:spPr>
          <p:txBody>
            <a:bodyPr wrap="none"/>
            <a:lstStyle/>
            <a:p>
              <a:r>
                <a:rPr lang="en-US" b="1"/>
                <a:t>Plan of Action</a:t>
              </a:r>
            </a:p>
          </p:txBody>
        </p:sp>
        <p:sp>
          <p:nvSpPr>
            <p:cNvPr id="11272" name="Line 11"/>
            <p:cNvSpPr>
              <a:spLocks noChangeShapeType="1"/>
            </p:cNvSpPr>
            <p:nvPr/>
          </p:nvSpPr>
          <p:spPr bwMode="auto">
            <a:xfrm>
              <a:off x="2774" y="2107"/>
              <a:ext cx="2397" cy="1"/>
            </a:xfrm>
            <a:prstGeom prst="line">
              <a:avLst/>
            </a:prstGeom>
            <a:noFill/>
            <a:ln w="38100">
              <a:solidFill>
                <a:schemeClr val="tx1"/>
              </a:solidFill>
              <a:round/>
              <a:headEnd/>
              <a:tailEnd/>
            </a:ln>
          </p:spPr>
          <p:txBody>
            <a:bodyPr wrap="none" anchor="ctr"/>
            <a:lstStyle/>
            <a:p>
              <a:endParaRPr lang="en-US"/>
            </a:p>
          </p:txBody>
        </p:sp>
        <p:grpSp>
          <p:nvGrpSpPr>
            <p:cNvPr id="11273" name="Group 48"/>
            <p:cNvGrpSpPr>
              <a:grpSpLocks/>
            </p:cNvGrpSpPr>
            <p:nvPr/>
          </p:nvGrpSpPr>
          <p:grpSpPr bwMode="auto">
            <a:xfrm>
              <a:off x="2906" y="2197"/>
              <a:ext cx="1907" cy="1919"/>
              <a:chOff x="2930" y="2197"/>
              <a:chExt cx="1907" cy="1919"/>
            </a:xfrm>
          </p:grpSpPr>
          <p:grpSp>
            <p:nvGrpSpPr>
              <p:cNvPr id="11274" name="Group 12"/>
              <p:cNvGrpSpPr>
                <a:grpSpLocks/>
              </p:cNvGrpSpPr>
              <p:nvPr/>
            </p:nvGrpSpPr>
            <p:grpSpPr bwMode="auto">
              <a:xfrm>
                <a:off x="2930" y="2197"/>
                <a:ext cx="1212" cy="1177"/>
                <a:chOff x="3011" y="1722"/>
                <a:chExt cx="1212" cy="1324"/>
              </a:xfrm>
            </p:grpSpPr>
            <p:sp>
              <p:nvSpPr>
                <p:cNvPr id="11299" name="Freeform 13"/>
                <p:cNvSpPr>
                  <a:spLocks/>
                </p:cNvSpPr>
                <p:nvPr/>
              </p:nvSpPr>
              <p:spPr bwMode="auto">
                <a:xfrm>
                  <a:off x="3182"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0" name="Freeform 14"/>
                <p:cNvSpPr>
                  <a:spLocks/>
                </p:cNvSpPr>
                <p:nvPr/>
              </p:nvSpPr>
              <p:spPr bwMode="auto">
                <a:xfrm>
                  <a:off x="3329" y="1890"/>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1" name="Freeform 15"/>
                <p:cNvSpPr>
                  <a:spLocks/>
                </p:cNvSpPr>
                <p:nvPr/>
              </p:nvSpPr>
              <p:spPr bwMode="auto">
                <a:xfrm>
                  <a:off x="3478"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302" name="Freeform 16"/>
                <p:cNvSpPr>
                  <a:spLocks/>
                </p:cNvSpPr>
                <p:nvPr/>
              </p:nvSpPr>
              <p:spPr bwMode="auto">
                <a:xfrm>
                  <a:off x="3625" y="2346"/>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303" name="Freeform 17"/>
                <p:cNvSpPr>
                  <a:spLocks/>
                </p:cNvSpPr>
                <p:nvPr/>
              </p:nvSpPr>
              <p:spPr bwMode="auto">
                <a:xfrm>
                  <a:off x="3011" y="1722"/>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304" name="Freeform 18"/>
                <p:cNvSpPr>
                  <a:spLocks/>
                </p:cNvSpPr>
                <p:nvPr/>
              </p:nvSpPr>
              <p:spPr bwMode="auto">
                <a:xfrm>
                  <a:off x="3111" y="2070"/>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305" name="Freeform 19"/>
                <p:cNvSpPr>
                  <a:spLocks/>
                </p:cNvSpPr>
                <p:nvPr/>
              </p:nvSpPr>
              <p:spPr bwMode="auto">
                <a:xfrm>
                  <a:off x="3111" y="2070"/>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306" name="Freeform 20"/>
                <p:cNvSpPr>
                  <a:spLocks/>
                </p:cNvSpPr>
                <p:nvPr/>
              </p:nvSpPr>
              <p:spPr bwMode="auto">
                <a:xfrm>
                  <a:off x="3111" y="2070"/>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307" name="Freeform 21"/>
                <p:cNvSpPr>
                  <a:spLocks/>
                </p:cNvSpPr>
                <p:nvPr/>
              </p:nvSpPr>
              <p:spPr bwMode="auto">
                <a:xfrm>
                  <a:off x="3257" y="2070"/>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308" name="Freeform 22"/>
                <p:cNvSpPr>
                  <a:spLocks/>
                </p:cNvSpPr>
                <p:nvPr/>
              </p:nvSpPr>
              <p:spPr bwMode="auto">
                <a:xfrm>
                  <a:off x="3111" y="2295"/>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309" name="Rectangle 23"/>
                <p:cNvSpPr>
                  <a:spLocks noChangeArrowheads="1"/>
                </p:cNvSpPr>
                <p:nvPr/>
              </p:nvSpPr>
              <p:spPr bwMode="auto">
                <a:xfrm>
                  <a:off x="3242" y="1770"/>
                  <a:ext cx="736" cy="288"/>
                </a:xfrm>
                <a:prstGeom prst="rect">
                  <a:avLst/>
                </a:prstGeom>
                <a:solidFill>
                  <a:srgbClr val="CCFFCC"/>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008000"/>
                      </a:solidFill>
                      <a:latin typeface="Arial" charset="0"/>
                    </a:rPr>
                    <a:t>January</a:t>
                  </a:r>
                  <a:endParaRPr lang="en-US" sz="2000" b="1">
                    <a:solidFill>
                      <a:srgbClr val="00BEB9"/>
                    </a:solidFill>
                    <a:latin typeface="Arial" charset="0"/>
                  </a:endParaRPr>
                </a:p>
              </p:txBody>
            </p:sp>
          </p:grpSp>
          <p:grpSp>
            <p:nvGrpSpPr>
              <p:cNvPr id="11275" name="Group 24"/>
              <p:cNvGrpSpPr>
                <a:grpSpLocks/>
              </p:cNvGrpSpPr>
              <p:nvPr/>
            </p:nvGrpSpPr>
            <p:grpSpPr bwMode="auto">
              <a:xfrm>
                <a:off x="3269" y="2573"/>
                <a:ext cx="1212" cy="1178"/>
                <a:chOff x="3464" y="2103"/>
                <a:chExt cx="1212" cy="1324"/>
              </a:xfrm>
            </p:grpSpPr>
            <p:sp>
              <p:nvSpPr>
                <p:cNvPr id="11288" name="Freeform 25"/>
                <p:cNvSpPr>
                  <a:spLocks/>
                </p:cNvSpPr>
                <p:nvPr/>
              </p:nvSpPr>
              <p:spPr bwMode="auto">
                <a:xfrm>
                  <a:off x="3635"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9" name="Freeform 26"/>
                <p:cNvSpPr>
                  <a:spLocks/>
                </p:cNvSpPr>
                <p:nvPr/>
              </p:nvSpPr>
              <p:spPr bwMode="auto">
                <a:xfrm>
                  <a:off x="3782" y="227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0" name="Freeform 27"/>
                <p:cNvSpPr>
                  <a:spLocks/>
                </p:cNvSpPr>
                <p:nvPr/>
              </p:nvSpPr>
              <p:spPr bwMode="auto">
                <a:xfrm>
                  <a:off x="3931"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91" name="Freeform 28"/>
                <p:cNvSpPr>
                  <a:spLocks/>
                </p:cNvSpPr>
                <p:nvPr/>
              </p:nvSpPr>
              <p:spPr bwMode="auto">
                <a:xfrm>
                  <a:off x="4078" y="272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92" name="Freeform 29"/>
                <p:cNvSpPr>
                  <a:spLocks/>
                </p:cNvSpPr>
                <p:nvPr/>
              </p:nvSpPr>
              <p:spPr bwMode="auto">
                <a:xfrm>
                  <a:off x="3464" y="2103"/>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93" name="Freeform 30"/>
                <p:cNvSpPr>
                  <a:spLocks/>
                </p:cNvSpPr>
                <p:nvPr/>
              </p:nvSpPr>
              <p:spPr bwMode="auto">
                <a:xfrm>
                  <a:off x="3564" y="2451"/>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94" name="Freeform 31"/>
                <p:cNvSpPr>
                  <a:spLocks/>
                </p:cNvSpPr>
                <p:nvPr/>
              </p:nvSpPr>
              <p:spPr bwMode="auto">
                <a:xfrm>
                  <a:off x="3564" y="2451"/>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95" name="Freeform 32"/>
                <p:cNvSpPr>
                  <a:spLocks/>
                </p:cNvSpPr>
                <p:nvPr/>
              </p:nvSpPr>
              <p:spPr bwMode="auto">
                <a:xfrm>
                  <a:off x="3564" y="2451"/>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96" name="Freeform 33"/>
                <p:cNvSpPr>
                  <a:spLocks/>
                </p:cNvSpPr>
                <p:nvPr/>
              </p:nvSpPr>
              <p:spPr bwMode="auto">
                <a:xfrm>
                  <a:off x="3710" y="2451"/>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97" name="Freeform 34"/>
                <p:cNvSpPr>
                  <a:spLocks/>
                </p:cNvSpPr>
                <p:nvPr/>
              </p:nvSpPr>
              <p:spPr bwMode="auto">
                <a:xfrm>
                  <a:off x="3564" y="2676"/>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98" name="Rectangle 35"/>
                <p:cNvSpPr>
                  <a:spLocks noChangeArrowheads="1"/>
                </p:cNvSpPr>
                <p:nvPr/>
              </p:nvSpPr>
              <p:spPr bwMode="auto">
                <a:xfrm>
                  <a:off x="3660" y="2151"/>
                  <a:ext cx="807" cy="288"/>
                </a:xfrm>
                <a:prstGeom prst="rect">
                  <a:avLst/>
                </a:prstGeom>
                <a:solidFill>
                  <a:srgbClr val="FFD9D9"/>
                </a:solidFill>
                <a:ln w="12700">
                  <a:solidFill>
                    <a:schemeClr val="tx1"/>
                  </a:solidFill>
                  <a:miter lim="800000"/>
                  <a:headEnd/>
                  <a:tailEnd/>
                </a:ln>
              </p:spPr>
              <p:txBody>
                <a:bodyPr wrap="none" lIns="90488" tIns="44450" rIns="90488" bIns="44450">
                  <a:spAutoFit/>
                </a:bodyPr>
                <a:lstStyle/>
                <a:p>
                  <a:pPr eaLnBrk="0" hangingPunct="0"/>
                  <a:r>
                    <a:rPr lang="en-US" sz="2000" b="1">
                      <a:solidFill>
                        <a:srgbClr val="FF0000"/>
                      </a:solidFill>
                      <a:latin typeface="Arial" charset="0"/>
                    </a:rPr>
                    <a:t>February</a:t>
                  </a:r>
                  <a:endParaRPr lang="en-US" sz="2000" b="1">
                    <a:solidFill>
                      <a:srgbClr val="00BEB9"/>
                    </a:solidFill>
                    <a:latin typeface="Arial" charset="0"/>
                  </a:endParaRPr>
                </a:p>
              </p:txBody>
            </p:sp>
          </p:grpSp>
          <p:grpSp>
            <p:nvGrpSpPr>
              <p:cNvPr id="11276" name="Group 36"/>
              <p:cNvGrpSpPr>
                <a:grpSpLocks/>
              </p:cNvGrpSpPr>
              <p:nvPr/>
            </p:nvGrpSpPr>
            <p:grpSpPr bwMode="auto">
              <a:xfrm>
                <a:off x="3625" y="2939"/>
                <a:ext cx="1212" cy="1177"/>
                <a:chOff x="3998" y="3140"/>
                <a:chExt cx="1212" cy="1324"/>
              </a:xfrm>
            </p:grpSpPr>
            <p:sp>
              <p:nvSpPr>
                <p:cNvPr id="11277" name="Freeform 37"/>
                <p:cNvSpPr>
                  <a:spLocks/>
                </p:cNvSpPr>
                <p:nvPr/>
              </p:nvSpPr>
              <p:spPr bwMode="auto">
                <a:xfrm>
                  <a:off x="4169"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78" name="Freeform 38"/>
                <p:cNvSpPr>
                  <a:spLocks/>
                </p:cNvSpPr>
                <p:nvPr/>
              </p:nvSpPr>
              <p:spPr bwMode="auto">
                <a:xfrm>
                  <a:off x="4316" y="330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79" name="Freeform 39"/>
                <p:cNvSpPr>
                  <a:spLocks/>
                </p:cNvSpPr>
                <p:nvPr/>
              </p:nvSpPr>
              <p:spPr bwMode="auto">
                <a:xfrm>
                  <a:off x="4465"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a:solidFill>
                    <a:schemeClr val="tx1"/>
                  </a:solidFill>
                  <a:round/>
                  <a:headEnd/>
                  <a:tailEnd/>
                </a:ln>
              </p:spPr>
              <p:txBody>
                <a:bodyPr/>
                <a:lstStyle/>
                <a:p>
                  <a:endParaRPr lang="en-US"/>
                </a:p>
              </p:txBody>
            </p:sp>
            <p:sp>
              <p:nvSpPr>
                <p:cNvPr id="11280" name="Freeform 40"/>
                <p:cNvSpPr>
                  <a:spLocks/>
                </p:cNvSpPr>
                <p:nvPr/>
              </p:nvSpPr>
              <p:spPr bwMode="auto">
                <a:xfrm>
                  <a:off x="4612" y="3764"/>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a:solidFill>
                    <a:schemeClr val="tx1"/>
                  </a:solidFill>
                  <a:round/>
                  <a:headEnd/>
                  <a:tailEnd/>
                </a:ln>
              </p:spPr>
              <p:txBody>
                <a:bodyPr/>
                <a:lstStyle/>
                <a:p>
                  <a:endParaRPr lang="en-US"/>
                </a:p>
              </p:txBody>
            </p:sp>
            <p:sp>
              <p:nvSpPr>
                <p:cNvPr id="11281" name="Freeform 41"/>
                <p:cNvSpPr>
                  <a:spLocks/>
                </p:cNvSpPr>
                <p:nvPr/>
              </p:nvSpPr>
              <p:spPr bwMode="auto">
                <a:xfrm>
                  <a:off x="3998" y="3140"/>
                  <a:ext cx="1212" cy="1324"/>
                </a:xfrm>
                <a:custGeom>
                  <a:avLst/>
                  <a:gdLst>
                    <a:gd name="T0" fmla="*/ 1211 w 1212"/>
                    <a:gd name="T1" fmla="*/ 0 h 1324"/>
                    <a:gd name="T2" fmla="*/ 0 w 1212"/>
                    <a:gd name="T3" fmla="*/ 0 h 1324"/>
                    <a:gd name="T4" fmla="*/ 0 w 1212"/>
                    <a:gd name="T5" fmla="*/ 1323 h 1324"/>
                    <a:gd name="T6" fmla="*/ 1211 w 1212"/>
                    <a:gd name="T7" fmla="*/ 1323 h 1324"/>
                    <a:gd name="T8" fmla="*/ 1211 w 1212"/>
                    <a:gd name="T9" fmla="*/ 0 h 1324"/>
                    <a:gd name="T10" fmla="*/ 0 60000 65536"/>
                    <a:gd name="T11" fmla="*/ 0 60000 65536"/>
                    <a:gd name="T12" fmla="*/ 0 60000 65536"/>
                    <a:gd name="T13" fmla="*/ 0 60000 65536"/>
                    <a:gd name="T14" fmla="*/ 0 60000 65536"/>
                    <a:gd name="T15" fmla="*/ 0 w 1212"/>
                    <a:gd name="T16" fmla="*/ 0 h 1324"/>
                    <a:gd name="T17" fmla="*/ 1212 w 1212"/>
                    <a:gd name="T18" fmla="*/ 1324 h 1324"/>
                  </a:gdLst>
                  <a:ahLst/>
                  <a:cxnLst>
                    <a:cxn ang="T10">
                      <a:pos x="T0" y="T1"/>
                    </a:cxn>
                    <a:cxn ang="T11">
                      <a:pos x="T2" y="T3"/>
                    </a:cxn>
                    <a:cxn ang="T12">
                      <a:pos x="T4" y="T5"/>
                    </a:cxn>
                    <a:cxn ang="T13">
                      <a:pos x="T6" y="T7"/>
                    </a:cxn>
                    <a:cxn ang="T14">
                      <a:pos x="T8" y="T9"/>
                    </a:cxn>
                  </a:cxnLst>
                  <a:rect l="T15" t="T16" r="T17" b="T18"/>
                  <a:pathLst>
                    <a:path w="1212" h="1324">
                      <a:moveTo>
                        <a:pt x="1211" y="0"/>
                      </a:moveTo>
                      <a:lnTo>
                        <a:pt x="0" y="0"/>
                      </a:lnTo>
                      <a:lnTo>
                        <a:pt x="0" y="1323"/>
                      </a:lnTo>
                      <a:lnTo>
                        <a:pt x="1211" y="1323"/>
                      </a:lnTo>
                      <a:lnTo>
                        <a:pt x="1211" y="0"/>
                      </a:lnTo>
                    </a:path>
                  </a:pathLst>
                </a:custGeom>
                <a:solidFill>
                  <a:srgbClr val="C4C4C4"/>
                </a:solidFill>
                <a:ln w="12700" cap="rnd">
                  <a:solidFill>
                    <a:schemeClr val="tx1"/>
                  </a:solidFill>
                  <a:round/>
                  <a:headEnd/>
                  <a:tailEnd/>
                </a:ln>
              </p:spPr>
              <p:txBody>
                <a:bodyPr/>
                <a:lstStyle/>
                <a:p>
                  <a:endParaRPr lang="en-US"/>
                </a:p>
              </p:txBody>
            </p:sp>
            <p:sp>
              <p:nvSpPr>
                <p:cNvPr id="11282" name="Freeform 42"/>
                <p:cNvSpPr>
                  <a:spLocks/>
                </p:cNvSpPr>
                <p:nvPr/>
              </p:nvSpPr>
              <p:spPr bwMode="auto">
                <a:xfrm>
                  <a:off x="4098" y="348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a:solidFill>
                    <a:schemeClr val="tx1"/>
                  </a:solidFill>
                  <a:round/>
                  <a:headEnd/>
                  <a:tailEnd/>
                </a:ln>
              </p:spPr>
              <p:txBody>
                <a:bodyPr/>
                <a:lstStyle/>
                <a:p>
                  <a:endParaRPr lang="en-US"/>
                </a:p>
              </p:txBody>
            </p:sp>
            <p:sp>
              <p:nvSpPr>
                <p:cNvPr id="11283" name="Freeform 43"/>
                <p:cNvSpPr>
                  <a:spLocks/>
                </p:cNvSpPr>
                <p:nvPr/>
              </p:nvSpPr>
              <p:spPr bwMode="auto">
                <a:xfrm>
                  <a:off x="4098" y="348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a:solidFill>
                    <a:schemeClr val="tx1"/>
                  </a:solidFill>
                  <a:round/>
                  <a:headEnd/>
                  <a:tailEnd/>
                </a:ln>
              </p:spPr>
              <p:txBody>
                <a:bodyPr/>
                <a:lstStyle/>
                <a:p>
                  <a:endParaRPr lang="en-US"/>
                </a:p>
              </p:txBody>
            </p:sp>
            <p:sp>
              <p:nvSpPr>
                <p:cNvPr id="11284" name="Freeform 44"/>
                <p:cNvSpPr>
                  <a:spLocks/>
                </p:cNvSpPr>
                <p:nvPr/>
              </p:nvSpPr>
              <p:spPr bwMode="auto">
                <a:xfrm>
                  <a:off x="4098" y="348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a:solidFill>
                    <a:schemeClr val="tx1"/>
                  </a:solidFill>
                  <a:round/>
                  <a:headEnd/>
                  <a:tailEnd/>
                </a:ln>
              </p:spPr>
              <p:txBody>
                <a:bodyPr/>
                <a:lstStyle/>
                <a:p>
                  <a:endParaRPr lang="en-US"/>
                </a:p>
              </p:txBody>
            </p:sp>
            <p:sp>
              <p:nvSpPr>
                <p:cNvPr id="11285" name="Freeform 45"/>
                <p:cNvSpPr>
                  <a:spLocks/>
                </p:cNvSpPr>
                <p:nvPr/>
              </p:nvSpPr>
              <p:spPr bwMode="auto">
                <a:xfrm>
                  <a:off x="4244" y="348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a:solidFill>
                    <a:schemeClr val="tx1"/>
                  </a:solidFill>
                  <a:round/>
                  <a:headEnd/>
                  <a:tailEnd/>
                </a:ln>
              </p:spPr>
              <p:txBody>
                <a:bodyPr/>
                <a:lstStyle/>
                <a:p>
                  <a:endParaRPr lang="en-US"/>
                </a:p>
              </p:txBody>
            </p:sp>
            <p:sp>
              <p:nvSpPr>
                <p:cNvPr id="11286" name="Freeform 46"/>
                <p:cNvSpPr>
                  <a:spLocks/>
                </p:cNvSpPr>
                <p:nvPr/>
              </p:nvSpPr>
              <p:spPr bwMode="auto">
                <a:xfrm>
                  <a:off x="4098" y="371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a:solidFill>
                    <a:schemeClr val="tx1"/>
                  </a:solidFill>
                  <a:round/>
                  <a:headEnd/>
                  <a:tailEnd/>
                </a:ln>
              </p:spPr>
              <p:txBody>
                <a:bodyPr/>
                <a:lstStyle/>
                <a:p>
                  <a:endParaRPr lang="en-US"/>
                </a:p>
              </p:txBody>
            </p:sp>
            <p:sp>
              <p:nvSpPr>
                <p:cNvPr id="11287" name="Rectangle 47"/>
                <p:cNvSpPr>
                  <a:spLocks noChangeArrowheads="1"/>
                </p:cNvSpPr>
                <p:nvPr/>
              </p:nvSpPr>
              <p:spPr bwMode="auto">
                <a:xfrm>
                  <a:off x="4252" y="3188"/>
                  <a:ext cx="690" cy="288"/>
                </a:xfrm>
                <a:prstGeom prst="rect">
                  <a:avLst/>
                </a:prstGeom>
                <a:solidFill>
                  <a:srgbClr val="CCFFFF"/>
                </a:solidFill>
                <a:ln w="12700">
                  <a:solidFill>
                    <a:schemeClr val="tx1"/>
                  </a:solidFill>
                  <a:miter lim="800000"/>
                  <a:headEnd/>
                  <a:tailEnd/>
                </a:ln>
              </p:spPr>
              <p:txBody>
                <a:bodyPr lIns="90488" tIns="44450" rIns="90488" bIns="44450">
                  <a:spAutoFit/>
                </a:bodyPr>
                <a:lstStyle/>
                <a:p>
                  <a:pPr eaLnBrk="0" hangingPunct="0"/>
                  <a:r>
                    <a:rPr lang="en-US" sz="2000" b="1">
                      <a:solidFill>
                        <a:srgbClr val="006E6B"/>
                      </a:solidFill>
                      <a:latin typeface="Arial" charset="0"/>
                    </a:rPr>
                    <a:t>March</a:t>
                  </a:r>
                </a:p>
              </p:txBody>
            </p:sp>
          </p:grpSp>
        </p:gr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smtClean="0"/>
              <a:t>Why Do I Need a Master Schedule?</a:t>
            </a:r>
          </a:p>
        </p:txBody>
      </p:sp>
      <p:sp>
        <p:nvSpPr>
          <p:cNvPr id="12290" name="Footer Placeholder 4"/>
          <p:cNvSpPr>
            <a:spLocks noGrp="1"/>
          </p:cNvSpPr>
          <p:nvPr>
            <p:ph type="ftr" sz="quarter" idx="10"/>
          </p:nvPr>
        </p:nvSpPr>
        <p:spPr/>
        <p:txBody>
          <a:bodyPr/>
          <a:lstStyle/>
          <a:p>
            <a:r>
              <a:rPr lang="en-US" smtClean="0"/>
              <a:t>MS-INT-090</a:t>
            </a:r>
            <a:endParaRPr lang="en-US"/>
          </a:p>
        </p:txBody>
      </p:sp>
      <p:graphicFrame>
        <p:nvGraphicFramePr>
          <p:cNvPr id="101471" name="Group 95"/>
          <p:cNvGraphicFramePr>
            <a:graphicFrameLocks noGrp="1"/>
          </p:cNvGraphicFramePr>
          <p:nvPr>
            <p:ph sz="half" idx="4294967295"/>
          </p:nvPr>
        </p:nvGraphicFramePr>
        <p:xfrm>
          <a:off x="219075" y="1190625"/>
          <a:ext cx="4229100" cy="4742752"/>
        </p:xfrm>
        <a:graphic>
          <a:graphicData uri="http://schemas.openxmlformats.org/drawingml/2006/table">
            <a:tbl>
              <a:tblPr/>
              <a:tblGrid>
                <a:gridCol w="4229100"/>
              </a:tblGrid>
              <a:tr h="4953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Without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graphicFrame>
        <p:nvGraphicFramePr>
          <p:cNvPr id="101472" name="Group 96"/>
          <p:cNvGraphicFramePr>
            <a:graphicFrameLocks noGrp="1"/>
          </p:cNvGraphicFramePr>
          <p:nvPr>
            <p:ph sz="half" idx="4294967295"/>
          </p:nvPr>
        </p:nvGraphicFramePr>
        <p:xfrm>
          <a:off x="4752975" y="1200150"/>
          <a:ext cx="4000500" cy="4742752"/>
        </p:xfrm>
        <a:graphic>
          <a:graphicData uri="http://schemas.openxmlformats.org/drawingml/2006/table">
            <a:tbl>
              <a:tblPr/>
              <a:tblGrid>
                <a:gridCol w="4000500"/>
              </a:tblGrid>
              <a:tr h="49530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solidFill>
                          <a:effectLst/>
                          <a:latin typeface="+mj-lt"/>
                        </a:rPr>
                        <a:t>With Master Scheduling</a:t>
                      </a: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r h="42306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tx1"/>
                        </a:solidFill>
                        <a:effectLst/>
                        <a:latin typeface="Tahoma" pitchFamily="34" charset="0"/>
                      </a:endParaRPr>
                    </a:p>
                  </a:txBody>
                  <a:tcPr marT="91440" marB="91440"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101382" name="Rectangle 6"/>
          <p:cNvSpPr>
            <a:spLocks noChangeArrowheads="1"/>
          </p:cNvSpPr>
          <p:nvPr/>
        </p:nvSpPr>
        <p:spPr bwMode="auto">
          <a:xfrm>
            <a:off x="1162050" y="1863725"/>
            <a:ext cx="1403350" cy="636588"/>
          </a:xfrm>
          <a:prstGeom prst="rect">
            <a:avLst/>
          </a:prstGeom>
          <a:solidFill>
            <a:srgbClr val="E9FFE9"/>
          </a:solidFill>
          <a:ln w="12700">
            <a:solidFill>
              <a:schemeClr val="tx1"/>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a:solidFill>
                  <a:srgbClr val="006600"/>
                </a:solidFill>
                <a:latin typeface="+mj-lt"/>
              </a:rPr>
              <a:t>Forecasts</a:t>
            </a:r>
            <a:endParaRPr lang="en-US" sz="2200">
              <a:solidFill>
                <a:srgbClr val="339933"/>
              </a:solidFill>
              <a:latin typeface="+mj-lt"/>
            </a:endParaRPr>
          </a:p>
        </p:txBody>
      </p:sp>
      <p:sp>
        <p:nvSpPr>
          <p:cNvPr id="101383" name="Rectangle 7"/>
          <p:cNvSpPr>
            <a:spLocks noChangeArrowheads="1"/>
          </p:cNvSpPr>
          <p:nvPr/>
        </p:nvSpPr>
        <p:spPr bwMode="auto">
          <a:xfrm>
            <a:off x="2874963" y="1863725"/>
            <a:ext cx="1350962" cy="649288"/>
          </a:xfrm>
          <a:prstGeom prst="rect">
            <a:avLst/>
          </a:prstGeom>
          <a:solidFill>
            <a:srgbClr val="FFF7E1"/>
          </a:solidFill>
          <a:ln w="12700">
            <a:solidFill>
              <a:schemeClr val="tx1"/>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dirty="0">
                <a:latin typeface="+mj-lt"/>
              </a:rPr>
              <a:t>Sales</a:t>
            </a:r>
          </a:p>
          <a:p>
            <a:pPr eaLnBrk="0" hangingPunct="0">
              <a:defRPr/>
            </a:pPr>
            <a:r>
              <a:rPr lang="en-US" sz="2200" dirty="0">
                <a:latin typeface="+mj-lt"/>
              </a:rPr>
              <a:t>Orders</a:t>
            </a:r>
          </a:p>
        </p:txBody>
      </p:sp>
      <p:sp>
        <p:nvSpPr>
          <p:cNvPr id="12302" name="AutoShape 8"/>
          <p:cNvSpPr>
            <a:spLocks/>
          </p:cNvSpPr>
          <p:nvPr/>
        </p:nvSpPr>
        <p:spPr bwMode="auto">
          <a:xfrm rot="-5400000">
            <a:off x="2457450" y="2057400"/>
            <a:ext cx="533400" cy="1752600"/>
          </a:xfrm>
          <a:prstGeom prst="leftBrace">
            <a:avLst>
              <a:gd name="adj1" fmla="val 27381"/>
              <a:gd name="adj2" fmla="val 49907"/>
            </a:avLst>
          </a:prstGeom>
          <a:noFill/>
          <a:ln w="38100">
            <a:solidFill>
              <a:schemeClr val="tx1"/>
            </a:solidFill>
            <a:round/>
            <a:headEnd/>
            <a:tailEnd/>
          </a:ln>
        </p:spPr>
        <p:txBody>
          <a:bodyPr wrap="none" anchor="ctr"/>
          <a:lstStyle/>
          <a:p>
            <a:endParaRPr lang="en-US"/>
          </a:p>
        </p:txBody>
      </p:sp>
      <p:sp>
        <p:nvSpPr>
          <p:cNvPr id="12303" name="Line 9"/>
          <p:cNvSpPr>
            <a:spLocks noChangeShapeType="1"/>
          </p:cNvSpPr>
          <p:nvPr/>
        </p:nvSpPr>
        <p:spPr bwMode="auto">
          <a:xfrm>
            <a:off x="2457450" y="5486400"/>
            <a:ext cx="1524000" cy="0"/>
          </a:xfrm>
          <a:prstGeom prst="line">
            <a:avLst/>
          </a:prstGeom>
          <a:noFill/>
          <a:ln w="12700">
            <a:solidFill>
              <a:schemeClr val="tx1"/>
            </a:solidFill>
            <a:round/>
            <a:headEnd/>
            <a:tailEnd type="triangle" w="med" len="med"/>
          </a:ln>
        </p:spPr>
        <p:txBody>
          <a:bodyPr wrap="none" anchor="ctr"/>
          <a:lstStyle/>
          <a:p>
            <a:endParaRPr lang="en-US"/>
          </a:p>
        </p:txBody>
      </p:sp>
      <p:grpSp>
        <p:nvGrpSpPr>
          <p:cNvPr id="12304" name="Group 10"/>
          <p:cNvGrpSpPr>
            <a:grpSpLocks/>
          </p:cNvGrpSpPr>
          <p:nvPr/>
        </p:nvGrpSpPr>
        <p:grpSpPr bwMode="auto">
          <a:xfrm>
            <a:off x="1741488" y="3352800"/>
            <a:ext cx="2316162" cy="1700213"/>
            <a:chOff x="845" y="2160"/>
            <a:chExt cx="1459" cy="1071"/>
          </a:xfrm>
        </p:grpSpPr>
        <p:sp>
          <p:nvSpPr>
            <p:cNvPr id="12345" name="Freeform 11"/>
            <p:cNvSpPr>
              <a:spLocks/>
            </p:cNvSpPr>
            <p:nvPr/>
          </p:nvSpPr>
          <p:spPr bwMode="auto">
            <a:xfrm>
              <a:off x="845"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tx1"/>
              </a:solidFill>
              <a:miter lim="800000"/>
              <a:headEnd/>
              <a:tailEnd/>
            </a:ln>
          </p:spPr>
          <p:txBody>
            <a:bodyPr/>
            <a:lstStyle/>
            <a:p>
              <a:endParaRPr lang="en-US"/>
            </a:p>
          </p:txBody>
        </p:sp>
        <p:sp>
          <p:nvSpPr>
            <p:cNvPr id="12346" name="Rectangle 12"/>
            <p:cNvSpPr>
              <a:spLocks noChangeArrowheads="1"/>
            </p:cNvSpPr>
            <p:nvPr/>
          </p:nvSpPr>
          <p:spPr bwMode="auto">
            <a:xfrm>
              <a:off x="845" y="2160"/>
              <a:ext cx="1459" cy="1069"/>
            </a:xfrm>
            <a:prstGeom prst="rect">
              <a:avLst/>
            </a:prstGeom>
            <a:solidFill>
              <a:srgbClr val="FFF7E1"/>
            </a:solidFill>
            <a:ln w="12700">
              <a:solidFill>
                <a:schemeClr val="tx1"/>
              </a:solidFill>
              <a:miter lim="800000"/>
              <a:headEnd/>
              <a:tailEnd/>
            </a:ln>
          </p:spPr>
          <p:txBody>
            <a:bodyPr/>
            <a:lstStyle/>
            <a:p>
              <a:endParaRPr lang="en-US"/>
            </a:p>
          </p:txBody>
        </p:sp>
        <p:sp>
          <p:nvSpPr>
            <p:cNvPr id="12347" name="Rectangle 13"/>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48" name="Line 14"/>
            <p:cNvSpPr>
              <a:spLocks noChangeShapeType="1"/>
            </p:cNvSpPr>
            <p:nvPr/>
          </p:nvSpPr>
          <p:spPr bwMode="auto">
            <a:xfrm flipH="1">
              <a:off x="845" y="2160"/>
              <a:ext cx="1456" cy="1"/>
            </a:xfrm>
            <a:prstGeom prst="line">
              <a:avLst/>
            </a:prstGeom>
            <a:noFill/>
            <a:ln w="12700" cap="sq">
              <a:solidFill>
                <a:schemeClr val="tx1"/>
              </a:solidFill>
              <a:miter lim="800000"/>
              <a:headEnd/>
              <a:tailEnd/>
            </a:ln>
          </p:spPr>
          <p:txBody>
            <a:bodyPr/>
            <a:lstStyle/>
            <a:p>
              <a:endParaRPr lang="en-US"/>
            </a:p>
          </p:txBody>
        </p:sp>
        <p:sp>
          <p:nvSpPr>
            <p:cNvPr id="12349" name="Line 15"/>
            <p:cNvSpPr>
              <a:spLocks noChangeShapeType="1"/>
            </p:cNvSpPr>
            <p:nvPr/>
          </p:nvSpPr>
          <p:spPr bwMode="auto">
            <a:xfrm flipV="1">
              <a:off x="846" y="2160"/>
              <a:ext cx="1" cy="1068"/>
            </a:xfrm>
            <a:prstGeom prst="line">
              <a:avLst/>
            </a:prstGeom>
            <a:noFill/>
            <a:ln w="12700" cap="sq">
              <a:solidFill>
                <a:schemeClr val="tx1"/>
              </a:solidFill>
              <a:miter lim="800000"/>
              <a:headEnd/>
              <a:tailEnd/>
            </a:ln>
          </p:spPr>
          <p:txBody>
            <a:bodyPr/>
            <a:lstStyle/>
            <a:p>
              <a:endParaRPr lang="en-US"/>
            </a:p>
          </p:txBody>
        </p:sp>
        <p:sp>
          <p:nvSpPr>
            <p:cNvPr id="12350" name="Line 16"/>
            <p:cNvSpPr>
              <a:spLocks noChangeShapeType="1"/>
            </p:cNvSpPr>
            <p:nvPr/>
          </p:nvSpPr>
          <p:spPr bwMode="auto">
            <a:xfrm flipH="1">
              <a:off x="845" y="3229"/>
              <a:ext cx="1456" cy="1"/>
            </a:xfrm>
            <a:prstGeom prst="line">
              <a:avLst/>
            </a:prstGeom>
            <a:noFill/>
            <a:ln w="12700" cap="sq">
              <a:solidFill>
                <a:schemeClr val="tx1"/>
              </a:solidFill>
              <a:miter lim="800000"/>
              <a:headEnd/>
              <a:tailEnd/>
            </a:ln>
          </p:spPr>
          <p:txBody>
            <a:bodyPr/>
            <a:lstStyle/>
            <a:p>
              <a:endParaRPr lang="en-US"/>
            </a:p>
          </p:txBody>
        </p:sp>
        <p:sp>
          <p:nvSpPr>
            <p:cNvPr id="12351" name="Rectangle 17"/>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2" name="Rectangle 18"/>
            <p:cNvSpPr>
              <a:spLocks noChangeArrowheads="1"/>
            </p:cNvSpPr>
            <p:nvPr/>
          </p:nvSpPr>
          <p:spPr bwMode="auto">
            <a:xfrm>
              <a:off x="845" y="2160"/>
              <a:ext cx="1459" cy="1069"/>
            </a:xfrm>
            <a:prstGeom prst="rect">
              <a:avLst/>
            </a:prstGeom>
            <a:solidFill>
              <a:srgbClr val="FFF7E1"/>
            </a:solidFill>
            <a:ln w="12700" cap="sq">
              <a:solidFill>
                <a:schemeClr val="tx1"/>
              </a:solidFill>
              <a:miter lim="800000"/>
              <a:headEnd/>
              <a:tailEnd/>
            </a:ln>
          </p:spPr>
          <p:txBody>
            <a:bodyPr/>
            <a:lstStyle/>
            <a:p>
              <a:endParaRPr lang="en-US"/>
            </a:p>
          </p:txBody>
        </p:sp>
        <p:sp>
          <p:nvSpPr>
            <p:cNvPr id="12353" name="Line 19"/>
            <p:cNvSpPr>
              <a:spLocks noChangeShapeType="1"/>
            </p:cNvSpPr>
            <p:nvPr/>
          </p:nvSpPr>
          <p:spPr bwMode="auto">
            <a:xfrm flipV="1">
              <a:off x="2063" y="2160"/>
              <a:ext cx="1" cy="1068"/>
            </a:xfrm>
            <a:prstGeom prst="line">
              <a:avLst/>
            </a:prstGeom>
            <a:noFill/>
            <a:ln w="12700" cap="sq">
              <a:solidFill>
                <a:schemeClr val="tx1"/>
              </a:solidFill>
              <a:miter lim="800000"/>
              <a:headEnd/>
              <a:tailEnd/>
            </a:ln>
          </p:spPr>
          <p:txBody>
            <a:bodyPr/>
            <a:lstStyle/>
            <a:p>
              <a:endParaRPr lang="en-US"/>
            </a:p>
          </p:txBody>
        </p:sp>
        <p:sp>
          <p:nvSpPr>
            <p:cNvPr id="12354" name="Line 20"/>
            <p:cNvSpPr>
              <a:spLocks noChangeShapeType="1"/>
            </p:cNvSpPr>
            <p:nvPr/>
          </p:nvSpPr>
          <p:spPr bwMode="auto">
            <a:xfrm flipV="1">
              <a:off x="1817" y="2160"/>
              <a:ext cx="1" cy="1068"/>
            </a:xfrm>
            <a:prstGeom prst="line">
              <a:avLst/>
            </a:prstGeom>
            <a:noFill/>
            <a:ln w="12700" cap="sq">
              <a:solidFill>
                <a:schemeClr val="tx1"/>
              </a:solidFill>
              <a:miter lim="800000"/>
              <a:headEnd/>
              <a:tailEnd/>
            </a:ln>
          </p:spPr>
          <p:txBody>
            <a:bodyPr/>
            <a:lstStyle/>
            <a:p>
              <a:endParaRPr lang="en-US"/>
            </a:p>
          </p:txBody>
        </p:sp>
        <p:sp>
          <p:nvSpPr>
            <p:cNvPr id="12355" name="Line 21"/>
            <p:cNvSpPr>
              <a:spLocks noChangeShapeType="1"/>
            </p:cNvSpPr>
            <p:nvPr/>
          </p:nvSpPr>
          <p:spPr bwMode="auto">
            <a:xfrm flipV="1">
              <a:off x="1583" y="2160"/>
              <a:ext cx="1" cy="1068"/>
            </a:xfrm>
            <a:prstGeom prst="line">
              <a:avLst/>
            </a:prstGeom>
            <a:noFill/>
            <a:ln w="12700" cap="sq">
              <a:solidFill>
                <a:schemeClr val="tx1"/>
              </a:solidFill>
              <a:miter lim="800000"/>
              <a:headEnd/>
              <a:tailEnd/>
            </a:ln>
          </p:spPr>
          <p:txBody>
            <a:bodyPr/>
            <a:lstStyle/>
            <a:p>
              <a:endParaRPr lang="en-US"/>
            </a:p>
          </p:txBody>
        </p:sp>
        <p:sp>
          <p:nvSpPr>
            <p:cNvPr id="12356" name="Line 22"/>
            <p:cNvSpPr>
              <a:spLocks noChangeShapeType="1"/>
            </p:cNvSpPr>
            <p:nvPr/>
          </p:nvSpPr>
          <p:spPr bwMode="auto">
            <a:xfrm flipV="1">
              <a:off x="1333" y="2162"/>
              <a:ext cx="1" cy="1067"/>
            </a:xfrm>
            <a:prstGeom prst="line">
              <a:avLst/>
            </a:prstGeom>
            <a:noFill/>
            <a:ln w="12700" cap="sq">
              <a:solidFill>
                <a:schemeClr val="tx1"/>
              </a:solidFill>
              <a:miter lim="800000"/>
              <a:headEnd/>
              <a:tailEnd/>
            </a:ln>
          </p:spPr>
          <p:txBody>
            <a:bodyPr/>
            <a:lstStyle/>
            <a:p>
              <a:endParaRPr lang="en-US"/>
            </a:p>
          </p:txBody>
        </p:sp>
        <p:sp>
          <p:nvSpPr>
            <p:cNvPr id="12357" name="Line 23"/>
            <p:cNvSpPr>
              <a:spLocks noChangeShapeType="1"/>
            </p:cNvSpPr>
            <p:nvPr/>
          </p:nvSpPr>
          <p:spPr bwMode="auto">
            <a:xfrm flipV="1">
              <a:off x="1090" y="2160"/>
              <a:ext cx="1" cy="1068"/>
            </a:xfrm>
            <a:prstGeom prst="line">
              <a:avLst/>
            </a:prstGeom>
            <a:noFill/>
            <a:ln w="12700" cap="sq">
              <a:solidFill>
                <a:schemeClr val="tx1"/>
              </a:solidFill>
              <a:miter lim="800000"/>
              <a:headEnd/>
              <a:tailEnd/>
            </a:ln>
          </p:spPr>
          <p:txBody>
            <a:bodyPr/>
            <a:lstStyle/>
            <a:p>
              <a:endParaRPr lang="en-US"/>
            </a:p>
          </p:txBody>
        </p:sp>
        <p:sp>
          <p:nvSpPr>
            <p:cNvPr id="12358" name="Line 24"/>
            <p:cNvSpPr>
              <a:spLocks noChangeShapeType="1"/>
            </p:cNvSpPr>
            <p:nvPr/>
          </p:nvSpPr>
          <p:spPr bwMode="auto">
            <a:xfrm flipH="1">
              <a:off x="845" y="2294"/>
              <a:ext cx="1456" cy="1"/>
            </a:xfrm>
            <a:prstGeom prst="line">
              <a:avLst/>
            </a:prstGeom>
            <a:noFill/>
            <a:ln w="12700" cap="sq">
              <a:solidFill>
                <a:schemeClr val="tx1"/>
              </a:solidFill>
              <a:miter lim="800000"/>
              <a:headEnd/>
              <a:tailEnd/>
            </a:ln>
          </p:spPr>
          <p:txBody>
            <a:bodyPr/>
            <a:lstStyle/>
            <a:p>
              <a:endParaRPr lang="en-US"/>
            </a:p>
          </p:txBody>
        </p:sp>
        <p:sp>
          <p:nvSpPr>
            <p:cNvPr id="12359" name="Line 25"/>
            <p:cNvSpPr>
              <a:spLocks noChangeShapeType="1"/>
            </p:cNvSpPr>
            <p:nvPr/>
          </p:nvSpPr>
          <p:spPr bwMode="auto">
            <a:xfrm flipH="1">
              <a:off x="845" y="2429"/>
              <a:ext cx="1456" cy="1"/>
            </a:xfrm>
            <a:prstGeom prst="line">
              <a:avLst/>
            </a:prstGeom>
            <a:noFill/>
            <a:ln w="12700" cap="sq">
              <a:solidFill>
                <a:schemeClr val="tx1"/>
              </a:solidFill>
              <a:miter lim="800000"/>
              <a:headEnd/>
              <a:tailEnd/>
            </a:ln>
          </p:spPr>
          <p:txBody>
            <a:bodyPr/>
            <a:lstStyle/>
            <a:p>
              <a:endParaRPr lang="en-US"/>
            </a:p>
          </p:txBody>
        </p:sp>
        <p:sp>
          <p:nvSpPr>
            <p:cNvPr id="12360" name="Line 26"/>
            <p:cNvSpPr>
              <a:spLocks noChangeShapeType="1"/>
            </p:cNvSpPr>
            <p:nvPr/>
          </p:nvSpPr>
          <p:spPr bwMode="auto">
            <a:xfrm flipH="1">
              <a:off x="845" y="2544"/>
              <a:ext cx="1456" cy="1"/>
            </a:xfrm>
            <a:prstGeom prst="line">
              <a:avLst/>
            </a:prstGeom>
            <a:noFill/>
            <a:ln w="12700" cap="sq">
              <a:solidFill>
                <a:schemeClr val="tx1"/>
              </a:solidFill>
              <a:miter lim="800000"/>
              <a:headEnd/>
              <a:tailEnd/>
            </a:ln>
          </p:spPr>
          <p:txBody>
            <a:bodyPr/>
            <a:lstStyle/>
            <a:p>
              <a:endParaRPr lang="en-US"/>
            </a:p>
          </p:txBody>
        </p:sp>
        <p:sp>
          <p:nvSpPr>
            <p:cNvPr id="12361" name="Line 27"/>
            <p:cNvSpPr>
              <a:spLocks noChangeShapeType="1"/>
            </p:cNvSpPr>
            <p:nvPr/>
          </p:nvSpPr>
          <p:spPr bwMode="auto">
            <a:xfrm flipH="1">
              <a:off x="845" y="2695"/>
              <a:ext cx="1456" cy="1"/>
            </a:xfrm>
            <a:prstGeom prst="line">
              <a:avLst/>
            </a:prstGeom>
            <a:noFill/>
            <a:ln w="12700" cap="sq">
              <a:solidFill>
                <a:schemeClr val="tx1"/>
              </a:solidFill>
              <a:miter lim="800000"/>
              <a:headEnd/>
              <a:tailEnd/>
            </a:ln>
          </p:spPr>
          <p:txBody>
            <a:bodyPr/>
            <a:lstStyle/>
            <a:p>
              <a:endParaRPr lang="en-US"/>
            </a:p>
          </p:txBody>
        </p:sp>
        <p:sp>
          <p:nvSpPr>
            <p:cNvPr id="12362" name="Line 28"/>
            <p:cNvSpPr>
              <a:spLocks noChangeShapeType="1"/>
            </p:cNvSpPr>
            <p:nvPr/>
          </p:nvSpPr>
          <p:spPr bwMode="auto">
            <a:xfrm flipH="1">
              <a:off x="845" y="2830"/>
              <a:ext cx="1456" cy="1"/>
            </a:xfrm>
            <a:prstGeom prst="line">
              <a:avLst/>
            </a:prstGeom>
            <a:noFill/>
            <a:ln w="12700" cap="sq">
              <a:solidFill>
                <a:schemeClr val="tx1"/>
              </a:solidFill>
              <a:miter lim="800000"/>
              <a:headEnd/>
              <a:tailEnd/>
            </a:ln>
          </p:spPr>
          <p:txBody>
            <a:bodyPr/>
            <a:lstStyle/>
            <a:p>
              <a:endParaRPr lang="en-US"/>
            </a:p>
          </p:txBody>
        </p:sp>
        <p:sp>
          <p:nvSpPr>
            <p:cNvPr id="12363" name="Line 29"/>
            <p:cNvSpPr>
              <a:spLocks noChangeShapeType="1"/>
            </p:cNvSpPr>
            <p:nvPr/>
          </p:nvSpPr>
          <p:spPr bwMode="auto">
            <a:xfrm flipH="1">
              <a:off x="845" y="2975"/>
              <a:ext cx="1456" cy="1"/>
            </a:xfrm>
            <a:prstGeom prst="line">
              <a:avLst/>
            </a:prstGeom>
            <a:noFill/>
            <a:ln w="12700" cap="sq">
              <a:solidFill>
                <a:schemeClr val="tx1"/>
              </a:solidFill>
              <a:miter lim="800000"/>
              <a:headEnd/>
              <a:tailEnd/>
            </a:ln>
          </p:spPr>
          <p:txBody>
            <a:bodyPr/>
            <a:lstStyle/>
            <a:p>
              <a:endParaRPr lang="en-US"/>
            </a:p>
          </p:txBody>
        </p:sp>
        <p:sp>
          <p:nvSpPr>
            <p:cNvPr id="12364" name="Line 30"/>
            <p:cNvSpPr>
              <a:spLocks noChangeShapeType="1"/>
            </p:cNvSpPr>
            <p:nvPr/>
          </p:nvSpPr>
          <p:spPr bwMode="auto">
            <a:xfrm flipH="1">
              <a:off x="845" y="3119"/>
              <a:ext cx="1456" cy="1"/>
            </a:xfrm>
            <a:prstGeom prst="line">
              <a:avLst/>
            </a:prstGeom>
            <a:noFill/>
            <a:ln w="12700" cap="sq">
              <a:solidFill>
                <a:schemeClr val="tx1"/>
              </a:solidFill>
              <a:miter lim="800000"/>
              <a:headEnd/>
              <a:tailEnd/>
            </a:ln>
          </p:spPr>
          <p:txBody>
            <a:bodyPr/>
            <a:lstStyle/>
            <a:p>
              <a:endParaRPr lang="en-US"/>
            </a:p>
          </p:txBody>
        </p:sp>
        <p:sp>
          <p:nvSpPr>
            <p:cNvPr id="12365" name="Line 31"/>
            <p:cNvSpPr>
              <a:spLocks noChangeShapeType="1"/>
            </p:cNvSpPr>
            <p:nvPr/>
          </p:nvSpPr>
          <p:spPr bwMode="auto">
            <a:xfrm>
              <a:off x="845" y="2160"/>
              <a:ext cx="1" cy="1071"/>
            </a:xfrm>
            <a:prstGeom prst="line">
              <a:avLst/>
            </a:prstGeom>
            <a:noFill/>
            <a:ln w="12700" cap="sq">
              <a:solidFill>
                <a:schemeClr val="tx1"/>
              </a:solidFill>
              <a:miter lim="800000"/>
              <a:headEnd/>
              <a:tailEnd/>
            </a:ln>
          </p:spPr>
          <p:txBody>
            <a:bodyPr/>
            <a:lstStyle/>
            <a:p>
              <a:endParaRPr lang="en-US"/>
            </a:p>
          </p:txBody>
        </p:sp>
      </p:grpSp>
      <p:sp>
        <p:nvSpPr>
          <p:cNvPr id="12305" name="Freeform 32"/>
          <p:cNvSpPr>
            <a:spLocks/>
          </p:cNvSpPr>
          <p:nvPr/>
        </p:nvSpPr>
        <p:spPr bwMode="auto">
          <a:xfrm>
            <a:off x="1771650" y="3581400"/>
            <a:ext cx="2286000" cy="1447800"/>
          </a:xfrm>
          <a:custGeom>
            <a:avLst/>
            <a:gdLst>
              <a:gd name="T0" fmla="*/ 0 w 2906"/>
              <a:gd name="T1" fmla="*/ 1778 h 1778"/>
              <a:gd name="T2" fmla="*/ 484 w 2906"/>
              <a:gd name="T3" fmla="*/ 1025 h 1778"/>
              <a:gd name="T4" fmla="*/ 975 w 2906"/>
              <a:gd name="T5" fmla="*/ 1267 h 1778"/>
              <a:gd name="T6" fmla="*/ 1458 w 2906"/>
              <a:gd name="T7" fmla="*/ 513 h 1778"/>
              <a:gd name="T8" fmla="*/ 1941 w 2906"/>
              <a:gd name="T9" fmla="*/ 1753 h 1778"/>
              <a:gd name="T10" fmla="*/ 2433 w 2906"/>
              <a:gd name="T11" fmla="*/ 0 h 1778"/>
              <a:gd name="T12" fmla="*/ 2906 w 2906"/>
              <a:gd name="T13" fmla="*/ 781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0" cap="sq">
            <a:solidFill>
              <a:schemeClr val="tx1"/>
            </a:solidFill>
            <a:miter lim="800000"/>
            <a:headEnd/>
            <a:tailEnd/>
          </a:ln>
        </p:spPr>
        <p:txBody>
          <a:bodyPr/>
          <a:lstStyle/>
          <a:p>
            <a:endParaRPr lang="en-US"/>
          </a:p>
        </p:txBody>
      </p:sp>
      <p:sp>
        <p:nvSpPr>
          <p:cNvPr id="12306" name="Text Box 33"/>
          <p:cNvSpPr txBox="1">
            <a:spLocks noChangeArrowheads="1"/>
          </p:cNvSpPr>
          <p:nvPr/>
        </p:nvSpPr>
        <p:spPr bwMode="auto">
          <a:xfrm rot="-5400000">
            <a:off x="310430" y="3992097"/>
            <a:ext cx="2085827" cy="523220"/>
          </a:xfrm>
          <a:prstGeom prst="rect">
            <a:avLst/>
          </a:prstGeom>
          <a:noFill/>
          <a:ln w="9525">
            <a:noFill/>
            <a:miter lim="800000"/>
            <a:headEnd/>
            <a:tailEnd/>
          </a:ln>
        </p:spPr>
        <p:txBody>
          <a:bodyPr wrap="none">
            <a:spAutoFit/>
          </a:bodyPr>
          <a:lstStyle/>
          <a:p>
            <a:pPr algn="l" eaLnBrk="0" hangingPunct="0"/>
            <a:r>
              <a:rPr lang="en-US" dirty="0">
                <a:latin typeface="+mj-lt"/>
              </a:rPr>
              <a:t>Production</a:t>
            </a:r>
            <a:endParaRPr lang="en-US" sz="2400" dirty="0">
              <a:latin typeface="+mj-lt"/>
            </a:endParaRPr>
          </a:p>
        </p:txBody>
      </p:sp>
      <p:sp>
        <p:nvSpPr>
          <p:cNvPr id="12307" name="Text Box 34"/>
          <p:cNvSpPr txBox="1">
            <a:spLocks noChangeArrowheads="1"/>
          </p:cNvSpPr>
          <p:nvPr/>
        </p:nvSpPr>
        <p:spPr bwMode="auto">
          <a:xfrm>
            <a:off x="1543050" y="5187950"/>
            <a:ext cx="979755" cy="523220"/>
          </a:xfrm>
          <a:prstGeom prst="rect">
            <a:avLst/>
          </a:prstGeom>
          <a:noFill/>
          <a:ln w="9525">
            <a:noFill/>
            <a:miter lim="800000"/>
            <a:headEnd/>
            <a:tailEnd/>
          </a:ln>
        </p:spPr>
        <p:txBody>
          <a:bodyPr wrap="none">
            <a:spAutoFit/>
          </a:bodyPr>
          <a:lstStyle/>
          <a:p>
            <a:pPr algn="l" eaLnBrk="0" hangingPunct="0"/>
            <a:r>
              <a:rPr lang="en-US" dirty="0">
                <a:latin typeface="+mj-lt"/>
              </a:rPr>
              <a:t>Time</a:t>
            </a:r>
            <a:endParaRPr lang="en-US" sz="2400" dirty="0">
              <a:latin typeface="+mj-lt"/>
            </a:endParaRPr>
          </a:p>
        </p:txBody>
      </p:sp>
      <p:sp>
        <p:nvSpPr>
          <p:cNvPr id="101414" name="Rectangle 38"/>
          <p:cNvSpPr>
            <a:spLocks noChangeArrowheads="1"/>
          </p:cNvSpPr>
          <p:nvPr/>
        </p:nvSpPr>
        <p:spPr bwMode="auto">
          <a:xfrm>
            <a:off x="4895850" y="1874838"/>
            <a:ext cx="1403350" cy="636587"/>
          </a:xfrm>
          <a:prstGeom prst="rect">
            <a:avLst/>
          </a:prstGeom>
          <a:solidFill>
            <a:srgbClr val="E9FFE9"/>
          </a:solidFill>
          <a:ln w="12700">
            <a:solidFill>
              <a:schemeClr val="hlink"/>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a:solidFill>
                  <a:srgbClr val="006600"/>
                </a:solidFill>
                <a:latin typeface="+mj-lt"/>
              </a:rPr>
              <a:t>Forecasts</a:t>
            </a:r>
            <a:endParaRPr lang="en-US" sz="2200">
              <a:solidFill>
                <a:srgbClr val="339933"/>
              </a:solidFill>
              <a:latin typeface="+mj-lt"/>
            </a:endParaRPr>
          </a:p>
        </p:txBody>
      </p:sp>
      <p:sp>
        <p:nvSpPr>
          <p:cNvPr id="101415" name="Rectangle 39"/>
          <p:cNvSpPr>
            <a:spLocks noChangeArrowheads="1"/>
          </p:cNvSpPr>
          <p:nvPr/>
        </p:nvSpPr>
        <p:spPr bwMode="auto">
          <a:xfrm>
            <a:off x="6608763" y="1874838"/>
            <a:ext cx="1350962" cy="649287"/>
          </a:xfrm>
          <a:prstGeom prst="rect">
            <a:avLst/>
          </a:prstGeom>
          <a:solidFill>
            <a:srgbClr val="FFF7E1"/>
          </a:solidFill>
          <a:ln w="12700">
            <a:solidFill>
              <a:schemeClr val="hlink"/>
            </a:solidFill>
            <a:miter lim="800000"/>
            <a:headEnd/>
            <a:tailEnd/>
          </a:ln>
          <a:effectLst>
            <a:outerShdw dist="107763" dir="2700000" algn="ctr" rotWithShape="0">
              <a:schemeClr val="bg1">
                <a:lumMod val="75000"/>
              </a:schemeClr>
            </a:outerShdw>
          </a:effectLst>
        </p:spPr>
        <p:txBody>
          <a:bodyPr wrap="none" lIns="90488" tIns="44450" rIns="90488" bIns="44450" anchor="ctr"/>
          <a:lstStyle/>
          <a:p>
            <a:pPr eaLnBrk="0" hangingPunct="0">
              <a:defRPr/>
            </a:pPr>
            <a:r>
              <a:rPr lang="en-US" sz="2200" dirty="0">
                <a:latin typeface="+mj-lt"/>
              </a:rPr>
              <a:t>Sales</a:t>
            </a:r>
          </a:p>
          <a:p>
            <a:pPr eaLnBrk="0" hangingPunct="0">
              <a:defRPr/>
            </a:pPr>
            <a:r>
              <a:rPr lang="en-US" sz="2200" dirty="0">
                <a:latin typeface="+mj-lt"/>
              </a:rPr>
              <a:t>Orders</a:t>
            </a:r>
          </a:p>
        </p:txBody>
      </p:sp>
      <p:sp>
        <p:nvSpPr>
          <p:cNvPr id="12318" name="AutoShape 40"/>
          <p:cNvSpPr>
            <a:spLocks/>
          </p:cNvSpPr>
          <p:nvPr/>
        </p:nvSpPr>
        <p:spPr bwMode="auto">
          <a:xfrm rot="-5400000">
            <a:off x="6191250" y="1987550"/>
            <a:ext cx="533400" cy="1752600"/>
          </a:xfrm>
          <a:prstGeom prst="leftBrace">
            <a:avLst>
              <a:gd name="adj1" fmla="val 27381"/>
              <a:gd name="adj2" fmla="val 49907"/>
            </a:avLst>
          </a:prstGeom>
          <a:noFill/>
          <a:ln w="38100">
            <a:solidFill>
              <a:schemeClr val="hlink"/>
            </a:solidFill>
            <a:round/>
            <a:headEnd/>
            <a:tailEnd/>
          </a:ln>
        </p:spPr>
        <p:txBody>
          <a:bodyPr wrap="none" anchor="ctr"/>
          <a:lstStyle/>
          <a:p>
            <a:endParaRPr lang="en-US"/>
          </a:p>
        </p:txBody>
      </p:sp>
      <p:sp>
        <p:nvSpPr>
          <p:cNvPr id="12319" name="Line 41"/>
          <p:cNvSpPr>
            <a:spLocks noChangeShapeType="1"/>
          </p:cNvSpPr>
          <p:nvPr/>
        </p:nvSpPr>
        <p:spPr bwMode="auto">
          <a:xfrm>
            <a:off x="6191250" y="5492750"/>
            <a:ext cx="1524000" cy="0"/>
          </a:xfrm>
          <a:prstGeom prst="line">
            <a:avLst/>
          </a:prstGeom>
          <a:noFill/>
          <a:ln w="12700">
            <a:solidFill>
              <a:schemeClr val="hlink"/>
            </a:solidFill>
            <a:round/>
            <a:headEnd/>
            <a:tailEnd type="triangle" w="med" len="med"/>
          </a:ln>
        </p:spPr>
        <p:txBody>
          <a:bodyPr wrap="none" anchor="ctr"/>
          <a:lstStyle/>
          <a:p>
            <a:endParaRPr lang="en-US"/>
          </a:p>
        </p:txBody>
      </p:sp>
      <p:grpSp>
        <p:nvGrpSpPr>
          <p:cNvPr id="12320" name="Group 42"/>
          <p:cNvGrpSpPr>
            <a:grpSpLocks/>
          </p:cNvGrpSpPr>
          <p:nvPr/>
        </p:nvGrpSpPr>
        <p:grpSpPr bwMode="auto">
          <a:xfrm>
            <a:off x="5505450" y="3359150"/>
            <a:ext cx="2316163" cy="1700213"/>
            <a:chOff x="5760" y="2160"/>
            <a:chExt cx="1459" cy="1071"/>
          </a:xfrm>
        </p:grpSpPr>
        <p:sp>
          <p:nvSpPr>
            <p:cNvPr id="12323" name="Freeform 43"/>
            <p:cNvSpPr>
              <a:spLocks/>
            </p:cNvSpPr>
            <p:nvPr/>
          </p:nvSpPr>
          <p:spPr bwMode="auto">
            <a:xfrm>
              <a:off x="5760" y="2160"/>
              <a:ext cx="1456" cy="1068"/>
            </a:xfrm>
            <a:custGeom>
              <a:avLst/>
              <a:gdLst>
                <a:gd name="T0" fmla="*/ 2913 w 2913"/>
                <a:gd name="T1" fmla="*/ 2135 h 2135"/>
                <a:gd name="T2" fmla="*/ 291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a:solidFill>
                <a:schemeClr val="hlink"/>
              </a:solidFill>
              <a:miter lim="800000"/>
              <a:headEnd/>
              <a:tailEnd/>
            </a:ln>
          </p:spPr>
          <p:txBody>
            <a:bodyPr/>
            <a:lstStyle/>
            <a:p>
              <a:endParaRPr lang="en-US"/>
            </a:p>
          </p:txBody>
        </p:sp>
        <p:sp>
          <p:nvSpPr>
            <p:cNvPr id="12324" name="Rectangle 44"/>
            <p:cNvSpPr>
              <a:spLocks noChangeArrowheads="1"/>
            </p:cNvSpPr>
            <p:nvPr/>
          </p:nvSpPr>
          <p:spPr bwMode="auto">
            <a:xfrm>
              <a:off x="5760" y="2160"/>
              <a:ext cx="1459" cy="1069"/>
            </a:xfrm>
            <a:prstGeom prst="rect">
              <a:avLst/>
            </a:prstGeom>
            <a:solidFill>
              <a:srgbClr val="FFF7E1"/>
            </a:solidFill>
            <a:ln w="12700">
              <a:solidFill>
                <a:schemeClr val="hlink"/>
              </a:solidFill>
              <a:miter lim="800000"/>
              <a:headEnd/>
              <a:tailEnd/>
            </a:ln>
          </p:spPr>
          <p:txBody>
            <a:bodyPr/>
            <a:lstStyle/>
            <a:p>
              <a:endParaRPr lang="en-US"/>
            </a:p>
          </p:txBody>
        </p:sp>
        <p:sp>
          <p:nvSpPr>
            <p:cNvPr id="12325" name="Rectangle 45"/>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26" name="Line 46"/>
            <p:cNvSpPr>
              <a:spLocks noChangeShapeType="1"/>
            </p:cNvSpPr>
            <p:nvPr/>
          </p:nvSpPr>
          <p:spPr bwMode="auto">
            <a:xfrm flipH="1">
              <a:off x="5760" y="2160"/>
              <a:ext cx="1456" cy="1"/>
            </a:xfrm>
            <a:prstGeom prst="line">
              <a:avLst/>
            </a:prstGeom>
            <a:noFill/>
            <a:ln w="12700" cap="sq">
              <a:solidFill>
                <a:schemeClr val="hlink"/>
              </a:solidFill>
              <a:miter lim="800000"/>
              <a:headEnd/>
              <a:tailEnd/>
            </a:ln>
          </p:spPr>
          <p:txBody>
            <a:bodyPr/>
            <a:lstStyle/>
            <a:p>
              <a:endParaRPr lang="en-US"/>
            </a:p>
          </p:txBody>
        </p:sp>
        <p:sp>
          <p:nvSpPr>
            <p:cNvPr id="12327" name="Line 47"/>
            <p:cNvSpPr>
              <a:spLocks noChangeShapeType="1"/>
            </p:cNvSpPr>
            <p:nvPr/>
          </p:nvSpPr>
          <p:spPr bwMode="auto">
            <a:xfrm flipV="1">
              <a:off x="5761" y="2160"/>
              <a:ext cx="1" cy="1068"/>
            </a:xfrm>
            <a:prstGeom prst="line">
              <a:avLst/>
            </a:prstGeom>
            <a:noFill/>
            <a:ln w="12700" cap="sq">
              <a:solidFill>
                <a:schemeClr val="hlink"/>
              </a:solidFill>
              <a:miter lim="800000"/>
              <a:headEnd/>
              <a:tailEnd/>
            </a:ln>
          </p:spPr>
          <p:txBody>
            <a:bodyPr/>
            <a:lstStyle/>
            <a:p>
              <a:endParaRPr lang="en-US"/>
            </a:p>
          </p:txBody>
        </p:sp>
        <p:sp>
          <p:nvSpPr>
            <p:cNvPr id="12328" name="Line 48"/>
            <p:cNvSpPr>
              <a:spLocks noChangeShapeType="1"/>
            </p:cNvSpPr>
            <p:nvPr/>
          </p:nvSpPr>
          <p:spPr bwMode="auto">
            <a:xfrm flipH="1">
              <a:off x="5760" y="3229"/>
              <a:ext cx="1456" cy="1"/>
            </a:xfrm>
            <a:prstGeom prst="line">
              <a:avLst/>
            </a:prstGeom>
            <a:noFill/>
            <a:ln w="12700" cap="sq">
              <a:solidFill>
                <a:schemeClr val="hlink"/>
              </a:solidFill>
              <a:miter lim="800000"/>
              <a:headEnd/>
              <a:tailEnd/>
            </a:ln>
          </p:spPr>
          <p:txBody>
            <a:bodyPr/>
            <a:lstStyle/>
            <a:p>
              <a:endParaRPr lang="en-US"/>
            </a:p>
          </p:txBody>
        </p:sp>
        <p:sp>
          <p:nvSpPr>
            <p:cNvPr id="12329" name="Rectangle 49"/>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0" name="Rectangle 50"/>
            <p:cNvSpPr>
              <a:spLocks noChangeArrowheads="1"/>
            </p:cNvSpPr>
            <p:nvPr/>
          </p:nvSpPr>
          <p:spPr bwMode="auto">
            <a:xfrm>
              <a:off x="5760" y="2160"/>
              <a:ext cx="1459" cy="1069"/>
            </a:xfrm>
            <a:prstGeom prst="rect">
              <a:avLst/>
            </a:prstGeom>
            <a:solidFill>
              <a:srgbClr val="FFF7E1"/>
            </a:solidFill>
            <a:ln w="12700" cap="sq">
              <a:solidFill>
                <a:schemeClr val="hlink"/>
              </a:solidFill>
              <a:miter lim="800000"/>
              <a:headEnd/>
              <a:tailEnd/>
            </a:ln>
          </p:spPr>
          <p:txBody>
            <a:bodyPr/>
            <a:lstStyle/>
            <a:p>
              <a:endParaRPr lang="en-US"/>
            </a:p>
          </p:txBody>
        </p:sp>
        <p:sp>
          <p:nvSpPr>
            <p:cNvPr id="12331" name="Line 51"/>
            <p:cNvSpPr>
              <a:spLocks noChangeShapeType="1"/>
            </p:cNvSpPr>
            <p:nvPr/>
          </p:nvSpPr>
          <p:spPr bwMode="auto">
            <a:xfrm flipV="1">
              <a:off x="6975" y="2160"/>
              <a:ext cx="1" cy="1068"/>
            </a:xfrm>
            <a:prstGeom prst="line">
              <a:avLst/>
            </a:prstGeom>
            <a:noFill/>
            <a:ln w="12700" cap="sq">
              <a:solidFill>
                <a:schemeClr val="hlink"/>
              </a:solidFill>
              <a:miter lim="800000"/>
              <a:headEnd/>
              <a:tailEnd/>
            </a:ln>
          </p:spPr>
          <p:txBody>
            <a:bodyPr/>
            <a:lstStyle/>
            <a:p>
              <a:endParaRPr lang="en-US"/>
            </a:p>
          </p:txBody>
        </p:sp>
        <p:sp>
          <p:nvSpPr>
            <p:cNvPr id="12332" name="Line 52"/>
            <p:cNvSpPr>
              <a:spLocks noChangeShapeType="1"/>
            </p:cNvSpPr>
            <p:nvPr/>
          </p:nvSpPr>
          <p:spPr bwMode="auto">
            <a:xfrm flipV="1">
              <a:off x="6732" y="2160"/>
              <a:ext cx="1" cy="1068"/>
            </a:xfrm>
            <a:prstGeom prst="line">
              <a:avLst/>
            </a:prstGeom>
            <a:noFill/>
            <a:ln w="12700" cap="sq">
              <a:solidFill>
                <a:schemeClr val="hlink"/>
              </a:solidFill>
              <a:miter lim="800000"/>
              <a:headEnd/>
              <a:tailEnd/>
            </a:ln>
          </p:spPr>
          <p:txBody>
            <a:bodyPr/>
            <a:lstStyle/>
            <a:p>
              <a:endParaRPr lang="en-US"/>
            </a:p>
          </p:txBody>
        </p:sp>
        <p:sp>
          <p:nvSpPr>
            <p:cNvPr id="12333" name="Line 53"/>
            <p:cNvSpPr>
              <a:spLocks noChangeShapeType="1"/>
            </p:cNvSpPr>
            <p:nvPr/>
          </p:nvSpPr>
          <p:spPr bwMode="auto">
            <a:xfrm flipV="1">
              <a:off x="6490" y="2160"/>
              <a:ext cx="1" cy="1068"/>
            </a:xfrm>
            <a:prstGeom prst="line">
              <a:avLst/>
            </a:prstGeom>
            <a:noFill/>
            <a:ln w="12700" cap="sq">
              <a:solidFill>
                <a:schemeClr val="hlink"/>
              </a:solidFill>
              <a:miter lim="800000"/>
              <a:headEnd/>
              <a:tailEnd/>
            </a:ln>
          </p:spPr>
          <p:txBody>
            <a:bodyPr/>
            <a:lstStyle/>
            <a:p>
              <a:endParaRPr lang="en-US"/>
            </a:p>
          </p:txBody>
        </p:sp>
        <p:sp>
          <p:nvSpPr>
            <p:cNvPr id="12334" name="Line 54"/>
            <p:cNvSpPr>
              <a:spLocks noChangeShapeType="1"/>
            </p:cNvSpPr>
            <p:nvPr/>
          </p:nvSpPr>
          <p:spPr bwMode="auto">
            <a:xfrm flipV="1">
              <a:off x="6248" y="2162"/>
              <a:ext cx="1" cy="1067"/>
            </a:xfrm>
            <a:prstGeom prst="line">
              <a:avLst/>
            </a:prstGeom>
            <a:noFill/>
            <a:ln w="12700" cap="sq">
              <a:solidFill>
                <a:schemeClr val="hlink"/>
              </a:solidFill>
              <a:miter lim="800000"/>
              <a:headEnd/>
              <a:tailEnd/>
            </a:ln>
          </p:spPr>
          <p:txBody>
            <a:bodyPr/>
            <a:lstStyle/>
            <a:p>
              <a:endParaRPr lang="en-US"/>
            </a:p>
          </p:txBody>
        </p:sp>
        <p:sp>
          <p:nvSpPr>
            <p:cNvPr id="12335" name="Line 55"/>
            <p:cNvSpPr>
              <a:spLocks noChangeShapeType="1"/>
            </p:cNvSpPr>
            <p:nvPr/>
          </p:nvSpPr>
          <p:spPr bwMode="auto">
            <a:xfrm flipV="1">
              <a:off x="6005" y="2160"/>
              <a:ext cx="1" cy="1068"/>
            </a:xfrm>
            <a:prstGeom prst="line">
              <a:avLst/>
            </a:prstGeom>
            <a:noFill/>
            <a:ln w="12700" cap="sq">
              <a:solidFill>
                <a:schemeClr val="hlink"/>
              </a:solidFill>
              <a:miter lim="800000"/>
              <a:headEnd/>
              <a:tailEnd/>
            </a:ln>
          </p:spPr>
          <p:txBody>
            <a:bodyPr/>
            <a:lstStyle/>
            <a:p>
              <a:endParaRPr lang="en-US"/>
            </a:p>
          </p:txBody>
        </p:sp>
        <p:sp>
          <p:nvSpPr>
            <p:cNvPr id="12336" name="Line 56"/>
            <p:cNvSpPr>
              <a:spLocks noChangeShapeType="1"/>
            </p:cNvSpPr>
            <p:nvPr/>
          </p:nvSpPr>
          <p:spPr bwMode="auto">
            <a:xfrm flipH="1">
              <a:off x="5760" y="2294"/>
              <a:ext cx="1456" cy="1"/>
            </a:xfrm>
            <a:prstGeom prst="line">
              <a:avLst/>
            </a:prstGeom>
            <a:noFill/>
            <a:ln w="12700" cap="sq">
              <a:solidFill>
                <a:schemeClr val="hlink"/>
              </a:solidFill>
              <a:miter lim="800000"/>
              <a:headEnd/>
              <a:tailEnd/>
            </a:ln>
          </p:spPr>
          <p:txBody>
            <a:bodyPr/>
            <a:lstStyle/>
            <a:p>
              <a:endParaRPr lang="en-US"/>
            </a:p>
          </p:txBody>
        </p:sp>
        <p:sp>
          <p:nvSpPr>
            <p:cNvPr id="12337" name="Line 57"/>
            <p:cNvSpPr>
              <a:spLocks noChangeShapeType="1"/>
            </p:cNvSpPr>
            <p:nvPr/>
          </p:nvSpPr>
          <p:spPr bwMode="auto">
            <a:xfrm flipH="1">
              <a:off x="5760" y="2429"/>
              <a:ext cx="1456" cy="1"/>
            </a:xfrm>
            <a:prstGeom prst="line">
              <a:avLst/>
            </a:prstGeom>
            <a:noFill/>
            <a:ln w="12700" cap="sq">
              <a:solidFill>
                <a:schemeClr val="hlink"/>
              </a:solidFill>
              <a:miter lim="800000"/>
              <a:headEnd/>
              <a:tailEnd/>
            </a:ln>
          </p:spPr>
          <p:txBody>
            <a:bodyPr/>
            <a:lstStyle/>
            <a:p>
              <a:endParaRPr lang="en-US"/>
            </a:p>
          </p:txBody>
        </p:sp>
        <p:sp>
          <p:nvSpPr>
            <p:cNvPr id="12338" name="Line 58"/>
            <p:cNvSpPr>
              <a:spLocks noChangeShapeType="1"/>
            </p:cNvSpPr>
            <p:nvPr/>
          </p:nvSpPr>
          <p:spPr bwMode="auto">
            <a:xfrm flipH="1">
              <a:off x="5760" y="2563"/>
              <a:ext cx="1456" cy="1"/>
            </a:xfrm>
            <a:prstGeom prst="line">
              <a:avLst/>
            </a:prstGeom>
            <a:noFill/>
            <a:ln w="12700" cap="sq">
              <a:solidFill>
                <a:schemeClr val="hlink"/>
              </a:solidFill>
              <a:miter lim="800000"/>
              <a:headEnd/>
              <a:tailEnd/>
            </a:ln>
          </p:spPr>
          <p:txBody>
            <a:bodyPr/>
            <a:lstStyle/>
            <a:p>
              <a:endParaRPr lang="en-US"/>
            </a:p>
          </p:txBody>
        </p:sp>
        <p:sp>
          <p:nvSpPr>
            <p:cNvPr id="12339" name="Line 59"/>
            <p:cNvSpPr>
              <a:spLocks noChangeShapeType="1"/>
            </p:cNvSpPr>
            <p:nvPr/>
          </p:nvSpPr>
          <p:spPr bwMode="auto">
            <a:xfrm flipH="1">
              <a:off x="5760" y="2695"/>
              <a:ext cx="1456" cy="1"/>
            </a:xfrm>
            <a:prstGeom prst="line">
              <a:avLst/>
            </a:prstGeom>
            <a:noFill/>
            <a:ln w="12700" cap="sq">
              <a:solidFill>
                <a:schemeClr val="hlink"/>
              </a:solidFill>
              <a:miter lim="800000"/>
              <a:headEnd/>
              <a:tailEnd/>
            </a:ln>
          </p:spPr>
          <p:txBody>
            <a:bodyPr/>
            <a:lstStyle/>
            <a:p>
              <a:endParaRPr lang="en-US"/>
            </a:p>
          </p:txBody>
        </p:sp>
        <p:sp>
          <p:nvSpPr>
            <p:cNvPr id="12340" name="Line 60"/>
            <p:cNvSpPr>
              <a:spLocks noChangeShapeType="1"/>
            </p:cNvSpPr>
            <p:nvPr/>
          </p:nvSpPr>
          <p:spPr bwMode="auto">
            <a:xfrm flipH="1">
              <a:off x="5760" y="2830"/>
              <a:ext cx="1456" cy="1"/>
            </a:xfrm>
            <a:prstGeom prst="line">
              <a:avLst/>
            </a:prstGeom>
            <a:noFill/>
            <a:ln w="12700" cap="sq">
              <a:solidFill>
                <a:schemeClr val="hlink"/>
              </a:solidFill>
              <a:miter lim="800000"/>
              <a:headEnd/>
              <a:tailEnd/>
            </a:ln>
          </p:spPr>
          <p:txBody>
            <a:bodyPr/>
            <a:lstStyle/>
            <a:p>
              <a:endParaRPr lang="en-US"/>
            </a:p>
          </p:txBody>
        </p:sp>
        <p:sp>
          <p:nvSpPr>
            <p:cNvPr id="12341" name="Line 61"/>
            <p:cNvSpPr>
              <a:spLocks noChangeShapeType="1"/>
            </p:cNvSpPr>
            <p:nvPr/>
          </p:nvSpPr>
          <p:spPr bwMode="auto">
            <a:xfrm flipH="1">
              <a:off x="5760" y="2962"/>
              <a:ext cx="1456" cy="1"/>
            </a:xfrm>
            <a:prstGeom prst="line">
              <a:avLst/>
            </a:prstGeom>
            <a:noFill/>
            <a:ln w="12700" cap="sq">
              <a:solidFill>
                <a:schemeClr val="hlink"/>
              </a:solidFill>
              <a:miter lim="800000"/>
              <a:headEnd/>
              <a:tailEnd/>
            </a:ln>
          </p:spPr>
          <p:txBody>
            <a:bodyPr/>
            <a:lstStyle/>
            <a:p>
              <a:endParaRPr lang="en-US"/>
            </a:p>
          </p:txBody>
        </p:sp>
        <p:sp>
          <p:nvSpPr>
            <p:cNvPr id="12342" name="Line 62"/>
            <p:cNvSpPr>
              <a:spLocks noChangeShapeType="1"/>
            </p:cNvSpPr>
            <p:nvPr/>
          </p:nvSpPr>
          <p:spPr bwMode="auto">
            <a:xfrm flipH="1">
              <a:off x="5760" y="3095"/>
              <a:ext cx="1456" cy="1"/>
            </a:xfrm>
            <a:prstGeom prst="line">
              <a:avLst/>
            </a:prstGeom>
            <a:noFill/>
            <a:ln w="12700" cap="sq">
              <a:solidFill>
                <a:schemeClr val="hlink"/>
              </a:solidFill>
              <a:miter lim="800000"/>
              <a:headEnd/>
              <a:tailEnd/>
            </a:ln>
          </p:spPr>
          <p:txBody>
            <a:bodyPr/>
            <a:lstStyle/>
            <a:p>
              <a:endParaRPr lang="en-US"/>
            </a:p>
          </p:txBody>
        </p:sp>
        <p:sp>
          <p:nvSpPr>
            <p:cNvPr id="12343" name="Line 63"/>
            <p:cNvSpPr>
              <a:spLocks noChangeShapeType="1"/>
            </p:cNvSpPr>
            <p:nvPr/>
          </p:nvSpPr>
          <p:spPr bwMode="auto">
            <a:xfrm>
              <a:off x="5760" y="2160"/>
              <a:ext cx="1" cy="1071"/>
            </a:xfrm>
            <a:prstGeom prst="line">
              <a:avLst/>
            </a:prstGeom>
            <a:noFill/>
            <a:ln w="12700" cap="sq">
              <a:solidFill>
                <a:schemeClr val="hlink"/>
              </a:solidFill>
              <a:miter lim="800000"/>
              <a:headEnd/>
              <a:tailEnd/>
            </a:ln>
          </p:spPr>
          <p:txBody>
            <a:bodyPr/>
            <a:lstStyle/>
            <a:p>
              <a:endParaRPr lang="en-US"/>
            </a:p>
          </p:txBody>
        </p:sp>
        <p:sp>
          <p:nvSpPr>
            <p:cNvPr id="12344" name="Freeform 64"/>
            <p:cNvSpPr>
              <a:spLocks/>
            </p:cNvSpPr>
            <p:nvPr/>
          </p:nvSpPr>
          <p:spPr bwMode="auto">
            <a:xfrm>
              <a:off x="5760" y="2640"/>
              <a:ext cx="1444" cy="99"/>
            </a:xfrm>
            <a:custGeom>
              <a:avLst/>
              <a:gdLst>
                <a:gd name="T0" fmla="*/ 0 w 2890"/>
                <a:gd name="T1" fmla="*/ 103 h 199"/>
                <a:gd name="T2" fmla="*/ 471 w 2890"/>
                <a:gd name="T3" fmla="*/ 199 h 199"/>
                <a:gd name="T4" fmla="*/ 982 w 2890"/>
                <a:gd name="T5" fmla="*/ 32 h 199"/>
                <a:gd name="T6" fmla="*/ 1460 w 2890"/>
                <a:gd name="T7" fmla="*/ 0 h 199"/>
                <a:gd name="T8" fmla="*/ 1938 w 2890"/>
                <a:gd name="T9" fmla="*/ 86 h 199"/>
                <a:gd name="T10" fmla="*/ 2403 w 2890"/>
                <a:gd name="T11" fmla="*/ 199 h 199"/>
                <a:gd name="T12" fmla="*/ 2890 w 2890"/>
                <a:gd name="T13" fmla="*/ 62 h 199"/>
                <a:gd name="T14" fmla="*/ 0 60000 65536"/>
                <a:gd name="T15" fmla="*/ 0 60000 65536"/>
                <a:gd name="T16" fmla="*/ 0 60000 65536"/>
                <a:gd name="T17" fmla="*/ 0 60000 65536"/>
                <a:gd name="T18" fmla="*/ 0 60000 65536"/>
                <a:gd name="T19" fmla="*/ 0 60000 65536"/>
                <a:gd name="T20" fmla="*/ 0 60000 65536"/>
                <a:gd name="T21" fmla="*/ 0 w 2890"/>
                <a:gd name="T22" fmla="*/ 0 h 199"/>
                <a:gd name="T23" fmla="*/ 2890 w 2890"/>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90" h="199">
                  <a:moveTo>
                    <a:pt x="0" y="103"/>
                  </a:moveTo>
                  <a:lnTo>
                    <a:pt x="471" y="199"/>
                  </a:lnTo>
                  <a:lnTo>
                    <a:pt x="982" y="32"/>
                  </a:lnTo>
                  <a:lnTo>
                    <a:pt x="1460" y="0"/>
                  </a:lnTo>
                  <a:lnTo>
                    <a:pt x="1938" y="86"/>
                  </a:lnTo>
                  <a:lnTo>
                    <a:pt x="2403" y="199"/>
                  </a:lnTo>
                  <a:lnTo>
                    <a:pt x="2890" y="62"/>
                  </a:lnTo>
                </a:path>
              </a:pathLst>
            </a:custGeom>
            <a:noFill/>
            <a:ln w="12700" cap="sq">
              <a:solidFill>
                <a:schemeClr val="hlink"/>
              </a:solidFill>
              <a:miter lim="800000"/>
              <a:headEnd/>
              <a:tailEnd/>
            </a:ln>
          </p:spPr>
          <p:txBody>
            <a:bodyPr/>
            <a:lstStyle/>
            <a:p>
              <a:endParaRPr lang="en-US"/>
            </a:p>
          </p:txBody>
        </p:sp>
      </p:grpSp>
      <p:sp>
        <p:nvSpPr>
          <p:cNvPr id="12321" name="Text Box 65"/>
          <p:cNvSpPr txBox="1">
            <a:spLocks noChangeArrowheads="1"/>
          </p:cNvSpPr>
          <p:nvPr/>
        </p:nvSpPr>
        <p:spPr bwMode="auto">
          <a:xfrm rot="-5401644">
            <a:off x="4044230" y="4001622"/>
            <a:ext cx="2085827" cy="523220"/>
          </a:xfrm>
          <a:prstGeom prst="rect">
            <a:avLst/>
          </a:prstGeom>
          <a:noFill/>
          <a:ln w="9525">
            <a:noFill/>
            <a:miter lim="800000"/>
            <a:headEnd/>
            <a:tailEnd/>
          </a:ln>
        </p:spPr>
        <p:txBody>
          <a:bodyPr wrap="none">
            <a:spAutoFit/>
          </a:bodyPr>
          <a:lstStyle/>
          <a:p>
            <a:pPr algn="l" eaLnBrk="0" hangingPunct="0"/>
            <a:r>
              <a:rPr lang="en-US" dirty="0">
                <a:solidFill>
                  <a:schemeClr val="hlink"/>
                </a:solidFill>
                <a:latin typeface="+mj-lt"/>
              </a:rPr>
              <a:t>Production</a:t>
            </a:r>
            <a:endParaRPr lang="en-US" sz="2400" dirty="0">
              <a:solidFill>
                <a:schemeClr val="hlink"/>
              </a:solidFill>
              <a:latin typeface="+mj-lt"/>
            </a:endParaRPr>
          </a:p>
        </p:txBody>
      </p:sp>
      <p:sp>
        <p:nvSpPr>
          <p:cNvPr id="12322" name="Text Box 66"/>
          <p:cNvSpPr txBox="1">
            <a:spLocks noChangeArrowheads="1"/>
          </p:cNvSpPr>
          <p:nvPr/>
        </p:nvSpPr>
        <p:spPr bwMode="auto">
          <a:xfrm>
            <a:off x="5276850" y="5183188"/>
            <a:ext cx="979755" cy="523220"/>
          </a:xfrm>
          <a:prstGeom prst="rect">
            <a:avLst/>
          </a:prstGeom>
          <a:noFill/>
          <a:ln w="9525">
            <a:noFill/>
            <a:miter lim="800000"/>
            <a:headEnd/>
            <a:tailEnd/>
          </a:ln>
        </p:spPr>
        <p:txBody>
          <a:bodyPr wrap="none">
            <a:spAutoFit/>
          </a:bodyPr>
          <a:lstStyle/>
          <a:p>
            <a:pPr algn="l" eaLnBrk="0" hangingPunct="0"/>
            <a:r>
              <a:rPr lang="en-US" dirty="0">
                <a:solidFill>
                  <a:schemeClr val="hlink"/>
                </a:solidFill>
                <a:latin typeface="+mj-lt"/>
              </a:rPr>
              <a:t>Time</a:t>
            </a:r>
            <a:endParaRPr lang="en-US" sz="2400" dirty="0">
              <a:solidFill>
                <a:schemeClr val="hlink"/>
              </a:solidFill>
              <a:latin typeface="+mj-lt"/>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2829</TotalTime>
  <Words>601</Words>
  <Application>Microsoft Office PowerPoint</Application>
  <PresentationFormat>On-screen Show (4:3)</PresentationFormat>
  <Paragraphs>171</Paragraphs>
  <Slides>15</Slides>
  <Notes>1</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1_EX06PP_template</vt:lpstr>
      <vt:lpstr>QAD 2010 Template</vt:lpstr>
      <vt:lpstr>Master Scheduling and Rough-Cut Capacity Planning</vt:lpstr>
      <vt:lpstr>Slide 2</vt:lpstr>
      <vt:lpstr>Facilities</vt:lpstr>
      <vt:lpstr>Course Overview</vt:lpstr>
      <vt:lpstr>Planning and Scheduling Overview</vt:lpstr>
      <vt:lpstr>Planning and Scheduling Phases</vt:lpstr>
      <vt:lpstr>Planning and Scheduling Areas of Concern</vt:lpstr>
      <vt:lpstr>Master Schedule</vt:lpstr>
      <vt:lpstr>Why Do I Need a Master Schedule?</vt:lpstr>
      <vt:lpstr>Terminology</vt:lpstr>
      <vt:lpstr>Rough-Cut Capacity Planning</vt:lpstr>
      <vt:lpstr>Master Schedule and RCCP Uses</vt:lpstr>
      <vt:lpstr>Course Objectives</vt:lpstr>
      <vt:lpstr>Related Courses</vt:lpstr>
      <vt:lpstr>Course Overview</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Master Scheduling Intro</dc:title>
  <dc:creator>gzr</dc:creator>
  <cp:lastModifiedBy>Helen Ernst</cp:lastModifiedBy>
  <cp:revision>297</cp:revision>
  <cp:lastPrinted>2001-03-28T18:01:16Z</cp:lastPrinted>
  <dcterms:created xsi:type="dcterms:W3CDTF">1999-04-09T21:55:48Z</dcterms:created>
  <dcterms:modified xsi:type="dcterms:W3CDTF">2012-08-16T05:28:57Z</dcterms:modified>
</cp:coreProperties>
</file>