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</p:sldMasterIdLst>
  <p:notesMasterIdLst>
    <p:notesMasterId r:id="rId72"/>
  </p:notesMasterIdLst>
  <p:handoutMasterIdLst>
    <p:handoutMasterId r:id="rId73"/>
  </p:handoutMasterIdLst>
  <p:sldIdLst>
    <p:sldId id="443" r:id="rId2"/>
    <p:sldId id="428" r:id="rId3"/>
    <p:sldId id="418" r:id="rId4"/>
    <p:sldId id="363" r:id="rId5"/>
    <p:sldId id="407" r:id="rId6"/>
    <p:sldId id="419" r:id="rId7"/>
    <p:sldId id="347" r:id="rId8"/>
    <p:sldId id="400" r:id="rId9"/>
    <p:sldId id="429" r:id="rId10"/>
    <p:sldId id="401" r:id="rId11"/>
    <p:sldId id="395" r:id="rId12"/>
    <p:sldId id="461" r:id="rId13"/>
    <p:sldId id="402" r:id="rId14"/>
    <p:sldId id="430" r:id="rId15"/>
    <p:sldId id="364" r:id="rId16"/>
    <p:sldId id="472" r:id="rId17"/>
    <p:sldId id="366" r:id="rId18"/>
    <p:sldId id="367" r:id="rId19"/>
    <p:sldId id="473" r:id="rId20"/>
    <p:sldId id="396" r:id="rId21"/>
    <p:sldId id="399" r:id="rId22"/>
    <p:sldId id="427" r:id="rId23"/>
    <p:sldId id="474" r:id="rId24"/>
    <p:sldId id="403" r:id="rId25"/>
    <p:sldId id="357" r:id="rId26"/>
    <p:sldId id="404" r:id="rId27"/>
    <p:sldId id="286" r:id="rId28"/>
    <p:sldId id="480" r:id="rId29"/>
    <p:sldId id="412" r:id="rId30"/>
    <p:sldId id="287" r:id="rId31"/>
    <p:sldId id="444" r:id="rId32"/>
    <p:sldId id="445" r:id="rId33"/>
    <p:sldId id="446" r:id="rId34"/>
    <p:sldId id="475" r:id="rId35"/>
    <p:sldId id="434" r:id="rId36"/>
    <p:sldId id="447" r:id="rId37"/>
    <p:sldId id="448" r:id="rId38"/>
    <p:sldId id="449" r:id="rId39"/>
    <p:sldId id="476" r:id="rId40"/>
    <p:sldId id="413" r:id="rId41"/>
    <p:sldId id="450" r:id="rId42"/>
    <p:sldId id="435" r:id="rId43"/>
    <p:sldId id="369" r:id="rId44"/>
    <p:sldId id="370" r:id="rId45"/>
    <p:sldId id="478" r:id="rId46"/>
    <p:sldId id="365" r:id="rId47"/>
    <p:sldId id="479" r:id="rId48"/>
    <p:sldId id="368" r:id="rId49"/>
    <p:sldId id="371" r:id="rId50"/>
    <p:sldId id="397" r:id="rId51"/>
    <p:sldId id="451" r:id="rId52"/>
    <p:sldId id="452" r:id="rId53"/>
    <p:sldId id="453" r:id="rId54"/>
    <p:sldId id="438" r:id="rId55"/>
    <p:sldId id="481" r:id="rId56"/>
    <p:sldId id="388" r:id="rId57"/>
    <p:sldId id="455" r:id="rId58"/>
    <p:sldId id="454" r:id="rId59"/>
    <p:sldId id="482" r:id="rId60"/>
    <p:sldId id="372" r:id="rId61"/>
    <p:sldId id="442" r:id="rId62"/>
    <p:sldId id="483" r:id="rId63"/>
    <p:sldId id="374" r:id="rId64"/>
    <p:sldId id="417" r:id="rId65"/>
    <p:sldId id="415" r:id="rId66"/>
    <p:sldId id="408" r:id="rId67"/>
    <p:sldId id="409" r:id="rId68"/>
    <p:sldId id="410" r:id="rId69"/>
    <p:sldId id="416" r:id="rId70"/>
    <p:sldId id="411" r:id="rId7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56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28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00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72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9933FF"/>
    <a:srgbClr val="009999"/>
    <a:srgbClr val="800080"/>
    <a:srgbClr val="CC66FF"/>
    <a:srgbClr val="00CC99"/>
    <a:srgbClr val="43699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80" d="100"/>
          <a:sy n="80" d="100"/>
        </p:scale>
        <p:origin x="-756" y="-66"/>
      </p:cViewPr>
      <p:guideLst>
        <p:guide orient="horz" pos="942"/>
        <p:guide pos="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52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D7D4A86-580E-4E16-92DA-614118F14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7966A4B-6D98-4F45-9A8C-A3E93B5A6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course is part of a series that covers all aspects of QAD product costing and cost management including:</a:t>
            </a:r>
          </a:p>
          <a:p>
            <a:pPr lvl="1"/>
            <a:r>
              <a:rPr lang="en-US" dirty="0" smtClean="0"/>
              <a:t>Introduction to Product Costing</a:t>
            </a:r>
          </a:p>
          <a:p>
            <a:pPr lvl="1"/>
            <a:r>
              <a:rPr lang="en-US" dirty="0" smtClean="0"/>
              <a:t>Product Costing (this course)</a:t>
            </a:r>
          </a:p>
          <a:p>
            <a:pPr lvl="1"/>
            <a:r>
              <a:rPr lang="en-US" dirty="0" smtClean="0"/>
              <a:t>Advanced Repetitive Costing</a:t>
            </a:r>
          </a:p>
          <a:p>
            <a:pPr lvl="1"/>
            <a:r>
              <a:rPr lang="en-US" dirty="0" smtClean="0"/>
              <a:t>Average Costing</a:t>
            </a:r>
          </a:p>
          <a:p>
            <a:pPr lvl="1"/>
            <a:r>
              <a:rPr lang="en-US" dirty="0" smtClean="0"/>
              <a:t>Co/By-Product Costing</a:t>
            </a:r>
          </a:p>
          <a:p>
            <a:pPr lvl="1"/>
            <a:r>
              <a:rPr lang="en-US" dirty="0" smtClean="0"/>
              <a:t>Cost Management</a:t>
            </a:r>
          </a:p>
          <a:p>
            <a:pPr lvl="1"/>
            <a:r>
              <a:rPr lang="en-US" dirty="0" smtClean="0"/>
              <a:t>Purchase Order Costing</a:t>
            </a:r>
          </a:p>
          <a:p>
            <a:pPr lvl="1"/>
            <a:r>
              <a:rPr lang="en-US" dirty="0" smtClean="0"/>
              <a:t>Work Order Costing</a:t>
            </a:r>
          </a:p>
          <a:p>
            <a:pPr lvl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</a:t>
            </a:r>
            <a:r>
              <a:rPr lang="en-US" dirty="0" smtClean="0"/>
              <a:t>Courses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PC-SU-100</a:t>
            </a:r>
          </a:p>
        </p:txBody>
      </p:sp>
      <p:sp>
        <p:nvSpPr>
          <p:cNvPr id="12291" name="AutoShape 1027"/>
          <p:cNvSpPr>
            <a:spLocks noChangeArrowheads="1"/>
          </p:cNvSpPr>
          <p:nvPr/>
        </p:nvSpPr>
        <p:spPr bwMode="auto">
          <a:xfrm>
            <a:off x="59690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 dirty="0">
                <a:latin typeface="+mj-lt"/>
              </a:rPr>
              <a:t>Work Order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Control </a:t>
            </a:r>
            <a:br>
              <a:rPr lang="en-US" sz="1800" b="1" dirty="0">
                <a:latin typeface="+mj-lt"/>
              </a:rPr>
            </a:br>
            <a:r>
              <a:rPr lang="en-US" sz="1700" b="1" dirty="0" smtClean="0">
                <a:latin typeface="+mj-lt"/>
              </a:rPr>
              <a:t>(36.9.11)</a:t>
            </a:r>
            <a:endParaRPr lang="en-US" sz="1700" b="1" dirty="0">
              <a:latin typeface="+mj-lt"/>
            </a:endParaRPr>
          </a:p>
        </p:txBody>
      </p:sp>
      <p:cxnSp>
        <p:nvCxnSpPr>
          <p:cNvPr id="12292" name="AutoShape 1028"/>
          <p:cNvCxnSpPr>
            <a:cxnSpLocks noChangeShapeType="1"/>
            <a:stCxn id="12293" idx="3"/>
            <a:endCxn id="12291" idx="1"/>
          </p:cNvCxnSpPr>
          <p:nvPr/>
        </p:nvCxnSpPr>
        <p:spPr bwMode="auto">
          <a:xfrm>
            <a:off x="5378450" y="20256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3" name="AutoShape 1029"/>
          <p:cNvSpPr>
            <a:spLocks noChangeArrowheads="1"/>
          </p:cNvSpPr>
          <p:nvPr/>
        </p:nvSpPr>
        <p:spPr bwMode="auto">
          <a:xfrm>
            <a:off x="3530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4" name="AutoShape 1030"/>
          <p:cNvCxnSpPr>
            <a:cxnSpLocks noChangeShapeType="1"/>
            <a:stCxn id="12295" idx="3"/>
            <a:endCxn id="12293" idx="1"/>
          </p:cNvCxnSpPr>
          <p:nvPr/>
        </p:nvCxnSpPr>
        <p:spPr bwMode="auto">
          <a:xfrm>
            <a:off x="3092450" y="202565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5" name="AutoShape 1031"/>
          <p:cNvSpPr>
            <a:spLocks noChangeArrowheads="1"/>
          </p:cNvSpPr>
          <p:nvPr/>
        </p:nvSpPr>
        <p:spPr bwMode="auto">
          <a:xfrm>
            <a:off x="1244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6" name="AutoShape 1032"/>
          <p:cNvSpPr>
            <a:spLocks noChangeArrowheads="1"/>
          </p:cNvSpPr>
          <p:nvPr/>
        </p:nvSpPr>
        <p:spPr bwMode="auto">
          <a:xfrm>
            <a:off x="3530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7" name="AutoShape 1033"/>
          <p:cNvSpPr>
            <a:spLocks noChangeArrowheads="1"/>
          </p:cNvSpPr>
          <p:nvPr/>
        </p:nvSpPr>
        <p:spPr bwMode="auto">
          <a:xfrm>
            <a:off x="59690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8" name="AutoShape 1034"/>
          <p:cNvCxnSpPr>
            <a:cxnSpLocks noChangeShapeType="1"/>
            <a:stCxn id="12299" idx="3"/>
            <a:endCxn id="12297" idx="1"/>
          </p:cNvCxnSpPr>
          <p:nvPr/>
        </p:nvCxnSpPr>
        <p:spPr bwMode="auto">
          <a:xfrm>
            <a:off x="5378450" y="37782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9" name="AutoShape 1035"/>
          <p:cNvSpPr>
            <a:spLocks noChangeArrowheads="1"/>
          </p:cNvSpPr>
          <p:nvPr/>
        </p:nvSpPr>
        <p:spPr bwMode="auto">
          <a:xfrm>
            <a:off x="3530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0" name="AutoShape 1036"/>
          <p:cNvCxnSpPr>
            <a:cxnSpLocks noChangeShapeType="1"/>
            <a:stCxn id="12291" idx="2"/>
            <a:endCxn id="12304" idx="0"/>
          </p:cNvCxnSpPr>
          <p:nvPr/>
        </p:nvCxnSpPr>
        <p:spPr bwMode="auto">
          <a:xfrm rot="5400000">
            <a:off x="4121150" y="53975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1" name="AutoShape 1037"/>
          <p:cNvCxnSpPr>
            <a:cxnSpLocks noChangeShapeType="1"/>
            <a:stCxn id="12297" idx="2"/>
            <a:endCxn id="12306" idx="0"/>
          </p:cNvCxnSpPr>
          <p:nvPr/>
        </p:nvCxnSpPr>
        <p:spPr bwMode="auto">
          <a:xfrm rot="5400000">
            <a:off x="4130675" y="228282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3" name="AutoShape 1039"/>
          <p:cNvCxnSpPr>
            <a:cxnSpLocks noChangeShapeType="1"/>
          </p:cNvCxnSpPr>
          <p:nvPr/>
        </p:nvCxnSpPr>
        <p:spPr bwMode="auto">
          <a:xfrm>
            <a:off x="2959100" y="37592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4" name="AutoShape 1040"/>
          <p:cNvSpPr>
            <a:spLocks noChangeArrowheads="1"/>
          </p:cNvSpPr>
          <p:nvPr/>
        </p:nvSpPr>
        <p:spPr bwMode="auto">
          <a:xfrm>
            <a:off x="1244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5" name="AutoShape 1041"/>
          <p:cNvCxnSpPr>
            <a:cxnSpLocks noChangeShapeType="1"/>
          </p:cNvCxnSpPr>
          <p:nvPr/>
        </p:nvCxnSpPr>
        <p:spPr bwMode="auto">
          <a:xfrm>
            <a:off x="2959100" y="55118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6" name="AutoShape 1042"/>
          <p:cNvSpPr>
            <a:spLocks noChangeArrowheads="1"/>
          </p:cNvSpPr>
          <p:nvPr/>
        </p:nvSpPr>
        <p:spPr bwMode="auto">
          <a:xfrm>
            <a:off x="1244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Accounting Control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PC-SU-110</a:t>
            </a:r>
          </a:p>
        </p:txBody>
      </p:sp>
      <p:pic>
        <p:nvPicPr>
          <p:cNvPr id="13315" name="Picture 20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050" y="2476500"/>
            <a:ext cx="44386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Text Box 1030"/>
          <p:cNvSpPr txBox="1">
            <a:spLocks noChangeArrowheads="1"/>
          </p:cNvSpPr>
          <p:nvPr/>
        </p:nvSpPr>
        <p:spPr bwMode="auto">
          <a:xfrm>
            <a:off x="4560888" y="4251325"/>
            <a:ext cx="3906218" cy="13619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91440" bIns="91440">
            <a:spAutoFit/>
          </a:bodyPr>
          <a:lstStyle/>
          <a:p>
            <a:pPr marL="225425" indent="-225425" algn="l" eaLnBrk="0" hangingPunct="0">
              <a:spcBef>
                <a:spcPct val="50000"/>
              </a:spcBef>
              <a:buFontTx/>
              <a:buChar char="•"/>
              <a:tabLst>
                <a:tab pos="225425" algn="l"/>
              </a:tabLst>
              <a:defRPr/>
            </a:pPr>
            <a:r>
              <a:rPr lang="en-US" sz="1700" b="1" dirty="0" smtClean="0">
                <a:latin typeface="+mj-lt"/>
              </a:rPr>
              <a:t>Determines </a:t>
            </a:r>
            <a:r>
              <a:rPr lang="en-US" sz="1700" b="1" dirty="0">
                <a:latin typeface="+mj-lt"/>
              </a:rPr>
              <a:t>when labor and burden variances are posted</a:t>
            </a:r>
          </a:p>
          <a:p>
            <a:pPr marL="225425" indent="-225425" algn="l" eaLnBrk="0" hangingPunct="0">
              <a:spcBef>
                <a:spcPct val="50000"/>
              </a:spcBef>
              <a:buFontTx/>
              <a:buChar char="•"/>
              <a:tabLst>
                <a:tab pos="225425" algn="l"/>
              </a:tabLst>
              <a:defRPr/>
            </a:pPr>
            <a:r>
              <a:rPr lang="en-US" sz="1700" b="1" dirty="0">
                <a:latin typeface="+mj-lt"/>
              </a:rPr>
              <a:t> Important if labor is reported by shift and operations span shifts</a:t>
            </a:r>
            <a:endParaRPr lang="en-US" sz="2300" dirty="0">
              <a:latin typeface="+mj-lt"/>
            </a:endParaRPr>
          </a:p>
        </p:txBody>
      </p:sp>
      <p:sp>
        <p:nvSpPr>
          <p:cNvPr id="13318" name="Rectangle 1032"/>
          <p:cNvSpPr>
            <a:spLocks noChangeArrowheads="1"/>
          </p:cNvSpPr>
          <p:nvPr/>
        </p:nvSpPr>
        <p:spPr bwMode="auto">
          <a:xfrm>
            <a:off x="2012950" y="3263900"/>
            <a:ext cx="1771650" cy="2762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19" name="AutoShape 1033"/>
          <p:cNvCxnSpPr>
            <a:cxnSpLocks noChangeShapeType="1"/>
            <a:stCxn id="221190" idx="1"/>
            <a:endCxn id="13318" idx="3"/>
          </p:cNvCxnSpPr>
          <p:nvPr/>
        </p:nvCxnSpPr>
        <p:spPr bwMode="auto">
          <a:xfrm rot="10800000">
            <a:off x="3784600" y="3402013"/>
            <a:ext cx="776288" cy="153026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1433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Rectangle 20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PC-SU-120</a:t>
            </a:r>
          </a:p>
        </p:txBody>
      </p:sp>
      <p:sp>
        <p:nvSpPr>
          <p:cNvPr id="15363" name="AutoShape 2051"/>
          <p:cNvSpPr>
            <a:spLocks noChangeArrowheads="1"/>
          </p:cNvSpPr>
          <p:nvPr/>
        </p:nvSpPr>
        <p:spPr bwMode="auto">
          <a:xfrm>
            <a:off x="60007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4" name="AutoShape 2052"/>
          <p:cNvCxnSpPr>
            <a:cxnSpLocks noChangeShapeType="1"/>
            <a:stCxn id="15365" idx="3"/>
            <a:endCxn id="15363" idx="1"/>
          </p:cNvCxnSpPr>
          <p:nvPr/>
        </p:nvCxnSpPr>
        <p:spPr bwMode="auto">
          <a:xfrm>
            <a:off x="5410200" y="20304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5" name="AutoShape 2053"/>
          <p:cNvSpPr>
            <a:spLocks noChangeArrowheads="1"/>
          </p:cNvSpPr>
          <p:nvPr/>
        </p:nvSpPr>
        <p:spPr bwMode="auto">
          <a:xfrm>
            <a:off x="3562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6" name="AutoShape 2054"/>
          <p:cNvCxnSpPr>
            <a:cxnSpLocks noChangeShapeType="1"/>
            <a:stCxn id="15367" idx="3"/>
            <a:endCxn id="15365" idx="1"/>
          </p:cNvCxnSpPr>
          <p:nvPr/>
        </p:nvCxnSpPr>
        <p:spPr bwMode="auto">
          <a:xfrm>
            <a:off x="3124200" y="2030413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7" name="AutoShape 2055"/>
          <p:cNvSpPr>
            <a:spLocks noChangeArrowheads="1"/>
          </p:cNvSpPr>
          <p:nvPr/>
        </p:nvSpPr>
        <p:spPr bwMode="auto">
          <a:xfrm>
            <a:off x="1276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8" name="AutoShape 2056"/>
          <p:cNvSpPr>
            <a:spLocks noChangeArrowheads="1"/>
          </p:cNvSpPr>
          <p:nvPr/>
        </p:nvSpPr>
        <p:spPr bwMode="auto">
          <a:xfrm>
            <a:off x="3562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9" name="AutoShape 2057"/>
          <p:cNvSpPr>
            <a:spLocks noChangeArrowheads="1"/>
          </p:cNvSpPr>
          <p:nvPr/>
        </p:nvSpPr>
        <p:spPr bwMode="auto">
          <a:xfrm>
            <a:off x="60007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0" name="AutoShape 2058"/>
          <p:cNvCxnSpPr>
            <a:cxnSpLocks noChangeShapeType="1"/>
            <a:stCxn id="15371" idx="3"/>
            <a:endCxn id="15369" idx="1"/>
          </p:cNvCxnSpPr>
          <p:nvPr/>
        </p:nvCxnSpPr>
        <p:spPr bwMode="auto">
          <a:xfrm>
            <a:off x="5410200" y="37830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1" name="AutoShape 2059"/>
          <p:cNvSpPr>
            <a:spLocks noChangeArrowheads="1"/>
          </p:cNvSpPr>
          <p:nvPr/>
        </p:nvSpPr>
        <p:spPr bwMode="auto">
          <a:xfrm>
            <a:off x="3562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2" name="AutoShape 2060"/>
          <p:cNvCxnSpPr>
            <a:cxnSpLocks noChangeShapeType="1"/>
            <a:stCxn id="15363" idx="2"/>
            <a:endCxn id="15376" idx="0"/>
          </p:cNvCxnSpPr>
          <p:nvPr/>
        </p:nvCxnSpPr>
        <p:spPr bwMode="auto">
          <a:xfrm rot="5400000">
            <a:off x="4152900" y="544513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3" name="AutoShape 2061"/>
          <p:cNvCxnSpPr>
            <a:cxnSpLocks noChangeShapeType="1"/>
            <a:stCxn id="15369" idx="2"/>
            <a:endCxn id="15378" idx="0"/>
          </p:cNvCxnSpPr>
          <p:nvPr/>
        </p:nvCxnSpPr>
        <p:spPr bwMode="auto">
          <a:xfrm rot="5400000">
            <a:off x="4162425" y="2287588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5" name="AutoShape 2063"/>
          <p:cNvCxnSpPr>
            <a:cxnSpLocks noChangeShapeType="1"/>
          </p:cNvCxnSpPr>
          <p:nvPr/>
        </p:nvCxnSpPr>
        <p:spPr bwMode="auto">
          <a:xfrm>
            <a:off x="2990850" y="37639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6" name="AutoShape 2064"/>
          <p:cNvSpPr>
            <a:spLocks noChangeArrowheads="1"/>
          </p:cNvSpPr>
          <p:nvPr/>
        </p:nvSpPr>
        <p:spPr bwMode="auto">
          <a:xfrm>
            <a:off x="1276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(1.4)</a:t>
            </a:r>
          </a:p>
        </p:txBody>
      </p:sp>
      <p:cxnSp>
        <p:nvCxnSpPr>
          <p:cNvPr id="15377" name="AutoShape 2065"/>
          <p:cNvCxnSpPr>
            <a:cxnSpLocks noChangeShapeType="1"/>
          </p:cNvCxnSpPr>
          <p:nvPr/>
        </p:nvCxnSpPr>
        <p:spPr bwMode="auto">
          <a:xfrm>
            <a:off x="2990850" y="55165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8" name="AutoShape 2066"/>
          <p:cNvSpPr>
            <a:spLocks noChangeArrowheads="1"/>
          </p:cNvSpPr>
          <p:nvPr/>
        </p:nvSpPr>
        <p:spPr bwMode="auto">
          <a:xfrm>
            <a:off x="1276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PC-SU-130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35063"/>
            <a:ext cx="7288213" cy="4841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1095375" y="3867150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1019175" y="1895475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3028950" y="3448050"/>
            <a:ext cx="16764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1047750" y="5419725"/>
            <a:ext cx="8191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3" name="Rectangle 12"/>
          <p:cNvSpPr>
            <a:spLocks noChangeArrowheads="1"/>
          </p:cNvSpPr>
          <p:nvPr/>
        </p:nvSpPr>
        <p:spPr bwMode="auto">
          <a:xfrm>
            <a:off x="6010275" y="2762250"/>
            <a:ext cx="71437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4" name="Rectangle 13"/>
          <p:cNvSpPr>
            <a:spLocks noChangeArrowheads="1"/>
          </p:cNvSpPr>
          <p:nvPr/>
        </p:nvSpPr>
        <p:spPr bwMode="auto">
          <a:xfrm>
            <a:off x="5819775" y="3876675"/>
            <a:ext cx="12668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5" name="Rectangle 14"/>
          <p:cNvSpPr>
            <a:spLocks noChangeArrowheads="1"/>
          </p:cNvSpPr>
          <p:nvPr/>
        </p:nvSpPr>
        <p:spPr bwMode="auto">
          <a:xfrm>
            <a:off x="5114925" y="5229225"/>
            <a:ext cx="2847975" cy="4286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 of Pur/Mfg Code on Cost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PC-SU-140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33400" y="1114425"/>
            <a:ext cx="4048125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Item </a:t>
            </a:r>
            <a:r>
              <a:rPr lang="en-US" sz="1700" b="1" dirty="0">
                <a:latin typeface="+mj-lt"/>
              </a:rPr>
              <a:t>A: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M   or R</a:t>
            </a:r>
            <a:endParaRPr lang="en-US" sz="1700" dirty="0">
              <a:latin typeface="+mj-lt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019550" y="22574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4038600" y="24098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7415" name="Text Box 11"/>
          <p:cNvSpPr txBox="1">
            <a:spLocks noChangeArrowheads="1"/>
          </p:cNvSpPr>
          <p:nvPr/>
        </p:nvSpPr>
        <p:spPr bwMode="auto">
          <a:xfrm>
            <a:off x="3028950" y="4391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6" name="Text Box 12"/>
          <p:cNvSpPr txBox="1">
            <a:spLocks noChangeArrowheads="1"/>
          </p:cNvSpPr>
          <p:nvPr/>
        </p:nvSpPr>
        <p:spPr bwMode="auto">
          <a:xfrm>
            <a:off x="5105400" y="43910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7" name="Text Box 13"/>
          <p:cNvSpPr txBox="1">
            <a:spLocks noChangeArrowheads="1"/>
          </p:cNvSpPr>
          <p:nvPr/>
        </p:nvSpPr>
        <p:spPr bwMode="auto">
          <a:xfrm>
            <a:off x="2228850" y="4391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18" name="Text Box 14"/>
          <p:cNvSpPr txBox="1">
            <a:spLocks noChangeArrowheads="1"/>
          </p:cNvSpPr>
          <p:nvPr/>
        </p:nvSpPr>
        <p:spPr bwMode="auto">
          <a:xfrm>
            <a:off x="9906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9" name="Text Box 15"/>
          <p:cNvSpPr txBox="1">
            <a:spLocks noChangeArrowheads="1"/>
          </p:cNvSpPr>
          <p:nvPr/>
        </p:nvSpPr>
        <p:spPr bwMode="auto">
          <a:xfrm>
            <a:off x="19050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0" name="Text Box 16"/>
          <p:cNvSpPr txBox="1">
            <a:spLocks noChangeArrowheads="1"/>
          </p:cNvSpPr>
          <p:nvPr/>
        </p:nvSpPr>
        <p:spPr bwMode="auto">
          <a:xfrm>
            <a:off x="17716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1" name="Text Box 17"/>
          <p:cNvSpPr txBox="1">
            <a:spLocks noChangeArrowheads="1"/>
          </p:cNvSpPr>
          <p:nvPr/>
        </p:nvSpPr>
        <p:spPr bwMode="auto">
          <a:xfrm>
            <a:off x="24765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2" name="Text Box 18"/>
          <p:cNvSpPr txBox="1">
            <a:spLocks noChangeArrowheads="1"/>
          </p:cNvSpPr>
          <p:nvPr/>
        </p:nvSpPr>
        <p:spPr bwMode="auto">
          <a:xfrm>
            <a:off x="131445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23" name="Text Box 19"/>
          <p:cNvSpPr txBox="1">
            <a:spLocks noChangeArrowheads="1"/>
          </p:cNvSpPr>
          <p:nvPr/>
        </p:nvSpPr>
        <p:spPr bwMode="auto">
          <a:xfrm>
            <a:off x="207168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24" name="Text Box 20"/>
          <p:cNvSpPr txBox="1">
            <a:spLocks noChangeArrowheads="1"/>
          </p:cNvSpPr>
          <p:nvPr/>
        </p:nvSpPr>
        <p:spPr bwMode="auto">
          <a:xfrm>
            <a:off x="271462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25" name="Line 21"/>
          <p:cNvSpPr>
            <a:spLocks noChangeShapeType="1"/>
          </p:cNvSpPr>
          <p:nvPr/>
        </p:nvSpPr>
        <p:spPr bwMode="auto">
          <a:xfrm>
            <a:off x="60007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26" name="Text Box 22"/>
          <p:cNvSpPr txBox="1">
            <a:spLocks noChangeArrowheads="1"/>
          </p:cNvSpPr>
          <p:nvPr/>
        </p:nvSpPr>
        <p:spPr bwMode="auto">
          <a:xfrm>
            <a:off x="5355771" y="1114425"/>
            <a:ext cx="3683454" cy="35393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Item </a:t>
            </a:r>
            <a:r>
              <a:rPr lang="en-US" sz="1700" b="1" dirty="0">
                <a:latin typeface="+mj-lt"/>
              </a:rPr>
              <a:t>A: 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P   or D</a:t>
            </a:r>
            <a:endParaRPr lang="en-US" sz="1700" dirty="0">
              <a:latin typeface="+mj-lt"/>
            </a:endParaRPr>
          </a:p>
        </p:txBody>
      </p:sp>
      <p:sp>
        <p:nvSpPr>
          <p:cNvPr id="17427" name="Text Box 23"/>
          <p:cNvSpPr txBox="1">
            <a:spLocks noChangeArrowheads="1"/>
          </p:cNvSpPr>
          <p:nvPr/>
        </p:nvSpPr>
        <p:spPr bwMode="auto">
          <a:xfrm>
            <a:off x="60388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8" name="Text Box 24"/>
          <p:cNvSpPr txBox="1">
            <a:spLocks noChangeArrowheads="1"/>
          </p:cNvSpPr>
          <p:nvPr/>
        </p:nvSpPr>
        <p:spPr bwMode="auto">
          <a:xfrm>
            <a:off x="523875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9" name="Text Box 25"/>
          <p:cNvSpPr txBox="1">
            <a:spLocks noChangeArrowheads="1"/>
          </p:cNvSpPr>
          <p:nvPr/>
        </p:nvSpPr>
        <p:spPr bwMode="auto">
          <a:xfrm>
            <a:off x="68199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0" name="Text Box 26"/>
          <p:cNvSpPr txBox="1">
            <a:spLocks noChangeArrowheads="1"/>
          </p:cNvSpPr>
          <p:nvPr/>
        </p:nvSpPr>
        <p:spPr bwMode="auto">
          <a:xfrm>
            <a:off x="75247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1" name="Text Box 27"/>
          <p:cNvSpPr txBox="1">
            <a:spLocks noChangeArrowheads="1"/>
          </p:cNvSpPr>
          <p:nvPr/>
        </p:nvSpPr>
        <p:spPr bwMode="auto">
          <a:xfrm>
            <a:off x="636270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32" name="Text Box 28"/>
          <p:cNvSpPr txBox="1">
            <a:spLocks noChangeArrowheads="1"/>
          </p:cNvSpPr>
          <p:nvPr/>
        </p:nvSpPr>
        <p:spPr bwMode="auto">
          <a:xfrm>
            <a:off x="711993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33" name="Text Box 29"/>
          <p:cNvSpPr txBox="1">
            <a:spLocks noChangeArrowheads="1"/>
          </p:cNvSpPr>
          <p:nvPr/>
        </p:nvSpPr>
        <p:spPr bwMode="auto">
          <a:xfrm>
            <a:off x="776287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34" name="Line 30"/>
          <p:cNvSpPr>
            <a:spLocks noChangeShapeType="1"/>
          </p:cNvSpPr>
          <p:nvPr/>
        </p:nvSpPr>
        <p:spPr bwMode="auto">
          <a:xfrm>
            <a:off x="564832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5" name="Rectangle 31"/>
          <p:cNvSpPr>
            <a:spLocks noChangeArrowheads="1"/>
          </p:cNvSpPr>
          <p:nvPr/>
        </p:nvSpPr>
        <p:spPr bwMode="auto">
          <a:xfrm>
            <a:off x="19621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6" name="Rectangle 32"/>
          <p:cNvSpPr>
            <a:spLocks noChangeArrowheads="1"/>
          </p:cNvSpPr>
          <p:nvPr/>
        </p:nvSpPr>
        <p:spPr bwMode="auto">
          <a:xfrm>
            <a:off x="69913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7" name="Rectangle 33"/>
          <p:cNvSpPr>
            <a:spLocks noChangeArrowheads="1"/>
          </p:cNvSpPr>
          <p:nvPr/>
        </p:nvSpPr>
        <p:spPr bwMode="auto">
          <a:xfrm>
            <a:off x="552450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8" name="Text Box 34"/>
          <p:cNvSpPr txBox="1">
            <a:spLocks noChangeArrowheads="1"/>
          </p:cNvSpPr>
          <p:nvPr/>
        </p:nvSpPr>
        <p:spPr bwMode="auto">
          <a:xfrm>
            <a:off x="178130" y="3651299"/>
            <a:ext cx="1745920" cy="12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tabLst>
                <a:tab pos="112713" algn="l"/>
              </a:tabLst>
            </a:pPr>
            <a:r>
              <a:rPr lang="en-US" sz="1500" b="1" dirty="0" smtClean="0">
                <a:latin typeface="+mj-lt"/>
              </a:rPr>
              <a:t>Costs for component B and C are </a:t>
            </a:r>
            <a:r>
              <a:rPr lang="en-US" sz="1500" b="1" dirty="0">
                <a:latin typeface="+mj-lt"/>
              </a:rPr>
              <a:t>rolled up </a:t>
            </a:r>
            <a:r>
              <a:rPr lang="en-US" sz="1500" b="1" dirty="0" smtClean="0">
                <a:latin typeface="+mj-lt"/>
              </a:rPr>
              <a:t> to </a:t>
            </a:r>
            <a:r>
              <a:rPr lang="en-US" sz="1500" b="1" dirty="0">
                <a:latin typeface="+mj-lt"/>
              </a:rPr>
              <a:t>A’s </a:t>
            </a:r>
            <a:r>
              <a:rPr lang="en-US" sz="1500" b="1" dirty="0" smtClean="0">
                <a:latin typeface="+mj-lt"/>
              </a:rPr>
              <a:t>lower-level  </a:t>
            </a:r>
            <a:r>
              <a:rPr lang="en-US" sz="1500" b="1" dirty="0">
                <a:latin typeface="+mj-lt"/>
              </a:rPr>
              <a:t>cost</a:t>
            </a:r>
          </a:p>
        </p:txBody>
      </p:sp>
      <p:sp>
        <p:nvSpPr>
          <p:cNvPr id="17439" name="Rectangle 35"/>
          <p:cNvSpPr>
            <a:spLocks noChangeArrowheads="1"/>
          </p:cNvSpPr>
          <p:nvPr/>
        </p:nvSpPr>
        <p:spPr bwMode="auto">
          <a:xfrm>
            <a:off x="47625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0" name="Text Box 36"/>
          <p:cNvSpPr txBox="1">
            <a:spLocks noChangeArrowheads="1"/>
          </p:cNvSpPr>
          <p:nvPr/>
        </p:nvSpPr>
        <p:spPr bwMode="auto">
          <a:xfrm>
            <a:off x="6898574" y="3646594"/>
            <a:ext cx="1924050" cy="2400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tabLst>
                <a:tab pos="112713" algn="l"/>
              </a:tabLst>
            </a:pPr>
            <a:r>
              <a:rPr lang="en-US" sz="1500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Costs for components</a:t>
            </a:r>
            <a:r>
              <a:rPr lang="en-US" sz="1500" dirty="0" smtClean="0">
                <a:latin typeface="+mj-lt"/>
              </a:rPr>
              <a:t> </a:t>
            </a:r>
            <a:r>
              <a:rPr lang="en-US" sz="1500" b="1" dirty="0">
                <a:latin typeface="+mj-lt"/>
              </a:rPr>
              <a:t>B </a:t>
            </a:r>
            <a:r>
              <a:rPr lang="en-US" sz="1500" b="1" dirty="0" smtClean="0">
                <a:latin typeface="+mj-lt"/>
              </a:rPr>
              <a:t>and </a:t>
            </a:r>
            <a:r>
              <a:rPr lang="en-US" sz="1500" b="1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C are </a:t>
            </a:r>
            <a:r>
              <a:rPr lang="en-US" sz="1500" b="1" u="sng" dirty="0" smtClean="0">
                <a:latin typeface="+mj-lt"/>
              </a:rPr>
              <a:t>not</a:t>
            </a:r>
            <a:r>
              <a:rPr lang="en-US" sz="1500" b="1" dirty="0">
                <a:latin typeface="+mj-lt"/>
              </a:rPr>
              <a:t> </a:t>
            </a:r>
            <a:r>
              <a:rPr lang="en-US" sz="1500" b="1" dirty="0" smtClean="0">
                <a:latin typeface="+mj-lt"/>
              </a:rPr>
              <a:t>rolled </a:t>
            </a:r>
            <a:r>
              <a:rPr lang="en-US" sz="1500" b="1" dirty="0">
                <a:latin typeface="+mj-lt"/>
              </a:rPr>
              <a:t>up to A’s </a:t>
            </a:r>
            <a:r>
              <a:rPr lang="en-US" sz="1500" b="1" dirty="0" smtClean="0">
                <a:latin typeface="+mj-lt"/>
              </a:rPr>
              <a:t>lower-level </a:t>
            </a:r>
            <a:r>
              <a:rPr lang="en-US" sz="1500" b="1" dirty="0">
                <a:latin typeface="+mj-lt"/>
              </a:rPr>
              <a:t>cost</a:t>
            </a:r>
            <a:br>
              <a:rPr lang="en-US" sz="1500" b="1" dirty="0">
                <a:latin typeface="+mj-lt"/>
              </a:rPr>
            </a:br>
            <a:endParaRPr lang="en-US" sz="1500" b="1" dirty="0">
              <a:latin typeface="+mj-lt"/>
            </a:endParaRPr>
          </a:p>
          <a:p>
            <a:pPr algn="l" eaLnBrk="0" hangingPunct="0">
              <a:tabLst>
                <a:tab pos="112713" algn="l"/>
              </a:tabLst>
            </a:pPr>
            <a:r>
              <a:rPr lang="en-US" sz="1500" b="1" dirty="0" smtClean="0">
                <a:latin typeface="+mj-lt"/>
              </a:rPr>
              <a:t>Parent </a:t>
            </a:r>
            <a:r>
              <a:rPr lang="en-US" sz="1500" b="1" dirty="0">
                <a:latin typeface="+mj-lt"/>
              </a:rPr>
              <a:t>item A’s </a:t>
            </a:r>
            <a:r>
              <a:rPr lang="en-US" sz="1500" b="1" dirty="0" smtClean="0">
                <a:latin typeface="+mj-lt"/>
              </a:rPr>
              <a:t>this-level labor and burden costs  are </a:t>
            </a:r>
            <a:r>
              <a:rPr lang="en-US" sz="1500" b="1" u="sng" dirty="0" smtClean="0">
                <a:latin typeface="+mj-lt"/>
              </a:rPr>
              <a:t>zeroed out</a:t>
            </a:r>
            <a:endParaRPr lang="en-US" sz="1500" b="1" dirty="0">
              <a:latin typeface="+mj-lt"/>
            </a:endParaRPr>
          </a:p>
        </p:txBody>
      </p:sp>
      <p:sp>
        <p:nvSpPr>
          <p:cNvPr id="17441" name="Rectangle 37"/>
          <p:cNvSpPr>
            <a:spLocks noChangeArrowheads="1"/>
          </p:cNvSpPr>
          <p:nvPr/>
        </p:nvSpPr>
        <p:spPr bwMode="auto">
          <a:xfrm>
            <a:off x="2286000" y="406717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2" name="Rectangle 38"/>
          <p:cNvSpPr>
            <a:spLocks noChangeArrowheads="1"/>
          </p:cNvSpPr>
          <p:nvPr/>
        </p:nvSpPr>
        <p:spPr bwMode="auto">
          <a:xfrm>
            <a:off x="300990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3" name="Rectangle 39"/>
          <p:cNvSpPr>
            <a:spLocks noChangeArrowheads="1"/>
          </p:cNvSpPr>
          <p:nvPr/>
        </p:nvSpPr>
        <p:spPr bwMode="auto">
          <a:xfrm>
            <a:off x="508635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4" name="Text Box 40"/>
          <p:cNvSpPr txBox="1">
            <a:spLocks noChangeArrowheads="1"/>
          </p:cNvSpPr>
          <p:nvPr/>
        </p:nvSpPr>
        <p:spPr bwMode="auto">
          <a:xfrm>
            <a:off x="299085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7445" name="Text Box 41"/>
          <p:cNvSpPr txBox="1">
            <a:spLocks noChangeArrowheads="1"/>
          </p:cNvSpPr>
          <p:nvPr/>
        </p:nvSpPr>
        <p:spPr bwMode="auto">
          <a:xfrm>
            <a:off x="506730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17446" name="AutoShape 42"/>
          <p:cNvCxnSpPr>
            <a:cxnSpLocks noChangeShapeType="1"/>
            <a:stCxn id="17441" idx="1"/>
            <a:endCxn id="17435" idx="2"/>
          </p:cNvCxnSpPr>
          <p:nvPr/>
        </p:nvCxnSpPr>
        <p:spPr bwMode="auto">
          <a:xfrm rot="10800000" flipH="1">
            <a:off x="2266950" y="3209925"/>
            <a:ext cx="38100" cy="1695450"/>
          </a:xfrm>
          <a:prstGeom prst="bentConnector4">
            <a:avLst>
              <a:gd name="adj1" fmla="val -550000"/>
              <a:gd name="adj2" fmla="val 7528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7447" name="Oval 43"/>
          <p:cNvSpPr>
            <a:spLocks noChangeArrowheads="1"/>
          </p:cNvSpPr>
          <p:nvPr/>
        </p:nvSpPr>
        <p:spPr bwMode="auto">
          <a:xfrm>
            <a:off x="3081025" y="109537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8" name="Oval 44"/>
          <p:cNvSpPr>
            <a:spLocks noChangeArrowheads="1"/>
          </p:cNvSpPr>
          <p:nvPr/>
        </p:nvSpPr>
        <p:spPr bwMode="auto">
          <a:xfrm>
            <a:off x="7962900" y="110007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9" name="Text Box 46"/>
          <p:cNvSpPr txBox="1">
            <a:spLocks noChangeArrowheads="1"/>
          </p:cNvSpPr>
          <p:nvPr/>
        </p:nvSpPr>
        <p:spPr bwMode="auto">
          <a:xfrm>
            <a:off x="361950" y="49434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* After Routing and 	Product Structure 	Cost Roll-Ups</a:t>
            </a:r>
          </a:p>
        </p:txBody>
      </p:sp>
      <p:sp>
        <p:nvSpPr>
          <p:cNvPr id="17450" name="Text Box 47"/>
          <p:cNvSpPr txBox="1">
            <a:spLocks noChangeArrowheads="1"/>
          </p:cNvSpPr>
          <p:nvPr/>
        </p:nvSpPr>
        <p:spPr bwMode="auto">
          <a:xfrm>
            <a:off x="4087813" y="183832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17451" name="Line 48"/>
          <p:cNvSpPr>
            <a:spLocks noChangeShapeType="1"/>
          </p:cNvSpPr>
          <p:nvPr/>
        </p:nvSpPr>
        <p:spPr bwMode="auto">
          <a:xfrm>
            <a:off x="47180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2" name="Line 49"/>
          <p:cNvSpPr>
            <a:spLocks noChangeShapeType="1"/>
          </p:cNvSpPr>
          <p:nvPr/>
        </p:nvSpPr>
        <p:spPr bwMode="auto">
          <a:xfrm flipH="1">
            <a:off x="40195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3" name="Text Box 50"/>
          <p:cNvSpPr txBox="1">
            <a:spLocks noChangeArrowheads="1"/>
          </p:cNvSpPr>
          <p:nvPr/>
        </p:nvSpPr>
        <p:spPr bwMode="auto">
          <a:xfrm>
            <a:off x="477838" y="5610225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 dirty="0">
                <a:latin typeface="+mj-lt"/>
              </a:rPr>
              <a:t>M = Manufactured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P = Purchased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TL = This Level; LL = Lower Level</a:t>
            </a:r>
          </a:p>
        </p:txBody>
      </p:sp>
      <p:cxnSp>
        <p:nvCxnSpPr>
          <p:cNvPr id="17454" name="AutoShape 51"/>
          <p:cNvCxnSpPr>
            <a:cxnSpLocks noChangeShapeType="1"/>
            <a:stCxn id="17442" idx="0"/>
            <a:endCxn id="17413" idx="2"/>
          </p:cNvCxnSpPr>
          <p:nvPr/>
        </p:nvCxnSpPr>
        <p:spPr bwMode="auto">
          <a:xfrm rot="16200000">
            <a:off x="3771900" y="28098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7455" name="AutoShape 52"/>
          <p:cNvCxnSpPr>
            <a:cxnSpLocks noChangeShapeType="1"/>
            <a:stCxn id="17443" idx="0"/>
            <a:endCxn id="17413" idx="2"/>
          </p:cNvCxnSpPr>
          <p:nvPr/>
        </p:nvCxnSpPr>
        <p:spPr bwMode="auto">
          <a:xfrm rot="5400000" flipH="1">
            <a:off x="4810125" y="2781300"/>
            <a:ext cx="514350" cy="1066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18435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Phantom Field Setting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PC-SU-150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4005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600450" y="13525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18160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8864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24400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81638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24575" y="10334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4010025" y="13382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5372100" y="9906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429000" y="508635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72390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6438900" y="34861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7410450" y="35052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4381500" y="50863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4480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2647950" y="35242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2291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49339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3771900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4529138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5172075" y="32051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3057525" y="35099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486150" y="3162300"/>
            <a:ext cx="22860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44577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7421" name="Rectangle 29"/>
          <p:cNvSpPr>
            <a:spLocks noChangeArrowheads="1"/>
          </p:cNvSpPr>
          <p:nvPr/>
        </p:nvSpPr>
        <p:spPr bwMode="auto">
          <a:xfrm>
            <a:off x="3105150" y="1238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2876550" y="12382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7423" name="Rectangle 31"/>
          <p:cNvSpPr>
            <a:spLocks noChangeArrowheads="1"/>
          </p:cNvSpPr>
          <p:nvPr/>
        </p:nvSpPr>
        <p:spPr bwMode="auto">
          <a:xfrm>
            <a:off x="219075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196215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7425" name="Rectangle 33"/>
          <p:cNvSpPr>
            <a:spLocks noChangeArrowheads="1"/>
          </p:cNvSpPr>
          <p:nvPr/>
        </p:nvSpPr>
        <p:spPr bwMode="auto">
          <a:xfrm>
            <a:off x="613410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590550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87427" name="Rectangle 35"/>
          <p:cNvSpPr>
            <a:spLocks noChangeArrowheads="1"/>
          </p:cNvSpPr>
          <p:nvPr/>
        </p:nvSpPr>
        <p:spPr bwMode="auto">
          <a:xfrm>
            <a:off x="2190750" y="51054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1962150" y="51054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cxnSp>
        <p:nvCxnSpPr>
          <p:cNvPr id="19493" name="AutoShape 37"/>
          <p:cNvCxnSpPr>
            <a:cxnSpLocks noChangeShapeType="1"/>
            <a:stCxn id="19473" idx="0"/>
            <a:endCxn id="19468" idx="2"/>
          </p:cNvCxnSpPr>
          <p:nvPr/>
        </p:nvCxnSpPr>
        <p:spPr bwMode="auto">
          <a:xfrm rot="5400000" flipH="1">
            <a:off x="6353175" y="2085975"/>
            <a:ext cx="762000" cy="2038350"/>
          </a:xfrm>
          <a:prstGeom prst="bentConnector3">
            <a:avLst>
              <a:gd name="adj1" fmla="val 725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9494" name="AutoShape 38"/>
          <p:cNvCxnSpPr>
            <a:cxnSpLocks noChangeShapeType="1"/>
            <a:stCxn id="19483" idx="0"/>
            <a:endCxn id="19468" idx="2"/>
          </p:cNvCxnSpPr>
          <p:nvPr/>
        </p:nvCxnSpPr>
        <p:spPr bwMode="auto">
          <a:xfrm rot="16200000">
            <a:off x="4962525" y="2390775"/>
            <a:ext cx="419100" cy="10858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43815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9496" name="AutoShape 40"/>
          <p:cNvCxnSpPr>
            <a:cxnSpLocks noChangeShapeType="1"/>
            <a:stCxn id="19474" idx="0"/>
            <a:endCxn id="19495" idx="2"/>
          </p:cNvCxnSpPr>
          <p:nvPr/>
        </p:nvCxnSpPr>
        <p:spPr bwMode="auto">
          <a:xfrm flipV="1">
            <a:off x="4724400" y="4876800"/>
            <a:ext cx="0" cy="1905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19497" name="Rectangle 46"/>
          <p:cNvSpPr>
            <a:spLocks noChangeArrowheads="1"/>
          </p:cNvSpPr>
          <p:nvPr/>
        </p:nvSpPr>
        <p:spPr bwMode="auto">
          <a:xfrm>
            <a:off x="690563" y="2254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98" name="Text Box 47"/>
          <p:cNvSpPr txBox="1">
            <a:spLocks noChangeArrowheads="1"/>
          </p:cNvSpPr>
          <p:nvPr/>
        </p:nvSpPr>
        <p:spPr bwMode="auto">
          <a:xfrm>
            <a:off x="566738" y="22748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499" name="Rectangle 48"/>
          <p:cNvSpPr>
            <a:spLocks noChangeArrowheads="1"/>
          </p:cNvSpPr>
          <p:nvPr/>
        </p:nvSpPr>
        <p:spPr bwMode="auto">
          <a:xfrm>
            <a:off x="1814513" y="2263775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0" name="Text Box 49"/>
          <p:cNvSpPr txBox="1">
            <a:spLocks noChangeArrowheads="1"/>
          </p:cNvSpPr>
          <p:nvPr/>
        </p:nvSpPr>
        <p:spPr bwMode="auto">
          <a:xfrm>
            <a:off x="1689100" y="226536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9501" name="Rectangle 50"/>
          <p:cNvSpPr>
            <a:spLocks noChangeArrowheads="1"/>
          </p:cNvSpPr>
          <p:nvPr/>
        </p:nvSpPr>
        <p:spPr bwMode="auto">
          <a:xfrm>
            <a:off x="647700" y="29606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2" name="Text Box 51"/>
          <p:cNvSpPr txBox="1">
            <a:spLocks noChangeArrowheads="1"/>
          </p:cNvSpPr>
          <p:nvPr/>
        </p:nvSpPr>
        <p:spPr bwMode="auto">
          <a:xfrm>
            <a:off x="571500" y="2960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19503" name="Rectangle 52"/>
          <p:cNvSpPr>
            <a:spLocks noChangeArrowheads="1"/>
          </p:cNvSpPr>
          <p:nvPr/>
        </p:nvSpPr>
        <p:spPr bwMode="auto">
          <a:xfrm>
            <a:off x="1252538" y="1333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4" name="Text Box 53"/>
          <p:cNvSpPr txBox="1">
            <a:spLocks noChangeArrowheads="1"/>
          </p:cNvSpPr>
          <p:nvPr/>
        </p:nvSpPr>
        <p:spPr bwMode="auto">
          <a:xfrm>
            <a:off x="1166813" y="13335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505" name="Text Box 54"/>
          <p:cNvSpPr txBox="1">
            <a:spLocks noChangeArrowheads="1"/>
          </p:cNvSpPr>
          <p:nvPr/>
        </p:nvSpPr>
        <p:spPr bwMode="auto">
          <a:xfrm>
            <a:off x="6877050" y="1219200"/>
            <a:ext cx="17526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*Components B &amp; C’s total costs are rolled up to parent item A’s LL costs</a:t>
            </a:r>
          </a:p>
        </p:txBody>
      </p:sp>
      <p:sp>
        <p:nvSpPr>
          <p:cNvPr id="19506" name="Text Box 55"/>
          <p:cNvSpPr txBox="1">
            <a:spLocks noChangeArrowheads="1"/>
          </p:cNvSpPr>
          <p:nvPr/>
        </p:nvSpPr>
        <p:spPr bwMode="auto">
          <a:xfrm>
            <a:off x="5200650" y="4991100"/>
            <a:ext cx="21145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19507" name="Text Box 56"/>
          <p:cNvSpPr txBox="1">
            <a:spLocks noChangeArrowheads="1"/>
          </p:cNvSpPr>
          <p:nvPr/>
        </p:nvSpPr>
        <p:spPr bwMode="auto">
          <a:xfrm>
            <a:off x="2124075" y="38481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19508" name="Oval 57"/>
          <p:cNvSpPr>
            <a:spLocks noChangeArrowheads="1"/>
          </p:cNvSpPr>
          <p:nvPr/>
        </p:nvSpPr>
        <p:spPr bwMode="auto">
          <a:xfrm>
            <a:off x="2343150" y="38576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9509" name="Group 59"/>
          <p:cNvGrpSpPr>
            <a:grpSpLocks/>
          </p:cNvGrpSpPr>
          <p:nvPr/>
        </p:nvGrpSpPr>
        <p:grpSpPr bwMode="auto">
          <a:xfrm>
            <a:off x="6076950" y="3848100"/>
            <a:ext cx="762000" cy="369888"/>
            <a:chOff x="600" y="2640"/>
            <a:chExt cx="480" cy="233"/>
          </a:xfrm>
        </p:grpSpPr>
        <p:sp>
          <p:nvSpPr>
            <p:cNvPr id="19520" name="Text Box 60"/>
            <p:cNvSpPr txBox="1">
              <a:spLocks noChangeArrowheads="1"/>
            </p:cNvSpPr>
            <p:nvPr/>
          </p:nvSpPr>
          <p:spPr bwMode="auto">
            <a:xfrm>
              <a:off x="600" y="2640"/>
              <a:ext cx="48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P</a:t>
              </a:r>
              <a:endParaRPr lang="en-US" sz="2300">
                <a:latin typeface="+mj-lt"/>
              </a:endParaRPr>
            </a:p>
          </p:txBody>
        </p:sp>
        <p:sp>
          <p:nvSpPr>
            <p:cNvPr id="19521" name="Oval 61"/>
            <p:cNvSpPr>
              <a:spLocks noChangeArrowheads="1"/>
            </p:cNvSpPr>
            <p:nvPr/>
          </p:nvSpPr>
          <p:spPr bwMode="auto">
            <a:xfrm>
              <a:off x="726" y="2646"/>
              <a:ext cx="204" cy="204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510" name="Text Box 63"/>
          <p:cNvSpPr txBox="1">
            <a:spLocks noChangeArrowheads="1"/>
          </p:cNvSpPr>
          <p:nvPr/>
        </p:nvSpPr>
        <p:spPr bwMode="auto">
          <a:xfrm>
            <a:off x="2095500" y="5638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19511" name="Oval 64"/>
          <p:cNvSpPr>
            <a:spLocks noChangeArrowheads="1"/>
          </p:cNvSpPr>
          <p:nvPr/>
        </p:nvSpPr>
        <p:spPr bwMode="auto">
          <a:xfrm>
            <a:off x="2295525" y="5648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2" name="Text Box 66"/>
          <p:cNvSpPr txBox="1">
            <a:spLocks noChangeArrowheads="1"/>
          </p:cNvSpPr>
          <p:nvPr/>
        </p:nvSpPr>
        <p:spPr bwMode="auto">
          <a:xfrm>
            <a:off x="3028950" y="17335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M</a:t>
            </a:r>
            <a:endParaRPr lang="en-US" sz="2300" dirty="0">
              <a:latin typeface="+mj-lt"/>
            </a:endParaRPr>
          </a:p>
        </p:txBody>
      </p:sp>
      <p:sp>
        <p:nvSpPr>
          <p:cNvPr id="19513" name="Oval 67"/>
          <p:cNvSpPr>
            <a:spLocks noChangeArrowheads="1"/>
          </p:cNvSpPr>
          <p:nvPr/>
        </p:nvSpPr>
        <p:spPr bwMode="auto">
          <a:xfrm>
            <a:off x="3248025" y="17430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4" name="Text Box 69"/>
          <p:cNvSpPr txBox="1">
            <a:spLocks noChangeArrowheads="1"/>
          </p:cNvSpPr>
          <p:nvPr/>
        </p:nvSpPr>
        <p:spPr bwMode="auto">
          <a:xfrm>
            <a:off x="361950" y="49911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19515" name="Text Box 71"/>
          <p:cNvSpPr txBox="1">
            <a:spLocks noChangeArrowheads="1"/>
          </p:cNvSpPr>
          <p:nvPr/>
        </p:nvSpPr>
        <p:spPr bwMode="auto">
          <a:xfrm>
            <a:off x="477838" y="56578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19516" name="Text Box 72"/>
          <p:cNvSpPr txBox="1">
            <a:spLocks noChangeArrowheads="1"/>
          </p:cNvSpPr>
          <p:nvPr/>
        </p:nvSpPr>
        <p:spPr bwMode="auto">
          <a:xfrm>
            <a:off x="296615" y="735013"/>
            <a:ext cx="3272042" cy="461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800" b="1" dirty="0">
                <a:solidFill>
                  <a:srgbClr val="5A87C6"/>
                </a:solidFill>
                <a:latin typeface="+mj-lt"/>
              </a:rPr>
              <a:t>Item B’s Phantom </a:t>
            </a:r>
            <a:r>
              <a:rPr lang="en-US" sz="1800" b="1" dirty="0" smtClean="0">
                <a:solidFill>
                  <a:srgbClr val="5A87C6"/>
                </a:solidFill>
                <a:latin typeface="+mj-lt"/>
              </a:rPr>
              <a:t>Field </a:t>
            </a:r>
            <a:r>
              <a:rPr lang="en-US" sz="1800" b="1" dirty="0">
                <a:solidFill>
                  <a:srgbClr val="5A87C6"/>
                </a:solidFill>
                <a:latin typeface="+mj-lt"/>
              </a:rPr>
              <a:t>= No</a:t>
            </a:r>
          </a:p>
        </p:txBody>
      </p:sp>
      <p:cxnSp>
        <p:nvCxnSpPr>
          <p:cNvPr id="19517" name="AutoShape 73"/>
          <p:cNvCxnSpPr>
            <a:cxnSpLocks noChangeShapeType="1"/>
            <a:stCxn id="19498" idx="0"/>
            <a:endCxn id="19504" idx="2"/>
          </p:cNvCxnSpPr>
          <p:nvPr/>
        </p:nvCxnSpPr>
        <p:spPr bwMode="auto">
          <a:xfrm rot="16200000">
            <a:off x="1027907" y="1732756"/>
            <a:ext cx="484188" cy="600075"/>
          </a:xfrm>
          <a:prstGeom prst="bentConnector3">
            <a:avLst>
              <a:gd name="adj1" fmla="val 4786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8" name="AutoShape 74"/>
          <p:cNvCxnSpPr>
            <a:cxnSpLocks noChangeShapeType="1"/>
          </p:cNvCxnSpPr>
          <p:nvPr/>
        </p:nvCxnSpPr>
        <p:spPr bwMode="auto">
          <a:xfrm rot="5400000" flipH="1">
            <a:off x="1593850" y="1766888"/>
            <a:ext cx="474663" cy="522287"/>
          </a:xfrm>
          <a:prstGeom prst="bentConnector3">
            <a:avLst>
              <a:gd name="adj1" fmla="val 46819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9" name="AutoShape 75"/>
          <p:cNvCxnSpPr>
            <a:cxnSpLocks noChangeShapeType="1"/>
            <a:stCxn id="19498" idx="2"/>
            <a:endCxn id="19502" idx="0"/>
          </p:cNvCxnSpPr>
          <p:nvPr/>
        </p:nvCxnSpPr>
        <p:spPr bwMode="auto">
          <a:xfrm rot="16200000" flipH="1">
            <a:off x="858044" y="2844007"/>
            <a:ext cx="228600" cy="47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Phantom Field Setting*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PC-SU-160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4005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600450" y="12763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518160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8864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724400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5481638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6124575" y="9572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>
            <a:off x="4010025" y="12620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5372100" y="9144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auto">
          <a:xfrm>
            <a:off x="3495675" y="5000625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72390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6438900" y="34099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96" name="Rectangle 17"/>
          <p:cNvSpPr>
            <a:spLocks noChangeArrowheads="1"/>
          </p:cNvSpPr>
          <p:nvPr/>
        </p:nvSpPr>
        <p:spPr bwMode="auto">
          <a:xfrm>
            <a:off x="7410450" y="34290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7" name="Rectangle 18"/>
          <p:cNvSpPr>
            <a:spLocks noChangeArrowheads="1"/>
          </p:cNvSpPr>
          <p:nvPr/>
        </p:nvSpPr>
        <p:spPr bwMode="auto">
          <a:xfrm>
            <a:off x="4381500" y="50101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34480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9" name="Text Box 20"/>
          <p:cNvSpPr txBox="1">
            <a:spLocks noChangeArrowheads="1"/>
          </p:cNvSpPr>
          <p:nvPr/>
        </p:nvSpPr>
        <p:spPr bwMode="auto">
          <a:xfrm>
            <a:off x="2647950" y="34480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42291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49339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2" name="Text Box 23"/>
          <p:cNvSpPr txBox="1">
            <a:spLocks noChangeArrowheads="1"/>
          </p:cNvSpPr>
          <p:nvPr/>
        </p:nvSpPr>
        <p:spPr bwMode="auto">
          <a:xfrm>
            <a:off x="3771900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503" name="Text Box 24"/>
          <p:cNvSpPr txBox="1">
            <a:spLocks noChangeArrowheads="1"/>
          </p:cNvSpPr>
          <p:nvPr/>
        </p:nvSpPr>
        <p:spPr bwMode="auto">
          <a:xfrm>
            <a:off x="4529138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5172075" y="31289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505" name="Line 26"/>
          <p:cNvSpPr>
            <a:spLocks noChangeShapeType="1"/>
          </p:cNvSpPr>
          <p:nvPr/>
        </p:nvSpPr>
        <p:spPr bwMode="auto">
          <a:xfrm>
            <a:off x="3057525" y="34337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06" name="Rectangle 27"/>
          <p:cNvSpPr>
            <a:spLocks noChangeArrowheads="1"/>
          </p:cNvSpPr>
          <p:nvPr/>
        </p:nvSpPr>
        <p:spPr bwMode="auto">
          <a:xfrm>
            <a:off x="4457700" y="30861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8444" name="Rectangle 28"/>
          <p:cNvSpPr>
            <a:spLocks noChangeArrowheads="1"/>
          </p:cNvSpPr>
          <p:nvPr/>
        </p:nvSpPr>
        <p:spPr bwMode="auto">
          <a:xfrm>
            <a:off x="3105150" y="11620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08" name="Text Box 29"/>
          <p:cNvSpPr txBox="1">
            <a:spLocks noChangeArrowheads="1"/>
          </p:cNvSpPr>
          <p:nvPr/>
        </p:nvSpPr>
        <p:spPr bwMode="auto">
          <a:xfrm>
            <a:off x="2876550" y="11620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8446" name="Rectangle 30"/>
          <p:cNvSpPr>
            <a:spLocks noChangeArrowheads="1"/>
          </p:cNvSpPr>
          <p:nvPr/>
        </p:nvSpPr>
        <p:spPr bwMode="auto">
          <a:xfrm>
            <a:off x="219075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0" name="Text Box 31"/>
          <p:cNvSpPr txBox="1">
            <a:spLocks noChangeArrowheads="1"/>
          </p:cNvSpPr>
          <p:nvPr/>
        </p:nvSpPr>
        <p:spPr bwMode="auto">
          <a:xfrm>
            <a:off x="196215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8448" name="Rectangle 32"/>
          <p:cNvSpPr>
            <a:spLocks noChangeArrowheads="1"/>
          </p:cNvSpPr>
          <p:nvPr/>
        </p:nvSpPr>
        <p:spPr bwMode="auto">
          <a:xfrm>
            <a:off x="613410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2" name="Text Box 33"/>
          <p:cNvSpPr txBox="1">
            <a:spLocks noChangeArrowheads="1"/>
          </p:cNvSpPr>
          <p:nvPr/>
        </p:nvSpPr>
        <p:spPr bwMode="auto">
          <a:xfrm>
            <a:off x="590550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88450" name="Rectangle 34"/>
          <p:cNvSpPr>
            <a:spLocks noChangeArrowheads="1"/>
          </p:cNvSpPr>
          <p:nvPr/>
        </p:nvSpPr>
        <p:spPr bwMode="auto">
          <a:xfrm>
            <a:off x="2190750" y="502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1962150" y="502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20515" name="AutoShape 36"/>
          <p:cNvCxnSpPr>
            <a:cxnSpLocks noChangeShapeType="1"/>
            <a:stCxn id="20496" idx="0"/>
            <a:endCxn id="20491" idx="2"/>
          </p:cNvCxnSpPr>
          <p:nvPr/>
        </p:nvCxnSpPr>
        <p:spPr bwMode="auto">
          <a:xfrm rot="5400000" flipH="1">
            <a:off x="6353175" y="2009775"/>
            <a:ext cx="7620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0516" name="AutoShape 37"/>
          <p:cNvCxnSpPr>
            <a:cxnSpLocks noChangeShapeType="1"/>
            <a:endCxn id="20491" idx="2"/>
          </p:cNvCxnSpPr>
          <p:nvPr/>
        </p:nvCxnSpPr>
        <p:spPr bwMode="auto">
          <a:xfrm rot="16200000">
            <a:off x="5019675" y="2371725"/>
            <a:ext cx="419100" cy="971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0517" name="Rectangle 38"/>
          <p:cNvSpPr>
            <a:spLocks noChangeArrowheads="1"/>
          </p:cNvSpPr>
          <p:nvPr/>
        </p:nvSpPr>
        <p:spPr bwMode="auto">
          <a:xfrm>
            <a:off x="4362450" y="30861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518" name="AutoShape 39"/>
          <p:cNvCxnSpPr>
            <a:cxnSpLocks noChangeShapeType="1"/>
            <a:stCxn id="20497" idx="0"/>
            <a:endCxn id="20517" idx="2"/>
          </p:cNvCxnSpPr>
          <p:nvPr/>
        </p:nvCxnSpPr>
        <p:spPr bwMode="auto">
          <a:xfrm flipH="1" flipV="1">
            <a:off x="4705350" y="4819650"/>
            <a:ext cx="19050" cy="1714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20519" name="Rectangle 45" descr="50%"/>
          <p:cNvSpPr>
            <a:spLocks noChangeArrowheads="1"/>
          </p:cNvSpPr>
          <p:nvPr/>
        </p:nvSpPr>
        <p:spPr bwMode="auto">
          <a:xfrm>
            <a:off x="690563" y="217805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0" name="Text Box 46"/>
          <p:cNvSpPr txBox="1">
            <a:spLocks noChangeArrowheads="1"/>
          </p:cNvSpPr>
          <p:nvPr/>
        </p:nvSpPr>
        <p:spPr bwMode="auto">
          <a:xfrm>
            <a:off x="566738" y="2198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20521" name="Rectangle 47"/>
          <p:cNvSpPr>
            <a:spLocks noChangeArrowheads="1"/>
          </p:cNvSpPr>
          <p:nvPr/>
        </p:nvSpPr>
        <p:spPr bwMode="auto">
          <a:xfrm>
            <a:off x="1814513" y="217805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2" name="Text Box 48"/>
          <p:cNvSpPr txBox="1">
            <a:spLocks noChangeArrowheads="1"/>
          </p:cNvSpPr>
          <p:nvPr/>
        </p:nvSpPr>
        <p:spPr bwMode="auto">
          <a:xfrm>
            <a:off x="1689100" y="219551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20523" name="Rectangle 49"/>
          <p:cNvSpPr>
            <a:spLocks noChangeArrowheads="1"/>
          </p:cNvSpPr>
          <p:nvPr/>
        </p:nvSpPr>
        <p:spPr bwMode="auto">
          <a:xfrm>
            <a:off x="676275" y="28844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4" name="Text Box 50"/>
          <p:cNvSpPr txBox="1">
            <a:spLocks noChangeArrowheads="1"/>
          </p:cNvSpPr>
          <p:nvPr/>
        </p:nvSpPr>
        <p:spPr bwMode="auto">
          <a:xfrm>
            <a:off x="566738" y="28844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20525" name="Rectangle 51"/>
          <p:cNvSpPr>
            <a:spLocks noChangeArrowheads="1"/>
          </p:cNvSpPr>
          <p:nvPr/>
        </p:nvSpPr>
        <p:spPr bwMode="auto">
          <a:xfrm>
            <a:off x="1252538" y="12573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6" name="Text Box 52"/>
          <p:cNvSpPr txBox="1">
            <a:spLocks noChangeArrowheads="1"/>
          </p:cNvSpPr>
          <p:nvPr/>
        </p:nvSpPr>
        <p:spPr bwMode="auto">
          <a:xfrm>
            <a:off x="1166813" y="12573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20527" name="Text Box 53"/>
          <p:cNvSpPr txBox="1">
            <a:spLocks noChangeArrowheads="1"/>
          </p:cNvSpPr>
          <p:nvPr/>
        </p:nvSpPr>
        <p:spPr bwMode="auto">
          <a:xfrm>
            <a:off x="6896100" y="1181100"/>
            <a:ext cx="18669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 B’s </a:t>
            </a:r>
            <a:r>
              <a:rPr lang="en-US" sz="1700" b="1" u="sng">
                <a:latin typeface="+mj-lt"/>
              </a:rPr>
              <a:t>TL 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</a:t>
            </a:r>
          </a:p>
        </p:txBody>
      </p:sp>
      <p:sp>
        <p:nvSpPr>
          <p:cNvPr id="20528" name="Text Box 54"/>
          <p:cNvSpPr txBox="1">
            <a:spLocks noChangeArrowheads="1"/>
          </p:cNvSpPr>
          <p:nvPr/>
        </p:nvSpPr>
        <p:spPr bwMode="auto">
          <a:xfrm>
            <a:off x="5200650" y="4933950"/>
            <a:ext cx="23431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20529" name="Text Box 56"/>
          <p:cNvSpPr txBox="1">
            <a:spLocks noChangeArrowheads="1"/>
          </p:cNvSpPr>
          <p:nvPr/>
        </p:nvSpPr>
        <p:spPr bwMode="auto">
          <a:xfrm>
            <a:off x="2114550" y="37719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0" name="Oval 57"/>
          <p:cNvSpPr>
            <a:spLocks noChangeArrowheads="1"/>
          </p:cNvSpPr>
          <p:nvPr/>
        </p:nvSpPr>
        <p:spPr bwMode="auto">
          <a:xfrm>
            <a:off x="2314575" y="37814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1" name="Text Box 58"/>
          <p:cNvSpPr txBox="1">
            <a:spLocks noChangeArrowheads="1"/>
          </p:cNvSpPr>
          <p:nvPr/>
        </p:nvSpPr>
        <p:spPr bwMode="auto">
          <a:xfrm>
            <a:off x="2114550" y="552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2" name="Oval 59"/>
          <p:cNvSpPr>
            <a:spLocks noChangeArrowheads="1"/>
          </p:cNvSpPr>
          <p:nvPr/>
        </p:nvSpPr>
        <p:spPr bwMode="auto">
          <a:xfrm>
            <a:off x="2314575" y="553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3" name="Text Box 60"/>
          <p:cNvSpPr txBox="1">
            <a:spLocks noChangeArrowheads="1"/>
          </p:cNvSpPr>
          <p:nvPr/>
        </p:nvSpPr>
        <p:spPr bwMode="auto">
          <a:xfrm>
            <a:off x="6057900" y="3733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4" name="Oval 61"/>
          <p:cNvSpPr>
            <a:spLocks noChangeArrowheads="1"/>
          </p:cNvSpPr>
          <p:nvPr/>
        </p:nvSpPr>
        <p:spPr bwMode="auto">
          <a:xfrm>
            <a:off x="6257925" y="3743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5" name="Text Box 62"/>
          <p:cNvSpPr txBox="1">
            <a:spLocks noChangeArrowheads="1"/>
          </p:cNvSpPr>
          <p:nvPr/>
        </p:nvSpPr>
        <p:spPr bwMode="auto">
          <a:xfrm>
            <a:off x="3028950" y="16573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6" name="Oval 63"/>
          <p:cNvSpPr>
            <a:spLocks noChangeArrowheads="1"/>
          </p:cNvSpPr>
          <p:nvPr/>
        </p:nvSpPr>
        <p:spPr bwMode="auto">
          <a:xfrm>
            <a:off x="3228975" y="16668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8" name="Text Box 66"/>
          <p:cNvSpPr txBox="1">
            <a:spLocks noChangeArrowheads="1"/>
          </p:cNvSpPr>
          <p:nvPr/>
        </p:nvSpPr>
        <p:spPr bwMode="auto">
          <a:xfrm>
            <a:off x="361950" y="49149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20539" name="Text Box 68"/>
          <p:cNvSpPr txBox="1">
            <a:spLocks noChangeArrowheads="1"/>
          </p:cNvSpPr>
          <p:nvPr/>
        </p:nvSpPr>
        <p:spPr bwMode="auto">
          <a:xfrm>
            <a:off x="477838" y="55816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cxnSp>
        <p:nvCxnSpPr>
          <p:cNvPr id="20540" name="AutoShape 69"/>
          <p:cNvCxnSpPr>
            <a:cxnSpLocks noChangeShapeType="1"/>
            <a:stCxn id="20524" idx="0"/>
            <a:endCxn id="20520" idx="2"/>
          </p:cNvCxnSpPr>
          <p:nvPr/>
        </p:nvCxnSpPr>
        <p:spPr bwMode="auto">
          <a:xfrm rot="16200000">
            <a:off x="855663" y="2770188"/>
            <a:ext cx="2286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20541" name="AutoShape 70"/>
          <p:cNvCxnSpPr>
            <a:cxnSpLocks noChangeShapeType="1"/>
            <a:stCxn id="20520" idx="0"/>
            <a:endCxn id="20526" idx="2"/>
          </p:cNvCxnSpPr>
          <p:nvPr/>
        </p:nvCxnSpPr>
        <p:spPr bwMode="auto">
          <a:xfrm rot="16200000">
            <a:off x="1027907" y="1656556"/>
            <a:ext cx="484188" cy="600075"/>
          </a:xfrm>
          <a:prstGeom prst="bentConnector3">
            <a:avLst>
              <a:gd name="adj1" fmla="val 49838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20542" name="AutoShape 71"/>
          <p:cNvCxnSpPr>
            <a:cxnSpLocks noChangeShapeType="1"/>
            <a:stCxn id="20522" idx="0"/>
            <a:endCxn id="20526" idx="2"/>
          </p:cNvCxnSpPr>
          <p:nvPr/>
        </p:nvCxnSpPr>
        <p:spPr bwMode="auto">
          <a:xfrm rot="5400000" flipH="1">
            <a:off x="1590675" y="1693863"/>
            <a:ext cx="481013" cy="522287"/>
          </a:xfrm>
          <a:prstGeom prst="bentConnector3">
            <a:avLst>
              <a:gd name="adj1" fmla="val 49833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20543" name="Text Box 72"/>
          <p:cNvSpPr txBox="1">
            <a:spLocks noChangeArrowheads="1"/>
          </p:cNvSpPr>
          <p:nvPr/>
        </p:nvSpPr>
        <p:spPr bwMode="auto">
          <a:xfrm>
            <a:off x="356956" y="738188"/>
            <a:ext cx="317906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 dirty="0">
                <a:solidFill>
                  <a:srgbClr val="5A87C6"/>
                </a:solidFill>
                <a:latin typeface="+mj-lt"/>
              </a:rPr>
              <a:t>Item B’s Phantom </a:t>
            </a:r>
            <a:r>
              <a:rPr lang="en-US" sz="1700" b="1" dirty="0" smtClean="0">
                <a:solidFill>
                  <a:srgbClr val="5A87C6"/>
                </a:solidFill>
                <a:latin typeface="+mj-lt"/>
              </a:rPr>
              <a:t>Field </a:t>
            </a:r>
            <a:r>
              <a:rPr lang="en-US" sz="1700" b="1" dirty="0">
                <a:solidFill>
                  <a:srgbClr val="5A87C6"/>
                </a:solidFill>
                <a:latin typeface="+mj-lt"/>
              </a:rPr>
              <a:t>= Yes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2150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PC-SU-020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352550" y="2713038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64197" name="Rectangle 5"/>
          <p:cNvSpPr>
            <a:spLocks noChangeArrowheads="1"/>
          </p:cNvSpPr>
          <p:nvPr/>
        </p:nvSpPr>
        <p:spPr bwMode="auto">
          <a:xfrm>
            <a:off x="3295650" y="27130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429000" y="2846388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Product Costing</a:t>
            </a:r>
          </a:p>
        </p:txBody>
      </p:sp>
      <p:sp>
        <p:nvSpPr>
          <p:cNvPr id="264199" name="Rectangle 7"/>
          <p:cNvSpPr>
            <a:spLocks noChangeArrowheads="1"/>
          </p:cNvSpPr>
          <p:nvPr/>
        </p:nvSpPr>
        <p:spPr bwMode="auto">
          <a:xfrm>
            <a:off x="3295650" y="15319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29000" y="183673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Introduction</a:t>
            </a:r>
          </a:p>
        </p:txBody>
      </p:sp>
      <p:sp>
        <p:nvSpPr>
          <p:cNvPr id="264201" name="Rectangle 9"/>
          <p:cNvSpPr>
            <a:spLocks noChangeArrowheads="1"/>
          </p:cNvSpPr>
          <p:nvPr/>
        </p:nvSpPr>
        <p:spPr bwMode="auto">
          <a:xfrm>
            <a:off x="3295650" y="395128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429000" y="421798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Transactions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867399" y="2795588"/>
            <a:ext cx="3000153" cy="74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 dirty="0">
                <a:latin typeface="+mj-lt"/>
              </a:rPr>
              <a:t> Product Costing </a:t>
            </a:r>
            <a:r>
              <a:rPr lang="en-US" sz="1700" b="1" dirty="0" smtClean="0">
                <a:latin typeface="+mj-lt"/>
              </a:rPr>
              <a:t>Setup</a:t>
            </a:r>
            <a:endParaRPr lang="en-US" sz="17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 dirty="0">
                <a:latin typeface="+mj-lt"/>
              </a:rPr>
              <a:t> Product Costing Process</a:t>
            </a:r>
            <a:endParaRPr lang="en-US" sz="17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4204" name="Rectangle 12"/>
          <p:cNvSpPr>
            <a:spLocks noChangeArrowheads="1"/>
          </p:cNvSpPr>
          <p:nvPr/>
        </p:nvSpPr>
        <p:spPr bwMode="auto">
          <a:xfrm>
            <a:off x="3295650" y="47672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429000" y="4900613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Cost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Cost Maintenance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PC-SU-170</a:t>
            </a:r>
          </a:p>
        </p:txBody>
      </p:sp>
      <p:pic>
        <p:nvPicPr>
          <p:cNvPr id="2253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3" y="1395413"/>
            <a:ext cx="8120062" cy="451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601663" y="4375150"/>
            <a:ext cx="2709862" cy="269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Overhead and Burden Cost Update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PC-SU-180</a:t>
            </a: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428875" y="16573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A</a:t>
            </a:r>
            <a:endParaRPr lang="en-US" b="1" dirty="0">
              <a:latin typeface="+mj-lt"/>
            </a:endParaRPr>
          </a:p>
        </p:txBody>
      </p:sp>
      <p:sp>
        <p:nvSpPr>
          <p:cNvPr id="23558" name="Text Box 26"/>
          <p:cNvSpPr txBox="1">
            <a:spLocks noChangeArrowheads="1"/>
          </p:cNvSpPr>
          <p:nvPr/>
        </p:nvSpPr>
        <p:spPr bwMode="auto">
          <a:xfrm>
            <a:off x="2428875" y="22574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$10</a:t>
            </a:r>
          </a:p>
        </p:txBody>
      </p:sp>
      <p:sp>
        <p:nvSpPr>
          <p:cNvPr id="23559" name="Text Box 29"/>
          <p:cNvSpPr txBox="1">
            <a:spLocks noChangeArrowheads="1"/>
          </p:cNvSpPr>
          <p:nvPr/>
        </p:nvSpPr>
        <p:spPr bwMode="auto">
          <a:xfrm>
            <a:off x="119062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0" name="Text Box 31"/>
          <p:cNvSpPr txBox="1">
            <a:spLocks noChangeArrowheads="1"/>
          </p:cNvSpPr>
          <p:nvPr/>
        </p:nvSpPr>
        <p:spPr bwMode="auto">
          <a:xfrm>
            <a:off x="364807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$7</a:t>
            </a:r>
          </a:p>
        </p:txBody>
      </p:sp>
      <p:sp>
        <p:nvSpPr>
          <p:cNvPr id="23561" name="Text Box 33"/>
          <p:cNvSpPr txBox="1">
            <a:spLocks noChangeArrowheads="1"/>
          </p:cNvSpPr>
          <p:nvPr/>
        </p:nvSpPr>
        <p:spPr bwMode="auto">
          <a:xfrm>
            <a:off x="5905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</a:t>
            </a:r>
          </a:p>
        </p:txBody>
      </p:sp>
      <p:sp>
        <p:nvSpPr>
          <p:cNvPr id="23562" name="Text Box 35"/>
          <p:cNvSpPr txBox="1">
            <a:spLocks noChangeArrowheads="1"/>
          </p:cNvSpPr>
          <p:nvPr/>
        </p:nvSpPr>
        <p:spPr bwMode="auto">
          <a:xfrm>
            <a:off x="1790700" y="50482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$2</a:t>
            </a:r>
          </a:p>
        </p:txBody>
      </p:sp>
      <p:sp>
        <p:nvSpPr>
          <p:cNvPr id="23563" name="Text Box 39"/>
          <p:cNvSpPr txBox="1">
            <a:spLocks noChangeArrowheads="1"/>
          </p:cNvSpPr>
          <p:nvPr/>
        </p:nvSpPr>
        <p:spPr bwMode="auto">
          <a:xfrm>
            <a:off x="3048000" y="50101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4" name="Text Box 41"/>
          <p:cNvSpPr txBox="1">
            <a:spLocks noChangeArrowheads="1"/>
          </p:cNvSpPr>
          <p:nvPr/>
        </p:nvSpPr>
        <p:spPr bwMode="auto">
          <a:xfrm>
            <a:off x="42481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$4</a:t>
            </a:r>
          </a:p>
        </p:txBody>
      </p:sp>
      <p:cxnSp>
        <p:nvCxnSpPr>
          <p:cNvPr id="23566" name="AutoShape 43"/>
          <p:cNvCxnSpPr>
            <a:cxnSpLocks noChangeShapeType="1"/>
            <a:stCxn id="23559" idx="2"/>
            <a:endCxn id="227335" idx="0"/>
          </p:cNvCxnSpPr>
          <p:nvPr/>
        </p:nvCxnSpPr>
        <p:spPr bwMode="auto">
          <a:xfrm rot="5400000">
            <a:off x="1012032" y="3934619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7" name="AutoShape 44"/>
          <p:cNvCxnSpPr>
            <a:cxnSpLocks noChangeShapeType="1"/>
            <a:stCxn id="23559" idx="2"/>
            <a:endCxn id="227336" idx="0"/>
          </p:cNvCxnSpPr>
          <p:nvPr/>
        </p:nvCxnSpPr>
        <p:spPr bwMode="auto">
          <a:xfrm rot="16200000" flipH="1">
            <a:off x="1602581" y="3944143"/>
            <a:ext cx="4048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9" name="AutoShape 46"/>
          <p:cNvCxnSpPr>
            <a:cxnSpLocks noChangeShapeType="1"/>
            <a:stCxn id="23560" idx="2"/>
            <a:endCxn id="227339" idx="0"/>
          </p:cNvCxnSpPr>
          <p:nvPr/>
        </p:nvCxnSpPr>
        <p:spPr bwMode="auto">
          <a:xfrm rot="5400000">
            <a:off x="3479007" y="3925094"/>
            <a:ext cx="3667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70" name="AutoShape 47"/>
          <p:cNvCxnSpPr>
            <a:cxnSpLocks noChangeShapeType="1"/>
            <a:stCxn id="23560" idx="2"/>
            <a:endCxn id="227340" idx="0"/>
          </p:cNvCxnSpPr>
          <p:nvPr/>
        </p:nvCxnSpPr>
        <p:spPr bwMode="auto">
          <a:xfrm rot="16200000" flipH="1">
            <a:off x="4069556" y="3934618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5905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D</a:t>
            </a:r>
            <a:endParaRPr lang="en-US" b="1" dirty="0">
              <a:latin typeface="+mj-lt"/>
            </a:endParaRPr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1790700" y="44465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E</a:t>
            </a:r>
            <a:endParaRPr lang="en-US" b="1" dirty="0">
              <a:latin typeface="+mj-lt"/>
            </a:endParaRPr>
          </a:p>
        </p:txBody>
      </p:sp>
      <p:sp>
        <p:nvSpPr>
          <p:cNvPr id="227339" name="Rectangle 11"/>
          <p:cNvSpPr>
            <a:spLocks noChangeArrowheads="1"/>
          </p:cNvSpPr>
          <p:nvPr/>
        </p:nvSpPr>
        <p:spPr bwMode="auto">
          <a:xfrm>
            <a:off x="3048000" y="44084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F</a:t>
            </a:r>
            <a:endParaRPr lang="en-US" b="1" dirty="0">
              <a:latin typeface="+mj-lt"/>
            </a:endParaRPr>
          </a:p>
        </p:txBody>
      </p:sp>
      <p:sp>
        <p:nvSpPr>
          <p:cNvPr id="227340" name="Rectangle 12"/>
          <p:cNvSpPr>
            <a:spLocks noChangeArrowheads="1"/>
          </p:cNvSpPr>
          <p:nvPr/>
        </p:nvSpPr>
        <p:spPr bwMode="auto">
          <a:xfrm>
            <a:off x="42481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G</a:t>
            </a:r>
            <a:endParaRPr lang="en-US" b="1" dirty="0">
              <a:latin typeface="+mj-lt"/>
            </a:endParaRPr>
          </a:p>
        </p:txBody>
      </p:sp>
      <p:cxnSp>
        <p:nvCxnSpPr>
          <p:cNvPr id="23580" name="AutoShape 49"/>
          <p:cNvCxnSpPr>
            <a:cxnSpLocks noChangeShapeType="1"/>
            <a:stCxn id="23558" idx="2"/>
            <a:endCxn id="227333" idx="0"/>
          </p:cNvCxnSpPr>
          <p:nvPr/>
        </p:nvCxnSpPr>
        <p:spPr bwMode="auto">
          <a:xfrm rot="5400000">
            <a:off x="1906588" y="2230437"/>
            <a:ext cx="434975" cy="12382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81" name="AutoShape 50"/>
          <p:cNvCxnSpPr>
            <a:cxnSpLocks noChangeShapeType="1"/>
            <a:stCxn id="23558" idx="2"/>
            <a:endCxn id="227334" idx="0"/>
          </p:cNvCxnSpPr>
          <p:nvPr/>
        </p:nvCxnSpPr>
        <p:spPr bwMode="auto">
          <a:xfrm rot="16200000" flipH="1">
            <a:off x="3135313" y="2239962"/>
            <a:ext cx="434975" cy="12192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119062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B</a:t>
            </a:r>
            <a:endParaRPr lang="en-US" b="1" dirty="0">
              <a:latin typeface="+mj-lt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364807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C</a:t>
            </a:r>
            <a:endParaRPr lang="en-US" b="1" dirty="0">
              <a:latin typeface="+mj-lt"/>
            </a:endParaRPr>
          </a:p>
        </p:txBody>
      </p:sp>
      <p:sp>
        <p:nvSpPr>
          <p:cNvPr id="23586" name="Text Box 51"/>
          <p:cNvSpPr txBox="1">
            <a:spLocks noChangeArrowheads="1"/>
          </p:cNvSpPr>
          <p:nvPr/>
        </p:nvSpPr>
        <p:spPr bwMode="auto">
          <a:xfrm>
            <a:off x="5662613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3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7</a:t>
            </a:r>
          </a:p>
        </p:txBody>
      </p:sp>
      <p:sp>
        <p:nvSpPr>
          <p:cNvPr id="23587" name="Text Box 52"/>
          <p:cNvSpPr txBox="1">
            <a:spLocks noChangeArrowheads="1"/>
          </p:cNvSpPr>
          <p:nvPr/>
        </p:nvSpPr>
        <p:spPr bwMode="auto">
          <a:xfrm>
            <a:off x="59055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</p:txBody>
      </p:sp>
      <p:sp>
        <p:nvSpPr>
          <p:cNvPr id="23588" name="Text Box 53"/>
          <p:cNvSpPr txBox="1">
            <a:spLocks noChangeArrowheads="1"/>
          </p:cNvSpPr>
          <p:nvPr/>
        </p:nvSpPr>
        <p:spPr bwMode="auto">
          <a:xfrm>
            <a:off x="6210300" y="2794000"/>
            <a:ext cx="1155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</p:txBody>
      </p:sp>
      <p:sp>
        <p:nvSpPr>
          <p:cNvPr id="23589" name="Text Box 54"/>
          <p:cNvSpPr txBox="1">
            <a:spLocks noChangeArrowheads="1"/>
          </p:cNvSpPr>
          <p:nvPr/>
        </p:nvSpPr>
        <p:spPr bwMode="auto">
          <a:xfrm>
            <a:off x="6996113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</p:txBody>
      </p:sp>
      <p:sp>
        <p:nvSpPr>
          <p:cNvPr id="23590" name="Text Box 55"/>
          <p:cNvSpPr txBox="1">
            <a:spLocks noChangeArrowheads="1"/>
          </p:cNvSpPr>
          <p:nvPr/>
        </p:nvSpPr>
        <p:spPr bwMode="auto">
          <a:xfrm>
            <a:off x="7562850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15.00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4.50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10.50</a:t>
            </a:r>
          </a:p>
        </p:txBody>
      </p:sp>
      <p:sp>
        <p:nvSpPr>
          <p:cNvPr id="23591" name="Text Box 56"/>
          <p:cNvSpPr txBox="1">
            <a:spLocks noChangeArrowheads="1"/>
          </p:cNvSpPr>
          <p:nvPr/>
        </p:nvSpPr>
        <p:spPr bwMode="auto">
          <a:xfrm>
            <a:off x="49911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B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C</a:t>
            </a:r>
          </a:p>
        </p:txBody>
      </p:sp>
      <p:sp>
        <p:nvSpPr>
          <p:cNvPr id="23592" name="Text Box 57"/>
          <p:cNvSpPr txBox="1">
            <a:spLocks noChangeArrowheads="1"/>
          </p:cNvSpPr>
          <p:nvPr/>
        </p:nvSpPr>
        <p:spPr bwMode="auto">
          <a:xfrm>
            <a:off x="4953000" y="2184400"/>
            <a:ext cx="1009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Item</a:t>
            </a:r>
          </a:p>
        </p:txBody>
      </p:sp>
      <p:sp>
        <p:nvSpPr>
          <p:cNvPr id="23593" name="Text Box 58"/>
          <p:cNvSpPr txBox="1">
            <a:spLocks noChangeArrowheads="1"/>
          </p:cNvSpPr>
          <p:nvPr/>
        </p:nvSpPr>
        <p:spPr bwMode="auto">
          <a:xfrm>
            <a:off x="5829300" y="2185988"/>
            <a:ext cx="1524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This-Level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Material</a:t>
            </a:r>
          </a:p>
        </p:txBody>
      </p:sp>
      <p:sp>
        <p:nvSpPr>
          <p:cNvPr id="23594" name="Text Box 59"/>
          <p:cNvSpPr txBox="1">
            <a:spLocks noChangeArrowheads="1"/>
          </p:cNvSpPr>
          <p:nvPr/>
        </p:nvSpPr>
        <p:spPr bwMode="auto">
          <a:xfrm>
            <a:off x="7048500" y="2181225"/>
            <a:ext cx="1524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Overhead</a:t>
            </a:r>
          </a:p>
        </p:txBody>
      </p:sp>
      <p:sp>
        <p:nvSpPr>
          <p:cNvPr id="23595" name="Line 60"/>
          <p:cNvSpPr>
            <a:spLocks noChangeShapeType="1"/>
          </p:cNvSpPr>
          <p:nvPr/>
        </p:nvSpPr>
        <p:spPr bwMode="auto">
          <a:xfrm>
            <a:off x="5181600" y="21907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6" name="Line 61"/>
          <p:cNvSpPr>
            <a:spLocks noChangeShapeType="1"/>
          </p:cNvSpPr>
          <p:nvPr/>
        </p:nvSpPr>
        <p:spPr bwMode="auto">
          <a:xfrm>
            <a:off x="5187950" y="28130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7" name="Line 62"/>
          <p:cNvSpPr>
            <a:spLocks noChangeShapeType="1"/>
          </p:cNvSpPr>
          <p:nvPr/>
        </p:nvSpPr>
        <p:spPr bwMode="auto">
          <a:xfrm>
            <a:off x="5168900" y="40322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8" name="Text Box 65"/>
          <p:cNvSpPr txBox="1">
            <a:spLocks noChangeArrowheads="1"/>
          </p:cNvSpPr>
          <p:nvPr/>
        </p:nvSpPr>
        <p:spPr bwMode="auto">
          <a:xfrm>
            <a:off x="5124450" y="1593850"/>
            <a:ext cx="38671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Example: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OH set at 150% of </a:t>
            </a:r>
            <a:r>
              <a:rPr lang="en-US" sz="1800" b="1" dirty="0" err="1">
                <a:latin typeface="+mj-lt"/>
              </a:rPr>
              <a:t>Mat’l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4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Overhead Cost Update (1.4.21)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PC-SU-190</a:t>
            </a:r>
          </a:p>
        </p:txBody>
      </p:sp>
      <p:pic>
        <p:nvPicPr>
          <p:cNvPr id="24580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300163"/>
            <a:ext cx="8001000" cy="474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4581" name="Rectangle 55"/>
          <p:cNvSpPr>
            <a:spLocks noChangeArrowheads="1"/>
          </p:cNvSpPr>
          <p:nvPr/>
        </p:nvSpPr>
        <p:spPr bwMode="auto">
          <a:xfrm>
            <a:off x="1409700" y="2457450"/>
            <a:ext cx="63817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2" name="Rectangle 56"/>
          <p:cNvSpPr>
            <a:spLocks noChangeArrowheads="1"/>
          </p:cNvSpPr>
          <p:nvPr/>
        </p:nvSpPr>
        <p:spPr bwMode="auto">
          <a:xfrm>
            <a:off x="2762250" y="3429000"/>
            <a:ext cx="5734050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3" name="Rectangle 57"/>
          <p:cNvSpPr>
            <a:spLocks noChangeArrowheads="1"/>
          </p:cNvSpPr>
          <p:nvPr/>
        </p:nvSpPr>
        <p:spPr bwMode="auto">
          <a:xfrm>
            <a:off x="3295650" y="3914775"/>
            <a:ext cx="170497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4" name="Rectangle 58"/>
          <p:cNvSpPr>
            <a:spLocks noChangeArrowheads="1"/>
          </p:cNvSpPr>
          <p:nvPr/>
        </p:nvSpPr>
        <p:spPr bwMode="auto">
          <a:xfrm>
            <a:off x="6934200" y="5667375"/>
            <a:ext cx="80962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25603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2" name="Rectangle 20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PC-SU-200</a:t>
            </a:r>
          </a:p>
        </p:txBody>
      </p:sp>
      <p:sp>
        <p:nvSpPr>
          <p:cNvPr id="26627" name="AutoShape 2051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28" name="AutoShape 2052"/>
          <p:cNvCxnSpPr>
            <a:cxnSpLocks noChangeShapeType="1"/>
            <a:stCxn id="26629" idx="3"/>
            <a:endCxn id="2662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29" name="AutoShape 2053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0" name="AutoShape 2054"/>
          <p:cNvCxnSpPr>
            <a:cxnSpLocks noChangeShapeType="1"/>
            <a:stCxn id="26631" idx="3"/>
            <a:endCxn id="2662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1" name="AutoShape 2055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2" name="AutoShape 2056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3" name="AutoShape 2057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4" name="AutoShape 2058"/>
          <p:cNvCxnSpPr>
            <a:cxnSpLocks noChangeShapeType="1"/>
            <a:stCxn id="26635" idx="3"/>
            <a:endCxn id="2663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5" name="AutoShape 2059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(14.1)</a:t>
            </a:r>
          </a:p>
        </p:txBody>
      </p:sp>
      <p:cxnSp>
        <p:nvCxnSpPr>
          <p:cNvPr id="26636" name="AutoShape 2060"/>
          <p:cNvCxnSpPr>
            <a:cxnSpLocks noChangeShapeType="1"/>
            <a:stCxn id="26627" idx="2"/>
            <a:endCxn id="26639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7" name="AutoShape 2061"/>
          <p:cNvCxnSpPr>
            <a:cxnSpLocks noChangeShapeType="1"/>
            <a:stCxn id="26633" idx="2"/>
            <a:endCxn id="26641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8" name="AutoShape 2063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9" name="AutoShape 2064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40" name="AutoShape 2065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41" name="AutoShape 2066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Maintenance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PC-SU-210</a:t>
            </a:r>
          </a:p>
        </p:txBody>
      </p:sp>
      <p:pic>
        <p:nvPicPr>
          <p:cNvPr id="27652" name="Picture 10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575" y="1119188"/>
            <a:ext cx="4516438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PC-SU-220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59912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6" name="AutoShape 4"/>
          <p:cNvCxnSpPr>
            <a:cxnSpLocks noChangeShapeType="1"/>
            <a:stCxn id="28677" idx="3"/>
            <a:endCxn id="28675" idx="1"/>
          </p:cNvCxnSpPr>
          <p:nvPr/>
        </p:nvCxnSpPr>
        <p:spPr bwMode="auto">
          <a:xfrm>
            <a:off x="5400675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552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8" name="AutoShape 6"/>
          <p:cNvCxnSpPr>
            <a:cxnSpLocks noChangeShapeType="1"/>
            <a:stCxn id="28679" idx="3"/>
            <a:endCxn id="28677" idx="1"/>
          </p:cNvCxnSpPr>
          <p:nvPr/>
        </p:nvCxnSpPr>
        <p:spPr bwMode="auto">
          <a:xfrm>
            <a:off x="3114675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1266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3552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59912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(14.5)</a:t>
            </a:r>
          </a:p>
        </p:txBody>
      </p:sp>
      <p:cxnSp>
        <p:nvCxnSpPr>
          <p:cNvPr id="28682" name="AutoShape 10"/>
          <p:cNvCxnSpPr>
            <a:cxnSpLocks noChangeShapeType="1"/>
            <a:stCxn id="28683" idx="3"/>
            <a:endCxn id="28681" idx="1"/>
          </p:cNvCxnSpPr>
          <p:nvPr/>
        </p:nvCxnSpPr>
        <p:spPr bwMode="auto">
          <a:xfrm>
            <a:off x="5400675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3552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4" name="AutoShape 12"/>
          <p:cNvCxnSpPr>
            <a:cxnSpLocks noChangeShapeType="1"/>
            <a:stCxn id="28675" idx="2"/>
            <a:endCxn id="28688" idx="0"/>
          </p:cNvCxnSpPr>
          <p:nvPr/>
        </p:nvCxnSpPr>
        <p:spPr bwMode="auto">
          <a:xfrm rot="5400000">
            <a:off x="4143375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5" name="AutoShape 13"/>
          <p:cNvCxnSpPr>
            <a:cxnSpLocks noChangeShapeType="1"/>
            <a:stCxn id="28681" idx="2"/>
            <a:endCxn id="28690" idx="0"/>
          </p:cNvCxnSpPr>
          <p:nvPr/>
        </p:nvCxnSpPr>
        <p:spPr bwMode="auto">
          <a:xfrm rot="5400000">
            <a:off x="4152900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7" name="AutoShape 15"/>
          <p:cNvCxnSpPr>
            <a:cxnSpLocks noChangeShapeType="1"/>
          </p:cNvCxnSpPr>
          <p:nvPr/>
        </p:nvCxnSpPr>
        <p:spPr bwMode="auto">
          <a:xfrm>
            <a:off x="2981325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1266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9" name="AutoShape 17"/>
          <p:cNvCxnSpPr>
            <a:cxnSpLocks noChangeShapeType="1"/>
          </p:cNvCxnSpPr>
          <p:nvPr/>
        </p:nvCxnSpPr>
        <p:spPr bwMode="auto">
          <a:xfrm>
            <a:off x="2981325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1266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Center Maintenance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PC-SU-230</a:t>
            </a:r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8" y="1147763"/>
            <a:ext cx="6315075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30723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PC-SU-240</a:t>
            </a:r>
          </a:p>
        </p:txBody>
      </p:sp>
      <p:sp>
        <p:nvSpPr>
          <p:cNvPr id="31747" name="AutoShape 1027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48" name="AutoShape 1028"/>
          <p:cNvCxnSpPr>
            <a:cxnSpLocks noChangeShapeType="1"/>
            <a:stCxn id="31749" idx="3"/>
            <a:endCxn id="3174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49" name="AutoShape 1029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0" name="AutoShape 1030"/>
          <p:cNvCxnSpPr>
            <a:cxnSpLocks noChangeShapeType="1"/>
            <a:stCxn id="31751" idx="3"/>
            <a:endCxn id="3174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1" name="AutoShape 1031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2" name="AutoShape 1032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3" name="AutoShape 1033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4" name="AutoShape 1034"/>
          <p:cNvCxnSpPr>
            <a:cxnSpLocks noChangeShapeType="1"/>
            <a:stCxn id="31755" idx="3"/>
            <a:endCxn id="3175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5" name="AutoShape 1035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6" name="AutoShape 1036"/>
          <p:cNvCxnSpPr>
            <a:cxnSpLocks noChangeShapeType="1"/>
            <a:stCxn id="31747" idx="2"/>
            <a:endCxn id="31760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7" name="AutoShape 1037"/>
          <p:cNvCxnSpPr>
            <a:cxnSpLocks noChangeShapeType="1"/>
            <a:stCxn id="31753" idx="2"/>
            <a:endCxn id="31762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9" name="AutoShape 1039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0" name="AutoShape 1040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61" name="AutoShape 1041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2" name="AutoShape 1042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(14.13.1)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PC-SU-030</a:t>
            </a:r>
          </a:p>
        </p:txBody>
      </p:sp>
      <p:sp>
        <p:nvSpPr>
          <p:cNvPr id="5124" name="AutoShape 2052"/>
          <p:cNvSpPr>
            <a:spLocks noChangeArrowheads="1"/>
          </p:cNvSpPr>
          <p:nvPr/>
        </p:nvSpPr>
        <p:spPr bwMode="auto">
          <a:xfrm>
            <a:off x="1352550" y="1573213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1909" name="Rectangle 2053"/>
          <p:cNvSpPr>
            <a:spLocks noChangeArrowheads="1"/>
          </p:cNvSpPr>
          <p:nvPr/>
        </p:nvSpPr>
        <p:spPr bwMode="auto">
          <a:xfrm>
            <a:off x="3295650" y="27098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6" name="Text Box 2054"/>
          <p:cNvSpPr txBox="1">
            <a:spLocks noChangeArrowheads="1"/>
          </p:cNvSpPr>
          <p:nvPr/>
        </p:nvSpPr>
        <p:spPr bwMode="auto">
          <a:xfrm>
            <a:off x="3429000" y="297021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Setup</a:t>
            </a:r>
            <a:endParaRPr lang="en-US" sz="2000" b="1" dirty="0">
              <a:latin typeface="+mj-lt"/>
            </a:endParaRPr>
          </a:p>
        </p:txBody>
      </p:sp>
      <p:sp>
        <p:nvSpPr>
          <p:cNvPr id="251911" name="Rectangle 2055"/>
          <p:cNvSpPr>
            <a:spLocks noChangeArrowheads="1"/>
          </p:cNvSpPr>
          <p:nvPr/>
        </p:nvSpPr>
        <p:spPr bwMode="auto">
          <a:xfrm>
            <a:off x="3295650" y="15287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8" name="Text Box 2056"/>
          <p:cNvSpPr txBox="1">
            <a:spLocks noChangeArrowheads="1"/>
          </p:cNvSpPr>
          <p:nvPr/>
        </p:nvSpPr>
        <p:spPr bwMode="auto">
          <a:xfrm>
            <a:off x="3429000" y="18335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1913" name="Rectangle 2057"/>
          <p:cNvSpPr>
            <a:spLocks noChangeArrowheads="1"/>
          </p:cNvSpPr>
          <p:nvPr/>
        </p:nvSpPr>
        <p:spPr bwMode="auto">
          <a:xfrm>
            <a:off x="3295650" y="394811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0" name="Text Box 2058"/>
          <p:cNvSpPr txBox="1">
            <a:spLocks noChangeArrowheads="1"/>
          </p:cNvSpPr>
          <p:nvPr/>
        </p:nvSpPr>
        <p:spPr bwMode="auto">
          <a:xfrm>
            <a:off x="3429000" y="42211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PC-SU-250</a:t>
            </a: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1119188"/>
            <a:ext cx="6429375" cy="5067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Cost Per Operation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PC-SU-260</a:t>
            </a:r>
          </a:p>
        </p:txBody>
      </p:sp>
      <p:pic>
        <p:nvPicPr>
          <p:cNvPr id="33796" name="Picture 4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1" name="Rectangle 10"/>
          <p:cNvSpPr>
            <a:spLocks noChangeArrowheads="1"/>
          </p:cNvSpPr>
          <p:nvPr/>
        </p:nvSpPr>
        <p:spPr bwMode="auto">
          <a:xfrm>
            <a:off x="7038975" y="5241925"/>
            <a:ext cx="1485900" cy="4286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Cost Per Operation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PC-SU-270</a:t>
            </a:r>
          </a:p>
        </p:txBody>
      </p:sp>
      <p:pic>
        <p:nvPicPr>
          <p:cNvPr id="34820" name="Picture 3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7038975" y="5651500"/>
            <a:ext cx="1485900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Machine Burden Cost Per Operation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PC-SU-280</a:t>
            </a:r>
          </a:p>
        </p:txBody>
      </p:sp>
      <p:pic>
        <p:nvPicPr>
          <p:cNvPr id="35844" name="Picture 3" descr="Item Planning Main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1260475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outing 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863" y="2019300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4363" y="2919413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2762250" y="4565650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666750" y="3270250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2276475" y="37655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50" name="Rectangle 11"/>
          <p:cNvSpPr>
            <a:spLocks noChangeArrowheads="1"/>
          </p:cNvSpPr>
          <p:nvPr/>
        </p:nvSpPr>
        <p:spPr bwMode="auto">
          <a:xfrm>
            <a:off x="4543425" y="58610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3686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Cost per Unit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PC-SU-290</a:t>
            </a:r>
          </a:p>
        </p:txBody>
      </p:sp>
      <p:pic>
        <p:nvPicPr>
          <p:cNvPr id="37891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8" y="1227138"/>
            <a:ext cx="6486525" cy="4921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5410200" y="5429250"/>
            <a:ext cx="22574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4" name="Rectangle 12"/>
          <p:cNvSpPr>
            <a:spLocks noChangeArrowheads="1"/>
          </p:cNvSpPr>
          <p:nvPr/>
        </p:nvSpPr>
        <p:spPr bwMode="auto">
          <a:xfrm>
            <a:off x="1422400" y="2266950"/>
            <a:ext cx="131762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6515100" y="5480050"/>
            <a:ext cx="3238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Subcontract Routing/OP PO Maintenance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PC-SU-300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3" y="1738313"/>
            <a:ext cx="7953375" cy="248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Report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PC-SU-310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3027363"/>
            <a:ext cx="8543925" cy="3035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1166813"/>
            <a:ext cx="5829300" cy="190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69925" y="2695575"/>
            <a:ext cx="141287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803275" y="3952875"/>
            <a:ext cx="7632700" cy="3587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Routing Cost Report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PC-SU-320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604963"/>
            <a:ext cx="8586787" cy="305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4198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Overview</a:t>
            </a:r>
            <a:endParaRPr lang="en-US" dirty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PC-SU-040</a:t>
            </a:r>
          </a:p>
        </p:txBody>
      </p:sp>
      <p:sp>
        <p:nvSpPr>
          <p:cNvPr id="242708" name="Rectangle 1044"/>
          <p:cNvSpPr>
            <a:spLocks noChangeArrowheads="1"/>
          </p:cNvSpPr>
          <p:nvPr/>
        </p:nvSpPr>
        <p:spPr bwMode="auto">
          <a:xfrm>
            <a:off x="565150" y="304800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 Work Center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Rates/Burden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14.5</a:t>
            </a:r>
          </a:p>
        </p:txBody>
      </p:sp>
      <p:sp>
        <p:nvSpPr>
          <p:cNvPr id="242709" name="Rectangle 1045"/>
          <p:cNvSpPr>
            <a:spLocks noChangeArrowheads="1"/>
          </p:cNvSpPr>
          <p:nvPr/>
        </p:nvSpPr>
        <p:spPr bwMode="auto">
          <a:xfrm>
            <a:off x="4083050" y="27035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13.12.13</a:t>
            </a:r>
          </a:p>
        </p:txBody>
      </p:sp>
      <p:sp>
        <p:nvSpPr>
          <p:cNvPr id="6150" name="Freeform 1046"/>
          <p:cNvSpPr>
            <a:spLocks/>
          </p:cNvSpPr>
          <p:nvPr/>
        </p:nvSpPr>
        <p:spPr bwMode="auto">
          <a:xfrm>
            <a:off x="1735138" y="1176338"/>
            <a:ext cx="223837" cy="1489075"/>
          </a:xfrm>
          <a:custGeom>
            <a:avLst/>
            <a:gdLst>
              <a:gd name="T0" fmla="*/ 0 w 141"/>
              <a:gd name="T1" fmla="*/ 2147483647 h 938"/>
              <a:gd name="T2" fmla="*/ 2147483647 w 141"/>
              <a:gd name="T3" fmla="*/ 2147483647 h 938"/>
              <a:gd name="T4" fmla="*/ 2147483647 w 141"/>
              <a:gd name="T5" fmla="*/ 0 h 938"/>
              <a:gd name="T6" fmla="*/ 0 w 141"/>
              <a:gd name="T7" fmla="*/ 0 h 938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938"/>
              <a:gd name="T14" fmla="*/ 141 w 141"/>
              <a:gd name="T15" fmla="*/ 938 h 9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938">
                <a:moveTo>
                  <a:pt x="0" y="937"/>
                </a:moveTo>
                <a:lnTo>
                  <a:pt x="140" y="937"/>
                </a:lnTo>
                <a:lnTo>
                  <a:pt x="14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1" name="Rectangle 1047"/>
          <p:cNvSpPr>
            <a:spLocks noChangeArrowheads="1"/>
          </p:cNvSpPr>
          <p:nvPr/>
        </p:nvSpPr>
        <p:spPr bwMode="auto">
          <a:xfrm>
            <a:off x="5748338" y="2703513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Move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Current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 to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GL Costs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1.4.22</a:t>
            </a:r>
          </a:p>
        </p:txBody>
      </p:sp>
      <p:sp>
        <p:nvSpPr>
          <p:cNvPr id="242712" name="Rectangle 1048"/>
          <p:cNvSpPr>
            <a:spLocks noChangeArrowheads="1"/>
          </p:cNvSpPr>
          <p:nvPr/>
        </p:nvSpPr>
        <p:spPr bwMode="auto">
          <a:xfrm>
            <a:off x="2327275" y="41386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14.13.13</a:t>
            </a:r>
          </a:p>
        </p:txBody>
      </p:sp>
      <p:sp>
        <p:nvSpPr>
          <p:cNvPr id="6153" name="Line 1049"/>
          <p:cNvSpPr>
            <a:spLocks noChangeShapeType="1"/>
          </p:cNvSpPr>
          <p:nvPr/>
        </p:nvSpPr>
        <p:spPr bwMode="auto">
          <a:xfrm>
            <a:off x="3729038" y="3187700"/>
            <a:ext cx="317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14" name="Rectangle 1050"/>
          <p:cNvSpPr>
            <a:spLocks noChangeArrowheads="1"/>
          </p:cNvSpPr>
          <p:nvPr/>
        </p:nvSpPr>
        <p:spPr bwMode="auto">
          <a:xfrm>
            <a:off x="574675" y="20129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13.5</a:t>
            </a:r>
          </a:p>
        </p:txBody>
      </p:sp>
      <p:sp>
        <p:nvSpPr>
          <p:cNvPr id="6155" name="Freeform 1051"/>
          <p:cNvSpPr>
            <a:spLocks/>
          </p:cNvSpPr>
          <p:nvPr/>
        </p:nvSpPr>
        <p:spPr bwMode="auto">
          <a:xfrm>
            <a:off x="7156450" y="2141538"/>
            <a:ext cx="414338" cy="3321050"/>
          </a:xfrm>
          <a:custGeom>
            <a:avLst/>
            <a:gdLst>
              <a:gd name="T0" fmla="*/ 2147483647 w 261"/>
              <a:gd name="T1" fmla="*/ 2147483647 h 2230"/>
              <a:gd name="T2" fmla="*/ 0 w 261"/>
              <a:gd name="T3" fmla="*/ 2147483647 h 2230"/>
              <a:gd name="T4" fmla="*/ 0 w 261"/>
              <a:gd name="T5" fmla="*/ 0 h 2230"/>
              <a:gd name="T6" fmla="*/ 2147483647 w 261"/>
              <a:gd name="T7" fmla="*/ 0 h 2230"/>
              <a:gd name="T8" fmla="*/ 0 60000 65536"/>
              <a:gd name="T9" fmla="*/ 0 60000 65536"/>
              <a:gd name="T10" fmla="*/ 0 60000 65536"/>
              <a:gd name="T11" fmla="*/ 0 60000 65536"/>
              <a:gd name="T12" fmla="*/ 0 w 261"/>
              <a:gd name="T13" fmla="*/ 0 h 2230"/>
              <a:gd name="T14" fmla="*/ 261 w 261"/>
              <a:gd name="T15" fmla="*/ 2230 h 2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1" h="2230">
                <a:moveTo>
                  <a:pt x="260" y="2229"/>
                </a:moveTo>
                <a:lnTo>
                  <a:pt x="0" y="2229"/>
                </a:lnTo>
                <a:lnTo>
                  <a:pt x="0" y="0"/>
                </a:lnTo>
                <a:lnTo>
                  <a:pt x="26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6" name="Rectangle 1052"/>
          <p:cNvSpPr>
            <a:spLocks noChangeArrowheads="1"/>
          </p:cNvSpPr>
          <p:nvPr/>
        </p:nvSpPr>
        <p:spPr bwMode="auto">
          <a:xfrm>
            <a:off x="7572375" y="163512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 Roll-Up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Freeze/Unfreeze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</a:t>
            </a:r>
          </a:p>
        </p:txBody>
      </p:sp>
      <p:sp>
        <p:nvSpPr>
          <p:cNvPr id="242717" name="Rectangle 1053"/>
          <p:cNvSpPr>
            <a:spLocks noChangeArrowheads="1"/>
          </p:cNvSpPr>
          <p:nvPr/>
        </p:nvSpPr>
        <p:spPr bwMode="auto">
          <a:xfrm>
            <a:off x="7577138" y="38957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WIP Material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16.22</a:t>
            </a:r>
          </a:p>
        </p:txBody>
      </p:sp>
      <p:sp>
        <p:nvSpPr>
          <p:cNvPr id="6158" name="Freeform 1054"/>
          <p:cNvSpPr>
            <a:spLocks/>
          </p:cNvSpPr>
          <p:nvPr/>
        </p:nvSpPr>
        <p:spPr bwMode="auto">
          <a:xfrm>
            <a:off x="1785938" y="3386138"/>
            <a:ext cx="234950" cy="2232025"/>
          </a:xfrm>
          <a:custGeom>
            <a:avLst/>
            <a:gdLst>
              <a:gd name="T0" fmla="*/ 0 w 148"/>
              <a:gd name="T1" fmla="*/ 2147483647 h 1406"/>
              <a:gd name="T2" fmla="*/ 2147483647 w 148"/>
              <a:gd name="T3" fmla="*/ 2147483647 h 1406"/>
              <a:gd name="T4" fmla="*/ 2147483647 w 148"/>
              <a:gd name="T5" fmla="*/ 0 h 1406"/>
              <a:gd name="T6" fmla="*/ 0 w 148"/>
              <a:gd name="T7" fmla="*/ 0 h 140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1406"/>
              <a:gd name="T14" fmla="*/ 148 w 148"/>
              <a:gd name="T15" fmla="*/ 1406 h 1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1406">
                <a:moveTo>
                  <a:pt x="0" y="1405"/>
                </a:moveTo>
                <a:lnTo>
                  <a:pt x="147" y="1405"/>
                </a:lnTo>
                <a:lnTo>
                  <a:pt x="147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6159" name="Line 1055"/>
          <p:cNvSpPr>
            <a:spLocks noChangeShapeType="1"/>
          </p:cNvSpPr>
          <p:nvPr/>
        </p:nvSpPr>
        <p:spPr bwMode="auto">
          <a:xfrm>
            <a:off x="1784350" y="45370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0" name="Line 1056"/>
          <p:cNvSpPr>
            <a:spLocks noChangeShapeType="1"/>
          </p:cNvSpPr>
          <p:nvPr/>
        </p:nvSpPr>
        <p:spPr bwMode="auto">
          <a:xfrm>
            <a:off x="1962150" y="1958975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1" name="Line 1057"/>
          <p:cNvSpPr>
            <a:spLocks noChangeShapeType="1"/>
          </p:cNvSpPr>
          <p:nvPr/>
        </p:nvSpPr>
        <p:spPr bwMode="auto">
          <a:xfrm flipV="1">
            <a:off x="3721100" y="1952625"/>
            <a:ext cx="0" cy="257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2" name="Line 1058"/>
          <p:cNvSpPr>
            <a:spLocks noChangeShapeType="1"/>
          </p:cNvSpPr>
          <p:nvPr/>
        </p:nvSpPr>
        <p:spPr bwMode="auto">
          <a:xfrm>
            <a:off x="3549650" y="4524375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3" name="Line 1059"/>
          <p:cNvSpPr>
            <a:spLocks noChangeShapeType="1"/>
          </p:cNvSpPr>
          <p:nvPr/>
        </p:nvSpPr>
        <p:spPr bwMode="auto">
          <a:xfrm>
            <a:off x="5340350" y="3178175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4" name="Line 1060"/>
          <p:cNvSpPr>
            <a:spLocks noChangeShapeType="1"/>
          </p:cNvSpPr>
          <p:nvPr/>
        </p:nvSpPr>
        <p:spPr bwMode="auto">
          <a:xfrm>
            <a:off x="6953250" y="3190875"/>
            <a:ext cx="20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25" name="Rectangle 1061"/>
          <p:cNvSpPr>
            <a:spLocks noChangeArrowheads="1"/>
          </p:cNvSpPr>
          <p:nvPr/>
        </p:nvSpPr>
        <p:spPr bwMode="auto">
          <a:xfrm>
            <a:off x="573088" y="9683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Item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Material, OVH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1.4.1/1.4.9/</a:t>
            </a:r>
            <a:r>
              <a:rPr lang="en-US" sz="1000" dirty="0">
                <a:latin typeface="+mj-lt"/>
              </a:rPr>
              <a:t>1.4.18</a:t>
            </a:r>
            <a:endParaRPr lang="en-US" sz="1200" dirty="0">
              <a:latin typeface="+mj-lt"/>
            </a:endParaRPr>
          </a:p>
        </p:txBody>
      </p:sp>
      <p:sp>
        <p:nvSpPr>
          <p:cNvPr id="242728" name="Rectangle 1064"/>
          <p:cNvSpPr>
            <a:spLocks noChangeArrowheads="1"/>
          </p:cNvSpPr>
          <p:nvPr/>
        </p:nvSpPr>
        <p:spPr bwMode="auto">
          <a:xfrm>
            <a:off x="560388" y="41179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Setup/Run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Time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</a:t>
            </a:r>
          </a:p>
        </p:txBody>
      </p:sp>
      <p:sp>
        <p:nvSpPr>
          <p:cNvPr id="242729" name="Rectangle 1065"/>
          <p:cNvSpPr>
            <a:spLocks noChangeArrowheads="1"/>
          </p:cNvSpPr>
          <p:nvPr/>
        </p:nvSpPr>
        <p:spPr bwMode="auto">
          <a:xfrm>
            <a:off x="574675" y="52006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Standard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Order Quantity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1.4.1/1.4.7/1.4.17</a:t>
            </a:r>
          </a:p>
        </p:txBody>
      </p:sp>
      <p:sp>
        <p:nvSpPr>
          <p:cNvPr id="242730" name="Rectangle 1066"/>
          <p:cNvSpPr>
            <a:spLocks noChangeArrowheads="1"/>
          </p:cNvSpPr>
          <p:nvPr/>
        </p:nvSpPr>
        <p:spPr bwMode="auto">
          <a:xfrm>
            <a:off x="7596188" y="50006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Sales Order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7.1.12</a:t>
            </a:r>
          </a:p>
        </p:txBody>
      </p:sp>
      <p:sp>
        <p:nvSpPr>
          <p:cNvPr id="6171" name="Line 1067"/>
          <p:cNvSpPr>
            <a:spLocks noChangeShapeType="1"/>
          </p:cNvSpPr>
          <p:nvPr/>
        </p:nvSpPr>
        <p:spPr bwMode="auto">
          <a:xfrm>
            <a:off x="7150100" y="4406900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PC-SU-330</a:t>
            </a:r>
          </a:p>
        </p:txBody>
      </p:sp>
      <p:sp>
        <p:nvSpPr>
          <p:cNvPr id="43011" name="AutoShape 3075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2" name="AutoShape 3076"/>
          <p:cNvCxnSpPr>
            <a:cxnSpLocks noChangeShapeType="1"/>
            <a:stCxn id="43013" idx="3"/>
            <a:endCxn id="43011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3" name="AutoShape 3077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4" name="AutoShape 3078"/>
          <p:cNvCxnSpPr>
            <a:cxnSpLocks noChangeShapeType="1"/>
            <a:stCxn id="43015" idx="3"/>
            <a:endCxn id="43013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5" name="AutoShape 3079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43016" name="AutoShape 3080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 Str.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(13.5)</a:t>
            </a:r>
          </a:p>
        </p:txBody>
      </p:sp>
      <p:sp>
        <p:nvSpPr>
          <p:cNvPr id="43017" name="AutoShape 3081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8" name="AutoShape 3082"/>
          <p:cNvCxnSpPr>
            <a:cxnSpLocks noChangeShapeType="1"/>
            <a:stCxn id="43019" idx="3"/>
            <a:endCxn id="43017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9" name="AutoShape 3083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0" name="AutoShape 3084"/>
          <p:cNvCxnSpPr>
            <a:cxnSpLocks noChangeShapeType="1"/>
            <a:stCxn id="43011" idx="2"/>
            <a:endCxn id="43024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1" name="AutoShape 3085"/>
          <p:cNvCxnSpPr>
            <a:cxnSpLocks noChangeShapeType="1"/>
            <a:stCxn id="43017" idx="2"/>
            <a:endCxn id="43026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3" name="AutoShape 3087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4" name="AutoShape 3088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5" name="AutoShape 3089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6" name="AutoShape 3090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PC-SU-340</a:t>
            </a:r>
          </a:p>
        </p:txBody>
      </p:sp>
      <p:grpSp>
        <p:nvGrpSpPr>
          <p:cNvPr id="44036" name="Group 8"/>
          <p:cNvGrpSpPr>
            <a:grpSpLocks/>
          </p:cNvGrpSpPr>
          <p:nvPr/>
        </p:nvGrpSpPr>
        <p:grpSpPr bwMode="auto">
          <a:xfrm>
            <a:off x="1079500" y="1223963"/>
            <a:ext cx="7004050" cy="4856162"/>
            <a:chOff x="1079782" y="1623404"/>
            <a:chExt cx="7003903" cy="485679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9782" y="1623404"/>
              <a:ext cx="6970567" cy="484885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44038" name="Rectangle 10"/>
            <p:cNvSpPr>
              <a:spLocks noChangeArrowheads="1"/>
            </p:cNvSpPr>
            <p:nvPr/>
          </p:nvSpPr>
          <p:spPr bwMode="auto">
            <a:xfrm>
              <a:off x="1744910" y="4164045"/>
              <a:ext cx="2488333" cy="54864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39" name="Rectangle 11"/>
            <p:cNvSpPr>
              <a:spLocks noChangeArrowheads="1"/>
            </p:cNvSpPr>
            <p:nvPr/>
          </p:nvSpPr>
          <p:spPr bwMode="auto">
            <a:xfrm>
              <a:off x="1744910" y="5068109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40" name="Rectangle 12"/>
            <p:cNvSpPr>
              <a:spLocks noChangeArrowheads="1"/>
            </p:cNvSpPr>
            <p:nvPr/>
          </p:nvSpPr>
          <p:spPr bwMode="auto">
            <a:xfrm>
              <a:off x="1744910" y="5697164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cxnSp>
          <p:nvCxnSpPr>
            <p:cNvPr id="44041" name="Straight Connector 13"/>
            <p:cNvCxnSpPr>
              <a:cxnSpLocks noChangeShapeType="1"/>
            </p:cNvCxnSpPr>
            <p:nvPr/>
          </p:nvCxnSpPr>
          <p:spPr bwMode="auto">
            <a:xfrm>
              <a:off x="1089498" y="6478608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 (cont.)</a:t>
            </a:r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PC-SU-350</a:t>
            </a:r>
          </a:p>
        </p:txBody>
      </p:sp>
      <p:grpSp>
        <p:nvGrpSpPr>
          <p:cNvPr id="45060" name="Group 24"/>
          <p:cNvGrpSpPr>
            <a:grpSpLocks/>
          </p:cNvGrpSpPr>
          <p:nvPr/>
        </p:nvGrpSpPr>
        <p:grpSpPr bwMode="auto">
          <a:xfrm>
            <a:off x="1087438" y="1671638"/>
            <a:ext cx="6996112" cy="2662237"/>
            <a:chOff x="1086772" y="2538905"/>
            <a:chExt cx="6996913" cy="2662354"/>
          </a:xfrm>
        </p:grpSpPr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6772" y="2553193"/>
              <a:ext cx="6960397" cy="264806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cxnSp>
          <p:nvCxnSpPr>
            <p:cNvPr id="45062" name="Straight Connector 23"/>
            <p:cNvCxnSpPr>
              <a:cxnSpLocks noChangeShapeType="1"/>
            </p:cNvCxnSpPr>
            <p:nvPr/>
          </p:nvCxnSpPr>
          <p:spPr bwMode="auto">
            <a:xfrm>
              <a:off x="1089498" y="2538905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Engineering Change: Two Options</a:t>
            </a:r>
            <a:endParaRPr lang="en-US" dirty="0"/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PC-SU-360</a:t>
            </a:r>
            <a:endParaRPr lang="en-US" dirty="0" smtClean="0"/>
          </a:p>
        </p:txBody>
      </p:sp>
      <p:sp>
        <p:nvSpPr>
          <p:cNvPr id="46084" name="Rectangle 16"/>
          <p:cNvSpPr>
            <a:spLocks noChangeArrowheads="1"/>
          </p:cNvSpPr>
          <p:nvPr/>
        </p:nvSpPr>
        <p:spPr bwMode="auto">
          <a:xfrm>
            <a:off x="895350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eaLnBrk="0" hangingPunct="0"/>
            <a:endParaRPr lang="en-US" sz="2300">
              <a:latin typeface="+mj-lt"/>
            </a:endParaRPr>
          </a:p>
        </p:txBody>
      </p:sp>
      <p:sp>
        <p:nvSpPr>
          <p:cNvPr id="46085" name="Rectangle 17"/>
          <p:cNvSpPr>
            <a:spLocks noChangeArrowheads="1"/>
          </p:cNvSpPr>
          <p:nvPr/>
        </p:nvSpPr>
        <p:spPr bwMode="auto">
          <a:xfrm>
            <a:off x="5002213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6086" name="Text Box 19"/>
          <p:cNvSpPr txBox="1">
            <a:spLocks noChangeArrowheads="1"/>
          </p:cNvSpPr>
          <p:nvPr/>
        </p:nvSpPr>
        <p:spPr bwMode="auto">
          <a:xfrm>
            <a:off x="906463" y="1208088"/>
            <a:ext cx="31432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Effectivity Dates</a:t>
            </a:r>
          </a:p>
        </p:txBody>
      </p:sp>
      <p:sp>
        <p:nvSpPr>
          <p:cNvPr id="46087" name="Text Box 20"/>
          <p:cNvSpPr txBox="1">
            <a:spLocks noChangeArrowheads="1"/>
          </p:cNvSpPr>
          <p:nvPr/>
        </p:nvSpPr>
        <p:spPr bwMode="auto">
          <a:xfrm>
            <a:off x="5029200" y="1208088"/>
            <a:ext cx="31845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Phantom Use-Up Logic</a:t>
            </a:r>
          </a:p>
        </p:txBody>
      </p:sp>
      <p:sp>
        <p:nvSpPr>
          <p:cNvPr id="192533" name="Rectangle 21"/>
          <p:cNvSpPr>
            <a:spLocks noChangeArrowheads="1"/>
          </p:cNvSpPr>
          <p:nvPr/>
        </p:nvSpPr>
        <p:spPr bwMode="auto">
          <a:xfrm>
            <a:off x="1463675" y="2114550"/>
            <a:ext cx="2011363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sp>
        <p:nvSpPr>
          <p:cNvPr id="192537" name="Rectangle 25"/>
          <p:cNvSpPr>
            <a:spLocks noChangeArrowheads="1"/>
          </p:cNvSpPr>
          <p:nvPr/>
        </p:nvSpPr>
        <p:spPr bwMode="auto">
          <a:xfrm>
            <a:off x="1809750" y="4297363"/>
            <a:ext cx="2011363" cy="11811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Start effective 4 / 1</a:t>
            </a:r>
            <a:endParaRPr lang="en-US" sz="1400" dirty="0">
              <a:latin typeface="+mj-lt"/>
            </a:endParaRPr>
          </a:p>
        </p:txBody>
      </p:sp>
      <p:cxnSp>
        <p:nvCxnSpPr>
          <p:cNvPr id="46090" name="AutoShape 28"/>
          <p:cNvCxnSpPr>
            <a:cxnSpLocks noChangeShapeType="1"/>
            <a:stCxn id="192533" idx="2"/>
            <a:endCxn id="192535" idx="0"/>
          </p:cNvCxnSpPr>
          <p:nvPr/>
        </p:nvCxnSpPr>
        <p:spPr bwMode="auto">
          <a:xfrm rot="5400000">
            <a:off x="2364582" y="2886869"/>
            <a:ext cx="20955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192541" name="Rectangle 29"/>
          <p:cNvSpPr>
            <a:spLocks noChangeArrowheads="1"/>
          </p:cNvSpPr>
          <p:nvPr/>
        </p:nvSpPr>
        <p:spPr bwMode="auto">
          <a:xfrm>
            <a:off x="5649913" y="2112963"/>
            <a:ext cx="2011362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cxnSp>
        <p:nvCxnSpPr>
          <p:cNvPr id="46092" name="AutoShape 35"/>
          <p:cNvCxnSpPr>
            <a:cxnSpLocks noChangeShapeType="1"/>
            <a:stCxn id="192541" idx="2"/>
            <a:endCxn id="192545" idx="0"/>
          </p:cNvCxnSpPr>
          <p:nvPr/>
        </p:nvCxnSpPr>
        <p:spPr bwMode="auto">
          <a:xfrm rot="5400000">
            <a:off x="6540500" y="2894013"/>
            <a:ext cx="23018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093" name="AutoShape 38"/>
          <p:cNvCxnSpPr>
            <a:cxnSpLocks noChangeShapeType="1"/>
          </p:cNvCxnSpPr>
          <p:nvPr/>
        </p:nvCxnSpPr>
        <p:spPr bwMode="auto">
          <a:xfrm rot="5400000">
            <a:off x="8848725" y="5126038"/>
            <a:ext cx="59213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46094" name="Text Box 36"/>
          <p:cNvSpPr txBox="1">
            <a:spLocks noChangeArrowheads="1"/>
          </p:cNvSpPr>
          <p:nvPr/>
        </p:nvSpPr>
        <p:spPr bwMode="auto">
          <a:xfrm>
            <a:off x="4113213" y="1208088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or</a:t>
            </a:r>
          </a:p>
        </p:txBody>
      </p:sp>
      <p:sp>
        <p:nvSpPr>
          <p:cNvPr id="46095" name="Text Box 37"/>
          <p:cNvSpPr txBox="1">
            <a:spLocks noChangeArrowheads="1"/>
          </p:cNvSpPr>
          <p:nvPr/>
        </p:nvSpPr>
        <p:spPr bwMode="auto">
          <a:xfrm>
            <a:off x="4930775" y="4473575"/>
            <a:ext cx="26130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When B is used up...</a:t>
            </a:r>
            <a:endParaRPr lang="en-US" sz="2300" b="1">
              <a:latin typeface="+mj-lt"/>
            </a:endParaRPr>
          </a:p>
        </p:txBody>
      </p:sp>
      <p:sp>
        <p:nvSpPr>
          <p:cNvPr id="192543" name="Rectangle 31"/>
          <p:cNvSpPr>
            <a:spLocks noChangeArrowheads="1"/>
          </p:cNvSpPr>
          <p:nvPr/>
        </p:nvSpPr>
        <p:spPr bwMode="auto">
          <a:xfrm>
            <a:off x="5649913" y="4953000"/>
            <a:ext cx="2011362" cy="742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</a:p>
        </p:txBody>
      </p:sp>
      <p:sp>
        <p:nvSpPr>
          <p:cNvPr id="192535" name="Rectangle 23"/>
          <p:cNvSpPr>
            <a:spLocks noChangeArrowheads="1"/>
          </p:cNvSpPr>
          <p:nvPr/>
        </p:nvSpPr>
        <p:spPr bwMode="auto">
          <a:xfrm>
            <a:off x="1463675" y="2990850"/>
            <a:ext cx="2011363" cy="137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End effective 3 / 31</a:t>
            </a:r>
            <a:endParaRPr lang="en-US" sz="1400" dirty="0">
              <a:latin typeface="+mj-lt"/>
            </a:endParaRPr>
          </a:p>
        </p:txBody>
      </p:sp>
      <p:sp>
        <p:nvSpPr>
          <p:cNvPr id="192545" name="Rectangle 33"/>
          <p:cNvSpPr>
            <a:spLocks noChangeArrowheads="1"/>
          </p:cNvSpPr>
          <p:nvPr/>
        </p:nvSpPr>
        <p:spPr bwMode="auto">
          <a:xfrm>
            <a:off x="5649913" y="3009900"/>
            <a:ext cx="2011362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Component B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Phantom = Yes</a:t>
            </a:r>
            <a:br>
              <a:rPr lang="en-US" sz="1400" b="1" dirty="0">
                <a:latin typeface="+mj-lt"/>
              </a:rPr>
            </a:br>
            <a:r>
              <a:rPr lang="en-US" sz="1400" b="1" dirty="0" err="1">
                <a:latin typeface="+mj-lt"/>
              </a:rPr>
              <a:t>Pur</a:t>
            </a:r>
            <a:r>
              <a:rPr lang="en-US" sz="1400" b="1" dirty="0">
                <a:latin typeface="+mj-lt"/>
              </a:rPr>
              <a:t>/Mfg = M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in 1.4.1, 1.4.7, or 1.4.17</a:t>
            </a:r>
            <a:endParaRPr lang="en-US" sz="1400" dirty="0">
              <a:latin typeface="+mj-lt"/>
            </a:endParaRPr>
          </a:p>
        </p:txBody>
      </p:sp>
      <p:cxnSp>
        <p:nvCxnSpPr>
          <p:cNvPr id="46099" name="AutoShape 35"/>
          <p:cNvCxnSpPr>
            <a:cxnSpLocks noChangeShapeType="1"/>
            <a:stCxn id="192545" idx="2"/>
            <a:endCxn id="192543" idx="0"/>
          </p:cNvCxnSpPr>
          <p:nvPr/>
        </p:nvCxnSpPr>
        <p:spPr bwMode="auto">
          <a:xfrm rot="5400000">
            <a:off x="6407944" y="4706144"/>
            <a:ext cx="4953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Phantom Use-Up Logic*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PC-SU-370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4005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600450" y="1333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18160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8864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724400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5481638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24575" y="101441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>
            <a:off x="4010025" y="131921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5372100" y="97155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3429000" y="506730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72390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6438900" y="32004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7410450" y="321945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4381500" y="506730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</a:p>
        </p:txBody>
      </p:sp>
      <p:sp>
        <p:nvSpPr>
          <p:cNvPr id="47122" name="Text Box 19"/>
          <p:cNvSpPr txBox="1">
            <a:spLocks noChangeArrowheads="1"/>
          </p:cNvSpPr>
          <p:nvPr/>
        </p:nvSpPr>
        <p:spPr bwMode="auto">
          <a:xfrm>
            <a:off x="3409950" y="3238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3" name="Text Box 20"/>
          <p:cNvSpPr txBox="1">
            <a:spLocks noChangeArrowheads="1"/>
          </p:cNvSpPr>
          <p:nvPr/>
        </p:nvSpPr>
        <p:spPr bwMode="auto">
          <a:xfrm>
            <a:off x="42291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24" name="Rectangle 26"/>
          <p:cNvSpPr>
            <a:spLocks noChangeArrowheads="1"/>
          </p:cNvSpPr>
          <p:nvPr/>
        </p:nvSpPr>
        <p:spPr bwMode="auto">
          <a:xfrm>
            <a:off x="4457700" y="314325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3563" name="Rectangle 27"/>
          <p:cNvSpPr>
            <a:spLocks noChangeArrowheads="1"/>
          </p:cNvSpPr>
          <p:nvPr/>
        </p:nvSpPr>
        <p:spPr bwMode="auto">
          <a:xfrm>
            <a:off x="3105150" y="121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6" name="Text Box 28"/>
          <p:cNvSpPr txBox="1">
            <a:spLocks noChangeArrowheads="1"/>
          </p:cNvSpPr>
          <p:nvPr/>
        </p:nvSpPr>
        <p:spPr bwMode="auto">
          <a:xfrm>
            <a:off x="2876550" y="121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3565" name="Rectangle 29"/>
          <p:cNvSpPr>
            <a:spLocks noChangeArrowheads="1"/>
          </p:cNvSpPr>
          <p:nvPr/>
        </p:nvSpPr>
        <p:spPr bwMode="auto">
          <a:xfrm>
            <a:off x="28194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8" name="Text Box 30"/>
          <p:cNvSpPr txBox="1">
            <a:spLocks noChangeArrowheads="1"/>
          </p:cNvSpPr>
          <p:nvPr/>
        </p:nvSpPr>
        <p:spPr bwMode="auto">
          <a:xfrm>
            <a:off x="25908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3567" name="Rectangle 31"/>
          <p:cNvSpPr>
            <a:spLocks noChangeArrowheads="1"/>
          </p:cNvSpPr>
          <p:nvPr/>
        </p:nvSpPr>
        <p:spPr bwMode="auto">
          <a:xfrm>
            <a:off x="60198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0" name="Text Box 32"/>
          <p:cNvSpPr txBox="1">
            <a:spLocks noChangeArrowheads="1"/>
          </p:cNvSpPr>
          <p:nvPr/>
        </p:nvSpPr>
        <p:spPr bwMode="auto">
          <a:xfrm>
            <a:off x="57912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93569" name="Rectangle 33"/>
          <p:cNvSpPr>
            <a:spLocks noChangeArrowheads="1"/>
          </p:cNvSpPr>
          <p:nvPr/>
        </p:nvSpPr>
        <p:spPr bwMode="auto">
          <a:xfrm>
            <a:off x="2819400" y="50863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2" name="Text Box 34"/>
          <p:cNvSpPr txBox="1">
            <a:spLocks noChangeArrowheads="1"/>
          </p:cNvSpPr>
          <p:nvPr/>
        </p:nvSpPr>
        <p:spPr bwMode="auto">
          <a:xfrm>
            <a:off x="2590800" y="50863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47133" name="AutoShape 35"/>
          <p:cNvCxnSpPr>
            <a:cxnSpLocks noChangeShapeType="1"/>
            <a:stCxn id="47120" idx="0"/>
            <a:endCxn id="47115" idx="2"/>
          </p:cNvCxnSpPr>
          <p:nvPr/>
        </p:nvCxnSpPr>
        <p:spPr bwMode="auto">
          <a:xfrm rot="5400000" flipH="1">
            <a:off x="6486525" y="1933575"/>
            <a:ext cx="4953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34" name="Line 39"/>
          <p:cNvSpPr>
            <a:spLocks noChangeShapeType="1"/>
          </p:cNvSpPr>
          <p:nvPr/>
        </p:nvSpPr>
        <p:spPr bwMode="auto">
          <a:xfrm>
            <a:off x="1008063" y="2078038"/>
            <a:ext cx="112236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5" name="Line 40"/>
          <p:cNvSpPr>
            <a:spLocks noChangeShapeType="1"/>
          </p:cNvSpPr>
          <p:nvPr/>
        </p:nvSpPr>
        <p:spPr bwMode="auto">
          <a:xfrm>
            <a:off x="1008063" y="2063750"/>
            <a:ext cx="0" cy="1857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6" name="Line 41"/>
          <p:cNvSpPr>
            <a:spLocks noChangeShapeType="1"/>
          </p:cNvSpPr>
          <p:nvPr/>
        </p:nvSpPr>
        <p:spPr bwMode="auto">
          <a:xfrm flipH="1">
            <a:off x="2136775" y="2063750"/>
            <a:ext cx="1588" cy="190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7" name="Line 42"/>
          <p:cNvSpPr>
            <a:spLocks noChangeShapeType="1"/>
          </p:cNvSpPr>
          <p:nvPr/>
        </p:nvSpPr>
        <p:spPr bwMode="auto">
          <a:xfrm flipV="1">
            <a:off x="1570038" y="1731963"/>
            <a:ext cx="0" cy="3317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8" name="Line 43"/>
          <p:cNvSpPr>
            <a:spLocks noChangeShapeType="1"/>
          </p:cNvSpPr>
          <p:nvPr/>
        </p:nvSpPr>
        <p:spPr bwMode="auto">
          <a:xfrm>
            <a:off x="979488" y="2682875"/>
            <a:ext cx="0" cy="6334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9" name="Rectangle 44" descr="50%"/>
          <p:cNvSpPr>
            <a:spLocks noChangeArrowheads="1"/>
          </p:cNvSpPr>
          <p:nvPr/>
        </p:nvSpPr>
        <p:spPr bwMode="auto">
          <a:xfrm>
            <a:off x="690563" y="223520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0" name="Text Box 45"/>
          <p:cNvSpPr txBox="1">
            <a:spLocks noChangeArrowheads="1"/>
          </p:cNvSpPr>
          <p:nvPr/>
        </p:nvSpPr>
        <p:spPr bwMode="auto">
          <a:xfrm>
            <a:off x="566738" y="22558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7141" name="Rectangle 46"/>
          <p:cNvSpPr>
            <a:spLocks noChangeArrowheads="1"/>
          </p:cNvSpPr>
          <p:nvPr/>
        </p:nvSpPr>
        <p:spPr bwMode="auto">
          <a:xfrm>
            <a:off x="1814513" y="223520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2" name="Text Box 47"/>
          <p:cNvSpPr txBox="1">
            <a:spLocks noChangeArrowheads="1"/>
          </p:cNvSpPr>
          <p:nvPr/>
        </p:nvSpPr>
        <p:spPr bwMode="auto">
          <a:xfrm>
            <a:off x="1689100" y="22367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47143" name="Rectangle 48"/>
          <p:cNvSpPr>
            <a:spLocks noChangeArrowheads="1"/>
          </p:cNvSpPr>
          <p:nvPr/>
        </p:nvSpPr>
        <p:spPr bwMode="auto">
          <a:xfrm>
            <a:off x="676275" y="2941638"/>
            <a:ext cx="590550" cy="447675"/>
          </a:xfrm>
          <a:prstGeom prst="rect">
            <a:avLst/>
          </a:prstGeom>
          <a:solidFill>
            <a:srgbClr val="3333CC"/>
          </a:solidFill>
          <a:ln w="38100">
            <a:solidFill>
              <a:srgbClr val="00CC99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4" name="Text Box 49"/>
          <p:cNvSpPr txBox="1">
            <a:spLocks noChangeArrowheads="1"/>
          </p:cNvSpPr>
          <p:nvPr/>
        </p:nvSpPr>
        <p:spPr bwMode="auto">
          <a:xfrm>
            <a:off x="590550" y="29416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47145" name="Rectangle 50"/>
          <p:cNvSpPr>
            <a:spLocks noChangeArrowheads="1"/>
          </p:cNvSpPr>
          <p:nvPr/>
        </p:nvSpPr>
        <p:spPr bwMode="auto">
          <a:xfrm>
            <a:off x="1252538" y="13144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6" name="Text Box 51"/>
          <p:cNvSpPr txBox="1">
            <a:spLocks noChangeArrowheads="1"/>
          </p:cNvSpPr>
          <p:nvPr/>
        </p:nvSpPr>
        <p:spPr bwMode="auto">
          <a:xfrm>
            <a:off x="1166813" y="131445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7147" name="Text Box 52"/>
          <p:cNvSpPr txBox="1">
            <a:spLocks noChangeArrowheads="1"/>
          </p:cNvSpPr>
          <p:nvPr/>
        </p:nvSpPr>
        <p:spPr bwMode="auto">
          <a:xfrm>
            <a:off x="6896100" y="1238250"/>
            <a:ext cx="1866900" cy="14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B’s </a:t>
            </a:r>
            <a:r>
              <a:rPr lang="en-US" sz="1700" b="1" u="sng">
                <a:latin typeface="+mj-lt"/>
              </a:rPr>
              <a:t>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costs; instead D’s costs are rolled up</a:t>
            </a:r>
          </a:p>
        </p:txBody>
      </p:sp>
      <p:sp>
        <p:nvSpPr>
          <p:cNvPr id="47148" name="Text Box 53"/>
          <p:cNvSpPr txBox="1">
            <a:spLocks noChangeArrowheads="1"/>
          </p:cNvSpPr>
          <p:nvPr/>
        </p:nvSpPr>
        <p:spPr bwMode="auto">
          <a:xfrm>
            <a:off x="5200650" y="4991100"/>
            <a:ext cx="2343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D’s cost are rolled up to A’s LL costs</a:t>
            </a:r>
          </a:p>
        </p:txBody>
      </p:sp>
      <p:sp>
        <p:nvSpPr>
          <p:cNvPr id="47149" name="Text Box 54"/>
          <p:cNvSpPr txBox="1">
            <a:spLocks noChangeArrowheads="1"/>
          </p:cNvSpPr>
          <p:nvPr/>
        </p:nvSpPr>
        <p:spPr bwMode="auto">
          <a:xfrm>
            <a:off x="2743200" y="38290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0" name="Oval 55"/>
          <p:cNvSpPr>
            <a:spLocks noChangeArrowheads="1"/>
          </p:cNvSpPr>
          <p:nvPr/>
        </p:nvSpPr>
        <p:spPr bwMode="auto">
          <a:xfrm>
            <a:off x="2943225" y="38385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1" name="Text Box 56"/>
          <p:cNvSpPr txBox="1">
            <a:spLocks noChangeArrowheads="1"/>
          </p:cNvSpPr>
          <p:nvPr/>
        </p:nvSpPr>
        <p:spPr bwMode="auto">
          <a:xfrm>
            <a:off x="2743200" y="55816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2" name="Oval 57"/>
          <p:cNvSpPr>
            <a:spLocks noChangeArrowheads="1"/>
          </p:cNvSpPr>
          <p:nvPr/>
        </p:nvSpPr>
        <p:spPr bwMode="auto">
          <a:xfrm>
            <a:off x="2943225" y="55911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3" name="Text Box 58"/>
          <p:cNvSpPr txBox="1">
            <a:spLocks noChangeArrowheads="1"/>
          </p:cNvSpPr>
          <p:nvPr/>
        </p:nvSpPr>
        <p:spPr bwMode="auto">
          <a:xfrm>
            <a:off x="5943600" y="37909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4" name="Oval 59"/>
          <p:cNvSpPr>
            <a:spLocks noChangeArrowheads="1"/>
          </p:cNvSpPr>
          <p:nvPr/>
        </p:nvSpPr>
        <p:spPr bwMode="auto">
          <a:xfrm>
            <a:off x="6143625" y="38004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5" name="Text Box 60"/>
          <p:cNvSpPr txBox="1">
            <a:spLocks noChangeArrowheads="1"/>
          </p:cNvSpPr>
          <p:nvPr/>
        </p:nvSpPr>
        <p:spPr bwMode="auto">
          <a:xfrm>
            <a:off x="3028950" y="171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6" name="Oval 61"/>
          <p:cNvSpPr>
            <a:spLocks noChangeArrowheads="1"/>
          </p:cNvSpPr>
          <p:nvPr/>
        </p:nvSpPr>
        <p:spPr bwMode="auto">
          <a:xfrm>
            <a:off x="3228975" y="172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7158" name="AutoShape 65"/>
          <p:cNvCxnSpPr>
            <a:cxnSpLocks noChangeShapeType="1"/>
            <a:stCxn id="47121" idx="0"/>
            <a:endCxn id="47115" idx="2"/>
          </p:cNvCxnSpPr>
          <p:nvPr/>
        </p:nvCxnSpPr>
        <p:spPr bwMode="auto">
          <a:xfrm rot="16200000">
            <a:off x="4048125" y="3381375"/>
            <a:ext cx="2343150" cy="990600"/>
          </a:xfrm>
          <a:prstGeom prst="bentConnector3">
            <a:avLst>
              <a:gd name="adj1" fmla="val 772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59" name="Text Box 66"/>
          <p:cNvSpPr txBox="1">
            <a:spLocks noChangeArrowheads="1"/>
          </p:cNvSpPr>
          <p:nvPr/>
        </p:nvSpPr>
        <p:spPr bwMode="auto">
          <a:xfrm>
            <a:off x="361950" y="497205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grpSp>
        <p:nvGrpSpPr>
          <p:cNvPr id="47160" name="Group 72"/>
          <p:cNvGrpSpPr>
            <a:grpSpLocks/>
          </p:cNvGrpSpPr>
          <p:nvPr/>
        </p:nvGrpSpPr>
        <p:grpSpPr bwMode="auto">
          <a:xfrm>
            <a:off x="5640779" y="558800"/>
            <a:ext cx="3101584" cy="615950"/>
            <a:chOff x="3348" y="412"/>
            <a:chExt cx="1784" cy="388"/>
          </a:xfrm>
        </p:grpSpPr>
        <p:sp>
          <p:nvSpPr>
            <p:cNvPr id="47163" name="Text Box 68"/>
            <p:cNvSpPr txBox="1">
              <a:spLocks noChangeArrowheads="1"/>
            </p:cNvSpPr>
            <p:nvPr/>
          </p:nvSpPr>
          <p:spPr bwMode="auto">
            <a:xfrm>
              <a:off x="3348" y="412"/>
              <a:ext cx="178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700" b="1" dirty="0">
                  <a:latin typeface="+mj-lt"/>
                </a:rPr>
                <a:t>Item B: </a:t>
              </a:r>
              <a:r>
                <a:rPr lang="en-US" sz="1700" b="1" dirty="0" err="1">
                  <a:latin typeface="+mj-lt"/>
                </a:rPr>
                <a:t>Pur</a:t>
              </a:r>
              <a:r>
                <a:rPr lang="en-US" sz="1700" b="1" dirty="0">
                  <a:latin typeface="+mj-lt"/>
                </a:rPr>
                <a:t>/Mfg Code =   M</a:t>
              </a:r>
              <a:endParaRPr lang="en-US" sz="1700" dirty="0">
                <a:latin typeface="+mj-lt"/>
              </a:endParaRPr>
            </a:p>
          </p:txBody>
        </p:sp>
        <p:sp>
          <p:nvSpPr>
            <p:cNvPr id="47164" name="Oval 69"/>
            <p:cNvSpPr>
              <a:spLocks noChangeArrowheads="1"/>
            </p:cNvSpPr>
            <p:nvPr/>
          </p:nvSpPr>
          <p:spPr bwMode="auto">
            <a:xfrm>
              <a:off x="4870" y="431"/>
              <a:ext cx="165" cy="165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7161" name="Text Box 73"/>
          <p:cNvSpPr txBox="1">
            <a:spLocks noChangeArrowheads="1"/>
          </p:cNvSpPr>
          <p:nvPr/>
        </p:nvSpPr>
        <p:spPr bwMode="auto">
          <a:xfrm>
            <a:off x="477838" y="563880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47162" name="Text Box 74"/>
          <p:cNvSpPr txBox="1">
            <a:spLocks noChangeArrowheads="1"/>
          </p:cNvSpPr>
          <p:nvPr/>
        </p:nvSpPr>
        <p:spPr bwMode="auto">
          <a:xfrm>
            <a:off x="341313" y="750888"/>
            <a:ext cx="313097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>
                <a:solidFill>
                  <a:srgbClr val="5A87C6"/>
                </a:solidFill>
                <a:latin typeface="+mj-lt"/>
              </a:rPr>
              <a:t>Item B’s Phantom Flag = Yes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48131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Effect of Structure Type on Cost*</a:t>
            </a:r>
            <a:endParaRPr lang="en-US" dirty="0">
              <a:latin typeface="+mj-lt"/>
            </a:endParaRPr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PC-SU-380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3400" y="885825"/>
            <a:ext cx="4191000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Item A: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M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Items B &amp; C: Structure Type = [blank]</a:t>
            </a:r>
            <a:endParaRPr lang="en-US" sz="1700" dirty="0">
              <a:latin typeface="+mj-lt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4019550" y="25241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038600" y="2590800"/>
            <a:ext cx="9906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3028950" y="46577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981575" y="46577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228850" y="46577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9906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dirty="0">
                <a:latin typeface="+mj-lt"/>
              </a:rPr>
              <a:t>0.00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2.50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3.00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0.00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19050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7716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765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131445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207168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271462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>
            <a:off x="60007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19621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60388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523875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8199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75247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5.50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636270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711993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76287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564832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69913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5314950" y="866775"/>
            <a:ext cx="3467100" cy="877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Item A: Pur/Mfg Code =   M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B: Structure Type =  D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C: Structure Type = [blank]</a:t>
            </a:r>
            <a:endParaRPr lang="en-US" sz="1700">
              <a:latin typeface="+mj-lt"/>
            </a:endParaRPr>
          </a:p>
        </p:txBody>
      </p:sp>
      <p:sp>
        <p:nvSpPr>
          <p:cNvPr id="49181" name="Rectangle 29"/>
          <p:cNvSpPr>
            <a:spLocks noChangeArrowheads="1"/>
          </p:cNvSpPr>
          <p:nvPr/>
        </p:nvSpPr>
        <p:spPr bwMode="auto">
          <a:xfrm>
            <a:off x="2286000" y="439102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457200" y="4149725"/>
            <a:ext cx="16573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 &amp; C’s costs 	are rolled up 	to A’s LL cost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7353300" y="4333875"/>
            <a:ext cx="1543050" cy="170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C’s costs are 	rolled up to 	A’s LL cost</a:t>
            </a:r>
            <a:br>
              <a:rPr lang="en-US" sz="1500" b="1">
                <a:latin typeface="+mj-lt"/>
              </a:rPr>
            </a:br>
            <a:endParaRPr lang="en-US" sz="1500" b="1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B’s costs are 	</a:t>
            </a:r>
            <a:r>
              <a:rPr lang="en-US" sz="1500" b="1" u="sng">
                <a:latin typeface="+mj-lt"/>
              </a:rPr>
              <a:t>not</a:t>
            </a:r>
            <a:r>
              <a:rPr lang="en-US" sz="1500" b="1">
                <a:latin typeface="+mj-lt"/>
              </a:rPr>
              <a:t> rolled up 	to A’s LL 	cost</a:t>
            </a:r>
          </a:p>
        </p:txBody>
      </p:sp>
      <p:sp>
        <p:nvSpPr>
          <p:cNvPr id="49184" name="Rectangle 34"/>
          <p:cNvSpPr>
            <a:spLocks noChangeArrowheads="1"/>
          </p:cNvSpPr>
          <p:nvPr/>
        </p:nvSpPr>
        <p:spPr bwMode="auto">
          <a:xfrm>
            <a:off x="3009900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5" name="Rectangle 36"/>
          <p:cNvSpPr>
            <a:spLocks noChangeArrowheads="1"/>
          </p:cNvSpPr>
          <p:nvPr/>
        </p:nvSpPr>
        <p:spPr bwMode="auto">
          <a:xfrm>
            <a:off x="4962525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6" name="Text Box 38"/>
          <p:cNvSpPr txBox="1">
            <a:spLocks noChangeArrowheads="1"/>
          </p:cNvSpPr>
          <p:nvPr/>
        </p:nvSpPr>
        <p:spPr bwMode="auto">
          <a:xfrm>
            <a:off x="2990850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9187" name="Text Box 39"/>
          <p:cNvSpPr txBox="1">
            <a:spLocks noChangeArrowheads="1"/>
          </p:cNvSpPr>
          <p:nvPr/>
        </p:nvSpPr>
        <p:spPr bwMode="auto">
          <a:xfrm>
            <a:off x="4943475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49188" name="AutoShape 40"/>
          <p:cNvCxnSpPr>
            <a:cxnSpLocks noChangeShapeType="1"/>
            <a:stCxn id="49181" idx="1"/>
            <a:endCxn id="49170" idx="2"/>
          </p:cNvCxnSpPr>
          <p:nvPr/>
        </p:nvCxnSpPr>
        <p:spPr bwMode="auto">
          <a:xfrm rot="10800000" flipH="1">
            <a:off x="2266950" y="3476625"/>
            <a:ext cx="38100" cy="1752600"/>
          </a:xfrm>
          <a:prstGeom prst="bentConnector4">
            <a:avLst>
              <a:gd name="adj1" fmla="val -550000"/>
              <a:gd name="adj2" fmla="val 74458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89" name="Rectangle 41"/>
          <p:cNvSpPr>
            <a:spLocks noChangeArrowheads="1"/>
          </p:cNvSpPr>
          <p:nvPr/>
        </p:nvSpPr>
        <p:spPr bwMode="auto">
          <a:xfrm>
            <a:off x="5248275" y="4676775"/>
            <a:ext cx="685800" cy="1295400"/>
          </a:xfrm>
          <a:prstGeom prst="rect">
            <a:avLst/>
          </a:prstGeom>
          <a:noFill/>
          <a:ln w="12700" cap="rnd">
            <a:solidFill>
              <a:srgbClr val="FF3300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90" name="AutoShape 42"/>
          <p:cNvCxnSpPr>
            <a:cxnSpLocks noChangeShapeType="1"/>
            <a:stCxn id="49189" idx="3"/>
            <a:endCxn id="49179" idx="2"/>
          </p:cNvCxnSpPr>
          <p:nvPr/>
        </p:nvCxnSpPr>
        <p:spPr bwMode="auto">
          <a:xfrm flipV="1">
            <a:off x="5934075" y="3476625"/>
            <a:ext cx="1400175" cy="1847850"/>
          </a:xfrm>
          <a:prstGeom prst="bentConnector2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91" name="Oval 43"/>
          <p:cNvSpPr>
            <a:spLocks noChangeArrowheads="1"/>
          </p:cNvSpPr>
          <p:nvPr/>
        </p:nvSpPr>
        <p:spPr bwMode="auto">
          <a:xfrm>
            <a:off x="7999363" y="896938"/>
            <a:ext cx="261937" cy="26193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2" name="Oval 44"/>
          <p:cNvSpPr>
            <a:spLocks noChangeArrowheads="1"/>
          </p:cNvSpPr>
          <p:nvPr/>
        </p:nvSpPr>
        <p:spPr bwMode="auto">
          <a:xfrm>
            <a:off x="3121225" y="928687"/>
            <a:ext cx="276225" cy="2762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3" name="Oval 45"/>
          <p:cNvSpPr>
            <a:spLocks noChangeArrowheads="1"/>
          </p:cNvSpPr>
          <p:nvPr/>
        </p:nvSpPr>
        <p:spPr bwMode="auto">
          <a:xfrm>
            <a:off x="7882963" y="1166813"/>
            <a:ext cx="242887" cy="24288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4" name="Rectangle 46"/>
          <p:cNvSpPr>
            <a:spLocks noChangeArrowheads="1"/>
          </p:cNvSpPr>
          <p:nvPr/>
        </p:nvSpPr>
        <p:spPr bwMode="auto">
          <a:xfrm>
            <a:off x="8515350" y="5343525"/>
            <a:ext cx="2667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5" name="Rectangle 50"/>
          <p:cNvSpPr>
            <a:spLocks noChangeArrowheads="1"/>
          </p:cNvSpPr>
          <p:nvPr/>
        </p:nvSpPr>
        <p:spPr bwMode="auto">
          <a:xfrm>
            <a:off x="476250" y="119062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6" name="Rectangle 51"/>
          <p:cNvSpPr>
            <a:spLocks noChangeArrowheads="1"/>
          </p:cNvSpPr>
          <p:nvPr/>
        </p:nvSpPr>
        <p:spPr bwMode="auto">
          <a:xfrm>
            <a:off x="514350" y="420687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7" name="Text Box 55"/>
          <p:cNvSpPr txBox="1">
            <a:spLocks noChangeArrowheads="1"/>
          </p:cNvSpPr>
          <p:nvPr/>
        </p:nvSpPr>
        <p:spPr bwMode="auto">
          <a:xfrm>
            <a:off x="4087813" y="185737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49198" name="Line 56"/>
          <p:cNvSpPr>
            <a:spLocks noChangeShapeType="1"/>
          </p:cNvSpPr>
          <p:nvPr/>
        </p:nvSpPr>
        <p:spPr bwMode="auto">
          <a:xfrm>
            <a:off x="47180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9" name="Line 57"/>
          <p:cNvSpPr>
            <a:spLocks noChangeShapeType="1"/>
          </p:cNvSpPr>
          <p:nvPr/>
        </p:nvSpPr>
        <p:spPr bwMode="auto">
          <a:xfrm flipH="1">
            <a:off x="40195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200" name="Text Box 58"/>
          <p:cNvSpPr txBox="1">
            <a:spLocks noChangeArrowheads="1"/>
          </p:cNvSpPr>
          <p:nvPr/>
        </p:nvSpPr>
        <p:spPr bwMode="auto">
          <a:xfrm>
            <a:off x="361950" y="49688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49201" name="Text Box 59"/>
          <p:cNvSpPr txBox="1">
            <a:spLocks noChangeArrowheads="1"/>
          </p:cNvSpPr>
          <p:nvPr/>
        </p:nvSpPr>
        <p:spPr bwMode="auto">
          <a:xfrm>
            <a:off x="477838" y="5635625"/>
            <a:ext cx="14843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 = Documentation</a:t>
            </a:r>
          </a:p>
        </p:txBody>
      </p:sp>
      <p:cxnSp>
        <p:nvCxnSpPr>
          <p:cNvPr id="49202" name="AutoShape 60"/>
          <p:cNvCxnSpPr>
            <a:cxnSpLocks noChangeShapeType="1"/>
            <a:stCxn id="49184" idx="0"/>
            <a:endCxn id="49157" idx="2"/>
          </p:cNvCxnSpPr>
          <p:nvPr/>
        </p:nvCxnSpPr>
        <p:spPr bwMode="auto">
          <a:xfrm rot="16200000">
            <a:off x="3771900" y="30765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49203" name="AutoShape 61"/>
          <p:cNvCxnSpPr>
            <a:cxnSpLocks noChangeShapeType="1"/>
            <a:stCxn id="49185" idx="0"/>
            <a:endCxn id="49157" idx="2"/>
          </p:cNvCxnSpPr>
          <p:nvPr/>
        </p:nvCxnSpPr>
        <p:spPr bwMode="auto">
          <a:xfrm rot="5400000" flipH="1">
            <a:off x="4748213" y="3109912"/>
            <a:ext cx="514350" cy="942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5017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distinct methods, three options</a:t>
            </a:r>
          </a:p>
          <a:p>
            <a:pPr lvl="1"/>
            <a:r>
              <a:rPr lang="en-US" smtClean="0"/>
              <a:t>Loss costing (method 1)</a:t>
            </a:r>
          </a:p>
          <a:p>
            <a:pPr lvl="2"/>
            <a:r>
              <a:rPr lang="en-US" smtClean="0"/>
              <a:t>Planning yield on order quantities (14.13.1) (option 2)</a:t>
            </a:r>
          </a:p>
          <a:p>
            <a:pPr lvl="2"/>
            <a:r>
              <a:rPr lang="en-US" smtClean="0"/>
              <a:t>Planning scrap on component issues (13.5) (option 3)</a:t>
            </a:r>
          </a:p>
          <a:p>
            <a:pPr lvl="1"/>
            <a:r>
              <a:rPr lang="en-US" smtClean="0"/>
              <a:t>Reject costing (method 2)</a:t>
            </a:r>
          </a:p>
          <a:p>
            <a:pPr lvl="2"/>
            <a:r>
              <a:rPr lang="en-US" smtClean="0"/>
              <a:t>Reporting scrap (16.11) (option 1)</a:t>
            </a:r>
          </a:p>
          <a:p>
            <a:r>
              <a:rPr lang="en-US" smtClean="0"/>
              <a:t>Remember: Scrap and Yield are used for planning purposes</a:t>
            </a:r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and Loss Costing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PC-SU-390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inflated for yield (parent item)</a:t>
            </a:r>
          </a:p>
          <a:p>
            <a:r>
              <a:rPr lang="en-US" smtClean="0"/>
              <a:t>Expected yield (planned for)</a:t>
            </a:r>
          </a:p>
          <a:p>
            <a:r>
              <a:rPr lang="en-US" smtClean="0"/>
              <a:t>Cost of expected lost items included in inventory</a:t>
            </a:r>
          </a:p>
          <a:p>
            <a:r>
              <a:rPr lang="en-US" smtClean="0"/>
              <a:t>Variances against expected yield in material usage variance (when reported)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Costing Setup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PC-SU-050</a:t>
            </a:r>
          </a:p>
        </p:txBody>
      </p:sp>
      <p:sp>
        <p:nvSpPr>
          <p:cNvPr id="7171" name="AutoShape 3075"/>
          <p:cNvSpPr>
            <a:spLocks noChangeArrowheads="1"/>
          </p:cNvSpPr>
          <p:nvPr/>
        </p:nvSpPr>
        <p:spPr bwMode="auto">
          <a:xfrm>
            <a:off x="60960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Order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2" name="AutoShape 3076"/>
          <p:cNvCxnSpPr>
            <a:cxnSpLocks noChangeShapeType="1"/>
            <a:stCxn id="7173" idx="3"/>
            <a:endCxn id="7171" idx="1"/>
          </p:cNvCxnSpPr>
          <p:nvPr/>
        </p:nvCxnSpPr>
        <p:spPr bwMode="auto">
          <a:xfrm>
            <a:off x="5505450" y="19081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3" name="AutoShape 3077"/>
          <p:cNvSpPr>
            <a:spLocks noChangeArrowheads="1"/>
          </p:cNvSpPr>
          <p:nvPr/>
        </p:nvSpPr>
        <p:spPr bwMode="auto">
          <a:xfrm>
            <a:off x="3657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Inventory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4" name="AutoShape 3078"/>
          <p:cNvCxnSpPr>
            <a:cxnSpLocks noChangeShapeType="1"/>
            <a:stCxn id="7175" idx="3"/>
            <a:endCxn id="7173" idx="1"/>
          </p:cNvCxnSpPr>
          <p:nvPr/>
        </p:nvCxnSpPr>
        <p:spPr bwMode="auto">
          <a:xfrm>
            <a:off x="3219450" y="190817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5" name="AutoShape 3079"/>
          <p:cNvSpPr>
            <a:spLocks noChangeArrowheads="1"/>
          </p:cNvSpPr>
          <p:nvPr/>
        </p:nvSpPr>
        <p:spPr bwMode="auto">
          <a:xfrm>
            <a:off x="1371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7176" name="AutoShape 3080"/>
          <p:cNvSpPr>
            <a:spLocks noChangeArrowheads="1"/>
          </p:cNvSpPr>
          <p:nvPr/>
        </p:nvSpPr>
        <p:spPr bwMode="auto">
          <a:xfrm>
            <a:off x="3657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sp>
        <p:nvSpPr>
          <p:cNvPr id="7177" name="AutoShape 3081"/>
          <p:cNvSpPr>
            <a:spLocks noChangeArrowheads="1"/>
          </p:cNvSpPr>
          <p:nvPr/>
        </p:nvSpPr>
        <p:spPr bwMode="auto">
          <a:xfrm>
            <a:off x="60960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78" name="AutoShape 3082"/>
          <p:cNvCxnSpPr>
            <a:cxnSpLocks noChangeShapeType="1"/>
            <a:stCxn id="7179" idx="3"/>
            <a:endCxn id="7177" idx="1"/>
          </p:cNvCxnSpPr>
          <p:nvPr/>
        </p:nvCxnSpPr>
        <p:spPr bwMode="auto">
          <a:xfrm>
            <a:off x="5505450" y="36607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9" name="AutoShape 3083"/>
          <p:cNvSpPr>
            <a:spLocks noChangeArrowheads="1"/>
          </p:cNvSpPr>
          <p:nvPr/>
        </p:nvSpPr>
        <p:spPr bwMode="auto">
          <a:xfrm>
            <a:off x="3657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0" name="AutoShape 3084"/>
          <p:cNvCxnSpPr>
            <a:cxnSpLocks noChangeShapeType="1"/>
            <a:stCxn id="7171" idx="2"/>
            <a:endCxn id="7184" idx="0"/>
          </p:cNvCxnSpPr>
          <p:nvPr/>
        </p:nvCxnSpPr>
        <p:spPr bwMode="auto">
          <a:xfrm rot="5400000">
            <a:off x="4248150" y="42227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1" name="AutoShape 3085"/>
          <p:cNvCxnSpPr>
            <a:cxnSpLocks noChangeShapeType="1"/>
            <a:stCxn id="7177" idx="2"/>
            <a:endCxn id="7186" idx="0"/>
          </p:cNvCxnSpPr>
          <p:nvPr/>
        </p:nvCxnSpPr>
        <p:spPr bwMode="auto">
          <a:xfrm rot="5400000">
            <a:off x="4257675" y="216535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3" name="AutoShape 3087"/>
          <p:cNvCxnSpPr>
            <a:cxnSpLocks noChangeShapeType="1"/>
          </p:cNvCxnSpPr>
          <p:nvPr/>
        </p:nvCxnSpPr>
        <p:spPr bwMode="auto">
          <a:xfrm>
            <a:off x="3086100" y="36417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4" name="AutoShape 3088"/>
          <p:cNvSpPr>
            <a:spLocks noChangeArrowheads="1"/>
          </p:cNvSpPr>
          <p:nvPr/>
        </p:nvSpPr>
        <p:spPr bwMode="auto">
          <a:xfrm>
            <a:off x="1371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5" name="AutoShape 3089"/>
          <p:cNvCxnSpPr>
            <a:cxnSpLocks noChangeShapeType="1"/>
          </p:cNvCxnSpPr>
          <p:nvPr/>
        </p:nvCxnSpPr>
        <p:spPr bwMode="auto">
          <a:xfrm>
            <a:off x="3086100" y="53943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6" name="AutoShape 3090"/>
          <p:cNvSpPr>
            <a:spLocks noChangeArrowheads="1"/>
          </p:cNvSpPr>
          <p:nvPr/>
        </p:nvSpPr>
        <p:spPr bwMode="auto">
          <a:xfrm>
            <a:off x="1371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Loss costing reflected in either:</a:t>
            </a:r>
          </a:p>
          <a:p>
            <a:pPr lvl="1"/>
            <a:r>
              <a:rPr lang="en-US" smtClean="0"/>
              <a:t> Yield % in routing (14.13.1)</a:t>
            </a:r>
          </a:p>
          <a:p>
            <a:pPr lvl="2"/>
            <a:r>
              <a:rPr lang="en-US" smtClean="0"/>
              <a:t> Specified as the expected percentage of good 		assemblies produced</a:t>
            </a:r>
          </a:p>
          <a:p>
            <a:pPr lvl="2"/>
            <a:r>
              <a:rPr lang="en-US" smtClean="0"/>
              <a:t> Used when an assembly is scrapped during the 	manufacturing process</a:t>
            </a:r>
          </a:p>
          <a:p>
            <a:pPr lvl="1"/>
            <a:r>
              <a:rPr lang="en-US" smtClean="0"/>
              <a:t> Scrap % in product structure (13.5)</a:t>
            </a:r>
          </a:p>
          <a:p>
            <a:pPr lvl="2"/>
            <a:r>
              <a:rPr lang="en-US" smtClean="0"/>
              <a:t> Specified as a percent of a component</a:t>
            </a:r>
          </a:p>
          <a:p>
            <a:pPr lvl="2"/>
            <a:r>
              <a:rPr lang="en-US" smtClean="0"/>
              <a:t> Used if components are scrapped during the 		manufacturing process</a:t>
            </a:r>
            <a:endParaRPr lang="en-US" dirty="0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PC-SU-410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Implementing Loss Costing (Yield Percent)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PC-SU-420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219200"/>
            <a:ext cx="5467350" cy="432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7" name="Rectangle 37"/>
          <p:cNvSpPr>
            <a:spLocks noChangeArrowheads="1"/>
          </p:cNvSpPr>
          <p:nvPr/>
        </p:nvSpPr>
        <p:spPr bwMode="auto">
          <a:xfrm>
            <a:off x="1736725" y="52578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54278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325" y="1427163"/>
            <a:ext cx="5419725" cy="429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9" name="Rectangle 39"/>
          <p:cNvSpPr>
            <a:spLocks noChangeArrowheads="1"/>
          </p:cNvSpPr>
          <p:nvPr/>
        </p:nvSpPr>
        <p:spPr bwMode="auto">
          <a:xfrm>
            <a:off x="3984625" y="54673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0" name="Text Box 40"/>
          <p:cNvSpPr txBox="1">
            <a:spLocks noChangeArrowheads="1"/>
          </p:cNvSpPr>
          <p:nvPr/>
        </p:nvSpPr>
        <p:spPr bwMode="auto">
          <a:xfrm>
            <a:off x="736600" y="5684838"/>
            <a:ext cx="6260039" cy="384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pPr algn="l"/>
            <a:r>
              <a:rPr lang="en-US" sz="1300" dirty="0">
                <a:latin typeface="+mj-lt"/>
              </a:rPr>
              <a:t>Operation yield is multiplicative: Op 10 = 90%, Op 20 = 80% Total yield = 72%</a:t>
            </a:r>
          </a:p>
        </p:txBody>
      </p:sp>
      <p:sp>
        <p:nvSpPr>
          <p:cNvPr id="54281" name="Rectangle 41"/>
          <p:cNvSpPr>
            <a:spLocks noChangeArrowheads="1"/>
          </p:cNvSpPr>
          <p:nvPr/>
        </p:nvSpPr>
        <p:spPr bwMode="auto">
          <a:xfrm>
            <a:off x="1012825" y="21336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2" name="Rectangle 42"/>
          <p:cNvSpPr>
            <a:spLocks noChangeArrowheads="1"/>
          </p:cNvSpPr>
          <p:nvPr/>
        </p:nvSpPr>
        <p:spPr bwMode="auto">
          <a:xfrm>
            <a:off x="3203575" y="23431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Calculation of Costs for Yield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PC-SU-430</a:t>
            </a:r>
          </a:p>
        </p:txBody>
      </p:sp>
      <p:pic>
        <p:nvPicPr>
          <p:cNvPr id="55299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923925"/>
            <a:ext cx="771525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55301" name="Group 16"/>
          <p:cNvGrpSpPr>
            <a:grpSpLocks/>
          </p:cNvGrpSpPr>
          <p:nvPr/>
        </p:nvGrpSpPr>
        <p:grpSpPr bwMode="auto">
          <a:xfrm>
            <a:off x="776288" y="3529013"/>
            <a:ext cx="7753350" cy="2557462"/>
            <a:chOff x="477" y="891"/>
            <a:chExt cx="4884" cy="1611"/>
          </a:xfrm>
        </p:grpSpPr>
        <p:pic>
          <p:nvPicPr>
            <p:cNvPr id="55306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7" y="891"/>
              <a:ext cx="4884" cy="16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5307" name="Rectangle 7"/>
            <p:cNvSpPr>
              <a:spLocks noChangeArrowheads="1"/>
            </p:cNvSpPr>
            <p:nvPr/>
          </p:nvSpPr>
          <p:spPr bwMode="auto">
            <a:xfrm>
              <a:off x="782" y="1800"/>
              <a:ext cx="908" cy="196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8" name="Rectangle 8"/>
            <p:cNvSpPr>
              <a:spLocks noChangeArrowheads="1"/>
            </p:cNvSpPr>
            <p:nvPr/>
          </p:nvSpPr>
          <p:spPr bwMode="auto">
            <a:xfrm>
              <a:off x="4814" y="1572"/>
              <a:ext cx="476" cy="502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5302" name="Rectangle 9"/>
          <p:cNvSpPr>
            <a:spLocks noChangeArrowheads="1"/>
          </p:cNvSpPr>
          <p:nvPr/>
        </p:nvSpPr>
        <p:spPr bwMode="auto">
          <a:xfrm>
            <a:off x="7689850" y="1943100"/>
            <a:ext cx="755650" cy="7969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3" name="Rectangle 10"/>
          <p:cNvSpPr>
            <a:spLocks noChangeArrowheads="1"/>
          </p:cNvSpPr>
          <p:nvPr/>
        </p:nvSpPr>
        <p:spPr bwMode="auto">
          <a:xfrm>
            <a:off x="1231900" y="2381250"/>
            <a:ext cx="1441450" cy="396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4" name="Rectangle 18"/>
          <p:cNvSpPr>
            <a:spLocks noChangeArrowheads="1"/>
          </p:cNvSpPr>
          <p:nvPr/>
        </p:nvSpPr>
        <p:spPr bwMode="auto">
          <a:xfrm>
            <a:off x="3965575" y="5076825"/>
            <a:ext cx="2222500" cy="1301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5" name="Rectangle 19"/>
          <p:cNvSpPr>
            <a:spLocks noChangeArrowheads="1"/>
          </p:cNvSpPr>
          <p:nvPr/>
        </p:nvSpPr>
        <p:spPr bwMode="auto">
          <a:xfrm>
            <a:off x="3965575" y="2476500"/>
            <a:ext cx="2241550" cy="1397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Yield Effect on Lower Level Costs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PC-SU-440</a:t>
            </a:r>
          </a:p>
        </p:txBody>
      </p:sp>
      <p:pic>
        <p:nvPicPr>
          <p:cNvPr id="5632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076325"/>
            <a:ext cx="6494463" cy="5064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3867150" y="22383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6" name="Rectangle 8"/>
          <p:cNvSpPr>
            <a:spLocks noChangeArrowheads="1"/>
          </p:cNvSpPr>
          <p:nvPr/>
        </p:nvSpPr>
        <p:spPr bwMode="auto">
          <a:xfrm>
            <a:off x="3867150" y="48863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7" name="Rectangle 9"/>
          <p:cNvSpPr>
            <a:spLocks noChangeArrowheads="1"/>
          </p:cNvSpPr>
          <p:nvPr/>
        </p:nvSpPr>
        <p:spPr bwMode="auto">
          <a:xfrm>
            <a:off x="3886200" y="59340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8" name="Rectangle 10"/>
          <p:cNvSpPr>
            <a:spLocks noChangeArrowheads="1"/>
          </p:cNvSpPr>
          <p:nvPr/>
        </p:nvSpPr>
        <p:spPr bwMode="auto">
          <a:xfrm>
            <a:off x="3876675" y="5391150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9" name="Rectangle 11"/>
          <p:cNvSpPr>
            <a:spLocks noChangeArrowheads="1"/>
          </p:cNvSpPr>
          <p:nvPr/>
        </p:nvSpPr>
        <p:spPr bwMode="auto">
          <a:xfrm>
            <a:off x="3876675" y="16097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30" name="Rectangle 12"/>
          <p:cNvSpPr>
            <a:spLocks noChangeArrowheads="1"/>
          </p:cNvSpPr>
          <p:nvPr/>
        </p:nvSpPr>
        <p:spPr bwMode="auto">
          <a:xfrm>
            <a:off x="1695450" y="17049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Effect of Yield Losses on This-Level and Lower-Level Costs</a:t>
            </a:r>
            <a:endParaRPr lang="en-US" dirty="0" smtClean="0"/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PC-SU-450</a:t>
            </a:r>
          </a:p>
        </p:txBody>
      </p:sp>
      <p:pic>
        <p:nvPicPr>
          <p:cNvPr id="57348" name="Picture 5" descr="CMpg1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357313"/>
            <a:ext cx="8043862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809625" y="2486025"/>
            <a:ext cx="12573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0" name="Rectangle 7"/>
          <p:cNvSpPr>
            <a:spLocks noChangeArrowheads="1"/>
          </p:cNvSpPr>
          <p:nvPr/>
        </p:nvSpPr>
        <p:spPr bwMode="auto">
          <a:xfrm>
            <a:off x="3895725" y="2209800"/>
            <a:ext cx="590550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829050" y="2695575"/>
            <a:ext cx="6477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2" name="Rectangle 9"/>
          <p:cNvSpPr>
            <a:spLocks noChangeArrowheads="1"/>
          </p:cNvSpPr>
          <p:nvPr/>
        </p:nvSpPr>
        <p:spPr bwMode="auto">
          <a:xfrm>
            <a:off x="4124325" y="3600450"/>
            <a:ext cx="352425" cy="1524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3" name="Rectangle 10"/>
          <p:cNvSpPr>
            <a:spLocks noChangeArrowheads="1"/>
          </p:cNvSpPr>
          <p:nvPr/>
        </p:nvSpPr>
        <p:spPr bwMode="auto">
          <a:xfrm>
            <a:off x="923925" y="2924175"/>
            <a:ext cx="771525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4" name="Rectangle 11"/>
          <p:cNvSpPr>
            <a:spLocks noChangeArrowheads="1"/>
          </p:cNvSpPr>
          <p:nvPr/>
        </p:nvSpPr>
        <p:spPr bwMode="auto">
          <a:xfrm>
            <a:off x="809625" y="3171825"/>
            <a:ext cx="1143000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5" name="Line 12"/>
          <p:cNvSpPr>
            <a:spLocks noChangeShapeType="1"/>
          </p:cNvSpPr>
          <p:nvPr/>
        </p:nvSpPr>
        <p:spPr bwMode="auto">
          <a:xfrm>
            <a:off x="238125" y="3133725"/>
            <a:ext cx="83534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69" name="Rectangle 13"/>
          <p:cNvSpPr>
            <a:spLocks noChangeArrowheads="1"/>
          </p:cNvSpPr>
          <p:nvPr/>
        </p:nvSpPr>
        <p:spPr bwMode="auto">
          <a:xfrm>
            <a:off x="6896100" y="2724150"/>
            <a:ext cx="18669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This-Level Costs</a:t>
            </a:r>
          </a:p>
        </p:txBody>
      </p:sp>
      <p:sp>
        <p:nvSpPr>
          <p:cNvPr id="326670" name="Rectangle 14"/>
          <p:cNvSpPr>
            <a:spLocks noChangeArrowheads="1"/>
          </p:cNvSpPr>
          <p:nvPr/>
        </p:nvSpPr>
        <p:spPr bwMode="auto">
          <a:xfrm>
            <a:off x="6896100" y="3276600"/>
            <a:ext cx="1846608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Lower-Level Costs</a:t>
            </a:r>
          </a:p>
        </p:txBody>
      </p:sp>
      <p:sp>
        <p:nvSpPr>
          <p:cNvPr id="57360" name="Rectangle 17"/>
          <p:cNvSpPr>
            <a:spLocks noChangeArrowheads="1"/>
          </p:cNvSpPr>
          <p:nvPr/>
        </p:nvSpPr>
        <p:spPr bwMode="auto">
          <a:xfrm>
            <a:off x="4067175" y="4267200"/>
            <a:ext cx="400050" cy="171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1" name="Rectangle 18"/>
          <p:cNvSpPr>
            <a:spLocks noChangeArrowheads="1"/>
          </p:cNvSpPr>
          <p:nvPr/>
        </p:nvSpPr>
        <p:spPr bwMode="auto">
          <a:xfrm>
            <a:off x="4057650" y="4953000"/>
            <a:ext cx="4191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2" name="Rectangle 19"/>
          <p:cNvSpPr>
            <a:spLocks noChangeArrowheads="1"/>
          </p:cNvSpPr>
          <p:nvPr/>
        </p:nvSpPr>
        <p:spPr bwMode="auto">
          <a:xfrm>
            <a:off x="800100" y="3810000"/>
            <a:ext cx="15621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3" name="Rectangle 20"/>
          <p:cNvSpPr>
            <a:spLocks noChangeArrowheads="1"/>
          </p:cNvSpPr>
          <p:nvPr/>
        </p:nvSpPr>
        <p:spPr bwMode="auto">
          <a:xfrm>
            <a:off x="809625" y="4486275"/>
            <a:ext cx="149542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77" name="Rectangle 21"/>
          <p:cNvSpPr>
            <a:spLocks noChangeArrowheads="1"/>
          </p:cNvSpPr>
          <p:nvPr/>
        </p:nvSpPr>
        <p:spPr bwMode="auto">
          <a:xfrm>
            <a:off x="4535487" y="4171950"/>
            <a:ext cx="4389437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1436" tIns="45718" rIns="91436" bIns="45718" anchor="ctr"/>
          <a:lstStyle/>
          <a:p>
            <a:pPr algn="l" eaLnBrk="0" hangingPunct="0"/>
            <a:r>
              <a:rPr lang="en-US" sz="1600" b="1" dirty="0">
                <a:latin typeface="+mj-lt"/>
              </a:rPr>
              <a:t>Example: Material</a:t>
            </a:r>
            <a:r>
              <a:rPr lang="en-US" sz="1600" b="1" u="sng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costs for item 02-0005</a:t>
            </a: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Lower Level (LL) + This Level (TL) =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(0.47 / 72%) + (0.025 / 72%) + (0.015 / 72%) = 0.7083375 (LL) + 0 (TL) = 0.7083375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58371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Loss Costing: Scrap Percent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PC-SU-460</a:t>
            </a:r>
          </a:p>
        </p:txBody>
      </p:sp>
      <p:pic>
        <p:nvPicPr>
          <p:cNvPr id="59395" name="Picture 2" descr="Product Structure Maint Scr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123950"/>
            <a:ext cx="5713412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1627187" y="3924300"/>
            <a:ext cx="18002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9398" name="Text Box 25"/>
          <p:cNvSpPr txBox="1">
            <a:spLocks noChangeArrowheads="1"/>
          </p:cNvSpPr>
          <p:nvPr/>
        </p:nvSpPr>
        <p:spPr bwMode="auto">
          <a:xfrm>
            <a:off x="6591300" y="1866900"/>
            <a:ext cx="21145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Enter planned scrap % in Product Structure Maintenance, MRP will plan to compensate for the scrap. Specify the operation at which the scrap occurs particularly if using advanced repetitive. </a:t>
            </a:r>
          </a:p>
        </p:txBody>
      </p:sp>
      <p:sp>
        <p:nvSpPr>
          <p:cNvPr id="59399" name="Rectangle 3"/>
          <p:cNvSpPr>
            <a:spLocks noChangeArrowheads="1"/>
          </p:cNvSpPr>
          <p:nvPr/>
        </p:nvSpPr>
        <p:spPr bwMode="auto">
          <a:xfrm>
            <a:off x="1522412" y="4419600"/>
            <a:ext cx="19145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1 of 2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PC-SU-470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013" y="1100138"/>
            <a:ext cx="6394450" cy="5057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3952875" y="4933950"/>
            <a:ext cx="647700" cy="152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362075" y="4552950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3952875" y="168592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2 of 2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PC-SU-480</a:t>
            </a: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900" y="1044575"/>
            <a:ext cx="6164263" cy="510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990975" y="4933950"/>
            <a:ext cx="647700" cy="142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466850" y="4600575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981450" y="178117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6246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PC-SU-060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838325" y="26955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2933" name="Rectangle 5"/>
          <p:cNvSpPr>
            <a:spLocks noChangeArrowheads="1"/>
          </p:cNvSpPr>
          <p:nvPr/>
        </p:nvSpPr>
        <p:spPr bwMode="auto">
          <a:xfrm>
            <a:off x="3781425" y="27146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14775" y="297497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Setup</a:t>
            </a:r>
            <a:endParaRPr lang="en-US" sz="2000" b="1" dirty="0">
              <a:latin typeface="+mj-lt"/>
            </a:endParaRPr>
          </a:p>
        </p:txBody>
      </p:sp>
      <p:sp>
        <p:nvSpPr>
          <p:cNvPr id="252935" name="Rectangle 7"/>
          <p:cNvSpPr>
            <a:spLocks noChangeArrowheads="1"/>
          </p:cNvSpPr>
          <p:nvPr/>
        </p:nvSpPr>
        <p:spPr bwMode="auto">
          <a:xfrm>
            <a:off x="3781425" y="15335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914775" y="18383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3781425" y="39528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914775" y="42259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not inflated</a:t>
            </a:r>
          </a:p>
          <a:p>
            <a:pPr lvl="1"/>
            <a:r>
              <a:rPr lang="en-US" smtClean="0"/>
              <a:t>No changes to route or product structure</a:t>
            </a:r>
          </a:p>
          <a:p>
            <a:r>
              <a:rPr lang="en-US" smtClean="0"/>
              <a:t>Planned yield (100%)</a:t>
            </a:r>
          </a:p>
          <a:p>
            <a:r>
              <a:rPr lang="en-US" smtClean="0"/>
              <a:t>Cost of scrap tracked in GL Scrap account</a:t>
            </a:r>
          </a:p>
          <a:p>
            <a:r>
              <a:rPr lang="en-US" smtClean="0"/>
              <a:t>Scrap is Reported at</a:t>
            </a:r>
          </a:p>
          <a:p>
            <a:pPr lvl="1"/>
            <a:r>
              <a:rPr lang="en-US" smtClean="0"/>
              <a:t>Shop Floor Control, WO Receipt, Unplanned Issue, or Quality Management</a:t>
            </a:r>
          </a:p>
          <a:p>
            <a:r>
              <a:rPr lang="en-US" smtClean="0"/>
              <a:t>Issue to decide…</a:t>
            </a:r>
          </a:p>
          <a:p>
            <a:pPr lvl="1"/>
            <a:r>
              <a:rPr lang="en-US" smtClean="0"/>
              <a:t>Report as COGS or Expense?</a:t>
            </a:r>
          </a:p>
          <a:p>
            <a:pPr lvl="1"/>
            <a:r>
              <a:rPr lang="en-US" smtClean="0"/>
              <a:t>Do not use reject and loss costing at the same time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PC-SU-490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PC-SU-500</a:t>
            </a:r>
          </a:p>
        </p:txBody>
      </p:sp>
      <p:pic>
        <p:nvPicPr>
          <p:cNvPr id="6451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846138"/>
            <a:ext cx="7639050" cy="436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1066800" y="3419475"/>
            <a:ext cx="20669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6981825" y="2324100"/>
            <a:ext cx="1590675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300" b="1" dirty="0">
                <a:latin typeface="+mj-lt"/>
              </a:rPr>
              <a:t>Qty of good units</a:t>
            </a:r>
            <a:endParaRPr lang="en-US" sz="2300" b="1" dirty="0">
              <a:latin typeface="+mj-lt"/>
            </a:endParaRPr>
          </a:p>
        </p:txBody>
      </p:sp>
      <p:cxnSp>
        <p:nvCxnSpPr>
          <p:cNvPr id="64519" name="AutoShape 8"/>
          <p:cNvCxnSpPr>
            <a:cxnSpLocks noChangeShapeType="1"/>
            <a:stCxn id="64518" idx="1"/>
            <a:endCxn id="64517" idx="3"/>
          </p:cNvCxnSpPr>
          <p:nvPr/>
        </p:nvCxnSpPr>
        <p:spPr bwMode="auto">
          <a:xfrm rot="10800000" flipV="1">
            <a:off x="3133725" y="2470149"/>
            <a:ext cx="3848100" cy="10779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  <p:sp>
        <p:nvSpPr>
          <p:cNvPr id="64520" name="Text Box 9"/>
          <p:cNvSpPr txBox="1">
            <a:spLocks noChangeArrowheads="1"/>
          </p:cNvSpPr>
          <p:nvPr/>
        </p:nvSpPr>
        <p:spPr bwMode="auto">
          <a:xfrm>
            <a:off x="819151" y="5238750"/>
            <a:ext cx="6429374" cy="923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 smtClean="0">
                <a:latin typeface="Century Gothic"/>
                <a:cs typeface="Century Gothic"/>
              </a:rPr>
              <a:t>Used </a:t>
            </a:r>
            <a:r>
              <a:rPr lang="en-US" sz="1600" b="1" dirty="0">
                <a:latin typeface="Century Gothic"/>
                <a:cs typeface="Century Gothic"/>
              </a:rPr>
              <a:t>for product lost in process</a:t>
            </a:r>
          </a:p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>
                <a:latin typeface="Century Gothic"/>
                <a:cs typeface="Century Gothic"/>
              </a:rPr>
              <a:t>The quantity lost can be reported as Scrapped Qty in the Work Order Receipt function and written off to the Scrap account</a:t>
            </a:r>
          </a:p>
        </p:txBody>
      </p:sp>
      <p:sp>
        <p:nvSpPr>
          <p:cNvPr id="64521" name="Rectangle 12"/>
          <p:cNvSpPr>
            <a:spLocks noChangeArrowheads="1"/>
          </p:cNvSpPr>
          <p:nvPr/>
        </p:nvSpPr>
        <p:spPr bwMode="auto">
          <a:xfrm>
            <a:off x="819150" y="4133850"/>
            <a:ext cx="2438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4522" name="AutoShape 13"/>
          <p:cNvCxnSpPr>
            <a:cxnSpLocks noChangeShapeType="1"/>
            <a:stCxn id="64520" idx="1"/>
            <a:endCxn id="64521" idx="1"/>
          </p:cNvCxnSpPr>
          <p:nvPr/>
        </p:nvCxnSpPr>
        <p:spPr bwMode="auto">
          <a:xfrm rot="10800000">
            <a:off x="819151" y="4271963"/>
            <a:ext cx="1" cy="1428750"/>
          </a:xfrm>
          <a:prstGeom prst="bentConnector3">
            <a:avLst>
              <a:gd name="adj1" fmla="val 2286010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</a:p>
        </p:txBody>
      </p:sp>
      <p:pic>
        <p:nvPicPr>
          <p:cNvPr id="65539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Scrap Account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PC-SU-510</a:t>
            </a:r>
          </a:p>
        </p:txBody>
      </p:sp>
      <p:pic>
        <p:nvPicPr>
          <p:cNvPr id="6656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3281363"/>
            <a:ext cx="67500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1419225"/>
            <a:ext cx="671036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17"/>
          <p:cNvSpPr txBox="1">
            <a:spLocks noChangeArrowheads="1"/>
          </p:cNvSpPr>
          <p:nvPr/>
        </p:nvSpPr>
        <p:spPr bwMode="auto">
          <a:xfrm>
            <a:off x="5889625" y="4092575"/>
            <a:ext cx="2828925" cy="16542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>
                <a:latin typeface="+mj-lt"/>
              </a:rPr>
              <a:t>RJCT - WO</a:t>
            </a:r>
            <a:r>
              <a:rPr lang="en-US" sz="1700" b="1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>
                <a:latin typeface="+mj-lt"/>
              </a:rPr>
              <a:t>DR 6000 (Scrap)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>
                <a:latin typeface="+mj-lt"/>
              </a:rPr>
              <a:t>Qty Scrapped x (Total GL Cost - OH)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1 x 769.04 = 769.04</a:t>
            </a:r>
          </a:p>
        </p:txBody>
      </p:sp>
      <p:sp>
        <p:nvSpPr>
          <p:cNvPr id="66566" name="Text Box 18"/>
          <p:cNvSpPr txBox="1">
            <a:spLocks noChangeArrowheads="1"/>
          </p:cNvSpPr>
          <p:nvPr/>
        </p:nvSpPr>
        <p:spPr bwMode="auto">
          <a:xfrm>
            <a:off x="5705475" y="2139950"/>
            <a:ext cx="3209925" cy="1470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 dirty="0">
                <a:latin typeface="+mj-lt"/>
              </a:rPr>
              <a:t>RCT - WO</a:t>
            </a:r>
            <a:r>
              <a:rPr lang="en-US" sz="1700" b="1" dirty="0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dirty="0">
                <a:latin typeface="+mj-lt"/>
              </a:rPr>
              <a:t>DR 1500 (Inventory)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 dirty="0">
                <a:latin typeface="+mj-lt"/>
              </a:rPr>
              <a:t>(Std Qty - Scrapped Qty) x Total GL Cost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(10 - 1) x 769.04 = 6,921.34</a:t>
            </a:r>
          </a:p>
        </p:txBody>
      </p:sp>
      <p:sp>
        <p:nvSpPr>
          <p:cNvPr id="66567" name="Rectangle 21"/>
          <p:cNvSpPr>
            <a:spLocks noChangeArrowheads="1"/>
          </p:cNvSpPr>
          <p:nvPr/>
        </p:nvSpPr>
        <p:spPr bwMode="auto">
          <a:xfrm>
            <a:off x="3752850" y="2333625"/>
            <a:ext cx="498475" cy="37623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8" name="Rectangle 23"/>
          <p:cNvSpPr>
            <a:spLocks noChangeArrowheads="1"/>
          </p:cNvSpPr>
          <p:nvPr/>
        </p:nvSpPr>
        <p:spPr bwMode="auto">
          <a:xfrm>
            <a:off x="457200" y="2276475"/>
            <a:ext cx="1771650" cy="533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9" name="Rectangle 24"/>
          <p:cNvSpPr>
            <a:spLocks noChangeArrowheads="1"/>
          </p:cNvSpPr>
          <p:nvPr/>
        </p:nvSpPr>
        <p:spPr bwMode="auto">
          <a:xfrm>
            <a:off x="3228975" y="2143125"/>
            <a:ext cx="742950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1" name="Rectangle 22"/>
          <p:cNvSpPr>
            <a:spLocks noChangeArrowheads="1"/>
          </p:cNvSpPr>
          <p:nvPr/>
        </p:nvSpPr>
        <p:spPr bwMode="auto">
          <a:xfrm>
            <a:off x="381000" y="4171950"/>
            <a:ext cx="1628775" cy="4667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Rectangle 26"/>
          <p:cNvSpPr>
            <a:spLocks noChangeArrowheads="1"/>
          </p:cNvSpPr>
          <p:nvPr/>
        </p:nvSpPr>
        <p:spPr bwMode="auto">
          <a:xfrm>
            <a:off x="3095625" y="4029075"/>
            <a:ext cx="7715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34"/>
          <p:cNvSpPr>
            <a:spLocks noChangeArrowheads="1"/>
          </p:cNvSpPr>
          <p:nvPr/>
        </p:nvSpPr>
        <p:spPr bwMode="auto">
          <a:xfrm>
            <a:off x="7296150" y="31432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5" name="Rectangle 36"/>
          <p:cNvSpPr>
            <a:spLocks noChangeArrowheads="1"/>
          </p:cNvSpPr>
          <p:nvPr/>
        </p:nvSpPr>
        <p:spPr bwMode="auto">
          <a:xfrm>
            <a:off x="6991350" y="49149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38"/>
          <p:cNvSpPr>
            <a:spLocks noChangeArrowheads="1"/>
          </p:cNvSpPr>
          <p:nvPr/>
        </p:nvSpPr>
        <p:spPr bwMode="auto">
          <a:xfrm>
            <a:off x="5676900" y="25336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7" name="Rectangle 39"/>
          <p:cNvSpPr>
            <a:spLocks noChangeArrowheads="1"/>
          </p:cNvSpPr>
          <p:nvPr/>
        </p:nvSpPr>
        <p:spPr bwMode="auto">
          <a:xfrm>
            <a:off x="5695950" y="43053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6578" name="AutoShape 40"/>
          <p:cNvCxnSpPr>
            <a:cxnSpLocks noChangeShapeType="1"/>
            <a:stCxn id="66576" idx="1"/>
            <a:endCxn id="66568" idx="3"/>
          </p:cNvCxnSpPr>
          <p:nvPr/>
        </p:nvCxnSpPr>
        <p:spPr bwMode="auto">
          <a:xfrm rot="10800000">
            <a:off x="2243138" y="2543175"/>
            <a:ext cx="3433762" cy="114300"/>
          </a:xfrm>
          <a:prstGeom prst="bentConnector3">
            <a:avLst>
              <a:gd name="adj1" fmla="val 50208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66579" name="AutoShape 41"/>
          <p:cNvCxnSpPr>
            <a:cxnSpLocks noChangeShapeType="1"/>
            <a:stCxn id="66577" idx="1"/>
            <a:endCxn id="66571" idx="3"/>
          </p:cNvCxnSpPr>
          <p:nvPr/>
        </p:nvCxnSpPr>
        <p:spPr bwMode="auto">
          <a:xfrm rot="10800000">
            <a:off x="2024063" y="4405313"/>
            <a:ext cx="3671887" cy="23812"/>
          </a:xfrm>
          <a:prstGeom prst="bentConnector3">
            <a:avLst>
              <a:gd name="adj1" fmla="val 50194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Formula Maintenance</a:t>
            </a:r>
            <a:endParaRPr lang="en-US" dirty="0"/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PC-SU-520</a:t>
            </a:r>
          </a:p>
        </p:txBody>
      </p:sp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1119188"/>
            <a:ext cx="5832475" cy="492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1847850" y="4076700"/>
            <a:ext cx="2638425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7590" name="Rectangle 7"/>
          <p:cNvSpPr>
            <a:spLocks noChangeArrowheads="1"/>
          </p:cNvSpPr>
          <p:nvPr/>
        </p:nvSpPr>
        <p:spPr bwMode="auto">
          <a:xfrm>
            <a:off x="6105525" y="4067175"/>
            <a:ext cx="1066800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PC-SU-530</a:t>
            </a:r>
          </a:p>
        </p:txBody>
      </p:sp>
      <p:sp>
        <p:nvSpPr>
          <p:cNvPr id="68612" name="AutoShape 1028"/>
          <p:cNvSpPr>
            <a:spLocks noChangeArrowheads="1"/>
          </p:cNvSpPr>
          <p:nvPr/>
        </p:nvSpPr>
        <p:spPr bwMode="auto">
          <a:xfrm>
            <a:off x="1457325" y="16287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7813" name="Rectangle 1029"/>
          <p:cNvSpPr>
            <a:spLocks noChangeArrowheads="1"/>
          </p:cNvSpPr>
          <p:nvPr/>
        </p:nvSpPr>
        <p:spPr bwMode="auto">
          <a:xfrm>
            <a:off x="34004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4" name="Text Box 1030"/>
          <p:cNvSpPr txBox="1">
            <a:spLocks noChangeArrowheads="1"/>
          </p:cNvSpPr>
          <p:nvPr/>
        </p:nvSpPr>
        <p:spPr bwMode="auto">
          <a:xfrm>
            <a:off x="35337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7815" name="Rectangle 1031"/>
          <p:cNvSpPr>
            <a:spLocks noChangeArrowheads="1"/>
          </p:cNvSpPr>
          <p:nvPr/>
        </p:nvSpPr>
        <p:spPr bwMode="auto">
          <a:xfrm>
            <a:off x="34004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6" name="Text Box 1036"/>
          <p:cNvSpPr txBox="1">
            <a:spLocks noChangeArrowheads="1"/>
          </p:cNvSpPr>
          <p:nvPr/>
        </p:nvSpPr>
        <p:spPr bwMode="auto">
          <a:xfrm>
            <a:off x="35337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68617" name="Text Box 1038"/>
          <p:cNvSpPr txBox="1">
            <a:spLocks noChangeArrowheads="1"/>
          </p:cNvSpPr>
          <p:nvPr/>
        </p:nvSpPr>
        <p:spPr bwMode="auto">
          <a:xfrm>
            <a:off x="5848350" y="1549400"/>
            <a:ext cx="1857375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Burden</a:t>
            </a:r>
            <a:endParaRPr lang="en-US" sz="1700" b="1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Components of Item Cost: Material</a:t>
            </a: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PC-SU-540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17538" y="1438275"/>
            <a:ext cx="25447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Dependent On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332163" y="1438275"/>
            <a:ext cx="2592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Defined In</a:t>
            </a:r>
          </a:p>
        </p:txBody>
      </p:sp>
      <p:sp>
        <p:nvSpPr>
          <p:cNvPr id="69637" name="Text Box 6"/>
          <p:cNvSpPr txBox="1">
            <a:spLocks noChangeArrowheads="1"/>
          </p:cNvSpPr>
          <p:nvPr/>
        </p:nvSpPr>
        <p:spPr bwMode="auto">
          <a:xfrm>
            <a:off x="381000" y="1817688"/>
            <a:ext cx="280987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Material/purchase price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Quantity Per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Scrap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Phantom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Structure Type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Yield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Issue Policy</a:t>
            </a:r>
          </a:p>
          <a:p>
            <a:pPr algn="r" eaLnBrk="0" hangingPunct="0">
              <a:spcBef>
                <a:spcPct val="50000"/>
              </a:spcBef>
            </a:pPr>
            <a:endParaRPr lang="en-US" sz="1700" b="1" dirty="0">
              <a:latin typeface="+mj-lt"/>
            </a:endParaRPr>
          </a:p>
        </p:txBody>
      </p:sp>
      <p:sp>
        <p:nvSpPr>
          <p:cNvPr id="69638" name="Text Box 7"/>
          <p:cNvSpPr txBox="1">
            <a:spLocks noChangeArrowheads="1"/>
          </p:cNvSpPr>
          <p:nvPr/>
        </p:nvSpPr>
        <p:spPr bwMode="auto">
          <a:xfrm>
            <a:off x="3330575" y="1846263"/>
            <a:ext cx="5651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(1.4.9), (1.4.18)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(14.13.1), or (14.13.2) for Rate Based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Labor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PC-SU-550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733425" y="1571625"/>
            <a:ext cx="25527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Dependent On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481388" y="1571625"/>
            <a:ext cx="2719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Defined In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42875" y="1951038"/>
            <a:ext cx="314325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Labor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</a:t>
            </a:r>
            <a:r>
              <a:rPr lang="en-US" sz="1700" b="1" dirty="0" smtClean="0">
                <a:latin typeface="+mj-lt"/>
              </a:rPr>
              <a:t>Setup </a:t>
            </a:r>
            <a:r>
              <a:rPr lang="en-US" sz="1700" b="1" dirty="0">
                <a:latin typeface="+mj-lt"/>
              </a:rPr>
              <a:t>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Run Time per Unit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 smtClean="0">
                <a:latin typeface="+mj-lt"/>
              </a:rPr>
              <a:t>Setup </a:t>
            </a:r>
            <a:r>
              <a:rPr lang="en-US" sz="1700" b="1" dirty="0">
                <a:latin typeface="+mj-lt"/>
              </a:rPr>
              <a:t>Time per Lot/Batch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Order Quantity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Subcontract Cost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486150" y="1960563"/>
            <a:ext cx="55149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or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 or (14.13.2) for Rate Based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Burden</a:t>
            </a:r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PC-SU-560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Dependent On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66344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Defined In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0" y="1970088"/>
            <a:ext cx="4480560" cy="206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Percent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Machine Burden Rate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Machines/Operation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(plus all of the items listed under Labor, except Subcontract)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4667250" y="1979613"/>
            <a:ext cx="4480560" cy="218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(14.5), (14.13.1), or (14.13.2)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PC-SU-570</a:t>
            </a: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1495425" y="27971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8837" name="Rectangle 5"/>
          <p:cNvSpPr>
            <a:spLocks noChangeArrowheads="1"/>
          </p:cNvSpPr>
          <p:nvPr/>
        </p:nvSpPr>
        <p:spPr bwMode="auto">
          <a:xfrm>
            <a:off x="34385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35718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8839" name="Rectangle 7"/>
          <p:cNvSpPr>
            <a:spLocks noChangeArrowheads="1"/>
          </p:cNvSpPr>
          <p:nvPr/>
        </p:nvSpPr>
        <p:spPr bwMode="auto">
          <a:xfrm>
            <a:off x="34385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35718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5915025" y="1565275"/>
            <a:ext cx="1492250" cy="107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Burden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0" name="Rectangle 105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PC-SU-070</a:t>
            </a:r>
          </a:p>
        </p:txBody>
      </p:sp>
      <p:sp>
        <p:nvSpPr>
          <p:cNvPr id="9219" name="AutoShape 1031"/>
          <p:cNvSpPr>
            <a:spLocks noChangeArrowheads="1"/>
          </p:cNvSpPr>
          <p:nvPr/>
        </p:nvSpPr>
        <p:spPr bwMode="auto">
          <a:xfrm>
            <a:off x="60960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0" name="AutoShape 1032"/>
          <p:cNvCxnSpPr>
            <a:cxnSpLocks noChangeShapeType="1"/>
            <a:stCxn id="9221" idx="3"/>
            <a:endCxn id="9219" idx="1"/>
          </p:cNvCxnSpPr>
          <p:nvPr/>
        </p:nvCxnSpPr>
        <p:spPr bwMode="auto">
          <a:xfrm>
            <a:off x="550545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1" name="AutoShape 1034"/>
          <p:cNvSpPr>
            <a:spLocks noChangeArrowheads="1"/>
          </p:cNvSpPr>
          <p:nvPr/>
        </p:nvSpPr>
        <p:spPr bwMode="auto">
          <a:xfrm>
            <a:off x="3657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2" name="AutoShape 1035"/>
          <p:cNvCxnSpPr>
            <a:cxnSpLocks noChangeShapeType="1"/>
            <a:stCxn id="9223" idx="3"/>
            <a:endCxn id="9221" idx="1"/>
          </p:cNvCxnSpPr>
          <p:nvPr/>
        </p:nvCxnSpPr>
        <p:spPr bwMode="auto">
          <a:xfrm>
            <a:off x="321945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3" name="AutoShape 1037"/>
          <p:cNvSpPr>
            <a:spLocks noChangeArrowheads="1"/>
          </p:cNvSpPr>
          <p:nvPr/>
        </p:nvSpPr>
        <p:spPr bwMode="auto">
          <a:xfrm>
            <a:off x="1371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9224" name="AutoShape 1040"/>
          <p:cNvSpPr>
            <a:spLocks noChangeArrowheads="1"/>
          </p:cNvSpPr>
          <p:nvPr/>
        </p:nvSpPr>
        <p:spPr bwMode="auto">
          <a:xfrm>
            <a:off x="3657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9225" name="AutoShape 1046"/>
          <p:cNvSpPr>
            <a:spLocks noChangeArrowheads="1"/>
          </p:cNvSpPr>
          <p:nvPr/>
        </p:nvSpPr>
        <p:spPr bwMode="auto">
          <a:xfrm>
            <a:off x="60960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6" name="AutoShape 1047"/>
          <p:cNvCxnSpPr>
            <a:cxnSpLocks noChangeShapeType="1"/>
            <a:stCxn id="9227" idx="3"/>
            <a:endCxn id="9225" idx="1"/>
          </p:cNvCxnSpPr>
          <p:nvPr/>
        </p:nvCxnSpPr>
        <p:spPr bwMode="auto">
          <a:xfrm>
            <a:off x="550545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7" name="AutoShape 1048"/>
          <p:cNvSpPr>
            <a:spLocks noChangeArrowheads="1"/>
          </p:cNvSpPr>
          <p:nvPr/>
        </p:nvSpPr>
        <p:spPr bwMode="auto">
          <a:xfrm>
            <a:off x="3657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8" name="AutoShape 1051"/>
          <p:cNvCxnSpPr>
            <a:cxnSpLocks noChangeShapeType="1"/>
            <a:stCxn id="9219" idx="2"/>
            <a:endCxn id="9232" idx="0"/>
          </p:cNvCxnSpPr>
          <p:nvPr/>
        </p:nvCxnSpPr>
        <p:spPr bwMode="auto">
          <a:xfrm rot="5400000">
            <a:off x="424815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29" name="AutoShape 1054"/>
          <p:cNvCxnSpPr>
            <a:cxnSpLocks noChangeShapeType="1"/>
            <a:stCxn id="9225" idx="2"/>
            <a:endCxn id="9234" idx="0"/>
          </p:cNvCxnSpPr>
          <p:nvPr/>
        </p:nvCxnSpPr>
        <p:spPr bwMode="auto">
          <a:xfrm rot="5400000">
            <a:off x="425767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31" name="AutoShape 1056"/>
          <p:cNvCxnSpPr>
            <a:cxnSpLocks noChangeShapeType="1"/>
          </p:cNvCxnSpPr>
          <p:nvPr/>
        </p:nvCxnSpPr>
        <p:spPr bwMode="auto">
          <a:xfrm>
            <a:off x="308610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2" name="AutoShape 1028"/>
          <p:cNvSpPr>
            <a:spLocks noChangeArrowheads="1"/>
          </p:cNvSpPr>
          <p:nvPr/>
        </p:nvSpPr>
        <p:spPr bwMode="auto">
          <a:xfrm>
            <a:off x="1371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33" name="AutoShape 1057"/>
          <p:cNvCxnSpPr>
            <a:cxnSpLocks noChangeShapeType="1"/>
          </p:cNvCxnSpPr>
          <p:nvPr/>
        </p:nvCxnSpPr>
        <p:spPr bwMode="auto">
          <a:xfrm>
            <a:off x="308610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4" name="AutoShape 1043"/>
          <p:cNvSpPr>
            <a:spLocks noChangeArrowheads="1"/>
          </p:cNvSpPr>
          <p:nvPr/>
        </p:nvSpPr>
        <p:spPr bwMode="auto">
          <a:xfrm>
            <a:off x="1371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Labor Cost Per Operation</a:t>
            </a:r>
          </a:p>
          <a:p>
            <a:r>
              <a:rPr lang="en-US" dirty="0" smtClean="0"/>
              <a:t>Setup Cost = (Setup Hrs / Order Qty) x WC Setup Rate</a:t>
            </a:r>
            <a:br>
              <a:rPr lang="en-US" dirty="0" smtClean="0"/>
            </a:br>
            <a:r>
              <a:rPr lang="en-US" dirty="0" smtClean="0"/>
              <a:t>Run Cost = Run Hrs x WC Labor Rate</a:t>
            </a:r>
            <a:br>
              <a:rPr lang="en-US" dirty="0" smtClean="0"/>
            </a:br>
            <a:r>
              <a:rPr lang="en-US" dirty="0" smtClean="0"/>
              <a:t>Labor Cost = Setup Cost + Run Cost</a:t>
            </a:r>
          </a:p>
          <a:p>
            <a:r>
              <a:rPr lang="en-US" dirty="0" smtClean="0"/>
              <a:t>Labor Burden Cost Per Operation</a:t>
            </a:r>
          </a:p>
          <a:p>
            <a:r>
              <a:rPr lang="en-US" dirty="0" smtClean="0"/>
              <a:t>Setup Burden</a:t>
            </a:r>
            <a:br>
              <a:rPr lang="en-US" dirty="0" smtClean="0"/>
            </a:br>
            <a:r>
              <a:rPr lang="en-US" dirty="0" smtClean="0"/>
              <a:t>Burden = (Setup Hrs / Order Qty)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Burden % = (Setup Hrs / Order Qty) x WC Setup Rate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%</a:t>
            </a:r>
          </a:p>
          <a:p>
            <a:r>
              <a:rPr lang="en-US" dirty="0" smtClean="0"/>
              <a:t>Run Cost Burden</a:t>
            </a:r>
            <a:br>
              <a:rPr lang="en-US" dirty="0" smtClean="0"/>
            </a:br>
            <a:r>
              <a:rPr lang="en-US" dirty="0" smtClean="0"/>
              <a:t>Burden = Run Hrs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Burden % = Run Hrs x WC </a:t>
            </a:r>
            <a:r>
              <a:rPr lang="en-US" dirty="0" err="1" smtClean="0"/>
              <a:t>Lbr</a:t>
            </a:r>
            <a:r>
              <a:rPr lang="en-US" dirty="0" smtClean="0"/>
              <a:t> Rate x WC </a:t>
            </a:r>
            <a:r>
              <a:rPr lang="en-US" dirty="0" err="1" smtClean="0"/>
              <a:t>Lbr</a:t>
            </a:r>
            <a:r>
              <a:rPr lang="en-US" dirty="0" smtClean="0"/>
              <a:t> </a:t>
            </a:r>
            <a:r>
              <a:rPr lang="en-US" dirty="0" err="1" smtClean="0"/>
              <a:t>Bdn</a:t>
            </a:r>
            <a:r>
              <a:rPr lang="en-US" dirty="0" smtClean="0"/>
              <a:t>%</a:t>
            </a:r>
          </a:p>
          <a:p>
            <a:r>
              <a:rPr lang="en-US" dirty="0" smtClean="0"/>
              <a:t>Machine Burden Cost Per Operation</a:t>
            </a:r>
          </a:p>
          <a:p>
            <a:r>
              <a:rPr lang="en-US" dirty="0" smtClean="0"/>
              <a:t>Setup = (Setup Hrs / Order Qty) x (Mach / Op) x WC Mach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  <a:br>
              <a:rPr lang="en-US" dirty="0" smtClean="0"/>
            </a:br>
            <a:r>
              <a:rPr lang="en-US" dirty="0" smtClean="0"/>
              <a:t>Run = Run Hrs x WC Mach </a:t>
            </a:r>
            <a:r>
              <a:rPr lang="en-US" dirty="0" err="1" smtClean="0"/>
              <a:t>Bdn</a:t>
            </a:r>
            <a:r>
              <a:rPr lang="en-US" dirty="0" smtClean="0"/>
              <a:t> Rate</a:t>
            </a:r>
          </a:p>
        </p:txBody>
      </p:sp>
      <p:sp>
        <p:nvSpPr>
          <p:cNvPr id="7373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Calculations: Review</a:t>
            </a:r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PC-SU-580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PC-SU-080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0960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44" name="AutoShape 4"/>
          <p:cNvCxnSpPr>
            <a:cxnSpLocks noChangeShapeType="1"/>
            <a:stCxn id="10245" idx="3"/>
            <a:endCxn id="10243" idx="1"/>
          </p:cNvCxnSpPr>
          <p:nvPr/>
        </p:nvCxnSpPr>
        <p:spPr bwMode="auto">
          <a:xfrm>
            <a:off x="5505450" y="20288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657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 dirty="0">
                <a:latin typeface="+mj-lt"/>
              </a:rPr>
              <a:t>Inventory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Control </a:t>
            </a:r>
            <a:br>
              <a:rPr lang="en-US" sz="1800" b="1" dirty="0">
                <a:latin typeface="+mj-lt"/>
              </a:rPr>
            </a:br>
            <a:r>
              <a:rPr lang="en-US" sz="1700" b="1" dirty="0">
                <a:latin typeface="+mj-lt"/>
              </a:rPr>
              <a:t>(</a:t>
            </a:r>
            <a:r>
              <a:rPr lang="en-US" sz="1700" b="1" dirty="0" smtClean="0">
                <a:latin typeface="+mj-lt"/>
              </a:rPr>
              <a:t>36.9.2)</a:t>
            </a:r>
            <a:endParaRPr lang="en-US" sz="1700" b="1" dirty="0">
              <a:latin typeface="+mj-lt"/>
            </a:endParaRPr>
          </a:p>
        </p:txBody>
      </p:sp>
      <p:cxnSp>
        <p:nvCxnSpPr>
          <p:cNvPr id="10246" name="AutoShape 6"/>
          <p:cNvCxnSpPr>
            <a:cxnSpLocks noChangeShapeType="1"/>
            <a:stCxn id="10247" idx="3"/>
            <a:endCxn id="10245" idx="1"/>
          </p:cNvCxnSpPr>
          <p:nvPr/>
        </p:nvCxnSpPr>
        <p:spPr bwMode="auto">
          <a:xfrm>
            <a:off x="3219450" y="202882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371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657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60960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0" name="AutoShape 10"/>
          <p:cNvCxnSpPr>
            <a:cxnSpLocks noChangeShapeType="1"/>
            <a:stCxn id="10251" idx="3"/>
            <a:endCxn id="10249" idx="1"/>
          </p:cNvCxnSpPr>
          <p:nvPr/>
        </p:nvCxnSpPr>
        <p:spPr bwMode="auto">
          <a:xfrm>
            <a:off x="5505450" y="37814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657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2" name="AutoShape 12"/>
          <p:cNvCxnSpPr>
            <a:cxnSpLocks noChangeShapeType="1"/>
            <a:stCxn id="10243" idx="2"/>
            <a:endCxn id="10256" idx="0"/>
          </p:cNvCxnSpPr>
          <p:nvPr/>
        </p:nvCxnSpPr>
        <p:spPr bwMode="auto">
          <a:xfrm rot="5400000">
            <a:off x="4248150" y="54292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3"/>
          <p:cNvCxnSpPr>
            <a:cxnSpLocks noChangeShapeType="1"/>
            <a:stCxn id="10249" idx="2"/>
            <a:endCxn id="10258" idx="0"/>
          </p:cNvCxnSpPr>
          <p:nvPr/>
        </p:nvCxnSpPr>
        <p:spPr bwMode="auto">
          <a:xfrm rot="5400000">
            <a:off x="4257675" y="228600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5" name="AutoShape 15"/>
          <p:cNvCxnSpPr>
            <a:cxnSpLocks noChangeShapeType="1"/>
          </p:cNvCxnSpPr>
          <p:nvPr/>
        </p:nvCxnSpPr>
        <p:spPr bwMode="auto">
          <a:xfrm>
            <a:off x="3086100" y="37623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1371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7" name="AutoShape 17"/>
          <p:cNvCxnSpPr>
            <a:cxnSpLocks noChangeShapeType="1"/>
          </p:cNvCxnSpPr>
          <p:nvPr/>
        </p:nvCxnSpPr>
        <p:spPr bwMode="auto">
          <a:xfrm>
            <a:off x="3086100" y="55149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1371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Accounting Control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PC-SU-090</a:t>
            </a:r>
          </a:p>
        </p:txBody>
      </p:sp>
      <p:pic>
        <p:nvPicPr>
          <p:cNvPr id="11267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266825"/>
            <a:ext cx="7869237" cy="3409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657225" y="4911725"/>
            <a:ext cx="7311118" cy="10495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>
            <a:spAutoFit/>
          </a:bodyPr>
          <a:lstStyle/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b="1" dirty="0">
                <a:latin typeface="+mj-lt"/>
              </a:rPr>
              <a:t> Current Cost</a:t>
            </a:r>
            <a:r>
              <a:rPr lang="en-US" sz="1300" dirty="0">
                <a:latin typeface="+mj-lt"/>
              </a:rPr>
              <a:t>: Current cost update method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Sum LL Costs into </a:t>
            </a:r>
            <a:r>
              <a:rPr lang="en-US" sz="1300" b="1" dirty="0" err="1">
                <a:latin typeface="+mj-lt"/>
              </a:rPr>
              <a:t>Mat’l</a:t>
            </a:r>
            <a:r>
              <a:rPr lang="en-US" sz="1300" b="1" dirty="0">
                <a:latin typeface="+mj-lt"/>
              </a:rPr>
              <a:t> Cost</a:t>
            </a:r>
            <a:r>
              <a:rPr lang="en-US" sz="1300" dirty="0">
                <a:latin typeface="+mj-lt"/>
              </a:rPr>
              <a:t>: Cost of sales calculation; reporting only, not costing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Current Cost from AP</a:t>
            </a:r>
            <a:r>
              <a:rPr lang="en-US" sz="1300" dirty="0">
                <a:latin typeface="+mj-lt"/>
              </a:rPr>
              <a:t>: If </a:t>
            </a:r>
            <a:r>
              <a:rPr lang="en-US" sz="1300" dirty="0" smtClean="0">
                <a:latin typeface="+mj-lt"/>
              </a:rPr>
              <a:t>Yes</a:t>
            </a:r>
            <a:r>
              <a:rPr lang="en-US" sz="1300" dirty="0">
                <a:latin typeface="+mj-lt"/>
              </a:rPr>
              <a:t>, current material cost updated at </a:t>
            </a:r>
            <a:r>
              <a:rPr lang="en-US" sz="1300" dirty="0" smtClean="0">
                <a:latin typeface="+mj-lt"/>
              </a:rPr>
              <a:t>receiver matching</a:t>
            </a:r>
            <a:endParaRPr lang="en-US" sz="1300" dirty="0">
              <a:latin typeface="+mj-lt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908050" y="2601913"/>
            <a:ext cx="3038475" cy="914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1" name="AutoShape 10"/>
          <p:cNvCxnSpPr>
            <a:cxnSpLocks noChangeShapeType="1"/>
            <a:stCxn id="11269" idx="1"/>
            <a:endCxn id="11270" idx="1"/>
          </p:cNvCxnSpPr>
          <p:nvPr/>
        </p:nvCxnSpPr>
        <p:spPr bwMode="auto">
          <a:xfrm rot="10800000" flipH="1">
            <a:off x="657224" y="3059114"/>
            <a:ext cx="250825" cy="2377371"/>
          </a:xfrm>
          <a:prstGeom prst="bentConnector3">
            <a:avLst>
              <a:gd name="adj1" fmla="val -91139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1444625" y="3602038"/>
            <a:ext cx="5819775" cy="6858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8713</TotalTime>
  <Words>1575</Words>
  <Application>Microsoft Office PowerPoint</Application>
  <PresentationFormat>On-screen Show (4:3)</PresentationFormat>
  <Paragraphs>604</Paragraphs>
  <Slides>70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QAD 2010 Template</vt:lpstr>
      <vt:lpstr>Product Costing Courses</vt:lpstr>
      <vt:lpstr>Course Overview</vt:lpstr>
      <vt:lpstr>Product Costing Topics</vt:lpstr>
      <vt:lpstr>Product Costing Overview</vt:lpstr>
      <vt:lpstr>Standard Costing Setup</vt:lpstr>
      <vt:lpstr>Product Costing Topics</vt:lpstr>
      <vt:lpstr>Standard Costing Setup</vt:lpstr>
      <vt:lpstr>Standard Costing Setup</vt:lpstr>
      <vt:lpstr>Inventory Accounting Control</vt:lpstr>
      <vt:lpstr>Standard Costing Setup</vt:lpstr>
      <vt:lpstr>Work Order Accounting Control</vt:lpstr>
      <vt:lpstr>Hands-On Exercise</vt:lpstr>
      <vt:lpstr>Standard Costing Setup</vt:lpstr>
      <vt:lpstr>Item Planning Maintenance</vt:lpstr>
      <vt:lpstr>Effect of Pur/Mfg Code on Cost</vt:lpstr>
      <vt:lpstr>Hands-On Exercise</vt:lpstr>
      <vt:lpstr>Effect of Phantom Field Setting</vt:lpstr>
      <vt:lpstr>Effect of Phantom Field Setting*</vt:lpstr>
      <vt:lpstr>Hands-On Exercise</vt:lpstr>
      <vt:lpstr>Item Cost Maintenance</vt:lpstr>
      <vt:lpstr>Overhead and Burden Cost Update</vt:lpstr>
      <vt:lpstr>Item Overhead Cost Update (1.4.21)</vt:lpstr>
      <vt:lpstr>Hands-On Exercise</vt:lpstr>
      <vt:lpstr>Standard Costing Setup</vt:lpstr>
      <vt:lpstr>Department Maintenance</vt:lpstr>
      <vt:lpstr>Standard Costing Setup</vt:lpstr>
      <vt:lpstr>Work Center Maintenance</vt:lpstr>
      <vt:lpstr>Hands-On Exercise</vt:lpstr>
      <vt:lpstr>Standard Costing Setup</vt:lpstr>
      <vt:lpstr>Routing Maintenance</vt:lpstr>
      <vt:lpstr>Labor Cost Per Operation</vt:lpstr>
      <vt:lpstr>Labor Burden Cost Per Operation</vt:lpstr>
      <vt:lpstr>Machine Burden Cost Per Operation</vt:lpstr>
      <vt:lpstr>Hands-On Exercise</vt:lpstr>
      <vt:lpstr>Subcontract Cost per Unit</vt:lpstr>
      <vt:lpstr>Subcontract Routing/OP PO Maintenance</vt:lpstr>
      <vt:lpstr>Routing Cost Report</vt:lpstr>
      <vt:lpstr>Item Routing Cost Report</vt:lpstr>
      <vt:lpstr>Hands-On Exercise</vt:lpstr>
      <vt:lpstr>Standard Costing Setup</vt:lpstr>
      <vt:lpstr>Product Structure Maintenance</vt:lpstr>
      <vt:lpstr>Product Structure Maintenance (cont.)</vt:lpstr>
      <vt:lpstr>Engineering Change: Two Options</vt:lpstr>
      <vt:lpstr>Phantom Use-Up Logic*</vt:lpstr>
      <vt:lpstr>Hands-On Exercise</vt:lpstr>
      <vt:lpstr>Effect of Structure Type on Cost*</vt:lpstr>
      <vt:lpstr>Hands-On Exercise</vt:lpstr>
      <vt:lpstr>Reject and Loss Costing</vt:lpstr>
      <vt:lpstr>Loss Costing</vt:lpstr>
      <vt:lpstr>Loss Costing</vt:lpstr>
      <vt:lpstr>Implementing Loss Costing (Yield Percent)</vt:lpstr>
      <vt:lpstr>Calculation of Costs for Yield</vt:lpstr>
      <vt:lpstr>Yield Effect on Lower Level Costs</vt:lpstr>
      <vt:lpstr>Effect of Yield Losses on This-Level and Lower-Level Costs</vt:lpstr>
      <vt:lpstr>Hands-On Exercise</vt:lpstr>
      <vt:lpstr>Loss Costing: Scrap Percent</vt:lpstr>
      <vt:lpstr>Lower-Level &amp; Total Costs 1 of 2</vt:lpstr>
      <vt:lpstr>Lower-Level &amp; Total Costs 2 of 2</vt:lpstr>
      <vt:lpstr>Hands-On Exercise</vt:lpstr>
      <vt:lpstr>Reject Costing</vt:lpstr>
      <vt:lpstr>Reject Costing</vt:lpstr>
      <vt:lpstr>Hands-On Exercise</vt:lpstr>
      <vt:lpstr>Using Scrap Account</vt:lpstr>
      <vt:lpstr>Formula Maintenance</vt:lpstr>
      <vt:lpstr>Summary</vt:lpstr>
      <vt:lpstr>Components of Item Cost: Material</vt:lpstr>
      <vt:lpstr>Components of Item Cost: Labor</vt:lpstr>
      <vt:lpstr>Components of Item Cost: Burden</vt:lpstr>
      <vt:lpstr>Summary</vt:lpstr>
      <vt:lpstr>Routing Cost Calculations: Review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Helen Ernst</cp:lastModifiedBy>
  <cp:revision>466</cp:revision>
  <cp:lastPrinted>2000-01-15T00:33:22Z</cp:lastPrinted>
  <dcterms:created xsi:type="dcterms:W3CDTF">1998-03-17T23:27:45Z</dcterms:created>
  <dcterms:modified xsi:type="dcterms:W3CDTF">2012-08-16T03:57:21Z</dcterms:modified>
</cp:coreProperties>
</file>