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49" r:id="rId1"/>
    <p:sldMasterId id="2147483651" r:id="rId2"/>
    <p:sldMasterId id="2147483745" r:id="rId3"/>
  </p:sldMasterIdLst>
  <p:notesMasterIdLst>
    <p:notesMasterId r:id="rId20"/>
  </p:notesMasterIdLst>
  <p:handoutMasterIdLst>
    <p:handoutMasterId r:id="rId21"/>
  </p:handoutMasterIdLst>
  <p:sldIdLst>
    <p:sldId id="486" r:id="rId4"/>
    <p:sldId id="488" r:id="rId5"/>
    <p:sldId id="489" r:id="rId6"/>
    <p:sldId id="487" r:id="rId7"/>
    <p:sldId id="413" r:id="rId8"/>
    <p:sldId id="436" r:id="rId9"/>
    <p:sldId id="437" r:id="rId10"/>
    <p:sldId id="466" r:id="rId11"/>
    <p:sldId id="490" r:id="rId12"/>
    <p:sldId id="442" r:id="rId13"/>
    <p:sldId id="444" r:id="rId14"/>
    <p:sldId id="446" r:id="rId15"/>
    <p:sldId id="448" r:id="rId16"/>
    <p:sldId id="449" r:id="rId17"/>
    <p:sldId id="460" r:id="rId18"/>
    <p:sldId id="485" r:id="rId19"/>
  </p:sldIdLst>
  <p:sldSz cx="9144000" cy="6858000" type="screen4x3"/>
  <p:notesSz cx="6991350" cy="9282113"/>
  <p:embeddedFontLst>
    <p:embeddedFont>
      <p:font typeface="Century Gothic" pitchFamily="34" charset="0"/>
      <p:regular r:id="rId22"/>
      <p:bold r:id="rId23"/>
      <p:italic r:id="rId24"/>
      <p:boldItalic r:id="rId25"/>
    </p:embeddedFont>
    <p:embeddedFont>
      <p:font typeface="宋体" pitchFamily="2" charset="-122"/>
      <p:regular r:id="rId26"/>
    </p:embeddedFont>
    <p:embeddedFont>
      <p:font typeface="Tahoma" pitchFamily="34" charset="0"/>
      <p:regular r:id="rId27"/>
      <p:bold r:id="rId28"/>
    </p:embeddedFont>
    <p:embeddedFont>
      <p:font typeface="Webdings" pitchFamily="18" charset="2"/>
      <p:regular r:id="rId29"/>
    </p:embeddedFont>
  </p:embeddedFontLst>
  <p:custDataLst>
    <p:tags r:id="rId30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99"/>
    <a:srgbClr val="33CC33"/>
    <a:srgbClr val="006600"/>
    <a:srgbClr val="E6ECF6"/>
    <a:srgbClr val="DAE4F2"/>
    <a:srgbClr val="FF9900"/>
    <a:srgbClr val="890C4C"/>
    <a:srgbClr val="9900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3762" autoAdjust="0"/>
    <p:restoredTop sz="94660"/>
  </p:normalViewPr>
  <p:slideViewPr>
    <p:cSldViewPr snapToGrid="0">
      <p:cViewPr>
        <p:scale>
          <a:sx n="90" d="100"/>
          <a:sy n="90" d="100"/>
        </p:scale>
        <p:origin x="-582" y="-540"/>
      </p:cViewPr>
      <p:guideLst>
        <p:guide orient="horz" pos="2160"/>
        <p:guide pos="2881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5.fntdata"/><Relationship Id="rId3" Type="http://schemas.openxmlformats.org/officeDocument/2006/relationships/slideMaster" Target="slideMasters/slideMaster3.xml"/><Relationship Id="rId21" Type="http://schemas.openxmlformats.org/officeDocument/2006/relationships/handoutMaster" Target="handoutMasters/handoutMaster1.xml"/><Relationship Id="rId34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4.fntdata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3.fntdata"/><Relationship Id="rId32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tags" Target="tags/tag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8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 b="1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2355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3048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b="1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2355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9200"/>
            <a:ext cx="3048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 b="1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2355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839200"/>
            <a:ext cx="3048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b="1">
                <a:latin typeface="Arial" charset="0"/>
              </a:defRPr>
            </a:lvl1pPr>
          </a:lstStyle>
          <a:p>
            <a:fld id="{0EEA4666-6D22-4374-9595-8586650E255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6338" y="696913"/>
            <a:ext cx="4640262" cy="3479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08488"/>
            <a:ext cx="5127625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Arial" charset="0"/>
              </a:defRPr>
            </a:lvl1pPr>
          </a:lstStyle>
          <a:p>
            <a:fld id="{86FDF895-54BD-476E-B178-B24043E6282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3D20A09-9A1E-4CDA-9C64-6B7A965752C9}" type="slidenum">
              <a:rPr lang="zh-CN" altLang="en-US"/>
              <a:pPr/>
              <a:t>1</a:t>
            </a:fld>
            <a:endParaRPr lang="en-US" altLang="zh-CN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480052-8407-40B3-8A6E-8DB007FC9AC0}" type="slidenum">
              <a:rPr lang="zh-CN" altLang="en-US"/>
              <a:pPr/>
              <a:t>13</a:t>
            </a:fld>
            <a:endParaRPr lang="en-US" altLang="zh-CN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0A11AD5-D545-4447-9CDB-36798866488C}" type="slidenum">
              <a:rPr lang="zh-CN" altLang="en-US"/>
              <a:pPr/>
              <a:t>14</a:t>
            </a:fld>
            <a:endParaRPr lang="en-US" altLang="zh-CN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2A5AE2-6C82-49E3-B87C-95F3B163078B}" type="slidenum">
              <a:rPr lang="zh-CN" altLang="en-US"/>
              <a:pPr/>
              <a:t>15</a:t>
            </a:fld>
            <a:endParaRPr lang="en-US" altLang="zh-CN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82EDD3-8D25-40C9-8145-701F5AB2B18E}" type="slidenum">
              <a:rPr lang="zh-CN" altLang="en-US"/>
              <a:pPr/>
              <a:t>16</a:t>
            </a:fld>
            <a:endParaRPr lang="en-US" altLang="zh-CN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F9BDA5A-A542-466C-B428-161685E2D2CD}" type="slidenum">
              <a:rPr lang="zh-CN" altLang="en-US"/>
              <a:pPr/>
              <a:t>4</a:t>
            </a:fld>
            <a:endParaRPr lang="en-US" altLang="zh-CN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A6D1E32-87D5-4FDB-BF09-8A8E164F4693}" type="slidenum">
              <a:rPr lang="zh-CN" altLang="en-US"/>
              <a:pPr/>
              <a:t>5</a:t>
            </a:fld>
            <a:endParaRPr lang="en-US" altLang="zh-CN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1E3F19-5DAF-4496-9349-680242DE78CC}" type="slidenum">
              <a:rPr lang="zh-CN" altLang="en-US"/>
              <a:pPr/>
              <a:t>6</a:t>
            </a:fld>
            <a:endParaRPr lang="en-US" altLang="zh-CN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4F0531-03E0-4C02-847D-FB6AF851A464}" type="slidenum">
              <a:rPr lang="zh-CN" altLang="en-US"/>
              <a:pPr/>
              <a:t>7</a:t>
            </a:fld>
            <a:endParaRPr lang="en-US" altLang="zh-CN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1E10DEE-1EEE-4A95-B908-8AEEEB069427}" type="slidenum">
              <a:rPr lang="zh-CN" altLang="en-US"/>
              <a:pPr/>
              <a:t>8</a:t>
            </a:fld>
            <a:endParaRPr lang="en-US" altLang="zh-CN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A3FA441-E826-414F-A705-0D930AD19918}" type="slidenum">
              <a:rPr lang="zh-CN" altLang="en-US"/>
              <a:pPr/>
              <a:t>10</a:t>
            </a:fld>
            <a:endParaRPr lang="en-US" altLang="zh-CN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8EA7E80-FB7C-4F8C-8FD4-CDC3EB754855}" type="slidenum">
              <a:rPr lang="zh-CN" altLang="en-US"/>
              <a:pPr/>
              <a:t>11</a:t>
            </a:fld>
            <a:endParaRPr lang="en-US" altLang="zh-CN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3B18580-03E1-4778-96BF-E057330D0808}" type="slidenum">
              <a:rPr lang="zh-CN" altLang="en-US"/>
              <a:pPr/>
              <a:t>12</a:t>
            </a:fld>
            <a:endParaRPr lang="en-US" altLang="zh-CN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317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26317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PO-SU-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PO-SU-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280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3280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PO-SU-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PO-SU-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PO-SU-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PO-SU-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PO-SU-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PO-SU-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PO-SU-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PO-SU-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PO-SU-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PO-SU-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PO-SU-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PO-SU-</a:t>
            </a:r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PO-SU-</a:t>
            </a:r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PO-SU-</a:t>
            </a:r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PO-SU-</a:t>
            </a:r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PO-SU-</a:t>
            </a:r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PO-SU-</a:t>
            </a:r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PO-SU-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PO-SU-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PO-SU-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PO-SU-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PO-SU-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PO-SU-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PO-SU-</a:t>
            </a:r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262148" name="Text Box 4"/>
          <p:cNvSpPr txBox="1">
            <a:spLocks noChangeArrowheads="1"/>
          </p:cNvSpPr>
          <p:nvPr/>
        </p:nvSpPr>
        <p:spPr bwMode="auto">
          <a:xfrm>
            <a:off x="0" y="655637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altLang="zh-CN" sz="1000">
                <a:solidFill>
                  <a:schemeClr val="bg2"/>
                </a:solidFill>
                <a:ea typeface="宋体" pitchFamily="2" charset="-122"/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215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958850" y="6581775"/>
            <a:ext cx="1189038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800">
                <a:latin typeface="Arial" charset="0"/>
                <a:ea typeface="宋体" charset="-122"/>
              </a:defRPr>
            </a:lvl1pPr>
          </a:lstStyle>
          <a:p>
            <a:r>
              <a:rPr lang="zh-CN" altLang="en-US"/>
              <a:t>PO-SU-</a:t>
            </a:r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zh-CN" altLang="en-US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331780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altLang="zh-CN" sz="1000">
                <a:solidFill>
                  <a:schemeClr val="bg2"/>
                </a:solidFill>
                <a:ea typeface="宋体" pitchFamily="2" charset="-122"/>
              </a:rPr>
              <a:t>QAD Proprietary</a:t>
            </a:r>
          </a:p>
        </p:txBody>
      </p:sp>
      <p:pic>
        <p:nvPicPr>
          <p:cNvPr id="2053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178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27813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  <a:ea typeface="宋体" charset="-122"/>
              </a:defRPr>
            </a:lvl1pPr>
          </a:lstStyle>
          <a:p>
            <a:r>
              <a:rPr lang="zh-CN" altLang="en-US"/>
              <a:t>PO-SU-</a:t>
            </a:r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PO-SU-</a:t>
            </a:r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1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Char char="ü"/>
            </a:pPr>
            <a:r>
              <a:rPr kumimoji="1" lang="en-US" altLang="zh-CN" dirty="0" smtClean="0">
                <a:solidFill>
                  <a:srgbClr val="B2B2B2"/>
                </a:solidFill>
                <a:ea typeface="宋体" charset="-122"/>
              </a:rPr>
              <a:t>Introduction to Purchase Orders</a:t>
            </a:r>
          </a:p>
          <a:p>
            <a:pPr eaLnBrk="1" hangingPunct="1">
              <a:buFont typeface="Wingdings" pitchFamily="2" charset="2"/>
              <a:buChar char="ü"/>
            </a:pPr>
            <a:r>
              <a:rPr kumimoji="1" lang="en-US" altLang="zh-CN" dirty="0" smtClean="0">
                <a:solidFill>
                  <a:srgbClr val="B2B2B2"/>
                </a:solidFill>
                <a:ea typeface="宋体" charset="-122"/>
              </a:rPr>
              <a:t>Identify key business considerations</a:t>
            </a:r>
          </a:p>
          <a:p>
            <a:pPr eaLnBrk="1" hangingPunct="1">
              <a:buFont typeface="Wingdings" pitchFamily="2" charset="2"/>
              <a:buChar char="Ø"/>
            </a:pPr>
            <a:r>
              <a:rPr kumimoji="1" lang="en-US" altLang="zh-CN" b="1" dirty="0" smtClean="0">
                <a:ea typeface="宋体" charset="-122"/>
              </a:rPr>
              <a:t>Set up Purchase Orders in QAD Enterprise Applications</a:t>
            </a:r>
          </a:p>
          <a:p>
            <a:pPr eaLnBrk="1" hangingPunct="1">
              <a:buClr>
                <a:srgbClr val="990033"/>
              </a:buClr>
            </a:pPr>
            <a:r>
              <a:rPr kumimoji="1" lang="en-US" altLang="zh-CN" dirty="0" smtClean="0">
                <a:ea typeface="宋体" charset="-122"/>
              </a:rPr>
              <a:t>Process Purchase Orders in QAD Enterprise Applications</a:t>
            </a:r>
          </a:p>
          <a:p>
            <a:pPr eaLnBrk="1" hangingPunct="1">
              <a:buClr>
                <a:srgbClr val="990033"/>
              </a:buClr>
            </a:pPr>
            <a:r>
              <a:rPr kumimoji="1" lang="en-US" altLang="zh-CN" dirty="0" smtClean="0">
                <a:ea typeface="宋体" charset="-122"/>
              </a:rPr>
              <a:t>Use Requisitions</a:t>
            </a:r>
          </a:p>
          <a:p>
            <a:pPr eaLnBrk="1" hangingPunct="1">
              <a:buClr>
                <a:srgbClr val="990033"/>
              </a:buClr>
            </a:pPr>
            <a:r>
              <a:rPr kumimoji="1" lang="en-US" altLang="zh-CN" dirty="0" smtClean="0">
                <a:ea typeface="宋体" charset="-122"/>
              </a:rPr>
              <a:t>Use Blanket Purchase Orders</a:t>
            </a:r>
            <a:endParaRPr lang="en-US" altLang="zh-CN" dirty="0" smtClean="0">
              <a:ea typeface="宋体" charset="-122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Set up Purchase Orders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PO-SU-010</a:t>
            </a:r>
            <a:endParaRPr lang="en-US" altLang="zh-CN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Maintain Supplier Item</a:t>
            </a:r>
          </a:p>
        </p:txBody>
      </p:sp>
      <p:sp>
        <p:nvSpPr>
          <p:cNvPr id="1433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PO-SU-240</a:t>
            </a:r>
            <a:endParaRPr lang="en-US" altLang="zh-CN"/>
          </a:p>
        </p:txBody>
      </p:sp>
      <p:pic>
        <p:nvPicPr>
          <p:cNvPr id="14340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0239" y="1086492"/>
            <a:ext cx="5476875" cy="4800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Purchasing Control</a:t>
            </a:r>
          </a:p>
        </p:txBody>
      </p:sp>
      <p:sp>
        <p:nvSpPr>
          <p:cNvPr id="1536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PO-SU-260</a:t>
            </a:r>
            <a:endParaRPr lang="en-US" altLang="zh-CN"/>
          </a:p>
        </p:txBody>
      </p:sp>
      <p:pic>
        <p:nvPicPr>
          <p:cNvPr id="1536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1161254"/>
            <a:ext cx="6248400" cy="4791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Item Planning Maintenance</a:t>
            </a:r>
          </a:p>
        </p:txBody>
      </p:sp>
      <p:sp>
        <p:nvSpPr>
          <p:cNvPr id="1638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PO-SU-290</a:t>
            </a:r>
            <a:endParaRPr lang="en-US" altLang="zh-CN"/>
          </a:p>
        </p:txBody>
      </p:sp>
      <p:pic>
        <p:nvPicPr>
          <p:cNvPr id="1638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922" y="1137441"/>
            <a:ext cx="7704137" cy="4800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2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Item Cost Maintenance</a:t>
            </a:r>
          </a:p>
        </p:txBody>
      </p:sp>
      <p:sp>
        <p:nvSpPr>
          <p:cNvPr id="1741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PO-SU-310</a:t>
            </a:r>
            <a:endParaRPr lang="en-US" altLang="zh-CN"/>
          </a:p>
        </p:txBody>
      </p:sp>
      <p:pic>
        <p:nvPicPr>
          <p:cNvPr id="17413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3888" y="1255610"/>
            <a:ext cx="7894637" cy="4562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4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Item Cost Maintenance</a:t>
            </a:r>
          </a:p>
        </p:txBody>
      </p:sp>
      <p:sp>
        <p:nvSpPr>
          <p:cNvPr id="1843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PO-SU-320</a:t>
            </a:r>
            <a:endParaRPr lang="en-US" altLang="zh-CN"/>
          </a:p>
        </p:txBody>
      </p:sp>
      <p:pic>
        <p:nvPicPr>
          <p:cNvPr id="18437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736" y="1289394"/>
            <a:ext cx="7942263" cy="4629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Exercises</a:t>
            </a:r>
          </a:p>
        </p:txBody>
      </p:sp>
      <p:sp>
        <p:nvSpPr>
          <p:cNvPr id="1945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PO-SU-390</a:t>
            </a:r>
            <a:endParaRPr lang="en-US" altLang="zh-CN"/>
          </a:p>
        </p:txBody>
      </p:sp>
      <p:pic>
        <p:nvPicPr>
          <p:cNvPr id="19460" name="Picture 55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1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Char char="ü"/>
            </a:pPr>
            <a:r>
              <a:rPr lang="en-US" altLang="zh-CN" dirty="0" smtClean="0">
                <a:solidFill>
                  <a:srgbClr val="B2B2B2"/>
                </a:solidFill>
                <a:ea typeface="宋体" charset="-122"/>
              </a:rPr>
              <a:t>Introduction to Purchase Orders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en-US" altLang="zh-CN" dirty="0" smtClean="0">
                <a:solidFill>
                  <a:srgbClr val="B2B2B2"/>
                </a:solidFill>
                <a:ea typeface="宋体" charset="-122"/>
              </a:rPr>
              <a:t>Identify key business considerations</a:t>
            </a:r>
          </a:p>
          <a:p>
            <a:pPr eaLnBrk="1" hangingPunct="1">
              <a:buSzPct val="125000"/>
              <a:buFont typeface="Wingdings" pitchFamily="2" charset="2"/>
              <a:buChar char="ü"/>
            </a:pPr>
            <a:r>
              <a:rPr lang="en-US" altLang="zh-CN" b="1" dirty="0" smtClean="0">
                <a:ea typeface="宋体" charset="-122"/>
              </a:rPr>
              <a:t>Set Up Purchase Orders</a:t>
            </a:r>
          </a:p>
          <a:p>
            <a:pPr eaLnBrk="1" hangingPunct="1"/>
            <a:r>
              <a:rPr lang="en-US" altLang="zh-CN" dirty="0" smtClean="0">
                <a:ea typeface="宋体" charset="-122"/>
              </a:rPr>
              <a:t>Process Purchase Orders</a:t>
            </a:r>
          </a:p>
          <a:p>
            <a:pPr eaLnBrk="1" hangingPunct="1"/>
            <a:r>
              <a:rPr lang="en-US" altLang="zh-CN" dirty="0" smtClean="0">
                <a:ea typeface="宋体" charset="-122"/>
              </a:rPr>
              <a:t>Using Requisitions</a:t>
            </a:r>
          </a:p>
          <a:p>
            <a:pPr eaLnBrk="1" hangingPunct="1"/>
            <a:r>
              <a:rPr lang="en-US" altLang="zh-CN" dirty="0" smtClean="0">
                <a:ea typeface="宋体" charset="-122"/>
              </a:rPr>
              <a:t>Using Blanket Purchase Orders</a:t>
            </a:r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Summary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PO-SU-410</a:t>
            </a:r>
            <a:endParaRPr lang="en-US" altLang="zh-CN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Set up credit terms</a:t>
            </a:r>
          </a:p>
          <a:p>
            <a:r>
              <a:rPr lang="en-US" dirty="0" smtClean="0"/>
              <a:t> Set up supplier records</a:t>
            </a:r>
          </a:p>
          <a:p>
            <a:r>
              <a:rPr lang="en-US" dirty="0" smtClean="0"/>
              <a:t> Configure purchase control settings</a:t>
            </a:r>
          </a:p>
          <a:p>
            <a:endParaRPr lang="en-US" dirty="0"/>
          </a:p>
        </p:txBody>
      </p:sp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ea typeface="宋体" charset="-122"/>
              </a:rPr>
              <a:t>Purchase Order Setup</a:t>
            </a:r>
            <a:endParaRPr lang="zh-CN" altLang="en-US" smtClean="0">
              <a:ea typeface="宋体" charset="-122"/>
            </a:endParaRPr>
          </a:p>
        </p:txBody>
      </p:sp>
      <p:sp>
        <p:nvSpPr>
          <p:cNvPr id="614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zh-CN" altLang="en-US" dirty="0" smtClean="0"/>
              <a:t>PO-SU-</a:t>
            </a:r>
            <a:r>
              <a:rPr lang="en-US" altLang="zh-CN" dirty="0" smtClean="0"/>
              <a:t>020</a:t>
            </a:r>
            <a:endParaRPr lang="en-US" altLang="zh-CN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ea typeface="宋体" charset="-122"/>
              </a:rPr>
              <a:t>Set up Credit Terms</a:t>
            </a:r>
            <a:endParaRPr lang="zh-CN" altLang="en-US" smtClean="0">
              <a:ea typeface="宋体" charset="-122"/>
            </a:endParaRPr>
          </a:p>
        </p:txBody>
      </p:sp>
      <p:sp>
        <p:nvSpPr>
          <p:cNvPr id="717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zh-CN" altLang="en-US" dirty="0" smtClean="0"/>
              <a:t>PO-SU-</a:t>
            </a:r>
            <a:r>
              <a:rPr lang="en-US" altLang="zh-CN" dirty="0" smtClean="0"/>
              <a:t>030</a:t>
            </a:r>
            <a:endParaRPr lang="en-US" altLang="zh-CN" dirty="0"/>
          </a:p>
        </p:txBody>
      </p:sp>
      <p:pic>
        <p:nvPicPr>
          <p:cNvPr id="717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7856" y="1266145"/>
            <a:ext cx="7504113" cy="457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5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Exercise</a:t>
            </a:r>
          </a:p>
        </p:txBody>
      </p:sp>
      <p:sp>
        <p:nvSpPr>
          <p:cNvPr id="819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PO-SU-050</a:t>
            </a:r>
            <a:endParaRPr lang="en-US" altLang="zh-CN"/>
          </a:p>
        </p:txBody>
      </p:sp>
      <p:pic>
        <p:nvPicPr>
          <p:cNvPr id="8196" name="Picture 55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Set up Credit Terms</a:t>
            </a:r>
          </a:p>
        </p:txBody>
      </p:sp>
      <p:sp>
        <p:nvSpPr>
          <p:cNvPr id="921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PO-SU-040</a:t>
            </a:r>
            <a:endParaRPr lang="en-US" altLang="zh-CN"/>
          </a:p>
        </p:txBody>
      </p:sp>
      <p:pic>
        <p:nvPicPr>
          <p:cNvPr id="922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5165" y="1242216"/>
            <a:ext cx="7504113" cy="457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1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Set up Supplier Records</a:t>
            </a:r>
          </a:p>
        </p:txBody>
      </p:sp>
      <p:sp>
        <p:nvSpPr>
          <p:cNvPr id="1024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PO-SU-160</a:t>
            </a:r>
            <a:endParaRPr lang="en-US" altLang="zh-CN"/>
          </a:p>
        </p:txBody>
      </p:sp>
      <p:pic>
        <p:nvPicPr>
          <p:cNvPr id="1024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6216" y="1299580"/>
            <a:ext cx="6076950" cy="4457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Set up Supplier Records</a:t>
            </a:r>
          </a:p>
        </p:txBody>
      </p:sp>
      <p:sp>
        <p:nvSpPr>
          <p:cNvPr id="1126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PO-SU-170</a:t>
            </a:r>
            <a:endParaRPr lang="en-US" altLang="zh-CN"/>
          </a:p>
        </p:txBody>
      </p:sp>
      <p:pic>
        <p:nvPicPr>
          <p:cNvPr id="11269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0139" y="1819587"/>
            <a:ext cx="7075487" cy="33051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Set up Supplier Records</a:t>
            </a:r>
          </a:p>
        </p:txBody>
      </p:sp>
      <p:sp>
        <p:nvSpPr>
          <p:cNvPr id="1229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PO-SU-180</a:t>
            </a:r>
            <a:endParaRPr lang="en-US" altLang="zh-CN"/>
          </a:p>
        </p:txBody>
      </p:sp>
      <p:pic>
        <p:nvPicPr>
          <p:cNvPr id="1229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8721" y="1259381"/>
            <a:ext cx="6115050" cy="4562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ea typeface="宋体" charset="-122"/>
              </a:rPr>
              <a:t>Set up Supplier Records</a:t>
            </a:r>
            <a:endParaRPr lang="zh-CN" altLang="en-US" smtClean="0">
              <a:ea typeface="宋体" charset="-122"/>
            </a:endParaRPr>
          </a:p>
        </p:txBody>
      </p:sp>
      <p:sp>
        <p:nvSpPr>
          <p:cNvPr id="1331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zh-CN" altLang="en-US"/>
              <a:t>PO-SU-</a:t>
            </a:r>
            <a:endParaRPr lang="en-US" altLang="zh-CN"/>
          </a:p>
        </p:txBody>
      </p:sp>
      <p:pic>
        <p:nvPicPr>
          <p:cNvPr id="1331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9810" y="1305302"/>
            <a:ext cx="7356475" cy="44878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EX06PP_template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18024</TotalTime>
  <Words>143</Words>
  <Application>Microsoft Office PowerPoint</Application>
  <PresentationFormat>On-screen Show (4:3)</PresentationFormat>
  <Paragraphs>60</Paragraphs>
  <Slides>16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16</vt:i4>
      </vt:variant>
    </vt:vector>
  </HeadingPairs>
  <TitlesOfParts>
    <vt:vector size="27" baseType="lpstr">
      <vt:lpstr>Arial</vt:lpstr>
      <vt:lpstr>Century Gothic</vt:lpstr>
      <vt:lpstr>宋体</vt:lpstr>
      <vt:lpstr>Wingdings</vt:lpstr>
      <vt:lpstr>Tahoma</vt:lpstr>
      <vt:lpstr>Webdings</vt:lpstr>
      <vt:lpstr>Times New Roman</vt:lpstr>
      <vt:lpstr>Lucida Grande</vt:lpstr>
      <vt:lpstr>1_EX06PP_template</vt:lpstr>
      <vt:lpstr>2_EX06PP_template</vt:lpstr>
      <vt:lpstr>QAD 2010 Template</vt:lpstr>
      <vt:lpstr>Set up Purchase Orders</vt:lpstr>
      <vt:lpstr>Purchase Order Setup</vt:lpstr>
      <vt:lpstr>Set up Credit Terms</vt:lpstr>
      <vt:lpstr>Exercise</vt:lpstr>
      <vt:lpstr>Set up Credit Terms</vt:lpstr>
      <vt:lpstr>Set up Supplier Records</vt:lpstr>
      <vt:lpstr>Set up Supplier Records</vt:lpstr>
      <vt:lpstr>Set up Supplier Records</vt:lpstr>
      <vt:lpstr>Set up Supplier Records</vt:lpstr>
      <vt:lpstr>Maintain Supplier Item</vt:lpstr>
      <vt:lpstr>Purchasing Control</vt:lpstr>
      <vt:lpstr>Item Planning Maintenance</vt:lpstr>
      <vt:lpstr>Item Cost Maintenance</vt:lpstr>
      <vt:lpstr>Item Cost Maintenance</vt:lpstr>
      <vt:lpstr>Exercises</vt:lpstr>
      <vt:lpstr>Summary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Sales Orders Management</dc:title>
  <dc:creator>Koreen Kelley</dc:creator>
  <cp:lastModifiedBy>Chase Kidd-Kadlubek</cp:lastModifiedBy>
  <cp:revision>321</cp:revision>
  <cp:lastPrinted>2001-02-23T19:50:50Z</cp:lastPrinted>
  <dcterms:created xsi:type="dcterms:W3CDTF">1998-02-18T21:36:34Z</dcterms:created>
  <dcterms:modified xsi:type="dcterms:W3CDTF">2011-02-11T23:06:15Z</dcterms:modified>
</cp:coreProperties>
</file>