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697" r:id="rId3"/>
  </p:sldMasterIdLst>
  <p:notesMasterIdLst>
    <p:notesMasterId r:id="rId16"/>
  </p:notesMasterIdLst>
  <p:handoutMasterIdLst>
    <p:handoutMasterId r:id="rId17"/>
  </p:handoutMasterIdLst>
  <p:sldIdLst>
    <p:sldId id="256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71" r:id="rId14"/>
    <p:sldId id="272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00FF99"/>
    <a:srgbClr val="EAEAEA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BBEFD0E-EF32-4202-A300-A82AA452EB0E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6F93454-7661-4C23-9E8D-4E00EB680B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741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63EB03D-975C-4BEE-94E0-82E1F08E4DCA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03F7A4F-9A95-4C3C-8218-DB984BD08B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AF8246D-41BE-4B6B-914B-0FF2FE115FA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84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663E96-8837-447D-9289-5F878ABD98C5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843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BB57A6F-926A-40E7-8C49-B62AADDEA0C6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765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F79143-394F-4E7A-8052-81B9ECDCBDB2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765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41EE06E-7BC6-4090-889C-A807F247BCD2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EAD43D-BE8F-4C59-BEDB-1E9EABF146EE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867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B955E69-82A7-45F2-ABEB-7367D22A72D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CBDBF5-4D6E-44FD-AABF-2EF6DB0F9EC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970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753061C-0239-4438-B187-2B43A2CA0FF3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945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CE13FC-E399-42C6-8139-7BC170032CE0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E7A253C-14A5-4C3F-8B08-653F39AF5FF7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04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2BFE71-1FE1-4D69-89B6-B48D530D1B64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048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DEC46F1-3866-4A7A-99FC-DBF4D5ECCEB7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1F3197-F6D0-47B4-85DD-982F3045C8E9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150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79DF45B-8906-45A9-943E-FE9096048A56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25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D90ADB-16BC-45FE-BFE7-D98F1AF5F79E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253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30E9C25-1A2E-4EF9-87E6-B73494C2315E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35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0EF922-EFBF-4EDB-B718-B73CDD4837B2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355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C26231F-FF74-4546-97DA-336EE1463D4D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45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D50EC0-5A1F-45A1-9267-B220690215A6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458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05EF285-1DB5-4713-BCD1-D38EA54C25FA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560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79C71F-44B1-4DE2-A873-3A171C82C4D2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560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56C50A8-7B41-4112-AB73-D88D13A40A35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66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54407-C7A1-46A8-9B36-307B985C3B01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662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66788" y="65849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1" sz="8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PO-BL-010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r>
              <a:rPr lang="en-US" altLang="zh-CN"/>
              <a:t>PO-BL-010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PO-BL-010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7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Identify </a:t>
            </a: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key </a:t>
            </a: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business considerations before setting up Purchase Orders in QAD Enterprise Applications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Set up Purchase Orders in MFG/PRO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Process Purchase Orders in MFG/PRO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Use Requisitions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Use Blanket Purchase Orders</a:t>
            </a:r>
          </a:p>
        </p:txBody>
      </p:sp>
      <p:sp>
        <p:nvSpPr>
          <p:cNvPr id="5124" name="Rectangle 107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Use Blanket Orders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Release to PO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PO-BL-100</a:t>
            </a:r>
          </a:p>
        </p:txBody>
      </p:sp>
      <p:pic>
        <p:nvPicPr>
          <p:cNvPr id="1434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5425" y="2024063"/>
            <a:ext cx="6153150" cy="305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PO-BL-110</a:t>
            </a:r>
          </a:p>
        </p:txBody>
      </p:sp>
      <p:pic>
        <p:nvPicPr>
          <p:cNvPr id="15363" name="Picture 5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Set up Purchase Orders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Process Purchase Orders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Using Requisitions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Using Blanket Purchase Orders</a:t>
            </a:r>
          </a:p>
        </p:txBody>
      </p:sp>
      <p:sp>
        <p:nvSpPr>
          <p:cNvPr id="1638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PO-BL-120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PO-BL-020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38175" y="828675"/>
            <a:ext cx="7848600" cy="5453063"/>
            <a:chOff x="609600" y="1152525"/>
            <a:chExt cx="7848600" cy="5453063"/>
          </a:xfrm>
        </p:grpSpPr>
        <p:grpSp>
          <p:nvGrpSpPr>
            <p:cNvPr id="6147" name="Group 4"/>
            <p:cNvGrpSpPr>
              <a:grpSpLocks/>
            </p:cNvGrpSpPr>
            <p:nvPr/>
          </p:nvGrpSpPr>
          <p:grpSpPr bwMode="auto">
            <a:xfrm>
              <a:off x="609600" y="1266825"/>
              <a:ext cx="7848600" cy="5338763"/>
              <a:chOff x="384" y="906"/>
              <a:chExt cx="4944" cy="3363"/>
            </a:xfrm>
          </p:grpSpPr>
          <p:sp>
            <p:nvSpPr>
              <p:cNvPr id="6155" name="AutoShape 5"/>
              <p:cNvSpPr>
                <a:spLocks noChangeArrowheads="1"/>
              </p:cNvSpPr>
              <p:nvPr/>
            </p:nvSpPr>
            <p:spPr bwMode="auto">
              <a:xfrm>
                <a:off x="384" y="1542"/>
                <a:ext cx="4944" cy="2727"/>
              </a:xfrm>
              <a:prstGeom prst="roundRect">
                <a:avLst>
                  <a:gd name="adj" fmla="val 8171"/>
                </a:avLst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+mj-lt"/>
                  <a:ea typeface="宋体" pitchFamily="2" charset="-122"/>
                </a:endParaRPr>
              </a:p>
            </p:txBody>
          </p:sp>
          <p:cxnSp>
            <p:nvCxnSpPr>
              <p:cNvPr id="6156" name="AutoShape 6"/>
              <p:cNvCxnSpPr>
                <a:cxnSpLocks noChangeShapeType="1"/>
                <a:stCxn id="6169" idx="3"/>
                <a:endCxn id="6157" idx="1"/>
              </p:cNvCxnSpPr>
              <p:nvPr/>
            </p:nvCxnSpPr>
            <p:spPr bwMode="auto">
              <a:xfrm>
                <a:off x="3408" y="2142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57" name="AutoShape 7"/>
              <p:cNvSpPr>
                <a:spLocks noChangeArrowheads="1"/>
              </p:cNvSpPr>
              <p:nvPr/>
            </p:nvSpPr>
            <p:spPr bwMode="auto">
              <a:xfrm>
                <a:off x="4050" y="185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Print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6158" name="AutoShape 8"/>
              <p:cNvCxnSpPr>
                <a:cxnSpLocks noChangeShapeType="1"/>
                <a:stCxn id="6157" idx="2"/>
                <a:endCxn id="6159" idx="0"/>
              </p:cNvCxnSpPr>
              <p:nvPr/>
            </p:nvCxnSpPr>
            <p:spPr bwMode="auto">
              <a:xfrm rot="5400000">
                <a:off x="2682" y="918"/>
                <a:ext cx="372" cy="342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chemeClr val="bg2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6159" name="AutoShape 9"/>
              <p:cNvSpPr>
                <a:spLocks noChangeArrowheads="1"/>
              </p:cNvSpPr>
              <p:nvPr/>
            </p:nvSpPr>
            <p:spPr bwMode="auto">
              <a:xfrm>
                <a:off x="630" y="2826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Receive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  <p:cxnSp>
            <p:nvCxnSpPr>
              <p:cNvPr id="6160" name="AutoShape 10"/>
              <p:cNvCxnSpPr>
                <a:cxnSpLocks noChangeShapeType="1"/>
              </p:cNvCxnSpPr>
              <p:nvPr/>
            </p:nvCxnSpPr>
            <p:spPr bwMode="auto">
              <a:xfrm>
                <a:off x="1698" y="3114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61" name="AutoShape 11"/>
              <p:cNvSpPr>
                <a:spLocks noChangeArrowheads="1"/>
              </p:cNvSpPr>
              <p:nvPr/>
            </p:nvSpPr>
            <p:spPr bwMode="auto">
              <a:xfrm>
                <a:off x="2340" y="2826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Print Reports</a:t>
                </a:r>
              </a:p>
            </p:txBody>
          </p:sp>
          <p:cxnSp>
            <p:nvCxnSpPr>
              <p:cNvPr id="6162" name="AutoShape 12"/>
              <p:cNvCxnSpPr>
                <a:cxnSpLocks noChangeShapeType="1"/>
                <a:stCxn id="6161" idx="3"/>
                <a:endCxn id="6163" idx="1"/>
              </p:cNvCxnSpPr>
              <p:nvPr/>
            </p:nvCxnSpPr>
            <p:spPr bwMode="auto">
              <a:xfrm>
                <a:off x="3408" y="3114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63" name="AutoShape 13"/>
              <p:cNvSpPr>
                <a:spLocks noChangeArrowheads="1"/>
              </p:cNvSpPr>
              <p:nvPr/>
            </p:nvSpPr>
            <p:spPr bwMode="auto">
              <a:xfrm>
                <a:off x="4050" y="2826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Return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  <p:sp>
            <p:nvSpPr>
              <p:cNvPr id="6164" name="AutoShape 14"/>
              <p:cNvSpPr>
                <a:spLocks noChangeArrowheads="1"/>
              </p:cNvSpPr>
              <p:nvPr/>
            </p:nvSpPr>
            <p:spPr bwMode="auto">
              <a:xfrm>
                <a:off x="642" y="906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Create a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Requisition</a:t>
                </a:r>
              </a:p>
            </p:txBody>
          </p:sp>
          <p:cxnSp>
            <p:nvCxnSpPr>
              <p:cNvPr id="6165" name="AutoShape 15"/>
              <p:cNvCxnSpPr>
                <a:cxnSpLocks noChangeShapeType="1"/>
                <a:stCxn id="6164" idx="3"/>
                <a:endCxn id="6166" idx="1"/>
              </p:cNvCxnSpPr>
              <p:nvPr/>
            </p:nvCxnSpPr>
            <p:spPr bwMode="auto">
              <a:xfrm>
                <a:off x="1710" y="1194"/>
                <a:ext cx="618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66" name="AutoShape 16"/>
              <p:cNvSpPr>
                <a:spLocks noChangeArrowheads="1"/>
              </p:cNvSpPr>
              <p:nvPr/>
            </p:nvSpPr>
            <p:spPr bwMode="auto">
              <a:xfrm>
                <a:off x="2340" y="906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Process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Blanket Order</a:t>
                </a:r>
              </a:p>
            </p:txBody>
          </p:sp>
          <p:cxnSp>
            <p:nvCxnSpPr>
              <p:cNvPr id="6167" name="AutoShape 17"/>
              <p:cNvCxnSpPr>
                <a:cxnSpLocks noChangeShapeType="1"/>
                <a:stCxn id="6161" idx="2"/>
                <a:endCxn id="6168" idx="0"/>
              </p:cNvCxnSpPr>
              <p:nvPr/>
            </p:nvCxnSpPr>
            <p:spPr bwMode="auto">
              <a:xfrm>
                <a:off x="2868" y="3414"/>
                <a:ext cx="0" cy="234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68" name="AutoShape 18"/>
              <p:cNvSpPr>
                <a:spLocks noChangeArrowheads="1"/>
              </p:cNvSpPr>
              <p:nvPr/>
            </p:nvSpPr>
            <p:spPr bwMode="auto">
              <a:xfrm>
                <a:off x="2340" y="366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Correct PO Errors</a:t>
                </a:r>
              </a:p>
            </p:txBody>
          </p:sp>
          <p:sp>
            <p:nvSpPr>
              <p:cNvPr id="6169" name="AutoShape 19"/>
              <p:cNvSpPr>
                <a:spLocks noChangeArrowheads="1"/>
              </p:cNvSpPr>
              <p:nvPr/>
            </p:nvSpPr>
            <p:spPr bwMode="auto">
              <a:xfrm>
                <a:off x="2340" y="185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C0C0C0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Create the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bg2"/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6170" name="AutoShape 20"/>
              <p:cNvCxnSpPr>
                <a:cxnSpLocks noChangeShapeType="1"/>
                <a:stCxn id="6166" idx="2"/>
                <a:endCxn id="6169" idx="0"/>
              </p:cNvCxnSpPr>
              <p:nvPr/>
            </p:nvCxnSpPr>
            <p:spPr bwMode="auto">
              <a:xfrm>
                <a:off x="2868" y="1494"/>
                <a:ext cx="0" cy="348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round/>
                <a:headEnd/>
                <a:tailEnd type="triangle" w="med" len="med"/>
              </a:ln>
            </p:spPr>
          </p:cxnSp>
          <p:cxnSp>
            <p:nvCxnSpPr>
              <p:cNvPr id="6171" name="AutoShape 21"/>
              <p:cNvCxnSpPr>
                <a:cxnSpLocks noChangeShapeType="1"/>
                <a:stCxn id="6164" idx="2"/>
                <a:endCxn id="6169" idx="1"/>
              </p:cNvCxnSpPr>
              <p:nvPr/>
            </p:nvCxnSpPr>
            <p:spPr bwMode="auto">
              <a:xfrm rot="16200000" flipH="1">
                <a:off x="1425" y="1239"/>
                <a:ext cx="648" cy="1158"/>
              </a:xfrm>
              <a:prstGeom prst="bentConnector2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miter lim="800000"/>
                <a:headEnd/>
                <a:tailEnd type="triangle" w="med" len="med"/>
              </a:ln>
            </p:spPr>
          </p:cxnSp>
          <p:sp>
            <p:nvSpPr>
              <p:cNvPr id="6172" name="AutoShape 22"/>
              <p:cNvSpPr>
                <a:spLocks noChangeArrowheads="1"/>
              </p:cNvSpPr>
              <p:nvPr/>
            </p:nvSpPr>
            <p:spPr bwMode="auto">
              <a:xfrm>
                <a:off x="816" y="245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rgbClr val="33CC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kumimoji="1" lang="en-US" altLang="zh-CN" sz="1800" b="1">
                    <a:solidFill>
                      <a:srgbClr val="006600"/>
                    </a:solidFill>
                    <a:latin typeface="+mj-lt"/>
                    <a:ea typeface="宋体" pitchFamily="2" charset="-122"/>
                  </a:rPr>
                  <a:t>Enter a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rgbClr val="006600"/>
                    </a:solidFill>
                    <a:latin typeface="+mj-lt"/>
                    <a:ea typeface="宋体" pitchFamily="2" charset="-122"/>
                  </a:rPr>
                  <a:t>Blanket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rgbClr val="006600"/>
                    </a:solidFill>
                    <a:latin typeface="+mj-lt"/>
                    <a:ea typeface="宋体" pitchFamily="2" charset="-122"/>
                  </a:rPr>
                  <a:t>Order</a:t>
                </a:r>
                <a:endParaRPr kumimoji="1" lang="en-US" altLang="zh-CN" sz="1800" b="1">
                  <a:latin typeface="+mj-lt"/>
                  <a:ea typeface="宋体" pitchFamily="2" charset="-122"/>
                </a:endParaRPr>
              </a:p>
            </p:txBody>
          </p:sp>
        </p:grpSp>
        <p:sp>
          <p:nvSpPr>
            <p:cNvPr id="6149" name="AutoShape 29"/>
            <p:cNvSpPr>
              <a:spLocks noChangeArrowheads="1"/>
            </p:cNvSpPr>
            <p:nvPr/>
          </p:nvSpPr>
          <p:spPr bwMode="auto">
            <a:xfrm>
              <a:off x="3657600" y="3895725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Print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cxnSp>
          <p:nvCxnSpPr>
            <p:cNvPr id="6150" name="AutoShape 30"/>
            <p:cNvCxnSpPr>
              <a:cxnSpLocks noChangeShapeType="1"/>
              <a:endCxn id="6149" idx="1"/>
            </p:cNvCxnSpPr>
            <p:nvPr/>
          </p:nvCxnSpPr>
          <p:spPr bwMode="auto">
            <a:xfrm>
              <a:off x="2990850" y="4352925"/>
              <a:ext cx="64770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51" name="AutoShape 33"/>
            <p:cNvSpPr>
              <a:spLocks noChangeArrowheads="1"/>
            </p:cNvSpPr>
            <p:nvPr/>
          </p:nvSpPr>
          <p:spPr bwMode="auto">
            <a:xfrm>
              <a:off x="6019800" y="3895725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Release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cxnSp>
          <p:nvCxnSpPr>
            <p:cNvPr id="6152" name="AutoShape 34"/>
            <p:cNvCxnSpPr>
              <a:cxnSpLocks noChangeShapeType="1"/>
              <a:stCxn id="6149" idx="3"/>
              <a:endCxn id="6151" idx="1"/>
            </p:cNvCxnSpPr>
            <p:nvPr/>
          </p:nvCxnSpPr>
          <p:spPr bwMode="auto">
            <a:xfrm>
              <a:off x="5353050" y="4352925"/>
              <a:ext cx="64770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53" name="AutoShape 35"/>
            <p:cNvSpPr>
              <a:spLocks noChangeArrowheads="1"/>
            </p:cNvSpPr>
            <p:nvPr/>
          </p:nvSpPr>
          <p:spPr bwMode="auto">
            <a:xfrm>
              <a:off x="912813" y="3668713"/>
              <a:ext cx="2133600" cy="13716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5715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24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Enter Blanket</a:t>
              </a:r>
            </a:p>
            <a:p>
              <a:pPr eaLnBrk="0" hangingPunct="0"/>
              <a:r>
                <a:rPr kumimoji="1" lang="en-US" altLang="zh-CN" sz="24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</a:p>
            <a:p>
              <a:pPr eaLnBrk="0" hangingPunct="0"/>
              <a:r>
                <a:rPr kumimoji="1" lang="en-US" altLang="zh-CN" sz="22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5.3.1</a:t>
              </a:r>
              <a:endPara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54308" name="AutoShape 36"/>
            <p:cNvSpPr>
              <a:spLocks noChangeArrowheads="1"/>
            </p:cNvSpPr>
            <p:nvPr/>
          </p:nvSpPr>
          <p:spPr bwMode="auto">
            <a:xfrm>
              <a:off x="2819400" y="1152525"/>
              <a:ext cx="3533775" cy="19050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57150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/>
              </a:outerShdw>
            </a:effectLst>
          </p:spPr>
          <p:txBody>
            <a:bodyPr anchor="ctr"/>
            <a:lstStyle/>
            <a:p>
              <a:pPr eaLnBrk="0" hangingPunct="0"/>
              <a:r>
                <a:rPr kumimoji="1" lang="en-US" altLang="zh-CN" sz="32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Process a Blanket Order</a:t>
              </a:r>
            </a:p>
            <a:p>
              <a:pPr eaLnBrk="0" hangingPunct="0"/>
              <a:r>
                <a:rPr kumimoji="1" lang="en-US" altLang="zh-CN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5.3.1</a:t>
              </a:r>
              <a:endParaRPr kumimoji="1" lang="en-US" altLang="zh-CN" sz="3200" b="1">
                <a:latin typeface="+mj-lt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Maintenance: </a:t>
            </a:r>
            <a:br>
              <a:rPr kumimoji="1" lang="en-US" altLang="zh-CN" smtClean="0">
                <a:ea typeface="宋体" pitchFamily="2" charset="-122"/>
              </a:rPr>
            </a:br>
            <a:r>
              <a:rPr kumimoji="1" lang="en-US" altLang="zh-CN" smtClean="0">
                <a:ea typeface="宋体" pitchFamily="2" charset="-122"/>
              </a:rPr>
              <a:t>Header 1 of 2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PO-BL-030</a:t>
            </a:r>
          </a:p>
        </p:txBody>
      </p:sp>
      <p:pic>
        <p:nvPicPr>
          <p:cNvPr id="71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076325"/>
            <a:ext cx="7808913" cy="491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Maintenance: </a:t>
            </a:r>
            <a:br>
              <a:rPr kumimoji="1" lang="en-US" altLang="zh-CN" smtClean="0">
                <a:ea typeface="宋体" pitchFamily="2" charset="-122"/>
              </a:rPr>
            </a:br>
            <a:r>
              <a:rPr kumimoji="1" lang="en-US" altLang="zh-CN" smtClean="0">
                <a:ea typeface="宋体" pitchFamily="2" charset="-122"/>
              </a:rPr>
              <a:t>Header 2 of 2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PO-BL-040</a:t>
            </a:r>
          </a:p>
        </p:txBody>
      </p:sp>
      <p:pic>
        <p:nvPicPr>
          <p:cNvPr id="8196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363" y="1338263"/>
            <a:ext cx="7151687" cy="441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Maintenance: </a:t>
            </a:r>
            <a:br>
              <a:rPr kumimoji="1" lang="en-US" altLang="zh-CN" smtClean="0">
                <a:ea typeface="宋体" pitchFamily="2" charset="-122"/>
              </a:rPr>
            </a:br>
            <a:r>
              <a:rPr kumimoji="1" lang="en-US" altLang="zh-CN" smtClean="0">
                <a:ea typeface="宋体" pitchFamily="2" charset="-122"/>
              </a:rPr>
              <a:t>Line Items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PO-BL-050</a:t>
            </a:r>
          </a:p>
        </p:txBody>
      </p:sp>
      <p:pic>
        <p:nvPicPr>
          <p:cNvPr id="922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14425"/>
            <a:ext cx="8380413" cy="4838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Maintenance: </a:t>
            </a:r>
            <a:br>
              <a:rPr kumimoji="1" lang="en-US" altLang="zh-CN" smtClean="0">
                <a:ea typeface="宋体" pitchFamily="2" charset="-122"/>
              </a:rPr>
            </a:br>
            <a:r>
              <a:rPr kumimoji="1" lang="en-US" altLang="zh-CN" smtClean="0">
                <a:ea typeface="宋体" pitchFamily="2" charset="-122"/>
              </a:rPr>
              <a:t>Trailer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PO-BL-060</a:t>
            </a:r>
          </a:p>
        </p:txBody>
      </p:sp>
      <p:pic>
        <p:nvPicPr>
          <p:cNvPr id="1024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713" y="1133475"/>
            <a:ext cx="7646987" cy="495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PO-BL-070</a:t>
            </a:r>
          </a:p>
        </p:txBody>
      </p:sp>
      <p:grpSp>
        <p:nvGrpSpPr>
          <p:cNvPr id="11267" name="Group 87"/>
          <p:cNvGrpSpPr>
            <a:grpSpLocks/>
          </p:cNvGrpSpPr>
          <p:nvPr/>
        </p:nvGrpSpPr>
        <p:grpSpPr bwMode="auto">
          <a:xfrm>
            <a:off x="609600" y="1000125"/>
            <a:ext cx="7848600" cy="5338763"/>
            <a:chOff x="384" y="798"/>
            <a:chExt cx="4944" cy="3363"/>
          </a:xfrm>
        </p:grpSpPr>
        <p:sp>
          <p:nvSpPr>
            <p:cNvPr id="11277" name="AutoShape 88"/>
            <p:cNvSpPr>
              <a:spLocks noChangeArrowheads="1"/>
            </p:cNvSpPr>
            <p:nvPr/>
          </p:nvSpPr>
          <p:spPr bwMode="auto">
            <a:xfrm>
              <a:off x="384" y="1434"/>
              <a:ext cx="4944" cy="2727"/>
            </a:xfrm>
            <a:prstGeom prst="roundRect">
              <a:avLst>
                <a:gd name="adj" fmla="val 8171"/>
              </a:avLst>
            </a:prstGeom>
            <a:solidFill>
              <a:srgbClr val="C0C0C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11278" name="AutoShape 89"/>
            <p:cNvCxnSpPr>
              <a:cxnSpLocks noChangeShapeType="1"/>
              <a:stCxn id="11291" idx="3"/>
              <a:endCxn id="11279" idx="1"/>
            </p:cNvCxnSpPr>
            <p:nvPr/>
          </p:nvCxnSpPr>
          <p:spPr bwMode="auto">
            <a:xfrm>
              <a:off x="3408" y="2034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79" name="AutoShape 90"/>
            <p:cNvSpPr>
              <a:spLocks noChangeArrowheads="1"/>
            </p:cNvSpPr>
            <p:nvPr/>
          </p:nvSpPr>
          <p:spPr bwMode="auto">
            <a:xfrm>
              <a:off x="4050" y="17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1280" name="AutoShape 91"/>
            <p:cNvCxnSpPr>
              <a:cxnSpLocks noChangeShapeType="1"/>
              <a:stCxn id="11279" idx="2"/>
              <a:endCxn id="11281" idx="0"/>
            </p:cNvCxnSpPr>
            <p:nvPr/>
          </p:nvCxnSpPr>
          <p:spPr bwMode="auto">
            <a:xfrm rot="5400000">
              <a:off x="2682" y="810"/>
              <a:ext cx="37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81" name="AutoShape 92"/>
            <p:cNvSpPr>
              <a:spLocks noChangeArrowheads="1"/>
            </p:cNvSpPr>
            <p:nvPr/>
          </p:nvSpPr>
          <p:spPr bwMode="auto">
            <a:xfrm>
              <a:off x="63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11282" name="AutoShape 93"/>
            <p:cNvCxnSpPr>
              <a:cxnSpLocks noChangeShapeType="1"/>
            </p:cNvCxnSpPr>
            <p:nvPr/>
          </p:nvCxnSpPr>
          <p:spPr bwMode="auto">
            <a:xfrm>
              <a:off x="1698" y="3006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3" name="AutoShape 94"/>
            <p:cNvSpPr>
              <a:spLocks noChangeArrowheads="1"/>
            </p:cNvSpPr>
            <p:nvPr/>
          </p:nvSpPr>
          <p:spPr bwMode="auto">
            <a:xfrm>
              <a:off x="234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11284" name="AutoShape 95"/>
            <p:cNvCxnSpPr>
              <a:cxnSpLocks noChangeShapeType="1"/>
              <a:stCxn id="11283" idx="3"/>
              <a:endCxn id="11285" idx="1"/>
            </p:cNvCxnSpPr>
            <p:nvPr/>
          </p:nvCxnSpPr>
          <p:spPr bwMode="auto">
            <a:xfrm>
              <a:off x="3408" y="3006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5" name="AutoShape 96"/>
            <p:cNvSpPr>
              <a:spLocks noChangeArrowheads="1"/>
            </p:cNvSpPr>
            <p:nvPr/>
          </p:nvSpPr>
          <p:spPr bwMode="auto">
            <a:xfrm>
              <a:off x="405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11286" name="AutoShape 97"/>
            <p:cNvSpPr>
              <a:spLocks noChangeArrowheads="1"/>
            </p:cNvSpPr>
            <p:nvPr/>
          </p:nvSpPr>
          <p:spPr bwMode="auto">
            <a:xfrm>
              <a:off x="642" y="79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11287" name="AutoShape 98"/>
            <p:cNvCxnSpPr>
              <a:cxnSpLocks noChangeShapeType="1"/>
              <a:stCxn id="11286" idx="3"/>
              <a:endCxn id="11288" idx="1"/>
            </p:cNvCxnSpPr>
            <p:nvPr/>
          </p:nvCxnSpPr>
          <p:spPr bwMode="auto">
            <a:xfrm>
              <a:off x="1710" y="1086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8" name="AutoShape 99"/>
            <p:cNvSpPr>
              <a:spLocks noChangeArrowheads="1"/>
            </p:cNvSpPr>
            <p:nvPr/>
          </p:nvSpPr>
          <p:spPr bwMode="auto">
            <a:xfrm>
              <a:off x="2340" y="79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11289" name="AutoShape 100"/>
            <p:cNvCxnSpPr>
              <a:cxnSpLocks noChangeShapeType="1"/>
              <a:stCxn id="11283" idx="2"/>
              <a:endCxn id="11290" idx="0"/>
            </p:cNvCxnSpPr>
            <p:nvPr/>
          </p:nvCxnSpPr>
          <p:spPr bwMode="auto">
            <a:xfrm>
              <a:off x="2868" y="3306"/>
              <a:ext cx="0" cy="234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90" name="AutoShape 101"/>
            <p:cNvSpPr>
              <a:spLocks noChangeArrowheads="1"/>
            </p:cNvSpPr>
            <p:nvPr/>
          </p:nvSpPr>
          <p:spPr bwMode="auto">
            <a:xfrm>
              <a:off x="2340" y="355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11291" name="AutoShape 102"/>
            <p:cNvSpPr>
              <a:spLocks noChangeArrowheads="1"/>
            </p:cNvSpPr>
            <p:nvPr/>
          </p:nvSpPr>
          <p:spPr bwMode="auto">
            <a:xfrm>
              <a:off x="2340" y="17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1292" name="AutoShape 103"/>
            <p:cNvCxnSpPr>
              <a:cxnSpLocks noChangeShapeType="1"/>
              <a:stCxn id="11288" idx="2"/>
              <a:endCxn id="11291" idx="0"/>
            </p:cNvCxnSpPr>
            <p:nvPr/>
          </p:nvCxnSpPr>
          <p:spPr bwMode="auto">
            <a:xfrm>
              <a:off x="2868" y="1386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11293" name="AutoShape 104"/>
            <p:cNvCxnSpPr>
              <a:cxnSpLocks noChangeShapeType="1"/>
              <a:stCxn id="11286" idx="2"/>
              <a:endCxn id="11291" idx="1"/>
            </p:cNvCxnSpPr>
            <p:nvPr/>
          </p:nvCxnSpPr>
          <p:spPr bwMode="auto">
            <a:xfrm rot="16200000" flipH="1">
              <a:off x="1425" y="1131"/>
              <a:ext cx="64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grpSp>
        <p:nvGrpSpPr>
          <p:cNvPr id="11269" name="Group 43"/>
          <p:cNvGrpSpPr>
            <a:grpSpLocks/>
          </p:cNvGrpSpPr>
          <p:nvPr/>
        </p:nvGrpSpPr>
        <p:grpSpPr bwMode="auto">
          <a:xfrm>
            <a:off x="1295400" y="3562350"/>
            <a:ext cx="6400800" cy="914400"/>
            <a:chOff x="816" y="2112"/>
            <a:chExt cx="4032" cy="576"/>
          </a:xfrm>
        </p:grpSpPr>
        <p:sp>
          <p:nvSpPr>
            <p:cNvPr id="11272" name="AutoShape 30"/>
            <p:cNvSpPr>
              <a:spLocks noChangeArrowheads="1"/>
            </p:cNvSpPr>
            <p:nvPr/>
          </p:nvSpPr>
          <p:spPr bwMode="auto">
            <a:xfrm>
              <a:off x="2304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Print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11273" name="AutoShape 31"/>
            <p:cNvCxnSpPr>
              <a:cxnSpLocks noChangeShapeType="1"/>
              <a:stCxn id="11274" idx="3"/>
              <a:endCxn id="11272" idx="1"/>
            </p:cNvCxnSpPr>
            <p:nvPr/>
          </p:nvCxnSpPr>
          <p:spPr bwMode="auto">
            <a:xfrm>
              <a:off x="1884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274" name="AutoShape 32"/>
            <p:cNvSpPr>
              <a:spLocks noChangeArrowheads="1"/>
            </p:cNvSpPr>
            <p:nvPr/>
          </p:nvSpPr>
          <p:spPr bwMode="auto">
            <a:xfrm>
              <a:off x="816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Enter a 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11275" name="AutoShape 34"/>
            <p:cNvSpPr>
              <a:spLocks noChangeArrowheads="1"/>
            </p:cNvSpPr>
            <p:nvPr/>
          </p:nvSpPr>
          <p:spPr bwMode="auto">
            <a:xfrm>
              <a:off x="3792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Release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11276" name="AutoShape 35"/>
            <p:cNvCxnSpPr>
              <a:cxnSpLocks noChangeShapeType="1"/>
              <a:stCxn id="11272" idx="3"/>
              <a:endCxn id="11275" idx="1"/>
            </p:cNvCxnSpPr>
            <p:nvPr/>
          </p:nvCxnSpPr>
          <p:spPr bwMode="auto">
            <a:xfrm>
              <a:off x="3372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59428" name="AutoShape 36"/>
          <p:cNvSpPr>
            <a:spLocks noChangeArrowheads="1"/>
          </p:cNvSpPr>
          <p:nvPr/>
        </p:nvSpPr>
        <p:spPr bwMode="auto">
          <a:xfrm>
            <a:off x="2819400" y="819150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chemeClr val="accent1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rgbClr val="006600"/>
                </a:solidFill>
                <a:latin typeface="+mj-lt"/>
                <a:ea typeface="宋体" pitchFamily="2" charset="-122"/>
              </a:rPr>
              <a:t>Process a Blanket Order</a:t>
            </a:r>
          </a:p>
          <a:p>
            <a:pPr eaLnBrk="0" hangingPunct="0"/>
            <a:r>
              <a:rPr kumimoji="1" lang="en-US" altLang="zh-CN" b="1">
                <a:solidFill>
                  <a:srgbClr val="006600"/>
                </a:solidFill>
                <a:latin typeface="+mj-lt"/>
                <a:ea typeface="宋体" pitchFamily="2" charset="-122"/>
              </a:rPr>
              <a:t>5.3.1</a:t>
            </a:r>
            <a:endParaRPr kumimoji="1" lang="en-US" altLang="zh-CN" sz="3200" b="1">
              <a:solidFill>
                <a:schemeClr val="bg2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1271" name="AutoShape 38"/>
          <p:cNvSpPr>
            <a:spLocks noChangeArrowheads="1"/>
          </p:cNvSpPr>
          <p:nvPr/>
        </p:nvSpPr>
        <p:spPr bwMode="auto">
          <a:xfrm>
            <a:off x="3500438" y="3335338"/>
            <a:ext cx="2057400" cy="13716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rgbClr val="33CC33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Print Blanket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Order</a:t>
            </a:r>
          </a:p>
          <a:p>
            <a:pPr eaLnBrk="0" hangingPunct="0"/>
            <a:r>
              <a:rPr kumimoji="1" lang="en-US" altLang="zh-CN" sz="2200" b="1">
                <a:solidFill>
                  <a:srgbClr val="006600"/>
                </a:solidFill>
                <a:latin typeface="+mj-lt"/>
                <a:ea typeface="宋体" pitchFamily="2" charset="-122"/>
              </a:rPr>
              <a:t>5.3.5</a:t>
            </a:r>
            <a:endParaRPr kumimoji="1" lang="en-US" altLang="zh-CN" sz="2400" b="1">
              <a:solidFill>
                <a:schemeClr val="accent1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Blanket Order Print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PO-BL-080</a:t>
            </a:r>
          </a:p>
        </p:txBody>
      </p:sp>
      <p:pic>
        <p:nvPicPr>
          <p:cNvPr id="12292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888" y="1143000"/>
            <a:ext cx="7113587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PO-BL-090</a:t>
            </a:r>
          </a:p>
        </p:txBody>
      </p:sp>
      <p:grpSp>
        <p:nvGrpSpPr>
          <p:cNvPr id="13315" name="Group 67"/>
          <p:cNvGrpSpPr>
            <a:grpSpLocks/>
          </p:cNvGrpSpPr>
          <p:nvPr/>
        </p:nvGrpSpPr>
        <p:grpSpPr bwMode="auto">
          <a:xfrm>
            <a:off x="609600" y="962025"/>
            <a:ext cx="7848600" cy="5338763"/>
            <a:chOff x="384" y="798"/>
            <a:chExt cx="4944" cy="3363"/>
          </a:xfrm>
        </p:grpSpPr>
        <p:sp>
          <p:nvSpPr>
            <p:cNvPr id="13325" name="AutoShape 68"/>
            <p:cNvSpPr>
              <a:spLocks noChangeArrowheads="1"/>
            </p:cNvSpPr>
            <p:nvPr/>
          </p:nvSpPr>
          <p:spPr bwMode="auto">
            <a:xfrm>
              <a:off x="384" y="1434"/>
              <a:ext cx="4944" cy="2727"/>
            </a:xfrm>
            <a:prstGeom prst="roundRect">
              <a:avLst>
                <a:gd name="adj" fmla="val 8171"/>
              </a:avLst>
            </a:prstGeom>
            <a:solidFill>
              <a:srgbClr val="C0C0C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13326" name="AutoShape 69"/>
            <p:cNvCxnSpPr>
              <a:cxnSpLocks noChangeShapeType="1"/>
              <a:stCxn id="13339" idx="3"/>
              <a:endCxn id="13327" idx="1"/>
            </p:cNvCxnSpPr>
            <p:nvPr/>
          </p:nvCxnSpPr>
          <p:spPr bwMode="auto">
            <a:xfrm>
              <a:off x="3408" y="2034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3327" name="AutoShape 70"/>
            <p:cNvSpPr>
              <a:spLocks noChangeArrowheads="1"/>
            </p:cNvSpPr>
            <p:nvPr/>
          </p:nvSpPr>
          <p:spPr bwMode="auto">
            <a:xfrm>
              <a:off x="4050" y="17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3328" name="AutoShape 71"/>
            <p:cNvCxnSpPr>
              <a:cxnSpLocks noChangeShapeType="1"/>
              <a:stCxn id="13327" idx="2"/>
              <a:endCxn id="13329" idx="0"/>
            </p:cNvCxnSpPr>
            <p:nvPr/>
          </p:nvCxnSpPr>
          <p:spPr bwMode="auto">
            <a:xfrm rot="5400000">
              <a:off x="2682" y="810"/>
              <a:ext cx="37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329" name="AutoShape 72"/>
            <p:cNvSpPr>
              <a:spLocks noChangeArrowheads="1"/>
            </p:cNvSpPr>
            <p:nvPr/>
          </p:nvSpPr>
          <p:spPr bwMode="auto">
            <a:xfrm>
              <a:off x="63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13330" name="AutoShape 73"/>
            <p:cNvCxnSpPr>
              <a:cxnSpLocks noChangeShapeType="1"/>
            </p:cNvCxnSpPr>
            <p:nvPr/>
          </p:nvCxnSpPr>
          <p:spPr bwMode="auto">
            <a:xfrm>
              <a:off x="1698" y="3006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3331" name="AutoShape 74"/>
            <p:cNvSpPr>
              <a:spLocks noChangeArrowheads="1"/>
            </p:cNvSpPr>
            <p:nvPr/>
          </p:nvSpPr>
          <p:spPr bwMode="auto">
            <a:xfrm>
              <a:off x="234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13332" name="AutoShape 75"/>
            <p:cNvCxnSpPr>
              <a:cxnSpLocks noChangeShapeType="1"/>
              <a:stCxn id="13331" idx="3"/>
              <a:endCxn id="13333" idx="1"/>
            </p:cNvCxnSpPr>
            <p:nvPr/>
          </p:nvCxnSpPr>
          <p:spPr bwMode="auto">
            <a:xfrm>
              <a:off x="3408" y="3006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3333" name="AutoShape 76"/>
            <p:cNvSpPr>
              <a:spLocks noChangeArrowheads="1"/>
            </p:cNvSpPr>
            <p:nvPr/>
          </p:nvSpPr>
          <p:spPr bwMode="auto">
            <a:xfrm>
              <a:off x="4050" y="271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13334" name="AutoShape 77"/>
            <p:cNvSpPr>
              <a:spLocks noChangeArrowheads="1"/>
            </p:cNvSpPr>
            <p:nvPr/>
          </p:nvSpPr>
          <p:spPr bwMode="auto">
            <a:xfrm>
              <a:off x="642" y="79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13335" name="AutoShape 78"/>
            <p:cNvCxnSpPr>
              <a:cxnSpLocks noChangeShapeType="1"/>
              <a:stCxn id="13334" idx="3"/>
              <a:endCxn id="13336" idx="1"/>
            </p:cNvCxnSpPr>
            <p:nvPr/>
          </p:nvCxnSpPr>
          <p:spPr bwMode="auto">
            <a:xfrm>
              <a:off x="1710" y="1086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3336" name="AutoShape 79"/>
            <p:cNvSpPr>
              <a:spLocks noChangeArrowheads="1"/>
            </p:cNvSpPr>
            <p:nvPr/>
          </p:nvSpPr>
          <p:spPr bwMode="auto">
            <a:xfrm>
              <a:off x="2340" y="79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13337" name="AutoShape 80"/>
            <p:cNvCxnSpPr>
              <a:cxnSpLocks noChangeShapeType="1"/>
              <a:stCxn id="13331" idx="2"/>
              <a:endCxn id="13338" idx="0"/>
            </p:cNvCxnSpPr>
            <p:nvPr/>
          </p:nvCxnSpPr>
          <p:spPr bwMode="auto">
            <a:xfrm>
              <a:off x="2868" y="3306"/>
              <a:ext cx="0" cy="234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3338" name="AutoShape 81"/>
            <p:cNvSpPr>
              <a:spLocks noChangeArrowheads="1"/>
            </p:cNvSpPr>
            <p:nvPr/>
          </p:nvSpPr>
          <p:spPr bwMode="auto">
            <a:xfrm>
              <a:off x="2340" y="355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13339" name="AutoShape 82"/>
            <p:cNvSpPr>
              <a:spLocks noChangeArrowheads="1"/>
            </p:cNvSpPr>
            <p:nvPr/>
          </p:nvSpPr>
          <p:spPr bwMode="auto">
            <a:xfrm>
              <a:off x="2340" y="17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3340" name="AutoShape 83"/>
            <p:cNvCxnSpPr>
              <a:cxnSpLocks noChangeShapeType="1"/>
              <a:stCxn id="13336" idx="2"/>
              <a:endCxn id="13339" idx="0"/>
            </p:cNvCxnSpPr>
            <p:nvPr/>
          </p:nvCxnSpPr>
          <p:spPr bwMode="auto">
            <a:xfrm>
              <a:off x="2868" y="1386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13341" name="AutoShape 84"/>
            <p:cNvCxnSpPr>
              <a:cxnSpLocks noChangeShapeType="1"/>
              <a:stCxn id="13334" idx="2"/>
              <a:endCxn id="13339" idx="1"/>
            </p:cNvCxnSpPr>
            <p:nvPr/>
          </p:nvCxnSpPr>
          <p:spPr bwMode="auto">
            <a:xfrm rot="16200000" flipH="1">
              <a:off x="1425" y="1131"/>
              <a:ext cx="64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grpSp>
        <p:nvGrpSpPr>
          <p:cNvPr id="13317" name="Group 43"/>
          <p:cNvGrpSpPr>
            <a:grpSpLocks/>
          </p:cNvGrpSpPr>
          <p:nvPr/>
        </p:nvGrpSpPr>
        <p:grpSpPr bwMode="auto">
          <a:xfrm>
            <a:off x="1295400" y="3562350"/>
            <a:ext cx="6400800" cy="914400"/>
            <a:chOff x="816" y="2112"/>
            <a:chExt cx="4032" cy="576"/>
          </a:xfrm>
        </p:grpSpPr>
        <p:sp>
          <p:nvSpPr>
            <p:cNvPr id="13320" name="AutoShape 30"/>
            <p:cNvSpPr>
              <a:spLocks noChangeArrowheads="1"/>
            </p:cNvSpPr>
            <p:nvPr/>
          </p:nvSpPr>
          <p:spPr bwMode="auto">
            <a:xfrm>
              <a:off x="2304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Print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13321" name="AutoShape 31"/>
            <p:cNvCxnSpPr>
              <a:cxnSpLocks noChangeShapeType="1"/>
              <a:stCxn id="13322" idx="3"/>
              <a:endCxn id="13320" idx="1"/>
            </p:cNvCxnSpPr>
            <p:nvPr/>
          </p:nvCxnSpPr>
          <p:spPr bwMode="auto">
            <a:xfrm>
              <a:off x="1884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22" name="AutoShape 32"/>
            <p:cNvSpPr>
              <a:spLocks noChangeArrowheads="1"/>
            </p:cNvSpPr>
            <p:nvPr/>
          </p:nvSpPr>
          <p:spPr bwMode="auto">
            <a:xfrm>
              <a:off x="816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Enter a 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13323" name="AutoShape 34"/>
            <p:cNvSpPr>
              <a:spLocks noChangeArrowheads="1"/>
            </p:cNvSpPr>
            <p:nvPr/>
          </p:nvSpPr>
          <p:spPr bwMode="auto">
            <a:xfrm>
              <a:off x="3792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Release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Order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13324" name="AutoShape 35"/>
            <p:cNvCxnSpPr>
              <a:cxnSpLocks noChangeShapeType="1"/>
              <a:stCxn id="13320" idx="3"/>
              <a:endCxn id="13323" idx="1"/>
            </p:cNvCxnSpPr>
            <p:nvPr/>
          </p:nvCxnSpPr>
          <p:spPr bwMode="auto">
            <a:xfrm>
              <a:off x="3372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61476" name="AutoShape 36"/>
          <p:cNvSpPr>
            <a:spLocks noChangeArrowheads="1"/>
          </p:cNvSpPr>
          <p:nvPr/>
        </p:nvSpPr>
        <p:spPr bwMode="auto">
          <a:xfrm>
            <a:off x="2819400" y="819150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chemeClr val="accent1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rgbClr val="006600"/>
                </a:solidFill>
                <a:latin typeface="+mj-lt"/>
                <a:ea typeface="宋体" pitchFamily="2" charset="-122"/>
              </a:rPr>
              <a:t>Process a Blanket Order</a:t>
            </a:r>
          </a:p>
          <a:p>
            <a:pPr eaLnBrk="0" hangingPunct="0"/>
            <a:r>
              <a:rPr kumimoji="1" lang="en-US" altLang="zh-CN" b="1">
                <a:solidFill>
                  <a:srgbClr val="006600"/>
                </a:solidFill>
                <a:latin typeface="+mj-lt"/>
                <a:ea typeface="宋体" pitchFamily="2" charset="-122"/>
              </a:rPr>
              <a:t>5.3.1</a:t>
            </a:r>
            <a:endParaRPr kumimoji="1" lang="en-US" altLang="zh-CN" sz="3200" b="1">
              <a:solidFill>
                <a:schemeClr val="bg2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3319" name="AutoShape 38"/>
          <p:cNvSpPr>
            <a:spLocks noChangeArrowheads="1"/>
          </p:cNvSpPr>
          <p:nvPr/>
        </p:nvSpPr>
        <p:spPr bwMode="auto">
          <a:xfrm>
            <a:off x="5638800" y="3252788"/>
            <a:ext cx="2286000" cy="1422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Release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Blanket Order</a:t>
            </a:r>
          </a:p>
          <a:p>
            <a:pPr eaLnBrk="0" hangingPunct="0"/>
            <a:r>
              <a:rPr kumimoji="1" lang="en-US" altLang="zh-CN" sz="2200" b="1">
                <a:solidFill>
                  <a:srgbClr val="006600"/>
                </a:solidFill>
                <a:latin typeface="+mj-lt"/>
                <a:ea typeface="宋体" pitchFamily="2" charset="-122"/>
              </a:rPr>
              <a:t>5.3.6</a:t>
            </a:r>
            <a:endParaRPr kumimoji="1" lang="en-US" altLang="zh-CN" sz="2400" b="1">
              <a:solidFill>
                <a:srgbClr val="006600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2094</TotalTime>
  <Words>264</Words>
  <Application>Microsoft Office PowerPoint</Application>
  <PresentationFormat>On-screen Show (4:3)</PresentationFormat>
  <Paragraphs>143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Tahoma</vt:lpstr>
      <vt:lpstr>Arial</vt:lpstr>
      <vt:lpstr>Webdings</vt:lpstr>
      <vt:lpstr>Times New Roman</vt:lpstr>
      <vt:lpstr>宋体</vt:lpstr>
      <vt:lpstr>Wingdings</vt:lpstr>
      <vt:lpstr>1_EX06PP_template</vt:lpstr>
      <vt:lpstr>2_EX06PP_template</vt:lpstr>
      <vt:lpstr>QAD 2010 Template</vt:lpstr>
      <vt:lpstr>Use Blanket Orders</vt:lpstr>
      <vt:lpstr>Purchase Order Life Cycle</vt:lpstr>
      <vt:lpstr>Blanket Order Maintenance:  Header 1 of 2</vt:lpstr>
      <vt:lpstr>Blanket Order Maintenance:  Header 2 of 2</vt:lpstr>
      <vt:lpstr>Blanket Order Maintenance:  Line Items</vt:lpstr>
      <vt:lpstr>Blanket Order Maintenance:  Trailer</vt:lpstr>
      <vt:lpstr>Purchase Order Life Cycle</vt:lpstr>
      <vt:lpstr>Blanket Order Print</vt:lpstr>
      <vt:lpstr>Purchase Order Life Cycle</vt:lpstr>
      <vt:lpstr>Blanket Order Release to PO</vt:lpstr>
      <vt:lpstr>Exercise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60</cp:revision>
  <dcterms:created xsi:type="dcterms:W3CDTF">2000-12-07T01:55:49Z</dcterms:created>
  <dcterms:modified xsi:type="dcterms:W3CDTF">2011-01-07T23:13:27Z</dcterms:modified>
</cp:coreProperties>
</file>