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653" r:id="rId2"/>
    <p:sldMasterId id="2147483723" r:id="rId3"/>
  </p:sldMasterIdLst>
  <p:notesMasterIdLst>
    <p:notesMasterId r:id="rId16"/>
  </p:notesMasterIdLst>
  <p:handoutMasterIdLst>
    <p:handoutMasterId r:id="rId17"/>
  </p:handoutMasterIdLst>
  <p:sldIdLst>
    <p:sldId id="256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71" r:id="rId14"/>
    <p:sldId id="272" r:id="rId15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4D4D4D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588" y="-342"/>
      </p:cViewPr>
      <p:guideLst>
        <p:guide orient="horz" pos="2160"/>
        <p:guide pos="2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BA2658B6-6F2C-4F36-BD56-D38FA254D489}" type="datetime1">
              <a:rPr lang="en-US" altLang="zh-CN"/>
              <a:pPr>
                <a:defRPr/>
              </a:pPr>
              <a:t>1/7/2011</a:t>
            </a:fld>
            <a:endParaRPr lang="en-US" altLang="zh-CN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234D3F19-1D7A-4C60-B67C-5E312F1208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1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71255E30-065B-4C81-84B3-1185CB1957B9}" type="datetime1">
              <a:rPr lang="en-US" altLang="zh-CN"/>
              <a:pPr>
                <a:defRPr/>
              </a:pPr>
              <a:t>1/7/2011</a:t>
            </a:fld>
            <a:endParaRPr lang="en-US" altLang="zh-CN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302839D8-C705-4625-B1DB-24BB6F9025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D17E624-58FE-4D8B-B1EA-AB761CA67F36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1843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D60135-DBDE-4090-A75E-4779F025F1FC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1843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A7AB16F3-2B05-4B1C-BA6B-7F49B00C5DE4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2765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270C8C-1756-40C5-A2AE-8D17CA98777A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2765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11313A18-0CF7-4D0E-B19A-BE87549C0D4B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2867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3D5711-361A-4E23-B710-B4DE69B079E4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2867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48090682-E1D6-45D2-B44D-36D455B76862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2969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D31260-AF5D-4FAD-A742-03BC43AD3F7E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2970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0A1D701-4497-402F-9348-41619808C8B8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1945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D2661A-923E-4EDA-8AA4-374C6BCFFDC8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946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0C02F80-213B-4EF2-92C2-FAAA7604AC8F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2048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AD0AFF-2451-4204-960D-1931C6185A7B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2048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79DDCA50-5F10-4888-ABA2-9FC9584EE7AA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2150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FFF7D4-8A4E-4471-9CE7-6683080B9B53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2150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8082EC66-0F27-43E3-AEC0-F4519480C8EC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2253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AAAF34-83D3-4EEF-A6AA-189561255960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2253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31A11B7A-66A7-436A-AB05-944B5720DCA1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2355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B16D5F-A418-4E4A-BE73-9F340938CD3F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2355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D03FB851-A31E-4E13-8770-0F53EDD1A763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2457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8E337A-17FE-40B3-B6A4-3B488BE065B7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2458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32802D8A-18D5-40B3-9548-24BDC395605F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2560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E50B15-CA2E-4307-B85B-ECAC6A42CD95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2560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C73A8FC-F733-461D-AFC0-A88E0AE2A58F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2662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378B59-6902-4272-B469-CCCA331077AC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2662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XX-SU-000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XX-SU-000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XX-SU-000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XX-SU-000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XX-SU-000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XX-SU-000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XX-SU-000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XX-SU-000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XX-SU-000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XX-SU-000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XX-SU-000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XX-SU-000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XX-SU-000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XX-SU-000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XX-SU-000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XX-SU-000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XX-SU-000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XX-SU-000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XX-SU-000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XX-SU-000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XX-SU-000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XX-SU-000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XX-SU-000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XX-SU-000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XX-SU-000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XX-SU-000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31875" y="6589713"/>
            <a:ext cx="11890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kumimoji="1" sz="8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XX-SU-000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smtClean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XX-SU-000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zh-CN" smtClean="0"/>
              <a:t>XX-SU-000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107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Identify </a:t>
            </a: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key </a:t>
            </a: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business considerations before setting up Purchase Orders in QAD Enterprise Applications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Set Up Purchase Orders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Process Purchase Orders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Process Purchase Orders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b="1" dirty="0" smtClean="0">
                <a:ea typeface="宋体" pitchFamily="2" charset="-122"/>
              </a:rPr>
              <a:t>Use Requisitions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Use Blanket Purchase Orders</a:t>
            </a:r>
          </a:p>
        </p:txBody>
      </p:sp>
      <p:sp>
        <p:nvSpPr>
          <p:cNvPr id="5123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Requisitions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PO-REQ-010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Approved Requisition </a:t>
            </a:r>
            <a:r>
              <a:rPr lang="en-US" dirty="0" smtClean="0"/>
              <a:t>Print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PO-REQ-100</a:t>
            </a:r>
          </a:p>
        </p:txBody>
      </p:sp>
      <p:pic>
        <p:nvPicPr>
          <p:cNvPr id="1434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9167" y="1123964"/>
            <a:ext cx="7285038" cy="4819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107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Exercise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PO-REQ-110</a:t>
            </a:r>
          </a:p>
        </p:txBody>
      </p:sp>
      <p:pic>
        <p:nvPicPr>
          <p:cNvPr id="15363" name="Picture 1075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altLang="zh-CN" smtClean="0">
                <a:solidFill>
                  <a:srgbClr val="B2B2B2"/>
                </a:solidFill>
                <a:ea typeface="宋体" pitchFamily="2" charset="-122"/>
              </a:rPr>
              <a:t>Introduction to Purchase Orders</a:t>
            </a:r>
          </a:p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altLang="zh-CN" smtClean="0">
                <a:solidFill>
                  <a:srgbClr val="B2B2B2"/>
                </a:solidFill>
                <a:ea typeface="宋体" pitchFamily="2" charset="-122"/>
              </a:rPr>
              <a:t>Business Considerations</a:t>
            </a:r>
          </a:p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altLang="zh-CN" smtClean="0">
                <a:solidFill>
                  <a:srgbClr val="B2B2B2"/>
                </a:solidFill>
                <a:ea typeface="宋体" pitchFamily="2" charset="-122"/>
              </a:rPr>
              <a:t>Set up Purchase Orders</a:t>
            </a:r>
          </a:p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altLang="zh-CN" smtClean="0">
                <a:solidFill>
                  <a:srgbClr val="B2B2B2"/>
                </a:solidFill>
                <a:ea typeface="宋体" pitchFamily="2" charset="-122"/>
              </a:rPr>
              <a:t>Process Purchase Orders</a:t>
            </a:r>
          </a:p>
          <a:p>
            <a:pPr eaLnBrk="1" hangingPunct="1">
              <a:buClr>
                <a:schemeClr val="tx1"/>
              </a:buClr>
              <a:buSzPct val="125000"/>
              <a:buFont typeface="Wingdings" pitchFamily="2" charset="2"/>
              <a:buChar char="ü"/>
            </a:pPr>
            <a:r>
              <a:rPr lang="en-US" altLang="zh-CN" b="1" smtClean="0">
                <a:ea typeface="宋体" pitchFamily="2" charset="-122"/>
              </a:rPr>
              <a:t>Using Requisitions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Using Blanket Order Purchase Orders</a:t>
            </a: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Summary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PO-REQ-120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Purchase Order Life </a:t>
            </a:r>
            <a:r>
              <a:rPr lang="en-US" dirty="0" smtClean="0"/>
              <a:t>Cycle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PO-REQ-020</a:t>
            </a:r>
          </a:p>
        </p:txBody>
      </p:sp>
      <p:grpSp>
        <p:nvGrpSpPr>
          <p:cNvPr id="6147" name="Group 2"/>
          <p:cNvGrpSpPr>
            <a:grpSpLocks/>
          </p:cNvGrpSpPr>
          <p:nvPr/>
        </p:nvGrpSpPr>
        <p:grpSpPr bwMode="auto">
          <a:xfrm>
            <a:off x="436381" y="756888"/>
            <a:ext cx="8258175" cy="5453063"/>
            <a:chOff x="228" y="738"/>
            <a:chExt cx="5202" cy="3435"/>
          </a:xfrm>
        </p:grpSpPr>
        <p:sp>
          <p:nvSpPr>
            <p:cNvPr id="6155" name="AutoShape 27"/>
            <p:cNvSpPr>
              <a:spLocks noChangeArrowheads="1"/>
            </p:cNvSpPr>
            <p:nvPr/>
          </p:nvSpPr>
          <p:spPr bwMode="auto">
            <a:xfrm>
              <a:off x="486" y="1488"/>
              <a:ext cx="4944" cy="2685"/>
            </a:xfrm>
            <a:prstGeom prst="roundRect">
              <a:avLst>
                <a:gd name="adj" fmla="val 7981"/>
              </a:avLst>
            </a:prstGeom>
            <a:solidFill>
              <a:srgbClr val="C0C0C0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6156" name="AutoShape 4"/>
            <p:cNvCxnSpPr>
              <a:cxnSpLocks noChangeShapeType="1"/>
              <a:stCxn id="6169" idx="3"/>
              <a:endCxn id="6157" idx="1"/>
            </p:cNvCxnSpPr>
            <p:nvPr/>
          </p:nvCxnSpPr>
          <p:spPr bwMode="auto">
            <a:xfrm>
              <a:off x="3510" y="2082"/>
              <a:ext cx="630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6157" name="AutoShape 5"/>
            <p:cNvSpPr>
              <a:spLocks noChangeArrowheads="1"/>
            </p:cNvSpPr>
            <p:nvPr/>
          </p:nvSpPr>
          <p:spPr bwMode="auto">
            <a:xfrm>
              <a:off x="4152" y="179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Print the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Purchase Order</a:t>
              </a:r>
            </a:p>
          </p:txBody>
        </p:sp>
        <p:cxnSp>
          <p:nvCxnSpPr>
            <p:cNvPr id="6158" name="AutoShape 7"/>
            <p:cNvCxnSpPr>
              <a:cxnSpLocks noChangeShapeType="1"/>
              <a:stCxn id="6157" idx="2"/>
              <a:endCxn id="6159" idx="0"/>
            </p:cNvCxnSpPr>
            <p:nvPr/>
          </p:nvCxnSpPr>
          <p:spPr bwMode="auto">
            <a:xfrm rot="5400000">
              <a:off x="2784" y="858"/>
              <a:ext cx="372" cy="3420"/>
            </a:xfrm>
            <a:prstGeom prst="bentConnector3">
              <a:avLst>
                <a:gd name="adj1" fmla="val 30375"/>
              </a:avLst>
            </a:prstGeom>
            <a:noFill/>
            <a:ln w="38100">
              <a:solidFill>
                <a:schemeClr val="bg2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159" name="AutoShape 8"/>
            <p:cNvSpPr>
              <a:spLocks noChangeArrowheads="1"/>
            </p:cNvSpPr>
            <p:nvPr/>
          </p:nvSpPr>
          <p:spPr bwMode="auto">
            <a:xfrm>
              <a:off x="732" y="2766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Receive the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Purchase</a:t>
              </a:r>
            </a:p>
          </p:txBody>
        </p:sp>
        <p:cxnSp>
          <p:nvCxnSpPr>
            <p:cNvPr id="6160" name="AutoShape 10"/>
            <p:cNvCxnSpPr>
              <a:cxnSpLocks noChangeShapeType="1"/>
            </p:cNvCxnSpPr>
            <p:nvPr/>
          </p:nvCxnSpPr>
          <p:spPr bwMode="auto">
            <a:xfrm>
              <a:off x="1800" y="3054"/>
              <a:ext cx="636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6161" name="AutoShape 11"/>
            <p:cNvSpPr>
              <a:spLocks noChangeArrowheads="1"/>
            </p:cNvSpPr>
            <p:nvPr/>
          </p:nvSpPr>
          <p:spPr bwMode="auto">
            <a:xfrm>
              <a:off x="2442" y="2766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Print Reports</a:t>
              </a:r>
            </a:p>
          </p:txBody>
        </p:sp>
        <p:cxnSp>
          <p:nvCxnSpPr>
            <p:cNvPr id="6162" name="AutoShape 13"/>
            <p:cNvCxnSpPr>
              <a:cxnSpLocks noChangeShapeType="1"/>
              <a:stCxn id="6161" idx="3"/>
              <a:endCxn id="6163" idx="1"/>
            </p:cNvCxnSpPr>
            <p:nvPr/>
          </p:nvCxnSpPr>
          <p:spPr bwMode="auto">
            <a:xfrm>
              <a:off x="3510" y="3054"/>
              <a:ext cx="630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6163" name="AutoShape 14"/>
            <p:cNvSpPr>
              <a:spLocks noChangeArrowheads="1"/>
            </p:cNvSpPr>
            <p:nvPr/>
          </p:nvSpPr>
          <p:spPr bwMode="auto">
            <a:xfrm>
              <a:off x="4152" y="2766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Return the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Purchase</a:t>
              </a:r>
            </a:p>
          </p:txBody>
        </p:sp>
        <p:sp>
          <p:nvSpPr>
            <p:cNvPr id="6164" name="AutoShape 16"/>
            <p:cNvSpPr>
              <a:spLocks noChangeArrowheads="1"/>
            </p:cNvSpPr>
            <p:nvPr/>
          </p:nvSpPr>
          <p:spPr bwMode="auto">
            <a:xfrm>
              <a:off x="744" y="966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Create a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Requisition</a:t>
              </a:r>
            </a:p>
          </p:txBody>
        </p:sp>
        <p:cxnSp>
          <p:nvCxnSpPr>
            <p:cNvPr id="6165" name="AutoShape 17"/>
            <p:cNvCxnSpPr>
              <a:cxnSpLocks noChangeShapeType="1"/>
              <a:stCxn id="6164" idx="3"/>
              <a:endCxn id="6166" idx="1"/>
            </p:cNvCxnSpPr>
            <p:nvPr/>
          </p:nvCxnSpPr>
          <p:spPr bwMode="auto">
            <a:xfrm flipV="1">
              <a:off x="1812" y="1134"/>
              <a:ext cx="618" cy="12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6166" name="AutoShape 18"/>
            <p:cNvSpPr>
              <a:spLocks noChangeArrowheads="1"/>
            </p:cNvSpPr>
            <p:nvPr/>
          </p:nvSpPr>
          <p:spPr bwMode="auto">
            <a:xfrm>
              <a:off x="2442" y="846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Process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Blanket Order</a:t>
              </a:r>
            </a:p>
          </p:txBody>
        </p:sp>
        <p:cxnSp>
          <p:nvCxnSpPr>
            <p:cNvPr id="6167" name="AutoShape 20"/>
            <p:cNvCxnSpPr>
              <a:cxnSpLocks noChangeShapeType="1"/>
              <a:stCxn id="6161" idx="2"/>
              <a:endCxn id="6168" idx="0"/>
            </p:cNvCxnSpPr>
            <p:nvPr/>
          </p:nvCxnSpPr>
          <p:spPr bwMode="auto">
            <a:xfrm>
              <a:off x="2970" y="3354"/>
              <a:ext cx="0" cy="204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6168" name="AutoShape 21"/>
            <p:cNvSpPr>
              <a:spLocks noChangeArrowheads="1"/>
            </p:cNvSpPr>
            <p:nvPr/>
          </p:nvSpPr>
          <p:spPr bwMode="auto">
            <a:xfrm>
              <a:off x="2442" y="3570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rgbClr val="969696"/>
              </a:solidFill>
              <a:round/>
              <a:headEnd/>
              <a:tailEnd/>
            </a:ln>
            <a:effectLst>
              <a:outerShdw blurRad="50800" dist="50800" dir="5400000" algn="ctr" rotWithShape="0">
                <a:schemeClr val="accent1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Correct PO Errors</a:t>
              </a:r>
            </a:p>
          </p:txBody>
        </p:sp>
        <p:sp>
          <p:nvSpPr>
            <p:cNvPr id="6169" name="AutoShape 23"/>
            <p:cNvSpPr>
              <a:spLocks noChangeArrowheads="1"/>
            </p:cNvSpPr>
            <p:nvPr/>
          </p:nvSpPr>
          <p:spPr bwMode="auto">
            <a:xfrm>
              <a:off x="2442" y="179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Create the 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Purchase Order</a:t>
              </a:r>
            </a:p>
          </p:txBody>
        </p:sp>
        <p:cxnSp>
          <p:nvCxnSpPr>
            <p:cNvPr id="6170" name="AutoShape 24"/>
            <p:cNvCxnSpPr>
              <a:cxnSpLocks noChangeShapeType="1"/>
              <a:stCxn id="6166" idx="2"/>
              <a:endCxn id="6169" idx="0"/>
            </p:cNvCxnSpPr>
            <p:nvPr/>
          </p:nvCxnSpPr>
          <p:spPr bwMode="auto">
            <a:xfrm>
              <a:off x="2970" y="1434"/>
              <a:ext cx="0" cy="348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prstDash val="sysDot"/>
              <a:round/>
              <a:headEnd/>
              <a:tailEnd type="triangle" w="med" len="med"/>
            </a:ln>
          </p:spPr>
        </p:cxnSp>
        <p:cxnSp>
          <p:nvCxnSpPr>
            <p:cNvPr id="6171" name="AutoShape 25"/>
            <p:cNvCxnSpPr>
              <a:cxnSpLocks noChangeShapeType="1"/>
              <a:stCxn id="6164" idx="2"/>
              <a:endCxn id="6169" idx="1"/>
            </p:cNvCxnSpPr>
            <p:nvPr/>
          </p:nvCxnSpPr>
          <p:spPr bwMode="auto">
            <a:xfrm rot="16200000" flipH="1">
              <a:off x="1587" y="1239"/>
              <a:ext cx="528" cy="1158"/>
            </a:xfrm>
            <a:prstGeom prst="bentConnector2">
              <a:avLst/>
            </a:prstGeom>
            <a:noFill/>
            <a:ln w="38100">
              <a:solidFill>
                <a:schemeClr val="bg2"/>
              </a:solidFill>
              <a:prstDash val="sysDot"/>
              <a:miter lim="800000"/>
              <a:headEnd/>
              <a:tailEnd type="triangle" w="med" len="med"/>
            </a:ln>
          </p:spPr>
        </p:cxnSp>
        <p:sp>
          <p:nvSpPr>
            <p:cNvPr id="40996" name="AutoShape 36"/>
            <p:cNvSpPr>
              <a:spLocks noChangeArrowheads="1"/>
            </p:cNvSpPr>
            <p:nvPr/>
          </p:nvSpPr>
          <p:spPr bwMode="auto">
            <a:xfrm>
              <a:off x="228" y="738"/>
              <a:ext cx="2226" cy="1200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57150">
              <a:solidFill>
                <a:schemeClr val="accent1"/>
              </a:solidFill>
              <a:round/>
              <a:headEnd/>
              <a:tailEnd/>
            </a:ln>
            <a:effectLst>
              <a:outerShdw dist="107763" dir="2700000" algn="ctr" rotWithShape="0">
                <a:schemeClr val="accent1"/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r>
                <a:rPr kumimoji="1" lang="en-US" altLang="zh-CN" sz="32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Create A Requisition</a:t>
              </a:r>
              <a:endParaRPr kumimoji="1" lang="en-US" altLang="zh-CN" sz="3200" b="1">
                <a:latin typeface="+mj-lt"/>
                <a:ea typeface="宋体" pitchFamily="2" charset="-122"/>
              </a:endParaRPr>
            </a:p>
          </p:txBody>
        </p:sp>
      </p:grpSp>
      <p:sp>
        <p:nvSpPr>
          <p:cNvPr id="40989" name="AutoShape 29"/>
          <p:cNvSpPr>
            <a:spLocks noChangeArrowheads="1"/>
          </p:cNvSpPr>
          <p:nvPr/>
        </p:nvSpPr>
        <p:spPr bwMode="auto">
          <a:xfrm>
            <a:off x="3893956" y="3385788"/>
            <a:ext cx="1676400" cy="914400"/>
          </a:xfrm>
          <a:prstGeom prst="roundRect">
            <a:avLst>
              <a:gd name="adj" fmla="val 16667"/>
            </a:avLst>
          </a:prstGeom>
          <a:solidFill>
            <a:srgbClr val="EAEAEA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kumimoji="1" lang="en-US" altLang="zh-CN" sz="1800" b="1">
                <a:solidFill>
                  <a:srgbClr val="006600"/>
                </a:solidFill>
                <a:latin typeface="+mj-lt"/>
                <a:ea typeface="宋体" pitchFamily="2" charset="-122"/>
              </a:rPr>
              <a:t>Enter a</a:t>
            </a:r>
          </a:p>
          <a:p>
            <a:pPr eaLnBrk="0" hangingPunct="0"/>
            <a:r>
              <a:rPr kumimoji="1" lang="en-US" altLang="zh-CN" sz="1800" b="1">
                <a:solidFill>
                  <a:srgbClr val="006600"/>
                </a:solidFill>
                <a:latin typeface="+mj-lt"/>
                <a:ea typeface="宋体" pitchFamily="2" charset="-122"/>
              </a:rPr>
              <a:t>Requisition</a:t>
            </a:r>
            <a:endParaRPr kumimoji="1" lang="en-US" altLang="zh-CN" sz="1800" b="1">
              <a:latin typeface="+mj-lt"/>
              <a:ea typeface="宋体" pitchFamily="2" charset="-122"/>
            </a:endParaRPr>
          </a:p>
        </p:txBody>
      </p:sp>
      <p:cxnSp>
        <p:nvCxnSpPr>
          <p:cNvPr id="40990" name="AutoShape 30"/>
          <p:cNvCxnSpPr>
            <a:cxnSpLocks noChangeShapeType="1"/>
            <a:stCxn id="40991" idx="3"/>
            <a:endCxn id="40989" idx="1"/>
          </p:cNvCxnSpPr>
          <p:nvPr/>
        </p:nvCxnSpPr>
        <p:spPr bwMode="auto">
          <a:xfrm>
            <a:off x="3227206" y="3842988"/>
            <a:ext cx="647700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40991" name="AutoShape 31"/>
          <p:cNvSpPr>
            <a:spLocks noChangeArrowheads="1"/>
          </p:cNvSpPr>
          <p:nvPr/>
        </p:nvSpPr>
        <p:spPr bwMode="auto">
          <a:xfrm>
            <a:off x="1531756" y="3385788"/>
            <a:ext cx="1676400" cy="914400"/>
          </a:xfrm>
          <a:prstGeom prst="roundRect">
            <a:avLst>
              <a:gd name="adj" fmla="val 16667"/>
            </a:avLst>
          </a:prstGeom>
          <a:solidFill>
            <a:srgbClr val="EAEAEA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kumimoji="1" lang="en-US" altLang="zh-CN" sz="1800" b="1">
                <a:solidFill>
                  <a:srgbClr val="006600"/>
                </a:solidFill>
                <a:latin typeface="+mj-lt"/>
                <a:ea typeface="宋体" pitchFamily="2" charset="-122"/>
              </a:rPr>
              <a:t>Set up</a:t>
            </a:r>
          </a:p>
          <a:p>
            <a:pPr eaLnBrk="0" hangingPunct="0"/>
            <a:r>
              <a:rPr kumimoji="1" lang="en-US" altLang="zh-CN" sz="1800" b="1">
                <a:solidFill>
                  <a:srgbClr val="006600"/>
                </a:solidFill>
                <a:latin typeface="+mj-lt"/>
                <a:ea typeface="宋体" pitchFamily="2" charset="-122"/>
              </a:rPr>
              <a:t>Requisitions</a:t>
            </a:r>
            <a:endParaRPr kumimoji="1" lang="en-US" altLang="zh-CN" sz="1800" b="1">
              <a:latin typeface="+mj-lt"/>
              <a:ea typeface="宋体" pitchFamily="2" charset="-122"/>
            </a:endParaRPr>
          </a:p>
        </p:txBody>
      </p:sp>
      <p:sp>
        <p:nvSpPr>
          <p:cNvPr id="40993" name="AutoShape 33"/>
          <p:cNvSpPr>
            <a:spLocks noChangeArrowheads="1"/>
          </p:cNvSpPr>
          <p:nvPr/>
        </p:nvSpPr>
        <p:spPr bwMode="auto">
          <a:xfrm>
            <a:off x="6256156" y="3385788"/>
            <a:ext cx="1676400" cy="914400"/>
          </a:xfrm>
          <a:prstGeom prst="roundRect">
            <a:avLst>
              <a:gd name="adj" fmla="val 16667"/>
            </a:avLst>
          </a:prstGeom>
          <a:solidFill>
            <a:srgbClr val="EAEAEA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kumimoji="1" lang="en-US" altLang="zh-CN" sz="1800" b="1">
                <a:solidFill>
                  <a:srgbClr val="006600"/>
                </a:solidFill>
                <a:latin typeface="+mj-lt"/>
                <a:ea typeface="宋体" pitchFamily="2" charset="-122"/>
              </a:rPr>
              <a:t>Approve a</a:t>
            </a:r>
          </a:p>
          <a:p>
            <a:pPr eaLnBrk="0" hangingPunct="0"/>
            <a:r>
              <a:rPr kumimoji="1" lang="en-US" altLang="zh-CN" sz="1800" b="1">
                <a:solidFill>
                  <a:srgbClr val="006600"/>
                </a:solidFill>
                <a:latin typeface="+mj-lt"/>
                <a:ea typeface="宋体" pitchFamily="2" charset="-122"/>
              </a:rPr>
              <a:t>Requisition</a:t>
            </a:r>
            <a:endParaRPr kumimoji="1" lang="en-US" altLang="zh-CN" sz="1800" b="1">
              <a:latin typeface="+mj-lt"/>
              <a:ea typeface="宋体" pitchFamily="2" charset="-122"/>
            </a:endParaRPr>
          </a:p>
        </p:txBody>
      </p:sp>
      <p:cxnSp>
        <p:nvCxnSpPr>
          <p:cNvPr id="40994" name="AutoShape 34"/>
          <p:cNvCxnSpPr>
            <a:cxnSpLocks noChangeShapeType="1"/>
            <a:stCxn id="40989" idx="3"/>
            <a:endCxn id="40993" idx="1"/>
          </p:cNvCxnSpPr>
          <p:nvPr/>
        </p:nvCxnSpPr>
        <p:spPr bwMode="auto">
          <a:xfrm>
            <a:off x="5589406" y="3842988"/>
            <a:ext cx="647700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40995" name="AutoShape 35"/>
          <p:cNvSpPr>
            <a:spLocks noChangeArrowheads="1"/>
          </p:cNvSpPr>
          <p:nvPr/>
        </p:nvSpPr>
        <p:spPr bwMode="auto">
          <a:xfrm>
            <a:off x="1304744" y="3158776"/>
            <a:ext cx="2057400" cy="1371600"/>
          </a:xfrm>
          <a:prstGeom prst="roundRect">
            <a:avLst>
              <a:gd name="adj" fmla="val 16667"/>
            </a:avLst>
          </a:prstGeom>
          <a:solidFill>
            <a:srgbClr val="EAEAEA"/>
          </a:solidFill>
          <a:ln w="5715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kumimoji="1" lang="en-US" altLang="zh-CN" sz="2400" b="1">
                <a:solidFill>
                  <a:srgbClr val="006600"/>
                </a:solidFill>
                <a:latin typeface="+mj-lt"/>
                <a:ea typeface="宋体" pitchFamily="2" charset="-122"/>
              </a:rPr>
              <a:t>Set up</a:t>
            </a:r>
          </a:p>
          <a:p>
            <a:pPr eaLnBrk="0" hangingPunct="0"/>
            <a:r>
              <a:rPr kumimoji="1" lang="en-US" altLang="zh-CN" sz="2400" b="1">
                <a:solidFill>
                  <a:srgbClr val="006600"/>
                </a:solidFill>
                <a:latin typeface="+mj-lt"/>
                <a:ea typeface="宋体" pitchFamily="2" charset="-122"/>
              </a:rPr>
              <a:t>Requisitions</a:t>
            </a:r>
          </a:p>
          <a:p>
            <a:pPr eaLnBrk="0" hangingPunct="0"/>
            <a:r>
              <a:rPr kumimoji="1" lang="en-US" altLang="zh-CN" sz="2400" b="1">
                <a:solidFill>
                  <a:srgbClr val="006600"/>
                </a:solidFill>
                <a:latin typeface="+mj-lt"/>
                <a:ea typeface="宋体" pitchFamily="2" charset="-122"/>
              </a:rPr>
              <a:t>5.24, 5.1.1</a:t>
            </a:r>
            <a:endParaRPr kumimoji="1" lang="en-US" altLang="zh-CN" sz="2400" b="1">
              <a:solidFill>
                <a:schemeClr val="accent1"/>
              </a:solidFill>
              <a:latin typeface="+mj-lt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9" grpId="0" animBg="1" autoUpdateAnimBg="0"/>
      <p:bldP spid="40991" grpId="0" animBg="1" autoUpdateAnimBg="0"/>
      <p:bldP spid="40993" grpId="0" animBg="1" autoUpdateAnimBg="0"/>
      <p:bldP spid="40995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Purchasing </a:t>
            </a:r>
            <a:r>
              <a:rPr lang="en-US" dirty="0" smtClean="0"/>
              <a:t>Control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PO-REQ-030</a:t>
            </a:r>
          </a:p>
        </p:txBody>
      </p:sp>
      <p:pic>
        <p:nvPicPr>
          <p:cNvPr id="7172" name="Picture 10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4677" y="1071097"/>
            <a:ext cx="631507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Purchase Approvals </a:t>
            </a:r>
            <a:r>
              <a:rPr lang="en-US" dirty="0" smtClean="0"/>
              <a:t>Maintenance</a:t>
            </a:r>
            <a:endParaRPr lang="en-US" dirty="0"/>
          </a:p>
        </p:txBody>
      </p:sp>
      <p:sp>
        <p:nvSpPr>
          <p:cNvPr id="81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PO-REQ-040</a:t>
            </a:r>
          </a:p>
        </p:txBody>
      </p:sp>
      <p:pic>
        <p:nvPicPr>
          <p:cNvPr id="8196" name="Picture 10" descr="purchase approvals maintenance 160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1063" y="2018406"/>
            <a:ext cx="738187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Purchase Order Life </a:t>
            </a:r>
            <a:r>
              <a:rPr lang="en-US" dirty="0" smtClean="0"/>
              <a:t>Cycle</a:t>
            </a:r>
            <a:endParaRPr lang="en-US" dirty="0"/>
          </a:p>
        </p:txBody>
      </p:sp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PO-REQ-050</a:t>
            </a:r>
          </a:p>
        </p:txBody>
      </p:sp>
      <p:grpSp>
        <p:nvGrpSpPr>
          <p:cNvPr id="9219" name="Group 1073"/>
          <p:cNvGrpSpPr>
            <a:grpSpLocks/>
          </p:cNvGrpSpPr>
          <p:nvPr/>
        </p:nvGrpSpPr>
        <p:grpSpPr bwMode="auto">
          <a:xfrm>
            <a:off x="436381" y="810053"/>
            <a:ext cx="8258175" cy="5453063"/>
            <a:chOff x="228" y="738"/>
            <a:chExt cx="5202" cy="3435"/>
          </a:xfrm>
        </p:grpSpPr>
        <p:sp>
          <p:nvSpPr>
            <p:cNvPr id="9228" name="AutoShape 1074"/>
            <p:cNvSpPr>
              <a:spLocks noChangeArrowheads="1"/>
            </p:cNvSpPr>
            <p:nvPr/>
          </p:nvSpPr>
          <p:spPr bwMode="auto">
            <a:xfrm>
              <a:off x="486" y="1488"/>
              <a:ext cx="4944" cy="2685"/>
            </a:xfrm>
            <a:prstGeom prst="roundRect">
              <a:avLst>
                <a:gd name="adj" fmla="val 7981"/>
              </a:avLst>
            </a:prstGeom>
            <a:solidFill>
              <a:srgbClr val="C0C0C0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9229" name="AutoShape 1075"/>
            <p:cNvCxnSpPr>
              <a:cxnSpLocks noChangeShapeType="1"/>
              <a:stCxn id="9242" idx="3"/>
              <a:endCxn id="9230" idx="1"/>
            </p:cNvCxnSpPr>
            <p:nvPr/>
          </p:nvCxnSpPr>
          <p:spPr bwMode="auto">
            <a:xfrm>
              <a:off x="3510" y="2082"/>
              <a:ext cx="630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9230" name="AutoShape 1076"/>
            <p:cNvSpPr>
              <a:spLocks noChangeArrowheads="1"/>
            </p:cNvSpPr>
            <p:nvPr/>
          </p:nvSpPr>
          <p:spPr bwMode="auto">
            <a:xfrm>
              <a:off x="4152" y="179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Print the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Purchase Order</a:t>
              </a:r>
            </a:p>
          </p:txBody>
        </p:sp>
        <p:cxnSp>
          <p:nvCxnSpPr>
            <p:cNvPr id="9231" name="AutoShape 1077"/>
            <p:cNvCxnSpPr>
              <a:cxnSpLocks noChangeShapeType="1"/>
              <a:stCxn id="9230" idx="2"/>
              <a:endCxn id="9232" idx="0"/>
            </p:cNvCxnSpPr>
            <p:nvPr/>
          </p:nvCxnSpPr>
          <p:spPr bwMode="auto">
            <a:xfrm rot="5400000">
              <a:off x="2784" y="858"/>
              <a:ext cx="372" cy="3420"/>
            </a:xfrm>
            <a:prstGeom prst="bentConnector3">
              <a:avLst>
                <a:gd name="adj1" fmla="val 30375"/>
              </a:avLst>
            </a:prstGeom>
            <a:noFill/>
            <a:ln w="38100">
              <a:solidFill>
                <a:schemeClr val="bg2"/>
              </a:solidFill>
              <a:miter lim="800000"/>
              <a:headEnd/>
              <a:tailEnd type="triangle" w="med" len="med"/>
            </a:ln>
          </p:spPr>
        </p:cxnSp>
        <p:sp>
          <p:nvSpPr>
            <p:cNvPr id="9232" name="AutoShape 1078"/>
            <p:cNvSpPr>
              <a:spLocks noChangeArrowheads="1"/>
            </p:cNvSpPr>
            <p:nvPr/>
          </p:nvSpPr>
          <p:spPr bwMode="auto">
            <a:xfrm>
              <a:off x="732" y="2766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Receive the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Purchase</a:t>
              </a:r>
            </a:p>
          </p:txBody>
        </p:sp>
        <p:cxnSp>
          <p:nvCxnSpPr>
            <p:cNvPr id="9233" name="AutoShape 1079"/>
            <p:cNvCxnSpPr>
              <a:cxnSpLocks noChangeShapeType="1"/>
            </p:cNvCxnSpPr>
            <p:nvPr/>
          </p:nvCxnSpPr>
          <p:spPr bwMode="auto">
            <a:xfrm>
              <a:off x="1800" y="3054"/>
              <a:ext cx="636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9234" name="AutoShape 1080"/>
            <p:cNvSpPr>
              <a:spLocks noChangeArrowheads="1"/>
            </p:cNvSpPr>
            <p:nvPr/>
          </p:nvSpPr>
          <p:spPr bwMode="auto">
            <a:xfrm>
              <a:off x="2442" y="2766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Print Reports</a:t>
              </a:r>
            </a:p>
          </p:txBody>
        </p:sp>
        <p:cxnSp>
          <p:nvCxnSpPr>
            <p:cNvPr id="9235" name="AutoShape 1081"/>
            <p:cNvCxnSpPr>
              <a:cxnSpLocks noChangeShapeType="1"/>
              <a:stCxn id="9234" idx="3"/>
              <a:endCxn id="9236" idx="1"/>
            </p:cNvCxnSpPr>
            <p:nvPr/>
          </p:nvCxnSpPr>
          <p:spPr bwMode="auto">
            <a:xfrm>
              <a:off x="3510" y="3054"/>
              <a:ext cx="630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9236" name="AutoShape 1082"/>
            <p:cNvSpPr>
              <a:spLocks noChangeArrowheads="1"/>
            </p:cNvSpPr>
            <p:nvPr/>
          </p:nvSpPr>
          <p:spPr bwMode="auto">
            <a:xfrm>
              <a:off x="4152" y="2766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Return the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Purchase</a:t>
              </a:r>
            </a:p>
          </p:txBody>
        </p:sp>
        <p:sp>
          <p:nvSpPr>
            <p:cNvPr id="9237" name="AutoShape 1083"/>
            <p:cNvSpPr>
              <a:spLocks noChangeArrowheads="1"/>
            </p:cNvSpPr>
            <p:nvPr/>
          </p:nvSpPr>
          <p:spPr bwMode="auto">
            <a:xfrm>
              <a:off x="744" y="966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Create a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Requisition</a:t>
              </a:r>
            </a:p>
          </p:txBody>
        </p:sp>
        <p:cxnSp>
          <p:nvCxnSpPr>
            <p:cNvPr id="9238" name="AutoShape 1084"/>
            <p:cNvCxnSpPr>
              <a:cxnSpLocks noChangeShapeType="1"/>
              <a:stCxn id="9237" idx="3"/>
              <a:endCxn id="9239" idx="1"/>
            </p:cNvCxnSpPr>
            <p:nvPr/>
          </p:nvCxnSpPr>
          <p:spPr bwMode="auto">
            <a:xfrm flipV="1">
              <a:off x="1812" y="1134"/>
              <a:ext cx="618" cy="12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9239" name="AutoShape 1085"/>
            <p:cNvSpPr>
              <a:spLocks noChangeArrowheads="1"/>
            </p:cNvSpPr>
            <p:nvPr/>
          </p:nvSpPr>
          <p:spPr bwMode="auto">
            <a:xfrm>
              <a:off x="2442" y="846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Process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Blanket Order</a:t>
              </a:r>
            </a:p>
          </p:txBody>
        </p:sp>
        <p:cxnSp>
          <p:nvCxnSpPr>
            <p:cNvPr id="9240" name="AutoShape 1086"/>
            <p:cNvCxnSpPr>
              <a:cxnSpLocks noChangeShapeType="1"/>
              <a:stCxn id="9234" idx="2"/>
              <a:endCxn id="9241" idx="0"/>
            </p:cNvCxnSpPr>
            <p:nvPr/>
          </p:nvCxnSpPr>
          <p:spPr bwMode="auto">
            <a:xfrm>
              <a:off x="2970" y="3354"/>
              <a:ext cx="0" cy="204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9241" name="AutoShape 1087"/>
            <p:cNvSpPr>
              <a:spLocks noChangeArrowheads="1"/>
            </p:cNvSpPr>
            <p:nvPr/>
          </p:nvSpPr>
          <p:spPr bwMode="auto">
            <a:xfrm>
              <a:off x="2442" y="3570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Correct PO Errors</a:t>
              </a:r>
            </a:p>
          </p:txBody>
        </p:sp>
        <p:sp>
          <p:nvSpPr>
            <p:cNvPr id="9242" name="AutoShape 1088"/>
            <p:cNvSpPr>
              <a:spLocks noChangeArrowheads="1"/>
            </p:cNvSpPr>
            <p:nvPr/>
          </p:nvSpPr>
          <p:spPr bwMode="auto">
            <a:xfrm>
              <a:off x="2442" y="179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Create the 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+mj-lt"/>
                  <a:ea typeface="宋体" pitchFamily="2" charset="-122"/>
                </a:rPr>
                <a:t>Purchase Order</a:t>
              </a:r>
            </a:p>
          </p:txBody>
        </p:sp>
        <p:cxnSp>
          <p:nvCxnSpPr>
            <p:cNvPr id="9243" name="AutoShape 1089"/>
            <p:cNvCxnSpPr>
              <a:cxnSpLocks noChangeShapeType="1"/>
              <a:stCxn id="9239" idx="2"/>
              <a:endCxn id="9242" idx="0"/>
            </p:cNvCxnSpPr>
            <p:nvPr/>
          </p:nvCxnSpPr>
          <p:spPr bwMode="auto">
            <a:xfrm>
              <a:off x="2970" y="1434"/>
              <a:ext cx="0" cy="348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prstDash val="sysDot"/>
              <a:round/>
              <a:headEnd/>
              <a:tailEnd type="triangle" w="med" len="med"/>
            </a:ln>
          </p:spPr>
        </p:cxnSp>
        <p:cxnSp>
          <p:nvCxnSpPr>
            <p:cNvPr id="9244" name="AutoShape 1090"/>
            <p:cNvCxnSpPr>
              <a:cxnSpLocks noChangeShapeType="1"/>
              <a:stCxn id="9237" idx="2"/>
              <a:endCxn id="9242" idx="1"/>
            </p:cNvCxnSpPr>
            <p:nvPr/>
          </p:nvCxnSpPr>
          <p:spPr bwMode="auto">
            <a:xfrm rot="16200000" flipH="1">
              <a:off x="1587" y="1239"/>
              <a:ext cx="528" cy="1158"/>
            </a:xfrm>
            <a:prstGeom prst="bentConnector2">
              <a:avLst/>
            </a:prstGeom>
            <a:noFill/>
            <a:ln w="38100">
              <a:solidFill>
                <a:schemeClr val="bg2"/>
              </a:solidFill>
              <a:prstDash val="sysDot"/>
              <a:miter lim="800000"/>
              <a:headEnd/>
              <a:tailEnd type="triangle" w="med" len="med"/>
            </a:ln>
          </p:spPr>
        </p:cxnSp>
        <p:sp>
          <p:nvSpPr>
            <p:cNvPr id="46147" name="AutoShape 1091"/>
            <p:cNvSpPr>
              <a:spLocks noChangeArrowheads="1"/>
            </p:cNvSpPr>
            <p:nvPr/>
          </p:nvSpPr>
          <p:spPr bwMode="auto">
            <a:xfrm>
              <a:off x="228" y="738"/>
              <a:ext cx="2226" cy="1200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57150">
              <a:solidFill>
                <a:schemeClr val="accent1"/>
              </a:solidFill>
              <a:round/>
              <a:headEnd/>
              <a:tailEnd/>
            </a:ln>
            <a:effectLst>
              <a:outerShdw dist="107763" dir="2700000" algn="ctr" rotWithShape="0">
                <a:schemeClr val="accent1"/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r>
                <a:rPr kumimoji="1" lang="en-US" altLang="zh-CN" sz="32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Create A Requisition</a:t>
              </a:r>
              <a:endParaRPr kumimoji="1" lang="en-US" altLang="zh-CN" sz="3200" b="1">
                <a:latin typeface="+mj-lt"/>
                <a:ea typeface="宋体" pitchFamily="2" charset="-122"/>
              </a:endParaRPr>
            </a:p>
          </p:txBody>
        </p:sp>
      </p:grpSp>
      <p:grpSp>
        <p:nvGrpSpPr>
          <p:cNvPr id="9221" name="Group 50"/>
          <p:cNvGrpSpPr>
            <a:grpSpLocks/>
          </p:cNvGrpSpPr>
          <p:nvPr/>
        </p:nvGrpSpPr>
        <p:grpSpPr bwMode="auto">
          <a:xfrm>
            <a:off x="1512706" y="3553253"/>
            <a:ext cx="6400800" cy="914400"/>
            <a:chOff x="816" y="2112"/>
            <a:chExt cx="4032" cy="576"/>
          </a:xfrm>
        </p:grpSpPr>
        <p:sp>
          <p:nvSpPr>
            <p:cNvPr id="9223" name="AutoShape 29"/>
            <p:cNvSpPr>
              <a:spLocks noChangeArrowheads="1"/>
            </p:cNvSpPr>
            <p:nvPr/>
          </p:nvSpPr>
          <p:spPr bwMode="auto">
            <a:xfrm>
              <a:off x="2304" y="21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Enter a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Requisition</a:t>
              </a:r>
              <a:endParaRPr kumimoji="1" lang="en-US" altLang="zh-CN" sz="1800" b="1">
                <a:solidFill>
                  <a:schemeClr val="bg2"/>
                </a:solidFill>
                <a:latin typeface="+mj-lt"/>
                <a:ea typeface="宋体" pitchFamily="2" charset="-122"/>
              </a:endParaRPr>
            </a:p>
          </p:txBody>
        </p:sp>
        <p:cxnSp>
          <p:nvCxnSpPr>
            <p:cNvPr id="9224" name="AutoShape 30"/>
            <p:cNvCxnSpPr>
              <a:cxnSpLocks noChangeShapeType="1"/>
              <a:stCxn id="9225" idx="3"/>
              <a:endCxn id="9223" idx="1"/>
            </p:cNvCxnSpPr>
            <p:nvPr/>
          </p:nvCxnSpPr>
          <p:spPr bwMode="auto">
            <a:xfrm>
              <a:off x="1884" y="2400"/>
              <a:ext cx="408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9225" name="AutoShape 31"/>
            <p:cNvSpPr>
              <a:spLocks noChangeArrowheads="1"/>
            </p:cNvSpPr>
            <p:nvPr/>
          </p:nvSpPr>
          <p:spPr bwMode="auto">
            <a:xfrm>
              <a:off x="816" y="21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Set up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Requisitions</a:t>
              </a:r>
              <a:endParaRPr kumimoji="1" lang="en-US" altLang="zh-CN" sz="1800" b="1">
                <a:solidFill>
                  <a:schemeClr val="bg2"/>
                </a:solidFill>
                <a:latin typeface="+mj-lt"/>
                <a:ea typeface="宋体" pitchFamily="2" charset="-122"/>
              </a:endParaRPr>
            </a:p>
          </p:txBody>
        </p:sp>
        <p:sp>
          <p:nvSpPr>
            <p:cNvPr id="9226" name="AutoShape 33"/>
            <p:cNvSpPr>
              <a:spLocks noChangeArrowheads="1"/>
            </p:cNvSpPr>
            <p:nvPr/>
          </p:nvSpPr>
          <p:spPr bwMode="auto">
            <a:xfrm>
              <a:off x="3792" y="21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Approve a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Requisition</a:t>
              </a:r>
              <a:endParaRPr kumimoji="1" lang="en-US" altLang="zh-CN" sz="1800" b="1">
                <a:solidFill>
                  <a:schemeClr val="bg2"/>
                </a:solidFill>
                <a:latin typeface="+mj-lt"/>
                <a:ea typeface="宋体" pitchFamily="2" charset="-122"/>
              </a:endParaRPr>
            </a:p>
          </p:txBody>
        </p:sp>
        <p:cxnSp>
          <p:nvCxnSpPr>
            <p:cNvPr id="9227" name="AutoShape 34"/>
            <p:cNvCxnSpPr>
              <a:cxnSpLocks noChangeShapeType="1"/>
              <a:stCxn id="9223" idx="3"/>
              <a:endCxn id="9226" idx="1"/>
            </p:cNvCxnSpPr>
            <p:nvPr/>
          </p:nvCxnSpPr>
          <p:spPr bwMode="auto">
            <a:xfrm>
              <a:off x="3372" y="2400"/>
              <a:ext cx="408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44068" name="AutoShape 36"/>
          <p:cNvSpPr>
            <a:spLocks noChangeArrowheads="1"/>
          </p:cNvSpPr>
          <p:nvPr/>
        </p:nvSpPr>
        <p:spPr bwMode="auto">
          <a:xfrm>
            <a:off x="3717744" y="3326241"/>
            <a:ext cx="2057400" cy="1371600"/>
          </a:xfrm>
          <a:prstGeom prst="roundRect">
            <a:avLst>
              <a:gd name="adj" fmla="val 16667"/>
            </a:avLst>
          </a:prstGeom>
          <a:solidFill>
            <a:srgbClr val="EAEAEA"/>
          </a:solidFill>
          <a:ln w="5715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kumimoji="1" lang="en-US" altLang="zh-CN" sz="2400" b="1">
                <a:solidFill>
                  <a:srgbClr val="006600"/>
                </a:solidFill>
                <a:latin typeface="+mj-lt"/>
                <a:ea typeface="宋体" pitchFamily="2" charset="-122"/>
              </a:rPr>
              <a:t>Enter a</a:t>
            </a:r>
          </a:p>
          <a:p>
            <a:pPr eaLnBrk="0" hangingPunct="0"/>
            <a:r>
              <a:rPr kumimoji="1" lang="en-US" altLang="zh-CN" sz="2400" b="1">
                <a:solidFill>
                  <a:srgbClr val="006600"/>
                </a:solidFill>
                <a:latin typeface="+mj-lt"/>
                <a:ea typeface="宋体" pitchFamily="2" charset="-122"/>
              </a:rPr>
              <a:t>Requisition</a:t>
            </a:r>
          </a:p>
          <a:p>
            <a:pPr eaLnBrk="0" hangingPunct="0"/>
            <a:r>
              <a:rPr kumimoji="1" lang="en-US" altLang="zh-CN" sz="2400" b="1">
                <a:solidFill>
                  <a:srgbClr val="006600"/>
                </a:solidFill>
                <a:latin typeface="+mj-lt"/>
                <a:ea typeface="宋体" pitchFamily="2" charset="-122"/>
              </a:rPr>
              <a:t>5.1.4</a:t>
            </a:r>
            <a:endParaRPr kumimoji="1" lang="en-US" altLang="zh-CN" sz="2400" b="1">
              <a:solidFill>
                <a:schemeClr val="accent1"/>
              </a:solidFill>
              <a:latin typeface="+mj-lt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68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Purchase Requisition Maintenance</a:t>
            </a:r>
            <a:endParaRPr lang="en-US" dirty="0"/>
          </a:p>
        </p:txBody>
      </p:sp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PO-REQ-060</a:t>
            </a:r>
          </a:p>
        </p:txBody>
      </p:sp>
      <p:pic>
        <p:nvPicPr>
          <p:cNvPr id="10244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6451" y="1112851"/>
            <a:ext cx="6370638" cy="4819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Purchase Order Life </a:t>
            </a:r>
            <a:r>
              <a:rPr lang="en-US" dirty="0" smtClean="0"/>
              <a:t>Cycle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PO-REQ-070</a:t>
            </a:r>
          </a:p>
        </p:txBody>
      </p:sp>
      <p:grpSp>
        <p:nvGrpSpPr>
          <p:cNvPr id="11267" name="Group 2"/>
          <p:cNvGrpSpPr>
            <a:grpSpLocks/>
          </p:cNvGrpSpPr>
          <p:nvPr/>
        </p:nvGrpSpPr>
        <p:grpSpPr bwMode="auto">
          <a:xfrm>
            <a:off x="436381" y="756888"/>
            <a:ext cx="8258175" cy="5453063"/>
            <a:chOff x="228" y="738"/>
            <a:chExt cx="5202" cy="3435"/>
          </a:xfrm>
        </p:grpSpPr>
        <p:sp>
          <p:nvSpPr>
            <p:cNvPr id="11276" name="AutoShape 3"/>
            <p:cNvSpPr>
              <a:spLocks noChangeArrowheads="1"/>
            </p:cNvSpPr>
            <p:nvPr/>
          </p:nvSpPr>
          <p:spPr bwMode="auto">
            <a:xfrm>
              <a:off x="486" y="1488"/>
              <a:ext cx="4944" cy="2685"/>
            </a:xfrm>
            <a:prstGeom prst="roundRect">
              <a:avLst>
                <a:gd name="adj" fmla="val 7981"/>
              </a:avLst>
            </a:prstGeom>
            <a:solidFill>
              <a:srgbClr val="C0C0C0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cxnSp>
          <p:nvCxnSpPr>
            <p:cNvPr id="11277" name="AutoShape 4"/>
            <p:cNvCxnSpPr>
              <a:cxnSpLocks noChangeShapeType="1"/>
              <a:stCxn id="11290" idx="3"/>
              <a:endCxn id="11278" idx="1"/>
            </p:cNvCxnSpPr>
            <p:nvPr/>
          </p:nvCxnSpPr>
          <p:spPr bwMode="auto">
            <a:xfrm>
              <a:off x="3510" y="2082"/>
              <a:ext cx="630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11278" name="AutoShape 5"/>
            <p:cNvSpPr>
              <a:spLocks noChangeArrowheads="1"/>
            </p:cNvSpPr>
            <p:nvPr/>
          </p:nvSpPr>
          <p:spPr bwMode="auto">
            <a:xfrm>
              <a:off x="4152" y="179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Print the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Purchase Order</a:t>
              </a:r>
            </a:p>
          </p:txBody>
        </p:sp>
        <p:cxnSp>
          <p:nvCxnSpPr>
            <p:cNvPr id="11279" name="AutoShape 6"/>
            <p:cNvCxnSpPr>
              <a:cxnSpLocks noChangeShapeType="1"/>
              <a:stCxn id="11278" idx="2"/>
              <a:endCxn id="11280" idx="0"/>
            </p:cNvCxnSpPr>
            <p:nvPr/>
          </p:nvCxnSpPr>
          <p:spPr bwMode="auto">
            <a:xfrm rot="5400000">
              <a:off x="2784" y="858"/>
              <a:ext cx="372" cy="3420"/>
            </a:xfrm>
            <a:prstGeom prst="bentConnector3">
              <a:avLst>
                <a:gd name="adj1" fmla="val 30375"/>
              </a:avLst>
            </a:prstGeom>
            <a:noFill/>
            <a:ln w="38100">
              <a:solidFill>
                <a:schemeClr val="bg2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1280" name="AutoShape 7"/>
            <p:cNvSpPr>
              <a:spLocks noChangeArrowheads="1"/>
            </p:cNvSpPr>
            <p:nvPr/>
          </p:nvSpPr>
          <p:spPr bwMode="auto">
            <a:xfrm>
              <a:off x="732" y="2766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Receive the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Purchase</a:t>
              </a:r>
            </a:p>
          </p:txBody>
        </p:sp>
        <p:cxnSp>
          <p:nvCxnSpPr>
            <p:cNvPr id="11281" name="AutoShape 8"/>
            <p:cNvCxnSpPr>
              <a:cxnSpLocks noChangeShapeType="1"/>
            </p:cNvCxnSpPr>
            <p:nvPr/>
          </p:nvCxnSpPr>
          <p:spPr bwMode="auto">
            <a:xfrm>
              <a:off x="1800" y="3054"/>
              <a:ext cx="636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11282" name="AutoShape 9"/>
            <p:cNvSpPr>
              <a:spLocks noChangeArrowheads="1"/>
            </p:cNvSpPr>
            <p:nvPr/>
          </p:nvSpPr>
          <p:spPr bwMode="auto">
            <a:xfrm>
              <a:off x="2442" y="2766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Print Reports</a:t>
              </a:r>
            </a:p>
          </p:txBody>
        </p:sp>
        <p:cxnSp>
          <p:nvCxnSpPr>
            <p:cNvPr id="11283" name="AutoShape 10"/>
            <p:cNvCxnSpPr>
              <a:cxnSpLocks noChangeShapeType="1"/>
              <a:stCxn id="11282" idx="3"/>
              <a:endCxn id="11284" idx="1"/>
            </p:cNvCxnSpPr>
            <p:nvPr/>
          </p:nvCxnSpPr>
          <p:spPr bwMode="auto">
            <a:xfrm>
              <a:off x="3510" y="3054"/>
              <a:ext cx="630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11284" name="AutoShape 11"/>
            <p:cNvSpPr>
              <a:spLocks noChangeArrowheads="1"/>
            </p:cNvSpPr>
            <p:nvPr/>
          </p:nvSpPr>
          <p:spPr bwMode="auto">
            <a:xfrm>
              <a:off x="4152" y="2766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Return the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Purchase</a:t>
              </a:r>
            </a:p>
          </p:txBody>
        </p:sp>
        <p:sp>
          <p:nvSpPr>
            <p:cNvPr id="11285" name="AutoShape 12"/>
            <p:cNvSpPr>
              <a:spLocks noChangeArrowheads="1"/>
            </p:cNvSpPr>
            <p:nvPr/>
          </p:nvSpPr>
          <p:spPr bwMode="auto">
            <a:xfrm>
              <a:off x="744" y="966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Create a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Requisition</a:t>
              </a:r>
            </a:p>
          </p:txBody>
        </p:sp>
        <p:cxnSp>
          <p:nvCxnSpPr>
            <p:cNvPr id="11286" name="AutoShape 13"/>
            <p:cNvCxnSpPr>
              <a:cxnSpLocks noChangeShapeType="1"/>
              <a:stCxn id="11285" idx="3"/>
              <a:endCxn id="11287" idx="1"/>
            </p:cNvCxnSpPr>
            <p:nvPr/>
          </p:nvCxnSpPr>
          <p:spPr bwMode="auto">
            <a:xfrm flipV="1">
              <a:off x="1812" y="1134"/>
              <a:ext cx="618" cy="12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11287" name="AutoShape 14"/>
            <p:cNvSpPr>
              <a:spLocks noChangeArrowheads="1"/>
            </p:cNvSpPr>
            <p:nvPr/>
          </p:nvSpPr>
          <p:spPr bwMode="auto">
            <a:xfrm>
              <a:off x="2442" y="846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Process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Blanket Order</a:t>
              </a:r>
            </a:p>
          </p:txBody>
        </p:sp>
        <p:cxnSp>
          <p:nvCxnSpPr>
            <p:cNvPr id="11288" name="AutoShape 15"/>
            <p:cNvCxnSpPr>
              <a:cxnSpLocks noChangeShapeType="1"/>
              <a:stCxn id="11282" idx="2"/>
              <a:endCxn id="11289" idx="0"/>
            </p:cNvCxnSpPr>
            <p:nvPr/>
          </p:nvCxnSpPr>
          <p:spPr bwMode="auto">
            <a:xfrm>
              <a:off x="2970" y="3354"/>
              <a:ext cx="0" cy="204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11289" name="AutoShape 16"/>
            <p:cNvSpPr>
              <a:spLocks noChangeArrowheads="1"/>
            </p:cNvSpPr>
            <p:nvPr/>
          </p:nvSpPr>
          <p:spPr bwMode="auto">
            <a:xfrm>
              <a:off x="2442" y="3570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Correct PO Errors</a:t>
              </a:r>
            </a:p>
          </p:txBody>
        </p:sp>
        <p:sp>
          <p:nvSpPr>
            <p:cNvPr id="11290" name="AutoShape 17"/>
            <p:cNvSpPr>
              <a:spLocks noChangeArrowheads="1"/>
            </p:cNvSpPr>
            <p:nvPr/>
          </p:nvSpPr>
          <p:spPr bwMode="auto">
            <a:xfrm>
              <a:off x="2442" y="179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C0C0C0"/>
            </a:solidFill>
            <a:ln w="38100">
              <a:solidFill>
                <a:srgbClr val="969696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Create the 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bg2"/>
                  </a:solidFill>
                  <a:latin typeface="Arial" charset="0"/>
                  <a:ea typeface="宋体" pitchFamily="2" charset="-122"/>
                </a:rPr>
                <a:t>Purchase Order</a:t>
              </a:r>
            </a:p>
          </p:txBody>
        </p:sp>
        <p:cxnSp>
          <p:nvCxnSpPr>
            <p:cNvPr id="11291" name="AutoShape 18"/>
            <p:cNvCxnSpPr>
              <a:cxnSpLocks noChangeShapeType="1"/>
              <a:stCxn id="11287" idx="2"/>
              <a:endCxn id="11290" idx="0"/>
            </p:cNvCxnSpPr>
            <p:nvPr/>
          </p:nvCxnSpPr>
          <p:spPr bwMode="auto">
            <a:xfrm>
              <a:off x="2970" y="1434"/>
              <a:ext cx="0" cy="348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prstDash val="sysDot"/>
              <a:round/>
              <a:headEnd/>
              <a:tailEnd type="triangle" w="med" len="med"/>
            </a:ln>
          </p:spPr>
        </p:cxnSp>
        <p:cxnSp>
          <p:nvCxnSpPr>
            <p:cNvPr id="11292" name="AutoShape 19"/>
            <p:cNvCxnSpPr>
              <a:cxnSpLocks noChangeShapeType="1"/>
              <a:stCxn id="11285" idx="2"/>
              <a:endCxn id="11290" idx="1"/>
            </p:cNvCxnSpPr>
            <p:nvPr/>
          </p:nvCxnSpPr>
          <p:spPr bwMode="auto">
            <a:xfrm rot="16200000" flipH="1">
              <a:off x="1587" y="1239"/>
              <a:ext cx="528" cy="1158"/>
            </a:xfrm>
            <a:prstGeom prst="bentConnector2">
              <a:avLst/>
            </a:prstGeom>
            <a:noFill/>
            <a:ln w="38100">
              <a:solidFill>
                <a:schemeClr val="bg2"/>
              </a:solidFill>
              <a:prstDash val="sysDot"/>
              <a:miter lim="800000"/>
              <a:headEnd/>
              <a:tailEnd type="triangle" w="med" len="med"/>
            </a:ln>
          </p:spPr>
        </p:cxnSp>
        <p:sp>
          <p:nvSpPr>
            <p:cNvPr id="82964" name="AutoShape 20"/>
            <p:cNvSpPr>
              <a:spLocks noChangeArrowheads="1"/>
            </p:cNvSpPr>
            <p:nvPr/>
          </p:nvSpPr>
          <p:spPr bwMode="auto">
            <a:xfrm>
              <a:off x="228" y="738"/>
              <a:ext cx="2226" cy="1200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57150">
              <a:solidFill>
                <a:schemeClr val="accent1"/>
              </a:solidFill>
              <a:round/>
              <a:headEnd/>
              <a:tailEnd/>
            </a:ln>
            <a:effectLst>
              <a:outerShdw dist="107763" dir="2700000" algn="ctr" rotWithShape="0">
                <a:schemeClr val="accent1"/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r>
                <a:rPr kumimoji="1" lang="en-US" altLang="zh-CN" sz="3200" b="1">
                  <a:solidFill>
                    <a:srgbClr val="006600"/>
                  </a:solidFill>
                  <a:latin typeface="Arial" charset="0"/>
                  <a:ea typeface="宋体" pitchFamily="2" charset="-122"/>
                </a:rPr>
                <a:t>Create A Requisition</a:t>
              </a:r>
              <a:endParaRPr kumimoji="1" lang="en-US" altLang="zh-CN" sz="3200" b="1">
                <a:latin typeface="Arial" charset="0"/>
                <a:ea typeface="宋体" pitchFamily="2" charset="-122"/>
              </a:endParaRPr>
            </a:p>
          </p:txBody>
        </p:sp>
      </p:grpSp>
      <p:grpSp>
        <p:nvGrpSpPr>
          <p:cNvPr id="11269" name="Group 47"/>
          <p:cNvGrpSpPr>
            <a:grpSpLocks/>
          </p:cNvGrpSpPr>
          <p:nvPr/>
        </p:nvGrpSpPr>
        <p:grpSpPr bwMode="auto">
          <a:xfrm>
            <a:off x="1569856" y="3509613"/>
            <a:ext cx="6400800" cy="914400"/>
            <a:chOff x="816" y="2112"/>
            <a:chExt cx="4032" cy="576"/>
          </a:xfrm>
        </p:grpSpPr>
        <p:sp>
          <p:nvSpPr>
            <p:cNvPr id="11271" name="AutoShape 29"/>
            <p:cNvSpPr>
              <a:spLocks noChangeArrowheads="1"/>
            </p:cNvSpPr>
            <p:nvPr/>
          </p:nvSpPr>
          <p:spPr bwMode="auto">
            <a:xfrm>
              <a:off x="2304" y="21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Arial" charset="0"/>
                  <a:ea typeface="宋体" pitchFamily="2" charset="-122"/>
                </a:rPr>
                <a:t>Enter a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Arial" charset="0"/>
                  <a:ea typeface="宋体" pitchFamily="2" charset="-122"/>
                </a:rPr>
                <a:t>Requisition</a:t>
              </a:r>
              <a:endParaRPr kumimoji="1" lang="en-US" altLang="zh-CN" sz="1800" b="1">
                <a:solidFill>
                  <a:schemeClr val="bg2"/>
                </a:solidFill>
                <a:latin typeface="Arial" charset="0"/>
                <a:ea typeface="宋体" pitchFamily="2" charset="-122"/>
              </a:endParaRPr>
            </a:p>
          </p:txBody>
        </p:sp>
        <p:cxnSp>
          <p:nvCxnSpPr>
            <p:cNvPr id="11272" name="AutoShape 30"/>
            <p:cNvCxnSpPr>
              <a:cxnSpLocks noChangeShapeType="1"/>
              <a:stCxn id="11273" idx="3"/>
              <a:endCxn id="11271" idx="1"/>
            </p:cNvCxnSpPr>
            <p:nvPr/>
          </p:nvCxnSpPr>
          <p:spPr bwMode="auto">
            <a:xfrm>
              <a:off x="1884" y="2400"/>
              <a:ext cx="408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11273" name="AutoShape 31"/>
            <p:cNvSpPr>
              <a:spLocks noChangeArrowheads="1"/>
            </p:cNvSpPr>
            <p:nvPr/>
          </p:nvSpPr>
          <p:spPr bwMode="auto">
            <a:xfrm>
              <a:off x="816" y="21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Arial" charset="0"/>
                  <a:ea typeface="宋体" pitchFamily="2" charset="-122"/>
                </a:rPr>
                <a:t>Set up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Arial" charset="0"/>
                  <a:ea typeface="宋体" pitchFamily="2" charset="-122"/>
                </a:rPr>
                <a:t>Requisitions</a:t>
              </a:r>
              <a:endParaRPr kumimoji="1" lang="en-US" altLang="zh-CN" sz="1800" b="1">
                <a:solidFill>
                  <a:schemeClr val="bg2"/>
                </a:solidFill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1274" name="AutoShape 33"/>
            <p:cNvSpPr>
              <a:spLocks noChangeArrowheads="1"/>
            </p:cNvSpPr>
            <p:nvPr/>
          </p:nvSpPr>
          <p:spPr bwMode="auto">
            <a:xfrm>
              <a:off x="3792" y="21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Arial" charset="0"/>
                  <a:ea typeface="宋体" pitchFamily="2" charset="-122"/>
                </a:rPr>
                <a:t>Approve a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Arial" charset="0"/>
                  <a:ea typeface="宋体" pitchFamily="2" charset="-122"/>
                </a:rPr>
                <a:t>Requisition</a:t>
              </a:r>
              <a:endParaRPr kumimoji="1" lang="en-US" altLang="zh-CN" sz="1800" b="1">
                <a:solidFill>
                  <a:schemeClr val="bg2"/>
                </a:solidFill>
                <a:latin typeface="Arial" charset="0"/>
                <a:ea typeface="宋体" pitchFamily="2" charset="-122"/>
              </a:endParaRPr>
            </a:p>
          </p:txBody>
        </p:sp>
        <p:cxnSp>
          <p:nvCxnSpPr>
            <p:cNvPr id="11275" name="AutoShape 34"/>
            <p:cNvCxnSpPr>
              <a:cxnSpLocks noChangeShapeType="1"/>
              <a:stCxn id="11271" idx="3"/>
              <a:endCxn id="11274" idx="1"/>
            </p:cNvCxnSpPr>
            <p:nvPr/>
          </p:nvCxnSpPr>
          <p:spPr bwMode="auto">
            <a:xfrm>
              <a:off x="3372" y="2400"/>
              <a:ext cx="408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11270" name="AutoShape 36"/>
          <p:cNvSpPr>
            <a:spLocks noChangeArrowheads="1"/>
          </p:cNvSpPr>
          <p:nvPr/>
        </p:nvSpPr>
        <p:spPr bwMode="auto">
          <a:xfrm>
            <a:off x="6068831" y="3282601"/>
            <a:ext cx="2057400" cy="1371600"/>
          </a:xfrm>
          <a:prstGeom prst="roundRect">
            <a:avLst>
              <a:gd name="adj" fmla="val 16667"/>
            </a:avLst>
          </a:prstGeom>
          <a:solidFill>
            <a:srgbClr val="EAEAEA"/>
          </a:solidFill>
          <a:ln w="5715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kumimoji="1" lang="en-US" altLang="zh-CN" sz="2400" b="1">
                <a:solidFill>
                  <a:srgbClr val="006600"/>
                </a:solidFill>
                <a:latin typeface="Arial" charset="0"/>
                <a:ea typeface="宋体" pitchFamily="2" charset="-122"/>
              </a:rPr>
              <a:t>Approve a</a:t>
            </a:r>
          </a:p>
          <a:p>
            <a:pPr eaLnBrk="0" hangingPunct="0"/>
            <a:r>
              <a:rPr kumimoji="1" lang="en-US" altLang="zh-CN" sz="2400" b="1">
                <a:solidFill>
                  <a:srgbClr val="006600"/>
                </a:solidFill>
                <a:latin typeface="Arial" charset="0"/>
                <a:ea typeface="宋体" pitchFamily="2" charset="-122"/>
              </a:rPr>
              <a:t>Requisition</a:t>
            </a:r>
          </a:p>
          <a:p>
            <a:pPr eaLnBrk="0" hangingPunct="0"/>
            <a:r>
              <a:rPr kumimoji="1" lang="en-US" altLang="zh-CN" sz="1600" b="1">
                <a:solidFill>
                  <a:srgbClr val="006600"/>
                </a:solidFill>
                <a:latin typeface="Arial" charset="0"/>
                <a:ea typeface="宋体" pitchFamily="2" charset="-122"/>
              </a:rPr>
              <a:t>5.1.8, 5.1.16, 5.1.17</a:t>
            </a:r>
            <a:endParaRPr kumimoji="1" lang="en-US" altLang="zh-CN" sz="1600" b="1">
              <a:solidFill>
                <a:srgbClr val="339966"/>
              </a:solidFill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Req</a:t>
            </a:r>
            <a:r>
              <a:rPr lang="en-US" dirty="0" smtClean="0"/>
              <a:t> Approval Document </a:t>
            </a:r>
            <a:r>
              <a:rPr lang="en-US" dirty="0" smtClean="0"/>
              <a:t>Print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PO-REQ-080</a:t>
            </a:r>
          </a:p>
        </p:txBody>
      </p:sp>
      <p:pic>
        <p:nvPicPr>
          <p:cNvPr id="12292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014" y="1474108"/>
            <a:ext cx="7304087" cy="4143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Requisition Approval </a:t>
            </a:r>
            <a:r>
              <a:rPr lang="en-US" dirty="0" smtClean="0"/>
              <a:t>Maintenance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PO-REQ-090</a:t>
            </a:r>
          </a:p>
        </p:txBody>
      </p:sp>
      <p:pic>
        <p:nvPicPr>
          <p:cNvPr id="13316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4613" y="2009775"/>
            <a:ext cx="3914775" cy="2838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423</TotalTime>
  <Words>247</Words>
  <Application>Microsoft Office PowerPoint</Application>
  <PresentationFormat>On-screen Show (4:3)</PresentationFormat>
  <Paragraphs>132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Tahoma</vt:lpstr>
      <vt:lpstr>Arial</vt:lpstr>
      <vt:lpstr>Webdings</vt:lpstr>
      <vt:lpstr>Times New Roman</vt:lpstr>
      <vt:lpstr>宋体</vt:lpstr>
      <vt:lpstr>Wingdings</vt:lpstr>
      <vt:lpstr>1_EX06PP_template</vt:lpstr>
      <vt:lpstr>2_EX06PP_template</vt:lpstr>
      <vt:lpstr>QAD 2010 Template</vt:lpstr>
      <vt:lpstr>Requisitions</vt:lpstr>
      <vt:lpstr>Purchase Order Life Cycle</vt:lpstr>
      <vt:lpstr>Purchasing Control</vt:lpstr>
      <vt:lpstr>Purchase Approvals Maintenance</vt:lpstr>
      <vt:lpstr>Purchase Order Life Cycle</vt:lpstr>
      <vt:lpstr>Purchase Requisition Maintenance</vt:lpstr>
      <vt:lpstr>Purchase Order Life Cycle</vt:lpstr>
      <vt:lpstr>Req Approval Document Print</vt:lpstr>
      <vt:lpstr>Requisition Approval Maintenance</vt:lpstr>
      <vt:lpstr>Approved Requisition Print</vt:lpstr>
      <vt:lpstr>Exercise</vt:lpstr>
      <vt:lpstr>Summary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42</cp:revision>
  <dcterms:created xsi:type="dcterms:W3CDTF">2000-12-07T01:55:49Z</dcterms:created>
  <dcterms:modified xsi:type="dcterms:W3CDTF">2011-01-07T23:08:04Z</dcterms:modified>
</cp:coreProperties>
</file>